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5" r:id="rId1"/>
    <p:sldMasterId id="2147483682" r:id="rId2"/>
  </p:sldMasterIdLst>
  <p:notesMasterIdLst>
    <p:notesMasterId r:id="rId125"/>
  </p:notesMasterIdLst>
  <p:sldIdLst>
    <p:sldId id="256" r:id="rId3"/>
    <p:sldId id="318" r:id="rId4"/>
    <p:sldId id="343" r:id="rId5"/>
    <p:sldId id="257" r:id="rId6"/>
    <p:sldId id="339" r:id="rId7"/>
    <p:sldId id="877" r:id="rId8"/>
    <p:sldId id="331" r:id="rId9"/>
    <p:sldId id="345" r:id="rId10"/>
    <p:sldId id="333" r:id="rId11"/>
    <p:sldId id="843" r:id="rId12"/>
    <p:sldId id="867" r:id="rId13"/>
    <p:sldId id="334" r:id="rId14"/>
    <p:sldId id="834" r:id="rId15"/>
    <p:sldId id="335" r:id="rId16"/>
    <p:sldId id="869" r:id="rId17"/>
    <p:sldId id="871" r:id="rId18"/>
    <p:sldId id="878" r:id="rId19"/>
    <p:sldId id="304" r:id="rId20"/>
    <p:sldId id="882" r:id="rId21"/>
    <p:sldId id="305" r:id="rId22"/>
    <p:sldId id="307" r:id="rId23"/>
    <p:sldId id="308" r:id="rId24"/>
    <p:sldId id="309" r:id="rId25"/>
    <p:sldId id="258" r:id="rId26"/>
    <p:sldId id="259" r:id="rId27"/>
    <p:sldId id="260" r:id="rId28"/>
    <p:sldId id="261" r:id="rId29"/>
    <p:sldId id="262" r:id="rId30"/>
    <p:sldId id="293" r:id="rId31"/>
    <p:sldId id="341" r:id="rId32"/>
    <p:sldId id="883" r:id="rId33"/>
    <p:sldId id="263" r:id="rId34"/>
    <p:sldId id="264" r:id="rId35"/>
    <p:sldId id="303" r:id="rId36"/>
    <p:sldId id="338" r:id="rId37"/>
    <p:sldId id="884" r:id="rId38"/>
    <p:sldId id="885" r:id="rId39"/>
    <p:sldId id="266" r:id="rId40"/>
    <p:sldId id="267" r:id="rId41"/>
    <p:sldId id="873" r:id="rId42"/>
    <p:sldId id="268" r:id="rId43"/>
    <p:sldId id="436" r:id="rId44"/>
    <p:sldId id="269" r:id="rId45"/>
    <p:sldId id="270" r:id="rId46"/>
    <p:sldId id="271" r:id="rId47"/>
    <p:sldId id="272" r:id="rId48"/>
    <p:sldId id="273" r:id="rId49"/>
    <p:sldId id="295" r:id="rId50"/>
    <p:sldId id="275" r:id="rId51"/>
    <p:sldId id="296" r:id="rId52"/>
    <p:sldId id="277" r:id="rId53"/>
    <p:sldId id="278" r:id="rId54"/>
    <p:sldId id="279" r:id="rId55"/>
    <p:sldId id="280" r:id="rId56"/>
    <p:sldId id="281" r:id="rId57"/>
    <p:sldId id="282" r:id="rId58"/>
    <p:sldId id="283" r:id="rId59"/>
    <p:sldId id="284" r:id="rId60"/>
    <p:sldId id="285" r:id="rId61"/>
    <p:sldId id="286" r:id="rId62"/>
    <p:sldId id="287" r:id="rId63"/>
    <p:sldId id="322" r:id="rId64"/>
    <p:sldId id="323" r:id="rId65"/>
    <p:sldId id="297" r:id="rId66"/>
    <p:sldId id="299" r:id="rId67"/>
    <p:sldId id="302" r:id="rId68"/>
    <p:sldId id="886" r:id="rId69"/>
    <p:sldId id="887" r:id="rId70"/>
    <p:sldId id="324" r:id="rId71"/>
    <p:sldId id="888" r:id="rId72"/>
    <p:sldId id="325" r:id="rId73"/>
    <p:sldId id="890" r:id="rId74"/>
    <p:sldId id="421" r:id="rId75"/>
    <p:sldId id="425" r:id="rId76"/>
    <p:sldId id="889" r:id="rId77"/>
    <p:sldId id="344" r:id="rId78"/>
    <p:sldId id="374" r:id="rId79"/>
    <p:sldId id="375" r:id="rId80"/>
    <p:sldId id="426" r:id="rId81"/>
    <p:sldId id="376" r:id="rId82"/>
    <p:sldId id="377" r:id="rId83"/>
    <p:sldId id="378" r:id="rId84"/>
    <p:sldId id="379" r:id="rId85"/>
    <p:sldId id="380" r:id="rId86"/>
    <p:sldId id="381" r:id="rId87"/>
    <p:sldId id="382" r:id="rId88"/>
    <p:sldId id="424" r:id="rId89"/>
    <p:sldId id="398" r:id="rId90"/>
    <p:sldId id="383" r:id="rId91"/>
    <p:sldId id="384" r:id="rId92"/>
    <p:sldId id="386" r:id="rId93"/>
    <p:sldId id="387" r:id="rId94"/>
    <p:sldId id="388" r:id="rId95"/>
    <p:sldId id="389" r:id="rId96"/>
    <p:sldId id="390" r:id="rId97"/>
    <p:sldId id="413" r:id="rId98"/>
    <p:sldId id="414" r:id="rId99"/>
    <p:sldId id="415" r:id="rId100"/>
    <p:sldId id="416" r:id="rId101"/>
    <p:sldId id="392" r:id="rId102"/>
    <p:sldId id="393" r:id="rId103"/>
    <p:sldId id="394" r:id="rId104"/>
    <p:sldId id="395" r:id="rId105"/>
    <p:sldId id="405" r:id="rId106"/>
    <p:sldId id="420" r:id="rId107"/>
    <p:sldId id="402" r:id="rId108"/>
    <p:sldId id="403" r:id="rId109"/>
    <p:sldId id="406" r:id="rId110"/>
    <p:sldId id="408" r:id="rId111"/>
    <p:sldId id="407" r:id="rId112"/>
    <p:sldId id="397" r:id="rId113"/>
    <p:sldId id="419" r:id="rId114"/>
    <p:sldId id="396" r:id="rId115"/>
    <p:sldId id="418" r:id="rId116"/>
    <p:sldId id="417" r:id="rId117"/>
    <p:sldId id="411" r:id="rId118"/>
    <p:sldId id="404" r:id="rId119"/>
    <p:sldId id="423" r:id="rId120"/>
    <p:sldId id="422" r:id="rId121"/>
    <p:sldId id="330" r:id="rId122"/>
    <p:sldId id="427" r:id="rId123"/>
    <p:sldId id="428" r:id="rId1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Style léger 3 - Accentuation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3" d="100"/>
          <a:sy n="103" d="100"/>
        </p:scale>
        <p:origin x="126" y="2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theme" Target="theme/theme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tableStyles" Target="tableStyle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localhost\Users\brucecook\Dropbox%20(Personal)\SMG%20Active\SMG%20Marketing\SBI\SportAccord%20Toplines%20-%20version%202%20200416.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2015</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North America</c:v>
                </c:pt>
                <c:pt idx="1">
                  <c:v>Asia Pacific</c:v>
                </c:pt>
                <c:pt idx="2">
                  <c:v>Europe</c:v>
                </c:pt>
                <c:pt idx="3">
                  <c:v>Latin America</c:v>
                </c:pt>
                <c:pt idx="4">
                  <c:v>Africa</c:v>
                </c:pt>
                <c:pt idx="5">
                  <c:v>Middle East</c:v>
                </c:pt>
              </c:strCache>
            </c:strRef>
          </c:cat>
          <c:val>
            <c:numRef>
              <c:f>Sheet1!$B$2:$B$7</c:f>
              <c:numCache>
                <c:formatCode>0%</c:formatCode>
                <c:ptCount val="6"/>
                <c:pt idx="0">
                  <c:v>0.61</c:v>
                </c:pt>
                <c:pt idx="1">
                  <c:v>0.68</c:v>
                </c:pt>
                <c:pt idx="2">
                  <c:v>0.64</c:v>
                </c:pt>
                <c:pt idx="3">
                  <c:v>0.75</c:v>
                </c:pt>
                <c:pt idx="4">
                  <c:v>0.68</c:v>
                </c:pt>
                <c:pt idx="5">
                  <c:v>0.71</c:v>
                </c:pt>
              </c:numCache>
            </c:numRef>
          </c:val>
          <c:extLst>
            <c:ext xmlns:c16="http://schemas.microsoft.com/office/drawing/2014/chart" uri="{C3380CC4-5D6E-409C-BE32-E72D297353CC}">
              <c16:uniqueId val="{00000000-495B-43A5-AD2D-3CBADA196BE1}"/>
            </c:ext>
          </c:extLst>
        </c:ser>
        <c:ser>
          <c:idx val="1"/>
          <c:order val="1"/>
          <c:tx>
            <c:strRef>
              <c:f>Sheet1!$C$1</c:f>
              <c:strCache>
                <c:ptCount val="1"/>
                <c:pt idx="0">
                  <c:v>2019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North America</c:v>
                </c:pt>
                <c:pt idx="1">
                  <c:v>Asia Pacific</c:v>
                </c:pt>
                <c:pt idx="2">
                  <c:v>Europe</c:v>
                </c:pt>
                <c:pt idx="3">
                  <c:v>Latin America</c:v>
                </c:pt>
                <c:pt idx="4">
                  <c:v>Africa</c:v>
                </c:pt>
                <c:pt idx="5">
                  <c:v>Middle East</c:v>
                </c:pt>
              </c:strCache>
            </c:strRef>
          </c:cat>
          <c:val>
            <c:numRef>
              <c:f>Sheet1!$C$2:$C$7</c:f>
              <c:numCache>
                <c:formatCode>0%</c:formatCode>
                <c:ptCount val="6"/>
                <c:pt idx="0">
                  <c:v>0.63</c:v>
                </c:pt>
                <c:pt idx="1">
                  <c:v>0.71</c:v>
                </c:pt>
                <c:pt idx="2">
                  <c:v>0.67</c:v>
                </c:pt>
                <c:pt idx="3">
                  <c:v>0.77</c:v>
                </c:pt>
                <c:pt idx="4">
                  <c:v>0.71</c:v>
                </c:pt>
                <c:pt idx="5">
                  <c:v>0.75</c:v>
                </c:pt>
              </c:numCache>
            </c:numRef>
          </c:val>
          <c:extLst>
            <c:ext xmlns:c16="http://schemas.microsoft.com/office/drawing/2014/chart" uri="{C3380CC4-5D6E-409C-BE32-E72D297353CC}">
              <c16:uniqueId val="{00000001-495B-43A5-AD2D-3CBADA196BE1}"/>
            </c:ext>
          </c:extLst>
        </c:ser>
        <c:ser>
          <c:idx val="2"/>
          <c:order val="2"/>
          <c:tx>
            <c:strRef>
              <c:f>Sheet1!$D$1</c:f>
              <c:strCache>
                <c:ptCount val="1"/>
                <c:pt idx="0">
                  <c:v>2023</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North America</c:v>
                </c:pt>
                <c:pt idx="1">
                  <c:v>Asia Pacific</c:v>
                </c:pt>
                <c:pt idx="2">
                  <c:v>Europe</c:v>
                </c:pt>
                <c:pt idx="3">
                  <c:v>Latin America</c:v>
                </c:pt>
                <c:pt idx="4">
                  <c:v>Africa</c:v>
                </c:pt>
                <c:pt idx="5">
                  <c:v>Middle East</c:v>
                </c:pt>
              </c:strCache>
            </c:strRef>
          </c:cat>
          <c:val>
            <c:numRef>
              <c:f>Sheet1!$D$2:$D$7</c:f>
              <c:numCache>
                <c:formatCode>0%</c:formatCode>
                <c:ptCount val="6"/>
                <c:pt idx="0">
                  <c:v>0.66</c:v>
                </c:pt>
                <c:pt idx="1">
                  <c:v>0.76</c:v>
                </c:pt>
                <c:pt idx="2">
                  <c:v>0.7</c:v>
                </c:pt>
                <c:pt idx="3">
                  <c:v>0.8</c:v>
                </c:pt>
                <c:pt idx="4">
                  <c:v>0.76</c:v>
                </c:pt>
                <c:pt idx="5">
                  <c:v>0.82</c:v>
                </c:pt>
              </c:numCache>
            </c:numRef>
          </c:val>
          <c:extLst>
            <c:ext xmlns:c16="http://schemas.microsoft.com/office/drawing/2014/chart" uri="{C3380CC4-5D6E-409C-BE32-E72D297353CC}">
              <c16:uniqueId val="{00000002-495B-43A5-AD2D-3CBADA196BE1}"/>
            </c:ext>
          </c:extLst>
        </c:ser>
        <c:dLbls>
          <c:showLegendKey val="0"/>
          <c:showVal val="0"/>
          <c:showCatName val="0"/>
          <c:showSerName val="0"/>
          <c:showPercent val="0"/>
          <c:showBubbleSize val="0"/>
        </c:dLbls>
        <c:gapWidth val="219"/>
        <c:overlap val="-27"/>
        <c:axId val="556407024"/>
        <c:axId val="556408592"/>
      </c:barChart>
      <c:catAx>
        <c:axId val="556407024"/>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fr-FR"/>
          </a:p>
        </c:txPr>
        <c:crossAx val="556408592"/>
        <c:crosses val="autoZero"/>
        <c:auto val="1"/>
        <c:lblAlgn val="ctr"/>
        <c:lblOffset val="100"/>
        <c:noMultiLvlLbl val="0"/>
      </c:catAx>
      <c:valAx>
        <c:axId val="556408592"/>
        <c:scaling>
          <c:orientation val="minMax"/>
        </c:scaling>
        <c:delete val="1"/>
        <c:axPos val="l"/>
        <c:numFmt formatCode="0%" sourceLinked="1"/>
        <c:majorTickMark val="none"/>
        <c:minorTickMark val="none"/>
        <c:tickLblPos val="nextTo"/>
        <c:crossAx val="55640702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709752907905999E-2"/>
          <c:y val="3.9856755334870902E-2"/>
          <c:w val="0.969123790311889"/>
          <c:h val="0.68966765685644604"/>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3"/>
            <c:invertIfNegative val="0"/>
            <c:bubble3D val="0"/>
            <c:spPr>
              <a:solidFill>
                <a:schemeClr val="accent1"/>
              </a:solidFill>
              <a:ln>
                <a:noFill/>
              </a:ln>
              <a:effectLst/>
            </c:spPr>
            <c:extLst>
              <c:ext xmlns:c16="http://schemas.microsoft.com/office/drawing/2014/chart" uri="{C3380CC4-5D6E-409C-BE32-E72D297353CC}">
                <c16:uniqueId val="{00000001-738A-47FF-B21B-D8A7F93B2C96}"/>
              </c:ext>
            </c:extLst>
          </c:dPt>
          <c:dPt>
            <c:idx val="16"/>
            <c:invertIfNegative val="0"/>
            <c:bubble3D val="0"/>
            <c:spPr>
              <a:solidFill>
                <a:schemeClr val="accent1"/>
              </a:solidFill>
              <a:ln>
                <a:noFill/>
              </a:ln>
              <a:effectLst/>
            </c:spPr>
            <c:extLst>
              <c:ext xmlns:c16="http://schemas.microsoft.com/office/drawing/2014/chart" uri="{C3380CC4-5D6E-409C-BE32-E72D297353CC}">
                <c16:uniqueId val="{00000003-738A-47FF-B21B-D8A7F93B2C96}"/>
              </c:ext>
            </c:extLst>
          </c:dPt>
          <c:dLbls>
            <c:dLbl>
              <c:idx val="0"/>
              <c:tx>
                <c:rich>
                  <a:bodyPr/>
                  <a:lstStyle/>
                  <a:p>
                    <a:fld id="{E9E4E6ED-6E0B-4ABA-941D-4DA8D59A53E2}" type="VALUE">
                      <a:rPr lang="en-US" smtClean="0"/>
                      <a:pPr/>
                      <a:t>[VALEUR]</a:t>
                    </a:fld>
                    <a:r>
                      <a:rPr lang="en-US"/>
                      <a:t>bn</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29D2-496E-A55F-74A6FE0A4EAB}"/>
                </c:ext>
              </c:extLst>
            </c:dLbl>
            <c:dLbl>
              <c:idx val="1"/>
              <c:tx>
                <c:rich>
                  <a:bodyPr/>
                  <a:lstStyle/>
                  <a:p>
                    <a:fld id="{1F4F060C-5F6C-4B6C-A830-03C5BC4516D5}" type="VALUE">
                      <a:rPr lang="en-US" smtClean="0"/>
                      <a:pPr/>
                      <a:t>[VALEUR]</a:t>
                    </a:fld>
                    <a:r>
                      <a:rPr lang="en-US"/>
                      <a:t>bn</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9D2-496E-A55F-74A6FE0A4EAB}"/>
                </c:ext>
              </c:extLst>
            </c:dLbl>
            <c:dLbl>
              <c:idx val="2"/>
              <c:tx>
                <c:rich>
                  <a:bodyPr/>
                  <a:lstStyle/>
                  <a:p>
                    <a:fld id="{006E2FF7-355F-41CF-869F-534B76F4794B}" type="VALUE">
                      <a:rPr lang="en-US" smtClean="0"/>
                      <a:pPr/>
                      <a:t>[VALEUR]</a:t>
                    </a:fld>
                    <a:r>
                      <a:rPr lang="en-US"/>
                      <a:t>bn</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29D2-496E-A55F-74A6FE0A4EAB}"/>
                </c:ext>
              </c:extLst>
            </c:dLbl>
            <c:dLbl>
              <c:idx val="3"/>
              <c:tx>
                <c:rich>
                  <a:bodyPr/>
                  <a:lstStyle/>
                  <a:p>
                    <a:fld id="{5AC18B0E-AD26-4CF9-BD4E-2C12CB901DED}" type="VALUE">
                      <a:rPr lang="en-US" smtClean="0"/>
                      <a:pPr/>
                      <a:t>[VALEUR]</a:t>
                    </a:fld>
                    <a:r>
                      <a:rPr lang="en-US"/>
                      <a:t>bn</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38A-47FF-B21B-D8A7F93B2C96}"/>
                </c:ext>
              </c:extLst>
            </c:dLbl>
            <c:dLbl>
              <c:idx val="4"/>
              <c:tx>
                <c:rich>
                  <a:bodyPr/>
                  <a:lstStyle/>
                  <a:p>
                    <a:fld id="{D24C4FB0-B84E-43A7-8E58-EF5DB6E33A8C}" type="VALUE">
                      <a:rPr lang="en-US" smtClean="0"/>
                      <a:pPr/>
                      <a:t>[VALEUR]</a:t>
                    </a:fld>
                    <a:r>
                      <a:rPr lang="en-US"/>
                      <a:t>bn</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29D2-496E-A55F-74A6FE0A4EAB}"/>
                </c:ext>
              </c:extLst>
            </c:dLbl>
            <c:dLbl>
              <c:idx val="5"/>
              <c:tx>
                <c:rich>
                  <a:bodyPr/>
                  <a:lstStyle/>
                  <a:p>
                    <a:fld id="{EF2C9531-BFED-4B70-B69C-03934128EDB1}" type="VALUE">
                      <a:rPr lang="en-US" smtClean="0"/>
                      <a:pPr/>
                      <a:t>[VALEUR]</a:t>
                    </a:fld>
                    <a:r>
                      <a:rPr lang="en-US"/>
                      <a:t>bn</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29D2-496E-A55F-74A6FE0A4EAB}"/>
                </c:ext>
              </c:extLst>
            </c:dLbl>
            <c:dLbl>
              <c:idx val="6"/>
              <c:tx>
                <c:rich>
                  <a:bodyPr/>
                  <a:lstStyle/>
                  <a:p>
                    <a:fld id="{33179E03-E0DE-45CC-8F1B-63298F79651F}" type="VALUE">
                      <a:rPr lang="en-US" smtClean="0"/>
                      <a:pPr/>
                      <a:t>[VALEUR]</a:t>
                    </a:fld>
                    <a:r>
                      <a:rPr lang="en-US"/>
                      <a:t>bn</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29D2-496E-A55F-74A6FE0A4EAB}"/>
                </c:ext>
              </c:extLst>
            </c:dLbl>
            <c:dLbl>
              <c:idx val="7"/>
              <c:tx>
                <c:rich>
                  <a:bodyPr/>
                  <a:lstStyle/>
                  <a:p>
                    <a:fld id="{B84A3FD0-940F-4551-9E9E-2BB97F211959}" type="VALUE">
                      <a:rPr lang="en-US" smtClean="0"/>
                      <a:pPr/>
                      <a:t>[VALEUR]</a:t>
                    </a:fld>
                    <a:r>
                      <a:rPr lang="en-US"/>
                      <a:t>bn</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29D2-496E-A55F-74A6FE0A4EAB}"/>
                </c:ext>
              </c:extLst>
            </c:dLbl>
            <c:dLbl>
              <c:idx val="8"/>
              <c:tx>
                <c:rich>
                  <a:bodyPr/>
                  <a:lstStyle/>
                  <a:p>
                    <a:fld id="{FED75D0D-3546-455B-B1DC-D1EB6AB8EB8D}" type="VALUE">
                      <a:rPr lang="en-US" smtClean="0"/>
                      <a:pPr/>
                      <a:t>[VALEUR]</a:t>
                    </a:fld>
                    <a:r>
                      <a:rPr lang="en-US"/>
                      <a:t>bn</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29D2-496E-A55F-74A6FE0A4EAB}"/>
                </c:ext>
              </c:extLst>
            </c:dLbl>
            <c:dLbl>
              <c:idx val="9"/>
              <c:tx>
                <c:rich>
                  <a:bodyPr/>
                  <a:lstStyle/>
                  <a:p>
                    <a:fld id="{2B28238F-80D4-4FB0-AFF0-AE802310965F}" type="VALUE">
                      <a:rPr lang="en-US" smtClean="0"/>
                      <a:pPr/>
                      <a:t>[VALEUR]</a:t>
                    </a:fld>
                    <a:r>
                      <a:rPr lang="en-US"/>
                      <a:t>bn</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29D2-496E-A55F-74A6FE0A4EAB}"/>
                </c:ext>
              </c:extLst>
            </c:dLbl>
            <c:dLbl>
              <c:idx val="10"/>
              <c:tx>
                <c:rich>
                  <a:bodyPr/>
                  <a:lstStyle/>
                  <a:p>
                    <a:fld id="{39E1AFE9-3784-441F-8DF6-EE089A0E0D74}" type="VALUE">
                      <a:rPr lang="en-US" smtClean="0"/>
                      <a:pPr/>
                      <a:t>[VALEUR]</a:t>
                    </a:fld>
                    <a:r>
                      <a:rPr lang="en-US" dirty="0" err="1"/>
                      <a:t>bn</a:t>
                    </a:r>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FC3D-4856-9C03-D1BE49D3FBC5}"/>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Sheet1!$A$2:$A$12</c:f>
              <c:numCache>
                <c:formatCode>General</c:formatCode>
                <c:ptCount val="11"/>
                <c:pt idx="0">
                  <c:v>2006</c:v>
                </c:pt>
                <c:pt idx="1">
                  <c:v>2007</c:v>
                </c:pt>
                <c:pt idx="2">
                  <c:v>2008</c:v>
                </c:pt>
                <c:pt idx="3">
                  <c:v>2009</c:v>
                </c:pt>
                <c:pt idx="4">
                  <c:v>2010</c:v>
                </c:pt>
                <c:pt idx="5">
                  <c:v>2011</c:v>
                </c:pt>
                <c:pt idx="6">
                  <c:v>2012</c:v>
                </c:pt>
                <c:pt idx="7">
                  <c:v>2013</c:v>
                </c:pt>
                <c:pt idx="8">
                  <c:v>2014</c:v>
                </c:pt>
                <c:pt idx="9">
                  <c:v>2015</c:v>
                </c:pt>
                <c:pt idx="10">
                  <c:v>2016</c:v>
                </c:pt>
              </c:numCache>
            </c:numRef>
          </c:cat>
          <c:val>
            <c:numRef>
              <c:f>Sheet1!$B$2:$B$12</c:f>
              <c:numCache>
                <c:formatCode>0.0</c:formatCode>
                <c:ptCount val="11"/>
                <c:pt idx="0">
                  <c:v>26.7</c:v>
                </c:pt>
                <c:pt idx="1">
                  <c:v>29.3</c:v>
                </c:pt>
                <c:pt idx="2">
                  <c:v>32.5</c:v>
                </c:pt>
                <c:pt idx="3">
                  <c:v>31.5</c:v>
                </c:pt>
                <c:pt idx="4">
                  <c:v>34.1</c:v>
                </c:pt>
                <c:pt idx="5">
                  <c:v>35.1</c:v>
                </c:pt>
                <c:pt idx="6">
                  <c:v>39.1</c:v>
                </c:pt>
                <c:pt idx="7">
                  <c:v>40.200000000000003</c:v>
                </c:pt>
                <c:pt idx="8">
                  <c:v>45.6</c:v>
                </c:pt>
                <c:pt idx="9">
                  <c:v>45.3</c:v>
                </c:pt>
                <c:pt idx="10">
                  <c:v>47.4</c:v>
                </c:pt>
              </c:numCache>
            </c:numRef>
          </c:val>
          <c:extLst>
            <c:ext xmlns:c16="http://schemas.microsoft.com/office/drawing/2014/chart" uri="{C3380CC4-5D6E-409C-BE32-E72D297353CC}">
              <c16:uniqueId val="{00000004-738A-47FF-B21B-D8A7F93B2C96}"/>
            </c:ext>
          </c:extLst>
        </c:ser>
        <c:dLbls>
          <c:showLegendKey val="0"/>
          <c:showVal val="0"/>
          <c:showCatName val="0"/>
          <c:showSerName val="0"/>
          <c:showPercent val="0"/>
          <c:showBubbleSize val="0"/>
        </c:dLbls>
        <c:gapWidth val="50"/>
        <c:overlap val="-27"/>
        <c:axId val="440768272"/>
        <c:axId val="440767880"/>
      </c:barChart>
      <c:catAx>
        <c:axId val="440768272"/>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fr-FR"/>
          </a:p>
        </c:txPr>
        <c:crossAx val="440767880"/>
        <c:crosses val="autoZero"/>
        <c:auto val="1"/>
        <c:lblAlgn val="ctr"/>
        <c:lblOffset val="100"/>
        <c:noMultiLvlLbl val="0"/>
      </c:catAx>
      <c:valAx>
        <c:axId val="440767880"/>
        <c:scaling>
          <c:orientation val="minMax"/>
        </c:scaling>
        <c:delete val="1"/>
        <c:axPos val="l"/>
        <c:numFmt formatCode="0.0" sourceLinked="1"/>
        <c:majorTickMark val="none"/>
        <c:minorTickMark val="none"/>
        <c:tickLblPos val="nextTo"/>
        <c:crossAx val="4407682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439634834341985"/>
          <c:y val="8.6707993033450045E-2"/>
          <c:w val="0.71968179072497462"/>
          <c:h val="0.82517301772100704"/>
        </c:manualLayout>
      </c:layout>
      <c:lineChart>
        <c:grouping val="standard"/>
        <c:varyColors val="0"/>
        <c:ser>
          <c:idx val="1"/>
          <c:order val="0"/>
          <c:tx>
            <c:strRef>
              <c:f>SportCal!$C$4</c:f>
              <c:strCache>
                <c:ptCount val="1"/>
                <c:pt idx="0">
                  <c:v>Financial Services</c:v>
                </c:pt>
              </c:strCache>
            </c:strRef>
          </c:tx>
          <c:spPr>
            <a:ln w="28575" cap="rnd">
              <a:solidFill>
                <a:schemeClr val="accent1"/>
              </a:solidFill>
              <a:round/>
            </a:ln>
            <a:effectLst/>
          </c:spPr>
          <c:marker>
            <c:symbol val="none"/>
          </c:marker>
          <c:cat>
            <c:numRef>
              <c:f>SportCal!$B$5:$B$14</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SportCal!$C$5:$C$14</c:f>
              <c:numCache>
                <c:formatCode>0.00%</c:formatCode>
                <c:ptCount val="10"/>
                <c:pt idx="0">
                  <c:v>0.1366</c:v>
                </c:pt>
                <c:pt idx="1">
                  <c:v>0.1706</c:v>
                </c:pt>
                <c:pt idx="2">
                  <c:v>0.125</c:v>
                </c:pt>
                <c:pt idx="3">
                  <c:v>0.126</c:v>
                </c:pt>
                <c:pt idx="4">
                  <c:v>0.12640000000000001</c:v>
                </c:pt>
                <c:pt idx="5">
                  <c:v>0.13589999999999999</c:v>
                </c:pt>
                <c:pt idx="6">
                  <c:v>0.1024</c:v>
                </c:pt>
                <c:pt idx="7">
                  <c:v>0.1154</c:v>
                </c:pt>
                <c:pt idx="8">
                  <c:v>0.12820000000000001</c:v>
                </c:pt>
                <c:pt idx="9">
                  <c:v>0.1152</c:v>
                </c:pt>
              </c:numCache>
            </c:numRef>
          </c:val>
          <c:smooth val="0"/>
          <c:extLst>
            <c:ext xmlns:c16="http://schemas.microsoft.com/office/drawing/2014/chart" uri="{C3380CC4-5D6E-409C-BE32-E72D297353CC}">
              <c16:uniqueId val="{00000000-3195-4BE4-9CBF-0D01B9015DB9}"/>
            </c:ext>
          </c:extLst>
        </c:ser>
        <c:ser>
          <c:idx val="2"/>
          <c:order val="1"/>
          <c:tx>
            <c:strRef>
              <c:f>SportCal!$D$4</c:f>
              <c:strCache>
                <c:ptCount val="1"/>
                <c:pt idx="0">
                  <c:v>Beverages</c:v>
                </c:pt>
              </c:strCache>
            </c:strRef>
          </c:tx>
          <c:spPr>
            <a:ln w="28575" cap="rnd">
              <a:solidFill>
                <a:srgbClr val="00B050"/>
              </a:solidFill>
              <a:round/>
            </a:ln>
            <a:effectLst/>
          </c:spPr>
          <c:marker>
            <c:symbol val="none"/>
          </c:marker>
          <c:cat>
            <c:numRef>
              <c:f>SportCal!$B$5:$B$14</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SportCal!$D$5:$D$14</c:f>
              <c:numCache>
                <c:formatCode>0.00%</c:formatCode>
                <c:ptCount val="10"/>
                <c:pt idx="0">
                  <c:v>0.11070000000000001</c:v>
                </c:pt>
                <c:pt idx="1">
                  <c:v>9.8299999999999998E-2</c:v>
                </c:pt>
                <c:pt idx="2">
                  <c:v>0.10390000000000001</c:v>
                </c:pt>
                <c:pt idx="3">
                  <c:v>9.5000000000000001E-2</c:v>
                </c:pt>
                <c:pt idx="4">
                  <c:v>8.4900000000000003E-2</c:v>
                </c:pt>
                <c:pt idx="5">
                  <c:v>9.3700000000000006E-2</c:v>
                </c:pt>
                <c:pt idx="6">
                  <c:v>9.6299999999999997E-2</c:v>
                </c:pt>
                <c:pt idx="7">
                  <c:v>0.1119</c:v>
                </c:pt>
                <c:pt idx="8">
                  <c:v>0.1069</c:v>
                </c:pt>
                <c:pt idx="9">
                  <c:v>0.1106</c:v>
                </c:pt>
              </c:numCache>
            </c:numRef>
          </c:val>
          <c:smooth val="0"/>
          <c:extLst>
            <c:ext xmlns:c16="http://schemas.microsoft.com/office/drawing/2014/chart" uri="{C3380CC4-5D6E-409C-BE32-E72D297353CC}">
              <c16:uniqueId val="{00000001-3195-4BE4-9CBF-0D01B9015DB9}"/>
            </c:ext>
          </c:extLst>
        </c:ser>
        <c:ser>
          <c:idx val="3"/>
          <c:order val="2"/>
          <c:tx>
            <c:strRef>
              <c:f>SportCal!$E$4</c:f>
              <c:strCache>
                <c:ptCount val="1"/>
                <c:pt idx="0">
                  <c:v>Automotive</c:v>
                </c:pt>
              </c:strCache>
            </c:strRef>
          </c:tx>
          <c:spPr>
            <a:ln w="28575" cap="rnd">
              <a:solidFill>
                <a:schemeClr val="tx1"/>
              </a:solidFill>
              <a:round/>
            </a:ln>
            <a:effectLst/>
          </c:spPr>
          <c:marker>
            <c:symbol val="none"/>
          </c:marker>
          <c:cat>
            <c:numRef>
              <c:f>SportCal!$B$5:$B$14</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SportCal!$E$5:$E$14</c:f>
              <c:numCache>
                <c:formatCode>0.00%</c:formatCode>
                <c:ptCount val="10"/>
                <c:pt idx="0">
                  <c:v>0.1197</c:v>
                </c:pt>
                <c:pt idx="1">
                  <c:v>0.1159</c:v>
                </c:pt>
                <c:pt idx="2">
                  <c:v>0.12690000000000001</c:v>
                </c:pt>
                <c:pt idx="3">
                  <c:v>0.1167</c:v>
                </c:pt>
                <c:pt idx="4">
                  <c:v>0.1148</c:v>
                </c:pt>
                <c:pt idx="5">
                  <c:v>0.1241</c:v>
                </c:pt>
                <c:pt idx="6">
                  <c:v>9.8900000000000002E-2</c:v>
                </c:pt>
                <c:pt idx="7">
                  <c:v>0.1105</c:v>
                </c:pt>
                <c:pt idx="8">
                  <c:v>0.1087</c:v>
                </c:pt>
                <c:pt idx="9">
                  <c:v>0.1052</c:v>
                </c:pt>
              </c:numCache>
            </c:numRef>
          </c:val>
          <c:smooth val="0"/>
          <c:extLst>
            <c:ext xmlns:c16="http://schemas.microsoft.com/office/drawing/2014/chart" uri="{C3380CC4-5D6E-409C-BE32-E72D297353CC}">
              <c16:uniqueId val="{00000002-3195-4BE4-9CBF-0D01B9015DB9}"/>
            </c:ext>
          </c:extLst>
        </c:ser>
        <c:ser>
          <c:idx val="4"/>
          <c:order val="3"/>
          <c:tx>
            <c:strRef>
              <c:f>SportCal!$F$4</c:f>
              <c:strCache>
                <c:ptCount val="1"/>
                <c:pt idx="0">
                  <c:v>Sports Equipment</c:v>
                </c:pt>
              </c:strCache>
            </c:strRef>
          </c:tx>
          <c:spPr>
            <a:ln w="41275" cap="rnd" cmpd="dbl">
              <a:solidFill>
                <a:schemeClr val="accent4"/>
              </a:solidFill>
              <a:round/>
            </a:ln>
            <a:effectLst/>
          </c:spPr>
          <c:marker>
            <c:symbol val="none"/>
          </c:marker>
          <c:cat>
            <c:numRef>
              <c:f>SportCal!$B$5:$B$14</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SportCal!$F$5:$F$14</c:f>
              <c:numCache>
                <c:formatCode>0.00%</c:formatCode>
                <c:ptCount val="10"/>
                <c:pt idx="0">
                  <c:v>6.0100000000000001E-2</c:v>
                </c:pt>
                <c:pt idx="1">
                  <c:v>5.7700000000000001E-2</c:v>
                </c:pt>
                <c:pt idx="2">
                  <c:v>6.7299999999999999E-2</c:v>
                </c:pt>
                <c:pt idx="3">
                  <c:v>6.1800000000000001E-2</c:v>
                </c:pt>
                <c:pt idx="4">
                  <c:v>6.1600000000000002E-2</c:v>
                </c:pt>
                <c:pt idx="5">
                  <c:v>5.9299999999999999E-2</c:v>
                </c:pt>
                <c:pt idx="6">
                  <c:v>7.6200000000000004E-2</c:v>
                </c:pt>
                <c:pt idx="7">
                  <c:v>7.46E-2</c:v>
                </c:pt>
                <c:pt idx="8">
                  <c:v>7.0099999999999996E-2</c:v>
                </c:pt>
                <c:pt idx="9">
                  <c:v>8.0600000000000005E-2</c:v>
                </c:pt>
              </c:numCache>
            </c:numRef>
          </c:val>
          <c:smooth val="0"/>
          <c:extLst>
            <c:ext xmlns:c16="http://schemas.microsoft.com/office/drawing/2014/chart" uri="{C3380CC4-5D6E-409C-BE32-E72D297353CC}">
              <c16:uniqueId val="{00000003-3195-4BE4-9CBF-0D01B9015DB9}"/>
            </c:ext>
          </c:extLst>
        </c:ser>
        <c:ser>
          <c:idx val="5"/>
          <c:order val="4"/>
          <c:tx>
            <c:strRef>
              <c:f>SportCal!$G$4</c:f>
              <c:strCache>
                <c:ptCount val="1"/>
                <c:pt idx="0">
                  <c:v>Travel</c:v>
                </c:pt>
              </c:strCache>
            </c:strRef>
          </c:tx>
          <c:spPr>
            <a:ln w="12700" cap="rnd">
              <a:solidFill>
                <a:schemeClr val="tx2">
                  <a:lumMod val="75000"/>
                  <a:lumOff val="25000"/>
                </a:schemeClr>
              </a:solidFill>
              <a:prstDash val="sysDash"/>
              <a:round/>
            </a:ln>
            <a:effectLst/>
          </c:spPr>
          <c:marker>
            <c:symbol val="none"/>
          </c:marker>
          <c:cat>
            <c:numRef>
              <c:f>SportCal!$B$5:$B$14</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SportCal!$G$5:$G$14</c:f>
              <c:numCache>
                <c:formatCode>0.00%</c:formatCode>
                <c:ptCount val="10"/>
                <c:pt idx="0">
                  <c:v>6.2799999999999995E-2</c:v>
                </c:pt>
                <c:pt idx="1">
                  <c:v>6.2399999999999997E-2</c:v>
                </c:pt>
                <c:pt idx="2">
                  <c:v>5.6599999999999998E-2</c:v>
                </c:pt>
                <c:pt idx="3">
                  <c:v>6.4899999999999999E-2</c:v>
                </c:pt>
                <c:pt idx="4">
                  <c:v>6.4500000000000002E-2</c:v>
                </c:pt>
                <c:pt idx="5">
                  <c:v>6.0699999999999997E-2</c:v>
                </c:pt>
                <c:pt idx="6">
                  <c:v>6.88E-2</c:v>
                </c:pt>
                <c:pt idx="7">
                  <c:v>6.2700000000000006E-2</c:v>
                </c:pt>
                <c:pt idx="8">
                  <c:v>6.4500000000000002E-2</c:v>
                </c:pt>
                <c:pt idx="9">
                  <c:v>6.8400000000000002E-2</c:v>
                </c:pt>
              </c:numCache>
            </c:numRef>
          </c:val>
          <c:smooth val="0"/>
          <c:extLst>
            <c:ext xmlns:c16="http://schemas.microsoft.com/office/drawing/2014/chart" uri="{C3380CC4-5D6E-409C-BE32-E72D297353CC}">
              <c16:uniqueId val="{00000004-3195-4BE4-9CBF-0D01B9015DB9}"/>
            </c:ext>
          </c:extLst>
        </c:ser>
        <c:ser>
          <c:idx val="6"/>
          <c:order val="5"/>
          <c:tx>
            <c:strRef>
              <c:f>SportCal!$H$4</c:f>
              <c:strCache>
                <c:ptCount val="1"/>
                <c:pt idx="0">
                  <c:v>Apparel</c:v>
                </c:pt>
              </c:strCache>
            </c:strRef>
          </c:tx>
          <c:spPr>
            <a:ln w="28575" cap="rnd">
              <a:solidFill>
                <a:srgbClr val="7030A0"/>
              </a:solidFill>
              <a:prstDash val="sysDot"/>
              <a:round/>
            </a:ln>
            <a:effectLst/>
          </c:spPr>
          <c:marker>
            <c:symbol val="none"/>
          </c:marker>
          <c:cat>
            <c:numRef>
              <c:f>SportCal!$B$5:$B$14</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SportCal!$H$5:$H$14</c:f>
              <c:numCache>
                <c:formatCode>0.00%</c:formatCode>
                <c:ptCount val="10"/>
                <c:pt idx="0">
                  <c:v>6.0999999999999999E-2</c:v>
                </c:pt>
                <c:pt idx="1">
                  <c:v>6.0900000000000003E-2</c:v>
                </c:pt>
                <c:pt idx="2">
                  <c:v>7.2800000000000004E-2</c:v>
                </c:pt>
                <c:pt idx="3">
                  <c:v>6.9099999999999995E-2</c:v>
                </c:pt>
                <c:pt idx="4">
                  <c:v>7.7200000000000005E-2</c:v>
                </c:pt>
                <c:pt idx="5">
                  <c:v>6.5600000000000006E-2</c:v>
                </c:pt>
                <c:pt idx="6">
                  <c:v>6.5100000000000005E-2</c:v>
                </c:pt>
                <c:pt idx="7">
                  <c:v>7.0400000000000004E-2</c:v>
                </c:pt>
                <c:pt idx="8">
                  <c:v>6.7699999999999996E-2</c:v>
                </c:pt>
                <c:pt idx="9">
                  <c:v>6.6500000000000004E-2</c:v>
                </c:pt>
              </c:numCache>
            </c:numRef>
          </c:val>
          <c:smooth val="0"/>
          <c:extLst>
            <c:ext xmlns:c16="http://schemas.microsoft.com/office/drawing/2014/chart" uri="{C3380CC4-5D6E-409C-BE32-E72D297353CC}">
              <c16:uniqueId val="{00000005-3195-4BE4-9CBF-0D01B9015DB9}"/>
            </c:ext>
          </c:extLst>
        </c:ser>
        <c:ser>
          <c:idx val="7"/>
          <c:order val="6"/>
          <c:tx>
            <c:strRef>
              <c:f>SportCal!$I$4</c:f>
              <c:strCache>
                <c:ptCount val="1"/>
                <c:pt idx="0">
                  <c:v>Retail</c:v>
                </c:pt>
              </c:strCache>
            </c:strRef>
          </c:tx>
          <c:spPr>
            <a:ln w="28575" cap="rnd">
              <a:solidFill>
                <a:schemeClr val="accent1">
                  <a:lumMod val="50000"/>
                </a:schemeClr>
              </a:solidFill>
              <a:round/>
            </a:ln>
            <a:effectLst/>
          </c:spPr>
          <c:marker>
            <c:symbol val="none"/>
          </c:marker>
          <c:cat>
            <c:numRef>
              <c:f>SportCal!$B$5:$B$14</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SportCal!$I$5:$I$14</c:f>
              <c:numCache>
                <c:formatCode>0.00%</c:formatCode>
                <c:ptCount val="10"/>
                <c:pt idx="0">
                  <c:v>2.8400000000000002E-2</c:v>
                </c:pt>
                <c:pt idx="1">
                  <c:v>2.4400000000000002E-2</c:v>
                </c:pt>
                <c:pt idx="2">
                  <c:v>2.69E-2</c:v>
                </c:pt>
                <c:pt idx="3">
                  <c:v>2.8500000000000001E-2</c:v>
                </c:pt>
                <c:pt idx="4">
                  <c:v>3.5299999999999998E-2</c:v>
                </c:pt>
                <c:pt idx="5">
                  <c:v>3.1899999999999998E-2</c:v>
                </c:pt>
                <c:pt idx="6">
                  <c:v>3.7499999999999999E-2</c:v>
                </c:pt>
                <c:pt idx="7">
                  <c:v>2.98E-2</c:v>
                </c:pt>
                <c:pt idx="8">
                  <c:v>3.6799999999999999E-2</c:v>
                </c:pt>
                <c:pt idx="9">
                  <c:v>3.5900000000000001E-2</c:v>
                </c:pt>
              </c:numCache>
            </c:numRef>
          </c:val>
          <c:smooth val="0"/>
          <c:extLst>
            <c:ext xmlns:c16="http://schemas.microsoft.com/office/drawing/2014/chart" uri="{C3380CC4-5D6E-409C-BE32-E72D297353CC}">
              <c16:uniqueId val="{00000006-3195-4BE4-9CBF-0D01B9015DB9}"/>
            </c:ext>
          </c:extLst>
        </c:ser>
        <c:ser>
          <c:idx val="8"/>
          <c:order val="7"/>
          <c:tx>
            <c:strRef>
              <c:f>SportCal!$J$4</c:f>
              <c:strCache>
                <c:ptCount val="1"/>
                <c:pt idx="0">
                  <c:v>Watches &amp; Jewellery</c:v>
                </c:pt>
              </c:strCache>
            </c:strRef>
          </c:tx>
          <c:spPr>
            <a:ln w="28575" cap="rnd">
              <a:solidFill>
                <a:srgbClr val="FFC000"/>
              </a:solidFill>
              <a:round/>
            </a:ln>
            <a:effectLst/>
          </c:spPr>
          <c:marker>
            <c:symbol val="none"/>
          </c:marker>
          <c:cat>
            <c:numRef>
              <c:f>SportCal!$B$5:$B$14</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SportCal!$J$5:$J$14</c:f>
              <c:numCache>
                <c:formatCode>0.00%</c:formatCode>
                <c:ptCount val="10"/>
                <c:pt idx="0">
                  <c:v>2.9499999999999998E-2</c:v>
                </c:pt>
                <c:pt idx="1">
                  <c:v>3.6499999999999998E-2</c:v>
                </c:pt>
                <c:pt idx="2">
                  <c:v>5.1700000000000003E-2</c:v>
                </c:pt>
                <c:pt idx="3">
                  <c:v>3.5700000000000003E-2</c:v>
                </c:pt>
                <c:pt idx="4">
                  <c:v>4.2599999999999999E-2</c:v>
                </c:pt>
                <c:pt idx="5">
                  <c:v>3.56E-2</c:v>
                </c:pt>
                <c:pt idx="6">
                  <c:v>3.2599999999999997E-2</c:v>
                </c:pt>
                <c:pt idx="7">
                  <c:v>3.3500000000000002E-2</c:v>
                </c:pt>
                <c:pt idx="8">
                  <c:v>3.78E-2</c:v>
                </c:pt>
                <c:pt idx="9">
                  <c:v>3.5299999999999998E-2</c:v>
                </c:pt>
              </c:numCache>
            </c:numRef>
          </c:val>
          <c:smooth val="0"/>
          <c:extLst>
            <c:ext xmlns:c16="http://schemas.microsoft.com/office/drawing/2014/chart" uri="{C3380CC4-5D6E-409C-BE32-E72D297353CC}">
              <c16:uniqueId val="{00000007-3195-4BE4-9CBF-0D01B9015DB9}"/>
            </c:ext>
          </c:extLst>
        </c:ser>
        <c:ser>
          <c:idx val="9"/>
          <c:order val="8"/>
          <c:tx>
            <c:strRef>
              <c:f>SportCal!$K$4</c:f>
              <c:strCache>
                <c:ptCount val="1"/>
                <c:pt idx="0">
                  <c:v>Food</c:v>
                </c:pt>
              </c:strCache>
            </c:strRef>
          </c:tx>
          <c:spPr>
            <a:ln w="28575" cap="rnd">
              <a:solidFill>
                <a:srgbClr val="92D050"/>
              </a:solidFill>
              <a:round/>
            </a:ln>
            <a:effectLst/>
          </c:spPr>
          <c:marker>
            <c:symbol val="none"/>
          </c:marker>
          <c:cat>
            <c:numRef>
              <c:f>SportCal!$B$5:$B$14</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SportCal!$K$5:$K$14</c:f>
              <c:numCache>
                <c:formatCode>0.00%</c:formatCode>
                <c:ptCount val="10"/>
                <c:pt idx="0">
                  <c:v>2.3400000000000001E-2</c:v>
                </c:pt>
                <c:pt idx="1">
                  <c:v>2.2100000000000002E-2</c:v>
                </c:pt>
                <c:pt idx="2">
                  <c:v>2.81E-2</c:v>
                </c:pt>
                <c:pt idx="3">
                  <c:v>2.6100000000000002E-2</c:v>
                </c:pt>
                <c:pt idx="4">
                  <c:v>2.8799999999999999E-2</c:v>
                </c:pt>
                <c:pt idx="5">
                  <c:v>2.3300000000000001E-2</c:v>
                </c:pt>
                <c:pt idx="6">
                  <c:v>3.0099999999999998E-2</c:v>
                </c:pt>
                <c:pt idx="7">
                  <c:v>3.09E-2</c:v>
                </c:pt>
                <c:pt idx="8">
                  <c:v>3.2800000000000003E-2</c:v>
                </c:pt>
                <c:pt idx="9">
                  <c:v>3.2800000000000003E-2</c:v>
                </c:pt>
              </c:numCache>
            </c:numRef>
          </c:val>
          <c:smooth val="0"/>
          <c:extLst>
            <c:ext xmlns:c16="http://schemas.microsoft.com/office/drawing/2014/chart" uri="{C3380CC4-5D6E-409C-BE32-E72D297353CC}">
              <c16:uniqueId val="{00000008-3195-4BE4-9CBF-0D01B9015DB9}"/>
            </c:ext>
          </c:extLst>
        </c:ser>
        <c:ser>
          <c:idx val="10"/>
          <c:order val="9"/>
          <c:tx>
            <c:strRef>
              <c:f>SportCal!$L$4</c:f>
              <c:strCache>
                <c:ptCount val="1"/>
                <c:pt idx="0">
                  <c:v>Telecommunications</c:v>
                </c:pt>
              </c:strCache>
            </c:strRef>
          </c:tx>
          <c:spPr>
            <a:ln w="28575" cap="rnd">
              <a:solidFill>
                <a:schemeClr val="accent4"/>
              </a:solidFill>
              <a:round/>
            </a:ln>
            <a:effectLst/>
          </c:spPr>
          <c:marker>
            <c:symbol val="none"/>
          </c:marker>
          <c:cat>
            <c:numRef>
              <c:f>SportCal!$B$5:$B$14</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SportCal!$L$5:$L$14</c:f>
              <c:numCache>
                <c:formatCode>0.00%</c:formatCode>
                <c:ptCount val="10"/>
                <c:pt idx="0">
                  <c:v>5.1999999999999998E-2</c:v>
                </c:pt>
                <c:pt idx="1">
                  <c:v>5.5300000000000002E-2</c:v>
                </c:pt>
                <c:pt idx="2">
                  <c:v>4.9500000000000002E-2</c:v>
                </c:pt>
                <c:pt idx="3">
                  <c:v>4.58E-2</c:v>
                </c:pt>
                <c:pt idx="4">
                  <c:v>5.6099999999999997E-2</c:v>
                </c:pt>
                <c:pt idx="5">
                  <c:v>4.9299999999999997E-2</c:v>
                </c:pt>
                <c:pt idx="6">
                  <c:v>4.0599999999999997E-2</c:v>
                </c:pt>
                <c:pt idx="7">
                  <c:v>3.4799999999999998E-2</c:v>
                </c:pt>
                <c:pt idx="8">
                  <c:v>3.3599999999999998E-2</c:v>
                </c:pt>
                <c:pt idx="9">
                  <c:v>2.8199999999999999E-2</c:v>
                </c:pt>
              </c:numCache>
            </c:numRef>
          </c:val>
          <c:smooth val="0"/>
          <c:extLst>
            <c:ext xmlns:c16="http://schemas.microsoft.com/office/drawing/2014/chart" uri="{C3380CC4-5D6E-409C-BE32-E72D297353CC}">
              <c16:uniqueId val="{00000009-3195-4BE4-9CBF-0D01B9015DB9}"/>
            </c:ext>
          </c:extLst>
        </c:ser>
        <c:dLbls>
          <c:showLegendKey val="0"/>
          <c:showVal val="0"/>
          <c:showCatName val="0"/>
          <c:showSerName val="0"/>
          <c:showPercent val="0"/>
          <c:showBubbleSize val="0"/>
        </c:dLbls>
        <c:smooth val="0"/>
        <c:axId val="556448968"/>
        <c:axId val="556449360"/>
      </c:lineChart>
      <c:catAx>
        <c:axId val="5564489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fr-FR"/>
          </a:p>
        </c:txPr>
        <c:crossAx val="556449360"/>
        <c:crosses val="autoZero"/>
        <c:auto val="1"/>
        <c:lblAlgn val="ctr"/>
        <c:lblOffset val="100"/>
        <c:noMultiLvlLbl val="0"/>
      </c:catAx>
      <c:valAx>
        <c:axId val="5564493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dirty="0"/>
                  <a:t>% of Total Event Sponsorships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title>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556448968"/>
        <c:crosses val="autoZero"/>
        <c:crossBetween val="between"/>
      </c:valAx>
      <c:spPr>
        <a:noFill/>
        <a:ln>
          <a:noFill/>
        </a:ln>
        <a:effectLst/>
      </c:spPr>
    </c:plotArea>
    <c:legend>
      <c:legendPos val="l"/>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legend>
    <c:plotVisOnly val="1"/>
    <c:dispBlanksAs val="gap"/>
    <c:showDLblsOverMax val="0"/>
  </c:chart>
  <c:spPr>
    <a:noFill/>
    <a:ln>
      <a:noFill/>
    </a:ln>
    <a:effectLst/>
  </c:spPr>
  <c:txPr>
    <a:bodyPr/>
    <a:lstStyle/>
    <a:p>
      <a:pPr>
        <a:defRPr>
          <a:solidFill>
            <a:schemeClr val="tx1"/>
          </a:solidFill>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1.xml.rels><?xml version="1.0" encoding="UTF-8" standalone="yes"?>
<Relationships xmlns="http://schemas.openxmlformats.org/package/2006/relationships"><Relationship Id="rId8" Type="http://schemas.openxmlformats.org/officeDocument/2006/relationships/image" Target="../media/image138.svg"/><Relationship Id="rId3" Type="http://schemas.openxmlformats.org/officeDocument/2006/relationships/image" Target="../media/image133.png"/><Relationship Id="rId7" Type="http://schemas.openxmlformats.org/officeDocument/2006/relationships/image" Target="../media/image137.png"/><Relationship Id="rId12" Type="http://schemas.openxmlformats.org/officeDocument/2006/relationships/image" Target="../media/image142.svg"/><Relationship Id="rId2" Type="http://schemas.openxmlformats.org/officeDocument/2006/relationships/image" Target="../media/image132.svg"/><Relationship Id="rId1" Type="http://schemas.openxmlformats.org/officeDocument/2006/relationships/image" Target="../media/image131.png"/><Relationship Id="rId6" Type="http://schemas.openxmlformats.org/officeDocument/2006/relationships/image" Target="../media/image136.svg"/><Relationship Id="rId11" Type="http://schemas.openxmlformats.org/officeDocument/2006/relationships/image" Target="../media/image141.png"/><Relationship Id="rId5" Type="http://schemas.openxmlformats.org/officeDocument/2006/relationships/image" Target="../media/image135.png"/><Relationship Id="rId10" Type="http://schemas.openxmlformats.org/officeDocument/2006/relationships/image" Target="../media/image140.svg"/><Relationship Id="rId4" Type="http://schemas.openxmlformats.org/officeDocument/2006/relationships/image" Target="../media/image134.svg"/><Relationship Id="rId9" Type="http://schemas.openxmlformats.org/officeDocument/2006/relationships/image" Target="../media/image139.png"/></Relationships>
</file>

<file path=ppt/diagrams/_rels/data1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svg"/><Relationship Id="rId1" Type="http://schemas.openxmlformats.org/officeDocument/2006/relationships/image" Target="../media/image157.png"/><Relationship Id="rId4" Type="http://schemas.openxmlformats.org/officeDocument/2006/relationships/image" Target="../media/image160.svg"/></Relationships>
</file>

<file path=ppt/diagrams/_rels/data1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svg"/><Relationship Id="rId1" Type="http://schemas.openxmlformats.org/officeDocument/2006/relationships/image" Target="../media/image161.png"/><Relationship Id="rId4" Type="http://schemas.openxmlformats.org/officeDocument/2006/relationships/image" Target="../media/image164.svg"/></Relationships>
</file>

<file path=ppt/diagrams/_rels/data17.xml.rels><?xml version="1.0" encoding="UTF-8" standalone="yes"?>
<Relationships xmlns="http://schemas.openxmlformats.org/package/2006/relationships"><Relationship Id="rId8" Type="http://schemas.openxmlformats.org/officeDocument/2006/relationships/image" Target="../media/image212.svg"/><Relationship Id="rId3" Type="http://schemas.openxmlformats.org/officeDocument/2006/relationships/image" Target="../media/image207.png"/><Relationship Id="rId7" Type="http://schemas.openxmlformats.org/officeDocument/2006/relationships/image" Target="../media/image211.png"/><Relationship Id="rId2" Type="http://schemas.openxmlformats.org/officeDocument/2006/relationships/image" Target="../media/image206.svg"/><Relationship Id="rId1" Type="http://schemas.openxmlformats.org/officeDocument/2006/relationships/image" Target="../media/image205.png"/><Relationship Id="rId6" Type="http://schemas.openxmlformats.org/officeDocument/2006/relationships/image" Target="../media/image210.svg"/><Relationship Id="rId5" Type="http://schemas.openxmlformats.org/officeDocument/2006/relationships/image" Target="../media/image209.png"/><Relationship Id="rId4" Type="http://schemas.openxmlformats.org/officeDocument/2006/relationships/image" Target="../media/image208.svg"/></Relationships>
</file>

<file path=ppt/diagrams/_rels/data18.xml.rels><?xml version="1.0" encoding="UTF-8" standalone="yes"?>
<Relationships xmlns="http://schemas.openxmlformats.org/package/2006/relationships"><Relationship Id="rId8" Type="http://schemas.openxmlformats.org/officeDocument/2006/relationships/image" Target="../media/image229.svg"/><Relationship Id="rId3" Type="http://schemas.openxmlformats.org/officeDocument/2006/relationships/image" Target="../media/image224.png"/><Relationship Id="rId7" Type="http://schemas.openxmlformats.org/officeDocument/2006/relationships/image" Target="../media/image228.png"/><Relationship Id="rId2" Type="http://schemas.openxmlformats.org/officeDocument/2006/relationships/image" Target="../media/image223.svg"/><Relationship Id="rId1" Type="http://schemas.openxmlformats.org/officeDocument/2006/relationships/image" Target="../media/image222.png"/><Relationship Id="rId6" Type="http://schemas.openxmlformats.org/officeDocument/2006/relationships/image" Target="../media/image227.svg"/><Relationship Id="rId5" Type="http://schemas.openxmlformats.org/officeDocument/2006/relationships/image" Target="../media/image226.png"/><Relationship Id="rId4" Type="http://schemas.openxmlformats.org/officeDocument/2006/relationships/image" Target="../media/image225.svg"/></Relationships>
</file>

<file path=ppt/diagrams/_rels/data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diagrams/_rels/data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ata6.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diagrams/_rels/data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diagrams/_rels/data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svg"/><Relationship Id="rId1" Type="http://schemas.openxmlformats.org/officeDocument/2006/relationships/image" Target="../media/image119.png"/><Relationship Id="rId6" Type="http://schemas.openxmlformats.org/officeDocument/2006/relationships/image" Target="../media/image124.svg"/><Relationship Id="rId5" Type="http://schemas.openxmlformats.org/officeDocument/2006/relationships/image" Target="../media/image123.png"/><Relationship Id="rId4" Type="http://schemas.openxmlformats.org/officeDocument/2006/relationships/image" Target="../media/image122.svg"/></Relationships>
</file>

<file path=ppt/diagrams/_rels/drawing11.xml.rels><?xml version="1.0" encoding="UTF-8" standalone="yes"?>
<Relationships xmlns="http://schemas.openxmlformats.org/package/2006/relationships"><Relationship Id="rId8" Type="http://schemas.openxmlformats.org/officeDocument/2006/relationships/image" Target="../media/image138.svg"/><Relationship Id="rId3" Type="http://schemas.openxmlformats.org/officeDocument/2006/relationships/image" Target="../media/image133.png"/><Relationship Id="rId7" Type="http://schemas.openxmlformats.org/officeDocument/2006/relationships/image" Target="../media/image137.png"/><Relationship Id="rId12" Type="http://schemas.openxmlformats.org/officeDocument/2006/relationships/image" Target="../media/image142.svg"/><Relationship Id="rId2" Type="http://schemas.openxmlformats.org/officeDocument/2006/relationships/image" Target="../media/image132.svg"/><Relationship Id="rId1" Type="http://schemas.openxmlformats.org/officeDocument/2006/relationships/image" Target="../media/image131.png"/><Relationship Id="rId6" Type="http://schemas.openxmlformats.org/officeDocument/2006/relationships/image" Target="../media/image136.svg"/><Relationship Id="rId11" Type="http://schemas.openxmlformats.org/officeDocument/2006/relationships/image" Target="../media/image141.png"/><Relationship Id="rId5" Type="http://schemas.openxmlformats.org/officeDocument/2006/relationships/image" Target="../media/image135.png"/><Relationship Id="rId10" Type="http://schemas.openxmlformats.org/officeDocument/2006/relationships/image" Target="../media/image140.svg"/><Relationship Id="rId4" Type="http://schemas.openxmlformats.org/officeDocument/2006/relationships/image" Target="../media/image134.svg"/><Relationship Id="rId9" Type="http://schemas.openxmlformats.org/officeDocument/2006/relationships/image" Target="../media/image139.png"/></Relationships>
</file>

<file path=ppt/diagrams/_rels/drawing1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svg"/><Relationship Id="rId1" Type="http://schemas.openxmlformats.org/officeDocument/2006/relationships/image" Target="../media/image157.png"/><Relationship Id="rId4" Type="http://schemas.openxmlformats.org/officeDocument/2006/relationships/image" Target="../media/image160.svg"/></Relationships>
</file>

<file path=ppt/diagrams/_rels/drawing1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svg"/><Relationship Id="rId1" Type="http://schemas.openxmlformats.org/officeDocument/2006/relationships/image" Target="../media/image161.png"/><Relationship Id="rId4" Type="http://schemas.openxmlformats.org/officeDocument/2006/relationships/image" Target="../media/image164.svg"/></Relationships>
</file>

<file path=ppt/diagrams/_rels/drawing17.xml.rels><?xml version="1.0" encoding="UTF-8" standalone="yes"?>
<Relationships xmlns="http://schemas.openxmlformats.org/package/2006/relationships"><Relationship Id="rId8" Type="http://schemas.openxmlformats.org/officeDocument/2006/relationships/image" Target="../media/image212.svg"/><Relationship Id="rId3" Type="http://schemas.openxmlformats.org/officeDocument/2006/relationships/image" Target="../media/image207.png"/><Relationship Id="rId7" Type="http://schemas.openxmlformats.org/officeDocument/2006/relationships/image" Target="../media/image211.png"/><Relationship Id="rId2" Type="http://schemas.openxmlformats.org/officeDocument/2006/relationships/image" Target="../media/image206.svg"/><Relationship Id="rId1" Type="http://schemas.openxmlformats.org/officeDocument/2006/relationships/image" Target="../media/image205.png"/><Relationship Id="rId6" Type="http://schemas.openxmlformats.org/officeDocument/2006/relationships/image" Target="../media/image210.svg"/><Relationship Id="rId5" Type="http://schemas.openxmlformats.org/officeDocument/2006/relationships/image" Target="../media/image209.png"/><Relationship Id="rId4" Type="http://schemas.openxmlformats.org/officeDocument/2006/relationships/image" Target="../media/image208.svg"/></Relationships>
</file>

<file path=ppt/diagrams/_rels/drawing18.xml.rels><?xml version="1.0" encoding="UTF-8" standalone="yes"?>
<Relationships xmlns="http://schemas.openxmlformats.org/package/2006/relationships"><Relationship Id="rId8" Type="http://schemas.openxmlformats.org/officeDocument/2006/relationships/image" Target="../media/image229.svg"/><Relationship Id="rId3" Type="http://schemas.openxmlformats.org/officeDocument/2006/relationships/image" Target="../media/image224.png"/><Relationship Id="rId7" Type="http://schemas.openxmlformats.org/officeDocument/2006/relationships/image" Target="../media/image228.png"/><Relationship Id="rId2" Type="http://schemas.openxmlformats.org/officeDocument/2006/relationships/image" Target="../media/image223.svg"/><Relationship Id="rId1" Type="http://schemas.openxmlformats.org/officeDocument/2006/relationships/image" Target="../media/image222.png"/><Relationship Id="rId6" Type="http://schemas.openxmlformats.org/officeDocument/2006/relationships/image" Target="../media/image227.svg"/><Relationship Id="rId5" Type="http://schemas.openxmlformats.org/officeDocument/2006/relationships/image" Target="../media/image226.png"/><Relationship Id="rId4" Type="http://schemas.openxmlformats.org/officeDocument/2006/relationships/image" Target="../media/image225.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rawing6.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diagrams/_rels/drawing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diagrams/_rels/drawing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svg"/><Relationship Id="rId1" Type="http://schemas.openxmlformats.org/officeDocument/2006/relationships/image" Target="../media/image119.png"/><Relationship Id="rId6" Type="http://schemas.openxmlformats.org/officeDocument/2006/relationships/image" Target="../media/image124.svg"/><Relationship Id="rId5" Type="http://schemas.openxmlformats.org/officeDocument/2006/relationships/image" Target="../media/image123.png"/><Relationship Id="rId4" Type="http://schemas.openxmlformats.org/officeDocument/2006/relationships/image" Target="../media/image122.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18/5/colors/Iconchunking_neutralbg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a:alpha val="0"/>
      </a:schemeClr>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18/5/colors/Iconchunking_neutralbg_accent5_2">
  <dgm:title val=""/>
  <dgm:desc val=""/>
  <dgm:catLst>
    <dgm:cat type="accent5" pri="15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a:alpha val="0"/>
      </a:schemeClr>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a:alpha val="0"/>
      </a:schemeClr>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008D29-FCA7-4332-9FA6-AD9F036D258F}" type="doc">
      <dgm:prSet loTypeId="urn:microsoft.com/office/officeart/2008/layout/LinedList" loCatId="list" qsTypeId="urn:microsoft.com/office/officeart/2005/8/quickstyle/simple1" qsCatId="simple" csTypeId="urn:microsoft.com/office/officeart/2005/8/colors/accent2_2" csCatId="accent2"/>
      <dgm:spPr/>
      <dgm:t>
        <a:bodyPr/>
        <a:lstStyle/>
        <a:p>
          <a:endParaRPr lang="en-US"/>
        </a:p>
      </dgm:t>
    </dgm:pt>
    <dgm:pt modelId="{F46B342B-42EF-4538-B9DF-9C0562178219}">
      <dgm:prSet/>
      <dgm:spPr/>
      <dgm:t>
        <a:bodyPr/>
        <a:lstStyle/>
        <a:p>
          <a:r>
            <a:rPr lang="fr-FR"/>
            <a:t>Savoir analyser et produire un dossier d’activation de partenariat du point de vue de l’organisateur d’événement sportif (club et/ou événement)</a:t>
          </a:r>
          <a:endParaRPr lang="en-US"/>
        </a:p>
      </dgm:t>
    </dgm:pt>
    <dgm:pt modelId="{92360691-1F9C-414C-9E5D-44E3EF007E4A}" type="parTrans" cxnId="{BC790178-E2F5-4FC5-971B-9619F8557B06}">
      <dgm:prSet/>
      <dgm:spPr/>
      <dgm:t>
        <a:bodyPr/>
        <a:lstStyle/>
        <a:p>
          <a:endParaRPr lang="en-US"/>
        </a:p>
      </dgm:t>
    </dgm:pt>
    <dgm:pt modelId="{B63CD693-62DD-45BB-B11A-F7CA2F5D8FB4}" type="sibTrans" cxnId="{BC790178-E2F5-4FC5-971B-9619F8557B06}">
      <dgm:prSet/>
      <dgm:spPr/>
      <dgm:t>
        <a:bodyPr/>
        <a:lstStyle/>
        <a:p>
          <a:endParaRPr lang="en-US"/>
        </a:p>
      </dgm:t>
    </dgm:pt>
    <dgm:pt modelId="{71BD5A0F-6196-491E-8A96-4F95CD1A22EE}">
      <dgm:prSet/>
      <dgm:spPr/>
      <dgm:t>
        <a:bodyPr/>
        <a:lstStyle/>
        <a:p>
          <a:r>
            <a:rPr lang="fr-FR"/>
            <a:t>Approche pratique et très opérationnelle : prospection – personnalisation (customisation) de l’offre de partenariat sportif.</a:t>
          </a:r>
          <a:endParaRPr lang="en-US"/>
        </a:p>
      </dgm:t>
    </dgm:pt>
    <dgm:pt modelId="{716591B9-B56E-4C61-AFB4-6E38EAD0CBE6}" type="parTrans" cxnId="{54E92C18-7C9F-46B6-A0A6-FC75DB0F1092}">
      <dgm:prSet/>
      <dgm:spPr/>
      <dgm:t>
        <a:bodyPr/>
        <a:lstStyle/>
        <a:p>
          <a:endParaRPr lang="en-US"/>
        </a:p>
      </dgm:t>
    </dgm:pt>
    <dgm:pt modelId="{49ED02B9-9EAB-4E0D-9DF1-FB85D9E4FB1A}" type="sibTrans" cxnId="{54E92C18-7C9F-46B6-A0A6-FC75DB0F1092}">
      <dgm:prSet/>
      <dgm:spPr/>
      <dgm:t>
        <a:bodyPr/>
        <a:lstStyle/>
        <a:p>
          <a:endParaRPr lang="en-US"/>
        </a:p>
      </dgm:t>
    </dgm:pt>
    <dgm:pt modelId="{25F69F80-9184-44FC-9869-F6C031D972BB}" type="pres">
      <dgm:prSet presAssocID="{5C008D29-FCA7-4332-9FA6-AD9F036D258F}" presName="vert0" presStyleCnt="0">
        <dgm:presLayoutVars>
          <dgm:dir/>
          <dgm:animOne val="branch"/>
          <dgm:animLvl val="lvl"/>
        </dgm:presLayoutVars>
      </dgm:prSet>
      <dgm:spPr/>
    </dgm:pt>
    <dgm:pt modelId="{1984863F-1514-4B98-A7CE-D4137ECCC852}" type="pres">
      <dgm:prSet presAssocID="{F46B342B-42EF-4538-B9DF-9C0562178219}" presName="thickLine" presStyleLbl="alignNode1" presStyleIdx="0" presStyleCnt="2"/>
      <dgm:spPr/>
    </dgm:pt>
    <dgm:pt modelId="{042BA3F0-01CB-44ED-83A8-C843FAC0DF04}" type="pres">
      <dgm:prSet presAssocID="{F46B342B-42EF-4538-B9DF-9C0562178219}" presName="horz1" presStyleCnt="0"/>
      <dgm:spPr/>
    </dgm:pt>
    <dgm:pt modelId="{AAACBFBC-A7D4-42D7-B23F-2E1E533E8E9B}" type="pres">
      <dgm:prSet presAssocID="{F46B342B-42EF-4538-B9DF-9C0562178219}" presName="tx1" presStyleLbl="revTx" presStyleIdx="0" presStyleCnt="2"/>
      <dgm:spPr/>
    </dgm:pt>
    <dgm:pt modelId="{3A2C51B5-F145-4F2E-A443-A05F7EDA49E8}" type="pres">
      <dgm:prSet presAssocID="{F46B342B-42EF-4538-B9DF-9C0562178219}" presName="vert1" presStyleCnt="0"/>
      <dgm:spPr/>
    </dgm:pt>
    <dgm:pt modelId="{2A6143EF-6F3B-48D5-B9E2-7230879DD740}" type="pres">
      <dgm:prSet presAssocID="{71BD5A0F-6196-491E-8A96-4F95CD1A22EE}" presName="thickLine" presStyleLbl="alignNode1" presStyleIdx="1" presStyleCnt="2"/>
      <dgm:spPr/>
    </dgm:pt>
    <dgm:pt modelId="{BBCAA45F-BDC7-48B2-AD5A-1011F6C51C0B}" type="pres">
      <dgm:prSet presAssocID="{71BD5A0F-6196-491E-8A96-4F95CD1A22EE}" presName="horz1" presStyleCnt="0"/>
      <dgm:spPr/>
    </dgm:pt>
    <dgm:pt modelId="{686DB3FA-6403-44D2-B369-AE9995F633BB}" type="pres">
      <dgm:prSet presAssocID="{71BD5A0F-6196-491E-8A96-4F95CD1A22EE}" presName="tx1" presStyleLbl="revTx" presStyleIdx="1" presStyleCnt="2"/>
      <dgm:spPr/>
    </dgm:pt>
    <dgm:pt modelId="{DD647968-3A0D-4039-83BE-F2A92D130095}" type="pres">
      <dgm:prSet presAssocID="{71BD5A0F-6196-491E-8A96-4F95CD1A22EE}" presName="vert1" presStyleCnt="0"/>
      <dgm:spPr/>
    </dgm:pt>
  </dgm:ptLst>
  <dgm:cxnLst>
    <dgm:cxn modelId="{53397A17-4B3F-48B0-87F8-E9C57ADD6484}" type="presOf" srcId="{F46B342B-42EF-4538-B9DF-9C0562178219}" destId="{AAACBFBC-A7D4-42D7-B23F-2E1E533E8E9B}" srcOrd="0" destOrd="0" presId="urn:microsoft.com/office/officeart/2008/layout/LinedList"/>
    <dgm:cxn modelId="{54E92C18-7C9F-46B6-A0A6-FC75DB0F1092}" srcId="{5C008D29-FCA7-4332-9FA6-AD9F036D258F}" destId="{71BD5A0F-6196-491E-8A96-4F95CD1A22EE}" srcOrd="1" destOrd="0" parTransId="{716591B9-B56E-4C61-AFB4-6E38EAD0CBE6}" sibTransId="{49ED02B9-9EAB-4E0D-9DF1-FB85D9E4FB1A}"/>
    <dgm:cxn modelId="{E6181446-BE9F-4C61-A918-AB0B37493D3C}" type="presOf" srcId="{71BD5A0F-6196-491E-8A96-4F95CD1A22EE}" destId="{686DB3FA-6403-44D2-B369-AE9995F633BB}" srcOrd="0" destOrd="0" presId="urn:microsoft.com/office/officeart/2008/layout/LinedList"/>
    <dgm:cxn modelId="{BC790178-E2F5-4FC5-971B-9619F8557B06}" srcId="{5C008D29-FCA7-4332-9FA6-AD9F036D258F}" destId="{F46B342B-42EF-4538-B9DF-9C0562178219}" srcOrd="0" destOrd="0" parTransId="{92360691-1F9C-414C-9E5D-44E3EF007E4A}" sibTransId="{B63CD693-62DD-45BB-B11A-F7CA2F5D8FB4}"/>
    <dgm:cxn modelId="{E6F985DB-8D50-4560-B9B0-306AF66EB844}" type="presOf" srcId="{5C008D29-FCA7-4332-9FA6-AD9F036D258F}" destId="{25F69F80-9184-44FC-9869-F6C031D972BB}" srcOrd="0" destOrd="0" presId="urn:microsoft.com/office/officeart/2008/layout/LinedList"/>
    <dgm:cxn modelId="{A8F1383B-C77B-4DBA-8217-39D07CC0876F}" type="presParOf" srcId="{25F69F80-9184-44FC-9869-F6C031D972BB}" destId="{1984863F-1514-4B98-A7CE-D4137ECCC852}" srcOrd="0" destOrd="0" presId="urn:microsoft.com/office/officeart/2008/layout/LinedList"/>
    <dgm:cxn modelId="{16A4CF62-CEC9-4114-B9BB-F3E0DDC7C42C}" type="presParOf" srcId="{25F69F80-9184-44FC-9869-F6C031D972BB}" destId="{042BA3F0-01CB-44ED-83A8-C843FAC0DF04}" srcOrd="1" destOrd="0" presId="urn:microsoft.com/office/officeart/2008/layout/LinedList"/>
    <dgm:cxn modelId="{8C407AF7-4C68-4F36-97BA-122A75964E97}" type="presParOf" srcId="{042BA3F0-01CB-44ED-83A8-C843FAC0DF04}" destId="{AAACBFBC-A7D4-42D7-B23F-2E1E533E8E9B}" srcOrd="0" destOrd="0" presId="urn:microsoft.com/office/officeart/2008/layout/LinedList"/>
    <dgm:cxn modelId="{EC562C14-76A6-461E-B824-1CE0C6202A68}" type="presParOf" srcId="{042BA3F0-01CB-44ED-83A8-C843FAC0DF04}" destId="{3A2C51B5-F145-4F2E-A443-A05F7EDA49E8}" srcOrd="1" destOrd="0" presId="urn:microsoft.com/office/officeart/2008/layout/LinedList"/>
    <dgm:cxn modelId="{1988FA2D-4A60-4AA7-A1B4-256385B8F432}" type="presParOf" srcId="{25F69F80-9184-44FC-9869-F6C031D972BB}" destId="{2A6143EF-6F3B-48D5-B9E2-7230879DD740}" srcOrd="2" destOrd="0" presId="urn:microsoft.com/office/officeart/2008/layout/LinedList"/>
    <dgm:cxn modelId="{B2DAC41C-32AB-492C-8BCA-664227D4F5AA}" type="presParOf" srcId="{25F69F80-9184-44FC-9869-F6C031D972BB}" destId="{BBCAA45F-BDC7-48B2-AD5A-1011F6C51C0B}" srcOrd="3" destOrd="0" presId="urn:microsoft.com/office/officeart/2008/layout/LinedList"/>
    <dgm:cxn modelId="{FC96B4FC-175D-49C3-BCB0-3662809F74F8}" type="presParOf" srcId="{BBCAA45F-BDC7-48B2-AD5A-1011F6C51C0B}" destId="{686DB3FA-6403-44D2-B369-AE9995F633BB}" srcOrd="0" destOrd="0" presId="urn:microsoft.com/office/officeart/2008/layout/LinedList"/>
    <dgm:cxn modelId="{C0916508-4527-4FD3-BCCC-03FCC381E68A}" type="presParOf" srcId="{BBCAA45F-BDC7-48B2-AD5A-1011F6C51C0B}" destId="{DD647968-3A0D-4039-83BE-F2A92D13009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00FCA65-C2A1-4D96-9A8D-2CAA2336C7A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C856AE6-43D0-42C0-BA9E-CEB399950286}">
      <dgm:prSet/>
      <dgm:spPr/>
      <dgm:t>
        <a:bodyPr/>
        <a:lstStyle/>
        <a:p>
          <a:r>
            <a:rPr lang="fr-FR"/>
            <a:t>Fournisseur services communication</a:t>
          </a:r>
          <a:endParaRPr lang="en-US"/>
        </a:p>
      </dgm:t>
    </dgm:pt>
    <dgm:pt modelId="{36FC5582-E266-4542-BEC3-E7A4CA30D763}" type="parTrans" cxnId="{2F85BDFA-F5D0-47B4-84A6-C49BA1F774B4}">
      <dgm:prSet/>
      <dgm:spPr/>
      <dgm:t>
        <a:bodyPr/>
        <a:lstStyle/>
        <a:p>
          <a:endParaRPr lang="en-US"/>
        </a:p>
      </dgm:t>
    </dgm:pt>
    <dgm:pt modelId="{6C6B5DD2-AB32-4C90-8B35-37AFAE6BF02B}" type="sibTrans" cxnId="{2F85BDFA-F5D0-47B4-84A6-C49BA1F774B4}">
      <dgm:prSet/>
      <dgm:spPr/>
      <dgm:t>
        <a:bodyPr/>
        <a:lstStyle/>
        <a:p>
          <a:endParaRPr lang="en-US"/>
        </a:p>
      </dgm:t>
    </dgm:pt>
    <dgm:pt modelId="{64094A0E-7E3F-4A66-80DE-C4BF2BCA0FE1}">
      <dgm:prSet/>
      <dgm:spPr/>
      <dgm:t>
        <a:bodyPr/>
        <a:lstStyle/>
        <a:p>
          <a:r>
            <a:rPr lang="fr-FR"/>
            <a:t>Activation visibilité :</a:t>
          </a:r>
          <a:endParaRPr lang="en-US"/>
        </a:p>
      </dgm:t>
    </dgm:pt>
    <dgm:pt modelId="{DDE7403B-7A58-4672-8632-21F5279A1EE8}" type="parTrans" cxnId="{D2A58853-64D6-4536-98DC-D1EBF180584B}">
      <dgm:prSet/>
      <dgm:spPr/>
      <dgm:t>
        <a:bodyPr/>
        <a:lstStyle/>
        <a:p>
          <a:endParaRPr lang="en-US"/>
        </a:p>
      </dgm:t>
    </dgm:pt>
    <dgm:pt modelId="{D18CCA15-2CCA-4220-92C4-C1C336ED485A}" type="sibTrans" cxnId="{D2A58853-64D6-4536-98DC-D1EBF180584B}">
      <dgm:prSet/>
      <dgm:spPr/>
      <dgm:t>
        <a:bodyPr/>
        <a:lstStyle/>
        <a:p>
          <a:endParaRPr lang="en-US"/>
        </a:p>
      </dgm:t>
    </dgm:pt>
    <dgm:pt modelId="{D895DDBF-BE92-4DC0-B88C-D75F810C66BF}">
      <dgm:prSet/>
      <dgm:spPr/>
      <dgm:t>
        <a:bodyPr/>
        <a:lstStyle/>
        <a:p>
          <a:r>
            <a:rPr lang="fr-FR"/>
            <a:t>Terrains : 2-4 panneaux selon les matchs atour du terrain 8*6.50 m </a:t>
          </a:r>
          <a:endParaRPr lang="en-US"/>
        </a:p>
      </dgm:t>
    </dgm:pt>
    <dgm:pt modelId="{5ED5DB6E-4D8E-4BF9-8FFA-B1ACF5AF2DD5}" type="parTrans" cxnId="{89F9D99D-9DED-424B-863C-08EA0B7CF5B0}">
      <dgm:prSet/>
      <dgm:spPr/>
      <dgm:t>
        <a:bodyPr/>
        <a:lstStyle/>
        <a:p>
          <a:endParaRPr lang="en-US"/>
        </a:p>
      </dgm:t>
    </dgm:pt>
    <dgm:pt modelId="{E345D971-6854-4AFB-AF87-8DD5550A2DAD}" type="sibTrans" cxnId="{89F9D99D-9DED-424B-863C-08EA0B7CF5B0}">
      <dgm:prSet/>
      <dgm:spPr/>
      <dgm:t>
        <a:bodyPr/>
        <a:lstStyle/>
        <a:p>
          <a:endParaRPr lang="en-US"/>
        </a:p>
      </dgm:t>
    </dgm:pt>
    <dgm:pt modelId="{83CE32AE-7762-4BC1-A238-5DF77A9AB4E7}">
      <dgm:prSet/>
      <dgm:spPr/>
      <dgm:t>
        <a:bodyPr/>
        <a:lstStyle/>
        <a:p>
          <a:r>
            <a:rPr lang="fr-FR"/>
            <a:t>Activation spécifique « sensemaking »: </a:t>
          </a:r>
          <a:endParaRPr lang="en-US"/>
        </a:p>
      </dgm:t>
    </dgm:pt>
    <dgm:pt modelId="{0A7777B5-CA2A-49CC-B8AB-EDC2968ABA1A}" type="parTrans" cxnId="{8D417744-4599-456D-B452-501D2D136126}">
      <dgm:prSet/>
      <dgm:spPr/>
      <dgm:t>
        <a:bodyPr/>
        <a:lstStyle/>
        <a:p>
          <a:endParaRPr lang="en-US"/>
        </a:p>
      </dgm:t>
    </dgm:pt>
    <dgm:pt modelId="{0C8C3D6E-21E0-4A46-92D4-8686C0FFF3B7}" type="sibTrans" cxnId="{8D417744-4599-456D-B452-501D2D136126}">
      <dgm:prSet/>
      <dgm:spPr/>
      <dgm:t>
        <a:bodyPr/>
        <a:lstStyle/>
        <a:p>
          <a:endParaRPr lang="en-US"/>
        </a:p>
      </dgm:t>
    </dgm:pt>
    <dgm:pt modelId="{6E460815-FF4D-4EDB-ACC3-5D45CA199BA6}">
      <dgm:prSet/>
      <dgm:spPr/>
      <dgm:t>
        <a:bodyPr/>
        <a:lstStyle/>
        <a:p>
          <a:r>
            <a:rPr lang="fr-FR"/>
            <a:t>Site Internet : site spécial informant les visiteurs des activités : facts – fin – products</a:t>
          </a:r>
          <a:endParaRPr lang="en-US"/>
        </a:p>
      </dgm:t>
    </dgm:pt>
    <dgm:pt modelId="{A3BD68CA-518F-4E05-9E80-4DE72106788D}" type="parTrans" cxnId="{99C7E0AD-0CD3-48D4-BD76-B6EF22C070FF}">
      <dgm:prSet/>
      <dgm:spPr/>
      <dgm:t>
        <a:bodyPr/>
        <a:lstStyle/>
        <a:p>
          <a:endParaRPr lang="en-US"/>
        </a:p>
      </dgm:t>
    </dgm:pt>
    <dgm:pt modelId="{FDB813A1-7FBF-4A98-8ABD-241B47B6A6C1}" type="sibTrans" cxnId="{99C7E0AD-0CD3-48D4-BD76-B6EF22C070FF}">
      <dgm:prSet/>
      <dgm:spPr/>
      <dgm:t>
        <a:bodyPr/>
        <a:lstStyle/>
        <a:p>
          <a:endParaRPr lang="en-US"/>
        </a:p>
      </dgm:t>
    </dgm:pt>
    <dgm:pt modelId="{9C1EC55A-7928-45C0-A6D9-0A570E9F1416}">
      <dgm:prSet/>
      <dgm:spPr/>
      <dgm:t>
        <a:bodyPr/>
        <a:lstStyle/>
        <a:p>
          <a:r>
            <a:rPr lang="fr-FR"/>
            <a:t>Promotion de services Voice over IP : communiqué de presse, …</a:t>
          </a:r>
          <a:endParaRPr lang="en-US"/>
        </a:p>
      </dgm:t>
    </dgm:pt>
    <dgm:pt modelId="{A9D8A5CD-3C43-4D6E-BB0A-CE14052063B3}" type="parTrans" cxnId="{63162399-E544-42CE-90B4-8058F77C15E4}">
      <dgm:prSet/>
      <dgm:spPr/>
      <dgm:t>
        <a:bodyPr/>
        <a:lstStyle/>
        <a:p>
          <a:endParaRPr lang="en-US"/>
        </a:p>
      </dgm:t>
    </dgm:pt>
    <dgm:pt modelId="{76E35839-AC7F-4CF6-BD68-3C143C440DAF}" type="sibTrans" cxnId="{63162399-E544-42CE-90B4-8058F77C15E4}">
      <dgm:prSet/>
      <dgm:spPr/>
      <dgm:t>
        <a:bodyPr/>
        <a:lstStyle/>
        <a:p>
          <a:endParaRPr lang="en-US"/>
        </a:p>
      </dgm:t>
    </dgm:pt>
    <dgm:pt modelId="{B0736026-CA8F-4B5D-B28C-AB0FBDFAA95C}" type="pres">
      <dgm:prSet presAssocID="{D00FCA65-C2A1-4D96-9A8D-2CAA2336C7AA}" presName="linear" presStyleCnt="0">
        <dgm:presLayoutVars>
          <dgm:animLvl val="lvl"/>
          <dgm:resizeHandles val="exact"/>
        </dgm:presLayoutVars>
      </dgm:prSet>
      <dgm:spPr/>
    </dgm:pt>
    <dgm:pt modelId="{3D4BF5C1-698C-4E0D-A0D2-A0181F6262F5}" type="pres">
      <dgm:prSet presAssocID="{AC856AE6-43D0-42C0-BA9E-CEB399950286}" presName="parentText" presStyleLbl="node1" presStyleIdx="0" presStyleCnt="3">
        <dgm:presLayoutVars>
          <dgm:chMax val="0"/>
          <dgm:bulletEnabled val="1"/>
        </dgm:presLayoutVars>
      </dgm:prSet>
      <dgm:spPr/>
    </dgm:pt>
    <dgm:pt modelId="{0AB0E319-8173-4083-A931-0420AB78CF5F}" type="pres">
      <dgm:prSet presAssocID="{6C6B5DD2-AB32-4C90-8B35-37AFAE6BF02B}" presName="spacer" presStyleCnt="0"/>
      <dgm:spPr/>
    </dgm:pt>
    <dgm:pt modelId="{5506E5A8-813F-4FFE-9AC2-6E2CBA2DFD24}" type="pres">
      <dgm:prSet presAssocID="{64094A0E-7E3F-4A66-80DE-C4BF2BCA0FE1}" presName="parentText" presStyleLbl="node1" presStyleIdx="1" presStyleCnt="3">
        <dgm:presLayoutVars>
          <dgm:chMax val="0"/>
          <dgm:bulletEnabled val="1"/>
        </dgm:presLayoutVars>
      </dgm:prSet>
      <dgm:spPr/>
    </dgm:pt>
    <dgm:pt modelId="{BCB2887C-546B-4DAB-B264-BFDAF34068D7}" type="pres">
      <dgm:prSet presAssocID="{64094A0E-7E3F-4A66-80DE-C4BF2BCA0FE1}" presName="childText" presStyleLbl="revTx" presStyleIdx="0" presStyleCnt="2">
        <dgm:presLayoutVars>
          <dgm:bulletEnabled val="1"/>
        </dgm:presLayoutVars>
      </dgm:prSet>
      <dgm:spPr/>
    </dgm:pt>
    <dgm:pt modelId="{F5917429-82D8-432D-97FF-A2882D219068}" type="pres">
      <dgm:prSet presAssocID="{83CE32AE-7762-4BC1-A238-5DF77A9AB4E7}" presName="parentText" presStyleLbl="node1" presStyleIdx="2" presStyleCnt="3">
        <dgm:presLayoutVars>
          <dgm:chMax val="0"/>
          <dgm:bulletEnabled val="1"/>
        </dgm:presLayoutVars>
      </dgm:prSet>
      <dgm:spPr/>
    </dgm:pt>
    <dgm:pt modelId="{1CAA06D2-3AB4-4047-BC52-636933C96EDB}" type="pres">
      <dgm:prSet presAssocID="{83CE32AE-7762-4BC1-A238-5DF77A9AB4E7}" presName="childText" presStyleLbl="revTx" presStyleIdx="1" presStyleCnt="2">
        <dgm:presLayoutVars>
          <dgm:bulletEnabled val="1"/>
        </dgm:presLayoutVars>
      </dgm:prSet>
      <dgm:spPr/>
    </dgm:pt>
  </dgm:ptLst>
  <dgm:cxnLst>
    <dgm:cxn modelId="{26EC9F09-C089-47B7-8AED-F9906C9ABBF7}" type="presOf" srcId="{6E460815-FF4D-4EDB-ACC3-5D45CA199BA6}" destId="{1CAA06D2-3AB4-4047-BC52-636933C96EDB}" srcOrd="0" destOrd="0" presId="urn:microsoft.com/office/officeart/2005/8/layout/vList2"/>
    <dgm:cxn modelId="{D57F710E-F582-4934-BABF-88B4D7DC84F8}" type="presOf" srcId="{9C1EC55A-7928-45C0-A6D9-0A570E9F1416}" destId="{1CAA06D2-3AB4-4047-BC52-636933C96EDB}" srcOrd="0" destOrd="1" presId="urn:microsoft.com/office/officeart/2005/8/layout/vList2"/>
    <dgm:cxn modelId="{1580CE28-F4EA-4E63-9747-169CBEB9413B}" type="presOf" srcId="{64094A0E-7E3F-4A66-80DE-C4BF2BCA0FE1}" destId="{5506E5A8-813F-4FFE-9AC2-6E2CBA2DFD24}" srcOrd="0" destOrd="0" presId="urn:microsoft.com/office/officeart/2005/8/layout/vList2"/>
    <dgm:cxn modelId="{33A9962E-A988-4B64-AAA4-25CD564FD68F}" type="presOf" srcId="{83CE32AE-7762-4BC1-A238-5DF77A9AB4E7}" destId="{F5917429-82D8-432D-97FF-A2882D219068}" srcOrd="0" destOrd="0" presId="urn:microsoft.com/office/officeart/2005/8/layout/vList2"/>
    <dgm:cxn modelId="{8D417744-4599-456D-B452-501D2D136126}" srcId="{D00FCA65-C2A1-4D96-9A8D-2CAA2336C7AA}" destId="{83CE32AE-7762-4BC1-A238-5DF77A9AB4E7}" srcOrd="2" destOrd="0" parTransId="{0A7777B5-CA2A-49CC-B8AB-EDC2968ABA1A}" sibTransId="{0C8C3D6E-21E0-4A46-92D4-8686C0FFF3B7}"/>
    <dgm:cxn modelId="{D873A86F-5C52-46FE-8F81-CF1651255404}" type="presOf" srcId="{D00FCA65-C2A1-4D96-9A8D-2CAA2336C7AA}" destId="{B0736026-CA8F-4B5D-B28C-AB0FBDFAA95C}" srcOrd="0" destOrd="0" presId="urn:microsoft.com/office/officeart/2005/8/layout/vList2"/>
    <dgm:cxn modelId="{D48A9550-301F-41FA-91D9-61CFEA220D45}" type="presOf" srcId="{AC856AE6-43D0-42C0-BA9E-CEB399950286}" destId="{3D4BF5C1-698C-4E0D-A0D2-A0181F6262F5}" srcOrd="0" destOrd="0" presId="urn:microsoft.com/office/officeart/2005/8/layout/vList2"/>
    <dgm:cxn modelId="{D2A58853-64D6-4536-98DC-D1EBF180584B}" srcId="{D00FCA65-C2A1-4D96-9A8D-2CAA2336C7AA}" destId="{64094A0E-7E3F-4A66-80DE-C4BF2BCA0FE1}" srcOrd="1" destOrd="0" parTransId="{DDE7403B-7A58-4672-8632-21F5279A1EE8}" sibTransId="{D18CCA15-2CCA-4220-92C4-C1C336ED485A}"/>
    <dgm:cxn modelId="{63162399-E544-42CE-90B4-8058F77C15E4}" srcId="{83CE32AE-7762-4BC1-A238-5DF77A9AB4E7}" destId="{9C1EC55A-7928-45C0-A6D9-0A570E9F1416}" srcOrd="1" destOrd="0" parTransId="{A9D8A5CD-3C43-4D6E-BB0A-CE14052063B3}" sibTransId="{76E35839-AC7F-4CF6-BD68-3C143C440DAF}"/>
    <dgm:cxn modelId="{89F9D99D-9DED-424B-863C-08EA0B7CF5B0}" srcId="{64094A0E-7E3F-4A66-80DE-C4BF2BCA0FE1}" destId="{D895DDBF-BE92-4DC0-B88C-D75F810C66BF}" srcOrd="0" destOrd="0" parTransId="{5ED5DB6E-4D8E-4BF9-8FFA-B1ACF5AF2DD5}" sibTransId="{E345D971-6854-4AFB-AF87-8DD5550A2DAD}"/>
    <dgm:cxn modelId="{99C7E0AD-0CD3-48D4-BD76-B6EF22C070FF}" srcId="{83CE32AE-7762-4BC1-A238-5DF77A9AB4E7}" destId="{6E460815-FF4D-4EDB-ACC3-5D45CA199BA6}" srcOrd="0" destOrd="0" parTransId="{A3BD68CA-518F-4E05-9E80-4DE72106788D}" sibTransId="{FDB813A1-7FBF-4A98-8ABD-241B47B6A6C1}"/>
    <dgm:cxn modelId="{DE11B8C1-201F-4BCB-901F-90BFDC601F5A}" type="presOf" srcId="{D895DDBF-BE92-4DC0-B88C-D75F810C66BF}" destId="{BCB2887C-546B-4DAB-B264-BFDAF34068D7}" srcOrd="0" destOrd="0" presId="urn:microsoft.com/office/officeart/2005/8/layout/vList2"/>
    <dgm:cxn modelId="{2F85BDFA-F5D0-47B4-84A6-C49BA1F774B4}" srcId="{D00FCA65-C2A1-4D96-9A8D-2CAA2336C7AA}" destId="{AC856AE6-43D0-42C0-BA9E-CEB399950286}" srcOrd="0" destOrd="0" parTransId="{36FC5582-E266-4542-BEC3-E7A4CA30D763}" sibTransId="{6C6B5DD2-AB32-4C90-8B35-37AFAE6BF02B}"/>
    <dgm:cxn modelId="{5EBABE14-B307-44B6-B568-1278F493AEC3}" type="presParOf" srcId="{B0736026-CA8F-4B5D-B28C-AB0FBDFAA95C}" destId="{3D4BF5C1-698C-4E0D-A0D2-A0181F6262F5}" srcOrd="0" destOrd="0" presId="urn:microsoft.com/office/officeart/2005/8/layout/vList2"/>
    <dgm:cxn modelId="{54682FC3-2C67-443F-9DBE-D2552FDD1C0A}" type="presParOf" srcId="{B0736026-CA8F-4B5D-B28C-AB0FBDFAA95C}" destId="{0AB0E319-8173-4083-A931-0420AB78CF5F}" srcOrd="1" destOrd="0" presId="urn:microsoft.com/office/officeart/2005/8/layout/vList2"/>
    <dgm:cxn modelId="{E3332588-3F7F-4446-A9AD-33770CF10600}" type="presParOf" srcId="{B0736026-CA8F-4B5D-B28C-AB0FBDFAA95C}" destId="{5506E5A8-813F-4FFE-9AC2-6E2CBA2DFD24}" srcOrd="2" destOrd="0" presId="urn:microsoft.com/office/officeart/2005/8/layout/vList2"/>
    <dgm:cxn modelId="{4A9A4FC2-B307-4F2E-A52E-B978A960F7DE}" type="presParOf" srcId="{B0736026-CA8F-4B5D-B28C-AB0FBDFAA95C}" destId="{BCB2887C-546B-4DAB-B264-BFDAF34068D7}" srcOrd="3" destOrd="0" presId="urn:microsoft.com/office/officeart/2005/8/layout/vList2"/>
    <dgm:cxn modelId="{92878C20-C27A-44BE-BADF-AF17881D4DB3}" type="presParOf" srcId="{B0736026-CA8F-4B5D-B28C-AB0FBDFAA95C}" destId="{F5917429-82D8-432D-97FF-A2882D219068}" srcOrd="4" destOrd="0" presId="urn:microsoft.com/office/officeart/2005/8/layout/vList2"/>
    <dgm:cxn modelId="{DCEA7CDC-554A-458D-A0D8-DC0F39C2C89F}" type="presParOf" srcId="{B0736026-CA8F-4B5D-B28C-AB0FBDFAA95C}" destId="{1CAA06D2-3AB4-4047-BC52-636933C96EDB}"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7F7BC38-1081-4FC6-9A80-3B4FC2BAEC1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EF55C84-F59E-4232-BE2E-3F13F52D9296}">
      <dgm:prSet/>
      <dgm:spPr/>
      <dgm:t>
        <a:bodyPr/>
        <a:lstStyle/>
        <a:p>
          <a:r>
            <a:rPr lang="fr-FR"/>
            <a:t>Cible </a:t>
          </a:r>
          <a:endParaRPr lang="en-US"/>
        </a:p>
      </dgm:t>
    </dgm:pt>
    <dgm:pt modelId="{D06CB8E2-8AAD-4FC5-B3DF-2DAA6BCA4BEE}" type="parTrans" cxnId="{F76FEEF7-AA26-42C2-8E54-B9B1DC71F905}">
      <dgm:prSet/>
      <dgm:spPr/>
      <dgm:t>
        <a:bodyPr/>
        <a:lstStyle/>
        <a:p>
          <a:endParaRPr lang="en-US"/>
        </a:p>
      </dgm:t>
    </dgm:pt>
    <dgm:pt modelId="{BEE9107F-081B-4A25-B2DF-A1B2E47A1DA4}" type="sibTrans" cxnId="{F76FEEF7-AA26-42C2-8E54-B9B1DC71F905}">
      <dgm:prSet/>
      <dgm:spPr/>
      <dgm:t>
        <a:bodyPr/>
        <a:lstStyle/>
        <a:p>
          <a:endParaRPr lang="en-US"/>
        </a:p>
      </dgm:t>
    </dgm:pt>
    <dgm:pt modelId="{FB2FB7A1-03AB-420A-81E4-D65FBD607684}">
      <dgm:prSet/>
      <dgm:spPr/>
      <dgm:t>
        <a:bodyPr/>
        <a:lstStyle/>
        <a:p>
          <a:r>
            <a:rPr lang="fr-FR"/>
            <a:t>Identité - Image</a:t>
          </a:r>
          <a:endParaRPr lang="en-US"/>
        </a:p>
      </dgm:t>
    </dgm:pt>
    <dgm:pt modelId="{F5332D06-DE2E-4BDA-94E5-622CA736E92E}" type="parTrans" cxnId="{7DE7FF2D-BD7D-4229-914F-3DF99BEF268B}">
      <dgm:prSet/>
      <dgm:spPr/>
      <dgm:t>
        <a:bodyPr/>
        <a:lstStyle/>
        <a:p>
          <a:endParaRPr lang="en-US"/>
        </a:p>
      </dgm:t>
    </dgm:pt>
    <dgm:pt modelId="{DC0CC4C0-6A0A-45A2-A7C8-A7B29C1B02C0}" type="sibTrans" cxnId="{7DE7FF2D-BD7D-4229-914F-3DF99BEF268B}">
      <dgm:prSet/>
      <dgm:spPr/>
      <dgm:t>
        <a:bodyPr/>
        <a:lstStyle/>
        <a:p>
          <a:endParaRPr lang="en-US"/>
        </a:p>
      </dgm:t>
    </dgm:pt>
    <dgm:pt modelId="{40507E84-9420-4615-97F9-9F7729530F61}">
      <dgm:prSet/>
      <dgm:spPr/>
      <dgm:t>
        <a:bodyPr/>
        <a:lstStyle/>
        <a:p>
          <a:r>
            <a:rPr lang="fr-FR"/>
            <a:t>Objectifs</a:t>
          </a:r>
          <a:endParaRPr lang="en-US"/>
        </a:p>
      </dgm:t>
    </dgm:pt>
    <dgm:pt modelId="{5885100C-C0B8-4C4A-BCA8-16B4CA0CF40C}" type="parTrans" cxnId="{9E2A29D1-F3B0-4BB1-A21B-1CD762EC959C}">
      <dgm:prSet/>
      <dgm:spPr/>
      <dgm:t>
        <a:bodyPr/>
        <a:lstStyle/>
        <a:p>
          <a:endParaRPr lang="en-US"/>
        </a:p>
      </dgm:t>
    </dgm:pt>
    <dgm:pt modelId="{3295A7AF-9A18-4A37-A9B7-8ED7675FF5BB}" type="sibTrans" cxnId="{9E2A29D1-F3B0-4BB1-A21B-1CD762EC959C}">
      <dgm:prSet/>
      <dgm:spPr/>
      <dgm:t>
        <a:bodyPr/>
        <a:lstStyle/>
        <a:p>
          <a:endParaRPr lang="en-US"/>
        </a:p>
      </dgm:t>
    </dgm:pt>
    <dgm:pt modelId="{8A4BD01E-6ECA-4755-ADB8-1C898A21CFE4}">
      <dgm:prSet/>
      <dgm:spPr/>
      <dgm:t>
        <a:bodyPr/>
        <a:lstStyle/>
        <a:p>
          <a:r>
            <a:rPr lang="fr-FR"/>
            <a:t>Message : contenu – structure – format</a:t>
          </a:r>
          <a:endParaRPr lang="en-US"/>
        </a:p>
      </dgm:t>
    </dgm:pt>
    <dgm:pt modelId="{4EB191D3-097C-4468-BAB5-8697EA1AA03C}" type="parTrans" cxnId="{F4EEB4CE-6C9F-45E4-8AC4-C22A6EFECC93}">
      <dgm:prSet/>
      <dgm:spPr/>
      <dgm:t>
        <a:bodyPr/>
        <a:lstStyle/>
        <a:p>
          <a:endParaRPr lang="en-US"/>
        </a:p>
      </dgm:t>
    </dgm:pt>
    <dgm:pt modelId="{89D70D7D-37E2-484C-A41E-1EBBF65BD022}" type="sibTrans" cxnId="{F4EEB4CE-6C9F-45E4-8AC4-C22A6EFECC93}">
      <dgm:prSet/>
      <dgm:spPr/>
      <dgm:t>
        <a:bodyPr/>
        <a:lstStyle/>
        <a:p>
          <a:endParaRPr lang="en-US"/>
        </a:p>
      </dgm:t>
    </dgm:pt>
    <dgm:pt modelId="{037DDAF9-A44D-47DB-BE5A-2D6F83E2F216}">
      <dgm:prSet/>
      <dgm:spPr/>
      <dgm:t>
        <a:bodyPr/>
        <a:lstStyle/>
        <a:p>
          <a:r>
            <a:rPr lang="fr-FR"/>
            <a:t>Canaux de communication </a:t>
          </a:r>
          <a:endParaRPr lang="en-US"/>
        </a:p>
      </dgm:t>
    </dgm:pt>
    <dgm:pt modelId="{EB80A32D-F037-478F-84A7-1A7A0353676E}" type="parTrans" cxnId="{D6E2DDF8-32F2-471E-9EC7-82AC57047F29}">
      <dgm:prSet/>
      <dgm:spPr/>
      <dgm:t>
        <a:bodyPr/>
        <a:lstStyle/>
        <a:p>
          <a:endParaRPr lang="en-US"/>
        </a:p>
      </dgm:t>
    </dgm:pt>
    <dgm:pt modelId="{5B4C5ACB-1592-425C-9061-FD557DCEC875}" type="sibTrans" cxnId="{D6E2DDF8-32F2-471E-9EC7-82AC57047F29}">
      <dgm:prSet/>
      <dgm:spPr/>
      <dgm:t>
        <a:bodyPr/>
        <a:lstStyle/>
        <a:p>
          <a:endParaRPr lang="en-US"/>
        </a:p>
      </dgm:t>
    </dgm:pt>
    <dgm:pt modelId="{236775DC-ED3E-4F0F-8D39-75E02F26858C}">
      <dgm:prSet/>
      <dgm:spPr/>
      <dgm:t>
        <a:bodyPr/>
        <a:lstStyle/>
        <a:p>
          <a:r>
            <a:rPr lang="fr-FR"/>
            <a:t>Personnels</a:t>
          </a:r>
          <a:endParaRPr lang="en-US"/>
        </a:p>
      </dgm:t>
    </dgm:pt>
    <dgm:pt modelId="{A8A7EC6A-CD70-48BC-9AB7-0C6AA0BA4305}" type="parTrans" cxnId="{F8E1FFC6-7E97-43EA-949F-415893E95CA3}">
      <dgm:prSet/>
      <dgm:spPr/>
      <dgm:t>
        <a:bodyPr/>
        <a:lstStyle/>
        <a:p>
          <a:endParaRPr lang="en-US"/>
        </a:p>
      </dgm:t>
    </dgm:pt>
    <dgm:pt modelId="{CDE72F09-A4BA-4946-8C38-09CC4A531D13}" type="sibTrans" cxnId="{F8E1FFC6-7E97-43EA-949F-415893E95CA3}">
      <dgm:prSet/>
      <dgm:spPr/>
      <dgm:t>
        <a:bodyPr/>
        <a:lstStyle/>
        <a:p>
          <a:endParaRPr lang="en-US"/>
        </a:p>
      </dgm:t>
    </dgm:pt>
    <dgm:pt modelId="{DA628E4B-AEF5-43CA-93FF-E021A4DFCBCB}">
      <dgm:prSet/>
      <dgm:spPr/>
      <dgm:t>
        <a:bodyPr/>
        <a:lstStyle/>
        <a:p>
          <a:r>
            <a:rPr lang="fr-FR"/>
            <a:t>Impersonnels</a:t>
          </a:r>
          <a:endParaRPr lang="en-US"/>
        </a:p>
      </dgm:t>
    </dgm:pt>
    <dgm:pt modelId="{AC2178B9-7D92-44D2-9336-897778A72ECF}" type="parTrans" cxnId="{5EFECB82-23E1-40E4-BD93-1A3CBEDB695F}">
      <dgm:prSet/>
      <dgm:spPr/>
      <dgm:t>
        <a:bodyPr/>
        <a:lstStyle/>
        <a:p>
          <a:endParaRPr lang="en-US"/>
        </a:p>
      </dgm:t>
    </dgm:pt>
    <dgm:pt modelId="{C3A15F71-5139-4987-96C8-64C4A793967B}" type="sibTrans" cxnId="{5EFECB82-23E1-40E4-BD93-1A3CBEDB695F}">
      <dgm:prSet/>
      <dgm:spPr/>
      <dgm:t>
        <a:bodyPr/>
        <a:lstStyle/>
        <a:p>
          <a:endParaRPr lang="en-US"/>
        </a:p>
      </dgm:t>
    </dgm:pt>
    <dgm:pt modelId="{D673504B-8CC0-4346-B914-02E7A3D78962}">
      <dgm:prSet/>
      <dgm:spPr/>
      <dgm:t>
        <a:bodyPr/>
        <a:lstStyle/>
        <a:p>
          <a:r>
            <a:rPr lang="fr-FR"/>
            <a:t>Budgets</a:t>
          </a:r>
          <a:endParaRPr lang="en-US"/>
        </a:p>
      </dgm:t>
    </dgm:pt>
    <dgm:pt modelId="{9F8FC407-6C8E-4B76-83BB-C6ACC8DC71DB}" type="parTrans" cxnId="{D480847F-5CBA-406A-90E7-307E721E19FF}">
      <dgm:prSet/>
      <dgm:spPr/>
      <dgm:t>
        <a:bodyPr/>
        <a:lstStyle/>
        <a:p>
          <a:endParaRPr lang="en-US"/>
        </a:p>
      </dgm:t>
    </dgm:pt>
    <dgm:pt modelId="{79F60E5E-B93F-47D6-857B-6D72EB09F81B}" type="sibTrans" cxnId="{D480847F-5CBA-406A-90E7-307E721E19FF}">
      <dgm:prSet/>
      <dgm:spPr/>
      <dgm:t>
        <a:bodyPr/>
        <a:lstStyle/>
        <a:p>
          <a:endParaRPr lang="en-US"/>
        </a:p>
      </dgm:t>
    </dgm:pt>
    <dgm:pt modelId="{B9FB751F-C924-47D4-A2C1-D3CB511D7A8D}">
      <dgm:prSet/>
      <dgm:spPr/>
      <dgm:t>
        <a:bodyPr/>
        <a:lstStyle/>
        <a:p>
          <a:r>
            <a:rPr lang="fr-FR"/>
            <a:t>Ressources disponibles</a:t>
          </a:r>
          <a:endParaRPr lang="en-US"/>
        </a:p>
      </dgm:t>
    </dgm:pt>
    <dgm:pt modelId="{0B5B34C9-E4A7-459E-9D8D-B03FF291F9C7}" type="parTrans" cxnId="{0897F818-12F4-4F7D-AB19-65BFF9B96A9B}">
      <dgm:prSet/>
      <dgm:spPr/>
      <dgm:t>
        <a:bodyPr/>
        <a:lstStyle/>
        <a:p>
          <a:endParaRPr lang="en-US"/>
        </a:p>
      </dgm:t>
    </dgm:pt>
    <dgm:pt modelId="{784D0AB0-FD67-40E6-8F28-C0F991169D53}" type="sibTrans" cxnId="{0897F818-12F4-4F7D-AB19-65BFF9B96A9B}">
      <dgm:prSet/>
      <dgm:spPr/>
      <dgm:t>
        <a:bodyPr/>
        <a:lstStyle/>
        <a:p>
          <a:endParaRPr lang="en-US"/>
        </a:p>
      </dgm:t>
    </dgm:pt>
    <dgm:pt modelId="{28BC222C-D7B5-4FE7-AD0B-4CA380297954}">
      <dgm:prSet/>
      <dgm:spPr/>
      <dgm:t>
        <a:bodyPr/>
        <a:lstStyle/>
        <a:p>
          <a:r>
            <a:rPr lang="fr-FR"/>
            <a:t>% CA</a:t>
          </a:r>
          <a:endParaRPr lang="en-US"/>
        </a:p>
      </dgm:t>
    </dgm:pt>
    <dgm:pt modelId="{64FFB07A-5604-402F-9697-FEF095D2EA5E}" type="parTrans" cxnId="{29ED9146-A183-4CF8-A79E-6BF553513798}">
      <dgm:prSet/>
      <dgm:spPr/>
      <dgm:t>
        <a:bodyPr/>
        <a:lstStyle/>
        <a:p>
          <a:endParaRPr lang="en-US"/>
        </a:p>
      </dgm:t>
    </dgm:pt>
    <dgm:pt modelId="{376154F8-FE35-4547-B4ED-3D1636AB65CE}" type="sibTrans" cxnId="{29ED9146-A183-4CF8-A79E-6BF553513798}">
      <dgm:prSet/>
      <dgm:spPr/>
      <dgm:t>
        <a:bodyPr/>
        <a:lstStyle/>
        <a:p>
          <a:endParaRPr lang="en-US"/>
        </a:p>
      </dgm:t>
    </dgm:pt>
    <dgm:pt modelId="{A4538BBC-78AA-454C-8567-E1DE57CD561B}">
      <dgm:prSet/>
      <dgm:spPr/>
      <dgm:t>
        <a:bodyPr/>
        <a:lstStyle/>
        <a:p>
          <a:r>
            <a:rPr lang="fr-FR"/>
            <a:t>Alignement concurrence</a:t>
          </a:r>
          <a:endParaRPr lang="en-US"/>
        </a:p>
      </dgm:t>
    </dgm:pt>
    <dgm:pt modelId="{56290821-B9CC-4DFD-BE8F-8C14DEB310B2}" type="parTrans" cxnId="{3D291199-824F-43BF-BB76-6C8AD3108964}">
      <dgm:prSet/>
      <dgm:spPr/>
      <dgm:t>
        <a:bodyPr/>
        <a:lstStyle/>
        <a:p>
          <a:endParaRPr lang="en-US"/>
        </a:p>
      </dgm:t>
    </dgm:pt>
    <dgm:pt modelId="{7366B22E-5C32-4460-B0D4-9A6142B88AC1}" type="sibTrans" cxnId="{3D291199-824F-43BF-BB76-6C8AD3108964}">
      <dgm:prSet/>
      <dgm:spPr/>
      <dgm:t>
        <a:bodyPr/>
        <a:lstStyle/>
        <a:p>
          <a:endParaRPr lang="en-US"/>
        </a:p>
      </dgm:t>
    </dgm:pt>
    <dgm:pt modelId="{261E09AD-860A-4210-901C-5D5DD6DC0563}">
      <dgm:prSet/>
      <dgm:spPr/>
      <dgm:t>
        <a:bodyPr/>
        <a:lstStyle/>
        <a:p>
          <a:r>
            <a:rPr lang="fr-FR"/>
            <a:t>Objectifs – moyens</a:t>
          </a:r>
          <a:endParaRPr lang="en-US"/>
        </a:p>
      </dgm:t>
    </dgm:pt>
    <dgm:pt modelId="{1B5142AF-C83A-4AD3-8505-D55170FC675A}" type="parTrans" cxnId="{C1DC86CE-D98A-4C32-AE50-E24289FD7890}">
      <dgm:prSet/>
      <dgm:spPr/>
      <dgm:t>
        <a:bodyPr/>
        <a:lstStyle/>
        <a:p>
          <a:endParaRPr lang="en-US"/>
        </a:p>
      </dgm:t>
    </dgm:pt>
    <dgm:pt modelId="{72CCF785-6BE4-49D6-ABAF-BA4DCD82A142}" type="sibTrans" cxnId="{C1DC86CE-D98A-4C32-AE50-E24289FD7890}">
      <dgm:prSet/>
      <dgm:spPr/>
      <dgm:t>
        <a:bodyPr/>
        <a:lstStyle/>
        <a:p>
          <a:endParaRPr lang="en-US"/>
        </a:p>
      </dgm:t>
    </dgm:pt>
    <dgm:pt modelId="{25CEF565-717D-40AA-AD2C-F9B41A93AA63}">
      <dgm:prSet/>
      <dgm:spPr/>
      <dgm:t>
        <a:bodyPr/>
        <a:lstStyle/>
        <a:p>
          <a:r>
            <a:rPr lang="fr-FR"/>
            <a:t>Antécédents dans le sponsoring</a:t>
          </a:r>
          <a:endParaRPr lang="en-US"/>
        </a:p>
      </dgm:t>
    </dgm:pt>
    <dgm:pt modelId="{F1775ED8-2440-4EBA-9832-69BCC8D4B6FD}" type="parTrans" cxnId="{767651D3-668B-49CE-B0D3-F1C4FF297380}">
      <dgm:prSet/>
      <dgm:spPr/>
      <dgm:t>
        <a:bodyPr/>
        <a:lstStyle/>
        <a:p>
          <a:endParaRPr lang="en-US"/>
        </a:p>
      </dgm:t>
    </dgm:pt>
    <dgm:pt modelId="{38C8FD9B-DA41-48CB-993A-CE5530B1827E}" type="sibTrans" cxnId="{767651D3-668B-49CE-B0D3-F1C4FF297380}">
      <dgm:prSet/>
      <dgm:spPr/>
      <dgm:t>
        <a:bodyPr/>
        <a:lstStyle/>
        <a:p>
          <a:endParaRPr lang="en-US"/>
        </a:p>
      </dgm:t>
    </dgm:pt>
    <dgm:pt modelId="{31E247B4-4246-41F0-89C7-5C12D4124FB9}">
      <dgm:prSet/>
      <dgm:spPr/>
      <dgm:t>
        <a:bodyPr/>
        <a:lstStyle/>
        <a:p>
          <a:r>
            <a:rPr lang="fr-FR"/>
            <a:t>Qui a le pouvoir de décision :</a:t>
          </a:r>
          <a:endParaRPr lang="en-US"/>
        </a:p>
      </dgm:t>
    </dgm:pt>
    <dgm:pt modelId="{E8D1859E-6610-4505-A4F3-7B537AB43944}" type="parTrans" cxnId="{138DBEB1-9A6E-485E-8719-697535D6D2C6}">
      <dgm:prSet/>
      <dgm:spPr/>
      <dgm:t>
        <a:bodyPr/>
        <a:lstStyle/>
        <a:p>
          <a:endParaRPr lang="en-US"/>
        </a:p>
      </dgm:t>
    </dgm:pt>
    <dgm:pt modelId="{A3B968E4-4786-49F6-8268-519EA109DF47}" type="sibTrans" cxnId="{138DBEB1-9A6E-485E-8719-697535D6D2C6}">
      <dgm:prSet/>
      <dgm:spPr/>
      <dgm:t>
        <a:bodyPr/>
        <a:lstStyle/>
        <a:p>
          <a:endParaRPr lang="en-US"/>
        </a:p>
      </dgm:t>
    </dgm:pt>
    <dgm:pt modelId="{2A023FA8-8EB7-45CF-A623-765F05B92DFF}">
      <dgm:prSet/>
      <dgm:spPr/>
      <dgm:t>
        <a:bodyPr/>
        <a:lstStyle/>
        <a:p>
          <a:r>
            <a:rPr lang="fr-FR"/>
            <a:t>Accès</a:t>
          </a:r>
          <a:endParaRPr lang="en-US"/>
        </a:p>
      </dgm:t>
    </dgm:pt>
    <dgm:pt modelId="{D2E181FB-038F-45FD-96B2-E4386ABDAA4F}" type="parTrans" cxnId="{8B4D7EF8-1DD3-4F9B-80ED-8F27342A423A}">
      <dgm:prSet/>
      <dgm:spPr/>
      <dgm:t>
        <a:bodyPr/>
        <a:lstStyle/>
        <a:p>
          <a:endParaRPr lang="en-US"/>
        </a:p>
      </dgm:t>
    </dgm:pt>
    <dgm:pt modelId="{C35B082C-C2A7-43C8-9FF4-8C072AB106FF}" type="sibTrans" cxnId="{8B4D7EF8-1DD3-4F9B-80ED-8F27342A423A}">
      <dgm:prSet/>
      <dgm:spPr/>
      <dgm:t>
        <a:bodyPr/>
        <a:lstStyle/>
        <a:p>
          <a:endParaRPr lang="en-US"/>
        </a:p>
      </dgm:t>
    </dgm:pt>
    <dgm:pt modelId="{5DDBC219-FA48-4605-922C-D0BF90CEF020}">
      <dgm:prSet/>
      <dgm:spPr/>
      <dgm:t>
        <a:bodyPr/>
        <a:lstStyle/>
        <a:p>
          <a:r>
            <a:rPr lang="fr-FR"/>
            <a:t>Travail sur l’individu : préférence sportive, expériences…</a:t>
          </a:r>
          <a:endParaRPr lang="en-US"/>
        </a:p>
      </dgm:t>
    </dgm:pt>
    <dgm:pt modelId="{9F9314C0-37C4-48B4-9581-0ABAF165D75C}" type="parTrans" cxnId="{3D62DFB7-EAA1-4123-B363-BCFD4C7B53E2}">
      <dgm:prSet/>
      <dgm:spPr/>
      <dgm:t>
        <a:bodyPr/>
        <a:lstStyle/>
        <a:p>
          <a:endParaRPr lang="en-US"/>
        </a:p>
      </dgm:t>
    </dgm:pt>
    <dgm:pt modelId="{883E9354-9528-40D8-A61A-11A850766C5C}" type="sibTrans" cxnId="{3D62DFB7-EAA1-4123-B363-BCFD4C7B53E2}">
      <dgm:prSet/>
      <dgm:spPr/>
      <dgm:t>
        <a:bodyPr/>
        <a:lstStyle/>
        <a:p>
          <a:endParaRPr lang="en-US"/>
        </a:p>
      </dgm:t>
    </dgm:pt>
    <dgm:pt modelId="{C2CB36B1-D5A7-4D37-9091-F9AB34C64FBB}" type="pres">
      <dgm:prSet presAssocID="{A7F7BC38-1081-4FC6-9A80-3B4FC2BAEC1E}" presName="root" presStyleCnt="0">
        <dgm:presLayoutVars>
          <dgm:dir/>
          <dgm:resizeHandles val="exact"/>
        </dgm:presLayoutVars>
      </dgm:prSet>
      <dgm:spPr/>
    </dgm:pt>
    <dgm:pt modelId="{4B30ED29-8827-4F94-9F78-1ED0B45B2541}" type="pres">
      <dgm:prSet presAssocID="{EEF55C84-F59E-4232-BE2E-3F13F52D9296}" presName="compNode" presStyleCnt="0"/>
      <dgm:spPr/>
    </dgm:pt>
    <dgm:pt modelId="{98586056-4D2D-47F6-BFCA-107B90DA2648}" type="pres">
      <dgm:prSet presAssocID="{EEF55C84-F59E-4232-BE2E-3F13F52D9296}" presName="bgRect" presStyleLbl="bgShp" presStyleIdx="0" presStyleCnt="6"/>
      <dgm:spPr/>
    </dgm:pt>
    <dgm:pt modelId="{4AD4597F-03B0-48FB-A8A3-3DAE3A33DFA2}" type="pres">
      <dgm:prSet presAssocID="{EEF55C84-F59E-4232-BE2E-3F13F52D9296}"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mployee Badge"/>
        </a:ext>
      </dgm:extLst>
    </dgm:pt>
    <dgm:pt modelId="{61FB2E43-9317-4CE6-A350-1E13D13DE281}" type="pres">
      <dgm:prSet presAssocID="{EEF55C84-F59E-4232-BE2E-3F13F52D9296}" presName="spaceRect" presStyleCnt="0"/>
      <dgm:spPr/>
    </dgm:pt>
    <dgm:pt modelId="{903DC6B1-A759-4196-ABE9-1D392702ACFF}" type="pres">
      <dgm:prSet presAssocID="{EEF55C84-F59E-4232-BE2E-3F13F52D9296}" presName="parTx" presStyleLbl="revTx" presStyleIdx="0" presStyleCnt="11">
        <dgm:presLayoutVars>
          <dgm:chMax val="0"/>
          <dgm:chPref val="0"/>
        </dgm:presLayoutVars>
      </dgm:prSet>
      <dgm:spPr/>
    </dgm:pt>
    <dgm:pt modelId="{B43DE922-3544-484B-B93C-9E67D49FDBF3}" type="pres">
      <dgm:prSet presAssocID="{EEF55C84-F59E-4232-BE2E-3F13F52D9296}" presName="desTx" presStyleLbl="revTx" presStyleIdx="1" presStyleCnt="11">
        <dgm:presLayoutVars/>
      </dgm:prSet>
      <dgm:spPr/>
    </dgm:pt>
    <dgm:pt modelId="{C27ED564-E4DE-4979-9D7B-0D4D7807BD2D}" type="pres">
      <dgm:prSet presAssocID="{BEE9107F-081B-4A25-B2DF-A1B2E47A1DA4}" presName="sibTrans" presStyleCnt="0"/>
      <dgm:spPr/>
    </dgm:pt>
    <dgm:pt modelId="{DC707CFC-D1F0-4737-8DF4-D8C108EF5C22}" type="pres">
      <dgm:prSet presAssocID="{40507E84-9420-4615-97F9-9F7729530F61}" presName="compNode" presStyleCnt="0"/>
      <dgm:spPr/>
    </dgm:pt>
    <dgm:pt modelId="{30CD6CA1-1704-4FE0-B90C-F0554BE37F63}" type="pres">
      <dgm:prSet presAssocID="{40507E84-9420-4615-97F9-9F7729530F61}" presName="bgRect" presStyleLbl="bgShp" presStyleIdx="1" presStyleCnt="6"/>
      <dgm:spPr/>
    </dgm:pt>
    <dgm:pt modelId="{4A9F6F27-F370-42D9-A482-D6FED62022CE}" type="pres">
      <dgm:prSet presAssocID="{40507E84-9420-4615-97F9-9F7729530F61}"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seye"/>
        </a:ext>
      </dgm:extLst>
    </dgm:pt>
    <dgm:pt modelId="{5B1ABD34-4B46-460A-B199-7A9DBC62AA6A}" type="pres">
      <dgm:prSet presAssocID="{40507E84-9420-4615-97F9-9F7729530F61}" presName="spaceRect" presStyleCnt="0"/>
      <dgm:spPr/>
    </dgm:pt>
    <dgm:pt modelId="{70BFD0D4-1415-4F18-835D-D3686D3FFD92}" type="pres">
      <dgm:prSet presAssocID="{40507E84-9420-4615-97F9-9F7729530F61}" presName="parTx" presStyleLbl="revTx" presStyleIdx="2" presStyleCnt="11">
        <dgm:presLayoutVars>
          <dgm:chMax val="0"/>
          <dgm:chPref val="0"/>
        </dgm:presLayoutVars>
      </dgm:prSet>
      <dgm:spPr/>
    </dgm:pt>
    <dgm:pt modelId="{D0712E9C-FE5A-4515-8494-E39583A28D1E}" type="pres">
      <dgm:prSet presAssocID="{40507E84-9420-4615-97F9-9F7729530F61}" presName="desTx" presStyleLbl="revTx" presStyleIdx="3" presStyleCnt="11">
        <dgm:presLayoutVars/>
      </dgm:prSet>
      <dgm:spPr/>
    </dgm:pt>
    <dgm:pt modelId="{B177ECA2-AB5E-4BC8-A293-E53BC9C91EBF}" type="pres">
      <dgm:prSet presAssocID="{3295A7AF-9A18-4A37-A9B7-8ED7675FF5BB}" presName="sibTrans" presStyleCnt="0"/>
      <dgm:spPr/>
    </dgm:pt>
    <dgm:pt modelId="{FDCACEC6-B892-425A-AA7F-0FE562CA3CC3}" type="pres">
      <dgm:prSet presAssocID="{037DDAF9-A44D-47DB-BE5A-2D6F83E2F216}" presName="compNode" presStyleCnt="0"/>
      <dgm:spPr/>
    </dgm:pt>
    <dgm:pt modelId="{B39E6F4A-6F65-4D30-9DA7-B062C90DD89D}" type="pres">
      <dgm:prSet presAssocID="{037DDAF9-A44D-47DB-BE5A-2D6F83E2F216}" presName="bgRect" presStyleLbl="bgShp" presStyleIdx="2" presStyleCnt="6"/>
      <dgm:spPr/>
    </dgm:pt>
    <dgm:pt modelId="{3A840B93-14BD-42E1-B9E0-E4D7324AC5AB}" type="pres">
      <dgm:prSet presAssocID="{037DDAF9-A44D-47DB-BE5A-2D6F83E2F216}"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peaker Phone"/>
        </a:ext>
      </dgm:extLst>
    </dgm:pt>
    <dgm:pt modelId="{57B1688E-0446-40E0-996D-F8D4F1B7CB6C}" type="pres">
      <dgm:prSet presAssocID="{037DDAF9-A44D-47DB-BE5A-2D6F83E2F216}" presName="spaceRect" presStyleCnt="0"/>
      <dgm:spPr/>
    </dgm:pt>
    <dgm:pt modelId="{36A1427F-82BD-4383-8A42-A03B9E2E112F}" type="pres">
      <dgm:prSet presAssocID="{037DDAF9-A44D-47DB-BE5A-2D6F83E2F216}" presName="parTx" presStyleLbl="revTx" presStyleIdx="4" presStyleCnt="11">
        <dgm:presLayoutVars>
          <dgm:chMax val="0"/>
          <dgm:chPref val="0"/>
        </dgm:presLayoutVars>
      </dgm:prSet>
      <dgm:spPr/>
    </dgm:pt>
    <dgm:pt modelId="{CF34180F-E7A2-4937-B814-D2EB029730AF}" type="pres">
      <dgm:prSet presAssocID="{037DDAF9-A44D-47DB-BE5A-2D6F83E2F216}" presName="desTx" presStyleLbl="revTx" presStyleIdx="5" presStyleCnt="11">
        <dgm:presLayoutVars/>
      </dgm:prSet>
      <dgm:spPr/>
    </dgm:pt>
    <dgm:pt modelId="{3B7A8E9E-1E6A-477E-AEA5-B10F92B6E0A7}" type="pres">
      <dgm:prSet presAssocID="{5B4C5ACB-1592-425C-9061-FD557DCEC875}" presName="sibTrans" presStyleCnt="0"/>
      <dgm:spPr/>
    </dgm:pt>
    <dgm:pt modelId="{92A8A816-2C76-4AE4-8DC6-A5E8E5FA3AC8}" type="pres">
      <dgm:prSet presAssocID="{D673504B-8CC0-4346-B914-02E7A3D78962}" presName="compNode" presStyleCnt="0"/>
      <dgm:spPr/>
    </dgm:pt>
    <dgm:pt modelId="{FD7D0351-1527-4AD4-B23F-85238EB49101}" type="pres">
      <dgm:prSet presAssocID="{D673504B-8CC0-4346-B914-02E7A3D78962}" presName="bgRect" presStyleLbl="bgShp" presStyleIdx="3" presStyleCnt="6"/>
      <dgm:spPr/>
    </dgm:pt>
    <dgm:pt modelId="{4E6B39CE-CD56-440D-8A62-71C34F725983}" type="pres">
      <dgm:prSet presAssocID="{D673504B-8CC0-4346-B914-02E7A3D78962}"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D904AFC2-2871-4715-B451-1D81024FD1ED}" type="pres">
      <dgm:prSet presAssocID="{D673504B-8CC0-4346-B914-02E7A3D78962}" presName="spaceRect" presStyleCnt="0"/>
      <dgm:spPr/>
    </dgm:pt>
    <dgm:pt modelId="{802EBFED-6ABA-4CB2-9D60-EA7DAE331434}" type="pres">
      <dgm:prSet presAssocID="{D673504B-8CC0-4346-B914-02E7A3D78962}" presName="parTx" presStyleLbl="revTx" presStyleIdx="6" presStyleCnt="11">
        <dgm:presLayoutVars>
          <dgm:chMax val="0"/>
          <dgm:chPref val="0"/>
        </dgm:presLayoutVars>
      </dgm:prSet>
      <dgm:spPr/>
    </dgm:pt>
    <dgm:pt modelId="{2C3BCABB-5AB0-4D82-B6B8-BB48E2EDD5AF}" type="pres">
      <dgm:prSet presAssocID="{D673504B-8CC0-4346-B914-02E7A3D78962}" presName="desTx" presStyleLbl="revTx" presStyleIdx="7" presStyleCnt="11">
        <dgm:presLayoutVars/>
      </dgm:prSet>
      <dgm:spPr/>
    </dgm:pt>
    <dgm:pt modelId="{AED54F87-CF9D-4E75-B063-DE13DF851E9B}" type="pres">
      <dgm:prSet presAssocID="{79F60E5E-B93F-47D6-857B-6D72EB09F81B}" presName="sibTrans" presStyleCnt="0"/>
      <dgm:spPr/>
    </dgm:pt>
    <dgm:pt modelId="{A388C171-D316-4548-8F43-1218D56B6591}" type="pres">
      <dgm:prSet presAssocID="{25CEF565-717D-40AA-AD2C-F9B41A93AA63}" presName="compNode" presStyleCnt="0"/>
      <dgm:spPr/>
    </dgm:pt>
    <dgm:pt modelId="{AB23E676-E593-4795-A598-C703FA85ED45}" type="pres">
      <dgm:prSet presAssocID="{25CEF565-717D-40AA-AD2C-F9B41A93AA63}" presName="bgRect" presStyleLbl="bgShp" presStyleIdx="4" presStyleCnt="6"/>
      <dgm:spPr/>
    </dgm:pt>
    <dgm:pt modelId="{AB80F708-492A-48DB-ABCF-C2A50C56CF5A}" type="pres">
      <dgm:prSet presAssocID="{25CEF565-717D-40AA-AD2C-F9B41A93AA63}"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ampagne Glasses"/>
        </a:ext>
      </dgm:extLst>
    </dgm:pt>
    <dgm:pt modelId="{706F047F-25A5-4DDC-81BD-CA3304A75CB0}" type="pres">
      <dgm:prSet presAssocID="{25CEF565-717D-40AA-AD2C-F9B41A93AA63}" presName="spaceRect" presStyleCnt="0"/>
      <dgm:spPr/>
    </dgm:pt>
    <dgm:pt modelId="{970B1FDE-005F-48A9-B04E-7EA94E390DCA}" type="pres">
      <dgm:prSet presAssocID="{25CEF565-717D-40AA-AD2C-F9B41A93AA63}" presName="parTx" presStyleLbl="revTx" presStyleIdx="8" presStyleCnt="11">
        <dgm:presLayoutVars>
          <dgm:chMax val="0"/>
          <dgm:chPref val="0"/>
        </dgm:presLayoutVars>
      </dgm:prSet>
      <dgm:spPr/>
    </dgm:pt>
    <dgm:pt modelId="{84984730-3CFF-46C5-838B-CF8B121C50E0}" type="pres">
      <dgm:prSet presAssocID="{38C8FD9B-DA41-48CB-993A-CE5530B1827E}" presName="sibTrans" presStyleCnt="0"/>
      <dgm:spPr/>
    </dgm:pt>
    <dgm:pt modelId="{D0A8552D-C191-4253-817A-3345BEFA96D4}" type="pres">
      <dgm:prSet presAssocID="{31E247B4-4246-41F0-89C7-5C12D4124FB9}" presName="compNode" presStyleCnt="0"/>
      <dgm:spPr/>
    </dgm:pt>
    <dgm:pt modelId="{6BFB7C62-00DF-43F0-B8FC-03DE1348B94F}" type="pres">
      <dgm:prSet presAssocID="{31E247B4-4246-41F0-89C7-5C12D4124FB9}" presName="bgRect" presStyleLbl="bgShp" presStyleIdx="5" presStyleCnt="6"/>
      <dgm:spPr/>
    </dgm:pt>
    <dgm:pt modelId="{FBD27BDD-7602-45C1-952D-CD6BEA4671A9}" type="pres">
      <dgm:prSet presAssocID="{31E247B4-4246-41F0-89C7-5C12D4124FB9}"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Skateboard"/>
        </a:ext>
      </dgm:extLst>
    </dgm:pt>
    <dgm:pt modelId="{9C39D80B-C82D-4363-B225-69B623B805F5}" type="pres">
      <dgm:prSet presAssocID="{31E247B4-4246-41F0-89C7-5C12D4124FB9}" presName="spaceRect" presStyleCnt="0"/>
      <dgm:spPr/>
    </dgm:pt>
    <dgm:pt modelId="{A5ED90B9-83C3-45A4-8992-3AF600E3FF93}" type="pres">
      <dgm:prSet presAssocID="{31E247B4-4246-41F0-89C7-5C12D4124FB9}" presName="parTx" presStyleLbl="revTx" presStyleIdx="9" presStyleCnt="11">
        <dgm:presLayoutVars>
          <dgm:chMax val="0"/>
          <dgm:chPref val="0"/>
        </dgm:presLayoutVars>
      </dgm:prSet>
      <dgm:spPr/>
    </dgm:pt>
    <dgm:pt modelId="{9FB4BC7C-3EA2-4495-87E5-49CC089131C1}" type="pres">
      <dgm:prSet presAssocID="{31E247B4-4246-41F0-89C7-5C12D4124FB9}" presName="desTx" presStyleLbl="revTx" presStyleIdx="10" presStyleCnt="11">
        <dgm:presLayoutVars/>
      </dgm:prSet>
      <dgm:spPr/>
    </dgm:pt>
  </dgm:ptLst>
  <dgm:cxnLst>
    <dgm:cxn modelId="{38F53E0A-DFF6-4B10-BB66-42F5055FF69E}" type="presOf" srcId="{DA628E4B-AEF5-43CA-93FF-E021A4DFCBCB}" destId="{CF34180F-E7A2-4937-B814-D2EB029730AF}" srcOrd="0" destOrd="1" presId="urn:microsoft.com/office/officeart/2018/2/layout/IconVerticalSolidList"/>
    <dgm:cxn modelId="{4BFBA511-11CC-4904-982B-94F341CA1365}" type="presOf" srcId="{037DDAF9-A44D-47DB-BE5A-2D6F83E2F216}" destId="{36A1427F-82BD-4383-8A42-A03B9E2E112F}" srcOrd="0" destOrd="0" presId="urn:microsoft.com/office/officeart/2018/2/layout/IconVerticalSolidList"/>
    <dgm:cxn modelId="{10A12C13-864F-4925-911E-56C02BB5090F}" type="presOf" srcId="{40507E84-9420-4615-97F9-9F7729530F61}" destId="{70BFD0D4-1415-4F18-835D-D3686D3FFD92}" srcOrd="0" destOrd="0" presId="urn:microsoft.com/office/officeart/2018/2/layout/IconVerticalSolidList"/>
    <dgm:cxn modelId="{6CD69714-8B11-435B-B483-2660BBAE23D2}" type="presOf" srcId="{8A4BD01E-6ECA-4755-ADB8-1C898A21CFE4}" destId="{D0712E9C-FE5A-4515-8494-E39583A28D1E}" srcOrd="0" destOrd="0" presId="urn:microsoft.com/office/officeart/2018/2/layout/IconVerticalSolidList"/>
    <dgm:cxn modelId="{0897F818-12F4-4F7D-AB19-65BFF9B96A9B}" srcId="{D673504B-8CC0-4346-B914-02E7A3D78962}" destId="{B9FB751F-C924-47D4-A2C1-D3CB511D7A8D}" srcOrd="0" destOrd="0" parTransId="{0B5B34C9-E4A7-459E-9D8D-B03FF291F9C7}" sibTransId="{784D0AB0-FD67-40E6-8F28-C0F991169D53}"/>
    <dgm:cxn modelId="{3E2F131B-6DD6-4904-846C-F0C5428524DE}" type="presOf" srcId="{D673504B-8CC0-4346-B914-02E7A3D78962}" destId="{802EBFED-6ABA-4CB2-9D60-EA7DAE331434}" srcOrd="0" destOrd="0" presId="urn:microsoft.com/office/officeart/2018/2/layout/IconVerticalSolidList"/>
    <dgm:cxn modelId="{7DE7FF2D-BD7D-4229-914F-3DF99BEF268B}" srcId="{EEF55C84-F59E-4232-BE2E-3F13F52D9296}" destId="{FB2FB7A1-03AB-420A-81E4-D65FBD607684}" srcOrd="0" destOrd="0" parTransId="{F5332D06-DE2E-4BDA-94E5-622CA736E92E}" sibTransId="{DC0CC4C0-6A0A-45A2-A7C8-A7B29C1B02C0}"/>
    <dgm:cxn modelId="{410B1366-ED85-4E10-B973-322CC87906DB}" type="presOf" srcId="{5DDBC219-FA48-4605-922C-D0BF90CEF020}" destId="{9FB4BC7C-3EA2-4495-87E5-49CC089131C1}" srcOrd="0" destOrd="1" presId="urn:microsoft.com/office/officeart/2018/2/layout/IconVerticalSolidList"/>
    <dgm:cxn modelId="{29ED9146-A183-4CF8-A79E-6BF553513798}" srcId="{D673504B-8CC0-4346-B914-02E7A3D78962}" destId="{28BC222C-D7B5-4FE7-AD0B-4CA380297954}" srcOrd="1" destOrd="0" parTransId="{64FFB07A-5604-402F-9697-FEF095D2EA5E}" sibTransId="{376154F8-FE35-4547-B4ED-3D1636AB65CE}"/>
    <dgm:cxn modelId="{89A3EC4D-1A95-4B3F-B5FC-9AED5C435217}" type="presOf" srcId="{31E247B4-4246-41F0-89C7-5C12D4124FB9}" destId="{A5ED90B9-83C3-45A4-8992-3AF600E3FF93}" srcOrd="0" destOrd="0" presId="urn:microsoft.com/office/officeart/2018/2/layout/IconVerticalSolidList"/>
    <dgm:cxn modelId="{DFC84350-F3DA-42F2-B6BF-58CBB9533064}" type="presOf" srcId="{236775DC-ED3E-4F0F-8D39-75E02F26858C}" destId="{CF34180F-E7A2-4937-B814-D2EB029730AF}" srcOrd="0" destOrd="0" presId="urn:microsoft.com/office/officeart/2018/2/layout/IconVerticalSolidList"/>
    <dgm:cxn modelId="{DE4BB252-43ED-4EE9-982F-6162543B62D6}" type="presOf" srcId="{B9FB751F-C924-47D4-A2C1-D3CB511D7A8D}" destId="{2C3BCABB-5AB0-4D82-B6B8-BB48E2EDD5AF}" srcOrd="0" destOrd="0" presId="urn:microsoft.com/office/officeart/2018/2/layout/IconVerticalSolidList"/>
    <dgm:cxn modelId="{6896F559-4FFE-448C-A6F2-15FD4B98226D}" type="presOf" srcId="{261E09AD-860A-4210-901C-5D5DD6DC0563}" destId="{2C3BCABB-5AB0-4D82-B6B8-BB48E2EDD5AF}" srcOrd="0" destOrd="3" presId="urn:microsoft.com/office/officeart/2018/2/layout/IconVerticalSolidList"/>
    <dgm:cxn modelId="{D480847F-5CBA-406A-90E7-307E721E19FF}" srcId="{A7F7BC38-1081-4FC6-9A80-3B4FC2BAEC1E}" destId="{D673504B-8CC0-4346-B914-02E7A3D78962}" srcOrd="3" destOrd="0" parTransId="{9F8FC407-6C8E-4B76-83BB-C6ACC8DC71DB}" sibTransId="{79F60E5E-B93F-47D6-857B-6D72EB09F81B}"/>
    <dgm:cxn modelId="{5EFECB82-23E1-40E4-BD93-1A3CBEDB695F}" srcId="{037DDAF9-A44D-47DB-BE5A-2D6F83E2F216}" destId="{DA628E4B-AEF5-43CA-93FF-E021A4DFCBCB}" srcOrd="1" destOrd="0" parTransId="{AC2178B9-7D92-44D2-9336-897778A72ECF}" sibTransId="{C3A15F71-5139-4987-96C8-64C4A793967B}"/>
    <dgm:cxn modelId="{3D291199-824F-43BF-BB76-6C8AD3108964}" srcId="{D673504B-8CC0-4346-B914-02E7A3D78962}" destId="{A4538BBC-78AA-454C-8567-E1DE57CD561B}" srcOrd="2" destOrd="0" parTransId="{56290821-B9CC-4DFD-BE8F-8C14DEB310B2}" sibTransId="{7366B22E-5C32-4460-B0D4-9A6142B88AC1}"/>
    <dgm:cxn modelId="{868C0AAB-E203-4325-9865-F1B1B4BFDCCD}" type="presOf" srcId="{2A023FA8-8EB7-45CF-A623-765F05B92DFF}" destId="{9FB4BC7C-3EA2-4495-87E5-49CC089131C1}" srcOrd="0" destOrd="0" presId="urn:microsoft.com/office/officeart/2018/2/layout/IconVerticalSolidList"/>
    <dgm:cxn modelId="{138DBEB1-9A6E-485E-8719-697535D6D2C6}" srcId="{A7F7BC38-1081-4FC6-9A80-3B4FC2BAEC1E}" destId="{31E247B4-4246-41F0-89C7-5C12D4124FB9}" srcOrd="5" destOrd="0" parTransId="{E8D1859E-6610-4505-A4F3-7B537AB43944}" sibTransId="{A3B968E4-4786-49F6-8268-519EA109DF47}"/>
    <dgm:cxn modelId="{D8E651B3-8C1A-4458-B2FC-504B5BE364B6}" type="presOf" srcId="{A4538BBC-78AA-454C-8567-E1DE57CD561B}" destId="{2C3BCABB-5AB0-4D82-B6B8-BB48E2EDD5AF}" srcOrd="0" destOrd="2" presId="urn:microsoft.com/office/officeart/2018/2/layout/IconVerticalSolidList"/>
    <dgm:cxn modelId="{3D62DFB7-EAA1-4123-B363-BCFD4C7B53E2}" srcId="{31E247B4-4246-41F0-89C7-5C12D4124FB9}" destId="{5DDBC219-FA48-4605-922C-D0BF90CEF020}" srcOrd="1" destOrd="0" parTransId="{9F9314C0-37C4-48B4-9581-0ABAF165D75C}" sibTransId="{883E9354-9528-40D8-A61A-11A850766C5C}"/>
    <dgm:cxn modelId="{51A953BD-974D-44B1-969A-29CB4E560E27}" type="presOf" srcId="{EEF55C84-F59E-4232-BE2E-3F13F52D9296}" destId="{903DC6B1-A759-4196-ABE9-1D392702ACFF}" srcOrd="0" destOrd="0" presId="urn:microsoft.com/office/officeart/2018/2/layout/IconVerticalSolidList"/>
    <dgm:cxn modelId="{152FBBC5-8B68-4F59-A190-D8D4460101D3}" type="presOf" srcId="{A7F7BC38-1081-4FC6-9A80-3B4FC2BAEC1E}" destId="{C2CB36B1-D5A7-4D37-9091-F9AB34C64FBB}" srcOrd="0" destOrd="0" presId="urn:microsoft.com/office/officeart/2018/2/layout/IconVerticalSolidList"/>
    <dgm:cxn modelId="{F8E1FFC6-7E97-43EA-949F-415893E95CA3}" srcId="{037DDAF9-A44D-47DB-BE5A-2D6F83E2F216}" destId="{236775DC-ED3E-4F0F-8D39-75E02F26858C}" srcOrd="0" destOrd="0" parTransId="{A8A7EC6A-CD70-48BC-9AB7-0C6AA0BA4305}" sibTransId="{CDE72F09-A4BA-4946-8C38-09CC4A531D13}"/>
    <dgm:cxn modelId="{C1DC86CE-D98A-4C32-AE50-E24289FD7890}" srcId="{D673504B-8CC0-4346-B914-02E7A3D78962}" destId="{261E09AD-860A-4210-901C-5D5DD6DC0563}" srcOrd="3" destOrd="0" parTransId="{1B5142AF-C83A-4AD3-8505-D55170FC675A}" sibTransId="{72CCF785-6BE4-49D6-ABAF-BA4DCD82A142}"/>
    <dgm:cxn modelId="{F4EEB4CE-6C9F-45E4-8AC4-C22A6EFECC93}" srcId="{40507E84-9420-4615-97F9-9F7729530F61}" destId="{8A4BD01E-6ECA-4755-ADB8-1C898A21CFE4}" srcOrd="0" destOrd="0" parTransId="{4EB191D3-097C-4468-BAB5-8697EA1AA03C}" sibTransId="{89D70D7D-37E2-484C-A41E-1EBBF65BD022}"/>
    <dgm:cxn modelId="{9E2A29D1-F3B0-4BB1-A21B-1CD762EC959C}" srcId="{A7F7BC38-1081-4FC6-9A80-3B4FC2BAEC1E}" destId="{40507E84-9420-4615-97F9-9F7729530F61}" srcOrd="1" destOrd="0" parTransId="{5885100C-C0B8-4C4A-BCA8-16B4CA0CF40C}" sibTransId="{3295A7AF-9A18-4A37-A9B7-8ED7675FF5BB}"/>
    <dgm:cxn modelId="{767651D3-668B-49CE-B0D3-F1C4FF297380}" srcId="{A7F7BC38-1081-4FC6-9A80-3B4FC2BAEC1E}" destId="{25CEF565-717D-40AA-AD2C-F9B41A93AA63}" srcOrd="4" destOrd="0" parTransId="{F1775ED8-2440-4EBA-9832-69BCC8D4B6FD}" sibTransId="{38C8FD9B-DA41-48CB-993A-CE5530B1827E}"/>
    <dgm:cxn modelId="{2B0B6CDF-4CFC-4909-9616-10DAC3CFFCED}" type="presOf" srcId="{28BC222C-D7B5-4FE7-AD0B-4CA380297954}" destId="{2C3BCABB-5AB0-4D82-B6B8-BB48E2EDD5AF}" srcOrd="0" destOrd="1" presId="urn:microsoft.com/office/officeart/2018/2/layout/IconVerticalSolidList"/>
    <dgm:cxn modelId="{A397D2E7-6538-41A6-A349-3FAB8FD46C6E}" type="presOf" srcId="{FB2FB7A1-03AB-420A-81E4-D65FBD607684}" destId="{B43DE922-3544-484B-B93C-9E67D49FDBF3}" srcOrd="0" destOrd="0" presId="urn:microsoft.com/office/officeart/2018/2/layout/IconVerticalSolidList"/>
    <dgm:cxn modelId="{789F1EF3-1A32-47FB-A5DF-131DD0046C36}" type="presOf" srcId="{25CEF565-717D-40AA-AD2C-F9B41A93AA63}" destId="{970B1FDE-005F-48A9-B04E-7EA94E390DCA}" srcOrd="0" destOrd="0" presId="urn:microsoft.com/office/officeart/2018/2/layout/IconVerticalSolidList"/>
    <dgm:cxn modelId="{F76FEEF7-AA26-42C2-8E54-B9B1DC71F905}" srcId="{A7F7BC38-1081-4FC6-9A80-3B4FC2BAEC1E}" destId="{EEF55C84-F59E-4232-BE2E-3F13F52D9296}" srcOrd="0" destOrd="0" parTransId="{D06CB8E2-8AAD-4FC5-B3DF-2DAA6BCA4BEE}" sibTransId="{BEE9107F-081B-4A25-B2DF-A1B2E47A1DA4}"/>
    <dgm:cxn modelId="{8B4D7EF8-1DD3-4F9B-80ED-8F27342A423A}" srcId="{31E247B4-4246-41F0-89C7-5C12D4124FB9}" destId="{2A023FA8-8EB7-45CF-A623-765F05B92DFF}" srcOrd="0" destOrd="0" parTransId="{D2E181FB-038F-45FD-96B2-E4386ABDAA4F}" sibTransId="{C35B082C-C2A7-43C8-9FF4-8C072AB106FF}"/>
    <dgm:cxn modelId="{D6E2DDF8-32F2-471E-9EC7-82AC57047F29}" srcId="{A7F7BC38-1081-4FC6-9A80-3B4FC2BAEC1E}" destId="{037DDAF9-A44D-47DB-BE5A-2D6F83E2F216}" srcOrd="2" destOrd="0" parTransId="{EB80A32D-F037-478F-84A7-1A7A0353676E}" sibTransId="{5B4C5ACB-1592-425C-9061-FD557DCEC875}"/>
    <dgm:cxn modelId="{5ABF9095-5BC6-4DA6-B8BE-40F2CED0B163}" type="presParOf" srcId="{C2CB36B1-D5A7-4D37-9091-F9AB34C64FBB}" destId="{4B30ED29-8827-4F94-9F78-1ED0B45B2541}" srcOrd="0" destOrd="0" presId="urn:microsoft.com/office/officeart/2018/2/layout/IconVerticalSolidList"/>
    <dgm:cxn modelId="{2F3621A4-43F3-4EA4-BCD3-DD820057310A}" type="presParOf" srcId="{4B30ED29-8827-4F94-9F78-1ED0B45B2541}" destId="{98586056-4D2D-47F6-BFCA-107B90DA2648}" srcOrd="0" destOrd="0" presId="urn:microsoft.com/office/officeart/2018/2/layout/IconVerticalSolidList"/>
    <dgm:cxn modelId="{BB9534F0-C9CD-4761-800F-6A9E66363FBA}" type="presParOf" srcId="{4B30ED29-8827-4F94-9F78-1ED0B45B2541}" destId="{4AD4597F-03B0-48FB-A8A3-3DAE3A33DFA2}" srcOrd="1" destOrd="0" presId="urn:microsoft.com/office/officeart/2018/2/layout/IconVerticalSolidList"/>
    <dgm:cxn modelId="{284094C3-07F2-4F8C-BF0D-5D4F907D5A8E}" type="presParOf" srcId="{4B30ED29-8827-4F94-9F78-1ED0B45B2541}" destId="{61FB2E43-9317-4CE6-A350-1E13D13DE281}" srcOrd="2" destOrd="0" presId="urn:microsoft.com/office/officeart/2018/2/layout/IconVerticalSolidList"/>
    <dgm:cxn modelId="{006414EF-C908-4CE0-BAA4-AC0A4C325F7A}" type="presParOf" srcId="{4B30ED29-8827-4F94-9F78-1ED0B45B2541}" destId="{903DC6B1-A759-4196-ABE9-1D392702ACFF}" srcOrd="3" destOrd="0" presId="urn:microsoft.com/office/officeart/2018/2/layout/IconVerticalSolidList"/>
    <dgm:cxn modelId="{CA707308-3A07-43B8-B9D1-9E1A78C8DFF6}" type="presParOf" srcId="{4B30ED29-8827-4F94-9F78-1ED0B45B2541}" destId="{B43DE922-3544-484B-B93C-9E67D49FDBF3}" srcOrd="4" destOrd="0" presId="urn:microsoft.com/office/officeart/2018/2/layout/IconVerticalSolidList"/>
    <dgm:cxn modelId="{EC5E6EA3-9AA1-4F12-AA52-48FDBCC7C28F}" type="presParOf" srcId="{C2CB36B1-D5A7-4D37-9091-F9AB34C64FBB}" destId="{C27ED564-E4DE-4979-9D7B-0D4D7807BD2D}" srcOrd="1" destOrd="0" presId="urn:microsoft.com/office/officeart/2018/2/layout/IconVerticalSolidList"/>
    <dgm:cxn modelId="{D617CF2F-814C-49AC-8E4A-C0FECC5491A0}" type="presParOf" srcId="{C2CB36B1-D5A7-4D37-9091-F9AB34C64FBB}" destId="{DC707CFC-D1F0-4737-8DF4-D8C108EF5C22}" srcOrd="2" destOrd="0" presId="urn:microsoft.com/office/officeart/2018/2/layout/IconVerticalSolidList"/>
    <dgm:cxn modelId="{56E2EDF0-4B43-451E-B507-E6CD2193CEDF}" type="presParOf" srcId="{DC707CFC-D1F0-4737-8DF4-D8C108EF5C22}" destId="{30CD6CA1-1704-4FE0-B90C-F0554BE37F63}" srcOrd="0" destOrd="0" presId="urn:microsoft.com/office/officeart/2018/2/layout/IconVerticalSolidList"/>
    <dgm:cxn modelId="{866DE747-1289-4053-B454-64F0D3582AA3}" type="presParOf" srcId="{DC707CFC-D1F0-4737-8DF4-D8C108EF5C22}" destId="{4A9F6F27-F370-42D9-A482-D6FED62022CE}" srcOrd="1" destOrd="0" presId="urn:microsoft.com/office/officeart/2018/2/layout/IconVerticalSolidList"/>
    <dgm:cxn modelId="{6919443B-68B4-4428-906B-8494E97D9D40}" type="presParOf" srcId="{DC707CFC-D1F0-4737-8DF4-D8C108EF5C22}" destId="{5B1ABD34-4B46-460A-B199-7A9DBC62AA6A}" srcOrd="2" destOrd="0" presId="urn:microsoft.com/office/officeart/2018/2/layout/IconVerticalSolidList"/>
    <dgm:cxn modelId="{9E1FBF30-5FA0-40D3-8420-3FEB268AFA0D}" type="presParOf" srcId="{DC707CFC-D1F0-4737-8DF4-D8C108EF5C22}" destId="{70BFD0D4-1415-4F18-835D-D3686D3FFD92}" srcOrd="3" destOrd="0" presId="urn:microsoft.com/office/officeart/2018/2/layout/IconVerticalSolidList"/>
    <dgm:cxn modelId="{7E3EC37C-B220-4819-9D29-F32F32620655}" type="presParOf" srcId="{DC707CFC-D1F0-4737-8DF4-D8C108EF5C22}" destId="{D0712E9C-FE5A-4515-8494-E39583A28D1E}" srcOrd="4" destOrd="0" presId="urn:microsoft.com/office/officeart/2018/2/layout/IconVerticalSolidList"/>
    <dgm:cxn modelId="{12231414-3C41-4BCA-A141-D103FBF01FF9}" type="presParOf" srcId="{C2CB36B1-D5A7-4D37-9091-F9AB34C64FBB}" destId="{B177ECA2-AB5E-4BC8-A293-E53BC9C91EBF}" srcOrd="3" destOrd="0" presId="urn:microsoft.com/office/officeart/2018/2/layout/IconVerticalSolidList"/>
    <dgm:cxn modelId="{0A8B7297-ED35-44BE-AEFE-26F877969FAF}" type="presParOf" srcId="{C2CB36B1-D5A7-4D37-9091-F9AB34C64FBB}" destId="{FDCACEC6-B892-425A-AA7F-0FE562CA3CC3}" srcOrd="4" destOrd="0" presId="urn:microsoft.com/office/officeart/2018/2/layout/IconVerticalSolidList"/>
    <dgm:cxn modelId="{740E5C91-A37E-473C-B05B-93444BF59718}" type="presParOf" srcId="{FDCACEC6-B892-425A-AA7F-0FE562CA3CC3}" destId="{B39E6F4A-6F65-4D30-9DA7-B062C90DD89D}" srcOrd="0" destOrd="0" presId="urn:microsoft.com/office/officeart/2018/2/layout/IconVerticalSolidList"/>
    <dgm:cxn modelId="{11ECC1BB-D20A-46F2-ABD9-A2F2F1D9146E}" type="presParOf" srcId="{FDCACEC6-B892-425A-AA7F-0FE562CA3CC3}" destId="{3A840B93-14BD-42E1-B9E0-E4D7324AC5AB}" srcOrd="1" destOrd="0" presId="urn:microsoft.com/office/officeart/2018/2/layout/IconVerticalSolidList"/>
    <dgm:cxn modelId="{78B39A18-84EE-4DC2-BB5B-F45C86960409}" type="presParOf" srcId="{FDCACEC6-B892-425A-AA7F-0FE562CA3CC3}" destId="{57B1688E-0446-40E0-996D-F8D4F1B7CB6C}" srcOrd="2" destOrd="0" presId="urn:microsoft.com/office/officeart/2018/2/layout/IconVerticalSolidList"/>
    <dgm:cxn modelId="{1194F83B-42B9-41BA-8BAA-1BBBFFD1D300}" type="presParOf" srcId="{FDCACEC6-B892-425A-AA7F-0FE562CA3CC3}" destId="{36A1427F-82BD-4383-8A42-A03B9E2E112F}" srcOrd="3" destOrd="0" presId="urn:microsoft.com/office/officeart/2018/2/layout/IconVerticalSolidList"/>
    <dgm:cxn modelId="{1E556E0D-DF0D-4DBB-9453-0D33F232CAA6}" type="presParOf" srcId="{FDCACEC6-B892-425A-AA7F-0FE562CA3CC3}" destId="{CF34180F-E7A2-4937-B814-D2EB029730AF}" srcOrd="4" destOrd="0" presId="urn:microsoft.com/office/officeart/2018/2/layout/IconVerticalSolidList"/>
    <dgm:cxn modelId="{D6A767F6-DCB0-43F0-9B72-4C35086CA6C0}" type="presParOf" srcId="{C2CB36B1-D5A7-4D37-9091-F9AB34C64FBB}" destId="{3B7A8E9E-1E6A-477E-AEA5-B10F92B6E0A7}" srcOrd="5" destOrd="0" presId="urn:microsoft.com/office/officeart/2018/2/layout/IconVerticalSolidList"/>
    <dgm:cxn modelId="{11DDCA99-83CA-474C-AB1D-28420DD75945}" type="presParOf" srcId="{C2CB36B1-D5A7-4D37-9091-F9AB34C64FBB}" destId="{92A8A816-2C76-4AE4-8DC6-A5E8E5FA3AC8}" srcOrd="6" destOrd="0" presId="urn:microsoft.com/office/officeart/2018/2/layout/IconVerticalSolidList"/>
    <dgm:cxn modelId="{DBA5A83F-1731-4C02-AA07-882737D656AA}" type="presParOf" srcId="{92A8A816-2C76-4AE4-8DC6-A5E8E5FA3AC8}" destId="{FD7D0351-1527-4AD4-B23F-85238EB49101}" srcOrd="0" destOrd="0" presId="urn:microsoft.com/office/officeart/2018/2/layout/IconVerticalSolidList"/>
    <dgm:cxn modelId="{8023D749-07D1-41FD-961C-163DCFF5E53B}" type="presParOf" srcId="{92A8A816-2C76-4AE4-8DC6-A5E8E5FA3AC8}" destId="{4E6B39CE-CD56-440D-8A62-71C34F725983}" srcOrd="1" destOrd="0" presId="urn:microsoft.com/office/officeart/2018/2/layout/IconVerticalSolidList"/>
    <dgm:cxn modelId="{4ABC10E2-10C9-4710-A0F6-7270401350D0}" type="presParOf" srcId="{92A8A816-2C76-4AE4-8DC6-A5E8E5FA3AC8}" destId="{D904AFC2-2871-4715-B451-1D81024FD1ED}" srcOrd="2" destOrd="0" presId="urn:microsoft.com/office/officeart/2018/2/layout/IconVerticalSolidList"/>
    <dgm:cxn modelId="{8EFD48A6-336D-4F06-BCF2-C59BC2C82F30}" type="presParOf" srcId="{92A8A816-2C76-4AE4-8DC6-A5E8E5FA3AC8}" destId="{802EBFED-6ABA-4CB2-9D60-EA7DAE331434}" srcOrd="3" destOrd="0" presId="urn:microsoft.com/office/officeart/2018/2/layout/IconVerticalSolidList"/>
    <dgm:cxn modelId="{54A2DD46-FA26-4D96-9CC4-66383112FF67}" type="presParOf" srcId="{92A8A816-2C76-4AE4-8DC6-A5E8E5FA3AC8}" destId="{2C3BCABB-5AB0-4D82-B6B8-BB48E2EDD5AF}" srcOrd="4" destOrd="0" presId="urn:microsoft.com/office/officeart/2018/2/layout/IconVerticalSolidList"/>
    <dgm:cxn modelId="{39CD3A89-43A5-495D-9092-655B15356575}" type="presParOf" srcId="{C2CB36B1-D5A7-4D37-9091-F9AB34C64FBB}" destId="{AED54F87-CF9D-4E75-B063-DE13DF851E9B}" srcOrd="7" destOrd="0" presId="urn:microsoft.com/office/officeart/2018/2/layout/IconVerticalSolidList"/>
    <dgm:cxn modelId="{B6DD3788-2280-4AD0-8B12-430DFAC54BD3}" type="presParOf" srcId="{C2CB36B1-D5A7-4D37-9091-F9AB34C64FBB}" destId="{A388C171-D316-4548-8F43-1218D56B6591}" srcOrd="8" destOrd="0" presId="urn:microsoft.com/office/officeart/2018/2/layout/IconVerticalSolidList"/>
    <dgm:cxn modelId="{D2C56247-3D12-44D6-97E1-0035FCF95399}" type="presParOf" srcId="{A388C171-D316-4548-8F43-1218D56B6591}" destId="{AB23E676-E593-4795-A598-C703FA85ED45}" srcOrd="0" destOrd="0" presId="urn:microsoft.com/office/officeart/2018/2/layout/IconVerticalSolidList"/>
    <dgm:cxn modelId="{B2A1285B-FDAE-45D8-8CFB-6472A2E297F0}" type="presParOf" srcId="{A388C171-D316-4548-8F43-1218D56B6591}" destId="{AB80F708-492A-48DB-ABCF-C2A50C56CF5A}" srcOrd="1" destOrd="0" presId="urn:microsoft.com/office/officeart/2018/2/layout/IconVerticalSolidList"/>
    <dgm:cxn modelId="{BD6D5002-8C8B-4A1C-835E-6B9D2C04A73B}" type="presParOf" srcId="{A388C171-D316-4548-8F43-1218D56B6591}" destId="{706F047F-25A5-4DDC-81BD-CA3304A75CB0}" srcOrd="2" destOrd="0" presId="urn:microsoft.com/office/officeart/2018/2/layout/IconVerticalSolidList"/>
    <dgm:cxn modelId="{BAD8C65F-DB30-437A-AFA4-AF741390D54A}" type="presParOf" srcId="{A388C171-D316-4548-8F43-1218D56B6591}" destId="{970B1FDE-005F-48A9-B04E-7EA94E390DCA}" srcOrd="3" destOrd="0" presId="urn:microsoft.com/office/officeart/2018/2/layout/IconVerticalSolidList"/>
    <dgm:cxn modelId="{CB697160-FDA9-4935-A42E-7FD6C31028FA}" type="presParOf" srcId="{C2CB36B1-D5A7-4D37-9091-F9AB34C64FBB}" destId="{84984730-3CFF-46C5-838B-CF8B121C50E0}" srcOrd="9" destOrd="0" presId="urn:microsoft.com/office/officeart/2018/2/layout/IconVerticalSolidList"/>
    <dgm:cxn modelId="{17A4050A-847E-4037-92F5-FDB8807DB076}" type="presParOf" srcId="{C2CB36B1-D5A7-4D37-9091-F9AB34C64FBB}" destId="{D0A8552D-C191-4253-817A-3345BEFA96D4}" srcOrd="10" destOrd="0" presId="urn:microsoft.com/office/officeart/2018/2/layout/IconVerticalSolidList"/>
    <dgm:cxn modelId="{A5BC5267-DF52-46AF-AB7A-A495314DDAB8}" type="presParOf" srcId="{D0A8552D-C191-4253-817A-3345BEFA96D4}" destId="{6BFB7C62-00DF-43F0-B8FC-03DE1348B94F}" srcOrd="0" destOrd="0" presId="urn:microsoft.com/office/officeart/2018/2/layout/IconVerticalSolidList"/>
    <dgm:cxn modelId="{59B3A624-A9DC-4AB6-9DC5-5FD70B6613EF}" type="presParOf" srcId="{D0A8552D-C191-4253-817A-3345BEFA96D4}" destId="{FBD27BDD-7602-45C1-952D-CD6BEA4671A9}" srcOrd="1" destOrd="0" presId="urn:microsoft.com/office/officeart/2018/2/layout/IconVerticalSolidList"/>
    <dgm:cxn modelId="{F004BC40-7873-47AC-82F3-F40A4F62953C}" type="presParOf" srcId="{D0A8552D-C191-4253-817A-3345BEFA96D4}" destId="{9C39D80B-C82D-4363-B225-69B623B805F5}" srcOrd="2" destOrd="0" presId="urn:microsoft.com/office/officeart/2018/2/layout/IconVerticalSolidList"/>
    <dgm:cxn modelId="{256DEC6E-6E49-4D06-9675-9EC39907E0EE}" type="presParOf" srcId="{D0A8552D-C191-4253-817A-3345BEFA96D4}" destId="{A5ED90B9-83C3-45A4-8992-3AF600E3FF93}" srcOrd="3" destOrd="0" presId="urn:microsoft.com/office/officeart/2018/2/layout/IconVerticalSolidList"/>
    <dgm:cxn modelId="{5A1875E6-24F8-4725-9744-198858CDEC7F}" type="presParOf" srcId="{D0A8552D-C191-4253-817A-3345BEFA96D4}" destId="{9FB4BC7C-3EA2-4495-87E5-49CC089131C1}"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00E2AAB-13B7-41BD-951D-4FA402E9DCD8}"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A304B689-075F-49F4-8DA6-7E0CE5253F2E}">
      <dgm:prSet/>
      <dgm:spPr/>
      <dgm:t>
        <a:bodyPr/>
        <a:lstStyle/>
        <a:p>
          <a:r>
            <a:rPr lang="fr-FR"/>
            <a:t>Cibler : identité, image, marque</a:t>
          </a:r>
          <a:endParaRPr lang="en-US"/>
        </a:p>
      </dgm:t>
    </dgm:pt>
    <dgm:pt modelId="{E4318921-00D7-41B2-9297-8184F0C85678}" type="parTrans" cxnId="{34869656-8FE2-4DB8-9F2A-C7BA6217D9E9}">
      <dgm:prSet/>
      <dgm:spPr/>
      <dgm:t>
        <a:bodyPr/>
        <a:lstStyle/>
        <a:p>
          <a:endParaRPr lang="en-US"/>
        </a:p>
      </dgm:t>
    </dgm:pt>
    <dgm:pt modelId="{522A5FE9-DF22-4354-B0C2-8BEEF2CE2FF5}" type="sibTrans" cxnId="{34869656-8FE2-4DB8-9F2A-C7BA6217D9E9}">
      <dgm:prSet/>
      <dgm:spPr/>
      <dgm:t>
        <a:bodyPr/>
        <a:lstStyle/>
        <a:p>
          <a:endParaRPr lang="en-US"/>
        </a:p>
      </dgm:t>
    </dgm:pt>
    <dgm:pt modelId="{5F3B978A-6CF7-4908-BFE3-3D3460C60988}">
      <dgm:prSet/>
      <dgm:spPr/>
      <dgm:t>
        <a:bodyPr/>
        <a:lstStyle/>
        <a:p>
          <a:r>
            <a:rPr lang="fr-FR"/>
            <a:t>Buts / Direction : Stratégie, avantage concurrentiel, anticipation</a:t>
          </a:r>
          <a:endParaRPr lang="en-US"/>
        </a:p>
      </dgm:t>
    </dgm:pt>
    <dgm:pt modelId="{0222DF23-5545-4FF2-AB28-DD37D9E41C33}" type="parTrans" cxnId="{EE6161A9-CFCB-4F9C-B7FA-FC4B7F395E12}">
      <dgm:prSet/>
      <dgm:spPr/>
      <dgm:t>
        <a:bodyPr/>
        <a:lstStyle/>
        <a:p>
          <a:endParaRPr lang="en-US"/>
        </a:p>
      </dgm:t>
    </dgm:pt>
    <dgm:pt modelId="{63FF5DE0-9483-49EB-BA42-7E827FCA8B83}" type="sibTrans" cxnId="{EE6161A9-CFCB-4F9C-B7FA-FC4B7F395E12}">
      <dgm:prSet/>
      <dgm:spPr/>
      <dgm:t>
        <a:bodyPr/>
        <a:lstStyle/>
        <a:p>
          <a:endParaRPr lang="en-US"/>
        </a:p>
      </dgm:t>
    </dgm:pt>
    <dgm:pt modelId="{76C2A436-0C25-433F-A596-5F324E6719BE}">
      <dgm:prSet/>
      <dgm:spPr/>
      <dgm:t>
        <a:bodyPr/>
        <a:lstStyle/>
        <a:p>
          <a:r>
            <a:rPr lang="fr-FR"/>
            <a:t>Canaux de Communication</a:t>
          </a:r>
          <a:endParaRPr lang="en-US"/>
        </a:p>
      </dgm:t>
    </dgm:pt>
    <dgm:pt modelId="{8A174BEB-E520-488C-A1A8-513E0417000E}" type="parTrans" cxnId="{FA6BBDB7-C89E-42DA-B8DF-48A4517DE652}">
      <dgm:prSet/>
      <dgm:spPr/>
      <dgm:t>
        <a:bodyPr/>
        <a:lstStyle/>
        <a:p>
          <a:endParaRPr lang="en-US"/>
        </a:p>
      </dgm:t>
    </dgm:pt>
    <dgm:pt modelId="{DA4A56A3-8BE8-4325-BF68-59A093F0A12D}" type="sibTrans" cxnId="{FA6BBDB7-C89E-42DA-B8DF-48A4517DE652}">
      <dgm:prSet/>
      <dgm:spPr/>
      <dgm:t>
        <a:bodyPr/>
        <a:lstStyle/>
        <a:p>
          <a:endParaRPr lang="en-US"/>
        </a:p>
      </dgm:t>
    </dgm:pt>
    <dgm:pt modelId="{D709AB22-67BE-44F5-8183-83242A950271}">
      <dgm:prSet/>
      <dgm:spPr/>
      <dgm:t>
        <a:bodyPr/>
        <a:lstStyle/>
        <a:p>
          <a:r>
            <a:rPr lang="en-US"/>
            <a:t>Surface financière : CA, Capacité d’investissement </a:t>
          </a:r>
        </a:p>
      </dgm:t>
    </dgm:pt>
    <dgm:pt modelId="{90D81961-52A4-457A-871C-BBB67A1C3FA7}" type="parTrans" cxnId="{81C13E85-E434-4BCE-9A18-E6681E1E8185}">
      <dgm:prSet/>
      <dgm:spPr/>
      <dgm:t>
        <a:bodyPr/>
        <a:lstStyle/>
        <a:p>
          <a:endParaRPr lang="en-US"/>
        </a:p>
      </dgm:t>
    </dgm:pt>
    <dgm:pt modelId="{F9225DD0-6206-4487-B7EE-BD2F3454EB7A}" type="sibTrans" cxnId="{81C13E85-E434-4BCE-9A18-E6681E1E8185}">
      <dgm:prSet/>
      <dgm:spPr/>
      <dgm:t>
        <a:bodyPr/>
        <a:lstStyle/>
        <a:p>
          <a:endParaRPr lang="en-US"/>
        </a:p>
      </dgm:t>
    </dgm:pt>
    <dgm:pt modelId="{9E5BA825-EC45-4C46-9588-AF7F5A0A3495}">
      <dgm:prSet/>
      <dgm:spPr/>
      <dgm:t>
        <a:bodyPr/>
        <a:lstStyle/>
        <a:p>
          <a:r>
            <a:rPr lang="fr-FR"/>
            <a:t>Antécédents dans le parrainage </a:t>
          </a:r>
          <a:endParaRPr lang="en-US"/>
        </a:p>
      </dgm:t>
    </dgm:pt>
    <dgm:pt modelId="{8605B121-42E5-43EC-AE37-F4F63D631E32}" type="parTrans" cxnId="{C8E302D7-E961-4E09-BD97-D10AE5A52198}">
      <dgm:prSet/>
      <dgm:spPr/>
      <dgm:t>
        <a:bodyPr/>
        <a:lstStyle/>
        <a:p>
          <a:endParaRPr lang="en-US"/>
        </a:p>
      </dgm:t>
    </dgm:pt>
    <dgm:pt modelId="{CD8B5A6A-5BA8-4482-A2F4-3AB2F3E34C61}" type="sibTrans" cxnId="{C8E302D7-E961-4E09-BD97-D10AE5A52198}">
      <dgm:prSet/>
      <dgm:spPr/>
      <dgm:t>
        <a:bodyPr/>
        <a:lstStyle/>
        <a:p>
          <a:endParaRPr lang="en-US"/>
        </a:p>
      </dgm:t>
    </dgm:pt>
    <dgm:pt modelId="{0C25A6D4-12C3-42F9-96E2-9C1B7F969A7E}">
      <dgm:prSet/>
      <dgm:spPr/>
      <dgm:t>
        <a:bodyPr/>
        <a:lstStyle/>
        <a:p>
          <a:r>
            <a:rPr lang="fr-FR"/>
            <a:t>Qui est le décideur interne : accès interpersonnel, lien fan/sport…</a:t>
          </a:r>
          <a:endParaRPr lang="en-US"/>
        </a:p>
      </dgm:t>
    </dgm:pt>
    <dgm:pt modelId="{F3E3DA89-C8FA-4E1E-BC2A-8812E087A9D7}" type="parTrans" cxnId="{E2A45F64-B170-4F19-A37C-CE1FBE26C038}">
      <dgm:prSet/>
      <dgm:spPr/>
      <dgm:t>
        <a:bodyPr/>
        <a:lstStyle/>
        <a:p>
          <a:endParaRPr lang="en-US"/>
        </a:p>
      </dgm:t>
    </dgm:pt>
    <dgm:pt modelId="{E8C17691-5038-4E54-83EF-1770134A5EED}" type="sibTrans" cxnId="{E2A45F64-B170-4F19-A37C-CE1FBE26C038}">
      <dgm:prSet/>
      <dgm:spPr/>
      <dgm:t>
        <a:bodyPr/>
        <a:lstStyle/>
        <a:p>
          <a:endParaRPr lang="en-US"/>
        </a:p>
      </dgm:t>
    </dgm:pt>
    <dgm:pt modelId="{AF422929-CA4C-4DDF-9E6C-C2188EB6A64B}" type="pres">
      <dgm:prSet presAssocID="{700E2AAB-13B7-41BD-951D-4FA402E9DCD8}" presName="linear" presStyleCnt="0">
        <dgm:presLayoutVars>
          <dgm:animLvl val="lvl"/>
          <dgm:resizeHandles val="exact"/>
        </dgm:presLayoutVars>
      </dgm:prSet>
      <dgm:spPr/>
    </dgm:pt>
    <dgm:pt modelId="{1CC61D69-270C-4B52-AE16-98F26007DE02}" type="pres">
      <dgm:prSet presAssocID="{A304B689-075F-49F4-8DA6-7E0CE5253F2E}" presName="parentText" presStyleLbl="node1" presStyleIdx="0" presStyleCnt="6">
        <dgm:presLayoutVars>
          <dgm:chMax val="0"/>
          <dgm:bulletEnabled val="1"/>
        </dgm:presLayoutVars>
      </dgm:prSet>
      <dgm:spPr/>
    </dgm:pt>
    <dgm:pt modelId="{9105B2A2-98C1-4A92-B703-C73EA9D1E789}" type="pres">
      <dgm:prSet presAssocID="{522A5FE9-DF22-4354-B0C2-8BEEF2CE2FF5}" presName="spacer" presStyleCnt="0"/>
      <dgm:spPr/>
    </dgm:pt>
    <dgm:pt modelId="{C420F784-D72A-4AD6-89A1-32DBBC266703}" type="pres">
      <dgm:prSet presAssocID="{5F3B978A-6CF7-4908-BFE3-3D3460C60988}" presName="parentText" presStyleLbl="node1" presStyleIdx="1" presStyleCnt="6">
        <dgm:presLayoutVars>
          <dgm:chMax val="0"/>
          <dgm:bulletEnabled val="1"/>
        </dgm:presLayoutVars>
      </dgm:prSet>
      <dgm:spPr/>
    </dgm:pt>
    <dgm:pt modelId="{3E17A022-F840-409A-9D3E-43C10D46ECCE}" type="pres">
      <dgm:prSet presAssocID="{63FF5DE0-9483-49EB-BA42-7E827FCA8B83}" presName="spacer" presStyleCnt="0"/>
      <dgm:spPr/>
    </dgm:pt>
    <dgm:pt modelId="{6226000B-3293-4BBA-A36B-3F1AEE2F70D9}" type="pres">
      <dgm:prSet presAssocID="{76C2A436-0C25-433F-A596-5F324E6719BE}" presName="parentText" presStyleLbl="node1" presStyleIdx="2" presStyleCnt="6">
        <dgm:presLayoutVars>
          <dgm:chMax val="0"/>
          <dgm:bulletEnabled val="1"/>
        </dgm:presLayoutVars>
      </dgm:prSet>
      <dgm:spPr/>
    </dgm:pt>
    <dgm:pt modelId="{C502F64B-35CD-4079-975F-05C2A8C8A8C2}" type="pres">
      <dgm:prSet presAssocID="{DA4A56A3-8BE8-4325-BF68-59A093F0A12D}" presName="spacer" presStyleCnt="0"/>
      <dgm:spPr/>
    </dgm:pt>
    <dgm:pt modelId="{F5EF09BA-F19D-4F53-8771-0AD232B77795}" type="pres">
      <dgm:prSet presAssocID="{D709AB22-67BE-44F5-8183-83242A950271}" presName="parentText" presStyleLbl="node1" presStyleIdx="3" presStyleCnt="6">
        <dgm:presLayoutVars>
          <dgm:chMax val="0"/>
          <dgm:bulletEnabled val="1"/>
        </dgm:presLayoutVars>
      </dgm:prSet>
      <dgm:spPr/>
    </dgm:pt>
    <dgm:pt modelId="{103CB9EB-D794-4D3F-8F71-B2C7E7EF724F}" type="pres">
      <dgm:prSet presAssocID="{F9225DD0-6206-4487-B7EE-BD2F3454EB7A}" presName="spacer" presStyleCnt="0"/>
      <dgm:spPr/>
    </dgm:pt>
    <dgm:pt modelId="{3B0F4A41-2164-414C-B434-4D9A246EC3EF}" type="pres">
      <dgm:prSet presAssocID="{9E5BA825-EC45-4C46-9588-AF7F5A0A3495}" presName="parentText" presStyleLbl="node1" presStyleIdx="4" presStyleCnt="6">
        <dgm:presLayoutVars>
          <dgm:chMax val="0"/>
          <dgm:bulletEnabled val="1"/>
        </dgm:presLayoutVars>
      </dgm:prSet>
      <dgm:spPr/>
    </dgm:pt>
    <dgm:pt modelId="{57FFEE73-4656-40D9-AF2D-DD9317C63D47}" type="pres">
      <dgm:prSet presAssocID="{CD8B5A6A-5BA8-4482-A2F4-3AB2F3E34C61}" presName="spacer" presStyleCnt="0"/>
      <dgm:spPr/>
    </dgm:pt>
    <dgm:pt modelId="{AD8F884F-5EF9-4AFE-BBC2-C8F937DBDDC3}" type="pres">
      <dgm:prSet presAssocID="{0C25A6D4-12C3-42F9-96E2-9C1B7F969A7E}" presName="parentText" presStyleLbl="node1" presStyleIdx="5" presStyleCnt="6">
        <dgm:presLayoutVars>
          <dgm:chMax val="0"/>
          <dgm:bulletEnabled val="1"/>
        </dgm:presLayoutVars>
      </dgm:prSet>
      <dgm:spPr/>
    </dgm:pt>
  </dgm:ptLst>
  <dgm:cxnLst>
    <dgm:cxn modelId="{5F142513-F2E0-4727-894F-3F836172451D}" type="presOf" srcId="{D709AB22-67BE-44F5-8183-83242A950271}" destId="{F5EF09BA-F19D-4F53-8771-0AD232B77795}" srcOrd="0" destOrd="0" presId="urn:microsoft.com/office/officeart/2005/8/layout/vList2"/>
    <dgm:cxn modelId="{9B087018-D583-4A5B-81C5-E8B64F731D74}" type="presOf" srcId="{76C2A436-0C25-433F-A596-5F324E6719BE}" destId="{6226000B-3293-4BBA-A36B-3F1AEE2F70D9}" srcOrd="0" destOrd="0" presId="urn:microsoft.com/office/officeart/2005/8/layout/vList2"/>
    <dgm:cxn modelId="{E2A45F64-B170-4F19-A37C-CE1FBE26C038}" srcId="{700E2AAB-13B7-41BD-951D-4FA402E9DCD8}" destId="{0C25A6D4-12C3-42F9-96E2-9C1B7F969A7E}" srcOrd="5" destOrd="0" parTransId="{F3E3DA89-C8FA-4E1E-BC2A-8812E087A9D7}" sibTransId="{E8C17691-5038-4E54-83EF-1770134A5EED}"/>
    <dgm:cxn modelId="{9FD2854A-3BB1-4DED-BA33-DF32DCFA1297}" type="presOf" srcId="{A304B689-075F-49F4-8DA6-7E0CE5253F2E}" destId="{1CC61D69-270C-4B52-AE16-98F26007DE02}" srcOrd="0" destOrd="0" presId="urn:microsoft.com/office/officeart/2005/8/layout/vList2"/>
    <dgm:cxn modelId="{4CA0204D-DCD3-4ECA-BC72-8736A2573CF7}" type="presOf" srcId="{0C25A6D4-12C3-42F9-96E2-9C1B7F969A7E}" destId="{AD8F884F-5EF9-4AFE-BBC2-C8F937DBDDC3}" srcOrd="0" destOrd="0" presId="urn:microsoft.com/office/officeart/2005/8/layout/vList2"/>
    <dgm:cxn modelId="{34869656-8FE2-4DB8-9F2A-C7BA6217D9E9}" srcId="{700E2AAB-13B7-41BD-951D-4FA402E9DCD8}" destId="{A304B689-075F-49F4-8DA6-7E0CE5253F2E}" srcOrd="0" destOrd="0" parTransId="{E4318921-00D7-41B2-9297-8184F0C85678}" sibTransId="{522A5FE9-DF22-4354-B0C2-8BEEF2CE2FF5}"/>
    <dgm:cxn modelId="{81C13E85-E434-4BCE-9A18-E6681E1E8185}" srcId="{700E2AAB-13B7-41BD-951D-4FA402E9DCD8}" destId="{D709AB22-67BE-44F5-8183-83242A950271}" srcOrd="3" destOrd="0" parTransId="{90D81961-52A4-457A-871C-BBB67A1C3FA7}" sibTransId="{F9225DD0-6206-4487-B7EE-BD2F3454EB7A}"/>
    <dgm:cxn modelId="{E022C296-2815-4E16-B461-A159645AFB0B}" type="presOf" srcId="{700E2AAB-13B7-41BD-951D-4FA402E9DCD8}" destId="{AF422929-CA4C-4DDF-9E6C-C2188EB6A64B}" srcOrd="0" destOrd="0" presId="urn:microsoft.com/office/officeart/2005/8/layout/vList2"/>
    <dgm:cxn modelId="{EF58BEA2-6CD1-4ABA-900C-5C113006899C}" type="presOf" srcId="{5F3B978A-6CF7-4908-BFE3-3D3460C60988}" destId="{C420F784-D72A-4AD6-89A1-32DBBC266703}" srcOrd="0" destOrd="0" presId="urn:microsoft.com/office/officeart/2005/8/layout/vList2"/>
    <dgm:cxn modelId="{EE6161A9-CFCB-4F9C-B7FA-FC4B7F395E12}" srcId="{700E2AAB-13B7-41BD-951D-4FA402E9DCD8}" destId="{5F3B978A-6CF7-4908-BFE3-3D3460C60988}" srcOrd="1" destOrd="0" parTransId="{0222DF23-5545-4FF2-AB28-DD37D9E41C33}" sibTransId="{63FF5DE0-9483-49EB-BA42-7E827FCA8B83}"/>
    <dgm:cxn modelId="{FA6BBDB7-C89E-42DA-B8DF-48A4517DE652}" srcId="{700E2AAB-13B7-41BD-951D-4FA402E9DCD8}" destId="{76C2A436-0C25-433F-A596-5F324E6719BE}" srcOrd="2" destOrd="0" parTransId="{8A174BEB-E520-488C-A1A8-513E0417000E}" sibTransId="{DA4A56A3-8BE8-4325-BF68-59A093F0A12D}"/>
    <dgm:cxn modelId="{9EECE2CC-8F8C-4E75-BEC1-1A208392A280}" type="presOf" srcId="{9E5BA825-EC45-4C46-9588-AF7F5A0A3495}" destId="{3B0F4A41-2164-414C-B434-4D9A246EC3EF}" srcOrd="0" destOrd="0" presId="urn:microsoft.com/office/officeart/2005/8/layout/vList2"/>
    <dgm:cxn modelId="{C8E302D7-E961-4E09-BD97-D10AE5A52198}" srcId="{700E2AAB-13B7-41BD-951D-4FA402E9DCD8}" destId="{9E5BA825-EC45-4C46-9588-AF7F5A0A3495}" srcOrd="4" destOrd="0" parTransId="{8605B121-42E5-43EC-AE37-F4F63D631E32}" sibTransId="{CD8B5A6A-5BA8-4482-A2F4-3AB2F3E34C61}"/>
    <dgm:cxn modelId="{1C7AB9DD-57C0-4FA9-8E6C-6D5C8B52DFF8}" type="presParOf" srcId="{AF422929-CA4C-4DDF-9E6C-C2188EB6A64B}" destId="{1CC61D69-270C-4B52-AE16-98F26007DE02}" srcOrd="0" destOrd="0" presId="urn:microsoft.com/office/officeart/2005/8/layout/vList2"/>
    <dgm:cxn modelId="{305D2046-7EDC-4699-B5A8-142032F7E4E4}" type="presParOf" srcId="{AF422929-CA4C-4DDF-9E6C-C2188EB6A64B}" destId="{9105B2A2-98C1-4A92-B703-C73EA9D1E789}" srcOrd="1" destOrd="0" presId="urn:microsoft.com/office/officeart/2005/8/layout/vList2"/>
    <dgm:cxn modelId="{0BF155D6-847A-458D-AF89-1091E66C1177}" type="presParOf" srcId="{AF422929-CA4C-4DDF-9E6C-C2188EB6A64B}" destId="{C420F784-D72A-4AD6-89A1-32DBBC266703}" srcOrd="2" destOrd="0" presId="urn:microsoft.com/office/officeart/2005/8/layout/vList2"/>
    <dgm:cxn modelId="{99B7E2FF-0491-47CE-B15C-D014CD611C09}" type="presParOf" srcId="{AF422929-CA4C-4DDF-9E6C-C2188EB6A64B}" destId="{3E17A022-F840-409A-9D3E-43C10D46ECCE}" srcOrd="3" destOrd="0" presId="urn:microsoft.com/office/officeart/2005/8/layout/vList2"/>
    <dgm:cxn modelId="{3129E197-2553-4328-A035-18A17EF1E456}" type="presParOf" srcId="{AF422929-CA4C-4DDF-9E6C-C2188EB6A64B}" destId="{6226000B-3293-4BBA-A36B-3F1AEE2F70D9}" srcOrd="4" destOrd="0" presId="urn:microsoft.com/office/officeart/2005/8/layout/vList2"/>
    <dgm:cxn modelId="{C0499C53-584A-4D44-A042-94C26DC02572}" type="presParOf" srcId="{AF422929-CA4C-4DDF-9E6C-C2188EB6A64B}" destId="{C502F64B-35CD-4079-975F-05C2A8C8A8C2}" srcOrd="5" destOrd="0" presId="urn:microsoft.com/office/officeart/2005/8/layout/vList2"/>
    <dgm:cxn modelId="{D8C9DBA3-B435-4C07-B6FC-21DBD1FE2057}" type="presParOf" srcId="{AF422929-CA4C-4DDF-9E6C-C2188EB6A64B}" destId="{F5EF09BA-F19D-4F53-8771-0AD232B77795}" srcOrd="6" destOrd="0" presId="urn:microsoft.com/office/officeart/2005/8/layout/vList2"/>
    <dgm:cxn modelId="{A951056C-0790-4BC7-A713-80EF80AE25BC}" type="presParOf" srcId="{AF422929-CA4C-4DDF-9E6C-C2188EB6A64B}" destId="{103CB9EB-D794-4D3F-8F71-B2C7E7EF724F}" srcOrd="7" destOrd="0" presId="urn:microsoft.com/office/officeart/2005/8/layout/vList2"/>
    <dgm:cxn modelId="{EC998A16-8A4A-4E11-9286-6DEDD68F6FF9}" type="presParOf" srcId="{AF422929-CA4C-4DDF-9E6C-C2188EB6A64B}" destId="{3B0F4A41-2164-414C-B434-4D9A246EC3EF}" srcOrd="8" destOrd="0" presId="urn:microsoft.com/office/officeart/2005/8/layout/vList2"/>
    <dgm:cxn modelId="{EB42E844-0B6A-4A2F-A49E-D61E74FFD433}" type="presParOf" srcId="{AF422929-CA4C-4DDF-9E6C-C2188EB6A64B}" destId="{57FFEE73-4656-40D9-AF2D-DD9317C63D47}" srcOrd="9" destOrd="0" presId="urn:microsoft.com/office/officeart/2005/8/layout/vList2"/>
    <dgm:cxn modelId="{615C9869-C066-4657-ADB3-ECBB3268B6D5}" type="presParOf" srcId="{AF422929-CA4C-4DDF-9E6C-C2188EB6A64B}" destId="{AD8F884F-5EF9-4AFE-BBC2-C8F937DBDDC3}"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862361E-C091-4CCB-87BB-FBCC575A21CF}" type="doc">
      <dgm:prSet loTypeId="urn:microsoft.com/office/officeart/2008/layout/LinedList" loCatId="list" qsTypeId="urn:microsoft.com/office/officeart/2005/8/quickstyle/simple1" qsCatId="simple" csTypeId="urn:microsoft.com/office/officeart/2005/8/colors/accent3_2" csCatId="accent3" phldr="1"/>
      <dgm:spPr/>
      <dgm:t>
        <a:bodyPr/>
        <a:lstStyle/>
        <a:p>
          <a:endParaRPr lang="en-US"/>
        </a:p>
      </dgm:t>
    </dgm:pt>
    <dgm:pt modelId="{9616D77E-2DBE-4BC8-9E6B-33CDB60A2D87}">
      <dgm:prSet/>
      <dgm:spPr/>
      <dgm:t>
        <a:bodyPr/>
        <a:lstStyle/>
        <a:p>
          <a:r>
            <a:rPr lang="en-US" b="1"/>
            <a:t>Teasing : qui êtes vous ? Marque / difference / Proposition de valeur </a:t>
          </a:r>
        </a:p>
      </dgm:t>
    </dgm:pt>
    <dgm:pt modelId="{46481D13-19E7-41FF-BA9E-2C4281BC976D}" type="parTrans" cxnId="{767ECACF-8FFD-4BA4-ACCC-71A8DF707EBE}">
      <dgm:prSet/>
      <dgm:spPr/>
      <dgm:t>
        <a:bodyPr/>
        <a:lstStyle/>
        <a:p>
          <a:endParaRPr lang="en-US"/>
        </a:p>
      </dgm:t>
    </dgm:pt>
    <dgm:pt modelId="{966D9E42-A335-4362-B52C-C00659CBC031}" type="sibTrans" cxnId="{767ECACF-8FFD-4BA4-ACCC-71A8DF707EBE}">
      <dgm:prSet/>
      <dgm:spPr/>
      <dgm:t>
        <a:bodyPr/>
        <a:lstStyle/>
        <a:p>
          <a:endParaRPr lang="en-US"/>
        </a:p>
      </dgm:t>
    </dgm:pt>
    <dgm:pt modelId="{2FF57C87-4ED8-4B89-B79B-370D346E515D}">
      <dgm:prSet/>
      <dgm:spPr/>
      <dgm:t>
        <a:bodyPr/>
        <a:lstStyle/>
        <a:p>
          <a:r>
            <a:rPr lang="fr-FR" b="1"/>
            <a:t>Cible Business : Industrie / Valeurs communes / raisons faisant sens / accès personnel relationne Introduction : qui, comment, quand ? </a:t>
          </a:r>
          <a:endParaRPr lang="en-US"/>
        </a:p>
      </dgm:t>
    </dgm:pt>
    <dgm:pt modelId="{843F8288-A08D-4F1E-B431-2D869E8C48C9}" type="parTrans" cxnId="{4A2A592A-B354-4E68-8490-19C78453C5B0}">
      <dgm:prSet/>
      <dgm:spPr/>
      <dgm:t>
        <a:bodyPr/>
        <a:lstStyle/>
        <a:p>
          <a:endParaRPr lang="en-US"/>
        </a:p>
      </dgm:t>
    </dgm:pt>
    <dgm:pt modelId="{A5F97FDE-567C-4D1E-9A53-15B654118329}" type="sibTrans" cxnId="{4A2A592A-B354-4E68-8490-19C78453C5B0}">
      <dgm:prSet/>
      <dgm:spPr/>
      <dgm:t>
        <a:bodyPr/>
        <a:lstStyle/>
        <a:p>
          <a:endParaRPr lang="en-US"/>
        </a:p>
      </dgm:t>
    </dgm:pt>
    <dgm:pt modelId="{E3C85198-4BE1-4890-8F26-15ECA4DF56A0}">
      <dgm:prSet/>
      <dgm:spPr/>
      <dgm:t>
        <a:bodyPr/>
        <a:lstStyle/>
        <a:p>
          <a:r>
            <a:rPr lang="fr-FR" b="1"/>
            <a:t>Programme : VREE avec justification / Proposition de valeurs communes / coûts / bénéfices</a:t>
          </a:r>
          <a:endParaRPr lang="en-US"/>
        </a:p>
      </dgm:t>
    </dgm:pt>
    <dgm:pt modelId="{B74B72E9-3BB1-4A8F-A9FB-5827D75DCE92}" type="parTrans" cxnId="{5CD8BB66-C490-4C94-87F2-9E8BB70851FC}">
      <dgm:prSet/>
      <dgm:spPr/>
      <dgm:t>
        <a:bodyPr/>
        <a:lstStyle/>
        <a:p>
          <a:endParaRPr lang="en-US"/>
        </a:p>
      </dgm:t>
    </dgm:pt>
    <dgm:pt modelId="{9944C48D-4142-4285-B4EC-056A465C0383}" type="sibTrans" cxnId="{5CD8BB66-C490-4C94-87F2-9E8BB70851FC}">
      <dgm:prSet/>
      <dgm:spPr/>
      <dgm:t>
        <a:bodyPr/>
        <a:lstStyle/>
        <a:p>
          <a:endParaRPr lang="en-US"/>
        </a:p>
      </dgm:t>
    </dgm:pt>
    <dgm:pt modelId="{AC4E4C48-D21D-4A66-A59B-1BB9E65CE13E}">
      <dgm:prSet/>
      <dgm:spPr/>
      <dgm:t>
        <a:bodyPr/>
        <a:lstStyle/>
        <a:p>
          <a:r>
            <a:rPr lang="fr-FR" b="1" dirty="0"/>
            <a:t>CREATION DE VALEUR : Mesures ROO et/ou ROI ? </a:t>
          </a:r>
          <a:endParaRPr lang="en-US" dirty="0"/>
        </a:p>
      </dgm:t>
    </dgm:pt>
    <dgm:pt modelId="{D5EEC2E3-08F1-4F62-8699-722FF65F5870}" type="parTrans" cxnId="{5D777327-6BE6-4AD7-9BE7-4C7D0ED3742C}">
      <dgm:prSet/>
      <dgm:spPr/>
      <dgm:t>
        <a:bodyPr/>
        <a:lstStyle/>
        <a:p>
          <a:endParaRPr lang="en-US"/>
        </a:p>
      </dgm:t>
    </dgm:pt>
    <dgm:pt modelId="{C504455B-C77C-42FA-BEBE-F1BF4EADA946}" type="sibTrans" cxnId="{5D777327-6BE6-4AD7-9BE7-4C7D0ED3742C}">
      <dgm:prSet/>
      <dgm:spPr/>
      <dgm:t>
        <a:bodyPr/>
        <a:lstStyle/>
        <a:p>
          <a:endParaRPr lang="en-US"/>
        </a:p>
      </dgm:t>
    </dgm:pt>
    <dgm:pt modelId="{F8C3A0BC-5815-49D6-8632-5A134B5BA3C9}">
      <dgm:prSet/>
      <dgm:spPr/>
      <dgm:t>
        <a:bodyPr/>
        <a:lstStyle/>
        <a:p>
          <a:r>
            <a:rPr lang="fr-FR" b="1"/>
            <a:t>Packs &amp;Pricing </a:t>
          </a:r>
          <a:endParaRPr lang="en-US"/>
        </a:p>
      </dgm:t>
    </dgm:pt>
    <dgm:pt modelId="{8DF262A6-A32F-4644-A794-3BB245B13F16}" type="parTrans" cxnId="{8D2640B1-784A-4FF4-8A91-F5EA2D0E02F3}">
      <dgm:prSet/>
      <dgm:spPr/>
      <dgm:t>
        <a:bodyPr/>
        <a:lstStyle/>
        <a:p>
          <a:endParaRPr lang="en-US"/>
        </a:p>
      </dgm:t>
    </dgm:pt>
    <dgm:pt modelId="{2A09DDD9-57EE-4C64-BB84-7CCFDF2024BB}" type="sibTrans" cxnId="{8D2640B1-784A-4FF4-8A91-F5EA2D0E02F3}">
      <dgm:prSet/>
      <dgm:spPr/>
      <dgm:t>
        <a:bodyPr/>
        <a:lstStyle/>
        <a:p>
          <a:endParaRPr lang="en-US"/>
        </a:p>
      </dgm:t>
    </dgm:pt>
    <dgm:pt modelId="{549DB8B7-7AFC-43FC-85D7-00395F7B2DAA}" type="pres">
      <dgm:prSet presAssocID="{0862361E-C091-4CCB-87BB-FBCC575A21CF}" presName="vert0" presStyleCnt="0">
        <dgm:presLayoutVars>
          <dgm:dir/>
          <dgm:animOne val="branch"/>
          <dgm:animLvl val="lvl"/>
        </dgm:presLayoutVars>
      </dgm:prSet>
      <dgm:spPr/>
    </dgm:pt>
    <dgm:pt modelId="{2EC50A2B-BB34-48B1-8E01-9BEF2C52F8C1}" type="pres">
      <dgm:prSet presAssocID="{9616D77E-2DBE-4BC8-9E6B-33CDB60A2D87}" presName="thickLine" presStyleLbl="alignNode1" presStyleIdx="0" presStyleCnt="5"/>
      <dgm:spPr/>
    </dgm:pt>
    <dgm:pt modelId="{9882DBC7-39E5-45B6-83E9-89BCA22708B6}" type="pres">
      <dgm:prSet presAssocID="{9616D77E-2DBE-4BC8-9E6B-33CDB60A2D87}" presName="horz1" presStyleCnt="0"/>
      <dgm:spPr/>
    </dgm:pt>
    <dgm:pt modelId="{19D5AF80-0368-4297-BA9E-30FDDC5FA83C}" type="pres">
      <dgm:prSet presAssocID="{9616D77E-2DBE-4BC8-9E6B-33CDB60A2D87}" presName="tx1" presStyleLbl="revTx" presStyleIdx="0" presStyleCnt="5"/>
      <dgm:spPr/>
    </dgm:pt>
    <dgm:pt modelId="{57DE530D-44CF-4ADF-B7C1-ED857A67F488}" type="pres">
      <dgm:prSet presAssocID="{9616D77E-2DBE-4BC8-9E6B-33CDB60A2D87}" presName="vert1" presStyleCnt="0"/>
      <dgm:spPr/>
    </dgm:pt>
    <dgm:pt modelId="{37DFD229-C31E-4806-9DA1-9FC283500D77}" type="pres">
      <dgm:prSet presAssocID="{2FF57C87-4ED8-4B89-B79B-370D346E515D}" presName="thickLine" presStyleLbl="alignNode1" presStyleIdx="1" presStyleCnt="5"/>
      <dgm:spPr/>
    </dgm:pt>
    <dgm:pt modelId="{0F34B558-540A-470A-AA3F-C9332569FAF6}" type="pres">
      <dgm:prSet presAssocID="{2FF57C87-4ED8-4B89-B79B-370D346E515D}" presName="horz1" presStyleCnt="0"/>
      <dgm:spPr/>
    </dgm:pt>
    <dgm:pt modelId="{16B66079-EFC2-42C8-BB27-33FC0B972185}" type="pres">
      <dgm:prSet presAssocID="{2FF57C87-4ED8-4B89-B79B-370D346E515D}" presName="tx1" presStyleLbl="revTx" presStyleIdx="1" presStyleCnt="5"/>
      <dgm:spPr/>
    </dgm:pt>
    <dgm:pt modelId="{2E271F7B-30F7-4879-87E0-A7A0D25F4816}" type="pres">
      <dgm:prSet presAssocID="{2FF57C87-4ED8-4B89-B79B-370D346E515D}" presName="vert1" presStyleCnt="0"/>
      <dgm:spPr/>
    </dgm:pt>
    <dgm:pt modelId="{A0A4436F-76C5-403B-98B5-8431A7DDB695}" type="pres">
      <dgm:prSet presAssocID="{E3C85198-4BE1-4890-8F26-15ECA4DF56A0}" presName="thickLine" presStyleLbl="alignNode1" presStyleIdx="2" presStyleCnt="5"/>
      <dgm:spPr/>
    </dgm:pt>
    <dgm:pt modelId="{FF5E7E18-25D9-454C-9167-22715BE2C79A}" type="pres">
      <dgm:prSet presAssocID="{E3C85198-4BE1-4890-8F26-15ECA4DF56A0}" presName="horz1" presStyleCnt="0"/>
      <dgm:spPr/>
    </dgm:pt>
    <dgm:pt modelId="{C489C353-A4D0-4532-960B-472939D38CC4}" type="pres">
      <dgm:prSet presAssocID="{E3C85198-4BE1-4890-8F26-15ECA4DF56A0}" presName="tx1" presStyleLbl="revTx" presStyleIdx="2" presStyleCnt="5"/>
      <dgm:spPr/>
    </dgm:pt>
    <dgm:pt modelId="{106DD815-12DC-4698-9A91-DB5AB9399D73}" type="pres">
      <dgm:prSet presAssocID="{E3C85198-4BE1-4890-8F26-15ECA4DF56A0}" presName="vert1" presStyleCnt="0"/>
      <dgm:spPr/>
    </dgm:pt>
    <dgm:pt modelId="{DC5BC012-4E4C-4C44-BE9E-2D67237424FC}" type="pres">
      <dgm:prSet presAssocID="{AC4E4C48-D21D-4A66-A59B-1BB9E65CE13E}" presName="thickLine" presStyleLbl="alignNode1" presStyleIdx="3" presStyleCnt="5"/>
      <dgm:spPr/>
    </dgm:pt>
    <dgm:pt modelId="{2F852C5E-5946-494E-A9C5-0663D83817C0}" type="pres">
      <dgm:prSet presAssocID="{AC4E4C48-D21D-4A66-A59B-1BB9E65CE13E}" presName="horz1" presStyleCnt="0"/>
      <dgm:spPr/>
    </dgm:pt>
    <dgm:pt modelId="{0F9BB4FB-1D44-4A8D-A7C7-17FD57B5AEE1}" type="pres">
      <dgm:prSet presAssocID="{AC4E4C48-D21D-4A66-A59B-1BB9E65CE13E}" presName="tx1" presStyleLbl="revTx" presStyleIdx="3" presStyleCnt="5"/>
      <dgm:spPr/>
    </dgm:pt>
    <dgm:pt modelId="{A583166A-AE59-4746-BE57-A6960A47B1E9}" type="pres">
      <dgm:prSet presAssocID="{AC4E4C48-D21D-4A66-A59B-1BB9E65CE13E}" presName="vert1" presStyleCnt="0"/>
      <dgm:spPr/>
    </dgm:pt>
    <dgm:pt modelId="{B548BA73-63A8-42FF-A4FA-13D2B3DC5CC2}" type="pres">
      <dgm:prSet presAssocID="{F8C3A0BC-5815-49D6-8632-5A134B5BA3C9}" presName="thickLine" presStyleLbl="alignNode1" presStyleIdx="4" presStyleCnt="5"/>
      <dgm:spPr/>
    </dgm:pt>
    <dgm:pt modelId="{5DF9A1F0-3799-4AE8-B54A-59B038B82F6F}" type="pres">
      <dgm:prSet presAssocID="{F8C3A0BC-5815-49D6-8632-5A134B5BA3C9}" presName="horz1" presStyleCnt="0"/>
      <dgm:spPr/>
    </dgm:pt>
    <dgm:pt modelId="{C03A3987-590B-4844-A792-6B96392755CB}" type="pres">
      <dgm:prSet presAssocID="{F8C3A0BC-5815-49D6-8632-5A134B5BA3C9}" presName="tx1" presStyleLbl="revTx" presStyleIdx="4" presStyleCnt="5"/>
      <dgm:spPr/>
    </dgm:pt>
    <dgm:pt modelId="{3F85A466-A899-4FD3-94A4-C5BC7E4D009C}" type="pres">
      <dgm:prSet presAssocID="{F8C3A0BC-5815-49D6-8632-5A134B5BA3C9}" presName="vert1" presStyleCnt="0"/>
      <dgm:spPr/>
    </dgm:pt>
  </dgm:ptLst>
  <dgm:cxnLst>
    <dgm:cxn modelId="{5D777327-6BE6-4AD7-9BE7-4C7D0ED3742C}" srcId="{0862361E-C091-4CCB-87BB-FBCC575A21CF}" destId="{AC4E4C48-D21D-4A66-A59B-1BB9E65CE13E}" srcOrd="3" destOrd="0" parTransId="{D5EEC2E3-08F1-4F62-8699-722FF65F5870}" sibTransId="{C504455B-C77C-42FA-BEBE-F1BF4EADA946}"/>
    <dgm:cxn modelId="{4A2A592A-B354-4E68-8490-19C78453C5B0}" srcId="{0862361E-C091-4CCB-87BB-FBCC575A21CF}" destId="{2FF57C87-4ED8-4B89-B79B-370D346E515D}" srcOrd="1" destOrd="0" parTransId="{843F8288-A08D-4F1E-B431-2D869E8C48C9}" sibTransId="{A5F97FDE-567C-4D1E-9A53-15B654118329}"/>
    <dgm:cxn modelId="{CE4B4933-8E70-4C55-A158-CBF8667412BE}" type="presOf" srcId="{F8C3A0BC-5815-49D6-8632-5A134B5BA3C9}" destId="{C03A3987-590B-4844-A792-6B96392755CB}" srcOrd="0" destOrd="0" presId="urn:microsoft.com/office/officeart/2008/layout/LinedList"/>
    <dgm:cxn modelId="{5CD8BB66-C490-4C94-87F2-9E8BB70851FC}" srcId="{0862361E-C091-4CCB-87BB-FBCC575A21CF}" destId="{E3C85198-4BE1-4890-8F26-15ECA4DF56A0}" srcOrd="2" destOrd="0" parTransId="{B74B72E9-3BB1-4A8F-A9FB-5827D75DCE92}" sibTransId="{9944C48D-4142-4285-B4EC-056A465C0383}"/>
    <dgm:cxn modelId="{A7001D74-C69D-4660-9905-ED61BF2277C5}" type="presOf" srcId="{0862361E-C091-4CCB-87BB-FBCC575A21CF}" destId="{549DB8B7-7AFC-43FC-85D7-00395F7B2DAA}" srcOrd="0" destOrd="0" presId="urn:microsoft.com/office/officeart/2008/layout/LinedList"/>
    <dgm:cxn modelId="{D896B09F-EFAF-4CA0-A45C-5AEF8F085ED9}" type="presOf" srcId="{9616D77E-2DBE-4BC8-9E6B-33CDB60A2D87}" destId="{19D5AF80-0368-4297-BA9E-30FDDC5FA83C}" srcOrd="0" destOrd="0" presId="urn:microsoft.com/office/officeart/2008/layout/LinedList"/>
    <dgm:cxn modelId="{BEF7DDA4-3DC1-47AC-B4EA-CB791058C140}" type="presOf" srcId="{AC4E4C48-D21D-4A66-A59B-1BB9E65CE13E}" destId="{0F9BB4FB-1D44-4A8D-A7C7-17FD57B5AEE1}" srcOrd="0" destOrd="0" presId="urn:microsoft.com/office/officeart/2008/layout/LinedList"/>
    <dgm:cxn modelId="{8D2640B1-784A-4FF4-8A91-F5EA2D0E02F3}" srcId="{0862361E-C091-4CCB-87BB-FBCC575A21CF}" destId="{F8C3A0BC-5815-49D6-8632-5A134B5BA3C9}" srcOrd="4" destOrd="0" parTransId="{8DF262A6-A32F-4644-A794-3BB245B13F16}" sibTransId="{2A09DDD9-57EE-4C64-BB84-7CCFDF2024BB}"/>
    <dgm:cxn modelId="{802A94BD-2938-47E2-9264-DEAE15127E39}" type="presOf" srcId="{E3C85198-4BE1-4890-8F26-15ECA4DF56A0}" destId="{C489C353-A4D0-4532-960B-472939D38CC4}" srcOrd="0" destOrd="0" presId="urn:microsoft.com/office/officeart/2008/layout/LinedList"/>
    <dgm:cxn modelId="{767ECACF-8FFD-4BA4-ACCC-71A8DF707EBE}" srcId="{0862361E-C091-4CCB-87BB-FBCC575A21CF}" destId="{9616D77E-2DBE-4BC8-9E6B-33CDB60A2D87}" srcOrd="0" destOrd="0" parTransId="{46481D13-19E7-41FF-BA9E-2C4281BC976D}" sibTransId="{966D9E42-A335-4362-B52C-C00659CBC031}"/>
    <dgm:cxn modelId="{3225E2FA-2BBE-41D5-8EF1-7584C4F68285}" type="presOf" srcId="{2FF57C87-4ED8-4B89-B79B-370D346E515D}" destId="{16B66079-EFC2-42C8-BB27-33FC0B972185}" srcOrd="0" destOrd="0" presId="urn:microsoft.com/office/officeart/2008/layout/LinedList"/>
    <dgm:cxn modelId="{4D2600BC-F8AC-4732-9B46-C7E934923C37}" type="presParOf" srcId="{549DB8B7-7AFC-43FC-85D7-00395F7B2DAA}" destId="{2EC50A2B-BB34-48B1-8E01-9BEF2C52F8C1}" srcOrd="0" destOrd="0" presId="urn:microsoft.com/office/officeart/2008/layout/LinedList"/>
    <dgm:cxn modelId="{664CB063-A232-49F3-B094-90FFB18AF7AF}" type="presParOf" srcId="{549DB8B7-7AFC-43FC-85D7-00395F7B2DAA}" destId="{9882DBC7-39E5-45B6-83E9-89BCA22708B6}" srcOrd="1" destOrd="0" presId="urn:microsoft.com/office/officeart/2008/layout/LinedList"/>
    <dgm:cxn modelId="{EEAD46A6-CB3C-4F11-B981-6EFD67276C95}" type="presParOf" srcId="{9882DBC7-39E5-45B6-83E9-89BCA22708B6}" destId="{19D5AF80-0368-4297-BA9E-30FDDC5FA83C}" srcOrd="0" destOrd="0" presId="urn:microsoft.com/office/officeart/2008/layout/LinedList"/>
    <dgm:cxn modelId="{73AE0851-8A8E-4133-8E64-D13427435F3E}" type="presParOf" srcId="{9882DBC7-39E5-45B6-83E9-89BCA22708B6}" destId="{57DE530D-44CF-4ADF-B7C1-ED857A67F488}" srcOrd="1" destOrd="0" presId="urn:microsoft.com/office/officeart/2008/layout/LinedList"/>
    <dgm:cxn modelId="{14EDFAA3-2934-4C9B-B015-7ED745FDCEFF}" type="presParOf" srcId="{549DB8B7-7AFC-43FC-85D7-00395F7B2DAA}" destId="{37DFD229-C31E-4806-9DA1-9FC283500D77}" srcOrd="2" destOrd="0" presId="urn:microsoft.com/office/officeart/2008/layout/LinedList"/>
    <dgm:cxn modelId="{1DFCFCAD-C8A4-47BC-8C59-A5981DB07C81}" type="presParOf" srcId="{549DB8B7-7AFC-43FC-85D7-00395F7B2DAA}" destId="{0F34B558-540A-470A-AA3F-C9332569FAF6}" srcOrd="3" destOrd="0" presId="urn:microsoft.com/office/officeart/2008/layout/LinedList"/>
    <dgm:cxn modelId="{611E1D5D-998D-4CC3-ACF0-305B27734BC1}" type="presParOf" srcId="{0F34B558-540A-470A-AA3F-C9332569FAF6}" destId="{16B66079-EFC2-42C8-BB27-33FC0B972185}" srcOrd="0" destOrd="0" presId="urn:microsoft.com/office/officeart/2008/layout/LinedList"/>
    <dgm:cxn modelId="{88AE257C-B96C-410E-B08D-B3C4E61319D8}" type="presParOf" srcId="{0F34B558-540A-470A-AA3F-C9332569FAF6}" destId="{2E271F7B-30F7-4879-87E0-A7A0D25F4816}" srcOrd="1" destOrd="0" presId="urn:microsoft.com/office/officeart/2008/layout/LinedList"/>
    <dgm:cxn modelId="{D921019C-AA19-4974-A365-ACA5EC091823}" type="presParOf" srcId="{549DB8B7-7AFC-43FC-85D7-00395F7B2DAA}" destId="{A0A4436F-76C5-403B-98B5-8431A7DDB695}" srcOrd="4" destOrd="0" presId="urn:microsoft.com/office/officeart/2008/layout/LinedList"/>
    <dgm:cxn modelId="{885DF44C-75EA-4ECC-BBCE-2C828C414805}" type="presParOf" srcId="{549DB8B7-7AFC-43FC-85D7-00395F7B2DAA}" destId="{FF5E7E18-25D9-454C-9167-22715BE2C79A}" srcOrd="5" destOrd="0" presId="urn:microsoft.com/office/officeart/2008/layout/LinedList"/>
    <dgm:cxn modelId="{C9784EE7-60C8-41F7-8A09-0E005F29BD35}" type="presParOf" srcId="{FF5E7E18-25D9-454C-9167-22715BE2C79A}" destId="{C489C353-A4D0-4532-960B-472939D38CC4}" srcOrd="0" destOrd="0" presId="urn:microsoft.com/office/officeart/2008/layout/LinedList"/>
    <dgm:cxn modelId="{4BE50C82-F650-445C-A706-84A13F9D56FC}" type="presParOf" srcId="{FF5E7E18-25D9-454C-9167-22715BE2C79A}" destId="{106DD815-12DC-4698-9A91-DB5AB9399D73}" srcOrd="1" destOrd="0" presId="urn:microsoft.com/office/officeart/2008/layout/LinedList"/>
    <dgm:cxn modelId="{32EC338E-885B-404B-850E-C1B8AC22CF38}" type="presParOf" srcId="{549DB8B7-7AFC-43FC-85D7-00395F7B2DAA}" destId="{DC5BC012-4E4C-4C44-BE9E-2D67237424FC}" srcOrd="6" destOrd="0" presId="urn:microsoft.com/office/officeart/2008/layout/LinedList"/>
    <dgm:cxn modelId="{99E88035-7CA1-4EF1-B9C0-F3C646029276}" type="presParOf" srcId="{549DB8B7-7AFC-43FC-85D7-00395F7B2DAA}" destId="{2F852C5E-5946-494E-A9C5-0663D83817C0}" srcOrd="7" destOrd="0" presId="urn:microsoft.com/office/officeart/2008/layout/LinedList"/>
    <dgm:cxn modelId="{1435E2CC-FBA9-4F2B-9330-1F6CD89BEBA8}" type="presParOf" srcId="{2F852C5E-5946-494E-A9C5-0663D83817C0}" destId="{0F9BB4FB-1D44-4A8D-A7C7-17FD57B5AEE1}" srcOrd="0" destOrd="0" presId="urn:microsoft.com/office/officeart/2008/layout/LinedList"/>
    <dgm:cxn modelId="{C8D8B9E7-412B-4C98-BA87-23BE5027B053}" type="presParOf" srcId="{2F852C5E-5946-494E-A9C5-0663D83817C0}" destId="{A583166A-AE59-4746-BE57-A6960A47B1E9}" srcOrd="1" destOrd="0" presId="urn:microsoft.com/office/officeart/2008/layout/LinedList"/>
    <dgm:cxn modelId="{E7E9D0DD-734D-4F1D-946F-1B3D9C68F31B}" type="presParOf" srcId="{549DB8B7-7AFC-43FC-85D7-00395F7B2DAA}" destId="{B548BA73-63A8-42FF-A4FA-13D2B3DC5CC2}" srcOrd="8" destOrd="0" presId="urn:microsoft.com/office/officeart/2008/layout/LinedList"/>
    <dgm:cxn modelId="{0E24EBF0-693B-4EE2-861D-07448A364FBC}" type="presParOf" srcId="{549DB8B7-7AFC-43FC-85D7-00395F7B2DAA}" destId="{5DF9A1F0-3799-4AE8-B54A-59B038B82F6F}" srcOrd="9" destOrd="0" presId="urn:microsoft.com/office/officeart/2008/layout/LinedList"/>
    <dgm:cxn modelId="{755C4D29-F8A6-4904-A412-4AFC9FD7623C}" type="presParOf" srcId="{5DF9A1F0-3799-4AE8-B54A-59B038B82F6F}" destId="{C03A3987-590B-4844-A792-6B96392755CB}" srcOrd="0" destOrd="0" presId="urn:microsoft.com/office/officeart/2008/layout/LinedList"/>
    <dgm:cxn modelId="{9357A885-936F-430B-99DF-B018797E9CB8}" type="presParOf" srcId="{5DF9A1F0-3799-4AE8-B54A-59B038B82F6F}" destId="{3F85A466-A899-4FD3-94A4-C5BC7E4D009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61065D8-9F5E-451A-8C13-6D570091154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C21675E-4935-4C40-940A-6129B218CC2E}">
      <dgm:prSet/>
      <dgm:spPr/>
      <dgm:t>
        <a:bodyPr/>
        <a:lstStyle/>
        <a:p>
          <a:pPr>
            <a:lnSpc>
              <a:spcPct val="100000"/>
            </a:lnSpc>
          </a:pPr>
          <a:r>
            <a:rPr lang="fr-FR" b="1"/>
            <a:t>Parrainage Responsable :</a:t>
          </a:r>
          <a:r>
            <a:rPr lang="fr-FR"/>
            <a:t> utiliser l’événement comme levier d’actions et de communication autour de la Responsabilité Sociale du parrain.</a:t>
          </a:r>
          <a:endParaRPr lang="en-US"/>
        </a:p>
      </dgm:t>
    </dgm:pt>
    <dgm:pt modelId="{2FBC9B4A-FA5B-4961-9D1A-1C5F7242BCFE}" type="parTrans" cxnId="{B08670D4-5409-43FF-ABE4-DBD812A7C00F}">
      <dgm:prSet/>
      <dgm:spPr/>
      <dgm:t>
        <a:bodyPr/>
        <a:lstStyle/>
        <a:p>
          <a:endParaRPr lang="en-US"/>
        </a:p>
      </dgm:t>
    </dgm:pt>
    <dgm:pt modelId="{57751682-46BB-45A4-92F1-455025DAC632}" type="sibTrans" cxnId="{B08670D4-5409-43FF-ABE4-DBD812A7C00F}">
      <dgm:prSet/>
      <dgm:spPr/>
      <dgm:t>
        <a:bodyPr/>
        <a:lstStyle/>
        <a:p>
          <a:endParaRPr lang="en-US"/>
        </a:p>
      </dgm:t>
    </dgm:pt>
    <dgm:pt modelId="{BC423B16-5EB4-4074-A46B-474B769A15DD}">
      <dgm:prSet/>
      <dgm:spPr/>
      <dgm:t>
        <a:bodyPr/>
        <a:lstStyle/>
        <a:p>
          <a:pPr>
            <a:lnSpc>
              <a:spcPct val="100000"/>
            </a:lnSpc>
          </a:pPr>
          <a:r>
            <a:rPr lang="fr-FR" b="1"/>
            <a:t>RSE intégrée à l’organisation d’un événement (normé)</a:t>
          </a:r>
          <a:endParaRPr lang="en-US"/>
        </a:p>
      </dgm:t>
    </dgm:pt>
    <dgm:pt modelId="{AD853C85-7991-450C-BA8C-746D0CAA3FFF}" type="parTrans" cxnId="{AE55069A-E609-4EAD-A1C7-36707932D7E2}">
      <dgm:prSet/>
      <dgm:spPr/>
      <dgm:t>
        <a:bodyPr/>
        <a:lstStyle/>
        <a:p>
          <a:endParaRPr lang="en-US"/>
        </a:p>
      </dgm:t>
    </dgm:pt>
    <dgm:pt modelId="{2FB453CE-98C9-41C3-90BA-8274665586C3}" type="sibTrans" cxnId="{AE55069A-E609-4EAD-A1C7-36707932D7E2}">
      <dgm:prSet/>
      <dgm:spPr/>
      <dgm:t>
        <a:bodyPr/>
        <a:lstStyle/>
        <a:p>
          <a:endParaRPr lang="en-US"/>
        </a:p>
      </dgm:t>
    </dgm:pt>
    <dgm:pt modelId="{A8F66067-0EC7-4C34-8778-10CDF95AED97}" type="pres">
      <dgm:prSet presAssocID="{D61065D8-9F5E-451A-8C13-6D570091154C}" presName="root" presStyleCnt="0">
        <dgm:presLayoutVars>
          <dgm:dir/>
          <dgm:resizeHandles val="exact"/>
        </dgm:presLayoutVars>
      </dgm:prSet>
      <dgm:spPr/>
    </dgm:pt>
    <dgm:pt modelId="{F4E5C3D2-B32D-4EF2-BB98-D97013C1E331}" type="pres">
      <dgm:prSet presAssocID="{3C21675E-4935-4C40-940A-6129B218CC2E}" presName="compNode" presStyleCnt="0"/>
      <dgm:spPr/>
    </dgm:pt>
    <dgm:pt modelId="{3AD97C70-3BB0-4879-AF8B-5613AF3DC84B}" type="pres">
      <dgm:prSet presAssocID="{3C21675E-4935-4C40-940A-6129B218CC2E}" presName="bgRect" presStyleLbl="bgShp" presStyleIdx="0" presStyleCnt="2"/>
      <dgm:spPr/>
    </dgm:pt>
    <dgm:pt modelId="{CF9566AB-0F20-41C7-8972-343D14BBA09D}" type="pres">
      <dgm:prSet presAssocID="{3C21675E-4935-4C40-940A-6129B218CC2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nnections"/>
        </a:ext>
      </dgm:extLst>
    </dgm:pt>
    <dgm:pt modelId="{5F6E74C9-D554-4891-AC86-E657F1A1BFE7}" type="pres">
      <dgm:prSet presAssocID="{3C21675E-4935-4C40-940A-6129B218CC2E}" presName="spaceRect" presStyleCnt="0"/>
      <dgm:spPr/>
    </dgm:pt>
    <dgm:pt modelId="{1DD3EADD-9C9E-4D62-8886-98B1D8CC8D12}" type="pres">
      <dgm:prSet presAssocID="{3C21675E-4935-4C40-940A-6129B218CC2E}" presName="parTx" presStyleLbl="revTx" presStyleIdx="0" presStyleCnt="2">
        <dgm:presLayoutVars>
          <dgm:chMax val="0"/>
          <dgm:chPref val="0"/>
        </dgm:presLayoutVars>
      </dgm:prSet>
      <dgm:spPr/>
    </dgm:pt>
    <dgm:pt modelId="{15723DD7-D145-4CBE-B026-1D649397D4C6}" type="pres">
      <dgm:prSet presAssocID="{57751682-46BB-45A4-92F1-455025DAC632}" presName="sibTrans" presStyleCnt="0"/>
      <dgm:spPr/>
    </dgm:pt>
    <dgm:pt modelId="{A5B7EA09-6F97-49E9-97D7-E09BB7AA7FFF}" type="pres">
      <dgm:prSet presAssocID="{BC423B16-5EB4-4074-A46B-474B769A15DD}" presName="compNode" presStyleCnt="0"/>
      <dgm:spPr/>
    </dgm:pt>
    <dgm:pt modelId="{271F9898-0A22-4007-AF74-2AFD6CC8E623}" type="pres">
      <dgm:prSet presAssocID="{BC423B16-5EB4-4074-A46B-474B769A15DD}" presName="bgRect" presStyleLbl="bgShp" presStyleIdx="1" presStyleCnt="2"/>
      <dgm:spPr/>
    </dgm:pt>
    <dgm:pt modelId="{76B71FF0-731F-49CF-B4F5-68BA3903687D}" type="pres">
      <dgm:prSet presAssocID="{BC423B16-5EB4-4074-A46B-474B769A15D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s"/>
        </a:ext>
      </dgm:extLst>
    </dgm:pt>
    <dgm:pt modelId="{D73D0213-5624-4981-9142-B1C2B0E46C99}" type="pres">
      <dgm:prSet presAssocID="{BC423B16-5EB4-4074-A46B-474B769A15DD}" presName="spaceRect" presStyleCnt="0"/>
      <dgm:spPr/>
    </dgm:pt>
    <dgm:pt modelId="{FD9EEC50-B927-4CD7-9FF8-103EE7DDD2CF}" type="pres">
      <dgm:prSet presAssocID="{BC423B16-5EB4-4074-A46B-474B769A15DD}" presName="parTx" presStyleLbl="revTx" presStyleIdx="1" presStyleCnt="2">
        <dgm:presLayoutVars>
          <dgm:chMax val="0"/>
          <dgm:chPref val="0"/>
        </dgm:presLayoutVars>
      </dgm:prSet>
      <dgm:spPr/>
    </dgm:pt>
  </dgm:ptLst>
  <dgm:cxnLst>
    <dgm:cxn modelId="{D58D8B1A-EB00-46A9-B852-F60C50321F92}" type="presOf" srcId="{D61065D8-9F5E-451A-8C13-6D570091154C}" destId="{A8F66067-0EC7-4C34-8778-10CDF95AED97}" srcOrd="0" destOrd="0" presId="urn:microsoft.com/office/officeart/2018/2/layout/IconVerticalSolidList"/>
    <dgm:cxn modelId="{B43ECE99-1222-4F4C-AED6-9069A0ED4AF4}" type="presOf" srcId="{3C21675E-4935-4C40-940A-6129B218CC2E}" destId="{1DD3EADD-9C9E-4D62-8886-98B1D8CC8D12}" srcOrd="0" destOrd="0" presId="urn:microsoft.com/office/officeart/2018/2/layout/IconVerticalSolidList"/>
    <dgm:cxn modelId="{AE55069A-E609-4EAD-A1C7-36707932D7E2}" srcId="{D61065D8-9F5E-451A-8C13-6D570091154C}" destId="{BC423B16-5EB4-4074-A46B-474B769A15DD}" srcOrd="1" destOrd="0" parTransId="{AD853C85-7991-450C-BA8C-746D0CAA3FFF}" sibTransId="{2FB453CE-98C9-41C3-90BA-8274665586C3}"/>
    <dgm:cxn modelId="{8FC41BA6-BAD4-47D2-9D76-F5FC4304E547}" type="presOf" srcId="{BC423B16-5EB4-4074-A46B-474B769A15DD}" destId="{FD9EEC50-B927-4CD7-9FF8-103EE7DDD2CF}" srcOrd="0" destOrd="0" presId="urn:microsoft.com/office/officeart/2018/2/layout/IconVerticalSolidList"/>
    <dgm:cxn modelId="{B08670D4-5409-43FF-ABE4-DBD812A7C00F}" srcId="{D61065D8-9F5E-451A-8C13-6D570091154C}" destId="{3C21675E-4935-4C40-940A-6129B218CC2E}" srcOrd="0" destOrd="0" parTransId="{2FBC9B4A-FA5B-4961-9D1A-1C5F7242BCFE}" sibTransId="{57751682-46BB-45A4-92F1-455025DAC632}"/>
    <dgm:cxn modelId="{0522454D-31D8-448B-81EF-E52A00FD1C8C}" type="presParOf" srcId="{A8F66067-0EC7-4C34-8778-10CDF95AED97}" destId="{F4E5C3D2-B32D-4EF2-BB98-D97013C1E331}" srcOrd="0" destOrd="0" presId="urn:microsoft.com/office/officeart/2018/2/layout/IconVerticalSolidList"/>
    <dgm:cxn modelId="{46F415B8-92A0-4FD8-989B-55A7A8B14998}" type="presParOf" srcId="{F4E5C3D2-B32D-4EF2-BB98-D97013C1E331}" destId="{3AD97C70-3BB0-4879-AF8B-5613AF3DC84B}" srcOrd="0" destOrd="0" presId="urn:microsoft.com/office/officeart/2018/2/layout/IconVerticalSolidList"/>
    <dgm:cxn modelId="{2FEB042F-DA27-4B5B-89C2-3249810C84C1}" type="presParOf" srcId="{F4E5C3D2-B32D-4EF2-BB98-D97013C1E331}" destId="{CF9566AB-0F20-41C7-8972-343D14BBA09D}" srcOrd="1" destOrd="0" presId="urn:microsoft.com/office/officeart/2018/2/layout/IconVerticalSolidList"/>
    <dgm:cxn modelId="{760B7F6E-21DB-4E71-927E-1C0A8E4F9CBE}" type="presParOf" srcId="{F4E5C3D2-B32D-4EF2-BB98-D97013C1E331}" destId="{5F6E74C9-D554-4891-AC86-E657F1A1BFE7}" srcOrd="2" destOrd="0" presId="urn:microsoft.com/office/officeart/2018/2/layout/IconVerticalSolidList"/>
    <dgm:cxn modelId="{9FCA41B0-C303-4374-A24C-D877188E8555}" type="presParOf" srcId="{F4E5C3D2-B32D-4EF2-BB98-D97013C1E331}" destId="{1DD3EADD-9C9E-4D62-8886-98B1D8CC8D12}" srcOrd="3" destOrd="0" presId="urn:microsoft.com/office/officeart/2018/2/layout/IconVerticalSolidList"/>
    <dgm:cxn modelId="{CF9D8417-0DEE-492E-8D7A-6837DF3E69B3}" type="presParOf" srcId="{A8F66067-0EC7-4C34-8778-10CDF95AED97}" destId="{15723DD7-D145-4CBE-B026-1D649397D4C6}" srcOrd="1" destOrd="0" presId="urn:microsoft.com/office/officeart/2018/2/layout/IconVerticalSolidList"/>
    <dgm:cxn modelId="{9A1597DD-62F0-4C12-9DD2-009EBCDBFBAF}" type="presParOf" srcId="{A8F66067-0EC7-4C34-8778-10CDF95AED97}" destId="{A5B7EA09-6F97-49E9-97D7-E09BB7AA7FFF}" srcOrd="2" destOrd="0" presId="urn:microsoft.com/office/officeart/2018/2/layout/IconVerticalSolidList"/>
    <dgm:cxn modelId="{C704DEE4-80DC-45CB-8633-138F2DAF1FF4}" type="presParOf" srcId="{A5B7EA09-6F97-49E9-97D7-E09BB7AA7FFF}" destId="{271F9898-0A22-4007-AF74-2AFD6CC8E623}" srcOrd="0" destOrd="0" presId="urn:microsoft.com/office/officeart/2018/2/layout/IconVerticalSolidList"/>
    <dgm:cxn modelId="{50A4D2CC-9919-4A28-8176-1363FC6D57D8}" type="presParOf" srcId="{A5B7EA09-6F97-49E9-97D7-E09BB7AA7FFF}" destId="{76B71FF0-731F-49CF-B4F5-68BA3903687D}" srcOrd="1" destOrd="0" presId="urn:microsoft.com/office/officeart/2018/2/layout/IconVerticalSolidList"/>
    <dgm:cxn modelId="{08EA8947-6AE3-4E57-B2FE-20C357B324A2}" type="presParOf" srcId="{A5B7EA09-6F97-49E9-97D7-E09BB7AA7FFF}" destId="{D73D0213-5624-4981-9142-B1C2B0E46C99}" srcOrd="2" destOrd="0" presId="urn:microsoft.com/office/officeart/2018/2/layout/IconVerticalSolidList"/>
    <dgm:cxn modelId="{2A9F32E5-122D-453D-A277-456488DEE815}" type="presParOf" srcId="{A5B7EA09-6F97-49E9-97D7-E09BB7AA7FFF}" destId="{FD9EEC50-B927-4CD7-9FF8-103EE7DDD2C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AE0D49D-9693-41FC-9D5D-20FA2BEC8E20}" type="doc">
      <dgm:prSet loTypeId="urn:microsoft.com/office/officeart/2018/2/layout/IconVerticalSolidList" loCatId="icon" qsTypeId="urn:microsoft.com/office/officeart/2005/8/quickstyle/simple1" qsCatId="simple" csTypeId="urn:microsoft.com/office/officeart/2018/5/colors/Iconchunking_neutralbg_accent3_2" csCatId="accent3" phldr="1"/>
      <dgm:spPr/>
      <dgm:t>
        <a:bodyPr/>
        <a:lstStyle/>
        <a:p>
          <a:endParaRPr lang="en-US"/>
        </a:p>
      </dgm:t>
    </dgm:pt>
    <dgm:pt modelId="{B9991383-5352-4DAC-B7B2-2C01FC019D1D}">
      <dgm:prSet/>
      <dgm:spPr/>
      <dgm:t>
        <a:bodyPr/>
        <a:lstStyle/>
        <a:p>
          <a:pPr>
            <a:lnSpc>
              <a:spcPct val="100000"/>
            </a:lnSpc>
          </a:pPr>
          <a:r>
            <a:rPr lang="fr-FR" i="1"/>
            <a:t>Save Lids to Save Lives</a:t>
          </a:r>
          <a:r>
            <a:rPr lang="fr-FR"/>
            <a:t> : collectionnez des couvercles pour sauver des vies</a:t>
          </a:r>
          <a:endParaRPr lang="en-US"/>
        </a:p>
      </dgm:t>
    </dgm:pt>
    <dgm:pt modelId="{D5B108D2-C1C6-48D4-A512-272E57E4C638}" type="parTrans" cxnId="{84C28B5E-6AD3-4434-BC33-14BB2DC2598B}">
      <dgm:prSet/>
      <dgm:spPr/>
      <dgm:t>
        <a:bodyPr/>
        <a:lstStyle/>
        <a:p>
          <a:endParaRPr lang="en-US"/>
        </a:p>
      </dgm:t>
    </dgm:pt>
    <dgm:pt modelId="{809CABE0-4738-48CC-AF2E-6AEFAE4A0724}" type="sibTrans" cxnId="{84C28B5E-6AD3-4434-BC33-14BB2DC2598B}">
      <dgm:prSet/>
      <dgm:spPr/>
      <dgm:t>
        <a:bodyPr/>
        <a:lstStyle/>
        <a:p>
          <a:endParaRPr lang="en-US"/>
        </a:p>
      </dgm:t>
    </dgm:pt>
    <dgm:pt modelId="{348B882A-92AC-4CA1-95CF-793A642B48C2}">
      <dgm:prSet/>
      <dgm:spPr/>
      <dgm:t>
        <a:bodyPr/>
        <a:lstStyle/>
        <a:p>
          <a:pPr>
            <a:lnSpc>
              <a:spcPct val="100000"/>
            </a:lnSpc>
          </a:pPr>
          <a:r>
            <a:rPr lang="fr-FR"/>
            <a:t>Soutient la </a:t>
          </a:r>
          <a:r>
            <a:rPr lang="fr-FR" i="1"/>
            <a:t>Susan G. Komen Breast Cancer Foundation</a:t>
          </a:r>
          <a:r>
            <a:rPr lang="fr-FR"/>
            <a:t> (Fondation contre le cancer du sein de Susan Komen) : la société emballe certains produits avec un couvercle rose que les consommateurs lui retournent et à son tour, Yoplait donne 10 cents pour chaque couvercle à la fondation.  </a:t>
          </a:r>
          <a:endParaRPr lang="en-US"/>
        </a:p>
      </dgm:t>
    </dgm:pt>
    <dgm:pt modelId="{CD449592-7D8A-4273-A16F-3736E03D8E0B}" type="parTrans" cxnId="{CDE81708-AB9B-48FC-8CFC-BE162B7AF50B}">
      <dgm:prSet/>
      <dgm:spPr/>
      <dgm:t>
        <a:bodyPr/>
        <a:lstStyle/>
        <a:p>
          <a:endParaRPr lang="en-US"/>
        </a:p>
      </dgm:t>
    </dgm:pt>
    <dgm:pt modelId="{3206A21C-68AA-4A58-A0A5-F49B241F4A89}" type="sibTrans" cxnId="{CDE81708-AB9B-48FC-8CFC-BE162B7AF50B}">
      <dgm:prSet/>
      <dgm:spPr/>
      <dgm:t>
        <a:bodyPr/>
        <a:lstStyle/>
        <a:p>
          <a:endParaRPr lang="en-US"/>
        </a:p>
      </dgm:t>
    </dgm:pt>
    <dgm:pt modelId="{80928B7A-3CDD-4305-A044-21C9EEC0AD5C}" type="pres">
      <dgm:prSet presAssocID="{6AE0D49D-9693-41FC-9D5D-20FA2BEC8E20}" presName="root" presStyleCnt="0">
        <dgm:presLayoutVars>
          <dgm:dir/>
          <dgm:resizeHandles val="exact"/>
        </dgm:presLayoutVars>
      </dgm:prSet>
      <dgm:spPr/>
    </dgm:pt>
    <dgm:pt modelId="{7BC75878-6234-4B8F-B395-82DDA606F5B9}" type="pres">
      <dgm:prSet presAssocID="{B9991383-5352-4DAC-B7B2-2C01FC019D1D}" presName="compNode" presStyleCnt="0"/>
      <dgm:spPr/>
    </dgm:pt>
    <dgm:pt modelId="{49A74FDF-1A1B-4DD2-B23F-41058474D919}" type="pres">
      <dgm:prSet presAssocID="{B9991383-5352-4DAC-B7B2-2C01FC019D1D}" presName="bgRect" presStyleLbl="bgShp" presStyleIdx="0" presStyleCnt="2"/>
      <dgm:spPr/>
    </dgm:pt>
    <dgm:pt modelId="{54479A89-87C9-4A78-99A7-EFB110DBED53}" type="pres">
      <dgm:prSet presAssocID="{B9991383-5352-4DAC-B7B2-2C01FC019D1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iggy Bank"/>
        </a:ext>
      </dgm:extLst>
    </dgm:pt>
    <dgm:pt modelId="{AA8D8168-608F-4B33-A4DA-473824DE6B9A}" type="pres">
      <dgm:prSet presAssocID="{B9991383-5352-4DAC-B7B2-2C01FC019D1D}" presName="spaceRect" presStyleCnt="0"/>
      <dgm:spPr/>
    </dgm:pt>
    <dgm:pt modelId="{B1C9958A-A3E7-4E4A-A987-860B5914B477}" type="pres">
      <dgm:prSet presAssocID="{B9991383-5352-4DAC-B7B2-2C01FC019D1D}" presName="parTx" presStyleLbl="revTx" presStyleIdx="0" presStyleCnt="2">
        <dgm:presLayoutVars>
          <dgm:chMax val="0"/>
          <dgm:chPref val="0"/>
        </dgm:presLayoutVars>
      </dgm:prSet>
      <dgm:spPr/>
    </dgm:pt>
    <dgm:pt modelId="{20198A3E-F61E-433B-A38E-21958967A56C}" type="pres">
      <dgm:prSet presAssocID="{809CABE0-4738-48CC-AF2E-6AEFAE4A0724}" presName="sibTrans" presStyleCnt="0"/>
      <dgm:spPr/>
    </dgm:pt>
    <dgm:pt modelId="{2CC8F6BE-BBA7-4F92-805B-2E3D11FE5AB4}" type="pres">
      <dgm:prSet presAssocID="{348B882A-92AC-4CA1-95CF-793A642B48C2}" presName="compNode" presStyleCnt="0"/>
      <dgm:spPr/>
    </dgm:pt>
    <dgm:pt modelId="{311E8648-3BDB-4D2A-B4A9-E1D1568395CD}" type="pres">
      <dgm:prSet presAssocID="{348B882A-92AC-4CA1-95CF-793A642B48C2}" presName="bgRect" presStyleLbl="bgShp" presStyleIdx="1" presStyleCnt="2"/>
      <dgm:spPr/>
    </dgm:pt>
    <dgm:pt modelId="{423F7418-0CEE-48E7-8765-75EFF6D53D76}" type="pres">
      <dgm:prSet presAssocID="{348B882A-92AC-4CA1-95CF-793A642B48C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iraffe"/>
        </a:ext>
      </dgm:extLst>
    </dgm:pt>
    <dgm:pt modelId="{EE27A33F-C330-4251-A8E2-3F3C8D1FE54C}" type="pres">
      <dgm:prSet presAssocID="{348B882A-92AC-4CA1-95CF-793A642B48C2}" presName="spaceRect" presStyleCnt="0"/>
      <dgm:spPr/>
    </dgm:pt>
    <dgm:pt modelId="{C2AEB8AC-DB6F-4B96-8B3D-CD4455EC5C09}" type="pres">
      <dgm:prSet presAssocID="{348B882A-92AC-4CA1-95CF-793A642B48C2}" presName="parTx" presStyleLbl="revTx" presStyleIdx="1" presStyleCnt="2">
        <dgm:presLayoutVars>
          <dgm:chMax val="0"/>
          <dgm:chPref val="0"/>
        </dgm:presLayoutVars>
      </dgm:prSet>
      <dgm:spPr/>
    </dgm:pt>
  </dgm:ptLst>
  <dgm:cxnLst>
    <dgm:cxn modelId="{CDE81708-AB9B-48FC-8CFC-BE162B7AF50B}" srcId="{6AE0D49D-9693-41FC-9D5D-20FA2BEC8E20}" destId="{348B882A-92AC-4CA1-95CF-793A642B48C2}" srcOrd="1" destOrd="0" parTransId="{CD449592-7D8A-4273-A16F-3736E03D8E0B}" sibTransId="{3206A21C-68AA-4A58-A0A5-F49B241F4A89}"/>
    <dgm:cxn modelId="{01991F0C-5377-4607-9029-86EC2BFACBB6}" type="presOf" srcId="{348B882A-92AC-4CA1-95CF-793A642B48C2}" destId="{C2AEB8AC-DB6F-4B96-8B3D-CD4455EC5C09}" srcOrd="0" destOrd="0" presId="urn:microsoft.com/office/officeart/2018/2/layout/IconVerticalSolidList"/>
    <dgm:cxn modelId="{84C28B5E-6AD3-4434-BC33-14BB2DC2598B}" srcId="{6AE0D49D-9693-41FC-9D5D-20FA2BEC8E20}" destId="{B9991383-5352-4DAC-B7B2-2C01FC019D1D}" srcOrd="0" destOrd="0" parTransId="{D5B108D2-C1C6-48D4-A512-272E57E4C638}" sibTransId="{809CABE0-4738-48CC-AF2E-6AEFAE4A0724}"/>
    <dgm:cxn modelId="{279EA888-FEA8-473F-8216-BD78050B8718}" type="presOf" srcId="{B9991383-5352-4DAC-B7B2-2C01FC019D1D}" destId="{B1C9958A-A3E7-4E4A-A987-860B5914B477}" srcOrd="0" destOrd="0" presId="urn:microsoft.com/office/officeart/2018/2/layout/IconVerticalSolidList"/>
    <dgm:cxn modelId="{09D59491-24DF-4BE7-9A6C-252D49BFEC38}" type="presOf" srcId="{6AE0D49D-9693-41FC-9D5D-20FA2BEC8E20}" destId="{80928B7A-3CDD-4305-A044-21C9EEC0AD5C}" srcOrd="0" destOrd="0" presId="urn:microsoft.com/office/officeart/2018/2/layout/IconVerticalSolidList"/>
    <dgm:cxn modelId="{661EC45C-80B4-4FCE-BD0D-4890C6C5B745}" type="presParOf" srcId="{80928B7A-3CDD-4305-A044-21C9EEC0AD5C}" destId="{7BC75878-6234-4B8F-B395-82DDA606F5B9}" srcOrd="0" destOrd="0" presId="urn:microsoft.com/office/officeart/2018/2/layout/IconVerticalSolidList"/>
    <dgm:cxn modelId="{960F93C1-49C7-4829-817E-5E711E423DF0}" type="presParOf" srcId="{7BC75878-6234-4B8F-B395-82DDA606F5B9}" destId="{49A74FDF-1A1B-4DD2-B23F-41058474D919}" srcOrd="0" destOrd="0" presId="urn:microsoft.com/office/officeart/2018/2/layout/IconVerticalSolidList"/>
    <dgm:cxn modelId="{10E4259B-923C-478F-916B-0F047931DAFC}" type="presParOf" srcId="{7BC75878-6234-4B8F-B395-82DDA606F5B9}" destId="{54479A89-87C9-4A78-99A7-EFB110DBED53}" srcOrd="1" destOrd="0" presId="urn:microsoft.com/office/officeart/2018/2/layout/IconVerticalSolidList"/>
    <dgm:cxn modelId="{5DD74469-269B-4458-834A-8BE46C3038B4}" type="presParOf" srcId="{7BC75878-6234-4B8F-B395-82DDA606F5B9}" destId="{AA8D8168-608F-4B33-A4DA-473824DE6B9A}" srcOrd="2" destOrd="0" presId="urn:microsoft.com/office/officeart/2018/2/layout/IconVerticalSolidList"/>
    <dgm:cxn modelId="{F87560CB-3545-49EE-8491-08BC0949CD09}" type="presParOf" srcId="{7BC75878-6234-4B8F-B395-82DDA606F5B9}" destId="{B1C9958A-A3E7-4E4A-A987-860B5914B477}" srcOrd="3" destOrd="0" presId="urn:microsoft.com/office/officeart/2018/2/layout/IconVerticalSolidList"/>
    <dgm:cxn modelId="{D396C5F3-AB76-4CD3-8F06-E83413D87A7A}" type="presParOf" srcId="{80928B7A-3CDD-4305-A044-21C9EEC0AD5C}" destId="{20198A3E-F61E-433B-A38E-21958967A56C}" srcOrd="1" destOrd="0" presId="urn:microsoft.com/office/officeart/2018/2/layout/IconVerticalSolidList"/>
    <dgm:cxn modelId="{F9E8AF4F-3C9C-4849-A960-EFFAEB8E31BD}" type="presParOf" srcId="{80928B7A-3CDD-4305-A044-21C9EEC0AD5C}" destId="{2CC8F6BE-BBA7-4F92-805B-2E3D11FE5AB4}" srcOrd="2" destOrd="0" presId="urn:microsoft.com/office/officeart/2018/2/layout/IconVerticalSolidList"/>
    <dgm:cxn modelId="{70825A2E-82E9-4589-BC1D-17D7D0EA124E}" type="presParOf" srcId="{2CC8F6BE-BBA7-4F92-805B-2E3D11FE5AB4}" destId="{311E8648-3BDB-4D2A-B4A9-E1D1568395CD}" srcOrd="0" destOrd="0" presId="urn:microsoft.com/office/officeart/2018/2/layout/IconVerticalSolidList"/>
    <dgm:cxn modelId="{5165463C-5880-48E5-90D4-C550705D04DA}" type="presParOf" srcId="{2CC8F6BE-BBA7-4F92-805B-2E3D11FE5AB4}" destId="{423F7418-0CEE-48E7-8765-75EFF6D53D76}" srcOrd="1" destOrd="0" presId="urn:microsoft.com/office/officeart/2018/2/layout/IconVerticalSolidList"/>
    <dgm:cxn modelId="{D0CF9850-A174-492A-ABC8-A9A90D89C6EE}" type="presParOf" srcId="{2CC8F6BE-BBA7-4F92-805B-2E3D11FE5AB4}" destId="{EE27A33F-C330-4251-A8E2-3F3C8D1FE54C}" srcOrd="2" destOrd="0" presId="urn:microsoft.com/office/officeart/2018/2/layout/IconVerticalSolidList"/>
    <dgm:cxn modelId="{275C4843-D486-4B2B-BBD7-2E54A595482A}" type="presParOf" srcId="{2CC8F6BE-BBA7-4F92-805B-2E3D11FE5AB4}" destId="{C2AEB8AC-DB6F-4B96-8B3D-CD4455EC5C0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AE5BE28-7A3F-415C-AF44-326406AB09FF}" type="doc">
      <dgm:prSet loTypeId="urn:microsoft.com/office/officeart/2005/8/layout/process4" loCatId="process" qsTypeId="urn:microsoft.com/office/officeart/2005/8/quickstyle/simple4" qsCatId="simple" csTypeId="urn:microsoft.com/office/officeart/2005/8/colors/colorful2" csCatId="colorful"/>
      <dgm:spPr/>
      <dgm:t>
        <a:bodyPr/>
        <a:lstStyle/>
        <a:p>
          <a:endParaRPr lang="en-US"/>
        </a:p>
      </dgm:t>
    </dgm:pt>
    <dgm:pt modelId="{52FF3053-AD53-4796-993C-C9C69B26F9C5}">
      <dgm:prSet/>
      <dgm:spPr/>
      <dgm:t>
        <a:bodyPr/>
        <a:lstStyle/>
        <a:p>
          <a:r>
            <a:rPr lang="fr-FR"/>
            <a:t>Partenariats responsables </a:t>
          </a:r>
          <a:endParaRPr lang="en-US"/>
        </a:p>
      </dgm:t>
    </dgm:pt>
    <dgm:pt modelId="{CF8F5F8C-1BDC-4094-A42B-34C4222F8D86}" type="parTrans" cxnId="{3FFC9594-1543-4F5C-9886-E709B1ED4B1C}">
      <dgm:prSet/>
      <dgm:spPr/>
      <dgm:t>
        <a:bodyPr/>
        <a:lstStyle/>
        <a:p>
          <a:endParaRPr lang="en-US"/>
        </a:p>
      </dgm:t>
    </dgm:pt>
    <dgm:pt modelId="{53A75B4A-C819-4D09-BD90-C9CC43263EAA}" type="sibTrans" cxnId="{3FFC9594-1543-4F5C-9886-E709B1ED4B1C}">
      <dgm:prSet/>
      <dgm:spPr/>
      <dgm:t>
        <a:bodyPr/>
        <a:lstStyle/>
        <a:p>
          <a:endParaRPr lang="en-US"/>
        </a:p>
      </dgm:t>
    </dgm:pt>
    <dgm:pt modelId="{79BBA475-8434-4136-8F84-0F4129D9262A}">
      <dgm:prSet/>
      <dgm:spPr/>
      <dgm:t>
        <a:bodyPr/>
        <a:lstStyle/>
        <a:p>
          <a:r>
            <a:rPr lang="fr-FR"/>
            <a:t>Collectivités : RSE=votre argument premier !</a:t>
          </a:r>
          <a:endParaRPr lang="en-US"/>
        </a:p>
      </dgm:t>
    </dgm:pt>
    <dgm:pt modelId="{7A42DF24-70ED-4C0F-B169-1050CB1AA537}" type="parTrans" cxnId="{DC23A359-E41B-4413-90A6-8BE8C8E38827}">
      <dgm:prSet/>
      <dgm:spPr/>
      <dgm:t>
        <a:bodyPr/>
        <a:lstStyle/>
        <a:p>
          <a:endParaRPr lang="en-US"/>
        </a:p>
      </dgm:t>
    </dgm:pt>
    <dgm:pt modelId="{37868D26-955A-42DF-9EE6-BD4DC012074E}" type="sibTrans" cxnId="{DC23A359-E41B-4413-90A6-8BE8C8E38827}">
      <dgm:prSet/>
      <dgm:spPr/>
      <dgm:t>
        <a:bodyPr/>
        <a:lstStyle/>
        <a:p>
          <a:endParaRPr lang="en-US"/>
        </a:p>
      </dgm:t>
    </dgm:pt>
    <dgm:pt modelId="{EBAE5A70-0E48-422F-B8BB-432F000C39F4}">
      <dgm:prSet/>
      <dgm:spPr/>
      <dgm:t>
        <a:bodyPr/>
        <a:lstStyle/>
        <a:p>
          <a:r>
            <a:rPr lang="fr-FR"/>
            <a:t>Partenaires privés cherchant à communiquer autour de leur responsabilité sociale</a:t>
          </a:r>
          <a:endParaRPr lang="en-US"/>
        </a:p>
      </dgm:t>
    </dgm:pt>
    <dgm:pt modelId="{AA3CC108-182F-4F43-A959-5DF261840B5D}" type="parTrans" cxnId="{6FCF1646-C56E-431C-87CC-4164F9C231B0}">
      <dgm:prSet/>
      <dgm:spPr/>
      <dgm:t>
        <a:bodyPr/>
        <a:lstStyle/>
        <a:p>
          <a:endParaRPr lang="en-US"/>
        </a:p>
      </dgm:t>
    </dgm:pt>
    <dgm:pt modelId="{E627C789-B1E7-4C16-ABC2-E2312B00AE90}" type="sibTrans" cxnId="{6FCF1646-C56E-431C-87CC-4164F9C231B0}">
      <dgm:prSet/>
      <dgm:spPr/>
      <dgm:t>
        <a:bodyPr/>
        <a:lstStyle/>
        <a:p>
          <a:endParaRPr lang="en-US"/>
        </a:p>
      </dgm:t>
    </dgm:pt>
    <dgm:pt modelId="{FE3730CC-C1BB-449E-AEE4-4B575C9120FE}">
      <dgm:prSet/>
      <dgm:spPr/>
      <dgm:t>
        <a:bodyPr/>
        <a:lstStyle/>
        <a:p>
          <a:r>
            <a:rPr lang="fr-FR" i="1"/>
            <a:t>L’événement est un levier d’actions sociales : l’organisateur doit rester discret et mettre en avant les actions et les acteurs </a:t>
          </a:r>
          <a:endParaRPr lang="en-US"/>
        </a:p>
      </dgm:t>
    </dgm:pt>
    <dgm:pt modelId="{6B85EE81-8BEE-4E86-B3E7-87A6AC3F4AB0}" type="parTrans" cxnId="{131EC578-9C22-4655-A908-526843D83CBA}">
      <dgm:prSet/>
      <dgm:spPr/>
      <dgm:t>
        <a:bodyPr/>
        <a:lstStyle/>
        <a:p>
          <a:endParaRPr lang="en-US"/>
        </a:p>
      </dgm:t>
    </dgm:pt>
    <dgm:pt modelId="{BEB609FD-1566-4C3E-8559-C4B801EB4449}" type="sibTrans" cxnId="{131EC578-9C22-4655-A908-526843D83CBA}">
      <dgm:prSet/>
      <dgm:spPr/>
      <dgm:t>
        <a:bodyPr/>
        <a:lstStyle/>
        <a:p>
          <a:endParaRPr lang="en-US"/>
        </a:p>
      </dgm:t>
    </dgm:pt>
    <dgm:pt modelId="{DC98B5FB-6E64-4A0A-ADC6-3FF6E75BA2AF}" type="pres">
      <dgm:prSet presAssocID="{BAE5BE28-7A3F-415C-AF44-326406AB09FF}" presName="Name0" presStyleCnt="0">
        <dgm:presLayoutVars>
          <dgm:dir/>
          <dgm:animLvl val="lvl"/>
          <dgm:resizeHandles val="exact"/>
        </dgm:presLayoutVars>
      </dgm:prSet>
      <dgm:spPr/>
    </dgm:pt>
    <dgm:pt modelId="{3A6083A8-8F5A-4376-B16E-4AF8AD800BAE}" type="pres">
      <dgm:prSet presAssocID="{FE3730CC-C1BB-449E-AEE4-4B575C9120FE}" presName="boxAndChildren" presStyleCnt="0"/>
      <dgm:spPr/>
    </dgm:pt>
    <dgm:pt modelId="{619CC4CB-D40C-446D-8B92-09EA69414073}" type="pres">
      <dgm:prSet presAssocID="{FE3730CC-C1BB-449E-AEE4-4B575C9120FE}" presName="parentTextBox" presStyleLbl="node1" presStyleIdx="0" presStyleCnt="2"/>
      <dgm:spPr/>
    </dgm:pt>
    <dgm:pt modelId="{AC6F93F7-EFFB-440B-8934-951355B1245A}" type="pres">
      <dgm:prSet presAssocID="{53A75B4A-C819-4D09-BD90-C9CC43263EAA}" presName="sp" presStyleCnt="0"/>
      <dgm:spPr/>
    </dgm:pt>
    <dgm:pt modelId="{17C421C9-A268-436F-B24B-ED06A349F61D}" type="pres">
      <dgm:prSet presAssocID="{52FF3053-AD53-4796-993C-C9C69B26F9C5}" presName="arrowAndChildren" presStyleCnt="0"/>
      <dgm:spPr/>
    </dgm:pt>
    <dgm:pt modelId="{00FA93A6-9BF4-4632-91AA-F8811AC87AF1}" type="pres">
      <dgm:prSet presAssocID="{52FF3053-AD53-4796-993C-C9C69B26F9C5}" presName="parentTextArrow" presStyleLbl="node1" presStyleIdx="0" presStyleCnt="2"/>
      <dgm:spPr/>
    </dgm:pt>
    <dgm:pt modelId="{FDC2257C-103B-44AD-BB29-BA1C6F8590D3}" type="pres">
      <dgm:prSet presAssocID="{52FF3053-AD53-4796-993C-C9C69B26F9C5}" presName="arrow" presStyleLbl="node1" presStyleIdx="1" presStyleCnt="2"/>
      <dgm:spPr/>
    </dgm:pt>
    <dgm:pt modelId="{30B3AEA4-2102-4A62-937E-73ECB673962E}" type="pres">
      <dgm:prSet presAssocID="{52FF3053-AD53-4796-993C-C9C69B26F9C5}" presName="descendantArrow" presStyleCnt="0"/>
      <dgm:spPr/>
    </dgm:pt>
    <dgm:pt modelId="{370D6C12-85C9-4106-8EF4-0C3D32A46C37}" type="pres">
      <dgm:prSet presAssocID="{79BBA475-8434-4136-8F84-0F4129D9262A}" presName="childTextArrow" presStyleLbl="fgAccFollowNode1" presStyleIdx="0" presStyleCnt="2">
        <dgm:presLayoutVars>
          <dgm:bulletEnabled val="1"/>
        </dgm:presLayoutVars>
      </dgm:prSet>
      <dgm:spPr/>
    </dgm:pt>
    <dgm:pt modelId="{C2D7C0CD-7B1D-42DB-A98B-47E9192C6739}" type="pres">
      <dgm:prSet presAssocID="{EBAE5A70-0E48-422F-B8BB-432F000C39F4}" presName="childTextArrow" presStyleLbl="fgAccFollowNode1" presStyleIdx="1" presStyleCnt="2">
        <dgm:presLayoutVars>
          <dgm:bulletEnabled val="1"/>
        </dgm:presLayoutVars>
      </dgm:prSet>
      <dgm:spPr/>
    </dgm:pt>
  </dgm:ptLst>
  <dgm:cxnLst>
    <dgm:cxn modelId="{D1D1A440-D684-4EC9-B41A-F782D0C2D45C}" type="presOf" srcId="{EBAE5A70-0E48-422F-B8BB-432F000C39F4}" destId="{C2D7C0CD-7B1D-42DB-A98B-47E9192C6739}" srcOrd="0" destOrd="0" presId="urn:microsoft.com/office/officeart/2005/8/layout/process4"/>
    <dgm:cxn modelId="{FB788B44-3058-4171-AD11-F07D1620C116}" type="presOf" srcId="{FE3730CC-C1BB-449E-AEE4-4B575C9120FE}" destId="{619CC4CB-D40C-446D-8B92-09EA69414073}" srcOrd="0" destOrd="0" presId="urn:microsoft.com/office/officeart/2005/8/layout/process4"/>
    <dgm:cxn modelId="{6FCF1646-C56E-431C-87CC-4164F9C231B0}" srcId="{52FF3053-AD53-4796-993C-C9C69B26F9C5}" destId="{EBAE5A70-0E48-422F-B8BB-432F000C39F4}" srcOrd="1" destOrd="0" parTransId="{AA3CC108-182F-4F43-A959-5DF261840B5D}" sibTransId="{E627C789-B1E7-4C16-ABC2-E2312B00AE90}"/>
    <dgm:cxn modelId="{131EC578-9C22-4655-A908-526843D83CBA}" srcId="{BAE5BE28-7A3F-415C-AF44-326406AB09FF}" destId="{FE3730CC-C1BB-449E-AEE4-4B575C9120FE}" srcOrd="1" destOrd="0" parTransId="{6B85EE81-8BEE-4E86-B3E7-87A6AC3F4AB0}" sibTransId="{BEB609FD-1566-4C3E-8559-C4B801EB4449}"/>
    <dgm:cxn modelId="{010EF358-F963-4A1E-9AF9-794681095DB6}" type="presOf" srcId="{79BBA475-8434-4136-8F84-0F4129D9262A}" destId="{370D6C12-85C9-4106-8EF4-0C3D32A46C37}" srcOrd="0" destOrd="0" presId="urn:microsoft.com/office/officeart/2005/8/layout/process4"/>
    <dgm:cxn modelId="{DC23A359-E41B-4413-90A6-8BE8C8E38827}" srcId="{52FF3053-AD53-4796-993C-C9C69B26F9C5}" destId="{79BBA475-8434-4136-8F84-0F4129D9262A}" srcOrd="0" destOrd="0" parTransId="{7A42DF24-70ED-4C0F-B169-1050CB1AA537}" sibTransId="{37868D26-955A-42DF-9EE6-BD4DC012074E}"/>
    <dgm:cxn modelId="{3FFC9594-1543-4F5C-9886-E709B1ED4B1C}" srcId="{BAE5BE28-7A3F-415C-AF44-326406AB09FF}" destId="{52FF3053-AD53-4796-993C-C9C69B26F9C5}" srcOrd="0" destOrd="0" parTransId="{CF8F5F8C-1BDC-4094-A42B-34C4222F8D86}" sibTransId="{53A75B4A-C819-4D09-BD90-C9CC43263EAA}"/>
    <dgm:cxn modelId="{E00721AA-9734-4AE7-80AE-867A27928DC5}" type="presOf" srcId="{52FF3053-AD53-4796-993C-C9C69B26F9C5}" destId="{00FA93A6-9BF4-4632-91AA-F8811AC87AF1}" srcOrd="0" destOrd="0" presId="urn:microsoft.com/office/officeart/2005/8/layout/process4"/>
    <dgm:cxn modelId="{1F6FF0C5-74C9-4684-9250-647A6EEEC57A}" type="presOf" srcId="{52FF3053-AD53-4796-993C-C9C69B26F9C5}" destId="{FDC2257C-103B-44AD-BB29-BA1C6F8590D3}" srcOrd="1" destOrd="0" presId="urn:microsoft.com/office/officeart/2005/8/layout/process4"/>
    <dgm:cxn modelId="{1934EAEA-2A40-4029-BFE3-8B618AE2B06E}" type="presOf" srcId="{BAE5BE28-7A3F-415C-AF44-326406AB09FF}" destId="{DC98B5FB-6E64-4A0A-ADC6-3FF6E75BA2AF}" srcOrd="0" destOrd="0" presId="urn:microsoft.com/office/officeart/2005/8/layout/process4"/>
    <dgm:cxn modelId="{076C4D5A-D18F-4AB1-AC3C-51673D1E7A2D}" type="presParOf" srcId="{DC98B5FB-6E64-4A0A-ADC6-3FF6E75BA2AF}" destId="{3A6083A8-8F5A-4376-B16E-4AF8AD800BAE}" srcOrd="0" destOrd="0" presId="urn:microsoft.com/office/officeart/2005/8/layout/process4"/>
    <dgm:cxn modelId="{7176F8A1-35E8-4437-901C-6278D54BF49F}" type="presParOf" srcId="{3A6083A8-8F5A-4376-B16E-4AF8AD800BAE}" destId="{619CC4CB-D40C-446D-8B92-09EA69414073}" srcOrd="0" destOrd="0" presId="urn:microsoft.com/office/officeart/2005/8/layout/process4"/>
    <dgm:cxn modelId="{34E5C8F8-0035-4549-9F4F-B4DBAA01F71F}" type="presParOf" srcId="{DC98B5FB-6E64-4A0A-ADC6-3FF6E75BA2AF}" destId="{AC6F93F7-EFFB-440B-8934-951355B1245A}" srcOrd="1" destOrd="0" presId="urn:microsoft.com/office/officeart/2005/8/layout/process4"/>
    <dgm:cxn modelId="{3E38757E-9B2C-4AFD-88E0-AB973D4CE2E8}" type="presParOf" srcId="{DC98B5FB-6E64-4A0A-ADC6-3FF6E75BA2AF}" destId="{17C421C9-A268-436F-B24B-ED06A349F61D}" srcOrd="2" destOrd="0" presId="urn:microsoft.com/office/officeart/2005/8/layout/process4"/>
    <dgm:cxn modelId="{2FF45BF2-52E6-44AF-A5ED-937192769200}" type="presParOf" srcId="{17C421C9-A268-436F-B24B-ED06A349F61D}" destId="{00FA93A6-9BF4-4632-91AA-F8811AC87AF1}" srcOrd="0" destOrd="0" presId="urn:microsoft.com/office/officeart/2005/8/layout/process4"/>
    <dgm:cxn modelId="{E116EE93-E479-4D1C-AB20-A2D02CCAC544}" type="presParOf" srcId="{17C421C9-A268-436F-B24B-ED06A349F61D}" destId="{FDC2257C-103B-44AD-BB29-BA1C6F8590D3}" srcOrd="1" destOrd="0" presId="urn:microsoft.com/office/officeart/2005/8/layout/process4"/>
    <dgm:cxn modelId="{B84627F0-01D2-4DD1-A4DB-826E25BFED8B}" type="presParOf" srcId="{17C421C9-A268-436F-B24B-ED06A349F61D}" destId="{30B3AEA4-2102-4A62-937E-73ECB673962E}" srcOrd="2" destOrd="0" presId="urn:microsoft.com/office/officeart/2005/8/layout/process4"/>
    <dgm:cxn modelId="{99C390A9-6190-4807-A89E-7E6D6BED2AAA}" type="presParOf" srcId="{30B3AEA4-2102-4A62-937E-73ECB673962E}" destId="{370D6C12-85C9-4106-8EF4-0C3D32A46C37}" srcOrd="0" destOrd="0" presId="urn:microsoft.com/office/officeart/2005/8/layout/process4"/>
    <dgm:cxn modelId="{434283BB-0B50-4E24-B1E8-3242B3246D38}" type="presParOf" srcId="{30B3AEA4-2102-4A62-937E-73ECB673962E}" destId="{C2D7C0CD-7B1D-42DB-A98B-47E9192C6739}"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C22CE2A-7E37-4C41-A218-6893B215E544}"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38A8C66-F9E7-49AF-A025-B4009BC669A0}">
      <dgm:prSet/>
      <dgm:spPr/>
      <dgm:t>
        <a:bodyPr/>
        <a:lstStyle/>
        <a:p>
          <a:pPr>
            <a:lnSpc>
              <a:spcPct val="100000"/>
            </a:lnSpc>
          </a:pPr>
          <a:r>
            <a:rPr lang="fr-FR"/>
            <a:t>Identifier une cause : personnelle, enjeux, actualité, contexte, localisation.</a:t>
          </a:r>
          <a:endParaRPr lang="en-US"/>
        </a:p>
      </dgm:t>
    </dgm:pt>
    <dgm:pt modelId="{A312B34B-17B3-4B8E-A155-36BF97B9F5D1}" type="parTrans" cxnId="{48886507-8F5B-42F1-96C3-4169CED19D48}">
      <dgm:prSet/>
      <dgm:spPr/>
      <dgm:t>
        <a:bodyPr/>
        <a:lstStyle/>
        <a:p>
          <a:endParaRPr lang="en-US"/>
        </a:p>
      </dgm:t>
    </dgm:pt>
    <dgm:pt modelId="{CE383C55-7C56-4DAB-937F-8C32C71BD7DF}" type="sibTrans" cxnId="{48886507-8F5B-42F1-96C3-4169CED19D48}">
      <dgm:prSet/>
      <dgm:spPr/>
      <dgm:t>
        <a:bodyPr/>
        <a:lstStyle/>
        <a:p>
          <a:endParaRPr lang="en-US"/>
        </a:p>
      </dgm:t>
    </dgm:pt>
    <dgm:pt modelId="{0EB30233-800B-4B7E-8ADA-2A60605F41B7}">
      <dgm:prSet/>
      <dgm:spPr/>
      <dgm:t>
        <a:bodyPr/>
        <a:lstStyle/>
        <a:p>
          <a:pPr>
            <a:lnSpc>
              <a:spcPct val="100000"/>
            </a:lnSpc>
          </a:pPr>
          <a:r>
            <a:rPr lang="fr-FR"/>
            <a:t>Légitimer la cause : ONG, Association, Institutions</a:t>
          </a:r>
          <a:endParaRPr lang="en-US"/>
        </a:p>
      </dgm:t>
    </dgm:pt>
    <dgm:pt modelId="{5283D295-F4BF-4BE2-A0DF-7FC012311488}" type="parTrans" cxnId="{52D6823B-9CCF-44D3-97BA-B61F91261085}">
      <dgm:prSet/>
      <dgm:spPr/>
      <dgm:t>
        <a:bodyPr/>
        <a:lstStyle/>
        <a:p>
          <a:endParaRPr lang="en-US"/>
        </a:p>
      </dgm:t>
    </dgm:pt>
    <dgm:pt modelId="{8723BEAE-F15C-42C7-99A1-AAD0D883531A}" type="sibTrans" cxnId="{52D6823B-9CCF-44D3-97BA-B61F91261085}">
      <dgm:prSet/>
      <dgm:spPr/>
      <dgm:t>
        <a:bodyPr/>
        <a:lstStyle/>
        <a:p>
          <a:endParaRPr lang="en-US"/>
        </a:p>
      </dgm:t>
    </dgm:pt>
    <dgm:pt modelId="{DC7B3309-52AE-45C8-AD4D-DDA6C465F86B}">
      <dgm:prSet/>
      <dgm:spPr/>
      <dgm:t>
        <a:bodyPr/>
        <a:lstStyle/>
        <a:p>
          <a:pPr>
            <a:lnSpc>
              <a:spcPct val="100000"/>
            </a:lnSpc>
          </a:pPr>
          <a:r>
            <a:rPr lang="fr-FR"/>
            <a:t>Activation : exploitation de la plate forme de communication événementielle</a:t>
          </a:r>
          <a:endParaRPr lang="en-US"/>
        </a:p>
      </dgm:t>
    </dgm:pt>
    <dgm:pt modelId="{DEEABA8C-E3B2-4051-B06E-7B3E0AC74909}" type="parTrans" cxnId="{D93DC0A1-7DAD-43DB-89BC-D8767921E0E1}">
      <dgm:prSet/>
      <dgm:spPr/>
      <dgm:t>
        <a:bodyPr/>
        <a:lstStyle/>
        <a:p>
          <a:endParaRPr lang="en-US"/>
        </a:p>
      </dgm:t>
    </dgm:pt>
    <dgm:pt modelId="{8AC211CB-43B4-493E-982F-668C964C702C}" type="sibTrans" cxnId="{D93DC0A1-7DAD-43DB-89BC-D8767921E0E1}">
      <dgm:prSet/>
      <dgm:spPr/>
      <dgm:t>
        <a:bodyPr/>
        <a:lstStyle/>
        <a:p>
          <a:endParaRPr lang="en-US"/>
        </a:p>
      </dgm:t>
    </dgm:pt>
    <dgm:pt modelId="{A1282C68-CBAA-4181-8E27-2092E74AF765}">
      <dgm:prSet/>
      <dgm:spPr/>
      <dgm:t>
        <a:bodyPr/>
        <a:lstStyle/>
        <a:p>
          <a:pPr>
            <a:lnSpc>
              <a:spcPct val="100000"/>
            </a:lnSpc>
          </a:pPr>
          <a:r>
            <a:rPr lang="fr-FR"/>
            <a:t>Evaluations des retours pour les stakhoders :</a:t>
          </a:r>
          <a:endParaRPr lang="en-US"/>
        </a:p>
      </dgm:t>
    </dgm:pt>
    <dgm:pt modelId="{DA72EA70-17B6-4BB1-82D4-425100A0E9B8}" type="parTrans" cxnId="{7906CB71-C379-4944-B531-9B5B70C2A77B}">
      <dgm:prSet/>
      <dgm:spPr/>
      <dgm:t>
        <a:bodyPr/>
        <a:lstStyle/>
        <a:p>
          <a:endParaRPr lang="en-US"/>
        </a:p>
      </dgm:t>
    </dgm:pt>
    <dgm:pt modelId="{F87AE044-ED5D-4C5F-87F6-191E2E9B3A7B}" type="sibTrans" cxnId="{7906CB71-C379-4944-B531-9B5B70C2A77B}">
      <dgm:prSet/>
      <dgm:spPr/>
      <dgm:t>
        <a:bodyPr/>
        <a:lstStyle/>
        <a:p>
          <a:endParaRPr lang="en-US"/>
        </a:p>
      </dgm:t>
    </dgm:pt>
    <dgm:pt modelId="{DC64E6D6-2C4B-4257-9A3E-4B027B0EC836}">
      <dgm:prSet/>
      <dgm:spPr/>
      <dgm:t>
        <a:bodyPr/>
        <a:lstStyle/>
        <a:p>
          <a:pPr>
            <a:lnSpc>
              <a:spcPct val="100000"/>
            </a:lnSpc>
          </a:pPr>
          <a:r>
            <a:rPr lang="fr-FR"/>
            <a:t>Privés</a:t>
          </a:r>
          <a:endParaRPr lang="en-US"/>
        </a:p>
      </dgm:t>
    </dgm:pt>
    <dgm:pt modelId="{D95CB522-4532-4508-B6BB-8DA3A9B44FFD}" type="parTrans" cxnId="{75322BB3-C64E-47F3-9784-40C4BEE951B4}">
      <dgm:prSet/>
      <dgm:spPr/>
      <dgm:t>
        <a:bodyPr/>
        <a:lstStyle/>
        <a:p>
          <a:endParaRPr lang="en-US"/>
        </a:p>
      </dgm:t>
    </dgm:pt>
    <dgm:pt modelId="{1717C62C-65DD-49E0-870E-BA0908BBF1D6}" type="sibTrans" cxnId="{75322BB3-C64E-47F3-9784-40C4BEE951B4}">
      <dgm:prSet/>
      <dgm:spPr/>
      <dgm:t>
        <a:bodyPr/>
        <a:lstStyle/>
        <a:p>
          <a:endParaRPr lang="en-US"/>
        </a:p>
      </dgm:t>
    </dgm:pt>
    <dgm:pt modelId="{2B9A71DF-1069-4627-AEAD-A3A324AADCD5}">
      <dgm:prSet/>
      <dgm:spPr/>
      <dgm:t>
        <a:bodyPr/>
        <a:lstStyle/>
        <a:p>
          <a:pPr>
            <a:lnSpc>
              <a:spcPct val="100000"/>
            </a:lnSpc>
          </a:pPr>
          <a:r>
            <a:rPr lang="fr-FR"/>
            <a:t>ONG</a:t>
          </a:r>
          <a:endParaRPr lang="en-US"/>
        </a:p>
      </dgm:t>
    </dgm:pt>
    <dgm:pt modelId="{67ED4EC5-1C5B-4D7D-885A-D7B13F3CA6CE}" type="parTrans" cxnId="{E5CC8DEC-D8D2-45AC-A28E-F4DC2FD7859C}">
      <dgm:prSet/>
      <dgm:spPr/>
      <dgm:t>
        <a:bodyPr/>
        <a:lstStyle/>
        <a:p>
          <a:endParaRPr lang="en-US"/>
        </a:p>
      </dgm:t>
    </dgm:pt>
    <dgm:pt modelId="{191C6A3F-6F38-488E-BE5D-E57FD1F28451}" type="sibTrans" cxnId="{E5CC8DEC-D8D2-45AC-A28E-F4DC2FD7859C}">
      <dgm:prSet/>
      <dgm:spPr/>
      <dgm:t>
        <a:bodyPr/>
        <a:lstStyle/>
        <a:p>
          <a:endParaRPr lang="en-US"/>
        </a:p>
      </dgm:t>
    </dgm:pt>
    <dgm:pt modelId="{90B24422-DF6C-47E6-9DBB-3DDFBBEBC95D}">
      <dgm:prSet/>
      <dgm:spPr/>
      <dgm:t>
        <a:bodyPr/>
        <a:lstStyle/>
        <a:p>
          <a:pPr>
            <a:lnSpc>
              <a:spcPct val="100000"/>
            </a:lnSpc>
          </a:pPr>
          <a:r>
            <a:rPr lang="fr-FR"/>
            <a:t>Event </a:t>
          </a:r>
          <a:endParaRPr lang="en-US"/>
        </a:p>
      </dgm:t>
    </dgm:pt>
    <dgm:pt modelId="{2D8648AD-5D49-4FF8-854E-ED980D6794FE}" type="parTrans" cxnId="{F69B0CA3-A0D2-4DDF-90C0-A1D045C07DBD}">
      <dgm:prSet/>
      <dgm:spPr/>
      <dgm:t>
        <a:bodyPr/>
        <a:lstStyle/>
        <a:p>
          <a:endParaRPr lang="en-US"/>
        </a:p>
      </dgm:t>
    </dgm:pt>
    <dgm:pt modelId="{61CBA63A-3518-44E8-8AD2-449922D205A6}" type="sibTrans" cxnId="{F69B0CA3-A0D2-4DDF-90C0-A1D045C07DBD}">
      <dgm:prSet/>
      <dgm:spPr/>
      <dgm:t>
        <a:bodyPr/>
        <a:lstStyle/>
        <a:p>
          <a:endParaRPr lang="en-US"/>
        </a:p>
      </dgm:t>
    </dgm:pt>
    <dgm:pt modelId="{CD82F88F-F493-4A88-A8A0-940C4E3CA8A2}" type="pres">
      <dgm:prSet presAssocID="{FC22CE2A-7E37-4C41-A218-6893B215E544}" presName="root" presStyleCnt="0">
        <dgm:presLayoutVars>
          <dgm:dir/>
          <dgm:resizeHandles val="exact"/>
        </dgm:presLayoutVars>
      </dgm:prSet>
      <dgm:spPr/>
    </dgm:pt>
    <dgm:pt modelId="{534A0F33-B648-43C8-8E52-F7B97B084BA4}" type="pres">
      <dgm:prSet presAssocID="{538A8C66-F9E7-49AF-A025-B4009BC669A0}" presName="compNode" presStyleCnt="0"/>
      <dgm:spPr/>
    </dgm:pt>
    <dgm:pt modelId="{D2545661-94B2-467B-88AE-C78E5BD4C1DD}" type="pres">
      <dgm:prSet presAssocID="{538A8C66-F9E7-49AF-A025-B4009BC669A0}" presName="bgRect" presStyleLbl="bgShp" presStyleIdx="0" presStyleCnt="4"/>
      <dgm:spPr/>
    </dgm:pt>
    <dgm:pt modelId="{161CF9E2-4A15-426A-908D-432E6BD31D4D}" type="pres">
      <dgm:prSet presAssocID="{538A8C66-F9E7-49AF-A025-B4009BC669A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s"/>
        </a:ext>
      </dgm:extLst>
    </dgm:pt>
    <dgm:pt modelId="{FD8474DA-0DFF-4BC8-A07B-98584056B282}" type="pres">
      <dgm:prSet presAssocID="{538A8C66-F9E7-49AF-A025-B4009BC669A0}" presName="spaceRect" presStyleCnt="0"/>
      <dgm:spPr/>
    </dgm:pt>
    <dgm:pt modelId="{1AFA9B92-F5D5-41A5-9842-C267D37DBBE3}" type="pres">
      <dgm:prSet presAssocID="{538A8C66-F9E7-49AF-A025-B4009BC669A0}" presName="parTx" presStyleLbl="revTx" presStyleIdx="0" presStyleCnt="5">
        <dgm:presLayoutVars>
          <dgm:chMax val="0"/>
          <dgm:chPref val="0"/>
        </dgm:presLayoutVars>
      </dgm:prSet>
      <dgm:spPr/>
    </dgm:pt>
    <dgm:pt modelId="{F1754FD9-3A5F-49AD-81BA-A0C2720470A7}" type="pres">
      <dgm:prSet presAssocID="{CE383C55-7C56-4DAB-937F-8C32C71BD7DF}" presName="sibTrans" presStyleCnt="0"/>
      <dgm:spPr/>
    </dgm:pt>
    <dgm:pt modelId="{DA4BD289-84CA-4C5F-A7AB-B2023DA4F586}" type="pres">
      <dgm:prSet presAssocID="{0EB30233-800B-4B7E-8ADA-2A60605F41B7}" presName="compNode" presStyleCnt="0"/>
      <dgm:spPr/>
    </dgm:pt>
    <dgm:pt modelId="{C4163DD4-E134-414C-AB73-500E694936CD}" type="pres">
      <dgm:prSet presAssocID="{0EB30233-800B-4B7E-8ADA-2A60605F41B7}" presName="bgRect" presStyleLbl="bgShp" presStyleIdx="1" presStyleCnt="4"/>
      <dgm:spPr/>
    </dgm:pt>
    <dgm:pt modelId="{A354A47C-9833-4B6F-A684-9D86DD728B7E}" type="pres">
      <dgm:prSet presAssocID="{0EB30233-800B-4B7E-8ADA-2A60605F41B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rritant"/>
        </a:ext>
      </dgm:extLst>
    </dgm:pt>
    <dgm:pt modelId="{FC4103A2-46FD-41FC-81AB-9A92A995156B}" type="pres">
      <dgm:prSet presAssocID="{0EB30233-800B-4B7E-8ADA-2A60605F41B7}" presName="spaceRect" presStyleCnt="0"/>
      <dgm:spPr/>
    </dgm:pt>
    <dgm:pt modelId="{DA6569E5-1D79-44B4-B796-ABD84B1E221E}" type="pres">
      <dgm:prSet presAssocID="{0EB30233-800B-4B7E-8ADA-2A60605F41B7}" presName="parTx" presStyleLbl="revTx" presStyleIdx="1" presStyleCnt="5">
        <dgm:presLayoutVars>
          <dgm:chMax val="0"/>
          <dgm:chPref val="0"/>
        </dgm:presLayoutVars>
      </dgm:prSet>
      <dgm:spPr/>
    </dgm:pt>
    <dgm:pt modelId="{590FB960-112B-4525-BA1E-3B55BB2496D5}" type="pres">
      <dgm:prSet presAssocID="{8723BEAE-F15C-42C7-99A1-AAD0D883531A}" presName="sibTrans" presStyleCnt="0"/>
      <dgm:spPr/>
    </dgm:pt>
    <dgm:pt modelId="{082EA589-AE43-409D-90BF-A7EB973C786F}" type="pres">
      <dgm:prSet presAssocID="{DC7B3309-52AE-45C8-AD4D-DDA6C465F86B}" presName="compNode" presStyleCnt="0"/>
      <dgm:spPr/>
    </dgm:pt>
    <dgm:pt modelId="{6D46AE6F-9BBD-46C9-97CA-EC70CC1DF766}" type="pres">
      <dgm:prSet presAssocID="{DC7B3309-52AE-45C8-AD4D-DDA6C465F86B}" presName="bgRect" presStyleLbl="bgShp" presStyleIdx="2" presStyleCnt="4"/>
      <dgm:spPr/>
    </dgm:pt>
    <dgm:pt modelId="{582E5AF1-4773-4032-8906-EC1A442606C4}" type="pres">
      <dgm:prSet presAssocID="{DC7B3309-52AE-45C8-AD4D-DDA6C465F86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 Network"/>
        </a:ext>
      </dgm:extLst>
    </dgm:pt>
    <dgm:pt modelId="{3B586841-A606-4C06-B809-1521BD582CEA}" type="pres">
      <dgm:prSet presAssocID="{DC7B3309-52AE-45C8-AD4D-DDA6C465F86B}" presName="spaceRect" presStyleCnt="0"/>
      <dgm:spPr/>
    </dgm:pt>
    <dgm:pt modelId="{C8520AD4-6667-43C0-B9B6-912A822677E2}" type="pres">
      <dgm:prSet presAssocID="{DC7B3309-52AE-45C8-AD4D-DDA6C465F86B}" presName="parTx" presStyleLbl="revTx" presStyleIdx="2" presStyleCnt="5">
        <dgm:presLayoutVars>
          <dgm:chMax val="0"/>
          <dgm:chPref val="0"/>
        </dgm:presLayoutVars>
      </dgm:prSet>
      <dgm:spPr/>
    </dgm:pt>
    <dgm:pt modelId="{0C6D257E-1889-4338-8C2E-04FA57D11C16}" type="pres">
      <dgm:prSet presAssocID="{8AC211CB-43B4-493E-982F-668C964C702C}" presName="sibTrans" presStyleCnt="0"/>
      <dgm:spPr/>
    </dgm:pt>
    <dgm:pt modelId="{BA7D6304-408D-405B-B196-3B674EF6E474}" type="pres">
      <dgm:prSet presAssocID="{A1282C68-CBAA-4181-8E27-2092E74AF765}" presName="compNode" presStyleCnt="0"/>
      <dgm:spPr/>
    </dgm:pt>
    <dgm:pt modelId="{0577388B-40D4-4FD1-8A34-A3D621A7F408}" type="pres">
      <dgm:prSet presAssocID="{A1282C68-CBAA-4181-8E27-2092E74AF765}" presName="bgRect" presStyleLbl="bgShp" presStyleIdx="3" presStyleCnt="4"/>
      <dgm:spPr/>
    </dgm:pt>
    <dgm:pt modelId="{8A154112-14BB-4E93-9451-7BC60B663ED5}" type="pres">
      <dgm:prSet presAssocID="{A1282C68-CBAA-4181-8E27-2092E74AF76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itcoin"/>
        </a:ext>
      </dgm:extLst>
    </dgm:pt>
    <dgm:pt modelId="{27EBD4A2-26E6-471C-A1D3-3CB8425FAC7A}" type="pres">
      <dgm:prSet presAssocID="{A1282C68-CBAA-4181-8E27-2092E74AF765}" presName="spaceRect" presStyleCnt="0"/>
      <dgm:spPr/>
    </dgm:pt>
    <dgm:pt modelId="{98C59E1F-35F6-42A1-B6E4-10888F96E4A4}" type="pres">
      <dgm:prSet presAssocID="{A1282C68-CBAA-4181-8E27-2092E74AF765}" presName="parTx" presStyleLbl="revTx" presStyleIdx="3" presStyleCnt="5">
        <dgm:presLayoutVars>
          <dgm:chMax val="0"/>
          <dgm:chPref val="0"/>
        </dgm:presLayoutVars>
      </dgm:prSet>
      <dgm:spPr/>
    </dgm:pt>
    <dgm:pt modelId="{DAB1C888-E720-41F4-A81D-FE4BF67E6F3B}" type="pres">
      <dgm:prSet presAssocID="{A1282C68-CBAA-4181-8E27-2092E74AF765}" presName="desTx" presStyleLbl="revTx" presStyleIdx="4" presStyleCnt="5">
        <dgm:presLayoutVars/>
      </dgm:prSet>
      <dgm:spPr/>
    </dgm:pt>
  </dgm:ptLst>
  <dgm:cxnLst>
    <dgm:cxn modelId="{48886507-8F5B-42F1-96C3-4169CED19D48}" srcId="{FC22CE2A-7E37-4C41-A218-6893B215E544}" destId="{538A8C66-F9E7-49AF-A025-B4009BC669A0}" srcOrd="0" destOrd="0" parTransId="{A312B34B-17B3-4B8E-A155-36BF97B9F5D1}" sibTransId="{CE383C55-7C56-4DAB-937F-8C32C71BD7DF}"/>
    <dgm:cxn modelId="{47634925-7D40-48D3-A91B-8BC621963141}" type="presOf" srcId="{DC7B3309-52AE-45C8-AD4D-DDA6C465F86B}" destId="{C8520AD4-6667-43C0-B9B6-912A822677E2}" srcOrd="0" destOrd="0" presId="urn:microsoft.com/office/officeart/2018/2/layout/IconVerticalSolidList"/>
    <dgm:cxn modelId="{52D6823B-9CCF-44D3-97BA-B61F91261085}" srcId="{FC22CE2A-7E37-4C41-A218-6893B215E544}" destId="{0EB30233-800B-4B7E-8ADA-2A60605F41B7}" srcOrd="1" destOrd="0" parTransId="{5283D295-F4BF-4BE2-A0DF-7FC012311488}" sibTransId="{8723BEAE-F15C-42C7-99A1-AAD0D883531A}"/>
    <dgm:cxn modelId="{59B7836A-7832-4BBC-8F63-1A9109AD61E9}" type="presOf" srcId="{2B9A71DF-1069-4627-AEAD-A3A324AADCD5}" destId="{DAB1C888-E720-41F4-A81D-FE4BF67E6F3B}" srcOrd="0" destOrd="1" presId="urn:microsoft.com/office/officeart/2018/2/layout/IconVerticalSolidList"/>
    <dgm:cxn modelId="{8365F44E-6E30-4221-A76F-7556FC548668}" type="presOf" srcId="{DC64E6D6-2C4B-4257-9A3E-4B027B0EC836}" destId="{DAB1C888-E720-41F4-A81D-FE4BF67E6F3B}" srcOrd="0" destOrd="0" presId="urn:microsoft.com/office/officeart/2018/2/layout/IconVerticalSolidList"/>
    <dgm:cxn modelId="{A7AE1D71-6500-4B7B-B3DD-183A287A2865}" type="presOf" srcId="{0EB30233-800B-4B7E-8ADA-2A60605F41B7}" destId="{DA6569E5-1D79-44B4-B796-ABD84B1E221E}" srcOrd="0" destOrd="0" presId="urn:microsoft.com/office/officeart/2018/2/layout/IconVerticalSolidList"/>
    <dgm:cxn modelId="{7906CB71-C379-4944-B531-9B5B70C2A77B}" srcId="{FC22CE2A-7E37-4C41-A218-6893B215E544}" destId="{A1282C68-CBAA-4181-8E27-2092E74AF765}" srcOrd="3" destOrd="0" parTransId="{DA72EA70-17B6-4BB1-82D4-425100A0E9B8}" sibTransId="{F87AE044-ED5D-4C5F-87F6-191E2E9B3A7B}"/>
    <dgm:cxn modelId="{CA1D8B53-6ABF-4C6A-9BF2-F585FC8F881D}" type="presOf" srcId="{538A8C66-F9E7-49AF-A025-B4009BC669A0}" destId="{1AFA9B92-F5D5-41A5-9842-C267D37DBBE3}" srcOrd="0" destOrd="0" presId="urn:microsoft.com/office/officeart/2018/2/layout/IconVerticalSolidList"/>
    <dgm:cxn modelId="{2B764675-05E6-440B-8074-C489A88F11E4}" type="presOf" srcId="{90B24422-DF6C-47E6-9DBB-3DDFBBEBC95D}" destId="{DAB1C888-E720-41F4-A81D-FE4BF67E6F3B}" srcOrd="0" destOrd="2" presId="urn:microsoft.com/office/officeart/2018/2/layout/IconVerticalSolidList"/>
    <dgm:cxn modelId="{D93DC0A1-7DAD-43DB-89BC-D8767921E0E1}" srcId="{FC22CE2A-7E37-4C41-A218-6893B215E544}" destId="{DC7B3309-52AE-45C8-AD4D-DDA6C465F86B}" srcOrd="2" destOrd="0" parTransId="{DEEABA8C-E3B2-4051-B06E-7B3E0AC74909}" sibTransId="{8AC211CB-43B4-493E-982F-668C964C702C}"/>
    <dgm:cxn modelId="{F69B0CA3-A0D2-4DDF-90C0-A1D045C07DBD}" srcId="{A1282C68-CBAA-4181-8E27-2092E74AF765}" destId="{90B24422-DF6C-47E6-9DBB-3DDFBBEBC95D}" srcOrd="2" destOrd="0" parTransId="{2D8648AD-5D49-4FF8-854E-ED980D6794FE}" sibTransId="{61CBA63A-3518-44E8-8AD2-449922D205A6}"/>
    <dgm:cxn modelId="{8C6C3AB2-A504-45CD-AF19-551307C36A19}" type="presOf" srcId="{FC22CE2A-7E37-4C41-A218-6893B215E544}" destId="{CD82F88F-F493-4A88-A8A0-940C4E3CA8A2}" srcOrd="0" destOrd="0" presId="urn:microsoft.com/office/officeart/2018/2/layout/IconVerticalSolidList"/>
    <dgm:cxn modelId="{75322BB3-C64E-47F3-9784-40C4BEE951B4}" srcId="{A1282C68-CBAA-4181-8E27-2092E74AF765}" destId="{DC64E6D6-2C4B-4257-9A3E-4B027B0EC836}" srcOrd="0" destOrd="0" parTransId="{D95CB522-4532-4508-B6BB-8DA3A9B44FFD}" sibTransId="{1717C62C-65DD-49E0-870E-BA0908BBF1D6}"/>
    <dgm:cxn modelId="{397E49D5-B219-4CB2-BA3A-F0B71177CD0F}" type="presOf" srcId="{A1282C68-CBAA-4181-8E27-2092E74AF765}" destId="{98C59E1F-35F6-42A1-B6E4-10888F96E4A4}" srcOrd="0" destOrd="0" presId="urn:microsoft.com/office/officeart/2018/2/layout/IconVerticalSolidList"/>
    <dgm:cxn modelId="{E5CC8DEC-D8D2-45AC-A28E-F4DC2FD7859C}" srcId="{A1282C68-CBAA-4181-8E27-2092E74AF765}" destId="{2B9A71DF-1069-4627-AEAD-A3A324AADCD5}" srcOrd="1" destOrd="0" parTransId="{67ED4EC5-1C5B-4D7D-885A-D7B13F3CA6CE}" sibTransId="{191C6A3F-6F38-488E-BE5D-E57FD1F28451}"/>
    <dgm:cxn modelId="{23DF23EF-9E14-44B6-9C9F-28136379454F}" type="presParOf" srcId="{CD82F88F-F493-4A88-A8A0-940C4E3CA8A2}" destId="{534A0F33-B648-43C8-8E52-F7B97B084BA4}" srcOrd="0" destOrd="0" presId="urn:microsoft.com/office/officeart/2018/2/layout/IconVerticalSolidList"/>
    <dgm:cxn modelId="{8481982A-1A35-45CF-B0C8-87943932A9B1}" type="presParOf" srcId="{534A0F33-B648-43C8-8E52-F7B97B084BA4}" destId="{D2545661-94B2-467B-88AE-C78E5BD4C1DD}" srcOrd="0" destOrd="0" presId="urn:microsoft.com/office/officeart/2018/2/layout/IconVerticalSolidList"/>
    <dgm:cxn modelId="{9EECA4CC-412C-4107-8BA0-057A63906DCF}" type="presParOf" srcId="{534A0F33-B648-43C8-8E52-F7B97B084BA4}" destId="{161CF9E2-4A15-426A-908D-432E6BD31D4D}" srcOrd="1" destOrd="0" presId="urn:microsoft.com/office/officeart/2018/2/layout/IconVerticalSolidList"/>
    <dgm:cxn modelId="{4E68D100-584F-46AB-99A7-78E44DDDC9EE}" type="presParOf" srcId="{534A0F33-B648-43C8-8E52-F7B97B084BA4}" destId="{FD8474DA-0DFF-4BC8-A07B-98584056B282}" srcOrd="2" destOrd="0" presId="urn:microsoft.com/office/officeart/2018/2/layout/IconVerticalSolidList"/>
    <dgm:cxn modelId="{82689460-B25D-4D39-8371-4C4B3F015B31}" type="presParOf" srcId="{534A0F33-B648-43C8-8E52-F7B97B084BA4}" destId="{1AFA9B92-F5D5-41A5-9842-C267D37DBBE3}" srcOrd="3" destOrd="0" presId="urn:microsoft.com/office/officeart/2018/2/layout/IconVerticalSolidList"/>
    <dgm:cxn modelId="{257C4F17-5C5C-4907-BE06-222A898DE86F}" type="presParOf" srcId="{CD82F88F-F493-4A88-A8A0-940C4E3CA8A2}" destId="{F1754FD9-3A5F-49AD-81BA-A0C2720470A7}" srcOrd="1" destOrd="0" presId="urn:microsoft.com/office/officeart/2018/2/layout/IconVerticalSolidList"/>
    <dgm:cxn modelId="{DDECF23E-1263-4E70-A29F-541B2BB9E7C1}" type="presParOf" srcId="{CD82F88F-F493-4A88-A8A0-940C4E3CA8A2}" destId="{DA4BD289-84CA-4C5F-A7AB-B2023DA4F586}" srcOrd="2" destOrd="0" presId="urn:microsoft.com/office/officeart/2018/2/layout/IconVerticalSolidList"/>
    <dgm:cxn modelId="{66D447B4-BAF0-45E4-AC67-2816D29BE829}" type="presParOf" srcId="{DA4BD289-84CA-4C5F-A7AB-B2023DA4F586}" destId="{C4163DD4-E134-414C-AB73-500E694936CD}" srcOrd="0" destOrd="0" presId="urn:microsoft.com/office/officeart/2018/2/layout/IconVerticalSolidList"/>
    <dgm:cxn modelId="{1AD8F27D-3A0C-4D1A-8F53-1950BE56FDC3}" type="presParOf" srcId="{DA4BD289-84CA-4C5F-A7AB-B2023DA4F586}" destId="{A354A47C-9833-4B6F-A684-9D86DD728B7E}" srcOrd="1" destOrd="0" presId="urn:microsoft.com/office/officeart/2018/2/layout/IconVerticalSolidList"/>
    <dgm:cxn modelId="{DBC20D97-ACCD-4943-9288-F76B9855454C}" type="presParOf" srcId="{DA4BD289-84CA-4C5F-A7AB-B2023DA4F586}" destId="{FC4103A2-46FD-41FC-81AB-9A92A995156B}" srcOrd="2" destOrd="0" presId="urn:microsoft.com/office/officeart/2018/2/layout/IconVerticalSolidList"/>
    <dgm:cxn modelId="{FA394927-285B-4702-A290-74CD6A6C73D3}" type="presParOf" srcId="{DA4BD289-84CA-4C5F-A7AB-B2023DA4F586}" destId="{DA6569E5-1D79-44B4-B796-ABD84B1E221E}" srcOrd="3" destOrd="0" presId="urn:microsoft.com/office/officeart/2018/2/layout/IconVerticalSolidList"/>
    <dgm:cxn modelId="{1FAD880A-A48E-4C3A-A7BB-09ACDDA1D77A}" type="presParOf" srcId="{CD82F88F-F493-4A88-A8A0-940C4E3CA8A2}" destId="{590FB960-112B-4525-BA1E-3B55BB2496D5}" srcOrd="3" destOrd="0" presId="urn:microsoft.com/office/officeart/2018/2/layout/IconVerticalSolidList"/>
    <dgm:cxn modelId="{87B214A2-3A33-4AE5-9EA0-E8C85BF3BC6B}" type="presParOf" srcId="{CD82F88F-F493-4A88-A8A0-940C4E3CA8A2}" destId="{082EA589-AE43-409D-90BF-A7EB973C786F}" srcOrd="4" destOrd="0" presId="urn:microsoft.com/office/officeart/2018/2/layout/IconVerticalSolidList"/>
    <dgm:cxn modelId="{066BA914-7356-4CDE-B3E5-1135068D5C95}" type="presParOf" srcId="{082EA589-AE43-409D-90BF-A7EB973C786F}" destId="{6D46AE6F-9BBD-46C9-97CA-EC70CC1DF766}" srcOrd="0" destOrd="0" presId="urn:microsoft.com/office/officeart/2018/2/layout/IconVerticalSolidList"/>
    <dgm:cxn modelId="{5ED3B4D1-FF20-4529-9E32-A3176C520B1D}" type="presParOf" srcId="{082EA589-AE43-409D-90BF-A7EB973C786F}" destId="{582E5AF1-4773-4032-8906-EC1A442606C4}" srcOrd="1" destOrd="0" presId="urn:microsoft.com/office/officeart/2018/2/layout/IconVerticalSolidList"/>
    <dgm:cxn modelId="{D7C19234-746E-4E49-AD98-EBF8259415FA}" type="presParOf" srcId="{082EA589-AE43-409D-90BF-A7EB973C786F}" destId="{3B586841-A606-4C06-B809-1521BD582CEA}" srcOrd="2" destOrd="0" presId="urn:microsoft.com/office/officeart/2018/2/layout/IconVerticalSolidList"/>
    <dgm:cxn modelId="{8D7219FE-EE9E-45D9-BE2F-1CB6B1348571}" type="presParOf" srcId="{082EA589-AE43-409D-90BF-A7EB973C786F}" destId="{C8520AD4-6667-43C0-B9B6-912A822677E2}" srcOrd="3" destOrd="0" presId="urn:microsoft.com/office/officeart/2018/2/layout/IconVerticalSolidList"/>
    <dgm:cxn modelId="{EA9C9BC7-F0D1-42F0-942A-7B4E2118D1BE}" type="presParOf" srcId="{CD82F88F-F493-4A88-A8A0-940C4E3CA8A2}" destId="{0C6D257E-1889-4338-8C2E-04FA57D11C16}" srcOrd="5" destOrd="0" presId="urn:microsoft.com/office/officeart/2018/2/layout/IconVerticalSolidList"/>
    <dgm:cxn modelId="{769A2E06-A728-46EA-B872-43D9A8472BF9}" type="presParOf" srcId="{CD82F88F-F493-4A88-A8A0-940C4E3CA8A2}" destId="{BA7D6304-408D-405B-B196-3B674EF6E474}" srcOrd="6" destOrd="0" presId="urn:microsoft.com/office/officeart/2018/2/layout/IconVerticalSolidList"/>
    <dgm:cxn modelId="{05B06AE8-8F28-407B-9E0F-9CFC191B2DE2}" type="presParOf" srcId="{BA7D6304-408D-405B-B196-3B674EF6E474}" destId="{0577388B-40D4-4FD1-8A34-A3D621A7F408}" srcOrd="0" destOrd="0" presId="urn:microsoft.com/office/officeart/2018/2/layout/IconVerticalSolidList"/>
    <dgm:cxn modelId="{F33D79FD-5283-4B12-82B6-28FCC395BBCD}" type="presParOf" srcId="{BA7D6304-408D-405B-B196-3B674EF6E474}" destId="{8A154112-14BB-4E93-9451-7BC60B663ED5}" srcOrd="1" destOrd="0" presId="urn:microsoft.com/office/officeart/2018/2/layout/IconVerticalSolidList"/>
    <dgm:cxn modelId="{F9DF3F1E-F743-42EE-91B5-40E5567CA646}" type="presParOf" srcId="{BA7D6304-408D-405B-B196-3B674EF6E474}" destId="{27EBD4A2-26E6-471C-A1D3-3CB8425FAC7A}" srcOrd="2" destOrd="0" presId="urn:microsoft.com/office/officeart/2018/2/layout/IconVerticalSolidList"/>
    <dgm:cxn modelId="{454B674B-A9AA-4EE7-89BC-0A4EDC48FD8C}" type="presParOf" srcId="{BA7D6304-408D-405B-B196-3B674EF6E474}" destId="{98C59E1F-35F6-42A1-B6E4-10888F96E4A4}" srcOrd="3" destOrd="0" presId="urn:microsoft.com/office/officeart/2018/2/layout/IconVerticalSolidList"/>
    <dgm:cxn modelId="{285B94CF-DBDC-46B0-8B8A-BC78201BD02E}" type="presParOf" srcId="{BA7D6304-408D-405B-B196-3B674EF6E474}" destId="{DAB1C888-E720-41F4-A81D-FE4BF67E6F3B}"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4957C18-37DF-4D54-ADBD-16B27C098A70}" type="doc">
      <dgm:prSet loTypeId="urn:microsoft.com/office/officeart/2018/2/layout/IconVerticalSolidList" loCatId="icon" qsTypeId="urn:microsoft.com/office/officeart/2005/8/quickstyle/simple1" qsCatId="simple" csTypeId="urn:microsoft.com/office/officeart/2018/5/colors/Iconchunking_neutralbg_accent5_2" csCatId="accent5" phldr="1"/>
      <dgm:spPr/>
      <dgm:t>
        <a:bodyPr/>
        <a:lstStyle/>
        <a:p>
          <a:endParaRPr lang="en-US"/>
        </a:p>
      </dgm:t>
    </dgm:pt>
    <dgm:pt modelId="{46988CB1-E0CA-42AD-8A79-F84B2376A387}">
      <dgm:prSet/>
      <dgm:spPr/>
      <dgm:t>
        <a:bodyPr/>
        <a:lstStyle/>
        <a:p>
          <a:pPr>
            <a:lnSpc>
              <a:spcPct val="100000"/>
            </a:lnSpc>
          </a:pPr>
          <a:r>
            <a:rPr lang="fr-FR"/>
            <a:t>Autiste : pratique légère / pas d’intégration des stakeholders / actions isolées / communication importante</a:t>
          </a:r>
          <a:endParaRPr lang="en-US"/>
        </a:p>
      </dgm:t>
    </dgm:pt>
    <dgm:pt modelId="{938B753C-2FA8-411A-8926-BA22DA4345DC}" type="parTrans" cxnId="{BFE0A81F-11EB-4019-927C-44A8C88B5EC9}">
      <dgm:prSet/>
      <dgm:spPr/>
      <dgm:t>
        <a:bodyPr/>
        <a:lstStyle/>
        <a:p>
          <a:endParaRPr lang="en-US"/>
        </a:p>
      </dgm:t>
    </dgm:pt>
    <dgm:pt modelId="{4C0D517F-6F3F-4105-BF71-D18FC09B6F0B}" type="sibTrans" cxnId="{BFE0A81F-11EB-4019-927C-44A8C88B5EC9}">
      <dgm:prSet/>
      <dgm:spPr/>
      <dgm:t>
        <a:bodyPr/>
        <a:lstStyle/>
        <a:p>
          <a:endParaRPr lang="en-US"/>
        </a:p>
      </dgm:t>
    </dgm:pt>
    <dgm:pt modelId="{A9049DC8-CD23-4C94-8BB2-DC619293EF69}">
      <dgm:prSet/>
      <dgm:spPr/>
      <dgm:t>
        <a:bodyPr/>
        <a:lstStyle/>
        <a:p>
          <a:pPr>
            <a:lnSpc>
              <a:spcPct val="100000"/>
            </a:lnSpc>
          </a:pPr>
          <a:r>
            <a:rPr lang="fr-FR"/>
            <a:t>Cosmétique : actions sociales ou environnementales menées sans lien direct avec l’activité de l’organisation sportive considérée / intégration des stakeholders / cause-related marketing</a:t>
          </a:r>
          <a:endParaRPr lang="en-US"/>
        </a:p>
      </dgm:t>
    </dgm:pt>
    <dgm:pt modelId="{093E227D-6770-4E85-816E-37E5542C7E26}" type="parTrans" cxnId="{A81AF2D7-616F-4C8A-A756-3BD37035E33D}">
      <dgm:prSet/>
      <dgm:spPr/>
      <dgm:t>
        <a:bodyPr/>
        <a:lstStyle/>
        <a:p>
          <a:endParaRPr lang="en-US"/>
        </a:p>
      </dgm:t>
    </dgm:pt>
    <dgm:pt modelId="{ADD265BD-920A-49A5-91C5-4E2D01E145D9}" type="sibTrans" cxnId="{A81AF2D7-616F-4C8A-A756-3BD37035E33D}">
      <dgm:prSet/>
      <dgm:spPr/>
      <dgm:t>
        <a:bodyPr/>
        <a:lstStyle/>
        <a:p>
          <a:endParaRPr lang="en-US"/>
        </a:p>
      </dgm:t>
    </dgm:pt>
    <dgm:pt modelId="{80517586-E234-4997-B7BD-9DFD98782141}">
      <dgm:prSet/>
      <dgm:spPr/>
      <dgm:t>
        <a:bodyPr/>
        <a:lstStyle/>
        <a:p>
          <a:pPr>
            <a:lnSpc>
              <a:spcPct val="100000"/>
            </a:lnSpc>
          </a:pPr>
          <a:r>
            <a:rPr lang="fr-FR"/>
            <a:t>Intégrée : RSE liée directement aux activités de l’organisation sportive / formalisation d’un dispositif au sein d’un département dédié</a:t>
          </a:r>
          <a:endParaRPr lang="en-US"/>
        </a:p>
      </dgm:t>
    </dgm:pt>
    <dgm:pt modelId="{7DA0E3D0-02F7-4A67-8B7F-F9278225FF48}" type="parTrans" cxnId="{5E868E5B-2631-49E7-A0AE-A173A30BE077}">
      <dgm:prSet/>
      <dgm:spPr/>
      <dgm:t>
        <a:bodyPr/>
        <a:lstStyle/>
        <a:p>
          <a:endParaRPr lang="en-US"/>
        </a:p>
      </dgm:t>
    </dgm:pt>
    <dgm:pt modelId="{71D15441-627D-4F80-9C0A-3371F81DA8B5}" type="sibTrans" cxnId="{5E868E5B-2631-49E7-A0AE-A173A30BE077}">
      <dgm:prSet/>
      <dgm:spPr/>
      <dgm:t>
        <a:bodyPr/>
        <a:lstStyle/>
        <a:p>
          <a:endParaRPr lang="en-US"/>
        </a:p>
      </dgm:t>
    </dgm:pt>
    <dgm:pt modelId="{883B3E38-4A49-4EC4-A9E9-F455FAAFD144}">
      <dgm:prSet/>
      <dgm:spPr/>
      <dgm:t>
        <a:bodyPr/>
        <a:lstStyle/>
        <a:p>
          <a:pPr>
            <a:lnSpc>
              <a:spcPct val="100000"/>
            </a:lnSpc>
          </a:pPr>
          <a:r>
            <a:rPr lang="fr-FR"/>
            <a:t>Sociétale : Modèle de production et d’organisation conçu ou reconstruit en priorisant des objectifs d’une démarche RSE structurée et normalisée</a:t>
          </a:r>
          <a:endParaRPr lang="en-US"/>
        </a:p>
      </dgm:t>
    </dgm:pt>
    <dgm:pt modelId="{E5B19A56-6844-4E7E-BF53-C3A4E3D01FB8}" type="parTrans" cxnId="{2FC22DDC-A0C7-4F48-B2F9-0F25A97AFE29}">
      <dgm:prSet/>
      <dgm:spPr/>
      <dgm:t>
        <a:bodyPr/>
        <a:lstStyle/>
        <a:p>
          <a:endParaRPr lang="en-US"/>
        </a:p>
      </dgm:t>
    </dgm:pt>
    <dgm:pt modelId="{CD7E0A39-CAAD-42E3-9C2E-3D382C7997F3}" type="sibTrans" cxnId="{2FC22DDC-A0C7-4F48-B2F9-0F25A97AFE29}">
      <dgm:prSet/>
      <dgm:spPr/>
      <dgm:t>
        <a:bodyPr/>
        <a:lstStyle/>
        <a:p>
          <a:endParaRPr lang="en-US"/>
        </a:p>
      </dgm:t>
    </dgm:pt>
    <dgm:pt modelId="{CC724179-91D3-4001-B5DD-DC7867254572}" type="pres">
      <dgm:prSet presAssocID="{34957C18-37DF-4D54-ADBD-16B27C098A70}" presName="root" presStyleCnt="0">
        <dgm:presLayoutVars>
          <dgm:dir/>
          <dgm:resizeHandles val="exact"/>
        </dgm:presLayoutVars>
      </dgm:prSet>
      <dgm:spPr/>
    </dgm:pt>
    <dgm:pt modelId="{ABE5097E-C819-450E-88EC-66E795749343}" type="pres">
      <dgm:prSet presAssocID="{46988CB1-E0CA-42AD-8A79-F84B2376A387}" presName="compNode" presStyleCnt="0"/>
      <dgm:spPr/>
    </dgm:pt>
    <dgm:pt modelId="{A07D0FCD-1128-496A-83A6-F8AC3F1E2FB4}" type="pres">
      <dgm:prSet presAssocID="{46988CB1-E0CA-42AD-8A79-F84B2376A387}" presName="bgRect" presStyleLbl="bgShp" presStyleIdx="0" presStyleCnt="4"/>
      <dgm:spPr/>
    </dgm:pt>
    <dgm:pt modelId="{64784619-194C-4C50-BCBA-16AED4FB365E}" type="pres">
      <dgm:prSet presAssocID="{46988CB1-E0CA-42AD-8A79-F84B2376A38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use"/>
        </a:ext>
      </dgm:extLst>
    </dgm:pt>
    <dgm:pt modelId="{F1F57AD2-63D3-4F0D-869E-2F75665EA525}" type="pres">
      <dgm:prSet presAssocID="{46988CB1-E0CA-42AD-8A79-F84B2376A387}" presName="spaceRect" presStyleCnt="0"/>
      <dgm:spPr/>
    </dgm:pt>
    <dgm:pt modelId="{0C94E0B0-31B0-4A79-9282-058ADCE26E0F}" type="pres">
      <dgm:prSet presAssocID="{46988CB1-E0CA-42AD-8A79-F84B2376A387}" presName="parTx" presStyleLbl="revTx" presStyleIdx="0" presStyleCnt="4">
        <dgm:presLayoutVars>
          <dgm:chMax val="0"/>
          <dgm:chPref val="0"/>
        </dgm:presLayoutVars>
      </dgm:prSet>
      <dgm:spPr/>
    </dgm:pt>
    <dgm:pt modelId="{D4A3271F-CEE5-48BD-83EA-0C51C1A2D5F5}" type="pres">
      <dgm:prSet presAssocID="{4C0D517F-6F3F-4105-BF71-D18FC09B6F0B}" presName="sibTrans" presStyleCnt="0"/>
      <dgm:spPr/>
    </dgm:pt>
    <dgm:pt modelId="{CADC9116-79FD-436F-BE3A-040E5F90017B}" type="pres">
      <dgm:prSet presAssocID="{A9049DC8-CD23-4C94-8BB2-DC619293EF69}" presName="compNode" presStyleCnt="0"/>
      <dgm:spPr/>
    </dgm:pt>
    <dgm:pt modelId="{ED6D8317-42A0-437A-96B2-BE497045D6E8}" type="pres">
      <dgm:prSet presAssocID="{A9049DC8-CD23-4C94-8BB2-DC619293EF69}" presName="bgRect" presStyleLbl="bgShp" presStyleIdx="1" presStyleCnt="4"/>
      <dgm:spPr/>
    </dgm:pt>
    <dgm:pt modelId="{1C67E717-067E-4459-837D-4960FB5BBC0D}" type="pres">
      <dgm:prSet presAssocID="{A9049DC8-CD23-4C94-8BB2-DC619293EF6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entoBox"/>
        </a:ext>
      </dgm:extLst>
    </dgm:pt>
    <dgm:pt modelId="{C5720BAF-757D-4D75-B0D4-BDF8E9E74085}" type="pres">
      <dgm:prSet presAssocID="{A9049DC8-CD23-4C94-8BB2-DC619293EF69}" presName="spaceRect" presStyleCnt="0"/>
      <dgm:spPr/>
    </dgm:pt>
    <dgm:pt modelId="{331AB030-DEAA-4A4E-965D-6C19304DC670}" type="pres">
      <dgm:prSet presAssocID="{A9049DC8-CD23-4C94-8BB2-DC619293EF69}" presName="parTx" presStyleLbl="revTx" presStyleIdx="1" presStyleCnt="4">
        <dgm:presLayoutVars>
          <dgm:chMax val="0"/>
          <dgm:chPref val="0"/>
        </dgm:presLayoutVars>
      </dgm:prSet>
      <dgm:spPr/>
    </dgm:pt>
    <dgm:pt modelId="{B514EF04-4D58-422A-9B8B-C17458F049E3}" type="pres">
      <dgm:prSet presAssocID="{ADD265BD-920A-49A5-91C5-4E2D01E145D9}" presName="sibTrans" presStyleCnt="0"/>
      <dgm:spPr/>
    </dgm:pt>
    <dgm:pt modelId="{96C73166-99D8-4946-8443-1BB0A4F3BCF1}" type="pres">
      <dgm:prSet presAssocID="{80517586-E234-4997-B7BD-9DFD98782141}" presName="compNode" presStyleCnt="0"/>
      <dgm:spPr/>
    </dgm:pt>
    <dgm:pt modelId="{06BF9A42-EB75-4088-8942-9BCBA727CB53}" type="pres">
      <dgm:prSet presAssocID="{80517586-E234-4997-B7BD-9DFD98782141}" presName="bgRect" presStyleLbl="bgShp" presStyleIdx="2" presStyleCnt="4"/>
      <dgm:spPr/>
    </dgm:pt>
    <dgm:pt modelId="{FFAB693E-A453-4F78-A332-46117D354C7A}" type="pres">
      <dgm:prSet presAssocID="{80517586-E234-4997-B7BD-9DFD9878214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keleton"/>
        </a:ext>
      </dgm:extLst>
    </dgm:pt>
    <dgm:pt modelId="{35D2F584-6868-4F7F-AC0A-6A185763E647}" type="pres">
      <dgm:prSet presAssocID="{80517586-E234-4997-B7BD-9DFD98782141}" presName="spaceRect" presStyleCnt="0"/>
      <dgm:spPr/>
    </dgm:pt>
    <dgm:pt modelId="{696F5DD6-1CE9-494E-9174-634E0A485102}" type="pres">
      <dgm:prSet presAssocID="{80517586-E234-4997-B7BD-9DFD98782141}" presName="parTx" presStyleLbl="revTx" presStyleIdx="2" presStyleCnt="4">
        <dgm:presLayoutVars>
          <dgm:chMax val="0"/>
          <dgm:chPref val="0"/>
        </dgm:presLayoutVars>
      </dgm:prSet>
      <dgm:spPr/>
    </dgm:pt>
    <dgm:pt modelId="{A06E8209-1231-4C5A-8004-899E0FAC5EE3}" type="pres">
      <dgm:prSet presAssocID="{71D15441-627D-4F80-9C0A-3371F81DA8B5}" presName="sibTrans" presStyleCnt="0"/>
      <dgm:spPr/>
    </dgm:pt>
    <dgm:pt modelId="{CD0DA297-57ED-4D26-A13D-3D1FAA6DA2F4}" type="pres">
      <dgm:prSet presAssocID="{883B3E38-4A49-4EC4-A9E9-F455FAAFD144}" presName="compNode" presStyleCnt="0"/>
      <dgm:spPr/>
    </dgm:pt>
    <dgm:pt modelId="{BD4B633A-A836-4A81-A326-3C925AC483B5}" type="pres">
      <dgm:prSet presAssocID="{883B3E38-4A49-4EC4-A9E9-F455FAAFD144}" presName="bgRect" presStyleLbl="bgShp" presStyleIdx="3" presStyleCnt="4"/>
      <dgm:spPr/>
    </dgm:pt>
    <dgm:pt modelId="{238AC687-E6BB-45C9-BF0B-C4CC10724329}" type="pres">
      <dgm:prSet presAssocID="{883B3E38-4A49-4EC4-A9E9-F455FAAFD14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resentation with Checklist"/>
        </a:ext>
      </dgm:extLst>
    </dgm:pt>
    <dgm:pt modelId="{953F1EDB-04CC-4A7B-AD00-23A75FCDB11C}" type="pres">
      <dgm:prSet presAssocID="{883B3E38-4A49-4EC4-A9E9-F455FAAFD144}" presName="spaceRect" presStyleCnt="0"/>
      <dgm:spPr/>
    </dgm:pt>
    <dgm:pt modelId="{452B5271-194C-4326-B695-9E4241E5F6E1}" type="pres">
      <dgm:prSet presAssocID="{883B3E38-4A49-4EC4-A9E9-F455FAAFD144}" presName="parTx" presStyleLbl="revTx" presStyleIdx="3" presStyleCnt="4">
        <dgm:presLayoutVars>
          <dgm:chMax val="0"/>
          <dgm:chPref val="0"/>
        </dgm:presLayoutVars>
      </dgm:prSet>
      <dgm:spPr/>
    </dgm:pt>
  </dgm:ptLst>
  <dgm:cxnLst>
    <dgm:cxn modelId="{7108360B-4C1A-41EF-B9BA-2B0F3AFD5D66}" type="presOf" srcId="{46988CB1-E0CA-42AD-8A79-F84B2376A387}" destId="{0C94E0B0-31B0-4A79-9282-058ADCE26E0F}" srcOrd="0" destOrd="0" presId="urn:microsoft.com/office/officeart/2018/2/layout/IconVerticalSolidList"/>
    <dgm:cxn modelId="{41F8BB1A-4172-4095-A852-C34FCD1BA38D}" type="presOf" srcId="{80517586-E234-4997-B7BD-9DFD98782141}" destId="{696F5DD6-1CE9-494E-9174-634E0A485102}" srcOrd="0" destOrd="0" presId="urn:microsoft.com/office/officeart/2018/2/layout/IconVerticalSolidList"/>
    <dgm:cxn modelId="{BFE0A81F-11EB-4019-927C-44A8C88B5EC9}" srcId="{34957C18-37DF-4D54-ADBD-16B27C098A70}" destId="{46988CB1-E0CA-42AD-8A79-F84B2376A387}" srcOrd="0" destOrd="0" parTransId="{938B753C-2FA8-411A-8926-BA22DA4345DC}" sibTransId="{4C0D517F-6F3F-4105-BF71-D18FC09B6F0B}"/>
    <dgm:cxn modelId="{5E868E5B-2631-49E7-A0AE-A173A30BE077}" srcId="{34957C18-37DF-4D54-ADBD-16B27C098A70}" destId="{80517586-E234-4997-B7BD-9DFD98782141}" srcOrd="2" destOrd="0" parTransId="{7DA0E3D0-02F7-4A67-8B7F-F9278225FF48}" sibTransId="{71D15441-627D-4F80-9C0A-3371F81DA8B5}"/>
    <dgm:cxn modelId="{2F1DE756-CEEC-4747-9118-C944AC869412}" type="presOf" srcId="{34957C18-37DF-4D54-ADBD-16B27C098A70}" destId="{CC724179-91D3-4001-B5DD-DC7867254572}" srcOrd="0" destOrd="0" presId="urn:microsoft.com/office/officeart/2018/2/layout/IconVerticalSolidList"/>
    <dgm:cxn modelId="{66785ED4-7B5E-4698-BF05-CFBD713143FE}" type="presOf" srcId="{A9049DC8-CD23-4C94-8BB2-DC619293EF69}" destId="{331AB030-DEAA-4A4E-965D-6C19304DC670}" srcOrd="0" destOrd="0" presId="urn:microsoft.com/office/officeart/2018/2/layout/IconVerticalSolidList"/>
    <dgm:cxn modelId="{A81AF2D7-616F-4C8A-A756-3BD37035E33D}" srcId="{34957C18-37DF-4D54-ADBD-16B27C098A70}" destId="{A9049DC8-CD23-4C94-8BB2-DC619293EF69}" srcOrd="1" destOrd="0" parTransId="{093E227D-6770-4E85-816E-37E5542C7E26}" sibTransId="{ADD265BD-920A-49A5-91C5-4E2D01E145D9}"/>
    <dgm:cxn modelId="{F64C60DB-B7F5-4924-8CFB-B76158BB9C5E}" type="presOf" srcId="{883B3E38-4A49-4EC4-A9E9-F455FAAFD144}" destId="{452B5271-194C-4326-B695-9E4241E5F6E1}" srcOrd="0" destOrd="0" presId="urn:microsoft.com/office/officeart/2018/2/layout/IconVerticalSolidList"/>
    <dgm:cxn modelId="{2FC22DDC-A0C7-4F48-B2F9-0F25A97AFE29}" srcId="{34957C18-37DF-4D54-ADBD-16B27C098A70}" destId="{883B3E38-4A49-4EC4-A9E9-F455FAAFD144}" srcOrd="3" destOrd="0" parTransId="{E5B19A56-6844-4E7E-BF53-C3A4E3D01FB8}" sibTransId="{CD7E0A39-CAAD-42E3-9C2E-3D382C7997F3}"/>
    <dgm:cxn modelId="{3400FF87-E353-40FE-8F31-9C16CD4871B4}" type="presParOf" srcId="{CC724179-91D3-4001-B5DD-DC7867254572}" destId="{ABE5097E-C819-450E-88EC-66E795749343}" srcOrd="0" destOrd="0" presId="urn:microsoft.com/office/officeart/2018/2/layout/IconVerticalSolidList"/>
    <dgm:cxn modelId="{25D19D81-ADF1-448E-B68F-9BBC0F13C567}" type="presParOf" srcId="{ABE5097E-C819-450E-88EC-66E795749343}" destId="{A07D0FCD-1128-496A-83A6-F8AC3F1E2FB4}" srcOrd="0" destOrd="0" presId="urn:microsoft.com/office/officeart/2018/2/layout/IconVerticalSolidList"/>
    <dgm:cxn modelId="{7CF6A263-C071-43D5-8954-95867CF576F8}" type="presParOf" srcId="{ABE5097E-C819-450E-88EC-66E795749343}" destId="{64784619-194C-4C50-BCBA-16AED4FB365E}" srcOrd="1" destOrd="0" presId="urn:microsoft.com/office/officeart/2018/2/layout/IconVerticalSolidList"/>
    <dgm:cxn modelId="{9F0F4EF7-7BDC-42AE-A01F-31586EC1335D}" type="presParOf" srcId="{ABE5097E-C819-450E-88EC-66E795749343}" destId="{F1F57AD2-63D3-4F0D-869E-2F75665EA525}" srcOrd="2" destOrd="0" presId="urn:microsoft.com/office/officeart/2018/2/layout/IconVerticalSolidList"/>
    <dgm:cxn modelId="{A4286453-986A-4922-B231-015D3081C2C7}" type="presParOf" srcId="{ABE5097E-C819-450E-88EC-66E795749343}" destId="{0C94E0B0-31B0-4A79-9282-058ADCE26E0F}" srcOrd="3" destOrd="0" presId="urn:microsoft.com/office/officeart/2018/2/layout/IconVerticalSolidList"/>
    <dgm:cxn modelId="{75FC41F9-2509-42C2-981F-B192AA66FC17}" type="presParOf" srcId="{CC724179-91D3-4001-B5DD-DC7867254572}" destId="{D4A3271F-CEE5-48BD-83EA-0C51C1A2D5F5}" srcOrd="1" destOrd="0" presId="urn:microsoft.com/office/officeart/2018/2/layout/IconVerticalSolidList"/>
    <dgm:cxn modelId="{7350772D-298F-42DA-B306-E8209F9308DD}" type="presParOf" srcId="{CC724179-91D3-4001-B5DD-DC7867254572}" destId="{CADC9116-79FD-436F-BE3A-040E5F90017B}" srcOrd="2" destOrd="0" presId="urn:microsoft.com/office/officeart/2018/2/layout/IconVerticalSolidList"/>
    <dgm:cxn modelId="{F1D65F62-65B5-4CE1-95BB-E6351A7E207D}" type="presParOf" srcId="{CADC9116-79FD-436F-BE3A-040E5F90017B}" destId="{ED6D8317-42A0-437A-96B2-BE497045D6E8}" srcOrd="0" destOrd="0" presId="urn:microsoft.com/office/officeart/2018/2/layout/IconVerticalSolidList"/>
    <dgm:cxn modelId="{EEBD230E-89C8-4FCE-8392-E69ED4F52046}" type="presParOf" srcId="{CADC9116-79FD-436F-BE3A-040E5F90017B}" destId="{1C67E717-067E-4459-837D-4960FB5BBC0D}" srcOrd="1" destOrd="0" presId="urn:microsoft.com/office/officeart/2018/2/layout/IconVerticalSolidList"/>
    <dgm:cxn modelId="{298D65FC-5C71-4E87-A943-B08443E612CC}" type="presParOf" srcId="{CADC9116-79FD-436F-BE3A-040E5F90017B}" destId="{C5720BAF-757D-4D75-B0D4-BDF8E9E74085}" srcOrd="2" destOrd="0" presId="urn:microsoft.com/office/officeart/2018/2/layout/IconVerticalSolidList"/>
    <dgm:cxn modelId="{E118969C-E279-48FA-B365-7A9CAE93ADA4}" type="presParOf" srcId="{CADC9116-79FD-436F-BE3A-040E5F90017B}" destId="{331AB030-DEAA-4A4E-965D-6C19304DC670}" srcOrd="3" destOrd="0" presId="urn:microsoft.com/office/officeart/2018/2/layout/IconVerticalSolidList"/>
    <dgm:cxn modelId="{A0F40665-A39E-4308-A24A-56EB63FFF9EB}" type="presParOf" srcId="{CC724179-91D3-4001-B5DD-DC7867254572}" destId="{B514EF04-4D58-422A-9B8B-C17458F049E3}" srcOrd="3" destOrd="0" presId="urn:microsoft.com/office/officeart/2018/2/layout/IconVerticalSolidList"/>
    <dgm:cxn modelId="{B8B8ED0B-AFBC-48E4-B993-6C58A9D67469}" type="presParOf" srcId="{CC724179-91D3-4001-B5DD-DC7867254572}" destId="{96C73166-99D8-4946-8443-1BB0A4F3BCF1}" srcOrd="4" destOrd="0" presId="urn:microsoft.com/office/officeart/2018/2/layout/IconVerticalSolidList"/>
    <dgm:cxn modelId="{EC7B071A-5ED2-4CF6-B388-7EC45A757E3E}" type="presParOf" srcId="{96C73166-99D8-4946-8443-1BB0A4F3BCF1}" destId="{06BF9A42-EB75-4088-8942-9BCBA727CB53}" srcOrd="0" destOrd="0" presId="urn:microsoft.com/office/officeart/2018/2/layout/IconVerticalSolidList"/>
    <dgm:cxn modelId="{D8851A73-9597-4F91-91C0-B3BB8147A2A3}" type="presParOf" srcId="{96C73166-99D8-4946-8443-1BB0A4F3BCF1}" destId="{FFAB693E-A453-4F78-A332-46117D354C7A}" srcOrd="1" destOrd="0" presId="urn:microsoft.com/office/officeart/2018/2/layout/IconVerticalSolidList"/>
    <dgm:cxn modelId="{4ED6B151-69F1-415E-8F3A-162D66252660}" type="presParOf" srcId="{96C73166-99D8-4946-8443-1BB0A4F3BCF1}" destId="{35D2F584-6868-4F7F-AC0A-6A185763E647}" srcOrd="2" destOrd="0" presId="urn:microsoft.com/office/officeart/2018/2/layout/IconVerticalSolidList"/>
    <dgm:cxn modelId="{18044CEA-38BD-43DD-9E1A-673C31AD1FA3}" type="presParOf" srcId="{96C73166-99D8-4946-8443-1BB0A4F3BCF1}" destId="{696F5DD6-1CE9-494E-9174-634E0A485102}" srcOrd="3" destOrd="0" presId="urn:microsoft.com/office/officeart/2018/2/layout/IconVerticalSolidList"/>
    <dgm:cxn modelId="{72C40D64-3045-43F7-931A-F5FAD36223BE}" type="presParOf" srcId="{CC724179-91D3-4001-B5DD-DC7867254572}" destId="{A06E8209-1231-4C5A-8004-899E0FAC5EE3}" srcOrd="5" destOrd="0" presId="urn:microsoft.com/office/officeart/2018/2/layout/IconVerticalSolidList"/>
    <dgm:cxn modelId="{4DC38EE7-B9AC-4C22-8CDC-CE9724B18B2F}" type="presParOf" srcId="{CC724179-91D3-4001-B5DD-DC7867254572}" destId="{CD0DA297-57ED-4D26-A13D-3D1FAA6DA2F4}" srcOrd="6" destOrd="0" presId="urn:microsoft.com/office/officeart/2018/2/layout/IconVerticalSolidList"/>
    <dgm:cxn modelId="{6A1291B4-CD8F-4B59-9A9D-F562C41B6457}" type="presParOf" srcId="{CD0DA297-57ED-4D26-A13D-3D1FAA6DA2F4}" destId="{BD4B633A-A836-4A81-A326-3C925AC483B5}" srcOrd="0" destOrd="0" presId="urn:microsoft.com/office/officeart/2018/2/layout/IconVerticalSolidList"/>
    <dgm:cxn modelId="{62A1606C-7C6F-49DB-9239-111A5BC12D01}" type="presParOf" srcId="{CD0DA297-57ED-4D26-A13D-3D1FAA6DA2F4}" destId="{238AC687-E6BB-45C9-BF0B-C4CC10724329}" srcOrd="1" destOrd="0" presId="urn:microsoft.com/office/officeart/2018/2/layout/IconVerticalSolidList"/>
    <dgm:cxn modelId="{466B0CCB-7E7B-4AA4-BDDD-8E3D1D5761DB}" type="presParOf" srcId="{CD0DA297-57ED-4D26-A13D-3D1FAA6DA2F4}" destId="{953F1EDB-04CC-4A7B-AD00-23A75FCDB11C}" srcOrd="2" destOrd="0" presId="urn:microsoft.com/office/officeart/2018/2/layout/IconVerticalSolidList"/>
    <dgm:cxn modelId="{6EF98CFF-7011-48B1-B56D-79585C7704D6}" type="presParOf" srcId="{CD0DA297-57ED-4D26-A13D-3D1FAA6DA2F4}" destId="{452B5271-194C-4326-B695-9E4241E5F6E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0B3DB5-58DC-4BE2-BD97-3DACE8CC5D5D}"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FD5E349-F5F6-451B-A3C3-0D31391ECD60}">
      <dgm:prSet/>
      <dgm:spPr/>
      <dgm:t>
        <a:bodyPr/>
        <a:lstStyle/>
        <a:p>
          <a:pPr>
            <a:lnSpc>
              <a:spcPct val="100000"/>
            </a:lnSpc>
          </a:pPr>
          <a:r>
            <a:rPr lang="fr-FR"/>
            <a:t>Notoriété &amp; Image</a:t>
          </a:r>
          <a:endParaRPr lang="en-US"/>
        </a:p>
      </dgm:t>
    </dgm:pt>
    <dgm:pt modelId="{ECE656F9-A107-43E2-91A9-E6DE352988F4}" type="parTrans" cxnId="{709C6EA4-6906-4F06-9B11-247C562E149B}">
      <dgm:prSet/>
      <dgm:spPr/>
      <dgm:t>
        <a:bodyPr/>
        <a:lstStyle/>
        <a:p>
          <a:endParaRPr lang="en-US"/>
        </a:p>
      </dgm:t>
    </dgm:pt>
    <dgm:pt modelId="{BE44FA0A-1134-4586-B830-873E588E950A}" type="sibTrans" cxnId="{709C6EA4-6906-4F06-9B11-247C562E149B}">
      <dgm:prSet/>
      <dgm:spPr/>
      <dgm:t>
        <a:bodyPr/>
        <a:lstStyle/>
        <a:p>
          <a:endParaRPr lang="en-US"/>
        </a:p>
      </dgm:t>
    </dgm:pt>
    <dgm:pt modelId="{2B14012E-145A-45B2-BFC4-DD7E7400F2E1}">
      <dgm:prSet/>
      <dgm:spPr/>
      <dgm:t>
        <a:bodyPr/>
        <a:lstStyle/>
        <a:p>
          <a:pPr>
            <a:lnSpc>
              <a:spcPct val="100000"/>
            </a:lnSpc>
          </a:pPr>
          <a:r>
            <a:rPr lang="fr-FR"/>
            <a:t>Augmentation des ventes &amp; placement de produit</a:t>
          </a:r>
          <a:endParaRPr lang="en-US"/>
        </a:p>
      </dgm:t>
    </dgm:pt>
    <dgm:pt modelId="{2E9BA600-16F7-494A-A02D-22FA0F15F3AE}" type="parTrans" cxnId="{5B5EDA2F-11F5-46AB-8761-581A1FFF63F3}">
      <dgm:prSet/>
      <dgm:spPr/>
      <dgm:t>
        <a:bodyPr/>
        <a:lstStyle/>
        <a:p>
          <a:endParaRPr lang="en-US"/>
        </a:p>
      </dgm:t>
    </dgm:pt>
    <dgm:pt modelId="{DE2CBEE8-7B23-4D6F-950C-211BC9802376}" type="sibTrans" cxnId="{5B5EDA2F-11F5-46AB-8761-581A1FFF63F3}">
      <dgm:prSet/>
      <dgm:spPr/>
      <dgm:t>
        <a:bodyPr/>
        <a:lstStyle/>
        <a:p>
          <a:endParaRPr lang="en-US"/>
        </a:p>
      </dgm:t>
    </dgm:pt>
    <dgm:pt modelId="{E6794DB7-52BB-481B-9BCA-FB3D6DDD3418}">
      <dgm:prSet/>
      <dgm:spPr/>
      <dgm:t>
        <a:bodyPr/>
        <a:lstStyle/>
        <a:p>
          <a:pPr>
            <a:lnSpc>
              <a:spcPct val="100000"/>
            </a:lnSpc>
          </a:pPr>
          <a:r>
            <a:rPr lang="fr-FR"/>
            <a:t>Relation clients, prospects (RP)</a:t>
          </a:r>
          <a:endParaRPr lang="en-US"/>
        </a:p>
      </dgm:t>
    </dgm:pt>
    <dgm:pt modelId="{48907FD2-6753-4FF0-AE08-991B4E0C7DA6}" type="parTrans" cxnId="{BF923A30-D2B6-4632-A0FE-E2A6DFC9C6FE}">
      <dgm:prSet/>
      <dgm:spPr/>
      <dgm:t>
        <a:bodyPr/>
        <a:lstStyle/>
        <a:p>
          <a:endParaRPr lang="en-US"/>
        </a:p>
      </dgm:t>
    </dgm:pt>
    <dgm:pt modelId="{3B826C26-2F6F-484D-A1E4-61F9FD11D1C5}" type="sibTrans" cxnId="{BF923A30-D2B6-4632-A0FE-E2A6DFC9C6FE}">
      <dgm:prSet/>
      <dgm:spPr/>
      <dgm:t>
        <a:bodyPr/>
        <a:lstStyle/>
        <a:p>
          <a:endParaRPr lang="en-US"/>
        </a:p>
      </dgm:t>
    </dgm:pt>
    <dgm:pt modelId="{1F75C987-EABC-48E9-A70C-3D11047141A3}">
      <dgm:prSet/>
      <dgm:spPr/>
      <dgm:t>
        <a:bodyPr/>
        <a:lstStyle/>
        <a:p>
          <a:pPr>
            <a:lnSpc>
              <a:spcPct val="100000"/>
            </a:lnSpc>
          </a:pPr>
          <a:r>
            <a:rPr lang="fr-FR"/>
            <a:t>Communication Interne</a:t>
          </a:r>
          <a:endParaRPr lang="en-US"/>
        </a:p>
      </dgm:t>
    </dgm:pt>
    <dgm:pt modelId="{7AA1644B-FC3E-4D8D-A23E-1B453ACBD20D}" type="parTrans" cxnId="{3093F9FF-A041-4534-8828-DF742CE4CE0F}">
      <dgm:prSet/>
      <dgm:spPr/>
      <dgm:t>
        <a:bodyPr/>
        <a:lstStyle/>
        <a:p>
          <a:endParaRPr lang="en-US"/>
        </a:p>
      </dgm:t>
    </dgm:pt>
    <dgm:pt modelId="{31D1B73E-5989-47CA-9880-833F6CE72CAE}" type="sibTrans" cxnId="{3093F9FF-A041-4534-8828-DF742CE4CE0F}">
      <dgm:prSet/>
      <dgm:spPr/>
      <dgm:t>
        <a:bodyPr/>
        <a:lstStyle/>
        <a:p>
          <a:endParaRPr lang="en-US"/>
        </a:p>
      </dgm:t>
    </dgm:pt>
    <dgm:pt modelId="{1D38B115-C545-41B2-9792-004B15B263E0}">
      <dgm:prSet/>
      <dgm:spPr/>
      <dgm:t>
        <a:bodyPr/>
        <a:lstStyle/>
        <a:p>
          <a:pPr>
            <a:lnSpc>
              <a:spcPct val="100000"/>
            </a:lnSpc>
          </a:pPr>
          <a:r>
            <a:rPr lang="fr-FR"/>
            <a:t>Marketing par la preuve</a:t>
          </a:r>
          <a:endParaRPr lang="en-US"/>
        </a:p>
      </dgm:t>
    </dgm:pt>
    <dgm:pt modelId="{5766BE50-3843-40A3-8B30-38DAAF46D06A}" type="parTrans" cxnId="{D9A48B0D-035B-4DB6-A191-83F8AC6FFC1E}">
      <dgm:prSet/>
      <dgm:spPr/>
      <dgm:t>
        <a:bodyPr/>
        <a:lstStyle/>
        <a:p>
          <a:endParaRPr lang="en-US"/>
        </a:p>
      </dgm:t>
    </dgm:pt>
    <dgm:pt modelId="{1514C751-F608-4A4A-958C-B297F4AB3238}" type="sibTrans" cxnId="{D9A48B0D-035B-4DB6-A191-83F8AC6FFC1E}">
      <dgm:prSet/>
      <dgm:spPr/>
      <dgm:t>
        <a:bodyPr/>
        <a:lstStyle/>
        <a:p>
          <a:endParaRPr lang="en-US"/>
        </a:p>
      </dgm:t>
    </dgm:pt>
    <dgm:pt modelId="{AA1D0CA8-A3C4-4EF3-A8F1-0EEAE8F0FB2A}">
      <dgm:prSet/>
      <dgm:spPr/>
      <dgm:t>
        <a:bodyPr/>
        <a:lstStyle/>
        <a:p>
          <a:pPr>
            <a:lnSpc>
              <a:spcPct val="100000"/>
            </a:lnSpc>
          </a:pPr>
          <a:r>
            <a:rPr lang="fr-FR"/>
            <a:t>« Connecter les Fans aux marques » !!!!!!  </a:t>
          </a:r>
          <a:endParaRPr lang="en-US"/>
        </a:p>
      </dgm:t>
    </dgm:pt>
    <dgm:pt modelId="{10430A1C-A2A9-4662-BC39-43F8C2D07816}" type="parTrans" cxnId="{D836E304-30C5-4234-B090-56BB435B7164}">
      <dgm:prSet/>
      <dgm:spPr/>
      <dgm:t>
        <a:bodyPr/>
        <a:lstStyle/>
        <a:p>
          <a:endParaRPr lang="en-US"/>
        </a:p>
      </dgm:t>
    </dgm:pt>
    <dgm:pt modelId="{8D952338-1780-40AB-BFB0-22CFFEE97FEB}" type="sibTrans" cxnId="{D836E304-30C5-4234-B090-56BB435B7164}">
      <dgm:prSet/>
      <dgm:spPr/>
      <dgm:t>
        <a:bodyPr/>
        <a:lstStyle/>
        <a:p>
          <a:endParaRPr lang="en-US"/>
        </a:p>
      </dgm:t>
    </dgm:pt>
    <dgm:pt modelId="{C689C662-07F0-4EB6-9C05-15FD9AE45535}" type="pres">
      <dgm:prSet presAssocID="{6D0B3DB5-58DC-4BE2-BD97-3DACE8CC5D5D}" presName="root" presStyleCnt="0">
        <dgm:presLayoutVars>
          <dgm:dir/>
          <dgm:resizeHandles val="exact"/>
        </dgm:presLayoutVars>
      </dgm:prSet>
      <dgm:spPr/>
    </dgm:pt>
    <dgm:pt modelId="{2D6BCE82-F5F8-468D-8127-33FC7AA89FDF}" type="pres">
      <dgm:prSet presAssocID="{5FD5E349-F5F6-451B-A3C3-0D31391ECD60}" presName="compNode" presStyleCnt="0"/>
      <dgm:spPr/>
    </dgm:pt>
    <dgm:pt modelId="{F926754E-5719-4B66-8CD4-60C8F0E8ECB0}" type="pres">
      <dgm:prSet presAssocID="{5FD5E349-F5F6-451B-A3C3-0D31391ECD60}" presName="bgRect" presStyleLbl="bgShp" presStyleIdx="0" presStyleCnt="6"/>
      <dgm:spPr/>
    </dgm:pt>
    <dgm:pt modelId="{4D3F5926-AC50-4752-AC13-0C56B5694598}" type="pres">
      <dgm:prSet presAssocID="{5FD5E349-F5F6-451B-A3C3-0D31391ECD60}"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mage"/>
        </a:ext>
      </dgm:extLst>
    </dgm:pt>
    <dgm:pt modelId="{B222CF6C-A541-4AFC-A9E9-318A72515881}" type="pres">
      <dgm:prSet presAssocID="{5FD5E349-F5F6-451B-A3C3-0D31391ECD60}" presName="spaceRect" presStyleCnt="0"/>
      <dgm:spPr/>
    </dgm:pt>
    <dgm:pt modelId="{ECE11472-1225-4F6E-A131-236C2F89FA71}" type="pres">
      <dgm:prSet presAssocID="{5FD5E349-F5F6-451B-A3C3-0D31391ECD60}" presName="parTx" presStyleLbl="revTx" presStyleIdx="0" presStyleCnt="6">
        <dgm:presLayoutVars>
          <dgm:chMax val="0"/>
          <dgm:chPref val="0"/>
        </dgm:presLayoutVars>
      </dgm:prSet>
      <dgm:spPr/>
    </dgm:pt>
    <dgm:pt modelId="{4B36261A-9540-46C5-8591-BEB3AAA8AFFB}" type="pres">
      <dgm:prSet presAssocID="{BE44FA0A-1134-4586-B830-873E588E950A}" presName="sibTrans" presStyleCnt="0"/>
      <dgm:spPr/>
    </dgm:pt>
    <dgm:pt modelId="{BBCB89CF-7944-4248-897B-92CC4C3B3A88}" type="pres">
      <dgm:prSet presAssocID="{2B14012E-145A-45B2-BFC4-DD7E7400F2E1}" presName="compNode" presStyleCnt="0"/>
      <dgm:spPr/>
    </dgm:pt>
    <dgm:pt modelId="{6D7AD83B-8409-40F4-9357-8BC8ADC2ABF4}" type="pres">
      <dgm:prSet presAssocID="{2B14012E-145A-45B2-BFC4-DD7E7400F2E1}" presName="bgRect" presStyleLbl="bgShp" presStyleIdx="1" presStyleCnt="6"/>
      <dgm:spPr/>
    </dgm:pt>
    <dgm:pt modelId="{1D06C567-A1DA-466B-8AC4-632F3F5796F1}" type="pres">
      <dgm:prSet presAssocID="{2B14012E-145A-45B2-BFC4-DD7E7400F2E1}"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r Graph with Upward Trend"/>
        </a:ext>
      </dgm:extLst>
    </dgm:pt>
    <dgm:pt modelId="{85AE27C4-4676-475E-B08F-A198F5DA5650}" type="pres">
      <dgm:prSet presAssocID="{2B14012E-145A-45B2-BFC4-DD7E7400F2E1}" presName="spaceRect" presStyleCnt="0"/>
      <dgm:spPr/>
    </dgm:pt>
    <dgm:pt modelId="{DEDDCECD-3A48-48FF-9D77-46C919C07180}" type="pres">
      <dgm:prSet presAssocID="{2B14012E-145A-45B2-BFC4-DD7E7400F2E1}" presName="parTx" presStyleLbl="revTx" presStyleIdx="1" presStyleCnt="6">
        <dgm:presLayoutVars>
          <dgm:chMax val="0"/>
          <dgm:chPref val="0"/>
        </dgm:presLayoutVars>
      </dgm:prSet>
      <dgm:spPr/>
    </dgm:pt>
    <dgm:pt modelId="{7D9E0C8F-C037-4FB8-A2FB-3CA319566366}" type="pres">
      <dgm:prSet presAssocID="{DE2CBEE8-7B23-4D6F-950C-211BC9802376}" presName="sibTrans" presStyleCnt="0"/>
      <dgm:spPr/>
    </dgm:pt>
    <dgm:pt modelId="{61060211-FD82-4978-9290-81D06C3F34AF}" type="pres">
      <dgm:prSet presAssocID="{E6794DB7-52BB-481B-9BCA-FB3D6DDD3418}" presName="compNode" presStyleCnt="0"/>
      <dgm:spPr/>
    </dgm:pt>
    <dgm:pt modelId="{5E330455-3C91-47D4-8B40-4192C36228D5}" type="pres">
      <dgm:prSet presAssocID="{E6794DB7-52BB-481B-9BCA-FB3D6DDD3418}" presName="bgRect" presStyleLbl="bgShp" presStyleIdx="2" presStyleCnt="6"/>
      <dgm:spPr/>
    </dgm:pt>
    <dgm:pt modelId="{F197565C-AF18-40A7-B1A6-07816B2A5281}" type="pres">
      <dgm:prSet presAssocID="{E6794DB7-52BB-481B-9BCA-FB3D6DDD3418}"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FA81A34F-DF31-4E43-BBB0-B61B0D823C55}" type="pres">
      <dgm:prSet presAssocID="{E6794DB7-52BB-481B-9BCA-FB3D6DDD3418}" presName="spaceRect" presStyleCnt="0"/>
      <dgm:spPr/>
    </dgm:pt>
    <dgm:pt modelId="{7B4BC1E6-3178-417E-86E0-380980EF5B33}" type="pres">
      <dgm:prSet presAssocID="{E6794DB7-52BB-481B-9BCA-FB3D6DDD3418}" presName="parTx" presStyleLbl="revTx" presStyleIdx="2" presStyleCnt="6">
        <dgm:presLayoutVars>
          <dgm:chMax val="0"/>
          <dgm:chPref val="0"/>
        </dgm:presLayoutVars>
      </dgm:prSet>
      <dgm:spPr/>
    </dgm:pt>
    <dgm:pt modelId="{BE31A6EA-B637-4361-930C-82E14A11849D}" type="pres">
      <dgm:prSet presAssocID="{3B826C26-2F6F-484D-A1E4-61F9FD11D1C5}" presName="sibTrans" presStyleCnt="0"/>
      <dgm:spPr/>
    </dgm:pt>
    <dgm:pt modelId="{D9479F0C-9ECA-4CEF-9442-3EA24D4F488A}" type="pres">
      <dgm:prSet presAssocID="{1F75C987-EABC-48E9-A70C-3D11047141A3}" presName="compNode" presStyleCnt="0"/>
      <dgm:spPr/>
    </dgm:pt>
    <dgm:pt modelId="{90ACFE35-7F0F-4C14-BA85-FB5DDCD1A5CD}" type="pres">
      <dgm:prSet presAssocID="{1F75C987-EABC-48E9-A70C-3D11047141A3}" presName="bgRect" presStyleLbl="bgShp" presStyleIdx="3" presStyleCnt="6"/>
      <dgm:spPr/>
    </dgm:pt>
    <dgm:pt modelId="{528497FE-4014-4DB8-8A84-3CCC91CD2F96}" type="pres">
      <dgm:prSet presAssocID="{1F75C987-EABC-48E9-A70C-3D11047141A3}"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at"/>
        </a:ext>
      </dgm:extLst>
    </dgm:pt>
    <dgm:pt modelId="{9AF0F094-8270-426D-84D6-70A3C4F593C7}" type="pres">
      <dgm:prSet presAssocID="{1F75C987-EABC-48E9-A70C-3D11047141A3}" presName="spaceRect" presStyleCnt="0"/>
      <dgm:spPr/>
    </dgm:pt>
    <dgm:pt modelId="{6BA831E0-211F-439A-909C-FE695154F56D}" type="pres">
      <dgm:prSet presAssocID="{1F75C987-EABC-48E9-A70C-3D11047141A3}" presName="parTx" presStyleLbl="revTx" presStyleIdx="3" presStyleCnt="6">
        <dgm:presLayoutVars>
          <dgm:chMax val="0"/>
          <dgm:chPref val="0"/>
        </dgm:presLayoutVars>
      </dgm:prSet>
      <dgm:spPr/>
    </dgm:pt>
    <dgm:pt modelId="{4D46D684-1395-49F2-9CC5-6E6F660D820E}" type="pres">
      <dgm:prSet presAssocID="{31D1B73E-5989-47CA-9880-833F6CE72CAE}" presName="sibTrans" presStyleCnt="0"/>
      <dgm:spPr/>
    </dgm:pt>
    <dgm:pt modelId="{9A2461EB-3DAE-4DB5-98EE-CCB02160CD73}" type="pres">
      <dgm:prSet presAssocID="{1D38B115-C545-41B2-9792-004B15B263E0}" presName="compNode" presStyleCnt="0"/>
      <dgm:spPr/>
    </dgm:pt>
    <dgm:pt modelId="{46835034-BB8B-4B88-BA38-3476A5F3BC49}" type="pres">
      <dgm:prSet presAssocID="{1D38B115-C545-41B2-9792-004B15B263E0}" presName="bgRect" presStyleLbl="bgShp" presStyleIdx="4" presStyleCnt="6"/>
      <dgm:spPr/>
    </dgm:pt>
    <dgm:pt modelId="{C61E6955-855E-4DC6-96D7-4FF4BCE55A4B}" type="pres">
      <dgm:prSet presAssocID="{1D38B115-C545-41B2-9792-004B15B263E0}"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arget Audience"/>
        </a:ext>
      </dgm:extLst>
    </dgm:pt>
    <dgm:pt modelId="{57B15A41-3460-431A-9601-7505DE0EB0FD}" type="pres">
      <dgm:prSet presAssocID="{1D38B115-C545-41B2-9792-004B15B263E0}" presName="spaceRect" presStyleCnt="0"/>
      <dgm:spPr/>
    </dgm:pt>
    <dgm:pt modelId="{3E894909-BD16-4398-9064-C07BA45562AA}" type="pres">
      <dgm:prSet presAssocID="{1D38B115-C545-41B2-9792-004B15B263E0}" presName="parTx" presStyleLbl="revTx" presStyleIdx="4" presStyleCnt="6">
        <dgm:presLayoutVars>
          <dgm:chMax val="0"/>
          <dgm:chPref val="0"/>
        </dgm:presLayoutVars>
      </dgm:prSet>
      <dgm:spPr/>
    </dgm:pt>
    <dgm:pt modelId="{A0960A2D-6E9F-48CD-874A-899333FCBE26}" type="pres">
      <dgm:prSet presAssocID="{1514C751-F608-4A4A-958C-B297F4AB3238}" presName="sibTrans" presStyleCnt="0"/>
      <dgm:spPr/>
    </dgm:pt>
    <dgm:pt modelId="{75301EDE-3EF4-44F3-9602-A8B1BABD6B4B}" type="pres">
      <dgm:prSet presAssocID="{AA1D0CA8-A3C4-4EF3-A8F1-0EEAE8F0FB2A}" presName="compNode" presStyleCnt="0"/>
      <dgm:spPr/>
    </dgm:pt>
    <dgm:pt modelId="{8A0B1A79-374B-4B43-B4E2-20AE0811C78A}" type="pres">
      <dgm:prSet presAssocID="{AA1D0CA8-A3C4-4EF3-A8F1-0EEAE8F0FB2A}" presName="bgRect" presStyleLbl="bgShp" presStyleIdx="5" presStyleCnt="6"/>
      <dgm:spPr/>
    </dgm:pt>
    <dgm:pt modelId="{D6BC58ED-4C1F-43E4-8F9B-9D2C99C6386E}" type="pres">
      <dgm:prSet presAssocID="{AA1D0CA8-A3C4-4EF3-A8F1-0EEAE8F0FB2A}"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Moustache Face with Solid Fill"/>
        </a:ext>
      </dgm:extLst>
    </dgm:pt>
    <dgm:pt modelId="{E94E274E-5BC9-42F7-A8F6-9E45663A42BB}" type="pres">
      <dgm:prSet presAssocID="{AA1D0CA8-A3C4-4EF3-A8F1-0EEAE8F0FB2A}" presName="spaceRect" presStyleCnt="0"/>
      <dgm:spPr/>
    </dgm:pt>
    <dgm:pt modelId="{521440DA-3706-40E6-A03F-905B142CE702}" type="pres">
      <dgm:prSet presAssocID="{AA1D0CA8-A3C4-4EF3-A8F1-0EEAE8F0FB2A}" presName="parTx" presStyleLbl="revTx" presStyleIdx="5" presStyleCnt="6">
        <dgm:presLayoutVars>
          <dgm:chMax val="0"/>
          <dgm:chPref val="0"/>
        </dgm:presLayoutVars>
      </dgm:prSet>
      <dgm:spPr/>
    </dgm:pt>
  </dgm:ptLst>
  <dgm:cxnLst>
    <dgm:cxn modelId="{D836E304-30C5-4234-B090-56BB435B7164}" srcId="{6D0B3DB5-58DC-4BE2-BD97-3DACE8CC5D5D}" destId="{AA1D0CA8-A3C4-4EF3-A8F1-0EEAE8F0FB2A}" srcOrd="5" destOrd="0" parTransId="{10430A1C-A2A9-4662-BC39-43F8C2D07816}" sibTransId="{8D952338-1780-40AB-BFB0-22CFFEE97FEB}"/>
    <dgm:cxn modelId="{D9A48B0D-035B-4DB6-A191-83F8AC6FFC1E}" srcId="{6D0B3DB5-58DC-4BE2-BD97-3DACE8CC5D5D}" destId="{1D38B115-C545-41B2-9792-004B15B263E0}" srcOrd="4" destOrd="0" parTransId="{5766BE50-3843-40A3-8B30-38DAAF46D06A}" sibTransId="{1514C751-F608-4A4A-958C-B297F4AB3238}"/>
    <dgm:cxn modelId="{5B5EDA2F-11F5-46AB-8761-581A1FFF63F3}" srcId="{6D0B3DB5-58DC-4BE2-BD97-3DACE8CC5D5D}" destId="{2B14012E-145A-45B2-BFC4-DD7E7400F2E1}" srcOrd="1" destOrd="0" parTransId="{2E9BA600-16F7-494A-A02D-22FA0F15F3AE}" sibTransId="{DE2CBEE8-7B23-4D6F-950C-211BC9802376}"/>
    <dgm:cxn modelId="{BF923A30-D2B6-4632-A0FE-E2A6DFC9C6FE}" srcId="{6D0B3DB5-58DC-4BE2-BD97-3DACE8CC5D5D}" destId="{E6794DB7-52BB-481B-9BCA-FB3D6DDD3418}" srcOrd="2" destOrd="0" parTransId="{48907FD2-6753-4FF0-AE08-991B4E0C7DA6}" sibTransId="{3B826C26-2F6F-484D-A1E4-61F9FD11D1C5}"/>
    <dgm:cxn modelId="{83A38D5D-94A0-4886-A8FB-DE04A4B724BA}" type="presOf" srcId="{1F75C987-EABC-48E9-A70C-3D11047141A3}" destId="{6BA831E0-211F-439A-909C-FE695154F56D}" srcOrd="0" destOrd="0" presId="urn:microsoft.com/office/officeart/2018/2/layout/IconVerticalSolidList"/>
    <dgm:cxn modelId="{302BD864-4210-4A26-BBDA-50DEEA00D8E4}" type="presOf" srcId="{AA1D0CA8-A3C4-4EF3-A8F1-0EEAE8F0FB2A}" destId="{521440DA-3706-40E6-A03F-905B142CE702}" srcOrd="0" destOrd="0" presId="urn:microsoft.com/office/officeart/2018/2/layout/IconVerticalSolidList"/>
    <dgm:cxn modelId="{97D29545-8FE3-450E-B770-53B3F3B930BA}" type="presOf" srcId="{1D38B115-C545-41B2-9792-004B15B263E0}" destId="{3E894909-BD16-4398-9064-C07BA45562AA}" srcOrd="0" destOrd="0" presId="urn:microsoft.com/office/officeart/2018/2/layout/IconVerticalSolidList"/>
    <dgm:cxn modelId="{22604570-0B46-467C-9C38-6715C849619F}" type="presOf" srcId="{6D0B3DB5-58DC-4BE2-BD97-3DACE8CC5D5D}" destId="{C689C662-07F0-4EB6-9C05-15FD9AE45535}" srcOrd="0" destOrd="0" presId="urn:microsoft.com/office/officeart/2018/2/layout/IconVerticalSolidList"/>
    <dgm:cxn modelId="{09D51392-0887-4CEE-A2AE-F1AD27A6B4B4}" type="presOf" srcId="{E6794DB7-52BB-481B-9BCA-FB3D6DDD3418}" destId="{7B4BC1E6-3178-417E-86E0-380980EF5B33}" srcOrd="0" destOrd="0" presId="urn:microsoft.com/office/officeart/2018/2/layout/IconVerticalSolidList"/>
    <dgm:cxn modelId="{709C6EA4-6906-4F06-9B11-247C562E149B}" srcId="{6D0B3DB5-58DC-4BE2-BD97-3DACE8CC5D5D}" destId="{5FD5E349-F5F6-451B-A3C3-0D31391ECD60}" srcOrd="0" destOrd="0" parTransId="{ECE656F9-A107-43E2-91A9-E6DE352988F4}" sibTransId="{BE44FA0A-1134-4586-B830-873E588E950A}"/>
    <dgm:cxn modelId="{B1ADA1C2-7E88-417B-9374-881C7512FB24}" type="presOf" srcId="{5FD5E349-F5F6-451B-A3C3-0D31391ECD60}" destId="{ECE11472-1225-4F6E-A131-236C2F89FA71}" srcOrd="0" destOrd="0" presId="urn:microsoft.com/office/officeart/2018/2/layout/IconVerticalSolidList"/>
    <dgm:cxn modelId="{C0C4FDF6-EA71-4DF1-9DC9-CA3F7292059B}" type="presOf" srcId="{2B14012E-145A-45B2-BFC4-DD7E7400F2E1}" destId="{DEDDCECD-3A48-48FF-9D77-46C919C07180}" srcOrd="0" destOrd="0" presId="urn:microsoft.com/office/officeart/2018/2/layout/IconVerticalSolidList"/>
    <dgm:cxn modelId="{3093F9FF-A041-4534-8828-DF742CE4CE0F}" srcId="{6D0B3DB5-58DC-4BE2-BD97-3DACE8CC5D5D}" destId="{1F75C987-EABC-48E9-A70C-3D11047141A3}" srcOrd="3" destOrd="0" parTransId="{7AA1644B-FC3E-4D8D-A23E-1B453ACBD20D}" sibTransId="{31D1B73E-5989-47CA-9880-833F6CE72CAE}"/>
    <dgm:cxn modelId="{B28442B0-DAAA-4823-9535-4394A1021AF0}" type="presParOf" srcId="{C689C662-07F0-4EB6-9C05-15FD9AE45535}" destId="{2D6BCE82-F5F8-468D-8127-33FC7AA89FDF}" srcOrd="0" destOrd="0" presId="urn:microsoft.com/office/officeart/2018/2/layout/IconVerticalSolidList"/>
    <dgm:cxn modelId="{7A3DA5FA-A384-4E05-AA27-42E5A91622A8}" type="presParOf" srcId="{2D6BCE82-F5F8-468D-8127-33FC7AA89FDF}" destId="{F926754E-5719-4B66-8CD4-60C8F0E8ECB0}" srcOrd="0" destOrd="0" presId="urn:microsoft.com/office/officeart/2018/2/layout/IconVerticalSolidList"/>
    <dgm:cxn modelId="{0CF40DE8-7120-475F-AAF6-44EC3073026C}" type="presParOf" srcId="{2D6BCE82-F5F8-468D-8127-33FC7AA89FDF}" destId="{4D3F5926-AC50-4752-AC13-0C56B5694598}" srcOrd="1" destOrd="0" presId="urn:microsoft.com/office/officeart/2018/2/layout/IconVerticalSolidList"/>
    <dgm:cxn modelId="{2CDA427F-D51C-4278-82C6-D5DBE71DBB43}" type="presParOf" srcId="{2D6BCE82-F5F8-468D-8127-33FC7AA89FDF}" destId="{B222CF6C-A541-4AFC-A9E9-318A72515881}" srcOrd="2" destOrd="0" presId="urn:microsoft.com/office/officeart/2018/2/layout/IconVerticalSolidList"/>
    <dgm:cxn modelId="{59B13A98-2E9B-404A-8B1B-0D0881708382}" type="presParOf" srcId="{2D6BCE82-F5F8-468D-8127-33FC7AA89FDF}" destId="{ECE11472-1225-4F6E-A131-236C2F89FA71}" srcOrd="3" destOrd="0" presId="urn:microsoft.com/office/officeart/2018/2/layout/IconVerticalSolidList"/>
    <dgm:cxn modelId="{55E35043-38A6-4960-A1AC-9B908557D6D8}" type="presParOf" srcId="{C689C662-07F0-4EB6-9C05-15FD9AE45535}" destId="{4B36261A-9540-46C5-8591-BEB3AAA8AFFB}" srcOrd="1" destOrd="0" presId="urn:microsoft.com/office/officeart/2018/2/layout/IconVerticalSolidList"/>
    <dgm:cxn modelId="{67CB984A-FA64-4D6F-BFC2-A19E9B2DB3AB}" type="presParOf" srcId="{C689C662-07F0-4EB6-9C05-15FD9AE45535}" destId="{BBCB89CF-7944-4248-897B-92CC4C3B3A88}" srcOrd="2" destOrd="0" presId="urn:microsoft.com/office/officeart/2018/2/layout/IconVerticalSolidList"/>
    <dgm:cxn modelId="{28E16975-2EE4-4E80-9473-DEF7B7427F83}" type="presParOf" srcId="{BBCB89CF-7944-4248-897B-92CC4C3B3A88}" destId="{6D7AD83B-8409-40F4-9357-8BC8ADC2ABF4}" srcOrd="0" destOrd="0" presId="urn:microsoft.com/office/officeart/2018/2/layout/IconVerticalSolidList"/>
    <dgm:cxn modelId="{F9ED5208-6B48-4993-A5D3-D46B65C30945}" type="presParOf" srcId="{BBCB89CF-7944-4248-897B-92CC4C3B3A88}" destId="{1D06C567-A1DA-466B-8AC4-632F3F5796F1}" srcOrd="1" destOrd="0" presId="urn:microsoft.com/office/officeart/2018/2/layout/IconVerticalSolidList"/>
    <dgm:cxn modelId="{B171A2A6-2604-48DC-8190-0E6B4D4F85B6}" type="presParOf" srcId="{BBCB89CF-7944-4248-897B-92CC4C3B3A88}" destId="{85AE27C4-4676-475E-B08F-A198F5DA5650}" srcOrd="2" destOrd="0" presId="urn:microsoft.com/office/officeart/2018/2/layout/IconVerticalSolidList"/>
    <dgm:cxn modelId="{44243CB7-D033-4A66-B3F0-9BEB155D0E81}" type="presParOf" srcId="{BBCB89CF-7944-4248-897B-92CC4C3B3A88}" destId="{DEDDCECD-3A48-48FF-9D77-46C919C07180}" srcOrd="3" destOrd="0" presId="urn:microsoft.com/office/officeart/2018/2/layout/IconVerticalSolidList"/>
    <dgm:cxn modelId="{CD21E0B2-2844-490C-AF34-1DA0A5699D56}" type="presParOf" srcId="{C689C662-07F0-4EB6-9C05-15FD9AE45535}" destId="{7D9E0C8F-C037-4FB8-A2FB-3CA319566366}" srcOrd="3" destOrd="0" presId="urn:microsoft.com/office/officeart/2018/2/layout/IconVerticalSolidList"/>
    <dgm:cxn modelId="{F34A6FE4-2427-4339-B006-E201C0C89BD0}" type="presParOf" srcId="{C689C662-07F0-4EB6-9C05-15FD9AE45535}" destId="{61060211-FD82-4978-9290-81D06C3F34AF}" srcOrd="4" destOrd="0" presId="urn:microsoft.com/office/officeart/2018/2/layout/IconVerticalSolidList"/>
    <dgm:cxn modelId="{79FA759C-E9D3-44ED-9A99-FCB4DA7EE42D}" type="presParOf" srcId="{61060211-FD82-4978-9290-81D06C3F34AF}" destId="{5E330455-3C91-47D4-8B40-4192C36228D5}" srcOrd="0" destOrd="0" presId="urn:microsoft.com/office/officeart/2018/2/layout/IconVerticalSolidList"/>
    <dgm:cxn modelId="{AFBDFFB6-3DD1-41BD-B4FC-E9457E669D5F}" type="presParOf" srcId="{61060211-FD82-4978-9290-81D06C3F34AF}" destId="{F197565C-AF18-40A7-B1A6-07816B2A5281}" srcOrd="1" destOrd="0" presId="urn:microsoft.com/office/officeart/2018/2/layout/IconVerticalSolidList"/>
    <dgm:cxn modelId="{868B597F-9C53-4666-802E-1A4E9A86C5FF}" type="presParOf" srcId="{61060211-FD82-4978-9290-81D06C3F34AF}" destId="{FA81A34F-DF31-4E43-BBB0-B61B0D823C55}" srcOrd="2" destOrd="0" presId="urn:microsoft.com/office/officeart/2018/2/layout/IconVerticalSolidList"/>
    <dgm:cxn modelId="{6C1950EC-DB60-4189-B71B-8F1B5927993D}" type="presParOf" srcId="{61060211-FD82-4978-9290-81D06C3F34AF}" destId="{7B4BC1E6-3178-417E-86E0-380980EF5B33}" srcOrd="3" destOrd="0" presId="urn:microsoft.com/office/officeart/2018/2/layout/IconVerticalSolidList"/>
    <dgm:cxn modelId="{A699262A-E5ED-4636-B17C-323785CFE57C}" type="presParOf" srcId="{C689C662-07F0-4EB6-9C05-15FD9AE45535}" destId="{BE31A6EA-B637-4361-930C-82E14A11849D}" srcOrd="5" destOrd="0" presId="urn:microsoft.com/office/officeart/2018/2/layout/IconVerticalSolidList"/>
    <dgm:cxn modelId="{91D7EB5D-8D1A-4F18-BD30-23A49EE0639B}" type="presParOf" srcId="{C689C662-07F0-4EB6-9C05-15FD9AE45535}" destId="{D9479F0C-9ECA-4CEF-9442-3EA24D4F488A}" srcOrd="6" destOrd="0" presId="urn:microsoft.com/office/officeart/2018/2/layout/IconVerticalSolidList"/>
    <dgm:cxn modelId="{DEE043A1-3EDA-4AD3-B26A-6AB840C3F3B3}" type="presParOf" srcId="{D9479F0C-9ECA-4CEF-9442-3EA24D4F488A}" destId="{90ACFE35-7F0F-4C14-BA85-FB5DDCD1A5CD}" srcOrd="0" destOrd="0" presId="urn:microsoft.com/office/officeart/2018/2/layout/IconVerticalSolidList"/>
    <dgm:cxn modelId="{0B6099CD-E5B8-45F6-B5C3-DE9599C5EBB1}" type="presParOf" srcId="{D9479F0C-9ECA-4CEF-9442-3EA24D4F488A}" destId="{528497FE-4014-4DB8-8A84-3CCC91CD2F96}" srcOrd="1" destOrd="0" presId="urn:microsoft.com/office/officeart/2018/2/layout/IconVerticalSolidList"/>
    <dgm:cxn modelId="{14D13633-61DB-46C5-8182-76B022A99F6E}" type="presParOf" srcId="{D9479F0C-9ECA-4CEF-9442-3EA24D4F488A}" destId="{9AF0F094-8270-426D-84D6-70A3C4F593C7}" srcOrd="2" destOrd="0" presId="urn:microsoft.com/office/officeart/2018/2/layout/IconVerticalSolidList"/>
    <dgm:cxn modelId="{EC5B697A-AF58-4A5F-BC7C-81E45446F678}" type="presParOf" srcId="{D9479F0C-9ECA-4CEF-9442-3EA24D4F488A}" destId="{6BA831E0-211F-439A-909C-FE695154F56D}" srcOrd="3" destOrd="0" presId="urn:microsoft.com/office/officeart/2018/2/layout/IconVerticalSolidList"/>
    <dgm:cxn modelId="{86CFC3C1-3F6B-441C-AF76-734FE378BF0B}" type="presParOf" srcId="{C689C662-07F0-4EB6-9C05-15FD9AE45535}" destId="{4D46D684-1395-49F2-9CC5-6E6F660D820E}" srcOrd="7" destOrd="0" presId="urn:microsoft.com/office/officeart/2018/2/layout/IconVerticalSolidList"/>
    <dgm:cxn modelId="{1F368CE3-BB71-4647-B3B5-03AF5B340378}" type="presParOf" srcId="{C689C662-07F0-4EB6-9C05-15FD9AE45535}" destId="{9A2461EB-3DAE-4DB5-98EE-CCB02160CD73}" srcOrd="8" destOrd="0" presId="urn:microsoft.com/office/officeart/2018/2/layout/IconVerticalSolidList"/>
    <dgm:cxn modelId="{0B1DD772-F9B9-4041-B090-1D66801776C1}" type="presParOf" srcId="{9A2461EB-3DAE-4DB5-98EE-CCB02160CD73}" destId="{46835034-BB8B-4B88-BA38-3476A5F3BC49}" srcOrd="0" destOrd="0" presId="urn:microsoft.com/office/officeart/2018/2/layout/IconVerticalSolidList"/>
    <dgm:cxn modelId="{EA056CD1-9696-4D5D-AF12-CAC070E0126F}" type="presParOf" srcId="{9A2461EB-3DAE-4DB5-98EE-CCB02160CD73}" destId="{C61E6955-855E-4DC6-96D7-4FF4BCE55A4B}" srcOrd="1" destOrd="0" presId="urn:microsoft.com/office/officeart/2018/2/layout/IconVerticalSolidList"/>
    <dgm:cxn modelId="{CA4D6822-0BB4-4AA9-854B-6D94C1191FD9}" type="presParOf" srcId="{9A2461EB-3DAE-4DB5-98EE-CCB02160CD73}" destId="{57B15A41-3460-431A-9601-7505DE0EB0FD}" srcOrd="2" destOrd="0" presId="urn:microsoft.com/office/officeart/2018/2/layout/IconVerticalSolidList"/>
    <dgm:cxn modelId="{9481D2C0-AF79-4D6B-9B07-D913BA8B7399}" type="presParOf" srcId="{9A2461EB-3DAE-4DB5-98EE-CCB02160CD73}" destId="{3E894909-BD16-4398-9064-C07BA45562AA}" srcOrd="3" destOrd="0" presId="urn:microsoft.com/office/officeart/2018/2/layout/IconVerticalSolidList"/>
    <dgm:cxn modelId="{3494CE44-7BC8-4CF2-8275-A8796C7A926B}" type="presParOf" srcId="{C689C662-07F0-4EB6-9C05-15FD9AE45535}" destId="{A0960A2D-6E9F-48CD-874A-899333FCBE26}" srcOrd="9" destOrd="0" presId="urn:microsoft.com/office/officeart/2018/2/layout/IconVerticalSolidList"/>
    <dgm:cxn modelId="{831F63F4-C46A-4C2C-8B06-CA08582FC771}" type="presParOf" srcId="{C689C662-07F0-4EB6-9C05-15FD9AE45535}" destId="{75301EDE-3EF4-44F3-9602-A8B1BABD6B4B}" srcOrd="10" destOrd="0" presId="urn:microsoft.com/office/officeart/2018/2/layout/IconVerticalSolidList"/>
    <dgm:cxn modelId="{04E30C59-FCD0-4B1A-B8E0-85BE203294A4}" type="presParOf" srcId="{75301EDE-3EF4-44F3-9602-A8B1BABD6B4B}" destId="{8A0B1A79-374B-4B43-B4E2-20AE0811C78A}" srcOrd="0" destOrd="0" presId="urn:microsoft.com/office/officeart/2018/2/layout/IconVerticalSolidList"/>
    <dgm:cxn modelId="{2C3EBC76-64C6-4432-94EB-63EF71B0CAD3}" type="presParOf" srcId="{75301EDE-3EF4-44F3-9602-A8B1BABD6B4B}" destId="{D6BC58ED-4C1F-43E4-8F9B-9D2C99C6386E}" srcOrd="1" destOrd="0" presId="urn:microsoft.com/office/officeart/2018/2/layout/IconVerticalSolidList"/>
    <dgm:cxn modelId="{8FE897E7-66CC-4B24-BD86-D7845715E26B}" type="presParOf" srcId="{75301EDE-3EF4-44F3-9602-A8B1BABD6B4B}" destId="{E94E274E-5BC9-42F7-A8F6-9E45663A42BB}" srcOrd="2" destOrd="0" presId="urn:microsoft.com/office/officeart/2018/2/layout/IconVerticalSolidList"/>
    <dgm:cxn modelId="{F8D0CA8B-7839-454D-A578-7C2E0026B90D}" type="presParOf" srcId="{75301EDE-3EF4-44F3-9602-A8B1BABD6B4B}" destId="{521440DA-3706-40E6-A03F-905B142CE70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8BBADD-6FED-43CE-880B-2CF18FA061EE}" type="doc">
      <dgm:prSet loTypeId="urn:microsoft.com/office/officeart/2018/5/layout/IconCircleLabelList" loCatId="icon" qsTypeId="urn:microsoft.com/office/officeart/2005/8/quickstyle/simple1" qsCatId="simple" csTypeId="urn:microsoft.com/office/officeart/2018/5/colors/Iconchunking_neutralbg_accent3_2" csCatId="accent3" phldr="1"/>
      <dgm:spPr/>
      <dgm:t>
        <a:bodyPr/>
        <a:lstStyle/>
        <a:p>
          <a:endParaRPr lang="en-US"/>
        </a:p>
      </dgm:t>
    </dgm:pt>
    <dgm:pt modelId="{A1FFFB81-F42A-4A06-897C-797E37AB8036}">
      <dgm:prSet/>
      <dgm:spPr/>
      <dgm:t>
        <a:bodyPr/>
        <a:lstStyle/>
        <a:p>
          <a:pPr>
            <a:lnSpc>
              <a:spcPct val="100000"/>
            </a:lnSpc>
            <a:defRPr cap="all"/>
          </a:pPr>
          <a:r>
            <a:rPr lang="fr-FR" b="1"/>
            <a:t>Approche passionnelle</a:t>
          </a:r>
          <a:r>
            <a:rPr lang="fr-FR"/>
            <a:t> : passion d’un dirigeant (« la danseuse du président ») : RLD (Adidas-OM), Serge Kampf (Cap Gemini – BO)…</a:t>
          </a:r>
          <a:endParaRPr lang="en-US"/>
        </a:p>
      </dgm:t>
    </dgm:pt>
    <dgm:pt modelId="{DC0CF8B0-E786-45F0-808B-4BE1D1CFCC16}" type="parTrans" cxnId="{4849E74F-D294-4539-95FF-3C231AE2C57D}">
      <dgm:prSet/>
      <dgm:spPr/>
      <dgm:t>
        <a:bodyPr/>
        <a:lstStyle/>
        <a:p>
          <a:endParaRPr lang="en-US"/>
        </a:p>
      </dgm:t>
    </dgm:pt>
    <dgm:pt modelId="{BDE03426-A0B2-41A4-B60F-39F1FF67C663}" type="sibTrans" cxnId="{4849E74F-D294-4539-95FF-3C231AE2C57D}">
      <dgm:prSet/>
      <dgm:spPr/>
      <dgm:t>
        <a:bodyPr/>
        <a:lstStyle/>
        <a:p>
          <a:endParaRPr lang="en-US"/>
        </a:p>
      </dgm:t>
    </dgm:pt>
    <dgm:pt modelId="{B5420E0F-BCEB-4520-BFCF-EA7AB7F51CC1}">
      <dgm:prSet/>
      <dgm:spPr/>
      <dgm:t>
        <a:bodyPr/>
        <a:lstStyle/>
        <a:p>
          <a:pPr>
            <a:lnSpc>
              <a:spcPct val="100000"/>
            </a:lnSpc>
            <a:defRPr cap="all"/>
          </a:pPr>
          <a:r>
            <a:rPr lang="fr-FR" b="1"/>
            <a:t>Approche opportuniste</a:t>
          </a:r>
          <a:r>
            <a:rPr lang="fr-FR"/>
            <a:t> : rencontre d’un porteur de projet sponsoring et d’un dirigeant d’entreprise (Sodexo - villes, Thomson – décodeur C+…)</a:t>
          </a:r>
          <a:endParaRPr lang="en-US"/>
        </a:p>
      </dgm:t>
    </dgm:pt>
    <dgm:pt modelId="{BA8B71C1-C63A-4CC7-8E7E-0529603D5CA8}" type="parTrans" cxnId="{4FF8B282-F73C-4751-90AB-3091B1839506}">
      <dgm:prSet/>
      <dgm:spPr/>
      <dgm:t>
        <a:bodyPr/>
        <a:lstStyle/>
        <a:p>
          <a:endParaRPr lang="en-US"/>
        </a:p>
      </dgm:t>
    </dgm:pt>
    <dgm:pt modelId="{260B824E-5CF2-4902-A6CD-4DD7A85C7E35}" type="sibTrans" cxnId="{4FF8B282-F73C-4751-90AB-3091B1839506}">
      <dgm:prSet/>
      <dgm:spPr/>
      <dgm:t>
        <a:bodyPr/>
        <a:lstStyle/>
        <a:p>
          <a:endParaRPr lang="en-US"/>
        </a:p>
      </dgm:t>
    </dgm:pt>
    <dgm:pt modelId="{1F2E241E-72BE-4D34-B540-832B6C2D832D}">
      <dgm:prSet/>
      <dgm:spPr/>
      <dgm:t>
        <a:bodyPr/>
        <a:lstStyle/>
        <a:p>
          <a:pPr>
            <a:lnSpc>
              <a:spcPct val="100000"/>
            </a:lnSpc>
            <a:defRPr cap="all"/>
          </a:pPr>
          <a:r>
            <a:rPr lang="fr-FR" b="1"/>
            <a:t>Approche stratégique</a:t>
          </a:r>
          <a:r>
            <a:rPr lang="fr-FR"/>
            <a:t> : intégration du parrainage dans la stratégie globale de communication, la stratégie marketing et la stratégie générale de l’entreprise (Banques, Equipementiers…)</a:t>
          </a:r>
          <a:endParaRPr lang="en-US"/>
        </a:p>
      </dgm:t>
    </dgm:pt>
    <dgm:pt modelId="{3DACC2A9-5987-4945-8F07-6AC6361ABD30}" type="parTrans" cxnId="{B51415A2-4D96-445F-8F8B-D9BB32008ABB}">
      <dgm:prSet/>
      <dgm:spPr/>
      <dgm:t>
        <a:bodyPr/>
        <a:lstStyle/>
        <a:p>
          <a:endParaRPr lang="en-US"/>
        </a:p>
      </dgm:t>
    </dgm:pt>
    <dgm:pt modelId="{227CD968-BE12-4425-8559-7DA51CC4C496}" type="sibTrans" cxnId="{B51415A2-4D96-445F-8F8B-D9BB32008ABB}">
      <dgm:prSet/>
      <dgm:spPr/>
      <dgm:t>
        <a:bodyPr/>
        <a:lstStyle/>
        <a:p>
          <a:endParaRPr lang="en-US"/>
        </a:p>
      </dgm:t>
    </dgm:pt>
    <dgm:pt modelId="{DF156938-CD72-4509-A943-08C7D96D87A0}" type="pres">
      <dgm:prSet presAssocID="{E68BBADD-6FED-43CE-880B-2CF18FA061EE}" presName="root" presStyleCnt="0">
        <dgm:presLayoutVars>
          <dgm:dir/>
          <dgm:resizeHandles val="exact"/>
        </dgm:presLayoutVars>
      </dgm:prSet>
      <dgm:spPr/>
    </dgm:pt>
    <dgm:pt modelId="{5649B618-4772-493D-A1CF-B46FC5575EBE}" type="pres">
      <dgm:prSet presAssocID="{A1FFFB81-F42A-4A06-897C-797E37AB8036}" presName="compNode" presStyleCnt="0"/>
      <dgm:spPr/>
    </dgm:pt>
    <dgm:pt modelId="{9C1DE1B7-383F-4D26-90DC-B375B9D22660}" type="pres">
      <dgm:prSet presAssocID="{A1FFFB81-F42A-4A06-897C-797E37AB8036}" presName="iconBgRect" presStyleLbl="bgShp" presStyleIdx="0" presStyleCnt="3"/>
      <dgm:spPr/>
    </dgm:pt>
    <dgm:pt modelId="{C7798E56-4C40-40FA-A43D-E17C7BBD3226}" type="pres">
      <dgm:prSet presAssocID="{A1FFFB81-F42A-4A06-897C-797E37AB803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ymnast - Floor Routine"/>
        </a:ext>
      </dgm:extLst>
    </dgm:pt>
    <dgm:pt modelId="{397142A8-BD08-4F12-B5B4-ACADC469B56E}" type="pres">
      <dgm:prSet presAssocID="{A1FFFB81-F42A-4A06-897C-797E37AB8036}" presName="spaceRect" presStyleCnt="0"/>
      <dgm:spPr/>
    </dgm:pt>
    <dgm:pt modelId="{502636C9-408D-4D75-ABBE-B05AE15DD90C}" type="pres">
      <dgm:prSet presAssocID="{A1FFFB81-F42A-4A06-897C-797E37AB8036}" presName="textRect" presStyleLbl="revTx" presStyleIdx="0" presStyleCnt="3">
        <dgm:presLayoutVars>
          <dgm:chMax val="1"/>
          <dgm:chPref val="1"/>
        </dgm:presLayoutVars>
      </dgm:prSet>
      <dgm:spPr/>
    </dgm:pt>
    <dgm:pt modelId="{B5D863D6-15AC-444B-8893-28DD12AA0CE9}" type="pres">
      <dgm:prSet presAssocID="{BDE03426-A0B2-41A4-B60F-39F1FF67C663}" presName="sibTrans" presStyleCnt="0"/>
      <dgm:spPr/>
    </dgm:pt>
    <dgm:pt modelId="{F4FD4BE3-2C07-4CF9-A081-0489F57605C1}" type="pres">
      <dgm:prSet presAssocID="{B5420E0F-BCEB-4520-BFCF-EA7AB7F51CC1}" presName="compNode" presStyleCnt="0"/>
      <dgm:spPr/>
    </dgm:pt>
    <dgm:pt modelId="{7F2334D9-FCE4-41A5-B67D-E92501BE0FE2}" type="pres">
      <dgm:prSet presAssocID="{B5420E0F-BCEB-4520-BFCF-EA7AB7F51CC1}" presName="iconBgRect" presStyleLbl="bgShp" presStyleIdx="1" presStyleCnt="3"/>
      <dgm:spPr/>
    </dgm:pt>
    <dgm:pt modelId="{23B2D9B7-E84D-44AB-98FF-72C6745E3728}" type="pres">
      <dgm:prSet presAssocID="{B5420E0F-BCEB-4520-BFCF-EA7AB7F51CC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éunion"/>
        </a:ext>
      </dgm:extLst>
    </dgm:pt>
    <dgm:pt modelId="{5EF3C90F-E630-4A4C-BE69-A04A00F9A62B}" type="pres">
      <dgm:prSet presAssocID="{B5420E0F-BCEB-4520-BFCF-EA7AB7F51CC1}" presName="spaceRect" presStyleCnt="0"/>
      <dgm:spPr/>
    </dgm:pt>
    <dgm:pt modelId="{F18BE76A-56F0-4AFE-B512-3F92DE7CF8B5}" type="pres">
      <dgm:prSet presAssocID="{B5420E0F-BCEB-4520-BFCF-EA7AB7F51CC1}" presName="textRect" presStyleLbl="revTx" presStyleIdx="1" presStyleCnt="3">
        <dgm:presLayoutVars>
          <dgm:chMax val="1"/>
          <dgm:chPref val="1"/>
        </dgm:presLayoutVars>
      </dgm:prSet>
      <dgm:spPr/>
    </dgm:pt>
    <dgm:pt modelId="{8E9B830F-79F4-4173-AC48-A6486ABF2343}" type="pres">
      <dgm:prSet presAssocID="{260B824E-5CF2-4902-A6CD-4DD7A85C7E35}" presName="sibTrans" presStyleCnt="0"/>
      <dgm:spPr/>
    </dgm:pt>
    <dgm:pt modelId="{1C63FDCE-4F3C-46BD-901A-5BAF246E8DD0}" type="pres">
      <dgm:prSet presAssocID="{1F2E241E-72BE-4D34-B540-832B6C2D832D}" presName="compNode" presStyleCnt="0"/>
      <dgm:spPr/>
    </dgm:pt>
    <dgm:pt modelId="{DBE52C2C-8623-4230-A464-926EEA72DBB2}" type="pres">
      <dgm:prSet presAssocID="{1F2E241E-72BE-4D34-B540-832B6C2D832D}" presName="iconBgRect" presStyleLbl="bgShp" presStyleIdx="2" presStyleCnt="3"/>
      <dgm:spPr/>
    </dgm:pt>
    <dgm:pt modelId="{E1E4E2AB-7ADD-4A30-9953-B76E0C3C9740}" type="pres">
      <dgm:prSet presAssocID="{1F2E241E-72BE-4D34-B540-832B6C2D832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égaphone"/>
        </a:ext>
      </dgm:extLst>
    </dgm:pt>
    <dgm:pt modelId="{3091C2ED-DE4A-4501-9F1C-E4754675ACC8}" type="pres">
      <dgm:prSet presAssocID="{1F2E241E-72BE-4D34-B540-832B6C2D832D}" presName="spaceRect" presStyleCnt="0"/>
      <dgm:spPr/>
    </dgm:pt>
    <dgm:pt modelId="{7F395A29-C6C9-41EA-A34F-67775AB9C4D0}" type="pres">
      <dgm:prSet presAssocID="{1F2E241E-72BE-4D34-B540-832B6C2D832D}" presName="textRect" presStyleLbl="revTx" presStyleIdx="2" presStyleCnt="3">
        <dgm:presLayoutVars>
          <dgm:chMax val="1"/>
          <dgm:chPref val="1"/>
        </dgm:presLayoutVars>
      </dgm:prSet>
      <dgm:spPr/>
    </dgm:pt>
  </dgm:ptLst>
  <dgm:cxnLst>
    <dgm:cxn modelId="{EF487908-40B0-4C10-A319-90394E1AA5C4}" type="presOf" srcId="{A1FFFB81-F42A-4A06-897C-797E37AB8036}" destId="{502636C9-408D-4D75-ABBE-B05AE15DD90C}" srcOrd="0" destOrd="0" presId="urn:microsoft.com/office/officeart/2018/5/layout/IconCircleLabelList"/>
    <dgm:cxn modelId="{15D4DD38-5ABC-4D6C-A334-F6B727CB6A49}" type="presOf" srcId="{E68BBADD-6FED-43CE-880B-2CF18FA061EE}" destId="{DF156938-CD72-4509-A943-08C7D96D87A0}" srcOrd="0" destOrd="0" presId="urn:microsoft.com/office/officeart/2018/5/layout/IconCircleLabelList"/>
    <dgm:cxn modelId="{22791A3D-9ACB-4D77-A43F-39399E0271A9}" type="presOf" srcId="{1F2E241E-72BE-4D34-B540-832B6C2D832D}" destId="{7F395A29-C6C9-41EA-A34F-67775AB9C4D0}" srcOrd="0" destOrd="0" presId="urn:microsoft.com/office/officeart/2018/5/layout/IconCircleLabelList"/>
    <dgm:cxn modelId="{4849E74F-D294-4539-95FF-3C231AE2C57D}" srcId="{E68BBADD-6FED-43CE-880B-2CF18FA061EE}" destId="{A1FFFB81-F42A-4A06-897C-797E37AB8036}" srcOrd="0" destOrd="0" parTransId="{DC0CF8B0-E786-45F0-808B-4BE1D1CFCC16}" sibTransId="{BDE03426-A0B2-41A4-B60F-39F1FF67C663}"/>
    <dgm:cxn modelId="{4FF8B282-F73C-4751-90AB-3091B1839506}" srcId="{E68BBADD-6FED-43CE-880B-2CF18FA061EE}" destId="{B5420E0F-BCEB-4520-BFCF-EA7AB7F51CC1}" srcOrd="1" destOrd="0" parTransId="{BA8B71C1-C63A-4CC7-8E7E-0529603D5CA8}" sibTransId="{260B824E-5CF2-4902-A6CD-4DD7A85C7E35}"/>
    <dgm:cxn modelId="{B51415A2-4D96-445F-8F8B-D9BB32008ABB}" srcId="{E68BBADD-6FED-43CE-880B-2CF18FA061EE}" destId="{1F2E241E-72BE-4D34-B540-832B6C2D832D}" srcOrd="2" destOrd="0" parTransId="{3DACC2A9-5987-4945-8F07-6AC6361ABD30}" sibTransId="{227CD968-BE12-4425-8559-7DA51CC4C496}"/>
    <dgm:cxn modelId="{6D3BEFE4-1B24-4574-AC4F-434E2F9BE7E9}" type="presOf" srcId="{B5420E0F-BCEB-4520-BFCF-EA7AB7F51CC1}" destId="{F18BE76A-56F0-4AFE-B512-3F92DE7CF8B5}" srcOrd="0" destOrd="0" presId="urn:microsoft.com/office/officeart/2018/5/layout/IconCircleLabelList"/>
    <dgm:cxn modelId="{2B5162CB-79E7-4231-9D3E-8E5BA18241DB}" type="presParOf" srcId="{DF156938-CD72-4509-A943-08C7D96D87A0}" destId="{5649B618-4772-493D-A1CF-B46FC5575EBE}" srcOrd="0" destOrd="0" presId="urn:microsoft.com/office/officeart/2018/5/layout/IconCircleLabelList"/>
    <dgm:cxn modelId="{EB3E7F10-A521-46DD-9E47-24A4C7E2EDE2}" type="presParOf" srcId="{5649B618-4772-493D-A1CF-B46FC5575EBE}" destId="{9C1DE1B7-383F-4D26-90DC-B375B9D22660}" srcOrd="0" destOrd="0" presId="urn:microsoft.com/office/officeart/2018/5/layout/IconCircleLabelList"/>
    <dgm:cxn modelId="{C2173855-B763-4EF7-93E0-B1EE5CA943CB}" type="presParOf" srcId="{5649B618-4772-493D-A1CF-B46FC5575EBE}" destId="{C7798E56-4C40-40FA-A43D-E17C7BBD3226}" srcOrd="1" destOrd="0" presId="urn:microsoft.com/office/officeart/2018/5/layout/IconCircleLabelList"/>
    <dgm:cxn modelId="{CC8F8DD9-A660-44F7-993E-B68039D6EC1F}" type="presParOf" srcId="{5649B618-4772-493D-A1CF-B46FC5575EBE}" destId="{397142A8-BD08-4F12-B5B4-ACADC469B56E}" srcOrd="2" destOrd="0" presId="urn:microsoft.com/office/officeart/2018/5/layout/IconCircleLabelList"/>
    <dgm:cxn modelId="{22453CE8-7120-4E71-86FF-C5297B1D21C5}" type="presParOf" srcId="{5649B618-4772-493D-A1CF-B46FC5575EBE}" destId="{502636C9-408D-4D75-ABBE-B05AE15DD90C}" srcOrd="3" destOrd="0" presId="urn:microsoft.com/office/officeart/2018/5/layout/IconCircleLabelList"/>
    <dgm:cxn modelId="{C90AA3B8-A419-4E39-A688-AC8411506B5A}" type="presParOf" srcId="{DF156938-CD72-4509-A943-08C7D96D87A0}" destId="{B5D863D6-15AC-444B-8893-28DD12AA0CE9}" srcOrd="1" destOrd="0" presId="urn:microsoft.com/office/officeart/2018/5/layout/IconCircleLabelList"/>
    <dgm:cxn modelId="{E4C32615-EE9C-4F2A-9544-09B131A7A715}" type="presParOf" srcId="{DF156938-CD72-4509-A943-08C7D96D87A0}" destId="{F4FD4BE3-2C07-4CF9-A081-0489F57605C1}" srcOrd="2" destOrd="0" presId="urn:microsoft.com/office/officeart/2018/5/layout/IconCircleLabelList"/>
    <dgm:cxn modelId="{42857E56-3E82-45A5-A8B6-425D051CB103}" type="presParOf" srcId="{F4FD4BE3-2C07-4CF9-A081-0489F57605C1}" destId="{7F2334D9-FCE4-41A5-B67D-E92501BE0FE2}" srcOrd="0" destOrd="0" presId="urn:microsoft.com/office/officeart/2018/5/layout/IconCircleLabelList"/>
    <dgm:cxn modelId="{C9789E54-8A15-4930-9B09-AC10B81140AB}" type="presParOf" srcId="{F4FD4BE3-2C07-4CF9-A081-0489F57605C1}" destId="{23B2D9B7-E84D-44AB-98FF-72C6745E3728}" srcOrd="1" destOrd="0" presId="urn:microsoft.com/office/officeart/2018/5/layout/IconCircleLabelList"/>
    <dgm:cxn modelId="{CABD6F49-8D84-4B95-8085-67D394E5058D}" type="presParOf" srcId="{F4FD4BE3-2C07-4CF9-A081-0489F57605C1}" destId="{5EF3C90F-E630-4A4C-BE69-A04A00F9A62B}" srcOrd="2" destOrd="0" presId="urn:microsoft.com/office/officeart/2018/5/layout/IconCircleLabelList"/>
    <dgm:cxn modelId="{01C75827-D834-43FF-903E-64B1A3D7B585}" type="presParOf" srcId="{F4FD4BE3-2C07-4CF9-A081-0489F57605C1}" destId="{F18BE76A-56F0-4AFE-B512-3F92DE7CF8B5}" srcOrd="3" destOrd="0" presId="urn:microsoft.com/office/officeart/2018/5/layout/IconCircleLabelList"/>
    <dgm:cxn modelId="{6370DBA5-4BC7-45B0-8204-B83AA4390B2E}" type="presParOf" srcId="{DF156938-CD72-4509-A943-08C7D96D87A0}" destId="{8E9B830F-79F4-4173-AC48-A6486ABF2343}" srcOrd="3" destOrd="0" presId="urn:microsoft.com/office/officeart/2018/5/layout/IconCircleLabelList"/>
    <dgm:cxn modelId="{D07F7435-B203-414B-9AB0-04FA7F70A8FA}" type="presParOf" srcId="{DF156938-CD72-4509-A943-08C7D96D87A0}" destId="{1C63FDCE-4F3C-46BD-901A-5BAF246E8DD0}" srcOrd="4" destOrd="0" presId="urn:microsoft.com/office/officeart/2018/5/layout/IconCircleLabelList"/>
    <dgm:cxn modelId="{CDCAC934-2B00-4A34-84E1-79E4A62BADDE}" type="presParOf" srcId="{1C63FDCE-4F3C-46BD-901A-5BAF246E8DD0}" destId="{DBE52C2C-8623-4230-A464-926EEA72DBB2}" srcOrd="0" destOrd="0" presId="urn:microsoft.com/office/officeart/2018/5/layout/IconCircleLabelList"/>
    <dgm:cxn modelId="{86BC2E23-6C15-4738-87A3-F51692F162E0}" type="presParOf" srcId="{1C63FDCE-4F3C-46BD-901A-5BAF246E8DD0}" destId="{E1E4E2AB-7ADD-4A30-9953-B76E0C3C9740}" srcOrd="1" destOrd="0" presId="urn:microsoft.com/office/officeart/2018/5/layout/IconCircleLabelList"/>
    <dgm:cxn modelId="{F275C5B8-3943-428F-8E61-4C6D46CBD44E}" type="presParOf" srcId="{1C63FDCE-4F3C-46BD-901A-5BAF246E8DD0}" destId="{3091C2ED-DE4A-4501-9F1C-E4754675ACC8}" srcOrd="2" destOrd="0" presId="urn:microsoft.com/office/officeart/2018/5/layout/IconCircleLabelList"/>
    <dgm:cxn modelId="{55083BB2-AF57-40B9-B1E5-CC163CA6E78A}" type="presParOf" srcId="{1C63FDCE-4F3C-46BD-901A-5BAF246E8DD0}" destId="{7F395A29-C6C9-41EA-A34F-67775AB9C4D0}"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721167C-45B5-43F8-A53D-DB589CA0ECCB}"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BF394D9F-E0F0-4D48-99FF-B0ACF55278EB}">
      <dgm:prSet/>
      <dgm:spPr/>
      <dgm:t>
        <a:bodyPr/>
        <a:lstStyle/>
        <a:p>
          <a:r>
            <a:rPr lang="fr-FR"/>
            <a:t>La révolution du parrainage moderne : « l’offre crée sa propre demande » (Jean-Baptiste Say, 1803 – Jean-Claude Blanc, 2003)</a:t>
          </a:r>
          <a:br>
            <a:rPr lang="fr-FR"/>
          </a:br>
          <a:endParaRPr lang="en-US"/>
        </a:p>
      </dgm:t>
    </dgm:pt>
    <dgm:pt modelId="{8C1FE50E-142A-44EC-B958-AE07C4EECD86}" type="parTrans" cxnId="{AEA7BEB1-D26C-4ED7-A5D1-39CE9764D926}">
      <dgm:prSet/>
      <dgm:spPr/>
      <dgm:t>
        <a:bodyPr/>
        <a:lstStyle/>
        <a:p>
          <a:endParaRPr lang="en-US"/>
        </a:p>
      </dgm:t>
    </dgm:pt>
    <dgm:pt modelId="{1B72A584-F339-40CC-94A1-A1233CF89D4F}" type="sibTrans" cxnId="{AEA7BEB1-D26C-4ED7-A5D1-39CE9764D926}">
      <dgm:prSet/>
      <dgm:spPr/>
      <dgm:t>
        <a:bodyPr/>
        <a:lstStyle/>
        <a:p>
          <a:endParaRPr lang="en-US"/>
        </a:p>
      </dgm:t>
    </dgm:pt>
    <dgm:pt modelId="{93868498-6440-41D3-9E41-75AFADFB4577}">
      <dgm:prSet/>
      <dgm:spPr/>
      <dgm:t>
        <a:bodyPr/>
        <a:lstStyle/>
        <a:p>
          <a:r>
            <a:rPr lang="fr-FR"/>
            <a:t>Chaque parrain sportif cherche un mode de communication unique adapté à sa marque et à ses objectifs marketing </a:t>
          </a:r>
          <a:r>
            <a:rPr lang="fr-FR">
              <a:sym typeface="Wingdings" panose="05000000000000000000" pitchFamily="2" charset="2"/>
            </a:rPr>
            <a:t></a:t>
          </a:r>
          <a:r>
            <a:rPr lang="fr-FR"/>
            <a:t> savoir identifier et anticiper les besoins d’un futur parrain.</a:t>
          </a:r>
          <a:endParaRPr lang="en-US"/>
        </a:p>
      </dgm:t>
    </dgm:pt>
    <dgm:pt modelId="{CF200E50-0587-4725-972C-50F01C926B41}" type="parTrans" cxnId="{0CAED42C-23F2-40BD-9C24-56453663138E}">
      <dgm:prSet/>
      <dgm:spPr/>
      <dgm:t>
        <a:bodyPr/>
        <a:lstStyle/>
        <a:p>
          <a:endParaRPr lang="en-US"/>
        </a:p>
      </dgm:t>
    </dgm:pt>
    <dgm:pt modelId="{875C15E3-1F00-413D-A7F8-78BBE0DE32C0}" type="sibTrans" cxnId="{0CAED42C-23F2-40BD-9C24-56453663138E}">
      <dgm:prSet/>
      <dgm:spPr/>
      <dgm:t>
        <a:bodyPr/>
        <a:lstStyle/>
        <a:p>
          <a:endParaRPr lang="en-US"/>
        </a:p>
      </dgm:t>
    </dgm:pt>
    <dgm:pt modelId="{AFF5931F-E840-4BF7-8264-17B0E17ADE48}">
      <dgm:prSet/>
      <dgm:spPr/>
      <dgm:t>
        <a:bodyPr/>
        <a:lstStyle/>
        <a:p>
          <a:r>
            <a:rPr lang="fr-FR"/>
            <a:t>L’événement sportif est un média chaud offrant une palette d’outils de communication très large </a:t>
          </a:r>
          <a:r>
            <a:rPr lang="fr-FR">
              <a:sym typeface="Wingdings" panose="05000000000000000000" pitchFamily="2" charset="2"/>
            </a:rPr>
            <a:t></a:t>
          </a:r>
          <a:r>
            <a:rPr lang="fr-FR"/>
            <a:t> savoir proposer les outils (offres) adaptés au parrain ciblé. </a:t>
          </a:r>
          <a:endParaRPr lang="en-US"/>
        </a:p>
      </dgm:t>
    </dgm:pt>
    <dgm:pt modelId="{49F336C2-4DF2-4336-A4E7-DDA05E94512A}" type="parTrans" cxnId="{B2B6C9C7-8911-49EF-A760-31AA1D0F4412}">
      <dgm:prSet/>
      <dgm:spPr/>
      <dgm:t>
        <a:bodyPr/>
        <a:lstStyle/>
        <a:p>
          <a:endParaRPr lang="en-US"/>
        </a:p>
      </dgm:t>
    </dgm:pt>
    <dgm:pt modelId="{CB5DF7A6-84ED-4CD8-9F1C-EB67EAE8E9D5}" type="sibTrans" cxnId="{B2B6C9C7-8911-49EF-A760-31AA1D0F4412}">
      <dgm:prSet/>
      <dgm:spPr/>
      <dgm:t>
        <a:bodyPr/>
        <a:lstStyle/>
        <a:p>
          <a:endParaRPr lang="en-US"/>
        </a:p>
      </dgm:t>
    </dgm:pt>
    <dgm:pt modelId="{9C2AF896-6DB8-4EE9-8985-6EBDB5260357}">
      <dgm:prSet/>
      <dgm:spPr/>
      <dgm:t>
        <a:bodyPr/>
        <a:lstStyle/>
        <a:p>
          <a:r>
            <a:rPr lang="fr-FR" b="1"/>
            <a:t>Un partenariat doit être dynamique et évolutif afin d’être durable et efficace </a:t>
          </a:r>
          <a:endParaRPr lang="en-US"/>
        </a:p>
      </dgm:t>
    </dgm:pt>
    <dgm:pt modelId="{2E5F8C51-4D00-446C-9CD3-B9A49C48E4C5}" type="parTrans" cxnId="{13F36903-A736-4EED-A162-4020D5A0B8B3}">
      <dgm:prSet/>
      <dgm:spPr/>
      <dgm:t>
        <a:bodyPr/>
        <a:lstStyle/>
        <a:p>
          <a:endParaRPr lang="en-US"/>
        </a:p>
      </dgm:t>
    </dgm:pt>
    <dgm:pt modelId="{86F1C237-A811-4DBB-A7DA-5E526AAE2D60}" type="sibTrans" cxnId="{13F36903-A736-4EED-A162-4020D5A0B8B3}">
      <dgm:prSet/>
      <dgm:spPr/>
      <dgm:t>
        <a:bodyPr/>
        <a:lstStyle/>
        <a:p>
          <a:endParaRPr lang="en-US"/>
        </a:p>
      </dgm:t>
    </dgm:pt>
    <dgm:pt modelId="{286A6713-5ACA-432F-BC4B-B3A9110B7DC4}" type="pres">
      <dgm:prSet presAssocID="{D721167C-45B5-43F8-A53D-DB589CA0ECCB}" presName="linear" presStyleCnt="0">
        <dgm:presLayoutVars>
          <dgm:animLvl val="lvl"/>
          <dgm:resizeHandles val="exact"/>
        </dgm:presLayoutVars>
      </dgm:prSet>
      <dgm:spPr/>
    </dgm:pt>
    <dgm:pt modelId="{FC06F995-C7FB-44F9-B661-A6399A03D02E}" type="pres">
      <dgm:prSet presAssocID="{BF394D9F-E0F0-4D48-99FF-B0ACF55278EB}" presName="parentText" presStyleLbl="node1" presStyleIdx="0" presStyleCnt="4">
        <dgm:presLayoutVars>
          <dgm:chMax val="0"/>
          <dgm:bulletEnabled val="1"/>
        </dgm:presLayoutVars>
      </dgm:prSet>
      <dgm:spPr/>
    </dgm:pt>
    <dgm:pt modelId="{3E5BD84E-0D92-4B37-99B7-C12CFB00BA1B}" type="pres">
      <dgm:prSet presAssocID="{1B72A584-F339-40CC-94A1-A1233CF89D4F}" presName="spacer" presStyleCnt="0"/>
      <dgm:spPr/>
    </dgm:pt>
    <dgm:pt modelId="{63798513-D402-4F23-9EF1-20343F17AA5C}" type="pres">
      <dgm:prSet presAssocID="{93868498-6440-41D3-9E41-75AFADFB4577}" presName="parentText" presStyleLbl="node1" presStyleIdx="1" presStyleCnt="4">
        <dgm:presLayoutVars>
          <dgm:chMax val="0"/>
          <dgm:bulletEnabled val="1"/>
        </dgm:presLayoutVars>
      </dgm:prSet>
      <dgm:spPr/>
    </dgm:pt>
    <dgm:pt modelId="{97FB4D7A-62FB-4D65-B874-364B58276CA5}" type="pres">
      <dgm:prSet presAssocID="{875C15E3-1F00-413D-A7F8-78BBE0DE32C0}" presName="spacer" presStyleCnt="0"/>
      <dgm:spPr/>
    </dgm:pt>
    <dgm:pt modelId="{A960FF78-F418-41A0-BA68-A576E59B12F3}" type="pres">
      <dgm:prSet presAssocID="{AFF5931F-E840-4BF7-8264-17B0E17ADE48}" presName="parentText" presStyleLbl="node1" presStyleIdx="2" presStyleCnt="4">
        <dgm:presLayoutVars>
          <dgm:chMax val="0"/>
          <dgm:bulletEnabled val="1"/>
        </dgm:presLayoutVars>
      </dgm:prSet>
      <dgm:spPr/>
    </dgm:pt>
    <dgm:pt modelId="{7302A980-F88C-40FC-B9C5-8172C3D7A920}" type="pres">
      <dgm:prSet presAssocID="{CB5DF7A6-84ED-4CD8-9F1C-EB67EAE8E9D5}" presName="spacer" presStyleCnt="0"/>
      <dgm:spPr/>
    </dgm:pt>
    <dgm:pt modelId="{D7F63972-30CC-46A2-AACF-446D6E71D8A3}" type="pres">
      <dgm:prSet presAssocID="{9C2AF896-6DB8-4EE9-8985-6EBDB5260357}" presName="parentText" presStyleLbl="node1" presStyleIdx="3" presStyleCnt="4">
        <dgm:presLayoutVars>
          <dgm:chMax val="0"/>
          <dgm:bulletEnabled val="1"/>
        </dgm:presLayoutVars>
      </dgm:prSet>
      <dgm:spPr/>
    </dgm:pt>
  </dgm:ptLst>
  <dgm:cxnLst>
    <dgm:cxn modelId="{13F36903-A736-4EED-A162-4020D5A0B8B3}" srcId="{D721167C-45B5-43F8-A53D-DB589CA0ECCB}" destId="{9C2AF896-6DB8-4EE9-8985-6EBDB5260357}" srcOrd="3" destOrd="0" parTransId="{2E5F8C51-4D00-446C-9CD3-B9A49C48E4C5}" sibTransId="{86F1C237-A811-4DBB-A7DA-5E526AAE2D60}"/>
    <dgm:cxn modelId="{4698CD16-758E-42F3-AA2F-7CC339EC75F4}" type="presOf" srcId="{AFF5931F-E840-4BF7-8264-17B0E17ADE48}" destId="{A960FF78-F418-41A0-BA68-A576E59B12F3}" srcOrd="0" destOrd="0" presId="urn:microsoft.com/office/officeart/2005/8/layout/vList2"/>
    <dgm:cxn modelId="{0CAED42C-23F2-40BD-9C24-56453663138E}" srcId="{D721167C-45B5-43F8-A53D-DB589CA0ECCB}" destId="{93868498-6440-41D3-9E41-75AFADFB4577}" srcOrd="1" destOrd="0" parTransId="{CF200E50-0587-4725-972C-50F01C926B41}" sibTransId="{875C15E3-1F00-413D-A7F8-78BBE0DE32C0}"/>
    <dgm:cxn modelId="{E2F19D8C-BA07-47C9-94EF-295BFF3F9FAC}" type="presOf" srcId="{BF394D9F-E0F0-4D48-99FF-B0ACF55278EB}" destId="{FC06F995-C7FB-44F9-B661-A6399A03D02E}" srcOrd="0" destOrd="0" presId="urn:microsoft.com/office/officeart/2005/8/layout/vList2"/>
    <dgm:cxn modelId="{AEA7BEB1-D26C-4ED7-A5D1-39CE9764D926}" srcId="{D721167C-45B5-43F8-A53D-DB589CA0ECCB}" destId="{BF394D9F-E0F0-4D48-99FF-B0ACF55278EB}" srcOrd="0" destOrd="0" parTransId="{8C1FE50E-142A-44EC-B958-AE07C4EECD86}" sibTransId="{1B72A584-F339-40CC-94A1-A1233CF89D4F}"/>
    <dgm:cxn modelId="{524E0FB4-9CDF-48B2-A7BC-1735E673DDF6}" type="presOf" srcId="{9C2AF896-6DB8-4EE9-8985-6EBDB5260357}" destId="{D7F63972-30CC-46A2-AACF-446D6E71D8A3}" srcOrd="0" destOrd="0" presId="urn:microsoft.com/office/officeart/2005/8/layout/vList2"/>
    <dgm:cxn modelId="{B2B6C9C7-8911-49EF-A760-31AA1D0F4412}" srcId="{D721167C-45B5-43F8-A53D-DB589CA0ECCB}" destId="{AFF5931F-E840-4BF7-8264-17B0E17ADE48}" srcOrd="2" destOrd="0" parTransId="{49F336C2-4DF2-4336-A4E7-DDA05E94512A}" sibTransId="{CB5DF7A6-84ED-4CD8-9F1C-EB67EAE8E9D5}"/>
    <dgm:cxn modelId="{5E0E5BDE-87C6-477D-A8DA-CD302F660B28}" type="presOf" srcId="{D721167C-45B5-43F8-A53D-DB589CA0ECCB}" destId="{286A6713-5ACA-432F-BC4B-B3A9110B7DC4}" srcOrd="0" destOrd="0" presId="urn:microsoft.com/office/officeart/2005/8/layout/vList2"/>
    <dgm:cxn modelId="{88C88AF6-DA28-4AFD-8F10-0853C3D62777}" type="presOf" srcId="{93868498-6440-41D3-9E41-75AFADFB4577}" destId="{63798513-D402-4F23-9EF1-20343F17AA5C}" srcOrd="0" destOrd="0" presId="urn:microsoft.com/office/officeart/2005/8/layout/vList2"/>
    <dgm:cxn modelId="{36E507D8-57EB-440F-A060-CCCB58A43252}" type="presParOf" srcId="{286A6713-5ACA-432F-BC4B-B3A9110B7DC4}" destId="{FC06F995-C7FB-44F9-B661-A6399A03D02E}" srcOrd="0" destOrd="0" presId="urn:microsoft.com/office/officeart/2005/8/layout/vList2"/>
    <dgm:cxn modelId="{7F4B7A41-27E7-4084-9F41-CF81840EA49A}" type="presParOf" srcId="{286A6713-5ACA-432F-BC4B-B3A9110B7DC4}" destId="{3E5BD84E-0D92-4B37-99B7-C12CFB00BA1B}" srcOrd="1" destOrd="0" presId="urn:microsoft.com/office/officeart/2005/8/layout/vList2"/>
    <dgm:cxn modelId="{023BDD63-4362-48C3-AFC1-1A24DB2CFBF6}" type="presParOf" srcId="{286A6713-5ACA-432F-BC4B-B3A9110B7DC4}" destId="{63798513-D402-4F23-9EF1-20343F17AA5C}" srcOrd="2" destOrd="0" presId="urn:microsoft.com/office/officeart/2005/8/layout/vList2"/>
    <dgm:cxn modelId="{D3CC557D-B09A-4CD1-B760-06E56F1FB91F}" type="presParOf" srcId="{286A6713-5ACA-432F-BC4B-B3A9110B7DC4}" destId="{97FB4D7A-62FB-4D65-B874-364B58276CA5}" srcOrd="3" destOrd="0" presId="urn:microsoft.com/office/officeart/2005/8/layout/vList2"/>
    <dgm:cxn modelId="{4DFFC442-FADC-49AC-B22D-9B2705D72B81}" type="presParOf" srcId="{286A6713-5ACA-432F-BC4B-B3A9110B7DC4}" destId="{A960FF78-F418-41A0-BA68-A576E59B12F3}" srcOrd="4" destOrd="0" presId="urn:microsoft.com/office/officeart/2005/8/layout/vList2"/>
    <dgm:cxn modelId="{60ED32D9-B791-4D36-9574-75A4C847D644}" type="presParOf" srcId="{286A6713-5ACA-432F-BC4B-B3A9110B7DC4}" destId="{7302A980-F88C-40FC-B9C5-8172C3D7A920}" srcOrd="5" destOrd="0" presId="urn:microsoft.com/office/officeart/2005/8/layout/vList2"/>
    <dgm:cxn modelId="{C31A572E-669C-4428-965F-9E000021F338}" type="presParOf" srcId="{286A6713-5ACA-432F-BC4B-B3A9110B7DC4}" destId="{D7F63972-30CC-46A2-AACF-446D6E71D8A3}"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B546953-B358-4E73-9D48-700D7DE37B04}" type="doc">
      <dgm:prSet loTypeId="urn:microsoft.com/office/officeart/2016/7/layout/HorizontalActionList" loCatId="List" qsTypeId="urn:microsoft.com/office/officeart/2005/8/quickstyle/simple1" qsCatId="simple" csTypeId="urn:microsoft.com/office/officeart/2005/8/colors/colorful2" csCatId="colorful" phldr="1"/>
      <dgm:spPr/>
      <dgm:t>
        <a:bodyPr/>
        <a:lstStyle/>
        <a:p>
          <a:endParaRPr lang="en-US"/>
        </a:p>
      </dgm:t>
    </dgm:pt>
    <dgm:pt modelId="{5DD75A47-16C2-4EF9-8F16-464F29C79584}">
      <dgm:prSet/>
      <dgm:spPr/>
      <dgm:t>
        <a:bodyPr/>
        <a:lstStyle/>
        <a:p>
          <a:pPr>
            <a:defRPr b="1"/>
          </a:pPr>
          <a:r>
            <a:rPr lang="fr-FR"/>
            <a:t>Demande &gt; offre</a:t>
          </a:r>
          <a:endParaRPr lang="en-US"/>
        </a:p>
      </dgm:t>
    </dgm:pt>
    <dgm:pt modelId="{E48C757F-A0B4-4EFB-B972-328718EF7BD4}" type="parTrans" cxnId="{B0D29367-D874-4D29-98A5-4CEE43AACC92}">
      <dgm:prSet/>
      <dgm:spPr/>
      <dgm:t>
        <a:bodyPr/>
        <a:lstStyle/>
        <a:p>
          <a:endParaRPr lang="en-US"/>
        </a:p>
      </dgm:t>
    </dgm:pt>
    <dgm:pt modelId="{75F5FA5E-A3E1-4484-9559-08B2A7A046D1}" type="sibTrans" cxnId="{B0D29367-D874-4D29-98A5-4CEE43AACC92}">
      <dgm:prSet/>
      <dgm:spPr/>
      <dgm:t>
        <a:bodyPr/>
        <a:lstStyle/>
        <a:p>
          <a:endParaRPr lang="en-US"/>
        </a:p>
      </dgm:t>
    </dgm:pt>
    <dgm:pt modelId="{91DB1075-7B06-495E-89FE-81BF8F2F6251}">
      <dgm:prSet/>
      <dgm:spPr/>
      <dgm:t>
        <a:bodyPr/>
        <a:lstStyle/>
        <a:p>
          <a:r>
            <a:rPr lang="fr-FR"/>
            <a:t>Cas des plus grands clubs et événements : sélectionner le meilleur parrain ! </a:t>
          </a:r>
          <a:endParaRPr lang="en-US"/>
        </a:p>
      </dgm:t>
    </dgm:pt>
    <dgm:pt modelId="{3750C488-DDDB-4DF0-93A8-72E99A565412}" type="parTrans" cxnId="{C35016D8-8F0A-4467-BE88-E692E642C9CB}">
      <dgm:prSet/>
      <dgm:spPr/>
      <dgm:t>
        <a:bodyPr/>
        <a:lstStyle/>
        <a:p>
          <a:endParaRPr lang="en-US"/>
        </a:p>
      </dgm:t>
    </dgm:pt>
    <dgm:pt modelId="{B09BF81E-E463-4AF2-8255-B842A0EA49A9}" type="sibTrans" cxnId="{C35016D8-8F0A-4467-BE88-E692E642C9CB}">
      <dgm:prSet/>
      <dgm:spPr/>
      <dgm:t>
        <a:bodyPr/>
        <a:lstStyle/>
        <a:p>
          <a:endParaRPr lang="en-US"/>
        </a:p>
      </dgm:t>
    </dgm:pt>
    <dgm:pt modelId="{73CDAF6D-A28D-4421-86EF-50C36D45BE04}">
      <dgm:prSet/>
      <dgm:spPr/>
      <dgm:t>
        <a:bodyPr/>
        <a:lstStyle/>
        <a:p>
          <a:r>
            <a:rPr lang="fr-FR"/>
            <a:t>L’événement est un aimant… : savoir optimiser son choix.</a:t>
          </a:r>
          <a:endParaRPr lang="en-US"/>
        </a:p>
      </dgm:t>
    </dgm:pt>
    <dgm:pt modelId="{D132BF03-A4EB-48EC-950A-A682E7BED261}" type="parTrans" cxnId="{7B8DB8CF-2935-467E-BF73-1EBEA3396382}">
      <dgm:prSet/>
      <dgm:spPr/>
      <dgm:t>
        <a:bodyPr/>
        <a:lstStyle/>
        <a:p>
          <a:endParaRPr lang="en-US"/>
        </a:p>
      </dgm:t>
    </dgm:pt>
    <dgm:pt modelId="{F8CD01ED-89A2-4B3A-9440-32BD3A883F58}" type="sibTrans" cxnId="{7B8DB8CF-2935-467E-BF73-1EBEA3396382}">
      <dgm:prSet/>
      <dgm:spPr/>
      <dgm:t>
        <a:bodyPr/>
        <a:lstStyle/>
        <a:p>
          <a:endParaRPr lang="en-US"/>
        </a:p>
      </dgm:t>
    </dgm:pt>
    <dgm:pt modelId="{A6323DDE-E183-447B-9C66-C86BF61B4BDE}">
      <dgm:prSet/>
      <dgm:spPr/>
      <dgm:t>
        <a:bodyPr/>
        <a:lstStyle/>
        <a:p>
          <a:r>
            <a:rPr lang="fr-FR"/>
            <a:t>Ne pas se cantonner à la visibilité !</a:t>
          </a:r>
          <a:endParaRPr lang="en-US"/>
        </a:p>
      </dgm:t>
    </dgm:pt>
    <dgm:pt modelId="{12956C0D-4626-49CB-B13A-F68F10FACFA0}" type="parTrans" cxnId="{B2C2D8EA-B64C-4D15-88C9-598350C301C5}">
      <dgm:prSet/>
      <dgm:spPr/>
      <dgm:t>
        <a:bodyPr/>
        <a:lstStyle/>
        <a:p>
          <a:endParaRPr lang="en-US"/>
        </a:p>
      </dgm:t>
    </dgm:pt>
    <dgm:pt modelId="{9158612E-3425-47CB-A3B7-A23C3BC188EB}" type="sibTrans" cxnId="{B2C2D8EA-B64C-4D15-88C9-598350C301C5}">
      <dgm:prSet/>
      <dgm:spPr/>
      <dgm:t>
        <a:bodyPr/>
        <a:lstStyle/>
        <a:p>
          <a:endParaRPr lang="en-US"/>
        </a:p>
      </dgm:t>
    </dgm:pt>
    <dgm:pt modelId="{753F0143-6E02-49C1-914D-97D62E42B46E}">
      <dgm:prSet/>
      <dgm:spPr/>
      <dgm:t>
        <a:bodyPr/>
        <a:lstStyle/>
        <a:p>
          <a:pPr>
            <a:defRPr b="1"/>
          </a:pPr>
          <a:r>
            <a:rPr lang="fr-FR"/>
            <a:t>Demande&lt;offre</a:t>
          </a:r>
          <a:endParaRPr lang="en-US"/>
        </a:p>
      </dgm:t>
    </dgm:pt>
    <dgm:pt modelId="{FDECF809-4652-465B-AC4E-4ABFC8AB9BE6}" type="parTrans" cxnId="{F261EB65-CE05-4959-BAA3-426AF2A99BBE}">
      <dgm:prSet/>
      <dgm:spPr/>
      <dgm:t>
        <a:bodyPr/>
        <a:lstStyle/>
        <a:p>
          <a:endParaRPr lang="en-US"/>
        </a:p>
      </dgm:t>
    </dgm:pt>
    <dgm:pt modelId="{1FC15D6B-B914-4C4A-8D90-3A890D9101A1}" type="sibTrans" cxnId="{F261EB65-CE05-4959-BAA3-426AF2A99BBE}">
      <dgm:prSet/>
      <dgm:spPr/>
      <dgm:t>
        <a:bodyPr/>
        <a:lstStyle/>
        <a:p>
          <a:endParaRPr lang="en-US"/>
        </a:p>
      </dgm:t>
    </dgm:pt>
    <dgm:pt modelId="{4CBC890D-CF66-430F-AFBD-258C42953BCD}">
      <dgm:prSet/>
      <dgm:spPr/>
      <dgm:t>
        <a:bodyPr/>
        <a:lstStyle/>
        <a:p>
          <a:r>
            <a:rPr lang="fr-FR"/>
            <a:t>Cas des autres clubs et événements : prospecter et proposer une offre personnalisée pour faire a différence face aux concurrents.</a:t>
          </a:r>
          <a:endParaRPr lang="en-US"/>
        </a:p>
      </dgm:t>
    </dgm:pt>
    <dgm:pt modelId="{7DA739DC-51D9-4F06-8C81-3379F004836C}" type="parTrans" cxnId="{172AD350-F557-44FF-A6C9-F1C2945D8896}">
      <dgm:prSet/>
      <dgm:spPr/>
      <dgm:t>
        <a:bodyPr/>
        <a:lstStyle/>
        <a:p>
          <a:endParaRPr lang="en-US"/>
        </a:p>
      </dgm:t>
    </dgm:pt>
    <dgm:pt modelId="{1B765CA9-4D3D-4C52-9173-9857692968B5}" type="sibTrans" cxnId="{172AD350-F557-44FF-A6C9-F1C2945D8896}">
      <dgm:prSet/>
      <dgm:spPr/>
      <dgm:t>
        <a:bodyPr/>
        <a:lstStyle/>
        <a:p>
          <a:endParaRPr lang="en-US"/>
        </a:p>
      </dgm:t>
    </dgm:pt>
    <dgm:pt modelId="{1D0524B6-3DFE-433A-8795-4FC67C9033F7}" type="pres">
      <dgm:prSet presAssocID="{7B546953-B358-4E73-9D48-700D7DE37B04}" presName="Name0" presStyleCnt="0">
        <dgm:presLayoutVars>
          <dgm:dir/>
          <dgm:animLvl val="lvl"/>
          <dgm:resizeHandles val="exact"/>
        </dgm:presLayoutVars>
      </dgm:prSet>
      <dgm:spPr/>
    </dgm:pt>
    <dgm:pt modelId="{E0445EDA-9934-4963-8928-E64DA32E7A78}" type="pres">
      <dgm:prSet presAssocID="{5DD75A47-16C2-4EF9-8F16-464F29C79584}" presName="composite" presStyleCnt="0"/>
      <dgm:spPr/>
    </dgm:pt>
    <dgm:pt modelId="{AB0855BE-2971-4108-A3FA-6918E2D93BE8}" type="pres">
      <dgm:prSet presAssocID="{5DD75A47-16C2-4EF9-8F16-464F29C79584}" presName="parTx" presStyleLbl="alignNode1" presStyleIdx="0" presStyleCnt="2">
        <dgm:presLayoutVars>
          <dgm:chMax val="0"/>
          <dgm:chPref val="0"/>
        </dgm:presLayoutVars>
      </dgm:prSet>
      <dgm:spPr/>
    </dgm:pt>
    <dgm:pt modelId="{80DD130B-B804-43CA-A002-BCB9C949AEB2}" type="pres">
      <dgm:prSet presAssocID="{5DD75A47-16C2-4EF9-8F16-464F29C79584}" presName="desTx" presStyleLbl="alignAccFollowNode1" presStyleIdx="0" presStyleCnt="2">
        <dgm:presLayoutVars/>
      </dgm:prSet>
      <dgm:spPr/>
    </dgm:pt>
    <dgm:pt modelId="{B55EB2D9-D005-416B-BCB0-57A259F674C5}" type="pres">
      <dgm:prSet presAssocID="{75F5FA5E-A3E1-4484-9559-08B2A7A046D1}" presName="space" presStyleCnt="0"/>
      <dgm:spPr/>
    </dgm:pt>
    <dgm:pt modelId="{0378B4FA-CE69-45E5-9E70-821B17CF1AA6}" type="pres">
      <dgm:prSet presAssocID="{753F0143-6E02-49C1-914D-97D62E42B46E}" presName="composite" presStyleCnt="0"/>
      <dgm:spPr/>
    </dgm:pt>
    <dgm:pt modelId="{38650367-F0C2-4DAF-A388-E0BAC81BF4E1}" type="pres">
      <dgm:prSet presAssocID="{753F0143-6E02-49C1-914D-97D62E42B46E}" presName="parTx" presStyleLbl="alignNode1" presStyleIdx="1" presStyleCnt="2">
        <dgm:presLayoutVars>
          <dgm:chMax val="0"/>
          <dgm:chPref val="0"/>
        </dgm:presLayoutVars>
      </dgm:prSet>
      <dgm:spPr/>
    </dgm:pt>
    <dgm:pt modelId="{88010981-29E4-4EC7-9306-435CEA1BDDA4}" type="pres">
      <dgm:prSet presAssocID="{753F0143-6E02-49C1-914D-97D62E42B46E}" presName="desTx" presStyleLbl="alignAccFollowNode1" presStyleIdx="1" presStyleCnt="2">
        <dgm:presLayoutVars/>
      </dgm:prSet>
      <dgm:spPr/>
    </dgm:pt>
  </dgm:ptLst>
  <dgm:cxnLst>
    <dgm:cxn modelId="{F261EB65-CE05-4959-BAA3-426AF2A99BBE}" srcId="{7B546953-B358-4E73-9D48-700D7DE37B04}" destId="{753F0143-6E02-49C1-914D-97D62E42B46E}" srcOrd="1" destOrd="0" parTransId="{FDECF809-4652-465B-AC4E-4ABFC8AB9BE6}" sibTransId="{1FC15D6B-B914-4C4A-8D90-3A890D9101A1}"/>
    <dgm:cxn modelId="{B0D29367-D874-4D29-98A5-4CEE43AACC92}" srcId="{7B546953-B358-4E73-9D48-700D7DE37B04}" destId="{5DD75A47-16C2-4EF9-8F16-464F29C79584}" srcOrd="0" destOrd="0" parTransId="{E48C757F-A0B4-4EFB-B972-328718EF7BD4}" sibTransId="{75F5FA5E-A3E1-4484-9559-08B2A7A046D1}"/>
    <dgm:cxn modelId="{13D53450-9CF2-4E3D-ACA8-8E05D0BF3B24}" type="presOf" srcId="{5DD75A47-16C2-4EF9-8F16-464F29C79584}" destId="{AB0855BE-2971-4108-A3FA-6918E2D93BE8}" srcOrd="0" destOrd="0" presId="urn:microsoft.com/office/officeart/2016/7/layout/HorizontalActionList"/>
    <dgm:cxn modelId="{33F86270-9EDA-4F20-8563-11350F977EA8}" type="presOf" srcId="{91DB1075-7B06-495E-89FE-81BF8F2F6251}" destId="{80DD130B-B804-43CA-A002-BCB9C949AEB2}" srcOrd="0" destOrd="0" presId="urn:microsoft.com/office/officeart/2016/7/layout/HorizontalActionList"/>
    <dgm:cxn modelId="{172AD350-F557-44FF-A6C9-F1C2945D8896}" srcId="{753F0143-6E02-49C1-914D-97D62E42B46E}" destId="{4CBC890D-CF66-430F-AFBD-258C42953BCD}" srcOrd="0" destOrd="0" parTransId="{7DA739DC-51D9-4F06-8C81-3379F004836C}" sibTransId="{1B765CA9-4D3D-4C52-9173-9857692968B5}"/>
    <dgm:cxn modelId="{D2473677-09D5-4A39-81D5-7670E099EA07}" type="presOf" srcId="{A6323DDE-E183-447B-9C66-C86BF61B4BDE}" destId="{80DD130B-B804-43CA-A002-BCB9C949AEB2}" srcOrd="0" destOrd="2" presId="urn:microsoft.com/office/officeart/2016/7/layout/HorizontalActionList"/>
    <dgm:cxn modelId="{86EB6E7B-C82A-4EA8-8568-D8EDBB690E2D}" type="presOf" srcId="{7B546953-B358-4E73-9D48-700D7DE37B04}" destId="{1D0524B6-3DFE-433A-8795-4FC67C9033F7}" srcOrd="0" destOrd="0" presId="urn:microsoft.com/office/officeart/2016/7/layout/HorizontalActionList"/>
    <dgm:cxn modelId="{4757F386-1CF4-4BF2-AE67-8BEFEFA4091A}" type="presOf" srcId="{4CBC890D-CF66-430F-AFBD-258C42953BCD}" destId="{88010981-29E4-4EC7-9306-435CEA1BDDA4}" srcOrd="0" destOrd="0" presId="urn:microsoft.com/office/officeart/2016/7/layout/HorizontalActionList"/>
    <dgm:cxn modelId="{0C98DA9F-2141-4497-A982-9A57B09F6C4F}" type="presOf" srcId="{753F0143-6E02-49C1-914D-97D62E42B46E}" destId="{38650367-F0C2-4DAF-A388-E0BAC81BF4E1}" srcOrd="0" destOrd="0" presId="urn:microsoft.com/office/officeart/2016/7/layout/HorizontalActionList"/>
    <dgm:cxn modelId="{7B8DB8CF-2935-467E-BF73-1EBEA3396382}" srcId="{5DD75A47-16C2-4EF9-8F16-464F29C79584}" destId="{73CDAF6D-A28D-4421-86EF-50C36D45BE04}" srcOrd="1" destOrd="0" parTransId="{D132BF03-A4EB-48EC-950A-A682E7BED261}" sibTransId="{F8CD01ED-89A2-4B3A-9440-32BD3A883F58}"/>
    <dgm:cxn modelId="{C35016D8-8F0A-4467-BE88-E692E642C9CB}" srcId="{5DD75A47-16C2-4EF9-8F16-464F29C79584}" destId="{91DB1075-7B06-495E-89FE-81BF8F2F6251}" srcOrd="0" destOrd="0" parTransId="{3750C488-DDDB-4DF0-93A8-72E99A565412}" sibTransId="{B09BF81E-E463-4AF2-8255-B842A0EA49A9}"/>
    <dgm:cxn modelId="{8B4835EA-057B-48DA-8661-576692ACFC21}" type="presOf" srcId="{73CDAF6D-A28D-4421-86EF-50C36D45BE04}" destId="{80DD130B-B804-43CA-A002-BCB9C949AEB2}" srcOrd="0" destOrd="1" presId="urn:microsoft.com/office/officeart/2016/7/layout/HorizontalActionList"/>
    <dgm:cxn modelId="{B2C2D8EA-B64C-4D15-88C9-598350C301C5}" srcId="{5DD75A47-16C2-4EF9-8F16-464F29C79584}" destId="{A6323DDE-E183-447B-9C66-C86BF61B4BDE}" srcOrd="2" destOrd="0" parTransId="{12956C0D-4626-49CB-B13A-F68F10FACFA0}" sibTransId="{9158612E-3425-47CB-A3B7-A23C3BC188EB}"/>
    <dgm:cxn modelId="{1E58E8B0-862B-4529-8996-214D11328DB0}" type="presParOf" srcId="{1D0524B6-3DFE-433A-8795-4FC67C9033F7}" destId="{E0445EDA-9934-4963-8928-E64DA32E7A78}" srcOrd="0" destOrd="0" presId="urn:microsoft.com/office/officeart/2016/7/layout/HorizontalActionList"/>
    <dgm:cxn modelId="{B095E6A2-D2C8-43C3-9BA1-3C2C31A93AE2}" type="presParOf" srcId="{E0445EDA-9934-4963-8928-E64DA32E7A78}" destId="{AB0855BE-2971-4108-A3FA-6918E2D93BE8}" srcOrd="0" destOrd="0" presId="urn:microsoft.com/office/officeart/2016/7/layout/HorizontalActionList"/>
    <dgm:cxn modelId="{D6EA3460-B97C-4CB7-8A85-89E366263DAD}" type="presParOf" srcId="{E0445EDA-9934-4963-8928-E64DA32E7A78}" destId="{80DD130B-B804-43CA-A002-BCB9C949AEB2}" srcOrd="1" destOrd="0" presId="urn:microsoft.com/office/officeart/2016/7/layout/HorizontalActionList"/>
    <dgm:cxn modelId="{0A4AD726-626A-4A32-B77B-45F65DC781B9}" type="presParOf" srcId="{1D0524B6-3DFE-433A-8795-4FC67C9033F7}" destId="{B55EB2D9-D005-416B-BCB0-57A259F674C5}" srcOrd="1" destOrd="0" presId="urn:microsoft.com/office/officeart/2016/7/layout/HorizontalActionList"/>
    <dgm:cxn modelId="{B6DD83C3-13F6-4290-886E-43E40DA0F5A7}" type="presParOf" srcId="{1D0524B6-3DFE-433A-8795-4FC67C9033F7}" destId="{0378B4FA-CE69-45E5-9E70-821B17CF1AA6}" srcOrd="2" destOrd="0" presId="urn:microsoft.com/office/officeart/2016/7/layout/HorizontalActionList"/>
    <dgm:cxn modelId="{A09E30F1-F6DB-40BB-9627-20A839CA2C31}" type="presParOf" srcId="{0378B4FA-CE69-45E5-9E70-821B17CF1AA6}" destId="{38650367-F0C2-4DAF-A388-E0BAC81BF4E1}" srcOrd="0" destOrd="0" presId="urn:microsoft.com/office/officeart/2016/7/layout/HorizontalActionList"/>
    <dgm:cxn modelId="{C716CFEB-8E20-4A05-A8D0-8B4F90102EA5}" type="presParOf" srcId="{0378B4FA-CE69-45E5-9E70-821B17CF1AA6}" destId="{88010981-29E4-4EC7-9306-435CEA1BDDA4}"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9784CE0-A530-4AAC-AE58-1CEF72C622FF}" type="doc">
      <dgm:prSet loTypeId="urn:microsoft.com/office/officeart/2018/2/layout/IconVerticalSolidList" loCatId="icon" qsTypeId="urn:microsoft.com/office/officeart/2005/8/quickstyle/simple1" qsCatId="simple" csTypeId="urn:microsoft.com/office/officeart/2018/5/colors/Iconchunking_neutralbg_accent2_2" csCatId="accent2" phldr="1"/>
      <dgm:spPr/>
      <dgm:t>
        <a:bodyPr/>
        <a:lstStyle/>
        <a:p>
          <a:endParaRPr lang="en-US"/>
        </a:p>
      </dgm:t>
    </dgm:pt>
    <dgm:pt modelId="{10909376-81AB-4664-B7CB-12E7C768302A}">
      <dgm:prSet/>
      <dgm:spPr/>
      <dgm:t>
        <a:bodyPr/>
        <a:lstStyle/>
        <a:p>
          <a:pPr>
            <a:lnSpc>
              <a:spcPct val="100000"/>
            </a:lnSpc>
          </a:pPr>
          <a:r>
            <a:rPr lang="fr-FR"/>
            <a:t>Métaphore : « rendre radioactive l’opération de parrainage – l’embraser… »</a:t>
          </a:r>
          <a:endParaRPr lang="en-US"/>
        </a:p>
      </dgm:t>
    </dgm:pt>
    <dgm:pt modelId="{BECFDB8A-40CC-4045-8A6D-708ED2BA32CF}" type="parTrans" cxnId="{97C9588D-7841-4CE8-9C30-49B5A2692FA1}">
      <dgm:prSet/>
      <dgm:spPr/>
      <dgm:t>
        <a:bodyPr/>
        <a:lstStyle/>
        <a:p>
          <a:endParaRPr lang="en-US"/>
        </a:p>
      </dgm:t>
    </dgm:pt>
    <dgm:pt modelId="{042ED262-169A-45BD-A13E-B6AB2EB63C3C}" type="sibTrans" cxnId="{97C9588D-7841-4CE8-9C30-49B5A2692FA1}">
      <dgm:prSet/>
      <dgm:spPr/>
      <dgm:t>
        <a:bodyPr/>
        <a:lstStyle/>
        <a:p>
          <a:endParaRPr lang="en-US"/>
        </a:p>
      </dgm:t>
    </dgm:pt>
    <dgm:pt modelId="{0AE38624-741E-4AFC-9A0B-EBC78A1D4EE0}">
      <dgm:prSet/>
      <dgm:spPr/>
      <dgm:t>
        <a:bodyPr/>
        <a:lstStyle/>
        <a:p>
          <a:pPr>
            <a:lnSpc>
              <a:spcPct val="100000"/>
            </a:lnSpc>
          </a:pPr>
          <a:r>
            <a:rPr lang="fr-FR"/>
            <a:t>Le parrainage est une technique de communication événementielle, son activation peut se définir comme son opérationnalisation sur le terrain événementiel.</a:t>
          </a:r>
          <a:endParaRPr lang="en-US"/>
        </a:p>
      </dgm:t>
    </dgm:pt>
    <dgm:pt modelId="{9F1A407B-1116-4F76-B071-6A6E370D9124}" type="parTrans" cxnId="{A2CBF389-ED9C-469E-9395-0AAFA592B150}">
      <dgm:prSet/>
      <dgm:spPr/>
      <dgm:t>
        <a:bodyPr/>
        <a:lstStyle/>
        <a:p>
          <a:endParaRPr lang="en-US"/>
        </a:p>
      </dgm:t>
    </dgm:pt>
    <dgm:pt modelId="{EF554EF7-3394-45D2-B01E-B10C2A779C1C}" type="sibTrans" cxnId="{A2CBF389-ED9C-469E-9395-0AAFA592B150}">
      <dgm:prSet/>
      <dgm:spPr/>
      <dgm:t>
        <a:bodyPr/>
        <a:lstStyle/>
        <a:p>
          <a:endParaRPr lang="en-US"/>
        </a:p>
      </dgm:t>
    </dgm:pt>
    <dgm:pt modelId="{043F662A-C6A0-44C9-B461-E67CC3C195E1}">
      <dgm:prSet/>
      <dgm:spPr/>
      <dgm:t>
        <a:bodyPr/>
        <a:lstStyle/>
        <a:p>
          <a:pPr>
            <a:lnSpc>
              <a:spcPct val="100000"/>
            </a:lnSpc>
          </a:pPr>
          <a:r>
            <a:rPr lang="fr-FR"/>
            <a:t>L’activation n’est effective que si et seulement si elle répond d’une part aux besoins du parrain et d’autre part qu’elle a un effet stimulant vis-à-vis des exposés au dit parrainage. </a:t>
          </a:r>
          <a:endParaRPr lang="en-US"/>
        </a:p>
      </dgm:t>
    </dgm:pt>
    <dgm:pt modelId="{30D00806-BF0D-4AC2-A199-C2BBDFD3AF4A}" type="parTrans" cxnId="{AAE08731-C6CD-4388-A7F6-8A780735840D}">
      <dgm:prSet/>
      <dgm:spPr/>
      <dgm:t>
        <a:bodyPr/>
        <a:lstStyle/>
        <a:p>
          <a:endParaRPr lang="en-US"/>
        </a:p>
      </dgm:t>
    </dgm:pt>
    <dgm:pt modelId="{2C57E32E-EF0E-4FDF-944B-8C4F80275C9C}" type="sibTrans" cxnId="{AAE08731-C6CD-4388-A7F6-8A780735840D}">
      <dgm:prSet/>
      <dgm:spPr/>
      <dgm:t>
        <a:bodyPr/>
        <a:lstStyle/>
        <a:p>
          <a:endParaRPr lang="en-US"/>
        </a:p>
      </dgm:t>
    </dgm:pt>
    <dgm:pt modelId="{F40A4CEE-E064-4F66-8791-73D1AEEFDB70}">
      <dgm:prSet/>
      <dgm:spPr/>
      <dgm:t>
        <a:bodyPr/>
        <a:lstStyle/>
        <a:p>
          <a:pPr>
            <a:lnSpc>
              <a:spcPct val="100000"/>
            </a:lnSpc>
          </a:pPr>
          <a:r>
            <a:rPr lang="fr-FR"/>
            <a:t>In english : sponsorship activation = to implement sponsoring tools for your target.    </a:t>
          </a:r>
          <a:endParaRPr lang="en-US"/>
        </a:p>
      </dgm:t>
    </dgm:pt>
    <dgm:pt modelId="{940103DE-8DAA-479E-B731-D8F644C51061}" type="parTrans" cxnId="{1543C2DF-C0D6-435D-A289-890CD5965EA8}">
      <dgm:prSet/>
      <dgm:spPr/>
      <dgm:t>
        <a:bodyPr/>
        <a:lstStyle/>
        <a:p>
          <a:endParaRPr lang="en-US"/>
        </a:p>
      </dgm:t>
    </dgm:pt>
    <dgm:pt modelId="{67303BCA-3CBB-4DD7-BA95-EAD940AA8F38}" type="sibTrans" cxnId="{1543C2DF-C0D6-435D-A289-890CD5965EA8}">
      <dgm:prSet/>
      <dgm:spPr/>
      <dgm:t>
        <a:bodyPr/>
        <a:lstStyle/>
        <a:p>
          <a:endParaRPr lang="en-US"/>
        </a:p>
      </dgm:t>
    </dgm:pt>
    <dgm:pt modelId="{41DF1E81-AA78-46D8-8CE2-F13924144863}" type="pres">
      <dgm:prSet presAssocID="{69784CE0-A530-4AAC-AE58-1CEF72C622FF}" presName="root" presStyleCnt="0">
        <dgm:presLayoutVars>
          <dgm:dir/>
          <dgm:resizeHandles val="exact"/>
        </dgm:presLayoutVars>
      </dgm:prSet>
      <dgm:spPr/>
    </dgm:pt>
    <dgm:pt modelId="{5FF83486-594F-4047-BD4F-50D51DD354A9}" type="pres">
      <dgm:prSet presAssocID="{10909376-81AB-4664-B7CB-12E7C768302A}" presName="compNode" presStyleCnt="0"/>
      <dgm:spPr/>
    </dgm:pt>
    <dgm:pt modelId="{4B6D2F22-27B3-43B7-9A64-993475C35843}" type="pres">
      <dgm:prSet presAssocID="{10909376-81AB-4664-B7CB-12E7C768302A}" presName="bgRect" presStyleLbl="bgShp" presStyleIdx="0" presStyleCnt="4"/>
      <dgm:spPr/>
    </dgm:pt>
    <dgm:pt modelId="{67C5B73D-CFC0-4E6D-A186-3ABF8780EC9F}" type="pres">
      <dgm:prSet presAssocID="{10909376-81AB-4664-B7CB-12E7C768302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itcoin"/>
        </a:ext>
      </dgm:extLst>
    </dgm:pt>
    <dgm:pt modelId="{9C6BBBF4-96DD-4019-9CD1-95F2BA5F8664}" type="pres">
      <dgm:prSet presAssocID="{10909376-81AB-4664-B7CB-12E7C768302A}" presName="spaceRect" presStyleCnt="0"/>
      <dgm:spPr/>
    </dgm:pt>
    <dgm:pt modelId="{790E8E35-79AE-40C6-8042-D0CDD35DD4A9}" type="pres">
      <dgm:prSet presAssocID="{10909376-81AB-4664-B7CB-12E7C768302A}" presName="parTx" presStyleLbl="revTx" presStyleIdx="0" presStyleCnt="4">
        <dgm:presLayoutVars>
          <dgm:chMax val="0"/>
          <dgm:chPref val="0"/>
        </dgm:presLayoutVars>
      </dgm:prSet>
      <dgm:spPr/>
    </dgm:pt>
    <dgm:pt modelId="{1D1E8A64-A870-42B7-B1BD-5E0DC81A1BAA}" type="pres">
      <dgm:prSet presAssocID="{042ED262-169A-45BD-A13E-B6AB2EB63C3C}" presName="sibTrans" presStyleCnt="0"/>
      <dgm:spPr/>
    </dgm:pt>
    <dgm:pt modelId="{DC05B272-B0D6-4181-88BB-7F9D8448FF3D}" type="pres">
      <dgm:prSet presAssocID="{0AE38624-741E-4AFC-9A0B-EBC78A1D4EE0}" presName="compNode" presStyleCnt="0"/>
      <dgm:spPr/>
    </dgm:pt>
    <dgm:pt modelId="{77020932-58C5-4E7A-992B-B19C46EF99E7}" type="pres">
      <dgm:prSet presAssocID="{0AE38624-741E-4AFC-9A0B-EBC78A1D4EE0}" presName="bgRect" presStyleLbl="bgShp" presStyleIdx="1" presStyleCnt="4"/>
      <dgm:spPr/>
    </dgm:pt>
    <dgm:pt modelId="{4315713B-F499-4C3C-AC16-424E9883ACB8}" type="pres">
      <dgm:prSet presAssocID="{0AE38624-741E-4AFC-9A0B-EBC78A1D4EE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rum Set"/>
        </a:ext>
      </dgm:extLst>
    </dgm:pt>
    <dgm:pt modelId="{A094B4C3-0EA2-4589-A33C-6232BA9B9E6A}" type="pres">
      <dgm:prSet presAssocID="{0AE38624-741E-4AFC-9A0B-EBC78A1D4EE0}" presName="spaceRect" presStyleCnt="0"/>
      <dgm:spPr/>
    </dgm:pt>
    <dgm:pt modelId="{BC8B8AF8-115A-4389-8A3D-4B9BEDCDAF0E}" type="pres">
      <dgm:prSet presAssocID="{0AE38624-741E-4AFC-9A0B-EBC78A1D4EE0}" presName="parTx" presStyleLbl="revTx" presStyleIdx="1" presStyleCnt="4">
        <dgm:presLayoutVars>
          <dgm:chMax val="0"/>
          <dgm:chPref val="0"/>
        </dgm:presLayoutVars>
      </dgm:prSet>
      <dgm:spPr/>
    </dgm:pt>
    <dgm:pt modelId="{ACDC5B37-E985-4986-8332-E9C2442D36D5}" type="pres">
      <dgm:prSet presAssocID="{EF554EF7-3394-45D2-B01E-B10C2A779C1C}" presName="sibTrans" presStyleCnt="0"/>
      <dgm:spPr/>
    </dgm:pt>
    <dgm:pt modelId="{33A4FF9B-A5BE-424B-A22D-B980FD50DA6C}" type="pres">
      <dgm:prSet presAssocID="{043F662A-C6A0-44C9-B461-E67CC3C195E1}" presName="compNode" presStyleCnt="0"/>
      <dgm:spPr/>
    </dgm:pt>
    <dgm:pt modelId="{7CCA0E4D-97BD-4679-BCBB-A7D37DAA779D}" type="pres">
      <dgm:prSet presAssocID="{043F662A-C6A0-44C9-B461-E67CC3C195E1}" presName="bgRect" presStyleLbl="bgShp" presStyleIdx="2" presStyleCnt="4"/>
      <dgm:spPr/>
    </dgm:pt>
    <dgm:pt modelId="{2889EA6C-7082-4030-8B8B-4CAB1BF806E2}" type="pres">
      <dgm:prSet presAssocID="{043F662A-C6A0-44C9-B461-E67CC3C195E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ustache Face with Solid Fill"/>
        </a:ext>
      </dgm:extLst>
    </dgm:pt>
    <dgm:pt modelId="{EBDA6634-FCD8-4A60-BCEC-4103A6A1577C}" type="pres">
      <dgm:prSet presAssocID="{043F662A-C6A0-44C9-B461-E67CC3C195E1}" presName="spaceRect" presStyleCnt="0"/>
      <dgm:spPr/>
    </dgm:pt>
    <dgm:pt modelId="{E042C409-E710-4C1F-8630-2E8A3556CCF0}" type="pres">
      <dgm:prSet presAssocID="{043F662A-C6A0-44C9-B461-E67CC3C195E1}" presName="parTx" presStyleLbl="revTx" presStyleIdx="2" presStyleCnt="4">
        <dgm:presLayoutVars>
          <dgm:chMax val="0"/>
          <dgm:chPref val="0"/>
        </dgm:presLayoutVars>
      </dgm:prSet>
      <dgm:spPr/>
    </dgm:pt>
    <dgm:pt modelId="{7BBBB91D-9D7C-4D3E-94D8-CAE0C8AC8A60}" type="pres">
      <dgm:prSet presAssocID="{2C57E32E-EF0E-4FDF-944B-8C4F80275C9C}" presName="sibTrans" presStyleCnt="0"/>
      <dgm:spPr/>
    </dgm:pt>
    <dgm:pt modelId="{D3EF5AD6-DCE5-4539-B52C-C2D3255A7884}" type="pres">
      <dgm:prSet presAssocID="{F40A4CEE-E064-4F66-8791-73D1AEEFDB70}" presName="compNode" presStyleCnt="0"/>
      <dgm:spPr/>
    </dgm:pt>
    <dgm:pt modelId="{E68E7602-6023-4B43-AD20-74A277EC4FCF}" type="pres">
      <dgm:prSet presAssocID="{F40A4CEE-E064-4F66-8791-73D1AEEFDB70}" presName="bgRect" presStyleLbl="bgShp" presStyleIdx="3" presStyleCnt="4"/>
      <dgm:spPr/>
    </dgm:pt>
    <dgm:pt modelId="{C74D15AA-4D18-47F4-B0A3-D1B83BED3CB0}" type="pres">
      <dgm:prSet presAssocID="{F40A4CEE-E064-4F66-8791-73D1AEEFDB7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gaphone"/>
        </a:ext>
      </dgm:extLst>
    </dgm:pt>
    <dgm:pt modelId="{34BE2B9D-E895-4BF1-ADF5-969E9D1FCD39}" type="pres">
      <dgm:prSet presAssocID="{F40A4CEE-E064-4F66-8791-73D1AEEFDB70}" presName="spaceRect" presStyleCnt="0"/>
      <dgm:spPr/>
    </dgm:pt>
    <dgm:pt modelId="{36ACA99C-5996-4423-AF5F-956603FFA97E}" type="pres">
      <dgm:prSet presAssocID="{F40A4CEE-E064-4F66-8791-73D1AEEFDB70}" presName="parTx" presStyleLbl="revTx" presStyleIdx="3" presStyleCnt="4">
        <dgm:presLayoutVars>
          <dgm:chMax val="0"/>
          <dgm:chPref val="0"/>
        </dgm:presLayoutVars>
      </dgm:prSet>
      <dgm:spPr/>
    </dgm:pt>
  </dgm:ptLst>
  <dgm:cxnLst>
    <dgm:cxn modelId="{ADD09F29-73BC-4AE9-AE0A-A35389A84EB7}" type="presOf" srcId="{10909376-81AB-4664-B7CB-12E7C768302A}" destId="{790E8E35-79AE-40C6-8042-D0CDD35DD4A9}" srcOrd="0" destOrd="0" presId="urn:microsoft.com/office/officeart/2018/2/layout/IconVerticalSolidList"/>
    <dgm:cxn modelId="{AAE08731-C6CD-4388-A7F6-8A780735840D}" srcId="{69784CE0-A530-4AAC-AE58-1CEF72C622FF}" destId="{043F662A-C6A0-44C9-B461-E67CC3C195E1}" srcOrd="2" destOrd="0" parTransId="{30D00806-BF0D-4AC2-A199-C2BBDFD3AF4A}" sibTransId="{2C57E32E-EF0E-4FDF-944B-8C4F80275C9C}"/>
    <dgm:cxn modelId="{74636772-4EAF-4886-99A2-DD2ED78E9F37}" type="presOf" srcId="{F40A4CEE-E064-4F66-8791-73D1AEEFDB70}" destId="{36ACA99C-5996-4423-AF5F-956603FFA97E}" srcOrd="0" destOrd="0" presId="urn:microsoft.com/office/officeart/2018/2/layout/IconVerticalSolidList"/>
    <dgm:cxn modelId="{2747A672-7806-4F78-B34C-6DD75534E2B7}" type="presOf" srcId="{043F662A-C6A0-44C9-B461-E67CC3C195E1}" destId="{E042C409-E710-4C1F-8630-2E8A3556CCF0}" srcOrd="0" destOrd="0" presId="urn:microsoft.com/office/officeart/2018/2/layout/IconVerticalSolidList"/>
    <dgm:cxn modelId="{678F5684-8867-48D5-A94A-947ECF191D45}" type="presOf" srcId="{69784CE0-A530-4AAC-AE58-1CEF72C622FF}" destId="{41DF1E81-AA78-46D8-8CE2-F13924144863}" srcOrd="0" destOrd="0" presId="urn:microsoft.com/office/officeart/2018/2/layout/IconVerticalSolidList"/>
    <dgm:cxn modelId="{A2CBF389-ED9C-469E-9395-0AAFA592B150}" srcId="{69784CE0-A530-4AAC-AE58-1CEF72C622FF}" destId="{0AE38624-741E-4AFC-9A0B-EBC78A1D4EE0}" srcOrd="1" destOrd="0" parTransId="{9F1A407B-1116-4F76-B071-6A6E370D9124}" sibTransId="{EF554EF7-3394-45D2-B01E-B10C2A779C1C}"/>
    <dgm:cxn modelId="{97C9588D-7841-4CE8-9C30-49B5A2692FA1}" srcId="{69784CE0-A530-4AAC-AE58-1CEF72C622FF}" destId="{10909376-81AB-4664-B7CB-12E7C768302A}" srcOrd="0" destOrd="0" parTransId="{BECFDB8A-40CC-4045-8A6D-708ED2BA32CF}" sibTransId="{042ED262-169A-45BD-A13E-B6AB2EB63C3C}"/>
    <dgm:cxn modelId="{502DF3C8-5CAA-439C-AA2C-F7428A238F49}" type="presOf" srcId="{0AE38624-741E-4AFC-9A0B-EBC78A1D4EE0}" destId="{BC8B8AF8-115A-4389-8A3D-4B9BEDCDAF0E}" srcOrd="0" destOrd="0" presId="urn:microsoft.com/office/officeart/2018/2/layout/IconVerticalSolidList"/>
    <dgm:cxn modelId="{1543C2DF-C0D6-435D-A289-890CD5965EA8}" srcId="{69784CE0-A530-4AAC-AE58-1CEF72C622FF}" destId="{F40A4CEE-E064-4F66-8791-73D1AEEFDB70}" srcOrd="3" destOrd="0" parTransId="{940103DE-8DAA-479E-B731-D8F644C51061}" sibTransId="{67303BCA-3CBB-4DD7-BA95-EAD940AA8F38}"/>
    <dgm:cxn modelId="{4B7BAE8F-F331-433B-8136-80CCE036DD45}" type="presParOf" srcId="{41DF1E81-AA78-46D8-8CE2-F13924144863}" destId="{5FF83486-594F-4047-BD4F-50D51DD354A9}" srcOrd="0" destOrd="0" presId="urn:microsoft.com/office/officeart/2018/2/layout/IconVerticalSolidList"/>
    <dgm:cxn modelId="{873FB190-AF79-433D-97D7-348C9E4ADD63}" type="presParOf" srcId="{5FF83486-594F-4047-BD4F-50D51DD354A9}" destId="{4B6D2F22-27B3-43B7-9A64-993475C35843}" srcOrd="0" destOrd="0" presId="urn:microsoft.com/office/officeart/2018/2/layout/IconVerticalSolidList"/>
    <dgm:cxn modelId="{B09CB9A2-72A8-413C-A144-AD933C0ADC48}" type="presParOf" srcId="{5FF83486-594F-4047-BD4F-50D51DD354A9}" destId="{67C5B73D-CFC0-4E6D-A186-3ABF8780EC9F}" srcOrd="1" destOrd="0" presId="urn:microsoft.com/office/officeart/2018/2/layout/IconVerticalSolidList"/>
    <dgm:cxn modelId="{E4E1A89D-5D48-40D9-A6DE-4091789E87E6}" type="presParOf" srcId="{5FF83486-594F-4047-BD4F-50D51DD354A9}" destId="{9C6BBBF4-96DD-4019-9CD1-95F2BA5F8664}" srcOrd="2" destOrd="0" presId="urn:microsoft.com/office/officeart/2018/2/layout/IconVerticalSolidList"/>
    <dgm:cxn modelId="{CB3515FD-7E47-485A-9FB1-9E2944E777B5}" type="presParOf" srcId="{5FF83486-594F-4047-BD4F-50D51DD354A9}" destId="{790E8E35-79AE-40C6-8042-D0CDD35DD4A9}" srcOrd="3" destOrd="0" presId="urn:microsoft.com/office/officeart/2018/2/layout/IconVerticalSolidList"/>
    <dgm:cxn modelId="{E056D78D-616F-4A46-9ACF-77B4DF7D897D}" type="presParOf" srcId="{41DF1E81-AA78-46D8-8CE2-F13924144863}" destId="{1D1E8A64-A870-42B7-B1BD-5E0DC81A1BAA}" srcOrd="1" destOrd="0" presId="urn:microsoft.com/office/officeart/2018/2/layout/IconVerticalSolidList"/>
    <dgm:cxn modelId="{58703B23-0C5F-4414-8B3D-261EF12FBA83}" type="presParOf" srcId="{41DF1E81-AA78-46D8-8CE2-F13924144863}" destId="{DC05B272-B0D6-4181-88BB-7F9D8448FF3D}" srcOrd="2" destOrd="0" presId="urn:microsoft.com/office/officeart/2018/2/layout/IconVerticalSolidList"/>
    <dgm:cxn modelId="{0BABF2C8-48DD-42B8-8295-3A3BA5CD91BD}" type="presParOf" srcId="{DC05B272-B0D6-4181-88BB-7F9D8448FF3D}" destId="{77020932-58C5-4E7A-992B-B19C46EF99E7}" srcOrd="0" destOrd="0" presId="urn:microsoft.com/office/officeart/2018/2/layout/IconVerticalSolidList"/>
    <dgm:cxn modelId="{C016FB65-9B81-4FC6-9769-37C25048FD9A}" type="presParOf" srcId="{DC05B272-B0D6-4181-88BB-7F9D8448FF3D}" destId="{4315713B-F499-4C3C-AC16-424E9883ACB8}" srcOrd="1" destOrd="0" presId="urn:microsoft.com/office/officeart/2018/2/layout/IconVerticalSolidList"/>
    <dgm:cxn modelId="{BCC9FE6C-CBA9-47A4-9DE6-BCE0096F8880}" type="presParOf" srcId="{DC05B272-B0D6-4181-88BB-7F9D8448FF3D}" destId="{A094B4C3-0EA2-4589-A33C-6232BA9B9E6A}" srcOrd="2" destOrd="0" presId="urn:microsoft.com/office/officeart/2018/2/layout/IconVerticalSolidList"/>
    <dgm:cxn modelId="{F0B8F88F-3B99-476F-BD9E-06514D797F04}" type="presParOf" srcId="{DC05B272-B0D6-4181-88BB-7F9D8448FF3D}" destId="{BC8B8AF8-115A-4389-8A3D-4B9BEDCDAF0E}" srcOrd="3" destOrd="0" presId="urn:microsoft.com/office/officeart/2018/2/layout/IconVerticalSolidList"/>
    <dgm:cxn modelId="{6E41234C-EC0A-4E8C-AEEA-8322678B721B}" type="presParOf" srcId="{41DF1E81-AA78-46D8-8CE2-F13924144863}" destId="{ACDC5B37-E985-4986-8332-E9C2442D36D5}" srcOrd="3" destOrd="0" presId="urn:microsoft.com/office/officeart/2018/2/layout/IconVerticalSolidList"/>
    <dgm:cxn modelId="{FEC1A0E0-BA36-4521-AB6D-5E9499E106E7}" type="presParOf" srcId="{41DF1E81-AA78-46D8-8CE2-F13924144863}" destId="{33A4FF9B-A5BE-424B-A22D-B980FD50DA6C}" srcOrd="4" destOrd="0" presId="urn:microsoft.com/office/officeart/2018/2/layout/IconVerticalSolidList"/>
    <dgm:cxn modelId="{98F236AD-27CC-4D04-800F-50E947A192CE}" type="presParOf" srcId="{33A4FF9B-A5BE-424B-A22D-B980FD50DA6C}" destId="{7CCA0E4D-97BD-4679-BCBB-A7D37DAA779D}" srcOrd="0" destOrd="0" presId="urn:microsoft.com/office/officeart/2018/2/layout/IconVerticalSolidList"/>
    <dgm:cxn modelId="{FF78B371-7FA4-4403-B8D8-464A08B5E444}" type="presParOf" srcId="{33A4FF9B-A5BE-424B-A22D-B980FD50DA6C}" destId="{2889EA6C-7082-4030-8B8B-4CAB1BF806E2}" srcOrd="1" destOrd="0" presId="urn:microsoft.com/office/officeart/2018/2/layout/IconVerticalSolidList"/>
    <dgm:cxn modelId="{4E18B16E-0250-4FBE-8C20-0C310908CAF1}" type="presParOf" srcId="{33A4FF9B-A5BE-424B-A22D-B980FD50DA6C}" destId="{EBDA6634-FCD8-4A60-BCEC-4103A6A1577C}" srcOrd="2" destOrd="0" presId="urn:microsoft.com/office/officeart/2018/2/layout/IconVerticalSolidList"/>
    <dgm:cxn modelId="{67F9CC04-7071-400F-BF4A-138544E27E1D}" type="presParOf" srcId="{33A4FF9B-A5BE-424B-A22D-B980FD50DA6C}" destId="{E042C409-E710-4C1F-8630-2E8A3556CCF0}" srcOrd="3" destOrd="0" presId="urn:microsoft.com/office/officeart/2018/2/layout/IconVerticalSolidList"/>
    <dgm:cxn modelId="{EC622F45-4F04-4C68-B424-2F143A72B574}" type="presParOf" srcId="{41DF1E81-AA78-46D8-8CE2-F13924144863}" destId="{7BBBB91D-9D7C-4D3E-94D8-CAE0C8AC8A60}" srcOrd="5" destOrd="0" presId="urn:microsoft.com/office/officeart/2018/2/layout/IconVerticalSolidList"/>
    <dgm:cxn modelId="{8E762D38-A383-46BD-A846-59FF987D2329}" type="presParOf" srcId="{41DF1E81-AA78-46D8-8CE2-F13924144863}" destId="{D3EF5AD6-DCE5-4539-B52C-C2D3255A7884}" srcOrd="6" destOrd="0" presId="urn:microsoft.com/office/officeart/2018/2/layout/IconVerticalSolidList"/>
    <dgm:cxn modelId="{79766844-48AC-425B-8FA9-543E2691D568}" type="presParOf" srcId="{D3EF5AD6-DCE5-4539-B52C-C2D3255A7884}" destId="{E68E7602-6023-4B43-AD20-74A277EC4FCF}" srcOrd="0" destOrd="0" presId="urn:microsoft.com/office/officeart/2018/2/layout/IconVerticalSolidList"/>
    <dgm:cxn modelId="{D4EDCC0E-9D7D-4EE7-AAAE-AB8BBCE6199B}" type="presParOf" srcId="{D3EF5AD6-DCE5-4539-B52C-C2D3255A7884}" destId="{C74D15AA-4D18-47F4-B0A3-D1B83BED3CB0}" srcOrd="1" destOrd="0" presId="urn:microsoft.com/office/officeart/2018/2/layout/IconVerticalSolidList"/>
    <dgm:cxn modelId="{09DBF094-A441-49AA-B51F-20681A24D3DB}" type="presParOf" srcId="{D3EF5AD6-DCE5-4539-B52C-C2D3255A7884}" destId="{34BE2B9D-E895-4BF1-ADF5-969E9D1FCD39}" srcOrd="2" destOrd="0" presId="urn:microsoft.com/office/officeart/2018/2/layout/IconVerticalSolidList"/>
    <dgm:cxn modelId="{78D85A31-5309-4AD5-A7AD-477DB0266D78}" type="presParOf" srcId="{D3EF5AD6-DCE5-4539-B52C-C2D3255A7884}" destId="{36ACA99C-5996-4423-AF5F-956603FFA97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D0F714D-DAAD-4A1B-9DA5-DA78F69995D9}"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DC957A25-3C13-434E-995A-465116241C1F}">
      <dgm:prSet/>
      <dgm:spPr/>
      <dgm:t>
        <a:bodyPr/>
        <a:lstStyle/>
        <a:p>
          <a:pPr>
            <a:lnSpc>
              <a:spcPct val="100000"/>
            </a:lnSpc>
          </a:pPr>
          <a:r>
            <a:rPr lang="fr-FR"/>
            <a:t>Le terme activation est souvent utilisé pour </a:t>
          </a:r>
          <a:r>
            <a:rPr lang="fr-FR" i="1"/>
            <a:t>une situation où il existe un potentiel pour le public d'interagir d'une façon ou d'une autre avec le parrain</a:t>
          </a:r>
          <a:r>
            <a:rPr lang="fr-FR"/>
            <a:t>. </a:t>
          </a:r>
          <a:endParaRPr lang="en-US"/>
        </a:p>
      </dgm:t>
    </dgm:pt>
    <dgm:pt modelId="{4E0CDFD8-8B8C-4C29-A8F0-8683A50AA44C}" type="parTrans" cxnId="{86CEFF02-100D-4A10-AE9C-36F13767C977}">
      <dgm:prSet/>
      <dgm:spPr/>
      <dgm:t>
        <a:bodyPr/>
        <a:lstStyle/>
        <a:p>
          <a:endParaRPr lang="en-US"/>
        </a:p>
      </dgm:t>
    </dgm:pt>
    <dgm:pt modelId="{B4AC86CD-B4F3-4255-B982-60BFEA42E904}" type="sibTrans" cxnId="{86CEFF02-100D-4A10-AE9C-36F13767C977}">
      <dgm:prSet/>
      <dgm:spPr/>
      <dgm:t>
        <a:bodyPr/>
        <a:lstStyle/>
        <a:p>
          <a:endParaRPr lang="en-US"/>
        </a:p>
      </dgm:t>
    </dgm:pt>
    <dgm:pt modelId="{9ED3E36D-8027-4380-A577-757FB7145758}">
      <dgm:prSet/>
      <dgm:spPr/>
      <dgm:t>
        <a:bodyPr/>
        <a:lstStyle/>
        <a:p>
          <a:pPr>
            <a:lnSpc>
              <a:spcPct val="100000"/>
            </a:lnSpc>
          </a:pPr>
          <a:r>
            <a:rPr lang="fr-FR"/>
            <a:t>L’utilisation des solutions de communication interactives issues des techniques d-e-marketing, de community management (web 2.0) ou encore de marketing mobile sont souvent mobilisé.</a:t>
          </a:r>
          <a:endParaRPr lang="en-US"/>
        </a:p>
      </dgm:t>
    </dgm:pt>
    <dgm:pt modelId="{52E7B0CD-0AFB-49EE-A491-4F531A96EEBB}" type="parTrans" cxnId="{638762F0-4346-4E63-95AE-0ED2D8A4C9AD}">
      <dgm:prSet/>
      <dgm:spPr/>
      <dgm:t>
        <a:bodyPr/>
        <a:lstStyle/>
        <a:p>
          <a:endParaRPr lang="en-US"/>
        </a:p>
      </dgm:t>
    </dgm:pt>
    <dgm:pt modelId="{B7DAE824-E9C6-4AAD-8D5C-AB71505E8590}" type="sibTrans" cxnId="{638762F0-4346-4E63-95AE-0ED2D8A4C9AD}">
      <dgm:prSet/>
      <dgm:spPr/>
      <dgm:t>
        <a:bodyPr/>
        <a:lstStyle/>
        <a:p>
          <a:endParaRPr lang="en-US"/>
        </a:p>
      </dgm:t>
    </dgm:pt>
    <dgm:pt modelId="{04F83A64-17A1-4C9E-8FB4-A2A27E3609E6}">
      <dgm:prSet/>
      <dgm:spPr/>
      <dgm:t>
        <a:bodyPr/>
        <a:lstStyle/>
        <a:p>
          <a:pPr>
            <a:lnSpc>
              <a:spcPct val="100000"/>
            </a:lnSpc>
          </a:pPr>
          <a:r>
            <a:rPr lang="fr-FR"/>
            <a:t>« Think tank » partnershipactivation.com : « comment connecter les fans aux marques » c’est-à-dire exprimer ou faire vivre les marques de parrains sur le terrain événementiel sportif</a:t>
          </a:r>
          <a:endParaRPr lang="en-US"/>
        </a:p>
      </dgm:t>
    </dgm:pt>
    <dgm:pt modelId="{B6EF3E0D-A399-4A33-BC03-1415E1D0D5FB}" type="parTrans" cxnId="{4F9894F1-0BE9-44E0-92AB-1E67FCC3DFD1}">
      <dgm:prSet/>
      <dgm:spPr/>
      <dgm:t>
        <a:bodyPr/>
        <a:lstStyle/>
        <a:p>
          <a:endParaRPr lang="en-US"/>
        </a:p>
      </dgm:t>
    </dgm:pt>
    <dgm:pt modelId="{98674A59-15DD-4F40-B395-4986CC3EF046}" type="sibTrans" cxnId="{4F9894F1-0BE9-44E0-92AB-1E67FCC3DFD1}">
      <dgm:prSet/>
      <dgm:spPr/>
      <dgm:t>
        <a:bodyPr/>
        <a:lstStyle/>
        <a:p>
          <a:endParaRPr lang="en-US"/>
        </a:p>
      </dgm:t>
    </dgm:pt>
    <dgm:pt modelId="{C1A58061-6296-4BA4-96C2-BD1B280F0A35}" type="pres">
      <dgm:prSet presAssocID="{CD0F714D-DAAD-4A1B-9DA5-DA78F69995D9}" presName="root" presStyleCnt="0">
        <dgm:presLayoutVars>
          <dgm:dir/>
          <dgm:resizeHandles val="exact"/>
        </dgm:presLayoutVars>
      </dgm:prSet>
      <dgm:spPr/>
    </dgm:pt>
    <dgm:pt modelId="{320F67BD-2B13-4B8C-BFE8-67C96DD94557}" type="pres">
      <dgm:prSet presAssocID="{DC957A25-3C13-434E-995A-465116241C1F}" presName="compNode" presStyleCnt="0"/>
      <dgm:spPr/>
    </dgm:pt>
    <dgm:pt modelId="{BD194507-8266-449D-AFB7-43DD63946D3D}" type="pres">
      <dgm:prSet presAssocID="{DC957A25-3C13-434E-995A-465116241C1F}" presName="bgRect" presStyleLbl="bgShp" presStyleIdx="0" presStyleCnt="3"/>
      <dgm:spPr/>
    </dgm:pt>
    <dgm:pt modelId="{0B6CC653-F1E5-4D4F-AB59-FC73DAC5A056}" type="pres">
      <dgm:prSet presAssocID="{DC957A25-3C13-434E-995A-465116241C1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rritant"/>
        </a:ext>
      </dgm:extLst>
    </dgm:pt>
    <dgm:pt modelId="{D46AD663-BBD4-4C8F-82A1-E4A323F523CD}" type="pres">
      <dgm:prSet presAssocID="{DC957A25-3C13-434E-995A-465116241C1F}" presName="spaceRect" presStyleCnt="0"/>
      <dgm:spPr/>
    </dgm:pt>
    <dgm:pt modelId="{F2AB8721-F4D1-41FB-B162-1E25BA518553}" type="pres">
      <dgm:prSet presAssocID="{DC957A25-3C13-434E-995A-465116241C1F}" presName="parTx" presStyleLbl="revTx" presStyleIdx="0" presStyleCnt="3">
        <dgm:presLayoutVars>
          <dgm:chMax val="0"/>
          <dgm:chPref val="0"/>
        </dgm:presLayoutVars>
      </dgm:prSet>
      <dgm:spPr/>
    </dgm:pt>
    <dgm:pt modelId="{C0DCB0F6-ED40-40C7-A8E5-D5D2C762CE9F}" type="pres">
      <dgm:prSet presAssocID="{B4AC86CD-B4F3-4255-B982-60BFEA42E904}" presName="sibTrans" presStyleCnt="0"/>
      <dgm:spPr/>
    </dgm:pt>
    <dgm:pt modelId="{78286619-A242-4E22-94B0-EFEC748CCF96}" type="pres">
      <dgm:prSet presAssocID="{9ED3E36D-8027-4380-A577-757FB7145758}" presName="compNode" presStyleCnt="0"/>
      <dgm:spPr/>
    </dgm:pt>
    <dgm:pt modelId="{9998AD5B-6C6C-4ADE-8829-22138244CCC5}" type="pres">
      <dgm:prSet presAssocID="{9ED3E36D-8027-4380-A577-757FB7145758}" presName="bgRect" presStyleLbl="bgShp" presStyleIdx="1" presStyleCnt="3"/>
      <dgm:spPr/>
    </dgm:pt>
    <dgm:pt modelId="{C4F249B4-3735-4371-8092-6CDFC08BC407}" type="pres">
      <dgm:prSet presAssocID="{9ED3E36D-8027-4380-A577-757FB714575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nections"/>
        </a:ext>
      </dgm:extLst>
    </dgm:pt>
    <dgm:pt modelId="{E52DE884-DCB7-4014-8146-2FE6D4E58533}" type="pres">
      <dgm:prSet presAssocID="{9ED3E36D-8027-4380-A577-757FB7145758}" presName="spaceRect" presStyleCnt="0"/>
      <dgm:spPr/>
    </dgm:pt>
    <dgm:pt modelId="{D15BD578-38BA-46DE-A13B-6EA642CBF727}" type="pres">
      <dgm:prSet presAssocID="{9ED3E36D-8027-4380-A577-757FB7145758}" presName="parTx" presStyleLbl="revTx" presStyleIdx="1" presStyleCnt="3">
        <dgm:presLayoutVars>
          <dgm:chMax val="0"/>
          <dgm:chPref val="0"/>
        </dgm:presLayoutVars>
      </dgm:prSet>
      <dgm:spPr/>
    </dgm:pt>
    <dgm:pt modelId="{60170BD5-8EE0-4D9A-9194-2FE30461B626}" type="pres">
      <dgm:prSet presAssocID="{B7DAE824-E9C6-4AAD-8D5C-AB71505E8590}" presName="sibTrans" presStyleCnt="0"/>
      <dgm:spPr/>
    </dgm:pt>
    <dgm:pt modelId="{7BA44C22-76EF-415C-96A9-E5562023578B}" type="pres">
      <dgm:prSet presAssocID="{04F83A64-17A1-4C9E-8FB4-A2A27E3609E6}" presName="compNode" presStyleCnt="0"/>
      <dgm:spPr/>
    </dgm:pt>
    <dgm:pt modelId="{292B2FAF-38DE-420E-9839-0E8A4347BAEF}" type="pres">
      <dgm:prSet presAssocID="{04F83A64-17A1-4C9E-8FB4-A2A27E3609E6}" presName="bgRect" presStyleLbl="bgShp" presStyleIdx="2" presStyleCnt="3"/>
      <dgm:spPr/>
    </dgm:pt>
    <dgm:pt modelId="{3A4183F1-18C1-4665-B1D7-D5CC6DF92856}" type="pres">
      <dgm:prSet presAssocID="{04F83A64-17A1-4C9E-8FB4-A2A27E3609E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ustache Face with Solid Fill"/>
        </a:ext>
      </dgm:extLst>
    </dgm:pt>
    <dgm:pt modelId="{5919869F-E662-4062-A850-CABC75463B56}" type="pres">
      <dgm:prSet presAssocID="{04F83A64-17A1-4C9E-8FB4-A2A27E3609E6}" presName="spaceRect" presStyleCnt="0"/>
      <dgm:spPr/>
    </dgm:pt>
    <dgm:pt modelId="{2A781926-A0D4-45F6-A4D0-688F3C267A9D}" type="pres">
      <dgm:prSet presAssocID="{04F83A64-17A1-4C9E-8FB4-A2A27E3609E6}" presName="parTx" presStyleLbl="revTx" presStyleIdx="2" presStyleCnt="3">
        <dgm:presLayoutVars>
          <dgm:chMax val="0"/>
          <dgm:chPref val="0"/>
        </dgm:presLayoutVars>
      </dgm:prSet>
      <dgm:spPr/>
    </dgm:pt>
  </dgm:ptLst>
  <dgm:cxnLst>
    <dgm:cxn modelId="{86CEFF02-100D-4A10-AE9C-36F13767C977}" srcId="{CD0F714D-DAAD-4A1B-9DA5-DA78F69995D9}" destId="{DC957A25-3C13-434E-995A-465116241C1F}" srcOrd="0" destOrd="0" parTransId="{4E0CDFD8-8B8C-4C29-A8F0-8683A50AA44C}" sibTransId="{B4AC86CD-B4F3-4255-B982-60BFEA42E904}"/>
    <dgm:cxn modelId="{BFA5C311-65D2-445E-8F7A-6B3FC962DCCD}" type="presOf" srcId="{9ED3E36D-8027-4380-A577-757FB7145758}" destId="{D15BD578-38BA-46DE-A13B-6EA642CBF727}" srcOrd="0" destOrd="0" presId="urn:microsoft.com/office/officeart/2018/2/layout/IconVerticalSolidList"/>
    <dgm:cxn modelId="{71D07280-3434-4C66-8255-D0C6553C8C17}" type="presOf" srcId="{DC957A25-3C13-434E-995A-465116241C1F}" destId="{F2AB8721-F4D1-41FB-B162-1E25BA518553}" srcOrd="0" destOrd="0" presId="urn:microsoft.com/office/officeart/2018/2/layout/IconVerticalSolidList"/>
    <dgm:cxn modelId="{E2DF0BA7-1DB7-496D-9D35-F5E504ACA531}" type="presOf" srcId="{04F83A64-17A1-4C9E-8FB4-A2A27E3609E6}" destId="{2A781926-A0D4-45F6-A4D0-688F3C267A9D}" srcOrd="0" destOrd="0" presId="urn:microsoft.com/office/officeart/2018/2/layout/IconVerticalSolidList"/>
    <dgm:cxn modelId="{DEB1E9A7-E8CB-495F-B5B1-C6B146D96861}" type="presOf" srcId="{CD0F714D-DAAD-4A1B-9DA5-DA78F69995D9}" destId="{C1A58061-6296-4BA4-96C2-BD1B280F0A35}" srcOrd="0" destOrd="0" presId="urn:microsoft.com/office/officeart/2018/2/layout/IconVerticalSolidList"/>
    <dgm:cxn modelId="{638762F0-4346-4E63-95AE-0ED2D8A4C9AD}" srcId="{CD0F714D-DAAD-4A1B-9DA5-DA78F69995D9}" destId="{9ED3E36D-8027-4380-A577-757FB7145758}" srcOrd="1" destOrd="0" parTransId="{52E7B0CD-0AFB-49EE-A491-4F531A96EEBB}" sibTransId="{B7DAE824-E9C6-4AAD-8D5C-AB71505E8590}"/>
    <dgm:cxn modelId="{4F9894F1-0BE9-44E0-92AB-1E67FCC3DFD1}" srcId="{CD0F714D-DAAD-4A1B-9DA5-DA78F69995D9}" destId="{04F83A64-17A1-4C9E-8FB4-A2A27E3609E6}" srcOrd="2" destOrd="0" parTransId="{B6EF3E0D-A399-4A33-BC03-1415E1D0D5FB}" sibTransId="{98674A59-15DD-4F40-B395-4986CC3EF046}"/>
    <dgm:cxn modelId="{A645DB64-D5DB-4352-B66E-B7E5A1FE8AE6}" type="presParOf" srcId="{C1A58061-6296-4BA4-96C2-BD1B280F0A35}" destId="{320F67BD-2B13-4B8C-BFE8-67C96DD94557}" srcOrd="0" destOrd="0" presId="urn:microsoft.com/office/officeart/2018/2/layout/IconVerticalSolidList"/>
    <dgm:cxn modelId="{C89A9BD2-7B8A-46BD-942B-59CEB103F3A1}" type="presParOf" srcId="{320F67BD-2B13-4B8C-BFE8-67C96DD94557}" destId="{BD194507-8266-449D-AFB7-43DD63946D3D}" srcOrd="0" destOrd="0" presId="urn:microsoft.com/office/officeart/2018/2/layout/IconVerticalSolidList"/>
    <dgm:cxn modelId="{DE09376A-05A7-4579-BEE6-AD107D680842}" type="presParOf" srcId="{320F67BD-2B13-4B8C-BFE8-67C96DD94557}" destId="{0B6CC653-F1E5-4D4F-AB59-FC73DAC5A056}" srcOrd="1" destOrd="0" presId="urn:microsoft.com/office/officeart/2018/2/layout/IconVerticalSolidList"/>
    <dgm:cxn modelId="{FFD96841-31FF-4276-B509-F953FD2DD8DA}" type="presParOf" srcId="{320F67BD-2B13-4B8C-BFE8-67C96DD94557}" destId="{D46AD663-BBD4-4C8F-82A1-E4A323F523CD}" srcOrd="2" destOrd="0" presId="urn:microsoft.com/office/officeart/2018/2/layout/IconVerticalSolidList"/>
    <dgm:cxn modelId="{6AE69B6B-67E4-4453-AF47-803BB750948C}" type="presParOf" srcId="{320F67BD-2B13-4B8C-BFE8-67C96DD94557}" destId="{F2AB8721-F4D1-41FB-B162-1E25BA518553}" srcOrd="3" destOrd="0" presId="urn:microsoft.com/office/officeart/2018/2/layout/IconVerticalSolidList"/>
    <dgm:cxn modelId="{B2DEE664-228F-451F-9FB9-790B5BE4154D}" type="presParOf" srcId="{C1A58061-6296-4BA4-96C2-BD1B280F0A35}" destId="{C0DCB0F6-ED40-40C7-A8E5-D5D2C762CE9F}" srcOrd="1" destOrd="0" presId="urn:microsoft.com/office/officeart/2018/2/layout/IconVerticalSolidList"/>
    <dgm:cxn modelId="{B1F8CB59-8437-44CD-A1A3-14435BD1DC37}" type="presParOf" srcId="{C1A58061-6296-4BA4-96C2-BD1B280F0A35}" destId="{78286619-A242-4E22-94B0-EFEC748CCF96}" srcOrd="2" destOrd="0" presId="urn:microsoft.com/office/officeart/2018/2/layout/IconVerticalSolidList"/>
    <dgm:cxn modelId="{C361B00E-7EF5-436F-8B62-B5B2A030CCDF}" type="presParOf" srcId="{78286619-A242-4E22-94B0-EFEC748CCF96}" destId="{9998AD5B-6C6C-4ADE-8829-22138244CCC5}" srcOrd="0" destOrd="0" presId="urn:microsoft.com/office/officeart/2018/2/layout/IconVerticalSolidList"/>
    <dgm:cxn modelId="{B9998300-28B0-46AD-9D9B-BE8B2576A188}" type="presParOf" srcId="{78286619-A242-4E22-94B0-EFEC748CCF96}" destId="{C4F249B4-3735-4371-8092-6CDFC08BC407}" srcOrd="1" destOrd="0" presId="urn:microsoft.com/office/officeart/2018/2/layout/IconVerticalSolidList"/>
    <dgm:cxn modelId="{96D03978-B9F4-4592-A631-619AA9D16191}" type="presParOf" srcId="{78286619-A242-4E22-94B0-EFEC748CCF96}" destId="{E52DE884-DCB7-4014-8146-2FE6D4E58533}" srcOrd="2" destOrd="0" presId="urn:microsoft.com/office/officeart/2018/2/layout/IconVerticalSolidList"/>
    <dgm:cxn modelId="{C907860B-9AAB-4B0E-8DB0-02090979438A}" type="presParOf" srcId="{78286619-A242-4E22-94B0-EFEC748CCF96}" destId="{D15BD578-38BA-46DE-A13B-6EA642CBF727}" srcOrd="3" destOrd="0" presId="urn:microsoft.com/office/officeart/2018/2/layout/IconVerticalSolidList"/>
    <dgm:cxn modelId="{DF01FE93-3B04-4F70-9B1E-B54CB7A76113}" type="presParOf" srcId="{C1A58061-6296-4BA4-96C2-BD1B280F0A35}" destId="{60170BD5-8EE0-4D9A-9194-2FE30461B626}" srcOrd="3" destOrd="0" presId="urn:microsoft.com/office/officeart/2018/2/layout/IconVerticalSolidList"/>
    <dgm:cxn modelId="{E1FB679D-3C7B-4B2D-A1F0-308847408F8F}" type="presParOf" srcId="{C1A58061-6296-4BA4-96C2-BD1B280F0A35}" destId="{7BA44C22-76EF-415C-96A9-E5562023578B}" srcOrd="4" destOrd="0" presId="urn:microsoft.com/office/officeart/2018/2/layout/IconVerticalSolidList"/>
    <dgm:cxn modelId="{A07951C4-9818-4C7E-BF9A-5AE1E9F1D3CB}" type="presParOf" srcId="{7BA44C22-76EF-415C-96A9-E5562023578B}" destId="{292B2FAF-38DE-420E-9839-0E8A4347BAEF}" srcOrd="0" destOrd="0" presId="urn:microsoft.com/office/officeart/2018/2/layout/IconVerticalSolidList"/>
    <dgm:cxn modelId="{804FF5E8-7E21-42DE-A3B6-05E0362656B0}" type="presParOf" srcId="{7BA44C22-76EF-415C-96A9-E5562023578B}" destId="{3A4183F1-18C1-4665-B1D7-D5CC6DF92856}" srcOrd="1" destOrd="0" presId="urn:microsoft.com/office/officeart/2018/2/layout/IconVerticalSolidList"/>
    <dgm:cxn modelId="{1E64D845-F866-45A0-905A-A323E42A90C8}" type="presParOf" srcId="{7BA44C22-76EF-415C-96A9-E5562023578B}" destId="{5919869F-E662-4062-A850-CABC75463B56}" srcOrd="2" destOrd="0" presId="urn:microsoft.com/office/officeart/2018/2/layout/IconVerticalSolidList"/>
    <dgm:cxn modelId="{6FC9730C-71C7-464B-8E84-DE69049D33C5}" type="presParOf" srcId="{7BA44C22-76EF-415C-96A9-E5562023578B}" destId="{2A781926-A0D4-45F6-A4D0-688F3C267A9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E47152A-B0FE-4D9E-BDEB-0F3FA8B705A9}"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3B27ED57-6988-4E06-8D3D-5477F45DBF3A}">
      <dgm:prSet/>
      <dgm:spPr/>
      <dgm:t>
        <a:bodyPr/>
        <a:lstStyle/>
        <a:p>
          <a:r>
            <a:rPr lang="fr-FR"/>
            <a:t>Promotion PSP + Playstation 3</a:t>
          </a:r>
          <a:endParaRPr lang="en-US"/>
        </a:p>
      </dgm:t>
    </dgm:pt>
    <dgm:pt modelId="{63896B53-3047-48A2-9918-CB74A0B67E20}" type="parTrans" cxnId="{0DA98B7A-72BE-4512-B3EF-F25E29A77E36}">
      <dgm:prSet/>
      <dgm:spPr/>
      <dgm:t>
        <a:bodyPr/>
        <a:lstStyle/>
        <a:p>
          <a:endParaRPr lang="en-US"/>
        </a:p>
      </dgm:t>
    </dgm:pt>
    <dgm:pt modelId="{CC17054D-D4B8-4D57-9D26-F00272996478}" type="sibTrans" cxnId="{0DA98B7A-72BE-4512-B3EF-F25E29A77E36}">
      <dgm:prSet/>
      <dgm:spPr/>
      <dgm:t>
        <a:bodyPr/>
        <a:lstStyle/>
        <a:p>
          <a:endParaRPr lang="en-US"/>
        </a:p>
      </dgm:t>
    </dgm:pt>
    <dgm:pt modelId="{67F3A86D-F5D8-4D56-9359-1F6BDA8AC2CE}">
      <dgm:prSet/>
      <dgm:spPr/>
      <dgm:t>
        <a:bodyPr/>
        <a:lstStyle/>
        <a:p>
          <a:r>
            <a:rPr lang="fr-FR"/>
            <a:t>Activation visibilité :</a:t>
          </a:r>
          <a:endParaRPr lang="en-US"/>
        </a:p>
      </dgm:t>
    </dgm:pt>
    <dgm:pt modelId="{431DC722-8903-4E69-BA1C-0954679CF86A}" type="parTrans" cxnId="{AB863B83-A5A0-417F-8860-4C750B5692AF}">
      <dgm:prSet/>
      <dgm:spPr/>
      <dgm:t>
        <a:bodyPr/>
        <a:lstStyle/>
        <a:p>
          <a:endParaRPr lang="en-US"/>
        </a:p>
      </dgm:t>
    </dgm:pt>
    <dgm:pt modelId="{7E99EE07-DA05-4F3C-9A49-FD955E3DC17C}" type="sibTrans" cxnId="{AB863B83-A5A0-417F-8860-4C750B5692AF}">
      <dgm:prSet/>
      <dgm:spPr/>
      <dgm:t>
        <a:bodyPr/>
        <a:lstStyle/>
        <a:p>
          <a:endParaRPr lang="en-US"/>
        </a:p>
      </dgm:t>
    </dgm:pt>
    <dgm:pt modelId="{33C2CE63-9438-4635-A7C1-27B7D36E0463}">
      <dgm:prSet/>
      <dgm:spPr/>
      <dgm:t>
        <a:bodyPr/>
        <a:lstStyle/>
        <a:p>
          <a:r>
            <a:rPr lang="fr-FR"/>
            <a:t>Terrain central : 4 bannières en haut des gradins et 1drapeau. 2 poteaux du filet logo Playstation</a:t>
          </a:r>
          <a:endParaRPr lang="en-US"/>
        </a:p>
      </dgm:t>
    </dgm:pt>
    <dgm:pt modelId="{574634A9-F07B-42B8-95E5-FAC0FD033164}" type="parTrans" cxnId="{2D0DF6D9-A11B-4AFB-A3A4-B89C1158EABE}">
      <dgm:prSet/>
      <dgm:spPr/>
      <dgm:t>
        <a:bodyPr/>
        <a:lstStyle/>
        <a:p>
          <a:endParaRPr lang="en-US"/>
        </a:p>
      </dgm:t>
    </dgm:pt>
    <dgm:pt modelId="{F77D6AB9-6212-447A-A578-0076A1FF3C60}" type="sibTrans" cxnId="{2D0DF6D9-A11B-4AFB-A3A4-B89C1158EABE}">
      <dgm:prSet/>
      <dgm:spPr/>
      <dgm:t>
        <a:bodyPr/>
        <a:lstStyle/>
        <a:p>
          <a:endParaRPr lang="en-US"/>
        </a:p>
      </dgm:t>
    </dgm:pt>
    <dgm:pt modelId="{E324570C-6612-4BE0-BFCA-AA1A1D33347B}">
      <dgm:prSet/>
      <dgm:spPr/>
      <dgm:t>
        <a:bodyPr/>
        <a:lstStyle/>
        <a:p>
          <a:r>
            <a:rPr lang="fr-FR"/>
            <a:t>Terrains annexes : 4 panneaux de 1.20 mn dans le sable. 2 poteaux du filet logo Playstation</a:t>
          </a:r>
          <a:endParaRPr lang="en-US"/>
        </a:p>
      </dgm:t>
    </dgm:pt>
    <dgm:pt modelId="{A3637B59-1452-41B6-87DE-2AE85AB24660}" type="parTrans" cxnId="{137391A7-67F3-4E7C-BAC9-E454BE2CB189}">
      <dgm:prSet/>
      <dgm:spPr/>
      <dgm:t>
        <a:bodyPr/>
        <a:lstStyle/>
        <a:p>
          <a:endParaRPr lang="en-US"/>
        </a:p>
      </dgm:t>
    </dgm:pt>
    <dgm:pt modelId="{6A5ADA51-ECB2-4651-B29D-832B89916984}" type="sibTrans" cxnId="{137391A7-67F3-4E7C-BAC9-E454BE2CB189}">
      <dgm:prSet/>
      <dgm:spPr/>
      <dgm:t>
        <a:bodyPr/>
        <a:lstStyle/>
        <a:p>
          <a:endParaRPr lang="en-US"/>
        </a:p>
      </dgm:t>
    </dgm:pt>
    <dgm:pt modelId="{EAE2D60D-EB8B-4B1A-BF15-EC73222B1494}">
      <dgm:prSet/>
      <dgm:spPr/>
      <dgm:t>
        <a:bodyPr/>
        <a:lstStyle/>
        <a:p>
          <a:r>
            <a:rPr lang="fr-FR"/>
            <a:t>Activation spécifique « sensemaking »: </a:t>
          </a:r>
          <a:endParaRPr lang="en-US"/>
        </a:p>
      </dgm:t>
    </dgm:pt>
    <dgm:pt modelId="{F12342FC-D2B0-48AC-8C77-4C02E6BBB2B3}" type="parTrans" cxnId="{436AE360-F786-4099-A3EB-AD47A1326741}">
      <dgm:prSet/>
      <dgm:spPr/>
      <dgm:t>
        <a:bodyPr/>
        <a:lstStyle/>
        <a:p>
          <a:endParaRPr lang="en-US"/>
        </a:p>
      </dgm:t>
    </dgm:pt>
    <dgm:pt modelId="{6FF273C2-13B2-40C0-B1B3-C1840D801AA8}" type="sibTrans" cxnId="{436AE360-F786-4099-A3EB-AD47A1326741}">
      <dgm:prSet/>
      <dgm:spPr/>
      <dgm:t>
        <a:bodyPr/>
        <a:lstStyle/>
        <a:p>
          <a:endParaRPr lang="en-US"/>
        </a:p>
      </dgm:t>
    </dgm:pt>
    <dgm:pt modelId="{2923C731-0EBE-4A11-80FF-CE730F5D0C0C}">
      <dgm:prSet/>
      <dgm:spPr/>
      <dgm:t>
        <a:bodyPr/>
        <a:lstStyle/>
        <a:p>
          <a:r>
            <a:rPr lang="fr-FR"/>
            <a:t>Playstation Road Trip :</a:t>
          </a:r>
          <a:endParaRPr lang="en-US"/>
        </a:p>
      </dgm:t>
    </dgm:pt>
    <dgm:pt modelId="{35E80F12-2685-461C-B57E-C2F7C4E82D3C}" type="parTrans" cxnId="{5A3150F7-E8B2-4592-99FC-1096171DEE41}">
      <dgm:prSet/>
      <dgm:spPr/>
      <dgm:t>
        <a:bodyPr/>
        <a:lstStyle/>
        <a:p>
          <a:endParaRPr lang="en-US"/>
        </a:p>
      </dgm:t>
    </dgm:pt>
    <dgm:pt modelId="{379CF6D6-68E0-40F4-A4FB-00FD34F191E7}" type="sibTrans" cxnId="{5A3150F7-E8B2-4592-99FC-1096171DEE41}">
      <dgm:prSet/>
      <dgm:spPr/>
      <dgm:t>
        <a:bodyPr/>
        <a:lstStyle/>
        <a:p>
          <a:endParaRPr lang="en-US"/>
        </a:p>
      </dgm:t>
    </dgm:pt>
    <dgm:pt modelId="{133B4FB0-E5D2-4805-953A-93D510C1EF99}">
      <dgm:prSet/>
      <dgm:spPr/>
      <dgm:t>
        <a:bodyPr/>
        <a:lstStyle/>
        <a:p>
          <a:r>
            <a:rPr lang="fr-FR"/>
            <a:t>bus année 70 – espace promotion produits</a:t>
          </a:r>
          <a:endParaRPr lang="en-US"/>
        </a:p>
      </dgm:t>
    </dgm:pt>
    <dgm:pt modelId="{19D90375-9F72-40A8-8793-51D7E8B901E7}" type="parTrans" cxnId="{F02029DA-CC83-4C55-BB7F-B60CC4CBA95B}">
      <dgm:prSet/>
      <dgm:spPr/>
      <dgm:t>
        <a:bodyPr/>
        <a:lstStyle/>
        <a:p>
          <a:endParaRPr lang="en-US"/>
        </a:p>
      </dgm:t>
    </dgm:pt>
    <dgm:pt modelId="{37644C95-5E7A-450D-9806-F990D433FC15}" type="sibTrans" cxnId="{F02029DA-CC83-4C55-BB7F-B60CC4CBA95B}">
      <dgm:prSet/>
      <dgm:spPr/>
      <dgm:t>
        <a:bodyPr/>
        <a:lstStyle/>
        <a:p>
          <a:endParaRPr lang="en-US"/>
        </a:p>
      </dgm:t>
    </dgm:pt>
    <dgm:pt modelId="{F1A54606-FDA6-4772-B95E-607B6A7BB552}">
      <dgm:prSet/>
      <dgm:spPr/>
      <dgm:t>
        <a:bodyPr/>
        <a:lstStyle/>
        <a:p>
          <a:r>
            <a:rPr lang="fr-FR"/>
            <a:t>Jeux concours : tirages au sort journaliers</a:t>
          </a:r>
          <a:endParaRPr lang="en-US"/>
        </a:p>
      </dgm:t>
    </dgm:pt>
    <dgm:pt modelId="{533BAEAB-0043-414D-A6FD-C937C4D371F6}" type="parTrans" cxnId="{5780DBB2-F015-45D8-97B6-95A958B5F109}">
      <dgm:prSet/>
      <dgm:spPr/>
      <dgm:t>
        <a:bodyPr/>
        <a:lstStyle/>
        <a:p>
          <a:endParaRPr lang="en-US"/>
        </a:p>
      </dgm:t>
    </dgm:pt>
    <dgm:pt modelId="{283A747D-6136-4D36-98F3-77E677E0A567}" type="sibTrans" cxnId="{5780DBB2-F015-45D8-97B6-95A958B5F109}">
      <dgm:prSet/>
      <dgm:spPr/>
      <dgm:t>
        <a:bodyPr/>
        <a:lstStyle/>
        <a:p>
          <a:endParaRPr lang="en-US"/>
        </a:p>
      </dgm:t>
    </dgm:pt>
    <dgm:pt modelId="{C2EE3A02-B91E-4786-BE4E-FA504F94971A}" type="pres">
      <dgm:prSet presAssocID="{3E47152A-B0FE-4D9E-BDEB-0F3FA8B705A9}" presName="linear" presStyleCnt="0">
        <dgm:presLayoutVars>
          <dgm:dir/>
          <dgm:animLvl val="lvl"/>
          <dgm:resizeHandles val="exact"/>
        </dgm:presLayoutVars>
      </dgm:prSet>
      <dgm:spPr/>
    </dgm:pt>
    <dgm:pt modelId="{255B83A9-05A7-475E-9E22-27A04E720A7D}" type="pres">
      <dgm:prSet presAssocID="{3B27ED57-6988-4E06-8D3D-5477F45DBF3A}" presName="parentLin" presStyleCnt="0"/>
      <dgm:spPr/>
    </dgm:pt>
    <dgm:pt modelId="{4D7483C0-2E18-4479-93BC-4FCD48B7DE0B}" type="pres">
      <dgm:prSet presAssocID="{3B27ED57-6988-4E06-8D3D-5477F45DBF3A}" presName="parentLeftMargin" presStyleLbl="node1" presStyleIdx="0" presStyleCnt="3"/>
      <dgm:spPr/>
    </dgm:pt>
    <dgm:pt modelId="{0D623B3A-F7D4-4CD5-B9D6-AB832C21A734}" type="pres">
      <dgm:prSet presAssocID="{3B27ED57-6988-4E06-8D3D-5477F45DBF3A}" presName="parentText" presStyleLbl="node1" presStyleIdx="0" presStyleCnt="3">
        <dgm:presLayoutVars>
          <dgm:chMax val="0"/>
          <dgm:bulletEnabled val="1"/>
        </dgm:presLayoutVars>
      </dgm:prSet>
      <dgm:spPr/>
    </dgm:pt>
    <dgm:pt modelId="{B132C25C-2D83-4072-A4CF-6BB667A5F909}" type="pres">
      <dgm:prSet presAssocID="{3B27ED57-6988-4E06-8D3D-5477F45DBF3A}" presName="negativeSpace" presStyleCnt="0"/>
      <dgm:spPr/>
    </dgm:pt>
    <dgm:pt modelId="{66B3EEFF-A153-49F8-A433-F00424530E4A}" type="pres">
      <dgm:prSet presAssocID="{3B27ED57-6988-4E06-8D3D-5477F45DBF3A}" presName="childText" presStyleLbl="conFgAcc1" presStyleIdx="0" presStyleCnt="3">
        <dgm:presLayoutVars>
          <dgm:bulletEnabled val="1"/>
        </dgm:presLayoutVars>
      </dgm:prSet>
      <dgm:spPr/>
    </dgm:pt>
    <dgm:pt modelId="{601CC6CB-B85F-4D3B-83DF-18E30C7208E8}" type="pres">
      <dgm:prSet presAssocID="{CC17054D-D4B8-4D57-9D26-F00272996478}" presName="spaceBetweenRectangles" presStyleCnt="0"/>
      <dgm:spPr/>
    </dgm:pt>
    <dgm:pt modelId="{FEF09DBF-BAFA-49CB-858F-9B8DBFC23E08}" type="pres">
      <dgm:prSet presAssocID="{67F3A86D-F5D8-4D56-9359-1F6BDA8AC2CE}" presName="parentLin" presStyleCnt="0"/>
      <dgm:spPr/>
    </dgm:pt>
    <dgm:pt modelId="{EFD3E0FE-F628-422C-AB4E-826811258FEC}" type="pres">
      <dgm:prSet presAssocID="{67F3A86D-F5D8-4D56-9359-1F6BDA8AC2CE}" presName="parentLeftMargin" presStyleLbl="node1" presStyleIdx="0" presStyleCnt="3"/>
      <dgm:spPr/>
    </dgm:pt>
    <dgm:pt modelId="{40CD2803-D6B7-4031-A0A1-4C90759102D3}" type="pres">
      <dgm:prSet presAssocID="{67F3A86D-F5D8-4D56-9359-1F6BDA8AC2CE}" presName="parentText" presStyleLbl="node1" presStyleIdx="1" presStyleCnt="3">
        <dgm:presLayoutVars>
          <dgm:chMax val="0"/>
          <dgm:bulletEnabled val="1"/>
        </dgm:presLayoutVars>
      </dgm:prSet>
      <dgm:spPr/>
    </dgm:pt>
    <dgm:pt modelId="{21135802-4C8F-4494-AF28-C762B16C4F5B}" type="pres">
      <dgm:prSet presAssocID="{67F3A86D-F5D8-4D56-9359-1F6BDA8AC2CE}" presName="negativeSpace" presStyleCnt="0"/>
      <dgm:spPr/>
    </dgm:pt>
    <dgm:pt modelId="{93065153-2DCB-48BC-9CC9-FE407E2532B0}" type="pres">
      <dgm:prSet presAssocID="{67F3A86D-F5D8-4D56-9359-1F6BDA8AC2CE}" presName="childText" presStyleLbl="conFgAcc1" presStyleIdx="1" presStyleCnt="3">
        <dgm:presLayoutVars>
          <dgm:bulletEnabled val="1"/>
        </dgm:presLayoutVars>
      </dgm:prSet>
      <dgm:spPr/>
    </dgm:pt>
    <dgm:pt modelId="{65259B17-F1A9-44B3-AF3B-1AE1556906C7}" type="pres">
      <dgm:prSet presAssocID="{7E99EE07-DA05-4F3C-9A49-FD955E3DC17C}" presName="spaceBetweenRectangles" presStyleCnt="0"/>
      <dgm:spPr/>
    </dgm:pt>
    <dgm:pt modelId="{547A4BA8-194C-4778-A437-9BC54F5E31C0}" type="pres">
      <dgm:prSet presAssocID="{EAE2D60D-EB8B-4B1A-BF15-EC73222B1494}" presName="parentLin" presStyleCnt="0"/>
      <dgm:spPr/>
    </dgm:pt>
    <dgm:pt modelId="{9BD8C9A4-8F5C-43E2-8F4D-041AF40640B9}" type="pres">
      <dgm:prSet presAssocID="{EAE2D60D-EB8B-4B1A-BF15-EC73222B1494}" presName="parentLeftMargin" presStyleLbl="node1" presStyleIdx="1" presStyleCnt="3"/>
      <dgm:spPr/>
    </dgm:pt>
    <dgm:pt modelId="{683CA21C-F68E-4D1D-A88C-A8E3F14EE4A5}" type="pres">
      <dgm:prSet presAssocID="{EAE2D60D-EB8B-4B1A-BF15-EC73222B1494}" presName="parentText" presStyleLbl="node1" presStyleIdx="2" presStyleCnt="3">
        <dgm:presLayoutVars>
          <dgm:chMax val="0"/>
          <dgm:bulletEnabled val="1"/>
        </dgm:presLayoutVars>
      </dgm:prSet>
      <dgm:spPr/>
    </dgm:pt>
    <dgm:pt modelId="{DCA892E3-7F08-47B8-B3BF-D1F3370023A0}" type="pres">
      <dgm:prSet presAssocID="{EAE2D60D-EB8B-4B1A-BF15-EC73222B1494}" presName="negativeSpace" presStyleCnt="0"/>
      <dgm:spPr/>
    </dgm:pt>
    <dgm:pt modelId="{ED60893D-E243-4ACB-9314-E224E68A4E38}" type="pres">
      <dgm:prSet presAssocID="{EAE2D60D-EB8B-4B1A-BF15-EC73222B1494}" presName="childText" presStyleLbl="conFgAcc1" presStyleIdx="2" presStyleCnt="3">
        <dgm:presLayoutVars>
          <dgm:bulletEnabled val="1"/>
        </dgm:presLayoutVars>
      </dgm:prSet>
      <dgm:spPr/>
    </dgm:pt>
  </dgm:ptLst>
  <dgm:cxnLst>
    <dgm:cxn modelId="{2907AD19-F807-4B00-A458-CE39D8A7CB3D}" type="presOf" srcId="{EAE2D60D-EB8B-4B1A-BF15-EC73222B1494}" destId="{683CA21C-F68E-4D1D-A88C-A8E3F14EE4A5}" srcOrd="1" destOrd="0" presId="urn:microsoft.com/office/officeart/2005/8/layout/list1"/>
    <dgm:cxn modelId="{436AE360-F786-4099-A3EB-AD47A1326741}" srcId="{3E47152A-B0FE-4D9E-BDEB-0F3FA8B705A9}" destId="{EAE2D60D-EB8B-4B1A-BF15-EC73222B1494}" srcOrd="2" destOrd="0" parTransId="{F12342FC-D2B0-48AC-8C77-4C02E6BBB2B3}" sibTransId="{6FF273C2-13B2-40C0-B1B3-C1840D801AA8}"/>
    <dgm:cxn modelId="{97CAF374-EAD1-4359-B3B1-4ADD24014E34}" type="presOf" srcId="{67F3A86D-F5D8-4D56-9359-1F6BDA8AC2CE}" destId="{40CD2803-D6B7-4031-A0A1-4C90759102D3}" srcOrd="1" destOrd="0" presId="urn:microsoft.com/office/officeart/2005/8/layout/list1"/>
    <dgm:cxn modelId="{0DA98B7A-72BE-4512-B3EF-F25E29A77E36}" srcId="{3E47152A-B0FE-4D9E-BDEB-0F3FA8B705A9}" destId="{3B27ED57-6988-4E06-8D3D-5477F45DBF3A}" srcOrd="0" destOrd="0" parTransId="{63896B53-3047-48A2-9918-CB74A0B67E20}" sibTransId="{CC17054D-D4B8-4D57-9D26-F00272996478}"/>
    <dgm:cxn modelId="{19B8B381-C4E9-4218-89AD-25438A35A68E}" type="presOf" srcId="{33C2CE63-9438-4635-A7C1-27B7D36E0463}" destId="{93065153-2DCB-48BC-9CC9-FE407E2532B0}" srcOrd="0" destOrd="0" presId="urn:microsoft.com/office/officeart/2005/8/layout/list1"/>
    <dgm:cxn modelId="{AB863B83-A5A0-417F-8860-4C750B5692AF}" srcId="{3E47152A-B0FE-4D9E-BDEB-0F3FA8B705A9}" destId="{67F3A86D-F5D8-4D56-9359-1F6BDA8AC2CE}" srcOrd="1" destOrd="0" parTransId="{431DC722-8903-4E69-BA1C-0954679CF86A}" sibTransId="{7E99EE07-DA05-4F3C-9A49-FD955E3DC17C}"/>
    <dgm:cxn modelId="{7725C89C-F2FA-474C-BEDD-36F61CE3A6D7}" type="presOf" srcId="{3B27ED57-6988-4E06-8D3D-5477F45DBF3A}" destId="{0D623B3A-F7D4-4CD5-B9D6-AB832C21A734}" srcOrd="1" destOrd="0" presId="urn:microsoft.com/office/officeart/2005/8/layout/list1"/>
    <dgm:cxn modelId="{46D4739E-3C41-4DD4-B3C4-B14A1BE75D6C}" type="presOf" srcId="{F1A54606-FDA6-4772-B95E-607B6A7BB552}" destId="{ED60893D-E243-4ACB-9314-E224E68A4E38}" srcOrd="0" destOrd="2" presId="urn:microsoft.com/office/officeart/2005/8/layout/list1"/>
    <dgm:cxn modelId="{2640799E-000A-47C8-B14F-39ADA6158E2A}" type="presOf" srcId="{3E47152A-B0FE-4D9E-BDEB-0F3FA8B705A9}" destId="{C2EE3A02-B91E-4786-BE4E-FA504F94971A}" srcOrd="0" destOrd="0" presId="urn:microsoft.com/office/officeart/2005/8/layout/list1"/>
    <dgm:cxn modelId="{8C1C44A3-A783-43FB-B3FC-87F8A841DA7C}" type="presOf" srcId="{E324570C-6612-4BE0-BFCA-AA1A1D33347B}" destId="{93065153-2DCB-48BC-9CC9-FE407E2532B0}" srcOrd="0" destOrd="1" presId="urn:microsoft.com/office/officeart/2005/8/layout/list1"/>
    <dgm:cxn modelId="{137391A7-67F3-4E7C-BAC9-E454BE2CB189}" srcId="{67F3A86D-F5D8-4D56-9359-1F6BDA8AC2CE}" destId="{E324570C-6612-4BE0-BFCA-AA1A1D33347B}" srcOrd="1" destOrd="0" parTransId="{A3637B59-1452-41B6-87DE-2AE85AB24660}" sibTransId="{6A5ADA51-ECB2-4651-B29D-832B89916984}"/>
    <dgm:cxn modelId="{FBDADCA8-107C-4810-8D2F-9E429E6C323A}" type="presOf" srcId="{2923C731-0EBE-4A11-80FF-CE730F5D0C0C}" destId="{ED60893D-E243-4ACB-9314-E224E68A4E38}" srcOrd="0" destOrd="0" presId="urn:microsoft.com/office/officeart/2005/8/layout/list1"/>
    <dgm:cxn modelId="{9A74E2AC-13BC-442A-A71C-59561DFC2422}" type="presOf" srcId="{133B4FB0-E5D2-4805-953A-93D510C1EF99}" destId="{ED60893D-E243-4ACB-9314-E224E68A4E38}" srcOrd="0" destOrd="1" presId="urn:microsoft.com/office/officeart/2005/8/layout/list1"/>
    <dgm:cxn modelId="{5780DBB2-F015-45D8-97B6-95A958B5F109}" srcId="{2923C731-0EBE-4A11-80FF-CE730F5D0C0C}" destId="{F1A54606-FDA6-4772-B95E-607B6A7BB552}" srcOrd="1" destOrd="0" parTransId="{533BAEAB-0043-414D-A6FD-C937C4D371F6}" sibTransId="{283A747D-6136-4D36-98F3-77E677E0A567}"/>
    <dgm:cxn modelId="{DCDB4BC4-B40B-4714-9BD5-28A129856106}" type="presOf" srcId="{67F3A86D-F5D8-4D56-9359-1F6BDA8AC2CE}" destId="{EFD3E0FE-F628-422C-AB4E-826811258FEC}" srcOrd="0" destOrd="0" presId="urn:microsoft.com/office/officeart/2005/8/layout/list1"/>
    <dgm:cxn modelId="{2D0DF6D9-A11B-4AFB-A3A4-B89C1158EABE}" srcId="{67F3A86D-F5D8-4D56-9359-1F6BDA8AC2CE}" destId="{33C2CE63-9438-4635-A7C1-27B7D36E0463}" srcOrd="0" destOrd="0" parTransId="{574634A9-F07B-42B8-95E5-FAC0FD033164}" sibTransId="{F77D6AB9-6212-447A-A578-0076A1FF3C60}"/>
    <dgm:cxn modelId="{F02029DA-CC83-4C55-BB7F-B60CC4CBA95B}" srcId="{2923C731-0EBE-4A11-80FF-CE730F5D0C0C}" destId="{133B4FB0-E5D2-4805-953A-93D510C1EF99}" srcOrd="0" destOrd="0" parTransId="{19D90375-9F72-40A8-8793-51D7E8B901E7}" sibTransId="{37644C95-5E7A-450D-9806-F990D433FC15}"/>
    <dgm:cxn modelId="{5E9AF4E0-0D82-4EB8-BB69-0270C966BCFA}" type="presOf" srcId="{EAE2D60D-EB8B-4B1A-BF15-EC73222B1494}" destId="{9BD8C9A4-8F5C-43E2-8F4D-041AF40640B9}" srcOrd="0" destOrd="0" presId="urn:microsoft.com/office/officeart/2005/8/layout/list1"/>
    <dgm:cxn modelId="{5A3150F7-E8B2-4592-99FC-1096171DEE41}" srcId="{EAE2D60D-EB8B-4B1A-BF15-EC73222B1494}" destId="{2923C731-0EBE-4A11-80FF-CE730F5D0C0C}" srcOrd="0" destOrd="0" parTransId="{35E80F12-2685-461C-B57E-C2F7C4E82D3C}" sibTransId="{379CF6D6-68E0-40F4-A4FB-00FD34F191E7}"/>
    <dgm:cxn modelId="{270799FE-337D-4F54-9A18-F616A1609331}" type="presOf" srcId="{3B27ED57-6988-4E06-8D3D-5477F45DBF3A}" destId="{4D7483C0-2E18-4479-93BC-4FCD48B7DE0B}" srcOrd="0" destOrd="0" presId="urn:microsoft.com/office/officeart/2005/8/layout/list1"/>
    <dgm:cxn modelId="{773AE319-C39F-48BD-A329-AC7ACE2D20CC}" type="presParOf" srcId="{C2EE3A02-B91E-4786-BE4E-FA504F94971A}" destId="{255B83A9-05A7-475E-9E22-27A04E720A7D}" srcOrd="0" destOrd="0" presId="urn:microsoft.com/office/officeart/2005/8/layout/list1"/>
    <dgm:cxn modelId="{12C59539-A7C7-459F-B376-1A8958F4DB09}" type="presParOf" srcId="{255B83A9-05A7-475E-9E22-27A04E720A7D}" destId="{4D7483C0-2E18-4479-93BC-4FCD48B7DE0B}" srcOrd="0" destOrd="0" presId="urn:microsoft.com/office/officeart/2005/8/layout/list1"/>
    <dgm:cxn modelId="{F75EBFF9-FED6-4075-9363-C5E8D43158F9}" type="presParOf" srcId="{255B83A9-05A7-475E-9E22-27A04E720A7D}" destId="{0D623B3A-F7D4-4CD5-B9D6-AB832C21A734}" srcOrd="1" destOrd="0" presId="urn:microsoft.com/office/officeart/2005/8/layout/list1"/>
    <dgm:cxn modelId="{D70B761A-1712-423D-89AC-A646BB6DA2B0}" type="presParOf" srcId="{C2EE3A02-B91E-4786-BE4E-FA504F94971A}" destId="{B132C25C-2D83-4072-A4CF-6BB667A5F909}" srcOrd="1" destOrd="0" presId="urn:microsoft.com/office/officeart/2005/8/layout/list1"/>
    <dgm:cxn modelId="{DD5FAB02-59CF-44CD-95A7-67D6C7ACBCC3}" type="presParOf" srcId="{C2EE3A02-B91E-4786-BE4E-FA504F94971A}" destId="{66B3EEFF-A153-49F8-A433-F00424530E4A}" srcOrd="2" destOrd="0" presId="urn:microsoft.com/office/officeart/2005/8/layout/list1"/>
    <dgm:cxn modelId="{2A589418-607E-4DE8-92EA-6E63EA39CB72}" type="presParOf" srcId="{C2EE3A02-B91E-4786-BE4E-FA504F94971A}" destId="{601CC6CB-B85F-4D3B-83DF-18E30C7208E8}" srcOrd="3" destOrd="0" presId="urn:microsoft.com/office/officeart/2005/8/layout/list1"/>
    <dgm:cxn modelId="{1BA3C376-F2BC-4E4A-96FA-D7393A529235}" type="presParOf" srcId="{C2EE3A02-B91E-4786-BE4E-FA504F94971A}" destId="{FEF09DBF-BAFA-49CB-858F-9B8DBFC23E08}" srcOrd="4" destOrd="0" presId="urn:microsoft.com/office/officeart/2005/8/layout/list1"/>
    <dgm:cxn modelId="{EFC3B14F-E52E-4716-BC6E-F075597E0D54}" type="presParOf" srcId="{FEF09DBF-BAFA-49CB-858F-9B8DBFC23E08}" destId="{EFD3E0FE-F628-422C-AB4E-826811258FEC}" srcOrd="0" destOrd="0" presId="urn:microsoft.com/office/officeart/2005/8/layout/list1"/>
    <dgm:cxn modelId="{6B43A8D7-402B-482A-A12E-1C84D646C953}" type="presParOf" srcId="{FEF09DBF-BAFA-49CB-858F-9B8DBFC23E08}" destId="{40CD2803-D6B7-4031-A0A1-4C90759102D3}" srcOrd="1" destOrd="0" presId="urn:microsoft.com/office/officeart/2005/8/layout/list1"/>
    <dgm:cxn modelId="{AF834A26-FC37-4576-A76A-31B5E7938A21}" type="presParOf" srcId="{C2EE3A02-B91E-4786-BE4E-FA504F94971A}" destId="{21135802-4C8F-4494-AF28-C762B16C4F5B}" srcOrd="5" destOrd="0" presId="urn:microsoft.com/office/officeart/2005/8/layout/list1"/>
    <dgm:cxn modelId="{8E80E916-A982-4877-BA38-9E9235C98625}" type="presParOf" srcId="{C2EE3A02-B91E-4786-BE4E-FA504F94971A}" destId="{93065153-2DCB-48BC-9CC9-FE407E2532B0}" srcOrd="6" destOrd="0" presId="urn:microsoft.com/office/officeart/2005/8/layout/list1"/>
    <dgm:cxn modelId="{0DC0B52F-7847-410C-9C7A-9EABFC0A8482}" type="presParOf" srcId="{C2EE3A02-B91E-4786-BE4E-FA504F94971A}" destId="{65259B17-F1A9-44B3-AF3B-1AE1556906C7}" srcOrd="7" destOrd="0" presId="urn:microsoft.com/office/officeart/2005/8/layout/list1"/>
    <dgm:cxn modelId="{03A6070E-7323-4984-A7DC-FCD6ABD5A754}" type="presParOf" srcId="{C2EE3A02-B91E-4786-BE4E-FA504F94971A}" destId="{547A4BA8-194C-4778-A437-9BC54F5E31C0}" srcOrd="8" destOrd="0" presId="urn:microsoft.com/office/officeart/2005/8/layout/list1"/>
    <dgm:cxn modelId="{F63DAF7D-F06E-44C3-AB0A-293013F7AD93}" type="presParOf" srcId="{547A4BA8-194C-4778-A437-9BC54F5E31C0}" destId="{9BD8C9A4-8F5C-43E2-8F4D-041AF40640B9}" srcOrd="0" destOrd="0" presId="urn:microsoft.com/office/officeart/2005/8/layout/list1"/>
    <dgm:cxn modelId="{E200FFCC-863D-4146-961F-C1B68BB5CC56}" type="presParOf" srcId="{547A4BA8-194C-4778-A437-9BC54F5E31C0}" destId="{683CA21C-F68E-4D1D-A88C-A8E3F14EE4A5}" srcOrd="1" destOrd="0" presId="urn:microsoft.com/office/officeart/2005/8/layout/list1"/>
    <dgm:cxn modelId="{95ECA015-B406-429B-A018-C00FBDF83F05}" type="presParOf" srcId="{C2EE3A02-B91E-4786-BE4E-FA504F94971A}" destId="{DCA892E3-7F08-47B8-B3BF-D1F3370023A0}" srcOrd="9" destOrd="0" presId="urn:microsoft.com/office/officeart/2005/8/layout/list1"/>
    <dgm:cxn modelId="{98DCB8E2-F371-4E1B-9CB6-2C9FAA6EA7A2}" type="presParOf" srcId="{C2EE3A02-B91E-4786-BE4E-FA504F94971A}" destId="{ED60893D-E243-4ACB-9314-E224E68A4E38}"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0E29ED9-C5FD-41E1-8C13-1A6EAD4312E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7DECBF5-5B7C-4FB5-A062-618558A39610}">
      <dgm:prSet/>
      <dgm:spPr/>
      <dgm:t>
        <a:bodyPr/>
        <a:lstStyle/>
        <a:p>
          <a:pPr>
            <a:lnSpc>
              <a:spcPct val="100000"/>
            </a:lnSpc>
          </a:pPr>
          <a:r>
            <a:rPr lang="fr-FR"/>
            <a:t>60 ans du bikini : Arena en a profité de l’événement pour changer leur image sur le marché des maillots de bain</a:t>
          </a:r>
          <a:endParaRPr lang="en-US"/>
        </a:p>
      </dgm:t>
    </dgm:pt>
    <dgm:pt modelId="{1793C691-91F8-407C-B14B-A604D857ED48}" type="parTrans" cxnId="{1BCD3A5F-F4DF-4345-B1FE-04CD07315E49}">
      <dgm:prSet/>
      <dgm:spPr/>
      <dgm:t>
        <a:bodyPr/>
        <a:lstStyle/>
        <a:p>
          <a:endParaRPr lang="en-US"/>
        </a:p>
      </dgm:t>
    </dgm:pt>
    <dgm:pt modelId="{FA0C965E-CE46-4C64-919D-17F8A70E1724}" type="sibTrans" cxnId="{1BCD3A5F-F4DF-4345-B1FE-04CD07315E49}">
      <dgm:prSet/>
      <dgm:spPr/>
      <dgm:t>
        <a:bodyPr/>
        <a:lstStyle/>
        <a:p>
          <a:endParaRPr lang="en-US"/>
        </a:p>
      </dgm:t>
    </dgm:pt>
    <dgm:pt modelId="{15806390-C2BD-41B4-856E-E7F94A178EB0}">
      <dgm:prSet/>
      <dgm:spPr/>
      <dgm:t>
        <a:bodyPr/>
        <a:lstStyle/>
        <a:p>
          <a:pPr>
            <a:lnSpc>
              <a:spcPct val="100000"/>
            </a:lnSpc>
          </a:pPr>
          <a:r>
            <a:rPr lang="fr-FR"/>
            <a:t>Activation visibilité :</a:t>
          </a:r>
          <a:endParaRPr lang="en-US"/>
        </a:p>
      </dgm:t>
    </dgm:pt>
    <dgm:pt modelId="{45EF3DAD-E393-4127-B86F-E1B901E18CEF}" type="parTrans" cxnId="{536A379F-331D-42FC-939A-F8288864F128}">
      <dgm:prSet/>
      <dgm:spPr/>
      <dgm:t>
        <a:bodyPr/>
        <a:lstStyle/>
        <a:p>
          <a:endParaRPr lang="en-US"/>
        </a:p>
      </dgm:t>
    </dgm:pt>
    <dgm:pt modelId="{08D854E5-201E-449A-B5D0-6C00559EC62E}" type="sibTrans" cxnId="{536A379F-331D-42FC-939A-F8288864F128}">
      <dgm:prSet/>
      <dgm:spPr/>
      <dgm:t>
        <a:bodyPr/>
        <a:lstStyle/>
        <a:p>
          <a:endParaRPr lang="en-US"/>
        </a:p>
      </dgm:t>
    </dgm:pt>
    <dgm:pt modelId="{495F15EE-DFCA-492C-8299-460EEDB16DE6}">
      <dgm:prSet/>
      <dgm:spPr/>
      <dgm:t>
        <a:bodyPr/>
        <a:lstStyle/>
        <a:p>
          <a:pPr>
            <a:lnSpc>
              <a:spcPct val="100000"/>
            </a:lnSpc>
          </a:pPr>
          <a:r>
            <a:rPr lang="fr-FR"/>
            <a:t>Terrain central : 6 bannières de 2 m au bord du terrain sur la largeur, 3 de 1.20 m autour, 1 en haut des gradins et 4 drapeaux. </a:t>
          </a:r>
          <a:endParaRPr lang="en-US"/>
        </a:p>
      </dgm:t>
    </dgm:pt>
    <dgm:pt modelId="{570E3711-ABCF-42FE-8A6C-5C56ACFFDE3C}" type="parTrans" cxnId="{80F0A5D7-81F4-47D8-9666-142B82772A43}">
      <dgm:prSet/>
      <dgm:spPr/>
      <dgm:t>
        <a:bodyPr/>
        <a:lstStyle/>
        <a:p>
          <a:endParaRPr lang="en-US"/>
        </a:p>
      </dgm:t>
    </dgm:pt>
    <dgm:pt modelId="{521E56F1-C29E-4EE5-BB08-208B19451F8D}" type="sibTrans" cxnId="{80F0A5D7-81F4-47D8-9666-142B82772A43}">
      <dgm:prSet/>
      <dgm:spPr/>
      <dgm:t>
        <a:bodyPr/>
        <a:lstStyle/>
        <a:p>
          <a:endParaRPr lang="en-US"/>
        </a:p>
      </dgm:t>
    </dgm:pt>
    <dgm:pt modelId="{98880FC3-7A8D-422B-99F8-427542872349}">
      <dgm:prSet/>
      <dgm:spPr/>
      <dgm:t>
        <a:bodyPr/>
        <a:lstStyle/>
        <a:p>
          <a:pPr>
            <a:lnSpc>
              <a:spcPct val="100000"/>
            </a:lnSpc>
          </a:pPr>
          <a:r>
            <a:rPr lang="fr-FR"/>
            <a:t>Terrains annexes : 4 panneaux de 1.20 mn dans le sable. 2 poteaux du filet logo Playstation</a:t>
          </a:r>
          <a:endParaRPr lang="en-US"/>
        </a:p>
      </dgm:t>
    </dgm:pt>
    <dgm:pt modelId="{6D1DDE89-5D94-45C8-A753-4942DEEB777E}" type="parTrans" cxnId="{7BE701AE-80AE-4155-A99C-50656476F990}">
      <dgm:prSet/>
      <dgm:spPr/>
      <dgm:t>
        <a:bodyPr/>
        <a:lstStyle/>
        <a:p>
          <a:endParaRPr lang="en-US"/>
        </a:p>
      </dgm:t>
    </dgm:pt>
    <dgm:pt modelId="{F1AD9EB6-22CE-4A3C-95C6-584B659F5385}" type="sibTrans" cxnId="{7BE701AE-80AE-4155-A99C-50656476F990}">
      <dgm:prSet/>
      <dgm:spPr/>
      <dgm:t>
        <a:bodyPr/>
        <a:lstStyle/>
        <a:p>
          <a:endParaRPr lang="en-US"/>
        </a:p>
      </dgm:t>
    </dgm:pt>
    <dgm:pt modelId="{0FE80C76-8744-4975-AE46-F195FDAB30B2}">
      <dgm:prSet/>
      <dgm:spPr/>
      <dgm:t>
        <a:bodyPr/>
        <a:lstStyle/>
        <a:p>
          <a:pPr>
            <a:lnSpc>
              <a:spcPct val="100000"/>
            </a:lnSpc>
          </a:pPr>
          <a:r>
            <a:rPr lang="fr-FR"/>
            <a:t>Activation spécifique « sensemaking »: </a:t>
          </a:r>
          <a:endParaRPr lang="en-US"/>
        </a:p>
      </dgm:t>
    </dgm:pt>
    <dgm:pt modelId="{148C6AEA-F835-4973-9AE6-E2BD988F7B79}" type="parTrans" cxnId="{11EF1ACD-D8CA-4848-B026-DF6350B74B59}">
      <dgm:prSet/>
      <dgm:spPr/>
      <dgm:t>
        <a:bodyPr/>
        <a:lstStyle/>
        <a:p>
          <a:endParaRPr lang="en-US"/>
        </a:p>
      </dgm:t>
    </dgm:pt>
    <dgm:pt modelId="{C183935B-B462-4C42-B541-592322EB0BE2}" type="sibTrans" cxnId="{11EF1ACD-D8CA-4848-B026-DF6350B74B59}">
      <dgm:prSet/>
      <dgm:spPr/>
      <dgm:t>
        <a:bodyPr/>
        <a:lstStyle/>
        <a:p>
          <a:endParaRPr lang="en-US"/>
        </a:p>
      </dgm:t>
    </dgm:pt>
    <dgm:pt modelId="{FF7C4DEC-484F-4350-B1AA-A9CB2ED64793}">
      <dgm:prSet/>
      <dgm:spPr/>
      <dgm:t>
        <a:bodyPr/>
        <a:lstStyle/>
        <a:p>
          <a:pPr>
            <a:lnSpc>
              <a:spcPct val="100000"/>
            </a:lnSpc>
          </a:pPr>
          <a:r>
            <a:rPr lang="fr-FR"/>
            <a:t>Tente centrale : espace de vente et de prenting : nouvelles gammes créée pour l’événement.</a:t>
          </a:r>
          <a:endParaRPr lang="en-US"/>
        </a:p>
      </dgm:t>
    </dgm:pt>
    <dgm:pt modelId="{9A722E9B-FC01-4D0A-AD1E-EF40B5B94F1C}" type="parTrans" cxnId="{AF5275C6-97A8-4E82-B4AC-4049A800C2A8}">
      <dgm:prSet/>
      <dgm:spPr/>
      <dgm:t>
        <a:bodyPr/>
        <a:lstStyle/>
        <a:p>
          <a:endParaRPr lang="en-US"/>
        </a:p>
      </dgm:t>
    </dgm:pt>
    <dgm:pt modelId="{839DD391-0C58-4AC1-8577-6B45A9767CFD}" type="sibTrans" cxnId="{AF5275C6-97A8-4E82-B4AC-4049A800C2A8}">
      <dgm:prSet/>
      <dgm:spPr/>
      <dgm:t>
        <a:bodyPr/>
        <a:lstStyle/>
        <a:p>
          <a:endParaRPr lang="en-US"/>
        </a:p>
      </dgm:t>
    </dgm:pt>
    <dgm:pt modelId="{0C20E34B-2FB5-449C-BE07-EF4B0F9CC9E6}">
      <dgm:prSet/>
      <dgm:spPr/>
      <dgm:t>
        <a:bodyPr/>
        <a:lstStyle/>
        <a:p>
          <a:pPr>
            <a:lnSpc>
              <a:spcPct val="100000"/>
            </a:lnSpc>
          </a:pPr>
          <a:r>
            <a:rPr lang="fr-FR"/>
            <a:t>Bikini contest : inscription dans la tente (prise photo) défillé sur le court central, jury experts…</a:t>
          </a:r>
          <a:endParaRPr lang="en-US"/>
        </a:p>
      </dgm:t>
    </dgm:pt>
    <dgm:pt modelId="{BA532320-EC02-46EB-8DE4-C37720D64E35}" type="parTrans" cxnId="{19F5E34D-67F2-4297-A616-01D0CD06AB89}">
      <dgm:prSet/>
      <dgm:spPr/>
      <dgm:t>
        <a:bodyPr/>
        <a:lstStyle/>
        <a:p>
          <a:endParaRPr lang="en-US"/>
        </a:p>
      </dgm:t>
    </dgm:pt>
    <dgm:pt modelId="{B047138B-B74F-46E7-85A3-DE9ED1DCA1B7}" type="sibTrans" cxnId="{19F5E34D-67F2-4297-A616-01D0CD06AB89}">
      <dgm:prSet/>
      <dgm:spPr/>
      <dgm:t>
        <a:bodyPr/>
        <a:lstStyle/>
        <a:p>
          <a:endParaRPr lang="en-US"/>
        </a:p>
      </dgm:t>
    </dgm:pt>
    <dgm:pt modelId="{5FDE4623-DEC0-49F5-BAB8-5F97286C3DE6}">
      <dgm:prSet/>
      <dgm:spPr/>
      <dgm:t>
        <a:bodyPr/>
        <a:lstStyle/>
        <a:p>
          <a:pPr>
            <a:lnSpc>
              <a:spcPct val="100000"/>
            </a:lnSpc>
          </a:pPr>
          <a:r>
            <a:rPr lang="fr-FR"/>
            <a:t>Loge RP</a:t>
          </a:r>
          <a:endParaRPr lang="en-US"/>
        </a:p>
      </dgm:t>
    </dgm:pt>
    <dgm:pt modelId="{D40DC773-F0E8-41AB-ABE0-4FC874A5C388}" type="parTrans" cxnId="{D6308065-992A-4B17-9A9E-F41043CCC8E2}">
      <dgm:prSet/>
      <dgm:spPr/>
      <dgm:t>
        <a:bodyPr/>
        <a:lstStyle/>
        <a:p>
          <a:endParaRPr lang="en-US"/>
        </a:p>
      </dgm:t>
    </dgm:pt>
    <dgm:pt modelId="{18B2F11B-BC52-4526-AAAC-5943E55061ED}" type="sibTrans" cxnId="{D6308065-992A-4B17-9A9E-F41043CCC8E2}">
      <dgm:prSet/>
      <dgm:spPr/>
      <dgm:t>
        <a:bodyPr/>
        <a:lstStyle/>
        <a:p>
          <a:endParaRPr lang="en-US"/>
        </a:p>
      </dgm:t>
    </dgm:pt>
    <dgm:pt modelId="{4F23C088-4CC3-4353-897D-33D33334518B}" type="pres">
      <dgm:prSet presAssocID="{80E29ED9-C5FD-41E1-8C13-1A6EAD4312EB}" presName="root" presStyleCnt="0">
        <dgm:presLayoutVars>
          <dgm:dir/>
          <dgm:resizeHandles val="exact"/>
        </dgm:presLayoutVars>
      </dgm:prSet>
      <dgm:spPr/>
    </dgm:pt>
    <dgm:pt modelId="{FD3C59C2-BCC7-4C8C-A105-30B2B5408C19}" type="pres">
      <dgm:prSet presAssocID="{E7DECBF5-5B7C-4FB5-A062-618558A39610}" presName="compNode" presStyleCnt="0"/>
      <dgm:spPr/>
    </dgm:pt>
    <dgm:pt modelId="{6423B9FA-744C-4210-A34F-99435C2367F7}" type="pres">
      <dgm:prSet presAssocID="{E7DECBF5-5B7C-4FB5-A062-618558A39610}" presName="bgRect" presStyleLbl="bgShp" presStyleIdx="0" presStyleCnt="3"/>
      <dgm:spPr/>
    </dgm:pt>
    <dgm:pt modelId="{2ACB61E8-42B5-445A-ABD7-07B784069FB5}" type="pres">
      <dgm:prSet presAssocID="{E7DECBF5-5B7C-4FB5-A062-618558A3961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Robe"/>
        </a:ext>
      </dgm:extLst>
    </dgm:pt>
    <dgm:pt modelId="{5D48840C-C457-446B-9A49-9DE215813F6C}" type="pres">
      <dgm:prSet presAssocID="{E7DECBF5-5B7C-4FB5-A062-618558A39610}" presName="spaceRect" presStyleCnt="0"/>
      <dgm:spPr/>
    </dgm:pt>
    <dgm:pt modelId="{F78D1A38-05D8-460C-8691-07747AE4B50D}" type="pres">
      <dgm:prSet presAssocID="{E7DECBF5-5B7C-4FB5-A062-618558A39610}" presName="parTx" presStyleLbl="revTx" presStyleIdx="0" presStyleCnt="5">
        <dgm:presLayoutVars>
          <dgm:chMax val="0"/>
          <dgm:chPref val="0"/>
        </dgm:presLayoutVars>
      </dgm:prSet>
      <dgm:spPr/>
    </dgm:pt>
    <dgm:pt modelId="{A6F52C33-7A2F-4A69-8B3D-481D1009C698}" type="pres">
      <dgm:prSet presAssocID="{FA0C965E-CE46-4C64-919D-17F8A70E1724}" presName="sibTrans" presStyleCnt="0"/>
      <dgm:spPr/>
    </dgm:pt>
    <dgm:pt modelId="{B6B9203D-4C26-4F90-A3A5-2E9A6740A8FD}" type="pres">
      <dgm:prSet presAssocID="{15806390-C2BD-41B4-856E-E7F94A178EB0}" presName="compNode" presStyleCnt="0"/>
      <dgm:spPr/>
    </dgm:pt>
    <dgm:pt modelId="{85677C42-CE95-432B-9EE6-606AA745A0FD}" type="pres">
      <dgm:prSet presAssocID="{15806390-C2BD-41B4-856E-E7F94A178EB0}" presName="bgRect" presStyleLbl="bgShp" presStyleIdx="1" presStyleCnt="3"/>
      <dgm:spPr/>
    </dgm:pt>
    <dgm:pt modelId="{EC8C305A-A4B9-4638-8AED-39C3047DE748}" type="pres">
      <dgm:prSet presAssocID="{15806390-C2BD-41B4-856E-E7F94A178EB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Repère"/>
        </a:ext>
      </dgm:extLst>
    </dgm:pt>
    <dgm:pt modelId="{4D351AAB-ED78-420D-9345-70A9110A423D}" type="pres">
      <dgm:prSet presAssocID="{15806390-C2BD-41B4-856E-E7F94A178EB0}" presName="spaceRect" presStyleCnt="0"/>
      <dgm:spPr/>
    </dgm:pt>
    <dgm:pt modelId="{6321FCB8-8829-4AD1-8809-8EDB50A85CEC}" type="pres">
      <dgm:prSet presAssocID="{15806390-C2BD-41B4-856E-E7F94A178EB0}" presName="parTx" presStyleLbl="revTx" presStyleIdx="1" presStyleCnt="5">
        <dgm:presLayoutVars>
          <dgm:chMax val="0"/>
          <dgm:chPref val="0"/>
        </dgm:presLayoutVars>
      </dgm:prSet>
      <dgm:spPr/>
    </dgm:pt>
    <dgm:pt modelId="{B3C016B1-35BB-432F-BDEA-9F4D1DE98FD2}" type="pres">
      <dgm:prSet presAssocID="{15806390-C2BD-41B4-856E-E7F94A178EB0}" presName="desTx" presStyleLbl="revTx" presStyleIdx="2" presStyleCnt="5">
        <dgm:presLayoutVars/>
      </dgm:prSet>
      <dgm:spPr/>
    </dgm:pt>
    <dgm:pt modelId="{9C215D36-BC9C-4AE5-BD92-04BE2A462C9A}" type="pres">
      <dgm:prSet presAssocID="{08D854E5-201E-449A-B5D0-6C00559EC62E}" presName="sibTrans" presStyleCnt="0"/>
      <dgm:spPr/>
    </dgm:pt>
    <dgm:pt modelId="{43159B7A-C56A-4B43-A7C2-A24CB952C1D6}" type="pres">
      <dgm:prSet presAssocID="{0FE80C76-8744-4975-AE46-F195FDAB30B2}" presName="compNode" presStyleCnt="0"/>
      <dgm:spPr/>
    </dgm:pt>
    <dgm:pt modelId="{588CB673-A059-4FCB-BB19-9064A729F28D}" type="pres">
      <dgm:prSet presAssocID="{0FE80C76-8744-4975-AE46-F195FDAB30B2}" presName="bgRect" presStyleLbl="bgShp" presStyleIdx="2" presStyleCnt="3"/>
      <dgm:spPr/>
    </dgm:pt>
    <dgm:pt modelId="{F9B5135E-8E22-456B-9B92-F00ECFCF495C}" type="pres">
      <dgm:prSet presAssocID="{0FE80C76-8744-4975-AE46-F195FDAB30B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ente"/>
        </a:ext>
      </dgm:extLst>
    </dgm:pt>
    <dgm:pt modelId="{9E706A95-7ED4-4EE9-839E-1D948E05EC9F}" type="pres">
      <dgm:prSet presAssocID="{0FE80C76-8744-4975-AE46-F195FDAB30B2}" presName="spaceRect" presStyleCnt="0"/>
      <dgm:spPr/>
    </dgm:pt>
    <dgm:pt modelId="{94952FBA-5FA0-406A-9BE9-E4D56ADA062D}" type="pres">
      <dgm:prSet presAssocID="{0FE80C76-8744-4975-AE46-F195FDAB30B2}" presName="parTx" presStyleLbl="revTx" presStyleIdx="3" presStyleCnt="5">
        <dgm:presLayoutVars>
          <dgm:chMax val="0"/>
          <dgm:chPref val="0"/>
        </dgm:presLayoutVars>
      </dgm:prSet>
      <dgm:spPr/>
    </dgm:pt>
    <dgm:pt modelId="{79C2FD5E-2B0E-4F5B-B490-0116A7A9BC45}" type="pres">
      <dgm:prSet presAssocID="{0FE80C76-8744-4975-AE46-F195FDAB30B2}" presName="desTx" presStyleLbl="revTx" presStyleIdx="4" presStyleCnt="5">
        <dgm:presLayoutVars/>
      </dgm:prSet>
      <dgm:spPr/>
    </dgm:pt>
  </dgm:ptLst>
  <dgm:cxnLst>
    <dgm:cxn modelId="{1BCD3A5F-F4DF-4345-B1FE-04CD07315E49}" srcId="{80E29ED9-C5FD-41E1-8C13-1A6EAD4312EB}" destId="{E7DECBF5-5B7C-4FB5-A062-618558A39610}" srcOrd="0" destOrd="0" parTransId="{1793C691-91F8-407C-B14B-A604D857ED48}" sibTransId="{FA0C965E-CE46-4C64-919D-17F8A70E1724}"/>
    <dgm:cxn modelId="{F06B1662-873F-41B3-A31E-F3A87D05BDF4}" type="presOf" srcId="{80E29ED9-C5FD-41E1-8C13-1A6EAD4312EB}" destId="{4F23C088-4CC3-4353-897D-33D33334518B}" srcOrd="0" destOrd="0" presId="urn:microsoft.com/office/officeart/2018/2/layout/IconVerticalSolidList"/>
    <dgm:cxn modelId="{D6308065-992A-4B17-9A9E-F41043CCC8E2}" srcId="{0FE80C76-8744-4975-AE46-F195FDAB30B2}" destId="{5FDE4623-DEC0-49F5-BAB8-5F97286C3DE6}" srcOrd="2" destOrd="0" parTransId="{D40DC773-F0E8-41AB-ABE0-4FC874A5C388}" sibTransId="{18B2F11B-BC52-4526-AAAC-5943E55061ED}"/>
    <dgm:cxn modelId="{19F5E34D-67F2-4297-A616-01D0CD06AB89}" srcId="{0FE80C76-8744-4975-AE46-F195FDAB30B2}" destId="{0C20E34B-2FB5-449C-BE07-EF4B0F9CC9E6}" srcOrd="1" destOrd="0" parTransId="{BA532320-EC02-46EB-8DE4-C37720D64E35}" sibTransId="{B047138B-B74F-46E7-85A3-DE9ED1DCA1B7}"/>
    <dgm:cxn modelId="{529DE54F-452B-4E6F-BB36-4CC16133A8B4}" type="presOf" srcId="{15806390-C2BD-41B4-856E-E7F94A178EB0}" destId="{6321FCB8-8829-4AD1-8809-8EDB50A85CEC}" srcOrd="0" destOrd="0" presId="urn:microsoft.com/office/officeart/2018/2/layout/IconVerticalSolidList"/>
    <dgm:cxn modelId="{C4AFA070-7D3E-4C3E-8C3E-B6442072C3F6}" type="presOf" srcId="{0FE80C76-8744-4975-AE46-F195FDAB30B2}" destId="{94952FBA-5FA0-406A-9BE9-E4D56ADA062D}" srcOrd="0" destOrd="0" presId="urn:microsoft.com/office/officeart/2018/2/layout/IconVerticalSolidList"/>
    <dgm:cxn modelId="{9979D67B-2A7D-4954-86FF-E0312B4D03F3}" type="presOf" srcId="{98880FC3-7A8D-422B-99F8-427542872349}" destId="{B3C016B1-35BB-432F-BDEA-9F4D1DE98FD2}" srcOrd="0" destOrd="1" presId="urn:microsoft.com/office/officeart/2018/2/layout/IconVerticalSolidList"/>
    <dgm:cxn modelId="{536A379F-331D-42FC-939A-F8288864F128}" srcId="{80E29ED9-C5FD-41E1-8C13-1A6EAD4312EB}" destId="{15806390-C2BD-41B4-856E-E7F94A178EB0}" srcOrd="1" destOrd="0" parTransId="{45EF3DAD-E393-4127-B86F-E1B901E18CEF}" sibTransId="{08D854E5-201E-449A-B5D0-6C00559EC62E}"/>
    <dgm:cxn modelId="{340BA5A2-6379-405E-8C72-BE7315F3C921}" type="presOf" srcId="{5FDE4623-DEC0-49F5-BAB8-5F97286C3DE6}" destId="{79C2FD5E-2B0E-4F5B-B490-0116A7A9BC45}" srcOrd="0" destOrd="2" presId="urn:microsoft.com/office/officeart/2018/2/layout/IconVerticalSolidList"/>
    <dgm:cxn modelId="{7BE701AE-80AE-4155-A99C-50656476F990}" srcId="{15806390-C2BD-41B4-856E-E7F94A178EB0}" destId="{98880FC3-7A8D-422B-99F8-427542872349}" srcOrd="1" destOrd="0" parTransId="{6D1DDE89-5D94-45C8-A753-4942DEEB777E}" sibTransId="{F1AD9EB6-22CE-4A3C-95C6-584B659F5385}"/>
    <dgm:cxn modelId="{AF5275C6-97A8-4E82-B4AC-4049A800C2A8}" srcId="{0FE80C76-8744-4975-AE46-F195FDAB30B2}" destId="{FF7C4DEC-484F-4350-B1AA-A9CB2ED64793}" srcOrd="0" destOrd="0" parTransId="{9A722E9B-FC01-4D0A-AD1E-EF40B5B94F1C}" sibTransId="{839DD391-0C58-4AC1-8577-6B45A9767CFD}"/>
    <dgm:cxn modelId="{AEFF6BCC-C731-4F99-94FD-D70E38CBE919}" type="presOf" srcId="{E7DECBF5-5B7C-4FB5-A062-618558A39610}" destId="{F78D1A38-05D8-460C-8691-07747AE4B50D}" srcOrd="0" destOrd="0" presId="urn:microsoft.com/office/officeart/2018/2/layout/IconVerticalSolidList"/>
    <dgm:cxn modelId="{11EF1ACD-D8CA-4848-B026-DF6350B74B59}" srcId="{80E29ED9-C5FD-41E1-8C13-1A6EAD4312EB}" destId="{0FE80C76-8744-4975-AE46-F195FDAB30B2}" srcOrd="2" destOrd="0" parTransId="{148C6AEA-F835-4973-9AE6-E2BD988F7B79}" sibTransId="{C183935B-B462-4C42-B541-592322EB0BE2}"/>
    <dgm:cxn modelId="{80F0A5D7-81F4-47D8-9666-142B82772A43}" srcId="{15806390-C2BD-41B4-856E-E7F94A178EB0}" destId="{495F15EE-DFCA-492C-8299-460EEDB16DE6}" srcOrd="0" destOrd="0" parTransId="{570E3711-ABCF-42FE-8A6C-5C56ACFFDE3C}" sibTransId="{521E56F1-C29E-4EE5-BB08-208B19451F8D}"/>
    <dgm:cxn modelId="{EDF8D5E4-9AD3-47FF-8673-8ADEEA13F267}" type="presOf" srcId="{495F15EE-DFCA-492C-8299-460EEDB16DE6}" destId="{B3C016B1-35BB-432F-BDEA-9F4D1DE98FD2}" srcOrd="0" destOrd="0" presId="urn:microsoft.com/office/officeart/2018/2/layout/IconVerticalSolidList"/>
    <dgm:cxn modelId="{27A209E7-E955-4D54-8C45-307DD52413AF}" type="presOf" srcId="{0C20E34B-2FB5-449C-BE07-EF4B0F9CC9E6}" destId="{79C2FD5E-2B0E-4F5B-B490-0116A7A9BC45}" srcOrd="0" destOrd="1" presId="urn:microsoft.com/office/officeart/2018/2/layout/IconVerticalSolidList"/>
    <dgm:cxn modelId="{2477B9F7-3378-4B9E-B2F3-4C41A041F97E}" type="presOf" srcId="{FF7C4DEC-484F-4350-B1AA-A9CB2ED64793}" destId="{79C2FD5E-2B0E-4F5B-B490-0116A7A9BC45}" srcOrd="0" destOrd="0" presId="urn:microsoft.com/office/officeart/2018/2/layout/IconVerticalSolidList"/>
    <dgm:cxn modelId="{AE9D5D1A-7E73-4630-A089-0C97C90AB833}" type="presParOf" srcId="{4F23C088-4CC3-4353-897D-33D33334518B}" destId="{FD3C59C2-BCC7-4C8C-A105-30B2B5408C19}" srcOrd="0" destOrd="0" presId="urn:microsoft.com/office/officeart/2018/2/layout/IconVerticalSolidList"/>
    <dgm:cxn modelId="{CBAB9A4E-FFA8-4C97-AFB9-9D05825F6937}" type="presParOf" srcId="{FD3C59C2-BCC7-4C8C-A105-30B2B5408C19}" destId="{6423B9FA-744C-4210-A34F-99435C2367F7}" srcOrd="0" destOrd="0" presId="urn:microsoft.com/office/officeart/2018/2/layout/IconVerticalSolidList"/>
    <dgm:cxn modelId="{CDAC1F56-C5E2-40A0-964A-D4350C28AB41}" type="presParOf" srcId="{FD3C59C2-BCC7-4C8C-A105-30B2B5408C19}" destId="{2ACB61E8-42B5-445A-ABD7-07B784069FB5}" srcOrd="1" destOrd="0" presId="urn:microsoft.com/office/officeart/2018/2/layout/IconVerticalSolidList"/>
    <dgm:cxn modelId="{8BB51F3A-F382-413B-A9A1-6967CAD60E7F}" type="presParOf" srcId="{FD3C59C2-BCC7-4C8C-A105-30B2B5408C19}" destId="{5D48840C-C457-446B-9A49-9DE215813F6C}" srcOrd="2" destOrd="0" presId="urn:microsoft.com/office/officeart/2018/2/layout/IconVerticalSolidList"/>
    <dgm:cxn modelId="{1707F26A-BB37-459E-88E0-9EFD8301365B}" type="presParOf" srcId="{FD3C59C2-BCC7-4C8C-A105-30B2B5408C19}" destId="{F78D1A38-05D8-460C-8691-07747AE4B50D}" srcOrd="3" destOrd="0" presId="urn:microsoft.com/office/officeart/2018/2/layout/IconVerticalSolidList"/>
    <dgm:cxn modelId="{C587DB0B-5F48-4F59-A09B-B847FAC567B4}" type="presParOf" srcId="{4F23C088-4CC3-4353-897D-33D33334518B}" destId="{A6F52C33-7A2F-4A69-8B3D-481D1009C698}" srcOrd="1" destOrd="0" presId="urn:microsoft.com/office/officeart/2018/2/layout/IconVerticalSolidList"/>
    <dgm:cxn modelId="{09D2A76E-F657-4F2E-A456-321A2B431DCA}" type="presParOf" srcId="{4F23C088-4CC3-4353-897D-33D33334518B}" destId="{B6B9203D-4C26-4F90-A3A5-2E9A6740A8FD}" srcOrd="2" destOrd="0" presId="urn:microsoft.com/office/officeart/2018/2/layout/IconVerticalSolidList"/>
    <dgm:cxn modelId="{D57AE359-42C7-4E5A-9E35-4A7C53D5B141}" type="presParOf" srcId="{B6B9203D-4C26-4F90-A3A5-2E9A6740A8FD}" destId="{85677C42-CE95-432B-9EE6-606AA745A0FD}" srcOrd="0" destOrd="0" presId="urn:microsoft.com/office/officeart/2018/2/layout/IconVerticalSolidList"/>
    <dgm:cxn modelId="{875DF2EA-83D3-455B-9880-FAAFBD848B31}" type="presParOf" srcId="{B6B9203D-4C26-4F90-A3A5-2E9A6740A8FD}" destId="{EC8C305A-A4B9-4638-8AED-39C3047DE748}" srcOrd="1" destOrd="0" presId="urn:microsoft.com/office/officeart/2018/2/layout/IconVerticalSolidList"/>
    <dgm:cxn modelId="{8F8F43AE-2957-4232-BD0B-E81CEEA00DDF}" type="presParOf" srcId="{B6B9203D-4C26-4F90-A3A5-2E9A6740A8FD}" destId="{4D351AAB-ED78-420D-9345-70A9110A423D}" srcOrd="2" destOrd="0" presId="urn:microsoft.com/office/officeart/2018/2/layout/IconVerticalSolidList"/>
    <dgm:cxn modelId="{63E6E18E-FC21-48C2-A81A-8D7B3F2C4D6E}" type="presParOf" srcId="{B6B9203D-4C26-4F90-A3A5-2E9A6740A8FD}" destId="{6321FCB8-8829-4AD1-8809-8EDB50A85CEC}" srcOrd="3" destOrd="0" presId="urn:microsoft.com/office/officeart/2018/2/layout/IconVerticalSolidList"/>
    <dgm:cxn modelId="{F52AE779-4321-47FD-90E2-77D9E86BE40E}" type="presParOf" srcId="{B6B9203D-4C26-4F90-A3A5-2E9A6740A8FD}" destId="{B3C016B1-35BB-432F-BDEA-9F4D1DE98FD2}" srcOrd="4" destOrd="0" presId="urn:microsoft.com/office/officeart/2018/2/layout/IconVerticalSolidList"/>
    <dgm:cxn modelId="{FE744F24-7281-4C25-8F51-4861E3452555}" type="presParOf" srcId="{4F23C088-4CC3-4353-897D-33D33334518B}" destId="{9C215D36-BC9C-4AE5-BD92-04BE2A462C9A}" srcOrd="3" destOrd="0" presId="urn:microsoft.com/office/officeart/2018/2/layout/IconVerticalSolidList"/>
    <dgm:cxn modelId="{4BF2E1C6-DDB1-4397-856F-C74113E26D58}" type="presParOf" srcId="{4F23C088-4CC3-4353-897D-33D33334518B}" destId="{43159B7A-C56A-4B43-A7C2-A24CB952C1D6}" srcOrd="4" destOrd="0" presId="urn:microsoft.com/office/officeart/2018/2/layout/IconVerticalSolidList"/>
    <dgm:cxn modelId="{5FEFF89C-8F6B-4EBC-BBA1-136486CDD0ED}" type="presParOf" srcId="{43159B7A-C56A-4B43-A7C2-A24CB952C1D6}" destId="{588CB673-A059-4FCB-BB19-9064A729F28D}" srcOrd="0" destOrd="0" presId="urn:microsoft.com/office/officeart/2018/2/layout/IconVerticalSolidList"/>
    <dgm:cxn modelId="{2742AB6C-136E-4B90-A328-90A0E34705E9}" type="presParOf" srcId="{43159B7A-C56A-4B43-A7C2-A24CB952C1D6}" destId="{F9B5135E-8E22-456B-9B92-F00ECFCF495C}" srcOrd="1" destOrd="0" presId="urn:microsoft.com/office/officeart/2018/2/layout/IconVerticalSolidList"/>
    <dgm:cxn modelId="{76266825-D51F-44D4-BC8C-14673FF7D40D}" type="presParOf" srcId="{43159B7A-C56A-4B43-A7C2-A24CB952C1D6}" destId="{9E706A95-7ED4-4EE9-839E-1D948E05EC9F}" srcOrd="2" destOrd="0" presId="urn:microsoft.com/office/officeart/2018/2/layout/IconVerticalSolidList"/>
    <dgm:cxn modelId="{1AA22CE6-49B9-4297-9A5D-398AB8F6CBE7}" type="presParOf" srcId="{43159B7A-C56A-4B43-A7C2-A24CB952C1D6}" destId="{94952FBA-5FA0-406A-9BE9-E4D56ADA062D}" srcOrd="3" destOrd="0" presId="urn:microsoft.com/office/officeart/2018/2/layout/IconVerticalSolidList"/>
    <dgm:cxn modelId="{78F69DF5-EAF2-4A01-B883-0FE39A921DB1}" type="presParOf" srcId="{43159B7A-C56A-4B43-A7C2-A24CB952C1D6}" destId="{79C2FD5E-2B0E-4F5B-B490-0116A7A9BC45}"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4863F-1514-4B98-A7CE-D4137ECCC852}">
      <dsp:nvSpPr>
        <dsp:cNvPr id="0" name=""/>
        <dsp:cNvSpPr/>
      </dsp:nvSpPr>
      <dsp:spPr>
        <a:xfrm>
          <a:off x="0" y="0"/>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ACBFBC-A7D4-42D7-B23F-2E1E533E8E9B}">
      <dsp:nvSpPr>
        <dsp:cNvPr id="0" name=""/>
        <dsp:cNvSpPr/>
      </dsp:nvSpPr>
      <dsp:spPr>
        <a:xfrm>
          <a:off x="0" y="0"/>
          <a:ext cx="10515600" cy="217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fr-FR" sz="3900" kern="1200"/>
            <a:t>Savoir analyser et produire un dossier d’activation de partenariat du point de vue de l’organisateur d’événement sportif (club et/ou événement)</a:t>
          </a:r>
          <a:endParaRPr lang="en-US" sz="3900" kern="1200"/>
        </a:p>
      </dsp:txBody>
      <dsp:txXfrm>
        <a:off x="0" y="0"/>
        <a:ext cx="10515600" cy="2175669"/>
      </dsp:txXfrm>
    </dsp:sp>
    <dsp:sp modelId="{2A6143EF-6F3B-48D5-B9E2-7230879DD740}">
      <dsp:nvSpPr>
        <dsp:cNvPr id="0" name=""/>
        <dsp:cNvSpPr/>
      </dsp:nvSpPr>
      <dsp:spPr>
        <a:xfrm>
          <a:off x="0" y="2175669"/>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6DB3FA-6403-44D2-B369-AE9995F633BB}">
      <dsp:nvSpPr>
        <dsp:cNvPr id="0" name=""/>
        <dsp:cNvSpPr/>
      </dsp:nvSpPr>
      <dsp:spPr>
        <a:xfrm>
          <a:off x="0" y="2175669"/>
          <a:ext cx="10515600" cy="217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fr-FR" sz="3900" kern="1200"/>
            <a:t>Approche pratique et très opérationnelle : prospection – personnalisation (customisation) de l’offre de partenariat sportif.</a:t>
          </a:r>
          <a:endParaRPr lang="en-US" sz="3900" kern="1200"/>
        </a:p>
      </dsp:txBody>
      <dsp:txXfrm>
        <a:off x="0" y="2175669"/>
        <a:ext cx="10515600" cy="217566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4BF5C1-698C-4E0D-A0D2-A0181F6262F5}">
      <dsp:nvSpPr>
        <dsp:cNvPr id="0" name=""/>
        <dsp:cNvSpPr/>
      </dsp:nvSpPr>
      <dsp:spPr>
        <a:xfrm>
          <a:off x="0" y="102108"/>
          <a:ext cx="4392612" cy="9149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fr-FR" sz="2300" kern="1200"/>
            <a:t>Fournisseur services communication</a:t>
          </a:r>
          <a:endParaRPr lang="en-US" sz="2300" kern="1200"/>
        </a:p>
      </dsp:txBody>
      <dsp:txXfrm>
        <a:off x="44664" y="146772"/>
        <a:ext cx="4303284" cy="825612"/>
      </dsp:txXfrm>
    </dsp:sp>
    <dsp:sp modelId="{5506E5A8-813F-4FFE-9AC2-6E2CBA2DFD24}">
      <dsp:nvSpPr>
        <dsp:cNvPr id="0" name=""/>
        <dsp:cNvSpPr/>
      </dsp:nvSpPr>
      <dsp:spPr>
        <a:xfrm>
          <a:off x="0" y="1083288"/>
          <a:ext cx="4392612" cy="9149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fr-FR" sz="2300" kern="1200"/>
            <a:t>Activation visibilité :</a:t>
          </a:r>
          <a:endParaRPr lang="en-US" sz="2300" kern="1200"/>
        </a:p>
      </dsp:txBody>
      <dsp:txXfrm>
        <a:off x="44664" y="1127952"/>
        <a:ext cx="4303284" cy="825612"/>
      </dsp:txXfrm>
    </dsp:sp>
    <dsp:sp modelId="{BCB2887C-546B-4DAB-B264-BFDAF34068D7}">
      <dsp:nvSpPr>
        <dsp:cNvPr id="0" name=""/>
        <dsp:cNvSpPr/>
      </dsp:nvSpPr>
      <dsp:spPr>
        <a:xfrm>
          <a:off x="0" y="1998228"/>
          <a:ext cx="4392612" cy="571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465"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fr-FR" sz="1800" kern="1200"/>
            <a:t>Terrains : 2-4 panneaux selon les matchs atour du terrain 8*6.50 m </a:t>
          </a:r>
          <a:endParaRPr lang="en-US" sz="1800" kern="1200"/>
        </a:p>
      </dsp:txBody>
      <dsp:txXfrm>
        <a:off x="0" y="1998228"/>
        <a:ext cx="4392612" cy="571320"/>
      </dsp:txXfrm>
    </dsp:sp>
    <dsp:sp modelId="{F5917429-82D8-432D-97FF-A2882D219068}">
      <dsp:nvSpPr>
        <dsp:cNvPr id="0" name=""/>
        <dsp:cNvSpPr/>
      </dsp:nvSpPr>
      <dsp:spPr>
        <a:xfrm>
          <a:off x="0" y="2569548"/>
          <a:ext cx="4392612" cy="9149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fr-FR" sz="2300" kern="1200"/>
            <a:t>Activation spécifique « sensemaking »: </a:t>
          </a:r>
          <a:endParaRPr lang="en-US" sz="2300" kern="1200"/>
        </a:p>
      </dsp:txBody>
      <dsp:txXfrm>
        <a:off x="44664" y="2614212"/>
        <a:ext cx="4303284" cy="825612"/>
      </dsp:txXfrm>
    </dsp:sp>
    <dsp:sp modelId="{1CAA06D2-3AB4-4047-BC52-636933C96EDB}">
      <dsp:nvSpPr>
        <dsp:cNvPr id="0" name=""/>
        <dsp:cNvSpPr/>
      </dsp:nvSpPr>
      <dsp:spPr>
        <a:xfrm>
          <a:off x="0" y="3484488"/>
          <a:ext cx="4392612" cy="1380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465"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fr-FR" sz="1800" kern="1200"/>
            <a:t>Site Internet : site spécial informant les visiteurs des activités : facts – fin – products</a:t>
          </a:r>
          <a:endParaRPr lang="en-US" sz="1800" kern="1200"/>
        </a:p>
        <a:p>
          <a:pPr marL="171450" lvl="1" indent="-171450" algn="l" defTabSz="800100">
            <a:lnSpc>
              <a:spcPct val="90000"/>
            </a:lnSpc>
            <a:spcBef>
              <a:spcPct val="0"/>
            </a:spcBef>
            <a:spcAft>
              <a:spcPct val="20000"/>
            </a:spcAft>
            <a:buChar char="•"/>
          </a:pPr>
          <a:r>
            <a:rPr lang="fr-FR" sz="1800" kern="1200"/>
            <a:t>Promotion de services Voice over IP : communiqué de presse, …</a:t>
          </a:r>
          <a:endParaRPr lang="en-US" sz="1800" kern="1200"/>
        </a:p>
      </dsp:txBody>
      <dsp:txXfrm>
        <a:off x="0" y="3484488"/>
        <a:ext cx="4392612" cy="138069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586056-4D2D-47F6-BFCA-107B90DA2648}">
      <dsp:nvSpPr>
        <dsp:cNvPr id="0" name=""/>
        <dsp:cNvSpPr/>
      </dsp:nvSpPr>
      <dsp:spPr>
        <a:xfrm>
          <a:off x="0" y="4272"/>
          <a:ext cx="6832212" cy="72499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D4597F-03B0-48FB-A8A3-3DAE3A33DFA2}">
      <dsp:nvSpPr>
        <dsp:cNvPr id="0" name=""/>
        <dsp:cNvSpPr/>
      </dsp:nvSpPr>
      <dsp:spPr>
        <a:xfrm>
          <a:off x="219311" y="167396"/>
          <a:ext cx="398748" cy="3987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03DC6B1-A759-4196-ABE9-1D392702ACFF}">
      <dsp:nvSpPr>
        <dsp:cNvPr id="0" name=""/>
        <dsp:cNvSpPr/>
      </dsp:nvSpPr>
      <dsp:spPr>
        <a:xfrm>
          <a:off x="837372" y="4272"/>
          <a:ext cx="3074495" cy="724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29" tIns="76729" rIns="76729" bIns="76729" numCol="1" spcCol="1270" anchor="ctr" anchorCtr="0">
          <a:noAutofit/>
        </a:bodyPr>
        <a:lstStyle/>
        <a:p>
          <a:pPr marL="0" lvl="0" indent="0" algn="l" defTabSz="844550">
            <a:lnSpc>
              <a:spcPct val="90000"/>
            </a:lnSpc>
            <a:spcBef>
              <a:spcPct val="0"/>
            </a:spcBef>
            <a:spcAft>
              <a:spcPct val="35000"/>
            </a:spcAft>
            <a:buNone/>
          </a:pPr>
          <a:r>
            <a:rPr lang="fr-FR" sz="1900" kern="1200"/>
            <a:t>Cible </a:t>
          </a:r>
          <a:endParaRPr lang="en-US" sz="1900" kern="1200"/>
        </a:p>
      </dsp:txBody>
      <dsp:txXfrm>
        <a:off x="837372" y="4272"/>
        <a:ext cx="3074495" cy="724997"/>
      </dsp:txXfrm>
    </dsp:sp>
    <dsp:sp modelId="{B43DE922-3544-484B-B93C-9E67D49FDBF3}">
      <dsp:nvSpPr>
        <dsp:cNvPr id="0" name=""/>
        <dsp:cNvSpPr/>
      </dsp:nvSpPr>
      <dsp:spPr>
        <a:xfrm>
          <a:off x="3911867" y="4272"/>
          <a:ext cx="2919525" cy="724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29" tIns="76729" rIns="76729" bIns="76729" numCol="1" spcCol="1270" anchor="ctr" anchorCtr="0">
          <a:noAutofit/>
        </a:bodyPr>
        <a:lstStyle/>
        <a:p>
          <a:pPr marL="0" lvl="0" indent="0" algn="l" defTabSz="488950">
            <a:lnSpc>
              <a:spcPct val="90000"/>
            </a:lnSpc>
            <a:spcBef>
              <a:spcPct val="0"/>
            </a:spcBef>
            <a:spcAft>
              <a:spcPct val="35000"/>
            </a:spcAft>
            <a:buNone/>
          </a:pPr>
          <a:r>
            <a:rPr lang="fr-FR" sz="1100" kern="1200"/>
            <a:t>Identité - Image</a:t>
          </a:r>
          <a:endParaRPr lang="en-US" sz="1100" kern="1200"/>
        </a:p>
      </dsp:txBody>
      <dsp:txXfrm>
        <a:off x="3911867" y="4272"/>
        <a:ext cx="2919525" cy="724997"/>
      </dsp:txXfrm>
    </dsp:sp>
    <dsp:sp modelId="{30CD6CA1-1704-4FE0-B90C-F0554BE37F63}">
      <dsp:nvSpPr>
        <dsp:cNvPr id="0" name=""/>
        <dsp:cNvSpPr/>
      </dsp:nvSpPr>
      <dsp:spPr>
        <a:xfrm>
          <a:off x="0" y="910519"/>
          <a:ext cx="6832212" cy="72499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9F6F27-F370-42D9-A482-D6FED62022CE}">
      <dsp:nvSpPr>
        <dsp:cNvPr id="0" name=""/>
        <dsp:cNvSpPr/>
      </dsp:nvSpPr>
      <dsp:spPr>
        <a:xfrm>
          <a:off x="219311" y="1073644"/>
          <a:ext cx="398748" cy="3987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BFD0D4-1415-4F18-835D-D3686D3FFD92}">
      <dsp:nvSpPr>
        <dsp:cNvPr id="0" name=""/>
        <dsp:cNvSpPr/>
      </dsp:nvSpPr>
      <dsp:spPr>
        <a:xfrm>
          <a:off x="837372" y="910519"/>
          <a:ext cx="3074495" cy="724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29" tIns="76729" rIns="76729" bIns="76729" numCol="1" spcCol="1270" anchor="ctr" anchorCtr="0">
          <a:noAutofit/>
        </a:bodyPr>
        <a:lstStyle/>
        <a:p>
          <a:pPr marL="0" lvl="0" indent="0" algn="l" defTabSz="844550">
            <a:lnSpc>
              <a:spcPct val="90000"/>
            </a:lnSpc>
            <a:spcBef>
              <a:spcPct val="0"/>
            </a:spcBef>
            <a:spcAft>
              <a:spcPct val="35000"/>
            </a:spcAft>
            <a:buNone/>
          </a:pPr>
          <a:r>
            <a:rPr lang="fr-FR" sz="1900" kern="1200"/>
            <a:t>Objectifs</a:t>
          </a:r>
          <a:endParaRPr lang="en-US" sz="1900" kern="1200"/>
        </a:p>
      </dsp:txBody>
      <dsp:txXfrm>
        <a:off x="837372" y="910519"/>
        <a:ext cx="3074495" cy="724997"/>
      </dsp:txXfrm>
    </dsp:sp>
    <dsp:sp modelId="{D0712E9C-FE5A-4515-8494-E39583A28D1E}">
      <dsp:nvSpPr>
        <dsp:cNvPr id="0" name=""/>
        <dsp:cNvSpPr/>
      </dsp:nvSpPr>
      <dsp:spPr>
        <a:xfrm>
          <a:off x="3911867" y="910519"/>
          <a:ext cx="2919525" cy="724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29" tIns="76729" rIns="76729" bIns="76729" numCol="1" spcCol="1270" anchor="ctr" anchorCtr="0">
          <a:noAutofit/>
        </a:bodyPr>
        <a:lstStyle/>
        <a:p>
          <a:pPr marL="0" lvl="0" indent="0" algn="l" defTabSz="488950">
            <a:lnSpc>
              <a:spcPct val="90000"/>
            </a:lnSpc>
            <a:spcBef>
              <a:spcPct val="0"/>
            </a:spcBef>
            <a:spcAft>
              <a:spcPct val="35000"/>
            </a:spcAft>
            <a:buNone/>
          </a:pPr>
          <a:r>
            <a:rPr lang="fr-FR" sz="1100" kern="1200"/>
            <a:t>Message : contenu – structure – format</a:t>
          </a:r>
          <a:endParaRPr lang="en-US" sz="1100" kern="1200"/>
        </a:p>
      </dsp:txBody>
      <dsp:txXfrm>
        <a:off x="3911867" y="910519"/>
        <a:ext cx="2919525" cy="724997"/>
      </dsp:txXfrm>
    </dsp:sp>
    <dsp:sp modelId="{B39E6F4A-6F65-4D30-9DA7-B062C90DD89D}">
      <dsp:nvSpPr>
        <dsp:cNvPr id="0" name=""/>
        <dsp:cNvSpPr/>
      </dsp:nvSpPr>
      <dsp:spPr>
        <a:xfrm>
          <a:off x="0" y="1816766"/>
          <a:ext cx="6832212" cy="72499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840B93-14BD-42E1-B9E0-E4D7324AC5AB}">
      <dsp:nvSpPr>
        <dsp:cNvPr id="0" name=""/>
        <dsp:cNvSpPr/>
      </dsp:nvSpPr>
      <dsp:spPr>
        <a:xfrm>
          <a:off x="219311" y="1979891"/>
          <a:ext cx="398748" cy="39874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6A1427F-82BD-4383-8A42-A03B9E2E112F}">
      <dsp:nvSpPr>
        <dsp:cNvPr id="0" name=""/>
        <dsp:cNvSpPr/>
      </dsp:nvSpPr>
      <dsp:spPr>
        <a:xfrm>
          <a:off x="837372" y="1816766"/>
          <a:ext cx="3074495" cy="724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29" tIns="76729" rIns="76729" bIns="76729" numCol="1" spcCol="1270" anchor="ctr" anchorCtr="0">
          <a:noAutofit/>
        </a:bodyPr>
        <a:lstStyle/>
        <a:p>
          <a:pPr marL="0" lvl="0" indent="0" algn="l" defTabSz="844550">
            <a:lnSpc>
              <a:spcPct val="90000"/>
            </a:lnSpc>
            <a:spcBef>
              <a:spcPct val="0"/>
            </a:spcBef>
            <a:spcAft>
              <a:spcPct val="35000"/>
            </a:spcAft>
            <a:buNone/>
          </a:pPr>
          <a:r>
            <a:rPr lang="fr-FR" sz="1900" kern="1200"/>
            <a:t>Canaux de communication </a:t>
          </a:r>
          <a:endParaRPr lang="en-US" sz="1900" kern="1200"/>
        </a:p>
      </dsp:txBody>
      <dsp:txXfrm>
        <a:off x="837372" y="1816766"/>
        <a:ext cx="3074495" cy="724997"/>
      </dsp:txXfrm>
    </dsp:sp>
    <dsp:sp modelId="{CF34180F-E7A2-4937-B814-D2EB029730AF}">
      <dsp:nvSpPr>
        <dsp:cNvPr id="0" name=""/>
        <dsp:cNvSpPr/>
      </dsp:nvSpPr>
      <dsp:spPr>
        <a:xfrm>
          <a:off x="3911867" y="1816766"/>
          <a:ext cx="2919525" cy="724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29" tIns="76729" rIns="76729" bIns="76729" numCol="1" spcCol="1270" anchor="ctr" anchorCtr="0">
          <a:noAutofit/>
        </a:bodyPr>
        <a:lstStyle/>
        <a:p>
          <a:pPr marL="0" lvl="0" indent="0" algn="l" defTabSz="488950">
            <a:lnSpc>
              <a:spcPct val="90000"/>
            </a:lnSpc>
            <a:spcBef>
              <a:spcPct val="0"/>
            </a:spcBef>
            <a:spcAft>
              <a:spcPct val="35000"/>
            </a:spcAft>
            <a:buNone/>
          </a:pPr>
          <a:r>
            <a:rPr lang="fr-FR" sz="1100" kern="1200"/>
            <a:t>Personnels</a:t>
          </a:r>
          <a:endParaRPr lang="en-US" sz="1100" kern="1200"/>
        </a:p>
        <a:p>
          <a:pPr marL="0" lvl="0" indent="0" algn="l" defTabSz="488950">
            <a:lnSpc>
              <a:spcPct val="90000"/>
            </a:lnSpc>
            <a:spcBef>
              <a:spcPct val="0"/>
            </a:spcBef>
            <a:spcAft>
              <a:spcPct val="35000"/>
            </a:spcAft>
            <a:buNone/>
          </a:pPr>
          <a:r>
            <a:rPr lang="fr-FR" sz="1100" kern="1200"/>
            <a:t>Impersonnels</a:t>
          </a:r>
          <a:endParaRPr lang="en-US" sz="1100" kern="1200"/>
        </a:p>
      </dsp:txBody>
      <dsp:txXfrm>
        <a:off x="3911867" y="1816766"/>
        <a:ext cx="2919525" cy="724997"/>
      </dsp:txXfrm>
    </dsp:sp>
    <dsp:sp modelId="{FD7D0351-1527-4AD4-B23F-85238EB49101}">
      <dsp:nvSpPr>
        <dsp:cNvPr id="0" name=""/>
        <dsp:cNvSpPr/>
      </dsp:nvSpPr>
      <dsp:spPr>
        <a:xfrm>
          <a:off x="0" y="2723014"/>
          <a:ext cx="6832212" cy="72499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6B39CE-CD56-440D-8A62-71C34F725983}">
      <dsp:nvSpPr>
        <dsp:cNvPr id="0" name=""/>
        <dsp:cNvSpPr/>
      </dsp:nvSpPr>
      <dsp:spPr>
        <a:xfrm>
          <a:off x="219311" y="2886138"/>
          <a:ext cx="398748" cy="39874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2EBFED-6ABA-4CB2-9D60-EA7DAE331434}">
      <dsp:nvSpPr>
        <dsp:cNvPr id="0" name=""/>
        <dsp:cNvSpPr/>
      </dsp:nvSpPr>
      <dsp:spPr>
        <a:xfrm>
          <a:off x="837372" y="2723014"/>
          <a:ext cx="3074495" cy="724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29" tIns="76729" rIns="76729" bIns="76729" numCol="1" spcCol="1270" anchor="ctr" anchorCtr="0">
          <a:noAutofit/>
        </a:bodyPr>
        <a:lstStyle/>
        <a:p>
          <a:pPr marL="0" lvl="0" indent="0" algn="l" defTabSz="844550">
            <a:lnSpc>
              <a:spcPct val="90000"/>
            </a:lnSpc>
            <a:spcBef>
              <a:spcPct val="0"/>
            </a:spcBef>
            <a:spcAft>
              <a:spcPct val="35000"/>
            </a:spcAft>
            <a:buNone/>
          </a:pPr>
          <a:r>
            <a:rPr lang="fr-FR" sz="1900" kern="1200"/>
            <a:t>Budgets</a:t>
          </a:r>
          <a:endParaRPr lang="en-US" sz="1900" kern="1200"/>
        </a:p>
      </dsp:txBody>
      <dsp:txXfrm>
        <a:off x="837372" y="2723014"/>
        <a:ext cx="3074495" cy="724997"/>
      </dsp:txXfrm>
    </dsp:sp>
    <dsp:sp modelId="{2C3BCABB-5AB0-4D82-B6B8-BB48E2EDD5AF}">
      <dsp:nvSpPr>
        <dsp:cNvPr id="0" name=""/>
        <dsp:cNvSpPr/>
      </dsp:nvSpPr>
      <dsp:spPr>
        <a:xfrm>
          <a:off x="3911867" y="2723014"/>
          <a:ext cx="2919525" cy="724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29" tIns="76729" rIns="76729" bIns="76729" numCol="1" spcCol="1270" anchor="ctr" anchorCtr="0">
          <a:noAutofit/>
        </a:bodyPr>
        <a:lstStyle/>
        <a:p>
          <a:pPr marL="0" lvl="0" indent="0" algn="l" defTabSz="488950">
            <a:lnSpc>
              <a:spcPct val="90000"/>
            </a:lnSpc>
            <a:spcBef>
              <a:spcPct val="0"/>
            </a:spcBef>
            <a:spcAft>
              <a:spcPct val="35000"/>
            </a:spcAft>
            <a:buNone/>
          </a:pPr>
          <a:r>
            <a:rPr lang="fr-FR" sz="1100" kern="1200"/>
            <a:t>Ressources disponibles</a:t>
          </a:r>
          <a:endParaRPr lang="en-US" sz="1100" kern="1200"/>
        </a:p>
        <a:p>
          <a:pPr marL="0" lvl="0" indent="0" algn="l" defTabSz="488950">
            <a:lnSpc>
              <a:spcPct val="90000"/>
            </a:lnSpc>
            <a:spcBef>
              <a:spcPct val="0"/>
            </a:spcBef>
            <a:spcAft>
              <a:spcPct val="35000"/>
            </a:spcAft>
            <a:buNone/>
          </a:pPr>
          <a:r>
            <a:rPr lang="fr-FR" sz="1100" kern="1200"/>
            <a:t>% CA</a:t>
          </a:r>
          <a:endParaRPr lang="en-US" sz="1100" kern="1200"/>
        </a:p>
        <a:p>
          <a:pPr marL="0" lvl="0" indent="0" algn="l" defTabSz="488950">
            <a:lnSpc>
              <a:spcPct val="90000"/>
            </a:lnSpc>
            <a:spcBef>
              <a:spcPct val="0"/>
            </a:spcBef>
            <a:spcAft>
              <a:spcPct val="35000"/>
            </a:spcAft>
            <a:buNone/>
          </a:pPr>
          <a:r>
            <a:rPr lang="fr-FR" sz="1100" kern="1200"/>
            <a:t>Alignement concurrence</a:t>
          </a:r>
          <a:endParaRPr lang="en-US" sz="1100" kern="1200"/>
        </a:p>
        <a:p>
          <a:pPr marL="0" lvl="0" indent="0" algn="l" defTabSz="488950">
            <a:lnSpc>
              <a:spcPct val="90000"/>
            </a:lnSpc>
            <a:spcBef>
              <a:spcPct val="0"/>
            </a:spcBef>
            <a:spcAft>
              <a:spcPct val="35000"/>
            </a:spcAft>
            <a:buNone/>
          </a:pPr>
          <a:r>
            <a:rPr lang="fr-FR" sz="1100" kern="1200"/>
            <a:t>Objectifs – moyens</a:t>
          </a:r>
          <a:endParaRPr lang="en-US" sz="1100" kern="1200"/>
        </a:p>
      </dsp:txBody>
      <dsp:txXfrm>
        <a:off x="3911867" y="2723014"/>
        <a:ext cx="2919525" cy="724997"/>
      </dsp:txXfrm>
    </dsp:sp>
    <dsp:sp modelId="{AB23E676-E593-4795-A598-C703FA85ED45}">
      <dsp:nvSpPr>
        <dsp:cNvPr id="0" name=""/>
        <dsp:cNvSpPr/>
      </dsp:nvSpPr>
      <dsp:spPr>
        <a:xfrm>
          <a:off x="0" y="3629261"/>
          <a:ext cx="6832212" cy="72499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80F708-492A-48DB-ABCF-C2A50C56CF5A}">
      <dsp:nvSpPr>
        <dsp:cNvPr id="0" name=""/>
        <dsp:cNvSpPr/>
      </dsp:nvSpPr>
      <dsp:spPr>
        <a:xfrm>
          <a:off x="219311" y="3792386"/>
          <a:ext cx="398748" cy="39874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0B1FDE-005F-48A9-B04E-7EA94E390DCA}">
      <dsp:nvSpPr>
        <dsp:cNvPr id="0" name=""/>
        <dsp:cNvSpPr/>
      </dsp:nvSpPr>
      <dsp:spPr>
        <a:xfrm>
          <a:off x="837372" y="3629261"/>
          <a:ext cx="5994020" cy="724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29" tIns="76729" rIns="76729" bIns="76729" numCol="1" spcCol="1270" anchor="ctr" anchorCtr="0">
          <a:noAutofit/>
        </a:bodyPr>
        <a:lstStyle/>
        <a:p>
          <a:pPr marL="0" lvl="0" indent="0" algn="l" defTabSz="844550">
            <a:lnSpc>
              <a:spcPct val="90000"/>
            </a:lnSpc>
            <a:spcBef>
              <a:spcPct val="0"/>
            </a:spcBef>
            <a:spcAft>
              <a:spcPct val="35000"/>
            </a:spcAft>
            <a:buNone/>
          </a:pPr>
          <a:r>
            <a:rPr lang="fr-FR" sz="1900" kern="1200"/>
            <a:t>Antécédents dans le sponsoring</a:t>
          </a:r>
          <a:endParaRPr lang="en-US" sz="1900" kern="1200"/>
        </a:p>
      </dsp:txBody>
      <dsp:txXfrm>
        <a:off x="837372" y="3629261"/>
        <a:ext cx="5994020" cy="724997"/>
      </dsp:txXfrm>
    </dsp:sp>
    <dsp:sp modelId="{6BFB7C62-00DF-43F0-B8FC-03DE1348B94F}">
      <dsp:nvSpPr>
        <dsp:cNvPr id="0" name=""/>
        <dsp:cNvSpPr/>
      </dsp:nvSpPr>
      <dsp:spPr>
        <a:xfrm>
          <a:off x="0" y="4535508"/>
          <a:ext cx="6832212" cy="72499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D27BDD-7602-45C1-952D-CD6BEA4671A9}">
      <dsp:nvSpPr>
        <dsp:cNvPr id="0" name=""/>
        <dsp:cNvSpPr/>
      </dsp:nvSpPr>
      <dsp:spPr>
        <a:xfrm>
          <a:off x="219311" y="4698633"/>
          <a:ext cx="398748" cy="39874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5ED90B9-83C3-45A4-8992-3AF600E3FF93}">
      <dsp:nvSpPr>
        <dsp:cNvPr id="0" name=""/>
        <dsp:cNvSpPr/>
      </dsp:nvSpPr>
      <dsp:spPr>
        <a:xfrm>
          <a:off x="837372" y="4535508"/>
          <a:ext cx="3074495" cy="724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29" tIns="76729" rIns="76729" bIns="76729" numCol="1" spcCol="1270" anchor="ctr" anchorCtr="0">
          <a:noAutofit/>
        </a:bodyPr>
        <a:lstStyle/>
        <a:p>
          <a:pPr marL="0" lvl="0" indent="0" algn="l" defTabSz="844550">
            <a:lnSpc>
              <a:spcPct val="90000"/>
            </a:lnSpc>
            <a:spcBef>
              <a:spcPct val="0"/>
            </a:spcBef>
            <a:spcAft>
              <a:spcPct val="35000"/>
            </a:spcAft>
            <a:buNone/>
          </a:pPr>
          <a:r>
            <a:rPr lang="fr-FR" sz="1900" kern="1200"/>
            <a:t>Qui a le pouvoir de décision :</a:t>
          </a:r>
          <a:endParaRPr lang="en-US" sz="1900" kern="1200"/>
        </a:p>
      </dsp:txBody>
      <dsp:txXfrm>
        <a:off x="837372" y="4535508"/>
        <a:ext cx="3074495" cy="724997"/>
      </dsp:txXfrm>
    </dsp:sp>
    <dsp:sp modelId="{9FB4BC7C-3EA2-4495-87E5-49CC089131C1}">
      <dsp:nvSpPr>
        <dsp:cNvPr id="0" name=""/>
        <dsp:cNvSpPr/>
      </dsp:nvSpPr>
      <dsp:spPr>
        <a:xfrm>
          <a:off x="3911867" y="4535508"/>
          <a:ext cx="2919525" cy="724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29" tIns="76729" rIns="76729" bIns="76729" numCol="1" spcCol="1270" anchor="ctr" anchorCtr="0">
          <a:noAutofit/>
        </a:bodyPr>
        <a:lstStyle/>
        <a:p>
          <a:pPr marL="0" lvl="0" indent="0" algn="l" defTabSz="488950">
            <a:lnSpc>
              <a:spcPct val="90000"/>
            </a:lnSpc>
            <a:spcBef>
              <a:spcPct val="0"/>
            </a:spcBef>
            <a:spcAft>
              <a:spcPct val="35000"/>
            </a:spcAft>
            <a:buNone/>
          </a:pPr>
          <a:r>
            <a:rPr lang="fr-FR" sz="1100" kern="1200"/>
            <a:t>Accès</a:t>
          </a:r>
          <a:endParaRPr lang="en-US" sz="1100" kern="1200"/>
        </a:p>
        <a:p>
          <a:pPr marL="0" lvl="0" indent="0" algn="l" defTabSz="488950">
            <a:lnSpc>
              <a:spcPct val="90000"/>
            </a:lnSpc>
            <a:spcBef>
              <a:spcPct val="0"/>
            </a:spcBef>
            <a:spcAft>
              <a:spcPct val="35000"/>
            </a:spcAft>
            <a:buNone/>
          </a:pPr>
          <a:r>
            <a:rPr lang="fr-FR" sz="1100" kern="1200"/>
            <a:t>Travail sur l’individu : préférence sportive, expériences…</a:t>
          </a:r>
          <a:endParaRPr lang="en-US" sz="1100" kern="1200"/>
        </a:p>
      </dsp:txBody>
      <dsp:txXfrm>
        <a:off x="3911867" y="4535508"/>
        <a:ext cx="2919525" cy="72499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C61D69-270C-4B52-AE16-98F26007DE02}">
      <dsp:nvSpPr>
        <dsp:cNvPr id="0" name=""/>
        <dsp:cNvSpPr/>
      </dsp:nvSpPr>
      <dsp:spPr>
        <a:xfrm>
          <a:off x="0" y="73075"/>
          <a:ext cx="6666833" cy="834228"/>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fr-FR" sz="2100" kern="1200"/>
            <a:t>Cibler : identité, image, marque</a:t>
          </a:r>
          <a:endParaRPr lang="en-US" sz="2100" kern="1200"/>
        </a:p>
      </dsp:txBody>
      <dsp:txXfrm>
        <a:off x="40724" y="113799"/>
        <a:ext cx="6585385" cy="752780"/>
      </dsp:txXfrm>
    </dsp:sp>
    <dsp:sp modelId="{C420F784-D72A-4AD6-89A1-32DBBC266703}">
      <dsp:nvSpPr>
        <dsp:cNvPr id="0" name=""/>
        <dsp:cNvSpPr/>
      </dsp:nvSpPr>
      <dsp:spPr>
        <a:xfrm>
          <a:off x="0" y="967783"/>
          <a:ext cx="6666833" cy="834228"/>
        </a:xfrm>
        <a:prstGeom prst="roundRect">
          <a:avLst/>
        </a:prstGeom>
        <a:gradFill rotWithShape="0">
          <a:gsLst>
            <a:gs pos="0">
              <a:schemeClr val="accent5">
                <a:hueOff val="-1351709"/>
                <a:satOff val="-3484"/>
                <a:lumOff val="-2353"/>
                <a:alphaOff val="0"/>
                <a:satMod val="103000"/>
                <a:lumMod val="102000"/>
                <a:tint val="94000"/>
              </a:schemeClr>
            </a:gs>
            <a:gs pos="50000">
              <a:schemeClr val="accent5">
                <a:hueOff val="-1351709"/>
                <a:satOff val="-3484"/>
                <a:lumOff val="-2353"/>
                <a:alphaOff val="0"/>
                <a:satMod val="110000"/>
                <a:lumMod val="100000"/>
                <a:shade val="100000"/>
              </a:schemeClr>
            </a:gs>
            <a:gs pos="100000">
              <a:schemeClr val="accent5">
                <a:hueOff val="-1351709"/>
                <a:satOff val="-3484"/>
                <a:lumOff val="-235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fr-FR" sz="2100" kern="1200"/>
            <a:t>Buts / Direction : Stratégie, avantage concurrentiel, anticipation</a:t>
          </a:r>
          <a:endParaRPr lang="en-US" sz="2100" kern="1200"/>
        </a:p>
      </dsp:txBody>
      <dsp:txXfrm>
        <a:off x="40724" y="1008507"/>
        <a:ext cx="6585385" cy="752780"/>
      </dsp:txXfrm>
    </dsp:sp>
    <dsp:sp modelId="{6226000B-3293-4BBA-A36B-3F1AEE2F70D9}">
      <dsp:nvSpPr>
        <dsp:cNvPr id="0" name=""/>
        <dsp:cNvSpPr/>
      </dsp:nvSpPr>
      <dsp:spPr>
        <a:xfrm>
          <a:off x="0" y="1862491"/>
          <a:ext cx="6666833" cy="834228"/>
        </a:xfrm>
        <a:prstGeom prst="roundRect">
          <a:avLst/>
        </a:prstGeom>
        <a:gradFill rotWithShape="0">
          <a:gsLst>
            <a:gs pos="0">
              <a:schemeClr val="accent5">
                <a:hueOff val="-2703417"/>
                <a:satOff val="-6968"/>
                <a:lumOff val="-4706"/>
                <a:alphaOff val="0"/>
                <a:satMod val="103000"/>
                <a:lumMod val="102000"/>
                <a:tint val="94000"/>
              </a:schemeClr>
            </a:gs>
            <a:gs pos="50000">
              <a:schemeClr val="accent5">
                <a:hueOff val="-2703417"/>
                <a:satOff val="-6968"/>
                <a:lumOff val="-4706"/>
                <a:alphaOff val="0"/>
                <a:satMod val="110000"/>
                <a:lumMod val="100000"/>
                <a:shade val="100000"/>
              </a:schemeClr>
            </a:gs>
            <a:gs pos="100000">
              <a:schemeClr val="accent5">
                <a:hueOff val="-2703417"/>
                <a:satOff val="-6968"/>
                <a:lumOff val="-47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fr-FR" sz="2100" kern="1200"/>
            <a:t>Canaux de Communication</a:t>
          </a:r>
          <a:endParaRPr lang="en-US" sz="2100" kern="1200"/>
        </a:p>
      </dsp:txBody>
      <dsp:txXfrm>
        <a:off x="40724" y="1903215"/>
        <a:ext cx="6585385" cy="752780"/>
      </dsp:txXfrm>
    </dsp:sp>
    <dsp:sp modelId="{F5EF09BA-F19D-4F53-8771-0AD232B77795}">
      <dsp:nvSpPr>
        <dsp:cNvPr id="0" name=""/>
        <dsp:cNvSpPr/>
      </dsp:nvSpPr>
      <dsp:spPr>
        <a:xfrm>
          <a:off x="0" y="2757200"/>
          <a:ext cx="6666833" cy="834228"/>
        </a:xfrm>
        <a:prstGeom prst="roundRect">
          <a:avLst/>
        </a:prstGeom>
        <a:gradFill rotWithShape="0">
          <a:gsLst>
            <a:gs pos="0">
              <a:schemeClr val="accent5">
                <a:hueOff val="-4055126"/>
                <a:satOff val="-10451"/>
                <a:lumOff val="-7059"/>
                <a:alphaOff val="0"/>
                <a:satMod val="103000"/>
                <a:lumMod val="102000"/>
                <a:tint val="94000"/>
              </a:schemeClr>
            </a:gs>
            <a:gs pos="50000">
              <a:schemeClr val="accent5">
                <a:hueOff val="-4055126"/>
                <a:satOff val="-10451"/>
                <a:lumOff val="-7059"/>
                <a:alphaOff val="0"/>
                <a:satMod val="110000"/>
                <a:lumMod val="100000"/>
                <a:shade val="100000"/>
              </a:schemeClr>
            </a:gs>
            <a:gs pos="100000">
              <a:schemeClr val="accent5">
                <a:hueOff val="-4055126"/>
                <a:satOff val="-10451"/>
                <a:lumOff val="-705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Surface financière : CA, Capacité d’investissement </a:t>
          </a:r>
        </a:p>
      </dsp:txBody>
      <dsp:txXfrm>
        <a:off x="40724" y="2797924"/>
        <a:ext cx="6585385" cy="752780"/>
      </dsp:txXfrm>
    </dsp:sp>
    <dsp:sp modelId="{3B0F4A41-2164-414C-B434-4D9A246EC3EF}">
      <dsp:nvSpPr>
        <dsp:cNvPr id="0" name=""/>
        <dsp:cNvSpPr/>
      </dsp:nvSpPr>
      <dsp:spPr>
        <a:xfrm>
          <a:off x="0" y="3651908"/>
          <a:ext cx="6666833" cy="834228"/>
        </a:xfrm>
        <a:prstGeom prst="roundRect">
          <a:avLst/>
        </a:prstGeom>
        <a:gradFill rotWithShape="0">
          <a:gsLst>
            <a:gs pos="0">
              <a:schemeClr val="accent5">
                <a:hueOff val="-5406834"/>
                <a:satOff val="-13935"/>
                <a:lumOff val="-9412"/>
                <a:alphaOff val="0"/>
                <a:satMod val="103000"/>
                <a:lumMod val="102000"/>
                <a:tint val="94000"/>
              </a:schemeClr>
            </a:gs>
            <a:gs pos="50000">
              <a:schemeClr val="accent5">
                <a:hueOff val="-5406834"/>
                <a:satOff val="-13935"/>
                <a:lumOff val="-9412"/>
                <a:alphaOff val="0"/>
                <a:satMod val="110000"/>
                <a:lumMod val="100000"/>
                <a:shade val="100000"/>
              </a:schemeClr>
            </a:gs>
            <a:gs pos="100000">
              <a:schemeClr val="accent5">
                <a:hueOff val="-5406834"/>
                <a:satOff val="-13935"/>
                <a:lumOff val="-941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fr-FR" sz="2100" kern="1200"/>
            <a:t>Antécédents dans le parrainage </a:t>
          </a:r>
          <a:endParaRPr lang="en-US" sz="2100" kern="1200"/>
        </a:p>
      </dsp:txBody>
      <dsp:txXfrm>
        <a:off x="40724" y="3692632"/>
        <a:ext cx="6585385" cy="752780"/>
      </dsp:txXfrm>
    </dsp:sp>
    <dsp:sp modelId="{AD8F884F-5EF9-4AFE-BBC2-C8F937DBDDC3}">
      <dsp:nvSpPr>
        <dsp:cNvPr id="0" name=""/>
        <dsp:cNvSpPr/>
      </dsp:nvSpPr>
      <dsp:spPr>
        <a:xfrm>
          <a:off x="0" y="4546616"/>
          <a:ext cx="6666833" cy="834228"/>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fr-FR" sz="2100" kern="1200"/>
            <a:t>Qui est le décideur interne : accès interpersonnel, lien fan/sport…</a:t>
          </a:r>
          <a:endParaRPr lang="en-US" sz="2100" kern="1200"/>
        </a:p>
      </dsp:txBody>
      <dsp:txXfrm>
        <a:off x="40724" y="4587340"/>
        <a:ext cx="6585385" cy="75278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C50A2B-BB34-48B1-8E01-9BEF2C52F8C1}">
      <dsp:nvSpPr>
        <dsp:cNvPr id="0" name=""/>
        <dsp:cNvSpPr/>
      </dsp:nvSpPr>
      <dsp:spPr>
        <a:xfrm>
          <a:off x="0" y="473"/>
          <a:ext cx="6784259"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D5AF80-0368-4297-BA9E-30FDDC5FA83C}">
      <dsp:nvSpPr>
        <dsp:cNvPr id="0" name=""/>
        <dsp:cNvSpPr/>
      </dsp:nvSpPr>
      <dsp:spPr>
        <a:xfrm>
          <a:off x="0" y="473"/>
          <a:ext cx="6784259" cy="774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t>Teasing : qui êtes vous ? Marque / difference / Proposition de valeur </a:t>
          </a:r>
        </a:p>
      </dsp:txBody>
      <dsp:txXfrm>
        <a:off x="0" y="473"/>
        <a:ext cx="6784259" cy="774828"/>
      </dsp:txXfrm>
    </dsp:sp>
    <dsp:sp modelId="{37DFD229-C31E-4806-9DA1-9FC283500D77}">
      <dsp:nvSpPr>
        <dsp:cNvPr id="0" name=""/>
        <dsp:cNvSpPr/>
      </dsp:nvSpPr>
      <dsp:spPr>
        <a:xfrm>
          <a:off x="0" y="775301"/>
          <a:ext cx="6784259"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B66079-EFC2-42C8-BB27-33FC0B972185}">
      <dsp:nvSpPr>
        <dsp:cNvPr id="0" name=""/>
        <dsp:cNvSpPr/>
      </dsp:nvSpPr>
      <dsp:spPr>
        <a:xfrm>
          <a:off x="0" y="775301"/>
          <a:ext cx="6784259" cy="774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r-FR" sz="1800" b="1" kern="1200"/>
            <a:t>Cible Business : Industrie / Valeurs communes / raisons faisant sens / accès personnel relationne Introduction : qui, comment, quand ? </a:t>
          </a:r>
          <a:endParaRPr lang="en-US" sz="1800" kern="1200"/>
        </a:p>
      </dsp:txBody>
      <dsp:txXfrm>
        <a:off x="0" y="775301"/>
        <a:ext cx="6784259" cy="774828"/>
      </dsp:txXfrm>
    </dsp:sp>
    <dsp:sp modelId="{A0A4436F-76C5-403B-98B5-8431A7DDB695}">
      <dsp:nvSpPr>
        <dsp:cNvPr id="0" name=""/>
        <dsp:cNvSpPr/>
      </dsp:nvSpPr>
      <dsp:spPr>
        <a:xfrm>
          <a:off x="0" y="1550129"/>
          <a:ext cx="6784259"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89C353-A4D0-4532-960B-472939D38CC4}">
      <dsp:nvSpPr>
        <dsp:cNvPr id="0" name=""/>
        <dsp:cNvSpPr/>
      </dsp:nvSpPr>
      <dsp:spPr>
        <a:xfrm>
          <a:off x="0" y="1550129"/>
          <a:ext cx="6784259" cy="774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r-FR" sz="1800" b="1" kern="1200"/>
            <a:t>Programme : VREE avec justification / Proposition de valeurs communes / coûts / bénéfices</a:t>
          </a:r>
          <a:endParaRPr lang="en-US" sz="1800" kern="1200"/>
        </a:p>
      </dsp:txBody>
      <dsp:txXfrm>
        <a:off x="0" y="1550129"/>
        <a:ext cx="6784259" cy="774828"/>
      </dsp:txXfrm>
    </dsp:sp>
    <dsp:sp modelId="{DC5BC012-4E4C-4C44-BE9E-2D67237424FC}">
      <dsp:nvSpPr>
        <dsp:cNvPr id="0" name=""/>
        <dsp:cNvSpPr/>
      </dsp:nvSpPr>
      <dsp:spPr>
        <a:xfrm>
          <a:off x="0" y="2324957"/>
          <a:ext cx="6784259"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9BB4FB-1D44-4A8D-A7C7-17FD57B5AEE1}">
      <dsp:nvSpPr>
        <dsp:cNvPr id="0" name=""/>
        <dsp:cNvSpPr/>
      </dsp:nvSpPr>
      <dsp:spPr>
        <a:xfrm>
          <a:off x="0" y="2324957"/>
          <a:ext cx="6784259" cy="774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r-FR" sz="1800" b="1" kern="1200" dirty="0"/>
            <a:t>CREATION DE VALEUR : Mesures ROO et/ou ROI ? </a:t>
          </a:r>
          <a:endParaRPr lang="en-US" sz="1800" kern="1200" dirty="0"/>
        </a:p>
      </dsp:txBody>
      <dsp:txXfrm>
        <a:off x="0" y="2324957"/>
        <a:ext cx="6784259" cy="774828"/>
      </dsp:txXfrm>
    </dsp:sp>
    <dsp:sp modelId="{B548BA73-63A8-42FF-A4FA-13D2B3DC5CC2}">
      <dsp:nvSpPr>
        <dsp:cNvPr id="0" name=""/>
        <dsp:cNvSpPr/>
      </dsp:nvSpPr>
      <dsp:spPr>
        <a:xfrm>
          <a:off x="0" y="3099785"/>
          <a:ext cx="6784259"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3A3987-590B-4844-A792-6B96392755CB}">
      <dsp:nvSpPr>
        <dsp:cNvPr id="0" name=""/>
        <dsp:cNvSpPr/>
      </dsp:nvSpPr>
      <dsp:spPr>
        <a:xfrm>
          <a:off x="0" y="3099785"/>
          <a:ext cx="6784259" cy="774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r-FR" sz="1800" b="1" kern="1200"/>
            <a:t>Packs &amp;Pricing </a:t>
          </a:r>
          <a:endParaRPr lang="en-US" sz="1800" kern="1200"/>
        </a:p>
      </dsp:txBody>
      <dsp:txXfrm>
        <a:off x="0" y="3099785"/>
        <a:ext cx="6784259" cy="77482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D97C70-3BB0-4879-AF8B-5613AF3DC84B}">
      <dsp:nvSpPr>
        <dsp:cNvPr id="0" name=""/>
        <dsp:cNvSpPr/>
      </dsp:nvSpPr>
      <dsp:spPr>
        <a:xfrm>
          <a:off x="0" y="707092"/>
          <a:ext cx="10515600" cy="130540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9566AB-0F20-41C7-8972-343D14BBA09D}">
      <dsp:nvSpPr>
        <dsp:cNvPr id="0" name=""/>
        <dsp:cNvSpPr/>
      </dsp:nvSpPr>
      <dsp:spPr>
        <a:xfrm>
          <a:off x="394883" y="1000807"/>
          <a:ext cx="717970" cy="717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DD3EADD-9C9E-4D62-8886-98B1D8CC8D12}">
      <dsp:nvSpPr>
        <dsp:cNvPr id="0" name=""/>
        <dsp:cNvSpPr/>
      </dsp:nvSpPr>
      <dsp:spPr>
        <a:xfrm>
          <a:off x="1507738" y="707092"/>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066800">
            <a:lnSpc>
              <a:spcPct val="100000"/>
            </a:lnSpc>
            <a:spcBef>
              <a:spcPct val="0"/>
            </a:spcBef>
            <a:spcAft>
              <a:spcPct val="35000"/>
            </a:spcAft>
            <a:buNone/>
          </a:pPr>
          <a:r>
            <a:rPr lang="fr-FR" sz="2400" b="1" kern="1200"/>
            <a:t>Parrainage Responsable :</a:t>
          </a:r>
          <a:r>
            <a:rPr lang="fr-FR" sz="2400" kern="1200"/>
            <a:t> utiliser l’événement comme levier d’actions et de communication autour de la Responsabilité Sociale du parrain.</a:t>
          </a:r>
          <a:endParaRPr lang="en-US" sz="2400" kern="1200"/>
        </a:p>
      </dsp:txBody>
      <dsp:txXfrm>
        <a:off x="1507738" y="707092"/>
        <a:ext cx="9007861" cy="1305401"/>
      </dsp:txXfrm>
    </dsp:sp>
    <dsp:sp modelId="{271F9898-0A22-4007-AF74-2AFD6CC8E623}">
      <dsp:nvSpPr>
        <dsp:cNvPr id="0" name=""/>
        <dsp:cNvSpPr/>
      </dsp:nvSpPr>
      <dsp:spPr>
        <a:xfrm>
          <a:off x="0" y="2338844"/>
          <a:ext cx="10515600" cy="130540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B71FF0-731F-49CF-B4F5-68BA3903687D}">
      <dsp:nvSpPr>
        <dsp:cNvPr id="0" name=""/>
        <dsp:cNvSpPr/>
      </dsp:nvSpPr>
      <dsp:spPr>
        <a:xfrm>
          <a:off x="394883" y="2632559"/>
          <a:ext cx="717970" cy="7179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9EEC50-B927-4CD7-9FF8-103EE7DDD2CF}">
      <dsp:nvSpPr>
        <dsp:cNvPr id="0" name=""/>
        <dsp:cNvSpPr/>
      </dsp:nvSpPr>
      <dsp:spPr>
        <a:xfrm>
          <a:off x="1507738" y="2338844"/>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066800">
            <a:lnSpc>
              <a:spcPct val="100000"/>
            </a:lnSpc>
            <a:spcBef>
              <a:spcPct val="0"/>
            </a:spcBef>
            <a:spcAft>
              <a:spcPct val="35000"/>
            </a:spcAft>
            <a:buNone/>
          </a:pPr>
          <a:r>
            <a:rPr lang="fr-FR" sz="2400" b="1" kern="1200"/>
            <a:t>RSE intégrée à l’organisation d’un événement (normé)</a:t>
          </a:r>
          <a:endParaRPr lang="en-US" sz="2400" kern="1200"/>
        </a:p>
      </dsp:txBody>
      <dsp:txXfrm>
        <a:off x="1507738" y="2338844"/>
        <a:ext cx="9007861" cy="130540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A74FDF-1A1B-4DD2-B23F-41058474D919}">
      <dsp:nvSpPr>
        <dsp:cNvPr id="0" name=""/>
        <dsp:cNvSpPr/>
      </dsp:nvSpPr>
      <dsp:spPr>
        <a:xfrm>
          <a:off x="0" y="707288"/>
          <a:ext cx="10515600" cy="130576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479A89-87C9-4A78-99A7-EFB110DBED53}">
      <dsp:nvSpPr>
        <dsp:cNvPr id="0" name=""/>
        <dsp:cNvSpPr/>
      </dsp:nvSpPr>
      <dsp:spPr>
        <a:xfrm>
          <a:off x="394993" y="1001085"/>
          <a:ext cx="718169" cy="7181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C9958A-A3E7-4E4A-A987-860B5914B477}">
      <dsp:nvSpPr>
        <dsp:cNvPr id="0" name=""/>
        <dsp:cNvSpPr/>
      </dsp:nvSpPr>
      <dsp:spPr>
        <a:xfrm>
          <a:off x="1508156" y="707288"/>
          <a:ext cx="9007443" cy="1305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93" tIns="138193" rIns="138193" bIns="138193" numCol="1" spcCol="1270" anchor="ctr" anchorCtr="0">
          <a:noAutofit/>
        </a:bodyPr>
        <a:lstStyle/>
        <a:p>
          <a:pPr marL="0" lvl="0" indent="0" algn="l" defTabSz="755650">
            <a:lnSpc>
              <a:spcPct val="100000"/>
            </a:lnSpc>
            <a:spcBef>
              <a:spcPct val="0"/>
            </a:spcBef>
            <a:spcAft>
              <a:spcPct val="35000"/>
            </a:spcAft>
            <a:buNone/>
          </a:pPr>
          <a:r>
            <a:rPr lang="fr-FR" sz="1700" i="1" kern="1200"/>
            <a:t>Save Lids to Save Lives</a:t>
          </a:r>
          <a:r>
            <a:rPr lang="fr-FR" sz="1700" kern="1200"/>
            <a:t> : collectionnez des couvercles pour sauver des vies</a:t>
          </a:r>
          <a:endParaRPr lang="en-US" sz="1700" kern="1200"/>
        </a:p>
      </dsp:txBody>
      <dsp:txXfrm>
        <a:off x="1508156" y="707288"/>
        <a:ext cx="9007443" cy="1305763"/>
      </dsp:txXfrm>
    </dsp:sp>
    <dsp:sp modelId="{311E8648-3BDB-4D2A-B4A9-E1D1568395CD}">
      <dsp:nvSpPr>
        <dsp:cNvPr id="0" name=""/>
        <dsp:cNvSpPr/>
      </dsp:nvSpPr>
      <dsp:spPr>
        <a:xfrm>
          <a:off x="0" y="2339492"/>
          <a:ext cx="10515600" cy="130576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3F7418-0CEE-48E7-8765-75EFF6D53D76}">
      <dsp:nvSpPr>
        <dsp:cNvPr id="0" name=""/>
        <dsp:cNvSpPr/>
      </dsp:nvSpPr>
      <dsp:spPr>
        <a:xfrm>
          <a:off x="394993" y="2633289"/>
          <a:ext cx="718169" cy="7181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AEB8AC-DB6F-4B96-8B3D-CD4455EC5C09}">
      <dsp:nvSpPr>
        <dsp:cNvPr id="0" name=""/>
        <dsp:cNvSpPr/>
      </dsp:nvSpPr>
      <dsp:spPr>
        <a:xfrm>
          <a:off x="1508156" y="2339492"/>
          <a:ext cx="9007443" cy="1305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93" tIns="138193" rIns="138193" bIns="138193" numCol="1" spcCol="1270" anchor="ctr" anchorCtr="0">
          <a:noAutofit/>
        </a:bodyPr>
        <a:lstStyle/>
        <a:p>
          <a:pPr marL="0" lvl="0" indent="0" algn="l" defTabSz="755650">
            <a:lnSpc>
              <a:spcPct val="100000"/>
            </a:lnSpc>
            <a:spcBef>
              <a:spcPct val="0"/>
            </a:spcBef>
            <a:spcAft>
              <a:spcPct val="35000"/>
            </a:spcAft>
            <a:buNone/>
          </a:pPr>
          <a:r>
            <a:rPr lang="fr-FR" sz="1700" kern="1200"/>
            <a:t>Soutient la </a:t>
          </a:r>
          <a:r>
            <a:rPr lang="fr-FR" sz="1700" i="1" kern="1200"/>
            <a:t>Susan G. Komen Breast Cancer Foundation</a:t>
          </a:r>
          <a:r>
            <a:rPr lang="fr-FR" sz="1700" kern="1200"/>
            <a:t> (Fondation contre le cancer du sein de Susan Komen) : la société emballe certains produits avec un couvercle rose que les consommateurs lui retournent et à son tour, Yoplait donne 10 cents pour chaque couvercle à la fondation.  </a:t>
          </a:r>
          <a:endParaRPr lang="en-US" sz="1700" kern="1200"/>
        </a:p>
      </dsp:txBody>
      <dsp:txXfrm>
        <a:off x="1508156" y="2339492"/>
        <a:ext cx="9007443" cy="130576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9CC4CB-D40C-446D-8B92-09EA69414073}">
      <dsp:nvSpPr>
        <dsp:cNvPr id="0" name=""/>
        <dsp:cNvSpPr/>
      </dsp:nvSpPr>
      <dsp:spPr>
        <a:xfrm>
          <a:off x="0" y="3177573"/>
          <a:ext cx="6832212" cy="208483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fr-FR" sz="2900" i="1" kern="1200"/>
            <a:t>L’événement est un levier d’actions sociales : l’organisateur doit rester discret et mettre en avant les actions et les acteurs </a:t>
          </a:r>
          <a:endParaRPr lang="en-US" sz="2900" kern="1200"/>
        </a:p>
      </dsp:txBody>
      <dsp:txXfrm>
        <a:off x="0" y="3177573"/>
        <a:ext cx="6832212" cy="2084831"/>
      </dsp:txXfrm>
    </dsp:sp>
    <dsp:sp modelId="{FDC2257C-103B-44AD-BB29-BA1C6F8590D3}">
      <dsp:nvSpPr>
        <dsp:cNvPr id="0" name=""/>
        <dsp:cNvSpPr/>
      </dsp:nvSpPr>
      <dsp:spPr>
        <a:xfrm rot="10800000">
          <a:off x="0" y="2374"/>
          <a:ext cx="6832212" cy="3206471"/>
        </a:xfrm>
        <a:prstGeom prst="upArrowCallou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fr-FR" sz="2900" kern="1200"/>
            <a:t>Partenariats responsables </a:t>
          </a:r>
          <a:endParaRPr lang="en-US" sz="2900" kern="1200"/>
        </a:p>
      </dsp:txBody>
      <dsp:txXfrm rot="-10800000">
        <a:off x="0" y="2374"/>
        <a:ext cx="6832212" cy="1125471"/>
      </dsp:txXfrm>
    </dsp:sp>
    <dsp:sp modelId="{370D6C12-85C9-4106-8EF4-0C3D32A46C37}">
      <dsp:nvSpPr>
        <dsp:cNvPr id="0" name=""/>
        <dsp:cNvSpPr/>
      </dsp:nvSpPr>
      <dsp:spPr>
        <a:xfrm>
          <a:off x="0" y="1127845"/>
          <a:ext cx="3416106" cy="958734"/>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marL="0" lvl="0" indent="0" algn="ctr" defTabSz="933450">
            <a:lnSpc>
              <a:spcPct val="90000"/>
            </a:lnSpc>
            <a:spcBef>
              <a:spcPct val="0"/>
            </a:spcBef>
            <a:spcAft>
              <a:spcPct val="35000"/>
            </a:spcAft>
            <a:buNone/>
          </a:pPr>
          <a:r>
            <a:rPr lang="fr-FR" sz="2100" kern="1200"/>
            <a:t>Collectivités : RSE=votre argument premier !</a:t>
          </a:r>
          <a:endParaRPr lang="en-US" sz="2100" kern="1200"/>
        </a:p>
      </dsp:txBody>
      <dsp:txXfrm>
        <a:off x="0" y="1127845"/>
        <a:ext cx="3416106" cy="958734"/>
      </dsp:txXfrm>
    </dsp:sp>
    <dsp:sp modelId="{C2D7C0CD-7B1D-42DB-A98B-47E9192C6739}">
      <dsp:nvSpPr>
        <dsp:cNvPr id="0" name=""/>
        <dsp:cNvSpPr/>
      </dsp:nvSpPr>
      <dsp:spPr>
        <a:xfrm>
          <a:off x="3416106" y="1127845"/>
          <a:ext cx="3416106" cy="958734"/>
        </a:xfrm>
        <a:prstGeom prst="rect">
          <a:avLst/>
        </a:prstGeom>
        <a:solidFill>
          <a:schemeClr val="accent2">
            <a:tint val="40000"/>
            <a:alpha val="90000"/>
            <a:hueOff val="-849226"/>
            <a:satOff val="-75346"/>
            <a:lumOff val="-769"/>
            <a:alphaOff val="0"/>
          </a:schemeClr>
        </a:solidFill>
        <a:ln w="6350" cap="flat" cmpd="sng" algn="ctr">
          <a:solidFill>
            <a:schemeClr val="accent2">
              <a:tint val="40000"/>
              <a:alpha val="90000"/>
              <a:hueOff val="-849226"/>
              <a:satOff val="-75346"/>
              <a:lumOff val="-76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marL="0" lvl="0" indent="0" algn="ctr" defTabSz="933450">
            <a:lnSpc>
              <a:spcPct val="90000"/>
            </a:lnSpc>
            <a:spcBef>
              <a:spcPct val="0"/>
            </a:spcBef>
            <a:spcAft>
              <a:spcPct val="35000"/>
            </a:spcAft>
            <a:buNone/>
          </a:pPr>
          <a:r>
            <a:rPr lang="fr-FR" sz="2100" kern="1200"/>
            <a:t>Partenaires privés cherchant à communiquer autour de leur responsabilité sociale</a:t>
          </a:r>
          <a:endParaRPr lang="en-US" sz="2100" kern="1200"/>
        </a:p>
      </dsp:txBody>
      <dsp:txXfrm>
        <a:off x="3416106" y="1127845"/>
        <a:ext cx="3416106" cy="95873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545661-94B2-467B-88AE-C78E5BD4C1DD}">
      <dsp:nvSpPr>
        <dsp:cNvPr id="0" name=""/>
        <dsp:cNvSpPr/>
      </dsp:nvSpPr>
      <dsp:spPr>
        <a:xfrm>
          <a:off x="0" y="1805"/>
          <a:ext cx="10515600"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1CF9E2-4A15-426A-908D-432E6BD31D4D}">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FA9B92-F5D5-41A5-9842-C267D37DBBE3}">
      <dsp:nvSpPr>
        <dsp:cNvPr id="0" name=""/>
        <dsp:cNvSpPr/>
      </dsp:nvSpPr>
      <dsp:spPr>
        <a:xfrm>
          <a:off x="1057183" y="1805"/>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fr-FR" sz="2200" kern="1200"/>
            <a:t>Identifier une cause : personnelle, enjeux, actualité, contexte, localisation.</a:t>
          </a:r>
          <a:endParaRPr lang="en-US" sz="2200" kern="1200"/>
        </a:p>
      </dsp:txBody>
      <dsp:txXfrm>
        <a:off x="1057183" y="1805"/>
        <a:ext cx="9458416" cy="915310"/>
      </dsp:txXfrm>
    </dsp:sp>
    <dsp:sp modelId="{C4163DD4-E134-414C-AB73-500E694936CD}">
      <dsp:nvSpPr>
        <dsp:cNvPr id="0" name=""/>
        <dsp:cNvSpPr/>
      </dsp:nvSpPr>
      <dsp:spPr>
        <a:xfrm>
          <a:off x="0" y="1145944"/>
          <a:ext cx="10515600"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54A47C-9833-4B6F-A684-9D86DD728B7E}">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A6569E5-1D79-44B4-B796-ABD84B1E221E}">
      <dsp:nvSpPr>
        <dsp:cNvPr id="0" name=""/>
        <dsp:cNvSpPr/>
      </dsp:nvSpPr>
      <dsp:spPr>
        <a:xfrm>
          <a:off x="1057183" y="1145944"/>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fr-FR" sz="2200" kern="1200"/>
            <a:t>Légitimer la cause : ONG, Association, Institutions</a:t>
          </a:r>
          <a:endParaRPr lang="en-US" sz="2200" kern="1200"/>
        </a:p>
      </dsp:txBody>
      <dsp:txXfrm>
        <a:off x="1057183" y="1145944"/>
        <a:ext cx="9458416" cy="915310"/>
      </dsp:txXfrm>
    </dsp:sp>
    <dsp:sp modelId="{6D46AE6F-9BBD-46C9-97CA-EC70CC1DF766}">
      <dsp:nvSpPr>
        <dsp:cNvPr id="0" name=""/>
        <dsp:cNvSpPr/>
      </dsp:nvSpPr>
      <dsp:spPr>
        <a:xfrm>
          <a:off x="0" y="2290082"/>
          <a:ext cx="10515600"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2E5AF1-4773-4032-8906-EC1A442606C4}">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8520AD4-6667-43C0-B9B6-912A822677E2}">
      <dsp:nvSpPr>
        <dsp:cNvPr id="0" name=""/>
        <dsp:cNvSpPr/>
      </dsp:nvSpPr>
      <dsp:spPr>
        <a:xfrm>
          <a:off x="1057183" y="2290082"/>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fr-FR" sz="2200" kern="1200"/>
            <a:t>Activation : exploitation de la plate forme de communication événementielle</a:t>
          </a:r>
          <a:endParaRPr lang="en-US" sz="2200" kern="1200"/>
        </a:p>
      </dsp:txBody>
      <dsp:txXfrm>
        <a:off x="1057183" y="2290082"/>
        <a:ext cx="9458416" cy="915310"/>
      </dsp:txXfrm>
    </dsp:sp>
    <dsp:sp modelId="{0577388B-40D4-4FD1-8A34-A3D621A7F408}">
      <dsp:nvSpPr>
        <dsp:cNvPr id="0" name=""/>
        <dsp:cNvSpPr/>
      </dsp:nvSpPr>
      <dsp:spPr>
        <a:xfrm>
          <a:off x="0" y="3434221"/>
          <a:ext cx="10515600"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154112-14BB-4E93-9451-7BC60B663ED5}">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C59E1F-35F6-42A1-B6E4-10888F96E4A4}">
      <dsp:nvSpPr>
        <dsp:cNvPr id="0" name=""/>
        <dsp:cNvSpPr/>
      </dsp:nvSpPr>
      <dsp:spPr>
        <a:xfrm>
          <a:off x="1057183" y="3434221"/>
          <a:ext cx="4732020"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fr-FR" sz="2200" kern="1200"/>
            <a:t>Evaluations des retours pour les stakhoders :</a:t>
          </a:r>
          <a:endParaRPr lang="en-US" sz="2200" kern="1200"/>
        </a:p>
      </dsp:txBody>
      <dsp:txXfrm>
        <a:off x="1057183" y="3434221"/>
        <a:ext cx="4732020" cy="915310"/>
      </dsp:txXfrm>
    </dsp:sp>
    <dsp:sp modelId="{DAB1C888-E720-41F4-A81D-FE4BF67E6F3B}">
      <dsp:nvSpPr>
        <dsp:cNvPr id="0" name=""/>
        <dsp:cNvSpPr/>
      </dsp:nvSpPr>
      <dsp:spPr>
        <a:xfrm>
          <a:off x="5789203" y="3434221"/>
          <a:ext cx="472639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533400">
            <a:lnSpc>
              <a:spcPct val="100000"/>
            </a:lnSpc>
            <a:spcBef>
              <a:spcPct val="0"/>
            </a:spcBef>
            <a:spcAft>
              <a:spcPct val="35000"/>
            </a:spcAft>
            <a:buNone/>
          </a:pPr>
          <a:r>
            <a:rPr lang="fr-FR" sz="1200" kern="1200"/>
            <a:t>Privés</a:t>
          </a:r>
          <a:endParaRPr lang="en-US" sz="1200" kern="1200"/>
        </a:p>
        <a:p>
          <a:pPr marL="0" lvl="0" indent="0" algn="l" defTabSz="533400">
            <a:lnSpc>
              <a:spcPct val="100000"/>
            </a:lnSpc>
            <a:spcBef>
              <a:spcPct val="0"/>
            </a:spcBef>
            <a:spcAft>
              <a:spcPct val="35000"/>
            </a:spcAft>
            <a:buNone/>
          </a:pPr>
          <a:r>
            <a:rPr lang="fr-FR" sz="1200" kern="1200"/>
            <a:t>ONG</a:t>
          </a:r>
          <a:endParaRPr lang="en-US" sz="1200" kern="1200"/>
        </a:p>
        <a:p>
          <a:pPr marL="0" lvl="0" indent="0" algn="l" defTabSz="533400">
            <a:lnSpc>
              <a:spcPct val="100000"/>
            </a:lnSpc>
            <a:spcBef>
              <a:spcPct val="0"/>
            </a:spcBef>
            <a:spcAft>
              <a:spcPct val="35000"/>
            </a:spcAft>
            <a:buNone/>
          </a:pPr>
          <a:r>
            <a:rPr lang="fr-FR" sz="1200" kern="1200"/>
            <a:t>Event </a:t>
          </a:r>
          <a:endParaRPr lang="en-US" sz="1200" kern="1200"/>
        </a:p>
      </dsp:txBody>
      <dsp:txXfrm>
        <a:off x="5789203" y="3434221"/>
        <a:ext cx="4726396" cy="91531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7D0FCD-1128-496A-83A6-F8AC3F1E2FB4}">
      <dsp:nvSpPr>
        <dsp:cNvPr id="0" name=""/>
        <dsp:cNvSpPr/>
      </dsp:nvSpPr>
      <dsp:spPr>
        <a:xfrm>
          <a:off x="0" y="1806"/>
          <a:ext cx="10515600" cy="91556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784619-194C-4C50-BCBA-16AED4FB365E}">
      <dsp:nvSpPr>
        <dsp:cNvPr id="0" name=""/>
        <dsp:cNvSpPr/>
      </dsp:nvSpPr>
      <dsp:spPr>
        <a:xfrm>
          <a:off x="276958" y="207808"/>
          <a:ext cx="503560" cy="5035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94E0B0-31B0-4A79-9282-058ADCE26E0F}">
      <dsp:nvSpPr>
        <dsp:cNvPr id="0" name=""/>
        <dsp:cNvSpPr/>
      </dsp:nvSpPr>
      <dsp:spPr>
        <a:xfrm>
          <a:off x="1057476" y="1806"/>
          <a:ext cx="9458123" cy="915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97" tIns="96897" rIns="96897" bIns="96897" numCol="1" spcCol="1270" anchor="ctr" anchorCtr="0">
          <a:noAutofit/>
        </a:bodyPr>
        <a:lstStyle/>
        <a:p>
          <a:pPr marL="0" lvl="0" indent="0" algn="l" defTabSz="844550">
            <a:lnSpc>
              <a:spcPct val="100000"/>
            </a:lnSpc>
            <a:spcBef>
              <a:spcPct val="0"/>
            </a:spcBef>
            <a:spcAft>
              <a:spcPct val="35000"/>
            </a:spcAft>
            <a:buNone/>
          </a:pPr>
          <a:r>
            <a:rPr lang="fr-FR" sz="1900" kern="1200"/>
            <a:t>Autiste : pratique légère / pas d’intégration des stakeholders / actions isolées / communication importante</a:t>
          </a:r>
          <a:endParaRPr lang="en-US" sz="1900" kern="1200"/>
        </a:p>
      </dsp:txBody>
      <dsp:txXfrm>
        <a:off x="1057476" y="1806"/>
        <a:ext cx="9458123" cy="915564"/>
      </dsp:txXfrm>
    </dsp:sp>
    <dsp:sp modelId="{ED6D8317-42A0-437A-96B2-BE497045D6E8}">
      <dsp:nvSpPr>
        <dsp:cNvPr id="0" name=""/>
        <dsp:cNvSpPr/>
      </dsp:nvSpPr>
      <dsp:spPr>
        <a:xfrm>
          <a:off x="0" y="1146262"/>
          <a:ext cx="10515600" cy="91556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67E717-067E-4459-837D-4960FB5BBC0D}">
      <dsp:nvSpPr>
        <dsp:cNvPr id="0" name=""/>
        <dsp:cNvSpPr/>
      </dsp:nvSpPr>
      <dsp:spPr>
        <a:xfrm>
          <a:off x="276958" y="1352264"/>
          <a:ext cx="503560" cy="5035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31AB030-DEAA-4A4E-965D-6C19304DC670}">
      <dsp:nvSpPr>
        <dsp:cNvPr id="0" name=""/>
        <dsp:cNvSpPr/>
      </dsp:nvSpPr>
      <dsp:spPr>
        <a:xfrm>
          <a:off x="1057476" y="1146262"/>
          <a:ext cx="9458123" cy="915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97" tIns="96897" rIns="96897" bIns="96897" numCol="1" spcCol="1270" anchor="ctr" anchorCtr="0">
          <a:noAutofit/>
        </a:bodyPr>
        <a:lstStyle/>
        <a:p>
          <a:pPr marL="0" lvl="0" indent="0" algn="l" defTabSz="844550">
            <a:lnSpc>
              <a:spcPct val="100000"/>
            </a:lnSpc>
            <a:spcBef>
              <a:spcPct val="0"/>
            </a:spcBef>
            <a:spcAft>
              <a:spcPct val="35000"/>
            </a:spcAft>
            <a:buNone/>
          </a:pPr>
          <a:r>
            <a:rPr lang="fr-FR" sz="1900" kern="1200"/>
            <a:t>Cosmétique : actions sociales ou environnementales menées sans lien direct avec l’activité de l’organisation sportive considérée / intégration des stakeholders / cause-related marketing</a:t>
          </a:r>
          <a:endParaRPr lang="en-US" sz="1900" kern="1200"/>
        </a:p>
      </dsp:txBody>
      <dsp:txXfrm>
        <a:off x="1057476" y="1146262"/>
        <a:ext cx="9458123" cy="915564"/>
      </dsp:txXfrm>
    </dsp:sp>
    <dsp:sp modelId="{06BF9A42-EB75-4088-8942-9BCBA727CB53}">
      <dsp:nvSpPr>
        <dsp:cNvPr id="0" name=""/>
        <dsp:cNvSpPr/>
      </dsp:nvSpPr>
      <dsp:spPr>
        <a:xfrm>
          <a:off x="0" y="2290717"/>
          <a:ext cx="10515600" cy="91556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AB693E-A453-4F78-A332-46117D354C7A}">
      <dsp:nvSpPr>
        <dsp:cNvPr id="0" name=""/>
        <dsp:cNvSpPr/>
      </dsp:nvSpPr>
      <dsp:spPr>
        <a:xfrm>
          <a:off x="276958" y="2496719"/>
          <a:ext cx="503560" cy="5035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6F5DD6-1CE9-494E-9174-634E0A485102}">
      <dsp:nvSpPr>
        <dsp:cNvPr id="0" name=""/>
        <dsp:cNvSpPr/>
      </dsp:nvSpPr>
      <dsp:spPr>
        <a:xfrm>
          <a:off x="1057476" y="2290717"/>
          <a:ext cx="9458123" cy="915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97" tIns="96897" rIns="96897" bIns="96897" numCol="1" spcCol="1270" anchor="ctr" anchorCtr="0">
          <a:noAutofit/>
        </a:bodyPr>
        <a:lstStyle/>
        <a:p>
          <a:pPr marL="0" lvl="0" indent="0" algn="l" defTabSz="844550">
            <a:lnSpc>
              <a:spcPct val="100000"/>
            </a:lnSpc>
            <a:spcBef>
              <a:spcPct val="0"/>
            </a:spcBef>
            <a:spcAft>
              <a:spcPct val="35000"/>
            </a:spcAft>
            <a:buNone/>
          </a:pPr>
          <a:r>
            <a:rPr lang="fr-FR" sz="1900" kern="1200"/>
            <a:t>Intégrée : RSE liée directement aux activités de l’organisation sportive / formalisation d’un dispositif au sein d’un département dédié</a:t>
          </a:r>
          <a:endParaRPr lang="en-US" sz="1900" kern="1200"/>
        </a:p>
      </dsp:txBody>
      <dsp:txXfrm>
        <a:off x="1057476" y="2290717"/>
        <a:ext cx="9458123" cy="915564"/>
      </dsp:txXfrm>
    </dsp:sp>
    <dsp:sp modelId="{BD4B633A-A836-4A81-A326-3C925AC483B5}">
      <dsp:nvSpPr>
        <dsp:cNvPr id="0" name=""/>
        <dsp:cNvSpPr/>
      </dsp:nvSpPr>
      <dsp:spPr>
        <a:xfrm>
          <a:off x="0" y="3435173"/>
          <a:ext cx="10515600" cy="91556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8AC687-E6BB-45C9-BF0B-C4CC10724329}">
      <dsp:nvSpPr>
        <dsp:cNvPr id="0" name=""/>
        <dsp:cNvSpPr/>
      </dsp:nvSpPr>
      <dsp:spPr>
        <a:xfrm>
          <a:off x="276958" y="3641175"/>
          <a:ext cx="503560" cy="50356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2B5271-194C-4326-B695-9E4241E5F6E1}">
      <dsp:nvSpPr>
        <dsp:cNvPr id="0" name=""/>
        <dsp:cNvSpPr/>
      </dsp:nvSpPr>
      <dsp:spPr>
        <a:xfrm>
          <a:off x="1057476" y="3435173"/>
          <a:ext cx="9458123" cy="915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97" tIns="96897" rIns="96897" bIns="96897" numCol="1" spcCol="1270" anchor="ctr" anchorCtr="0">
          <a:noAutofit/>
        </a:bodyPr>
        <a:lstStyle/>
        <a:p>
          <a:pPr marL="0" lvl="0" indent="0" algn="l" defTabSz="844550">
            <a:lnSpc>
              <a:spcPct val="100000"/>
            </a:lnSpc>
            <a:spcBef>
              <a:spcPct val="0"/>
            </a:spcBef>
            <a:spcAft>
              <a:spcPct val="35000"/>
            </a:spcAft>
            <a:buNone/>
          </a:pPr>
          <a:r>
            <a:rPr lang="fr-FR" sz="1900" kern="1200"/>
            <a:t>Sociétale : Modèle de production et d’organisation conçu ou reconstruit en priorisant des objectifs d’une démarche RSE structurée et normalisée</a:t>
          </a:r>
          <a:endParaRPr lang="en-US" sz="1900" kern="1200"/>
        </a:p>
      </dsp:txBody>
      <dsp:txXfrm>
        <a:off x="1057476" y="3435173"/>
        <a:ext cx="9458123" cy="9155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26754E-5719-4B66-8CD4-60C8F0E8ECB0}">
      <dsp:nvSpPr>
        <dsp:cNvPr id="0" name=""/>
        <dsp:cNvSpPr/>
      </dsp:nvSpPr>
      <dsp:spPr>
        <a:xfrm>
          <a:off x="0" y="1528"/>
          <a:ext cx="5744684" cy="65147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3F5926-AC50-4752-AC13-0C56B5694598}">
      <dsp:nvSpPr>
        <dsp:cNvPr id="0" name=""/>
        <dsp:cNvSpPr/>
      </dsp:nvSpPr>
      <dsp:spPr>
        <a:xfrm>
          <a:off x="197072" y="148111"/>
          <a:ext cx="358313" cy="3583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CE11472-1225-4F6E-A131-236C2F89FA71}">
      <dsp:nvSpPr>
        <dsp:cNvPr id="0" name=""/>
        <dsp:cNvSpPr/>
      </dsp:nvSpPr>
      <dsp:spPr>
        <a:xfrm>
          <a:off x="752457" y="1528"/>
          <a:ext cx="4992227" cy="651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948" tIns="68948" rIns="68948" bIns="68948" numCol="1" spcCol="1270" anchor="ctr" anchorCtr="0">
          <a:noAutofit/>
        </a:bodyPr>
        <a:lstStyle/>
        <a:p>
          <a:pPr marL="0" lvl="0" indent="0" algn="l" defTabSz="800100">
            <a:lnSpc>
              <a:spcPct val="100000"/>
            </a:lnSpc>
            <a:spcBef>
              <a:spcPct val="0"/>
            </a:spcBef>
            <a:spcAft>
              <a:spcPct val="35000"/>
            </a:spcAft>
            <a:buNone/>
          </a:pPr>
          <a:r>
            <a:rPr lang="fr-FR" sz="1800" kern="1200"/>
            <a:t>Notoriété &amp; Image</a:t>
          </a:r>
          <a:endParaRPr lang="en-US" sz="1800" kern="1200"/>
        </a:p>
      </dsp:txBody>
      <dsp:txXfrm>
        <a:off x="752457" y="1528"/>
        <a:ext cx="4992227" cy="651478"/>
      </dsp:txXfrm>
    </dsp:sp>
    <dsp:sp modelId="{6D7AD83B-8409-40F4-9357-8BC8ADC2ABF4}">
      <dsp:nvSpPr>
        <dsp:cNvPr id="0" name=""/>
        <dsp:cNvSpPr/>
      </dsp:nvSpPr>
      <dsp:spPr>
        <a:xfrm>
          <a:off x="0" y="815876"/>
          <a:ext cx="5744684" cy="65147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06C567-A1DA-466B-8AC4-632F3F5796F1}">
      <dsp:nvSpPr>
        <dsp:cNvPr id="0" name=""/>
        <dsp:cNvSpPr/>
      </dsp:nvSpPr>
      <dsp:spPr>
        <a:xfrm>
          <a:off x="197072" y="962459"/>
          <a:ext cx="358313" cy="35831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EDDCECD-3A48-48FF-9D77-46C919C07180}">
      <dsp:nvSpPr>
        <dsp:cNvPr id="0" name=""/>
        <dsp:cNvSpPr/>
      </dsp:nvSpPr>
      <dsp:spPr>
        <a:xfrm>
          <a:off x="752457" y="815876"/>
          <a:ext cx="4992227" cy="651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948" tIns="68948" rIns="68948" bIns="68948" numCol="1" spcCol="1270" anchor="ctr" anchorCtr="0">
          <a:noAutofit/>
        </a:bodyPr>
        <a:lstStyle/>
        <a:p>
          <a:pPr marL="0" lvl="0" indent="0" algn="l" defTabSz="800100">
            <a:lnSpc>
              <a:spcPct val="100000"/>
            </a:lnSpc>
            <a:spcBef>
              <a:spcPct val="0"/>
            </a:spcBef>
            <a:spcAft>
              <a:spcPct val="35000"/>
            </a:spcAft>
            <a:buNone/>
          </a:pPr>
          <a:r>
            <a:rPr lang="fr-FR" sz="1800" kern="1200"/>
            <a:t>Augmentation des ventes &amp; placement de produit</a:t>
          </a:r>
          <a:endParaRPr lang="en-US" sz="1800" kern="1200"/>
        </a:p>
      </dsp:txBody>
      <dsp:txXfrm>
        <a:off x="752457" y="815876"/>
        <a:ext cx="4992227" cy="651478"/>
      </dsp:txXfrm>
    </dsp:sp>
    <dsp:sp modelId="{5E330455-3C91-47D4-8B40-4192C36228D5}">
      <dsp:nvSpPr>
        <dsp:cNvPr id="0" name=""/>
        <dsp:cNvSpPr/>
      </dsp:nvSpPr>
      <dsp:spPr>
        <a:xfrm>
          <a:off x="0" y="1630224"/>
          <a:ext cx="5744684" cy="65147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97565C-AF18-40A7-B1A6-07816B2A5281}">
      <dsp:nvSpPr>
        <dsp:cNvPr id="0" name=""/>
        <dsp:cNvSpPr/>
      </dsp:nvSpPr>
      <dsp:spPr>
        <a:xfrm>
          <a:off x="197072" y="1776807"/>
          <a:ext cx="358313" cy="35831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4BC1E6-3178-417E-86E0-380980EF5B33}">
      <dsp:nvSpPr>
        <dsp:cNvPr id="0" name=""/>
        <dsp:cNvSpPr/>
      </dsp:nvSpPr>
      <dsp:spPr>
        <a:xfrm>
          <a:off x="752457" y="1630224"/>
          <a:ext cx="4992227" cy="651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948" tIns="68948" rIns="68948" bIns="68948" numCol="1" spcCol="1270" anchor="ctr" anchorCtr="0">
          <a:noAutofit/>
        </a:bodyPr>
        <a:lstStyle/>
        <a:p>
          <a:pPr marL="0" lvl="0" indent="0" algn="l" defTabSz="800100">
            <a:lnSpc>
              <a:spcPct val="100000"/>
            </a:lnSpc>
            <a:spcBef>
              <a:spcPct val="0"/>
            </a:spcBef>
            <a:spcAft>
              <a:spcPct val="35000"/>
            </a:spcAft>
            <a:buNone/>
          </a:pPr>
          <a:r>
            <a:rPr lang="fr-FR" sz="1800" kern="1200"/>
            <a:t>Relation clients, prospects (RP)</a:t>
          </a:r>
          <a:endParaRPr lang="en-US" sz="1800" kern="1200"/>
        </a:p>
      </dsp:txBody>
      <dsp:txXfrm>
        <a:off x="752457" y="1630224"/>
        <a:ext cx="4992227" cy="651478"/>
      </dsp:txXfrm>
    </dsp:sp>
    <dsp:sp modelId="{90ACFE35-7F0F-4C14-BA85-FB5DDCD1A5CD}">
      <dsp:nvSpPr>
        <dsp:cNvPr id="0" name=""/>
        <dsp:cNvSpPr/>
      </dsp:nvSpPr>
      <dsp:spPr>
        <a:xfrm>
          <a:off x="0" y="2444572"/>
          <a:ext cx="5744684" cy="65147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8497FE-4014-4DB8-8A84-3CCC91CD2F96}">
      <dsp:nvSpPr>
        <dsp:cNvPr id="0" name=""/>
        <dsp:cNvSpPr/>
      </dsp:nvSpPr>
      <dsp:spPr>
        <a:xfrm>
          <a:off x="197072" y="2591155"/>
          <a:ext cx="358313" cy="35831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A831E0-211F-439A-909C-FE695154F56D}">
      <dsp:nvSpPr>
        <dsp:cNvPr id="0" name=""/>
        <dsp:cNvSpPr/>
      </dsp:nvSpPr>
      <dsp:spPr>
        <a:xfrm>
          <a:off x="752457" y="2444572"/>
          <a:ext cx="4992227" cy="651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948" tIns="68948" rIns="68948" bIns="68948" numCol="1" spcCol="1270" anchor="ctr" anchorCtr="0">
          <a:noAutofit/>
        </a:bodyPr>
        <a:lstStyle/>
        <a:p>
          <a:pPr marL="0" lvl="0" indent="0" algn="l" defTabSz="800100">
            <a:lnSpc>
              <a:spcPct val="100000"/>
            </a:lnSpc>
            <a:spcBef>
              <a:spcPct val="0"/>
            </a:spcBef>
            <a:spcAft>
              <a:spcPct val="35000"/>
            </a:spcAft>
            <a:buNone/>
          </a:pPr>
          <a:r>
            <a:rPr lang="fr-FR" sz="1800" kern="1200"/>
            <a:t>Communication Interne</a:t>
          </a:r>
          <a:endParaRPr lang="en-US" sz="1800" kern="1200"/>
        </a:p>
      </dsp:txBody>
      <dsp:txXfrm>
        <a:off x="752457" y="2444572"/>
        <a:ext cx="4992227" cy="651478"/>
      </dsp:txXfrm>
    </dsp:sp>
    <dsp:sp modelId="{46835034-BB8B-4B88-BA38-3476A5F3BC49}">
      <dsp:nvSpPr>
        <dsp:cNvPr id="0" name=""/>
        <dsp:cNvSpPr/>
      </dsp:nvSpPr>
      <dsp:spPr>
        <a:xfrm>
          <a:off x="0" y="3258920"/>
          <a:ext cx="5744684" cy="651478"/>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1E6955-855E-4DC6-96D7-4FF4BCE55A4B}">
      <dsp:nvSpPr>
        <dsp:cNvPr id="0" name=""/>
        <dsp:cNvSpPr/>
      </dsp:nvSpPr>
      <dsp:spPr>
        <a:xfrm>
          <a:off x="197072" y="3405503"/>
          <a:ext cx="358313" cy="35831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894909-BD16-4398-9064-C07BA45562AA}">
      <dsp:nvSpPr>
        <dsp:cNvPr id="0" name=""/>
        <dsp:cNvSpPr/>
      </dsp:nvSpPr>
      <dsp:spPr>
        <a:xfrm>
          <a:off x="752457" y="3258920"/>
          <a:ext cx="4992227" cy="651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948" tIns="68948" rIns="68948" bIns="68948" numCol="1" spcCol="1270" anchor="ctr" anchorCtr="0">
          <a:noAutofit/>
        </a:bodyPr>
        <a:lstStyle/>
        <a:p>
          <a:pPr marL="0" lvl="0" indent="0" algn="l" defTabSz="800100">
            <a:lnSpc>
              <a:spcPct val="100000"/>
            </a:lnSpc>
            <a:spcBef>
              <a:spcPct val="0"/>
            </a:spcBef>
            <a:spcAft>
              <a:spcPct val="35000"/>
            </a:spcAft>
            <a:buNone/>
          </a:pPr>
          <a:r>
            <a:rPr lang="fr-FR" sz="1800" kern="1200"/>
            <a:t>Marketing par la preuve</a:t>
          </a:r>
          <a:endParaRPr lang="en-US" sz="1800" kern="1200"/>
        </a:p>
      </dsp:txBody>
      <dsp:txXfrm>
        <a:off x="752457" y="3258920"/>
        <a:ext cx="4992227" cy="651478"/>
      </dsp:txXfrm>
    </dsp:sp>
    <dsp:sp modelId="{8A0B1A79-374B-4B43-B4E2-20AE0811C78A}">
      <dsp:nvSpPr>
        <dsp:cNvPr id="0" name=""/>
        <dsp:cNvSpPr/>
      </dsp:nvSpPr>
      <dsp:spPr>
        <a:xfrm>
          <a:off x="0" y="4073268"/>
          <a:ext cx="5744684" cy="65147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BC58ED-4C1F-43E4-8F9B-9D2C99C6386E}">
      <dsp:nvSpPr>
        <dsp:cNvPr id="0" name=""/>
        <dsp:cNvSpPr/>
      </dsp:nvSpPr>
      <dsp:spPr>
        <a:xfrm>
          <a:off x="197072" y="4219851"/>
          <a:ext cx="358313" cy="35831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21440DA-3706-40E6-A03F-905B142CE702}">
      <dsp:nvSpPr>
        <dsp:cNvPr id="0" name=""/>
        <dsp:cNvSpPr/>
      </dsp:nvSpPr>
      <dsp:spPr>
        <a:xfrm>
          <a:off x="752457" y="4073268"/>
          <a:ext cx="4992227" cy="651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948" tIns="68948" rIns="68948" bIns="68948" numCol="1" spcCol="1270" anchor="ctr" anchorCtr="0">
          <a:noAutofit/>
        </a:bodyPr>
        <a:lstStyle/>
        <a:p>
          <a:pPr marL="0" lvl="0" indent="0" algn="l" defTabSz="800100">
            <a:lnSpc>
              <a:spcPct val="100000"/>
            </a:lnSpc>
            <a:spcBef>
              <a:spcPct val="0"/>
            </a:spcBef>
            <a:spcAft>
              <a:spcPct val="35000"/>
            </a:spcAft>
            <a:buNone/>
          </a:pPr>
          <a:r>
            <a:rPr lang="fr-FR" sz="1800" kern="1200"/>
            <a:t>« Connecter les Fans aux marques » !!!!!!  </a:t>
          </a:r>
          <a:endParaRPr lang="en-US" sz="1800" kern="1200"/>
        </a:p>
      </dsp:txBody>
      <dsp:txXfrm>
        <a:off x="752457" y="4073268"/>
        <a:ext cx="4992227" cy="6514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1DE1B7-383F-4D26-90DC-B375B9D22660}">
      <dsp:nvSpPr>
        <dsp:cNvPr id="0" name=""/>
        <dsp:cNvSpPr/>
      </dsp:nvSpPr>
      <dsp:spPr>
        <a:xfrm>
          <a:off x="270185" y="847023"/>
          <a:ext cx="840656" cy="84065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798E56-4C40-40FA-A43D-E17C7BBD3226}">
      <dsp:nvSpPr>
        <dsp:cNvPr id="0" name=""/>
        <dsp:cNvSpPr/>
      </dsp:nvSpPr>
      <dsp:spPr>
        <a:xfrm>
          <a:off x="449341" y="1026179"/>
          <a:ext cx="482343" cy="48234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2636C9-408D-4D75-ABBE-B05AE15DD90C}">
      <dsp:nvSpPr>
        <dsp:cNvPr id="0" name=""/>
        <dsp:cNvSpPr/>
      </dsp:nvSpPr>
      <dsp:spPr>
        <a:xfrm>
          <a:off x="1451" y="1949523"/>
          <a:ext cx="1378124" cy="1047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fr-FR" sz="1100" b="1" kern="1200"/>
            <a:t>Approche passionnelle</a:t>
          </a:r>
          <a:r>
            <a:rPr lang="fr-FR" sz="1100" kern="1200"/>
            <a:t> : passion d’un dirigeant (« la danseuse du président ») : RLD (Adidas-OM), Serge Kampf (Cap Gemini – BO)…</a:t>
          </a:r>
          <a:endParaRPr lang="en-US" sz="1100" kern="1200"/>
        </a:p>
      </dsp:txBody>
      <dsp:txXfrm>
        <a:off x="1451" y="1949523"/>
        <a:ext cx="1378124" cy="1047119"/>
      </dsp:txXfrm>
    </dsp:sp>
    <dsp:sp modelId="{7F2334D9-FCE4-41A5-B67D-E92501BE0FE2}">
      <dsp:nvSpPr>
        <dsp:cNvPr id="0" name=""/>
        <dsp:cNvSpPr/>
      </dsp:nvSpPr>
      <dsp:spPr>
        <a:xfrm>
          <a:off x="1889482" y="847023"/>
          <a:ext cx="840656" cy="84065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B2D9B7-E84D-44AB-98FF-72C6745E3728}">
      <dsp:nvSpPr>
        <dsp:cNvPr id="0" name=""/>
        <dsp:cNvSpPr/>
      </dsp:nvSpPr>
      <dsp:spPr>
        <a:xfrm>
          <a:off x="2068638" y="1026179"/>
          <a:ext cx="482343" cy="48234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8BE76A-56F0-4AFE-B512-3F92DE7CF8B5}">
      <dsp:nvSpPr>
        <dsp:cNvPr id="0" name=""/>
        <dsp:cNvSpPr/>
      </dsp:nvSpPr>
      <dsp:spPr>
        <a:xfrm>
          <a:off x="1620748" y="1949523"/>
          <a:ext cx="1378124" cy="1047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fr-FR" sz="1100" b="1" kern="1200"/>
            <a:t>Approche opportuniste</a:t>
          </a:r>
          <a:r>
            <a:rPr lang="fr-FR" sz="1100" kern="1200"/>
            <a:t> : rencontre d’un porteur de projet sponsoring et d’un dirigeant d’entreprise (Sodexo - villes, Thomson – décodeur C+…)</a:t>
          </a:r>
          <a:endParaRPr lang="en-US" sz="1100" kern="1200"/>
        </a:p>
      </dsp:txBody>
      <dsp:txXfrm>
        <a:off x="1620748" y="1949523"/>
        <a:ext cx="1378124" cy="1047119"/>
      </dsp:txXfrm>
    </dsp:sp>
    <dsp:sp modelId="{DBE52C2C-8623-4230-A464-926EEA72DBB2}">
      <dsp:nvSpPr>
        <dsp:cNvPr id="0" name=""/>
        <dsp:cNvSpPr/>
      </dsp:nvSpPr>
      <dsp:spPr>
        <a:xfrm>
          <a:off x="3508779" y="847023"/>
          <a:ext cx="840656" cy="84065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E4E2AB-7ADD-4A30-9953-B76E0C3C9740}">
      <dsp:nvSpPr>
        <dsp:cNvPr id="0" name=""/>
        <dsp:cNvSpPr/>
      </dsp:nvSpPr>
      <dsp:spPr>
        <a:xfrm>
          <a:off x="3687935" y="1026179"/>
          <a:ext cx="482343" cy="48234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395A29-C6C9-41EA-A34F-67775AB9C4D0}">
      <dsp:nvSpPr>
        <dsp:cNvPr id="0" name=""/>
        <dsp:cNvSpPr/>
      </dsp:nvSpPr>
      <dsp:spPr>
        <a:xfrm>
          <a:off x="3240044" y="1949523"/>
          <a:ext cx="1378124" cy="1047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fr-FR" sz="1100" b="1" kern="1200"/>
            <a:t>Approche stratégique</a:t>
          </a:r>
          <a:r>
            <a:rPr lang="fr-FR" sz="1100" kern="1200"/>
            <a:t> : intégration du parrainage dans la stratégie globale de communication, la stratégie marketing et la stratégie générale de l’entreprise (Banques, Equipementiers…)</a:t>
          </a:r>
          <a:endParaRPr lang="en-US" sz="1100" kern="1200"/>
        </a:p>
      </dsp:txBody>
      <dsp:txXfrm>
        <a:off x="3240044" y="1949523"/>
        <a:ext cx="1378124" cy="10471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06F995-C7FB-44F9-B661-A6399A03D02E}">
      <dsp:nvSpPr>
        <dsp:cNvPr id="0" name=""/>
        <dsp:cNvSpPr/>
      </dsp:nvSpPr>
      <dsp:spPr>
        <a:xfrm>
          <a:off x="0" y="534337"/>
          <a:ext cx="5744684" cy="8798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fr-FR" sz="1600" kern="1200"/>
            <a:t>La révolution du parrainage moderne : « l’offre crée sa propre demande » (Jean-Baptiste Say, 1803 – Jean-Claude Blanc, 2003)</a:t>
          </a:r>
          <a:br>
            <a:rPr lang="fr-FR" sz="1600" kern="1200"/>
          </a:br>
          <a:endParaRPr lang="en-US" sz="1600" kern="1200"/>
        </a:p>
      </dsp:txBody>
      <dsp:txXfrm>
        <a:off x="42950" y="577287"/>
        <a:ext cx="5658784" cy="793940"/>
      </dsp:txXfrm>
    </dsp:sp>
    <dsp:sp modelId="{63798513-D402-4F23-9EF1-20343F17AA5C}">
      <dsp:nvSpPr>
        <dsp:cNvPr id="0" name=""/>
        <dsp:cNvSpPr/>
      </dsp:nvSpPr>
      <dsp:spPr>
        <a:xfrm>
          <a:off x="0" y="1460258"/>
          <a:ext cx="5744684" cy="87984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fr-FR" sz="1600" kern="1200"/>
            <a:t>Chaque parrain sportif cherche un mode de communication unique adapté à sa marque et à ses objectifs marketing </a:t>
          </a:r>
          <a:r>
            <a:rPr lang="fr-FR" sz="1600" kern="1200">
              <a:sym typeface="Wingdings" panose="05000000000000000000" pitchFamily="2" charset="2"/>
            </a:rPr>
            <a:t></a:t>
          </a:r>
          <a:r>
            <a:rPr lang="fr-FR" sz="1600" kern="1200"/>
            <a:t> savoir identifier et anticiper les besoins d’un futur parrain.</a:t>
          </a:r>
          <a:endParaRPr lang="en-US" sz="1600" kern="1200"/>
        </a:p>
      </dsp:txBody>
      <dsp:txXfrm>
        <a:off x="42950" y="1503208"/>
        <a:ext cx="5658784" cy="793940"/>
      </dsp:txXfrm>
    </dsp:sp>
    <dsp:sp modelId="{A960FF78-F418-41A0-BA68-A576E59B12F3}">
      <dsp:nvSpPr>
        <dsp:cNvPr id="0" name=""/>
        <dsp:cNvSpPr/>
      </dsp:nvSpPr>
      <dsp:spPr>
        <a:xfrm>
          <a:off x="0" y="2386178"/>
          <a:ext cx="5744684" cy="87984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fr-FR" sz="1600" kern="1200"/>
            <a:t>L’événement sportif est un média chaud offrant une palette d’outils de communication très large </a:t>
          </a:r>
          <a:r>
            <a:rPr lang="fr-FR" sz="1600" kern="1200">
              <a:sym typeface="Wingdings" panose="05000000000000000000" pitchFamily="2" charset="2"/>
            </a:rPr>
            <a:t></a:t>
          </a:r>
          <a:r>
            <a:rPr lang="fr-FR" sz="1600" kern="1200"/>
            <a:t> savoir proposer les outils (offres) adaptés au parrain ciblé. </a:t>
          </a:r>
          <a:endParaRPr lang="en-US" sz="1600" kern="1200"/>
        </a:p>
      </dsp:txBody>
      <dsp:txXfrm>
        <a:off x="42950" y="2429128"/>
        <a:ext cx="5658784" cy="793940"/>
      </dsp:txXfrm>
    </dsp:sp>
    <dsp:sp modelId="{D7F63972-30CC-46A2-AACF-446D6E71D8A3}">
      <dsp:nvSpPr>
        <dsp:cNvPr id="0" name=""/>
        <dsp:cNvSpPr/>
      </dsp:nvSpPr>
      <dsp:spPr>
        <a:xfrm>
          <a:off x="0" y="3312098"/>
          <a:ext cx="5744684" cy="87984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fr-FR" sz="1600" b="1" kern="1200"/>
            <a:t>Un partenariat doit être dynamique et évolutif afin d’être durable et efficace </a:t>
          </a:r>
          <a:endParaRPr lang="en-US" sz="1600" kern="1200"/>
        </a:p>
      </dsp:txBody>
      <dsp:txXfrm>
        <a:off x="42950" y="3355048"/>
        <a:ext cx="5658784" cy="7939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0855BE-2971-4108-A3FA-6918E2D93BE8}">
      <dsp:nvSpPr>
        <dsp:cNvPr id="0" name=""/>
        <dsp:cNvSpPr/>
      </dsp:nvSpPr>
      <dsp:spPr>
        <a:xfrm>
          <a:off x="7612" y="508666"/>
          <a:ext cx="5196240" cy="15588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0618" tIns="410618" rIns="410618" bIns="410618" numCol="1" spcCol="1270" anchor="ctr" anchorCtr="0">
          <a:noAutofit/>
        </a:bodyPr>
        <a:lstStyle/>
        <a:p>
          <a:pPr marL="0" lvl="0" indent="0" algn="ctr" defTabSz="2178050">
            <a:lnSpc>
              <a:spcPct val="90000"/>
            </a:lnSpc>
            <a:spcBef>
              <a:spcPct val="0"/>
            </a:spcBef>
            <a:spcAft>
              <a:spcPct val="35000"/>
            </a:spcAft>
            <a:buNone/>
            <a:defRPr b="1"/>
          </a:pPr>
          <a:r>
            <a:rPr lang="fr-FR" sz="4900" kern="1200"/>
            <a:t>Demande &gt; offre</a:t>
          </a:r>
          <a:endParaRPr lang="en-US" sz="4900" kern="1200"/>
        </a:p>
      </dsp:txBody>
      <dsp:txXfrm>
        <a:off x="7612" y="508666"/>
        <a:ext cx="5196240" cy="1558872"/>
      </dsp:txXfrm>
    </dsp:sp>
    <dsp:sp modelId="{80DD130B-B804-43CA-A002-BCB9C949AEB2}">
      <dsp:nvSpPr>
        <dsp:cNvPr id="0" name=""/>
        <dsp:cNvSpPr/>
      </dsp:nvSpPr>
      <dsp:spPr>
        <a:xfrm>
          <a:off x="7612" y="2067538"/>
          <a:ext cx="5196240" cy="1775133"/>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3273" tIns="513273" rIns="513273" bIns="513273" numCol="1" spcCol="1270" anchor="t" anchorCtr="0">
          <a:noAutofit/>
        </a:bodyPr>
        <a:lstStyle/>
        <a:p>
          <a:pPr marL="0" lvl="0" indent="0" algn="l" defTabSz="488950">
            <a:lnSpc>
              <a:spcPct val="90000"/>
            </a:lnSpc>
            <a:spcBef>
              <a:spcPct val="0"/>
            </a:spcBef>
            <a:spcAft>
              <a:spcPct val="35000"/>
            </a:spcAft>
            <a:buNone/>
          </a:pPr>
          <a:r>
            <a:rPr lang="fr-FR" sz="1100" kern="1200"/>
            <a:t>Cas des plus grands clubs et événements : sélectionner le meilleur parrain ! </a:t>
          </a:r>
          <a:endParaRPr lang="en-US" sz="1100" kern="1200"/>
        </a:p>
        <a:p>
          <a:pPr marL="0" lvl="0" indent="0" algn="l" defTabSz="488950">
            <a:lnSpc>
              <a:spcPct val="90000"/>
            </a:lnSpc>
            <a:spcBef>
              <a:spcPct val="0"/>
            </a:spcBef>
            <a:spcAft>
              <a:spcPct val="35000"/>
            </a:spcAft>
            <a:buNone/>
          </a:pPr>
          <a:r>
            <a:rPr lang="fr-FR" sz="1100" kern="1200"/>
            <a:t>L’événement est un aimant… : savoir optimiser son choix.</a:t>
          </a:r>
          <a:endParaRPr lang="en-US" sz="1100" kern="1200"/>
        </a:p>
        <a:p>
          <a:pPr marL="0" lvl="0" indent="0" algn="l" defTabSz="488950">
            <a:lnSpc>
              <a:spcPct val="90000"/>
            </a:lnSpc>
            <a:spcBef>
              <a:spcPct val="0"/>
            </a:spcBef>
            <a:spcAft>
              <a:spcPct val="35000"/>
            </a:spcAft>
            <a:buNone/>
          </a:pPr>
          <a:r>
            <a:rPr lang="fr-FR" sz="1100" kern="1200"/>
            <a:t>Ne pas se cantonner à la visibilité !</a:t>
          </a:r>
          <a:endParaRPr lang="en-US" sz="1100" kern="1200"/>
        </a:p>
      </dsp:txBody>
      <dsp:txXfrm>
        <a:off x="7612" y="2067538"/>
        <a:ext cx="5196240" cy="1775133"/>
      </dsp:txXfrm>
    </dsp:sp>
    <dsp:sp modelId="{38650367-F0C2-4DAF-A388-E0BAC81BF4E1}">
      <dsp:nvSpPr>
        <dsp:cNvPr id="0" name=""/>
        <dsp:cNvSpPr/>
      </dsp:nvSpPr>
      <dsp:spPr>
        <a:xfrm>
          <a:off x="5311747" y="508666"/>
          <a:ext cx="5196240" cy="1558872"/>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0618" tIns="410618" rIns="410618" bIns="410618" numCol="1" spcCol="1270" anchor="ctr" anchorCtr="0">
          <a:noAutofit/>
        </a:bodyPr>
        <a:lstStyle/>
        <a:p>
          <a:pPr marL="0" lvl="0" indent="0" algn="ctr" defTabSz="2178050">
            <a:lnSpc>
              <a:spcPct val="90000"/>
            </a:lnSpc>
            <a:spcBef>
              <a:spcPct val="0"/>
            </a:spcBef>
            <a:spcAft>
              <a:spcPct val="35000"/>
            </a:spcAft>
            <a:buNone/>
            <a:defRPr b="1"/>
          </a:pPr>
          <a:r>
            <a:rPr lang="fr-FR" sz="4900" kern="1200"/>
            <a:t>Demande&lt;offre</a:t>
          </a:r>
          <a:endParaRPr lang="en-US" sz="4900" kern="1200"/>
        </a:p>
      </dsp:txBody>
      <dsp:txXfrm>
        <a:off x="5311747" y="508666"/>
        <a:ext cx="5196240" cy="1558872"/>
      </dsp:txXfrm>
    </dsp:sp>
    <dsp:sp modelId="{88010981-29E4-4EC7-9306-435CEA1BDDA4}">
      <dsp:nvSpPr>
        <dsp:cNvPr id="0" name=""/>
        <dsp:cNvSpPr/>
      </dsp:nvSpPr>
      <dsp:spPr>
        <a:xfrm>
          <a:off x="5311747" y="2067538"/>
          <a:ext cx="5196240" cy="1775133"/>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3273" tIns="513273" rIns="513273" bIns="513273" numCol="1" spcCol="1270" anchor="t" anchorCtr="0">
          <a:noAutofit/>
        </a:bodyPr>
        <a:lstStyle/>
        <a:p>
          <a:pPr marL="0" lvl="0" indent="0" algn="l" defTabSz="488950">
            <a:lnSpc>
              <a:spcPct val="90000"/>
            </a:lnSpc>
            <a:spcBef>
              <a:spcPct val="0"/>
            </a:spcBef>
            <a:spcAft>
              <a:spcPct val="35000"/>
            </a:spcAft>
            <a:buNone/>
          </a:pPr>
          <a:r>
            <a:rPr lang="fr-FR" sz="1100" kern="1200"/>
            <a:t>Cas des autres clubs et événements : prospecter et proposer une offre personnalisée pour faire a différence face aux concurrents.</a:t>
          </a:r>
          <a:endParaRPr lang="en-US" sz="1100" kern="1200"/>
        </a:p>
      </dsp:txBody>
      <dsp:txXfrm>
        <a:off x="5311747" y="2067538"/>
        <a:ext cx="5196240" cy="17751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6D2F22-27B3-43B7-9A64-993475C35843}">
      <dsp:nvSpPr>
        <dsp:cNvPr id="0" name=""/>
        <dsp:cNvSpPr/>
      </dsp:nvSpPr>
      <dsp:spPr>
        <a:xfrm>
          <a:off x="0" y="1805"/>
          <a:ext cx="10515600"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C5B73D-CFC0-4E6D-A186-3ABF8780EC9F}">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0E8E35-79AE-40C6-8042-D0CDD35DD4A9}">
      <dsp:nvSpPr>
        <dsp:cNvPr id="0" name=""/>
        <dsp:cNvSpPr/>
      </dsp:nvSpPr>
      <dsp:spPr>
        <a:xfrm>
          <a:off x="1057183" y="1805"/>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89000">
            <a:lnSpc>
              <a:spcPct val="100000"/>
            </a:lnSpc>
            <a:spcBef>
              <a:spcPct val="0"/>
            </a:spcBef>
            <a:spcAft>
              <a:spcPct val="35000"/>
            </a:spcAft>
            <a:buNone/>
          </a:pPr>
          <a:r>
            <a:rPr lang="fr-FR" sz="2000" kern="1200"/>
            <a:t>Métaphore : « rendre radioactive l’opération de parrainage – l’embraser… »</a:t>
          </a:r>
          <a:endParaRPr lang="en-US" sz="2000" kern="1200"/>
        </a:p>
      </dsp:txBody>
      <dsp:txXfrm>
        <a:off x="1057183" y="1805"/>
        <a:ext cx="9458416" cy="915310"/>
      </dsp:txXfrm>
    </dsp:sp>
    <dsp:sp modelId="{77020932-58C5-4E7A-992B-B19C46EF99E7}">
      <dsp:nvSpPr>
        <dsp:cNvPr id="0" name=""/>
        <dsp:cNvSpPr/>
      </dsp:nvSpPr>
      <dsp:spPr>
        <a:xfrm>
          <a:off x="0" y="1145944"/>
          <a:ext cx="10515600"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15713B-F499-4C3C-AC16-424E9883ACB8}">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8B8AF8-115A-4389-8A3D-4B9BEDCDAF0E}">
      <dsp:nvSpPr>
        <dsp:cNvPr id="0" name=""/>
        <dsp:cNvSpPr/>
      </dsp:nvSpPr>
      <dsp:spPr>
        <a:xfrm>
          <a:off x="1057183" y="1145944"/>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89000">
            <a:lnSpc>
              <a:spcPct val="100000"/>
            </a:lnSpc>
            <a:spcBef>
              <a:spcPct val="0"/>
            </a:spcBef>
            <a:spcAft>
              <a:spcPct val="35000"/>
            </a:spcAft>
            <a:buNone/>
          </a:pPr>
          <a:r>
            <a:rPr lang="fr-FR" sz="2000" kern="1200"/>
            <a:t>Le parrainage est une technique de communication événementielle, son activation peut se définir comme son opérationnalisation sur le terrain événementiel.</a:t>
          </a:r>
          <a:endParaRPr lang="en-US" sz="2000" kern="1200"/>
        </a:p>
      </dsp:txBody>
      <dsp:txXfrm>
        <a:off x="1057183" y="1145944"/>
        <a:ext cx="9458416" cy="915310"/>
      </dsp:txXfrm>
    </dsp:sp>
    <dsp:sp modelId="{7CCA0E4D-97BD-4679-BCBB-A7D37DAA779D}">
      <dsp:nvSpPr>
        <dsp:cNvPr id="0" name=""/>
        <dsp:cNvSpPr/>
      </dsp:nvSpPr>
      <dsp:spPr>
        <a:xfrm>
          <a:off x="0" y="2290082"/>
          <a:ext cx="10515600"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89EA6C-7082-4030-8B8B-4CAB1BF806E2}">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42C409-E710-4C1F-8630-2E8A3556CCF0}">
      <dsp:nvSpPr>
        <dsp:cNvPr id="0" name=""/>
        <dsp:cNvSpPr/>
      </dsp:nvSpPr>
      <dsp:spPr>
        <a:xfrm>
          <a:off x="1057183" y="2290082"/>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89000">
            <a:lnSpc>
              <a:spcPct val="100000"/>
            </a:lnSpc>
            <a:spcBef>
              <a:spcPct val="0"/>
            </a:spcBef>
            <a:spcAft>
              <a:spcPct val="35000"/>
            </a:spcAft>
            <a:buNone/>
          </a:pPr>
          <a:r>
            <a:rPr lang="fr-FR" sz="2000" kern="1200"/>
            <a:t>L’activation n’est effective que si et seulement si elle répond d’une part aux besoins du parrain et d’autre part qu’elle a un effet stimulant vis-à-vis des exposés au dit parrainage. </a:t>
          </a:r>
          <a:endParaRPr lang="en-US" sz="2000" kern="1200"/>
        </a:p>
      </dsp:txBody>
      <dsp:txXfrm>
        <a:off x="1057183" y="2290082"/>
        <a:ext cx="9458416" cy="915310"/>
      </dsp:txXfrm>
    </dsp:sp>
    <dsp:sp modelId="{E68E7602-6023-4B43-AD20-74A277EC4FCF}">
      <dsp:nvSpPr>
        <dsp:cNvPr id="0" name=""/>
        <dsp:cNvSpPr/>
      </dsp:nvSpPr>
      <dsp:spPr>
        <a:xfrm>
          <a:off x="0" y="3434221"/>
          <a:ext cx="10515600"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4D15AA-4D18-47F4-B0A3-D1B83BED3CB0}">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6ACA99C-5996-4423-AF5F-956603FFA97E}">
      <dsp:nvSpPr>
        <dsp:cNvPr id="0" name=""/>
        <dsp:cNvSpPr/>
      </dsp:nvSpPr>
      <dsp:spPr>
        <a:xfrm>
          <a:off x="1057183" y="3434221"/>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89000">
            <a:lnSpc>
              <a:spcPct val="100000"/>
            </a:lnSpc>
            <a:spcBef>
              <a:spcPct val="0"/>
            </a:spcBef>
            <a:spcAft>
              <a:spcPct val="35000"/>
            </a:spcAft>
            <a:buNone/>
          </a:pPr>
          <a:r>
            <a:rPr lang="fr-FR" sz="2000" kern="1200"/>
            <a:t>In english : sponsorship activation = to implement sponsoring tools for your target.    </a:t>
          </a:r>
          <a:endParaRPr lang="en-US" sz="2000" kern="1200"/>
        </a:p>
      </dsp:txBody>
      <dsp:txXfrm>
        <a:off x="1057183" y="3434221"/>
        <a:ext cx="9458416" cy="9153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194507-8266-449D-AFB7-43DD63946D3D}">
      <dsp:nvSpPr>
        <dsp:cNvPr id="0" name=""/>
        <dsp:cNvSpPr/>
      </dsp:nvSpPr>
      <dsp:spPr>
        <a:xfrm>
          <a:off x="0" y="503"/>
          <a:ext cx="10410524" cy="117879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6CC653-F1E5-4D4F-AB59-FC73DAC5A056}">
      <dsp:nvSpPr>
        <dsp:cNvPr id="0" name=""/>
        <dsp:cNvSpPr/>
      </dsp:nvSpPr>
      <dsp:spPr>
        <a:xfrm>
          <a:off x="356584" y="265732"/>
          <a:ext cx="648335" cy="6483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2AB8721-F4D1-41FB-B162-1E25BA518553}">
      <dsp:nvSpPr>
        <dsp:cNvPr id="0" name=""/>
        <dsp:cNvSpPr/>
      </dsp:nvSpPr>
      <dsp:spPr>
        <a:xfrm>
          <a:off x="1361505" y="503"/>
          <a:ext cx="9049018" cy="11787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756" tIns="124756" rIns="124756" bIns="124756" numCol="1" spcCol="1270" anchor="ctr" anchorCtr="0">
          <a:noAutofit/>
        </a:bodyPr>
        <a:lstStyle/>
        <a:p>
          <a:pPr marL="0" lvl="0" indent="0" algn="l" defTabSz="844550">
            <a:lnSpc>
              <a:spcPct val="100000"/>
            </a:lnSpc>
            <a:spcBef>
              <a:spcPct val="0"/>
            </a:spcBef>
            <a:spcAft>
              <a:spcPct val="35000"/>
            </a:spcAft>
            <a:buNone/>
          </a:pPr>
          <a:r>
            <a:rPr lang="fr-FR" sz="1900" kern="1200"/>
            <a:t>Le terme activation est souvent utilisé pour </a:t>
          </a:r>
          <a:r>
            <a:rPr lang="fr-FR" sz="1900" i="1" kern="1200"/>
            <a:t>une situation où il existe un potentiel pour le public d'interagir d'une façon ou d'une autre avec le parrain</a:t>
          </a:r>
          <a:r>
            <a:rPr lang="fr-FR" sz="1900" kern="1200"/>
            <a:t>. </a:t>
          </a:r>
          <a:endParaRPr lang="en-US" sz="1900" kern="1200"/>
        </a:p>
      </dsp:txBody>
      <dsp:txXfrm>
        <a:off x="1361505" y="503"/>
        <a:ext cx="9049018" cy="1178792"/>
      </dsp:txXfrm>
    </dsp:sp>
    <dsp:sp modelId="{9998AD5B-6C6C-4ADE-8829-22138244CCC5}">
      <dsp:nvSpPr>
        <dsp:cNvPr id="0" name=""/>
        <dsp:cNvSpPr/>
      </dsp:nvSpPr>
      <dsp:spPr>
        <a:xfrm>
          <a:off x="0" y="1473994"/>
          <a:ext cx="10410524" cy="117879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F249B4-3735-4371-8092-6CDFC08BC407}">
      <dsp:nvSpPr>
        <dsp:cNvPr id="0" name=""/>
        <dsp:cNvSpPr/>
      </dsp:nvSpPr>
      <dsp:spPr>
        <a:xfrm>
          <a:off x="356584" y="1739223"/>
          <a:ext cx="648335" cy="6483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15BD578-38BA-46DE-A13B-6EA642CBF727}">
      <dsp:nvSpPr>
        <dsp:cNvPr id="0" name=""/>
        <dsp:cNvSpPr/>
      </dsp:nvSpPr>
      <dsp:spPr>
        <a:xfrm>
          <a:off x="1361505" y="1473994"/>
          <a:ext cx="9049018" cy="11787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756" tIns="124756" rIns="124756" bIns="124756" numCol="1" spcCol="1270" anchor="ctr" anchorCtr="0">
          <a:noAutofit/>
        </a:bodyPr>
        <a:lstStyle/>
        <a:p>
          <a:pPr marL="0" lvl="0" indent="0" algn="l" defTabSz="844550">
            <a:lnSpc>
              <a:spcPct val="100000"/>
            </a:lnSpc>
            <a:spcBef>
              <a:spcPct val="0"/>
            </a:spcBef>
            <a:spcAft>
              <a:spcPct val="35000"/>
            </a:spcAft>
            <a:buNone/>
          </a:pPr>
          <a:r>
            <a:rPr lang="fr-FR" sz="1900" kern="1200"/>
            <a:t>L’utilisation des solutions de communication interactives issues des techniques d-e-marketing, de community management (web 2.0) ou encore de marketing mobile sont souvent mobilisé.</a:t>
          </a:r>
          <a:endParaRPr lang="en-US" sz="1900" kern="1200"/>
        </a:p>
      </dsp:txBody>
      <dsp:txXfrm>
        <a:off x="1361505" y="1473994"/>
        <a:ext cx="9049018" cy="1178792"/>
      </dsp:txXfrm>
    </dsp:sp>
    <dsp:sp modelId="{292B2FAF-38DE-420E-9839-0E8A4347BAEF}">
      <dsp:nvSpPr>
        <dsp:cNvPr id="0" name=""/>
        <dsp:cNvSpPr/>
      </dsp:nvSpPr>
      <dsp:spPr>
        <a:xfrm>
          <a:off x="0" y="2947485"/>
          <a:ext cx="10410524" cy="117879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4183F1-18C1-4665-B1D7-D5CC6DF92856}">
      <dsp:nvSpPr>
        <dsp:cNvPr id="0" name=""/>
        <dsp:cNvSpPr/>
      </dsp:nvSpPr>
      <dsp:spPr>
        <a:xfrm>
          <a:off x="356584" y="3212713"/>
          <a:ext cx="648335" cy="6483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A781926-A0D4-45F6-A4D0-688F3C267A9D}">
      <dsp:nvSpPr>
        <dsp:cNvPr id="0" name=""/>
        <dsp:cNvSpPr/>
      </dsp:nvSpPr>
      <dsp:spPr>
        <a:xfrm>
          <a:off x="1361505" y="2947485"/>
          <a:ext cx="9049018" cy="11787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756" tIns="124756" rIns="124756" bIns="124756" numCol="1" spcCol="1270" anchor="ctr" anchorCtr="0">
          <a:noAutofit/>
        </a:bodyPr>
        <a:lstStyle/>
        <a:p>
          <a:pPr marL="0" lvl="0" indent="0" algn="l" defTabSz="844550">
            <a:lnSpc>
              <a:spcPct val="100000"/>
            </a:lnSpc>
            <a:spcBef>
              <a:spcPct val="0"/>
            </a:spcBef>
            <a:spcAft>
              <a:spcPct val="35000"/>
            </a:spcAft>
            <a:buNone/>
          </a:pPr>
          <a:r>
            <a:rPr lang="fr-FR" sz="1900" kern="1200"/>
            <a:t>« Think tank » partnershipactivation.com : « comment connecter les fans aux marques » c’est-à-dire exprimer ou faire vivre les marques de parrains sur le terrain événementiel sportif</a:t>
          </a:r>
          <a:endParaRPr lang="en-US" sz="1900" kern="1200"/>
        </a:p>
      </dsp:txBody>
      <dsp:txXfrm>
        <a:off x="1361505" y="2947485"/>
        <a:ext cx="9049018" cy="117879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B3EEFF-A153-49F8-A433-F00424530E4A}">
      <dsp:nvSpPr>
        <dsp:cNvPr id="0" name=""/>
        <dsp:cNvSpPr/>
      </dsp:nvSpPr>
      <dsp:spPr>
        <a:xfrm>
          <a:off x="0" y="346116"/>
          <a:ext cx="8229600" cy="453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623B3A-F7D4-4CD5-B9D6-AB832C21A734}">
      <dsp:nvSpPr>
        <dsp:cNvPr id="0" name=""/>
        <dsp:cNvSpPr/>
      </dsp:nvSpPr>
      <dsp:spPr>
        <a:xfrm>
          <a:off x="411480" y="80436"/>
          <a:ext cx="5760720" cy="531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00100">
            <a:lnSpc>
              <a:spcPct val="90000"/>
            </a:lnSpc>
            <a:spcBef>
              <a:spcPct val="0"/>
            </a:spcBef>
            <a:spcAft>
              <a:spcPct val="35000"/>
            </a:spcAft>
            <a:buNone/>
          </a:pPr>
          <a:r>
            <a:rPr lang="fr-FR" sz="1800" kern="1200"/>
            <a:t>Promotion PSP + Playstation 3</a:t>
          </a:r>
          <a:endParaRPr lang="en-US" sz="1800" kern="1200"/>
        </a:p>
      </dsp:txBody>
      <dsp:txXfrm>
        <a:off x="437419" y="106375"/>
        <a:ext cx="5708842" cy="479482"/>
      </dsp:txXfrm>
    </dsp:sp>
    <dsp:sp modelId="{93065153-2DCB-48BC-9CC9-FE407E2532B0}">
      <dsp:nvSpPr>
        <dsp:cNvPr id="0" name=""/>
        <dsp:cNvSpPr/>
      </dsp:nvSpPr>
      <dsp:spPr>
        <a:xfrm>
          <a:off x="0" y="1162596"/>
          <a:ext cx="8229600" cy="15592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8708" tIns="374904" rIns="638708" bIns="128016" numCol="1" spcCol="1270" anchor="t" anchorCtr="0">
          <a:noAutofit/>
        </a:bodyPr>
        <a:lstStyle/>
        <a:p>
          <a:pPr marL="171450" lvl="1" indent="-171450" algn="l" defTabSz="800100">
            <a:lnSpc>
              <a:spcPct val="90000"/>
            </a:lnSpc>
            <a:spcBef>
              <a:spcPct val="0"/>
            </a:spcBef>
            <a:spcAft>
              <a:spcPct val="15000"/>
            </a:spcAft>
            <a:buChar char="•"/>
          </a:pPr>
          <a:r>
            <a:rPr lang="fr-FR" sz="1800" kern="1200"/>
            <a:t>Terrain central : 4 bannières en haut des gradins et 1drapeau. 2 poteaux du filet logo Playstation</a:t>
          </a:r>
          <a:endParaRPr lang="en-US" sz="1800" kern="1200"/>
        </a:p>
        <a:p>
          <a:pPr marL="171450" lvl="1" indent="-171450" algn="l" defTabSz="800100">
            <a:lnSpc>
              <a:spcPct val="90000"/>
            </a:lnSpc>
            <a:spcBef>
              <a:spcPct val="0"/>
            </a:spcBef>
            <a:spcAft>
              <a:spcPct val="15000"/>
            </a:spcAft>
            <a:buChar char="•"/>
          </a:pPr>
          <a:r>
            <a:rPr lang="fr-FR" sz="1800" kern="1200"/>
            <a:t>Terrains annexes : 4 panneaux de 1.20 mn dans le sable. 2 poteaux du filet logo Playstation</a:t>
          </a:r>
          <a:endParaRPr lang="en-US" sz="1800" kern="1200"/>
        </a:p>
      </dsp:txBody>
      <dsp:txXfrm>
        <a:off x="0" y="1162596"/>
        <a:ext cx="8229600" cy="1559250"/>
      </dsp:txXfrm>
    </dsp:sp>
    <dsp:sp modelId="{40CD2803-D6B7-4031-A0A1-4C90759102D3}">
      <dsp:nvSpPr>
        <dsp:cNvPr id="0" name=""/>
        <dsp:cNvSpPr/>
      </dsp:nvSpPr>
      <dsp:spPr>
        <a:xfrm>
          <a:off x="411480" y="896916"/>
          <a:ext cx="5760720" cy="531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00100">
            <a:lnSpc>
              <a:spcPct val="90000"/>
            </a:lnSpc>
            <a:spcBef>
              <a:spcPct val="0"/>
            </a:spcBef>
            <a:spcAft>
              <a:spcPct val="35000"/>
            </a:spcAft>
            <a:buNone/>
          </a:pPr>
          <a:r>
            <a:rPr lang="fr-FR" sz="1800" kern="1200"/>
            <a:t>Activation visibilité :</a:t>
          </a:r>
          <a:endParaRPr lang="en-US" sz="1800" kern="1200"/>
        </a:p>
      </dsp:txBody>
      <dsp:txXfrm>
        <a:off x="437419" y="922855"/>
        <a:ext cx="5708842" cy="479482"/>
      </dsp:txXfrm>
    </dsp:sp>
    <dsp:sp modelId="{ED60893D-E243-4ACB-9314-E224E68A4E38}">
      <dsp:nvSpPr>
        <dsp:cNvPr id="0" name=""/>
        <dsp:cNvSpPr/>
      </dsp:nvSpPr>
      <dsp:spPr>
        <a:xfrm>
          <a:off x="0" y="3084726"/>
          <a:ext cx="8229600" cy="1360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8708" tIns="374904" rIns="638708" bIns="128016" numCol="1" spcCol="1270" anchor="t" anchorCtr="0">
          <a:noAutofit/>
        </a:bodyPr>
        <a:lstStyle/>
        <a:p>
          <a:pPr marL="171450" lvl="1" indent="-171450" algn="l" defTabSz="800100">
            <a:lnSpc>
              <a:spcPct val="90000"/>
            </a:lnSpc>
            <a:spcBef>
              <a:spcPct val="0"/>
            </a:spcBef>
            <a:spcAft>
              <a:spcPct val="15000"/>
            </a:spcAft>
            <a:buChar char="•"/>
          </a:pPr>
          <a:r>
            <a:rPr lang="fr-FR" sz="1800" kern="1200"/>
            <a:t>Playstation Road Trip :</a:t>
          </a:r>
          <a:endParaRPr lang="en-US" sz="1800" kern="1200"/>
        </a:p>
        <a:p>
          <a:pPr marL="342900" lvl="2" indent="-171450" algn="l" defTabSz="800100">
            <a:lnSpc>
              <a:spcPct val="90000"/>
            </a:lnSpc>
            <a:spcBef>
              <a:spcPct val="0"/>
            </a:spcBef>
            <a:spcAft>
              <a:spcPct val="15000"/>
            </a:spcAft>
            <a:buChar char="•"/>
          </a:pPr>
          <a:r>
            <a:rPr lang="fr-FR" sz="1800" kern="1200"/>
            <a:t>bus année 70 – espace promotion produits</a:t>
          </a:r>
          <a:endParaRPr lang="en-US" sz="1800" kern="1200"/>
        </a:p>
        <a:p>
          <a:pPr marL="342900" lvl="2" indent="-171450" algn="l" defTabSz="800100">
            <a:lnSpc>
              <a:spcPct val="90000"/>
            </a:lnSpc>
            <a:spcBef>
              <a:spcPct val="0"/>
            </a:spcBef>
            <a:spcAft>
              <a:spcPct val="15000"/>
            </a:spcAft>
            <a:buChar char="•"/>
          </a:pPr>
          <a:r>
            <a:rPr lang="fr-FR" sz="1800" kern="1200"/>
            <a:t>Jeux concours : tirages au sort journaliers</a:t>
          </a:r>
          <a:endParaRPr lang="en-US" sz="1800" kern="1200"/>
        </a:p>
      </dsp:txBody>
      <dsp:txXfrm>
        <a:off x="0" y="3084726"/>
        <a:ext cx="8229600" cy="1360800"/>
      </dsp:txXfrm>
    </dsp:sp>
    <dsp:sp modelId="{683CA21C-F68E-4D1D-A88C-A8E3F14EE4A5}">
      <dsp:nvSpPr>
        <dsp:cNvPr id="0" name=""/>
        <dsp:cNvSpPr/>
      </dsp:nvSpPr>
      <dsp:spPr>
        <a:xfrm>
          <a:off x="411480" y="2819046"/>
          <a:ext cx="5760720" cy="531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00100">
            <a:lnSpc>
              <a:spcPct val="90000"/>
            </a:lnSpc>
            <a:spcBef>
              <a:spcPct val="0"/>
            </a:spcBef>
            <a:spcAft>
              <a:spcPct val="35000"/>
            </a:spcAft>
            <a:buNone/>
          </a:pPr>
          <a:r>
            <a:rPr lang="fr-FR" sz="1800" kern="1200"/>
            <a:t>Activation spécifique « sensemaking »: </a:t>
          </a:r>
          <a:endParaRPr lang="en-US" sz="1800" kern="1200"/>
        </a:p>
      </dsp:txBody>
      <dsp:txXfrm>
        <a:off x="437419" y="2844985"/>
        <a:ext cx="5708842" cy="47948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23B9FA-744C-4210-A34F-99435C2367F7}">
      <dsp:nvSpPr>
        <dsp:cNvPr id="0" name=""/>
        <dsp:cNvSpPr/>
      </dsp:nvSpPr>
      <dsp:spPr>
        <a:xfrm>
          <a:off x="0" y="53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CB61E8-42B5-445A-ABD7-07B784069FB5}">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8D1A38-05D8-460C-8691-07747AE4B50D}">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fr-FR" sz="2500" kern="1200"/>
            <a:t>60 ans du bikini : Arena en a profité de l’événement pour changer leur image sur le marché des maillots de bain</a:t>
          </a:r>
          <a:endParaRPr lang="en-US" sz="2500" kern="1200"/>
        </a:p>
      </dsp:txBody>
      <dsp:txXfrm>
        <a:off x="1435590" y="531"/>
        <a:ext cx="9080009" cy="1242935"/>
      </dsp:txXfrm>
    </dsp:sp>
    <dsp:sp modelId="{85677C42-CE95-432B-9EE6-606AA745A0FD}">
      <dsp:nvSpPr>
        <dsp:cNvPr id="0" name=""/>
        <dsp:cNvSpPr/>
      </dsp:nvSpPr>
      <dsp:spPr>
        <a:xfrm>
          <a:off x="0" y="155420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8C305A-A4B9-4638-8AED-39C3047DE748}">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21FCB8-8829-4AD1-8809-8EDB50A85CEC}">
      <dsp:nvSpPr>
        <dsp:cNvPr id="0" name=""/>
        <dsp:cNvSpPr/>
      </dsp:nvSpPr>
      <dsp:spPr>
        <a:xfrm>
          <a:off x="1435590" y="1554201"/>
          <a:ext cx="4732020"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fr-FR" sz="2500" kern="1200"/>
            <a:t>Activation visibilité :</a:t>
          </a:r>
          <a:endParaRPr lang="en-US" sz="2500" kern="1200"/>
        </a:p>
      </dsp:txBody>
      <dsp:txXfrm>
        <a:off x="1435590" y="1554201"/>
        <a:ext cx="4732020" cy="1242935"/>
      </dsp:txXfrm>
    </dsp:sp>
    <dsp:sp modelId="{B3C016B1-35BB-432F-BDEA-9F4D1DE98FD2}">
      <dsp:nvSpPr>
        <dsp:cNvPr id="0" name=""/>
        <dsp:cNvSpPr/>
      </dsp:nvSpPr>
      <dsp:spPr>
        <a:xfrm>
          <a:off x="6167610" y="1554201"/>
          <a:ext cx="434798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488950">
            <a:lnSpc>
              <a:spcPct val="100000"/>
            </a:lnSpc>
            <a:spcBef>
              <a:spcPct val="0"/>
            </a:spcBef>
            <a:spcAft>
              <a:spcPct val="35000"/>
            </a:spcAft>
            <a:buNone/>
          </a:pPr>
          <a:r>
            <a:rPr lang="fr-FR" sz="1100" kern="1200"/>
            <a:t>Terrain central : 6 bannières de 2 m au bord du terrain sur la largeur, 3 de 1.20 m autour, 1 en haut des gradins et 4 drapeaux. </a:t>
          </a:r>
          <a:endParaRPr lang="en-US" sz="1100" kern="1200"/>
        </a:p>
        <a:p>
          <a:pPr marL="0" lvl="0" indent="0" algn="l" defTabSz="488950">
            <a:lnSpc>
              <a:spcPct val="100000"/>
            </a:lnSpc>
            <a:spcBef>
              <a:spcPct val="0"/>
            </a:spcBef>
            <a:spcAft>
              <a:spcPct val="35000"/>
            </a:spcAft>
            <a:buNone/>
          </a:pPr>
          <a:r>
            <a:rPr lang="fr-FR" sz="1100" kern="1200"/>
            <a:t>Terrains annexes : 4 panneaux de 1.20 mn dans le sable. 2 poteaux du filet logo Playstation</a:t>
          </a:r>
          <a:endParaRPr lang="en-US" sz="1100" kern="1200"/>
        </a:p>
      </dsp:txBody>
      <dsp:txXfrm>
        <a:off x="6167610" y="1554201"/>
        <a:ext cx="4347989" cy="1242935"/>
      </dsp:txXfrm>
    </dsp:sp>
    <dsp:sp modelId="{588CB673-A059-4FCB-BB19-9064A729F28D}">
      <dsp:nvSpPr>
        <dsp:cNvPr id="0" name=""/>
        <dsp:cNvSpPr/>
      </dsp:nvSpPr>
      <dsp:spPr>
        <a:xfrm>
          <a:off x="0" y="3107870"/>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B5135E-8E22-456B-9B92-F00ECFCF495C}">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952FBA-5FA0-406A-9BE9-E4D56ADA062D}">
      <dsp:nvSpPr>
        <dsp:cNvPr id="0" name=""/>
        <dsp:cNvSpPr/>
      </dsp:nvSpPr>
      <dsp:spPr>
        <a:xfrm>
          <a:off x="1435590" y="3107870"/>
          <a:ext cx="4732020"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fr-FR" sz="2500" kern="1200"/>
            <a:t>Activation spécifique « sensemaking »: </a:t>
          </a:r>
          <a:endParaRPr lang="en-US" sz="2500" kern="1200"/>
        </a:p>
      </dsp:txBody>
      <dsp:txXfrm>
        <a:off x="1435590" y="3107870"/>
        <a:ext cx="4732020" cy="1242935"/>
      </dsp:txXfrm>
    </dsp:sp>
    <dsp:sp modelId="{79C2FD5E-2B0E-4F5B-B490-0116A7A9BC45}">
      <dsp:nvSpPr>
        <dsp:cNvPr id="0" name=""/>
        <dsp:cNvSpPr/>
      </dsp:nvSpPr>
      <dsp:spPr>
        <a:xfrm>
          <a:off x="6167610" y="3107870"/>
          <a:ext cx="434798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488950">
            <a:lnSpc>
              <a:spcPct val="100000"/>
            </a:lnSpc>
            <a:spcBef>
              <a:spcPct val="0"/>
            </a:spcBef>
            <a:spcAft>
              <a:spcPct val="35000"/>
            </a:spcAft>
            <a:buNone/>
          </a:pPr>
          <a:r>
            <a:rPr lang="fr-FR" sz="1100" kern="1200"/>
            <a:t>Tente centrale : espace de vente et de prenting : nouvelles gammes créée pour l’événement.</a:t>
          </a:r>
          <a:endParaRPr lang="en-US" sz="1100" kern="1200"/>
        </a:p>
        <a:p>
          <a:pPr marL="0" lvl="0" indent="0" algn="l" defTabSz="488950">
            <a:lnSpc>
              <a:spcPct val="100000"/>
            </a:lnSpc>
            <a:spcBef>
              <a:spcPct val="0"/>
            </a:spcBef>
            <a:spcAft>
              <a:spcPct val="35000"/>
            </a:spcAft>
            <a:buNone/>
          </a:pPr>
          <a:r>
            <a:rPr lang="fr-FR" sz="1100" kern="1200"/>
            <a:t>Bikini contest : inscription dans la tente (prise photo) défillé sur le court central, jury experts…</a:t>
          </a:r>
          <a:endParaRPr lang="en-US" sz="1100" kern="1200"/>
        </a:p>
        <a:p>
          <a:pPr marL="0" lvl="0" indent="0" algn="l" defTabSz="488950">
            <a:lnSpc>
              <a:spcPct val="100000"/>
            </a:lnSpc>
            <a:spcBef>
              <a:spcPct val="0"/>
            </a:spcBef>
            <a:spcAft>
              <a:spcPct val="35000"/>
            </a:spcAft>
            <a:buNone/>
          </a:pPr>
          <a:r>
            <a:rPr lang="fr-FR" sz="1100" kern="1200"/>
            <a:t>Loge RP</a:t>
          </a:r>
          <a:endParaRPr lang="en-US" sz="1100" kern="1200"/>
        </a:p>
      </dsp:txBody>
      <dsp:txXfrm>
        <a:off x="6167610" y="3107870"/>
        <a:ext cx="4347989" cy="124293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046A9C-8786-4EB3-804E-896BAD16C8E4}" type="datetimeFigureOut">
              <a:rPr lang="fr-FR" smtClean="0"/>
              <a:t>09/09/2022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F14CB-E2B1-491F-AF61-B09F14839D59}" type="slidenum">
              <a:rPr lang="fr-FR" smtClean="0"/>
              <a:t>‹N°›</a:t>
            </a:fld>
            <a:endParaRPr lang="fr-FR"/>
          </a:p>
        </p:txBody>
      </p:sp>
    </p:spTree>
    <p:extLst>
      <p:ext uri="{BB962C8B-B14F-4D97-AF65-F5344CB8AC3E}">
        <p14:creationId xmlns:p14="http://schemas.microsoft.com/office/powerpoint/2010/main" val="145500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285750" lvl="0" indent="-285750">
              <a:buFont typeface="Arial" panose="020B0604020202020204" pitchFamily="34" charset="0"/>
              <a:buChar char="•"/>
            </a:pPr>
            <a:r>
              <a:rPr lang="en-US" sz="1500" b="0" noProof="0" dirty="0">
                <a:sym typeface="Wingdings" panose="05000000000000000000" pitchFamily="2" charset="2"/>
              </a:rPr>
              <a:t>The</a:t>
            </a:r>
            <a:r>
              <a:rPr lang="en-US" sz="1500" b="0" baseline="0" noProof="0" dirty="0">
                <a:sym typeface="Wingdings" panose="05000000000000000000" pitchFamily="2" charset="2"/>
              </a:rPr>
              <a:t> answer is clearly </a:t>
            </a:r>
            <a:r>
              <a:rPr lang="en-US" sz="1500" b="1" baseline="0" noProof="0" dirty="0">
                <a:sym typeface="Wingdings" panose="05000000000000000000" pitchFamily="2" charset="2"/>
              </a:rPr>
              <a:t>NO-</a:t>
            </a:r>
            <a:r>
              <a:rPr lang="en-US" sz="1500" b="0" baseline="0" noProof="0" dirty="0">
                <a:sym typeface="Wingdings" panose="05000000000000000000" pitchFamily="2" charset="2"/>
              </a:rPr>
              <a:t> </a:t>
            </a:r>
            <a:r>
              <a:rPr lang="en-US" sz="1500" b="1" baseline="0" noProof="0" dirty="0">
                <a:sym typeface="Wingdings" panose="05000000000000000000" pitchFamily="2" charset="2"/>
              </a:rPr>
              <a:t>it is not only about the channel</a:t>
            </a:r>
          </a:p>
          <a:p>
            <a:pPr marL="285750" lvl="0" indent="-285750">
              <a:buFont typeface="Arial" panose="020B0604020202020204" pitchFamily="34" charset="0"/>
              <a:buChar char="•"/>
            </a:pPr>
            <a:r>
              <a:rPr lang="en-US" sz="1500" b="0" baseline="0" noProof="0" dirty="0">
                <a:sym typeface="Wingdings" panose="05000000000000000000" pitchFamily="2" charset="2"/>
              </a:rPr>
              <a:t>What you see here is </a:t>
            </a:r>
            <a:r>
              <a:rPr lang="en-US" sz="1500" b="1" baseline="0" noProof="0" dirty="0">
                <a:sym typeface="Wingdings" panose="05000000000000000000" pitchFamily="2" charset="2"/>
              </a:rPr>
              <a:t>sports viewership on online screens</a:t>
            </a:r>
            <a:r>
              <a:rPr lang="en-US" sz="1500" b="0" baseline="0" noProof="0" dirty="0">
                <a:sym typeface="Wingdings" panose="05000000000000000000" pitchFamily="2" charset="2"/>
              </a:rPr>
              <a:t>, split by type of content and age</a:t>
            </a:r>
          </a:p>
          <a:p>
            <a:pPr marL="742950" lvl="1" indent="-285750">
              <a:buFont typeface="Arial" panose="020B0604020202020204" pitchFamily="34" charset="0"/>
              <a:buChar char="•"/>
            </a:pPr>
            <a:r>
              <a:rPr lang="en-US" sz="1500" b="1" baseline="0" noProof="0" dirty="0">
                <a:sym typeface="Wingdings" panose="05000000000000000000" pitchFamily="2" charset="2"/>
              </a:rPr>
              <a:t>Good news</a:t>
            </a:r>
            <a:r>
              <a:rPr lang="en-US" sz="1500" b="0" baseline="0" noProof="0" dirty="0">
                <a:sym typeface="Wingdings" panose="05000000000000000000" pitchFamily="2" charset="2"/>
              </a:rPr>
              <a:t>: live is </a:t>
            </a:r>
            <a:r>
              <a:rPr lang="en-US" sz="1500" b="1" baseline="0" noProof="0" dirty="0">
                <a:sym typeface="Wingdings" panose="05000000000000000000" pitchFamily="2" charset="2"/>
              </a:rPr>
              <a:t>still relevant </a:t>
            </a:r>
            <a:r>
              <a:rPr lang="en-US" sz="1500" b="0" baseline="0" noProof="0" dirty="0">
                <a:sym typeface="Wingdings" panose="05000000000000000000" pitchFamily="2" charset="2"/>
              </a:rPr>
              <a:t>! 90% of 16-20 watch live sports on online screens !</a:t>
            </a:r>
          </a:p>
          <a:p>
            <a:pPr marL="742950" lvl="1" indent="-285750">
              <a:buFont typeface="Arial" panose="020B0604020202020204" pitchFamily="34" charset="0"/>
              <a:buChar char="•"/>
            </a:pPr>
            <a:r>
              <a:rPr lang="en-US" sz="1500" b="1" baseline="0" noProof="0" dirty="0">
                <a:sym typeface="Wingdings" panose="05000000000000000000" pitchFamily="2" charset="2"/>
              </a:rPr>
              <a:t>64% of 50+ also do so</a:t>
            </a:r>
            <a:r>
              <a:rPr lang="en-US" sz="1500" b="0" baseline="0" noProof="0" dirty="0">
                <a:sym typeface="Wingdings" panose="05000000000000000000" pitchFamily="2" charset="2"/>
              </a:rPr>
              <a:t>… which sounds like all positive: </a:t>
            </a:r>
            <a:r>
              <a:rPr lang="en-US" sz="1500" b="1" baseline="0" noProof="0" dirty="0">
                <a:sym typeface="Wingdings" panose="05000000000000000000" pitchFamily="2" charset="2"/>
              </a:rPr>
              <a:t>even older generation is changing</a:t>
            </a:r>
          </a:p>
          <a:p>
            <a:pPr marL="742950" lvl="1" indent="-285750">
              <a:buFont typeface="Arial" panose="020B0604020202020204" pitchFamily="34" charset="0"/>
              <a:buChar char="•"/>
            </a:pPr>
            <a:r>
              <a:rPr lang="en-US" sz="1500" b="1" u="sng" baseline="0" noProof="0" dirty="0">
                <a:sym typeface="Wingdings" panose="05000000000000000000" pitchFamily="2" charset="2"/>
              </a:rPr>
              <a:t>BUT HOLD ON</a:t>
            </a:r>
            <a:r>
              <a:rPr lang="en-US" sz="1500" b="0" baseline="0" noProof="0" dirty="0">
                <a:sym typeface="Wingdings" panose="05000000000000000000" pitchFamily="2" charset="2"/>
              </a:rPr>
              <a:t>: When you look at </a:t>
            </a:r>
            <a:r>
              <a:rPr lang="en-US" sz="1500" b="1" baseline="0" noProof="0" dirty="0">
                <a:sym typeface="Wingdings" panose="05000000000000000000" pitchFamily="2" charset="2"/>
              </a:rPr>
              <a:t>non-live</a:t>
            </a:r>
            <a:r>
              <a:rPr lang="en-US" sz="1500" b="0" baseline="0" noProof="0" dirty="0">
                <a:sym typeface="Wingdings" panose="05000000000000000000" pitchFamily="2" charset="2"/>
              </a:rPr>
              <a:t>, the message comes with a TWIST…</a:t>
            </a:r>
          </a:p>
          <a:p>
            <a:pPr marL="1200150" lvl="2" indent="-285750">
              <a:buFont typeface="Arial" panose="020B0604020202020204" pitchFamily="34" charset="0"/>
              <a:buChar char="•"/>
            </a:pPr>
            <a:r>
              <a:rPr lang="en-US" sz="1500" b="0" baseline="0" noProof="0" dirty="0">
                <a:sym typeface="Wingdings" panose="05000000000000000000" pitchFamily="2" charset="2"/>
              </a:rPr>
              <a:t>50+ don’t really watch non-live on online… seems they </a:t>
            </a:r>
            <a:r>
              <a:rPr lang="en-US" sz="1500" b="1" baseline="0" noProof="0" dirty="0">
                <a:sym typeface="Wingdings" panose="05000000000000000000" pitchFamily="2" charset="2"/>
              </a:rPr>
              <a:t>replicate online </a:t>
            </a:r>
            <a:r>
              <a:rPr lang="en-US" sz="1500" b="0" baseline="0" noProof="0" dirty="0">
                <a:sym typeface="Wingdings" panose="05000000000000000000" pitchFamily="2" charset="2"/>
              </a:rPr>
              <a:t>what they used to do on traditional TV: tune-in, watch, then tune out after 90mins</a:t>
            </a:r>
          </a:p>
          <a:p>
            <a:pPr marL="1200150" lvl="2" indent="-285750">
              <a:buFont typeface="Arial" panose="020B0604020202020204" pitchFamily="34" charset="0"/>
              <a:buChar char="•"/>
            </a:pPr>
            <a:r>
              <a:rPr lang="en-US" sz="1500" b="1" baseline="0" noProof="0" dirty="0">
                <a:sym typeface="Wingdings" panose="05000000000000000000" pitchFamily="2" charset="2"/>
              </a:rPr>
              <a:t>&lt;20 is different</a:t>
            </a:r>
            <a:r>
              <a:rPr lang="en-US" sz="1500" b="0" baseline="0" noProof="0" dirty="0">
                <a:sym typeface="Wingdings" panose="05000000000000000000" pitchFamily="2" charset="2"/>
              </a:rPr>
              <a:t>: they tune in to watch live, but still consume a ton of non-live sports… </a:t>
            </a:r>
            <a:r>
              <a:rPr lang="en-US" sz="1500" b="1" baseline="0" noProof="0" dirty="0">
                <a:sym typeface="Wingdings" panose="05000000000000000000" pitchFamily="2" charset="2"/>
              </a:rPr>
              <a:t>what does this tell us?</a:t>
            </a:r>
          </a:p>
          <a:p>
            <a:pPr marL="1657350" lvl="3" indent="-285750">
              <a:buFont typeface="Arial" panose="020B0604020202020204" pitchFamily="34" charset="0"/>
              <a:buChar char="•"/>
            </a:pPr>
            <a:r>
              <a:rPr lang="en-US" sz="1500" b="0" baseline="0" noProof="0" dirty="0">
                <a:sym typeface="Wingdings" panose="05000000000000000000" pitchFamily="2" charset="2"/>
              </a:rPr>
              <a:t>1. there is as </a:t>
            </a:r>
            <a:r>
              <a:rPr lang="en-US" sz="1500" b="1" baseline="0" noProof="0" dirty="0">
                <a:sym typeface="Wingdings" panose="05000000000000000000" pitchFamily="2" charset="2"/>
              </a:rPr>
              <a:t>much media </a:t>
            </a:r>
            <a:r>
              <a:rPr lang="en-US" sz="1500" b="0" baseline="0" noProof="0" dirty="0">
                <a:sym typeface="Wingdings" panose="05000000000000000000" pitchFamily="2" charset="2"/>
              </a:rPr>
              <a:t>value in live as there is in non-live sports (at a minimum)</a:t>
            </a:r>
          </a:p>
          <a:p>
            <a:pPr marL="1657350" lvl="3" indent="-285750">
              <a:buFont typeface="Arial" panose="020B0604020202020204" pitchFamily="34" charset="0"/>
              <a:buChar char="•"/>
            </a:pPr>
            <a:r>
              <a:rPr lang="en-US" sz="1500" b="0" baseline="0" noProof="0" dirty="0">
                <a:sym typeface="Wingdings" panose="05000000000000000000" pitchFamily="2" charset="2"/>
              </a:rPr>
              <a:t>2. </a:t>
            </a:r>
            <a:r>
              <a:rPr lang="en-US" sz="1500" b="1" baseline="0" noProof="0" dirty="0">
                <a:sym typeface="Wingdings" panose="05000000000000000000" pitchFamily="2" charset="2"/>
              </a:rPr>
              <a:t>HOWEVER</a:t>
            </a:r>
            <a:r>
              <a:rPr lang="en-US" sz="1500" b="0" baseline="0" noProof="0" dirty="0">
                <a:sym typeface="Wingdings" panose="05000000000000000000" pitchFamily="2" charset="2"/>
              </a:rPr>
              <a:t>, </a:t>
            </a:r>
            <a:r>
              <a:rPr lang="en-US" sz="1500" b="1" baseline="0" noProof="0" dirty="0">
                <a:sym typeface="Wingdings" panose="05000000000000000000" pitchFamily="2" charset="2"/>
              </a:rPr>
              <a:t>younger generation do not consume with the same degree of concentration</a:t>
            </a:r>
            <a:r>
              <a:rPr lang="en-US" sz="1500" b="0" baseline="0" noProof="0" dirty="0">
                <a:sym typeface="Wingdings" panose="05000000000000000000" pitchFamily="2" charset="2"/>
              </a:rPr>
              <a:t>, hence their need for non-live…</a:t>
            </a:r>
          </a:p>
          <a:p>
            <a:pPr marL="2114550" lvl="4" indent="-285750">
              <a:buFont typeface="Arial" panose="020B0604020202020204" pitchFamily="34" charset="0"/>
              <a:buChar char="•"/>
            </a:pPr>
            <a:r>
              <a:rPr lang="en-US" sz="1600" b="0" kern="1200" noProof="0" dirty="0">
                <a:solidFill>
                  <a:schemeClr val="tx1"/>
                </a:solidFill>
                <a:effectLst/>
                <a:latin typeface="+mn-lt"/>
                <a:ea typeface="+mn-ea"/>
                <a:cs typeface="+mn-cs"/>
              </a:rPr>
              <a:t>As reminder.</a:t>
            </a:r>
          </a:p>
          <a:p>
            <a:pPr marL="2571750" lvl="5" indent="-285750">
              <a:buFont typeface="Arial" panose="020B0604020202020204" pitchFamily="34" charset="0"/>
              <a:buChar char="•"/>
            </a:pPr>
            <a:r>
              <a:rPr lang="en-US" sz="1600" b="0" kern="1200" noProof="0" dirty="0">
                <a:solidFill>
                  <a:schemeClr val="tx1"/>
                </a:solidFill>
                <a:effectLst/>
                <a:latin typeface="+mn-lt"/>
                <a:ea typeface="+mn-ea"/>
                <a:cs typeface="+mn-cs"/>
              </a:rPr>
              <a:t>74% of 2</a:t>
            </a:r>
            <a:r>
              <a:rPr lang="en-US" sz="1600" b="0" kern="1200" baseline="30000" noProof="0" dirty="0">
                <a:solidFill>
                  <a:schemeClr val="tx1"/>
                </a:solidFill>
                <a:effectLst/>
                <a:latin typeface="+mn-lt"/>
                <a:ea typeface="+mn-ea"/>
                <a:cs typeface="+mn-cs"/>
              </a:rPr>
              <a:t>nd</a:t>
            </a:r>
            <a:r>
              <a:rPr lang="en-US" sz="1600" b="0" kern="1200" noProof="0" dirty="0">
                <a:solidFill>
                  <a:schemeClr val="tx1"/>
                </a:solidFill>
                <a:effectLst/>
                <a:latin typeface="+mn-lt"/>
                <a:ea typeface="+mn-ea"/>
                <a:cs typeface="+mn-cs"/>
              </a:rPr>
              <a:t> screen content they is unrelated to what they are watching on TV</a:t>
            </a:r>
          </a:p>
          <a:p>
            <a:pPr marL="2571750" lvl="5" indent="-285750">
              <a:buFont typeface="Arial" panose="020B0604020202020204" pitchFamily="34" charset="0"/>
              <a:buChar char="•"/>
            </a:pPr>
            <a:r>
              <a:rPr lang="en-US" sz="1600" b="0" kern="1200" baseline="0" noProof="0" dirty="0">
                <a:solidFill>
                  <a:schemeClr val="tx1"/>
                </a:solidFill>
                <a:effectLst/>
                <a:latin typeface="+mn-lt"/>
                <a:ea typeface="+mn-ea"/>
                <a:cs typeface="+mn-cs"/>
                <a:sym typeface="Wingdings" panose="05000000000000000000" pitchFamily="2" charset="2"/>
              </a:rPr>
              <a:t>So, during half-time or any boring moment of the match, they will tune out…</a:t>
            </a:r>
            <a:endParaRPr lang="en-US" sz="1500" b="0" baseline="0" noProof="0" dirty="0">
              <a:sym typeface="Wingdings" panose="05000000000000000000" pitchFamily="2" charset="2"/>
            </a:endParaRPr>
          </a:p>
          <a:p>
            <a:pPr marL="2114550" lvl="4" indent="-285750">
              <a:buFont typeface="Arial" panose="020B0604020202020204" pitchFamily="34" charset="0"/>
              <a:buChar char="•"/>
            </a:pPr>
            <a:endParaRPr lang="en-US" sz="1500" b="0" baseline="0" noProof="0" dirty="0">
              <a:sym typeface="Wingdings" panose="05000000000000000000" pitchFamily="2" charset="2"/>
            </a:endParaRPr>
          </a:p>
          <a:p>
            <a:pPr marL="285750" lvl="0" indent="-285750">
              <a:buFont typeface="Arial" panose="020B0604020202020204" pitchFamily="34" charset="0"/>
              <a:buChar char="•"/>
            </a:pPr>
            <a:r>
              <a:rPr lang="en-US" sz="1600" b="0" noProof="0" dirty="0"/>
              <a:t>What</a:t>
            </a:r>
            <a:r>
              <a:rPr lang="en-US" sz="1600" b="0" baseline="0" noProof="0" dirty="0"/>
              <a:t> des this tell us? </a:t>
            </a:r>
          </a:p>
          <a:p>
            <a:pPr marL="285750" lvl="0" indent="-285750">
              <a:buFont typeface="Arial" panose="020B0604020202020204" pitchFamily="34" charset="0"/>
              <a:buChar char="•"/>
            </a:pPr>
            <a:r>
              <a:rPr lang="en-US" sz="1600" b="0" noProof="0" dirty="0"/>
              <a:t>If you </a:t>
            </a:r>
            <a:r>
              <a:rPr lang="en-US" sz="1600" b="0" noProof="0" dirty="0" err="1"/>
              <a:t>wanna</a:t>
            </a:r>
            <a:r>
              <a:rPr lang="en-US" sz="1600" b="0" noProof="0" dirty="0"/>
              <a:t> be a </a:t>
            </a:r>
            <a:r>
              <a:rPr lang="en-US" sz="1600" b="1" noProof="0" dirty="0"/>
              <a:t>winner</a:t>
            </a:r>
            <a:r>
              <a:rPr lang="en-US" sz="1600" b="0" noProof="0" dirty="0"/>
              <a:t> in the race for </a:t>
            </a:r>
            <a:r>
              <a:rPr lang="en-US" sz="1600" b="1" noProof="0" dirty="0"/>
              <a:t>live spectators</a:t>
            </a:r>
            <a:endParaRPr lang="en-US" sz="1600" b="0" noProof="0" dirty="0"/>
          </a:p>
          <a:p>
            <a:pPr marL="742950" lvl="1" indent="-285750">
              <a:buFont typeface="Arial" panose="020B0604020202020204" pitchFamily="34" charset="0"/>
              <a:buChar char="•"/>
            </a:pPr>
            <a:r>
              <a:rPr lang="en-US" sz="1600" b="0" noProof="0" dirty="0"/>
              <a:t>innovate on and off the pitch</a:t>
            </a:r>
          </a:p>
          <a:p>
            <a:pPr marL="742950" lvl="1" indent="-285750">
              <a:buFont typeface="Arial" panose="020B0604020202020204" pitchFamily="34" charset="0"/>
              <a:buChar char="•"/>
            </a:pPr>
            <a:r>
              <a:rPr lang="en-US" sz="1600" b="0" noProof="0" dirty="0"/>
              <a:t>integrate the variety and </a:t>
            </a:r>
            <a:r>
              <a:rPr lang="en-US" sz="1600" b="0" noProof="0" dirty="0" err="1"/>
              <a:t>personalisation</a:t>
            </a:r>
            <a:r>
              <a:rPr lang="en-US" sz="1600" b="0" noProof="0" dirty="0"/>
              <a:t> of on-demand within a context of live consumption, all while </a:t>
            </a:r>
          </a:p>
          <a:p>
            <a:pPr marL="742950" lvl="1" indent="-285750">
              <a:buFont typeface="Arial" panose="020B0604020202020204" pitchFamily="34" charset="0"/>
              <a:buChar char="•"/>
            </a:pPr>
            <a:r>
              <a:rPr lang="en-US" sz="1600" b="0" noProof="0" dirty="0"/>
              <a:t>ensuring a seamless transition into the conversations taking place on social media</a:t>
            </a:r>
          </a:p>
          <a:p>
            <a:pPr marL="120650" lvl="0" indent="-342900">
              <a:buFontTx/>
              <a:buChar char="-"/>
            </a:pPr>
            <a:endParaRPr lang="en-US" sz="2000" b="0" noProof="0" dirty="0">
              <a:sym typeface="Wingdings" panose="05000000000000000000" pitchFamily="2" charset="2"/>
            </a:endParaRPr>
          </a:p>
          <a:p>
            <a:pPr marL="0" lvl="0" indent="0">
              <a:buFont typeface="Arial" panose="020B0604020202020204" pitchFamily="34" charset="0"/>
              <a:buNone/>
            </a:pPr>
            <a:endParaRPr lang="en-US" sz="1500" b="0" baseline="0" noProof="0" dirty="0">
              <a:sym typeface="Wingdings" panose="05000000000000000000" pitchFamily="2" charset="2"/>
            </a:endParaRPr>
          </a:p>
          <a:p>
            <a:pPr marL="0" lvl="0" indent="0">
              <a:buFont typeface="Arial" panose="020B0604020202020204" pitchFamily="34" charset="0"/>
              <a:buNone/>
            </a:pPr>
            <a:endParaRPr lang="en-US" sz="1500" b="0" noProof="0" dirty="0">
              <a:sym typeface="Wingdings" panose="05000000000000000000" pitchFamily="2" charset="2"/>
            </a:endParaRPr>
          </a:p>
          <a:p>
            <a:pPr marL="0" lvl="0" indent="0">
              <a:buFont typeface="Arial" panose="020B0604020202020204" pitchFamily="34" charset="0"/>
              <a:buNone/>
            </a:pPr>
            <a:endParaRPr lang="en-US" sz="1500" b="0" noProof="0" dirty="0">
              <a:sym typeface="Wingdings" panose="05000000000000000000" pitchFamily="2" charset="2"/>
            </a:endParaRPr>
          </a:p>
          <a:p>
            <a:pPr marL="0" lvl="0" indent="0">
              <a:buFont typeface="Arial" panose="020B0604020202020204" pitchFamily="34" charset="0"/>
              <a:buNone/>
            </a:pPr>
            <a:r>
              <a:rPr lang="en-US" sz="1500" b="0" noProof="0" dirty="0">
                <a:sym typeface="Wingdings" panose="05000000000000000000" pitchFamily="2" charset="2"/>
              </a:rPr>
              <a:t>FOCUSSED</a:t>
            </a:r>
            <a:r>
              <a:rPr lang="en-US" sz="1500" b="0" baseline="0" noProof="0" dirty="0">
                <a:sym typeface="Wingdings" panose="05000000000000000000" pitchFamily="2" charset="2"/>
              </a:rPr>
              <a:t> Vs. DISTRACTED</a:t>
            </a:r>
            <a:endParaRPr lang="en-US" sz="1500" b="0" noProof="0" dirty="0">
              <a:sym typeface="Wingdings" panose="05000000000000000000" pitchFamily="2" charset="2"/>
            </a:endParaRPr>
          </a:p>
          <a:p>
            <a:pPr marL="63500" lvl="0" indent="-285750">
              <a:buFont typeface="Arial" panose="020B0604020202020204" pitchFamily="34" charset="0"/>
              <a:buChar char="•"/>
            </a:pPr>
            <a:r>
              <a:rPr lang="en-US" sz="1500" b="0" noProof="0" dirty="0">
                <a:sym typeface="Wingdings" panose="05000000000000000000" pitchFamily="2" charset="2"/>
              </a:rPr>
              <a:t>Older generations</a:t>
            </a:r>
            <a:r>
              <a:rPr lang="en-US" sz="1500" b="0" baseline="0" noProof="0" dirty="0">
                <a:sym typeface="Wingdings" panose="05000000000000000000" pitchFamily="2" charset="2"/>
              </a:rPr>
              <a:t> still consuming live online, but not the case for non-live (similar to traditional channels: tune in to watch entire broadcast  satiated by live)</a:t>
            </a:r>
          </a:p>
          <a:p>
            <a:pPr marL="63500" lvl="0" indent="-285750">
              <a:buFont typeface="Arial" panose="020B0604020202020204" pitchFamily="34" charset="0"/>
              <a:buChar char="•"/>
            </a:pPr>
            <a:r>
              <a:rPr lang="en-US" sz="1500" b="0" baseline="0" noProof="0" dirty="0">
                <a:sym typeface="Wingdings" panose="05000000000000000000" pitchFamily="2" charset="2"/>
              </a:rPr>
              <a:t>Younger generations: picture very different (more non-live than live online: engaging with sports content differently: YouTube, social media platforms, etc.)</a:t>
            </a:r>
          </a:p>
          <a:p>
            <a:pPr marL="63500" lvl="0" indent="-285750">
              <a:buFont typeface="Arial" panose="020B0604020202020204" pitchFamily="34" charset="0"/>
              <a:buChar char="•"/>
            </a:pPr>
            <a:r>
              <a:rPr lang="en-US" sz="1200" b="0" kern="1200" noProof="0" dirty="0">
                <a:solidFill>
                  <a:schemeClr val="tx1"/>
                </a:solidFill>
                <a:effectLst/>
                <a:latin typeface="+mn-lt"/>
                <a:ea typeface="+mn-ea"/>
                <a:cs typeface="+mn-cs"/>
              </a:rPr>
              <a:t>E.g. TV viewers in US:</a:t>
            </a:r>
            <a:r>
              <a:rPr lang="en-US" sz="1200" b="0" kern="1200" baseline="0" noProof="0" dirty="0">
                <a:solidFill>
                  <a:schemeClr val="tx1"/>
                </a:solidFill>
                <a:effectLst/>
                <a:latin typeface="+mn-lt"/>
                <a:ea typeface="+mn-ea"/>
                <a:cs typeface="+mn-cs"/>
              </a:rPr>
              <a:t> </a:t>
            </a:r>
            <a:r>
              <a:rPr lang="en-US" sz="1200" b="0" kern="1200" noProof="0" dirty="0">
                <a:solidFill>
                  <a:schemeClr val="tx1"/>
                </a:solidFill>
                <a:effectLst/>
                <a:latin typeface="+mn-lt"/>
                <a:ea typeface="+mn-ea"/>
                <a:cs typeface="+mn-cs"/>
              </a:rPr>
              <a:t>70%+</a:t>
            </a:r>
            <a:r>
              <a:rPr lang="en-US" sz="1200" b="0" kern="1200" baseline="0" noProof="0" dirty="0">
                <a:solidFill>
                  <a:schemeClr val="tx1"/>
                </a:solidFill>
                <a:effectLst/>
                <a:latin typeface="+mn-lt"/>
                <a:ea typeface="+mn-ea"/>
                <a:cs typeface="+mn-cs"/>
              </a:rPr>
              <a:t> </a:t>
            </a:r>
            <a:r>
              <a:rPr lang="en-US" sz="1200" b="0" kern="1200" noProof="0" dirty="0">
                <a:solidFill>
                  <a:schemeClr val="tx1"/>
                </a:solidFill>
                <a:effectLst/>
                <a:latin typeface="+mn-lt"/>
                <a:ea typeface="+mn-ea"/>
                <a:cs typeface="+mn-cs"/>
              </a:rPr>
              <a:t>use 2</a:t>
            </a:r>
            <a:r>
              <a:rPr lang="en-US" sz="1200" b="0" kern="1200" baseline="30000" noProof="0" dirty="0">
                <a:solidFill>
                  <a:schemeClr val="tx1"/>
                </a:solidFill>
                <a:effectLst/>
                <a:latin typeface="+mn-lt"/>
                <a:ea typeface="+mn-ea"/>
                <a:cs typeface="+mn-cs"/>
              </a:rPr>
              <a:t>nd</a:t>
            </a:r>
            <a:r>
              <a:rPr lang="en-US" sz="1200" b="0" kern="1200" baseline="0" noProof="0" dirty="0">
                <a:solidFill>
                  <a:schemeClr val="tx1"/>
                </a:solidFill>
                <a:effectLst/>
                <a:latin typeface="+mn-lt"/>
                <a:ea typeface="+mn-ea"/>
                <a:cs typeface="+mn-cs"/>
              </a:rPr>
              <a:t> </a:t>
            </a:r>
            <a:r>
              <a:rPr lang="en-US" sz="1200" b="0" kern="1200" noProof="0" dirty="0">
                <a:solidFill>
                  <a:schemeClr val="tx1"/>
                </a:solidFill>
                <a:effectLst/>
                <a:latin typeface="+mn-lt"/>
                <a:ea typeface="+mn-ea"/>
                <a:cs typeface="+mn-cs"/>
              </a:rPr>
              <a:t>screen while watching </a:t>
            </a:r>
            <a:r>
              <a:rPr lang="en-US" sz="1200" b="0" kern="1200" baseline="0" noProof="0" dirty="0">
                <a:solidFill>
                  <a:schemeClr val="tx1"/>
                </a:solidFill>
                <a:effectLst/>
                <a:latin typeface="+mn-lt"/>
                <a:ea typeface="+mn-ea"/>
                <a:cs typeface="+mn-cs"/>
              </a:rPr>
              <a:t>(</a:t>
            </a:r>
            <a:r>
              <a:rPr lang="en-US" sz="1200" b="0" kern="1200" noProof="0" dirty="0">
                <a:solidFill>
                  <a:schemeClr val="tx1"/>
                </a:solidFill>
                <a:effectLst/>
                <a:latin typeface="+mn-lt"/>
                <a:ea typeface="+mn-ea"/>
                <a:cs typeface="+mn-cs"/>
              </a:rPr>
              <a:t>91%+</a:t>
            </a:r>
            <a:r>
              <a:rPr lang="en-US" sz="1200" b="0" kern="1200" baseline="0" noProof="0" dirty="0">
                <a:solidFill>
                  <a:schemeClr val="tx1"/>
                </a:solidFill>
                <a:effectLst/>
                <a:latin typeface="+mn-lt"/>
                <a:ea typeface="+mn-ea"/>
                <a:cs typeface="+mn-cs"/>
              </a:rPr>
              <a:t> </a:t>
            </a:r>
            <a:r>
              <a:rPr lang="en-US" sz="1200" b="0" kern="1200" noProof="0" dirty="0">
                <a:solidFill>
                  <a:schemeClr val="tx1"/>
                </a:solidFill>
                <a:effectLst/>
                <a:latin typeface="+mn-lt"/>
                <a:ea typeface="+mn-ea"/>
                <a:cs typeface="+mn-cs"/>
              </a:rPr>
              <a:t>using smartphones, 74% of 2</a:t>
            </a:r>
            <a:r>
              <a:rPr lang="en-US" sz="1200" b="0" kern="1200" baseline="30000" noProof="0" dirty="0">
                <a:solidFill>
                  <a:schemeClr val="tx1"/>
                </a:solidFill>
                <a:effectLst/>
                <a:latin typeface="+mn-lt"/>
                <a:ea typeface="+mn-ea"/>
                <a:cs typeface="+mn-cs"/>
              </a:rPr>
              <a:t>nd</a:t>
            </a:r>
            <a:r>
              <a:rPr lang="en-US" sz="1200" b="0" kern="1200" noProof="0" dirty="0">
                <a:solidFill>
                  <a:schemeClr val="tx1"/>
                </a:solidFill>
                <a:effectLst/>
                <a:latin typeface="+mn-lt"/>
                <a:ea typeface="+mn-ea"/>
                <a:cs typeface="+mn-cs"/>
              </a:rPr>
              <a:t> screen content they is unrelated to what they are watching on TV. </a:t>
            </a:r>
          </a:p>
          <a:p>
            <a:pPr marL="63500" lvl="0" indent="-285750">
              <a:buFont typeface="Arial" panose="020B0604020202020204" pitchFamily="34" charset="0"/>
              <a:buChar char="•"/>
            </a:pPr>
            <a:r>
              <a:rPr lang="en-US" sz="1200" b="0" kern="1200" noProof="0" dirty="0">
                <a:solidFill>
                  <a:schemeClr val="tx1"/>
                </a:solidFill>
                <a:effectLst/>
                <a:latin typeface="+mn-lt"/>
                <a:ea typeface="+mn-ea"/>
                <a:cs typeface="+mn-cs"/>
              </a:rPr>
              <a:t>U-35:</a:t>
            </a:r>
            <a:r>
              <a:rPr lang="en-US" sz="1200" b="0" kern="1200" baseline="0" noProof="0" dirty="0">
                <a:solidFill>
                  <a:schemeClr val="tx1"/>
                </a:solidFill>
                <a:effectLst/>
                <a:latin typeface="+mn-lt"/>
                <a:ea typeface="+mn-ea"/>
                <a:cs typeface="+mn-cs"/>
              </a:rPr>
              <a:t> </a:t>
            </a:r>
            <a:r>
              <a:rPr lang="en-US" sz="1200" b="0" kern="1200" noProof="0" dirty="0">
                <a:solidFill>
                  <a:schemeClr val="tx1"/>
                </a:solidFill>
                <a:effectLst/>
                <a:latin typeface="+mn-lt"/>
                <a:ea typeface="+mn-ea"/>
                <a:cs typeface="+mn-cs"/>
              </a:rPr>
              <a:t>watch live in a more distracted manner, and for shorter durations than O-35, or only tune in for most premium, socially engaging, must-see content</a:t>
            </a:r>
            <a:r>
              <a:rPr lang="en-US" sz="1200" b="0" kern="1200" baseline="0" noProof="0" dirty="0">
                <a:solidFill>
                  <a:schemeClr val="tx1"/>
                </a:solidFill>
                <a:effectLst/>
                <a:latin typeface="+mn-lt"/>
                <a:ea typeface="+mn-ea"/>
                <a:cs typeface="+mn-cs"/>
              </a:rPr>
              <a:t> (threshold up)</a:t>
            </a:r>
            <a:endParaRPr lang="en-US" sz="1500" b="0" noProof="0" dirty="0">
              <a:sym typeface="Wingdings" panose="05000000000000000000" pitchFamily="2" charset="2"/>
            </a:endParaRPr>
          </a:p>
          <a:p>
            <a:pPr marL="0" lvl="0" indent="-222250">
              <a:buFont typeface="Arial" panose="020B0604020202020204" pitchFamily="34" charset="0"/>
              <a:buNone/>
            </a:pPr>
            <a:endParaRPr lang="en-US" sz="1500" b="0" noProof="0" dirty="0">
              <a:sym typeface="Wingdings" panose="05000000000000000000" pitchFamily="2" charset="2"/>
            </a:endParaRPr>
          </a:p>
          <a:p>
            <a:pPr marL="0" lvl="0" indent="-222250">
              <a:buFont typeface="Arial" panose="020B0604020202020204" pitchFamily="34" charset="0"/>
              <a:buNone/>
            </a:pPr>
            <a:r>
              <a:rPr lang="en-US" sz="1500" b="0" noProof="0" dirty="0">
                <a:sym typeface="Wingdings" panose="05000000000000000000" pitchFamily="2" charset="2"/>
              </a:rPr>
              <a:t>Display IRIS graph of live Vs. non-live: key messages = not clear if shift is in type of content consumed or through which channel; </a:t>
            </a:r>
            <a:r>
              <a:rPr lang="en-US" b="0" noProof="0" dirty="0"/>
              <a:t>64 per cent of people above 50 watch live sports through online screens, demonstrating that the older generation is adapting to new ways of consuming live. As for non-live content, however, only under a quarter of those above 50 consume them online; so older people consuming sport in a similar way offline as online (take time to watch full broadcast live); our view is that going forward, the winners in the race for live spectators will be the ones innovating the most on and off the pitch, integrating the variety and </a:t>
            </a:r>
            <a:r>
              <a:rPr lang="en-US" b="0" noProof="0" dirty="0" err="1"/>
              <a:t>personalisation</a:t>
            </a:r>
            <a:r>
              <a:rPr lang="en-US" b="0" noProof="0" dirty="0"/>
              <a:t> of on-demand within a context of live consumption, all while ensuring a seamless transition into the conversations taking place on social media</a:t>
            </a:r>
            <a:endParaRPr lang="en-US" sz="1500" b="0" noProof="0" dirty="0">
              <a:sym typeface="Wingdings" panose="05000000000000000000" pitchFamily="2" charset="2"/>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8706B8-EBCC-470A-8AE8-B49CE76EE6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048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noProof="0" dirty="0">
                <a:sym typeface="Wingdings" panose="05000000000000000000" pitchFamily="2" charset="2"/>
              </a:rPr>
              <a:t>We</a:t>
            </a:r>
            <a:r>
              <a:rPr lang="en-US" sz="1200" b="0" baseline="0" noProof="0" dirty="0">
                <a:sym typeface="Wingdings" panose="05000000000000000000" pitchFamily="2" charset="2"/>
              </a:rPr>
              <a:t> also brought this dichotomy of </a:t>
            </a:r>
            <a:r>
              <a:rPr lang="en-US" sz="1200" b="1" baseline="0" noProof="0" dirty="0">
                <a:sym typeface="Wingdings" panose="05000000000000000000" pitchFamily="2" charset="2"/>
              </a:rPr>
              <a:t>type of content </a:t>
            </a:r>
            <a:r>
              <a:rPr lang="en-US" sz="1200" b="0" baseline="0" noProof="0" dirty="0">
                <a:sym typeface="Wingdings" panose="05000000000000000000" pitchFamily="2" charset="2"/>
              </a:rPr>
              <a:t>vs </a:t>
            </a:r>
            <a:r>
              <a:rPr lang="en-US" sz="1200" b="1" baseline="0" noProof="0" dirty="0">
                <a:sym typeface="Wingdings" panose="05000000000000000000" pitchFamily="2" charset="2"/>
              </a:rPr>
              <a:t>channel of consumption </a:t>
            </a:r>
            <a:r>
              <a:rPr lang="en-US" sz="1200" b="0" baseline="0" noProof="0" dirty="0">
                <a:sym typeface="Wingdings" panose="05000000000000000000" pitchFamily="2" charset="2"/>
              </a:rPr>
              <a:t>to our respondents</a:t>
            </a:r>
            <a:endParaRPr lang="en-US" sz="1200" b="1" noProof="0" dirty="0">
              <a:sym typeface="Wingdings" panose="05000000000000000000" pitchFamily="2" charset="2"/>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noProof="0" dirty="0">
                <a:sym typeface="Wingdings" panose="05000000000000000000" pitchFamily="2" charset="2"/>
              </a:rPr>
              <a:t>We’ve asked</a:t>
            </a:r>
            <a:r>
              <a:rPr lang="en-US" sz="1200" b="0" baseline="0" noProof="0" dirty="0">
                <a:sym typeface="Wingdings" panose="05000000000000000000" pitchFamily="2" charset="2"/>
              </a:rPr>
              <a:t> to tell us how they expected consumption of content to grow going forward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baseline="0" noProof="0" dirty="0">
                <a:sym typeface="Wingdings" panose="05000000000000000000" pitchFamily="2" charset="2"/>
              </a:rPr>
              <a:t>Highlights or other type of “on demand” came up on top</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baseline="0" noProof="0" dirty="0">
                <a:sym typeface="Wingdings" panose="05000000000000000000" pitchFamily="2" charset="2"/>
              </a:rPr>
              <a:t> the best format for mobile, online and short-form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baseline="0" noProof="0" dirty="0">
                <a:sym typeface="Wingdings" panose="05000000000000000000" pitchFamily="2" charset="2"/>
              </a:rPr>
              <a:t> makes it clear how important to produce appealing content for before and after (not only during)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baseline="0" noProof="0" dirty="0">
                <a:sym typeface="Wingdings" panose="05000000000000000000" pitchFamily="2" charset="2"/>
              </a:rPr>
              <a:t>The bedrock of sports media (Live) comes in second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baseline="0" noProof="0" dirty="0">
                <a:sym typeface="Wingdings" panose="05000000000000000000" pitchFamily="2" charset="2"/>
              </a:rPr>
              <a:t>UGC 3</a:t>
            </a:r>
            <a:r>
              <a:rPr lang="en-US" sz="1200" b="0" baseline="30000" noProof="0" dirty="0">
                <a:sym typeface="Wingdings" panose="05000000000000000000" pitchFamily="2" charset="2"/>
              </a:rPr>
              <a:t>rd</a:t>
            </a:r>
            <a:r>
              <a:rPr lang="en-US" sz="1200" b="0" baseline="0" noProof="0" dirty="0">
                <a:sym typeface="Wingdings" panose="05000000000000000000" pitchFamily="2" charset="2"/>
              </a:rPr>
              <a:t> and 4</a:t>
            </a:r>
            <a:r>
              <a:rPr lang="en-US" sz="1200" b="0" baseline="30000" noProof="0" dirty="0">
                <a:sym typeface="Wingdings" panose="05000000000000000000" pitchFamily="2" charset="2"/>
              </a:rPr>
              <a:t>th</a:t>
            </a:r>
            <a:r>
              <a:rPr lang="en-US" sz="1200" b="0" baseline="0" noProof="0" dirty="0">
                <a:sym typeface="Wingdings" panose="05000000000000000000" pitchFamily="2" charset="2"/>
              </a:rPr>
              <a:t>: teams and fans… </a:t>
            </a:r>
            <a:r>
              <a:rPr lang="en-US" sz="1200" b="1" baseline="0" noProof="0" dirty="0">
                <a:sym typeface="Wingdings" panose="05000000000000000000" pitchFamily="2" charset="2"/>
              </a:rPr>
              <a:t>AUTHENTICIY</a:t>
            </a:r>
            <a:r>
              <a:rPr lang="en-US" sz="1200" b="0" baseline="0" noProof="0" dirty="0">
                <a:sym typeface="Wingdings" panose="05000000000000000000" pitchFamily="2" charset="2"/>
              </a:rPr>
              <a:t> front and center… so more to see from the likes of COPA90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noProof="0" dirty="0">
              <a:sym typeface="Wingdings" panose="05000000000000000000" pitchFamily="2" charset="2"/>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noProof="0" dirty="0">
                <a:sym typeface="Wingdings" panose="05000000000000000000" pitchFamily="2" charset="2"/>
              </a:rPr>
              <a:t>In</a:t>
            </a:r>
            <a:r>
              <a:rPr lang="en-US" sz="1200" b="0" baseline="0" noProof="0" dirty="0">
                <a:sym typeface="Wingdings" panose="05000000000000000000" pitchFamily="2" charset="2"/>
              </a:rPr>
              <a:t> regards to channels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baseline="0" noProof="0" dirty="0">
                <a:sym typeface="Wingdings" panose="05000000000000000000" pitchFamily="2" charset="2"/>
              </a:rPr>
              <a:t>Digital on top –headed by Tech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baseline="0" noProof="0" dirty="0">
                <a:sym typeface="Wingdings" panose="05000000000000000000" pitchFamily="2" charset="2"/>
              </a:rPr>
              <a:t> Significant noise they have been making the rights market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baseline="0" noProof="0" dirty="0">
                <a:sym typeface="Wingdings" panose="05000000000000000000" pitchFamily="2" charset="2"/>
              </a:rPr>
              <a:t> Seems to confirm the industry sees them as the ones that will potentially replace traditional pay and FTA</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baseline="0" noProof="0" dirty="0">
                <a:sym typeface="Wingdings" panose="05000000000000000000" pitchFamily="2" charset="2"/>
              </a:rPr>
              <a:t>because of their ability to use sports as a way to keep a growing user based loyal and engaged….</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baseline="0" noProof="0" dirty="0">
              <a:sym typeface="Wingdings" panose="05000000000000000000" pitchFamily="2" charset="2"/>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We’ve now looked at Media… </a:t>
            </a:r>
            <a:r>
              <a:rPr lang="en-GB" sz="1200" b="1" i="0" kern="1200" dirty="0">
                <a:solidFill>
                  <a:schemeClr val="tx1"/>
                </a:solidFill>
                <a:effectLst/>
                <a:latin typeface="+mn-lt"/>
                <a:ea typeface="+mn-ea"/>
                <a:cs typeface="+mn-cs"/>
              </a:rPr>
              <a:t>but what about sponsorship?</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baseline="0" noProof="0" dirty="0">
              <a:sym typeface="Wingdings" panose="05000000000000000000" pitchFamily="2" charset="2"/>
            </a:endParaRP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baseline="0" noProof="0" dirty="0">
              <a:sym typeface="Wingdings" panose="05000000000000000000" pitchFamily="2" charset="2"/>
            </a:endParaRP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baseline="0" noProof="0" dirty="0">
              <a:sym typeface="Wingdings" panose="05000000000000000000" pitchFamily="2" charset="2"/>
            </a:endParaRP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baseline="0" noProof="0" dirty="0">
              <a:sym typeface="Wingdings" panose="05000000000000000000" pitchFamily="2" charset="2"/>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8706B8-EBCC-470A-8AE8-B49CE76EE6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2095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lvl="0" indent="-285750">
              <a:buFont typeface="Arial" panose="020B0604020202020204" pitchFamily="34" charset="0"/>
              <a:buChar char="•"/>
            </a:pPr>
            <a:r>
              <a:rPr lang="en-GB" sz="1500" dirty="0">
                <a:sym typeface="Wingdings" panose="05000000000000000000" pitchFamily="2" charset="2"/>
              </a:rPr>
              <a:t>We also looked at growth in terms of </a:t>
            </a:r>
            <a:r>
              <a:rPr lang="en-GB" sz="1500" b="1" dirty="0">
                <a:sym typeface="Wingdings" panose="05000000000000000000" pitchFamily="2" charset="2"/>
              </a:rPr>
              <a:t>revenue streams-</a:t>
            </a:r>
          </a:p>
          <a:p>
            <a:pPr marL="285750" lvl="0" indent="-285750">
              <a:buFont typeface="Arial" panose="020B0604020202020204" pitchFamily="34" charset="0"/>
              <a:buChar char="•"/>
            </a:pPr>
            <a:r>
              <a:rPr lang="en-GB" sz="1500" dirty="0">
                <a:sym typeface="Wingdings" panose="05000000000000000000" pitchFamily="2" charset="2"/>
              </a:rPr>
              <a:t>To</a:t>
            </a:r>
            <a:r>
              <a:rPr lang="en-GB" sz="1500" baseline="0" dirty="0">
                <a:sym typeface="Wingdings" panose="05000000000000000000" pitchFamily="2" charset="2"/>
              </a:rPr>
              <a:t> cater for transition from traditional to digital, we have split DIGITAL from TRADITIONAL TBV rights…</a:t>
            </a:r>
            <a:endParaRPr lang="en-GB" sz="1500" dirty="0">
              <a:sym typeface="Wingdings" panose="05000000000000000000" pitchFamily="2" charset="2"/>
            </a:endParaRPr>
          </a:p>
          <a:p>
            <a:pPr marL="285750" lvl="0" indent="-285750">
              <a:buFont typeface="Arial" panose="020B0604020202020204" pitchFamily="34" charset="0"/>
              <a:buChar char="•"/>
            </a:pPr>
            <a:r>
              <a:rPr lang="en-GB" sz="1500" dirty="0">
                <a:sym typeface="Wingdings" panose="05000000000000000000" pitchFamily="2" charset="2"/>
              </a:rPr>
              <a:t>respondents expect</a:t>
            </a:r>
          </a:p>
          <a:p>
            <a:pPr marL="742950" lvl="1" indent="-285750">
              <a:buFont typeface="Arial" panose="020B0604020202020204" pitchFamily="34" charset="0"/>
              <a:buChar char="•"/>
            </a:pPr>
            <a:r>
              <a:rPr lang="en-GB" sz="1500" dirty="0">
                <a:sym typeface="Wingdings" panose="05000000000000000000" pitchFamily="2" charset="2"/>
              </a:rPr>
              <a:t>11.5% for Digital</a:t>
            </a:r>
            <a:r>
              <a:rPr lang="en-GB" sz="1500" baseline="0" dirty="0">
                <a:sym typeface="Wingdings" panose="05000000000000000000" pitchFamily="2" charset="2"/>
              </a:rPr>
              <a:t> media rights</a:t>
            </a:r>
          </a:p>
          <a:p>
            <a:pPr marL="742950" lvl="1" indent="-285750">
              <a:buFont typeface="Arial" panose="020B0604020202020204" pitchFamily="34" charset="0"/>
              <a:buChar char="•"/>
            </a:pPr>
            <a:r>
              <a:rPr lang="en-GB" sz="1500" baseline="0" dirty="0">
                <a:sym typeface="Wingdings" panose="05000000000000000000" pitchFamily="2" charset="2"/>
              </a:rPr>
              <a:t>Over 3.5 times higher than traditional TV rights</a:t>
            </a:r>
          </a:p>
          <a:p>
            <a:pPr marL="1200150" lvl="2" indent="-285750">
              <a:buFont typeface="Arial" panose="020B0604020202020204" pitchFamily="34" charset="0"/>
              <a:buChar char="•"/>
            </a:pPr>
            <a:r>
              <a:rPr lang="en-GB" sz="1500" baseline="0" dirty="0">
                <a:sym typeface="Wingdings" panose="05000000000000000000" pitchFamily="2" charset="2"/>
              </a:rPr>
              <a:t>Note that many people expected traditional TV rights to decrease, hence the range starts in the negative zone…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500" baseline="0" dirty="0">
                <a:sym typeface="Wingdings" panose="05000000000000000000" pitchFamily="2" charset="2"/>
              </a:rPr>
              <a:t>Sponsorship at 5.5%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500" baseline="0" dirty="0">
                <a:sym typeface="Wingdings" panose="05000000000000000000" pitchFamily="2" charset="2"/>
              </a:rPr>
              <a:t>Interestingly enough, if you </a:t>
            </a:r>
            <a:r>
              <a:rPr lang="en-GB" sz="1500" b="1" baseline="0" dirty="0">
                <a:sym typeface="Wingdings" panose="05000000000000000000" pitchFamily="2" charset="2"/>
              </a:rPr>
              <a:t>consider overall expectations at 7%... </a:t>
            </a:r>
            <a:r>
              <a:rPr lang="en-GB" sz="1500" b="0" baseline="0" dirty="0">
                <a:sym typeface="Wingdings" panose="05000000000000000000" pitchFamily="2" charset="2"/>
              </a:rPr>
              <a:t>Seems most people expect </a:t>
            </a:r>
            <a:r>
              <a:rPr lang="en-GB" sz="1500" baseline="0" dirty="0">
                <a:sym typeface="Wingdings" panose="05000000000000000000" pitchFamily="2" charset="2"/>
              </a:rPr>
              <a:t>that growth is </a:t>
            </a:r>
            <a:r>
              <a:rPr lang="en-GB" sz="1500" b="1" u="sng" baseline="0" dirty="0">
                <a:sym typeface="Wingdings" panose="05000000000000000000" pitchFamily="2" charset="2"/>
              </a:rPr>
              <a:t>over-proportionally</a:t>
            </a:r>
            <a:r>
              <a:rPr lang="en-GB" sz="1500" baseline="0" dirty="0">
                <a:sym typeface="Wingdings" panose="05000000000000000000" pitchFamily="2" charset="2"/>
              </a:rPr>
              <a:t> coming from to Digital Media</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GB" sz="1500" dirty="0">
              <a:sym typeface="Wingdings" panose="05000000000000000000" pitchFamily="2" charset="2"/>
            </a:endParaRPr>
          </a:p>
          <a:p>
            <a:pPr marL="0" lvl="0" indent="0">
              <a:buFont typeface="Arial" panose="020B0604020202020204" pitchFamily="34" charset="0"/>
              <a:buNone/>
            </a:pPr>
            <a:endParaRPr lang="en-GB" sz="1500" dirty="0">
              <a:sym typeface="Wingdings" panose="05000000000000000000" pitchFamily="2" charset="2"/>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8706B8-EBCC-470A-8AE8-B49CE76EE6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823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err="1">
                <a:solidFill>
                  <a:schemeClr val="tx1"/>
                </a:solidFill>
                <a:effectLst/>
                <a:latin typeface="+mn-lt"/>
                <a:ea typeface="+mn-ea"/>
                <a:cs typeface="+mn-cs"/>
              </a:rPr>
              <a:t>We’s</a:t>
            </a:r>
            <a:r>
              <a:rPr lang="en-GB" sz="1200" b="0" i="0" kern="1200" dirty="0">
                <a:solidFill>
                  <a:schemeClr val="tx1"/>
                </a:solidFill>
                <a:effectLst/>
                <a:latin typeface="+mn-lt"/>
                <a:ea typeface="+mn-ea"/>
                <a:cs typeface="+mn-cs"/>
              </a:rPr>
              <a:t> asked responds</a:t>
            </a:r>
            <a:r>
              <a:rPr lang="en-GB" sz="1200" b="0" i="0" kern="1200" baseline="0" dirty="0">
                <a:solidFill>
                  <a:schemeClr val="tx1"/>
                </a:solidFill>
                <a:effectLst/>
                <a:latin typeface="+mn-lt"/>
                <a:ea typeface="+mn-ea"/>
                <a:cs typeface="+mn-cs"/>
              </a:rPr>
              <a:t> to tell us what is top priority going forward to generate value from sponsorship:</a:t>
            </a:r>
            <a:endParaRPr lang="en-GB"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It’s all about </a:t>
            </a:r>
            <a:r>
              <a:rPr lang="en-GB" sz="1200" b="1" i="0" kern="1200" dirty="0">
                <a:solidFill>
                  <a:schemeClr val="tx1"/>
                </a:solidFill>
                <a:effectLst/>
                <a:latin typeface="+mn-lt"/>
                <a:ea typeface="+mn-ea"/>
                <a:cs typeface="+mn-cs"/>
              </a:rPr>
              <a:t>personalisation</a:t>
            </a:r>
            <a:r>
              <a:rPr lang="en-GB" sz="1200" b="0" i="0" kern="1200" dirty="0">
                <a:solidFill>
                  <a:schemeClr val="tx1"/>
                </a:solidFill>
                <a:effectLst/>
                <a:latin typeface="+mn-lt"/>
                <a:ea typeface="+mn-ea"/>
                <a:cs typeface="+mn-cs"/>
              </a:rPr>
              <a:t> of content and </a:t>
            </a:r>
            <a:r>
              <a:rPr lang="en-GB" sz="1200" b="1" i="0" kern="1200" dirty="0">
                <a:solidFill>
                  <a:schemeClr val="tx1"/>
                </a:solidFill>
                <a:effectLst/>
                <a:latin typeface="+mn-lt"/>
                <a:ea typeface="+mn-ea"/>
                <a:cs typeface="+mn-cs"/>
              </a:rPr>
              <a:t>knowing your fans</a:t>
            </a:r>
            <a:r>
              <a:rPr lang="en-GB" sz="1200" b="0" i="0" kern="1200" dirty="0">
                <a:solidFill>
                  <a:schemeClr val="tx1"/>
                </a:solidFill>
                <a:effectLst/>
                <a:latin typeface="+mn-lt"/>
                <a:ea typeface="+mn-ea"/>
                <a:cs typeface="+mn-cs"/>
              </a:rPr>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The end game is to </a:t>
            </a:r>
            <a:r>
              <a:rPr lang="en-GB" sz="1200" b="1" i="0" kern="1200" dirty="0">
                <a:solidFill>
                  <a:schemeClr val="tx1"/>
                </a:solidFill>
                <a:effectLst/>
                <a:latin typeface="+mn-lt"/>
                <a:ea typeface="+mn-ea"/>
                <a:cs typeface="+mn-cs"/>
              </a:rPr>
              <a:t>integrate data from multiple touchpoints </a:t>
            </a:r>
            <a:r>
              <a:rPr lang="en-GB" sz="1200" b="0" i="0" kern="1200" dirty="0">
                <a:solidFill>
                  <a:schemeClr val="tx1"/>
                </a:solidFill>
                <a:effectLst/>
                <a:latin typeface="+mn-lt"/>
                <a:ea typeface="+mn-ea"/>
                <a:cs typeface="+mn-cs"/>
              </a:rPr>
              <a:t>(social media usage, ticketing, merchandising, etc.) in order to build </a:t>
            </a:r>
            <a:r>
              <a:rPr lang="en-GB" sz="1200" b="1" i="0" kern="1200" dirty="0">
                <a:solidFill>
                  <a:schemeClr val="tx1"/>
                </a:solidFill>
                <a:effectLst/>
                <a:latin typeface="+mn-lt"/>
                <a:ea typeface="+mn-ea"/>
                <a:cs typeface="+mn-cs"/>
              </a:rPr>
              <a:t>fan profiles </a:t>
            </a:r>
            <a:r>
              <a:rPr lang="en-GB" sz="1200" b="0" i="0" kern="1200" dirty="0">
                <a:solidFill>
                  <a:schemeClr val="tx1"/>
                </a:solidFill>
                <a:effectLst/>
                <a:latin typeface="+mn-lt"/>
                <a:ea typeface="+mn-ea"/>
                <a:cs typeface="+mn-cs"/>
              </a:rPr>
              <a:t>which will facilitate real-time targeting;</a:t>
            </a:r>
            <a:r>
              <a:rPr lang="en-GB" sz="1200" b="0" i="0" kern="1200" baseline="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baseline="0" dirty="0">
                <a:solidFill>
                  <a:schemeClr val="tx1"/>
                </a:solidFill>
                <a:effectLst/>
                <a:latin typeface="+mn-lt"/>
                <a:ea typeface="+mn-ea"/>
                <a:cs typeface="+mn-cs"/>
              </a:rPr>
              <a:t>b</a:t>
            </a:r>
            <a:r>
              <a:rPr lang="en-GB" sz="1200" b="0" i="0" kern="1200" dirty="0">
                <a:solidFill>
                  <a:schemeClr val="tx1"/>
                </a:solidFill>
                <a:effectLst/>
                <a:latin typeface="+mn-lt"/>
                <a:ea typeface="+mn-ea"/>
                <a:cs typeface="+mn-cs"/>
              </a:rPr>
              <a:t>randed content’s comes in twice here: and exactly</a:t>
            </a:r>
            <a:r>
              <a:rPr lang="en-GB" sz="1200" b="0" i="0" kern="1200" baseline="0" dirty="0">
                <a:solidFill>
                  <a:schemeClr val="tx1"/>
                </a:solidFill>
                <a:effectLst/>
                <a:latin typeface="+mn-lt"/>
                <a:ea typeface="+mn-ea"/>
                <a:cs typeface="+mn-cs"/>
              </a:rPr>
              <a:t> with same results: branded content for own platforms and for that on rights holders</a:t>
            </a:r>
            <a:endParaRPr lang="en-GB" sz="1200" b="0" i="0"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What does this mean?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Creativity and authenticity are</a:t>
            </a:r>
            <a:r>
              <a:rPr lang="en-GB" sz="1200" b="0" i="0" kern="1200" baseline="0" dirty="0">
                <a:solidFill>
                  <a:schemeClr val="tx1"/>
                </a:solidFill>
                <a:effectLst/>
                <a:latin typeface="+mn-lt"/>
                <a:ea typeface="+mn-ea"/>
                <a:cs typeface="+mn-cs"/>
              </a:rPr>
              <a:t> the way…</a:t>
            </a:r>
            <a:endParaRPr lang="en-GB" sz="1200" b="0" i="0" kern="1200" dirty="0">
              <a:solidFill>
                <a:schemeClr val="tx1"/>
              </a:solidFill>
              <a:effectLst/>
              <a:latin typeface="+mn-lt"/>
              <a:ea typeface="+mn-ea"/>
              <a:cs typeface="+mn-cs"/>
            </a:endParaRP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The importance</a:t>
            </a:r>
            <a:r>
              <a:rPr lang="en-GB" sz="1200" b="0" i="0" kern="1200" baseline="0" dirty="0">
                <a:solidFill>
                  <a:schemeClr val="tx1"/>
                </a:solidFill>
                <a:effectLst/>
                <a:latin typeface="+mn-lt"/>
                <a:ea typeface="+mn-ea"/>
                <a:cs typeface="+mn-cs"/>
              </a:rPr>
              <a:t> for sponsors to access </a:t>
            </a:r>
            <a:r>
              <a:rPr lang="en-GB" sz="1200" b="0" i="0" kern="1200" dirty="0">
                <a:solidFill>
                  <a:schemeClr val="tx1"/>
                </a:solidFill>
                <a:effectLst/>
                <a:latin typeface="+mn-lt"/>
                <a:ea typeface="+mn-ea"/>
                <a:cs typeface="+mn-cs"/>
              </a:rPr>
              <a:t>athletes’ and teams’ </a:t>
            </a:r>
            <a:r>
              <a:rPr lang="en-GB" sz="1200" b="1" i="0" kern="1200" dirty="0">
                <a:solidFill>
                  <a:schemeClr val="tx1"/>
                </a:solidFill>
                <a:effectLst/>
                <a:latin typeface="+mn-lt"/>
                <a:ea typeface="+mn-ea"/>
                <a:cs typeface="+mn-cs"/>
              </a:rPr>
              <a:t>personalities</a:t>
            </a:r>
            <a:r>
              <a:rPr lang="en-GB" sz="1200" b="0" i="0" kern="1200" dirty="0">
                <a:solidFill>
                  <a:schemeClr val="tx1"/>
                </a:solidFill>
                <a:effectLst/>
                <a:latin typeface="+mn-lt"/>
                <a:ea typeface="+mn-ea"/>
                <a:cs typeface="+mn-cs"/>
              </a:rPr>
              <a:t>, their stories and their values, and, last but not least, </a:t>
            </a:r>
            <a:r>
              <a:rPr lang="en-GB" sz="1200" b="1" i="0" kern="1200" dirty="0">
                <a:solidFill>
                  <a:schemeClr val="tx1"/>
                </a:solidFill>
                <a:effectLst/>
                <a:latin typeface="+mn-lt"/>
                <a:ea typeface="+mn-ea"/>
                <a:cs typeface="+mn-cs"/>
              </a:rPr>
              <a:t>their fans</a:t>
            </a:r>
            <a:r>
              <a:rPr lang="en-GB" sz="1200" b="1" i="0" kern="1200" baseline="0" dirty="0">
                <a:solidFill>
                  <a:schemeClr val="tx1"/>
                </a:solidFill>
                <a:effectLst/>
                <a:latin typeface="+mn-lt"/>
                <a:ea typeface="+mn-ea"/>
                <a:cs typeface="+mn-cs"/>
              </a:rPr>
              <a:t> </a:t>
            </a:r>
            <a:r>
              <a:rPr lang="en-GB" sz="1200" b="0" i="0" kern="1200" baseline="0" dirty="0">
                <a:solidFill>
                  <a:schemeClr val="tx1"/>
                </a:solidFill>
                <a:effectLst/>
                <a:latin typeface="+mn-lt"/>
                <a:ea typeface="+mn-ea"/>
                <a:cs typeface="+mn-cs"/>
              </a:rPr>
              <a: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baseline="0" dirty="0">
                <a:solidFill>
                  <a:schemeClr val="tx1"/>
                </a:solidFill>
                <a:effectLst/>
                <a:latin typeface="+mn-lt"/>
                <a:ea typeface="+mn-ea"/>
                <a:cs typeface="+mn-cs"/>
              </a:rPr>
              <a:t>What does this tell us about the very structure of sponsorship?</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baseline="0" dirty="0">
                <a:solidFill>
                  <a:schemeClr val="tx1"/>
                </a:solidFill>
                <a:effectLst/>
                <a:latin typeface="+mn-lt"/>
                <a:ea typeface="+mn-ea"/>
                <a:cs typeface="+mn-cs"/>
              </a:rPr>
              <a:t>I think, we will be experiencing a “split” within sponsorship as we know it today… today’s sponsors, will either become “partners”… or “advertisers”…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baseline="0" dirty="0">
                <a:solidFill>
                  <a:schemeClr val="tx1"/>
                </a:solidFill>
                <a:effectLst/>
                <a:latin typeface="+mn-lt"/>
                <a:ea typeface="+mn-ea"/>
                <a:cs typeface="+mn-cs"/>
              </a:rPr>
              <a:t>Partners will place their focus on these items: personalisation, branded content – all about engagement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baseline="0" dirty="0">
                <a:solidFill>
                  <a:schemeClr val="tx1"/>
                </a:solidFill>
                <a:effectLst/>
                <a:latin typeface="+mn-lt"/>
                <a:ea typeface="+mn-ea"/>
                <a:cs typeface="+mn-cs"/>
              </a:rPr>
              <a:t>Advertisers will use sports as a way to get their brand outs… and Virtual Advertisement will make that possible</a:t>
            </a:r>
            <a:endParaRPr lang="en-GB" sz="1200" b="0" i="0" kern="1200" dirty="0">
              <a:solidFill>
                <a:schemeClr val="tx1"/>
              </a:solidFill>
              <a:effectLst/>
              <a:latin typeface="+mn-lt"/>
              <a:ea typeface="+mn-ea"/>
              <a:cs typeface="+mn-cs"/>
            </a:endParaRP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kern="1200" baseline="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8706B8-EBCC-470A-8AE8-B49CE76EE6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406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C0B208-C5EB-43CC-9338-42FE5268287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5589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slideMaster" Target="../slideMasters/slideMaster1.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image" Target="../media/image1.emf"/><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oleObject" Target="../embeddings/oleObject1.bin"/></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r-FR"/>
              <a:t>Modifiez le style du titre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9/9/2022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8644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9/9/2022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spTree>
    <p:extLst>
      <p:ext uri="{BB962C8B-B14F-4D97-AF65-F5344CB8AC3E}">
        <p14:creationId xmlns:p14="http://schemas.microsoft.com/office/powerpoint/2010/main" val="1326002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9/9/2022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spTree>
    <p:extLst>
      <p:ext uri="{BB962C8B-B14F-4D97-AF65-F5344CB8AC3E}">
        <p14:creationId xmlns:p14="http://schemas.microsoft.com/office/powerpoint/2010/main" val="25809520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609600" y="274638"/>
            <a:ext cx="10972800" cy="1143000"/>
          </a:xfrm>
        </p:spPr>
        <p:txBody>
          <a:bodyPr/>
          <a:lstStyle/>
          <a:p>
            <a:r>
              <a:rPr lang="fr-FR"/>
              <a:t>Modifiez le style du titre</a:t>
            </a:r>
          </a:p>
        </p:txBody>
      </p:sp>
      <p:sp>
        <p:nvSpPr>
          <p:cNvPr id="3" name="Espace réservé du contenu 2"/>
          <p:cNvSpPr>
            <a:spLocks noGrp="1"/>
          </p:cNvSpPr>
          <p:nvPr>
            <p:ph sz="quarter" idx="1"/>
          </p:nvPr>
        </p:nvSpPr>
        <p:spPr>
          <a:xfrm>
            <a:off x="609600" y="1600200"/>
            <a:ext cx="5384800" cy="21859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6197600" y="1600200"/>
            <a:ext cx="5384800" cy="21859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609600" y="3938589"/>
            <a:ext cx="5384800" cy="218757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contenu 5"/>
          <p:cNvSpPr>
            <a:spLocks noGrp="1"/>
          </p:cNvSpPr>
          <p:nvPr>
            <p:ph sz="quarter" idx="4"/>
          </p:nvPr>
        </p:nvSpPr>
        <p:spPr>
          <a:xfrm>
            <a:off x="6197600" y="3938589"/>
            <a:ext cx="5384800" cy="218757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a:xfrm>
            <a:off x="609600" y="6251575"/>
            <a:ext cx="2844800" cy="476250"/>
          </a:xfrm>
        </p:spPr>
        <p:txBody>
          <a:bodyPr/>
          <a:lstStyle>
            <a:lvl1pPr>
              <a:defRPr/>
            </a:lvl1pPr>
          </a:lstStyle>
          <a:p>
            <a:endParaRPr lang="fr-FR"/>
          </a:p>
        </p:txBody>
      </p:sp>
      <p:sp>
        <p:nvSpPr>
          <p:cNvPr id="8" name="Espace réservé du numéro de diapositive 7"/>
          <p:cNvSpPr>
            <a:spLocks noGrp="1"/>
          </p:cNvSpPr>
          <p:nvPr>
            <p:ph type="sldNum" sz="quarter" idx="11"/>
          </p:nvPr>
        </p:nvSpPr>
        <p:spPr>
          <a:xfrm>
            <a:off x="8737600" y="6248400"/>
            <a:ext cx="2844800" cy="476250"/>
          </a:xfrm>
        </p:spPr>
        <p:txBody>
          <a:bodyPr/>
          <a:lstStyle>
            <a:lvl1pPr>
              <a:defRPr/>
            </a:lvl1pPr>
          </a:lstStyle>
          <a:p>
            <a:fld id="{ACBAA456-9D03-4EDB-8467-1E39D0C9AD79}" type="slidenum">
              <a:rPr lang="fr-FR"/>
              <a:pPr/>
              <a:t>‹N°›</a:t>
            </a:fld>
            <a:endParaRPr lang="fr-FR"/>
          </a:p>
        </p:txBody>
      </p:sp>
      <p:sp>
        <p:nvSpPr>
          <p:cNvPr id="9" name="Espace réservé du pied de page 8"/>
          <p:cNvSpPr>
            <a:spLocks noGrp="1"/>
          </p:cNvSpPr>
          <p:nvPr>
            <p:ph type="ftr" sz="quarter" idx="12"/>
          </p:nvPr>
        </p:nvSpPr>
        <p:spPr>
          <a:xfrm>
            <a:off x="4165600" y="6248400"/>
            <a:ext cx="3860800" cy="476250"/>
          </a:xfrm>
        </p:spPr>
        <p:txBody>
          <a:bodyPr/>
          <a:lstStyle>
            <a:lvl1pPr>
              <a:defRPr/>
            </a:lvl1pPr>
          </a:lstStyle>
          <a:p>
            <a:endParaRPr lang="fr-FR"/>
          </a:p>
        </p:txBody>
      </p:sp>
    </p:spTree>
    <p:extLst>
      <p:ext uri="{BB962C8B-B14F-4D97-AF65-F5344CB8AC3E}">
        <p14:creationId xmlns:p14="http://schemas.microsoft.com/office/powerpoint/2010/main" val="4166168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On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402" y="1402"/>
          <a:ext cx="1400" cy="1400"/>
        </p:xfrm>
        <a:graphic>
          <a:graphicData uri="http://schemas.openxmlformats.org/presentationml/2006/ole">
            <mc:AlternateContent xmlns:mc="http://schemas.openxmlformats.org/markup-compatibility/2006">
              <mc:Choice xmlns:v="urn:schemas-microsoft-com:vml" Requires="v">
                <p:oleObj name="think-cell Slide" r:id="rId14" imgW="360" imgH="360" progId="TCLayout.ActiveDocument.1">
                  <p:embed/>
                </p:oleObj>
              </mc:Choice>
              <mc:Fallback>
                <p:oleObj name="think-cell Slide" r:id="rId14" imgW="360" imgH="360" progId="TCLayout.ActiveDocument.1">
                  <p:embed/>
                  <p:pic>
                    <p:nvPicPr>
                      <p:cNvPr id="4" name="Object 3" hidden="1"/>
                      <p:cNvPicPr/>
                      <p:nvPr/>
                    </p:nvPicPr>
                    <p:blipFill>
                      <a:blip r:embed="rId15"/>
                      <a:stretch>
                        <a:fillRect/>
                      </a:stretch>
                    </p:blipFill>
                    <p:spPr>
                      <a:xfrm>
                        <a:off x="1402" y="1402"/>
                        <a:ext cx="1400" cy="1400"/>
                      </a:xfrm>
                      <a:prstGeom prst="rect">
                        <a:avLst/>
                      </a:prstGeom>
                    </p:spPr>
                  </p:pic>
                </p:oleObj>
              </mc:Fallback>
            </mc:AlternateContent>
          </a:graphicData>
        </a:graphic>
      </p:graphicFrame>
      <p:sp>
        <p:nvSpPr>
          <p:cNvPr id="34" name="Content Placeholder 2"/>
          <p:cNvSpPr>
            <a:spLocks noGrp="1"/>
          </p:cNvSpPr>
          <p:nvPr>
            <p:ph sz="quarter" idx="24"/>
            <p:custDataLst>
              <p:tags r:id="rId2"/>
            </p:custDataLst>
          </p:nvPr>
        </p:nvSpPr>
        <p:spPr>
          <a:xfrm>
            <a:off x="590911" y="1815353"/>
            <a:ext cx="10948595" cy="4308438"/>
          </a:xfrm>
        </p:spPr>
        <p:txBody>
          <a:bodyPr tIns="0" bIns="0"/>
          <a:lstStyle>
            <a:lvl1pPr>
              <a:defRPr sz="1412"/>
            </a:lvl1pPr>
            <a:lvl2pPr>
              <a:defRPr sz="1412"/>
            </a:lvl2pPr>
            <a:lvl3pPr>
              <a:defRPr sz="1412"/>
            </a:lvl3pPr>
            <a:lvl4pPr>
              <a:defRPr sz="1412"/>
            </a:lvl4pPr>
            <a:lvl5pPr>
              <a:defRPr sz="1412"/>
            </a:lvl5pPr>
            <a:lvl6pPr>
              <a:defRPr sz="1412" baseline="0"/>
            </a:lvl6pPr>
            <a:lvl7pPr>
              <a:buAutoNum type="alphaLcPeriod"/>
              <a:defRPr sz="1412"/>
            </a:lvl7pPr>
            <a:lvl8pPr>
              <a:buAutoNum type="romanLcPeriod"/>
              <a:defRPr sz="1412"/>
            </a:lvl8pPr>
            <a:lvl9pPr>
              <a:defRPr sz="1412"/>
            </a:lvl9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1" name="Date/Filepath" hidden="1"/>
          <p:cNvSpPr txBox="1"/>
          <p:nvPr userDrawn="1">
            <p:custDataLst>
              <p:tags r:id="rId3"/>
            </p:custDataLst>
          </p:nvPr>
        </p:nvSpPr>
        <p:spPr>
          <a:xfrm>
            <a:off x="3999351" y="267427"/>
            <a:ext cx="7536873" cy="122213"/>
          </a:xfrm>
          <a:prstGeom prst="rect">
            <a:avLst/>
          </a:prstGeom>
          <a:noFill/>
        </p:spPr>
        <p:txBody>
          <a:bodyPr wrap="square" lIns="0" tIns="0" rIns="0" bIns="0" rtlCol="0" anchor="b" anchorCtr="0">
            <a:spAutoFit/>
          </a:bodyPr>
          <a:lstStyle/>
          <a:p>
            <a:pPr algn="r"/>
            <a:r>
              <a:rPr lang="en-GB" sz="794" noProof="1"/>
              <a:t>07.12.2018 C:\Users\ddv\Documents\3_BizDev SPORTS\0_Sport Business Advisory\Conferences and events\Dubai Summit 2018\PwC Sports Survey 2018 PRESENTATION_dubai.pptx</a:t>
            </a:r>
          </a:p>
        </p:txBody>
      </p:sp>
      <p:sp>
        <p:nvSpPr>
          <p:cNvPr id="19" name="Slide Tags" hidden="1"/>
          <p:cNvSpPr txBox="1"/>
          <p:nvPr userDrawn="1">
            <p:custDataLst>
              <p:tags r:id="rId4"/>
            </p:custDataLst>
          </p:nvPr>
        </p:nvSpPr>
        <p:spPr>
          <a:xfrm>
            <a:off x="0" y="201706"/>
            <a:ext cx="1939637" cy="241733"/>
          </a:xfrm>
          <a:prstGeom prst="rect">
            <a:avLst/>
          </a:prstGeom>
          <a:noFill/>
        </p:spPr>
        <p:txBody>
          <a:bodyPr wrap="square" rtlCol="0">
            <a:spAutoFit/>
          </a:bodyPr>
          <a:lstStyle/>
          <a:p>
            <a:r>
              <a:rPr lang="en-GB" sz="971" noProof="1"/>
              <a:t>Slide Tags</a:t>
            </a:r>
          </a:p>
        </p:txBody>
      </p:sp>
      <p:sp>
        <p:nvSpPr>
          <p:cNvPr id="30" name="HeaderTOCPlaceholder"/>
          <p:cNvSpPr txBox="1"/>
          <p:nvPr userDrawn="1">
            <p:custDataLst>
              <p:tags r:id="rId5"/>
            </p:custDataLst>
          </p:nvPr>
        </p:nvSpPr>
        <p:spPr>
          <a:xfrm>
            <a:off x="4341091" y="621255"/>
            <a:ext cx="7199290" cy="122213"/>
          </a:xfrm>
          <a:prstGeom prst="rect">
            <a:avLst/>
          </a:prstGeom>
          <a:noFill/>
          <a:ln>
            <a:noFill/>
          </a:ln>
        </p:spPr>
        <p:txBody>
          <a:bodyPr wrap="square" lIns="0" tIns="0" rIns="0" bIns="0" rtlCol="0">
            <a:spAutoFit/>
          </a:bodyPr>
          <a:lstStyle/>
          <a:p>
            <a:endParaRPr lang="en-GB" sz="794" noProof="1">
              <a:solidFill>
                <a:schemeClr val="tx1"/>
              </a:solidFill>
              <a:latin typeface="+mn-lt"/>
              <a:cs typeface="Arial" pitchFamily="34" charset="0"/>
            </a:endParaRPr>
          </a:p>
        </p:txBody>
      </p:sp>
      <p:sp>
        <p:nvSpPr>
          <p:cNvPr id="32" name="Section Header"/>
          <p:cNvSpPr txBox="1"/>
          <p:nvPr userDrawn="1">
            <p:custDataLst>
              <p:tags r:id="rId6"/>
            </p:custDataLst>
          </p:nvPr>
        </p:nvSpPr>
        <p:spPr>
          <a:xfrm>
            <a:off x="590911" y="621254"/>
            <a:ext cx="3695552" cy="121024"/>
          </a:xfrm>
          <a:prstGeom prst="rect">
            <a:avLst/>
          </a:prstGeom>
          <a:noFill/>
        </p:spPr>
        <p:txBody>
          <a:bodyPr wrap="square" lIns="0" tIns="0" rIns="0" bIns="0" rtlCol="0" anchor="b" anchorCtr="0">
            <a:noAutofit/>
          </a:bodyPr>
          <a:lstStyle/>
          <a:p>
            <a:endParaRPr lang="en-GB" sz="794" noProof="1">
              <a:solidFill>
                <a:schemeClr val="tx1"/>
              </a:solidFill>
            </a:endParaRPr>
          </a:p>
        </p:txBody>
      </p:sp>
      <p:cxnSp>
        <p:nvCxnSpPr>
          <p:cNvPr id="33" name="Frame Line"/>
          <p:cNvCxnSpPr/>
          <p:nvPr userDrawn="1"/>
        </p:nvCxnSpPr>
        <p:spPr>
          <a:xfrm flipV="1">
            <a:off x="461818" y="823408"/>
            <a:ext cx="11083639" cy="127059"/>
          </a:xfrm>
          <a:prstGeom prst="bentConnector3">
            <a:avLst>
              <a:gd name="adj1" fmla="val 0"/>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38" name="Page Number"/>
          <p:cNvSpPr txBox="1"/>
          <p:nvPr userDrawn="1">
            <p:custDataLst>
              <p:tags r:id="rId7"/>
            </p:custDataLst>
          </p:nvPr>
        </p:nvSpPr>
        <p:spPr>
          <a:xfrm>
            <a:off x="11151579" y="6308261"/>
            <a:ext cx="387927" cy="122205"/>
          </a:xfrm>
          <a:prstGeom prst="rect">
            <a:avLst/>
          </a:prstGeom>
          <a:noFill/>
          <a:ln>
            <a:noFill/>
          </a:ln>
        </p:spPr>
        <p:txBody>
          <a:bodyPr wrap="square" lIns="0" tIns="0" rIns="0" bIns="0" rtlCol="0">
            <a:noAutofit/>
          </a:bodyPr>
          <a:lstStyle/>
          <a:p>
            <a:pPr algn="r"/>
            <a:endParaRPr lang="en-GB" sz="794" noProof="0" dirty="0">
              <a:solidFill>
                <a:schemeClr val="tx1"/>
              </a:solidFill>
              <a:latin typeface="+mn-lt"/>
              <a:cs typeface="Arial" pitchFamily="34" charset="0"/>
            </a:endParaRPr>
          </a:p>
        </p:txBody>
      </p:sp>
      <p:cxnSp>
        <p:nvCxnSpPr>
          <p:cNvPr id="39" name="Straight Connector 38"/>
          <p:cNvCxnSpPr/>
          <p:nvPr userDrawn="1"/>
        </p:nvCxnSpPr>
        <p:spPr>
          <a:xfrm>
            <a:off x="590911" y="6252882"/>
            <a:ext cx="10948595"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PwC Text"/>
          <p:cNvSpPr txBox="1"/>
          <p:nvPr userDrawn="1"/>
        </p:nvSpPr>
        <p:spPr>
          <a:xfrm>
            <a:off x="589520" y="6439538"/>
            <a:ext cx="1121045" cy="122205"/>
          </a:xfrm>
          <a:prstGeom prst="rect">
            <a:avLst/>
          </a:prstGeom>
          <a:noFill/>
          <a:ln>
            <a:noFill/>
          </a:ln>
        </p:spPr>
        <p:txBody>
          <a:bodyPr wrap="none" lIns="0" tIns="0" rIns="0" bIns="0" rtlCol="0" anchor="t" anchorCtr="0">
            <a:noAutofit/>
          </a:bodyPr>
          <a:lstStyle/>
          <a:p>
            <a:r>
              <a:rPr lang="en-GB" sz="794" noProof="0" dirty="0">
                <a:solidFill>
                  <a:schemeClr val="tx1"/>
                </a:solidFill>
                <a:latin typeface="+mn-lt"/>
                <a:cs typeface="Arial" pitchFamily="34" charset="0"/>
              </a:rPr>
              <a:t>PwC</a:t>
            </a:r>
            <a:endParaRPr lang="en-GB" sz="794" baseline="30000" noProof="0" dirty="0">
              <a:solidFill>
                <a:schemeClr val="tx1"/>
              </a:solidFill>
              <a:latin typeface="+mn-lt"/>
              <a:cs typeface="Arial" pitchFamily="34" charset="0"/>
            </a:endParaRPr>
          </a:p>
        </p:txBody>
      </p:sp>
      <p:sp>
        <p:nvSpPr>
          <p:cNvPr id="17" name="Report Date"/>
          <p:cNvSpPr txBox="1"/>
          <p:nvPr userDrawn="1">
            <p:custDataLst>
              <p:tags r:id="rId8"/>
            </p:custDataLst>
          </p:nvPr>
        </p:nvSpPr>
        <p:spPr>
          <a:xfrm>
            <a:off x="10922349" y="6439538"/>
            <a:ext cx="617157" cy="122213"/>
          </a:xfrm>
          <a:prstGeom prst="rect">
            <a:avLst/>
          </a:prstGeom>
          <a:noFill/>
        </p:spPr>
        <p:txBody>
          <a:bodyPr wrap="none" lIns="0" tIns="0" rIns="0" bIns="0" rtlCol="0">
            <a:spAutoFit/>
          </a:bodyPr>
          <a:lstStyle/>
          <a:p>
            <a:pPr indent="-242060" algn="r">
              <a:spcAft>
                <a:spcPts val="794"/>
              </a:spcAft>
            </a:pPr>
            <a:r>
              <a:rPr lang="en-GB" sz="794" noProof="1">
                <a:latin typeface="+mn-lt"/>
              </a:rPr>
              <a:t>8 January 2019</a:t>
            </a:r>
          </a:p>
        </p:txBody>
      </p:sp>
      <p:sp>
        <p:nvSpPr>
          <p:cNvPr id="18" name="Page Number"/>
          <p:cNvSpPr txBox="1"/>
          <p:nvPr userDrawn="1">
            <p:custDataLst>
              <p:tags r:id="rId9"/>
            </p:custDataLst>
          </p:nvPr>
        </p:nvSpPr>
        <p:spPr>
          <a:xfrm>
            <a:off x="8555541" y="5717943"/>
            <a:ext cx="282388" cy="121024"/>
          </a:xfrm>
          <a:prstGeom prst="rect">
            <a:avLst/>
          </a:prstGeom>
          <a:noFill/>
        </p:spPr>
        <p:txBody>
          <a:bodyPr wrap="none" lIns="0" tIns="0" rIns="0" bIns="0" rtlCol="0">
            <a:noAutofit/>
          </a:bodyPr>
          <a:lstStyle/>
          <a:p>
            <a:pPr algn="r">
              <a:lnSpc>
                <a:spcPts val="882"/>
              </a:lnSpc>
            </a:pPr>
            <a:endParaRPr lang="en-GB" sz="794" noProof="1"/>
          </a:p>
        </p:txBody>
      </p:sp>
      <p:sp>
        <p:nvSpPr>
          <p:cNvPr id="22" name="Section Footer"/>
          <p:cNvSpPr txBox="1"/>
          <p:nvPr userDrawn="1">
            <p:custDataLst>
              <p:tags r:id="rId10"/>
            </p:custDataLst>
          </p:nvPr>
        </p:nvSpPr>
        <p:spPr>
          <a:xfrm>
            <a:off x="589520" y="6308253"/>
            <a:ext cx="2557631" cy="122213"/>
          </a:xfrm>
          <a:prstGeom prst="rect">
            <a:avLst/>
          </a:prstGeom>
          <a:noFill/>
          <a:ln>
            <a:noFill/>
          </a:ln>
        </p:spPr>
        <p:txBody>
          <a:bodyPr wrap="square" lIns="0" tIns="0" rIns="0" bIns="0" rtlCol="0" anchor="b" anchorCtr="0">
            <a:spAutoFit/>
          </a:bodyPr>
          <a:lstStyle/>
          <a:p>
            <a:endParaRPr lang="en-GB" sz="794" noProof="1">
              <a:solidFill>
                <a:schemeClr val="tx1"/>
              </a:solidFill>
            </a:endParaRPr>
          </a:p>
        </p:txBody>
      </p:sp>
      <p:sp>
        <p:nvSpPr>
          <p:cNvPr id="24" name="Presentation Disclaimer" hidden="1"/>
          <p:cNvSpPr txBox="1"/>
          <p:nvPr userDrawn="1">
            <p:custDataLst>
              <p:tags r:id="rId11"/>
            </p:custDataLst>
          </p:nvPr>
        </p:nvSpPr>
        <p:spPr>
          <a:xfrm>
            <a:off x="4344787" y="6308261"/>
            <a:ext cx="65" cy="122213"/>
          </a:xfrm>
          <a:prstGeom prst="rect">
            <a:avLst/>
          </a:prstGeom>
          <a:noFill/>
        </p:spPr>
        <p:txBody>
          <a:bodyPr wrap="none" lIns="0" tIns="0" rIns="0" bIns="0" rtlCol="0" anchor="t" anchorCtr="0">
            <a:spAutoFit/>
          </a:bodyPr>
          <a:lstStyle/>
          <a:p>
            <a:pPr algn="l"/>
            <a:endParaRPr lang="en-GB" sz="794" noProof="1"/>
          </a:p>
        </p:txBody>
      </p:sp>
      <p:sp>
        <p:nvSpPr>
          <p:cNvPr id="25" name="Draft stamp" hidden="1"/>
          <p:cNvSpPr txBox="1"/>
          <p:nvPr userDrawn="1">
            <p:custDataLst>
              <p:tags r:id="rId12"/>
            </p:custDataLst>
          </p:nvPr>
        </p:nvSpPr>
        <p:spPr>
          <a:xfrm>
            <a:off x="4344786" y="6439538"/>
            <a:ext cx="1879899" cy="122213"/>
          </a:xfrm>
          <a:prstGeom prst="rect">
            <a:avLst/>
          </a:prstGeom>
          <a:noFill/>
          <a:ln>
            <a:noFill/>
          </a:ln>
        </p:spPr>
        <p:txBody>
          <a:bodyPr wrap="square" lIns="0" tIns="0" rIns="0" bIns="0" rtlCol="0">
            <a:spAutoFit/>
          </a:bodyPr>
          <a:lstStyle/>
          <a:p>
            <a:pPr algn="l"/>
            <a:r>
              <a:rPr lang="en-GB" sz="794" noProof="1"/>
              <a:t>Draft</a:t>
            </a:r>
          </a:p>
        </p:txBody>
      </p:sp>
      <p:sp>
        <p:nvSpPr>
          <p:cNvPr id="20" name="Rectangle 19"/>
          <p:cNvSpPr/>
          <p:nvPr userDrawn="1"/>
        </p:nvSpPr>
        <p:spPr>
          <a:xfrm>
            <a:off x="2802" y="16392"/>
            <a:ext cx="12189199" cy="1669869"/>
          </a:xfrm>
          <a:prstGeom prst="rect">
            <a:avLst/>
          </a:prstGeom>
          <a:solidFill>
            <a:schemeClr val="bg1">
              <a:lumMod val="95000"/>
            </a:schemeClr>
          </a:solidFill>
          <a:ln w="6350">
            <a:noFill/>
          </a:ln>
        </p:spPr>
        <p:txBody>
          <a:bodyPr vert="horz" wrap="square" lIns="80682" tIns="40341" rIns="80682" bIns="40341" rtlCol="0" anchor="ctr">
            <a:noAutofit/>
          </a:bodyPr>
          <a:lstStyle/>
          <a:p>
            <a:pPr algn="ctr"/>
            <a:endParaRPr lang="en-GB" sz="1588" dirty="0"/>
          </a:p>
        </p:txBody>
      </p:sp>
      <p:sp>
        <p:nvSpPr>
          <p:cNvPr id="35" name="Banner Statement"/>
          <p:cNvSpPr>
            <a:spLocks noGrp="1"/>
          </p:cNvSpPr>
          <p:nvPr>
            <p:ph type="title" hasCustomPrompt="1"/>
          </p:nvPr>
        </p:nvSpPr>
        <p:spPr>
          <a:xfrm>
            <a:off x="590911" y="943984"/>
            <a:ext cx="10948595" cy="743294"/>
          </a:xfrm>
        </p:spPr>
        <p:txBody>
          <a:bodyPr vert="horz" lIns="0" tIns="0" rIns="0" bIns="0" rtlCol="0" anchor="t" anchorCtr="0">
            <a:noAutofit/>
          </a:bodyPr>
          <a:lstStyle>
            <a:lvl1pPr algn="l" defTabSz="899010" rtl="0" eaLnBrk="1" latinLnBrk="0" hangingPunct="1">
              <a:spcBef>
                <a:spcPct val="0"/>
              </a:spcBef>
              <a:buNone/>
              <a:defRPr lang="en-GB" sz="2647" b="1" i="1" kern="1200" baseline="0" noProof="0" dirty="0">
                <a:solidFill>
                  <a:schemeClr val="tx2"/>
                </a:solidFill>
                <a:latin typeface="+mj-lt"/>
                <a:ea typeface="+mj-ea"/>
                <a:cs typeface="+mj-cs"/>
              </a:defRPr>
            </a:lvl1pPr>
          </a:lstStyle>
          <a:p>
            <a:pPr lvl="0" algn="l" defTabSz="899010" rtl="0" eaLnBrk="1" latinLnBrk="0" hangingPunct="1">
              <a:spcBef>
                <a:spcPct val="0"/>
              </a:spcBef>
              <a:buNone/>
            </a:pPr>
            <a:r>
              <a:rPr lang="en-GB" noProof="0" dirty="0"/>
              <a:t>Insert banner statement here</a:t>
            </a:r>
            <a:endParaRPr lang="en-GB" dirty="0"/>
          </a:p>
        </p:txBody>
      </p:sp>
    </p:spTree>
    <p:extLst>
      <p:ext uri="{BB962C8B-B14F-4D97-AF65-F5344CB8AC3E}">
        <p14:creationId xmlns:p14="http://schemas.microsoft.com/office/powerpoint/2010/main" val="37590681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age courante 2 colonnes texte">
    <p:spTree>
      <p:nvGrpSpPr>
        <p:cNvPr id="1" name=""/>
        <p:cNvGrpSpPr/>
        <p:nvPr/>
      </p:nvGrpSpPr>
      <p:grpSpPr>
        <a:xfrm>
          <a:off x="0" y="0"/>
          <a:ext cx="0" cy="0"/>
          <a:chOff x="0" y="0"/>
          <a:chExt cx="0" cy="0"/>
        </a:xfrm>
      </p:grpSpPr>
      <p:sp>
        <p:nvSpPr>
          <p:cNvPr id="6" name="Espace réservé du contenu 2"/>
          <p:cNvSpPr>
            <a:spLocks noGrp="1"/>
          </p:cNvSpPr>
          <p:nvPr>
            <p:ph idx="1"/>
          </p:nvPr>
        </p:nvSpPr>
        <p:spPr>
          <a:xfrm>
            <a:off x="6245661" y="1315123"/>
            <a:ext cx="5280000" cy="4679997"/>
          </a:xfrm>
          <a:prstGeom prst="rect">
            <a:avLst/>
          </a:prstGeom>
          <a:solidFill>
            <a:srgbClr val="F0F0F0"/>
          </a:solidFill>
        </p:spPr>
        <p:txBody>
          <a:bodyPr/>
          <a:lstStyle>
            <a:lvl1pPr marL="0" indent="0">
              <a:buClr>
                <a:srgbClr val="C85A19"/>
              </a:buClr>
              <a:buNone/>
              <a:defRPr sz="1400">
                <a:solidFill>
                  <a:srgbClr val="6E6E6E"/>
                </a:solidFill>
                <a:latin typeface="Arial"/>
                <a:cs typeface="Arial"/>
              </a:defRPr>
            </a:lvl1pPr>
            <a:lvl2pPr marL="447675" indent="-180975">
              <a:buClr>
                <a:srgbClr val="C85A19"/>
              </a:buClr>
              <a:buFont typeface="Arial" panose="020B0604020202020204" pitchFamily="34" charset="0"/>
              <a:buChar char="•"/>
              <a:defRPr sz="1400">
                <a:solidFill>
                  <a:srgbClr val="6E6E6E"/>
                </a:solidFill>
                <a:latin typeface="Arial"/>
                <a:cs typeface="Arial"/>
              </a:defRPr>
            </a:lvl2pPr>
            <a:lvl3pPr marL="447675" indent="-180975">
              <a:buClr>
                <a:srgbClr val="C85A19"/>
              </a:buClr>
              <a:defRPr sz="1200">
                <a:solidFill>
                  <a:srgbClr val="6E6E6E"/>
                </a:solidFill>
                <a:latin typeface="Arial"/>
                <a:cs typeface="Arial"/>
              </a:defRPr>
            </a:lvl3pPr>
            <a:lvl4pPr marL="447675" indent="-180975">
              <a:buClr>
                <a:srgbClr val="C85A19"/>
              </a:buClr>
              <a:buFont typeface="Arial" panose="020B0604020202020204" pitchFamily="34" charset="0"/>
              <a:buChar char="•"/>
              <a:defRPr sz="1200" i="1">
                <a:solidFill>
                  <a:srgbClr val="6E6E6E"/>
                </a:solidFill>
                <a:latin typeface="Arial"/>
                <a:cs typeface="Arial"/>
              </a:defRPr>
            </a:lvl4pPr>
            <a:lvl5pPr marL="809625" indent="-180975">
              <a:buClr>
                <a:srgbClr val="C85A19"/>
              </a:buClr>
              <a:buFont typeface="Courier New"/>
              <a:buChar char="o"/>
              <a:defRPr sz="1000">
                <a:solidFill>
                  <a:srgbClr val="6E6E6E"/>
                </a:solidFill>
                <a:latin typeface="Arial"/>
                <a:cs typeface="Aria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contenu 2"/>
          <p:cNvSpPr>
            <a:spLocks noGrp="1"/>
          </p:cNvSpPr>
          <p:nvPr>
            <p:ph idx="11"/>
          </p:nvPr>
        </p:nvSpPr>
        <p:spPr>
          <a:xfrm>
            <a:off x="569053" y="1315122"/>
            <a:ext cx="5280000" cy="4679997"/>
          </a:xfrm>
          <a:prstGeom prst="rect">
            <a:avLst/>
          </a:prstGeom>
        </p:spPr>
        <p:txBody>
          <a:bodyPr/>
          <a:lstStyle>
            <a:lvl1pPr marL="0" indent="0">
              <a:buClr>
                <a:srgbClr val="C85A19"/>
              </a:buClr>
              <a:buNone/>
              <a:defRPr sz="1400">
                <a:solidFill>
                  <a:srgbClr val="002857"/>
                </a:solidFill>
                <a:latin typeface="Arial"/>
                <a:cs typeface="Arial"/>
              </a:defRPr>
            </a:lvl1pPr>
            <a:lvl2pPr marL="447675" indent="-180975">
              <a:buClr>
                <a:srgbClr val="C85A19"/>
              </a:buClr>
              <a:buFont typeface="Arial" panose="020B0604020202020204" pitchFamily="34" charset="0"/>
              <a:buChar char="•"/>
              <a:defRPr sz="1400">
                <a:solidFill>
                  <a:srgbClr val="002857"/>
                </a:solidFill>
                <a:latin typeface="Arial"/>
                <a:cs typeface="Arial"/>
              </a:defRPr>
            </a:lvl2pPr>
            <a:lvl3pPr marL="447675" indent="-180975">
              <a:buClr>
                <a:srgbClr val="C85A19"/>
              </a:buClr>
              <a:defRPr sz="1200">
                <a:solidFill>
                  <a:srgbClr val="002857"/>
                </a:solidFill>
                <a:latin typeface="Arial"/>
                <a:cs typeface="Arial"/>
              </a:defRPr>
            </a:lvl3pPr>
            <a:lvl4pPr marL="447675" indent="-180975">
              <a:buClr>
                <a:srgbClr val="C85A19"/>
              </a:buClr>
              <a:buFont typeface="Arial" panose="020B0604020202020204" pitchFamily="34" charset="0"/>
              <a:buChar char="•"/>
              <a:defRPr sz="1200" i="1">
                <a:solidFill>
                  <a:srgbClr val="002857"/>
                </a:solidFill>
                <a:latin typeface="Arial"/>
                <a:cs typeface="Arial"/>
              </a:defRPr>
            </a:lvl4pPr>
            <a:lvl5pPr marL="809625" indent="-180975">
              <a:buClr>
                <a:srgbClr val="C85A19"/>
              </a:buClr>
              <a:buFont typeface="Courier New"/>
              <a:buChar char="o"/>
              <a:defRPr sz="1000">
                <a:solidFill>
                  <a:srgbClr val="002857"/>
                </a:solidFill>
                <a:latin typeface="Arial"/>
                <a:cs typeface="Aria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Titre 1"/>
          <p:cNvSpPr>
            <a:spLocks noGrp="1"/>
          </p:cNvSpPr>
          <p:nvPr>
            <p:ph type="ctrTitle" hasCustomPrompt="1"/>
          </p:nvPr>
        </p:nvSpPr>
        <p:spPr>
          <a:xfrm>
            <a:off x="569053" y="350475"/>
            <a:ext cx="10664784" cy="408838"/>
          </a:xfrm>
          <a:prstGeom prst="rect">
            <a:avLst/>
          </a:prstGeom>
        </p:spPr>
        <p:txBody>
          <a:bodyPr>
            <a:normAutofit/>
          </a:bodyPr>
          <a:lstStyle>
            <a:lvl1pPr algn="l">
              <a:defRPr sz="2400" b="1" baseline="0">
                <a:solidFill>
                  <a:srgbClr val="002857"/>
                </a:solidFill>
                <a:latin typeface="Arial"/>
                <a:cs typeface="Arial"/>
              </a:defRPr>
            </a:lvl1pPr>
          </a:lstStyle>
          <a:p>
            <a:r>
              <a:rPr lang="fr-FR" dirty="0"/>
              <a:t>TITRE DE LA PAGE </a:t>
            </a:r>
          </a:p>
        </p:txBody>
      </p:sp>
      <p:sp>
        <p:nvSpPr>
          <p:cNvPr id="11" name="Sous-titre 2"/>
          <p:cNvSpPr>
            <a:spLocks noGrp="1"/>
          </p:cNvSpPr>
          <p:nvPr>
            <p:ph type="subTitle" idx="12" hasCustomPrompt="1"/>
          </p:nvPr>
        </p:nvSpPr>
        <p:spPr>
          <a:xfrm>
            <a:off x="569053" y="773119"/>
            <a:ext cx="10664784" cy="386563"/>
          </a:xfrm>
          <a:prstGeom prst="rect">
            <a:avLst/>
          </a:prstGeom>
        </p:spPr>
        <p:txBody>
          <a:bodyPr>
            <a:normAutofit/>
          </a:bodyPr>
          <a:lstStyle>
            <a:lvl1pPr marL="0" indent="0" algn="l">
              <a:buFont typeface="Arial"/>
              <a:buNone/>
              <a:defRPr sz="1800" b="1" baseline="0">
                <a:solidFill>
                  <a:srgbClr val="C85A19"/>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SOUS-TITRE DE LA PAGE</a:t>
            </a:r>
          </a:p>
        </p:txBody>
      </p:sp>
    </p:spTree>
    <p:extLst>
      <p:ext uri="{BB962C8B-B14F-4D97-AF65-F5344CB8AC3E}">
        <p14:creationId xmlns:p14="http://schemas.microsoft.com/office/powerpoint/2010/main" val="4114783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9BBA5B-3056-373A-847D-6E1FD081551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9D5DB3F-9A7D-6020-63EE-137834A677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EF8778A-DB82-4985-69DD-40E69B039428}"/>
              </a:ext>
            </a:extLst>
          </p:cNvPr>
          <p:cNvSpPr>
            <a:spLocks noGrp="1"/>
          </p:cNvSpPr>
          <p:nvPr>
            <p:ph type="dt" sz="half" idx="10"/>
          </p:nvPr>
        </p:nvSpPr>
        <p:spPr/>
        <p:txBody>
          <a:bodyPr/>
          <a:lstStyle/>
          <a:p>
            <a:fld id="{B61BEF0D-F0BB-DE4B-95CE-6DB70DBA9567}" type="datetimeFigureOut">
              <a:rPr lang="en-US" smtClean="0"/>
              <a:pPr/>
              <a:t>9/9/2022</a:t>
            </a:fld>
            <a:endParaRPr lang="en-US" dirty="0"/>
          </a:p>
        </p:txBody>
      </p:sp>
      <p:sp>
        <p:nvSpPr>
          <p:cNvPr id="5" name="Espace réservé du pied de page 4">
            <a:extLst>
              <a:ext uri="{FF2B5EF4-FFF2-40B4-BE49-F238E27FC236}">
                <a16:creationId xmlns:a16="http://schemas.microsoft.com/office/drawing/2014/main" id="{785CD76F-E3B7-B797-3BA0-64052F94DC08}"/>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7B22B423-0605-D7F5-529A-28BECBFCA396}"/>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346634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AD68C2-04E5-2C22-E418-B9255B7C5B6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E821BFD-EC6D-5616-7656-F2C21B23914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F1C1BB9-B261-CD74-E325-49ABD81968B3}"/>
              </a:ext>
            </a:extLst>
          </p:cNvPr>
          <p:cNvSpPr>
            <a:spLocks noGrp="1"/>
          </p:cNvSpPr>
          <p:nvPr>
            <p:ph type="dt" sz="half" idx="10"/>
          </p:nvPr>
        </p:nvSpPr>
        <p:spPr/>
        <p:txBody>
          <a:bodyPr/>
          <a:lstStyle/>
          <a:p>
            <a:fld id="{B61BEF0D-F0BB-DE4B-95CE-6DB70DBA9567}" type="datetimeFigureOut">
              <a:rPr lang="en-US" smtClean="0"/>
              <a:pPr/>
              <a:t>9/9/2022</a:t>
            </a:fld>
            <a:endParaRPr lang="en-US" dirty="0"/>
          </a:p>
        </p:txBody>
      </p:sp>
      <p:sp>
        <p:nvSpPr>
          <p:cNvPr id="5" name="Espace réservé du pied de page 4">
            <a:extLst>
              <a:ext uri="{FF2B5EF4-FFF2-40B4-BE49-F238E27FC236}">
                <a16:creationId xmlns:a16="http://schemas.microsoft.com/office/drawing/2014/main" id="{85CA1F43-E271-C88B-3073-690C4304B056}"/>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15601E22-D269-BD54-D0DD-9CB92D16E515}"/>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0226751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A57AD6-3AE7-EE28-EA4F-9BEC9426210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9766B96-D900-9974-AB52-FD589DC973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30F324CD-5839-C700-DF36-493B7B7022FD}"/>
              </a:ext>
            </a:extLst>
          </p:cNvPr>
          <p:cNvSpPr>
            <a:spLocks noGrp="1"/>
          </p:cNvSpPr>
          <p:nvPr>
            <p:ph type="dt" sz="half" idx="10"/>
          </p:nvPr>
        </p:nvSpPr>
        <p:spPr/>
        <p:txBody>
          <a:bodyPr/>
          <a:lstStyle/>
          <a:p>
            <a:fld id="{B61BEF0D-F0BB-DE4B-95CE-6DB70DBA9567}" type="datetimeFigureOut">
              <a:rPr lang="en-US" smtClean="0"/>
              <a:pPr/>
              <a:t>9/9/2022</a:t>
            </a:fld>
            <a:endParaRPr lang="en-US" dirty="0"/>
          </a:p>
        </p:txBody>
      </p:sp>
      <p:sp>
        <p:nvSpPr>
          <p:cNvPr id="5" name="Espace réservé du pied de page 4">
            <a:extLst>
              <a:ext uri="{FF2B5EF4-FFF2-40B4-BE49-F238E27FC236}">
                <a16:creationId xmlns:a16="http://schemas.microsoft.com/office/drawing/2014/main" id="{6CD16829-C57C-4103-EEC4-27ADBD1ABD02}"/>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68D090B0-E907-099F-EA17-7FA570A18A0B}"/>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151213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EE7C2C-DF9F-3E18-9D76-1002F769C6E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E05859C-F58B-B860-2DA0-5E45BA366563}"/>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6583C867-33DB-0423-2540-B70A715FDCD4}"/>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ED94102E-1688-56A3-78F2-3E12DCFFBD46}"/>
              </a:ext>
            </a:extLst>
          </p:cNvPr>
          <p:cNvSpPr>
            <a:spLocks noGrp="1"/>
          </p:cNvSpPr>
          <p:nvPr>
            <p:ph type="dt" sz="half" idx="10"/>
          </p:nvPr>
        </p:nvSpPr>
        <p:spPr/>
        <p:txBody>
          <a:bodyPr/>
          <a:lstStyle/>
          <a:p>
            <a:fld id="{B61BEF0D-F0BB-DE4B-95CE-6DB70DBA9567}" type="datetimeFigureOut">
              <a:rPr lang="en-US" smtClean="0"/>
              <a:pPr/>
              <a:t>9/9/2022</a:t>
            </a:fld>
            <a:endParaRPr lang="en-US" dirty="0"/>
          </a:p>
        </p:txBody>
      </p:sp>
      <p:sp>
        <p:nvSpPr>
          <p:cNvPr id="6" name="Espace réservé du pied de page 5">
            <a:extLst>
              <a:ext uri="{FF2B5EF4-FFF2-40B4-BE49-F238E27FC236}">
                <a16:creationId xmlns:a16="http://schemas.microsoft.com/office/drawing/2014/main" id="{F3DF340D-73C8-18AA-7353-7605570E1269}"/>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9366B95C-187A-84E9-47DB-7FE2A28A0EAB}"/>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8095941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8ACF36-6F2D-AC5D-BCDC-A75B9CD3039E}"/>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19016B47-DF04-04DE-DD2C-5E1BBFA8CB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F4DFFD45-4293-0910-CA30-A1A515758EB0}"/>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C94943C3-4AD0-DC23-E61B-B0BDE395BC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5E0A984-62DE-D53D-1125-CB876743C8AC}"/>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9954CFE0-6B12-E6EE-4E00-60250B43FB6D}"/>
              </a:ext>
            </a:extLst>
          </p:cNvPr>
          <p:cNvSpPr>
            <a:spLocks noGrp="1"/>
          </p:cNvSpPr>
          <p:nvPr>
            <p:ph type="dt" sz="half" idx="10"/>
          </p:nvPr>
        </p:nvSpPr>
        <p:spPr/>
        <p:txBody>
          <a:bodyPr/>
          <a:lstStyle/>
          <a:p>
            <a:fld id="{B61BEF0D-F0BB-DE4B-95CE-6DB70DBA9567}" type="datetimeFigureOut">
              <a:rPr lang="en-US" smtClean="0"/>
              <a:pPr/>
              <a:t>9/9/2022</a:t>
            </a:fld>
            <a:endParaRPr lang="en-US" dirty="0"/>
          </a:p>
        </p:txBody>
      </p:sp>
      <p:sp>
        <p:nvSpPr>
          <p:cNvPr id="8" name="Espace réservé du pied de page 7">
            <a:extLst>
              <a:ext uri="{FF2B5EF4-FFF2-40B4-BE49-F238E27FC236}">
                <a16:creationId xmlns:a16="http://schemas.microsoft.com/office/drawing/2014/main" id="{B52B2909-781D-B0AA-9B22-FF4D8312FE3A}"/>
              </a:ext>
            </a:extLst>
          </p:cNvPr>
          <p:cNvSpPr>
            <a:spLocks noGrp="1"/>
          </p:cNvSpPr>
          <p:nvPr>
            <p:ph type="ftr" sz="quarter" idx="11"/>
          </p:nvPr>
        </p:nvSpPr>
        <p:spPr/>
        <p:txBody>
          <a:bodyPr/>
          <a:lstStyle/>
          <a:p>
            <a:endParaRPr lang="en-US" dirty="0"/>
          </a:p>
        </p:txBody>
      </p:sp>
      <p:sp>
        <p:nvSpPr>
          <p:cNvPr id="9" name="Espace réservé du numéro de diapositive 8">
            <a:extLst>
              <a:ext uri="{FF2B5EF4-FFF2-40B4-BE49-F238E27FC236}">
                <a16:creationId xmlns:a16="http://schemas.microsoft.com/office/drawing/2014/main" id="{D22F6DA3-1BC5-ACE1-F3DB-B28D3B624971}"/>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699963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62CEF3B-A037-46D0-B02C-1428F07E9383}" type="datetimeFigureOut">
              <a:rPr lang="en-US" dirty="0"/>
              <a:t>9/9/2022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E482DC-2269-4F26-9D2A-7E44B1A4CD85}" type="slidenum">
              <a:rPr lang="en-US" dirty="0"/>
              <a:t>‹N°›</a:t>
            </a:fld>
            <a:endParaRPr lang="en-US" dirty="0"/>
          </a:p>
        </p:txBody>
      </p:sp>
    </p:spTree>
    <p:extLst>
      <p:ext uri="{BB962C8B-B14F-4D97-AF65-F5344CB8AC3E}">
        <p14:creationId xmlns:p14="http://schemas.microsoft.com/office/powerpoint/2010/main" val="557185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DBBC91-68AA-7F62-77B3-90A0CC06284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47C47E1-1C1E-B84C-C3AC-BB62E4A13752}"/>
              </a:ext>
            </a:extLst>
          </p:cNvPr>
          <p:cNvSpPr>
            <a:spLocks noGrp="1"/>
          </p:cNvSpPr>
          <p:nvPr>
            <p:ph type="dt" sz="half" idx="10"/>
          </p:nvPr>
        </p:nvSpPr>
        <p:spPr/>
        <p:txBody>
          <a:bodyPr/>
          <a:lstStyle/>
          <a:p>
            <a:fld id="{B61BEF0D-F0BB-DE4B-95CE-6DB70DBA9567}" type="datetimeFigureOut">
              <a:rPr lang="en-US" smtClean="0"/>
              <a:pPr/>
              <a:t>9/9/2022</a:t>
            </a:fld>
            <a:endParaRPr lang="en-US" dirty="0"/>
          </a:p>
        </p:txBody>
      </p:sp>
      <p:sp>
        <p:nvSpPr>
          <p:cNvPr id="4" name="Espace réservé du pied de page 3">
            <a:extLst>
              <a:ext uri="{FF2B5EF4-FFF2-40B4-BE49-F238E27FC236}">
                <a16:creationId xmlns:a16="http://schemas.microsoft.com/office/drawing/2014/main" id="{F6014503-CD61-D8A5-6273-3DAF7587211D}"/>
              </a:ext>
            </a:extLst>
          </p:cNvPr>
          <p:cNvSpPr>
            <a:spLocks noGrp="1"/>
          </p:cNvSpPr>
          <p:nvPr>
            <p:ph type="ftr" sz="quarter" idx="11"/>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BA98920A-E773-8924-4DFC-CF44CA990C0E}"/>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8723190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7748DED-C6C3-CD17-2FA8-BB240E1D50A2}"/>
              </a:ext>
            </a:extLst>
          </p:cNvPr>
          <p:cNvSpPr>
            <a:spLocks noGrp="1"/>
          </p:cNvSpPr>
          <p:nvPr>
            <p:ph type="dt" sz="half" idx="10"/>
          </p:nvPr>
        </p:nvSpPr>
        <p:spPr/>
        <p:txBody>
          <a:bodyPr/>
          <a:lstStyle/>
          <a:p>
            <a:fld id="{B61BEF0D-F0BB-DE4B-95CE-6DB70DBA9567}" type="datetimeFigureOut">
              <a:rPr lang="en-US" smtClean="0"/>
              <a:pPr/>
              <a:t>9/9/2022</a:t>
            </a:fld>
            <a:endParaRPr lang="en-US" dirty="0"/>
          </a:p>
        </p:txBody>
      </p:sp>
      <p:sp>
        <p:nvSpPr>
          <p:cNvPr id="3" name="Espace réservé du pied de page 2">
            <a:extLst>
              <a:ext uri="{FF2B5EF4-FFF2-40B4-BE49-F238E27FC236}">
                <a16:creationId xmlns:a16="http://schemas.microsoft.com/office/drawing/2014/main" id="{32516F32-6573-3146-148B-97C3CE971A9E}"/>
              </a:ext>
            </a:extLst>
          </p:cNvPr>
          <p:cNvSpPr>
            <a:spLocks noGrp="1"/>
          </p:cNvSpPr>
          <p:nvPr>
            <p:ph type="ftr" sz="quarter" idx="11"/>
          </p:nvPr>
        </p:nvSpPr>
        <p:spPr/>
        <p:txBody>
          <a:bodyPr/>
          <a:lstStyle/>
          <a:p>
            <a:endParaRPr lang="en-US" dirty="0"/>
          </a:p>
        </p:txBody>
      </p:sp>
      <p:sp>
        <p:nvSpPr>
          <p:cNvPr id="4" name="Espace réservé du numéro de diapositive 3">
            <a:extLst>
              <a:ext uri="{FF2B5EF4-FFF2-40B4-BE49-F238E27FC236}">
                <a16:creationId xmlns:a16="http://schemas.microsoft.com/office/drawing/2014/main" id="{B8A94876-CD5F-EE14-3268-9EF140095617}"/>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7662238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E304D0-185A-0DDE-952B-1B8AACF5DB2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B145AAC-FCE6-B135-DA89-41FDF68DFA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8BEC5A2F-B46C-6F16-D20C-BFDF23D8B3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52E8DA1-E528-5A66-7368-E8FE0BF349C1}"/>
              </a:ext>
            </a:extLst>
          </p:cNvPr>
          <p:cNvSpPr>
            <a:spLocks noGrp="1"/>
          </p:cNvSpPr>
          <p:nvPr>
            <p:ph type="dt" sz="half" idx="10"/>
          </p:nvPr>
        </p:nvSpPr>
        <p:spPr/>
        <p:txBody>
          <a:bodyPr/>
          <a:lstStyle/>
          <a:p>
            <a:fld id="{B61BEF0D-F0BB-DE4B-95CE-6DB70DBA9567}" type="datetimeFigureOut">
              <a:rPr lang="en-US" smtClean="0"/>
              <a:pPr/>
              <a:t>9/9/2022</a:t>
            </a:fld>
            <a:endParaRPr lang="en-US" dirty="0"/>
          </a:p>
        </p:txBody>
      </p:sp>
      <p:sp>
        <p:nvSpPr>
          <p:cNvPr id="6" name="Espace réservé du pied de page 5">
            <a:extLst>
              <a:ext uri="{FF2B5EF4-FFF2-40B4-BE49-F238E27FC236}">
                <a16:creationId xmlns:a16="http://schemas.microsoft.com/office/drawing/2014/main" id="{36446377-787E-FA95-DCC2-BEBA791A1AFC}"/>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43DB71C9-DE9D-F888-23DC-78928809CB94}"/>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1292968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583568-C1DB-71C5-DC13-54A48622B73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7C1C118B-1782-4E65-0C63-8304DC6989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B4EA8CB-F08C-4FE6-C92C-656A362A59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7006376-F167-AFD5-644E-D8D830A534CA}"/>
              </a:ext>
            </a:extLst>
          </p:cNvPr>
          <p:cNvSpPr>
            <a:spLocks noGrp="1"/>
          </p:cNvSpPr>
          <p:nvPr>
            <p:ph type="dt" sz="half" idx="10"/>
          </p:nvPr>
        </p:nvSpPr>
        <p:spPr/>
        <p:txBody>
          <a:bodyPr/>
          <a:lstStyle/>
          <a:p>
            <a:fld id="{B61BEF0D-F0BB-DE4B-95CE-6DB70DBA9567}" type="datetimeFigureOut">
              <a:rPr lang="en-US" smtClean="0"/>
              <a:pPr/>
              <a:t>9/9/2022</a:t>
            </a:fld>
            <a:endParaRPr lang="en-US" dirty="0"/>
          </a:p>
        </p:txBody>
      </p:sp>
      <p:sp>
        <p:nvSpPr>
          <p:cNvPr id="6" name="Espace réservé du pied de page 5">
            <a:extLst>
              <a:ext uri="{FF2B5EF4-FFF2-40B4-BE49-F238E27FC236}">
                <a16:creationId xmlns:a16="http://schemas.microsoft.com/office/drawing/2014/main" id="{5770DF94-9F8F-2619-1298-109A9ED01799}"/>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C18D9E56-2AB6-FA62-E7D8-0106C2AC91BC}"/>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222913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1D0882-5890-E58E-AC17-ED542E51833A}"/>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AC822DD8-CD7E-654F-1429-D917069A396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CF95DB8-DE18-A5A7-2BEB-2D225DA218BD}"/>
              </a:ext>
            </a:extLst>
          </p:cNvPr>
          <p:cNvSpPr>
            <a:spLocks noGrp="1"/>
          </p:cNvSpPr>
          <p:nvPr>
            <p:ph type="dt" sz="half" idx="10"/>
          </p:nvPr>
        </p:nvSpPr>
        <p:spPr/>
        <p:txBody>
          <a:bodyPr/>
          <a:lstStyle/>
          <a:p>
            <a:fld id="{B61BEF0D-F0BB-DE4B-95CE-6DB70DBA9567}" type="datetimeFigureOut">
              <a:rPr lang="en-US" smtClean="0"/>
              <a:pPr/>
              <a:t>9/9/2022</a:t>
            </a:fld>
            <a:endParaRPr lang="en-US" dirty="0"/>
          </a:p>
        </p:txBody>
      </p:sp>
      <p:sp>
        <p:nvSpPr>
          <p:cNvPr id="5" name="Espace réservé du pied de page 4">
            <a:extLst>
              <a:ext uri="{FF2B5EF4-FFF2-40B4-BE49-F238E27FC236}">
                <a16:creationId xmlns:a16="http://schemas.microsoft.com/office/drawing/2014/main" id="{CCA1A92A-A512-703B-31C7-7A05ED5BDEE4}"/>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F14F3AC5-F2D5-C319-0FCE-904EC278AF66}"/>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8209859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4FF29E7-C6EB-0876-7AD4-3C30011A44B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71C48B3C-A7C0-270C-3EE1-20291A85B62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6D6F70E-8A3D-41F2-4700-68C61B44BB75}"/>
              </a:ext>
            </a:extLst>
          </p:cNvPr>
          <p:cNvSpPr>
            <a:spLocks noGrp="1"/>
          </p:cNvSpPr>
          <p:nvPr>
            <p:ph type="dt" sz="half" idx="10"/>
          </p:nvPr>
        </p:nvSpPr>
        <p:spPr/>
        <p:txBody>
          <a:bodyPr/>
          <a:lstStyle/>
          <a:p>
            <a:fld id="{B61BEF0D-F0BB-DE4B-95CE-6DB70DBA9567}" type="datetimeFigureOut">
              <a:rPr lang="en-US" smtClean="0"/>
              <a:pPr/>
              <a:t>9/9/2022</a:t>
            </a:fld>
            <a:endParaRPr lang="en-US" dirty="0"/>
          </a:p>
        </p:txBody>
      </p:sp>
      <p:sp>
        <p:nvSpPr>
          <p:cNvPr id="5" name="Espace réservé du pied de page 4">
            <a:extLst>
              <a:ext uri="{FF2B5EF4-FFF2-40B4-BE49-F238E27FC236}">
                <a16:creationId xmlns:a16="http://schemas.microsoft.com/office/drawing/2014/main" id="{00F12255-9406-A173-ED60-D67E657BD392}"/>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B65D7776-63AE-00DD-6A5C-F5DC259C011D}"/>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8672064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Page courante 2 colonnes texte">
    <p:spTree>
      <p:nvGrpSpPr>
        <p:cNvPr id="1" name=""/>
        <p:cNvGrpSpPr/>
        <p:nvPr/>
      </p:nvGrpSpPr>
      <p:grpSpPr>
        <a:xfrm>
          <a:off x="0" y="0"/>
          <a:ext cx="0" cy="0"/>
          <a:chOff x="0" y="0"/>
          <a:chExt cx="0" cy="0"/>
        </a:xfrm>
      </p:grpSpPr>
      <p:sp>
        <p:nvSpPr>
          <p:cNvPr id="6" name="Espace réservé du contenu 2"/>
          <p:cNvSpPr>
            <a:spLocks noGrp="1"/>
          </p:cNvSpPr>
          <p:nvPr>
            <p:ph idx="1"/>
          </p:nvPr>
        </p:nvSpPr>
        <p:spPr>
          <a:xfrm>
            <a:off x="6245661" y="1315123"/>
            <a:ext cx="5280000" cy="4679997"/>
          </a:xfrm>
          <a:prstGeom prst="rect">
            <a:avLst/>
          </a:prstGeom>
          <a:solidFill>
            <a:srgbClr val="F0F0F0"/>
          </a:solidFill>
        </p:spPr>
        <p:txBody>
          <a:bodyPr/>
          <a:lstStyle>
            <a:lvl1pPr marL="0" indent="0">
              <a:buClr>
                <a:srgbClr val="C85A19"/>
              </a:buClr>
              <a:buNone/>
              <a:defRPr sz="1400">
                <a:solidFill>
                  <a:srgbClr val="6E6E6E"/>
                </a:solidFill>
                <a:latin typeface="Arial"/>
                <a:cs typeface="Arial"/>
              </a:defRPr>
            </a:lvl1pPr>
            <a:lvl2pPr marL="447675" indent="-180975">
              <a:buClr>
                <a:srgbClr val="C85A19"/>
              </a:buClr>
              <a:buFont typeface="Arial" panose="020B0604020202020204" pitchFamily="34" charset="0"/>
              <a:buChar char="•"/>
              <a:defRPr sz="1400">
                <a:solidFill>
                  <a:srgbClr val="6E6E6E"/>
                </a:solidFill>
                <a:latin typeface="Arial"/>
                <a:cs typeface="Arial"/>
              </a:defRPr>
            </a:lvl2pPr>
            <a:lvl3pPr marL="447675" indent="-180975">
              <a:buClr>
                <a:srgbClr val="C85A19"/>
              </a:buClr>
              <a:defRPr sz="1200">
                <a:solidFill>
                  <a:srgbClr val="6E6E6E"/>
                </a:solidFill>
                <a:latin typeface="Arial"/>
                <a:cs typeface="Arial"/>
              </a:defRPr>
            </a:lvl3pPr>
            <a:lvl4pPr marL="447675" indent="-180975">
              <a:buClr>
                <a:srgbClr val="C85A19"/>
              </a:buClr>
              <a:buFont typeface="Arial" panose="020B0604020202020204" pitchFamily="34" charset="0"/>
              <a:buChar char="•"/>
              <a:defRPr sz="1200" i="1">
                <a:solidFill>
                  <a:srgbClr val="6E6E6E"/>
                </a:solidFill>
                <a:latin typeface="Arial"/>
                <a:cs typeface="Arial"/>
              </a:defRPr>
            </a:lvl4pPr>
            <a:lvl5pPr marL="809625" indent="-180975">
              <a:buClr>
                <a:srgbClr val="C85A19"/>
              </a:buClr>
              <a:buFont typeface="Courier New"/>
              <a:buChar char="o"/>
              <a:defRPr sz="1000">
                <a:solidFill>
                  <a:srgbClr val="6E6E6E"/>
                </a:solidFill>
                <a:latin typeface="Arial"/>
                <a:cs typeface="Aria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contenu 2"/>
          <p:cNvSpPr>
            <a:spLocks noGrp="1"/>
          </p:cNvSpPr>
          <p:nvPr>
            <p:ph idx="11"/>
          </p:nvPr>
        </p:nvSpPr>
        <p:spPr>
          <a:xfrm>
            <a:off x="569053" y="1315122"/>
            <a:ext cx="5280000" cy="4679997"/>
          </a:xfrm>
          <a:prstGeom prst="rect">
            <a:avLst/>
          </a:prstGeom>
        </p:spPr>
        <p:txBody>
          <a:bodyPr/>
          <a:lstStyle>
            <a:lvl1pPr marL="0" indent="0">
              <a:buClr>
                <a:srgbClr val="C85A19"/>
              </a:buClr>
              <a:buNone/>
              <a:defRPr sz="1400">
                <a:solidFill>
                  <a:srgbClr val="002857"/>
                </a:solidFill>
                <a:latin typeface="Arial"/>
                <a:cs typeface="Arial"/>
              </a:defRPr>
            </a:lvl1pPr>
            <a:lvl2pPr marL="447675" indent="-180975">
              <a:buClr>
                <a:srgbClr val="C85A19"/>
              </a:buClr>
              <a:buFont typeface="Arial" panose="020B0604020202020204" pitchFamily="34" charset="0"/>
              <a:buChar char="•"/>
              <a:defRPr sz="1400">
                <a:solidFill>
                  <a:srgbClr val="002857"/>
                </a:solidFill>
                <a:latin typeface="Arial"/>
                <a:cs typeface="Arial"/>
              </a:defRPr>
            </a:lvl2pPr>
            <a:lvl3pPr marL="447675" indent="-180975">
              <a:buClr>
                <a:srgbClr val="C85A19"/>
              </a:buClr>
              <a:defRPr sz="1200">
                <a:solidFill>
                  <a:srgbClr val="002857"/>
                </a:solidFill>
                <a:latin typeface="Arial"/>
                <a:cs typeface="Arial"/>
              </a:defRPr>
            </a:lvl3pPr>
            <a:lvl4pPr marL="447675" indent="-180975">
              <a:buClr>
                <a:srgbClr val="C85A19"/>
              </a:buClr>
              <a:buFont typeface="Arial" panose="020B0604020202020204" pitchFamily="34" charset="0"/>
              <a:buChar char="•"/>
              <a:defRPr sz="1200" i="1">
                <a:solidFill>
                  <a:srgbClr val="002857"/>
                </a:solidFill>
                <a:latin typeface="Arial"/>
                <a:cs typeface="Arial"/>
              </a:defRPr>
            </a:lvl4pPr>
            <a:lvl5pPr marL="809625" indent="-180975">
              <a:buClr>
                <a:srgbClr val="C85A19"/>
              </a:buClr>
              <a:buFont typeface="Courier New"/>
              <a:buChar char="o"/>
              <a:defRPr sz="1000">
                <a:solidFill>
                  <a:srgbClr val="002857"/>
                </a:solidFill>
                <a:latin typeface="Arial"/>
                <a:cs typeface="Aria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Titre 1"/>
          <p:cNvSpPr>
            <a:spLocks noGrp="1"/>
          </p:cNvSpPr>
          <p:nvPr>
            <p:ph type="ctrTitle" hasCustomPrompt="1"/>
          </p:nvPr>
        </p:nvSpPr>
        <p:spPr>
          <a:xfrm>
            <a:off x="569053" y="350475"/>
            <a:ext cx="10664784" cy="408838"/>
          </a:xfrm>
          <a:prstGeom prst="rect">
            <a:avLst/>
          </a:prstGeom>
        </p:spPr>
        <p:txBody>
          <a:bodyPr>
            <a:normAutofit/>
          </a:bodyPr>
          <a:lstStyle>
            <a:lvl1pPr algn="l">
              <a:defRPr sz="2400" b="1" baseline="0">
                <a:solidFill>
                  <a:srgbClr val="002857"/>
                </a:solidFill>
                <a:latin typeface="Arial"/>
                <a:cs typeface="Arial"/>
              </a:defRPr>
            </a:lvl1pPr>
          </a:lstStyle>
          <a:p>
            <a:r>
              <a:rPr lang="fr-FR" dirty="0"/>
              <a:t>TITRE DE LA PAGE </a:t>
            </a:r>
          </a:p>
        </p:txBody>
      </p:sp>
      <p:sp>
        <p:nvSpPr>
          <p:cNvPr id="11" name="Sous-titre 2"/>
          <p:cNvSpPr>
            <a:spLocks noGrp="1"/>
          </p:cNvSpPr>
          <p:nvPr>
            <p:ph type="subTitle" idx="12" hasCustomPrompt="1"/>
          </p:nvPr>
        </p:nvSpPr>
        <p:spPr>
          <a:xfrm>
            <a:off x="569053" y="773119"/>
            <a:ext cx="10664784" cy="386563"/>
          </a:xfrm>
          <a:prstGeom prst="rect">
            <a:avLst/>
          </a:prstGeom>
        </p:spPr>
        <p:txBody>
          <a:bodyPr>
            <a:normAutofit/>
          </a:bodyPr>
          <a:lstStyle>
            <a:lvl1pPr marL="0" indent="0" algn="l">
              <a:buFont typeface="Arial"/>
              <a:buNone/>
              <a:defRPr sz="1800" b="1" baseline="0">
                <a:solidFill>
                  <a:srgbClr val="C85A19"/>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SOUS-TITRE DE LA PAGE</a:t>
            </a:r>
          </a:p>
        </p:txBody>
      </p:sp>
    </p:spTree>
    <p:extLst>
      <p:ext uri="{BB962C8B-B14F-4D97-AF65-F5344CB8AC3E}">
        <p14:creationId xmlns:p14="http://schemas.microsoft.com/office/powerpoint/2010/main" val="22762800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fourObj">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609600" y="274638"/>
            <a:ext cx="10972800" cy="1143000"/>
          </a:xfrm>
        </p:spPr>
        <p:txBody>
          <a:bodyPr/>
          <a:lstStyle/>
          <a:p>
            <a:r>
              <a:rPr lang="fr-FR"/>
              <a:t>Modifiez le style du titre</a:t>
            </a:r>
          </a:p>
        </p:txBody>
      </p:sp>
      <p:sp>
        <p:nvSpPr>
          <p:cNvPr id="3" name="Espace réservé du contenu 2"/>
          <p:cNvSpPr>
            <a:spLocks noGrp="1"/>
          </p:cNvSpPr>
          <p:nvPr>
            <p:ph sz="quarter" idx="1"/>
          </p:nvPr>
        </p:nvSpPr>
        <p:spPr>
          <a:xfrm>
            <a:off x="609600" y="1600200"/>
            <a:ext cx="5384800" cy="21859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6197600" y="1600200"/>
            <a:ext cx="5384800" cy="21859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609600" y="3938589"/>
            <a:ext cx="5384800" cy="218757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contenu 5"/>
          <p:cNvSpPr>
            <a:spLocks noGrp="1"/>
          </p:cNvSpPr>
          <p:nvPr>
            <p:ph sz="quarter" idx="4"/>
          </p:nvPr>
        </p:nvSpPr>
        <p:spPr>
          <a:xfrm>
            <a:off x="6197600" y="3938589"/>
            <a:ext cx="5384800" cy="218757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2">
            <a:extLst>
              <a:ext uri="{FF2B5EF4-FFF2-40B4-BE49-F238E27FC236}">
                <a16:creationId xmlns:a16="http://schemas.microsoft.com/office/drawing/2014/main" id="{5AC0AEA1-456D-438E-80E6-C42341A8F688}"/>
              </a:ext>
            </a:extLst>
          </p:cNvPr>
          <p:cNvSpPr>
            <a:spLocks noGrp="1" noChangeArrowheads="1"/>
          </p:cNvSpPr>
          <p:nvPr>
            <p:ph type="dt" sz="half" idx="10"/>
          </p:nvPr>
        </p:nvSpPr>
        <p:spPr>
          <a:ln/>
        </p:spPr>
        <p:txBody>
          <a:bodyPr/>
          <a:lstStyle>
            <a:lvl1pPr>
              <a:defRPr/>
            </a:lvl1pPr>
          </a:lstStyle>
          <a:p>
            <a:pPr>
              <a:defRPr/>
            </a:pPr>
            <a:endParaRPr lang="fr-FR"/>
          </a:p>
        </p:txBody>
      </p:sp>
      <p:sp>
        <p:nvSpPr>
          <p:cNvPr id="8" name="Rectangle 3">
            <a:extLst>
              <a:ext uri="{FF2B5EF4-FFF2-40B4-BE49-F238E27FC236}">
                <a16:creationId xmlns:a16="http://schemas.microsoft.com/office/drawing/2014/main" id="{5C4D941A-2C90-49BC-A2E7-7F6276EBC63D}"/>
              </a:ext>
            </a:extLst>
          </p:cNvPr>
          <p:cNvSpPr>
            <a:spLocks noGrp="1" noChangeArrowheads="1"/>
          </p:cNvSpPr>
          <p:nvPr>
            <p:ph type="sldNum" sz="quarter" idx="11"/>
          </p:nvPr>
        </p:nvSpPr>
        <p:spPr>
          <a:ln/>
        </p:spPr>
        <p:txBody>
          <a:bodyPr/>
          <a:lstStyle>
            <a:lvl1pPr>
              <a:defRPr/>
            </a:lvl1pPr>
          </a:lstStyle>
          <a:p>
            <a:pPr>
              <a:defRPr/>
            </a:pPr>
            <a:fld id="{832F649E-DE50-4BE5-AA4B-A89E1E750795}" type="slidenum">
              <a:rPr lang="fr-FR"/>
              <a:pPr>
                <a:defRPr/>
              </a:pPr>
              <a:t>‹N°›</a:t>
            </a:fld>
            <a:endParaRPr lang="fr-FR"/>
          </a:p>
        </p:txBody>
      </p:sp>
      <p:sp>
        <p:nvSpPr>
          <p:cNvPr id="9" name="Rectangle 14">
            <a:extLst>
              <a:ext uri="{FF2B5EF4-FFF2-40B4-BE49-F238E27FC236}">
                <a16:creationId xmlns:a16="http://schemas.microsoft.com/office/drawing/2014/main" id="{9D500FD9-B948-4F17-B24B-43A7A1C64E1F}"/>
              </a:ext>
            </a:extLst>
          </p:cNvPr>
          <p:cNvSpPr>
            <a:spLocks noGrp="1" noChangeArrowheads="1"/>
          </p:cNvSpPr>
          <p:nvPr>
            <p:ph type="ftr" sz="quarter" idx="12"/>
          </p:nvPr>
        </p:nvSpPr>
        <p:spPr>
          <a:ln/>
        </p:spPr>
        <p:txBody>
          <a:bodyPr/>
          <a:lstStyle>
            <a:lvl1pPr>
              <a:defRPr/>
            </a:lvl1pPr>
          </a:lstStyle>
          <a:p>
            <a:pPr>
              <a:defRPr/>
            </a:pPr>
            <a:endParaRPr lang="fr-FR"/>
          </a:p>
        </p:txBody>
      </p:sp>
    </p:spTree>
    <p:extLst>
      <p:ext uri="{BB962C8B-B14F-4D97-AF65-F5344CB8AC3E}">
        <p14:creationId xmlns:p14="http://schemas.microsoft.com/office/powerpoint/2010/main" val="43757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fr-FR"/>
              <a:t>Modifiez le style du titre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96DFF08F-DC6B-4601-B491-B0F83F6DD2DA}" type="datetimeFigureOut">
              <a:rPr lang="en-US" dirty="0"/>
              <a:t>9/9/2022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2748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fr-FR"/>
              <a:t>Modifiez le style du titre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9/9/2022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dirty="0"/>
          </a:p>
        </p:txBody>
      </p:sp>
    </p:spTree>
    <p:extLst>
      <p:ext uri="{BB962C8B-B14F-4D97-AF65-F5344CB8AC3E}">
        <p14:creationId xmlns:p14="http://schemas.microsoft.com/office/powerpoint/2010/main" val="1872599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fr-FR"/>
              <a:t>Modifiez le style du titre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1097280" y="2582335"/>
            <a:ext cx="4937760" cy="328676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6217920" y="2582334"/>
            <a:ext cx="4937760" cy="328676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9/9/2022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a:t>
            </a:fld>
            <a:endParaRPr lang="en-US" dirty="0"/>
          </a:p>
        </p:txBody>
      </p:sp>
    </p:spTree>
    <p:extLst>
      <p:ext uri="{BB962C8B-B14F-4D97-AF65-F5344CB8AC3E}">
        <p14:creationId xmlns:p14="http://schemas.microsoft.com/office/powerpoint/2010/main" val="2834016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9/9/2022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a:t>
            </a:fld>
            <a:endParaRPr lang="en-US" dirty="0"/>
          </a:p>
        </p:txBody>
      </p:sp>
    </p:spTree>
    <p:extLst>
      <p:ext uri="{BB962C8B-B14F-4D97-AF65-F5344CB8AC3E}">
        <p14:creationId xmlns:p14="http://schemas.microsoft.com/office/powerpoint/2010/main" val="2600891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6DFF08F-DC6B-4601-B491-B0F83F6DD2DA}" type="datetimeFigureOut">
              <a:rPr lang="en-US" dirty="0"/>
              <a:pPr/>
              <a:t>9/9/2022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‹N°›</a:t>
            </a:fld>
            <a:endParaRPr lang="en-US" dirty="0"/>
          </a:p>
        </p:txBody>
      </p:sp>
    </p:spTree>
    <p:extLst>
      <p:ext uri="{BB962C8B-B14F-4D97-AF65-F5344CB8AC3E}">
        <p14:creationId xmlns:p14="http://schemas.microsoft.com/office/powerpoint/2010/main" val="3153874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fr-FR"/>
              <a:t>Modifiez le style du titre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6DFF08F-DC6B-4601-B491-B0F83F6DD2DA}" type="datetimeFigureOut">
              <a:rPr lang="en-US" dirty="0"/>
              <a:pPr/>
              <a:t>9/9/2022</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‹N°›</a:t>
            </a:fld>
            <a:endParaRPr lang="en-US" dirty="0"/>
          </a:p>
        </p:txBody>
      </p:sp>
    </p:spTree>
    <p:extLst>
      <p:ext uri="{BB962C8B-B14F-4D97-AF65-F5344CB8AC3E}">
        <p14:creationId xmlns:p14="http://schemas.microsoft.com/office/powerpoint/2010/main" val="1915972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96DFF08F-DC6B-4601-B491-B0F83F6DD2DA}" type="datetimeFigureOut">
              <a:rPr lang="en-US" dirty="0"/>
              <a:t>9/9/2022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dirty="0"/>
          </a:p>
        </p:txBody>
      </p:sp>
    </p:spTree>
    <p:extLst>
      <p:ext uri="{BB962C8B-B14F-4D97-AF65-F5344CB8AC3E}">
        <p14:creationId xmlns:p14="http://schemas.microsoft.com/office/powerpoint/2010/main" val="668285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fr-FR"/>
              <a:t>Modifiez le style du titre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6DFF08F-DC6B-4601-B491-B0F83F6DD2DA}" type="datetimeFigureOut">
              <a:rPr lang="en-US" dirty="0"/>
              <a:pPr/>
              <a:t>9/9/2022</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‹N°›</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200039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809DCC5-C1A5-FDC5-CB0F-6036C83C42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4C520CA9-4177-1041-D2EA-D5946EA274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B707418-65E5-6398-41CE-706BC79AB8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9/9/2022</a:t>
            </a:fld>
            <a:endParaRPr lang="en-US" dirty="0"/>
          </a:p>
        </p:txBody>
      </p:sp>
      <p:sp>
        <p:nvSpPr>
          <p:cNvPr id="5" name="Espace réservé du pied de page 4">
            <a:extLst>
              <a:ext uri="{FF2B5EF4-FFF2-40B4-BE49-F238E27FC236}">
                <a16:creationId xmlns:a16="http://schemas.microsoft.com/office/drawing/2014/main" id="{46B64E8E-AB6D-F6E9-86DF-303218AAD8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Espace réservé du numéro de diapositive 5">
            <a:extLst>
              <a:ext uri="{FF2B5EF4-FFF2-40B4-BE49-F238E27FC236}">
                <a16:creationId xmlns:a16="http://schemas.microsoft.com/office/drawing/2014/main" id="{9E895DD6-ECF2-A627-6922-A24E5E4418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9790390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lionelmaltese.fr/" TargetMode="External"/><Relationship Id="rId2" Type="http://schemas.openxmlformats.org/officeDocument/2006/relationships/image" Target="../media/image2.jp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6.jpeg"/><Relationship Id="rId3" Type="http://schemas.openxmlformats.org/officeDocument/2006/relationships/tags" Target="../tags/tag15.xml"/><Relationship Id="rId7" Type="http://schemas.openxmlformats.org/officeDocument/2006/relationships/tags" Target="../tags/tag19.xml"/><Relationship Id="rId12" Type="http://schemas.openxmlformats.org/officeDocument/2006/relationships/image" Target="../media/image15.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image" Target="../media/image14.emf"/><Relationship Id="rId5" Type="http://schemas.openxmlformats.org/officeDocument/2006/relationships/tags" Target="../tags/tag17.xml"/><Relationship Id="rId10" Type="http://schemas.openxmlformats.org/officeDocument/2006/relationships/oleObject" Target="../embeddings/oleObject2.bin"/><Relationship Id="rId4" Type="http://schemas.openxmlformats.org/officeDocument/2006/relationships/tags" Target="../tags/tag16.xml"/><Relationship Id="rId9" Type="http://schemas.openxmlformats.org/officeDocument/2006/relationships/notesSlide" Target="../notesSlides/notesSlide1.xml"/><Relationship Id="rId14" Type="http://schemas.openxmlformats.org/officeDocument/2006/relationships/image" Target="../media/image17.png"/></Relationships>
</file>

<file path=ppt/slides/_rels/slide100.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2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3.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16.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04.xml.rels><?xml version="1.0" encoding="UTF-8" standalone="yes"?>
<Relationships xmlns="http://schemas.openxmlformats.org/package/2006/relationships"><Relationship Id="rId8" Type="http://schemas.openxmlformats.org/officeDocument/2006/relationships/image" Target="../media/image217.jpeg"/><Relationship Id="rId13" Type="http://schemas.openxmlformats.org/officeDocument/2006/relationships/image" Target="../media/image220.jpeg"/><Relationship Id="rId3" Type="http://schemas.openxmlformats.org/officeDocument/2006/relationships/image" Target="../media/image213.jpeg"/><Relationship Id="rId7" Type="http://schemas.openxmlformats.org/officeDocument/2006/relationships/hyperlink" Target="file:///F:\Vitality%20Tour-Sporsora.ppt" TargetMode="External"/><Relationship Id="rId12" Type="http://schemas.openxmlformats.org/officeDocument/2006/relationships/hyperlink" Target="file:///F:\3_FONDATION%20FDJ_PRESENTATION%20MTB2011.ppt" TargetMode="External"/><Relationship Id="rId2" Type="http://schemas.openxmlformats.org/officeDocument/2006/relationships/hyperlink" Target="file:///F:\Ferrerro.pdf" TargetMode="External"/><Relationship Id="rId1" Type="http://schemas.openxmlformats.org/officeDocument/2006/relationships/slideLayout" Target="../slideLayouts/slideLayout21.xml"/><Relationship Id="rId6" Type="http://schemas.openxmlformats.org/officeDocument/2006/relationships/image" Target="../media/image216.png"/><Relationship Id="rId11" Type="http://schemas.openxmlformats.org/officeDocument/2006/relationships/image" Target="../media/image219.jpeg"/><Relationship Id="rId5" Type="http://schemas.openxmlformats.org/officeDocument/2006/relationships/image" Target="../media/image215.emf"/><Relationship Id="rId10" Type="http://schemas.openxmlformats.org/officeDocument/2006/relationships/hyperlink" Target="file:///F:\Les%20Petits%20jeux%20McDo%20-%20%20Troph&#233;e%20Sporsora.pdf" TargetMode="External"/><Relationship Id="rId4" Type="http://schemas.openxmlformats.org/officeDocument/2006/relationships/image" Target="../media/image214.emf"/><Relationship Id="rId9" Type="http://schemas.openxmlformats.org/officeDocument/2006/relationships/image" Target="../media/image218.emf"/></Relationships>
</file>

<file path=ppt/slides/_rels/slide105.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2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16.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tags" Target="../tags/tag22.xml"/><Relationship Id="rId7" Type="http://schemas.openxmlformats.org/officeDocument/2006/relationships/tags" Target="../tags/tag26.xml"/><Relationship Id="rId12" Type="http://schemas.openxmlformats.org/officeDocument/2006/relationships/image" Target="../media/image18.emf"/><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tags" Target="../tags/tag25.xml"/><Relationship Id="rId11" Type="http://schemas.openxmlformats.org/officeDocument/2006/relationships/image" Target="../media/image14.emf"/><Relationship Id="rId5" Type="http://schemas.openxmlformats.org/officeDocument/2006/relationships/tags" Target="../tags/tag24.xml"/><Relationship Id="rId10" Type="http://schemas.openxmlformats.org/officeDocument/2006/relationships/oleObject" Target="../embeddings/oleObject3.bin"/><Relationship Id="rId4" Type="http://schemas.openxmlformats.org/officeDocument/2006/relationships/tags" Target="../tags/tag23.xml"/><Relationship Id="rId9" Type="http://schemas.openxmlformats.org/officeDocument/2006/relationships/notesSlide" Target="../notesSlides/notesSlide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1.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hyperlink" Target="file:///F:\ISM\2011%20S1\Activations\strategieEcoCitoyenneOpen13.ppt" TargetMode="External"/><Relationship Id="rId1" Type="http://schemas.openxmlformats.org/officeDocument/2006/relationships/slideLayout" Target="../slideLayouts/slideLayout16.xml"/><Relationship Id="rId4" Type="http://schemas.openxmlformats.org/officeDocument/2006/relationships/image" Target="../media/image231.png"/></Relationships>
</file>

<file path=ppt/slides/_rels/slide112.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16.xml"/></Relationships>
</file>

<file path=ppt/slides/_rels/slide113.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16.xml"/></Relationships>
</file>

<file path=ppt/slides/_rels/slide114.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16.xml"/><Relationship Id="rId4" Type="http://schemas.openxmlformats.org/officeDocument/2006/relationships/image" Target="../media/image236.jpeg"/></Relationships>
</file>

<file path=ppt/slides/_rels/slide115.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16.xml"/></Relationships>
</file>

<file path=ppt/slides/_rels/slide116.xml.rels><?xml version="1.0" encoding="UTF-8" standalone="yes"?>
<Relationships xmlns="http://schemas.openxmlformats.org/package/2006/relationships"><Relationship Id="rId8" Type="http://schemas.openxmlformats.org/officeDocument/2006/relationships/image" Target="../media/image244.jpeg"/><Relationship Id="rId3" Type="http://schemas.openxmlformats.org/officeDocument/2006/relationships/image" Target="../media/image239.jpeg"/><Relationship Id="rId7" Type="http://schemas.openxmlformats.org/officeDocument/2006/relationships/image" Target="../media/image243.jpeg"/><Relationship Id="rId2" Type="http://schemas.openxmlformats.org/officeDocument/2006/relationships/image" Target="../media/image238.jpeg"/><Relationship Id="rId1" Type="http://schemas.openxmlformats.org/officeDocument/2006/relationships/slideLayout" Target="../slideLayouts/slideLayout21.xml"/><Relationship Id="rId6" Type="http://schemas.openxmlformats.org/officeDocument/2006/relationships/image" Target="../media/image242.jpeg"/><Relationship Id="rId5" Type="http://schemas.openxmlformats.org/officeDocument/2006/relationships/image" Target="../media/image241.png"/><Relationship Id="rId4" Type="http://schemas.openxmlformats.org/officeDocument/2006/relationships/image" Target="../media/image240.png"/></Relationships>
</file>

<file path=ppt/slides/_rels/slide117.xml.rels><?xml version="1.0" encoding="UTF-8" standalone="yes"?>
<Relationships xmlns="http://schemas.openxmlformats.org/package/2006/relationships"><Relationship Id="rId3" Type="http://schemas.openxmlformats.org/officeDocument/2006/relationships/hyperlink" Target="file:///F:\Candidature%20Sporsora%20Air%20France%20-%20WWF.pdf" TargetMode="External"/><Relationship Id="rId2" Type="http://schemas.openxmlformats.org/officeDocument/2006/relationships/image" Target="../media/image245.jpeg"/><Relationship Id="rId1" Type="http://schemas.openxmlformats.org/officeDocument/2006/relationships/slideLayout" Target="../slideLayouts/slideLayout16.xml"/><Relationship Id="rId6" Type="http://schemas.openxmlformats.org/officeDocument/2006/relationships/image" Target="../media/image247.jpeg"/><Relationship Id="rId5" Type="http://schemas.openxmlformats.org/officeDocument/2006/relationships/hyperlink" Target="file:///F:\Paris2011HomelessWorldCup.ppt" TargetMode="External"/><Relationship Id="rId4" Type="http://schemas.openxmlformats.org/officeDocument/2006/relationships/image" Target="../media/image246.jpeg"/></Relationships>
</file>

<file path=ppt/slides/_rels/slide118.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image" Target="../media/image248.png"/><Relationship Id="rId1" Type="http://schemas.openxmlformats.org/officeDocument/2006/relationships/slideLayout" Target="../slideLayouts/slideLayout16.xml"/><Relationship Id="rId5" Type="http://schemas.openxmlformats.org/officeDocument/2006/relationships/image" Target="../media/image251.png"/><Relationship Id="rId4" Type="http://schemas.openxmlformats.org/officeDocument/2006/relationships/image" Target="../media/image250.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253.jpg"/><Relationship Id="rId2" Type="http://schemas.openxmlformats.org/officeDocument/2006/relationships/image" Target="../media/image252.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254.jpg"/><Relationship Id="rId1" Type="http://schemas.openxmlformats.org/officeDocument/2006/relationships/slideLayout" Target="../slideLayouts/slideLayout16.xml"/></Relationships>
</file>

<file path=ppt/slides/_rels/slide122.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tags" Target="../tags/tag29.xml"/><Relationship Id="rId7" Type="http://schemas.openxmlformats.org/officeDocument/2006/relationships/tags" Target="../tags/tag33.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image" Target="../media/image1.emf"/><Relationship Id="rId5" Type="http://schemas.openxmlformats.org/officeDocument/2006/relationships/tags" Target="../tags/tag31.xml"/><Relationship Id="rId10" Type="http://schemas.openxmlformats.org/officeDocument/2006/relationships/oleObject" Target="../embeddings/oleObject4.bin"/><Relationship Id="rId4" Type="http://schemas.openxmlformats.org/officeDocument/2006/relationships/tags" Target="../tags/tag30.xml"/><Relationship Id="rId9"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tags" Target="../tags/tag36.xml"/><Relationship Id="rId7" Type="http://schemas.openxmlformats.org/officeDocument/2006/relationships/tags" Target="../tags/tag40.xml"/><Relationship Id="rId12" Type="http://schemas.openxmlformats.org/officeDocument/2006/relationships/image" Target="../media/image20.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tags" Target="../tags/tag39.xml"/><Relationship Id="rId11" Type="http://schemas.openxmlformats.org/officeDocument/2006/relationships/image" Target="../media/image14.emf"/><Relationship Id="rId5" Type="http://schemas.openxmlformats.org/officeDocument/2006/relationships/tags" Target="../tags/tag38.xml"/><Relationship Id="rId10" Type="http://schemas.openxmlformats.org/officeDocument/2006/relationships/oleObject" Target="../embeddings/oleObject5.bin"/><Relationship Id="rId4" Type="http://schemas.openxmlformats.org/officeDocument/2006/relationships/tags" Target="../tags/tag37.xml"/><Relationship Id="rId9"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3.xml"/><Relationship Id="rId1" Type="http://schemas.openxmlformats.org/officeDocument/2006/relationships/video" Target="https://www.youtube.com/embed/cyR9XsWRs9Q?feature=oembed" TargetMode="Externa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video" Target="https://www.youtube.com/embed/vyynKEIOCWM?feature=oembed" TargetMode="External"/><Relationship Id="rId7" Type="http://schemas.openxmlformats.org/officeDocument/2006/relationships/image" Target="../media/image27.jpeg"/><Relationship Id="rId2" Type="http://schemas.openxmlformats.org/officeDocument/2006/relationships/video" Target="https://www.youtube.com/embed/3c-TLJYWDuI?feature=oembed" TargetMode="External"/><Relationship Id="rId1" Type="http://schemas.openxmlformats.org/officeDocument/2006/relationships/video" Target="https://www.youtube.com/embed/uSxvnHGN5qk?feature=oembed" TargetMode="Externa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7.xml"/><Relationship Id="rId1" Type="http://schemas.openxmlformats.org/officeDocument/2006/relationships/video" Target="https://player.vimeo.com/video/92547346?app_id=122963"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2.jpeg"/><Relationship Id="rId1" Type="http://schemas.openxmlformats.org/officeDocument/2006/relationships/slideLayout" Target="../slideLayouts/slideLayout1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51.jpeg"/><Relationship Id="rId1" Type="http://schemas.openxmlformats.org/officeDocument/2006/relationships/slideLayout" Target="../slideLayouts/slideLayout1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12" Type="http://schemas.openxmlformats.org/officeDocument/2006/relationships/image" Target="../media/image62.png"/><Relationship Id="rId2" Type="http://schemas.openxmlformats.org/officeDocument/2006/relationships/image" Target="../media/image52.jpeg"/><Relationship Id="rId1" Type="http://schemas.openxmlformats.org/officeDocument/2006/relationships/slideLayout" Target="../slideLayouts/slideLayout16.xml"/><Relationship Id="rId6" Type="http://schemas.openxmlformats.org/officeDocument/2006/relationships/image" Target="../media/image56.png"/><Relationship Id="rId11" Type="http://schemas.openxmlformats.org/officeDocument/2006/relationships/image" Target="../media/image61.jpeg"/><Relationship Id="rId5" Type="http://schemas.openxmlformats.org/officeDocument/2006/relationships/image" Target="../media/image55.png"/><Relationship Id="rId10" Type="http://schemas.openxmlformats.org/officeDocument/2006/relationships/image" Target="../media/image60.jpeg"/><Relationship Id="rId4" Type="http://schemas.openxmlformats.org/officeDocument/2006/relationships/image" Target="../media/image54.jpeg"/><Relationship Id="rId9" Type="http://schemas.openxmlformats.org/officeDocument/2006/relationships/image" Target="../media/image5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xml.rels><?xml version="1.0" encoding="UTF-8" standalone="yes"?>
<Relationships xmlns="http://schemas.openxmlformats.org/package/2006/relationships"><Relationship Id="rId3" Type="http://schemas.openxmlformats.org/officeDocument/2006/relationships/video" Target="https://www.youtube.com/embed/zann3Sm3xlQ?feature=oembed" TargetMode="External"/><Relationship Id="rId7" Type="http://schemas.openxmlformats.org/officeDocument/2006/relationships/image" Target="../media/image6.jpeg"/><Relationship Id="rId2" Type="http://schemas.openxmlformats.org/officeDocument/2006/relationships/video" Target="https://www.youtube.com/embed/Ct69AEYmLKE?feature=oembed" TargetMode="External"/><Relationship Id="rId1" Type="http://schemas.openxmlformats.org/officeDocument/2006/relationships/video" Target="https://www.youtube.com/embed/ljBBvLp1gfY?feature=oembed" TargetMode="Externa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77.png"/><Relationship Id="rId4" Type="http://schemas.openxmlformats.org/officeDocument/2006/relationships/notesSlide" Target="../notesSlides/notesSlide5.xml"/></Relationships>
</file>

<file path=ppt/slides/_rels/slide31.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image" Target="../media/image86.wmf"/><Relationship Id="rId1" Type="http://schemas.openxmlformats.org/officeDocument/2006/relationships/slideLayout" Target="../slideLayouts/slideLayout16.xml"/><Relationship Id="rId5" Type="http://schemas.openxmlformats.org/officeDocument/2006/relationships/image" Target="../media/image89.wmf"/><Relationship Id="rId4" Type="http://schemas.openxmlformats.org/officeDocument/2006/relationships/image" Target="../media/image88.wmf"/></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16.xml"/><Relationship Id="rId5" Type="http://schemas.openxmlformats.org/officeDocument/2006/relationships/image" Target="../media/image93.jpg"/><Relationship Id="rId4" Type="http://schemas.openxmlformats.org/officeDocument/2006/relationships/image" Target="../media/image92.gif"/></Relationships>
</file>

<file path=ppt/slides/_rels/slide41.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image" Target="../media/image91.jpg"/><Relationship Id="rId1" Type="http://schemas.openxmlformats.org/officeDocument/2006/relationships/slideLayout" Target="../slideLayouts/slideLayout16.xml"/><Relationship Id="rId5" Type="http://schemas.openxmlformats.org/officeDocument/2006/relationships/image" Target="../media/image93.jpg"/><Relationship Id="rId4" Type="http://schemas.openxmlformats.org/officeDocument/2006/relationships/image" Target="../media/image90.jpg"/></Relationships>
</file>

<file path=ppt/slides/_rels/slide42.xml.rels><?xml version="1.0" encoding="UTF-8" standalone="yes"?>
<Relationships xmlns="http://schemas.openxmlformats.org/package/2006/relationships"><Relationship Id="rId3" Type="http://schemas.openxmlformats.org/officeDocument/2006/relationships/image" Target="../media/image95.svg"/><Relationship Id="rId2" Type="http://schemas.openxmlformats.org/officeDocument/2006/relationships/image" Target="../media/image94.png"/><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6.jpeg"/><Relationship Id="rId7" Type="http://schemas.openxmlformats.org/officeDocument/2006/relationships/hyperlink" Target="file:///F:\Activations\Proposition%20Lagardere%20N1.ppt" TargetMode="External"/><Relationship Id="rId2" Type="http://schemas.openxmlformats.org/officeDocument/2006/relationships/hyperlink" Target="file:///F:\ESAA%20Alger\Mes%20documents\JF\Lagard&#232;re\Proposition%20Lagardere%20N3.ppt" TargetMode="External"/><Relationship Id="rId1" Type="http://schemas.openxmlformats.org/officeDocument/2006/relationships/slideLayout" Target="../slideLayouts/slideLayout16.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45.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3" Type="http://schemas.openxmlformats.org/officeDocument/2006/relationships/image" Target="../media/image102.jpeg"/><Relationship Id="rId7" Type="http://schemas.openxmlformats.org/officeDocument/2006/relationships/image" Target="../media/image106.jpeg"/><Relationship Id="rId12" Type="http://schemas.openxmlformats.org/officeDocument/2006/relationships/image" Target="../media/image111.png"/><Relationship Id="rId2" Type="http://schemas.openxmlformats.org/officeDocument/2006/relationships/image" Target="../media/image101.png"/><Relationship Id="rId16" Type="http://schemas.openxmlformats.org/officeDocument/2006/relationships/image" Target="../media/image115.png"/><Relationship Id="rId1" Type="http://schemas.openxmlformats.org/officeDocument/2006/relationships/slideLayout" Target="../slideLayouts/slideLayout15.xml"/><Relationship Id="rId6" Type="http://schemas.openxmlformats.org/officeDocument/2006/relationships/image" Target="../media/image105.jpeg"/><Relationship Id="rId11" Type="http://schemas.openxmlformats.org/officeDocument/2006/relationships/image" Target="../media/image110.png"/><Relationship Id="rId5" Type="http://schemas.openxmlformats.org/officeDocument/2006/relationships/image" Target="../media/image104.jpeg"/><Relationship Id="rId15" Type="http://schemas.openxmlformats.org/officeDocument/2006/relationships/image" Target="../media/image114.emf"/><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jpeg"/><Relationship Id="rId14" Type="http://schemas.openxmlformats.org/officeDocument/2006/relationships/image" Target="../media/image113.png"/></Relationships>
</file>

<file path=ppt/slides/_rels/slide4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6.xml"/><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05.jpeg"/><Relationship Id="rId1" Type="http://schemas.openxmlformats.org/officeDocument/2006/relationships/slideLayout" Target="../slideLayouts/slideLayout16.xml"/><Relationship Id="rId6" Type="http://schemas.openxmlformats.org/officeDocument/2006/relationships/diagramColors" Target="../diagrams/colors8.xml"/><Relationship Id="rId11" Type="http://schemas.openxmlformats.org/officeDocument/2006/relationships/image" Target="../media/image118.jpeg"/><Relationship Id="rId5" Type="http://schemas.openxmlformats.org/officeDocument/2006/relationships/diagramQuickStyle" Target="../diagrams/quickStyle8.xml"/><Relationship Id="rId10" Type="http://schemas.openxmlformats.org/officeDocument/2006/relationships/image" Target="../media/image117.jpeg"/><Relationship Id="rId4" Type="http://schemas.openxmlformats.org/officeDocument/2006/relationships/diagramLayout" Target="../diagrams/layout8.xml"/><Relationship Id="rId9" Type="http://schemas.openxmlformats.org/officeDocument/2006/relationships/image" Target="../media/image108.jpeg"/></Relationships>
</file>

<file path=ppt/slides/_rels/slide53.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105.jpeg"/><Relationship Id="rId1" Type="http://schemas.openxmlformats.org/officeDocument/2006/relationships/slideLayout" Target="../slideLayouts/slideLayout1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25.jpe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diagramLayout" Target="../diagrams/layout10.xml"/><Relationship Id="rId7" Type="http://schemas.openxmlformats.org/officeDocument/2006/relationships/image" Target="../media/image111.png"/><Relationship Id="rId2" Type="http://schemas.openxmlformats.org/officeDocument/2006/relationships/diagramData" Target="../diagrams/data10.xml"/><Relationship Id="rId1" Type="http://schemas.openxmlformats.org/officeDocument/2006/relationships/slideLayout" Target="../slideLayouts/slideLayout16.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12.png"/><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13.png"/><Relationship Id="rId1" Type="http://schemas.openxmlformats.org/officeDocument/2006/relationships/slideLayout" Target="../slideLayouts/slideLayout16.xml"/><Relationship Id="rId5" Type="http://schemas.openxmlformats.org/officeDocument/2006/relationships/image" Target="../media/image130.jpeg"/><Relationship Id="rId4" Type="http://schemas.openxmlformats.org/officeDocument/2006/relationships/image" Target="../media/image129.jpe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6.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6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g"/><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6.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150.jpeg"/><Relationship Id="rId1" Type="http://schemas.openxmlformats.org/officeDocument/2006/relationships/slideLayout" Target="../slideLayouts/slideLayout16.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hyperlink" Target="https://fr.adforum.com/agency/6671176/creative-work/34521029/we-are-tennis-fan-academy/bnp-paribas" TargetMode="Externa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slideLayout" Target="../slideLayouts/slideLayout21.xml"/><Relationship Id="rId1" Type="http://schemas.openxmlformats.org/officeDocument/2006/relationships/video" Target="https://www.youtube.com/embed/5MnmgLUv2kc?feature=oembed" TargetMode="External"/></Relationships>
</file>

<file path=ppt/slides/_rels/slide71.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95.svg"/><Relationship Id="rId2" Type="http://schemas.openxmlformats.org/officeDocument/2006/relationships/image" Target="../media/image94.png"/><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2" Type="http://schemas.openxmlformats.org/officeDocument/2006/relationships/image" Target="../media/image154.em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slideLayout" Target="../slideLayouts/slideLayout21.xml"/><Relationship Id="rId1" Type="http://schemas.openxmlformats.org/officeDocument/2006/relationships/video" Target="https://www.youtube.com/embed/-Y1ZpEikZ5U?feature=oembed" TargetMode="Externa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16.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16.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7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21.xml"/></Relationships>
</file>

<file path=ppt/slides/_rels/slide79.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3" Type="http://schemas.openxmlformats.org/officeDocument/2006/relationships/image" Target="../media/image169.jpeg"/><Relationship Id="rId7" Type="http://schemas.openxmlformats.org/officeDocument/2006/relationships/image" Target="../media/image173.jpeg"/><Relationship Id="rId2" Type="http://schemas.openxmlformats.org/officeDocument/2006/relationships/image" Target="../media/image168.jpeg"/><Relationship Id="rId1" Type="http://schemas.openxmlformats.org/officeDocument/2006/relationships/slideLayout" Target="../slideLayouts/slideLayout21.xml"/><Relationship Id="rId6" Type="http://schemas.openxmlformats.org/officeDocument/2006/relationships/image" Target="../media/image172.jpeg"/><Relationship Id="rId5" Type="http://schemas.openxmlformats.org/officeDocument/2006/relationships/image" Target="../media/image171.jpeg"/><Relationship Id="rId4" Type="http://schemas.openxmlformats.org/officeDocument/2006/relationships/image" Target="../media/image170.jpeg"/></Relationships>
</file>

<file path=ppt/slides/_rels/slide82.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image" Target="../media/image174.png"/><Relationship Id="rId7" Type="http://schemas.openxmlformats.org/officeDocument/2006/relationships/image" Target="../media/image176.png"/><Relationship Id="rId2" Type="http://schemas.openxmlformats.org/officeDocument/2006/relationships/oleObject" Target="../embeddings/oleObject6.bin"/><Relationship Id="rId1" Type="http://schemas.openxmlformats.org/officeDocument/2006/relationships/slideLayout" Target="../slideLayouts/slideLayout21.xml"/><Relationship Id="rId6" Type="http://schemas.openxmlformats.org/officeDocument/2006/relationships/oleObject" Target="../embeddings/oleObject8.bin"/><Relationship Id="rId5" Type="http://schemas.openxmlformats.org/officeDocument/2006/relationships/image" Target="../media/image175.png"/><Relationship Id="rId4" Type="http://schemas.openxmlformats.org/officeDocument/2006/relationships/oleObject" Target="../embeddings/oleObject7.bin"/><Relationship Id="rId9" Type="http://schemas.openxmlformats.org/officeDocument/2006/relationships/image" Target="../media/image177.png"/></Relationships>
</file>

<file path=ppt/slides/_rels/slide83.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image" Target="../media/image178.png"/><Relationship Id="rId7" Type="http://schemas.openxmlformats.org/officeDocument/2006/relationships/image" Target="../media/image180.png"/><Relationship Id="rId2" Type="http://schemas.openxmlformats.org/officeDocument/2006/relationships/oleObject" Target="../embeddings/oleObject10.bin"/><Relationship Id="rId1" Type="http://schemas.openxmlformats.org/officeDocument/2006/relationships/slideLayout" Target="../slideLayouts/slideLayout21.xml"/><Relationship Id="rId6" Type="http://schemas.openxmlformats.org/officeDocument/2006/relationships/oleObject" Target="NULL"/><Relationship Id="rId5" Type="http://schemas.openxmlformats.org/officeDocument/2006/relationships/image" Target="../media/image179.png"/><Relationship Id="rId4" Type="http://schemas.openxmlformats.org/officeDocument/2006/relationships/oleObject" Target="../embeddings/oleObject11.bin"/><Relationship Id="rId9" Type="http://schemas.openxmlformats.org/officeDocument/2006/relationships/image" Target="../media/image181.png"/></Relationships>
</file>

<file path=ppt/slides/_rels/slide84.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image" Target="../media/image182.png"/><Relationship Id="rId7" Type="http://schemas.openxmlformats.org/officeDocument/2006/relationships/image" Target="../media/image184.png"/><Relationship Id="rId2" Type="http://schemas.openxmlformats.org/officeDocument/2006/relationships/oleObject" Target="../embeddings/oleObject13.bin"/><Relationship Id="rId1" Type="http://schemas.openxmlformats.org/officeDocument/2006/relationships/slideLayout" Target="../slideLayouts/slideLayout27.xml"/><Relationship Id="rId6" Type="http://schemas.openxmlformats.org/officeDocument/2006/relationships/oleObject" Target="../embeddings/oleObject15.bin"/><Relationship Id="rId5" Type="http://schemas.openxmlformats.org/officeDocument/2006/relationships/image" Target="../media/image183.png"/><Relationship Id="rId4" Type="http://schemas.openxmlformats.org/officeDocument/2006/relationships/oleObject" Target="../embeddings/oleObject14.bin"/><Relationship Id="rId9" Type="http://schemas.openxmlformats.org/officeDocument/2006/relationships/image" Target="../media/image185.png"/></Relationships>
</file>

<file path=ppt/slides/_rels/slide85.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oleObject" Target="../embeddings/oleObject17.bin"/><Relationship Id="rId1" Type="http://schemas.openxmlformats.org/officeDocument/2006/relationships/slideLayout" Target="../slideLayouts/slideLayout21.xml"/><Relationship Id="rId5" Type="http://schemas.openxmlformats.org/officeDocument/2006/relationships/image" Target="../media/image187.wmf"/><Relationship Id="rId4" Type="http://schemas.openxmlformats.org/officeDocument/2006/relationships/oleObject" Target="../embeddings/oleObject18.bin"/></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2" Type="http://schemas.openxmlformats.org/officeDocument/2006/relationships/image" Target="../media/image188.jpg"/><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20.xml"/></Relationships>
</file>

<file path=ppt/slides/_rels/slide9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91.png"/><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16.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94.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slideLayout" Target="../slideLayouts/slideLayout21.xml"/><Relationship Id="rId4" Type="http://schemas.openxmlformats.org/officeDocument/2006/relationships/image" Target="../media/image194.jpeg"/></Relationships>
</file>

<file path=ppt/slides/_rels/slide95.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png"/><Relationship Id="rId1" Type="http://schemas.openxmlformats.org/officeDocument/2006/relationships/slideLayout" Target="../slideLayouts/slideLayout21.xml"/><Relationship Id="rId6" Type="http://schemas.openxmlformats.org/officeDocument/2006/relationships/image" Target="../media/image199.jpeg"/><Relationship Id="rId5" Type="http://schemas.openxmlformats.org/officeDocument/2006/relationships/image" Target="../media/image198.jpeg"/><Relationship Id="rId4" Type="http://schemas.openxmlformats.org/officeDocument/2006/relationships/image" Target="../media/image197.png"/></Relationships>
</file>

<file path=ppt/slides/_rels/slide96.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21.xml"/></Relationships>
</file>

<file path=ppt/slides/_rels/slide97.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1.xml"/></Relationships>
</file>

<file path=ppt/slides/_rels/slide98.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1.xml"/></Relationships>
</file>

<file path=ppt/slides/_rels/slide99.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8">
            <a:extLst>
              <a:ext uri="{FF2B5EF4-FFF2-40B4-BE49-F238E27FC236}">
                <a16:creationId xmlns:a16="http://schemas.microsoft.com/office/drawing/2014/main" id="{0A0AC6A7-BDEB-4FC4-BF4D-0EF128E76511}"/>
              </a:ext>
            </a:extLst>
          </p:cNvPr>
          <p:cNvSpPr txBox="1">
            <a:spLocks noChangeArrowheads="1"/>
          </p:cNvSpPr>
          <p:nvPr/>
        </p:nvSpPr>
        <p:spPr>
          <a:xfrm>
            <a:off x="2963790" y="0"/>
            <a:ext cx="7772400" cy="1470025"/>
          </a:xfrm>
          <a:prstGeom prst="rect">
            <a:avLst/>
          </a:prstGeom>
          <a:noFill/>
          <a:ln/>
        </p:spPr>
        <p:txBody>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a:lstStyle>
          <a:p>
            <a:pPr>
              <a:defRPr/>
            </a:pPr>
            <a:r>
              <a:rPr lang="fr-FR" sz="4000" dirty="0">
                <a:solidFill>
                  <a:schemeClr val="bg1"/>
                </a:solidFill>
                <a:effectLst/>
              </a:rPr>
              <a:t>SPORT BUSINESS MANAGEMENT</a:t>
            </a:r>
            <a:br>
              <a:rPr lang="fr-FR" dirty="0">
                <a:solidFill>
                  <a:schemeClr val="bg1"/>
                </a:solidFill>
                <a:effectLst/>
              </a:rPr>
            </a:br>
            <a:r>
              <a:rPr lang="fr-FR" dirty="0">
                <a:solidFill>
                  <a:schemeClr val="bg1"/>
                </a:solidFill>
                <a:effectLst/>
              </a:rPr>
              <a:t>Master Droit du Sport</a:t>
            </a:r>
          </a:p>
        </p:txBody>
      </p:sp>
      <p:sp>
        <p:nvSpPr>
          <p:cNvPr id="5" name="Text Box 10">
            <a:extLst>
              <a:ext uri="{FF2B5EF4-FFF2-40B4-BE49-F238E27FC236}">
                <a16:creationId xmlns:a16="http://schemas.microsoft.com/office/drawing/2014/main" id="{4881E20C-23DC-4518-99F6-A8BBCF183B92}"/>
              </a:ext>
            </a:extLst>
          </p:cNvPr>
          <p:cNvSpPr txBox="1">
            <a:spLocks noChangeArrowheads="1"/>
          </p:cNvSpPr>
          <p:nvPr/>
        </p:nvSpPr>
        <p:spPr bwMode="auto">
          <a:xfrm>
            <a:off x="-434204" y="368300"/>
            <a:ext cx="24479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50000"/>
              </a:spcBef>
              <a:buClrTx/>
              <a:buSzTx/>
              <a:buFontTx/>
              <a:buNone/>
            </a:pPr>
            <a:r>
              <a:rPr lang="fr-FR" altLang="fr-FR" sz="1800" b="1" i="1" dirty="0">
                <a:solidFill>
                  <a:schemeClr val="bg1"/>
                </a:solidFill>
                <a:latin typeface="Verdana" panose="020B0604030504040204" pitchFamily="34" charset="0"/>
              </a:rPr>
              <a:t>Séance 4</a:t>
            </a:r>
          </a:p>
        </p:txBody>
      </p:sp>
      <p:sp>
        <p:nvSpPr>
          <p:cNvPr id="6" name="Text Box 11">
            <a:extLst>
              <a:ext uri="{FF2B5EF4-FFF2-40B4-BE49-F238E27FC236}">
                <a16:creationId xmlns:a16="http://schemas.microsoft.com/office/drawing/2014/main" id="{807C842B-9EBC-4610-8906-143D8F0E393F}"/>
              </a:ext>
            </a:extLst>
          </p:cNvPr>
          <p:cNvSpPr txBox="1">
            <a:spLocks noChangeArrowheads="1"/>
          </p:cNvSpPr>
          <p:nvPr/>
        </p:nvSpPr>
        <p:spPr bwMode="auto">
          <a:xfrm>
            <a:off x="3376823" y="1678053"/>
            <a:ext cx="6408738" cy="78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50000"/>
              </a:spcBef>
              <a:buClrTx/>
              <a:buSzTx/>
              <a:buFontTx/>
              <a:buNone/>
            </a:pPr>
            <a:r>
              <a:rPr lang="fr-FR" altLang="fr-FR" sz="1800" b="1" dirty="0">
                <a:solidFill>
                  <a:schemeClr val="bg1"/>
                </a:solidFill>
                <a:latin typeface="Verdana" panose="020B0604030504040204" pitchFamily="34" charset="0"/>
                <a:hlinkClick r:id="rId3">
                  <a:extLst>
                    <a:ext uri="{A12FA001-AC4F-418D-AE19-62706E023703}">
                      <ahyp:hlinkClr xmlns:ahyp="http://schemas.microsoft.com/office/drawing/2018/hyperlinkcolor" val="tx"/>
                    </a:ext>
                  </a:extLst>
                </a:hlinkClick>
              </a:rPr>
              <a:t>http://lionelmaltese.fr</a:t>
            </a:r>
            <a:endParaRPr lang="fr-FR" altLang="fr-FR" sz="1800" b="1" dirty="0">
              <a:solidFill>
                <a:schemeClr val="bg1"/>
              </a:solidFill>
              <a:latin typeface="Verdana" panose="020B0604030504040204" pitchFamily="34" charset="0"/>
            </a:endParaRPr>
          </a:p>
          <a:p>
            <a:pPr algn="ctr" eaLnBrk="1" hangingPunct="1">
              <a:spcBef>
                <a:spcPct val="50000"/>
              </a:spcBef>
              <a:buClrTx/>
              <a:buSzTx/>
              <a:buFontTx/>
              <a:buNone/>
            </a:pPr>
            <a:r>
              <a:rPr lang="fr-FR" altLang="fr-FR" sz="1800" b="1" dirty="0">
                <a:solidFill>
                  <a:schemeClr val="bg1"/>
                </a:solidFill>
                <a:latin typeface="Verdana" panose="020B0604030504040204" pitchFamily="34" charset="0"/>
              </a:rPr>
              <a:t>@</a:t>
            </a:r>
            <a:r>
              <a:rPr lang="fr-FR" altLang="fr-FR" sz="1800" b="1" dirty="0" err="1">
                <a:solidFill>
                  <a:schemeClr val="bg1"/>
                </a:solidFill>
                <a:latin typeface="Verdana" panose="020B0604030504040204" pitchFamily="34" charset="0"/>
              </a:rPr>
              <a:t>lionelmaltese</a:t>
            </a:r>
            <a:r>
              <a:rPr lang="fr-FR" altLang="fr-FR" sz="1800" b="1" dirty="0">
                <a:solidFill>
                  <a:schemeClr val="bg1"/>
                </a:solidFill>
                <a:latin typeface="Verdana" panose="020B0604030504040204" pitchFamily="34" charset="0"/>
              </a:rPr>
              <a:t> </a:t>
            </a:r>
          </a:p>
        </p:txBody>
      </p:sp>
      <p:sp>
        <p:nvSpPr>
          <p:cNvPr id="9" name="Rectangle 3">
            <a:extLst>
              <a:ext uri="{FF2B5EF4-FFF2-40B4-BE49-F238E27FC236}">
                <a16:creationId xmlns:a16="http://schemas.microsoft.com/office/drawing/2014/main" id="{35347C7E-FA85-46AD-AC55-B9D1DCF3F634}"/>
              </a:ext>
            </a:extLst>
          </p:cNvPr>
          <p:cNvSpPr>
            <a:spLocks noGrp="1" noChangeArrowheads="1"/>
          </p:cNvSpPr>
          <p:nvPr>
            <p:ph type="subTitle" idx="1"/>
          </p:nvPr>
        </p:nvSpPr>
        <p:spPr>
          <a:xfrm>
            <a:off x="653142" y="4973768"/>
            <a:ext cx="12191999" cy="1752600"/>
          </a:xfrm>
        </p:spPr>
        <p:txBody>
          <a:bodyPr>
            <a:noAutofit/>
          </a:bodyPr>
          <a:lstStyle/>
          <a:p>
            <a:pPr algn="ctr" eaLnBrk="1" hangingPunct="1">
              <a:lnSpc>
                <a:spcPct val="80000"/>
              </a:lnSpc>
              <a:defRPr/>
            </a:pPr>
            <a:endParaRPr lang="fr-FR" sz="1600" b="1" i="1" dirty="0">
              <a:solidFill>
                <a:schemeClr val="bg1"/>
              </a:solidFill>
            </a:endParaRPr>
          </a:p>
          <a:p>
            <a:pPr algn="ctr" eaLnBrk="1" hangingPunct="1">
              <a:lnSpc>
                <a:spcPct val="80000"/>
              </a:lnSpc>
              <a:defRPr/>
            </a:pPr>
            <a:r>
              <a:rPr lang="fr-FR" b="1" i="1" dirty="0">
                <a:solidFill>
                  <a:schemeClr val="bg1"/>
                </a:solidFill>
              </a:rPr>
              <a:t>Lionel Maltese</a:t>
            </a:r>
          </a:p>
          <a:p>
            <a:pPr>
              <a:lnSpc>
                <a:spcPct val="80000"/>
              </a:lnSpc>
              <a:defRPr/>
            </a:pPr>
            <a:r>
              <a:rPr lang="fr-FR" sz="1600" b="1" i="1" dirty="0">
                <a:solidFill>
                  <a:schemeClr val="bg1"/>
                </a:solidFill>
              </a:rPr>
              <a:t>Maître de Conférences Aix Marseille Université – CERGAM IAE Aix-En-Provence – Université Laval Québec</a:t>
            </a:r>
          </a:p>
          <a:p>
            <a:pPr algn="ctr" eaLnBrk="1" hangingPunct="1">
              <a:lnSpc>
                <a:spcPct val="80000"/>
              </a:lnSpc>
              <a:defRPr/>
            </a:pPr>
            <a:r>
              <a:rPr lang="fr-FR" sz="1600" b="1" i="1" dirty="0">
                <a:solidFill>
                  <a:schemeClr val="bg1"/>
                </a:solidFill>
              </a:rPr>
              <a:t>Professeur Associé </a:t>
            </a:r>
            <a:r>
              <a:rPr lang="fr-FR" sz="1600" b="1" i="1" dirty="0" err="1">
                <a:solidFill>
                  <a:schemeClr val="bg1"/>
                </a:solidFill>
              </a:rPr>
              <a:t>Kedge</a:t>
            </a:r>
            <a:r>
              <a:rPr lang="fr-FR" sz="1600" b="1" i="1" dirty="0">
                <a:solidFill>
                  <a:schemeClr val="bg1"/>
                </a:solidFill>
              </a:rPr>
              <a:t> Business </a:t>
            </a:r>
            <a:r>
              <a:rPr lang="fr-FR" sz="1600" b="1" i="1" dirty="0" err="1">
                <a:solidFill>
                  <a:schemeClr val="bg1"/>
                </a:solidFill>
              </a:rPr>
              <a:t>School</a:t>
            </a:r>
            <a:endParaRPr lang="fr-FR" sz="1600" b="1" i="1" dirty="0">
              <a:solidFill>
                <a:schemeClr val="bg1"/>
              </a:solidFill>
            </a:endParaRPr>
          </a:p>
          <a:p>
            <a:pPr algn="ctr" eaLnBrk="1" hangingPunct="1">
              <a:lnSpc>
                <a:spcPct val="80000"/>
              </a:lnSpc>
              <a:defRPr/>
            </a:pPr>
            <a:r>
              <a:rPr lang="fr-FR" sz="1600" b="1" i="1" dirty="0">
                <a:solidFill>
                  <a:schemeClr val="bg1"/>
                </a:solidFill>
              </a:rPr>
              <a:t>Manager Délégué Open13 Provence – Open Parc Auvergne Rhône Alpes</a:t>
            </a:r>
          </a:p>
          <a:p>
            <a:pPr algn="ctr" eaLnBrk="1" hangingPunct="1">
              <a:lnSpc>
                <a:spcPct val="80000"/>
              </a:lnSpc>
              <a:defRPr/>
            </a:pPr>
            <a:r>
              <a:rPr lang="fr-FR" sz="1600" b="1" i="1" dirty="0">
                <a:solidFill>
                  <a:schemeClr val="bg1"/>
                </a:solidFill>
              </a:rPr>
              <a:t>Entrepreneur Sport Business </a:t>
            </a:r>
            <a:r>
              <a:rPr lang="fr-FR" sz="1600" b="1" i="1" dirty="0" err="1">
                <a:solidFill>
                  <a:schemeClr val="bg1"/>
                </a:solidFill>
              </a:rPr>
              <a:t>Strategy</a:t>
            </a:r>
            <a:endParaRPr lang="fr-FR" sz="1600" b="1" i="1" dirty="0">
              <a:solidFill>
                <a:schemeClr val="bg1"/>
              </a:solidFill>
            </a:endParaRPr>
          </a:p>
        </p:txBody>
      </p:sp>
    </p:spTree>
    <p:extLst>
      <p:ext uri="{BB962C8B-B14F-4D97-AF65-F5344CB8AC3E}">
        <p14:creationId xmlns:p14="http://schemas.microsoft.com/office/powerpoint/2010/main" val="2314969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8" name="Object 57" hidden="1"/>
          <p:cNvGraphicFramePr>
            <a:graphicFrameLocks noChangeAspect="1"/>
          </p:cNvGraphicFramePr>
          <p:nvPr>
            <p:custDataLst>
              <p:tags r:id="rId2"/>
            </p:custDataLst>
          </p:nvPr>
        </p:nvGraphicFramePr>
        <p:xfrm>
          <a:off x="1402" y="1402"/>
          <a:ext cx="1400" cy="1400"/>
        </p:xfrm>
        <a:graphic>
          <a:graphicData uri="http://schemas.openxmlformats.org/presentationml/2006/ole">
            <mc:AlternateContent xmlns:mc="http://schemas.openxmlformats.org/markup-compatibility/2006">
              <mc:Choice xmlns:v="urn:schemas-microsoft-com:vml" Requires="v">
                <p:oleObj name="think-cell Slide" r:id="rId10" imgW="622" imgH="623" progId="TCLayout.ActiveDocument.1">
                  <p:embed/>
                </p:oleObj>
              </mc:Choice>
              <mc:Fallback>
                <p:oleObj name="think-cell Slide" r:id="rId10" imgW="622" imgH="623" progId="TCLayout.ActiveDocument.1">
                  <p:embed/>
                  <p:pic>
                    <p:nvPicPr>
                      <p:cNvPr id="58" name="Object 57" hidden="1"/>
                      <p:cNvPicPr/>
                      <p:nvPr/>
                    </p:nvPicPr>
                    <p:blipFill>
                      <a:blip r:embed="rId11"/>
                      <a:stretch>
                        <a:fillRect/>
                      </a:stretch>
                    </p:blipFill>
                    <p:spPr>
                      <a:xfrm>
                        <a:off x="1402" y="1402"/>
                        <a:ext cx="1400" cy="1400"/>
                      </a:xfrm>
                      <a:prstGeom prst="rect">
                        <a:avLst/>
                      </a:prstGeom>
                    </p:spPr>
                  </p:pic>
                </p:oleObj>
              </mc:Fallback>
            </mc:AlternateContent>
          </a:graphicData>
        </a:graphic>
      </p:graphicFrame>
      <p:grpSp>
        <p:nvGrpSpPr>
          <p:cNvPr id="4" name="Grid" hidden="1"/>
          <p:cNvGrpSpPr/>
          <p:nvPr>
            <p:custDataLst>
              <p:tags r:id="rId3"/>
            </p:custDataLst>
          </p:nvPr>
        </p:nvGrpSpPr>
        <p:grpSpPr>
          <a:xfrm>
            <a:off x="590911" y="540572"/>
            <a:ext cx="10958239" cy="6043108"/>
            <a:chOff x="530352" y="612648"/>
            <a:chExt cx="8997696" cy="6848856"/>
          </a:xfrm>
        </p:grpSpPr>
        <p:grpSp>
          <p:nvGrpSpPr>
            <p:cNvPr id="5" name="Group 4" hidden="1"/>
            <p:cNvGrpSpPr/>
            <p:nvPr userDrawn="1"/>
          </p:nvGrpSpPr>
          <p:grpSpPr>
            <a:xfrm>
              <a:off x="530352" y="7159752"/>
              <a:ext cx="8997696" cy="301752"/>
              <a:chOff x="530352" y="7159752"/>
              <a:chExt cx="8997696" cy="301752"/>
            </a:xfrm>
          </p:grpSpPr>
          <p:sp>
            <p:nvSpPr>
              <p:cNvPr id="52" name="Footer block" hidden="1"/>
              <p:cNvSpPr>
                <a:spLocks noChangeArrowheads="1"/>
              </p:cNvSpPr>
              <p:nvPr/>
            </p:nvSpPr>
            <p:spPr bwMode="gray">
              <a:xfrm>
                <a:off x="6629400" y="7159752"/>
                <a:ext cx="2898648" cy="301752"/>
              </a:xfrm>
              <a:prstGeom prst="rect">
                <a:avLst/>
              </a:prstGeom>
              <a:solidFill>
                <a:srgbClr val="CCFFFF">
                  <a:alpha val="25000"/>
                </a:srgbClr>
              </a:solidFill>
              <a:ln w="6350" cap="rnd">
                <a:solidFill>
                  <a:srgbClr val="CCFFFF"/>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Footer block" hidden="1"/>
              <p:cNvSpPr>
                <a:spLocks noChangeArrowheads="1"/>
              </p:cNvSpPr>
              <p:nvPr/>
            </p:nvSpPr>
            <p:spPr bwMode="gray">
              <a:xfrm>
                <a:off x="3584448" y="7159752"/>
                <a:ext cx="2898648" cy="301752"/>
              </a:xfrm>
              <a:prstGeom prst="rect">
                <a:avLst/>
              </a:prstGeom>
              <a:solidFill>
                <a:srgbClr val="CCFFFF">
                  <a:alpha val="25000"/>
                </a:srgbClr>
              </a:solidFill>
              <a:ln w="6350" cap="rnd">
                <a:solidFill>
                  <a:srgbClr val="CCFFFF"/>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Footer block" hidden="1"/>
              <p:cNvSpPr>
                <a:spLocks noChangeArrowheads="1"/>
              </p:cNvSpPr>
              <p:nvPr/>
            </p:nvSpPr>
            <p:spPr bwMode="gray">
              <a:xfrm>
                <a:off x="530352" y="7159752"/>
                <a:ext cx="2898648" cy="301752"/>
              </a:xfrm>
              <a:prstGeom prst="rect">
                <a:avLst/>
              </a:prstGeom>
              <a:solidFill>
                <a:srgbClr val="CCFFFF">
                  <a:alpha val="25000"/>
                </a:srgbClr>
              </a:solidFill>
              <a:ln w="6350" cap="rnd">
                <a:solidFill>
                  <a:srgbClr val="CCFFFF"/>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6" name="Group 5" hidden="1"/>
            <p:cNvGrpSpPr/>
            <p:nvPr userDrawn="1"/>
          </p:nvGrpSpPr>
          <p:grpSpPr>
            <a:xfrm>
              <a:off x="530352" y="1066800"/>
              <a:ext cx="8997696" cy="835152"/>
              <a:chOff x="530352" y="1066800"/>
              <a:chExt cx="8997696" cy="835152"/>
            </a:xfrm>
          </p:grpSpPr>
          <p:sp>
            <p:nvSpPr>
              <p:cNvPr id="50" name="Title block" hidden="1"/>
              <p:cNvSpPr>
                <a:spLocks noChangeArrowheads="1"/>
              </p:cNvSpPr>
              <p:nvPr userDrawn="1"/>
            </p:nvSpPr>
            <p:spPr bwMode="gray">
              <a:xfrm>
                <a:off x="5102352" y="1066800"/>
                <a:ext cx="4425696" cy="832104"/>
              </a:xfrm>
              <a:prstGeom prst="rect">
                <a:avLst/>
              </a:prstGeom>
              <a:solidFill>
                <a:srgbClr val="FCC3D7">
                  <a:alpha val="25000"/>
                </a:srgbClr>
              </a:solidFill>
              <a:ln w="6350" cap="rnd">
                <a:solidFill>
                  <a:srgbClr val="FCC3D7"/>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Title block" hidden="1"/>
              <p:cNvSpPr>
                <a:spLocks noChangeArrowheads="1"/>
              </p:cNvSpPr>
              <p:nvPr/>
            </p:nvSpPr>
            <p:spPr bwMode="gray">
              <a:xfrm>
                <a:off x="530352" y="1069848"/>
                <a:ext cx="4425696" cy="832104"/>
              </a:xfrm>
              <a:prstGeom prst="rect">
                <a:avLst/>
              </a:prstGeom>
              <a:solidFill>
                <a:srgbClr val="FCC3D7">
                  <a:alpha val="25000"/>
                </a:srgbClr>
              </a:solidFill>
              <a:ln w="6350" cap="rnd">
                <a:solidFill>
                  <a:srgbClr val="FCC3D7"/>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 name="Header block" hidden="1"/>
            <p:cNvSpPr>
              <a:spLocks noChangeArrowheads="1"/>
            </p:cNvSpPr>
            <p:nvPr userDrawn="1"/>
          </p:nvSpPr>
          <p:spPr bwMode="gray">
            <a:xfrm>
              <a:off x="530352" y="612648"/>
              <a:ext cx="8988552" cy="228600"/>
            </a:xfrm>
            <a:prstGeom prst="rect">
              <a:avLst/>
            </a:prstGeom>
            <a:solidFill>
              <a:srgbClr val="CCFFFF">
                <a:alpha val="25000"/>
              </a:srgbClr>
            </a:solidFill>
            <a:ln w="6350" cap="rnd">
              <a:solidFill>
                <a:srgbClr val="CCFFFF"/>
              </a:solidFill>
              <a:prstDash val="sysDot"/>
              <a:miter lim="800000"/>
              <a:headEnd/>
              <a:tailEnd/>
            </a:ln>
            <a:effectLst/>
          </p:spPr>
          <p:txBody>
            <a:bodyPr wrap="none" lIns="0" tIns="0" rIns="0" bIns="0" anchor="ctr"/>
            <a:lstStyle/>
            <a:p>
              <a:pPr marL="0" marR="0" lvl="0" indent="0" algn="ctr" defTabSz="707409" rtl="0" eaLnBrk="1" fontAlgn="auto" latinLnBrk="0" hangingPunct="1">
                <a:lnSpc>
                  <a:spcPct val="100000"/>
                </a:lnSpc>
                <a:spcBef>
                  <a:spcPts val="0"/>
                </a:spcBef>
                <a:spcAft>
                  <a:spcPts val="0"/>
                </a:spcAft>
                <a:buClrTx/>
                <a:buSzPct val="90000"/>
                <a:buFontTx/>
                <a:buNone/>
                <a:tabLst/>
                <a:defRPr/>
              </a:pPr>
              <a:endParaRPr kumimoji="0" lang="en-GB" sz="1235" b="0" i="0" u="none" strike="noStrike" kern="1200" cap="none" spc="0" normalizeH="0" baseline="0" noProof="0" dirty="0">
                <a:ln>
                  <a:noFill/>
                </a:ln>
                <a:solidFill>
                  <a:srgbClr val="B26B02"/>
                </a:solidFill>
                <a:effectLst/>
                <a:uLnTx/>
                <a:uFillTx/>
                <a:latin typeface="Calibri" panose="020F0502020204030204"/>
                <a:ea typeface="+mn-ea"/>
                <a:cs typeface="Arial" charset="0"/>
              </a:endParaRPr>
            </a:p>
          </p:txBody>
        </p:sp>
        <p:grpSp>
          <p:nvGrpSpPr>
            <p:cNvPr id="8" name="Group 600" hidden="1"/>
            <p:cNvGrpSpPr/>
            <p:nvPr userDrawn="1"/>
          </p:nvGrpSpPr>
          <p:grpSpPr>
            <a:xfrm>
              <a:off x="533400" y="6245352"/>
              <a:ext cx="8994648" cy="688848"/>
              <a:chOff x="533400" y="6013704"/>
              <a:chExt cx="8994648" cy="688848"/>
            </a:xfrm>
          </p:grpSpPr>
          <p:sp>
            <p:nvSpPr>
              <p:cNvPr id="44" name="Content block 606" hidden="1"/>
              <p:cNvSpPr>
                <a:spLocks noChangeArrowheads="1"/>
              </p:cNvSpPr>
              <p:nvPr userDrawn="1"/>
            </p:nvSpPr>
            <p:spPr bwMode="gray">
              <a:xfrm>
                <a:off x="8156448" y="6013704"/>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Content block 605" hidden="1"/>
              <p:cNvSpPr>
                <a:spLocks noChangeArrowheads="1"/>
              </p:cNvSpPr>
              <p:nvPr userDrawn="1"/>
            </p:nvSpPr>
            <p:spPr bwMode="gray">
              <a:xfrm>
                <a:off x="6631840" y="6013704"/>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Content block 604" hidden="1"/>
              <p:cNvSpPr>
                <a:spLocks noChangeArrowheads="1"/>
              </p:cNvSpPr>
              <p:nvPr/>
            </p:nvSpPr>
            <p:spPr bwMode="gray">
              <a:xfrm>
                <a:off x="5107230" y="60167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Content block 603" hidden="1"/>
              <p:cNvSpPr>
                <a:spLocks noChangeArrowheads="1"/>
              </p:cNvSpPr>
              <p:nvPr/>
            </p:nvSpPr>
            <p:spPr bwMode="gray">
              <a:xfrm>
                <a:off x="3582620" y="60167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Content block 602" hidden="1"/>
              <p:cNvSpPr>
                <a:spLocks noChangeArrowheads="1"/>
              </p:cNvSpPr>
              <p:nvPr/>
            </p:nvSpPr>
            <p:spPr bwMode="gray">
              <a:xfrm>
                <a:off x="2058010" y="60167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Content block 601" hidden="1"/>
              <p:cNvSpPr>
                <a:spLocks noChangeArrowheads="1"/>
              </p:cNvSpPr>
              <p:nvPr/>
            </p:nvSpPr>
            <p:spPr bwMode="gray">
              <a:xfrm>
                <a:off x="533400" y="60167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9" name="Group 500" hidden="1"/>
            <p:cNvGrpSpPr/>
            <p:nvPr userDrawn="1"/>
          </p:nvGrpSpPr>
          <p:grpSpPr>
            <a:xfrm>
              <a:off x="533400" y="5407152"/>
              <a:ext cx="8994648" cy="688848"/>
              <a:chOff x="533400" y="5026152"/>
              <a:chExt cx="8994648" cy="688848"/>
            </a:xfrm>
          </p:grpSpPr>
          <p:sp>
            <p:nvSpPr>
              <p:cNvPr id="38" name="Content block 506" hidden="1"/>
              <p:cNvSpPr>
                <a:spLocks noChangeArrowheads="1"/>
              </p:cNvSpPr>
              <p:nvPr userDrawn="1"/>
            </p:nvSpPr>
            <p:spPr bwMode="gray">
              <a:xfrm>
                <a:off x="8156448" y="50261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Content block 505" hidden="1"/>
              <p:cNvSpPr>
                <a:spLocks noChangeArrowheads="1"/>
              </p:cNvSpPr>
              <p:nvPr userDrawn="1"/>
            </p:nvSpPr>
            <p:spPr bwMode="gray">
              <a:xfrm>
                <a:off x="6631840" y="50261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Content block 504" hidden="1"/>
              <p:cNvSpPr>
                <a:spLocks noChangeArrowheads="1"/>
              </p:cNvSpPr>
              <p:nvPr/>
            </p:nvSpPr>
            <p:spPr bwMode="gray">
              <a:xfrm>
                <a:off x="5107230" y="50292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Content block 503" hidden="1"/>
              <p:cNvSpPr>
                <a:spLocks noChangeArrowheads="1"/>
              </p:cNvSpPr>
              <p:nvPr/>
            </p:nvSpPr>
            <p:spPr bwMode="gray">
              <a:xfrm>
                <a:off x="3582620" y="50292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Content block 502" hidden="1"/>
              <p:cNvSpPr>
                <a:spLocks noChangeArrowheads="1"/>
              </p:cNvSpPr>
              <p:nvPr/>
            </p:nvSpPr>
            <p:spPr bwMode="gray">
              <a:xfrm>
                <a:off x="2058010" y="50292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Content block 501" hidden="1"/>
              <p:cNvSpPr>
                <a:spLocks noChangeArrowheads="1"/>
              </p:cNvSpPr>
              <p:nvPr/>
            </p:nvSpPr>
            <p:spPr bwMode="gray">
              <a:xfrm>
                <a:off x="533400" y="50292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0" name="Group 400" hidden="1"/>
            <p:cNvGrpSpPr/>
            <p:nvPr userDrawn="1"/>
          </p:nvGrpSpPr>
          <p:grpSpPr>
            <a:xfrm>
              <a:off x="533400" y="4568952"/>
              <a:ext cx="8994648" cy="688848"/>
              <a:chOff x="533400" y="4038600"/>
              <a:chExt cx="8994648" cy="688848"/>
            </a:xfrm>
          </p:grpSpPr>
          <p:sp>
            <p:nvSpPr>
              <p:cNvPr id="32" name="Content block 406" hidden="1"/>
              <p:cNvSpPr>
                <a:spLocks noChangeArrowheads="1"/>
              </p:cNvSpPr>
              <p:nvPr userDrawn="1"/>
            </p:nvSpPr>
            <p:spPr bwMode="gray">
              <a:xfrm>
                <a:off x="8156448" y="40386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Content block 405" hidden="1"/>
              <p:cNvSpPr>
                <a:spLocks noChangeArrowheads="1"/>
              </p:cNvSpPr>
              <p:nvPr userDrawn="1"/>
            </p:nvSpPr>
            <p:spPr bwMode="gray">
              <a:xfrm>
                <a:off x="6631840" y="40386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Content block 404" hidden="1"/>
              <p:cNvSpPr>
                <a:spLocks noChangeArrowheads="1"/>
              </p:cNvSpPr>
              <p:nvPr/>
            </p:nvSpPr>
            <p:spPr bwMode="gray">
              <a:xfrm>
                <a:off x="5107230" y="40416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Content block 403" hidden="1"/>
              <p:cNvSpPr>
                <a:spLocks noChangeArrowheads="1"/>
              </p:cNvSpPr>
              <p:nvPr/>
            </p:nvSpPr>
            <p:spPr bwMode="gray">
              <a:xfrm>
                <a:off x="3582620" y="40416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Content block 402" hidden="1"/>
              <p:cNvSpPr>
                <a:spLocks noChangeArrowheads="1"/>
              </p:cNvSpPr>
              <p:nvPr/>
            </p:nvSpPr>
            <p:spPr bwMode="gray">
              <a:xfrm>
                <a:off x="2058010" y="40416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Content block 401" hidden="1"/>
              <p:cNvSpPr>
                <a:spLocks noChangeArrowheads="1"/>
              </p:cNvSpPr>
              <p:nvPr/>
            </p:nvSpPr>
            <p:spPr bwMode="gray">
              <a:xfrm>
                <a:off x="533400" y="40416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300" hidden="1"/>
            <p:cNvGrpSpPr/>
            <p:nvPr userDrawn="1"/>
          </p:nvGrpSpPr>
          <p:grpSpPr>
            <a:xfrm>
              <a:off x="533400" y="3730752"/>
              <a:ext cx="8994648" cy="688848"/>
              <a:chOff x="533400" y="3041904"/>
              <a:chExt cx="8994648" cy="688848"/>
            </a:xfrm>
          </p:grpSpPr>
          <p:sp>
            <p:nvSpPr>
              <p:cNvPr id="26" name="Content block 306" hidden="1"/>
              <p:cNvSpPr>
                <a:spLocks noChangeArrowheads="1"/>
              </p:cNvSpPr>
              <p:nvPr userDrawn="1"/>
            </p:nvSpPr>
            <p:spPr bwMode="gray">
              <a:xfrm>
                <a:off x="8156448" y="3041904"/>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Content block 305" hidden="1"/>
              <p:cNvSpPr>
                <a:spLocks noChangeArrowheads="1"/>
              </p:cNvSpPr>
              <p:nvPr userDrawn="1"/>
            </p:nvSpPr>
            <p:spPr bwMode="gray">
              <a:xfrm>
                <a:off x="6631840" y="3041904"/>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Content block 304" hidden="1"/>
              <p:cNvSpPr>
                <a:spLocks noChangeArrowheads="1"/>
              </p:cNvSpPr>
              <p:nvPr/>
            </p:nvSpPr>
            <p:spPr bwMode="gray">
              <a:xfrm>
                <a:off x="5107230" y="30449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Content block 303" hidden="1"/>
              <p:cNvSpPr>
                <a:spLocks noChangeArrowheads="1"/>
              </p:cNvSpPr>
              <p:nvPr/>
            </p:nvSpPr>
            <p:spPr bwMode="gray">
              <a:xfrm>
                <a:off x="3582620" y="30449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Content block 302" hidden="1"/>
              <p:cNvSpPr>
                <a:spLocks noChangeArrowheads="1"/>
              </p:cNvSpPr>
              <p:nvPr/>
            </p:nvSpPr>
            <p:spPr bwMode="gray">
              <a:xfrm>
                <a:off x="2058010" y="30449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Content block 301" hidden="1"/>
              <p:cNvSpPr>
                <a:spLocks noChangeArrowheads="1"/>
              </p:cNvSpPr>
              <p:nvPr/>
            </p:nvSpPr>
            <p:spPr bwMode="gray">
              <a:xfrm>
                <a:off x="533400" y="30449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2" name="Group 200" hidden="1"/>
            <p:cNvGrpSpPr/>
            <p:nvPr userDrawn="1"/>
          </p:nvGrpSpPr>
          <p:grpSpPr>
            <a:xfrm>
              <a:off x="533400" y="2892552"/>
              <a:ext cx="8994648" cy="688848"/>
              <a:chOff x="533400" y="1066800"/>
              <a:chExt cx="8994648" cy="688848"/>
            </a:xfrm>
          </p:grpSpPr>
          <p:sp>
            <p:nvSpPr>
              <p:cNvPr id="20" name="Content block 206" hidden="1"/>
              <p:cNvSpPr>
                <a:spLocks noChangeArrowheads="1"/>
              </p:cNvSpPr>
              <p:nvPr userDrawn="1"/>
            </p:nvSpPr>
            <p:spPr bwMode="gray">
              <a:xfrm>
                <a:off x="8156448" y="10668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Content block 205" hidden="1"/>
              <p:cNvSpPr>
                <a:spLocks noChangeArrowheads="1"/>
              </p:cNvSpPr>
              <p:nvPr userDrawn="1"/>
            </p:nvSpPr>
            <p:spPr bwMode="gray">
              <a:xfrm>
                <a:off x="6631840" y="10668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Content block 204" hidden="1"/>
              <p:cNvSpPr>
                <a:spLocks noChangeArrowheads="1"/>
              </p:cNvSpPr>
              <p:nvPr/>
            </p:nvSpPr>
            <p:spPr bwMode="gray">
              <a:xfrm>
                <a:off x="5107230" y="10698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Content block 203" hidden="1"/>
              <p:cNvSpPr>
                <a:spLocks noChangeArrowheads="1"/>
              </p:cNvSpPr>
              <p:nvPr/>
            </p:nvSpPr>
            <p:spPr bwMode="gray">
              <a:xfrm>
                <a:off x="3582620" y="10698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Content block 202" hidden="1"/>
              <p:cNvSpPr>
                <a:spLocks noChangeArrowheads="1"/>
              </p:cNvSpPr>
              <p:nvPr/>
            </p:nvSpPr>
            <p:spPr bwMode="gray">
              <a:xfrm>
                <a:off x="2058010" y="10698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Content block 201" hidden="1"/>
              <p:cNvSpPr>
                <a:spLocks noChangeArrowheads="1"/>
              </p:cNvSpPr>
              <p:nvPr/>
            </p:nvSpPr>
            <p:spPr bwMode="gray">
              <a:xfrm>
                <a:off x="533400" y="10698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3" name="Group 100" hidden="1"/>
            <p:cNvGrpSpPr/>
            <p:nvPr userDrawn="1"/>
          </p:nvGrpSpPr>
          <p:grpSpPr>
            <a:xfrm>
              <a:off x="533400" y="2054352"/>
              <a:ext cx="8994648" cy="688848"/>
              <a:chOff x="533400" y="2054352"/>
              <a:chExt cx="8994648" cy="688848"/>
            </a:xfrm>
          </p:grpSpPr>
          <p:sp>
            <p:nvSpPr>
              <p:cNvPr id="14" name="Content block 106" hidden="1"/>
              <p:cNvSpPr>
                <a:spLocks noChangeArrowheads="1"/>
              </p:cNvSpPr>
              <p:nvPr userDrawn="1"/>
            </p:nvSpPr>
            <p:spPr bwMode="gray">
              <a:xfrm>
                <a:off x="8156448" y="20543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Content block 105" hidden="1"/>
              <p:cNvSpPr>
                <a:spLocks noChangeArrowheads="1"/>
              </p:cNvSpPr>
              <p:nvPr userDrawn="1"/>
            </p:nvSpPr>
            <p:spPr bwMode="gray">
              <a:xfrm>
                <a:off x="6631840" y="20543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Content block 104" hidden="1"/>
              <p:cNvSpPr>
                <a:spLocks noChangeArrowheads="1"/>
              </p:cNvSpPr>
              <p:nvPr/>
            </p:nvSpPr>
            <p:spPr bwMode="gray">
              <a:xfrm>
                <a:off x="5107230" y="20574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Content block 103" hidden="1"/>
              <p:cNvSpPr>
                <a:spLocks noChangeArrowheads="1"/>
              </p:cNvSpPr>
              <p:nvPr/>
            </p:nvSpPr>
            <p:spPr bwMode="gray">
              <a:xfrm>
                <a:off x="3582620" y="20574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Content block 102" hidden="1"/>
              <p:cNvSpPr>
                <a:spLocks noChangeArrowheads="1"/>
              </p:cNvSpPr>
              <p:nvPr/>
            </p:nvSpPr>
            <p:spPr bwMode="gray">
              <a:xfrm>
                <a:off x="2058010" y="20574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Content block 101" hidden="1"/>
              <p:cNvSpPr>
                <a:spLocks noChangeArrowheads="1"/>
              </p:cNvSpPr>
              <p:nvPr/>
            </p:nvSpPr>
            <p:spPr bwMode="gray">
              <a:xfrm>
                <a:off x="533400" y="20574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3" name="Title 2"/>
          <p:cNvSpPr>
            <a:spLocks noGrp="1"/>
          </p:cNvSpPr>
          <p:nvPr>
            <p:ph type="title"/>
          </p:nvPr>
        </p:nvSpPr>
        <p:spPr>
          <a:xfrm>
            <a:off x="590911" y="943984"/>
            <a:ext cx="10948595" cy="743294"/>
          </a:xfrm>
        </p:spPr>
        <p:txBody>
          <a:bodyPr/>
          <a:lstStyle/>
          <a:p>
            <a:r>
              <a:rPr lang="en-GB" dirty="0"/>
              <a:t>Is live dying of a slow death…?</a:t>
            </a:r>
          </a:p>
        </p:txBody>
      </p:sp>
      <p:sp>
        <p:nvSpPr>
          <p:cNvPr id="55" name="Section Header"/>
          <p:cNvSpPr txBox="1"/>
          <p:nvPr>
            <p:custDataLst>
              <p:tags r:id="rId4"/>
            </p:custDataLst>
          </p:nvPr>
        </p:nvSpPr>
        <p:spPr>
          <a:xfrm>
            <a:off x="590911" y="621254"/>
            <a:ext cx="3695552" cy="121024"/>
          </a:xfrm>
          <a:prstGeom prst="rect">
            <a:avLst/>
          </a:prstGeom>
          <a:noFill/>
        </p:spPr>
        <p:txBody>
          <a:bodyPr wrap="square" lIns="0" tIns="0" rIns="0" bIns="0" rtlCol="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94" b="0" i="0" u="none" strike="noStrike" kern="1200" cap="none" spc="0" normalizeH="0" baseline="0" noProof="1">
                <a:ln>
                  <a:noFill/>
                </a:ln>
                <a:solidFill>
                  <a:prstClr val="black"/>
                </a:solidFill>
                <a:effectLst/>
                <a:uLnTx/>
                <a:uFillTx/>
                <a:latin typeface="Calibri" panose="020F0502020204030204"/>
                <a:ea typeface="+mn-ea"/>
                <a:cs typeface="+mn-cs"/>
              </a:rPr>
              <a:t>0.1 Introduction: why are we here?</a:t>
            </a:r>
          </a:p>
        </p:txBody>
      </p:sp>
      <p:sp>
        <p:nvSpPr>
          <p:cNvPr id="56" name="Page Number"/>
          <p:cNvSpPr txBox="1"/>
          <p:nvPr>
            <p:custDataLst>
              <p:tags r:id="rId5"/>
            </p:custDataLst>
          </p:nvPr>
        </p:nvSpPr>
        <p:spPr>
          <a:xfrm>
            <a:off x="11151579" y="6308261"/>
            <a:ext cx="387927" cy="122205"/>
          </a:xfrm>
          <a:prstGeom prst="rect">
            <a:avLst/>
          </a:prstGeom>
          <a:noFill/>
          <a:ln>
            <a:noFill/>
          </a:ln>
        </p:spPr>
        <p:txBody>
          <a:bodyPr wrap="square" lIns="0" tIns="0" rIns="0" bIns="0" rtlCol="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94" b="0" i="0" u="none" strike="noStrike" kern="1200" cap="none" spc="0" normalizeH="0" baseline="0" noProof="0">
                <a:ln>
                  <a:noFill/>
                </a:ln>
                <a:solidFill>
                  <a:prstClr val="black"/>
                </a:solidFill>
                <a:effectLst/>
                <a:uLnTx/>
                <a:uFillTx/>
                <a:latin typeface="Calibri" panose="020F0502020204030204"/>
                <a:ea typeface="+mn-ea"/>
                <a:cs typeface="Arial" pitchFamily="34" charset="0"/>
              </a:rPr>
              <a:t>10</a:t>
            </a:r>
            <a:endParaRPr kumimoji="0" lang="en-GB" sz="794"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endParaRPr>
          </a:p>
        </p:txBody>
      </p:sp>
      <p:sp>
        <p:nvSpPr>
          <p:cNvPr id="57" name="Section Footer"/>
          <p:cNvSpPr txBox="1"/>
          <p:nvPr>
            <p:custDataLst>
              <p:tags r:id="rId6"/>
            </p:custDataLst>
          </p:nvPr>
        </p:nvSpPr>
        <p:spPr>
          <a:xfrm>
            <a:off x="589520" y="6308253"/>
            <a:ext cx="2557631" cy="122213"/>
          </a:xfrm>
          <a:prstGeom prst="rect">
            <a:avLst/>
          </a:prstGeom>
          <a:noFill/>
          <a:ln>
            <a:noFill/>
          </a:ln>
        </p:spPr>
        <p:txBody>
          <a:bodyPr wrap="square" lIns="0" tIns="0" rIns="0" bIns="0" rtlCol="0" anchor="b"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94" b="0" i="0" u="none" strike="noStrike" kern="1200" cap="none" spc="0" normalizeH="0" baseline="0" noProof="1">
                <a:ln>
                  <a:noFill/>
                </a:ln>
                <a:solidFill>
                  <a:prstClr val="black"/>
                </a:solidFill>
                <a:effectLst/>
                <a:uLnTx/>
                <a:uFillTx/>
                <a:latin typeface="Calibri" panose="020F0502020204030204"/>
                <a:ea typeface="+mn-ea"/>
                <a:cs typeface="+mn-cs"/>
              </a:rPr>
              <a:t>Sports industry: lost in transition?</a:t>
            </a:r>
          </a:p>
        </p:txBody>
      </p:sp>
      <p:pic>
        <p:nvPicPr>
          <p:cNvPr id="2" name="Picture 1"/>
          <p:cNvPicPr>
            <a:picLocks noChangeAspect="1"/>
          </p:cNvPicPr>
          <p:nvPr/>
        </p:nvPicPr>
        <p:blipFill rotWithShape="1">
          <a:blip r:embed="rId12"/>
          <a:srcRect t="16749"/>
          <a:stretch/>
        </p:blipFill>
        <p:spPr>
          <a:xfrm>
            <a:off x="503631" y="2913652"/>
            <a:ext cx="10647948" cy="3008713"/>
          </a:xfrm>
          <a:prstGeom prst="rect">
            <a:avLst/>
          </a:prstGeom>
        </p:spPr>
      </p:pic>
      <p:sp>
        <p:nvSpPr>
          <p:cNvPr id="59" name="Rectangle 58"/>
          <p:cNvSpPr/>
          <p:nvPr/>
        </p:nvSpPr>
        <p:spPr>
          <a:xfrm>
            <a:off x="503631" y="396674"/>
            <a:ext cx="2051310" cy="370329"/>
          </a:xfrm>
          <a:prstGeom prst="rect">
            <a:avLst/>
          </a:prstGeom>
          <a:solidFill>
            <a:schemeClr val="accent2"/>
          </a:solidFill>
          <a:ln w="6350">
            <a:noFill/>
          </a:ln>
        </p:spPr>
        <p:txBody>
          <a:bodyPr vert="horz" wrap="square" lIns="80682" tIns="40341" rIns="80682" bIns="40341"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588" b="0" i="1" u="none" strike="noStrike" kern="1200" cap="none" spc="0" normalizeH="0" baseline="0" noProof="0" dirty="0">
                <a:ln>
                  <a:noFill/>
                </a:ln>
                <a:solidFill>
                  <a:srgbClr val="D9E0E6"/>
                </a:solidFill>
                <a:effectLst/>
                <a:uLnTx/>
                <a:uFillTx/>
                <a:latin typeface="Calibri Light" panose="020F0302020204030204"/>
                <a:ea typeface="+mn-ea"/>
                <a:cs typeface="+mn-cs"/>
              </a:rPr>
              <a:t>Media</a:t>
            </a:r>
          </a:p>
        </p:txBody>
      </p:sp>
      <p:sp>
        <p:nvSpPr>
          <p:cNvPr id="64" name="TextBox 63"/>
          <p:cNvSpPr txBox="1"/>
          <p:nvPr/>
        </p:nvSpPr>
        <p:spPr>
          <a:xfrm>
            <a:off x="503631" y="1910859"/>
            <a:ext cx="1605605" cy="240756"/>
          </a:xfrm>
          <a:prstGeom prst="rect">
            <a:avLst/>
          </a:prstGeom>
          <a:solidFill>
            <a:schemeClr val="bg1"/>
          </a:solidFill>
        </p:spPr>
        <p:txBody>
          <a:bodyPr wrap="none" lIns="0" tIns="0" rIns="0" bIns="0" rtlCol="0">
            <a:noAutofit/>
          </a:bodyPr>
          <a:lstStyle/>
          <a:p>
            <a:pPr marL="0" marR="0" lvl="0" indent="-181496" algn="l" defTabSz="457200" rtl="0" eaLnBrk="1" fontAlgn="auto" latinLnBrk="0" hangingPunct="1">
              <a:lnSpc>
                <a:spcPct val="100000"/>
              </a:lnSpc>
              <a:spcBef>
                <a:spcPts val="0"/>
              </a:spcBef>
              <a:spcAft>
                <a:spcPts val="596"/>
              </a:spcAft>
              <a:buClrTx/>
              <a:buSzTx/>
              <a:buFontTx/>
              <a:buNone/>
              <a:tabLst/>
              <a:defRPr/>
            </a:pPr>
            <a:r>
              <a:rPr kumimoji="0" lang="en-GB" sz="1588" b="1" i="0" u="none" strike="noStrike" kern="1200" cap="none" spc="0" normalizeH="0" baseline="0" noProof="0" dirty="0">
                <a:ln>
                  <a:noFill/>
                </a:ln>
                <a:solidFill>
                  <a:srgbClr val="000000"/>
                </a:solidFill>
                <a:effectLst/>
                <a:uLnTx/>
                <a:uFillTx/>
                <a:latin typeface="Calibri Light" panose="020F0302020204030204"/>
                <a:ea typeface="+mn-ea"/>
                <a:cs typeface="+mn-cs"/>
              </a:rPr>
              <a:t>Sports Viewership through online screens, age split for live vs non-live consumption</a:t>
            </a:r>
          </a:p>
        </p:txBody>
      </p:sp>
      <p:sp>
        <p:nvSpPr>
          <p:cNvPr id="65" name="Rounded Rectangle 64"/>
          <p:cNvSpPr/>
          <p:nvPr/>
        </p:nvSpPr>
        <p:spPr>
          <a:xfrm>
            <a:off x="7954871" y="282593"/>
            <a:ext cx="3989222" cy="1138953"/>
          </a:xfrm>
          <a:prstGeom prst="roundRect">
            <a:avLst/>
          </a:prstGeom>
          <a:solidFill>
            <a:schemeClr val="bg1"/>
          </a:solidFill>
          <a:ln w="6350">
            <a:noFill/>
          </a:ln>
        </p:spPr>
        <p:txBody>
          <a:bodyPr vert="horz" wrap="square" lIns="80682" tIns="40341" rIns="80682" bIns="40341"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588"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0" name="Picture 59" descr="IRIS LOGO Abbinder 2"/>
          <p:cNvPicPr/>
          <p:nvPr/>
        </p:nvPicPr>
        <p:blipFill rotWithShape="1">
          <a:blip r:embed="rId13">
            <a:extLst>
              <a:ext uri="{28A0092B-C50C-407E-A947-70E740481C1C}">
                <a14:useLocalDpi xmlns:a14="http://schemas.microsoft.com/office/drawing/2010/main" val="0"/>
              </a:ext>
            </a:extLst>
          </a:blip>
          <a:srcRect l="80042"/>
          <a:stretch/>
        </p:blipFill>
        <p:spPr bwMode="auto">
          <a:xfrm>
            <a:off x="10532856" y="410535"/>
            <a:ext cx="1051674" cy="705971"/>
          </a:xfrm>
          <a:prstGeom prst="rect">
            <a:avLst/>
          </a:prstGeom>
          <a:noFill/>
          <a:ln>
            <a:noFill/>
          </a:ln>
        </p:spPr>
      </p:pic>
      <p:sp>
        <p:nvSpPr>
          <p:cNvPr id="67" name="Rectangle 66"/>
          <p:cNvSpPr/>
          <p:nvPr/>
        </p:nvSpPr>
        <p:spPr>
          <a:xfrm>
            <a:off x="8244858" y="485967"/>
            <a:ext cx="2178942" cy="6354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9" b="0" i="0" u="none" strike="noStrike" kern="1200" cap="none" spc="0" normalizeH="0" baseline="0" noProof="0" dirty="0">
                <a:ln>
                  <a:noFill/>
                </a:ln>
                <a:solidFill>
                  <a:srgbClr val="00B0F0"/>
                </a:solidFill>
                <a:effectLst/>
                <a:uLnTx/>
                <a:uFillTx/>
                <a:latin typeface="Calibri" panose="020F0502020204030204" pitchFamily="34" charset="0"/>
                <a:ea typeface="+mn-ea"/>
                <a:cs typeface="+mn-cs"/>
              </a:rPr>
              <a:t>Data provided by: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35" b="1" i="1" u="none" strike="noStrike" kern="1200" cap="none" spc="0" normalizeH="0" baseline="0" noProof="0" dirty="0">
                <a:ln>
                  <a:noFill/>
                </a:ln>
                <a:solidFill>
                  <a:srgbClr val="00B0F0"/>
                </a:solidFill>
                <a:effectLst/>
                <a:uLnTx/>
                <a:uFillTx/>
                <a:latin typeface="Calibri" panose="020F0502020204030204" pitchFamily="34" charset="0"/>
                <a:ea typeface="+mn-ea"/>
                <a:cs typeface="+mn-cs"/>
              </a:rPr>
              <a:t>IRIS - Intelligent Research in Sponsoring</a:t>
            </a:r>
            <a:endParaRPr kumimoji="0" lang="en-GB" sz="1235" b="1" i="1" u="none" strike="noStrike" kern="1200" cap="none" spc="0" normalizeH="0" baseline="0" noProof="0" dirty="0">
              <a:ln>
                <a:noFill/>
              </a:ln>
              <a:solidFill>
                <a:srgbClr val="00B0F0"/>
              </a:solidFill>
              <a:effectLst/>
              <a:uLnTx/>
              <a:uFillTx/>
              <a:latin typeface="Calibri" panose="020F0502020204030204"/>
              <a:ea typeface="+mn-ea"/>
              <a:cs typeface="+mn-cs"/>
            </a:endParaRPr>
          </a:p>
        </p:txBody>
      </p:sp>
      <p:pic>
        <p:nvPicPr>
          <p:cNvPr id="68" name="Picture 67"/>
          <p:cNvPicPr>
            <a:picLocks noChangeAspect="1"/>
          </p:cNvPicPr>
          <p:nvPr/>
        </p:nvPicPr>
        <p:blipFill rotWithShape="1">
          <a:blip r:embed="rId14"/>
          <a:srcRect l="84768" t="22989" b="41186"/>
          <a:stretch/>
        </p:blipFill>
        <p:spPr>
          <a:xfrm>
            <a:off x="10685839" y="1692088"/>
            <a:ext cx="1178009" cy="1182222"/>
          </a:xfrm>
          <a:prstGeom prst="rect">
            <a:avLst/>
          </a:prstGeom>
        </p:spPr>
      </p:pic>
      <p:sp>
        <p:nvSpPr>
          <p:cNvPr id="69" name="Trapezoid 68"/>
          <p:cNvSpPr/>
          <p:nvPr/>
        </p:nvSpPr>
        <p:spPr>
          <a:xfrm>
            <a:off x="10471731" y="2835210"/>
            <a:ext cx="1392117" cy="324849"/>
          </a:xfrm>
          <a:prstGeom prst="trapezoid">
            <a:avLst>
              <a:gd name="adj" fmla="val 65541"/>
            </a:avLst>
          </a:prstGeom>
          <a:solidFill>
            <a:schemeClr val="tx2">
              <a:lumMod val="60000"/>
              <a:lumOff val="40000"/>
            </a:schemeClr>
          </a:solidFill>
          <a:ln w="6350">
            <a:noFill/>
          </a:ln>
        </p:spPr>
        <p:txBody>
          <a:bodyPr vert="horz" wrap="square" lIns="80682" tIns="40341" rIns="80682" bIns="40341"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588" b="0" i="0" u="none" strike="noStrike" kern="1200" cap="none" spc="0" normalizeH="0" baseline="0" noProof="0" dirty="0">
                <a:ln>
                  <a:noFill/>
                </a:ln>
                <a:solidFill>
                  <a:prstClr val="white"/>
                </a:solidFill>
                <a:effectLst/>
                <a:uLnTx/>
                <a:uFillTx/>
                <a:latin typeface="Calibri" panose="020F0502020204030204"/>
                <a:ea typeface="+mn-ea"/>
                <a:cs typeface="+mn-cs"/>
              </a:rPr>
              <a:t>Mobile, Tablet, Laptop, Desktop</a:t>
            </a:r>
          </a:p>
        </p:txBody>
      </p:sp>
      <p:sp>
        <p:nvSpPr>
          <p:cNvPr id="70" name="877">
            <a:hlinkClick r:id="" action="ppaction://noaction"/>
          </p:cNvPr>
          <p:cNvSpPr txBox="1"/>
          <p:nvPr>
            <p:custDataLst>
              <p:tags r:id="rId7"/>
            </p:custDataLst>
          </p:nvPr>
        </p:nvSpPr>
        <p:spPr>
          <a:xfrm>
            <a:off x="11084146" y="621255"/>
            <a:ext cx="420779" cy="122213"/>
          </a:xfrm>
          <a:prstGeom prst="rect">
            <a:avLst/>
          </a:prstGeom>
          <a:noFill/>
          <a:ln>
            <a:noFill/>
          </a:ln>
        </p:spPr>
        <p:txBody>
          <a:bodyPr wrap="none" lIns="24205" tIns="0" rIns="24205"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94" b="0" i="0" u="none" strike="noStrike" kern="1200" cap="none" spc="0" normalizeH="0" baseline="0" noProof="1">
                <a:ln>
                  <a:noFill/>
                </a:ln>
                <a:solidFill>
                  <a:prstClr val="black"/>
                </a:solidFill>
                <a:effectLst/>
                <a:uLnTx/>
                <a:uFillTx/>
                <a:latin typeface="Calibri" panose="020F0502020204030204"/>
                <a:ea typeface="+mn-ea"/>
                <a:cs typeface="Arial" pitchFamily="34" charset="0"/>
              </a:rPr>
              <a:t>Contents</a:t>
            </a:r>
          </a:p>
        </p:txBody>
      </p:sp>
    </p:spTree>
    <p:custDataLst>
      <p:tags r:id="rId1"/>
    </p:custDataLst>
    <p:extLst>
      <p:ext uri="{BB962C8B-B14F-4D97-AF65-F5344CB8AC3E}">
        <p14:creationId xmlns:p14="http://schemas.microsoft.com/office/powerpoint/2010/main" val="84094001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7" name="Rectangle 8704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7042" name="Picture 2" descr="barca2gr">
            <a:extLst>
              <a:ext uri="{FF2B5EF4-FFF2-40B4-BE49-F238E27FC236}">
                <a16:creationId xmlns:a16="http://schemas.microsoft.com/office/drawing/2014/main" id="{7D6E14CE-C8F7-47BD-A7DE-8114C00F9A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37" b="16473"/>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78183" name="Freeform: Shape 178182">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8185" name="Freeform: Shape 178184">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8178" name="Rectangle 2">
            <a:extLst>
              <a:ext uri="{FF2B5EF4-FFF2-40B4-BE49-F238E27FC236}">
                <a16:creationId xmlns:a16="http://schemas.microsoft.com/office/drawing/2014/main" id="{6548C085-2771-4B06-8A9A-90AB9B583045}"/>
              </a:ext>
            </a:extLst>
          </p:cNvPr>
          <p:cNvSpPr>
            <a:spLocks noGrp="1" noChangeArrowheads="1"/>
          </p:cNvSpPr>
          <p:nvPr>
            <p:ph type="ctrTitle"/>
          </p:nvPr>
        </p:nvSpPr>
        <p:spPr>
          <a:xfrm>
            <a:off x="2555631" y="1441938"/>
            <a:ext cx="7080738" cy="3974124"/>
          </a:xfrm>
        </p:spPr>
        <p:txBody>
          <a:bodyPr vert="horz" lIns="91440" tIns="45720" rIns="91440" bIns="45720" rtlCol="0" anchor="ctr">
            <a:normAutofit/>
          </a:bodyPr>
          <a:lstStyle/>
          <a:p>
            <a:pPr>
              <a:defRPr/>
            </a:pPr>
            <a:r>
              <a:rPr lang="en-US" sz="5400">
                <a:solidFill>
                  <a:schemeClr val="bg1">
                    <a:lumMod val="95000"/>
                    <a:lumOff val="5000"/>
                  </a:schemeClr>
                </a:solidFill>
              </a:rPr>
              <a:t>Opportunisme</a:t>
            </a:r>
            <a:br>
              <a:rPr lang="en-US" sz="5400">
                <a:solidFill>
                  <a:schemeClr val="bg1">
                    <a:lumMod val="95000"/>
                    <a:lumOff val="5000"/>
                  </a:schemeClr>
                </a:solidFill>
              </a:rPr>
            </a:br>
            <a:br>
              <a:rPr lang="en-US" sz="5400">
                <a:solidFill>
                  <a:schemeClr val="bg1">
                    <a:lumMod val="95000"/>
                    <a:lumOff val="5000"/>
                  </a:schemeClr>
                </a:solidFill>
              </a:rPr>
            </a:br>
            <a:r>
              <a:rPr lang="en-US" sz="5400">
                <a:solidFill>
                  <a:schemeClr val="bg1">
                    <a:lumMod val="95000"/>
                    <a:lumOff val="5000"/>
                  </a:schemeClr>
                </a:solidFill>
              </a:rPr>
              <a:t>ou</a:t>
            </a:r>
            <a:br>
              <a:rPr lang="en-US" sz="5400">
                <a:solidFill>
                  <a:schemeClr val="bg1">
                    <a:lumMod val="95000"/>
                    <a:lumOff val="5000"/>
                  </a:schemeClr>
                </a:solidFill>
              </a:rPr>
            </a:br>
            <a:br>
              <a:rPr lang="en-US" sz="5400">
                <a:solidFill>
                  <a:schemeClr val="bg1">
                    <a:lumMod val="95000"/>
                    <a:lumOff val="5000"/>
                  </a:schemeClr>
                </a:solidFill>
              </a:rPr>
            </a:br>
            <a:r>
              <a:rPr lang="en-US" sz="5400">
                <a:solidFill>
                  <a:schemeClr val="bg1">
                    <a:lumMod val="95000"/>
                    <a:lumOff val="5000"/>
                  </a:schemeClr>
                </a:solidFill>
              </a:rPr>
              <a:t>Pragmatisme ? </a:t>
            </a:r>
          </a:p>
        </p:txBody>
      </p:sp>
    </p:spTree>
  </p:cSld>
  <p:clrMapOvr>
    <a:overrideClrMapping bg1="dk1" tx1="lt1" bg2="dk2" tx2="lt2" accent1="accent1" accent2="accent2" accent3="accent3" accent4="accent4" accent5="accent5" accent6="accent6" hlink="hlink" folHlink="folHlink"/>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Diagram 2">
            <a:extLst>
              <a:ext uri="{FF2B5EF4-FFF2-40B4-BE49-F238E27FC236}">
                <a16:creationId xmlns:a16="http://schemas.microsoft.com/office/drawing/2014/main" id="{1B762A59-96E3-4528-ADC4-88CE74764A3D}"/>
              </a:ext>
            </a:extLst>
          </p:cNvPr>
          <p:cNvGrpSpPr>
            <a:grpSpLocks/>
          </p:cNvGrpSpPr>
          <p:nvPr/>
        </p:nvGrpSpPr>
        <p:grpSpPr bwMode="auto">
          <a:xfrm>
            <a:off x="766762" y="404814"/>
            <a:ext cx="10874376" cy="6092825"/>
            <a:chOff x="272" y="1001"/>
            <a:chExt cx="5171" cy="2812"/>
          </a:xfrm>
        </p:grpSpPr>
        <p:sp>
          <p:nvSpPr>
            <p:cNvPr id="3" name="_s9220">
              <a:extLst>
                <a:ext uri="{FF2B5EF4-FFF2-40B4-BE49-F238E27FC236}">
                  <a16:creationId xmlns:a16="http://schemas.microsoft.com/office/drawing/2014/main" id="{BA1DF52B-870E-446C-A329-8128E345AEDA}"/>
                </a:ext>
              </a:extLst>
            </p:cNvPr>
            <p:cNvSpPr>
              <a:spLocks noChangeArrowheads="1" noTextEdit="1"/>
            </p:cNvSpPr>
            <p:nvPr/>
          </p:nvSpPr>
          <p:spPr bwMode="auto">
            <a:xfrm>
              <a:off x="2330" y="1479"/>
              <a:ext cx="1054" cy="1055"/>
            </a:xfrm>
            <a:prstGeom prst="ellipse">
              <a:avLst/>
            </a:prstGeom>
            <a:solidFill>
              <a:schemeClr val="accent2">
                <a:alpha val="50000"/>
              </a:schemeClr>
            </a:solidFill>
            <a:ln w="4670">
              <a:solidFill>
                <a:schemeClr val="accent2"/>
              </a:solidFill>
              <a:round/>
              <a:headEnd/>
              <a:tailEnd/>
            </a:ln>
          </p:spPr>
          <p:txBody>
            <a:bodyPr vert="horz" wrap="square" lIns="0" tIns="0" rIns="0" bIns="0" numCol="1" anchor="ctr" anchorCtr="0" compatLnSpc="1">
              <a:prstTxWarp prst="textNoShape">
                <a:avLst/>
              </a:prstTxWarp>
            </a:bodyPr>
            <a:lstStyle/>
            <a:p>
              <a:endParaRPr lang="fr-FR"/>
            </a:p>
          </p:txBody>
        </p:sp>
        <p:sp>
          <p:nvSpPr>
            <p:cNvPr id="4" name="_s9221">
              <a:extLst>
                <a:ext uri="{FF2B5EF4-FFF2-40B4-BE49-F238E27FC236}">
                  <a16:creationId xmlns:a16="http://schemas.microsoft.com/office/drawing/2014/main" id="{5CF7C131-26EF-466B-B855-FF8DF0A6CBF3}"/>
                </a:ext>
              </a:extLst>
            </p:cNvPr>
            <p:cNvSpPr>
              <a:spLocks noChangeArrowheads="1"/>
            </p:cNvSpPr>
            <p:nvPr/>
          </p:nvSpPr>
          <p:spPr bwMode="auto">
            <a:xfrm>
              <a:off x="2330" y="1110"/>
              <a:ext cx="1054" cy="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500" b="1" i="0" u="none" strike="noStrike" cap="none" normalizeH="0" baseline="0">
                  <a:ln>
                    <a:noFill/>
                  </a:ln>
                  <a:solidFill>
                    <a:schemeClr val="tx1"/>
                  </a:solidFill>
                  <a:effectLst/>
                  <a:latin typeface="Tahoma" panose="020B0604030504040204" pitchFamily="34" charset="0"/>
                  <a:cs typeface="Arial" panose="020B0604020202020204" pitchFamily="34" charset="0"/>
                </a:rPr>
                <a:t>Stakeholder Producteur </a:t>
              </a:r>
              <a:r>
                <a:rPr kumimoji="0" lang="fr-FR" altLang="fr-FR" sz="1500" b="1" i="0" u="none" strike="noStrike" cap="none" normalizeH="0" baseline="0">
                  <a:ln>
                    <a:noFill/>
                  </a:ln>
                  <a:solidFill>
                    <a:schemeClr val="tx1"/>
                  </a:solidFill>
                  <a:effectLst/>
                  <a:latin typeface="Garamond" panose="02020404030301010803" pitchFamily="18" charset="0"/>
                  <a:cs typeface="Arial" panose="020B0604020202020204" pitchFamily="34" charset="0"/>
                </a:rPr>
                <a:t>–</a:t>
              </a:r>
              <a:r>
                <a:rPr kumimoji="0" lang="fr-FR" altLang="fr-FR" sz="1500" b="1" i="0" u="none" strike="noStrike" cap="none" normalizeH="0" baseline="0">
                  <a:ln>
                    <a:noFill/>
                  </a:ln>
                  <a:solidFill>
                    <a:schemeClr val="tx1"/>
                  </a:solidFill>
                  <a:effectLst/>
                  <a:latin typeface="Tahoma" panose="020B0604030504040204" pitchFamily="34" charset="0"/>
                  <a:cs typeface="Arial" panose="020B0604020202020204" pitchFamily="34" charset="0"/>
                </a:rPr>
                <a:t> plate forme de communication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500" b="1" i="0" u="none" strike="noStrike" cap="none" normalizeH="0" baseline="0">
                  <a:ln>
                    <a:noFill/>
                  </a:ln>
                  <a:solidFill>
                    <a:schemeClr val="tx1"/>
                  </a:solidFill>
                  <a:effectLst/>
                  <a:latin typeface="Tahoma" panose="020B0604030504040204" pitchFamily="34" charset="0"/>
                  <a:cs typeface="Arial" panose="020B0604020202020204" pitchFamily="34" charset="0"/>
                </a:rPr>
                <a:t>Club EVENEMENT</a:t>
              </a:r>
            </a:p>
          </p:txBody>
        </p:sp>
        <p:sp>
          <p:nvSpPr>
            <p:cNvPr id="5" name="_s9222">
              <a:extLst>
                <a:ext uri="{FF2B5EF4-FFF2-40B4-BE49-F238E27FC236}">
                  <a16:creationId xmlns:a16="http://schemas.microsoft.com/office/drawing/2014/main" id="{7E6593AB-8FDC-4305-8FCB-B9710ACBF4F0}"/>
                </a:ext>
              </a:extLst>
            </p:cNvPr>
            <p:cNvSpPr>
              <a:spLocks noChangeArrowheads="1" noTextEdit="1"/>
            </p:cNvSpPr>
            <p:nvPr/>
          </p:nvSpPr>
          <p:spPr bwMode="auto">
            <a:xfrm>
              <a:off x="2677" y="2080"/>
              <a:ext cx="1054" cy="1055"/>
            </a:xfrm>
            <a:prstGeom prst="ellipse">
              <a:avLst/>
            </a:prstGeom>
            <a:solidFill>
              <a:schemeClr val="hlink">
                <a:alpha val="50000"/>
              </a:schemeClr>
            </a:solidFill>
            <a:ln w="4670">
              <a:solidFill>
                <a:schemeClr val="hlink"/>
              </a:solidFill>
              <a:round/>
              <a:headEnd/>
              <a:tailEnd/>
            </a:ln>
          </p:spPr>
          <p:txBody>
            <a:bodyPr vert="horz" wrap="square" lIns="0" tIns="0" rIns="0" bIns="0" numCol="1" anchor="ctr" anchorCtr="0" compatLnSpc="1">
              <a:prstTxWarp prst="textNoShape">
                <a:avLst/>
              </a:prstTxWarp>
            </a:bodyPr>
            <a:lstStyle/>
            <a:p>
              <a:endParaRPr lang="fr-FR"/>
            </a:p>
          </p:txBody>
        </p:sp>
        <p:sp>
          <p:nvSpPr>
            <p:cNvPr id="6" name="_s9223">
              <a:extLst>
                <a:ext uri="{FF2B5EF4-FFF2-40B4-BE49-F238E27FC236}">
                  <a16:creationId xmlns:a16="http://schemas.microsoft.com/office/drawing/2014/main" id="{FA2E2CC3-A071-4711-BE9E-FF1A2A8FA0A9}"/>
                </a:ext>
              </a:extLst>
            </p:cNvPr>
            <p:cNvSpPr>
              <a:spLocks noChangeArrowheads="1"/>
            </p:cNvSpPr>
            <p:nvPr/>
          </p:nvSpPr>
          <p:spPr bwMode="auto">
            <a:xfrm>
              <a:off x="3752" y="2924"/>
              <a:ext cx="1054" cy="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500" b="0" i="0" u="none" strike="noStrike" cap="none" normalizeH="0" baseline="0">
                  <a:ln>
                    <a:noFill/>
                  </a:ln>
                  <a:solidFill>
                    <a:schemeClr val="tx1"/>
                  </a:solidFill>
                  <a:effectLst/>
                  <a:latin typeface="Tahoma" panose="020B0604030504040204" pitchFamily="34" charset="0"/>
                  <a:cs typeface="Arial" panose="020B0604020202020204" pitchFamily="34" charset="0"/>
                </a:rPr>
                <a:t>Stakeholders </a:t>
              </a:r>
              <a:r>
                <a:rPr kumimoji="0" lang="fr-FR" altLang="fr-FR" sz="1500" b="0" i="0" u="none" strike="noStrike" cap="none" normalizeH="0" baseline="0">
                  <a:ln>
                    <a:noFill/>
                  </a:ln>
                  <a:solidFill>
                    <a:schemeClr val="tx1"/>
                  </a:solidFill>
                  <a:effectLst/>
                  <a:latin typeface="Garamond" panose="02020404030301010803" pitchFamily="18" charset="0"/>
                  <a:cs typeface="Arial" panose="020B0604020202020204" pitchFamily="34" charset="0"/>
                </a:rPr>
                <a:t>«</a:t>
              </a:r>
              <a:r>
                <a:rPr kumimoji="0" lang="fr-FR" altLang="fr-FR" sz="1500" b="0" i="0" u="none" strike="noStrike" cap="none" normalizeH="0" baseline="0">
                  <a:ln>
                    <a:noFill/>
                  </a:ln>
                  <a:solidFill>
                    <a:schemeClr val="tx1"/>
                  </a:solidFill>
                  <a:effectLst/>
                  <a:latin typeface="Tahoma" panose="020B0604030504040204" pitchFamily="34" charset="0"/>
                  <a:cs typeface="Arial" panose="020B0604020202020204" pitchFamily="34" charset="0"/>
                </a:rPr>
                <a:t> L</a:t>
              </a:r>
              <a:r>
                <a:rPr kumimoji="0" lang="fr-FR" altLang="fr-FR" sz="1500" b="0" i="0" u="none" strike="noStrike" cap="none" normalizeH="0" baseline="0">
                  <a:ln>
                    <a:noFill/>
                  </a:ln>
                  <a:solidFill>
                    <a:schemeClr val="tx1"/>
                  </a:solidFill>
                  <a:effectLst/>
                  <a:latin typeface="Garamond" panose="02020404030301010803" pitchFamily="18" charset="0"/>
                  <a:cs typeface="Arial" panose="020B0604020202020204" pitchFamily="34" charset="0"/>
                </a:rPr>
                <a:t>é</a:t>
              </a:r>
              <a:r>
                <a:rPr kumimoji="0" lang="fr-FR" altLang="fr-FR" sz="1500" b="0" i="0" u="none" strike="noStrike" cap="none" normalizeH="0" baseline="0">
                  <a:ln>
                    <a:noFill/>
                  </a:ln>
                  <a:solidFill>
                    <a:schemeClr val="tx1"/>
                  </a:solidFill>
                  <a:effectLst/>
                  <a:latin typeface="Tahoma" panose="020B0604030504040204" pitchFamily="34" charset="0"/>
                  <a:cs typeface="Arial" panose="020B0604020202020204" pitchFamily="34" charset="0"/>
                </a:rPr>
                <a:t>gitimateurs </a:t>
              </a:r>
              <a:r>
                <a:rPr kumimoji="0" lang="fr-FR" altLang="fr-FR" sz="1500" b="0" i="0" u="none" strike="noStrike" cap="none" normalizeH="0" baseline="0">
                  <a:ln>
                    <a:noFill/>
                  </a:ln>
                  <a:solidFill>
                    <a:schemeClr val="tx1"/>
                  </a:solidFill>
                  <a:effectLst/>
                  <a:latin typeface="Garamond" panose="02020404030301010803" pitchFamily="18" charset="0"/>
                  <a:cs typeface="Arial" panose="020B0604020202020204" pitchFamily="34" charset="0"/>
                </a:rPr>
                <a:t>»</a:t>
              </a:r>
              <a:endParaRPr kumimoji="0" lang="fr-FR" altLang="fr-FR" sz="1500" b="0" i="0" u="none" strike="noStrike" cap="none" normalizeH="0" baseline="0">
                <a:ln>
                  <a:noFill/>
                </a:ln>
                <a:solidFill>
                  <a:schemeClr val="tx1"/>
                </a:solidFill>
                <a:effectLst/>
                <a:latin typeface="Tahoma" panose="020B060403050404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500" b="0" i="0" u="none" strike="noStrike" cap="none" normalizeH="0" baseline="0">
                  <a:ln>
                    <a:noFill/>
                  </a:ln>
                  <a:solidFill>
                    <a:schemeClr val="tx1"/>
                  </a:solidFill>
                  <a:effectLst/>
                  <a:latin typeface="Tahoma" panose="020B0604030504040204" pitchFamily="34" charset="0"/>
                  <a:cs typeface="Arial" panose="020B0604020202020204" pitchFamily="34" charset="0"/>
                </a:rPr>
                <a:t>ONG - Association</a:t>
              </a:r>
            </a:p>
          </p:txBody>
        </p:sp>
        <p:sp>
          <p:nvSpPr>
            <p:cNvPr id="7" name="_s9224">
              <a:extLst>
                <a:ext uri="{FF2B5EF4-FFF2-40B4-BE49-F238E27FC236}">
                  <a16:creationId xmlns:a16="http://schemas.microsoft.com/office/drawing/2014/main" id="{CED26F50-04F6-487D-8F4A-B0D93B3BF336}"/>
                </a:ext>
              </a:extLst>
            </p:cNvPr>
            <p:cNvSpPr>
              <a:spLocks noChangeArrowheads="1" noTextEdit="1"/>
            </p:cNvSpPr>
            <p:nvPr/>
          </p:nvSpPr>
          <p:spPr bwMode="auto">
            <a:xfrm>
              <a:off x="1983" y="2080"/>
              <a:ext cx="1054" cy="1055"/>
            </a:xfrm>
            <a:prstGeom prst="ellipse">
              <a:avLst/>
            </a:prstGeom>
            <a:solidFill>
              <a:schemeClr val="folHlink">
                <a:alpha val="50000"/>
              </a:schemeClr>
            </a:solidFill>
            <a:ln w="4670">
              <a:solidFill>
                <a:schemeClr val="folHlink"/>
              </a:solidFill>
              <a:round/>
              <a:headEnd/>
              <a:tailEnd/>
            </a:ln>
          </p:spPr>
          <p:txBody>
            <a:bodyPr vert="horz" wrap="square" lIns="0" tIns="0" rIns="0" bIns="0" numCol="1" anchor="ctr" anchorCtr="0" compatLnSpc="1">
              <a:prstTxWarp prst="textNoShape">
                <a:avLst/>
              </a:prstTxWarp>
            </a:bodyPr>
            <a:lstStyle/>
            <a:p>
              <a:endParaRPr lang="fr-FR"/>
            </a:p>
          </p:txBody>
        </p:sp>
        <p:sp>
          <p:nvSpPr>
            <p:cNvPr id="8" name="_s9225">
              <a:extLst>
                <a:ext uri="{FF2B5EF4-FFF2-40B4-BE49-F238E27FC236}">
                  <a16:creationId xmlns:a16="http://schemas.microsoft.com/office/drawing/2014/main" id="{AC61A316-B049-407D-AC98-68047E4D9932}"/>
                </a:ext>
              </a:extLst>
            </p:cNvPr>
            <p:cNvSpPr>
              <a:spLocks noChangeArrowheads="1"/>
            </p:cNvSpPr>
            <p:nvPr/>
          </p:nvSpPr>
          <p:spPr bwMode="auto">
            <a:xfrm>
              <a:off x="907" y="2923"/>
              <a:ext cx="1054" cy="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500" b="0" i="0" u="none" strike="noStrike" cap="none" normalizeH="0" baseline="0">
                  <a:ln>
                    <a:noFill/>
                  </a:ln>
                  <a:solidFill>
                    <a:schemeClr val="tx1"/>
                  </a:solidFill>
                  <a:effectLst/>
                  <a:latin typeface="Tahoma" panose="020B0604030504040204" pitchFamily="34" charset="0"/>
                  <a:cs typeface="Arial" panose="020B0604020202020204" pitchFamily="34" charset="0"/>
                </a:rPr>
                <a:t>Stakeholders Financeurs</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500" b="0" i="0" u="none" strike="noStrike" cap="none" normalizeH="0" baseline="0">
                  <a:ln>
                    <a:noFill/>
                  </a:ln>
                  <a:solidFill>
                    <a:schemeClr val="tx1"/>
                  </a:solidFill>
                  <a:effectLst/>
                  <a:latin typeface="Tahoma" panose="020B0604030504040204" pitchFamily="34" charset="0"/>
                  <a:cs typeface="Arial" panose="020B0604020202020204" pitchFamily="34" charset="0"/>
                </a:rPr>
                <a:t>Groupes Priv</a:t>
              </a:r>
              <a:r>
                <a:rPr kumimoji="0" lang="fr-FR" altLang="fr-FR" sz="1500" b="0" i="0" u="none" strike="noStrike" cap="none" normalizeH="0" baseline="0">
                  <a:ln>
                    <a:noFill/>
                  </a:ln>
                  <a:solidFill>
                    <a:schemeClr val="tx1"/>
                  </a:solidFill>
                  <a:effectLst/>
                  <a:latin typeface="Garamond" panose="02020404030301010803" pitchFamily="18" charset="0"/>
                  <a:cs typeface="Arial" panose="020B0604020202020204" pitchFamily="34" charset="0"/>
                </a:rPr>
                <a:t>é</a:t>
              </a:r>
              <a:r>
                <a:rPr kumimoji="0" lang="fr-FR" altLang="fr-FR" sz="1500" b="0" i="0" u="none" strike="noStrike" cap="none" normalizeH="0" baseline="0">
                  <a:ln>
                    <a:noFill/>
                  </a:ln>
                  <a:solidFill>
                    <a:schemeClr val="tx1"/>
                  </a:solidFill>
                  <a:effectLst/>
                  <a:latin typeface="Tahoma" panose="020B0604030504040204" pitchFamily="34" charset="0"/>
                  <a:cs typeface="Arial" panose="020B0604020202020204" pitchFamily="34" charset="0"/>
                </a:rPr>
                <a:t>s</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500" b="0" i="0" u="none" strike="noStrike" cap="none" normalizeH="0" baseline="0">
                  <a:ln>
                    <a:noFill/>
                  </a:ln>
                  <a:solidFill>
                    <a:schemeClr val="tx1"/>
                  </a:solidFill>
                  <a:effectLst/>
                  <a:latin typeface="Tahoma" panose="020B0604030504040204" pitchFamily="34" charset="0"/>
                  <a:cs typeface="Arial" panose="020B0604020202020204" pitchFamily="34" charset="0"/>
                </a:rPr>
                <a:t>Collectivit</a:t>
              </a:r>
              <a:r>
                <a:rPr kumimoji="0" lang="fr-FR" altLang="fr-FR" sz="1500" b="0" i="0" u="none" strike="noStrike" cap="none" normalizeH="0" baseline="0">
                  <a:ln>
                    <a:noFill/>
                  </a:ln>
                  <a:solidFill>
                    <a:schemeClr val="tx1"/>
                  </a:solidFill>
                  <a:effectLst/>
                  <a:latin typeface="Garamond" panose="02020404030301010803" pitchFamily="18" charset="0"/>
                  <a:cs typeface="Arial" panose="020B0604020202020204" pitchFamily="34" charset="0"/>
                </a:rPr>
                <a:t>é</a:t>
              </a:r>
              <a:r>
                <a:rPr kumimoji="0" lang="fr-FR" altLang="fr-FR" sz="1500" b="0" i="0" u="none" strike="noStrike" cap="none" normalizeH="0" baseline="0">
                  <a:ln>
                    <a:noFill/>
                  </a:ln>
                  <a:solidFill>
                    <a:schemeClr val="tx1"/>
                  </a:solidFill>
                  <a:effectLst/>
                  <a:latin typeface="Tahoma" panose="020B0604030504040204" pitchFamily="34" charset="0"/>
                  <a:cs typeface="Arial" panose="020B0604020202020204" pitchFamily="34" charset="0"/>
                </a:rPr>
                <a:t>s</a:t>
              </a:r>
            </a:p>
          </p:txBody>
        </p:sp>
        <p:sp>
          <p:nvSpPr>
            <p:cNvPr id="9" name="Text Box 13">
              <a:extLst>
                <a:ext uri="{FF2B5EF4-FFF2-40B4-BE49-F238E27FC236}">
                  <a16:creationId xmlns:a16="http://schemas.microsoft.com/office/drawing/2014/main" id="{A9EEC338-0A4B-4764-8563-D50B8703DCC2}"/>
                </a:ext>
              </a:extLst>
            </p:cNvPr>
            <p:cNvSpPr txBox="1">
              <a:spLocks noChangeArrowheads="1"/>
            </p:cNvSpPr>
            <p:nvPr/>
          </p:nvSpPr>
          <p:spPr bwMode="auto">
            <a:xfrm>
              <a:off x="4073" y="1566"/>
              <a:ext cx="548" cy="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fr-FR" altLang="fr-FR" sz="1800" b="0" i="0" u="none" strike="noStrike" cap="none" normalizeH="0" baseline="0">
                  <a:ln>
                    <a:noFill/>
                  </a:ln>
                  <a:solidFill>
                    <a:schemeClr val="tx1"/>
                  </a:solidFill>
                  <a:effectLst/>
                  <a:latin typeface="Garamond" panose="02020404030301010803" pitchFamily="18" charset="0"/>
                </a:rPr>
                <a:t>Dons Mécénat</a:t>
              </a:r>
            </a:p>
          </p:txBody>
        </p:sp>
        <p:sp>
          <p:nvSpPr>
            <p:cNvPr id="10" name="Text Box 15">
              <a:extLst>
                <a:ext uri="{FF2B5EF4-FFF2-40B4-BE49-F238E27FC236}">
                  <a16:creationId xmlns:a16="http://schemas.microsoft.com/office/drawing/2014/main" id="{6B152512-8140-40FA-9AE0-F31DED25AB7F}"/>
                </a:ext>
              </a:extLst>
            </p:cNvPr>
            <p:cNvSpPr txBox="1">
              <a:spLocks noChangeArrowheads="1"/>
            </p:cNvSpPr>
            <p:nvPr/>
          </p:nvSpPr>
          <p:spPr bwMode="auto">
            <a:xfrm>
              <a:off x="1094" y="1533"/>
              <a:ext cx="548" cy="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fr-FR" altLang="fr-FR" sz="1800" b="0" i="0" u="none" strike="noStrike" cap="none" normalizeH="0" baseline="0">
                  <a:ln>
                    <a:noFill/>
                  </a:ln>
                  <a:solidFill>
                    <a:schemeClr val="tx1"/>
                  </a:solidFill>
                  <a:effectLst/>
                  <a:latin typeface="Garamond" panose="02020404030301010803" pitchFamily="18" charset="0"/>
                </a:rPr>
                <a:t>Parrainage</a:t>
              </a:r>
            </a:p>
            <a:p>
              <a:pPr marL="0" marR="0" lvl="0" indent="0" algn="ctr" defTabSz="914400" rtl="0" eaLnBrk="1" fontAlgn="base" latinLnBrk="0" hangingPunct="1">
                <a:lnSpc>
                  <a:spcPct val="100000"/>
                </a:lnSpc>
                <a:spcBef>
                  <a:spcPct val="50000"/>
                </a:spcBef>
                <a:spcAft>
                  <a:spcPct val="0"/>
                </a:spcAft>
                <a:buClrTx/>
                <a:buSzTx/>
                <a:buFontTx/>
                <a:buNone/>
                <a:tabLst/>
              </a:pPr>
              <a:r>
                <a:rPr kumimoji="0" lang="fr-FR" altLang="fr-FR" sz="1800" b="0" i="0" u="none" strike="noStrike" cap="none" normalizeH="0" baseline="0">
                  <a:ln>
                    <a:noFill/>
                  </a:ln>
                  <a:solidFill>
                    <a:schemeClr val="tx1"/>
                  </a:solidFill>
                  <a:effectLst/>
                  <a:latin typeface="Garamond" panose="02020404030301010803" pitchFamily="18" charset="0"/>
                </a:rPr>
                <a:t>Classique</a:t>
              </a:r>
            </a:p>
          </p:txBody>
        </p:sp>
      </p:grpSp>
      <p:sp>
        <p:nvSpPr>
          <p:cNvPr id="1036" name="Text Box 10">
            <a:extLst>
              <a:ext uri="{FF2B5EF4-FFF2-40B4-BE49-F238E27FC236}">
                <a16:creationId xmlns:a16="http://schemas.microsoft.com/office/drawing/2014/main" id="{73B4400A-7B8A-46D7-80DB-AA860C78E499}"/>
              </a:ext>
            </a:extLst>
          </p:cNvPr>
          <p:cNvSpPr txBox="1">
            <a:spLocks noChangeArrowheads="1"/>
          </p:cNvSpPr>
          <p:nvPr/>
        </p:nvSpPr>
        <p:spPr bwMode="auto">
          <a:xfrm>
            <a:off x="5591175" y="3068638"/>
            <a:ext cx="10810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50000"/>
              </a:spcBef>
              <a:buClrTx/>
              <a:buSzTx/>
              <a:buFontTx/>
              <a:buNone/>
            </a:pPr>
            <a:r>
              <a:rPr lang="fr-FR" altLang="fr-FR" sz="1800" b="1">
                <a:latin typeface="Tahoma" panose="020B0604030504040204" pitchFamily="34" charset="0"/>
                <a:cs typeface="Arial" panose="020B0604020202020204" pitchFamily="34" charset="0"/>
              </a:rPr>
              <a:t>CAUSE</a:t>
            </a:r>
          </a:p>
        </p:txBody>
      </p:sp>
      <p:sp>
        <p:nvSpPr>
          <p:cNvPr id="1037" name="Line 11">
            <a:extLst>
              <a:ext uri="{FF2B5EF4-FFF2-40B4-BE49-F238E27FC236}">
                <a16:creationId xmlns:a16="http://schemas.microsoft.com/office/drawing/2014/main" id="{6129C9E5-65D5-4EB4-A764-C3C10BB82DD0}"/>
              </a:ext>
            </a:extLst>
          </p:cNvPr>
          <p:cNvSpPr>
            <a:spLocks noChangeShapeType="1"/>
          </p:cNvSpPr>
          <p:nvPr/>
        </p:nvSpPr>
        <p:spPr bwMode="auto">
          <a:xfrm flipV="1">
            <a:off x="6167438" y="4292601"/>
            <a:ext cx="0" cy="13684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038" name="Text Box 12">
            <a:extLst>
              <a:ext uri="{FF2B5EF4-FFF2-40B4-BE49-F238E27FC236}">
                <a16:creationId xmlns:a16="http://schemas.microsoft.com/office/drawing/2014/main" id="{063DB406-DB5A-4F4D-981C-0AF2E92D3222}"/>
              </a:ext>
            </a:extLst>
          </p:cNvPr>
          <p:cNvSpPr txBox="1">
            <a:spLocks noChangeArrowheads="1"/>
          </p:cNvSpPr>
          <p:nvPr/>
        </p:nvSpPr>
        <p:spPr bwMode="auto">
          <a:xfrm>
            <a:off x="5591176" y="5734050"/>
            <a:ext cx="11525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50000"/>
              </a:spcBef>
              <a:buClrTx/>
              <a:buSzTx/>
              <a:buFontTx/>
              <a:buNone/>
            </a:pPr>
            <a:r>
              <a:rPr lang="fr-FR" altLang="fr-FR" sz="1800"/>
              <a:t>Dons Mécénat</a:t>
            </a:r>
          </a:p>
        </p:txBody>
      </p:sp>
      <p:sp>
        <p:nvSpPr>
          <p:cNvPr id="1039" name="Line 14">
            <a:extLst>
              <a:ext uri="{FF2B5EF4-FFF2-40B4-BE49-F238E27FC236}">
                <a16:creationId xmlns:a16="http://schemas.microsoft.com/office/drawing/2014/main" id="{31423619-469D-4A54-8A57-1388B6B4BF81}"/>
              </a:ext>
            </a:extLst>
          </p:cNvPr>
          <p:cNvSpPr>
            <a:spLocks noChangeShapeType="1"/>
          </p:cNvSpPr>
          <p:nvPr/>
        </p:nvSpPr>
        <p:spPr bwMode="auto">
          <a:xfrm flipH="1">
            <a:off x="6959600" y="2205038"/>
            <a:ext cx="1728788" cy="7921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040" name="Line 16">
            <a:extLst>
              <a:ext uri="{FF2B5EF4-FFF2-40B4-BE49-F238E27FC236}">
                <a16:creationId xmlns:a16="http://schemas.microsoft.com/office/drawing/2014/main" id="{8A7538DA-425C-482F-A37D-78BC05397F7F}"/>
              </a:ext>
            </a:extLst>
          </p:cNvPr>
          <p:cNvSpPr>
            <a:spLocks noChangeShapeType="1"/>
          </p:cNvSpPr>
          <p:nvPr/>
        </p:nvSpPr>
        <p:spPr bwMode="auto">
          <a:xfrm>
            <a:off x="3792539" y="2060576"/>
            <a:ext cx="1582737" cy="936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0234" name="!!Rectangle">
            <a:extLst>
              <a:ext uri="{FF2B5EF4-FFF2-40B4-BE49-F238E27FC236}">
                <a16:creationId xmlns:a16="http://schemas.microsoft.com/office/drawing/2014/main" id="{21ED5FCA-9564-42B4-9F52-2CCED8ED6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67"/>
            <a:ext cx="12191999" cy="686646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0226" name="Rectangle 2">
            <a:extLst>
              <a:ext uri="{FF2B5EF4-FFF2-40B4-BE49-F238E27FC236}">
                <a16:creationId xmlns:a16="http://schemas.microsoft.com/office/drawing/2014/main" id="{BDFFE5C9-C293-4634-85BD-188E54E47C70}"/>
              </a:ext>
            </a:extLst>
          </p:cNvPr>
          <p:cNvSpPr>
            <a:spLocks noGrp="1" noRot="1" noChangeArrowheads="1"/>
          </p:cNvSpPr>
          <p:nvPr>
            <p:ph type="title"/>
          </p:nvPr>
        </p:nvSpPr>
        <p:spPr>
          <a:xfrm>
            <a:off x="838200" y="365125"/>
            <a:ext cx="10515600" cy="1325563"/>
          </a:xfrm>
        </p:spPr>
        <p:txBody>
          <a:bodyPr>
            <a:normAutofit/>
          </a:bodyPr>
          <a:lstStyle/>
          <a:p>
            <a:pPr eaLnBrk="1" hangingPunct="1">
              <a:defRPr/>
            </a:pPr>
            <a:r>
              <a:rPr lang="fr-FR">
                <a:solidFill>
                  <a:srgbClr val="FFFFFF"/>
                </a:solidFill>
              </a:rPr>
              <a:t>Outil</a:t>
            </a:r>
          </a:p>
        </p:txBody>
      </p:sp>
      <p:sp>
        <p:nvSpPr>
          <p:cNvPr id="180236" name="Arc 18023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80229" name="Rectangle 3">
            <a:extLst>
              <a:ext uri="{FF2B5EF4-FFF2-40B4-BE49-F238E27FC236}">
                <a16:creationId xmlns:a16="http://schemas.microsoft.com/office/drawing/2014/main" id="{40F34A0B-FDF9-4BE7-8199-BD3E9180B17A}"/>
              </a:ext>
            </a:extLst>
          </p:cNvPr>
          <p:cNvGraphicFramePr/>
          <p:nvPr>
            <p:extLst>
              <p:ext uri="{D42A27DB-BD31-4B8C-83A1-F6EECF244321}">
                <p14:modId xmlns:p14="http://schemas.microsoft.com/office/powerpoint/2010/main" val="226781662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1150" name="Rectangle 91149">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152"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138" name="Picture 5" descr="img-kinder-secours-populaire">
            <a:hlinkClick r:id="rId2" action="ppaction://hlinkfile"/>
            <a:extLst>
              <a:ext uri="{FF2B5EF4-FFF2-40B4-BE49-F238E27FC236}">
                <a16:creationId xmlns:a16="http://schemas.microsoft.com/office/drawing/2014/main" id="{15B43CAB-5E1C-411E-9AED-FEB39F453F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400" y="914400"/>
            <a:ext cx="4051300" cy="21113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4" name="Picture 9">
            <a:extLst>
              <a:ext uri="{FF2B5EF4-FFF2-40B4-BE49-F238E27FC236}">
                <a16:creationId xmlns:a16="http://schemas.microsoft.com/office/drawing/2014/main" id="{9FA43682-8A22-41AE-88F9-C20FAAE156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1400" y="3094038"/>
            <a:ext cx="4051300" cy="278606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145" name="Picture 10">
            <a:extLst>
              <a:ext uri="{FF2B5EF4-FFF2-40B4-BE49-F238E27FC236}">
                <a16:creationId xmlns:a16="http://schemas.microsoft.com/office/drawing/2014/main" id="{E95119BA-E002-4429-9378-8ED5C527C0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9375" y="914400"/>
            <a:ext cx="2781300" cy="6477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142" name="Picture 13">
            <a:extLst>
              <a:ext uri="{FF2B5EF4-FFF2-40B4-BE49-F238E27FC236}">
                <a16:creationId xmlns:a16="http://schemas.microsoft.com/office/drawing/2014/main" id="{64CB6176-6E80-43EB-9D4B-98BF08FFAB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9375" y="1628775"/>
            <a:ext cx="2781300" cy="42513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9" name="Picture 18">
            <a:hlinkClick r:id="rId7" action="ppaction://hlinkpres?slideindex=1&amp;slidetitle="/>
            <a:extLst>
              <a:ext uri="{FF2B5EF4-FFF2-40B4-BE49-F238E27FC236}">
                <a16:creationId xmlns:a16="http://schemas.microsoft.com/office/drawing/2014/main" id="{9C6DBA6C-3A6A-4763-BE67-4EB7A0D700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08938" y="914400"/>
            <a:ext cx="3062288" cy="124618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3" name="Picture 8">
            <a:extLst>
              <a:ext uri="{FF2B5EF4-FFF2-40B4-BE49-F238E27FC236}">
                <a16:creationId xmlns:a16="http://schemas.microsoft.com/office/drawing/2014/main" id="{A233F49C-F791-4CED-8B0C-06F6634220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08938" y="2227263"/>
            <a:ext cx="1812925" cy="225107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140" name="Picture 8" descr="logoPetitJeuxMcDo">
            <a:hlinkClick r:id="rId10" action="ppaction://hlinkfile"/>
            <a:extLst>
              <a:ext uri="{FF2B5EF4-FFF2-40B4-BE49-F238E27FC236}">
                <a16:creationId xmlns:a16="http://schemas.microsoft.com/office/drawing/2014/main" id="{3B6D786C-3828-4308-861B-12B51D29C91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90125" y="2227263"/>
            <a:ext cx="1182688" cy="22510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4">
            <a:hlinkClick r:id="rId12" action="ppaction://hlinkpres?slideindex=1&amp;slidetitle="/>
            <a:extLst>
              <a:ext uri="{FF2B5EF4-FFF2-40B4-BE49-F238E27FC236}">
                <a16:creationId xmlns:a16="http://schemas.microsoft.com/office/drawing/2014/main" id="{D8F6C08E-910E-4ADA-A76A-1DEB2BBF426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08938" y="4546600"/>
            <a:ext cx="3062288" cy="13335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92162" name="Image 1">
            <a:extLst>
              <a:ext uri="{FF2B5EF4-FFF2-40B4-BE49-F238E27FC236}">
                <a16:creationId xmlns:a16="http://schemas.microsoft.com/office/drawing/2014/main" id="{A41268B5-712B-42E2-B7C6-035483A2A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165852" y="643467"/>
            <a:ext cx="9860296"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5593" name="Rectangle 195592">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595"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10784" y="0"/>
            <a:ext cx="9570431" cy="6858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endParaRPr lang="en-US"/>
          </a:p>
        </p:txBody>
      </p:sp>
      <p:sp>
        <p:nvSpPr>
          <p:cNvPr id="195588" name="Rectangle 4">
            <a:extLst>
              <a:ext uri="{FF2B5EF4-FFF2-40B4-BE49-F238E27FC236}">
                <a16:creationId xmlns:a16="http://schemas.microsoft.com/office/drawing/2014/main" id="{1980D81D-68E1-48FD-855C-E44565F97D1C}"/>
              </a:ext>
            </a:extLst>
          </p:cNvPr>
          <p:cNvSpPr>
            <a:spLocks noGrp="1" noChangeArrowheads="1"/>
          </p:cNvSpPr>
          <p:nvPr>
            <p:ph type="ctrTitle"/>
          </p:nvPr>
        </p:nvSpPr>
        <p:spPr>
          <a:xfrm>
            <a:off x="2558716" y="955309"/>
            <a:ext cx="7074568" cy="2898975"/>
          </a:xfrm>
        </p:spPr>
        <p:txBody>
          <a:bodyPr>
            <a:normAutofit/>
          </a:bodyPr>
          <a:lstStyle/>
          <a:p>
            <a:pPr eaLnBrk="1" hangingPunct="1">
              <a:defRPr/>
            </a:pPr>
            <a:r>
              <a:rPr lang="fr-FR" sz="6600">
                <a:solidFill>
                  <a:srgbClr val="FFFFFF"/>
                </a:solidFill>
              </a:rPr>
              <a:t>RSE intégré à l’organisation (BM) d’un événement</a:t>
            </a:r>
          </a:p>
        </p:txBody>
      </p:sp>
      <p:sp>
        <p:nvSpPr>
          <p:cNvPr id="195597"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173498"/>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7643" name="Rectangle 197642">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634" name="Rectangle 2">
            <a:extLst>
              <a:ext uri="{FF2B5EF4-FFF2-40B4-BE49-F238E27FC236}">
                <a16:creationId xmlns:a16="http://schemas.microsoft.com/office/drawing/2014/main" id="{FB4FA8D5-6FEA-4578-932A-AB09A9719E6D}"/>
              </a:ext>
            </a:extLst>
          </p:cNvPr>
          <p:cNvSpPr>
            <a:spLocks noGrp="1" noRot="1" noChangeArrowheads="1"/>
          </p:cNvSpPr>
          <p:nvPr>
            <p:ph type="title"/>
          </p:nvPr>
        </p:nvSpPr>
        <p:spPr>
          <a:xfrm>
            <a:off x="838200" y="557188"/>
            <a:ext cx="10515600" cy="1133499"/>
          </a:xfrm>
        </p:spPr>
        <p:txBody>
          <a:bodyPr>
            <a:normAutofit/>
          </a:bodyPr>
          <a:lstStyle/>
          <a:p>
            <a:pPr algn="ctr" eaLnBrk="1" hangingPunct="1">
              <a:defRPr/>
            </a:pPr>
            <a:r>
              <a:rPr lang="fr-FR" sz="5200"/>
              <a:t>Typologie des événements</a:t>
            </a:r>
          </a:p>
        </p:txBody>
      </p:sp>
      <p:graphicFrame>
        <p:nvGraphicFramePr>
          <p:cNvPr id="197638" name="Espace réservé du contenu 2">
            <a:extLst>
              <a:ext uri="{FF2B5EF4-FFF2-40B4-BE49-F238E27FC236}">
                <a16:creationId xmlns:a16="http://schemas.microsoft.com/office/drawing/2014/main" id="{415103BE-AC83-42A7-A536-3A0BA250FEDF}"/>
              </a:ext>
            </a:extLst>
          </p:cNvPr>
          <p:cNvGraphicFramePr/>
          <p:nvPr>
            <p:extLst>
              <p:ext uri="{D42A27DB-BD31-4B8C-83A1-F6EECF244321}">
                <p14:modId xmlns:p14="http://schemas.microsoft.com/office/powerpoint/2010/main" val="2082483185"/>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00942" name="Group 238">
            <a:extLst>
              <a:ext uri="{FF2B5EF4-FFF2-40B4-BE49-F238E27FC236}">
                <a16:creationId xmlns:a16="http://schemas.microsoft.com/office/drawing/2014/main" id="{54DD11A4-23AB-4AAF-9D4E-23B6782C017C}"/>
              </a:ext>
            </a:extLst>
          </p:cNvPr>
          <p:cNvGraphicFramePr>
            <a:graphicFrameLocks noGrp="1"/>
          </p:cNvGraphicFramePr>
          <p:nvPr>
            <p:extLst>
              <p:ext uri="{D42A27DB-BD31-4B8C-83A1-F6EECF244321}">
                <p14:modId xmlns:p14="http://schemas.microsoft.com/office/powerpoint/2010/main" val="1282083987"/>
              </p:ext>
            </p:extLst>
          </p:nvPr>
        </p:nvGraphicFramePr>
        <p:xfrm>
          <a:off x="643467" y="896141"/>
          <a:ext cx="10905067" cy="5065718"/>
        </p:xfrm>
        <a:graphic>
          <a:graphicData uri="http://schemas.openxmlformats.org/drawingml/2006/table">
            <a:tbl>
              <a:tblPr>
                <a:solidFill>
                  <a:srgbClr val="F7F7F7"/>
                </a:solidFill>
              </a:tblPr>
              <a:tblGrid>
                <a:gridCol w="2123784">
                  <a:extLst>
                    <a:ext uri="{9D8B030D-6E8A-4147-A177-3AD203B41FA5}">
                      <a16:colId xmlns:a16="http://schemas.microsoft.com/office/drawing/2014/main" val="20000"/>
                    </a:ext>
                  </a:extLst>
                </a:gridCol>
                <a:gridCol w="4489562">
                  <a:extLst>
                    <a:ext uri="{9D8B030D-6E8A-4147-A177-3AD203B41FA5}">
                      <a16:colId xmlns:a16="http://schemas.microsoft.com/office/drawing/2014/main" val="20001"/>
                    </a:ext>
                  </a:extLst>
                </a:gridCol>
                <a:gridCol w="4291721">
                  <a:extLst>
                    <a:ext uri="{9D8B030D-6E8A-4147-A177-3AD203B41FA5}">
                      <a16:colId xmlns:a16="http://schemas.microsoft.com/office/drawing/2014/main" val="20002"/>
                    </a:ext>
                  </a:extLst>
                </a:gridCol>
              </a:tblGrid>
              <a:tr h="52041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300" b="1" i="1" u="none" strike="noStrike" cap="none" spc="0" normalizeH="0" baseline="0">
                          <a:ln>
                            <a:noFill/>
                          </a:ln>
                          <a:solidFill>
                            <a:schemeClr val="tx1"/>
                          </a:solidFill>
                          <a:effectLst/>
                          <a:latin typeface="Broadway" pitchFamily="82" charset="0"/>
                          <a:cs typeface="Times New Roman" pitchFamily="18" charset="0"/>
                        </a:rPr>
                        <a:t>Stakeholders</a:t>
                      </a:r>
                      <a:endParaRPr kumimoji="0" lang="fr-FR" sz="1300" b="1" i="0" u="none" strike="noStrike" cap="none" spc="0" normalizeH="0" baseline="0">
                        <a:ln>
                          <a:noFill/>
                        </a:ln>
                        <a:solidFill>
                          <a:schemeClr val="tx1"/>
                        </a:solidFill>
                        <a:effectLst/>
                        <a:latin typeface="Broadway" pitchFamily="82" charset="0"/>
                      </a:endParaRPr>
                    </a:p>
                  </a:txBody>
                  <a:tcPr marL="76209" marR="76209" marT="38099" marB="71630" horzOverflow="overflow">
                    <a:lnL w="12700" cmpd="sng">
                      <a:noFill/>
                      <a:prstDash val="solid"/>
                    </a:lnL>
                    <a:lnR w="12700" cmpd="sng">
                      <a:noFill/>
                      <a:prstDash val="solid"/>
                    </a:lnR>
                    <a:lnT w="12700" cap="flat" cmpd="sng" algn="ctr">
                      <a:solidFill>
                        <a:schemeClr val="tx1">
                          <a:lumMod val="50000"/>
                          <a:lumOff val="50000"/>
                        </a:schemeClr>
                      </a:solidFill>
                      <a:prstDash val="solid"/>
                    </a:lnT>
                    <a:lnB w="12700" cmpd="sng">
                      <a:noFill/>
                      <a:prstDash val="solid"/>
                    </a:lnB>
                    <a:lnTlToBr>
                      <a:noFill/>
                    </a:lnTlToBr>
                    <a:lnBlToTr>
                      <a:noFill/>
                    </a:lnBlToTr>
                    <a:solidFill>
                      <a:srgbClr val="F7F7F7"/>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300" b="1" i="0" u="none" strike="noStrike" cap="none" spc="0" normalizeH="0" baseline="0">
                          <a:ln>
                            <a:noFill/>
                          </a:ln>
                          <a:solidFill>
                            <a:schemeClr val="tx1"/>
                          </a:solidFill>
                          <a:effectLst/>
                          <a:latin typeface="Broadway" pitchFamily="82" charset="0"/>
                          <a:cs typeface="Times New Roman" pitchFamily="18" charset="0"/>
                        </a:rPr>
                        <a:t>Contributions en termes de ressources</a:t>
                      </a:r>
                      <a:endParaRPr kumimoji="0" lang="fr-FR" sz="1300" b="1" i="0" u="none" strike="noStrike" cap="none" spc="0" normalizeH="0" baseline="0">
                        <a:ln>
                          <a:noFill/>
                        </a:ln>
                        <a:solidFill>
                          <a:schemeClr val="tx1"/>
                        </a:solidFill>
                        <a:effectLst/>
                        <a:latin typeface="Broadway" pitchFamily="82" charset="0"/>
                      </a:endParaRPr>
                    </a:p>
                  </a:txBody>
                  <a:tcPr marL="76209" marR="76209" marT="38099" marB="71630" horzOverflow="overflow">
                    <a:lnL w="12700" cmpd="sng">
                      <a:noFill/>
                      <a:prstDash val="solid"/>
                    </a:lnL>
                    <a:lnR w="12700" cmpd="sng">
                      <a:noFill/>
                      <a:prstDash val="solid"/>
                    </a:lnR>
                    <a:lnT w="12700" cap="flat" cmpd="sng" algn="ctr">
                      <a:solidFill>
                        <a:schemeClr val="tx1">
                          <a:lumMod val="50000"/>
                          <a:lumOff val="50000"/>
                        </a:schemeClr>
                      </a:solidFill>
                      <a:prstDash val="solid"/>
                    </a:lnT>
                    <a:lnB w="12700" cmpd="sng">
                      <a:noFill/>
                      <a:prstDash val="solid"/>
                    </a:lnB>
                    <a:lnTlToBr>
                      <a:noFill/>
                    </a:lnTlToBr>
                    <a:lnBlToTr>
                      <a:noFill/>
                    </a:lnBlToTr>
                    <a:solidFill>
                      <a:srgbClr val="F7F7F7"/>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300" b="1" i="0" u="none" strike="noStrike" cap="none" spc="0" normalizeH="0" baseline="0">
                          <a:ln>
                            <a:noFill/>
                          </a:ln>
                          <a:solidFill>
                            <a:schemeClr val="tx1"/>
                          </a:solidFill>
                          <a:effectLst/>
                          <a:latin typeface="Broadway" pitchFamily="82" charset="0"/>
                          <a:cs typeface="Times New Roman" pitchFamily="18" charset="0"/>
                        </a:rPr>
                        <a:t>Possible participation à une démarche RSE intégrée</a:t>
                      </a:r>
                      <a:endParaRPr kumimoji="0" lang="fr-FR" sz="1300" b="1" i="0" u="none" strike="noStrike" cap="none" spc="0" normalizeH="0" baseline="0">
                        <a:ln>
                          <a:noFill/>
                        </a:ln>
                        <a:solidFill>
                          <a:schemeClr val="tx1"/>
                        </a:solidFill>
                        <a:effectLst/>
                        <a:latin typeface="Broadway" pitchFamily="82" charset="0"/>
                      </a:endParaRPr>
                    </a:p>
                  </a:txBody>
                  <a:tcPr marL="76209" marR="76209" marT="38099" marB="71630" horzOverflow="overflow">
                    <a:lnL w="12700" cmpd="sng">
                      <a:noFill/>
                      <a:prstDash val="solid"/>
                    </a:lnL>
                    <a:lnR w="12700" cmpd="sng">
                      <a:noFill/>
                      <a:prstDash val="solid"/>
                    </a:lnR>
                    <a:lnT w="12700" cap="flat" cmpd="sng" algn="ctr">
                      <a:solidFill>
                        <a:schemeClr val="tx1">
                          <a:lumMod val="50000"/>
                          <a:lumOff val="50000"/>
                        </a:schemeClr>
                      </a:solidFill>
                      <a:prstDash val="solid"/>
                    </a:lnT>
                    <a:lnB w="12700" cmpd="sng">
                      <a:noFill/>
                      <a:prstDash val="solid"/>
                    </a:lnB>
                    <a:lnTlToBr>
                      <a:noFill/>
                    </a:lnTlToBr>
                    <a:lnBlToTr>
                      <a:noFill/>
                    </a:lnBlToTr>
                    <a:solidFill>
                      <a:srgbClr val="F7F7F7"/>
                    </a:solidFill>
                  </a:tcPr>
                </a:tc>
                <a:extLst>
                  <a:ext uri="{0D108BD9-81ED-4DB2-BD59-A6C34878D82A}">
                    <a16:rowId xmlns:a16="http://schemas.microsoft.com/office/drawing/2014/main" val="10000"/>
                  </a:ext>
                </a:extLst>
              </a:tr>
              <a:tr h="52041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300" b="1" i="0" u="none" strike="noStrike" cap="none" spc="0" normalizeH="0" baseline="0">
                          <a:ln>
                            <a:noFill/>
                          </a:ln>
                          <a:solidFill>
                            <a:schemeClr val="tx1"/>
                          </a:solidFill>
                          <a:effectLst/>
                          <a:latin typeface="Broadway" pitchFamily="82" charset="0"/>
                          <a:cs typeface="Times New Roman" pitchFamily="18" charset="0"/>
                        </a:rPr>
                        <a:t>Sportifs – Artistes</a:t>
                      </a:r>
                      <a:endParaRPr kumimoji="0" lang="fr-FR" sz="1300" b="1" i="0" u="none" strike="noStrike" cap="none" spc="0" normalizeH="0" baseline="0">
                        <a:ln>
                          <a:noFill/>
                        </a:ln>
                        <a:solidFill>
                          <a:schemeClr val="tx1"/>
                        </a:solidFill>
                        <a:effectLst/>
                        <a:latin typeface="Broadway" pitchFamily="82" charset="0"/>
                      </a:endParaRPr>
                    </a:p>
                  </a:txBody>
                  <a:tcPr marL="76209" marR="76209" marT="38099" marB="71630" horzOverflow="overflow">
                    <a:lnL w="12700" cmpd="sng">
                      <a:noFill/>
                      <a:prstDash val="solid"/>
                    </a:lnL>
                    <a:lnR w="12700" cmpd="sng">
                      <a:noFill/>
                      <a:prstDash val="solid"/>
                    </a:lnR>
                    <a:lnT w="12700" cmpd="sng">
                      <a:noFill/>
                      <a:prstDash val="solid"/>
                    </a:lnT>
                    <a:lnB w="12700" cmpd="sng">
                      <a:noFill/>
                      <a:prstDash val="solid"/>
                    </a:lnB>
                    <a:lnTlToBr>
                      <a:noFill/>
                    </a:lnTlToBr>
                    <a:lnBlToTr>
                      <a:noFill/>
                    </a:lnBlToTr>
                    <a:solidFill>
                      <a:srgbClr val="F7F7F7"/>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300" b="0" i="0" u="none" strike="noStrike" cap="none" spc="0" normalizeH="0" baseline="0">
                          <a:ln>
                            <a:noFill/>
                          </a:ln>
                          <a:solidFill>
                            <a:schemeClr val="tx1"/>
                          </a:solidFill>
                          <a:effectLst/>
                          <a:latin typeface="Times New Roman" pitchFamily="18" charset="0"/>
                          <a:cs typeface="Times New Roman" pitchFamily="18" charset="0"/>
                        </a:rPr>
                        <a:t>Principale source de réputation et d’attractivité. Cœur de l’offre. </a:t>
                      </a:r>
                      <a:endParaRPr kumimoji="0" lang="fr-FR" sz="1300" b="0" i="0" u="none" strike="noStrike" cap="none" spc="0" normalizeH="0" baseline="0">
                        <a:ln>
                          <a:noFill/>
                        </a:ln>
                        <a:solidFill>
                          <a:schemeClr val="tx1"/>
                        </a:solidFill>
                        <a:effectLst/>
                        <a:latin typeface="Arial" charset="0"/>
                      </a:endParaRPr>
                    </a:p>
                  </a:txBody>
                  <a:tcPr marL="76209" marR="76209" marT="38099" marB="71630" horzOverflow="overflow">
                    <a:lnL w="12700" cmpd="sng">
                      <a:noFill/>
                      <a:prstDash val="solid"/>
                    </a:lnL>
                    <a:lnR w="12700" cmpd="sng">
                      <a:noFill/>
                      <a:prstDash val="solid"/>
                    </a:lnR>
                    <a:lnT w="12700" cmpd="sng">
                      <a:noFill/>
                      <a:prstDash val="solid"/>
                    </a:lnT>
                    <a:lnB w="12700" cmpd="sng">
                      <a:noFill/>
                      <a:prstDash val="solid"/>
                    </a:lnB>
                    <a:lnTlToBr>
                      <a:noFill/>
                    </a:lnTlToBr>
                    <a:lnBlToTr>
                      <a:noFill/>
                    </a:lnBlToTr>
                    <a:solidFill>
                      <a:srgbClr val="F7F7F7"/>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300" b="0" i="0" u="none" strike="noStrike" cap="none" spc="0" normalizeH="0" baseline="0">
                          <a:ln>
                            <a:noFill/>
                          </a:ln>
                          <a:solidFill>
                            <a:schemeClr val="tx1"/>
                          </a:solidFill>
                          <a:effectLst/>
                          <a:latin typeface="Times New Roman" pitchFamily="18" charset="0"/>
                          <a:cs typeface="Times New Roman" pitchFamily="18" charset="0"/>
                        </a:rPr>
                        <a:t>Soutien d’actions sociales et environnementales, communication médias et hors médias.</a:t>
                      </a:r>
                      <a:endParaRPr kumimoji="0" lang="fr-FR" sz="1300" b="0" i="0" u="none" strike="noStrike" cap="none" spc="0" normalizeH="0" baseline="0">
                        <a:ln>
                          <a:noFill/>
                        </a:ln>
                        <a:solidFill>
                          <a:schemeClr val="tx1"/>
                        </a:solidFill>
                        <a:effectLst/>
                        <a:latin typeface="Arial" charset="0"/>
                      </a:endParaRPr>
                    </a:p>
                  </a:txBody>
                  <a:tcPr marL="76209" marR="76209" marT="38099" marB="71630" horzOverflow="overflow">
                    <a:lnL w="12700" cmpd="sng">
                      <a:noFill/>
                      <a:prstDash val="solid"/>
                    </a:lnL>
                    <a:lnR w="12700" cmpd="sng">
                      <a:noFill/>
                      <a:prstDash val="solid"/>
                    </a:lnR>
                    <a:lnT w="12700" cmpd="sng">
                      <a:noFill/>
                      <a:prstDash val="solid"/>
                    </a:lnT>
                    <a:lnB w="12700" cmpd="sng">
                      <a:noFill/>
                      <a:prstDash val="solid"/>
                    </a:lnB>
                    <a:lnTlToBr>
                      <a:noFill/>
                    </a:lnTlToBr>
                    <a:lnBlToTr>
                      <a:noFill/>
                    </a:lnBlToTr>
                    <a:solidFill>
                      <a:srgbClr val="F7F7F7"/>
                    </a:solidFill>
                  </a:tcPr>
                </a:tc>
                <a:extLst>
                  <a:ext uri="{0D108BD9-81ED-4DB2-BD59-A6C34878D82A}">
                    <a16:rowId xmlns:a16="http://schemas.microsoft.com/office/drawing/2014/main" val="10001"/>
                  </a:ext>
                </a:extLst>
              </a:tr>
              <a:tr h="90243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300" b="1" i="0" u="none" strike="noStrike" cap="none" spc="0" normalizeH="0" baseline="0">
                          <a:ln>
                            <a:noFill/>
                          </a:ln>
                          <a:solidFill>
                            <a:schemeClr val="tx1"/>
                          </a:solidFill>
                          <a:effectLst/>
                          <a:latin typeface="Broadway" pitchFamily="82" charset="0"/>
                          <a:cs typeface="Times New Roman" pitchFamily="18" charset="0"/>
                        </a:rPr>
                        <a:t>Partenaires privés</a:t>
                      </a:r>
                      <a:endParaRPr kumimoji="0" lang="fr-FR" sz="1300" b="1" i="0" u="none" strike="noStrike" cap="none" spc="0" normalizeH="0" baseline="0">
                        <a:ln>
                          <a:noFill/>
                        </a:ln>
                        <a:solidFill>
                          <a:schemeClr val="tx1"/>
                        </a:solidFill>
                        <a:effectLst/>
                        <a:latin typeface="Broadway" pitchFamily="82" charset="0"/>
                      </a:endParaRPr>
                    </a:p>
                  </a:txBody>
                  <a:tcPr marL="76209" marR="76209" marT="38099" marB="71630" horzOverflow="overflow">
                    <a:lnL w="12700" cmpd="sng">
                      <a:noFill/>
                      <a:prstDash val="solid"/>
                    </a:lnL>
                    <a:lnR w="12700" cmpd="sng">
                      <a:noFill/>
                      <a:prstDash val="solid"/>
                    </a:lnR>
                    <a:lnT w="12700" cmpd="sng">
                      <a:noFill/>
                      <a:prstDash val="solid"/>
                    </a:lnT>
                    <a:lnB w="12700" cmpd="sng">
                      <a:noFill/>
                      <a:prstDash val="solid"/>
                    </a:lnB>
                    <a:lnTlToBr>
                      <a:noFill/>
                    </a:lnTlToBr>
                    <a:lnBlToTr>
                      <a:noFill/>
                    </a:lnBlToTr>
                    <a:solidFill>
                      <a:srgbClr val="F7F7F7"/>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300" b="0" i="0" u="none" strike="noStrike" cap="none" spc="0" normalizeH="0" baseline="0">
                          <a:ln>
                            <a:noFill/>
                          </a:ln>
                          <a:solidFill>
                            <a:schemeClr val="tx1"/>
                          </a:solidFill>
                          <a:effectLst/>
                          <a:latin typeface="Times New Roman" pitchFamily="18" charset="0"/>
                          <a:cs typeface="Times New Roman" pitchFamily="18" charset="0"/>
                        </a:rPr>
                        <a:t>Financement via des contrats de partenariats</a:t>
                      </a:r>
                      <a:endParaRPr kumimoji="0" lang="fr-FR" sz="1300" b="0" i="0" u="none" strike="noStrike" cap="none" spc="0" normalizeH="0" baseline="0">
                        <a:ln>
                          <a:noFill/>
                        </a:ln>
                        <a:solidFill>
                          <a:schemeClr val="tx1"/>
                        </a:solidFill>
                        <a:effectLst/>
                        <a:latin typeface="Arial" charset="0"/>
                      </a:endParaRPr>
                    </a:p>
                  </a:txBody>
                  <a:tcPr marL="76209" marR="76209" marT="38099" marB="71630" horzOverflow="overflow">
                    <a:lnL w="12700" cmpd="sng">
                      <a:noFill/>
                      <a:prstDash val="solid"/>
                    </a:lnL>
                    <a:lnR w="12700" cmpd="sng">
                      <a:noFill/>
                      <a:prstDash val="solid"/>
                    </a:lnR>
                    <a:lnT w="12700" cmpd="sng">
                      <a:noFill/>
                      <a:prstDash val="solid"/>
                    </a:lnT>
                    <a:lnB w="12700" cmpd="sng">
                      <a:noFill/>
                      <a:prstDash val="solid"/>
                    </a:lnB>
                    <a:lnTlToBr>
                      <a:noFill/>
                    </a:lnTlToBr>
                    <a:lnBlToTr>
                      <a:noFill/>
                    </a:lnBlToTr>
                    <a:solidFill>
                      <a:srgbClr val="F7F7F7"/>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300" b="0" i="0" u="none" strike="noStrike" cap="none" spc="0" normalizeH="0" baseline="0">
                          <a:ln>
                            <a:noFill/>
                          </a:ln>
                          <a:solidFill>
                            <a:schemeClr val="tx1"/>
                          </a:solidFill>
                          <a:effectLst/>
                          <a:latin typeface="Times New Roman" pitchFamily="18" charset="0"/>
                          <a:cs typeface="Times New Roman" pitchFamily="18" charset="0"/>
                        </a:rPr>
                        <a:t>Financement sous la forme de parrainage éco-citoyen (marketing de causes). Transfert de compétences et connaissances en matière environnementale ou sociale en lien avec leur secteur d’activités.</a:t>
                      </a:r>
                      <a:endParaRPr kumimoji="0" lang="fr-FR" sz="1300" b="0" i="0" u="none" strike="noStrike" cap="none" spc="0" normalizeH="0" baseline="0">
                        <a:ln>
                          <a:noFill/>
                        </a:ln>
                        <a:solidFill>
                          <a:schemeClr val="tx1"/>
                        </a:solidFill>
                        <a:effectLst/>
                        <a:latin typeface="Arial" charset="0"/>
                      </a:endParaRPr>
                    </a:p>
                  </a:txBody>
                  <a:tcPr marL="76209" marR="76209" marT="38099" marB="71630" horzOverflow="overflow">
                    <a:lnL w="12700" cmpd="sng">
                      <a:noFill/>
                      <a:prstDash val="solid"/>
                    </a:lnL>
                    <a:lnR w="12700" cmpd="sng">
                      <a:noFill/>
                      <a:prstDash val="solid"/>
                    </a:lnR>
                    <a:lnT w="12700" cmpd="sng">
                      <a:noFill/>
                      <a:prstDash val="solid"/>
                    </a:lnT>
                    <a:lnB w="12700" cmpd="sng">
                      <a:noFill/>
                      <a:prstDash val="solid"/>
                    </a:lnB>
                    <a:lnTlToBr>
                      <a:noFill/>
                    </a:lnTlToBr>
                    <a:lnBlToTr>
                      <a:noFill/>
                    </a:lnBlToTr>
                    <a:solidFill>
                      <a:srgbClr val="F7F7F7"/>
                    </a:solidFill>
                  </a:tcPr>
                </a:tc>
                <a:extLst>
                  <a:ext uri="{0D108BD9-81ED-4DB2-BD59-A6C34878D82A}">
                    <a16:rowId xmlns:a16="http://schemas.microsoft.com/office/drawing/2014/main" val="10002"/>
                  </a:ext>
                </a:extLst>
              </a:tr>
              <a:tr h="52041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300" b="1" i="0" u="none" strike="noStrike" cap="none" spc="0" normalizeH="0" baseline="0">
                          <a:ln>
                            <a:noFill/>
                          </a:ln>
                          <a:solidFill>
                            <a:schemeClr val="tx1"/>
                          </a:solidFill>
                          <a:effectLst/>
                          <a:latin typeface="Broadway" pitchFamily="82" charset="0"/>
                          <a:cs typeface="Times New Roman" pitchFamily="18" charset="0"/>
                        </a:rPr>
                        <a:t>Partenaires publics</a:t>
                      </a:r>
                      <a:endParaRPr kumimoji="0" lang="fr-FR" sz="1300" b="1" i="0" u="none" strike="noStrike" cap="none" spc="0" normalizeH="0" baseline="0">
                        <a:ln>
                          <a:noFill/>
                        </a:ln>
                        <a:solidFill>
                          <a:schemeClr val="tx1"/>
                        </a:solidFill>
                        <a:effectLst/>
                        <a:latin typeface="Broadway" pitchFamily="82" charset="0"/>
                      </a:endParaRPr>
                    </a:p>
                  </a:txBody>
                  <a:tcPr marL="76209" marR="76209" marT="38099" marB="71630" horzOverflow="overflow">
                    <a:lnL w="12700" cmpd="sng">
                      <a:noFill/>
                      <a:prstDash val="solid"/>
                    </a:lnL>
                    <a:lnR w="12700" cmpd="sng">
                      <a:noFill/>
                      <a:prstDash val="solid"/>
                    </a:lnR>
                    <a:lnT w="12700" cmpd="sng">
                      <a:noFill/>
                      <a:prstDash val="solid"/>
                    </a:lnT>
                    <a:lnB w="12700" cmpd="sng">
                      <a:noFill/>
                      <a:prstDash val="solid"/>
                    </a:lnB>
                    <a:lnTlToBr>
                      <a:noFill/>
                    </a:lnTlToBr>
                    <a:lnBlToTr>
                      <a:noFill/>
                    </a:lnBlToTr>
                    <a:solidFill>
                      <a:srgbClr val="F7F7F7"/>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300" b="0" i="0" u="none" strike="noStrike" cap="none" spc="0" normalizeH="0" baseline="0">
                          <a:ln>
                            <a:noFill/>
                          </a:ln>
                          <a:solidFill>
                            <a:schemeClr val="tx1"/>
                          </a:solidFill>
                          <a:effectLst/>
                          <a:latin typeface="Times New Roman" pitchFamily="18" charset="0"/>
                          <a:cs typeface="Times New Roman" pitchFamily="18" charset="0"/>
                        </a:rPr>
                        <a:t>Financement via des subventions ou des marchés négociés et appels d’offres publics et mise à disposition d’infrastructures</a:t>
                      </a:r>
                      <a:endParaRPr kumimoji="0" lang="fr-FR" sz="1300" b="0" i="0" u="none" strike="noStrike" cap="none" spc="0" normalizeH="0" baseline="0">
                        <a:ln>
                          <a:noFill/>
                        </a:ln>
                        <a:solidFill>
                          <a:schemeClr val="tx1"/>
                        </a:solidFill>
                        <a:effectLst/>
                        <a:latin typeface="Arial" charset="0"/>
                      </a:endParaRPr>
                    </a:p>
                  </a:txBody>
                  <a:tcPr marL="76209" marR="76209" marT="38099" marB="71630" horzOverflow="overflow">
                    <a:lnL w="12700" cmpd="sng">
                      <a:noFill/>
                      <a:prstDash val="solid"/>
                    </a:lnL>
                    <a:lnR w="12700" cmpd="sng">
                      <a:noFill/>
                      <a:prstDash val="solid"/>
                    </a:lnR>
                    <a:lnT w="12700" cmpd="sng">
                      <a:noFill/>
                      <a:prstDash val="solid"/>
                    </a:lnT>
                    <a:lnB w="12700" cmpd="sng">
                      <a:noFill/>
                      <a:prstDash val="solid"/>
                    </a:lnB>
                    <a:lnTlToBr>
                      <a:noFill/>
                    </a:lnTlToBr>
                    <a:lnBlToTr>
                      <a:noFill/>
                    </a:lnBlToTr>
                    <a:solidFill>
                      <a:srgbClr val="F7F7F7"/>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300" b="0" i="0" u="none" strike="noStrike" cap="none" spc="0" normalizeH="0" baseline="0">
                          <a:ln>
                            <a:noFill/>
                          </a:ln>
                          <a:solidFill>
                            <a:schemeClr val="tx1"/>
                          </a:solidFill>
                          <a:effectLst/>
                          <a:latin typeface="Times New Roman" pitchFamily="18" charset="0"/>
                          <a:cs typeface="Times New Roman" pitchFamily="18" charset="0"/>
                        </a:rPr>
                        <a:t>Participation au programme éco-citoyen en lien avec leurs missions et domaine de compétences. Communication.</a:t>
                      </a:r>
                      <a:endParaRPr kumimoji="0" lang="fr-FR" sz="1300" b="0" i="0" u="none" strike="noStrike" cap="none" spc="0" normalizeH="0" baseline="0">
                        <a:ln>
                          <a:noFill/>
                        </a:ln>
                        <a:solidFill>
                          <a:schemeClr val="tx1"/>
                        </a:solidFill>
                        <a:effectLst/>
                        <a:latin typeface="Arial" charset="0"/>
                      </a:endParaRPr>
                    </a:p>
                  </a:txBody>
                  <a:tcPr marL="76209" marR="76209" marT="38099" marB="71630" horzOverflow="overflow">
                    <a:lnL w="12700" cmpd="sng">
                      <a:noFill/>
                      <a:prstDash val="solid"/>
                    </a:lnL>
                    <a:lnR w="12700" cmpd="sng">
                      <a:noFill/>
                      <a:prstDash val="solid"/>
                    </a:lnR>
                    <a:lnT w="12700" cmpd="sng">
                      <a:noFill/>
                      <a:prstDash val="solid"/>
                    </a:lnT>
                    <a:lnB w="12700" cmpd="sng">
                      <a:noFill/>
                      <a:prstDash val="solid"/>
                    </a:lnB>
                    <a:lnTlToBr>
                      <a:noFill/>
                    </a:lnTlToBr>
                    <a:lnBlToTr>
                      <a:noFill/>
                    </a:lnBlToTr>
                    <a:solidFill>
                      <a:srgbClr val="F7F7F7"/>
                    </a:solidFill>
                  </a:tcPr>
                </a:tc>
                <a:extLst>
                  <a:ext uri="{0D108BD9-81ED-4DB2-BD59-A6C34878D82A}">
                    <a16:rowId xmlns:a16="http://schemas.microsoft.com/office/drawing/2014/main" val="10003"/>
                  </a:ext>
                </a:extLst>
              </a:tr>
              <a:tr h="711424">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300" b="1" i="0" u="none" strike="noStrike" cap="none" spc="0" normalizeH="0" baseline="0">
                          <a:ln>
                            <a:noFill/>
                          </a:ln>
                          <a:solidFill>
                            <a:schemeClr val="tx1"/>
                          </a:solidFill>
                          <a:effectLst/>
                          <a:latin typeface="Broadway" pitchFamily="82" charset="0"/>
                          <a:cs typeface="Times New Roman" pitchFamily="18" charset="0"/>
                        </a:rPr>
                        <a:t>Fournisseurs</a:t>
                      </a:r>
                      <a:endParaRPr kumimoji="0" lang="fr-FR" sz="1300" b="1" i="0" u="none" strike="noStrike" cap="none" spc="0" normalizeH="0" baseline="0">
                        <a:ln>
                          <a:noFill/>
                        </a:ln>
                        <a:solidFill>
                          <a:schemeClr val="tx1"/>
                        </a:solidFill>
                        <a:effectLst/>
                        <a:latin typeface="Broadway" pitchFamily="82" charset="0"/>
                      </a:endParaRPr>
                    </a:p>
                  </a:txBody>
                  <a:tcPr marL="76209" marR="76209" marT="38099" marB="71630" horzOverflow="overflow">
                    <a:lnL w="12700" cmpd="sng">
                      <a:noFill/>
                      <a:prstDash val="solid"/>
                    </a:lnL>
                    <a:lnR w="12700" cmpd="sng">
                      <a:noFill/>
                      <a:prstDash val="solid"/>
                    </a:lnR>
                    <a:lnT w="12700" cmpd="sng">
                      <a:noFill/>
                      <a:prstDash val="solid"/>
                    </a:lnT>
                    <a:lnB w="12700" cmpd="sng">
                      <a:noFill/>
                      <a:prstDash val="solid"/>
                    </a:lnB>
                    <a:lnTlToBr>
                      <a:noFill/>
                    </a:lnTlToBr>
                    <a:lnBlToTr>
                      <a:noFill/>
                    </a:lnBlToTr>
                    <a:solidFill>
                      <a:srgbClr val="F7F7F7"/>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300" b="0" i="0" u="none" strike="noStrike" cap="none" spc="0" normalizeH="0" baseline="0">
                          <a:ln>
                            <a:noFill/>
                          </a:ln>
                          <a:solidFill>
                            <a:schemeClr val="tx1"/>
                          </a:solidFill>
                          <a:effectLst/>
                          <a:latin typeface="Times New Roman" pitchFamily="18" charset="0"/>
                          <a:cs typeface="Times New Roman" pitchFamily="18" charset="0"/>
                        </a:rPr>
                        <a:t>Production – prestations : transport, hôtellerie, restauration, logistique, régie technique et technologique, communication, impression…</a:t>
                      </a:r>
                      <a:endParaRPr kumimoji="0" lang="fr-FR" sz="1300" b="0" i="0" u="none" strike="noStrike" cap="none" spc="0" normalizeH="0" baseline="0">
                        <a:ln>
                          <a:noFill/>
                        </a:ln>
                        <a:solidFill>
                          <a:schemeClr val="tx1"/>
                        </a:solidFill>
                        <a:effectLst/>
                        <a:latin typeface="Arial" charset="0"/>
                      </a:endParaRPr>
                    </a:p>
                  </a:txBody>
                  <a:tcPr marL="76209" marR="76209" marT="38099" marB="71630" horzOverflow="overflow">
                    <a:lnL w="12700" cmpd="sng">
                      <a:noFill/>
                      <a:prstDash val="solid"/>
                    </a:lnL>
                    <a:lnR w="12700" cmpd="sng">
                      <a:noFill/>
                      <a:prstDash val="solid"/>
                    </a:lnR>
                    <a:lnT w="12700" cmpd="sng">
                      <a:noFill/>
                      <a:prstDash val="solid"/>
                    </a:lnT>
                    <a:lnB w="12700" cmpd="sng">
                      <a:noFill/>
                      <a:prstDash val="solid"/>
                    </a:lnB>
                    <a:lnTlToBr>
                      <a:noFill/>
                    </a:lnTlToBr>
                    <a:lnBlToTr>
                      <a:noFill/>
                    </a:lnBlToTr>
                    <a:solidFill>
                      <a:srgbClr val="F7F7F7"/>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300" b="0" i="0" u="none" strike="noStrike" cap="none" spc="0" normalizeH="0" baseline="0">
                          <a:ln>
                            <a:noFill/>
                          </a:ln>
                          <a:solidFill>
                            <a:schemeClr val="tx1"/>
                          </a:solidFill>
                          <a:effectLst/>
                          <a:latin typeface="Times New Roman" pitchFamily="18" charset="0"/>
                          <a:cs typeface="Times New Roman" pitchFamily="18" charset="0"/>
                        </a:rPr>
                        <a:t>Transferts de compétences en lien avec leur cœur de métier. Achats responsables.</a:t>
                      </a:r>
                      <a:endParaRPr kumimoji="0" lang="fr-FR" sz="1300" b="0" i="0" u="none" strike="noStrike" cap="none" spc="0" normalizeH="0" baseline="0">
                        <a:ln>
                          <a:noFill/>
                        </a:ln>
                        <a:solidFill>
                          <a:schemeClr val="tx1"/>
                        </a:solidFill>
                        <a:effectLst/>
                        <a:latin typeface="Arial" charset="0"/>
                      </a:endParaRPr>
                    </a:p>
                  </a:txBody>
                  <a:tcPr marL="76209" marR="76209" marT="38099" marB="71630" horzOverflow="overflow">
                    <a:lnL w="12700" cmpd="sng">
                      <a:noFill/>
                      <a:prstDash val="solid"/>
                    </a:lnL>
                    <a:lnR w="12700" cmpd="sng">
                      <a:noFill/>
                      <a:prstDash val="solid"/>
                    </a:lnR>
                    <a:lnT w="12700" cmpd="sng">
                      <a:noFill/>
                      <a:prstDash val="solid"/>
                    </a:lnT>
                    <a:lnB w="12700" cmpd="sng">
                      <a:noFill/>
                      <a:prstDash val="solid"/>
                    </a:lnB>
                    <a:lnTlToBr>
                      <a:noFill/>
                    </a:lnTlToBr>
                    <a:lnBlToTr>
                      <a:noFill/>
                    </a:lnBlToTr>
                    <a:solidFill>
                      <a:srgbClr val="F7F7F7"/>
                    </a:solidFill>
                  </a:tcPr>
                </a:tc>
                <a:extLst>
                  <a:ext uri="{0D108BD9-81ED-4DB2-BD59-A6C34878D82A}">
                    <a16:rowId xmlns:a16="http://schemas.microsoft.com/office/drawing/2014/main" val="10004"/>
                  </a:ext>
                </a:extLst>
              </a:tr>
              <a:tr h="329396">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300" b="1" i="0" u="none" strike="noStrike" cap="none" spc="0" normalizeH="0" baseline="0">
                          <a:ln>
                            <a:noFill/>
                          </a:ln>
                          <a:solidFill>
                            <a:schemeClr val="tx1"/>
                          </a:solidFill>
                          <a:effectLst/>
                          <a:latin typeface="Broadway" pitchFamily="82" charset="0"/>
                          <a:cs typeface="Times New Roman" pitchFamily="18" charset="0"/>
                        </a:rPr>
                        <a:t>Spectateurs</a:t>
                      </a:r>
                      <a:endParaRPr kumimoji="0" lang="fr-FR" sz="1300" b="1" i="0" u="none" strike="noStrike" cap="none" spc="0" normalizeH="0" baseline="0">
                        <a:ln>
                          <a:noFill/>
                        </a:ln>
                        <a:solidFill>
                          <a:schemeClr val="tx1"/>
                        </a:solidFill>
                        <a:effectLst/>
                        <a:latin typeface="Broadway" pitchFamily="82" charset="0"/>
                      </a:endParaRPr>
                    </a:p>
                  </a:txBody>
                  <a:tcPr marL="76209" marR="76209" marT="38099" marB="71630" horzOverflow="overflow">
                    <a:lnL w="12700" cmpd="sng">
                      <a:noFill/>
                      <a:prstDash val="solid"/>
                    </a:lnL>
                    <a:lnR w="12700" cmpd="sng">
                      <a:noFill/>
                      <a:prstDash val="solid"/>
                    </a:lnR>
                    <a:lnT w="12700" cmpd="sng">
                      <a:noFill/>
                      <a:prstDash val="solid"/>
                    </a:lnT>
                    <a:lnB w="12700" cmpd="sng">
                      <a:noFill/>
                      <a:prstDash val="solid"/>
                    </a:lnB>
                    <a:lnTlToBr>
                      <a:noFill/>
                    </a:lnTlToBr>
                    <a:lnBlToTr>
                      <a:noFill/>
                    </a:lnBlToTr>
                    <a:solidFill>
                      <a:srgbClr val="F7F7F7"/>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300" b="0" i="0" u="none" strike="noStrike" cap="none" spc="0" normalizeH="0" baseline="0">
                          <a:ln>
                            <a:noFill/>
                          </a:ln>
                          <a:solidFill>
                            <a:schemeClr val="tx1"/>
                          </a:solidFill>
                          <a:effectLst/>
                          <a:latin typeface="Times New Roman" pitchFamily="18" charset="0"/>
                          <a:cs typeface="Times New Roman" pitchFamily="18" charset="0"/>
                        </a:rPr>
                        <a:t>Financement via l’achat de billets et de produits dérivés</a:t>
                      </a:r>
                      <a:endParaRPr kumimoji="0" lang="fr-FR" sz="1300" b="0" i="0" u="none" strike="noStrike" cap="none" spc="0" normalizeH="0" baseline="0">
                        <a:ln>
                          <a:noFill/>
                        </a:ln>
                        <a:solidFill>
                          <a:schemeClr val="tx1"/>
                        </a:solidFill>
                        <a:effectLst/>
                        <a:latin typeface="Arial" charset="0"/>
                      </a:endParaRPr>
                    </a:p>
                  </a:txBody>
                  <a:tcPr marL="76209" marR="76209" marT="38099" marB="71630" horzOverflow="overflow">
                    <a:lnL w="12700" cmpd="sng">
                      <a:noFill/>
                      <a:prstDash val="solid"/>
                    </a:lnL>
                    <a:lnR w="12700" cmpd="sng">
                      <a:noFill/>
                      <a:prstDash val="solid"/>
                    </a:lnR>
                    <a:lnT w="12700" cmpd="sng">
                      <a:noFill/>
                      <a:prstDash val="solid"/>
                    </a:lnT>
                    <a:lnB w="12700" cmpd="sng">
                      <a:noFill/>
                      <a:prstDash val="solid"/>
                    </a:lnB>
                    <a:lnTlToBr>
                      <a:noFill/>
                    </a:lnTlToBr>
                    <a:lnBlToTr>
                      <a:noFill/>
                    </a:lnBlToTr>
                    <a:solidFill>
                      <a:srgbClr val="F7F7F7"/>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300" b="0" i="0" u="none" strike="noStrike" cap="none" spc="0" normalizeH="0" baseline="0">
                          <a:ln>
                            <a:noFill/>
                          </a:ln>
                          <a:solidFill>
                            <a:schemeClr val="tx1"/>
                          </a:solidFill>
                          <a:effectLst/>
                          <a:latin typeface="Times New Roman" pitchFamily="18" charset="0"/>
                          <a:cs typeface="Times New Roman" pitchFamily="18" charset="0"/>
                        </a:rPr>
                        <a:t>Sensibilisations environnementales et sociétales</a:t>
                      </a:r>
                      <a:endParaRPr kumimoji="0" lang="fr-FR" sz="1300" b="0" i="0" u="none" strike="noStrike" cap="none" spc="0" normalizeH="0" baseline="0">
                        <a:ln>
                          <a:noFill/>
                        </a:ln>
                        <a:solidFill>
                          <a:schemeClr val="tx1"/>
                        </a:solidFill>
                        <a:effectLst/>
                        <a:latin typeface="Arial" charset="0"/>
                      </a:endParaRPr>
                    </a:p>
                  </a:txBody>
                  <a:tcPr marL="76209" marR="76209" marT="38099" marB="71630" horzOverflow="overflow">
                    <a:lnL w="12700" cmpd="sng">
                      <a:noFill/>
                      <a:prstDash val="solid"/>
                    </a:lnL>
                    <a:lnR w="12700" cmpd="sng">
                      <a:noFill/>
                      <a:prstDash val="solid"/>
                    </a:lnR>
                    <a:lnT w="12700" cmpd="sng">
                      <a:noFill/>
                      <a:prstDash val="solid"/>
                    </a:lnT>
                    <a:lnB w="12700" cmpd="sng">
                      <a:noFill/>
                      <a:prstDash val="solid"/>
                    </a:lnB>
                    <a:lnTlToBr>
                      <a:noFill/>
                    </a:lnTlToBr>
                    <a:lnBlToTr>
                      <a:noFill/>
                    </a:lnBlToTr>
                    <a:solidFill>
                      <a:srgbClr val="F7F7F7"/>
                    </a:solidFill>
                  </a:tcPr>
                </a:tc>
                <a:extLst>
                  <a:ext uri="{0D108BD9-81ED-4DB2-BD59-A6C34878D82A}">
                    <a16:rowId xmlns:a16="http://schemas.microsoft.com/office/drawing/2014/main" val="10005"/>
                  </a:ext>
                </a:extLst>
              </a:tr>
              <a:tr h="52041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300" b="1" i="0" u="none" strike="noStrike" cap="none" spc="0" normalizeH="0" baseline="0">
                          <a:ln>
                            <a:noFill/>
                          </a:ln>
                          <a:solidFill>
                            <a:schemeClr val="tx1"/>
                          </a:solidFill>
                          <a:effectLst/>
                          <a:latin typeface="Broadway" pitchFamily="82" charset="0"/>
                          <a:cs typeface="Times New Roman" pitchFamily="18" charset="0"/>
                        </a:rPr>
                        <a:t>Institutions sportives</a:t>
                      </a:r>
                      <a:endParaRPr kumimoji="0" lang="fr-FR" sz="1300" b="1" i="0" u="none" strike="noStrike" cap="none" spc="0" normalizeH="0" baseline="0">
                        <a:ln>
                          <a:noFill/>
                        </a:ln>
                        <a:solidFill>
                          <a:schemeClr val="tx1"/>
                        </a:solidFill>
                        <a:effectLst/>
                        <a:latin typeface="Broadway" pitchFamily="82" charset="0"/>
                      </a:endParaRPr>
                    </a:p>
                  </a:txBody>
                  <a:tcPr marL="76209" marR="76209" marT="38099" marB="71630" horzOverflow="overflow">
                    <a:lnL w="12700" cmpd="sng">
                      <a:noFill/>
                      <a:prstDash val="solid"/>
                    </a:lnL>
                    <a:lnR w="12700" cmpd="sng">
                      <a:noFill/>
                      <a:prstDash val="solid"/>
                    </a:lnR>
                    <a:lnT w="12700" cmpd="sng">
                      <a:noFill/>
                      <a:prstDash val="solid"/>
                    </a:lnT>
                    <a:lnB w="12700" cmpd="sng">
                      <a:noFill/>
                      <a:prstDash val="solid"/>
                    </a:lnB>
                    <a:lnTlToBr>
                      <a:noFill/>
                    </a:lnTlToBr>
                    <a:lnBlToTr>
                      <a:noFill/>
                    </a:lnBlToTr>
                    <a:solidFill>
                      <a:srgbClr val="F7F7F7"/>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300" b="0" i="0" u="none" strike="noStrike" cap="none" spc="0" normalizeH="0" baseline="0">
                          <a:ln>
                            <a:noFill/>
                          </a:ln>
                          <a:solidFill>
                            <a:schemeClr val="tx1"/>
                          </a:solidFill>
                          <a:effectLst/>
                          <a:latin typeface="Times New Roman" pitchFamily="18" charset="0"/>
                          <a:cs typeface="Times New Roman" pitchFamily="18" charset="0"/>
                        </a:rPr>
                        <a:t>Financement, logistique sportive et accès aux compétitions nationales et internationales</a:t>
                      </a:r>
                      <a:endParaRPr kumimoji="0" lang="fr-FR" sz="1300" b="0" i="0" u="none" strike="noStrike" cap="none" spc="0" normalizeH="0" baseline="0">
                        <a:ln>
                          <a:noFill/>
                        </a:ln>
                        <a:solidFill>
                          <a:schemeClr val="tx1"/>
                        </a:solidFill>
                        <a:effectLst/>
                        <a:latin typeface="Arial" charset="0"/>
                      </a:endParaRPr>
                    </a:p>
                  </a:txBody>
                  <a:tcPr marL="76209" marR="76209" marT="38099" marB="71630" horzOverflow="overflow">
                    <a:lnL w="12700" cmpd="sng">
                      <a:noFill/>
                      <a:prstDash val="solid"/>
                    </a:lnL>
                    <a:lnR w="12700" cmpd="sng">
                      <a:noFill/>
                      <a:prstDash val="solid"/>
                    </a:lnR>
                    <a:lnT w="12700" cmpd="sng">
                      <a:noFill/>
                      <a:prstDash val="solid"/>
                    </a:lnT>
                    <a:lnB w="12700" cmpd="sng">
                      <a:noFill/>
                      <a:prstDash val="solid"/>
                    </a:lnB>
                    <a:lnTlToBr>
                      <a:noFill/>
                    </a:lnTlToBr>
                    <a:lnBlToTr>
                      <a:noFill/>
                    </a:lnBlToTr>
                    <a:solidFill>
                      <a:srgbClr val="F7F7F7"/>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300" b="0" i="0" u="none" strike="noStrike" cap="none" spc="0" normalizeH="0" baseline="0">
                          <a:ln>
                            <a:noFill/>
                          </a:ln>
                          <a:solidFill>
                            <a:schemeClr val="tx1"/>
                          </a:solidFill>
                          <a:effectLst/>
                          <a:latin typeface="Times New Roman" pitchFamily="18" charset="0"/>
                          <a:cs typeface="Times New Roman" pitchFamily="18" charset="0"/>
                        </a:rPr>
                        <a:t>Participation via leurs programmes éducatifs et environnementaux. </a:t>
                      </a:r>
                      <a:endParaRPr kumimoji="0" lang="fr-FR" sz="1300" b="0" i="0" u="none" strike="noStrike" cap="none" spc="0" normalizeH="0" baseline="0">
                        <a:ln>
                          <a:noFill/>
                        </a:ln>
                        <a:solidFill>
                          <a:schemeClr val="tx1"/>
                        </a:solidFill>
                        <a:effectLst/>
                        <a:latin typeface="Arial" charset="0"/>
                      </a:endParaRPr>
                    </a:p>
                  </a:txBody>
                  <a:tcPr marL="76209" marR="76209" marT="38099" marB="71630" horzOverflow="overflow">
                    <a:lnL w="12700" cmpd="sng">
                      <a:noFill/>
                      <a:prstDash val="solid"/>
                    </a:lnL>
                    <a:lnR w="12700" cmpd="sng">
                      <a:noFill/>
                      <a:prstDash val="solid"/>
                    </a:lnR>
                    <a:lnT w="12700" cmpd="sng">
                      <a:noFill/>
                      <a:prstDash val="solid"/>
                    </a:lnT>
                    <a:lnB w="12700" cmpd="sng">
                      <a:noFill/>
                      <a:prstDash val="solid"/>
                    </a:lnB>
                    <a:lnTlToBr>
                      <a:noFill/>
                    </a:lnTlToBr>
                    <a:lnBlToTr>
                      <a:noFill/>
                    </a:lnBlToTr>
                    <a:solidFill>
                      <a:srgbClr val="F7F7F7"/>
                    </a:solidFill>
                  </a:tcPr>
                </a:tc>
                <a:extLst>
                  <a:ext uri="{0D108BD9-81ED-4DB2-BD59-A6C34878D82A}">
                    <a16:rowId xmlns:a16="http://schemas.microsoft.com/office/drawing/2014/main" val="10006"/>
                  </a:ext>
                </a:extLst>
              </a:tr>
              <a:tr h="711424">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300" b="1" i="0" u="none" strike="noStrike" cap="none" spc="0" normalizeH="0" baseline="0">
                          <a:ln>
                            <a:noFill/>
                          </a:ln>
                          <a:solidFill>
                            <a:schemeClr val="tx1"/>
                          </a:solidFill>
                          <a:effectLst/>
                          <a:latin typeface="Broadway" pitchFamily="82" charset="0"/>
                          <a:cs typeface="Times New Roman" pitchFamily="18" charset="0"/>
                        </a:rPr>
                        <a:t>Associations</a:t>
                      </a:r>
                      <a:endParaRPr kumimoji="0" lang="fr-FR" sz="1300" b="1" i="0" u="none" strike="noStrike" cap="none" spc="0" normalizeH="0" baseline="0">
                        <a:ln>
                          <a:noFill/>
                        </a:ln>
                        <a:solidFill>
                          <a:schemeClr val="tx1"/>
                        </a:solidFill>
                        <a:effectLst/>
                        <a:latin typeface="Broadway" pitchFamily="82" charset="0"/>
                      </a:endParaRPr>
                    </a:p>
                  </a:txBody>
                  <a:tcPr marL="76209" marR="76209" marT="38099" marB="71630" horzOverflow="overflow">
                    <a:lnL w="12700" cmpd="sng">
                      <a:noFill/>
                      <a:prstDash val="solid"/>
                    </a:lnL>
                    <a:lnR w="12700" cmpd="sng">
                      <a:noFill/>
                      <a:prstDash val="solid"/>
                    </a:lnR>
                    <a:lnT w="12700" cmpd="sng">
                      <a:noFill/>
                      <a:prstDash val="solid"/>
                    </a:lnT>
                    <a:lnB w="12700" cmpd="sng">
                      <a:noFill/>
                      <a:prstDash val="solid"/>
                    </a:lnB>
                    <a:lnTlToBr>
                      <a:noFill/>
                    </a:lnTlToBr>
                    <a:lnBlToTr>
                      <a:noFill/>
                    </a:lnBlToTr>
                    <a:solidFill>
                      <a:srgbClr val="F7F7F7"/>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300" b="0" i="0" u="none" strike="noStrike" cap="none" spc="0" normalizeH="0" baseline="0">
                          <a:ln>
                            <a:noFill/>
                          </a:ln>
                          <a:solidFill>
                            <a:schemeClr val="tx1"/>
                          </a:solidFill>
                          <a:effectLst/>
                          <a:latin typeface="Times New Roman" pitchFamily="18" charset="0"/>
                          <a:cs typeface="Times New Roman" pitchFamily="18" charset="0"/>
                        </a:rPr>
                        <a:t>Source de réputation de l’événement et participation à la construction de réseaux relationnels</a:t>
                      </a:r>
                      <a:endParaRPr kumimoji="0" lang="fr-FR" sz="1300" b="0" i="0" u="none" strike="noStrike" cap="none" spc="0" normalizeH="0" baseline="0">
                        <a:ln>
                          <a:noFill/>
                        </a:ln>
                        <a:solidFill>
                          <a:schemeClr val="tx1"/>
                        </a:solidFill>
                        <a:effectLst/>
                        <a:latin typeface="Arial" charset="0"/>
                      </a:endParaRPr>
                    </a:p>
                  </a:txBody>
                  <a:tcPr marL="76209" marR="76209" marT="38099" marB="71630" horzOverflow="overflow">
                    <a:lnL w="12700" cmpd="sng">
                      <a:noFill/>
                      <a:prstDash val="solid"/>
                    </a:lnL>
                    <a:lnR w="12700" cmpd="sng">
                      <a:noFill/>
                      <a:prstDash val="solid"/>
                    </a:lnR>
                    <a:lnT w="12700" cmpd="sng">
                      <a:noFill/>
                      <a:prstDash val="solid"/>
                    </a:lnT>
                    <a:lnB w="12700" cmpd="sng">
                      <a:noFill/>
                      <a:prstDash val="solid"/>
                    </a:lnB>
                    <a:lnTlToBr>
                      <a:noFill/>
                    </a:lnTlToBr>
                    <a:lnBlToTr>
                      <a:noFill/>
                    </a:lnBlToTr>
                    <a:solidFill>
                      <a:srgbClr val="F7F7F7"/>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300" b="0" i="0" u="none" strike="noStrike" cap="none" spc="0" normalizeH="0" baseline="0">
                          <a:ln>
                            <a:noFill/>
                          </a:ln>
                          <a:solidFill>
                            <a:schemeClr val="tx1"/>
                          </a:solidFill>
                          <a:effectLst/>
                          <a:latin typeface="Times New Roman" pitchFamily="18" charset="0"/>
                          <a:cs typeface="Times New Roman" pitchFamily="18" charset="0"/>
                        </a:rPr>
                        <a:t>Transfert de compétences dans les domaines sociaux et environnementaux. Principale source de légitimité des actions menées.</a:t>
                      </a:r>
                      <a:endParaRPr kumimoji="0" lang="fr-FR" sz="1300" b="0" i="0" u="none" strike="noStrike" cap="none" spc="0" normalizeH="0" baseline="0">
                        <a:ln>
                          <a:noFill/>
                        </a:ln>
                        <a:solidFill>
                          <a:schemeClr val="tx1"/>
                        </a:solidFill>
                        <a:effectLst/>
                        <a:latin typeface="Arial" charset="0"/>
                      </a:endParaRPr>
                    </a:p>
                  </a:txBody>
                  <a:tcPr marL="76209" marR="76209" marT="38099" marB="71630" horzOverflow="overflow">
                    <a:lnL w="12700" cmpd="sng">
                      <a:noFill/>
                      <a:prstDash val="solid"/>
                    </a:lnL>
                    <a:lnR w="12700" cmpd="sng">
                      <a:noFill/>
                      <a:prstDash val="solid"/>
                    </a:lnR>
                    <a:lnT w="12700" cmpd="sng">
                      <a:noFill/>
                      <a:prstDash val="solid"/>
                    </a:lnT>
                    <a:lnB w="12700" cmpd="sng">
                      <a:noFill/>
                      <a:prstDash val="solid"/>
                    </a:lnB>
                    <a:lnTlToBr>
                      <a:noFill/>
                    </a:lnTlToBr>
                    <a:lnBlToTr>
                      <a:noFill/>
                    </a:lnBlToTr>
                    <a:solidFill>
                      <a:srgbClr val="F7F7F7"/>
                    </a:solidFill>
                  </a:tcPr>
                </a:tc>
                <a:extLst>
                  <a:ext uri="{0D108BD9-81ED-4DB2-BD59-A6C34878D82A}">
                    <a16:rowId xmlns:a16="http://schemas.microsoft.com/office/drawing/2014/main" val="10007"/>
                  </a:ext>
                </a:extLst>
              </a:tr>
              <a:tr h="329396">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300" b="1" i="0" u="none" strike="noStrike" cap="none" spc="0" normalizeH="0" baseline="0">
                          <a:ln>
                            <a:noFill/>
                          </a:ln>
                          <a:solidFill>
                            <a:schemeClr val="tx1"/>
                          </a:solidFill>
                          <a:effectLst/>
                          <a:latin typeface="Broadway" pitchFamily="82" charset="0"/>
                          <a:cs typeface="Times New Roman" pitchFamily="18" charset="0"/>
                        </a:rPr>
                        <a:t>Médias - Presse</a:t>
                      </a:r>
                      <a:endParaRPr kumimoji="0" lang="fr-FR" sz="1300" b="1" i="0" u="none" strike="noStrike" cap="none" spc="0" normalizeH="0" baseline="0">
                        <a:ln>
                          <a:noFill/>
                        </a:ln>
                        <a:solidFill>
                          <a:schemeClr val="tx1"/>
                        </a:solidFill>
                        <a:effectLst/>
                        <a:latin typeface="Broadway" pitchFamily="82" charset="0"/>
                      </a:endParaRPr>
                    </a:p>
                  </a:txBody>
                  <a:tcPr marL="76209" marR="76209" marT="38099" marB="71630" horzOverflow="overflow">
                    <a:lnL w="12700" cmpd="sng">
                      <a:noFill/>
                      <a:prstDash val="solid"/>
                    </a:lnL>
                    <a:lnR w="12700" cmpd="sng">
                      <a:noFill/>
                      <a:prstDash val="solid"/>
                    </a:lnR>
                    <a:lnT w="12700" cmpd="sng">
                      <a:noFill/>
                      <a:prstDash val="solid"/>
                    </a:lnT>
                    <a:lnB w="12700" cap="flat" cmpd="sng" algn="ctr">
                      <a:solidFill>
                        <a:schemeClr val="tx1">
                          <a:lumMod val="50000"/>
                          <a:lumOff val="50000"/>
                        </a:schemeClr>
                      </a:solidFill>
                      <a:prstDash val="solid"/>
                    </a:lnB>
                    <a:lnTlToBr>
                      <a:noFill/>
                    </a:lnTlToBr>
                    <a:lnBlToTr>
                      <a:noFill/>
                    </a:lnBlToTr>
                    <a:solidFill>
                      <a:srgbClr val="F7F7F7"/>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300" b="0" i="0" u="none" strike="noStrike" cap="none" spc="0" normalizeH="0" baseline="0">
                          <a:ln>
                            <a:noFill/>
                          </a:ln>
                          <a:solidFill>
                            <a:schemeClr val="tx1"/>
                          </a:solidFill>
                          <a:effectLst/>
                          <a:latin typeface="Times New Roman" pitchFamily="18" charset="0"/>
                          <a:cs typeface="Times New Roman" pitchFamily="18" charset="0"/>
                        </a:rPr>
                        <a:t>Financement, communication et développement de la réputation</a:t>
                      </a:r>
                      <a:endParaRPr kumimoji="0" lang="fr-FR" sz="1300" b="0" i="0" u="none" strike="noStrike" cap="none" spc="0" normalizeH="0" baseline="0">
                        <a:ln>
                          <a:noFill/>
                        </a:ln>
                        <a:solidFill>
                          <a:schemeClr val="tx1"/>
                        </a:solidFill>
                        <a:effectLst/>
                        <a:latin typeface="Arial" charset="0"/>
                      </a:endParaRPr>
                    </a:p>
                  </a:txBody>
                  <a:tcPr marL="76209" marR="76209" marT="38099" marB="71630" horzOverflow="overflow">
                    <a:lnL w="12700" cmpd="sng">
                      <a:noFill/>
                      <a:prstDash val="solid"/>
                    </a:lnL>
                    <a:lnR w="12700" cmpd="sng">
                      <a:noFill/>
                      <a:prstDash val="solid"/>
                    </a:lnR>
                    <a:lnT w="12700" cmpd="sng">
                      <a:noFill/>
                      <a:prstDash val="solid"/>
                    </a:lnT>
                    <a:lnB w="12700" cap="flat" cmpd="sng" algn="ctr">
                      <a:solidFill>
                        <a:schemeClr val="tx1">
                          <a:lumMod val="50000"/>
                          <a:lumOff val="50000"/>
                        </a:schemeClr>
                      </a:solidFill>
                      <a:prstDash val="solid"/>
                    </a:lnB>
                    <a:lnTlToBr>
                      <a:noFill/>
                    </a:lnTlToBr>
                    <a:lnBlToTr>
                      <a:noFill/>
                    </a:lnBlToTr>
                    <a:solidFill>
                      <a:srgbClr val="F7F7F7"/>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300" b="0" i="0" u="none" strike="noStrike" cap="none" spc="0" normalizeH="0" baseline="0">
                          <a:ln>
                            <a:noFill/>
                          </a:ln>
                          <a:solidFill>
                            <a:schemeClr val="tx1"/>
                          </a:solidFill>
                          <a:effectLst/>
                          <a:latin typeface="Times New Roman" pitchFamily="18" charset="0"/>
                          <a:cs typeface="Times New Roman" pitchFamily="18" charset="0"/>
                        </a:rPr>
                        <a:t>Communication et relais médiatique.</a:t>
                      </a:r>
                      <a:endParaRPr kumimoji="0" lang="fr-FR" sz="1300" b="0" i="0" u="none" strike="noStrike" cap="none" spc="0" normalizeH="0" baseline="0">
                        <a:ln>
                          <a:noFill/>
                        </a:ln>
                        <a:solidFill>
                          <a:schemeClr val="tx1"/>
                        </a:solidFill>
                        <a:effectLst/>
                        <a:latin typeface="Arial" charset="0"/>
                      </a:endParaRPr>
                    </a:p>
                  </a:txBody>
                  <a:tcPr marL="76209" marR="76209" marT="38099" marB="71630" horzOverflow="overflow">
                    <a:lnL w="12700" cmpd="sng">
                      <a:noFill/>
                      <a:prstDash val="solid"/>
                    </a:lnL>
                    <a:lnR w="12700" cmpd="sng">
                      <a:noFill/>
                      <a:prstDash val="solid"/>
                    </a:lnR>
                    <a:lnT w="12700" cmpd="sng">
                      <a:noFill/>
                      <a:prstDash val="solid"/>
                    </a:lnT>
                    <a:lnB w="12700" cap="flat" cmpd="sng" algn="ctr">
                      <a:solidFill>
                        <a:schemeClr val="tx1">
                          <a:lumMod val="50000"/>
                          <a:lumOff val="50000"/>
                        </a:schemeClr>
                      </a:solidFill>
                      <a:prstDash val="solid"/>
                    </a:lnB>
                    <a:lnTlToBr>
                      <a:noFill/>
                    </a:lnTlToBr>
                    <a:lnBlToTr>
                      <a:noFill/>
                    </a:lnBlToTr>
                    <a:solidFill>
                      <a:srgbClr val="F7F7F7"/>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FD48BC4D-1F51-4247-8CB7-A58F7635415A}"/>
              </a:ext>
            </a:extLst>
          </p:cNvPr>
          <p:cNvSpPr>
            <a:spLocks noGrp="1" noRot="1" noChangeArrowheads="1"/>
          </p:cNvSpPr>
          <p:nvPr>
            <p:ph type="title" idx="4294967295"/>
          </p:nvPr>
        </p:nvSpPr>
        <p:spPr>
          <a:xfrm>
            <a:off x="0" y="0"/>
            <a:ext cx="9144000" cy="836613"/>
          </a:xfrm>
        </p:spPr>
        <p:txBody>
          <a:bodyPr>
            <a:normAutofit/>
          </a:bodyPr>
          <a:lstStyle/>
          <a:p>
            <a:pPr algn="ctr" eaLnBrk="1" hangingPunct="1">
              <a:defRPr/>
            </a:pPr>
            <a:r>
              <a:rPr lang="fr-FR" sz="2800" b="1" dirty="0">
                <a:solidFill>
                  <a:schemeClr val="tx1"/>
                </a:solidFill>
              </a:rPr>
              <a:t>Management des Stakeholders fournisseurs de ressources</a:t>
            </a:r>
          </a:p>
        </p:txBody>
      </p:sp>
      <p:sp>
        <p:nvSpPr>
          <p:cNvPr id="96259" name="Line 3">
            <a:extLst>
              <a:ext uri="{FF2B5EF4-FFF2-40B4-BE49-F238E27FC236}">
                <a16:creationId xmlns:a16="http://schemas.microsoft.com/office/drawing/2014/main" id="{8093686B-495C-462A-AE38-41E8624F5C1A}"/>
              </a:ext>
            </a:extLst>
          </p:cNvPr>
          <p:cNvSpPr>
            <a:spLocks noChangeShapeType="1"/>
          </p:cNvSpPr>
          <p:nvPr/>
        </p:nvSpPr>
        <p:spPr bwMode="auto">
          <a:xfrm flipV="1">
            <a:off x="6153150" y="4718051"/>
            <a:ext cx="1588" cy="982663"/>
          </a:xfrm>
          <a:prstGeom prst="line">
            <a:avLst/>
          </a:prstGeom>
          <a:noFill/>
          <a:ln w="28575">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fr-FR"/>
          </a:p>
        </p:txBody>
      </p:sp>
      <p:sp>
        <p:nvSpPr>
          <p:cNvPr id="96260" name="Line 4">
            <a:extLst>
              <a:ext uri="{FF2B5EF4-FFF2-40B4-BE49-F238E27FC236}">
                <a16:creationId xmlns:a16="http://schemas.microsoft.com/office/drawing/2014/main" id="{1905B84D-55D0-4364-B3ED-88BA670F8EC2}"/>
              </a:ext>
            </a:extLst>
          </p:cNvPr>
          <p:cNvSpPr>
            <a:spLocks noChangeShapeType="1"/>
          </p:cNvSpPr>
          <p:nvPr/>
        </p:nvSpPr>
        <p:spPr bwMode="auto">
          <a:xfrm>
            <a:off x="4506914" y="2509839"/>
            <a:ext cx="998537" cy="1076325"/>
          </a:xfrm>
          <a:prstGeom prst="line">
            <a:avLst/>
          </a:prstGeom>
          <a:noFill/>
          <a:ln w="28575">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fr-FR"/>
          </a:p>
        </p:txBody>
      </p:sp>
      <p:sp>
        <p:nvSpPr>
          <p:cNvPr id="96261" name="Line 5">
            <a:extLst>
              <a:ext uri="{FF2B5EF4-FFF2-40B4-BE49-F238E27FC236}">
                <a16:creationId xmlns:a16="http://schemas.microsoft.com/office/drawing/2014/main" id="{4F1C5CD8-D48A-4841-ABFB-1D00EE6FE3A4}"/>
              </a:ext>
            </a:extLst>
          </p:cNvPr>
          <p:cNvSpPr>
            <a:spLocks noChangeShapeType="1"/>
          </p:cNvSpPr>
          <p:nvPr/>
        </p:nvSpPr>
        <p:spPr bwMode="auto">
          <a:xfrm flipV="1">
            <a:off x="4689476" y="4652964"/>
            <a:ext cx="982663" cy="801687"/>
          </a:xfrm>
          <a:prstGeom prst="line">
            <a:avLst/>
          </a:prstGeom>
          <a:noFill/>
          <a:ln w="28575">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fr-FR"/>
          </a:p>
        </p:txBody>
      </p:sp>
      <p:sp>
        <p:nvSpPr>
          <p:cNvPr id="96262" name="Line 6">
            <a:extLst>
              <a:ext uri="{FF2B5EF4-FFF2-40B4-BE49-F238E27FC236}">
                <a16:creationId xmlns:a16="http://schemas.microsoft.com/office/drawing/2014/main" id="{4B56C0AE-F17A-4324-B0BE-D549BDBE7A51}"/>
              </a:ext>
            </a:extLst>
          </p:cNvPr>
          <p:cNvSpPr>
            <a:spLocks noChangeShapeType="1"/>
          </p:cNvSpPr>
          <p:nvPr/>
        </p:nvSpPr>
        <p:spPr bwMode="auto">
          <a:xfrm flipH="1">
            <a:off x="6657975" y="2509839"/>
            <a:ext cx="958850" cy="1004887"/>
          </a:xfrm>
          <a:prstGeom prst="line">
            <a:avLst/>
          </a:prstGeom>
          <a:noFill/>
          <a:ln w="28575">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fr-FR"/>
          </a:p>
        </p:txBody>
      </p:sp>
      <p:sp>
        <p:nvSpPr>
          <p:cNvPr id="96263" name="Oval 7">
            <a:extLst>
              <a:ext uri="{FF2B5EF4-FFF2-40B4-BE49-F238E27FC236}">
                <a16:creationId xmlns:a16="http://schemas.microsoft.com/office/drawing/2014/main" id="{33D3B64D-F1C9-4639-BCCF-C034B3162B53}"/>
              </a:ext>
            </a:extLst>
          </p:cNvPr>
          <p:cNvSpPr>
            <a:spLocks noChangeArrowheads="1"/>
          </p:cNvSpPr>
          <p:nvPr/>
        </p:nvSpPr>
        <p:spPr bwMode="auto">
          <a:xfrm>
            <a:off x="5013326" y="3492500"/>
            <a:ext cx="2303463" cy="1227138"/>
          </a:xfrm>
          <a:prstGeom prst="ellipse">
            <a:avLst/>
          </a:prstGeom>
          <a:solidFill>
            <a:schemeClr val="tx1"/>
          </a:solidFill>
          <a:ln w="38100">
            <a:solidFill>
              <a:schemeClr val="tx1"/>
            </a:solidFill>
            <a:round/>
            <a:headEnd/>
            <a:tailEnd/>
          </a:ln>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endParaRPr lang="fr-FR" altLang="fr-FR" sz="1800" b="1">
              <a:solidFill>
                <a:schemeClr val="hlink"/>
              </a:solidFill>
              <a:latin typeface="Arial" panose="020B0604020202020204" pitchFamily="34" charset="0"/>
              <a:cs typeface="Arial" panose="020B0604020202020204" pitchFamily="34" charset="0"/>
            </a:endParaRPr>
          </a:p>
          <a:p>
            <a:pPr algn="ctr" eaLnBrk="1" hangingPunct="1">
              <a:spcBef>
                <a:spcPct val="0"/>
              </a:spcBef>
              <a:buClrTx/>
              <a:buSzTx/>
              <a:buFontTx/>
              <a:buNone/>
            </a:pPr>
            <a:r>
              <a:rPr lang="fr-FR" altLang="fr-FR" sz="1800" b="1">
                <a:solidFill>
                  <a:schemeClr val="bg2"/>
                </a:solidFill>
                <a:latin typeface="Arial" panose="020B0604020202020204" pitchFamily="34" charset="0"/>
                <a:cs typeface="Arial" panose="020B0604020202020204" pitchFamily="34" charset="0"/>
              </a:rPr>
              <a:t>EVENEMENT</a:t>
            </a:r>
          </a:p>
        </p:txBody>
      </p:sp>
      <p:sp>
        <p:nvSpPr>
          <p:cNvPr id="96264" name="Line 8">
            <a:extLst>
              <a:ext uri="{FF2B5EF4-FFF2-40B4-BE49-F238E27FC236}">
                <a16:creationId xmlns:a16="http://schemas.microsoft.com/office/drawing/2014/main" id="{DC3C142B-1AA7-4845-9BC3-597E690EFC59}"/>
              </a:ext>
            </a:extLst>
          </p:cNvPr>
          <p:cNvSpPr>
            <a:spLocks noChangeShapeType="1"/>
          </p:cNvSpPr>
          <p:nvPr/>
        </p:nvSpPr>
        <p:spPr bwMode="auto">
          <a:xfrm flipH="1" flipV="1">
            <a:off x="6597651" y="4645025"/>
            <a:ext cx="823913" cy="801688"/>
          </a:xfrm>
          <a:prstGeom prst="line">
            <a:avLst/>
          </a:prstGeom>
          <a:noFill/>
          <a:ln w="28575">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fr-FR"/>
          </a:p>
        </p:txBody>
      </p:sp>
      <p:sp>
        <p:nvSpPr>
          <p:cNvPr id="96265" name="Line 9">
            <a:extLst>
              <a:ext uri="{FF2B5EF4-FFF2-40B4-BE49-F238E27FC236}">
                <a16:creationId xmlns:a16="http://schemas.microsoft.com/office/drawing/2014/main" id="{CC64531E-B54A-47A6-B0D5-B3634B51D1BD}"/>
              </a:ext>
            </a:extLst>
          </p:cNvPr>
          <p:cNvSpPr>
            <a:spLocks noChangeShapeType="1"/>
          </p:cNvSpPr>
          <p:nvPr/>
        </p:nvSpPr>
        <p:spPr bwMode="auto">
          <a:xfrm>
            <a:off x="6142038" y="2501901"/>
            <a:ext cx="0" cy="981075"/>
          </a:xfrm>
          <a:prstGeom prst="line">
            <a:avLst/>
          </a:prstGeom>
          <a:noFill/>
          <a:ln w="28575">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fr-FR"/>
          </a:p>
        </p:txBody>
      </p:sp>
      <p:sp>
        <p:nvSpPr>
          <p:cNvPr id="96266" name="Line 10">
            <a:extLst>
              <a:ext uri="{FF2B5EF4-FFF2-40B4-BE49-F238E27FC236}">
                <a16:creationId xmlns:a16="http://schemas.microsoft.com/office/drawing/2014/main" id="{D0553FD1-680D-48AE-B973-04F92892AA71}"/>
              </a:ext>
            </a:extLst>
          </p:cNvPr>
          <p:cNvSpPr>
            <a:spLocks noChangeShapeType="1"/>
          </p:cNvSpPr>
          <p:nvPr/>
        </p:nvSpPr>
        <p:spPr bwMode="auto">
          <a:xfrm>
            <a:off x="3716339" y="3925888"/>
            <a:ext cx="1368425" cy="0"/>
          </a:xfrm>
          <a:prstGeom prst="line">
            <a:avLst/>
          </a:prstGeom>
          <a:noFill/>
          <a:ln w="28575">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fr-FR"/>
          </a:p>
        </p:txBody>
      </p:sp>
      <p:sp>
        <p:nvSpPr>
          <p:cNvPr id="96267" name="Line 11">
            <a:extLst>
              <a:ext uri="{FF2B5EF4-FFF2-40B4-BE49-F238E27FC236}">
                <a16:creationId xmlns:a16="http://schemas.microsoft.com/office/drawing/2014/main" id="{A1F53237-6090-443C-A050-9A4A45720441}"/>
              </a:ext>
            </a:extLst>
          </p:cNvPr>
          <p:cNvSpPr>
            <a:spLocks noChangeShapeType="1"/>
          </p:cNvSpPr>
          <p:nvPr/>
        </p:nvSpPr>
        <p:spPr bwMode="auto">
          <a:xfrm flipH="1">
            <a:off x="7245350" y="3925888"/>
            <a:ext cx="1295400" cy="0"/>
          </a:xfrm>
          <a:prstGeom prst="line">
            <a:avLst/>
          </a:prstGeom>
          <a:noFill/>
          <a:ln w="28575">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fr-FR"/>
          </a:p>
        </p:txBody>
      </p:sp>
      <p:sp>
        <p:nvSpPr>
          <p:cNvPr id="267276" name="Oval 12">
            <a:extLst>
              <a:ext uri="{FF2B5EF4-FFF2-40B4-BE49-F238E27FC236}">
                <a16:creationId xmlns:a16="http://schemas.microsoft.com/office/drawing/2014/main" id="{3A5ACF5B-4FFF-4679-8522-38AEA94F5A70}"/>
              </a:ext>
            </a:extLst>
          </p:cNvPr>
          <p:cNvSpPr>
            <a:spLocks noChangeArrowheads="1"/>
          </p:cNvSpPr>
          <p:nvPr/>
        </p:nvSpPr>
        <p:spPr bwMode="auto">
          <a:xfrm>
            <a:off x="3143250" y="1844676"/>
            <a:ext cx="5976938" cy="4321175"/>
          </a:xfrm>
          <a:prstGeom prst="ellipse">
            <a:avLst/>
          </a:prstGeom>
          <a:noFill/>
          <a:ln w="635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fr-FR" altLang="fr-FR" sz="1800">
              <a:latin typeface="Arial" panose="020B0604020202020204" pitchFamily="34" charset="0"/>
              <a:cs typeface="Arial" panose="020B0604020202020204" pitchFamily="34" charset="0"/>
            </a:endParaRPr>
          </a:p>
        </p:txBody>
      </p:sp>
      <p:sp>
        <p:nvSpPr>
          <p:cNvPr id="267277" name="Text Box 13">
            <a:extLst>
              <a:ext uri="{FF2B5EF4-FFF2-40B4-BE49-F238E27FC236}">
                <a16:creationId xmlns:a16="http://schemas.microsoft.com/office/drawing/2014/main" id="{EA3F363E-BF07-4382-AD7C-6B87E8858C2D}"/>
              </a:ext>
            </a:extLst>
          </p:cNvPr>
          <p:cNvSpPr txBox="1">
            <a:spLocks noChangeArrowheads="1"/>
          </p:cNvSpPr>
          <p:nvPr/>
        </p:nvSpPr>
        <p:spPr bwMode="auto">
          <a:xfrm>
            <a:off x="1989138" y="3709988"/>
            <a:ext cx="1727200" cy="736600"/>
          </a:xfrm>
          <a:prstGeom prst="rect">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a:solidFill>
              <a:srgbClr val="000080"/>
            </a:solidFill>
            <a:miter lim="800000"/>
            <a:headEnd/>
            <a:tailEnd/>
          </a:ln>
        </p:spPr>
        <p:txBody>
          <a:bodyPr/>
          <a:lstStyle/>
          <a:p>
            <a:pPr algn="ctr" eaLnBrk="1" hangingPunct="1">
              <a:defRPr/>
            </a:pPr>
            <a:endParaRPr lang="fr-FR" sz="1400" b="1">
              <a:latin typeface="Verdana" pitchFamily="34" charset="0"/>
              <a:cs typeface="Arial" charset="0"/>
            </a:endParaRPr>
          </a:p>
          <a:p>
            <a:pPr algn="ctr" eaLnBrk="1" hangingPunct="1">
              <a:defRPr/>
            </a:pPr>
            <a:r>
              <a:rPr lang="fr-FR" sz="1600" b="1">
                <a:latin typeface="Verdana" pitchFamily="34" charset="0"/>
                <a:cs typeface="Arial" charset="0"/>
              </a:rPr>
              <a:t>Organisation</a:t>
            </a:r>
          </a:p>
        </p:txBody>
      </p:sp>
      <p:sp>
        <p:nvSpPr>
          <p:cNvPr id="96270" name="Text Box 14">
            <a:extLst>
              <a:ext uri="{FF2B5EF4-FFF2-40B4-BE49-F238E27FC236}">
                <a16:creationId xmlns:a16="http://schemas.microsoft.com/office/drawing/2014/main" id="{93ADF218-4D5B-46B5-AFBB-EBC14F22DFBC}"/>
              </a:ext>
            </a:extLst>
          </p:cNvPr>
          <p:cNvSpPr txBox="1">
            <a:spLocks noChangeArrowheads="1"/>
          </p:cNvSpPr>
          <p:nvPr/>
        </p:nvSpPr>
        <p:spPr bwMode="auto">
          <a:xfrm>
            <a:off x="2359026" y="1785938"/>
            <a:ext cx="2193925" cy="736600"/>
          </a:xfrm>
          <a:prstGeom prst="rect">
            <a:avLst/>
          </a:prstGeom>
          <a:solidFill>
            <a:srgbClr val="FF0000"/>
          </a:solidFill>
          <a:ln w="9525">
            <a:solidFill>
              <a:srgbClr val="008000"/>
            </a:solidFill>
            <a:miter lim="800000"/>
            <a:headEnd/>
            <a:tailEnd/>
          </a:ln>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600" b="1">
                <a:latin typeface="Verdana" panose="020B0604030504040204" pitchFamily="34" charset="0"/>
                <a:cs typeface="Arial" panose="020B0604020202020204" pitchFamily="34" charset="0"/>
              </a:rPr>
              <a:t>Partenaires Privés</a:t>
            </a:r>
          </a:p>
        </p:txBody>
      </p:sp>
      <p:sp>
        <p:nvSpPr>
          <p:cNvPr id="96271" name="Text Box 15">
            <a:extLst>
              <a:ext uri="{FF2B5EF4-FFF2-40B4-BE49-F238E27FC236}">
                <a16:creationId xmlns:a16="http://schemas.microsoft.com/office/drawing/2014/main" id="{A8F6CE59-F2E9-41A3-AF5D-9C06FB18A8F5}"/>
              </a:ext>
            </a:extLst>
          </p:cNvPr>
          <p:cNvSpPr txBox="1">
            <a:spLocks noChangeArrowheads="1"/>
          </p:cNvSpPr>
          <p:nvPr/>
        </p:nvSpPr>
        <p:spPr bwMode="auto">
          <a:xfrm>
            <a:off x="5045076" y="1765300"/>
            <a:ext cx="2193925" cy="736600"/>
          </a:xfrm>
          <a:prstGeom prst="rect">
            <a:avLst/>
          </a:prstGeom>
          <a:solidFill>
            <a:srgbClr val="FF0000"/>
          </a:solidFill>
          <a:ln w="9525">
            <a:solidFill>
              <a:srgbClr val="000080"/>
            </a:solidFill>
            <a:miter lim="800000"/>
            <a:headEnd/>
            <a:tailEnd/>
          </a:ln>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600" b="1">
                <a:latin typeface="Verdana" panose="020B0604030504040204" pitchFamily="34" charset="0"/>
                <a:cs typeface="Arial" panose="020B0604020202020204" pitchFamily="34" charset="0"/>
              </a:rPr>
              <a:t>Partenaires Publics</a:t>
            </a:r>
          </a:p>
        </p:txBody>
      </p:sp>
      <p:sp>
        <p:nvSpPr>
          <p:cNvPr id="96272" name="Text Box 16">
            <a:extLst>
              <a:ext uri="{FF2B5EF4-FFF2-40B4-BE49-F238E27FC236}">
                <a16:creationId xmlns:a16="http://schemas.microsoft.com/office/drawing/2014/main" id="{8FFB3DDA-6245-471D-B7F2-4B47B7302F88}"/>
              </a:ext>
            </a:extLst>
          </p:cNvPr>
          <p:cNvSpPr txBox="1">
            <a:spLocks noChangeArrowheads="1"/>
          </p:cNvSpPr>
          <p:nvPr/>
        </p:nvSpPr>
        <p:spPr bwMode="auto">
          <a:xfrm>
            <a:off x="7616825" y="1773238"/>
            <a:ext cx="2559050" cy="736600"/>
          </a:xfrm>
          <a:prstGeom prst="rect">
            <a:avLst/>
          </a:prstGeom>
          <a:solidFill>
            <a:srgbClr val="FF0000"/>
          </a:solidFill>
          <a:ln w="9525">
            <a:solidFill>
              <a:srgbClr val="003366"/>
            </a:solidFill>
            <a:miter lim="800000"/>
            <a:headEnd/>
            <a:tailEnd/>
          </a:ln>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600" b="1">
                <a:latin typeface="Verdana" panose="020B0604030504040204" pitchFamily="34" charset="0"/>
                <a:cs typeface="Arial" panose="020B0604020202020204" pitchFamily="34" charset="0"/>
              </a:rPr>
              <a:t>Institutions</a:t>
            </a:r>
          </a:p>
          <a:p>
            <a:pPr algn="ctr" eaLnBrk="1" hangingPunct="1">
              <a:spcBef>
                <a:spcPct val="0"/>
              </a:spcBef>
              <a:buClrTx/>
              <a:buSzTx/>
              <a:buFontTx/>
              <a:buNone/>
            </a:pPr>
            <a:r>
              <a:rPr lang="fr-FR" altLang="fr-FR" sz="1600" b="1">
                <a:latin typeface="Verdana" panose="020B0604030504040204" pitchFamily="34" charset="0"/>
                <a:cs typeface="Arial" panose="020B0604020202020204" pitchFamily="34" charset="0"/>
              </a:rPr>
              <a:t>spécifiques</a:t>
            </a:r>
          </a:p>
        </p:txBody>
      </p:sp>
      <p:sp>
        <p:nvSpPr>
          <p:cNvPr id="96273" name="Text Box 17">
            <a:extLst>
              <a:ext uri="{FF2B5EF4-FFF2-40B4-BE49-F238E27FC236}">
                <a16:creationId xmlns:a16="http://schemas.microsoft.com/office/drawing/2014/main" id="{1A7D1CF3-3A77-492A-8D87-DB67BB313CE1}"/>
              </a:ext>
            </a:extLst>
          </p:cNvPr>
          <p:cNvSpPr txBox="1">
            <a:spLocks noChangeArrowheads="1"/>
          </p:cNvSpPr>
          <p:nvPr/>
        </p:nvSpPr>
        <p:spPr bwMode="auto">
          <a:xfrm>
            <a:off x="8540751" y="3709988"/>
            <a:ext cx="1281113" cy="736600"/>
          </a:xfrm>
          <a:prstGeom prst="rect">
            <a:avLst/>
          </a:prstGeom>
          <a:solidFill>
            <a:schemeClr val="accent2"/>
          </a:solidFill>
          <a:ln w="9525">
            <a:solidFill>
              <a:srgbClr val="000080"/>
            </a:solidFill>
            <a:miter lim="800000"/>
            <a:headEnd/>
            <a:tailEnd/>
          </a:ln>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600" b="1">
                <a:latin typeface="Verdana" panose="020B0604030504040204" pitchFamily="34" charset="0"/>
                <a:cs typeface="Arial" panose="020B0604020202020204" pitchFamily="34" charset="0"/>
              </a:rPr>
              <a:t>Sportifs</a:t>
            </a:r>
          </a:p>
          <a:p>
            <a:pPr algn="ctr" eaLnBrk="1" hangingPunct="1">
              <a:spcBef>
                <a:spcPct val="0"/>
              </a:spcBef>
              <a:buClrTx/>
              <a:buSzTx/>
              <a:buFontTx/>
              <a:buNone/>
            </a:pPr>
            <a:r>
              <a:rPr lang="fr-FR" altLang="fr-FR" sz="1600" b="1">
                <a:latin typeface="Verdana" panose="020B0604030504040204" pitchFamily="34" charset="0"/>
                <a:cs typeface="Arial" panose="020B0604020202020204" pitchFamily="34" charset="0"/>
              </a:rPr>
              <a:t>Coachs</a:t>
            </a:r>
          </a:p>
        </p:txBody>
      </p:sp>
      <p:sp>
        <p:nvSpPr>
          <p:cNvPr id="96274" name="Text Box 18">
            <a:extLst>
              <a:ext uri="{FF2B5EF4-FFF2-40B4-BE49-F238E27FC236}">
                <a16:creationId xmlns:a16="http://schemas.microsoft.com/office/drawing/2014/main" id="{D4567398-57AA-4900-BDFF-4F999CCB726A}"/>
              </a:ext>
            </a:extLst>
          </p:cNvPr>
          <p:cNvSpPr txBox="1">
            <a:spLocks noChangeArrowheads="1"/>
          </p:cNvSpPr>
          <p:nvPr/>
        </p:nvSpPr>
        <p:spPr bwMode="auto">
          <a:xfrm>
            <a:off x="7421564" y="5446713"/>
            <a:ext cx="1646237" cy="736600"/>
          </a:xfrm>
          <a:prstGeom prst="rect">
            <a:avLst/>
          </a:prstGeom>
          <a:solidFill>
            <a:schemeClr val="accent2"/>
          </a:solidFill>
          <a:ln w="9525">
            <a:solidFill>
              <a:srgbClr val="000080"/>
            </a:solidFill>
            <a:miter lim="800000"/>
            <a:headEnd/>
            <a:tailEnd/>
          </a:ln>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600" b="1">
                <a:latin typeface="Verdana" panose="020B0604030504040204" pitchFamily="34" charset="0"/>
                <a:cs typeface="Arial" panose="020B0604020202020204" pitchFamily="34" charset="0"/>
              </a:rPr>
              <a:t>Grand Public</a:t>
            </a:r>
          </a:p>
        </p:txBody>
      </p:sp>
      <p:sp>
        <p:nvSpPr>
          <p:cNvPr id="96275" name="Text Box 19">
            <a:extLst>
              <a:ext uri="{FF2B5EF4-FFF2-40B4-BE49-F238E27FC236}">
                <a16:creationId xmlns:a16="http://schemas.microsoft.com/office/drawing/2014/main" id="{7E16ED55-5FFC-4C69-B890-F749E7FBDB6C}"/>
              </a:ext>
            </a:extLst>
          </p:cNvPr>
          <p:cNvSpPr txBox="1">
            <a:spLocks noChangeArrowheads="1"/>
          </p:cNvSpPr>
          <p:nvPr/>
        </p:nvSpPr>
        <p:spPr bwMode="auto">
          <a:xfrm>
            <a:off x="5603875" y="5700713"/>
            <a:ext cx="1098550" cy="735012"/>
          </a:xfrm>
          <a:prstGeom prst="rect">
            <a:avLst/>
          </a:prstGeom>
          <a:solidFill>
            <a:schemeClr val="accent2"/>
          </a:solidFill>
          <a:ln w="9525">
            <a:solidFill>
              <a:srgbClr val="008000"/>
            </a:solidFill>
            <a:miter lim="800000"/>
            <a:headEnd/>
            <a:tailEnd/>
          </a:ln>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endParaRPr lang="fr-FR" altLang="fr-FR" sz="1400" b="1">
              <a:latin typeface="Verdana" panose="020B0604030504040204" pitchFamily="34" charset="0"/>
              <a:cs typeface="Arial" panose="020B0604020202020204" pitchFamily="34" charset="0"/>
            </a:endParaRPr>
          </a:p>
          <a:p>
            <a:pPr algn="ctr" eaLnBrk="1" hangingPunct="1">
              <a:spcBef>
                <a:spcPct val="0"/>
              </a:spcBef>
              <a:buClrTx/>
              <a:buSzTx/>
              <a:buFontTx/>
              <a:buNone/>
            </a:pPr>
            <a:r>
              <a:rPr lang="fr-FR" altLang="fr-FR" sz="1600" b="1">
                <a:latin typeface="Verdana" panose="020B0604030504040204" pitchFamily="34" charset="0"/>
                <a:cs typeface="Arial" panose="020B0604020202020204" pitchFamily="34" charset="0"/>
              </a:rPr>
              <a:t>Médias</a:t>
            </a:r>
          </a:p>
        </p:txBody>
      </p:sp>
      <p:sp>
        <p:nvSpPr>
          <p:cNvPr id="96276" name="Text Box 20">
            <a:extLst>
              <a:ext uri="{FF2B5EF4-FFF2-40B4-BE49-F238E27FC236}">
                <a16:creationId xmlns:a16="http://schemas.microsoft.com/office/drawing/2014/main" id="{D24C4F5A-B48D-472A-8F27-BEAFF75E74F6}"/>
              </a:ext>
            </a:extLst>
          </p:cNvPr>
          <p:cNvSpPr txBox="1">
            <a:spLocks noChangeArrowheads="1"/>
          </p:cNvSpPr>
          <p:nvPr/>
        </p:nvSpPr>
        <p:spPr bwMode="auto">
          <a:xfrm>
            <a:off x="3044825" y="5454650"/>
            <a:ext cx="1644650" cy="736600"/>
          </a:xfrm>
          <a:prstGeom prst="rect">
            <a:avLst/>
          </a:prstGeom>
          <a:solidFill>
            <a:srgbClr val="FF00FF"/>
          </a:solidFill>
          <a:ln w="9525">
            <a:solidFill>
              <a:srgbClr val="003366"/>
            </a:solidFill>
            <a:miter lim="800000"/>
            <a:headEnd/>
            <a:tailEnd/>
          </a:ln>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endParaRPr lang="fr-FR" altLang="fr-FR" sz="1400" b="1">
              <a:latin typeface="Verdana" panose="020B0604030504040204" pitchFamily="34" charset="0"/>
              <a:cs typeface="Arial" panose="020B0604020202020204" pitchFamily="34" charset="0"/>
            </a:endParaRPr>
          </a:p>
          <a:p>
            <a:pPr algn="ctr" eaLnBrk="1" hangingPunct="1">
              <a:spcBef>
                <a:spcPct val="0"/>
              </a:spcBef>
              <a:buClrTx/>
              <a:buSzTx/>
              <a:buFontTx/>
              <a:buNone/>
            </a:pPr>
            <a:r>
              <a:rPr lang="fr-FR" altLang="fr-FR" sz="1600" b="1">
                <a:latin typeface="Verdana" panose="020B0604030504040204" pitchFamily="34" charset="0"/>
                <a:cs typeface="Arial" panose="020B0604020202020204" pitchFamily="34" charset="0"/>
              </a:rPr>
              <a:t>Prestataires</a:t>
            </a:r>
          </a:p>
        </p:txBody>
      </p:sp>
      <p:sp>
        <p:nvSpPr>
          <p:cNvPr id="267285" name="Text Box 21">
            <a:extLst>
              <a:ext uri="{FF2B5EF4-FFF2-40B4-BE49-F238E27FC236}">
                <a16:creationId xmlns:a16="http://schemas.microsoft.com/office/drawing/2014/main" id="{C5A3CBC6-5790-41CF-A67E-6846AD8A252D}"/>
              </a:ext>
            </a:extLst>
          </p:cNvPr>
          <p:cNvSpPr txBox="1">
            <a:spLocks noChangeArrowheads="1"/>
          </p:cNvSpPr>
          <p:nvPr/>
        </p:nvSpPr>
        <p:spPr bwMode="auto">
          <a:xfrm>
            <a:off x="3863976" y="908051"/>
            <a:ext cx="3960813"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50000"/>
              </a:spcBef>
              <a:buClrTx/>
              <a:buSzTx/>
              <a:buFontTx/>
              <a:buNone/>
            </a:pPr>
            <a:r>
              <a:rPr lang="fr-FR" altLang="fr-FR" sz="1600" b="1">
                <a:latin typeface="Arial" panose="020B0604020202020204" pitchFamily="34" charset="0"/>
                <a:cs typeface="Arial" panose="020B0604020202020204" pitchFamily="34" charset="0"/>
              </a:rPr>
              <a:t>COMPETENCES</a:t>
            </a:r>
          </a:p>
          <a:p>
            <a:pPr algn="ctr" eaLnBrk="1" hangingPunct="1">
              <a:spcBef>
                <a:spcPct val="50000"/>
              </a:spcBef>
              <a:buClrTx/>
              <a:buSzTx/>
              <a:buFontTx/>
              <a:buNone/>
            </a:pPr>
            <a:r>
              <a:rPr lang="fr-FR" altLang="fr-FR" sz="1600" b="1">
                <a:latin typeface="Arial" panose="020B0604020202020204" pitchFamily="34" charset="0"/>
                <a:cs typeface="Arial" panose="020B0604020202020204" pitchFamily="34" charset="0"/>
              </a:rPr>
              <a:t>Parrainage eco-citoyen</a:t>
            </a:r>
          </a:p>
        </p:txBody>
      </p:sp>
      <p:sp>
        <p:nvSpPr>
          <p:cNvPr id="267286" name="Rectangle 22">
            <a:extLst>
              <a:ext uri="{FF2B5EF4-FFF2-40B4-BE49-F238E27FC236}">
                <a16:creationId xmlns:a16="http://schemas.microsoft.com/office/drawing/2014/main" id="{AD88BB91-2F36-4F89-BDDC-EACE7F7998E4}"/>
              </a:ext>
            </a:extLst>
          </p:cNvPr>
          <p:cNvSpPr>
            <a:spLocks noChangeArrowheads="1"/>
          </p:cNvSpPr>
          <p:nvPr/>
        </p:nvSpPr>
        <p:spPr bwMode="auto">
          <a:xfrm>
            <a:off x="2063751" y="6308725"/>
            <a:ext cx="17494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fr-FR" altLang="fr-FR" sz="1600" b="1">
                <a:latin typeface="Arial" panose="020B0604020202020204" pitchFamily="34" charset="0"/>
                <a:cs typeface="Arial" panose="020B0604020202020204" pitchFamily="34" charset="0"/>
              </a:rPr>
              <a:t>COMPETENCES</a:t>
            </a:r>
          </a:p>
        </p:txBody>
      </p:sp>
      <p:sp>
        <p:nvSpPr>
          <p:cNvPr id="34839" name="Text Box 23">
            <a:extLst>
              <a:ext uri="{FF2B5EF4-FFF2-40B4-BE49-F238E27FC236}">
                <a16:creationId xmlns:a16="http://schemas.microsoft.com/office/drawing/2014/main" id="{35A7E2E9-880F-4E70-8022-7CB90A59A6CF}"/>
              </a:ext>
            </a:extLst>
          </p:cNvPr>
          <p:cNvSpPr txBox="1">
            <a:spLocks noChangeArrowheads="1"/>
          </p:cNvSpPr>
          <p:nvPr/>
        </p:nvSpPr>
        <p:spPr bwMode="auto">
          <a:xfrm>
            <a:off x="1524000" y="4581526"/>
            <a:ext cx="183515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50000"/>
              </a:spcBef>
              <a:buClrTx/>
              <a:buSzTx/>
              <a:buFontTx/>
              <a:buNone/>
            </a:pPr>
            <a:r>
              <a:rPr lang="fr-FR" altLang="fr-FR" sz="1600" b="1">
                <a:latin typeface="Arial" panose="020B0604020202020204" pitchFamily="34" charset="0"/>
                <a:cs typeface="Arial" panose="020B0604020202020204" pitchFamily="34" charset="0"/>
              </a:rPr>
              <a:t>Business Model</a:t>
            </a:r>
          </a:p>
          <a:p>
            <a:pPr algn="ctr" eaLnBrk="1" hangingPunct="1">
              <a:spcBef>
                <a:spcPct val="50000"/>
              </a:spcBef>
              <a:buClrTx/>
              <a:buSzTx/>
              <a:buFontTx/>
              <a:buNone/>
            </a:pPr>
            <a:r>
              <a:rPr lang="fr-FR" altLang="fr-FR" sz="1600" b="1">
                <a:latin typeface="Arial" panose="020B0604020202020204" pitchFamily="34" charset="0"/>
                <a:cs typeface="Arial" panose="020B0604020202020204" pitchFamily="34" charset="0"/>
              </a:rPr>
              <a:t>INTEGRE</a:t>
            </a:r>
          </a:p>
        </p:txBody>
      </p:sp>
      <p:sp>
        <p:nvSpPr>
          <p:cNvPr id="267288" name="Line 24">
            <a:extLst>
              <a:ext uri="{FF2B5EF4-FFF2-40B4-BE49-F238E27FC236}">
                <a16:creationId xmlns:a16="http://schemas.microsoft.com/office/drawing/2014/main" id="{2F6C5C5A-72EA-4376-9ADB-8FB6D3FBF94A}"/>
              </a:ext>
            </a:extLst>
          </p:cNvPr>
          <p:cNvSpPr>
            <a:spLocks noChangeShapeType="1"/>
          </p:cNvSpPr>
          <p:nvPr/>
        </p:nvSpPr>
        <p:spPr bwMode="auto">
          <a:xfrm flipH="1">
            <a:off x="4224339" y="1557338"/>
            <a:ext cx="503237" cy="215900"/>
          </a:xfrm>
          <a:prstGeom prst="line">
            <a:avLst/>
          </a:prstGeom>
          <a:noFill/>
          <a:ln w="9525">
            <a:solidFill>
              <a:srgbClr val="99FF33"/>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67289" name="Line 25">
            <a:extLst>
              <a:ext uri="{FF2B5EF4-FFF2-40B4-BE49-F238E27FC236}">
                <a16:creationId xmlns:a16="http://schemas.microsoft.com/office/drawing/2014/main" id="{1095E7DA-F6B7-4F62-A511-F617B52B9F0B}"/>
              </a:ext>
            </a:extLst>
          </p:cNvPr>
          <p:cNvSpPr>
            <a:spLocks noChangeShapeType="1"/>
          </p:cNvSpPr>
          <p:nvPr/>
        </p:nvSpPr>
        <p:spPr bwMode="auto">
          <a:xfrm>
            <a:off x="6096000" y="1557338"/>
            <a:ext cx="0" cy="215900"/>
          </a:xfrm>
          <a:prstGeom prst="line">
            <a:avLst/>
          </a:prstGeom>
          <a:noFill/>
          <a:ln w="9525">
            <a:solidFill>
              <a:srgbClr val="99FF33"/>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67290" name="Line 26">
            <a:extLst>
              <a:ext uri="{FF2B5EF4-FFF2-40B4-BE49-F238E27FC236}">
                <a16:creationId xmlns:a16="http://schemas.microsoft.com/office/drawing/2014/main" id="{630EF698-21E8-41EB-9008-98BEAF5262AB}"/>
              </a:ext>
            </a:extLst>
          </p:cNvPr>
          <p:cNvSpPr>
            <a:spLocks noChangeShapeType="1"/>
          </p:cNvSpPr>
          <p:nvPr/>
        </p:nvSpPr>
        <p:spPr bwMode="auto">
          <a:xfrm>
            <a:off x="7032625" y="1484314"/>
            <a:ext cx="719138" cy="288925"/>
          </a:xfrm>
          <a:prstGeom prst="line">
            <a:avLst/>
          </a:prstGeom>
          <a:noFill/>
          <a:ln w="9525">
            <a:solidFill>
              <a:srgbClr val="99FF33"/>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67291" name="Line 27">
            <a:extLst>
              <a:ext uri="{FF2B5EF4-FFF2-40B4-BE49-F238E27FC236}">
                <a16:creationId xmlns:a16="http://schemas.microsoft.com/office/drawing/2014/main" id="{144B61BA-55CA-4A5C-A2FC-622EC3B6AB33}"/>
              </a:ext>
            </a:extLst>
          </p:cNvPr>
          <p:cNvSpPr>
            <a:spLocks noChangeShapeType="1"/>
          </p:cNvSpPr>
          <p:nvPr/>
        </p:nvSpPr>
        <p:spPr bwMode="auto">
          <a:xfrm flipV="1">
            <a:off x="2782889" y="6021388"/>
            <a:ext cx="288925" cy="360362"/>
          </a:xfrm>
          <a:prstGeom prst="line">
            <a:avLst/>
          </a:prstGeom>
          <a:noFill/>
          <a:ln w="9525">
            <a:solidFill>
              <a:srgbClr val="99FF33"/>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67292" name="Line 28">
            <a:extLst>
              <a:ext uri="{FF2B5EF4-FFF2-40B4-BE49-F238E27FC236}">
                <a16:creationId xmlns:a16="http://schemas.microsoft.com/office/drawing/2014/main" id="{D79DDFB5-CA2B-4549-A141-B3BF0976A4C6}"/>
              </a:ext>
            </a:extLst>
          </p:cNvPr>
          <p:cNvSpPr>
            <a:spLocks noChangeShapeType="1"/>
          </p:cNvSpPr>
          <p:nvPr/>
        </p:nvSpPr>
        <p:spPr bwMode="auto">
          <a:xfrm flipV="1">
            <a:off x="1919288" y="4437063"/>
            <a:ext cx="144462" cy="144462"/>
          </a:xfrm>
          <a:prstGeom prst="line">
            <a:avLst/>
          </a:prstGeom>
          <a:noFill/>
          <a:ln w="9525">
            <a:solidFill>
              <a:srgbClr val="99FF33"/>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67293" name="Text Box 29">
            <a:extLst>
              <a:ext uri="{FF2B5EF4-FFF2-40B4-BE49-F238E27FC236}">
                <a16:creationId xmlns:a16="http://schemas.microsoft.com/office/drawing/2014/main" id="{941D067F-D4C1-4976-9DE4-12E981A131C7}"/>
              </a:ext>
            </a:extLst>
          </p:cNvPr>
          <p:cNvSpPr txBox="1">
            <a:spLocks noChangeArrowheads="1"/>
          </p:cNvSpPr>
          <p:nvPr/>
        </p:nvSpPr>
        <p:spPr bwMode="auto">
          <a:xfrm>
            <a:off x="8543926" y="6276976"/>
            <a:ext cx="18002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50000"/>
              </a:spcBef>
              <a:buClrTx/>
              <a:buSzTx/>
              <a:buFontTx/>
              <a:buNone/>
            </a:pPr>
            <a:r>
              <a:rPr lang="fr-FR" altLang="fr-FR" sz="1600" b="1">
                <a:latin typeface="Arial" panose="020B0604020202020204" pitchFamily="34" charset="0"/>
                <a:cs typeface="Arial" panose="020B0604020202020204" pitchFamily="34" charset="0"/>
              </a:rPr>
              <a:t>Sensibilisation – communication </a:t>
            </a:r>
          </a:p>
        </p:txBody>
      </p:sp>
      <p:sp>
        <p:nvSpPr>
          <p:cNvPr id="267294" name="Line 30">
            <a:extLst>
              <a:ext uri="{FF2B5EF4-FFF2-40B4-BE49-F238E27FC236}">
                <a16:creationId xmlns:a16="http://schemas.microsoft.com/office/drawing/2014/main" id="{D44061E8-9C23-4FC6-9A4E-212B3ED1B6B2}"/>
              </a:ext>
            </a:extLst>
          </p:cNvPr>
          <p:cNvSpPr>
            <a:spLocks noChangeShapeType="1"/>
          </p:cNvSpPr>
          <p:nvPr/>
        </p:nvSpPr>
        <p:spPr bwMode="auto">
          <a:xfrm flipH="1" flipV="1">
            <a:off x="6743700" y="6308725"/>
            <a:ext cx="1873250" cy="215900"/>
          </a:xfrm>
          <a:prstGeom prst="line">
            <a:avLst/>
          </a:prstGeom>
          <a:noFill/>
          <a:ln w="9525">
            <a:solidFill>
              <a:srgbClr val="99FF33"/>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67295" name="Line 31">
            <a:extLst>
              <a:ext uri="{FF2B5EF4-FFF2-40B4-BE49-F238E27FC236}">
                <a16:creationId xmlns:a16="http://schemas.microsoft.com/office/drawing/2014/main" id="{F4D39D67-AA37-438F-9BFA-24ADB5160891}"/>
              </a:ext>
            </a:extLst>
          </p:cNvPr>
          <p:cNvSpPr>
            <a:spLocks noChangeShapeType="1"/>
          </p:cNvSpPr>
          <p:nvPr/>
        </p:nvSpPr>
        <p:spPr bwMode="auto">
          <a:xfrm flipH="1" flipV="1">
            <a:off x="9048751" y="5949951"/>
            <a:ext cx="360363" cy="358775"/>
          </a:xfrm>
          <a:prstGeom prst="line">
            <a:avLst/>
          </a:prstGeom>
          <a:noFill/>
          <a:ln w="9525">
            <a:solidFill>
              <a:srgbClr val="99FF33"/>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67296" name="Line 32">
            <a:extLst>
              <a:ext uri="{FF2B5EF4-FFF2-40B4-BE49-F238E27FC236}">
                <a16:creationId xmlns:a16="http://schemas.microsoft.com/office/drawing/2014/main" id="{B689A75B-AFE7-4EE3-AE64-D19625547952}"/>
              </a:ext>
            </a:extLst>
          </p:cNvPr>
          <p:cNvSpPr>
            <a:spLocks noChangeShapeType="1"/>
          </p:cNvSpPr>
          <p:nvPr/>
        </p:nvSpPr>
        <p:spPr bwMode="auto">
          <a:xfrm flipH="1" flipV="1">
            <a:off x="9480551" y="4437063"/>
            <a:ext cx="576263" cy="1871662"/>
          </a:xfrm>
          <a:prstGeom prst="line">
            <a:avLst/>
          </a:prstGeom>
          <a:noFill/>
          <a:ln w="9525">
            <a:solidFill>
              <a:srgbClr val="99FF33"/>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67297" name="WordArt 33">
            <a:extLst>
              <a:ext uri="{FF2B5EF4-FFF2-40B4-BE49-F238E27FC236}">
                <a16:creationId xmlns:a16="http://schemas.microsoft.com/office/drawing/2014/main" id="{3DBEB880-C1B2-49F7-85BC-769B1351444D}"/>
              </a:ext>
            </a:extLst>
          </p:cNvPr>
          <p:cNvSpPr>
            <a:spLocks noChangeArrowheads="1" noChangeShapeType="1" noTextEdit="1"/>
          </p:cNvSpPr>
          <p:nvPr/>
        </p:nvSpPr>
        <p:spPr bwMode="auto">
          <a:xfrm rot="19640238">
            <a:off x="4440239" y="2781301"/>
            <a:ext cx="3673475" cy="2835275"/>
          </a:xfrm>
          <a:prstGeom prst="rect">
            <a:avLst/>
          </a:prstGeom>
        </p:spPr>
        <p:txBody>
          <a:bodyPr spcFirstLastPara="1" wrap="none" fromWordArt="1">
            <a:prstTxWarp prst="textArchUp">
              <a:avLst>
                <a:gd name="adj" fmla="val 10800004"/>
              </a:avLst>
            </a:prstTxWarp>
          </a:bodyPr>
          <a:lstStyle/>
          <a:p>
            <a:pPr algn="ctr"/>
            <a:r>
              <a:rPr lang="fr-FR" sz="3600" b="1" kern="10">
                <a:ln w="9525">
                  <a:solidFill>
                    <a:srgbClr val="000000"/>
                  </a:solidFill>
                  <a:round/>
                  <a:headEnd/>
                  <a:tailEnd/>
                </a:ln>
                <a:solidFill>
                  <a:srgbClr val="99FF33"/>
                </a:solidFill>
                <a:latin typeface="Arial Black" panose="020B0A04020102020204" pitchFamily="34" charset="0"/>
              </a:rPr>
              <a:t>Economie - Environnement</a:t>
            </a:r>
          </a:p>
        </p:txBody>
      </p:sp>
      <p:sp>
        <p:nvSpPr>
          <p:cNvPr id="267298" name="WordArt 34">
            <a:extLst>
              <a:ext uri="{FF2B5EF4-FFF2-40B4-BE49-F238E27FC236}">
                <a16:creationId xmlns:a16="http://schemas.microsoft.com/office/drawing/2014/main" id="{D8D2AAB9-E80D-4E06-B1FD-54B0393DFD84}"/>
              </a:ext>
            </a:extLst>
          </p:cNvPr>
          <p:cNvSpPr>
            <a:spLocks noChangeArrowheads="1" noChangeShapeType="1" noTextEdit="1"/>
          </p:cNvSpPr>
          <p:nvPr/>
        </p:nvSpPr>
        <p:spPr bwMode="auto">
          <a:xfrm rot="8825578">
            <a:off x="4943476" y="3860800"/>
            <a:ext cx="3248025" cy="1252538"/>
          </a:xfrm>
          <a:prstGeom prst="rect">
            <a:avLst/>
          </a:prstGeom>
        </p:spPr>
        <p:txBody>
          <a:bodyPr spcFirstLastPara="1" wrap="none" fromWordArt="1">
            <a:prstTxWarp prst="textArchUp">
              <a:avLst>
                <a:gd name="adj" fmla="val 10800004"/>
              </a:avLst>
            </a:prstTxWarp>
          </a:bodyPr>
          <a:lstStyle/>
          <a:p>
            <a:pPr algn="ctr"/>
            <a:r>
              <a:rPr lang="fr-FR" sz="2800" b="1" kern="10">
                <a:ln w="9525">
                  <a:solidFill>
                    <a:srgbClr val="000000"/>
                  </a:solidFill>
                  <a:round/>
                  <a:headEnd/>
                  <a:tailEnd/>
                </a:ln>
                <a:solidFill>
                  <a:srgbClr val="99FF33"/>
                </a:solidFill>
                <a:latin typeface="Arial Black" panose="020B0A04020102020204" pitchFamily="34" charset="0"/>
              </a:rPr>
              <a:t>Social Societal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7276"/>
                                        </p:tgtEl>
                                        <p:attrNameLst>
                                          <p:attrName>style.visibility</p:attrName>
                                        </p:attrNameLst>
                                      </p:cBhvr>
                                      <p:to>
                                        <p:strVal val="visible"/>
                                      </p:to>
                                    </p:set>
                                    <p:animEffect transition="in" filter="fade">
                                      <p:cBhvr>
                                        <p:cTn id="7" dur="2000"/>
                                        <p:tgtEl>
                                          <p:spTgt spid="2672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7285"/>
                                        </p:tgtEl>
                                        <p:attrNameLst>
                                          <p:attrName>style.visibility</p:attrName>
                                        </p:attrNameLst>
                                      </p:cBhvr>
                                      <p:to>
                                        <p:strVal val="visible"/>
                                      </p:to>
                                    </p:set>
                                    <p:animEffect transition="in" filter="fade">
                                      <p:cBhvr>
                                        <p:cTn id="12" dur="2000"/>
                                        <p:tgtEl>
                                          <p:spTgt spid="267285"/>
                                        </p:tgtEl>
                                      </p:cBhvr>
                                    </p:animEffect>
                                  </p:childTnLst>
                                </p:cTn>
                              </p:par>
                              <p:par>
                                <p:cTn id="13" presetID="10" presetClass="entr" presetSubtype="0" fill="hold" nodeType="withEffect">
                                  <p:stCondLst>
                                    <p:cond delay="0"/>
                                  </p:stCondLst>
                                  <p:childTnLst>
                                    <p:set>
                                      <p:cBhvr>
                                        <p:cTn id="14" dur="1" fill="hold">
                                          <p:stCondLst>
                                            <p:cond delay="0"/>
                                          </p:stCondLst>
                                        </p:cTn>
                                        <p:tgtEl>
                                          <p:spTgt spid="267288"/>
                                        </p:tgtEl>
                                        <p:attrNameLst>
                                          <p:attrName>style.visibility</p:attrName>
                                        </p:attrNameLst>
                                      </p:cBhvr>
                                      <p:to>
                                        <p:strVal val="visible"/>
                                      </p:to>
                                    </p:set>
                                    <p:animEffect transition="in" filter="fade">
                                      <p:cBhvr>
                                        <p:cTn id="15" dur="2000"/>
                                        <p:tgtEl>
                                          <p:spTgt spid="267288"/>
                                        </p:tgtEl>
                                      </p:cBhvr>
                                    </p:animEffect>
                                  </p:childTnLst>
                                </p:cTn>
                              </p:par>
                              <p:par>
                                <p:cTn id="16" presetID="10" presetClass="entr" presetSubtype="0" fill="hold" nodeType="withEffect">
                                  <p:stCondLst>
                                    <p:cond delay="0"/>
                                  </p:stCondLst>
                                  <p:childTnLst>
                                    <p:set>
                                      <p:cBhvr>
                                        <p:cTn id="17" dur="1" fill="hold">
                                          <p:stCondLst>
                                            <p:cond delay="0"/>
                                          </p:stCondLst>
                                        </p:cTn>
                                        <p:tgtEl>
                                          <p:spTgt spid="267289"/>
                                        </p:tgtEl>
                                        <p:attrNameLst>
                                          <p:attrName>style.visibility</p:attrName>
                                        </p:attrNameLst>
                                      </p:cBhvr>
                                      <p:to>
                                        <p:strVal val="visible"/>
                                      </p:to>
                                    </p:set>
                                    <p:animEffect transition="in" filter="fade">
                                      <p:cBhvr>
                                        <p:cTn id="18" dur="2000"/>
                                        <p:tgtEl>
                                          <p:spTgt spid="267289"/>
                                        </p:tgtEl>
                                      </p:cBhvr>
                                    </p:animEffect>
                                  </p:childTnLst>
                                </p:cTn>
                              </p:par>
                              <p:par>
                                <p:cTn id="19" presetID="10" presetClass="entr" presetSubtype="0" fill="hold" nodeType="withEffect">
                                  <p:stCondLst>
                                    <p:cond delay="0"/>
                                  </p:stCondLst>
                                  <p:childTnLst>
                                    <p:set>
                                      <p:cBhvr>
                                        <p:cTn id="20" dur="1" fill="hold">
                                          <p:stCondLst>
                                            <p:cond delay="0"/>
                                          </p:stCondLst>
                                        </p:cTn>
                                        <p:tgtEl>
                                          <p:spTgt spid="267290"/>
                                        </p:tgtEl>
                                        <p:attrNameLst>
                                          <p:attrName>style.visibility</p:attrName>
                                        </p:attrNameLst>
                                      </p:cBhvr>
                                      <p:to>
                                        <p:strVal val="visible"/>
                                      </p:to>
                                    </p:set>
                                    <p:animEffect transition="in" filter="fade">
                                      <p:cBhvr>
                                        <p:cTn id="21" dur="2000"/>
                                        <p:tgtEl>
                                          <p:spTgt spid="26729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67286"/>
                                        </p:tgtEl>
                                        <p:attrNameLst>
                                          <p:attrName>style.visibility</p:attrName>
                                        </p:attrNameLst>
                                      </p:cBhvr>
                                      <p:to>
                                        <p:strVal val="visible"/>
                                      </p:to>
                                    </p:set>
                                    <p:animEffect transition="in" filter="fade">
                                      <p:cBhvr>
                                        <p:cTn id="26" dur="2000"/>
                                        <p:tgtEl>
                                          <p:spTgt spid="267286"/>
                                        </p:tgtEl>
                                      </p:cBhvr>
                                    </p:animEffect>
                                  </p:childTnLst>
                                </p:cTn>
                              </p:par>
                              <p:par>
                                <p:cTn id="27" presetID="10" presetClass="entr" presetSubtype="0" fill="hold" nodeType="withEffect">
                                  <p:stCondLst>
                                    <p:cond delay="0"/>
                                  </p:stCondLst>
                                  <p:childTnLst>
                                    <p:set>
                                      <p:cBhvr>
                                        <p:cTn id="28" dur="1" fill="hold">
                                          <p:stCondLst>
                                            <p:cond delay="0"/>
                                          </p:stCondLst>
                                        </p:cTn>
                                        <p:tgtEl>
                                          <p:spTgt spid="267291"/>
                                        </p:tgtEl>
                                        <p:attrNameLst>
                                          <p:attrName>style.visibility</p:attrName>
                                        </p:attrNameLst>
                                      </p:cBhvr>
                                      <p:to>
                                        <p:strVal val="visible"/>
                                      </p:to>
                                    </p:set>
                                    <p:animEffect transition="in" filter="fade">
                                      <p:cBhvr>
                                        <p:cTn id="29" dur="2000"/>
                                        <p:tgtEl>
                                          <p:spTgt spid="26729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67293"/>
                                        </p:tgtEl>
                                        <p:attrNameLst>
                                          <p:attrName>style.visibility</p:attrName>
                                        </p:attrNameLst>
                                      </p:cBhvr>
                                      <p:to>
                                        <p:strVal val="visible"/>
                                      </p:to>
                                    </p:set>
                                    <p:animEffect transition="in" filter="fade">
                                      <p:cBhvr>
                                        <p:cTn id="34" dur="2000"/>
                                        <p:tgtEl>
                                          <p:spTgt spid="267293"/>
                                        </p:tgtEl>
                                      </p:cBhvr>
                                    </p:animEffect>
                                  </p:childTnLst>
                                </p:cTn>
                              </p:par>
                              <p:par>
                                <p:cTn id="35" presetID="10" presetClass="entr" presetSubtype="0" fill="hold" nodeType="withEffect">
                                  <p:stCondLst>
                                    <p:cond delay="0"/>
                                  </p:stCondLst>
                                  <p:childTnLst>
                                    <p:set>
                                      <p:cBhvr>
                                        <p:cTn id="36" dur="1" fill="hold">
                                          <p:stCondLst>
                                            <p:cond delay="0"/>
                                          </p:stCondLst>
                                        </p:cTn>
                                        <p:tgtEl>
                                          <p:spTgt spid="267294"/>
                                        </p:tgtEl>
                                        <p:attrNameLst>
                                          <p:attrName>style.visibility</p:attrName>
                                        </p:attrNameLst>
                                      </p:cBhvr>
                                      <p:to>
                                        <p:strVal val="visible"/>
                                      </p:to>
                                    </p:set>
                                    <p:animEffect transition="in" filter="fade">
                                      <p:cBhvr>
                                        <p:cTn id="37" dur="2000"/>
                                        <p:tgtEl>
                                          <p:spTgt spid="267294"/>
                                        </p:tgtEl>
                                      </p:cBhvr>
                                    </p:animEffect>
                                  </p:childTnLst>
                                </p:cTn>
                              </p:par>
                              <p:par>
                                <p:cTn id="38" presetID="10" presetClass="entr" presetSubtype="0" fill="hold" nodeType="withEffect">
                                  <p:stCondLst>
                                    <p:cond delay="0"/>
                                  </p:stCondLst>
                                  <p:childTnLst>
                                    <p:set>
                                      <p:cBhvr>
                                        <p:cTn id="39" dur="1" fill="hold">
                                          <p:stCondLst>
                                            <p:cond delay="0"/>
                                          </p:stCondLst>
                                        </p:cTn>
                                        <p:tgtEl>
                                          <p:spTgt spid="267295"/>
                                        </p:tgtEl>
                                        <p:attrNameLst>
                                          <p:attrName>style.visibility</p:attrName>
                                        </p:attrNameLst>
                                      </p:cBhvr>
                                      <p:to>
                                        <p:strVal val="visible"/>
                                      </p:to>
                                    </p:set>
                                    <p:animEffect transition="in" filter="fade">
                                      <p:cBhvr>
                                        <p:cTn id="40" dur="2000"/>
                                        <p:tgtEl>
                                          <p:spTgt spid="267295"/>
                                        </p:tgtEl>
                                      </p:cBhvr>
                                    </p:animEffect>
                                  </p:childTnLst>
                                </p:cTn>
                              </p:par>
                              <p:par>
                                <p:cTn id="41" presetID="10" presetClass="entr" presetSubtype="0" fill="hold" nodeType="withEffect">
                                  <p:stCondLst>
                                    <p:cond delay="0"/>
                                  </p:stCondLst>
                                  <p:childTnLst>
                                    <p:set>
                                      <p:cBhvr>
                                        <p:cTn id="42" dur="1" fill="hold">
                                          <p:stCondLst>
                                            <p:cond delay="0"/>
                                          </p:stCondLst>
                                        </p:cTn>
                                        <p:tgtEl>
                                          <p:spTgt spid="267296"/>
                                        </p:tgtEl>
                                        <p:attrNameLst>
                                          <p:attrName>style.visibility</p:attrName>
                                        </p:attrNameLst>
                                      </p:cBhvr>
                                      <p:to>
                                        <p:strVal val="visible"/>
                                      </p:to>
                                    </p:set>
                                    <p:animEffect transition="in" filter="fade">
                                      <p:cBhvr>
                                        <p:cTn id="43" dur="2000"/>
                                        <p:tgtEl>
                                          <p:spTgt spid="267296"/>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nodeType="clickEffect">
                                  <p:stCondLst>
                                    <p:cond delay="0"/>
                                  </p:stCondLst>
                                  <p:childTnLst>
                                    <p:set>
                                      <p:cBhvr>
                                        <p:cTn id="47" dur="1" fill="hold">
                                          <p:stCondLst>
                                            <p:cond delay="0"/>
                                          </p:stCondLst>
                                        </p:cTn>
                                        <p:tgtEl>
                                          <p:spTgt spid="267292"/>
                                        </p:tgtEl>
                                        <p:attrNameLst>
                                          <p:attrName>style.visibility</p:attrName>
                                        </p:attrNameLst>
                                      </p:cBhvr>
                                      <p:to>
                                        <p:strVal val="visible"/>
                                      </p:to>
                                    </p:set>
                                    <p:animEffect transition="in" filter="fade">
                                      <p:cBhvr>
                                        <p:cTn id="48" dur="2000"/>
                                        <p:tgtEl>
                                          <p:spTgt spid="26729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4839"/>
                                        </p:tgtEl>
                                        <p:attrNameLst>
                                          <p:attrName>style.visibility</p:attrName>
                                        </p:attrNameLst>
                                      </p:cBhvr>
                                      <p:to>
                                        <p:strVal val="visible"/>
                                      </p:to>
                                    </p:set>
                                    <p:animEffect transition="in" filter="fade">
                                      <p:cBhvr>
                                        <p:cTn id="51" dur="2000"/>
                                        <p:tgtEl>
                                          <p:spTgt spid="34839"/>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nodeType="clickEffect">
                                  <p:stCondLst>
                                    <p:cond delay="0"/>
                                  </p:stCondLst>
                                  <p:childTnLst>
                                    <p:set>
                                      <p:cBhvr>
                                        <p:cTn id="55" dur="1" fill="hold">
                                          <p:stCondLst>
                                            <p:cond delay="0"/>
                                          </p:stCondLst>
                                        </p:cTn>
                                        <p:tgtEl>
                                          <p:spTgt spid="267297"/>
                                        </p:tgtEl>
                                        <p:attrNameLst>
                                          <p:attrName>style.visibility</p:attrName>
                                        </p:attrNameLst>
                                      </p:cBhvr>
                                      <p:to>
                                        <p:strVal val="visible"/>
                                      </p:to>
                                    </p:set>
                                    <p:animEffect transition="in" filter="fade">
                                      <p:cBhvr>
                                        <p:cTn id="56" dur="2000"/>
                                        <p:tgtEl>
                                          <p:spTgt spid="267297"/>
                                        </p:tgtEl>
                                      </p:cBhvr>
                                    </p:animEffect>
                                  </p:childTnLst>
                                </p:cTn>
                              </p:par>
                              <p:par>
                                <p:cTn id="57" presetID="10" presetClass="entr" presetSubtype="0" fill="hold" nodeType="withEffect">
                                  <p:stCondLst>
                                    <p:cond delay="0"/>
                                  </p:stCondLst>
                                  <p:childTnLst>
                                    <p:set>
                                      <p:cBhvr>
                                        <p:cTn id="58" dur="1" fill="hold">
                                          <p:stCondLst>
                                            <p:cond delay="0"/>
                                          </p:stCondLst>
                                        </p:cTn>
                                        <p:tgtEl>
                                          <p:spTgt spid="267298"/>
                                        </p:tgtEl>
                                        <p:attrNameLst>
                                          <p:attrName>style.visibility</p:attrName>
                                        </p:attrNameLst>
                                      </p:cBhvr>
                                      <p:to>
                                        <p:strVal val="visible"/>
                                      </p:to>
                                    </p:set>
                                    <p:animEffect transition="in" filter="fade">
                                      <p:cBhvr>
                                        <p:cTn id="59" dur="2000"/>
                                        <p:tgtEl>
                                          <p:spTgt spid="267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76" grpId="0" animBg="1"/>
      <p:bldP spid="267285" grpId="0"/>
      <p:bldP spid="267286" grpId="0"/>
      <p:bldP spid="34839" grpId="0"/>
      <p:bldP spid="26729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9" name="Object 58" hidden="1"/>
          <p:cNvGraphicFramePr>
            <a:graphicFrameLocks noChangeAspect="1"/>
          </p:cNvGraphicFramePr>
          <p:nvPr>
            <p:custDataLst>
              <p:tags r:id="rId2"/>
            </p:custDataLst>
          </p:nvPr>
        </p:nvGraphicFramePr>
        <p:xfrm>
          <a:off x="1402" y="1402"/>
          <a:ext cx="1400" cy="1400"/>
        </p:xfrm>
        <a:graphic>
          <a:graphicData uri="http://schemas.openxmlformats.org/presentationml/2006/ole">
            <mc:AlternateContent xmlns:mc="http://schemas.openxmlformats.org/markup-compatibility/2006">
              <mc:Choice xmlns:v="urn:schemas-microsoft-com:vml" Requires="v">
                <p:oleObj name="think-cell Slide" r:id="rId10" imgW="622" imgH="623" progId="TCLayout.ActiveDocument.1">
                  <p:embed/>
                </p:oleObj>
              </mc:Choice>
              <mc:Fallback>
                <p:oleObj name="think-cell Slide" r:id="rId10" imgW="622" imgH="623" progId="TCLayout.ActiveDocument.1">
                  <p:embed/>
                  <p:pic>
                    <p:nvPicPr>
                      <p:cNvPr id="59" name="Object 58" hidden="1"/>
                      <p:cNvPicPr/>
                      <p:nvPr/>
                    </p:nvPicPr>
                    <p:blipFill>
                      <a:blip r:embed="rId11"/>
                      <a:stretch>
                        <a:fillRect/>
                      </a:stretch>
                    </p:blipFill>
                    <p:spPr>
                      <a:xfrm>
                        <a:off x="1402" y="1402"/>
                        <a:ext cx="1400" cy="1400"/>
                      </a:xfrm>
                      <a:prstGeom prst="rect">
                        <a:avLst/>
                      </a:prstGeom>
                    </p:spPr>
                  </p:pic>
                </p:oleObj>
              </mc:Fallback>
            </mc:AlternateContent>
          </a:graphicData>
        </a:graphic>
      </p:graphicFrame>
      <p:grpSp>
        <p:nvGrpSpPr>
          <p:cNvPr id="4" name="Grid" hidden="1"/>
          <p:cNvGrpSpPr/>
          <p:nvPr>
            <p:custDataLst>
              <p:tags r:id="rId3"/>
            </p:custDataLst>
          </p:nvPr>
        </p:nvGrpSpPr>
        <p:grpSpPr>
          <a:xfrm>
            <a:off x="590911" y="540572"/>
            <a:ext cx="10958239" cy="6043108"/>
            <a:chOff x="530352" y="612648"/>
            <a:chExt cx="8997696" cy="6848856"/>
          </a:xfrm>
        </p:grpSpPr>
        <p:grpSp>
          <p:nvGrpSpPr>
            <p:cNvPr id="5" name="Group 4" hidden="1"/>
            <p:cNvGrpSpPr/>
            <p:nvPr userDrawn="1"/>
          </p:nvGrpSpPr>
          <p:grpSpPr>
            <a:xfrm>
              <a:off x="530352" y="7159752"/>
              <a:ext cx="8997696" cy="301752"/>
              <a:chOff x="530352" y="7159752"/>
              <a:chExt cx="8997696" cy="301752"/>
            </a:xfrm>
          </p:grpSpPr>
          <p:sp>
            <p:nvSpPr>
              <p:cNvPr id="52" name="Footer block" hidden="1"/>
              <p:cNvSpPr>
                <a:spLocks noChangeArrowheads="1"/>
              </p:cNvSpPr>
              <p:nvPr/>
            </p:nvSpPr>
            <p:spPr bwMode="gray">
              <a:xfrm>
                <a:off x="6629400" y="7159752"/>
                <a:ext cx="2898648" cy="301752"/>
              </a:xfrm>
              <a:prstGeom prst="rect">
                <a:avLst/>
              </a:prstGeom>
              <a:solidFill>
                <a:srgbClr val="CCFFFF">
                  <a:alpha val="25000"/>
                </a:srgbClr>
              </a:solidFill>
              <a:ln w="6350" cap="rnd">
                <a:solidFill>
                  <a:srgbClr val="CCFFFF"/>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Footer block" hidden="1"/>
              <p:cNvSpPr>
                <a:spLocks noChangeArrowheads="1"/>
              </p:cNvSpPr>
              <p:nvPr/>
            </p:nvSpPr>
            <p:spPr bwMode="gray">
              <a:xfrm>
                <a:off x="3584448" y="7159752"/>
                <a:ext cx="2898648" cy="301752"/>
              </a:xfrm>
              <a:prstGeom prst="rect">
                <a:avLst/>
              </a:prstGeom>
              <a:solidFill>
                <a:srgbClr val="CCFFFF">
                  <a:alpha val="25000"/>
                </a:srgbClr>
              </a:solidFill>
              <a:ln w="6350" cap="rnd">
                <a:solidFill>
                  <a:srgbClr val="CCFFFF"/>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Footer block" hidden="1"/>
              <p:cNvSpPr>
                <a:spLocks noChangeArrowheads="1"/>
              </p:cNvSpPr>
              <p:nvPr/>
            </p:nvSpPr>
            <p:spPr bwMode="gray">
              <a:xfrm>
                <a:off x="530352" y="7159752"/>
                <a:ext cx="2898648" cy="301752"/>
              </a:xfrm>
              <a:prstGeom prst="rect">
                <a:avLst/>
              </a:prstGeom>
              <a:solidFill>
                <a:srgbClr val="CCFFFF">
                  <a:alpha val="25000"/>
                </a:srgbClr>
              </a:solidFill>
              <a:ln w="6350" cap="rnd">
                <a:solidFill>
                  <a:srgbClr val="CCFFFF"/>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6" name="Group 5" hidden="1"/>
            <p:cNvGrpSpPr/>
            <p:nvPr userDrawn="1"/>
          </p:nvGrpSpPr>
          <p:grpSpPr>
            <a:xfrm>
              <a:off x="530352" y="1066800"/>
              <a:ext cx="8997696" cy="835152"/>
              <a:chOff x="530352" y="1066800"/>
              <a:chExt cx="8997696" cy="835152"/>
            </a:xfrm>
          </p:grpSpPr>
          <p:sp>
            <p:nvSpPr>
              <p:cNvPr id="50" name="Title block" hidden="1"/>
              <p:cNvSpPr>
                <a:spLocks noChangeArrowheads="1"/>
              </p:cNvSpPr>
              <p:nvPr userDrawn="1"/>
            </p:nvSpPr>
            <p:spPr bwMode="gray">
              <a:xfrm>
                <a:off x="5102352" y="1066800"/>
                <a:ext cx="4425696" cy="832104"/>
              </a:xfrm>
              <a:prstGeom prst="rect">
                <a:avLst/>
              </a:prstGeom>
              <a:solidFill>
                <a:srgbClr val="FCC3D7">
                  <a:alpha val="25000"/>
                </a:srgbClr>
              </a:solidFill>
              <a:ln w="6350" cap="rnd">
                <a:solidFill>
                  <a:srgbClr val="FCC3D7"/>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Title block" hidden="1"/>
              <p:cNvSpPr>
                <a:spLocks noChangeArrowheads="1"/>
              </p:cNvSpPr>
              <p:nvPr/>
            </p:nvSpPr>
            <p:spPr bwMode="gray">
              <a:xfrm>
                <a:off x="530352" y="1069848"/>
                <a:ext cx="4425696" cy="832104"/>
              </a:xfrm>
              <a:prstGeom prst="rect">
                <a:avLst/>
              </a:prstGeom>
              <a:solidFill>
                <a:srgbClr val="FCC3D7">
                  <a:alpha val="25000"/>
                </a:srgbClr>
              </a:solidFill>
              <a:ln w="6350" cap="rnd">
                <a:solidFill>
                  <a:srgbClr val="FCC3D7"/>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 name="Header block" hidden="1"/>
            <p:cNvSpPr>
              <a:spLocks noChangeArrowheads="1"/>
            </p:cNvSpPr>
            <p:nvPr userDrawn="1"/>
          </p:nvSpPr>
          <p:spPr bwMode="gray">
            <a:xfrm>
              <a:off x="530352" y="612648"/>
              <a:ext cx="8988552" cy="228600"/>
            </a:xfrm>
            <a:prstGeom prst="rect">
              <a:avLst/>
            </a:prstGeom>
            <a:solidFill>
              <a:srgbClr val="CCFFFF">
                <a:alpha val="25000"/>
              </a:srgbClr>
            </a:solidFill>
            <a:ln w="6350" cap="rnd">
              <a:solidFill>
                <a:srgbClr val="CCFFFF"/>
              </a:solidFill>
              <a:prstDash val="sysDot"/>
              <a:miter lim="800000"/>
              <a:headEnd/>
              <a:tailEnd/>
            </a:ln>
            <a:effectLst/>
          </p:spPr>
          <p:txBody>
            <a:bodyPr wrap="none" lIns="0" tIns="0" rIns="0" bIns="0" anchor="ctr"/>
            <a:lstStyle/>
            <a:p>
              <a:pPr marL="0" marR="0" lvl="0" indent="0" algn="ctr" defTabSz="707409" rtl="0" eaLnBrk="1" fontAlgn="auto" latinLnBrk="0" hangingPunct="1">
                <a:lnSpc>
                  <a:spcPct val="100000"/>
                </a:lnSpc>
                <a:spcBef>
                  <a:spcPts val="0"/>
                </a:spcBef>
                <a:spcAft>
                  <a:spcPts val="0"/>
                </a:spcAft>
                <a:buClrTx/>
                <a:buSzPct val="90000"/>
                <a:buFontTx/>
                <a:buNone/>
                <a:tabLst/>
                <a:defRPr/>
              </a:pPr>
              <a:endParaRPr kumimoji="0" lang="en-GB" sz="1235" b="0" i="0" u="none" strike="noStrike" kern="1200" cap="none" spc="0" normalizeH="0" baseline="0" noProof="0" dirty="0">
                <a:ln>
                  <a:noFill/>
                </a:ln>
                <a:solidFill>
                  <a:srgbClr val="B26B02"/>
                </a:solidFill>
                <a:effectLst/>
                <a:uLnTx/>
                <a:uFillTx/>
                <a:latin typeface="Calibri" panose="020F0502020204030204"/>
                <a:ea typeface="+mn-ea"/>
                <a:cs typeface="Arial" charset="0"/>
              </a:endParaRPr>
            </a:p>
          </p:txBody>
        </p:sp>
        <p:grpSp>
          <p:nvGrpSpPr>
            <p:cNvPr id="8" name="Group 600" hidden="1"/>
            <p:cNvGrpSpPr/>
            <p:nvPr userDrawn="1"/>
          </p:nvGrpSpPr>
          <p:grpSpPr>
            <a:xfrm>
              <a:off x="533400" y="6245352"/>
              <a:ext cx="8994648" cy="688848"/>
              <a:chOff x="533400" y="6013704"/>
              <a:chExt cx="8994648" cy="688848"/>
            </a:xfrm>
          </p:grpSpPr>
          <p:sp>
            <p:nvSpPr>
              <p:cNvPr id="44" name="Content block 606" hidden="1"/>
              <p:cNvSpPr>
                <a:spLocks noChangeArrowheads="1"/>
              </p:cNvSpPr>
              <p:nvPr userDrawn="1"/>
            </p:nvSpPr>
            <p:spPr bwMode="gray">
              <a:xfrm>
                <a:off x="8156448" y="6013704"/>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Content block 605" hidden="1"/>
              <p:cNvSpPr>
                <a:spLocks noChangeArrowheads="1"/>
              </p:cNvSpPr>
              <p:nvPr userDrawn="1"/>
            </p:nvSpPr>
            <p:spPr bwMode="gray">
              <a:xfrm>
                <a:off x="6631840" y="6013704"/>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Content block 604" hidden="1"/>
              <p:cNvSpPr>
                <a:spLocks noChangeArrowheads="1"/>
              </p:cNvSpPr>
              <p:nvPr/>
            </p:nvSpPr>
            <p:spPr bwMode="gray">
              <a:xfrm>
                <a:off x="5107230" y="60167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Content block 603" hidden="1"/>
              <p:cNvSpPr>
                <a:spLocks noChangeArrowheads="1"/>
              </p:cNvSpPr>
              <p:nvPr/>
            </p:nvSpPr>
            <p:spPr bwMode="gray">
              <a:xfrm>
                <a:off x="3582620" y="60167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Content block 602" hidden="1"/>
              <p:cNvSpPr>
                <a:spLocks noChangeArrowheads="1"/>
              </p:cNvSpPr>
              <p:nvPr/>
            </p:nvSpPr>
            <p:spPr bwMode="gray">
              <a:xfrm>
                <a:off x="2058010" y="60167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Content block 601" hidden="1"/>
              <p:cNvSpPr>
                <a:spLocks noChangeArrowheads="1"/>
              </p:cNvSpPr>
              <p:nvPr/>
            </p:nvSpPr>
            <p:spPr bwMode="gray">
              <a:xfrm>
                <a:off x="533400" y="60167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9" name="Group 500" hidden="1"/>
            <p:cNvGrpSpPr/>
            <p:nvPr userDrawn="1"/>
          </p:nvGrpSpPr>
          <p:grpSpPr>
            <a:xfrm>
              <a:off x="533400" y="5407152"/>
              <a:ext cx="8994648" cy="688848"/>
              <a:chOff x="533400" y="5026152"/>
              <a:chExt cx="8994648" cy="688848"/>
            </a:xfrm>
          </p:grpSpPr>
          <p:sp>
            <p:nvSpPr>
              <p:cNvPr id="38" name="Content block 506" hidden="1"/>
              <p:cNvSpPr>
                <a:spLocks noChangeArrowheads="1"/>
              </p:cNvSpPr>
              <p:nvPr userDrawn="1"/>
            </p:nvSpPr>
            <p:spPr bwMode="gray">
              <a:xfrm>
                <a:off x="8156448" y="50261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Content block 505" hidden="1"/>
              <p:cNvSpPr>
                <a:spLocks noChangeArrowheads="1"/>
              </p:cNvSpPr>
              <p:nvPr userDrawn="1"/>
            </p:nvSpPr>
            <p:spPr bwMode="gray">
              <a:xfrm>
                <a:off x="6631840" y="50261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Content block 504" hidden="1"/>
              <p:cNvSpPr>
                <a:spLocks noChangeArrowheads="1"/>
              </p:cNvSpPr>
              <p:nvPr/>
            </p:nvSpPr>
            <p:spPr bwMode="gray">
              <a:xfrm>
                <a:off x="5107230" y="50292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Content block 503" hidden="1"/>
              <p:cNvSpPr>
                <a:spLocks noChangeArrowheads="1"/>
              </p:cNvSpPr>
              <p:nvPr/>
            </p:nvSpPr>
            <p:spPr bwMode="gray">
              <a:xfrm>
                <a:off x="3582620" y="50292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Content block 502" hidden="1"/>
              <p:cNvSpPr>
                <a:spLocks noChangeArrowheads="1"/>
              </p:cNvSpPr>
              <p:nvPr/>
            </p:nvSpPr>
            <p:spPr bwMode="gray">
              <a:xfrm>
                <a:off x="2058010" y="50292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Content block 501" hidden="1"/>
              <p:cNvSpPr>
                <a:spLocks noChangeArrowheads="1"/>
              </p:cNvSpPr>
              <p:nvPr/>
            </p:nvSpPr>
            <p:spPr bwMode="gray">
              <a:xfrm>
                <a:off x="533400" y="50292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0" name="Group 400" hidden="1"/>
            <p:cNvGrpSpPr/>
            <p:nvPr userDrawn="1"/>
          </p:nvGrpSpPr>
          <p:grpSpPr>
            <a:xfrm>
              <a:off x="533400" y="4568952"/>
              <a:ext cx="8994648" cy="688848"/>
              <a:chOff x="533400" y="4038600"/>
              <a:chExt cx="8994648" cy="688848"/>
            </a:xfrm>
          </p:grpSpPr>
          <p:sp>
            <p:nvSpPr>
              <p:cNvPr id="32" name="Content block 406" hidden="1"/>
              <p:cNvSpPr>
                <a:spLocks noChangeArrowheads="1"/>
              </p:cNvSpPr>
              <p:nvPr userDrawn="1"/>
            </p:nvSpPr>
            <p:spPr bwMode="gray">
              <a:xfrm>
                <a:off x="8156448" y="40386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Content block 405" hidden="1"/>
              <p:cNvSpPr>
                <a:spLocks noChangeArrowheads="1"/>
              </p:cNvSpPr>
              <p:nvPr userDrawn="1"/>
            </p:nvSpPr>
            <p:spPr bwMode="gray">
              <a:xfrm>
                <a:off x="6631840" y="40386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Content block 404" hidden="1"/>
              <p:cNvSpPr>
                <a:spLocks noChangeArrowheads="1"/>
              </p:cNvSpPr>
              <p:nvPr/>
            </p:nvSpPr>
            <p:spPr bwMode="gray">
              <a:xfrm>
                <a:off x="5107230" y="40416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Content block 403" hidden="1"/>
              <p:cNvSpPr>
                <a:spLocks noChangeArrowheads="1"/>
              </p:cNvSpPr>
              <p:nvPr/>
            </p:nvSpPr>
            <p:spPr bwMode="gray">
              <a:xfrm>
                <a:off x="3582620" y="40416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Content block 402" hidden="1"/>
              <p:cNvSpPr>
                <a:spLocks noChangeArrowheads="1"/>
              </p:cNvSpPr>
              <p:nvPr/>
            </p:nvSpPr>
            <p:spPr bwMode="gray">
              <a:xfrm>
                <a:off x="2058010" y="40416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Content block 401" hidden="1"/>
              <p:cNvSpPr>
                <a:spLocks noChangeArrowheads="1"/>
              </p:cNvSpPr>
              <p:nvPr/>
            </p:nvSpPr>
            <p:spPr bwMode="gray">
              <a:xfrm>
                <a:off x="533400" y="40416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300" hidden="1"/>
            <p:cNvGrpSpPr/>
            <p:nvPr userDrawn="1"/>
          </p:nvGrpSpPr>
          <p:grpSpPr>
            <a:xfrm>
              <a:off x="533400" y="3730752"/>
              <a:ext cx="8994648" cy="688848"/>
              <a:chOff x="533400" y="3041904"/>
              <a:chExt cx="8994648" cy="688848"/>
            </a:xfrm>
          </p:grpSpPr>
          <p:sp>
            <p:nvSpPr>
              <p:cNvPr id="26" name="Content block 306" hidden="1"/>
              <p:cNvSpPr>
                <a:spLocks noChangeArrowheads="1"/>
              </p:cNvSpPr>
              <p:nvPr userDrawn="1"/>
            </p:nvSpPr>
            <p:spPr bwMode="gray">
              <a:xfrm>
                <a:off x="8156448" y="3041904"/>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Content block 305" hidden="1"/>
              <p:cNvSpPr>
                <a:spLocks noChangeArrowheads="1"/>
              </p:cNvSpPr>
              <p:nvPr userDrawn="1"/>
            </p:nvSpPr>
            <p:spPr bwMode="gray">
              <a:xfrm>
                <a:off x="6631840" y="3041904"/>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Content block 304" hidden="1"/>
              <p:cNvSpPr>
                <a:spLocks noChangeArrowheads="1"/>
              </p:cNvSpPr>
              <p:nvPr/>
            </p:nvSpPr>
            <p:spPr bwMode="gray">
              <a:xfrm>
                <a:off x="5107230" y="30449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Content block 303" hidden="1"/>
              <p:cNvSpPr>
                <a:spLocks noChangeArrowheads="1"/>
              </p:cNvSpPr>
              <p:nvPr/>
            </p:nvSpPr>
            <p:spPr bwMode="gray">
              <a:xfrm>
                <a:off x="3582620" y="30449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Content block 302" hidden="1"/>
              <p:cNvSpPr>
                <a:spLocks noChangeArrowheads="1"/>
              </p:cNvSpPr>
              <p:nvPr/>
            </p:nvSpPr>
            <p:spPr bwMode="gray">
              <a:xfrm>
                <a:off x="2058010" y="30449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Content block 301" hidden="1"/>
              <p:cNvSpPr>
                <a:spLocks noChangeArrowheads="1"/>
              </p:cNvSpPr>
              <p:nvPr/>
            </p:nvSpPr>
            <p:spPr bwMode="gray">
              <a:xfrm>
                <a:off x="533400" y="30449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2" name="Group 200" hidden="1"/>
            <p:cNvGrpSpPr/>
            <p:nvPr userDrawn="1"/>
          </p:nvGrpSpPr>
          <p:grpSpPr>
            <a:xfrm>
              <a:off x="533400" y="2892552"/>
              <a:ext cx="8994648" cy="688848"/>
              <a:chOff x="533400" y="1066800"/>
              <a:chExt cx="8994648" cy="688848"/>
            </a:xfrm>
          </p:grpSpPr>
          <p:sp>
            <p:nvSpPr>
              <p:cNvPr id="20" name="Content block 206" hidden="1"/>
              <p:cNvSpPr>
                <a:spLocks noChangeArrowheads="1"/>
              </p:cNvSpPr>
              <p:nvPr userDrawn="1"/>
            </p:nvSpPr>
            <p:spPr bwMode="gray">
              <a:xfrm>
                <a:off x="8156448" y="10668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Content block 205" hidden="1"/>
              <p:cNvSpPr>
                <a:spLocks noChangeArrowheads="1"/>
              </p:cNvSpPr>
              <p:nvPr userDrawn="1"/>
            </p:nvSpPr>
            <p:spPr bwMode="gray">
              <a:xfrm>
                <a:off x="6631840" y="10668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Content block 204" hidden="1"/>
              <p:cNvSpPr>
                <a:spLocks noChangeArrowheads="1"/>
              </p:cNvSpPr>
              <p:nvPr/>
            </p:nvSpPr>
            <p:spPr bwMode="gray">
              <a:xfrm>
                <a:off x="5107230" y="10698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Content block 203" hidden="1"/>
              <p:cNvSpPr>
                <a:spLocks noChangeArrowheads="1"/>
              </p:cNvSpPr>
              <p:nvPr/>
            </p:nvSpPr>
            <p:spPr bwMode="gray">
              <a:xfrm>
                <a:off x="3582620" y="10698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Content block 202" hidden="1"/>
              <p:cNvSpPr>
                <a:spLocks noChangeArrowheads="1"/>
              </p:cNvSpPr>
              <p:nvPr/>
            </p:nvSpPr>
            <p:spPr bwMode="gray">
              <a:xfrm>
                <a:off x="2058010" y="10698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Content block 201" hidden="1"/>
              <p:cNvSpPr>
                <a:spLocks noChangeArrowheads="1"/>
              </p:cNvSpPr>
              <p:nvPr/>
            </p:nvSpPr>
            <p:spPr bwMode="gray">
              <a:xfrm>
                <a:off x="533400" y="10698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3" name="Group 100" hidden="1"/>
            <p:cNvGrpSpPr/>
            <p:nvPr userDrawn="1"/>
          </p:nvGrpSpPr>
          <p:grpSpPr>
            <a:xfrm>
              <a:off x="533400" y="2054352"/>
              <a:ext cx="8994648" cy="688848"/>
              <a:chOff x="533400" y="2054352"/>
              <a:chExt cx="8994648" cy="688848"/>
            </a:xfrm>
          </p:grpSpPr>
          <p:sp>
            <p:nvSpPr>
              <p:cNvPr id="14" name="Content block 106" hidden="1"/>
              <p:cNvSpPr>
                <a:spLocks noChangeArrowheads="1"/>
              </p:cNvSpPr>
              <p:nvPr userDrawn="1"/>
            </p:nvSpPr>
            <p:spPr bwMode="gray">
              <a:xfrm>
                <a:off x="8156448" y="20543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Content block 105" hidden="1"/>
              <p:cNvSpPr>
                <a:spLocks noChangeArrowheads="1"/>
              </p:cNvSpPr>
              <p:nvPr userDrawn="1"/>
            </p:nvSpPr>
            <p:spPr bwMode="gray">
              <a:xfrm>
                <a:off x="6631840" y="20543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Content block 104" hidden="1"/>
              <p:cNvSpPr>
                <a:spLocks noChangeArrowheads="1"/>
              </p:cNvSpPr>
              <p:nvPr/>
            </p:nvSpPr>
            <p:spPr bwMode="gray">
              <a:xfrm>
                <a:off x="5107230" y="20574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Content block 103" hidden="1"/>
              <p:cNvSpPr>
                <a:spLocks noChangeArrowheads="1"/>
              </p:cNvSpPr>
              <p:nvPr/>
            </p:nvSpPr>
            <p:spPr bwMode="gray">
              <a:xfrm>
                <a:off x="3582620" y="20574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Content block 102" hidden="1"/>
              <p:cNvSpPr>
                <a:spLocks noChangeArrowheads="1"/>
              </p:cNvSpPr>
              <p:nvPr/>
            </p:nvSpPr>
            <p:spPr bwMode="gray">
              <a:xfrm>
                <a:off x="2058010" y="20574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Content block 101" hidden="1"/>
              <p:cNvSpPr>
                <a:spLocks noChangeArrowheads="1"/>
              </p:cNvSpPr>
              <p:nvPr/>
            </p:nvSpPr>
            <p:spPr bwMode="gray">
              <a:xfrm>
                <a:off x="533400" y="20574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3" name="Title 2"/>
          <p:cNvSpPr>
            <a:spLocks noGrp="1"/>
          </p:cNvSpPr>
          <p:nvPr>
            <p:ph type="title"/>
          </p:nvPr>
        </p:nvSpPr>
        <p:spPr>
          <a:xfrm>
            <a:off x="590911" y="943984"/>
            <a:ext cx="10948595" cy="743294"/>
          </a:xfrm>
        </p:spPr>
        <p:txBody>
          <a:bodyPr/>
          <a:lstStyle/>
          <a:p>
            <a:r>
              <a:rPr lang="en-GB" dirty="0"/>
              <a:t>Key trends: what is the market telling us?</a:t>
            </a:r>
            <a:br>
              <a:rPr lang="en-GB" dirty="0"/>
            </a:br>
            <a:r>
              <a:rPr lang="en-GB" b="0" dirty="0"/>
              <a:t>Overall state of the industry: key threats</a:t>
            </a:r>
            <a:endParaRPr lang="en-GB" dirty="0"/>
          </a:p>
        </p:txBody>
      </p:sp>
      <p:sp>
        <p:nvSpPr>
          <p:cNvPr id="55" name="Section Header"/>
          <p:cNvSpPr txBox="1"/>
          <p:nvPr>
            <p:custDataLst>
              <p:tags r:id="rId4"/>
            </p:custDataLst>
          </p:nvPr>
        </p:nvSpPr>
        <p:spPr>
          <a:xfrm>
            <a:off x="590911" y="621254"/>
            <a:ext cx="3695552" cy="121024"/>
          </a:xfrm>
          <a:prstGeom prst="rect">
            <a:avLst/>
          </a:prstGeom>
          <a:noFill/>
        </p:spPr>
        <p:txBody>
          <a:bodyPr wrap="square" lIns="0" tIns="0" rIns="0" bIns="0" rtlCol="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94" b="0" i="0" u="none" strike="noStrike" kern="1200" cap="none" spc="0" normalizeH="0" baseline="0" noProof="1">
                <a:ln>
                  <a:noFill/>
                </a:ln>
                <a:solidFill>
                  <a:prstClr val="black"/>
                </a:solidFill>
                <a:effectLst/>
                <a:uLnTx/>
                <a:uFillTx/>
                <a:latin typeface="Calibri" panose="020F0502020204030204"/>
                <a:ea typeface="+mn-ea"/>
                <a:cs typeface="+mn-cs"/>
              </a:rPr>
              <a:t>0.1 Introduction: why are we here?</a:t>
            </a:r>
          </a:p>
        </p:txBody>
      </p:sp>
      <p:sp>
        <p:nvSpPr>
          <p:cNvPr id="56" name="Page Number"/>
          <p:cNvSpPr txBox="1"/>
          <p:nvPr>
            <p:custDataLst>
              <p:tags r:id="rId5"/>
            </p:custDataLst>
          </p:nvPr>
        </p:nvSpPr>
        <p:spPr>
          <a:xfrm>
            <a:off x="11151579" y="6308261"/>
            <a:ext cx="387927" cy="122205"/>
          </a:xfrm>
          <a:prstGeom prst="rect">
            <a:avLst/>
          </a:prstGeom>
          <a:noFill/>
          <a:ln>
            <a:noFill/>
          </a:ln>
        </p:spPr>
        <p:txBody>
          <a:bodyPr wrap="square" lIns="0" tIns="0" rIns="0" bIns="0" rtlCol="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94" b="0" i="0" u="none" strike="noStrike" kern="1200" cap="none" spc="0" normalizeH="0" baseline="0" noProof="0">
                <a:ln>
                  <a:noFill/>
                </a:ln>
                <a:solidFill>
                  <a:prstClr val="black"/>
                </a:solidFill>
                <a:effectLst/>
                <a:uLnTx/>
                <a:uFillTx/>
                <a:latin typeface="Calibri" panose="020F0502020204030204"/>
                <a:ea typeface="+mn-ea"/>
                <a:cs typeface="Arial" pitchFamily="34" charset="0"/>
              </a:rPr>
              <a:t>11</a:t>
            </a:r>
            <a:endParaRPr kumimoji="0" lang="en-GB" sz="794"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endParaRPr>
          </a:p>
        </p:txBody>
      </p:sp>
      <p:sp>
        <p:nvSpPr>
          <p:cNvPr id="57" name="Section Footer"/>
          <p:cNvSpPr txBox="1"/>
          <p:nvPr>
            <p:custDataLst>
              <p:tags r:id="rId6"/>
            </p:custDataLst>
          </p:nvPr>
        </p:nvSpPr>
        <p:spPr>
          <a:xfrm>
            <a:off x="589520" y="6308253"/>
            <a:ext cx="2557631" cy="122213"/>
          </a:xfrm>
          <a:prstGeom prst="rect">
            <a:avLst/>
          </a:prstGeom>
          <a:noFill/>
          <a:ln>
            <a:noFill/>
          </a:ln>
        </p:spPr>
        <p:txBody>
          <a:bodyPr wrap="square" lIns="0" tIns="0" rIns="0" bIns="0" rtlCol="0" anchor="b"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94" b="0" i="0" u="none" strike="noStrike" kern="1200" cap="none" spc="0" normalizeH="0" baseline="0" noProof="1">
                <a:ln>
                  <a:noFill/>
                </a:ln>
                <a:solidFill>
                  <a:prstClr val="black"/>
                </a:solidFill>
                <a:effectLst/>
                <a:uLnTx/>
                <a:uFillTx/>
                <a:latin typeface="Calibri" panose="020F0502020204030204"/>
                <a:ea typeface="+mn-ea"/>
                <a:cs typeface="+mn-cs"/>
              </a:rPr>
              <a:t>Sports industry: lost in transition?</a:t>
            </a:r>
          </a:p>
        </p:txBody>
      </p:sp>
      <p:sp>
        <p:nvSpPr>
          <p:cNvPr id="58" name="Rectangle 57"/>
          <p:cNvSpPr/>
          <p:nvPr/>
        </p:nvSpPr>
        <p:spPr>
          <a:xfrm>
            <a:off x="0" y="-11526"/>
            <a:ext cx="12192000" cy="6127249"/>
          </a:xfrm>
          <a:prstGeom prst="rect">
            <a:avLst/>
          </a:prstGeom>
          <a:solidFill>
            <a:srgbClr val="FFFFFF"/>
          </a:solidFill>
          <a:ln w="6350">
            <a:solidFill>
              <a:schemeClr val="bg1"/>
            </a:solidFill>
          </a:ln>
        </p:spPr>
        <p:txBody>
          <a:bodyPr vert="horz" wrap="square" lIns="80682" tIns="40341" rIns="80682" bIns="40341"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588"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 name="Left Bracket 64"/>
          <p:cNvSpPr/>
          <p:nvPr/>
        </p:nvSpPr>
        <p:spPr>
          <a:xfrm>
            <a:off x="3022703" y="1176741"/>
            <a:ext cx="69554" cy="3090134"/>
          </a:xfrm>
          <a:prstGeom prst="leftBracket">
            <a:avLst/>
          </a:pr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588"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 name="Rectangle 69"/>
          <p:cNvSpPr/>
          <p:nvPr/>
        </p:nvSpPr>
        <p:spPr>
          <a:xfrm>
            <a:off x="0" y="-11526"/>
            <a:ext cx="3463681" cy="6869526"/>
          </a:xfrm>
          <a:prstGeom prst="rect">
            <a:avLst/>
          </a:prstGeom>
          <a:solidFill>
            <a:schemeClr val="bg1">
              <a:lumMod val="95000"/>
            </a:schemeClr>
          </a:solidFill>
          <a:ln w="6350">
            <a:noFill/>
          </a:ln>
        </p:spPr>
        <p:txBody>
          <a:bodyPr vert="horz" wrap="square" lIns="80682" tIns="40341" rIns="80682" bIns="40341"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588"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Title 2"/>
          <p:cNvSpPr txBox="1">
            <a:spLocks/>
          </p:cNvSpPr>
          <p:nvPr/>
        </p:nvSpPr>
        <p:spPr>
          <a:xfrm>
            <a:off x="404469" y="2128285"/>
            <a:ext cx="2318561" cy="3010632"/>
          </a:xfrm>
          <a:prstGeom prst="rect">
            <a:avLst/>
          </a:prstGeom>
        </p:spPr>
        <p:txBody>
          <a:bodyPr vert="horz" lIns="0" tIns="0" rIns="0" bIns="0" rtlCol="0" anchor="t" anchorCtr="0">
            <a:noAutofit/>
          </a:bodyPr>
          <a:lstStyle>
            <a:lvl1pPr>
              <a:spcBef>
                <a:spcPct val="0"/>
              </a:spcBef>
              <a:buNone/>
              <a:defRPr lang="en-GB" sz="2400" b="1" i="1" baseline="0" noProof="0" dirty="0">
                <a:solidFill>
                  <a:schemeClr val="tx2"/>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br>
              <a:rPr kumimoji="0" lang="en-GB" sz="2647" b="1" i="1" u="none" strike="noStrike" kern="1200" cap="none" spc="0" normalizeH="0" baseline="0" noProof="0" dirty="0">
                <a:ln>
                  <a:noFill/>
                </a:ln>
                <a:solidFill>
                  <a:srgbClr val="344068"/>
                </a:solidFill>
                <a:effectLst/>
                <a:uLnTx/>
                <a:uFillTx/>
                <a:latin typeface="Calibri Light" panose="020F0302020204030204"/>
                <a:ea typeface="+mj-ea"/>
                <a:cs typeface="+mj-cs"/>
              </a:rPr>
            </a:br>
            <a:r>
              <a:rPr kumimoji="0" lang="en-GB" sz="2647" b="1" i="1" u="none" strike="noStrike" kern="1200" cap="none" spc="0" normalizeH="0" baseline="0" noProof="0" dirty="0">
                <a:ln>
                  <a:noFill/>
                </a:ln>
                <a:solidFill>
                  <a:srgbClr val="344068"/>
                </a:solidFill>
                <a:effectLst/>
                <a:uLnTx/>
                <a:uFillTx/>
                <a:latin typeface="Calibri Light" panose="020F0302020204030204"/>
                <a:ea typeface="+mj-ea"/>
                <a:cs typeface="+mj-cs"/>
              </a:rPr>
              <a:t>Expected growth of content and channel going forward</a:t>
            </a:r>
            <a:endParaRPr kumimoji="0" lang="en-GB" sz="2647" b="0" i="1" u="none" strike="noStrike" kern="1200" cap="none" spc="0" normalizeH="0" baseline="0" noProof="0" dirty="0">
              <a:ln>
                <a:noFill/>
              </a:ln>
              <a:solidFill>
                <a:srgbClr val="344068"/>
              </a:solidFill>
              <a:effectLst/>
              <a:uLnTx/>
              <a:uFillTx/>
              <a:latin typeface="Calibri Light" panose="020F0302020204030204"/>
              <a:ea typeface="+mj-ea"/>
              <a:cs typeface="+mj-cs"/>
            </a:endParaRPr>
          </a:p>
        </p:txBody>
      </p:sp>
      <p:sp>
        <p:nvSpPr>
          <p:cNvPr id="67" name="Rectangle 66"/>
          <p:cNvSpPr/>
          <p:nvPr/>
        </p:nvSpPr>
        <p:spPr>
          <a:xfrm>
            <a:off x="387372" y="1985562"/>
            <a:ext cx="2051310" cy="370329"/>
          </a:xfrm>
          <a:prstGeom prst="rect">
            <a:avLst/>
          </a:prstGeom>
          <a:solidFill>
            <a:schemeClr val="accent2"/>
          </a:solidFill>
          <a:ln w="6350">
            <a:noFill/>
          </a:ln>
        </p:spPr>
        <p:txBody>
          <a:bodyPr vert="horz" wrap="square" lIns="80682" tIns="40341" rIns="80682" bIns="40341"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588" b="0" i="1" u="none" strike="noStrike" kern="1200" cap="none" spc="0" normalizeH="0" baseline="0" noProof="0" dirty="0">
                <a:ln>
                  <a:noFill/>
                </a:ln>
                <a:solidFill>
                  <a:srgbClr val="D9E0E6"/>
                </a:solidFill>
                <a:effectLst/>
                <a:uLnTx/>
                <a:uFillTx/>
                <a:latin typeface="Calibri Light" panose="020F0302020204030204"/>
                <a:ea typeface="+mn-ea"/>
                <a:cs typeface="+mn-cs"/>
              </a:rPr>
              <a:t>Media</a:t>
            </a:r>
          </a:p>
        </p:txBody>
      </p:sp>
      <p:sp>
        <p:nvSpPr>
          <p:cNvPr id="60" name="Rectangle 59"/>
          <p:cNvSpPr/>
          <p:nvPr/>
        </p:nvSpPr>
        <p:spPr>
          <a:xfrm>
            <a:off x="3462231" y="12606"/>
            <a:ext cx="8728319" cy="6855199"/>
          </a:xfrm>
          <a:prstGeom prst="rect">
            <a:avLst/>
          </a:prstGeom>
          <a:solidFill>
            <a:srgbClr val="FFFFFF"/>
          </a:solidFill>
          <a:ln w="6350">
            <a:noFill/>
          </a:ln>
        </p:spPr>
        <p:txBody>
          <a:bodyPr vert="horz" wrap="square" lIns="80682" tIns="40341" rIns="80682" bIns="40341"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588"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p:cNvPicPr>
            <a:picLocks/>
          </p:cNvPicPr>
          <p:nvPr/>
        </p:nvPicPr>
        <p:blipFill>
          <a:blip r:embed="rId12"/>
          <a:stretch>
            <a:fillRect/>
          </a:stretch>
        </p:blipFill>
        <p:spPr>
          <a:xfrm>
            <a:off x="4411763" y="842181"/>
            <a:ext cx="6486767" cy="5741499"/>
          </a:xfrm>
          <a:prstGeom prst="rect">
            <a:avLst/>
          </a:prstGeom>
        </p:spPr>
      </p:pic>
      <p:sp>
        <p:nvSpPr>
          <p:cNvPr id="71" name="TextBox 70"/>
          <p:cNvSpPr txBox="1"/>
          <p:nvPr/>
        </p:nvSpPr>
        <p:spPr>
          <a:xfrm>
            <a:off x="8889537" y="307016"/>
            <a:ext cx="1605605" cy="240756"/>
          </a:xfrm>
          <a:prstGeom prst="rect">
            <a:avLst/>
          </a:prstGeom>
          <a:solidFill>
            <a:schemeClr val="bg1"/>
          </a:solidFill>
        </p:spPr>
        <p:txBody>
          <a:bodyPr wrap="none" lIns="0" tIns="0" rIns="0" bIns="0" rtlCol="0">
            <a:noAutofit/>
          </a:bodyPr>
          <a:lstStyle/>
          <a:p>
            <a:pPr marL="0" marR="0" lvl="0" indent="-181496" algn="ctr" defTabSz="457200" rtl="0" eaLnBrk="1" fontAlgn="auto" latinLnBrk="0" hangingPunct="1">
              <a:lnSpc>
                <a:spcPct val="100000"/>
              </a:lnSpc>
              <a:spcBef>
                <a:spcPts val="0"/>
              </a:spcBef>
              <a:spcAft>
                <a:spcPts val="596"/>
              </a:spcAft>
              <a:buClrTx/>
              <a:buSzTx/>
              <a:buFontTx/>
              <a:buNone/>
              <a:tabLst/>
              <a:defRPr/>
            </a:pPr>
            <a:r>
              <a:rPr kumimoji="0" lang="en-GB" sz="1588" b="1" i="0" u="none" strike="noStrike" kern="1200" cap="none" spc="0" normalizeH="0" baseline="0" noProof="0" dirty="0">
                <a:ln>
                  <a:noFill/>
                </a:ln>
                <a:solidFill>
                  <a:srgbClr val="000000"/>
                </a:solidFill>
                <a:effectLst/>
                <a:uLnTx/>
                <a:uFillTx/>
                <a:latin typeface="Calibri Light" panose="020F0302020204030204"/>
                <a:ea typeface="+mn-ea"/>
                <a:cs typeface="+mn-cs"/>
              </a:rPr>
              <a:t>Consumption channel</a:t>
            </a:r>
          </a:p>
        </p:txBody>
      </p:sp>
      <p:sp>
        <p:nvSpPr>
          <p:cNvPr id="73" name="TextBox 72"/>
          <p:cNvSpPr txBox="1"/>
          <p:nvPr/>
        </p:nvSpPr>
        <p:spPr>
          <a:xfrm>
            <a:off x="4828798" y="307016"/>
            <a:ext cx="1605605" cy="240756"/>
          </a:xfrm>
          <a:prstGeom prst="rect">
            <a:avLst/>
          </a:prstGeom>
          <a:solidFill>
            <a:schemeClr val="bg1"/>
          </a:solidFill>
        </p:spPr>
        <p:txBody>
          <a:bodyPr wrap="none" lIns="0" tIns="0" rIns="0" bIns="0" rtlCol="0">
            <a:noAutofit/>
          </a:bodyPr>
          <a:lstStyle/>
          <a:p>
            <a:pPr marL="0" marR="0" lvl="0" indent="-181496" algn="ctr" defTabSz="457200" rtl="0" eaLnBrk="1" fontAlgn="auto" latinLnBrk="0" hangingPunct="1">
              <a:lnSpc>
                <a:spcPct val="100000"/>
              </a:lnSpc>
              <a:spcBef>
                <a:spcPts val="0"/>
              </a:spcBef>
              <a:spcAft>
                <a:spcPts val="596"/>
              </a:spcAft>
              <a:buClrTx/>
              <a:buSzTx/>
              <a:buFontTx/>
              <a:buNone/>
              <a:tabLst/>
              <a:defRPr/>
            </a:pPr>
            <a:r>
              <a:rPr kumimoji="0" lang="en-GB" sz="1588" b="1" i="0" u="none" strike="noStrike" kern="1200" cap="none" spc="0" normalizeH="0" baseline="0" noProof="0" dirty="0">
                <a:ln>
                  <a:noFill/>
                </a:ln>
                <a:solidFill>
                  <a:srgbClr val="000000"/>
                </a:solidFill>
                <a:effectLst/>
                <a:uLnTx/>
                <a:uFillTx/>
                <a:latin typeface="Calibri Light" panose="020F0302020204030204"/>
                <a:ea typeface="+mn-ea"/>
                <a:cs typeface="+mn-cs"/>
              </a:rPr>
              <a:t>Type of content</a:t>
            </a:r>
          </a:p>
        </p:txBody>
      </p:sp>
      <p:sp>
        <p:nvSpPr>
          <p:cNvPr id="72" name="877">
            <a:hlinkClick r:id="" action="ppaction://noaction"/>
          </p:cNvPr>
          <p:cNvSpPr txBox="1"/>
          <p:nvPr>
            <p:custDataLst>
              <p:tags r:id="rId7"/>
            </p:custDataLst>
          </p:nvPr>
        </p:nvSpPr>
        <p:spPr>
          <a:xfrm>
            <a:off x="11084146" y="621255"/>
            <a:ext cx="420779" cy="122213"/>
          </a:xfrm>
          <a:prstGeom prst="rect">
            <a:avLst/>
          </a:prstGeom>
          <a:noFill/>
          <a:ln>
            <a:noFill/>
          </a:ln>
        </p:spPr>
        <p:txBody>
          <a:bodyPr wrap="none" lIns="24205" tIns="0" rIns="24205"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94" b="0" i="0" u="none" strike="noStrike" kern="1200" cap="none" spc="0" normalizeH="0" baseline="0" noProof="1">
                <a:ln>
                  <a:noFill/>
                </a:ln>
                <a:solidFill>
                  <a:prstClr val="black"/>
                </a:solidFill>
                <a:effectLst/>
                <a:uLnTx/>
                <a:uFillTx/>
                <a:latin typeface="Calibri" panose="020F0502020204030204"/>
                <a:ea typeface="+mn-ea"/>
                <a:cs typeface="Arial" pitchFamily="34" charset="0"/>
              </a:rPr>
              <a:t>Contents</a:t>
            </a:r>
          </a:p>
        </p:txBody>
      </p:sp>
    </p:spTree>
    <p:custDataLst>
      <p:tags r:id="rId1"/>
    </p:custDataLst>
    <p:extLst>
      <p:ext uri="{BB962C8B-B14F-4D97-AF65-F5344CB8AC3E}">
        <p14:creationId xmlns:p14="http://schemas.microsoft.com/office/powerpoint/2010/main" val="268750170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1736" name="Rectangle 201735">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730" name="Rectangle 2">
            <a:extLst>
              <a:ext uri="{FF2B5EF4-FFF2-40B4-BE49-F238E27FC236}">
                <a16:creationId xmlns:a16="http://schemas.microsoft.com/office/drawing/2014/main" id="{6ABCB340-B12E-4FEB-A0F9-3C01E77B46A5}"/>
              </a:ext>
            </a:extLst>
          </p:cNvPr>
          <p:cNvSpPr>
            <a:spLocks noGrp="1" noRot="1" noChangeArrowheads="1"/>
          </p:cNvSpPr>
          <p:nvPr>
            <p:ph type="title"/>
          </p:nvPr>
        </p:nvSpPr>
        <p:spPr>
          <a:xfrm>
            <a:off x="841248" y="548640"/>
            <a:ext cx="3600860" cy="5431536"/>
          </a:xfrm>
        </p:spPr>
        <p:txBody>
          <a:bodyPr>
            <a:normAutofit/>
          </a:bodyPr>
          <a:lstStyle/>
          <a:p>
            <a:pPr eaLnBrk="1" hangingPunct="1">
              <a:defRPr/>
            </a:pPr>
            <a:r>
              <a:rPr lang="fr-FR" sz="4200"/>
              <a:t>Norme ISO 20121 « Organisation d’événements et développement durable » </a:t>
            </a:r>
          </a:p>
        </p:txBody>
      </p:sp>
      <p:sp>
        <p:nvSpPr>
          <p:cNvPr id="201738"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731" name="Rectangle 3">
            <a:extLst>
              <a:ext uri="{FF2B5EF4-FFF2-40B4-BE49-F238E27FC236}">
                <a16:creationId xmlns:a16="http://schemas.microsoft.com/office/drawing/2014/main" id="{423B6B7F-AC96-4380-9B66-44C35AD28A7C}"/>
              </a:ext>
            </a:extLst>
          </p:cNvPr>
          <p:cNvSpPr>
            <a:spLocks noGrp="1" noChangeArrowheads="1"/>
          </p:cNvSpPr>
          <p:nvPr>
            <p:ph idx="1"/>
          </p:nvPr>
        </p:nvSpPr>
        <p:spPr>
          <a:xfrm>
            <a:off x="5126418" y="552091"/>
            <a:ext cx="6224335" cy="5431536"/>
          </a:xfrm>
        </p:spPr>
        <p:txBody>
          <a:bodyPr anchor="ctr">
            <a:normAutofit/>
          </a:bodyPr>
          <a:lstStyle/>
          <a:p>
            <a:pPr eaLnBrk="1" hangingPunct="1">
              <a:defRPr/>
            </a:pPr>
            <a:r>
              <a:rPr lang="fr-FR" sz="1700" b="1"/>
              <a:t>Référentiel (pour tous les acteurs) : </a:t>
            </a:r>
          </a:p>
          <a:p>
            <a:pPr lvl="1" eaLnBrk="1" hangingPunct="1">
              <a:defRPr/>
            </a:pPr>
            <a:r>
              <a:rPr lang="fr-FR" sz="1700" b="1"/>
              <a:t>choix des sites événementiels, </a:t>
            </a:r>
          </a:p>
          <a:p>
            <a:pPr lvl="1" eaLnBrk="1" hangingPunct="1">
              <a:defRPr/>
            </a:pPr>
            <a:r>
              <a:rPr lang="fr-FR" sz="1700" b="1"/>
              <a:t>supports de communication, </a:t>
            </a:r>
          </a:p>
          <a:p>
            <a:pPr lvl="1" eaLnBrk="1" hangingPunct="1">
              <a:defRPr/>
            </a:pPr>
            <a:r>
              <a:rPr lang="fr-FR" sz="1700" b="1"/>
              <a:t>transports dans leur globalité, </a:t>
            </a:r>
          </a:p>
          <a:p>
            <a:pPr lvl="1" eaLnBrk="1" hangingPunct="1">
              <a:defRPr/>
            </a:pPr>
            <a:r>
              <a:rPr lang="fr-FR" sz="1700" b="1"/>
              <a:t>consommation d’énergie, d’eau, </a:t>
            </a:r>
          </a:p>
          <a:p>
            <a:pPr lvl="1" eaLnBrk="1" hangingPunct="1">
              <a:defRPr/>
            </a:pPr>
            <a:r>
              <a:rPr lang="fr-FR" sz="1700" b="1"/>
              <a:t>gestion des déchets, </a:t>
            </a:r>
          </a:p>
          <a:p>
            <a:pPr lvl="1" eaLnBrk="1" hangingPunct="1">
              <a:defRPr/>
            </a:pPr>
            <a:r>
              <a:rPr lang="fr-FR" sz="1700" b="1"/>
              <a:t>services périphériques (restauration, brasserie, hôtellerie…) </a:t>
            </a:r>
          </a:p>
          <a:p>
            <a:pPr lvl="1" eaLnBrk="1" hangingPunct="1">
              <a:defRPr/>
            </a:pPr>
            <a:r>
              <a:rPr lang="fr-FR" sz="1700" b="1"/>
              <a:t>aspects techniques et logistiques ( location et d’installation de matériaux et d’infrastructure fixes et souvent temporaires).</a:t>
            </a:r>
          </a:p>
          <a:p>
            <a:pPr eaLnBrk="1" hangingPunct="1">
              <a:defRPr/>
            </a:pPr>
            <a:endParaRPr lang="fr-FR" sz="1700" b="1"/>
          </a:p>
          <a:p>
            <a:pPr eaLnBrk="1" hangingPunct="1">
              <a:defRPr/>
            </a:pPr>
            <a:r>
              <a:rPr lang="fr-FR" sz="1700" b="1"/>
              <a:t>Conception et de mise en œuvre d’une stratégie événementielle de développement durable avec le concours et surtout la participation opérationnelle et pas uniquement financière de l’ensemble des parties prenantes.</a:t>
            </a:r>
          </a:p>
          <a:p>
            <a:pPr eaLnBrk="1" hangingPunct="1">
              <a:defRPr/>
            </a:pPr>
            <a:endParaRPr lang="fr-FR" sz="1700" b="1"/>
          </a:p>
          <a:p>
            <a:pPr eaLnBrk="1" hangingPunct="1">
              <a:defRPr/>
            </a:pPr>
            <a:r>
              <a:rPr lang="fr-FR" sz="1700" b="1"/>
              <a:t>Evaluation : bilan environnemental et social-sociétal de l’événement.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2279"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662795" y="-3745097"/>
            <a:ext cx="1354979" cy="10750169"/>
          </a:xfrm>
          <a:prstGeom prst="downArrow">
            <a:avLst>
              <a:gd name="adj1" fmla="val 100000"/>
              <a:gd name="adj2" fmla="val 22582"/>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8307" name="Picture 3" descr="cg13">
            <a:hlinkClick r:id="rId2" action="ppaction://hlinkpres?slideindex=1&amp;slidetitle="/>
            <a:extLst>
              <a:ext uri="{FF2B5EF4-FFF2-40B4-BE49-F238E27FC236}">
                <a16:creationId xmlns:a16="http://schemas.microsoft.com/office/drawing/2014/main" id="{9BB0A532-031C-4C3B-802C-C34A845F7A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7463" y="3162300"/>
            <a:ext cx="7551738" cy="24177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Picture 4" descr="logo-open-13">
            <a:extLst>
              <a:ext uri="{FF2B5EF4-FFF2-40B4-BE49-F238E27FC236}">
                <a16:creationId xmlns:a16="http://schemas.microsoft.com/office/drawing/2014/main" id="{7FCD56E7-67C2-4D0C-96DB-C75F317852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7463" y="3162300"/>
            <a:ext cx="2443163" cy="24177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4" name="Rectangle 2">
            <a:extLst>
              <a:ext uri="{FF2B5EF4-FFF2-40B4-BE49-F238E27FC236}">
                <a16:creationId xmlns:a16="http://schemas.microsoft.com/office/drawing/2014/main" id="{6CF3B6B1-D5B3-44A3-8FE3-422F5D1343BE}"/>
              </a:ext>
            </a:extLst>
          </p:cNvPr>
          <p:cNvSpPr>
            <a:spLocks noGrp="1" noRot="1" noChangeArrowheads="1"/>
          </p:cNvSpPr>
          <p:nvPr>
            <p:ph type="title"/>
          </p:nvPr>
        </p:nvSpPr>
        <p:spPr>
          <a:xfrm>
            <a:off x="1286932" y="1204109"/>
            <a:ext cx="10023398" cy="857894"/>
          </a:xfrm>
        </p:spPr>
        <p:txBody>
          <a:bodyPr>
            <a:normAutofit/>
          </a:bodyPr>
          <a:lstStyle/>
          <a:p>
            <a:pPr eaLnBrk="1" hangingPunct="1">
              <a:defRPr/>
            </a:pPr>
            <a:r>
              <a:rPr lang="fr-FR" sz="4000">
                <a:solidFill>
                  <a:srgbClr val="FFFFFF"/>
                </a:solidFill>
                <a:effectLst>
                  <a:outerShdw blurRad="38100" dist="38100" dir="2700000" algn="tl">
                    <a:srgbClr val="C0C0C0"/>
                  </a:outerShdw>
                </a:effectLst>
              </a:rPr>
              <a:t>Stratégie Eco-citoyenne Cosmétique</a:t>
            </a:r>
          </a:p>
        </p:txBody>
      </p:sp>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9330" name="Image 4">
            <a:extLst>
              <a:ext uri="{FF2B5EF4-FFF2-40B4-BE49-F238E27FC236}">
                <a16:creationId xmlns:a16="http://schemas.microsoft.com/office/drawing/2014/main" id="{8BB6E657-3FAC-4BF0-8603-A4E03B4A88A4}"/>
              </a:ext>
            </a:extLst>
          </p:cNvPr>
          <p:cNvPicPr>
            <a:picLocks noChangeAspect="1"/>
          </p:cNvPicPr>
          <p:nvPr/>
        </p:nvPicPr>
        <p:blipFill rotWithShape="1">
          <a:blip r:embed="rId2">
            <a:extLst>
              <a:ext uri="{28A0092B-C50C-407E-A947-70E740481C1C}">
                <a14:useLocalDpi xmlns:a14="http://schemas.microsoft.com/office/drawing/2010/main" val="0"/>
              </a:ext>
            </a:extLst>
          </a:blip>
          <a:srcRect t="9580" r="1" b="1"/>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125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250" name="Rectangle 2">
            <a:extLst>
              <a:ext uri="{FF2B5EF4-FFF2-40B4-BE49-F238E27FC236}">
                <a16:creationId xmlns:a16="http://schemas.microsoft.com/office/drawing/2014/main" id="{9326C348-AD66-4923-8B1A-5600453FD9B8}"/>
              </a:ext>
            </a:extLst>
          </p:cNvPr>
          <p:cNvSpPr>
            <a:spLocks noGrp="1" noChangeArrowheads="1"/>
          </p:cNvSpPr>
          <p:nvPr>
            <p:ph type="title"/>
          </p:nvPr>
        </p:nvSpPr>
        <p:spPr>
          <a:xfrm>
            <a:off x="1028700" y="1967266"/>
            <a:ext cx="2628900" cy="2547257"/>
          </a:xfrm>
          <a:noFill/>
        </p:spPr>
        <p:txBody>
          <a:bodyPr vert="horz" lIns="91440" tIns="45720" rIns="91440" bIns="45720" rtlCol="0" anchor="ctr">
            <a:normAutofit/>
          </a:bodyPr>
          <a:lstStyle/>
          <a:p>
            <a:pPr algn="ctr">
              <a:defRPr/>
            </a:pPr>
            <a:r>
              <a:rPr lang="en-US" sz="3600" kern="1200">
                <a:solidFill>
                  <a:srgbClr val="FFFFFF"/>
                </a:solidFill>
                <a:effectLst>
                  <a:outerShdw blurRad="38100" dist="38100" dir="2700000" algn="tl">
                    <a:srgbClr val="C0C0C0"/>
                  </a:outerShdw>
                </a:effectLst>
                <a:latin typeface="+mj-lt"/>
                <a:ea typeface="+mj-ea"/>
                <a:cs typeface="+mj-cs"/>
              </a:rPr>
              <a:t>Stratégie Eco-citoyenne intégrée </a:t>
            </a:r>
          </a:p>
        </p:txBody>
      </p:sp>
      <p:pic>
        <p:nvPicPr>
          <p:cNvPr id="100355" name="Image 1">
            <a:extLst>
              <a:ext uri="{FF2B5EF4-FFF2-40B4-BE49-F238E27FC236}">
                <a16:creationId xmlns:a16="http://schemas.microsoft.com/office/drawing/2014/main" id="{D6899686-444D-422B-BA4C-F41F38D6DE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777316" y="1215632"/>
            <a:ext cx="6780700" cy="442440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1385" name="Rectangle 101384">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1380" name="Image 1">
            <a:extLst>
              <a:ext uri="{FF2B5EF4-FFF2-40B4-BE49-F238E27FC236}">
                <a16:creationId xmlns:a16="http://schemas.microsoft.com/office/drawing/2014/main" id="{6368999A-8FE8-413E-8041-630E2620BF4D}"/>
              </a:ext>
            </a:extLst>
          </p:cNvPr>
          <p:cNvPicPr>
            <a:picLocks noChangeAspect="1"/>
          </p:cNvPicPr>
          <p:nvPr/>
        </p:nvPicPr>
        <p:blipFill rotWithShape="1">
          <a:blip r:embed="rId2">
            <a:extLst>
              <a:ext uri="{28A0092B-C50C-407E-A947-70E740481C1C}">
                <a14:useLocalDpi xmlns:a14="http://schemas.microsoft.com/office/drawing/2010/main" val="0"/>
              </a:ext>
            </a:extLst>
          </a:blip>
          <a:srcRect l="3766" r="24499" b="-1"/>
          <a:stretch/>
        </p:blipFill>
        <p:spPr bwMode="auto">
          <a:xfrm>
            <a:off x="-1" y="10"/>
            <a:ext cx="7370057"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9" name="Image 4">
            <a:extLst>
              <a:ext uri="{FF2B5EF4-FFF2-40B4-BE49-F238E27FC236}">
                <a16:creationId xmlns:a16="http://schemas.microsoft.com/office/drawing/2014/main" id="{AFD908A9-832A-489A-9AAB-CB4C0C351F59}"/>
              </a:ext>
            </a:extLst>
          </p:cNvPr>
          <p:cNvPicPr>
            <a:picLocks noChangeAspect="1"/>
          </p:cNvPicPr>
          <p:nvPr/>
        </p:nvPicPr>
        <p:blipFill rotWithShape="1">
          <a:blip r:embed="rId3">
            <a:extLst>
              <a:ext uri="{28A0092B-C50C-407E-A947-70E740481C1C}">
                <a14:useLocalDpi xmlns:a14="http://schemas.microsoft.com/office/drawing/2010/main" val="0"/>
              </a:ext>
            </a:extLst>
          </a:blip>
          <a:srcRect t="1922" r="-3" b="2264"/>
          <a:stretch/>
        </p:blipFill>
        <p:spPr bwMode="auto">
          <a:xfrm>
            <a:off x="7534656" y="1"/>
            <a:ext cx="4657344" cy="334670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8" name="Espace réservé du contenu 3">
            <a:extLst>
              <a:ext uri="{FF2B5EF4-FFF2-40B4-BE49-F238E27FC236}">
                <a16:creationId xmlns:a16="http://schemas.microsoft.com/office/drawing/2014/main" id="{5A5EE16C-71AF-464A-9885-3B605EABD239}"/>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23087" r="20900"/>
          <a:stretch/>
        </p:blipFill>
        <p:spPr>
          <a:xfrm>
            <a:off x="7534654" y="3511296"/>
            <a:ext cx="4657346" cy="3346704"/>
          </a:xfrm>
          <a:prstGeom prst="rect">
            <a:avLst/>
          </a:prstGeom>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8" name="Rectangle 10240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403" name="Espace réservé du contenu 3">
            <a:extLst>
              <a:ext uri="{FF2B5EF4-FFF2-40B4-BE49-F238E27FC236}">
                <a16:creationId xmlns:a16="http://schemas.microsoft.com/office/drawing/2014/main" id="{8F1C2D63-BF3F-464C-A102-A112311F86A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22695"/>
          <a:stretch/>
        </p:blipFill>
        <p:spPr>
          <a:xfrm>
            <a:off x="20" y="1282"/>
            <a:ext cx="12191980" cy="6856718"/>
          </a:xfrm>
          <a:prstGeom prst="rect">
            <a:avLst/>
          </a:prstGeom>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bg>
      <p:bgPr>
        <a:gradFill rotWithShape="1">
          <a:gsLst>
            <a:gs pos="10000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0DAD1829-B666-49A0-BD4B-F2ABF6C389C9}"/>
              </a:ext>
            </a:extLst>
          </p:cNvPr>
          <p:cNvSpPr>
            <a:spLocks noRot="1" noChangeArrowheads="1"/>
          </p:cNvSpPr>
          <p:nvPr/>
        </p:nvSpPr>
        <p:spPr bwMode="auto">
          <a:xfrm>
            <a:off x="1981200" y="274638"/>
            <a:ext cx="8229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endParaRPr lang="fr-FR" altLang="fr-FR" sz="2800">
              <a:solidFill>
                <a:schemeClr val="tx2"/>
              </a:solidFill>
              <a:latin typeface="Arial" panose="020B0604020202020204" pitchFamily="34" charset="0"/>
              <a:cs typeface="Arial" panose="020B0604020202020204" pitchFamily="34" charset="0"/>
            </a:endParaRPr>
          </a:p>
        </p:txBody>
      </p:sp>
      <p:sp>
        <p:nvSpPr>
          <p:cNvPr id="11" name="Titre 2">
            <a:extLst>
              <a:ext uri="{FF2B5EF4-FFF2-40B4-BE49-F238E27FC236}">
                <a16:creationId xmlns:a16="http://schemas.microsoft.com/office/drawing/2014/main" id="{A0547B0F-2D8D-42FE-89DF-85DCB0C750CF}"/>
              </a:ext>
            </a:extLst>
          </p:cNvPr>
          <p:cNvSpPr txBox="1">
            <a:spLocks/>
          </p:cNvSpPr>
          <p:nvPr/>
        </p:nvSpPr>
        <p:spPr bwMode="auto">
          <a:xfrm>
            <a:off x="1981200" y="274638"/>
            <a:ext cx="8229600" cy="85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a:lstStyle>
          <a:p>
            <a:pPr eaLnBrk="1" hangingPunct="1">
              <a:defRPr/>
            </a:pPr>
            <a:r>
              <a:rPr lang="fr-FR" sz="4000" dirty="0">
                <a:solidFill>
                  <a:schemeClr val="tx1"/>
                </a:solidFill>
                <a:effectLst>
                  <a:outerShdw blurRad="38100" dist="38100" dir="2700000" algn="tl">
                    <a:srgbClr val="C0C0C0"/>
                  </a:outerShdw>
                </a:effectLst>
              </a:rPr>
              <a:t>RSE : ressource synergique permettant l’interfaçage</a:t>
            </a:r>
          </a:p>
        </p:txBody>
      </p:sp>
      <p:pic>
        <p:nvPicPr>
          <p:cNvPr id="103428" name="Picture 4" descr="opnca2011-2005lio003">
            <a:extLst>
              <a:ext uri="{FF2B5EF4-FFF2-40B4-BE49-F238E27FC236}">
                <a16:creationId xmlns:a16="http://schemas.microsoft.com/office/drawing/2014/main" id="{BAAA1452-6D6F-415E-A4C1-1EEE89191D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5025" y="1341439"/>
            <a:ext cx="3517900" cy="234473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3429" name="Picture 5" descr="opnca2011-2005lio009">
            <a:extLst>
              <a:ext uri="{FF2B5EF4-FFF2-40B4-BE49-F238E27FC236}">
                <a16:creationId xmlns:a16="http://schemas.microsoft.com/office/drawing/2014/main" id="{88BD462B-FCB2-4FBE-BD46-D67B4FDD9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4776" y="1343025"/>
            <a:ext cx="3527425" cy="23510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3430" name="Picture 6" descr="logo_edf_hp">
            <a:extLst>
              <a:ext uri="{FF2B5EF4-FFF2-40B4-BE49-F238E27FC236}">
                <a16:creationId xmlns:a16="http://schemas.microsoft.com/office/drawing/2014/main" id="{62AC95F6-41CC-491B-BDEE-1AF1664998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2539" y="4329113"/>
            <a:ext cx="941387"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1" name="Picture 7" descr="7E8De56q8M7NzEu-main">
            <a:extLst>
              <a:ext uri="{FF2B5EF4-FFF2-40B4-BE49-F238E27FC236}">
                <a16:creationId xmlns:a16="http://schemas.microsoft.com/office/drawing/2014/main" id="{5F880CC7-A0B7-4F87-9BBA-BC6C314018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0614" y="4302126"/>
            <a:ext cx="139382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2" name="Picture 8" descr="lervinqueur_1111263021_logo_peugeot">
            <a:extLst>
              <a:ext uri="{FF2B5EF4-FFF2-40B4-BE49-F238E27FC236}">
                <a16:creationId xmlns:a16="http://schemas.microsoft.com/office/drawing/2014/main" id="{9D5A9807-6402-4E19-B84E-305727A85A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31113" y="5538788"/>
            <a:ext cx="912812"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3" name="Picture 9" descr="1239285240_logo%20nice%20cote%20azur">
            <a:extLst>
              <a:ext uri="{FF2B5EF4-FFF2-40B4-BE49-F238E27FC236}">
                <a16:creationId xmlns:a16="http://schemas.microsoft.com/office/drawing/2014/main" id="{B5E8CFB7-A31B-4B30-952C-4547E0F25E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78889" y="5537201"/>
            <a:ext cx="1057275"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4" name="Picture 10">
            <a:extLst>
              <a:ext uri="{FF2B5EF4-FFF2-40B4-BE49-F238E27FC236}">
                <a16:creationId xmlns:a16="http://schemas.microsoft.com/office/drawing/2014/main" id="{974E0DCF-53C3-45A2-B5D7-6864F5851E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05026" y="3863976"/>
            <a:ext cx="3990975"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2">
                <a:tint val="90000"/>
                <a:lumMod val="120000"/>
              </a:schemeClr>
            </a:gs>
            <a:gs pos="100000">
              <a:schemeClr val="bg2">
                <a:shade val="98000"/>
                <a:satMod val="120000"/>
                <a:lumMod val="98000"/>
              </a:schemeClr>
            </a:gs>
          </a:gsLst>
          <a:lin ang="5400000" scaled="0"/>
          <a:tileRect/>
        </a:gradFill>
        <a:effectLst/>
      </p:bgPr>
    </p:bg>
    <p:spTree>
      <p:nvGrpSpPr>
        <p:cNvPr id="1" name=""/>
        <p:cNvGrpSpPr/>
        <p:nvPr/>
      </p:nvGrpSpPr>
      <p:grpSpPr>
        <a:xfrm>
          <a:off x="0" y="0"/>
          <a:ext cx="0" cy="0"/>
          <a:chOff x="0" y="0"/>
          <a:chExt cx="0" cy="0"/>
        </a:xfrm>
      </p:grpSpPr>
      <p:pic>
        <p:nvPicPr>
          <p:cNvPr id="104450" name="Picture 5" descr="Solidaire_du_Chocolat">
            <a:extLst>
              <a:ext uri="{FF2B5EF4-FFF2-40B4-BE49-F238E27FC236}">
                <a16:creationId xmlns:a16="http://schemas.microsoft.com/office/drawing/2014/main" id="{2C80FDF2-3C8B-42FA-BA9A-F0BA4CAC34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36613"/>
            <a:ext cx="50038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1" name="Picture 7" descr="lancement-du-pandathlon-2010-le-defi-sportif-du-wwf-pour-la-planete_reference">
            <a:hlinkClick r:id="rId3" action="ppaction://hlinkfile"/>
            <a:extLst>
              <a:ext uri="{FF2B5EF4-FFF2-40B4-BE49-F238E27FC236}">
                <a16:creationId xmlns:a16="http://schemas.microsoft.com/office/drawing/2014/main" id="{FC58EC78-8B25-452F-8BD7-86A530CF4C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7713" y="4005263"/>
            <a:ext cx="523875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5" descr="HWC RGB logo">
            <a:hlinkClick r:id="rId5" action="ppaction://hlinkpres?slideindex=1&amp;slidetitle="/>
            <a:extLst>
              <a:ext uri="{FF2B5EF4-FFF2-40B4-BE49-F238E27FC236}">
                <a16:creationId xmlns:a16="http://schemas.microsoft.com/office/drawing/2014/main" id="{90AE8584-C811-4C6A-BA00-5A2E5D1415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0825" y="1052514"/>
            <a:ext cx="34925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479" name="Rectangle 105478">
            <a:extLst>
              <a:ext uri="{FF2B5EF4-FFF2-40B4-BE49-F238E27FC236}">
                <a16:creationId xmlns:a16="http://schemas.microsoft.com/office/drawing/2014/main" id="{4169DD87-3EBE-44CA-9654-8AE0466B27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Image 5">
            <a:extLst>
              <a:ext uri="{FF2B5EF4-FFF2-40B4-BE49-F238E27FC236}">
                <a16:creationId xmlns:a16="http://schemas.microsoft.com/office/drawing/2014/main" id="{19DD0BEC-0328-41C4-8D2B-0726990EA62C}"/>
              </a:ext>
            </a:extLst>
          </p:cNvPr>
          <p:cNvPicPr>
            <a:picLocks noChangeAspect="1"/>
          </p:cNvPicPr>
          <p:nvPr/>
        </p:nvPicPr>
        <p:blipFill rotWithShape="1">
          <a:blip r:embed="rId2"/>
          <a:srcRect t="14676" r="2" b="2"/>
          <a:stretch/>
        </p:blipFill>
        <p:spPr>
          <a:xfrm>
            <a:off x="192526" y="550518"/>
            <a:ext cx="5799477" cy="2783429"/>
          </a:xfrm>
          <a:prstGeom prst="rect">
            <a:avLst/>
          </a:prstGeom>
          <a:solidFill>
            <a:srgbClr val="FFFFFF">
              <a:shade val="85000"/>
            </a:srgbClr>
          </a:solidFill>
          <a:scene3d>
            <a:camera prst="orthographicFront">
              <a:rot lat="0" lon="0" rev="360000"/>
            </a:camera>
            <a:lightRig rig="twoPt" dir="t">
              <a:rot lat="0" lon="0" rev="7200000"/>
            </a:lightRig>
          </a:scene3d>
          <a:sp3d contourW="12700">
            <a:bevelT w="25400" h="19050"/>
            <a:contourClr>
              <a:srgbClr val="969696"/>
            </a:contourClr>
          </a:sp3d>
        </p:spPr>
      </p:pic>
      <p:pic>
        <p:nvPicPr>
          <p:cNvPr id="9" name="Image 8">
            <a:extLst>
              <a:ext uri="{FF2B5EF4-FFF2-40B4-BE49-F238E27FC236}">
                <a16:creationId xmlns:a16="http://schemas.microsoft.com/office/drawing/2014/main" id="{88D58CED-7EEE-4224-879E-391565E544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 b="12697"/>
          <a:stretch/>
        </p:blipFill>
        <p:spPr>
          <a:xfrm>
            <a:off x="6191622" y="550517"/>
            <a:ext cx="5796945" cy="2783429"/>
          </a:xfrm>
          <a:prstGeom prst="rect">
            <a:avLst/>
          </a:prstGeom>
        </p:spPr>
      </p:pic>
      <p:pic>
        <p:nvPicPr>
          <p:cNvPr id="7" name="Image 6">
            <a:extLst>
              <a:ext uri="{FF2B5EF4-FFF2-40B4-BE49-F238E27FC236}">
                <a16:creationId xmlns:a16="http://schemas.microsoft.com/office/drawing/2014/main" id="{54CC84BC-DB1D-45A9-8858-C1C508B9EE0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227" r="2" b="2"/>
          <a:stretch/>
        </p:blipFill>
        <p:spPr>
          <a:xfrm>
            <a:off x="196714" y="3514856"/>
            <a:ext cx="5799477" cy="2792626"/>
          </a:xfrm>
          <a:prstGeom prst="rect">
            <a:avLst/>
          </a:prstGeom>
          <a:solidFill>
            <a:srgbClr val="FFFFFF">
              <a:shade val="85000"/>
            </a:srgbClr>
          </a:solidFill>
        </p:spPr>
      </p:pic>
      <p:pic>
        <p:nvPicPr>
          <p:cNvPr id="105474" name="Image 3">
            <a:extLst>
              <a:ext uri="{FF2B5EF4-FFF2-40B4-BE49-F238E27FC236}">
                <a16:creationId xmlns:a16="http://schemas.microsoft.com/office/drawing/2014/main" id="{235C6ED4-6A88-4CBD-8371-A6FB17E756F8}"/>
              </a:ext>
            </a:extLst>
          </p:cNvPr>
          <p:cNvPicPr>
            <a:picLocks noChangeAspect="1"/>
          </p:cNvPicPr>
          <p:nvPr/>
        </p:nvPicPr>
        <p:blipFill rotWithShape="1">
          <a:blip r:embed="rId5">
            <a:extLst>
              <a:ext uri="{28A0092B-C50C-407E-A947-70E740481C1C}">
                <a14:useLocalDpi xmlns:a14="http://schemas.microsoft.com/office/drawing/2010/main" val="0"/>
              </a:ext>
            </a:extLst>
          </a:blip>
          <a:srcRect l="20944" r="4328" b="1"/>
          <a:stretch/>
        </p:blipFill>
        <p:spPr bwMode="auto">
          <a:xfrm>
            <a:off x="6195810" y="3514855"/>
            <a:ext cx="5796945" cy="27926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a:extLst>
              <a:ext uri="{FF2B5EF4-FFF2-40B4-BE49-F238E27FC236}">
                <a16:creationId xmlns:a16="http://schemas.microsoft.com/office/drawing/2014/main" id="{0F50B997-02A2-40E6-8845-DF414A36D01E}"/>
              </a:ext>
            </a:extLst>
          </p:cNvPr>
          <p:cNvSpPr/>
          <p:nvPr/>
        </p:nvSpPr>
        <p:spPr>
          <a:xfrm>
            <a:off x="2927350" y="765176"/>
            <a:ext cx="2305050" cy="2232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RSE</a:t>
            </a:r>
          </a:p>
        </p:txBody>
      </p:sp>
      <p:sp>
        <p:nvSpPr>
          <p:cNvPr id="5" name="Ellipse 4">
            <a:extLst>
              <a:ext uri="{FF2B5EF4-FFF2-40B4-BE49-F238E27FC236}">
                <a16:creationId xmlns:a16="http://schemas.microsoft.com/office/drawing/2014/main" id="{4FA0690E-E8DB-4FEA-AD18-0A47F72D14C3}"/>
              </a:ext>
            </a:extLst>
          </p:cNvPr>
          <p:cNvSpPr/>
          <p:nvPr/>
        </p:nvSpPr>
        <p:spPr>
          <a:xfrm>
            <a:off x="6888163" y="692151"/>
            <a:ext cx="2303462" cy="2232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SPORT</a:t>
            </a:r>
          </a:p>
        </p:txBody>
      </p:sp>
      <p:sp>
        <p:nvSpPr>
          <p:cNvPr id="6" name="Ellipse 5">
            <a:extLst>
              <a:ext uri="{FF2B5EF4-FFF2-40B4-BE49-F238E27FC236}">
                <a16:creationId xmlns:a16="http://schemas.microsoft.com/office/drawing/2014/main" id="{746C8A3A-1372-408F-AC1D-23C6D94C4D3D}"/>
              </a:ext>
            </a:extLst>
          </p:cNvPr>
          <p:cNvSpPr/>
          <p:nvPr/>
        </p:nvSpPr>
        <p:spPr>
          <a:xfrm>
            <a:off x="4872038" y="4292601"/>
            <a:ext cx="2303462" cy="2232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CITY BRANDING</a:t>
            </a:r>
          </a:p>
        </p:txBody>
      </p:sp>
      <p:sp>
        <p:nvSpPr>
          <p:cNvPr id="7" name="Triangle isocèle 6">
            <a:extLst>
              <a:ext uri="{FF2B5EF4-FFF2-40B4-BE49-F238E27FC236}">
                <a16:creationId xmlns:a16="http://schemas.microsoft.com/office/drawing/2014/main" id="{83621533-1C4F-4463-856A-D1F031AD6125}"/>
              </a:ext>
            </a:extLst>
          </p:cNvPr>
          <p:cNvSpPr/>
          <p:nvPr/>
        </p:nvSpPr>
        <p:spPr>
          <a:xfrm rot="10800000">
            <a:off x="5033964" y="2492375"/>
            <a:ext cx="2141537" cy="177958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106502" name="ZoneTexte 7">
            <a:extLst>
              <a:ext uri="{FF2B5EF4-FFF2-40B4-BE49-F238E27FC236}">
                <a16:creationId xmlns:a16="http://schemas.microsoft.com/office/drawing/2014/main" id="{8DAF0E17-E464-486E-BBE9-4C6C811227E4}"/>
              </a:ext>
            </a:extLst>
          </p:cNvPr>
          <p:cNvSpPr txBox="1">
            <a:spLocks noChangeArrowheads="1"/>
          </p:cNvSpPr>
          <p:nvPr/>
        </p:nvSpPr>
        <p:spPr bwMode="auto">
          <a:xfrm>
            <a:off x="5303839" y="2517776"/>
            <a:ext cx="1800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fr-FR" altLang="fr-FR" sz="1800" dirty="0">
                <a:solidFill>
                  <a:schemeClr val="bg1"/>
                </a:solidFill>
              </a:rPr>
              <a:t>DESTINATION MARKETING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4"/>
          <p:cNvSpPr>
            <a:spLocks noGrp="1"/>
          </p:cNvSpPr>
          <p:nvPr>
            <p:ph type="title"/>
          </p:nvPr>
        </p:nvSpPr>
        <p:spPr>
          <a:xfrm>
            <a:off x="292274" y="283923"/>
            <a:ext cx="11615804" cy="1027135"/>
          </a:xfrm>
        </p:spPr>
        <p:txBody>
          <a:bodyPr>
            <a:normAutofit fontScale="90000"/>
          </a:bodyPr>
          <a:lstStyle/>
          <a:p>
            <a:r>
              <a:rPr lang="en-GB" b="1" dirty="0"/>
              <a:t>GLOBAL SPORTS SPONSORSHIP SPEND</a:t>
            </a:r>
            <a:br>
              <a:rPr lang="en-GB" b="1" dirty="0"/>
            </a:br>
            <a:r>
              <a:rPr lang="en-GB" b="1" i="1" dirty="0"/>
              <a:t>– US$ Billions</a:t>
            </a:r>
          </a:p>
        </p:txBody>
      </p:sp>
      <p:sp>
        <p:nvSpPr>
          <p:cNvPr id="5" name="Slide Number Placeholder 1"/>
          <p:cNvSpPr>
            <a:spLocks noGrp="1"/>
          </p:cNvSpPr>
          <p:nvPr>
            <p:ph type="sldNum" sz="quarter" idx="12"/>
          </p:nvPr>
        </p:nvSpPr>
        <p:spPr>
          <a:xfrm>
            <a:off x="292273" y="6454925"/>
            <a:ext cx="1377864" cy="19200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342F7F-7FB6-49CA-8A95-3BF05FAAE808}" type="slidenum">
              <a:rPr kumimoji="0" lang="en-GB"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aphicFrame>
        <p:nvGraphicFramePr>
          <p:cNvPr id="6" name="Chart 2"/>
          <p:cNvGraphicFramePr/>
          <p:nvPr/>
        </p:nvGraphicFramePr>
        <p:xfrm>
          <a:off x="301798" y="2029173"/>
          <a:ext cx="11615804" cy="4673403"/>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585" y="1371600"/>
            <a:ext cx="1405328" cy="1405328"/>
          </a:xfrm>
          <a:prstGeom prst="rect">
            <a:avLst/>
          </a:prstGeom>
        </p:spPr>
      </p:pic>
      <p:sp>
        <p:nvSpPr>
          <p:cNvPr id="8" name="TextBox 6"/>
          <p:cNvSpPr txBox="1"/>
          <p:nvPr/>
        </p:nvSpPr>
        <p:spPr>
          <a:xfrm>
            <a:off x="789031" y="6464874"/>
            <a:ext cx="2434193" cy="205121"/>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33" b="0" i="1" u="none" strike="noStrike" kern="1200" cap="none" spc="0" normalizeH="0" baseline="0" noProof="0" dirty="0">
                <a:ln>
                  <a:noFill/>
                </a:ln>
                <a:solidFill>
                  <a:prstClr val="black"/>
                </a:solidFill>
                <a:effectLst/>
                <a:uLnTx/>
                <a:uFillTx/>
                <a:latin typeface="Calibri" panose="020F0502020204030204"/>
                <a:ea typeface="+mn-ea"/>
                <a:cs typeface="+mn-cs"/>
              </a:rPr>
              <a:t>Based on projected figure for 2016 </a:t>
            </a:r>
          </a:p>
        </p:txBody>
      </p:sp>
    </p:spTree>
    <p:extLst>
      <p:ext uri="{BB962C8B-B14F-4D97-AF65-F5344CB8AC3E}">
        <p14:creationId xmlns:p14="http://schemas.microsoft.com/office/powerpoint/2010/main" val="418455510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0506ED4-32CD-43AB-B344-A53FEC3B8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C990AAD3-E6EC-436A-BA4C-86970DE3DB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6" name="Rectangle 25">
            <a:extLst>
              <a:ext uri="{FF2B5EF4-FFF2-40B4-BE49-F238E27FC236}">
                <a16:creationId xmlns:a16="http://schemas.microsoft.com/office/drawing/2014/main" id="{71A10295-A3EB-4196-9FEB-CB8FC39B42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8BD65E0-6463-4741-89DA-3C7B9847FD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3" y="480060"/>
            <a:ext cx="5458120"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2958" r="13386" b="-1"/>
          <a:stretch/>
        </p:blipFill>
        <p:spPr>
          <a:xfrm>
            <a:off x="643467" y="643467"/>
            <a:ext cx="5130797" cy="5571066"/>
          </a:xfrm>
          <a:prstGeom prst="rect">
            <a:avLst/>
          </a:prstGeom>
        </p:spPr>
      </p:pic>
      <p:sp>
        <p:nvSpPr>
          <p:cNvPr id="30" name="Rectangle 29">
            <a:extLst>
              <a:ext uri="{FF2B5EF4-FFF2-40B4-BE49-F238E27FC236}">
                <a16:creationId xmlns:a16="http://schemas.microsoft.com/office/drawing/2014/main" id="{82BD86A9-3661-4FA0-A646-051EE7D25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0"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b="508"/>
          <a:stretch/>
        </p:blipFill>
        <p:spPr>
          <a:xfrm>
            <a:off x="6412146" y="643467"/>
            <a:ext cx="5141973" cy="5571066"/>
          </a:xfrm>
          <a:prstGeom prst="rect">
            <a:avLst/>
          </a:prstGeom>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70969533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68613283-B7D5-4EB9-9071-A027452AA4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81955" y="643466"/>
            <a:ext cx="7428089" cy="5571067"/>
          </a:xfrm>
          <a:prstGeom prst="rect">
            <a:avLst/>
          </a:prstGeom>
          <a:solidFill>
            <a:srgbClr val="FFFFFF">
              <a:shade val="85000"/>
            </a:srgbClr>
          </a:solidFill>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8546" name="Image 3">
            <a:extLst>
              <a:ext uri="{FF2B5EF4-FFF2-40B4-BE49-F238E27FC236}">
                <a16:creationId xmlns:a16="http://schemas.microsoft.com/office/drawing/2014/main" id="{CBF4D5C2-E63B-4F39-BC2C-E7C139A156E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467" y="702733"/>
            <a:ext cx="10905066" cy="54525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77" name="Object 176" hidden="1"/>
          <p:cNvGraphicFramePr>
            <a:graphicFrameLocks noChangeAspect="1"/>
          </p:cNvGraphicFramePr>
          <p:nvPr>
            <p:custDataLst>
              <p:tags r:id="rId2"/>
            </p:custDataLst>
          </p:nvPr>
        </p:nvGraphicFramePr>
        <p:xfrm>
          <a:off x="1402" y="1402"/>
          <a:ext cx="1400" cy="1400"/>
        </p:xfrm>
        <a:graphic>
          <a:graphicData uri="http://schemas.openxmlformats.org/presentationml/2006/ole">
            <mc:AlternateContent xmlns:mc="http://schemas.openxmlformats.org/markup-compatibility/2006">
              <mc:Choice xmlns:v="urn:schemas-microsoft-com:vml" Requires="v">
                <p:oleObj name="think-cell Slide" r:id="rId10" imgW="360" imgH="360" progId="TCLayout.ActiveDocument.1">
                  <p:embed/>
                </p:oleObj>
              </mc:Choice>
              <mc:Fallback>
                <p:oleObj name="think-cell Slide" r:id="rId10" imgW="360" imgH="360" progId="TCLayout.ActiveDocument.1">
                  <p:embed/>
                  <p:pic>
                    <p:nvPicPr>
                      <p:cNvPr id="177" name="Object 176" hidden="1"/>
                      <p:cNvPicPr/>
                      <p:nvPr/>
                    </p:nvPicPr>
                    <p:blipFill>
                      <a:blip r:embed="rId11"/>
                      <a:stretch>
                        <a:fillRect/>
                      </a:stretch>
                    </p:blipFill>
                    <p:spPr>
                      <a:xfrm>
                        <a:off x="1402" y="1402"/>
                        <a:ext cx="1400" cy="1400"/>
                      </a:xfrm>
                      <a:prstGeom prst="rect">
                        <a:avLst/>
                      </a:prstGeom>
                    </p:spPr>
                  </p:pic>
                </p:oleObj>
              </mc:Fallback>
            </mc:AlternateContent>
          </a:graphicData>
        </a:graphic>
      </p:graphicFrame>
      <p:cxnSp>
        <p:nvCxnSpPr>
          <p:cNvPr id="110" name="Straight Connector 109"/>
          <p:cNvCxnSpPr/>
          <p:nvPr/>
        </p:nvCxnSpPr>
        <p:spPr>
          <a:xfrm flipV="1">
            <a:off x="1006122" y="4168699"/>
            <a:ext cx="10566124" cy="11651"/>
          </a:xfrm>
          <a:prstGeom prst="line">
            <a:avLst/>
          </a:prstGeom>
          <a:noFill/>
          <a:ln w="19050" cap="flat" cmpd="sng" algn="ctr">
            <a:solidFill>
              <a:schemeClr val="tx1">
                <a:lumMod val="50000"/>
                <a:lumOff val="50000"/>
              </a:schemeClr>
            </a:solidFill>
            <a:prstDash val="dash"/>
          </a:ln>
          <a:effectLst/>
        </p:spPr>
      </p:cxnSp>
      <p:grpSp>
        <p:nvGrpSpPr>
          <p:cNvPr id="4" name="Grid" hidden="1"/>
          <p:cNvGrpSpPr/>
          <p:nvPr>
            <p:custDataLst>
              <p:tags r:id="rId3"/>
            </p:custDataLst>
          </p:nvPr>
        </p:nvGrpSpPr>
        <p:grpSpPr>
          <a:xfrm>
            <a:off x="590911" y="540572"/>
            <a:ext cx="10958239" cy="6043108"/>
            <a:chOff x="530352" y="612648"/>
            <a:chExt cx="8997696" cy="6848856"/>
          </a:xfrm>
        </p:grpSpPr>
        <p:grpSp>
          <p:nvGrpSpPr>
            <p:cNvPr id="5" name="Group 4" hidden="1"/>
            <p:cNvGrpSpPr/>
            <p:nvPr userDrawn="1"/>
          </p:nvGrpSpPr>
          <p:grpSpPr>
            <a:xfrm>
              <a:off x="530352" y="7159752"/>
              <a:ext cx="8997696" cy="301752"/>
              <a:chOff x="530352" y="7159752"/>
              <a:chExt cx="8997696" cy="301752"/>
            </a:xfrm>
          </p:grpSpPr>
          <p:sp>
            <p:nvSpPr>
              <p:cNvPr id="52" name="Footer block" hidden="1"/>
              <p:cNvSpPr>
                <a:spLocks noChangeArrowheads="1"/>
              </p:cNvSpPr>
              <p:nvPr/>
            </p:nvSpPr>
            <p:spPr bwMode="gray">
              <a:xfrm>
                <a:off x="6629400" y="7159752"/>
                <a:ext cx="2898648" cy="301752"/>
              </a:xfrm>
              <a:prstGeom prst="rect">
                <a:avLst/>
              </a:prstGeom>
              <a:solidFill>
                <a:srgbClr val="CCFFFF">
                  <a:alpha val="25000"/>
                </a:srgbClr>
              </a:solidFill>
              <a:ln w="6350" cap="rnd">
                <a:solidFill>
                  <a:srgbClr val="CCFFFF"/>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Footer block" hidden="1"/>
              <p:cNvSpPr>
                <a:spLocks noChangeArrowheads="1"/>
              </p:cNvSpPr>
              <p:nvPr/>
            </p:nvSpPr>
            <p:spPr bwMode="gray">
              <a:xfrm>
                <a:off x="3584448" y="7159752"/>
                <a:ext cx="2898648" cy="301752"/>
              </a:xfrm>
              <a:prstGeom prst="rect">
                <a:avLst/>
              </a:prstGeom>
              <a:solidFill>
                <a:srgbClr val="CCFFFF">
                  <a:alpha val="25000"/>
                </a:srgbClr>
              </a:solidFill>
              <a:ln w="6350" cap="rnd">
                <a:solidFill>
                  <a:srgbClr val="CCFFFF"/>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Footer block" hidden="1"/>
              <p:cNvSpPr>
                <a:spLocks noChangeArrowheads="1"/>
              </p:cNvSpPr>
              <p:nvPr/>
            </p:nvSpPr>
            <p:spPr bwMode="gray">
              <a:xfrm>
                <a:off x="530352" y="7159752"/>
                <a:ext cx="2898648" cy="301752"/>
              </a:xfrm>
              <a:prstGeom prst="rect">
                <a:avLst/>
              </a:prstGeom>
              <a:solidFill>
                <a:srgbClr val="CCFFFF">
                  <a:alpha val="25000"/>
                </a:srgbClr>
              </a:solidFill>
              <a:ln w="6350" cap="rnd">
                <a:solidFill>
                  <a:srgbClr val="CCFFFF"/>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6" name="Group 5" hidden="1"/>
            <p:cNvGrpSpPr/>
            <p:nvPr userDrawn="1"/>
          </p:nvGrpSpPr>
          <p:grpSpPr>
            <a:xfrm>
              <a:off x="530352" y="1066800"/>
              <a:ext cx="8997696" cy="835152"/>
              <a:chOff x="530352" y="1066800"/>
              <a:chExt cx="8997696" cy="835152"/>
            </a:xfrm>
          </p:grpSpPr>
          <p:sp>
            <p:nvSpPr>
              <p:cNvPr id="50" name="Title block" hidden="1"/>
              <p:cNvSpPr>
                <a:spLocks noChangeArrowheads="1"/>
              </p:cNvSpPr>
              <p:nvPr userDrawn="1"/>
            </p:nvSpPr>
            <p:spPr bwMode="gray">
              <a:xfrm>
                <a:off x="5102352" y="1066800"/>
                <a:ext cx="4425696" cy="832104"/>
              </a:xfrm>
              <a:prstGeom prst="rect">
                <a:avLst/>
              </a:prstGeom>
              <a:solidFill>
                <a:srgbClr val="FCC3D7">
                  <a:alpha val="25000"/>
                </a:srgbClr>
              </a:solidFill>
              <a:ln w="6350" cap="rnd">
                <a:solidFill>
                  <a:srgbClr val="FCC3D7"/>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Title block" hidden="1"/>
              <p:cNvSpPr>
                <a:spLocks noChangeArrowheads="1"/>
              </p:cNvSpPr>
              <p:nvPr/>
            </p:nvSpPr>
            <p:spPr bwMode="gray">
              <a:xfrm>
                <a:off x="530352" y="1069848"/>
                <a:ext cx="4425696" cy="832104"/>
              </a:xfrm>
              <a:prstGeom prst="rect">
                <a:avLst/>
              </a:prstGeom>
              <a:solidFill>
                <a:srgbClr val="FCC3D7">
                  <a:alpha val="25000"/>
                </a:srgbClr>
              </a:solidFill>
              <a:ln w="6350" cap="rnd">
                <a:solidFill>
                  <a:srgbClr val="FCC3D7"/>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 name="Header block" hidden="1"/>
            <p:cNvSpPr>
              <a:spLocks noChangeArrowheads="1"/>
            </p:cNvSpPr>
            <p:nvPr userDrawn="1"/>
          </p:nvSpPr>
          <p:spPr bwMode="gray">
            <a:xfrm>
              <a:off x="530352" y="612648"/>
              <a:ext cx="8988552" cy="228600"/>
            </a:xfrm>
            <a:prstGeom prst="rect">
              <a:avLst/>
            </a:prstGeom>
            <a:solidFill>
              <a:srgbClr val="CCFFFF">
                <a:alpha val="25000"/>
              </a:srgbClr>
            </a:solidFill>
            <a:ln w="6350" cap="rnd">
              <a:solidFill>
                <a:srgbClr val="CCFFFF"/>
              </a:solidFill>
              <a:prstDash val="sysDot"/>
              <a:miter lim="800000"/>
              <a:headEnd/>
              <a:tailEnd/>
            </a:ln>
            <a:effectLst/>
          </p:spPr>
          <p:txBody>
            <a:bodyPr wrap="none" lIns="0" tIns="0" rIns="0" bIns="0" anchor="ctr"/>
            <a:lstStyle/>
            <a:p>
              <a:pPr marL="0" marR="0" lvl="0" indent="0" algn="ctr" defTabSz="707409" rtl="0" eaLnBrk="1" fontAlgn="auto" latinLnBrk="0" hangingPunct="1">
                <a:lnSpc>
                  <a:spcPct val="100000"/>
                </a:lnSpc>
                <a:spcBef>
                  <a:spcPts val="0"/>
                </a:spcBef>
                <a:spcAft>
                  <a:spcPts val="0"/>
                </a:spcAft>
                <a:buClrTx/>
                <a:buSzPct val="90000"/>
                <a:buFontTx/>
                <a:buNone/>
                <a:tabLst/>
                <a:defRPr/>
              </a:pPr>
              <a:endParaRPr kumimoji="0" lang="en-GB" sz="1235" b="0" i="0" u="none" strike="noStrike" kern="1200" cap="none" spc="0" normalizeH="0" baseline="0" noProof="0" dirty="0">
                <a:ln>
                  <a:noFill/>
                </a:ln>
                <a:solidFill>
                  <a:srgbClr val="B26B02"/>
                </a:solidFill>
                <a:effectLst/>
                <a:uLnTx/>
                <a:uFillTx/>
                <a:latin typeface="Calibri" panose="020F0502020204030204"/>
                <a:ea typeface="+mn-ea"/>
                <a:cs typeface="Arial" charset="0"/>
              </a:endParaRPr>
            </a:p>
          </p:txBody>
        </p:sp>
        <p:grpSp>
          <p:nvGrpSpPr>
            <p:cNvPr id="8" name="Group 600" hidden="1"/>
            <p:cNvGrpSpPr/>
            <p:nvPr userDrawn="1"/>
          </p:nvGrpSpPr>
          <p:grpSpPr>
            <a:xfrm>
              <a:off x="533400" y="6245352"/>
              <a:ext cx="8994648" cy="688848"/>
              <a:chOff x="533400" y="6013704"/>
              <a:chExt cx="8994648" cy="688848"/>
            </a:xfrm>
          </p:grpSpPr>
          <p:sp>
            <p:nvSpPr>
              <p:cNvPr id="44" name="Content block 606" hidden="1"/>
              <p:cNvSpPr>
                <a:spLocks noChangeArrowheads="1"/>
              </p:cNvSpPr>
              <p:nvPr userDrawn="1"/>
            </p:nvSpPr>
            <p:spPr bwMode="gray">
              <a:xfrm>
                <a:off x="8156448" y="6013704"/>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Content block 605" hidden="1"/>
              <p:cNvSpPr>
                <a:spLocks noChangeArrowheads="1"/>
              </p:cNvSpPr>
              <p:nvPr userDrawn="1"/>
            </p:nvSpPr>
            <p:spPr bwMode="gray">
              <a:xfrm>
                <a:off x="6631840" y="6013704"/>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Content block 604" hidden="1"/>
              <p:cNvSpPr>
                <a:spLocks noChangeArrowheads="1"/>
              </p:cNvSpPr>
              <p:nvPr/>
            </p:nvSpPr>
            <p:spPr bwMode="gray">
              <a:xfrm>
                <a:off x="5107230" y="60167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Content block 603" hidden="1"/>
              <p:cNvSpPr>
                <a:spLocks noChangeArrowheads="1"/>
              </p:cNvSpPr>
              <p:nvPr/>
            </p:nvSpPr>
            <p:spPr bwMode="gray">
              <a:xfrm>
                <a:off x="3582620" y="60167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Content block 602" hidden="1"/>
              <p:cNvSpPr>
                <a:spLocks noChangeArrowheads="1"/>
              </p:cNvSpPr>
              <p:nvPr/>
            </p:nvSpPr>
            <p:spPr bwMode="gray">
              <a:xfrm>
                <a:off x="2058010" y="60167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Content block 601" hidden="1"/>
              <p:cNvSpPr>
                <a:spLocks noChangeArrowheads="1"/>
              </p:cNvSpPr>
              <p:nvPr/>
            </p:nvSpPr>
            <p:spPr bwMode="gray">
              <a:xfrm>
                <a:off x="533400" y="60167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9" name="Group 500" hidden="1"/>
            <p:cNvGrpSpPr/>
            <p:nvPr userDrawn="1"/>
          </p:nvGrpSpPr>
          <p:grpSpPr>
            <a:xfrm>
              <a:off x="533400" y="5407152"/>
              <a:ext cx="8994648" cy="688848"/>
              <a:chOff x="533400" y="5026152"/>
              <a:chExt cx="8994648" cy="688848"/>
            </a:xfrm>
          </p:grpSpPr>
          <p:sp>
            <p:nvSpPr>
              <p:cNvPr id="38" name="Content block 506" hidden="1"/>
              <p:cNvSpPr>
                <a:spLocks noChangeArrowheads="1"/>
              </p:cNvSpPr>
              <p:nvPr userDrawn="1"/>
            </p:nvSpPr>
            <p:spPr bwMode="gray">
              <a:xfrm>
                <a:off x="8156448" y="50261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Content block 505" hidden="1"/>
              <p:cNvSpPr>
                <a:spLocks noChangeArrowheads="1"/>
              </p:cNvSpPr>
              <p:nvPr userDrawn="1"/>
            </p:nvSpPr>
            <p:spPr bwMode="gray">
              <a:xfrm>
                <a:off x="6631840" y="50261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Content block 504" hidden="1"/>
              <p:cNvSpPr>
                <a:spLocks noChangeArrowheads="1"/>
              </p:cNvSpPr>
              <p:nvPr/>
            </p:nvSpPr>
            <p:spPr bwMode="gray">
              <a:xfrm>
                <a:off x="5107230" y="50292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Content block 503" hidden="1"/>
              <p:cNvSpPr>
                <a:spLocks noChangeArrowheads="1"/>
              </p:cNvSpPr>
              <p:nvPr/>
            </p:nvSpPr>
            <p:spPr bwMode="gray">
              <a:xfrm>
                <a:off x="3582620" y="50292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Content block 502" hidden="1"/>
              <p:cNvSpPr>
                <a:spLocks noChangeArrowheads="1"/>
              </p:cNvSpPr>
              <p:nvPr/>
            </p:nvSpPr>
            <p:spPr bwMode="gray">
              <a:xfrm>
                <a:off x="2058010" y="50292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Content block 501" hidden="1"/>
              <p:cNvSpPr>
                <a:spLocks noChangeArrowheads="1"/>
              </p:cNvSpPr>
              <p:nvPr/>
            </p:nvSpPr>
            <p:spPr bwMode="gray">
              <a:xfrm>
                <a:off x="533400" y="50292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0" name="Group 400" hidden="1"/>
            <p:cNvGrpSpPr/>
            <p:nvPr userDrawn="1"/>
          </p:nvGrpSpPr>
          <p:grpSpPr>
            <a:xfrm>
              <a:off x="533400" y="4568952"/>
              <a:ext cx="8994648" cy="688848"/>
              <a:chOff x="533400" y="4038600"/>
              <a:chExt cx="8994648" cy="688848"/>
            </a:xfrm>
          </p:grpSpPr>
          <p:sp>
            <p:nvSpPr>
              <p:cNvPr id="32" name="Content block 406" hidden="1"/>
              <p:cNvSpPr>
                <a:spLocks noChangeArrowheads="1"/>
              </p:cNvSpPr>
              <p:nvPr userDrawn="1"/>
            </p:nvSpPr>
            <p:spPr bwMode="gray">
              <a:xfrm>
                <a:off x="8156448" y="40386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Content block 405" hidden="1"/>
              <p:cNvSpPr>
                <a:spLocks noChangeArrowheads="1"/>
              </p:cNvSpPr>
              <p:nvPr userDrawn="1"/>
            </p:nvSpPr>
            <p:spPr bwMode="gray">
              <a:xfrm>
                <a:off x="6631840" y="40386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Content block 404" hidden="1"/>
              <p:cNvSpPr>
                <a:spLocks noChangeArrowheads="1"/>
              </p:cNvSpPr>
              <p:nvPr/>
            </p:nvSpPr>
            <p:spPr bwMode="gray">
              <a:xfrm>
                <a:off x="5107230" y="40416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Content block 403" hidden="1"/>
              <p:cNvSpPr>
                <a:spLocks noChangeArrowheads="1"/>
              </p:cNvSpPr>
              <p:nvPr/>
            </p:nvSpPr>
            <p:spPr bwMode="gray">
              <a:xfrm>
                <a:off x="3582620" y="40416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Content block 402" hidden="1"/>
              <p:cNvSpPr>
                <a:spLocks noChangeArrowheads="1"/>
              </p:cNvSpPr>
              <p:nvPr/>
            </p:nvSpPr>
            <p:spPr bwMode="gray">
              <a:xfrm>
                <a:off x="2058010" y="40416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Content block 401" hidden="1"/>
              <p:cNvSpPr>
                <a:spLocks noChangeArrowheads="1"/>
              </p:cNvSpPr>
              <p:nvPr/>
            </p:nvSpPr>
            <p:spPr bwMode="gray">
              <a:xfrm>
                <a:off x="533400" y="40416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300" hidden="1"/>
            <p:cNvGrpSpPr/>
            <p:nvPr userDrawn="1"/>
          </p:nvGrpSpPr>
          <p:grpSpPr>
            <a:xfrm>
              <a:off x="533400" y="3730752"/>
              <a:ext cx="8994648" cy="688848"/>
              <a:chOff x="533400" y="3041904"/>
              <a:chExt cx="8994648" cy="688848"/>
            </a:xfrm>
          </p:grpSpPr>
          <p:sp>
            <p:nvSpPr>
              <p:cNvPr id="26" name="Content block 306" hidden="1"/>
              <p:cNvSpPr>
                <a:spLocks noChangeArrowheads="1"/>
              </p:cNvSpPr>
              <p:nvPr userDrawn="1"/>
            </p:nvSpPr>
            <p:spPr bwMode="gray">
              <a:xfrm>
                <a:off x="8156448" y="3041904"/>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Content block 305" hidden="1"/>
              <p:cNvSpPr>
                <a:spLocks noChangeArrowheads="1"/>
              </p:cNvSpPr>
              <p:nvPr userDrawn="1"/>
            </p:nvSpPr>
            <p:spPr bwMode="gray">
              <a:xfrm>
                <a:off x="6631840" y="3041904"/>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Content block 304" hidden="1"/>
              <p:cNvSpPr>
                <a:spLocks noChangeArrowheads="1"/>
              </p:cNvSpPr>
              <p:nvPr/>
            </p:nvSpPr>
            <p:spPr bwMode="gray">
              <a:xfrm>
                <a:off x="5107230" y="30449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Content block 303" hidden="1"/>
              <p:cNvSpPr>
                <a:spLocks noChangeArrowheads="1"/>
              </p:cNvSpPr>
              <p:nvPr/>
            </p:nvSpPr>
            <p:spPr bwMode="gray">
              <a:xfrm>
                <a:off x="3582620" y="30449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Content block 302" hidden="1"/>
              <p:cNvSpPr>
                <a:spLocks noChangeArrowheads="1"/>
              </p:cNvSpPr>
              <p:nvPr/>
            </p:nvSpPr>
            <p:spPr bwMode="gray">
              <a:xfrm>
                <a:off x="2058010" y="30449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Content block 301" hidden="1"/>
              <p:cNvSpPr>
                <a:spLocks noChangeArrowheads="1"/>
              </p:cNvSpPr>
              <p:nvPr/>
            </p:nvSpPr>
            <p:spPr bwMode="gray">
              <a:xfrm>
                <a:off x="533400" y="30449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2" name="Group 200" hidden="1"/>
            <p:cNvGrpSpPr/>
            <p:nvPr userDrawn="1"/>
          </p:nvGrpSpPr>
          <p:grpSpPr>
            <a:xfrm>
              <a:off x="533400" y="2892552"/>
              <a:ext cx="8994648" cy="688848"/>
              <a:chOff x="533400" y="1066800"/>
              <a:chExt cx="8994648" cy="688848"/>
            </a:xfrm>
          </p:grpSpPr>
          <p:sp>
            <p:nvSpPr>
              <p:cNvPr id="20" name="Content block 206" hidden="1"/>
              <p:cNvSpPr>
                <a:spLocks noChangeArrowheads="1"/>
              </p:cNvSpPr>
              <p:nvPr userDrawn="1"/>
            </p:nvSpPr>
            <p:spPr bwMode="gray">
              <a:xfrm>
                <a:off x="8156448" y="10668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Content block 205" hidden="1"/>
              <p:cNvSpPr>
                <a:spLocks noChangeArrowheads="1"/>
              </p:cNvSpPr>
              <p:nvPr userDrawn="1"/>
            </p:nvSpPr>
            <p:spPr bwMode="gray">
              <a:xfrm>
                <a:off x="6631840" y="10668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Content block 204" hidden="1"/>
              <p:cNvSpPr>
                <a:spLocks noChangeArrowheads="1"/>
              </p:cNvSpPr>
              <p:nvPr/>
            </p:nvSpPr>
            <p:spPr bwMode="gray">
              <a:xfrm>
                <a:off x="5107230" y="10698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Content block 203" hidden="1"/>
              <p:cNvSpPr>
                <a:spLocks noChangeArrowheads="1"/>
              </p:cNvSpPr>
              <p:nvPr/>
            </p:nvSpPr>
            <p:spPr bwMode="gray">
              <a:xfrm>
                <a:off x="3582620" y="10698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Content block 202" hidden="1"/>
              <p:cNvSpPr>
                <a:spLocks noChangeArrowheads="1"/>
              </p:cNvSpPr>
              <p:nvPr/>
            </p:nvSpPr>
            <p:spPr bwMode="gray">
              <a:xfrm>
                <a:off x="2058010" y="10698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Content block 201" hidden="1"/>
              <p:cNvSpPr>
                <a:spLocks noChangeArrowheads="1"/>
              </p:cNvSpPr>
              <p:nvPr/>
            </p:nvSpPr>
            <p:spPr bwMode="gray">
              <a:xfrm>
                <a:off x="533400" y="10698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3" name="Group 100" hidden="1"/>
            <p:cNvGrpSpPr/>
            <p:nvPr userDrawn="1"/>
          </p:nvGrpSpPr>
          <p:grpSpPr>
            <a:xfrm>
              <a:off x="533400" y="2054352"/>
              <a:ext cx="8994648" cy="688848"/>
              <a:chOff x="533400" y="2054352"/>
              <a:chExt cx="8994648" cy="688848"/>
            </a:xfrm>
          </p:grpSpPr>
          <p:sp>
            <p:nvSpPr>
              <p:cNvPr id="14" name="Content block 106" hidden="1"/>
              <p:cNvSpPr>
                <a:spLocks noChangeArrowheads="1"/>
              </p:cNvSpPr>
              <p:nvPr userDrawn="1"/>
            </p:nvSpPr>
            <p:spPr bwMode="gray">
              <a:xfrm>
                <a:off x="8156448" y="20543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Content block 105" hidden="1"/>
              <p:cNvSpPr>
                <a:spLocks noChangeArrowheads="1"/>
              </p:cNvSpPr>
              <p:nvPr userDrawn="1"/>
            </p:nvSpPr>
            <p:spPr bwMode="gray">
              <a:xfrm>
                <a:off x="6631840" y="20543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Content block 104" hidden="1"/>
              <p:cNvSpPr>
                <a:spLocks noChangeArrowheads="1"/>
              </p:cNvSpPr>
              <p:nvPr/>
            </p:nvSpPr>
            <p:spPr bwMode="gray">
              <a:xfrm>
                <a:off x="5107230" y="20574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Content block 103" hidden="1"/>
              <p:cNvSpPr>
                <a:spLocks noChangeArrowheads="1"/>
              </p:cNvSpPr>
              <p:nvPr/>
            </p:nvSpPr>
            <p:spPr bwMode="gray">
              <a:xfrm>
                <a:off x="3582620" y="20574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Content block 102" hidden="1"/>
              <p:cNvSpPr>
                <a:spLocks noChangeArrowheads="1"/>
              </p:cNvSpPr>
              <p:nvPr/>
            </p:nvSpPr>
            <p:spPr bwMode="gray">
              <a:xfrm>
                <a:off x="2058010" y="20574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Content block 101" hidden="1"/>
              <p:cNvSpPr>
                <a:spLocks noChangeArrowheads="1"/>
              </p:cNvSpPr>
              <p:nvPr/>
            </p:nvSpPr>
            <p:spPr bwMode="gray">
              <a:xfrm>
                <a:off x="533400" y="20574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3" name="Title 2"/>
          <p:cNvSpPr>
            <a:spLocks noGrp="1"/>
          </p:cNvSpPr>
          <p:nvPr>
            <p:ph type="title"/>
          </p:nvPr>
        </p:nvSpPr>
        <p:spPr>
          <a:xfrm>
            <a:off x="590911" y="943984"/>
            <a:ext cx="10948595" cy="743294"/>
          </a:xfrm>
        </p:spPr>
        <p:txBody>
          <a:bodyPr/>
          <a:lstStyle/>
          <a:p>
            <a:r>
              <a:rPr lang="en-GB" dirty="0"/>
              <a:t>Annual growth rate by revenue stream in next 3-5 years</a:t>
            </a:r>
            <a:br>
              <a:rPr lang="en-GB" dirty="0"/>
            </a:br>
            <a:endParaRPr lang="en-GB" sz="1765" b="0" dirty="0"/>
          </a:p>
        </p:txBody>
      </p:sp>
      <p:sp>
        <p:nvSpPr>
          <p:cNvPr id="55" name="Section Header"/>
          <p:cNvSpPr txBox="1"/>
          <p:nvPr>
            <p:custDataLst>
              <p:tags r:id="rId4"/>
            </p:custDataLst>
          </p:nvPr>
        </p:nvSpPr>
        <p:spPr>
          <a:xfrm>
            <a:off x="590911" y="621254"/>
            <a:ext cx="3695552" cy="121024"/>
          </a:xfrm>
          <a:prstGeom prst="rect">
            <a:avLst/>
          </a:prstGeom>
          <a:noFill/>
        </p:spPr>
        <p:txBody>
          <a:bodyPr wrap="square" lIns="0" tIns="0" rIns="0" bIns="0" rtlCol="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94" b="0" i="0" u="none" strike="noStrike" kern="1200" cap="none" spc="0" normalizeH="0" baseline="0" noProof="1">
                <a:ln>
                  <a:noFill/>
                </a:ln>
                <a:solidFill>
                  <a:prstClr val="black"/>
                </a:solidFill>
                <a:effectLst/>
                <a:uLnTx/>
                <a:uFillTx/>
                <a:latin typeface="Calibri" panose="020F0502020204030204"/>
                <a:ea typeface="+mn-ea"/>
                <a:cs typeface="+mn-cs"/>
              </a:rPr>
              <a:t>0.1 Introduction: why are we here?</a:t>
            </a:r>
          </a:p>
        </p:txBody>
      </p:sp>
      <p:sp>
        <p:nvSpPr>
          <p:cNvPr id="56" name="Page Number"/>
          <p:cNvSpPr txBox="1"/>
          <p:nvPr>
            <p:custDataLst>
              <p:tags r:id="rId5"/>
            </p:custDataLst>
          </p:nvPr>
        </p:nvSpPr>
        <p:spPr>
          <a:xfrm>
            <a:off x="11151579" y="6308261"/>
            <a:ext cx="387927" cy="122205"/>
          </a:xfrm>
          <a:prstGeom prst="rect">
            <a:avLst/>
          </a:prstGeom>
          <a:noFill/>
          <a:ln>
            <a:noFill/>
          </a:ln>
        </p:spPr>
        <p:txBody>
          <a:bodyPr wrap="square" lIns="0" tIns="0" rIns="0" bIns="0" rtlCol="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94" b="0" i="0" u="none" strike="noStrike" kern="1200" cap="none" spc="0" normalizeH="0" baseline="0" noProof="0">
                <a:ln>
                  <a:noFill/>
                </a:ln>
                <a:solidFill>
                  <a:prstClr val="black"/>
                </a:solidFill>
                <a:effectLst/>
                <a:uLnTx/>
                <a:uFillTx/>
                <a:latin typeface="Calibri" panose="020F0502020204030204"/>
                <a:ea typeface="+mn-ea"/>
                <a:cs typeface="Arial" pitchFamily="34" charset="0"/>
              </a:rPr>
              <a:t>6</a:t>
            </a:r>
            <a:endParaRPr kumimoji="0" lang="en-GB" sz="794"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endParaRPr>
          </a:p>
        </p:txBody>
      </p:sp>
      <p:sp>
        <p:nvSpPr>
          <p:cNvPr id="57" name="Section Footer"/>
          <p:cNvSpPr txBox="1"/>
          <p:nvPr>
            <p:custDataLst>
              <p:tags r:id="rId6"/>
            </p:custDataLst>
          </p:nvPr>
        </p:nvSpPr>
        <p:spPr>
          <a:xfrm>
            <a:off x="589520" y="6308253"/>
            <a:ext cx="2557631" cy="122213"/>
          </a:xfrm>
          <a:prstGeom prst="rect">
            <a:avLst/>
          </a:prstGeom>
          <a:noFill/>
          <a:ln>
            <a:noFill/>
          </a:ln>
        </p:spPr>
        <p:txBody>
          <a:bodyPr wrap="square" lIns="0" tIns="0" rIns="0" bIns="0" rtlCol="0" anchor="b"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94" b="0" i="0" u="none" strike="noStrike" kern="1200" cap="none" spc="0" normalizeH="0" baseline="0" noProof="1">
                <a:ln>
                  <a:noFill/>
                </a:ln>
                <a:solidFill>
                  <a:prstClr val="black"/>
                </a:solidFill>
                <a:effectLst/>
                <a:uLnTx/>
                <a:uFillTx/>
                <a:latin typeface="Calibri" panose="020F0502020204030204"/>
                <a:ea typeface="+mn-ea"/>
                <a:cs typeface="+mn-cs"/>
              </a:rPr>
              <a:t>Sports industry: lost in transition?</a:t>
            </a:r>
          </a:p>
        </p:txBody>
      </p:sp>
      <p:sp>
        <p:nvSpPr>
          <p:cNvPr id="101" name="TextBox 100"/>
          <p:cNvSpPr txBox="1"/>
          <p:nvPr/>
        </p:nvSpPr>
        <p:spPr>
          <a:xfrm>
            <a:off x="2875837" y="1803581"/>
            <a:ext cx="1661243" cy="133027"/>
          </a:xfrm>
          <a:prstGeom prst="rect">
            <a:avLst/>
          </a:prstGeom>
          <a:noFill/>
        </p:spPr>
        <p:txBody>
          <a:bodyPr wrap="square" lIns="0" tIns="0" rIns="0" bIns="0" rtlCol="0">
            <a:noAutofit/>
          </a:bodyPr>
          <a:lstStyle/>
          <a:p>
            <a:pPr marL="0" marR="0" lvl="0" indent="-242060" algn="ctr" defTabSz="806867" rtl="0" eaLnBrk="1" fontAlgn="auto" latinLnBrk="0" hangingPunct="1">
              <a:lnSpc>
                <a:spcPct val="100000"/>
              </a:lnSpc>
              <a:spcBef>
                <a:spcPts val="0"/>
              </a:spcBef>
              <a:spcAft>
                <a:spcPts val="794"/>
              </a:spcAft>
              <a:buClrTx/>
              <a:buSzTx/>
              <a:buFontTx/>
              <a:buNone/>
              <a:tabLst/>
              <a:defRPr/>
            </a:pPr>
            <a:r>
              <a:rPr kumimoji="0" lang="en-GB" sz="1412" b="1" i="0" u="none" strike="noStrike" kern="1200" cap="none" spc="0" normalizeH="0" baseline="0" noProof="0" dirty="0">
                <a:ln>
                  <a:noFill/>
                </a:ln>
                <a:solidFill>
                  <a:srgbClr val="42BA97"/>
                </a:solidFill>
                <a:effectLst/>
                <a:uLnTx/>
                <a:uFillTx/>
                <a:latin typeface="Georgia" pitchFamily="18" charset="0"/>
                <a:ea typeface="+mn-ea"/>
                <a:cs typeface="+mn-cs"/>
              </a:rPr>
              <a:t>Sponsorship &amp; advertising</a:t>
            </a:r>
          </a:p>
        </p:txBody>
      </p:sp>
      <p:sp>
        <p:nvSpPr>
          <p:cNvPr id="116" name="TextBox 115"/>
          <p:cNvSpPr txBox="1"/>
          <p:nvPr/>
        </p:nvSpPr>
        <p:spPr>
          <a:xfrm>
            <a:off x="4820300" y="1803581"/>
            <a:ext cx="1661243" cy="133027"/>
          </a:xfrm>
          <a:prstGeom prst="rect">
            <a:avLst/>
          </a:prstGeom>
          <a:noFill/>
        </p:spPr>
        <p:txBody>
          <a:bodyPr wrap="square" lIns="0" tIns="0" rIns="0" bIns="0" rtlCol="0">
            <a:noAutofit/>
          </a:bodyPr>
          <a:lstStyle/>
          <a:p>
            <a:pPr marL="0" marR="0" lvl="0" indent="-242060" algn="ctr" defTabSz="806867" rtl="0" eaLnBrk="1" fontAlgn="auto" latinLnBrk="0" hangingPunct="1">
              <a:lnSpc>
                <a:spcPct val="100000"/>
              </a:lnSpc>
              <a:spcBef>
                <a:spcPts val="0"/>
              </a:spcBef>
              <a:spcAft>
                <a:spcPts val="794"/>
              </a:spcAft>
              <a:buClrTx/>
              <a:buSzTx/>
              <a:buFontTx/>
              <a:buNone/>
              <a:tabLst/>
              <a:defRPr/>
            </a:pPr>
            <a:r>
              <a:rPr kumimoji="0" lang="en-GB" sz="1412" b="1" i="0" u="none" strike="noStrike" kern="1200" cap="none" spc="0" normalizeH="0" baseline="0" noProof="0" dirty="0">
                <a:ln>
                  <a:noFill/>
                </a:ln>
                <a:solidFill>
                  <a:srgbClr val="2683C6"/>
                </a:solidFill>
                <a:effectLst/>
                <a:uLnTx/>
                <a:uFillTx/>
                <a:latin typeface="Georgia" pitchFamily="18" charset="0"/>
                <a:ea typeface="+mn-ea"/>
                <a:cs typeface="+mn-cs"/>
              </a:rPr>
              <a:t>Licensing &amp; merchandising</a:t>
            </a:r>
          </a:p>
        </p:txBody>
      </p:sp>
      <p:sp>
        <p:nvSpPr>
          <p:cNvPr id="143" name="TextBox 142"/>
          <p:cNvSpPr txBox="1"/>
          <p:nvPr/>
        </p:nvSpPr>
        <p:spPr>
          <a:xfrm>
            <a:off x="6764763" y="1803581"/>
            <a:ext cx="1372928" cy="133027"/>
          </a:xfrm>
          <a:prstGeom prst="rect">
            <a:avLst/>
          </a:prstGeom>
          <a:noFill/>
        </p:spPr>
        <p:txBody>
          <a:bodyPr wrap="square" lIns="0" tIns="0" rIns="0" bIns="0" rtlCol="0">
            <a:noAutofit/>
          </a:bodyPr>
          <a:lstStyle/>
          <a:p>
            <a:pPr marL="0" marR="0" lvl="0" indent="-242060" algn="ctr" defTabSz="806867" rtl="0" eaLnBrk="1" fontAlgn="auto" latinLnBrk="0" hangingPunct="1">
              <a:lnSpc>
                <a:spcPct val="100000"/>
              </a:lnSpc>
              <a:spcBef>
                <a:spcPts val="0"/>
              </a:spcBef>
              <a:spcAft>
                <a:spcPts val="794"/>
              </a:spcAft>
              <a:buClrTx/>
              <a:buSzTx/>
              <a:buFontTx/>
              <a:buNone/>
              <a:tabLst/>
              <a:defRPr/>
            </a:pPr>
            <a:r>
              <a:rPr kumimoji="0" lang="en-GB" sz="1412" b="1" i="0" u="none" strike="noStrike" kern="1200" cap="none" spc="0" normalizeH="0" baseline="0" noProof="0" dirty="0">
                <a:ln>
                  <a:noFill/>
                </a:ln>
                <a:solidFill>
                  <a:srgbClr val="DB536A"/>
                </a:solidFill>
                <a:effectLst/>
                <a:uLnTx/>
                <a:uFillTx/>
                <a:latin typeface="Georgia" pitchFamily="18" charset="0"/>
                <a:ea typeface="+mn-ea"/>
                <a:cs typeface="+mn-cs"/>
              </a:rPr>
              <a:t>Participation fees</a:t>
            </a:r>
          </a:p>
        </p:txBody>
      </p:sp>
      <p:sp>
        <p:nvSpPr>
          <p:cNvPr id="152" name="TextBox 151"/>
          <p:cNvSpPr txBox="1"/>
          <p:nvPr/>
        </p:nvSpPr>
        <p:spPr>
          <a:xfrm>
            <a:off x="8420910" y="1803581"/>
            <a:ext cx="1372928" cy="133027"/>
          </a:xfrm>
          <a:prstGeom prst="rect">
            <a:avLst/>
          </a:prstGeom>
          <a:noFill/>
        </p:spPr>
        <p:txBody>
          <a:bodyPr wrap="square" lIns="0" tIns="0" rIns="0" bIns="0" rtlCol="0">
            <a:noAutofit/>
          </a:bodyPr>
          <a:lstStyle/>
          <a:p>
            <a:pPr marL="0" marR="0" lvl="0" indent="-242060" algn="ctr" defTabSz="806867" rtl="0" eaLnBrk="1" fontAlgn="auto" latinLnBrk="0" hangingPunct="1">
              <a:lnSpc>
                <a:spcPct val="100000"/>
              </a:lnSpc>
              <a:spcBef>
                <a:spcPts val="0"/>
              </a:spcBef>
              <a:spcAft>
                <a:spcPts val="794"/>
              </a:spcAft>
              <a:buClrTx/>
              <a:buSzTx/>
              <a:buFontTx/>
              <a:buNone/>
              <a:tabLst/>
              <a:defRPr/>
            </a:pPr>
            <a:r>
              <a:rPr kumimoji="0" lang="en-GB" sz="1412" b="1" i="0" u="none" strike="noStrike" kern="1200" cap="none" spc="0" normalizeH="0" baseline="0" noProof="0" dirty="0">
                <a:ln>
                  <a:noFill/>
                </a:ln>
                <a:solidFill>
                  <a:srgbClr val="3E8853"/>
                </a:solidFill>
                <a:effectLst/>
                <a:uLnTx/>
                <a:uFillTx/>
                <a:latin typeface="Georgia" pitchFamily="18" charset="0"/>
                <a:ea typeface="+mn-ea"/>
                <a:cs typeface="+mn-cs"/>
              </a:rPr>
              <a:t>Ticketing &amp; hospitality</a:t>
            </a:r>
          </a:p>
        </p:txBody>
      </p:sp>
      <p:sp>
        <p:nvSpPr>
          <p:cNvPr id="173" name="TextBox 172"/>
          <p:cNvSpPr txBox="1"/>
          <p:nvPr/>
        </p:nvSpPr>
        <p:spPr>
          <a:xfrm>
            <a:off x="10077059" y="1803581"/>
            <a:ext cx="1372928" cy="133027"/>
          </a:xfrm>
          <a:prstGeom prst="rect">
            <a:avLst/>
          </a:prstGeom>
          <a:noFill/>
        </p:spPr>
        <p:txBody>
          <a:bodyPr wrap="square" lIns="0" tIns="0" rIns="0" bIns="0" rtlCol="0">
            <a:noAutofit/>
          </a:bodyPr>
          <a:lstStyle/>
          <a:p>
            <a:pPr marL="0" marR="0" lvl="0" indent="-242060" algn="ctr" defTabSz="806867" rtl="0" eaLnBrk="1" fontAlgn="auto" latinLnBrk="0" hangingPunct="1">
              <a:lnSpc>
                <a:spcPct val="100000"/>
              </a:lnSpc>
              <a:spcBef>
                <a:spcPts val="0"/>
              </a:spcBef>
              <a:spcAft>
                <a:spcPts val="794"/>
              </a:spcAft>
              <a:buClrTx/>
              <a:buSzTx/>
              <a:buFontTx/>
              <a:buNone/>
              <a:tabLst/>
              <a:defRPr/>
            </a:pPr>
            <a:r>
              <a:rPr kumimoji="0" lang="en-GB" sz="1412" b="1" i="0" u="none" strike="noStrike" kern="1200" cap="none" spc="0" normalizeH="0" baseline="0" noProof="0" dirty="0">
                <a:ln>
                  <a:noFill/>
                </a:ln>
                <a:solidFill>
                  <a:srgbClr val="A32020"/>
                </a:solidFill>
                <a:effectLst/>
                <a:uLnTx/>
                <a:uFillTx/>
                <a:latin typeface="Georgia" pitchFamily="18" charset="0"/>
                <a:ea typeface="+mn-ea"/>
                <a:cs typeface="+mn-cs"/>
              </a:rPr>
              <a:t>Traditional TV rights</a:t>
            </a:r>
          </a:p>
        </p:txBody>
      </p:sp>
      <p:sp>
        <p:nvSpPr>
          <p:cNvPr id="102" name="TextBox 101"/>
          <p:cNvSpPr txBox="1"/>
          <p:nvPr/>
        </p:nvSpPr>
        <p:spPr>
          <a:xfrm>
            <a:off x="1219690" y="1803581"/>
            <a:ext cx="1372928" cy="129281"/>
          </a:xfrm>
          <a:prstGeom prst="rect">
            <a:avLst/>
          </a:prstGeom>
          <a:noFill/>
        </p:spPr>
        <p:txBody>
          <a:bodyPr wrap="square" lIns="0" tIns="0" rIns="0" bIns="0" rtlCol="0">
            <a:noAutofit/>
          </a:bodyPr>
          <a:lstStyle/>
          <a:p>
            <a:pPr marL="0" marR="0" lvl="0" indent="-242060" algn="ctr" defTabSz="806867" rtl="0" eaLnBrk="1" fontAlgn="auto" latinLnBrk="0" hangingPunct="1">
              <a:lnSpc>
                <a:spcPct val="100000"/>
              </a:lnSpc>
              <a:spcBef>
                <a:spcPts val="0"/>
              </a:spcBef>
              <a:spcAft>
                <a:spcPts val="794"/>
              </a:spcAft>
              <a:buClrTx/>
              <a:buSzTx/>
              <a:buFontTx/>
              <a:buNone/>
              <a:tabLst/>
              <a:defRPr/>
            </a:pPr>
            <a:r>
              <a:rPr kumimoji="0" lang="en-GB" sz="1412" b="1" i="0" u="none" strike="noStrike" kern="1200" cap="none" spc="0" normalizeH="0" baseline="0" noProof="0" dirty="0">
                <a:ln>
                  <a:noFill/>
                </a:ln>
                <a:solidFill>
                  <a:srgbClr val="E0301E"/>
                </a:solidFill>
                <a:effectLst/>
                <a:uLnTx/>
                <a:uFillTx/>
                <a:latin typeface="Georgia" pitchFamily="18" charset="0"/>
                <a:ea typeface="+mn-ea"/>
                <a:cs typeface="+mn-cs"/>
              </a:rPr>
              <a:t>Digital media rights</a:t>
            </a:r>
          </a:p>
        </p:txBody>
      </p:sp>
      <p:grpSp>
        <p:nvGrpSpPr>
          <p:cNvPr id="58" name="Group 57"/>
          <p:cNvGrpSpPr/>
          <p:nvPr/>
        </p:nvGrpSpPr>
        <p:grpSpPr>
          <a:xfrm>
            <a:off x="446473" y="2416166"/>
            <a:ext cx="11113217" cy="3727321"/>
            <a:chOff x="-106594" y="2293771"/>
            <a:chExt cx="13185492" cy="4668848"/>
          </a:xfrm>
        </p:grpSpPr>
        <p:sp>
          <p:nvSpPr>
            <p:cNvPr id="2" name="Rectangle 1"/>
            <p:cNvSpPr/>
            <p:nvPr/>
          </p:nvSpPr>
          <p:spPr>
            <a:xfrm>
              <a:off x="386501" y="6419772"/>
              <a:ext cx="12689912" cy="542847"/>
            </a:xfrm>
            <a:prstGeom prst="rect">
              <a:avLst/>
            </a:prstGeom>
            <a:solidFill>
              <a:schemeClr val="accent2">
                <a:lumMod val="20000"/>
                <a:lumOff val="80000"/>
                <a:alpha val="52000"/>
              </a:schemeClr>
            </a:solidFill>
            <a:ln w="6350">
              <a:noFill/>
            </a:ln>
          </p:spPr>
          <p:txBody>
            <a:bodyPr vert="horz" wrap="square" lIns="80682" tIns="40341" rIns="80682" bIns="40341"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588"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90" name="Straight Connector 189"/>
            <p:cNvCxnSpPr/>
            <p:nvPr/>
          </p:nvCxnSpPr>
          <p:spPr>
            <a:xfrm>
              <a:off x="8204331" y="5074931"/>
              <a:ext cx="0" cy="1334757"/>
            </a:xfrm>
            <a:prstGeom prst="line">
              <a:avLst/>
            </a:prstGeom>
            <a:ln w="12700" cap="flat" cmpd="sng" algn="ctr">
              <a:solidFill>
                <a:srgbClr val="DB536A"/>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9" name="Straight Connector 188"/>
            <p:cNvCxnSpPr/>
            <p:nvPr/>
          </p:nvCxnSpPr>
          <p:spPr>
            <a:xfrm>
              <a:off x="6068324" y="5074931"/>
              <a:ext cx="0" cy="1334757"/>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0" name="Straight Connector 89"/>
            <p:cNvCxnSpPr/>
            <p:nvPr/>
          </p:nvCxnSpPr>
          <p:spPr>
            <a:xfrm>
              <a:off x="386501" y="6409688"/>
              <a:ext cx="12692397" cy="0"/>
            </a:xfrm>
            <a:prstGeom prst="line">
              <a:avLst/>
            </a:prstGeom>
            <a:noFill/>
            <a:ln w="19050" cap="flat" cmpd="sng" algn="ctr">
              <a:solidFill>
                <a:schemeClr val="tx1">
                  <a:lumMod val="50000"/>
                  <a:lumOff val="50000"/>
                </a:schemeClr>
              </a:solidFill>
              <a:prstDash val="dash"/>
            </a:ln>
            <a:effectLst/>
          </p:spPr>
        </p:cxnSp>
        <p:cxnSp>
          <p:nvCxnSpPr>
            <p:cNvPr id="181" name="Straight Connector 180"/>
            <p:cNvCxnSpPr/>
            <p:nvPr/>
          </p:nvCxnSpPr>
          <p:spPr>
            <a:xfrm>
              <a:off x="3761278" y="5074931"/>
              <a:ext cx="0" cy="1334757"/>
            </a:xfrm>
            <a:prstGeom prst="line">
              <a:avLst/>
            </a:prstGeom>
            <a:ln w="1270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6" name="Up-Down Arrow 175"/>
            <p:cNvSpPr/>
            <p:nvPr/>
          </p:nvSpPr>
          <p:spPr bwMode="ltGray">
            <a:xfrm>
              <a:off x="7677087" y="3834678"/>
              <a:ext cx="1054488" cy="2509191"/>
            </a:xfrm>
            <a:prstGeom prst="upDownArrow">
              <a:avLst>
                <a:gd name="adj1" fmla="val 100000"/>
                <a:gd name="adj2" fmla="val 50000"/>
              </a:avLst>
            </a:prstGeom>
            <a:solidFill>
              <a:srgbClr val="DB536A"/>
            </a:solidFill>
            <a:ln w="3175" cap="flat" cmpd="sng" algn="ctr">
              <a:noFill/>
              <a:prstDash val="solid"/>
            </a:ln>
            <a:effectLst/>
          </p:spPr>
          <p:txBody>
            <a:bodyPr rtlCol="0" anchor="ctr">
              <a:noAutofit/>
            </a:bodyP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GB" sz="1059" b="1" i="0" u="none" strike="noStrike" kern="0" cap="none" spc="0" normalizeH="0" baseline="0" noProof="0" dirty="0">
                <a:ln>
                  <a:noFill/>
                </a:ln>
                <a:solidFill>
                  <a:srgbClr val="FFFFFF"/>
                </a:solidFill>
                <a:effectLst/>
                <a:uLnTx/>
                <a:uFillTx/>
                <a:latin typeface="Georgia"/>
                <a:ea typeface="+mn-ea"/>
                <a:cs typeface="+mn-cs"/>
              </a:endParaRPr>
            </a:p>
          </p:txBody>
        </p:sp>
        <p:sp>
          <p:nvSpPr>
            <p:cNvPr id="97" name="Up-Down Arrow 96"/>
            <p:cNvSpPr/>
            <p:nvPr/>
          </p:nvSpPr>
          <p:spPr bwMode="ltGray">
            <a:xfrm>
              <a:off x="3234034" y="3275367"/>
              <a:ext cx="1054488" cy="3011352"/>
            </a:xfrm>
            <a:prstGeom prst="upDownArrow">
              <a:avLst>
                <a:gd name="adj1" fmla="val 100000"/>
                <a:gd name="adj2" fmla="val 50000"/>
              </a:avLst>
            </a:prstGeom>
            <a:solidFill>
              <a:schemeClr val="accent4"/>
            </a:solidFill>
            <a:ln w="3175" cap="flat" cmpd="sng" algn="ctr">
              <a:noFill/>
              <a:prstDash val="solid"/>
            </a:ln>
            <a:effectLst/>
          </p:spPr>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GB" sz="1412" b="0" i="0" u="none" strike="noStrike" kern="0" cap="none" spc="0" normalizeH="0" baseline="0" noProof="0" dirty="0">
                <a:ln>
                  <a:noFill/>
                </a:ln>
                <a:solidFill>
                  <a:srgbClr val="FFFFFF"/>
                </a:solidFill>
                <a:effectLst/>
                <a:uLnTx/>
                <a:uFillTx/>
                <a:latin typeface="Georgia" pitchFamily="18" charset="0"/>
                <a:ea typeface="+mn-ea"/>
                <a:cs typeface="+mn-cs"/>
              </a:endParaRPr>
            </a:p>
          </p:txBody>
        </p:sp>
        <p:sp>
          <p:nvSpPr>
            <p:cNvPr id="98" name="Oval 97"/>
            <p:cNvSpPr/>
            <p:nvPr/>
          </p:nvSpPr>
          <p:spPr bwMode="ltGray">
            <a:xfrm>
              <a:off x="3175960" y="4307171"/>
              <a:ext cx="1170637" cy="947744"/>
            </a:xfrm>
            <a:prstGeom prst="ellipse">
              <a:avLst/>
            </a:prstGeom>
            <a:solidFill>
              <a:srgbClr val="FFFFFF"/>
            </a:solidFill>
            <a:ln w="3175" cap="flat" cmpd="sng" algn="ctr">
              <a:solidFill>
                <a:srgbClr val="FFFFFF">
                  <a:lumMod val="65000"/>
                </a:srgbClr>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GB" sz="1765" b="1" i="0" u="none" strike="noStrike" kern="0" cap="none" spc="0" normalizeH="0" baseline="0" noProof="0" dirty="0">
                  <a:ln>
                    <a:noFill/>
                  </a:ln>
                  <a:solidFill>
                    <a:srgbClr val="42BA97"/>
                  </a:solidFill>
                  <a:effectLst/>
                  <a:uLnTx/>
                  <a:uFillTx/>
                  <a:latin typeface="Georgia" pitchFamily="18" charset="0"/>
                  <a:ea typeface="+mn-ea"/>
                  <a:cs typeface="+mn-cs"/>
                </a:rPr>
                <a:t>5.5%</a:t>
              </a:r>
            </a:p>
          </p:txBody>
        </p:sp>
        <p:sp>
          <p:nvSpPr>
            <p:cNvPr id="99" name="TextBox 98"/>
            <p:cNvSpPr txBox="1"/>
            <p:nvPr/>
          </p:nvSpPr>
          <p:spPr>
            <a:xfrm>
              <a:off x="3436807" y="3531840"/>
              <a:ext cx="648942" cy="200957"/>
            </a:xfrm>
            <a:prstGeom prst="rect">
              <a:avLst/>
            </a:prstGeom>
            <a:noFill/>
          </p:spPr>
          <p:txBody>
            <a:bodyPr wrap="square" lIns="0" tIns="0" rIns="0" bIns="0" rtlCol="0">
              <a:noAutofit/>
            </a:bodyPr>
            <a:lstStyle/>
            <a:p>
              <a:pPr marL="0" marR="0" lvl="0" indent="-242060" algn="ctr" defTabSz="806867" rtl="0" eaLnBrk="1" fontAlgn="auto" latinLnBrk="0" hangingPunct="1">
                <a:lnSpc>
                  <a:spcPct val="100000"/>
                </a:lnSpc>
                <a:spcBef>
                  <a:spcPts val="0"/>
                </a:spcBef>
                <a:spcAft>
                  <a:spcPts val="794"/>
                </a:spcAft>
                <a:buClrTx/>
                <a:buSzTx/>
                <a:buFontTx/>
                <a:buNone/>
                <a:tabLst/>
                <a:defRPr/>
              </a:pPr>
              <a:r>
                <a:rPr kumimoji="0" lang="en-GB" sz="1412" b="0" i="0" u="none" strike="noStrike" kern="0" cap="none" spc="0" normalizeH="0" baseline="0" noProof="0" dirty="0">
                  <a:ln>
                    <a:noFill/>
                  </a:ln>
                  <a:solidFill>
                    <a:srgbClr val="FFFFFF"/>
                  </a:solidFill>
                  <a:effectLst/>
                  <a:uLnTx/>
                  <a:uFillTx/>
                  <a:latin typeface="Georgia" pitchFamily="18" charset="0"/>
                  <a:ea typeface="+mn-ea"/>
                  <a:cs typeface="+mn-cs"/>
                </a:rPr>
                <a:t>10.1%</a:t>
              </a:r>
            </a:p>
          </p:txBody>
        </p:sp>
        <p:sp>
          <p:nvSpPr>
            <p:cNvPr id="100" name="TextBox 99"/>
            <p:cNvSpPr txBox="1"/>
            <p:nvPr/>
          </p:nvSpPr>
          <p:spPr>
            <a:xfrm>
              <a:off x="3436807" y="5773534"/>
              <a:ext cx="648942" cy="200957"/>
            </a:xfrm>
            <a:prstGeom prst="rect">
              <a:avLst/>
            </a:prstGeom>
            <a:noFill/>
          </p:spPr>
          <p:txBody>
            <a:bodyPr wrap="square" lIns="0" tIns="0" rIns="0" bIns="0" rtlCol="0">
              <a:noAutofit/>
            </a:bodyPr>
            <a:lstStyle/>
            <a:p>
              <a:pPr marL="0" marR="0" lvl="0" indent="-242060" algn="ctr" defTabSz="806867" rtl="0" eaLnBrk="1" fontAlgn="auto" latinLnBrk="0" hangingPunct="1">
                <a:lnSpc>
                  <a:spcPct val="100000"/>
                </a:lnSpc>
                <a:spcBef>
                  <a:spcPts val="0"/>
                </a:spcBef>
                <a:spcAft>
                  <a:spcPts val="794"/>
                </a:spcAft>
                <a:buClrTx/>
                <a:buSzTx/>
                <a:buFontTx/>
                <a:buNone/>
                <a:tabLst/>
                <a:defRPr/>
              </a:pPr>
              <a:r>
                <a:rPr kumimoji="0" lang="en-GB" sz="1412" b="0" i="0" u="none" strike="noStrike" kern="0" cap="none" spc="0" normalizeH="0" baseline="0" noProof="0" dirty="0">
                  <a:ln>
                    <a:noFill/>
                  </a:ln>
                  <a:solidFill>
                    <a:srgbClr val="FFFFFF"/>
                  </a:solidFill>
                  <a:effectLst/>
                  <a:uLnTx/>
                  <a:uFillTx/>
                  <a:latin typeface="Georgia" pitchFamily="18" charset="0"/>
                  <a:ea typeface="+mn-ea"/>
                  <a:cs typeface="+mn-cs"/>
                </a:rPr>
                <a:t>0.9%</a:t>
              </a:r>
            </a:p>
          </p:txBody>
        </p:sp>
        <p:sp>
          <p:nvSpPr>
            <p:cNvPr id="119" name="Up-Down Arrow 118"/>
            <p:cNvSpPr/>
            <p:nvPr/>
          </p:nvSpPr>
          <p:spPr bwMode="ltGray">
            <a:xfrm>
              <a:off x="5541080" y="3742580"/>
              <a:ext cx="1054488" cy="2544138"/>
            </a:xfrm>
            <a:prstGeom prst="upDownArrow">
              <a:avLst>
                <a:gd name="adj1" fmla="val 100000"/>
                <a:gd name="adj2" fmla="val 50000"/>
              </a:avLst>
            </a:prstGeom>
            <a:solidFill>
              <a:schemeClr val="accent2"/>
            </a:solidFill>
            <a:ln w="3175" cap="flat" cmpd="sng" algn="ctr">
              <a:noFill/>
              <a:prstDash val="solid"/>
            </a:ln>
            <a:effectLst/>
          </p:spPr>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GB" sz="1412" b="0" i="0" u="none" strike="noStrike" kern="0" cap="none" spc="0" normalizeH="0" baseline="0" noProof="0" dirty="0">
                <a:ln>
                  <a:noFill/>
                </a:ln>
                <a:solidFill>
                  <a:srgbClr val="FFFFFF"/>
                </a:solidFill>
                <a:effectLst/>
                <a:uLnTx/>
                <a:uFillTx/>
                <a:latin typeface="Georgia" pitchFamily="18" charset="0"/>
                <a:ea typeface="+mn-ea"/>
                <a:cs typeface="+mn-cs"/>
              </a:endParaRPr>
            </a:p>
          </p:txBody>
        </p:sp>
        <p:sp>
          <p:nvSpPr>
            <p:cNvPr id="120" name="Oval 119"/>
            <p:cNvSpPr/>
            <p:nvPr/>
          </p:nvSpPr>
          <p:spPr bwMode="ltGray">
            <a:xfrm>
              <a:off x="5483006" y="4540776"/>
              <a:ext cx="1170637" cy="947744"/>
            </a:xfrm>
            <a:prstGeom prst="ellipse">
              <a:avLst/>
            </a:prstGeom>
            <a:solidFill>
              <a:srgbClr val="FFFFFF"/>
            </a:solidFill>
            <a:ln w="3175" cap="flat" cmpd="sng" algn="ctr">
              <a:solidFill>
                <a:srgbClr val="FFFFFF">
                  <a:lumMod val="65000"/>
                </a:srgbClr>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GB" sz="1765" b="1" i="0" u="none" strike="noStrike" kern="0" cap="none" spc="0" normalizeH="0" baseline="0" noProof="0" dirty="0">
                  <a:ln>
                    <a:noFill/>
                  </a:ln>
                  <a:solidFill>
                    <a:srgbClr val="2683C6"/>
                  </a:solidFill>
                  <a:effectLst/>
                  <a:uLnTx/>
                  <a:uFillTx/>
                  <a:latin typeface="Georgia" pitchFamily="18" charset="0"/>
                  <a:ea typeface="+mn-ea"/>
                  <a:cs typeface="+mn-cs"/>
                </a:rPr>
                <a:t>4.8%</a:t>
              </a:r>
            </a:p>
          </p:txBody>
        </p:sp>
        <p:sp>
          <p:nvSpPr>
            <p:cNvPr id="121" name="TextBox 120"/>
            <p:cNvSpPr txBox="1"/>
            <p:nvPr/>
          </p:nvSpPr>
          <p:spPr>
            <a:xfrm>
              <a:off x="5743853" y="3999053"/>
              <a:ext cx="648942" cy="200957"/>
            </a:xfrm>
            <a:prstGeom prst="rect">
              <a:avLst/>
            </a:prstGeom>
            <a:noFill/>
          </p:spPr>
          <p:txBody>
            <a:bodyPr wrap="square" lIns="0" tIns="0" rIns="0" bIns="0" rtlCol="0">
              <a:noAutofit/>
            </a:bodyPr>
            <a:lstStyle/>
            <a:p>
              <a:pPr marL="0" marR="0" lvl="0" indent="-242060" algn="ctr" defTabSz="806867" rtl="0" eaLnBrk="1" fontAlgn="auto" latinLnBrk="0" hangingPunct="1">
                <a:lnSpc>
                  <a:spcPct val="100000"/>
                </a:lnSpc>
                <a:spcBef>
                  <a:spcPts val="0"/>
                </a:spcBef>
                <a:spcAft>
                  <a:spcPts val="794"/>
                </a:spcAft>
                <a:buClrTx/>
                <a:buSzTx/>
                <a:buFontTx/>
                <a:buNone/>
                <a:tabLst/>
                <a:defRPr/>
              </a:pPr>
              <a:r>
                <a:rPr kumimoji="0" lang="en-GB" sz="1412" b="0" i="0" u="none" strike="noStrike" kern="0" cap="none" spc="0" normalizeH="0" baseline="0" noProof="0" dirty="0">
                  <a:ln>
                    <a:noFill/>
                  </a:ln>
                  <a:solidFill>
                    <a:srgbClr val="FFFFFF"/>
                  </a:solidFill>
                  <a:effectLst/>
                  <a:uLnTx/>
                  <a:uFillTx/>
                  <a:latin typeface="Georgia" pitchFamily="18" charset="0"/>
                  <a:ea typeface="+mn-ea"/>
                  <a:cs typeface="+mn-cs"/>
                </a:rPr>
                <a:t>8.8%</a:t>
              </a:r>
            </a:p>
          </p:txBody>
        </p:sp>
        <p:sp>
          <p:nvSpPr>
            <p:cNvPr id="122" name="TextBox 121"/>
            <p:cNvSpPr txBox="1"/>
            <p:nvPr/>
          </p:nvSpPr>
          <p:spPr>
            <a:xfrm>
              <a:off x="5743853" y="5773534"/>
              <a:ext cx="648942" cy="200957"/>
            </a:xfrm>
            <a:prstGeom prst="rect">
              <a:avLst/>
            </a:prstGeom>
            <a:noFill/>
          </p:spPr>
          <p:txBody>
            <a:bodyPr wrap="square" lIns="0" tIns="0" rIns="0" bIns="0" rtlCol="0">
              <a:noAutofit/>
            </a:bodyPr>
            <a:lstStyle/>
            <a:p>
              <a:pPr marL="0" marR="0" lvl="0" indent="-242060" algn="ctr" defTabSz="806867" rtl="0" eaLnBrk="1" fontAlgn="auto" latinLnBrk="0" hangingPunct="1">
                <a:lnSpc>
                  <a:spcPct val="100000"/>
                </a:lnSpc>
                <a:spcBef>
                  <a:spcPts val="0"/>
                </a:spcBef>
                <a:spcAft>
                  <a:spcPts val="794"/>
                </a:spcAft>
                <a:buClrTx/>
                <a:buSzTx/>
                <a:buFontTx/>
                <a:buNone/>
                <a:tabLst/>
                <a:defRPr/>
              </a:pPr>
              <a:r>
                <a:rPr kumimoji="0" lang="en-GB" sz="1412" b="0" i="0" u="none" strike="noStrike" kern="0" cap="none" spc="0" normalizeH="0" baseline="0" noProof="0" dirty="0">
                  <a:ln>
                    <a:noFill/>
                  </a:ln>
                  <a:solidFill>
                    <a:srgbClr val="FFFFFF"/>
                  </a:solidFill>
                  <a:effectLst/>
                  <a:uLnTx/>
                  <a:uFillTx/>
                  <a:latin typeface="Georgia" pitchFamily="18" charset="0"/>
                  <a:ea typeface="+mn-ea"/>
                  <a:cs typeface="+mn-cs"/>
                </a:rPr>
                <a:t>0.9%</a:t>
              </a:r>
            </a:p>
          </p:txBody>
        </p:sp>
        <p:sp>
          <p:nvSpPr>
            <p:cNvPr id="147" name="Oval 146"/>
            <p:cNvSpPr/>
            <p:nvPr/>
          </p:nvSpPr>
          <p:spPr bwMode="ltGray">
            <a:xfrm>
              <a:off x="7619013" y="4615402"/>
              <a:ext cx="1170637" cy="947744"/>
            </a:xfrm>
            <a:prstGeom prst="ellipse">
              <a:avLst/>
            </a:prstGeom>
            <a:solidFill>
              <a:srgbClr val="FFFFFF"/>
            </a:solidFill>
            <a:ln w="3175" cap="flat" cmpd="sng" algn="ctr">
              <a:solidFill>
                <a:srgbClr val="FFFFFF">
                  <a:lumMod val="65000"/>
                </a:srgbClr>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GB" sz="1765" b="1" i="0" u="none" strike="noStrike" kern="0" cap="none" spc="0" normalizeH="0" baseline="0" noProof="0" dirty="0">
                  <a:ln>
                    <a:noFill/>
                  </a:ln>
                  <a:solidFill>
                    <a:srgbClr val="DB536A"/>
                  </a:solidFill>
                  <a:effectLst/>
                  <a:uLnTx/>
                  <a:uFillTx/>
                  <a:latin typeface="Georgia" pitchFamily="18" charset="0"/>
                  <a:ea typeface="+mn-ea"/>
                  <a:cs typeface="+mn-cs"/>
                </a:rPr>
                <a:t>4.4%</a:t>
              </a:r>
            </a:p>
          </p:txBody>
        </p:sp>
        <p:sp>
          <p:nvSpPr>
            <p:cNvPr id="148" name="TextBox 147"/>
            <p:cNvSpPr txBox="1"/>
            <p:nvPr/>
          </p:nvSpPr>
          <p:spPr>
            <a:xfrm>
              <a:off x="7879860" y="4091151"/>
              <a:ext cx="648942" cy="200957"/>
            </a:xfrm>
            <a:prstGeom prst="rect">
              <a:avLst/>
            </a:prstGeom>
            <a:noFill/>
          </p:spPr>
          <p:txBody>
            <a:bodyPr wrap="square" lIns="0" tIns="0" rIns="0" bIns="0" rtlCol="0">
              <a:noAutofit/>
            </a:bodyPr>
            <a:lstStyle/>
            <a:p>
              <a:pPr marL="0" marR="0" lvl="0" indent="-242060" algn="ctr" defTabSz="806867" rtl="0" eaLnBrk="1" fontAlgn="auto" latinLnBrk="0" hangingPunct="1">
                <a:lnSpc>
                  <a:spcPct val="100000"/>
                </a:lnSpc>
                <a:spcBef>
                  <a:spcPts val="0"/>
                </a:spcBef>
                <a:spcAft>
                  <a:spcPts val="794"/>
                </a:spcAft>
                <a:buClrTx/>
                <a:buSzTx/>
                <a:buFontTx/>
                <a:buNone/>
                <a:tabLst/>
                <a:defRPr/>
              </a:pPr>
              <a:r>
                <a:rPr kumimoji="0" lang="en-GB" sz="1412" b="0" i="0" u="none" strike="noStrike" kern="0" cap="none" spc="0" normalizeH="0" baseline="0" noProof="0" dirty="0">
                  <a:ln>
                    <a:noFill/>
                  </a:ln>
                  <a:solidFill>
                    <a:srgbClr val="FFFFFF"/>
                  </a:solidFill>
                  <a:effectLst/>
                  <a:uLnTx/>
                  <a:uFillTx/>
                  <a:latin typeface="Georgia" pitchFamily="18" charset="0"/>
                  <a:ea typeface="+mn-ea"/>
                  <a:cs typeface="+mn-cs"/>
                </a:rPr>
                <a:t>8.5%</a:t>
              </a:r>
            </a:p>
          </p:txBody>
        </p:sp>
        <p:sp>
          <p:nvSpPr>
            <p:cNvPr id="149" name="TextBox 148"/>
            <p:cNvSpPr txBox="1"/>
            <p:nvPr/>
          </p:nvSpPr>
          <p:spPr>
            <a:xfrm>
              <a:off x="7879860" y="5830684"/>
              <a:ext cx="648942" cy="200957"/>
            </a:xfrm>
            <a:prstGeom prst="rect">
              <a:avLst/>
            </a:prstGeom>
            <a:noFill/>
          </p:spPr>
          <p:txBody>
            <a:bodyPr wrap="square" lIns="0" tIns="0" rIns="0" bIns="0" rtlCol="0">
              <a:noAutofit/>
            </a:bodyPr>
            <a:lstStyle/>
            <a:p>
              <a:pPr marL="0" marR="0" lvl="0" indent="-242060" algn="ctr" defTabSz="806867" rtl="0" eaLnBrk="1" fontAlgn="auto" latinLnBrk="0" hangingPunct="1">
                <a:lnSpc>
                  <a:spcPct val="100000"/>
                </a:lnSpc>
                <a:spcBef>
                  <a:spcPts val="0"/>
                </a:spcBef>
                <a:spcAft>
                  <a:spcPts val="794"/>
                </a:spcAft>
                <a:buClrTx/>
                <a:buSzTx/>
                <a:buFontTx/>
                <a:buNone/>
                <a:tabLst/>
                <a:defRPr/>
              </a:pPr>
              <a:r>
                <a:rPr kumimoji="0" lang="en-GB" sz="1412" b="0" i="0" u="none" strike="noStrike" kern="0" cap="none" spc="0" normalizeH="0" baseline="0" noProof="0" dirty="0">
                  <a:ln>
                    <a:noFill/>
                  </a:ln>
                  <a:solidFill>
                    <a:srgbClr val="FFFFFF"/>
                  </a:solidFill>
                  <a:effectLst/>
                  <a:uLnTx/>
                  <a:uFillTx/>
                  <a:latin typeface="Georgia" pitchFamily="18" charset="0"/>
                  <a:ea typeface="+mn-ea"/>
                  <a:cs typeface="+mn-cs"/>
                </a:rPr>
                <a:t>0.3%</a:t>
              </a:r>
            </a:p>
          </p:txBody>
        </p:sp>
        <p:sp>
          <p:nvSpPr>
            <p:cNvPr id="155" name="Up-Down Arrow 154"/>
            <p:cNvSpPr/>
            <p:nvPr/>
          </p:nvSpPr>
          <p:spPr bwMode="ltGray">
            <a:xfrm>
              <a:off x="9642056" y="3975570"/>
              <a:ext cx="1054488" cy="2463548"/>
            </a:xfrm>
            <a:prstGeom prst="upDownArrow">
              <a:avLst>
                <a:gd name="adj1" fmla="val 100000"/>
                <a:gd name="adj2" fmla="val 50000"/>
              </a:avLst>
            </a:prstGeom>
            <a:solidFill>
              <a:schemeClr val="accent5"/>
            </a:solidFill>
            <a:ln w="3175" cap="flat" cmpd="sng" algn="ctr">
              <a:noFill/>
              <a:prstDash val="solid"/>
            </a:ln>
            <a:effectLst/>
          </p:spPr>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GB" sz="1412" b="0" i="0" u="none" strike="noStrike" kern="0" cap="none" spc="0" normalizeH="0" baseline="0" noProof="0" dirty="0">
                <a:ln>
                  <a:noFill/>
                </a:ln>
                <a:solidFill>
                  <a:srgbClr val="FFFFFF"/>
                </a:solidFill>
                <a:effectLst/>
                <a:uLnTx/>
                <a:uFillTx/>
                <a:latin typeface="Georgia" pitchFamily="18" charset="0"/>
                <a:ea typeface="+mn-ea"/>
                <a:cs typeface="+mn-cs"/>
              </a:endParaRPr>
            </a:p>
          </p:txBody>
        </p:sp>
        <p:sp>
          <p:nvSpPr>
            <p:cNvPr id="156" name="Oval 155"/>
            <p:cNvSpPr/>
            <p:nvPr/>
          </p:nvSpPr>
          <p:spPr bwMode="ltGray">
            <a:xfrm>
              <a:off x="9583982" y="4733472"/>
              <a:ext cx="1170637" cy="947744"/>
            </a:xfrm>
            <a:prstGeom prst="ellipse">
              <a:avLst/>
            </a:prstGeom>
            <a:solidFill>
              <a:srgbClr val="FFFFFF"/>
            </a:solidFill>
            <a:ln w="3175" cap="flat" cmpd="sng" algn="ctr">
              <a:solidFill>
                <a:srgbClr val="FFFFFF">
                  <a:lumMod val="65000"/>
                </a:srgbClr>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GB" sz="1765" b="1" i="0" u="none" strike="noStrike" kern="0" cap="none" spc="0" normalizeH="0" baseline="0" noProof="0" dirty="0">
                  <a:ln>
                    <a:noFill/>
                  </a:ln>
                  <a:solidFill>
                    <a:srgbClr val="3E8853"/>
                  </a:solidFill>
                  <a:effectLst/>
                  <a:uLnTx/>
                  <a:uFillTx/>
                  <a:latin typeface="Georgia" pitchFamily="18" charset="0"/>
                  <a:ea typeface="+mn-ea"/>
                  <a:cs typeface="+mn-cs"/>
                </a:rPr>
                <a:t>3.8%</a:t>
              </a:r>
            </a:p>
          </p:txBody>
        </p:sp>
        <p:sp>
          <p:nvSpPr>
            <p:cNvPr id="157" name="TextBox 156"/>
            <p:cNvSpPr txBox="1"/>
            <p:nvPr/>
          </p:nvSpPr>
          <p:spPr>
            <a:xfrm>
              <a:off x="9844829" y="4232043"/>
              <a:ext cx="648942" cy="200957"/>
            </a:xfrm>
            <a:prstGeom prst="rect">
              <a:avLst/>
            </a:prstGeom>
            <a:noFill/>
          </p:spPr>
          <p:txBody>
            <a:bodyPr wrap="square" lIns="0" tIns="0" rIns="0" bIns="0" rtlCol="0">
              <a:noAutofit/>
            </a:bodyPr>
            <a:lstStyle/>
            <a:p>
              <a:pPr marL="0" marR="0" lvl="0" indent="-242060" algn="ctr" defTabSz="806867" rtl="0" eaLnBrk="1" fontAlgn="auto" latinLnBrk="0" hangingPunct="1">
                <a:lnSpc>
                  <a:spcPct val="100000"/>
                </a:lnSpc>
                <a:spcBef>
                  <a:spcPts val="0"/>
                </a:spcBef>
                <a:spcAft>
                  <a:spcPts val="794"/>
                </a:spcAft>
                <a:buClrTx/>
                <a:buSzTx/>
                <a:buFontTx/>
                <a:buNone/>
                <a:tabLst/>
                <a:defRPr/>
              </a:pPr>
              <a:r>
                <a:rPr kumimoji="0" lang="en-GB" sz="1412" b="0" i="0" u="none" strike="noStrike" kern="0" cap="none" spc="0" normalizeH="0" baseline="0" noProof="0" dirty="0">
                  <a:ln>
                    <a:noFill/>
                  </a:ln>
                  <a:solidFill>
                    <a:srgbClr val="FFFFFF"/>
                  </a:solidFill>
                  <a:effectLst/>
                  <a:uLnTx/>
                  <a:uFillTx/>
                  <a:latin typeface="Georgia" pitchFamily="18" charset="0"/>
                  <a:ea typeface="+mn-ea"/>
                  <a:cs typeface="+mn-cs"/>
                </a:rPr>
                <a:t>7.8%</a:t>
              </a:r>
            </a:p>
          </p:txBody>
        </p:sp>
        <p:sp>
          <p:nvSpPr>
            <p:cNvPr id="158" name="TextBox 157"/>
            <p:cNvSpPr txBox="1"/>
            <p:nvPr/>
          </p:nvSpPr>
          <p:spPr>
            <a:xfrm>
              <a:off x="9844829" y="5925933"/>
              <a:ext cx="648942" cy="200957"/>
            </a:xfrm>
            <a:prstGeom prst="rect">
              <a:avLst/>
            </a:prstGeom>
            <a:noFill/>
          </p:spPr>
          <p:txBody>
            <a:bodyPr wrap="square" lIns="0" tIns="0" rIns="0" bIns="0" rtlCol="0">
              <a:noAutofit/>
            </a:bodyPr>
            <a:lstStyle/>
            <a:p>
              <a:pPr marL="0" marR="0" lvl="0" indent="-242060" algn="ctr" defTabSz="806867" rtl="0" eaLnBrk="1" fontAlgn="auto" latinLnBrk="0" hangingPunct="1">
                <a:lnSpc>
                  <a:spcPct val="100000"/>
                </a:lnSpc>
                <a:spcBef>
                  <a:spcPts val="0"/>
                </a:spcBef>
                <a:spcAft>
                  <a:spcPts val="794"/>
                </a:spcAft>
                <a:buClrTx/>
                <a:buSzTx/>
                <a:buFontTx/>
                <a:buNone/>
                <a:tabLst/>
                <a:defRPr/>
              </a:pPr>
              <a:r>
                <a:rPr kumimoji="0" lang="en-GB" sz="1412" b="0" i="0" u="none" strike="noStrike" kern="0" cap="none" spc="0" normalizeH="0" baseline="0" noProof="0" dirty="0">
                  <a:ln>
                    <a:noFill/>
                  </a:ln>
                  <a:solidFill>
                    <a:srgbClr val="FFFFFF"/>
                  </a:solidFill>
                  <a:effectLst/>
                  <a:uLnTx/>
                  <a:uFillTx/>
                  <a:latin typeface="Georgia" pitchFamily="18" charset="0"/>
                  <a:ea typeface="+mn-ea"/>
                  <a:cs typeface="+mn-cs"/>
                </a:rPr>
                <a:t>-0.1%</a:t>
              </a:r>
            </a:p>
          </p:txBody>
        </p:sp>
        <p:sp>
          <p:nvSpPr>
            <p:cNvPr id="164" name="Up-Down Arrow 163"/>
            <p:cNvSpPr/>
            <p:nvPr/>
          </p:nvSpPr>
          <p:spPr bwMode="ltGray">
            <a:xfrm>
              <a:off x="11607025" y="3581400"/>
              <a:ext cx="1054488" cy="3202940"/>
            </a:xfrm>
            <a:prstGeom prst="upDownArrow">
              <a:avLst>
                <a:gd name="adj1" fmla="val 100000"/>
                <a:gd name="adj2" fmla="val 50000"/>
              </a:avLst>
            </a:prstGeom>
            <a:solidFill>
              <a:srgbClr val="A32020"/>
            </a:solidFill>
            <a:ln w="3175" cap="flat" cmpd="sng" algn="ctr">
              <a:noFill/>
              <a:prstDash val="solid"/>
            </a:ln>
            <a:effectLst/>
          </p:spPr>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GB" sz="1412" b="0" i="0" u="none" strike="noStrike" kern="0" cap="none" spc="0" normalizeH="0" baseline="0" noProof="0" dirty="0">
                <a:ln>
                  <a:noFill/>
                </a:ln>
                <a:solidFill>
                  <a:srgbClr val="FFFFFF"/>
                </a:solidFill>
                <a:effectLst/>
                <a:uLnTx/>
                <a:uFillTx/>
                <a:latin typeface="Georgia" pitchFamily="18" charset="0"/>
                <a:ea typeface="+mn-ea"/>
                <a:cs typeface="+mn-cs"/>
              </a:endParaRPr>
            </a:p>
          </p:txBody>
        </p:sp>
        <p:sp>
          <p:nvSpPr>
            <p:cNvPr id="165" name="Oval 164"/>
            <p:cNvSpPr/>
            <p:nvPr/>
          </p:nvSpPr>
          <p:spPr bwMode="ltGray">
            <a:xfrm>
              <a:off x="11548951" y="4843194"/>
              <a:ext cx="1170637" cy="947744"/>
            </a:xfrm>
            <a:prstGeom prst="ellipse">
              <a:avLst/>
            </a:prstGeom>
            <a:solidFill>
              <a:srgbClr val="FFFFFF"/>
            </a:solidFill>
            <a:ln w="3175" cap="flat" cmpd="sng" algn="ctr">
              <a:solidFill>
                <a:srgbClr val="FFFFFF">
                  <a:lumMod val="65000"/>
                </a:srgbClr>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GB" sz="1765" b="1" i="0" u="none" strike="noStrike" kern="0" cap="none" spc="0" normalizeH="0" baseline="0" noProof="0" dirty="0">
                  <a:ln>
                    <a:noFill/>
                  </a:ln>
                  <a:solidFill>
                    <a:srgbClr val="A32020"/>
                  </a:solidFill>
                  <a:effectLst/>
                  <a:uLnTx/>
                  <a:uFillTx/>
                  <a:latin typeface="Georgia" pitchFamily="18" charset="0"/>
                  <a:ea typeface="+mn-ea"/>
                  <a:cs typeface="+mn-cs"/>
                </a:rPr>
                <a:t>3.2%</a:t>
              </a:r>
            </a:p>
          </p:txBody>
        </p:sp>
        <p:sp>
          <p:nvSpPr>
            <p:cNvPr id="166" name="TextBox 165"/>
            <p:cNvSpPr txBox="1"/>
            <p:nvPr/>
          </p:nvSpPr>
          <p:spPr>
            <a:xfrm>
              <a:off x="11809798" y="3837873"/>
              <a:ext cx="648942" cy="200957"/>
            </a:xfrm>
            <a:prstGeom prst="rect">
              <a:avLst/>
            </a:prstGeom>
            <a:noFill/>
          </p:spPr>
          <p:txBody>
            <a:bodyPr wrap="square" lIns="0" tIns="0" rIns="0" bIns="0" rtlCol="0">
              <a:noAutofit/>
            </a:bodyPr>
            <a:lstStyle/>
            <a:p>
              <a:pPr marL="0" marR="0" lvl="0" indent="-242060" algn="ctr" defTabSz="806867" rtl="0" eaLnBrk="1" fontAlgn="auto" latinLnBrk="0" hangingPunct="1">
                <a:lnSpc>
                  <a:spcPct val="100000"/>
                </a:lnSpc>
                <a:spcBef>
                  <a:spcPts val="0"/>
                </a:spcBef>
                <a:spcAft>
                  <a:spcPts val="794"/>
                </a:spcAft>
                <a:buClrTx/>
                <a:buSzTx/>
                <a:buFontTx/>
                <a:buNone/>
                <a:tabLst/>
                <a:defRPr/>
              </a:pPr>
              <a:r>
                <a:rPr kumimoji="0" lang="en-GB" sz="1412" b="0" i="0" u="none" strike="noStrike" kern="0" cap="none" spc="0" normalizeH="0" baseline="0" noProof="0" dirty="0">
                  <a:ln>
                    <a:noFill/>
                  </a:ln>
                  <a:solidFill>
                    <a:srgbClr val="FFFFFF"/>
                  </a:solidFill>
                  <a:effectLst/>
                  <a:uLnTx/>
                  <a:uFillTx/>
                  <a:latin typeface="Georgia" pitchFamily="18" charset="0"/>
                  <a:ea typeface="+mn-ea"/>
                  <a:cs typeface="+mn-cs"/>
                </a:rPr>
                <a:t>9.2%</a:t>
              </a:r>
            </a:p>
          </p:txBody>
        </p:sp>
        <p:sp>
          <p:nvSpPr>
            <p:cNvPr id="167" name="TextBox 166"/>
            <p:cNvSpPr txBox="1"/>
            <p:nvPr/>
          </p:nvSpPr>
          <p:spPr>
            <a:xfrm>
              <a:off x="11809798" y="6271155"/>
              <a:ext cx="648942" cy="200957"/>
            </a:xfrm>
            <a:prstGeom prst="rect">
              <a:avLst/>
            </a:prstGeom>
            <a:noFill/>
          </p:spPr>
          <p:txBody>
            <a:bodyPr wrap="square" lIns="0" tIns="0" rIns="0" bIns="0" rtlCol="0">
              <a:noAutofit/>
            </a:bodyPr>
            <a:lstStyle/>
            <a:p>
              <a:pPr marL="0" marR="0" lvl="0" indent="-242060" algn="ctr" defTabSz="806867" rtl="0" eaLnBrk="1" fontAlgn="auto" latinLnBrk="0" hangingPunct="1">
                <a:lnSpc>
                  <a:spcPct val="100000"/>
                </a:lnSpc>
                <a:spcBef>
                  <a:spcPts val="0"/>
                </a:spcBef>
                <a:spcAft>
                  <a:spcPts val="794"/>
                </a:spcAft>
                <a:buClrTx/>
                <a:buSzTx/>
                <a:buFontTx/>
                <a:buNone/>
                <a:tabLst/>
                <a:defRPr/>
              </a:pPr>
              <a:r>
                <a:rPr kumimoji="0" lang="en-GB" sz="1412" b="0" i="0" u="none" strike="noStrike" kern="0" cap="none" spc="0" normalizeH="0" baseline="0" noProof="0" dirty="0">
                  <a:ln>
                    <a:noFill/>
                  </a:ln>
                  <a:solidFill>
                    <a:srgbClr val="FFFFFF"/>
                  </a:solidFill>
                  <a:effectLst/>
                  <a:uLnTx/>
                  <a:uFillTx/>
                  <a:latin typeface="Georgia" pitchFamily="18" charset="0"/>
                  <a:ea typeface="+mn-ea"/>
                  <a:cs typeface="+mn-cs"/>
                </a:rPr>
                <a:t>-2.7%</a:t>
              </a:r>
            </a:p>
          </p:txBody>
        </p:sp>
        <p:sp>
          <p:nvSpPr>
            <p:cNvPr id="92" name="Up-Down Arrow 91"/>
            <p:cNvSpPr/>
            <p:nvPr/>
          </p:nvSpPr>
          <p:spPr bwMode="ltGray">
            <a:xfrm>
              <a:off x="1098026" y="2293771"/>
              <a:ext cx="1054488" cy="2828824"/>
            </a:xfrm>
            <a:prstGeom prst="upDownArrow">
              <a:avLst>
                <a:gd name="adj1" fmla="val 100000"/>
                <a:gd name="adj2" fmla="val 50000"/>
              </a:avLst>
            </a:prstGeom>
            <a:solidFill>
              <a:srgbClr val="E0301E"/>
            </a:solidFill>
            <a:ln w="3175" cap="flat" cmpd="sng" algn="ctr">
              <a:noFill/>
              <a:prstDash val="solid"/>
            </a:ln>
            <a:effectLst/>
          </p:spPr>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GB" sz="1412" b="0" i="0" u="none" strike="noStrike" kern="0" cap="none" spc="0" normalizeH="0" baseline="0" noProof="0" dirty="0">
                <a:ln>
                  <a:noFill/>
                </a:ln>
                <a:solidFill>
                  <a:srgbClr val="FFFFFF"/>
                </a:solidFill>
                <a:effectLst/>
                <a:uLnTx/>
                <a:uFillTx/>
                <a:latin typeface="Georgia" pitchFamily="18" charset="0"/>
                <a:ea typeface="+mn-ea"/>
                <a:cs typeface="+mn-cs"/>
              </a:endParaRPr>
            </a:p>
          </p:txBody>
        </p:sp>
        <p:sp>
          <p:nvSpPr>
            <p:cNvPr id="93" name="Oval 92"/>
            <p:cNvSpPr/>
            <p:nvPr/>
          </p:nvSpPr>
          <p:spPr bwMode="ltGray">
            <a:xfrm>
              <a:off x="1039952" y="3247653"/>
              <a:ext cx="1170637" cy="921060"/>
            </a:xfrm>
            <a:prstGeom prst="ellipse">
              <a:avLst/>
            </a:prstGeom>
            <a:solidFill>
              <a:srgbClr val="FFFFFF"/>
            </a:solidFill>
            <a:ln w="3175" cap="flat" cmpd="sng" algn="ctr">
              <a:solidFill>
                <a:srgbClr val="FFFFFF">
                  <a:lumMod val="65000"/>
                </a:srgbClr>
              </a:solidFill>
              <a:prstDash val="solid"/>
            </a:ln>
            <a:effectLst/>
          </p:spPr>
          <p:txBody>
            <a:bodyPr lIns="0" tIns="0" rIns="0" bIns="0" rtlCol="0" anchor="ctr">
              <a:noAutofit/>
            </a:bodyPr>
            <a:lstStyle/>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GB" sz="1765" b="1" i="0" u="none" strike="noStrike" kern="0" cap="none" spc="0" normalizeH="0" baseline="0" noProof="0" dirty="0">
                  <a:ln>
                    <a:noFill/>
                  </a:ln>
                  <a:solidFill>
                    <a:srgbClr val="E0301E"/>
                  </a:solidFill>
                  <a:effectLst/>
                  <a:uLnTx/>
                  <a:uFillTx/>
                  <a:latin typeface="Georgia" pitchFamily="18" charset="0"/>
                  <a:ea typeface="+mn-ea"/>
                  <a:cs typeface="+mn-cs"/>
                </a:rPr>
                <a:t>11.5%</a:t>
              </a:r>
            </a:p>
          </p:txBody>
        </p:sp>
        <p:sp>
          <p:nvSpPr>
            <p:cNvPr id="94" name="TextBox 93"/>
            <p:cNvSpPr txBox="1"/>
            <p:nvPr/>
          </p:nvSpPr>
          <p:spPr>
            <a:xfrm>
              <a:off x="1300799" y="2543023"/>
              <a:ext cx="648942" cy="195299"/>
            </a:xfrm>
            <a:prstGeom prst="rect">
              <a:avLst/>
            </a:prstGeom>
            <a:noFill/>
          </p:spPr>
          <p:txBody>
            <a:bodyPr wrap="square" lIns="0" tIns="0" rIns="0" bIns="0" rtlCol="0">
              <a:noAutofit/>
            </a:bodyPr>
            <a:lstStyle/>
            <a:p>
              <a:pPr marL="0" marR="0" lvl="0" indent="-242060" algn="ctr" defTabSz="806867" rtl="0" eaLnBrk="1" fontAlgn="auto" latinLnBrk="0" hangingPunct="1">
                <a:lnSpc>
                  <a:spcPct val="100000"/>
                </a:lnSpc>
                <a:spcBef>
                  <a:spcPts val="0"/>
                </a:spcBef>
                <a:spcAft>
                  <a:spcPts val="794"/>
                </a:spcAft>
                <a:buClrTx/>
                <a:buSzTx/>
                <a:buFontTx/>
                <a:buNone/>
                <a:tabLst/>
                <a:defRPr/>
              </a:pPr>
              <a:r>
                <a:rPr kumimoji="0" lang="en-GB" sz="1412" b="0" i="0" u="none" strike="noStrike" kern="0" cap="none" spc="0" normalizeH="0" baseline="0" noProof="0" dirty="0">
                  <a:ln>
                    <a:noFill/>
                  </a:ln>
                  <a:solidFill>
                    <a:srgbClr val="FFFFFF"/>
                  </a:solidFill>
                  <a:effectLst/>
                  <a:uLnTx/>
                  <a:uFillTx/>
                  <a:latin typeface="Georgia" pitchFamily="18" charset="0"/>
                  <a:ea typeface="+mn-ea"/>
                  <a:cs typeface="+mn-cs"/>
                </a:rPr>
                <a:t>16.6%</a:t>
              </a:r>
            </a:p>
          </p:txBody>
        </p:sp>
        <p:sp>
          <p:nvSpPr>
            <p:cNvPr id="95" name="TextBox 94"/>
            <p:cNvSpPr txBox="1"/>
            <p:nvPr/>
          </p:nvSpPr>
          <p:spPr>
            <a:xfrm>
              <a:off x="1300799" y="4623858"/>
              <a:ext cx="648942" cy="195299"/>
            </a:xfrm>
            <a:prstGeom prst="rect">
              <a:avLst/>
            </a:prstGeom>
            <a:noFill/>
          </p:spPr>
          <p:txBody>
            <a:bodyPr wrap="square" lIns="0" tIns="0" rIns="0" bIns="0" rtlCol="0">
              <a:noAutofit/>
            </a:bodyPr>
            <a:lstStyle/>
            <a:p>
              <a:pPr marL="0" marR="0" lvl="0" indent="-242060" algn="ctr" defTabSz="806867" rtl="0" eaLnBrk="1" fontAlgn="auto" latinLnBrk="0" hangingPunct="1">
                <a:lnSpc>
                  <a:spcPct val="100000"/>
                </a:lnSpc>
                <a:spcBef>
                  <a:spcPts val="0"/>
                </a:spcBef>
                <a:spcAft>
                  <a:spcPts val="794"/>
                </a:spcAft>
                <a:buClrTx/>
                <a:buSzTx/>
                <a:buFontTx/>
                <a:buNone/>
                <a:tabLst/>
                <a:defRPr/>
              </a:pPr>
              <a:r>
                <a:rPr kumimoji="0" lang="en-GB" sz="1412" b="0" i="0" u="none" strike="noStrike" kern="0" cap="none" spc="0" normalizeH="0" baseline="0" noProof="0" dirty="0">
                  <a:ln>
                    <a:noFill/>
                  </a:ln>
                  <a:solidFill>
                    <a:srgbClr val="FFFFFF"/>
                  </a:solidFill>
                  <a:effectLst/>
                  <a:uLnTx/>
                  <a:uFillTx/>
                  <a:latin typeface="Georgia" pitchFamily="18" charset="0"/>
                  <a:ea typeface="+mn-ea"/>
                  <a:cs typeface="+mn-cs"/>
                </a:rPr>
                <a:t>6.3%</a:t>
              </a:r>
            </a:p>
          </p:txBody>
        </p:sp>
        <p:cxnSp>
          <p:nvCxnSpPr>
            <p:cNvPr id="179" name="Straight Connector 178"/>
            <p:cNvCxnSpPr/>
            <p:nvPr/>
          </p:nvCxnSpPr>
          <p:spPr>
            <a:xfrm>
              <a:off x="1625270" y="5122595"/>
              <a:ext cx="0" cy="1297177"/>
            </a:xfrm>
            <a:prstGeom prst="line">
              <a:avLst/>
            </a:prstGeom>
            <a:ln w="127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1" name="TextBox 190"/>
            <p:cNvSpPr txBox="1"/>
            <p:nvPr/>
          </p:nvSpPr>
          <p:spPr>
            <a:xfrm>
              <a:off x="-106594" y="6292260"/>
              <a:ext cx="407010" cy="340223"/>
            </a:xfrm>
            <a:prstGeom prst="rect">
              <a:avLst/>
            </a:prstGeom>
            <a:noFill/>
            <a:ln>
              <a:noFill/>
            </a:ln>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765" b="1" i="0" u="none" strike="noStrike" kern="1200" cap="none" spc="0" normalizeH="0" baseline="0" noProof="0" dirty="0">
                  <a:ln>
                    <a:noFill/>
                  </a:ln>
                  <a:solidFill>
                    <a:prstClr val="black"/>
                  </a:solidFill>
                  <a:effectLst/>
                  <a:uLnTx/>
                  <a:uFillTx/>
                  <a:latin typeface="Georgia" pitchFamily="18" charset="0"/>
                  <a:ea typeface="+mn-ea"/>
                  <a:cs typeface="Arial" pitchFamily="34" charset="0"/>
                </a:rPr>
                <a:t>o%</a:t>
              </a:r>
            </a:p>
          </p:txBody>
        </p:sp>
      </p:grpSp>
      <p:sp>
        <p:nvSpPr>
          <p:cNvPr id="109" name="Rectangle 108"/>
          <p:cNvSpPr/>
          <p:nvPr/>
        </p:nvSpPr>
        <p:spPr>
          <a:xfrm>
            <a:off x="503631" y="396674"/>
            <a:ext cx="2051310" cy="370329"/>
          </a:xfrm>
          <a:prstGeom prst="rect">
            <a:avLst/>
          </a:prstGeom>
          <a:solidFill>
            <a:schemeClr val="accent6"/>
          </a:solidFill>
          <a:ln w="6350">
            <a:noFill/>
          </a:ln>
        </p:spPr>
        <p:txBody>
          <a:bodyPr vert="horz" wrap="square" lIns="80682" tIns="40341" rIns="80682" bIns="40341"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588" b="0" i="1" u="none" strike="noStrike" kern="1200" cap="none" spc="0" normalizeH="0" baseline="0" noProof="0" dirty="0">
                <a:ln>
                  <a:noFill/>
                </a:ln>
                <a:solidFill>
                  <a:srgbClr val="D9E0E6"/>
                </a:solidFill>
                <a:effectLst/>
                <a:uLnTx/>
                <a:uFillTx/>
                <a:latin typeface="Calibri Light" panose="020F0302020204030204"/>
                <a:ea typeface="+mn-ea"/>
                <a:cs typeface="+mn-cs"/>
              </a:rPr>
              <a:t>Growth &amp; threats</a:t>
            </a:r>
          </a:p>
        </p:txBody>
      </p:sp>
      <p:sp>
        <p:nvSpPr>
          <p:cNvPr id="111" name="TextBox 110"/>
          <p:cNvSpPr txBox="1"/>
          <p:nvPr/>
        </p:nvSpPr>
        <p:spPr>
          <a:xfrm>
            <a:off x="207778" y="3994504"/>
            <a:ext cx="780056" cy="507054"/>
          </a:xfrm>
          <a:prstGeom prst="rect">
            <a:avLst/>
          </a:prstGeom>
          <a:noFill/>
        </p:spPr>
        <p:txBody>
          <a:bodyPr wrap="square" lIns="0" tIns="0" rIns="0" bIns="0" rtlCol="0">
            <a:noAutofit/>
          </a:bodyPr>
          <a:lstStyle/>
          <a:p>
            <a:pPr marL="0" marR="0" lvl="0" indent="-242060" algn="ctr" defTabSz="457200" rtl="0" eaLnBrk="1" fontAlgn="auto" latinLnBrk="0" hangingPunct="1">
              <a:lnSpc>
                <a:spcPct val="100000"/>
              </a:lnSpc>
              <a:spcBef>
                <a:spcPts val="0"/>
              </a:spcBef>
              <a:spcAft>
                <a:spcPts val="794"/>
              </a:spcAft>
              <a:buClrTx/>
              <a:buSzTx/>
              <a:buFontTx/>
              <a:buNone/>
              <a:tabLst/>
              <a:defRPr/>
            </a:pPr>
            <a:r>
              <a:rPr kumimoji="0" lang="en-GB" sz="2118" b="1" i="0" u="none" strike="noStrike" kern="1200" cap="none" spc="0" normalizeH="0" baseline="0" noProof="0" dirty="0">
                <a:ln>
                  <a:noFill/>
                </a:ln>
                <a:solidFill>
                  <a:srgbClr val="62A39F">
                    <a:lumMod val="50000"/>
                  </a:srgbClr>
                </a:solidFill>
                <a:effectLst/>
                <a:uLnTx/>
                <a:uFillTx/>
                <a:latin typeface="Georgia" pitchFamily="18" charset="0"/>
                <a:ea typeface="+mn-ea"/>
                <a:cs typeface="+mn-cs"/>
              </a:rPr>
              <a:t>7.0%</a:t>
            </a:r>
          </a:p>
        </p:txBody>
      </p:sp>
      <p:sp>
        <p:nvSpPr>
          <p:cNvPr id="112" name="TextBox 111"/>
          <p:cNvSpPr txBox="1"/>
          <p:nvPr/>
        </p:nvSpPr>
        <p:spPr>
          <a:xfrm>
            <a:off x="-46209" y="3730727"/>
            <a:ext cx="1259253" cy="230307"/>
          </a:xfrm>
          <a:prstGeom prst="rect">
            <a:avLst/>
          </a:prstGeom>
          <a:noFill/>
        </p:spPr>
        <p:txBody>
          <a:bodyPr wrap="none" lIns="0" tIns="0" rIns="0" bIns="0" rtlCol="0">
            <a:noAutofit/>
          </a:bodyPr>
          <a:lstStyle/>
          <a:p>
            <a:pPr marL="0" marR="0" lvl="0" indent="-181496" algn="ctr" defTabSz="457200" rtl="0" eaLnBrk="1" fontAlgn="auto" latinLnBrk="0" hangingPunct="1">
              <a:lnSpc>
                <a:spcPct val="100000"/>
              </a:lnSpc>
              <a:spcBef>
                <a:spcPts val="0"/>
              </a:spcBef>
              <a:spcAft>
                <a:spcPts val="596"/>
              </a:spcAft>
              <a:buClrTx/>
              <a:buSzTx/>
              <a:buFontTx/>
              <a:buNone/>
              <a:tabLst/>
              <a:defRPr/>
            </a:pPr>
            <a:r>
              <a:rPr kumimoji="0" lang="en-GB" sz="1588" b="1" i="0" u="none" strike="noStrike" kern="1200" cap="none" spc="0" normalizeH="0" baseline="0" noProof="0" dirty="0">
                <a:ln>
                  <a:noFill/>
                </a:ln>
                <a:solidFill>
                  <a:srgbClr val="000000"/>
                </a:solidFill>
                <a:effectLst/>
                <a:uLnTx/>
                <a:uFillTx/>
                <a:latin typeface="Calibri Light" panose="020F0302020204030204"/>
                <a:ea typeface="+mn-ea"/>
                <a:cs typeface="+mn-cs"/>
              </a:rPr>
              <a:t>Overall</a:t>
            </a:r>
          </a:p>
        </p:txBody>
      </p:sp>
      <p:sp>
        <p:nvSpPr>
          <p:cNvPr id="103" name="Rectangle 102"/>
          <p:cNvSpPr/>
          <p:nvPr/>
        </p:nvSpPr>
        <p:spPr>
          <a:xfrm>
            <a:off x="9559355" y="285500"/>
            <a:ext cx="2600556" cy="722299"/>
          </a:xfrm>
          <a:prstGeom prst="rect">
            <a:avLst/>
          </a:prstGeom>
          <a:solidFill>
            <a:schemeClr val="bg1">
              <a:lumMod val="95000"/>
            </a:schemeClr>
          </a:solidFill>
          <a:ln w="6350">
            <a:noFill/>
          </a:ln>
        </p:spPr>
        <p:txBody>
          <a:bodyPr vert="horz" wrap="square" lIns="80682" tIns="40341" rIns="80682" bIns="40341"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588"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5" name="Rectangle 104"/>
          <p:cNvSpPr/>
          <p:nvPr/>
        </p:nvSpPr>
        <p:spPr>
          <a:xfrm>
            <a:off x="10802471" y="419970"/>
            <a:ext cx="1221441" cy="722299"/>
          </a:xfrm>
          <a:prstGeom prst="rect">
            <a:avLst/>
          </a:prstGeom>
          <a:solidFill>
            <a:schemeClr val="bg1">
              <a:lumMod val="95000"/>
            </a:schemeClr>
          </a:solidFill>
          <a:ln w="6350">
            <a:noFill/>
          </a:ln>
        </p:spPr>
        <p:txBody>
          <a:bodyPr vert="horz" wrap="square" lIns="80682" tIns="40341" rIns="80682" bIns="40341"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588"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6" name="877">
            <a:hlinkClick r:id="" action="ppaction://noaction"/>
          </p:cNvPr>
          <p:cNvSpPr txBox="1"/>
          <p:nvPr>
            <p:custDataLst>
              <p:tags r:id="rId7"/>
            </p:custDataLst>
          </p:nvPr>
        </p:nvSpPr>
        <p:spPr>
          <a:xfrm>
            <a:off x="11084146" y="621255"/>
            <a:ext cx="420779" cy="122213"/>
          </a:xfrm>
          <a:prstGeom prst="rect">
            <a:avLst/>
          </a:prstGeom>
          <a:noFill/>
          <a:ln>
            <a:noFill/>
          </a:ln>
        </p:spPr>
        <p:txBody>
          <a:bodyPr wrap="none" lIns="24205" tIns="0" rIns="24205"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94" b="0" i="0" u="none" strike="noStrike" kern="1200" cap="none" spc="0" normalizeH="0" baseline="0" noProof="1">
                <a:ln>
                  <a:noFill/>
                </a:ln>
                <a:solidFill>
                  <a:prstClr val="black"/>
                </a:solidFill>
                <a:effectLst/>
                <a:uLnTx/>
                <a:uFillTx/>
                <a:latin typeface="Calibri" panose="020F0502020204030204"/>
                <a:ea typeface="+mn-ea"/>
                <a:cs typeface="Arial" pitchFamily="34" charset="0"/>
              </a:rPr>
              <a:t>Contents</a:t>
            </a:r>
          </a:p>
        </p:txBody>
      </p:sp>
    </p:spTree>
    <p:custDataLst>
      <p:tags r:id="rId1"/>
    </p:custDataLst>
    <p:extLst>
      <p:ext uri="{BB962C8B-B14F-4D97-AF65-F5344CB8AC3E}">
        <p14:creationId xmlns:p14="http://schemas.microsoft.com/office/powerpoint/2010/main" val="1244206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2"/>
          <p:cNvSpPr>
            <a:spLocks noGrp="1"/>
          </p:cNvSpPr>
          <p:nvPr>
            <p:ph type="title"/>
          </p:nvPr>
        </p:nvSpPr>
        <p:spPr>
          <a:xfrm>
            <a:off x="292274" y="283923"/>
            <a:ext cx="11615804" cy="1027135"/>
          </a:xfrm>
        </p:spPr>
        <p:txBody>
          <a:bodyPr>
            <a:normAutofit fontScale="90000"/>
          </a:bodyPr>
          <a:lstStyle/>
          <a:p>
            <a:r>
              <a:rPr lang="en-GB" b="1" dirty="0"/>
              <a:t>SPONSORSHIP SALES</a:t>
            </a:r>
            <a:br>
              <a:rPr lang="en-GB" b="1" dirty="0"/>
            </a:br>
            <a:r>
              <a:rPr lang="en-GB" b="1" i="1" dirty="0"/>
              <a:t>– Sector stabilisation returns</a:t>
            </a:r>
          </a:p>
        </p:txBody>
      </p:sp>
      <p:sp>
        <p:nvSpPr>
          <p:cNvPr id="5" name="Slide Number Placeholder 1"/>
          <p:cNvSpPr>
            <a:spLocks noGrp="1"/>
          </p:cNvSpPr>
          <p:nvPr>
            <p:ph type="sldNum" sz="quarter" idx="12"/>
          </p:nvPr>
        </p:nvSpPr>
        <p:spPr>
          <a:xfrm>
            <a:off x="292273" y="6454925"/>
            <a:ext cx="1377864" cy="19200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342F7F-7FB6-49CA-8A95-3BF05FAAE808}" type="slidenum">
              <a:rPr kumimoji="0" lang="en-GB"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aphicFrame>
        <p:nvGraphicFramePr>
          <p:cNvPr id="6" name="Chart 6"/>
          <p:cNvGraphicFramePr>
            <a:graphicFrameLocks/>
          </p:cNvGraphicFramePr>
          <p:nvPr/>
        </p:nvGraphicFramePr>
        <p:xfrm>
          <a:off x="96251" y="1984745"/>
          <a:ext cx="11698800" cy="4101121"/>
        </p:xfrm>
        <a:graphic>
          <a:graphicData uri="http://schemas.openxmlformats.org/drawingml/2006/chart">
            <c:chart xmlns:c="http://schemas.openxmlformats.org/drawingml/2006/chart" xmlns:r="http://schemas.openxmlformats.org/officeDocument/2006/relationships" r:id="rId2"/>
          </a:graphicData>
        </a:graphic>
      </p:graphicFrame>
      <p:grpSp>
        <p:nvGrpSpPr>
          <p:cNvPr id="7" name="Group 3"/>
          <p:cNvGrpSpPr/>
          <p:nvPr/>
        </p:nvGrpSpPr>
        <p:grpSpPr>
          <a:xfrm>
            <a:off x="6886301" y="438736"/>
            <a:ext cx="5031865" cy="1774086"/>
            <a:chOff x="5249785" y="2037349"/>
            <a:chExt cx="3773899" cy="1330564"/>
          </a:xfrm>
        </p:grpSpPr>
        <p:sp>
          <p:nvSpPr>
            <p:cNvPr id="8" name="Oval 7"/>
            <p:cNvSpPr/>
            <p:nvPr/>
          </p:nvSpPr>
          <p:spPr>
            <a:xfrm>
              <a:off x="5249785" y="2037349"/>
              <a:ext cx="304800"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133"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9" name="Oval 8"/>
            <p:cNvSpPr/>
            <p:nvPr/>
          </p:nvSpPr>
          <p:spPr>
            <a:xfrm>
              <a:off x="5249785" y="2374232"/>
              <a:ext cx="304800" cy="3048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133"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10" name="Oval 9"/>
            <p:cNvSpPr/>
            <p:nvPr/>
          </p:nvSpPr>
          <p:spPr>
            <a:xfrm>
              <a:off x="5249785" y="3063113"/>
              <a:ext cx="304800" cy="3048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133" b="1"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11" name="Oval 10"/>
            <p:cNvSpPr/>
            <p:nvPr/>
          </p:nvSpPr>
          <p:spPr>
            <a:xfrm>
              <a:off x="5249785" y="2711117"/>
              <a:ext cx="304800" cy="304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133" b="1"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12" name="Rectangle 11"/>
            <p:cNvSpPr/>
            <p:nvPr/>
          </p:nvSpPr>
          <p:spPr>
            <a:xfrm>
              <a:off x="5602745" y="2093247"/>
              <a:ext cx="3420939" cy="200007"/>
            </a:xfrm>
            <a:prstGeom prst="rect">
              <a:avLst/>
            </a:prstGeom>
            <a:noFill/>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dirty="0">
                  <a:ln>
                    <a:noFill/>
                  </a:ln>
                  <a:solidFill>
                    <a:prstClr val="black"/>
                  </a:solidFill>
                  <a:effectLst/>
                  <a:uLnTx/>
                  <a:uFillTx/>
                  <a:latin typeface="Calibri" panose="020F0502020204030204"/>
                  <a:ea typeface="+mn-ea"/>
                  <a:cs typeface="+mn-cs"/>
                </a:rPr>
                <a:t>FINANCIAL SERVICES most volatile, but stabilising</a:t>
              </a:r>
            </a:p>
          </p:txBody>
        </p:sp>
        <p:sp>
          <p:nvSpPr>
            <p:cNvPr id="13" name="Rectangle 12"/>
            <p:cNvSpPr/>
            <p:nvPr/>
          </p:nvSpPr>
          <p:spPr>
            <a:xfrm>
              <a:off x="5602745" y="2430131"/>
              <a:ext cx="3420939" cy="200007"/>
            </a:xfrm>
            <a:prstGeom prst="rect">
              <a:avLst/>
            </a:prstGeom>
            <a:noFill/>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dirty="0">
                  <a:ln>
                    <a:noFill/>
                  </a:ln>
                  <a:solidFill>
                    <a:prstClr val="black"/>
                  </a:solidFill>
                  <a:effectLst/>
                  <a:uLnTx/>
                  <a:uFillTx/>
                  <a:latin typeface="Calibri" panose="020F0502020204030204"/>
                  <a:ea typeface="+mn-ea"/>
                  <a:cs typeface="+mn-cs"/>
                </a:rPr>
                <a:t>BEVERAGE SECTOR on the rise</a:t>
              </a:r>
            </a:p>
          </p:txBody>
        </p:sp>
        <p:sp>
          <p:nvSpPr>
            <p:cNvPr id="14" name="Rectangle 13"/>
            <p:cNvSpPr/>
            <p:nvPr/>
          </p:nvSpPr>
          <p:spPr>
            <a:xfrm>
              <a:off x="5602745" y="2758994"/>
              <a:ext cx="3420939" cy="200007"/>
            </a:xfrm>
            <a:prstGeom prst="rect">
              <a:avLst/>
            </a:prstGeom>
            <a:noFill/>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dirty="0">
                  <a:ln>
                    <a:noFill/>
                  </a:ln>
                  <a:solidFill>
                    <a:prstClr val="black"/>
                  </a:solidFill>
                  <a:effectLst/>
                  <a:uLnTx/>
                  <a:uFillTx/>
                  <a:latin typeface="Calibri" panose="020F0502020204030204"/>
                  <a:ea typeface="+mn-ea"/>
                  <a:cs typeface="+mn-cs"/>
                </a:rPr>
                <a:t>AUTOMOTIVES slight decline, still top 3</a:t>
              </a:r>
            </a:p>
          </p:txBody>
        </p:sp>
        <p:sp>
          <p:nvSpPr>
            <p:cNvPr id="15" name="Rectangle 14"/>
            <p:cNvSpPr/>
            <p:nvPr/>
          </p:nvSpPr>
          <p:spPr>
            <a:xfrm>
              <a:off x="5602745" y="3119010"/>
              <a:ext cx="3420939" cy="200007"/>
            </a:xfrm>
            <a:prstGeom prst="rect">
              <a:avLst/>
            </a:prstGeom>
            <a:noFill/>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dirty="0">
                  <a:ln>
                    <a:noFill/>
                  </a:ln>
                  <a:solidFill>
                    <a:prstClr val="black"/>
                  </a:solidFill>
                  <a:effectLst/>
                  <a:uLnTx/>
                  <a:uFillTx/>
                  <a:latin typeface="Calibri" panose="020F0502020204030204"/>
                  <a:ea typeface="+mn-ea"/>
                  <a:cs typeface="+mn-cs"/>
                </a:rPr>
                <a:t>TELECOMS steady decline since crisis</a:t>
              </a:r>
            </a:p>
          </p:txBody>
        </p:sp>
      </p:grpSp>
      <p:sp>
        <p:nvSpPr>
          <p:cNvPr id="16" name="TextBox 16"/>
          <p:cNvSpPr txBox="1"/>
          <p:nvPr/>
        </p:nvSpPr>
        <p:spPr>
          <a:xfrm>
            <a:off x="789031" y="6464874"/>
            <a:ext cx="1647952" cy="205121"/>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33" b="0" i="1" u="none" strike="noStrike" kern="1200" cap="none" spc="0" normalizeH="0" baseline="0" noProof="0" dirty="0">
                <a:ln>
                  <a:noFill/>
                </a:ln>
                <a:solidFill>
                  <a:prstClr val="black"/>
                </a:solidFill>
                <a:effectLst/>
                <a:uLnTx/>
                <a:uFillTx/>
                <a:latin typeface="Calibri" panose="020F0502020204030204"/>
                <a:ea typeface="+mn-ea"/>
                <a:cs typeface="+mn-cs"/>
              </a:rPr>
              <a:t>Trend analysis by sector</a:t>
            </a:r>
          </a:p>
        </p:txBody>
      </p:sp>
    </p:spTree>
    <p:extLst>
      <p:ext uri="{BB962C8B-B14F-4D97-AF65-F5344CB8AC3E}">
        <p14:creationId xmlns:p14="http://schemas.microsoft.com/office/powerpoint/2010/main" val="3579997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 name="Object 58" hidden="1"/>
          <p:cNvGraphicFramePr>
            <a:graphicFrameLocks noChangeAspect="1"/>
          </p:cNvGraphicFramePr>
          <p:nvPr>
            <p:custDataLst>
              <p:tags r:id="rId2"/>
            </p:custDataLst>
          </p:nvPr>
        </p:nvGraphicFramePr>
        <p:xfrm>
          <a:off x="1402" y="1402"/>
          <a:ext cx="1400" cy="1400"/>
        </p:xfrm>
        <a:graphic>
          <a:graphicData uri="http://schemas.openxmlformats.org/presentationml/2006/ole">
            <mc:AlternateContent xmlns:mc="http://schemas.openxmlformats.org/markup-compatibility/2006">
              <mc:Choice xmlns:v="urn:schemas-microsoft-com:vml" Requires="v">
                <p:oleObj name="think-cell Slide" r:id="rId10" imgW="622" imgH="623" progId="TCLayout.ActiveDocument.1">
                  <p:embed/>
                </p:oleObj>
              </mc:Choice>
              <mc:Fallback>
                <p:oleObj name="think-cell Slide" r:id="rId10" imgW="622" imgH="623" progId="TCLayout.ActiveDocument.1">
                  <p:embed/>
                  <p:pic>
                    <p:nvPicPr>
                      <p:cNvPr id="59" name="Object 58" hidden="1"/>
                      <p:cNvPicPr/>
                      <p:nvPr/>
                    </p:nvPicPr>
                    <p:blipFill>
                      <a:blip r:embed="rId11"/>
                      <a:stretch>
                        <a:fillRect/>
                      </a:stretch>
                    </p:blipFill>
                    <p:spPr>
                      <a:xfrm>
                        <a:off x="1402" y="1402"/>
                        <a:ext cx="1400" cy="1400"/>
                      </a:xfrm>
                      <a:prstGeom prst="rect">
                        <a:avLst/>
                      </a:prstGeom>
                    </p:spPr>
                  </p:pic>
                </p:oleObj>
              </mc:Fallback>
            </mc:AlternateContent>
          </a:graphicData>
        </a:graphic>
      </p:graphicFrame>
      <p:grpSp>
        <p:nvGrpSpPr>
          <p:cNvPr id="4" name="Grid" hidden="1"/>
          <p:cNvGrpSpPr/>
          <p:nvPr>
            <p:custDataLst>
              <p:tags r:id="rId3"/>
            </p:custDataLst>
          </p:nvPr>
        </p:nvGrpSpPr>
        <p:grpSpPr>
          <a:xfrm>
            <a:off x="590911" y="540572"/>
            <a:ext cx="10958239" cy="6043108"/>
            <a:chOff x="530352" y="612648"/>
            <a:chExt cx="8997696" cy="6848856"/>
          </a:xfrm>
        </p:grpSpPr>
        <p:grpSp>
          <p:nvGrpSpPr>
            <p:cNvPr id="5" name="Group 4" hidden="1"/>
            <p:cNvGrpSpPr/>
            <p:nvPr userDrawn="1"/>
          </p:nvGrpSpPr>
          <p:grpSpPr>
            <a:xfrm>
              <a:off x="530352" y="7159752"/>
              <a:ext cx="8997696" cy="301752"/>
              <a:chOff x="530352" y="7159752"/>
              <a:chExt cx="8997696" cy="301752"/>
            </a:xfrm>
          </p:grpSpPr>
          <p:sp>
            <p:nvSpPr>
              <p:cNvPr id="52" name="Footer block" hidden="1"/>
              <p:cNvSpPr>
                <a:spLocks noChangeArrowheads="1"/>
              </p:cNvSpPr>
              <p:nvPr/>
            </p:nvSpPr>
            <p:spPr bwMode="gray">
              <a:xfrm>
                <a:off x="6629400" y="7159752"/>
                <a:ext cx="2898648" cy="301752"/>
              </a:xfrm>
              <a:prstGeom prst="rect">
                <a:avLst/>
              </a:prstGeom>
              <a:solidFill>
                <a:srgbClr val="CCFFFF">
                  <a:alpha val="25000"/>
                </a:srgbClr>
              </a:solidFill>
              <a:ln w="6350" cap="rnd">
                <a:solidFill>
                  <a:srgbClr val="CCFFFF"/>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Footer block" hidden="1"/>
              <p:cNvSpPr>
                <a:spLocks noChangeArrowheads="1"/>
              </p:cNvSpPr>
              <p:nvPr/>
            </p:nvSpPr>
            <p:spPr bwMode="gray">
              <a:xfrm>
                <a:off x="3584448" y="7159752"/>
                <a:ext cx="2898648" cy="301752"/>
              </a:xfrm>
              <a:prstGeom prst="rect">
                <a:avLst/>
              </a:prstGeom>
              <a:solidFill>
                <a:srgbClr val="CCFFFF">
                  <a:alpha val="25000"/>
                </a:srgbClr>
              </a:solidFill>
              <a:ln w="6350" cap="rnd">
                <a:solidFill>
                  <a:srgbClr val="CCFFFF"/>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Footer block" hidden="1"/>
              <p:cNvSpPr>
                <a:spLocks noChangeArrowheads="1"/>
              </p:cNvSpPr>
              <p:nvPr/>
            </p:nvSpPr>
            <p:spPr bwMode="gray">
              <a:xfrm>
                <a:off x="530352" y="7159752"/>
                <a:ext cx="2898648" cy="301752"/>
              </a:xfrm>
              <a:prstGeom prst="rect">
                <a:avLst/>
              </a:prstGeom>
              <a:solidFill>
                <a:srgbClr val="CCFFFF">
                  <a:alpha val="25000"/>
                </a:srgbClr>
              </a:solidFill>
              <a:ln w="6350" cap="rnd">
                <a:solidFill>
                  <a:srgbClr val="CCFFFF"/>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6" name="Group 5" hidden="1"/>
            <p:cNvGrpSpPr/>
            <p:nvPr userDrawn="1"/>
          </p:nvGrpSpPr>
          <p:grpSpPr>
            <a:xfrm>
              <a:off x="530352" y="1066800"/>
              <a:ext cx="8997696" cy="835152"/>
              <a:chOff x="530352" y="1066800"/>
              <a:chExt cx="8997696" cy="835152"/>
            </a:xfrm>
          </p:grpSpPr>
          <p:sp>
            <p:nvSpPr>
              <p:cNvPr id="50" name="Title block" hidden="1"/>
              <p:cNvSpPr>
                <a:spLocks noChangeArrowheads="1"/>
              </p:cNvSpPr>
              <p:nvPr userDrawn="1"/>
            </p:nvSpPr>
            <p:spPr bwMode="gray">
              <a:xfrm>
                <a:off x="5102352" y="1066800"/>
                <a:ext cx="4425696" cy="832104"/>
              </a:xfrm>
              <a:prstGeom prst="rect">
                <a:avLst/>
              </a:prstGeom>
              <a:solidFill>
                <a:srgbClr val="FCC3D7">
                  <a:alpha val="25000"/>
                </a:srgbClr>
              </a:solidFill>
              <a:ln w="6350" cap="rnd">
                <a:solidFill>
                  <a:srgbClr val="FCC3D7"/>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Title block" hidden="1"/>
              <p:cNvSpPr>
                <a:spLocks noChangeArrowheads="1"/>
              </p:cNvSpPr>
              <p:nvPr/>
            </p:nvSpPr>
            <p:spPr bwMode="gray">
              <a:xfrm>
                <a:off x="530352" y="1069848"/>
                <a:ext cx="4425696" cy="832104"/>
              </a:xfrm>
              <a:prstGeom prst="rect">
                <a:avLst/>
              </a:prstGeom>
              <a:solidFill>
                <a:srgbClr val="FCC3D7">
                  <a:alpha val="25000"/>
                </a:srgbClr>
              </a:solidFill>
              <a:ln w="6350" cap="rnd">
                <a:solidFill>
                  <a:srgbClr val="FCC3D7"/>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 name="Header block" hidden="1"/>
            <p:cNvSpPr>
              <a:spLocks noChangeArrowheads="1"/>
            </p:cNvSpPr>
            <p:nvPr userDrawn="1"/>
          </p:nvSpPr>
          <p:spPr bwMode="gray">
            <a:xfrm>
              <a:off x="530352" y="612648"/>
              <a:ext cx="8988552" cy="228600"/>
            </a:xfrm>
            <a:prstGeom prst="rect">
              <a:avLst/>
            </a:prstGeom>
            <a:solidFill>
              <a:srgbClr val="CCFFFF">
                <a:alpha val="25000"/>
              </a:srgbClr>
            </a:solidFill>
            <a:ln w="6350" cap="rnd">
              <a:solidFill>
                <a:srgbClr val="CCFFFF"/>
              </a:solidFill>
              <a:prstDash val="sysDot"/>
              <a:miter lim="800000"/>
              <a:headEnd/>
              <a:tailEnd/>
            </a:ln>
            <a:effectLst/>
          </p:spPr>
          <p:txBody>
            <a:bodyPr wrap="none" lIns="0" tIns="0" rIns="0" bIns="0" anchor="ctr"/>
            <a:lstStyle/>
            <a:p>
              <a:pPr marL="0" marR="0" lvl="0" indent="0" algn="ctr" defTabSz="707409" rtl="0" eaLnBrk="1" fontAlgn="auto" latinLnBrk="0" hangingPunct="1">
                <a:lnSpc>
                  <a:spcPct val="100000"/>
                </a:lnSpc>
                <a:spcBef>
                  <a:spcPts val="0"/>
                </a:spcBef>
                <a:spcAft>
                  <a:spcPts val="0"/>
                </a:spcAft>
                <a:buClrTx/>
                <a:buSzPct val="90000"/>
                <a:buFontTx/>
                <a:buNone/>
                <a:tabLst/>
                <a:defRPr/>
              </a:pPr>
              <a:endParaRPr kumimoji="0" lang="en-GB" sz="1235" b="0" i="0" u="none" strike="noStrike" kern="1200" cap="none" spc="0" normalizeH="0" baseline="0" noProof="0" dirty="0">
                <a:ln>
                  <a:noFill/>
                </a:ln>
                <a:solidFill>
                  <a:srgbClr val="B26B02"/>
                </a:solidFill>
                <a:effectLst/>
                <a:uLnTx/>
                <a:uFillTx/>
                <a:latin typeface="Calibri" panose="020F0502020204030204"/>
                <a:ea typeface="+mn-ea"/>
                <a:cs typeface="Arial" charset="0"/>
              </a:endParaRPr>
            </a:p>
          </p:txBody>
        </p:sp>
        <p:grpSp>
          <p:nvGrpSpPr>
            <p:cNvPr id="8" name="Group 600" hidden="1"/>
            <p:cNvGrpSpPr/>
            <p:nvPr userDrawn="1"/>
          </p:nvGrpSpPr>
          <p:grpSpPr>
            <a:xfrm>
              <a:off x="533400" y="6245352"/>
              <a:ext cx="8994648" cy="688848"/>
              <a:chOff x="533400" y="6013704"/>
              <a:chExt cx="8994648" cy="688848"/>
            </a:xfrm>
          </p:grpSpPr>
          <p:sp>
            <p:nvSpPr>
              <p:cNvPr id="44" name="Content block 606" hidden="1"/>
              <p:cNvSpPr>
                <a:spLocks noChangeArrowheads="1"/>
              </p:cNvSpPr>
              <p:nvPr userDrawn="1"/>
            </p:nvSpPr>
            <p:spPr bwMode="gray">
              <a:xfrm>
                <a:off x="8156448" y="6013704"/>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Content block 605" hidden="1"/>
              <p:cNvSpPr>
                <a:spLocks noChangeArrowheads="1"/>
              </p:cNvSpPr>
              <p:nvPr userDrawn="1"/>
            </p:nvSpPr>
            <p:spPr bwMode="gray">
              <a:xfrm>
                <a:off x="6631840" y="6013704"/>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Content block 604" hidden="1"/>
              <p:cNvSpPr>
                <a:spLocks noChangeArrowheads="1"/>
              </p:cNvSpPr>
              <p:nvPr/>
            </p:nvSpPr>
            <p:spPr bwMode="gray">
              <a:xfrm>
                <a:off x="5107230" y="60167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Content block 603" hidden="1"/>
              <p:cNvSpPr>
                <a:spLocks noChangeArrowheads="1"/>
              </p:cNvSpPr>
              <p:nvPr/>
            </p:nvSpPr>
            <p:spPr bwMode="gray">
              <a:xfrm>
                <a:off x="3582620" y="60167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Content block 602" hidden="1"/>
              <p:cNvSpPr>
                <a:spLocks noChangeArrowheads="1"/>
              </p:cNvSpPr>
              <p:nvPr/>
            </p:nvSpPr>
            <p:spPr bwMode="gray">
              <a:xfrm>
                <a:off x="2058010" y="60167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Content block 601" hidden="1"/>
              <p:cNvSpPr>
                <a:spLocks noChangeArrowheads="1"/>
              </p:cNvSpPr>
              <p:nvPr/>
            </p:nvSpPr>
            <p:spPr bwMode="gray">
              <a:xfrm>
                <a:off x="533400" y="60167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9" name="Group 500" hidden="1"/>
            <p:cNvGrpSpPr/>
            <p:nvPr userDrawn="1"/>
          </p:nvGrpSpPr>
          <p:grpSpPr>
            <a:xfrm>
              <a:off x="533400" y="5407152"/>
              <a:ext cx="8994648" cy="688848"/>
              <a:chOff x="533400" y="5026152"/>
              <a:chExt cx="8994648" cy="688848"/>
            </a:xfrm>
          </p:grpSpPr>
          <p:sp>
            <p:nvSpPr>
              <p:cNvPr id="38" name="Content block 506" hidden="1"/>
              <p:cNvSpPr>
                <a:spLocks noChangeArrowheads="1"/>
              </p:cNvSpPr>
              <p:nvPr userDrawn="1"/>
            </p:nvSpPr>
            <p:spPr bwMode="gray">
              <a:xfrm>
                <a:off x="8156448" y="50261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Content block 505" hidden="1"/>
              <p:cNvSpPr>
                <a:spLocks noChangeArrowheads="1"/>
              </p:cNvSpPr>
              <p:nvPr userDrawn="1"/>
            </p:nvSpPr>
            <p:spPr bwMode="gray">
              <a:xfrm>
                <a:off x="6631840" y="50261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Content block 504" hidden="1"/>
              <p:cNvSpPr>
                <a:spLocks noChangeArrowheads="1"/>
              </p:cNvSpPr>
              <p:nvPr/>
            </p:nvSpPr>
            <p:spPr bwMode="gray">
              <a:xfrm>
                <a:off x="5107230" y="50292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Content block 503" hidden="1"/>
              <p:cNvSpPr>
                <a:spLocks noChangeArrowheads="1"/>
              </p:cNvSpPr>
              <p:nvPr/>
            </p:nvSpPr>
            <p:spPr bwMode="gray">
              <a:xfrm>
                <a:off x="3582620" y="50292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Content block 502" hidden="1"/>
              <p:cNvSpPr>
                <a:spLocks noChangeArrowheads="1"/>
              </p:cNvSpPr>
              <p:nvPr/>
            </p:nvSpPr>
            <p:spPr bwMode="gray">
              <a:xfrm>
                <a:off x="2058010" y="50292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Content block 501" hidden="1"/>
              <p:cNvSpPr>
                <a:spLocks noChangeArrowheads="1"/>
              </p:cNvSpPr>
              <p:nvPr/>
            </p:nvSpPr>
            <p:spPr bwMode="gray">
              <a:xfrm>
                <a:off x="533400" y="50292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0" name="Group 400" hidden="1"/>
            <p:cNvGrpSpPr/>
            <p:nvPr userDrawn="1"/>
          </p:nvGrpSpPr>
          <p:grpSpPr>
            <a:xfrm>
              <a:off x="533400" y="4568952"/>
              <a:ext cx="8994648" cy="688848"/>
              <a:chOff x="533400" y="4038600"/>
              <a:chExt cx="8994648" cy="688848"/>
            </a:xfrm>
          </p:grpSpPr>
          <p:sp>
            <p:nvSpPr>
              <p:cNvPr id="32" name="Content block 406" hidden="1"/>
              <p:cNvSpPr>
                <a:spLocks noChangeArrowheads="1"/>
              </p:cNvSpPr>
              <p:nvPr userDrawn="1"/>
            </p:nvSpPr>
            <p:spPr bwMode="gray">
              <a:xfrm>
                <a:off x="8156448" y="40386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Content block 405" hidden="1"/>
              <p:cNvSpPr>
                <a:spLocks noChangeArrowheads="1"/>
              </p:cNvSpPr>
              <p:nvPr userDrawn="1"/>
            </p:nvSpPr>
            <p:spPr bwMode="gray">
              <a:xfrm>
                <a:off x="6631840" y="40386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Content block 404" hidden="1"/>
              <p:cNvSpPr>
                <a:spLocks noChangeArrowheads="1"/>
              </p:cNvSpPr>
              <p:nvPr/>
            </p:nvSpPr>
            <p:spPr bwMode="gray">
              <a:xfrm>
                <a:off x="5107230" y="40416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Content block 403" hidden="1"/>
              <p:cNvSpPr>
                <a:spLocks noChangeArrowheads="1"/>
              </p:cNvSpPr>
              <p:nvPr/>
            </p:nvSpPr>
            <p:spPr bwMode="gray">
              <a:xfrm>
                <a:off x="3582620" y="40416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Content block 402" hidden="1"/>
              <p:cNvSpPr>
                <a:spLocks noChangeArrowheads="1"/>
              </p:cNvSpPr>
              <p:nvPr/>
            </p:nvSpPr>
            <p:spPr bwMode="gray">
              <a:xfrm>
                <a:off x="2058010" y="40416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Content block 401" hidden="1"/>
              <p:cNvSpPr>
                <a:spLocks noChangeArrowheads="1"/>
              </p:cNvSpPr>
              <p:nvPr/>
            </p:nvSpPr>
            <p:spPr bwMode="gray">
              <a:xfrm>
                <a:off x="533400" y="40416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300" hidden="1"/>
            <p:cNvGrpSpPr/>
            <p:nvPr userDrawn="1"/>
          </p:nvGrpSpPr>
          <p:grpSpPr>
            <a:xfrm>
              <a:off x="533400" y="3730752"/>
              <a:ext cx="8994648" cy="688848"/>
              <a:chOff x="533400" y="3041904"/>
              <a:chExt cx="8994648" cy="688848"/>
            </a:xfrm>
          </p:grpSpPr>
          <p:sp>
            <p:nvSpPr>
              <p:cNvPr id="26" name="Content block 306" hidden="1"/>
              <p:cNvSpPr>
                <a:spLocks noChangeArrowheads="1"/>
              </p:cNvSpPr>
              <p:nvPr userDrawn="1"/>
            </p:nvSpPr>
            <p:spPr bwMode="gray">
              <a:xfrm>
                <a:off x="8156448" y="3041904"/>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Content block 305" hidden="1"/>
              <p:cNvSpPr>
                <a:spLocks noChangeArrowheads="1"/>
              </p:cNvSpPr>
              <p:nvPr userDrawn="1"/>
            </p:nvSpPr>
            <p:spPr bwMode="gray">
              <a:xfrm>
                <a:off x="6631840" y="3041904"/>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Content block 304" hidden="1"/>
              <p:cNvSpPr>
                <a:spLocks noChangeArrowheads="1"/>
              </p:cNvSpPr>
              <p:nvPr/>
            </p:nvSpPr>
            <p:spPr bwMode="gray">
              <a:xfrm>
                <a:off x="5107230" y="30449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Content block 303" hidden="1"/>
              <p:cNvSpPr>
                <a:spLocks noChangeArrowheads="1"/>
              </p:cNvSpPr>
              <p:nvPr/>
            </p:nvSpPr>
            <p:spPr bwMode="gray">
              <a:xfrm>
                <a:off x="3582620" y="30449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Content block 302" hidden="1"/>
              <p:cNvSpPr>
                <a:spLocks noChangeArrowheads="1"/>
              </p:cNvSpPr>
              <p:nvPr/>
            </p:nvSpPr>
            <p:spPr bwMode="gray">
              <a:xfrm>
                <a:off x="2058010" y="30449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Content block 301" hidden="1"/>
              <p:cNvSpPr>
                <a:spLocks noChangeArrowheads="1"/>
              </p:cNvSpPr>
              <p:nvPr/>
            </p:nvSpPr>
            <p:spPr bwMode="gray">
              <a:xfrm>
                <a:off x="533400" y="30449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2" name="Group 200" hidden="1"/>
            <p:cNvGrpSpPr/>
            <p:nvPr userDrawn="1"/>
          </p:nvGrpSpPr>
          <p:grpSpPr>
            <a:xfrm>
              <a:off x="533400" y="2892552"/>
              <a:ext cx="8994648" cy="688848"/>
              <a:chOff x="533400" y="1066800"/>
              <a:chExt cx="8994648" cy="688848"/>
            </a:xfrm>
          </p:grpSpPr>
          <p:sp>
            <p:nvSpPr>
              <p:cNvPr id="20" name="Content block 206" hidden="1"/>
              <p:cNvSpPr>
                <a:spLocks noChangeArrowheads="1"/>
              </p:cNvSpPr>
              <p:nvPr userDrawn="1"/>
            </p:nvSpPr>
            <p:spPr bwMode="gray">
              <a:xfrm>
                <a:off x="8156448" y="10668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Content block 205" hidden="1"/>
              <p:cNvSpPr>
                <a:spLocks noChangeArrowheads="1"/>
              </p:cNvSpPr>
              <p:nvPr userDrawn="1"/>
            </p:nvSpPr>
            <p:spPr bwMode="gray">
              <a:xfrm>
                <a:off x="6631840" y="10668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Content block 204" hidden="1"/>
              <p:cNvSpPr>
                <a:spLocks noChangeArrowheads="1"/>
              </p:cNvSpPr>
              <p:nvPr/>
            </p:nvSpPr>
            <p:spPr bwMode="gray">
              <a:xfrm>
                <a:off x="5107230" y="10698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Content block 203" hidden="1"/>
              <p:cNvSpPr>
                <a:spLocks noChangeArrowheads="1"/>
              </p:cNvSpPr>
              <p:nvPr/>
            </p:nvSpPr>
            <p:spPr bwMode="gray">
              <a:xfrm>
                <a:off x="3582620" y="10698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Content block 202" hidden="1"/>
              <p:cNvSpPr>
                <a:spLocks noChangeArrowheads="1"/>
              </p:cNvSpPr>
              <p:nvPr/>
            </p:nvSpPr>
            <p:spPr bwMode="gray">
              <a:xfrm>
                <a:off x="2058010" y="10698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Content block 201" hidden="1"/>
              <p:cNvSpPr>
                <a:spLocks noChangeArrowheads="1"/>
              </p:cNvSpPr>
              <p:nvPr/>
            </p:nvSpPr>
            <p:spPr bwMode="gray">
              <a:xfrm>
                <a:off x="533400" y="10698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3" name="Group 100" hidden="1"/>
            <p:cNvGrpSpPr/>
            <p:nvPr userDrawn="1"/>
          </p:nvGrpSpPr>
          <p:grpSpPr>
            <a:xfrm>
              <a:off x="533400" y="2054352"/>
              <a:ext cx="8994648" cy="688848"/>
              <a:chOff x="533400" y="2054352"/>
              <a:chExt cx="8994648" cy="688848"/>
            </a:xfrm>
          </p:grpSpPr>
          <p:sp>
            <p:nvSpPr>
              <p:cNvPr id="14" name="Content block 106" hidden="1"/>
              <p:cNvSpPr>
                <a:spLocks noChangeArrowheads="1"/>
              </p:cNvSpPr>
              <p:nvPr userDrawn="1"/>
            </p:nvSpPr>
            <p:spPr bwMode="gray">
              <a:xfrm>
                <a:off x="8156448" y="20543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Content block 105" hidden="1"/>
              <p:cNvSpPr>
                <a:spLocks noChangeArrowheads="1"/>
              </p:cNvSpPr>
              <p:nvPr userDrawn="1"/>
            </p:nvSpPr>
            <p:spPr bwMode="gray">
              <a:xfrm>
                <a:off x="6631840" y="20543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Content block 104" hidden="1"/>
              <p:cNvSpPr>
                <a:spLocks noChangeArrowheads="1"/>
              </p:cNvSpPr>
              <p:nvPr/>
            </p:nvSpPr>
            <p:spPr bwMode="gray">
              <a:xfrm>
                <a:off x="5107230" y="20574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Content block 103" hidden="1"/>
              <p:cNvSpPr>
                <a:spLocks noChangeArrowheads="1"/>
              </p:cNvSpPr>
              <p:nvPr/>
            </p:nvSpPr>
            <p:spPr bwMode="gray">
              <a:xfrm>
                <a:off x="3582620" y="20574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Content block 102" hidden="1"/>
              <p:cNvSpPr>
                <a:spLocks noChangeArrowheads="1"/>
              </p:cNvSpPr>
              <p:nvPr/>
            </p:nvSpPr>
            <p:spPr bwMode="gray">
              <a:xfrm>
                <a:off x="2058010" y="20574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Content block 101" hidden="1"/>
              <p:cNvSpPr>
                <a:spLocks noChangeArrowheads="1"/>
              </p:cNvSpPr>
              <p:nvPr/>
            </p:nvSpPr>
            <p:spPr bwMode="gray">
              <a:xfrm>
                <a:off x="533400" y="20574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marL="0" marR="0" lvl="0" indent="0" algn="ctr" defTabSz="805466" rtl="0" eaLnBrk="1" fontAlgn="auto" latinLnBrk="0" hangingPunct="1">
                  <a:lnSpc>
                    <a:spcPct val="100000"/>
                  </a:lnSpc>
                  <a:spcBef>
                    <a:spcPts val="0"/>
                  </a:spcBef>
                  <a:spcAft>
                    <a:spcPts val="0"/>
                  </a:spcAft>
                  <a:buClrTx/>
                  <a:buSzTx/>
                  <a:buFontTx/>
                  <a:buNone/>
                  <a:tabLst/>
                  <a:defRPr/>
                </a:pPr>
                <a:endParaRPr kumimoji="0" lang="en-GB" sz="97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3" name="Title 2"/>
          <p:cNvSpPr>
            <a:spLocks noGrp="1"/>
          </p:cNvSpPr>
          <p:nvPr>
            <p:ph type="title"/>
          </p:nvPr>
        </p:nvSpPr>
        <p:spPr>
          <a:xfrm>
            <a:off x="590911" y="943984"/>
            <a:ext cx="10948595" cy="743294"/>
          </a:xfrm>
        </p:spPr>
        <p:txBody>
          <a:bodyPr/>
          <a:lstStyle/>
          <a:p>
            <a:r>
              <a:rPr lang="en-GB" dirty="0"/>
              <a:t>Key trends: what is the market telling us?</a:t>
            </a:r>
            <a:br>
              <a:rPr lang="en-GB" dirty="0"/>
            </a:br>
            <a:r>
              <a:rPr lang="en-GB" b="0" dirty="0"/>
              <a:t>Overall state of the industry: key threats</a:t>
            </a:r>
            <a:endParaRPr lang="en-GB" dirty="0"/>
          </a:p>
        </p:txBody>
      </p:sp>
      <p:sp>
        <p:nvSpPr>
          <p:cNvPr id="55" name="Section Header"/>
          <p:cNvSpPr txBox="1"/>
          <p:nvPr>
            <p:custDataLst>
              <p:tags r:id="rId4"/>
            </p:custDataLst>
          </p:nvPr>
        </p:nvSpPr>
        <p:spPr>
          <a:xfrm>
            <a:off x="590911" y="621254"/>
            <a:ext cx="3695552" cy="121024"/>
          </a:xfrm>
          <a:prstGeom prst="rect">
            <a:avLst/>
          </a:prstGeom>
          <a:noFill/>
        </p:spPr>
        <p:txBody>
          <a:bodyPr wrap="square" lIns="0" tIns="0" rIns="0" bIns="0" rtlCol="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94" b="0" i="0" u="none" strike="noStrike" kern="1200" cap="none" spc="0" normalizeH="0" baseline="0" noProof="1">
                <a:ln>
                  <a:noFill/>
                </a:ln>
                <a:solidFill>
                  <a:prstClr val="black"/>
                </a:solidFill>
                <a:effectLst/>
                <a:uLnTx/>
                <a:uFillTx/>
                <a:latin typeface="Calibri" panose="020F0502020204030204"/>
                <a:ea typeface="+mn-ea"/>
                <a:cs typeface="+mn-cs"/>
              </a:rPr>
              <a:t>0.1 Introduction: why are we here?</a:t>
            </a:r>
          </a:p>
        </p:txBody>
      </p:sp>
      <p:sp>
        <p:nvSpPr>
          <p:cNvPr id="56" name="Page Number"/>
          <p:cNvSpPr txBox="1"/>
          <p:nvPr>
            <p:custDataLst>
              <p:tags r:id="rId5"/>
            </p:custDataLst>
          </p:nvPr>
        </p:nvSpPr>
        <p:spPr>
          <a:xfrm>
            <a:off x="11151579" y="6308261"/>
            <a:ext cx="387927" cy="122205"/>
          </a:xfrm>
          <a:prstGeom prst="rect">
            <a:avLst/>
          </a:prstGeom>
          <a:noFill/>
          <a:ln>
            <a:noFill/>
          </a:ln>
        </p:spPr>
        <p:txBody>
          <a:bodyPr wrap="square" lIns="0" tIns="0" rIns="0" bIns="0" rtlCol="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94" b="0" i="0" u="none" strike="noStrike" kern="1200" cap="none" spc="0" normalizeH="0" baseline="0" noProof="0">
                <a:ln>
                  <a:noFill/>
                </a:ln>
                <a:solidFill>
                  <a:prstClr val="black"/>
                </a:solidFill>
                <a:effectLst/>
                <a:uLnTx/>
                <a:uFillTx/>
                <a:latin typeface="Calibri" panose="020F0502020204030204"/>
                <a:ea typeface="+mn-ea"/>
                <a:cs typeface="Arial" pitchFamily="34" charset="0"/>
              </a:rPr>
              <a:t>13</a:t>
            </a:r>
            <a:endParaRPr kumimoji="0" lang="en-GB" sz="794"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endParaRPr>
          </a:p>
        </p:txBody>
      </p:sp>
      <p:sp>
        <p:nvSpPr>
          <p:cNvPr id="57" name="Section Footer"/>
          <p:cNvSpPr txBox="1"/>
          <p:nvPr>
            <p:custDataLst>
              <p:tags r:id="rId6"/>
            </p:custDataLst>
          </p:nvPr>
        </p:nvSpPr>
        <p:spPr>
          <a:xfrm>
            <a:off x="589520" y="6308253"/>
            <a:ext cx="2557631" cy="122213"/>
          </a:xfrm>
          <a:prstGeom prst="rect">
            <a:avLst/>
          </a:prstGeom>
          <a:noFill/>
          <a:ln>
            <a:noFill/>
          </a:ln>
        </p:spPr>
        <p:txBody>
          <a:bodyPr wrap="square" lIns="0" tIns="0" rIns="0" bIns="0" rtlCol="0" anchor="b"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94" b="0" i="0" u="none" strike="noStrike" kern="1200" cap="none" spc="0" normalizeH="0" baseline="0" noProof="1">
                <a:ln>
                  <a:noFill/>
                </a:ln>
                <a:solidFill>
                  <a:prstClr val="black"/>
                </a:solidFill>
                <a:effectLst/>
                <a:uLnTx/>
                <a:uFillTx/>
                <a:latin typeface="Calibri" panose="020F0502020204030204"/>
                <a:ea typeface="+mn-ea"/>
                <a:cs typeface="+mn-cs"/>
              </a:rPr>
              <a:t>Sports industry: lost in transition?</a:t>
            </a:r>
          </a:p>
        </p:txBody>
      </p:sp>
      <p:sp>
        <p:nvSpPr>
          <p:cNvPr id="58" name="Rectangle 57"/>
          <p:cNvSpPr/>
          <p:nvPr/>
        </p:nvSpPr>
        <p:spPr>
          <a:xfrm>
            <a:off x="0" y="-11526"/>
            <a:ext cx="12192000" cy="6858000"/>
          </a:xfrm>
          <a:prstGeom prst="rect">
            <a:avLst/>
          </a:prstGeom>
          <a:solidFill>
            <a:srgbClr val="FFFFFF"/>
          </a:solidFill>
          <a:ln w="6350">
            <a:solidFill>
              <a:schemeClr val="bg1"/>
            </a:solidFill>
          </a:ln>
        </p:spPr>
        <p:txBody>
          <a:bodyPr vert="horz" wrap="square" lIns="80682" tIns="40341" rIns="80682" bIns="40341"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588"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4" name="Picture 63"/>
          <p:cNvPicPr>
            <a:picLocks noChangeAspect="1"/>
          </p:cNvPicPr>
          <p:nvPr/>
        </p:nvPicPr>
        <p:blipFill rotWithShape="1">
          <a:blip r:embed="rId12"/>
          <a:srcRect t="11519"/>
          <a:stretch/>
        </p:blipFill>
        <p:spPr>
          <a:xfrm>
            <a:off x="3848767" y="568641"/>
            <a:ext cx="7521050" cy="6004210"/>
          </a:xfrm>
          <a:prstGeom prst="rect">
            <a:avLst/>
          </a:prstGeom>
        </p:spPr>
      </p:pic>
      <p:sp>
        <p:nvSpPr>
          <p:cNvPr id="65" name="Rectangle 64"/>
          <p:cNvSpPr/>
          <p:nvPr/>
        </p:nvSpPr>
        <p:spPr>
          <a:xfrm>
            <a:off x="0" y="-11526"/>
            <a:ext cx="3463681" cy="6866866"/>
          </a:xfrm>
          <a:prstGeom prst="rect">
            <a:avLst/>
          </a:prstGeom>
          <a:solidFill>
            <a:schemeClr val="bg1">
              <a:lumMod val="95000"/>
            </a:schemeClr>
          </a:solidFill>
          <a:ln w="6350">
            <a:noFill/>
          </a:ln>
        </p:spPr>
        <p:txBody>
          <a:bodyPr vert="horz" wrap="square" lIns="80682" tIns="40341" rIns="80682" bIns="40341"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588"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Title 2"/>
          <p:cNvSpPr txBox="1">
            <a:spLocks/>
          </p:cNvSpPr>
          <p:nvPr/>
        </p:nvSpPr>
        <p:spPr>
          <a:xfrm>
            <a:off x="404469" y="2128285"/>
            <a:ext cx="2742683" cy="3010632"/>
          </a:xfrm>
          <a:prstGeom prst="rect">
            <a:avLst/>
          </a:prstGeom>
        </p:spPr>
        <p:txBody>
          <a:bodyPr vert="horz" lIns="0" tIns="0" rIns="0" bIns="0" rtlCol="0" anchor="t" anchorCtr="0">
            <a:noAutofit/>
          </a:bodyPr>
          <a:lstStyle>
            <a:lvl1pPr>
              <a:spcBef>
                <a:spcPct val="0"/>
              </a:spcBef>
              <a:buNone/>
              <a:defRPr lang="en-GB" sz="2400" b="1" i="1" baseline="0" noProof="0" dirty="0">
                <a:solidFill>
                  <a:schemeClr val="tx2"/>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br>
              <a:rPr kumimoji="0" lang="en-GB" sz="2647" b="1" i="1" u="none" strike="noStrike" kern="1200" cap="none" spc="0" normalizeH="0" baseline="0" noProof="0" dirty="0">
                <a:ln>
                  <a:noFill/>
                </a:ln>
                <a:solidFill>
                  <a:srgbClr val="344068"/>
                </a:solidFill>
                <a:effectLst/>
                <a:uLnTx/>
                <a:uFillTx/>
                <a:latin typeface="Calibri Light" panose="020F0302020204030204"/>
                <a:ea typeface="+mj-ea"/>
                <a:cs typeface="+mj-cs"/>
              </a:rPr>
            </a:br>
            <a:r>
              <a:rPr kumimoji="0" lang="en-GB" sz="2647" b="1" i="1" u="none" strike="noStrike" kern="1200" cap="none" spc="0" normalizeH="0" baseline="0" noProof="0" dirty="0">
                <a:ln>
                  <a:noFill/>
                </a:ln>
                <a:solidFill>
                  <a:srgbClr val="344068"/>
                </a:solidFill>
                <a:effectLst/>
                <a:uLnTx/>
                <a:uFillTx/>
                <a:latin typeface="Calibri Light" panose="020F0302020204030204"/>
                <a:ea typeface="+mj-ea"/>
                <a:cs typeface="+mj-cs"/>
              </a:rPr>
              <a:t>Top 3 areas of focus for sponsors to drive ROI</a:t>
            </a:r>
            <a:endParaRPr kumimoji="0" lang="en-GB" sz="2647" b="0" i="1" u="none" strike="noStrike" kern="1200" cap="none" spc="0" normalizeH="0" baseline="0" noProof="0" dirty="0">
              <a:ln>
                <a:noFill/>
              </a:ln>
              <a:solidFill>
                <a:srgbClr val="344068"/>
              </a:solidFill>
              <a:effectLst/>
              <a:uLnTx/>
              <a:uFillTx/>
              <a:latin typeface="Calibri Light" panose="020F0302020204030204"/>
              <a:ea typeface="+mj-ea"/>
              <a:cs typeface="+mj-cs"/>
            </a:endParaRPr>
          </a:p>
        </p:txBody>
      </p:sp>
      <p:sp>
        <p:nvSpPr>
          <p:cNvPr id="67" name="Rectangle 66"/>
          <p:cNvSpPr/>
          <p:nvPr/>
        </p:nvSpPr>
        <p:spPr>
          <a:xfrm>
            <a:off x="387372" y="1985562"/>
            <a:ext cx="2051310" cy="370329"/>
          </a:xfrm>
          <a:prstGeom prst="rect">
            <a:avLst/>
          </a:prstGeom>
          <a:solidFill>
            <a:schemeClr val="accent4"/>
          </a:solidFill>
          <a:ln w="6350">
            <a:noFill/>
          </a:ln>
        </p:spPr>
        <p:txBody>
          <a:bodyPr vert="horz" wrap="square" lIns="80682" tIns="40341" rIns="80682" bIns="40341"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588" b="0" i="1" u="none" strike="noStrike" kern="1200" cap="none" spc="0" normalizeH="0" baseline="0" noProof="0" dirty="0">
                <a:ln>
                  <a:noFill/>
                </a:ln>
                <a:solidFill>
                  <a:srgbClr val="D9E0E6"/>
                </a:solidFill>
                <a:effectLst/>
                <a:uLnTx/>
                <a:uFillTx/>
                <a:latin typeface="Calibri Light" panose="020F0302020204030204"/>
                <a:ea typeface="+mn-ea"/>
                <a:cs typeface="+mn-cs"/>
              </a:rPr>
              <a:t>Sponsorship</a:t>
            </a:r>
          </a:p>
        </p:txBody>
      </p:sp>
      <p:sp>
        <p:nvSpPr>
          <p:cNvPr id="68" name="Rectangle 67"/>
          <p:cNvSpPr/>
          <p:nvPr/>
        </p:nvSpPr>
        <p:spPr>
          <a:xfrm>
            <a:off x="10836088" y="327417"/>
            <a:ext cx="1108005" cy="485764"/>
          </a:xfrm>
          <a:prstGeom prst="rect">
            <a:avLst/>
          </a:prstGeom>
          <a:solidFill>
            <a:schemeClr val="bg1"/>
          </a:solidFill>
          <a:ln w="6350">
            <a:noFill/>
          </a:ln>
        </p:spPr>
        <p:txBody>
          <a:bodyPr vert="horz" wrap="square" lIns="80682" tIns="40341" rIns="80682" bIns="40341"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588"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 name="877">
            <a:hlinkClick r:id="" action="ppaction://noaction"/>
          </p:cNvPr>
          <p:cNvSpPr txBox="1"/>
          <p:nvPr>
            <p:custDataLst>
              <p:tags r:id="rId7"/>
            </p:custDataLst>
          </p:nvPr>
        </p:nvSpPr>
        <p:spPr>
          <a:xfrm>
            <a:off x="11084146" y="621255"/>
            <a:ext cx="420779" cy="122213"/>
          </a:xfrm>
          <a:prstGeom prst="rect">
            <a:avLst/>
          </a:prstGeom>
          <a:noFill/>
          <a:ln>
            <a:noFill/>
          </a:ln>
        </p:spPr>
        <p:txBody>
          <a:bodyPr wrap="none" lIns="24205" tIns="0" rIns="24205"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94" b="0" i="0" u="none" strike="noStrike" kern="1200" cap="none" spc="0" normalizeH="0" baseline="0" noProof="1">
                <a:ln>
                  <a:noFill/>
                </a:ln>
                <a:solidFill>
                  <a:prstClr val="black"/>
                </a:solidFill>
                <a:effectLst/>
                <a:uLnTx/>
                <a:uFillTx/>
                <a:latin typeface="Calibri" panose="020F0502020204030204"/>
                <a:ea typeface="+mn-ea"/>
                <a:cs typeface="Arial" pitchFamily="34" charset="0"/>
              </a:rPr>
              <a:t>Contents</a:t>
            </a:r>
          </a:p>
        </p:txBody>
      </p:sp>
    </p:spTree>
    <p:custDataLst>
      <p:tags r:id="rId1"/>
    </p:custDataLst>
    <p:extLst>
      <p:ext uri="{BB962C8B-B14F-4D97-AF65-F5344CB8AC3E}">
        <p14:creationId xmlns:p14="http://schemas.microsoft.com/office/powerpoint/2010/main" val="4234604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AE0A13F8-5B28-4709-923F-1A3731A06D92}"/>
              </a:ext>
            </a:extLst>
          </p:cNvPr>
          <p:cNvPicPr>
            <a:picLocks noChangeAspect="1"/>
          </p:cNvPicPr>
          <p:nvPr/>
        </p:nvPicPr>
        <p:blipFill>
          <a:blip r:embed="rId3"/>
          <a:stretch>
            <a:fillRect/>
          </a:stretch>
        </p:blipFill>
        <p:spPr>
          <a:xfrm>
            <a:off x="7421726" y="0"/>
            <a:ext cx="4770274" cy="2385137"/>
          </a:xfrm>
          <a:prstGeom prst="rect">
            <a:avLst/>
          </a:prstGeom>
        </p:spPr>
      </p:pic>
      <p:pic>
        <p:nvPicPr>
          <p:cNvPr id="15364" name="Picture 4" descr="Résultat de recherche d'images pour &quot;accor psg&quot;">
            <a:extLst>
              <a:ext uri="{FF2B5EF4-FFF2-40B4-BE49-F238E27FC236}">
                <a16:creationId xmlns:a16="http://schemas.microsoft.com/office/drawing/2014/main" id="{C880C7E0-370A-40D7-B8F0-BE4D8C2ED4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89635"/>
            <a:ext cx="4883613" cy="3768365"/>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0F11A829-CABA-48D8-9784-AA4643BBEA34}"/>
              </a:ext>
            </a:extLst>
          </p:cNvPr>
          <p:cNvSpPr txBox="1"/>
          <p:nvPr/>
        </p:nvSpPr>
        <p:spPr>
          <a:xfrm>
            <a:off x="4883614" y="2731417"/>
            <a:ext cx="730838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PSG = 395 M Followers + ACCOR = 265 M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Customers</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Image 10" descr="Une image contenant personne, homme&#10;&#10;Description générée automatiquement">
            <a:extLst>
              <a:ext uri="{FF2B5EF4-FFF2-40B4-BE49-F238E27FC236}">
                <a16:creationId xmlns:a16="http://schemas.microsoft.com/office/drawing/2014/main" id="{2E4E2E0D-90E3-41C7-B0A4-3E5112F3835E}"/>
              </a:ext>
            </a:extLst>
          </p:cNvPr>
          <p:cNvPicPr>
            <a:picLocks noChangeAspect="1"/>
          </p:cNvPicPr>
          <p:nvPr/>
        </p:nvPicPr>
        <p:blipFill>
          <a:blip r:embed="rId5"/>
          <a:stretch>
            <a:fillRect/>
          </a:stretch>
        </p:blipFill>
        <p:spPr>
          <a:xfrm>
            <a:off x="4872504" y="3339622"/>
            <a:ext cx="7297277" cy="3077955"/>
          </a:xfrm>
          <a:prstGeom prst="rect">
            <a:avLst/>
          </a:prstGeom>
        </p:spPr>
      </p:pic>
      <p:pic>
        <p:nvPicPr>
          <p:cNvPr id="2" name="Média en ligne 1" title="ALLxPSG">
            <a:hlinkClick r:id="" action="ppaction://media"/>
            <a:extLst>
              <a:ext uri="{FF2B5EF4-FFF2-40B4-BE49-F238E27FC236}">
                <a16:creationId xmlns:a16="http://schemas.microsoft.com/office/drawing/2014/main" id="{487AF806-7ABC-4F01-807C-0A051568E44B}"/>
              </a:ext>
            </a:extLst>
          </p:cNvPr>
          <p:cNvPicPr>
            <a:picLocks noRot="1" noChangeAspect="1"/>
          </p:cNvPicPr>
          <p:nvPr>
            <a:videoFile r:link="rId1"/>
          </p:nvPr>
        </p:nvPicPr>
        <p:blipFill>
          <a:blip r:embed="rId6"/>
          <a:stretch>
            <a:fillRect/>
          </a:stretch>
        </p:blipFill>
        <p:spPr>
          <a:xfrm>
            <a:off x="540471" y="0"/>
            <a:ext cx="5407842" cy="3041911"/>
          </a:xfrm>
          <a:prstGeom prst="rect">
            <a:avLst/>
          </a:prstGeom>
        </p:spPr>
      </p:pic>
    </p:spTree>
    <p:extLst>
      <p:ext uri="{BB962C8B-B14F-4D97-AF65-F5344CB8AC3E}">
        <p14:creationId xmlns:p14="http://schemas.microsoft.com/office/powerpoint/2010/main" val="400500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AU COEUR DU ALL FASHION SHOW !">
            <a:hlinkClick r:id="" action="ppaction://media"/>
            <a:extLst>
              <a:ext uri="{FF2B5EF4-FFF2-40B4-BE49-F238E27FC236}">
                <a16:creationId xmlns:a16="http://schemas.microsoft.com/office/drawing/2014/main" id="{B658DDBE-F57F-43B0-9418-F944B03FBC3F}"/>
              </a:ext>
            </a:extLst>
          </p:cNvPr>
          <p:cNvPicPr>
            <a:picLocks noRot="1" noChangeAspect="1"/>
          </p:cNvPicPr>
          <p:nvPr>
            <a:videoFile r:link="rId1"/>
          </p:nvPr>
        </p:nvPicPr>
        <p:blipFill>
          <a:blip r:embed="rId5"/>
          <a:stretch>
            <a:fillRect/>
          </a:stretch>
        </p:blipFill>
        <p:spPr>
          <a:xfrm>
            <a:off x="2631234" y="439122"/>
            <a:ext cx="4621763" cy="2599742"/>
          </a:xfrm>
          <a:prstGeom prst="rect">
            <a:avLst/>
          </a:prstGeom>
          <a:solidFill>
            <a:srgbClr val="000000"/>
          </a:solidFill>
          <a:ln w="177800" cap="flat">
            <a:solidFill>
              <a:srgbClr val="0D0D0D"/>
            </a:solidFill>
            <a:miter lim="800000"/>
          </a:ln>
          <a:effectLst>
            <a:outerShdw blurRad="190500" dist="215900" dir="3000000" algn="tr" rotWithShape="0">
              <a:srgbClr val="000000">
                <a:alpha val="20000"/>
              </a:srgbClr>
            </a:outerShdw>
          </a:effectLst>
          <a:scene3d>
            <a:camera prst="perspectiveContrastingLeftFacing" fov="3300000">
              <a:rot lat="0" lon="1200000" rev="0"/>
            </a:camera>
            <a:lightRig rig="balanced" dir="t">
              <a:rot lat="0" lon="0" rev="4200000"/>
            </a:lightRig>
          </a:scene3d>
          <a:sp3d extrusionH="635000" prstMaterial="metal">
            <a:bevelT w="190500" h="12700" prst="slope"/>
            <a:extrusionClr>
              <a:srgbClr val="010000"/>
            </a:extrusionClr>
            <a:contourClr>
              <a:srgbClr val="000000"/>
            </a:contourClr>
          </a:sp3d>
        </p:spPr>
      </p:pic>
      <p:pic>
        <p:nvPicPr>
          <p:cNvPr id="3" name="Média en ligne 2" title="￰ﾟﾆﾕ￰ﾟﾧﾤ￰ﾟﾔﾴ￰ﾟﾔﾵ #ICICESTPARIS">
            <a:hlinkClick r:id="" action="ppaction://media"/>
            <a:extLst>
              <a:ext uri="{FF2B5EF4-FFF2-40B4-BE49-F238E27FC236}">
                <a16:creationId xmlns:a16="http://schemas.microsoft.com/office/drawing/2014/main" id="{15F5CAD3-0BC2-4723-8364-05E1E15F0413}"/>
              </a:ext>
            </a:extLst>
          </p:cNvPr>
          <p:cNvPicPr>
            <a:picLocks noRot="1" noChangeAspect="1"/>
          </p:cNvPicPr>
          <p:nvPr>
            <a:videoFile r:link="rId2"/>
          </p:nvPr>
        </p:nvPicPr>
        <p:blipFill>
          <a:blip r:embed="rId6"/>
          <a:stretch>
            <a:fillRect/>
          </a:stretch>
        </p:blipFill>
        <p:spPr>
          <a:xfrm>
            <a:off x="2366866" y="3727578"/>
            <a:ext cx="5150500" cy="2897156"/>
          </a:xfrm>
          <a:prstGeom prst="rect">
            <a:avLst/>
          </a:prstGeom>
          <a:ln w="9525" cap="flat">
            <a:solidFill>
              <a:srgbClr val="383838"/>
            </a:solidFill>
          </a:ln>
          <a:effectLst>
            <a:outerShdw blurRad="152400" dist="317500" dir="6000000" sx="105000" sy="105000" algn="tl" rotWithShape="0">
              <a:srgbClr val="000000">
                <a:alpha val="30000"/>
              </a:srgbClr>
            </a:outerShdw>
          </a:effectLst>
          <a:scene3d>
            <a:camera prst="perspectiveRight" fov="2100000">
              <a:rot lat="0" lon="20400000" rev="0"/>
            </a:camera>
            <a:lightRig rig="threePt" dir="t"/>
          </a:scene3d>
          <a:sp3d extrusionH="889000" prstMaterial="matte">
            <a:extrusionClr>
              <a:srgbClr val="777777"/>
            </a:extrusionClr>
          </a:sp3d>
        </p:spPr>
      </p:pic>
      <p:pic>
        <p:nvPicPr>
          <p:cNvPr id="4" name="Média en ligne 3" title="#PassTheJersey">
            <a:hlinkClick r:id="" action="ppaction://media"/>
            <a:extLst>
              <a:ext uri="{FF2B5EF4-FFF2-40B4-BE49-F238E27FC236}">
                <a16:creationId xmlns:a16="http://schemas.microsoft.com/office/drawing/2014/main" id="{6CED65BD-F577-459B-AB65-F1178C140F7D}"/>
              </a:ext>
            </a:extLst>
          </p:cNvPr>
          <p:cNvPicPr>
            <a:picLocks noRot="1" noChangeAspect="1"/>
          </p:cNvPicPr>
          <p:nvPr>
            <a:videoFile r:link="rId3"/>
          </p:nvPr>
        </p:nvPicPr>
        <p:blipFill>
          <a:blip r:embed="rId7"/>
          <a:stretch>
            <a:fillRect/>
          </a:stretch>
        </p:blipFill>
        <p:spPr>
          <a:xfrm>
            <a:off x="7984932" y="2423629"/>
            <a:ext cx="4151083" cy="2334984"/>
          </a:xfrm>
          <a:prstGeom prst="rect">
            <a:avLst/>
          </a:prstGeom>
          <a:ln w="6350" cap="flat">
            <a:solidFill>
              <a:srgbClr val="BFBFBF"/>
            </a:solidFill>
          </a:ln>
          <a:effectLst>
            <a:outerShdw blurRad="190500" dist="215900" dir="7200000" sx="101000" sy="101000" algn="t" rotWithShape="0">
              <a:srgbClr val="000000">
                <a:alpha val="20000"/>
              </a:srgbClr>
            </a:outerShdw>
          </a:effectLst>
          <a:scene3d>
            <a:camera prst="perspectiveRight" fov="3300000">
              <a:rot lat="0" lon="20100000" rev="0"/>
            </a:camera>
            <a:lightRig rig="threePt" dir="t">
              <a:rot lat="0" lon="0" rev="3600000"/>
            </a:lightRig>
          </a:scene3d>
          <a:sp3d extrusionH="952500">
            <a:extrusionClr>
              <a:srgbClr val="D9D9D9"/>
            </a:extrusionClr>
            <a:contourClr>
              <a:srgbClr val="D9D9D9"/>
            </a:contourClr>
          </a:sp3d>
        </p:spPr>
      </p:pic>
    </p:spTree>
    <p:extLst>
      <p:ext uri="{BB962C8B-B14F-4D97-AF65-F5344CB8AC3E}">
        <p14:creationId xmlns:p14="http://schemas.microsoft.com/office/powerpoint/2010/main" val="207410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video>
              <p:cMediaNode vol="80000">
                <p:cTn id="21" fill="hold" display="0">
                  <p:stCondLst>
                    <p:cond delay="indefinite"/>
                  </p:stCondLst>
                </p:cTn>
                <p:tgtEl>
                  <p:spTgt spid="3"/>
                </p:tgtEl>
              </p:cMediaNode>
            </p:video>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3"/>
                                        </p:tgtEl>
                                      </p:cBhvr>
                                    </p:cmd>
                                  </p:childTnLst>
                                </p:cTn>
                              </p:par>
                            </p:childTnLst>
                          </p:cTn>
                        </p:par>
                      </p:childTnLst>
                    </p:cTn>
                  </p:par>
                </p:childTnLst>
              </p:cTn>
              <p:nextCondLst>
                <p:cond evt="onClick" delay="0">
                  <p:tgtEl>
                    <p:spTgt spid="3"/>
                  </p:tgtEl>
                </p:cond>
              </p:nextCondLst>
            </p:seq>
            <p:video>
              <p:cMediaNode vol="80000">
                <p:cTn id="27" fill="hold" display="0">
                  <p:stCondLst>
                    <p:cond delay="indefinite"/>
                  </p:stCondLst>
                </p:cTn>
                <p:tgtEl>
                  <p:spTgt spid="4"/>
                </p:tgtEl>
              </p:cMediaNode>
            </p:video>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2046" name="Rectangle 172041">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034" name="Rectangle 2">
            <a:extLst>
              <a:ext uri="{FF2B5EF4-FFF2-40B4-BE49-F238E27FC236}">
                <a16:creationId xmlns:a16="http://schemas.microsoft.com/office/drawing/2014/main" id="{74EFDABC-4A9A-4079-A6F3-D931BFD8E49C}"/>
              </a:ext>
            </a:extLst>
          </p:cNvPr>
          <p:cNvSpPr>
            <a:spLocks noGrp="1" noChangeArrowheads="1"/>
          </p:cNvSpPr>
          <p:nvPr>
            <p:ph type="title"/>
          </p:nvPr>
        </p:nvSpPr>
        <p:spPr>
          <a:xfrm>
            <a:off x="838201" y="1065862"/>
            <a:ext cx="3313164" cy="4726276"/>
          </a:xfrm>
        </p:spPr>
        <p:txBody>
          <a:bodyPr>
            <a:normAutofit/>
          </a:bodyPr>
          <a:lstStyle/>
          <a:p>
            <a:pPr algn="r">
              <a:defRPr/>
            </a:pPr>
            <a:r>
              <a:rPr lang="fr-FR" sz="4000">
                <a:solidFill>
                  <a:srgbClr val="FFFFFF"/>
                </a:solidFill>
              </a:rPr>
              <a:t>Objectifs des parrains</a:t>
            </a:r>
          </a:p>
        </p:txBody>
      </p:sp>
      <p:cxnSp>
        <p:nvCxnSpPr>
          <p:cNvPr id="172047" name="Straight Connector 172043">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172037" name="Rectangle 3">
            <a:extLst>
              <a:ext uri="{FF2B5EF4-FFF2-40B4-BE49-F238E27FC236}">
                <a16:creationId xmlns:a16="http://schemas.microsoft.com/office/drawing/2014/main" id="{175F763F-4BD1-459F-B527-BCF2300ADCFF}"/>
              </a:ext>
            </a:extLst>
          </p:cNvPr>
          <p:cNvGraphicFramePr/>
          <p:nvPr>
            <p:extLst>
              <p:ext uri="{D42A27DB-BD31-4B8C-83A1-F6EECF244321}">
                <p14:modId xmlns:p14="http://schemas.microsoft.com/office/powerpoint/2010/main" val="3902982045"/>
              </p:ext>
            </p:extLst>
          </p:nvPr>
        </p:nvGraphicFramePr>
        <p:xfrm>
          <a:off x="5155379" y="1065862"/>
          <a:ext cx="5744685" cy="47262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D2D517-BC35-4439-AC31-06DF764F25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D2C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2DD3F846-0483-40F5-A881-0C1AD2A0C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Média en ligne 6" title="Taco Bell NBA sponsorship activation sizzle">
            <a:hlinkClick r:id="" action="ppaction://media"/>
            <a:extLst>
              <a:ext uri="{FF2B5EF4-FFF2-40B4-BE49-F238E27FC236}">
                <a16:creationId xmlns:a16="http://schemas.microsoft.com/office/drawing/2014/main" id="{4623CFF3-D9FF-4922-967E-07F4C4F3D0F6}"/>
              </a:ext>
            </a:extLst>
          </p:cNvPr>
          <p:cNvPicPr>
            <a:picLocks noRot="1" noChangeAspect="1"/>
          </p:cNvPicPr>
          <p:nvPr>
            <a:videoFile r:link="rId1"/>
          </p:nvPr>
        </p:nvPicPr>
        <p:blipFill>
          <a:blip r:embed="rId3"/>
          <a:stretch>
            <a:fillRect/>
          </a:stretch>
        </p:blipFill>
        <p:spPr>
          <a:xfrm>
            <a:off x="1408839" y="801793"/>
            <a:ext cx="9374321" cy="5273056"/>
          </a:xfrm>
          <a:prstGeom prst="rect">
            <a:avLst/>
          </a:prstGeom>
          <a:scene3d>
            <a:camera prst="perspectiveRight" fov="2100000">
              <a:rot lat="0" lon="20400000" rev="0"/>
            </a:camera>
            <a:lightRig rig="threePt" dir="t"/>
          </a:scene3d>
          <a:sp3d extrusionH="889000" prstMaterial="matte">
            <a:extrusionClr>
              <a:srgbClr val="777777"/>
            </a:extrusionClr>
          </a:sp3d>
        </p:spPr>
      </p:pic>
    </p:spTree>
    <p:extLst>
      <p:ext uri="{BB962C8B-B14F-4D97-AF65-F5344CB8AC3E}">
        <p14:creationId xmlns:p14="http://schemas.microsoft.com/office/powerpoint/2010/main" val="2804235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Event Awards 2017: Activation at a Festival or Public Event">
            <a:extLst>
              <a:ext uri="{FF2B5EF4-FFF2-40B4-BE49-F238E27FC236}">
                <a16:creationId xmlns:a16="http://schemas.microsoft.com/office/drawing/2014/main" id="{923C8351-28B4-544F-FFD9-F8CE32A87C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520" b="10226"/>
          <a:stretch/>
        </p:blipFill>
        <p:spPr bwMode="auto">
          <a:xfrm>
            <a:off x="1143018" y="643466"/>
            <a:ext cx="9905963" cy="55710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3070" name="Rectangle 173063">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058" name="Rectangle 2">
            <a:extLst>
              <a:ext uri="{FF2B5EF4-FFF2-40B4-BE49-F238E27FC236}">
                <a16:creationId xmlns:a16="http://schemas.microsoft.com/office/drawing/2014/main" id="{0F9C56DF-D0E0-4A80-B565-19F068E5FAF6}"/>
              </a:ext>
            </a:extLst>
          </p:cNvPr>
          <p:cNvSpPr>
            <a:spLocks noGrp="1" noChangeArrowheads="1"/>
          </p:cNvSpPr>
          <p:nvPr>
            <p:ph type="title"/>
          </p:nvPr>
        </p:nvSpPr>
        <p:spPr>
          <a:xfrm>
            <a:off x="838201" y="365125"/>
            <a:ext cx="5251316" cy="1807305"/>
          </a:xfrm>
        </p:spPr>
        <p:txBody>
          <a:bodyPr>
            <a:normAutofit/>
          </a:bodyPr>
          <a:lstStyle/>
          <a:p>
            <a:pPr>
              <a:defRPr/>
            </a:pPr>
            <a:r>
              <a:rPr lang="fr-FR" dirty="0"/>
              <a:t>Concept : parrainage (</a:t>
            </a:r>
            <a:r>
              <a:rPr lang="fr-FR" dirty="0" err="1"/>
              <a:t>Walliser</a:t>
            </a:r>
            <a:r>
              <a:rPr lang="fr-FR" dirty="0"/>
              <a:t>, 2003)</a:t>
            </a:r>
          </a:p>
        </p:txBody>
      </p:sp>
      <p:sp>
        <p:nvSpPr>
          <p:cNvPr id="173059" name="Rectangle 3">
            <a:extLst>
              <a:ext uri="{FF2B5EF4-FFF2-40B4-BE49-F238E27FC236}">
                <a16:creationId xmlns:a16="http://schemas.microsoft.com/office/drawing/2014/main" id="{0FF26D74-58CF-405F-B1FF-2AEF510D2FD9}"/>
              </a:ext>
            </a:extLst>
          </p:cNvPr>
          <p:cNvSpPr>
            <a:spLocks noGrp="1" noChangeArrowheads="1"/>
          </p:cNvSpPr>
          <p:nvPr>
            <p:ph idx="1"/>
          </p:nvPr>
        </p:nvSpPr>
        <p:spPr>
          <a:xfrm>
            <a:off x="838200" y="2333297"/>
            <a:ext cx="4619621" cy="3843666"/>
          </a:xfrm>
        </p:spPr>
        <p:txBody>
          <a:bodyPr>
            <a:normAutofit/>
          </a:bodyPr>
          <a:lstStyle/>
          <a:p>
            <a:pPr>
              <a:buFont typeface="Wingdings" panose="05000000000000000000" pitchFamily="2" charset="2"/>
              <a:buNone/>
              <a:defRPr/>
            </a:pPr>
            <a:r>
              <a:rPr lang="fr-FR" sz="2000"/>
              <a:t>Le parrainage est une forme d’association caractérisée par la mise à disposition de moyens financiers et/ou non financiers par un parrain (une organisation à but lucratif ou non lucratif, un individu) à une entité parrainée (événement, groupe, organisation, individu) dans le domaine du sport, de la culture, du social ou de l’environnement ayant comme double objectif : soutenir l’entité parrainée et favoriser les objectifs de communication du parrain.</a:t>
            </a:r>
          </a:p>
        </p:txBody>
      </p:sp>
      <p:pic>
        <p:nvPicPr>
          <p:cNvPr id="2050" name="Picture 2" descr="WALLISER Björn - CEREFIGE">
            <a:extLst>
              <a:ext uri="{FF2B5EF4-FFF2-40B4-BE49-F238E27FC236}">
                <a16:creationId xmlns:a16="http://schemas.microsoft.com/office/drawing/2014/main" id="{6D0F9308-DF3F-F0F2-C671-F45E184E44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402"/>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5116" name="Rectangle 175113">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106" name="Rectangle 2">
            <a:extLst>
              <a:ext uri="{FF2B5EF4-FFF2-40B4-BE49-F238E27FC236}">
                <a16:creationId xmlns:a16="http://schemas.microsoft.com/office/drawing/2014/main" id="{348A7037-01A4-4F68-B37A-FC5C37BD4ECE}"/>
              </a:ext>
            </a:extLst>
          </p:cNvPr>
          <p:cNvSpPr>
            <a:spLocks noGrp="1" noChangeArrowheads="1"/>
          </p:cNvSpPr>
          <p:nvPr>
            <p:ph type="title"/>
          </p:nvPr>
        </p:nvSpPr>
        <p:spPr>
          <a:xfrm>
            <a:off x="838201" y="365125"/>
            <a:ext cx="5251316" cy="1807305"/>
          </a:xfrm>
        </p:spPr>
        <p:txBody>
          <a:bodyPr>
            <a:normAutofit/>
          </a:bodyPr>
          <a:lstStyle/>
          <a:p>
            <a:pPr>
              <a:defRPr/>
            </a:pPr>
            <a:r>
              <a:rPr lang="fr-FR" sz="4100"/>
              <a:t>Approches stratégiques du sponsoring</a:t>
            </a:r>
          </a:p>
        </p:txBody>
      </p:sp>
      <p:pic>
        <p:nvPicPr>
          <p:cNvPr id="3074" name="Picture 2">
            <a:extLst>
              <a:ext uri="{FF2B5EF4-FFF2-40B4-BE49-F238E27FC236}">
                <a16:creationId xmlns:a16="http://schemas.microsoft.com/office/drawing/2014/main" id="{83E167FE-AEAB-743D-D11E-FD7B82BB17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438" r="23437"/>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graphicFrame>
        <p:nvGraphicFramePr>
          <p:cNvPr id="175109" name="Rectangle 3">
            <a:extLst>
              <a:ext uri="{FF2B5EF4-FFF2-40B4-BE49-F238E27FC236}">
                <a16:creationId xmlns:a16="http://schemas.microsoft.com/office/drawing/2014/main" id="{0347FAA7-0632-4149-BC53-83886EC686FD}"/>
              </a:ext>
            </a:extLst>
          </p:cNvPr>
          <p:cNvGraphicFramePr/>
          <p:nvPr>
            <p:extLst>
              <p:ext uri="{D42A27DB-BD31-4B8C-83A1-F6EECF244321}">
                <p14:modId xmlns:p14="http://schemas.microsoft.com/office/powerpoint/2010/main" val="2785685606"/>
              </p:ext>
            </p:extLst>
          </p:nvPr>
        </p:nvGraphicFramePr>
        <p:xfrm>
          <a:off x="838200" y="2333297"/>
          <a:ext cx="4619621" cy="38436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6144" name="Rectangle 176135">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145" name="Freeform: Shape 176137">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176131" name="Rectangle 3">
            <a:extLst>
              <a:ext uri="{FF2B5EF4-FFF2-40B4-BE49-F238E27FC236}">
                <a16:creationId xmlns:a16="http://schemas.microsoft.com/office/drawing/2014/main" id="{FDB82BD1-7D15-4AAE-8CE9-DA09344901B2}"/>
              </a:ext>
            </a:extLst>
          </p:cNvPr>
          <p:cNvSpPr>
            <a:spLocks noGrp="1" noChangeArrowheads="1"/>
          </p:cNvSpPr>
          <p:nvPr>
            <p:ph type="title"/>
          </p:nvPr>
        </p:nvSpPr>
        <p:spPr>
          <a:xfrm>
            <a:off x="643468" y="643467"/>
            <a:ext cx="4620584" cy="4567137"/>
          </a:xfrm>
        </p:spPr>
        <p:txBody>
          <a:bodyPr vert="horz" lIns="91440" tIns="45720" rIns="91440" bIns="45720" rtlCol="0" anchor="b">
            <a:normAutofit/>
          </a:bodyPr>
          <a:lstStyle/>
          <a:p>
            <a:pPr>
              <a:defRPr/>
            </a:pPr>
            <a:r>
              <a:rPr lang="en-US" b="1" kern="1200">
                <a:solidFill>
                  <a:schemeClr val="tx1"/>
                </a:solidFill>
                <a:effectLst>
                  <a:outerShdw blurRad="38100" dist="38100" dir="2700000" algn="tl">
                    <a:srgbClr val="C0C0C0"/>
                  </a:outerShdw>
                </a:effectLst>
                <a:latin typeface="+mj-lt"/>
                <a:ea typeface="+mj-ea"/>
                <a:cs typeface="+mj-cs"/>
              </a:rPr>
              <a:t>Etapes du succès d’un partenariat</a:t>
            </a:r>
          </a:p>
        </p:txBody>
      </p:sp>
      <p:pic>
        <p:nvPicPr>
          <p:cNvPr id="96258" name="Picture 2" descr="arrows_fr">
            <a:extLst>
              <a:ext uri="{FF2B5EF4-FFF2-40B4-BE49-F238E27FC236}">
                <a16:creationId xmlns:a16="http://schemas.microsoft.com/office/drawing/2014/main" id="{67D06ED9-4895-46D8-BD4F-3B38966C34E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06253" y="1697948"/>
            <a:ext cx="4942280" cy="346210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8184" name="Rectangle 178183">
            <a:extLst>
              <a:ext uri="{FF2B5EF4-FFF2-40B4-BE49-F238E27FC236}">
                <a16:creationId xmlns:a16="http://schemas.microsoft.com/office/drawing/2014/main" id="{A8DA60CF-CBAA-4AC9-A045-549D64CDCF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178" name="Rectangle 2">
            <a:extLst>
              <a:ext uri="{FF2B5EF4-FFF2-40B4-BE49-F238E27FC236}">
                <a16:creationId xmlns:a16="http://schemas.microsoft.com/office/drawing/2014/main" id="{C2A7AEAF-3802-4277-937F-AE4C8861B65C}"/>
              </a:ext>
            </a:extLst>
          </p:cNvPr>
          <p:cNvSpPr>
            <a:spLocks noGrp="1" noChangeArrowheads="1"/>
          </p:cNvSpPr>
          <p:nvPr>
            <p:ph type="title"/>
          </p:nvPr>
        </p:nvSpPr>
        <p:spPr>
          <a:xfrm>
            <a:off x="648929" y="629266"/>
            <a:ext cx="6422849" cy="1676603"/>
          </a:xfrm>
        </p:spPr>
        <p:txBody>
          <a:bodyPr>
            <a:normAutofit/>
          </a:bodyPr>
          <a:lstStyle/>
          <a:p>
            <a:pPr>
              <a:defRPr/>
            </a:pPr>
            <a:r>
              <a:rPr lang="fr-FR"/>
              <a:t>Dans la réalité !</a:t>
            </a:r>
          </a:p>
        </p:txBody>
      </p:sp>
      <p:sp>
        <p:nvSpPr>
          <p:cNvPr id="178179" name="Rectangle 3">
            <a:extLst>
              <a:ext uri="{FF2B5EF4-FFF2-40B4-BE49-F238E27FC236}">
                <a16:creationId xmlns:a16="http://schemas.microsoft.com/office/drawing/2014/main" id="{0C9A6985-0CAE-4A93-8245-8B08F74FCBBE}"/>
              </a:ext>
            </a:extLst>
          </p:cNvPr>
          <p:cNvSpPr>
            <a:spLocks noGrp="1" noChangeArrowheads="1"/>
          </p:cNvSpPr>
          <p:nvPr>
            <p:ph idx="1"/>
          </p:nvPr>
        </p:nvSpPr>
        <p:spPr>
          <a:xfrm>
            <a:off x="648931" y="2438400"/>
            <a:ext cx="6422848" cy="3785419"/>
          </a:xfrm>
        </p:spPr>
        <p:txBody>
          <a:bodyPr>
            <a:normAutofit/>
          </a:bodyPr>
          <a:lstStyle/>
          <a:p>
            <a:pPr>
              <a:buClr>
                <a:srgbClr val="FFB04B"/>
              </a:buClr>
              <a:defRPr/>
            </a:pPr>
            <a:r>
              <a:rPr lang="fr-FR" sz="2000"/>
              <a:t>75 % des constructions de partenariats sont issus d’un concours de circonstances :</a:t>
            </a:r>
          </a:p>
          <a:p>
            <a:pPr lvl="1">
              <a:buClr>
                <a:srgbClr val="FFB04B"/>
              </a:buClr>
              <a:defRPr/>
            </a:pPr>
            <a:r>
              <a:rPr lang="fr-FR" sz="2000"/>
              <a:t>Rencontre entre deux individus </a:t>
            </a:r>
          </a:p>
          <a:p>
            <a:pPr lvl="1">
              <a:buClr>
                <a:srgbClr val="FFB04B"/>
              </a:buClr>
              <a:defRPr/>
            </a:pPr>
            <a:r>
              <a:rPr lang="fr-FR" sz="2000"/>
              <a:t>Jeux d‘acteurs public et privés</a:t>
            </a:r>
          </a:p>
          <a:p>
            <a:pPr lvl="1">
              <a:buClr>
                <a:srgbClr val="FFB04B"/>
              </a:buClr>
              <a:defRPr/>
            </a:pPr>
            <a:r>
              <a:rPr lang="fr-FR" sz="2000"/>
              <a:t>Capacité à la sérendipité de votre dirigeant ou vous même</a:t>
            </a:r>
          </a:p>
          <a:p>
            <a:pPr>
              <a:buClr>
                <a:srgbClr val="FFB04B"/>
              </a:buClr>
              <a:defRPr/>
            </a:pPr>
            <a:endParaRPr lang="fr-FR" sz="2000"/>
          </a:p>
          <a:p>
            <a:pPr>
              <a:buClr>
                <a:srgbClr val="FFB04B"/>
              </a:buClr>
              <a:defRPr/>
            </a:pPr>
            <a:r>
              <a:rPr lang="fr-FR" sz="2000"/>
              <a:t>25 % des constructions de partenariats sont issus d’une démarche stratégique du parrain </a:t>
            </a:r>
          </a:p>
        </p:txBody>
      </p:sp>
      <p:sp>
        <p:nvSpPr>
          <p:cNvPr id="178186" name="Rectangle 178185">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41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188"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104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8A0C2E78-BCD9-4417-B807-72FD557BFF7A}"/>
              </a:ext>
            </a:extLst>
          </p:cNvPr>
          <p:cNvPicPr>
            <a:picLocks noChangeAspect="1"/>
          </p:cNvPicPr>
          <p:nvPr/>
        </p:nvPicPr>
        <p:blipFill rotWithShape="1">
          <a:blip r:embed="rId2">
            <a:extLst>
              <a:ext uri="{28A0092B-C50C-407E-A947-70E740481C1C}">
                <a14:useLocalDpi xmlns:a14="http://schemas.microsoft.com/office/drawing/2010/main" val="0"/>
              </a:ext>
            </a:extLst>
          </a:blip>
          <a:srcRect l="4072" r="4586" b="-1"/>
          <a:stretch/>
        </p:blipFill>
        <p:spPr>
          <a:xfrm>
            <a:off x="8205634" y="722376"/>
            <a:ext cx="3337560" cy="5413248"/>
          </a:xfrm>
          <a:prstGeom prst="rect">
            <a:avLst/>
          </a:prstGeom>
          <a:effectLst/>
          <a:scene3d>
            <a:camera prst="perspectiveContrastingLeftFacing">
              <a:rot lat="300000" lon="19800000" rev="0"/>
            </a:camera>
            <a:lightRig rig="threePt" dir="t">
              <a:rot lat="0" lon="0" rev="2700000"/>
            </a:lightRig>
          </a:scene3d>
          <a:sp3d>
            <a:bevelT w="63500" h="50800"/>
          </a:sp3d>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94" name="Rectangle 118793">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786" name="Rectangle 2">
            <a:extLst>
              <a:ext uri="{FF2B5EF4-FFF2-40B4-BE49-F238E27FC236}">
                <a16:creationId xmlns:a16="http://schemas.microsoft.com/office/drawing/2014/main" id="{CFAABFD1-46FD-487A-9602-69D602E5D358}"/>
              </a:ext>
            </a:extLst>
          </p:cNvPr>
          <p:cNvSpPr>
            <a:spLocks noGrp="1" noChangeArrowheads="1"/>
          </p:cNvSpPr>
          <p:nvPr>
            <p:ph type="title"/>
          </p:nvPr>
        </p:nvSpPr>
        <p:spPr>
          <a:xfrm>
            <a:off x="838201" y="1065862"/>
            <a:ext cx="3313164" cy="4726276"/>
          </a:xfrm>
        </p:spPr>
        <p:txBody>
          <a:bodyPr>
            <a:normAutofit/>
          </a:bodyPr>
          <a:lstStyle/>
          <a:p>
            <a:pPr algn="r" eaLnBrk="1" hangingPunct="1">
              <a:defRPr/>
            </a:pPr>
            <a:r>
              <a:rPr lang="fr-FR" sz="4000">
                <a:solidFill>
                  <a:srgbClr val="FFFFFF"/>
                </a:solidFill>
              </a:rPr>
              <a:t>Constat : la loi des débouchées adaptées au parrainage…</a:t>
            </a:r>
          </a:p>
        </p:txBody>
      </p:sp>
      <p:cxnSp>
        <p:nvCxnSpPr>
          <p:cNvPr id="118796" name="Straight Connector 118795">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118789" name="Rectangle 3">
            <a:extLst>
              <a:ext uri="{FF2B5EF4-FFF2-40B4-BE49-F238E27FC236}">
                <a16:creationId xmlns:a16="http://schemas.microsoft.com/office/drawing/2014/main" id="{1C911FDD-7E78-4346-854A-36808B16C502}"/>
              </a:ext>
            </a:extLst>
          </p:cNvPr>
          <p:cNvGraphicFramePr/>
          <p:nvPr>
            <p:extLst>
              <p:ext uri="{D42A27DB-BD31-4B8C-83A1-F6EECF244321}">
                <p14:modId xmlns:p14="http://schemas.microsoft.com/office/powerpoint/2010/main" val="3631447495"/>
              </p:ext>
            </p:extLst>
          </p:nvPr>
        </p:nvGraphicFramePr>
        <p:xfrm>
          <a:off x="5155379" y="1065862"/>
          <a:ext cx="5744685" cy="47262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9" name="Rectangle 11981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9815" name="Picture 119814">
            <a:extLst>
              <a:ext uri="{FF2B5EF4-FFF2-40B4-BE49-F238E27FC236}">
                <a16:creationId xmlns:a16="http://schemas.microsoft.com/office/drawing/2014/main" id="{C30AA51A-FDDB-6064-0928-1916A0194725}"/>
              </a:ext>
            </a:extLst>
          </p:cNvPr>
          <p:cNvPicPr>
            <a:picLocks noChangeAspect="1"/>
          </p:cNvPicPr>
          <p:nvPr/>
        </p:nvPicPr>
        <p:blipFill rotWithShape="1">
          <a:blip r:embed="rId2">
            <a:alphaModFix amt="35000"/>
          </a:blip>
          <a:srcRect t="26095" b="615"/>
          <a:stretch/>
        </p:blipFill>
        <p:spPr>
          <a:xfrm>
            <a:off x="20" y="10"/>
            <a:ext cx="12191980" cy="6857990"/>
          </a:xfrm>
          <a:prstGeom prst="rect">
            <a:avLst/>
          </a:prstGeom>
        </p:spPr>
      </p:pic>
      <p:sp>
        <p:nvSpPr>
          <p:cNvPr id="119810" name="Rectangle 2">
            <a:extLst>
              <a:ext uri="{FF2B5EF4-FFF2-40B4-BE49-F238E27FC236}">
                <a16:creationId xmlns:a16="http://schemas.microsoft.com/office/drawing/2014/main" id="{81514641-58F4-4AEF-A8C1-B1900FC1C578}"/>
              </a:ext>
            </a:extLst>
          </p:cNvPr>
          <p:cNvSpPr>
            <a:spLocks noGrp="1" noChangeArrowheads="1"/>
          </p:cNvSpPr>
          <p:nvPr>
            <p:ph type="title"/>
          </p:nvPr>
        </p:nvSpPr>
        <p:spPr>
          <a:xfrm>
            <a:off x="838200" y="365125"/>
            <a:ext cx="10515600" cy="1325563"/>
          </a:xfrm>
        </p:spPr>
        <p:txBody>
          <a:bodyPr>
            <a:normAutofit/>
          </a:bodyPr>
          <a:lstStyle/>
          <a:p>
            <a:pPr eaLnBrk="1" hangingPunct="1">
              <a:defRPr/>
            </a:pPr>
            <a:r>
              <a:rPr lang="fr-FR">
                <a:solidFill>
                  <a:srgbClr val="FFFFFF"/>
                </a:solidFill>
              </a:rPr>
              <a:t>Différentiel : mega event et le reste</a:t>
            </a:r>
          </a:p>
        </p:txBody>
      </p:sp>
      <p:graphicFrame>
        <p:nvGraphicFramePr>
          <p:cNvPr id="119813" name="Rectangle 3">
            <a:extLst>
              <a:ext uri="{FF2B5EF4-FFF2-40B4-BE49-F238E27FC236}">
                <a16:creationId xmlns:a16="http://schemas.microsoft.com/office/drawing/2014/main" id="{87FECCAC-63D5-44F3-A8FC-22E23FD9683A}"/>
              </a:ext>
            </a:extLst>
          </p:cNvPr>
          <p:cNvGraphicFramePr/>
          <p:nvPr>
            <p:extLst>
              <p:ext uri="{D42A27DB-BD31-4B8C-83A1-F6EECF244321}">
                <p14:modId xmlns:p14="http://schemas.microsoft.com/office/powerpoint/2010/main" val="375730763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9400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6B5BA4EF-6674-4690-A19F-F9FD2475474B}"/>
              </a:ext>
            </a:extLst>
          </p:cNvPr>
          <p:cNvSpPr>
            <a:spLocks noGrp="1" noChangeArrowheads="1"/>
          </p:cNvSpPr>
          <p:nvPr>
            <p:ph type="title"/>
          </p:nvPr>
        </p:nvSpPr>
        <p:spPr>
          <a:xfrm>
            <a:off x="1981200" y="277813"/>
            <a:ext cx="8229600" cy="487362"/>
          </a:xfrm>
        </p:spPr>
        <p:txBody>
          <a:bodyPr>
            <a:normAutofit fontScale="90000"/>
          </a:bodyPr>
          <a:lstStyle/>
          <a:p>
            <a:pPr algn="ctr" eaLnBrk="1" hangingPunct="1">
              <a:defRPr/>
            </a:pPr>
            <a:r>
              <a:rPr lang="fr-FR" sz="3200" b="1" dirty="0">
                <a:solidFill>
                  <a:srgbClr val="000000"/>
                </a:solidFill>
                <a:effectLst>
                  <a:outerShdw blurRad="38100" dist="38100" dir="2700000" algn="tl">
                    <a:srgbClr val="C0C0C0"/>
                  </a:outerShdw>
                </a:effectLst>
              </a:rPr>
              <a:t>Différentiel : marques reconnues et le reste</a:t>
            </a:r>
          </a:p>
        </p:txBody>
      </p:sp>
      <p:pic>
        <p:nvPicPr>
          <p:cNvPr id="100355" name="Picture 3" descr="logo%20coca-cola">
            <a:extLst>
              <a:ext uri="{FF2B5EF4-FFF2-40B4-BE49-F238E27FC236}">
                <a16:creationId xmlns:a16="http://schemas.microsoft.com/office/drawing/2014/main" id="{7AD8A28C-C525-421E-9FC9-5F1F083BB7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3" y="1196975"/>
            <a:ext cx="16129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6" name="Picture 4" descr="ms">
            <a:extLst>
              <a:ext uri="{FF2B5EF4-FFF2-40B4-BE49-F238E27FC236}">
                <a16:creationId xmlns:a16="http://schemas.microsoft.com/office/drawing/2014/main" id="{7959FFDA-878B-46A2-B7A5-A57520D141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1" y="1828800"/>
            <a:ext cx="1439863"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7" name="Picture 5" descr="logo_BNP_Paribas">
            <a:extLst>
              <a:ext uri="{FF2B5EF4-FFF2-40B4-BE49-F238E27FC236}">
                <a16:creationId xmlns:a16="http://schemas.microsoft.com/office/drawing/2014/main" id="{BEC2D70B-262A-4CDE-8D8A-261DD52128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6275" y="2924176"/>
            <a:ext cx="151130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8" name="Text Box 6">
            <a:extLst>
              <a:ext uri="{FF2B5EF4-FFF2-40B4-BE49-F238E27FC236}">
                <a16:creationId xmlns:a16="http://schemas.microsoft.com/office/drawing/2014/main" id="{240F9EED-BF1F-4502-B4B8-D993B2956C8C}"/>
              </a:ext>
            </a:extLst>
          </p:cNvPr>
          <p:cNvSpPr txBox="1">
            <a:spLocks noChangeArrowheads="1"/>
          </p:cNvSpPr>
          <p:nvPr/>
        </p:nvSpPr>
        <p:spPr bwMode="auto">
          <a:xfrm>
            <a:off x="1847850" y="4724401"/>
            <a:ext cx="3455988"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a:solidFill>
                  <a:srgbClr val="000000"/>
                </a:solidFill>
              </a:rPr>
              <a:t>Avantage concurrentiel / activation dépassant la simple visibilité et stimulant  le message du parrain…</a:t>
            </a:r>
          </a:p>
          <a:p>
            <a:pPr algn="ctr" eaLnBrk="1" hangingPunct="1">
              <a:spcBef>
                <a:spcPct val="50000"/>
              </a:spcBef>
              <a:buClrTx/>
              <a:buSzTx/>
              <a:buFontTx/>
              <a:buNone/>
            </a:pPr>
            <a:endParaRPr lang="fr-FR" altLang="fr-FR" sz="1800" b="1">
              <a:solidFill>
                <a:srgbClr val="000000"/>
              </a:solidFill>
            </a:endParaRPr>
          </a:p>
        </p:txBody>
      </p:sp>
      <p:pic>
        <p:nvPicPr>
          <p:cNvPr id="100359" name="Picture 7" descr="logoOrange">
            <a:extLst>
              <a:ext uri="{FF2B5EF4-FFF2-40B4-BE49-F238E27FC236}">
                <a16:creationId xmlns:a16="http://schemas.microsoft.com/office/drawing/2014/main" id="{DB827FFA-CA72-4D2E-B720-DA6CE2BA07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9289" y="2924175"/>
            <a:ext cx="865187"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60" name="Line 8">
            <a:extLst>
              <a:ext uri="{FF2B5EF4-FFF2-40B4-BE49-F238E27FC236}">
                <a16:creationId xmlns:a16="http://schemas.microsoft.com/office/drawing/2014/main" id="{0BC4F4B3-EFFE-4A4E-9FCF-A7E0FC73DF96}"/>
              </a:ext>
            </a:extLst>
          </p:cNvPr>
          <p:cNvSpPr>
            <a:spLocks noChangeShapeType="1"/>
          </p:cNvSpPr>
          <p:nvPr/>
        </p:nvSpPr>
        <p:spPr bwMode="auto">
          <a:xfrm>
            <a:off x="1524000" y="3933825"/>
            <a:ext cx="91440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100361" name="Picture 9" descr="poweo_1182352009">
            <a:extLst>
              <a:ext uri="{FF2B5EF4-FFF2-40B4-BE49-F238E27FC236}">
                <a16:creationId xmlns:a16="http://schemas.microsoft.com/office/drawing/2014/main" id="{AE6EB7E3-69F6-45ED-9EA6-3F06F1947B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32851" y="1196975"/>
            <a:ext cx="1362075"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2" name="Picture 10" descr="RedBullLogo">
            <a:extLst>
              <a:ext uri="{FF2B5EF4-FFF2-40B4-BE49-F238E27FC236}">
                <a16:creationId xmlns:a16="http://schemas.microsoft.com/office/drawing/2014/main" id="{A6E08B69-B61C-45B9-8629-24538B37B2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03838" y="1916114"/>
            <a:ext cx="1871662"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3" name="Picture 11" descr="logo_Alice300W">
            <a:extLst>
              <a:ext uri="{FF2B5EF4-FFF2-40B4-BE49-F238E27FC236}">
                <a16:creationId xmlns:a16="http://schemas.microsoft.com/office/drawing/2014/main" id="{68E47F81-DCFE-4C3E-9E45-EC33BB184C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75726" y="2060575"/>
            <a:ext cx="976313"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4" name="Picture 12" descr="logo_484">
            <a:extLst>
              <a:ext uri="{FF2B5EF4-FFF2-40B4-BE49-F238E27FC236}">
                <a16:creationId xmlns:a16="http://schemas.microsoft.com/office/drawing/2014/main" id="{470D03B5-6403-4EE9-A229-234C022509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04288" y="3429000"/>
            <a:ext cx="1143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65" name="Text Box 13">
            <a:extLst>
              <a:ext uri="{FF2B5EF4-FFF2-40B4-BE49-F238E27FC236}">
                <a16:creationId xmlns:a16="http://schemas.microsoft.com/office/drawing/2014/main" id="{5A16B7BA-2B81-45D7-9FEB-DC202293F384}"/>
              </a:ext>
            </a:extLst>
          </p:cNvPr>
          <p:cNvSpPr txBox="1">
            <a:spLocks noChangeArrowheads="1"/>
          </p:cNvSpPr>
          <p:nvPr/>
        </p:nvSpPr>
        <p:spPr bwMode="auto">
          <a:xfrm>
            <a:off x="7175500" y="4724400"/>
            <a:ext cx="3240088"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a:solidFill>
                  <a:srgbClr val="000000"/>
                </a:solidFill>
              </a:rPr>
              <a:t>Besoin de visibilité / activations donnant du sens au partenariat…</a:t>
            </a:r>
          </a:p>
        </p:txBody>
      </p:sp>
      <p:sp>
        <p:nvSpPr>
          <p:cNvPr id="100366" name="Line 14">
            <a:extLst>
              <a:ext uri="{FF2B5EF4-FFF2-40B4-BE49-F238E27FC236}">
                <a16:creationId xmlns:a16="http://schemas.microsoft.com/office/drawing/2014/main" id="{90EBFCE9-416F-4768-BE64-FD636E36F09F}"/>
              </a:ext>
            </a:extLst>
          </p:cNvPr>
          <p:cNvSpPr>
            <a:spLocks noChangeShapeType="1"/>
          </p:cNvSpPr>
          <p:nvPr/>
        </p:nvSpPr>
        <p:spPr bwMode="auto">
          <a:xfrm flipV="1">
            <a:off x="5087938" y="3068638"/>
            <a:ext cx="1008062" cy="3789362"/>
          </a:xfrm>
          <a:prstGeom prst="line">
            <a:avLst/>
          </a:prstGeom>
          <a:noFill/>
          <a:ln w="2857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00367" name="Line 15">
            <a:extLst>
              <a:ext uri="{FF2B5EF4-FFF2-40B4-BE49-F238E27FC236}">
                <a16:creationId xmlns:a16="http://schemas.microsoft.com/office/drawing/2014/main" id="{20C4F860-1B5C-4B33-81A6-8072130797DA}"/>
              </a:ext>
            </a:extLst>
          </p:cNvPr>
          <p:cNvSpPr>
            <a:spLocks noChangeShapeType="1"/>
          </p:cNvSpPr>
          <p:nvPr/>
        </p:nvSpPr>
        <p:spPr bwMode="auto">
          <a:xfrm flipV="1">
            <a:off x="6383338" y="836613"/>
            <a:ext cx="360362" cy="1008062"/>
          </a:xfrm>
          <a:prstGeom prst="line">
            <a:avLst/>
          </a:prstGeom>
          <a:noFill/>
          <a:ln w="2857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100368" name="Picture 16" descr="tg_52624_Logo%20Lenovo%20Ok">
            <a:extLst>
              <a:ext uri="{FF2B5EF4-FFF2-40B4-BE49-F238E27FC236}">
                <a16:creationId xmlns:a16="http://schemas.microsoft.com/office/drawing/2014/main" id="{4DFA37BE-7127-4C11-8FA3-AA34B9E6BE6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64425" y="981075"/>
            <a:ext cx="10795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9" name="Picture 17" descr="xin_356b63b8e5c411d7b21c0001030784d9_6">
            <a:extLst>
              <a:ext uri="{FF2B5EF4-FFF2-40B4-BE49-F238E27FC236}">
                <a16:creationId xmlns:a16="http://schemas.microsoft.com/office/drawing/2014/main" id="{BF050989-B2EC-4426-8A01-C237C1D2009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88164" y="3284538"/>
            <a:ext cx="15144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70" name="Picture 18" descr="logo_sony_large">
            <a:extLst>
              <a:ext uri="{FF2B5EF4-FFF2-40B4-BE49-F238E27FC236}">
                <a16:creationId xmlns:a16="http://schemas.microsoft.com/office/drawing/2014/main" id="{8252541A-3ACC-4CD8-8622-2D9B936E16A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08439" y="908050"/>
            <a:ext cx="1406525"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1864" name="Rectangle 121863">
            <a:extLst>
              <a:ext uri="{FF2B5EF4-FFF2-40B4-BE49-F238E27FC236}">
                <a16:creationId xmlns:a16="http://schemas.microsoft.com/office/drawing/2014/main" id="{4E65CDE2-194C-4A17-9E3C-017E8A8970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858" name="Rectangle 2">
            <a:extLst>
              <a:ext uri="{FF2B5EF4-FFF2-40B4-BE49-F238E27FC236}">
                <a16:creationId xmlns:a16="http://schemas.microsoft.com/office/drawing/2014/main" id="{BA77F5F0-225B-4042-BE85-89F67283C6F3}"/>
              </a:ext>
            </a:extLst>
          </p:cNvPr>
          <p:cNvSpPr>
            <a:spLocks noGrp="1" noChangeArrowheads="1"/>
          </p:cNvSpPr>
          <p:nvPr>
            <p:ph type="title"/>
          </p:nvPr>
        </p:nvSpPr>
        <p:spPr>
          <a:xfrm>
            <a:off x="943276" y="712268"/>
            <a:ext cx="10410524" cy="1193533"/>
          </a:xfrm>
        </p:spPr>
        <p:txBody>
          <a:bodyPr>
            <a:normAutofit/>
          </a:bodyPr>
          <a:lstStyle/>
          <a:p>
            <a:pPr eaLnBrk="1" hangingPunct="1">
              <a:defRPr/>
            </a:pPr>
            <a:r>
              <a:rPr lang="fr-FR">
                <a:solidFill>
                  <a:srgbClr val="FFFFFF"/>
                </a:solidFill>
              </a:rPr>
              <a:t>Activer – activation (Larousse)</a:t>
            </a:r>
          </a:p>
        </p:txBody>
      </p:sp>
      <p:cxnSp>
        <p:nvCxnSpPr>
          <p:cNvPr id="121866" name="Straight Connector 121865">
            <a:extLst>
              <a:ext uri="{FF2B5EF4-FFF2-40B4-BE49-F238E27FC236}">
                <a16:creationId xmlns:a16="http://schemas.microsoft.com/office/drawing/2014/main" id="{F2AE495E-2AAF-4BC1-87A5-331009D828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sp>
        <p:nvSpPr>
          <p:cNvPr id="121859" name="Rectangle 3">
            <a:extLst>
              <a:ext uri="{FF2B5EF4-FFF2-40B4-BE49-F238E27FC236}">
                <a16:creationId xmlns:a16="http://schemas.microsoft.com/office/drawing/2014/main" id="{FC712BCD-C90B-47A2-9E91-2D3B1EED5C32}"/>
              </a:ext>
            </a:extLst>
          </p:cNvPr>
          <p:cNvSpPr>
            <a:spLocks noGrp="1" noChangeArrowheads="1"/>
          </p:cNvSpPr>
          <p:nvPr>
            <p:ph idx="1"/>
          </p:nvPr>
        </p:nvSpPr>
        <p:spPr>
          <a:xfrm>
            <a:off x="943276" y="2050181"/>
            <a:ext cx="10410524" cy="4126782"/>
          </a:xfrm>
        </p:spPr>
        <p:txBody>
          <a:bodyPr>
            <a:normAutofit/>
          </a:bodyPr>
          <a:lstStyle/>
          <a:p>
            <a:pPr eaLnBrk="1" hangingPunct="1">
              <a:buSzTx/>
              <a:buFont typeface="Wingdings" panose="05000000000000000000" pitchFamily="2" charset="2"/>
              <a:buChar char="«"/>
              <a:defRPr/>
            </a:pPr>
            <a:r>
              <a:rPr lang="fr-FR" sz="2400">
                <a:solidFill>
                  <a:srgbClr val="FFFFFF"/>
                </a:solidFill>
              </a:rPr>
              <a:t>Activer : rendre plus vif, plus actif (activer le feu).</a:t>
            </a:r>
          </a:p>
          <a:p>
            <a:pPr eaLnBrk="1" hangingPunct="1">
              <a:buSzTx/>
              <a:buFont typeface="Wingdings" panose="05000000000000000000" pitchFamily="2" charset="2"/>
              <a:buChar char="«"/>
              <a:defRPr/>
            </a:pPr>
            <a:endParaRPr lang="fr-FR" sz="2400">
              <a:solidFill>
                <a:srgbClr val="FFFFFF"/>
              </a:solidFill>
            </a:endParaRPr>
          </a:p>
          <a:p>
            <a:pPr eaLnBrk="1" hangingPunct="1">
              <a:buSzTx/>
              <a:buFont typeface="Wingdings" panose="05000000000000000000" pitchFamily="2" charset="2"/>
              <a:buChar char="«"/>
              <a:defRPr/>
            </a:pPr>
            <a:r>
              <a:rPr lang="fr-FR" sz="2400">
                <a:solidFill>
                  <a:srgbClr val="FFFFFF"/>
                </a:solidFill>
              </a:rPr>
              <a:t>Activation :</a:t>
            </a:r>
          </a:p>
          <a:p>
            <a:pPr eaLnBrk="1" hangingPunct="1">
              <a:buSzTx/>
              <a:buFont typeface="Wingdings" panose="05000000000000000000" pitchFamily="2" charset="2"/>
              <a:buChar char="«"/>
              <a:defRPr/>
            </a:pPr>
            <a:r>
              <a:rPr lang="fr-FR" sz="2400">
                <a:solidFill>
                  <a:srgbClr val="FFFFFF"/>
                </a:solidFill>
              </a:rPr>
              <a:t>Action d’activer, accélération.</a:t>
            </a:r>
          </a:p>
          <a:p>
            <a:pPr lvl="1" eaLnBrk="1" hangingPunct="1">
              <a:buSzTx/>
              <a:buFont typeface="Wingdings" panose="05000000000000000000" pitchFamily="2" charset="2"/>
              <a:buChar char="«"/>
              <a:defRPr/>
            </a:pPr>
            <a:r>
              <a:rPr lang="fr-FR">
                <a:solidFill>
                  <a:srgbClr val="FFFFFF"/>
                </a:solidFill>
              </a:rPr>
              <a:t>CHIMIE : augmentation de la réactivité d’un corps notamment par absorption de radiations</a:t>
            </a:r>
          </a:p>
          <a:p>
            <a:pPr lvl="1" eaLnBrk="1" hangingPunct="1">
              <a:buSzTx/>
              <a:buFont typeface="Wingdings" panose="05000000000000000000" pitchFamily="2" charset="2"/>
              <a:buChar char="«"/>
              <a:defRPr/>
            </a:pPr>
            <a:r>
              <a:rPr lang="fr-FR">
                <a:solidFill>
                  <a:srgbClr val="FFFFFF"/>
                </a:solidFill>
              </a:rPr>
              <a:t>Activation nucléaire : opération consistant à rendre radioactif un élément chimique en l’exposant à des radiations (en général un flux de neutrons)</a:t>
            </a:r>
          </a:p>
        </p:txBody>
      </p:sp>
    </p:spTree>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90" name="Rectangle 12288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882" name="Rectangle 2">
            <a:extLst>
              <a:ext uri="{FF2B5EF4-FFF2-40B4-BE49-F238E27FC236}">
                <a16:creationId xmlns:a16="http://schemas.microsoft.com/office/drawing/2014/main" id="{D3EFBB48-E36E-47BD-BEB1-3EAA5B0AEF75}"/>
              </a:ext>
            </a:extLst>
          </p:cNvPr>
          <p:cNvSpPr>
            <a:spLocks noGrp="1" noChangeArrowheads="1"/>
          </p:cNvSpPr>
          <p:nvPr>
            <p:ph type="title"/>
          </p:nvPr>
        </p:nvSpPr>
        <p:spPr>
          <a:xfrm>
            <a:off x="838200" y="365125"/>
            <a:ext cx="10515600" cy="1325563"/>
          </a:xfrm>
        </p:spPr>
        <p:txBody>
          <a:bodyPr>
            <a:normAutofit/>
          </a:bodyPr>
          <a:lstStyle/>
          <a:p>
            <a:pPr eaLnBrk="1" hangingPunct="1">
              <a:defRPr/>
            </a:pPr>
            <a:r>
              <a:rPr lang="fr-FR">
                <a:solidFill>
                  <a:srgbClr val="FFFFFF"/>
                </a:solidFill>
              </a:rPr>
              <a:t>Essai de définition de l’activation (personnelle)</a:t>
            </a:r>
          </a:p>
        </p:txBody>
      </p:sp>
      <p:graphicFrame>
        <p:nvGraphicFramePr>
          <p:cNvPr id="122885" name="Rectangle 3">
            <a:extLst>
              <a:ext uri="{FF2B5EF4-FFF2-40B4-BE49-F238E27FC236}">
                <a16:creationId xmlns:a16="http://schemas.microsoft.com/office/drawing/2014/main" id="{E6695C5C-BD1A-4D48-A6BD-1CBD37E6567F}"/>
              </a:ext>
            </a:extLst>
          </p:cNvPr>
          <p:cNvGraphicFramePr/>
          <p:nvPr>
            <p:extLst>
              <p:ext uri="{D42A27DB-BD31-4B8C-83A1-F6EECF244321}">
                <p14:modId xmlns:p14="http://schemas.microsoft.com/office/powerpoint/2010/main" val="241883475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8730" name="!!BGRectangle">
            <a:extLst>
              <a:ext uri="{FF2B5EF4-FFF2-40B4-BE49-F238E27FC236}">
                <a16:creationId xmlns:a16="http://schemas.microsoft.com/office/drawing/2014/main" id="{9CC67894-1D18-43E0-B8E1-ECF37EB0D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618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8732" name="Rectangle 158731">
            <a:extLst>
              <a:ext uri="{FF2B5EF4-FFF2-40B4-BE49-F238E27FC236}">
                <a16:creationId xmlns:a16="http://schemas.microsoft.com/office/drawing/2014/main" id="{A13E3398-4840-4DA1-B674-51AE569B24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8722" name="Rectangle 2">
            <a:extLst>
              <a:ext uri="{FF2B5EF4-FFF2-40B4-BE49-F238E27FC236}">
                <a16:creationId xmlns:a16="http://schemas.microsoft.com/office/drawing/2014/main" id="{84BB8521-8ACB-4C5E-8868-0722324DB93F}"/>
              </a:ext>
            </a:extLst>
          </p:cNvPr>
          <p:cNvSpPr>
            <a:spLocks noGrp="1" noChangeArrowheads="1"/>
          </p:cNvSpPr>
          <p:nvPr>
            <p:ph type="title"/>
          </p:nvPr>
        </p:nvSpPr>
        <p:spPr>
          <a:xfrm>
            <a:off x="943276" y="712268"/>
            <a:ext cx="10410524" cy="1193533"/>
          </a:xfrm>
        </p:spPr>
        <p:txBody>
          <a:bodyPr>
            <a:normAutofit/>
          </a:bodyPr>
          <a:lstStyle/>
          <a:p>
            <a:pPr eaLnBrk="1" hangingPunct="1">
              <a:defRPr/>
            </a:pPr>
            <a:r>
              <a:rPr lang="fr-FR">
                <a:solidFill>
                  <a:srgbClr val="FFFFFF"/>
                </a:solidFill>
              </a:rPr>
              <a:t>Approche US (Weeks et al., 2008)</a:t>
            </a:r>
          </a:p>
        </p:txBody>
      </p:sp>
      <p:sp>
        <p:nvSpPr>
          <p:cNvPr id="158734" name="!!Line">
            <a:extLst>
              <a:ext uri="{FF2B5EF4-FFF2-40B4-BE49-F238E27FC236}">
                <a16:creationId xmlns:a16="http://schemas.microsoft.com/office/drawing/2014/main" id="{83306AB0-8BF5-43D5-B5E2-C53EA07838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826324"/>
            <a:ext cx="27432" cy="914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58725" name="Rectangle 3">
            <a:extLst>
              <a:ext uri="{FF2B5EF4-FFF2-40B4-BE49-F238E27FC236}">
                <a16:creationId xmlns:a16="http://schemas.microsoft.com/office/drawing/2014/main" id="{65A8D855-2C55-4945-BC44-D65E6A92D474}"/>
              </a:ext>
            </a:extLst>
          </p:cNvPr>
          <p:cNvGraphicFramePr/>
          <p:nvPr>
            <p:extLst>
              <p:ext uri="{D42A27DB-BD31-4B8C-83A1-F6EECF244321}">
                <p14:modId xmlns:p14="http://schemas.microsoft.com/office/powerpoint/2010/main" val="1119452701"/>
              </p:ext>
            </p:extLst>
          </p:nvPr>
        </p:nvGraphicFramePr>
        <p:xfrm>
          <a:off x="943276" y="2050181"/>
          <a:ext cx="10410524" cy="41267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rotWithShape="1">
          <a:gsLst>
            <a:gs pos="10000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pic>
        <p:nvPicPr>
          <p:cNvPr id="4" name="Média en ligne 3" title="Uber Eats x Olympique de Marseille : L'OM c'est vous. | Uber Eats">
            <a:hlinkClick r:id="" action="ppaction://media"/>
            <a:extLst>
              <a:ext uri="{FF2B5EF4-FFF2-40B4-BE49-F238E27FC236}">
                <a16:creationId xmlns:a16="http://schemas.microsoft.com/office/drawing/2014/main" id="{9F29476C-1175-4003-9CB2-2987F7211BF0}"/>
              </a:ext>
            </a:extLst>
          </p:cNvPr>
          <p:cNvPicPr>
            <a:picLocks noGrp="1" noRot="1" noChangeAspect="1"/>
          </p:cNvPicPr>
          <p:nvPr>
            <p:ph idx="1"/>
            <a:videoFile r:link="rId1"/>
          </p:nvPr>
        </p:nvPicPr>
        <p:blipFill>
          <a:blip r:embed="rId5"/>
          <a:stretch>
            <a:fillRect/>
          </a:stretch>
        </p:blipFill>
        <p:spPr>
          <a:xfrm>
            <a:off x="206375" y="2047875"/>
            <a:ext cx="5240338" cy="2947988"/>
          </a:xfrm>
          <a:prstGeom prst="roundRect">
            <a:avLst>
              <a:gd name="adj" fmla="val 1485"/>
            </a:avLst>
          </a:prstGeom>
          <a:ln>
            <a:noFill/>
          </a:ln>
          <a:effectLst>
            <a:outerShdw blurRad="241300" dist="50800" dir="17400000" sy="23000" kx="-1200000" algn="bl" rotWithShape="0">
              <a:srgbClr val="000000">
                <a:alpha val="16000"/>
              </a:srgbClr>
            </a:outerShdw>
          </a:effectLst>
          <a:scene3d>
            <a:camera prst="perspectiveLeft" fov="2700000">
              <a:rot lat="0" lon="1200000" rev="0"/>
            </a:camera>
            <a:lightRig rig="balanced" dir="t"/>
          </a:scene3d>
          <a:sp3d contourW="12700">
            <a:contourClr>
              <a:srgbClr val="7F7F7F"/>
            </a:contourClr>
          </a:sp3d>
        </p:spPr>
      </p:pic>
      <p:pic>
        <p:nvPicPr>
          <p:cNvPr id="5" name="Média en ligne 4" title="Deliveroo nouveau sponsor du PSG">
            <a:hlinkClick r:id="" action="ppaction://media"/>
            <a:extLst>
              <a:ext uri="{FF2B5EF4-FFF2-40B4-BE49-F238E27FC236}">
                <a16:creationId xmlns:a16="http://schemas.microsoft.com/office/drawing/2014/main" id="{E9626912-122E-41E1-A56B-A81F218CE460}"/>
              </a:ext>
            </a:extLst>
          </p:cNvPr>
          <p:cNvPicPr>
            <a:picLocks noRot="1" noChangeAspect="1"/>
          </p:cNvPicPr>
          <p:nvPr>
            <a:videoFile r:link="rId2"/>
          </p:nvPr>
        </p:nvPicPr>
        <p:blipFill>
          <a:blip r:embed="rId6"/>
          <a:stretch>
            <a:fillRect/>
          </a:stretch>
        </p:blipFill>
        <p:spPr>
          <a:xfrm>
            <a:off x="6417850" y="313263"/>
            <a:ext cx="5404789" cy="3040194"/>
          </a:xfrm>
          <a:prstGeom prst="roundRect">
            <a:avLst>
              <a:gd name="adj" fmla="val 1485"/>
            </a:avLst>
          </a:prstGeom>
          <a:ln>
            <a:noFill/>
          </a:ln>
          <a:effectLst>
            <a:outerShdw blurRad="241300" dist="50800" dir="17400000" sy="23000" kx="-1200000" algn="bl" rotWithShape="0">
              <a:srgbClr val="000000">
                <a:alpha val="16000"/>
              </a:srgbClr>
            </a:outerShdw>
          </a:effectLst>
          <a:scene3d>
            <a:camera prst="perspectiveLeft" fov="2700000">
              <a:rot lat="0" lon="1200000" rev="0"/>
            </a:camera>
            <a:lightRig rig="balanced" dir="t"/>
          </a:scene3d>
          <a:sp3d contourW="12700">
            <a:contourClr>
              <a:srgbClr val="7F7F7F"/>
            </a:contourClr>
          </a:sp3d>
        </p:spPr>
      </p:pic>
      <p:sp>
        <p:nvSpPr>
          <p:cNvPr id="6" name="ZoneTexte 5">
            <a:extLst>
              <a:ext uri="{FF2B5EF4-FFF2-40B4-BE49-F238E27FC236}">
                <a16:creationId xmlns:a16="http://schemas.microsoft.com/office/drawing/2014/main" id="{F6AC5C6A-B958-4DFE-95C6-E8BD22A47457}"/>
              </a:ext>
            </a:extLst>
          </p:cNvPr>
          <p:cNvSpPr txBox="1"/>
          <p:nvPr/>
        </p:nvSpPr>
        <p:spPr>
          <a:xfrm>
            <a:off x="522515" y="83010"/>
            <a:ext cx="6693803" cy="1446550"/>
          </a:xfrm>
          <a:prstGeom prst="rect">
            <a:avLst/>
          </a:prstGeom>
          <a:noFill/>
        </p:spPr>
        <p:txBody>
          <a:bodyPr wrap="square" rtlCol="0">
            <a:spAutoFit/>
          </a:bodyPr>
          <a:lstStyle/>
          <a:p>
            <a:pPr algn="ctr"/>
            <a:r>
              <a:rPr lang="fr-FR" sz="4400" dirty="0"/>
              <a:t>Avantage Concurrentiel !</a:t>
            </a:r>
          </a:p>
        </p:txBody>
      </p:sp>
      <p:sp>
        <p:nvSpPr>
          <p:cNvPr id="7" name="ZoneTexte 6">
            <a:extLst>
              <a:ext uri="{FF2B5EF4-FFF2-40B4-BE49-F238E27FC236}">
                <a16:creationId xmlns:a16="http://schemas.microsoft.com/office/drawing/2014/main" id="{39DF11AB-1CE3-49CB-9DC8-4826E9C6E8EB}"/>
              </a:ext>
            </a:extLst>
          </p:cNvPr>
          <p:cNvSpPr txBox="1"/>
          <p:nvPr/>
        </p:nvSpPr>
        <p:spPr>
          <a:xfrm>
            <a:off x="5633156" y="2438400"/>
            <a:ext cx="598311" cy="2123658"/>
          </a:xfrm>
          <a:prstGeom prst="rect">
            <a:avLst/>
          </a:prstGeom>
          <a:noFill/>
        </p:spPr>
        <p:txBody>
          <a:bodyPr wrap="square" rtlCol="0">
            <a:spAutoFit/>
          </a:bodyPr>
          <a:lstStyle/>
          <a:p>
            <a:pPr algn="ctr"/>
            <a:r>
              <a:rPr lang="fr-FR" sz="6600" dirty="0"/>
              <a:t>VS</a:t>
            </a:r>
          </a:p>
        </p:txBody>
      </p:sp>
      <p:pic>
        <p:nvPicPr>
          <p:cNvPr id="2" name="Média en ligne 1" title="Deliveroo x OL | Olympique Lyonnais">
            <a:hlinkClick r:id="" action="ppaction://media"/>
            <a:extLst>
              <a:ext uri="{FF2B5EF4-FFF2-40B4-BE49-F238E27FC236}">
                <a16:creationId xmlns:a16="http://schemas.microsoft.com/office/drawing/2014/main" id="{3F8C7E76-5816-4AC8-8311-22CA25CFC13D}"/>
              </a:ext>
            </a:extLst>
          </p:cNvPr>
          <p:cNvPicPr>
            <a:picLocks noRot="1" noChangeAspect="1"/>
          </p:cNvPicPr>
          <p:nvPr>
            <a:videoFile r:link="rId3"/>
          </p:nvPr>
        </p:nvPicPr>
        <p:blipFill>
          <a:blip r:embed="rId7"/>
          <a:stretch>
            <a:fillRect/>
          </a:stretch>
        </p:blipFill>
        <p:spPr>
          <a:xfrm>
            <a:off x="6665720" y="3724587"/>
            <a:ext cx="5020266" cy="2823900"/>
          </a:xfrm>
          <a:prstGeom prst="roundRect">
            <a:avLst>
              <a:gd name="adj" fmla="val 1485"/>
            </a:avLst>
          </a:prstGeom>
          <a:ln>
            <a:noFill/>
          </a:ln>
          <a:effectLst>
            <a:outerShdw blurRad="241300" dist="50800" dir="17400000" sy="23000" kx="-1200000" algn="bl" rotWithShape="0">
              <a:srgbClr val="000000">
                <a:alpha val="16000"/>
              </a:srgbClr>
            </a:outerShdw>
          </a:effectLst>
          <a:scene3d>
            <a:camera prst="perspectiveLeft" fov="2700000">
              <a:rot lat="0" lon="1200000" rev="0"/>
            </a:camera>
            <a:lightRig rig="balanced" dir="t"/>
          </a:scene3d>
          <a:sp3d contourW="12700">
            <a:contourClr>
              <a:srgbClr val="7F7F7F"/>
            </a:contourClr>
          </a:sp3d>
        </p:spPr>
      </p:pic>
    </p:spTree>
    <p:extLst>
      <p:ext uri="{BB962C8B-B14F-4D97-AF65-F5344CB8AC3E}">
        <p14:creationId xmlns:p14="http://schemas.microsoft.com/office/powerpoint/2010/main" val="284874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video>
              <p:cMediaNode vol="80000">
                <p:cTn id="21" fill="hold" display="0">
                  <p:stCondLst>
                    <p:cond delay="indefinite"/>
                  </p:stCondLst>
                </p:cTn>
                <p:tgtEl>
                  <p:spTgt spid="5"/>
                </p:tgtEl>
              </p:cMediaNode>
            </p:video>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5"/>
                                        </p:tgtEl>
                                      </p:cBhvr>
                                    </p:cmd>
                                  </p:childTnLst>
                                </p:cTn>
                              </p:par>
                            </p:childTnLst>
                          </p:cTn>
                        </p:par>
                      </p:childTnLst>
                    </p:cTn>
                  </p:par>
                </p:childTnLst>
              </p:cTn>
              <p:nextCondLst>
                <p:cond evt="onClick" delay="0">
                  <p:tgtEl>
                    <p:spTgt spid="5"/>
                  </p:tgtEl>
                </p:cond>
              </p:nextCondLst>
            </p:seq>
            <p:video>
              <p:cMediaNode vol="80000">
                <p:cTn id="27" fill="hold" display="0">
                  <p:stCondLst>
                    <p:cond delay="indefinite"/>
                  </p:stCondLst>
                </p:cTn>
                <p:tgtEl>
                  <p:spTgt spid="2"/>
                </p:tgtEl>
              </p:cMediaNode>
            </p:video>
            <p:seq concurrent="1" nextAc="seek">
              <p:cTn id="28" restart="whenNotActive" fill="hold" evtFilter="cancelBubble" nodeType="interactiveSeq">
                <p:stCondLst>
                  <p:cond evt="onClick" delay="0">
                    <p:tgtEl>
                      <p:spTgt spid="2"/>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e Role of CRM in Sponsorship">
            <a:hlinkClick r:id="" action="ppaction://media"/>
          </p:cNvPr>
          <p:cNvPicPr>
            <a:picLocks noChangeAspect="1"/>
          </p:cNvPicPr>
          <p:nvPr>
            <a:videoFile r:link="rId1"/>
            <p:extLst>
              <p:ext uri="{DAA4B4D4-6D71-4841-9C94-3DE7FCFB9230}">
                <p14:media xmlns:p14="http://schemas.microsoft.com/office/powerpoint/2010/main" r:embed="rId2">
                  <p14:trim end="10971.6666"/>
                </p14:media>
              </p:ext>
            </p:extLst>
          </p:nvPr>
        </p:nvPicPr>
        <p:blipFill>
          <a:blip r:embed="rId5"/>
          <a:stretch>
            <a:fillRect/>
          </a:stretch>
        </p:blipFill>
        <p:spPr>
          <a:xfrm>
            <a:off x="0" y="12032"/>
            <a:ext cx="12192000" cy="6858000"/>
          </a:xfrm>
          <a:prstGeom prst="rect">
            <a:avLst/>
          </a:prstGeom>
        </p:spPr>
      </p:pic>
    </p:spTree>
    <p:extLst>
      <p:ext uri="{BB962C8B-B14F-4D97-AF65-F5344CB8AC3E}">
        <p14:creationId xmlns:p14="http://schemas.microsoft.com/office/powerpoint/2010/main" val="1529667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2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130331" y="953368"/>
            <a:ext cx="10058400" cy="4023360"/>
          </a:xfrm>
        </p:spPr>
        <p:txBody>
          <a:bodyPr>
            <a:normAutofit/>
          </a:bodyPr>
          <a:lstStyle/>
          <a:p>
            <a:pPr algn="ctr"/>
            <a:r>
              <a:rPr lang="fr-FR" sz="4400" b="1" dirty="0">
                <a:solidFill>
                  <a:schemeClr val="bg1"/>
                </a:solidFill>
              </a:rPr>
              <a:t>ACTIVATION</a:t>
            </a:r>
          </a:p>
          <a:p>
            <a:pPr algn="ctr"/>
            <a:r>
              <a:rPr lang="fr-FR" sz="4400" b="1" dirty="0">
                <a:solidFill>
                  <a:schemeClr val="bg1"/>
                </a:solidFill>
              </a:rPr>
              <a:t>« </a:t>
            </a:r>
            <a:r>
              <a:rPr lang="fr-FR" sz="4400" b="1" dirty="0" err="1">
                <a:solidFill>
                  <a:schemeClr val="bg1"/>
                </a:solidFill>
              </a:rPr>
              <a:t>Connect</a:t>
            </a:r>
            <a:r>
              <a:rPr lang="fr-FR" sz="4400" b="1" dirty="0">
                <a:solidFill>
                  <a:schemeClr val="bg1"/>
                </a:solidFill>
              </a:rPr>
              <a:t> the fans to the brands »</a:t>
            </a:r>
          </a:p>
        </p:txBody>
      </p:sp>
    </p:spTree>
    <p:extLst>
      <p:ext uri="{BB962C8B-B14F-4D97-AF65-F5344CB8AC3E}">
        <p14:creationId xmlns:p14="http://schemas.microsoft.com/office/powerpoint/2010/main" val="40852892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23912" name="Rectangle 123911">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914"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916"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3906" name="Rectangle 2">
            <a:extLst>
              <a:ext uri="{FF2B5EF4-FFF2-40B4-BE49-F238E27FC236}">
                <a16:creationId xmlns:a16="http://schemas.microsoft.com/office/drawing/2014/main" id="{7AD7BD6C-DDE6-4B8B-B6C0-6C2F5E0CA3A6}"/>
              </a:ext>
            </a:extLst>
          </p:cNvPr>
          <p:cNvSpPr>
            <a:spLocks noGrp="1" noChangeArrowheads="1"/>
          </p:cNvSpPr>
          <p:nvPr>
            <p:ph type="title"/>
          </p:nvPr>
        </p:nvSpPr>
        <p:spPr>
          <a:xfrm>
            <a:off x="833002" y="448253"/>
            <a:ext cx="10520702" cy="1325563"/>
          </a:xfrm>
        </p:spPr>
        <p:txBody>
          <a:bodyPr>
            <a:normAutofit/>
          </a:bodyPr>
          <a:lstStyle/>
          <a:p>
            <a:pPr eaLnBrk="1" hangingPunct="1">
              <a:defRPr/>
            </a:pPr>
            <a:r>
              <a:rPr lang="fr-FR"/>
              <a:t>Activation &amp; Communication Marketing classique (Keller, 2001)</a:t>
            </a:r>
          </a:p>
        </p:txBody>
      </p:sp>
      <p:sp>
        <p:nvSpPr>
          <p:cNvPr id="123907" name="Rectangle 3">
            <a:extLst>
              <a:ext uri="{FF2B5EF4-FFF2-40B4-BE49-F238E27FC236}">
                <a16:creationId xmlns:a16="http://schemas.microsoft.com/office/drawing/2014/main" id="{710E3932-D85D-44F0-94A4-096D48174934}"/>
              </a:ext>
            </a:extLst>
          </p:cNvPr>
          <p:cNvSpPr>
            <a:spLocks noGrp="1" noChangeArrowheads="1"/>
          </p:cNvSpPr>
          <p:nvPr>
            <p:ph idx="1"/>
          </p:nvPr>
        </p:nvSpPr>
        <p:spPr>
          <a:xfrm>
            <a:off x="838200" y="2191807"/>
            <a:ext cx="4936067" cy="3985155"/>
          </a:xfrm>
        </p:spPr>
        <p:txBody>
          <a:bodyPr>
            <a:normAutofit/>
          </a:bodyPr>
          <a:lstStyle/>
          <a:p>
            <a:pPr eaLnBrk="1" hangingPunct="1">
              <a:buSzTx/>
              <a:buFont typeface="Wingdings" panose="05000000000000000000" pitchFamily="2" charset="2"/>
              <a:buChar char="«"/>
              <a:defRPr/>
            </a:pPr>
            <a:r>
              <a:rPr lang="fr-FR" sz="1700"/>
              <a:t>Objectifs des entreprises : Informer, persuader, inciter et faire mémoriser aux consommateurs, directement ou indirectement, vis-à-vis des marques qu’ils vendent. </a:t>
            </a:r>
          </a:p>
          <a:p>
            <a:pPr eaLnBrk="1" hangingPunct="1">
              <a:buSzTx/>
              <a:buFont typeface="Wingdings" panose="05000000000000000000" pitchFamily="2" charset="2"/>
              <a:buChar char="«"/>
              <a:defRPr/>
            </a:pPr>
            <a:endParaRPr lang="fr-FR" sz="1700"/>
          </a:p>
          <a:p>
            <a:pPr eaLnBrk="1" hangingPunct="1">
              <a:buSzTx/>
              <a:buFont typeface="Wingdings" panose="05000000000000000000" pitchFamily="2" charset="2"/>
              <a:buChar char="«"/>
              <a:defRPr/>
            </a:pPr>
            <a:r>
              <a:rPr lang="fr-FR" sz="1700"/>
              <a:t>Comment : différents outils de communication</a:t>
            </a:r>
          </a:p>
          <a:p>
            <a:pPr lvl="1" eaLnBrk="1" hangingPunct="1">
              <a:buSzTx/>
              <a:buFont typeface="Wingdings" panose="05000000000000000000" pitchFamily="2" charset="2"/>
              <a:buChar char="«"/>
              <a:defRPr/>
            </a:pPr>
            <a:r>
              <a:rPr lang="fr-FR" sz="1700"/>
              <a:t>Communication médias</a:t>
            </a:r>
          </a:p>
          <a:p>
            <a:pPr lvl="1" eaLnBrk="1" hangingPunct="1">
              <a:buSzTx/>
              <a:buFont typeface="Wingdings" panose="05000000000000000000" pitchFamily="2" charset="2"/>
              <a:buChar char="«"/>
              <a:defRPr/>
            </a:pPr>
            <a:r>
              <a:rPr lang="fr-FR" sz="1700"/>
              <a:t>Marketing direct – vente directe</a:t>
            </a:r>
          </a:p>
          <a:p>
            <a:pPr lvl="1" eaLnBrk="1" hangingPunct="1">
              <a:buSzTx/>
              <a:buFont typeface="Wingdings" panose="05000000000000000000" pitchFamily="2" charset="2"/>
              <a:buChar char="«"/>
              <a:defRPr/>
            </a:pPr>
            <a:r>
              <a:rPr lang="fr-FR" sz="1700"/>
              <a:t>Communication interactive</a:t>
            </a:r>
          </a:p>
          <a:p>
            <a:pPr lvl="1" eaLnBrk="1" hangingPunct="1">
              <a:buSzTx/>
              <a:buFont typeface="Wingdings" panose="05000000000000000000" pitchFamily="2" charset="2"/>
              <a:buChar char="«"/>
              <a:defRPr/>
            </a:pPr>
            <a:r>
              <a:rPr lang="fr-FR" sz="1700"/>
              <a:t>Marketing participatif (place marketing)</a:t>
            </a:r>
          </a:p>
          <a:p>
            <a:pPr lvl="1" eaLnBrk="1" hangingPunct="1">
              <a:buSzTx/>
              <a:buFont typeface="Wingdings" panose="05000000000000000000" pitchFamily="2" charset="2"/>
              <a:buChar char="«"/>
              <a:defRPr/>
            </a:pPr>
            <a:r>
              <a:rPr lang="fr-FR" sz="1700"/>
              <a:t>Promotion des ventes</a:t>
            </a:r>
          </a:p>
          <a:p>
            <a:pPr lvl="1" eaLnBrk="1" hangingPunct="1">
              <a:buSzTx/>
              <a:buFont typeface="Wingdings" panose="05000000000000000000" pitchFamily="2" charset="2"/>
              <a:buChar char="«"/>
              <a:defRPr/>
            </a:pPr>
            <a:r>
              <a:rPr lang="fr-FR" sz="1700"/>
              <a:t>Marketing événementiel et sponsoring</a:t>
            </a:r>
          </a:p>
          <a:p>
            <a:pPr lvl="1" eaLnBrk="1" hangingPunct="1">
              <a:buSzTx/>
              <a:buFont typeface="Wingdings" panose="05000000000000000000" pitchFamily="2" charset="2"/>
              <a:buChar char="«"/>
              <a:defRPr/>
            </a:pPr>
            <a:r>
              <a:rPr lang="fr-FR" sz="1700"/>
              <a:t>…</a:t>
            </a:r>
          </a:p>
          <a:p>
            <a:pPr eaLnBrk="1" hangingPunct="1">
              <a:buSzTx/>
              <a:buFont typeface="Wingdings" panose="05000000000000000000" pitchFamily="2" charset="2"/>
              <a:buChar char="«"/>
              <a:defRPr/>
            </a:pPr>
            <a:endParaRPr lang="fr-FR" sz="1700"/>
          </a:p>
          <a:p>
            <a:pPr eaLnBrk="1" hangingPunct="1">
              <a:defRPr/>
            </a:pPr>
            <a:endParaRPr lang="fr-FR" sz="1700"/>
          </a:p>
          <a:p>
            <a:pPr eaLnBrk="1" hangingPunct="1">
              <a:defRPr/>
            </a:pPr>
            <a:endParaRPr lang="fr-FR" sz="1700"/>
          </a:p>
        </p:txBody>
      </p:sp>
      <p:pic>
        <p:nvPicPr>
          <p:cNvPr id="71" name="Graphic 70">
            <a:extLst>
              <a:ext uri="{FF2B5EF4-FFF2-40B4-BE49-F238E27FC236}">
                <a16:creationId xmlns:a16="http://schemas.microsoft.com/office/drawing/2014/main" id="{726F54DC-D6B7-4A09-B430-327432CD4A7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93141" y="2191807"/>
            <a:ext cx="3985156" cy="3985156"/>
          </a:xfrm>
          <a:prstGeom prst="rect">
            <a:avLst/>
          </a:prstGeom>
        </p:spPr>
      </p:pic>
    </p:spTree>
  </p:cSld>
  <p:clrMapOvr>
    <a:overrideClrMapping bg1="dk1" tx1="lt1" bg2="dk2" tx2="lt2" accent1="accent1" accent2="accent2" accent3="accent3" accent4="accent4" accent5="accent5" accent6="accent6" hlink="hlink" folHlink="folHlink"/>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A8CDD1AB-664B-46D1-BC19-9321CC69BDCF}"/>
              </a:ext>
            </a:extLst>
          </p:cNvPr>
          <p:cNvSpPr>
            <a:spLocks noGrp="1" noChangeArrowheads="1"/>
          </p:cNvSpPr>
          <p:nvPr>
            <p:ph type="title"/>
          </p:nvPr>
        </p:nvSpPr>
        <p:spPr>
          <a:xfrm>
            <a:off x="1981200" y="277814"/>
            <a:ext cx="8229600" cy="414337"/>
          </a:xfrm>
        </p:spPr>
        <p:txBody>
          <a:bodyPr>
            <a:normAutofit fontScale="90000"/>
          </a:bodyPr>
          <a:lstStyle/>
          <a:p>
            <a:pPr eaLnBrk="1" hangingPunct="1">
              <a:defRPr/>
            </a:pPr>
            <a:r>
              <a:rPr lang="fr-FR" sz="4000" dirty="0">
                <a:solidFill>
                  <a:srgbClr val="000000"/>
                </a:solidFill>
              </a:rPr>
              <a:t>Les grands axes d’activation</a:t>
            </a:r>
          </a:p>
        </p:txBody>
      </p:sp>
      <p:sp>
        <p:nvSpPr>
          <p:cNvPr id="106499" name="AutoShape 3">
            <a:extLst>
              <a:ext uri="{FF2B5EF4-FFF2-40B4-BE49-F238E27FC236}">
                <a16:creationId xmlns:a16="http://schemas.microsoft.com/office/drawing/2014/main" id="{F70F7167-D2A8-4D67-A42C-CB7064D23F6B}"/>
              </a:ext>
            </a:extLst>
          </p:cNvPr>
          <p:cNvSpPr>
            <a:spLocks noChangeArrowheads="1"/>
          </p:cNvSpPr>
          <p:nvPr/>
        </p:nvSpPr>
        <p:spPr bwMode="auto">
          <a:xfrm rot="10800000">
            <a:off x="2028032" y="1341438"/>
            <a:ext cx="4679950" cy="5516562"/>
          </a:xfrm>
          <a:prstGeom prst="triangle">
            <a:avLst>
              <a:gd name="adj" fmla="val 50000"/>
            </a:avLst>
          </a:prstGeom>
          <a:solidFill>
            <a:srgbClr val="9933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fr-FR" sz="1800" dirty="0"/>
          </a:p>
          <a:p>
            <a:pPr algn="ctr" eaLnBrk="1" hangingPunct="1">
              <a:spcBef>
                <a:spcPct val="0"/>
              </a:spcBef>
              <a:buClrTx/>
              <a:buSzTx/>
              <a:buFontTx/>
              <a:buNone/>
            </a:pPr>
            <a:endParaRPr lang="fr-FR" altLang="fr-FR" sz="1800" b="1" dirty="0"/>
          </a:p>
          <a:p>
            <a:pPr algn="ctr" eaLnBrk="1" hangingPunct="1">
              <a:spcBef>
                <a:spcPct val="0"/>
              </a:spcBef>
              <a:buClrTx/>
              <a:buSzTx/>
              <a:buFontTx/>
              <a:buNone/>
            </a:pPr>
            <a:endParaRPr lang="fr-FR" altLang="fr-FR" sz="1800" b="1" dirty="0"/>
          </a:p>
          <a:p>
            <a:pPr algn="ctr" eaLnBrk="1" hangingPunct="1">
              <a:spcBef>
                <a:spcPct val="0"/>
              </a:spcBef>
              <a:buClrTx/>
              <a:buSzTx/>
              <a:buFontTx/>
              <a:buNone/>
            </a:pPr>
            <a:endParaRPr lang="fr-FR" altLang="fr-FR" sz="1800" b="1" dirty="0"/>
          </a:p>
          <a:p>
            <a:pPr algn="ctr" eaLnBrk="1" hangingPunct="1">
              <a:spcBef>
                <a:spcPct val="0"/>
              </a:spcBef>
              <a:buClrTx/>
              <a:buSzTx/>
              <a:buFontTx/>
              <a:buNone/>
            </a:pPr>
            <a:r>
              <a:rPr lang="fr-FR" altLang="fr-FR" sz="1800" b="1" dirty="0"/>
              <a:t>Visibilité</a:t>
            </a:r>
          </a:p>
          <a:p>
            <a:pPr algn="ctr" eaLnBrk="1" hangingPunct="1">
              <a:spcBef>
                <a:spcPct val="0"/>
              </a:spcBef>
              <a:buClrTx/>
              <a:buSzTx/>
              <a:buFontTx/>
              <a:buNone/>
            </a:pPr>
            <a:endParaRPr lang="fr-FR" altLang="fr-FR" sz="1800" b="1" dirty="0"/>
          </a:p>
          <a:p>
            <a:pPr algn="ctr" eaLnBrk="1" hangingPunct="1">
              <a:spcBef>
                <a:spcPct val="0"/>
              </a:spcBef>
              <a:buClrTx/>
              <a:buSzTx/>
              <a:buFontTx/>
              <a:buNone/>
            </a:pPr>
            <a:endParaRPr lang="fr-FR" altLang="fr-FR" sz="1800" b="1" dirty="0"/>
          </a:p>
          <a:p>
            <a:pPr algn="ctr" eaLnBrk="1" hangingPunct="1">
              <a:spcBef>
                <a:spcPct val="0"/>
              </a:spcBef>
              <a:buClrTx/>
              <a:buSzTx/>
              <a:buFontTx/>
              <a:buNone/>
            </a:pPr>
            <a:r>
              <a:rPr lang="fr-FR" altLang="fr-FR" sz="1800" b="1" dirty="0"/>
              <a:t>Relationnel</a:t>
            </a:r>
          </a:p>
          <a:p>
            <a:pPr algn="ctr" eaLnBrk="1" hangingPunct="1">
              <a:spcBef>
                <a:spcPct val="0"/>
              </a:spcBef>
              <a:buClrTx/>
              <a:buSzTx/>
              <a:buFontTx/>
              <a:buNone/>
            </a:pPr>
            <a:endParaRPr lang="fr-FR" altLang="fr-FR" sz="1800" b="1" dirty="0"/>
          </a:p>
          <a:p>
            <a:pPr algn="ctr" eaLnBrk="1" hangingPunct="1">
              <a:spcBef>
                <a:spcPct val="0"/>
              </a:spcBef>
              <a:buClrTx/>
              <a:buSzTx/>
              <a:buFontTx/>
              <a:buNone/>
            </a:pPr>
            <a:endParaRPr lang="fr-FR" altLang="fr-FR" sz="1800" b="1" dirty="0"/>
          </a:p>
          <a:p>
            <a:pPr algn="ctr" eaLnBrk="1" hangingPunct="1">
              <a:spcBef>
                <a:spcPct val="0"/>
              </a:spcBef>
              <a:buClrTx/>
              <a:buSzTx/>
              <a:buFontTx/>
              <a:buNone/>
            </a:pPr>
            <a:endParaRPr lang="fr-FR" altLang="fr-FR" sz="1800" b="1" dirty="0"/>
          </a:p>
          <a:p>
            <a:pPr algn="ctr" eaLnBrk="1" hangingPunct="1">
              <a:spcBef>
                <a:spcPct val="0"/>
              </a:spcBef>
              <a:buClrTx/>
              <a:buSzTx/>
              <a:buFontTx/>
              <a:buNone/>
            </a:pPr>
            <a:r>
              <a:rPr lang="fr-FR" altLang="fr-FR" sz="1800" b="1" dirty="0"/>
              <a:t>Hospitalité</a:t>
            </a:r>
          </a:p>
          <a:p>
            <a:pPr algn="ctr" eaLnBrk="1" hangingPunct="1">
              <a:spcBef>
                <a:spcPct val="0"/>
              </a:spcBef>
              <a:buClrTx/>
              <a:buSzTx/>
              <a:buFontTx/>
              <a:buNone/>
            </a:pPr>
            <a:endParaRPr lang="fr-FR" altLang="fr-FR" sz="1800" b="1" dirty="0"/>
          </a:p>
          <a:p>
            <a:pPr algn="ctr" eaLnBrk="1" hangingPunct="1">
              <a:spcBef>
                <a:spcPct val="0"/>
              </a:spcBef>
              <a:buClrTx/>
              <a:buSzTx/>
              <a:buFontTx/>
              <a:buNone/>
            </a:pPr>
            <a:endParaRPr lang="fr-FR" altLang="fr-FR" sz="1800" b="1" dirty="0"/>
          </a:p>
          <a:p>
            <a:pPr algn="ctr" eaLnBrk="1" hangingPunct="1">
              <a:spcBef>
                <a:spcPct val="0"/>
              </a:spcBef>
              <a:buClrTx/>
              <a:buSzTx/>
              <a:buFontTx/>
              <a:buNone/>
            </a:pPr>
            <a:endParaRPr lang="fr-FR" altLang="fr-FR" sz="1800" b="1" dirty="0"/>
          </a:p>
          <a:p>
            <a:pPr algn="ctr" eaLnBrk="1" hangingPunct="1">
              <a:spcBef>
                <a:spcPct val="0"/>
              </a:spcBef>
              <a:buClrTx/>
              <a:buSzTx/>
              <a:buFontTx/>
              <a:buNone/>
            </a:pPr>
            <a:r>
              <a:rPr lang="fr-FR" altLang="fr-FR" sz="1800" b="1" dirty="0"/>
              <a:t>Entertainment</a:t>
            </a:r>
          </a:p>
          <a:p>
            <a:pPr algn="ctr" eaLnBrk="1" hangingPunct="1">
              <a:spcBef>
                <a:spcPct val="0"/>
              </a:spcBef>
              <a:buClrTx/>
              <a:buSzTx/>
              <a:buFontTx/>
              <a:buNone/>
            </a:pPr>
            <a:r>
              <a:rPr lang="fr-FR" altLang="fr-FR" sz="1800" b="1" dirty="0"/>
              <a:t>Expérientiel</a:t>
            </a:r>
          </a:p>
        </p:txBody>
      </p:sp>
      <p:sp>
        <p:nvSpPr>
          <p:cNvPr id="106500" name="WordArt 4">
            <a:extLst>
              <a:ext uri="{FF2B5EF4-FFF2-40B4-BE49-F238E27FC236}">
                <a16:creationId xmlns:a16="http://schemas.microsoft.com/office/drawing/2014/main" id="{64326086-DAD3-4CC6-91BD-0ED57EC66102}"/>
              </a:ext>
            </a:extLst>
          </p:cNvPr>
          <p:cNvSpPr>
            <a:spLocks noChangeArrowheads="1" noChangeShapeType="1" noTextEdit="1"/>
          </p:cNvSpPr>
          <p:nvPr/>
        </p:nvSpPr>
        <p:spPr bwMode="auto">
          <a:xfrm rot="5400000">
            <a:off x="858044" y="2078832"/>
            <a:ext cx="1655763" cy="323850"/>
          </a:xfrm>
          <a:prstGeom prst="rect">
            <a:avLst/>
          </a:prstGeom>
        </p:spPr>
        <p:txBody>
          <a:bodyPr vert="wordArtVert" wrap="none" fromWordArt="1">
            <a:prstTxWarp prst="textPlain">
              <a:avLst>
                <a:gd name="adj" fmla="val 50000"/>
              </a:avLst>
            </a:prstTxWarp>
          </a:bodyPr>
          <a:lstStyle/>
          <a:p>
            <a:pPr algn="ctr" fontAlgn="auto"/>
            <a:r>
              <a:rPr lang="fr-FR" sz="3600" kern="10">
                <a:ln w="9525">
                  <a:solidFill>
                    <a:srgbClr val="000000"/>
                  </a:solidFill>
                  <a:round/>
                  <a:headEnd/>
                  <a:tailEnd/>
                </a:ln>
                <a:latin typeface="Arial Black" panose="020B0A04020102020204" pitchFamily="34" charset="0"/>
              </a:rPr>
              <a:t>Classique</a:t>
            </a:r>
          </a:p>
        </p:txBody>
      </p:sp>
      <p:sp>
        <p:nvSpPr>
          <p:cNvPr id="106501" name="WordArt 5">
            <a:extLst>
              <a:ext uri="{FF2B5EF4-FFF2-40B4-BE49-F238E27FC236}">
                <a16:creationId xmlns:a16="http://schemas.microsoft.com/office/drawing/2014/main" id="{0E518FA5-59CB-4669-B941-63385C5A8D26}"/>
              </a:ext>
            </a:extLst>
          </p:cNvPr>
          <p:cNvSpPr>
            <a:spLocks noChangeArrowheads="1" noChangeShapeType="1" noTextEdit="1"/>
          </p:cNvSpPr>
          <p:nvPr/>
        </p:nvSpPr>
        <p:spPr bwMode="auto">
          <a:xfrm rot="5400000">
            <a:off x="858044" y="5174457"/>
            <a:ext cx="1655763" cy="323850"/>
          </a:xfrm>
          <a:prstGeom prst="rect">
            <a:avLst/>
          </a:prstGeom>
        </p:spPr>
        <p:txBody>
          <a:bodyPr vert="wordArtVert" wrap="none" fromWordArt="1">
            <a:prstTxWarp prst="textPlain">
              <a:avLst>
                <a:gd name="adj" fmla="val 50000"/>
              </a:avLst>
            </a:prstTxWarp>
          </a:bodyPr>
          <a:lstStyle/>
          <a:p>
            <a:pPr algn="ctr" fontAlgn="auto"/>
            <a:r>
              <a:rPr lang="fr-FR" sz="3600" kern="10">
                <a:ln w="9525">
                  <a:solidFill>
                    <a:srgbClr val="000000"/>
                  </a:solidFill>
                  <a:round/>
                  <a:headEnd/>
                  <a:tailEnd/>
                </a:ln>
                <a:latin typeface="Arial Black" panose="020B0A04020102020204" pitchFamily="34" charset="0"/>
              </a:rPr>
              <a:t>Innovant</a:t>
            </a:r>
          </a:p>
        </p:txBody>
      </p:sp>
      <p:sp>
        <p:nvSpPr>
          <p:cNvPr id="106502" name="Line 6">
            <a:extLst>
              <a:ext uri="{FF2B5EF4-FFF2-40B4-BE49-F238E27FC236}">
                <a16:creationId xmlns:a16="http://schemas.microsoft.com/office/drawing/2014/main" id="{89339106-7F17-4899-9971-01F597A2AD13}"/>
              </a:ext>
            </a:extLst>
          </p:cNvPr>
          <p:cNvSpPr>
            <a:spLocks noChangeShapeType="1"/>
          </p:cNvSpPr>
          <p:nvPr/>
        </p:nvSpPr>
        <p:spPr bwMode="auto">
          <a:xfrm>
            <a:off x="1992313" y="1412876"/>
            <a:ext cx="0" cy="5040313"/>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24935" name="Rectangle 7">
            <a:extLst>
              <a:ext uri="{FF2B5EF4-FFF2-40B4-BE49-F238E27FC236}">
                <a16:creationId xmlns:a16="http://schemas.microsoft.com/office/drawing/2014/main" id="{F5507310-CE03-4A11-A22C-1B4B55F8046D}"/>
              </a:ext>
            </a:extLst>
          </p:cNvPr>
          <p:cNvSpPr>
            <a:spLocks noChangeArrowheads="1"/>
          </p:cNvSpPr>
          <p:nvPr/>
        </p:nvSpPr>
        <p:spPr bwMode="auto">
          <a:xfrm>
            <a:off x="6888163" y="981076"/>
            <a:ext cx="3600450" cy="936625"/>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a:solidFill>
                  <a:srgbClr val="000000"/>
                </a:solidFill>
                <a:effectLst>
                  <a:outerShdw blurRad="38100" dist="38100" dir="2700000" algn="tl">
                    <a:srgbClr val="FFFFFF"/>
                  </a:outerShdw>
                </a:effectLst>
                <a:latin typeface="Arial" charset="0"/>
              </a:rPr>
              <a:t>Communication – Publicité</a:t>
            </a:r>
          </a:p>
          <a:p>
            <a:pPr algn="ctr" eaLnBrk="1" hangingPunct="1">
              <a:defRPr/>
            </a:pPr>
            <a:r>
              <a:rPr lang="fr-FR">
                <a:solidFill>
                  <a:srgbClr val="000000"/>
                </a:solidFill>
                <a:latin typeface="Arial" charset="0"/>
              </a:rPr>
              <a:t>Emotion – mémorisation </a:t>
            </a:r>
          </a:p>
          <a:p>
            <a:pPr algn="ctr" eaLnBrk="1" hangingPunct="1">
              <a:defRPr/>
            </a:pPr>
            <a:r>
              <a:rPr lang="fr-FR">
                <a:solidFill>
                  <a:srgbClr val="000000"/>
                </a:solidFill>
                <a:latin typeface="Arial" charset="0"/>
              </a:rPr>
              <a:t>– congruence…(WA)</a:t>
            </a:r>
          </a:p>
        </p:txBody>
      </p:sp>
      <p:sp>
        <p:nvSpPr>
          <p:cNvPr id="124936" name="Rectangle 8">
            <a:extLst>
              <a:ext uri="{FF2B5EF4-FFF2-40B4-BE49-F238E27FC236}">
                <a16:creationId xmlns:a16="http://schemas.microsoft.com/office/drawing/2014/main" id="{0213D976-72C9-48BC-A5C5-150CA85CD1E5}"/>
              </a:ext>
            </a:extLst>
          </p:cNvPr>
          <p:cNvSpPr>
            <a:spLocks noChangeArrowheads="1"/>
          </p:cNvSpPr>
          <p:nvPr/>
        </p:nvSpPr>
        <p:spPr bwMode="auto">
          <a:xfrm>
            <a:off x="6888163" y="2060576"/>
            <a:ext cx="3600450" cy="1152525"/>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a:solidFill>
                  <a:srgbClr val="000000"/>
                </a:solidFill>
                <a:effectLst>
                  <a:outerShdw blurRad="38100" dist="38100" dir="2700000" algn="tl">
                    <a:srgbClr val="FFFFFF"/>
                  </a:outerShdw>
                </a:effectLst>
                <a:latin typeface="Arial" charset="0"/>
              </a:rPr>
              <a:t>Relationnel - CRM</a:t>
            </a:r>
            <a:r>
              <a:rPr lang="fr-FR" b="1">
                <a:solidFill>
                  <a:srgbClr val="000000"/>
                </a:solidFill>
                <a:latin typeface="Arial" charset="0"/>
              </a:rPr>
              <a:t> </a:t>
            </a:r>
          </a:p>
          <a:p>
            <a:pPr algn="ctr" eaLnBrk="1" hangingPunct="1">
              <a:defRPr/>
            </a:pPr>
            <a:r>
              <a:rPr lang="fr-FR">
                <a:solidFill>
                  <a:srgbClr val="000000"/>
                </a:solidFill>
                <a:latin typeface="Arial" charset="0"/>
              </a:rPr>
              <a:t>Mkt Direct B to C</a:t>
            </a:r>
          </a:p>
          <a:p>
            <a:pPr algn="ctr" eaLnBrk="1" hangingPunct="1">
              <a:defRPr/>
            </a:pPr>
            <a:r>
              <a:rPr lang="fr-FR">
                <a:solidFill>
                  <a:srgbClr val="000000"/>
                </a:solidFill>
                <a:latin typeface="Arial" charset="0"/>
              </a:rPr>
              <a:t>Mkt « ethnologique » - tribal : </a:t>
            </a:r>
          </a:p>
          <a:p>
            <a:pPr algn="ctr" eaLnBrk="1" hangingPunct="1">
              <a:defRPr/>
            </a:pPr>
            <a:r>
              <a:rPr lang="fr-FR">
                <a:solidFill>
                  <a:srgbClr val="000000"/>
                </a:solidFill>
                <a:latin typeface="Arial" charset="0"/>
              </a:rPr>
              <a:t>B to C - B to B</a:t>
            </a:r>
          </a:p>
        </p:txBody>
      </p:sp>
      <p:sp>
        <p:nvSpPr>
          <p:cNvPr id="124937" name="Rectangle 9">
            <a:extLst>
              <a:ext uri="{FF2B5EF4-FFF2-40B4-BE49-F238E27FC236}">
                <a16:creationId xmlns:a16="http://schemas.microsoft.com/office/drawing/2014/main" id="{74774E55-40F7-41BF-9963-6FEBD2B194DB}"/>
              </a:ext>
            </a:extLst>
          </p:cNvPr>
          <p:cNvSpPr>
            <a:spLocks noChangeArrowheads="1"/>
          </p:cNvSpPr>
          <p:nvPr/>
        </p:nvSpPr>
        <p:spPr bwMode="auto">
          <a:xfrm>
            <a:off x="6888163" y="3357564"/>
            <a:ext cx="3600450" cy="936625"/>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a:solidFill>
                  <a:srgbClr val="000000"/>
                </a:solidFill>
                <a:effectLst>
                  <a:outerShdw blurRad="38100" dist="38100" dir="2700000" algn="tl">
                    <a:srgbClr val="FFFFFF"/>
                  </a:outerShdw>
                </a:effectLst>
                <a:latin typeface="Arial" charset="0"/>
              </a:rPr>
              <a:t>Marketing des services</a:t>
            </a:r>
          </a:p>
          <a:p>
            <a:pPr algn="ctr" eaLnBrk="1" hangingPunct="1">
              <a:defRPr/>
            </a:pPr>
            <a:r>
              <a:rPr lang="fr-FR">
                <a:solidFill>
                  <a:srgbClr val="000000"/>
                </a:solidFill>
                <a:latin typeface="Arial" charset="0"/>
              </a:rPr>
              <a:t>Servuction - socialisation</a:t>
            </a:r>
          </a:p>
        </p:txBody>
      </p:sp>
      <p:sp>
        <p:nvSpPr>
          <p:cNvPr id="124938" name="Rectangle 10">
            <a:extLst>
              <a:ext uri="{FF2B5EF4-FFF2-40B4-BE49-F238E27FC236}">
                <a16:creationId xmlns:a16="http://schemas.microsoft.com/office/drawing/2014/main" id="{A5BF7798-4766-4741-96F6-0E285FFC1D5B}"/>
              </a:ext>
            </a:extLst>
          </p:cNvPr>
          <p:cNvSpPr>
            <a:spLocks noChangeArrowheads="1"/>
          </p:cNvSpPr>
          <p:nvPr/>
        </p:nvSpPr>
        <p:spPr bwMode="auto">
          <a:xfrm>
            <a:off x="6888163" y="4437064"/>
            <a:ext cx="3600450" cy="1368425"/>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a:solidFill>
                  <a:srgbClr val="000000"/>
                </a:solidFill>
                <a:effectLst>
                  <a:outerShdw blurRad="38100" dist="38100" dir="2700000" algn="tl">
                    <a:srgbClr val="FFFFFF"/>
                  </a:outerShdw>
                </a:effectLst>
                <a:latin typeface="Arial" charset="0"/>
              </a:rPr>
              <a:t>Marketing Expérientiel</a:t>
            </a:r>
          </a:p>
          <a:p>
            <a:pPr algn="ctr" eaLnBrk="1" hangingPunct="1">
              <a:defRPr/>
            </a:pPr>
            <a:r>
              <a:rPr lang="fr-FR">
                <a:solidFill>
                  <a:srgbClr val="000000"/>
                </a:solidFill>
                <a:effectLst>
                  <a:outerShdw blurRad="38100" dist="38100" dir="2700000" algn="tl">
                    <a:srgbClr val="FFFFFF"/>
                  </a:outerShdw>
                </a:effectLst>
                <a:latin typeface="Arial" charset="0"/>
              </a:rPr>
              <a:t>Participation des clients</a:t>
            </a:r>
          </a:p>
          <a:p>
            <a:pPr algn="ctr" eaLnBrk="1" hangingPunct="1">
              <a:defRPr/>
            </a:pPr>
            <a:r>
              <a:rPr lang="fr-FR">
                <a:solidFill>
                  <a:srgbClr val="000000"/>
                </a:solidFill>
                <a:effectLst>
                  <a:outerShdw blurRad="38100" dist="38100" dir="2700000" algn="tl">
                    <a:srgbClr val="FFFFFF"/>
                  </a:outerShdw>
                </a:effectLst>
                <a:latin typeface="Arial" charset="0"/>
              </a:rPr>
              <a:t>Appropriation de l’événement</a:t>
            </a:r>
          </a:p>
          <a:p>
            <a:pPr algn="ctr" eaLnBrk="1" hangingPunct="1">
              <a:defRPr/>
            </a:pPr>
            <a:r>
              <a:rPr lang="fr-FR">
                <a:solidFill>
                  <a:srgbClr val="000000"/>
                </a:solidFill>
                <a:effectLst>
                  <a:outerShdw blurRad="38100" dist="38100" dir="2700000" algn="tl">
                    <a:srgbClr val="FFFFFF"/>
                  </a:outerShdw>
                </a:effectLst>
                <a:latin typeface="Arial" charset="0"/>
              </a:rPr>
              <a:t>Diversification de l’offre</a:t>
            </a:r>
          </a:p>
          <a:p>
            <a:pPr algn="ctr" eaLnBrk="1" hangingPunct="1">
              <a:defRPr/>
            </a:pPr>
            <a:endParaRPr lang="fr-FR">
              <a:solidFill>
                <a:srgbClr val="000000"/>
              </a:solidFill>
              <a:effectLst>
                <a:outerShdw blurRad="38100" dist="38100" dir="2700000" algn="tl">
                  <a:srgbClr val="FFFFFF"/>
                </a:outerShdw>
              </a:effectLst>
              <a:latin typeface="Arial" charset="0"/>
            </a:endParaRPr>
          </a:p>
        </p:txBody>
      </p:sp>
      <p:sp>
        <p:nvSpPr>
          <p:cNvPr id="106507" name="Line 11">
            <a:extLst>
              <a:ext uri="{FF2B5EF4-FFF2-40B4-BE49-F238E27FC236}">
                <a16:creationId xmlns:a16="http://schemas.microsoft.com/office/drawing/2014/main" id="{63E7E00E-FCC5-4A56-A89E-3CA24C57167E}"/>
              </a:ext>
            </a:extLst>
          </p:cNvPr>
          <p:cNvSpPr>
            <a:spLocks noChangeShapeType="1"/>
          </p:cNvSpPr>
          <p:nvPr/>
        </p:nvSpPr>
        <p:spPr bwMode="auto">
          <a:xfrm>
            <a:off x="4943475" y="1700213"/>
            <a:ext cx="194468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06508" name="Line 12">
            <a:extLst>
              <a:ext uri="{FF2B5EF4-FFF2-40B4-BE49-F238E27FC236}">
                <a16:creationId xmlns:a16="http://schemas.microsoft.com/office/drawing/2014/main" id="{A8FFFBF3-E818-4D50-A344-2975BDE50A00}"/>
              </a:ext>
            </a:extLst>
          </p:cNvPr>
          <p:cNvSpPr>
            <a:spLocks noChangeShapeType="1"/>
          </p:cNvSpPr>
          <p:nvPr/>
        </p:nvSpPr>
        <p:spPr bwMode="auto">
          <a:xfrm>
            <a:off x="5087939" y="2492375"/>
            <a:ext cx="18002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06509" name="Line 13">
            <a:extLst>
              <a:ext uri="{FF2B5EF4-FFF2-40B4-BE49-F238E27FC236}">
                <a16:creationId xmlns:a16="http://schemas.microsoft.com/office/drawing/2014/main" id="{21B3E0B9-513C-45C7-805C-21CB09F3B721}"/>
              </a:ext>
            </a:extLst>
          </p:cNvPr>
          <p:cNvSpPr>
            <a:spLocks noChangeShapeType="1"/>
          </p:cNvSpPr>
          <p:nvPr/>
        </p:nvSpPr>
        <p:spPr bwMode="auto">
          <a:xfrm>
            <a:off x="5016501" y="3644900"/>
            <a:ext cx="18716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06510" name="Line 14">
            <a:extLst>
              <a:ext uri="{FF2B5EF4-FFF2-40B4-BE49-F238E27FC236}">
                <a16:creationId xmlns:a16="http://schemas.microsoft.com/office/drawing/2014/main" id="{8E3DC58F-BDEF-47A0-ACF8-A8C89DA2FB70}"/>
              </a:ext>
            </a:extLst>
          </p:cNvPr>
          <p:cNvSpPr>
            <a:spLocks noChangeShapeType="1"/>
          </p:cNvSpPr>
          <p:nvPr/>
        </p:nvSpPr>
        <p:spPr bwMode="auto">
          <a:xfrm>
            <a:off x="5232401" y="4724400"/>
            <a:ext cx="16557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8" name="Rectangle 4">
            <a:extLst>
              <a:ext uri="{FF2B5EF4-FFF2-40B4-BE49-F238E27FC236}">
                <a16:creationId xmlns:a16="http://schemas.microsoft.com/office/drawing/2014/main" id="{84354100-12F4-4377-A354-3FF9E73026DE}"/>
              </a:ext>
            </a:extLst>
          </p:cNvPr>
          <p:cNvSpPr>
            <a:spLocks noGrp="1" noChangeArrowheads="1"/>
          </p:cNvSpPr>
          <p:nvPr>
            <p:ph type="title"/>
          </p:nvPr>
        </p:nvSpPr>
        <p:spPr>
          <a:xfrm>
            <a:off x="1992313" y="0"/>
            <a:ext cx="8229600" cy="414338"/>
          </a:xfrm>
        </p:spPr>
        <p:txBody>
          <a:bodyPr>
            <a:normAutofit fontScale="90000"/>
          </a:bodyPr>
          <a:lstStyle/>
          <a:p>
            <a:pPr eaLnBrk="1" hangingPunct="1">
              <a:defRPr/>
            </a:pPr>
            <a:r>
              <a:rPr lang="fr-FR" sz="2000" b="1" dirty="0">
                <a:solidFill>
                  <a:srgbClr val="000000"/>
                </a:solidFill>
              </a:rPr>
              <a:t>Nos neutrons : outils d’activation</a:t>
            </a:r>
            <a:r>
              <a:rPr lang="fr-FR" dirty="0">
                <a:solidFill>
                  <a:srgbClr val="000000"/>
                </a:solidFill>
              </a:rPr>
              <a:t> </a:t>
            </a:r>
          </a:p>
        </p:txBody>
      </p:sp>
      <p:sp>
        <p:nvSpPr>
          <p:cNvPr id="169989" name="Text Box 5">
            <a:extLst>
              <a:ext uri="{FF2B5EF4-FFF2-40B4-BE49-F238E27FC236}">
                <a16:creationId xmlns:a16="http://schemas.microsoft.com/office/drawing/2014/main" id="{6EDBCCC3-BF16-4FB0-B4F4-BDB6876D06F5}"/>
              </a:ext>
            </a:extLst>
          </p:cNvPr>
          <p:cNvSpPr txBox="1">
            <a:spLocks noChangeArrowheads="1"/>
          </p:cNvSpPr>
          <p:nvPr/>
        </p:nvSpPr>
        <p:spPr bwMode="auto">
          <a:xfrm>
            <a:off x="2208213" y="6491288"/>
            <a:ext cx="1295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a:solidFill>
                  <a:srgbClr val="000000"/>
                </a:solidFill>
              </a:rPr>
              <a:t>Visibilité</a:t>
            </a:r>
          </a:p>
        </p:txBody>
      </p:sp>
      <p:sp>
        <p:nvSpPr>
          <p:cNvPr id="169990" name="Text Box 6">
            <a:extLst>
              <a:ext uri="{FF2B5EF4-FFF2-40B4-BE49-F238E27FC236}">
                <a16:creationId xmlns:a16="http://schemas.microsoft.com/office/drawing/2014/main" id="{0CD233E3-B007-44D7-B373-F2AE505AB98B}"/>
              </a:ext>
            </a:extLst>
          </p:cNvPr>
          <p:cNvSpPr txBox="1">
            <a:spLocks noChangeArrowheads="1"/>
          </p:cNvSpPr>
          <p:nvPr/>
        </p:nvSpPr>
        <p:spPr bwMode="auto">
          <a:xfrm>
            <a:off x="4151313" y="6491288"/>
            <a:ext cx="1295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a:solidFill>
                  <a:srgbClr val="000000"/>
                </a:solidFill>
              </a:rPr>
              <a:t>Relations</a:t>
            </a:r>
          </a:p>
        </p:txBody>
      </p:sp>
      <p:sp>
        <p:nvSpPr>
          <p:cNvPr id="169991" name="Text Box 7">
            <a:extLst>
              <a:ext uri="{FF2B5EF4-FFF2-40B4-BE49-F238E27FC236}">
                <a16:creationId xmlns:a16="http://schemas.microsoft.com/office/drawing/2014/main" id="{BC2C6671-CD2D-4EE3-8269-44E2319A7448}"/>
              </a:ext>
            </a:extLst>
          </p:cNvPr>
          <p:cNvSpPr txBox="1">
            <a:spLocks noChangeArrowheads="1"/>
          </p:cNvSpPr>
          <p:nvPr/>
        </p:nvSpPr>
        <p:spPr bwMode="auto">
          <a:xfrm>
            <a:off x="5808663" y="64912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dirty="0">
                <a:solidFill>
                  <a:srgbClr val="000000"/>
                </a:solidFill>
              </a:rPr>
              <a:t>Expérience</a:t>
            </a:r>
          </a:p>
        </p:txBody>
      </p:sp>
      <p:sp>
        <p:nvSpPr>
          <p:cNvPr id="169993" name="Text Box 9">
            <a:extLst>
              <a:ext uri="{FF2B5EF4-FFF2-40B4-BE49-F238E27FC236}">
                <a16:creationId xmlns:a16="http://schemas.microsoft.com/office/drawing/2014/main" id="{2187F0BB-9977-4A32-9365-5DE7830E0DB9}"/>
              </a:ext>
            </a:extLst>
          </p:cNvPr>
          <p:cNvSpPr txBox="1">
            <a:spLocks noChangeArrowheads="1"/>
          </p:cNvSpPr>
          <p:nvPr/>
        </p:nvSpPr>
        <p:spPr bwMode="auto">
          <a:xfrm>
            <a:off x="7896225" y="64912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dirty="0">
                <a:solidFill>
                  <a:srgbClr val="000000"/>
                </a:solidFill>
              </a:rPr>
              <a:t>Engagement</a:t>
            </a:r>
          </a:p>
        </p:txBody>
      </p:sp>
      <p:sp>
        <p:nvSpPr>
          <p:cNvPr id="169994" name="Oval 10">
            <a:extLst>
              <a:ext uri="{FF2B5EF4-FFF2-40B4-BE49-F238E27FC236}">
                <a16:creationId xmlns:a16="http://schemas.microsoft.com/office/drawing/2014/main" id="{C060C068-F8B9-4280-A1B0-436830A9FDC5}"/>
              </a:ext>
            </a:extLst>
          </p:cNvPr>
          <p:cNvSpPr>
            <a:spLocks noChangeArrowheads="1"/>
          </p:cNvSpPr>
          <p:nvPr/>
        </p:nvSpPr>
        <p:spPr bwMode="auto">
          <a:xfrm>
            <a:off x="1992314" y="1125539"/>
            <a:ext cx="1584325" cy="649287"/>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a:solidFill>
                  <a:schemeClr val="bg1"/>
                </a:solidFill>
              </a:rPr>
              <a:t>Panneautique</a:t>
            </a:r>
          </a:p>
        </p:txBody>
      </p:sp>
      <p:sp>
        <p:nvSpPr>
          <p:cNvPr id="169995" name="Oval 11">
            <a:extLst>
              <a:ext uri="{FF2B5EF4-FFF2-40B4-BE49-F238E27FC236}">
                <a16:creationId xmlns:a16="http://schemas.microsoft.com/office/drawing/2014/main" id="{1624886B-1FA6-4C29-9AFA-E879BC0A8697}"/>
              </a:ext>
            </a:extLst>
          </p:cNvPr>
          <p:cNvSpPr>
            <a:spLocks noChangeArrowheads="1"/>
          </p:cNvSpPr>
          <p:nvPr/>
        </p:nvSpPr>
        <p:spPr bwMode="auto">
          <a:xfrm>
            <a:off x="1992314" y="1846263"/>
            <a:ext cx="1584325" cy="792162"/>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a:solidFill>
                  <a:schemeClr val="bg1"/>
                </a:solidFill>
              </a:rPr>
              <a:t>Supports </a:t>
            </a:r>
          </a:p>
          <a:p>
            <a:pPr algn="ctr" eaLnBrk="1" hangingPunct="1">
              <a:spcBef>
                <a:spcPct val="0"/>
              </a:spcBef>
              <a:buClrTx/>
              <a:buSzTx/>
              <a:buFontTx/>
              <a:buNone/>
            </a:pPr>
            <a:r>
              <a:rPr lang="fr-FR" altLang="fr-FR" sz="1800">
                <a:solidFill>
                  <a:schemeClr val="bg1"/>
                </a:solidFill>
              </a:rPr>
              <a:t>imprimés</a:t>
            </a:r>
          </a:p>
        </p:txBody>
      </p:sp>
      <p:sp>
        <p:nvSpPr>
          <p:cNvPr id="169996" name="Oval 12">
            <a:extLst>
              <a:ext uri="{FF2B5EF4-FFF2-40B4-BE49-F238E27FC236}">
                <a16:creationId xmlns:a16="http://schemas.microsoft.com/office/drawing/2014/main" id="{F41E2540-210E-4761-9B2A-33300FC30DB4}"/>
              </a:ext>
            </a:extLst>
          </p:cNvPr>
          <p:cNvSpPr>
            <a:spLocks noChangeArrowheads="1"/>
          </p:cNvSpPr>
          <p:nvPr/>
        </p:nvSpPr>
        <p:spPr bwMode="auto">
          <a:xfrm>
            <a:off x="2063751" y="3573463"/>
            <a:ext cx="1584325" cy="792162"/>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a:solidFill>
                  <a:schemeClr val="bg1"/>
                </a:solidFill>
              </a:rPr>
              <a:t>Supports</a:t>
            </a:r>
          </a:p>
          <a:p>
            <a:pPr algn="ctr" eaLnBrk="1" hangingPunct="1">
              <a:spcBef>
                <a:spcPct val="0"/>
              </a:spcBef>
              <a:buClrTx/>
              <a:buSzTx/>
              <a:buFontTx/>
              <a:buNone/>
            </a:pPr>
            <a:r>
              <a:rPr lang="fr-FR" altLang="fr-FR" sz="1800">
                <a:solidFill>
                  <a:schemeClr val="bg1"/>
                </a:solidFill>
              </a:rPr>
              <a:t>médias</a:t>
            </a:r>
          </a:p>
        </p:txBody>
      </p:sp>
      <p:sp>
        <p:nvSpPr>
          <p:cNvPr id="169998" name="Oval 14">
            <a:extLst>
              <a:ext uri="{FF2B5EF4-FFF2-40B4-BE49-F238E27FC236}">
                <a16:creationId xmlns:a16="http://schemas.microsoft.com/office/drawing/2014/main" id="{53934AE1-4266-4E15-BD62-AD65D724B5F9}"/>
              </a:ext>
            </a:extLst>
          </p:cNvPr>
          <p:cNvSpPr>
            <a:spLocks noChangeArrowheads="1"/>
          </p:cNvSpPr>
          <p:nvPr/>
        </p:nvSpPr>
        <p:spPr bwMode="auto">
          <a:xfrm>
            <a:off x="1992314" y="4437063"/>
            <a:ext cx="1584325" cy="792162"/>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a:solidFill>
                  <a:schemeClr val="bg1"/>
                </a:solidFill>
              </a:rPr>
              <a:t>Supports</a:t>
            </a:r>
          </a:p>
          <a:p>
            <a:pPr algn="ctr" eaLnBrk="1" hangingPunct="1">
              <a:spcBef>
                <a:spcPct val="0"/>
              </a:spcBef>
              <a:buClrTx/>
              <a:buSzTx/>
              <a:buFontTx/>
              <a:buNone/>
            </a:pPr>
            <a:r>
              <a:rPr lang="fr-FR" altLang="fr-FR" sz="1800">
                <a:solidFill>
                  <a:schemeClr val="bg1"/>
                </a:solidFill>
              </a:rPr>
              <a:t>Humains</a:t>
            </a:r>
          </a:p>
        </p:txBody>
      </p:sp>
      <p:sp>
        <p:nvSpPr>
          <p:cNvPr id="169999" name="Oval 15">
            <a:extLst>
              <a:ext uri="{FF2B5EF4-FFF2-40B4-BE49-F238E27FC236}">
                <a16:creationId xmlns:a16="http://schemas.microsoft.com/office/drawing/2014/main" id="{8D0C2900-8AE3-4C18-A27B-30959A2513F0}"/>
              </a:ext>
            </a:extLst>
          </p:cNvPr>
          <p:cNvSpPr>
            <a:spLocks noChangeArrowheads="1"/>
          </p:cNvSpPr>
          <p:nvPr/>
        </p:nvSpPr>
        <p:spPr bwMode="auto">
          <a:xfrm>
            <a:off x="1992314" y="5300663"/>
            <a:ext cx="1584325" cy="576262"/>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a:solidFill>
                  <a:schemeClr val="bg1"/>
                </a:solidFill>
              </a:rPr>
              <a:t>Naming</a:t>
            </a:r>
          </a:p>
        </p:txBody>
      </p:sp>
      <p:sp>
        <p:nvSpPr>
          <p:cNvPr id="170000" name="Oval 16">
            <a:extLst>
              <a:ext uri="{FF2B5EF4-FFF2-40B4-BE49-F238E27FC236}">
                <a16:creationId xmlns:a16="http://schemas.microsoft.com/office/drawing/2014/main" id="{D5D7EE18-35DA-41EF-8A83-3FA3FDAD7D6E}"/>
              </a:ext>
            </a:extLst>
          </p:cNvPr>
          <p:cNvSpPr>
            <a:spLocks noChangeArrowheads="1"/>
          </p:cNvSpPr>
          <p:nvPr/>
        </p:nvSpPr>
        <p:spPr bwMode="auto">
          <a:xfrm>
            <a:off x="1992314" y="5949951"/>
            <a:ext cx="1584325" cy="576263"/>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a:solidFill>
                  <a:schemeClr val="bg1"/>
                </a:solidFill>
              </a:rPr>
              <a:t>Branding</a:t>
            </a:r>
          </a:p>
        </p:txBody>
      </p:sp>
      <p:sp>
        <p:nvSpPr>
          <p:cNvPr id="170001" name="Oval 17">
            <a:extLst>
              <a:ext uri="{FF2B5EF4-FFF2-40B4-BE49-F238E27FC236}">
                <a16:creationId xmlns:a16="http://schemas.microsoft.com/office/drawing/2014/main" id="{7F5EA7C1-F9A0-429B-8DF2-9CF9FE728781}"/>
              </a:ext>
            </a:extLst>
          </p:cNvPr>
          <p:cNvSpPr>
            <a:spLocks noChangeArrowheads="1"/>
          </p:cNvSpPr>
          <p:nvPr/>
        </p:nvSpPr>
        <p:spPr bwMode="auto">
          <a:xfrm>
            <a:off x="2063751" y="2709863"/>
            <a:ext cx="1584325" cy="792162"/>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a:solidFill>
                  <a:schemeClr val="bg1"/>
                </a:solidFill>
              </a:rPr>
              <a:t>Arbitrage</a:t>
            </a:r>
          </a:p>
          <a:p>
            <a:pPr algn="ctr" eaLnBrk="1" hangingPunct="1">
              <a:spcBef>
                <a:spcPct val="0"/>
              </a:spcBef>
              <a:buClrTx/>
              <a:buSzTx/>
              <a:buFontTx/>
              <a:buNone/>
            </a:pPr>
            <a:r>
              <a:rPr lang="fr-FR" altLang="fr-FR" sz="1800">
                <a:solidFill>
                  <a:schemeClr val="bg1"/>
                </a:solidFill>
              </a:rPr>
              <a:t>Scoring</a:t>
            </a:r>
          </a:p>
        </p:txBody>
      </p:sp>
      <p:sp>
        <p:nvSpPr>
          <p:cNvPr id="170002" name="Oval 18">
            <a:extLst>
              <a:ext uri="{FF2B5EF4-FFF2-40B4-BE49-F238E27FC236}">
                <a16:creationId xmlns:a16="http://schemas.microsoft.com/office/drawing/2014/main" id="{EB437EA9-2553-4CFB-9455-6719BF85F120}"/>
              </a:ext>
            </a:extLst>
          </p:cNvPr>
          <p:cNvSpPr>
            <a:spLocks noChangeArrowheads="1"/>
          </p:cNvSpPr>
          <p:nvPr/>
        </p:nvSpPr>
        <p:spPr bwMode="auto">
          <a:xfrm>
            <a:off x="3863976" y="2997201"/>
            <a:ext cx="1584325" cy="576263"/>
          </a:xfrm>
          <a:prstGeom prst="ellipse">
            <a:avLst/>
          </a:prstGeom>
          <a:solidFill>
            <a:srgbClr val="800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a:t>RP</a:t>
            </a:r>
          </a:p>
        </p:txBody>
      </p:sp>
      <p:sp>
        <p:nvSpPr>
          <p:cNvPr id="170003" name="Oval 19">
            <a:extLst>
              <a:ext uri="{FF2B5EF4-FFF2-40B4-BE49-F238E27FC236}">
                <a16:creationId xmlns:a16="http://schemas.microsoft.com/office/drawing/2014/main" id="{8F7EBC92-D160-42F0-BA44-DA76C9EC3025}"/>
              </a:ext>
            </a:extLst>
          </p:cNvPr>
          <p:cNvSpPr>
            <a:spLocks noChangeArrowheads="1"/>
          </p:cNvSpPr>
          <p:nvPr/>
        </p:nvSpPr>
        <p:spPr bwMode="auto">
          <a:xfrm>
            <a:off x="3790950" y="3716339"/>
            <a:ext cx="1727200" cy="936625"/>
          </a:xfrm>
          <a:prstGeom prst="ellipse">
            <a:avLst/>
          </a:prstGeom>
          <a:solidFill>
            <a:srgbClr val="800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a:t>Web Marketing</a:t>
            </a:r>
          </a:p>
          <a:p>
            <a:pPr algn="ctr" eaLnBrk="1" hangingPunct="1">
              <a:spcBef>
                <a:spcPct val="0"/>
              </a:spcBef>
              <a:buClrTx/>
              <a:buSzTx/>
              <a:buFontTx/>
              <a:buNone/>
            </a:pPr>
            <a:r>
              <a:rPr lang="fr-FR" altLang="fr-FR" sz="1800"/>
              <a:t>Web 2.0</a:t>
            </a:r>
          </a:p>
        </p:txBody>
      </p:sp>
      <p:sp>
        <p:nvSpPr>
          <p:cNvPr id="170004" name="Oval 20">
            <a:extLst>
              <a:ext uri="{FF2B5EF4-FFF2-40B4-BE49-F238E27FC236}">
                <a16:creationId xmlns:a16="http://schemas.microsoft.com/office/drawing/2014/main" id="{318D8315-5296-4F51-9463-E9B979B882ED}"/>
              </a:ext>
            </a:extLst>
          </p:cNvPr>
          <p:cNvSpPr>
            <a:spLocks noChangeArrowheads="1"/>
          </p:cNvSpPr>
          <p:nvPr/>
        </p:nvSpPr>
        <p:spPr bwMode="auto">
          <a:xfrm>
            <a:off x="3862389" y="4724401"/>
            <a:ext cx="1584325" cy="792163"/>
          </a:xfrm>
          <a:prstGeom prst="ellipse">
            <a:avLst/>
          </a:prstGeom>
          <a:solidFill>
            <a:srgbClr val="800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a:t>Marketing</a:t>
            </a:r>
          </a:p>
          <a:p>
            <a:pPr algn="ctr" eaLnBrk="1" hangingPunct="1">
              <a:spcBef>
                <a:spcPct val="0"/>
              </a:spcBef>
              <a:buClrTx/>
              <a:buSzTx/>
              <a:buFontTx/>
              <a:buNone/>
            </a:pPr>
            <a:r>
              <a:rPr lang="fr-FR" altLang="fr-FR" sz="1800"/>
              <a:t>Mobile</a:t>
            </a:r>
          </a:p>
        </p:txBody>
      </p:sp>
      <p:sp>
        <p:nvSpPr>
          <p:cNvPr id="170005" name="Oval 21">
            <a:extLst>
              <a:ext uri="{FF2B5EF4-FFF2-40B4-BE49-F238E27FC236}">
                <a16:creationId xmlns:a16="http://schemas.microsoft.com/office/drawing/2014/main" id="{6060968B-FE61-4D50-9F38-577E0C98BEE3}"/>
              </a:ext>
            </a:extLst>
          </p:cNvPr>
          <p:cNvSpPr>
            <a:spLocks noChangeArrowheads="1"/>
          </p:cNvSpPr>
          <p:nvPr/>
        </p:nvSpPr>
        <p:spPr bwMode="auto">
          <a:xfrm>
            <a:off x="3935414" y="5589588"/>
            <a:ext cx="1584325" cy="792162"/>
          </a:xfrm>
          <a:prstGeom prst="ellipse">
            <a:avLst/>
          </a:prstGeom>
          <a:solidFill>
            <a:srgbClr val="800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a:t>Conventions</a:t>
            </a:r>
          </a:p>
          <a:p>
            <a:pPr algn="ctr" eaLnBrk="1" hangingPunct="1">
              <a:spcBef>
                <a:spcPct val="0"/>
              </a:spcBef>
              <a:buClrTx/>
              <a:buSzTx/>
              <a:buFontTx/>
              <a:buNone/>
            </a:pPr>
            <a:r>
              <a:rPr lang="fr-FR" altLang="fr-FR" sz="1800"/>
              <a:t>Séminaires</a:t>
            </a:r>
          </a:p>
        </p:txBody>
      </p:sp>
      <p:sp>
        <p:nvSpPr>
          <p:cNvPr id="170006" name="Oval 22">
            <a:extLst>
              <a:ext uri="{FF2B5EF4-FFF2-40B4-BE49-F238E27FC236}">
                <a16:creationId xmlns:a16="http://schemas.microsoft.com/office/drawing/2014/main" id="{B87F9E0C-0F5E-436A-9A45-7A202ACDDFF1}"/>
              </a:ext>
            </a:extLst>
          </p:cNvPr>
          <p:cNvSpPr>
            <a:spLocks noChangeArrowheads="1"/>
          </p:cNvSpPr>
          <p:nvPr/>
        </p:nvSpPr>
        <p:spPr bwMode="auto">
          <a:xfrm>
            <a:off x="5808664" y="5589588"/>
            <a:ext cx="1584325" cy="792162"/>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a:solidFill>
                  <a:srgbClr val="000000"/>
                </a:solidFill>
              </a:rPr>
              <a:t>Animations</a:t>
            </a:r>
          </a:p>
          <a:p>
            <a:pPr algn="ctr" eaLnBrk="1" hangingPunct="1">
              <a:spcBef>
                <a:spcPct val="0"/>
              </a:spcBef>
              <a:buClrTx/>
              <a:buSzTx/>
              <a:buFontTx/>
              <a:buNone/>
            </a:pPr>
            <a:r>
              <a:rPr lang="fr-FR" altLang="fr-FR" sz="1800">
                <a:solidFill>
                  <a:srgbClr val="000000"/>
                </a:solidFill>
              </a:rPr>
              <a:t>Jeux</a:t>
            </a:r>
          </a:p>
        </p:txBody>
      </p:sp>
      <p:sp>
        <p:nvSpPr>
          <p:cNvPr id="170007" name="Oval 23">
            <a:extLst>
              <a:ext uri="{FF2B5EF4-FFF2-40B4-BE49-F238E27FC236}">
                <a16:creationId xmlns:a16="http://schemas.microsoft.com/office/drawing/2014/main" id="{CD7C86B1-A907-4416-B903-7B33DEF9C948}"/>
              </a:ext>
            </a:extLst>
          </p:cNvPr>
          <p:cNvSpPr>
            <a:spLocks noChangeArrowheads="1"/>
          </p:cNvSpPr>
          <p:nvPr/>
        </p:nvSpPr>
        <p:spPr bwMode="auto">
          <a:xfrm>
            <a:off x="5808664" y="4652963"/>
            <a:ext cx="1584325" cy="792162"/>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a:solidFill>
                  <a:srgbClr val="000000"/>
                </a:solidFill>
              </a:rPr>
              <a:t>Stands</a:t>
            </a:r>
          </a:p>
          <a:p>
            <a:pPr algn="ctr" eaLnBrk="1" hangingPunct="1">
              <a:spcBef>
                <a:spcPct val="0"/>
              </a:spcBef>
              <a:buClrTx/>
              <a:buSzTx/>
              <a:buFontTx/>
              <a:buNone/>
            </a:pPr>
            <a:r>
              <a:rPr lang="fr-FR" altLang="fr-FR" sz="1400">
                <a:solidFill>
                  <a:srgbClr val="000000"/>
                </a:solidFill>
              </a:rPr>
              <a:t>Centres d’essais</a:t>
            </a:r>
          </a:p>
        </p:txBody>
      </p:sp>
      <p:sp>
        <p:nvSpPr>
          <p:cNvPr id="170008" name="Oval 24">
            <a:extLst>
              <a:ext uri="{FF2B5EF4-FFF2-40B4-BE49-F238E27FC236}">
                <a16:creationId xmlns:a16="http://schemas.microsoft.com/office/drawing/2014/main" id="{5E3CBA58-44D7-4832-8F73-51C53E504D63}"/>
              </a:ext>
            </a:extLst>
          </p:cNvPr>
          <p:cNvSpPr>
            <a:spLocks noChangeArrowheads="1"/>
          </p:cNvSpPr>
          <p:nvPr/>
        </p:nvSpPr>
        <p:spPr bwMode="auto">
          <a:xfrm>
            <a:off x="5808664" y="3716338"/>
            <a:ext cx="1584325" cy="792162"/>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a:solidFill>
                  <a:srgbClr val="000000"/>
                </a:solidFill>
              </a:rPr>
              <a:t>Objets</a:t>
            </a:r>
          </a:p>
          <a:p>
            <a:pPr algn="ctr" eaLnBrk="1" hangingPunct="1">
              <a:spcBef>
                <a:spcPct val="0"/>
              </a:spcBef>
              <a:buClrTx/>
              <a:buSzTx/>
              <a:buFontTx/>
              <a:buNone/>
            </a:pPr>
            <a:r>
              <a:rPr lang="fr-FR" altLang="fr-FR" sz="1800">
                <a:solidFill>
                  <a:srgbClr val="000000"/>
                </a:solidFill>
              </a:rPr>
              <a:t>Supporters</a:t>
            </a:r>
            <a:endParaRPr lang="fr-FR" altLang="fr-FR" sz="1400">
              <a:solidFill>
                <a:srgbClr val="000000"/>
              </a:solidFill>
            </a:endParaRPr>
          </a:p>
        </p:txBody>
      </p:sp>
      <p:sp>
        <p:nvSpPr>
          <p:cNvPr id="170009" name="Oval 25">
            <a:extLst>
              <a:ext uri="{FF2B5EF4-FFF2-40B4-BE49-F238E27FC236}">
                <a16:creationId xmlns:a16="http://schemas.microsoft.com/office/drawing/2014/main" id="{0D5D5150-A9E4-4156-9601-6C817EB9BBEE}"/>
              </a:ext>
            </a:extLst>
          </p:cNvPr>
          <p:cNvSpPr>
            <a:spLocks noChangeArrowheads="1"/>
          </p:cNvSpPr>
          <p:nvPr/>
        </p:nvSpPr>
        <p:spPr bwMode="auto">
          <a:xfrm>
            <a:off x="7896226" y="5589588"/>
            <a:ext cx="1584325" cy="792162"/>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a:t>Fournisseur</a:t>
            </a:r>
          </a:p>
          <a:p>
            <a:pPr algn="ctr" eaLnBrk="1" hangingPunct="1">
              <a:spcBef>
                <a:spcPct val="0"/>
              </a:spcBef>
              <a:buClrTx/>
              <a:buSzTx/>
              <a:buFontTx/>
              <a:buNone/>
            </a:pPr>
            <a:r>
              <a:rPr lang="fr-FR" altLang="fr-FR" sz="1800"/>
              <a:t>Officiel</a:t>
            </a:r>
            <a:endParaRPr lang="fr-FR" altLang="fr-FR" sz="1400"/>
          </a:p>
        </p:txBody>
      </p:sp>
      <p:sp>
        <p:nvSpPr>
          <p:cNvPr id="170010" name="Oval 26">
            <a:extLst>
              <a:ext uri="{FF2B5EF4-FFF2-40B4-BE49-F238E27FC236}">
                <a16:creationId xmlns:a16="http://schemas.microsoft.com/office/drawing/2014/main" id="{4034E92A-ED1B-41AD-9F0F-25214F1AA281}"/>
              </a:ext>
            </a:extLst>
          </p:cNvPr>
          <p:cNvSpPr>
            <a:spLocks noChangeArrowheads="1"/>
          </p:cNvSpPr>
          <p:nvPr/>
        </p:nvSpPr>
        <p:spPr bwMode="auto">
          <a:xfrm>
            <a:off x="7896226" y="4292601"/>
            <a:ext cx="1584325" cy="1152525"/>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a:t>Journées ou</a:t>
            </a:r>
          </a:p>
          <a:p>
            <a:pPr algn="ctr" eaLnBrk="1" hangingPunct="1">
              <a:spcBef>
                <a:spcPct val="0"/>
              </a:spcBef>
              <a:buClrTx/>
              <a:buSzTx/>
              <a:buFontTx/>
              <a:buNone/>
            </a:pPr>
            <a:r>
              <a:rPr lang="fr-FR" altLang="fr-FR" sz="1800"/>
              <a:t>Opérations</a:t>
            </a:r>
          </a:p>
          <a:p>
            <a:pPr algn="ctr" eaLnBrk="1" hangingPunct="1">
              <a:spcBef>
                <a:spcPct val="0"/>
              </a:spcBef>
              <a:buClrTx/>
              <a:buSzTx/>
              <a:buFontTx/>
              <a:buNone/>
            </a:pPr>
            <a:r>
              <a:rPr lang="fr-FR" altLang="fr-FR" sz="1800"/>
              <a:t>Parrainées</a:t>
            </a:r>
            <a:endParaRPr lang="fr-FR" altLang="fr-FR" sz="1400"/>
          </a:p>
        </p:txBody>
      </p:sp>
      <p:sp>
        <p:nvSpPr>
          <p:cNvPr id="170011" name="Oval 27">
            <a:extLst>
              <a:ext uri="{FF2B5EF4-FFF2-40B4-BE49-F238E27FC236}">
                <a16:creationId xmlns:a16="http://schemas.microsoft.com/office/drawing/2014/main" id="{BC084948-FAEF-46AE-9BCE-8EFE8E7F7545}"/>
              </a:ext>
            </a:extLst>
          </p:cNvPr>
          <p:cNvSpPr>
            <a:spLocks noChangeArrowheads="1"/>
          </p:cNvSpPr>
          <p:nvPr/>
        </p:nvSpPr>
        <p:spPr bwMode="auto">
          <a:xfrm>
            <a:off x="7608889" y="2492375"/>
            <a:ext cx="2016125" cy="1657350"/>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a:t>Cause Related</a:t>
            </a:r>
          </a:p>
          <a:p>
            <a:pPr algn="ctr" eaLnBrk="1" hangingPunct="1">
              <a:spcBef>
                <a:spcPct val="0"/>
              </a:spcBef>
              <a:buClrTx/>
              <a:buSzTx/>
              <a:buFontTx/>
              <a:buNone/>
            </a:pPr>
            <a:r>
              <a:rPr lang="fr-FR" altLang="fr-FR" sz="1800"/>
              <a:t>Marketing</a:t>
            </a:r>
          </a:p>
          <a:p>
            <a:pPr algn="ctr" eaLnBrk="1" hangingPunct="1">
              <a:spcBef>
                <a:spcPct val="0"/>
              </a:spcBef>
              <a:buClrTx/>
              <a:buSzTx/>
              <a:buFontTx/>
              <a:buNone/>
            </a:pPr>
            <a:r>
              <a:rPr lang="fr-FR" altLang="fr-FR" sz="1800"/>
              <a:t>Parrianage</a:t>
            </a:r>
          </a:p>
          <a:p>
            <a:pPr algn="ctr" eaLnBrk="1" hangingPunct="1">
              <a:spcBef>
                <a:spcPct val="0"/>
              </a:spcBef>
              <a:buClrTx/>
              <a:buSzTx/>
              <a:buFontTx/>
              <a:buNone/>
            </a:pPr>
            <a:r>
              <a:rPr lang="fr-FR" altLang="fr-FR" sz="1800"/>
              <a:t>Eco-citoyen</a:t>
            </a:r>
            <a:endParaRPr lang="fr-FR" altLang="fr-FR"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9989"/>
                                        </p:tgtEl>
                                        <p:attrNameLst>
                                          <p:attrName>style.visibility</p:attrName>
                                        </p:attrNameLst>
                                      </p:cBhvr>
                                      <p:to>
                                        <p:strVal val="visible"/>
                                      </p:to>
                                    </p:set>
                                    <p:animEffect transition="in" filter="fade">
                                      <p:cBhvr>
                                        <p:cTn id="7" dur="2000"/>
                                        <p:tgtEl>
                                          <p:spTgt spid="16998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9994"/>
                                        </p:tgtEl>
                                        <p:attrNameLst>
                                          <p:attrName>style.visibility</p:attrName>
                                        </p:attrNameLst>
                                      </p:cBhvr>
                                      <p:to>
                                        <p:strVal val="visible"/>
                                      </p:to>
                                    </p:set>
                                    <p:animEffect transition="in" filter="fade">
                                      <p:cBhvr>
                                        <p:cTn id="10" dur="2000"/>
                                        <p:tgtEl>
                                          <p:spTgt spid="16999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9995"/>
                                        </p:tgtEl>
                                        <p:attrNameLst>
                                          <p:attrName>style.visibility</p:attrName>
                                        </p:attrNameLst>
                                      </p:cBhvr>
                                      <p:to>
                                        <p:strVal val="visible"/>
                                      </p:to>
                                    </p:set>
                                    <p:animEffect transition="in" filter="fade">
                                      <p:cBhvr>
                                        <p:cTn id="13" dur="2000"/>
                                        <p:tgtEl>
                                          <p:spTgt spid="16999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9996"/>
                                        </p:tgtEl>
                                        <p:attrNameLst>
                                          <p:attrName>style.visibility</p:attrName>
                                        </p:attrNameLst>
                                      </p:cBhvr>
                                      <p:to>
                                        <p:strVal val="visible"/>
                                      </p:to>
                                    </p:set>
                                    <p:animEffect transition="in" filter="fade">
                                      <p:cBhvr>
                                        <p:cTn id="16" dur="2000"/>
                                        <p:tgtEl>
                                          <p:spTgt spid="16999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9998"/>
                                        </p:tgtEl>
                                        <p:attrNameLst>
                                          <p:attrName>style.visibility</p:attrName>
                                        </p:attrNameLst>
                                      </p:cBhvr>
                                      <p:to>
                                        <p:strVal val="visible"/>
                                      </p:to>
                                    </p:set>
                                    <p:animEffect transition="in" filter="fade">
                                      <p:cBhvr>
                                        <p:cTn id="19" dur="2000"/>
                                        <p:tgtEl>
                                          <p:spTgt spid="16999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9999"/>
                                        </p:tgtEl>
                                        <p:attrNameLst>
                                          <p:attrName>style.visibility</p:attrName>
                                        </p:attrNameLst>
                                      </p:cBhvr>
                                      <p:to>
                                        <p:strVal val="visible"/>
                                      </p:to>
                                    </p:set>
                                    <p:animEffect transition="in" filter="fade">
                                      <p:cBhvr>
                                        <p:cTn id="22" dur="2000"/>
                                        <p:tgtEl>
                                          <p:spTgt spid="16999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0000"/>
                                        </p:tgtEl>
                                        <p:attrNameLst>
                                          <p:attrName>style.visibility</p:attrName>
                                        </p:attrNameLst>
                                      </p:cBhvr>
                                      <p:to>
                                        <p:strVal val="visible"/>
                                      </p:to>
                                    </p:set>
                                    <p:animEffect transition="in" filter="fade">
                                      <p:cBhvr>
                                        <p:cTn id="25" dur="2000"/>
                                        <p:tgtEl>
                                          <p:spTgt spid="17000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0001"/>
                                        </p:tgtEl>
                                        <p:attrNameLst>
                                          <p:attrName>style.visibility</p:attrName>
                                        </p:attrNameLst>
                                      </p:cBhvr>
                                      <p:to>
                                        <p:strVal val="visible"/>
                                      </p:to>
                                    </p:set>
                                    <p:animEffect transition="in" filter="fade">
                                      <p:cBhvr>
                                        <p:cTn id="28" dur="2000"/>
                                        <p:tgtEl>
                                          <p:spTgt spid="170001"/>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9990"/>
                                        </p:tgtEl>
                                        <p:attrNameLst>
                                          <p:attrName>style.visibility</p:attrName>
                                        </p:attrNameLst>
                                      </p:cBhvr>
                                      <p:to>
                                        <p:strVal val="visible"/>
                                      </p:to>
                                    </p:set>
                                    <p:animEffect transition="in" filter="fade">
                                      <p:cBhvr>
                                        <p:cTn id="33" dur="2000"/>
                                        <p:tgtEl>
                                          <p:spTgt spid="16999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0002"/>
                                        </p:tgtEl>
                                        <p:attrNameLst>
                                          <p:attrName>style.visibility</p:attrName>
                                        </p:attrNameLst>
                                      </p:cBhvr>
                                      <p:to>
                                        <p:strVal val="visible"/>
                                      </p:to>
                                    </p:set>
                                    <p:animEffect transition="in" filter="fade">
                                      <p:cBhvr>
                                        <p:cTn id="36" dur="2000"/>
                                        <p:tgtEl>
                                          <p:spTgt spid="17000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0003"/>
                                        </p:tgtEl>
                                        <p:attrNameLst>
                                          <p:attrName>style.visibility</p:attrName>
                                        </p:attrNameLst>
                                      </p:cBhvr>
                                      <p:to>
                                        <p:strVal val="visible"/>
                                      </p:to>
                                    </p:set>
                                    <p:animEffect transition="in" filter="fade">
                                      <p:cBhvr>
                                        <p:cTn id="39" dur="2000"/>
                                        <p:tgtEl>
                                          <p:spTgt spid="17000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70004"/>
                                        </p:tgtEl>
                                        <p:attrNameLst>
                                          <p:attrName>style.visibility</p:attrName>
                                        </p:attrNameLst>
                                      </p:cBhvr>
                                      <p:to>
                                        <p:strVal val="visible"/>
                                      </p:to>
                                    </p:set>
                                    <p:animEffect transition="in" filter="fade">
                                      <p:cBhvr>
                                        <p:cTn id="42" dur="2000"/>
                                        <p:tgtEl>
                                          <p:spTgt spid="17000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70005"/>
                                        </p:tgtEl>
                                        <p:attrNameLst>
                                          <p:attrName>style.visibility</p:attrName>
                                        </p:attrNameLst>
                                      </p:cBhvr>
                                      <p:to>
                                        <p:strVal val="visible"/>
                                      </p:to>
                                    </p:set>
                                    <p:animEffect transition="in" filter="fade">
                                      <p:cBhvr>
                                        <p:cTn id="45" dur="2000"/>
                                        <p:tgtEl>
                                          <p:spTgt spid="170005"/>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69991"/>
                                        </p:tgtEl>
                                        <p:attrNameLst>
                                          <p:attrName>style.visibility</p:attrName>
                                        </p:attrNameLst>
                                      </p:cBhvr>
                                      <p:to>
                                        <p:strVal val="visible"/>
                                      </p:to>
                                    </p:set>
                                    <p:animEffect transition="in" filter="fade">
                                      <p:cBhvr>
                                        <p:cTn id="50" dur="2000"/>
                                        <p:tgtEl>
                                          <p:spTgt spid="16999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70006"/>
                                        </p:tgtEl>
                                        <p:attrNameLst>
                                          <p:attrName>style.visibility</p:attrName>
                                        </p:attrNameLst>
                                      </p:cBhvr>
                                      <p:to>
                                        <p:strVal val="visible"/>
                                      </p:to>
                                    </p:set>
                                    <p:animEffect transition="in" filter="fade">
                                      <p:cBhvr>
                                        <p:cTn id="53" dur="2000"/>
                                        <p:tgtEl>
                                          <p:spTgt spid="17000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70007"/>
                                        </p:tgtEl>
                                        <p:attrNameLst>
                                          <p:attrName>style.visibility</p:attrName>
                                        </p:attrNameLst>
                                      </p:cBhvr>
                                      <p:to>
                                        <p:strVal val="visible"/>
                                      </p:to>
                                    </p:set>
                                    <p:animEffect transition="in" filter="fade">
                                      <p:cBhvr>
                                        <p:cTn id="56" dur="2000"/>
                                        <p:tgtEl>
                                          <p:spTgt spid="17000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70008"/>
                                        </p:tgtEl>
                                        <p:attrNameLst>
                                          <p:attrName>style.visibility</p:attrName>
                                        </p:attrNameLst>
                                      </p:cBhvr>
                                      <p:to>
                                        <p:strVal val="visible"/>
                                      </p:to>
                                    </p:set>
                                    <p:animEffect transition="in" filter="fade">
                                      <p:cBhvr>
                                        <p:cTn id="59" dur="2000"/>
                                        <p:tgtEl>
                                          <p:spTgt spid="170008"/>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69993"/>
                                        </p:tgtEl>
                                        <p:attrNameLst>
                                          <p:attrName>style.visibility</p:attrName>
                                        </p:attrNameLst>
                                      </p:cBhvr>
                                      <p:to>
                                        <p:strVal val="visible"/>
                                      </p:to>
                                    </p:set>
                                    <p:animEffect transition="in" filter="fade">
                                      <p:cBhvr>
                                        <p:cTn id="64" dur="2000"/>
                                        <p:tgtEl>
                                          <p:spTgt spid="16999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70009"/>
                                        </p:tgtEl>
                                        <p:attrNameLst>
                                          <p:attrName>style.visibility</p:attrName>
                                        </p:attrNameLst>
                                      </p:cBhvr>
                                      <p:to>
                                        <p:strVal val="visible"/>
                                      </p:to>
                                    </p:set>
                                    <p:animEffect transition="in" filter="fade">
                                      <p:cBhvr>
                                        <p:cTn id="67" dur="2000"/>
                                        <p:tgtEl>
                                          <p:spTgt spid="170009"/>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70010"/>
                                        </p:tgtEl>
                                        <p:attrNameLst>
                                          <p:attrName>style.visibility</p:attrName>
                                        </p:attrNameLst>
                                      </p:cBhvr>
                                      <p:to>
                                        <p:strVal val="visible"/>
                                      </p:to>
                                    </p:set>
                                    <p:animEffect transition="in" filter="fade">
                                      <p:cBhvr>
                                        <p:cTn id="70" dur="2000"/>
                                        <p:tgtEl>
                                          <p:spTgt spid="170010"/>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70011"/>
                                        </p:tgtEl>
                                        <p:attrNameLst>
                                          <p:attrName>style.visibility</p:attrName>
                                        </p:attrNameLst>
                                      </p:cBhvr>
                                      <p:to>
                                        <p:strVal val="visible"/>
                                      </p:to>
                                    </p:set>
                                    <p:animEffect transition="in" filter="fade">
                                      <p:cBhvr>
                                        <p:cTn id="73" dur="2000"/>
                                        <p:tgtEl>
                                          <p:spTgt spid="170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9" grpId="0"/>
      <p:bldP spid="169990" grpId="0"/>
      <p:bldP spid="169991" grpId="0"/>
      <p:bldP spid="169993" grpId="0"/>
      <p:bldP spid="169994" grpId="0" animBg="1"/>
      <p:bldP spid="169995" grpId="0" animBg="1"/>
      <p:bldP spid="169996" grpId="0" animBg="1"/>
      <p:bldP spid="169998" grpId="0" animBg="1"/>
      <p:bldP spid="169999" grpId="0" animBg="1"/>
      <p:bldP spid="170000" grpId="0" animBg="1"/>
      <p:bldP spid="170001" grpId="0" animBg="1"/>
      <p:bldP spid="170002" grpId="0" animBg="1"/>
      <p:bldP spid="170003" grpId="0" animBg="1"/>
      <p:bldP spid="170004" grpId="0" animBg="1"/>
      <p:bldP spid="170005" grpId="0" animBg="1"/>
      <p:bldP spid="170006" grpId="0" animBg="1"/>
      <p:bldP spid="170007" grpId="0" animBg="1"/>
      <p:bldP spid="170008" grpId="0" animBg="1"/>
      <p:bldP spid="170009" grpId="0" animBg="1"/>
      <p:bldP spid="170010" grpId="0" animBg="1"/>
      <p:bldP spid="1700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itre 1">
            <a:extLst>
              <a:ext uri="{FF2B5EF4-FFF2-40B4-BE49-F238E27FC236}">
                <a16:creationId xmlns:a16="http://schemas.microsoft.com/office/drawing/2014/main" id="{FBAEA557-7F45-4710-AF58-96F228D231B8}"/>
              </a:ext>
            </a:extLst>
          </p:cNvPr>
          <p:cNvSpPr>
            <a:spLocks noGrp="1"/>
          </p:cNvSpPr>
          <p:nvPr>
            <p:ph type="title"/>
          </p:nvPr>
        </p:nvSpPr>
        <p:spPr>
          <a:xfrm>
            <a:off x="1981200" y="277814"/>
            <a:ext cx="8229600" cy="1711325"/>
          </a:xfrm>
        </p:spPr>
        <p:txBody>
          <a:bodyPr/>
          <a:lstStyle/>
          <a:p>
            <a:pPr>
              <a:defRPr/>
            </a:pPr>
            <a:r>
              <a:rPr lang="fr-FR" sz="3200" b="1" dirty="0"/>
              <a:t>SPORSORSHIP ACTIVATIONS MODEL </a:t>
            </a:r>
            <a:br>
              <a:rPr lang="fr-FR" sz="3200" b="1" dirty="0"/>
            </a:br>
            <a:r>
              <a:rPr lang="fr-FR" sz="6000" b="1" dirty="0">
                <a:solidFill>
                  <a:srgbClr val="FF0000"/>
                </a:solidFill>
              </a:rPr>
              <a:t>V R E </a:t>
            </a:r>
            <a:r>
              <a:rPr lang="fr-FR" sz="6000" b="1" dirty="0" err="1">
                <a:solidFill>
                  <a:srgbClr val="FF0000"/>
                </a:solidFill>
              </a:rPr>
              <a:t>E</a:t>
            </a:r>
            <a:r>
              <a:rPr lang="fr-FR" sz="6000" b="1" dirty="0">
                <a:solidFill>
                  <a:srgbClr val="FF0000"/>
                </a:solidFill>
              </a:rPr>
              <a:t> </a:t>
            </a:r>
            <a:endParaRPr lang="fr-FR" sz="3200" b="1" dirty="0">
              <a:solidFill>
                <a:srgbClr val="FF0000"/>
              </a:solidFill>
            </a:endParaRPr>
          </a:p>
        </p:txBody>
      </p:sp>
      <p:sp>
        <p:nvSpPr>
          <p:cNvPr id="4" name="Ellipse 3">
            <a:extLst>
              <a:ext uri="{FF2B5EF4-FFF2-40B4-BE49-F238E27FC236}">
                <a16:creationId xmlns:a16="http://schemas.microsoft.com/office/drawing/2014/main" id="{423B98EF-980B-4E73-9B51-CEF43403A17B}"/>
              </a:ext>
            </a:extLst>
          </p:cNvPr>
          <p:cNvSpPr/>
          <p:nvPr/>
        </p:nvSpPr>
        <p:spPr>
          <a:xfrm>
            <a:off x="2077675" y="2669273"/>
            <a:ext cx="1755397" cy="1453393"/>
          </a:xfrm>
          <a:prstGeom prst="ellipse">
            <a:avLst/>
          </a:prstGeom>
          <a:effectLst>
            <a:glow rad="228600">
              <a:schemeClr val="accent2">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100" b="1" dirty="0"/>
              <a:t>VISIBILITY</a:t>
            </a:r>
          </a:p>
          <a:p>
            <a:pPr algn="ctr">
              <a:defRPr/>
            </a:pPr>
            <a:endParaRPr lang="fr-FR" sz="1100" b="1" dirty="0"/>
          </a:p>
          <a:p>
            <a:pPr algn="ctr">
              <a:defRPr/>
            </a:pPr>
            <a:r>
              <a:rPr lang="fr-FR" sz="1100" b="1" dirty="0"/>
              <a:t>ROI</a:t>
            </a:r>
          </a:p>
        </p:txBody>
      </p:sp>
      <p:sp>
        <p:nvSpPr>
          <p:cNvPr id="5" name="Ellipse 4">
            <a:extLst>
              <a:ext uri="{FF2B5EF4-FFF2-40B4-BE49-F238E27FC236}">
                <a16:creationId xmlns:a16="http://schemas.microsoft.com/office/drawing/2014/main" id="{504D54D5-A692-4F80-ABB4-E69D1A806A94}"/>
              </a:ext>
            </a:extLst>
          </p:cNvPr>
          <p:cNvSpPr/>
          <p:nvPr/>
        </p:nvSpPr>
        <p:spPr>
          <a:xfrm>
            <a:off x="4061671" y="2669272"/>
            <a:ext cx="1755397" cy="1453393"/>
          </a:xfrm>
          <a:prstGeom prst="ellipse">
            <a:avLst/>
          </a:prstGeom>
          <a:effectLst>
            <a:glow rad="228600">
              <a:schemeClr val="accent2">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100" b="1" dirty="0"/>
              <a:t>RELATIONS</a:t>
            </a:r>
          </a:p>
          <a:p>
            <a:pPr algn="ctr">
              <a:defRPr/>
            </a:pPr>
            <a:endParaRPr lang="fr-FR" sz="1100" b="1" dirty="0"/>
          </a:p>
          <a:p>
            <a:pPr algn="ctr">
              <a:defRPr/>
            </a:pPr>
            <a:r>
              <a:rPr lang="fr-FR" sz="1100" b="1" dirty="0"/>
              <a:t>ROO</a:t>
            </a:r>
          </a:p>
        </p:txBody>
      </p:sp>
      <p:sp>
        <p:nvSpPr>
          <p:cNvPr id="6" name="Ellipse 5">
            <a:extLst>
              <a:ext uri="{FF2B5EF4-FFF2-40B4-BE49-F238E27FC236}">
                <a16:creationId xmlns:a16="http://schemas.microsoft.com/office/drawing/2014/main" id="{AA4BF0C4-542A-4791-946A-5845AA5FAE4B}"/>
              </a:ext>
            </a:extLst>
          </p:cNvPr>
          <p:cNvSpPr/>
          <p:nvPr/>
        </p:nvSpPr>
        <p:spPr>
          <a:xfrm>
            <a:off x="6045668" y="2669272"/>
            <a:ext cx="1755397" cy="1453393"/>
          </a:xfrm>
          <a:prstGeom prst="ellipse">
            <a:avLst/>
          </a:prstGeom>
          <a:effectLst>
            <a:glow rad="228600">
              <a:schemeClr val="accent2">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100" b="1" dirty="0"/>
              <a:t>EXPERIENCE</a:t>
            </a:r>
          </a:p>
          <a:p>
            <a:pPr algn="ctr">
              <a:defRPr/>
            </a:pPr>
            <a:endParaRPr lang="fr-FR" sz="1100" b="1" dirty="0"/>
          </a:p>
          <a:p>
            <a:pPr algn="ctr">
              <a:defRPr/>
            </a:pPr>
            <a:r>
              <a:rPr lang="fr-FR" sz="1100" b="1" dirty="0"/>
              <a:t>ROO</a:t>
            </a:r>
          </a:p>
        </p:txBody>
      </p:sp>
      <p:sp>
        <p:nvSpPr>
          <p:cNvPr id="7" name="Ellipse 6">
            <a:extLst>
              <a:ext uri="{FF2B5EF4-FFF2-40B4-BE49-F238E27FC236}">
                <a16:creationId xmlns:a16="http://schemas.microsoft.com/office/drawing/2014/main" id="{1CD068EC-57D9-4606-BCF5-5B277E798D0B}"/>
              </a:ext>
            </a:extLst>
          </p:cNvPr>
          <p:cNvSpPr/>
          <p:nvPr/>
        </p:nvSpPr>
        <p:spPr>
          <a:xfrm>
            <a:off x="8029665" y="2669272"/>
            <a:ext cx="1755397" cy="1453393"/>
          </a:xfrm>
          <a:prstGeom prst="ellipse">
            <a:avLst/>
          </a:prstGeom>
          <a:effectLst>
            <a:glow rad="228600">
              <a:schemeClr val="accent2">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100" b="1" dirty="0"/>
              <a:t>ENGAGEMENT</a:t>
            </a:r>
          </a:p>
          <a:p>
            <a:pPr algn="ctr">
              <a:defRPr/>
            </a:pPr>
            <a:endParaRPr lang="fr-FR" sz="1100" b="1" dirty="0"/>
          </a:p>
          <a:p>
            <a:pPr algn="ctr">
              <a:defRPr/>
            </a:pPr>
            <a:r>
              <a:rPr lang="fr-FR" sz="1100" b="1" dirty="0"/>
              <a:t>ROI ?</a:t>
            </a:r>
          </a:p>
        </p:txBody>
      </p:sp>
      <p:pic>
        <p:nvPicPr>
          <p:cNvPr id="9" name="Image 8">
            <a:extLst>
              <a:ext uri="{FF2B5EF4-FFF2-40B4-BE49-F238E27FC236}">
                <a16:creationId xmlns:a16="http://schemas.microsoft.com/office/drawing/2014/main" id="{8DA80CF0-9B81-43E0-8E8F-C73D1A94814D}"/>
              </a:ext>
            </a:extLst>
          </p:cNvPr>
          <p:cNvPicPr>
            <a:picLocks noChangeAspect="1"/>
          </p:cNvPicPr>
          <p:nvPr/>
        </p:nvPicPr>
        <p:blipFill>
          <a:blip r:embed="rId2"/>
          <a:stretch>
            <a:fillRect/>
          </a:stretch>
        </p:blipFill>
        <p:spPr>
          <a:xfrm>
            <a:off x="4429264" y="4365105"/>
            <a:ext cx="3728414" cy="2097233"/>
          </a:xfrm>
          <a:prstGeom prst="ellipse">
            <a:avLst/>
          </a:prstGeom>
          <a:ln>
            <a:noFill/>
          </a:ln>
          <a:effectLst>
            <a:softEdge rad="112500"/>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D829E218-74FB-4455-98BE-F2C5BA897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7E8D75FD-D4F9-4D11-B70D-82EFCB4CF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Which of the following marketing communications channels do you use to leverage your sponsorship programs"/>
          <p:cNvPicPr>
            <a:picLocks noChangeAspect="1" noChangeArrowheads="1"/>
          </p:cNvPicPr>
          <p:nvPr/>
        </p:nvPicPr>
        <p:blipFill rotWithShape="1">
          <a:blip r:embed="rId2">
            <a:extLst>
              <a:ext uri="{28A0092B-C50C-407E-A947-70E740481C1C}">
                <a14:useLocalDpi xmlns:a14="http://schemas.microsoft.com/office/drawing/2010/main" val="0"/>
              </a:ext>
            </a:extLst>
          </a:blip>
          <a:srcRect t="10781" b="22309"/>
          <a:stretch/>
        </p:blipFill>
        <p:spPr bwMode="auto">
          <a:xfrm>
            <a:off x="-32" y="10"/>
            <a:ext cx="12192031" cy="4915066"/>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0B4FB531-34DA-4777-9BD5-5B885DC38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B26D8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1065197" y="5120640"/>
            <a:ext cx="10058400" cy="82296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85000"/>
              </a:lnSpc>
              <a:spcBef>
                <a:spcPct val="0"/>
              </a:spcBef>
              <a:spcAft>
                <a:spcPts val="600"/>
              </a:spcAft>
              <a:buClrTx/>
              <a:buSzTx/>
              <a:buFontTx/>
              <a:buNone/>
              <a:tabLst/>
              <a:defRPr/>
            </a:pPr>
            <a:r>
              <a:rPr kumimoji="0" lang="en-US" sz="2600" b="1" i="0" u="none" strike="noStrike" kern="1200" cap="none" spc="-50" normalizeH="0" baseline="0" noProof="0">
                <a:ln>
                  <a:noFill/>
                </a:ln>
                <a:solidFill>
                  <a:srgbClr val="FFFFFF"/>
                </a:solidFill>
                <a:effectLst/>
                <a:uLnTx/>
                <a:uFillTx/>
                <a:latin typeface="Calibri Light" panose="020F0302020204030204"/>
                <a:ea typeface="+mn-ea"/>
                <a:cs typeface="+mn-cs"/>
              </a:rPr>
              <a:t>Which of the following marketing communications channels do you use to leverage your sponsorship programs ?</a:t>
            </a:r>
          </a:p>
        </p:txBody>
      </p:sp>
      <p:sp>
        <p:nvSpPr>
          <p:cNvPr id="79" name="Rectangle 78">
            <a:extLst>
              <a:ext uri="{FF2B5EF4-FFF2-40B4-BE49-F238E27FC236}">
                <a16:creationId xmlns:a16="http://schemas.microsoft.com/office/drawing/2014/main" id="{84831CE8-CE7C-49DF-BA32-7884E868A2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rgbClr val="FF006D"/>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974371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6" name="Rectangle 45">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a:xfrm>
            <a:off x="5181601" y="634946"/>
            <a:ext cx="6368142" cy="1450757"/>
          </a:xfrm>
        </p:spPr>
        <p:txBody>
          <a:bodyPr vert="horz" lIns="91440" tIns="45720" rIns="91440" bIns="45720" rtlCol="0">
            <a:normAutofit/>
          </a:bodyPr>
          <a:lstStyle/>
          <a:p>
            <a:r>
              <a:rPr lang="en-US" sz="5400" b="1">
                <a:solidFill>
                  <a:srgbClr val="3A6798"/>
                </a:solidFill>
              </a:rPr>
              <a:t>Promotional strategy</a:t>
            </a:r>
          </a:p>
        </p:txBody>
      </p:sp>
      <p:pic>
        <p:nvPicPr>
          <p:cNvPr id="21" name="Espace réservé du contenu 20"/>
          <p:cNvPicPr>
            <a:picLocks noChangeAspect="1"/>
          </p:cNvPicPr>
          <p:nvPr/>
        </p:nvPicPr>
        <p:blipFill rotWithShape="1">
          <a:blip r:embed="rId2">
            <a:extLst>
              <a:ext uri="{28A0092B-C50C-407E-A947-70E740481C1C}">
                <a14:useLocalDpi xmlns:a14="http://schemas.microsoft.com/office/drawing/2010/main" val="0"/>
              </a:ext>
            </a:extLst>
          </a:blip>
          <a:srcRect r="371" b="-2"/>
          <a:stretch/>
        </p:blipFill>
        <p:spPr>
          <a:xfrm>
            <a:off x="20" y="-12128"/>
            <a:ext cx="4654276" cy="6870127"/>
          </a:xfrm>
          <a:prstGeom prst="rect">
            <a:avLst/>
          </a:prstGeom>
          <a:solidFill>
            <a:srgbClr val="FFFFFF">
              <a:shade val="85000"/>
            </a:srgbClr>
          </a:solidFill>
          <a:scene3d>
            <a:camera prst="orthographicFront">
              <a:rot lat="0" lon="0" rev="360000"/>
            </a:camera>
            <a:lightRig rig="twoPt" dir="t">
              <a:rot lat="0" lon="0" rev="7200000"/>
            </a:lightRig>
          </a:scene3d>
          <a:sp3d contourW="12700">
            <a:bevelT w="25400" h="19050"/>
            <a:contourClr>
              <a:srgbClr val="969696"/>
            </a:contourClr>
          </a:sp3d>
        </p:spPr>
      </p:pic>
      <p:cxnSp>
        <p:nvCxnSpPr>
          <p:cNvPr id="48" name="Straight Connector 47">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6" name="Content Placeholder 25">
            <a:extLst>
              <a:ext uri="{FF2B5EF4-FFF2-40B4-BE49-F238E27FC236}">
                <a16:creationId xmlns:a16="http://schemas.microsoft.com/office/drawing/2014/main" id="{1B614E05-0648-4F5A-88FC-C51283F5CF01}"/>
              </a:ext>
            </a:extLst>
          </p:cNvPr>
          <p:cNvSpPr>
            <a:spLocks noGrp="1"/>
          </p:cNvSpPr>
          <p:nvPr>
            <p:ph idx="1"/>
          </p:nvPr>
        </p:nvSpPr>
        <p:spPr>
          <a:xfrm>
            <a:off x="5181601" y="2198914"/>
            <a:ext cx="6368142" cy="3670180"/>
          </a:xfrm>
        </p:spPr>
        <p:txBody>
          <a:bodyPr vert="horz" lIns="91440" tIns="45720" rIns="91440" bIns="45720" rtlCol="0">
            <a:normAutofit/>
          </a:bodyPr>
          <a:lstStyle/>
          <a:p>
            <a:pPr marL="0" indent="0">
              <a:buNone/>
            </a:pPr>
            <a:r>
              <a:rPr lang="en-US" b="1" cap="all" spc="200">
                <a:latin typeface="+mj-lt"/>
              </a:rPr>
              <a:t>Any form of communication used to inform, persuade or remind about company products and services (Keller)</a:t>
            </a:r>
          </a:p>
        </p:txBody>
      </p:sp>
    </p:spTree>
    <p:extLst>
      <p:ext uri="{BB962C8B-B14F-4D97-AF65-F5344CB8AC3E}">
        <p14:creationId xmlns:p14="http://schemas.microsoft.com/office/powerpoint/2010/main" val="5967393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84" name="Rectangle 126983">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986"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6988"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6978" name="Rectangle 2">
            <a:extLst>
              <a:ext uri="{FF2B5EF4-FFF2-40B4-BE49-F238E27FC236}">
                <a16:creationId xmlns:a16="http://schemas.microsoft.com/office/drawing/2014/main" id="{89A80474-BE21-48A0-AF85-82FB0005478D}"/>
              </a:ext>
            </a:extLst>
          </p:cNvPr>
          <p:cNvSpPr>
            <a:spLocks noGrp="1" noChangeArrowheads="1"/>
          </p:cNvSpPr>
          <p:nvPr>
            <p:ph type="title"/>
          </p:nvPr>
        </p:nvSpPr>
        <p:spPr>
          <a:xfrm>
            <a:off x="4384039" y="365125"/>
            <a:ext cx="7164493" cy="1325563"/>
          </a:xfrm>
        </p:spPr>
        <p:txBody>
          <a:bodyPr>
            <a:normAutofit/>
          </a:bodyPr>
          <a:lstStyle/>
          <a:p>
            <a:pPr eaLnBrk="1" hangingPunct="1">
              <a:defRPr/>
            </a:pPr>
            <a:r>
              <a:rPr lang="fr-FR"/>
              <a:t>So what ? How to Implement ?</a:t>
            </a:r>
          </a:p>
        </p:txBody>
      </p:sp>
      <p:pic>
        <p:nvPicPr>
          <p:cNvPr id="71" name="Graphic 70">
            <a:extLst>
              <a:ext uri="{FF2B5EF4-FFF2-40B4-BE49-F238E27FC236}">
                <a16:creationId xmlns:a16="http://schemas.microsoft.com/office/drawing/2014/main" id="{C3C77A47-C59B-4AD2-AA46-CDCFC94D260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0060" y="1715781"/>
            <a:ext cx="3425957" cy="3425957"/>
          </a:xfrm>
          <a:prstGeom prst="rect">
            <a:avLst/>
          </a:prstGeom>
        </p:spPr>
      </p:pic>
      <p:sp>
        <p:nvSpPr>
          <p:cNvPr id="126979" name="Rectangle 3">
            <a:extLst>
              <a:ext uri="{FF2B5EF4-FFF2-40B4-BE49-F238E27FC236}">
                <a16:creationId xmlns:a16="http://schemas.microsoft.com/office/drawing/2014/main" id="{610372DA-E540-4FCD-BBEE-3A411B50F75D}"/>
              </a:ext>
            </a:extLst>
          </p:cNvPr>
          <p:cNvSpPr>
            <a:spLocks noGrp="1" noChangeArrowheads="1"/>
          </p:cNvSpPr>
          <p:nvPr>
            <p:ph idx="1"/>
          </p:nvPr>
        </p:nvSpPr>
        <p:spPr>
          <a:xfrm>
            <a:off x="4387515" y="2022601"/>
            <a:ext cx="7161017" cy="4154361"/>
          </a:xfrm>
        </p:spPr>
        <p:txBody>
          <a:bodyPr>
            <a:normAutofit/>
          </a:bodyPr>
          <a:lstStyle/>
          <a:p>
            <a:pPr eaLnBrk="1" hangingPunct="1">
              <a:buFont typeface="Wingdings" panose="05000000000000000000" pitchFamily="2" charset="2"/>
              <a:buChar char="«"/>
              <a:defRPr/>
            </a:pPr>
            <a:r>
              <a:rPr lang="fr-FR" sz="2000"/>
              <a:t>Partir de questions basiques :</a:t>
            </a:r>
          </a:p>
          <a:p>
            <a:pPr eaLnBrk="1" hangingPunct="1">
              <a:buFont typeface="Wingdings" panose="05000000000000000000" pitchFamily="2" charset="2"/>
              <a:buChar char="«"/>
              <a:defRPr/>
            </a:pPr>
            <a:endParaRPr lang="fr-FR" sz="2000"/>
          </a:p>
          <a:p>
            <a:pPr eaLnBrk="1" hangingPunct="1">
              <a:buFont typeface="Wingdings" panose="05000000000000000000" pitchFamily="2" charset="2"/>
              <a:buChar char="«"/>
              <a:defRPr/>
            </a:pPr>
            <a:r>
              <a:rPr lang="fr-FR" sz="2000"/>
              <a:t>POURQUOI : cible, visibilité, valeurs, communication interne,… [besoins – objectifs du parrain]</a:t>
            </a:r>
          </a:p>
          <a:p>
            <a:pPr eaLnBrk="1" hangingPunct="1">
              <a:buFont typeface="Wingdings" panose="05000000000000000000" pitchFamily="2" charset="2"/>
              <a:buChar char="«"/>
              <a:defRPr/>
            </a:pPr>
            <a:endParaRPr lang="fr-FR" sz="2000"/>
          </a:p>
          <a:p>
            <a:pPr eaLnBrk="1" hangingPunct="1">
              <a:buFont typeface="Wingdings" panose="05000000000000000000" pitchFamily="2" charset="2"/>
              <a:buChar char="«"/>
              <a:defRPr/>
            </a:pPr>
            <a:r>
              <a:rPr lang="fr-FR" sz="2000"/>
              <a:t>COMMENT : panel d’outils événementiels [réponses aux besoins - objectifs]</a:t>
            </a:r>
          </a:p>
          <a:p>
            <a:pPr eaLnBrk="1" hangingPunct="1">
              <a:buFont typeface="Wingdings" panose="05000000000000000000" pitchFamily="2" charset="2"/>
              <a:buChar char="«"/>
              <a:defRPr/>
            </a:pPr>
            <a:endParaRPr lang="fr-FR" sz="2000"/>
          </a:p>
          <a:p>
            <a:pPr eaLnBrk="1" hangingPunct="1">
              <a:buFont typeface="Wingdings" panose="05000000000000000000" pitchFamily="2" charset="2"/>
              <a:buNone/>
              <a:defRPr/>
            </a:pPr>
            <a:r>
              <a:rPr lang="fr-FR" sz="2000" b="1"/>
              <a:t>La difficulté : relier le POURQUOI avec le COMMENT ? </a:t>
            </a:r>
          </a:p>
          <a:p>
            <a:pPr eaLnBrk="1" hangingPunct="1">
              <a:buFont typeface="Wingdings" panose="05000000000000000000" pitchFamily="2" charset="2"/>
              <a:buNone/>
              <a:defRPr/>
            </a:pPr>
            <a:r>
              <a:rPr lang="fr-FR" sz="2000" b="1"/>
              <a:t>= </a:t>
            </a:r>
          </a:p>
          <a:p>
            <a:pPr eaLnBrk="1" hangingPunct="1">
              <a:buFont typeface="Wingdings" panose="05000000000000000000" pitchFamily="2" charset="2"/>
              <a:buNone/>
              <a:defRPr/>
            </a:pPr>
            <a:r>
              <a:rPr lang="fr-FR" sz="2000" b="1"/>
              <a:t>votre rôle</a:t>
            </a:r>
          </a:p>
        </p:txBody>
      </p:sp>
    </p:spTree>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4A65AB06-F7D8-4C37-B589-6604BCDFA249}"/>
              </a:ext>
            </a:extLst>
          </p:cNvPr>
          <p:cNvSpPr>
            <a:spLocks noGrp="1" noChangeArrowheads="1"/>
          </p:cNvSpPr>
          <p:nvPr>
            <p:ph type="title"/>
          </p:nvPr>
        </p:nvSpPr>
        <p:spPr/>
        <p:txBody>
          <a:bodyPr>
            <a:normAutofit/>
          </a:bodyPr>
          <a:lstStyle/>
          <a:p>
            <a:pPr eaLnBrk="1" hangingPunct="1">
              <a:defRPr/>
            </a:pPr>
            <a:r>
              <a:rPr lang="fr-FR" sz="4000"/>
              <a:t>Dans la réalité… accéder à la bonne personne au bon moment…</a:t>
            </a:r>
          </a:p>
        </p:txBody>
      </p:sp>
      <p:sp>
        <p:nvSpPr>
          <p:cNvPr id="111619" name="Oval 3">
            <a:extLst>
              <a:ext uri="{FF2B5EF4-FFF2-40B4-BE49-F238E27FC236}">
                <a16:creationId xmlns:a16="http://schemas.microsoft.com/office/drawing/2014/main" id="{5F0A466F-308E-4B01-869B-B874DF72A496}"/>
              </a:ext>
            </a:extLst>
          </p:cNvPr>
          <p:cNvSpPr>
            <a:spLocks noChangeArrowheads="1"/>
          </p:cNvSpPr>
          <p:nvPr/>
        </p:nvSpPr>
        <p:spPr bwMode="auto">
          <a:xfrm>
            <a:off x="1992313" y="3141664"/>
            <a:ext cx="2590800" cy="18002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a:solidFill>
                  <a:schemeClr val="bg1"/>
                </a:solidFill>
              </a:rPr>
              <a:t>Club / Evénement</a:t>
            </a:r>
          </a:p>
        </p:txBody>
      </p:sp>
      <p:sp>
        <p:nvSpPr>
          <p:cNvPr id="111620" name="Oval 4">
            <a:extLst>
              <a:ext uri="{FF2B5EF4-FFF2-40B4-BE49-F238E27FC236}">
                <a16:creationId xmlns:a16="http://schemas.microsoft.com/office/drawing/2014/main" id="{4D26C292-58D1-480E-8AEE-FBCADD93D251}"/>
              </a:ext>
            </a:extLst>
          </p:cNvPr>
          <p:cNvSpPr>
            <a:spLocks noChangeArrowheads="1"/>
          </p:cNvSpPr>
          <p:nvPr/>
        </p:nvSpPr>
        <p:spPr bwMode="auto">
          <a:xfrm>
            <a:off x="7608888" y="3141664"/>
            <a:ext cx="2590800" cy="18002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a:solidFill>
                  <a:schemeClr val="bg1"/>
                </a:solidFill>
              </a:rPr>
              <a:t>Partenaire</a:t>
            </a:r>
          </a:p>
        </p:txBody>
      </p:sp>
      <p:sp>
        <p:nvSpPr>
          <p:cNvPr id="111621" name="Rectangle 5">
            <a:extLst>
              <a:ext uri="{FF2B5EF4-FFF2-40B4-BE49-F238E27FC236}">
                <a16:creationId xmlns:a16="http://schemas.microsoft.com/office/drawing/2014/main" id="{BC4D0988-9FF8-44F7-9168-345BCAC1E45F}"/>
              </a:ext>
            </a:extLst>
          </p:cNvPr>
          <p:cNvSpPr>
            <a:spLocks noChangeArrowheads="1"/>
          </p:cNvSpPr>
          <p:nvPr/>
        </p:nvSpPr>
        <p:spPr bwMode="auto">
          <a:xfrm>
            <a:off x="5016501" y="1773239"/>
            <a:ext cx="2232025" cy="9350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a:solidFill>
                  <a:schemeClr val="bg1"/>
                </a:solidFill>
              </a:rPr>
              <a:t>Agences </a:t>
            </a:r>
          </a:p>
          <a:p>
            <a:pPr algn="ctr" eaLnBrk="1" hangingPunct="1">
              <a:spcBef>
                <a:spcPct val="0"/>
              </a:spcBef>
              <a:buClrTx/>
              <a:buSzTx/>
              <a:buFontTx/>
              <a:buNone/>
            </a:pPr>
            <a:r>
              <a:rPr lang="fr-FR" altLang="fr-FR" sz="1800">
                <a:solidFill>
                  <a:schemeClr val="bg1"/>
                </a:solidFill>
              </a:rPr>
              <a:t>Marketing</a:t>
            </a:r>
          </a:p>
        </p:txBody>
      </p:sp>
      <p:sp>
        <p:nvSpPr>
          <p:cNvPr id="111622" name="Line 6">
            <a:extLst>
              <a:ext uri="{FF2B5EF4-FFF2-40B4-BE49-F238E27FC236}">
                <a16:creationId xmlns:a16="http://schemas.microsoft.com/office/drawing/2014/main" id="{BAE02394-E964-4413-B0F1-E16D449164BC}"/>
              </a:ext>
            </a:extLst>
          </p:cNvPr>
          <p:cNvSpPr>
            <a:spLocks noChangeShapeType="1"/>
          </p:cNvSpPr>
          <p:nvPr/>
        </p:nvSpPr>
        <p:spPr bwMode="auto">
          <a:xfrm flipH="1" flipV="1">
            <a:off x="7248526" y="2276475"/>
            <a:ext cx="792163" cy="10810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solidFill>
                <a:schemeClr val="bg1"/>
              </a:solidFill>
            </a:endParaRPr>
          </a:p>
        </p:txBody>
      </p:sp>
      <p:sp>
        <p:nvSpPr>
          <p:cNvPr id="111623" name="Line 7">
            <a:extLst>
              <a:ext uri="{FF2B5EF4-FFF2-40B4-BE49-F238E27FC236}">
                <a16:creationId xmlns:a16="http://schemas.microsoft.com/office/drawing/2014/main" id="{EAC88772-E2F7-46A2-B54F-E0540D91C9CD}"/>
              </a:ext>
            </a:extLst>
          </p:cNvPr>
          <p:cNvSpPr>
            <a:spLocks noChangeShapeType="1"/>
          </p:cNvSpPr>
          <p:nvPr/>
        </p:nvSpPr>
        <p:spPr bwMode="auto">
          <a:xfrm flipH="1">
            <a:off x="3575050" y="2205039"/>
            <a:ext cx="1441450" cy="936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solidFill>
                <a:schemeClr val="bg1"/>
              </a:solidFill>
            </a:endParaRPr>
          </a:p>
        </p:txBody>
      </p:sp>
      <p:sp>
        <p:nvSpPr>
          <p:cNvPr id="111624" name="Rectangle 8">
            <a:extLst>
              <a:ext uri="{FF2B5EF4-FFF2-40B4-BE49-F238E27FC236}">
                <a16:creationId xmlns:a16="http://schemas.microsoft.com/office/drawing/2014/main" id="{73B0E046-8AC1-4135-A7D9-8559F529E14C}"/>
              </a:ext>
            </a:extLst>
          </p:cNvPr>
          <p:cNvSpPr>
            <a:spLocks noChangeArrowheads="1"/>
          </p:cNvSpPr>
          <p:nvPr/>
        </p:nvSpPr>
        <p:spPr bwMode="auto">
          <a:xfrm>
            <a:off x="4656139" y="5300664"/>
            <a:ext cx="2447925" cy="9366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a:solidFill>
                  <a:schemeClr val="bg1"/>
                </a:solidFill>
              </a:rPr>
              <a:t>Direction Partenariats  </a:t>
            </a:r>
          </a:p>
          <a:p>
            <a:pPr algn="ctr" eaLnBrk="1" hangingPunct="1">
              <a:spcBef>
                <a:spcPct val="0"/>
              </a:spcBef>
              <a:buClrTx/>
              <a:buSzTx/>
              <a:buFontTx/>
              <a:buNone/>
            </a:pPr>
            <a:r>
              <a:rPr lang="fr-FR" altLang="fr-FR" sz="1800">
                <a:solidFill>
                  <a:schemeClr val="bg1"/>
                </a:solidFill>
              </a:rPr>
              <a:t>Grands </a:t>
            </a:r>
          </a:p>
          <a:p>
            <a:pPr algn="ctr" eaLnBrk="1" hangingPunct="1">
              <a:spcBef>
                <a:spcPct val="0"/>
              </a:spcBef>
              <a:buClrTx/>
              <a:buSzTx/>
              <a:buFontTx/>
              <a:buNone/>
            </a:pPr>
            <a:r>
              <a:rPr lang="fr-FR" altLang="fr-FR" sz="1800">
                <a:solidFill>
                  <a:schemeClr val="bg1"/>
                </a:solidFill>
              </a:rPr>
              <a:t>Comptes… </a:t>
            </a:r>
          </a:p>
        </p:txBody>
      </p:sp>
      <p:sp>
        <p:nvSpPr>
          <p:cNvPr id="111625" name="Line 9">
            <a:extLst>
              <a:ext uri="{FF2B5EF4-FFF2-40B4-BE49-F238E27FC236}">
                <a16:creationId xmlns:a16="http://schemas.microsoft.com/office/drawing/2014/main" id="{D9837FC1-9F1C-4451-A640-59AEEC902118}"/>
              </a:ext>
            </a:extLst>
          </p:cNvPr>
          <p:cNvSpPr>
            <a:spLocks noChangeShapeType="1"/>
          </p:cNvSpPr>
          <p:nvPr/>
        </p:nvSpPr>
        <p:spPr bwMode="auto">
          <a:xfrm>
            <a:off x="3863976" y="4868863"/>
            <a:ext cx="792163" cy="7921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solidFill>
                <a:schemeClr val="bg1"/>
              </a:solidFill>
            </a:endParaRPr>
          </a:p>
        </p:txBody>
      </p:sp>
      <p:sp>
        <p:nvSpPr>
          <p:cNvPr id="111626" name="Line 10">
            <a:extLst>
              <a:ext uri="{FF2B5EF4-FFF2-40B4-BE49-F238E27FC236}">
                <a16:creationId xmlns:a16="http://schemas.microsoft.com/office/drawing/2014/main" id="{C853F53F-FA08-4F9A-BFE0-7B5BDB2B85CF}"/>
              </a:ext>
            </a:extLst>
          </p:cNvPr>
          <p:cNvSpPr>
            <a:spLocks noChangeShapeType="1"/>
          </p:cNvSpPr>
          <p:nvPr/>
        </p:nvSpPr>
        <p:spPr bwMode="auto">
          <a:xfrm flipV="1">
            <a:off x="7175500" y="4941888"/>
            <a:ext cx="1296988" cy="792162"/>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solidFill>
                <a:schemeClr val="bg1"/>
              </a:solidFill>
            </a:endParaRPr>
          </a:p>
        </p:txBody>
      </p:sp>
      <p:sp>
        <p:nvSpPr>
          <p:cNvPr id="111627" name="Freeform 11">
            <a:extLst>
              <a:ext uri="{FF2B5EF4-FFF2-40B4-BE49-F238E27FC236}">
                <a16:creationId xmlns:a16="http://schemas.microsoft.com/office/drawing/2014/main" id="{B2FBCA91-DF2C-4317-9F5A-16CBF3384719}"/>
              </a:ext>
            </a:extLst>
          </p:cNvPr>
          <p:cNvSpPr>
            <a:spLocks/>
          </p:cNvSpPr>
          <p:nvPr/>
        </p:nvSpPr>
        <p:spPr bwMode="auto">
          <a:xfrm>
            <a:off x="7104063" y="5876926"/>
            <a:ext cx="1223962" cy="384175"/>
          </a:xfrm>
          <a:custGeom>
            <a:avLst/>
            <a:gdLst>
              <a:gd name="T0" fmla="*/ 0 w 1179"/>
              <a:gd name="T1" fmla="*/ 0 h 242"/>
              <a:gd name="T2" fmla="*/ 2147483646 w 1179"/>
              <a:gd name="T3" fmla="*/ 2147483646 h 242"/>
              <a:gd name="T4" fmla="*/ 2147483646 w 1179"/>
              <a:gd name="T5" fmla="*/ 2147483646 h 242"/>
              <a:gd name="T6" fmla="*/ 2147483646 w 1179"/>
              <a:gd name="T7" fmla="*/ 2147483646 h 242"/>
              <a:gd name="T8" fmla="*/ 2147483646 w 1179"/>
              <a:gd name="T9" fmla="*/ 2147483646 h 2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9" h="242">
                <a:moveTo>
                  <a:pt x="0" y="0"/>
                </a:moveTo>
                <a:cubicBezTo>
                  <a:pt x="72" y="106"/>
                  <a:pt x="144" y="212"/>
                  <a:pt x="227" y="227"/>
                </a:cubicBezTo>
                <a:cubicBezTo>
                  <a:pt x="310" y="242"/>
                  <a:pt x="378" y="98"/>
                  <a:pt x="499" y="91"/>
                </a:cubicBezTo>
                <a:cubicBezTo>
                  <a:pt x="620" y="84"/>
                  <a:pt x="840" y="189"/>
                  <a:pt x="953" y="182"/>
                </a:cubicBezTo>
                <a:cubicBezTo>
                  <a:pt x="1066" y="175"/>
                  <a:pt x="1142" y="69"/>
                  <a:pt x="1179" y="46"/>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solidFill>
                <a:schemeClr val="bg1"/>
              </a:solidFill>
            </a:endParaRPr>
          </a:p>
        </p:txBody>
      </p:sp>
      <p:sp>
        <p:nvSpPr>
          <p:cNvPr id="111628" name="AutoShape 12">
            <a:extLst>
              <a:ext uri="{FF2B5EF4-FFF2-40B4-BE49-F238E27FC236}">
                <a16:creationId xmlns:a16="http://schemas.microsoft.com/office/drawing/2014/main" id="{222CDA51-5D04-4302-A159-53ACC69E1E66}"/>
              </a:ext>
            </a:extLst>
          </p:cNvPr>
          <p:cNvSpPr>
            <a:spLocks noChangeArrowheads="1"/>
          </p:cNvSpPr>
          <p:nvPr/>
        </p:nvSpPr>
        <p:spPr bwMode="auto">
          <a:xfrm>
            <a:off x="8183564" y="4868863"/>
            <a:ext cx="2232025" cy="1700212"/>
          </a:xfrm>
          <a:prstGeom prst="irregularSeal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a:solidFill>
                  <a:schemeClr val="bg1"/>
                </a:solidFill>
              </a:rPr>
              <a:t>Besoin de </a:t>
            </a:r>
          </a:p>
          <a:p>
            <a:pPr algn="ctr" eaLnBrk="1" hangingPunct="1">
              <a:spcBef>
                <a:spcPct val="0"/>
              </a:spcBef>
              <a:buClrTx/>
              <a:buSzTx/>
              <a:buFontTx/>
              <a:buNone/>
            </a:pPr>
            <a:r>
              <a:rPr lang="fr-FR" altLang="fr-FR" sz="1800">
                <a:solidFill>
                  <a:schemeClr val="bg1"/>
                </a:solidFill>
              </a:rPr>
              <a:t>compétences</a:t>
            </a:r>
          </a:p>
        </p:txBody>
      </p:sp>
      <p:pic>
        <p:nvPicPr>
          <p:cNvPr id="111629" name="Picture 13" descr="MCj03038150000[1]">
            <a:extLst>
              <a:ext uri="{FF2B5EF4-FFF2-40B4-BE49-F238E27FC236}">
                <a16:creationId xmlns:a16="http://schemas.microsoft.com/office/drawing/2014/main" id="{1D1C229F-7870-4575-B2A5-64E88A4F25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9964" y="4724400"/>
            <a:ext cx="5095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30" name="Picture 14" descr="j0195812">
            <a:extLst>
              <a:ext uri="{FF2B5EF4-FFF2-40B4-BE49-F238E27FC236}">
                <a16:creationId xmlns:a16="http://schemas.microsoft.com/office/drawing/2014/main" id="{CC6EC044-8422-4DFE-9024-6A4317C229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0326" y="2060576"/>
            <a:ext cx="746125"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31" name="Picture 15" descr="MCj04244900000[1]">
            <a:extLst>
              <a:ext uri="{FF2B5EF4-FFF2-40B4-BE49-F238E27FC236}">
                <a16:creationId xmlns:a16="http://schemas.microsoft.com/office/drawing/2014/main" id="{3581DD57-8AC6-46EF-8797-10D3883D79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2538" y="1989138"/>
            <a:ext cx="6143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32" name="Picture 16" descr="MCj04160640000[1]">
            <a:extLst>
              <a:ext uri="{FF2B5EF4-FFF2-40B4-BE49-F238E27FC236}">
                <a16:creationId xmlns:a16="http://schemas.microsoft.com/office/drawing/2014/main" id="{32F70A09-C2A4-489D-8B58-172C22B6A1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9150" y="5084764"/>
            <a:ext cx="723900"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33" name="Line 17">
            <a:extLst>
              <a:ext uri="{FF2B5EF4-FFF2-40B4-BE49-F238E27FC236}">
                <a16:creationId xmlns:a16="http://schemas.microsoft.com/office/drawing/2014/main" id="{D87CF46F-3185-43F3-85C8-BB5BE346E320}"/>
              </a:ext>
            </a:extLst>
          </p:cNvPr>
          <p:cNvSpPr>
            <a:spLocks noChangeShapeType="1"/>
          </p:cNvSpPr>
          <p:nvPr/>
        </p:nvSpPr>
        <p:spPr bwMode="auto">
          <a:xfrm flipV="1">
            <a:off x="6024563" y="2781301"/>
            <a:ext cx="0" cy="2519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solidFill>
                <a:schemeClr val="bg1"/>
              </a:solidFill>
            </a:endParaRPr>
          </a:p>
        </p:txBody>
      </p:sp>
      <p:sp>
        <p:nvSpPr>
          <p:cNvPr id="111634" name="Line 18">
            <a:extLst>
              <a:ext uri="{FF2B5EF4-FFF2-40B4-BE49-F238E27FC236}">
                <a16:creationId xmlns:a16="http://schemas.microsoft.com/office/drawing/2014/main" id="{45A9937D-9286-4A22-B89E-B5035B8B76AB}"/>
              </a:ext>
            </a:extLst>
          </p:cNvPr>
          <p:cNvSpPr>
            <a:spLocks noChangeShapeType="1"/>
          </p:cNvSpPr>
          <p:nvPr/>
        </p:nvSpPr>
        <p:spPr bwMode="auto">
          <a:xfrm>
            <a:off x="6167439" y="2708276"/>
            <a:ext cx="1512887" cy="936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solidFill>
                <a:schemeClr val="bg1"/>
              </a:solidFill>
            </a:endParaRPr>
          </a:p>
        </p:txBody>
      </p:sp>
      <p:pic>
        <p:nvPicPr>
          <p:cNvPr id="111635" name="Picture 19" descr="MCj04160640000[1]">
            <a:extLst>
              <a:ext uri="{FF2B5EF4-FFF2-40B4-BE49-F238E27FC236}">
                <a16:creationId xmlns:a16="http://schemas.microsoft.com/office/drawing/2014/main" id="{636A5C3E-86B9-48D5-A942-210AE06DF0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6588" y="6308726"/>
            <a:ext cx="4111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36" name="Picture 20" descr="MCj04244900000[1]">
            <a:extLst>
              <a:ext uri="{FF2B5EF4-FFF2-40B4-BE49-F238E27FC236}">
                <a16:creationId xmlns:a16="http://schemas.microsoft.com/office/drawing/2014/main" id="{5A531D07-FD80-4BC6-B5DD-C8B81870B9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2850" y="6092825"/>
            <a:ext cx="452438"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37" name="Picture 21" descr="j0195812">
            <a:extLst>
              <a:ext uri="{FF2B5EF4-FFF2-40B4-BE49-F238E27FC236}">
                <a16:creationId xmlns:a16="http://schemas.microsoft.com/office/drawing/2014/main" id="{03700BAE-5995-425D-A5DB-F3E210B835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9114" y="6235700"/>
            <a:ext cx="604837"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7770" name="Rectangle 117769">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762" name="Rectangle 2">
            <a:extLst>
              <a:ext uri="{FF2B5EF4-FFF2-40B4-BE49-F238E27FC236}">
                <a16:creationId xmlns:a16="http://schemas.microsoft.com/office/drawing/2014/main" id="{8DDC5205-375A-4F7D-BE6D-3A43C02B45D7}"/>
              </a:ext>
            </a:extLst>
          </p:cNvPr>
          <p:cNvSpPr>
            <a:spLocks noGrp="1" noChangeArrowheads="1"/>
          </p:cNvSpPr>
          <p:nvPr>
            <p:ph type="title"/>
          </p:nvPr>
        </p:nvSpPr>
        <p:spPr>
          <a:xfrm>
            <a:off x="838200" y="556995"/>
            <a:ext cx="10515600" cy="1133693"/>
          </a:xfrm>
        </p:spPr>
        <p:txBody>
          <a:bodyPr>
            <a:normAutofit/>
          </a:bodyPr>
          <a:lstStyle/>
          <a:p>
            <a:pPr eaLnBrk="1" hangingPunct="1">
              <a:defRPr/>
            </a:pPr>
            <a:r>
              <a:rPr lang="fr-FR" sz="5200"/>
              <a:t>Objectifs</a:t>
            </a:r>
          </a:p>
        </p:txBody>
      </p:sp>
      <p:graphicFrame>
        <p:nvGraphicFramePr>
          <p:cNvPr id="117765" name="Rectangle 3">
            <a:extLst>
              <a:ext uri="{FF2B5EF4-FFF2-40B4-BE49-F238E27FC236}">
                <a16:creationId xmlns:a16="http://schemas.microsoft.com/office/drawing/2014/main" id="{FBCF3B41-D878-46F0-A31B-6ACDFE656843}"/>
              </a:ext>
            </a:extLst>
          </p:cNvPr>
          <p:cNvGraphicFramePr/>
          <p:nvPr>
            <p:extLst>
              <p:ext uri="{D42A27DB-BD31-4B8C-83A1-F6EECF244321}">
                <p14:modId xmlns:p14="http://schemas.microsoft.com/office/powerpoint/2010/main" val="251536971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742736B-1326-450B-9240-348937388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Image 5" descr="Une image contenant intérieur, plancher, mur, table&#10;&#10;Description générée automatiquement">
            <a:extLst>
              <a:ext uri="{FF2B5EF4-FFF2-40B4-BE49-F238E27FC236}">
                <a16:creationId xmlns:a16="http://schemas.microsoft.com/office/drawing/2014/main" id="{8C3504B5-A6CA-49A3-923C-1FC6A1BD0075}"/>
              </a:ext>
            </a:extLst>
          </p:cNvPr>
          <p:cNvPicPr>
            <a:picLocks noChangeAspect="1"/>
          </p:cNvPicPr>
          <p:nvPr/>
        </p:nvPicPr>
        <p:blipFill rotWithShape="1">
          <a:blip r:embed="rId2"/>
          <a:srcRect l="14670" r="-4" b="-4"/>
          <a:stretch/>
        </p:blipFill>
        <p:spPr>
          <a:xfrm>
            <a:off x="471944" y="555217"/>
            <a:ext cx="4268712" cy="3339221"/>
          </a:xfrm>
          <a:prstGeom prst="rect">
            <a:avLst/>
          </a:prstGeom>
        </p:spPr>
      </p:pic>
      <p:pic>
        <p:nvPicPr>
          <p:cNvPr id="4" name="Image 3" descr="Une image contenant objets métalliques&#10;&#10;Description générée automatiquement">
            <a:extLst>
              <a:ext uri="{FF2B5EF4-FFF2-40B4-BE49-F238E27FC236}">
                <a16:creationId xmlns:a16="http://schemas.microsoft.com/office/drawing/2014/main" id="{9071A4E6-C3A6-4E49-B679-56D984107D61}"/>
              </a:ext>
            </a:extLst>
          </p:cNvPr>
          <p:cNvPicPr>
            <a:picLocks noChangeAspect="1"/>
          </p:cNvPicPr>
          <p:nvPr/>
        </p:nvPicPr>
        <p:blipFill rotWithShape="1">
          <a:blip r:embed="rId3"/>
          <a:srcRect l="28602" r="2411" b="5"/>
          <a:stretch/>
        </p:blipFill>
        <p:spPr>
          <a:xfrm>
            <a:off x="477507" y="4074019"/>
            <a:ext cx="2048359" cy="2226786"/>
          </a:xfrm>
          <a:prstGeom prst="rect">
            <a:avLst/>
          </a:prstGeom>
        </p:spPr>
      </p:pic>
      <p:pic>
        <p:nvPicPr>
          <p:cNvPr id="5" name="Image 4">
            <a:extLst>
              <a:ext uri="{FF2B5EF4-FFF2-40B4-BE49-F238E27FC236}">
                <a16:creationId xmlns:a16="http://schemas.microsoft.com/office/drawing/2014/main" id="{244863D0-A64F-4151-864F-3F1CF4FF6DB9}"/>
              </a:ext>
            </a:extLst>
          </p:cNvPr>
          <p:cNvPicPr>
            <a:picLocks noChangeAspect="1"/>
          </p:cNvPicPr>
          <p:nvPr/>
        </p:nvPicPr>
        <p:blipFill rotWithShape="1">
          <a:blip r:embed="rId4"/>
          <a:srcRect l="660" r="1703" b="-2"/>
          <a:stretch/>
        </p:blipFill>
        <p:spPr>
          <a:xfrm>
            <a:off x="2686733" y="4072045"/>
            <a:ext cx="2053923" cy="2228761"/>
          </a:xfrm>
          <a:prstGeom prst="rect">
            <a:avLst/>
          </a:prstGeom>
        </p:spPr>
      </p:pic>
      <p:pic>
        <p:nvPicPr>
          <p:cNvPr id="7" name="Image 6" descr="Une image contenant texte&#10;&#10;Description générée automatiquement">
            <a:extLst>
              <a:ext uri="{FF2B5EF4-FFF2-40B4-BE49-F238E27FC236}">
                <a16:creationId xmlns:a16="http://schemas.microsoft.com/office/drawing/2014/main" id="{9B5A50B6-5228-44A1-A0A2-98E35C5BC013}"/>
              </a:ext>
            </a:extLst>
          </p:cNvPr>
          <p:cNvPicPr>
            <a:picLocks noChangeAspect="1"/>
          </p:cNvPicPr>
          <p:nvPr/>
        </p:nvPicPr>
        <p:blipFill rotWithShape="1">
          <a:blip r:embed="rId5"/>
          <a:srcRect l="629" r="13730" b="-2"/>
          <a:stretch/>
        </p:blipFill>
        <p:spPr>
          <a:xfrm>
            <a:off x="4933183" y="555218"/>
            <a:ext cx="6786873" cy="5745588"/>
          </a:xfrm>
          <a:prstGeom prst="rect">
            <a:avLst/>
          </a:prstGeom>
        </p:spPr>
      </p:pic>
    </p:spTree>
    <p:extLst>
      <p:ext uri="{BB962C8B-B14F-4D97-AF65-F5344CB8AC3E}">
        <p14:creationId xmlns:p14="http://schemas.microsoft.com/office/powerpoint/2010/main" val="24983907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gradFill rotWithShape="1">
          <a:gsLst>
            <a:gs pos="9700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0691F6A9-8106-4467-8F26-B27142C65EBA}"/>
              </a:ext>
            </a:extLst>
          </p:cNvPr>
          <p:cNvSpPr>
            <a:spLocks noGrp="1" noChangeArrowheads="1"/>
          </p:cNvSpPr>
          <p:nvPr>
            <p:ph type="title"/>
          </p:nvPr>
        </p:nvSpPr>
        <p:spPr>
          <a:xfrm>
            <a:off x="1061157" y="154132"/>
            <a:ext cx="11130843" cy="774700"/>
          </a:xfrm>
        </p:spPr>
        <p:txBody>
          <a:bodyPr>
            <a:normAutofit/>
          </a:bodyPr>
          <a:lstStyle/>
          <a:p>
            <a:pPr eaLnBrk="1" hangingPunct="1">
              <a:defRPr/>
            </a:pPr>
            <a:r>
              <a:rPr lang="fr-FR" sz="3200" dirty="0"/>
              <a:t>Proposition d’une méthodologie séquentielle d’activation</a:t>
            </a:r>
            <a:r>
              <a:rPr lang="fr-FR" sz="4000" dirty="0"/>
              <a:t> </a:t>
            </a:r>
          </a:p>
        </p:txBody>
      </p:sp>
      <p:sp>
        <p:nvSpPr>
          <p:cNvPr id="112643" name="Rectangle 3">
            <a:extLst>
              <a:ext uri="{FF2B5EF4-FFF2-40B4-BE49-F238E27FC236}">
                <a16:creationId xmlns:a16="http://schemas.microsoft.com/office/drawing/2014/main" id="{095E470B-F2BA-49D3-A621-04448045483B}"/>
              </a:ext>
            </a:extLst>
          </p:cNvPr>
          <p:cNvSpPr>
            <a:spLocks noChangeArrowheads="1"/>
          </p:cNvSpPr>
          <p:nvPr/>
        </p:nvSpPr>
        <p:spPr bwMode="auto">
          <a:xfrm>
            <a:off x="1774826" y="5229226"/>
            <a:ext cx="5400675" cy="13684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a:solidFill>
                  <a:schemeClr val="bg1"/>
                </a:solidFill>
                <a:sym typeface="Wingdings" panose="05000000000000000000" pitchFamily="2" charset="2"/>
              </a:rPr>
              <a:t>1. </a:t>
            </a:r>
            <a:r>
              <a:rPr lang="fr-FR" altLang="fr-FR" sz="1600" b="1">
                <a:solidFill>
                  <a:schemeClr val="bg1"/>
                </a:solidFill>
              </a:rPr>
              <a:t>Prospection – analyse – espionnage</a:t>
            </a:r>
            <a:r>
              <a:rPr lang="fr-FR" altLang="fr-FR" sz="1600">
                <a:solidFill>
                  <a:schemeClr val="bg1"/>
                </a:solidFill>
              </a:rPr>
              <a:t> </a:t>
            </a:r>
          </a:p>
          <a:p>
            <a:pPr algn="ctr" eaLnBrk="1" hangingPunct="1">
              <a:spcBef>
                <a:spcPct val="0"/>
              </a:spcBef>
              <a:buClrTx/>
              <a:buSzTx/>
              <a:buFontTx/>
              <a:buNone/>
            </a:pPr>
            <a:r>
              <a:rPr lang="fr-FR" altLang="fr-FR" sz="1600">
                <a:solidFill>
                  <a:schemeClr val="bg1"/>
                </a:solidFill>
              </a:rPr>
              <a:t>d’un futur parrain </a:t>
            </a:r>
          </a:p>
          <a:p>
            <a:pPr algn="ctr" eaLnBrk="1" hangingPunct="1">
              <a:spcBef>
                <a:spcPct val="0"/>
              </a:spcBef>
              <a:buClrTx/>
              <a:buSzTx/>
              <a:buFontTx/>
              <a:buNone/>
            </a:pPr>
            <a:r>
              <a:rPr lang="fr-FR" altLang="fr-FR" sz="1600">
                <a:solidFill>
                  <a:schemeClr val="bg1"/>
                </a:solidFill>
              </a:rPr>
              <a:t>Accès à l’information « marketing » </a:t>
            </a:r>
          </a:p>
          <a:p>
            <a:pPr algn="ctr" eaLnBrk="1" hangingPunct="1">
              <a:spcBef>
                <a:spcPct val="0"/>
              </a:spcBef>
              <a:buClrTx/>
              <a:buSzTx/>
              <a:buFontTx/>
              <a:buNone/>
            </a:pPr>
            <a:r>
              <a:rPr lang="fr-FR" altLang="fr-FR" sz="1600">
                <a:solidFill>
                  <a:schemeClr val="bg1"/>
                </a:solidFill>
              </a:rPr>
              <a:t>(avantage des agences) et « personnelle » </a:t>
            </a:r>
          </a:p>
          <a:p>
            <a:pPr algn="ctr" eaLnBrk="1" hangingPunct="1">
              <a:spcBef>
                <a:spcPct val="0"/>
              </a:spcBef>
              <a:buClrTx/>
              <a:buSzTx/>
              <a:buFontTx/>
              <a:buNone/>
            </a:pPr>
            <a:r>
              <a:rPr lang="fr-FR" altLang="fr-FR" sz="1600">
                <a:solidFill>
                  <a:schemeClr val="bg1"/>
                </a:solidFill>
              </a:rPr>
              <a:t>(avantage clubs / events)</a:t>
            </a:r>
          </a:p>
        </p:txBody>
      </p:sp>
      <p:sp>
        <p:nvSpPr>
          <p:cNvPr id="112644" name="Rectangle 4">
            <a:extLst>
              <a:ext uri="{FF2B5EF4-FFF2-40B4-BE49-F238E27FC236}">
                <a16:creationId xmlns:a16="http://schemas.microsoft.com/office/drawing/2014/main" id="{951144B4-19E5-49CD-9C9D-FCA23FA91614}"/>
              </a:ext>
            </a:extLst>
          </p:cNvPr>
          <p:cNvSpPr>
            <a:spLocks noChangeArrowheads="1"/>
          </p:cNvSpPr>
          <p:nvPr/>
        </p:nvSpPr>
        <p:spPr bwMode="auto">
          <a:xfrm>
            <a:off x="1774826" y="3357564"/>
            <a:ext cx="5400675" cy="1368425"/>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a:solidFill>
                  <a:schemeClr val="bg1"/>
                </a:solidFill>
              </a:rPr>
              <a:t>2. Calibrage de l’offre partenariale</a:t>
            </a:r>
            <a:r>
              <a:rPr lang="fr-FR" altLang="fr-FR" sz="1600">
                <a:solidFill>
                  <a:schemeClr val="bg1"/>
                </a:solidFill>
              </a:rPr>
              <a:t> </a:t>
            </a:r>
          </a:p>
          <a:p>
            <a:pPr algn="ctr" eaLnBrk="1" hangingPunct="1">
              <a:spcBef>
                <a:spcPct val="0"/>
              </a:spcBef>
              <a:buClrTx/>
              <a:buSzTx/>
              <a:buFontTx/>
              <a:buNone/>
            </a:pPr>
            <a:r>
              <a:rPr lang="fr-FR" altLang="fr-FR" sz="1600">
                <a:solidFill>
                  <a:schemeClr val="bg1"/>
                </a:solidFill>
              </a:rPr>
              <a:t>Ecrire un dossier de partenariat :</a:t>
            </a:r>
          </a:p>
          <a:p>
            <a:pPr algn="ctr" eaLnBrk="1" hangingPunct="1">
              <a:spcBef>
                <a:spcPct val="0"/>
              </a:spcBef>
              <a:buClrTx/>
              <a:buSzTx/>
              <a:buFontTx/>
              <a:buNone/>
            </a:pPr>
            <a:r>
              <a:rPr lang="fr-FR" altLang="fr-FR" sz="1600">
                <a:solidFill>
                  <a:schemeClr val="bg1"/>
                </a:solidFill>
              </a:rPr>
              <a:t>Créer des propositions cohérentes à étages (packs)</a:t>
            </a:r>
          </a:p>
          <a:p>
            <a:pPr algn="ctr" eaLnBrk="1" hangingPunct="1">
              <a:spcBef>
                <a:spcPct val="0"/>
              </a:spcBef>
              <a:buClrTx/>
              <a:buSzTx/>
              <a:buFontTx/>
              <a:buNone/>
            </a:pPr>
            <a:r>
              <a:rPr lang="fr-FR" altLang="fr-FR" sz="1600">
                <a:solidFill>
                  <a:schemeClr val="bg1"/>
                </a:solidFill>
              </a:rPr>
              <a:t>Expliciter l’avantage « activant » pour le parrain sans</a:t>
            </a:r>
          </a:p>
          <a:p>
            <a:pPr algn="ctr" eaLnBrk="1" hangingPunct="1">
              <a:spcBef>
                <a:spcPct val="0"/>
              </a:spcBef>
              <a:buClrTx/>
              <a:buSzTx/>
              <a:buFontTx/>
              <a:buNone/>
            </a:pPr>
            <a:r>
              <a:rPr lang="fr-FR" altLang="fr-FR" sz="1600">
                <a:solidFill>
                  <a:schemeClr val="bg1"/>
                </a:solidFill>
              </a:rPr>
              <a:t>lui donner de leçon…</a:t>
            </a:r>
          </a:p>
        </p:txBody>
      </p:sp>
      <p:sp>
        <p:nvSpPr>
          <p:cNvPr id="112645" name="Rectangle 5">
            <a:extLst>
              <a:ext uri="{FF2B5EF4-FFF2-40B4-BE49-F238E27FC236}">
                <a16:creationId xmlns:a16="http://schemas.microsoft.com/office/drawing/2014/main" id="{4A9596B2-D5E3-4647-B16A-1407F15C7222}"/>
              </a:ext>
            </a:extLst>
          </p:cNvPr>
          <p:cNvSpPr>
            <a:spLocks noChangeArrowheads="1"/>
          </p:cNvSpPr>
          <p:nvPr/>
        </p:nvSpPr>
        <p:spPr bwMode="auto">
          <a:xfrm>
            <a:off x="1774826" y="2276475"/>
            <a:ext cx="5400675" cy="6477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a:t>3. Activation - Exécution</a:t>
            </a:r>
            <a:r>
              <a:rPr lang="fr-FR" altLang="fr-FR" sz="1600"/>
              <a:t> </a:t>
            </a:r>
          </a:p>
          <a:p>
            <a:pPr algn="ctr" eaLnBrk="1" hangingPunct="1">
              <a:spcBef>
                <a:spcPct val="0"/>
              </a:spcBef>
              <a:buClrTx/>
              <a:buSzTx/>
              <a:buFontTx/>
              <a:buNone/>
            </a:pPr>
            <a:r>
              <a:rPr lang="fr-FR" altLang="fr-FR" sz="1600"/>
              <a:t>Mise en place opérationnelle</a:t>
            </a:r>
          </a:p>
        </p:txBody>
      </p:sp>
      <p:sp>
        <p:nvSpPr>
          <p:cNvPr id="112646" name="Rectangle 6">
            <a:extLst>
              <a:ext uri="{FF2B5EF4-FFF2-40B4-BE49-F238E27FC236}">
                <a16:creationId xmlns:a16="http://schemas.microsoft.com/office/drawing/2014/main" id="{11CF8A1E-8EFA-48A2-BF3D-F7F13C795EEA}"/>
              </a:ext>
            </a:extLst>
          </p:cNvPr>
          <p:cNvSpPr>
            <a:spLocks noChangeArrowheads="1"/>
          </p:cNvSpPr>
          <p:nvPr/>
        </p:nvSpPr>
        <p:spPr bwMode="auto">
          <a:xfrm>
            <a:off x="1774826" y="1341438"/>
            <a:ext cx="5400675" cy="576262"/>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a:t>4. Evaluation globale du programme de parrainage</a:t>
            </a:r>
          </a:p>
          <a:p>
            <a:pPr algn="ctr" eaLnBrk="1" hangingPunct="1">
              <a:spcBef>
                <a:spcPct val="0"/>
              </a:spcBef>
              <a:buClrTx/>
              <a:buSzTx/>
              <a:buFontTx/>
              <a:buNone/>
            </a:pPr>
            <a:endParaRPr lang="fr-FR" altLang="fr-FR" sz="1600"/>
          </a:p>
        </p:txBody>
      </p:sp>
      <p:sp>
        <p:nvSpPr>
          <p:cNvPr id="112647" name="Rectangle 7">
            <a:extLst>
              <a:ext uri="{FF2B5EF4-FFF2-40B4-BE49-F238E27FC236}">
                <a16:creationId xmlns:a16="http://schemas.microsoft.com/office/drawing/2014/main" id="{0A3D543C-1A3F-4FB6-9DAF-753889329586}"/>
              </a:ext>
            </a:extLst>
          </p:cNvPr>
          <p:cNvSpPr>
            <a:spLocks noChangeArrowheads="1"/>
          </p:cNvSpPr>
          <p:nvPr/>
        </p:nvSpPr>
        <p:spPr bwMode="auto">
          <a:xfrm>
            <a:off x="7896225" y="3141664"/>
            <a:ext cx="2520950" cy="1152525"/>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t>5. Evolutions</a:t>
            </a:r>
            <a:r>
              <a:rPr lang="fr-FR" altLang="fr-FR" sz="1800"/>
              <a:t> et</a:t>
            </a:r>
          </a:p>
          <a:p>
            <a:pPr algn="ctr" eaLnBrk="1" hangingPunct="1">
              <a:spcBef>
                <a:spcPct val="0"/>
              </a:spcBef>
              <a:buClrTx/>
              <a:buSzTx/>
              <a:buFontTx/>
              <a:buNone/>
            </a:pPr>
            <a:r>
              <a:rPr lang="fr-FR" altLang="fr-FR" sz="1800" b="1"/>
              <a:t>re programmation</a:t>
            </a:r>
            <a:r>
              <a:rPr lang="fr-FR" altLang="fr-FR" sz="1800"/>
              <a:t> </a:t>
            </a:r>
          </a:p>
          <a:p>
            <a:pPr algn="ctr" eaLnBrk="1" hangingPunct="1">
              <a:spcBef>
                <a:spcPct val="0"/>
              </a:spcBef>
              <a:buClrTx/>
              <a:buSzTx/>
              <a:buFontTx/>
              <a:buNone/>
            </a:pPr>
            <a:r>
              <a:rPr lang="fr-FR" altLang="fr-FR" sz="1800"/>
              <a:t>de la Stratégie </a:t>
            </a:r>
          </a:p>
          <a:p>
            <a:pPr algn="ctr" eaLnBrk="1" hangingPunct="1">
              <a:spcBef>
                <a:spcPct val="0"/>
              </a:spcBef>
              <a:buClrTx/>
              <a:buSzTx/>
              <a:buFontTx/>
              <a:buNone/>
            </a:pPr>
            <a:r>
              <a:rPr lang="fr-FR" altLang="fr-FR" sz="1800"/>
              <a:t>Dynamique d’activation </a:t>
            </a:r>
          </a:p>
        </p:txBody>
      </p:sp>
      <p:sp>
        <p:nvSpPr>
          <p:cNvPr id="112648" name="Line 8">
            <a:extLst>
              <a:ext uri="{FF2B5EF4-FFF2-40B4-BE49-F238E27FC236}">
                <a16:creationId xmlns:a16="http://schemas.microsoft.com/office/drawing/2014/main" id="{EAABE775-E38D-493E-A2D5-0E70E22D11E5}"/>
              </a:ext>
            </a:extLst>
          </p:cNvPr>
          <p:cNvSpPr>
            <a:spLocks noChangeShapeType="1"/>
          </p:cNvSpPr>
          <p:nvPr/>
        </p:nvSpPr>
        <p:spPr bwMode="auto">
          <a:xfrm flipV="1">
            <a:off x="4511675" y="4724401"/>
            <a:ext cx="0" cy="504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49" name="Line 9">
            <a:extLst>
              <a:ext uri="{FF2B5EF4-FFF2-40B4-BE49-F238E27FC236}">
                <a16:creationId xmlns:a16="http://schemas.microsoft.com/office/drawing/2014/main" id="{0CBFA2F3-20DF-48D7-8550-A82704D89E5B}"/>
              </a:ext>
            </a:extLst>
          </p:cNvPr>
          <p:cNvSpPr>
            <a:spLocks noChangeShapeType="1"/>
          </p:cNvSpPr>
          <p:nvPr/>
        </p:nvSpPr>
        <p:spPr bwMode="auto">
          <a:xfrm flipV="1">
            <a:off x="4440238" y="2924175"/>
            <a:ext cx="0" cy="4333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50" name="Line 10">
            <a:extLst>
              <a:ext uri="{FF2B5EF4-FFF2-40B4-BE49-F238E27FC236}">
                <a16:creationId xmlns:a16="http://schemas.microsoft.com/office/drawing/2014/main" id="{D04F5EE4-A0CB-4EFB-9FD3-21522FEEB130}"/>
              </a:ext>
            </a:extLst>
          </p:cNvPr>
          <p:cNvSpPr>
            <a:spLocks noChangeShapeType="1"/>
          </p:cNvSpPr>
          <p:nvPr/>
        </p:nvSpPr>
        <p:spPr bwMode="auto">
          <a:xfrm flipV="1">
            <a:off x="4440238" y="1916113"/>
            <a:ext cx="0" cy="36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51" name="Line 11">
            <a:extLst>
              <a:ext uri="{FF2B5EF4-FFF2-40B4-BE49-F238E27FC236}">
                <a16:creationId xmlns:a16="http://schemas.microsoft.com/office/drawing/2014/main" id="{7BD15CAB-FED8-4D9E-8C24-306B767FC5B1}"/>
              </a:ext>
            </a:extLst>
          </p:cNvPr>
          <p:cNvSpPr>
            <a:spLocks noChangeShapeType="1"/>
          </p:cNvSpPr>
          <p:nvPr/>
        </p:nvSpPr>
        <p:spPr bwMode="auto">
          <a:xfrm>
            <a:off x="7175500" y="1628775"/>
            <a:ext cx="18732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52" name="Line 12">
            <a:extLst>
              <a:ext uri="{FF2B5EF4-FFF2-40B4-BE49-F238E27FC236}">
                <a16:creationId xmlns:a16="http://schemas.microsoft.com/office/drawing/2014/main" id="{5D83BEAD-CBB7-4929-ADBF-CECCFE8B3D8C}"/>
              </a:ext>
            </a:extLst>
          </p:cNvPr>
          <p:cNvSpPr>
            <a:spLocks noChangeShapeType="1"/>
          </p:cNvSpPr>
          <p:nvPr/>
        </p:nvSpPr>
        <p:spPr bwMode="auto">
          <a:xfrm>
            <a:off x="9048750" y="1628775"/>
            <a:ext cx="0" cy="15128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53" name="Line 13">
            <a:extLst>
              <a:ext uri="{FF2B5EF4-FFF2-40B4-BE49-F238E27FC236}">
                <a16:creationId xmlns:a16="http://schemas.microsoft.com/office/drawing/2014/main" id="{1ECA761A-DD5C-4090-AFC7-0E5AD2A0E0D6}"/>
              </a:ext>
            </a:extLst>
          </p:cNvPr>
          <p:cNvSpPr>
            <a:spLocks noChangeShapeType="1"/>
          </p:cNvSpPr>
          <p:nvPr/>
        </p:nvSpPr>
        <p:spPr bwMode="auto">
          <a:xfrm>
            <a:off x="9048750" y="4292601"/>
            <a:ext cx="0" cy="158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54" name="Line 14">
            <a:extLst>
              <a:ext uri="{FF2B5EF4-FFF2-40B4-BE49-F238E27FC236}">
                <a16:creationId xmlns:a16="http://schemas.microsoft.com/office/drawing/2014/main" id="{15C5D439-86DA-46E1-BAE0-843851774820}"/>
              </a:ext>
            </a:extLst>
          </p:cNvPr>
          <p:cNvSpPr>
            <a:spLocks noChangeShapeType="1"/>
          </p:cNvSpPr>
          <p:nvPr/>
        </p:nvSpPr>
        <p:spPr bwMode="auto">
          <a:xfrm flipH="1">
            <a:off x="7175500" y="5876925"/>
            <a:ext cx="18732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15" name="Image 14" descr="Une image contenant objets métalliques&#10;&#10;Description générée automatiquement">
            <a:extLst>
              <a:ext uri="{FF2B5EF4-FFF2-40B4-BE49-F238E27FC236}">
                <a16:creationId xmlns:a16="http://schemas.microsoft.com/office/drawing/2014/main" id="{8D51FBFD-B9E6-4FB6-B2F0-798C1358DFB3}"/>
              </a:ext>
            </a:extLst>
          </p:cNvPr>
          <p:cNvPicPr>
            <a:picLocks noChangeAspect="1"/>
          </p:cNvPicPr>
          <p:nvPr/>
        </p:nvPicPr>
        <p:blipFill>
          <a:blip r:embed="rId2"/>
          <a:stretch>
            <a:fillRect/>
          </a:stretch>
        </p:blipFill>
        <p:spPr>
          <a:xfrm>
            <a:off x="121764" y="5376110"/>
            <a:ext cx="1432875" cy="1074656"/>
          </a:xfrm>
          <a:prstGeom prst="rect">
            <a:avLst/>
          </a:prstGeom>
        </p:spPr>
      </p:pic>
      <p:pic>
        <p:nvPicPr>
          <p:cNvPr id="16" name="Image 15">
            <a:extLst>
              <a:ext uri="{FF2B5EF4-FFF2-40B4-BE49-F238E27FC236}">
                <a16:creationId xmlns:a16="http://schemas.microsoft.com/office/drawing/2014/main" id="{01FAE440-F726-40E2-A28F-E55FE7964EEA}"/>
              </a:ext>
            </a:extLst>
          </p:cNvPr>
          <p:cNvPicPr>
            <a:picLocks noChangeAspect="1"/>
          </p:cNvPicPr>
          <p:nvPr/>
        </p:nvPicPr>
        <p:blipFill>
          <a:blip r:embed="rId3"/>
          <a:stretch>
            <a:fillRect/>
          </a:stretch>
        </p:blipFill>
        <p:spPr>
          <a:xfrm>
            <a:off x="257881" y="3511321"/>
            <a:ext cx="1221866" cy="1294517"/>
          </a:xfrm>
          <a:prstGeom prst="rect">
            <a:avLst/>
          </a:prstGeom>
        </p:spPr>
      </p:pic>
      <p:pic>
        <p:nvPicPr>
          <p:cNvPr id="17" name="Image 16" descr="Une image contenant intérieur, plancher, mur, table&#10;&#10;Description générée automatiquement">
            <a:extLst>
              <a:ext uri="{FF2B5EF4-FFF2-40B4-BE49-F238E27FC236}">
                <a16:creationId xmlns:a16="http://schemas.microsoft.com/office/drawing/2014/main" id="{78DD31C3-B2B1-40FC-8224-AE65B717790B}"/>
              </a:ext>
            </a:extLst>
          </p:cNvPr>
          <p:cNvPicPr>
            <a:picLocks noChangeAspect="1"/>
          </p:cNvPicPr>
          <p:nvPr/>
        </p:nvPicPr>
        <p:blipFill>
          <a:blip r:embed="rId4"/>
          <a:stretch>
            <a:fillRect/>
          </a:stretch>
        </p:blipFill>
        <p:spPr>
          <a:xfrm>
            <a:off x="192182" y="2276475"/>
            <a:ext cx="1432873" cy="956443"/>
          </a:xfrm>
          <a:prstGeom prst="rect">
            <a:avLst/>
          </a:prstGeom>
        </p:spPr>
      </p:pic>
      <p:pic>
        <p:nvPicPr>
          <p:cNvPr id="18" name="Image 17" descr="Une image contenant texte&#10;&#10;Description générée automatiquement">
            <a:extLst>
              <a:ext uri="{FF2B5EF4-FFF2-40B4-BE49-F238E27FC236}">
                <a16:creationId xmlns:a16="http://schemas.microsoft.com/office/drawing/2014/main" id="{3CC0BCF4-7421-4C88-BA5E-977B8A8B8E98}"/>
              </a:ext>
            </a:extLst>
          </p:cNvPr>
          <p:cNvPicPr>
            <a:picLocks noChangeAspect="1"/>
          </p:cNvPicPr>
          <p:nvPr/>
        </p:nvPicPr>
        <p:blipFill>
          <a:blip r:embed="rId5"/>
          <a:stretch>
            <a:fillRect/>
          </a:stretch>
        </p:blipFill>
        <p:spPr>
          <a:xfrm>
            <a:off x="132213" y="938344"/>
            <a:ext cx="1492842" cy="108417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6700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C7D8EFC1-9546-43FA-B662-571E31359CE2}"/>
              </a:ext>
            </a:extLst>
          </p:cNvPr>
          <p:cNvSpPr>
            <a:spLocks noGrp="1"/>
          </p:cNvSpPr>
          <p:nvPr>
            <p:ph type="ctrTitle"/>
          </p:nvPr>
        </p:nvSpPr>
        <p:spPr/>
        <p:txBody>
          <a:bodyPr>
            <a:normAutofit fontScale="90000"/>
          </a:bodyPr>
          <a:lstStyle/>
          <a:p>
            <a:r>
              <a:rPr lang="fr-FR" dirty="0"/>
              <a:t>Plate-Forme d’Activations &amp; proposition de valeur  </a:t>
            </a:r>
          </a:p>
        </p:txBody>
      </p:sp>
      <p:sp>
        <p:nvSpPr>
          <p:cNvPr id="5" name="Sous-titre 4">
            <a:extLst>
              <a:ext uri="{FF2B5EF4-FFF2-40B4-BE49-F238E27FC236}">
                <a16:creationId xmlns:a16="http://schemas.microsoft.com/office/drawing/2014/main" id="{51837B16-0EA1-4E5B-84DD-1534D581A0E5}"/>
              </a:ext>
            </a:extLst>
          </p:cNvPr>
          <p:cNvSpPr>
            <a:spLocks noGrp="1"/>
          </p:cNvSpPr>
          <p:nvPr>
            <p:ph type="subTitle" idx="12"/>
          </p:nvPr>
        </p:nvSpPr>
        <p:spPr/>
        <p:txBody>
          <a:bodyPr/>
          <a:lstStyle/>
          <a:p>
            <a:r>
              <a:rPr lang="fr-FR" dirty="0"/>
              <a:t>Typologie interactionnelle</a:t>
            </a:r>
          </a:p>
        </p:txBody>
      </p:sp>
      <p:sp>
        <p:nvSpPr>
          <p:cNvPr id="6" name="Rectangle : coins arrondis 5">
            <a:extLst>
              <a:ext uri="{FF2B5EF4-FFF2-40B4-BE49-F238E27FC236}">
                <a16:creationId xmlns:a16="http://schemas.microsoft.com/office/drawing/2014/main" id="{3AD0B834-F610-4CF8-AD1C-0E754822D00D}"/>
              </a:ext>
            </a:extLst>
          </p:cNvPr>
          <p:cNvSpPr/>
          <p:nvPr/>
        </p:nvSpPr>
        <p:spPr>
          <a:xfrm>
            <a:off x="4915270" y="1278385"/>
            <a:ext cx="2219418" cy="585926"/>
          </a:xfrm>
          <a:prstGeom prst="round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ACTIVATIONS</a:t>
            </a:r>
          </a:p>
        </p:txBody>
      </p:sp>
      <p:sp>
        <p:nvSpPr>
          <p:cNvPr id="7" name="Ellipse 6">
            <a:extLst>
              <a:ext uri="{FF2B5EF4-FFF2-40B4-BE49-F238E27FC236}">
                <a16:creationId xmlns:a16="http://schemas.microsoft.com/office/drawing/2014/main" id="{F1F74DCF-EFAC-4A32-9689-A0F42281F2AE}"/>
              </a:ext>
            </a:extLst>
          </p:cNvPr>
          <p:cNvSpPr/>
          <p:nvPr/>
        </p:nvSpPr>
        <p:spPr>
          <a:xfrm>
            <a:off x="1746681" y="2219418"/>
            <a:ext cx="1898342" cy="941033"/>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t>Interactions</a:t>
            </a:r>
          </a:p>
          <a:p>
            <a:pPr algn="ctr"/>
            <a:r>
              <a:rPr lang="fr-FR" sz="1400" dirty="0"/>
              <a:t>Visuelles</a:t>
            </a:r>
          </a:p>
        </p:txBody>
      </p:sp>
      <p:sp>
        <p:nvSpPr>
          <p:cNvPr id="8" name="Ellipse 7">
            <a:extLst>
              <a:ext uri="{FF2B5EF4-FFF2-40B4-BE49-F238E27FC236}">
                <a16:creationId xmlns:a16="http://schemas.microsoft.com/office/drawing/2014/main" id="{5281AF0D-398D-4C67-BCCE-A44A9C3B0686}"/>
              </a:ext>
            </a:extLst>
          </p:cNvPr>
          <p:cNvSpPr/>
          <p:nvPr/>
        </p:nvSpPr>
        <p:spPr>
          <a:xfrm>
            <a:off x="3917271" y="2219413"/>
            <a:ext cx="1947170" cy="941033"/>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t>Interactions</a:t>
            </a:r>
          </a:p>
          <a:p>
            <a:pPr algn="ctr"/>
            <a:r>
              <a:rPr lang="fr-FR" sz="1400" dirty="0"/>
              <a:t>Relationnelles</a:t>
            </a:r>
          </a:p>
        </p:txBody>
      </p:sp>
      <p:sp>
        <p:nvSpPr>
          <p:cNvPr id="9" name="Ellipse 8">
            <a:extLst>
              <a:ext uri="{FF2B5EF4-FFF2-40B4-BE49-F238E27FC236}">
                <a16:creationId xmlns:a16="http://schemas.microsoft.com/office/drawing/2014/main" id="{3DA78645-E157-43D5-A8F3-F8A3C39FEABE}"/>
              </a:ext>
            </a:extLst>
          </p:cNvPr>
          <p:cNvSpPr/>
          <p:nvPr/>
        </p:nvSpPr>
        <p:spPr>
          <a:xfrm>
            <a:off x="6136688" y="2219414"/>
            <a:ext cx="1989363" cy="941033"/>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t>Interactions</a:t>
            </a:r>
          </a:p>
          <a:p>
            <a:pPr algn="ctr"/>
            <a:r>
              <a:rPr lang="fr-FR" sz="1400" dirty="0"/>
              <a:t>Expérientielles</a:t>
            </a:r>
          </a:p>
        </p:txBody>
      </p:sp>
      <p:sp>
        <p:nvSpPr>
          <p:cNvPr id="10" name="Ellipse 9">
            <a:extLst>
              <a:ext uri="{FF2B5EF4-FFF2-40B4-BE49-F238E27FC236}">
                <a16:creationId xmlns:a16="http://schemas.microsoft.com/office/drawing/2014/main" id="{DBCA19CD-91A9-4DA1-A55C-CA8E50DC9B7C}"/>
              </a:ext>
            </a:extLst>
          </p:cNvPr>
          <p:cNvSpPr/>
          <p:nvPr/>
        </p:nvSpPr>
        <p:spPr>
          <a:xfrm>
            <a:off x="8447127" y="2219415"/>
            <a:ext cx="1898342" cy="941033"/>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t>Interactions</a:t>
            </a:r>
          </a:p>
          <a:p>
            <a:pPr algn="ctr"/>
            <a:r>
              <a:rPr lang="fr-FR" sz="1400" dirty="0"/>
              <a:t>Engageantes</a:t>
            </a:r>
          </a:p>
        </p:txBody>
      </p:sp>
      <p:cxnSp>
        <p:nvCxnSpPr>
          <p:cNvPr id="12" name="Connecteur droit avec flèche 11">
            <a:extLst>
              <a:ext uri="{FF2B5EF4-FFF2-40B4-BE49-F238E27FC236}">
                <a16:creationId xmlns:a16="http://schemas.microsoft.com/office/drawing/2014/main" id="{BC555285-0E40-4E1A-A249-AAF6EDFFCC20}"/>
              </a:ext>
            </a:extLst>
          </p:cNvPr>
          <p:cNvCxnSpPr>
            <a:stCxn id="7" idx="4"/>
          </p:cNvCxnSpPr>
          <p:nvPr/>
        </p:nvCxnSpPr>
        <p:spPr>
          <a:xfrm>
            <a:off x="2695852" y="3160451"/>
            <a:ext cx="0" cy="1171853"/>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8D64C1E4-1D71-4175-B76B-1EB5204ED1DD}"/>
              </a:ext>
            </a:extLst>
          </p:cNvPr>
          <p:cNvSpPr/>
          <p:nvPr/>
        </p:nvSpPr>
        <p:spPr>
          <a:xfrm>
            <a:off x="1586145" y="4332304"/>
            <a:ext cx="2058871" cy="186431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chemeClr val="accent2"/>
                </a:solidFill>
              </a:rPr>
              <a:t>CONTENUS VISUELS</a:t>
            </a:r>
          </a:p>
          <a:p>
            <a:pPr algn="ctr"/>
            <a:r>
              <a:rPr lang="fr-FR" sz="1400" dirty="0"/>
              <a:t>Optimisation expositions médias / digitale / in stadia</a:t>
            </a:r>
          </a:p>
          <a:p>
            <a:pPr algn="ctr"/>
            <a:endParaRPr lang="fr-FR" sz="1400" dirty="0"/>
          </a:p>
          <a:p>
            <a:pPr algn="ctr"/>
            <a:endParaRPr lang="fr-FR" sz="1400" dirty="0"/>
          </a:p>
          <a:p>
            <a:pPr algn="ctr"/>
            <a:r>
              <a:rPr lang="fr-FR" sz="1400" dirty="0"/>
              <a:t>Dilution visuelle</a:t>
            </a:r>
          </a:p>
        </p:txBody>
      </p:sp>
      <p:pic>
        <p:nvPicPr>
          <p:cNvPr id="16" name="Graphique 15" descr="Avertissement">
            <a:extLst>
              <a:ext uri="{FF2B5EF4-FFF2-40B4-BE49-F238E27FC236}">
                <a16:creationId xmlns:a16="http://schemas.microsoft.com/office/drawing/2014/main" id="{E8E349EF-AE29-4A6C-B557-D6A4BBD35E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98076" y="5379868"/>
            <a:ext cx="435007" cy="435007"/>
          </a:xfrm>
          <a:prstGeom prst="rect">
            <a:avLst/>
          </a:prstGeom>
        </p:spPr>
      </p:pic>
      <p:sp>
        <p:nvSpPr>
          <p:cNvPr id="17" name="Rectangle 16">
            <a:extLst>
              <a:ext uri="{FF2B5EF4-FFF2-40B4-BE49-F238E27FC236}">
                <a16:creationId xmlns:a16="http://schemas.microsoft.com/office/drawing/2014/main" id="{600EF9E8-1612-417B-B852-2D4B9A7F1B8E}"/>
              </a:ext>
            </a:extLst>
          </p:cNvPr>
          <p:cNvSpPr/>
          <p:nvPr/>
        </p:nvSpPr>
        <p:spPr>
          <a:xfrm>
            <a:off x="3851077" y="4332304"/>
            <a:ext cx="2058871" cy="186431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chemeClr val="accent2"/>
                </a:solidFill>
              </a:rPr>
              <a:t>CONTENUS HUMAINS</a:t>
            </a:r>
          </a:p>
          <a:p>
            <a:pPr algn="ctr"/>
            <a:r>
              <a:rPr lang="fr-FR" sz="1400" dirty="0"/>
              <a:t>« </a:t>
            </a:r>
            <a:r>
              <a:rPr lang="fr-FR" sz="1400" dirty="0" err="1"/>
              <a:t>Rpisation</a:t>
            </a:r>
            <a:r>
              <a:rPr lang="fr-FR" sz="1400" dirty="0"/>
              <a:t> » / Anciens Champions / Premium</a:t>
            </a:r>
          </a:p>
          <a:p>
            <a:pPr algn="ctr"/>
            <a:endParaRPr lang="fr-FR" sz="1400" dirty="0"/>
          </a:p>
          <a:p>
            <a:pPr algn="ctr"/>
            <a:endParaRPr lang="fr-FR" sz="1400" dirty="0"/>
          </a:p>
          <a:p>
            <a:pPr algn="ctr"/>
            <a:r>
              <a:rPr lang="fr-FR" sz="1400" dirty="0"/>
              <a:t>Volumétrie relationnelle</a:t>
            </a:r>
          </a:p>
        </p:txBody>
      </p:sp>
      <p:cxnSp>
        <p:nvCxnSpPr>
          <p:cNvPr id="19" name="Connecteur droit avec flèche 18">
            <a:extLst>
              <a:ext uri="{FF2B5EF4-FFF2-40B4-BE49-F238E27FC236}">
                <a16:creationId xmlns:a16="http://schemas.microsoft.com/office/drawing/2014/main" id="{F3FFA25D-C2B1-4A7B-B8D9-3E68C055CAA3}"/>
              </a:ext>
            </a:extLst>
          </p:cNvPr>
          <p:cNvCxnSpPr>
            <a:cxnSpLocks/>
            <a:stCxn id="8" idx="4"/>
          </p:cNvCxnSpPr>
          <p:nvPr/>
        </p:nvCxnSpPr>
        <p:spPr>
          <a:xfrm>
            <a:off x="4890856" y="3160446"/>
            <a:ext cx="24414" cy="1171857"/>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FF479C73-E146-4267-9387-844E19B4774D}"/>
              </a:ext>
            </a:extLst>
          </p:cNvPr>
          <p:cNvSpPr/>
          <p:nvPr/>
        </p:nvSpPr>
        <p:spPr>
          <a:xfrm>
            <a:off x="6116009" y="4332304"/>
            <a:ext cx="2058871" cy="186431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chemeClr val="accent2"/>
                </a:solidFill>
              </a:rPr>
              <a:t>CONTENUS FESTIFS</a:t>
            </a:r>
          </a:p>
          <a:p>
            <a:pPr algn="ctr"/>
            <a:r>
              <a:rPr lang="fr-FR" sz="1400" dirty="0"/>
              <a:t>Animations ciblées / Elargissement &amp; renforcement</a:t>
            </a:r>
          </a:p>
          <a:p>
            <a:pPr algn="ctr"/>
            <a:endParaRPr lang="fr-FR" sz="1400" dirty="0"/>
          </a:p>
          <a:p>
            <a:pPr algn="ctr"/>
            <a:endParaRPr lang="fr-FR" sz="1400" dirty="0"/>
          </a:p>
          <a:p>
            <a:pPr algn="ctr"/>
            <a:r>
              <a:rPr lang="fr-FR" sz="1400" dirty="0"/>
              <a:t>Déséquilibre expérientiel (AO)</a:t>
            </a:r>
          </a:p>
        </p:txBody>
      </p:sp>
      <p:cxnSp>
        <p:nvCxnSpPr>
          <p:cNvPr id="22" name="Connecteur droit avec flèche 21">
            <a:extLst>
              <a:ext uri="{FF2B5EF4-FFF2-40B4-BE49-F238E27FC236}">
                <a16:creationId xmlns:a16="http://schemas.microsoft.com/office/drawing/2014/main" id="{275F6A54-A2E1-459B-B944-35E1AC53578B}"/>
              </a:ext>
            </a:extLst>
          </p:cNvPr>
          <p:cNvCxnSpPr>
            <a:cxnSpLocks/>
            <a:stCxn id="9" idx="4"/>
          </p:cNvCxnSpPr>
          <p:nvPr/>
        </p:nvCxnSpPr>
        <p:spPr>
          <a:xfrm>
            <a:off x="7131370" y="3160447"/>
            <a:ext cx="3318" cy="1171857"/>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57EA8CAC-244F-4DF4-8EB9-5D6AE57EE157}"/>
              </a:ext>
            </a:extLst>
          </p:cNvPr>
          <p:cNvSpPr/>
          <p:nvPr/>
        </p:nvSpPr>
        <p:spPr>
          <a:xfrm>
            <a:off x="8380941" y="4332304"/>
            <a:ext cx="2058871" cy="186431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chemeClr val="accent2"/>
                </a:solidFill>
              </a:rPr>
              <a:t>CONTENUS EMOTIONNELS</a:t>
            </a:r>
          </a:p>
          <a:p>
            <a:pPr algn="ctr"/>
            <a:r>
              <a:rPr lang="fr-FR" sz="1400" dirty="0"/>
              <a:t>Univers de marque communs / authenticité sportive</a:t>
            </a:r>
          </a:p>
          <a:p>
            <a:pPr algn="ctr"/>
            <a:endParaRPr lang="fr-FR" sz="1400" dirty="0"/>
          </a:p>
          <a:p>
            <a:pPr algn="ctr"/>
            <a:endParaRPr lang="fr-FR" sz="1400" dirty="0"/>
          </a:p>
          <a:p>
            <a:pPr algn="ctr"/>
            <a:r>
              <a:rPr lang="fr-FR" sz="1400" dirty="0"/>
              <a:t>Mariage forcé</a:t>
            </a:r>
          </a:p>
        </p:txBody>
      </p:sp>
      <p:cxnSp>
        <p:nvCxnSpPr>
          <p:cNvPr id="25" name="Connecteur droit avec flèche 24">
            <a:extLst>
              <a:ext uri="{FF2B5EF4-FFF2-40B4-BE49-F238E27FC236}">
                <a16:creationId xmlns:a16="http://schemas.microsoft.com/office/drawing/2014/main" id="{738A1594-5B79-4D43-96D6-27440456ED86}"/>
              </a:ext>
            </a:extLst>
          </p:cNvPr>
          <p:cNvCxnSpPr>
            <a:cxnSpLocks/>
            <a:stCxn id="10" idx="4"/>
            <a:endCxn id="23" idx="0"/>
          </p:cNvCxnSpPr>
          <p:nvPr/>
        </p:nvCxnSpPr>
        <p:spPr>
          <a:xfrm>
            <a:off x="9396298" y="3160447"/>
            <a:ext cx="14078" cy="1171856"/>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pic>
        <p:nvPicPr>
          <p:cNvPr id="26" name="Graphique 25" descr="Avertissement">
            <a:extLst>
              <a:ext uri="{FF2B5EF4-FFF2-40B4-BE49-F238E27FC236}">
                <a16:creationId xmlns:a16="http://schemas.microsoft.com/office/drawing/2014/main" id="{B15E60B9-8E43-42C2-AACC-7FE6435518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50818" y="5379868"/>
            <a:ext cx="435007" cy="435007"/>
          </a:xfrm>
          <a:prstGeom prst="rect">
            <a:avLst/>
          </a:prstGeom>
        </p:spPr>
      </p:pic>
      <p:pic>
        <p:nvPicPr>
          <p:cNvPr id="27" name="Graphique 26" descr="Avertissement">
            <a:extLst>
              <a:ext uri="{FF2B5EF4-FFF2-40B4-BE49-F238E27FC236}">
                <a16:creationId xmlns:a16="http://schemas.microsoft.com/office/drawing/2014/main" id="{177CB199-A4D6-406D-BC92-E88B0537725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17185" y="5286657"/>
            <a:ext cx="435007" cy="435007"/>
          </a:xfrm>
          <a:prstGeom prst="rect">
            <a:avLst/>
          </a:prstGeom>
        </p:spPr>
      </p:pic>
      <p:pic>
        <p:nvPicPr>
          <p:cNvPr id="29" name="Graphique 28" descr="Avertissement">
            <a:extLst>
              <a:ext uri="{FF2B5EF4-FFF2-40B4-BE49-F238E27FC236}">
                <a16:creationId xmlns:a16="http://schemas.microsoft.com/office/drawing/2014/main" id="{ABF5AD33-35B8-4276-9A88-F78FD2554E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78795" y="5504160"/>
            <a:ext cx="435007" cy="435007"/>
          </a:xfrm>
          <a:prstGeom prst="rect">
            <a:avLst/>
          </a:prstGeom>
        </p:spPr>
      </p:pic>
      <p:cxnSp>
        <p:nvCxnSpPr>
          <p:cNvPr id="31" name="Connecteur droit avec flèche 30">
            <a:extLst>
              <a:ext uri="{FF2B5EF4-FFF2-40B4-BE49-F238E27FC236}">
                <a16:creationId xmlns:a16="http://schemas.microsoft.com/office/drawing/2014/main" id="{278BA5B9-BC78-4876-A85D-1135F4E3C2F3}"/>
              </a:ext>
            </a:extLst>
          </p:cNvPr>
          <p:cNvCxnSpPr>
            <a:stCxn id="6" idx="1"/>
            <a:endCxn id="7" idx="0"/>
          </p:cNvCxnSpPr>
          <p:nvPr/>
        </p:nvCxnSpPr>
        <p:spPr>
          <a:xfrm flipH="1">
            <a:off x="2695852" y="1571349"/>
            <a:ext cx="2219418" cy="648069"/>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33" name="Connecteur droit avec flèche 32">
            <a:extLst>
              <a:ext uri="{FF2B5EF4-FFF2-40B4-BE49-F238E27FC236}">
                <a16:creationId xmlns:a16="http://schemas.microsoft.com/office/drawing/2014/main" id="{24CC95AC-AE99-4CEA-AA16-E16FFF8C8430}"/>
              </a:ext>
            </a:extLst>
          </p:cNvPr>
          <p:cNvCxnSpPr>
            <a:cxnSpLocks/>
            <a:stCxn id="6" idx="2"/>
            <a:endCxn id="8" idx="0"/>
          </p:cNvCxnSpPr>
          <p:nvPr/>
        </p:nvCxnSpPr>
        <p:spPr>
          <a:xfrm flipH="1">
            <a:off x="4890856" y="1864311"/>
            <a:ext cx="1134123" cy="355102"/>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35" name="Connecteur droit avec flèche 34">
            <a:extLst>
              <a:ext uri="{FF2B5EF4-FFF2-40B4-BE49-F238E27FC236}">
                <a16:creationId xmlns:a16="http://schemas.microsoft.com/office/drawing/2014/main" id="{F7185A92-68F5-4778-A2CB-F673176B45F2}"/>
              </a:ext>
            </a:extLst>
          </p:cNvPr>
          <p:cNvCxnSpPr>
            <a:cxnSpLocks/>
            <a:stCxn id="6" idx="2"/>
            <a:endCxn id="9" idx="0"/>
          </p:cNvCxnSpPr>
          <p:nvPr/>
        </p:nvCxnSpPr>
        <p:spPr>
          <a:xfrm>
            <a:off x="6024979" y="1864311"/>
            <a:ext cx="1106391" cy="355103"/>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37" name="Connecteur droit avec flèche 36">
            <a:extLst>
              <a:ext uri="{FF2B5EF4-FFF2-40B4-BE49-F238E27FC236}">
                <a16:creationId xmlns:a16="http://schemas.microsoft.com/office/drawing/2014/main" id="{F21B511F-ED40-44A8-9805-3D4A9B0E7C39}"/>
              </a:ext>
            </a:extLst>
          </p:cNvPr>
          <p:cNvCxnSpPr>
            <a:stCxn id="6" idx="3"/>
            <a:endCxn id="10" idx="0"/>
          </p:cNvCxnSpPr>
          <p:nvPr/>
        </p:nvCxnSpPr>
        <p:spPr>
          <a:xfrm>
            <a:off x="7134688" y="1571348"/>
            <a:ext cx="2261610" cy="648066"/>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91484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85DA839F-A84C-4CDC-AFB3-BAB38737DD11}"/>
              </a:ext>
            </a:extLst>
          </p:cNvPr>
          <p:cNvSpPr>
            <a:spLocks noGrp="1" noChangeArrowheads="1"/>
          </p:cNvSpPr>
          <p:nvPr>
            <p:ph type="title"/>
          </p:nvPr>
        </p:nvSpPr>
        <p:spPr>
          <a:xfrm>
            <a:off x="1981200" y="277813"/>
            <a:ext cx="8229600" cy="919162"/>
          </a:xfrm>
        </p:spPr>
        <p:txBody>
          <a:bodyPr>
            <a:normAutofit fontScale="90000"/>
          </a:bodyPr>
          <a:lstStyle/>
          <a:p>
            <a:pPr eaLnBrk="1" hangingPunct="1">
              <a:defRPr/>
            </a:pPr>
            <a:r>
              <a:rPr lang="fr-FR" sz="4000"/>
              <a:t>2 approches complémentaires possibles</a:t>
            </a:r>
          </a:p>
        </p:txBody>
      </p:sp>
      <p:sp>
        <p:nvSpPr>
          <p:cNvPr id="113667" name="Oval 3">
            <a:extLst>
              <a:ext uri="{FF2B5EF4-FFF2-40B4-BE49-F238E27FC236}">
                <a16:creationId xmlns:a16="http://schemas.microsoft.com/office/drawing/2014/main" id="{A35D3958-50F2-4686-B60C-AE77675D2615}"/>
              </a:ext>
            </a:extLst>
          </p:cNvPr>
          <p:cNvSpPr>
            <a:spLocks noChangeArrowheads="1"/>
          </p:cNvSpPr>
          <p:nvPr/>
        </p:nvSpPr>
        <p:spPr bwMode="auto">
          <a:xfrm>
            <a:off x="1774826" y="2349501"/>
            <a:ext cx="2447925" cy="936625"/>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a:t>Existant</a:t>
            </a:r>
          </a:p>
        </p:txBody>
      </p:sp>
      <p:sp>
        <p:nvSpPr>
          <p:cNvPr id="113668" name="Oval 4">
            <a:extLst>
              <a:ext uri="{FF2B5EF4-FFF2-40B4-BE49-F238E27FC236}">
                <a16:creationId xmlns:a16="http://schemas.microsoft.com/office/drawing/2014/main" id="{BEBFF719-0A0C-4008-B16F-BF01D46E5D98}"/>
              </a:ext>
            </a:extLst>
          </p:cNvPr>
          <p:cNvSpPr>
            <a:spLocks noChangeArrowheads="1"/>
          </p:cNvSpPr>
          <p:nvPr/>
        </p:nvSpPr>
        <p:spPr bwMode="auto">
          <a:xfrm>
            <a:off x="1774826" y="4437064"/>
            <a:ext cx="2447925" cy="936625"/>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a:t>Innovation</a:t>
            </a:r>
          </a:p>
        </p:txBody>
      </p:sp>
      <p:sp>
        <p:nvSpPr>
          <p:cNvPr id="113669" name="Rectangle 5">
            <a:extLst>
              <a:ext uri="{FF2B5EF4-FFF2-40B4-BE49-F238E27FC236}">
                <a16:creationId xmlns:a16="http://schemas.microsoft.com/office/drawing/2014/main" id="{461ACDED-04AE-4614-844F-8FBF1221C858}"/>
              </a:ext>
            </a:extLst>
          </p:cNvPr>
          <p:cNvSpPr>
            <a:spLocks noChangeArrowheads="1"/>
          </p:cNvSpPr>
          <p:nvPr/>
        </p:nvSpPr>
        <p:spPr bwMode="auto">
          <a:xfrm>
            <a:off x="6959600" y="1700213"/>
            <a:ext cx="3455988" cy="129540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a:solidFill>
                  <a:srgbClr val="000000"/>
                </a:solidFill>
              </a:rPr>
              <a:t>Faire coller les outils de </a:t>
            </a:r>
          </a:p>
          <a:p>
            <a:pPr algn="ctr" eaLnBrk="1" hangingPunct="1">
              <a:spcBef>
                <a:spcPct val="0"/>
              </a:spcBef>
              <a:buClrTx/>
              <a:buSzTx/>
              <a:buFontTx/>
              <a:buNone/>
            </a:pPr>
            <a:r>
              <a:rPr lang="fr-FR" altLang="fr-FR" sz="1800">
                <a:solidFill>
                  <a:srgbClr val="000000"/>
                </a:solidFill>
              </a:rPr>
              <a:t>partenariat </a:t>
            </a:r>
          </a:p>
          <a:p>
            <a:pPr algn="ctr" eaLnBrk="1" hangingPunct="1">
              <a:spcBef>
                <a:spcPct val="0"/>
              </a:spcBef>
              <a:buClrTx/>
              <a:buSzTx/>
              <a:buFontTx/>
              <a:buNone/>
            </a:pPr>
            <a:r>
              <a:rPr lang="fr-FR" altLang="fr-FR" sz="1800">
                <a:solidFill>
                  <a:srgbClr val="000000"/>
                </a:solidFill>
              </a:rPr>
              <a:t>(possédés) à la stratégie </a:t>
            </a:r>
          </a:p>
          <a:p>
            <a:pPr algn="ctr" eaLnBrk="1" hangingPunct="1">
              <a:spcBef>
                <a:spcPct val="0"/>
              </a:spcBef>
              <a:buClrTx/>
              <a:buSzTx/>
              <a:buFontTx/>
              <a:buNone/>
            </a:pPr>
            <a:r>
              <a:rPr lang="fr-FR" altLang="fr-FR" sz="1800">
                <a:solidFill>
                  <a:srgbClr val="000000"/>
                </a:solidFill>
              </a:rPr>
              <a:t>d’un parrain </a:t>
            </a:r>
          </a:p>
        </p:txBody>
      </p:sp>
      <p:sp>
        <p:nvSpPr>
          <p:cNvPr id="113670" name="Rectangle 6">
            <a:extLst>
              <a:ext uri="{FF2B5EF4-FFF2-40B4-BE49-F238E27FC236}">
                <a16:creationId xmlns:a16="http://schemas.microsoft.com/office/drawing/2014/main" id="{BABDF9C5-2D39-4B62-83BC-4BE00429EB02}"/>
              </a:ext>
            </a:extLst>
          </p:cNvPr>
          <p:cNvSpPr>
            <a:spLocks noChangeArrowheads="1"/>
          </p:cNvSpPr>
          <p:nvPr/>
        </p:nvSpPr>
        <p:spPr bwMode="auto">
          <a:xfrm>
            <a:off x="6959600" y="4365625"/>
            <a:ext cx="3455988" cy="129540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a:solidFill>
                  <a:srgbClr val="000000"/>
                </a:solidFill>
              </a:rPr>
              <a:t>Créer et/ou adapter (modifier)</a:t>
            </a:r>
          </a:p>
          <a:p>
            <a:pPr algn="ctr" eaLnBrk="1" hangingPunct="1">
              <a:spcBef>
                <a:spcPct val="0"/>
              </a:spcBef>
              <a:buClrTx/>
              <a:buSzTx/>
              <a:buFontTx/>
              <a:buNone/>
            </a:pPr>
            <a:r>
              <a:rPr lang="fr-FR" altLang="fr-FR" sz="1800">
                <a:solidFill>
                  <a:srgbClr val="000000"/>
                </a:solidFill>
              </a:rPr>
              <a:t> les outils de partenariat </a:t>
            </a:r>
          </a:p>
          <a:p>
            <a:pPr algn="ctr" eaLnBrk="1" hangingPunct="1">
              <a:spcBef>
                <a:spcPct val="0"/>
              </a:spcBef>
              <a:buClrTx/>
              <a:buSzTx/>
              <a:buFontTx/>
              <a:buNone/>
            </a:pPr>
            <a:r>
              <a:rPr lang="fr-FR" altLang="fr-FR" sz="1800">
                <a:solidFill>
                  <a:srgbClr val="000000"/>
                </a:solidFill>
              </a:rPr>
              <a:t>à la stratégie du parrain </a:t>
            </a:r>
          </a:p>
        </p:txBody>
      </p:sp>
      <p:sp>
        <p:nvSpPr>
          <p:cNvPr id="113671" name="Text Box 7">
            <a:extLst>
              <a:ext uri="{FF2B5EF4-FFF2-40B4-BE49-F238E27FC236}">
                <a16:creationId xmlns:a16="http://schemas.microsoft.com/office/drawing/2014/main" id="{CC5D62B7-4584-47C6-B4B4-5DB8C0C7E577}"/>
              </a:ext>
            </a:extLst>
          </p:cNvPr>
          <p:cNvSpPr txBox="1">
            <a:spLocks noChangeArrowheads="1"/>
          </p:cNvSpPr>
          <p:nvPr/>
        </p:nvSpPr>
        <p:spPr bwMode="auto">
          <a:xfrm>
            <a:off x="2351089" y="3716338"/>
            <a:ext cx="1152525" cy="36671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a:t>+</a:t>
            </a:r>
          </a:p>
        </p:txBody>
      </p:sp>
      <p:sp>
        <p:nvSpPr>
          <p:cNvPr id="113672" name="AutoShape 8">
            <a:extLst>
              <a:ext uri="{FF2B5EF4-FFF2-40B4-BE49-F238E27FC236}">
                <a16:creationId xmlns:a16="http://schemas.microsoft.com/office/drawing/2014/main" id="{620E1A98-FAE6-4A4A-983C-DD0C2E3C37F8}"/>
              </a:ext>
            </a:extLst>
          </p:cNvPr>
          <p:cNvSpPr>
            <a:spLocks noChangeArrowheads="1"/>
          </p:cNvSpPr>
          <p:nvPr/>
        </p:nvSpPr>
        <p:spPr bwMode="auto">
          <a:xfrm>
            <a:off x="4511675" y="3141663"/>
            <a:ext cx="1873250" cy="1223962"/>
          </a:xfrm>
          <a:prstGeom prst="bevel">
            <a:avLst>
              <a:gd name="adj" fmla="val 12500"/>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a:t>Customiser</a:t>
            </a:r>
          </a:p>
          <a:p>
            <a:pPr algn="ctr" eaLnBrk="1" hangingPunct="1">
              <a:spcBef>
                <a:spcPct val="0"/>
              </a:spcBef>
              <a:buClrTx/>
              <a:buSzTx/>
              <a:buFontTx/>
              <a:buNone/>
            </a:pPr>
            <a:r>
              <a:rPr lang="fr-FR" altLang="fr-FR" sz="1800"/>
              <a:t>l’offre</a:t>
            </a:r>
          </a:p>
        </p:txBody>
      </p:sp>
      <p:sp>
        <p:nvSpPr>
          <p:cNvPr id="113673" name="Line 9">
            <a:extLst>
              <a:ext uri="{FF2B5EF4-FFF2-40B4-BE49-F238E27FC236}">
                <a16:creationId xmlns:a16="http://schemas.microsoft.com/office/drawing/2014/main" id="{FE0C7C03-F122-4DA6-B353-9CB9A1E9D2E8}"/>
              </a:ext>
            </a:extLst>
          </p:cNvPr>
          <p:cNvSpPr>
            <a:spLocks noChangeShapeType="1"/>
          </p:cNvSpPr>
          <p:nvPr/>
        </p:nvSpPr>
        <p:spPr bwMode="auto">
          <a:xfrm>
            <a:off x="4151313" y="2997201"/>
            <a:ext cx="360362" cy="1444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3674" name="Line 10">
            <a:extLst>
              <a:ext uri="{FF2B5EF4-FFF2-40B4-BE49-F238E27FC236}">
                <a16:creationId xmlns:a16="http://schemas.microsoft.com/office/drawing/2014/main" id="{E8E40AE2-7923-4836-878A-EBDD7A5D9F0D}"/>
              </a:ext>
            </a:extLst>
          </p:cNvPr>
          <p:cNvSpPr>
            <a:spLocks noChangeShapeType="1"/>
          </p:cNvSpPr>
          <p:nvPr/>
        </p:nvSpPr>
        <p:spPr bwMode="auto">
          <a:xfrm flipV="1">
            <a:off x="6383338" y="2708275"/>
            <a:ext cx="576262" cy="4333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3675" name="Line 11">
            <a:extLst>
              <a:ext uri="{FF2B5EF4-FFF2-40B4-BE49-F238E27FC236}">
                <a16:creationId xmlns:a16="http://schemas.microsoft.com/office/drawing/2014/main" id="{442DD3D6-3EF4-4B55-98F8-906830EDAF0C}"/>
              </a:ext>
            </a:extLst>
          </p:cNvPr>
          <p:cNvSpPr>
            <a:spLocks noChangeShapeType="1"/>
          </p:cNvSpPr>
          <p:nvPr/>
        </p:nvSpPr>
        <p:spPr bwMode="auto">
          <a:xfrm flipV="1">
            <a:off x="4151313" y="4365626"/>
            <a:ext cx="360362" cy="3587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3676" name="Line 12">
            <a:extLst>
              <a:ext uri="{FF2B5EF4-FFF2-40B4-BE49-F238E27FC236}">
                <a16:creationId xmlns:a16="http://schemas.microsoft.com/office/drawing/2014/main" id="{2A496BBD-0F19-480C-98FA-F784B5CE4853}"/>
              </a:ext>
            </a:extLst>
          </p:cNvPr>
          <p:cNvSpPr>
            <a:spLocks noChangeShapeType="1"/>
          </p:cNvSpPr>
          <p:nvPr/>
        </p:nvSpPr>
        <p:spPr bwMode="auto">
          <a:xfrm>
            <a:off x="6383338" y="4365625"/>
            <a:ext cx="576262" cy="503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8900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6B7DDCD9-DBA3-4349-819D-21C6E1FCC3F8}"/>
              </a:ext>
            </a:extLst>
          </p:cNvPr>
          <p:cNvSpPr>
            <a:spLocks noGrp="1" noChangeArrowheads="1"/>
          </p:cNvSpPr>
          <p:nvPr>
            <p:ph type="title"/>
          </p:nvPr>
        </p:nvSpPr>
        <p:spPr>
          <a:xfrm>
            <a:off x="1847850" y="5373689"/>
            <a:ext cx="8229600" cy="1139825"/>
          </a:xfrm>
        </p:spPr>
        <p:txBody>
          <a:bodyPr/>
          <a:lstStyle/>
          <a:p>
            <a:pPr eaLnBrk="1" hangingPunct="1">
              <a:defRPr/>
            </a:pPr>
            <a:r>
              <a:rPr lang="fr-FR">
                <a:solidFill>
                  <a:srgbClr val="000000"/>
                </a:solidFill>
                <a:effectLst>
                  <a:outerShdw blurRad="38100" dist="38100" dir="2700000" algn="tl">
                    <a:srgbClr val="C0C0C0"/>
                  </a:outerShdw>
                </a:effectLst>
              </a:rPr>
              <a:t>Une première illustration</a:t>
            </a:r>
          </a:p>
        </p:txBody>
      </p:sp>
      <p:sp>
        <p:nvSpPr>
          <p:cNvPr id="131075" name="Rectangle 3">
            <a:extLst>
              <a:ext uri="{FF2B5EF4-FFF2-40B4-BE49-F238E27FC236}">
                <a16:creationId xmlns:a16="http://schemas.microsoft.com/office/drawing/2014/main" id="{BCA7F74F-9D87-4205-BF1B-C71121C2E16C}"/>
              </a:ext>
            </a:extLst>
          </p:cNvPr>
          <p:cNvSpPr>
            <a:spLocks noGrp="1" noChangeArrowheads="1"/>
          </p:cNvSpPr>
          <p:nvPr>
            <p:ph idx="1"/>
          </p:nvPr>
        </p:nvSpPr>
        <p:spPr>
          <a:xfrm>
            <a:off x="2063750" y="4652964"/>
            <a:ext cx="8229600" cy="465137"/>
          </a:xfrm>
        </p:spPr>
        <p:txBody>
          <a:bodyPr>
            <a:normAutofit fontScale="62500" lnSpcReduction="20000"/>
          </a:bodyPr>
          <a:lstStyle/>
          <a:p>
            <a:pPr algn="ctr" eaLnBrk="1" hangingPunct="1">
              <a:buFont typeface="Wingdings" panose="05000000000000000000" pitchFamily="2" charset="2"/>
              <a:buNone/>
              <a:defRPr/>
            </a:pPr>
            <a:r>
              <a:rPr lang="fr-FR" sz="2400" b="1">
                <a:solidFill>
                  <a:srgbClr val="000000"/>
                </a:solidFill>
                <a:effectLst>
                  <a:outerShdw blurRad="38100" dist="38100" dir="2700000" algn="tl">
                    <a:srgbClr val="C0C0C0"/>
                  </a:outerShdw>
                </a:effectLst>
              </a:rPr>
              <a:t>L’histoire du Lagardère Tour</a:t>
            </a:r>
            <a:r>
              <a:rPr lang="fr-FR" sz="2400" b="1">
                <a:effectLst>
                  <a:outerShdw blurRad="38100" dist="38100" dir="2700000" algn="tl">
                    <a:srgbClr val="C0C0C0"/>
                  </a:outerShdw>
                </a:effectLst>
              </a:rPr>
              <a:t> </a:t>
            </a:r>
            <a:r>
              <a:rPr lang="fr-FR" sz="2400" b="1">
                <a:solidFill>
                  <a:srgbClr val="000000"/>
                </a:solidFill>
                <a:effectLst>
                  <a:outerShdw blurRad="38100" dist="38100" dir="2700000" algn="tl">
                    <a:srgbClr val="C0C0C0"/>
                  </a:outerShdw>
                </a:effectLst>
              </a:rPr>
              <a:t>devenu Masters France BNP Paribas (National) tennis (dec. 2008)</a:t>
            </a:r>
          </a:p>
        </p:txBody>
      </p:sp>
      <p:pic>
        <p:nvPicPr>
          <p:cNvPr id="114692" name="Picture 4" descr="lagardere">
            <a:hlinkClick r:id="rId2" action="ppaction://hlinkpres?slideindex=1&amp;slidetitle="/>
            <a:extLst>
              <a:ext uri="{FF2B5EF4-FFF2-40B4-BE49-F238E27FC236}">
                <a16:creationId xmlns:a16="http://schemas.microsoft.com/office/drawing/2014/main" id="{1F9F1CBC-C1ED-4BB2-88E7-A218C21E4A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289" y="549276"/>
            <a:ext cx="1944687"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5" descr="20070531">
            <a:extLst>
              <a:ext uri="{FF2B5EF4-FFF2-40B4-BE49-F238E27FC236}">
                <a16:creationId xmlns:a16="http://schemas.microsoft.com/office/drawing/2014/main" id="{A83900E5-1234-47D0-B8F8-F2552841FD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7938" y="836613"/>
            <a:ext cx="230505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4" name="Picture 6" descr="logo_team_lagardere">
            <a:extLst>
              <a:ext uri="{FF2B5EF4-FFF2-40B4-BE49-F238E27FC236}">
                <a16:creationId xmlns:a16="http://schemas.microsoft.com/office/drawing/2014/main" id="{CF877FC5-1C75-4AB9-B12B-685018E7CF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3750" y="2708275"/>
            <a:ext cx="216058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5" name="Picture 7" descr="cortomaltese_big copie">
            <a:extLst>
              <a:ext uri="{FF2B5EF4-FFF2-40B4-BE49-F238E27FC236}">
                <a16:creationId xmlns:a16="http://schemas.microsoft.com/office/drawing/2014/main" id="{C79DCD0D-E954-4447-A5F6-847DD275E0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67663" y="620714"/>
            <a:ext cx="2259012"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6" name="Picture 8" descr="new LOGO Masters France">
            <a:hlinkClick r:id="rId7" action="ppaction://hlinkpres?slideindex=1&amp;slidetitle="/>
            <a:extLst>
              <a:ext uri="{FF2B5EF4-FFF2-40B4-BE49-F238E27FC236}">
                <a16:creationId xmlns:a16="http://schemas.microsoft.com/office/drawing/2014/main" id="{808F28E4-EAA9-49F6-B3B3-8E69E81612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64200" y="3068638"/>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9400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CF096A3E-5151-4839-A937-5009D03E2AB6}"/>
              </a:ext>
            </a:extLst>
          </p:cNvPr>
          <p:cNvSpPr>
            <a:spLocks noGrp="1" noChangeArrowheads="1"/>
          </p:cNvSpPr>
          <p:nvPr>
            <p:ph type="subTitle" idx="1"/>
          </p:nvPr>
        </p:nvSpPr>
        <p:spPr>
          <a:xfrm>
            <a:off x="2711450" y="4941888"/>
            <a:ext cx="6400800" cy="1752600"/>
          </a:xfrm>
        </p:spPr>
        <p:txBody>
          <a:bodyPr/>
          <a:lstStyle/>
          <a:p>
            <a:pPr eaLnBrk="1" hangingPunct="1">
              <a:defRPr/>
            </a:pPr>
            <a:r>
              <a:rPr lang="fr-FR" b="1">
                <a:solidFill>
                  <a:srgbClr val="000000"/>
                </a:solidFill>
                <a:effectLst>
                  <a:outerShdw blurRad="38100" dist="38100" dir="2700000" algn="tl">
                    <a:srgbClr val="C0C0C0"/>
                  </a:outerShdw>
                </a:effectLst>
              </a:rPr>
              <a:t>Exemples terrain</a:t>
            </a:r>
          </a:p>
        </p:txBody>
      </p:sp>
      <p:pic>
        <p:nvPicPr>
          <p:cNvPr id="115715" name="Picture 3" descr="BASKET-JAM-ok">
            <a:extLst>
              <a:ext uri="{FF2B5EF4-FFF2-40B4-BE49-F238E27FC236}">
                <a16:creationId xmlns:a16="http://schemas.microsoft.com/office/drawing/2014/main" id="{01B9F0DD-865D-41F9-B8EC-E8DFF08336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404813"/>
            <a:ext cx="2417763"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6" name="Picture 4" descr="Champion Logo Blue">
            <a:extLst>
              <a:ext uri="{FF2B5EF4-FFF2-40B4-BE49-F238E27FC236}">
                <a16:creationId xmlns:a16="http://schemas.microsoft.com/office/drawing/2014/main" id="{618C4F96-D477-4CAF-A677-F8D4B35BA05A}"/>
              </a:ext>
            </a:extLst>
          </p:cNvPr>
          <p:cNvPicPr>
            <a:picLocks noChangeAspect="1" noChangeArrowheads="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2063750" y="1341439"/>
            <a:ext cx="182880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6" descr="footlock_rgb">
            <a:extLst>
              <a:ext uri="{FF2B5EF4-FFF2-40B4-BE49-F238E27FC236}">
                <a16:creationId xmlns:a16="http://schemas.microsoft.com/office/drawing/2014/main" id="{6127FC21-CFD4-4D40-80ED-A8C50DA01A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1088" y="2636839"/>
            <a:ext cx="914400"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8" name="Picture 7" descr="NBA07franchlogo">
            <a:extLst>
              <a:ext uri="{FF2B5EF4-FFF2-40B4-BE49-F238E27FC236}">
                <a16:creationId xmlns:a16="http://schemas.microsoft.com/office/drawing/2014/main" id="{B65E04DC-6CD7-4900-A529-5C70F74EEA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9650" y="3357564"/>
            <a:ext cx="10668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9" name="Picture 8" descr="LogoEvent">
            <a:extLst>
              <a:ext uri="{FF2B5EF4-FFF2-40B4-BE49-F238E27FC236}">
                <a16:creationId xmlns:a16="http://schemas.microsoft.com/office/drawing/2014/main" id="{E56D3FDD-8BA2-4982-9650-4C2D208581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2613" y="188914"/>
            <a:ext cx="89535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0" name="Picture 9" descr="HenkelLogo">
            <a:extLst>
              <a:ext uri="{FF2B5EF4-FFF2-40B4-BE49-F238E27FC236}">
                <a16:creationId xmlns:a16="http://schemas.microsoft.com/office/drawing/2014/main" id="{BB087FFD-70D5-47EA-AD47-53963C86D0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19739" y="1557339"/>
            <a:ext cx="11144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1" name="Picture 10" descr="PlaystationLogo">
            <a:extLst>
              <a:ext uri="{FF2B5EF4-FFF2-40B4-BE49-F238E27FC236}">
                <a16:creationId xmlns:a16="http://schemas.microsoft.com/office/drawing/2014/main" id="{86EB3140-A6FC-4C46-AE4E-662BB6B7202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87939" y="2781301"/>
            <a:ext cx="216217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2" name="Picture 11" descr="PSPLogo">
            <a:extLst>
              <a:ext uri="{FF2B5EF4-FFF2-40B4-BE49-F238E27FC236}">
                <a16:creationId xmlns:a16="http://schemas.microsoft.com/office/drawing/2014/main" id="{63851A2A-60E7-4D64-B789-A8CB0682B1A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11901" y="3141663"/>
            <a:ext cx="8667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3" name="Picture 12" descr="logo_arena">
            <a:extLst>
              <a:ext uri="{FF2B5EF4-FFF2-40B4-BE49-F238E27FC236}">
                <a16:creationId xmlns:a16="http://schemas.microsoft.com/office/drawing/2014/main" id="{280F3868-1131-4AB1-8F35-D7B032CC1F5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14913" y="3357563"/>
            <a:ext cx="85725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4" name="Picture 13" descr="WorldCup2006">
            <a:extLst>
              <a:ext uri="{FF2B5EF4-FFF2-40B4-BE49-F238E27FC236}">
                <a16:creationId xmlns:a16="http://schemas.microsoft.com/office/drawing/2014/main" id="{EE551EE2-8EE7-4074-A9C4-93C12BBFE7F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01050" y="260351"/>
            <a:ext cx="20193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5" name="Picture 14" descr="mh_logo">
            <a:extLst>
              <a:ext uri="{FF2B5EF4-FFF2-40B4-BE49-F238E27FC236}">
                <a16:creationId xmlns:a16="http://schemas.microsoft.com/office/drawing/2014/main" id="{3678BC64-AFEA-457A-B4BC-1BC69467FA6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32851" y="1196976"/>
            <a:ext cx="136207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6" name="Picture 15" descr="coke">
            <a:extLst>
              <a:ext uri="{FF2B5EF4-FFF2-40B4-BE49-F238E27FC236}">
                <a16:creationId xmlns:a16="http://schemas.microsoft.com/office/drawing/2014/main" id="{CD2C64AD-48AD-4AB3-B765-C469D4328D0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16950" y="1628775"/>
            <a:ext cx="18478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7" name="Picture 16" descr="WC_RGB_OS_Office_HZ_ENG">
            <a:extLst>
              <a:ext uri="{FF2B5EF4-FFF2-40B4-BE49-F238E27FC236}">
                <a16:creationId xmlns:a16="http://schemas.microsoft.com/office/drawing/2014/main" id="{1F3AE3D0-FD3B-4FC6-B1EF-456F6456860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16950" y="2636839"/>
            <a:ext cx="186055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8" name="Picture 17">
            <a:extLst>
              <a:ext uri="{FF2B5EF4-FFF2-40B4-BE49-F238E27FC236}">
                <a16:creationId xmlns:a16="http://schemas.microsoft.com/office/drawing/2014/main" id="{EB27856D-DD9A-4FE9-8B5D-F84F7084DEC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759825" y="3429001"/>
            <a:ext cx="144780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9" name="Picture 18" descr="logo_nike">
            <a:extLst>
              <a:ext uri="{FF2B5EF4-FFF2-40B4-BE49-F238E27FC236}">
                <a16:creationId xmlns:a16="http://schemas.microsoft.com/office/drawing/2014/main" id="{4177B87A-E7C2-44A4-BD22-448BEA8F2D9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51089" y="2133601"/>
            <a:ext cx="93662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127" name="Rectangle 133126">
            <a:extLst>
              <a:ext uri="{FF2B5EF4-FFF2-40B4-BE49-F238E27FC236}">
                <a16:creationId xmlns:a16="http://schemas.microsoft.com/office/drawing/2014/main" id="{9A002C20-86F6-46B0-8392-A37CAC548C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22" name="Rectangle 2">
            <a:extLst>
              <a:ext uri="{FF2B5EF4-FFF2-40B4-BE49-F238E27FC236}">
                <a16:creationId xmlns:a16="http://schemas.microsoft.com/office/drawing/2014/main" id="{BAEEF9A8-05BD-4AAD-8719-754355393231}"/>
              </a:ext>
            </a:extLst>
          </p:cNvPr>
          <p:cNvSpPr>
            <a:spLocks noGrp="1" noChangeArrowheads="1"/>
          </p:cNvSpPr>
          <p:nvPr>
            <p:ph idx="1"/>
          </p:nvPr>
        </p:nvSpPr>
        <p:spPr>
          <a:xfrm>
            <a:off x="838201" y="2013625"/>
            <a:ext cx="4614759" cy="4163337"/>
          </a:xfrm>
        </p:spPr>
        <p:txBody>
          <a:bodyPr>
            <a:normAutofit/>
          </a:bodyPr>
          <a:lstStyle/>
          <a:p>
            <a:pPr eaLnBrk="1" hangingPunct="1">
              <a:buFont typeface="Wingdings" panose="05000000000000000000" pitchFamily="2" charset="2"/>
              <a:buChar char="ð"/>
              <a:defRPr/>
            </a:pPr>
            <a:r>
              <a:rPr lang="fr-FR" sz="1700">
                <a:effectLst>
                  <a:outerShdw blurRad="38100" dist="38100" dir="2700000" algn="tl">
                    <a:srgbClr val="C0C0C0"/>
                  </a:outerShdw>
                </a:effectLst>
              </a:rPr>
              <a:t>Evénement alliant compétition de basket-ball et activités ludiques et interactives fans / spectateurs gratuits.</a:t>
            </a:r>
          </a:p>
          <a:p>
            <a:pPr eaLnBrk="1" hangingPunct="1">
              <a:buFont typeface="Wingdings" panose="05000000000000000000" pitchFamily="2" charset="2"/>
              <a:buChar char="ð"/>
              <a:defRPr/>
            </a:pPr>
            <a:endParaRPr lang="fr-FR" sz="1700">
              <a:effectLst>
                <a:outerShdw blurRad="38100" dist="38100" dir="2700000" algn="tl">
                  <a:srgbClr val="C0C0C0"/>
                </a:outerShdw>
              </a:effectLst>
            </a:endParaRPr>
          </a:p>
          <a:p>
            <a:pPr eaLnBrk="1" hangingPunct="1">
              <a:buFont typeface="Wingdings" panose="05000000000000000000" pitchFamily="2" charset="2"/>
              <a:buChar char="ð"/>
              <a:defRPr/>
            </a:pPr>
            <a:r>
              <a:rPr lang="fr-FR" sz="1700">
                <a:effectLst>
                  <a:outerShdw blurRad="38100" dist="38100" dir="2700000" algn="tl">
                    <a:srgbClr val="C0C0C0"/>
                  </a:outerShdw>
                </a:effectLst>
              </a:rPr>
              <a:t>Aire ouverte à tous avec plusieurs éléments interactifs et ludique autour de la pratique du basket-ball</a:t>
            </a:r>
          </a:p>
          <a:p>
            <a:pPr eaLnBrk="1" hangingPunct="1">
              <a:buFont typeface="Wingdings" panose="05000000000000000000" pitchFamily="2" charset="2"/>
              <a:buChar char="ð"/>
              <a:defRPr/>
            </a:pPr>
            <a:endParaRPr lang="fr-FR" sz="1700">
              <a:effectLst>
                <a:outerShdw blurRad="38100" dist="38100" dir="2700000" algn="tl">
                  <a:srgbClr val="C0C0C0"/>
                </a:outerShdw>
              </a:effectLst>
            </a:endParaRPr>
          </a:p>
          <a:p>
            <a:pPr eaLnBrk="1" hangingPunct="1">
              <a:buFont typeface="Wingdings" panose="05000000000000000000" pitchFamily="2" charset="2"/>
              <a:buChar char="ð"/>
              <a:defRPr/>
            </a:pPr>
            <a:r>
              <a:rPr lang="fr-FR" sz="1700">
                <a:effectLst>
                  <a:outerShdw blurRad="38100" dist="38100" dir="2700000" algn="tl">
                    <a:srgbClr val="C0C0C0"/>
                  </a:outerShdw>
                </a:effectLst>
              </a:rPr>
              <a:t>Tournoi élite de basket-ball 5*5 de haut niveau</a:t>
            </a:r>
          </a:p>
          <a:p>
            <a:pPr eaLnBrk="1" hangingPunct="1">
              <a:buFont typeface="Wingdings" panose="05000000000000000000" pitchFamily="2" charset="2"/>
              <a:buChar char="ð"/>
              <a:defRPr/>
            </a:pPr>
            <a:endParaRPr lang="fr-FR" sz="1700">
              <a:effectLst>
                <a:outerShdw blurRad="38100" dist="38100" dir="2700000" algn="tl">
                  <a:srgbClr val="C0C0C0"/>
                </a:outerShdw>
              </a:effectLst>
            </a:endParaRPr>
          </a:p>
          <a:p>
            <a:pPr eaLnBrk="1" hangingPunct="1">
              <a:buFont typeface="Wingdings" panose="05000000000000000000" pitchFamily="2" charset="2"/>
              <a:buChar char="ð"/>
              <a:defRPr/>
            </a:pPr>
            <a:r>
              <a:rPr lang="fr-FR" sz="1700">
                <a:effectLst>
                  <a:outerShdw blurRad="38100" dist="38100" dir="2700000" algn="tl">
                    <a:srgbClr val="C0C0C0"/>
                  </a:outerShdw>
                </a:effectLst>
              </a:rPr>
              <a:t>Tournée sur 8 villes européennes : Lyon, paris, Cologne, Munich, Madrid, Barcelone, Milan, Rome</a:t>
            </a:r>
          </a:p>
        </p:txBody>
      </p:sp>
      <p:sp>
        <p:nvSpPr>
          <p:cNvPr id="133129" name="Freeform: Shape 133128">
            <a:extLst>
              <a:ext uri="{FF2B5EF4-FFF2-40B4-BE49-F238E27FC236}">
                <a16:creationId xmlns:a16="http://schemas.microsoft.com/office/drawing/2014/main" id="{C2972F54-37E5-4215-8174-927CD8DD41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5247" y="1844620"/>
            <a:ext cx="5004044" cy="4257439"/>
          </a:xfrm>
          <a:custGeom>
            <a:avLst/>
            <a:gdLst>
              <a:gd name="connsiteX0" fmla="*/ 4996703 w 5004044"/>
              <a:gd name="connsiteY0" fmla="*/ 1884419 h 4257439"/>
              <a:gd name="connsiteX1" fmla="*/ 4999558 w 5004044"/>
              <a:gd name="connsiteY1" fmla="*/ 1895448 h 4257439"/>
              <a:gd name="connsiteX2" fmla="*/ 4998919 w 5004044"/>
              <a:gd name="connsiteY2" fmla="*/ 1955002 h 4257439"/>
              <a:gd name="connsiteX3" fmla="*/ 4997257 w 5004044"/>
              <a:gd name="connsiteY3" fmla="*/ 1954563 h 4257439"/>
              <a:gd name="connsiteX4" fmla="*/ 4997288 w 5004044"/>
              <a:gd name="connsiteY4" fmla="*/ 1935420 h 4257439"/>
              <a:gd name="connsiteX5" fmla="*/ 4996971 w 5004044"/>
              <a:gd name="connsiteY5" fmla="*/ 1897199 h 4257439"/>
              <a:gd name="connsiteX6" fmla="*/ 4995619 w 5004044"/>
              <a:gd name="connsiteY6" fmla="*/ 1855413 h 4257439"/>
              <a:gd name="connsiteX7" fmla="*/ 4996377 w 5004044"/>
              <a:gd name="connsiteY7" fmla="*/ 1868871 h 4257439"/>
              <a:gd name="connsiteX8" fmla="*/ 4996703 w 5004044"/>
              <a:gd name="connsiteY8" fmla="*/ 1884419 h 4257439"/>
              <a:gd name="connsiteX9" fmla="*/ 4993479 w 5004044"/>
              <a:gd name="connsiteY9" fmla="*/ 1871969 h 4257439"/>
              <a:gd name="connsiteX10" fmla="*/ 4994448 w 5004044"/>
              <a:gd name="connsiteY10" fmla="*/ 1857988 h 4257439"/>
              <a:gd name="connsiteX11" fmla="*/ 4995619 w 5004044"/>
              <a:gd name="connsiteY11" fmla="*/ 1855413 h 4257439"/>
              <a:gd name="connsiteX12" fmla="*/ 561880 w 5004044"/>
              <a:gd name="connsiteY12" fmla="*/ 1402651 h 4257439"/>
              <a:gd name="connsiteX13" fmla="*/ 559343 w 5004044"/>
              <a:gd name="connsiteY13" fmla="*/ 1406893 h 4257439"/>
              <a:gd name="connsiteX14" fmla="*/ 576521 w 5004044"/>
              <a:gd name="connsiteY14" fmla="*/ 1419992 h 4257439"/>
              <a:gd name="connsiteX15" fmla="*/ 596259 w 5004044"/>
              <a:gd name="connsiteY15" fmla="*/ 1423150 h 4257439"/>
              <a:gd name="connsiteX16" fmla="*/ 561880 w 5004044"/>
              <a:gd name="connsiteY16" fmla="*/ 1402651 h 4257439"/>
              <a:gd name="connsiteX17" fmla="*/ 741490 w 5004044"/>
              <a:gd name="connsiteY17" fmla="*/ 927208 h 4257439"/>
              <a:gd name="connsiteX18" fmla="*/ 944973 w 5004044"/>
              <a:gd name="connsiteY18" fmla="*/ 1054807 h 4257439"/>
              <a:gd name="connsiteX19" fmla="*/ 947781 w 5004044"/>
              <a:gd name="connsiteY19" fmla="*/ 1050516 h 4257439"/>
              <a:gd name="connsiteX20" fmla="*/ 741490 w 5004044"/>
              <a:gd name="connsiteY20" fmla="*/ 927208 h 4257439"/>
              <a:gd name="connsiteX21" fmla="*/ 4437179 w 5004044"/>
              <a:gd name="connsiteY21" fmla="*/ 969 h 4257439"/>
              <a:gd name="connsiteX22" fmla="*/ 4444201 w 5004044"/>
              <a:gd name="connsiteY22" fmla="*/ 18389 h 4257439"/>
              <a:gd name="connsiteX23" fmla="*/ 4430319 w 5004044"/>
              <a:gd name="connsiteY23" fmla="*/ 49621 h 4257439"/>
              <a:gd name="connsiteX24" fmla="*/ 4455614 w 5004044"/>
              <a:gd name="connsiteY24" fmla="*/ 105249 h 4257439"/>
              <a:gd name="connsiteX25" fmla="*/ 4563529 w 5004044"/>
              <a:gd name="connsiteY25" fmla="*/ 89046 h 4257439"/>
              <a:gd name="connsiteX26" fmla="*/ 4575967 w 5004044"/>
              <a:gd name="connsiteY26" fmla="*/ 105828 h 4257439"/>
              <a:gd name="connsiteX27" fmla="*/ 4581177 w 5004044"/>
              <a:gd name="connsiteY27" fmla="*/ 187773 h 4257439"/>
              <a:gd name="connsiteX28" fmla="*/ 4586660 w 5004044"/>
              <a:gd name="connsiteY28" fmla="*/ 207364 h 4257439"/>
              <a:gd name="connsiteX29" fmla="*/ 4601641 w 5004044"/>
              <a:gd name="connsiteY29" fmla="*/ 294858 h 4257439"/>
              <a:gd name="connsiteX30" fmla="*/ 4662523 w 5004044"/>
              <a:gd name="connsiteY30" fmla="*/ 423590 h 4257439"/>
              <a:gd name="connsiteX31" fmla="*/ 4724560 w 5004044"/>
              <a:gd name="connsiteY31" fmla="*/ 497719 h 4257439"/>
              <a:gd name="connsiteX32" fmla="*/ 4732841 w 5004044"/>
              <a:gd name="connsiteY32" fmla="*/ 519029 h 4257439"/>
              <a:gd name="connsiteX33" fmla="*/ 4749643 w 5004044"/>
              <a:gd name="connsiteY33" fmla="*/ 604622 h 4257439"/>
              <a:gd name="connsiteX34" fmla="*/ 4744753 w 5004044"/>
              <a:gd name="connsiteY34" fmla="*/ 623512 h 4257439"/>
              <a:gd name="connsiteX35" fmla="*/ 4720006 w 5004044"/>
              <a:gd name="connsiteY35" fmla="*/ 649070 h 4257439"/>
              <a:gd name="connsiteX36" fmla="*/ 4700653 w 5004044"/>
              <a:gd name="connsiteY36" fmla="*/ 704672 h 4257439"/>
              <a:gd name="connsiteX37" fmla="*/ 4662297 w 5004044"/>
              <a:gd name="connsiteY37" fmla="*/ 786401 h 4257439"/>
              <a:gd name="connsiteX38" fmla="*/ 4642954 w 5004044"/>
              <a:gd name="connsiteY38" fmla="*/ 811006 h 4257439"/>
              <a:gd name="connsiteX39" fmla="*/ 4658781 w 5004044"/>
              <a:gd name="connsiteY39" fmla="*/ 824342 h 4257439"/>
              <a:gd name="connsiteX40" fmla="*/ 4713981 w 5004044"/>
              <a:gd name="connsiteY40" fmla="*/ 916441 h 4257439"/>
              <a:gd name="connsiteX41" fmla="*/ 4642145 w 5004044"/>
              <a:gd name="connsiteY41" fmla="*/ 1035706 h 4257439"/>
              <a:gd name="connsiteX42" fmla="*/ 4604059 w 5004044"/>
              <a:gd name="connsiteY42" fmla="*/ 1073741 h 4257439"/>
              <a:gd name="connsiteX43" fmla="*/ 4680437 w 5004044"/>
              <a:gd name="connsiteY43" fmla="*/ 1071013 h 4257439"/>
              <a:gd name="connsiteX44" fmla="*/ 4708843 w 5004044"/>
              <a:gd name="connsiteY44" fmla="*/ 1110593 h 4257439"/>
              <a:gd name="connsiteX45" fmla="*/ 4721433 w 5004044"/>
              <a:gd name="connsiteY45" fmla="*/ 1130828 h 4257439"/>
              <a:gd name="connsiteX46" fmla="*/ 4799050 w 5004044"/>
              <a:gd name="connsiteY46" fmla="*/ 1256288 h 4257439"/>
              <a:gd name="connsiteX47" fmla="*/ 4788849 w 5004044"/>
              <a:gd name="connsiteY47" fmla="*/ 1296992 h 4257439"/>
              <a:gd name="connsiteX48" fmla="*/ 4677593 w 5004044"/>
              <a:gd name="connsiteY48" fmla="*/ 1504814 h 4257439"/>
              <a:gd name="connsiteX49" fmla="*/ 4806838 w 5004044"/>
              <a:gd name="connsiteY49" fmla="*/ 1534504 h 4257439"/>
              <a:gd name="connsiteX50" fmla="*/ 4818253 w 5004044"/>
              <a:gd name="connsiteY50" fmla="*/ 1621364 h 4257439"/>
              <a:gd name="connsiteX51" fmla="*/ 4887405 w 5004044"/>
              <a:gd name="connsiteY51" fmla="*/ 1708784 h 4257439"/>
              <a:gd name="connsiteX52" fmla="*/ 4987017 w 5004044"/>
              <a:gd name="connsiteY52" fmla="*/ 1847008 h 4257439"/>
              <a:gd name="connsiteX53" fmla="*/ 4993479 w 5004044"/>
              <a:gd name="connsiteY53" fmla="*/ 1871969 h 4257439"/>
              <a:gd name="connsiteX54" fmla="*/ 4993260 w 5004044"/>
              <a:gd name="connsiteY54" fmla="*/ 1875137 h 4257439"/>
              <a:gd name="connsiteX55" fmla="*/ 4990437 w 5004044"/>
              <a:gd name="connsiteY55" fmla="*/ 1933934 h 4257439"/>
              <a:gd name="connsiteX56" fmla="*/ 4989378 w 5004044"/>
              <a:gd name="connsiteY56" fmla="*/ 1952477 h 4257439"/>
              <a:gd name="connsiteX57" fmla="*/ 4982628 w 5004044"/>
              <a:gd name="connsiteY57" fmla="*/ 1950690 h 4257439"/>
              <a:gd name="connsiteX58" fmla="*/ 4970479 w 5004044"/>
              <a:gd name="connsiteY58" fmla="*/ 1944168 h 4257439"/>
              <a:gd name="connsiteX59" fmla="*/ 4961645 w 5004044"/>
              <a:gd name="connsiteY59" fmla="*/ 1968944 h 4257439"/>
              <a:gd name="connsiteX60" fmla="*/ 4980262 w 5004044"/>
              <a:gd name="connsiteY60" fmla="*/ 2014997 h 4257439"/>
              <a:gd name="connsiteX61" fmla="*/ 4988607 w 5004044"/>
              <a:gd name="connsiteY61" fmla="*/ 1965973 h 4257439"/>
              <a:gd name="connsiteX62" fmla="*/ 4989378 w 5004044"/>
              <a:gd name="connsiteY62" fmla="*/ 1952477 h 4257439"/>
              <a:gd name="connsiteX63" fmla="*/ 4997257 w 5004044"/>
              <a:gd name="connsiteY63" fmla="*/ 1954563 h 4257439"/>
              <a:gd name="connsiteX64" fmla="*/ 4997217 w 5004044"/>
              <a:gd name="connsiteY64" fmla="*/ 1978557 h 4257439"/>
              <a:gd name="connsiteX65" fmla="*/ 4990810 w 5004044"/>
              <a:gd name="connsiteY65" fmla="*/ 2100744 h 4257439"/>
              <a:gd name="connsiteX66" fmla="*/ 4889713 w 5004044"/>
              <a:gd name="connsiteY66" fmla="*/ 2285583 h 4257439"/>
              <a:gd name="connsiteX67" fmla="*/ 4803440 w 5004044"/>
              <a:gd name="connsiteY67" fmla="*/ 2367231 h 4257439"/>
              <a:gd name="connsiteX68" fmla="*/ 4613356 w 5004044"/>
              <a:gd name="connsiteY68" fmla="*/ 2702512 h 4257439"/>
              <a:gd name="connsiteX69" fmla="*/ 4553563 w 5004044"/>
              <a:gd name="connsiteY69" fmla="*/ 2810797 h 4257439"/>
              <a:gd name="connsiteX70" fmla="*/ 4602347 w 5004044"/>
              <a:gd name="connsiteY70" fmla="*/ 2836976 h 4257439"/>
              <a:gd name="connsiteX71" fmla="*/ 4516285 w 5004044"/>
              <a:gd name="connsiteY71" fmla="*/ 2954642 h 4257439"/>
              <a:gd name="connsiteX72" fmla="*/ 4414507 w 5004044"/>
              <a:gd name="connsiteY72" fmla="*/ 3086467 h 4257439"/>
              <a:gd name="connsiteX73" fmla="*/ 2327617 w 5004044"/>
              <a:gd name="connsiteY73" fmla="*/ 4253752 h 4257439"/>
              <a:gd name="connsiteX74" fmla="*/ 1214971 w 5004044"/>
              <a:gd name="connsiteY74" fmla="*/ 4203137 h 4257439"/>
              <a:gd name="connsiteX75" fmla="*/ 894535 w 5004044"/>
              <a:gd name="connsiteY75" fmla="*/ 4109150 h 4257439"/>
              <a:gd name="connsiteX76" fmla="*/ 781596 w 5004044"/>
              <a:gd name="connsiteY76" fmla="*/ 3991505 h 4257439"/>
              <a:gd name="connsiteX77" fmla="*/ 742373 w 5004044"/>
              <a:gd name="connsiteY77" fmla="*/ 3959843 h 4257439"/>
              <a:gd name="connsiteX78" fmla="*/ 646723 w 5004044"/>
              <a:gd name="connsiteY78" fmla="*/ 3926438 h 4257439"/>
              <a:gd name="connsiteX79" fmla="*/ 478839 w 5004044"/>
              <a:gd name="connsiteY79" fmla="*/ 3847272 h 4257439"/>
              <a:gd name="connsiteX80" fmla="*/ 537744 w 5004044"/>
              <a:gd name="connsiteY80" fmla="*/ 3812205 h 4257439"/>
              <a:gd name="connsiteX81" fmla="*/ 712950 w 5004044"/>
              <a:gd name="connsiteY81" fmla="*/ 3847065 h 4257439"/>
              <a:gd name="connsiteX82" fmla="*/ 839053 w 5004044"/>
              <a:gd name="connsiteY82" fmla="*/ 3842201 h 4257439"/>
              <a:gd name="connsiteX83" fmla="*/ 657388 w 5004044"/>
              <a:gd name="connsiteY83" fmla="*/ 3759142 h 4257439"/>
              <a:gd name="connsiteX84" fmla="*/ 479902 w 5004044"/>
              <a:gd name="connsiteY84" fmla="*/ 3640872 h 4257439"/>
              <a:gd name="connsiteX85" fmla="*/ 612982 w 5004044"/>
              <a:gd name="connsiteY85" fmla="*/ 3646162 h 4257439"/>
              <a:gd name="connsiteX86" fmla="*/ 617779 w 5004044"/>
              <a:gd name="connsiteY86" fmla="*/ 3625073 h 4257439"/>
              <a:gd name="connsiteX87" fmla="*/ 495792 w 5004044"/>
              <a:gd name="connsiteY87" fmla="*/ 3468542 h 4257439"/>
              <a:gd name="connsiteX88" fmla="*/ 436221 w 5004044"/>
              <a:gd name="connsiteY88" fmla="*/ 3407261 h 4257439"/>
              <a:gd name="connsiteX89" fmla="*/ 172652 w 5004044"/>
              <a:gd name="connsiteY89" fmla="*/ 3237768 h 4257439"/>
              <a:gd name="connsiteX90" fmla="*/ 417805 w 5004044"/>
              <a:gd name="connsiteY90" fmla="*/ 3290959 h 4257439"/>
              <a:gd name="connsiteX91" fmla="*/ 159629 w 5004044"/>
              <a:gd name="connsiteY91" fmla="*/ 3126522 h 4257439"/>
              <a:gd name="connsiteX92" fmla="*/ 35515 w 5004044"/>
              <a:gd name="connsiteY92" fmla="*/ 3070942 h 4257439"/>
              <a:gd name="connsiteX93" fmla="*/ 3001 w 5004044"/>
              <a:gd name="connsiteY93" fmla="*/ 3030820 h 4257439"/>
              <a:gd name="connsiteX94" fmla="*/ 56337 w 5004044"/>
              <a:gd name="connsiteY94" fmla="*/ 3011602 h 4257439"/>
              <a:gd name="connsiteX95" fmla="*/ 221626 w 5004044"/>
              <a:gd name="connsiteY95" fmla="*/ 3000137 h 4257439"/>
              <a:gd name="connsiteX96" fmla="*/ 12079 w 5004044"/>
              <a:gd name="connsiteY96" fmla="*/ 2895750 h 4257439"/>
              <a:gd name="connsiteX97" fmla="*/ 165389 w 5004044"/>
              <a:gd name="connsiteY97" fmla="*/ 2890511 h 4257439"/>
              <a:gd name="connsiteX98" fmla="*/ 206743 w 5004044"/>
              <a:gd name="connsiteY98" fmla="*/ 2827546 h 4257439"/>
              <a:gd name="connsiteX99" fmla="*/ 273631 w 5004044"/>
              <a:gd name="connsiteY99" fmla="*/ 2725917 h 4257439"/>
              <a:gd name="connsiteX100" fmla="*/ 320364 w 5004044"/>
              <a:gd name="connsiteY100" fmla="*/ 2667696 h 4257439"/>
              <a:gd name="connsiteX101" fmla="*/ 334074 w 5004044"/>
              <a:gd name="connsiteY101" fmla="*/ 2507770 h 4257439"/>
              <a:gd name="connsiteX102" fmla="*/ 284207 w 5004044"/>
              <a:gd name="connsiteY102" fmla="*/ 2344516 h 4257439"/>
              <a:gd name="connsiteX103" fmla="*/ 166166 w 5004044"/>
              <a:gd name="connsiteY103" fmla="*/ 2278376 h 4257439"/>
              <a:gd name="connsiteX104" fmla="*/ 194891 w 5004044"/>
              <a:gd name="connsiteY104" fmla="*/ 2175576 h 4257439"/>
              <a:gd name="connsiteX105" fmla="*/ 440332 w 5004044"/>
              <a:gd name="connsiteY105" fmla="*/ 2191712 h 4257439"/>
              <a:gd name="connsiteX106" fmla="*/ 63051 w 5004044"/>
              <a:gd name="connsiteY106" fmla="*/ 1942979 h 4257439"/>
              <a:gd name="connsiteX107" fmla="*/ 123612 w 5004044"/>
              <a:gd name="connsiteY107" fmla="*/ 1920903 h 4257439"/>
              <a:gd name="connsiteX108" fmla="*/ 120386 w 5004044"/>
              <a:gd name="connsiteY108" fmla="*/ 1903128 h 4257439"/>
              <a:gd name="connsiteX109" fmla="*/ 119318 w 5004044"/>
              <a:gd name="connsiteY109" fmla="*/ 1791355 h 4257439"/>
              <a:gd name="connsiteX110" fmla="*/ 127081 w 5004044"/>
              <a:gd name="connsiteY110" fmla="*/ 1738431 h 4257439"/>
              <a:gd name="connsiteX111" fmla="*/ 108310 w 5004044"/>
              <a:gd name="connsiteY111" fmla="*/ 1682600 h 4257439"/>
              <a:gd name="connsiteX112" fmla="*/ 385468 w 5004044"/>
              <a:gd name="connsiteY112" fmla="*/ 1739315 h 4257439"/>
              <a:gd name="connsiteX113" fmla="*/ 599777 w 5004044"/>
              <a:gd name="connsiteY113" fmla="*/ 1722044 h 4257439"/>
              <a:gd name="connsiteX114" fmla="*/ 593006 w 5004044"/>
              <a:gd name="connsiteY114" fmla="*/ 1716597 h 4257439"/>
              <a:gd name="connsiteX115" fmla="*/ 485736 w 5004044"/>
              <a:gd name="connsiteY115" fmla="*/ 1591625 h 4257439"/>
              <a:gd name="connsiteX116" fmla="*/ 481534 w 5004044"/>
              <a:gd name="connsiteY116" fmla="*/ 1588888 h 4257439"/>
              <a:gd name="connsiteX117" fmla="*/ 461623 w 5004044"/>
              <a:gd name="connsiteY117" fmla="*/ 1569314 h 4257439"/>
              <a:gd name="connsiteX118" fmla="*/ 441172 w 5004044"/>
              <a:gd name="connsiteY118" fmla="*/ 1549836 h 4257439"/>
              <a:gd name="connsiteX119" fmla="*/ 438173 w 5004044"/>
              <a:gd name="connsiteY119" fmla="*/ 1549732 h 4257439"/>
              <a:gd name="connsiteX120" fmla="*/ 409482 w 5004044"/>
              <a:gd name="connsiteY120" fmla="*/ 1509886 h 4257439"/>
              <a:gd name="connsiteX121" fmla="*/ 401143 w 5004044"/>
              <a:gd name="connsiteY121" fmla="*/ 1480995 h 4257439"/>
              <a:gd name="connsiteX122" fmla="*/ 370772 w 5004044"/>
              <a:gd name="connsiteY122" fmla="*/ 1452514 h 4257439"/>
              <a:gd name="connsiteX123" fmla="*/ 339699 w 5004044"/>
              <a:gd name="connsiteY123" fmla="*/ 1426688 h 4257439"/>
              <a:gd name="connsiteX124" fmla="*/ 265593 w 5004044"/>
              <a:gd name="connsiteY124" fmla="*/ 1412885 h 4257439"/>
              <a:gd name="connsiteX125" fmla="*/ 215085 w 5004044"/>
              <a:gd name="connsiteY125" fmla="*/ 1372144 h 4257439"/>
              <a:gd name="connsiteX126" fmla="*/ 274865 w 5004044"/>
              <a:gd name="connsiteY126" fmla="*/ 1375825 h 4257439"/>
              <a:gd name="connsiteX127" fmla="*/ 219220 w 5004044"/>
              <a:gd name="connsiteY127" fmla="*/ 1329666 h 4257439"/>
              <a:gd name="connsiteX128" fmla="*/ 187322 w 5004044"/>
              <a:gd name="connsiteY128" fmla="*/ 1278682 h 4257439"/>
              <a:gd name="connsiteX129" fmla="*/ 189878 w 5004044"/>
              <a:gd name="connsiteY129" fmla="*/ 1262417 h 4257439"/>
              <a:gd name="connsiteX130" fmla="*/ 204036 w 5004044"/>
              <a:gd name="connsiteY130" fmla="*/ 1262449 h 4257439"/>
              <a:gd name="connsiteX131" fmla="*/ 256133 w 5004044"/>
              <a:gd name="connsiteY131" fmla="*/ 1295950 h 4257439"/>
              <a:gd name="connsiteX132" fmla="*/ 323760 w 5004044"/>
              <a:gd name="connsiteY132" fmla="*/ 1342208 h 4257439"/>
              <a:gd name="connsiteX133" fmla="*/ 219957 w 5004044"/>
              <a:gd name="connsiteY133" fmla="*/ 1252997 h 4257439"/>
              <a:gd name="connsiteX134" fmla="*/ 145267 w 5004044"/>
              <a:gd name="connsiteY134" fmla="*/ 1188376 h 4257439"/>
              <a:gd name="connsiteX135" fmla="*/ 127649 w 5004044"/>
              <a:gd name="connsiteY135" fmla="*/ 1140248 h 4257439"/>
              <a:gd name="connsiteX136" fmla="*/ 133301 w 5004044"/>
              <a:gd name="connsiteY136" fmla="*/ 1126283 h 4257439"/>
              <a:gd name="connsiteX137" fmla="*/ 144665 w 5004044"/>
              <a:gd name="connsiteY137" fmla="*/ 1130919 h 4257439"/>
              <a:gd name="connsiteX138" fmla="*/ 154924 w 5004044"/>
              <a:gd name="connsiteY138" fmla="*/ 1141443 h 4257439"/>
              <a:gd name="connsiteX139" fmla="*/ 263706 w 5004044"/>
              <a:gd name="connsiteY139" fmla="*/ 1219972 h 4257439"/>
              <a:gd name="connsiteX140" fmla="*/ 423231 w 5004044"/>
              <a:gd name="connsiteY140" fmla="*/ 1325916 h 4257439"/>
              <a:gd name="connsiteX141" fmla="*/ 486543 w 5004044"/>
              <a:gd name="connsiteY141" fmla="*/ 1341940 h 4257439"/>
              <a:gd name="connsiteX142" fmla="*/ 305459 w 5004044"/>
              <a:gd name="connsiteY142" fmla="*/ 1191095 h 4257439"/>
              <a:gd name="connsiteX143" fmla="*/ 165967 w 5004044"/>
              <a:gd name="connsiteY143" fmla="*/ 995271 h 4257439"/>
              <a:gd name="connsiteX144" fmla="*/ 148803 w 5004044"/>
              <a:gd name="connsiteY144" fmla="*/ 982487 h 4257439"/>
              <a:gd name="connsiteX145" fmla="*/ 142975 w 5004044"/>
              <a:gd name="connsiteY145" fmla="*/ 973711 h 4257439"/>
              <a:gd name="connsiteX146" fmla="*/ 107228 w 5004044"/>
              <a:gd name="connsiteY146" fmla="*/ 903165 h 4257439"/>
              <a:gd name="connsiteX147" fmla="*/ 103961 w 5004044"/>
              <a:gd name="connsiteY147" fmla="*/ 884449 h 4257439"/>
              <a:gd name="connsiteX148" fmla="*/ 105398 w 5004044"/>
              <a:gd name="connsiteY148" fmla="*/ 848773 h 4257439"/>
              <a:gd name="connsiteX149" fmla="*/ 96106 w 5004044"/>
              <a:gd name="connsiteY149" fmla="*/ 829222 h 4257439"/>
              <a:gd name="connsiteX150" fmla="*/ 95233 w 5004044"/>
              <a:gd name="connsiteY150" fmla="*/ 815459 h 4257439"/>
              <a:gd name="connsiteX151" fmla="*/ 108754 w 5004044"/>
              <a:gd name="connsiteY151" fmla="*/ 813390 h 4257439"/>
              <a:gd name="connsiteX152" fmla="*/ 149184 w 5004044"/>
              <a:gd name="connsiteY152" fmla="*/ 854012 h 4257439"/>
              <a:gd name="connsiteX153" fmla="*/ 169922 w 5004044"/>
              <a:gd name="connsiteY153" fmla="*/ 855094 h 4257439"/>
              <a:gd name="connsiteX154" fmla="*/ 194734 w 5004044"/>
              <a:gd name="connsiteY154" fmla="*/ 849766 h 4257439"/>
              <a:gd name="connsiteX155" fmla="*/ 204833 w 5004044"/>
              <a:gd name="connsiteY155" fmla="*/ 862849 h 4257439"/>
              <a:gd name="connsiteX156" fmla="*/ 262674 w 5004044"/>
              <a:gd name="connsiteY156" fmla="*/ 921903 h 4257439"/>
              <a:gd name="connsiteX157" fmla="*/ 302202 w 5004044"/>
              <a:gd name="connsiteY157" fmla="*/ 923150 h 4257439"/>
              <a:gd name="connsiteX158" fmla="*/ 270912 w 5004044"/>
              <a:gd name="connsiteY158" fmla="*/ 917286 h 4257439"/>
              <a:gd name="connsiteX159" fmla="*/ 262498 w 5004044"/>
              <a:gd name="connsiteY159" fmla="*/ 899162 h 4257439"/>
              <a:gd name="connsiteX160" fmla="*/ 261759 w 5004044"/>
              <a:gd name="connsiteY160" fmla="*/ 882214 h 4257439"/>
              <a:gd name="connsiteX161" fmla="*/ 216117 w 5004044"/>
              <a:gd name="connsiteY161" fmla="*/ 846941 h 4257439"/>
              <a:gd name="connsiteX162" fmla="*/ 211969 w 5004044"/>
              <a:gd name="connsiteY162" fmla="*/ 845458 h 4257439"/>
              <a:gd name="connsiteX163" fmla="*/ 202383 w 5004044"/>
              <a:gd name="connsiteY163" fmla="*/ 831653 h 4257439"/>
              <a:gd name="connsiteX164" fmla="*/ 217302 w 5004044"/>
              <a:gd name="connsiteY164" fmla="*/ 817950 h 4257439"/>
              <a:gd name="connsiteX165" fmla="*/ 258185 w 5004044"/>
              <a:gd name="connsiteY165" fmla="*/ 825283 h 4257439"/>
              <a:gd name="connsiteX166" fmla="*/ 339019 w 5004044"/>
              <a:gd name="connsiteY166" fmla="*/ 887237 h 4257439"/>
              <a:gd name="connsiteX167" fmla="*/ 455541 w 5004044"/>
              <a:gd name="connsiteY167" fmla="*/ 987171 h 4257439"/>
              <a:gd name="connsiteX168" fmla="*/ 839737 w 5004044"/>
              <a:gd name="connsiteY168" fmla="*/ 1232154 h 4257439"/>
              <a:gd name="connsiteX169" fmla="*/ 987251 w 5004044"/>
              <a:gd name="connsiteY169" fmla="*/ 1312386 h 4257439"/>
              <a:gd name="connsiteX170" fmla="*/ 987828 w 5004044"/>
              <a:gd name="connsiteY170" fmla="*/ 1306906 h 4257439"/>
              <a:gd name="connsiteX171" fmla="*/ 987609 w 5004044"/>
              <a:gd name="connsiteY171" fmla="*/ 1301885 h 4257439"/>
              <a:gd name="connsiteX172" fmla="*/ 883773 w 5004044"/>
              <a:gd name="connsiteY172" fmla="*/ 1249366 h 4257439"/>
              <a:gd name="connsiteX173" fmla="*/ 658689 w 5004044"/>
              <a:gd name="connsiteY173" fmla="*/ 1075926 h 4257439"/>
              <a:gd name="connsiteX174" fmla="*/ 639221 w 5004044"/>
              <a:gd name="connsiteY174" fmla="*/ 1072721 h 4257439"/>
              <a:gd name="connsiteX175" fmla="*/ 607837 w 5004044"/>
              <a:gd name="connsiteY175" fmla="*/ 1046001 h 4257439"/>
              <a:gd name="connsiteX176" fmla="*/ 604057 w 5004044"/>
              <a:gd name="connsiteY176" fmla="*/ 1028006 h 4257439"/>
              <a:gd name="connsiteX177" fmla="*/ 535068 w 5004044"/>
              <a:gd name="connsiteY177" fmla="*/ 963012 h 4257439"/>
              <a:gd name="connsiteX178" fmla="*/ 398492 w 5004044"/>
              <a:gd name="connsiteY178" fmla="*/ 852702 h 4257439"/>
              <a:gd name="connsiteX179" fmla="*/ 370407 w 5004044"/>
              <a:gd name="connsiteY179" fmla="*/ 808003 h 4257439"/>
              <a:gd name="connsiteX180" fmla="*/ 373637 w 5004044"/>
              <a:gd name="connsiteY180" fmla="*/ 788457 h 4257439"/>
              <a:gd name="connsiteX181" fmla="*/ 388957 w 5004044"/>
              <a:gd name="connsiteY181" fmla="*/ 790181 h 4257439"/>
              <a:gd name="connsiteX182" fmla="*/ 445569 w 5004044"/>
              <a:gd name="connsiteY182" fmla="*/ 827313 h 4257439"/>
              <a:gd name="connsiteX183" fmla="*/ 503344 w 5004044"/>
              <a:gd name="connsiteY183" fmla="*/ 866138 h 4257439"/>
              <a:gd name="connsiteX184" fmla="*/ 497988 w 5004044"/>
              <a:gd name="connsiteY184" fmla="*/ 855698 h 4257439"/>
              <a:gd name="connsiteX185" fmla="*/ 395068 w 5004044"/>
              <a:gd name="connsiteY185" fmla="*/ 774238 h 4257439"/>
              <a:gd name="connsiteX186" fmla="*/ 321225 w 5004044"/>
              <a:gd name="connsiteY186" fmla="*/ 704090 h 4257439"/>
              <a:gd name="connsiteX187" fmla="*/ 310772 w 5004044"/>
              <a:gd name="connsiteY187" fmla="*/ 664187 h 4257439"/>
              <a:gd name="connsiteX188" fmla="*/ 316776 w 5004044"/>
              <a:gd name="connsiteY188" fmla="*/ 652057 h 4257439"/>
              <a:gd name="connsiteX189" fmla="*/ 326167 w 5004044"/>
              <a:gd name="connsiteY189" fmla="*/ 655144 h 4257439"/>
              <a:gd name="connsiteX190" fmla="*/ 339819 w 5004044"/>
              <a:gd name="connsiteY190" fmla="*/ 668549 h 4257439"/>
              <a:gd name="connsiteX191" fmla="*/ 435653 w 5004044"/>
              <a:gd name="connsiteY191" fmla="*/ 737342 h 4257439"/>
              <a:gd name="connsiteX192" fmla="*/ 594518 w 5004044"/>
              <a:gd name="connsiteY192" fmla="*/ 846882 h 4257439"/>
              <a:gd name="connsiteX193" fmla="*/ 665142 w 5004044"/>
              <a:gd name="connsiteY193" fmla="*/ 868257 h 4257439"/>
              <a:gd name="connsiteX194" fmla="*/ 660802 w 5004044"/>
              <a:gd name="connsiteY194" fmla="*/ 862382 h 4257439"/>
              <a:gd name="connsiteX195" fmla="*/ 499505 w 5004044"/>
              <a:gd name="connsiteY195" fmla="*/ 728286 h 4257439"/>
              <a:gd name="connsiteX196" fmla="*/ 345927 w 5004044"/>
              <a:gd name="connsiteY196" fmla="*/ 515339 h 4257439"/>
              <a:gd name="connsiteX197" fmla="*/ 338588 w 5004044"/>
              <a:gd name="connsiteY197" fmla="*/ 509361 h 4257439"/>
              <a:gd name="connsiteX198" fmla="*/ 327339 w 5004044"/>
              <a:gd name="connsiteY198" fmla="*/ 494900 h 4257439"/>
              <a:gd name="connsiteX199" fmla="*/ 303055 w 5004044"/>
              <a:gd name="connsiteY199" fmla="*/ 437512 h 4257439"/>
              <a:gd name="connsiteX200" fmla="*/ 292117 w 5004044"/>
              <a:gd name="connsiteY200" fmla="*/ 398959 h 4257439"/>
              <a:gd name="connsiteX201" fmla="*/ 292417 w 5004044"/>
              <a:gd name="connsiteY201" fmla="*/ 380879 h 4257439"/>
              <a:gd name="connsiteX202" fmla="*/ 280259 w 5004044"/>
              <a:gd name="connsiteY202" fmla="*/ 358039 h 4257439"/>
              <a:gd name="connsiteX203" fmla="*/ 277426 w 5004044"/>
              <a:gd name="connsiteY203" fmla="*/ 343041 h 4257439"/>
              <a:gd name="connsiteX204" fmla="*/ 292014 w 5004044"/>
              <a:gd name="connsiteY204" fmla="*/ 340466 h 4257439"/>
              <a:gd name="connsiteX205" fmla="*/ 333039 w 5004044"/>
              <a:gd name="connsiteY205" fmla="*/ 382248 h 4257439"/>
              <a:gd name="connsiteX206" fmla="*/ 352439 w 5004044"/>
              <a:gd name="connsiteY206" fmla="*/ 383884 h 4257439"/>
              <a:gd name="connsiteX207" fmla="*/ 381981 w 5004044"/>
              <a:gd name="connsiteY207" fmla="*/ 380883 h 4257439"/>
              <a:gd name="connsiteX208" fmla="*/ 402615 w 5004044"/>
              <a:gd name="connsiteY208" fmla="*/ 410767 h 4257439"/>
              <a:gd name="connsiteX209" fmla="*/ 488827 w 5004044"/>
              <a:gd name="connsiteY209" fmla="*/ 452479 h 4257439"/>
              <a:gd name="connsiteX210" fmla="*/ 453360 w 5004044"/>
              <a:gd name="connsiteY210" fmla="*/ 444507 h 4257439"/>
              <a:gd name="connsiteX211" fmla="*/ 444814 w 5004044"/>
              <a:gd name="connsiteY211" fmla="*/ 429568 h 4257439"/>
              <a:gd name="connsiteX212" fmla="*/ 442720 w 5004044"/>
              <a:gd name="connsiteY212" fmla="*/ 406534 h 4257439"/>
              <a:gd name="connsiteX213" fmla="*/ 399647 w 5004044"/>
              <a:gd name="connsiteY213" fmla="*/ 373970 h 4257439"/>
              <a:gd name="connsiteX214" fmla="*/ 390458 w 5004044"/>
              <a:gd name="connsiteY214" fmla="*/ 369266 h 4257439"/>
              <a:gd name="connsiteX215" fmla="*/ 384776 w 5004044"/>
              <a:gd name="connsiteY215" fmla="*/ 357618 h 4257439"/>
              <a:gd name="connsiteX216" fmla="*/ 395456 w 5004044"/>
              <a:gd name="connsiteY216" fmla="*/ 346561 h 4257439"/>
              <a:gd name="connsiteX217" fmla="*/ 409490 w 5004044"/>
              <a:gd name="connsiteY217" fmla="*/ 343767 h 4257439"/>
              <a:gd name="connsiteX218" fmla="*/ 459406 w 5004044"/>
              <a:gd name="connsiteY218" fmla="*/ 364686 h 4257439"/>
              <a:gd name="connsiteX219" fmla="*/ 603593 w 5004044"/>
              <a:gd name="connsiteY219" fmla="*/ 487253 h 4257439"/>
              <a:gd name="connsiteX220" fmla="*/ 758457 w 5004044"/>
              <a:gd name="connsiteY220" fmla="*/ 592438 h 4257439"/>
              <a:gd name="connsiteX221" fmla="*/ 1126835 w 5004044"/>
              <a:gd name="connsiteY221" fmla="*/ 818073 h 4257439"/>
              <a:gd name="connsiteX222" fmla="*/ 1748686 w 5004044"/>
              <a:gd name="connsiteY222" fmla="*/ 913256 h 4257439"/>
              <a:gd name="connsiteX223" fmla="*/ 2345605 w 5004044"/>
              <a:gd name="connsiteY223" fmla="*/ 842682 h 4257439"/>
              <a:gd name="connsiteX224" fmla="*/ 2430665 w 5004044"/>
              <a:gd name="connsiteY224" fmla="*/ 833044 h 4257439"/>
              <a:gd name="connsiteX225" fmla="*/ 3874549 w 5004044"/>
              <a:gd name="connsiteY225" fmla="*/ 345713 h 4257439"/>
              <a:gd name="connsiteX226" fmla="*/ 4079914 w 5004044"/>
              <a:gd name="connsiteY226" fmla="*/ 235770 h 4257439"/>
              <a:gd name="connsiteX227" fmla="*/ 4115814 w 5004044"/>
              <a:gd name="connsiteY227" fmla="*/ 249002 h 4257439"/>
              <a:gd name="connsiteX228" fmla="*/ 4129591 w 5004044"/>
              <a:gd name="connsiteY228" fmla="*/ 251735 h 4257439"/>
              <a:gd name="connsiteX229" fmla="*/ 4131313 w 5004044"/>
              <a:gd name="connsiteY229" fmla="*/ 253264 h 4257439"/>
              <a:gd name="connsiteX230" fmla="*/ 4132779 w 5004044"/>
              <a:gd name="connsiteY230" fmla="*/ 252368 h 4257439"/>
              <a:gd name="connsiteX231" fmla="*/ 4129591 w 5004044"/>
              <a:gd name="connsiteY231" fmla="*/ 251735 h 4257439"/>
              <a:gd name="connsiteX232" fmla="*/ 4126781 w 5004044"/>
              <a:gd name="connsiteY232" fmla="*/ 249241 h 4257439"/>
              <a:gd name="connsiteX233" fmla="*/ 4126159 w 5004044"/>
              <a:gd name="connsiteY233" fmla="*/ 241207 h 4257439"/>
              <a:gd name="connsiteX234" fmla="*/ 4145347 w 5004044"/>
              <a:gd name="connsiteY234" fmla="*/ 206824 h 4257439"/>
              <a:gd name="connsiteX235" fmla="*/ 4183377 w 5004044"/>
              <a:gd name="connsiteY235" fmla="*/ 186195 h 4257439"/>
              <a:gd name="connsiteX236" fmla="*/ 4203065 w 5004044"/>
              <a:gd name="connsiteY236" fmla="*/ 194422 h 4257439"/>
              <a:gd name="connsiteX237" fmla="*/ 4228763 w 5004044"/>
              <a:gd name="connsiteY237" fmla="*/ 203170 h 4257439"/>
              <a:gd name="connsiteX238" fmla="*/ 4343373 w 5004044"/>
              <a:gd name="connsiteY238" fmla="*/ 90903 h 4257439"/>
              <a:gd name="connsiteX239" fmla="*/ 4421541 w 5004044"/>
              <a:gd name="connsiteY239" fmla="*/ 10686 h 4257439"/>
              <a:gd name="connsiteX240" fmla="*/ 4437179 w 5004044"/>
              <a:gd name="connsiteY240" fmla="*/ 969 h 425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5004044" h="4257439">
                <a:moveTo>
                  <a:pt x="4996703" y="1884419"/>
                </a:moveTo>
                <a:lnTo>
                  <a:pt x="4999558" y="1895448"/>
                </a:lnTo>
                <a:cubicBezTo>
                  <a:pt x="5005407" y="1925309"/>
                  <a:pt x="5005885" y="1948588"/>
                  <a:pt x="4998919" y="1955002"/>
                </a:cubicBezTo>
                <a:lnTo>
                  <a:pt x="4997257" y="1954563"/>
                </a:lnTo>
                <a:lnTo>
                  <a:pt x="4997288" y="1935420"/>
                </a:lnTo>
                <a:cubicBezTo>
                  <a:pt x="4997241" y="1921584"/>
                  <a:pt x="4997129" y="1908567"/>
                  <a:pt x="4996971" y="1897199"/>
                </a:cubicBezTo>
                <a:close/>
                <a:moveTo>
                  <a:pt x="4995619" y="1855413"/>
                </a:moveTo>
                <a:cubicBezTo>
                  <a:pt x="4995887" y="1856868"/>
                  <a:pt x="4996145" y="1861630"/>
                  <a:pt x="4996377" y="1868871"/>
                </a:cubicBezTo>
                <a:lnTo>
                  <a:pt x="4996703" y="1884419"/>
                </a:lnTo>
                <a:lnTo>
                  <a:pt x="4993479" y="1871969"/>
                </a:lnTo>
                <a:lnTo>
                  <a:pt x="4994448" y="1857988"/>
                </a:lnTo>
                <a:cubicBezTo>
                  <a:pt x="4994836" y="1854434"/>
                  <a:pt x="4995221" y="1853309"/>
                  <a:pt x="4995619" y="1855413"/>
                </a:cubicBezTo>
                <a:close/>
                <a:moveTo>
                  <a:pt x="561880" y="1402651"/>
                </a:moveTo>
                <a:cubicBezTo>
                  <a:pt x="561124" y="1404050"/>
                  <a:pt x="560098" y="1405494"/>
                  <a:pt x="559343" y="1406893"/>
                </a:cubicBezTo>
                <a:cubicBezTo>
                  <a:pt x="564992" y="1411590"/>
                  <a:pt x="570885" y="1415610"/>
                  <a:pt x="576521" y="1419992"/>
                </a:cubicBezTo>
                <a:cubicBezTo>
                  <a:pt x="583100" y="1421044"/>
                  <a:pt x="589950" y="1422050"/>
                  <a:pt x="596259" y="1423150"/>
                </a:cubicBezTo>
                <a:cubicBezTo>
                  <a:pt x="584800" y="1416317"/>
                  <a:pt x="573340" y="1409483"/>
                  <a:pt x="561880" y="1402651"/>
                </a:cubicBezTo>
                <a:close/>
                <a:moveTo>
                  <a:pt x="741490" y="927208"/>
                </a:moveTo>
                <a:cubicBezTo>
                  <a:pt x="799034" y="985684"/>
                  <a:pt x="870087" y="1023113"/>
                  <a:pt x="944973" y="1054807"/>
                </a:cubicBezTo>
                <a:cubicBezTo>
                  <a:pt x="945998" y="1053361"/>
                  <a:pt x="946754" y="1051963"/>
                  <a:pt x="947781" y="1050516"/>
                </a:cubicBezTo>
                <a:cubicBezTo>
                  <a:pt x="879021" y="1009518"/>
                  <a:pt x="810249" y="968207"/>
                  <a:pt x="741490" y="927208"/>
                </a:cubicBezTo>
                <a:close/>
                <a:moveTo>
                  <a:pt x="4437179" y="969"/>
                </a:moveTo>
                <a:cubicBezTo>
                  <a:pt x="4443841" y="3904"/>
                  <a:pt x="4445992" y="9534"/>
                  <a:pt x="4444201" y="18389"/>
                </a:cubicBezTo>
                <a:cubicBezTo>
                  <a:pt x="4441695" y="29585"/>
                  <a:pt x="4436433" y="40002"/>
                  <a:pt x="4430319" y="49621"/>
                </a:cubicBezTo>
                <a:cubicBezTo>
                  <a:pt x="4401802" y="94822"/>
                  <a:pt x="4415372" y="106342"/>
                  <a:pt x="4455614" y="105249"/>
                </a:cubicBezTo>
                <a:cubicBezTo>
                  <a:pt x="4491507" y="104290"/>
                  <a:pt x="4527369" y="96378"/>
                  <a:pt x="4563529" y="89046"/>
                </a:cubicBezTo>
                <a:cubicBezTo>
                  <a:pt x="4581331" y="85271"/>
                  <a:pt x="4582237" y="87326"/>
                  <a:pt x="4575967" y="105828"/>
                </a:cubicBezTo>
                <a:cubicBezTo>
                  <a:pt x="4565867" y="136392"/>
                  <a:pt x="4565181" y="164346"/>
                  <a:pt x="4581177" y="187773"/>
                </a:cubicBezTo>
                <a:cubicBezTo>
                  <a:pt x="4584949" y="193117"/>
                  <a:pt x="4587668" y="199279"/>
                  <a:pt x="4586660" y="207364"/>
                </a:cubicBezTo>
                <a:cubicBezTo>
                  <a:pt x="4582114" y="240426"/>
                  <a:pt x="4591735" y="267509"/>
                  <a:pt x="4601641" y="294858"/>
                </a:cubicBezTo>
                <a:cubicBezTo>
                  <a:pt x="4618339" y="340618"/>
                  <a:pt x="4639505" y="382741"/>
                  <a:pt x="4662523" y="423590"/>
                </a:cubicBezTo>
                <a:cubicBezTo>
                  <a:pt x="4678751" y="452354"/>
                  <a:pt x="4689013" y="487863"/>
                  <a:pt x="4724560" y="497719"/>
                </a:cubicBezTo>
                <a:cubicBezTo>
                  <a:pt x="4733099" y="500006"/>
                  <a:pt x="4735915" y="508366"/>
                  <a:pt x="4732841" y="519029"/>
                </a:cubicBezTo>
                <a:cubicBezTo>
                  <a:pt x="4722677" y="554348"/>
                  <a:pt x="4730947" y="581670"/>
                  <a:pt x="4749643" y="604622"/>
                </a:cubicBezTo>
                <a:cubicBezTo>
                  <a:pt x="4756255" y="612626"/>
                  <a:pt x="4753773" y="618125"/>
                  <a:pt x="4744753" y="623512"/>
                </a:cubicBezTo>
                <a:cubicBezTo>
                  <a:pt x="4734394" y="629453"/>
                  <a:pt x="4726335" y="638149"/>
                  <a:pt x="4720006" y="649070"/>
                </a:cubicBezTo>
                <a:cubicBezTo>
                  <a:pt x="4709614" y="666719"/>
                  <a:pt x="4704721" y="685611"/>
                  <a:pt x="4700653" y="704672"/>
                </a:cubicBezTo>
                <a:cubicBezTo>
                  <a:pt x="4694336" y="734569"/>
                  <a:pt x="4686883" y="763401"/>
                  <a:pt x="4662297" y="786401"/>
                </a:cubicBezTo>
                <a:cubicBezTo>
                  <a:pt x="4654979" y="793386"/>
                  <a:pt x="4649109" y="802330"/>
                  <a:pt x="4642954" y="811006"/>
                </a:cubicBezTo>
                <a:cubicBezTo>
                  <a:pt x="4644917" y="818566"/>
                  <a:pt x="4649771" y="823719"/>
                  <a:pt x="4658781" y="824342"/>
                </a:cubicBezTo>
                <a:cubicBezTo>
                  <a:pt x="4716129" y="828453"/>
                  <a:pt x="4713587" y="870017"/>
                  <a:pt x="4713981" y="916441"/>
                </a:cubicBezTo>
                <a:cubicBezTo>
                  <a:pt x="4714583" y="973897"/>
                  <a:pt x="4682235" y="1006173"/>
                  <a:pt x="4642145" y="1035706"/>
                </a:cubicBezTo>
                <a:cubicBezTo>
                  <a:pt x="4628425" y="1045718"/>
                  <a:pt x="4608421" y="1048933"/>
                  <a:pt x="4604059" y="1073741"/>
                </a:cubicBezTo>
                <a:cubicBezTo>
                  <a:pt x="4628007" y="1092285"/>
                  <a:pt x="4655309" y="1069123"/>
                  <a:pt x="4680437" y="1071013"/>
                </a:cubicBezTo>
                <a:cubicBezTo>
                  <a:pt x="4701201" y="1072723"/>
                  <a:pt x="4734847" y="1063938"/>
                  <a:pt x="4708843" y="1110593"/>
                </a:cubicBezTo>
                <a:cubicBezTo>
                  <a:pt x="4701273" y="1124265"/>
                  <a:pt x="4711111" y="1131384"/>
                  <a:pt x="4721433" y="1130828"/>
                </a:cubicBezTo>
                <a:cubicBezTo>
                  <a:pt x="4805036" y="1125241"/>
                  <a:pt x="4770374" y="1216755"/>
                  <a:pt x="4799050" y="1256288"/>
                </a:cubicBezTo>
                <a:cubicBezTo>
                  <a:pt x="4807135" y="1266880"/>
                  <a:pt x="4800233" y="1289605"/>
                  <a:pt x="4788849" y="1296992"/>
                </a:cubicBezTo>
                <a:cubicBezTo>
                  <a:pt x="4716605" y="1344534"/>
                  <a:pt x="4710171" y="1427902"/>
                  <a:pt x="4677593" y="1504814"/>
                </a:cubicBezTo>
                <a:cubicBezTo>
                  <a:pt x="4717444" y="1525929"/>
                  <a:pt x="4764171" y="1523690"/>
                  <a:pt x="4806838" y="1534504"/>
                </a:cubicBezTo>
                <a:cubicBezTo>
                  <a:pt x="4851155" y="1545658"/>
                  <a:pt x="4851771" y="1559782"/>
                  <a:pt x="4818253" y="1621364"/>
                </a:cubicBezTo>
                <a:cubicBezTo>
                  <a:pt x="4912245" y="1616790"/>
                  <a:pt x="4912245" y="1616790"/>
                  <a:pt x="4887405" y="1708784"/>
                </a:cubicBezTo>
                <a:cubicBezTo>
                  <a:pt x="4926883" y="1705769"/>
                  <a:pt x="4965617" y="1779266"/>
                  <a:pt x="4987017" y="1847008"/>
                </a:cubicBezTo>
                <a:lnTo>
                  <a:pt x="4993479" y="1871969"/>
                </a:lnTo>
                <a:lnTo>
                  <a:pt x="4993260" y="1875137"/>
                </a:lnTo>
                <a:cubicBezTo>
                  <a:pt x="4992440" y="1890359"/>
                  <a:pt x="4991543" y="1912093"/>
                  <a:pt x="4990437" y="1933934"/>
                </a:cubicBezTo>
                <a:lnTo>
                  <a:pt x="4989378" y="1952477"/>
                </a:lnTo>
                <a:lnTo>
                  <a:pt x="4982628" y="1950690"/>
                </a:lnTo>
                <a:cubicBezTo>
                  <a:pt x="4977177" y="1945881"/>
                  <a:pt x="4973287" y="1944057"/>
                  <a:pt x="4970479" y="1944168"/>
                </a:cubicBezTo>
                <a:cubicBezTo>
                  <a:pt x="4962059" y="1944498"/>
                  <a:pt x="4963394" y="1962230"/>
                  <a:pt x="4961645" y="1968944"/>
                </a:cubicBezTo>
                <a:cubicBezTo>
                  <a:pt x="4955769" y="1990222"/>
                  <a:pt x="4970405" y="2001239"/>
                  <a:pt x="4980262" y="2014997"/>
                </a:cubicBezTo>
                <a:cubicBezTo>
                  <a:pt x="4983953" y="2020039"/>
                  <a:pt x="4986587" y="1996490"/>
                  <a:pt x="4988607" y="1965973"/>
                </a:cubicBezTo>
                <a:lnTo>
                  <a:pt x="4989378" y="1952477"/>
                </a:lnTo>
                <a:lnTo>
                  <a:pt x="4997257" y="1954563"/>
                </a:lnTo>
                <a:lnTo>
                  <a:pt x="4997217" y="1978557"/>
                </a:lnTo>
                <a:cubicBezTo>
                  <a:pt x="4996813" y="2037141"/>
                  <a:pt x="4995076" y="2095563"/>
                  <a:pt x="4990810" y="2100744"/>
                </a:cubicBezTo>
                <a:cubicBezTo>
                  <a:pt x="4945575" y="2155854"/>
                  <a:pt x="4978545" y="2256304"/>
                  <a:pt x="4889713" y="2285583"/>
                </a:cubicBezTo>
                <a:cubicBezTo>
                  <a:pt x="4849735" y="2298967"/>
                  <a:pt x="4831955" y="2340690"/>
                  <a:pt x="4803440" y="2367231"/>
                </a:cubicBezTo>
                <a:cubicBezTo>
                  <a:pt x="4704002" y="2459108"/>
                  <a:pt x="4639535" y="2566320"/>
                  <a:pt x="4613356" y="2702512"/>
                </a:cubicBezTo>
                <a:cubicBezTo>
                  <a:pt x="4606017" y="2740180"/>
                  <a:pt x="4573792" y="2775282"/>
                  <a:pt x="4553563" y="2810797"/>
                </a:cubicBezTo>
                <a:cubicBezTo>
                  <a:pt x="4565127" y="2832476"/>
                  <a:pt x="4619667" y="2772245"/>
                  <a:pt x="4602347" y="2836976"/>
                </a:cubicBezTo>
                <a:cubicBezTo>
                  <a:pt x="4589232" y="2885784"/>
                  <a:pt x="4551577" y="2921212"/>
                  <a:pt x="4516285" y="2954642"/>
                </a:cubicBezTo>
                <a:cubicBezTo>
                  <a:pt x="4475753" y="2992790"/>
                  <a:pt x="4430641" y="3025740"/>
                  <a:pt x="4414507" y="3086467"/>
                </a:cubicBezTo>
                <a:cubicBezTo>
                  <a:pt x="4410989" y="3099423"/>
                  <a:pt x="3564181" y="4149656"/>
                  <a:pt x="2327617" y="4253752"/>
                </a:cubicBezTo>
                <a:cubicBezTo>
                  <a:pt x="2125545" y="4270760"/>
                  <a:pt x="1322624" y="4224619"/>
                  <a:pt x="1214971" y="4203137"/>
                </a:cubicBezTo>
                <a:cubicBezTo>
                  <a:pt x="1104292" y="4180925"/>
                  <a:pt x="1007789" y="4121736"/>
                  <a:pt x="894535" y="4109150"/>
                </a:cubicBezTo>
                <a:cubicBezTo>
                  <a:pt x="834632" y="4102646"/>
                  <a:pt x="776274" y="4081635"/>
                  <a:pt x="781596" y="3991505"/>
                </a:cubicBezTo>
                <a:cubicBezTo>
                  <a:pt x="783201" y="3965920"/>
                  <a:pt x="766642" y="3948284"/>
                  <a:pt x="742373" y="3959843"/>
                </a:cubicBezTo>
                <a:cubicBezTo>
                  <a:pt x="696510" y="3981854"/>
                  <a:pt x="673849" y="3949166"/>
                  <a:pt x="646723" y="3926438"/>
                </a:cubicBezTo>
                <a:cubicBezTo>
                  <a:pt x="598687" y="3886210"/>
                  <a:pt x="552406" y="3842509"/>
                  <a:pt x="478839" y="3847272"/>
                </a:cubicBezTo>
                <a:cubicBezTo>
                  <a:pt x="491215" y="3806501"/>
                  <a:pt x="515519" y="3808222"/>
                  <a:pt x="537744" y="3812205"/>
                </a:cubicBezTo>
                <a:cubicBezTo>
                  <a:pt x="596474" y="3823029"/>
                  <a:pt x="654233" y="3836554"/>
                  <a:pt x="712950" y="3847065"/>
                </a:cubicBezTo>
                <a:cubicBezTo>
                  <a:pt x="751090" y="3853931"/>
                  <a:pt x="789463" y="3866135"/>
                  <a:pt x="839053" y="3842201"/>
                </a:cubicBezTo>
                <a:cubicBezTo>
                  <a:pt x="792472" y="3772935"/>
                  <a:pt x="718132" y="3772458"/>
                  <a:pt x="657388" y="3759142"/>
                </a:cubicBezTo>
                <a:cubicBezTo>
                  <a:pt x="581525" y="3742486"/>
                  <a:pt x="535038" y="3694078"/>
                  <a:pt x="479902" y="3640872"/>
                </a:cubicBezTo>
                <a:cubicBezTo>
                  <a:pt x="534356" y="3616078"/>
                  <a:pt x="570138" y="3656255"/>
                  <a:pt x="612982" y="3646162"/>
                </a:cubicBezTo>
                <a:cubicBezTo>
                  <a:pt x="615057" y="3637572"/>
                  <a:pt x="618333" y="3625291"/>
                  <a:pt x="617779" y="3625073"/>
                </a:cubicBezTo>
                <a:cubicBezTo>
                  <a:pt x="545776" y="3603308"/>
                  <a:pt x="510266" y="3544423"/>
                  <a:pt x="495792" y="3468542"/>
                </a:cubicBezTo>
                <a:cubicBezTo>
                  <a:pt x="488366" y="3429369"/>
                  <a:pt x="462153" y="3421345"/>
                  <a:pt x="436221" y="3407261"/>
                </a:cubicBezTo>
                <a:cubicBezTo>
                  <a:pt x="345019" y="3357258"/>
                  <a:pt x="249255" y="3315018"/>
                  <a:pt x="172652" y="3237768"/>
                </a:cubicBezTo>
                <a:cubicBezTo>
                  <a:pt x="256919" y="3234912"/>
                  <a:pt x="326749" y="3281731"/>
                  <a:pt x="417805" y="3290959"/>
                </a:cubicBezTo>
                <a:cubicBezTo>
                  <a:pt x="341913" y="3205043"/>
                  <a:pt x="246803" y="3171544"/>
                  <a:pt x="159629" y="3126522"/>
                </a:cubicBezTo>
                <a:cubicBezTo>
                  <a:pt x="119806" y="3106035"/>
                  <a:pt x="82625" y="3077492"/>
                  <a:pt x="35515" y="3070942"/>
                </a:cubicBezTo>
                <a:cubicBezTo>
                  <a:pt x="18803" y="3068516"/>
                  <a:pt x="-9231" y="3062395"/>
                  <a:pt x="3001" y="3030820"/>
                </a:cubicBezTo>
                <a:cubicBezTo>
                  <a:pt x="13293" y="3004651"/>
                  <a:pt x="35761" y="3007959"/>
                  <a:pt x="56337" y="3011602"/>
                </a:cubicBezTo>
                <a:cubicBezTo>
                  <a:pt x="105732" y="3020594"/>
                  <a:pt x="155993" y="3012038"/>
                  <a:pt x="221626" y="3000137"/>
                </a:cubicBezTo>
                <a:cubicBezTo>
                  <a:pt x="163022" y="2929831"/>
                  <a:pt x="63027" y="2971519"/>
                  <a:pt x="12079" y="2895750"/>
                </a:cubicBezTo>
                <a:cubicBezTo>
                  <a:pt x="70612" y="2870868"/>
                  <a:pt x="117312" y="2892988"/>
                  <a:pt x="165389" y="2890511"/>
                </a:cubicBezTo>
                <a:cubicBezTo>
                  <a:pt x="208846" y="2888217"/>
                  <a:pt x="219022" y="2871872"/>
                  <a:pt x="206743" y="2827546"/>
                </a:cubicBezTo>
                <a:cubicBezTo>
                  <a:pt x="187666" y="2758486"/>
                  <a:pt x="209823" y="2717255"/>
                  <a:pt x="273631" y="2725917"/>
                </a:cubicBezTo>
                <a:cubicBezTo>
                  <a:pt x="332792" y="2734135"/>
                  <a:pt x="337558" y="2706094"/>
                  <a:pt x="320364" y="2667696"/>
                </a:cubicBezTo>
                <a:cubicBezTo>
                  <a:pt x="295325" y="2611707"/>
                  <a:pt x="318706" y="2561087"/>
                  <a:pt x="334074" y="2507770"/>
                </a:cubicBezTo>
                <a:cubicBezTo>
                  <a:pt x="357219" y="2426828"/>
                  <a:pt x="344229" y="2391168"/>
                  <a:pt x="284207" y="2344516"/>
                </a:cubicBezTo>
                <a:cubicBezTo>
                  <a:pt x="250406" y="2318539"/>
                  <a:pt x="214378" y="2297698"/>
                  <a:pt x="166166" y="2278376"/>
                </a:cubicBezTo>
                <a:cubicBezTo>
                  <a:pt x="273852" y="2244503"/>
                  <a:pt x="158170" y="2213685"/>
                  <a:pt x="194891" y="2175576"/>
                </a:cubicBezTo>
                <a:cubicBezTo>
                  <a:pt x="270782" y="2149213"/>
                  <a:pt x="337571" y="2238633"/>
                  <a:pt x="440332" y="2191712"/>
                </a:cubicBezTo>
                <a:cubicBezTo>
                  <a:pt x="307946" y="2127472"/>
                  <a:pt x="161307" y="2042341"/>
                  <a:pt x="63051" y="1942979"/>
                </a:cubicBezTo>
                <a:cubicBezTo>
                  <a:pt x="83512" y="1912799"/>
                  <a:pt x="105922" y="1933513"/>
                  <a:pt x="123612" y="1920903"/>
                </a:cubicBezTo>
                <a:cubicBezTo>
                  <a:pt x="122527" y="1914768"/>
                  <a:pt x="123751" y="1905381"/>
                  <a:pt x="120386" y="1903128"/>
                </a:cubicBezTo>
                <a:cubicBezTo>
                  <a:pt x="47933" y="1852346"/>
                  <a:pt x="47054" y="1850919"/>
                  <a:pt x="119318" y="1791355"/>
                </a:cubicBezTo>
                <a:cubicBezTo>
                  <a:pt x="144540" y="1770456"/>
                  <a:pt x="141749" y="1756399"/>
                  <a:pt x="127081" y="1738431"/>
                </a:cubicBezTo>
                <a:cubicBezTo>
                  <a:pt x="116725" y="1725710"/>
                  <a:pt x="104020" y="1715301"/>
                  <a:pt x="108310" y="1682600"/>
                </a:cubicBezTo>
                <a:cubicBezTo>
                  <a:pt x="150870" y="1715887"/>
                  <a:pt x="350796" y="1749545"/>
                  <a:pt x="385468" y="1739315"/>
                </a:cubicBezTo>
                <a:cubicBezTo>
                  <a:pt x="424434" y="1727691"/>
                  <a:pt x="558776" y="1718211"/>
                  <a:pt x="599777" y="1722044"/>
                </a:cubicBezTo>
                <a:cubicBezTo>
                  <a:pt x="597521" y="1720227"/>
                  <a:pt x="595263" y="1718413"/>
                  <a:pt x="593006" y="1716597"/>
                </a:cubicBezTo>
                <a:cubicBezTo>
                  <a:pt x="552484" y="1680103"/>
                  <a:pt x="511421" y="1643705"/>
                  <a:pt x="485736" y="1591625"/>
                </a:cubicBezTo>
                <a:cubicBezTo>
                  <a:pt x="484560" y="1589619"/>
                  <a:pt x="483937" y="1587831"/>
                  <a:pt x="481534" y="1588888"/>
                </a:cubicBezTo>
                <a:cubicBezTo>
                  <a:pt x="460479" y="1599246"/>
                  <a:pt x="462468" y="1582449"/>
                  <a:pt x="461623" y="1569314"/>
                </a:cubicBezTo>
                <a:cubicBezTo>
                  <a:pt x="460764" y="1555866"/>
                  <a:pt x="456786" y="1545815"/>
                  <a:pt x="441172" y="1549836"/>
                </a:cubicBezTo>
                <a:cubicBezTo>
                  <a:pt x="440361" y="1549980"/>
                  <a:pt x="439267" y="1549855"/>
                  <a:pt x="438173" y="1549732"/>
                </a:cubicBezTo>
                <a:cubicBezTo>
                  <a:pt x="430782" y="1548823"/>
                  <a:pt x="406258" y="1517097"/>
                  <a:pt x="409482" y="1509886"/>
                </a:cubicBezTo>
                <a:cubicBezTo>
                  <a:pt x="416686" y="1494065"/>
                  <a:pt x="408267" y="1488277"/>
                  <a:pt x="401143" y="1480995"/>
                </a:cubicBezTo>
                <a:cubicBezTo>
                  <a:pt x="391181" y="1471051"/>
                  <a:pt x="381247" y="1461736"/>
                  <a:pt x="370772" y="1452514"/>
                </a:cubicBezTo>
                <a:cubicBezTo>
                  <a:pt x="360580" y="1443560"/>
                  <a:pt x="350146" y="1435280"/>
                  <a:pt x="339699" y="1426688"/>
                </a:cubicBezTo>
                <a:cubicBezTo>
                  <a:pt x="315473" y="1420526"/>
                  <a:pt x="291032" y="1415669"/>
                  <a:pt x="265593" y="1412885"/>
                </a:cubicBezTo>
                <a:cubicBezTo>
                  <a:pt x="246706" y="1410526"/>
                  <a:pt x="225589" y="1406978"/>
                  <a:pt x="215085" y="1372144"/>
                </a:cubicBezTo>
                <a:cubicBezTo>
                  <a:pt x="234985" y="1372744"/>
                  <a:pt x="254925" y="1374284"/>
                  <a:pt x="274865" y="1375825"/>
                </a:cubicBezTo>
                <a:cubicBezTo>
                  <a:pt x="255700" y="1360864"/>
                  <a:pt x="237075" y="1345807"/>
                  <a:pt x="219220" y="1329666"/>
                </a:cubicBezTo>
                <a:cubicBezTo>
                  <a:pt x="204474" y="1316138"/>
                  <a:pt x="192346" y="1300252"/>
                  <a:pt x="187322" y="1278682"/>
                </a:cubicBezTo>
                <a:cubicBezTo>
                  <a:pt x="185994" y="1273224"/>
                  <a:pt x="184924" y="1267404"/>
                  <a:pt x="189878" y="1262417"/>
                </a:cubicBezTo>
                <a:cubicBezTo>
                  <a:pt x="195346" y="1256708"/>
                  <a:pt x="199833" y="1259711"/>
                  <a:pt x="204036" y="1262449"/>
                </a:cubicBezTo>
                <a:cubicBezTo>
                  <a:pt x="221402" y="1273615"/>
                  <a:pt x="239024" y="1284422"/>
                  <a:pt x="256133" y="1295950"/>
                </a:cubicBezTo>
                <a:cubicBezTo>
                  <a:pt x="278851" y="1311233"/>
                  <a:pt x="301313" y="1326878"/>
                  <a:pt x="323760" y="1342208"/>
                </a:cubicBezTo>
                <a:cubicBezTo>
                  <a:pt x="292061" y="1308268"/>
                  <a:pt x="257298" y="1278982"/>
                  <a:pt x="219957" y="1252997"/>
                </a:cubicBezTo>
                <a:cubicBezTo>
                  <a:pt x="192995" y="1234035"/>
                  <a:pt x="166033" y="1215073"/>
                  <a:pt x="145267" y="1188376"/>
                </a:cubicBezTo>
                <a:cubicBezTo>
                  <a:pt x="134614" y="1175075"/>
                  <a:pt x="129282" y="1158938"/>
                  <a:pt x="127649" y="1140248"/>
                </a:cubicBezTo>
                <a:cubicBezTo>
                  <a:pt x="127430" y="1135227"/>
                  <a:pt x="127724" y="1129482"/>
                  <a:pt x="133301" y="1126283"/>
                </a:cubicBezTo>
                <a:cubicBezTo>
                  <a:pt x="138892" y="1123399"/>
                  <a:pt x="142312" y="1126907"/>
                  <a:pt x="144665" y="1130919"/>
                </a:cubicBezTo>
                <a:cubicBezTo>
                  <a:pt x="147316" y="1135513"/>
                  <a:pt x="150466" y="1139068"/>
                  <a:pt x="154924" y="1141443"/>
                </a:cubicBezTo>
                <a:cubicBezTo>
                  <a:pt x="194007" y="1163643"/>
                  <a:pt x="228472" y="1192350"/>
                  <a:pt x="263706" y="1219972"/>
                </a:cubicBezTo>
                <a:cubicBezTo>
                  <a:pt x="314160" y="1259456"/>
                  <a:pt x="363843" y="1300026"/>
                  <a:pt x="423231" y="1325916"/>
                </a:cubicBezTo>
                <a:cubicBezTo>
                  <a:pt x="445702" y="1335549"/>
                  <a:pt x="468901" y="1343155"/>
                  <a:pt x="486543" y="1341940"/>
                </a:cubicBezTo>
                <a:cubicBezTo>
                  <a:pt x="421673" y="1296460"/>
                  <a:pt x="360475" y="1247802"/>
                  <a:pt x="305459" y="1191095"/>
                </a:cubicBezTo>
                <a:cubicBezTo>
                  <a:pt x="249875" y="1133856"/>
                  <a:pt x="201123" y="1070982"/>
                  <a:pt x="165967" y="995271"/>
                </a:cubicBezTo>
                <a:cubicBezTo>
                  <a:pt x="162356" y="987370"/>
                  <a:pt x="160109" y="979543"/>
                  <a:pt x="148803" y="982487"/>
                </a:cubicBezTo>
                <a:cubicBezTo>
                  <a:pt x="143684" y="983707"/>
                  <a:pt x="141844" y="978971"/>
                  <a:pt x="142975" y="973711"/>
                </a:cubicBezTo>
                <a:cubicBezTo>
                  <a:pt x="150059" y="936405"/>
                  <a:pt x="133120" y="916307"/>
                  <a:pt x="107228" y="903165"/>
                </a:cubicBezTo>
                <a:cubicBezTo>
                  <a:pt x="99148" y="898899"/>
                  <a:pt x="98374" y="893659"/>
                  <a:pt x="103961" y="884449"/>
                </a:cubicBezTo>
                <a:cubicBezTo>
                  <a:pt x="111573" y="871720"/>
                  <a:pt x="110228" y="859623"/>
                  <a:pt x="105398" y="848773"/>
                </a:cubicBezTo>
                <a:cubicBezTo>
                  <a:pt x="102652" y="841984"/>
                  <a:pt x="99109" y="835651"/>
                  <a:pt x="96106" y="829222"/>
                </a:cubicBezTo>
                <a:cubicBezTo>
                  <a:pt x="94023" y="825161"/>
                  <a:pt x="90576" y="821026"/>
                  <a:pt x="95233" y="815459"/>
                </a:cubicBezTo>
                <a:cubicBezTo>
                  <a:pt x="99648" y="810569"/>
                  <a:pt x="104350" y="812269"/>
                  <a:pt x="108754" y="813390"/>
                </a:cubicBezTo>
                <a:cubicBezTo>
                  <a:pt x="129926" y="818192"/>
                  <a:pt x="142781" y="832053"/>
                  <a:pt x="149184" y="854012"/>
                </a:cubicBezTo>
                <a:cubicBezTo>
                  <a:pt x="153977" y="870244"/>
                  <a:pt x="158340" y="870424"/>
                  <a:pt x="169922" y="855094"/>
                </a:cubicBezTo>
                <a:cubicBezTo>
                  <a:pt x="178668" y="843430"/>
                  <a:pt x="186813" y="842941"/>
                  <a:pt x="194734" y="849766"/>
                </a:cubicBezTo>
                <a:cubicBezTo>
                  <a:pt x="198964" y="853131"/>
                  <a:pt x="201642" y="858351"/>
                  <a:pt x="204833" y="862849"/>
                </a:cubicBezTo>
                <a:cubicBezTo>
                  <a:pt x="220829" y="886276"/>
                  <a:pt x="237607" y="908933"/>
                  <a:pt x="262674" y="921903"/>
                </a:cubicBezTo>
                <a:cubicBezTo>
                  <a:pt x="273823" y="927843"/>
                  <a:pt x="285713" y="932069"/>
                  <a:pt x="302202" y="923150"/>
                </a:cubicBezTo>
                <a:cubicBezTo>
                  <a:pt x="291351" y="917791"/>
                  <a:pt x="280774" y="918709"/>
                  <a:pt x="270912" y="917286"/>
                </a:cubicBezTo>
                <a:cubicBezTo>
                  <a:pt x="261049" y="915865"/>
                  <a:pt x="255697" y="911748"/>
                  <a:pt x="262498" y="899162"/>
                </a:cubicBezTo>
                <a:cubicBezTo>
                  <a:pt x="266276" y="892170"/>
                  <a:pt x="265774" y="886883"/>
                  <a:pt x="261759" y="882214"/>
                </a:cubicBezTo>
                <a:cubicBezTo>
                  <a:pt x="248848" y="867099"/>
                  <a:pt x="241864" y="844294"/>
                  <a:pt x="216117" y="846941"/>
                </a:cubicBezTo>
                <a:cubicBezTo>
                  <a:pt x="214767" y="847179"/>
                  <a:pt x="213361" y="846162"/>
                  <a:pt x="211969" y="845458"/>
                </a:cubicBezTo>
                <a:cubicBezTo>
                  <a:pt x="206685" y="842913"/>
                  <a:pt x="200848" y="840147"/>
                  <a:pt x="202383" y="831653"/>
                </a:cubicBezTo>
                <a:cubicBezTo>
                  <a:pt x="204188" y="823111"/>
                  <a:pt x="211130" y="819988"/>
                  <a:pt x="217302" y="817950"/>
                </a:cubicBezTo>
                <a:cubicBezTo>
                  <a:pt x="233145" y="812939"/>
                  <a:pt x="245914" y="818592"/>
                  <a:pt x="258185" y="825283"/>
                </a:cubicBezTo>
                <a:cubicBezTo>
                  <a:pt x="288036" y="841837"/>
                  <a:pt x="313015" y="865260"/>
                  <a:pt x="339019" y="887237"/>
                </a:cubicBezTo>
                <a:cubicBezTo>
                  <a:pt x="378027" y="920202"/>
                  <a:pt x="412674" y="959314"/>
                  <a:pt x="455541" y="987171"/>
                </a:cubicBezTo>
                <a:cubicBezTo>
                  <a:pt x="583008" y="1069675"/>
                  <a:pt x="708694" y="1155025"/>
                  <a:pt x="839737" y="1232154"/>
                </a:cubicBezTo>
                <a:cubicBezTo>
                  <a:pt x="888076" y="1260626"/>
                  <a:pt x="937413" y="1287025"/>
                  <a:pt x="987251" y="1312386"/>
                </a:cubicBezTo>
                <a:cubicBezTo>
                  <a:pt x="987438" y="1310454"/>
                  <a:pt x="987654" y="1309151"/>
                  <a:pt x="987828" y="1306906"/>
                </a:cubicBezTo>
                <a:cubicBezTo>
                  <a:pt x="987759" y="1305338"/>
                  <a:pt x="987677" y="1303454"/>
                  <a:pt x="987609" y="1301885"/>
                </a:cubicBezTo>
                <a:cubicBezTo>
                  <a:pt x="952341" y="1285971"/>
                  <a:pt x="917544" y="1268392"/>
                  <a:pt x="883773" y="1249366"/>
                </a:cubicBezTo>
                <a:cubicBezTo>
                  <a:pt x="800867" y="1202326"/>
                  <a:pt x="724387" y="1146562"/>
                  <a:pt x="658689" y="1075926"/>
                </a:cubicBezTo>
                <a:cubicBezTo>
                  <a:pt x="653269" y="1070242"/>
                  <a:pt x="647527" y="1069673"/>
                  <a:pt x="639221" y="1072721"/>
                </a:cubicBezTo>
                <a:cubicBezTo>
                  <a:pt x="612439" y="1082826"/>
                  <a:pt x="603654" y="1074888"/>
                  <a:pt x="607837" y="1046001"/>
                </a:cubicBezTo>
                <a:cubicBezTo>
                  <a:pt x="608886" y="1038856"/>
                  <a:pt x="608910" y="1033160"/>
                  <a:pt x="604057" y="1028006"/>
                </a:cubicBezTo>
                <a:cubicBezTo>
                  <a:pt x="582361" y="1004953"/>
                  <a:pt x="559626" y="983032"/>
                  <a:pt x="535068" y="963012"/>
                </a:cubicBezTo>
                <a:cubicBezTo>
                  <a:pt x="489628" y="926121"/>
                  <a:pt x="441097" y="893257"/>
                  <a:pt x="398492" y="852702"/>
                </a:cubicBezTo>
                <a:cubicBezTo>
                  <a:pt x="385976" y="840363"/>
                  <a:pt x="376348" y="825616"/>
                  <a:pt x="370407" y="808003"/>
                </a:cubicBezTo>
                <a:cubicBezTo>
                  <a:pt x="368512" y="802013"/>
                  <a:pt x="367360" y="794309"/>
                  <a:pt x="373637" y="788457"/>
                </a:cubicBezTo>
                <a:cubicBezTo>
                  <a:pt x="379645" y="782652"/>
                  <a:pt x="384471" y="787178"/>
                  <a:pt x="388957" y="790181"/>
                </a:cubicBezTo>
                <a:cubicBezTo>
                  <a:pt x="407729" y="802365"/>
                  <a:pt x="426784" y="814815"/>
                  <a:pt x="445569" y="827313"/>
                </a:cubicBezTo>
                <a:cubicBezTo>
                  <a:pt x="464624" y="839764"/>
                  <a:pt x="483437" y="852889"/>
                  <a:pt x="503344" y="866138"/>
                </a:cubicBezTo>
                <a:cubicBezTo>
                  <a:pt x="504379" y="858682"/>
                  <a:pt x="500259" y="857827"/>
                  <a:pt x="497988" y="855698"/>
                </a:cubicBezTo>
                <a:cubicBezTo>
                  <a:pt x="465913" y="825620"/>
                  <a:pt x="431003" y="799206"/>
                  <a:pt x="395068" y="774238"/>
                </a:cubicBezTo>
                <a:cubicBezTo>
                  <a:pt x="367267" y="754791"/>
                  <a:pt x="340223" y="733946"/>
                  <a:pt x="321225" y="704090"/>
                </a:cubicBezTo>
                <a:cubicBezTo>
                  <a:pt x="313910" y="692415"/>
                  <a:pt x="309809" y="679538"/>
                  <a:pt x="310772" y="664187"/>
                </a:cubicBezTo>
                <a:cubicBezTo>
                  <a:pt x="311107" y="659384"/>
                  <a:pt x="311442" y="654580"/>
                  <a:pt x="316776" y="652057"/>
                </a:cubicBezTo>
                <a:cubicBezTo>
                  <a:pt x="321044" y="650039"/>
                  <a:pt x="323869" y="652386"/>
                  <a:pt x="326167" y="655144"/>
                </a:cubicBezTo>
                <a:cubicBezTo>
                  <a:pt x="330196" y="660125"/>
                  <a:pt x="334224" y="665107"/>
                  <a:pt x="339819" y="668549"/>
                </a:cubicBezTo>
                <a:cubicBezTo>
                  <a:pt x="373388" y="689190"/>
                  <a:pt x="404905" y="712724"/>
                  <a:pt x="435653" y="737342"/>
                </a:cubicBezTo>
                <a:cubicBezTo>
                  <a:pt x="486133" y="777455"/>
                  <a:pt x="536115" y="818606"/>
                  <a:pt x="594518" y="846882"/>
                </a:cubicBezTo>
                <a:cubicBezTo>
                  <a:pt x="616490" y="857553"/>
                  <a:pt x="639205" y="866511"/>
                  <a:pt x="665142" y="868257"/>
                </a:cubicBezTo>
                <a:cubicBezTo>
                  <a:pt x="664195" y="865262"/>
                  <a:pt x="662491" y="863665"/>
                  <a:pt x="660802" y="862382"/>
                </a:cubicBezTo>
                <a:cubicBezTo>
                  <a:pt x="604283" y="821121"/>
                  <a:pt x="549586" y="777958"/>
                  <a:pt x="499505" y="728286"/>
                </a:cubicBezTo>
                <a:cubicBezTo>
                  <a:pt x="437758" y="667074"/>
                  <a:pt x="384382" y="598058"/>
                  <a:pt x="345927" y="515339"/>
                </a:cubicBezTo>
                <a:cubicBezTo>
                  <a:pt x="344141" y="511860"/>
                  <a:pt x="342910" y="508598"/>
                  <a:pt x="338588" y="509361"/>
                </a:cubicBezTo>
                <a:cubicBezTo>
                  <a:pt x="327525" y="511630"/>
                  <a:pt x="326170" y="505543"/>
                  <a:pt x="327339" y="494900"/>
                </a:cubicBezTo>
                <a:cubicBezTo>
                  <a:pt x="330552" y="468714"/>
                  <a:pt x="322326" y="448660"/>
                  <a:pt x="303055" y="437512"/>
                </a:cubicBezTo>
                <a:cubicBezTo>
                  <a:pt x="289083" y="429226"/>
                  <a:pt x="277325" y="421812"/>
                  <a:pt x="292117" y="398959"/>
                </a:cubicBezTo>
                <a:cubicBezTo>
                  <a:pt x="295694" y="393584"/>
                  <a:pt x="294041" y="386918"/>
                  <a:pt x="292417" y="380879"/>
                </a:cubicBezTo>
                <a:cubicBezTo>
                  <a:pt x="290115" y="371796"/>
                  <a:pt x="285463" y="365027"/>
                  <a:pt x="280259" y="358039"/>
                </a:cubicBezTo>
                <a:cubicBezTo>
                  <a:pt x="277365" y="354122"/>
                  <a:pt x="273863" y="348731"/>
                  <a:pt x="277426" y="343041"/>
                </a:cubicBezTo>
                <a:cubicBezTo>
                  <a:pt x="281488" y="336315"/>
                  <a:pt x="287339" y="339394"/>
                  <a:pt x="292014" y="340466"/>
                </a:cubicBezTo>
                <a:cubicBezTo>
                  <a:pt x="313455" y="345221"/>
                  <a:pt x="326609" y="359662"/>
                  <a:pt x="333039" y="382248"/>
                </a:cubicBezTo>
                <a:cubicBezTo>
                  <a:pt x="337209" y="396693"/>
                  <a:pt x="342383" y="396728"/>
                  <a:pt x="352439" y="383884"/>
                </a:cubicBezTo>
                <a:cubicBezTo>
                  <a:pt x="363791" y="369545"/>
                  <a:pt x="373274" y="368504"/>
                  <a:pt x="381981" y="380883"/>
                </a:cubicBezTo>
                <a:cubicBezTo>
                  <a:pt x="388959" y="391037"/>
                  <a:pt x="394611" y="402058"/>
                  <a:pt x="402615" y="410767"/>
                </a:cubicBezTo>
                <a:cubicBezTo>
                  <a:pt x="424081" y="434810"/>
                  <a:pt x="444293" y="461289"/>
                  <a:pt x="488827" y="452479"/>
                </a:cubicBezTo>
                <a:cubicBezTo>
                  <a:pt x="476447" y="443279"/>
                  <a:pt x="464047" y="446100"/>
                  <a:pt x="453360" y="444507"/>
                </a:cubicBezTo>
                <a:cubicBezTo>
                  <a:pt x="445687" y="443331"/>
                  <a:pt x="437918" y="439958"/>
                  <a:pt x="444814" y="429568"/>
                </a:cubicBezTo>
                <a:cubicBezTo>
                  <a:pt x="452737" y="417733"/>
                  <a:pt x="447628" y="412942"/>
                  <a:pt x="442720" y="406534"/>
                </a:cubicBezTo>
                <a:cubicBezTo>
                  <a:pt x="431444" y="391445"/>
                  <a:pt x="422234" y="373778"/>
                  <a:pt x="399647" y="373970"/>
                </a:cubicBezTo>
                <a:cubicBezTo>
                  <a:pt x="396107" y="373962"/>
                  <a:pt x="393255" y="370986"/>
                  <a:pt x="390458" y="369266"/>
                </a:cubicBezTo>
                <a:cubicBezTo>
                  <a:pt x="386539" y="366795"/>
                  <a:pt x="383146" y="363915"/>
                  <a:pt x="384776" y="357618"/>
                </a:cubicBezTo>
                <a:cubicBezTo>
                  <a:pt x="386436" y="351948"/>
                  <a:pt x="390351" y="348094"/>
                  <a:pt x="395456" y="346561"/>
                </a:cubicBezTo>
                <a:cubicBezTo>
                  <a:pt x="400022" y="345122"/>
                  <a:pt x="404870" y="343950"/>
                  <a:pt x="409490" y="343767"/>
                </a:cubicBezTo>
                <a:cubicBezTo>
                  <a:pt x="430118" y="342340"/>
                  <a:pt x="444782" y="353984"/>
                  <a:pt x="459406" y="364686"/>
                </a:cubicBezTo>
                <a:cubicBezTo>
                  <a:pt x="510573" y="401831"/>
                  <a:pt x="556044" y="445675"/>
                  <a:pt x="603593" y="487253"/>
                </a:cubicBezTo>
                <a:cubicBezTo>
                  <a:pt x="651129" y="528518"/>
                  <a:pt x="706332" y="558308"/>
                  <a:pt x="758457" y="592438"/>
                </a:cubicBezTo>
                <a:cubicBezTo>
                  <a:pt x="878695" y="671475"/>
                  <a:pt x="999459" y="750102"/>
                  <a:pt x="1126835" y="818073"/>
                </a:cubicBezTo>
                <a:cubicBezTo>
                  <a:pt x="1251416" y="884324"/>
                  <a:pt x="1667647" y="915225"/>
                  <a:pt x="1748686" y="913256"/>
                </a:cubicBezTo>
                <a:cubicBezTo>
                  <a:pt x="1852285" y="910467"/>
                  <a:pt x="2096505" y="873683"/>
                  <a:pt x="2345605" y="842682"/>
                </a:cubicBezTo>
                <a:cubicBezTo>
                  <a:pt x="2373756" y="838977"/>
                  <a:pt x="2401379" y="835684"/>
                  <a:pt x="2430665" y="833044"/>
                </a:cubicBezTo>
                <a:cubicBezTo>
                  <a:pt x="3260397" y="757430"/>
                  <a:pt x="3845073" y="368944"/>
                  <a:pt x="3874549" y="345713"/>
                </a:cubicBezTo>
                <a:cubicBezTo>
                  <a:pt x="3921930" y="308568"/>
                  <a:pt x="4079617" y="235190"/>
                  <a:pt x="4079914" y="235770"/>
                </a:cubicBezTo>
                <a:cubicBezTo>
                  <a:pt x="4083430" y="241475"/>
                  <a:pt x="4101322" y="245987"/>
                  <a:pt x="4115814" y="249002"/>
                </a:cubicBezTo>
                <a:lnTo>
                  <a:pt x="4129591" y="251735"/>
                </a:lnTo>
                <a:lnTo>
                  <a:pt x="4131313" y="253264"/>
                </a:lnTo>
                <a:cubicBezTo>
                  <a:pt x="4136355" y="253402"/>
                  <a:pt x="4136103" y="253090"/>
                  <a:pt x="4132779" y="252368"/>
                </a:cubicBezTo>
                <a:lnTo>
                  <a:pt x="4129591" y="251735"/>
                </a:lnTo>
                <a:lnTo>
                  <a:pt x="4126781" y="249241"/>
                </a:lnTo>
                <a:cubicBezTo>
                  <a:pt x="4126067" y="246916"/>
                  <a:pt x="4126005" y="243923"/>
                  <a:pt x="4126159" y="241207"/>
                </a:cubicBezTo>
                <a:cubicBezTo>
                  <a:pt x="4126893" y="226844"/>
                  <a:pt x="4132343" y="214496"/>
                  <a:pt x="4145347" y="206824"/>
                </a:cubicBezTo>
                <a:cubicBezTo>
                  <a:pt x="4157825" y="199562"/>
                  <a:pt x="4170601" y="192878"/>
                  <a:pt x="4183377" y="186195"/>
                </a:cubicBezTo>
                <a:cubicBezTo>
                  <a:pt x="4194019" y="180522"/>
                  <a:pt x="4201312" y="179234"/>
                  <a:pt x="4203065" y="194422"/>
                </a:cubicBezTo>
                <a:cubicBezTo>
                  <a:pt x="4204816" y="209612"/>
                  <a:pt x="4219976" y="213894"/>
                  <a:pt x="4228763" y="203170"/>
                </a:cubicBezTo>
                <a:cubicBezTo>
                  <a:pt x="4263132" y="161048"/>
                  <a:pt x="4304408" y="127512"/>
                  <a:pt x="4343373" y="90903"/>
                </a:cubicBezTo>
                <a:cubicBezTo>
                  <a:pt x="4370579" y="65543"/>
                  <a:pt x="4399217" y="41828"/>
                  <a:pt x="4421541" y="10686"/>
                </a:cubicBezTo>
                <a:cubicBezTo>
                  <a:pt x="4425645" y="4902"/>
                  <a:pt x="4429395" y="-2718"/>
                  <a:pt x="4437179" y="969"/>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pic>
        <p:nvPicPr>
          <p:cNvPr id="116739" name="Picture 3" descr="BASKET-JAM-ok">
            <a:extLst>
              <a:ext uri="{FF2B5EF4-FFF2-40B4-BE49-F238E27FC236}">
                <a16:creationId xmlns:a16="http://schemas.microsoft.com/office/drawing/2014/main" id="{EFD4A562-F6A3-40E1-80FE-C4F5F8C180E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38603" y="3856301"/>
            <a:ext cx="2766872" cy="8967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4151" name="Rectangle 134150">
            <a:extLst>
              <a:ext uri="{FF2B5EF4-FFF2-40B4-BE49-F238E27FC236}">
                <a16:creationId xmlns:a16="http://schemas.microsoft.com/office/drawing/2014/main" id="{F51B89E8-F88B-40A4-A39E-3946440B1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153" name="Rectangle 134152">
            <a:extLst>
              <a:ext uri="{FF2B5EF4-FFF2-40B4-BE49-F238E27FC236}">
                <a16:creationId xmlns:a16="http://schemas.microsoft.com/office/drawing/2014/main" id="{B335AE8D-B60B-4BC5-98A0-ADB3712C8D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0"/>
            <a:ext cx="12188825" cy="4242816"/>
          </a:xfrm>
          <a:prstGeom prst="rect">
            <a:avLst/>
          </a:prstGeom>
          <a:solidFill>
            <a:srgbClr val="603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34146" name="Rectangle 2">
            <a:extLst>
              <a:ext uri="{FF2B5EF4-FFF2-40B4-BE49-F238E27FC236}">
                <a16:creationId xmlns:a16="http://schemas.microsoft.com/office/drawing/2014/main" id="{F54B2C1A-956A-40FE-A611-D02C1F085219}"/>
              </a:ext>
            </a:extLst>
          </p:cNvPr>
          <p:cNvSpPr>
            <a:spLocks noGrp="1" noChangeArrowheads="1"/>
          </p:cNvSpPr>
          <p:nvPr>
            <p:ph idx="1"/>
          </p:nvPr>
        </p:nvSpPr>
        <p:spPr>
          <a:xfrm>
            <a:off x="1295400" y="1766888"/>
            <a:ext cx="9601200" cy="2128838"/>
          </a:xfrm>
        </p:spPr>
        <p:txBody>
          <a:bodyPr anchor="t">
            <a:normAutofit/>
          </a:bodyPr>
          <a:lstStyle/>
          <a:p>
            <a:pPr eaLnBrk="1" hangingPunct="1">
              <a:buSzTx/>
              <a:buFont typeface="Wingdings" panose="05000000000000000000" pitchFamily="2" charset="2"/>
              <a:buChar char="«"/>
              <a:defRPr/>
            </a:pPr>
            <a:r>
              <a:rPr lang="fr-FR" sz="1300">
                <a:solidFill>
                  <a:srgbClr val="FFFFFF"/>
                </a:solidFill>
                <a:effectLst>
                  <a:outerShdw blurRad="38100" dist="38100" dir="2700000" algn="tl">
                    <a:srgbClr val="C0C0C0"/>
                  </a:outerShdw>
                </a:effectLst>
              </a:rPr>
              <a:t>Activation visibilité :</a:t>
            </a:r>
          </a:p>
          <a:p>
            <a:pPr lvl="1" eaLnBrk="1" hangingPunct="1">
              <a:buSzTx/>
              <a:buFont typeface="Wingdings" panose="05000000000000000000" pitchFamily="2" charset="2"/>
              <a:buChar char="«"/>
              <a:defRPr/>
            </a:pPr>
            <a:r>
              <a:rPr lang="fr-FR" sz="1300">
                <a:solidFill>
                  <a:srgbClr val="FFFFFF"/>
                </a:solidFill>
                <a:effectLst>
                  <a:outerShdw blurRad="38100" dist="38100" dir="2700000" algn="tl">
                    <a:srgbClr val="C0C0C0"/>
                  </a:outerShdw>
                </a:effectLst>
              </a:rPr>
              <a:t>Street marketing , flyers, supports imprimés, TS portés par les personnes qui distribuent les flyers.</a:t>
            </a:r>
          </a:p>
          <a:p>
            <a:pPr lvl="1" eaLnBrk="1" hangingPunct="1">
              <a:buSzTx/>
              <a:buFont typeface="Wingdings" panose="05000000000000000000" pitchFamily="2" charset="2"/>
              <a:buChar char="«"/>
              <a:defRPr/>
            </a:pPr>
            <a:r>
              <a:rPr lang="fr-FR" sz="1300">
                <a:solidFill>
                  <a:srgbClr val="FFFFFF"/>
                </a:solidFill>
                <a:effectLst>
                  <a:outerShdw blurRad="38100" dist="38100" dir="2700000" algn="tl">
                    <a:srgbClr val="C0C0C0"/>
                  </a:outerShdw>
                </a:effectLst>
              </a:rPr>
              <a:t>Staff habillé en Champion sur toutes les étapes + cadeaux tenues joueurs (inscription + vainqueur)</a:t>
            </a:r>
          </a:p>
          <a:p>
            <a:pPr lvl="1" eaLnBrk="1" hangingPunct="1">
              <a:buSzTx/>
              <a:buFont typeface="Wingdings" panose="05000000000000000000" pitchFamily="2" charset="2"/>
              <a:buChar char="«"/>
              <a:defRPr/>
            </a:pPr>
            <a:r>
              <a:rPr lang="fr-FR" sz="1300">
                <a:solidFill>
                  <a:srgbClr val="FFFFFF"/>
                </a:solidFill>
                <a:effectLst>
                  <a:outerShdw blurRad="38100" dist="38100" dir="2700000" algn="tl">
                    <a:srgbClr val="C0C0C0"/>
                  </a:outerShdw>
                </a:effectLst>
              </a:rPr>
              <a:t>Terrain : 16 m de bannière, mur d’interview, structure gonflable.</a:t>
            </a:r>
          </a:p>
          <a:p>
            <a:pPr lvl="1" eaLnBrk="1" hangingPunct="1">
              <a:buSzTx/>
              <a:buFont typeface="Wingdings" panose="05000000000000000000" pitchFamily="2" charset="2"/>
              <a:buNone/>
              <a:defRPr/>
            </a:pPr>
            <a:endParaRPr lang="fr-FR" sz="1300">
              <a:solidFill>
                <a:srgbClr val="FFFFFF"/>
              </a:solidFill>
              <a:effectLst>
                <a:outerShdw blurRad="38100" dist="38100" dir="2700000" algn="tl">
                  <a:srgbClr val="C0C0C0"/>
                </a:outerShdw>
              </a:effectLst>
            </a:endParaRPr>
          </a:p>
          <a:p>
            <a:pPr eaLnBrk="1" hangingPunct="1">
              <a:buSzTx/>
              <a:buFont typeface="Wingdings" panose="05000000000000000000" pitchFamily="2" charset="2"/>
              <a:buChar char="«"/>
              <a:defRPr/>
            </a:pPr>
            <a:r>
              <a:rPr lang="fr-FR" sz="1300">
                <a:solidFill>
                  <a:srgbClr val="FFFFFF"/>
                </a:solidFill>
                <a:effectLst>
                  <a:outerShdw blurRad="38100" dist="38100" dir="2700000" algn="tl">
                    <a:srgbClr val="C0C0C0"/>
                  </a:outerShdw>
                </a:effectLst>
              </a:rPr>
              <a:t>Activation spécifique « sensemaking »: </a:t>
            </a:r>
          </a:p>
          <a:p>
            <a:pPr lvl="1" eaLnBrk="1" hangingPunct="1">
              <a:buSzTx/>
              <a:buFont typeface="Wingdings" panose="05000000000000000000" pitchFamily="2" charset="2"/>
              <a:buChar char="«"/>
              <a:defRPr/>
            </a:pPr>
            <a:r>
              <a:rPr lang="fr-FR" sz="1300">
                <a:solidFill>
                  <a:srgbClr val="FFFFFF"/>
                </a:solidFill>
                <a:effectLst>
                  <a:outerShdw blurRad="38100" dist="38100" dir="2700000" algn="tl">
                    <a:srgbClr val="C0C0C0"/>
                  </a:outerShdw>
                </a:effectLst>
              </a:rPr>
              <a:t>Champion of the Court : tournoi 1 contre 1 (300 à 350 participants / jour) </a:t>
            </a:r>
          </a:p>
          <a:p>
            <a:pPr lvl="1" eaLnBrk="1" hangingPunct="1">
              <a:buSzTx/>
              <a:buFont typeface="Wingdings" panose="05000000000000000000" pitchFamily="2" charset="2"/>
              <a:buChar char="«"/>
              <a:defRPr/>
            </a:pPr>
            <a:r>
              <a:rPr lang="fr-FR" sz="1300">
                <a:solidFill>
                  <a:srgbClr val="FFFFFF"/>
                </a:solidFill>
                <a:effectLst>
                  <a:outerShdw blurRad="38100" dist="38100" dir="2700000" algn="tl">
                    <a:srgbClr val="C0C0C0"/>
                  </a:outerShdw>
                </a:effectLst>
              </a:rPr>
              <a:t>2 cibles touchées : élite – jeunes (streetware) </a:t>
            </a:r>
          </a:p>
        </p:txBody>
      </p:sp>
      <p:pic>
        <p:nvPicPr>
          <p:cNvPr id="117763" name="Picture 3" descr="Champion Logo Blue">
            <a:extLst>
              <a:ext uri="{FF2B5EF4-FFF2-40B4-BE49-F238E27FC236}">
                <a16:creationId xmlns:a16="http://schemas.microsoft.com/office/drawing/2014/main" id="{A19CC67A-305A-4FD5-9E20-01724FC07A1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38763" y="5150750"/>
            <a:ext cx="1514476" cy="4890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1799" name="Rectangle 161798">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801" name="Freeform: Shape 161800">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161794" name="Rectangle 2">
            <a:extLst>
              <a:ext uri="{FF2B5EF4-FFF2-40B4-BE49-F238E27FC236}">
                <a16:creationId xmlns:a16="http://schemas.microsoft.com/office/drawing/2014/main" id="{D0A5E9B7-99B3-47BF-B8EE-A04D7B79A38A}"/>
              </a:ext>
            </a:extLst>
          </p:cNvPr>
          <p:cNvSpPr>
            <a:spLocks noGrp="1" noChangeArrowheads="1"/>
          </p:cNvSpPr>
          <p:nvPr>
            <p:ph idx="1"/>
          </p:nvPr>
        </p:nvSpPr>
        <p:spPr>
          <a:xfrm>
            <a:off x="838201" y="2623381"/>
            <a:ext cx="3888528" cy="3553581"/>
          </a:xfrm>
        </p:spPr>
        <p:txBody>
          <a:bodyPr>
            <a:normAutofit/>
          </a:bodyPr>
          <a:lstStyle/>
          <a:p>
            <a:pPr eaLnBrk="1" hangingPunct="1">
              <a:buSzTx/>
              <a:buFont typeface="Wingdings" panose="05000000000000000000" pitchFamily="2" charset="2"/>
              <a:buChar char="«"/>
              <a:defRPr/>
            </a:pPr>
            <a:r>
              <a:rPr lang="fr-FR" sz="1600">
                <a:effectLst>
                  <a:outerShdw blurRad="38100" dist="38100" dir="2700000" algn="tl">
                    <a:srgbClr val="C0C0C0"/>
                  </a:outerShdw>
                </a:effectLst>
              </a:rPr>
              <a:t>Activation visibilité :</a:t>
            </a:r>
          </a:p>
          <a:p>
            <a:pPr lvl="1" eaLnBrk="1" hangingPunct="1">
              <a:buSzTx/>
              <a:buFont typeface="Wingdings" panose="05000000000000000000" pitchFamily="2" charset="2"/>
              <a:buChar char="«"/>
              <a:defRPr/>
            </a:pPr>
            <a:r>
              <a:rPr lang="fr-FR" sz="1600">
                <a:effectLst>
                  <a:outerShdw blurRad="38100" dist="38100" dir="2700000" algn="tl">
                    <a:srgbClr val="C0C0C0"/>
                  </a:outerShdw>
                </a:effectLst>
              </a:rPr>
              <a:t>Logo supports imprimés</a:t>
            </a:r>
          </a:p>
          <a:p>
            <a:pPr lvl="1" eaLnBrk="1" hangingPunct="1">
              <a:buSzTx/>
              <a:buFont typeface="Wingdings" panose="05000000000000000000" pitchFamily="2" charset="2"/>
              <a:buChar char="«"/>
              <a:defRPr/>
            </a:pPr>
            <a:r>
              <a:rPr lang="fr-FR" sz="1600">
                <a:effectLst>
                  <a:outerShdw blurRad="38100" dist="38100" dir="2700000" algn="tl">
                    <a:srgbClr val="C0C0C0"/>
                  </a:outerShdw>
                </a:effectLst>
              </a:rPr>
              <a:t>Staff habillé Nike (chaussures) – vainqueurs des compétitions (cadeau chaussures)</a:t>
            </a:r>
          </a:p>
          <a:p>
            <a:pPr lvl="1" eaLnBrk="1" hangingPunct="1">
              <a:buSzTx/>
              <a:buFont typeface="Wingdings" panose="05000000000000000000" pitchFamily="2" charset="2"/>
              <a:buChar char="«"/>
              <a:defRPr/>
            </a:pPr>
            <a:r>
              <a:rPr lang="fr-FR" sz="1600">
                <a:effectLst>
                  <a:outerShdw blurRad="38100" dist="38100" dir="2700000" algn="tl">
                    <a:srgbClr val="C0C0C0"/>
                  </a:outerShdw>
                </a:effectLst>
              </a:rPr>
              <a:t>Terrain : 10 m de bannière</a:t>
            </a:r>
          </a:p>
          <a:p>
            <a:pPr lvl="1" eaLnBrk="1" hangingPunct="1">
              <a:buSzTx/>
              <a:buFont typeface="Wingdings" panose="05000000000000000000" pitchFamily="2" charset="2"/>
              <a:buNone/>
              <a:defRPr/>
            </a:pPr>
            <a:endParaRPr lang="fr-FR" sz="1600">
              <a:effectLst>
                <a:outerShdw blurRad="38100" dist="38100" dir="2700000" algn="tl">
                  <a:srgbClr val="C0C0C0"/>
                </a:outerShdw>
              </a:effectLst>
            </a:endParaRPr>
          </a:p>
          <a:p>
            <a:pPr eaLnBrk="1" hangingPunct="1">
              <a:buSzTx/>
              <a:buFont typeface="Wingdings" panose="05000000000000000000" pitchFamily="2" charset="2"/>
              <a:buChar char="«"/>
              <a:defRPr/>
            </a:pPr>
            <a:r>
              <a:rPr lang="fr-FR" sz="1600">
                <a:effectLst>
                  <a:outerShdw blurRad="38100" dist="38100" dir="2700000" algn="tl">
                    <a:srgbClr val="C0C0C0"/>
                  </a:outerShdw>
                </a:effectLst>
              </a:rPr>
              <a:t>Activation spécifique « sensemaking »: </a:t>
            </a:r>
          </a:p>
          <a:p>
            <a:pPr lvl="1" eaLnBrk="1" hangingPunct="1">
              <a:buFont typeface="Wingdings" panose="05000000000000000000" pitchFamily="2" charset="2"/>
              <a:buChar char="«"/>
              <a:defRPr/>
            </a:pPr>
            <a:r>
              <a:rPr lang="fr-FR" sz="1600">
                <a:effectLst>
                  <a:outerShdw blurRad="38100" dist="38100" dir="2700000" algn="tl">
                    <a:srgbClr val="C0C0C0"/>
                  </a:outerShdw>
                </a:effectLst>
              </a:rPr>
              <a:t>Nike – 3 point shootout</a:t>
            </a:r>
          </a:p>
          <a:p>
            <a:pPr lvl="1" eaLnBrk="1" hangingPunct="1">
              <a:buFont typeface="Wingdings" panose="05000000000000000000" pitchFamily="2" charset="2"/>
              <a:buChar char="«"/>
              <a:defRPr/>
            </a:pPr>
            <a:r>
              <a:rPr lang="fr-FR" sz="1600">
                <a:effectLst>
                  <a:outerShdw blurRad="38100" dist="38100" dir="2700000" algn="tl">
                    <a:srgbClr val="C0C0C0"/>
                  </a:outerShdw>
                </a:effectLst>
              </a:rPr>
              <a:t>Stand d’essai de nouveaux modèles de chaussures</a:t>
            </a:r>
          </a:p>
          <a:p>
            <a:pPr lvl="1" eaLnBrk="1" hangingPunct="1">
              <a:buFont typeface="Wingdings" panose="05000000000000000000" pitchFamily="2" charset="2"/>
              <a:buChar char="«"/>
              <a:defRPr/>
            </a:pPr>
            <a:r>
              <a:rPr lang="fr-FR" sz="1600">
                <a:effectLst>
                  <a:outerShdw blurRad="38100" dist="38100" dir="2700000" algn="tl">
                    <a:srgbClr val="C0C0C0"/>
                  </a:outerShdw>
                </a:effectLst>
              </a:rPr>
              <a:t>Recrutement jeunes joueurs Jordan Camps : buzz</a:t>
            </a:r>
          </a:p>
        </p:txBody>
      </p:sp>
      <p:pic>
        <p:nvPicPr>
          <p:cNvPr id="118787" name="Picture 3" descr="logo_nike">
            <a:extLst>
              <a:ext uri="{FF2B5EF4-FFF2-40B4-BE49-F238E27FC236}">
                <a16:creationId xmlns:a16="http://schemas.microsoft.com/office/drawing/2014/main" id="{EB648511-2976-4273-8603-12479C63E12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00986" y="2323932"/>
            <a:ext cx="4747547" cy="22384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FF0693EA-9F54-432D-BAB9-3A4F79F5D920}"/>
              </a:ext>
            </a:extLst>
          </p:cNvPr>
          <p:cNvSpPr>
            <a:spLocks noGrp="1" noChangeArrowheads="1"/>
          </p:cNvSpPr>
          <p:nvPr>
            <p:ph idx="1"/>
          </p:nvPr>
        </p:nvSpPr>
        <p:spPr>
          <a:xfrm>
            <a:off x="1136429" y="2278173"/>
            <a:ext cx="6467867" cy="3450613"/>
          </a:xfrm>
        </p:spPr>
        <p:txBody>
          <a:bodyPr anchor="ctr">
            <a:normAutofit/>
          </a:bodyPr>
          <a:lstStyle/>
          <a:p>
            <a:pPr eaLnBrk="1" hangingPunct="1">
              <a:buSzTx/>
              <a:buFont typeface="Wingdings" panose="05000000000000000000" pitchFamily="2" charset="2"/>
              <a:buChar char="«"/>
              <a:defRPr/>
            </a:pPr>
            <a:r>
              <a:rPr lang="fr-FR" sz="1500">
                <a:effectLst>
                  <a:outerShdw blurRad="38100" dist="38100" dir="2700000" algn="tl">
                    <a:srgbClr val="C0C0C0"/>
                  </a:outerShdw>
                </a:effectLst>
              </a:rPr>
              <a:t>Activation visibilité :</a:t>
            </a:r>
          </a:p>
          <a:p>
            <a:pPr lvl="1" eaLnBrk="1" hangingPunct="1">
              <a:buSzTx/>
              <a:buFont typeface="Wingdings" panose="05000000000000000000" pitchFamily="2" charset="2"/>
              <a:buChar char="«"/>
              <a:defRPr/>
            </a:pPr>
            <a:r>
              <a:rPr lang="fr-FR" sz="1500">
                <a:effectLst>
                  <a:outerShdw blurRad="38100" dist="38100" dir="2700000" algn="tl">
                    <a:srgbClr val="C0C0C0"/>
                  </a:outerShdw>
                </a:effectLst>
              </a:rPr>
              <a:t>Logo supports imprimés</a:t>
            </a:r>
          </a:p>
          <a:p>
            <a:pPr lvl="1" eaLnBrk="1" hangingPunct="1">
              <a:buSzTx/>
              <a:buFont typeface="Wingdings" panose="05000000000000000000" pitchFamily="2" charset="2"/>
              <a:buChar char="«"/>
              <a:defRPr/>
            </a:pPr>
            <a:r>
              <a:rPr lang="fr-FR" sz="1500">
                <a:effectLst>
                  <a:outerShdw blurRad="38100" dist="38100" dir="2700000" algn="tl">
                    <a:srgbClr val="C0C0C0"/>
                  </a:outerShdw>
                </a:effectLst>
              </a:rPr>
              <a:t>Arbitres habillés Foot Locker</a:t>
            </a:r>
          </a:p>
          <a:p>
            <a:pPr lvl="1" eaLnBrk="1" hangingPunct="1">
              <a:buSzTx/>
              <a:buFont typeface="Wingdings" panose="05000000000000000000" pitchFamily="2" charset="2"/>
              <a:buChar char="«"/>
              <a:defRPr/>
            </a:pPr>
            <a:r>
              <a:rPr lang="fr-FR" sz="1500">
                <a:effectLst>
                  <a:outerShdw blurRad="38100" dist="38100" dir="2700000" algn="tl">
                    <a:srgbClr val="C0C0C0"/>
                  </a:outerShdw>
                </a:effectLst>
              </a:rPr>
              <a:t>Terrain : 10 m de bannière</a:t>
            </a:r>
          </a:p>
          <a:p>
            <a:pPr lvl="1" eaLnBrk="1" hangingPunct="1">
              <a:buSzTx/>
              <a:buFont typeface="Wingdings" panose="05000000000000000000" pitchFamily="2" charset="2"/>
              <a:buNone/>
              <a:defRPr/>
            </a:pPr>
            <a:endParaRPr lang="fr-FR" sz="1500">
              <a:effectLst>
                <a:outerShdw blurRad="38100" dist="38100" dir="2700000" algn="tl">
                  <a:srgbClr val="C0C0C0"/>
                </a:outerShdw>
              </a:effectLst>
            </a:endParaRPr>
          </a:p>
          <a:p>
            <a:pPr eaLnBrk="1" hangingPunct="1">
              <a:buSzTx/>
              <a:buFont typeface="Wingdings" panose="05000000000000000000" pitchFamily="2" charset="2"/>
              <a:buChar char="«"/>
              <a:defRPr/>
            </a:pPr>
            <a:r>
              <a:rPr lang="fr-FR" sz="1500">
                <a:effectLst>
                  <a:outerShdw blurRad="38100" dist="38100" dir="2700000" algn="tl">
                    <a:srgbClr val="C0C0C0"/>
                  </a:outerShdw>
                </a:effectLst>
              </a:rPr>
              <a:t>Activation spécifique « sensemaking »: </a:t>
            </a:r>
          </a:p>
          <a:p>
            <a:pPr lvl="1" eaLnBrk="1" hangingPunct="1">
              <a:buFont typeface="Wingdings" panose="05000000000000000000" pitchFamily="2" charset="2"/>
              <a:buChar char="«"/>
              <a:defRPr/>
            </a:pPr>
            <a:r>
              <a:rPr lang="fr-FR" sz="1500">
                <a:effectLst>
                  <a:outerShdw blurRad="38100" dist="38100" dir="2700000" algn="tl">
                    <a:srgbClr val="C0C0C0"/>
                  </a:outerShdw>
                </a:effectLst>
              </a:rPr>
              <a:t>Flyers + site Web NBA jam 06 : se rendre au magasin Foot Locker le plus proche pour retirer un bulletin d’inscription</a:t>
            </a:r>
          </a:p>
          <a:p>
            <a:pPr lvl="1" eaLnBrk="1" hangingPunct="1">
              <a:buFont typeface="Wingdings" panose="05000000000000000000" pitchFamily="2" charset="2"/>
              <a:buChar char="«"/>
              <a:defRPr/>
            </a:pPr>
            <a:r>
              <a:rPr lang="fr-FR" sz="1500">
                <a:effectLst>
                  <a:outerShdw blurRad="38100" dist="38100" dir="2700000" algn="tl">
                    <a:srgbClr val="C0C0C0"/>
                  </a:outerShdw>
                </a:effectLst>
              </a:rPr>
              <a:t>Jeux « Foot Locker 10 000€ » : dépôt urne puis tir du milieu de terrain.</a:t>
            </a:r>
          </a:p>
          <a:p>
            <a:pPr lvl="1" eaLnBrk="1" hangingPunct="1">
              <a:buFont typeface="Wingdings" panose="05000000000000000000" pitchFamily="2" charset="2"/>
              <a:buChar char="«"/>
              <a:defRPr/>
            </a:pPr>
            <a:r>
              <a:rPr lang="fr-FR" sz="1500">
                <a:effectLst>
                  <a:outerShdw blurRad="38100" dist="38100" dir="2700000" algn="tl">
                    <a:srgbClr val="C0C0C0"/>
                  </a:outerShdw>
                </a:effectLst>
              </a:rPr>
              <a:t>Bon de réduction au public</a:t>
            </a:r>
          </a:p>
          <a:p>
            <a:pPr lvl="1" eaLnBrk="1" hangingPunct="1">
              <a:buFont typeface="Wingdings" panose="05000000000000000000" pitchFamily="2" charset="2"/>
              <a:buChar char="«"/>
              <a:defRPr/>
            </a:pPr>
            <a:r>
              <a:rPr lang="fr-FR" sz="1500">
                <a:effectLst>
                  <a:outerShdw blurRad="38100" dist="38100" dir="2700000" algn="tl">
                    <a:srgbClr val="C0C0C0"/>
                  </a:outerShdw>
                </a:effectLst>
              </a:rPr>
              <a:t>Bons d’achat vainqueurs du tournoi élite</a:t>
            </a:r>
          </a:p>
        </p:txBody>
      </p:sp>
      <p:sp>
        <p:nvSpPr>
          <p:cNvPr id="136202" name="Rectangle 13619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D5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201" name="Oval 13620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F92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9811" name="Picture 3" descr="footlock_rgb">
            <a:extLst>
              <a:ext uri="{FF2B5EF4-FFF2-40B4-BE49-F238E27FC236}">
                <a16:creationId xmlns:a16="http://schemas.microsoft.com/office/drawing/2014/main" id="{3E0F0AC4-B1DD-461E-B292-8BAAF254DAC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254442" y="2987328"/>
            <a:ext cx="1462088" cy="8833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7800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0BD20FD-7822-405E-B5B6-93BB78A1A5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9150" y="307976"/>
            <a:ext cx="5595938" cy="3148013"/>
          </a:xfrm>
          <a:prstGeom prst="rect">
            <a:avLst/>
          </a:prstGeom>
          <a:ln>
            <a:noFill/>
          </a:ln>
          <a:effectLst>
            <a:outerShdw blurRad="292100" dist="139700" dir="2700000" algn="tl" rotWithShape="0">
              <a:srgbClr val="333333">
                <a:alpha val="65000"/>
              </a:srgbClr>
            </a:outerShdw>
          </a:effectLst>
        </p:spPr>
      </p:pic>
      <p:pic>
        <p:nvPicPr>
          <p:cNvPr id="7" name="Image 6">
            <a:extLst>
              <a:ext uri="{FF2B5EF4-FFF2-40B4-BE49-F238E27FC236}">
                <a16:creationId xmlns:a16="http://schemas.microsoft.com/office/drawing/2014/main" id="{C6BD1EB2-C776-41E2-BF82-694F8A49DA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6263" y="4446589"/>
            <a:ext cx="4248150" cy="2312987"/>
          </a:xfrm>
          <a:prstGeom prst="rect">
            <a:avLst/>
          </a:prstGeom>
          <a:ln>
            <a:noFill/>
          </a:ln>
          <a:effectLst>
            <a:outerShdw blurRad="292100" dist="139700" dir="2700000" algn="tl" rotWithShape="0">
              <a:srgbClr val="333333">
                <a:alpha val="65000"/>
              </a:srgbClr>
            </a:outerShdw>
          </a:effectLst>
        </p:spPr>
      </p:pic>
      <p:pic>
        <p:nvPicPr>
          <p:cNvPr id="140292" name="Image 8">
            <a:extLst>
              <a:ext uri="{FF2B5EF4-FFF2-40B4-BE49-F238E27FC236}">
                <a16:creationId xmlns:a16="http://schemas.microsoft.com/office/drawing/2014/main" id="{58CE8D16-2B22-4BC8-8756-356BD4C019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1626" y="4365626"/>
            <a:ext cx="4176713"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3" name="Image 12">
            <a:extLst>
              <a:ext uri="{FF2B5EF4-FFF2-40B4-BE49-F238E27FC236}">
                <a16:creationId xmlns:a16="http://schemas.microsoft.com/office/drawing/2014/main" id="{F14972B3-8906-408C-8E3A-003BFB905F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6525" y="3709988"/>
            <a:ext cx="14351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67649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2823" name="Rectangle 162822">
            <a:extLst>
              <a:ext uri="{FF2B5EF4-FFF2-40B4-BE49-F238E27FC236}">
                <a16:creationId xmlns:a16="http://schemas.microsoft.com/office/drawing/2014/main" id="{E364580B-B24D-4448-B898-C13F15482B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0835" name="Picture 3" descr="NBA07franchlogo">
            <a:extLst>
              <a:ext uri="{FF2B5EF4-FFF2-40B4-BE49-F238E27FC236}">
                <a16:creationId xmlns:a16="http://schemas.microsoft.com/office/drawing/2014/main" id="{751D5DF5-E79C-4A84-8F08-74254BDE8C8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3988" y="2917869"/>
            <a:ext cx="1775572" cy="10146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5" name="Rectangle 162824">
            <a:extLst>
              <a:ext uri="{FF2B5EF4-FFF2-40B4-BE49-F238E27FC236}">
                <a16:creationId xmlns:a16="http://schemas.microsoft.com/office/drawing/2014/main" id="{8CEBB63E-FF19-493F-9618-BFFB451D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
            <a:ext cx="7537704" cy="6858002"/>
          </a:xfrm>
          <a:prstGeom prst="rect">
            <a:avLst/>
          </a:prstGeom>
          <a:solidFill>
            <a:srgbClr val="5939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818" name="Rectangle 2">
            <a:extLst>
              <a:ext uri="{FF2B5EF4-FFF2-40B4-BE49-F238E27FC236}">
                <a16:creationId xmlns:a16="http://schemas.microsoft.com/office/drawing/2014/main" id="{8A6A2114-AC4A-4389-B382-63B831F0B2C3}"/>
              </a:ext>
            </a:extLst>
          </p:cNvPr>
          <p:cNvSpPr>
            <a:spLocks noGrp="1" noChangeArrowheads="1"/>
          </p:cNvSpPr>
          <p:nvPr>
            <p:ph idx="1"/>
          </p:nvPr>
        </p:nvSpPr>
        <p:spPr>
          <a:xfrm>
            <a:off x="5189619" y="2561303"/>
            <a:ext cx="6284626" cy="3210232"/>
          </a:xfrm>
        </p:spPr>
        <p:txBody>
          <a:bodyPr anchor="t">
            <a:normAutofit/>
          </a:bodyPr>
          <a:lstStyle/>
          <a:p>
            <a:pPr eaLnBrk="1" hangingPunct="1">
              <a:buSzTx/>
              <a:buFont typeface="Wingdings" panose="05000000000000000000" pitchFamily="2" charset="2"/>
              <a:buChar char="«"/>
              <a:defRPr/>
            </a:pPr>
            <a:r>
              <a:rPr lang="fr-FR" sz="1700">
                <a:solidFill>
                  <a:srgbClr val="FFFFFF"/>
                </a:solidFill>
                <a:effectLst>
                  <a:outerShdw blurRad="38100" dist="38100" dir="2700000" algn="tl">
                    <a:srgbClr val="C0C0C0"/>
                  </a:outerShdw>
                </a:effectLst>
              </a:rPr>
              <a:t>Activation visibilité :</a:t>
            </a:r>
          </a:p>
          <a:p>
            <a:pPr lvl="1" eaLnBrk="1" hangingPunct="1">
              <a:buSzTx/>
              <a:buFont typeface="Wingdings" panose="05000000000000000000" pitchFamily="2" charset="2"/>
              <a:buChar char="«"/>
              <a:defRPr/>
            </a:pPr>
            <a:r>
              <a:rPr lang="fr-FR" sz="1700">
                <a:solidFill>
                  <a:srgbClr val="FFFFFF"/>
                </a:solidFill>
                <a:effectLst>
                  <a:outerShdw blurRad="38100" dist="38100" dir="2700000" algn="tl">
                    <a:srgbClr val="C0C0C0"/>
                  </a:outerShdw>
                </a:effectLst>
              </a:rPr>
              <a:t>Logo supports imprimés</a:t>
            </a:r>
          </a:p>
          <a:p>
            <a:pPr lvl="1" eaLnBrk="1" hangingPunct="1">
              <a:buSzTx/>
              <a:buFont typeface="Wingdings" panose="05000000000000000000" pitchFamily="2" charset="2"/>
              <a:buChar char="«"/>
              <a:defRPr/>
            </a:pPr>
            <a:r>
              <a:rPr lang="fr-FR" sz="1700">
                <a:solidFill>
                  <a:srgbClr val="FFFFFF"/>
                </a:solidFill>
                <a:effectLst>
                  <a:outerShdw blurRad="38100" dist="38100" dir="2700000" algn="tl">
                    <a:srgbClr val="C0C0C0"/>
                  </a:outerShdw>
                </a:effectLst>
              </a:rPr>
              <a:t>Aire propre : « EA Sports Lounge area » à l’ombre</a:t>
            </a:r>
          </a:p>
          <a:p>
            <a:pPr lvl="1" eaLnBrk="1" hangingPunct="1">
              <a:buSzTx/>
              <a:buFont typeface="Wingdings" panose="05000000000000000000" pitchFamily="2" charset="2"/>
              <a:buChar char="«"/>
              <a:defRPr/>
            </a:pPr>
            <a:r>
              <a:rPr lang="fr-FR" sz="1700">
                <a:solidFill>
                  <a:srgbClr val="FFFFFF"/>
                </a:solidFill>
                <a:effectLst>
                  <a:outerShdw blurRad="38100" dist="38100" dir="2700000" algn="tl">
                    <a:srgbClr val="C0C0C0"/>
                  </a:outerShdw>
                </a:effectLst>
              </a:rPr>
              <a:t>Terrain n°2 : EA Sports 10 m de bannière</a:t>
            </a:r>
          </a:p>
          <a:p>
            <a:pPr lvl="1" eaLnBrk="1" hangingPunct="1">
              <a:buSzTx/>
              <a:buFont typeface="Wingdings" panose="05000000000000000000" pitchFamily="2" charset="2"/>
              <a:buNone/>
              <a:defRPr/>
            </a:pPr>
            <a:endParaRPr lang="fr-FR" sz="1700">
              <a:solidFill>
                <a:srgbClr val="FFFFFF"/>
              </a:solidFill>
              <a:effectLst>
                <a:outerShdw blurRad="38100" dist="38100" dir="2700000" algn="tl">
                  <a:srgbClr val="C0C0C0"/>
                </a:outerShdw>
              </a:effectLst>
            </a:endParaRPr>
          </a:p>
          <a:p>
            <a:pPr eaLnBrk="1" hangingPunct="1">
              <a:buSzTx/>
              <a:buFont typeface="Wingdings" panose="05000000000000000000" pitchFamily="2" charset="2"/>
              <a:buChar char="«"/>
              <a:defRPr/>
            </a:pPr>
            <a:r>
              <a:rPr lang="fr-FR" sz="1700">
                <a:solidFill>
                  <a:srgbClr val="FFFFFF"/>
                </a:solidFill>
                <a:effectLst>
                  <a:outerShdw blurRad="38100" dist="38100" dir="2700000" algn="tl">
                    <a:srgbClr val="C0C0C0"/>
                  </a:outerShdw>
                </a:effectLst>
              </a:rPr>
              <a:t>Activation spécifique « sensemaking »: </a:t>
            </a:r>
          </a:p>
          <a:p>
            <a:pPr lvl="1" eaLnBrk="1" hangingPunct="1">
              <a:buFont typeface="Wingdings" panose="05000000000000000000" pitchFamily="2" charset="2"/>
              <a:buChar char="«"/>
              <a:defRPr/>
            </a:pPr>
            <a:r>
              <a:rPr lang="fr-FR" sz="1700">
                <a:solidFill>
                  <a:srgbClr val="FFFFFF"/>
                </a:solidFill>
                <a:effectLst>
                  <a:outerShdw blurRad="38100" dist="38100" dir="2700000" algn="tl">
                    <a:srgbClr val="C0C0C0"/>
                  </a:outerShdw>
                </a:effectLst>
              </a:rPr>
              <a:t>Promotion du prochain jeu vidéo NBA Live 07: consoles mises à dispositions</a:t>
            </a:r>
          </a:p>
          <a:p>
            <a:pPr lvl="1" eaLnBrk="1" hangingPunct="1">
              <a:buFont typeface="Wingdings" panose="05000000000000000000" pitchFamily="2" charset="2"/>
              <a:buChar char="«"/>
              <a:defRPr/>
            </a:pPr>
            <a:r>
              <a:rPr lang="fr-FR" sz="1700">
                <a:solidFill>
                  <a:srgbClr val="FFFFFF"/>
                </a:solidFill>
                <a:effectLst>
                  <a:outerShdw blurRad="38100" dist="38100" dir="2700000" algn="tl">
                    <a:srgbClr val="C0C0C0"/>
                  </a:outerShdw>
                </a:effectLst>
              </a:rPr>
              <a:t>Tournoi virtuel : finale européenne (finalistes : match Suns / Sixers aux USA – Vainqueur : invitation au All Star Game de Las Vegas 07)</a:t>
            </a:r>
          </a:p>
        </p:txBody>
      </p:sp>
    </p:spTree>
  </p:cSld>
  <p:clrMapOvr>
    <a:overrideClrMapping bg1="dk1" tx1="lt1" bg2="dk2"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248" name="Rectangle 138247">
            <a:extLst>
              <a:ext uri="{FF2B5EF4-FFF2-40B4-BE49-F238E27FC236}">
                <a16:creationId xmlns:a16="http://schemas.microsoft.com/office/drawing/2014/main" id="{A8BD91EF-3594-440C-A2CB-1C7B073389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1948" y="364885"/>
            <a:ext cx="7074967" cy="57929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1858" name="Picture 2" descr="LogoEvent">
            <a:extLst>
              <a:ext uri="{FF2B5EF4-FFF2-40B4-BE49-F238E27FC236}">
                <a16:creationId xmlns:a16="http://schemas.microsoft.com/office/drawing/2014/main" id="{D28E2506-4679-489A-9D77-D23F328660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4" r="3" b="3"/>
          <a:stretch/>
        </p:blipFill>
        <p:spPr bwMode="auto">
          <a:xfrm>
            <a:off x="1271338" y="364888"/>
            <a:ext cx="2215215" cy="27877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0" name="Picture 4" descr="HenkelLogo">
            <a:extLst>
              <a:ext uri="{FF2B5EF4-FFF2-40B4-BE49-F238E27FC236}">
                <a16:creationId xmlns:a16="http://schemas.microsoft.com/office/drawing/2014/main" id="{324AEEB8-DA79-4BE6-A022-0CBE289D02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98" r="12274"/>
          <a:stretch/>
        </p:blipFill>
        <p:spPr bwMode="auto">
          <a:xfrm>
            <a:off x="1273339" y="3364992"/>
            <a:ext cx="2211212" cy="27877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Rectangle 3">
            <a:extLst>
              <a:ext uri="{FF2B5EF4-FFF2-40B4-BE49-F238E27FC236}">
                <a16:creationId xmlns:a16="http://schemas.microsoft.com/office/drawing/2014/main" id="{FC05A6D7-C6F0-4B8B-BEFA-E6D779266DC1}"/>
              </a:ext>
            </a:extLst>
          </p:cNvPr>
          <p:cNvSpPr>
            <a:spLocks noGrp="1" noChangeArrowheads="1"/>
          </p:cNvSpPr>
          <p:nvPr>
            <p:ph idx="1"/>
          </p:nvPr>
        </p:nvSpPr>
        <p:spPr>
          <a:xfrm>
            <a:off x="4920018" y="2066544"/>
            <a:ext cx="6399662" cy="3785616"/>
          </a:xfrm>
        </p:spPr>
        <p:txBody>
          <a:bodyPr>
            <a:normAutofit/>
          </a:bodyPr>
          <a:lstStyle/>
          <a:p>
            <a:pPr eaLnBrk="1" hangingPunct="1">
              <a:buSzTx/>
              <a:buFont typeface="Wingdings" panose="05000000000000000000" pitchFamily="2" charset="2"/>
              <a:buChar char="«"/>
              <a:defRPr/>
            </a:pPr>
            <a:r>
              <a:rPr lang="fr-FR" sz="1200">
                <a:solidFill>
                  <a:schemeClr val="bg1"/>
                </a:solidFill>
                <a:effectLst>
                  <a:outerShdw blurRad="38100" dist="38100" dir="2700000" algn="tl">
                    <a:srgbClr val="C0C0C0"/>
                  </a:outerShdw>
                </a:effectLst>
              </a:rPr>
              <a:t>Henkel : MIR, Super Croix, fa, Teraxyl, Schwartzkof, OSIS, Loctite Super Glue et Pattex</a:t>
            </a:r>
          </a:p>
          <a:p>
            <a:pPr eaLnBrk="1" hangingPunct="1">
              <a:buSzTx/>
              <a:buFont typeface="Wingdings" panose="05000000000000000000" pitchFamily="2" charset="2"/>
              <a:buChar char="«"/>
              <a:defRPr/>
            </a:pPr>
            <a:endParaRPr lang="fr-FR" sz="1200">
              <a:solidFill>
                <a:schemeClr val="bg1"/>
              </a:solidFill>
              <a:effectLst>
                <a:outerShdw blurRad="38100" dist="38100" dir="2700000" algn="tl">
                  <a:srgbClr val="C0C0C0"/>
                </a:outerShdw>
              </a:effectLst>
            </a:endParaRPr>
          </a:p>
          <a:p>
            <a:pPr eaLnBrk="1" hangingPunct="1">
              <a:buSzTx/>
              <a:buFont typeface="Wingdings" panose="05000000000000000000" pitchFamily="2" charset="2"/>
              <a:buChar char="«"/>
              <a:defRPr/>
            </a:pPr>
            <a:r>
              <a:rPr lang="fr-FR" sz="1200">
                <a:solidFill>
                  <a:schemeClr val="bg1"/>
                </a:solidFill>
                <a:effectLst>
                  <a:outerShdw blurRad="38100" dist="38100" dir="2700000" algn="tl">
                    <a:srgbClr val="C0C0C0"/>
                  </a:outerShdw>
                </a:effectLst>
              </a:rPr>
              <a:t>Activation visibilité :</a:t>
            </a:r>
          </a:p>
          <a:p>
            <a:pPr lvl="1" eaLnBrk="1" hangingPunct="1">
              <a:buSzTx/>
              <a:buFont typeface="Wingdings" panose="05000000000000000000" pitchFamily="2" charset="2"/>
              <a:buChar char="«"/>
              <a:defRPr/>
            </a:pPr>
            <a:r>
              <a:rPr lang="fr-FR" sz="1200">
                <a:solidFill>
                  <a:schemeClr val="bg1"/>
                </a:solidFill>
                <a:effectLst>
                  <a:outerShdw blurRad="38100" dist="38100" dir="2700000" algn="tl">
                    <a:srgbClr val="C0C0C0"/>
                  </a:outerShdw>
                </a:effectLst>
              </a:rPr>
              <a:t>Toit tente VIP : 4 autocollant géants (vue aérienne – Tour Eiffel en fond)</a:t>
            </a:r>
          </a:p>
          <a:p>
            <a:pPr lvl="1" eaLnBrk="1" hangingPunct="1">
              <a:buSzTx/>
              <a:buFont typeface="Wingdings" panose="05000000000000000000" pitchFamily="2" charset="2"/>
              <a:buChar char="«"/>
              <a:defRPr/>
            </a:pPr>
            <a:r>
              <a:rPr lang="fr-FR" sz="1200">
                <a:solidFill>
                  <a:schemeClr val="bg1"/>
                </a:solidFill>
                <a:effectLst>
                  <a:outerShdw blurRad="38100" dist="38100" dir="2700000" algn="tl">
                    <a:srgbClr val="C0C0C0"/>
                  </a:outerShdw>
                </a:effectLst>
              </a:rPr>
              <a:t>Terrain central : 6 bannières de 2 m, 9  en haut des gradins et 8 drapeaux.</a:t>
            </a:r>
          </a:p>
          <a:p>
            <a:pPr lvl="1" eaLnBrk="1" hangingPunct="1">
              <a:buSzTx/>
              <a:buFont typeface="Wingdings" panose="05000000000000000000" pitchFamily="2" charset="2"/>
              <a:buChar char="«"/>
              <a:defRPr/>
            </a:pPr>
            <a:r>
              <a:rPr lang="fr-FR" sz="1200">
                <a:solidFill>
                  <a:schemeClr val="bg1"/>
                </a:solidFill>
                <a:effectLst>
                  <a:outerShdw blurRad="38100" dist="38100" dir="2700000" algn="tl">
                    <a:srgbClr val="C0C0C0"/>
                  </a:outerShdw>
                </a:effectLst>
              </a:rPr>
              <a:t>Terrains annexes : 4 panneaux de 1.20 mn dans le sable</a:t>
            </a:r>
          </a:p>
          <a:p>
            <a:pPr lvl="1" eaLnBrk="1" hangingPunct="1">
              <a:buSzTx/>
              <a:buFont typeface="Wingdings" panose="05000000000000000000" pitchFamily="2" charset="2"/>
              <a:buChar char="«"/>
              <a:defRPr/>
            </a:pPr>
            <a:r>
              <a:rPr lang="fr-FR" sz="1200">
                <a:solidFill>
                  <a:schemeClr val="bg1"/>
                </a:solidFill>
                <a:effectLst>
                  <a:outerShdw blurRad="38100" dist="38100" dir="2700000" algn="tl">
                    <a:srgbClr val="C0C0C0"/>
                  </a:outerShdw>
                </a:effectLst>
              </a:rPr>
              <a:t>Village des partenaires : 4 drapeaux géants dans le sable</a:t>
            </a:r>
          </a:p>
          <a:p>
            <a:pPr lvl="1" eaLnBrk="1" hangingPunct="1">
              <a:buSzTx/>
              <a:buFont typeface="Wingdings" panose="05000000000000000000" pitchFamily="2" charset="2"/>
              <a:buChar char="«"/>
              <a:defRPr/>
            </a:pPr>
            <a:endParaRPr lang="fr-FR" sz="1200">
              <a:solidFill>
                <a:schemeClr val="bg1"/>
              </a:solidFill>
              <a:effectLst>
                <a:outerShdw blurRad="38100" dist="38100" dir="2700000" algn="tl">
                  <a:srgbClr val="C0C0C0"/>
                </a:outerShdw>
              </a:effectLst>
            </a:endParaRPr>
          </a:p>
          <a:p>
            <a:pPr eaLnBrk="1" hangingPunct="1">
              <a:buSzTx/>
              <a:buFont typeface="Wingdings" panose="05000000000000000000" pitchFamily="2" charset="2"/>
              <a:buChar char="«"/>
              <a:defRPr/>
            </a:pPr>
            <a:r>
              <a:rPr lang="fr-FR" sz="1200">
                <a:solidFill>
                  <a:schemeClr val="bg1"/>
                </a:solidFill>
                <a:effectLst>
                  <a:outerShdw blurRad="38100" dist="38100" dir="2700000" algn="tl">
                    <a:srgbClr val="C0C0C0"/>
                  </a:outerShdw>
                </a:effectLst>
              </a:rPr>
              <a:t>Activation spécifique « sensemaking »: </a:t>
            </a:r>
          </a:p>
          <a:p>
            <a:pPr lvl="1" eaLnBrk="1" hangingPunct="1">
              <a:buSzTx/>
              <a:buFont typeface="Wingdings" panose="05000000000000000000" pitchFamily="2" charset="2"/>
              <a:buChar char="«"/>
              <a:defRPr/>
            </a:pPr>
            <a:r>
              <a:rPr lang="fr-FR" sz="1200">
                <a:solidFill>
                  <a:schemeClr val="bg1"/>
                </a:solidFill>
                <a:effectLst>
                  <a:outerShdw blurRad="38100" dist="38100" dir="2700000" algn="tl">
                    <a:srgbClr val="C0C0C0"/>
                  </a:outerShdw>
                </a:effectLst>
              </a:rPr>
              <a:t>Loge RP : clients - distributeurs</a:t>
            </a:r>
          </a:p>
          <a:p>
            <a:pPr lvl="1" eaLnBrk="1" hangingPunct="1">
              <a:buSzTx/>
              <a:buFont typeface="Wingdings" panose="05000000000000000000" pitchFamily="2" charset="2"/>
              <a:buChar char="«"/>
              <a:defRPr/>
            </a:pPr>
            <a:r>
              <a:rPr lang="fr-FR" sz="1200">
                <a:solidFill>
                  <a:schemeClr val="bg1"/>
                </a:solidFill>
                <a:effectLst>
                  <a:outerShdw blurRad="38100" dist="38100" dir="2700000" algn="tl">
                    <a:srgbClr val="C0C0C0"/>
                  </a:outerShdw>
                </a:effectLst>
              </a:rPr>
              <a:t>Stands démonstration produits : scotcher un ami au mur (Pattex) + échantillons</a:t>
            </a:r>
          </a:p>
          <a:p>
            <a:pPr lvl="1" eaLnBrk="1" hangingPunct="1">
              <a:buSzTx/>
              <a:buFont typeface="Wingdings" panose="05000000000000000000" pitchFamily="2" charset="2"/>
              <a:buChar char="«"/>
              <a:defRPr/>
            </a:pPr>
            <a:r>
              <a:rPr lang="fr-FR" sz="1200">
                <a:solidFill>
                  <a:schemeClr val="bg1"/>
                </a:solidFill>
                <a:effectLst>
                  <a:outerShdw blurRad="38100" dist="38100" dir="2700000" algn="tl">
                    <a:srgbClr val="C0C0C0"/>
                  </a:outerShdw>
                </a:effectLst>
              </a:rPr>
              <a:t>Super Croix : campagne de communication spécifique « irrésistible » </a:t>
            </a:r>
          </a:p>
          <a:p>
            <a:pPr lvl="1" eaLnBrk="1" hangingPunct="1">
              <a:buSzTx/>
              <a:buFont typeface="Wingdings" panose="05000000000000000000" pitchFamily="2" charset="2"/>
              <a:buChar char="«"/>
              <a:defRPr/>
            </a:pPr>
            <a:r>
              <a:rPr lang="fr-FR" sz="1200">
                <a:solidFill>
                  <a:schemeClr val="bg1"/>
                </a:solidFill>
                <a:effectLst>
                  <a:outerShdw blurRad="38100" dist="38100" dir="2700000" algn="tl">
                    <a:srgbClr val="C0C0C0"/>
                  </a:outerShdw>
                </a:effectLst>
              </a:rPr>
              <a:t>Salon de coiffure : Schwartzkof, OSIS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LogoEvent">
            <a:extLst>
              <a:ext uri="{FF2B5EF4-FFF2-40B4-BE49-F238E27FC236}">
                <a16:creationId xmlns:a16="http://schemas.microsoft.com/office/drawing/2014/main" id="{84DE583C-919C-4CBA-B648-2EE29672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3113" y="188914"/>
            <a:ext cx="89535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9269" name="Rectangle 3">
            <a:extLst>
              <a:ext uri="{FF2B5EF4-FFF2-40B4-BE49-F238E27FC236}">
                <a16:creationId xmlns:a16="http://schemas.microsoft.com/office/drawing/2014/main" id="{4084D352-7FCD-B463-C910-ADE92CC62B05}"/>
              </a:ext>
            </a:extLst>
          </p:cNvPr>
          <p:cNvGraphicFramePr>
            <a:graphicFrameLocks noGrp="1"/>
          </p:cNvGraphicFramePr>
          <p:nvPr>
            <p:ph idx="1"/>
          </p:nvPr>
        </p:nvGraphicFramePr>
        <p:xfrm>
          <a:off x="1524000" y="1628776"/>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2884" name="Picture 4" descr="PlaystationLogo">
            <a:extLst>
              <a:ext uri="{FF2B5EF4-FFF2-40B4-BE49-F238E27FC236}">
                <a16:creationId xmlns:a16="http://schemas.microsoft.com/office/drawing/2014/main" id="{FB7CDE51-E04D-4E55-A553-A0052BA26F3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64201" y="692151"/>
            <a:ext cx="216217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5" name="Picture 5" descr="PSPLogo">
            <a:extLst>
              <a:ext uri="{FF2B5EF4-FFF2-40B4-BE49-F238E27FC236}">
                <a16:creationId xmlns:a16="http://schemas.microsoft.com/office/drawing/2014/main" id="{63600C60-CD97-4BBD-BA8B-5FE86D3BDF1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40689" y="333375"/>
            <a:ext cx="8667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6" name="Picture 6" descr="PlaystationRoadTrip">
            <a:extLst>
              <a:ext uri="{FF2B5EF4-FFF2-40B4-BE49-F238E27FC236}">
                <a16:creationId xmlns:a16="http://schemas.microsoft.com/office/drawing/2014/main" id="{4FA6DA0D-230C-4E2B-A7D0-2C8303CCC8B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03456" y="1129066"/>
            <a:ext cx="249237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7" name="Picture 7" descr="IMG_0557">
            <a:extLst>
              <a:ext uri="{FF2B5EF4-FFF2-40B4-BE49-F238E27FC236}">
                <a16:creationId xmlns:a16="http://schemas.microsoft.com/office/drawing/2014/main" id="{A91B352C-A12F-4436-B6B0-B120A58E44B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03456" y="5043134"/>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LogoEvent">
            <a:extLst>
              <a:ext uri="{FF2B5EF4-FFF2-40B4-BE49-F238E27FC236}">
                <a16:creationId xmlns:a16="http://schemas.microsoft.com/office/drawing/2014/main" id="{F8D2779A-9962-446D-9173-AE2204D81C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3113" y="188914"/>
            <a:ext cx="89535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0293" name="Rectangle 3">
            <a:extLst>
              <a:ext uri="{FF2B5EF4-FFF2-40B4-BE49-F238E27FC236}">
                <a16:creationId xmlns:a16="http://schemas.microsoft.com/office/drawing/2014/main" id="{F6BB42A2-5CD0-5754-D34E-211D56791F03}"/>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3908" name="Picture 4" descr="logo_arena">
            <a:extLst>
              <a:ext uri="{FF2B5EF4-FFF2-40B4-BE49-F238E27FC236}">
                <a16:creationId xmlns:a16="http://schemas.microsoft.com/office/drawing/2014/main" id="{8FDDBEB8-5347-46B5-B571-F0A956B5E9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11900" y="476250"/>
            <a:ext cx="85725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1319" name="Rectangle 141318">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1321" name="Group 141320">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141322"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41323"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141314" name="Rectangle 2">
            <a:extLst>
              <a:ext uri="{FF2B5EF4-FFF2-40B4-BE49-F238E27FC236}">
                <a16:creationId xmlns:a16="http://schemas.microsoft.com/office/drawing/2014/main" id="{AF4D00CF-C54C-44DF-96B7-966433EF04DA}"/>
              </a:ext>
            </a:extLst>
          </p:cNvPr>
          <p:cNvSpPr>
            <a:spLocks noGrp="1" noChangeArrowheads="1"/>
          </p:cNvSpPr>
          <p:nvPr>
            <p:ph idx="1"/>
          </p:nvPr>
        </p:nvSpPr>
        <p:spPr>
          <a:xfrm>
            <a:off x="1000450" y="3067026"/>
            <a:ext cx="3058623" cy="3272324"/>
          </a:xfrm>
        </p:spPr>
        <p:txBody>
          <a:bodyPr anchor="t">
            <a:normAutofit/>
          </a:bodyPr>
          <a:lstStyle/>
          <a:p>
            <a:pPr eaLnBrk="1" hangingPunct="1">
              <a:buSzTx/>
              <a:buFont typeface="Wingdings" panose="05000000000000000000" pitchFamily="2" charset="2"/>
              <a:buNone/>
              <a:defRPr/>
            </a:pPr>
            <a:r>
              <a:rPr lang="fr-FR" sz="2000" b="1">
                <a:effectLst>
                  <a:outerShdw blurRad="38100" dist="38100" dir="2700000" algn="tl">
                    <a:srgbClr val="C0C0C0"/>
                  </a:outerShdw>
                </a:effectLst>
              </a:rPr>
              <a:t>Concept Fan Fest </a:t>
            </a:r>
          </a:p>
          <a:p>
            <a:pPr eaLnBrk="1" hangingPunct="1">
              <a:buSzTx/>
              <a:buFont typeface="Wingdings" panose="05000000000000000000" pitchFamily="2" charset="2"/>
              <a:buChar char="«"/>
              <a:defRPr/>
            </a:pPr>
            <a:endParaRPr lang="fr-FR" sz="2000" b="1">
              <a:effectLst>
                <a:outerShdw blurRad="38100" dist="38100" dir="2700000" algn="tl">
                  <a:srgbClr val="C0C0C0"/>
                </a:outerShdw>
              </a:effectLst>
            </a:endParaRPr>
          </a:p>
        </p:txBody>
      </p:sp>
      <p:pic>
        <p:nvPicPr>
          <p:cNvPr id="124932" name="Picture 4" descr="Cologne">
            <a:extLst>
              <a:ext uri="{FF2B5EF4-FFF2-40B4-BE49-F238E27FC236}">
                <a16:creationId xmlns:a16="http://schemas.microsoft.com/office/drawing/2014/main" id="{7E08AFAF-7786-437B-83DB-26D636FF01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037" r="2" b="17599"/>
          <a:stretch/>
        </p:blipFill>
        <p:spPr bwMode="auto">
          <a:xfrm>
            <a:off x="4636963" y="10"/>
            <a:ext cx="7555037" cy="33832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1" name="Picture 3" descr="WorldCup2006">
            <a:extLst>
              <a:ext uri="{FF2B5EF4-FFF2-40B4-BE49-F238E27FC236}">
                <a16:creationId xmlns:a16="http://schemas.microsoft.com/office/drawing/2014/main" id="{DBA3C9F2-764D-44A1-8EEF-14E21CD295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73" r="-1" b="-1"/>
          <a:stretch/>
        </p:blipFill>
        <p:spPr bwMode="auto">
          <a:xfrm>
            <a:off x="4639056" y="3474720"/>
            <a:ext cx="7552944" cy="33832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2340" name="Rectangle 2">
            <a:extLst>
              <a:ext uri="{FF2B5EF4-FFF2-40B4-BE49-F238E27FC236}">
                <a16:creationId xmlns:a16="http://schemas.microsoft.com/office/drawing/2014/main" id="{FE450BA8-C7A5-78E3-AE4B-4B908DD041EC}"/>
              </a:ext>
            </a:extLst>
          </p:cNvPr>
          <p:cNvGraphicFramePr>
            <a:graphicFrameLocks noGrp="1"/>
          </p:cNvGraphicFramePr>
          <p:nvPr>
            <p:ph idx="1"/>
          </p:nvPr>
        </p:nvGraphicFramePr>
        <p:xfrm>
          <a:off x="1919288" y="1125539"/>
          <a:ext cx="4392612" cy="49672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5955" name="Picture 3" descr="mh_logo">
            <a:extLst>
              <a:ext uri="{FF2B5EF4-FFF2-40B4-BE49-F238E27FC236}">
                <a16:creationId xmlns:a16="http://schemas.microsoft.com/office/drawing/2014/main" id="{62A07334-B58B-4057-864B-3C58995610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7576" y="333375"/>
            <a:ext cx="201612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6" name="Picture 4" descr="SiteWeb">
            <a:extLst>
              <a:ext uri="{FF2B5EF4-FFF2-40B4-BE49-F238E27FC236}">
                <a16:creationId xmlns:a16="http://schemas.microsoft.com/office/drawing/2014/main" id="{9554349D-C4C4-414E-851C-5CF76B0C8DB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03722" y="1893535"/>
            <a:ext cx="413385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43367" name="Freeform: Shape 143366">
            <a:extLst>
              <a:ext uri="{FF2B5EF4-FFF2-40B4-BE49-F238E27FC236}">
                <a16:creationId xmlns:a16="http://schemas.microsoft.com/office/drawing/2014/main" id="{DCFD1A13-2B88-47B7-AAE9-AD6F3296E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369" name="Freeform: Shape 143368">
            <a:extLst>
              <a:ext uri="{FF2B5EF4-FFF2-40B4-BE49-F238E27FC236}">
                <a16:creationId xmlns:a16="http://schemas.microsoft.com/office/drawing/2014/main" id="{F5CE4102-C93A-420A-98A7-5A7DD0C5C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6979" name="Picture 3" descr="coke">
            <a:extLst>
              <a:ext uri="{FF2B5EF4-FFF2-40B4-BE49-F238E27FC236}">
                <a16:creationId xmlns:a16="http://schemas.microsoft.com/office/drawing/2014/main" id="{8814A9BD-9DCA-475B-94E1-A8D87E9140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551" r="25253" b="-1"/>
          <a:stretch/>
        </p:blipFill>
        <p:spPr bwMode="auto">
          <a:xfrm>
            <a:off x="429767" y="450403"/>
            <a:ext cx="3083149" cy="267025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0" name="Picture 4" descr="COKE_4565_40839">
            <a:extLst>
              <a:ext uri="{FF2B5EF4-FFF2-40B4-BE49-F238E27FC236}">
                <a16:creationId xmlns:a16="http://schemas.microsoft.com/office/drawing/2014/main" id="{D551501F-7C1B-48C6-BCD2-A7050D3CB8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27" r="4433" b="-2"/>
          <a:stretch/>
        </p:blipFill>
        <p:spPr bwMode="auto">
          <a:xfrm>
            <a:off x="429768" y="3471531"/>
            <a:ext cx="2682443" cy="23232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2" name="Rectangle 2">
            <a:extLst>
              <a:ext uri="{FF2B5EF4-FFF2-40B4-BE49-F238E27FC236}">
                <a16:creationId xmlns:a16="http://schemas.microsoft.com/office/drawing/2014/main" id="{57B2FE82-4373-4EC0-B4BF-AC9DCEE4E31F}"/>
              </a:ext>
            </a:extLst>
          </p:cNvPr>
          <p:cNvSpPr>
            <a:spLocks noGrp="1" noChangeArrowheads="1"/>
          </p:cNvSpPr>
          <p:nvPr>
            <p:ph idx="1"/>
          </p:nvPr>
        </p:nvSpPr>
        <p:spPr>
          <a:xfrm>
            <a:off x="6602549" y="2871982"/>
            <a:ext cx="5034784" cy="3181684"/>
          </a:xfrm>
        </p:spPr>
        <p:txBody>
          <a:bodyPr anchor="t">
            <a:normAutofit/>
          </a:bodyPr>
          <a:lstStyle/>
          <a:p>
            <a:pPr eaLnBrk="1" hangingPunct="1">
              <a:buClr>
                <a:srgbClr val="FCFF4E"/>
              </a:buClr>
              <a:buSzTx/>
              <a:buFont typeface="Wingdings" panose="05000000000000000000" pitchFamily="2" charset="2"/>
              <a:buChar char="«"/>
              <a:defRPr/>
            </a:pPr>
            <a:r>
              <a:rPr lang="fr-FR" sz="1100">
                <a:effectLst>
                  <a:outerShdw blurRad="38100" dist="38100" dir="2700000" algn="tl">
                    <a:srgbClr val="C0C0C0"/>
                  </a:outerShdw>
                </a:effectLst>
              </a:rPr>
              <a:t>Qui ne connaît pas Coca-Cola : pour la CDM Powerade le fournisseur officiel de ‘energy drink’ et Bonaqa le fournisseur officiel d’eau ont été mis en avant via la campagne « We all speak Football », Coca-Cola a mis l’accent sur le partage d’une même passion à travers le monde plus que sur la performance et les résultats.   </a:t>
            </a:r>
          </a:p>
          <a:p>
            <a:pPr eaLnBrk="1" hangingPunct="1">
              <a:buClr>
                <a:srgbClr val="FCFF4E"/>
              </a:buClr>
              <a:buSzTx/>
              <a:buFont typeface="Wingdings" panose="05000000000000000000" pitchFamily="2" charset="2"/>
              <a:buChar char="«"/>
              <a:defRPr/>
            </a:pPr>
            <a:endParaRPr lang="fr-FR" sz="1100">
              <a:effectLst>
                <a:outerShdw blurRad="38100" dist="38100" dir="2700000" algn="tl">
                  <a:srgbClr val="C0C0C0"/>
                </a:outerShdw>
              </a:effectLst>
            </a:endParaRPr>
          </a:p>
          <a:p>
            <a:pPr eaLnBrk="1" hangingPunct="1">
              <a:buClr>
                <a:srgbClr val="FCFF4E"/>
              </a:buClr>
              <a:buSzTx/>
              <a:buFont typeface="Wingdings" panose="05000000000000000000" pitchFamily="2" charset="2"/>
              <a:buChar char="«"/>
              <a:defRPr/>
            </a:pPr>
            <a:r>
              <a:rPr lang="fr-FR" sz="1100">
                <a:effectLst>
                  <a:outerShdw blurRad="38100" dist="38100" dir="2700000" algn="tl">
                    <a:srgbClr val="C0C0C0"/>
                  </a:outerShdw>
                </a:effectLst>
              </a:rPr>
              <a:t>Activation visibilité :</a:t>
            </a:r>
          </a:p>
          <a:p>
            <a:pPr lvl="1" eaLnBrk="1" hangingPunct="1">
              <a:buClr>
                <a:srgbClr val="FCFF4E"/>
              </a:buClr>
              <a:buSzTx/>
              <a:buFont typeface="Wingdings" panose="05000000000000000000" pitchFamily="2" charset="2"/>
              <a:buChar char="«"/>
              <a:defRPr/>
            </a:pPr>
            <a:r>
              <a:rPr lang="fr-FR" sz="1100">
                <a:effectLst>
                  <a:outerShdw blurRad="38100" dist="38100" dir="2700000" algn="tl">
                    <a:srgbClr val="C0C0C0"/>
                  </a:outerShdw>
                </a:effectLst>
              </a:rPr>
              <a:t>2 à 4 panneaux (selon les matchs) autour du terrain à partager entre deux modèles :</a:t>
            </a:r>
          </a:p>
          <a:p>
            <a:pPr lvl="2" eaLnBrk="1" hangingPunct="1">
              <a:buClr>
                <a:srgbClr val="FCFF4E"/>
              </a:buClr>
              <a:buFont typeface="Wingdings" pitchFamily="2" charset="2"/>
              <a:buChar char="«"/>
              <a:defRPr/>
            </a:pPr>
            <a:r>
              <a:rPr lang="fr-FR" sz="1100">
                <a:effectLst>
                  <a:outerShdw blurRad="38100" dist="38100" dir="2700000" algn="tl">
                    <a:srgbClr val="C0C0C0"/>
                  </a:outerShdw>
                </a:effectLst>
              </a:rPr>
              <a:t>8m pour la largeur du terrain</a:t>
            </a:r>
          </a:p>
          <a:p>
            <a:pPr lvl="2" eaLnBrk="1" hangingPunct="1">
              <a:buClr>
                <a:srgbClr val="FCFF4E"/>
              </a:buClr>
              <a:buFont typeface="Wingdings" pitchFamily="2" charset="2"/>
              <a:buChar char="«"/>
              <a:defRPr/>
            </a:pPr>
            <a:r>
              <a:rPr lang="fr-FR" sz="1100">
                <a:effectLst>
                  <a:outerShdw blurRad="38100" dist="38100" dir="2700000" algn="tl">
                    <a:srgbClr val="C0C0C0"/>
                  </a:outerShdw>
                </a:effectLst>
              </a:rPr>
              <a:t>6,50m pour la hauteur du terrain</a:t>
            </a:r>
          </a:p>
          <a:p>
            <a:pPr lvl="1" eaLnBrk="1" hangingPunct="1">
              <a:buClr>
                <a:srgbClr val="FCFF4E"/>
              </a:buClr>
              <a:buSzTx/>
              <a:buFont typeface="Wingdings" panose="05000000000000000000" pitchFamily="2" charset="2"/>
              <a:buChar char="«"/>
              <a:defRPr/>
            </a:pPr>
            <a:r>
              <a:rPr lang="fr-FR" sz="1100">
                <a:effectLst>
                  <a:outerShdw blurRad="38100" dist="38100" dir="2700000" algn="tl">
                    <a:srgbClr val="C0C0C0"/>
                  </a:outerShdw>
                </a:effectLst>
              </a:rPr>
              <a:t>Visibilité au bord du terrain : difficile de se distinguer des autres partenaires, Coca-Cola a décidé d’adapter sa panneautique à chaque match en reprenant les couleurs des 2 équipes s’affrontant lors des 16 premiers matchs : </a:t>
            </a:r>
          </a:p>
          <a:p>
            <a:pPr lvl="1" eaLnBrk="1" hangingPunct="1">
              <a:buClr>
                <a:srgbClr val="FCFF4E"/>
              </a:buClr>
              <a:buSzTx/>
              <a:buFont typeface="Wingdings" panose="05000000000000000000" pitchFamily="2" charset="2"/>
              <a:buChar char="«"/>
              <a:defRPr/>
            </a:pPr>
            <a:endParaRPr lang="fr-FR" sz="1100">
              <a:effectLst>
                <a:outerShdw blurRad="38100" dist="38100" dir="2700000" algn="tl">
                  <a:srgbClr val="C0C0C0"/>
                </a:outerShdw>
              </a:effectLst>
            </a:endParaRPr>
          </a:p>
        </p:txBody>
      </p:sp>
    </p:spTree>
  </p:cSld>
  <p:clrMapOvr>
    <a:overrideClrMapping bg1="dk1" tx1="lt1" bg2="dk2"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BD2B7727-D8F0-4F5C-ACE4-821F3373400F}"/>
              </a:ext>
            </a:extLst>
          </p:cNvPr>
          <p:cNvSpPr>
            <a:spLocks noChangeArrowheads="1"/>
          </p:cNvSpPr>
          <p:nvPr/>
        </p:nvSpPr>
        <p:spPr bwMode="auto">
          <a:xfrm>
            <a:off x="1919289" y="1196976"/>
            <a:ext cx="8497887" cy="482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80000"/>
              </a:lnSpc>
              <a:spcBef>
                <a:spcPct val="20000"/>
              </a:spcBef>
              <a:buClr>
                <a:schemeClr val="hlink"/>
              </a:buClr>
              <a:buFont typeface="Wingdings" pitchFamily="2" charset="2"/>
              <a:buChar char="«"/>
              <a:defRPr/>
            </a:pPr>
            <a:r>
              <a:rPr lang="fr-FR" sz="3200" dirty="0">
                <a:solidFill>
                  <a:srgbClr val="000000"/>
                </a:solidFill>
                <a:effectLst>
                  <a:outerShdw blurRad="38100" dist="38100" dir="2700000" algn="tl">
                    <a:srgbClr val="C0C0C0"/>
                  </a:outerShdw>
                </a:effectLst>
                <a:latin typeface="Arial" charset="0"/>
              </a:rPr>
              <a:t>Activation spécifique « sensemaking »: </a:t>
            </a:r>
            <a:r>
              <a:rPr lang="fr-FR" sz="2400" dirty="0">
                <a:solidFill>
                  <a:srgbClr val="000000"/>
                </a:solidFill>
                <a:effectLst>
                  <a:outerShdw blurRad="38100" dist="38100" dir="2700000" algn="tl">
                    <a:srgbClr val="C0C0C0"/>
                  </a:outerShdw>
                </a:effectLst>
                <a:latin typeface="Arial" charset="0"/>
              </a:rPr>
              <a:t>  </a:t>
            </a:r>
          </a:p>
          <a:p>
            <a:pPr marL="742950" lvl="1" indent="-285750">
              <a:lnSpc>
                <a:spcPct val="80000"/>
              </a:lnSpc>
              <a:spcBef>
                <a:spcPct val="20000"/>
              </a:spcBef>
              <a:buClr>
                <a:schemeClr val="tx2"/>
              </a:buClr>
              <a:buFont typeface="Wingdings" pitchFamily="2" charset="2"/>
              <a:buChar char="«"/>
              <a:defRPr/>
            </a:pPr>
            <a:r>
              <a:rPr lang="fr-FR" sz="2000" dirty="0">
                <a:solidFill>
                  <a:srgbClr val="000000"/>
                </a:solidFill>
                <a:effectLst>
                  <a:outerShdw blurRad="38100" dist="38100" dir="2700000" algn="tl">
                    <a:srgbClr val="C0C0C0"/>
                  </a:outerShdw>
                </a:effectLst>
                <a:latin typeface="Arial" charset="0"/>
              </a:rPr>
              <a:t>FIFA World Cup ™ </a:t>
            </a:r>
            <a:r>
              <a:rPr lang="fr-FR" sz="2000" dirty="0" err="1">
                <a:solidFill>
                  <a:srgbClr val="000000"/>
                </a:solidFill>
                <a:effectLst>
                  <a:outerShdw blurRad="38100" dist="38100" dir="2700000" algn="tl">
                    <a:srgbClr val="C0C0C0"/>
                  </a:outerShdw>
                </a:effectLst>
                <a:latin typeface="Arial" charset="0"/>
              </a:rPr>
              <a:t>Trophy</a:t>
            </a:r>
            <a:r>
              <a:rPr lang="fr-FR" sz="2000" dirty="0">
                <a:solidFill>
                  <a:srgbClr val="000000"/>
                </a:solidFill>
                <a:effectLst>
                  <a:outerShdw blurRad="38100" dist="38100" dir="2700000" algn="tl">
                    <a:srgbClr val="C0C0C0"/>
                  </a:outerShdw>
                </a:effectLst>
                <a:latin typeface="Arial" charset="0"/>
              </a:rPr>
              <a:t> Tour : tournée trophée Jules </a:t>
            </a:r>
            <a:r>
              <a:rPr lang="fr-FR" sz="2000" dirty="0" err="1">
                <a:solidFill>
                  <a:srgbClr val="000000"/>
                </a:solidFill>
                <a:effectLst>
                  <a:outerShdw blurRad="38100" dist="38100" dir="2700000" algn="tl">
                    <a:srgbClr val="C0C0C0"/>
                  </a:outerShdw>
                </a:effectLst>
                <a:latin typeface="Arial" charset="0"/>
              </a:rPr>
              <a:t>Rimet</a:t>
            </a:r>
            <a:r>
              <a:rPr lang="fr-FR" sz="2000" dirty="0">
                <a:solidFill>
                  <a:srgbClr val="000000"/>
                </a:solidFill>
                <a:effectLst>
                  <a:outerShdw blurRad="38100" dist="38100" dir="2700000" algn="tl">
                    <a:srgbClr val="C0C0C0"/>
                  </a:outerShdw>
                </a:effectLst>
                <a:latin typeface="Arial" charset="0"/>
              </a:rPr>
              <a:t> avant la compétition (rencontre de 200 000 fans à travers 31 vielles et 29 pays)</a:t>
            </a:r>
          </a:p>
          <a:p>
            <a:pPr marL="742950" lvl="1" indent="-285750">
              <a:lnSpc>
                <a:spcPct val="80000"/>
              </a:lnSpc>
              <a:spcBef>
                <a:spcPct val="20000"/>
              </a:spcBef>
              <a:buClr>
                <a:schemeClr val="tx2"/>
              </a:buClr>
              <a:buFont typeface="Wingdings" pitchFamily="2" charset="2"/>
              <a:buChar char="«"/>
              <a:defRPr/>
            </a:pPr>
            <a:r>
              <a:rPr lang="fr-FR" sz="2000" dirty="0">
                <a:solidFill>
                  <a:srgbClr val="000000"/>
                </a:solidFill>
                <a:effectLst>
                  <a:outerShdw blurRad="38100" dist="38100" dir="2700000" algn="tl">
                    <a:srgbClr val="C0C0C0"/>
                  </a:outerShdw>
                </a:effectLst>
                <a:latin typeface="Arial" charset="0"/>
              </a:rPr>
              <a:t>Tournée des ballons officiels personnalisés à travers la planète</a:t>
            </a:r>
          </a:p>
          <a:p>
            <a:pPr marL="742950" lvl="1" indent="-285750">
              <a:lnSpc>
                <a:spcPct val="80000"/>
              </a:lnSpc>
              <a:spcBef>
                <a:spcPct val="20000"/>
              </a:spcBef>
              <a:buClr>
                <a:schemeClr val="tx2"/>
              </a:buClr>
              <a:buFont typeface="Wingdings" pitchFamily="2" charset="2"/>
              <a:buChar char="«"/>
              <a:defRPr/>
            </a:pPr>
            <a:r>
              <a:rPr lang="fr-FR" sz="2000" dirty="0">
                <a:solidFill>
                  <a:srgbClr val="000000"/>
                </a:solidFill>
                <a:effectLst>
                  <a:outerShdw blurRad="38100" dist="38100" dir="2700000" algn="tl">
                    <a:srgbClr val="C0C0C0"/>
                  </a:outerShdw>
                </a:effectLst>
                <a:latin typeface="Arial" charset="0"/>
              </a:rPr>
              <a:t>Coca-Cola Football Camp : 300 jeunes venant de 25 pays rassemblés sur un centre spécial en tant que porteur « officiel » de drapeaux et escorte des arbitres lors des matchs.</a:t>
            </a:r>
          </a:p>
          <a:p>
            <a:pPr marL="742950" lvl="1" indent="-285750">
              <a:lnSpc>
                <a:spcPct val="80000"/>
              </a:lnSpc>
              <a:spcBef>
                <a:spcPct val="20000"/>
              </a:spcBef>
              <a:buClr>
                <a:schemeClr val="tx2"/>
              </a:buClr>
              <a:buFont typeface="Wingdings" pitchFamily="2" charset="2"/>
              <a:buChar char="«"/>
              <a:defRPr/>
            </a:pPr>
            <a:r>
              <a:rPr lang="fr-FR" sz="2000" dirty="0">
                <a:solidFill>
                  <a:srgbClr val="000000"/>
                </a:solidFill>
                <a:effectLst>
                  <a:outerShdw blurRad="38100" dist="38100" dir="2700000" algn="tl">
                    <a:srgbClr val="C0C0C0"/>
                  </a:outerShdw>
                </a:effectLst>
                <a:latin typeface="Arial" charset="0"/>
              </a:rPr>
              <a:t>Panini Virtual Football Stickers : Coca Cola a mis en avant la 1</a:t>
            </a:r>
            <a:r>
              <a:rPr lang="fr-FR" sz="2000" baseline="30000" dirty="0">
                <a:solidFill>
                  <a:srgbClr val="000000"/>
                </a:solidFill>
                <a:effectLst>
                  <a:outerShdw blurRad="38100" dist="38100" dir="2700000" algn="tl">
                    <a:srgbClr val="C0C0C0"/>
                  </a:outerShdw>
                </a:effectLst>
                <a:latin typeface="Arial" charset="0"/>
              </a:rPr>
              <a:t>ère</a:t>
            </a:r>
            <a:r>
              <a:rPr lang="fr-FR" sz="2000" dirty="0">
                <a:solidFill>
                  <a:srgbClr val="000000"/>
                </a:solidFill>
                <a:effectLst>
                  <a:outerShdw blurRad="38100" dist="38100" dir="2700000" algn="tl">
                    <a:srgbClr val="C0C0C0"/>
                  </a:outerShdw>
                </a:effectLst>
                <a:latin typeface="Arial" charset="0"/>
              </a:rPr>
              <a:t> plateforme digitale d’échange internationale de carte Panini sur leur site Web</a:t>
            </a:r>
          </a:p>
          <a:p>
            <a:pPr marL="742950" lvl="1" indent="-285750">
              <a:lnSpc>
                <a:spcPct val="80000"/>
              </a:lnSpc>
              <a:spcBef>
                <a:spcPct val="20000"/>
              </a:spcBef>
              <a:buClr>
                <a:schemeClr val="tx2"/>
              </a:buClr>
              <a:buFont typeface="Wingdings" pitchFamily="2" charset="2"/>
              <a:buChar char="«"/>
              <a:defRPr/>
            </a:pPr>
            <a:r>
              <a:rPr lang="fr-FR" sz="2000" dirty="0">
                <a:solidFill>
                  <a:srgbClr val="000000"/>
                </a:solidFill>
                <a:effectLst>
                  <a:outerShdw blurRad="38100" dist="38100" dir="2700000" algn="tl">
                    <a:srgbClr val="C0C0C0"/>
                  </a:outerShdw>
                </a:effectLst>
                <a:latin typeface="Arial" charset="0"/>
              </a:rPr>
              <a:t>Ballons de football offerts aux enfants des villages SOS : Coca-Cola a offert 640 ballons à 6 villages SOS (œuvre caritative FIFA) Pour sensibiliser les médias : invitations des journalistes au Berlin Stadium Médias.</a:t>
            </a:r>
          </a:p>
          <a:p>
            <a:pPr marL="342900" indent="-342900">
              <a:lnSpc>
                <a:spcPct val="80000"/>
              </a:lnSpc>
              <a:spcBef>
                <a:spcPct val="20000"/>
              </a:spcBef>
              <a:buClr>
                <a:schemeClr val="hlink"/>
              </a:buClr>
              <a:buFont typeface="Wingdings" pitchFamily="2" charset="2"/>
              <a:buChar char="«"/>
              <a:defRPr/>
            </a:pPr>
            <a:endParaRPr lang="fr-FR" sz="2400" dirty="0">
              <a:solidFill>
                <a:srgbClr val="000000"/>
              </a:solidFill>
              <a:effectLst>
                <a:outerShdw blurRad="38100" dist="38100" dir="2700000" algn="tl">
                  <a:srgbClr val="C0C0C0"/>
                </a:outerShdw>
              </a:effectLst>
              <a:latin typeface="Arial" charset="0"/>
            </a:endParaRPr>
          </a:p>
          <a:p>
            <a:pPr marL="342900" indent="-342900" algn="ctr">
              <a:lnSpc>
                <a:spcPct val="80000"/>
              </a:lnSpc>
              <a:spcBef>
                <a:spcPct val="20000"/>
              </a:spcBef>
              <a:buClr>
                <a:schemeClr val="hlink"/>
              </a:buClr>
              <a:defRPr/>
            </a:pPr>
            <a:r>
              <a:rPr lang="fr-FR" sz="2400" i="1" dirty="0">
                <a:solidFill>
                  <a:srgbClr val="000000"/>
                </a:solidFill>
                <a:effectLst>
                  <a:outerShdw blurRad="38100" dist="38100" dir="2700000" algn="tl">
                    <a:srgbClr val="C0C0C0"/>
                  </a:outerShdw>
                </a:effectLst>
                <a:latin typeface="Arial" charset="0"/>
              </a:rPr>
              <a:t>Coca Cola ne cherche plus la notoriété mais aspire à vendre ses produits on-site via les activations           (ce qui va arriver à BNP Paribas…)</a:t>
            </a:r>
          </a:p>
          <a:p>
            <a:pPr marL="742950" lvl="1" indent="-285750">
              <a:lnSpc>
                <a:spcPct val="80000"/>
              </a:lnSpc>
              <a:spcBef>
                <a:spcPct val="20000"/>
              </a:spcBef>
              <a:buClr>
                <a:schemeClr val="tx2"/>
              </a:buClr>
              <a:buFont typeface="Wingdings" pitchFamily="2" charset="2"/>
              <a:buChar char="«"/>
              <a:defRPr/>
            </a:pPr>
            <a:endParaRPr lang="fr-FR" sz="2000" i="1" dirty="0">
              <a:solidFill>
                <a:srgbClr val="000000"/>
              </a:solidFill>
              <a:effectLst>
                <a:outerShdw blurRad="38100" dist="38100" dir="2700000" algn="tl">
                  <a:srgbClr val="C0C0C0"/>
                </a:outerShdw>
              </a:effectLst>
              <a:latin typeface="Arial" charset="0"/>
            </a:endParaRPr>
          </a:p>
        </p:txBody>
      </p:sp>
      <p:pic>
        <p:nvPicPr>
          <p:cNvPr id="128003" name="Picture 3" descr="coke">
            <a:extLst>
              <a:ext uri="{FF2B5EF4-FFF2-40B4-BE49-F238E27FC236}">
                <a16:creationId xmlns:a16="http://schemas.microsoft.com/office/drawing/2014/main" id="{7C7F9317-CC66-4BAD-B144-E5DDFFD4B0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2038" y="188913"/>
            <a:ext cx="18478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id="{AFB0F058-9C0B-4B34-8465-A724601B7FAB}"/>
              </a:ext>
            </a:extLst>
          </p:cNvPr>
          <p:cNvSpPr>
            <a:spLocks noGrp="1" noChangeArrowheads="1"/>
          </p:cNvSpPr>
          <p:nvPr>
            <p:ph idx="1"/>
          </p:nvPr>
        </p:nvSpPr>
        <p:spPr>
          <a:xfrm>
            <a:off x="1136429" y="2278173"/>
            <a:ext cx="6467867" cy="3450613"/>
          </a:xfrm>
        </p:spPr>
        <p:txBody>
          <a:bodyPr anchor="ctr">
            <a:normAutofit/>
          </a:bodyPr>
          <a:lstStyle/>
          <a:p>
            <a:pPr eaLnBrk="1" hangingPunct="1">
              <a:buSzTx/>
              <a:buFont typeface="Wingdings" panose="05000000000000000000" pitchFamily="2" charset="2"/>
              <a:buChar char="«"/>
              <a:defRPr/>
            </a:pPr>
            <a:r>
              <a:rPr lang="fr-FR" sz="1700">
                <a:effectLst>
                  <a:outerShdw blurRad="38100" dist="38100" dir="2700000" algn="tl">
                    <a:srgbClr val="C0C0C0"/>
                  </a:outerShdw>
                </a:effectLst>
              </a:rPr>
              <a:t>20 ans de partenariat FIFA – Objectif : notoriété de la marque, renforcer les liens avec les utilisateurs actuels, multiplier les partenariats avec les banques, renforcer la position de n°1 sur le football international.    </a:t>
            </a:r>
          </a:p>
          <a:p>
            <a:pPr eaLnBrk="1" hangingPunct="1">
              <a:buSzTx/>
              <a:buFont typeface="Wingdings" panose="05000000000000000000" pitchFamily="2" charset="2"/>
              <a:buChar char="«"/>
              <a:defRPr/>
            </a:pPr>
            <a:endParaRPr lang="fr-FR" sz="1700">
              <a:effectLst>
                <a:outerShdw blurRad="38100" dist="38100" dir="2700000" algn="tl">
                  <a:srgbClr val="C0C0C0"/>
                </a:outerShdw>
              </a:effectLst>
            </a:endParaRPr>
          </a:p>
          <a:p>
            <a:pPr eaLnBrk="1" hangingPunct="1">
              <a:buSzTx/>
              <a:buFont typeface="Wingdings" panose="05000000000000000000" pitchFamily="2" charset="2"/>
              <a:buChar char="«"/>
              <a:defRPr/>
            </a:pPr>
            <a:r>
              <a:rPr lang="fr-FR" sz="1700">
                <a:effectLst>
                  <a:outerShdw blurRad="38100" dist="38100" dir="2700000" algn="tl">
                    <a:srgbClr val="C0C0C0"/>
                  </a:outerShdw>
                </a:effectLst>
              </a:rPr>
              <a:t>Activation visibilité :</a:t>
            </a:r>
          </a:p>
          <a:p>
            <a:pPr lvl="1" eaLnBrk="1" hangingPunct="1">
              <a:buSzTx/>
              <a:buFont typeface="Wingdings" panose="05000000000000000000" pitchFamily="2" charset="2"/>
              <a:buChar char="«"/>
              <a:defRPr/>
            </a:pPr>
            <a:r>
              <a:rPr lang="fr-FR" sz="1700">
                <a:effectLst>
                  <a:outerShdw blurRad="38100" dist="38100" dir="2700000" algn="tl">
                    <a:srgbClr val="C0C0C0"/>
                  </a:outerShdw>
                </a:effectLst>
              </a:rPr>
              <a:t>2 à 4 panneaux (selon les matchs) autour du terrain à partager entre deux modèles :</a:t>
            </a:r>
          </a:p>
          <a:p>
            <a:pPr lvl="2" eaLnBrk="1" hangingPunct="1">
              <a:buFont typeface="Wingdings" pitchFamily="2" charset="2"/>
              <a:buChar char="«"/>
              <a:defRPr/>
            </a:pPr>
            <a:r>
              <a:rPr lang="fr-FR" sz="1700">
                <a:effectLst>
                  <a:outerShdw blurRad="38100" dist="38100" dir="2700000" algn="tl">
                    <a:srgbClr val="C0C0C0"/>
                  </a:outerShdw>
                </a:effectLst>
              </a:rPr>
              <a:t>8m pour la largeur du terrain</a:t>
            </a:r>
          </a:p>
          <a:p>
            <a:pPr lvl="2" eaLnBrk="1" hangingPunct="1">
              <a:buFont typeface="Wingdings" pitchFamily="2" charset="2"/>
              <a:buChar char="«"/>
              <a:defRPr/>
            </a:pPr>
            <a:r>
              <a:rPr lang="fr-FR" sz="1700">
                <a:effectLst>
                  <a:outerShdw blurRad="38100" dist="38100" dir="2700000" algn="tl">
                    <a:srgbClr val="C0C0C0"/>
                  </a:outerShdw>
                </a:effectLst>
              </a:rPr>
              <a:t>6,50m pour la hauteur du terrain</a:t>
            </a:r>
          </a:p>
          <a:p>
            <a:pPr lvl="1" eaLnBrk="1" hangingPunct="1">
              <a:buSzTx/>
              <a:buFont typeface="Wingdings" panose="05000000000000000000" pitchFamily="2" charset="2"/>
              <a:buChar char="«"/>
              <a:defRPr/>
            </a:pPr>
            <a:r>
              <a:rPr lang="fr-FR" sz="1700">
                <a:effectLst>
                  <a:outerShdw blurRad="38100" dist="38100" dir="2700000" algn="tl">
                    <a:srgbClr val="C0C0C0"/>
                  </a:outerShdw>
                </a:effectLst>
              </a:rPr>
              <a:t>Sur 90 min de retransmission TV : 10-13 min de visibilité de la marque Mastercard </a:t>
            </a:r>
          </a:p>
          <a:p>
            <a:pPr lvl="1" eaLnBrk="1" hangingPunct="1">
              <a:buSzTx/>
              <a:buFont typeface="Wingdings" panose="05000000000000000000" pitchFamily="2" charset="2"/>
              <a:buChar char="«"/>
              <a:defRPr/>
            </a:pPr>
            <a:endParaRPr lang="fr-FR" sz="1700">
              <a:effectLst>
                <a:outerShdw blurRad="38100" dist="38100" dir="2700000" algn="tl">
                  <a:srgbClr val="C0C0C0"/>
                </a:outerShdw>
              </a:effectLst>
            </a:endParaRPr>
          </a:p>
        </p:txBody>
      </p:sp>
      <p:sp>
        <p:nvSpPr>
          <p:cNvPr id="145415" name="Rectangle 145414">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341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417" name="Oval 14541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F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9027" name="Picture 3" descr="WC_RGB_OS_Office_HZ_ENG">
            <a:extLst>
              <a:ext uri="{FF2B5EF4-FFF2-40B4-BE49-F238E27FC236}">
                <a16:creationId xmlns:a16="http://schemas.microsoft.com/office/drawing/2014/main" id="{BC96896E-66A4-4D7D-9760-17F0C5C5A97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254442" y="3207812"/>
            <a:ext cx="1462088" cy="442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9" name="Rectangle 146438">
            <a:extLst>
              <a:ext uri="{FF2B5EF4-FFF2-40B4-BE49-F238E27FC236}">
                <a16:creationId xmlns:a16="http://schemas.microsoft.com/office/drawing/2014/main" id="{D1C26593-9A51-48FE-9FA2-A9052E57F3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12192000" cy="68584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441" name="Freeform 15">
            <a:extLst>
              <a:ext uri="{FF2B5EF4-FFF2-40B4-BE49-F238E27FC236}">
                <a16:creationId xmlns:a16="http://schemas.microsoft.com/office/drawing/2014/main" id="{B9D473B1-934D-4F2D-AC4B-5BFB4BAC5D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42603" cy="6858000"/>
          </a:xfrm>
          <a:custGeom>
            <a:avLst/>
            <a:gdLst>
              <a:gd name="connsiteX0" fmla="*/ 0 w 9742603"/>
              <a:gd name="connsiteY0" fmla="*/ 0 h 6858000"/>
              <a:gd name="connsiteX1" fmla="*/ 152400 w 9742603"/>
              <a:gd name="connsiteY1" fmla="*/ 0 h 6858000"/>
              <a:gd name="connsiteX2" fmla="*/ 6566449 w 9742603"/>
              <a:gd name="connsiteY2" fmla="*/ 0 h 6858000"/>
              <a:gd name="connsiteX3" fmla="*/ 9742603 w 9742603"/>
              <a:gd name="connsiteY3" fmla="*/ 6858000 h 6858000"/>
              <a:gd name="connsiteX4" fmla="*/ 152400 w 9742603"/>
              <a:gd name="connsiteY4" fmla="*/ 6858000 h 6858000"/>
              <a:gd name="connsiteX5" fmla="*/ 0 w 974260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2603" h="6858000">
                <a:moveTo>
                  <a:pt x="0" y="0"/>
                </a:moveTo>
                <a:lnTo>
                  <a:pt x="152400" y="0"/>
                </a:lnTo>
                <a:lnTo>
                  <a:pt x="6566449" y="0"/>
                </a:lnTo>
                <a:lnTo>
                  <a:pt x="9742603" y="6858000"/>
                </a:lnTo>
                <a:lnTo>
                  <a:pt x="152400"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6443" name="Freeform 11">
            <a:extLst>
              <a:ext uri="{FF2B5EF4-FFF2-40B4-BE49-F238E27FC236}">
                <a16:creationId xmlns:a16="http://schemas.microsoft.com/office/drawing/2014/main" id="{CDE3C03E-D949-4F50-AAFA-3278B22121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380336" cy="6858000"/>
          </a:xfrm>
          <a:custGeom>
            <a:avLst/>
            <a:gdLst>
              <a:gd name="connsiteX0" fmla="*/ 0 w 9380336"/>
              <a:gd name="connsiteY0" fmla="*/ 0 h 6858000"/>
              <a:gd name="connsiteX1" fmla="*/ 6204182 w 9380336"/>
              <a:gd name="connsiteY1" fmla="*/ 0 h 6858000"/>
              <a:gd name="connsiteX2" fmla="*/ 9380336 w 9380336"/>
              <a:gd name="connsiteY2" fmla="*/ 6858000 h 6858000"/>
              <a:gd name="connsiteX3" fmla="*/ 0 w 93803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380336" h="6858000">
                <a:moveTo>
                  <a:pt x="0" y="0"/>
                </a:moveTo>
                <a:lnTo>
                  <a:pt x="6204182" y="0"/>
                </a:lnTo>
                <a:lnTo>
                  <a:pt x="9380336" y="6858000"/>
                </a:lnTo>
                <a:lnTo>
                  <a:pt x="0" y="6858000"/>
                </a:lnTo>
                <a:close/>
              </a:path>
            </a:pathLst>
          </a:custGeom>
          <a:solidFill>
            <a:schemeClr val="bg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0051" name="Picture 3" descr="WC_RGB_OS_Office_HZ_ENG">
            <a:extLst>
              <a:ext uri="{FF2B5EF4-FFF2-40B4-BE49-F238E27FC236}">
                <a16:creationId xmlns:a16="http://schemas.microsoft.com/office/drawing/2014/main" id="{2509E7DF-59C3-45CA-893C-C5511F20BE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9808" b="2"/>
          <a:stretch/>
        </p:blipFill>
        <p:spPr bwMode="auto">
          <a:xfrm>
            <a:off x="8092008" y="321721"/>
            <a:ext cx="3220107" cy="138800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Rectangle 2">
            <a:extLst>
              <a:ext uri="{FF2B5EF4-FFF2-40B4-BE49-F238E27FC236}">
                <a16:creationId xmlns:a16="http://schemas.microsoft.com/office/drawing/2014/main" id="{85F23F15-6BB6-4E81-90B7-36E205DE7E15}"/>
              </a:ext>
            </a:extLst>
          </p:cNvPr>
          <p:cNvSpPr>
            <a:spLocks noGrp="1" noChangeArrowheads="1"/>
          </p:cNvSpPr>
          <p:nvPr>
            <p:ph idx="1"/>
          </p:nvPr>
        </p:nvSpPr>
        <p:spPr>
          <a:xfrm>
            <a:off x="838200" y="2021249"/>
            <a:ext cx="5707565" cy="4155713"/>
          </a:xfrm>
        </p:spPr>
        <p:txBody>
          <a:bodyPr>
            <a:normAutofit/>
          </a:bodyPr>
          <a:lstStyle/>
          <a:p>
            <a:pPr eaLnBrk="1" hangingPunct="1">
              <a:buClr>
                <a:srgbClr val="FFB53E"/>
              </a:buClr>
              <a:buSzTx/>
              <a:buFont typeface="Wingdings" panose="05000000000000000000" pitchFamily="2" charset="2"/>
              <a:buChar char="«"/>
              <a:defRPr/>
            </a:pPr>
            <a:r>
              <a:rPr lang="fr-FR" sz="2000">
                <a:effectLst>
                  <a:outerShdw blurRad="38100" dist="38100" dir="2700000" algn="tl">
                    <a:srgbClr val="C0C0C0"/>
                  </a:outerShdw>
                </a:effectLst>
              </a:rPr>
              <a:t>Activation spécifique « sensemaking »:   </a:t>
            </a:r>
          </a:p>
          <a:p>
            <a:pPr lvl="1" eaLnBrk="1" hangingPunct="1">
              <a:buClr>
                <a:srgbClr val="FFB53E"/>
              </a:buClr>
              <a:buSzTx/>
              <a:buFont typeface="Wingdings" panose="05000000000000000000" pitchFamily="2" charset="2"/>
              <a:buChar char="«"/>
              <a:defRPr/>
            </a:pPr>
            <a:r>
              <a:rPr lang="fr-FR" sz="2000">
                <a:effectLst>
                  <a:outerShdw blurRad="38100" dist="38100" dir="2700000" algn="tl">
                    <a:srgbClr val="C0C0C0"/>
                  </a:outerShdw>
                </a:effectLst>
              </a:rPr>
              <a:t>Hospitalité : espaces RP exclusifs</a:t>
            </a:r>
          </a:p>
          <a:p>
            <a:pPr lvl="1" eaLnBrk="1" hangingPunct="1">
              <a:buClr>
                <a:srgbClr val="FFB53E"/>
              </a:buClr>
              <a:buSzTx/>
              <a:buFont typeface="Wingdings" panose="05000000000000000000" pitchFamily="2" charset="2"/>
              <a:buChar char="«"/>
              <a:defRPr/>
            </a:pPr>
            <a:r>
              <a:rPr lang="fr-FR" sz="2000">
                <a:effectLst>
                  <a:outerShdw blurRad="38100" dist="38100" dir="2700000" algn="tl">
                    <a:srgbClr val="C0C0C0"/>
                  </a:outerShdw>
                </a:effectLst>
              </a:rPr>
              <a:t>Master Card « Priceless Photo » : stand sur la Fan Fest prise de photo à côté d’une star Mastercard (Pelé – Klinsmann) avec une impression carte de crédit</a:t>
            </a:r>
          </a:p>
          <a:p>
            <a:pPr lvl="1" eaLnBrk="1" hangingPunct="1">
              <a:buClr>
                <a:srgbClr val="FFB53E"/>
              </a:buClr>
              <a:buSzTx/>
              <a:buFont typeface="Wingdings" panose="05000000000000000000" pitchFamily="2" charset="2"/>
              <a:buChar char="«"/>
              <a:defRPr/>
            </a:pPr>
            <a:r>
              <a:rPr lang="fr-FR" sz="2000">
                <a:effectLst>
                  <a:outerShdw blurRad="38100" dist="38100" dir="2700000" algn="tl">
                    <a:srgbClr val="C0C0C0"/>
                  </a:outerShdw>
                </a:effectLst>
              </a:rPr>
              <a:t>Compétition inter ville : concours entre le villes hôtes sur le jeux et animation du Fan Fest.</a:t>
            </a:r>
          </a:p>
          <a:p>
            <a:pPr lvl="1" eaLnBrk="1" hangingPunct="1">
              <a:buClr>
                <a:srgbClr val="FFB53E"/>
              </a:buClr>
              <a:buSzTx/>
              <a:buFont typeface="Wingdings" panose="05000000000000000000" pitchFamily="2" charset="2"/>
              <a:buChar char="«"/>
              <a:defRPr/>
            </a:pPr>
            <a:r>
              <a:rPr lang="fr-FR" sz="2000">
                <a:effectLst>
                  <a:outerShdw blurRad="38100" dist="38100" dir="2700000" algn="tl">
                    <a:srgbClr val="C0C0C0"/>
                  </a:outerShdw>
                </a:effectLst>
              </a:rPr>
              <a:t>Sur 90 min de retransmission TV : 10-13 min de visibilité de la marque Mastercard </a:t>
            </a:r>
          </a:p>
          <a:p>
            <a:pPr lvl="1" eaLnBrk="1" hangingPunct="1">
              <a:buClr>
                <a:srgbClr val="FFB53E"/>
              </a:buClr>
              <a:buSzTx/>
              <a:buFont typeface="Wingdings" panose="05000000000000000000" pitchFamily="2" charset="2"/>
              <a:buChar char="«"/>
              <a:defRPr/>
            </a:pPr>
            <a:endParaRPr lang="fr-FR" sz="2000">
              <a:effectLst>
                <a:outerShdw blurRad="38100" dist="38100" dir="2700000" algn="tl">
                  <a:srgbClr val="C0C0C0"/>
                </a:outerShdw>
              </a:effectLst>
            </a:endParaRPr>
          </a:p>
        </p:txBody>
      </p:sp>
      <p:pic>
        <p:nvPicPr>
          <p:cNvPr id="130053" name="Picture 5" descr="007630">
            <a:extLst>
              <a:ext uri="{FF2B5EF4-FFF2-40B4-BE49-F238E27FC236}">
                <a16:creationId xmlns:a16="http://schemas.microsoft.com/office/drawing/2014/main" id="{56CA53C3-9F32-4E45-9016-A809594553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178" r="-1" b="25256"/>
          <a:stretch/>
        </p:blipFill>
        <p:spPr bwMode="auto">
          <a:xfrm>
            <a:off x="8386010" y="1870584"/>
            <a:ext cx="3204095" cy="13880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2" name="Picture 4" descr="Card 03">
            <a:extLst>
              <a:ext uri="{FF2B5EF4-FFF2-40B4-BE49-F238E27FC236}">
                <a16:creationId xmlns:a16="http://schemas.microsoft.com/office/drawing/2014/main" id="{9EA56254-939D-40C0-BC8A-A027D86BE0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306" r="-2" b="15517"/>
          <a:stretch/>
        </p:blipFill>
        <p:spPr bwMode="auto">
          <a:xfrm>
            <a:off x="8933392" y="3477327"/>
            <a:ext cx="2936876" cy="12722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4" name="Picture 6" descr="CD (11)">
            <a:extLst>
              <a:ext uri="{FF2B5EF4-FFF2-40B4-BE49-F238E27FC236}">
                <a16:creationId xmlns:a16="http://schemas.microsoft.com/office/drawing/2014/main" id="{58968E17-EF07-4FD6-9525-E49B50894D6F}"/>
              </a:ext>
            </a:extLst>
          </p:cNvPr>
          <p:cNvPicPr>
            <a:picLocks noChangeArrowheads="1"/>
          </p:cNvPicPr>
          <p:nvPr/>
        </p:nvPicPr>
        <p:blipFill rotWithShape="1">
          <a:blip r:embed="rId5">
            <a:extLst>
              <a:ext uri="{28A0092B-C50C-407E-A947-70E740481C1C}">
                <a14:useLocalDpi xmlns:a14="http://schemas.microsoft.com/office/drawing/2010/main" val="0"/>
              </a:ext>
            </a:extLst>
          </a:blip>
          <a:srcRect t="19178" r="1" b="15154"/>
          <a:stretch/>
        </p:blipFill>
        <p:spPr bwMode="auto">
          <a:xfrm>
            <a:off x="9661845" y="5180326"/>
            <a:ext cx="2208420" cy="9639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AC5690-BD72-4C1A-B829-2F028014B60B}"/>
              </a:ext>
            </a:extLst>
          </p:cNvPr>
          <p:cNvSpPr>
            <a:spLocks noGrp="1"/>
          </p:cNvSpPr>
          <p:nvPr>
            <p:ph type="title"/>
          </p:nvPr>
        </p:nvSpPr>
        <p:spPr>
          <a:xfrm>
            <a:off x="4506509" y="263527"/>
            <a:ext cx="7718326" cy="1450757"/>
          </a:xfrm>
        </p:spPr>
        <p:txBody>
          <a:bodyPr>
            <a:normAutofit/>
          </a:bodyPr>
          <a:lstStyle/>
          <a:p>
            <a:pPr algn="ctr"/>
            <a:r>
              <a:rPr lang="fr-FR" sz="4600" b="1" dirty="0" err="1">
                <a:solidFill>
                  <a:srgbClr val="3A3C5C"/>
                </a:solidFill>
              </a:rPr>
              <a:t>PSG’s</a:t>
            </a:r>
            <a:r>
              <a:rPr lang="fr-FR" sz="4600" b="1" dirty="0">
                <a:solidFill>
                  <a:srgbClr val="3A3C5C"/>
                </a:solidFill>
              </a:rPr>
              <a:t> commercial </a:t>
            </a:r>
            <a:r>
              <a:rPr lang="fr-FR" sz="4600" b="1" dirty="0" err="1">
                <a:solidFill>
                  <a:srgbClr val="3A3C5C"/>
                </a:solidFill>
              </a:rPr>
              <a:t>strategy</a:t>
            </a:r>
            <a:r>
              <a:rPr lang="fr-FR" sz="4600" b="1" dirty="0">
                <a:solidFill>
                  <a:srgbClr val="3A3C5C"/>
                </a:solidFill>
              </a:rPr>
              <a:t> Jean Claude Blanc</a:t>
            </a:r>
          </a:p>
        </p:txBody>
      </p:sp>
      <p:sp>
        <p:nvSpPr>
          <p:cNvPr id="3" name="Espace réservé du contenu 2">
            <a:extLst>
              <a:ext uri="{FF2B5EF4-FFF2-40B4-BE49-F238E27FC236}">
                <a16:creationId xmlns:a16="http://schemas.microsoft.com/office/drawing/2014/main" id="{B1D5061A-37B5-4A8B-8AF6-C2F354F19335}"/>
              </a:ext>
            </a:extLst>
          </p:cNvPr>
          <p:cNvSpPr>
            <a:spLocks noGrp="1"/>
          </p:cNvSpPr>
          <p:nvPr>
            <p:ph idx="1"/>
          </p:nvPr>
        </p:nvSpPr>
        <p:spPr>
          <a:xfrm>
            <a:off x="5181601" y="2198914"/>
            <a:ext cx="6368142" cy="3670180"/>
          </a:xfrm>
        </p:spPr>
        <p:txBody>
          <a:bodyPr>
            <a:normAutofit fontScale="85000" lnSpcReduction="20000"/>
          </a:bodyPr>
          <a:lstStyle/>
          <a:p>
            <a:pPr fontAlgn="base"/>
            <a:r>
              <a:rPr lang="en-US" dirty="0"/>
              <a:t>HOW DO YOU CHOOSE YOUR PARTNERS?</a:t>
            </a:r>
          </a:p>
          <a:p>
            <a:pPr fontAlgn="base"/>
            <a:r>
              <a:rPr lang="en-US" dirty="0"/>
              <a:t>“Each club has its own commercial strategy, we have chosen to </a:t>
            </a:r>
            <a:r>
              <a:rPr lang="en-US" dirty="0">
                <a:solidFill>
                  <a:srgbClr val="FF0000"/>
                </a:solidFill>
              </a:rPr>
              <a:t>reduce the number of brands to increase their value</a:t>
            </a:r>
            <a:r>
              <a:rPr lang="en-US" dirty="0"/>
              <a:t> and give them very strong exclusives. It is about visibility outside of field, the use of the players’ image, and access to the club’s digital platform or hospitality services developed year-round. We are looking for active partners, developing and aligned with our values. We are premium in terms of cost because of the fact that there are very few places to join PSG.</a:t>
            </a:r>
          </a:p>
          <a:p>
            <a:endParaRPr lang="fr-FR" dirty="0"/>
          </a:p>
        </p:txBody>
      </p:sp>
      <p:pic>
        <p:nvPicPr>
          <p:cNvPr id="17410" name="Picture 2">
            <a:extLst>
              <a:ext uri="{FF2B5EF4-FFF2-40B4-BE49-F238E27FC236}">
                <a16:creationId xmlns:a16="http://schemas.microsoft.com/office/drawing/2014/main" id="{F59DAECF-42E2-4236-9D81-5BF254D0AA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321" r="1572"/>
          <a:stretch/>
        </p:blipFill>
        <p:spPr bwMode="auto">
          <a:xfrm>
            <a:off x="20" y="-12128"/>
            <a:ext cx="4654276" cy="6870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9664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7463" name="Rectangle 147462">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465"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7467"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1075" name="Picture 3">
            <a:extLst>
              <a:ext uri="{FF2B5EF4-FFF2-40B4-BE49-F238E27FC236}">
                <a16:creationId xmlns:a16="http://schemas.microsoft.com/office/drawing/2014/main" id="{A261B902-50CE-4AB1-B96E-E06FB66A883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0060" y="2544862"/>
            <a:ext cx="3425957" cy="176779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8" name="Rectangle 2">
            <a:extLst>
              <a:ext uri="{FF2B5EF4-FFF2-40B4-BE49-F238E27FC236}">
                <a16:creationId xmlns:a16="http://schemas.microsoft.com/office/drawing/2014/main" id="{D4B047D4-3EE2-4358-9BCF-8DECAB1648C4}"/>
              </a:ext>
            </a:extLst>
          </p:cNvPr>
          <p:cNvSpPr>
            <a:spLocks noGrp="1" noChangeArrowheads="1"/>
          </p:cNvSpPr>
          <p:nvPr>
            <p:ph idx="1"/>
          </p:nvPr>
        </p:nvSpPr>
        <p:spPr>
          <a:xfrm>
            <a:off x="4387515" y="2022601"/>
            <a:ext cx="7161017" cy="4154361"/>
          </a:xfrm>
        </p:spPr>
        <p:txBody>
          <a:bodyPr>
            <a:normAutofit/>
          </a:bodyPr>
          <a:lstStyle/>
          <a:p>
            <a:pPr eaLnBrk="1" hangingPunct="1">
              <a:buSzTx/>
              <a:buFont typeface="Wingdings" panose="05000000000000000000" pitchFamily="2" charset="2"/>
              <a:buChar char="«"/>
              <a:defRPr/>
            </a:pPr>
            <a:r>
              <a:rPr lang="fr-FR" sz="1100">
                <a:effectLst>
                  <a:outerShdw blurRad="38100" dist="38100" dir="2700000" algn="tl">
                    <a:srgbClr val="C0C0C0"/>
                  </a:outerShdw>
                </a:effectLst>
              </a:rPr>
              <a:t>Activation visibilité :</a:t>
            </a:r>
          </a:p>
          <a:p>
            <a:pPr lvl="1" eaLnBrk="1" hangingPunct="1">
              <a:buSzTx/>
              <a:buFont typeface="Wingdings" panose="05000000000000000000" pitchFamily="2" charset="2"/>
              <a:buChar char="«"/>
              <a:defRPr/>
            </a:pPr>
            <a:r>
              <a:rPr lang="fr-FR" sz="1100">
                <a:effectLst>
                  <a:outerShdw blurRad="38100" dist="38100" dir="2700000" algn="tl">
                    <a:srgbClr val="C0C0C0"/>
                  </a:outerShdw>
                </a:effectLst>
              </a:rPr>
              <a:t>2 à 4 panneaux (selon les matchs) autour du terrain à partager entre deux modèles :</a:t>
            </a:r>
          </a:p>
          <a:p>
            <a:pPr lvl="2" eaLnBrk="1" hangingPunct="1">
              <a:buFont typeface="Wingdings" pitchFamily="2" charset="2"/>
              <a:buChar char="«"/>
              <a:defRPr/>
            </a:pPr>
            <a:r>
              <a:rPr lang="fr-FR" sz="1100">
                <a:effectLst>
                  <a:outerShdw blurRad="38100" dist="38100" dir="2700000" algn="tl">
                    <a:srgbClr val="C0C0C0"/>
                  </a:outerShdw>
                </a:effectLst>
              </a:rPr>
              <a:t>8m pour la largeur du terrain</a:t>
            </a:r>
          </a:p>
          <a:p>
            <a:pPr lvl="2" eaLnBrk="1" hangingPunct="1">
              <a:buFont typeface="Wingdings" pitchFamily="2" charset="2"/>
              <a:buChar char="«"/>
              <a:defRPr/>
            </a:pPr>
            <a:r>
              <a:rPr lang="fr-FR" sz="1100">
                <a:effectLst>
                  <a:outerShdw blurRad="38100" dist="38100" dir="2700000" algn="tl">
                    <a:srgbClr val="C0C0C0"/>
                  </a:outerShdw>
                </a:effectLst>
              </a:rPr>
              <a:t>6,50m pour la hauteur du terrain</a:t>
            </a:r>
          </a:p>
          <a:p>
            <a:pPr eaLnBrk="1" hangingPunct="1">
              <a:buSzTx/>
              <a:buFont typeface="Wingdings" panose="05000000000000000000" pitchFamily="2" charset="2"/>
              <a:buChar char="«"/>
              <a:defRPr/>
            </a:pPr>
            <a:endParaRPr lang="fr-FR" sz="1100">
              <a:effectLst>
                <a:outerShdw blurRad="38100" dist="38100" dir="2700000" algn="tl">
                  <a:srgbClr val="C0C0C0"/>
                </a:outerShdw>
              </a:effectLst>
            </a:endParaRPr>
          </a:p>
          <a:p>
            <a:pPr eaLnBrk="1" hangingPunct="1">
              <a:spcBef>
                <a:spcPct val="0"/>
              </a:spcBef>
              <a:buClrTx/>
              <a:buSzTx/>
              <a:buFont typeface="Wingdings" panose="05000000000000000000" pitchFamily="2" charset="2"/>
              <a:buChar char="«"/>
              <a:defRPr/>
            </a:pPr>
            <a:r>
              <a:rPr lang="fr-FR" sz="1100">
                <a:effectLst>
                  <a:outerShdw blurRad="38100" dist="38100" dir="2700000" algn="tl">
                    <a:srgbClr val="C0C0C0"/>
                  </a:outerShdw>
                </a:effectLst>
              </a:rPr>
              <a:t>Activation spécifique « sensemaking »:</a:t>
            </a:r>
          </a:p>
          <a:p>
            <a:pPr lvl="1" eaLnBrk="1" hangingPunct="1">
              <a:spcBef>
                <a:spcPct val="0"/>
              </a:spcBef>
              <a:buClrTx/>
              <a:buSzTx/>
              <a:buFont typeface="Wingdings" panose="05000000000000000000" pitchFamily="2" charset="2"/>
              <a:buChar char="«"/>
              <a:defRPr/>
            </a:pPr>
            <a:r>
              <a:rPr lang="fr-FR" sz="1100">
                <a:effectLst>
                  <a:outerShdw blurRad="38100" dist="38100" dir="2700000" algn="tl">
                    <a:srgbClr val="C0C0C0"/>
                  </a:outerShdw>
                </a:effectLst>
              </a:rPr>
              <a:t>McDonald’s Player Escort Program : 1048 enfants de 6-10 ans ont réalisé leur rêve en tenant la main de joueurs à l’entrée sur la pelouse.</a:t>
            </a:r>
          </a:p>
          <a:p>
            <a:pPr lvl="1" eaLnBrk="1" hangingPunct="1">
              <a:spcBef>
                <a:spcPct val="0"/>
              </a:spcBef>
              <a:buClrTx/>
              <a:buSzTx/>
              <a:buFont typeface="Wingdings" panose="05000000000000000000" pitchFamily="2" charset="2"/>
              <a:buChar char="«"/>
              <a:defRPr/>
            </a:pPr>
            <a:r>
              <a:rPr lang="fr-FR" sz="1100">
                <a:effectLst>
                  <a:outerShdw blurRad="38100" dist="38100" dir="2700000" algn="tl">
                    <a:srgbClr val="C0C0C0"/>
                  </a:outerShdw>
                </a:effectLst>
              </a:rPr>
              <a:t>Promotions spéciales :</a:t>
            </a:r>
          </a:p>
          <a:p>
            <a:pPr lvl="2" eaLnBrk="1" hangingPunct="1">
              <a:spcBef>
                <a:spcPct val="0"/>
              </a:spcBef>
              <a:buClrTx/>
              <a:buFont typeface="Wingdings" pitchFamily="2" charset="2"/>
              <a:buChar char="«"/>
              <a:defRPr/>
            </a:pPr>
            <a:r>
              <a:rPr lang="fr-FR" sz="1100">
                <a:effectLst>
                  <a:outerShdw blurRad="38100" dist="38100" dir="2700000" algn="tl">
                    <a:srgbClr val="C0C0C0"/>
                  </a:outerShdw>
                </a:effectLst>
              </a:rPr>
              <a:t>Allemagne : choix par des célébrités Allemande fait le choix du groupe de danseurs + Mascotte GOLEO + offres promotionnelles gagner des places</a:t>
            </a:r>
          </a:p>
          <a:p>
            <a:pPr lvl="2" eaLnBrk="1" hangingPunct="1">
              <a:spcBef>
                <a:spcPct val="0"/>
              </a:spcBef>
              <a:buClrTx/>
              <a:buFont typeface="Wingdings" pitchFamily="2" charset="2"/>
              <a:buChar char="«"/>
              <a:defRPr/>
            </a:pPr>
            <a:r>
              <a:rPr lang="fr-FR" sz="1100">
                <a:effectLst>
                  <a:outerShdw blurRad="38100" dist="38100" dir="2700000" algn="tl">
                    <a:srgbClr val="C0C0C0"/>
                  </a:outerShdw>
                </a:effectLst>
              </a:rPr>
              <a:t>Brésil : goût différents pays participant à la CDM (Italie, France, Argentine, RU, Uruguay et Allemagne)</a:t>
            </a:r>
          </a:p>
          <a:p>
            <a:pPr lvl="2" eaLnBrk="1" hangingPunct="1">
              <a:spcBef>
                <a:spcPct val="0"/>
              </a:spcBef>
              <a:buClrTx/>
              <a:buFont typeface="Wingdings" pitchFamily="2" charset="2"/>
              <a:buChar char="«"/>
              <a:defRPr/>
            </a:pPr>
            <a:r>
              <a:rPr lang="fr-FR" sz="1100">
                <a:effectLst>
                  <a:outerShdw blurRad="38100" dist="38100" dir="2700000" algn="tl">
                    <a:srgbClr val="C0C0C0"/>
                  </a:outerShdw>
                </a:effectLst>
              </a:rPr>
              <a:t>Chine : Pubs TV décorations gobelets</a:t>
            </a:r>
          </a:p>
          <a:p>
            <a:pPr lvl="2" eaLnBrk="1" hangingPunct="1">
              <a:spcBef>
                <a:spcPct val="0"/>
              </a:spcBef>
              <a:buClrTx/>
              <a:buFont typeface="Wingdings" pitchFamily="2" charset="2"/>
              <a:buChar char="«"/>
              <a:defRPr/>
            </a:pPr>
            <a:r>
              <a:rPr lang="fr-FR" sz="1100">
                <a:effectLst>
                  <a:outerShdw blurRad="38100" dist="38100" dir="2700000" algn="tl">
                    <a:srgbClr val="C0C0C0"/>
                  </a:outerShdw>
                </a:effectLst>
              </a:rPr>
              <a:t>USA : verres série limitée FIFA World Cup</a:t>
            </a:r>
          </a:p>
          <a:p>
            <a:pPr lvl="2" eaLnBrk="1" hangingPunct="1">
              <a:spcBef>
                <a:spcPct val="0"/>
              </a:spcBef>
              <a:buClrTx/>
              <a:buFont typeface="Wingdings" pitchFamily="2" charset="2"/>
              <a:buChar char="«"/>
              <a:defRPr/>
            </a:pPr>
            <a:r>
              <a:rPr lang="fr-FR" sz="1100">
                <a:effectLst>
                  <a:outerShdw blurRad="38100" dist="38100" dir="2700000" algn="tl">
                    <a:srgbClr val="C0C0C0"/>
                  </a:outerShdw>
                </a:effectLst>
              </a:rPr>
              <a:t>Inde : jeux « football de table » installés dans le Mcdonald’s</a:t>
            </a:r>
          </a:p>
          <a:p>
            <a:pPr lvl="2" eaLnBrk="1" hangingPunct="1">
              <a:spcBef>
                <a:spcPct val="0"/>
              </a:spcBef>
              <a:buClrTx/>
              <a:buFont typeface="Wingdings" pitchFamily="2" charset="2"/>
              <a:buChar char="«"/>
              <a:defRPr/>
            </a:pPr>
            <a:r>
              <a:rPr lang="fr-FR" sz="1100">
                <a:effectLst>
                  <a:outerShdw blurRad="38100" dist="38100" dir="2700000" algn="tl">
                    <a:srgbClr val="C0C0C0"/>
                  </a:outerShdw>
                </a:effectLst>
              </a:rPr>
              <a:t>Japon : Cadeaux mini ballons mini peluche GOLEO VI</a:t>
            </a:r>
          </a:p>
          <a:p>
            <a:pPr lvl="2" eaLnBrk="1" hangingPunct="1">
              <a:spcBef>
                <a:spcPct val="0"/>
              </a:spcBef>
              <a:buClrTx/>
              <a:buFont typeface="Wingdings" pitchFamily="2" charset="2"/>
              <a:buChar char="«"/>
              <a:defRPr/>
            </a:pPr>
            <a:r>
              <a:rPr lang="fr-FR" sz="1100">
                <a:effectLst>
                  <a:outerShdw blurRad="38100" dist="38100" dir="2700000" algn="tl">
                    <a:srgbClr val="C0C0C0"/>
                  </a:outerShdw>
                </a:effectLst>
              </a:rPr>
              <a:t>Mexique : packaging spéciaux</a:t>
            </a:r>
          </a:p>
          <a:p>
            <a:pPr lvl="2" eaLnBrk="1" hangingPunct="1">
              <a:spcBef>
                <a:spcPct val="0"/>
              </a:spcBef>
              <a:buClrTx/>
              <a:buFont typeface="Wingdings" pitchFamily="2" charset="2"/>
              <a:buChar char="«"/>
              <a:defRPr/>
            </a:pPr>
            <a:r>
              <a:rPr lang="fr-FR" sz="1100">
                <a:effectLst>
                  <a:outerShdw blurRad="38100" dist="38100" dir="2700000" algn="tl">
                    <a:srgbClr val="C0C0C0"/>
                  </a:outerShdw>
                </a:effectLst>
              </a:rPr>
              <a:t>UK : jeu téléphone portable « A tex to Win » mettant en scène Georges Hurst (CDM 1966)</a:t>
            </a:r>
          </a:p>
          <a:p>
            <a:pPr lvl="1" eaLnBrk="1" hangingPunct="1">
              <a:spcBef>
                <a:spcPct val="0"/>
              </a:spcBef>
              <a:buClrTx/>
              <a:buSzTx/>
              <a:buFont typeface="Wingdings" panose="05000000000000000000" pitchFamily="2" charset="2"/>
              <a:buChar char="«"/>
              <a:defRPr/>
            </a:pPr>
            <a:r>
              <a:rPr lang="fr-FR" sz="1100">
                <a:effectLst>
                  <a:outerShdw blurRad="38100" dist="38100" dir="2700000" algn="tl">
                    <a:srgbClr val="C0C0C0"/>
                  </a:outerShdw>
                </a:effectLst>
              </a:rPr>
              <a:t>Sponsoring exclusif jeu FIFA Fantasy football </a:t>
            </a:r>
          </a:p>
          <a:p>
            <a:pPr lvl="1" eaLnBrk="1" hangingPunct="1">
              <a:spcBef>
                <a:spcPct val="0"/>
              </a:spcBef>
              <a:buClrTx/>
              <a:buSzTx/>
              <a:buFont typeface="Wingdings" panose="05000000000000000000" pitchFamily="2" charset="2"/>
              <a:buChar char="«"/>
              <a:defRPr/>
            </a:pPr>
            <a:r>
              <a:rPr lang="fr-FR" sz="1100">
                <a:effectLst>
                  <a:outerShdw blurRad="38100" dist="38100" dir="2700000" algn="tl">
                    <a:srgbClr val="C0C0C0"/>
                  </a:outerShdw>
                </a:effectLst>
              </a:rPr>
              <a:t>Salades, fruits, yaourts offerts autour des stades</a:t>
            </a:r>
          </a:p>
          <a:p>
            <a:pPr lvl="1" eaLnBrk="1" hangingPunct="1">
              <a:spcBef>
                <a:spcPct val="0"/>
              </a:spcBef>
              <a:buClrTx/>
              <a:buSzTx/>
              <a:buFont typeface="Wingdings" panose="05000000000000000000" pitchFamily="2" charset="2"/>
              <a:buChar char="«"/>
              <a:defRPr/>
            </a:pPr>
            <a:r>
              <a:rPr lang="fr-FR" sz="1100">
                <a:effectLst>
                  <a:outerShdw blurRad="38100" dist="38100" dir="2700000" algn="tl">
                    <a:srgbClr val="C0C0C0"/>
                  </a:outerShdw>
                </a:effectLst>
              </a:rPr>
              <a:t>Berlin : accès gratuit au McCafé</a:t>
            </a:r>
          </a:p>
          <a:p>
            <a:pPr eaLnBrk="1" hangingPunct="1">
              <a:spcBef>
                <a:spcPct val="0"/>
              </a:spcBef>
              <a:buClrTx/>
              <a:buSzTx/>
              <a:buFont typeface="Wingdings" panose="05000000000000000000" pitchFamily="2" charset="2"/>
              <a:buChar char="«"/>
              <a:defRPr/>
            </a:pPr>
            <a:endParaRPr lang="fr-FR" sz="1100">
              <a:effectLst>
                <a:outerShdw blurRad="38100" dist="38100" dir="2700000" algn="tl">
                  <a:srgbClr val="C0C0C0"/>
                </a:outerShdw>
              </a:effectLst>
            </a:endParaRPr>
          </a:p>
          <a:p>
            <a:pPr eaLnBrk="1" hangingPunct="1">
              <a:spcBef>
                <a:spcPct val="0"/>
              </a:spcBef>
              <a:buClrTx/>
              <a:buSzTx/>
              <a:buFont typeface="Wingdings" panose="05000000000000000000" pitchFamily="2" charset="2"/>
              <a:buNone/>
              <a:defRPr/>
            </a:pPr>
            <a:r>
              <a:rPr lang="fr-FR" sz="1100" b="1">
                <a:effectLst>
                  <a:outerShdw blurRad="38100" dist="38100" dir="2700000" algn="tl">
                    <a:srgbClr val="C0C0C0"/>
                  </a:outerShdw>
                </a:effectLst>
              </a:rPr>
              <a:t>PROMOTIONS COMMERCIALES &amp; IMPLICATION DANS LE FOOTBALL</a:t>
            </a:r>
          </a:p>
          <a:p>
            <a:pPr eaLnBrk="1" hangingPunct="1">
              <a:spcBef>
                <a:spcPct val="0"/>
              </a:spcBef>
              <a:buClrTx/>
              <a:buSzTx/>
              <a:buFont typeface="Wingdings" panose="05000000000000000000" pitchFamily="2" charset="2"/>
              <a:buNone/>
              <a:defRPr/>
            </a:pPr>
            <a:r>
              <a:rPr lang="fr-FR" sz="1100">
                <a:effectLst>
                  <a:outerShdw blurRad="38100" dist="38100" dir="2700000" algn="tl">
                    <a:srgbClr val="C0C0C0"/>
                  </a:outerShdw>
                </a:effectLst>
              </a:rPr>
              <a:t>   </a:t>
            </a:r>
          </a:p>
        </p:txBody>
      </p:sp>
    </p:spTree>
  </p:cSld>
  <p:clrMapOvr>
    <a:overrideClrMapping bg1="dk1" tx1="lt1" bg2="dk2" tx2="lt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490" name="Rectangle 148489">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492" name="Freeform: Shape 148491">
            <a:extLst>
              <a:ext uri="{FF2B5EF4-FFF2-40B4-BE49-F238E27FC236}">
                <a16:creationId xmlns:a16="http://schemas.microsoft.com/office/drawing/2014/main" id="{5A55B759-31A7-423C-9BC2-A8BC09FE9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494" name="Freeform: Shape 148493">
            <a:extLst>
              <a:ext uri="{FF2B5EF4-FFF2-40B4-BE49-F238E27FC236}">
                <a16:creationId xmlns:a16="http://schemas.microsoft.com/office/drawing/2014/main" id="{F78796AF-79A0-47AC-BEFD-BFFC00F96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482" name="Rectangle 2">
            <a:extLst>
              <a:ext uri="{FF2B5EF4-FFF2-40B4-BE49-F238E27FC236}">
                <a16:creationId xmlns:a16="http://schemas.microsoft.com/office/drawing/2014/main" id="{20698FFF-E99F-452A-B8E5-34FF250CFC7B}"/>
              </a:ext>
            </a:extLst>
          </p:cNvPr>
          <p:cNvSpPr>
            <a:spLocks noGrp="1" noChangeArrowheads="1"/>
          </p:cNvSpPr>
          <p:nvPr>
            <p:ph type="title"/>
          </p:nvPr>
        </p:nvSpPr>
        <p:spPr>
          <a:xfrm>
            <a:off x="804672" y="338328"/>
            <a:ext cx="3877056" cy="2249424"/>
          </a:xfrm>
        </p:spPr>
        <p:txBody>
          <a:bodyPr vert="horz" lIns="91440" tIns="45720" rIns="91440" bIns="45720" rtlCol="0" anchor="b">
            <a:normAutofit/>
          </a:bodyPr>
          <a:lstStyle/>
          <a:p>
            <a:pPr>
              <a:defRPr/>
            </a:pPr>
            <a:r>
              <a:rPr lang="en-US" sz="3800" kern="1200">
                <a:solidFill>
                  <a:schemeClr val="tx1"/>
                </a:solidFill>
                <a:latin typeface="+mj-lt"/>
                <a:ea typeface="+mj-ea"/>
                <a:cs typeface="+mj-cs"/>
              </a:rPr>
              <a:t>Stratégie de communication des parrains : points essentiels</a:t>
            </a:r>
          </a:p>
        </p:txBody>
      </p:sp>
      <p:graphicFrame>
        <p:nvGraphicFramePr>
          <p:cNvPr id="148485" name="Rectangle 3">
            <a:extLst>
              <a:ext uri="{FF2B5EF4-FFF2-40B4-BE49-F238E27FC236}">
                <a16:creationId xmlns:a16="http://schemas.microsoft.com/office/drawing/2014/main" id="{5688C6D0-8A88-4877-B58D-43CA207A9C27}"/>
              </a:ext>
            </a:extLst>
          </p:cNvPr>
          <p:cNvGraphicFramePr/>
          <p:nvPr>
            <p:extLst>
              <p:ext uri="{D42A27DB-BD31-4B8C-83A1-F6EECF244321}">
                <p14:modId xmlns:p14="http://schemas.microsoft.com/office/powerpoint/2010/main" val="116283396"/>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overrideClrMapping bg1="dk1" tx1="lt1" bg2="dk2" tx2="lt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22" name="Image 1">
            <a:extLst>
              <a:ext uri="{FF2B5EF4-FFF2-40B4-BE49-F238E27FC236}">
                <a16:creationId xmlns:a16="http://schemas.microsoft.com/office/drawing/2014/main" id="{85822473-2A48-4D56-856E-6A46A8585D9E}"/>
              </a:ext>
            </a:extLst>
          </p:cNvPr>
          <p:cNvPicPr>
            <a:picLocks noChangeAspect="1"/>
          </p:cNvPicPr>
          <p:nvPr/>
        </p:nvPicPr>
        <p:blipFill rotWithShape="1">
          <a:blip r:embed="rId2">
            <a:extLst>
              <a:ext uri="{28A0092B-C50C-407E-A947-70E740481C1C}">
                <a14:useLocalDpi xmlns:a14="http://schemas.microsoft.com/office/drawing/2010/main" val="0"/>
              </a:ext>
            </a:extLst>
          </a:blip>
          <a:srcRect t="1464" r="1" b="14796"/>
          <a:stretch/>
        </p:blipFill>
        <p:spPr bwMode="auto">
          <a:xfrm>
            <a:off x="643467" y="685170"/>
            <a:ext cx="5291666" cy="54876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a:extLst>
              <a:ext uri="{FF2B5EF4-FFF2-40B4-BE49-F238E27FC236}">
                <a16:creationId xmlns:a16="http://schemas.microsoft.com/office/drawing/2014/main" id="{6205E9A9-B1ED-42BF-88A2-B9D0EFE350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003" r="20755" b="-1"/>
          <a:stretch/>
        </p:blipFill>
        <p:spPr>
          <a:xfrm>
            <a:off x="6256865" y="685190"/>
            <a:ext cx="5291667" cy="5487620"/>
          </a:xfrm>
          <a:prstGeom prst="rect">
            <a:avLst/>
          </a:prstGeom>
          <a:solidFill>
            <a:srgbClr val="FFFFFF">
              <a:shade val="85000"/>
            </a:srgbClr>
          </a:solid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6C36797-CB85-42B8-92F0-497859F9E755}"/>
              </a:ext>
            </a:extLst>
          </p:cNvPr>
          <p:cNvPicPr>
            <a:picLocks noChangeAspect="1"/>
          </p:cNvPicPr>
          <p:nvPr/>
        </p:nvPicPr>
        <p:blipFill rotWithShape="1">
          <a:blip r:embed="rId2">
            <a:extLst>
              <a:ext uri="{28A0092B-C50C-407E-A947-70E740481C1C}">
                <a14:useLocalDpi xmlns:a14="http://schemas.microsoft.com/office/drawing/2010/main" val="0"/>
              </a:ext>
            </a:extLst>
          </a:blip>
          <a:srcRect l="7352" r="12610" b="-2"/>
          <a:stretch/>
        </p:blipFill>
        <p:spPr>
          <a:xfrm>
            <a:off x="643467" y="643467"/>
            <a:ext cx="5372099" cy="5571066"/>
          </a:xfrm>
          <a:prstGeom prst="rect">
            <a:avLst/>
          </a:prstGeom>
          <a:solidFill>
            <a:srgbClr val="FFFFFF">
              <a:shade val="85000"/>
            </a:srgbClr>
          </a:solidFill>
        </p:spPr>
      </p:pic>
      <p:pic>
        <p:nvPicPr>
          <p:cNvPr id="3" name="Image 2">
            <a:extLst>
              <a:ext uri="{FF2B5EF4-FFF2-40B4-BE49-F238E27FC236}">
                <a16:creationId xmlns:a16="http://schemas.microsoft.com/office/drawing/2014/main" id="{2263A076-766B-4929-853A-C9EF316033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723" r="14811" b="-2"/>
          <a:stretch/>
        </p:blipFill>
        <p:spPr>
          <a:xfrm>
            <a:off x="6176433" y="643467"/>
            <a:ext cx="5372099" cy="5571066"/>
          </a:xfrm>
          <a:prstGeom prst="rect">
            <a:avLst/>
          </a:prstGeom>
          <a:solidFill>
            <a:srgbClr val="FFFFFF">
              <a:shade val="85000"/>
            </a:srgbClr>
          </a:solid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3" name="Rectangle 3">
            <a:extLst>
              <a:ext uri="{FF2B5EF4-FFF2-40B4-BE49-F238E27FC236}">
                <a16:creationId xmlns:a16="http://schemas.microsoft.com/office/drawing/2014/main" id="{7A6A4F63-6CF9-4282-BAD4-0606AB20D87F}"/>
              </a:ext>
            </a:extLst>
          </p:cNvPr>
          <p:cNvSpPr>
            <a:spLocks noGrp="1" noChangeArrowheads="1"/>
          </p:cNvSpPr>
          <p:nvPr>
            <p:ph idx="1"/>
          </p:nvPr>
        </p:nvSpPr>
        <p:spPr>
          <a:xfrm>
            <a:off x="1992313" y="1341439"/>
            <a:ext cx="8229600" cy="4924425"/>
          </a:xfrm>
        </p:spPr>
        <p:txBody>
          <a:bodyPr>
            <a:normAutofit fontScale="85000" lnSpcReduction="20000"/>
          </a:bodyPr>
          <a:lstStyle/>
          <a:p>
            <a:pPr eaLnBrk="1" hangingPunct="1">
              <a:lnSpc>
                <a:spcPct val="80000"/>
              </a:lnSpc>
              <a:buFont typeface="Wingdings" panose="05000000000000000000" pitchFamily="2" charset="2"/>
              <a:buChar char="¶"/>
              <a:defRPr/>
            </a:pPr>
            <a:r>
              <a:rPr lang="fr-FR" sz="1600" b="1" dirty="0">
                <a:solidFill>
                  <a:srgbClr val="000000"/>
                </a:solidFill>
                <a:effectLst>
                  <a:outerShdw blurRad="38100" dist="38100" dir="2700000" algn="tl">
                    <a:srgbClr val="C0C0C0"/>
                  </a:outerShdw>
                </a:effectLst>
              </a:rPr>
              <a:t>Françoise Bresson (Directrice des partenariats Nestlé Waters - Vittel) : </a:t>
            </a:r>
          </a:p>
          <a:p>
            <a:pPr eaLnBrk="1" hangingPunct="1">
              <a:lnSpc>
                <a:spcPct val="80000"/>
              </a:lnSpc>
              <a:buFont typeface="Wingdings" panose="05000000000000000000" pitchFamily="2" charset="2"/>
              <a:buChar char="¶"/>
              <a:defRPr/>
            </a:pPr>
            <a:endParaRPr lang="fr-FR" sz="1600" b="1" dirty="0">
              <a:solidFill>
                <a:srgbClr val="000000"/>
              </a:solidFill>
              <a:effectLst>
                <a:outerShdw blurRad="38100" dist="38100" dir="2700000" algn="tl">
                  <a:srgbClr val="C0C0C0"/>
                </a:outerShdw>
              </a:effectLst>
            </a:endParaRPr>
          </a:p>
          <a:p>
            <a:pPr eaLnBrk="1" hangingPunct="1">
              <a:lnSpc>
                <a:spcPct val="80000"/>
              </a:lnSpc>
              <a:buFont typeface="Wingdings" panose="05000000000000000000" pitchFamily="2" charset="2"/>
              <a:buChar char="¶"/>
              <a:defRPr/>
            </a:pPr>
            <a:r>
              <a:rPr lang="fr-FR" sz="1600" b="1" i="1" dirty="0">
                <a:solidFill>
                  <a:srgbClr val="000000"/>
                </a:solidFill>
                <a:effectLst>
                  <a:outerShdw blurRad="38100" dist="38100" dir="2700000" algn="tl">
                    <a:srgbClr val="C0C0C0"/>
                  </a:outerShdw>
                </a:effectLst>
              </a:rPr>
              <a:t>«La caravane nous permet de créer du lien avec le public »</a:t>
            </a:r>
          </a:p>
          <a:p>
            <a:pPr eaLnBrk="1" hangingPunct="1">
              <a:lnSpc>
                <a:spcPct val="80000"/>
              </a:lnSpc>
              <a:buFont typeface="Wingdings" panose="05000000000000000000" pitchFamily="2" charset="2"/>
              <a:buChar char="¶"/>
              <a:defRPr/>
            </a:pPr>
            <a:endParaRPr lang="fr-FR" sz="1600" b="1" i="1" dirty="0">
              <a:solidFill>
                <a:srgbClr val="000000"/>
              </a:solidFill>
              <a:effectLst>
                <a:outerShdw blurRad="38100" dist="38100" dir="2700000" algn="tl">
                  <a:srgbClr val="C0C0C0"/>
                </a:outerShdw>
              </a:effectLst>
            </a:endParaRPr>
          </a:p>
          <a:p>
            <a:pPr eaLnBrk="1" hangingPunct="1">
              <a:lnSpc>
                <a:spcPct val="80000"/>
              </a:lnSpc>
              <a:buFont typeface="Wingdings" panose="05000000000000000000" pitchFamily="2" charset="2"/>
              <a:buChar char="¶"/>
              <a:defRPr/>
            </a:pPr>
            <a:r>
              <a:rPr lang="fr-FR" sz="1600" b="1" i="1" dirty="0">
                <a:solidFill>
                  <a:srgbClr val="000000"/>
                </a:solidFill>
                <a:effectLst>
                  <a:outerShdw blurRad="38100" dist="38100" dir="2700000" algn="tl">
                    <a:srgbClr val="C0C0C0"/>
                  </a:outerShdw>
                </a:effectLst>
              </a:rPr>
              <a:t>« Le partenariat est très porteur pour nous car la plateforme offerte par le Tour de France est exhaustive et permet de créer idéalement des liens avec les consommateurs »</a:t>
            </a:r>
          </a:p>
          <a:p>
            <a:pPr eaLnBrk="1" hangingPunct="1">
              <a:lnSpc>
                <a:spcPct val="80000"/>
              </a:lnSpc>
              <a:buFont typeface="Wingdings" panose="05000000000000000000" pitchFamily="2" charset="2"/>
              <a:buChar char="¶"/>
              <a:defRPr/>
            </a:pPr>
            <a:endParaRPr lang="fr-FR" sz="1600" b="1" i="1" dirty="0">
              <a:solidFill>
                <a:srgbClr val="000000"/>
              </a:solidFill>
              <a:effectLst>
                <a:outerShdw blurRad="38100" dist="38100" dir="2700000" algn="tl">
                  <a:srgbClr val="C0C0C0"/>
                </a:outerShdw>
              </a:effectLst>
            </a:endParaRPr>
          </a:p>
          <a:p>
            <a:pPr eaLnBrk="1" hangingPunct="1">
              <a:lnSpc>
                <a:spcPct val="80000"/>
              </a:lnSpc>
              <a:buFont typeface="Wingdings" panose="05000000000000000000" pitchFamily="2" charset="2"/>
              <a:buChar char="¶"/>
              <a:defRPr/>
            </a:pPr>
            <a:r>
              <a:rPr lang="fr-FR" sz="1600" b="1" dirty="0">
                <a:solidFill>
                  <a:srgbClr val="000000"/>
                </a:solidFill>
                <a:effectLst>
                  <a:outerShdw blurRad="38100" dist="38100" dir="2700000" algn="tl">
                    <a:srgbClr val="C0C0C0"/>
                  </a:outerShdw>
                </a:effectLst>
              </a:rPr>
              <a:t>DISPOSITIF</a:t>
            </a:r>
          </a:p>
          <a:p>
            <a:pPr eaLnBrk="1" hangingPunct="1">
              <a:lnSpc>
                <a:spcPct val="80000"/>
              </a:lnSpc>
              <a:buFont typeface="Wingdings" panose="05000000000000000000" pitchFamily="2" charset="2"/>
              <a:buChar char="¶"/>
              <a:defRPr/>
            </a:pPr>
            <a:endParaRPr lang="fr-FR" sz="1600" b="1" dirty="0">
              <a:solidFill>
                <a:srgbClr val="000000"/>
              </a:solidFill>
              <a:effectLst>
                <a:outerShdw blurRad="38100" dist="38100" dir="2700000" algn="tl">
                  <a:srgbClr val="C0C0C0"/>
                </a:outerShdw>
              </a:effectLst>
            </a:endParaRPr>
          </a:p>
          <a:p>
            <a:pPr lvl="1" eaLnBrk="1" hangingPunct="1">
              <a:lnSpc>
                <a:spcPct val="80000"/>
              </a:lnSpc>
              <a:buFont typeface="Wingdings" panose="05000000000000000000" pitchFamily="2" charset="2"/>
              <a:buChar char="¶"/>
              <a:defRPr/>
            </a:pPr>
            <a:r>
              <a:rPr lang="fr-FR" sz="1400" b="1" dirty="0">
                <a:solidFill>
                  <a:srgbClr val="000000"/>
                </a:solidFill>
                <a:effectLst>
                  <a:outerShdw blurRad="38100" dist="38100" dir="2700000" algn="tl">
                    <a:srgbClr val="C0C0C0"/>
                  </a:outerShdw>
                </a:effectLst>
              </a:rPr>
              <a:t>14 véhicules et 500 000 produits aux spectateurs</a:t>
            </a:r>
          </a:p>
          <a:p>
            <a:pPr eaLnBrk="1" hangingPunct="1">
              <a:lnSpc>
                <a:spcPct val="80000"/>
              </a:lnSpc>
              <a:buFont typeface="Wingdings" panose="05000000000000000000" pitchFamily="2" charset="2"/>
              <a:buChar char="¶"/>
              <a:defRPr/>
            </a:pPr>
            <a:endParaRPr lang="fr-FR" sz="1600" b="1" dirty="0">
              <a:solidFill>
                <a:srgbClr val="000000"/>
              </a:solidFill>
              <a:effectLst>
                <a:outerShdw blurRad="38100" dist="38100" dir="2700000" algn="tl">
                  <a:srgbClr val="C0C0C0"/>
                </a:outerShdw>
              </a:effectLst>
            </a:endParaRPr>
          </a:p>
          <a:p>
            <a:pPr lvl="1" eaLnBrk="1" hangingPunct="1">
              <a:lnSpc>
                <a:spcPct val="80000"/>
              </a:lnSpc>
              <a:buFont typeface="Wingdings" panose="05000000000000000000" pitchFamily="2" charset="2"/>
              <a:buChar char="¶"/>
              <a:defRPr/>
            </a:pPr>
            <a:r>
              <a:rPr lang="fr-FR" sz="1400" b="1" dirty="0" err="1">
                <a:solidFill>
                  <a:srgbClr val="000000"/>
                </a:solidFill>
                <a:effectLst>
                  <a:outerShdw blurRad="38100" dist="38100" dir="2700000" algn="tl">
                    <a:srgbClr val="C0C0C0"/>
                  </a:outerShdw>
                </a:effectLst>
              </a:rPr>
              <a:t>Eauficiel</a:t>
            </a:r>
            <a:r>
              <a:rPr lang="fr-FR" sz="1400" b="1" dirty="0">
                <a:solidFill>
                  <a:srgbClr val="000000"/>
                </a:solidFill>
                <a:effectLst>
                  <a:outerShdw blurRad="38100" dist="38100" dir="2700000" algn="tl">
                    <a:srgbClr val="C0C0C0"/>
                  </a:outerShdw>
                </a:effectLst>
              </a:rPr>
              <a:t> : programme produit à 30 000 exemplaires</a:t>
            </a:r>
          </a:p>
          <a:p>
            <a:pPr eaLnBrk="1" hangingPunct="1">
              <a:lnSpc>
                <a:spcPct val="80000"/>
              </a:lnSpc>
              <a:buFont typeface="Wingdings" panose="05000000000000000000" pitchFamily="2" charset="2"/>
              <a:buChar char="¶"/>
              <a:defRPr/>
            </a:pPr>
            <a:endParaRPr lang="fr-FR" sz="1600" b="1" dirty="0">
              <a:solidFill>
                <a:srgbClr val="000000"/>
              </a:solidFill>
              <a:effectLst>
                <a:outerShdw blurRad="38100" dist="38100" dir="2700000" algn="tl">
                  <a:srgbClr val="C0C0C0"/>
                </a:outerShdw>
              </a:effectLst>
            </a:endParaRPr>
          </a:p>
          <a:p>
            <a:pPr lvl="1" eaLnBrk="1" hangingPunct="1">
              <a:lnSpc>
                <a:spcPct val="80000"/>
              </a:lnSpc>
              <a:buFont typeface="Wingdings" panose="05000000000000000000" pitchFamily="2" charset="2"/>
              <a:buChar char="¶"/>
              <a:defRPr/>
            </a:pPr>
            <a:r>
              <a:rPr lang="fr-FR" sz="1400" b="1" dirty="0">
                <a:solidFill>
                  <a:srgbClr val="000000"/>
                </a:solidFill>
                <a:effectLst>
                  <a:outerShdw blurRad="38100" dist="38100" dir="2700000" algn="tl">
                    <a:srgbClr val="C0C0C0"/>
                  </a:outerShdw>
                </a:effectLst>
              </a:rPr>
              <a:t>RP</a:t>
            </a:r>
          </a:p>
          <a:p>
            <a:pPr eaLnBrk="1" hangingPunct="1">
              <a:lnSpc>
                <a:spcPct val="80000"/>
              </a:lnSpc>
              <a:buFont typeface="Wingdings" panose="05000000000000000000" pitchFamily="2" charset="2"/>
              <a:buChar char="¶"/>
              <a:defRPr/>
            </a:pPr>
            <a:endParaRPr lang="fr-FR" sz="1600" b="1" dirty="0">
              <a:solidFill>
                <a:srgbClr val="000000"/>
              </a:solidFill>
              <a:effectLst>
                <a:outerShdw blurRad="38100" dist="38100" dir="2700000" algn="tl">
                  <a:srgbClr val="C0C0C0"/>
                </a:outerShdw>
              </a:effectLst>
            </a:endParaRPr>
          </a:p>
          <a:p>
            <a:pPr lvl="1" eaLnBrk="1" hangingPunct="1">
              <a:lnSpc>
                <a:spcPct val="80000"/>
              </a:lnSpc>
              <a:buFont typeface="Wingdings" panose="05000000000000000000" pitchFamily="2" charset="2"/>
              <a:buChar char="¶"/>
              <a:defRPr/>
            </a:pPr>
            <a:r>
              <a:rPr lang="fr-FR" sz="1400" b="1" dirty="0">
                <a:solidFill>
                  <a:srgbClr val="000000"/>
                </a:solidFill>
                <a:effectLst>
                  <a:outerShdw blurRad="38100" dist="38100" dir="2700000" algn="tl">
                    <a:srgbClr val="C0C0C0"/>
                  </a:outerShdw>
                </a:effectLst>
              </a:rPr>
              <a:t>Activation commerciale avec 3 Millions de Packs porteurs à l’image du tour</a:t>
            </a:r>
          </a:p>
          <a:p>
            <a:pPr eaLnBrk="1" hangingPunct="1">
              <a:lnSpc>
                <a:spcPct val="80000"/>
              </a:lnSpc>
              <a:buFont typeface="Wingdings" panose="05000000000000000000" pitchFamily="2" charset="2"/>
              <a:buChar char="¶"/>
              <a:defRPr/>
            </a:pPr>
            <a:endParaRPr lang="fr-FR" sz="1600" b="1" dirty="0">
              <a:solidFill>
                <a:srgbClr val="000000"/>
              </a:solidFill>
              <a:effectLst>
                <a:outerShdw blurRad="38100" dist="38100" dir="2700000" algn="tl">
                  <a:srgbClr val="C0C0C0"/>
                </a:outerShdw>
              </a:effectLst>
            </a:endParaRPr>
          </a:p>
          <a:p>
            <a:pPr lvl="1" eaLnBrk="1" hangingPunct="1">
              <a:lnSpc>
                <a:spcPct val="80000"/>
              </a:lnSpc>
              <a:buFont typeface="Wingdings" panose="05000000000000000000" pitchFamily="2" charset="2"/>
              <a:buChar char="¶"/>
              <a:defRPr/>
            </a:pPr>
            <a:r>
              <a:rPr lang="fr-FR" sz="1400" b="1" dirty="0">
                <a:solidFill>
                  <a:srgbClr val="000000"/>
                </a:solidFill>
                <a:effectLst>
                  <a:outerShdw blurRad="38100" dist="38100" dir="2700000" algn="tl">
                    <a:srgbClr val="C0C0C0"/>
                  </a:outerShdw>
                </a:effectLst>
              </a:rPr>
              <a:t>Vittel présents sur les derniers 25 km de chaque étape avec les arches kilométriques</a:t>
            </a:r>
          </a:p>
          <a:p>
            <a:pPr eaLnBrk="1" hangingPunct="1">
              <a:lnSpc>
                <a:spcPct val="80000"/>
              </a:lnSpc>
              <a:buFont typeface="Wingdings" panose="05000000000000000000" pitchFamily="2" charset="2"/>
              <a:buChar char="¶"/>
              <a:defRPr/>
            </a:pPr>
            <a:endParaRPr lang="fr-FR" sz="1600" b="1" dirty="0">
              <a:solidFill>
                <a:srgbClr val="000000"/>
              </a:solidFill>
              <a:effectLst>
                <a:outerShdw blurRad="38100" dist="38100" dir="2700000" algn="tl">
                  <a:srgbClr val="C0C0C0"/>
                </a:outerShdw>
              </a:effectLst>
            </a:endParaRPr>
          </a:p>
          <a:p>
            <a:pPr lvl="1" eaLnBrk="1" hangingPunct="1">
              <a:lnSpc>
                <a:spcPct val="80000"/>
              </a:lnSpc>
              <a:buFont typeface="Wingdings" panose="05000000000000000000" pitchFamily="2" charset="2"/>
              <a:buChar char="¶"/>
              <a:defRPr/>
            </a:pPr>
            <a:r>
              <a:rPr lang="fr-FR" sz="1400" b="1" dirty="0">
                <a:solidFill>
                  <a:srgbClr val="000000"/>
                </a:solidFill>
                <a:effectLst>
                  <a:outerShdw blurRad="38100" dist="38100" dir="2700000" algn="tl">
                    <a:srgbClr val="C0C0C0"/>
                  </a:outerShdw>
                </a:effectLst>
              </a:rPr>
              <a:t>Mise en avant des origine de Vittel avec les vosgiens  « Il y a quelque chose dans cette eau » - caravane aux couleurs de Vittel avec des employés issus de la région de Vittel</a:t>
            </a:r>
          </a:p>
          <a:p>
            <a:pPr eaLnBrk="1" hangingPunct="1">
              <a:lnSpc>
                <a:spcPct val="80000"/>
              </a:lnSpc>
              <a:buFont typeface="Wingdings" panose="05000000000000000000" pitchFamily="2" charset="2"/>
              <a:buNone/>
              <a:defRPr/>
            </a:pPr>
            <a:r>
              <a:rPr lang="fr-FR" sz="1600" dirty="0">
                <a:effectLst>
                  <a:outerShdw blurRad="38100" dist="38100" dir="2700000" algn="tl">
                    <a:srgbClr val="C0C0C0"/>
                  </a:outerShdw>
                </a:effectLst>
              </a:rPr>
              <a:t> </a:t>
            </a:r>
          </a:p>
        </p:txBody>
      </p:sp>
      <p:pic>
        <p:nvPicPr>
          <p:cNvPr id="135171" name="Picture 6" descr="Vittel2">
            <a:extLst>
              <a:ext uri="{FF2B5EF4-FFF2-40B4-BE49-F238E27FC236}">
                <a16:creationId xmlns:a16="http://schemas.microsoft.com/office/drawing/2014/main" id="{5F5CCFD2-1ED9-4174-A28A-69359B992A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0238" y="260350"/>
            <a:ext cx="252095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1" name="Rectangle 3">
            <a:extLst>
              <a:ext uri="{FF2B5EF4-FFF2-40B4-BE49-F238E27FC236}">
                <a16:creationId xmlns:a16="http://schemas.microsoft.com/office/drawing/2014/main" id="{8D3D7E67-B30E-49EF-8F1F-D7DB2D5821AA}"/>
              </a:ext>
            </a:extLst>
          </p:cNvPr>
          <p:cNvSpPr>
            <a:spLocks noGrp="1" noChangeArrowheads="1"/>
          </p:cNvSpPr>
          <p:nvPr>
            <p:ph idx="1"/>
          </p:nvPr>
        </p:nvSpPr>
        <p:spPr>
          <a:xfrm>
            <a:off x="1992313" y="1628776"/>
            <a:ext cx="8424862" cy="4525963"/>
          </a:xfrm>
        </p:spPr>
        <p:txBody>
          <a:bodyPr>
            <a:normAutofit lnSpcReduction="10000"/>
          </a:bodyPr>
          <a:lstStyle/>
          <a:p>
            <a:pPr eaLnBrk="1" hangingPunct="1">
              <a:lnSpc>
                <a:spcPct val="90000"/>
              </a:lnSpc>
              <a:buSzTx/>
              <a:buFont typeface="Wingdings" panose="05000000000000000000" pitchFamily="2" charset="2"/>
              <a:buChar char="¶"/>
              <a:defRPr/>
            </a:pPr>
            <a:r>
              <a:rPr lang="fr-FR" sz="2000" dirty="0">
                <a:solidFill>
                  <a:srgbClr val="000000"/>
                </a:solidFill>
                <a:effectLst>
                  <a:outerShdw blurRad="38100" dist="38100" dir="2700000" algn="tl">
                    <a:srgbClr val="C0C0C0"/>
                  </a:outerShdw>
                </a:effectLst>
              </a:rPr>
              <a:t>Antoine </a:t>
            </a:r>
            <a:r>
              <a:rPr lang="fr-FR" sz="2000" dirty="0" err="1">
                <a:solidFill>
                  <a:srgbClr val="000000"/>
                </a:solidFill>
                <a:effectLst>
                  <a:outerShdw blurRad="38100" dist="38100" dir="2700000" algn="tl">
                    <a:srgbClr val="C0C0C0"/>
                  </a:outerShdw>
                </a:effectLst>
              </a:rPr>
              <a:t>Willaume</a:t>
            </a:r>
            <a:r>
              <a:rPr lang="fr-FR" sz="2000" dirty="0">
                <a:solidFill>
                  <a:srgbClr val="000000"/>
                </a:solidFill>
                <a:effectLst>
                  <a:outerShdw blurRad="38100" dist="38100" dir="2700000" algn="tl">
                    <a:srgbClr val="C0C0C0"/>
                  </a:outerShdw>
                </a:effectLst>
              </a:rPr>
              <a:t> (Directeur Marketing et Communication Antargaz) : « Historiquement, notre clientèle se trouve dans les zones rurales. Le Tour de France traverse chaque année de petites communes. C’est donc une opportunité d’aller à la rencontre de nos clients ».</a:t>
            </a:r>
          </a:p>
          <a:p>
            <a:pPr eaLnBrk="1" hangingPunct="1">
              <a:lnSpc>
                <a:spcPct val="90000"/>
              </a:lnSpc>
              <a:buSzTx/>
              <a:buFont typeface="Wingdings" panose="05000000000000000000" pitchFamily="2" charset="2"/>
              <a:buChar char="¶"/>
              <a:defRPr/>
            </a:pPr>
            <a:endParaRPr lang="fr-FR" sz="2000" dirty="0">
              <a:solidFill>
                <a:srgbClr val="000000"/>
              </a:solidFill>
              <a:effectLst>
                <a:outerShdw blurRad="38100" dist="38100" dir="2700000" algn="tl">
                  <a:srgbClr val="C0C0C0"/>
                </a:outerShdw>
              </a:effectLst>
            </a:endParaRPr>
          </a:p>
          <a:p>
            <a:pPr eaLnBrk="1" hangingPunct="1">
              <a:lnSpc>
                <a:spcPct val="90000"/>
              </a:lnSpc>
              <a:buSzTx/>
              <a:buFont typeface="Wingdings" panose="05000000000000000000" pitchFamily="2" charset="2"/>
              <a:buChar char="¶"/>
              <a:defRPr/>
            </a:pPr>
            <a:r>
              <a:rPr lang="fr-FR" sz="2000" dirty="0">
                <a:solidFill>
                  <a:srgbClr val="000000"/>
                </a:solidFill>
                <a:effectLst>
                  <a:outerShdw blurRad="38100" dist="38100" dir="2700000" algn="tl">
                    <a:srgbClr val="C0C0C0"/>
                  </a:outerShdw>
                </a:effectLst>
              </a:rPr>
              <a:t>Dispositif : Village départ, caravane, inter-étape et VIP </a:t>
            </a:r>
          </a:p>
          <a:p>
            <a:pPr lvl="1" eaLnBrk="1" hangingPunct="1">
              <a:lnSpc>
                <a:spcPct val="90000"/>
              </a:lnSpc>
              <a:buSzTx/>
              <a:buFont typeface="Wingdings" panose="05000000000000000000" pitchFamily="2" charset="2"/>
              <a:buChar char="¶"/>
              <a:defRPr/>
            </a:pPr>
            <a:endParaRPr lang="fr-FR" sz="2000" dirty="0">
              <a:solidFill>
                <a:srgbClr val="000000"/>
              </a:solidFill>
              <a:effectLst>
                <a:outerShdw blurRad="38100" dist="38100" dir="2700000" algn="tl">
                  <a:srgbClr val="C0C0C0"/>
                </a:outerShdw>
              </a:effectLst>
            </a:endParaRPr>
          </a:p>
          <a:p>
            <a:pPr lvl="1" eaLnBrk="1" hangingPunct="1">
              <a:lnSpc>
                <a:spcPct val="90000"/>
              </a:lnSpc>
              <a:buSzTx/>
              <a:buFont typeface="Wingdings" panose="05000000000000000000" pitchFamily="2" charset="2"/>
              <a:buChar char="¶"/>
              <a:defRPr/>
            </a:pPr>
            <a:r>
              <a:rPr lang="fr-FR" sz="2000" dirty="0">
                <a:solidFill>
                  <a:srgbClr val="000000"/>
                </a:solidFill>
                <a:effectLst>
                  <a:outerShdw blurRad="38100" dist="38100" dir="2700000" algn="tl">
                    <a:srgbClr val="C0C0C0"/>
                  </a:outerShdw>
                </a:effectLst>
              </a:rPr>
              <a:t>RP et espace inter-étape à 50 Km de l’arrivée exclusive (200 m²)</a:t>
            </a:r>
          </a:p>
          <a:p>
            <a:pPr lvl="1" eaLnBrk="1" hangingPunct="1">
              <a:lnSpc>
                <a:spcPct val="90000"/>
              </a:lnSpc>
              <a:buSzTx/>
              <a:buFont typeface="Wingdings" panose="05000000000000000000" pitchFamily="2" charset="2"/>
              <a:buChar char="¶"/>
              <a:defRPr/>
            </a:pPr>
            <a:endParaRPr lang="fr-FR" sz="2000" dirty="0">
              <a:solidFill>
                <a:srgbClr val="000000"/>
              </a:solidFill>
              <a:effectLst>
                <a:outerShdw blurRad="38100" dist="38100" dir="2700000" algn="tl">
                  <a:srgbClr val="C0C0C0"/>
                </a:outerShdw>
              </a:effectLst>
            </a:endParaRPr>
          </a:p>
          <a:p>
            <a:pPr lvl="1" eaLnBrk="1" hangingPunct="1">
              <a:lnSpc>
                <a:spcPct val="90000"/>
              </a:lnSpc>
              <a:buSzTx/>
              <a:buFont typeface="Wingdings" panose="05000000000000000000" pitchFamily="2" charset="2"/>
              <a:buChar char="¶"/>
              <a:defRPr/>
            </a:pPr>
            <a:r>
              <a:rPr lang="fr-FR" sz="2000" dirty="0">
                <a:solidFill>
                  <a:srgbClr val="000000"/>
                </a:solidFill>
                <a:effectLst>
                  <a:outerShdw blurRad="38100" dist="38100" dir="2700000" algn="tl">
                    <a:srgbClr val="C0C0C0"/>
                  </a:outerShdw>
                </a:effectLst>
              </a:rPr>
              <a:t>Trophée de la Flamme Gaz Naturel au Maire de la ville de départ</a:t>
            </a:r>
          </a:p>
          <a:p>
            <a:pPr lvl="1" eaLnBrk="1" hangingPunct="1">
              <a:lnSpc>
                <a:spcPct val="90000"/>
              </a:lnSpc>
              <a:buSzTx/>
              <a:buFont typeface="Wingdings" panose="05000000000000000000" pitchFamily="2" charset="2"/>
              <a:buChar char="¶"/>
              <a:defRPr/>
            </a:pPr>
            <a:endParaRPr lang="fr-FR" sz="2000" dirty="0">
              <a:solidFill>
                <a:srgbClr val="000000"/>
              </a:solidFill>
              <a:effectLst>
                <a:outerShdw blurRad="38100" dist="38100" dir="2700000" algn="tl">
                  <a:srgbClr val="C0C0C0"/>
                </a:outerShdw>
              </a:effectLst>
            </a:endParaRPr>
          </a:p>
          <a:p>
            <a:pPr lvl="1" eaLnBrk="1" hangingPunct="1">
              <a:lnSpc>
                <a:spcPct val="90000"/>
              </a:lnSpc>
              <a:buSzTx/>
              <a:buFont typeface="Wingdings" panose="05000000000000000000" pitchFamily="2" charset="2"/>
              <a:buChar char="¶"/>
              <a:defRPr/>
            </a:pPr>
            <a:r>
              <a:rPr lang="fr-FR" sz="2000" dirty="0">
                <a:solidFill>
                  <a:srgbClr val="000000"/>
                </a:solidFill>
                <a:effectLst>
                  <a:outerShdw blurRad="38100" dist="38100" dir="2700000" algn="tl">
                    <a:srgbClr val="C0C0C0"/>
                  </a:outerShdw>
                </a:effectLst>
              </a:rPr>
              <a:t>Mascotte sur la ligne de départ</a:t>
            </a:r>
          </a:p>
          <a:p>
            <a:pPr lvl="1" eaLnBrk="1" hangingPunct="1">
              <a:lnSpc>
                <a:spcPct val="90000"/>
              </a:lnSpc>
              <a:buSzTx/>
              <a:buFont typeface="Wingdings" panose="05000000000000000000" pitchFamily="2" charset="2"/>
              <a:buChar char="¶"/>
              <a:defRPr/>
            </a:pPr>
            <a:endParaRPr lang="fr-FR" sz="2000" dirty="0">
              <a:solidFill>
                <a:srgbClr val="000000"/>
              </a:solidFill>
              <a:effectLst>
                <a:outerShdw blurRad="38100" dist="38100" dir="2700000" algn="tl">
                  <a:srgbClr val="C0C0C0"/>
                </a:outerShdw>
              </a:effectLst>
            </a:endParaRPr>
          </a:p>
          <a:p>
            <a:pPr lvl="1" eaLnBrk="1" hangingPunct="1">
              <a:lnSpc>
                <a:spcPct val="90000"/>
              </a:lnSpc>
              <a:buSzTx/>
              <a:buFont typeface="Wingdings" panose="05000000000000000000" pitchFamily="2" charset="2"/>
              <a:buChar char="¶"/>
              <a:defRPr/>
            </a:pPr>
            <a:r>
              <a:rPr lang="fr-FR" sz="2000" dirty="0">
                <a:solidFill>
                  <a:srgbClr val="000000"/>
                </a:solidFill>
                <a:effectLst>
                  <a:outerShdw blurRad="38100" dist="38100" dir="2700000" algn="tl">
                    <a:srgbClr val="C0C0C0"/>
                  </a:outerShdw>
                </a:effectLst>
              </a:rPr>
              <a:t>200 000 </a:t>
            </a:r>
            <a:r>
              <a:rPr lang="fr-FR" sz="2000" dirty="0" err="1">
                <a:solidFill>
                  <a:srgbClr val="000000"/>
                </a:solidFill>
                <a:effectLst>
                  <a:outerShdw blurRad="38100" dist="38100" dir="2700000" algn="tl">
                    <a:srgbClr val="C0C0C0"/>
                  </a:outerShdw>
                </a:effectLst>
              </a:rPr>
              <a:t>Tap</a:t>
            </a:r>
            <a:r>
              <a:rPr lang="fr-FR" sz="2000" dirty="0">
                <a:solidFill>
                  <a:srgbClr val="000000"/>
                </a:solidFill>
                <a:effectLst>
                  <a:outerShdw blurRad="38100" dist="38100" dir="2700000" algn="tl">
                    <a:srgbClr val="C0C0C0"/>
                  </a:outerShdw>
                </a:effectLst>
              </a:rPr>
              <a:t> </a:t>
            </a:r>
            <a:r>
              <a:rPr lang="fr-FR" sz="2000" dirty="0" err="1">
                <a:solidFill>
                  <a:srgbClr val="000000"/>
                </a:solidFill>
                <a:effectLst>
                  <a:outerShdw blurRad="38100" dist="38100" dir="2700000" algn="tl">
                    <a:srgbClr val="C0C0C0"/>
                  </a:outerShdw>
                </a:effectLst>
              </a:rPr>
              <a:t>tap</a:t>
            </a:r>
            <a:r>
              <a:rPr lang="fr-FR" sz="2000" dirty="0">
                <a:solidFill>
                  <a:srgbClr val="000000"/>
                </a:solidFill>
                <a:effectLst>
                  <a:outerShdw blurRad="38100" dist="38100" dir="2700000" algn="tl">
                    <a:srgbClr val="C0C0C0"/>
                  </a:outerShdw>
                </a:effectLst>
              </a:rPr>
              <a:t> et 250 000 magnets</a:t>
            </a:r>
          </a:p>
          <a:p>
            <a:pPr eaLnBrk="1" hangingPunct="1">
              <a:lnSpc>
                <a:spcPct val="90000"/>
              </a:lnSpc>
              <a:defRPr/>
            </a:pPr>
            <a:endParaRPr lang="fr-FR" sz="2000" dirty="0">
              <a:solidFill>
                <a:srgbClr val="000000"/>
              </a:solidFill>
              <a:effectLst>
                <a:outerShdw blurRad="38100" dist="38100" dir="2700000" algn="tl">
                  <a:srgbClr val="C0C0C0"/>
                </a:outerShdw>
              </a:effectLst>
            </a:endParaRPr>
          </a:p>
        </p:txBody>
      </p:sp>
      <p:pic>
        <p:nvPicPr>
          <p:cNvPr id="136195" name="Picture 6" descr="Antargaz">
            <a:extLst>
              <a:ext uri="{FF2B5EF4-FFF2-40B4-BE49-F238E27FC236}">
                <a16:creationId xmlns:a16="http://schemas.microsoft.com/office/drawing/2014/main" id="{A21ADBE4-0BE2-404A-BAF8-0E4CB3F160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7213" y="1"/>
            <a:ext cx="338455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3" name="Rectangle 3">
            <a:extLst>
              <a:ext uri="{FF2B5EF4-FFF2-40B4-BE49-F238E27FC236}">
                <a16:creationId xmlns:a16="http://schemas.microsoft.com/office/drawing/2014/main" id="{1986D3DC-9DBA-4F79-A287-7F9E8EFB403D}"/>
              </a:ext>
            </a:extLst>
          </p:cNvPr>
          <p:cNvSpPr>
            <a:spLocks noGrp="1" noChangeArrowheads="1"/>
          </p:cNvSpPr>
          <p:nvPr>
            <p:ph idx="1"/>
          </p:nvPr>
        </p:nvSpPr>
        <p:spPr>
          <a:xfrm>
            <a:off x="1981200" y="1600200"/>
            <a:ext cx="8229600" cy="5257800"/>
          </a:xfrm>
        </p:spPr>
        <p:txBody>
          <a:bodyPr>
            <a:normAutofit/>
          </a:bodyPr>
          <a:lstStyle/>
          <a:p>
            <a:pPr eaLnBrk="1" hangingPunct="1">
              <a:lnSpc>
                <a:spcPct val="80000"/>
              </a:lnSpc>
              <a:defRPr/>
            </a:pPr>
            <a:r>
              <a:rPr lang="fr-FR" sz="1600" b="1">
                <a:solidFill>
                  <a:srgbClr val="000000"/>
                </a:solidFill>
                <a:effectLst>
                  <a:outerShdw blurRad="38100" dist="38100" dir="2700000" algn="tl">
                    <a:srgbClr val="C0C0C0"/>
                  </a:outerShdw>
                </a:effectLst>
              </a:rPr>
              <a:t>Eric Marchyllie (Responsable Sponsoring Carrefour) : « Le Partenariat avec le Tour de France, comme celui avec le football, est axé sur la proximité. Nous voulons amener de la bonne humeur et du sourire, le tout tourné vers les enfants ».</a:t>
            </a:r>
          </a:p>
          <a:p>
            <a:pPr eaLnBrk="1" hangingPunct="1">
              <a:lnSpc>
                <a:spcPct val="80000"/>
              </a:lnSpc>
              <a:defRPr/>
            </a:pPr>
            <a:endParaRPr lang="fr-FR" sz="1600" b="1">
              <a:solidFill>
                <a:srgbClr val="000000"/>
              </a:solidFill>
              <a:effectLst>
                <a:outerShdw blurRad="38100" dist="38100" dir="2700000" algn="tl">
                  <a:srgbClr val="C0C0C0"/>
                </a:outerShdw>
              </a:effectLst>
            </a:endParaRPr>
          </a:p>
          <a:p>
            <a:pPr eaLnBrk="1" hangingPunct="1">
              <a:lnSpc>
                <a:spcPct val="80000"/>
              </a:lnSpc>
              <a:defRPr/>
            </a:pPr>
            <a:r>
              <a:rPr lang="fr-FR" sz="1600" b="1">
                <a:solidFill>
                  <a:srgbClr val="000000"/>
                </a:solidFill>
                <a:effectLst>
                  <a:outerShdw blurRad="38100" dist="38100" dir="2700000" algn="tl">
                    <a:srgbClr val="C0C0C0"/>
                  </a:outerShdw>
                </a:effectLst>
              </a:rPr>
              <a:t>Dispositif :</a:t>
            </a:r>
          </a:p>
          <a:p>
            <a:pPr eaLnBrk="1" hangingPunct="1">
              <a:lnSpc>
                <a:spcPct val="80000"/>
              </a:lnSpc>
              <a:defRPr/>
            </a:pPr>
            <a:endParaRPr lang="fr-FR" sz="1600" b="1">
              <a:solidFill>
                <a:srgbClr val="000000"/>
              </a:solidFill>
              <a:effectLst>
                <a:outerShdw blurRad="38100" dist="38100" dir="2700000" algn="tl">
                  <a:srgbClr val="C0C0C0"/>
                </a:outerShdw>
              </a:effectLst>
            </a:endParaRPr>
          </a:p>
          <a:p>
            <a:pPr lvl="1" eaLnBrk="1" hangingPunct="1">
              <a:lnSpc>
                <a:spcPct val="80000"/>
              </a:lnSpc>
              <a:defRPr/>
            </a:pPr>
            <a:r>
              <a:rPr lang="fr-FR" sz="1400" b="1">
                <a:solidFill>
                  <a:srgbClr val="000000"/>
                </a:solidFill>
                <a:effectLst>
                  <a:outerShdw blurRad="38100" dist="38100" dir="2700000" algn="tl">
                    <a:srgbClr val="C0C0C0"/>
                  </a:outerShdw>
                </a:effectLst>
              </a:rPr>
              <a:t>Placement de produits : «Nous offrons ç la population nos produits. De Plus, nous invitons nos fournisseurs, Engagement Qualité Carrefour, les Produits Bio ou la marque Reflets de France. En plus d’une dégustation, leurs représentants expliquent comment ils travaillent ».</a:t>
            </a:r>
          </a:p>
          <a:p>
            <a:pPr eaLnBrk="1" hangingPunct="1">
              <a:lnSpc>
                <a:spcPct val="80000"/>
              </a:lnSpc>
              <a:defRPr/>
            </a:pPr>
            <a:endParaRPr lang="fr-FR" sz="1600" b="1">
              <a:solidFill>
                <a:srgbClr val="000000"/>
              </a:solidFill>
              <a:effectLst>
                <a:outerShdw blurRad="38100" dist="38100" dir="2700000" algn="tl">
                  <a:srgbClr val="C0C0C0"/>
                </a:outerShdw>
              </a:effectLst>
            </a:endParaRPr>
          </a:p>
          <a:p>
            <a:pPr lvl="1" eaLnBrk="1" hangingPunct="1">
              <a:lnSpc>
                <a:spcPct val="80000"/>
              </a:lnSpc>
              <a:defRPr/>
            </a:pPr>
            <a:r>
              <a:rPr lang="fr-FR" sz="1400" b="1">
                <a:solidFill>
                  <a:srgbClr val="000000"/>
                </a:solidFill>
                <a:effectLst>
                  <a:outerShdw blurRad="38100" dist="38100" dir="2700000" algn="tl">
                    <a:srgbClr val="C0C0C0"/>
                  </a:outerShdw>
                </a:effectLst>
              </a:rPr>
              <a:t>Nous avons recherché à être plus proches de nos clients. Nous menons des opérations dans nos magasins hyper et super.</a:t>
            </a:r>
          </a:p>
          <a:p>
            <a:pPr eaLnBrk="1" hangingPunct="1">
              <a:lnSpc>
                <a:spcPct val="80000"/>
              </a:lnSpc>
              <a:defRPr/>
            </a:pPr>
            <a:endParaRPr lang="fr-FR" sz="1600" b="1">
              <a:solidFill>
                <a:srgbClr val="000000"/>
              </a:solidFill>
              <a:effectLst>
                <a:outerShdw blurRad="38100" dist="38100" dir="2700000" algn="tl">
                  <a:srgbClr val="C0C0C0"/>
                </a:outerShdw>
              </a:effectLst>
            </a:endParaRPr>
          </a:p>
          <a:p>
            <a:pPr lvl="1" eaLnBrk="1" hangingPunct="1">
              <a:lnSpc>
                <a:spcPct val="80000"/>
              </a:lnSpc>
              <a:defRPr/>
            </a:pPr>
            <a:r>
              <a:rPr lang="fr-FR" sz="1400" b="1">
                <a:solidFill>
                  <a:srgbClr val="000000"/>
                </a:solidFill>
                <a:effectLst>
                  <a:outerShdw blurRad="38100" dist="38100" dir="2700000" algn="tl">
                    <a:srgbClr val="C0C0C0"/>
                  </a:outerShdw>
                </a:effectLst>
              </a:rPr>
              <a:t>Jeu en magasin </a:t>
            </a:r>
          </a:p>
          <a:p>
            <a:pPr eaLnBrk="1" hangingPunct="1">
              <a:lnSpc>
                <a:spcPct val="80000"/>
              </a:lnSpc>
              <a:defRPr/>
            </a:pPr>
            <a:endParaRPr lang="fr-FR" sz="1600" b="1">
              <a:solidFill>
                <a:srgbClr val="000000"/>
              </a:solidFill>
              <a:effectLst>
                <a:outerShdw blurRad="38100" dist="38100" dir="2700000" algn="tl">
                  <a:srgbClr val="C0C0C0"/>
                </a:outerShdw>
              </a:effectLst>
            </a:endParaRPr>
          </a:p>
          <a:p>
            <a:pPr lvl="1" eaLnBrk="1" hangingPunct="1">
              <a:lnSpc>
                <a:spcPct val="80000"/>
              </a:lnSpc>
              <a:defRPr/>
            </a:pPr>
            <a:r>
              <a:rPr lang="fr-FR" sz="1400" b="1">
                <a:solidFill>
                  <a:srgbClr val="000000"/>
                </a:solidFill>
                <a:effectLst>
                  <a:outerShdw blurRad="38100" dist="38100" dir="2700000" algn="tl">
                    <a:srgbClr val="C0C0C0"/>
                  </a:outerShdw>
                </a:effectLst>
              </a:rPr>
              <a:t>Site web : C-letour.fr plate-forme impliquant les clubs de cyclotourisme, les clubs affiliés à la FFC</a:t>
            </a:r>
          </a:p>
          <a:p>
            <a:pPr eaLnBrk="1" hangingPunct="1">
              <a:lnSpc>
                <a:spcPct val="80000"/>
              </a:lnSpc>
              <a:defRPr/>
            </a:pPr>
            <a:endParaRPr lang="fr-FR" sz="1600" b="1">
              <a:solidFill>
                <a:srgbClr val="000000"/>
              </a:solidFill>
              <a:effectLst>
                <a:outerShdw blurRad="38100" dist="38100" dir="2700000" algn="tl">
                  <a:srgbClr val="C0C0C0"/>
                </a:outerShdw>
              </a:effectLst>
            </a:endParaRPr>
          </a:p>
          <a:p>
            <a:pPr lvl="1" eaLnBrk="1" hangingPunct="1">
              <a:lnSpc>
                <a:spcPct val="80000"/>
              </a:lnSpc>
              <a:defRPr/>
            </a:pPr>
            <a:r>
              <a:rPr lang="fr-FR" sz="1400" b="1">
                <a:solidFill>
                  <a:srgbClr val="000000"/>
                </a:solidFill>
                <a:effectLst>
                  <a:outerShdw blurRad="38100" dist="38100" dir="2700000" algn="tl">
                    <a:srgbClr val="C0C0C0"/>
                  </a:outerShdw>
                </a:effectLst>
              </a:rPr>
              <a:t>Char d’animation (caravane)</a:t>
            </a:r>
          </a:p>
          <a:p>
            <a:pPr eaLnBrk="1" hangingPunct="1">
              <a:lnSpc>
                <a:spcPct val="80000"/>
              </a:lnSpc>
              <a:defRPr/>
            </a:pPr>
            <a:endParaRPr lang="fr-FR" sz="1600" b="1">
              <a:solidFill>
                <a:srgbClr val="000000"/>
              </a:solidFill>
              <a:effectLst>
                <a:outerShdw blurRad="38100" dist="38100" dir="2700000" algn="tl">
                  <a:srgbClr val="C0C0C0"/>
                </a:outerShdw>
              </a:effectLst>
            </a:endParaRPr>
          </a:p>
          <a:p>
            <a:pPr lvl="1" eaLnBrk="1" hangingPunct="1">
              <a:lnSpc>
                <a:spcPct val="80000"/>
              </a:lnSpc>
              <a:defRPr/>
            </a:pPr>
            <a:r>
              <a:rPr lang="fr-FR" sz="1400" b="1">
                <a:solidFill>
                  <a:srgbClr val="000000"/>
                </a:solidFill>
                <a:effectLst>
                  <a:outerShdw blurRad="38100" dist="38100" dir="2700000" algn="tl">
                    <a:srgbClr val="C0C0C0"/>
                  </a:outerShdw>
                </a:effectLst>
              </a:rPr>
              <a:t>Maillot à Poids</a:t>
            </a:r>
            <a:r>
              <a:rPr lang="fr-FR" sz="1000">
                <a:solidFill>
                  <a:srgbClr val="000000"/>
                </a:solidFill>
                <a:effectLst>
                  <a:outerShdw blurRad="38100" dist="38100" dir="2700000" algn="tl">
                    <a:srgbClr val="C0C0C0"/>
                  </a:outerShdw>
                </a:effectLst>
              </a:rPr>
              <a:t>  </a:t>
            </a:r>
          </a:p>
          <a:p>
            <a:pPr eaLnBrk="1" hangingPunct="1">
              <a:lnSpc>
                <a:spcPct val="80000"/>
              </a:lnSpc>
              <a:defRPr/>
            </a:pPr>
            <a:endParaRPr lang="fr-FR" sz="1200">
              <a:solidFill>
                <a:srgbClr val="000000"/>
              </a:solidFill>
              <a:effectLst>
                <a:outerShdw blurRad="38100" dist="38100" dir="2700000" algn="tl">
                  <a:srgbClr val="C0C0C0"/>
                </a:outerShdw>
              </a:effectLst>
            </a:endParaRPr>
          </a:p>
        </p:txBody>
      </p:sp>
      <p:pic>
        <p:nvPicPr>
          <p:cNvPr id="137219" name="Picture 5" descr="carrefour1">
            <a:extLst>
              <a:ext uri="{FF2B5EF4-FFF2-40B4-BE49-F238E27FC236}">
                <a16:creationId xmlns:a16="http://schemas.microsoft.com/office/drawing/2014/main" id="{65FEBD84-4AE7-4848-8966-B206474CC1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8" y="1"/>
            <a:ext cx="1782762"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8495" name="Rectangle 14849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497" name="Rectangle 148496">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499" name="Rectangle 148498">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501" name="Rectangle 148500">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503" name="Freeform: Shape 148502">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8505" name="Rectangle 148504">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482" name="Rectangle 2"/>
          <p:cNvSpPr>
            <a:spLocks noGrp="1" noChangeArrowheads="1"/>
          </p:cNvSpPr>
          <p:nvPr>
            <p:ph type="title"/>
          </p:nvPr>
        </p:nvSpPr>
        <p:spPr>
          <a:xfrm>
            <a:off x="586478" y="1683756"/>
            <a:ext cx="3115265" cy="2396359"/>
          </a:xfrm>
        </p:spPr>
        <p:txBody>
          <a:bodyPr anchor="b">
            <a:normAutofit/>
          </a:bodyPr>
          <a:lstStyle/>
          <a:p>
            <a:pPr algn="r" eaLnBrk="1" hangingPunct="1">
              <a:defRPr/>
            </a:pPr>
            <a:r>
              <a:rPr lang="fr-FR" sz="3700" b="1">
                <a:solidFill>
                  <a:srgbClr val="FFFFFF"/>
                </a:solidFill>
              </a:rPr>
              <a:t>Points clés pour l’analyse de votre partenaire cible</a:t>
            </a:r>
          </a:p>
        </p:txBody>
      </p:sp>
      <p:graphicFrame>
        <p:nvGraphicFramePr>
          <p:cNvPr id="148490" name="Rectangle 3">
            <a:extLst>
              <a:ext uri="{FF2B5EF4-FFF2-40B4-BE49-F238E27FC236}">
                <a16:creationId xmlns:a16="http://schemas.microsoft.com/office/drawing/2014/main" id="{102A290F-EE2B-42F7-A802-EDB94990F12B}"/>
              </a:ext>
            </a:extLst>
          </p:cNvPr>
          <p:cNvGraphicFramePr/>
          <p:nvPr>
            <p:extLst>
              <p:ext uri="{D42A27DB-BD31-4B8C-83A1-F6EECF244321}">
                <p14:modId xmlns:p14="http://schemas.microsoft.com/office/powerpoint/2010/main" val="3080383141"/>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475424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4" name="Picture 4" descr="Image associÃ©e">
            <a:extLst>
              <a:ext uri="{FF2B5EF4-FFF2-40B4-BE49-F238E27FC236}">
                <a16:creationId xmlns:a16="http://schemas.microsoft.com/office/drawing/2014/main" id="{3F91101F-2C8E-46D8-9B3E-7589BA845460}"/>
              </a:ext>
            </a:extLst>
          </p:cNvPr>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l="23942" r="939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5369" name="Rectangle 15368">
            <a:extLst>
              <a:ext uri="{FF2B5EF4-FFF2-40B4-BE49-F238E27FC236}">
                <a16:creationId xmlns:a16="http://schemas.microsoft.com/office/drawing/2014/main" id="{B4147794-66B7-4CDE-BC75-BBDC48B2F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481" y="0"/>
            <a:ext cx="7718119" cy="68580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2" name="Titre 1"/>
          <p:cNvSpPr>
            <a:spLocks noGrp="1"/>
          </p:cNvSpPr>
          <p:nvPr>
            <p:ph type="title"/>
          </p:nvPr>
        </p:nvSpPr>
        <p:spPr>
          <a:xfrm>
            <a:off x="4050889" y="365758"/>
            <a:ext cx="6784259" cy="1828800"/>
          </a:xfrm>
        </p:spPr>
        <p:txBody>
          <a:bodyPr>
            <a:normAutofit/>
          </a:bodyPr>
          <a:lstStyle/>
          <a:p>
            <a:r>
              <a:rPr lang="fr-FR" sz="4800" b="1">
                <a:solidFill>
                  <a:schemeClr val="tx1">
                    <a:lumMod val="85000"/>
                    <a:lumOff val="15000"/>
                  </a:schemeClr>
                </a:solidFill>
              </a:rPr>
              <a:t>Programme d’activation</a:t>
            </a:r>
          </a:p>
        </p:txBody>
      </p:sp>
      <p:sp>
        <p:nvSpPr>
          <p:cNvPr id="15371" name="Rectangle 15370">
            <a:extLst>
              <a:ext uri="{FF2B5EF4-FFF2-40B4-BE49-F238E27FC236}">
                <a16:creationId xmlns:a16="http://schemas.microsoft.com/office/drawing/2014/main" id="{41202E79-1236-4DF8-9921-F47A0B079C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77600" y="0"/>
            <a:ext cx="914400" cy="6858000"/>
          </a:xfrm>
          <a:prstGeom prst="rect">
            <a:avLst/>
          </a:prstGeom>
          <a:solidFill>
            <a:schemeClr val="tx1">
              <a:lumMod val="85000"/>
              <a:lumOff val="1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Espace réservé du contenu 2">
            <a:extLst>
              <a:ext uri="{FF2B5EF4-FFF2-40B4-BE49-F238E27FC236}">
                <a16:creationId xmlns:a16="http://schemas.microsoft.com/office/drawing/2014/main" id="{0E8BB920-03AA-4060-A03B-D04D8475D79D}"/>
              </a:ext>
            </a:extLst>
          </p:cNvPr>
          <p:cNvGraphicFramePr>
            <a:graphicFrameLocks noGrp="1"/>
          </p:cNvGraphicFramePr>
          <p:nvPr>
            <p:ph idx="1"/>
            <p:extLst>
              <p:ext uri="{D42A27DB-BD31-4B8C-83A1-F6EECF244321}">
                <p14:modId xmlns:p14="http://schemas.microsoft.com/office/powerpoint/2010/main" val="3551625865"/>
              </p:ext>
            </p:extLst>
          </p:nvPr>
        </p:nvGraphicFramePr>
        <p:xfrm>
          <a:off x="4050889" y="2324100"/>
          <a:ext cx="6784259" cy="38750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080542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hlinkClick r:id="rId2"/>
            <a:extLst>
              <a:ext uri="{FF2B5EF4-FFF2-40B4-BE49-F238E27FC236}">
                <a16:creationId xmlns:a16="http://schemas.microsoft.com/office/drawing/2014/main" id="{31E32EFB-C76B-4091-9D6B-8F8592CFD4DB}"/>
              </a:ext>
            </a:extLst>
          </p:cNvPr>
          <p:cNvPicPr>
            <a:picLocks noChangeAspect="1"/>
          </p:cNvPicPr>
          <p:nvPr/>
        </p:nvPicPr>
        <p:blipFill rotWithShape="1">
          <a:blip r:embed="rId3">
            <a:alphaModFix amt="40000"/>
            <a:extLst>
              <a:ext uri="{28A0092B-C50C-407E-A947-70E740481C1C}">
                <a14:useLocalDpi xmlns:a14="http://schemas.microsoft.com/office/drawing/2010/main" val="0"/>
              </a:ext>
            </a:extLst>
          </a:blip>
          <a:srcRect b="15730"/>
          <a:stretch/>
        </p:blipFill>
        <p:spPr>
          <a:xfrm>
            <a:off x="20" y="10"/>
            <a:ext cx="12191980" cy="6857990"/>
          </a:xfrm>
          <a:prstGeom prst="rect">
            <a:avLst/>
          </a:prstGeom>
          <a:scene3d>
            <a:camera prst="orthographicFront"/>
            <a:lightRig rig="contrasting" dir="t">
              <a:rot lat="0" lon="0" rev="4200000"/>
            </a:lightRig>
          </a:scene3d>
          <a:sp3d prstMaterial="plastic">
            <a:bevelT w="381000" h="114300" prst="relaxedInset"/>
            <a:contourClr>
              <a:srgbClr val="969696"/>
            </a:contourClr>
          </a:sp3d>
        </p:spPr>
      </p:pic>
      <p:sp>
        <p:nvSpPr>
          <p:cNvPr id="2" name="Titre 1">
            <a:extLst>
              <a:ext uri="{FF2B5EF4-FFF2-40B4-BE49-F238E27FC236}">
                <a16:creationId xmlns:a16="http://schemas.microsoft.com/office/drawing/2014/main" id="{9F1BAC5B-C205-4685-895B-7B720D10373F}"/>
              </a:ext>
            </a:extLst>
          </p:cNvPr>
          <p:cNvSpPr>
            <a:spLocks noGrp="1"/>
          </p:cNvSpPr>
          <p:nvPr>
            <p:ph type="title"/>
          </p:nvPr>
        </p:nvSpPr>
        <p:spPr>
          <a:xfrm>
            <a:off x="1697487" y="4023275"/>
            <a:ext cx="9827821" cy="2262781"/>
          </a:xfrm>
        </p:spPr>
        <p:txBody>
          <a:bodyPr vert="horz" lIns="91440" tIns="45720" rIns="91440" bIns="45720" rtlCol="0" anchor="b">
            <a:normAutofit/>
          </a:bodyPr>
          <a:lstStyle/>
          <a:p>
            <a:pPr>
              <a:defRPr/>
            </a:pPr>
            <a:r>
              <a:rPr lang="en-US" sz="5400" b="1" dirty="0">
                <a:solidFill>
                  <a:schemeClr val="tx1"/>
                </a:solidFill>
              </a:rPr>
              <a:t>Sponsorship 3.0 : BNP Paribas </a:t>
            </a:r>
          </a:p>
        </p:txBody>
      </p:sp>
    </p:spTree>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p:cNvSpPr>
            <a:spLocks noGrp="1"/>
          </p:cNvSpPr>
          <p:nvPr>
            <p:ph type="title"/>
          </p:nvPr>
        </p:nvSpPr>
        <p:spPr>
          <a:xfrm>
            <a:off x="292274" y="283923"/>
            <a:ext cx="11615804" cy="1027135"/>
          </a:xfrm>
        </p:spPr>
        <p:txBody>
          <a:bodyPr/>
          <a:lstStyle/>
          <a:p>
            <a:r>
              <a:rPr lang="en-GB" b="1" dirty="0"/>
              <a:t>NOW TRENDING IN THE SPONSORSHIP WORLD</a:t>
            </a:r>
          </a:p>
        </p:txBody>
      </p:sp>
      <p:grpSp>
        <p:nvGrpSpPr>
          <p:cNvPr id="5" name="Group 3"/>
          <p:cNvGrpSpPr/>
          <p:nvPr/>
        </p:nvGrpSpPr>
        <p:grpSpPr>
          <a:xfrm>
            <a:off x="249281" y="1472361"/>
            <a:ext cx="8113824" cy="444204"/>
            <a:chOff x="223283" y="715926"/>
            <a:chExt cx="6085368" cy="333153"/>
          </a:xfrm>
        </p:grpSpPr>
        <p:grpSp>
          <p:nvGrpSpPr>
            <p:cNvPr id="6" name="Group 4"/>
            <p:cNvGrpSpPr/>
            <p:nvPr/>
          </p:nvGrpSpPr>
          <p:grpSpPr>
            <a:xfrm>
              <a:off x="223283" y="715926"/>
              <a:ext cx="6085368" cy="333153"/>
              <a:chOff x="223283" y="715926"/>
              <a:chExt cx="6085368" cy="333153"/>
            </a:xfrm>
          </p:grpSpPr>
          <p:sp>
            <p:nvSpPr>
              <p:cNvPr id="8" name="Rectangle: Rounded Corners 6"/>
              <p:cNvSpPr/>
              <p:nvPr/>
            </p:nvSpPr>
            <p:spPr>
              <a:xfrm>
                <a:off x="223283" y="715926"/>
                <a:ext cx="6085368" cy="333153"/>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9" name="Group 7"/>
              <p:cNvGrpSpPr/>
              <p:nvPr/>
            </p:nvGrpSpPr>
            <p:grpSpPr>
              <a:xfrm>
                <a:off x="259096" y="737191"/>
                <a:ext cx="301575" cy="301574"/>
                <a:chOff x="364643" y="769477"/>
                <a:chExt cx="1058473" cy="1058473"/>
              </a:xfrm>
            </p:grpSpPr>
            <p:grpSp>
              <p:nvGrpSpPr>
                <p:cNvPr id="10" name="Group 8"/>
                <p:cNvGrpSpPr/>
                <p:nvPr/>
              </p:nvGrpSpPr>
              <p:grpSpPr>
                <a:xfrm>
                  <a:off x="364643" y="769477"/>
                  <a:ext cx="1058473" cy="1058473"/>
                  <a:chOff x="80433" y="2700870"/>
                  <a:chExt cx="3018366" cy="3018367"/>
                </a:xfrm>
              </p:grpSpPr>
              <p:pic>
                <p:nvPicPr>
                  <p:cNvPr id="12"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33" y="2700870"/>
                    <a:ext cx="3018366" cy="3018367"/>
                  </a:xfrm>
                  <a:prstGeom prst="rect">
                    <a:avLst/>
                  </a:prstGeom>
                </p:spPr>
              </p:pic>
              <p:sp>
                <p:nvSpPr>
                  <p:cNvPr id="13" name="Oval 11"/>
                  <p:cNvSpPr/>
                  <p:nvPr/>
                </p:nvSpPr>
                <p:spPr>
                  <a:xfrm>
                    <a:off x="744701" y="3365132"/>
                    <a:ext cx="1689830" cy="16898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Rectangle 10"/>
                <p:cNvSpPr/>
                <p:nvPr/>
              </p:nvSpPr>
              <p:spPr>
                <a:xfrm>
                  <a:off x="683830" y="920541"/>
                  <a:ext cx="420096" cy="756340"/>
                </a:xfrm>
                <a:prstGeom prst="rect">
                  <a:avLst/>
                </a:prstGeom>
              </p:spPr>
              <p:txBody>
                <a:bodyPr wrap="squar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67"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grpSp>
        <p:sp>
          <p:nvSpPr>
            <p:cNvPr id="7" name="Rectangle 6"/>
            <p:cNvSpPr/>
            <p:nvPr/>
          </p:nvSpPr>
          <p:spPr>
            <a:xfrm>
              <a:off x="572449" y="757098"/>
              <a:ext cx="5665318" cy="246173"/>
            </a:xfrm>
            <a:prstGeom prst="rect">
              <a:avLst/>
            </a:prstGeom>
          </p:spPr>
          <p:txBody>
            <a:bodyPr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133" b="1" i="0" u="none" strike="noStrike" kern="1200" cap="none" spc="0" normalizeH="0" baseline="0" noProof="0" dirty="0">
                  <a:ln>
                    <a:noFill/>
                  </a:ln>
                  <a:solidFill>
                    <a:prstClr val="white"/>
                  </a:solidFill>
                  <a:effectLst/>
                  <a:uLnTx/>
                  <a:uFillTx/>
                  <a:latin typeface="Calibri" panose="020F0502020204030204"/>
                  <a:ea typeface="+mn-ea"/>
                  <a:cs typeface="+mn-cs"/>
                </a:rPr>
                <a:t>THE MARKETPLACE </a:t>
              </a:r>
              <a:r>
                <a:rPr kumimoji="0" lang="en-GB" sz="2133" b="0" i="1" u="none" strike="noStrike" kern="1200" cap="none" spc="0" normalizeH="0" baseline="0" noProof="0" dirty="0">
                  <a:ln>
                    <a:noFill/>
                  </a:ln>
                  <a:solidFill>
                    <a:prstClr val="white"/>
                  </a:solidFill>
                  <a:effectLst/>
                  <a:uLnTx/>
                  <a:uFillTx/>
                  <a:latin typeface="Calibri" panose="020F0502020204030204"/>
                  <a:ea typeface="+mn-ea"/>
                  <a:cs typeface="+mn-cs"/>
                </a:rPr>
                <a:t>(AND RIGHTS FEES) </a:t>
              </a:r>
              <a:r>
                <a:rPr kumimoji="0" lang="en-GB" sz="2133" b="1" i="0" u="none" strike="noStrike" kern="1200" cap="none" spc="0" normalizeH="0" baseline="0" noProof="0" dirty="0">
                  <a:ln>
                    <a:noFill/>
                  </a:ln>
                  <a:solidFill>
                    <a:prstClr val="white"/>
                  </a:solidFill>
                  <a:effectLst/>
                  <a:uLnTx/>
                  <a:uFillTx/>
                  <a:latin typeface="Calibri" panose="020F0502020204030204"/>
                  <a:ea typeface="+mn-ea"/>
                  <a:cs typeface="+mn-cs"/>
                </a:rPr>
                <a:t>CONTINUE TO GROW</a:t>
              </a:r>
            </a:p>
          </p:txBody>
        </p:sp>
      </p:grpSp>
      <p:grpSp>
        <p:nvGrpSpPr>
          <p:cNvPr id="14" name="Group 12"/>
          <p:cNvGrpSpPr/>
          <p:nvPr/>
        </p:nvGrpSpPr>
        <p:grpSpPr>
          <a:xfrm>
            <a:off x="754918" y="2108740"/>
            <a:ext cx="8524949" cy="444204"/>
            <a:chOff x="223283" y="715926"/>
            <a:chExt cx="6393712" cy="333153"/>
          </a:xfrm>
        </p:grpSpPr>
        <p:grpSp>
          <p:nvGrpSpPr>
            <p:cNvPr id="15" name="Group 13"/>
            <p:cNvGrpSpPr/>
            <p:nvPr/>
          </p:nvGrpSpPr>
          <p:grpSpPr>
            <a:xfrm>
              <a:off x="223283" y="715926"/>
              <a:ext cx="6358270" cy="333153"/>
              <a:chOff x="223283" y="715926"/>
              <a:chExt cx="6358270" cy="333153"/>
            </a:xfrm>
          </p:grpSpPr>
          <p:sp>
            <p:nvSpPr>
              <p:cNvPr id="17" name="Rectangle: Rounded Corners 15"/>
              <p:cNvSpPr/>
              <p:nvPr/>
            </p:nvSpPr>
            <p:spPr>
              <a:xfrm>
                <a:off x="223283" y="715926"/>
                <a:ext cx="6358270" cy="333153"/>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8" name="Group 16"/>
              <p:cNvGrpSpPr/>
              <p:nvPr/>
            </p:nvGrpSpPr>
            <p:grpSpPr>
              <a:xfrm>
                <a:off x="259096" y="737191"/>
                <a:ext cx="301575" cy="301574"/>
                <a:chOff x="364643" y="769477"/>
                <a:chExt cx="1058473" cy="1058473"/>
              </a:xfrm>
            </p:grpSpPr>
            <p:grpSp>
              <p:nvGrpSpPr>
                <p:cNvPr id="19" name="Group 17"/>
                <p:cNvGrpSpPr/>
                <p:nvPr/>
              </p:nvGrpSpPr>
              <p:grpSpPr>
                <a:xfrm>
                  <a:off x="364643" y="769477"/>
                  <a:ext cx="1058473" cy="1058473"/>
                  <a:chOff x="80433" y="2700870"/>
                  <a:chExt cx="3018366" cy="3018367"/>
                </a:xfrm>
              </p:grpSpPr>
              <p:pic>
                <p:nvPicPr>
                  <p:cNvPr id="21"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33" y="2700870"/>
                    <a:ext cx="3018366" cy="3018367"/>
                  </a:xfrm>
                  <a:prstGeom prst="rect">
                    <a:avLst/>
                  </a:prstGeom>
                </p:spPr>
              </p:pic>
              <p:sp>
                <p:nvSpPr>
                  <p:cNvPr id="22" name="Oval 20"/>
                  <p:cNvSpPr/>
                  <p:nvPr/>
                </p:nvSpPr>
                <p:spPr>
                  <a:xfrm>
                    <a:off x="744701" y="3365132"/>
                    <a:ext cx="1689830" cy="16898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0" name="Rectangle 19"/>
                <p:cNvSpPr/>
                <p:nvPr/>
              </p:nvSpPr>
              <p:spPr>
                <a:xfrm>
                  <a:off x="683830" y="920541"/>
                  <a:ext cx="420096" cy="756340"/>
                </a:xfrm>
                <a:prstGeom prst="rect">
                  <a:avLst/>
                </a:prstGeom>
              </p:spPr>
              <p:txBody>
                <a:bodyPr wrap="squar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67"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grpSp>
        <p:sp>
          <p:nvSpPr>
            <p:cNvPr id="16" name="Rectangle 15"/>
            <p:cNvSpPr/>
            <p:nvPr/>
          </p:nvSpPr>
          <p:spPr>
            <a:xfrm>
              <a:off x="572449" y="757098"/>
              <a:ext cx="6044546" cy="246173"/>
            </a:xfrm>
            <a:prstGeom prst="rect">
              <a:avLst/>
            </a:prstGeom>
          </p:spPr>
          <p:txBody>
            <a:bodyPr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133" b="1" i="0" u="none" strike="noStrike" kern="1200" cap="none" spc="0" normalizeH="0" baseline="0" noProof="0" dirty="0">
                  <a:ln>
                    <a:noFill/>
                  </a:ln>
                  <a:solidFill>
                    <a:prstClr val="white"/>
                  </a:solidFill>
                  <a:effectLst/>
                  <a:uLnTx/>
                  <a:uFillTx/>
                  <a:latin typeface="Calibri" panose="020F0502020204030204"/>
                  <a:ea typeface="+mn-ea"/>
                  <a:cs typeface="+mn-cs"/>
                </a:rPr>
                <a:t>SPONSORS HAVE A BIGGER VOICE </a:t>
              </a:r>
              <a:r>
                <a:rPr kumimoji="0" lang="en-GB" sz="2133" b="0" i="1" u="none" strike="noStrike" kern="1200" cap="none" spc="0" normalizeH="0" baseline="0" noProof="0" dirty="0">
                  <a:ln>
                    <a:noFill/>
                  </a:ln>
                  <a:solidFill>
                    <a:prstClr val="white"/>
                  </a:solidFill>
                  <a:effectLst/>
                  <a:uLnTx/>
                  <a:uFillTx/>
                  <a:latin typeface="Calibri" panose="020F0502020204030204"/>
                  <a:ea typeface="+mn-ea"/>
                  <a:cs typeface="+mn-cs"/>
                </a:rPr>
                <a:t>(AND RESPONSIBILITY?) </a:t>
              </a:r>
              <a:r>
                <a:rPr kumimoji="0" lang="en-GB" sz="2133" b="1" i="0" u="none" strike="noStrike" kern="1200" cap="none" spc="0" normalizeH="0" baseline="0" noProof="0" dirty="0">
                  <a:ln>
                    <a:noFill/>
                  </a:ln>
                  <a:solidFill>
                    <a:prstClr val="white"/>
                  </a:solidFill>
                  <a:effectLst/>
                  <a:uLnTx/>
                  <a:uFillTx/>
                  <a:latin typeface="Calibri" panose="020F0502020204030204"/>
                  <a:ea typeface="+mn-ea"/>
                  <a:cs typeface="+mn-cs"/>
                </a:rPr>
                <a:t>THAN EVER</a:t>
              </a:r>
            </a:p>
          </p:txBody>
        </p:sp>
      </p:grpSp>
      <p:grpSp>
        <p:nvGrpSpPr>
          <p:cNvPr id="23" name="Group 21"/>
          <p:cNvGrpSpPr/>
          <p:nvPr/>
        </p:nvGrpSpPr>
        <p:grpSpPr>
          <a:xfrm>
            <a:off x="1260555" y="2745118"/>
            <a:ext cx="8113824" cy="444204"/>
            <a:chOff x="223283" y="715926"/>
            <a:chExt cx="6085368" cy="333153"/>
          </a:xfrm>
        </p:grpSpPr>
        <p:grpSp>
          <p:nvGrpSpPr>
            <p:cNvPr id="24" name="Group 22"/>
            <p:cNvGrpSpPr/>
            <p:nvPr/>
          </p:nvGrpSpPr>
          <p:grpSpPr>
            <a:xfrm>
              <a:off x="223283" y="715926"/>
              <a:ext cx="6085368" cy="333153"/>
              <a:chOff x="223283" y="715926"/>
              <a:chExt cx="6085368" cy="333153"/>
            </a:xfrm>
          </p:grpSpPr>
          <p:sp>
            <p:nvSpPr>
              <p:cNvPr id="26" name="Rectangle: Rounded Corners 24"/>
              <p:cNvSpPr/>
              <p:nvPr/>
            </p:nvSpPr>
            <p:spPr>
              <a:xfrm>
                <a:off x="223283" y="715926"/>
                <a:ext cx="6085368" cy="333153"/>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7" name="Group 25"/>
              <p:cNvGrpSpPr/>
              <p:nvPr/>
            </p:nvGrpSpPr>
            <p:grpSpPr>
              <a:xfrm>
                <a:off x="259096" y="737191"/>
                <a:ext cx="301575" cy="301574"/>
                <a:chOff x="364643" y="769477"/>
                <a:chExt cx="1058473" cy="1058473"/>
              </a:xfrm>
            </p:grpSpPr>
            <p:grpSp>
              <p:nvGrpSpPr>
                <p:cNvPr id="28" name="Group 26"/>
                <p:cNvGrpSpPr/>
                <p:nvPr/>
              </p:nvGrpSpPr>
              <p:grpSpPr>
                <a:xfrm>
                  <a:off x="364643" y="769477"/>
                  <a:ext cx="1058473" cy="1058473"/>
                  <a:chOff x="80433" y="2700870"/>
                  <a:chExt cx="3018366" cy="3018367"/>
                </a:xfrm>
              </p:grpSpPr>
              <p:pic>
                <p:nvPicPr>
                  <p:cNvPr id="30" name="Pictur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33" y="2700870"/>
                    <a:ext cx="3018366" cy="3018367"/>
                  </a:xfrm>
                  <a:prstGeom prst="rect">
                    <a:avLst/>
                  </a:prstGeom>
                </p:spPr>
              </p:pic>
              <p:sp>
                <p:nvSpPr>
                  <p:cNvPr id="31" name="Oval 29"/>
                  <p:cNvSpPr/>
                  <p:nvPr/>
                </p:nvSpPr>
                <p:spPr>
                  <a:xfrm>
                    <a:off x="744701" y="3365132"/>
                    <a:ext cx="1689830" cy="16898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9" name="Rectangle 28"/>
                <p:cNvSpPr/>
                <p:nvPr/>
              </p:nvSpPr>
              <p:spPr>
                <a:xfrm>
                  <a:off x="683830" y="920541"/>
                  <a:ext cx="420096" cy="756340"/>
                </a:xfrm>
                <a:prstGeom prst="rect">
                  <a:avLst/>
                </a:prstGeom>
              </p:spPr>
              <p:txBody>
                <a:bodyPr wrap="squar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67" b="1"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grpSp>
        </p:grpSp>
        <p:sp>
          <p:nvSpPr>
            <p:cNvPr id="25" name="Rectangle 24"/>
            <p:cNvSpPr/>
            <p:nvPr/>
          </p:nvSpPr>
          <p:spPr>
            <a:xfrm>
              <a:off x="572449" y="757098"/>
              <a:ext cx="5665318" cy="246173"/>
            </a:xfrm>
            <a:prstGeom prst="rect">
              <a:avLst/>
            </a:prstGeom>
          </p:spPr>
          <p:txBody>
            <a:bodyPr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133" b="1" i="0" u="none" strike="noStrike" kern="1200" cap="none" spc="0" normalizeH="0" baseline="0" noProof="0" dirty="0">
                  <a:ln>
                    <a:noFill/>
                  </a:ln>
                  <a:solidFill>
                    <a:prstClr val="white"/>
                  </a:solidFill>
                  <a:effectLst/>
                  <a:uLnTx/>
                  <a:uFillTx/>
                  <a:latin typeface="Calibri" panose="020F0502020204030204"/>
                  <a:ea typeface="+mn-ea"/>
                  <a:cs typeface="+mn-cs"/>
                </a:rPr>
                <a:t>BRANDS REQUIRE PROOF OF IMPACT – BEYOND EXPOSURE</a:t>
              </a:r>
            </a:p>
          </p:txBody>
        </p:sp>
      </p:grpSp>
      <p:grpSp>
        <p:nvGrpSpPr>
          <p:cNvPr id="32" name="Group 30"/>
          <p:cNvGrpSpPr/>
          <p:nvPr/>
        </p:nvGrpSpPr>
        <p:grpSpPr>
          <a:xfrm>
            <a:off x="1766193" y="3381497"/>
            <a:ext cx="8235077" cy="444204"/>
            <a:chOff x="223283" y="715926"/>
            <a:chExt cx="6176308" cy="333153"/>
          </a:xfrm>
        </p:grpSpPr>
        <p:grpSp>
          <p:nvGrpSpPr>
            <p:cNvPr id="33" name="Group 31"/>
            <p:cNvGrpSpPr/>
            <p:nvPr/>
          </p:nvGrpSpPr>
          <p:grpSpPr>
            <a:xfrm>
              <a:off x="223283" y="715926"/>
              <a:ext cx="6085368" cy="333153"/>
              <a:chOff x="223283" y="715926"/>
              <a:chExt cx="6085368" cy="333153"/>
            </a:xfrm>
          </p:grpSpPr>
          <p:sp>
            <p:nvSpPr>
              <p:cNvPr id="35" name="Rectangle: Rounded Corners 33"/>
              <p:cNvSpPr/>
              <p:nvPr/>
            </p:nvSpPr>
            <p:spPr>
              <a:xfrm>
                <a:off x="223283" y="715926"/>
                <a:ext cx="6085368" cy="333153"/>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6" name="Group 34"/>
              <p:cNvGrpSpPr/>
              <p:nvPr/>
            </p:nvGrpSpPr>
            <p:grpSpPr>
              <a:xfrm>
                <a:off x="259096" y="737191"/>
                <a:ext cx="301575" cy="301574"/>
                <a:chOff x="364643" y="769477"/>
                <a:chExt cx="1058473" cy="1058473"/>
              </a:xfrm>
            </p:grpSpPr>
            <p:grpSp>
              <p:nvGrpSpPr>
                <p:cNvPr id="37" name="Group 35"/>
                <p:cNvGrpSpPr/>
                <p:nvPr/>
              </p:nvGrpSpPr>
              <p:grpSpPr>
                <a:xfrm>
                  <a:off x="364643" y="769477"/>
                  <a:ext cx="1058473" cy="1058473"/>
                  <a:chOff x="80433" y="2700870"/>
                  <a:chExt cx="3018366" cy="3018367"/>
                </a:xfrm>
              </p:grpSpPr>
              <p:pic>
                <p:nvPicPr>
                  <p:cNvPr id="39" name="Picture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33" y="2700870"/>
                    <a:ext cx="3018366" cy="3018367"/>
                  </a:xfrm>
                  <a:prstGeom prst="rect">
                    <a:avLst/>
                  </a:prstGeom>
                </p:spPr>
              </p:pic>
              <p:sp>
                <p:nvSpPr>
                  <p:cNvPr id="40" name="Oval 38"/>
                  <p:cNvSpPr/>
                  <p:nvPr/>
                </p:nvSpPr>
                <p:spPr>
                  <a:xfrm>
                    <a:off x="744701" y="3365132"/>
                    <a:ext cx="1689830" cy="16898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8" name="Rectangle 37"/>
                <p:cNvSpPr/>
                <p:nvPr/>
              </p:nvSpPr>
              <p:spPr>
                <a:xfrm>
                  <a:off x="683830" y="920541"/>
                  <a:ext cx="420096" cy="756340"/>
                </a:xfrm>
                <a:prstGeom prst="rect">
                  <a:avLst/>
                </a:prstGeom>
              </p:spPr>
              <p:txBody>
                <a:bodyPr wrap="squar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67" b="1"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grpSp>
        <p:sp>
          <p:nvSpPr>
            <p:cNvPr id="34" name="Rectangle 33"/>
            <p:cNvSpPr/>
            <p:nvPr/>
          </p:nvSpPr>
          <p:spPr>
            <a:xfrm>
              <a:off x="572448" y="757098"/>
              <a:ext cx="5827143" cy="246173"/>
            </a:xfrm>
            <a:prstGeom prst="rect">
              <a:avLst/>
            </a:prstGeom>
          </p:spPr>
          <p:txBody>
            <a:bodyPr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133" b="1" i="0" u="none" strike="noStrike" kern="1200" cap="none" spc="0" normalizeH="0" baseline="0" noProof="0" dirty="0">
                  <a:ln>
                    <a:noFill/>
                  </a:ln>
                  <a:solidFill>
                    <a:prstClr val="white"/>
                  </a:solidFill>
                  <a:effectLst/>
                  <a:uLnTx/>
                  <a:uFillTx/>
                  <a:latin typeface="Calibri" panose="020F0502020204030204"/>
                  <a:ea typeface="+mn-ea"/>
                  <a:cs typeface="+mn-cs"/>
                </a:rPr>
                <a:t>COMMUNITY / ACTIVATION / ENGAGEMENT PLAY A CRITICAL ROLE</a:t>
              </a:r>
            </a:p>
          </p:txBody>
        </p:sp>
      </p:grpSp>
      <p:grpSp>
        <p:nvGrpSpPr>
          <p:cNvPr id="41" name="Group 39"/>
          <p:cNvGrpSpPr/>
          <p:nvPr/>
        </p:nvGrpSpPr>
        <p:grpSpPr>
          <a:xfrm>
            <a:off x="2271830" y="4017878"/>
            <a:ext cx="8113824" cy="444204"/>
            <a:chOff x="223283" y="715926"/>
            <a:chExt cx="6085368" cy="333153"/>
          </a:xfrm>
        </p:grpSpPr>
        <p:grpSp>
          <p:nvGrpSpPr>
            <p:cNvPr id="42" name="Group 40"/>
            <p:cNvGrpSpPr/>
            <p:nvPr/>
          </p:nvGrpSpPr>
          <p:grpSpPr>
            <a:xfrm>
              <a:off x="223283" y="715926"/>
              <a:ext cx="6085368" cy="333153"/>
              <a:chOff x="223283" y="715926"/>
              <a:chExt cx="6085368" cy="333153"/>
            </a:xfrm>
          </p:grpSpPr>
          <p:sp>
            <p:nvSpPr>
              <p:cNvPr id="44" name="Rectangle: Rounded Corners 42"/>
              <p:cNvSpPr/>
              <p:nvPr/>
            </p:nvSpPr>
            <p:spPr>
              <a:xfrm>
                <a:off x="223283" y="715926"/>
                <a:ext cx="6085368" cy="333153"/>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5" name="Group 43"/>
              <p:cNvGrpSpPr/>
              <p:nvPr/>
            </p:nvGrpSpPr>
            <p:grpSpPr>
              <a:xfrm>
                <a:off x="259096" y="737191"/>
                <a:ext cx="301575" cy="301574"/>
                <a:chOff x="364643" y="769477"/>
                <a:chExt cx="1058473" cy="1058473"/>
              </a:xfrm>
            </p:grpSpPr>
            <p:grpSp>
              <p:nvGrpSpPr>
                <p:cNvPr id="46" name="Group 44"/>
                <p:cNvGrpSpPr/>
                <p:nvPr/>
              </p:nvGrpSpPr>
              <p:grpSpPr>
                <a:xfrm>
                  <a:off x="364643" y="769477"/>
                  <a:ext cx="1058473" cy="1058473"/>
                  <a:chOff x="80433" y="2700870"/>
                  <a:chExt cx="3018366" cy="3018367"/>
                </a:xfrm>
              </p:grpSpPr>
              <p:pic>
                <p:nvPicPr>
                  <p:cNvPr id="48" name="Picture 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33" y="2700870"/>
                    <a:ext cx="3018366" cy="3018367"/>
                  </a:xfrm>
                  <a:prstGeom prst="rect">
                    <a:avLst/>
                  </a:prstGeom>
                </p:spPr>
              </p:pic>
              <p:sp>
                <p:nvSpPr>
                  <p:cNvPr id="49" name="Oval 47"/>
                  <p:cNvSpPr/>
                  <p:nvPr/>
                </p:nvSpPr>
                <p:spPr>
                  <a:xfrm>
                    <a:off x="744701" y="3365132"/>
                    <a:ext cx="1689830" cy="16898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7" name="Rectangle 46"/>
                <p:cNvSpPr/>
                <p:nvPr/>
              </p:nvSpPr>
              <p:spPr>
                <a:xfrm>
                  <a:off x="683830" y="920541"/>
                  <a:ext cx="420096" cy="756340"/>
                </a:xfrm>
                <a:prstGeom prst="rect">
                  <a:avLst/>
                </a:prstGeom>
              </p:spPr>
              <p:txBody>
                <a:bodyPr wrap="squar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67" b="1"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grpSp>
        </p:grpSp>
        <p:sp>
          <p:nvSpPr>
            <p:cNvPr id="43" name="Rectangle 42"/>
            <p:cNvSpPr/>
            <p:nvPr/>
          </p:nvSpPr>
          <p:spPr>
            <a:xfrm>
              <a:off x="572449" y="757098"/>
              <a:ext cx="5665318" cy="246173"/>
            </a:xfrm>
            <a:prstGeom prst="rect">
              <a:avLst/>
            </a:prstGeom>
          </p:spPr>
          <p:txBody>
            <a:bodyPr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133" b="1" i="0" u="none" strike="noStrike" kern="1200" cap="none" spc="0" normalizeH="0" baseline="0" noProof="0" dirty="0">
                  <a:ln>
                    <a:noFill/>
                  </a:ln>
                  <a:solidFill>
                    <a:prstClr val="white"/>
                  </a:solidFill>
                  <a:effectLst/>
                  <a:uLnTx/>
                  <a:uFillTx/>
                  <a:latin typeface="Calibri" panose="020F0502020204030204"/>
                  <a:ea typeface="+mn-ea"/>
                  <a:cs typeface="+mn-cs"/>
                </a:rPr>
                <a:t>DIGITAL HAS CHANGED THE GAME</a:t>
              </a:r>
            </a:p>
          </p:txBody>
        </p:sp>
      </p:grpSp>
      <p:grpSp>
        <p:nvGrpSpPr>
          <p:cNvPr id="50" name="Group 48"/>
          <p:cNvGrpSpPr/>
          <p:nvPr/>
        </p:nvGrpSpPr>
        <p:grpSpPr>
          <a:xfrm>
            <a:off x="2777467" y="4654254"/>
            <a:ext cx="8113824" cy="444204"/>
            <a:chOff x="223283" y="715926"/>
            <a:chExt cx="6085368" cy="333153"/>
          </a:xfrm>
        </p:grpSpPr>
        <p:grpSp>
          <p:nvGrpSpPr>
            <p:cNvPr id="51" name="Group 49"/>
            <p:cNvGrpSpPr/>
            <p:nvPr/>
          </p:nvGrpSpPr>
          <p:grpSpPr>
            <a:xfrm>
              <a:off x="223283" y="715926"/>
              <a:ext cx="6085368" cy="333153"/>
              <a:chOff x="223283" y="715926"/>
              <a:chExt cx="6085368" cy="333153"/>
            </a:xfrm>
          </p:grpSpPr>
          <p:sp>
            <p:nvSpPr>
              <p:cNvPr id="53" name="Rectangle: Rounded Corners 51"/>
              <p:cNvSpPr/>
              <p:nvPr/>
            </p:nvSpPr>
            <p:spPr>
              <a:xfrm>
                <a:off x="223283" y="715926"/>
                <a:ext cx="6085368" cy="333153"/>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4" name="Group 52"/>
              <p:cNvGrpSpPr/>
              <p:nvPr/>
            </p:nvGrpSpPr>
            <p:grpSpPr>
              <a:xfrm>
                <a:off x="259096" y="737191"/>
                <a:ext cx="301575" cy="301574"/>
                <a:chOff x="364643" y="769477"/>
                <a:chExt cx="1058473" cy="1058473"/>
              </a:xfrm>
            </p:grpSpPr>
            <p:grpSp>
              <p:nvGrpSpPr>
                <p:cNvPr id="55" name="Group 53"/>
                <p:cNvGrpSpPr/>
                <p:nvPr/>
              </p:nvGrpSpPr>
              <p:grpSpPr>
                <a:xfrm>
                  <a:off x="364643" y="769477"/>
                  <a:ext cx="1058473" cy="1058473"/>
                  <a:chOff x="80433" y="2700870"/>
                  <a:chExt cx="3018366" cy="3018367"/>
                </a:xfrm>
              </p:grpSpPr>
              <p:pic>
                <p:nvPicPr>
                  <p:cNvPr id="57" name="Picture 5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33" y="2700870"/>
                    <a:ext cx="3018366" cy="3018367"/>
                  </a:xfrm>
                  <a:prstGeom prst="rect">
                    <a:avLst/>
                  </a:prstGeom>
                </p:spPr>
              </p:pic>
              <p:sp>
                <p:nvSpPr>
                  <p:cNvPr id="58" name="Oval 56"/>
                  <p:cNvSpPr/>
                  <p:nvPr/>
                </p:nvSpPr>
                <p:spPr>
                  <a:xfrm>
                    <a:off x="744701" y="3365132"/>
                    <a:ext cx="1689830" cy="16898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56" name="Rectangle 55"/>
                <p:cNvSpPr/>
                <p:nvPr/>
              </p:nvSpPr>
              <p:spPr>
                <a:xfrm>
                  <a:off x="683830" y="920541"/>
                  <a:ext cx="420096" cy="756340"/>
                </a:xfrm>
                <a:prstGeom prst="rect">
                  <a:avLst/>
                </a:prstGeom>
              </p:spPr>
              <p:txBody>
                <a:bodyPr wrap="squar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67" b="1" i="0" u="none" strike="noStrike" kern="1200" cap="none" spc="0" normalizeH="0" baseline="0" noProof="0" dirty="0">
                      <a:ln>
                        <a:noFill/>
                      </a:ln>
                      <a:solidFill>
                        <a:prstClr val="white"/>
                      </a:solidFill>
                      <a:effectLst/>
                      <a:uLnTx/>
                      <a:uFillTx/>
                      <a:latin typeface="Calibri" panose="020F0502020204030204"/>
                      <a:ea typeface="+mn-ea"/>
                      <a:cs typeface="+mn-cs"/>
                    </a:rPr>
                    <a:t>6</a:t>
                  </a:r>
                </a:p>
              </p:txBody>
            </p:sp>
          </p:grpSp>
        </p:grpSp>
        <p:sp>
          <p:nvSpPr>
            <p:cNvPr id="52" name="Rectangle 51"/>
            <p:cNvSpPr/>
            <p:nvPr/>
          </p:nvSpPr>
          <p:spPr>
            <a:xfrm>
              <a:off x="572449" y="757098"/>
              <a:ext cx="5665318" cy="246173"/>
            </a:xfrm>
            <a:prstGeom prst="rect">
              <a:avLst/>
            </a:prstGeom>
          </p:spPr>
          <p:txBody>
            <a:bodyPr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133" b="1" i="0" u="none" strike="noStrike" kern="1200" cap="none" spc="0" normalizeH="0" baseline="0" noProof="0" dirty="0">
                  <a:ln>
                    <a:noFill/>
                  </a:ln>
                  <a:solidFill>
                    <a:prstClr val="white"/>
                  </a:solidFill>
                  <a:effectLst/>
                  <a:uLnTx/>
                  <a:uFillTx/>
                  <a:latin typeface="Calibri" panose="020F0502020204030204"/>
                  <a:ea typeface="+mn-ea"/>
                  <a:cs typeface="+mn-cs"/>
                </a:rPr>
                <a:t>E-SPORTS AND OTHERS ARE CHANGING IT FURTHER</a:t>
              </a:r>
            </a:p>
          </p:txBody>
        </p:sp>
      </p:grpSp>
      <p:grpSp>
        <p:nvGrpSpPr>
          <p:cNvPr id="59" name="Group 57"/>
          <p:cNvGrpSpPr/>
          <p:nvPr/>
        </p:nvGrpSpPr>
        <p:grpSpPr>
          <a:xfrm>
            <a:off x="3283105" y="5290634"/>
            <a:ext cx="8113824" cy="444204"/>
            <a:chOff x="223283" y="715926"/>
            <a:chExt cx="6085368" cy="333153"/>
          </a:xfrm>
        </p:grpSpPr>
        <p:grpSp>
          <p:nvGrpSpPr>
            <p:cNvPr id="60" name="Group 58"/>
            <p:cNvGrpSpPr/>
            <p:nvPr/>
          </p:nvGrpSpPr>
          <p:grpSpPr>
            <a:xfrm>
              <a:off x="223283" y="715926"/>
              <a:ext cx="6085368" cy="333153"/>
              <a:chOff x="223283" y="715926"/>
              <a:chExt cx="6085368" cy="333153"/>
            </a:xfrm>
          </p:grpSpPr>
          <p:sp>
            <p:nvSpPr>
              <p:cNvPr id="62" name="Rectangle: Rounded Corners 60"/>
              <p:cNvSpPr/>
              <p:nvPr/>
            </p:nvSpPr>
            <p:spPr>
              <a:xfrm>
                <a:off x="223283" y="715926"/>
                <a:ext cx="6085368" cy="333153"/>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3" name="Group 61"/>
              <p:cNvGrpSpPr/>
              <p:nvPr/>
            </p:nvGrpSpPr>
            <p:grpSpPr>
              <a:xfrm>
                <a:off x="259096" y="737191"/>
                <a:ext cx="301575" cy="301574"/>
                <a:chOff x="364643" y="769477"/>
                <a:chExt cx="1058473" cy="1058473"/>
              </a:xfrm>
            </p:grpSpPr>
            <p:grpSp>
              <p:nvGrpSpPr>
                <p:cNvPr id="64" name="Group 62"/>
                <p:cNvGrpSpPr/>
                <p:nvPr/>
              </p:nvGrpSpPr>
              <p:grpSpPr>
                <a:xfrm>
                  <a:off x="364643" y="769477"/>
                  <a:ext cx="1058473" cy="1058473"/>
                  <a:chOff x="80433" y="2700870"/>
                  <a:chExt cx="3018366" cy="3018367"/>
                </a:xfrm>
              </p:grpSpPr>
              <p:pic>
                <p:nvPicPr>
                  <p:cNvPr id="66" name="Picture 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33" y="2700870"/>
                    <a:ext cx="3018366" cy="3018367"/>
                  </a:xfrm>
                  <a:prstGeom prst="rect">
                    <a:avLst/>
                  </a:prstGeom>
                </p:spPr>
              </p:pic>
              <p:sp>
                <p:nvSpPr>
                  <p:cNvPr id="67" name="Oval 65"/>
                  <p:cNvSpPr/>
                  <p:nvPr/>
                </p:nvSpPr>
                <p:spPr>
                  <a:xfrm>
                    <a:off x="744701" y="3365132"/>
                    <a:ext cx="1689830" cy="16898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5" name="Rectangle 64"/>
                <p:cNvSpPr/>
                <p:nvPr/>
              </p:nvSpPr>
              <p:spPr>
                <a:xfrm>
                  <a:off x="683830" y="920541"/>
                  <a:ext cx="420096" cy="756340"/>
                </a:xfrm>
                <a:prstGeom prst="rect">
                  <a:avLst/>
                </a:prstGeom>
              </p:spPr>
              <p:txBody>
                <a:bodyPr wrap="squar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67" b="1" i="0" u="none" strike="noStrike" kern="1200" cap="none" spc="0" normalizeH="0" baseline="0" noProof="0" dirty="0">
                      <a:ln>
                        <a:noFill/>
                      </a:ln>
                      <a:solidFill>
                        <a:prstClr val="white"/>
                      </a:solidFill>
                      <a:effectLst/>
                      <a:uLnTx/>
                      <a:uFillTx/>
                      <a:latin typeface="Calibri" panose="020F0502020204030204"/>
                      <a:ea typeface="+mn-ea"/>
                      <a:cs typeface="+mn-cs"/>
                    </a:rPr>
                    <a:t>7</a:t>
                  </a:r>
                </a:p>
              </p:txBody>
            </p:sp>
          </p:grpSp>
        </p:grpSp>
        <p:sp>
          <p:nvSpPr>
            <p:cNvPr id="61" name="Rectangle 60"/>
            <p:cNvSpPr/>
            <p:nvPr/>
          </p:nvSpPr>
          <p:spPr>
            <a:xfrm>
              <a:off x="572449" y="757098"/>
              <a:ext cx="5665318" cy="246173"/>
            </a:xfrm>
            <a:prstGeom prst="rect">
              <a:avLst/>
            </a:prstGeom>
          </p:spPr>
          <p:txBody>
            <a:bodyPr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133" b="1" i="0" u="none" strike="noStrike" kern="1200" cap="none" spc="0" normalizeH="0" baseline="0" noProof="0" dirty="0">
                  <a:ln>
                    <a:noFill/>
                  </a:ln>
                  <a:solidFill>
                    <a:prstClr val="white"/>
                  </a:solidFill>
                  <a:effectLst/>
                  <a:uLnTx/>
                  <a:uFillTx/>
                  <a:latin typeface="Calibri" panose="020F0502020204030204"/>
                  <a:ea typeface="+mn-ea"/>
                  <a:cs typeface="+mn-cs"/>
                </a:rPr>
                <a:t>SPONSORSHIP IS MORE STRATEGIC THAN EVER</a:t>
              </a:r>
            </a:p>
          </p:txBody>
        </p:sp>
      </p:grpSp>
      <p:sp>
        <p:nvSpPr>
          <p:cNvPr id="68" name="Title 5"/>
          <p:cNvSpPr txBox="1">
            <a:spLocks/>
          </p:cNvSpPr>
          <p:nvPr/>
        </p:nvSpPr>
        <p:spPr>
          <a:xfrm>
            <a:off x="291811" y="5919226"/>
            <a:ext cx="11616267" cy="524440"/>
          </a:xfrm>
          <a:prstGeom prst="rect">
            <a:avLst/>
          </a:prstGeom>
        </p:spPr>
        <p:txBody>
          <a:bodyPr vert="horz" lIns="0" tIns="0" rIns="0" bIns="0" rtlCol="0" anchor="t" anchorCtr="0">
            <a:noAutofit/>
          </a:bodyPr>
          <a:lstStyle>
            <a:lvl1pPr algn="l" defTabSz="914400" rtl="0" eaLnBrk="1" latinLnBrk="0" hangingPunct="1">
              <a:spcBef>
                <a:spcPct val="0"/>
              </a:spcBef>
              <a:buNone/>
              <a:defRPr sz="2400" b="1" kern="1200">
                <a:solidFill>
                  <a:srgbClr val="FF0000"/>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GB" sz="3733" b="1" i="0" u="none" strike="noStrike" kern="1200" cap="none" spc="0" normalizeH="0" baseline="0" noProof="0" dirty="0">
                <a:ln>
                  <a:noFill/>
                </a:ln>
                <a:solidFill>
                  <a:prstClr val="black"/>
                </a:solidFill>
                <a:effectLst/>
                <a:uLnTx/>
                <a:uFillTx/>
                <a:latin typeface="Calibri Light" panose="020F0302020204030204"/>
                <a:ea typeface="+mj-ea"/>
                <a:cs typeface="+mj-cs"/>
              </a:rPr>
              <a:t>… BUT YOU ALREADY KNEW THAT</a:t>
            </a:r>
          </a:p>
        </p:txBody>
      </p:sp>
    </p:spTree>
    <p:extLst>
      <p:ext uri="{BB962C8B-B14F-4D97-AF65-F5344CB8AC3E}">
        <p14:creationId xmlns:p14="http://schemas.microsoft.com/office/powerpoint/2010/main" val="27029039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2" name="Média en ligne 1" title="Case Study - We Are Tennis Fan Academy - BNP PARIBAS (2016)">
            <a:hlinkClick r:id="" action="ppaction://media"/>
            <a:extLst>
              <a:ext uri="{FF2B5EF4-FFF2-40B4-BE49-F238E27FC236}">
                <a16:creationId xmlns:a16="http://schemas.microsoft.com/office/drawing/2014/main" id="{828D5269-6A76-4444-8363-1B4BACBE4FC3}"/>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3508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673E9FC8-2143-48A2-9DEE-AABBC7E30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265888"/>
          </a:xfrm>
          <a:custGeom>
            <a:avLst/>
            <a:gdLst>
              <a:gd name="connsiteX0" fmla="*/ 0 w 12188952"/>
              <a:gd name="connsiteY0" fmla="*/ 0 h 6265888"/>
              <a:gd name="connsiteX1" fmla="*/ 12188952 w 12188952"/>
              <a:gd name="connsiteY1" fmla="*/ 0 h 6265888"/>
              <a:gd name="connsiteX2" fmla="*/ 12188952 w 12188952"/>
              <a:gd name="connsiteY2" fmla="*/ 5061023 h 6265888"/>
              <a:gd name="connsiteX3" fmla="*/ 12188400 w 12188952"/>
              <a:gd name="connsiteY3" fmla="*/ 5061281 h 6265888"/>
              <a:gd name="connsiteX4" fmla="*/ 6096000 w 12188952"/>
              <a:gd name="connsiteY4" fmla="*/ 6265888 h 6265888"/>
              <a:gd name="connsiteX5" fmla="*/ 3601 w 12188952"/>
              <a:gd name="connsiteY5" fmla="*/ 5061281 h 6265888"/>
              <a:gd name="connsiteX6" fmla="*/ 0 w 12188952"/>
              <a:gd name="connsiteY6" fmla="*/ 5059596 h 6265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6265888">
                <a:moveTo>
                  <a:pt x="0" y="0"/>
                </a:moveTo>
                <a:lnTo>
                  <a:pt x="12188952" y="0"/>
                </a:lnTo>
                <a:lnTo>
                  <a:pt x="12188952" y="5061023"/>
                </a:lnTo>
                <a:lnTo>
                  <a:pt x="12188400" y="5061281"/>
                </a:lnTo>
                <a:cubicBezTo>
                  <a:pt x="10489511" y="5817852"/>
                  <a:pt x="8380622" y="6265888"/>
                  <a:pt x="6096000" y="6265888"/>
                </a:cubicBezTo>
                <a:cubicBezTo>
                  <a:pt x="3811379" y="6265888"/>
                  <a:pt x="1702489" y="5817852"/>
                  <a:pt x="3601" y="5061281"/>
                </a:cubicBezTo>
                <a:lnTo>
                  <a:pt x="0" y="5059596"/>
                </a:ln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Image 4">
            <a:extLst>
              <a:ext uri="{FF2B5EF4-FFF2-40B4-BE49-F238E27FC236}">
                <a16:creationId xmlns:a16="http://schemas.microsoft.com/office/drawing/2014/main" id="{C0F657D6-FFB6-4870-AE0E-33066DFA60EC}"/>
              </a:ext>
            </a:extLst>
          </p:cNvPr>
          <p:cNvPicPr>
            <a:picLocks noChangeAspect="1"/>
          </p:cNvPicPr>
          <p:nvPr/>
        </p:nvPicPr>
        <p:blipFill rotWithShape="1">
          <a:blip r:embed="rId2">
            <a:extLst>
              <a:ext uri="{28A0092B-C50C-407E-A947-70E740481C1C}">
                <a14:useLocalDpi xmlns:a14="http://schemas.microsoft.com/office/drawing/2010/main" val="0"/>
              </a:ext>
            </a:extLst>
          </a:blip>
          <a:srcRect t="18504" b="15837"/>
          <a:stretch/>
        </p:blipFill>
        <p:spPr>
          <a:xfrm>
            <a:off x="1" y="10"/>
            <a:ext cx="12192000" cy="6003842"/>
          </a:xfrm>
          <a:custGeom>
            <a:avLst/>
            <a:gdLst/>
            <a:ahLst/>
            <a:cxnLst/>
            <a:rect l="l" t="t" r="r" b="b"/>
            <a:pathLst>
              <a:path w="12187427" h="6003852">
                <a:moveTo>
                  <a:pt x="0" y="0"/>
                </a:moveTo>
                <a:lnTo>
                  <a:pt x="12187427" y="0"/>
                </a:lnTo>
                <a:lnTo>
                  <a:pt x="12187427" y="4772371"/>
                </a:lnTo>
                <a:lnTo>
                  <a:pt x="11865111" y="4913285"/>
                </a:lnTo>
                <a:cubicBezTo>
                  <a:pt x="10225213" y="5601147"/>
                  <a:pt x="8237833" y="6003852"/>
                  <a:pt x="6096000" y="6003852"/>
                </a:cubicBezTo>
                <a:cubicBezTo>
                  <a:pt x="3811379" y="6003852"/>
                  <a:pt x="1702489" y="5545663"/>
                  <a:pt x="3601" y="4771946"/>
                </a:cubicBezTo>
                <a:lnTo>
                  <a:pt x="0" y="4770223"/>
                </a:lnTo>
                <a:close/>
              </a:path>
            </a:pathLst>
          </a:custGeom>
          <a:solidFill>
            <a:srgbClr val="FFFFFF">
              <a:shade val="85000"/>
            </a:srgbClr>
          </a:solidFill>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C7D8EFC1-9546-43FA-B662-571E31359CE2}"/>
              </a:ext>
            </a:extLst>
          </p:cNvPr>
          <p:cNvSpPr>
            <a:spLocks noGrp="1"/>
          </p:cNvSpPr>
          <p:nvPr>
            <p:ph type="ctrTitle"/>
          </p:nvPr>
        </p:nvSpPr>
        <p:spPr/>
        <p:txBody>
          <a:bodyPr>
            <a:normAutofit fontScale="90000"/>
          </a:bodyPr>
          <a:lstStyle/>
          <a:p>
            <a:r>
              <a:rPr lang="fr-FR" dirty="0"/>
              <a:t>Plate-Forme d’Activations &amp; proposition de valeur  </a:t>
            </a:r>
          </a:p>
        </p:txBody>
      </p:sp>
      <p:sp>
        <p:nvSpPr>
          <p:cNvPr id="5" name="Sous-titre 4">
            <a:extLst>
              <a:ext uri="{FF2B5EF4-FFF2-40B4-BE49-F238E27FC236}">
                <a16:creationId xmlns:a16="http://schemas.microsoft.com/office/drawing/2014/main" id="{51837B16-0EA1-4E5B-84DD-1534D581A0E5}"/>
              </a:ext>
            </a:extLst>
          </p:cNvPr>
          <p:cNvSpPr>
            <a:spLocks noGrp="1"/>
          </p:cNvSpPr>
          <p:nvPr>
            <p:ph type="subTitle" idx="12"/>
          </p:nvPr>
        </p:nvSpPr>
        <p:spPr/>
        <p:txBody>
          <a:bodyPr/>
          <a:lstStyle/>
          <a:p>
            <a:r>
              <a:rPr lang="fr-FR" dirty="0"/>
              <a:t>Typologie interactionnelle</a:t>
            </a:r>
          </a:p>
        </p:txBody>
      </p:sp>
      <p:sp>
        <p:nvSpPr>
          <p:cNvPr id="6" name="Rectangle : coins arrondis 5">
            <a:extLst>
              <a:ext uri="{FF2B5EF4-FFF2-40B4-BE49-F238E27FC236}">
                <a16:creationId xmlns:a16="http://schemas.microsoft.com/office/drawing/2014/main" id="{3AD0B834-F610-4CF8-AD1C-0E754822D00D}"/>
              </a:ext>
            </a:extLst>
          </p:cNvPr>
          <p:cNvSpPr/>
          <p:nvPr/>
        </p:nvSpPr>
        <p:spPr>
          <a:xfrm>
            <a:off x="4915270" y="1278385"/>
            <a:ext cx="2219418" cy="585926"/>
          </a:xfrm>
          <a:prstGeom prst="round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ACTIVATIONS</a:t>
            </a:r>
          </a:p>
        </p:txBody>
      </p:sp>
      <p:sp>
        <p:nvSpPr>
          <p:cNvPr id="7" name="Ellipse 6">
            <a:extLst>
              <a:ext uri="{FF2B5EF4-FFF2-40B4-BE49-F238E27FC236}">
                <a16:creationId xmlns:a16="http://schemas.microsoft.com/office/drawing/2014/main" id="{F1F74DCF-EFAC-4A32-9689-A0F42281F2AE}"/>
              </a:ext>
            </a:extLst>
          </p:cNvPr>
          <p:cNvSpPr/>
          <p:nvPr/>
        </p:nvSpPr>
        <p:spPr>
          <a:xfrm>
            <a:off x="1746681" y="2219418"/>
            <a:ext cx="1898342" cy="941033"/>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t>Interactions</a:t>
            </a:r>
          </a:p>
          <a:p>
            <a:pPr algn="ctr"/>
            <a:r>
              <a:rPr lang="fr-FR" sz="1400" dirty="0"/>
              <a:t>Visuelles</a:t>
            </a:r>
          </a:p>
        </p:txBody>
      </p:sp>
      <p:sp>
        <p:nvSpPr>
          <p:cNvPr id="8" name="Ellipse 7">
            <a:extLst>
              <a:ext uri="{FF2B5EF4-FFF2-40B4-BE49-F238E27FC236}">
                <a16:creationId xmlns:a16="http://schemas.microsoft.com/office/drawing/2014/main" id="{5281AF0D-398D-4C67-BCCE-A44A9C3B0686}"/>
              </a:ext>
            </a:extLst>
          </p:cNvPr>
          <p:cNvSpPr/>
          <p:nvPr/>
        </p:nvSpPr>
        <p:spPr>
          <a:xfrm>
            <a:off x="3917271" y="2219413"/>
            <a:ext cx="1947170" cy="941033"/>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t>Interactions</a:t>
            </a:r>
          </a:p>
          <a:p>
            <a:pPr algn="ctr"/>
            <a:r>
              <a:rPr lang="fr-FR" sz="1400" dirty="0"/>
              <a:t>Relationnelles</a:t>
            </a:r>
          </a:p>
        </p:txBody>
      </p:sp>
      <p:sp>
        <p:nvSpPr>
          <p:cNvPr id="9" name="Ellipse 8">
            <a:extLst>
              <a:ext uri="{FF2B5EF4-FFF2-40B4-BE49-F238E27FC236}">
                <a16:creationId xmlns:a16="http://schemas.microsoft.com/office/drawing/2014/main" id="{3DA78645-E157-43D5-A8F3-F8A3C39FEABE}"/>
              </a:ext>
            </a:extLst>
          </p:cNvPr>
          <p:cNvSpPr/>
          <p:nvPr/>
        </p:nvSpPr>
        <p:spPr>
          <a:xfrm>
            <a:off x="6136688" y="2219414"/>
            <a:ext cx="1989363" cy="941033"/>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t>Interactions</a:t>
            </a:r>
          </a:p>
          <a:p>
            <a:pPr algn="ctr"/>
            <a:r>
              <a:rPr lang="fr-FR" sz="1400" dirty="0"/>
              <a:t>Expérientielles</a:t>
            </a:r>
          </a:p>
        </p:txBody>
      </p:sp>
      <p:sp>
        <p:nvSpPr>
          <p:cNvPr id="10" name="Ellipse 9">
            <a:extLst>
              <a:ext uri="{FF2B5EF4-FFF2-40B4-BE49-F238E27FC236}">
                <a16:creationId xmlns:a16="http://schemas.microsoft.com/office/drawing/2014/main" id="{DBCA19CD-91A9-4DA1-A55C-CA8E50DC9B7C}"/>
              </a:ext>
            </a:extLst>
          </p:cNvPr>
          <p:cNvSpPr/>
          <p:nvPr/>
        </p:nvSpPr>
        <p:spPr>
          <a:xfrm>
            <a:off x="8447127" y="2219415"/>
            <a:ext cx="1898342" cy="941033"/>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t>Interactions</a:t>
            </a:r>
          </a:p>
          <a:p>
            <a:pPr algn="ctr"/>
            <a:r>
              <a:rPr lang="fr-FR" sz="1400" dirty="0"/>
              <a:t>Engageantes</a:t>
            </a:r>
          </a:p>
        </p:txBody>
      </p:sp>
      <p:cxnSp>
        <p:nvCxnSpPr>
          <p:cNvPr id="12" name="Connecteur droit avec flèche 11">
            <a:extLst>
              <a:ext uri="{FF2B5EF4-FFF2-40B4-BE49-F238E27FC236}">
                <a16:creationId xmlns:a16="http://schemas.microsoft.com/office/drawing/2014/main" id="{BC555285-0E40-4E1A-A249-AAF6EDFFCC20}"/>
              </a:ext>
            </a:extLst>
          </p:cNvPr>
          <p:cNvCxnSpPr>
            <a:stCxn id="7" idx="4"/>
          </p:cNvCxnSpPr>
          <p:nvPr/>
        </p:nvCxnSpPr>
        <p:spPr>
          <a:xfrm>
            <a:off x="2695852" y="3160451"/>
            <a:ext cx="0" cy="1171853"/>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8D64C1E4-1D71-4175-B76B-1EB5204ED1DD}"/>
              </a:ext>
            </a:extLst>
          </p:cNvPr>
          <p:cNvSpPr/>
          <p:nvPr/>
        </p:nvSpPr>
        <p:spPr>
          <a:xfrm>
            <a:off x="1586145" y="4332304"/>
            <a:ext cx="2058871" cy="186431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chemeClr val="accent2"/>
                </a:solidFill>
              </a:rPr>
              <a:t>CONTENUS VISUELS</a:t>
            </a:r>
          </a:p>
          <a:p>
            <a:pPr algn="ctr"/>
            <a:r>
              <a:rPr lang="fr-FR" sz="1400" dirty="0"/>
              <a:t>Optimisation expositions médias / digitale / in stadia</a:t>
            </a:r>
          </a:p>
          <a:p>
            <a:pPr algn="ctr"/>
            <a:endParaRPr lang="fr-FR" sz="1400" dirty="0"/>
          </a:p>
          <a:p>
            <a:pPr algn="ctr"/>
            <a:endParaRPr lang="fr-FR" sz="1400" dirty="0"/>
          </a:p>
          <a:p>
            <a:pPr algn="ctr"/>
            <a:r>
              <a:rPr lang="fr-FR" sz="1400" dirty="0"/>
              <a:t>Dilution visuelle</a:t>
            </a:r>
          </a:p>
        </p:txBody>
      </p:sp>
      <p:pic>
        <p:nvPicPr>
          <p:cNvPr id="16" name="Graphique 15" descr="Avertissement">
            <a:extLst>
              <a:ext uri="{FF2B5EF4-FFF2-40B4-BE49-F238E27FC236}">
                <a16:creationId xmlns:a16="http://schemas.microsoft.com/office/drawing/2014/main" id="{E8E349EF-AE29-4A6C-B557-D6A4BBD35E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98076" y="5379868"/>
            <a:ext cx="435007" cy="435007"/>
          </a:xfrm>
          <a:prstGeom prst="rect">
            <a:avLst/>
          </a:prstGeom>
        </p:spPr>
      </p:pic>
      <p:sp>
        <p:nvSpPr>
          <p:cNvPr id="17" name="Rectangle 16">
            <a:extLst>
              <a:ext uri="{FF2B5EF4-FFF2-40B4-BE49-F238E27FC236}">
                <a16:creationId xmlns:a16="http://schemas.microsoft.com/office/drawing/2014/main" id="{600EF9E8-1612-417B-B852-2D4B9A7F1B8E}"/>
              </a:ext>
            </a:extLst>
          </p:cNvPr>
          <p:cNvSpPr/>
          <p:nvPr/>
        </p:nvSpPr>
        <p:spPr>
          <a:xfrm>
            <a:off x="3851077" y="4332304"/>
            <a:ext cx="2058871" cy="186431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chemeClr val="accent2"/>
                </a:solidFill>
              </a:rPr>
              <a:t>CONTENUS HUMAINS</a:t>
            </a:r>
          </a:p>
          <a:p>
            <a:pPr algn="ctr"/>
            <a:r>
              <a:rPr lang="fr-FR" sz="1400" dirty="0"/>
              <a:t>« </a:t>
            </a:r>
            <a:r>
              <a:rPr lang="fr-FR" sz="1400" dirty="0" err="1"/>
              <a:t>Rpisation</a:t>
            </a:r>
            <a:r>
              <a:rPr lang="fr-FR" sz="1400" dirty="0"/>
              <a:t> » / Anciens Champions / Premium</a:t>
            </a:r>
          </a:p>
          <a:p>
            <a:pPr algn="ctr"/>
            <a:endParaRPr lang="fr-FR" sz="1400" dirty="0"/>
          </a:p>
          <a:p>
            <a:pPr algn="ctr"/>
            <a:endParaRPr lang="fr-FR" sz="1400" dirty="0"/>
          </a:p>
          <a:p>
            <a:pPr algn="ctr"/>
            <a:r>
              <a:rPr lang="fr-FR" sz="1400" dirty="0"/>
              <a:t>Volumétrie relationnelle</a:t>
            </a:r>
          </a:p>
        </p:txBody>
      </p:sp>
      <p:cxnSp>
        <p:nvCxnSpPr>
          <p:cNvPr id="19" name="Connecteur droit avec flèche 18">
            <a:extLst>
              <a:ext uri="{FF2B5EF4-FFF2-40B4-BE49-F238E27FC236}">
                <a16:creationId xmlns:a16="http://schemas.microsoft.com/office/drawing/2014/main" id="{F3FFA25D-C2B1-4A7B-B8D9-3E68C055CAA3}"/>
              </a:ext>
            </a:extLst>
          </p:cNvPr>
          <p:cNvCxnSpPr>
            <a:cxnSpLocks/>
            <a:stCxn id="8" idx="4"/>
          </p:cNvCxnSpPr>
          <p:nvPr/>
        </p:nvCxnSpPr>
        <p:spPr>
          <a:xfrm>
            <a:off x="4890856" y="3160446"/>
            <a:ext cx="24414" cy="1171857"/>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FF479C73-E146-4267-9387-844E19B4774D}"/>
              </a:ext>
            </a:extLst>
          </p:cNvPr>
          <p:cNvSpPr/>
          <p:nvPr/>
        </p:nvSpPr>
        <p:spPr>
          <a:xfrm>
            <a:off x="6116009" y="4332304"/>
            <a:ext cx="2058871" cy="186431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chemeClr val="accent2"/>
                </a:solidFill>
              </a:rPr>
              <a:t>CONTENUS FESTIFS</a:t>
            </a:r>
          </a:p>
          <a:p>
            <a:pPr algn="ctr"/>
            <a:r>
              <a:rPr lang="fr-FR" sz="1400" dirty="0"/>
              <a:t>Animations ciblées / Elargissement &amp; renforcement</a:t>
            </a:r>
          </a:p>
          <a:p>
            <a:pPr algn="ctr"/>
            <a:endParaRPr lang="fr-FR" sz="1400" dirty="0"/>
          </a:p>
          <a:p>
            <a:pPr algn="ctr"/>
            <a:endParaRPr lang="fr-FR" sz="1400" dirty="0"/>
          </a:p>
          <a:p>
            <a:pPr algn="ctr"/>
            <a:r>
              <a:rPr lang="fr-FR" sz="1400" dirty="0"/>
              <a:t>Déséquilibre expérientiel (AO)</a:t>
            </a:r>
          </a:p>
        </p:txBody>
      </p:sp>
      <p:cxnSp>
        <p:nvCxnSpPr>
          <p:cNvPr id="22" name="Connecteur droit avec flèche 21">
            <a:extLst>
              <a:ext uri="{FF2B5EF4-FFF2-40B4-BE49-F238E27FC236}">
                <a16:creationId xmlns:a16="http://schemas.microsoft.com/office/drawing/2014/main" id="{275F6A54-A2E1-459B-B944-35E1AC53578B}"/>
              </a:ext>
            </a:extLst>
          </p:cNvPr>
          <p:cNvCxnSpPr>
            <a:cxnSpLocks/>
            <a:stCxn id="9" idx="4"/>
          </p:cNvCxnSpPr>
          <p:nvPr/>
        </p:nvCxnSpPr>
        <p:spPr>
          <a:xfrm>
            <a:off x="7131370" y="3160447"/>
            <a:ext cx="3318" cy="1171857"/>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57EA8CAC-244F-4DF4-8EB9-5D6AE57EE157}"/>
              </a:ext>
            </a:extLst>
          </p:cNvPr>
          <p:cNvSpPr/>
          <p:nvPr/>
        </p:nvSpPr>
        <p:spPr>
          <a:xfrm>
            <a:off x="8380941" y="4332304"/>
            <a:ext cx="2058871" cy="186431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chemeClr val="accent2"/>
                </a:solidFill>
              </a:rPr>
              <a:t>CONTENUS EMOTIONNELS</a:t>
            </a:r>
          </a:p>
          <a:p>
            <a:pPr algn="ctr"/>
            <a:r>
              <a:rPr lang="fr-FR" sz="1400" dirty="0"/>
              <a:t>Univers de marque communs / authenticité sportive</a:t>
            </a:r>
          </a:p>
          <a:p>
            <a:pPr algn="ctr"/>
            <a:endParaRPr lang="fr-FR" sz="1400" dirty="0"/>
          </a:p>
          <a:p>
            <a:pPr algn="ctr"/>
            <a:endParaRPr lang="fr-FR" sz="1400" dirty="0"/>
          </a:p>
          <a:p>
            <a:pPr algn="ctr"/>
            <a:r>
              <a:rPr lang="fr-FR" sz="1400" dirty="0"/>
              <a:t>Mariage forcé</a:t>
            </a:r>
          </a:p>
        </p:txBody>
      </p:sp>
      <p:cxnSp>
        <p:nvCxnSpPr>
          <p:cNvPr id="25" name="Connecteur droit avec flèche 24">
            <a:extLst>
              <a:ext uri="{FF2B5EF4-FFF2-40B4-BE49-F238E27FC236}">
                <a16:creationId xmlns:a16="http://schemas.microsoft.com/office/drawing/2014/main" id="{738A1594-5B79-4D43-96D6-27440456ED86}"/>
              </a:ext>
            </a:extLst>
          </p:cNvPr>
          <p:cNvCxnSpPr>
            <a:cxnSpLocks/>
            <a:stCxn id="10" idx="4"/>
            <a:endCxn id="23" idx="0"/>
          </p:cNvCxnSpPr>
          <p:nvPr/>
        </p:nvCxnSpPr>
        <p:spPr>
          <a:xfrm>
            <a:off x="9396298" y="3160447"/>
            <a:ext cx="14078" cy="1171856"/>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pic>
        <p:nvPicPr>
          <p:cNvPr id="26" name="Graphique 25" descr="Avertissement">
            <a:extLst>
              <a:ext uri="{FF2B5EF4-FFF2-40B4-BE49-F238E27FC236}">
                <a16:creationId xmlns:a16="http://schemas.microsoft.com/office/drawing/2014/main" id="{B15E60B9-8E43-42C2-AACC-7FE6435518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50818" y="5379868"/>
            <a:ext cx="435007" cy="435007"/>
          </a:xfrm>
          <a:prstGeom prst="rect">
            <a:avLst/>
          </a:prstGeom>
        </p:spPr>
      </p:pic>
      <p:pic>
        <p:nvPicPr>
          <p:cNvPr id="27" name="Graphique 26" descr="Avertissement">
            <a:extLst>
              <a:ext uri="{FF2B5EF4-FFF2-40B4-BE49-F238E27FC236}">
                <a16:creationId xmlns:a16="http://schemas.microsoft.com/office/drawing/2014/main" id="{177CB199-A4D6-406D-BC92-E88B0537725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17185" y="5286657"/>
            <a:ext cx="435007" cy="435007"/>
          </a:xfrm>
          <a:prstGeom prst="rect">
            <a:avLst/>
          </a:prstGeom>
        </p:spPr>
      </p:pic>
      <p:pic>
        <p:nvPicPr>
          <p:cNvPr id="29" name="Graphique 28" descr="Avertissement">
            <a:extLst>
              <a:ext uri="{FF2B5EF4-FFF2-40B4-BE49-F238E27FC236}">
                <a16:creationId xmlns:a16="http://schemas.microsoft.com/office/drawing/2014/main" id="{ABF5AD33-35B8-4276-9A88-F78FD2554E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78795" y="5504160"/>
            <a:ext cx="435007" cy="435007"/>
          </a:xfrm>
          <a:prstGeom prst="rect">
            <a:avLst/>
          </a:prstGeom>
        </p:spPr>
      </p:pic>
      <p:cxnSp>
        <p:nvCxnSpPr>
          <p:cNvPr id="31" name="Connecteur droit avec flèche 30">
            <a:extLst>
              <a:ext uri="{FF2B5EF4-FFF2-40B4-BE49-F238E27FC236}">
                <a16:creationId xmlns:a16="http://schemas.microsoft.com/office/drawing/2014/main" id="{278BA5B9-BC78-4876-A85D-1135F4E3C2F3}"/>
              </a:ext>
            </a:extLst>
          </p:cNvPr>
          <p:cNvCxnSpPr>
            <a:stCxn id="6" idx="1"/>
            <a:endCxn id="7" idx="0"/>
          </p:cNvCxnSpPr>
          <p:nvPr/>
        </p:nvCxnSpPr>
        <p:spPr>
          <a:xfrm flipH="1">
            <a:off x="2695852" y="1571349"/>
            <a:ext cx="2219418" cy="648069"/>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33" name="Connecteur droit avec flèche 32">
            <a:extLst>
              <a:ext uri="{FF2B5EF4-FFF2-40B4-BE49-F238E27FC236}">
                <a16:creationId xmlns:a16="http://schemas.microsoft.com/office/drawing/2014/main" id="{24CC95AC-AE99-4CEA-AA16-E16FFF8C8430}"/>
              </a:ext>
            </a:extLst>
          </p:cNvPr>
          <p:cNvCxnSpPr>
            <a:cxnSpLocks/>
            <a:stCxn id="6" idx="2"/>
            <a:endCxn id="8" idx="0"/>
          </p:cNvCxnSpPr>
          <p:nvPr/>
        </p:nvCxnSpPr>
        <p:spPr>
          <a:xfrm flipH="1">
            <a:off x="4890856" y="1864311"/>
            <a:ext cx="1134123" cy="355102"/>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35" name="Connecteur droit avec flèche 34">
            <a:extLst>
              <a:ext uri="{FF2B5EF4-FFF2-40B4-BE49-F238E27FC236}">
                <a16:creationId xmlns:a16="http://schemas.microsoft.com/office/drawing/2014/main" id="{F7185A92-68F5-4778-A2CB-F673176B45F2}"/>
              </a:ext>
            </a:extLst>
          </p:cNvPr>
          <p:cNvCxnSpPr>
            <a:cxnSpLocks/>
            <a:stCxn id="6" idx="2"/>
            <a:endCxn id="9" idx="0"/>
          </p:cNvCxnSpPr>
          <p:nvPr/>
        </p:nvCxnSpPr>
        <p:spPr>
          <a:xfrm>
            <a:off x="6024979" y="1864311"/>
            <a:ext cx="1106391" cy="355103"/>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37" name="Connecteur droit avec flèche 36">
            <a:extLst>
              <a:ext uri="{FF2B5EF4-FFF2-40B4-BE49-F238E27FC236}">
                <a16:creationId xmlns:a16="http://schemas.microsoft.com/office/drawing/2014/main" id="{F21B511F-ED40-44A8-9805-3D4A9B0E7C39}"/>
              </a:ext>
            </a:extLst>
          </p:cNvPr>
          <p:cNvCxnSpPr>
            <a:stCxn id="6" idx="3"/>
            <a:endCxn id="10" idx="0"/>
          </p:cNvCxnSpPr>
          <p:nvPr/>
        </p:nvCxnSpPr>
        <p:spPr>
          <a:xfrm>
            <a:off x="7134688" y="1571348"/>
            <a:ext cx="2261610" cy="648066"/>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30008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394" name="Image 1">
            <a:extLst>
              <a:ext uri="{FF2B5EF4-FFF2-40B4-BE49-F238E27FC236}">
                <a16:creationId xmlns:a16="http://schemas.microsoft.com/office/drawing/2014/main" id="{202A9146-590B-48C1-BF1C-C46573533A8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58215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52512B5-BF9C-4F80-8A30-F31CC7C031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422" y="408741"/>
            <a:ext cx="10789275" cy="607108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5" name="ZoneTexte 4">
            <a:extLst>
              <a:ext uri="{FF2B5EF4-FFF2-40B4-BE49-F238E27FC236}">
                <a16:creationId xmlns:a16="http://schemas.microsoft.com/office/drawing/2014/main" id="{647F63C3-0D36-495E-B012-418FB78CE644}"/>
              </a:ext>
            </a:extLst>
          </p:cNvPr>
          <p:cNvSpPr txBox="1"/>
          <p:nvPr/>
        </p:nvSpPr>
        <p:spPr>
          <a:xfrm>
            <a:off x="1820863" y="3659189"/>
            <a:ext cx="3098800" cy="854075"/>
          </a:xfrm>
          <a:prstGeom prst="rect">
            <a:avLst/>
          </a:prstGeom>
          <a:noFill/>
        </p:spPr>
        <p:txBody>
          <a:bodyPr>
            <a:spAutoFit/>
          </a:bodyPr>
          <a:lstStyle/>
          <a:p>
            <a:pPr defTabSz="342900">
              <a:defRPr/>
            </a:pPr>
            <a:r>
              <a:rPr lang="fr-FR" sz="4950" b="1" dirty="0">
                <a:solidFill>
                  <a:prstClr val="black"/>
                </a:solidFill>
                <a:latin typeface="Freestyle Script" panose="030804020302050B0404" pitchFamily="66" charset="0"/>
              </a:rPr>
              <a:t>EMOTION ²</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2" name="Média en ligne 1" title="Budweiser: One Team">
            <a:hlinkClick r:id="" action="ppaction://media"/>
            <a:extLst>
              <a:ext uri="{FF2B5EF4-FFF2-40B4-BE49-F238E27FC236}">
                <a16:creationId xmlns:a16="http://schemas.microsoft.com/office/drawing/2014/main" id="{9A75D16A-6EBF-4B9B-9274-998C237CA01A}"/>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0713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8554" name="Rectangle 108553">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46" name="Rectangle 2">
            <a:extLst>
              <a:ext uri="{FF2B5EF4-FFF2-40B4-BE49-F238E27FC236}">
                <a16:creationId xmlns:a16="http://schemas.microsoft.com/office/drawing/2014/main" id="{87A8E3CE-20A0-4ACF-A7A6-9AB1C7C6B72C}"/>
              </a:ext>
            </a:extLst>
          </p:cNvPr>
          <p:cNvSpPr>
            <a:spLocks noGrp="1" noRot="1" noChangeArrowheads="1"/>
          </p:cNvSpPr>
          <p:nvPr>
            <p:ph type="title"/>
          </p:nvPr>
        </p:nvSpPr>
        <p:spPr>
          <a:xfrm>
            <a:off x="838200" y="556995"/>
            <a:ext cx="10515600" cy="1133693"/>
          </a:xfrm>
        </p:spPr>
        <p:txBody>
          <a:bodyPr>
            <a:normAutofit/>
          </a:bodyPr>
          <a:lstStyle/>
          <a:p>
            <a:pPr>
              <a:tabLst>
                <a:tab pos="984250" algn="l"/>
              </a:tabLst>
              <a:defRPr/>
            </a:pPr>
            <a:r>
              <a:rPr lang="fr-FR" sz="5200"/>
              <a:t>Nouveaux enjeux :</a:t>
            </a:r>
          </a:p>
        </p:txBody>
      </p:sp>
      <p:graphicFrame>
        <p:nvGraphicFramePr>
          <p:cNvPr id="108549" name="Rectangle 3">
            <a:extLst>
              <a:ext uri="{FF2B5EF4-FFF2-40B4-BE49-F238E27FC236}">
                <a16:creationId xmlns:a16="http://schemas.microsoft.com/office/drawing/2014/main" id="{FBAE3287-004C-4891-BFD4-A14002E4F26B}"/>
              </a:ext>
            </a:extLst>
          </p:cNvPr>
          <p:cNvGraphicFramePr/>
          <p:nvPr>
            <p:extLst>
              <p:ext uri="{D42A27DB-BD31-4B8C-83A1-F6EECF244321}">
                <p14:modId xmlns:p14="http://schemas.microsoft.com/office/powerpoint/2010/main" val="231745956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8730" name="Rectangle 158729">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722" name="Rectangle 2">
            <a:extLst>
              <a:ext uri="{FF2B5EF4-FFF2-40B4-BE49-F238E27FC236}">
                <a16:creationId xmlns:a16="http://schemas.microsoft.com/office/drawing/2014/main" id="{7DC19090-5A6F-4BA8-91A1-CDFA95DE7F96}"/>
              </a:ext>
            </a:extLst>
          </p:cNvPr>
          <p:cNvSpPr>
            <a:spLocks noGrp="1" noRot="1" noChangeArrowheads="1"/>
          </p:cNvSpPr>
          <p:nvPr>
            <p:ph type="title"/>
          </p:nvPr>
        </p:nvSpPr>
        <p:spPr>
          <a:xfrm>
            <a:off x="838200" y="557188"/>
            <a:ext cx="10515600" cy="1133499"/>
          </a:xfrm>
        </p:spPr>
        <p:txBody>
          <a:bodyPr>
            <a:normAutofit/>
          </a:bodyPr>
          <a:lstStyle/>
          <a:p>
            <a:pPr algn="ctr" eaLnBrk="1" hangingPunct="1">
              <a:defRPr/>
            </a:pPr>
            <a:r>
              <a:rPr lang="fr-FR" sz="5200"/>
              <a:t>Yoplait </a:t>
            </a:r>
          </a:p>
        </p:txBody>
      </p:sp>
      <p:graphicFrame>
        <p:nvGraphicFramePr>
          <p:cNvPr id="158725" name="Rectangle 3">
            <a:extLst>
              <a:ext uri="{FF2B5EF4-FFF2-40B4-BE49-F238E27FC236}">
                <a16:creationId xmlns:a16="http://schemas.microsoft.com/office/drawing/2014/main" id="{6469AA2B-F322-4195-9066-1890E9DE68DD}"/>
              </a:ext>
            </a:extLst>
          </p:cNvPr>
          <p:cNvGraphicFramePr/>
          <p:nvPr>
            <p:extLst>
              <p:ext uri="{D42A27DB-BD31-4B8C-83A1-F6EECF244321}">
                <p14:modId xmlns:p14="http://schemas.microsoft.com/office/powerpoint/2010/main" val="629818489"/>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3490" name="Picture 2" descr="prnphotos074938-YOPLAIT-SAVE-LIDS-T-797716">
            <a:extLst>
              <a:ext uri="{FF2B5EF4-FFF2-40B4-BE49-F238E27FC236}">
                <a16:creationId xmlns:a16="http://schemas.microsoft.com/office/drawing/2014/main" id="{D72EE74A-7B53-4EAF-A3C3-94965436249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467" y="783167"/>
            <a:ext cx="5291666" cy="52916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3" descr="yoplait-ad">
            <a:extLst>
              <a:ext uri="{FF2B5EF4-FFF2-40B4-BE49-F238E27FC236}">
                <a16:creationId xmlns:a16="http://schemas.microsoft.com/office/drawing/2014/main" id="{1D038999-6816-4ADC-A49F-7B252D7D5B3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56865" y="994833"/>
            <a:ext cx="5291667" cy="48683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74DCB13-A1B8-425C-8240-D9D6E6F714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985858"/>
            <a:ext cx="10905066" cy="4886283"/>
          </a:xfrm>
          <a:prstGeom prst="rect">
            <a:avLst/>
          </a:prstGeom>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829E218-74FB-4455-98BE-F2C5BA897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7E8D75FD-D4F9-4D11-B70D-82EFCB4CF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Image 4" descr="Une image contenant tennis, homme, route, personne&#10;&#10;Description générée automatiquement">
            <a:extLst>
              <a:ext uri="{FF2B5EF4-FFF2-40B4-BE49-F238E27FC236}">
                <a16:creationId xmlns:a16="http://schemas.microsoft.com/office/drawing/2014/main" id="{721A45AA-157A-48BD-9B64-0FA13BAF5E74}"/>
              </a:ext>
            </a:extLst>
          </p:cNvPr>
          <p:cNvPicPr>
            <a:picLocks noChangeAspect="1"/>
          </p:cNvPicPr>
          <p:nvPr/>
        </p:nvPicPr>
        <p:blipFill rotWithShape="1">
          <a:blip r:embed="rId2"/>
          <a:srcRect r="5739"/>
          <a:stretch/>
        </p:blipFill>
        <p:spPr>
          <a:xfrm>
            <a:off x="-32" y="10"/>
            <a:ext cx="12192031" cy="4915066"/>
          </a:xfrm>
          <a:prstGeom prst="rect">
            <a:avLst/>
          </a:prstGeom>
        </p:spPr>
      </p:pic>
      <p:sp>
        <p:nvSpPr>
          <p:cNvPr id="16" name="Rectangle 15">
            <a:extLst>
              <a:ext uri="{FF2B5EF4-FFF2-40B4-BE49-F238E27FC236}">
                <a16:creationId xmlns:a16="http://schemas.microsoft.com/office/drawing/2014/main" id="{0B4FB531-34DA-4777-9BD5-5B885DC38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523F3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a:extLst>
              <a:ext uri="{FF2B5EF4-FFF2-40B4-BE49-F238E27FC236}">
                <a16:creationId xmlns:a16="http://schemas.microsoft.com/office/drawing/2014/main" id="{F499FCB7-FE35-4EF3-A002-D562A89FC99D}"/>
              </a:ext>
            </a:extLst>
          </p:cNvPr>
          <p:cNvSpPr>
            <a:spLocks noGrp="1"/>
          </p:cNvSpPr>
          <p:nvPr>
            <p:ph type="title"/>
          </p:nvPr>
        </p:nvSpPr>
        <p:spPr>
          <a:xfrm>
            <a:off x="1065197" y="5120640"/>
            <a:ext cx="10058400" cy="822960"/>
          </a:xfrm>
        </p:spPr>
        <p:txBody>
          <a:bodyPr vert="horz" lIns="91440" tIns="45720" rIns="91440" bIns="45720" rtlCol="0" anchor="b">
            <a:normAutofit fontScale="90000"/>
          </a:bodyPr>
          <a:lstStyle/>
          <a:p>
            <a:r>
              <a:rPr lang="en-US" sz="3700" dirty="0">
                <a:solidFill>
                  <a:srgbClr val="FFFFFF"/>
                </a:solidFill>
              </a:rPr>
              <a:t>Storytelling / </a:t>
            </a:r>
            <a:r>
              <a:rPr lang="en-US" sz="3700" dirty="0" err="1">
                <a:solidFill>
                  <a:srgbClr val="FFFFFF"/>
                </a:solidFill>
              </a:rPr>
              <a:t>storyliving</a:t>
            </a:r>
            <a:r>
              <a:rPr lang="en-US" sz="3700" dirty="0">
                <a:solidFill>
                  <a:srgbClr val="FFFFFF"/>
                </a:solidFill>
              </a:rPr>
              <a:t> ? Endorsement &amp; Sponsorship</a:t>
            </a:r>
          </a:p>
        </p:txBody>
      </p:sp>
      <p:sp>
        <p:nvSpPr>
          <p:cNvPr id="18" name="Rectangle 17">
            <a:extLst>
              <a:ext uri="{FF2B5EF4-FFF2-40B4-BE49-F238E27FC236}">
                <a16:creationId xmlns:a16="http://schemas.microsoft.com/office/drawing/2014/main" id="{84831CE8-CE7C-49DF-BA32-7884E868A2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rgbClr val="BE976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609965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0776" name="Rectangle 160775">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770" name="Rectangle 2">
            <a:extLst>
              <a:ext uri="{FF2B5EF4-FFF2-40B4-BE49-F238E27FC236}">
                <a16:creationId xmlns:a16="http://schemas.microsoft.com/office/drawing/2014/main" id="{AEE50E81-813A-4BBD-82DF-95DF5117EE18}"/>
              </a:ext>
            </a:extLst>
          </p:cNvPr>
          <p:cNvSpPr>
            <a:spLocks noGrp="1" noRot="1" noChangeArrowheads="1"/>
          </p:cNvSpPr>
          <p:nvPr>
            <p:ph type="title"/>
          </p:nvPr>
        </p:nvSpPr>
        <p:spPr>
          <a:xfrm>
            <a:off x="841248" y="548640"/>
            <a:ext cx="3600860" cy="5431536"/>
          </a:xfrm>
        </p:spPr>
        <p:txBody>
          <a:bodyPr>
            <a:normAutofit/>
          </a:bodyPr>
          <a:lstStyle/>
          <a:p>
            <a:pPr eaLnBrk="1" hangingPunct="1">
              <a:defRPr/>
            </a:pPr>
            <a:r>
              <a:rPr lang="fr-FR" sz="5400"/>
              <a:t>Product Red2</a:t>
            </a:r>
          </a:p>
        </p:txBody>
      </p:sp>
      <p:sp>
        <p:nvSpPr>
          <p:cNvPr id="160778"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771" name="Rectangle 3">
            <a:extLst>
              <a:ext uri="{FF2B5EF4-FFF2-40B4-BE49-F238E27FC236}">
                <a16:creationId xmlns:a16="http://schemas.microsoft.com/office/drawing/2014/main" id="{396FAE82-2909-4652-873D-7BB7E95BBB49}"/>
              </a:ext>
            </a:extLst>
          </p:cNvPr>
          <p:cNvSpPr>
            <a:spLocks noGrp="1" noChangeArrowheads="1"/>
          </p:cNvSpPr>
          <p:nvPr>
            <p:ph idx="1"/>
          </p:nvPr>
        </p:nvSpPr>
        <p:spPr>
          <a:xfrm>
            <a:off x="5126418" y="552091"/>
            <a:ext cx="6224335" cy="5431536"/>
          </a:xfrm>
        </p:spPr>
        <p:txBody>
          <a:bodyPr anchor="ctr">
            <a:normAutofit/>
          </a:bodyPr>
          <a:lstStyle/>
          <a:p>
            <a:pPr eaLnBrk="1" hangingPunct="1">
              <a:defRPr/>
            </a:pPr>
            <a:r>
              <a:rPr lang="fr-FR" sz="2000"/>
              <a:t>Lancé en 2006, campagnes de </a:t>
            </a:r>
            <a:r>
              <a:rPr lang="fr-FR" sz="2000" i="1"/>
              <a:t>cause-related marketing </a:t>
            </a:r>
            <a:r>
              <a:rPr lang="fr-FR" sz="2000"/>
              <a:t> :</a:t>
            </a:r>
          </a:p>
          <a:p>
            <a:pPr eaLnBrk="1" hangingPunct="1">
              <a:defRPr/>
            </a:pPr>
            <a:endParaRPr lang="fr-FR" sz="2000"/>
          </a:p>
          <a:p>
            <a:pPr lvl="1" eaLnBrk="1" hangingPunct="1">
              <a:defRPr/>
            </a:pPr>
            <a:r>
              <a:rPr lang="fr-FR" sz="2000"/>
              <a:t>Nombre importants de sociétés et d'organisations impliquées et de par sa couverture mondiale : Apple, Motorola, Giorgio Armani, et </a:t>
            </a:r>
            <a:r>
              <a:rPr lang="fr-FR" sz="2000" i="1"/>
              <a:t>The Gap</a:t>
            </a:r>
            <a:r>
              <a:rPr lang="fr-FR" sz="2000"/>
              <a:t>. </a:t>
            </a:r>
          </a:p>
          <a:p>
            <a:pPr eaLnBrk="1" hangingPunct="1">
              <a:defRPr/>
            </a:pPr>
            <a:endParaRPr lang="fr-FR" sz="2000"/>
          </a:p>
          <a:p>
            <a:pPr lvl="1" eaLnBrk="1" hangingPunct="1">
              <a:defRPr/>
            </a:pPr>
            <a:r>
              <a:rPr lang="fr-FR" sz="2000"/>
              <a:t>Campagne de </a:t>
            </a:r>
            <a:r>
              <a:rPr lang="fr-FR" sz="2000" i="1"/>
              <a:t>cause marketing</a:t>
            </a:r>
            <a:r>
              <a:rPr lang="fr-FR" sz="2000"/>
              <a:t> qui est devenue une marque en elle-même. </a:t>
            </a:r>
          </a:p>
          <a:p>
            <a:pPr eaLnBrk="1" hangingPunct="1">
              <a:defRPr/>
            </a:pPr>
            <a:endParaRPr lang="fr-FR" sz="2000"/>
          </a:p>
          <a:p>
            <a:pPr lvl="1" eaLnBrk="1" hangingPunct="1">
              <a:defRPr/>
            </a:pPr>
            <a:r>
              <a:rPr lang="fr-FR" sz="2000"/>
              <a:t>Product Red a été créé pour soutenir </a:t>
            </a:r>
            <a:r>
              <a:rPr lang="fr-FR" sz="2000" b="1" i="1"/>
              <a:t>The Global Fund to Fight AIDS, Tuberculosis &amp; Malaria</a:t>
            </a:r>
            <a:r>
              <a:rPr lang="fr-FR" sz="2000"/>
              <a:t> (Le Fond mondial contre le Sida, la tuberculose et la malaria), elle implique des sociétés comme</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6567" name="Picture 7" descr="gp617620-00vliv01">
            <a:extLst>
              <a:ext uri="{FF2B5EF4-FFF2-40B4-BE49-F238E27FC236}">
                <a16:creationId xmlns:a16="http://schemas.microsoft.com/office/drawing/2014/main" id="{7BA8A611-E0D6-49D1-9E1F-4720BA50161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98364" y="643466"/>
            <a:ext cx="1968497" cy="26246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5" descr="ea9592s1">
            <a:extLst>
              <a:ext uri="{FF2B5EF4-FFF2-40B4-BE49-F238E27FC236}">
                <a16:creationId xmlns:a16="http://schemas.microsoft.com/office/drawing/2014/main" id="{09CA684D-705F-4C15-95E8-C474E069B23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43493" y="898248"/>
            <a:ext cx="3743538" cy="21150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2" name="Picture 2" descr="product_red_how-it-works">
            <a:extLst>
              <a:ext uri="{FF2B5EF4-FFF2-40B4-BE49-F238E27FC236}">
                <a16:creationId xmlns:a16="http://schemas.microsoft.com/office/drawing/2014/main" id="{C48C61B0-7361-40D6-ACD1-E9F1D4237B0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101880" y="643466"/>
            <a:ext cx="1653537" cy="26246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3" descr="apple-product-red-special-edition-ipod-shuffle-nano">
            <a:extLst>
              <a:ext uri="{FF2B5EF4-FFF2-40B4-BE49-F238E27FC236}">
                <a16:creationId xmlns:a16="http://schemas.microsoft.com/office/drawing/2014/main" id="{61F72BBB-9000-4E13-897E-5177D450C98F}"/>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203059" y="3589863"/>
            <a:ext cx="2159107" cy="26246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4" descr="motorazr-v3m-red">
            <a:extLst>
              <a:ext uri="{FF2B5EF4-FFF2-40B4-BE49-F238E27FC236}">
                <a16:creationId xmlns:a16="http://schemas.microsoft.com/office/drawing/2014/main" id="{D065E860-7A0B-4087-956E-40BBE81C8AE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243494" y="3835592"/>
            <a:ext cx="3743538" cy="215253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6" descr="baby_gap">
            <a:extLst>
              <a:ext uri="{FF2B5EF4-FFF2-40B4-BE49-F238E27FC236}">
                <a16:creationId xmlns:a16="http://schemas.microsoft.com/office/drawing/2014/main" id="{385712F9-F676-4A1F-ABB3-A09638D1B5BB}"/>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9175110" y="3589863"/>
            <a:ext cx="1507075" cy="264399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bg>
      <p:bgPr>
        <a:gradFill rotWithShape="1">
          <a:gsLst>
            <a:gs pos="10000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aphicFrame>
        <p:nvGraphicFramePr>
          <p:cNvPr id="67586" name="Object 2">
            <a:extLst>
              <a:ext uri="{FF2B5EF4-FFF2-40B4-BE49-F238E27FC236}">
                <a16:creationId xmlns:a16="http://schemas.microsoft.com/office/drawing/2014/main" id="{25F5574B-7318-4704-8EB1-265F03BD6CB4}"/>
              </a:ext>
            </a:extLst>
          </p:cNvPr>
          <p:cNvGraphicFramePr>
            <a:graphicFrameLocks noChangeAspect="1"/>
          </p:cNvGraphicFramePr>
          <p:nvPr/>
        </p:nvGraphicFramePr>
        <p:xfrm>
          <a:off x="6600826" y="188913"/>
          <a:ext cx="3756025" cy="2597150"/>
        </p:xfrm>
        <a:graphic>
          <a:graphicData uri="http://schemas.openxmlformats.org/presentationml/2006/ole">
            <mc:AlternateContent xmlns:mc="http://schemas.openxmlformats.org/markup-compatibility/2006">
              <mc:Choice xmlns:v="urn:schemas-microsoft-com:vml" Requires="v">
                <p:oleObj name="Document" r:id="rId2" imgW="3822222" imgH="2642202" progId="Word.Document.8">
                  <p:embed/>
                </p:oleObj>
              </mc:Choice>
              <mc:Fallback>
                <p:oleObj name="Document" r:id="rId2" imgW="3822222" imgH="2642202" progId="Word.Document.8">
                  <p:embed/>
                  <p:pic>
                    <p:nvPicPr>
                      <p:cNvPr id="67586" name="Object 2">
                        <a:extLst>
                          <a:ext uri="{FF2B5EF4-FFF2-40B4-BE49-F238E27FC236}">
                            <a16:creationId xmlns:a16="http://schemas.microsoft.com/office/drawing/2014/main" id="{25F5574B-7318-4704-8EB1-265F03BD6C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0826" y="188913"/>
                        <a:ext cx="3756025" cy="259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7587" name="Object 3">
            <a:extLst>
              <a:ext uri="{FF2B5EF4-FFF2-40B4-BE49-F238E27FC236}">
                <a16:creationId xmlns:a16="http://schemas.microsoft.com/office/drawing/2014/main" id="{198D1C2B-192E-4F8E-9C31-E77648042D77}"/>
              </a:ext>
            </a:extLst>
          </p:cNvPr>
          <p:cNvGraphicFramePr>
            <a:graphicFrameLocks noChangeAspect="1"/>
          </p:cNvGraphicFramePr>
          <p:nvPr/>
        </p:nvGraphicFramePr>
        <p:xfrm>
          <a:off x="1919289" y="188913"/>
          <a:ext cx="3798887" cy="2590800"/>
        </p:xfrm>
        <a:graphic>
          <a:graphicData uri="http://schemas.openxmlformats.org/presentationml/2006/ole">
            <mc:AlternateContent xmlns:mc="http://schemas.openxmlformats.org/markup-compatibility/2006">
              <mc:Choice xmlns:v="urn:schemas-microsoft-com:vml" Requires="v">
                <p:oleObj name="Document" r:id="rId4" imgW="3798165" imgH="2590476" progId="Word.Document.8">
                  <p:embed/>
                </p:oleObj>
              </mc:Choice>
              <mc:Fallback>
                <p:oleObj name="Document" r:id="rId4" imgW="3798165" imgH="2590476" progId="Word.Document.8">
                  <p:embed/>
                  <p:pic>
                    <p:nvPicPr>
                      <p:cNvPr id="67587" name="Object 3">
                        <a:extLst>
                          <a:ext uri="{FF2B5EF4-FFF2-40B4-BE49-F238E27FC236}">
                            <a16:creationId xmlns:a16="http://schemas.microsoft.com/office/drawing/2014/main" id="{198D1C2B-192E-4F8E-9C31-E77648042D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9289" y="188913"/>
                        <a:ext cx="3798887" cy="259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7588" name="Object 4">
            <a:extLst>
              <a:ext uri="{FF2B5EF4-FFF2-40B4-BE49-F238E27FC236}">
                <a16:creationId xmlns:a16="http://schemas.microsoft.com/office/drawing/2014/main" id="{2F273700-EF3D-48E2-8774-4FE744697F7A}"/>
              </a:ext>
            </a:extLst>
          </p:cNvPr>
          <p:cNvGraphicFramePr>
            <a:graphicFrameLocks noChangeAspect="1"/>
          </p:cNvGraphicFramePr>
          <p:nvPr/>
        </p:nvGraphicFramePr>
        <p:xfrm>
          <a:off x="1524000" y="3429000"/>
          <a:ext cx="3849688" cy="2566988"/>
        </p:xfrm>
        <a:graphic>
          <a:graphicData uri="http://schemas.openxmlformats.org/presentationml/2006/ole">
            <mc:AlternateContent xmlns:mc="http://schemas.openxmlformats.org/markup-compatibility/2006">
              <mc:Choice xmlns:v="urn:schemas-microsoft-com:vml" Requires="v">
                <p:oleObj name="Document" r:id="rId6" imgW="3848977" imgH="2565984" progId="Word.Document.8">
                  <p:embed/>
                </p:oleObj>
              </mc:Choice>
              <mc:Fallback>
                <p:oleObj name="Document" r:id="rId6" imgW="3848977" imgH="2565984" progId="Word.Document.8">
                  <p:embed/>
                  <p:pic>
                    <p:nvPicPr>
                      <p:cNvPr id="67588" name="Object 4">
                        <a:extLst>
                          <a:ext uri="{FF2B5EF4-FFF2-40B4-BE49-F238E27FC236}">
                            <a16:creationId xmlns:a16="http://schemas.microsoft.com/office/drawing/2014/main" id="{2F273700-EF3D-48E2-8774-4FE744697F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3429000"/>
                        <a:ext cx="3849688" cy="2566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7589" name="Object 5">
            <a:extLst>
              <a:ext uri="{FF2B5EF4-FFF2-40B4-BE49-F238E27FC236}">
                <a16:creationId xmlns:a16="http://schemas.microsoft.com/office/drawing/2014/main" id="{BDF0CF4F-5481-46A2-9A33-5F7F28AFE416}"/>
              </a:ext>
            </a:extLst>
          </p:cNvPr>
          <p:cNvGraphicFramePr>
            <a:graphicFrameLocks noChangeAspect="1"/>
          </p:cNvGraphicFramePr>
          <p:nvPr/>
        </p:nvGraphicFramePr>
        <p:xfrm>
          <a:off x="6383338" y="3213101"/>
          <a:ext cx="3929062" cy="2676525"/>
        </p:xfrm>
        <a:graphic>
          <a:graphicData uri="http://schemas.openxmlformats.org/presentationml/2006/ole">
            <mc:AlternateContent xmlns:mc="http://schemas.openxmlformats.org/markup-compatibility/2006">
              <mc:Choice xmlns:v="urn:schemas-microsoft-com:vml" Requires="v">
                <p:oleObj name="Document" r:id="rId8" imgW="3822222" imgH="2603175" progId="Word.Document.8">
                  <p:embed/>
                </p:oleObj>
              </mc:Choice>
              <mc:Fallback>
                <p:oleObj name="Document" r:id="rId8" imgW="3822222" imgH="2603175" progId="Word.Document.8">
                  <p:embed/>
                  <p:pic>
                    <p:nvPicPr>
                      <p:cNvPr id="67589" name="Object 5">
                        <a:extLst>
                          <a:ext uri="{FF2B5EF4-FFF2-40B4-BE49-F238E27FC236}">
                            <a16:creationId xmlns:a16="http://schemas.microsoft.com/office/drawing/2014/main" id="{BDF0CF4F-5481-46A2-9A33-5F7F28AFE4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83338" y="3213101"/>
                        <a:ext cx="3929062"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bg>
      <p:bgPr>
        <a:gradFill rotWithShape="1">
          <a:gsLst>
            <a:gs pos="10000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aphicFrame>
        <p:nvGraphicFramePr>
          <p:cNvPr id="68610" name="Object 2">
            <a:extLst>
              <a:ext uri="{FF2B5EF4-FFF2-40B4-BE49-F238E27FC236}">
                <a16:creationId xmlns:a16="http://schemas.microsoft.com/office/drawing/2014/main" id="{2B322517-57D0-444A-A164-AC8DC5C90A75}"/>
              </a:ext>
            </a:extLst>
          </p:cNvPr>
          <p:cNvGraphicFramePr>
            <a:graphicFrameLocks noChangeAspect="1"/>
          </p:cNvGraphicFramePr>
          <p:nvPr/>
        </p:nvGraphicFramePr>
        <p:xfrm>
          <a:off x="2063750" y="260351"/>
          <a:ext cx="3733800" cy="2652713"/>
        </p:xfrm>
        <a:graphic>
          <a:graphicData uri="http://schemas.openxmlformats.org/presentationml/2006/ole">
            <mc:AlternateContent xmlns:mc="http://schemas.openxmlformats.org/markup-compatibility/2006">
              <mc:Choice xmlns:v="urn:schemas-microsoft-com:vml" Requires="v">
                <p:oleObj name="Document" r:id="rId2" imgW="3809524" imgH="2706671" progId="Word.Document.8">
                  <p:embed/>
                </p:oleObj>
              </mc:Choice>
              <mc:Fallback>
                <p:oleObj name="Document" r:id="rId2" imgW="3809524" imgH="2706671" progId="Word.Document.8">
                  <p:embed/>
                  <p:pic>
                    <p:nvPicPr>
                      <p:cNvPr id="68610" name="Object 2">
                        <a:extLst>
                          <a:ext uri="{FF2B5EF4-FFF2-40B4-BE49-F238E27FC236}">
                            <a16:creationId xmlns:a16="http://schemas.microsoft.com/office/drawing/2014/main" id="{2B322517-57D0-444A-A164-AC8DC5C90A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0" y="260351"/>
                        <a:ext cx="3733800" cy="265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8611" name="Object 3">
            <a:extLst>
              <a:ext uri="{FF2B5EF4-FFF2-40B4-BE49-F238E27FC236}">
                <a16:creationId xmlns:a16="http://schemas.microsoft.com/office/drawing/2014/main" id="{D585C186-B1E0-44B9-A4C2-D9436B568DBE}"/>
              </a:ext>
            </a:extLst>
          </p:cNvPr>
          <p:cNvGraphicFramePr>
            <a:graphicFrameLocks noChangeAspect="1"/>
          </p:cNvGraphicFramePr>
          <p:nvPr/>
        </p:nvGraphicFramePr>
        <p:xfrm>
          <a:off x="6383339" y="260351"/>
          <a:ext cx="3862387" cy="2690813"/>
        </p:xfrm>
        <a:graphic>
          <a:graphicData uri="http://schemas.openxmlformats.org/presentationml/2006/ole">
            <mc:AlternateContent xmlns:mc="http://schemas.openxmlformats.org/markup-compatibility/2006">
              <mc:Choice xmlns:v="urn:schemas-microsoft-com:vml" Requires="v">
                <p:oleObj name="Document" r:id="rId4" imgW="3861680" imgH="2691114" progId="Word.Document.8">
                  <p:embed/>
                </p:oleObj>
              </mc:Choice>
              <mc:Fallback>
                <p:oleObj name="Document" r:id="rId4" imgW="3861680" imgH="2691114" progId="Word.Document.8">
                  <p:embed/>
                  <p:pic>
                    <p:nvPicPr>
                      <p:cNvPr id="68611" name="Object 3">
                        <a:extLst>
                          <a:ext uri="{FF2B5EF4-FFF2-40B4-BE49-F238E27FC236}">
                            <a16:creationId xmlns:a16="http://schemas.microsoft.com/office/drawing/2014/main" id="{D585C186-B1E0-44B9-A4C2-D9436B568D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3339" y="260351"/>
                        <a:ext cx="3862387" cy="2690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8612" name="Object 4">
            <a:extLst>
              <a:ext uri="{FF2B5EF4-FFF2-40B4-BE49-F238E27FC236}">
                <a16:creationId xmlns:a16="http://schemas.microsoft.com/office/drawing/2014/main" id="{4B84EC02-926D-4DE9-8198-3335A0D1DA53}"/>
              </a:ext>
            </a:extLst>
          </p:cNvPr>
          <p:cNvGraphicFramePr>
            <a:graphicFrameLocks noChangeAspect="1"/>
          </p:cNvGraphicFramePr>
          <p:nvPr/>
        </p:nvGraphicFramePr>
        <p:xfrm>
          <a:off x="2135188" y="3500438"/>
          <a:ext cx="3657600" cy="2563812"/>
        </p:xfrm>
        <a:graphic>
          <a:graphicData uri="http://schemas.openxmlformats.org/presentationml/2006/ole">
            <mc:AlternateContent xmlns:mc="http://schemas.openxmlformats.org/markup-compatibility/2006">
              <mc:Choice xmlns:v="urn:schemas-microsoft-com:vml" Requires="v">
                <p:oleObj name="Document" r:id="rId6" imgW="3822222" imgH="2679365" progId="Word.Document.8">
                  <p:embed/>
                </p:oleObj>
              </mc:Choice>
              <mc:Fallback>
                <p:oleObj name="Document" r:id="rId6" imgW="3822222" imgH="2679365" progId="Word.Document.8">
                  <p:embed/>
                  <p:pic>
                    <p:nvPicPr>
                      <p:cNvPr id="68612" name="Object 4">
                        <a:extLst>
                          <a:ext uri="{FF2B5EF4-FFF2-40B4-BE49-F238E27FC236}">
                            <a16:creationId xmlns:a16="http://schemas.microsoft.com/office/drawing/2014/main" id="{4B84EC02-926D-4DE9-8198-3335A0D1DA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5188" y="3500438"/>
                        <a:ext cx="3657600" cy="256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8613" name="Object 5">
            <a:extLst>
              <a:ext uri="{FF2B5EF4-FFF2-40B4-BE49-F238E27FC236}">
                <a16:creationId xmlns:a16="http://schemas.microsoft.com/office/drawing/2014/main" id="{34A00E54-2593-4F0E-8F37-B4C7C1B0F933}"/>
              </a:ext>
            </a:extLst>
          </p:cNvPr>
          <p:cNvGraphicFramePr>
            <a:graphicFrameLocks noChangeAspect="1"/>
          </p:cNvGraphicFramePr>
          <p:nvPr/>
        </p:nvGraphicFramePr>
        <p:xfrm>
          <a:off x="6456364" y="3429000"/>
          <a:ext cx="3798887" cy="2603500"/>
        </p:xfrm>
        <a:graphic>
          <a:graphicData uri="http://schemas.openxmlformats.org/presentationml/2006/ole">
            <mc:AlternateContent xmlns:mc="http://schemas.openxmlformats.org/markup-compatibility/2006">
              <mc:Choice xmlns:v="urn:schemas-microsoft-com:vml" Requires="v">
                <p:oleObj name="Document" r:id="rId8" imgW="3798165" imgH="2603175" progId="Word.Document.8">
                  <p:embed/>
                </p:oleObj>
              </mc:Choice>
              <mc:Fallback>
                <p:oleObj name="Document" r:id="rId8" imgW="3798165" imgH="2603175" progId="Word.Document.8">
                  <p:embed/>
                  <p:pic>
                    <p:nvPicPr>
                      <p:cNvPr id="68613" name="Object 5">
                        <a:extLst>
                          <a:ext uri="{FF2B5EF4-FFF2-40B4-BE49-F238E27FC236}">
                            <a16:creationId xmlns:a16="http://schemas.microsoft.com/office/drawing/2014/main" id="{34A00E54-2593-4F0E-8F37-B4C7C1B0F9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56364" y="3429000"/>
                        <a:ext cx="3798887" cy="260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bg>
      <p:bgPr>
        <a:gradFill rotWithShape="1">
          <a:gsLst>
            <a:gs pos="10000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aphicFrame>
        <p:nvGraphicFramePr>
          <p:cNvPr id="69634" name="Object 2">
            <a:extLst>
              <a:ext uri="{FF2B5EF4-FFF2-40B4-BE49-F238E27FC236}">
                <a16:creationId xmlns:a16="http://schemas.microsoft.com/office/drawing/2014/main" id="{25712E4F-5EB6-4422-9FB0-9F248957052C}"/>
              </a:ext>
            </a:extLst>
          </p:cNvPr>
          <p:cNvGraphicFramePr>
            <a:graphicFrameLocks noGrp="1" noChangeAspect="1"/>
          </p:cNvGraphicFramePr>
          <p:nvPr>
            <p:ph sz="quarter" idx="1"/>
          </p:nvPr>
        </p:nvGraphicFramePr>
        <p:xfrm>
          <a:off x="1743075" y="1600200"/>
          <a:ext cx="3117850" cy="2185988"/>
        </p:xfrm>
        <a:graphic>
          <a:graphicData uri="http://schemas.openxmlformats.org/presentationml/2006/ole">
            <mc:AlternateContent xmlns:mc="http://schemas.openxmlformats.org/markup-compatibility/2006">
              <mc:Choice xmlns:v="urn:schemas-microsoft-com:vml" Requires="v">
                <p:oleObj name="Document" r:id="rId2" imgW="3822222" imgH="2679365" progId="Word.Document.8">
                  <p:embed/>
                </p:oleObj>
              </mc:Choice>
              <mc:Fallback>
                <p:oleObj name="Document" r:id="rId2" imgW="3822222" imgH="2679365" progId="Word.Document.8">
                  <p:embed/>
                  <p:pic>
                    <p:nvPicPr>
                      <p:cNvPr id="69634" name="Object 2">
                        <a:extLst>
                          <a:ext uri="{FF2B5EF4-FFF2-40B4-BE49-F238E27FC236}">
                            <a16:creationId xmlns:a16="http://schemas.microsoft.com/office/drawing/2014/main" id="{25712E4F-5EB6-4422-9FB0-9F24895705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3075" y="1600200"/>
                        <a:ext cx="3117850" cy="218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9635" name="Object 3">
            <a:extLst>
              <a:ext uri="{FF2B5EF4-FFF2-40B4-BE49-F238E27FC236}">
                <a16:creationId xmlns:a16="http://schemas.microsoft.com/office/drawing/2014/main" id="{2622D171-42C3-4164-BFCA-FF6F70EABB0D}"/>
              </a:ext>
            </a:extLst>
          </p:cNvPr>
          <p:cNvGraphicFramePr>
            <a:graphicFrameLocks noGrp="1" noChangeAspect="1"/>
          </p:cNvGraphicFramePr>
          <p:nvPr>
            <p:ph sz="quarter" idx="2"/>
          </p:nvPr>
        </p:nvGraphicFramePr>
        <p:xfrm>
          <a:off x="6565900" y="1600200"/>
          <a:ext cx="3251200" cy="2187575"/>
        </p:xfrm>
        <a:graphic>
          <a:graphicData uri="http://schemas.openxmlformats.org/presentationml/2006/ole">
            <mc:AlternateContent xmlns:mc="http://schemas.openxmlformats.org/markup-compatibility/2006">
              <mc:Choice xmlns:v="urn:schemas-microsoft-com:vml" Requires="v">
                <p:oleObj name="Document" r:id="rId4" imgW="3772759" imgH="2538787" progId="Word.Document.8">
                  <p:embed/>
                </p:oleObj>
              </mc:Choice>
              <mc:Fallback>
                <p:oleObj name="Document" r:id="rId4" imgW="3772759" imgH="2538787" progId="Word.Document.8">
                  <p:embed/>
                  <p:pic>
                    <p:nvPicPr>
                      <p:cNvPr id="69635" name="Object 3">
                        <a:extLst>
                          <a:ext uri="{FF2B5EF4-FFF2-40B4-BE49-F238E27FC236}">
                            <a16:creationId xmlns:a16="http://schemas.microsoft.com/office/drawing/2014/main" id="{2622D171-42C3-4164-BFCA-FF6F70EABB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5900" y="1600200"/>
                        <a:ext cx="3251200" cy="2187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9636" name="Object 4">
            <a:extLst>
              <a:ext uri="{FF2B5EF4-FFF2-40B4-BE49-F238E27FC236}">
                <a16:creationId xmlns:a16="http://schemas.microsoft.com/office/drawing/2014/main" id="{2D671A13-BC29-4C58-8BDF-51C5DE42EFA6}"/>
              </a:ext>
            </a:extLst>
          </p:cNvPr>
          <p:cNvGraphicFramePr>
            <a:graphicFrameLocks noGrp="1" noChangeAspect="1"/>
          </p:cNvGraphicFramePr>
          <p:nvPr>
            <p:ph sz="quarter" idx="3"/>
          </p:nvPr>
        </p:nvGraphicFramePr>
        <p:xfrm>
          <a:off x="1779588" y="3938588"/>
          <a:ext cx="3043237" cy="2187575"/>
        </p:xfrm>
        <a:graphic>
          <a:graphicData uri="http://schemas.openxmlformats.org/presentationml/2006/ole">
            <mc:AlternateContent xmlns:mc="http://schemas.openxmlformats.org/markup-compatibility/2006">
              <mc:Choice xmlns:v="urn:schemas-microsoft-com:vml" Requires="v">
                <p:oleObj name="Document" r:id="rId6" imgW="3798165" imgH="2731122" progId="Word.Document.8">
                  <p:embed/>
                </p:oleObj>
              </mc:Choice>
              <mc:Fallback>
                <p:oleObj name="Document" r:id="rId6" imgW="3798165" imgH="2731122" progId="Word.Document.8">
                  <p:embed/>
                  <p:pic>
                    <p:nvPicPr>
                      <p:cNvPr id="69636" name="Object 4">
                        <a:extLst>
                          <a:ext uri="{FF2B5EF4-FFF2-40B4-BE49-F238E27FC236}">
                            <a16:creationId xmlns:a16="http://schemas.microsoft.com/office/drawing/2014/main" id="{2D671A13-BC29-4C58-8BDF-51C5DE42EF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9588" y="3938588"/>
                        <a:ext cx="3043237" cy="218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9637" name="Object 5">
            <a:extLst>
              <a:ext uri="{FF2B5EF4-FFF2-40B4-BE49-F238E27FC236}">
                <a16:creationId xmlns:a16="http://schemas.microsoft.com/office/drawing/2014/main" id="{C6077DD2-47E9-4F25-9AB4-93939A8CAD33}"/>
              </a:ext>
            </a:extLst>
          </p:cNvPr>
          <p:cNvGraphicFramePr>
            <a:graphicFrameLocks noGrp="1" noChangeAspect="1"/>
          </p:cNvGraphicFramePr>
          <p:nvPr>
            <p:ph sz="quarter" idx="4"/>
          </p:nvPr>
        </p:nvGraphicFramePr>
        <p:xfrm>
          <a:off x="6635750" y="3938588"/>
          <a:ext cx="3109913" cy="2187575"/>
        </p:xfrm>
        <a:graphic>
          <a:graphicData uri="http://schemas.openxmlformats.org/presentationml/2006/ole">
            <mc:AlternateContent xmlns:mc="http://schemas.openxmlformats.org/markup-compatibility/2006">
              <mc:Choice xmlns:v="urn:schemas-microsoft-com:vml" Requires="v">
                <p:oleObj name="Document" r:id="rId8" imgW="3772759" imgH="2654905" progId="Word.Document.8">
                  <p:embed/>
                </p:oleObj>
              </mc:Choice>
              <mc:Fallback>
                <p:oleObj name="Document" r:id="rId8" imgW="3772759" imgH="2654905" progId="Word.Document.8">
                  <p:embed/>
                  <p:pic>
                    <p:nvPicPr>
                      <p:cNvPr id="69637" name="Object 5">
                        <a:extLst>
                          <a:ext uri="{FF2B5EF4-FFF2-40B4-BE49-F238E27FC236}">
                            <a16:creationId xmlns:a16="http://schemas.microsoft.com/office/drawing/2014/main" id="{C6077DD2-47E9-4F25-9AB4-93939A8CAD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35750" y="3938588"/>
                        <a:ext cx="3109913" cy="2187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bg>
      <p:bgPr>
        <a:gradFill rotWithShape="1">
          <a:gsLst>
            <a:gs pos="10000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aphicFrame>
        <p:nvGraphicFramePr>
          <p:cNvPr id="70658" name="Object 2">
            <a:extLst>
              <a:ext uri="{FF2B5EF4-FFF2-40B4-BE49-F238E27FC236}">
                <a16:creationId xmlns:a16="http://schemas.microsoft.com/office/drawing/2014/main" id="{B70F927C-5C1D-4A13-BB5E-CAB09E9B331C}"/>
              </a:ext>
            </a:extLst>
          </p:cNvPr>
          <p:cNvGraphicFramePr>
            <a:graphicFrameLocks noChangeAspect="1"/>
          </p:cNvGraphicFramePr>
          <p:nvPr/>
        </p:nvGraphicFramePr>
        <p:xfrm>
          <a:off x="1992314" y="1628776"/>
          <a:ext cx="4681537" cy="3324225"/>
        </p:xfrm>
        <a:graphic>
          <a:graphicData uri="http://schemas.openxmlformats.org/presentationml/2006/ole">
            <mc:AlternateContent xmlns:mc="http://schemas.openxmlformats.org/markup-compatibility/2006">
              <mc:Choice xmlns:v="urn:schemas-microsoft-com:vml" Requires="v">
                <p:oleObj name="Document" r:id="rId2" imgW="3772759" imgH="2679365" progId="Word.Document.8">
                  <p:embed/>
                </p:oleObj>
              </mc:Choice>
              <mc:Fallback>
                <p:oleObj name="Document" r:id="rId2" imgW="3772759" imgH="2679365" progId="Word.Document.8">
                  <p:embed/>
                  <p:pic>
                    <p:nvPicPr>
                      <p:cNvPr id="70658" name="Object 2">
                        <a:extLst>
                          <a:ext uri="{FF2B5EF4-FFF2-40B4-BE49-F238E27FC236}">
                            <a16:creationId xmlns:a16="http://schemas.microsoft.com/office/drawing/2014/main" id="{B70F927C-5C1D-4A13-BB5E-CAB09E9B33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4" y="1628776"/>
                        <a:ext cx="4681537" cy="332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0659" name="Object 3">
            <a:extLst>
              <a:ext uri="{FF2B5EF4-FFF2-40B4-BE49-F238E27FC236}">
                <a16:creationId xmlns:a16="http://schemas.microsoft.com/office/drawing/2014/main" id="{E3FC8558-E330-4C9E-9D5F-5F4194657076}"/>
              </a:ext>
            </a:extLst>
          </p:cNvPr>
          <p:cNvGraphicFramePr>
            <a:graphicFrameLocks noChangeAspect="1"/>
          </p:cNvGraphicFramePr>
          <p:nvPr/>
        </p:nvGraphicFramePr>
        <p:xfrm>
          <a:off x="7391401" y="1052513"/>
          <a:ext cx="2651125" cy="4191000"/>
        </p:xfrm>
        <a:graphic>
          <a:graphicData uri="http://schemas.openxmlformats.org/presentationml/2006/ole">
            <mc:AlternateContent xmlns:mc="http://schemas.openxmlformats.org/markup-compatibility/2006">
              <mc:Choice xmlns:v="urn:schemas-microsoft-com:vml" Requires="v">
                <p:oleObj name="Document" r:id="rId4" imgW="2755392" imgH="4355592" progId="Word.Document.8">
                  <p:embed/>
                </p:oleObj>
              </mc:Choice>
              <mc:Fallback>
                <p:oleObj name="Document" r:id="rId4" imgW="2755392" imgH="4355592" progId="Word.Document.8">
                  <p:embed/>
                  <p:pic>
                    <p:nvPicPr>
                      <p:cNvPr id="70659" name="Object 3">
                        <a:extLst>
                          <a:ext uri="{FF2B5EF4-FFF2-40B4-BE49-F238E27FC236}">
                            <a16:creationId xmlns:a16="http://schemas.microsoft.com/office/drawing/2014/main" id="{E3FC8558-E330-4C9E-9D5F-5F41946570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1" y="1052513"/>
                        <a:ext cx="2651125"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66919" name="Freeform: Shape 166918">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6921" name="Freeform: Shape 166920">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6914" name="Rectangle 2">
            <a:extLst>
              <a:ext uri="{FF2B5EF4-FFF2-40B4-BE49-F238E27FC236}">
                <a16:creationId xmlns:a16="http://schemas.microsoft.com/office/drawing/2014/main" id="{FE9D96D5-9CA8-429D-B918-F64500C7D634}"/>
              </a:ext>
            </a:extLst>
          </p:cNvPr>
          <p:cNvSpPr>
            <a:spLocks noGrp="1" noChangeArrowheads="1"/>
          </p:cNvSpPr>
          <p:nvPr>
            <p:ph type="ctrTitle"/>
          </p:nvPr>
        </p:nvSpPr>
        <p:spPr>
          <a:xfrm>
            <a:off x="2555631" y="1441938"/>
            <a:ext cx="7080738" cy="3974124"/>
          </a:xfrm>
        </p:spPr>
        <p:txBody>
          <a:bodyPr vert="horz" lIns="91440" tIns="45720" rIns="91440" bIns="45720" rtlCol="0" anchor="ctr">
            <a:normAutofit/>
          </a:bodyPr>
          <a:lstStyle/>
          <a:p>
            <a:pPr>
              <a:defRPr/>
            </a:pPr>
            <a:r>
              <a:rPr lang="en-US" sz="5400">
                <a:solidFill>
                  <a:schemeClr val="bg1">
                    <a:lumMod val="95000"/>
                    <a:lumOff val="5000"/>
                  </a:schemeClr>
                </a:solidFill>
              </a:rPr>
              <a:t>Opportunisme</a:t>
            </a:r>
            <a:br>
              <a:rPr lang="en-US" sz="5400">
                <a:solidFill>
                  <a:schemeClr val="bg1">
                    <a:lumMod val="95000"/>
                    <a:lumOff val="5000"/>
                  </a:schemeClr>
                </a:solidFill>
              </a:rPr>
            </a:br>
            <a:br>
              <a:rPr lang="en-US" sz="5400">
                <a:solidFill>
                  <a:schemeClr val="bg1">
                    <a:lumMod val="95000"/>
                    <a:lumOff val="5000"/>
                  </a:schemeClr>
                </a:solidFill>
              </a:rPr>
            </a:br>
            <a:r>
              <a:rPr lang="en-US" sz="5400">
                <a:solidFill>
                  <a:schemeClr val="bg1">
                    <a:lumMod val="95000"/>
                    <a:lumOff val="5000"/>
                  </a:schemeClr>
                </a:solidFill>
              </a:rPr>
              <a:t>ou</a:t>
            </a:r>
            <a:br>
              <a:rPr lang="en-US" sz="5400">
                <a:solidFill>
                  <a:schemeClr val="bg1">
                    <a:lumMod val="95000"/>
                    <a:lumOff val="5000"/>
                  </a:schemeClr>
                </a:solidFill>
              </a:rPr>
            </a:br>
            <a:br>
              <a:rPr lang="en-US" sz="5400">
                <a:solidFill>
                  <a:schemeClr val="bg1">
                    <a:lumMod val="95000"/>
                    <a:lumOff val="5000"/>
                  </a:schemeClr>
                </a:solidFill>
              </a:rPr>
            </a:br>
            <a:r>
              <a:rPr lang="en-US" sz="5400">
                <a:solidFill>
                  <a:schemeClr val="bg1">
                    <a:lumMod val="95000"/>
                    <a:lumOff val="5000"/>
                  </a:schemeClr>
                </a:solidFill>
              </a:rPr>
              <a:t>Pragmatisme ? </a:t>
            </a:r>
          </a:p>
        </p:txBody>
      </p:sp>
    </p:spTree>
  </p:cSld>
  <p:clrMapOvr>
    <a:overrideClrMapping bg1="dk1" tx1="lt1" bg2="dk2" tx2="lt2" accent1="accent1" accent2="accent2" accent3="accent3" accent4="accent4" accent5="accent5" accent6="accent6" hlink="hlink" folHlink="folHlink"/>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481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a:extLst>
              <a:ext uri="{FF2B5EF4-FFF2-40B4-BE49-F238E27FC236}">
                <a16:creationId xmlns:a16="http://schemas.microsoft.com/office/drawing/2014/main" id="{6920EC2D-09BC-4D4B-BFF9-44A5DE73E2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613" y="643467"/>
            <a:ext cx="10364773" cy="5571066"/>
          </a:xfrm>
          <a:prstGeom prst="rect">
            <a:avLst/>
          </a:prstGeom>
          <a:solidFill>
            <a:srgbClr val="FFFFFF">
              <a:shade val="85000"/>
            </a:srgbClr>
          </a:solidFill>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3304" name="Rectangle 183303">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3306" name="Rectangle 183305">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3308" name="Freeform: Shape 183307">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3298" name="Rectangle 2">
            <a:extLst>
              <a:ext uri="{FF2B5EF4-FFF2-40B4-BE49-F238E27FC236}">
                <a16:creationId xmlns:a16="http://schemas.microsoft.com/office/drawing/2014/main" id="{7C6D5555-441C-420A-A3E7-BA4668632142}"/>
              </a:ext>
            </a:extLst>
          </p:cNvPr>
          <p:cNvSpPr>
            <a:spLocks noGrp="1" noRot="1" noChangeArrowheads="1"/>
          </p:cNvSpPr>
          <p:nvPr>
            <p:ph type="title"/>
          </p:nvPr>
        </p:nvSpPr>
        <p:spPr>
          <a:xfrm>
            <a:off x="804672" y="640080"/>
            <a:ext cx="3282696" cy="5257800"/>
          </a:xfrm>
        </p:spPr>
        <p:txBody>
          <a:bodyPr>
            <a:normAutofit/>
          </a:bodyPr>
          <a:lstStyle/>
          <a:p>
            <a:pPr eaLnBrk="1" hangingPunct="1">
              <a:defRPr/>
            </a:pPr>
            <a:r>
              <a:rPr lang="fr-FR">
                <a:solidFill>
                  <a:schemeClr val="bg1"/>
                </a:solidFill>
              </a:rPr>
              <a:t>Focus Parrainage Responsable</a:t>
            </a:r>
          </a:p>
        </p:txBody>
      </p:sp>
      <p:sp>
        <p:nvSpPr>
          <p:cNvPr id="183299" name="Rectangle 3">
            <a:extLst>
              <a:ext uri="{FF2B5EF4-FFF2-40B4-BE49-F238E27FC236}">
                <a16:creationId xmlns:a16="http://schemas.microsoft.com/office/drawing/2014/main" id="{AED6B4BD-F4D7-49FA-A709-F6162400C040}"/>
              </a:ext>
            </a:extLst>
          </p:cNvPr>
          <p:cNvSpPr>
            <a:spLocks noGrp="1" noChangeArrowheads="1"/>
          </p:cNvSpPr>
          <p:nvPr>
            <p:ph idx="1"/>
          </p:nvPr>
        </p:nvSpPr>
        <p:spPr>
          <a:xfrm>
            <a:off x="5358384" y="640081"/>
            <a:ext cx="6024654" cy="5257800"/>
          </a:xfrm>
        </p:spPr>
        <p:txBody>
          <a:bodyPr anchor="ctr">
            <a:normAutofit/>
          </a:bodyPr>
          <a:lstStyle/>
          <a:p>
            <a:pPr eaLnBrk="1" hangingPunct="1">
              <a:buFont typeface="Wingdings" panose="05000000000000000000" pitchFamily="2" charset="2"/>
              <a:buNone/>
              <a:defRPr/>
            </a:pPr>
            <a:r>
              <a:rPr lang="fr-FR" sz="2400" b="1"/>
              <a:t>CAUSE RELATED MARKETING ou CAUSE MARKETING :</a:t>
            </a:r>
          </a:p>
          <a:p>
            <a:pPr eaLnBrk="1" hangingPunct="1">
              <a:defRPr/>
            </a:pPr>
            <a:endParaRPr lang="fr-FR" sz="2400" b="1"/>
          </a:p>
          <a:p>
            <a:pPr eaLnBrk="1" hangingPunct="1">
              <a:defRPr/>
            </a:pPr>
            <a:r>
              <a:rPr lang="fr-FR" sz="2400"/>
              <a:t>Union d’efforts d'une d'un organisation à but lucratif et d'une autre à but non lucratif afin d'en tirer un bénéfice commun. </a:t>
            </a:r>
          </a:p>
          <a:p>
            <a:pPr eaLnBrk="1" hangingPunct="1">
              <a:defRPr/>
            </a:pPr>
            <a:endParaRPr lang="fr-FR" sz="2400"/>
          </a:p>
          <a:p>
            <a:pPr eaLnBrk="1" hangingPunct="1">
              <a:defRPr/>
            </a:pPr>
            <a:r>
              <a:rPr lang="fr-FR" sz="2400"/>
              <a:t>Le </a:t>
            </a:r>
            <a:r>
              <a:rPr lang="fr-FR" sz="2400" i="1"/>
              <a:t>cause marketing</a:t>
            </a:r>
            <a:r>
              <a:rPr lang="fr-FR" sz="2400"/>
              <a:t> diffère des dons faits par les entreprises (philanthropie) et qui sont généralement déductible de leurs impôts, car le </a:t>
            </a:r>
            <a:r>
              <a:rPr lang="fr-FR" sz="2400" i="1"/>
              <a:t>cause marketing</a:t>
            </a:r>
            <a:r>
              <a:rPr lang="fr-FR" sz="2400"/>
              <a:t> est une relation d'affaire qui ne repose pas sur un don.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83299">
                                            <p:txEl>
                                              <p:pRg st="2" end="2"/>
                                            </p:txEl>
                                          </p:spTgt>
                                        </p:tgtEl>
                                        <p:attrNameLst>
                                          <p:attrName>style.visibility</p:attrName>
                                        </p:attrNameLst>
                                      </p:cBhvr>
                                      <p:to>
                                        <p:strVal val="visible"/>
                                      </p:to>
                                    </p:set>
                                    <p:anim calcmode="lin" valueType="num">
                                      <p:cBhvr>
                                        <p:cTn id="7" dur="500" fill="hold"/>
                                        <p:tgtEl>
                                          <p:spTgt spid="183299">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183299">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183299">
                                            <p:txEl>
                                              <p:pRg st="2" end="2"/>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183299">
                                            <p:txEl>
                                              <p:pRg st="4" end="4"/>
                                            </p:txEl>
                                          </p:spTgt>
                                        </p:tgtEl>
                                        <p:attrNameLst>
                                          <p:attrName>style.visibility</p:attrName>
                                        </p:attrNameLst>
                                      </p:cBhvr>
                                      <p:to>
                                        <p:strVal val="visible"/>
                                      </p:to>
                                    </p:set>
                                    <p:anim calcmode="lin" valueType="num">
                                      <p:cBhvr>
                                        <p:cTn id="12" dur="500" fill="hold"/>
                                        <p:tgtEl>
                                          <p:spTgt spid="183299">
                                            <p:txEl>
                                              <p:pRg st="4" end="4"/>
                                            </p:txEl>
                                          </p:spTgt>
                                        </p:tgtEl>
                                        <p:attrNameLst>
                                          <p:attrName>ppt_w</p:attrName>
                                        </p:attrNameLst>
                                      </p:cBhvr>
                                      <p:tavLst>
                                        <p:tav tm="0">
                                          <p:val>
                                            <p:fltVal val="0"/>
                                          </p:val>
                                        </p:tav>
                                        <p:tav tm="100000">
                                          <p:val>
                                            <p:strVal val="#ppt_w"/>
                                          </p:val>
                                        </p:tav>
                                      </p:tavLst>
                                    </p:anim>
                                    <p:anim calcmode="lin" valueType="num">
                                      <p:cBhvr>
                                        <p:cTn id="13" dur="500" fill="hold"/>
                                        <p:tgtEl>
                                          <p:spTgt spid="183299">
                                            <p:txEl>
                                              <p:pRg st="4" end="4"/>
                                            </p:txEl>
                                          </p:spTgt>
                                        </p:tgtEl>
                                        <p:attrNameLst>
                                          <p:attrName>ppt_h</p:attrName>
                                        </p:attrNameLst>
                                      </p:cBhvr>
                                      <p:tavLst>
                                        <p:tav tm="0">
                                          <p:val>
                                            <p:fltVal val="0"/>
                                          </p:val>
                                        </p:tav>
                                        <p:tav tm="100000">
                                          <p:val>
                                            <p:strVal val="#ppt_h"/>
                                          </p:val>
                                        </p:tav>
                                      </p:tavLst>
                                    </p:anim>
                                    <p:animEffect transition="in" filter="fade">
                                      <p:cBhvr>
                                        <p:cTn id="14" dur="500"/>
                                        <p:tgtEl>
                                          <p:spTgt spid="1832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EB5AB992-A074-4652-929A-FD2F24F6E534}"/>
              </a:ext>
            </a:extLst>
          </p:cNvPr>
          <p:cNvSpPr>
            <a:spLocks noGrp="1" noRot="1" noChangeArrowheads="1"/>
          </p:cNvSpPr>
          <p:nvPr>
            <p:ph type="title"/>
          </p:nvPr>
        </p:nvSpPr>
        <p:spPr>
          <a:xfrm>
            <a:off x="1217056" y="1093380"/>
            <a:ext cx="3068182" cy="4671240"/>
          </a:xfrm>
        </p:spPr>
        <p:txBody>
          <a:bodyPr anchor="ctr">
            <a:normAutofit/>
          </a:bodyPr>
          <a:lstStyle/>
          <a:p>
            <a:pPr algn="r" eaLnBrk="1" hangingPunct="1">
              <a:defRPr/>
            </a:pPr>
            <a:r>
              <a:rPr lang="fr-FR"/>
              <a:t>Historique / Modèle économique</a:t>
            </a:r>
          </a:p>
        </p:txBody>
      </p:sp>
      <p:sp>
        <p:nvSpPr>
          <p:cNvPr id="167939" name="Rectangle 3">
            <a:extLst>
              <a:ext uri="{FF2B5EF4-FFF2-40B4-BE49-F238E27FC236}">
                <a16:creationId xmlns:a16="http://schemas.microsoft.com/office/drawing/2014/main" id="{4F3C2E46-9F08-4389-B43C-432E8704A0A0}"/>
              </a:ext>
            </a:extLst>
          </p:cNvPr>
          <p:cNvSpPr>
            <a:spLocks noGrp="1" noChangeArrowheads="1"/>
          </p:cNvSpPr>
          <p:nvPr>
            <p:ph idx="1"/>
          </p:nvPr>
        </p:nvSpPr>
        <p:spPr>
          <a:xfrm>
            <a:off x="5285509" y="1093380"/>
            <a:ext cx="6219103" cy="4679250"/>
          </a:xfrm>
        </p:spPr>
        <p:txBody>
          <a:bodyPr anchor="ctr">
            <a:normAutofit/>
          </a:bodyPr>
          <a:lstStyle/>
          <a:p>
            <a:pPr eaLnBrk="1" hangingPunct="1">
              <a:lnSpc>
                <a:spcPct val="90000"/>
              </a:lnSpc>
              <a:defRPr/>
            </a:pPr>
            <a:r>
              <a:rPr lang="fr-FR" sz="1700"/>
              <a:t>American Express : soutenir des causes charitables de telle manière qu’elles profitent également à l'activité commerciale de l'entreprise </a:t>
            </a:r>
            <a:r>
              <a:rPr lang="fr-FR" sz="1700">
                <a:sym typeface="Wingdings" pitchFamily="2" charset="2"/>
              </a:rPr>
              <a:t></a:t>
            </a:r>
            <a:r>
              <a:rPr lang="fr-FR" sz="1700"/>
              <a:t>campagne de marketing menée par American Express en 1983 pour le projet de restauration de la Statue de la Liberté. </a:t>
            </a:r>
          </a:p>
          <a:p>
            <a:pPr eaLnBrk="1" hangingPunct="1">
              <a:lnSpc>
                <a:spcPct val="90000"/>
              </a:lnSpc>
              <a:defRPr/>
            </a:pPr>
            <a:endParaRPr lang="fr-FR" sz="1700"/>
          </a:p>
          <a:p>
            <a:pPr eaLnBrk="1" hangingPunct="1">
              <a:lnSpc>
                <a:spcPct val="90000"/>
              </a:lnSpc>
              <a:defRPr/>
            </a:pPr>
            <a:r>
              <a:rPr lang="fr-FR" sz="1700" i="1"/>
              <a:t>Bénéfices </a:t>
            </a:r>
          </a:p>
          <a:p>
            <a:pPr lvl="1" eaLnBrk="1" hangingPunct="1">
              <a:lnSpc>
                <a:spcPct val="90000"/>
              </a:lnSpc>
              <a:defRPr/>
            </a:pPr>
            <a:r>
              <a:rPr lang="fr-FR" sz="1700" i="1"/>
              <a:t>Organisations à but non lucratif  : </a:t>
            </a:r>
          </a:p>
          <a:p>
            <a:pPr lvl="2" eaLnBrk="1" hangingPunct="1">
              <a:lnSpc>
                <a:spcPct val="90000"/>
              </a:lnSpc>
              <a:defRPr/>
            </a:pPr>
            <a:r>
              <a:rPr lang="fr-FR" sz="1700" i="1"/>
              <a:t>visibilité via le financement de l’entreprise</a:t>
            </a:r>
          </a:p>
          <a:p>
            <a:pPr lvl="2" eaLnBrk="1" hangingPunct="1">
              <a:lnSpc>
                <a:spcPct val="90000"/>
              </a:lnSpc>
              <a:defRPr/>
            </a:pPr>
            <a:r>
              <a:rPr lang="fr-FR" sz="1700" i="1"/>
              <a:t>possibilité d'atteindre de nouveau partisans de sa cause via la clientèle importante de l'entreprise. </a:t>
            </a:r>
          </a:p>
          <a:p>
            <a:pPr lvl="1" eaLnBrk="1" hangingPunct="1">
              <a:lnSpc>
                <a:spcPct val="90000"/>
              </a:lnSpc>
              <a:defRPr/>
            </a:pPr>
            <a:r>
              <a:rPr lang="fr-FR" sz="1700" i="1"/>
              <a:t>Entreprise privée : </a:t>
            </a:r>
          </a:p>
          <a:p>
            <a:pPr lvl="2" eaLnBrk="1" hangingPunct="1">
              <a:lnSpc>
                <a:spcPct val="90000"/>
              </a:lnSpc>
              <a:defRPr/>
            </a:pPr>
            <a:r>
              <a:rPr lang="fr-FR" sz="1700" i="1"/>
              <a:t>réputation </a:t>
            </a:r>
          </a:p>
          <a:p>
            <a:pPr lvl="2" eaLnBrk="1" hangingPunct="1">
              <a:lnSpc>
                <a:spcPct val="90000"/>
              </a:lnSpc>
              <a:defRPr/>
            </a:pPr>
            <a:r>
              <a:rPr lang="fr-FR" sz="1700" i="1"/>
              <a:t>relations publiques, </a:t>
            </a:r>
          </a:p>
          <a:p>
            <a:pPr lvl="2" eaLnBrk="1" hangingPunct="1">
              <a:lnSpc>
                <a:spcPct val="90000"/>
              </a:lnSpc>
              <a:defRPr/>
            </a:pPr>
            <a:r>
              <a:rPr lang="fr-FR" sz="1700" i="1"/>
              <a:t>amélioration de la relation client </a:t>
            </a:r>
          </a:p>
          <a:p>
            <a:pPr lvl="2" eaLnBrk="1" hangingPunct="1">
              <a:lnSpc>
                <a:spcPct val="90000"/>
              </a:lnSpc>
              <a:defRPr/>
            </a:pPr>
            <a:r>
              <a:rPr lang="fr-FR" sz="1700" i="1"/>
              <a:t>nouvelles opportunités de marketing</a:t>
            </a:r>
            <a:endParaRPr lang="fr-FR" sz="1700"/>
          </a:p>
          <a:p>
            <a:pPr eaLnBrk="1" hangingPunct="1">
              <a:lnSpc>
                <a:spcPct val="90000"/>
              </a:lnSpc>
              <a:defRPr/>
            </a:pPr>
            <a:endParaRPr lang="fr-FR" sz="1700"/>
          </a:p>
          <a:p>
            <a:pPr eaLnBrk="1" hangingPunct="1">
              <a:lnSpc>
                <a:spcPct val="90000"/>
              </a:lnSpc>
              <a:defRPr/>
            </a:pPr>
            <a:endParaRPr lang="fr-FR" sz="1700"/>
          </a:p>
          <a:p>
            <a:pPr eaLnBrk="1" hangingPunct="1">
              <a:lnSpc>
                <a:spcPct val="90000"/>
              </a:lnSpc>
              <a:defRPr/>
            </a:pPr>
            <a:endParaRPr lang="fr-FR" sz="1700"/>
          </a:p>
        </p:txBody>
      </p:sp>
    </p:spTree>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0A2FC-E2C3-458D-96B4-5DF9028D93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5F097929-F3D6-4D1F-8AFC-CF348171A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43074C91-9045-414B-B5F9-567DAE3EE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B4D0E555-16F6-44D0-BF56-AF5FF5BDE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117041D-1A7B-4ECA-AB68-3CFDB6726B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1"/>
          <p:cNvSpPr>
            <a:spLocks noGrp="1"/>
          </p:cNvSpPr>
          <p:nvPr>
            <p:ph type="title"/>
          </p:nvPr>
        </p:nvSpPr>
        <p:spPr>
          <a:xfrm>
            <a:off x="8096885" y="640080"/>
            <a:ext cx="3659246" cy="2926080"/>
          </a:xfrm>
        </p:spPr>
        <p:txBody>
          <a:bodyPr vert="horz" lIns="91440" tIns="45720" rIns="91440" bIns="45720" rtlCol="0" anchor="b">
            <a:normAutofit/>
          </a:bodyPr>
          <a:lstStyle/>
          <a:p>
            <a:r>
              <a:rPr lang="en-US" sz="3400" b="1">
                <a:solidFill>
                  <a:srgbClr val="FFFFFF"/>
                </a:solidFill>
              </a:rPr>
              <a:t>THE FUTURE OF DIGITAL SPORTS CONSUMPTION </a:t>
            </a:r>
            <a:br>
              <a:rPr lang="en-US" sz="3400" b="1">
                <a:solidFill>
                  <a:srgbClr val="FFFFFF"/>
                </a:solidFill>
              </a:rPr>
            </a:br>
            <a:r>
              <a:rPr lang="en-US" sz="3400" b="1" i="1">
                <a:solidFill>
                  <a:srgbClr val="FFFFFF"/>
                </a:solidFill>
              </a:rPr>
              <a:t>– % of sports content via PC/Laptop or Mobile/Tablet</a:t>
            </a:r>
          </a:p>
        </p:txBody>
      </p:sp>
      <p:sp>
        <p:nvSpPr>
          <p:cNvPr id="20" name="Rectangle 19">
            <a:extLst>
              <a:ext uri="{FF2B5EF4-FFF2-40B4-BE49-F238E27FC236}">
                <a16:creationId xmlns:a16="http://schemas.microsoft.com/office/drawing/2014/main" id="{EF9C14D5-64ED-4C3C-A0D2-6C2AE1AE9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hart 7"/>
          <p:cNvGraphicFramePr/>
          <p:nvPr>
            <p:extLst>
              <p:ext uri="{D42A27DB-BD31-4B8C-83A1-F6EECF244321}">
                <p14:modId xmlns:p14="http://schemas.microsoft.com/office/powerpoint/2010/main" val="1682986691"/>
              </p:ext>
            </p:extLst>
          </p:nvPr>
        </p:nvGraphicFramePr>
        <p:xfrm>
          <a:off x="633999" y="640080"/>
          <a:ext cx="6275667" cy="55778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8835062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A66B8E33-5AA8-4247-AA77-9662028B697D}"/>
              </a:ext>
            </a:extLst>
          </p:cNvPr>
          <p:cNvSpPr>
            <a:spLocks noGrp="1" noRot="1" noChangeArrowheads="1"/>
          </p:cNvSpPr>
          <p:nvPr>
            <p:ph type="title"/>
          </p:nvPr>
        </p:nvSpPr>
        <p:spPr>
          <a:xfrm>
            <a:off x="7839756" y="1159566"/>
            <a:ext cx="3662939" cy="4568264"/>
          </a:xfrm>
        </p:spPr>
        <p:txBody>
          <a:bodyPr anchor="ctr">
            <a:normAutofit/>
          </a:bodyPr>
          <a:lstStyle/>
          <a:p>
            <a:pPr eaLnBrk="1" hangingPunct="1">
              <a:defRPr/>
            </a:pPr>
            <a:r>
              <a:rPr lang="fr-FR">
                <a:solidFill>
                  <a:schemeClr val="bg1">
                    <a:lumMod val="95000"/>
                    <a:lumOff val="5000"/>
                  </a:schemeClr>
                </a:solidFill>
              </a:rPr>
              <a:t>Causes</a:t>
            </a:r>
          </a:p>
        </p:txBody>
      </p:sp>
      <p:sp>
        <p:nvSpPr>
          <p:cNvPr id="168963" name="Rectangle 3">
            <a:extLst>
              <a:ext uri="{FF2B5EF4-FFF2-40B4-BE49-F238E27FC236}">
                <a16:creationId xmlns:a16="http://schemas.microsoft.com/office/drawing/2014/main" id="{DFE5B54A-77BA-4669-A701-1AD4E071033C}"/>
              </a:ext>
            </a:extLst>
          </p:cNvPr>
          <p:cNvSpPr>
            <a:spLocks noGrp="1" noChangeArrowheads="1"/>
          </p:cNvSpPr>
          <p:nvPr>
            <p:ph idx="1"/>
          </p:nvPr>
        </p:nvSpPr>
        <p:spPr>
          <a:xfrm>
            <a:off x="637310" y="1286934"/>
            <a:ext cx="5292436" cy="4284134"/>
          </a:xfrm>
        </p:spPr>
        <p:txBody>
          <a:bodyPr anchor="ctr">
            <a:normAutofit/>
          </a:bodyPr>
          <a:lstStyle/>
          <a:p>
            <a:pPr eaLnBrk="1" hangingPunct="1">
              <a:defRPr/>
            </a:pPr>
            <a:r>
              <a:rPr lang="fr-FR">
                <a:solidFill>
                  <a:srgbClr val="FFFFFF"/>
                </a:solidFill>
              </a:rPr>
              <a:t>Environnement</a:t>
            </a:r>
          </a:p>
          <a:p>
            <a:pPr eaLnBrk="1" hangingPunct="1">
              <a:defRPr/>
            </a:pPr>
            <a:r>
              <a:rPr lang="fr-FR">
                <a:solidFill>
                  <a:srgbClr val="FFFFFF"/>
                </a:solidFill>
              </a:rPr>
              <a:t>Santé</a:t>
            </a:r>
          </a:p>
          <a:p>
            <a:pPr eaLnBrk="1" hangingPunct="1">
              <a:defRPr/>
            </a:pPr>
            <a:r>
              <a:rPr lang="fr-FR">
                <a:solidFill>
                  <a:srgbClr val="FFFFFF"/>
                </a:solidFill>
              </a:rPr>
              <a:t>Education</a:t>
            </a:r>
          </a:p>
          <a:p>
            <a:pPr eaLnBrk="1" hangingPunct="1">
              <a:defRPr/>
            </a:pPr>
            <a:r>
              <a:rPr lang="fr-FR">
                <a:solidFill>
                  <a:srgbClr val="FFFFFF"/>
                </a:solidFill>
              </a:rPr>
              <a:t>Pauvreté</a:t>
            </a:r>
          </a:p>
          <a:p>
            <a:pPr eaLnBrk="1" hangingPunct="1">
              <a:defRPr/>
            </a:pPr>
            <a:r>
              <a:rPr lang="fr-FR">
                <a:solidFill>
                  <a:srgbClr val="FFFFFF"/>
                </a:solidFill>
              </a:rPr>
              <a:t>Racisme</a:t>
            </a:r>
          </a:p>
          <a:p>
            <a:pPr eaLnBrk="1" hangingPunct="1">
              <a:defRPr/>
            </a:pPr>
            <a:r>
              <a:rPr lang="fr-FR">
                <a:solidFill>
                  <a:srgbClr val="FFFFFF"/>
                </a:solidFill>
              </a:rPr>
              <a:t>Egalité</a:t>
            </a:r>
          </a:p>
          <a:p>
            <a:pPr eaLnBrk="1" hangingPunct="1">
              <a:defRPr/>
            </a:pPr>
            <a:r>
              <a:rPr lang="fr-FR">
                <a:solidFill>
                  <a:srgbClr val="FFFFFF"/>
                </a:solidFill>
              </a:rPr>
              <a:t>Liberté</a:t>
            </a:r>
          </a:p>
          <a:p>
            <a:pPr eaLnBrk="1" hangingPunct="1">
              <a:defRPr/>
            </a:pPr>
            <a:r>
              <a:rPr lang="fr-FR">
                <a:solidFill>
                  <a:srgbClr val="FFFFFF"/>
                </a:solidFill>
              </a:rPr>
              <a:t>…</a:t>
            </a:r>
          </a:p>
        </p:txBody>
      </p:sp>
    </p:spTree>
  </p:cSld>
  <p:clrMapOvr>
    <a:overrideClrMapping bg1="dk1" tx1="lt1" bg2="dk2" tx2="lt2" accent1="accent1" accent2="accent2" accent3="accent3" accent4="accent4" accent5="accent5" accent6="accent6" hlink="hlink" folHlink="folHlink"/>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1016" name="Rectangle 171015">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011" name="Rectangle 3">
            <a:extLst>
              <a:ext uri="{FF2B5EF4-FFF2-40B4-BE49-F238E27FC236}">
                <a16:creationId xmlns:a16="http://schemas.microsoft.com/office/drawing/2014/main" id="{67273212-6D2B-49D3-A88F-CEA2DE2DE295}"/>
              </a:ext>
            </a:extLst>
          </p:cNvPr>
          <p:cNvSpPr>
            <a:spLocks noGrp="1" noRot="1" noChangeArrowheads="1"/>
          </p:cNvSpPr>
          <p:nvPr>
            <p:ph type="title"/>
          </p:nvPr>
        </p:nvSpPr>
        <p:spPr>
          <a:xfrm>
            <a:off x="546351" y="433545"/>
            <a:ext cx="11139854" cy="930447"/>
          </a:xfrm>
        </p:spPr>
        <p:txBody>
          <a:bodyPr vert="horz" lIns="91440" tIns="45720" rIns="91440" bIns="45720" rtlCol="0" anchor="b">
            <a:normAutofit/>
          </a:bodyPr>
          <a:lstStyle/>
          <a:p>
            <a:pPr algn="ctr">
              <a:defRPr/>
            </a:pPr>
            <a:r>
              <a:rPr lang="en-US" sz="3800">
                <a:solidFill>
                  <a:srgbClr val="FFFFFF"/>
                </a:solidFill>
                <a:effectLst>
                  <a:outerShdw blurRad="38100" dist="38100" dir="2700000" algn="tl">
                    <a:srgbClr val="C0C0C0"/>
                  </a:outerShdw>
                </a:effectLst>
              </a:rPr>
              <a:t>Ethical Corporate Responsibility (Babiak &amp; Wolfe, 2006)</a:t>
            </a:r>
          </a:p>
        </p:txBody>
      </p:sp>
      <p:cxnSp>
        <p:nvCxnSpPr>
          <p:cNvPr id="171018" name="Straight Connector 171017">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6802" name="Picture 2" descr="865382075XL">
            <a:extLst>
              <a:ext uri="{FF2B5EF4-FFF2-40B4-BE49-F238E27FC236}">
                <a16:creationId xmlns:a16="http://schemas.microsoft.com/office/drawing/2014/main" id="{449A960F-FA9A-4D40-AA30-303609C4263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1942" y="2426818"/>
            <a:ext cx="4875167" cy="3997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1020" name="Straight Connector 171019">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6804" name="Picture 4">
            <a:extLst>
              <a:ext uri="{FF2B5EF4-FFF2-40B4-BE49-F238E27FC236}">
                <a16:creationId xmlns:a16="http://schemas.microsoft.com/office/drawing/2014/main" id="{5FC045A6-3513-4B42-B360-50517977A12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45073" y="3043912"/>
            <a:ext cx="5455917" cy="276344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2040" name="Rectangle 17203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035" name="Rectangle 3">
            <a:extLst>
              <a:ext uri="{FF2B5EF4-FFF2-40B4-BE49-F238E27FC236}">
                <a16:creationId xmlns:a16="http://schemas.microsoft.com/office/drawing/2014/main" id="{304E2461-6C51-4BE6-8090-A9733E8F3176}"/>
              </a:ext>
            </a:extLst>
          </p:cNvPr>
          <p:cNvSpPr>
            <a:spLocks noGrp="1" noChangeArrowheads="1"/>
          </p:cNvSpPr>
          <p:nvPr>
            <p:ph type="title"/>
          </p:nvPr>
        </p:nvSpPr>
        <p:spPr>
          <a:xfrm>
            <a:off x="546351" y="433545"/>
            <a:ext cx="11139854" cy="930447"/>
          </a:xfrm>
        </p:spPr>
        <p:txBody>
          <a:bodyPr vert="horz" lIns="91440" tIns="45720" rIns="91440" bIns="45720" rtlCol="0" anchor="b" anchorCtr="1">
            <a:normAutofit/>
          </a:bodyPr>
          <a:lstStyle/>
          <a:p>
            <a:pPr algn="ctr">
              <a:defRPr/>
            </a:pPr>
            <a:r>
              <a:rPr lang="en-US" sz="3400">
                <a:solidFill>
                  <a:srgbClr val="FFFFFF"/>
                </a:solidFill>
                <a:effectLst>
                  <a:outerShdw blurRad="38100" dist="38100" dir="2700000" algn="tl">
                    <a:srgbClr val="C0C0C0"/>
                  </a:outerShdw>
                </a:effectLst>
              </a:rPr>
              <a:t>Discretionary Corporate Responsibility (Babiak &amp; Wolfe, 2006)</a:t>
            </a:r>
          </a:p>
        </p:txBody>
      </p:sp>
      <p:cxnSp>
        <p:nvCxnSpPr>
          <p:cNvPr id="172042" name="Straight Connector 17204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7828" name="Picture 4">
            <a:extLst>
              <a:ext uri="{FF2B5EF4-FFF2-40B4-BE49-F238E27FC236}">
                <a16:creationId xmlns:a16="http://schemas.microsoft.com/office/drawing/2014/main" id="{338E692E-2354-419B-BCB0-2CC14EA6797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67640" y="2426818"/>
            <a:ext cx="3783771" cy="399763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2044" name="Straight Connector 172043">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7826" name="Picture 2" descr="865382075XL">
            <a:extLst>
              <a:ext uri="{FF2B5EF4-FFF2-40B4-BE49-F238E27FC236}">
                <a16:creationId xmlns:a16="http://schemas.microsoft.com/office/drawing/2014/main" id="{2C9366EA-A4FF-4839-8801-3B1B8DC0CA0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35448" y="2426818"/>
            <a:ext cx="4875167" cy="3997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3066" name="Rectangle 17306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068" name="Rectangle 173067">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070" name="Rectangle 173069">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072" name="Rectangle 173071">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074" name="Freeform: Shape 173073">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3058" name="Rectangle 2">
            <a:extLst>
              <a:ext uri="{FF2B5EF4-FFF2-40B4-BE49-F238E27FC236}">
                <a16:creationId xmlns:a16="http://schemas.microsoft.com/office/drawing/2014/main" id="{CC60AAF5-F1A9-47FE-A133-DD8D8F58A565}"/>
              </a:ext>
            </a:extLst>
          </p:cNvPr>
          <p:cNvSpPr>
            <a:spLocks noGrp="1" noRot="1" noChangeArrowheads="1"/>
          </p:cNvSpPr>
          <p:nvPr>
            <p:ph type="title"/>
          </p:nvPr>
        </p:nvSpPr>
        <p:spPr>
          <a:xfrm>
            <a:off x="660041" y="2767106"/>
            <a:ext cx="2880828" cy="3071906"/>
          </a:xfrm>
        </p:spPr>
        <p:txBody>
          <a:bodyPr vert="horz" lIns="91440" tIns="45720" rIns="91440" bIns="45720" rtlCol="0" anchor="t">
            <a:normAutofit/>
          </a:bodyPr>
          <a:lstStyle/>
          <a:p>
            <a:pPr>
              <a:defRPr/>
            </a:pPr>
            <a:r>
              <a:rPr lang="en-US" sz="4000" kern="1200">
                <a:solidFill>
                  <a:srgbClr val="FFFFFF"/>
                </a:solidFill>
                <a:latin typeface="+mj-lt"/>
                <a:ea typeface="+mj-ea"/>
                <a:cs typeface="+mj-cs"/>
              </a:rPr>
              <a:t>Axes stratégique RSE</a:t>
            </a:r>
          </a:p>
        </p:txBody>
      </p:sp>
      <p:graphicFrame>
        <p:nvGraphicFramePr>
          <p:cNvPr id="173061" name="Rectangle 3">
            <a:extLst>
              <a:ext uri="{FF2B5EF4-FFF2-40B4-BE49-F238E27FC236}">
                <a16:creationId xmlns:a16="http://schemas.microsoft.com/office/drawing/2014/main" id="{4A515DAB-E4F5-4FF0-A823-8122EC75CEBF}"/>
              </a:ext>
            </a:extLst>
          </p:cNvPr>
          <p:cNvGraphicFramePr/>
          <p:nvPr>
            <p:extLst>
              <p:ext uri="{D42A27DB-BD31-4B8C-83A1-F6EECF244321}">
                <p14:modId xmlns:p14="http://schemas.microsoft.com/office/powerpoint/2010/main" val="3407628340"/>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089" name="Rectangle 174088">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084" name="Picture 4" descr="oakley-lance-armstrong-masthead">
            <a:extLst>
              <a:ext uri="{FF2B5EF4-FFF2-40B4-BE49-F238E27FC236}">
                <a16:creationId xmlns:a16="http://schemas.microsoft.com/office/drawing/2014/main" id="{195CCD2D-39C4-4559-B9E1-7962FA9F20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798" r="3" b="2"/>
          <a:stretch/>
        </p:blipFill>
        <p:spPr bwMode="auto">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2" name="Picture 2" descr="livestrong">
            <a:extLst>
              <a:ext uri="{FF2B5EF4-FFF2-40B4-BE49-F238E27FC236}">
                <a16:creationId xmlns:a16="http://schemas.microsoft.com/office/drawing/2014/main" id="{934402AE-90D5-4E2D-8EB9-A1A798BF83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549" b="31074"/>
          <a:stretch/>
        </p:blipFill>
        <p:spPr bwMode="auto">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3" name="Picture 3" descr="12">
            <a:extLst>
              <a:ext uri="{FF2B5EF4-FFF2-40B4-BE49-F238E27FC236}">
                <a16:creationId xmlns:a16="http://schemas.microsoft.com/office/drawing/2014/main" id="{82DAC045-96F2-4DD0-811F-4852E85344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393" r="998" b="2"/>
          <a:stretch/>
        </p:blipFill>
        <p:spPr bwMode="auto">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74083"/>
                                        </p:tgtEl>
                                        <p:attrNameLst>
                                          <p:attrName>style.visibility</p:attrName>
                                        </p:attrNameLst>
                                      </p:cBhvr>
                                      <p:to>
                                        <p:strVal val="visible"/>
                                      </p:to>
                                    </p:set>
                                    <p:anim calcmode="lin" valueType="num">
                                      <p:cBhvr>
                                        <p:cTn id="7" dur="500" fill="hold"/>
                                        <p:tgtEl>
                                          <p:spTgt spid="174083"/>
                                        </p:tgtEl>
                                        <p:attrNameLst>
                                          <p:attrName>ppt_w</p:attrName>
                                        </p:attrNameLst>
                                      </p:cBhvr>
                                      <p:tavLst>
                                        <p:tav tm="0">
                                          <p:val>
                                            <p:fltVal val="0"/>
                                          </p:val>
                                        </p:tav>
                                        <p:tav tm="100000">
                                          <p:val>
                                            <p:strVal val="#ppt_w"/>
                                          </p:val>
                                        </p:tav>
                                      </p:tavLst>
                                    </p:anim>
                                    <p:anim calcmode="lin" valueType="num">
                                      <p:cBhvr>
                                        <p:cTn id="8" dur="500" fill="hold"/>
                                        <p:tgtEl>
                                          <p:spTgt spid="174083"/>
                                        </p:tgtEl>
                                        <p:attrNameLst>
                                          <p:attrName>ppt_h</p:attrName>
                                        </p:attrNameLst>
                                      </p:cBhvr>
                                      <p:tavLst>
                                        <p:tav tm="0">
                                          <p:val>
                                            <p:fltVal val="0"/>
                                          </p:val>
                                        </p:tav>
                                        <p:tav tm="100000">
                                          <p:val>
                                            <p:strVal val="#ppt_h"/>
                                          </p:val>
                                        </p:tav>
                                      </p:tavLst>
                                    </p:anim>
                                    <p:animEffect transition="in" filter="fade">
                                      <p:cBhvr>
                                        <p:cTn id="9" dur="500"/>
                                        <p:tgtEl>
                                          <p:spTgt spid="17408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174082"/>
                                        </p:tgtEl>
                                        <p:attrNameLst>
                                          <p:attrName>style.visibility</p:attrName>
                                        </p:attrNameLst>
                                      </p:cBhvr>
                                      <p:to>
                                        <p:strVal val="visible"/>
                                      </p:to>
                                    </p:set>
                                    <p:anim calcmode="lin" valueType="num">
                                      <p:cBhvr>
                                        <p:cTn id="14" dur="500" fill="hold"/>
                                        <p:tgtEl>
                                          <p:spTgt spid="174082"/>
                                        </p:tgtEl>
                                        <p:attrNameLst>
                                          <p:attrName>ppt_w</p:attrName>
                                        </p:attrNameLst>
                                      </p:cBhvr>
                                      <p:tavLst>
                                        <p:tav tm="0">
                                          <p:val>
                                            <p:fltVal val="0"/>
                                          </p:val>
                                        </p:tav>
                                        <p:tav tm="100000">
                                          <p:val>
                                            <p:strVal val="#ppt_w"/>
                                          </p:val>
                                        </p:tav>
                                      </p:tavLst>
                                    </p:anim>
                                    <p:anim calcmode="lin" valueType="num">
                                      <p:cBhvr>
                                        <p:cTn id="15" dur="500" fill="hold"/>
                                        <p:tgtEl>
                                          <p:spTgt spid="174082"/>
                                        </p:tgtEl>
                                        <p:attrNameLst>
                                          <p:attrName>ppt_h</p:attrName>
                                        </p:attrNameLst>
                                      </p:cBhvr>
                                      <p:tavLst>
                                        <p:tav tm="0">
                                          <p:val>
                                            <p:fltVal val="0"/>
                                          </p:val>
                                        </p:tav>
                                        <p:tav tm="100000">
                                          <p:val>
                                            <p:strVal val="#ppt_h"/>
                                          </p:val>
                                        </p:tav>
                                      </p:tavLst>
                                    </p:anim>
                                    <p:animEffect transition="in" filter="fade">
                                      <p:cBhvr>
                                        <p:cTn id="16" dur="500"/>
                                        <p:tgtEl>
                                          <p:spTgt spid="174082"/>
                                        </p:tgtEl>
                                      </p:cBhvr>
                                    </p:animEffect>
                                  </p:childTnLst>
                                </p:cTn>
                              </p:par>
                              <p:par>
                                <p:cTn id="17" presetID="53" presetClass="entr" presetSubtype="0" fill="hold" nodeType="withEffect">
                                  <p:stCondLst>
                                    <p:cond delay="0"/>
                                  </p:stCondLst>
                                  <p:childTnLst>
                                    <p:set>
                                      <p:cBhvr>
                                        <p:cTn id="18" dur="1" fill="hold">
                                          <p:stCondLst>
                                            <p:cond delay="0"/>
                                          </p:stCondLst>
                                        </p:cTn>
                                        <p:tgtEl>
                                          <p:spTgt spid="174084"/>
                                        </p:tgtEl>
                                        <p:attrNameLst>
                                          <p:attrName>style.visibility</p:attrName>
                                        </p:attrNameLst>
                                      </p:cBhvr>
                                      <p:to>
                                        <p:strVal val="visible"/>
                                      </p:to>
                                    </p:set>
                                    <p:anim calcmode="lin" valueType="num">
                                      <p:cBhvr>
                                        <p:cTn id="19" dur="500" fill="hold"/>
                                        <p:tgtEl>
                                          <p:spTgt spid="174084"/>
                                        </p:tgtEl>
                                        <p:attrNameLst>
                                          <p:attrName>ppt_w</p:attrName>
                                        </p:attrNameLst>
                                      </p:cBhvr>
                                      <p:tavLst>
                                        <p:tav tm="0">
                                          <p:val>
                                            <p:fltVal val="0"/>
                                          </p:val>
                                        </p:tav>
                                        <p:tav tm="100000">
                                          <p:val>
                                            <p:strVal val="#ppt_w"/>
                                          </p:val>
                                        </p:tav>
                                      </p:tavLst>
                                    </p:anim>
                                    <p:anim calcmode="lin" valueType="num">
                                      <p:cBhvr>
                                        <p:cTn id="20" dur="500" fill="hold"/>
                                        <p:tgtEl>
                                          <p:spTgt spid="174084"/>
                                        </p:tgtEl>
                                        <p:attrNameLst>
                                          <p:attrName>ppt_h</p:attrName>
                                        </p:attrNameLst>
                                      </p:cBhvr>
                                      <p:tavLst>
                                        <p:tav tm="0">
                                          <p:val>
                                            <p:fltVal val="0"/>
                                          </p:val>
                                        </p:tav>
                                        <p:tav tm="100000">
                                          <p:val>
                                            <p:strVal val="#ppt_h"/>
                                          </p:val>
                                        </p:tav>
                                      </p:tavLst>
                                    </p:anim>
                                    <p:animEffect transition="in" filter="fade">
                                      <p:cBhvr>
                                        <p:cTn id="21" dur="500"/>
                                        <p:tgtEl>
                                          <p:spTgt spid="174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0901" name="Image 1">
            <a:extLst>
              <a:ext uri="{FF2B5EF4-FFF2-40B4-BE49-F238E27FC236}">
                <a16:creationId xmlns:a16="http://schemas.microsoft.com/office/drawing/2014/main" id="{F1B275B3-854D-49AF-B8F7-A60E8804F282}"/>
              </a:ext>
            </a:extLst>
          </p:cNvPr>
          <p:cNvPicPr>
            <a:picLocks noChangeAspect="1"/>
          </p:cNvPicPr>
          <p:nvPr/>
        </p:nvPicPr>
        <p:blipFill rotWithShape="1">
          <a:blip r:embed="rId2">
            <a:extLst>
              <a:ext uri="{28A0092B-C50C-407E-A947-70E740481C1C}">
                <a14:useLocalDpi xmlns:a14="http://schemas.microsoft.com/office/drawing/2010/main" val="0"/>
              </a:ext>
            </a:extLst>
          </a:blip>
          <a:srcRect l="8653" r="1947" b="-1"/>
          <a:stretch/>
        </p:blipFill>
        <p:spPr bwMode="auto">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07" name="Picture 3" descr="W020070806474891304741">
            <a:extLst>
              <a:ext uri="{FF2B5EF4-FFF2-40B4-BE49-F238E27FC236}">
                <a16:creationId xmlns:a16="http://schemas.microsoft.com/office/drawing/2014/main" id="{103E3781-576B-4D15-8185-BA910FB9EA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117" b="4"/>
          <a:stretch/>
        </p:blipFill>
        <p:spPr bwMode="auto">
          <a:xfrm>
            <a:off x="20" y="4069976"/>
            <a:ext cx="3535311" cy="278802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2" name="Image 2">
            <a:extLst>
              <a:ext uri="{FF2B5EF4-FFF2-40B4-BE49-F238E27FC236}">
                <a16:creationId xmlns:a16="http://schemas.microsoft.com/office/drawing/2014/main" id="{80DBDE6F-8517-4DCA-A045-445694BA5033}"/>
              </a:ext>
            </a:extLst>
          </p:cNvPr>
          <p:cNvPicPr>
            <a:picLocks noChangeAspect="1"/>
          </p:cNvPicPr>
          <p:nvPr/>
        </p:nvPicPr>
        <p:blipFill rotWithShape="1">
          <a:blip r:embed="rId4">
            <a:extLst>
              <a:ext uri="{28A0092B-C50C-407E-A947-70E740481C1C}">
                <a14:useLocalDpi xmlns:a14="http://schemas.microsoft.com/office/drawing/2010/main" val="0"/>
              </a:ext>
            </a:extLst>
          </a:blip>
          <a:srcRect l="3273" r="-1" b="-1"/>
          <a:stretch/>
        </p:blipFill>
        <p:spPr bwMode="auto">
          <a:xfrm>
            <a:off x="3696199" y="3257176"/>
            <a:ext cx="4789093" cy="36008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08" name="Picture 4" descr="nba+stay+in+school130">
            <a:extLst>
              <a:ext uri="{FF2B5EF4-FFF2-40B4-BE49-F238E27FC236}">
                <a16:creationId xmlns:a16="http://schemas.microsoft.com/office/drawing/2014/main" id="{DB999B91-5768-4F55-8EDA-54CA687C2F9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027" r="1" b="12549"/>
          <a:stretch/>
        </p:blipFill>
        <p:spPr bwMode="auto">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06" name="Picture 2" descr="nba_care_tour_global">
            <a:extLst>
              <a:ext uri="{FF2B5EF4-FFF2-40B4-BE49-F238E27FC236}">
                <a16:creationId xmlns:a16="http://schemas.microsoft.com/office/drawing/2014/main" id="{881D1253-F183-4626-A4D1-20BAB9B43EB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219" r="4284" b="1"/>
          <a:stretch/>
        </p:blipFill>
        <p:spPr bwMode="auto">
          <a:xfrm>
            <a:off x="8646161" y="4069976"/>
            <a:ext cx="3545840" cy="27880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75106"/>
                                        </p:tgtEl>
                                        <p:attrNameLst>
                                          <p:attrName>style.visibility</p:attrName>
                                        </p:attrNameLst>
                                      </p:cBhvr>
                                      <p:to>
                                        <p:strVal val="visible"/>
                                      </p:to>
                                    </p:set>
                                    <p:anim calcmode="lin" valueType="num">
                                      <p:cBhvr>
                                        <p:cTn id="7" dur="500" fill="hold"/>
                                        <p:tgtEl>
                                          <p:spTgt spid="175106"/>
                                        </p:tgtEl>
                                        <p:attrNameLst>
                                          <p:attrName>ppt_w</p:attrName>
                                        </p:attrNameLst>
                                      </p:cBhvr>
                                      <p:tavLst>
                                        <p:tav tm="0">
                                          <p:val>
                                            <p:fltVal val="0"/>
                                          </p:val>
                                        </p:tav>
                                        <p:tav tm="100000">
                                          <p:val>
                                            <p:strVal val="#ppt_w"/>
                                          </p:val>
                                        </p:tav>
                                      </p:tavLst>
                                    </p:anim>
                                    <p:anim calcmode="lin" valueType="num">
                                      <p:cBhvr>
                                        <p:cTn id="8" dur="500" fill="hold"/>
                                        <p:tgtEl>
                                          <p:spTgt spid="175106"/>
                                        </p:tgtEl>
                                        <p:attrNameLst>
                                          <p:attrName>ppt_h</p:attrName>
                                        </p:attrNameLst>
                                      </p:cBhvr>
                                      <p:tavLst>
                                        <p:tav tm="0">
                                          <p:val>
                                            <p:fltVal val="0"/>
                                          </p:val>
                                        </p:tav>
                                        <p:tav tm="100000">
                                          <p:val>
                                            <p:strVal val="#ppt_h"/>
                                          </p:val>
                                        </p:tav>
                                      </p:tavLst>
                                    </p:anim>
                                    <p:animEffect transition="in" filter="fade">
                                      <p:cBhvr>
                                        <p:cTn id="9" dur="500"/>
                                        <p:tgtEl>
                                          <p:spTgt spid="175106"/>
                                        </p:tgtEl>
                                      </p:cBhvr>
                                    </p:animEffect>
                                  </p:childTnLst>
                                </p:cTn>
                              </p:par>
                              <p:par>
                                <p:cTn id="10" presetID="53" presetClass="entr" presetSubtype="0" fill="hold" nodeType="withEffect">
                                  <p:stCondLst>
                                    <p:cond delay="0"/>
                                  </p:stCondLst>
                                  <p:childTnLst>
                                    <p:set>
                                      <p:cBhvr>
                                        <p:cTn id="11" dur="1" fill="hold">
                                          <p:stCondLst>
                                            <p:cond delay="0"/>
                                          </p:stCondLst>
                                        </p:cTn>
                                        <p:tgtEl>
                                          <p:spTgt spid="175107"/>
                                        </p:tgtEl>
                                        <p:attrNameLst>
                                          <p:attrName>style.visibility</p:attrName>
                                        </p:attrNameLst>
                                      </p:cBhvr>
                                      <p:to>
                                        <p:strVal val="visible"/>
                                      </p:to>
                                    </p:set>
                                    <p:anim calcmode="lin" valueType="num">
                                      <p:cBhvr>
                                        <p:cTn id="12" dur="500" fill="hold"/>
                                        <p:tgtEl>
                                          <p:spTgt spid="175107"/>
                                        </p:tgtEl>
                                        <p:attrNameLst>
                                          <p:attrName>ppt_w</p:attrName>
                                        </p:attrNameLst>
                                      </p:cBhvr>
                                      <p:tavLst>
                                        <p:tav tm="0">
                                          <p:val>
                                            <p:fltVal val="0"/>
                                          </p:val>
                                        </p:tav>
                                        <p:tav tm="100000">
                                          <p:val>
                                            <p:strVal val="#ppt_w"/>
                                          </p:val>
                                        </p:tav>
                                      </p:tavLst>
                                    </p:anim>
                                    <p:anim calcmode="lin" valueType="num">
                                      <p:cBhvr>
                                        <p:cTn id="13" dur="500" fill="hold"/>
                                        <p:tgtEl>
                                          <p:spTgt spid="175107"/>
                                        </p:tgtEl>
                                        <p:attrNameLst>
                                          <p:attrName>ppt_h</p:attrName>
                                        </p:attrNameLst>
                                      </p:cBhvr>
                                      <p:tavLst>
                                        <p:tav tm="0">
                                          <p:val>
                                            <p:fltVal val="0"/>
                                          </p:val>
                                        </p:tav>
                                        <p:tav tm="100000">
                                          <p:val>
                                            <p:strVal val="#ppt_h"/>
                                          </p:val>
                                        </p:tav>
                                      </p:tavLst>
                                    </p:anim>
                                    <p:animEffect transition="in" filter="fade">
                                      <p:cBhvr>
                                        <p:cTn id="14" dur="500"/>
                                        <p:tgtEl>
                                          <p:spTgt spid="175107"/>
                                        </p:tgtEl>
                                      </p:cBhvr>
                                    </p:animEffect>
                                  </p:childTnLst>
                                </p:cTn>
                              </p:par>
                              <p:par>
                                <p:cTn id="15" presetID="53" presetClass="entr" presetSubtype="0" fill="hold" nodeType="withEffect">
                                  <p:stCondLst>
                                    <p:cond delay="0"/>
                                  </p:stCondLst>
                                  <p:childTnLst>
                                    <p:set>
                                      <p:cBhvr>
                                        <p:cTn id="16" dur="1" fill="hold">
                                          <p:stCondLst>
                                            <p:cond delay="0"/>
                                          </p:stCondLst>
                                        </p:cTn>
                                        <p:tgtEl>
                                          <p:spTgt spid="175108"/>
                                        </p:tgtEl>
                                        <p:attrNameLst>
                                          <p:attrName>style.visibility</p:attrName>
                                        </p:attrNameLst>
                                      </p:cBhvr>
                                      <p:to>
                                        <p:strVal val="visible"/>
                                      </p:to>
                                    </p:set>
                                    <p:anim calcmode="lin" valueType="num">
                                      <p:cBhvr>
                                        <p:cTn id="17" dur="500" fill="hold"/>
                                        <p:tgtEl>
                                          <p:spTgt spid="175108"/>
                                        </p:tgtEl>
                                        <p:attrNameLst>
                                          <p:attrName>ppt_w</p:attrName>
                                        </p:attrNameLst>
                                      </p:cBhvr>
                                      <p:tavLst>
                                        <p:tav tm="0">
                                          <p:val>
                                            <p:fltVal val="0"/>
                                          </p:val>
                                        </p:tav>
                                        <p:tav tm="100000">
                                          <p:val>
                                            <p:strVal val="#ppt_w"/>
                                          </p:val>
                                        </p:tav>
                                      </p:tavLst>
                                    </p:anim>
                                    <p:anim calcmode="lin" valueType="num">
                                      <p:cBhvr>
                                        <p:cTn id="18" dur="500" fill="hold"/>
                                        <p:tgtEl>
                                          <p:spTgt spid="175108"/>
                                        </p:tgtEl>
                                        <p:attrNameLst>
                                          <p:attrName>ppt_h</p:attrName>
                                        </p:attrNameLst>
                                      </p:cBhvr>
                                      <p:tavLst>
                                        <p:tav tm="0">
                                          <p:val>
                                            <p:fltVal val="0"/>
                                          </p:val>
                                        </p:tav>
                                        <p:tav tm="100000">
                                          <p:val>
                                            <p:strVal val="#ppt_h"/>
                                          </p:val>
                                        </p:tav>
                                      </p:tavLst>
                                    </p:anim>
                                    <p:animEffect transition="in" filter="fade">
                                      <p:cBhvr>
                                        <p:cTn id="19" dur="500"/>
                                        <p:tgtEl>
                                          <p:spTgt spid="175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7" name="Rectangle 819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1922" name="Image 2">
            <a:extLst>
              <a:ext uri="{FF2B5EF4-FFF2-40B4-BE49-F238E27FC236}">
                <a16:creationId xmlns:a16="http://schemas.microsoft.com/office/drawing/2014/main" id="{75855E89-B805-401C-871A-D08084B28EAD}"/>
              </a:ext>
            </a:extLst>
          </p:cNvPr>
          <p:cNvPicPr>
            <a:picLocks noChangeAspect="1"/>
          </p:cNvPicPr>
          <p:nvPr/>
        </p:nvPicPr>
        <p:blipFill rotWithShape="1">
          <a:blip r:embed="rId2">
            <a:extLst>
              <a:ext uri="{28A0092B-C50C-407E-A947-70E740481C1C}">
                <a14:useLocalDpi xmlns:a14="http://schemas.microsoft.com/office/drawing/2010/main" val="0"/>
              </a:ext>
            </a:extLst>
          </a:blip>
          <a:srcRect b="548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82946" name="Image 1">
            <a:extLst>
              <a:ext uri="{FF2B5EF4-FFF2-40B4-BE49-F238E27FC236}">
                <a16:creationId xmlns:a16="http://schemas.microsoft.com/office/drawing/2014/main" id="{6D734429-9857-4897-B72F-9B11C8D1B899}"/>
              </a:ext>
            </a:extLst>
          </p:cNvPr>
          <p:cNvPicPr>
            <a:picLocks noChangeAspect="1"/>
          </p:cNvPicPr>
          <p:nvPr/>
        </p:nvPicPr>
        <p:blipFill rotWithShape="1">
          <a:blip r:embed="rId2">
            <a:extLst>
              <a:ext uri="{28A0092B-C50C-407E-A947-70E740481C1C}">
                <a14:useLocalDpi xmlns:a14="http://schemas.microsoft.com/office/drawing/2010/main" val="0"/>
              </a:ext>
            </a:extLst>
          </a:blip>
          <a:srcRect t="920" b="4542"/>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83970" name="Image 1">
            <a:extLst>
              <a:ext uri="{FF2B5EF4-FFF2-40B4-BE49-F238E27FC236}">
                <a16:creationId xmlns:a16="http://schemas.microsoft.com/office/drawing/2014/main" id="{BBD68187-3BF1-4172-80A7-625D3434CF8F}"/>
              </a:ext>
            </a:extLst>
          </p:cNvPr>
          <p:cNvPicPr>
            <a:picLocks noChangeAspect="1"/>
          </p:cNvPicPr>
          <p:nvPr/>
        </p:nvPicPr>
        <p:blipFill rotWithShape="1">
          <a:blip r:embed="rId2">
            <a:extLst>
              <a:ext uri="{28A0092B-C50C-407E-A947-70E740481C1C}">
                <a14:useLocalDpi xmlns:a14="http://schemas.microsoft.com/office/drawing/2010/main" val="0"/>
              </a:ext>
            </a:extLst>
          </a:blip>
          <a:srcRect t="1280" b="418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84994" name="Image 1">
            <a:extLst>
              <a:ext uri="{FF2B5EF4-FFF2-40B4-BE49-F238E27FC236}">
                <a16:creationId xmlns:a16="http://schemas.microsoft.com/office/drawing/2014/main" id="{25E0F2B0-9C49-4952-B0BF-33A42280D980}"/>
              </a:ext>
            </a:extLst>
          </p:cNvPr>
          <p:cNvPicPr>
            <a:picLocks noChangeAspect="1"/>
          </p:cNvPicPr>
          <p:nvPr/>
        </p:nvPicPr>
        <p:blipFill rotWithShape="1">
          <a:blip r:embed="rId2">
            <a:extLst>
              <a:ext uri="{28A0092B-C50C-407E-A947-70E740481C1C}">
                <a14:useLocalDpi xmlns:a14="http://schemas.microsoft.com/office/drawing/2010/main" val="0"/>
              </a:ext>
            </a:extLst>
          </a:blip>
          <a:srcRect b="5462"/>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SMARTLOCKSHAPE" val="Yes"/>
  <p:tag name="SMARTOBJECT" val="Section Footer v.2"/>
  <p:tag name="SMARTWRITE" val="{@Title}"/>
</p:tagLst>
</file>

<file path=ppt/tags/tag11.xml><?xml version="1.0" encoding="utf-8"?>
<p:tagLst xmlns:a="http://schemas.openxmlformats.org/drawingml/2006/main" xmlns:r="http://schemas.openxmlformats.org/officeDocument/2006/relationships" xmlns:p="http://schemas.openxmlformats.org/presentationml/2006/main">
  <p:tag name="SMARTSHAPETYPE" val="PresentationDisclaimer"/>
  <p:tag name="SMARTISVISIBLE" val="{@PresentationDisclaimer}!=No Disclaimer"/>
  <p:tag name="SMARTWRITE" val="{@PresentationDisclaimerText}"/>
</p:tagLst>
</file>

<file path=ppt/tags/tag12.xml><?xml version="1.0" encoding="utf-8"?>
<p:tagLst xmlns:a="http://schemas.openxmlformats.org/drawingml/2006/main" xmlns:r="http://schemas.openxmlformats.org/officeDocument/2006/relationships" xmlns:p="http://schemas.openxmlformats.org/presentationml/2006/main">
  <p:tag name="SMARTISVISIBLE" val="{@Show Draft stamp} = Yes"/>
  <p:tag name="SMARTWRITE" val="{@Draft stamp}"/>
  <p:tag name="SMARTLOCKSHAPE" val="Yes"/>
</p:tagLst>
</file>

<file path=ppt/tags/tag13.xml><?xml version="1.0" encoding="utf-8"?>
<p:tagLst xmlns:a="http://schemas.openxmlformats.org/drawingml/2006/main" xmlns:r="http://schemas.openxmlformats.org/officeDocument/2006/relationships" xmlns:p="http://schemas.openxmlformats.org/presentationml/2006/main">
  <p:tag name="SMARTDIVIDERTYPE" val="Section"/>
  <p:tag name="UNLOCK SHAPES" val="NO"/>
  <p:tag name="SMARTDIVIDERTEXT" val="Section"/>
  <p:tag name="SMARTDIVIDERLEVEL" val="0"/>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SMARTOBJECT" val="Grid"/>
  <p:tag name="SMARTISVISIBLE" val="{@GridOn}=Yes"/>
  <p:tag name="SMARTGRID" val="Yes"/>
  <p:tag name="SMARTLOCKSHAPE" val="YES"/>
</p:tagLst>
</file>

<file path=ppt/tags/tag16.xml><?xml version="1.0" encoding="utf-8"?>
<p:tagLst xmlns:a="http://schemas.openxmlformats.org/drawingml/2006/main" xmlns:r="http://schemas.openxmlformats.org/officeDocument/2006/relationships" xmlns:p="http://schemas.openxmlformats.org/presentationml/2006/main">
  <p:tag name="SMARTLOCKSHAPE" val="Yes"/>
  <p:tag name="SMARTOBJECT" val="Section Header v.2"/>
  <p:tag name="SMARTISVISIBLE" val="{$SmartDividernumber}!=-1"/>
  <p:tag name="SMARTWRITE" val="{$SmartDividernumber} {$Smart Divider title}"/>
</p:tagLst>
</file>

<file path=ppt/tags/tag17.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ags/tag18.xml><?xml version="1.0" encoding="utf-8"?>
<p:tagLst xmlns:a="http://schemas.openxmlformats.org/drawingml/2006/main" xmlns:r="http://schemas.openxmlformats.org/officeDocument/2006/relationships" xmlns:p="http://schemas.openxmlformats.org/presentationml/2006/main">
  <p:tag name="SMARTLOCKSHAPE" val="Yes"/>
  <p:tag name="SMARTOBJECT" val="Section Footer v.2"/>
  <p:tag name="SMARTWRITE" val="{@Title}"/>
</p:tagLst>
</file>

<file path=ppt/tags/tag19.xml><?xml version="1.0" encoding="utf-8"?>
<p:tagLst xmlns:a="http://schemas.openxmlformats.org/drawingml/2006/main" xmlns:r="http://schemas.openxmlformats.org/officeDocument/2006/relationships" xmlns:p="http://schemas.openxmlformats.org/presentationml/2006/main">
  <p:tag name="SMARTLOCKSHAPE" val="YES"/>
  <p:tag name="SMARTSHAPETYPE" val="TEMPHEADERTOC"/>
</p:tagLst>
</file>

<file path=ppt/tags/tag2.xml><?xml version="1.0" encoding="utf-8"?>
<p:tagLst xmlns:a="http://schemas.openxmlformats.org/drawingml/2006/main" xmlns:r="http://schemas.openxmlformats.org/officeDocument/2006/relationships" xmlns:p="http://schemas.openxmlformats.org/presentationml/2006/main">
  <p:tag name="FULLLENGTH" val="True"/>
</p:tagLst>
</file>

<file path=ppt/tags/tag20.xml><?xml version="1.0" encoding="utf-8"?>
<p:tagLst xmlns:a="http://schemas.openxmlformats.org/drawingml/2006/main" xmlns:r="http://schemas.openxmlformats.org/officeDocument/2006/relationships" xmlns:p="http://schemas.openxmlformats.org/presentationml/2006/main">
  <p:tag name="SMARTDIVIDERTYPE" val="Section"/>
  <p:tag name="UNLOCK SHAPES" val="NO"/>
  <p:tag name="SMARTDIVIDERTEXT" val="Section"/>
  <p:tag name="SMARTDIVIDERLEVEL" val="0"/>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SMARTOBJECT" val="Grid"/>
  <p:tag name="SMARTISVISIBLE" val="{@GridOn}=Yes"/>
  <p:tag name="SMARTGRID" val="Yes"/>
  <p:tag name="SMARTLOCKSHAPE" val="YES"/>
</p:tagLst>
</file>

<file path=ppt/tags/tag23.xml><?xml version="1.0" encoding="utf-8"?>
<p:tagLst xmlns:a="http://schemas.openxmlformats.org/drawingml/2006/main" xmlns:r="http://schemas.openxmlformats.org/officeDocument/2006/relationships" xmlns:p="http://schemas.openxmlformats.org/presentationml/2006/main">
  <p:tag name="SMARTLOCKSHAPE" val="Yes"/>
  <p:tag name="SMARTOBJECT" val="Section Header v.2"/>
  <p:tag name="SMARTISVISIBLE" val="{$SmartDividernumber}!=-1"/>
  <p:tag name="SMARTWRITE" val="{$SmartDividernumber} {$Smart Divider title}"/>
</p:tagLst>
</file>

<file path=ppt/tags/tag24.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ags/tag25.xml><?xml version="1.0" encoding="utf-8"?>
<p:tagLst xmlns:a="http://schemas.openxmlformats.org/drawingml/2006/main" xmlns:r="http://schemas.openxmlformats.org/officeDocument/2006/relationships" xmlns:p="http://schemas.openxmlformats.org/presentationml/2006/main">
  <p:tag name="SMARTLOCKSHAPE" val="Yes"/>
  <p:tag name="SMARTOBJECT" val="Section Footer v.2"/>
  <p:tag name="SMARTWRITE" val="{@Title}"/>
</p:tagLst>
</file>

<file path=ppt/tags/tag26.xml><?xml version="1.0" encoding="utf-8"?>
<p:tagLst xmlns:a="http://schemas.openxmlformats.org/drawingml/2006/main" xmlns:r="http://schemas.openxmlformats.org/officeDocument/2006/relationships" xmlns:p="http://schemas.openxmlformats.org/presentationml/2006/main">
  <p:tag name="SMARTLOCKSHAPE" val="YES"/>
  <p:tag name="SMARTSHAPETYPE" val="TEMPHEADERTOC"/>
</p:tagLst>
</file>

<file path=ppt/tags/tag27.xml><?xml version="1.0" encoding="utf-8"?>
<p:tagLst xmlns:a="http://schemas.openxmlformats.org/drawingml/2006/main" xmlns:r="http://schemas.openxmlformats.org/officeDocument/2006/relationships" xmlns:p="http://schemas.openxmlformats.org/presentationml/2006/main">
  <p:tag name="SMARTDIVIDERTYPE" val="Section"/>
  <p:tag name="UNLOCK SHAPES" val="NO"/>
  <p:tag name="SMARTDIVIDERTEXT" val="Section"/>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SMARTOBJECT" val="Grid"/>
  <p:tag name="SMARTISVISIBLE" val="{@GridOn}=Yes"/>
  <p:tag name="SMARTGRID" val="Yes"/>
  <p:tag name="SMARTLOCKSHAPE" val="YES"/>
</p:tagLst>
</file>

<file path=ppt/tags/tag3.xml><?xml version="1.0" encoding="utf-8"?>
<p:tagLst xmlns:a="http://schemas.openxmlformats.org/drawingml/2006/main" xmlns:r="http://schemas.openxmlformats.org/officeDocument/2006/relationships" xmlns:p="http://schemas.openxmlformats.org/presentationml/2006/main">
  <p:tag name="SMARTISVISIBLE" val="{@Show Date FilePath} = Yes"/>
  <p:tag name="SMARTWRITE" val="{!Today} {!FilePath}"/>
  <p:tag name="SMARTLOCKSHAPE" val="Yes"/>
</p:tagLst>
</file>

<file path=ppt/tags/tag30.xml><?xml version="1.0" encoding="utf-8"?>
<p:tagLst xmlns:a="http://schemas.openxmlformats.org/drawingml/2006/main" xmlns:r="http://schemas.openxmlformats.org/officeDocument/2006/relationships" xmlns:p="http://schemas.openxmlformats.org/presentationml/2006/main">
  <p:tag name="SMARTLOCKSHAPE" val="Yes"/>
  <p:tag name="SMARTOBJECT" val="Section Header v.2"/>
  <p:tag name="SMARTISVISIBLE" val="{$SmartDividernumber}!=-1"/>
  <p:tag name="SMARTWRITE" val="{$SmartDividernumber} {$Smart Divider title}"/>
</p:tagLst>
</file>

<file path=ppt/tags/tag31.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ags/tag32.xml><?xml version="1.0" encoding="utf-8"?>
<p:tagLst xmlns:a="http://schemas.openxmlformats.org/drawingml/2006/main" xmlns:r="http://schemas.openxmlformats.org/officeDocument/2006/relationships" xmlns:p="http://schemas.openxmlformats.org/presentationml/2006/main">
  <p:tag name="SMARTLOCKSHAPE" val="Yes"/>
  <p:tag name="SMARTOBJECT" val="Section Footer v.2"/>
  <p:tag name="SMARTWRITE" val="{@Title}"/>
</p:tagLst>
</file>

<file path=ppt/tags/tag33.xml><?xml version="1.0" encoding="utf-8"?>
<p:tagLst xmlns:a="http://schemas.openxmlformats.org/drawingml/2006/main" xmlns:r="http://schemas.openxmlformats.org/officeDocument/2006/relationships" xmlns:p="http://schemas.openxmlformats.org/presentationml/2006/main">
  <p:tag name="SMARTLOCKSHAPE" val="YES"/>
  <p:tag name="SMARTSHAPETYPE" val="TEMPHEADERTOC"/>
</p:tagLst>
</file>

<file path=ppt/tags/tag34.xml><?xml version="1.0" encoding="utf-8"?>
<p:tagLst xmlns:a="http://schemas.openxmlformats.org/drawingml/2006/main" xmlns:r="http://schemas.openxmlformats.org/officeDocument/2006/relationships" xmlns:p="http://schemas.openxmlformats.org/presentationml/2006/main">
  <p:tag name="SMARTDIVIDERTYPE" val="Section"/>
  <p:tag name="UNLOCK SHAPES" val="NO"/>
  <p:tag name="SMARTDIVIDERTEXT" val="Section"/>
  <p:tag name="SMARTDIVIDERLEVEL" val="0"/>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SMARTOBJECT" val="Grid"/>
  <p:tag name="SMARTISVISIBLE" val="{@GridOn}=Yes"/>
  <p:tag name="SMARTGRID" val="Yes"/>
  <p:tag name="SMARTLOCKSHAPE" val="YES"/>
</p:tagLst>
</file>

<file path=ppt/tags/tag37.xml><?xml version="1.0" encoding="utf-8"?>
<p:tagLst xmlns:a="http://schemas.openxmlformats.org/drawingml/2006/main" xmlns:r="http://schemas.openxmlformats.org/officeDocument/2006/relationships" xmlns:p="http://schemas.openxmlformats.org/presentationml/2006/main">
  <p:tag name="SMARTLOCKSHAPE" val="Yes"/>
  <p:tag name="SMARTOBJECT" val="Section Header v.2"/>
  <p:tag name="SMARTISVISIBLE" val="{$SmartDividernumber}!=-1"/>
  <p:tag name="SMARTWRITE" val="{$SmartDividernumber} {$Smart Divider title}"/>
</p:tagLst>
</file>

<file path=ppt/tags/tag38.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ags/tag39.xml><?xml version="1.0" encoding="utf-8"?>
<p:tagLst xmlns:a="http://schemas.openxmlformats.org/drawingml/2006/main" xmlns:r="http://schemas.openxmlformats.org/officeDocument/2006/relationships" xmlns:p="http://schemas.openxmlformats.org/presentationml/2006/main">
  <p:tag name="SMARTLOCKSHAPE" val="Yes"/>
  <p:tag name="SMARTOBJECT" val="Section Footer v.2"/>
  <p:tag name="SMARTWRITE" val="{@Title}"/>
</p:tagLst>
</file>

<file path=ppt/tags/tag4.xml><?xml version="1.0" encoding="utf-8"?>
<p:tagLst xmlns:a="http://schemas.openxmlformats.org/drawingml/2006/main" xmlns:r="http://schemas.openxmlformats.org/officeDocument/2006/relationships" xmlns:p="http://schemas.openxmlformats.org/presentationml/2006/main">
  <p:tag name="SMARTDIVIDERTYPE" val="Section"/>
  <p:tag name="SMARTDIVIDERLEVEL" val="0"/>
</p:tagLst>
</file>

<file path=ppt/tags/tag40.xml><?xml version="1.0" encoding="utf-8"?>
<p:tagLst xmlns:a="http://schemas.openxmlformats.org/drawingml/2006/main" xmlns:r="http://schemas.openxmlformats.org/officeDocument/2006/relationships" xmlns:p="http://schemas.openxmlformats.org/presentationml/2006/main">
  <p:tag name="SMARTLOCKSHAPE" val="YES"/>
  <p:tag name="SMARTSHAPETYPE" val="TEMPHEADERTOC"/>
</p:tagLst>
</file>

<file path=ppt/tags/tag5.xml><?xml version="1.0" encoding="utf-8"?>
<p:tagLst xmlns:a="http://schemas.openxmlformats.org/drawingml/2006/main" xmlns:r="http://schemas.openxmlformats.org/officeDocument/2006/relationships" xmlns:p="http://schemas.openxmlformats.org/presentationml/2006/main">
  <p:tag name="SMARTSHAPETYPE" val="HORIZONTALTOCPLACEHOLDER"/>
</p:tagLst>
</file>

<file path=ppt/tags/tag6.xml><?xml version="1.0" encoding="utf-8"?>
<p:tagLst xmlns:a="http://schemas.openxmlformats.org/drawingml/2006/main" xmlns:r="http://schemas.openxmlformats.org/officeDocument/2006/relationships" xmlns:p="http://schemas.openxmlformats.org/presentationml/2006/main">
  <p:tag name="SMARTLOCKSHAPE" val="Yes"/>
  <p:tag name="SMARTOBJECT" val="Section Header v.2"/>
  <p:tag name="SMARTISVISIBLE" val="{$SmartDividernumber}!=-1"/>
  <p:tag name="SMARTWRITE" val="{$SmartDividernumber} {$Smart Divider title}"/>
</p:tagLst>
</file>

<file path=ppt/tags/tag7.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ags/tag8.xml><?xml version="1.0" encoding="utf-8"?>
<p:tagLst xmlns:a="http://schemas.openxmlformats.org/drawingml/2006/main" xmlns:r="http://schemas.openxmlformats.org/officeDocument/2006/relationships" xmlns:p="http://schemas.openxmlformats.org/presentationml/2006/main">
  <p:tag name="SMARTLOCKSHAPE" val="Yes"/>
  <p:tag name="SMARTWRITE" val="{@Report date}"/>
</p:tagLst>
</file>

<file path=ppt/tags/tag9.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heme/theme1.xml><?xml version="1.0" encoding="utf-8"?>
<a:theme xmlns:a="http://schemas.openxmlformats.org/drawingml/2006/main" name="Rétrospective">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1505</TotalTime>
  <Words>5880</Words>
  <Application>Microsoft Office PowerPoint</Application>
  <PresentationFormat>Grand écran</PresentationFormat>
  <Paragraphs>815</Paragraphs>
  <Slides>122</Slides>
  <Notes>5</Notes>
  <HiddenSlides>0</HiddenSlides>
  <MMClips>11</MMClips>
  <ScaleCrop>false</ScaleCrop>
  <HeadingPairs>
    <vt:vector size="8" baseType="variant">
      <vt:variant>
        <vt:lpstr>Polices utilisées</vt:lpstr>
      </vt:variant>
      <vt:variant>
        <vt:i4>14</vt:i4>
      </vt:variant>
      <vt:variant>
        <vt:lpstr>Thème</vt:lpstr>
      </vt:variant>
      <vt:variant>
        <vt:i4>2</vt:i4>
      </vt:variant>
      <vt:variant>
        <vt:lpstr>Serveurs OLE incorporés</vt:lpstr>
      </vt:variant>
      <vt:variant>
        <vt:i4>2</vt:i4>
      </vt:variant>
      <vt:variant>
        <vt:lpstr>Titres des diapositives</vt:lpstr>
      </vt:variant>
      <vt:variant>
        <vt:i4>122</vt:i4>
      </vt:variant>
    </vt:vector>
  </HeadingPairs>
  <TitlesOfParts>
    <vt:vector size="140" baseType="lpstr">
      <vt:lpstr>Arial</vt:lpstr>
      <vt:lpstr>Arial Black</vt:lpstr>
      <vt:lpstr>Broadway</vt:lpstr>
      <vt:lpstr>Calibri</vt:lpstr>
      <vt:lpstr>Calibri Light</vt:lpstr>
      <vt:lpstr>Century Schoolbook</vt:lpstr>
      <vt:lpstr>Courier New</vt:lpstr>
      <vt:lpstr>Freestyle Script</vt:lpstr>
      <vt:lpstr>Garamond</vt:lpstr>
      <vt:lpstr>Georgia</vt:lpstr>
      <vt:lpstr>Tahoma</vt:lpstr>
      <vt:lpstr>Times New Roman</vt:lpstr>
      <vt:lpstr>Verdana</vt:lpstr>
      <vt:lpstr>Wingdings</vt:lpstr>
      <vt:lpstr>Rétrospective</vt:lpstr>
      <vt:lpstr>Thème Office</vt:lpstr>
      <vt:lpstr>think-cell Slide</vt:lpstr>
      <vt:lpstr>Document</vt:lpstr>
      <vt:lpstr>Présentation PowerPoint</vt:lpstr>
      <vt:lpstr>Présentation PowerPoint</vt:lpstr>
      <vt:lpstr>Présentation PowerPoint</vt:lpstr>
      <vt:lpstr>Objectifs</vt:lpstr>
      <vt:lpstr>Présentation PowerPoint</vt:lpstr>
      <vt:lpstr>PSG’s commercial strategy Jean Claude Blanc</vt:lpstr>
      <vt:lpstr>NOW TRENDING IN THE SPONSORSHIP WORLD</vt:lpstr>
      <vt:lpstr>Storytelling / storyliving ? Endorsement &amp; Sponsorship</vt:lpstr>
      <vt:lpstr>THE FUTURE OF DIGITAL SPORTS CONSUMPTION  – % of sports content via PC/Laptop or Mobile/Tablet</vt:lpstr>
      <vt:lpstr>Is live dying of a slow death…?</vt:lpstr>
      <vt:lpstr>Key trends: what is the market telling us? Overall state of the industry: key threats</vt:lpstr>
      <vt:lpstr>GLOBAL SPORTS SPONSORSHIP SPEND – US$ Billions</vt:lpstr>
      <vt:lpstr>Annual growth rate by revenue stream in next 3-5 years </vt:lpstr>
      <vt:lpstr>SPONSORSHIP SALES – Sector stabilisation returns</vt:lpstr>
      <vt:lpstr>Key trends: what is the market telling us? Overall state of the industry: key threats</vt:lpstr>
      <vt:lpstr>Présentation PowerPoint</vt:lpstr>
      <vt:lpstr>Présentation PowerPoint</vt:lpstr>
      <vt:lpstr>Objectifs des parrains</vt:lpstr>
      <vt:lpstr>Présentation PowerPoint</vt:lpstr>
      <vt:lpstr>Concept : parrainage (Walliser, 2003)</vt:lpstr>
      <vt:lpstr>Approches stratégiques du sponsoring</vt:lpstr>
      <vt:lpstr>Etapes du succès d’un partenariat</vt:lpstr>
      <vt:lpstr>Dans la réalité !</vt:lpstr>
      <vt:lpstr>Constat : la loi des débouchées adaptées au parrainage…</vt:lpstr>
      <vt:lpstr>Différentiel : mega event et le reste</vt:lpstr>
      <vt:lpstr>Différentiel : marques reconnues et le reste</vt:lpstr>
      <vt:lpstr>Activer – activation (Larousse)</vt:lpstr>
      <vt:lpstr>Essai de définition de l’activation (personnelle)</vt:lpstr>
      <vt:lpstr>Approche US (Weeks et al., 2008)</vt:lpstr>
      <vt:lpstr>Présentation PowerPoint</vt:lpstr>
      <vt:lpstr>Présentation PowerPoint</vt:lpstr>
      <vt:lpstr>Activation &amp; Communication Marketing classique (Keller, 2001)</vt:lpstr>
      <vt:lpstr>Les grands axes d’activation</vt:lpstr>
      <vt:lpstr>Nos neutrons : outils d’activation </vt:lpstr>
      <vt:lpstr>SPORSORSHIP ACTIVATIONS MODEL  V R E E </vt:lpstr>
      <vt:lpstr>Présentation PowerPoint</vt:lpstr>
      <vt:lpstr>Promotional strategy</vt:lpstr>
      <vt:lpstr>So what ? How to Implement ?</vt:lpstr>
      <vt:lpstr>Dans la réalité… accéder à la bonne personne au bon moment…</vt:lpstr>
      <vt:lpstr>Présentation PowerPoint</vt:lpstr>
      <vt:lpstr>Proposition d’une méthodologie séquentielle d’activation </vt:lpstr>
      <vt:lpstr>Plate-Forme d’Activations &amp; proposition de valeur  </vt:lpstr>
      <vt:lpstr>2 approches complémentaires possibles</vt:lpstr>
      <vt:lpstr>Une première illustration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Stratégie de communication des parrains : points essentiels</vt:lpstr>
      <vt:lpstr>Présentation PowerPoint</vt:lpstr>
      <vt:lpstr>Présentation PowerPoint</vt:lpstr>
      <vt:lpstr>Présentation PowerPoint</vt:lpstr>
      <vt:lpstr>Présentation PowerPoint</vt:lpstr>
      <vt:lpstr>Présentation PowerPoint</vt:lpstr>
      <vt:lpstr>Points clés pour l’analyse de votre partenaire cible</vt:lpstr>
      <vt:lpstr>Programme d’activation</vt:lpstr>
      <vt:lpstr>Sponsorship 3.0 : BNP Paribas </vt:lpstr>
      <vt:lpstr>Présentation PowerPoint</vt:lpstr>
      <vt:lpstr>Présentation PowerPoint</vt:lpstr>
      <vt:lpstr>Plate-Forme d’Activations &amp; proposition de valeur  </vt:lpstr>
      <vt:lpstr>Présentation PowerPoint</vt:lpstr>
      <vt:lpstr>Présentation PowerPoint</vt:lpstr>
      <vt:lpstr>Présentation PowerPoint</vt:lpstr>
      <vt:lpstr>Nouveaux enjeux :</vt:lpstr>
      <vt:lpstr>Yoplait </vt:lpstr>
      <vt:lpstr>Présentation PowerPoint</vt:lpstr>
      <vt:lpstr>Présentation PowerPoint</vt:lpstr>
      <vt:lpstr>Product Red2</vt:lpstr>
      <vt:lpstr>Présentation PowerPoint</vt:lpstr>
      <vt:lpstr>Présentation PowerPoint</vt:lpstr>
      <vt:lpstr>Présentation PowerPoint</vt:lpstr>
      <vt:lpstr>Présentation PowerPoint</vt:lpstr>
      <vt:lpstr>Présentation PowerPoint</vt:lpstr>
      <vt:lpstr>Opportunisme  ou  Pragmatisme ? </vt:lpstr>
      <vt:lpstr>Présentation PowerPoint</vt:lpstr>
      <vt:lpstr>Focus Parrainage Responsable</vt:lpstr>
      <vt:lpstr>Historique / Modèle économique</vt:lpstr>
      <vt:lpstr>Causes</vt:lpstr>
      <vt:lpstr>Ethical Corporate Responsibility (Babiak &amp; Wolfe, 2006)</vt:lpstr>
      <vt:lpstr>Discretionary Corporate Responsibility (Babiak &amp; Wolfe, 2006)</vt:lpstr>
      <vt:lpstr>Axes stratégique RSE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Opportunisme  ou  Pragmatisme ? </vt:lpstr>
      <vt:lpstr>Présentation PowerPoint</vt:lpstr>
      <vt:lpstr>Outil</vt:lpstr>
      <vt:lpstr>Présentation PowerPoint</vt:lpstr>
      <vt:lpstr>Présentation PowerPoint</vt:lpstr>
      <vt:lpstr>RSE intégré à l’organisation (BM) d’un événement</vt:lpstr>
      <vt:lpstr>Typologie des événements</vt:lpstr>
      <vt:lpstr>Présentation PowerPoint</vt:lpstr>
      <vt:lpstr>Management des Stakeholders fournisseurs de ressources</vt:lpstr>
      <vt:lpstr>Norme ISO 20121 « Organisation d’événements et développement durable » </vt:lpstr>
      <vt:lpstr>Stratégie Eco-citoyenne Cosmétique</vt:lpstr>
      <vt:lpstr>Présentation PowerPoint</vt:lpstr>
      <vt:lpstr>Stratégie Eco-citoyenne intégrée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Lionel Maltese</dc:creator>
  <cp:lastModifiedBy>Lionel Maltese</cp:lastModifiedBy>
  <cp:revision>9</cp:revision>
  <dcterms:created xsi:type="dcterms:W3CDTF">2020-10-24T17:35:58Z</dcterms:created>
  <dcterms:modified xsi:type="dcterms:W3CDTF">2022-09-09T14:50:47Z</dcterms:modified>
</cp:coreProperties>
</file>