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99"/>
  </p:notesMasterIdLst>
  <p:sldIdLst>
    <p:sldId id="256" r:id="rId2"/>
    <p:sldId id="361" r:id="rId3"/>
    <p:sldId id="391" r:id="rId4"/>
    <p:sldId id="392" r:id="rId5"/>
    <p:sldId id="393" r:id="rId6"/>
    <p:sldId id="394" r:id="rId7"/>
    <p:sldId id="372" r:id="rId8"/>
    <p:sldId id="395" r:id="rId9"/>
    <p:sldId id="396" r:id="rId10"/>
    <p:sldId id="397" r:id="rId11"/>
    <p:sldId id="376" r:id="rId12"/>
    <p:sldId id="381" r:id="rId13"/>
    <p:sldId id="377" r:id="rId14"/>
    <p:sldId id="378" r:id="rId15"/>
    <p:sldId id="374" r:id="rId16"/>
    <p:sldId id="379" r:id="rId17"/>
    <p:sldId id="380" r:id="rId18"/>
    <p:sldId id="382" r:id="rId19"/>
    <p:sldId id="399" r:id="rId20"/>
    <p:sldId id="352" r:id="rId21"/>
    <p:sldId id="398" r:id="rId22"/>
    <p:sldId id="353" r:id="rId23"/>
    <p:sldId id="307" r:id="rId24"/>
    <p:sldId id="351" r:id="rId25"/>
    <p:sldId id="400" r:id="rId26"/>
    <p:sldId id="305" r:id="rId27"/>
    <p:sldId id="332" r:id="rId28"/>
    <p:sldId id="363" r:id="rId29"/>
    <p:sldId id="333" r:id="rId30"/>
    <p:sldId id="346" r:id="rId31"/>
    <p:sldId id="347" r:id="rId32"/>
    <p:sldId id="375" r:id="rId33"/>
    <p:sldId id="348" r:id="rId34"/>
    <p:sldId id="301" r:id="rId35"/>
    <p:sldId id="302" r:id="rId36"/>
    <p:sldId id="383" r:id="rId37"/>
    <p:sldId id="384" r:id="rId38"/>
    <p:sldId id="271" r:id="rId39"/>
    <p:sldId id="357" r:id="rId40"/>
    <p:sldId id="358" r:id="rId41"/>
    <p:sldId id="386" r:id="rId42"/>
    <p:sldId id="387" r:id="rId43"/>
    <p:sldId id="359" r:id="rId44"/>
    <p:sldId id="349" r:id="rId45"/>
    <p:sldId id="354" r:id="rId46"/>
    <p:sldId id="355" r:id="rId47"/>
    <p:sldId id="356" r:id="rId48"/>
    <p:sldId id="390" r:id="rId49"/>
    <p:sldId id="401" r:id="rId50"/>
    <p:sldId id="276" r:id="rId51"/>
    <p:sldId id="364" r:id="rId52"/>
    <p:sldId id="360" r:id="rId53"/>
    <p:sldId id="365" r:id="rId54"/>
    <p:sldId id="257" r:id="rId55"/>
    <p:sldId id="259" r:id="rId56"/>
    <p:sldId id="308" r:id="rId57"/>
    <p:sldId id="258" r:id="rId58"/>
    <p:sldId id="310" r:id="rId59"/>
    <p:sldId id="323" r:id="rId60"/>
    <p:sldId id="324" r:id="rId61"/>
    <p:sldId id="262" r:id="rId62"/>
    <p:sldId id="264" r:id="rId63"/>
    <p:sldId id="263" r:id="rId64"/>
    <p:sldId id="265" r:id="rId65"/>
    <p:sldId id="266" r:id="rId66"/>
    <p:sldId id="267" r:id="rId67"/>
    <p:sldId id="268" r:id="rId68"/>
    <p:sldId id="269" r:id="rId69"/>
    <p:sldId id="325" r:id="rId70"/>
    <p:sldId id="270" r:id="rId71"/>
    <p:sldId id="402" r:id="rId72"/>
    <p:sldId id="272" r:id="rId73"/>
    <p:sldId id="403" r:id="rId74"/>
    <p:sldId id="388" r:id="rId75"/>
    <p:sldId id="366" r:id="rId76"/>
    <p:sldId id="330" r:id="rId77"/>
    <p:sldId id="331" r:id="rId78"/>
    <p:sldId id="370" r:id="rId79"/>
    <p:sldId id="405" r:id="rId80"/>
    <p:sldId id="406" r:id="rId81"/>
    <p:sldId id="407" r:id="rId82"/>
    <p:sldId id="408" r:id="rId83"/>
    <p:sldId id="260" r:id="rId84"/>
    <p:sldId id="261" r:id="rId85"/>
    <p:sldId id="320" r:id="rId86"/>
    <p:sldId id="321" r:id="rId87"/>
    <p:sldId id="280" r:id="rId88"/>
    <p:sldId id="281" r:id="rId89"/>
    <p:sldId id="368" r:id="rId90"/>
    <p:sldId id="286" r:id="rId91"/>
    <p:sldId id="298" r:id="rId92"/>
    <p:sldId id="404" r:id="rId93"/>
    <p:sldId id="371" r:id="rId94"/>
    <p:sldId id="409" r:id="rId95"/>
    <p:sldId id="410" r:id="rId96"/>
    <p:sldId id="411" r:id="rId97"/>
    <p:sldId id="412"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8" d="100"/>
          <a:sy n="108" d="100"/>
        </p:scale>
        <p:origin x="3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Courbe de valeur blablacar / train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Blablacar</c:v>
                </c:pt>
              </c:strCache>
            </c:strRef>
          </c:tx>
          <c:spPr>
            <a:ln w="28575" cap="rnd">
              <a:solidFill>
                <a:schemeClr val="accent1"/>
              </a:solidFill>
              <a:round/>
            </a:ln>
            <a:effectLst/>
          </c:spPr>
          <c:marker>
            <c:symbol val="none"/>
          </c:marker>
          <c:dLbls>
            <c:delete val="1"/>
          </c:dLbls>
          <c:cat>
            <c:strRef>
              <c:f>Feuil1!$A$2:$A$7</c:f>
              <c:strCache>
                <c:ptCount val="6"/>
                <c:pt idx="0">
                  <c:v>Rapidité</c:v>
                </c:pt>
                <c:pt idx="1">
                  <c:v>Confort</c:v>
                </c:pt>
                <c:pt idx="2">
                  <c:v>Sécurité</c:v>
                </c:pt>
                <c:pt idx="3">
                  <c:v>Tarification</c:v>
                </c:pt>
                <c:pt idx="4">
                  <c:v>Convivialité</c:v>
                </c:pt>
                <c:pt idx="5">
                  <c:v>Flexibilité</c:v>
                </c:pt>
              </c:strCache>
            </c:strRef>
          </c:cat>
          <c:val>
            <c:numRef>
              <c:f>Feuil1!$B$2:$B$7</c:f>
              <c:numCache>
                <c:formatCode>General</c:formatCode>
                <c:ptCount val="6"/>
                <c:pt idx="0">
                  <c:v>2.5</c:v>
                </c:pt>
                <c:pt idx="1">
                  <c:v>2.5</c:v>
                </c:pt>
                <c:pt idx="2">
                  <c:v>1.5</c:v>
                </c:pt>
                <c:pt idx="3">
                  <c:v>3.5</c:v>
                </c:pt>
                <c:pt idx="4">
                  <c:v>3.6</c:v>
                </c:pt>
                <c:pt idx="5">
                  <c:v>4</c:v>
                </c:pt>
              </c:numCache>
            </c:numRef>
          </c:val>
          <c:smooth val="0"/>
          <c:extLst>
            <c:ext xmlns:c16="http://schemas.microsoft.com/office/drawing/2014/chart" uri="{C3380CC4-5D6E-409C-BE32-E72D297353CC}">
              <c16:uniqueId val="{00000000-83A0-442E-9D91-D94CB08D7536}"/>
            </c:ext>
          </c:extLst>
        </c:ser>
        <c:ser>
          <c:idx val="1"/>
          <c:order val="1"/>
          <c:tx>
            <c:strRef>
              <c:f>Feuil1!$C$1</c:f>
              <c:strCache>
                <c:ptCount val="1"/>
                <c:pt idx="0">
                  <c:v>Trajet de train</c:v>
                </c:pt>
              </c:strCache>
            </c:strRef>
          </c:tx>
          <c:spPr>
            <a:ln w="28575" cap="rnd">
              <a:solidFill>
                <a:schemeClr val="accent2"/>
              </a:solidFill>
              <a:round/>
            </a:ln>
            <a:effectLst/>
          </c:spPr>
          <c:marker>
            <c:symbol val="none"/>
          </c:marker>
          <c:dLbls>
            <c:delete val="1"/>
          </c:dLbls>
          <c:cat>
            <c:strRef>
              <c:f>Feuil1!$A$2:$A$7</c:f>
              <c:strCache>
                <c:ptCount val="6"/>
                <c:pt idx="0">
                  <c:v>Rapidité</c:v>
                </c:pt>
                <c:pt idx="1">
                  <c:v>Confort</c:v>
                </c:pt>
                <c:pt idx="2">
                  <c:v>Sécurité</c:v>
                </c:pt>
                <c:pt idx="3">
                  <c:v>Tarification</c:v>
                </c:pt>
                <c:pt idx="4">
                  <c:v>Convivialité</c:v>
                </c:pt>
                <c:pt idx="5">
                  <c:v>Flexibilité</c:v>
                </c:pt>
              </c:strCache>
            </c:strRef>
          </c:cat>
          <c:val>
            <c:numRef>
              <c:f>Feuil1!$C$2:$C$7</c:f>
              <c:numCache>
                <c:formatCode>General</c:formatCode>
                <c:ptCount val="6"/>
                <c:pt idx="0">
                  <c:v>4.5</c:v>
                </c:pt>
                <c:pt idx="1">
                  <c:v>4.5</c:v>
                </c:pt>
                <c:pt idx="2">
                  <c:v>4.8</c:v>
                </c:pt>
                <c:pt idx="3">
                  <c:v>1.2</c:v>
                </c:pt>
                <c:pt idx="4">
                  <c:v>2</c:v>
                </c:pt>
                <c:pt idx="5">
                  <c:v>0.2</c:v>
                </c:pt>
              </c:numCache>
            </c:numRef>
          </c:val>
          <c:smooth val="0"/>
          <c:extLst>
            <c:ext xmlns:c16="http://schemas.microsoft.com/office/drawing/2014/chart" uri="{C3380CC4-5D6E-409C-BE32-E72D297353CC}">
              <c16:uniqueId val="{00000001-83A0-442E-9D91-D94CB08D7536}"/>
            </c:ext>
          </c:extLst>
        </c:ser>
        <c:ser>
          <c:idx val="2"/>
          <c:order val="2"/>
          <c:tx>
            <c:strRef>
              <c:f>Feuil1!$D$1</c:f>
              <c:strCache>
                <c:ptCount val="1"/>
                <c:pt idx="0">
                  <c:v>Colonne1</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Rapidité</c:v>
                </c:pt>
                <c:pt idx="1">
                  <c:v>Confort</c:v>
                </c:pt>
                <c:pt idx="2">
                  <c:v>Sécurité</c:v>
                </c:pt>
                <c:pt idx="3">
                  <c:v>Tarification</c:v>
                </c:pt>
                <c:pt idx="4">
                  <c:v>Convivialité</c:v>
                </c:pt>
                <c:pt idx="5">
                  <c:v>Flexibilité</c:v>
                </c:pt>
              </c:strCache>
            </c:strRef>
          </c:cat>
          <c:val>
            <c:numRef>
              <c:f>Feuil1!$D$2:$D$7</c:f>
              <c:numCache>
                <c:formatCode>General</c:formatCode>
                <c:ptCount val="6"/>
              </c:numCache>
            </c:numRef>
          </c:val>
          <c:smooth val="0"/>
          <c:extLst>
            <c:ext xmlns:c16="http://schemas.microsoft.com/office/drawing/2014/chart" uri="{C3380CC4-5D6E-409C-BE32-E72D297353CC}">
              <c16:uniqueId val="{00000002-83A0-442E-9D91-D94CB08D7536}"/>
            </c:ext>
          </c:extLst>
        </c:ser>
        <c:dLbls>
          <c:dLblPos val="ctr"/>
          <c:showLegendKey val="0"/>
          <c:showVal val="1"/>
          <c:showCatName val="0"/>
          <c:showSerName val="0"/>
          <c:showPercent val="0"/>
          <c:showBubbleSize val="0"/>
        </c:dLbls>
        <c:smooth val="0"/>
        <c:axId val="381723215"/>
        <c:axId val="381724047"/>
      </c:lineChart>
      <c:catAx>
        <c:axId val="38172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81724047"/>
        <c:crosses val="autoZero"/>
        <c:auto val="1"/>
        <c:lblAlgn val="ctr"/>
        <c:lblOffset val="100"/>
        <c:noMultiLvlLbl val="0"/>
      </c:catAx>
      <c:valAx>
        <c:axId val="3817240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a:t>Valeur Perçue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81723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B7838-6C0D-4DD0-9694-5A5F64A6804C}"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058A4C23-4302-4DA5-A6C4-44D2D7AC00FC}">
      <dgm:prSet/>
      <dgm:spPr/>
      <dgm:t>
        <a:bodyPr/>
        <a:lstStyle/>
        <a:p>
          <a:r>
            <a:rPr lang="en-US"/>
            <a:t>22 sept.</a:t>
          </a:r>
        </a:p>
      </dgm:t>
    </dgm:pt>
    <dgm:pt modelId="{E44A098C-72F6-4662-8B81-21FF40D027FC}" type="parTrans" cxnId="{6F5B5810-4398-4139-AAF0-17C262C43E9B}">
      <dgm:prSet/>
      <dgm:spPr/>
      <dgm:t>
        <a:bodyPr/>
        <a:lstStyle/>
        <a:p>
          <a:endParaRPr lang="en-US"/>
        </a:p>
      </dgm:t>
    </dgm:pt>
    <dgm:pt modelId="{79301582-3C84-4091-B0A3-3E39BFBC2495}" type="sibTrans" cxnId="{6F5B5810-4398-4139-AAF0-17C262C43E9B}">
      <dgm:prSet/>
      <dgm:spPr/>
      <dgm:t>
        <a:bodyPr/>
        <a:lstStyle/>
        <a:p>
          <a:endParaRPr lang="en-US"/>
        </a:p>
      </dgm:t>
    </dgm:pt>
    <dgm:pt modelId="{733509CB-7970-490C-95B4-10609F039780}">
      <dgm:prSet/>
      <dgm:spPr/>
      <dgm:t>
        <a:bodyPr/>
        <a:lstStyle/>
        <a:p>
          <a:r>
            <a:rPr lang="en-US"/>
            <a:t>Séance 1 (22/09) : Cours stratégie entrepreneuriale </a:t>
          </a:r>
        </a:p>
      </dgm:t>
    </dgm:pt>
    <dgm:pt modelId="{CCF4362B-284D-4392-86A9-AC06AA0C4A93}" type="parTrans" cxnId="{C1502CC3-0E54-4F97-AFDC-E77C5BF80D29}">
      <dgm:prSet/>
      <dgm:spPr/>
      <dgm:t>
        <a:bodyPr/>
        <a:lstStyle/>
        <a:p>
          <a:endParaRPr lang="en-US"/>
        </a:p>
      </dgm:t>
    </dgm:pt>
    <dgm:pt modelId="{37DED7A3-AC10-43DD-BA04-62C5275AB635}" type="sibTrans" cxnId="{C1502CC3-0E54-4F97-AFDC-E77C5BF80D29}">
      <dgm:prSet/>
      <dgm:spPr/>
      <dgm:t>
        <a:bodyPr/>
        <a:lstStyle/>
        <a:p>
          <a:endParaRPr lang="en-US"/>
        </a:p>
      </dgm:t>
    </dgm:pt>
    <dgm:pt modelId="{A2963FAF-FC70-4E23-8206-9FC964C1A0DD}">
      <dgm:prSet/>
      <dgm:spPr/>
      <dgm:t>
        <a:bodyPr/>
        <a:lstStyle/>
        <a:p>
          <a:r>
            <a:rPr lang="en-US"/>
            <a:t>29 sept.</a:t>
          </a:r>
        </a:p>
      </dgm:t>
    </dgm:pt>
    <dgm:pt modelId="{81A4E53F-32A1-4E90-B80C-B4424011DF25}" type="parTrans" cxnId="{0D080D61-BD5B-418C-813A-0A2AB2E70E7A}">
      <dgm:prSet/>
      <dgm:spPr/>
      <dgm:t>
        <a:bodyPr/>
        <a:lstStyle/>
        <a:p>
          <a:endParaRPr lang="en-US"/>
        </a:p>
      </dgm:t>
    </dgm:pt>
    <dgm:pt modelId="{75049149-6075-4B77-88D4-F232ABE674C7}" type="sibTrans" cxnId="{0D080D61-BD5B-418C-813A-0A2AB2E70E7A}">
      <dgm:prSet/>
      <dgm:spPr/>
      <dgm:t>
        <a:bodyPr/>
        <a:lstStyle/>
        <a:p>
          <a:endParaRPr lang="en-US"/>
        </a:p>
      </dgm:t>
    </dgm:pt>
    <dgm:pt modelId="{1D2E9768-E1C0-4E7D-BBEC-19FFA8A330AD}">
      <dgm:prSet/>
      <dgm:spPr/>
      <dgm:t>
        <a:bodyPr/>
        <a:lstStyle/>
        <a:p>
          <a:r>
            <a:rPr lang="en-US"/>
            <a:t>Séance 2 (29/09) : Workshop Business Model / RoadMap par groupe </a:t>
          </a:r>
        </a:p>
      </dgm:t>
    </dgm:pt>
    <dgm:pt modelId="{5DFC355F-8941-49D1-AC82-06D15709EBA9}" type="parTrans" cxnId="{0FDE48E8-81E2-4C0E-AAFB-4D5DA5E93B27}">
      <dgm:prSet/>
      <dgm:spPr/>
      <dgm:t>
        <a:bodyPr/>
        <a:lstStyle/>
        <a:p>
          <a:endParaRPr lang="en-US"/>
        </a:p>
      </dgm:t>
    </dgm:pt>
    <dgm:pt modelId="{7E425C78-374B-4E78-B59A-E7544A546A5E}" type="sibTrans" cxnId="{0FDE48E8-81E2-4C0E-AAFB-4D5DA5E93B27}">
      <dgm:prSet/>
      <dgm:spPr/>
      <dgm:t>
        <a:bodyPr/>
        <a:lstStyle/>
        <a:p>
          <a:endParaRPr lang="en-US"/>
        </a:p>
      </dgm:t>
    </dgm:pt>
    <dgm:pt modelId="{33547CD5-5AA8-4049-8DBA-CCC8C0153A45}">
      <dgm:prSet/>
      <dgm:spPr/>
      <dgm:t>
        <a:bodyPr/>
        <a:lstStyle/>
        <a:p>
          <a:r>
            <a:rPr lang="en-US"/>
            <a:t>6 oct.</a:t>
          </a:r>
        </a:p>
      </dgm:t>
    </dgm:pt>
    <dgm:pt modelId="{CA85CCD1-211E-4737-A97A-9B1423BC846D}" type="parTrans" cxnId="{D0E6A511-604B-46DF-9B57-E27E79A00602}">
      <dgm:prSet/>
      <dgm:spPr/>
      <dgm:t>
        <a:bodyPr/>
        <a:lstStyle/>
        <a:p>
          <a:endParaRPr lang="en-US"/>
        </a:p>
      </dgm:t>
    </dgm:pt>
    <dgm:pt modelId="{E66A6C1C-EC58-46BF-80DF-EE1A192697B8}" type="sibTrans" cxnId="{D0E6A511-604B-46DF-9B57-E27E79A00602}">
      <dgm:prSet/>
      <dgm:spPr/>
      <dgm:t>
        <a:bodyPr/>
        <a:lstStyle/>
        <a:p>
          <a:endParaRPr lang="en-US"/>
        </a:p>
      </dgm:t>
    </dgm:pt>
    <dgm:pt modelId="{CBADBBFE-6F55-4304-829B-7BA779EED469}">
      <dgm:prSet/>
      <dgm:spPr/>
      <dgm:t>
        <a:bodyPr/>
        <a:lstStyle/>
        <a:p>
          <a:r>
            <a:rPr lang="en-US"/>
            <a:t>Séance 3 (06/10) : Présentations / analyse critique / améliorations </a:t>
          </a:r>
        </a:p>
      </dgm:t>
    </dgm:pt>
    <dgm:pt modelId="{8DB0DFA8-05FC-42F9-9F10-8B5DD1D0AB1A}" type="parTrans" cxnId="{692DFB5D-08B5-4D95-B1E8-C01BF0B70BCC}">
      <dgm:prSet/>
      <dgm:spPr/>
      <dgm:t>
        <a:bodyPr/>
        <a:lstStyle/>
        <a:p>
          <a:endParaRPr lang="en-US"/>
        </a:p>
      </dgm:t>
    </dgm:pt>
    <dgm:pt modelId="{C8BC357A-C1E2-4CA6-9B65-359111B7AF39}" type="sibTrans" cxnId="{692DFB5D-08B5-4D95-B1E8-C01BF0B70BCC}">
      <dgm:prSet/>
      <dgm:spPr/>
      <dgm:t>
        <a:bodyPr/>
        <a:lstStyle/>
        <a:p>
          <a:endParaRPr lang="en-US"/>
        </a:p>
      </dgm:t>
    </dgm:pt>
    <dgm:pt modelId="{0A596AE9-B775-4337-93EB-89DC02B5B741}">
      <dgm:prSet/>
      <dgm:spPr/>
      <dgm:t>
        <a:bodyPr/>
        <a:lstStyle/>
        <a:p>
          <a:r>
            <a:rPr lang="en-US"/>
            <a:t>13 oct.</a:t>
          </a:r>
        </a:p>
      </dgm:t>
    </dgm:pt>
    <dgm:pt modelId="{54F3FE47-69B1-4269-A922-8FE044A2C765}" type="parTrans" cxnId="{CE36FCE2-CBF7-4E63-A3A3-7D104B8DBB0C}">
      <dgm:prSet/>
      <dgm:spPr/>
      <dgm:t>
        <a:bodyPr/>
        <a:lstStyle/>
        <a:p>
          <a:endParaRPr lang="en-US"/>
        </a:p>
      </dgm:t>
    </dgm:pt>
    <dgm:pt modelId="{95132A7F-BE4F-4CD7-AAD0-2D372F219184}" type="sibTrans" cxnId="{CE36FCE2-CBF7-4E63-A3A3-7D104B8DBB0C}">
      <dgm:prSet/>
      <dgm:spPr/>
      <dgm:t>
        <a:bodyPr/>
        <a:lstStyle/>
        <a:p>
          <a:endParaRPr lang="en-US"/>
        </a:p>
      </dgm:t>
    </dgm:pt>
    <dgm:pt modelId="{B378DF06-288E-4D7B-B782-4B094D2CEEC6}">
      <dgm:prSet/>
      <dgm:spPr/>
      <dgm:t>
        <a:bodyPr/>
        <a:lstStyle/>
        <a:p>
          <a:r>
            <a:rPr lang="en-US"/>
            <a:t>Séance 4 (13/10) : Cours Méthodologie Audit Stratégique &amp; Management Stratégique</a:t>
          </a:r>
        </a:p>
      </dgm:t>
    </dgm:pt>
    <dgm:pt modelId="{EB777E5F-618B-4900-9F62-517F1ED2BA6D}" type="parTrans" cxnId="{5085D50C-C344-4617-8DE1-8A81FD7E6C78}">
      <dgm:prSet/>
      <dgm:spPr/>
      <dgm:t>
        <a:bodyPr/>
        <a:lstStyle/>
        <a:p>
          <a:endParaRPr lang="en-US"/>
        </a:p>
      </dgm:t>
    </dgm:pt>
    <dgm:pt modelId="{9D879F89-5B85-4302-8897-259276160CA3}" type="sibTrans" cxnId="{5085D50C-C344-4617-8DE1-8A81FD7E6C78}">
      <dgm:prSet/>
      <dgm:spPr/>
      <dgm:t>
        <a:bodyPr/>
        <a:lstStyle/>
        <a:p>
          <a:endParaRPr lang="en-US"/>
        </a:p>
      </dgm:t>
    </dgm:pt>
    <dgm:pt modelId="{2FEBF695-7F7D-4DA6-BB8C-1EC4D6AB9E8E}">
      <dgm:prSet/>
      <dgm:spPr/>
      <dgm:t>
        <a:bodyPr/>
        <a:lstStyle/>
        <a:p>
          <a:r>
            <a:rPr lang="en-US"/>
            <a:t>20 oct.</a:t>
          </a:r>
        </a:p>
      </dgm:t>
    </dgm:pt>
    <dgm:pt modelId="{2AD1C5B9-A7F3-4478-937D-8C860CDE4437}" type="parTrans" cxnId="{06ACE496-4468-474B-B7A2-B83CDF9349A3}">
      <dgm:prSet/>
      <dgm:spPr/>
      <dgm:t>
        <a:bodyPr/>
        <a:lstStyle/>
        <a:p>
          <a:endParaRPr lang="en-US"/>
        </a:p>
      </dgm:t>
    </dgm:pt>
    <dgm:pt modelId="{58BB8625-D8CA-4531-82BD-4D91C9F4324F}" type="sibTrans" cxnId="{06ACE496-4468-474B-B7A2-B83CDF9349A3}">
      <dgm:prSet/>
      <dgm:spPr/>
      <dgm:t>
        <a:bodyPr/>
        <a:lstStyle/>
        <a:p>
          <a:endParaRPr lang="en-US"/>
        </a:p>
      </dgm:t>
    </dgm:pt>
    <dgm:pt modelId="{048E8C60-815F-4986-A154-5A3B91926F59}">
      <dgm:prSet/>
      <dgm:spPr/>
      <dgm:t>
        <a:bodyPr/>
        <a:lstStyle/>
        <a:p>
          <a:r>
            <a:rPr lang="en-US"/>
            <a:t>Séance 5 (20/10) : Cas Pampelonne Organisation </a:t>
          </a:r>
        </a:p>
      </dgm:t>
    </dgm:pt>
    <dgm:pt modelId="{EA9EE9F1-818F-4C09-BDA6-28676A137FFE}" type="parTrans" cxnId="{4D2D2D2B-16A3-4AAE-8043-5DAD1BEB5E33}">
      <dgm:prSet/>
      <dgm:spPr/>
      <dgm:t>
        <a:bodyPr/>
        <a:lstStyle/>
        <a:p>
          <a:endParaRPr lang="en-US"/>
        </a:p>
      </dgm:t>
    </dgm:pt>
    <dgm:pt modelId="{F14CC57C-72A7-4F09-96CB-3265C83DEEA6}" type="sibTrans" cxnId="{4D2D2D2B-16A3-4AAE-8043-5DAD1BEB5E33}">
      <dgm:prSet/>
      <dgm:spPr/>
      <dgm:t>
        <a:bodyPr/>
        <a:lstStyle/>
        <a:p>
          <a:endParaRPr lang="en-US"/>
        </a:p>
      </dgm:t>
    </dgm:pt>
    <dgm:pt modelId="{C86D9913-2901-455B-9607-7CEF61971962}">
      <dgm:prSet/>
      <dgm:spPr/>
      <dgm:t>
        <a:bodyPr/>
        <a:lstStyle/>
        <a:p>
          <a:r>
            <a:rPr lang="en-US"/>
            <a:t>10 nov.</a:t>
          </a:r>
        </a:p>
      </dgm:t>
    </dgm:pt>
    <dgm:pt modelId="{D4695FEB-9D97-4B34-AA91-4C0E78B2EC0F}" type="parTrans" cxnId="{179219BF-766E-48B1-8D46-5DD2C470BA67}">
      <dgm:prSet/>
      <dgm:spPr/>
      <dgm:t>
        <a:bodyPr/>
        <a:lstStyle/>
        <a:p>
          <a:endParaRPr lang="en-US"/>
        </a:p>
      </dgm:t>
    </dgm:pt>
    <dgm:pt modelId="{FAFBE89D-F88E-4679-A952-B000EBB958C9}" type="sibTrans" cxnId="{179219BF-766E-48B1-8D46-5DD2C470BA67}">
      <dgm:prSet/>
      <dgm:spPr/>
      <dgm:t>
        <a:bodyPr/>
        <a:lstStyle/>
        <a:p>
          <a:endParaRPr lang="en-US"/>
        </a:p>
      </dgm:t>
    </dgm:pt>
    <dgm:pt modelId="{57EE5085-FB0A-414F-B99F-E61C733DD485}">
      <dgm:prSet/>
      <dgm:spPr/>
      <dgm:t>
        <a:bodyPr/>
        <a:lstStyle/>
        <a:p>
          <a:r>
            <a:rPr lang="en-US"/>
            <a:t>Séance 6 (10/11) : Finalisation cas Pampelonne Organisation</a:t>
          </a:r>
        </a:p>
      </dgm:t>
    </dgm:pt>
    <dgm:pt modelId="{ED10CC31-0AF3-44F6-A9D3-5505DD9E6614}" type="parTrans" cxnId="{8D6B89CF-E59D-4F16-B4E8-C6F6FAE48616}">
      <dgm:prSet/>
      <dgm:spPr/>
      <dgm:t>
        <a:bodyPr/>
        <a:lstStyle/>
        <a:p>
          <a:endParaRPr lang="en-US"/>
        </a:p>
      </dgm:t>
    </dgm:pt>
    <dgm:pt modelId="{A1A72B8E-9972-480C-BE55-FB69508EBA43}" type="sibTrans" cxnId="{8D6B89CF-E59D-4F16-B4E8-C6F6FAE48616}">
      <dgm:prSet/>
      <dgm:spPr/>
      <dgm:t>
        <a:bodyPr/>
        <a:lstStyle/>
        <a:p>
          <a:endParaRPr lang="en-US"/>
        </a:p>
      </dgm:t>
    </dgm:pt>
    <dgm:pt modelId="{3AA40B50-83C6-4D96-BCBA-17CEDF08E664}">
      <dgm:prSet/>
      <dgm:spPr/>
      <dgm:t>
        <a:bodyPr/>
        <a:lstStyle/>
        <a:p>
          <a:r>
            <a:rPr lang="en-US"/>
            <a:t>17 nov.</a:t>
          </a:r>
        </a:p>
      </dgm:t>
    </dgm:pt>
    <dgm:pt modelId="{BE29AE15-6AB2-40EA-B34F-B83F86BBDA3A}" type="parTrans" cxnId="{C9932950-B0C1-4A66-AF46-39422371D1C1}">
      <dgm:prSet/>
      <dgm:spPr/>
      <dgm:t>
        <a:bodyPr/>
        <a:lstStyle/>
        <a:p>
          <a:endParaRPr lang="en-US"/>
        </a:p>
      </dgm:t>
    </dgm:pt>
    <dgm:pt modelId="{75BFDBB7-EA69-4B29-9D2B-0948F4C32CEE}" type="sibTrans" cxnId="{C9932950-B0C1-4A66-AF46-39422371D1C1}">
      <dgm:prSet/>
      <dgm:spPr/>
      <dgm:t>
        <a:bodyPr/>
        <a:lstStyle/>
        <a:p>
          <a:endParaRPr lang="en-US"/>
        </a:p>
      </dgm:t>
    </dgm:pt>
    <dgm:pt modelId="{C658D751-F231-44CA-A901-17EFF06C1C2E}">
      <dgm:prSet/>
      <dgm:spPr/>
      <dgm:t>
        <a:bodyPr/>
        <a:lstStyle/>
        <a:p>
          <a:r>
            <a:rPr lang="en-US"/>
            <a:t>Séance 7 (17/11) : Cas Live</a:t>
          </a:r>
        </a:p>
      </dgm:t>
    </dgm:pt>
    <dgm:pt modelId="{824C7679-8843-42C2-9FD8-6597805FCC1A}" type="parTrans" cxnId="{4C4EA976-35A7-488B-A099-1FC3AC02D6B7}">
      <dgm:prSet/>
      <dgm:spPr/>
      <dgm:t>
        <a:bodyPr/>
        <a:lstStyle/>
        <a:p>
          <a:endParaRPr lang="en-US"/>
        </a:p>
      </dgm:t>
    </dgm:pt>
    <dgm:pt modelId="{CB691D3B-4B2F-4A21-89E9-442B61B7BC7A}" type="sibTrans" cxnId="{4C4EA976-35A7-488B-A099-1FC3AC02D6B7}">
      <dgm:prSet/>
      <dgm:spPr/>
      <dgm:t>
        <a:bodyPr/>
        <a:lstStyle/>
        <a:p>
          <a:endParaRPr lang="en-US"/>
        </a:p>
      </dgm:t>
    </dgm:pt>
    <dgm:pt modelId="{95873731-B7EB-4E9A-9A85-BDEECC37DFB1}">
      <dgm:prSet/>
      <dgm:spPr/>
      <dgm:t>
        <a:bodyPr/>
        <a:lstStyle/>
        <a:p>
          <a:r>
            <a:rPr lang="en-US"/>
            <a:t>24 nov.</a:t>
          </a:r>
        </a:p>
      </dgm:t>
    </dgm:pt>
    <dgm:pt modelId="{FBE79DF1-2687-4B6B-B2DC-D858A3632B9D}" type="parTrans" cxnId="{ADEA43A6-51AD-4303-81C9-D852133EEDFD}">
      <dgm:prSet/>
      <dgm:spPr/>
      <dgm:t>
        <a:bodyPr/>
        <a:lstStyle/>
        <a:p>
          <a:endParaRPr lang="en-US"/>
        </a:p>
      </dgm:t>
    </dgm:pt>
    <dgm:pt modelId="{FD2F7D14-DAB6-4868-9D2C-C4449DD6874D}" type="sibTrans" cxnId="{ADEA43A6-51AD-4303-81C9-D852133EEDFD}">
      <dgm:prSet/>
      <dgm:spPr/>
      <dgm:t>
        <a:bodyPr/>
        <a:lstStyle/>
        <a:p>
          <a:endParaRPr lang="en-US"/>
        </a:p>
      </dgm:t>
    </dgm:pt>
    <dgm:pt modelId="{0AE9E483-5EE3-42CC-85EF-33D29E682737}">
      <dgm:prSet/>
      <dgm:spPr/>
      <dgm:t>
        <a:bodyPr/>
        <a:lstStyle/>
        <a:p>
          <a:r>
            <a:rPr lang="en-US"/>
            <a:t>Séance 8 (24/11) : Résolution Exam Cas Live</a:t>
          </a:r>
        </a:p>
      </dgm:t>
    </dgm:pt>
    <dgm:pt modelId="{DA929E6B-AD4E-4360-824D-F48AD631E2CE}" type="parTrans" cxnId="{FFDDF606-EDA8-492E-86B3-E19C92E6F2ED}">
      <dgm:prSet/>
      <dgm:spPr/>
      <dgm:t>
        <a:bodyPr/>
        <a:lstStyle/>
        <a:p>
          <a:endParaRPr lang="en-US"/>
        </a:p>
      </dgm:t>
    </dgm:pt>
    <dgm:pt modelId="{6090D2C2-9A66-40C5-B6AD-A9D07FDB718E}" type="sibTrans" cxnId="{FFDDF606-EDA8-492E-86B3-E19C92E6F2ED}">
      <dgm:prSet/>
      <dgm:spPr/>
      <dgm:t>
        <a:bodyPr/>
        <a:lstStyle/>
        <a:p>
          <a:endParaRPr lang="en-US"/>
        </a:p>
      </dgm:t>
    </dgm:pt>
    <dgm:pt modelId="{0394849E-B7F9-485B-B3DA-9AFA9B48AC19}" type="pres">
      <dgm:prSet presAssocID="{DE4B7838-6C0D-4DD0-9694-5A5F64A6804C}" presName="Name0" presStyleCnt="0">
        <dgm:presLayoutVars>
          <dgm:chMax/>
          <dgm:chPref/>
          <dgm:animLvl val="lvl"/>
        </dgm:presLayoutVars>
      </dgm:prSet>
      <dgm:spPr/>
    </dgm:pt>
    <dgm:pt modelId="{46EBEA71-31C2-4BE7-B48D-C62F7B7B6BC2}" type="pres">
      <dgm:prSet presAssocID="{058A4C23-4302-4DA5-A6C4-44D2D7AC00FC}" presName="composite1" presStyleCnt="0"/>
      <dgm:spPr/>
    </dgm:pt>
    <dgm:pt modelId="{033AEBA7-D341-43FB-92AB-9F38FB508B55}" type="pres">
      <dgm:prSet presAssocID="{058A4C23-4302-4DA5-A6C4-44D2D7AC00FC}" presName="parent1" presStyleLbl="alignNode1" presStyleIdx="0" presStyleCnt="8">
        <dgm:presLayoutVars>
          <dgm:chMax val="1"/>
          <dgm:chPref val="1"/>
          <dgm:bulletEnabled val="1"/>
        </dgm:presLayoutVars>
      </dgm:prSet>
      <dgm:spPr/>
    </dgm:pt>
    <dgm:pt modelId="{EDFF76BE-63D7-4270-A89C-17B9FC44500D}" type="pres">
      <dgm:prSet presAssocID="{058A4C23-4302-4DA5-A6C4-44D2D7AC00FC}" presName="Childtext1" presStyleLbl="revTx" presStyleIdx="0" presStyleCnt="8">
        <dgm:presLayoutVars>
          <dgm:bulletEnabled val="1"/>
        </dgm:presLayoutVars>
      </dgm:prSet>
      <dgm:spPr/>
    </dgm:pt>
    <dgm:pt modelId="{A822FC32-5278-4F8A-ABA2-C222986FFADD}" type="pres">
      <dgm:prSet presAssocID="{058A4C23-4302-4DA5-A6C4-44D2D7AC00FC}" presName="ConnectLine1" presStyleLbl="sibTrans1D1" presStyleIdx="0" presStyleCnt="8"/>
      <dgm:spPr>
        <a:noFill/>
        <a:ln w="6350" cap="flat" cmpd="sng" algn="ctr">
          <a:solidFill>
            <a:schemeClr val="accent2">
              <a:hueOff val="0"/>
              <a:satOff val="0"/>
              <a:lumOff val="0"/>
              <a:alphaOff val="0"/>
            </a:schemeClr>
          </a:solidFill>
          <a:prstDash val="dash"/>
        </a:ln>
        <a:effectLst/>
      </dgm:spPr>
    </dgm:pt>
    <dgm:pt modelId="{C68A49A2-74CC-4CE6-8CD7-531942B7F2F7}" type="pres">
      <dgm:prSet presAssocID="{058A4C23-4302-4DA5-A6C4-44D2D7AC00FC}" presName="ConnectLineEnd1" presStyleLbl="lnNode1" presStyleIdx="0" presStyleCnt="8"/>
      <dgm:spPr/>
    </dgm:pt>
    <dgm:pt modelId="{4215429E-D6CF-475D-85C1-86D4120C4168}" type="pres">
      <dgm:prSet presAssocID="{058A4C23-4302-4DA5-A6C4-44D2D7AC00FC}" presName="EmptyPane1" presStyleCnt="0"/>
      <dgm:spPr/>
    </dgm:pt>
    <dgm:pt modelId="{CB1F8AD4-FAAD-4FEE-A73B-CB4F2AC734F1}" type="pres">
      <dgm:prSet presAssocID="{79301582-3C84-4091-B0A3-3E39BFBC2495}" presName="spaceBetweenRectangles1" presStyleCnt="0"/>
      <dgm:spPr/>
    </dgm:pt>
    <dgm:pt modelId="{6A77C62B-39B1-428B-981A-3736267B05C1}" type="pres">
      <dgm:prSet presAssocID="{A2963FAF-FC70-4E23-8206-9FC964C1A0DD}" presName="composite1" presStyleCnt="0"/>
      <dgm:spPr/>
    </dgm:pt>
    <dgm:pt modelId="{AD60A7F7-F373-47DE-806A-764975EF8F58}" type="pres">
      <dgm:prSet presAssocID="{A2963FAF-FC70-4E23-8206-9FC964C1A0DD}" presName="parent1" presStyleLbl="alignNode1" presStyleIdx="1" presStyleCnt="8">
        <dgm:presLayoutVars>
          <dgm:chMax val="1"/>
          <dgm:chPref val="1"/>
          <dgm:bulletEnabled val="1"/>
        </dgm:presLayoutVars>
      </dgm:prSet>
      <dgm:spPr/>
    </dgm:pt>
    <dgm:pt modelId="{FD578B12-E5A5-4FEE-9AB2-E00DC96266A2}" type="pres">
      <dgm:prSet presAssocID="{A2963FAF-FC70-4E23-8206-9FC964C1A0DD}" presName="Childtext1" presStyleLbl="revTx" presStyleIdx="1" presStyleCnt="8">
        <dgm:presLayoutVars>
          <dgm:bulletEnabled val="1"/>
        </dgm:presLayoutVars>
      </dgm:prSet>
      <dgm:spPr/>
    </dgm:pt>
    <dgm:pt modelId="{78ED76A4-4CB0-4394-A761-F1A76D2BCA3E}" type="pres">
      <dgm:prSet presAssocID="{A2963FAF-FC70-4E23-8206-9FC964C1A0DD}" presName="ConnectLine1" presStyleLbl="sibTrans1D1" presStyleIdx="1" presStyleCnt="8"/>
      <dgm:spPr>
        <a:noFill/>
        <a:ln w="6350" cap="flat" cmpd="sng" algn="ctr">
          <a:solidFill>
            <a:schemeClr val="accent3">
              <a:hueOff val="0"/>
              <a:satOff val="0"/>
              <a:lumOff val="0"/>
              <a:alphaOff val="0"/>
            </a:schemeClr>
          </a:solidFill>
          <a:prstDash val="dash"/>
        </a:ln>
        <a:effectLst/>
      </dgm:spPr>
    </dgm:pt>
    <dgm:pt modelId="{C21B0375-9735-411C-8403-5ED5A99922FA}" type="pres">
      <dgm:prSet presAssocID="{A2963FAF-FC70-4E23-8206-9FC964C1A0DD}" presName="ConnectLineEnd1" presStyleLbl="lnNode1" presStyleIdx="1" presStyleCnt="8"/>
      <dgm:spPr/>
    </dgm:pt>
    <dgm:pt modelId="{319DD21E-0D42-4950-B9D8-C4F357862C87}" type="pres">
      <dgm:prSet presAssocID="{A2963FAF-FC70-4E23-8206-9FC964C1A0DD}" presName="EmptyPane1" presStyleCnt="0"/>
      <dgm:spPr/>
    </dgm:pt>
    <dgm:pt modelId="{8E72AB2E-8606-4F4E-979F-D8724B548D1B}" type="pres">
      <dgm:prSet presAssocID="{75049149-6075-4B77-88D4-F232ABE674C7}" presName="spaceBetweenRectangles1" presStyleCnt="0"/>
      <dgm:spPr/>
    </dgm:pt>
    <dgm:pt modelId="{1967F38C-5AD3-4177-87F9-58CFD7A58E34}" type="pres">
      <dgm:prSet presAssocID="{33547CD5-5AA8-4049-8DBA-CCC8C0153A45}" presName="composite1" presStyleCnt="0"/>
      <dgm:spPr/>
    </dgm:pt>
    <dgm:pt modelId="{4F3237AE-4D5F-4BC0-A237-847C53EC4EFD}" type="pres">
      <dgm:prSet presAssocID="{33547CD5-5AA8-4049-8DBA-CCC8C0153A45}" presName="parent1" presStyleLbl="alignNode1" presStyleIdx="2" presStyleCnt="8">
        <dgm:presLayoutVars>
          <dgm:chMax val="1"/>
          <dgm:chPref val="1"/>
          <dgm:bulletEnabled val="1"/>
        </dgm:presLayoutVars>
      </dgm:prSet>
      <dgm:spPr/>
    </dgm:pt>
    <dgm:pt modelId="{E2E6CB01-1932-4CDC-8839-60240B4D88E9}" type="pres">
      <dgm:prSet presAssocID="{33547CD5-5AA8-4049-8DBA-CCC8C0153A45}" presName="Childtext1" presStyleLbl="revTx" presStyleIdx="2" presStyleCnt="8">
        <dgm:presLayoutVars>
          <dgm:bulletEnabled val="1"/>
        </dgm:presLayoutVars>
      </dgm:prSet>
      <dgm:spPr/>
    </dgm:pt>
    <dgm:pt modelId="{E5E0FFD8-955A-4570-91F3-60CA927AE6D0}" type="pres">
      <dgm:prSet presAssocID="{33547CD5-5AA8-4049-8DBA-CCC8C0153A45}" presName="ConnectLine1" presStyleLbl="sibTrans1D1" presStyleIdx="2" presStyleCnt="8"/>
      <dgm:spPr>
        <a:noFill/>
        <a:ln w="6350" cap="flat" cmpd="sng" algn="ctr">
          <a:solidFill>
            <a:schemeClr val="accent4">
              <a:hueOff val="0"/>
              <a:satOff val="0"/>
              <a:lumOff val="0"/>
              <a:alphaOff val="0"/>
            </a:schemeClr>
          </a:solidFill>
          <a:prstDash val="dash"/>
        </a:ln>
        <a:effectLst/>
      </dgm:spPr>
    </dgm:pt>
    <dgm:pt modelId="{1B1EBAED-4439-47C7-98F4-DD473D6770CF}" type="pres">
      <dgm:prSet presAssocID="{33547CD5-5AA8-4049-8DBA-CCC8C0153A45}" presName="ConnectLineEnd1" presStyleLbl="lnNode1" presStyleIdx="2" presStyleCnt="8"/>
      <dgm:spPr/>
    </dgm:pt>
    <dgm:pt modelId="{7C781159-E81A-4C95-8A99-DDD44C6007DF}" type="pres">
      <dgm:prSet presAssocID="{33547CD5-5AA8-4049-8DBA-CCC8C0153A45}" presName="EmptyPane1" presStyleCnt="0"/>
      <dgm:spPr/>
    </dgm:pt>
    <dgm:pt modelId="{283EDB9B-3566-457C-9BCB-D340B1F16F03}" type="pres">
      <dgm:prSet presAssocID="{E66A6C1C-EC58-46BF-80DF-EE1A192697B8}" presName="spaceBetweenRectangles1" presStyleCnt="0"/>
      <dgm:spPr/>
    </dgm:pt>
    <dgm:pt modelId="{84DE3F36-2E6D-4887-9249-5060C5DAD8EE}" type="pres">
      <dgm:prSet presAssocID="{0A596AE9-B775-4337-93EB-89DC02B5B741}" presName="composite1" presStyleCnt="0"/>
      <dgm:spPr/>
    </dgm:pt>
    <dgm:pt modelId="{33A82D6E-B706-4EAA-BD91-F1A0B17FE92A}" type="pres">
      <dgm:prSet presAssocID="{0A596AE9-B775-4337-93EB-89DC02B5B741}" presName="parent1" presStyleLbl="alignNode1" presStyleIdx="3" presStyleCnt="8">
        <dgm:presLayoutVars>
          <dgm:chMax val="1"/>
          <dgm:chPref val="1"/>
          <dgm:bulletEnabled val="1"/>
        </dgm:presLayoutVars>
      </dgm:prSet>
      <dgm:spPr/>
    </dgm:pt>
    <dgm:pt modelId="{643FF59C-0157-46E2-8F56-C643DD527036}" type="pres">
      <dgm:prSet presAssocID="{0A596AE9-B775-4337-93EB-89DC02B5B741}" presName="Childtext1" presStyleLbl="revTx" presStyleIdx="3" presStyleCnt="8">
        <dgm:presLayoutVars>
          <dgm:bulletEnabled val="1"/>
        </dgm:presLayoutVars>
      </dgm:prSet>
      <dgm:spPr/>
    </dgm:pt>
    <dgm:pt modelId="{64D8A304-4BFF-44AD-A8D4-AC189ED75AC4}" type="pres">
      <dgm:prSet presAssocID="{0A596AE9-B775-4337-93EB-89DC02B5B741}" presName="ConnectLine1" presStyleLbl="sibTrans1D1" presStyleIdx="3" presStyleCnt="8"/>
      <dgm:spPr>
        <a:noFill/>
        <a:ln w="6350" cap="flat" cmpd="sng" algn="ctr">
          <a:solidFill>
            <a:schemeClr val="accent5">
              <a:hueOff val="0"/>
              <a:satOff val="0"/>
              <a:lumOff val="0"/>
              <a:alphaOff val="0"/>
            </a:schemeClr>
          </a:solidFill>
          <a:prstDash val="dash"/>
        </a:ln>
        <a:effectLst/>
      </dgm:spPr>
    </dgm:pt>
    <dgm:pt modelId="{FD66BED6-30BC-4C0E-8BEB-2C19F9FFFE74}" type="pres">
      <dgm:prSet presAssocID="{0A596AE9-B775-4337-93EB-89DC02B5B741}" presName="ConnectLineEnd1" presStyleLbl="lnNode1" presStyleIdx="3" presStyleCnt="8"/>
      <dgm:spPr/>
    </dgm:pt>
    <dgm:pt modelId="{EDE1575A-E712-4B12-8F8A-D5E786E293F5}" type="pres">
      <dgm:prSet presAssocID="{0A596AE9-B775-4337-93EB-89DC02B5B741}" presName="EmptyPane1" presStyleCnt="0"/>
      <dgm:spPr/>
    </dgm:pt>
    <dgm:pt modelId="{DA80E64B-41E2-4829-82F9-8116A4EC2F18}" type="pres">
      <dgm:prSet presAssocID="{95132A7F-BE4F-4CD7-AAD0-2D372F219184}" presName="spaceBetweenRectangles1" presStyleCnt="0"/>
      <dgm:spPr/>
    </dgm:pt>
    <dgm:pt modelId="{7B25D107-F32C-4C7D-B6E5-E21E41316F48}" type="pres">
      <dgm:prSet presAssocID="{2FEBF695-7F7D-4DA6-BB8C-1EC4D6AB9E8E}" presName="composite1" presStyleCnt="0"/>
      <dgm:spPr/>
    </dgm:pt>
    <dgm:pt modelId="{EF764337-B52B-45B9-A283-85E5009C4FD3}" type="pres">
      <dgm:prSet presAssocID="{2FEBF695-7F7D-4DA6-BB8C-1EC4D6AB9E8E}" presName="parent1" presStyleLbl="alignNode1" presStyleIdx="4" presStyleCnt="8">
        <dgm:presLayoutVars>
          <dgm:chMax val="1"/>
          <dgm:chPref val="1"/>
          <dgm:bulletEnabled val="1"/>
        </dgm:presLayoutVars>
      </dgm:prSet>
      <dgm:spPr/>
    </dgm:pt>
    <dgm:pt modelId="{DB9A8FF4-BEF0-492B-AEA3-9F4DC74A5750}" type="pres">
      <dgm:prSet presAssocID="{2FEBF695-7F7D-4DA6-BB8C-1EC4D6AB9E8E}" presName="Childtext1" presStyleLbl="revTx" presStyleIdx="4" presStyleCnt="8">
        <dgm:presLayoutVars>
          <dgm:bulletEnabled val="1"/>
        </dgm:presLayoutVars>
      </dgm:prSet>
      <dgm:spPr/>
    </dgm:pt>
    <dgm:pt modelId="{A9B9AB72-FB16-4732-A78E-1D9CD0B735C9}" type="pres">
      <dgm:prSet presAssocID="{2FEBF695-7F7D-4DA6-BB8C-1EC4D6AB9E8E}" presName="ConnectLine1" presStyleLbl="sibTrans1D1" presStyleIdx="4" presStyleCnt="8"/>
      <dgm:spPr>
        <a:noFill/>
        <a:ln w="6350" cap="flat" cmpd="sng" algn="ctr">
          <a:solidFill>
            <a:schemeClr val="accent6">
              <a:hueOff val="0"/>
              <a:satOff val="0"/>
              <a:lumOff val="0"/>
              <a:alphaOff val="0"/>
            </a:schemeClr>
          </a:solidFill>
          <a:prstDash val="dash"/>
        </a:ln>
        <a:effectLst/>
      </dgm:spPr>
    </dgm:pt>
    <dgm:pt modelId="{D71D58CE-3F50-436C-A321-74EF5CDEC19E}" type="pres">
      <dgm:prSet presAssocID="{2FEBF695-7F7D-4DA6-BB8C-1EC4D6AB9E8E}" presName="ConnectLineEnd1" presStyleLbl="lnNode1" presStyleIdx="4" presStyleCnt="8"/>
      <dgm:spPr/>
    </dgm:pt>
    <dgm:pt modelId="{9C748DEC-91FA-4BE7-B93F-C99A08DC914B}" type="pres">
      <dgm:prSet presAssocID="{2FEBF695-7F7D-4DA6-BB8C-1EC4D6AB9E8E}" presName="EmptyPane1" presStyleCnt="0"/>
      <dgm:spPr/>
    </dgm:pt>
    <dgm:pt modelId="{081A5F31-B140-4A64-904A-456DDDCCD0F1}" type="pres">
      <dgm:prSet presAssocID="{58BB8625-D8CA-4531-82BD-4D91C9F4324F}" presName="spaceBetweenRectangles1" presStyleCnt="0"/>
      <dgm:spPr/>
    </dgm:pt>
    <dgm:pt modelId="{5E94CA0F-015E-4EF4-81D9-4A63D24E3417}" type="pres">
      <dgm:prSet presAssocID="{C86D9913-2901-455B-9607-7CEF61971962}" presName="composite1" presStyleCnt="0"/>
      <dgm:spPr/>
    </dgm:pt>
    <dgm:pt modelId="{D2E073CC-EA8E-4002-AAC5-E351192B89C0}" type="pres">
      <dgm:prSet presAssocID="{C86D9913-2901-455B-9607-7CEF61971962}" presName="parent1" presStyleLbl="alignNode1" presStyleIdx="5" presStyleCnt="8">
        <dgm:presLayoutVars>
          <dgm:chMax val="1"/>
          <dgm:chPref val="1"/>
          <dgm:bulletEnabled val="1"/>
        </dgm:presLayoutVars>
      </dgm:prSet>
      <dgm:spPr/>
    </dgm:pt>
    <dgm:pt modelId="{E2028908-14C4-482E-8E7A-1C71480A7B21}" type="pres">
      <dgm:prSet presAssocID="{C86D9913-2901-455B-9607-7CEF61971962}" presName="Childtext1" presStyleLbl="revTx" presStyleIdx="5" presStyleCnt="8">
        <dgm:presLayoutVars>
          <dgm:bulletEnabled val="1"/>
        </dgm:presLayoutVars>
      </dgm:prSet>
      <dgm:spPr/>
    </dgm:pt>
    <dgm:pt modelId="{14C39412-47AF-4F77-AC2D-8701D1ED894E}" type="pres">
      <dgm:prSet presAssocID="{C86D9913-2901-455B-9607-7CEF61971962}" presName="ConnectLine1" presStyleLbl="sibTrans1D1" presStyleIdx="5" presStyleCnt="8"/>
      <dgm:spPr>
        <a:noFill/>
        <a:ln w="6350" cap="flat" cmpd="sng" algn="ctr">
          <a:solidFill>
            <a:schemeClr val="accent2">
              <a:hueOff val="0"/>
              <a:satOff val="0"/>
              <a:lumOff val="0"/>
              <a:alphaOff val="0"/>
            </a:schemeClr>
          </a:solidFill>
          <a:prstDash val="dash"/>
        </a:ln>
        <a:effectLst/>
      </dgm:spPr>
    </dgm:pt>
    <dgm:pt modelId="{76C5DECE-4AFA-4755-A519-390EB4BB6E80}" type="pres">
      <dgm:prSet presAssocID="{C86D9913-2901-455B-9607-7CEF61971962}" presName="ConnectLineEnd1" presStyleLbl="lnNode1" presStyleIdx="5" presStyleCnt="8"/>
      <dgm:spPr/>
    </dgm:pt>
    <dgm:pt modelId="{4AA195C9-9A93-412B-94E6-C0FC7315F60F}" type="pres">
      <dgm:prSet presAssocID="{C86D9913-2901-455B-9607-7CEF61971962}" presName="EmptyPane1" presStyleCnt="0"/>
      <dgm:spPr/>
    </dgm:pt>
    <dgm:pt modelId="{85E8B31C-E6F3-4285-B6CE-D516685940FF}" type="pres">
      <dgm:prSet presAssocID="{FAFBE89D-F88E-4679-A952-B000EBB958C9}" presName="spaceBetweenRectangles1" presStyleCnt="0"/>
      <dgm:spPr/>
    </dgm:pt>
    <dgm:pt modelId="{D27A1EA5-06A5-4099-96A6-82759C0F3722}" type="pres">
      <dgm:prSet presAssocID="{3AA40B50-83C6-4D96-BCBA-17CEDF08E664}" presName="composite1" presStyleCnt="0"/>
      <dgm:spPr/>
    </dgm:pt>
    <dgm:pt modelId="{E486F13D-5392-4975-ADDD-2D158348B838}" type="pres">
      <dgm:prSet presAssocID="{3AA40B50-83C6-4D96-BCBA-17CEDF08E664}" presName="parent1" presStyleLbl="alignNode1" presStyleIdx="6" presStyleCnt="8">
        <dgm:presLayoutVars>
          <dgm:chMax val="1"/>
          <dgm:chPref val="1"/>
          <dgm:bulletEnabled val="1"/>
        </dgm:presLayoutVars>
      </dgm:prSet>
      <dgm:spPr/>
    </dgm:pt>
    <dgm:pt modelId="{474901A1-84BC-4F27-897D-887ACA4C2291}" type="pres">
      <dgm:prSet presAssocID="{3AA40B50-83C6-4D96-BCBA-17CEDF08E664}" presName="Childtext1" presStyleLbl="revTx" presStyleIdx="6" presStyleCnt="8">
        <dgm:presLayoutVars>
          <dgm:bulletEnabled val="1"/>
        </dgm:presLayoutVars>
      </dgm:prSet>
      <dgm:spPr/>
    </dgm:pt>
    <dgm:pt modelId="{FA4942B4-BA40-4757-97CE-4C25A509D6F3}" type="pres">
      <dgm:prSet presAssocID="{3AA40B50-83C6-4D96-BCBA-17CEDF08E664}" presName="ConnectLine1" presStyleLbl="sibTrans1D1" presStyleIdx="6" presStyleCnt="8"/>
      <dgm:spPr>
        <a:noFill/>
        <a:ln w="6350" cap="flat" cmpd="sng" algn="ctr">
          <a:solidFill>
            <a:schemeClr val="accent3">
              <a:hueOff val="0"/>
              <a:satOff val="0"/>
              <a:lumOff val="0"/>
              <a:alphaOff val="0"/>
            </a:schemeClr>
          </a:solidFill>
          <a:prstDash val="dash"/>
        </a:ln>
        <a:effectLst/>
      </dgm:spPr>
    </dgm:pt>
    <dgm:pt modelId="{52AEC4FE-BB09-419D-A86B-DB2A7018F0AE}" type="pres">
      <dgm:prSet presAssocID="{3AA40B50-83C6-4D96-BCBA-17CEDF08E664}" presName="ConnectLineEnd1" presStyleLbl="lnNode1" presStyleIdx="6" presStyleCnt="8"/>
      <dgm:spPr/>
    </dgm:pt>
    <dgm:pt modelId="{67B9C69A-E486-4F67-9C1F-3B78E206666C}" type="pres">
      <dgm:prSet presAssocID="{3AA40B50-83C6-4D96-BCBA-17CEDF08E664}" presName="EmptyPane1" presStyleCnt="0"/>
      <dgm:spPr/>
    </dgm:pt>
    <dgm:pt modelId="{8C68E8EF-4EE3-4A00-9B39-46732610AD7A}" type="pres">
      <dgm:prSet presAssocID="{75BFDBB7-EA69-4B29-9D2B-0948F4C32CEE}" presName="spaceBetweenRectangles1" presStyleCnt="0"/>
      <dgm:spPr/>
    </dgm:pt>
    <dgm:pt modelId="{FF43BE96-176C-4039-9039-926B13E3536A}" type="pres">
      <dgm:prSet presAssocID="{95873731-B7EB-4E9A-9A85-BDEECC37DFB1}" presName="composite1" presStyleCnt="0"/>
      <dgm:spPr/>
    </dgm:pt>
    <dgm:pt modelId="{BE2AE69D-4A3D-4F6D-BCDB-029E8852749A}" type="pres">
      <dgm:prSet presAssocID="{95873731-B7EB-4E9A-9A85-BDEECC37DFB1}" presName="parent1" presStyleLbl="alignNode1" presStyleIdx="7" presStyleCnt="8">
        <dgm:presLayoutVars>
          <dgm:chMax val="1"/>
          <dgm:chPref val="1"/>
          <dgm:bulletEnabled val="1"/>
        </dgm:presLayoutVars>
      </dgm:prSet>
      <dgm:spPr/>
    </dgm:pt>
    <dgm:pt modelId="{42093678-5761-4C42-936C-78E3E84FCCFD}" type="pres">
      <dgm:prSet presAssocID="{95873731-B7EB-4E9A-9A85-BDEECC37DFB1}" presName="Childtext1" presStyleLbl="revTx" presStyleIdx="7" presStyleCnt="8">
        <dgm:presLayoutVars>
          <dgm:bulletEnabled val="1"/>
        </dgm:presLayoutVars>
      </dgm:prSet>
      <dgm:spPr/>
    </dgm:pt>
    <dgm:pt modelId="{385B5D84-61A3-4311-AAF1-03BC2070B106}" type="pres">
      <dgm:prSet presAssocID="{95873731-B7EB-4E9A-9A85-BDEECC37DFB1}" presName="ConnectLine1" presStyleLbl="sibTrans1D1" presStyleIdx="7" presStyleCnt="8"/>
      <dgm:spPr>
        <a:noFill/>
        <a:ln w="6350" cap="flat" cmpd="sng" algn="ctr">
          <a:solidFill>
            <a:schemeClr val="accent4">
              <a:hueOff val="0"/>
              <a:satOff val="0"/>
              <a:lumOff val="0"/>
              <a:alphaOff val="0"/>
            </a:schemeClr>
          </a:solidFill>
          <a:prstDash val="dash"/>
        </a:ln>
        <a:effectLst/>
      </dgm:spPr>
    </dgm:pt>
    <dgm:pt modelId="{2EBD4663-FBC7-4FED-B752-86504BD78288}" type="pres">
      <dgm:prSet presAssocID="{95873731-B7EB-4E9A-9A85-BDEECC37DFB1}" presName="ConnectLineEnd1" presStyleLbl="lnNode1" presStyleIdx="7" presStyleCnt="8"/>
      <dgm:spPr/>
    </dgm:pt>
    <dgm:pt modelId="{0169A2B7-0632-4192-850E-F2C2D1971883}" type="pres">
      <dgm:prSet presAssocID="{95873731-B7EB-4E9A-9A85-BDEECC37DFB1}" presName="EmptyPane1" presStyleCnt="0"/>
      <dgm:spPr/>
    </dgm:pt>
  </dgm:ptLst>
  <dgm:cxnLst>
    <dgm:cxn modelId="{FFDDF606-EDA8-492E-86B3-E19C92E6F2ED}" srcId="{95873731-B7EB-4E9A-9A85-BDEECC37DFB1}" destId="{0AE9E483-5EE3-42CC-85EF-33D29E682737}" srcOrd="0" destOrd="0" parTransId="{DA929E6B-AD4E-4360-824D-F48AD631E2CE}" sibTransId="{6090D2C2-9A66-40C5-B6AD-A9D07FDB718E}"/>
    <dgm:cxn modelId="{5085D50C-C344-4617-8DE1-8A81FD7E6C78}" srcId="{0A596AE9-B775-4337-93EB-89DC02B5B741}" destId="{B378DF06-288E-4D7B-B782-4B094D2CEEC6}" srcOrd="0" destOrd="0" parTransId="{EB777E5F-618B-4900-9F62-517F1ED2BA6D}" sibTransId="{9D879F89-5B85-4302-8897-259276160CA3}"/>
    <dgm:cxn modelId="{6F5B5810-4398-4139-AAF0-17C262C43E9B}" srcId="{DE4B7838-6C0D-4DD0-9694-5A5F64A6804C}" destId="{058A4C23-4302-4DA5-A6C4-44D2D7AC00FC}" srcOrd="0" destOrd="0" parTransId="{E44A098C-72F6-4662-8B81-21FF40D027FC}" sibTransId="{79301582-3C84-4091-B0A3-3E39BFBC2495}"/>
    <dgm:cxn modelId="{D0E6A511-604B-46DF-9B57-E27E79A00602}" srcId="{DE4B7838-6C0D-4DD0-9694-5A5F64A6804C}" destId="{33547CD5-5AA8-4049-8DBA-CCC8C0153A45}" srcOrd="2" destOrd="0" parTransId="{CA85CCD1-211E-4737-A97A-9B1423BC846D}" sibTransId="{E66A6C1C-EC58-46BF-80DF-EE1A192697B8}"/>
    <dgm:cxn modelId="{D6F4DF1F-FE9C-4096-94EA-5D85467C0266}" type="presOf" srcId="{CBADBBFE-6F55-4304-829B-7BA779EED469}" destId="{E2E6CB01-1932-4CDC-8839-60240B4D88E9}" srcOrd="0" destOrd="0" presId="urn:microsoft.com/office/officeart/2016/7/layout/RoundedRectangleTimeline"/>
    <dgm:cxn modelId="{4D2D2D2B-16A3-4AAE-8043-5DAD1BEB5E33}" srcId="{2FEBF695-7F7D-4DA6-BB8C-1EC4D6AB9E8E}" destId="{048E8C60-815F-4986-A154-5A3B91926F59}" srcOrd="0" destOrd="0" parTransId="{EA9EE9F1-818F-4C09-BDA6-28676A137FFE}" sibTransId="{F14CC57C-72A7-4F09-96CB-3265C83DEEA6}"/>
    <dgm:cxn modelId="{440FBF32-21A9-4147-A20B-402FB810CDF1}" type="presOf" srcId="{C86D9913-2901-455B-9607-7CEF61971962}" destId="{D2E073CC-EA8E-4002-AAC5-E351192B89C0}" srcOrd="0" destOrd="0" presId="urn:microsoft.com/office/officeart/2016/7/layout/RoundedRectangleTimeline"/>
    <dgm:cxn modelId="{692DFB5D-08B5-4D95-B1E8-C01BF0B70BCC}" srcId="{33547CD5-5AA8-4049-8DBA-CCC8C0153A45}" destId="{CBADBBFE-6F55-4304-829B-7BA779EED469}" srcOrd="0" destOrd="0" parTransId="{8DB0DFA8-05FC-42F9-9F10-8B5DD1D0AB1A}" sibTransId="{C8BC357A-C1E2-4CA6-9B65-359111B7AF39}"/>
    <dgm:cxn modelId="{0D080D61-BD5B-418C-813A-0A2AB2E70E7A}" srcId="{DE4B7838-6C0D-4DD0-9694-5A5F64A6804C}" destId="{A2963FAF-FC70-4E23-8206-9FC964C1A0DD}" srcOrd="1" destOrd="0" parTransId="{81A4E53F-32A1-4E90-B80C-B4424011DF25}" sibTransId="{75049149-6075-4B77-88D4-F232ABE674C7}"/>
    <dgm:cxn modelId="{B747C361-07C4-43D2-A375-33BB1E979619}" type="presOf" srcId="{0A596AE9-B775-4337-93EB-89DC02B5B741}" destId="{33A82D6E-B706-4EAA-BD91-F1A0B17FE92A}" srcOrd="0" destOrd="0" presId="urn:microsoft.com/office/officeart/2016/7/layout/RoundedRectangleTimeline"/>
    <dgm:cxn modelId="{EF739F43-E6E0-4785-A442-23C681301364}" type="presOf" srcId="{3AA40B50-83C6-4D96-BCBA-17CEDF08E664}" destId="{E486F13D-5392-4975-ADDD-2D158348B838}" srcOrd="0" destOrd="0" presId="urn:microsoft.com/office/officeart/2016/7/layout/RoundedRectangleTimeline"/>
    <dgm:cxn modelId="{ABE16769-3275-4282-9835-1435545D7FBC}" type="presOf" srcId="{DE4B7838-6C0D-4DD0-9694-5A5F64A6804C}" destId="{0394849E-B7F9-485B-B3DA-9AFA9B48AC19}" srcOrd="0" destOrd="0" presId="urn:microsoft.com/office/officeart/2016/7/layout/RoundedRectangleTimeline"/>
    <dgm:cxn modelId="{C9932950-B0C1-4A66-AF46-39422371D1C1}" srcId="{DE4B7838-6C0D-4DD0-9694-5A5F64A6804C}" destId="{3AA40B50-83C6-4D96-BCBA-17CEDF08E664}" srcOrd="6" destOrd="0" parTransId="{BE29AE15-6AB2-40EA-B34F-B83F86BBDA3A}" sibTransId="{75BFDBB7-EA69-4B29-9D2B-0948F4C32CEE}"/>
    <dgm:cxn modelId="{19EEE370-0406-46FB-8C4F-067DE07F0F1B}" type="presOf" srcId="{0AE9E483-5EE3-42CC-85EF-33D29E682737}" destId="{42093678-5761-4C42-936C-78E3E84FCCFD}" srcOrd="0" destOrd="0" presId="urn:microsoft.com/office/officeart/2016/7/layout/RoundedRectangleTimeline"/>
    <dgm:cxn modelId="{022DA573-A0A2-4CC0-8BF4-B6E22FE8E3FD}" type="presOf" srcId="{058A4C23-4302-4DA5-A6C4-44D2D7AC00FC}" destId="{033AEBA7-D341-43FB-92AB-9F38FB508B55}" srcOrd="0" destOrd="0" presId="urn:microsoft.com/office/officeart/2016/7/layout/RoundedRectangleTimeline"/>
    <dgm:cxn modelId="{4C4EA976-35A7-488B-A099-1FC3AC02D6B7}" srcId="{3AA40B50-83C6-4D96-BCBA-17CEDF08E664}" destId="{C658D751-F231-44CA-A901-17EFF06C1C2E}" srcOrd="0" destOrd="0" parTransId="{824C7679-8843-42C2-9FD8-6597805FCC1A}" sibTransId="{CB691D3B-4B2F-4A21-89E9-442B61B7BC7A}"/>
    <dgm:cxn modelId="{300DA977-4603-440E-AA1E-C23408987583}" type="presOf" srcId="{048E8C60-815F-4986-A154-5A3B91926F59}" destId="{DB9A8FF4-BEF0-492B-AEA3-9F4DC74A5750}" srcOrd="0" destOrd="0" presId="urn:microsoft.com/office/officeart/2016/7/layout/RoundedRectangleTimeline"/>
    <dgm:cxn modelId="{D3EE3F78-00F5-4400-93C0-4A1118E2E6B8}" type="presOf" srcId="{33547CD5-5AA8-4049-8DBA-CCC8C0153A45}" destId="{4F3237AE-4D5F-4BC0-A237-847C53EC4EFD}" srcOrd="0" destOrd="0" presId="urn:microsoft.com/office/officeart/2016/7/layout/RoundedRectangleTimeline"/>
    <dgm:cxn modelId="{7220F558-5629-449F-B61F-8CB7029435A3}" type="presOf" srcId="{A2963FAF-FC70-4E23-8206-9FC964C1A0DD}" destId="{AD60A7F7-F373-47DE-806A-764975EF8F58}" srcOrd="0" destOrd="0" presId="urn:microsoft.com/office/officeart/2016/7/layout/RoundedRectangleTimeline"/>
    <dgm:cxn modelId="{06ACE496-4468-474B-B7A2-B83CDF9349A3}" srcId="{DE4B7838-6C0D-4DD0-9694-5A5F64A6804C}" destId="{2FEBF695-7F7D-4DA6-BB8C-1EC4D6AB9E8E}" srcOrd="4" destOrd="0" parTransId="{2AD1C5B9-A7F3-4478-937D-8C860CDE4437}" sibTransId="{58BB8625-D8CA-4531-82BD-4D91C9F4324F}"/>
    <dgm:cxn modelId="{C765CF9A-FF3D-42B2-BB7F-20462CDB987A}" type="presOf" srcId="{733509CB-7970-490C-95B4-10609F039780}" destId="{EDFF76BE-63D7-4270-A89C-17B9FC44500D}" srcOrd="0" destOrd="0" presId="urn:microsoft.com/office/officeart/2016/7/layout/RoundedRectangleTimeline"/>
    <dgm:cxn modelId="{9D732AA5-95AE-4CA2-AA39-FED3D92C39D2}" type="presOf" srcId="{2FEBF695-7F7D-4DA6-BB8C-1EC4D6AB9E8E}" destId="{EF764337-B52B-45B9-A283-85E5009C4FD3}" srcOrd="0" destOrd="0" presId="urn:microsoft.com/office/officeart/2016/7/layout/RoundedRectangleTimeline"/>
    <dgm:cxn modelId="{ADEA43A6-51AD-4303-81C9-D852133EEDFD}" srcId="{DE4B7838-6C0D-4DD0-9694-5A5F64A6804C}" destId="{95873731-B7EB-4E9A-9A85-BDEECC37DFB1}" srcOrd="7" destOrd="0" parTransId="{FBE79DF1-2687-4B6B-B2DC-D858A3632B9D}" sibTransId="{FD2F7D14-DAB6-4868-9D2C-C4449DD6874D}"/>
    <dgm:cxn modelId="{B07A40A8-8709-4B42-AAFB-76CCB4F18C75}" type="presOf" srcId="{C658D751-F231-44CA-A901-17EFF06C1C2E}" destId="{474901A1-84BC-4F27-897D-887ACA4C2291}" srcOrd="0" destOrd="0" presId="urn:microsoft.com/office/officeart/2016/7/layout/RoundedRectangleTimeline"/>
    <dgm:cxn modelId="{179219BF-766E-48B1-8D46-5DD2C470BA67}" srcId="{DE4B7838-6C0D-4DD0-9694-5A5F64A6804C}" destId="{C86D9913-2901-455B-9607-7CEF61971962}" srcOrd="5" destOrd="0" parTransId="{D4695FEB-9D97-4B34-AA91-4C0E78B2EC0F}" sibTransId="{FAFBE89D-F88E-4679-A952-B000EBB958C9}"/>
    <dgm:cxn modelId="{C1502CC3-0E54-4F97-AFDC-E77C5BF80D29}" srcId="{058A4C23-4302-4DA5-A6C4-44D2D7AC00FC}" destId="{733509CB-7970-490C-95B4-10609F039780}" srcOrd="0" destOrd="0" parTransId="{CCF4362B-284D-4392-86A9-AC06AA0C4A93}" sibTransId="{37DED7A3-AC10-43DD-BA04-62C5275AB635}"/>
    <dgm:cxn modelId="{6D6055C9-5BBC-435B-BA82-1FD684DAEACB}" type="presOf" srcId="{57EE5085-FB0A-414F-B99F-E61C733DD485}" destId="{E2028908-14C4-482E-8E7A-1C71480A7B21}" srcOrd="0" destOrd="0" presId="urn:microsoft.com/office/officeart/2016/7/layout/RoundedRectangleTimeline"/>
    <dgm:cxn modelId="{8D6B89CF-E59D-4F16-B4E8-C6F6FAE48616}" srcId="{C86D9913-2901-455B-9607-7CEF61971962}" destId="{57EE5085-FB0A-414F-B99F-E61C733DD485}" srcOrd="0" destOrd="0" parTransId="{ED10CC31-0AF3-44F6-A9D3-5505DD9E6614}" sibTransId="{A1A72B8E-9972-480C-BE55-FB69508EBA43}"/>
    <dgm:cxn modelId="{68B1A8D3-9AAF-4466-A514-7B371EE43C2B}" type="presOf" srcId="{95873731-B7EB-4E9A-9A85-BDEECC37DFB1}" destId="{BE2AE69D-4A3D-4F6D-BCDB-029E8852749A}" srcOrd="0" destOrd="0" presId="urn:microsoft.com/office/officeart/2016/7/layout/RoundedRectangleTimeline"/>
    <dgm:cxn modelId="{0A58A8D9-2B3C-4BFC-8321-2276903DE46A}" type="presOf" srcId="{B378DF06-288E-4D7B-B782-4B094D2CEEC6}" destId="{643FF59C-0157-46E2-8F56-C643DD527036}" srcOrd="0" destOrd="0" presId="urn:microsoft.com/office/officeart/2016/7/layout/RoundedRectangleTimeline"/>
    <dgm:cxn modelId="{CE36FCE2-CBF7-4E63-A3A3-7D104B8DBB0C}" srcId="{DE4B7838-6C0D-4DD0-9694-5A5F64A6804C}" destId="{0A596AE9-B775-4337-93EB-89DC02B5B741}" srcOrd="3" destOrd="0" parTransId="{54F3FE47-69B1-4269-A922-8FE044A2C765}" sibTransId="{95132A7F-BE4F-4CD7-AAD0-2D372F219184}"/>
    <dgm:cxn modelId="{869A70E6-B62F-497D-9144-AADDC952DE95}" type="presOf" srcId="{1D2E9768-E1C0-4E7D-BBEC-19FFA8A330AD}" destId="{FD578B12-E5A5-4FEE-9AB2-E00DC96266A2}" srcOrd="0" destOrd="0" presId="urn:microsoft.com/office/officeart/2016/7/layout/RoundedRectangleTimeline"/>
    <dgm:cxn modelId="{0FDE48E8-81E2-4C0E-AAFB-4D5DA5E93B27}" srcId="{A2963FAF-FC70-4E23-8206-9FC964C1A0DD}" destId="{1D2E9768-E1C0-4E7D-BBEC-19FFA8A330AD}" srcOrd="0" destOrd="0" parTransId="{5DFC355F-8941-49D1-AC82-06D15709EBA9}" sibTransId="{7E425C78-374B-4E78-B59A-E7544A546A5E}"/>
    <dgm:cxn modelId="{F77E6A01-EEAC-4141-8EF7-ECF05F935CD2}" type="presParOf" srcId="{0394849E-B7F9-485B-B3DA-9AFA9B48AC19}" destId="{46EBEA71-31C2-4BE7-B48D-C62F7B7B6BC2}" srcOrd="0" destOrd="0" presId="urn:microsoft.com/office/officeart/2016/7/layout/RoundedRectangleTimeline"/>
    <dgm:cxn modelId="{50C773A8-EB26-4A55-AB2A-01FFEDF07017}" type="presParOf" srcId="{46EBEA71-31C2-4BE7-B48D-C62F7B7B6BC2}" destId="{033AEBA7-D341-43FB-92AB-9F38FB508B55}" srcOrd="0" destOrd="0" presId="urn:microsoft.com/office/officeart/2016/7/layout/RoundedRectangleTimeline"/>
    <dgm:cxn modelId="{4F7134E4-4C8A-469E-B879-8BCE3024BF98}" type="presParOf" srcId="{46EBEA71-31C2-4BE7-B48D-C62F7B7B6BC2}" destId="{EDFF76BE-63D7-4270-A89C-17B9FC44500D}" srcOrd="1" destOrd="0" presId="urn:microsoft.com/office/officeart/2016/7/layout/RoundedRectangleTimeline"/>
    <dgm:cxn modelId="{3212C5C0-FDB6-4856-9BAF-9E9F1827E319}" type="presParOf" srcId="{46EBEA71-31C2-4BE7-B48D-C62F7B7B6BC2}" destId="{A822FC32-5278-4F8A-ABA2-C222986FFADD}" srcOrd="2" destOrd="0" presId="urn:microsoft.com/office/officeart/2016/7/layout/RoundedRectangleTimeline"/>
    <dgm:cxn modelId="{062659AF-5CE5-49F1-911F-08F346BB0E54}" type="presParOf" srcId="{46EBEA71-31C2-4BE7-B48D-C62F7B7B6BC2}" destId="{C68A49A2-74CC-4CE6-8CD7-531942B7F2F7}" srcOrd="3" destOrd="0" presId="urn:microsoft.com/office/officeart/2016/7/layout/RoundedRectangleTimeline"/>
    <dgm:cxn modelId="{3DAF3749-14B8-434A-A08F-450CA1729EA7}" type="presParOf" srcId="{46EBEA71-31C2-4BE7-B48D-C62F7B7B6BC2}" destId="{4215429E-D6CF-475D-85C1-86D4120C4168}" srcOrd="4" destOrd="0" presId="urn:microsoft.com/office/officeart/2016/7/layout/RoundedRectangleTimeline"/>
    <dgm:cxn modelId="{E24E1F9C-F904-44E3-99A5-69A397975741}" type="presParOf" srcId="{0394849E-B7F9-485B-B3DA-9AFA9B48AC19}" destId="{CB1F8AD4-FAAD-4FEE-A73B-CB4F2AC734F1}" srcOrd="1" destOrd="0" presId="urn:microsoft.com/office/officeart/2016/7/layout/RoundedRectangleTimeline"/>
    <dgm:cxn modelId="{21DFCA99-49B1-4538-BF57-E1FA0CBE1E15}" type="presParOf" srcId="{0394849E-B7F9-485B-B3DA-9AFA9B48AC19}" destId="{6A77C62B-39B1-428B-981A-3736267B05C1}" srcOrd="2" destOrd="0" presId="urn:microsoft.com/office/officeart/2016/7/layout/RoundedRectangleTimeline"/>
    <dgm:cxn modelId="{A96D9948-E849-4142-BD1A-02C853DC080C}" type="presParOf" srcId="{6A77C62B-39B1-428B-981A-3736267B05C1}" destId="{AD60A7F7-F373-47DE-806A-764975EF8F58}" srcOrd="0" destOrd="0" presId="urn:microsoft.com/office/officeart/2016/7/layout/RoundedRectangleTimeline"/>
    <dgm:cxn modelId="{3AED61C6-1FDF-4D7B-A71D-C9CE557C028B}" type="presParOf" srcId="{6A77C62B-39B1-428B-981A-3736267B05C1}" destId="{FD578B12-E5A5-4FEE-9AB2-E00DC96266A2}" srcOrd="1" destOrd="0" presId="urn:microsoft.com/office/officeart/2016/7/layout/RoundedRectangleTimeline"/>
    <dgm:cxn modelId="{AFC3471A-DC28-4987-B4CF-19FBC7C45718}" type="presParOf" srcId="{6A77C62B-39B1-428B-981A-3736267B05C1}" destId="{78ED76A4-4CB0-4394-A761-F1A76D2BCA3E}" srcOrd="2" destOrd="0" presId="urn:microsoft.com/office/officeart/2016/7/layout/RoundedRectangleTimeline"/>
    <dgm:cxn modelId="{B8FAE851-B343-403E-AA53-72CABCF190E7}" type="presParOf" srcId="{6A77C62B-39B1-428B-981A-3736267B05C1}" destId="{C21B0375-9735-411C-8403-5ED5A99922FA}" srcOrd="3" destOrd="0" presId="urn:microsoft.com/office/officeart/2016/7/layout/RoundedRectangleTimeline"/>
    <dgm:cxn modelId="{D2E6A1FD-3E2A-4DF7-8A53-327A1668AFC2}" type="presParOf" srcId="{6A77C62B-39B1-428B-981A-3736267B05C1}" destId="{319DD21E-0D42-4950-B9D8-C4F357862C87}" srcOrd="4" destOrd="0" presId="urn:microsoft.com/office/officeart/2016/7/layout/RoundedRectangleTimeline"/>
    <dgm:cxn modelId="{35A5E01F-F42D-40BD-8A39-6F65C6DEAEF9}" type="presParOf" srcId="{0394849E-B7F9-485B-B3DA-9AFA9B48AC19}" destId="{8E72AB2E-8606-4F4E-979F-D8724B548D1B}" srcOrd="3" destOrd="0" presId="urn:microsoft.com/office/officeart/2016/7/layout/RoundedRectangleTimeline"/>
    <dgm:cxn modelId="{61BE02B8-A943-461D-9C9A-ECCC4D13C39C}" type="presParOf" srcId="{0394849E-B7F9-485B-B3DA-9AFA9B48AC19}" destId="{1967F38C-5AD3-4177-87F9-58CFD7A58E34}" srcOrd="4" destOrd="0" presId="urn:microsoft.com/office/officeart/2016/7/layout/RoundedRectangleTimeline"/>
    <dgm:cxn modelId="{A39D7747-AA5B-4728-93B8-389D3CCD5431}" type="presParOf" srcId="{1967F38C-5AD3-4177-87F9-58CFD7A58E34}" destId="{4F3237AE-4D5F-4BC0-A237-847C53EC4EFD}" srcOrd="0" destOrd="0" presId="urn:microsoft.com/office/officeart/2016/7/layout/RoundedRectangleTimeline"/>
    <dgm:cxn modelId="{557C71DA-569D-4FB4-90E7-2362E4E039F3}" type="presParOf" srcId="{1967F38C-5AD3-4177-87F9-58CFD7A58E34}" destId="{E2E6CB01-1932-4CDC-8839-60240B4D88E9}" srcOrd="1" destOrd="0" presId="urn:microsoft.com/office/officeart/2016/7/layout/RoundedRectangleTimeline"/>
    <dgm:cxn modelId="{590BA8AB-A83B-4808-A3DD-158A15690224}" type="presParOf" srcId="{1967F38C-5AD3-4177-87F9-58CFD7A58E34}" destId="{E5E0FFD8-955A-4570-91F3-60CA927AE6D0}" srcOrd="2" destOrd="0" presId="urn:microsoft.com/office/officeart/2016/7/layout/RoundedRectangleTimeline"/>
    <dgm:cxn modelId="{774BF651-E7DB-4CE3-853E-F0668A566174}" type="presParOf" srcId="{1967F38C-5AD3-4177-87F9-58CFD7A58E34}" destId="{1B1EBAED-4439-47C7-98F4-DD473D6770CF}" srcOrd="3" destOrd="0" presId="urn:microsoft.com/office/officeart/2016/7/layout/RoundedRectangleTimeline"/>
    <dgm:cxn modelId="{DC07234A-08A1-49EB-8E3E-20DF6072EE65}" type="presParOf" srcId="{1967F38C-5AD3-4177-87F9-58CFD7A58E34}" destId="{7C781159-E81A-4C95-8A99-DDD44C6007DF}" srcOrd="4" destOrd="0" presId="urn:microsoft.com/office/officeart/2016/7/layout/RoundedRectangleTimeline"/>
    <dgm:cxn modelId="{95EA962B-559C-461F-906B-58EA7B71C9A1}" type="presParOf" srcId="{0394849E-B7F9-485B-B3DA-9AFA9B48AC19}" destId="{283EDB9B-3566-457C-9BCB-D340B1F16F03}" srcOrd="5" destOrd="0" presId="urn:microsoft.com/office/officeart/2016/7/layout/RoundedRectangleTimeline"/>
    <dgm:cxn modelId="{E2486B8F-A004-4933-852E-A9553B7AB1EB}" type="presParOf" srcId="{0394849E-B7F9-485B-B3DA-9AFA9B48AC19}" destId="{84DE3F36-2E6D-4887-9249-5060C5DAD8EE}" srcOrd="6" destOrd="0" presId="urn:microsoft.com/office/officeart/2016/7/layout/RoundedRectangleTimeline"/>
    <dgm:cxn modelId="{AA2EC2D2-3C38-465B-A828-7C90FF763133}" type="presParOf" srcId="{84DE3F36-2E6D-4887-9249-5060C5DAD8EE}" destId="{33A82D6E-B706-4EAA-BD91-F1A0B17FE92A}" srcOrd="0" destOrd="0" presId="urn:microsoft.com/office/officeart/2016/7/layout/RoundedRectangleTimeline"/>
    <dgm:cxn modelId="{76FD8B42-DF01-4F03-A76D-2FF601BA8078}" type="presParOf" srcId="{84DE3F36-2E6D-4887-9249-5060C5DAD8EE}" destId="{643FF59C-0157-46E2-8F56-C643DD527036}" srcOrd="1" destOrd="0" presId="urn:microsoft.com/office/officeart/2016/7/layout/RoundedRectangleTimeline"/>
    <dgm:cxn modelId="{79835909-99F3-4F02-9976-B741F2A0A495}" type="presParOf" srcId="{84DE3F36-2E6D-4887-9249-5060C5DAD8EE}" destId="{64D8A304-4BFF-44AD-A8D4-AC189ED75AC4}" srcOrd="2" destOrd="0" presId="urn:microsoft.com/office/officeart/2016/7/layout/RoundedRectangleTimeline"/>
    <dgm:cxn modelId="{287B8983-2662-40CB-8C71-30799DCDB970}" type="presParOf" srcId="{84DE3F36-2E6D-4887-9249-5060C5DAD8EE}" destId="{FD66BED6-30BC-4C0E-8BEB-2C19F9FFFE74}" srcOrd="3" destOrd="0" presId="urn:microsoft.com/office/officeart/2016/7/layout/RoundedRectangleTimeline"/>
    <dgm:cxn modelId="{6757BEE0-5190-4349-975F-51E60EE0D16C}" type="presParOf" srcId="{84DE3F36-2E6D-4887-9249-5060C5DAD8EE}" destId="{EDE1575A-E712-4B12-8F8A-D5E786E293F5}" srcOrd="4" destOrd="0" presId="urn:microsoft.com/office/officeart/2016/7/layout/RoundedRectangleTimeline"/>
    <dgm:cxn modelId="{19B4D5A0-E3AF-4C35-9EA6-869EC5B98353}" type="presParOf" srcId="{0394849E-B7F9-485B-B3DA-9AFA9B48AC19}" destId="{DA80E64B-41E2-4829-82F9-8116A4EC2F18}" srcOrd="7" destOrd="0" presId="urn:microsoft.com/office/officeart/2016/7/layout/RoundedRectangleTimeline"/>
    <dgm:cxn modelId="{028AD0D9-233C-486B-9E53-5E6DCF9F1FD4}" type="presParOf" srcId="{0394849E-B7F9-485B-B3DA-9AFA9B48AC19}" destId="{7B25D107-F32C-4C7D-B6E5-E21E41316F48}" srcOrd="8" destOrd="0" presId="urn:microsoft.com/office/officeart/2016/7/layout/RoundedRectangleTimeline"/>
    <dgm:cxn modelId="{21426438-5455-4CF5-BA9D-933EAEAC8662}" type="presParOf" srcId="{7B25D107-F32C-4C7D-B6E5-E21E41316F48}" destId="{EF764337-B52B-45B9-A283-85E5009C4FD3}" srcOrd="0" destOrd="0" presId="urn:microsoft.com/office/officeart/2016/7/layout/RoundedRectangleTimeline"/>
    <dgm:cxn modelId="{84775540-7765-4A69-A1ED-EF83588AFD85}" type="presParOf" srcId="{7B25D107-F32C-4C7D-B6E5-E21E41316F48}" destId="{DB9A8FF4-BEF0-492B-AEA3-9F4DC74A5750}" srcOrd="1" destOrd="0" presId="urn:microsoft.com/office/officeart/2016/7/layout/RoundedRectangleTimeline"/>
    <dgm:cxn modelId="{0DB86A4D-48F7-474C-B6C8-97B23F6B8660}" type="presParOf" srcId="{7B25D107-F32C-4C7D-B6E5-E21E41316F48}" destId="{A9B9AB72-FB16-4732-A78E-1D9CD0B735C9}" srcOrd="2" destOrd="0" presId="urn:microsoft.com/office/officeart/2016/7/layout/RoundedRectangleTimeline"/>
    <dgm:cxn modelId="{789DA5EC-D673-416A-A0BD-6377D3CB7681}" type="presParOf" srcId="{7B25D107-F32C-4C7D-B6E5-E21E41316F48}" destId="{D71D58CE-3F50-436C-A321-74EF5CDEC19E}" srcOrd="3" destOrd="0" presId="urn:microsoft.com/office/officeart/2016/7/layout/RoundedRectangleTimeline"/>
    <dgm:cxn modelId="{14236452-1EEA-4AEE-B97A-FB796CC5125E}" type="presParOf" srcId="{7B25D107-F32C-4C7D-B6E5-E21E41316F48}" destId="{9C748DEC-91FA-4BE7-B93F-C99A08DC914B}" srcOrd="4" destOrd="0" presId="urn:microsoft.com/office/officeart/2016/7/layout/RoundedRectangleTimeline"/>
    <dgm:cxn modelId="{621BCFCA-580A-4482-880D-432F4539DBD9}" type="presParOf" srcId="{0394849E-B7F9-485B-B3DA-9AFA9B48AC19}" destId="{081A5F31-B140-4A64-904A-456DDDCCD0F1}" srcOrd="9" destOrd="0" presId="urn:microsoft.com/office/officeart/2016/7/layout/RoundedRectangleTimeline"/>
    <dgm:cxn modelId="{DFF8D9E5-675F-4EA2-97AB-56538D7FE837}" type="presParOf" srcId="{0394849E-B7F9-485B-B3DA-9AFA9B48AC19}" destId="{5E94CA0F-015E-4EF4-81D9-4A63D24E3417}" srcOrd="10" destOrd="0" presId="urn:microsoft.com/office/officeart/2016/7/layout/RoundedRectangleTimeline"/>
    <dgm:cxn modelId="{54460EF1-C2BF-463B-9FD6-36264E767A1D}" type="presParOf" srcId="{5E94CA0F-015E-4EF4-81D9-4A63D24E3417}" destId="{D2E073CC-EA8E-4002-AAC5-E351192B89C0}" srcOrd="0" destOrd="0" presId="urn:microsoft.com/office/officeart/2016/7/layout/RoundedRectangleTimeline"/>
    <dgm:cxn modelId="{A9ECB481-618C-4069-A915-614036E043E6}" type="presParOf" srcId="{5E94CA0F-015E-4EF4-81D9-4A63D24E3417}" destId="{E2028908-14C4-482E-8E7A-1C71480A7B21}" srcOrd="1" destOrd="0" presId="urn:microsoft.com/office/officeart/2016/7/layout/RoundedRectangleTimeline"/>
    <dgm:cxn modelId="{9CA185DC-6ABE-408C-A2BB-B1343CAAD28A}" type="presParOf" srcId="{5E94CA0F-015E-4EF4-81D9-4A63D24E3417}" destId="{14C39412-47AF-4F77-AC2D-8701D1ED894E}" srcOrd="2" destOrd="0" presId="urn:microsoft.com/office/officeart/2016/7/layout/RoundedRectangleTimeline"/>
    <dgm:cxn modelId="{B7E15655-2988-40F1-8823-294187E39C2D}" type="presParOf" srcId="{5E94CA0F-015E-4EF4-81D9-4A63D24E3417}" destId="{76C5DECE-4AFA-4755-A519-390EB4BB6E80}" srcOrd="3" destOrd="0" presId="urn:microsoft.com/office/officeart/2016/7/layout/RoundedRectangleTimeline"/>
    <dgm:cxn modelId="{0B5EA149-0863-46C4-BD3D-51F89F154D39}" type="presParOf" srcId="{5E94CA0F-015E-4EF4-81D9-4A63D24E3417}" destId="{4AA195C9-9A93-412B-94E6-C0FC7315F60F}" srcOrd="4" destOrd="0" presId="urn:microsoft.com/office/officeart/2016/7/layout/RoundedRectangleTimeline"/>
    <dgm:cxn modelId="{CF135D38-4F6B-40F2-8F27-7A0EDC703575}" type="presParOf" srcId="{0394849E-B7F9-485B-B3DA-9AFA9B48AC19}" destId="{85E8B31C-E6F3-4285-B6CE-D516685940FF}" srcOrd="11" destOrd="0" presId="urn:microsoft.com/office/officeart/2016/7/layout/RoundedRectangleTimeline"/>
    <dgm:cxn modelId="{C2B39A98-B837-4169-8259-BFE3FD84DA1E}" type="presParOf" srcId="{0394849E-B7F9-485B-B3DA-9AFA9B48AC19}" destId="{D27A1EA5-06A5-4099-96A6-82759C0F3722}" srcOrd="12" destOrd="0" presId="urn:microsoft.com/office/officeart/2016/7/layout/RoundedRectangleTimeline"/>
    <dgm:cxn modelId="{92F24B98-13FD-4E8D-A905-D65E0B7845BC}" type="presParOf" srcId="{D27A1EA5-06A5-4099-96A6-82759C0F3722}" destId="{E486F13D-5392-4975-ADDD-2D158348B838}" srcOrd="0" destOrd="0" presId="urn:microsoft.com/office/officeart/2016/7/layout/RoundedRectangleTimeline"/>
    <dgm:cxn modelId="{FD40B376-27DF-49DD-9737-ABDAEC025D40}" type="presParOf" srcId="{D27A1EA5-06A5-4099-96A6-82759C0F3722}" destId="{474901A1-84BC-4F27-897D-887ACA4C2291}" srcOrd="1" destOrd="0" presId="urn:microsoft.com/office/officeart/2016/7/layout/RoundedRectangleTimeline"/>
    <dgm:cxn modelId="{B11FCEA0-ECFD-47CA-8487-AB9B2DEC52E7}" type="presParOf" srcId="{D27A1EA5-06A5-4099-96A6-82759C0F3722}" destId="{FA4942B4-BA40-4757-97CE-4C25A509D6F3}" srcOrd="2" destOrd="0" presId="urn:microsoft.com/office/officeart/2016/7/layout/RoundedRectangleTimeline"/>
    <dgm:cxn modelId="{0C7A625E-B195-4224-BD86-4F9D7E81583A}" type="presParOf" srcId="{D27A1EA5-06A5-4099-96A6-82759C0F3722}" destId="{52AEC4FE-BB09-419D-A86B-DB2A7018F0AE}" srcOrd="3" destOrd="0" presId="urn:microsoft.com/office/officeart/2016/7/layout/RoundedRectangleTimeline"/>
    <dgm:cxn modelId="{9DBF096E-90A4-48BD-9C40-77E3211E690A}" type="presParOf" srcId="{D27A1EA5-06A5-4099-96A6-82759C0F3722}" destId="{67B9C69A-E486-4F67-9C1F-3B78E206666C}" srcOrd="4" destOrd="0" presId="urn:microsoft.com/office/officeart/2016/7/layout/RoundedRectangleTimeline"/>
    <dgm:cxn modelId="{C1CC7BE5-8C5D-471B-9729-75B194B6D338}" type="presParOf" srcId="{0394849E-B7F9-485B-B3DA-9AFA9B48AC19}" destId="{8C68E8EF-4EE3-4A00-9B39-46732610AD7A}" srcOrd="13" destOrd="0" presId="urn:microsoft.com/office/officeart/2016/7/layout/RoundedRectangleTimeline"/>
    <dgm:cxn modelId="{1EAE3DFE-8857-4B13-84D4-D2B3C6430999}" type="presParOf" srcId="{0394849E-B7F9-485B-B3DA-9AFA9B48AC19}" destId="{FF43BE96-176C-4039-9039-926B13E3536A}" srcOrd="14" destOrd="0" presId="urn:microsoft.com/office/officeart/2016/7/layout/RoundedRectangleTimeline"/>
    <dgm:cxn modelId="{3EEBC5A0-ED21-42C8-B516-533711A2B3D1}" type="presParOf" srcId="{FF43BE96-176C-4039-9039-926B13E3536A}" destId="{BE2AE69D-4A3D-4F6D-BCDB-029E8852749A}" srcOrd="0" destOrd="0" presId="urn:microsoft.com/office/officeart/2016/7/layout/RoundedRectangleTimeline"/>
    <dgm:cxn modelId="{6D5FD993-0B6E-448F-B51F-762728E78501}" type="presParOf" srcId="{FF43BE96-176C-4039-9039-926B13E3536A}" destId="{42093678-5761-4C42-936C-78E3E84FCCFD}" srcOrd="1" destOrd="0" presId="urn:microsoft.com/office/officeart/2016/7/layout/RoundedRectangleTimeline"/>
    <dgm:cxn modelId="{5D05B9F0-F76A-46F5-A0D4-5E9CEAC2443A}" type="presParOf" srcId="{FF43BE96-176C-4039-9039-926B13E3536A}" destId="{385B5D84-61A3-4311-AAF1-03BC2070B106}" srcOrd="2" destOrd="0" presId="urn:microsoft.com/office/officeart/2016/7/layout/RoundedRectangleTimeline"/>
    <dgm:cxn modelId="{42D2A202-D942-4159-A0CB-A1033CDA5E2D}" type="presParOf" srcId="{FF43BE96-176C-4039-9039-926B13E3536A}" destId="{2EBD4663-FBC7-4FED-B752-86504BD78288}" srcOrd="3" destOrd="0" presId="urn:microsoft.com/office/officeart/2016/7/layout/RoundedRectangleTimeline"/>
    <dgm:cxn modelId="{4430875A-088C-4083-8EFB-9606FE03067A}" type="presParOf" srcId="{FF43BE96-176C-4039-9039-926B13E3536A}" destId="{0169A2B7-0632-4192-850E-F2C2D197188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874B80-E7E4-48E1-8AD8-4F1F6B4DFF1F}"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F38751E2-57BA-4302-AEA2-C8E527EB339B}">
      <dgm:prSet/>
      <dgm:spPr/>
      <dgm:t>
        <a:bodyPr/>
        <a:lstStyle/>
        <a:p>
          <a:pPr>
            <a:defRPr b="1"/>
          </a:pPr>
          <a:r>
            <a:rPr lang="en-US"/>
            <a:t>13 oct.</a:t>
          </a:r>
        </a:p>
      </dgm:t>
    </dgm:pt>
    <dgm:pt modelId="{69E8C6CE-D7F7-4E86-95A9-4A755D742E42}" type="parTrans" cxnId="{CD5E74BD-BA72-4881-B668-ADA524BB0FAC}">
      <dgm:prSet/>
      <dgm:spPr/>
      <dgm:t>
        <a:bodyPr/>
        <a:lstStyle/>
        <a:p>
          <a:endParaRPr lang="en-US"/>
        </a:p>
      </dgm:t>
    </dgm:pt>
    <dgm:pt modelId="{9A4FFB4B-316A-40A2-A8BD-7893D64D4F37}" type="sibTrans" cxnId="{CD5E74BD-BA72-4881-B668-ADA524BB0FAC}">
      <dgm:prSet/>
      <dgm:spPr/>
      <dgm:t>
        <a:bodyPr/>
        <a:lstStyle/>
        <a:p>
          <a:endParaRPr lang="en-US"/>
        </a:p>
      </dgm:t>
    </dgm:pt>
    <dgm:pt modelId="{C0D0FB66-ED1A-4269-AEC6-B5E7FB94CA3C}">
      <dgm:prSet/>
      <dgm:spPr/>
      <dgm:t>
        <a:bodyPr/>
        <a:lstStyle/>
        <a:p>
          <a:r>
            <a:rPr lang="en-US"/>
            <a:t>Séance 1 (13/10) : Cours stratégie entrepreneuriale </a:t>
          </a:r>
        </a:p>
      </dgm:t>
    </dgm:pt>
    <dgm:pt modelId="{D07F8593-1295-4085-9561-F84EE349135B}" type="parTrans" cxnId="{09D891F6-E35D-44CF-B5CC-D49D9FA16661}">
      <dgm:prSet/>
      <dgm:spPr/>
      <dgm:t>
        <a:bodyPr/>
        <a:lstStyle/>
        <a:p>
          <a:endParaRPr lang="en-US"/>
        </a:p>
      </dgm:t>
    </dgm:pt>
    <dgm:pt modelId="{6866FCB3-A57F-48AA-9429-735C8D7BA36F}" type="sibTrans" cxnId="{09D891F6-E35D-44CF-B5CC-D49D9FA16661}">
      <dgm:prSet/>
      <dgm:spPr/>
      <dgm:t>
        <a:bodyPr/>
        <a:lstStyle/>
        <a:p>
          <a:endParaRPr lang="en-US"/>
        </a:p>
      </dgm:t>
    </dgm:pt>
    <dgm:pt modelId="{008F7627-0995-4107-8B4D-6466B8ABD28B}">
      <dgm:prSet/>
      <dgm:spPr/>
      <dgm:t>
        <a:bodyPr/>
        <a:lstStyle/>
        <a:p>
          <a:pPr>
            <a:defRPr b="1"/>
          </a:pPr>
          <a:r>
            <a:rPr lang="en-US"/>
            <a:t>20 oct.</a:t>
          </a:r>
        </a:p>
      </dgm:t>
    </dgm:pt>
    <dgm:pt modelId="{A3E908D6-F2E3-43E7-A57F-190596D2B32E}" type="parTrans" cxnId="{C3E1D14A-344C-4251-B6D4-A1C67C012DD6}">
      <dgm:prSet/>
      <dgm:spPr/>
      <dgm:t>
        <a:bodyPr/>
        <a:lstStyle/>
        <a:p>
          <a:endParaRPr lang="en-US"/>
        </a:p>
      </dgm:t>
    </dgm:pt>
    <dgm:pt modelId="{089A17F7-9A8B-41C8-9078-EDE237FE00F8}" type="sibTrans" cxnId="{C3E1D14A-344C-4251-B6D4-A1C67C012DD6}">
      <dgm:prSet/>
      <dgm:spPr/>
      <dgm:t>
        <a:bodyPr/>
        <a:lstStyle/>
        <a:p>
          <a:endParaRPr lang="en-US"/>
        </a:p>
      </dgm:t>
    </dgm:pt>
    <dgm:pt modelId="{D8E8DD8B-8887-4AB8-ADAC-E8D4E248A0D6}">
      <dgm:prSet/>
      <dgm:spPr/>
      <dgm:t>
        <a:bodyPr/>
        <a:lstStyle/>
        <a:p>
          <a:r>
            <a:rPr lang="en-US"/>
            <a:t>Séance 2 (20/10) : Workshop Business Model / RoadMap par groupe </a:t>
          </a:r>
        </a:p>
      </dgm:t>
    </dgm:pt>
    <dgm:pt modelId="{3B20E224-7E00-4F88-A985-666DD1098274}" type="parTrans" cxnId="{F60A19B2-B64B-4451-830F-FBA68E0ECF82}">
      <dgm:prSet/>
      <dgm:spPr/>
      <dgm:t>
        <a:bodyPr/>
        <a:lstStyle/>
        <a:p>
          <a:endParaRPr lang="en-US"/>
        </a:p>
      </dgm:t>
    </dgm:pt>
    <dgm:pt modelId="{805283A0-0BF6-4935-A445-4B6C4BFF5568}" type="sibTrans" cxnId="{F60A19B2-B64B-4451-830F-FBA68E0ECF82}">
      <dgm:prSet/>
      <dgm:spPr/>
      <dgm:t>
        <a:bodyPr/>
        <a:lstStyle/>
        <a:p>
          <a:endParaRPr lang="en-US"/>
        </a:p>
      </dgm:t>
    </dgm:pt>
    <dgm:pt modelId="{2E3A7B22-0CA8-43EE-A144-FDF1598D0DCD}">
      <dgm:prSet/>
      <dgm:spPr/>
      <dgm:t>
        <a:bodyPr/>
        <a:lstStyle/>
        <a:p>
          <a:pPr>
            <a:defRPr b="1"/>
          </a:pPr>
          <a:r>
            <a:rPr lang="en-US"/>
            <a:t>27 oct.</a:t>
          </a:r>
        </a:p>
      </dgm:t>
    </dgm:pt>
    <dgm:pt modelId="{641CFB35-2F40-4367-912C-8644AC6EEFE0}" type="parTrans" cxnId="{226C9CE2-6F2A-48AF-82D7-784743829051}">
      <dgm:prSet/>
      <dgm:spPr/>
      <dgm:t>
        <a:bodyPr/>
        <a:lstStyle/>
        <a:p>
          <a:endParaRPr lang="en-US"/>
        </a:p>
      </dgm:t>
    </dgm:pt>
    <dgm:pt modelId="{6155DE87-841C-4BE3-AD1F-C95452754FB6}" type="sibTrans" cxnId="{226C9CE2-6F2A-48AF-82D7-784743829051}">
      <dgm:prSet/>
      <dgm:spPr/>
      <dgm:t>
        <a:bodyPr/>
        <a:lstStyle/>
        <a:p>
          <a:endParaRPr lang="en-US"/>
        </a:p>
      </dgm:t>
    </dgm:pt>
    <dgm:pt modelId="{2872D888-F44F-4857-A7C7-FFC6C6910A57}">
      <dgm:prSet/>
      <dgm:spPr/>
      <dgm:t>
        <a:bodyPr/>
        <a:lstStyle/>
        <a:p>
          <a:r>
            <a:rPr lang="en-US"/>
            <a:t>Séance 3 (27/10) : Présentations / analyse critique / améliorations</a:t>
          </a:r>
        </a:p>
      </dgm:t>
    </dgm:pt>
    <dgm:pt modelId="{04F1AE01-8155-455F-9521-169C846CD7A0}" type="parTrans" cxnId="{D8A30BCE-810B-423F-96CC-C7D72990DB54}">
      <dgm:prSet/>
      <dgm:spPr/>
      <dgm:t>
        <a:bodyPr/>
        <a:lstStyle/>
        <a:p>
          <a:endParaRPr lang="en-US"/>
        </a:p>
      </dgm:t>
    </dgm:pt>
    <dgm:pt modelId="{43A13A2A-3C66-4197-9E90-044A4D6F4FAA}" type="sibTrans" cxnId="{D8A30BCE-810B-423F-96CC-C7D72990DB54}">
      <dgm:prSet/>
      <dgm:spPr/>
      <dgm:t>
        <a:bodyPr/>
        <a:lstStyle/>
        <a:p>
          <a:endParaRPr lang="en-US"/>
        </a:p>
      </dgm:t>
    </dgm:pt>
    <dgm:pt modelId="{ABCFCA0D-63AD-442F-827E-D6DADE29D740}">
      <dgm:prSet/>
      <dgm:spPr/>
      <dgm:t>
        <a:bodyPr/>
        <a:lstStyle/>
        <a:p>
          <a:pPr>
            <a:defRPr b="1"/>
          </a:pPr>
          <a:r>
            <a:rPr lang="en-US"/>
            <a:t>28 oct.</a:t>
          </a:r>
        </a:p>
      </dgm:t>
    </dgm:pt>
    <dgm:pt modelId="{3F17A495-0CC2-48B6-8EF5-FD17E8AE5D64}" type="parTrans" cxnId="{0FA53C39-EF8A-4007-B46C-CE78E13F0637}">
      <dgm:prSet/>
      <dgm:spPr/>
      <dgm:t>
        <a:bodyPr/>
        <a:lstStyle/>
        <a:p>
          <a:endParaRPr lang="en-US"/>
        </a:p>
      </dgm:t>
    </dgm:pt>
    <dgm:pt modelId="{7182E37A-9B75-47F9-A62C-B21A166A3CDE}" type="sibTrans" cxnId="{0FA53C39-EF8A-4007-B46C-CE78E13F0637}">
      <dgm:prSet/>
      <dgm:spPr/>
      <dgm:t>
        <a:bodyPr/>
        <a:lstStyle/>
        <a:p>
          <a:endParaRPr lang="en-US"/>
        </a:p>
      </dgm:t>
    </dgm:pt>
    <dgm:pt modelId="{9F51532A-DB44-4125-B6E4-C810151BB4FB}">
      <dgm:prSet/>
      <dgm:spPr/>
      <dgm:t>
        <a:bodyPr/>
        <a:lstStyle/>
        <a:p>
          <a:r>
            <a:rPr lang="en-US"/>
            <a:t>Séance 4 (28/10) : Oraux Groupes RoadMap / Business Model</a:t>
          </a:r>
        </a:p>
      </dgm:t>
    </dgm:pt>
    <dgm:pt modelId="{79AC5051-89EA-466B-A869-7DDF394149CE}" type="parTrans" cxnId="{6AE809B3-A948-496E-A789-2A50A4730855}">
      <dgm:prSet/>
      <dgm:spPr/>
      <dgm:t>
        <a:bodyPr/>
        <a:lstStyle/>
        <a:p>
          <a:endParaRPr lang="en-US"/>
        </a:p>
      </dgm:t>
    </dgm:pt>
    <dgm:pt modelId="{523B9BF9-5785-4CD8-9EE4-2C9DF3313562}" type="sibTrans" cxnId="{6AE809B3-A948-496E-A789-2A50A4730855}">
      <dgm:prSet/>
      <dgm:spPr/>
      <dgm:t>
        <a:bodyPr/>
        <a:lstStyle/>
        <a:p>
          <a:endParaRPr lang="en-US"/>
        </a:p>
      </dgm:t>
    </dgm:pt>
    <dgm:pt modelId="{6992405B-FF84-4E06-B007-C437FE4B09BE}">
      <dgm:prSet/>
      <dgm:spPr/>
      <dgm:t>
        <a:bodyPr/>
        <a:lstStyle/>
        <a:p>
          <a:pPr>
            <a:defRPr b="1"/>
          </a:pPr>
          <a:r>
            <a:rPr lang="en-US"/>
            <a:t>3 nov.</a:t>
          </a:r>
        </a:p>
      </dgm:t>
    </dgm:pt>
    <dgm:pt modelId="{9BFADDE4-BA72-4C85-9D38-67FB6B9A0BCD}" type="parTrans" cxnId="{E342C3E6-10CF-4462-AA85-4B1DBCC18021}">
      <dgm:prSet/>
      <dgm:spPr/>
      <dgm:t>
        <a:bodyPr/>
        <a:lstStyle/>
        <a:p>
          <a:endParaRPr lang="en-US"/>
        </a:p>
      </dgm:t>
    </dgm:pt>
    <dgm:pt modelId="{047304EC-640A-40BB-8F2F-0B8A9ABECC6E}" type="sibTrans" cxnId="{E342C3E6-10CF-4462-AA85-4B1DBCC18021}">
      <dgm:prSet/>
      <dgm:spPr/>
      <dgm:t>
        <a:bodyPr/>
        <a:lstStyle/>
        <a:p>
          <a:endParaRPr lang="en-US"/>
        </a:p>
      </dgm:t>
    </dgm:pt>
    <dgm:pt modelId="{D204CCAD-FBD5-407D-BE1C-437C167DC6C0}">
      <dgm:prSet/>
      <dgm:spPr/>
      <dgm:t>
        <a:bodyPr/>
        <a:lstStyle/>
        <a:p>
          <a:r>
            <a:rPr lang="en-US"/>
            <a:t>Séance 5 (03/11) : Cours Méthodologie Audit Stratégique &amp; Management Stratégique </a:t>
          </a:r>
        </a:p>
      </dgm:t>
    </dgm:pt>
    <dgm:pt modelId="{4A780FEF-99ED-4066-B12B-EF05C832D14B}" type="parTrans" cxnId="{50D9BDF6-8865-45B6-9523-B0DEE5F68421}">
      <dgm:prSet/>
      <dgm:spPr/>
      <dgm:t>
        <a:bodyPr/>
        <a:lstStyle/>
        <a:p>
          <a:endParaRPr lang="en-US"/>
        </a:p>
      </dgm:t>
    </dgm:pt>
    <dgm:pt modelId="{8243337D-1433-4743-8A45-18ABF800BE5A}" type="sibTrans" cxnId="{50D9BDF6-8865-45B6-9523-B0DEE5F68421}">
      <dgm:prSet/>
      <dgm:spPr/>
      <dgm:t>
        <a:bodyPr/>
        <a:lstStyle/>
        <a:p>
          <a:endParaRPr lang="en-US"/>
        </a:p>
      </dgm:t>
    </dgm:pt>
    <dgm:pt modelId="{5EBA6C3F-7FA0-4C53-9C31-B37ED9E8595D}">
      <dgm:prSet/>
      <dgm:spPr/>
      <dgm:t>
        <a:bodyPr/>
        <a:lstStyle/>
        <a:p>
          <a:pPr>
            <a:defRPr b="1"/>
          </a:pPr>
          <a:r>
            <a:rPr lang="en-US"/>
            <a:t>4 nov.</a:t>
          </a:r>
        </a:p>
      </dgm:t>
    </dgm:pt>
    <dgm:pt modelId="{4F157604-EE02-4707-8C85-2725514061F8}" type="parTrans" cxnId="{73D083EE-FDDF-46F7-8C68-8382EEBC8F17}">
      <dgm:prSet/>
      <dgm:spPr/>
      <dgm:t>
        <a:bodyPr/>
        <a:lstStyle/>
        <a:p>
          <a:endParaRPr lang="en-US"/>
        </a:p>
      </dgm:t>
    </dgm:pt>
    <dgm:pt modelId="{69FA5007-2F68-420E-A0DB-86D9C6D790E2}" type="sibTrans" cxnId="{73D083EE-FDDF-46F7-8C68-8382EEBC8F17}">
      <dgm:prSet/>
      <dgm:spPr/>
      <dgm:t>
        <a:bodyPr/>
        <a:lstStyle/>
        <a:p>
          <a:endParaRPr lang="en-US"/>
        </a:p>
      </dgm:t>
    </dgm:pt>
    <dgm:pt modelId="{B436F866-2D54-481B-84D4-132C0FDE96CF}">
      <dgm:prSet/>
      <dgm:spPr/>
      <dgm:t>
        <a:bodyPr/>
        <a:lstStyle/>
        <a:p>
          <a:r>
            <a:rPr lang="en-US"/>
            <a:t>Séance 6 (04/11) : Cas Pampelonne Organisation</a:t>
          </a:r>
        </a:p>
      </dgm:t>
    </dgm:pt>
    <dgm:pt modelId="{F86B7164-C47D-45B4-AE57-10BFEEB555F0}" type="parTrans" cxnId="{2B63E35B-F357-458C-BC4F-96DFD7981D5E}">
      <dgm:prSet/>
      <dgm:spPr/>
      <dgm:t>
        <a:bodyPr/>
        <a:lstStyle/>
        <a:p>
          <a:endParaRPr lang="en-US"/>
        </a:p>
      </dgm:t>
    </dgm:pt>
    <dgm:pt modelId="{72DB91E0-AFDD-4267-B461-651870059FF8}" type="sibTrans" cxnId="{2B63E35B-F357-458C-BC4F-96DFD7981D5E}">
      <dgm:prSet/>
      <dgm:spPr/>
      <dgm:t>
        <a:bodyPr/>
        <a:lstStyle/>
        <a:p>
          <a:endParaRPr lang="en-US"/>
        </a:p>
      </dgm:t>
    </dgm:pt>
    <dgm:pt modelId="{B7374BA9-6BC8-40D8-8616-9105639CF19C}">
      <dgm:prSet/>
      <dgm:spPr/>
      <dgm:t>
        <a:bodyPr/>
        <a:lstStyle/>
        <a:p>
          <a:pPr>
            <a:defRPr b="1"/>
          </a:pPr>
          <a:r>
            <a:rPr lang="en-US"/>
            <a:t>10 nov.</a:t>
          </a:r>
        </a:p>
      </dgm:t>
    </dgm:pt>
    <dgm:pt modelId="{70863115-972E-42BE-9D29-0703227A4723}" type="parTrans" cxnId="{C454DC54-BDA7-4EA5-972C-B40883EC8C60}">
      <dgm:prSet/>
      <dgm:spPr/>
      <dgm:t>
        <a:bodyPr/>
        <a:lstStyle/>
        <a:p>
          <a:endParaRPr lang="en-US"/>
        </a:p>
      </dgm:t>
    </dgm:pt>
    <dgm:pt modelId="{7C4B847E-879B-4B3A-973D-FC989F0773E2}" type="sibTrans" cxnId="{C454DC54-BDA7-4EA5-972C-B40883EC8C60}">
      <dgm:prSet/>
      <dgm:spPr/>
      <dgm:t>
        <a:bodyPr/>
        <a:lstStyle/>
        <a:p>
          <a:endParaRPr lang="en-US"/>
        </a:p>
      </dgm:t>
    </dgm:pt>
    <dgm:pt modelId="{84C1BBD1-2556-4F5F-ADD8-BF130F47EB19}">
      <dgm:prSet/>
      <dgm:spPr/>
      <dgm:t>
        <a:bodyPr/>
        <a:lstStyle/>
        <a:p>
          <a:r>
            <a:rPr lang="en-US"/>
            <a:t>Séance 7 (10/11) : Finalisation cas Pampelonne Organisation</a:t>
          </a:r>
        </a:p>
      </dgm:t>
    </dgm:pt>
    <dgm:pt modelId="{D1D188E1-50DC-477D-BF37-0FCAE39FA3BA}" type="parTrans" cxnId="{AC98B20D-BAFA-4C2C-9F92-B2F9E48B7A08}">
      <dgm:prSet/>
      <dgm:spPr/>
      <dgm:t>
        <a:bodyPr/>
        <a:lstStyle/>
        <a:p>
          <a:endParaRPr lang="en-US"/>
        </a:p>
      </dgm:t>
    </dgm:pt>
    <dgm:pt modelId="{CC5B5D29-30D7-428E-8F62-01B45619FDCA}" type="sibTrans" cxnId="{AC98B20D-BAFA-4C2C-9F92-B2F9E48B7A08}">
      <dgm:prSet/>
      <dgm:spPr/>
      <dgm:t>
        <a:bodyPr/>
        <a:lstStyle/>
        <a:p>
          <a:endParaRPr lang="en-US"/>
        </a:p>
      </dgm:t>
    </dgm:pt>
    <dgm:pt modelId="{9726FC6B-5DF3-4645-B64D-D93555CC83B8}">
      <dgm:prSet/>
      <dgm:spPr/>
      <dgm:t>
        <a:bodyPr/>
        <a:lstStyle/>
        <a:p>
          <a:pPr>
            <a:defRPr b="1"/>
          </a:pPr>
          <a:r>
            <a:rPr lang="en-US"/>
            <a:t>17 nov.</a:t>
          </a:r>
        </a:p>
      </dgm:t>
    </dgm:pt>
    <dgm:pt modelId="{97FE5411-F8B0-47B7-8A07-4478FB86D4F1}" type="parTrans" cxnId="{3887DDE8-51CE-4ACA-A864-5D2D436D3445}">
      <dgm:prSet/>
      <dgm:spPr/>
      <dgm:t>
        <a:bodyPr/>
        <a:lstStyle/>
        <a:p>
          <a:endParaRPr lang="en-US"/>
        </a:p>
      </dgm:t>
    </dgm:pt>
    <dgm:pt modelId="{C9CEDDB1-C1EF-42A1-99D0-5D66C57B7846}" type="sibTrans" cxnId="{3887DDE8-51CE-4ACA-A864-5D2D436D3445}">
      <dgm:prSet/>
      <dgm:spPr/>
      <dgm:t>
        <a:bodyPr/>
        <a:lstStyle/>
        <a:p>
          <a:endParaRPr lang="en-US"/>
        </a:p>
      </dgm:t>
    </dgm:pt>
    <dgm:pt modelId="{BEDEEE8E-7B93-4F17-8C0D-3AE6A3FC174E}">
      <dgm:prSet/>
      <dgm:spPr/>
      <dgm:t>
        <a:bodyPr/>
        <a:lstStyle/>
        <a:p>
          <a:r>
            <a:rPr lang="en-US"/>
            <a:t>Séance 8 (17/11) : Cas Live </a:t>
          </a:r>
        </a:p>
      </dgm:t>
    </dgm:pt>
    <dgm:pt modelId="{8EFE0702-93ED-4451-B4D3-B9E0DCD139CE}" type="parTrans" cxnId="{7B3521AC-5A1F-4C30-85AB-F134E9248FEB}">
      <dgm:prSet/>
      <dgm:spPr/>
      <dgm:t>
        <a:bodyPr/>
        <a:lstStyle/>
        <a:p>
          <a:endParaRPr lang="en-US"/>
        </a:p>
      </dgm:t>
    </dgm:pt>
    <dgm:pt modelId="{16FB5098-BCA5-4BBE-9586-91180059CE04}" type="sibTrans" cxnId="{7B3521AC-5A1F-4C30-85AB-F134E9248FEB}">
      <dgm:prSet/>
      <dgm:spPr/>
      <dgm:t>
        <a:bodyPr/>
        <a:lstStyle/>
        <a:p>
          <a:endParaRPr lang="en-US"/>
        </a:p>
      </dgm:t>
    </dgm:pt>
    <dgm:pt modelId="{ABA37F84-CA46-45EA-9837-82F664F48171}">
      <dgm:prSet/>
      <dgm:spPr/>
      <dgm:t>
        <a:bodyPr/>
        <a:lstStyle/>
        <a:p>
          <a:pPr>
            <a:defRPr b="1"/>
          </a:pPr>
          <a:r>
            <a:rPr lang="en-US"/>
            <a:t>24 nov.</a:t>
          </a:r>
        </a:p>
      </dgm:t>
    </dgm:pt>
    <dgm:pt modelId="{67423E4C-0F77-4BEC-AB3C-7AEFD10252DB}" type="parTrans" cxnId="{8B54C3B0-D644-4B0C-9272-DB4645601180}">
      <dgm:prSet/>
      <dgm:spPr/>
      <dgm:t>
        <a:bodyPr/>
        <a:lstStyle/>
        <a:p>
          <a:endParaRPr lang="en-US"/>
        </a:p>
      </dgm:t>
    </dgm:pt>
    <dgm:pt modelId="{006B93D2-FEA9-4FCD-8169-B5BFCE74EF16}" type="sibTrans" cxnId="{8B54C3B0-D644-4B0C-9272-DB4645601180}">
      <dgm:prSet/>
      <dgm:spPr/>
      <dgm:t>
        <a:bodyPr/>
        <a:lstStyle/>
        <a:p>
          <a:endParaRPr lang="en-US"/>
        </a:p>
      </dgm:t>
    </dgm:pt>
    <dgm:pt modelId="{A206A7C3-C012-4B1C-8A4B-C65FDD057E97}">
      <dgm:prSet/>
      <dgm:spPr/>
      <dgm:t>
        <a:bodyPr/>
        <a:lstStyle/>
        <a:p>
          <a:r>
            <a:rPr lang="en-US"/>
            <a:t>Séance 9 (24/11) : Résolution Exam Cas Live</a:t>
          </a:r>
        </a:p>
      </dgm:t>
    </dgm:pt>
    <dgm:pt modelId="{8E60CF39-EDB3-4F9E-B3C0-41C56F743CEF}" type="parTrans" cxnId="{75B8A449-E48F-4676-B261-3ACF33CA342F}">
      <dgm:prSet/>
      <dgm:spPr/>
      <dgm:t>
        <a:bodyPr/>
        <a:lstStyle/>
        <a:p>
          <a:endParaRPr lang="en-US"/>
        </a:p>
      </dgm:t>
    </dgm:pt>
    <dgm:pt modelId="{038C9041-40D5-4697-9269-C2457A212DE7}" type="sibTrans" cxnId="{75B8A449-E48F-4676-B261-3ACF33CA342F}">
      <dgm:prSet/>
      <dgm:spPr/>
      <dgm:t>
        <a:bodyPr/>
        <a:lstStyle/>
        <a:p>
          <a:endParaRPr lang="en-US"/>
        </a:p>
      </dgm:t>
    </dgm:pt>
    <dgm:pt modelId="{240B16AA-EEF3-4784-A29C-1D1B7BD80204}" type="pres">
      <dgm:prSet presAssocID="{DE874B80-E7E4-48E1-8AD8-4F1F6B4DFF1F}" presName="root" presStyleCnt="0">
        <dgm:presLayoutVars>
          <dgm:chMax/>
          <dgm:chPref/>
          <dgm:animLvl val="lvl"/>
        </dgm:presLayoutVars>
      </dgm:prSet>
      <dgm:spPr/>
    </dgm:pt>
    <dgm:pt modelId="{873270DC-A244-421D-AA1C-6A02048863D6}" type="pres">
      <dgm:prSet presAssocID="{DE874B80-E7E4-48E1-8AD8-4F1F6B4DFF1F}" presName="divider" presStyleLbl="node1" presStyleIdx="0" presStyleCnt="1"/>
      <dgm:spPr/>
    </dgm:pt>
    <dgm:pt modelId="{41BBF41A-A164-4465-A70A-23A79417F538}" type="pres">
      <dgm:prSet presAssocID="{DE874B80-E7E4-48E1-8AD8-4F1F6B4DFF1F}" presName="nodes" presStyleCnt="0">
        <dgm:presLayoutVars>
          <dgm:chMax/>
          <dgm:chPref/>
          <dgm:animLvl val="lvl"/>
        </dgm:presLayoutVars>
      </dgm:prSet>
      <dgm:spPr/>
    </dgm:pt>
    <dgm:pt modelId="{1E207C67-2903-4ABF-9EEF-8472A24D6DD1}" type="pres">
      <dgm:prSet presAssocID="{F38751E2-57BA-4302-AEA2-C8E527EB339B}" presName="composite" presStyleCnt="0"/>
      <dgm:spPr/>
    </dgm:pt>
    <dgm:pt modelId="{EE73CDC5-B5C6-4C3C-A479-25ED22967B87}" type="pres">
      <dgm:prSet presAssocID="{F38751E2-57BA-4302-AEA2-C8E527EB339B}" presName="L1TextContainer" presStyleLbl="revTx" presStyleIdx="0" presStyleCnt="9">
        <dgm:presLayoutVars>
          <dgm:chMax val="1"/>
          <dgm:chPref val="1"/>
          <dgm:bulletEnabled val="1"/>
        </dgm:presLayoutVars>
      </dgm:prSet>
      <dgm:spPr/>
    </dgm:pt>
    <dgm:pt modelId="{09CFE6CF-488D-40A7-B223-8D886FCD76EC}" type="pres">
      <dgm:prSet presAssocID="{F38751E2-57BA-4302-AEA2-C8E527EB339B}" presName="L2TextContainerWrapper" presStyleCnt="0">
        <dgm:presLayoutVars>
          <dgm:chMax val="0"/>
          <dgm:chPref val="0"/>
          <dgm:bulletEnabled val="1"/>
        </dgm:presLayoutVars>
      </dgm:prSet>
      <dgm:spPr/>
    </dgm:pt>
    <dgm:pt modelId="{773D7AD2-059D-47F4-839B-805D0F4960D1}" type="pres">
      <dgm:prSet presAssocID="{F38751E2-57BA-4302-AEA2-C8E527EB339B}" presName="L2TextContainer" presStyleLbl="bgAccFollowNode1" presStyleIdx="0" presStyleCnt="9"/>
      <dgm:spPr/>
    </dgm:pt>
    <dgm:pt modelId="{267455BE-84AD-4A01-BBF2-FEAEC547B733}" type="pres">
      <dgm:prSet presAssocID="{F38751E2-57BA-4302-AEA2-C8E527EB339B}" presName="FlexibleEmptyPlaceHolder" presStyleCnt="0"/>
      <dgm:spPr/>
    </dgm:pt>
    <dgm:pt modelId="{4923C8D5-E0A7-46DF-9139-CB08103500A5}" type="pres">
      <dgm:prSet presAssocID="{F38751E2-57BA-4302-AEA2-C8E527EB339B}" presName="ConnectLine" presStyleLbl="alignNode1" presStyleIdx="0"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gm:spPr>
    </dgm:pt>
    <dgm:pt modelId="{C27F7B2A-D70E-43CA-94AB-94BF5FEE9B21}" type="pres">
      <dgm:prSet presAssocID="{F38751E2-57BA-4302-AEA2-C8E527EB339B}" presName="ConnectorPoint" presStyleLbl="fgAcc1" presStyleIdx="0" presStyleCnt="9"/>
      <dgm:spPr>
        <a:solidFill>
          <a:schemeClr val="lt1">
            <a:alpha val="90000"/>
            <a:hueOff val="0"/>
            <a:satOff val="0"/>
            <a:lumOff val="0"/>
            <a:alphaOff val="0"/>
          </a:schemeClr>
        </a:solidFill>
        <a:ln w="12700" cap="flat" cmpd="sng" algn="ctr">
          <a:noFill/>
          <a:prstDash val="solid"/>
        </a:ln>
        <a:effectLst/>
      </dgm:spPr>
    </dgm:pt>
    <dgm:pt modelId="{78B8D640-C976-4DF8-A65B-CED1BA459604}" type="pres">
      <dgm:prSet presAssocID="{F38751E2-57BA-4302-AEA2-C8E527EB339B}" presName="EmptyPlaceHolder" presStyleCnt="0"/>
      <dgm:spPr/>
    </dgm:pt>
    <dgm:pt modelId="{BC78617E-2066-4A5C-9353-76F546208473}" type="pres">
      <dgm:prSet presAssocID="{9A4FFB4B-316A-40A2-A8BD-7893D64D4F37}" presName="spaceBetweenRectangles" presStyleCnt="0"/>
      <dgm:spPr/>
    </dgm:pt>
    <dgm:pt modelId="{E5493EB3-9DE2-456C-B3A4-3B619EFCAA26}" type="pres">
      <dgm:prSet presAssocID="{008F7627-0995-4107-8B4D-6466B8ABD28B}" presName="composite" presStyleCnt="0"/>
      <dgm:spPr/>
    </dgm:pt>
    <dgm:pt modelId="{9BE128AD-E489-40A7-98B7-1A78279C068B}" type="pres">
      <dgm:prSet presAssocID="{008F7627-0995-4107-8B4D-6466B8ABD28B}" presName="L1TextContainer" presStyleLbl="revTx" presStyleIdx="1" presStyleCnt="9">
        <dgm:presLayoutVars>
          <dgm:chMax val="1"/>
          <dgm:chPref val="1"/>
          <dgm:bulletEnabled val="1"/>
        </dgm:presLayoutVars>
      </dgm:prSet>
      <dgm:spPr/>
    </dgm:pt>
    <dgm:pt modelId="{0F683086-EC4D-4263-AE08-AA7AC323F843}" type="pres">
      <dgm:prSet presAssocID="{008F7627-0995-4107-8B4D-6466B8ABD28B}" presName="L2TextContainerWrapper" presStyleCnt="0">
        <dgm:presLayoutVars>
          <dgm:chMax val="0"/>
          <dgm:chPref val="0"/>
          <dgm:bulletEnabled val="1"/>
        </dgm:presLayoutVars>
      </dgm:prSet>
      <dgm:spPr/>
    </dgm:pt>
    <dgm:pt modelId="{BC80641C-9144-4A58-85C8-41090B8EBF15}" type="pres">
      <dgm:prSet presAssocID="{008F7627-0995-4107-8B4D-6466B8ABD28B}" presName="L2TextContainer" presStyleLbl="bgAccFollowNode1" presStyleIdx="1" presStyleCnt="9"/>
      <dgm:spPr/>
    </dgm:pt>
    <dgm:pt modelId="{C44BD979-FC5B-4BD0-BD42-B9833F01EAAE}" type="pres">
      <dgm:prSet presAssocID="{008F7627-0995-4107-8B4D-6466B8ABD28B}" presName="FlexibleEmptyPlaceHolder" presStyleCnt="0"/>
      <dgm:spPr/>
    </dgm:pt>
    <dgm:pt modelId="{7255ACE3-48D1-490C-B792-32CEF72E8A4A}" type="pres">
      <dgm:prSet presAssocID="{008F7627-0995-4107-8B4D-6466B8ABD28B}" presName="ConnectLine" presStyleLbl="alignNode1" presStyleIdx="1" presStyleCnt="9"/>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gm:spPr>
    </dgm:pt>
    <dgm:pt modelId="{0E756FC6-E46F-4476-8246-33715FD9A244}" type="pres">
      <dgm:prSet presAssocID="{008F7627-0995-4107-8B4D-6466B8ABD28B}" presName="ConnectorPoint" presStyleLbl="fgAcc1" presStyleIdx="1" presStyleCnt="9"/>
      <dgm:spPr>
        <a:solidFill>
          <a:schemeClr val="lt1">
            <a:alpha val="90000"/>
            <a:hueOff val="0"/>
            <a:satOff val="0"/>
            <a:lumOff val="0"/>
            <a:alphaOff val="0"/>
          </a:schemeClr>
        </a:solidFill>
        <a:ln w="12700" cap="flat" cmpd="sng" algn="ctr">
          <a:noFill/>
          <a:prstDash val="solid"/>
        </a:ln>
        <a:effectLst/>
      </dgm:spPr>
    </dgm:pt>
    <dgm:pt modelId="{06D9C506-F014-4644-B273-82C4883FBDEE}" type="pres">
      <dgm:prSet presAssocID="{008F7627-0995-4107-8B4D-6466B8ABD28B}" presName="EmptyPlaceHolder" presStyleCnt="0"/>
      <dgm:spPr/>
    </dgm:pt>
    <dgm:pt modelId="{2D7DE214-AF66-4D54-9195-B4373917DA4A}" type="pres">
      <dgm:prSet presAssocID="{089A17F7-9A8B-41C8-9078-EDE237FE00F8}" presName="spaceBetweenRectangles" presStyleCnt="0"/>
      <dgm:spPr/>
    </dgm:pt>
    <dgm:pt modelId="{515BEDD6-DDB0-452D-A48D-3804D023779A}" type="pres">
      <dgm:prSet presAssocID="{2E3A7B22-0CA8-43EE-A144-FDF1598D0DCD}" presName="composite" presStyleCnt="0"/>
      <dgm:spPr/>
    </dgm:pt>
    <dgm:pt modelId="{8A003CA4-3715-4C3B-A506-EEC1EB3B6DE1}" type="pres">
      <dgm:prSet presAssocID="{2E3A7B22-0CA8-43EE-A144-FDF1598D0DCD}" presName="L1TextContainer" presStyleLbl="revTx" presStyleIdx="2" presStyleCnt="9">
        <dgm:presLayoutVars>
          <dgm:chMax val="1"/>
          <dgm:chPref val="1"/>
          <dgm:bulletEnabled val="1"/>
        </dgm:presLayoutVars>
      </dgm:prSet>
      <dgm:spPr/>
    </dgm:pt>
    <dgm:pt modelId="{8AB9623E-573C-45BA-8A08-0354EECE374B}" type="pres">
      <dgm:prSet presAssocID="{2E3A7B22-0CA8-43EE-A144-FDF1598D0DCD}" presName="L2TextContainerWrapper" presStyleCnt="0">
        <dgm:presLayoutVars>
          <dgm:chMax val="0"/>
          <dgm:chPref val="0"/>
          <dgm:bulletEnabled val="1"/>
        </dgm:presLayoutVars>
      </dgm:prSet>
      <dgm:spPr/>
    </dgm:pt>
    <dgm:pt modelId="{D53C7244-1BA7-4885-97DB-F8A8C1C7D207}" type="pres">
      <dgm:prSet presAssocID="{2E3A7B22-0CA8-43EE-A144-FDF1598D0DCD}" presName="L2TextContainer" presStyleLbl="bgAccFollowNode1" presStyleIdx="2" presStyleCnt="9"/>
      <dgm:spPr/>
    </dgm:pt>
    <dgm:pt modelId="{1BC762DE-827B-4E3C-BF65-80BB0D8D7190}" type="pres">
      <dgm:prSet presAssocID="{2E3A7B22-0CA8-43EE-A144-FDF1598D0DCD}" presName="FlexibleEmptyPlaceHolder" presStyleCnt="0"/>
      <dgm:spPr/>
    </dgm:pt>
    <dgm:pt modelId="{DD0F339C-3ED0-48C0-A59D-C8936317F57A}" type="pres">
      <dgm:prSet presAssocID="{2E3A7B22-0CA8-43EE-A144-FDF1598D0DCD}" presName="ConnectLine" presStyleLbl="alignNode1" presStyleIdx="2" presStyleCnt="9"/>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gm:spPr>
    </dgm:pt>
    <dgm:pt modelId="{480AC22F-3719-4705-B4BC-2FD0F1486C83}" type="pres">
      <dgm:prSet presAssocID="{2E3A7B22-0CA8-43EE-A144-FDF1598D0DCD}" presName="ConnectorPoint" presStyleLbl="fgAcc1" presStyleIdx="2" presStyleCnt="9"/>
      <dgm:spPr>
        <a:solidFill>
          <a:schemeClr val="lt1">
            <a:alpha val="90000"/>
            <a:hueOff val="0"/>
            <a:satOff val="0"/>
            <a:lumOff val="0"/>
            <a:alphaOff val="0"/>
          </a:schemeClr>
        </a:solidFill>
        <a:ln w="12700" cap="flat" cmpd="sng" algn="ctr">
          <a:noFill/>
          <a:prstDash val="solid"/>
        </a:ln>
        <a:effectLst/>
      </dgm:spPr>
    </dgm:pt>
    <dgm:pt modelId="{80DD9097-40EB-48C2-AD9C-5FC53AF62320}" type="pres">
      <dgm:prSet presAssocID="{2E3A7B22-0CA8-43EE-A144-FDF1598D0DCD}" presName="EmptyPlaceHolder" presStyleCnt="0"/>
      <dgm:spPr/>
    </dgm:pt>
    <dgm:pt modelId="{53A82BEE-1976-4F47-8CA2-4DC79FB5CFD8}" type="pres">
      <dgm:prSet presAssocID="{6155DE87-841C-4BE3-AD1F-C95452754FB6}" presName="spaceBetweenRectangles" presStyleCnt="0"/>
      <dgm:spPr/>
    </dgm:pt>
    <dgm:pt modelId="{C0FF6B39-7262-4277-B166-8E9E669BA802}" type="pres">
      <dgm:prSet presAssocID="{ABCFCA0D-63AD-442F-827E-D6DADE29D740}" presName="composite" presStyleCnt="0"/>
      <dgm:spPr/>
    </dgm:pt>
    <dgm:pt modelId="{E22DCDD1-FD08-4D8E-B920-9017231F812C}" type="pres">
      <dgm:prSet presAssocID="{ABCFCA0D-63AD-442F-827E-D6DADE29D740}" presName="L1TextContainer" presStyleLbl="revTx" presStyleIdx="3" presStyleCnt="9">
        <dgm:presLayoutVars>
          <dgm:chMax val="1"/>
          <dgm:chPref val="1"/>
          <dgm:bulletEnabled val="1"/>
        </dgm:presLayoutVars>
      </dgm:prSet>
      <dgm:spPr/>
    </dgm:pt>
    <dgm:pt modelId="{11BED52B-BB91-4739-80D1-4D96D80FA198}" type="pres">
      <dgm:prSet presAssocID="{ABCFCA0D-63AD-442F-827E-D6DADE29D740}" presName="L2TextContainerWrapper" presStyleCnt="0">
        <dgm:presLayoutVars>
          <dgm:chMax val="0"/>
          <dgm:chPref val="0"/>
          <dgm:bulletEnabled val="1"/>
        </dgm:presLayoutVars>
      </dgm:prSet>
      <dgm:spPr/>
    </dgm:pt>
    <dgm:pt modelId="{B2E1AA00-546D-4C44-AC8C-4FFBAF8D74CF}" type="pres">
      <dgm:prSet presAssocID="{ABCFCA0D-63AD-442F-827E-D6DADE29D740}" presName="L2TextContainer" presStyleLbl="bgAccFollowNode1" presStyleIdx="3" presStyleCnt="9"/>
      <dgm:spPr/>
    </dgm:pt>
    <dgm:pt modelId="{72380E4E-F984-4A6E-BCA1-258D8D029784}" type="pres">
      <dgm:prSet presAssocID="{ABCFCA0D-63AD-442F-827E-D6DADE29D740}" presName="FlexibleEmptyPlaceHolder" presStyleCnt="0"/>
      <dgm:spPr/>
    </dgm:pt>
    <dgm:pt modelId="{03C56A3E-3F43-4279-A02A-F7BB0AFC0921}" type="pres">
      <dgm:prSet presAssocID="{ABCFCA0D-63AD-442F-827E-D6DADE29D740}" presName="ConnectLine" presStyleLbl="alignNode1" presStyleIdx="3" presStyleCnt="9"/>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gm:spPr>
    </dgm:pt>
    <dgm:pt modelId="{D5CAF90F-9FEC-4787-980B-0BBDFA23B761}" type="pres">
      <dgm:prSet presAssocID="{ABCFCA0D-63AD-442F-827E-D6DADE29D740}" presName="ConnectorPoint" presStyleLbl="fgAcc1" presStyleIdx="3" presStyleCnt="9"/>
      <dgm:spPr>
        <a:solidFill>
          <a:schemeClr val="lt1">
            <a:alpha val="90000"/>
            <a:hueOff val="0"/>
            <a:satOff val="0"/>
            <a:lumOff val="0"/>
            <a:alphaOff val="0"/>
          </a:schemeClr>
        </a:solidFill>
        <a:ln w="12700" cap="flat" cmpd="sng" algn="ctr">
          <a:noFill/>
          <a:prstDash val="solid"/>
        </a:ln>
        <a:effectLst/>
      </dgm:spPr>
    </dgm:pt>
    <dgm:pt modelId="{DC32E2AC-1978-4350-9D1D-5574EDE552EB}" type="pres">
      <dgm:prSet presAssocID="{ABCFCA0D-63AD-442F-827E-D6DADE29D740}" presName="EmptyPlaceHolder" presStyleCnt="0"/>
      <dgm:spPr/>
    </dgm:pt>
    <dgm:pt modelId="{4463B11C-C16D-4602-A1DD-F9966CAD8C43}" type="pres">
      <dgm:prSet presAssocID="{7182E37A-9B75-47F9-A62C-B21A166A3CDE}" presName="spaceBetweenRectangles" presStyleCnt="0"/>
      <dgm:spPr/>
    </dgm:pt>
    <dgm:pt modelId="{09FC7CB1-549E-4DDC-9230-1A03802E58C9}" type="pres">
      <dgm:prSet presAssocID="{6992405B-FF84-4E06-B007-C437FE4B09BE}" presName="composite" presStyleCnt="0"/>
      <dgm:spPr/>
    </dgm:pt>
    <dgm:pt modelId="{9D748BEB-EA71-4410-B5B1-555F745DC547}" type="pres">
      <dgm:prSet presAssocID="{6992405B-FF84-4E06-B007-C437FE4B09BE}" presName="L1TextContainer" presStyleLbl="revTx" presStyleIdx="4" presStyleCnt="9">
        <dgm:presLayoutVars>
          <dgm:chMax val="1"/>
          <dgm:chPref val="1"/>
          <dgm:bulletEnabled val="1"/>
        </dgm:presLayoutVars>
      </dgm:prSet>
      <dgm:spPr/>
    </dgm:pt>
    <dgm:pt modelId="{89A6EA1E-5B60-43CB-AE1A-A3C5F0B36115}" type="pres">
      <dgm:prSet presAssocID="{6992405B-FF84-4E06-B007-C437FE4B09BE}" presName="L2TextContainerWrapper" presStyleCnt="0">
        <dgm:presLayoutVars>
          <dgm:chMax val="0"/>
          <dgm:chPref val="0"/>
          <dgm:bulletEnabled val="1"/>
        </dgm:presLayoutVars>
      </dgm:prSet>
      <dgm:spPr/>
    </dgm:pt>
    <dgm:pt modelId="{6CA903F6-072C-43F8-8E5A-EC7085A91083}" type="pres">
      <dgm:prSet presAssocID="{6992405B-FF84-4E06-B007-C437FE4B09BE}" presName="L2TextContainer" presStyleLbl="bgAccFollowNode1" presStyleIdx="4" presStyleCnt="9"/>
      <dgm:spPr/>
    </dgm:pt>
    <dgm:pt modelId="{37B5C42A-0A1D-4132-A4A5-70314FFBBB5C}" type="pres">
      <dgm:prSet presAssocID="{6992405B-FF84-4E06-B007-C437FE4B09BE}" presName="FlexibleEmptyPlaceHolder" presStyleCnt="0"/>
      <dgm:spPr/>
    </dgm:pt>
    <dgm:pt modelId="{398B600C-5FC7-4D47-9AC2-173F6CBB4F94}" type="pres">
      <dgm:prSet presAssocID="{6992405B-FF84-4E06-B007-C437FE4B09BE}" presName="ConnectLine" presStyleLbl="alignNode1" presStyleIdx="4" presStyleCnt="9"/>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ln>
        <a:effectLst/>
      </dgm:spPr>
    </dgm:pt>
    <dgm:pt modelId="{0A75D96F-39DC-487C-AF7E-594C3D14399B}" type="pres">
      <dgm:prSet presAssocID="{6992405B-FF84-4E06-B007-C437FE4B09BE}" presName="ConnectorPoint" presStyleLbl="fgAcc1" presStyleIdx="4" presStyleCnt="9"/>
      <dgm:spPr>
        <a:solidFill>
          <a:schemeClr val="lt1">
            <a:alpha val="90000"/>
            <a:hueOff val="0"/>
            <a:satOff val="0"/>
            <a:lumOff val="0"/>
            <a:alphaOff val="0"/>
          </a:schemeClr>
        </a:solidFill>
        <a:ln w="12700" cap="flat" cmpd="sng" algn="ctr">
          <a:noFill/>
          <a:prstDash val="solid"/>
        </a:ln>
        <a:effectLst/>
      </dgm:spPr>
    </dgm:pt>
    <dgm:pt modelId="{AD5DA8AF-157C-461A-9ED7-ED0BE78ACFD2}" type="pres">
      <dgm:prSet presAssocID="{6992405B-FF84-4E06-B007-C437FE4B09BE}" presName="EmptyPlaceHolder" presStyleCnt="0"/>
      <dgm:spPr/>
    </dgm:pt>
    <dgm:pt modelId="{E4E16D0B-BC10-4857-B9C7-16A68A9B766F}" type="pres">
      <dgm:prSet presAssocID="{047304EC-640A-40BB-8F2F-0B8A9ABECC6E}" presName="spaceBetweenRectangles" presStyleCnt="0"/>
      <dgm:spPr/>
    </dgm:pt>
    <dgm:pt modelId="{2747AD26-74D6-47A9-AE80-B76544445C9C}" type="pres">
      <dgm:prSet presAssocID="{5EBA6C3F-7FA0-4C53-9C31-B37ED9E8595D}" presName="composite" presStyleCnt="0"/>
      <dgm:spPr/>
    </dgm:pt>
    <dgm:pt modelId="{73B31DF2-A9F7-4C96-A060-75F17A20FB40}" type="pres">
      <dgm:prSet presAssocID="{5EBA6C3F-7FA0-4C53-9C31-B37ED9E8595D}" presName="L1TextContainer" presStyleLbl="revTx" presStyleIdx="5" presStyleCnt="9">
        <dgm:presLayoutVars>
          <dgm:chMax val="1"/>
          <dgm:chPref val="1"/>
          <dgm:bulletEnabled val="1"/>
        </dgm:presLayoutVars>
      </dgm:prSet>
      <dgm:spPr/>
    </dgm:pt>
    <dgm:pt modelId="{93C7FD21-679D-4053-B98D-DD16DAA1CCE7}" type="pres">
      <dgm:prSet presAssocID="{5EBA6C3F-7FA0-4C53-9C31-B37ED9E8595D}" presName="L2TextContainerWrapper" presStyleCnt="0">
        <dgm:presLayoutVars>
          <dgm:chMax val="0"/>
          <dgm:chPref val="0"/>
          <dgm:bulletEnabled val="1"/>
        </dgm:presLayoutVars>
      </dgm:prSet>
      <dgm:spPr/>
    </dgm:pt>
    <dgm:pt modelId="{1C3B6977-42BE-406A-8031-968CFC88AA72}" type="pres">
      <dgm:prSet presAssocID="{5EBA6C3F-7FA0-4C53-9C31-B37ED9E8595D}" presName="L2TextContainer" presStyleLbl="bgAccFollowNode1" presStyleIdx="5" presStyleCnt="9"/>
      <dgm:spPr/>
    </dgm:pt>
    <dgm:pt modelId="{01D0BB25-C49F-4745-A309-20740721616F}" type="pres">
      <dgm:prSet presAssocID="{5EBA6C3F-7FA0-4C53-9C31-B37ED9E8595D}" presName="FlexibleEmptyPlaceHolder" presStyleCnt="0"/>
      <dgm:spPr/>
    </dgm:pt>
    <dgm:pt modelId="{A9F38E1B-8E2F-49ED-A2D3-6688BFEDEC46}" type="pres">
      <dgm:prSet presAssocID="{5EBA6C3F-7FA0-4C53-9C31-B37ED9E8595D}" presName="ConnectLine" presStyleLbl="alignNode1" presStyleIdx="5"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gm:spPr>
    </dgm:pt>
    <dgm:pt modelId="{3D127AFE-0AAB-4A37-B5AD-9E25F62EB78F}" type="pres">
      <dgm:prSet presAssocID="{5EBA6C3F-7FA0-4C53-9C31-B37ED9E8595D}" presName="ConnectorPoint" presStyleLbl="fgAcc1" presStyleIdx="5" presStyleCnt="9"/>
      <dgm:spPr>
        <a:solidFill>
          <a:schemeClr val="lt1">
            <a:alpha val="90000"/>
            <a:hueOff val="0"/>
            <a:satOff val="0"/>
            <a:lumOff val="0"/>
            <a:alphaOff val="0"/>
          </a:schemeClr>
        </a:solidFill>
        <a:ln w="12700" cap="flat" cmpd="sng" algn="ctr">
          <a:noFill/>
          <a:prstDash val="solid"/>
        </a:ln>
        <a:effectLst/>
      </dgm:spPr>
    </dgm:pt>
    <dgm:pt modelId="{2EAD3D9A-AF3A-49BC-8C7D-E67CC67C0BFD}" type="pres">
      <dgm:prSet presAssocID="{5EBA6C3F-7FA0-4C53-9C31-B37ED9E8595D}" presName="EmptyPlaceHolder" presStyleCnt="0"/>
      <dgm:spPr/>
    </dgm:pt>
    <dgm:pt modelId="{A7F2A9C7-72CD-4EDC-B4E0-A0AD143CBF96}" type="pres">
      <dgm:prSet presAssocID="{69FA5007-2F68-420E-A0DB-86D9C6D790E2}" presName="spaceBetweenRectangles" presStyleCnt="0"/>
      <dgm:spPr/>
    </dgm:pt>
    <dgm:pt modelId="{3432DC80-BAF5-45B1-8082-0A659A4BA77C}" type="pres">
      <dgm:prSet presAssocID="{B7374BA9-6BC8-40D8-8616-9105639CF19C}" presName="composite" presStyleCnt="0"/>
      <dgm:spPr/>
    </dgm:pt>
    <dgm:pt modelId="{704AE42A-CAAA-4ACD-8E95-4895A5745C85}" type="pres">
      <dgm:prSet presAssocID="{B7374BA9-6BC8-40D8-8616-9105639CF19C}" presName="L1TextContainer" presStyleLbl="revTx" presStyleIdx="6" presStyleCnt="9">
        <dgm:presLayoutVars>
          <dgm:chMax val="1"/>
          <dgm:chPref val="1"/>
          <dgm:bulletEnabled val="1"/>
        </dgm:presLayoutVars>
      </dgm:prSet>
      <dgm:spPr/>
    </dgm:pt>
    <dgm:pt modelId="{6C12F519-C045-46FD-94F2-0DCDAEB7B74C}" type="pres">
      <dgm:prSet presAssocID="{B7374BA9-6BC8-40D8-8616-9105639CF19C}" presName="L2TextContainerWrapper" presStyleCnt="0">
        <dgm:presLayoutVars>
          <dgm:chMax val="0"/>
          <dgm:chPref val="0"/>
          <dgm:bulletEnabled val="1"/>
        </dgm:presLayoutVars>
      </dgm:prSet>
      <dgm:spPr/>
    </dgm:pt>
    <dgm:pt modelId="{08149FE9-5A0D-41B5-A5C2-FA4E3031C881}" type="pres">
      <dgm:prSet presAssocID="{B7374BA9-6BC8-40D8-8616-9105639CF19C}" presName="L2TextContainer" presStyleLbl="bgAccFollowNode1" presStyleIdx="6" presStyleCnt="9"/>
      <dgm:spPr/>
    </dgm:pt>
    <dgm:pt modelId="{C6A77E27-23B7-48B6-8E7F-8772DBB4E022}" type="pres">
      <dgm:prSet presAssocID="{B7374BA9-6BC8-40D8-8616-9105639CF19C}" presName="FlexibleEmptyPlaceHolder" presStyleCnt="0"/>
      <dgm:spPr/>
    </dgm:pt>
    <dgm:pt modelId="{F8D6D276-0C2C-4F61-8D71-A742E436E2E6}" type="pres">
      <dgm:prSet presAssocID="{B7374BA9-6BC8-40D8-8616-9105639CF19C}" presName="ConnectLine" presStyleLbl="alignNode1" presStyleIdx="6" presStyleCnt="9"/>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gm:spPr>
    </dgm:pt>
    <dgm:pt modelId="{77AF1DC7-125E-43ED-8802-2BAAE76E2B05}" type="pres">
      <dgm:prSet presAssocID="{B7374BA9-6BC8-40D8-8616-9105639CF19C}" presName="ConnectorPoint" presStyleLbl="fgAcc1" presStyleIdx="6" presStyleCnt="9"/>
      <dgm:spPr>
        <a:solidFill>
          <a:schemeClr val="lt1">
            <a:alpha val="90000"/>
            <a:hueOff val="0"/>
            <a:satOff val="0"/>
            <a:lumOff val="0"/>
            <a:alphaOff val="0"/>
          </a:schemeClr>
        </a:solidFill>
        <a:ln w="12700" cap="flat" cmpd="sng" algn="ctr">
          <a:noFill/>
          <a:prstDash val="solid"/>
        </a:ln>
        <a:effectLst/>
      </dgm:spPr>
    </dgm:pt>
    <dgm:pt modelId="{E510F243-8884-48E6-86AD-763D0EABA942}" type="pres">
      <dgm:prSet presAssocID="{B7374BA9-6BC8-40D8-8616-9105639CF19C}" presName="EmptyPlaceHolder" presStyleCnt="0"/>
      <dgm:spPr/>
    </dgm:pt>
    <dgm:pt modelId="{36FAD2A1-8EA3-46D4-A558-DFA4876F5929}" type="pres">
      <dgm:prSet presAssocID="{7C4B847E-879B-4B3A-973D-FC989F0773E2}" presName="spaceBetweenRectangles" presStyleCnt="0"/>
      <dgm:spPr/>
    </dgm:pt>
    <dgm:pt modelId="{D5B91EE2-E481-4237-8B64-93239FCEA659}" type="pres">
      <dgm:prSet presAssocID="{9726FC6B-5DF3-4645-B64D-D93555CC83B8}" presName="composite" presStyleCnt="0"/>
      <dgm:spPr/>
    </dgm:pt>
    <dgm:pt modelId="{7E111050-4E52-482B-96D1-1F3C6673E10B}" type="pres">
      <dgm:prSet presAssocID="{9726FC6B-5DF3-4645-B64D-D93555CC83B8}" presName="L1TextContainer" presStyleLbl="revTx" presStyleIdx="7" presStyleCnt="9">
        <dgm:presLayoutVars>
          <dgm:chMax val="1"/>
          <dgm:chPref val="1"/>
          <dgm:bulletEnabled val="1"/>
        </dgm:presLayoutVars>
      </dgm:prSet>
      <dgm:spPr/>
    </dgm:pt>
    <dgm:pt modelId="{8BEB9A68-4DBA-4757-AEDD-854A4136A595}" type="pres">
      <dgm:prSet presAssocID="{9726FC6B-5DF3-4645-B64D-D93555CC83B8}" presName="L2TextContainerWrapper" presStyleCnt="0">
        <dgm:presLayoutVars>
          <dgm:chMax val="0"/>
          <dgm:chPref val="0"/>
          <dgm:bulletEnabled val="1"/>
        </dgm:presLayoutVars>
      </dgm:prSet>
      <dgm:spPr/>
    </dgm:pt>
    <dgm:pt modelId="{A55F304B-E831-4171-B29F-BA30056AFF23}" type="pres">
      <dgm:prSet presAssocID="{9726FC6B-5DF3-4645-B64D-D93555CC83B8}" presName="L2TextContainer" presStyleLbl="bgAccFollowNode1" presStyleIdx="7" presStyleCnt="9"/>
      <dgm:spPr/>
    </dgm:pt>
    <dgm:pt modelId="{B06255AB-318B-466E-B0CD-AC12C69DFEC0}" type="pres">
      <dgm:prSet presAssocID="{9726FC6B-5DF3-4645-B64D-D93555CC83B8}" presName="FlexibleEmptyPlaceHolder" presStyleCnt="0"/>
      <dgm:spPr/>
    </dgm:pt>
    <dgm:pt modelId="{1FEDF97C-42D5-4010-BFD2-2278C656A231}" type="pres">
      <dgm:prSet presAssocID="{9726FC6B-5DF3-4645-B64D-D93555CC83B8}" presName="ConnectLine" presStyleLbl="alignNode1" presStyleIdx="7" presStyleCnt="9"/>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gm:spPr>
    </dgm:pt>
    <dgm:pt modelId="{4532D8DC-5B17-40D6-BBE9-8465FA3A6B54}" type="pres">
      <dgm:prSet presAssocID="{9726FC6B-5DF3-4645-B64D-D93555CC83B8}" presName="ConnectorPoint" presStyleLbl="fgAcc1" presStyleIdx="7" presStyleCnt="9"/>
      <dgm:spPr>
        <a:solidFill>
          <a:schemeClr val="lt1">
            <a:alpha val="90000"/>
            <a:hueOff val="0"/>
            <a:satOff val="0"/>
            <a:lumOff val="0"/>
            <a:alphaOff val="0"/>
          </a:schemeClr>
        </a:solidFill>
        <a:ln w="12700" cap="flat" cmpd="sng" algn="ctr">
          <a:noFill/>
          <a:prstDash val="solid"/>
        </a:ln>
        <a:effectLst/>
      </dgm:spPr>
    </dgm:pt>
    <dgm:pt modelId="{722FF128-B09F-4D46-95E7-4A73CFC30BEB}" type="pres">
      <dgm:prSet presAssocID="{9726FC6B-5DF3-4645-B64D-D93555CC83B8}" presName="EmptyPlaceHolder" presStyleCnt="0"/>
      <dgm:spPr/>
    </dgm:pt>
    <dgm:pt modelId="{B32F0945-486C-4730-B6D8-2149DDBB0B73}" type="pres">
      <dgm:prSet presAssocID="{C9CEDDB1-C1EF-42A1-99D0-5D66C57B7846}" presName="spaceBetweenRectangles" presStyleCnt="0"/>
      <dgm:spPr/>
    </dgm:pt>
    <dgm:pt modelId="{4A24C32D-3346-4543-9887-DD902485A5C7}" type="pres">
      <dgm:prSet presAssocID="{ABA37F84-CA46-45EA-9837-82F664F48171}" presName="composite" presStyleCnt="0"/>
      <dgm:spPr/>
    </dgm:pt>
    <dgm:pt modelId="{BC74DB2D-566E-438C-AEC3-9EA4990B2D7E}" type="pres">
      <dgm:prSet presAssocID="{ABA37F84-CA46-45EA-9837-82F664F48171}" presName="L1TextContainer" presStyleLbl="revTx" presStyleIdx="8" presStyleCnt="9">
        <dgm:presLayoutVars>
          <dgm:chMax val="1"/>
          <dgm:chPref val="1"/>
          <dgm:bulletEnabled val="1"/>
        </dgm:presLayoutVars>
      </dgm:prSet>
      <dgm:spPr/>
    </dgm:pt>
    <dgm:pt modelId="{68D0967A-0FF9-4FE6-BC0D-4D3BA482CE42}" type="pres">
      <dgm:prSet presAssocID="{ABA37F84-CA46-45EA-9837-82F664F48171}" presName="L2TextContainerWrapper" presStyleCnt="0">
        <dgm:presLayoutVars>
          <dgm:chMax val="0"/>
          <dgm:chPref val="0"/>
          <dgm:bulletEnabled val="1"/>
        </dgm:presLayoutVars>
      </dgm:prSet>
      <dgm:spPr/>
    </dgm:pt>
    <dgm:pt modelId="{5C40C3AC-5C5E-432F-8468-0D8B1D40EBEA}" type="pres">
      <dgm:prSet presAssocID="{ABA37F84-CA46-45EA-9837-82F664F48171}" presName="L2TextContainer" presStyleLbl="bgAccFollowNode1" presStyleIdx="8" presStyleCnt="9"/>
      <dgm:spPr/>
    </dgm:pt>
    <dgm:pt modelId="{5E305841-8E9B-4500-A16A-E8443629B15E}" type="pres">
      <dgm:prSet presAssocID="{ABA37F84-CA46-45EA-9837-82F664F48171}" presName="FlexibleEmptyPlaceHolder" presStyleCnt="0"/>
      <dgm:spPr/>
    </dgm:pt>
    <dgm:pt modelId="{D70BBE99-CBCB-49A2-B55A-5C6A2641C059}" type="pres">
      <dgm:prSet presAssocID="{ABA37F84-CA46-45EA-9837-82F664F48171}" presName="ConnectLine" presStyleLbl="alignNode1" presStyleIdx="8" presStyleCnt="9"/>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gm:spPr>
    </dgm:pt>
    <dgm:pt modelId="{BA7B8376-2E28-4C06-9726-D5CF864B9E78}" type="pres">
      <dgm:prSet presAssocID="{ABA37F84-CA46-45EA-9837-82F664F48171}" presName="ConnectorPoint" presStyleLbl="fgAcc1" presStyleIdx="8" presStyleCnt="9"/>
      <dgm:spPr>
        <a:solidFill>
          <a:schemeClr val="lt1">
            <a:alpha val="90000"/>
            <a:hueOff val="0"/>
            <a:satOff val="0"/>
            <a:lumOff val="0"/>
            <a:alphaOff val="0"/>
          </a:schemeClr>
        </a:solidFill>
        <a:ln w="12700" cap="flat" cmpd="sng" algn="ctr">
          <a:noFill/>
          <a:prstDash val="solid"/>
        </a:ln>
        <a:effectLst/>
      </dgm:spPr>
    </dgm:pt>
    <dgm:pt modelId="{AE8A6BCB-AA9D-4922-8FD7-6D536DFF29D9}" type="pres">
      <dgm:prSet presAssocID="{ABA37F84-CA46-45EA-9837-82F664F48171}" presName="EmptyPlaceHolder" presStyleCnt="0"/>
      <dgm:spPr/>
    </dgm:pt>
  </dgm:ptLst>
  <dgm:cxnLst>
    <dgm:cxn modelId="{9C1E1701-1629-4D70-BB0E-77F817E1F73C}" type="presOf" srcId="{DE874B80-E7E4-48E1-8AD8-4F1F6B4DFF1F}" destId="{240B16AA-EEF3-4784-A29C-1D1B7BD80204}" srcOrd="0" destOrd="0" presId="urn:microsoft.com/office/officeart/2017/3/layout/HorizontalPathTimeline"/>
    <dgm:cxn modelId="{83CFE30C-8361-42E4-914B-BE97BF1ED688}" type="presOf" srcId="{6992405B-FF84-4E06-B007-C437FE4B09BE}" destId="{9D748BEB-EA71-4410-B5B1-555F745DC547}" srcOrd="0" destOrd="0" presId="urn:microsoft.com/office/officeart/2017/3/layout/HorizontalPathTimeline"/>
    <dgm:cxn modelId="{AC98B20D-BAFA-4C2C-9F92-B2F9E48B7A08}" srcId="{B7374BA9-6BC8-40D8-8616-9105639CF19C}" destId="{84C1BBD1-2556-4F5F-ADD8-BF130F47EB19}" srcOrd="0" destOrd="0" parTransId="{D1D188E1-50DC-477D-BF37-0FCAE39FA3BA}" sibTransId="{CC5B5D29-30D7-428E-8F62-01B45619FDCA}"/>
    <dgm:cxn modelId="{73413B1B-61D4-4594-BA84-87311401A34B}" type="presOf" srcId="{B7374BA9-6BC8-40D8-8616-9105639CF19C}" destId="{704AE42A-CAAA-4ACD-8E95-4895A5745C85}" srcOrd="0" destOrd="0" presId="urn:microsoft.com/office/officeart/2017/3/layout/HorizontalPathTimeline"/>
    <dgm:cxn modelId="{BE865221-2789-40F5-8BCD-3928E36A0074}" type="presOf" srcId="{9F51532A-DB44-4125-B6E4-C810151BB4FB}" destId="{B2E1AA00-546D-4C44-AC8C-4FFBAF8D74CF}" srcOrd="0" destOrd="0" presId="urn:microsoft.com/office/officeart/2017/3/layout/HorizontalPathTimeline"/>
    <dgm:cxn modelId="{0DF36932-062F-4CBA-8E2F-EB45554F45C7}" type="presOf" srcId="{BEDEEE8E-7B93-4F17-8C0D-3AE6A3FC174E}" destId="{A55F304B-E831-4171-B29F-BA30056AFF23}" srcOrd="0" destOrd="0" presId="urn:microsoft.com/office/officeart/2017/3/layout/HorizontalPathTimeline"/>
    <dgm:cxn modelId="{0FA53C39-EF8A-4007-B46C-CE78E13F0637}" srcId="{DE874B80-E7E4-48E1-8AD8-4F1F6B4DFF1F}" destId="{ABCFCA0D-63AD-442F-827E-D6DADE29D740}" srcOrd="3" destOrd="0" parTransId="{3F17A495-0CC2-48B6-8EF5-FD17E8AE5D64}" sibTransId="{7182E37A-9B75-47F9-A62C-B21A166A3CDE}"/>
    <dgm:cxn modelId="{1763823F-25E9-4470-BB2C-2E4E2D3C967B}" type="presOf" srcId="{2E3A7B22-0CA8-43EE-A144-FDF1598D0DCD}" destId="{8A003CA4-3715-4C3B-A506-EEC1EB3B6DE1}" srcOrd="0" destOrd="0" presId="urn:microsoft.com/office/officeart/2017/3/layout/HorizontalPathTimeline"/>
    <dgm:cxn modelId="{2B63E35B-F357-458C-BC4F-96DFD7981D5E}" srcId="{5EBA6C3F-7FA0-4C53-9C31-B37ED9E8595D}" destId="{B436F866-2D54-481B-84D4-132C0FDE96CF}" srcOrd="0" destOrd="0" parTransId="{F86B7164-C47D-45B4-AE57-10BFEEB555F0}" sibTransId="{72DB91E0-AFDD-4267-B461-651870059FF8}"/>
    <dgm:cxn modelId="{8595C564-0221-43CC-9335-6DA34AC73212}" type="presOf" srcId="{9726FC6B-5DF3-4645-B64D-D93555CC83B8}" destId="{7E111050-4E52-482B-96D1-1F3C6673E10B}" srcOrd="0" destOrd="0" presId="urn:microsoft.com/office/officeart/2017/3/layout/HorizontalPathTimeline"/>
    <dgm:cxn modelId="{75B8A449-E48F-4676-B261-3ACF33CA342F}" srcId="{ABA37F84-CA46-45EA-9837-82F664F48171}" destId="{A206A7C3-C012-4B1C-8A4B-C65FDD057E97}" srcOrd="0" destOrd="0" parTransId="{8E60CF39-EDB3-4F9E-B3C0-41C56F743CEF}" sibTransId="{038C9041-40D5-4697-9269-C2457A212DE7}"/>
    <dgm:cxn modelId="{C3E1D14A-344C-4251-B6D4-A1C67C012DD6}" srcId="{DE874B80-E7E4-48E1-8AD8-4F1F6B4DFF1F}" destId="{008F7627-0995-4107-8B4D-6466B8ABD28B}" srcOrd="1" destOrd="0" parTransId="{A3E908D6-F2E3-43E7-A57F-190596D2B32E}" sibTransId="{089A17F7-9A8B-41C8-9078-EDE237FE00F8}"/>
    <dgm:cxn modelId="{20AFE270-523F-43B9-A538-9511D4242222}" type="presOf" srcId="{ABA37F84-CA46-45EA-9837-82F664F48171}" destId="{BC74DB2D-566E-438C-AEC3-9EA4990B2D7E}" srcOrd="0" destOrd="0" presId="urn:microsoft.com/office/officeart/2017/3/layout/HorizontalPathTimeline"/>
    <dgm:cxn modelId="{8CA93B74-8F3D-4363-BD8B-5C69FBBF6DC1}" type="presOf" srcId="{F38751E2-57BA-4302-AEA2-C8E527EB339B}" destId="{EE73CDC5-B5C6-4C3C-A479-25ED22967B87}" srcOrd="0" destOrd="0" presId="urn:microsoft.com/office/officeart/2017/3/layout/HorizontalPathTimeline"/>
    <dgm:cxn modelId="{53C16E74-C539-49BF-8E8C-7C4F2D8CBF86}" type="presOf" srcId="{B436F866-2D54-481B-84D4-132C0FDE96CF}" destId="{1C3B6977-42BE-406A-8031-968CFC88AA72}" srcOrd="0" destOrd="0" presId="urn:microsoft.com/office/officeart/2017/3/layout/HorizontalPathTimeline"/>
    <dgm:cxn modelId="{C454DC54-BDA7-4EA5-972C-B40883EC8C60}" srcId="{DE874B80-E7E4-48E1-8AD8-4F1F6B4DFF1F}" destId="{B7374BA9-6BC8-40D8-8616-9105639CF19C}" srcOrd="6" destOrd="0" parTransId="{70863115-972E-42BE-9D29-0703227A4723}" sibTransId="{7C4B847E-879B-4B3A-973D-FC989F0773E2}"/>
    <dgm:cxn modelId="{61D4F785-B909-4CD4-9BAB-496465D2894B}" type="presOf" srcId="{5EBA6C3F-7FA0-4C53-9C31-B37ED9E8595D}" destId="{73B31DF2-A9F7-4C96-A060-75F17A20FB40}" srcOrd="0" destOrd="0" presId="urn:microsoft.com/office/officeart/2017/3/layout/HorizontalPathTimeline"/>
    <dgm:cxn modelId="{8E7A2886-16C6-4BCC-BECA-4049D08DFA62}" type="presOf" srcId="{84C1BBD1-2556-4F5F-ADD8-BF130F47EB19}" destId="{08149FE9-5A0D-41B5-A5C2-FA4E3031C881}" srcOrd="0" destOrd="0" presId="urn:microsoft.com/office/officeart/2017/3/layout/HorizontalPathTimeline"/>
    <dgm:cxn modelId="{B4D8A695-6AE9-4449-AFDA-B0752B11BDF6}" type="presOf" srcId="{D8E8DD8B-8887-4AB8-ADAC-E8D4E248A0D6}" destId="{BC80641C-9144-4A58-85C8-41090B8EBF15}" srcOrd="0" destOrd="0" presId="urn:microsoft.com/office/officeart/2017/3/layout/HorizontalPathTimeline"/>
    <dgm:cxn modelId="{03FE049A-789C-4C75-8D35-5D36457D701C}" type="presOf" srcId="{A206A7C3-C012-4B1C-8A4B-C65FDD057E97}" destId="{5C40C3AC-5C5E-432F-8468-0D8B1D40EBEA}" srcOrd="0" destOrd="0" presId="urn:microsoft.com/office/officeart/2017/3/layout/HorizontalPathTimeline"/>
    <dgm:cxn modelId="{8FD190AA-EB7D-4144-9621-0ED85688B1B3}" type="presOf" srcId="{2872D888-F44F-4857-A7C7-FFC6C6910A57}" destId="{D53C7244-1BA7-4885-97DB-F8A8C1C7D207}" srcOrd="0" destOrd="0" presId="urn:microsoft.com/office/officeart/2017/3/layout/HorizontalPathTimeline"/>
    <dgm:cxn modelId="{7B3521AC-5A1F-4C30-85AB-F134E9248FEB}" srcId="{9726FC6B-5DF3-4645-B64D-D93555CC83B8}" destId="{BEDEEE8E-7B93-4F17-8C0D-3AE6A3FC174E}" srcOrd="0" destOrd="0" parTransId="{8EFE0702-93ED-4451-B4D3-B9E0DCD139CE}" sibTransId="{16FB5098-BCA5-4BBE-9586-91180059CE04}"/>
    <dgm:cxn modelId="{8B54C3B0-D644-4B0C-9272-DB4645601180}" srcId="{DE874B80-E7E4-48E1-8AD8-4F1F6B4DFF1F}" destId="{ABA37F84-CA46-45EA-9837-82F664F48171}" srcOrd="8" destOrd="0" parTransId="{67423E4C-0F77-4BEC-AB3C-7AEFD10252DB}" sibTransId="{006B93D2-FEA9-4FCD-8169-B5BFCE74EF16}"/>
    <dgm:cxn modelId="{F60A19B2-B64B-4451-830F-FBA68E0ECF82}" srcId="{008F7627-0995-4107-8B4D-6466B8ABD28B}" destId="{D8E8DD8B-8887-4AB8-ADAC-E8D4E248A0D6}" srcOrd="0" destOrd="0" parTransId="{3B20E224-7E00-4F88-A985-666DD1098274}" sibTransId="{805283A0-0BF6-4935-A445-4B6C4BFF5568}"/>
    <dgm:cxn modelId="{6AE809B3-A948-496E-A789-2A50A4730855}" srcId="{ABCFCA0D-63AD-442F-827E-D6DADE29D740}" destId="{9F51532A-DB44-4125-B6E4-C810151BB4FB}" srcOrd="0" destOrd="0" parTransId="{79AC5051-89EA-466B-A869-7DDF394149CE}" sibTransId="{523B9BF9-5785-4CD8-9EE4-2C9DF3313562}"/>
    <dgm:cxn modelId="{141B83B8-DB16-4EC0-8EC9-74B190922A91}" type="presOf" srcId="{D204CCAD-FBD5-407D-BE1C-437C167DC6C0}" destId="{6CA903F6-072C-43F8-8E5A-EC7085A91083}" srcOrd="0" destOrd="0" presId="urn:microsoft.com/office/officeart/2017/3/layout/HorizontalPathTimeline"/>
    <dgm:cxn modelId="{CD5E74BD-BA72-4881-B668-ADA524BB0FAC}" srcId="{DE874B80-E7E4-48E1-8AD8-4F1F6B4DFF1F}" destId="{F38751E2-57BA-4302-AEA2-C8E527EB339B}" srcOrd="0" destOrd="0" parTransId="{69E8C6CE-D7F7-4E86-95A9-4A755D742E42}" sibTransId="{9A4FFB4B-316A-40A2-A8BD-7893D64D4F37}"/>
    <dgm:cxn modelId="{D8A30BCE-810B-423F-96CC-C7D72990DB54}" srcId="{2E3A7B22-0CA8-43EE-A144-FDF1598D0DCD}" destId="{2872D888-F44F-4857-A7C7-FFC6C6910A57}" srcOrd="0" destOrd="0" parTransId="{04F1AE01-8155-455F-9521-169C846CD7A0}" sibTransId="{43A13A2A-3C66-4197-9E90-044A4D6F4FAA}"/>
    <dgm:cxn modelId="{54D327DE-4C5A-46B0-9228-028C1561CF05}" type="presOf" srcId="{C0D0FB66-ED1A-4269-AEC6-B5E7FB94CA3C}" destId="{773D7AD2-059D-47F4-839B-805D0F4960D1}" srcOrd="0" destOrd="0" presId="urn:microsoft.com/office/officeart/2017/3/layout/HorizontalPathTimeline"/>
    <dgm:cxn modelId="{226C9CE2-6F2A-48AF-82D7-784743829051}" srcId="{DE874B80-E7E4-48E1-8AD8-4F1F6B4DFF1F}" destId="{2E3A7B22-0CA8-43EE-A144-FDF1598D0DCD}" srcOrd="2" destOrd="0" parTransId="{641CFB35-2F40-4367-912C-8644AC6EEFE0}" sibTransId="{6155DE87-841C-4BE3-AD1F-C95452754FB6}"/>
    <dgm:cxn modelId="{9FFFB6E3-D736-4E69-985C-9D56A6FBDCEE}" type="presOf" srcId="{008F7627-0995-4107-8B4D-6466B8ABD28B}" destId="{9BE128AD-E489-40A7-98B7-1A78279C068B}" srcOrd="0" destOrd="0" presId="urn:microsoft.com/office/officeart/2017/3/layout/HorizontalPathTimeline"/>
    <dgm:cxn modelId="{E342C3E6-10CF-4462-AA85-4B1DBCC18021}" srcId="{DE874B80-E7E4-48E1-8AD8-4F1F6B4DFF1F}" destId="{6992405B-FF84-4E06-B007-C437FE4B09BE}" srcOrd="4" destOrd="0" parTransId="{9BFADDE4-BA72-4C85-9D38-67FB6B9A0BCD}" sibTransId="{047304EC-640A-40BB-8F2F-0B8A9ABECC6E}"/>
    <dgm:cxn modelId="{3887DDE8-51CE-4ACA-A864-5D2D436D3445}" srcId="{DE874B80-E7E4-48E1-8AD8-4F1F6B4DFF1F}" destId="{9726FC6B-5DF3-4645-B64D-D93555CC83B8}" srcOrd="7" destOrd="0" parTransId="{97FE5411-F8B0-47B7-8A07-4478FB86D4F1}" sibTransId="{C9CEDDB1-C1EF-42A1-99D0-5D66C57B7846}"/>
    <dgm:cxn modelId="{73D083EE-FDDF-46F7-8C68-8382EEBC8F17}" srcId="{DE874B80-E7E4-48E1-8AD8-4F1F6B4DFF1F}" destId="{5EBA6C3F-7FA0-4C53-9C31-B37ED9E8595D}" srcOrd="5" destOrd="0" parTransId="{4F157604-EE02-4707-8C85-2725514061F8}" sibTransId="{69FA5007-2F68-420E-A0DB-86D9C6D790E2}"/>
    <dgm:cxn modelId="{09D891F6-E35D-44CF-B5CC-D49D9FA16661}" srcId="{F38751E2-57BA-4302-AEA2-C8E527EB339B}" destId="{C0D0FB66-ED1A-4269-AEC6-B5E7FB94CA3C}" srcOrd="0" destOrd="0" parTransId="{D07F8593-1295-4085-9561-F84EE349135B}" sibTransId="{6866FCB3-A57F-48AA-9429-735C8D7BA36F}"/>
    <dgm:cxn modelId="{50D9BDF6-8865-45B6-9523-B0DEE5F68421}" srcId="{6992405B-FF84-4E06-B007-C437FE4B09BE}" destId="{D204CCAD-FBD5-407D-BE1C-437C167DC6C0}" srcOrd="0" destOrd="0" parTransId="{4A780FEF-99ED-4066-B12B-EF05C832D14B}" sibTransId="{8243337D-1433-4743-8A45-18ABF800BE5A}"/>
    <dgm:cxn modelId="{8076C8F8-D7C9-44FC-AE94-05E44778A3C0}" type="presOf" srcId="{ABCFCA0D-63AD-442F-827E-D6DADE29D740}" destId="{E22DCDD1-FD08-4D8E-B920-9017231F812C}" srcOrd="0" destOrd="0" presId="urn:microsoft.com/office/officeart/2017/3/layout/HorizontalPathTimeline"/>
    <dgm:cxn modelId="{3A43110A-5025-4188-AED2-FB47C590D7E5}" type="presParOf" srcId="{240B16AA-EEF3-4784-A29C-1D1B7BD80204}" destId="{873270DC-A244-421D-AA1C-6A02048863D6}" srcOrd="0" destOrd="0" presId="urn:microsoft.com/office/officeart/2017/3/layout/HorizontalPathTimeline"/>
    <dgm:cxn modelId="{62E50D58-47FC-4E19-9338-69FF5B921F53}" type="presParOf" srcId="{240B16AA-EEF3-4784-A29C-1D1B7BD80204}" destId="{41BBF41A-A164-4465-A70A-23A79417F538}" srcOrd="1" destOrd="0" presId="urn:microsoft.com/office/officeart/2017/3/layout/HorizontalPathTimeline"/>
    <dgm:cxn modelId="{DD67D0C5-12DD-479D-BC6A-7E62B9ECB776}" type="presParOf" srcId="{41BBF41A-A164-4465-A70A-23A79417F538}" destId="{1E207C67-2903-4ABF-9EEF-8472A24D6DD1}" srcOrd="0" destOrd="0" presId="urn:microsoft.com/office/officeart/2017/3/layout/HorizontalPathTimeline"/>
    <dgm:cxn modelId="{B29CD831-C28E-4F0F-8F28-314FF39332E0}" type="presParOf" srcId="{1E207C67-2903-4ABF-9EEF-8472A24D6DD1}" destId="{EE73CDC5-B5C6-4C3C-A479-25ED22967B87}" srcOrd="0" destOrd="0" presId="urn:microsoft.com/office/officeart/2017/3/layout/HorizontalPathTimeline"/>
    <dgm:cxn modelId="{4637FE4D-839E-4FAC-A99A-00178C29BFBD}" type="presParOf" srcId="{1E207C67-2903-4ABF-9EEF-8472A24D6DD1}" destId="{09CFE6CF-488D-40A7-B223-8D886FCD76EC}" srcOrd="1" destOrd="0" presId="urn:microsoft.com/office/officeart/2017/3/layout/HorizontalPathTimeline"/>
    <dgm:cxn modelId="{8DC03330-234C-4A72-9F05-F4542A5CDC76}" type="presParOf" srcId="{09CFE6CF-488D-40A7-B223-8D886FCD76EC}" destId="{773D7AD2-059D-47F4-839B-805D0F4960D1}" srcOrd="0" destOrd="0" presId="urn:microsoft.com/office/officeart/2017/3/layout/HorizontalPathTimeline"/>
    <dgm:cxn modelId="{7C8A08F4-7C9C-4A44-A704-FA4E100C498C}" type="presParOf" srcId="{09CFE6CF-488D-40A7-B223-8D886FCD76EC}" destId="{267455BE-84AD-4A01-BBF2-FEAEC547B733}" srcOrd="1" destOrd="0" presId="urn:microsoft.com/office/officeart/2017/3/layout/HorizontalPathTimeline"/>
    <dgm:cxn modelId="{542ED25C-99B9-47F9-8624-037ED4A3AA4C}" type="presParOf" srcId="{1E207C67-2903-4ABF-9EEF-8472A24D6DD1}" destId="{4923C8D5-E0A7-46DF-9139-CB08103500A5}" srcOrd="2" destOrd="0" presId="urn:microsoft.com/office/officeart/2017/3/layout/HorizontalPathTimeline"/>
    <dgm:cxn modelId="{932CF778-3F32-4A0A-8ECE-E5D0711389EE}" type="presParOf" srcId="{1E207C67-2903-4ABF-9EEF-8472A24D6DD1}" destId="{C27F7B2A-D70E-43CA-94AB-94BF5FEE9B21}" srcOrd="3" destOrd="0" presId="urn:microsoft.com/office/officeart/2017/3/layout/HorizontalPathTimeline"/>
    <dgm:cxn modelId="{2A1CDCFF-4A2E-46EC-AF2F-8D3D06B2590B}" type="presParOf" srcId="{1E207C67-2903-4ABF-9EEF-8472A24D6DD1}" destId="{78B8D640-C976-4DF8-A65B-CED1BA459604}" srcOrd="4" destOrd="0" presId="urn:microsoft.com/office/officeart/2017/3/layout/HorizontalPathTimeline"/>
    <dgm:cxn modelId="{0ABD82D7-9A54-4C29-BF44-1FD56B7F0E44}" type="presParOf" srcId="{41BBF41A-A164-4465-A70A-23A79417F538}" destId="{BC78617E-2066-4A5C-9353-76F546208473}" srcOrd="1" destOrd="0" presId="urn:microsoft.com/office/officeart/2017/3/layout/HorizontalPathTimeline"/>
    <dgm:cxn modelId="{093FD54E-1DC0-4243-BC32-7C7B8B67209A}" type="presParOf" srcId="{41BBF41A-A164-4465-A70A-23A79417F538}" destId="{E5493EB3-9DE2-456C-B3A4-3B619EFCAA26}" srcOrd="2" destOrd="0" presId="urn:microsoft.com/office/officeart/2017/3/layout/HorizontalPathTimeline"/>
    <dgm:cxn modelId="{4EF33CBD-9CD6-4D54-A2E3-6F63C5B9FBDB}" type="presParOf" srcId="{E5493EB3-9DE2-456C-B3A4-3B619EFCAA26}" destId="{9BE128AD-E489-40A7-98B7-1A78279C068B}" srcOrd="0" destOrd="0" presId="urn:microsoft.com/office/officeart/2017/3/layout/HorizontalPathTimeline"/>
    <dgm:cxn modelId="{07943BFF-FF87-4D92-B91B-0FAE3F21D582}" type="presParOf" srcId="{E5493EB3-9DE2-456C-B3A4-3B619EFCAA26}" destId="{0F683086-EC4D-4263-AE08-AA7AC323F843}" srcOrd="1" destOrd="0" presId="urn:microsoft.com/office/officeart/2017/3/layout/HorizontalPathTimeline"/>
    <dgm:cxn modelId="{ABD9B59C-A47A-4A1A-B238-C1A2B2EFD1C4}" type="presParOf" srcId="{0F683086-EC4D-4263-AE08-AA7AC323F843}" destId="{BC80641C-9144-4A58-85C8-41090B8EBF15}" srcOrd="0" destOrd="0" presId="urn:microsoft.com/office/officeart/2017/3/layout/HorizontalPathTimeline"/>
    <dgm:cxn modelId="{03F5924B-8D38-460B-8288-B9FF9DB683BF}" type="presParOf" srcId="{0F683086-EC4D-4263-AE08-AA7AC323F843}" destId="{C44BD979-FC5B-4BD0-BD42-B9833F01EAAE}" srcOrd="1" destOrd="0" presId="urn:microsoft.com/office/officeart/2017/3/layout/HorizontalPathTimeline"/>
    <dgm:cxn modelId="{0DCEC89A-0A78-44A7-9C1F-44A0E1A77656}" type="presParOf" srcId="{E5493EB3-9DE2-456C-B3A4-3B619EFCAA26}" destId="{7255ACE3-48D1-490C-B792-32CEF72E8A4A}" srcOrd="2" destOrd="0" presId="urn:microsoft.com/office/officeart/2017/3/layout/HorizontalPathTimeline"/>
    <dgm:cxn modelId="{D3841072-5B24-475F-ABBF-E1181D69BA4E}" type="presParOf" srcId="{E5493EB3-9DE2-456C-B3A4-3B619EFCAA26}" destId="{0E756FC6-E46F-4476-8246-33715FD9A244}" srcOrd="3" destOrd="0" presId="urn:microsoft.com/office/officeart/2017/3/layout/HorizontalPathTimeline"/>
    <dgm:cxn modelId="{830E07D8-9149-4A71-862D-59481444B7DF}" type="presParOf" srcId="{E5493EB3-9DE2-456C-B3A4-3B619EFCAA26}" destId="{06D9C506-F014-4644-B273-82C4883FBDEE}" srcOrd="4" destOrd="0" presId="urn:microsoft.com/office/officeart/2017/3/layout/HorizontalPathTimeline"/>
    <dgm:cxn modelId="{6C576FF3-9845-4555-A4BD-E863903F66E5}" type="presParOf" srcId="{41BBF41A-A164-4465-A70A-23A79417F538}" destId="{2D7DE214-AF66-4D54-9195-B4373917DA4A}" srcOrd="3" destOrd="0" presId="urn:microsoft.com/office/officeart/2017/3/layout/HorizontalPathTimeline"/>
    <dgm:cxn modelId="{CFF50243-7B1C-4A58-B12E-28665DA634C6}" type="presParOf" srcId="{41BBF41A-A164-4465-A70A-23A79417F538}" destId="{515BEDD6-DDB0-452D-A48D-3804D023779A}" srcOrd="4" destOrd="0" presId="urn:microsoft.com/office/officeart/2017/3/layout/HorizontalPathTimeline"/>
    <dgm:cxn modelId="{677D738C-4564-4362-A50D-E36A8CB1D72B}" type="presParOf" srcId="{515BEDD6-DDB0-452D-A48D-3804D023779A}" destId="{8A003CA4-3715-4C3B-A506-EEC1EB3B6DE1}" srcOrd="0" destOrd="0" presId="urn:microsoft.com/office/officeart/2017/3/layout/HorizontalPathTimeline"/>
    <dgm:cxn modelId="{9B70E9ED-12E3-4632-914E-60ADA382D4DA}" type="presParOf" srcId="{515BEDD6-DDB0-452D-A48D-3804D023779A}" destId="{8AB9623E-573C-45BA-8A08-0354EECE374B}" srcOrd="1" destOrd="0" presId="urn:microsoft.com/office/officeart/2017/3/layout/HorizontalPathTimeline"/>
    <dgm:cxn modelId="{26C11289-E82D-4AE0-9DEB-24935B041B73}" type="presParOf" srcId="{8AB9623E-573C-45BA-8A08-0354EECE374B}" destId="{D53C7244-1BA7-4885-97DB-F8A8C1C7D207}" srcOrd="0" destOrd="0" presId="urn:microsoft.com/office/officeart/2017/3/layout/HorizontalPathTimeline"/>
    <dgm:cxn modelId="{09B249FB-3F34-4010-8C7D-29E7A9C4158C}" type="presParOf" srcId="{8AB9623E-573C-45BA-8A08-0354EECE374B}" destId="{1BC762DE-827B-4E3C-BF65-80BB0D8D7190}" srcOrd="1" destOrd="0" presId="urn:microsoft.com/office/officeart/2017/3/layout/HorizontalPathTimeline"/>
    <dgm:cxn modelId="{699965BD-FD4F-4748-873C-AA829010C99D}" type="presParOf" srcId="{515BEDD6-DDB0-452D-A48D-3804D023779A}" destId="{DD0F339C-3ED0-48C0-A59D-C8936317F57A}" srcOrd="2" destOrd="0" presId="urn:microsoft.com/office/officeart/2017/3/layout/HorizontalPathTimeline"/>
    <dgm:cxn modelId="{E87B31A4-F13A-4AE8-AAC6-05EEF97E550C}" type="presParOf" srcId="{515BEDD6-DDB0-452D-A48D-3804D023779A}" destId="{480AC22F-3719-4705-B4BC-2FD0F1486C83}" srcOrd="3" destOrd="0" presId="urn:microsoft.com/office/officeart/2017/3/layout/HorizontalPathTimeline"/>
    <dgm:cxn modelId="{807AEA7B-0E61-409E-B9B5-CC5439868EDC}" type="presParOf" srcId="{515BEDD6-DDB0-452D-A48D-3804D023779A}" destId="{80DD9097-40EB-48C2-AD9C-5FC53AF62320}" srcOrd="4" destOrd="0" presId="urn:microsoft.com/office/officeart/2017/3/layout/HorizontalPathTimeline"/>
    <dgm:cxn modelId="{AE5E144E-6532-40DA-B995-52B3E2F46519}" type="presParOf" srcId="{41BBF41A-A164-4465-A70A-23A79417F538}" destId="{53A82BEE-1976-4F47-8CA2-4DC79FB5CFD8}" srcOrd="5" destOrd="0" presId="urn:microsoft.com/office/officeart/2017/3/layout/HorizontalPathTimeline"/>
    <dgm:cxn modelId="{16853BB6-ED50-4FC9-B505-1C16C919B0FB}" type="presParOf" srcId="{41BBF41A-A164-4465-A70A-23A79417F538}" destId="{C0FF6B39-7262-4277-B166-8E9E669BA802}" srcOrd="6" destOrd="0" presId="urn:microsoft.com/office/officeart/2017/3/layout/HorizontalPathTimeline"/>
    <dgm:cxn modelId="{076BE8D0-2EBC-4C3D-9749-4F2BBF98DA69}" type="presParOf" srcId="{C0FF6B39-7262-4277-B166-8E9E669BA802}" destId="{E22DCDD1-FD08-4D8E-B920-9017231F812C}" srcOrd="0" destOrd="0" presId="urn:microsoft.com/office/officeart/2017/3/layout/HorizontalPathTimeline"/>
    <dgm:cxn modelId="{15152685-0212-4AE4-8A82-6246D156983B}" type="presParOf" srcId="{C0FF6B39-7262-4277-B166-8E9E669BA802}" destId="{11BED52B-BB91-4739-80D1-4D96D80FA198}" srcOrd="1" destOrd="0" presId="urn:microsoft.com/office/officeart/2017/3/layout/HorizontalPathTimeline"/>
    <dgm:cxn modelId="{16882FA2-4AF8-4B45-A6AD-7F0AE722C7AD}" type="presParOf" srcId="{11BED52B-BB91-4739-80D1-4D96D80FA198}" destId="{B2E1AA00-546D-4C44-AC8C-4FFBAF8D74CF}" srcOrd="0" destOrd="0" presId="urn:microsoft.com/office/officeart/2017/3/layout/HorizontalPathTimeline"/>
    <dgm:cxn modelId="{8E0AC10F-FCA9-4D9B-AA0E-0B1A26E5535E}" type="presParOf" srcId="{11BED52B-BB91-4739-80D1-4D96D80FA198}" destId="{72380E4E-F984-4A6E-BCA1-258D8D029784}" srcOrd="1" destOrd="0" presId="urn:microsoft.com/office/officeart/2017/3/layout/HorizontalPathTimeline"/>
    <dgm:cxn modelId="{11E65813-FCBA-45A9-850F-BF1404D235CB}" type="presParOf" srcId="{C0FF6B39-7262-4277-B166-8E9E669BA802}" destId="{03C56A3E-3F43-4279-A02A-F7BB0AFC0921}" srcOrd="2" destOrd="0" presId="urn:microsoft.com/office/officeart/2017/3/layout/HorizontalPathTimeline"/>
    <dgm:cxn modelId="{5E459A45-4F95-4C50-A0EC-048149189DFE}" type="presParOf" srcId="{C0FF6B39-7262-4277-B166-8E9E669BA802}" destId="{D5CAF90F-9FEC-4787-980B-0BBDFA23B761}" srcOrd="3" destOrd="0" presId="urn:microsoft.com/office/officeart/2017/3/layout/HorizontalPathTimeline"/>
    <dgm:cxn modelId="{3D6E55BA-D6EF-45B5-85DD-2A5A3DC66C73}" type="presParOf" srcId="{C0FF6B39-7262-4277-B166-8E9E669BA802}" destId="{DC32E2AC-1978-4350-9D1D-5574EDE552EB}" srcOrd="4" destOrd="0" presId="urn:microsoft.com/office/officeart/2017/3/layout/HorizontalPathTimeline"/>
    <dgm:cxn modelId="{6DF44C61-A082-4246-92F6-34C87C49B3CF}" type="presParOf" srcId="{41BBF41A-A164-4465-A70A-23A79417F538}" destId="{4463B11C-C16D-4602-A1DD-F9966CAD8C43}" srcOrd="7" destOrd="0" presId="urn:microsoft.com/office/officeart/2017/3/layout/HorizontalPathTimeline"/>
    <dgm:cxn modelId="{576F82A6-73D2-48EF-AA4A-F1A1804467DF}" type="presParOf" srcId="{41BBF41A-A164-4465-A70A-23A79417F538}" destId="{09FC7CB1-549E-4DDC-9230-1A03802E58C9}" srcOrd="8" destOrd="0" presId="urn:microsoft.com/office/officeart/2017/3/layout/HorizontalPathTimeline"/>
    <dgm:cxn modelId="{A2E9526B-19AB-481F-9F72-18830AC5F802}" type="presParOf" srcId="{09FC7CB1-549E-4DDC-9230-1A03802E58C9}" destId="{9D748BEB-EA71-4410-B5B1-555F745DC547}" srcOrd="0" destOrd="0" presId="urn:microsoft.com/office/officeart/2017/3/layout/HorizontalPathTimeline"/>
    <dgm:cxn modelId="{2D9991FA-CF83-4DA0-A712-A6F5A141ECFC}" type="presParOf" srcId="{09FC7CB1-549E-4DDC-9230-1A03802E58C9}" destId="{89A6EA1E-5B60-43CB-AE1A-A3C5F0B36115}" srcOrd="1" destOrd="0" presId="urn:microsoft.com/office/officeart/2017/3/layout/HorizontalPathTimeline"/>
    <dgm:cxn modelId="{CE8F7FD1-3FF9-4DFB-85B9-9740196F7796}" type="presParOf" srcId="{89A6EA1E-5B60-43CB-AE1A-A3C5F0B36115}" destId="{6CA903F6-072C-43F8-8E5A-EC7085A91083}" srcOrd="0" destOrd="0" presId="urn:microsoft.com/office/officeart/2017/3/layout/HorizontalPathTimeline"/>
    <dgm:cxn modelId="{35C36A9D-79A0-46C4-BCFF-58F3DEEB0322}" type="presParOf" srcId="{89A6EA1E-5B60-43CB-AE1A-A3C5F0B36115}" destId="{37B5C42A-0A1D-4132-A4A5-70314FFBBB5C}" srcOrd="1" destOrd="0" presId="urn:microsoft.com/office/officeart/2017/3/layout/HorizontalPathTimeline"/>
    <dgm:cxn modelId="{63047A1C-73CD-4E4C-88DA-F8CDE3944177}" type="presParOf" srcId="{09FC7CB1-549E-4DDC-9230-1A03802E58C9}" destId="{398B600C-5FC7-4D47-9AC2-173F6CBB4F94}" srcOrd="2" destOrd="0" presId="urn:microsoft.com/office/officeart/2017/3/layout/HorizontalPathTimeline"/>
    <dgm:cxn modelId="{29685E5B-F538-4EDE-B5ED-5D8FE0D228E8}" type="presParOf" srcId="{09FC7CB1-549E-4DDC-9230-1A03802E58C9}" destId="{0A75D96F-39DC-487C-AF7E-594C3D14399B}" srcOrd="3" destOrd="0" presId="urn:microsoft.com/office/officeart/2017/3/layout/HorizontalPathTimeline"/>
    <dgm:cxn modelId="{D8F3FEF3-E785-4F36-A985-3B548AFCB473}" type="presParOf" srcId="{09FC7CB1-549E-4DDC-9230-1A03802E58C9}" destId="{AD5DA8AF-157C-461A-9ED7-ED0BE78ACFD2}" srcOrd="4" destOrd="0" presId="urn:microsoft.com/office/officeart/2017/3/layout/HorizontalPathTimeline"/>
    <dgm:cxn modelId="{6637620C-15A8-4E99-8D7F-A9231A09FC2A}" type="presParOf" srcId="{41BBF41A-A164-4465-A70A-23A79417F538}" destId="{E4E16D0B-BC10-4857-B9C7-16A68A9B766F}" srcOrd="9" destOrd="0" presId="urn:microsoft.com/office/officeart/2017/3/layout/HorizontalPathTimeline"/>
    <dgm:cxn modelId="{1518236B-EDA9-4206-831D-7E2D2F66E597}" type="presParOf" srcId="{41BBF41A-A164-4465-A70A-23A79417F538}" destId="{2747AD26-74D6-47A9-AE80-B76544445C9C}" srcOrd="10" destOrd="0" presId="urn:microsoft.com/office/officeart/2017/3/layout/HorizontalPathTimeline"/>
    <dgm:cxn modelId="{1CB6F1FC-7DC9-497A-B8B8-988DA1E7C78B}" type="presParOf" srcId="{2747AD26-74D6-47A9-AE80-B76544445C9C}" destId="{73B31DF2-A9F7-4C96-A060-75F17A20FB40}" srcOrd="0" destOrd="0" presId="urn:microsoft.com/office/officeart/2017/3/layout/HorizontalPathTimeline"/>
    <dgm:cxn modelId="{6156F9C9-D5D4-4D01-A78E-FF068893FFED}" type="presParOf" srcId="{2747AD26-74D6-47A9-AE80-B76544445C9C}" destId="{93C7FD21-679D-4053-B98D-DD16DAA1CCE7}" srcOrd="1" destOrd="0" presId="urn:microsoft.com/office/officeart/2017/3/layout/HorizontalPathTimeline"/>
    <dgm:cxn modelId="{28C0DFCF-60C4-495F-9E11-3C2F1DB3A1C7}" type="presParOf" srcId="{93C7FD21-679D-4053-B98D-DD16DAA1CCE7}" destId="{1C3B6977-42BE-406A-8031-968CFC88AA72}" srcOrd="0" destOrd="0" presId="urn:microsoft.com/office/officeart/2017/3/layout/HorizontalPathTimeline"/>
    <dgm:cxn modelId="{2B8EB59D-77B4-4404-A13A-C9E2039C411D}" type="presParOf" srcId="{93C7FD21-679D-4053-B98D-DD16DAA1CCE7}" destId="{01D0BB25-C49F-4745-A309-20740721616F}" srcOrd="1" destOrd="0" presId="urn:microsoft.com/office/officeart/2017/3/layout/HorizontalPathTimeline"/>
    <dgm:cxn modelId="{7C7576F4-0FFE-43D7-85AC-0B4369297A18}" type="presParOf" srcId="{2747AD26-74D6-47A9-AE80-B76544445C9C}" destId="{A9F38E1B-8E2F-49ED-A2D3-6688BFEDEC46}" srcOrd="2" destOrd="0" presId="urn:microsoft.com/office/officeart/2017/3/layout/HorizontalPathTimeline"/>
    <dgm:cxn modelId="{ED93EDDB-9715-49C7-9FE6-D1C520A3D726}" type="presParOf" srcId="{2747AD26-74D6-47A9-AE80-B76544445C9C}" destId="{3D127AFE-0AAB-4A37-B5AD-9E25F62EB78F}" srcOrd="3" destOrd="0" presId="urn:microsoft.com/office/officeart/2017/3/layout/HorizontalPathTimeline"/>
    <dgm:cxn modelId="{97D71A66-EF88-42EC-864B-C0B2E7B37ECE}" type="presParOf" srcId="{2747AD26-74D6-47A9-AE80-B76544445C9C}" destId="{2EAD3D9A-AF3A-49BC-8C7D-E67CC67C0BFD}" srcOrd="4" destOrd="0" presId="urn:microsoft.com/office/officeart/2017/3/layout/HorizontalPathTimeline"/>
    <dgm:cxn modelId="{3FDA42F1-A82A-4182-B436-331A42210281}" type="presParOf" srcId="{41BBF41A-A164-4465-A70A-23A79417F538}" destId="{A7F2A9C7-72CD-4EDC-B4E0-A0AD143CBF96}" srcOrd="11" destOrd="0" presId="urn:microsoft.com/office/officeart/2017/3/layout/HorizontalPathTimeline"/>
    <dgm:cxn modelId="{E818B3FA-35D2-45D5-8AA2-FB8B4F0BB30E}" type="presParOf" srcId="{41BBF41A-A164-4465-A70A-23A79417F538}" destId="{3432DC80-BAF5-45B1-8082-0A659A4BA77C}" srcOrd="12" destOrd="0" presId="urn:microsoft.com/office/officeart/2017/3/layout/HorizontalPathTimeline"/>
    <dgm:cxn modelId="{EC09F7EB-F38F-43C5-A9C4-2EF424B54AEF}" type="presParOf" srcId="{3432DC80-BAF5-45B1-8082-0A659A4BA77C}" destId="{704AE42A-CAAA-4ACD-8E95-4895A5745C85}" srcOrd="0" destOrd="0" presId="urn:microsoft.com/office/officeart/2017/3/layout/HorizontalPathTimeline"/>
    <dgm:cxn modelId="{32331A96-A8DD-452D-BEA8-6AC0A2B0F430}" type="presParOf" srcId="{3432DC80-BAF5-45B1-8082-0A659A4BA77C}" destId="{6C12F519-C045-46FD-94F2-0DCDAEB7B74C}" srcOrd="1" destOrd="0" presId="urn:microsoft.com/office/officeart/2017/3/layout/HorizontalPathTimeline"/>
    <dgm:cxn modelId="{08F06A2E-2E32-44C7-BBB8-E5A354E37D9B}" type="presParOf" srcId="{6C12F519-C045-46FD-94F2-0DCDAEB7B74C}" destId="{08149FE9-5A0D-41B5-A5C2-FA4E3031C881}" srcOrd="0" destOrd="0" presId="urn:microsoft.com/office/officeart/2017/3/layout/HorizontalPathTimeline"/>
    <dgm:cxn modelId="{BE523A54-D5FC-4719-B12E-0042B6DF9A0E}" type="presParOf" srcId="{6C12F519-C045-46FD-94F2-0DCDAEB7B74C}" destId="{C6A77E27-23B7-48B6-8E7F-8772DBB4E022}" srcOrd="1" destOrd="0" presId="urn:microsoft.com/office/officeart/2017/3/layout/HorizontalPathTimeline"/>
    <dgm:cxn modelId="{261D386B-21D5-4BCE-97A4-57E65AF89E94}" type="presParOf" srcId="{3432DC80-BAF5-45B1-8082-0A659A4BA77C}" destId="{F8D6D276-0C2C-4F61-8D71-A742E436E2E6}" srcOrd="2" destOrd="0" presId="urn:microsoft.com/office/officeart/2017/3/layout/HorizontalPathTimeline"/>
    <dgm:cxn modelId="{8C63D150-2A73-45D0-9BEA-16E0BB444780}" type="presParOf" srcId="{3432DC80-BAF5-45B1-8082-0A659A4BA77C}" destId="{77AF1DC7-125E-43ED-8802-2BAAE76E2B05}" srcOrd="3" destOrd="0" presId="urn:microsoft.com/office/officeart/2017/3/layout/HorizontalPathTimeline"/>
    <dgm:cxn modelId="{9A86BC43-318A-4BC2-935A-C3CE12ABB7F0}" type="presParOf" srcId="{3432DC80-BAF5-45B1-8082-0A659A4BA77C}" destId="{E510F243-8884-48E6-86AD-763D0EABA942}" srcOrd="4" destOrd="0" presId="urn:microsoft.com/office/officeart/2017/3/layout/HorizontalPathTimeline"/>
    <dgm:cxn modelId="{5C03C163-CADE-4750-A346-18112B35EF4A}" type="presParOf" srcId="{41BBF41A-A164-4465-A70A-23A79417F538}" destId="{36FAD2A1-8EA3-46D4-A558-DFA4876F5929}" srcOrd="13" destOrd="0" presId="urn:microsoft.com/office/officeart/2017/3/layout/HorizontalPathTimeline"/>
    <dgm:cxn modelId="{F7414AF9-B24D-435C-9985-3A0838AC62E6}" type="presParOf" srcId="{41BBF41A-A164-4465-A70A-23A79417F538}" destId="{D5B91EE2-E481-4237-8B64-93239FCEA659}" srcOrd="14" destOrd="0" presId="urn:microsoft.com/office/officeart/2017/3/layout/HorizontalPathTimeline"/>
    <dgm:cxn modelId="{40A3AD32-8B7A-4A10-AF9A-B4386D26B78B}" type="presParOf" srcId="{D5B91EE2-E481-4237-8B64-93239FCEA659}" destId="{7E111050-4E52-482B-96D1-1F3C6673E10B}" srcOrd="0" destOrd="0" presId="urn:microsoft.com/office/officeart/2017/3/layout/HorizontalPathTimeline"/>
    <dgm:cxn modelId="{F68C0C94-FBD2-446A-8249-D08EC0922362}" type="presParOf" srcId="{D5B91EE2-E481-4237-8B64-93239FCEA659}" destId="{8BEB9A68-4DBA-4757-AEDD-854A4136A595}" srcOrd="1" destOrd="0" presId="urn:microsoft.com/office/officeart/2017/3/layout/HorizontalPathTimeline"/>
    <dgm:cxn modelId="{B69A5957-CABC-4D1E-A50B-B81F75F9C226}" type="presParOf" srcId="{8BEB9A68-4DBA-4757-AEDD-854A4136A595}" destId="{A55F304B-E831-4171-B29F-BA30056AFF23}" srcOrd="0" destOrd="0" presId="urn:microsoft.com/office/officeart/2017/3/layout/HorizontalPathTimeline"/>
    <dgm:cxn modelId="{F9D90F03-89CC-46B6-9244-7D81E7F48659}" type="presParOf" srcId="{8BEB9A68-4DBA-4757-AEDD-854A4136A595}" destId="{B06255AB-318B-466E-B0CD-AC12C69DFEC0}" srcOrd="1" destOrd="0" presId="urn:microsoft.com/office/officeart/2017/3/layout/HorizontalPathTimeline"/>
    <dgm:cxn modelId="{2981EC2F-B342-41E3-A62F-962F8A524585}" type="presParOf" srcId="{D5B91EE2-E481-4237-8B64-93239FCEA659}" destId="{1FEDF97C-42D5-4010-BFD2-2278C656A231}" srcOrd="2" destOrd="0" presId="urn:microsoft.com/office/officeart/2017/3/layout/HorizontalPathTimeline"/>
    <dgm:cxn modelId="{7560C45E-0CAB-467D-8477-CD7E987A796D}" type="presParOf" srcId="{D5B91EE2-E481-4237-8B64-93239FCEA659}" destId="{4532D8DC-5B17-40D6-BBE9-8465FA3A6B54}" srcOrd="3" destOrd="0" presId="urn:microsoft.com/office/officeart/2017/3/layout/HorizontalPathTimeline"/>
    <dgm:cxn modelId="{499B1214-7A8D-4E84-BAA7-69F59A799F3F}" type="presParOf" srcId="{D5B91EE2-E481-4237-8B64-93239FCEA659}" destId="{722FF128-B09F-4D46-95E7-4A73CFC30BEB}" srcOrd="4" destOrd="0" presId="urn:microsoft.com/office/officeart/2017/3/layout/HorizontalPathTimeline"/>
    <dgm:cxn modelId="{DAFC57F6-E398-4092-AF84-CD7FA9A70650}" type="presParOf" srcId="{41BBF41A-A164-4465-A70A-23A79417F538}" destId="{B32F0945-486C-4730-B6D8-2149DDBB0B73}" srcOrd="15" destOrd="0" presId="urn:microsoft.com/office/officeart/2017/3/layout/HorizontalPathTimeline"/>
    <dgm:cxn modelId="{E031D22C-658F-43AA-AAAC-ED40C9503949}" type="presParOf" srcId="{41BBF41A-A164-4465-A70A-23A79417F538}" destId="{4A24C32D-3346-4543-9887-DD902485A5C7}" srcOrd="16" destOrd="0" presId="urn:microsoft.com/office/officeart/2017/3/layout/HorizontalPathTimeline"/>
    <dgm:cxn modelId="{4659AD4A-5066-4FAC-B333-60CC740329F1}" type="presParOf" srcId="{4A24C32D-3346-4543-9887-DD902485A5C7}" destId="{BC74DB2D-566E-438C-AEC3-9EA4990B2D7E}" srcOrd="0" destOrd="0" presId="urn:microsoft.com/office/officeart/2017/3/layout/HorizontalPathTimeline"/>
    <dgm:cxn modelId="{DC6D02C6-C0BE-4E51-8D30-3F2FA9140FE3}" type="presParOf" srcId="{4A24C32D-3346-4543-9887-DD902485A5C7}" destId="{68D0967A-0FF9-4FE6-BC0D-4D3BA482CE42}" srcOrd="1" destOrd="0" presId="urn:microsoft.com/office/officeart/2017/3/layout/HorizontalPathTimeline"/>
    <dgm:cxn modelId="{87853E8B-24AF-4F8E-9959-9EAABECEC338}" type="presParOf" srcId="{68D0967A-0FF9-4FE6-BC0D-4D3BA482CE42}" destId="{5C40C3AC-5C5E-432F-8468-0D8B1D40EBEA}" srcOrd="0" destOrd="0" presId="urn:microsoft.com/office/officeart/2017/3/layout/HorizontalPathTimeline"/>
    <dgm:cxn modelId="{80897AEB-B44C-44B0-96B1-F5927D0FDA68}" type="presParOf" srcId="{68D0967A-0FF9-4FE6-BC0D-4D3BA482CE42}" destId="{5E305841-8E9B-4500-A16A-E8443629B15E}" srcOrd="1" destOrd="0" presId="urn:microsoft.com/office/officeart/2017/3/layout/HorizontalPathTimeline"/>
    <dgm:cxn modelId="{EB4D9F27-3E36-4F95-A682-0A1AFC125BE8}" type="presParOf" srcId="{4A24C32D-3346-4543-9887-DD902485A5C7}" destId="{D70BBE99-CBCB-49A2-B55A-5C6A2641C059}" srcOrd="2" destOrd="0" presId="urn:microsoft.com/office/officeart/2017/3/layout/HorizontalPathTimeline"/>
    <dgm:cxn modelId="{CCC93326-47C8-4A23-8C35-5DCE32FC864F}" type="presParOf" srcId="{4A24C32D-3346-4543-9887-DD902485A5C7}" destId="{BA7B8376-2E28-4C06-9726-D5CF864B9E78}" srcOrd="3" destOrd="0" presId="urn:microsoft.com/office/officeart/2017/3/layout/HorizontalPathTimeline"/>
    <dgm:cxn modelId="{FE00F27B-FF35-4B57-A643-55C84AB3C20D}" type="presParOf" srcId="{4A24C32D-3346-4543-9887-DD902485A5C7}" destId="{AE8A6BCB-AA9D-4922-8FD7-6D536DFF29D9}"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CC88F4-309D-44DC-831F-CDEDB249C2D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896B149-21B0-4E0B-A9D7-A4F79472897E}">
      <dgm:prSet/>
      <dgm:spPr/>
      <dgm:t>
        <a:bodyPr/>
        <a:lstStyle/>
        <a:p>
          <a:r>
            <a:rPr lang="fr-FR"/>
            <a:t>Démarche entrepreneuriale</a:t>
          </a:r>
          <a:endParaRPr lang="en-US"/>
        </a:p>
      </dgm:t>
    </dgm:pt>
    <dgm:pt modelId="{455187AE-8473-4CE3-A26C-C9B807E04CDA}" type="parTrans" cxnId="{ED1DEFAC-2F00-4977-A192-44F41E175F89}">
      <dgm:prSet/>
      <dgm:spPr/>
      <dgm:t>
        <a:bodyPr/>
        <a:lstStyle/>
        <a:p>
          <a:endParaRPr lang="en-US"/>
        </a:p>
      </dgm:t>
    </dgm:pt>
    <dgm:pt modelId="{022FA80E-90DB-4603-83BB-647A76CC6006}" type="sibTrans" cxnId="{ED1DEFAC-2F00-4977-A192-44F41E175F89}">
      <dgm:prSet/>
      <dgm:spPr/>
      <dgm:t>
        <a:bodyPr/>
        <a:lstStyle/>
        <a:p>
          <a:endParaRPr lang="en-US"/>
        </a:p>
      </dgm:t>
    </dgm:pt>
    <dgm:pt modelId="{2B09E5A4-7357-431D-950C-CBE760F16EBF}">
      <dgm:prSet/>
      <dgm:spPr/>
      <dgm:t>
        <a:bodyPr/>
        <a:lstStyle/>
        <a:p>
          <a:r>
            <a:rPr lang="fr-FR" dirty="0"/>
            <a:t>Conceptualiser un Business Model</a:t>
          </a:r>
          <a:endParaRPr lang="en-US" dirty="0"/>
        </a:p>
      </dgm:t>
    </dgm:pt>
    <dgm:pt modelId="{518FB6D0-69CF-4BB8-8137-7CB6B5520DF3}" type="parTrans" cxnId="{4A151DEB-B897-4DD6-A605-792393EF5309}">
      <dgm:prSet/>
      <dgm:spPr/>
      <dgm:t>
        <a:bodyPr/>
        <a:lstStyle/>
        <a:p>
          <a:endParaRPr lang="en-US"/>
        </a:p>
      </dgm:t>
    </dgm:pt>
    <dgm:pt modelId="{4E3B0D9D-134C-467D-B46B-621C89B17CBA}" type="sibTrans" cxnId="{4A151DEB-B897-4DD6-A605-792393EF5309}">
      <dgm:prSet/>
      <dgm:spPr/>
      <dgm:t>
        <a:bodyPr/>
        <a:lstStyle/>
        <a:p>
          <a:endParaRPr lang="en-US"/>
        </a:p>
      </dgm:t>
    </dgm:pt>
    <dgm:pt modelId="{4888E45B-6B24-4B25-B856-122350523F64}">
      <dgm:prSet/>
      <dgm:spPr/>
      <dgm:t>
        <a:bodyPr/>
        <a:lstStyle/>
        <a:p>
          <a:r>
            <a:rPr lang="fr-FR" dirty="0"/>
            <a:t>Présenter une </a:t>
          </a:r>
          <a:r>
            <a:rPr lang="fr-FR" dirty="0" err="1"/>
            <a:t>RoadMap</a:t>
          </a:r>
          <a:r>
            <a:rPr lang="fr-FR" dirty="0"/>
            <a:t> </a:t>
          </a:r>
          <a:endParaRPr lang="en-US" dirty="0"/>
        </a:p>
      </dgm:t>
    </dgm:pt>
    <dgm:pt modelId="{CA6797BA-C12F-4E7C-8C79-6CF59766BCA7}" type="parTrans" cxnId="{7E0C5C97-13CE-413E-8404-6D4872E0D013}">
      <dgm:prSet/>
      <dgm:spPr/>
      <dgm:t>
        <a:bodyPr/>
        <a:lstStyle/>
        <a:p>
          <a:endParaRPr lang="en-US"/>
        </a:p>
      </dgm:t>
    </dgm:pt>
    <dgm:pt modelId="{8E4A7611-A278-4FA4-9400-6841A7BC6B33}" type="sibTrans" cxnId="{7E0C5C97-13CE-413E-8404-6D4872E0D013}">
      <dgm:prSet/>
      <dgm:spPr/>
      <dgm:t>
        <a:bodyPr/>
        <a:lstStyle/>
        <a:p>
          <a:endParaRPr lang="en-US"/>
        </a:p>
      </dgm:t>
    </dgm:pt>
    <dgm:pt modelId="{1A7373D8-2A00-4568-A5AC-1B3A686589AD}">
      <dgm:prSet/>
      <dgm:spPr/>
      <dgm:t>
        <a:bodyPr/>
        <a:lstStyle/>
        <a:p>
          <a:r>
            <a:rPr lang="fr-FR" dirty="0"/>
            <a:t>Examen rendu du </a:t>
          </a:r>
          <a:r>
            <a:rPr lang="fr-FR" dirty="0" err="1"/>
            <a:t>RoadMap</a:t>
          </a:r>
          <a:r>
            <a:rPr lang="fr-FR" dirty="0"/>
            <a:t>/ Model + : Dernière séance </a:t>
          </a:r>
          <a:endParaRPr lang="en-US" dirty="0"/>
        </a:p>
      </dgm:t>
    </dgm:pt>
    <dgm:pt modelId="{53E8BCD9-BF4A-4329-BEE5-EFAE81A826D4}" type="parTrans" cxnId="{C03A9870-6B7C-4793-836A-37CC94CFB0BB}">
      <dgm:prSet/>
      <dgm:spPr/>
      <dgm:t>
        <a:bodyPr/>
        <a:lstStyle/>
        <a:p>
          <a:endParaRPr lang="en-US"/>
        </a:p>
      </dgm:t>
    </dgm:pt>
    <dgm:pt modelId="{EBEBAAEC-7318-44CA-8970-AFB5DBC22832}" type="sibTrans" cxnId="{C03A9870-6B7C-4793-836A-37CC94CFB0BB}">
      <dgm:prSet/>
      <dgm:spPr/>
      <dgm:t>
        <a:bodyPr/>
        <a:lstStyle/>
        <a:p>
          <a:endParaRPr lang="en-US"/>
        </a:p>
      </dgm:t>
    </dgm:pt>
    <dgm:pt modelId="{DABEB179-A54A-4C91-915A-B9637722DCC7}" type="pres">
      <dgm:prSet presAssocID="{5BCC88F4-309D-44DC-831F-CDEDB249C2DD}" presName="outerComposite" presStyleCnt="0">
        <dgm:presLayoutVars>
          <dgm:chMax val="5"/>
          <dgm:dir/>
          <dgm:resizeHandles val="exact"/>
        </dgm:presLayoutVars>
      </dgm:prSet>
      <dgm:spPr/>
    </dgm:pt>
    <dgm:pt modelId="{C7755D03-8496-426F-AC8B-0FE3BCBB3905}" type="pres">
      <dgm:prSet presAssocID="{5BCC88F4-309D-44DC-831F-CDEDB249C2DD}" presName="dummyMaxCanvas" presStyleCnt="0">
        <dgm:presLayoutVars/>
      </dgm:prSet>
      <dgm:spPr/>
    </dgm:pt>
    <dgm:pt modelId="{BC8DE11F-528E-47D3-9779-89E5EDB7F05F}" type="pres">
      <dgm:prSet presAssocID="{5BCC88F4-309D-44DC-831F-CDEDB249C2DD}" presName="FourNodes_1" presStyleLbl="node1" presStyleIdx="0" presStyleCnt="4">
        <dgm:presLayoutVars>
          <dgm:bulletEnabled val="1"/>
        </dgm:presLayoutVars>
      </dgm:prSet>
      <dgm:spPr/>
    </dgm:pt>
    <dgm:pt modelId="{6109B868-6EC6-4B4B-8A47-6AE5ED532724}" type="pres">
      <dgm:prSet presAssocID="{5BCC88F4-309D-44DC-831F-CDEDB249C2DD}" presName="FourNodes_2" presStyleLbl="node1" presStyleIdx="1" presStyleCnt="4">
        <dgm:presLayoutVars>
          <dgm:bulletEnabled val="1"/>
        </dgm:presLayoutVars>
      </dgm:prSet>
      <dgm:spPr/>
    </dgm:pt>
    <dgm:pt modelId="{E8556429-DF32-47D0-A984-2A7FEB6A8E77}" type="pres">
      <dgm:prSet presAssocID="{5BCC88F4-309D-44DC-831F-CDEDB249C2DD}" presName="FourNodes_3" presStyleLbl="node1" presStyleIdx="2" presStyleCnt="4">
        <dgm:presLayoutVars>
          <dgm:bulletEnabled val="1"/>
        </dgm:presLayoutVars>
      </dgm:prSet>
      <dgm:spPr/>
    </dgm:pt>
    <dgm:pt modelId="{FF2DE75D-0ABC-4EB8-9244-B7A351FE439E}" type="pres">
      <dgm:prSet presAssocID="{5BCC88F4-309D-44DC-831F-CDEDB249C2DD}" presName="FourNodes_4" presStyleLbl="node1" presStyleIdx="3" presStyleCnt="4">
        <dgm:presLayoutVars>
          <dgm:bulletEnabled val="1"/>
        </dgm:presLayoutVars>
      </dgm:prSet>
      <dgm:spPr/>
    </dgm:pt>
    <dgm:pt modelId="{64C900DD-98D0-4B88-8264-F2806AE77FEC}" type="pres">
      <dgm:prSet presAssocID="{5BCC88F4-309D-44DC-831F-CDEDB249C2DD}" presName="FourConn_1-2" presStyleLbl="fgAccFollowNode1" presStyleIdx="0" presStyleCnt="3">
        <dgm:presLayoutVars>
          <dgm:bulletEnabled val="1"/>
        </dgm:presLayoutVars>
      </dgm:prSet>
      <dgm:spPr/>
    </dgm:pt>
    <dgm:pt modelId="{63E89047-1A72-4FA6-B7D5-9D6CA046F7F1}" type="pres">
      <dgm:prSet presAssocID="{5BCC88F4-309D-44DC-831F-CDEDB249C2DD}" presName="FourConn_2-3" presStyleLbl="fgAccFollowNode1" presStyleIdx="1" presStyleCnt="3">
        <dgm:presLayoutVars>
          <dgm:bulletEnabled val="1"/>
        </dgm:presLayoutVars>
      </dgm:prSet>
      <dgm:spPr/>
    </dgm:pt>
    <dgm:pt modelId="{8F753F5D-9EF5-475F-874A-19A7C9BE5A07}" type="pres">
      <dgm:prSet presAssocID="{5BCC88F4-309D-44DC-831F-CDEDB249C2DD}" presName="FourConn_3-4" presStyleLbl="fgAccFollowNode1" presStyleIdx="2" presStyleCnt="3">
        <dgm:presLayoutVars>
          <dgm:bulletEnabled val="1"/>
        </dgm:presLayoutVars>
      </dgm:prSet>
      <dgm:spPr/>
    </dgm:pt>
    <dgm:pt modelId="{F69CB6DF-0CEF-4139-8C33-2217A00977BC}" type="pres">
      <dgm:prSet presAssocID="{5BCC88F4-309D-44DC-831F-CDEDB249C2DD}" presName="FourNodes_1_text" presStyleLbl="node1" presStyleIdx="3" presStyleCnt="4">
        <dgm:presLayoutVars>
          <dgm:bulletEnabled val="1"/>
        </dgm:presLayoutVars>
      </dgm:prSet>
      <dgm:spPr/>
    </dgm:pt>
    <dgm:pt modelId="{93E46FCB-C3C9-4E21-ABB2-4D1C35905DEE}" type="pres">
      <dgm:prSet presAssocID="{5BCC88F4-309D-44DC-831F-CDEDB249C2DD}" presName="FourNodes_2_text" presStyleLbl="node1" presStyleIdx="3" presStyleCnt="4">
        <dgm:presLayoutVars>
          <dgm:bulletEnabled val="1"/>
        </dgm:presLayoutVars>
      </dgm:prSet>
      <dgm:spPr/>
    </dgm:pt>
    <dgm:pt modelId="{140DD8AB-9475-4D79-A1B3-49C0A0A579A7}" type="pres">
      <dgm:prSet presAssocID="{5BCC88F4-309D-44DC-831F-CDEDB249C2DD}" presName="FourNodes_3_text" presStyleLbl="node1" presStyleIdx="3" presStyleCnt="4">
        <dgm:presLayoutVars>
          <dgm:bulletEnabled val="1"/>
        </dgm:presLayoutVars>
      </dgm:prSet>
      <dgm:spPr/>
    </dgm:pt>
    <dgm:pt modelId="{5656F725-BA36-414C-AF69-79245EE86268}" type="pres">
      <dgm:prSet presAssocID="{5BCC88F4-309D-44DC-831F-CDEDB249C2DD}" presName="FourNodes_4_text" presStyleLbl="node1" presStyleIdx="3" presStyleCnt="4">
        <dgm:presLayoutVars>
          <dgm:bulletEnabled val="1"/>
        </dgm:presLayoutVars>
      </dgm:prSet>
      <dgm:spPr/>
    </dgm:pt>
  </dgm:ptLst>
  <dgm:cxnLst>
    <dgm:cxn modelId="{7216246F-BDD0-441E-B6DB-15AF86136B3B}" type="presOf" srcId="{022FA80E-90DB-4603-83BB-647A76CC6006}" destId="{64C900DD-98D0-4B88-8264-F2806AE77FEC}" srcOrd="0" destOrd="0" presId="urn:microsoft.com/office/officeart/2005/8/layout/vProcess5"/>
    <dgm:cxn modelId="{C03A9870-6B7C-4793-836A-37CC94CFB0BB}" srcId="{5BCC88F4-309D-44DC-831F-CDEDB249C2DD}" destId="{1A7373D8-2A00-4568-A5AC-1B3A686589AD}" srcOrd="3" destOrd="0" parTransId="{53E8BCD9-BF4A-4329-BEE5-EFAE81A826D4}" sibTransId="{EBEBAAEC-7318-44CA-8970-AFB5DBC22832}"/>
    <dgm:cxn modelId="{57E06476-01BC-4B0B-A15D-726AC567DC31}" type="presOf" srcId="{5BCC88F4-309D-44DC-831F-CDEDB249C2DD}" destId="{DABEB179-A54A-4C91-915A-B9637722DCC7}" srcOrd="0" destOrd="0" presId="urn:microsoft.com/office/officeart/2005/8/layout/vProcess5"/>
    <dgm:cxn modelId="{69DAF085-C4F5-4920-ADEF-8CEA37BF267D}" type="presOf" srcId="{4888E45B-6B24-4B25-B856-122350523F64}" destId="{E8556429-DF32-47D0-A984-2A7FEB6A8E77}" srcOrd="0" destOrd="0" presId="urn:microsoft.com/office/officeart/2005/8/layout/vProcess5"/>
    <dgm:cxn modelId="{7E0C5C97-13CE-413E-8404-6D4872E0D013}" srcId="{5BCC88F4-309D-44DC-831F-CDEDB249C2DD}" destId="{4888E45B-6B24-4B25-B856-122350523F64}" srcOrd="2" destOrd="0" parTransId="{CA6797BA-C12F-4E7C-8C79-6CF59766BCA7}" sibTransId="{8E4A7611-A278-4FA4-9400-6841A7BC6B33}"/>
    <dgm:cxn modelId="{7644B89A-2A23-4D8B-A221-FBF166A52689}" type="presOf" srcId="{4E3B0D9D-134C-467D-B46B-621C89B17CBA}" destId="{63E89047-1A72-4FA6-B7D5-9D6CA046F7F1}" srcOrd="0" destOrd="0" presId="urn:microsoft.com/office/officeart/2005/8/layout/vProcess5"/>
    <dgm:cxn modelId="{354AF69E-C8F8-4BEA-BC30-119E1EB3D732}" type="presOf" srcId="{1A7373D8-2A00-4568-A5AC-1B3A686589AD}" destId="{FF2DE75D-0ABC-4EB8-9244-B7A351FE439E}" srcOrd="0" destOrd="0" presId="urn:microsoft.com/office/officeart/2005/8/layout/vProcess5"/>
    <dgm:cxn modelId="{AF9462A0-5211-4E31-89A7-269B870C0FFA}" type="presOf" srcId="{4888E45B-6B24-4B25-B856-122350523F64}" destId="{140DD8AB-9475-4D79-A1B3-49C0A0A579A7}" srcOrd="1" destOrd="0" presId="urn:microsoft.com/office/officeart/2005/8/layout/vProcess5"/>
    <dgm:cxn modelId="{2E7D0AA5-1AC6-4E2F-9F82-A8EC100D402E}" type="presOf" srcId="{2B09E5A4-7357-431D-950C-CBE760F16EBF}" destId="{93E46FCB-C3C9-4E21-ABB2-4D1C35905DEE}" srcOrd="1" destOrd="0" presId="urn:microsoft.com/office/officeart/2005/8/layout/vProcess5"/>
    <dgm:cxn modelId="{ED1DEFAC-2F00-4977-A192-44F41E175F89}" srcId="{5BCC88F4-309D-44DC-831F-CDEDB249C2DD}" destId="{1896B149-21B0-4E0B-A9D7-A4F79472897E}" srcOrd="0" destOrd="0" parTransId="{455187AE-8473-4CE3-A26C-C9B807E04CDA}" sibTransId="{022FA80E-90DB-4603-83BB-647A76CC6006}"/>
    <dgm:cxn modelId="{8BA550C2-4AD9-4041-B00D-8C38B4C07F12}" type="presOf" srcId="{1896B149-21B0-4E0B-A9D7-A4F79472897E}" destId="{BC8DE11F-528E-47D3-9779-89E5EDB7F05F}" srcOrd="0" destOrd="0" presId="urn:microsoft.com/office/officeart/2005/8/layout/vProcess5"/>
    <dgm:cxn modelId="{C1DE10CF-977E-4436-B919-3469894E7819}" type="presOf" srcId="{8E4A7611-A278-4FA4-9400-6841A7BC6B33}" destId="{8F753F5D-9EF5-475F-874A-19A7C9BE5A07}" srcOrd="0" destOrd="0" presId="urn:microsoft.com/office/officeart/2005/8/layout/vProcess5"/>
    <dgm:cxn modelId="{D0DB79E0-83D2-4CF4-A30A-C454B2D19E27}" type="presOf" srcId="{1A7373D8-2A00-4568-A5AC-1B3A686589AD}" destId="{5656F725-BA36-414C-AF69-79245EE86268}" srcOrd="1" destOrd="0" presId="urn:microsoft.com/office/officeart/2005/8/layout/vProcess5"/>
    <dgm:cxn modelId="{8944ECE4-C5A6-4DF2-857C-E188096BA89A}" type="presOf" srcId="{2B09E5A4-7357-431D-950C-CBE760F16EBF}" destId="{6109B868-6EC6-4B4B-8A47-6AE5ED532724}" srcOrd="0" destOrd="0" presId="urn:microsoft.com/office/officeart/2005/8/layout/vProcess5"/>
    <dgm:cxn modelId="{4A151DEB-B897-4DD6-A605-792393EF5309}" srcId="{5BCC88F4-309D-44DC-831F-CDEDB249C2DD}" destId="{2B09E5A4-7357-431D-950C-CBE760F16EBF}" srcOrd="1" destOrd="0" parTransId="{518FB6D0-69CF-4BB8-8137-7CB6B5520DF3}" sibTransId="{4E3B0D9D-134C-467D-B46B-621C89B17CBA}"/>
    <dgm:cxn modelId="{AB5B33F7-1925-41A9-9860-1A2BAFADDD9D}" type="presOf" srcId="{1896B149-21B0-4E0B-A9D7-A4F79472897E}" destId="{F69CB6DF-0CEF-4139-8C33-2217A00977BC}" srcOrd="1" destOrd="0" presId="urn:microsoft.com/office/officeart/2005/8/layout/vProcess5"/>
    <dgm:cxn modelId="{CE76BA28-9256-4E5C-9E67-2E066770FAD5}" type="presParOf" srcId="{DABEB179-A54A-4C91-915A-B9637722DCC7}" destId="{C7755D03-8496-426F-AC8B-0FE3BCBB3905}" srcOrd="0" destOrd="0" presId="urn:microsoft.com/office/officeart/2005/8/layout/vProcess5"/>
    <dgm:cxn modelId="{2ACB2E43-B5FA-414B-BA05-9E1AC571F434}" type="presParOf" srcId="{DABEB179-A54A-4C91-915A-B9637722DCC7}" destId="{BC8DE11F-528E-47D3-9779-89E5EDB7F05F}" srcOrd="1" destOrd="0" presId="urn:microsoft.com/office/officeart/2005/8/layout/vProcess5"/>
    <dgm:cxn modelId="{7051C00B-12D4-4CA8-8B59-EE7B2E104880}" type="presParOf" srcId="{DABEB179-A54A-4C91-915A-B9637722DCC7}" destId="{6109B868-6EC6-4B4B-8A47-6AE5ED532724}" srcOrd="2" destOrd="0" presId="urn:microsoft.com/office/officeart/2005/8/layout/vProcess5"/>
    <dgm:cxn modelId="{492104FF-905A-40B4-A2A3-25EEA5F7FAF3}" type="presParOf" srcId="{DABEB179-A54A-4C91-915A-B9637722DCC7}" destId="{E8556429-DF32-47D0-A984-2A7FEB6A8E77}" srcOrd="3" destOrd="0" presId="urn:microsoft.com/office/officeart/2005/8/layout/vProcess5"/>
    <dgm:cxn modelId="{C9780225-8BDA-47FD-A745-80A0F7D1EAAC}" type="presParOf" srcId="{DABEB179-A54A-4C91-915A-B9637722DCC7}" destId="{FF2DE75D-0ABC-4EB8-9244-B7A351FE439E}" srcOrd="4" destOrd="0" presId="urn:microsoft.com/office/officeart/2005/8/layout/vProcess5"/>
    <dgm:cxn modelId="{D58B2163-FF1A-4B52-A750-D7B820A4FE21}" type="presParOf" srcId="{DABEB179-A54A-4C91-915A-B9637722DCC7}" destId="{64C900DD-98D0-4B88-8264-F2806AE77FEC}" srcOrd="5" destOrd="0" presId="urn:microsoft.com/office/officeart/2005/8/layout/vProcess5"/>
    <dgm:cxn modelId="{D944D9ED-6D64-4E48-A34E-F8F6D9D02AEA}" type="presParOf" srcId="{DABEB179-A54A-4C91-915A-B9637722DCC7}" destId="{63E89047-1A72-4FA6-B7D5-9D6CA046F7F1}" srcOrd="6" destOrd="0" presId="urn:microsoft.com/office/officeart/2005/8/layout/vProcess5"/>
    <dgm:cxn modelId="{07D95475-3695-4446-AC5D-152D9E0C88EE}" type="presParOf" srcId="{DABEB179-A54A-4C91-915A-B9637722DCC7}" destId="{8F753F5D-9EF5-475F-874A-19A7C9BE5A07}" srcOrd="7" destOrd="0" presId="urn:microsoft.com/office/officeart/2005/8/layout/vProcess5"/>
    <dgm:cxn modelId="{B51EC512-42C9-4B82-A8C3-D73B87207948}" type="presParOf" srcId="{DABEB179-A54A-4C91-915A-B9637722DCC7}" destId="{F69CB6DF-0CEF-4139-8C33-2217A00977BC}" srcOrd="8" destOrd="0" presId="urn:microsoft.com/office/officeart/2005/8/layout/vProcess5"/>
    <dgm:cxn modelId="{3CC98EC5-FEC1-49A2-8ABA-DDA81BE57C8B}" type="presParOf" srcId="{DABEB179-A54A-4C91-915A-B9637722DCC7}" destId="{93E46FCB-C3C9-4E21-ABB2-4D1C35905DEE}" srcOrd="9" destOrd="0" presId="urn:microsoft.com/office/officeart/2005/8/layout/vProcess5"/>
    <dgm:cxn modelId="{DEB5D1F1-734B-498D-B93A-DCB7B61A7562}" type="presParOf" srcId="{DABEB179-A54A-4C91-915A-B9637722DCC7}" destId="{140DD8AB-9475-4D79-A1B3-49C0A0A579A7}" srcOrd="10" destOrd="0" presId="urn:microsoft.com/office/officeart/2005/8/layout/vProcess5"/>
    <dgm:cxn modelId="{1F405B08-5D82-4682-AA13-B1E489EFF929}" type="presParOf" srcId="{DABEB179-A54A-4C91-915A-B9637722DCC7}" destId="{5656F725-BA36-414C-AF69-79245EE8626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9CD0FB-D7BF-42F9-A0AF-27D758BBBFE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E01920-7351-48A7-9895-63CE1D95AD49}">
      <dgm:prSet/>
      <dgm:spPr/>
      <dgm:t>
        <a:bodyPr/>
        <a:lstStyle/>
        <a:p>
          <a:r>
            <a:rPr lang="fr-FR"/>
            <a:t>Décrire l’offre proposée au client à travers le :</a:t>
          </a:r>
          <a:endParaRPr lang="en-US"/>
        </a:p>
      </dgm:t>
    </dgm:pt>
    <dgm:pt modelId="{1993BD83-0819-4A5B-B2FD-BD9EC3849D21}" type="parTrans" cxnId="{036D0168-EFFA-4891-B824-969ECBB2EF40}">
      <dgm:prSet/>
      <dgm:spPr/>
      <dgm:t>
        <a:bodyPr/>
        <a:lstStyle/>
        <a:p>
          <a:endParaRPr lang="en-US"/>
        </a:p>
      </dgm:t>
    </dgm:pt>
    <dgm:pt modelId="{6B4852D4-2FC6-486F-A201-A1F4C8A288D0}" type="sibTrans" cxnId="{036D0168-EFFA-4891-B824-969ECBB2EF40}">
      <dgm:prSet/>
      <dgm:spPr/>
      <dgm:t>
        <a:bodyPr/>
        <a:lstStyle/>
        <a:p>
          <a:endParaRPr lang="en-US"/>
        </a:p>
      </dgm:t>
    </dgm:pt>
    <dgm:pt modelId="{9BB7A5AE-2A01-4808-9A55-736910C9E0D0}">
      <dgm:prSet/>
      <dgm:spPr/>
      <dgm:t>
        <a:bodyPr/>
        <a:lstStyle/>
        <a:p>
          <a:r>
            <a:rPr lang="fr-FR"/>
            <a:t>QUOI : attractivité pour le client (produit –service – expérience)</a:t>
          </a:r>
          <a:endParaRPr lang="en-US"/>
        </a:p>
      </dgm:t>
    </dgm:pt>
    <dgm:pt modelId="{39078080-C1F7-4EFB-9286-261529A4B548}" type="parTrans" cxnId="{F7D1BE35-EBC4-4804-87DB-44C020D896BD}">
      <dgm:prSet/>
      <dgm:spPr/>
      <dgm:t>
        <a:bodyPr/>
        <a:lstStyle/>
        <a:p>
          <a:endParaRPr lang="en-US"/>
        </a:p>
      </dgm:t>
    </dgm:pt>
    <dgm:pt modelId="{A768CF75-6E37-4F85-8B4D-995728B7F940}" type="sibTrans" cxnId="{F7D1BE35-EBC4-4804-87DB-44C020D896BD}">
      <dgm:prSet/>
      <dgm:spPr/>
      <dgm:t>
        <a:bodyPr/>
        <a:lstStyle/>
        <a:p>
          <a:endParaRPr lang="en-US"/>
        </a:p>
      </dgm:t>
    </dgm:pt>
    <dgm:pt modelId="{1FD1DD60-3230-41EB-BA8F-9184ABA9BFF4}">
      <dgm:prSet/>
      <dgm:spPr/>
      <dgm:t>
        <a:bodyPr/>
        <a:lstStyle/>
        <a:p>
          <a:r>
            <a:rPr lang="fr-FR"/>
            <a:t>COMMENT : façon dont l’entreprise élabore et délivre la proposition de valeur pour le client (alchimie ressources – compétences – assets management) </a:t>
          </a:r>
          <a:endParaRPr lang="en-US"/>
        </a:p>
      </dgm:t>
    </dgm:pt>
    <dgm:pt modelId="{52DDAA2A-FA28-486E-A93A-03E291A07BDE}" type="parTrans" cxnId="{666D99F9-20A4-4304-8268-B13358EE9066}">
      <dgm:prSet/>
      <dgm:spPr/>
      <dgm:t>
        <a:bodyPr/>
        <a:lstStyle/>
        <a:p>
          <a:endParaRPr lang="en-US"/>
        </a:p>
      </dgm:t>
    </dgm:pt>
    <dgm:pt modelId="{E0AFFA45-60CA-4D41-88A7-1A3710692F2F}" type="sibTrans" cxnId="{666D99F9-20A4-4304-8268-B13358EE9066}">
      <dgm:prSet/>
      <dgm:spPr/>
      <dgm:t>
        <a:bodyPr/>
        <a:lstStyle/>
        <a:p>
          <a:endParaRPr lang="en-US"/>
        </a:p>
      </dgm:t>
    </dgm:pt>
    <dgm:pt modelId="{97801872-F293-410F-8180-6145A5FBD5CB}">
      <dgm:prSet/>
      <dgm:spPr/>
      <dgm:t>
        <a:bodyPr/>
        <a:lstStyle/>
        <a:p>
          <a:r>
            <a:rPr lang="fr-FR"/>
            <a:t>ORIGINE DE LA RENTABILITE : Association du CA (en lien avec le prix et les volumes), coûts et capitaux engagés. </a:t>
          </a:r>
          <a:endParaRPr lang="en-US"/>
        </a:p>
      </dgm:t>
    </dgm:pt>
    <dgm:pt modelId="{C4D7140D-DC8E-4FFB-AED5-A83E3A6482E1}" type="parTrans" cxnId="{C5A157E0-4C40-4A3D-9CE0-91D62059A258}">
      <dgm:prSet/>
      <dgm:spPr/>
      <dgm:t>
        <a:bodyPr/>
        <a:lstStyle/>
        <a:p>
          <a:endParaRPr lang="en-US"/>
        </a:p>
      </dgm:t>
    </dgm:pt>
    <dgm:pt modelId="{8924D8B0-38F6-4F77-AB58-3788120522CA}" type="sibTrans" cxnId="{C5A157E0-4C40-4A3D-9CE0-91D62059A258}">
      <dgm:prSet/>
      <dgm:spPr/>
      <dgm:t>
        <a:bodyPr/>
        <a:lstStyle/>
        <a:p>
          <a:endParaRPr lang="en-US"/>
        </a:p>
      </dgm:t>
    </dgm:pt>
    <dgm:pt modelId="{5ADE6DCD-5B8D-4E2F-B514-C391E1880597}" type="pres">
      <dgm:prSet presAssocID="{849CD0FB-D7BF-42F9-A0AF-27D758BBBFE6}" presName="root" presStyleCnt="0">
        <dgm:presLayoutVars>
          <dgm:dir/>
          <dgm:resizeHandles val="exact"/>
        </dgm:presLayoutVars>
      </dgm:prSet>
      <dgm:spPr/>
    </dgm:pt>
    <dgm:pt modelId="{D4FA6ED4-211A-4C84-B725-7CBAFA12858F}" type="pres">
      <dgm:prSet presAssocID="{B2E01920-7351-48A7-9895-63CE1D95AD49}" presName="compNode" presStyleCnt="0"/>
      <dgm:spPr/>
    </dgm:pt>
    <dgm:pt modelId="{CCB86977-9D55-4C6F-937B-0604ECFF1795}" type="pres">
      <dgm:prSet presAssocID="{B2E01920-7351-48A7-9895-63CE1D95AD49}" presName="bgRect" presStyleLbl="bgShp" presStyleIdx="0" presStyleCnt="4"/>
      <dgm:spPr/>
    </dgm:pt>
    <dgm:pt modelId="{CE943D69-AFDB-4DF8-A46E-D8583D6F462D}" type="pres">
      <dgm:prSet presAssocID="{B2E01920-7351-48A7-9895-63CE1D95AD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183E087B-650D-40D1-8DB2-6A1BB9109CAF}" type="pres">
      <dgm:prSet presAssocID="{B2E01920-7351-48A7-9895-63CE1D95AD49}" presName="spaceRect" presStyleCnt="0"/>
      <dgm:spPr/>
    </dgm:pt>
    <dgm:pt modelId="{8166BA8B-C96E-4234-8019-0913A40F80FE}" type="pres">
      <dgm:prSet presAssocID="{B2E01920-7351-48A7-9895-63CE1D95AD49}" presName="parTx" presStyleLbl="revTx" presStyleIdx="0" presStyleCnt="4">
        <dgm:presLayoutVars>
          <dgm:chMax val="0"/>
          <dgm:chPref val="0"/>
        </dgm:presLayoutVars>
      </dgm:prSet>
      <dgm:spPr/>
    </dgm:pt>
    <dgm:pt modelId="{52423833-A7A4-4282-9615-52FDDFD4803A}" type="pres">
      <dgm:prSet presAssocID="{6B4852D4-2FC6-486F-A201-A1F4C8A288D0}" presName="sibTrans" presStyleCnt="0"/>
      <dgm:spPr/>
    </dgm:pt>
    <dgm:pt modelId="{FD83ADCC-3FDE-47D0-8442-3095BDD610A3}" type="pres">
      <dgm:prSet presAssocID="{9BB7A5AE-2A01-4808-9A55-736910C9E0D0}" presName="compNode" presStyleCnt="0"/>
      <dgm:spPr/>
    </dgm:pt>
    <dgm:pt modelId="{80540E9B-1993-472F-9C7E-1D6CA000A4BA}" type="pres">
      <dgm:prSet presAssocID="{9BB7A5AE-2A01-4808-9A55-736910C9E0D0}" presName="bgRect" presStyleLbl="bgShp" presStyleIdx="1" presStyleCnt="4"/>
      <dgm:spPr/>
    </dgm:pt>
    <dgm:pt modelId="{5521F5A4-F0DD-495D-A0D1-3C11EF9EBB5C}" type="pres">
      <dgm:prSet presAssocID="{9BB7A5AE-2A01-4808-9A55-736910C9E0D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24D3B89E-1D6A-4883-AF3B-9B95B1597BE6}" type="pres">
      <dgm:prSet presAssocID="{9BB7A5AE-2A01-4808-9A55-736910C9E0D0}" presName="spaceRect" presStyleCnt="0"/>
      <dgm:spPr/>
    </dgm:pt>
    <dgm:pt modelId="{C61E048F-38EC-4751-8B8E-3CDBD0881966}" type="pres">
      <dgm:prSet presAssocID="{9BB7A5AE-2A01-4808-9A55-736910C9E0D0}" presName="parTx" presStyleLbl="revTx" presStyleIdx="1" presStyleCnt="4">
        <dgm:presLayoutVars>
          <dgm:chMax val="0"/>
          <dgm:chPref val="0"/>
        </dgm:presLayoutVars>
      </dgm:prSet>
      <dgm:spPr/>
    </dgm:pt>
    <dgm:pt modelId="{46565997-0CF5-45AA-BDBB-8C2586FE9C5D}" type="pres">
      <dgm:prSet presAssocID="{A768CF75-6E37-4F85-8B4D-995728B7F940}" presName="sibTrans" presStyleCnt="0"/>
      <dgm:spPr/>
    </dgm:pt>
    <dgm:pt modelId="{F0167564-94B7-4ED0-A9A7-AEFDC8A3C9AF}" type="pres">
      <dgm:prSet presAssocID="{1FD1DD60-3230-41EB-BA8F-9184ABA9BFF4}" presName="compNode" presStyleCnt="0"/>
      <dgm:spPr/>
    </dgm:pt>
    <dgm:pt modelId="{59942B19-16C6-47ED-9F7B-32EE5B970F52}" type="pres">
      <dgm:prSet presAssocID="{1FD1DD60-3230-41EB-BA8F-9184ABA9BFF4}" presName="bgRect" presStyleLbl="bgShp" presStyleIdx="2" presStyleCnt="4"/>
      <dgm:spPr/>
    </dgm:pt>
    <dgm:pt modelId="{C5BEE2DA-C7B9-4445-998D-E92CD3FA43BC}" type="pres">
      <dgm:prSet presAssocID="{1FD1DD60-3230-41EB-BA8F-9184ABA9BFF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F7FB3946-F226-46F2-8836-40BB5EBF1F7A}" type="pres">
      <dgm:prSet presAssocID="{1FD1DD60-3230-41EB-BA8F-9184ABA9BFF4}" presName="spaceRect" presStyleCnt="0"/>
      <dgm:spPr/>
    </dgm:pt>
    <dgm:pt modelId="{7873D921-DFCF-4574-A553-C75D0B3AE7CF}" type="pres">
      <dgm:prSet presAssocID="{1FD1DD60-3230-41EB-BA8F-9184ABA9BFF4}" presName="parTx" presStyleLbl="revTx" presStyleIdx="2" presStyleCnt="4">
        <dgm:presLayoutVars>
          <dgm:chMax val="0"/>
          <dgm:chPref val="0"/>
        </dgm:presLayoutVars>
      </dgm:prSet>
      <dgm:spPr/>
    </dgm:pt>
    <dgm:pt modelId="{C8E85433-F13F-4C0E-9AEC-AE19B393410C}" type="pres">
      <dgm:prSet presAssocID="{E0AFFA45-60CA-4D41-88A7-1A3710692F2F}" presName="sibTrans" presStyleCnt="0"/>
      <dgm:spPr/>
    </dgm:pt>
    <dgm:pt modelId="{2479CA4F-0449-4006-A7B0-175608A1840B}" type="pres">
      <dgm:prSet presAssocID="{97801872-F293-410F-8180-6145A5FBD5CB}" presName="compNode" presStyleCnt="0"/>
      <dgm:spPr/>
    </dgm:pt>
    <dgm:pt modelId="{D9BF782A-B25F-4FCC-BA8F-03112586387C}" type="pres">
      <dgm:prSet presAssocID="{97801872-F293-410F-8180-6145A5FBD5CB}" presName="bgRect" presStyleLbl="bgShp" presStyleIdx="3" presStyleCnt="4"/>
      <dgm:spPr/>
    </dgm:pt>
    <dgm:pt modelId="{10827A0C-E753-4BD1-B3AD-D92F3EA04EF9}" type="pres">
      <dgm:prSet presAssocID="{97801872-F293-410F-8180-6145A5FBD5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112C1477-0A87-4E26-AB72-2AF5A246E79C}" type="pres">
      <dgm:prSet presAssocID="{97801872-F293-410F-8180-6145A5FBD5CB}" presName="spaceRect" presStyleCnt="0"/>
      <dgm:spPr/>
    </dgm:pt>
    <dgm:pt modelId="{01E93108-BC1D-4ED1-94FF-861EC9AF366B}" type="pres">
      <dgm:prSet presAssocID="{97801872-F293-410F-8180-6145A5FBD5CB}" presName="parTx" presStyleLbl="revTx" presStyleIdx="3" presStyleCnt="4">
        <dgm:presLayoutVars>
          <dgm:chMax val="0"/>
          <dgm:chPref val="0"/>
        </dgm:presLayoutVars>
      </dgm:prSet>
      <dgm:spPr/>
    </dgm:pt>
  </dgm:ptLst>
  <dgm:cxnLst>
    <dgm:cxn modelId="{3AB85F27-C291-4A2C-AD5F-51B5E6FCD3D3}" type="presOf" srcId="{9BB7A5AE-2A01-4808-9A55-736910C9E0D0}" destId="{C61E048F-38EC-4751-8B8E-3CDBD0881966}" srcOrd="0" destOrd="0" presId="urn:microsoft.com/office/officeart/2018/2/layout/IconVerticalSolidList"/>
    <dgm:cxn modelId="{F7D1BE35-EBC4-4804-87DB-44C020D896BD}" srcId="{849CD0FB-D7BF-42F9-A0AF-27D758BBBFE6}" destId="{9BB7A5AE-2A01-4808-9A55-736910C9E0D0}" srcOrd="1" destOrd="0" parTransId="{39078080-C1F7-4EFB-9286-261529A4B548}" sibTransId="{A768CF75-6E37-4F85-8B4D-995728B7F940}"/>
    <dgm:cxn modelId="{D273BF38-41DC-471C-BD16-665DBAFE73AD}" type="presOf" srcId="{B2E01920-7351-48A7-9895-63CE1D95AD49}" destId="{8166BA8B-C96E-4234-8019-0913A40F80FE}" srcOrd="0" destOrd="0" presId="urn:microsoft.com/office/officeart/2018/2/layout/IconVerticalSolidList"/>
    <dgm:cxn modelId="{036D0168-EFFA-4891-B824-969ECBB2EF40}" srcId="{849CD0FB-D7BF-42F9-A0AF-27D758BBBFE6}" destId="{B2E01920-7351-48A7-9895-63CE1D95AD49}" srcOrd="0" destOrd="0" parTransId="{1993BD83-0819-4A5B-B2FD-BD9EC3849D21}" sibTransId="{6B4852D4-2FC6-486F-A201-A1F4C8A288D0}"/>
    <dgm:cxn modelId="{1836BA76-49C9-4160-A54F-5344A37EA1E6}" type="presOf" srcId="{849CD0FB-D7BF-42F9-A0AF-27D758BBBFE6}" destId="{5ADE6DCD-5B8D-4E2F-B514-C391E1880597}" srcOrd="0" destOrd="0" presId="urn:microsoft.com/office/officeart/2018/2/layout/IconVerticalSolidList"/>
    <dgm:cxn modelId="{44557F94-BC65-45A6-B101-939D9D6CB8A9}" type="presOf" srcId="{97801872-F293-410F-8180-6145A5FBD5CB}" destId="{01E93108-BC1D-4ED1-94FF-861EC9AF366B}" srcOrd="0" destOrd="0" presId="urn:microsoft.com/office/officeart/2018/2/layout/IconVerticalSolidList"/>
    <dgm:cxn modelId="{85D3B194-AE20-40D5-B692-FA6F42344577}" type="presOf" srcId="{1FD1DD60-3230-41EB-BA8F-9184ABA9BFF4}" destId="{7873D921-DFCF-4574-A553-C75D0B3AE7CF}" srcOrd="0" destOrd="0" presId="urn:microsoft.com/office/officeart/2018/2/layout/IconVerticalSolidList"/>
    <dgm:cxn modelId="{C5A157E0-4C40-4A3D-9CE0-91D62059A258}" srcId="{849CD0FB-D7BF-42F9-A0AF-27D758BBBFE6}" destId="{97801872-F293-410F-8180-6145A5FBD5CB}" srcOrd="3" destOrd="0" parTransId="{C4D7140D-DC8E-4FFB-AED5-A83E3A6482E1}" sibTransId="{8924D8B0-38F6-4F77-AB58-3788120522CA}"/>
    <dgm:cxn modelId="{666D99F9-20A4-4304-8268-B13358EE9066}" srcId="{849CD0FB-D7BF-42F9-A0AF-27D758BBBFE6}" destId="{1FD1DD60-3230-41EB-BA8F-9184ABA9BFF4}" srcOrd="2" destOrd="0" parTransId="{52DDAA2A-FA28-486E-A93A-03E291A07BDE}" sibTransId="{E0AFFA45-60CA-4D41-88A7-1A3710692F2F}"/>
    <dgm:cxn modelId="{2CA0A1B8-F809-49F2-A850-ADD3311A4FBD}" type="presParOf" srcId="{5ADE6DCD-5B8D-4E2F-B514-C391E1880597}" destId="{D4FA6ED4-211A-4C84-B725-7CBAFA12858F}" srcOrd="0" destOrd="0" presId="urn:microsoft.com/office/officeart/2018/2/layout/IconVerticalSolidList"/>
    <dgm:cxn modelId="{19EE3884-A000-4DB7-8B37-0B6DC50D1A64}" type="presParOf" srcId="{D4FA6ED4-211A-4C84-B725-7CBAFA12858F}" destId="{CCB86977-9D55-4C6F-937B-0604ECFF1795}" srcOrd="0" destOrd="0" presId="urn:microsoft.com/office/officeart/2018/2/layout/IconVerticalSolidList"/>
    <dgm:cxn modelId="{9A1D89E0-92D0-4C3C-A3C6-5008AF29F486}" type="presParOf" srcId="{D4FA6ED4-211A-4C84-B725-7CBAFA12858F}" destId="{CE943D69-AFDB-4DF8-A46E-D8583D6F462D}" srcOrd="1" destOrd="0" presId="urn:microsoft.com/office/officeart/2018/2/layout/IconVerticalSolidList"/>
    <dgm:cxn modelId="{5BBC8EC5-0BF9-419B-A813-F67E8D20F458}" type="presParOf" srcId="{D4FA6ED4-211A-4C84-B725-7CBAFA12858F}" destId="{183E087B-650D-40D1-8DB2-6A1BB9109CAF}" srcOrd="2" destOrd="0" presId="urn:microsoft.com/office/officeart/2018/2/layout/IconVerticalSolidList"/>
    <dgm:cxn modelId="{7149605B-01DC-47EF-98A9-655B85812866}" type="presParOf" srcId="{D4FA6ED4-211A-4C84-B725-7CBAFA12858F}" destId="{8166BA8B-C96E-4234-8019-0913A40F80FE}" srcOrd="3" destOrd="0" presId="urn:microsoft.com/office/officeart/2018/2/layout/IconVerticalSolidList"/>
    <dgm:cxn modelId="{47D87989-5141-479A-B176-EB6AB32B446D}" type="presParOf" srcId="{5ADE6DCD-5B8D-4E2F-B514-C391E1880597}" destId="{52423833-A7A4-4282-9615-52FDDFD4803A}" srcOrd="1" destOrd="0" presId="urn:microsoft.com/office/officeart/2018/2/layout/IconVerticalSolidList"/>
    <dgm:cxn modelId="{02C9A026-683A-4B33-9489-F42ED245348A}" type="presParOf" srcId="{5ADE6DCD-5B8D-4E2F-B514-C391E1880597}" destId="{FD83ADCC-3FDE-47D0-8442-3095BDD610A3}" srcOrd="2" destOrd="0" presId="urn:microsoft.com/office/officeart/2018/2/layout/IconVerticalSolidList"/>
    <dgm:cxn modelId="{59B27FE5-6108-4B42-88EE-9D61DD15C996}" type="presParOf" srcId="{FD83ADCC-3FDE-47D0-8442-3095BDD610A3}" destId="{80540E9B-1993-472F-9C7E-1D6CA000A4BA}" srcOrd="0" destOrd="0" presId="urn:microsoft.com/office/officeart/2018/2/layout/IconVerticalSolidList"/>
    <dgm:cxn modelId="{E0808BCA-0BD3-4D71-81D0-F20C76289A79}" type="presParOf" srcId="{FD83ADCC-3FDE-47D0-8442-3095BDD610A3}" destId="{5521F5A4-F0DD-495D-A0D1-3C11EF9EBB5C}" srcOrd="1" destOrd="0" presId="urn:microsoft.com/office/officeart/2018/2/layout/IconVerticalSolidList"/>
    <dgm:cxn modelId="{15852CC4-8F7C-4BBA-A3C6-7DE6272FE179}" type="presParOf" srcId="{FD83ADCC-3FDE-47D0-8442-3095BDD610A3}" destId="{24D3B89E-1D6A-4883-AF3B-9B95B1597BE6}" srcOrd="2" destOrd="0" presId="urn:microsoft.com/office/officeart/2018/2/layout/IconVerticalSolidList"/>
    <dgm:cxn modelId="{3B2FDECE-B1B4-426A-A970-3C4B5EFF3DE3}" type="presParOf" srcId="{FD83ADCC-3FDE-47D0-8442-3095BDD610A3}" destId="{C61E048F-38EC-4751-8B8E-3CDBD0881966}" srcOrd="3" destOrd="0" presId="urn:microsoft.com/office/officeart/2018/2/layout/IconVerticalSolidList"/>
    <dgm:cxn modelId="{B0ECD704-FFE0-4BAD-BA1B-DA5AD7397F2B}" type="presParOf" srcId="{5ADE6DCD-5B8D-4E2F-B514-C391E1880597}" destId="{46565997-0CF5-45AA-BDBB-8C2586FE9C5D}" srcOrd="3" destOrd="0" presId="urn:microsoft.com/office/officeart/2018/2/layout/IconVerticalSolidList"/>
    <dgm:cxn modelId="{15277C9C-60CD-4882-9372-DFDA4A79DAC7}" type="presParOf" srcId="{5ADE6DCD-5B8D-4E2F-B514-C391E1880597}" destId="{F0167564-94B7-4ED0-A9A7-AEFDC8A3C9AF}" srcOrd="4" destOrd="0" presId="urn:microsoft.com/office/officeart/2018/2/layout/IconVerticalSolidList"/>
    <dgm:cxn modelId="{62C86CB9-A036-4B2B-B0F5-2E96DFBC3F97}" type="presParOf" srcId="{F0167564-94B7-4ED0-A9A7-AEFDC8A3C9AF}" destId="{59942B19-16C6-47ED-9F7B-32EE5B970F52}" srcOrd="0" destOrd="0" presId="urn:microsoft.com/office/officeart/2018/2/layout/IconVerticalSolidList"/>
    <dgm:cxn modelId="{127C6DA6-84AB-4778-ACC7-455E65FC9E58}" type="presParOf" srcId="{F0167564-94B7-4ED0-A9A7-AEFDC8A3C9AF}" destId="{C5BEE2DA-C7B9-4445-998D-E92CD3FA43BC}" srcOrd="1" destOrd="0" presId="urn:microsoft.com/office/officeart/2018/2/layout/IconVerticalSolidList"/>
    <dgm:cxn modelId="{81836AB7-0498-47E7-9ED8-0CBE04D863A1}" type="presParOf" srcId="{F0167564-94B7-4ED0-A9A7-AEFDC8A3C9AF}" destId="{F7FB3946-F226-46F2-8836-40BB5EBF1F7A}" srcOrd="2" destOrd="0" presId="urn:microsoft.com/office/officeart/2018/2/layout/IconVerticalSolidList"/>
    <dgm:cxn modelId="{4D5DC6D3-6E96-4D81-AED2-6C6251C012C7}" type="presParOf" srcId="{F0167564-94B7-4ED0-A9A7-AEFDC8A3C9AF}" destId="{7873D921-DFCF-4574-A553-C75D0B3AE7CF}" srcOrd="3" destOrd="0" presId="urn:microsoft.com/office/officeart/2018/2/layout/IconVerticalSolidList"/>
    <dgm:cxn modelId="{C891046D-4B69-4F5C-B431-CDC91C512D09}" type="presParOf" srcId="{5ADE6DCD-5B8D-4E2F-B514-C391E1880597}" destId="{C8E85433-F13F-4C0E-9AEC-AE19B393410C}" srcOrd="5" destOrd="0" presId="urn:microsoft.com/office/officeart/2018/2/layout/IconVerticalSolidList"/>
    <dgm:cxn modelId="{6A8EC7BF-733D-4DA9-AB19-CC041F8F25E6}" type="presParOf" srcId="{5ADE6DCD-5B8D-4E2F-B514-C391E1880597}" destId="{2479CA4F-0449-4006-A7B0-175608A1840B}" srcOrd="6" destOrd="0" presId="urn:microsoft.com/office/officeart/2018/2/layout/IconVerticalSolidList"/>
    <dgm:cxn modelId="{105B213F-558A-45DF-BEC0-909349A454C7}" type="presParOf" srcId="{2479CA4F-0449-4006-A7B0-175608A1840B}" destId="{D9BF782A-B25F-4FCC-BA8F-03112586387C}" srcOrd="0" destOrd="0" presId="urn:microsoft.com/office/officeart/2018/2/layout/IconVerticalSolidList"/>
    <dgm:cxn modelId="{DA3D9322-2B6D-45A9-92CF-B6AC23EF5004}" type="presParOf" srcId="{2479CA4F-0449-4006-A7B0-175608A1840B}" destId="{10827A0C-E753-4BD1-B3AD-D92F3EA04EF9}" srcOrd="1" destOrd="0" presId="urn:microsoft.com/office/officeart/2018/2/layout/IconVerticalSolidList"/>
    <dgm:cxn modelId="{DB7F23A4-F014-49AA-BFC5-0BC3B7E716A6}" type="presParOf" srcId="{2479CA4F-0449-4006-A7B0-175608A1840B}" destId="{112C1477-0A87-4E26-AB72-2AF5A246E79C}" srcOrd="2" destOrd="0" presId="urn:microsoft.com/office/officeart/2018/2/layout/IconVerticalSolidList"/>
    <dgm:cxn modelId="{904A0BCE-406F-4D04-9DC8-1FEDA4D5EAD8}" type="presParOf" srcId="{2479CA4F-0449-4006-A7B0-175608A1840B}" destId="{01E93108-BC1D-4ED1-94FF-861EC9AF366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000E53-E6FA-43E6-AEBD-A4CEB50450A4}" type="doc">
      <dgm:prSet loTypeId="urn:microsoft.com/office/officeart/2005/8/layout/chart3" loCatId="relationship" qsTypeId="urn:microsoft.com/office/officeart/2005/8/quickstyle/3d3" qsCatId="3D" csTypeId="urn:microsoft.com/office/officeart/2005/8/colors/accent1_4" csCatId="accent1" phldr="1"/>
      <dgm:spPr/>
    </dgm:pt>
    <dgm:pt modelId="{0640C82B-17EF-44AD-8457-BAE62BCEF41F}">
      <dgm:prSet phldrT="[Texte]" custT="1"/>
      <dgm:spPr/>
      <dgm:t>
        <a:bodyPr/>
        <a:lstStyle/>
        <a:p>
          <a:r>
            <a:rPr lang="fr-FR" sz="1200" dirty="0"/>
            <a:t>Architecture de valeur : </a:t>
          </a:r>
        </a:p>
        <a:p>
          <a:r>
            <a:rPr lang="fr-FR" sz="1200" dirty="0"/>
            <a:t>Agencement ressources et compétences</a:t>
          </a:r>
        </a:p>
      </dgm:t>
    </dgm:pt>
    <dgm:pt modelId="{F9FD77AE-AE93-4D53-B66D-DCD6958D8ADC}" type="parTrans" cxnId="{D9B3421F-2805-4B88-80B9-9FC179F2C127}">
      <dgm:prSet/>
      <dgm:spPr/>
      <dgm:t>
        <a:bodyPr/>
        <a:lstStyle/>
        <a:p>
          <a:endParaRPr lang="fr-FR"/>
        </a:p>
      </dgm:t>
    </dgm:pt>
    <dgm:pt modelId="{D7EDF1BD-7586-43FF-9B4D-056D276BB093}" type="sibTrans" cxnId="{D9B3421F-2805-4B88-80B9-9FC179F2C127}">
      <dgm:prSet/>
      <dgm:spPr/>
      <dgm:t>
        <a:bodyPr/>
        <a:lstStyle/>
        <a:p>
          <a:endParaRPr lang="fr-FR"/>
        </a:p>
      </dgm:t>
    </dgm:pt>
    <dgm:pt modelId="{AA119C4D-1379-45FE-ACC1-E26575CAFD71}">
      <dgm:prSet phldrT="[Texte]" custT="1"/>
      <dgm:spPr/>
      <dgm:t>
        <a:bodyPr/>
        <a:lstStyle/>
        <a:p>
          <a:r>
            <a:rPr lang="fr-FR" sz="1200" dirty="0"/>
            <a:t>Equation de profit </a:t>
          </a:r>
        </a:p>
        <a:p>
          <a:r>
            <a:rPr lang="fr-FR" sz="1200" dirty="0"/>
            <a:t>- CA</a:t>
          </a:r>
        </a:p>
        <a:p>
          <a:r>
            <a:rPr lang="fr-FR" sz="1200" dirty="0"/>
            <a:t>- Structure de coûts</a:t>
          </a:r>
        </a:p>
        <a:p>
          <a:r>
            <a:rPr lang="fr-FR" sz="1200" dirty="0"/>
            <a:t>- Capitaux engagés</a:t>
          </a:r>
        </a:p>
      </dgm:t>
    </dgm:pt>
    <dgm:pt modelId="{1A9C9F71-684B-42EE-9B59-381DBE775E95}" type="parTrans" cxnId="{48ECC838-5371-439F-A1F1-D5FCF8E9B7E5}">
      <dgm:prSet/>
      <dgm:spPr/>
      <dgm:t>
        <a:bodyPr/>
        <a:lstStyle/>
        <a:p>
          <a:endParaRPr lang="fr-FR"/>
        </a:p>
      </dgm:t>
    </dgm:pt>
    <dgm:pt modelId="{CD4124C9-1D66-4722-A1DC-F9F31270A286}" type="sibTrans" cxnId="{48ECC838-5371-439F-A1F1-D5FCF8E9B7E5}">
      <dgm:prSet/>
      <dgm:spPr/>
      <dgm:t>
        <a:bodyPr/>
        <a:lstStyle/>
        <a:p>
          <a:endParaRPr lang="fr-FR"/>
        </a:p>
      </dgm:t>
    </dgm:pt>
    <dgm:pt modelId="{A3BE2C1C-4105-4388-B53C-55A7B3D50A89}">
      <dgm:prSet phldrT="[Texte]" custT="1"/>
      <dgm:spPr/>
      <dgm:t>
        <a:bodyPr/>
        <a:lstStyle/>
        <a:p>
          <a:r>
            <a:rPr lang="fr-FR" sz="1200" dirty="0"/>
            <a:t>Proposition de valeur :</a:t>
          </a:r>
        </a:p>
        <a:p>
          <a:r>
            <a:rPr lang="fr-FR" sz="1200" dirty="0"/>
            <a:t>- Clients</a:t>
          </a:r>
        </a:p>
        <a:p>
          <a:r>
            <a:rPr lang="fr-FR" sz="1200" dirty="0"/>
            <a:t>-Produits et/ou services</a:t>
          </a:r>
        </a:p>
        <a:p>
          <a:r>
            <a:rPr lang="fr-FR" sz="1200" dirty="0"/>
            <a:t>- Prix</a:t>
          </a:r>
        </a:p>
      </dgm:t>
    </dgm:pt>
    <dgm:pt modelId="{B91B4BF0-7498-4FA6-BC0B-938A5705E687}" type="parTrans" cxnId="{CA748F25-9EF1-4D72-B4AC-4B1C584559F8}">
      <dgm:prSet/>
      <dgm:spPr/>
      <dgm:t>
        <a:bodyPr/>
        <a:lstStyle/>
        <a:p>
          <a:endParaRPr lang="fr-FR"/>
        </a:p>
      </dgm:t>
    </dgm:pt>
    <dgm:pt modelId="{94E4D642-6A60-4F3D-8FF3-C24584E5A22F}" type="sibTrans" cxnId="{CA748F25-9EF1-4D72-B4AC-4B1C584559F8}">
      <dgm:prSet/>
      <dgm:spPr/>
      <dgm:t>
        <a:bodyPr/>
        <a:lstStyle/>
        <a:p>
          <a:endParaRPr lang="fr-FR"/>
        </a:p>
      </dgm:t>
    </dgm:pt>
    <dgm:pt modelId="{37998E47-45D0-4D72-AF1E-9C04C6BA1EC4}" type="pres">
      <dgm:prSet presAssocID="{8A000E53-E6FA-43E6-AEBD-A4CEB50450A4}" presName="compositeShape" presStyleCnt="0">
        <dgm:presLayoutVars>
          <dgm:chMax val="7"/>
          <dgm:dir/>
          <dgm:resizeHandles val="exact"/>
        </dgm:presLayoutVars>
      </dgm:prSet>
      <dgm:spPr/>
    </dgm:pt>
    <dgm:pt modelId="{5B8964A3-4BF0-43FD-BCE2-AEFC052BFB4C}" type="pres">
      <dgm:prSet presAssocID="{8A000E53-E6FA-43E6-AEBD-A4CEB50450A4}" presName="wedge1" presStyleLbl="node1" presStyleIdx="0" presStyleCnt="3"/>
      <dgm:spPr/>
    </dgm:pt>
    <dgm:pt modelId="{C2318BC5-604C-410E-ADC7-DDCAF378ACC4}" type="pres">
      <dgm:prSet presAssocID="{8A000E53-E6FA-43E6-AEBD-A4CEB50450A4}" presName="wedge1Tx" presStyleLbl="node1" presStyleIdx="0" presStyleCnt="3">
        <dgm:presLayoutVars>
          <dgm:chMax val="0"/>
          <dgm:chPref val="0"/>
          <dgm:bulletEnabled val="1"/>
        </dgm:presLayoutVars>
      </dgm:prSet>
      <dgm:spPr/>
    </dgm:pt>
    <dgm:pt modelId="{5EC4B2D1-CFAD-4DE5-BA76-8F69DDA47545}" type="pres">
      <dgm:prSet presAssocID="{8A000E53-E6FA-43E6-AEBD-A4CEB50450A4}" presName="wedge2" presStyleLbl="node1" presStyleIdx="1" presStyleCnt="3"/>
      <dgm:spPr/>
    </dgm:pt>
    <dgm:pt modelId="{ABD22E0A-C5B1-47B5-8665-A70A312E7A06}" type="pres">
      <dgm:prSet presAssocID="{8A000E53-E6FA-43E6-AEBD-A4CEB50450A4}" presName="wedge2Tx" presStyleLbl="node1" presStyleIdx="1" presStyleCnt="3">
        <dgm:presLayoutVars>
          <dgm:chMax val="0"/>
          <dgm:chPref val="0"/>
          <dgm:bulletEnabled val="1"/>
        </dgm:presLayoutVars>
      </dgm:prSet>
      <dgm:spPr/>
    </dgm:pt>
    <dgm:pt modelId="{AA2AFBD2-7792-4C25-9E3C-499F584BBD13}" type="pres">
      <dgm:prSet presAssocID="{8A000E53-E6FA-43E6-AEBD-A4CEB50450A4}" presName="wedge3" presStyleLbl="node1" presStyleIdx="2" presStyleCnt="3"/>
      <dgm:spPr/>
    </dgm:pt>
    <dgm:pt modelId="{D5F52C87-488D-4922-A969-B9FEC95CCF1E}" type="pres">
      <dgm:prSet presAssocID="{8A000E53-E6FA-43E6-AEBD-A4CEB50450A4}" presName="wedge3Tx" presStyleLbl="node1" presStyleIdx="2" presStyleCnt="3">
        <dgm:presLayoutVars>
          <dgm:chMax val="0"/>
          <dgm:chPref val="0"/>
          <dgm:bulletEnabled val="1"/>
        </dgm:presLayoutVars>
      </dgm:prSet>
      <dgm:spPr/>
    </dgm:pt>
  </dgm:ptLst>
  <dgm:cxnLst>
    <dgm:cxn modelId="{D9B3421F-2805-4B88-80B9-9FC179F2C127}" srcId="{8A000E53-E6FA-43E6-AEBD-A4CEB50450A4}" destId="{0640C82B-17EF-44AD-8457-BAE62BCEF41F}" srcOrd="0" destOrd="0" parTransId="{F9FD77AE-AE93-4D53-B66D-DCD6958D8ADC}" sibTransId="{D7EDF1BD-7586-43FF-9B4D-056D276BB093}"/>
    <dgm:cxn modelId="{CA748F25-9EF1-4D72-B4AC-4B1C584559F8}" srcId="{8A000E53-E6FA-43E6-AEBD-A4CEB50450A4}" destId="{A3BE2C1C-4105-4388-B53C-55A7B3D50A89}" srcOrd="2" destOrd="0" parTransId="{B91B4BF0-7498-4FA6-BC0B-938A5705E687}" sibTransId="{94E4D642-6A60-4F3D-8FF3-C24584E5A22F}"/>
    <dgm:cxn modelId="{48ECC838-5371-439F-A1F1-D5FCF8E9B7E5}" srcId="{8A000E53-E6FA-43E6-AEBD-A4CEB50450A4}" destId="{AA119C4D-1379-45FE-ACC1-E26575CAFD71}" srcOrd="1" destOrd="0" parTransId="{1A9C9F71-684B-42EE-9B59-381DBE775E95}" sibTransId="{CD4124C9-1D66-4722-A1DC-F9F31270A286}"/>
    <dgm:cxn modelId="{8DBD2A7D-B455-453B-896E-3F1E989BFAC8}" type="presOf" srcId="{AA119C4D-1379-45FE-ACC1-E26575CAFD71}" destId="{ABD22E0A-C5B1-47B5-8665-A70A312E7A06}" srcOrd="1" destOrd="0" presId="urn:microsoft.com/office/officeart/2005/8/layout/chart3"/>
    <dgm:cxn modelId="{59A533A2-5644-4CBA-89FF-999AFAAACB52}" type="presOf" srcId="{0640C82B-17EF-44AD-8457-BAE62BCEF41F}" destId="{C2318BC5-604C-410E-ADC7-DDCAF378ACC4}" srcOrd="1" destOrd="0" presId="urn:microsoft.com/office/officeart/2005/8/layout/chart3"/>
    <dgm:cxn modelId="{440D63A3-EFDB-42FC-96AC-D70192EA9DF2}" type="presOf" srcId="{A3BE2C1C-4105-4388-B53C-55A7B3D50A89}" destId="{AA2AFBD2-7792-4C25-9E3C-499F584BBD13}" srcOrd="0" destOrd="0" presId="urn:microsoft.com/office/officeart/2005/8/layout/chart3"/>
    <dgm:cxn modelId="{DFD918AB-8A25-4A58-9F6A-6D1CAFB3E650}" type="presOf" srcId="{A3BE2C1C-4105-4388-B53C-55A7B3D50A89}" destId="{D5F52C87-488D-4922-A969-B9FEC95CCF1E}" srcOrd="1" destOrd="0" presId="urn:microsoft.com/office/officeart/2005/8/layout/chart3"/>
    <dgm:cxn modelId="{42B507B4-8A3F-4F61-84C1-93D2F8EC7023}" type="presOf" srcId="{AA119C4D-1379-45FE-ACC1-E26575CAFD71}" destId="{5EC4B2D1-CFAD-4DE5-BA76-8F69DDA47545}" srcOrd="0" destOrd="0" presId="urn:microsoft.com/office/officeart/2005/8/layout/chart3"/>
    <dgm:cxn modelId="{DC5DC0B9-8F41-4231-846A-06B0A41D121B}" type="presOf" srcId="{8A000E53-E6FA-43E6-AEBD-A4CEB50450A4}" destId="{37998E47-45D0-4D72-AF1E-9C04C6BA1EC4}" srcOrd="0" destOrd="0" presId="urn:microsoft.com/office/officeart/2005/8/layout/chart3"/>
    <dgm:cxn modelId="{506D11BF-A1C8-4635-855E-C21621980141}" type="presOf" srcId="{0640C82B-17EF-44AD-8457-BAE62BCEF41F}" destId="{5B8964A3-4BF0-43FD-BCE2-AEFC052BFB4C}" srcOrd="0" destOrd="0" presId="urn:microsoft.com/office/officeart/2005/8/layout/chart3"/>
    <dgm:cxn modelId="{A3800ED4-FEF8-452C-B041-9F6EA487EFF5}" type="presParOf" srcId="{37998E47-45D0-4D72-AF1E-9C04C6BA1EC4}" destId="{5B8964A3-4BF0-43FD-BCE2-AEFC052BFB4C}" srcOrd="0" destOrd="0" presId="urn:microsoft.com/office/officeart/2005/8/layout/chart3"/>
    <dgm:cxn modelId="{8B933107-EA50-4A3A-9386-897A517F39E3}" type="presParOf" srcId="{37998E47-45D0-4D72-AF1E-9C04C6BA1EC4}" destId="{C2318BC5-604C-410E-ADC7-DDCAF378ACC4}" srcOrd="1" destOrd="0" presId="urn:microsoft.com/office/officeart/2005/8/layout/chart3"/>
    <dgm:cxn modelId="{E6E5B106-928F-438E-A76A-C0FCE4B04C83}" type="presParOf" srcId="{37998E47-45D0-4D72-AF1E-9C04C6BA1EC4}" destId="{5EC4B2D1-CFAD-4DE5-BA76-8F69DDA47545}" srcOrd="2" destOrd="0" presId="urn:microsoft.com/office/officeart/2005/8/layout/chart3"/>
    <dgm:cxn modelId="{5014EBA3-A236-4393-9E92-2BD6F4BB6380}" type="presParOf" srcId="{37998E47-45D0-4D72-AF1E-9C04C6BA1EC4}" destId="{ABD22E0A-C5B1-47B5-8665-A70A312E7A06}" srcOrd="3" destOrd="0" presId="urn:microsoft.com/office/officeart/2005/8/layout/chart3"/>
    <dgm:cxn modelId="{D776630A-C985-4E00-B5CF-98A084A44C30}" type="presParOf" srcId="{37998E47-45D0-4D72-AF1E-9C04C6BA1EC4}" destId="{AA2AFBD2-7792-4C25-9E3C-499F584BBD13}" srcOrd="4" destOrd="0" presId="urn:microsoft.com/office/officeart/2005/8/layout/chart3"/>
    <dgm:cxn modelId="{FAD5A956-CF4B-4CEF-9512-640431663122}" type="presParOf" srcId="{37998E47-45D0-4D72-AF1E-9C04C6BA1EC4}" destId="{D5F52C87-488D-4922-A969-B9FEC95CCF1E}"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669ECD-2E87-49F2-BDAD-EE6FC222B5B1}"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46C000A7-B225-4323-B8DC-FD1F2BFF0357}">
      <dgm:prSet/>
      <dgm:spPr/>
      <dgm:t>
        <a:bodyPr/>
        <a:lstStyle/>
        <a:p>
          <a:r>
            <a:rPr lang="fr-FR"/>
            <a:t>OFFRE: </a:t>
          </a:r>
          <a:endParaRPr lang="en-US"/>
        </a:p>
      </dgm:t>
    </dgm:pt>
    <dgm:pt modelId="{EE973766-41FD-4926-A9B7-2207F664F6C0}" type="parTrans" cxnId="{D407402B-D3B7-49AC-99FA-F5970CCF04D1}">
      <dgm:prSet/>
      <dgm:spPr/>
      <dgm:t>
        <a:bodyPr/>
        <a:lstStyle/>
        <a:p>
          <a:endParaRPr lang="en-US"/>
        </a:p>
      </dgm:t>
    </dgm:pt>
    <dgm:pt modelId="{37CF704D-C1E8-408B-A9A7-336571AEF438}" type="sibTrans" cxnId="{D407402B-D3B7-49AC-99FA-F5970CCF04D1}">
      <dgm:prSet/>
      <dgm:spPr/>
      <dgm:t>
        <a:bodyPr/>
        <a:lstStyle/>
        <a:p>
          <a:endParaRPr lang="en-US"/>
        </a:p>
      </dgm:t>
    </dgm:pt>
    <dgm:pt modelId="{A7E961C5-6C17-48D4-8719-8982FA66AE44}">
      <dgm:prSet/>
      <dgm:spPr/>
      <dgm:t>
        <a:bodyPr/>
        <a:lstStyle/>
        <a:p>
          <a:r>
            <a:rPr lang="fr-FR"/>
            <a:t>Proposition de valeur pour les clients (outputs commerciaux)</a:t>
          </a:r>
          <a:endParaRPr lang="en-US"/>
        </a:p>
      </dgm:t>
    </dgm:pt>
    <dgm:pt modelId="{F8F01DB2-FDFF-413B-8674-5329921A0406}" type="parTrans" cxnId="{50E8C7AC-D426-4002-85D8-A61C1D917D67}">
      <dgm:prSet/>
      <dgm:spPr/>
      <dgm:t>
        <a:bodyPr/>
        <a:lstStyle/>
        <a:p>
          <a:endParaRPr lang="en-US"/>
        </a:p>
      </dgm:t>
    </dgm:pt>
    <dgm:pt modelId="{F97E3A71-37F2-4251-B657-2A189D989A45}" type="sibTrans" cxnId="{50E8C7AC-D426-4002-85D8-A61C1D917D67}">
      <dgm:prSet/>
      <dgm:spPr/>
      <dgm:t>
        <a:bodyPr/>
        <a:lstStyle/>
        <a:p>
          <a:endParaRPr lang="en-US"/>
        </a:p>
      </dgm:t>
    </dgm:pt>
    <dgm:pt modelId="{D251949C-9B9C-4858-903D-E6AF4C53EA7B}">
      <dgm:prSet/>
      <dgm:spPr/>
      <dgm:t>
        <a:bodyPr/>
        <a:lstStyle/>
        <a:p>
          <a:r>
            <a:rPr lang="fr-FR"/>
            <a:t>Segmentation marketing : cibles commerciales incluant utilisateur/payeur/prescripteur </a:t>
          </a:r>
          <a:endParaRPr lang="en-US"/>
        </a:p>
      </dgm:t>
    </dgm:pt>
    <dgm:pt modelId="{9E951B92-DA48-4AB3-927E-3DD508B4899E}" type="parTrans" cxnId="{BA12A778-EA00-47DC-AEE6-AD027D35FF2D}">
      <dgm:prSet/>
      <dgm:spPr/>
      <dgm:t>
        <a:bodyPr/>
        <a:lstStyle/>
        <a:p>
          <a:endParaRPr lang="en-US"/>
        </a:p>
      </dgm:t>
    </dgm:pt>
    <dgm:pt modelId="{1CBB67AD-8DD1-42E9-BD8B-FBED71CBF502}" type="sibTrans" cxnId="{BA12A778-EA00-47DC-AEE6-AD027D35FF2D}">
      <dgm:prSet/>
      <dgm:spPr/>
      <dgm:t>
        <a:bodyPr/>
        <a:lstStyle/>
        <a:p>
          <a:endParaRPr lang="en-US"/>
        </a:p>
      </dgm:t>
    </dgm:pt>
    <dgm:pt modelId="{7251F761-CF7E-4375-8E74-116CFBE2DBA0}">
      <dgm:prSet/>
      <dgm:spPr/>
      <dgm:t>
        <a:bodyPr/>
        <a:lstStyle/>
        <a:p>
          <a:r>
            <a:rPr lang="fr-FR"/>
            <a:t>INTERNE :</a:t>
          </a:r>
          <a:endParaRPr lang="en-US"/>
        </a:p>
      </dgm:t>
    </dgm:pt>
    <dgm:pt modelId="{E1045B80-7080-43BB-A029-F8C636C3DBC4}" type="parTrans" cxnId="{890AEBC8-4FF9-4C81-94B4-D3039B975955}">
      <dgm:prSet/>
      <dgm:spPr/>
      <dgm:t>
        <a:bodyPr/>
        <a:lstStyle/>
        <a:p>
          <a:endParaRPr lang="en-US"/>
        </a:p>
      </dgm:t>
    </dgm:pt>
    <dgm:pt modelId="{AA9BA30A-F7FE-450D-9821-E4FAD8D19CA1}" type="sibTrans" cxnId="{890AEBC8-4FF9-4C81-94B4-D3039B975955}">
      <dgm:prSet/>
      <dgm:spPr/>
      <dgm:t>
        <a:bodyPr/>
        <a:lstStyle/>
        <a:p>
          <a:endParaRPr lang="en-US"/>
        </a:p>
      </dgm:t>
    </dgm:pt>
    <dgm:pt modelId="{B04A27A7-CBE1-4869-8903-D01006F2EE40}">
      <dgm:prSet/>
      <dgm:spPr/>
      <dgm:t>
        <a:bodyPr/>
        <a:lstStyle/>
        <a:p>
          <a:r>
            <a:rPr lang="fr-FR"/>
            <a:t>Identification ressources &amp; compétences (inputs)</a:t>
          </a:r>
          <a:endParaRPr lang="en-US"/>
        </a:p>
      </dgm:t>
    </dgm:pt>
    <dgm:pt modelId="{710EA904-C786-4B8C-B247-DAFC7504D0AA}" type="parTrans" cxnId="{C67207CD-6E2F-4EB4-906C-AA526EC3F693}">
      <dgm:prSet/>
      <dgm:spPr/>
      <dgm:t>
        <a:bodyPr/>
        <a:lstStyle/>
        <a:p>
          <a:endParaRPr lang="en-US"/>
        </a:p>
      </dgm:t>
    </dgm:pt>
    <dgm:pt modelId="{7637ABA2-D64B-44C2-90FF-B360DC6B1700}" type="sibTrans" cxnId="{C67207CD-6E2F-4EB4-906C-AA526EC3F693}">
      <dgm:prSet/>
      <dgm:spPr/>
      <dgm:t>
        <a:bodyPr/>
        <a:lstStyle/>
        <a:p>
          <a:endParaRPr lang="en-US"/>
        </a:p>
      </dgm:t>
    </dgm:pt>
    <dgm:pt modelId="{E18522EC-E5C9-4DA6-9804-EFED4768E45F}">
      <dgm:prSet/>
      <dgm:spPr/>
      <dgm:t>
        <a:bodyPr/>
        <a:lstStyle/>
        <a:p>
          <a:r>
            <a:rPr lang="fr-FR"/>
            <a:t>Evaluation VRIO (cf stratégie)</a:t>
          </a:r>
          <a:endParaRPr lang="en-US"/>
        </a:p>
      </dgm:t>
    </dgm:pt>
    <dgm:pt modelId="{80B7E0A3-BDCC-4E03-B17A-9631C8A7A879}" type="parTrans" cxnId="{7B4881A4-D791-4AB9-BDB5-4AAECEE3E904}">
      <dgm:prSet/>
      <dgm:spPr/>
      <dgm:t>
        <a:bodyPr/>
        <a:lstStyle/>
        <a:p>
          <a:endParaRPr lang="en-US"/>
        </a:p>
      </dgm:t>
    </dgm:pt>
    <dgm:pt modelId="{6AC9B71D-8EAE-489E-91D3-A9405EFCE177}" type="sibTrans" cxnId="{7B4881A4-D791-4AB9-BDB5-4AAECEE3E904}">
      <dgm:prSet/>
      <dgm:spPr/>
      <dgm:t>
        <a:bodyPr/>
        <a:lstStyle/>
        <a:p>
          <a:endParaRPr lang="en-US"/>
        </a:p>
      </dgm:t>
    </dgm:pt>
    <dgm:pt modelId="{F41AD92F-7DEE-47AE-878D-B764F5C5103A}">
      <dgm:prSet/>
      <dgm:spPr/>
      <dgm:t>
        <a:bodyPr/>
        <a:lstStyle/>
        <a:p>
          <a:r>
            <a:rPr lang="fr-FR"/>
            <a:t>EXTERNE</a:t>
          </a:r>
          <a:endParaRPr lang="en-US"/>
        </a:p>
      </dgm:t>
    </dgm:pt>
    <dgm:pt modelId="{F1E5778A-2DB4-474E-95E2-DA41CA0A43CA}" type="parTrans" cxnId="{7EBE58F6-E9FA-49D0-9391-7B044F369E04}">
      <dgm:prSet/>
      <dgm:spPr/>
      <dgm:t>
        <a:bodyPr/>
        <a:lstStyle/>
        <a:p>
          <a:endParaRPr lang="en-US"/>
        </a:p>
      </dgm:t>
    </dgm:pt>
    <dgm:pt modelId="{E29DE2DB-77B7-4AF2-B601-DD72C9F5B257}" type="sibTrans" cxnId="{7EBE58F6-E9FA-49D0-9391-7B044F369E04}">
      <dgm:prSet/>
      <dgm:spPr/>
      <dgm:t>
        <a:bodyPr/>
        <a:lstStyle/>
        <a:p>
          <a:endParaRPr lang="en-US"/>
        </a:p>
      </dgm:t>
    </dgm:pt>
    <dgm:pt modelId="{33F535B5-474F-42CF-8769-CE98DBA674A4}">
      <dgm:prSet/>
      <dgm:spPr/>
      <dgm:t>
        <a:bodyPr/>
        <a:lstStyle/>
        <a:p>
          <a:r>
            <a:rPr lang="fr-FR"/>
            <a:t>MACRO ENVIRONNEMENT PESTEL (cf stratégie)</a:t>
          </a:r>
          <a:endParaRPr lang="en-US"/>
        </a:p>
      </dgm:t>
    </dgm:pt>
    <dgm:pt modelId="{41366899-AD83-46DD-A237-1276302DBCD3}" type="parTrans" cxnId="{BEBF0544-2700-4203-9D45-D27C1046FA3D}">
      <dgm:prSet/>
      <dgm:spPr/>
      <dgm:t>
        <a:bodyPr/>
        <a:lstStyle/>
        <a:p>
          <a:endParaRPr lang="en-US"/>
        </a:p>
      </dgm:t>
    </dgm:pt>
    <dgm:pt modelId="{FEB935AC-79E6-4E16-8D87-D58EBAE85B0C}" type="sibTrans" cxnId="{BEBF0544-2700-4203-9D45-D27C1046FA3D}">
      <dgm:prSet/>
      <dgm:spPr/>
      <dgm:t>
        <a:bodyPr/>
        <a:lstStyle/>
        <a:p>
          <a:endParaRPr lang="en-US"/>
        </a:p>
      </dgm:t>
    </dgm:pt>
    <dgm:pt modelId="{3E60EDD5-06BC-477D-BE7C-A3233B407540}">
      <dgm:prSet/>
      <dgm:spPr/>
      <dgm:t>
        <a:bodyPr/>
        <a:lstStyle/>
        <a:p>
          <a:r>
            <a:rPr lang="fr-FR"/>
            <a:t>MICRO ENVIRONNEMENT : 5 Forces PORTER (cf stratégie)</a:t>
          </a:r>
          <a:endParaRPr lang="en-US"/>
        </a:p>
      </dgm:t>
    </dgm:pt>
    <dgm:pt modelId="{3EB05F3A-E901-4549-9F15-AE4FDA2D5182}" type="parTrans" cxnId="{C1696E32-27CB-4732-AAD0-7283BAB55931}">
      <dgm:prSet/>
      <dgm:spPr/>
      <dgm:t>
        <a:bodyPr/>
        <a:lstStyle/>
        <a:p>
          <a:endParaRPr lang="en-US"/>
        </a:p>
      </dgm:t>
    </dgm:pt>
    <dgm:pt modelId="{1F523231-ACDD-4071-BE6E-2AE1D87C7E8B}" type="sibTrans" cxnId="{C1696E32-27CB-4732-AAD0-7283BAB55931}">
      <dgm:prSet/>
      <dgm:spPr/>
      <dgm:t>
        <a:bodyPr/>
        <a:lstStyle/>
        <a:p>
          <a:endParaRPr lang="en-US"/>
        </a:p>
      </dgm:t>
    </dgm:pt>
    <dgm:pt modelId="{C9B50794-B357-457A-951B-FC6CA6BB30C6}" type="pres">
      <dgm:prSet presAssocID="{B9669ECD-2E87-49F2-BDAD-EE6FC222B5B1}" presName="linear" presStyleCnt="0">
        <dgm:presLayoutVars>
          <dgm:dir/>
          <dgm:animLvl val="lvl"/>
          <dgm:resizeHandles val="exact"/>
        </dgm:presLayoutVars>
      </dgm:prSet>
      <dgm:spPr/>
    </dgm:pt>
    <dgm:pt modelId="{1F4CB0AE-3720-4A6E-9D6D-5F895A07B68E}" type="pres">
      <dgm:prSet presAssocID="{46C000A7-B225-4323-B8DC-FD1F2BFF0357}" presName="parentLin" presStyleCnt="0"/>
      <dgm:spPr/>
    </dgm:pt>
    <dgm:pt modelId="{AC6CB24B-49CB-4E56-B6DC-95F8CB5769AB}" type="pres">
      <dgm:prSet presAssocID="{46C000A7-B225-4323-B8DC-FD1F2BFF0357}" presName="parentLeftMargin" presStyleLbl="node1" presStyleIdx="0" presStyleCnt="3"/>
      <dgm:spPr/>
    </dgm:pt>
    <dgm:pt modelId="{79175114-7E9A-4227-887B-1035C8DD95F2}" type="pres">
      <dgm:prSet presAssocID="{46C000A7-B225-4323-B8DC-FD1F2BFF0357}" presName="parentText" presStyleLbl="node1" presStyleIdx="0" presStyleCnt="3">
        <dgm:presLayoutVars>
          <dgm:chMax val="0"/>
          <dgm:bulletEnabled val="1"/>
        </dgm:presLayoutVars>
      </dgm:prSet>
      <dgm:spPr/>
    </dgm:pt>
    <dgm:pt modelId="{9DEF1D8E-F22A-4875-8137-07E8C9D584E6}" type="pres">
      <dgm:prSet presAssocID="{46C000A7-B225-4323-B8DC-FD1F2BFF0357}" presName="negativeSpace" presStyleCnt="0"/>
      <dgm:spPr/>
    </dgm:pt>
    <dgm:pt modelId="{9157BD35-CFA7-401A-A901-1DCA930BF4A6}" type="pres">
      <dgm:prSet presAssocID="{46C000A7-B225-4323-B8DC-FD1F2BFF0357}" presName="childText" presStyleLbl="conFgAcc1" presStyleIdx="0" presStyleCnt="3">
        <dgm:presLayoutVars>
          <dgm:bulletEnabled val="1"/>
        </dgm:presLayoutVars>
      </dgm:prSet>
      <dgm:spPr/>
    </dgm:pt>
    <dgm:pt modelId="{CB65A984-317B-4525-A5F0-38813E7DEB13}" type="pres">
      <dgm:prSet presAssocID="{37CF704D-C1E8-408B-A9A7-336571AEF438}" presName="spaceBetweenRectangles" presStyleCnt="0"/>
      <dgm:spPr/>
    </dgm:pt>
    <dgm:pt modelId="{E7E15038-0BE6-4F03-96A8-EC8C80FC3206}" type="pres">
      <dgm:prSet presAssocID="{7251F761-CF7E-4375-8E74-116CFBE2DBA0}" presName="parentLin" presStyleCnt="0"/>
      <dgm:spPr/>
    </dgm:pt>
    <dgm:pt modelId="{87F77F73-BECA-40CF-BE33-F9EDC8C4D512}" type="pres">
      <dgm:prSet presAssocID="{7251F761-CF7E-4375-8E74-116CFBE2DBA0}" presName="parentLeftMargin" presStyleLbl="node1" presStyleIdx="0" presStyleCnt="3"/>
      <dgm:spPr/>
    </dgm:pt>
    <dgm:pt modelId="{9E4836D5-BC1A-47F7-AB2C-B3C5F844AA90}" type="pres">
      <dgm:prSet presAssocID="{7251F761-CF7E-4375-8E74-116CFBE2DBA0}" presName="parentText" presStyleLbl="node1" presStyleIdx="1" presStyleCnt="3">
        <dgm:presLayoutVars>
          <dgm:chMax val="0"/>
          <dgm:bulletEnabled val="1"/>
        </dgm:presLayoutVars>
      </dgm:prSet>
      <dgm:spPr/>
    </dgm:pt>
    <dgm:pt modelId="{B8E36530-270D-4CE4-A43C-C26C7793DDE6}" type="pres">
      <dgm:prSet presAssocID="{7251F761-CF7E-4375-8E74-116CFBE2DBA0}" presName="negativeSpace" presStyleCnt="0"/>
      <dgm:spPr/>
    </dgm:pt>
    <dgm:pt modelId="{3E119832-F232-4428-990C-B89C3972BB89}" type="pres">
      <dgm:prSet presAssocID="{7251F761-CF7E-4375-8E74-116CFBE2DBA0}" presName="childText" presStyleLbl="conFgAcc1" presStyleIdx="1" presStyleCnt="3">
        <dgm:presLayoutVars>
          <dgm:bulletEnabled val="1"/>
        </dgm:presLayoutVars>
      </dgm:prSet>
      <dgm:spPr/>
    </dgm:pt>
    <dgm:pt modelId="{BA54939A-37AF-44B5-9307-95BFEA5CF4FD}" type="pres">
      <dgm:prSet presAssocID="{AA9BA30A-F7FE-450D-9821-E4FAD8D19CA1}" presName="spaceBetweenRectangles" presStyleCnt="0"/>
      <dgm:spPr/>
    </dgm:pt>
    <dgm:pt modelId="{133772A4-4D2C-4B95-AE35-4D6F29D93D6D}" type="pres">
      <dgm:prSet presAssocID="{F41AD92F-7DEE-47AE-878D-B764F5C5103A}" presName="parentLin" presStyleCnt="0"/>
      <dgm:spPr/>
    </dgm:pt>
    <dgm:pt modelId="{D6399419-37A3-4725-BE33-24349EA89671}" type="pres">
      <dgm:prSet presAssocID="{F41AD92F-7DEE-47AE-878D-B764F5C5103A}" presName="parentLeftMargin" presStyleLbl="node1" presStyleIdx="1" presStyleCnt="3"/>
      <dgm:spPr/>
    </dgm:pt>
    <dgm:pt modelId="{E057E195-F11D-4E87-8F10-12EC12E93F16}" type="pres">
      <dgm:prSet presAssocID="{F41AD92F-7DEE-47AE-878D-B764F5C5103A}" presName="parentText" presStyleLbl="node1" presStyleIdx="2" presStyleCnt="3">
        <dgm:presLayoutVars>
          <dgm:chMax val="0"/>
          <dgm:bulletEnabled val="1"/>
        </dgm:presLayoutVars>
      </dgm:prSet>
      <dgm:spPr/>
    </dgm:pt>
    <dgm:pt modelId="{C713022D-D6E0-497A-9B07-40BDA5CBF334}" type="pres">
      <dgm:prSet presAssocID="{F41AD92F-7DEE-47AE-878D-B764F5C5103A}" presName="negativeSpace" presStyleCnt="0"/>
      <dgm:spPr/>
    </dgm:pt>
    <dgm:pt modelId="{0AD98CBD-BB71-460B-969E-3130BA928F6C}" type="pres">
      <dgm:prSet presAssocID="{F41AD92F-7DEE-47AE-878D-B764F5C5103A}" presName="childText" presStyleLbl="conFgAcc1" presStyleIdx="2" presStyleCnt="3">
        <dgm:presLayoutVars>
          <dgm:bulletEnabled val="1"/>
        </dgm:presLayoutVars>
      </dgm:prSet>
      <dgm:spPr/>
    </dgm:pt>
  </dgm:ptLst>
  <dgm:cxnLst>
    <dgm:cxn modelId="{1CDEC606-B04C-4856-A1AA-077621ADF691}" type="presOf" srcId="{F41AD92F-7DEE-47AE-878D-B764F5C5103A}" destId="{D6399419-37A3-4725-BE33-24349EA89671}" srcOrd="0" destOrd="0" presId="urn:microsoft.com/office/officeart/2005/8/layout/list1"/>
    <dgm:cxn modelId="{90C9C11E-7DE5-4E70-8B78-A1D2AC12682E}" type="presOf" srcId="{B9669ECD-2E87-49F2-BDAD-EE6FC222B5B1}" destId="{C9B50794-B357-457A-951B-FC6CA6BB30C6}" srcOrd="0" destOrd="0" presId="urn:microsoft.com/office/officeart/2005/8/layout/list1"/>
    <dgm:cxn modelId="{D407402B-D3B7-49AC-99FA-F5970CCF04D1}" srcId="{B9669ECD-2E87-49F2-BDAD-EE6FC222B5B1}" destId="{46C000A7-B225-4323-B8DC-FD1F2BFF0357}" srcOrd="0" destOrd="0" parTransId="{EE973766-41FD-4926-A9B7-2207F664F6C0}" sibTransId="{37CF704D-C1E8-408B-A9A7-336571AEF438}"/>
    <dgm:cxn modelId="{C1696E32-27CB-4732-AAD0-7283BAB55931}" srcId="{F41AD92F-7DEE-47AE-878D-B764F5C5103A}" destId="{3E60EDD5-06BC-477D-BE7C-A3233B407540}" srcOrd="1" destOrd="0" parTransId="{3EB05F3A-E901-4549-9F15-AE4FDA2D5182}" sibTransId="{1F523231-ACDD-4071-BE6E-2AE1D87C7E8B}"/>
    <dgm:cxn modelId="{17968F33-4855-40C0-A19E-D30ACAD13EE4}" type="presOf" srcId="{7251F761-CF7E-4375-8E74-116CFBE2DBA0}" destId="{9E4836D5-BC1A-47F7-AB2C-B3C5F844AA90}" srcOrd="1" destOrd="0" presId="urn:microsoft.com/office/officeart/2005/8/layout/list1"/>
    <dgm:cxn modelId="{D3EBC95B-DDDB-41FA-8164-0E638596117A}" type="presOf" srcId="{A7E961C5-6C17-48D4-8719-8982FA66AE44}" destId="{9157BD35-CFA7-401A-A901-1DCA930BF4A6}" srcOrd="0" destOrd="0" presId="urn:microsoft.com/office/officeart/2005/8/layout/list1"/>
    <dgm:cxn modelId="{BEBF0544-2700-4203-9D45-D27C1046FA3D}" srcId="{F41AD92F-7DEE-47AE-878D-B764F5C5103A}" destId="{33F535B5-474F-42CF-8769-CE98DBA674A4}" srcOrd="0" destOrd="0" parTransId="{41366899-AD83-46DD-A237-1276302DBCD3}" sibTransId="{FEB935AC-79E6-4E16-8D87-D58EBAE85B0C}"/>
    <dgm:cxn modelId="{DD99B746-48B1-4F5E-8BC5-26596E6C64F8}" type="presOf" srcId="{7251F761-CF7E-4375-8E74-116CFBE2DBA0}" destId="{87F77F73-BECA-40CF-BE33-F9EDC8C4D512}" srcOrd="0" destOrd="0" presId="urn:microsoft.com/office/officeart/2005/8/layout/list1"/>
    <dgm:cxn modelId="{E12DBF4E-C910-419A-B37F-63FC71E331BC}" type="presOf" srcId="{33F535B5-474F-42CF-8769-CE98DBA674A4}" destId="{0AD98CBD-BB71-460B-969E-3130BA928F6C}" srcOrd="0" destOrd="0" presId="urn:microsoft.com/office/officeart/2005/8/layout/list1"/>
    <dgm:cxn modelId="{4F96EB70-E895-46CB-A939-B77FC8542A5B}" type="presOf" srcId="{46C000A7-B225-4323-B8DC-FD1F2BFF0357}" destId="{79175114-7E9A-4227-887B-1035C8DD95F2}" srcOrd="1" destOrd="0" presId="urn:microsoft.com/office/officeart/2005/8/layout/list1"/>
    <dgm:cxn modelId="{BA12A778-EA00-47DC-AEE6-AD027D35FF2D}" srcId="{46C000A7-B225-4323-B8DC-FD1F2BFF0357}" destId="{D251949C-9B9C-4858-903D-E6AF4C53EA7B}" srcOrd="1" destOrd="0" parTransId="{9E951B92-DA48-4AB3-927E-3DD508B4899E}" sibTransId="{1CBB67AD-8DD1-42E9-BD8B-FBED71CBF502}"/>
    <dgm:cxn modelId="{2BC5DB9C-9D39-40F0-BC47-9F723ED92D3A}" type="presOf" srcId="{B04A27A7-CBE1-4869-8903-D01006F2EE40}" destId="{3E119832-F232-4428-990C-B89C3972BB89}" srcOrd="0" destOrd="0" presId="urn:microsoft.com/office/officeart/2005/8/layout/list1"/>
    <dgm:cxn modelId="{277471A0-2CA1-4869-B64F-3C180E0D070E}" type="presOf" srcId="{3E60EDD5-06BC-477D-BE7C-A3233B407540}" destId="{0AD98CBD-BB71-460B-969E-3130BA928F6C}" srcOrd="0" destOrd="1" presId="urn:microsoft.com/office/officeart/2005/8/layout/list1"/>
    <dgm:cxn modelId="{7B4881A4-D791-4AB9-BDB5-4AAECEE3E904}" srcId="{7251F761-CF7E-4375-8E74-116CFBE2DBA0}" destId="{E18522EC-E5C9-4DA6-9804-EFED4768E45F}" srcOrd="1" destOrd="0" parTransId="{80B7E0A3-BDCC-4E03-B17A-9631C8A7A879}" sibTransId="{6AC9B71D-8EAE-489E-91D3-A9405EFCE177}"/>
    <dgm:cxn modelId="{50E8C7AC-D426-4002-85D8-A61C1D917D67}" srcId="{46C000A7-B225-4323-B8DC-FD1F2BFF0357}" destId="{A7E961C5-6C17-48D4-8719-8982FA66AE44}" srcOrd="0" destOrd="0" parTransId="{F8F01DB2-FDFF-413B-8674-5329921A0406}" sibTransId="{F97E3A71-37F2-4251-B657-2A189D989A45}"/>
    <dgm:cxn modelId="{6F89E7B7-FF9A-4E06-9496-F5F5B22CB385}" type="presOf" srcId="{46C000A7-B225-4323-B8DC-FD1F2BFF0357}" destId="{AC6CB24B-49CB-4E56-B6DC-95F8CB5769AB}" srcOrd="0" destOrd="0" presId="urn:microsoft.com/office/officeart/2005/8/layout/list1"/>
    <dgm:cxn modelId="{B3BF36BA-F702-47FA-A4CA-CC8BE69D1DDC}" type="presOf" srcId="{D251949C-9B9C-4858-903D-E6AF4C53EA7B}" destId="{9157BD35-CFA7-401A-A901-1DCA930BF4A6}" srcOrd="0" destOrd="1" presId="urn:microsoft.com/office/officeart/2005/8/layout/list1"/>
    <dgm:cxn modelId="{890AEBC8-4FF9-4C81-94B4-D3039B975955}" srcId="{B9669ECD-2E87-49F2-BDAD-EE6FC222B5B1}" destId="{7251F761-CF7E-4375-8E74-116CFBE2DBA0}" srcOrd="1" destOrd="0" parTransId="{E1045B80-7080-43BB-A029-F8C636C3DBC4}" sibTransId="{AA9BA30A-F7FE-450D-9821-E4FAD8D19CA1}"/>
    <dgm:cxn modelId="{C67207CD-6E2F-4EB4-906C-AA526EC3F693}" srcId="{7251F761-CF7E-4375-8E74-116CFBE2DBA0}" destId="{B04A27A7-CBE1-4869-8903-D01006F2EE40}" srcOrd="0" destOrd="0" parTransId="{710EA904-C786-4B8C-B247-DAFC7504D0AA}" sibTransId="{7637ABA2-D64B-44C2-90FF-B360DC6B1700}"/>
    <dgm:cxn modelId="{3B1547D0-C6CA-4DB4-B108-65198D09B70D}" type="presOf" srcId="{E18522EC-E5C9-4DA6-9804-EFED4768E45F}" destId="{3E119832-F232-4428-990C-B89C3972BB89}" srcOrd="0" destOrd="1" presId="urn:microsoft.com/office/officeart/2005/8/layout/list1"/>
    <dgm:cxn modelId="{7EBE58F6-E9FA-49D0-9391-7B044F369E04}" srcId="{B9669ECD-2E87-49F2-BDAD-EE6FC222B5B1}" destId="{F41AD92F-7DEE-47AE-878D-B764F5C5103A}" srcOrd="2" destOrd="0" parTransId="{F1E5778A-2DB4-474E-95E2-DA41CA0A43CA}" sibTransId="{E29DE2DB-77B7-4AF2-B601-DD72C9F5B257}"/>
    <dgm:cxn modelId="{75AD55F8-4C14-49B8-AA9A-B306C56E4DC8}" type="presOf" srcId="{F41AD92F-7DEE-47AE-878D-B764F5C5103A}" destId="{E057E195-F11D-4E87-8F10-12EC12E93F16}" srcOrd="1" destOrd="0" presId="urn:microsoft.com/office/officeart/2005/8/layout/list1"/>
    <dgm:cxn modelId="{E77BFF97-A8A7-4244-9BAD-0A0CEE466F9A}" type="presParOf" srcId="{C9B50794-B357-457A-951B-FC6CA6BB30C6}" destId="{1F4CB0AE-3720-4A6E-9D6D-5F895A07B68E}" srcOrd="0" destOrd="0" presId="urn:microsoft.com/office/officeart/2005/8/layout/list1"/>
    <dgm:cxn modelId="{1F64433A-5CB4-4A5B-8687-3F287A5E97D6}" type="presParOf" srcId="{1F4CB0AE-3720-4A6E-9D6D-5F895A07B68E}" destId="{AC6CB24B-49CB-4E56-B6DC-95F8CB5769AB}" srcOrd="0" destOrd="0" presId="urn:microsoft.com/office/officeart/2005/8/layout/list1"/>
    <dgm:cxn modelId="{40B4E320-E0D6-40C0-A650-1F1B4AE22E47}" type="presParOf" srcId="{1F4CB0AE-3720-4A6E-9D6D-5F895A07B68E}" destId="{79175114-7E9A-4227-887B-1035C8DD95F2}" srcOrd="1" destOrd="0" presId="urn:microsoft.com/office/officeart/2005/8/layout/list1"/>
    <dgm:cxn modelId="{280A756D-FA9C-42E9-ADA0-0B17697577CD}" type="presParOf" srcId="{C9B50794-B357-457A-951B-FC6CA6BB30C6}" destId="{9DEF1D8E-F22A-4875-8137-07E8C9D584E6}" srcOrd="1" destOrd="0" presId="urn:microsoft.com/office/officeart/2005/8/layout/list1"/>
    <dgm:cxn modelId="{8C067B46-6ED6-473A-BD96-53420DE85C1C}" type="presParOf" srcId="{C9B50794-B357-457A-951B-FC6CA6BB30C6}" destId="{9157BD35-CFA7-401A-A901-1DCA930BF4A6}" srcOrd="2" destOrd="0" presId="urn:microsoft.com/office/officeart/2005/8/layout/list1"/>
    <dgm:cxn modelId="{99138990-CEB0-4547-ACB9-5B034406331D}" type="presParOf" srcId="{C9B50794-B357-457A-951B-FC6CA6BB30C6}" destId="{CB65A984-317B-4525-A5F0-38813E7DEB13}" srcOrd="3" destOrd="0" presId="urn:microsoft.com/office/officeart/2005/8/layout/list1"/>
    <dgm:cxn modelId="{91777A6C-CDC3-43A9-9191-75E3FC995D8A}" type="presParOf" srcId="{C9B50794-B357-457A-951B-FC6CA6BB30C6}" destId="{E7E15038-0BE6-4F03-96A8-EC8C80FC3206}" srcOrd="4" destOrd="0" presId="urn:microsoft.com/office/officeart/2005/8/layout/list1"/>
    <dgm:cxn modelId="{C4871F82-938E-4458-A5DB-158679E6C9EB}" type="presParOf" srcId="{E7E15038-0BE6-4F03-96A8-EC8C80FC3206}" destId="{87F77F73-BECA-40CF-BE33-F9EDC8C4D512}" srcOrd="0" destOrd="0" presId="urn:microsoft.com/office/officeart/2005/8/layout/list1"/>
    <dgm:cxn modelId="{321105BB-C69E-44A3-95C3-DBE2672580B9}" type="presParOf" srcId="{E7E15038-0BE6-4F03-96A8-EC8C80FC3206}" destId="{9E4836D5-BC1A-47F7-AB2C-B3C5F844AA90}" srcOrd="1" destOrd="0" presId="urn:microsoft.com/office/officeart/2005/8/layout/list1"/>
    <dgm:cxn modelId="{5F3720B7-173D-48D9-9909-2659DE853594}" type="presParOf" srcId="{C9B50794-B357-457A-951B-FC6CA6BB30C6}" destId="{B8E36530-270D-4CE4-A43C-C26C7793DDE6}" srcOrd="5" destOrd="0" presId="urn:microsoft.com/office/officeart/2005/8/layout/list1"/>
    <dgm:cxn modelId="{536D4C38-9F7E-4049-9D08-C7BEFB9BB853}" type="presParOf" srcId="{C9B50794-B357-457A-951B-FC6CA6BB30C6}" destId="{3E119832-F232-4428-990C-B89C3972BB89}" srcOrd="6" destOrd="0" presId="urn:microsoft.com/office/officeart/2005/8/layout/list1"/>
    <dgm:cxn modelId="{5483F95E-84AA-4133-A858-93AF08F987C6}" type="presParOf" srcId="{C9B50794-B357-457A-951B-FC6CA6BB30C6}" destId="{BA54939A-37AF-44B5-9307-95BFEA5CF4FD}" srcOrd="7" destOrd="0" presId="urn:microsoft.com/office/officeart/2005/8/layout/list1"/>
    <dgm:cxn modelId="{A1AF931B-F18D-4F3D-8689-892B2176143A}" type="presParOf" srcId="{C9B50794-B357-457A-951B-FC6CA6BB30C6}" destId="{133772A4-4D2C-4B95-AE35-4D6F29D93D6D}" srcOrd="8" destOrd="0" presId="urn:microsoft.com/office/officeart/2005/8/layout/list1"/>
    <dgm:cxn modelId="{DA343F73-D36E-4CF1-A1DA-3145B6858808}" type="presParOf" srcId="{133772A4-4D2C-4B95-AE35-4D6F29D93D6D}" destId="{D6399419-37A3-4725-BE33-24349EA89671}" srcOrd="0" destOrd="0" presId="urn:microsoft.com/office/officeart/2005/8/layout/list1"/>
    <dgm:cxn modelId="{477EE0F0-8C76-4BA9-94C0-0E608E34A37D}" type="presParOf" srcId="{133772A4-4D2C-4B95-AE35-4D6F29D93D6D}" destId="{E057E195-F11D-4E87-8F10-12EC12E93F16}" srcOrd="1" destOrd="0" presId="urn:microsoft.com/office/officeart/2005/8/layout/list1"/>
    <dgm:cxn modelId="{ADD0E4DA-1370-4B9F-BA07-162AA27F973E}" type="presParOf" srcId="{C9B50794-B357-457A-951B-FC6CA6BB30C6}" destId="{C713022D-D6E0-497A-9B07-40BDA5CBF334}" srcOrd="9" destOrd="0" presId="urn:microsoft.com/office/officeart/2005/8/layout/list1"/>
    <dgm:cxn modelId="{858CBE81-F27E-4E31-9168-F32E39C5BB97}" type="presParOf" srcId="{C9B50794-B357-457A-951B-FC6CA6BB30C6}" destId="{0AD98CBD-BB71-460B-969E-3130BA928F6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AEBA7-D341-43FB-92AB-9F38FB508B55}">
      <dsp:nvSpPr>
        <dsp:cNvPr id="0" name=""/>
        <dsp:cNvSpPr/>
      </dsp:nvSpPr>
      <dsp:spPr>
        <a:xfrm rot="16200000">
          <a:off x="835235" y="959492"/>
          <a:ext cx="310197" cy="1182990"/>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22 sept.</a:t>
          </a:r>
        </a:p>
      </dsp:txBody>
      <dsp:txXfrm rot="5400000">
        <a:off x="413982" y="1411032"/>
        <a:ext cx="1167847" cy="279911"/>
      </dsp:txXfrm>
    </dsp:sp>
    <dsp:sp modelId="{EDFF76BE-63D7-4270-A89C-17B9FC44500D}">
      <dsp:nvSpPr>
        <dsp:cNvPr id="0" name=""/>
        <dsp:cNvSpPr/>
      </dsp:nvSpPr>
      <dsp:spPr>
        <a:xfrm>
          <a:off x="4509" y="0"/>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Séance 1 (22/09) : Cours stratégie entrepreneuriale </a:t>
          </a:r>
        </a:p>
      </dsp:txBody>
      <dsp:txXfrm>
        <a:off x="4509" y="0"/>
        <a:ext cx="1971650" cy="1085691"/>
      </dsp:txXfrm>
    </dsp:sp>
    <dsp:sp modelId="{A822FC32-5278-4F8A-ABA2-C222986FFADD}">
      <dsp:nvSpPr>
        <dsp:cNvPr id="0" name=""/>
        <dsp:cNvSpPr/>
      </dsp:nvSpPr>
      <dsp:spPr>
        <a:xfrm>
          <a:off x="990334" y="1147730"/>
          <a:ext cx="0" cy="248158"/>
        </a:xfrm>
        <a:prstGeom prst="line">
          <a:avLst/>
        </a:prstGeom>
        <a:noFill/>
        <a:ln w="635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68A49A2-74CC-4CE6-8CD7-531942B7F2F7}">
      <dsp:nvSpPr>
        <dsp:cNvPr id="0" name=""/>
        <dsp:cNvSpPr/>
      </dsp:nvSpPr>
      <dsp:spPr>
        <a:xfrm>
          <a:off x="959314" y="1085691"/>
          <a:ext cx="62039" cy="620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0A7F7-F373-47DE-806A-764975EF8F58}">
      <dsp:nvSpPr>
        <dsp:cNvPr id="0" name=""/>
        <dsp:cNvSpPr/>
      </dsp:nvSpPr>
      <dsp:spPr>
        <a:xfrm>
          <a:off x="1581829" y="1395888"/>
          <a:ext cx="1182990" cy="31019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29 sept.</a:t>
          </a:r>
        </a:p>
      </dsp:txBody>
      <dsp:txXfrm>
        <a:off x="1581829" y="1395888"/>
        <a:ext cx="1182990" cy="310197"/>
      </dsp:txXfrm>
    </dsp:sp>
    <dsp:sp modelId="{FD578B12-E5A5-4FEE-9AB2-E00DC96266A2}">
      <dsp:nvSpPr>
        <dsp:cNvPr id="0" name=""/>
        <dsp:cNvSpPr/>
      </dsp:nvSpPr>
      <dsp:spPr>
        <a:xfrm>
          <a:off x="1187499" y="2016283"/>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Séance 2 (29/09) : Workshop Business Model / RoadMap par groupe </a:t>
          </a:r>
        </a:p>
      </dsp:txBody>
      <dsp:txXfrm>
        <a:off x="1187499" y="2016283"/>
        <a:ext cx="1971650" cy="1085691"/>
      </dsp:txXfrm>
    </dsp:sp>
    <dsp:sp modelId="{78ED76A4-4CB0-4394-A761-F1A76D2BCA3E}">
      <dsp:nvSpPr>
        <dsp:cNvPr id="0" name=""/>
        <dsp:cNvSpPr/>
      </dsp:nvSpPr>
      <dsp:spPr>
        <a:xfrm>
          <a:off x="2173324" y="1706086"/>
          <a:ext cx="0" cy="248158"/>
        </a:xfrm>
        <a:prstGeom prst="line">
          <a:avLst/>
        </a:prstGeom>
        <a:noFill/>
        <a:ln w="635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21B0375-9735-411C-8403-5ED5A99922FA}">
      <dsp:nvSpPr>
        <dsp:cNvPr id="0" name=""/>
        <dsp:cNvSpPr/>
      </dsp:nvSpPr>
      <dsp:spPr>
        <a:xfrm>
          <a:off x="2142304" y="1954244"/>
          <a:ext cx="62039" cy="6203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3237AE-4D5F-4BC0-A237-847C53EC4EFD}">
      <dsp:nvSpPr>
        <dsp:cNvPr id="0" name=""/>
        <dsp:cNvSpPr/>
      </dsp:nvSpPr>
      <dsp:spPr>
        <a:xfrm>
          <a:off x="2764819" y="1395888"/>
          <a:ext cx="1182990" cy="31019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6 oct.</a:t>
          </a:r>
        </a:p>
      </dsp:txBody>
      <dsp:txXfrm>
        <a:off x="2764819" y="1395888"/>
        <a:ext cx="1182990" cy="310197"/>
      </dsp:txXfrm>
    </dsp:sp>
    <dsp:sp modelId="{E2E6CB01-1932-4CDC-8839-60240B4D88E9}">
      <dsp:nvSpPr>
        <dsp:cNvPr id="0" name=""/>
        <dsp:cNvSpPr/>
      </dsp:nvSpPr>
      <dsp:spPr>
        <a:xfrm>
          <a:off x="2370489" y="0"/>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Séance 3 (06/10) : Présentations / analyse critique / améliorations </a:t>
          </a:r>
        </a:p>
      </dsp:txBody>
      <dsp:txXfrm>
        <a:off x="2370489" y="0"/>
        <a:ext cx="1971650" cy="1085691"/>
      </dsp:txXfrm>
    </dsp:sp>
    <dsp:sp modelId="{E5E0FFD8-955A-4570-91F3-60CA927AE6D0}">
      <dsp:nvSpPr>
        <dsp:cNvPr id="0" name=""/>
        <dsp:cNvSpPr/>
      </dsp:nvSpPr>
      <dsp:spPr>
        <a:xfrm>
          <a:off x="3356314" y="1147730"/>
          <a:ext cx="0" cy="248158"/>
        </a:xfrm>
        <a:prstGeom prst="line">
          <a:avLst/>
        </a:prstGeom>
        <a:noFill/>
        <a:ln w="635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B1EBAED-4439-47C7-98F4-DD473D6770CF}">
      <dsp:nvSpPr>
        <dsp:cNvPr id="0" name=""/>
        <dsp:cNvSpPr/>
      </dsp:nvSpPr>
      <dsp:spPr>
        <a:xfrm>
          <a:off x="3325295" y="1085691"/>
          <a:ext cx="62039" cy="6203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A82D6E-B706-4EAA-BD91-F1A0B17FE92A}">
      <dsp:nvSpPr>
        <dsp:cNvPr id="0" name=""/>
        <dsp:cNvSpPr/>
      </dsp:nvSpPr>
      <dsp:spPr>
        <a:xfrm>
          <a:off x="3947809" y="1395888"/>
          <a:ext cx="1182990" cy="31019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13 oct.</a:t>
          </a:r>
        </a:p>
      </dsp:txBody>
      <dsp:txXfrm>
        <a:off x="3947809" y="1395888"/>
        <a:ext cx="1182990" cy="310197"/>
      </dsp:txXfrm>
    </dsp:sp>
    <dsp:sp modelId="{643FF59C-0157-46E2-8F56-C643DD527036}">
      <dsp:nvSpPr>
        <dsp:cNvPr id="0" name=""/>
        <dsp:cNvSpPr/>
      </dsp:nvSpPr>
      <dsp:spPr>
        <a:xfrm>
          <a:off x="3553479" y="2016283"/>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Séance 4 (13/10) : Cours Méthodologie Audit Stratégique &amp; Management Stratégique</a:t>
          </a:r>
        </a:p>
      </dsp:txBody>
      <dsp:txXfrm>
        <a:off x="3553479" y="2016283"/>
        <a:ext cx="1971650" cy="1085691"/>
      </dsp:txXfrm>
    </dsp:sp>
    <dsp:sp modelId="{64D8A304-4BFF-44AD-A8D4-AC189ED75AC4}">
      <dsp:nvSpPr>
        <dsp:cNvPr id="0" name=""/>
        <dsp:cNvSpPr/>
      </dsp:nvSpPr>
      <dsp:spPr>
        <a:xfrm>
          <a:off x="4539304" y="1706086"/>
          <a:ext cx="0" cy="248158"/>
        </a:xfrm>
        <a:prstGeom prst="line">
          <a:avLst/>
        </a:prstGeom>
        <a:noFill/>
        <a:ln w="635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D66BED6-30BC-4C0E-8BEB-2C19F9FFFE74}">
      <dsp:nvSpPr>
        <dsp:cNvPr id="0" name=""/>
        <dsp:cNvSpPr/>
      </dsp:nvSpPr>
      <dsp:spPr>
        <a:xfrm>
          <a:off x="4508285" y="1954244"/>
          <a:ext cx="62039" cy="6203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64337-B52B-45B9-A283-85E5009C4FD3}">
      <dsp:nvSpPr>
        <dsp:cNvPr id="0" name=""/>
        <dsp:cNvSpPr/>
      </dsp:nvSpPr>
      <dsp:spPr>
        <a:xfrm>
          <a:off x="5130799" y="1395888"/>
          <a:ext cx="1182990" cy="310197"/>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 oct.</a:t>
          </a:r>
        </a:p>
      </dsp:txBody>
      <dsp:txXfrm>
        <a:off x="5130799" y="1395888"/>
        <a:ext cx="1182990" cy="310197"/>
      </dsp:txXfrm>
    </dsp:sp>
    <dsp:sp modelId="{DB9A8FF4-BEF0-492B-AEA3-9F4DC74A5750}">
      <dsp:nvSpPr>
        <dsp:cNvPr id="0" name=""/>
        <dsp:cNvSpPr/>
      </dsp:nvSpPr>
      <dsp:spPr>
        <a:xfrm>
          <a:off x="4736469" y="0"/>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Séance 5 (20/10) : Cas Pampelonne Organisation </a:t>
          </a:r>
        </a:p>
      </dsp:txBody>
      <dsp:txXfrm>
        <a:off x="4736469" y="0"/>
        <a:ext cx="1971650" cy="1085691"/>
      </dsp:txXfrm>
    </dsp:sp>
    <dsp:sp modelId="{A9B9AB72-FB16-4732-A78E-1D9CD0B735C9}">
      <dsp:nvSpPr>
        <dsp:cNvPr id="0" name=""/>
        <dsp:cNvSpPr/>
      </dsp:nvSpPr>
      <dsp:spPr>
        <a:xfrm>
          <a:off x="5722295" y="1147730"/>
          <a:ext cx="0" cy="248158"/>
        </a:xfrm>
        <a:prstGeom prst="line">
          <a:avLst/>
        </a:prstGeom>
        <a:noFill/>
        <a:ln w="635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71D58CE-3F50-436C-A321-74EF5CDEC19E}">
      <dsp:nvSpPr>
        <dsp:cNvPr id="0" name=""/>
        <dsp:cNvSpPr/>
      </dsp:nvSpPr>
      <dsp:spPr>
        <a:xfrm>
          <a:off x="5691275" y="1085691"/>
          <a:ext cx="62039" cy="620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073CC-EA8E-4002-AAC5-E351192B89C0}">
      <dsp:nvSpPr>
        <dsp:cNvPr id="0" name=""/>
        <dsp:cNvSpPr/>
      </dsp:nvSpPr>
      <dsp:spPr>
        <a:xfrm>
          <a:off x="6313790" y="1395888"/>
          <a:ext cx="1182990" cy="31019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10 nov.</a:t>
          </a:r>
        </a:p>
      </dsp:txBody>
      <dsp:txXfrm>
        <a:off x="6313790" y="1395888"/>
        <a:ext cx="1182990" cy="310197"/>
      </dsp:txXfrm>
    </dsp:sp>
    <dsp:sp modelId="{E2028908-14C4-482E-8E7A-1C71480A7B21}">
      <dsp:nvSpPr>
        <dsp:cNvPr id="0" name=""/>
        <dsp:cNvSpPr/>
      </dsp:nvSpPr>
      <dsp:spPr>
        <a:xfrm>
          <a:off x="5919460" y="2016283"/>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Séance 6 (10/11) : Finalisation cas Pampelonne Organisation</a:t>
          </a:r>
        </a:p>
      </dsp:txBody>
      <dsp:txXfrm>
        <a:off x="5919460" y="2016283"/>
        <a:ext cx="1971650" cy="1085691"/>
      </dsp:txXfrm>
    </dsp:sp>
    <dsp:sp modelId="{14C39412-47AF-4F77-AC2D-8701D1ED894E}">
      <dsp:nvSpPr>
        <dsp:cNvPr id="0" name=""/>
        <dsp:cNvSpPr/>
      </dsp:nvSpPr>
      <dsp:spPr>
        <a:xfrm>
          <a:off x="6905285" y="1706086"/>
          <a:ext cx="0" cy="248158"/>
        </a:xfrm>
        <a:prstGeom prst="line">
          <a:avLst/>
        </a:prstGeom>
        <a:noFill/>
        <a:ln w="635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6C5DECE-4AFA-4755-A519-390EB4BB6E80}">
      <dsp:nvSpPr>
        <dsp:cNvPr id="0" name=""/>
        <dsp:cNvSpPr/>
      </dsp:nvSpPr>
      <dsp:spPr>
        <a:xfrm>
          <a:off x="6874265" y="1954244"/>
          <a:ext cx="62039" cy="620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6F13D-5392-4975-ADDD-2D158348B838}">
      <dsp:nvSpPr>
        <dsp:cNvPr id="0" name=""/>
        <dsp:cNvSpPr/>
      </dsp:nvSpPr>
      <dsp:spPr>
        <a:xfrm>
          <a:off x="7496780" y="1395888"/>
          <a:ext cx="1182990" cy="31019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17 nov.</a:t>
          </a:r>
        </a:p>
      </dsp:txBody>
      <dsp:txXfrm>
        <a:off x="7496780" y="1395888"/>
        <a:ext cx="1182990" cy="310197"/>
      </dsp:txXfrm>
    </dsp:sp>
    <dsp:sp modelId="{474901A1-84BC-4F27-897D-887ACA4C2291}">
      <dsp:nvSpPr>
        <dsp:cNvPr id="0" name=""/>
        <dsp:cNvSpPr/>
      </dsp:nvSpPr>
      <dsp:spPr>
        <a:xfrm>
          <a:off x="7102450" y="0"/>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Séance 7 (17/11) : Cas Live</a:t>
          </a:r>
        </a:p>
      </dsp:txBody>
      <dsp:txXfrm>
        <a:off x="7102450" y="0"/>
        <a:ext cx="1971650" cy="1085691"/>
      </dsp:txXfrm>
    </dsp:sp>
    <dsp:sp modelId="{FA4942B4-BA40-4757-97CE-4C25A509D6F3}">
      <dsp:nvSpPr>
        <dsp:cNvPr id="0" name=""/>
        <dsp:cNvSpPr/>
      </dsp:nvSpPr>
      <dsp:spPr>
        <a:xfrm>
          <a:off x="8088275" y="1147730"/>
          <a:ext cx="0" cy="248158"/>
        </a:xfrm>
        <a:prstGeom prst="line">
          <a:avLst/>
        </a:prstGeom>
        <a:noFill/>
        <a:ln w="635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2AEC4FE-BB09-419D-A86B-DB2A7018F0AE}">
      <dsp:nvSpPr>
        <dsp:cNvPr id="0" name=""/>
        <dsp:cNvSpPr/>
      </dsp:nvSpPr>
      <dsp:spPr>
        <a:xfrm>
          <a:off x="8057255" y="1085691"/>
          <a:ext cx="62039" cy="6203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2AE69D-4A3D-4F6D-BCDB-029E8852749A}">
      <dsp:nvSpPr>
        <dsp:cNvPr id="0" name=""/>
        <dsp:cNvSpPr/>
      </dsp:nvSpPr>
      <dsp:spPr>
        <a:xfrm rot="5400000">
          <a:off x="9116166" y="959492"/>
          <a:ext cx="310197" cy="1182990"/>
        </a:xfrm>
        <a:prstGeom prst="round2Same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24 nov.</a:t>
          </a:r>
        </a:p>
      </dsp:txBody>
      <dsp:txXfrm rot="-5400000">
        <a:off x="8679770" y="1411032"/>
        <a:ext cx="1167847" cy="279911"/>
      </dsp:txXfrm>
    </dsp:sp>
    <dsp:sp modelId="{42093678-5761-4C42-936C-78E3E84FCCFD}">
      <dsp:nvSpPr>
        <dsp:cNvPr id="0" name=""/>
        <dsp:cNvSpPr/>
      </dsp:nvSpPr>
      <dsp:spPr>
        <a:xfrm>
          <a:off x="8285440" y="2016283"/>
          <a:ext cx="1971650" cy="108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Séance 8 (24/11) : Résolution Exam Cas Live</a:t>
          </a:r>
        </a:p>
      </dsp:txBody>
      <dsp:txXfrm>
        <a:off x="8285440" y="2016283"/>
        <a:ext cx="1971650" cy="1085691"/>
      </dsp:txXfrm>
    </dsp:sp>
    <dsp:sp modelId="{385B5D84-61A3-4311-AAF1-03BC2070B106}">
      <dsp:nvSpPr>
        <dsp:cNvPr id="0" name=""/>
        <dsp:cNvSpPr/>
      </dsp:nvSpPr>
      <dsp:spPr>
        <a:xfrm>
          <a:off x="9271265" y="1706086"/>
          <a:ext cx="0" cy="248158"/>
        </a:xfrm>
        <a:prstGeom prst="line">
          <a:avLst/>
        </a:prstGeom>
        <a:noFill/>
        <a:ln w="635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EBD4663-FBC7-4FED-B752-86504BD78288}">
      <dsp:nvSpPr>
        <dsp:cNvPr id="0" name=""/>
        <dsp:cNvSpPr/>
      </dsp:nvSpPr>
      <dsp:spPr>
        <a:xfrm>
          <a:off x="9240245" y="1954244"/>
          <a:ext cx="62039" cy="6203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3CDC5-B5C6-4C3C-A479-25ED22967B87}">
      <dsp:nvSpPr>
        <dsp:cNvPr id="0" name=""/>
        <dsp:cNvSpPr/>
      </dsp:nvSpPr>
      <dsp:spPr>
        <a:xfrm>
          <a:off x="206434" y="1668860"/>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13 oct.</a:t>
          </a:r>
        </a:p>
      </dsp:txBody>
      <dsp:txXfrm>
        <a:off x="206434" y="1668860"/>
        <a:ext cx="1641455" cy="351175"/>
      </dsp:txXfrm>
    </dsp:sp>
    <dsp:sp modelId="{873270DC-A244-421D-AA1C-6A02048863D6}">
      <dsp:nvSpPr>
        <dsp:cNvPr id="0" name=""/>
        <dsp:cNvSpPr/>
      </dsp:nvSpPr>
      <dsp:spPr>
        <a:xfrm>
          <a:off x="0" y="1491719"/>
          <a:ext cx="10261599" cy="1243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D7AD2-059D-47F4-839B-805D0F4960D1}">
      <dsp:nvSpPr>
        <dsp:cNvPr id="0" name=""/>
        <dsp:cNvSpPr/>
      </dsp:nvSpPr>
      <dsp:spPr>
        <a:xfrm>
          <a:off x="124361" y="245366"/>
          <a:ext cx="1805600" cy="7180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1 (13/10) : Cours stratégie entrepreneuriale </a:t>
          </a:r>
        </a:p>
      </dsp:txBody>
      <dsp:txXfrm>
        <a:off x="124361" y="245366"/>
        <a:ext cx="1805600" cy="718035"/>
      </dsp:txXfrm>
    </dsp:sp>
    <dsp:sp modelId="{4923C8D5-E0A7-46DF-9139-CB08103500A5}">
      <dsp:nvSpPr>
        <dsp:cNvPr id="0" name=""/>
        <dsp:cNvSpPr/>
      </dsp:nvSpPr>
      <dsp:spPr>
        <a:xfrm>
          <a:off x="1027162" y="963401"/>
          <a:ext cx="0" cy="52831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BE128AD-E489-40A7-98B7-1A78279C068B}">
      <dsp:nvSpPr>
        <dsp:cNvPr id="0" name=""/>
        <dsp:cNvSpPr/>
      </dsp:nvSpPr>
      <dsp:spPr>
        <a:xfrm>
          <a:off x="1232344" y="1087711"/>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20 oct.</a:t>
          </a:r>
        </a:p>
      </dsp:txBody>
      <dsp:txXfrm>
        <a:off x="1232344" y="1087711"/>
        <a:ext cx="1641455" cy="351175"/>
      </dsp:txXfrm>
    </dsp:sp>
    <dsp:sp modelId="{BC80641C-9144-4A58-85C8-41090B8EBF15}">
      <dsp:nvSpPr>
        <dsp:cNvPr id="0" name=""/>
        <dsp:cNvSpPr/>
      </dsp:nvSpPr>
      <dsp:spPr>
        <a:xfrm>
          <a:off x="1150271" y="2144346"/>
          <a:ext cx="1805600" cy="86706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2 (20/10) : Workshop Business Model / RoadMap par groupe </a:t>
          </a:r>
        </a:p>
      </dsp:txBody>
      <dsp:txXfrm>
        <a:off x="1150271" y="2144346"/>
        <a:ext cx="1805600" cy="867061"/>
      </dsp:txXfrm>
    </dsp:sp>
    <dsp:sp modelId="{7255ACE3-48D1-490C-B792-32CEF72E8A4A}">
      <dsp:nvSpPr>
        <dsp:cNvPr id="0" name=""/>
        <dsp:cNvSpPr/>
      </dsp:nvSpPr>
      <dsp:spPr>
        <a:xfrm>
          <a:off x="2053071" y="1616028"/>
          <a:ext cx="0" cy="52831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27F7B2A-D70E-43CA-94AB-94BF5FEE9B21}">
      <dsp:nvSpPr>
        <dsp:cNvPr id="0" name=""/>
        <dsp:cNvSpPr/>
      </dsp:nvSpPr>
      <dsp:spPr>
        <a:xfrm>
          <a:off x="988315"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0E756FC6-E46F-4476-8246-33715FD9A244}">
      <dsp:nvSpPr>
        <dsp:cNvPr id="0" name=""/>
        <dsp:cNvSpPr/>
      </dsp:nvSpPr>
      <dsp:spPr>
        <a:xfrm>
          <a:off x="2014224"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8A003CA4-3715-4C3B-A506-EEC1EB3B6DE1}">
      <dsp:nvSpPr>
        <dsp:cNvPr id="0" name=""/>
        <dsp:cNvSpPr/>
      </dsp:nvSpPr>
      <dsp:spPr>
        <a:xfrm>
          <a:off x="2258253" y="1668860"/>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27 oct.</a:t>
          </a:r>
        </a:p>
      </dsp:txBody>
      <dsp:txXfrm>
        <a:off x="2258253" y="1668860"/>
        <a:ext cx="1641455" cy="351175"/>
      </dsp:txXfrm>
    </dsp:sp>
    <dsp:sp modelId="{D53C7244-1BA7-4885-97DB-F8A8C1C7D207}">
      <dsp:nvSpPr>
        <dsp:cNvPr id="0" name=""/>
        <dsp:cNvSpPr/>
      </dsp:nvSpPr>
      <dsp:spPr>
        <a:xfrm>
          <a:off x="2176180" y="245366"/>
          <a:ext cx="1805600" cy="7180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3 (27/10) : Présentations / analyse critique / améliorations</a:t>
          </a:r>
        </a:p>
      </dsp:txBody>
      <dsp:txXfrm>
        <a:off x="2176180" y="245366"/>
        <a:ext cx="1805600" cy="718035"/>
      </dsp:txXfrm>
    </dsp:sp>
    <dsp:sp modelId="{DD0F339C-3ED0-48C0-A59D-C8936317F57A}">
      <dsp:nvSpPr>
        <dsp:cNvPr id="0" name=""/>
        <dsp:cNvSpPr/>
      </dsp:nvSpPr>
      <dsp:spPr>
        <a:xfrm>
          <a:off x="3078981" y="963401"/>
          <a:ext cx="0" cy="528317"/>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22DCDD1-FD08-4D8E-B920-9017231F812C}">
      <dsp:nvSpPr>
        <dsp:cNvPr id="0" name=""/>
        <dsp:cNvSpPr/>
      </dsp:nvSpPr>
      <dsp:spPr>
        <a:xfrm>
          <a:off x="3284162" y="1087711"/>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28 oct.</a:t>
          </a:r>
        </a:p>
      </dsp:txBody>
      <dsp:txXfrm>
        <a:off x="3284162" y="1087711"/>
        <a:ext cx="1641455" cy="351175"/>
      </dsp:txXfrm>
    </dsp:sp>
    <dsp:sp modelId="{B2E1AA00-546D-4C44-AC8C-4FFBAF8D74CF}">
      <dsp:nvSpPr>
        <dsp:cNvPr id="0" name=""/>
        <dsp:cNvSpPr/>
      </dsp:nvSpPr>
      <dsp:spPr>
        <a:xfrm>
          <a:off x="3202090" y="2144346"/>
          <a:ext cx="1805600" cy="7180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4 (28/10) : Oraux Groupes RoadMap / Business Model</a:t>
          </a:r>
        </a:p>
      </dsp:txBody>
      <dsp:txXfrm>
        <a:off x="3202090" y="2144346"/>
        <a:ext cx="1805600" cy="718035"/>
      </dsp:txXfrm>
    </dsp:sp>
    <dsp:sp modelId="{03C56A3E-3F43-4279-A02A-F7BB0AFC0921}">
      <dsp:nvSpPr>
        <dsp:cNvPr id="0" name=""/>
        <dsp:cNvSpPr/>
      </dsp:nvSpPr>
      <dsp:spPr>
        <a:xfrm>
          <a:off x="4104890" y="1616028"/>
          <a:ext cx="0" cy="52831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80AC22F-3719-4705-B4BC-2FD0F1486C83}">
      <dsp:nvSpPr>
        <dsp:cNvPr id="0" name=""/>
        <dsp:cNvSpPr/>
      </dsp:nvSpPr>
      <dsp:spPr>
        <a:xfrm>
          <a:off x="3040134"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D5CAF90F-9FEC-4787-980B-0BBDFA23B761}">
      <dsp:nvSpPr>
        <dsp:cNvPr id="0" name=""/>
        <dsp:cNvSpPr/>
      </dsp:nvSpPr>
      <dsp:spPr>
        <a:xfrm>
          <a:off x="4066043"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9D748BEB-EA71-4410-B5B1-555F745DC547}">
      <dsp:nvSpPr>
        <dsp:cNvPr id="0" name=""/>
        <dsp:cNvSpPr/>
      </dsp:nvSpPr>
      <dsp:spPr>
        <a:xfrm>
          <a:off x="4310072" y="1668860"/>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3 nov.</a:t>
          </a:r>
        </a:p>
      </dsp:txBody>
      <dsp:txXfrm>
        <a:off x="4310072" y="1668860"/>
        <a:ext cx="1641455" cy="351175"/>
      </dsp:txXfrm>
    </dsp:sp>
    <dsp:sp modelId="{6CA903F6-072C-43F8-8E5A-EC7085A91083}">
      <dsp:nvSpPr>
        <dsp:cNvPr id="0" name=""/>
        <dsp:cNvSpPr/>
      </dsp:nvSpPr>
      <dsp:spPr>
        <a:xfrm>
          <a:off x="4227999" y="96340"/>
          <a:ext cx="1805600" cy="867061"/>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5 (03/11) : Cours Méthodologie Audit Stratégique &amp; Management Stratégique </a:t>
          </a:r>
        </a:p>
      </dsp:txBody>
      <dsp:txXfrm>
        <a:off x="4227999" y="96340"/>
        <a:ext cx="1805600" cy="867061"/>
      </dsp:txXfrm>
    </dsp:sp>
    <dsp:sp modelId="{398B600C-5FC7-4D47-9AC2-173F6CBB4F94}">
      <dsp:nvSpPr>
        <dsp:cNvPr id="0" name=""/>
        <dsp:cNvSpPr/>
      </dsp:nvSpPr>
      <dsp:spPr>
        <a:xfrm>
          <a:off x="5130799" y="963401"/>
          <a:ext cx="0" cy="528317"/>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3B31DF2-A9F7-4C96-A060-75F17A20FB40}">
      <dsp:nvSpPr>
        <dsp:cNvPr id="0" name=""/>
        <dsp:cNvSpPr/>
      </dsp:nvSpPr>
      <dsp:spPr>
        <a:xfrm>
          <a:off x="5335981" y="1087711"/>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4 nov.</a:t>
          </a:r>
        </a:p>
      </dsp:txBody>
      <dsp:txXfrm>
        <a:off x="5335981" y="1087711"/>
        <a:ext cx="1641455" cy="351175"/>
      </dsp:txXfrm>
    </dsp:sp>
    <dsp:sp modelId="{1C3B6977-42BE-406A-8031-968CFC88AA72}">
      <dsp:nvSpPr>
        <dsp:cNvPr id="0" name=""/>
        <dsp:cNvSpPr/>
      </dsp:nvSpPr>
      <dsp:spPr>
        <a:xfrm>
          <a:off x="5253909" y="2144346"/>
          <a:ext cx="1805600" cy="7180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6 (04/11) : Cas Pampelonne Organisation</a:t>
          </a:r>
        </a:p>
      </dsp:txBody>
      <dsp:txXfrm>
        <a:off x="5253909" y="2144346"/>
        <a:ext cx="1805600" cy="718035"/>
      </dsp:txXfrm>
    </dsp:sp>
    <dsp:sp modelId="{A9F38E1B-8E2F-49ED-A2D3-6688BFEDEC46}">
      <dsp:nvSpPr>
        <dsp:cNvPr id="0" name=""/>
        <dsp:cNvSpPr/>
      </dsp:nvSpPr>
      <dsp:spPr>
        <a:xfrm>
          <a:off x="6156709" y="1616028"/>
          <a:ext cx="0" cy="52831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A75D96F-39DC-487C-AF7E-594C3D14399B}">
      <dsp:nvSpPr>
        <dsp:cNvPr id="0" name=""/>
        <dsp:cNvSpPr/>
      </dsp:nvSpPr>
      <dsp:spPr>
        <a:xfrm>
          <a:off x="5091953"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3D127AFE-0AAB-4A37-B5AD-9E25F62EB78F}">
      <dsp:nvSpPr>
        <dsp:cNvPr id="0" name=""/>
        <dsp:cNvSpPr/>
      </dsp:nvSpPr>
      <dsp:spPr>
        <a:xfrm>
          <a:off x="6117862"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04AE42A-CAAA-4ACD-8E95-4895A5745C85}">
      <dsp:nvSpPr>
        <dsp:cNvPr id="0" name=""/>
        <dsp:cNvSpPr/>
      </dsp:nvSpPr>
      <dsp:spPr>
        <a:xfrm>
          <a:off x="6361891" y="1668860"/>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10 nov.</a:t>
          </a:r>
        </a:p>
      </dsp:txBody>
      <dsp:txXfrm>
        <a:off x="6361891" y="1668860"/>
        <a:ext cx="1641455" cy="351175"/>
      </dsp:txXfrm>
    </dsp:sp>
    <dsp:sp modelId="{08149FE9-5A0D-41B5-A5C2-FA4E3031C881}">
      <dsp:nvSpPr>
        <dsp:cNvPr id="0" name=""/>
        <dsp:cNvSpPr/>
      </dsp:nvSpPr>
      <dsp:spPr>
        <a:xfrm>
          <a:off x="6279818" y="96340"/>
          <a:ext cx="1805600" cy="86706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7 (10/11) : Finalisation cas Pampelonne Organisation</a:t>
          </a:r>
        </a:p>
      </dsp:txBody>
      <dsp:txXfrm>
        <a:off x="6279818" y="96340"/>
        <a:ext cx="1805600" cy="867061"/>
      </dsp:txXfrm>
    </dsp:sp>
    <dsp:sp modelId="{F8D6D276-0C2C-4F61-8D71-A742E436E2E6}">
      <dsp:nvSpPr>
        <dsp:cNvPr id="0" name=""/>
        <dsp:cNvSpPr/>
      </dsp:nvSpPr>
      <dsp:spPr>
        <a:xfrm>
          <a:off x="7182618" y="963401"/>
          <a:ext cx="0" cy="528317"/>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E111050-4E52-482B-96D1-1F3C6673E10B}">
      <dsp:nvSpPr>
        <dsp:cNvPr id="0" name=""/>
        <dsp:cNvSpPr/>
      </dsp:nvSpPr>
      <dsp:spPr>
        <a:xfrm>
          <a:off x="7387800" y="1087711"/>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17 nov.</a:t>
          </a:r>
        </a:p>
      </dsp:txBody>
      <dsp:txXfrm>
        <a:off x="7387800" y="1087711"/>
        <a:ext cx="1641455" cy="351175"/>
      </dsp:txXfrm>
    </dsp:sp>
    <dsp:sp modelId="{A55F304B-E831-4171-B29F-BA30056AFF23}">
      <dsp:nvSpPr>
        <dsp:cNvPr id="0" name=""/>
        <dsp:cNvSpPr/>
      </dsp:nvSpPr>
      <dsp:spPr>
        <a:xfrm>
          <a:off x="7305728" y="2144346"/>
          <a:ext cx="1805600" cy="5554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8 (17/11) : Cas Live </a:t>
          </a:r>
        </a:p>
      </dsp:txBody>
      <dsp:txXfrm>
        <a:off x="7305728" y="2144346"/>
        <a:ext cx="1805600" cy="555461"/>
      </dsp:txXfrm>
    </dsp:sp>
    <dsp:sp modelId="{1FEDF97C-42D5-4010-BFD2-2278C656A231}">
      <dsp:nvSpPr>
        <dsp:cNvPr id="0" name=""/>
        <dsp:cNvSpPr/>
      </dsp:nvSpPr>
      <dsp:spPr>
        <a:xfrm>
          <a:off x="8208528" y="1616028"/>
          <a:ext cx="0" cy="528317"/>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77AF1DC7-125E-43ED-8802-2BAAE76E2B05}">
      <dsp:nvSpPr>
        <dsp:cNvPr id="0" name=""/>
        <dsp:cNvSpPr/>
      </dsp:nvSpPr>
      <dsp:spPr>
        <a:xfrm>
          <a:off x="7143772"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4532D8DC-5B17-40D6-BBE9-8465FA3A6B54}">
      <dsp:nvSpPr>
        <dsp:cNvPr id="0" name=""/>
        <dsp:cNvSpPr/>
      </dsp:nvSpPr>
      <dsp:spPr>
        <a:xfrm>
          <a:off x="8169681"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BC74DB2D-566E-438C-AEC3-9EA4990B2D7E}">
      <dsp:nvSpPr>
        <dsp:cNvPr id="0" name=""/>
        <dsp:cNvSpPr/>
      </dsp:nvSpPr>
      <dsp:spPr>
        <a:xfrm>
          <a:off x="8413710" y="1668860"/>
          <a:ext cx="1641455"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24 nov.</a:t>
          </a:r>
        </a:p>
      </dsp:txBody>
      <dsp:txXfrm>
        <a:off x="8413710" y="1668860"/>
        <a:ext cx="1641455" cy="351175"/>
      </dsp:txXfrm>
    </dsp:sp>
    <dsp:sp modelId="{5C40C3AC-5C5E-432F-8468-0D8B1D40EBEA}">
      <dsp:nvSpPr>
        <dsp:cNvPr id="0" name=""/>
        <dsp:cNvSpPr/>
      </dsp:nvSpPr>
      <dsp:spPr>
        <a:xfrm>
          <a:off x="8331637" y="245366"/>
          <a:ext cx="1805600" cy="7180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Séance 9 (24/11) : Résolution Exam Cas Live</a:t>
          </a:r>
        </a:p>
      </dsp:txBody>
      <dsp:txXfrm>
        <a:off x="8331637" y="245366"/>
        <a:ext cx="1805600" cy="718035"/>
      </dsp:txXfrm>
    </dsp:sp>
    <dsp:sp modelId="{D70BBE99-CBCB-49A2-B55A-5C6A2641C059}">
      <dsp:nvSpPr>
        <dsp:cNvPr id="0" name=""/>
        <dsp:cNvSpPr/>
      </dsp:nvSpPr>
      <dsp:spPr>
        <a:xfrm>
          <a:off x="9234437" y="963401"/>
          <a:ext cx="0" cy="52831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A7B8376-2E28-4C06-9726-D5CF864B9E78}">
      <dsp:nvSpPr>
        <dsp:cNvPr id="0" name=""/>
        <dsp:cNvSpPr/>
      </dsp:nvSpPr>
      <dsp:spPr>
        <a:xfrm>
          <a:off x="9195591" y="1515027"/>
          <a:ext cx="77693" cy="77693"/>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DE11F-528E-47D3-9779-89E5EDB7F05F}">
      <dsp:nvSpPr>
        <dsp:cNvPr id="0" name=""/>
        <dsp:cNvSpPr/>
      </dsp:nvSpPr>
      <dsp:spPr>
        <a:xfrm>
          <a:off x="0" y="0"/>
          <a:ext cx="8209280" cy="6824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Démarche entrepreneuriale</a:t>
          </a:r>
          <a:endParaRPr lang="en-US" sz="2400" kern="1200"/>
        </a:p>
      </dsp:txBody>
      <dsp:txXfrm>
        <a:off x="19988" y="19988"/>
        <a:ext cx="7415213" cy="642458"/>
      </dsp:txXfrm>
    </dsp:sp>
    <dsp:sp modelId="{6109B868-6EC6-4B4B-8A47-6AE5ED532724}">
      <dsp:nvSpPr>
        <dsp:cNvPr id="0" name=""/>
        <dsp:cNvSpPr/>
      </dsp:nvSpPr>
      <dsp:spPr>
        <a:xfrm>
          <a:off x="687527" y="806513"/>
          <a:ext cx="8209280" cy="6824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t>Conceptualiser un Business Model</a:t>
          </a:r>
          <a:endParaRPr lang="en-US" sz="2400" kern="1200" dirty="0"/>
        </a:p>
      </dsp:txBody>
      <dsp:txXfrm>
        <a:off x="707515" y="826501"/>
        <a:ext cx="7038194" cy="642458"/>
      </dsp:txXfrm>
    </dsp:sp>
    <dsp:sp modelId="{E8556429-DF32-47D0-A984-2A7FEB6A8E77}">
      <dsp:nvSpPr>
        <dsp:cNvPr id="0" name=""/>
        <dsp:cNvSpPr/>
      </dsp:nvSpPr>
      <dsp:spPr>
        <a:xfrm>
          <a:off x="1364792" y="1613027"/>
          <a:ext cx="8209280" cy="68243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t>Présenter une </a:t>
          </a:r>
          <a:r>
            <a:rPr lang="fr-FR" sz="2400" kern="1200" dirty="0" err="1"/>
            <a:t>RoadMap</a:t>
          </a:r>
          <a:r>
            <a:rPr lang="fr-FR" sz="2400" kern="1200" dirty="0"/>
            <a:t> </a:t>
          </a:r>
          <a:endParaRPr lang="en-US" sz="2400" kern="1200" dirty="0"/>
        </a:p>
      </dsp:txBody>
      <dsp:txXfrm>
        <a:off x="1384780" y="1633015"/>
        <a:ext cx="7048455" cy="642458"/>
      </dsp:txXfrm>
    </dsp:sp>
    <dsp:sp modelId="{FF2DE75D-0ABC-4EB8-9244-B7A351FE439E}">
      <dsp:nvSpPr>
        <dsp:cNvPr id="0" name=""/>
        <dsp:cNvSpPr/>
      </dsp:nvSpPr>
      <dsp:spPr>
        <a:xfrm>
          <a:off x="2052319" y="2419540"/>
          <a:ext cx="8209280" cy="6824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t>Examen rendu du </a:t>
          </a:r>
          <a:r>
            <a:rPr lang="fr-FR" sz="2400" kern="1200" dirty="0" err="1"/>
            <a:t>RoadMap</a:t>
          </a:r>
          <a:r>
            <a:rPr lang="fr-FR" sz="2400" kern="1200" dirty="0"/>
            <a:t>/ Model + : Dernière séance </a:t>
          </a:r>
          <a:endParaRPr lang="en-US" sz="2400" kern="1200" dirty="0"/>
        </a:p>
      </dsp:txBody>
      <dsp:txXfrm>
        <a:off x="2072307" y="2439528"/>
        <a:ext cx="7038194" cy="642458"/>
      </dsp:txXfrm>
    </dsp:sp>
    <dsp:sp modelId="{64C900DD-98D0-4B88-8264-F2806AE77FEC}">
      <dsp:nvSpPr>
        <dsp:cNvPr id="0" name=""/>
        <dsp:cNvSpPr/>
      </dsp:nvSpPr>
      <dsp:spPr>
        <a:xfrm>
          <a:off x="7765697" y="522682"/>
          <a:ext cx="443582" cy="44358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865503" y="522682"/>
        <a:ext cx="243970" cy="333795"/>
      </dsp:txXfrm>
    </dsp:sp>
    <dsp:sp modelId="{63E89047-1A72-4FA6-B7D5-9D6CA046F7F1}">
      <dsp:nvSpPr>
        <dsp:cNvPr id="0" name=""/>
        <dsp:cNvSpPr/>
      </dsp:nvSpPr>
      <dsp:spPr>
        <a:xfrm>
          <a:off x="8453224" y="1329196"/>
          <a:ext cx="443582" cy="44358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53030" y="1329196"/>
        <a:ext cx="243970" cy="333795"/>
      </dsp:txXfrm>
    </dsp:sp>
    <dsp:sp modelId="{8F753F5D-9EF5-475F-874A-19A7C9BE5A07}">
      <dsp:nvSpPr>
        <dsp:cNvPr id="0" name=""/>
        <dsp:cNvSpPr/>
      </dsp:nvSpPr>
      <dsp:spPr>
        <a:xfrm>
          <a:off x="9130490" y="2135709"/>
          <a:ext cx="443582" cy="44358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230296" y="2135709"/>
        <a:ext cx="243970" cy="333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86977-9D55-4C6F-937B-0604ECFF1795}">
      <dsp:nvSpPr>
        <dsp:cNvPr id="0" name=""/>
        <dsp:cNvSpPr/>
      </dsp:nvSpPr>
      <dsp:spPr>
        <a:xfrm>
          <a:off x="0" y="2045"/>
          <a:ext cx="5607050" cy="10365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43D69-AFDB-4DF8-A46E-D8583D6F462D}">
      <dsp:nvSpPr>
        <dsp:cNvPr id="0" name=""/>
        <dsp:cNvSpPr/>
      </dsp:nvSpPr>
      <dsp:spPr>
        <a:xfrm>
          <a:off x="313549" y="235264"/>
          <a:ext cx="570090" cy="5700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66BA8B-C96E-4234-8019-0913A40F80FE}">
      <dsp:nvSpPr>
        <dsp:cNvPr id="0" name=""/>
        <dsp:cNvSpPr/>
      </dsp:nvSpPr>
      <dsp:spPr>
        <a:xfrm>
          <a:off x="1197190" y="2045"/>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666750">
            <a:lnSpc>
              <a:spcPct val="90000"/>
            </a:lnSpc>
            <a:spcBef>
              <a:spcPct val="0"/>
            </a:spcBef>
            <a:spcAft>
              <a:spcPct val="35000"/>
            </a:spcAft>
            <a:buNone/>
          </a:pPr>
          <a:r>
            <a:rPr lang="fr-FR" sz="1500" kern="1200"/>
            <a:t>Décrire l’offre proposée au client à travers le :</a:t>
          </a:r>
          <a:endParaRPr lang="en-US" sz="1500" kern="1200"/>
        </a:p>
      </dsp:txBody>
      <dsp:txXfrm>
        <a:off x="1197190" y="2045"/>
        <a:ext cx="4409859" cy="1036528"/>
      </dsp:txXfrm>
    </dsp:sp>
    <dsp:sp modelId="{80540E9B-1993-472F-9C7E-1D6CA000A4BA}">
      <dsp:nvSpPr>
        <dsp:cNvPr id="0" name=""/>
        <dsp:cNvSpPr/>
      </dsp:nvSpPr>
      <dsp:spPr>
        <a:xfrm>
          <a:off x="0" y="1297705"/>
          <a:ext cx="5607050" cy="10365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1F5A4-F0DD-495D-A0D1-3C11EF9EBB5C}">
      <dsp:nvSpPr>
        <dsp:cNvPr id="0" name=""/>
        <dsp:cNvSpPr/>
      </dsp:nvSpPr>
      <dsp:spPr>
        <a:xfrm>
          <a:off x="313549" y="1530924"/>
          <a:ext cx="570090" cy="5700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1E048F-38EC-4751-8B8E-3CDBD0881966}">
      <dsp:nvSpPr>
        <dsp:cNvPr id="0" name=""/>
        <dsp:cNvSpPr/>
      </dsp:nvSpPr>
      <dsp:spPr>
        <a:xfrm>
          <a:off x="1197190" y="1297705"/>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666750">
            <a:lnSpc>
              <a:spcPct val="90000"/>
            </a:lnSpc>
            <a:spcBef>
              <a:spcPct val="0"/>
            </a:spcBef>
            <a:spcAft>
              <a:spcPct val="35000"/>
            </a:spcAft>
            <a:buNone/>
          </a:pPr>
          <a:r>
            <a:rPr lang="fr-FR" sz="1500" kern="1200"/>
            <a:t>QUOI : attractivité pour le client (produit –service – expérience)</a:t>
          </a:r>
          <a:endParaRPr lang="en-US" sz="1500" kern="1200"/>
        </a:p>
      </dsp:txBody>
      <dsp:txXfrm>
        <a:off x="1197190" y="1297705"/>
        <a:ext cx="4409859" cy="1036528"/>
      </dsp:txXfrm>
    </dsp:sp>
    <dsp:sp modelId="{59942B19-16C6-47ED-9F7B-32EE5B970F52}">
      <dsp:nvSpPr>
        <dsp:cNvPr id="0" name=""/>
        <dsp:cNvSpPr/>
      </dsp:nvSpPr>
      <dsp:spPr>
        <a:xfrm>
          <a:off x="0" y="2593366"/>
          <a:ext cx="5607050" cy="10365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EE2DA-C7B9-4445-998D-E92CD3FA43BC}">
      <dsp:nvSpPr>
        <dsp:cNvPr id="0" name=""/>
        <dsp:cNvSpPr/>
      </dsp:nvSpPr>
      <dsp:spPr>
        <a:xfrm>
          <a:off x="313549" y="2826584"/>
          <a:ext cx="570090" cy="5700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73D921-DFCF-4574-A553-C75D0B3AE7CF}">
      <dsp:nvSpPr>
        <dsp:cNvPr id="0" name=""/>
        <dsp:cNvSpPr/>
      </dsp:nvSpPr>
      <dsp:spPr>
        <a:xfrm>
          <a:off x="1197190" y="2593366"/>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666750">
            <a:lnSpc>
              <a:spcPct val="90000"/>
            </a:lnSpc>
            <a:spcBef>
              <a:spcPct val="0"/>
            </a:spcBef>
            <a:spcAft>
              <a:spcPct val="35000"/>
            </a:spcAft>
            <a:buNone/>
          </a:pPr>
          <a:r>
            <a:rPr lang="fr-FR" sz="1500" kern="1200"/>
            <a:t>COMMENT : façon dont l’entreprise élabore et délivre la proposition de valeur pour le client (alchimie ressources – compétences – assets management) </a:t>
          </a:r>
          <a:endParaRPr lang="en-US" sz="1500" kern="1200"/>
        </a:p>
      </dsp:txBody>
      <dsp:txXfrm>
        <a:off x="1197190" y="2593366"/>
        <a:ext cx="4409859" cy="1036528"/>
      </dsp:txXfrm>
    </dsp:sp>
    <dsp:sp modelId="{D9BF782A-B25F-4FCC-BA8F-03112586387C}">
      <dsp:nvSpPr>
        <dsp:cNvPr id="0" name=""/>
        <dsp:cNvSpPr/>
      </dsp:nvSpPr>
      <dsp:spPr>
        <a:xfrm>
          <a:off x="0" y="3889026"/>
          <a:ext cx="5607050" cy="103652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27A0C-E753-4BD1-B3AD-D92F3EA04EF9}">
      <dsp:nvSpPr>
        <dsp:cNvPr id="0" name=""/>
        <dsp:cNvSpPr/>
      </dsp:nvSpPr>
      <dsp:spPr>
        <a:xfrm>
          <a:off x="313549" y="4122245"/>
          <a:ext cx="570090" cy="5700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E93108-BC1D-4ED1-94FF-861EC9AF366B}">
      <dsp:nvSpPr>
        <dsp:cNvPr id="0" name=""/>
        <dsp:cNvSpPr/>
      </dsp:nvSpPr>
      <dsp:spPr>
        <a:xfrm>
          <a:off x="1197190" y="3889026"/>
          <a:ext cx="4409859" cy="10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699" tIns="109699" rIns="109699" bIns="109699" numCol="1" spcCol="1270" anchor="ctr" anchorCtr="0">
          <a:noAutofit/>
        </a:bodyPr>
        <a:lstStyle/>
        <a:p>
          <a:pPr marL="0" lvl="0" indent="0" algn="l" defTabSz="666750">
            <a:lnSpc>
              <a:spcPct val="90000"/>
            </a:lnSpc>
            <a:spcBef>
              <a:spcPct val="0"/>
            </a:spcBef>
            <a:spcAft>
              <a:spcPct val="35000"/>
            </a:spcAft>
            <a:buNone/>
          </a:pPr>
          <a:r>
            <a:rPr lang="fr-FR" sz="1500" kern="1200"/>
            <a:t>ORIGINE DE LA RENTABILITE : Association du CA (en lien avec le prix et les volumes), coûts et capitaux engagés. </a:t>
          </a:r>
          <a:endParaRPr lang="en-US" sz="1500" kern="1200"/>
        </a:p>
      </dsp:txBody>
      <dsp:txXfrm>
        <a:off x="1197190" y="3889026"/>
        <a:ext cx="4409859" cy="10365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964A3-4BF0-43FD-BCE2-AEFC052BFB4C}">
      <dsp:nvSpPr>
        <dsp:cNvPr id="0" name=""/>
        <dsp:cNvSpPr/>
      </dsp:nvSpPr>
      <dsp:spPr>
        <a:xfrm>
          <a:off x="2347982" y="315935"/>
          <a:ext cx="3931636" cy="3931636"/>
        </a:xfrm>
        <a:prstGeom prst="pie">
          <a:avLst>
            <a:gd name="adj1" fmla="val 16200000"/>
            <a:gd name="adj2" fmla="val 1800000"/>
          </a:avLst>
        </a:prstGeom>
        <a:solidFill>
          <a:schemeClr val="accent1">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Architecture de valeur : </a:t>
          </a:r>
        </a:p>
        <a:p>
          <a:pPr marL="0" lvl="0" indent="0" algn="ctr" defTabSz="533400">
            <a:lnSpc>
              <a:spcPct val="90000"/>
            </a:lnSpc>
            <a:spcBef>
              <a:spcPct val="0"/>
            </a:spcBef>
            <a:spcAft>
              <a:spcPct val="35000"/>
            </a:spcAft>
            <a:buNone/>
          </a:pPr>
          <a:r>
            <a:rPr lang="fr-FR" sz="1200" kern="1200" dirty="0"/>
            <a:t>Agencement ressources et compétences</a:t>
          </a:r>
        </a:p>
      </dsp:txBody>
      <dsp:txXfrm>
        <a:off x="4485576" y="1041415"/>
        <a:ext cx="1333948" cy="1310545"/>
      </dsp:txXfrm>
    </dsp:sp>
    <dsp:sp modelId="{5EC4B2D1-CFAD-4DE5-BA76-8F69DDA47545}">
      <dsp:nvSpPr>
        <dsp:cNvPr id="0" name=""/>
        <dsp:cNvSpPr/>
      </dsp:nvSpPr>
      <dsp:spPr>
        <a:xfrm>
          <a:off x="2145316" y="432948"/>
          <a:ext cx="3931636" cy="3931636"/>
        </a:xfrm>
        <a:prstGeom prst="pie">
          <a:avLst>
            <a:gd name="adj1" fmla="val 1800000"/>
            <a:gd name="adj2" fmla="val 9000000"/>
          </a:avLst>
        </a:prstGeom>
        <a:solidFill>
          <a:schemeClr val="accent1">
            <a:shade val="50000"/>
            <a:hueOff val="-424189"/>
            <a:satOff val="4018"/>
            <a:lumOff val="3022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Equation de profit </a:t>
          </a:r>
        </a:p>
        <a:p>
          <a:pPr marL="0" lvl="0" indent="0" algn="ctr" defTabSz="533400">
            <a:lnSpc>
              <a:spcPct val="90000"/>
            </a:lnSpc>
            <a:spcBef>
              <a:spcPct val="0"/>
            </a:spcBef>
            <a:spcAft>
              <a:spcPct val="35000"/>
            </a:spcAft>
            <a:buNone/>
          </a:pPr>
          <a:r>
            <a:rPr lang="fr-FR" sz="1200" kern="1200" dirty="0"/>
            <a:t>- CA</a:t>
          </a:r>
        </a:p>
        <a:p>
          <a:pPr marL="0" lvl="0" indent="0" algn="ctr" defTabSz="533400">
            <a:lnSpc>
              <a:spcPct val="90000"/>
            </a:lnSpc>
            <a:spcBef>
              <a:spcPct val="0"/>
            </a:spcBef>
            <a:spcAft>
              <a:spcPct val="35000"/>
            </a:spcAft>
            <a:buNone/>
          </a:pPr>
          <a:r>
            <a:rPr lang="fr-FR" sz="1200" kern="1200" dirty="0"/>
            <a:t>- Structure de coûts</a:t>
          </a:r>
        </a:p>
        <a:p>
          <a:pPr marL="0" lvl="0" indent="0" algn="ctr" defTabSz="533400">
            <a:lnSpc>
              <a:spcPct val="90000"/>
            </a:lnSpc>
            <a:spcBef>
              <a:spcPct val="0"/>
            </a:spcBef>
            <a:spcAft>
              <a:spcPct val="35000"/>
            </a:spcAft>
            <a:buNone/>
          </a:pPr>
          <a:r>
            <a:rPr lang="fr-FR" sz="1200" kern="1200" dirty="0"/>
            <a:t>- Capitaux engagés</a:t>
          </a:r>
        </a:p>
      </dsp:txBody>
      <dsp:txXfrm>
        <a:off x="3221835" y="2913623"/>
        <a:ext cx="1778597" cy="1216935"/>
      </dsp:txXfrm>
    </dsp:sp>
    <dsp:sp modelId="{AA2AFBD2-7792-4C25-9E3C-499F584BBD13}">
      <dsp:nvSpPr>
        <dsp:cNvPr id="0" name=""/>
        <dsp:cNvSpPr/>
      </dsp:nvSpPr>
      <dsp:spPr>
        <a:xfrm>
          <a:off x="2145316" y="432948"/>
          <a:ext cx="3931636" cy="3931636"/>
        </a:xfrm>
        <a:prstGeom prst="pie">
          <a:avLst>
            <a:gd name="adj1" fmla="val 9000000"/>
            <a:gd name="adj2" fmla="val 16200000"/>
          </a:avLst>
        </a:prstGeom>
        <a:solidFill>
          <a:schemeClr val="accent1">
            <a:shade val="50000"/>
            <a:hueOff val="-424189"/>
            <a:satOff val="4018"/>
            <a:lumOff val="3022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Proposition de valeur :</a:t>
          </a:r>
        </a:p>
        <a:p>
          <a:pPr marL="0" lvl="0" indent="0" algn="ctr" defTabSz="533400">
            <a:lnSpc>
              <a:spcPct val="90000"/>
            </a:lnSpc>
            <a:spcBef>
              <a:spcPct val="0"/>
            </a:spcBef>
            <a:spcAft>
              <a:spcPct val="35000"/>
            </a:spcAft>
            <a:buNone/>
          </a:pPr>
          <a:r>
            <a:rPr lang="fr-FR" sz="1200" kern="1200" dirty="0"/>
            <a:t>- Clients</a:t>
          </a:r>
        </a:p>
        <a:p>
          <a:pPr marL="0" lvl="0" indent="0" algn="ctr" defTabSz="533400">
            <a:lnSpc>
              <a:spcPct val="90000"/>
            </a:lnSpc>
            <a:spcBef>
              <a:spcPct val="0"/>
            </a:spcBef>
            <a:spcAft>
              <a:spcPct val="35000"/>
            </a:spcAft>
            <a:buNone/>
          </a:pPr>
          <a:r>
            <a:rPr lang="fr-FR" sz="1200" kern="1200" dirty="0"/>
            <a:t>-Produits et/ou services</a:t>
          </a:r>
        </a:p>
        <a:p>
          <a:pPr marL="0" lvl="0" indent="0" algn="ctr" defTabSz="533400">
            <a:lnSpc>
              <a:spcPct val="90000"/>
            </a:lnSpc>
            <a:spcBef>
              <a:spcPct val="0"/>
            </a:spcBef>
            <a:spcAft>
              <a:spcPct val="35000"/>
            </a:spcAft>
            <a:buNone/>
          </a:pPr>
          <a:r>
            <a:rPr lang="fr-FR" sz="1200" kern="1200" dirty="0"/>
            <a:t>- Prix</a:t>
          </a:r>
        </a:p>
      </dsp:txBody>
      <dsp:txXfrm>
        <a:off x="2566563" y="1205233"/>
        <a:ext cx="1333948" cy="13105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7BD35-CFA7-401A-A901-1DCA930BF4A6}">
      <dsp:nvSpPr>
        <dsp:cNvPr id="0" name=""/>
        <dsp:cNvSpPr/>
      </dsp:nvSpPr>
      <dsp:spPr>
        <a:xfrm>
          <a:off x="0" y="279201"/>
          <a:ext cx="7729728" cy="737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913" tIns="270764" rIns="599913" bIns="92456" numCol="1" spcCol="1270" anchor="t" anchorCtr="0">
          <a:noAutofit/>
        </a:bodyPr>
        <a:lstStyle/>
        <a:p>
          <a:pPr marL="114300" lvl="1" indent="-114300" algn="l" defTabSz="577850">
            <a:lnSpc>
              <a:spcPct val="90000"/>
            </a:lnSpc>
            <a:spcBef>
              <a:spcPct val="0"/>
            </a:spcBef>
            <a:spcAft>
              <a:spcPct val="15000"/>
            </a:spcAft>
            <a:buChar char="•"/>
          </a:pPr>
          <a:r>
            <a:rPr lang="fr-FR" sz="1300" kern="1200"/>
            <a:t>Proposition de valeur pour les clients (outputs commerciaux)</a:t>
          </a:r>
          <a:endParaRPr lang="en-US" sz="1300" kern="1200"/>
        </a:p>
        <a:p>
          <a:pPr marL="114300" lvl="1" indent="-114300" algn="l" defTabSz="577850">
            <a:lnSpc>
              <a:spcPct val="90000"/>
            </a:lnSpc>
            <a:spcBef>
              <a:spcPct val="0"/>
            </a:spcBef>
            <a:spcAft>
              <a:spcPct val="15000"/>
            </a:spcAft>
            <a:buChar char="•"/>
          </a:pPr>
          <a:r>
            <a:rPr lang="fr-FR" sz="1300" kern="1200"/>
            <a:t>Segmentation marketing : cibles commerciales incluant utilisateur/payeur/prescripteur </a:t>
          </a:r>
          <a:endParaRPr lang="en-US" sz="1300" kern="1200"/>
        </a:p>
      </dsp:txBody>
      <dsp:txXfrm>
        <a:off x="0" y="279201"/>
        <a:ext cx="7729728" cy="737100"/>
      </dsp:txXfrm>
    </dsp:sp>
    <dsp:sp modelId="{79175114-7E9A-4227-887B-1035C8DD95F2}">
      <dsp:nvSpPr>
        <dsp:cNvPr id="0" name=""/>
        <dsp:cNvSpPr/>
      </dsp:nvSpPr>
      <dsp:spPr>
        <a:xfrm>
          <a:off x="386486" y="87321"/>
          <a:ext cx="5410809" cy="383760"/>
        </a:xfrm>
        <a:prstGeom prst="round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4516" tIns="0" rIns="204516" bIns="0" numCol="1" spcCol="1270" anchor="ctr" anchorCtr="0">
          <a:noAutofit/>
        </a:bodyPr>
        <a:lstStyle/>
        <a:p>
          <a:pPr marL="0" lvl="0" indent="0" algn="l" defTabSz="577850">
            <a:lnSpc>
              <a:spcPct val="90000"/>
            </a:lnSpc>
            <a:spcBef>
              <a:spcPct val="0"/>
            </a:spcBef>
            <a:spcAft>
              <a:spcPct val="35000"/>
            </a:spcAft>
            <a:buNone/>
          </a:pPr>
          <a:r>
            <a:rPr lang="fr-FR" sz="1300" kern="1200"/>
            <a:t>OFFRE: </a:t>
          </a:r>
          <a:endParaRPr lang="en-US" sz="1300" kern="1200"/>
        </a:p>
      </dsp:txBody>
      <dsp:txXfrm>
        <a:off x="405220" y="106055"/>
        <a:ext cx="5373341" cy="346292"/>
      </dsp:txXfrm>
    </dsp:sp>
    <dsp:sp modelId="{3E119832-F232-4428-990C-B89C3972BB89}">
      <dsp:nvSpPr>
        <dsp:cNvPr id="0" name=""/>
        <dsp:cNvSpPr/>
      </dsp:nvSpPr>
      <dsp:spPr>
        <a:xfrm>
          <a:off x="0" y="1278381"/>
          <a:ext cx="7729728" cy="737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913" tIns="270764" rIns="599913" bIns="92456" numCol="1" spcCol="1270" anchor="t" anchorCtr="0">
          <a:noAutofit/>
        </a:bodyPr>
        <a:lstStyle/>
        <a:p>
          <a:pPr marL="114300" lvl="1" indent="-114300" algn="l" defTabSz="577850">
            <a:lnSpc>
              <a:spcPct val="90000"/>
            </a:lnSpc>
            <a:spcBef>
              <a:spcPct val="0"/>
            </a:spcBef>
            <a:spcAft>
              <a:spcPct val="15000"/>
            </a:spcAft>
            <a:buChar char="•"/>
          </a:pPr>
          <a:r>
            <a:rPr lang="fr-FR" sz="1300" kern="1200"/>
            <a:t>Identification ressources &amp; compétences (inputs)</a:t>
          </a:r>
          <a:endParaRPr lang="en-US" sz="1300" kern="1200"/>
        </a:p>
        <a:p>
          <a:pPr marL="114300" lvl="1" indent="-114300" algn="l" defTabSz="577850">
            <a:lnSpc>
              <a:spcPct val="90000"/>
            </a:lnSpc>
            <a:spcBef>
              <a:spcPct val="0"/>
            </a:spcBef>
            <a:spcAft>
              <a:spcPct val="15000"/>
            </a:spcAft>
            <a:buChar char="•"/>
          </a:pPr>
          <a:r>
            <a:rPr lang="fr-FR" sz="1300" kern="1200"/>
            <a:t>Evaluation VRIO (cf stratégie)</a:t>
          </a:r>
          <a:endParaRPr lang="en-US" sz="1300" kern="1200"/>
        </a:p>
      </dsp:txBody>
      <dsp:txXfrm>
        <a:off x="0" y="1278381"/>
        <a:ext cx="7729728" cy="737100"/>
      </dsp:txXfrm>
    </dsp:sp>
    <dsp:sp modelId="{9E4836D5-BC1A-47F7-AB2C-B3C5F844AA90}">
      <dsp:nvSpPr>
        <dsp:cNvPr id="0" name=""/>
        <dsp:cNvSpPr/>
      </dsp:nvSpPr>
      <dsp:spPr>
        <a:xfrm>
          <a:off x="386486" y="1086501"/>
          <a:ext cx="5410809" cy="383760"/>
        </a:xfrm>
        <a:prstGeom prst="round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4516" tIns="0" rIns="204516" bIns="0" numCol="1" spcCol="1270" anchor="ctr" anchorCtr="0">
          <a:noAutofit/>
        </a:bodyPr>
        <a:lstStyle/>
        <a:p>
          <a:pPr marL="0" lvl="0" indent="0" algn="l" defTabSz="577850">
            <a:lnSpc>
              <a:spcPct val="90000"/>
            </a:lnSpc>
            <a:spcBef>
              <a:spcPct val="0"/>
            </a:spcBef>
            <a:spcAft>
              <a:spcPct val="35000"/>
            </a:spcAft>
            <a:buNone/>
          </a:pPr>
          <a:r>
            <a:rPr lang="fr-FR" sz="1300" kern="1200"/>
            <a:t>INTERNE :</a:t>
          </a:r>
          <a:endParaRPr lang="en-US" sz="1300" kern="1200"/>
        </a:p>
      </dsp:txBody>
      <dsp:txXfrm>
        <a:off x="405220" y="1105235"/>
        <a:ext cx="5373341" cy="346292"/>
      </dsp:txXfrm>
    </dsp:sp>
    <dsp:sp modelId="{0AD98CBD-BB71-460B-969E-3130BA928F6C}">
      <dsp:nvSpPr>
        <dsp:cNvPr id="0" name=""/>
        <dsp:cNvSpPr/>
      </dsp:nvSpPr>
      <dsp:spPr>
        <a:xfrm>
          <a:off x="0" y="2277561"/>
          <a:ext cx="7729728" cy="737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9913" tIns="270764" rIns="599913" bIns="92456" numCol="1" spcCol="1270" anchor="t" anchorCtr="0">
          <a:noAutofit/>
        </a:bodyPr>
        <a:lstStyle/>
        <a:p>
          <a:pPr marL="114300" lvl="1" indent="-114300" algn="l" defTabSz="577850">
            <a:lnSpc>
              <a:spcPct val="90000"/>
            </a:lnSpc>
            <a:spcBef>
              <a:spcPct val="0"/>
            </a:spcBef>
            <a:spcAft>
              <a:spcPct val="15000"/>
            </a:spcAft>
            <a:buChar char="•"/>
          </a:pPr>
          <a:r>
            <a:rPr lang="fr-FR" sz="1300" kern="1200"/>
            <a:t>MACRO ENVIRONNEMENT PESTEL (cf stratégie)</a:t>
          </a:r>
          <a:endParaRPr lang="en-US" sz="1300" kern="1200"/>
        </a:p>
        <a:p>
          <a:pPr marL="114300" lvl="1" indent="-114300" algn="l" defTabSz="577850">
            <a:lnSpc>
              <a:spcPct val="90000"/>
            </a:lnSpc>
            <a:spcBef>
              <a:spcPct val="0"/>
            </a:spcBef>
            <a:spcAft>
              <a:spcPct val="15000"/>
            </a:spcAft>
            <a:buChar char="•"/>
          </a:pPr>
          <a:r>
            <a:rPr lang="fr-FR" sz="1300" kern="1200"/>
            <a:t>MICRO ENVIRONNEMENT : 5 Forces PORTER (cf stratégie)</a:t>
          </a:r>
          <a:endParaRPr lang="en-US" sz="1300" kern="1200"/>
        </a:p>
      </dsp:txBody>
      <dsp:txXfrm>
        <a:off x="0" y="2277561"/>
        <a:ext cx="7729728" cy="737100"/>
      </dsp:txXfrm>
    </dsp:sp>
    <dsp:sp modelId="{E057E195-F11D-4E87-8F10-12EC12E93F16}">
      <dsp:nvSpPr>
        <dsp:cNvPr id="0" name=""/>
        <dsp:cNvSpPr/>
      </dsp:nvSpPr>
      <dsp:spPr>
        <a:xfrm>
          <a:off x="386486" y="2085681"/>
          <a:ext cx="5410809" cy="383760"/>
        </a:xfrm>
        <a:prstGeom prst="roundRect">
          <a:avLst/>
        </a:prstGeom>
        <a:solidFill>
          <a:schemeClr val="accent1">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4516" tIns="0" rIns="204516" bIns="0" numCol="1" spcCol="1270" anchor="ctr" anchorCtr="0">
          <a:noAutofit/>
        </a:bodyPr>
        <a:lstStyle/>
        <a:p>
          <a:pPr marL="0" lvl="0" indent="0" algn="l" defTabSz="577850">
            <a:lnSpc>
              <a:spcPct val="90000"/>
            </a:lnSpc>
            <a:spcBef>
              <a:spcPct val="0"/>
            </a:spcBef>
            <a:spcAft>
              <a:spcPct val="35000"/>
            </a:spcAft>
            <a:buNone/>
          </a:pPr>
          <a:r>
            <a:rPr lang="fr-FR" sz="1300" kern="1200"/>
            <a:t>EXTERNE</a:t>
          </a:r>
          <a:endParaRPr lang="en-US" sz="1300" kern="1200"/>
        </a:p>
      </dsp:txBody>
      <dsp:txXfrm>
        <a:off x="405220" y="2104415"/>
        <a:ext cx="5373341" cy="346292"/>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3B1BD-72C1-4073-83E4-B6977FB2CDD3}" type="datetimeFigureOut">
              <a:rPr lang="fr-FR" smtClean="0"/>
              <a:t>08/09/2022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C680F-29E0-418B-9DF9-6E5E0507EE16}" type="slidenum">
              <a:rPr lang="fr-FR" smtClean="0"/>
              <a:t>‹N°›</a:t>
            </a:fld>
            <a:endParaRPr lang="fr-FR"/>
          </a:p>
        </p:txBody>
      </p:sp>
    </p:spTree>
    <p:extLst>
      <p:ext uri="{BB962C8B-B14F-4D97-AF65-F5344CB8AC3E}">
        <p14:creationId xmlns:p14="http://schemas.microsoft.com/office/powerpoint/2010/main" val="370464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879309D4-49FA-43A1-B9B1-958D5D04C3FD}"/>
              </a:ext>
            </a:extLst>
          </p:cNvPr>
          <p:cNvSpPr>
            <a:spLocks noGrp="1" noRot="1" noChangeAspect="1" noTextEdit="1"/>
          </p:cNvSpPr>
          <p:nvPr>
            <p:ph type="sldImg"/>
          </p:nvPr>
        </p:nvSpPr>
        <p:spPr>
          <a:ln/>
        </p:spPr>
      </p:sp>
      <p:sp>
        <p:nvSpPr>
          <p:cNvPr id="10243" name="Espace réservé des commentaires 2">
            <a:extLst>
              <a:ext uri="{FF2B5EF4-FFF2-40B4-BE49-F238E27FC236}">
                <a16:creationId xmlns:a16="http://schemas.microsoft.com/office/drawing/2014/main" id="{A6FCF794-F872-4DAD-B8D2-BF42B34BA591}"/>
              </a:ext>
            </a:extLst>
          </p:cNvPr>
          <p:cNvSpPr>
            <a:spLocks noGrp="1"/>
          </p:cNvSpPr>
          <p:nvPr>
            <p:ph type="body" idx="1"/>
          </p:nvPr>
        </p:nvSpPr>
        <p:spPr>
          <a:noFill/>
        </p:spPr>
        <p:txBody>
          <a:bodyPr/>
          <a:lstStyle/>
          <a:p>
            <a:endParaRPr lang="fr-FR" altLang="fr-FR"/>
          </a:p>
        </p:txBody>
      </p:sp>
      <p:sp>
        <p:nvSpPr>
          <p:cNvPr id="10244" name="Espace réservé du numéro de diapositive 3">
            <a:extLst>
              <a:ext uri="{FF2B5EF4-FFF2-40B4-BE49-F238E27FC236}">
                <a16:creationId xmlns:a16="http://schemas.microsoft.com/office/drawing/2014/main" id="{91F61683-F897-4F49-BE1D-1C5D8DCC9271}"/>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CB05DD-BC63-4EBA-B74F-FEF51C8777D4}" type="slidenum">
              <a:rPr lang="en-US" altLang="fr-FR" sz="1200" smtClean="0"/>
              <a:pPr/>
              <a:t>23</a:t>
            </a:fld>
            <a:endParaRPr lang="en-US" alt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a:extLst>
              <a:ext uri="{FF2B5EF4-FFF2-40B4-BE49-F238E27FC236}">
                <a16:creationId xmlns:a16="http://schemas.microsoft.com/office/drawing/2014/main" id="{6F7EFA55-0A0E-41AB-9D91-1D234732557F}"/>
              </a:ext>
            </a:extLst>
          </p:cNvPr>
          <p:cNvSpPr>
            <a:spLocks noGrp="1" noRot="1" noChangeAspect="1" noTextEdit="1"/>
          </p:cNvSpPr>
          <p:nvPr>
            <p:ph type="sldImg"/>
          </p:nvPr>
        </p:nvSpPr>
        <p:spPr>
          <a:ln/>
        </p:spPr>
      </p:sp>
      <p:sp>
        <p:nvSpPr>
          <p:cNvPr id="12291" name="Espace réservé des commentaires 2">
            <a:extLst>
              <a:ext uri="{FF2B5EF4-FFF2-40B4-BE49-F238E27FC236}">
                <a16:creationId xmlns:a16="http://schemas.microsoft.com/office/drawing/2014/main" id="{65936129-CA45-4C57-8829-0D62AA769A45}"/>
              </a:ext>
            </a:extLst>
          </p:cNvPr>
          <p:cNvSpPr>
            <a:spLocks noGrp="1"/>
          </p:cNvSpPr>
          <p:nvPr>
            <p:ph type="body" idx="1"/>
          </p:nvPr>
        </p:nvSpPr>
        <p:spPr>
          <a:noFill/>
        </p:spPr>
        <p:txBody>
          <a:bodyPr/>
          <a:lstStyle/>
          <a:p>
            <a:endParaRPr lang="fr-FR" altLang="fr-FR"/>
          </a:p>
        </p:txBody>
      </p:sp>
      <p:sp>
        <p:nvSpPr>
          <p:cNvPr id="12292" name="Espace réservé du numéro de diapositive 3">
            <a:extLst>
              <a:ext uri="{FF2B5EF4-FFF2-40B4-BE49-F238E27FC236}">
                <a16:creationId xmlns:a16="http://schemas.microsoft.com/office/drawing/2014/main" id="{D916EDA9-0459-4045-93C2-D219A200FEE0}"/>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EBA4A4-731E-4D78-A48D-A5140C1CC7AE}" type="slidenum">
              <a:rPr lang="en-US" altLang="fr-FR" sz="1200" smtClean="0"/>
              <a:pPr/>
              <a:t>24</a:t>
            </a:fld>
            <a:endParaRPr lang="en-US" alt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fr-FR"/>
              <a:t>Cliquer ici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fr-FR"/>
              <a:t>Cliquer ici pour modifier le style du titre du masque</a:t>
            </a:r>
          </a:p>
        </p:txBody>
      </p:sp>
      <p:sp>
        <p:nvSpPr>
          <p:cNvPr id="4" name="Espace réservé de la date 3">
            <a:extLst>
              <a:ext uri="{FF2B5EF4-FFF2-40B4-BE49-F238E27FC236}">
                <a16:creationId xmlns:a16="http://schemas.microsoft.com/office/drawing/2014/main" id="{90D1F15B-59A3-4C6F-81ED-E669F662FCB8}"/>
              </a:ext>
            </a:extLst>
          </p:cNvPr>
          <p:cNvSpPr>
            <a:spLocks noGrp="1"/>
          </p:cNvSpPr>
          <p:nvPr>
            <p:ph type="dt" sz="half" idx="10"/>
          </p:nvPr>
        </p:nvSpPr>
        <p:spPr/>
        <p:txBody>
          <a:bodyPr/>
          <a:lstStyle>
            <a:lvl1pPr>
              <a:defRPr/>
            </a:lvl1pPr>
          </a:lstStyle>
          <a:p>
            <a:pPr>
              <a:defRPr/>
            </a:pPr>
            <a:fld id="{CB0F4CED-AF9D-4FC5-9F67-42B4B141C490}" type="datetimeFigureOut">
              <a:rPr lang="fr-FR"/>
              <a:pPr>
                <a:defRPr/>
              </a:pPr>
              <a:t>08/09/2022</a:t>
            </a:fld>
            <a:endParaRPr/>
          </a:p>
        </p:txBody>
      </p:sp>
      <p:sp>
        <p:nvSpPr>
          <p:cNvPr id="5" name="Espace réservé du pied de page 4">
            <a:extLst>
              <a:ext uri="{FF2B5EF4-FFF2-40B4-BE49-F238E27FC236}">
                <a16:creationId xmlns:a16="http://schemas.microsoft.com/office/drawing/2014/main" id="{BADD156E-9A18-4D62-9807-9B8F09A559AB}"/>
              </a:ext>
            </a:extLst>
          </p:cNvPr>
          <p:cNvSpPr>
            <a:spLocks noGrp="1"/>
          </p:cNvSpPr>
          <p:nvPr>
            <p:ph type="ftr" sz="quarter" idx="11"/>
          </p:nvPr>
        </p:nvSpPr>
        <p:spPr/>
        <p:txBody>
          <a:bodyPr/>
          <a:lstStyle>
            <a:lvl1pPr>
              <a:defRPr/>
            </a:lvl1pPr>
          </a:lstStyle>
          <a:p>
            <a:pPr>
              <a:defRPr/>
            </a:pPr>
            <a:endParaRPr/>
          </a:p>
        </p:txBody>
      </p:sp>
      <p:sp>
        <p:nvSpPr>
          <p:cNvPr id="6" name="Espace réservé du numéro de diapositive 5">
            <a:extLst>
              <a:ext uri="{FF2B5EF4-FFF2-40B4-BE49-F238E27FC236}">
                <a16:creationId xmlns:a16="http://schemas.microsoft.com/office/drawing/2014/main" id="{A77AA454-1F5E-4257-ABA6-8D90FE8F39A4}"/>
              </a:ext>
            </a:extLst>
          </p:cNvPr>
          <p:cNvSpPr>
            <a:spLocks noGrp="1"/>
          </p:cNvSpPr>
          <p:nvPr>
            <p:ph type="sldNum" sz="quarter" idx="12"/>
          </p:nvPr>
        </p:nvSpPr>
        <p:spPr/>
        <p:txBody>
          <a:bodyPr/>
          <a:lstStyle>
            <a:lvl1pPr>
              <a:defRPr/>
            </a:lvl1pPr>
          </a:lstStyle>
          <a:p>
            <a:pPr>
              <a:defRPr/>
            </a:pPr>
            <a:fld id="{F9673544-7673-4F4E-9F4F-205CAC677BCC}" type="slidenum">
              <a:rPr lang="fr-FR"/>
              <a:pPr>
                <a:defRPr/>
              </a:pPr>
              <a:t>‹N°›</a:t>
            </a:fld>
            <a:endParaRPr lang="fr-FR"/>
          </a:p>
        </p:txBody>
      </p:sp>
    </p:spTree>
    <p:extLst>
      <p:ext uri="{BB962C8B-B14F-4D97-AF65-F5344CB8AC3E}">
        <p14:creationId xmlns:p14="http://schemas.microsoft.com/office/powerpoint/2010/main" val="127664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fr-FR"/>
              <a:t>Modifiez le style du titre</a:t>
            </a:r>
          </a:p>
        </p:txBody>
      </p:sp>
      <p:sp>
        <p:nvSpPr>
          <p:cNvPr id="3" name="Espace réservé du texte 2"/>
          <p:cNvSpPr>
            <a:spLocks noGrp="1"/>
          </p:cNvSpPr>
          <p:nvPr>
            <p:ph type="body" sz="half" idx="1"/>
          </p:nvPr>
        </p:nvSpPr>
        <p:spPr>
          <a:xfrm>
            <a:off x="9144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1EFB9FB0-A13F-49CD-B6E3-97F1E8F45671}"/>
              </a:ext>
            </a:extLst>
          </p:cNvPr>
          <p:cNvSpPr>
            <a:spLocks noGrp="1" noChangeArrowheads="1"/>
          </p:cNvSpPr>
          <p:nvPr>
            <p:ph type="dt" sz="half" idx="10"/>
          </p:nvPr>
        </p:nvSpPr>
        <p:spPr>
          <a:ln/>
        </p:spPr>
        <p:txBody>
          <a:bodyPr/>
          <a:lstStyle>
            <a:lvl1pPr>
              <a:defRPr/>
            </a:lvl1pPr>
          </a:lstStyle>
          <a:p>
            <a:pPr>
              <a:defRPr/>
            </a:pPr>
            <a:fld id="{ADF47B04-7531-466A-AAE2-06B5A71C5B6B}" type="datetime1">
              <a:rPr lang="en-US"/>
              <a:pPr>
                <a:defRPr/>
              </a:pPr>
              <a:t>9/8/2022</a:t>
            </a:fld>
            <a:endParaRPr lang="en-US"/>
          </a:p>
        </p:txBody>
      </p:sp>
      <p:sp>
        <p:nvSpPr>
          <p:cNvPr id="6" name="Rectangle 5">
            <a:extLst>
              <a:ext uri="{FF2B5EF4-FFF2-40B4-BE49-F238E27FC236}">
                <a16:creationId xmlns:a16="http://schemas.microsoft.com/office/drawing/2014/main" id="{D1CD6CF1-B644-4A97-93B0-A27A90DD2FD2}"/>
              </a:ext>
            </a:extLst>
          </p:cNvPr>
          <p:cNvSpPr>
            <a:spLocks noGrp="1" noChangeArrowheads="1"/>
          </p:cNvSpPr>
          <p:nvPr>
            <p:ph type="ftr" sz="quarter" idx="11"/>
          </p:nvPr>
        </p:nvSpPr>
        <p:spPr>
          <a:ln/>
        </p:spPr>
        <p:txBody>
          <a:bodyPr/>
          <a:lstStyle>
            <a:lvl1pPr>
              <a:defRPr/>
            </a:lvl1pPr>
          </a:lstStyle>
          <a:p>
            <a:pPr>
              <a:defRPr/>
            </a:pPr>
            <a:r>
              <a:rPr lang="en-US"/>
              <a:t>free template from www.brainybetty.com</a:t>
            </a:r>
          </a:p>
        </p:txBody>
      </p:sp>
      <p:sp>
        <p:nvSpPr>
          <p:cNvPr id="7" name="Rectangle 6">
            <a:extLst>
              <a:ext uri="{FF2B5EF4-FFF2-40B4-BE49-F238E27FC236}">
                <a16:creationId xmlns:a16="http://schemas.microsoft.com/office/drawing/2014/main" id="{688DCC46-B33E-4A2E-8371-83CB616827D2}"/>
              </a:ext>
            </a:extLst>
          </p:cNvPr>
          <p:cNvSpPr>
            <a:spLocks noGrp="1" noChangeArrowheads="1"/>
          </p:cNvSpPr>
          <p:nvPr>
            <p:ph type="sldNum" sz="quarter" idx="12"/>
          </p:nvPr>
        </p:nvSpPr>
        <p:spPr>
          <a:ln/>
        </p:spPr>
        <p:txBody>
          <a:bodyPr/>
          <a:lstStyle>
            <a:lvl1pPr>
              <a:defRPr/>
            </a:lvl1pPr>
          </a:lstStyle>
          <a:p>
            <a:pPr>
              <a:defRPr/>
            </a:pPr>
            <a:fld id="{67245E34-012C-4795-9076-CB5569161B76}" type="slidenum">
              <a:rPr lang="en-US"/>
              <a:pPr>
                <a:defRPr/>
              </a:pPr>
              <a:t>‹N°›</a:t>
            </a:fld>
            <a:endParaRPr lang="en-US"/>
          </a:p>
        </p:txBody>
      </p:sp>
    </p:spTree>
    <p:extLst>
      <p:ext uri="{BB962C8B-B14F-4D97-AF65-F5344CB8AC3E}">
        <p14:creationId xmlns:p14="http://schemas.microsoft.com/office/powerpoint/2010/main" val="92019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fr-FR"/>
              <a:t>Modifiez le style du titre</a:t>
            </a:r>
          </a:p>
        </p:txBody>
      </p:sp>
      <p:sp>
        <p:nvSpPr>
          <p:cNvPr id="3" name="Espace réservé du tableau 2"/>
          <p:cNvSpPr>
            <a:spLocks noGrp="1"/>
          </p:cNvSpPr>
          <p:nvPr>
            <p:ph type="tbl" idx="1"/>
          </p:nvPr>
        </p:nvSpPr>
        <p:spPr>
          <a:xfrm>
            <a:off x="914400" y="1981200"/>
            <a:ext cx="10363200" cy="4114800"/>
          </a:xfrm>
        </p:spPr>
        <p:txBody>
          <a:bodyPr/>
          <a:lstStyle/>
          <a:p>
            <a:pPr lvl="0"/>
            <a:endParaRPr lang="fr-FR" noProof="0"/>
          </a:p>
        </p:txBody>
      </p:sp>
      <p:sp>
        <p:nvSpPr>
          <p:cNvPr id="4" name="Rectangle 4">
            <a:extLst>
              <a:ext uri="{FF2B5EF4-FFF2-40B4-BE49-F238E27FC236}">
                <a16:creationId xmlns:a16="http://schemas.microsoft.com/office/drawing/2014/main" id="{C27F1EFE-B468-43DE-A5AF-05A319B868CC}"/>
              </a:ext>
            </a:extLst>
          </p:cNvPr>
          <p:cNvSpPr>
            <a:spLocks noGrp="1" noChangeArrowheads="1"/>
          </p:cNvSpPr>
          <p:nvPr>
            <p:ph type="dt" sz="half" idx="10"/>
          </p:nvPr>
        </p:nvSpPr>
        <p:spPr>
          <a:ln/>
        </p:spPr>
        <p:txBody>
          <a:bodyPr/>
          <a:lstStyle>
            <a:lvl1pPr>
              <a:defRPr/>
            </a:lvl1pPr>
          </a:lstStyle>
          <a:p>
            <a:pPr>
              <a:defRPr/>
            </a:pPr>
            <a:fld id="{CCDC22CB-B2B0-4E03-87F3-92DF35BADDC8}" type="datetime1">
              <a:rPr lang="en-US"/>
              <a:pPr>
                <a:defRPr/>
              </a:pPr>
              <a:t>9/8/2022</a:t>
            </a:fld>
            <a:endParaRPr lang="en-US"/>
          </a:p>
        </p:txBody>
      </p:sp>
      <p:sp>
        <p:nvSpPr>
          <p:cNvPr id="5" name="Rectangle 5">
            <a:extLst>
              <a:ext uri="{FF2B5EF4-FFF2-40B4-BE49-F238E27FC236}">
                <a16:creationId xmlns:a16="http://schemas.microsoft.com/office/drawing/2014/main" id="{68829378-7A57-438D-9EDA-31F56B003C07}"/>
              </a:ext>
            </a:extLst>
          </p:cNvPr>
          <p:cNvSpPr>
            <a:spLocks noGrp="1" noChangeArrowheads="1"/>
          </p:cNvSpPr>
          <p:nvPr>
            <p:ph type="ftr" sz="quarter" idx="11"/>
          </p:nvPr>
        </p:nvSpPr>
        <p:spPr>
          <a:ln/>
        </p:spPr>
        <p:txBody>
          <a:bodyPr/>
          <a:lstStyle>
            <a:lvl1pPr>
              <a:defRPr/>
            </a:lvl1pPr>
          </a:lstStyle>
          <a:p>
            <a:pPr>
              <a:defRPr/>
            </a:pPr>
            <a:r>
              <a:rPr lang="en-US"/>
              <a:t>free template from www.brainybetty.com</a:t>
            </a:r>
          </a:p>
        </p:txBody>
      </p:sp>
      <p:sp>
        <p:nvSpPr>
          <p:cNvPr id="6" name="Rectangle 6">
            <a:extLst>
              <a:ext uri="{FF2B5EF4-FFF2-40B4-BE49-F238E27FC236}">
                <a16:creationId xmlns:a16="http://schemas.microsoft.com/office/drawing/2014/main" id="{CE70482C-24A4-4BC5-A73E-C10DA05DBB0D}"/>
              </a:ext>
            </a:extLst>
          </p:cNvPr>
          <p:cNvSpPr>
            <a:spLocks noGrp="1" noChangeArrowheads="1"/>
          </p:cNvSpPr>
          <p:nvPr>
            <p:ph type="sldNum" sz="quarter" idx="12"/>
          </p:nvPr>
        </p:nvSpPr>
        <p:spPr>
          <a:ln/>
        </p:spPr>
        <p:txBody>
          <a:bodyPr/>
          <a:lstStyle>
            <a:lvl1pPr>
              <a:defRPr/>
            </a:lvl1pPr>
          </a:lstStyle>
          <a:p>
            <a:pPr>
              <a:defRPr/>
            </a:pPr>
            <a:fld id="{100AB29F-F0E2-466B-A4BF-5D4E25100D42}" type="slidenum">
              <a:rPr lang="en-US"/>
              <a:pPr>
                <a:defRPr/>
              </a:pPr>
              <a:t>‹N°›</a:t>
            </a:fld>
            <a:endParaRPr lang="en-US"/>
          </a:p>
        </p:txBody>
      </p:sp>
    </p:spTree>
    <p:extLst>
      <p:ext uri="{BB962C8B-B14F-4D97-AF65-F5344CB8AC3E}">
        <p14:creationId xmlns:p14="http://schemas.microsoft.com/office/powerpoint/2010/main" val="426693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1160EA64-D806-43AC-9DF2-F8C432F32B4C}"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4F7D4976-E339-4826-83B7-FBD03F55ECF8}" type="datetimeFigureOut">
              <a:rPr lang="en-US" dirty="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a:t>
            </a:fld>
            <a:endParaRPr lang="en-US" dirty="0"/>
          </a:p>
        </p:txBody>
      </p:sp>
      <p:sp>
        <p:nvSpPr>
          <p:cNvPr id="10" name="Title 9"/>
          <p:cNvSpPr>
            <a:spLocks noGrp="1"/>
          </p:cNvSpPr>
          <p:nvPr>
            <p:ph type="title"/>
          </p:nvPr>
        </p:nvSpPr>
        <p:spPr/>
        <p:txBody>
          <a:bodyPr/>
          <a:lstStyle/>
          <a:p>
            <a:r>
              <a:rPr lang="fr-FR"/>
              <a:t>Modifiez le style du titre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D1BE4249-C0D0-4B06-8692-E8BB871AF643}" type="datetimeFigureOut">
              <a:rPr lang="en-US" dirty="0"/>
              <a:t>9/8/2022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9/8/2022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9/8/2022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onelmaltese.fr/"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Gm83wlMVzC4?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bZjiGSDzoUA?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SwAcrqcfAJQ?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jiaviL6UfXI?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FDZlWfO8Oto?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20osWwBdL5U?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0NQSMDEokFc?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vWWZfNtY6S4?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https://www.youtube.com/embed/i7SHtxoS7mI?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baYr2W_iMqQ?start=1&amp;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dBXKl-EJOaI"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video" Target="https://www.youtube.com/embed/dBXKl-EJOaI?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kedgebs-alumni.com/fr/diplome/news/welkeys-le-service-de-conciergerie-airbnb-cree-par-une-diplomee-de-kedge-leve-900k-euros-530"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kedgebs-alumni.com/fr/diplome/news/53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Mq6LScpYRxI?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ulyss.co/"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s://www.youtube.com/watch?v=5B7ocazsr_0"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aICCkMYl8-A?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H6NGOmABSuE?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ideo" Target="https://www.youtube.com/embed/gMOmh3aKOxs?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pCo6RltHreg?feature=oembed"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ideo" Target="https://www.youtube.com/embed/GSG17HMtgaM?feature=oembed"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m4aM49YNVZA?feature=oembed"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ideo" Target="https://www.youtube.com/embed/Zkn5atns0E8?feature=oembe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ideo" Target="https://www.youtube.com/embed/s6K7F73X_QA?start=157&amp;feature=oembed"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WzGhFmiB9G0?feature=oembed"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BFK_WMkshL8?feature=oembed"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www.youtube.com/embed/41yDnDS6t_g?feature=oembed"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ideo" Target="https://www.youtube.com/embed/m4aM49YNVZA?feature=oembe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7.xml"/><Relationship Id="rId1" Type="http://schemas.openxmlformats.org/officeDocument/2006/relationships/video" Target="https://www.youtube.com/embed/9Lvkwo6v_ao?feature=oembed"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screencast-o-matic.com/watch/cYf3Q6A6ks"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video" Target="https://www.youtube.com/embed/VuoNNSbd3gc?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video" Target="https://www.youtube.com/embed/FDuPCPp1vaI?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video" Target="https://www.youtube.com/embed/hXW3VOfYWAk?feature=oembed"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B5C49BE-CA6F-443B-948B-DE626C499CF0}"/>
              </a:ext>
            </a:extLst>
          </p:cNvPr>
          <p:cNvSpPr>
            <a:spLocks noGrp="1" noChangeArrowheads="1"/>
          </p:cNvSpPr>
          <p:nvPr>
            <p:ph type="subTitle" idx="1"/>
          </p:nvPr>
        </p:nvSpPr>
        <p:spPr>
          <a:xfrm>
            <a:off x="3322157" y="2862240"/>
            <a:ext cx="6400800" cy="4249451"/>
          </a:xfrm>
        </p:spPr>
        <p:txBody>
          <a:bodyPr>
            <a:normAutofit/>
          </a:bodyPr>
          <a:lstStyle/>
          <a:p>
            <a:pPr eaLnBrk="1" hangingPunct="1"/>
            <a:r>
              <a:rPr lang="en-US" altLang="fr-FR" sz="2800" dirty="0">
                <a:latin typeface="Goudy Stout" panose="0202090407030B020401" pitchFamily="18" charset="0"/>
              </a:rPr>
              <a:t>LP MAAP &amp; MAFICO</a:t>
            </a:r>
          </a:p>
          <a:p>
            <a:pPr eaLnBrk="1" hangingPunct="1"/>
            <a:endParaRPr lang="en-US" altLang="fr-FR" dirty="0">
              <a:latin typeface="Goudy Stout" panose="0202090407030B020401" pitchFamily="18" charset="0"/>
            </a:endParaRPr>
          </a:p>
        </p:txBody>
      </p:sp>
      <p:sp>
        <p:nvSpPr>
          <p:cNvPr id="6" name="ZoneTexte 5">
            <a:extLst>
              <a:ext uri="{FF2B5EF4-FFF2-40B4-BE49-F238E27FC236}">
                <a16:creationId xmlns:a16="http://schemas.microsoft.com/office/drawing/2014/main" id="{F8897C5A-F81F-4122-8A64-99E9F6F63C8E}"/>
              </a:ext>
            </a:extLst>
          </p:cNvPr>
          <p:cNvSpPr txBox="1"/>
          <p:nvPr/>
        </p:nvSpPr>
        <p:spPr>
          <a:xfrm>
            <a:off x="594826" y="1152435"/>
            <a:ext cx="11413671" cy="1200329"/>
          </a:xfrm>
          <a:prstGeom prst="rect">
            <a:avLst/>
          </a:prstGeom>
          <a:noFill/>
        </p:spPr>
        <p:txBody>
          <a:bodyPr wrap="square">
            <a:spAutoFit/>
          </a:bodyPr>
          <a:lstStyle/>
          <a:p>
            <a:pPr algn="ctr"/>
            <a:r>
              <a:rPr lang="en-US" altLang="fr-FR" sz="1800" dirty="0">
                <a:latin typeface="Goudy Stout" panose="0202090407030B020401" pitchFamily="18" charset="0"/>
              </a:rPr>
              <a:t>Entrepreneuriat</a:t>
            </a:r>
            <a:br>
              <a:rPr lang="en-US" altLang="fr-FR" sz="1800" dirty="0">
                <a:latin typeface="Goudy Stout" panose="0202090407030B020401" pitchFamily="18" charset="0"/>
              </a:rPr>
            </a:br>
            <a:r>
              <a:rPr lang="en-US" altLang="fr-FR" sz="1800" dirty="0">
                <a:latin typeface="Goudy Stout" panose="0202090407030B020401" pitchFamily="18" charset="0"/>
              </a:rPr>
              <a:t>&amp;</a:t>
            </a:r>
            <a:br>
              <a:rPr lang="en-US" altLang="fr-FR" sz="1800" dirty="0">
                <a:latin typeface="Goudy Stout" panose="0202090407030B020401" pitchFamily="18" charset="0"/>
              </a:rPr>
            </a:br>
            <a:r>
              <a:rPr lang="en-US" altLang="fr-FR" sz="1800" dirty="0">
                <a:latin typeface="Goudy Stout" panose="0202090407030B020401" pitchFamily="18" charset="0"/>
              </a:rPr>
              <a:t>Construction d’un Business </a:t>
            </a:r>
            <a:r>
              <a:rPr lang="en-US" altLang="fr-FR" sz="1800" dirty="0" err="1">
                <a:latin typeface="Goudy Stout" panose="0202090407030B020401" pitchFamily="18" charset="0"/>
              </a:rPr>
              <a:t>Modèle</a:t>
            </a:r>
            <a:r>
              <a:rPr lang="en-US" altLang="fr-FR" sz="1800" dirty="0">
                <a:latin typeface="Goudy Stout" panose="0202090407030B020401" pitchFamily="18" charset="0"/>
              </a:rPr>
              <a:t> </a:t>
            </a:r>
            <a:br>
              <a:rPr lang="en-US" altLang="fr-FR" sz="1800" dirty="0">
                <a:latin typeface="Goudy Stout" panose="0202090407030B020401" pitchFamily="18" charset="0"/>
              </a:rPr>
            </a:br>
            <a:r>
              <a:rPr lang="en-US" altLang="fr-FR" sz="1800" dirty="0">
                <a:latin typeface="Goudy Stout" panose="0202090407030B020401" pitchFamily="18" charset="0"/>
              </a:rPr>
              <a:t>&amp; </a:t>
            </a:r>
            <a:r>
              <a:rPr lang="en-US" altLang="fr-FR" sz="1800" dirty="0" err="1">
                <a:latin typeface="Goudy Stout" panose="0202090407030B020401" pitchFamily="18" charset="0"/>
              </a:rPr>
              <a:t>d’uNE</a:t>
            </a:r>
            <a:r>
              <a:rPr lang="en-US" altLang="fr-FR" sz="1800" dirty="0">
                <a:latin typeface="Goudy Stout" panose="0202090407030B020401" pitchFamily="18" charset="0"/>
              </a:rPr>
              <a:t> ROADMAP</a:t>
            </a:r>
            <a:endParaRPr lang="fr-FR" dirty="0"/>
          </a:p>
        </p:txBody>
      </p:sp>
      <p:sp>
        <p:nvSpPr>
          <p:cNvPr id="2" name="Rectangle 3">
            <a:extLst>
              <a:ext uri="{FF2B5EF4-FFF2-40B4-BE49-F238E27FC236}">
                <a16:creationId xmlns:a16="http://schemas.microsoft.com/office/drawing/2014/main" id="{98938AE5-7FC7-C2DB-134B-02506356A6E7}"/>
              </a:ext>
            </a:extLst>
          </p:cNvPr>
          <p:cNvSpPr txBox="1">
            <a:spLocks noChangeArrowheads="1"/>
          </p:cNvSpPr>
          <p:nvPr/>
        </p:nvSpPr>
        <p:spPr>
          <a:xfrm>
            <a:off x="-360107" y="5174160"/>
            <a:ext cx="13161647" cy="1752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80000"/>
              </a:lnSpc>
              <a:defRPr/>
            </a:pPr>
            <a:endParaRPr lang="fr-FR" sz="1400" b="1" i="1" dirty="0"/>
          </a:p>
          <a:p>
            <a:pPr algn="ctr">
              <a:lnSpc>
                <a:spcPct val="80000"/>
              </a:lnSpc>
              <a:defRPr/>
            </a:pPr>
            <a:r>
              <a:rPr lang="fr-FR" sz="1400" b="1" i="1" dirty="0"/>
              <a:t>Lionel Maltese</a:t>
            </a:r>
          </a:p>
          <a:p>
            <a:pPr algn="ctr">
              <a:lnSpc>
                <a:spcPct val="80000"/>
              </a:lnSpc>
              <a:defRPr/>
            </a:pPr>
            <a:r>
              <a:rPr lang="fr-FR" sz="1400" b="1" i="1" dirty="0"/>
              <a:t>Maître de Conférences Aix Marseille Université  CERGAM / Université Laval Québec</a:t>
            </a:r>
          </a:p>
          <a:p>
            <a:pPr algn="ctr">
              <a:lnSpc>
                <a:spcPct val="80000"/>
              </a:lnSpc>
              <a:defRPr/>
            </a:pPr>
            <a:r>
              <a:rPr lang="fr-FR" sz="1400" b="1" i="1" dirty="0"/>
              <a:t>Professeur Associé </a:t>
            </a:r>
            <a:r>
              <a:rPr lang="fr-FR" sz="1400" b="1" i="1" dirty="0" err="1"/>
              <a:t>Kedge</a:t>
            </a:r>
            <a:r>
              <a:rPr lang="fr-FR" sz="1400" b="1" i="1" dirty="0"/>
              <a:t> Business </a:t>
            </a:r>
            <a:r>
              <a:rPr lang="fr-FR" sz="1400" b="1" i="1" dirty="0" err="1"/>
              <a:t>School</a:t>
            </a:r>
            <a:endParaRPr lang="fr-FR" sz="1400" b="1" i="1" dirty="0"/>
          </a:p>
          <a:p>
            <a:pPr algn="ctr">
              <a:lnSpc>
                <a:spcPct val="80000"/>
              </a:lnSpc>
              <a:defRPr/>
            </a:pPr>
            <a:r>
              <a:rPr lang="fr-FR" sz="1400" b="1" i="1" dirty="0"/>
              <a:t>Entrepreneur Sport Business </a:t>
            </a:r>
          </a:p>
        </p:txBody>
      </p:sp>
      <p:sp>
        <p:nvSpPr>
          <p:cNvPr id="3" name="Text Box 11">
            <a:extLst>
              <a:ext uri="{FF2B5EF4-FFF2-40B4-BE49-F238E27FC236}">
                <a16:creationId xmlns:a16="http://schemas.microsoft.com/office/drawing/2014/main" id="{5D81A3F8-522A-A679-E4CA-0CA91C24943D}"/>
              </a:ext>
            </a:extLst>
          </p:cNvPr>
          <p:cNvSpPr txBox="1">
            <a:spLocks noChangeArrowheads="1"/>
          </p:cNvSpPr>
          <p:nvPr/>
        </p:nvSpPr>
        <p:spPr bwMode="auto">
          <a:xfrm>
            <a:off x="7262881" y="250846"/>
            <a:ext cx="6408738"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dirty="0">
                <a:latin typeface="Verdana" panose="020B0604030504040204" pitchFamily="34" charset="0"/>
                <a:hlinkClick r:id="rId3">
                  <a:extLst>
                    <a:ext uri="{A12FA001-AC4F-418D-AE19-62706E023703}">
                      <ahyp:hlinkClr xmlns:ahyp="http://schemas.microsoft.com/office/drawing/2018/hyperlinkcolor" val="tx"/>
                    </a:ext>
                  </a:extLst>
                </a:hlinkClick>
              </a:rPr>
              <a:t>http://lionelmaltese.fr</a:t>
            </a:r>
            <a:endParaRPr lang="fr-FR" altLang="fr-FR" sz="1800" b="1" dirty="0">
              <a:latin typeface="Verdana" panose="020B0604030504040204" pitchFamily="34" charset="0"/>
            </a:endParaRPr>
          </a:p>
          <a:p>
            <a:pPr algn="ctr" eaLnBrk="1" hangingPunct="1">
              <a:spcBef>
                <a:spcPct val="50000"/>
              </a:spcBef>
              <a:buClrTx/>
              <a:buSzTx/>
              <a:buFontTx/>
              <a:buNone/>
            </a:pPr>
            <a:r>
              <a:rPr lang="fr-FR" altLang="fr-FR" sz="1800" b="1" dirty="0">
                <a:latin typeface="Verdana" panose="020B0604030504040204" pitchFamily="34" charset="0"/>
              </a:rPr>
              <a:t>@</a:t>
            </a:r>
            <a:r>
              <a:rPr lang="fr-FR" altLang="fr-FR" sz="1800" b="1" dirty="0" err="1">
                <a:latin typeface="Verdana" panose="020B0604030504040204" pitchFamily="34" charset="0"/>
              </a:rPr>
              <a:t>lionelmaltese</a:t>
            </a:r>
            <a:r>
              <a:rPr lang="fr-FR" altLang="fr-FR" sz="1800" b="1" dirty="0">
                <a:latin typeface="Verdana" panose="020B0604030504040204" pitchFamily="34" charset="0"/>
              </a:rPr>
              <a:t> </a:t>
            </a:r>
          </a:p>
        </p:txBody>
      </p:sp>
    </p:spTree>
    <p:extLst>
      <p:ext uri="{BB962C8B-B14F-4D97-AF65-F5344CB8AC3E}">
        <p14:creationId xmlns:p14="http://schemas.microsoft.com/office/powerpoint/2010/main" val="2968946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staff isem 2223">
            <a:hlinkClick r:id="" action="ppaction://media"/>
            <a:extLst>
              <a:ext uri="{FF2B5EF4-FFF2-40B4-BE49-F238E27FC236}">
                <a16:creationId xmlns:a16="http://schemas.microsoft.com/office/drawing/2014/main" id="{63AE4D65-9766-9518-5577-9C3BEBCE0518}"/>
              </a:ext>
            </a:extLst>
          </p:cNvPr>
          <p:cNvPicPr>
            <a:picLocks noRot="1" noChangeAspect="1"/>
          </p:cNvPicPr>
          <p:nvPr>
            <a:videoFile r:link="rId1"/>
          </p:nvPr>
        </p:nvPicPr>
        <p:blipFill>
          <a:blip r:embed="rId3"/>
          <a:stretch>
            <a:fillRect/>
          </a:stretch>
        </p:blipFill>
        <p:spPr>
          <a:xfrm>
            <a:off x="1511559" y="-9331"/>
            <a:ext cx="9162661" cy="6871996"/>
          </a:xfrm>
          <a:prstGeom prst="rect">
            <a:avLst/>
          </a:prstGeom>
        </p:spPr>
      </p:pic>
    </p:spTree>
    <p:extLst>
      <p:ext uri="{BB962C8B-B14F-4D97-AF65-F5344CB8AC3E}">
        <p14:creationId xmlns:p14="http://schemas.microsoft.com/office/powerpoint/2010/main" val="35017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avoir agir avec les moyens du bord : l'effectuation [Thomas Durand]">
            <a:hlinkClick r:id="" action="ppaction://media"/>
            <a:extLst>
              <a:ext uri="{FF2B5EF4-FFF2-40B4-BE49-F238E27FC236}">
                <a16:creationId xmlns:a16="http://schemas.microsoft.com/office/drawing/2014/main" id="{A5D3B02A-1CB0-4C16-B8F3-3E661D6042BC}"/>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8896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onstruire une proposition de valeur en lien avec son business model">
            <a:extLst>
              <a:ext uri="{FF2B5EF4-FFF2-40B4-BE49-F238E27FC236}">
                <a16:creationId xmlns:a16="http://schemas.microsoft.com/office/drawing/2014/main" id="{D082D2B3-A56B-4F21-A3D6-AE3F1B66CF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4439" y="1699860"/>
            <a:ext cx="6148048" cy="345827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6C1EAB2-66B1-4D5E-979D-B72DE1593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454219"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L&amp;#39;art de construire une proposition de valeur : définition, exemples, outils">
            <a:extLst>
              <a:ext uri="{FF2B5EF4-FFF2-40B4-BE49-F238E27FC236}">
                <a16:creationId xmlns:a16="http://schemas.microsoft.com/office/drawing/2014/main" id="{0AC07F0D-F9D5-4C33-9405-E6397CC34E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30224" y="1030466"/>
            <a:ext cx="3486965" cy="479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4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tamaran La Voile Gourmande pizzeria, Cannes">
            <a:extLst>
              <a:ext uri="{FF2B5EF4-FFF2-40B4-BE49-F238E27FC236}">
                <a16:creationId xmlns:a16="http://schemas.microsoft.com/office/drawing/2014/main" id="{BA6DEFFB-678B-4F30-9363-ACC816C95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49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Le &quot;catapizza&quot; des îles de Lérins (06) fête ses 7 ans">
            <a:hlinkClick r:id="" action="ppaction://media"/>
            <a:extLst>
              <a:ext uri="{FF2B5EF4-FFF2-40B4-BE49-F238E27FC236}">
                <a16:creationId xmlns:a16="http://schemas.microsoft.com/office/drawing/2014/main" id="{D05CF387-3033-4A0E-93E9-128C2AE3F9B2}"/>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02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ll In Academy Lyon - Overview 2020">
            <a:hlinkClick r:id="" action="ppaction://media"/>
            <a:extLst>
              <a:ext uri="{FF2B5EF4-FFF2-40B4-BE49-F238E27FC236}">
                <a16:creationId xmlns:a16="http://schemas.microsoft.com/office/drawing/2014/main" id="{BA99F385-2837-49FF-B8E4-0A01B183EED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5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297282-5A42-484E-B6E5-BEAF264610A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0540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Z5 Aix - Film global">
            <a:hlinkClick r:id="" action="ppaction://media"/>
            <a:extLst>
              <a:ext uri="{FF2B5EF4-FFF2-40B4-BE49-F238E27FC236}">
                <a16:creationId xmlns:a16="http://schemas.microsoft.com/office/drawing/2014/main" id="{3579D281-3DC9-4D58-9042-2448B9DB288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6986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Zidane / Galán best padel point - Z5 Padel">
            <a:hlinkClick r:id="" action="ppaction://media"/>
            <a:extLst>
              <a:ext uri="{FF2B5EF4-FFF2-40B4-BE49-F238E27FC236}">
                <a16:creationId xmlns:a16="http://schemas.microsoft.com/office/drawing/2014/main" id="{6BB0F649-DC6E-4249-B1F3-68EC135A666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4463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âge est-il un facteur de réussite pour les entrepreneurs ?">
            <a:extLst>
              <a:ext uri="{FF2B5EF4-FFF2-40B4-BE49-F238E27FC236}">
                <a16:creationId xmlns:a16="http://schemas.microsoft.com/office/drawing/2014/main" id="{3FDC95DD-8613-6167-19E6-4F3AD8E01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2" r="6209" b="-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4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1700755F-22CD-4733-8218-724068AB57DA}"/>
              </a:ext>
            </a:extLst>
          </p:cNvPr>
          <p:cNvSpPr>
            <a:spLocks noGrp="1"/>
          </p:cNvSpPr>
          <p:nvPr>
            <p:ph type="title"/>
          </p:nvPr>
        </p:nvSpPr>
        <p:spPr>
          <a:xfrm>
            <a:off x="8184559"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pedagogie</a:t>
            </a:r>
          </a:p>
        </p:txBody>
      </p:sp>
      <p:pic>
        <p:nvPicPr>
          <p:cNvPr id="4" name="Image 3" descr="Une image contenant objet, horloge&#10;&#10;Description générée automatiquement">
            <a:extLst>
              <a:ext uri="{FF2B5EF4-FFF2-40B4-BE49-F238E27FC236}">
                <a16:creationId xmlns:a16="http://schemas.microsoft.com/office/drawing/2014/main" id="{DD4B80E0-4078-4894-B76F-68C25CCE0440}"/>
              </a:ext>
            </a:extLst>
          </p:cNvPr>
          <p:cNvPicPr>
            <a:picLocks noChangeAspect="1"/>
          </p:cNvPicPr>
          <p:nvPr/>
        </p:nvPicPr>
        <p:blipFill rotWithShape="1">
          <a:blip r:embed="rId2">
            <a:extLst>
              <a:ext uri="{28A0092B-C50C-407E-A947-70E740481C1C}">
                <a14:useLocalDpi xmlns:a14="http://schemas.microsoft.com/office/drawing/2010/main" val="0"/>
              </a:ext>
            </a:extLst>
          </a:blip>
          <a:srcRect t="16984" b="8016"/>
          <a:stretch/>
        </p:blipFill>
        <p:spPr>
          <a:xfrm>
            <a:off x="643468" y="1590538"/>
            <a:ext cx="6250769" cy="3516057"/>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
        <p:nvSpPr>
          <p:cNvPr id="7" name="ZoneTexte 6">
            <a:extLst>
              <a:ext uri="{FF2B5EF4-FFF2-40B4-BE49-F238E27FC236}">
                <a16:creationId xmlns:a16="http://schemas.microsoft.com/office/drawing/2014/main" id="{3538DC0C-F801-486B-84E0-6BA5E0B54C6E}"/>
              </a:ext>
            </a:extLst>
          </p:cNvPr>
          <p:cNvSpPr txBox="1"/>
          <p:nvPr/>
        </p:nvSpPr>
        <p:spPr>
          <a:xfrm>
            <a:off x="8184558" y="2638044"/>
            <a:ext cx="3363974" cy="3415622"/>
          </a:xfrm>
          <a:prstGeom prst="rect">
            <a:avLst/>
          </a:prstGeom>
        </p:spPr>
        <p:txBody>
          <a:bodyPr vert="horz" lIns="91440" tIns="45720" rIns="91440" bIns="45720" rtlCol="0">
            <a:normAutofit/>
          </a:bodyPr>
          <a:lstStyle/>
          <a:p>
            <a:pPr marL="171450" indent="-400050" defTabSz="914400">
              <a:spcBef>
                <a:spcPts val="1000"/>
              </a:spcBef>
              <a:buClr>
                <a:schemeClr val="accent2"/>
              </a:buClr>
              <a:buFont typeface="+mj-lt"/>
              <a:buAutoNum type="romanUcPeriod"/>
            </a:pPr>
            <a:r>
              <a:rPr lang="en-US" dirty="0">
                <a:solidFill>
                  <a:schemeClr val="bg1"/>
                </a:solidFill>
              </a:rPr>
              <a:t>PARTIR DE L’EMPIRIQUE : </a:t>
            </a:r>
            <a:r>
              <a:rPr lang="en-US" dirty="0" err="1">
                <a:solidFill>
                  <a:schemeClr val="bg1"/>
                </a:solidFill>
              </a:rPr>
              <a:t>classe</a:t>
            </a:r>
            <a:r>
              <a:rPr lang="en-US" dirty="0">
                <a:solidFill>
                  <a:schemeClr val="bg1"/>
                </a:solidFill>
              </a:rPr>
              <a:t> </a:t>
            </a:r>
            <a:r>
              <a:rPr lang="en-US" dirty="0" err="1">
                <a:solidFill>
                  <a:schemeClr val="bg1"/>
                </a:solidFill>
              </a:rPr>
              <a:t>inversée</a:t>
            </a:r>
            <a:r>
              <a:rPr lang="en-US" dirty="0">
                <a:solidFill>
                  <a:schemeClr val="bg1"/>
                </a:solidFill>
              </a:rPr>
              <a:t>, commencer par les </a:t>
            </a:r>
            <a:r>
              <a:rPr lang="en-US" dirty="0" err="1">
                <a:solidFill>
                  <a:schemeClr val="bg1"/>
                </a:solidFill>
              </a:rPr>
              <a:t>résultats</a:t>
            </a:r>
            <a:r>
              <a:rPr lang="en-US" dirty="0">
                <a:solidFill>
                  <a:schemeClr val="bg1"/>
                </a:solidFill>
              </a:rPr>
              <a:t> pour </a:t>
            </a:r>
            <a:r>
              <a:rPr lang="en-US" dirty="0" err="1">
                <a:solidFill>
                  <a:schemeClr val="bg1"/>
                </a:solidFill>
              </a:rPr>
              <a:t>comprendre</a:t>
            </a:r>
            <a:r>
              <a:rPr lang="en-US" dirty="0">
                <a:solidFill>
                  <a:schemeClr val="bg1"/>
                </a:solidFill>
              </a:rPr>
              <a:t> </a:t>
            </a:r>
            <a:r>
              <a:rPr lang="en-US" dirty="0" err="1">
                <a:solidFill>
                  <a:schemeClr val="bg1"/>
                </a:solidFill>
              </a:rPr>
              <a:t>l’intérêt</a:t>
            </a:r>
            <a:r>
              <a:rPr lang="en-US" dirty="0">
                <a:solidFill>
                  <a:schemeClr val="bg1"/>
                </a:solidFill>
              </a:rPr>
              <a:t> du module de </a:t>
            </a:r>
            <a:r>
              <a:rPr lang="en-US" dirty="0" err="1">
                <a:solidFill>
                  <a:schemeClr val="bg1"/>
                </a:solidFill>
              </a:rPr>
              <a:t>cours</a:t>
            </a:r>
            <a:endParaRPr lang="en-US" dirty="0">
              <a:solidFill>
                <a:schemeClr val="bg1"/>
              </a:solidFill>
            </a:endParaRPr>
          </a:p>
          <a:p>
            <a:pPr marL="171450" indent="-400050" defTabSz="914400">
              <a:spcBef>
                <a:spcPts val="1000"/>
              </a:spcBef>
              <a:buClr>
                <a:schemeClr val="accent2"/>
              </a:buClr>
              <a:buFont typeface="+mj-lt"/>
              <a:buAutoNum type="romanUcPeriod"/>
            </a:pPr>
            <a:r>
              <a:rPr lang="en-US" dirty="0">
                <a:solidFill>
                  <a:schemeClr val="bg1"/>
                </a:solidFill>
              </a:rPr>
              <a:t>EXPLIQUER : </a:t>
            </a:r>
            <a:r>
              <a:rPr lang="en-US" dirty="0" err="1">
                <a:solidFill>
                  <a:schemeClr val="bg1"/>
                </a:solidFill>
              </a:rPr>
              <a:t>Théories</a:t>
            </a:r>
            <a:r>
              <a:rPr lang="en-US" dirty="0">
                <a:solidFill>
                  <a:schemeClr val="bg1"/>
                </a:solidFill>
              </a:rPr>
              <a:t>, </a:t>
            </a:r>
            <a:r>
              <a:rPr lang="en-US" dirty="0" err="1">
                <a:solidFill>
                  <a:schemeClr val="bg1"/>
                </a:solidFill>
              </a:rPr>
              <a:t>Modèles</a:t>
            </a:r>
            <a:r>
              <a:rPr lang="en-US" dirty="0">
                <a:solidFill>
                  <a:schemeClr val="bg1"/>
                </a:solidFill>
              </a:rPr>
              <a:t>, Cas </a:t>
            </a:r>
            <a:r>
              <a:rPr lang="en-US" dirty="0" err="1">
                <a:solidFill>
                  <a:schemeClr val="bg1"/>
                </a:solidFill>
              </a:rPr>
              <a:t>Bonnes</a:t>
            </a:r>
            <a:r>
              <a:rPr lang="en-US" dirty="0">
                <a:solidFill>
                  <a:schemeClr val="bg1"/>
                </a:solidFill>
              </a:rPr>
              <a:t> </a:t>
            </a:r>
            <a:r>
              <a:rPr lang="en-US" dirty="0" err="1">
                <a:solidFill>
                  <a:schemeClr val="bg1"/>
                </a:solidFill>
              </a:rPr>
              <a:t>ou</a:t>
            </a:r>
            <a:r>
              <a:rPr lang="en-US" dirty="0">
                <a:solidFill>
                  <a:schemeClr val="bg1"/>
                </a:solidFill>
              </a:rPr>
              <a:t> </a:t>
            </a:r>
            <a:r>
              <a:rPr lang="en-US" dirty="0" err="1">
                <a:solidFill>
                  <a:schemeClr val="bg1"/>
                </a:solidFill>
              </a:rPr>
              <a:t>Mauvaises</a:t>
            </a:r>
            <a:r>
              <a:rPr lang="en-US" dirty="0">
                <a:solidFill>
                  <a:schemeClr val="bg1"/>
                </a:solidFill>
              </a:rPr>
              <a:t> </a:t>
            </a:r>
            <a:r>
              <a:rPr lang="en-US" dirty="0" err="1">
                <a:solidFill>
                  <a:schemeClr val="bg1"/>
                </a:solidFill>
              </a:rPr>
              <a:t>Pratiques</a:t>
            </a:r>
            <a:endParaRPr lang="en-US" dirty="0">
              <a:solidFill>
                <a:schemeClr val="bg1"/>
              </a:solidFill>
            </a:endParaRPr>
          </a:p>
          <a:p>
            <a:pPr marL="171450" indent="-400050" defTabSz="914400">
              <a:spcBef>
                <a:spcPts val="1000"/>
              </a:spcBef>
              <a:buClr>
                <a:schemeClr val="accent2"/>
              </a:buClr>
              <a:buFont typeface="+mj-lt"/>
              <a:buAutoNum type="romanUcPeriod"/>
            </a:pPr>
            <a:r>
              <a:rPr lang="en-US" dirty="0">
                <a:solidFill>
                  <a:schemeClr val="bg1"/>
                </a:solidFill>
              </a:rPr>
              <a:t>CHALLENGER les </a:t>
            </a:r>
            <a:r>
              <a:rPr lang="en-US" dirty="0" err="1">
                <a:solidFill>
                  <a:schemeClr val="bg1"/>
                </a:solidFill>
              </a:rPr>
              <a:t>étudiants</a:t>
            </a:r>
            <a:r>
              <a:rPr lang="en-US" dirty="0">
                <a:solidFill>
                  <a:schemeClr val="bg1"/>
                </a:solidFill>
              </a:rPr>
              <a:t> :  Mise </a:t>
            </a:r>
            <a:r>
              <a:rPr lang="en-US" dirty="0" err="1">
                <a:solidFill>
                  <a:schemeClr val="bg1"/>
                </a:solidFill>
              </a:rPr>
              <a:t>en</a:t>
            </a:r>
            <a:r>
              <a:rPr lang="en-US" dirty="0">
                <a:solidFill>
                  <a:schemeClr val="bg1"/>
                </a:solidFill>
              </a:rPr>
              <a:t> situations </a:t>
            </a:r>
            <a:r>
              <a:rPr lang="en-US" dirty="0" err="1">
                <a:solidFill>
                  <a:schemeClr val="bg1"/>
                </a:solidFill>
              </a:rPr>
              <a:t>professionnelles</a:t>
            </a:r>
            <a:r>
              <a:rPr lang="en-US" dirty="0">
                <a:solidFill>
                  <a:schemeClr val="bg1"/>
                </a:solidFill>
              </a:rPr>
              <a:t>, </a:t>
            </a:r>
            <a:r>
              <a:rPr lang="en-US" dirty="0" err="1">
                <a:solidFill>
                  <a:schemeClr val="bg1"/>
                </a:solidFill>
              </a:rPr>
              <a:t>Présentations</a:t>
            </a:r>
            <a:r>
              <a:rPr lang="en-US" dirty="0">
                <a:solidFill>
                  <a:schemeClr val="bg1"/>
                </a:solidFill>
              </a:rPr>
              <a:t>, Animations</a:t>
            </a:r>
          </a:p>
        </p:txBody>
      </p:sp>
    </p:spTree>
    <p:extLst>
      <p:ext uri="{BB962C8B-B14F-4D97-AF65-F5344CB8AC3E}">
        <p14:creationId xmlns:p14="http://schemas.microsoft.com/office/powerpoint/2010/main" val="379470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146" name="Image 7">
            <a:extLst>
              <a:ext uri="{FF2B5EF4-FFF2-40B4-BE49-F238E27FC236}">
                <a16:creationId xmlns:a16="http://schemas.microsoft.com/office/drawing/2014/main" id="{F1AA1311-9D6B-4354-AAFD-0B0A78D46AA4}"/>
              </a:ext>
            </a:extLst>
          </p:cNvPr>
          <p:cNvPicPr>
            <a:picLocks noChangeAspect="1"/>
          </p:cNvPicPr>
          <p:nvPr/>
        </p:nvPicPr>
        <p:blipFill rotWithShape="1">
          <a:blip r:embed="rId2">
            <a:extLst>
              <a:ext uri="{28A0092B-C50C-407E-A947-70E740481C1C}">
                <a14:useLocalDpi xmlns:a14="http://schemas.microsoft.com/office/drawing/2010/main" val="0"/>
              </a:ext>
            </a:extLst>
          </a:blip>
          <a:srcRect t="3916" b="462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XPLICITATION DES TROIS DIMENSIONS DE LA COMPÉTENCE | Download Scientific  Diagram">
            <a:extLst>
              <a:ext uri="{FF2B5EF4-FFF2-40B4-BE49-F238E27FC236}">
                <a16:creationId xmlns:a16="http://schemas.microsoft.com/office/drawing/2014/main" id="{D0D36240-F20A-9212-7E84-7355DA1ABF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5" r="3" b="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4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isocèle 3">
            <a:extLst>
              <a:ext uri="{FF2B5EF4-FFF2-40B4-BE49-F238E27FC236}">
                <a16:creationId xmlns:a16="http://schemas.microsoft.com/office/drawing/2014/main" id="{BC41B90B-5DE5-49FE-B7FC-9D4B90848F80}"/>
              </a:ext>
            </a:extLst>
          </p:cNvPr>
          <p:cNvSpPr/>
          <p:nvPr/>
        </p:nvSpPr>
        <p:spPr>
          <a:xfrm>
            <a:off x="3548544" y="2349500"/>
            <a:ext cx="3842858" cy="304958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COMPETENCE</a:t>
            </a:r>
          </a:p>
        </p:txBody>
      </p:sp>
      <p:sp>
        <p:nvSpPr>
          <p:cNvPr id="7171" name="ZoneTexte 4">
            <a:extLst>
              <a:ext uri="{FF2B5EF4-FFF2-40B4-BE49-F238E27FC236}">
                <a16:creationId xmlns:a16="http://schemas.microsoft.com/office/drawing/2014/main" id="{5E87C0C9-7BEB-411E-B2F7-8D3EA8F5BFB2}"/>
              </a:ext>
            </a:extLst>
          </p:cNvPr>
          <p:cNvSpPr txBox="1">
            <a:spLocks noChangeArrowheads="1"/>
          </p:cNvSpPr>
          <p:nvPr/>
        </p:nvSpPr>
        <p:spPr bwMode="auto">
          <a:xfrm>
            <a:off x="4510088" y="1644432"/>
            <a:ext cx="2017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a:spcBef>
                <a:spcPct val="0"/>
              </a:spcBef>
              <a:buFontTx/>
              <a:buNone/>
            </a:pPr>
            <a:r>
              <a:rPr lang="fr-FR" altLang="fr-FR" sz="1800" b="1" dirty="0">
                <a:cs typeface="Arial" panose="020B0604020202020204" pitchFamily="34" charset="0"/>
              </a:rPr>
              <a:t>EXPERIENCE</a:t>
            </a:r>
          </a:p>
          <a:p>
            <a:pPr algn="ctr">
              <a:spcBef>
                <a:spcPct val="0"/>
              </a:spcBef>
              <a:buFontTx/>
              <a:buNone/>
            </a:pPr>
            <a:r>
              <a:rPr lang="fr-FR" altLang="fr-FR" sz="1800" b="1" dirty="0">
                <a:cs typeface="Arial" panose="020B0604020202020204" pitchFamily="34" charset="0"/>
              </a:rPr>
              <a:t>Savoir</a:t>
            </a:r>
          </a:p>
        </p:txBody>
      </p:sp>
      <p:sp>
        <p:nvSpPr>
          <p:cNvPr id="7172" name="ZoneTexte 6">
            <a:extLst>
              <a:ext uri="{FF2B5EF4-FFF2-40B4-BE49-F238E27FC236}">
                <a16:creationId xmlns:a16="http://schemas.microsoft.com/office/drawing/2014/main" id="{19ABA9B9-814F-4455-BF43-1E43B032DF59}"/>
              </a:ext>
            </a:extLst>
          </p:cNvPr>
          <p:cNvSpPr txBox="1">
            <a:spLocks noChangeArrowheads="1"/>
          </p:cNvSpPr>
          <p:nvPr/>
        </p:nvSpPr>
        <p:spPr bwMode="auto">
          <a:xfrm>
            <a:off x="2855913" y="5381626"/>
            <a:ext cx="1871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a:spcBef>
                <a:spcPct val="0"/>
              </a:spcBef>
              <a:buFontTx/>
              <a:buNone/>
            </a:pPr>
            <a:r>
              <a:rPr lang="fr-FR" altLang="fr-FR" sz="1800" b="1">
                <a:cs typeface="Arial" panose="020B0604020202020204" pitchFamily="34" charset="0"/>
              </a:rPr>
              <a:t>EXPERTISE</a:t>
            </a:r>
          </a:p>
          <a:p>
            <a:pPr algn="ctr">
              <a:spcBef>
                <a:spcPct val="0"/>
              </a:spcBef>
              <a:buFontTx/>
              <a:buNone/>
            </a:pPr>
            <a:r>
              <a:rPr lang="fr-FR" altLang="fr-FR" sz="1800" b="1">
                <a:cs typeface="Arial" panose="020B0604020202020204" pitchFamily="34" charset="0"/>
              </a:rPr>
              <a:t>Savoir-Faire</a:t>
            </a:r>
          </a:p>
        </p:txBody>
      </p:sp>
      <p:sp>
        <p:nvSpPr>
          <p:cNvPr id="7173" name="ZoneTexte 7">
            <a:extLst>
              <a:ext uri="{FF2B5EF4-FFF2-40B4-BE49-F238E27FC236}">
                <a16:creationId xmlns:a16="http://schemas.microsoft.com/office/drawing/2014/main" id="{CCBB56D4-B321-4043-8DBB-EAB5C55EB9B8}"/>
              </a:ext>
            </a:extLst>
          </p:cNvPr>
          <p:cNvSpPr txBox="1">
            <a:spLocks noChangeArrowheads="1"/>
          </p:cNvSpPr>
          <p:nvPr/>
        </p:nvSpPr>
        <p:spPr bwMode="auto">
          <a:xfrm>
            <a:off x="6527800" y="5399088"/>
            <a:ext cx="2268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a:spcBef>
                <a:spcPct val="0"/>
              </a:spcBef>
              <a:buFontTx/>
              <a:buNone/>
            </a:pPr>
            <a:r>
              <a:rPr lang="fr-FR" altLang="fr-FR" sz="1800" b="1">
                <a:cs typeface="Arial" panose="020B0604020202020204" pitchFamily="34" charset="0"/>
              </a:rPr>
              <a:t>EQUIPE</a:t>
            </a:r>
          </a:p>
          <a:p>
            <a:pPr algn="ctr">
              <a:spcBef>
                <a:spcPct val="0"/>
              </a:spcBef>
              <a:buFontTx/>
              <a:buNone/>
            </a:pPr>
            <a:r>
              <a:rPr lang="fr-FR" altLang="fr-FR" sz="1800" b="1">
                <a:cs typeface="Arial" panose="020B0604020202020204" pitchFamily="34" charset="0"/>
              </a:rPr>
              <a:t>Savoir-être</a:t>
            </a:r>
          </a:p>
        </p:txBody>
      </p:sp>
      <p:sp>
        <p:nvSpPr>
          <p:cNvPr id="2" name="Rectangle 1">
            <a:extLst>
              <a:ext uri="{FF2B5EF4-FFF2-40B4-BE49-F238E27FC236}">
                <a16:creationId xmlns:a16="http://schemas.microsoft.com/office/drawing/2014/main" id="{A23A54F3-5626-4758-BB6E-A598F0CD5C94}"/>
              </a:ext>
            </a:extLst>
          </p:cNvPr>
          <p:cNvSpPr/>
          <p:nvPr/>
        </p:nvSpPr>
        <p:spPr>
          <a:xfrm>
            <a:off x="2780856" y="258583"/>
            <a:ext cx="5616624" cy="1200329"/>
          </a:xfrm>
          <a:prstGeom prst="rect">
            <a:avLst/>
          </a:prstGeom>
          <a:solidFill>
            <a:srgbClr val="FF0000"/>
          </a:solidFill>
          <a:scene3d>
            <a:camera prst="perspectiveRelaxedModerately"/>
            <a:lightRig rig="threePt" dir="t"/>
          </a:scene3d>
        </p:spPr>
        <p:txBody>
          <a:bodyPr>
            <a:spAutoFit/>
          </a:bodyPr>
          <a:lstStyle/>
          <a:p>
            <a:pPr>
              <a:defRPr/>
            </a:pPr>
            <a:r>
              <a:rPr lang="en-US" dirty="0"/>
              <a:t>Success comes from knowing that you did your best to become the best that you are capable of becoming. John Wooden</a:t>
            </a:r>
            <a:br>
              <a:rPr lang="en-US" dirty="0"/>
            </a:b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340615BF-6064-4B84-AE81-39FA69D62BD4}"/>
              </a:ext>
            </a:extLst>
          </p:cNvPr>
          <p:cNvSpPr>
            <a:spLocks noGrp="1"/>
          </p:cNvSpPr>
          <p:nvPr>
            <p:ph type="title"/>
          </p:nvPr>
        </p:nvSpPr>
        <p:spPr>
          <a:xfrm>
            <a:off x="2231136" y="964692"/>
            <a:ext cx="7729728" cy="1188720"/>
          </a:xfrm>
        </p:spPr>
        <p:txBody>
          <a:bodyPr>
            <a:normAutofit/>
          </a:bodyPr>
          <a:lstStyle/>
          <a:p>
            <a:r>
              <a:rPr lang="fr-FR" altLang="fr-FR" dirty="0"/>
              <a:t>Plan du Module MAAP 24H</a:t>
            </a:r>
          </a:p>
        </p:txBody>
      </p:sp>
      <p:graphicFrame>
        <p:nvGraphicFramePr>
          <p:cNvPr id="9223" name="Espace réservé du contenu 2">
            <a:extLst>
              <a:ext uri="{FF2B5EF4-FFF2-40B4-BE49-F238E27FC236}">
                <a16:creationId xmlns:a16="http://schemas.microsoft.com/office/drawing/2014/main" id="{1E326E9F-FA05-6F56-FEBC-18AC64352D62}"/>
              </a:ext>
            </a:extLst>
          </p:cNvPr>
          <p:cNvGraphicFramePr>
            <a:graphicFrameLocks noGrp="1"/>
          </p:cNvGraphicFramePr>
          <p:nvPr>
            <p:ph idx="1"/>
            <p:extLst>
              <p:ext uri="{D42A27DB-BD31-4B8C-83A1-F6EECF244321}">
                <p14:modId xmlns:p14="http://schemas.microsoft.com/office/powerpoint/2010/main" val="4261165557"/>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5207A642-0860-4016-9C56-25EF3372DA46}"/>
              </a:ext>
            </a:extLst>
          </p:cNvPr>
          <p:cNvSpPr>
            <a:spLocks noGrp="1"/>
          </p:cNvSpPr>
          <p:nvPr>
            <p:ph type="title"/>
          </p:nvPr>
        </p:nvSpPr>
        <p:spPr>
          <a:xfrm>
            <a:off x="2231136" y="964692"/>
            <a:ext cx="7729728" cy="1188720"/>
          </a:xfrm>
        </p:spPr>
        <p:txBody>
          <a:bodyPr>
            <a:normAutofit/>
          </a:bodyPr>
          <a:lstStyle/>
          <a:p>
            <a:r>
              <a:rPr lang="fr-FR" altLang="fr-FR" dirty="0"/>
              <a:t>Plan du Module MAFICO 27H</a:t>
            </a:r>
          </a:p>
        </p:txBody>
      </p:sp>
      <p:graphicFrame>
        <p:nvGraphicFramePr>
          <p:cNvPr id="11269" name="Espace réservé du contenu 2">
            <a:extLst>
              <a:ext uri="{FF2B5EF4-FFF2-40B4-BE49-F238E27FC236}">
                <a16:creationId xmlns:a16="http://schemas.microsoft.com/office/drawing/2014/main" id="{2D970AF0-557B-5472-CA84-23363122BE90}"/>
              </a:ext>
            </a:extLst>
          </p:cNvPr>
          <p:cNvGraphicFramePr>
            <a:graphicFrameLocks noGrp="1"/>
          </p:cNvGraphicFramePr>
          <p:nvPr>
            <p:ph idx="1"/>
            <p:extLst>
              <p:ext uri="{D42A27DB-BD31-4B8C-83A1-F6EECF244321}">
                <p14:modId xmlns:p14="http://schemas.microsoft.com/office/powerpoint/2010/main" val="1127465568"/>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Et si la chance était une compétence ? [Eric-Jean Garcia]">
            <a:hlinkClick r:id="" action="ppaction://media"/>
            <a:extLst>
              <a:ext uri="{FF2B5EF4-FFF2-40B4-BE49-F238E27FC236}">
                <a16:creationId xmlns:a16="http://schemas.microsoft.com/office/drawing/2014/main" id="{DE144CD5-DBD6-AA3D-3D73-3F0F6BA51AF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2155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314" name="Titre 1">
            <a:extLst>
              <a:ext uri="{FF2B5EF4-FFF2-40B4-BE49-F238E27FC236}">
                <a16:creationId xmlns:a16="http://schemas.microsoft.com/office/drawing/2014/main" id="{F06A4C79-E67B-4854-974C-9ECACE13B203}"/>
              </a:ext>
            </a:extLst>
          </p:cNvPr>
          <p:cNvSpPr>
            <a:spLocks noGrp="1"/>
          </p:cNvSpPr>
          <p:nvPr>
            <p:ph type="title"/>
          </p:nvPr>
        </p:nvSpPr>
        <p:spPr>
          <a:xfrm>
            <a:off x="2231136" y="964692"/>
            <a:ext cx="7729728" cy="1188720"/>
          </a:xfrm>
        </p:spPr>
        <p:txBody>
          <a:bodyPr>
            <a:normAutofit/>
          </a:bodyPr>
          <a:lstStyle/>
          <a:p>
            <a:pPr eaLnBrk="1" hangingPunct="1"/>
            <a:r>
              <a:rPr lang="fr-FR" altLang="fr-FR"/>
              <a:t>OBJECTIFS Partie Entrepreneuriat </a:t>
            </a:r>
          </a:p>
        </p:txBody>
      </p:sp>
      <p:graphicFrame>
        <p:nvGraphicFramePr>
          <p:cNvPr id="13316" name="Espace réservé du contenu 2">
            <a:extLst>
              <a:ext uri="{FF2B5EF4-FFF2-40B4-BE49-F238E27FC236}">
                <a16:creationId xmlns:a16="http://schemas.microsoft.com/office/drawing/2014/main" id="{DDFBB47B-4A0C-44BD-BA68-672F79F1ACDA}"/>
              </a:ext>
            </a:extLst>
          </p:cNvPr>
          <p:cNvGraphicFramePr>
            <a:graphicFrameLocks noGrp="1"/>
          </p:cNvGraphicFramePr>
          <p:nvPr>
            <p:ph idx="1"/>
            <p:extLst>
              <p:ext uri="{D42A27DB-BD31-4B8C-83A1-F6EECF244321}">
                <p14:modId xmlns:p14="http://schemas.microsoft.com/office/powerpoint/2010/main" val="3668741552"/>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7" name="Rectangle 1434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75360F08-2B11-4828-BCBF-C92FA3FC197F}"/>
              </a:ext>
            </a:extLst>
          </p:cNvPr>
          <p:cNvSpPr>
            <a:spLocks noGrp="1" noChangeArrowheads="1"/>
          </p:cNvSpPr>
          <p:nvPr>
            <p:ph type="title"/>
          </p:nvPr>
        </p:nvSpPr>
        <p:spPr>
          <a:xfrm>
            <a:off x="2231136" y="467418"/>
            <a:ext cx="7729728" cy="1188720"/>
          </a:xfrm>
          <a:solidFill>
            <a:srgbClr val="FFFFFF"/>
          </a:solidFill>
        </p:spPr>
        <p:txBody>
          <a:bodyPr>
            <a:normAutofit/>
          </a:bodyPr>
          <a:lstStyle/>
          <a:p>
            <a:pPr eaLnBrk="1" hangingPunct="1"/>
            <a:r>
              <a:rPr lang="fr-FR" altLang="fr-FR" b="1"/>
              <a:t>Qu’est-ce que l’Entrepreneuriat ?</a:t>
            </a:r>
          </a:p>
        </p:txBody>
      </p:sp>
      <p:sp>
        <p:nvSpPr>
          <p:cNvPr id="7171" name="Rectangle 3">
            <a:extLst>
              <a:ext uri="{FF2B5EF4-FFF2-40B4-BE49-F238E27FC236}">
                <a16:creationId xmlns:a16="http://schemas.microsoft.com/office/drawing/2014/main" id="{F40DE107-3296-4930-BBB0-65EDCF5C0642}"/>
              </a:ext>
            </a:extLst>
          </p:cNvPr>
          <p:cNvSpPr>
            <a:spLocks noGrp="1" noChangeArrowheads="1"/>
          </p:cNvSpPr>
          <p:nvPr>
            <p:ph type="body" idx="1"/>
          </p:nvPr>
        </p:nvSpPr>
        <p:spPr>
          <a:xfrm>
            <a:off x="1706062" y="2291262"/>
            <a:ext cx="8779512" cy="2879256"/>
          </a:xfrm>
        </p:spPr>
        <p:txBody>
          <a:bodyPr>
            <a:normAutofit/>
          </a:bodyPr>
          <a:lstStyle/>
          <a:p>
            <a:pPr eaLnBrk="1" hangingPunct="1">
              <a:lnSpc>
                <a:spcPct val="90000"/>
              </a:lnSpc>
            </a:pPr>
            <a:endParaRPr lang="fr-FR" altLang="fr-FR">
              <a:solidFill>
                <a:srgbClr val="404040"/>
              </a:solidFill>
            </a:endParaRPr>
          </a:p>
          <a:p>
            <a:pPr eaLnBrk="1" hangingPunct="1">
              <a:lnSpc>
                <a:spcPct val="90000"/>
              </a:lnSpc>
            </a:pPr>
            <a:r>
              <a:rPr lang="fr-FR" altLang="fr-FR" b="1">
                <a:solidFill>
                  <a:srgbClr val="404040"/>
                </a:solidFill>
              </a:rPr>
              <a:t>Démarche qui consiste à créer une entreprise en tenant compte des capacités de « l’entrepreneur » à la développer</a:t>
            </a:r>
          </a:p>
          <a:p>
            <a:pPr eaLnBrk="1" hangingPunct="1">
              <a:lnSpc>
                <a:spcPct val="90000"/>
              </a:lnSpc>
            </a:pPr>
            <a:endParaRPr lang="fr-FR" altLang="fr-FR" b="1">
              <a:solidFill>
                <a:srgbClr val="404040"/>
              </a:solidFill>
            </a:endParaRPr>
          </a:p>
          <a:p>
            <a:pPr eaLnBrk="1" hangingPunct="1">
              <a:lnSpc>
                <a:spcPct val="90000"/>
              </a:lnSpc>
            </a:pPr>
            <a:r>
              <a:rPr lang="fr-FR" altLang="fr-FR" b="1">
                <a:solidFill>
                  <a:srgbClr val="404040"/>
                </a:solidFill>
              </a:rPr>
              <a:t>Consécration de l’esprit d’entreprise, de la volonté d’entreprendre dans les « affaires »</a:t>
            </a:r>
          </a:p>
          <a:p>
            <a:pPr eaLnBrk="1" hangingPunct="1">
              <a:lnSpc>
                <a:spcPct val="90000"/>
              </a:lnSpc>
            </a:pPr>
            <a:endParaRPr lang="fr-FR" altLang="fr-FR" b="1">
              <a:solidFill>
                <a:srgbClr val="404040"/>
              </a:solidFill>
            </a:endParaRPr>
          </a:p>
          <a:p>
            <a:pPr eaLnBrk="1" hangingPunct="1">
              <a:lnSpc>
                <a:spcPct val="90000"/>
              </a:lnSpc>
            </a:pPr>
            <a:r>
              <a:rPr lang="fr-FR" altLang="fr-FR" b="1">
                <a:solidFill>
                  <a:srgbClr val="404040"/>
                </a:solidFill>
              </a:rPr>
              <a:t>Moteur de l’Entrepreneuriat = INNOVATION</a:t>
            </a:r>
          </a:p>
          <a:p>
            <a:pPr eaLnBrk="1" hangingPunct="1">
              <a:lnSpc>
                <a:spcPct val="90000"/>
              </a:lnSpc>
            </a:pPr>
            <a:endParaRPr lang="fr-FR" altLang="fr-FR" b="1">
              <a:solidFill>
                <a:srgbClr val="404040"/>
              </a:solidFill>
            </a:endParaRPr>
          </a:p>
          <a:p>
            <a:pPr eaLnBrk="1" hangingPunct="1">
              <a:lnSpc>
                <a:spcPct val="90000"/>
              </a:lnSpc>
              <a:buFontTx/>
              <a:buNone/>
            </a:pPr>
            <a:endParaRPr lang="fr-FR" altLang="fr-FR" b="1">
              <a:solidFill>
                <a:srgbClr val="40404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Frￃﾩdￃﾩric Frￃﾩry, Xerfi Canal Entreprises innovantes : est-ce une question de taille ?">
            <a:hlinkClick r:id="" action="ppaction://media"/>
            <a:extLst>
              <a:ext uri="{FF2B5EF4-FFF2-40B4-BE49-F238E27FC236}">
                <a16:creationId xmlns:a16="http://schemas.microsoft.com/office/drawing/2014/main" id="{4A483805-8793-4138-9FC5-0ED7232F7E8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279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5D7FD30-5579-4578-B700-D2E0D4780F74}"/>
              </a:ext>
            </a:extLst>
          </p:cNvPr>
          <p:cNvSpPr>
            <a:spLocks noGrp="1" noChangeArrowheads="1"/>
          </p:cNvSpPr>
          <p:nvPr>
            <p:ph type="title"/>
          </p:nvPr>
        </p:nvSpPr>
        <p:spPr>
          <a:xfrm>
            <a:off x="5445496" y="978776"/>
            <a:ext cx="5925310" cy="1174991"/>
          </a:xfrm>
        </p:spPr>
        <p:txBody>
          <a:bodyPr>
            <a:normAutofit/>
          </a:bodyPr>
          <a:lstStyle/>
          <a:p>
            <a:pPr eaLnBrk="1" hangingPunct="1"/>
            <a:r>
              <a:rPr lang="fr-FR" altLang="fr-FR" sz="2400" b="1"/>
              <a:t>Innovation &amp; Entrepreneuriat </a:t>
            </a:r>
          </a:p>
        </p:txBody>
      </p:sp>
      <p:pic>
        <p:nvPicPr>
          <p:cNvPr id="15364" name="Picture 15363" descr="Personne permettant d’atteindre un papier sur un tableau complet de papier et de pense-bête">
            <a:extLst>
              <a:ext uri="{FF2B5EF4-FFF2-40B4-BE49-F238E27FC236}">
                <a16:creationId xmlns:a16="http://schemas.microsoft.com/office/drawing/2014/main" id="{B13BB0D3-5C01-43FD-3617-EDB66192A679}"/>
              </a:ext>
            </a:extLst>
          </p:cNvPr>
          <p:cNvPicPr>
            <a:picLocks noChangeAspect="1"/>
          </p:cNvPicPr>
          <p:nvPr/>
        </p:nvPicPr>
        <p:blipFill rotWithShape="1">
          <a:blip r:embed="rId2"/>
          <a:srcRect l="26838" r="27831" b="-1"/>
          <a:stretch/>
        </p:blipFill>
        <p:spPr>
          <a:xfrm>
            <a:off x="20" y="10"/>
            <a:ext cx="4657325" cy="6857990"/>
          </a:xfrm>
          <a:prstGeom prst="rect">
            <a:avLst/>
          </a:prstGeom>
        </p:spPr>
      </p:pic>
      <p:sp>
        <p:nvSpPr>
          <p:cNvPr id="8195" name="Rectangle 3">
            <a:extLst>
              <a:ext uri="{FF2B5EF4-FFF2-40B4-BE49-F238E27FC236}">
                <a16:creationId xmlns:a16="http://schemas.microsoft.com/office/drawing/2014/main" id="{1EB7E3C7-8888-449D-A70F-466C528C4226}"/>
              </a:ext>
            </a:extLst>
          </p:cNvPr>
          <p:cNvSpPr>
            <a:spLocks noGrp="1" noChangeArrowheads="1"/>
          </p:cNvSpPr>
          <p:nvPr>
            <p:ph type="body" idx="1"/>
          </p:nvPr>
        </p:nvSpPr>
        <p:spPr>
          <a:xfrm>
            <a:off x="5445496" y="2640692"/>
            <a:ext cx="5925310" cy="3255252"/>
          </a:xfrm>
        </p:spPr>
        <p:txBody>
          <a:bodyPr>
            <a:normAutofit/>
          </a:bodyPr>
          <a:lstStyle/>
          <a:p>
            <a:pPr eaLnBrk="1" hangingPunct="1">
              <a:buFontTx/>
              <a:buNone/>
            </a:pPr>
            <a:r>
              <a:rPr lang="fr-FR" altLang="fr-FR" b="1"/>
              <a:t>L’innovation = </a:t>
            </a:r>
          </a:p>
          <a:p>
            <a:pPr eaLnBrk="1" hangingPunct="1">
              <a:buFontTx/>
              <a:buNone/>
            </a:pPr>
            <a:endParaRPr lang="fr-FR" altLang="fr-FR" b="1"/>
          </a:p>
          <a:p>
            <a:pPr eaLnBrk="1" hangingPunct="1">
              <a:buFont typeface="Wingdings" panose="05000000000000000000" pitchFamily="2" charset="2"/>
              <a:buChar char="Ä"/>
            </a:pPr>
            <a:r>
              <a:rPr lang="fr-FR" altLang="fr-FR" b="1"/>
              <a:t>Créer une entreprise différente de ce que l’on connaissait auparavant, c’est découvrir ou transformer un produit, c’est proposer une nouvelle façon de faire, de distribuer ou de vendre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p:cNvSpPr>
            <a:spLocks noGrp="1"/>
          </p:cNvSpPr>
          <p:nvPr>
            <p:ph type="title"/>
          </p:nvPr>
        </p:nvSpPr>
        <p:spPr>
          <a:xfrm>
            <a:off x="2063750" y="-61913"/>
            <a:ext cx="7772400" cy="1143001"/>
          </a:xfrm>
        </p:spPr>
        <p:txBody>
          <a:bodyPr>
            <a:normAutofit fontScale="90000"/>
          </a:bodyPr>
          <a:lstStyle/>
          <a:p>
            <a:pPr algn="ctr">
              <a:defRPr/>
            </a:pPr>
            <a:r>
              <a:rPr lang="fr-FR" altLang="fr-FR" sz="2800" b="1" dirty="0"/>
              <a:t>Lionel Maltese</a:t>
            </a:r>
            <a:br>
              <a:rPr lang="fr-FR" altLang="fr-FR" sz="2800" b="1" dirty="0"/>
            </a:br>
            <a:r>
              <a:rPr lang="fr-FR" altLang="fr-FR" sz="2400" b="1" i="1" dirty="0"/>
              <a:t>Enseignant - Chercheur – </a:t>
            </a:r>
            <a:r>
              <a:rPr lang="fr-FR" altLang="fr-FR" sz="2400" b="1" i="1" dirty="0">
                <a:solidFill>
                  <a:srgbClr val="FF0000"/>
                </a:solidFill>
              </a:rPr>
              <a:t>Entrepreneur ?</a:t>
            </a:r>
            <a:r>
              <a:rPr lang="fr-FR" altLang="fr-FR" sz="2400" b="1" i="1" dirty="0"/>
              <a:t> </a:t>
            </a:r>
          </a:p>
        </p:txBody>
      </p:sp>
      <p:pic>
        <p:nvPicPr>
          <p:cNvPr id="32" name="Image 31"/>
          <p:cNvPicPr>
            <a:picLocks noChangeAspect="1"/>
          </p:cNvPicPr>
          <p:nvPr/>
        </p:nvPicPr>
        <p:blipFill>
          <a:blip r:embed="rId2"/>
          <a:stretch>
            <a:fillRect/>
          </a:stretch>
        </p:blipFill>
        <p:spPr>
          <a:xfrm>
            <a:off x="4813577" y="2218867"/>
            <a:ext cx="1719256" cy="1719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5300" name="ZoneTexte 4"/>
          <p:cNvSpPr txBox="1">
            <a:spLocks noChangeArrowheads="1"/>
          </p:cNvSpPr>
          <p:nvPr/>
        </p:nvSpPr>
        <p:spPr bwMode="auto">
          <a:xfrm>
            <a:off x="434248" y="3348811"/>
            <a:ext cx="33131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400" dirty="0">
                <a:latin typeface="Times New Roman" panose="02020603050405020304" pitchFamily="18" charset="0"/>
              </a:rPr>
              <a:t>Recherche </a:t>
            </a:r>
            <a:r>
              <a:rPr lang="fr-FR" altLang="fr-FR" sz="1400" dirty="0">
                <a:latin typeface="Times New Roman" panose="02020603050405020304" pitchFamily="18" charset="0"/>
              </a:rPr>
              <a:t>(2001…)</a:t>
            </a:r>
          </a:p>
          <a:p>
            <a:pPr algn="ctr"/>
            <a:r>
              <a:rPr lang="fr-FR" altLang="fr-FR" sz="1400" dirty="0">
                <a:latin typeface="Times New Roman" panose="02020603050405020304" pitchFamily="18" charset="0"/>
              </a:rPr>
              <a:t>Management des actifs stratégiques</a:t>
            </a:r>
          </a:p>
          <a:p>
            <a:pPr algn="ctr"/>
            <a:r>
              <a:rPr lang="fr-FR" altLang="fr-FR" sz="1400" dirty="0">
                <a:latin typeface="Times New Roman" panose="02020603050405020304" pitchFamily="18" charset="0"/>
              </a:rPr>
              <a:t>Marketing sportif</a:t>
            </a:r>
          </a:p>
          <a:p>
            <a:pPr algn="ctr"/>
            <a:r>
              <a:rPr lang="fr-FR" altLang="fr-FR" sz="1400" dirty="0" err="1">
                <a:latin typeface="Times New Roman" panose="02020603050405020304" pitchFamily="18" charset="0"/>
              </a:rPr>
              <a:t>Reputation</a:t>
            </a:r>
            <a:r>
              <a:rPr lang="fr-FR" altLang="fr-FR" sz="1400" dirty="0">
                <a:latin typeface="Times New Roman" panose="02020603050405020304" pitchFamily="18" charset="0"/>
              </a:rPr>
              <a:t> Management</a:t>
            </a:r>
          </a:p>
          <a:p>
            <a:pPr algn="ctr"/>
            <a:endParaRPr lang="fr-FR" altLang="fr-FR" sz="1400" dirty="0">
              <a:latin typeface="Times New Roman" panose="02020603050405020304" pitchFamily="18" charset="0"/>
            </a:endParaRPr>
          </a:p>
        </p:txBody>
      </p:sp>
      <p:sp>
        <p:nvSpPr>
          <p:cNvPr id="55301" name="ZoneTexte 5"/>
          <p:cNvSpPr txBox="1">
            <a:spLocks noChangeArrowheads="1"/>
          </p:cNvSpPr>
          <p:nvPr/>
        </p:nvSpPr>
        <p:spPr bwMode="auto">
          <a:xfrm>
            <a:off x="434248" y="1570285"/>
            <a:ext cx="36718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400" dirty="0">
                <a:latin typeface="Times New Roman" panose="02020603050405020304" pitchFamily="18" charset="0"/>
              </a:rPr>
              <a:t>Enseignement </a:t>
            </a:r>
            <a:r>
              <a:rPr lang="fr-FR" altLang="fr-FR" sz="1400" dirty="0">
                <a:latin typeface="Times New Roman" panose="02020603050405020304" pitchFamily="18" charset="0"/>
              </a:rPr>
              <a:t>(2004…)</a:t>
            </a:r>
          </a:p>
          <a:p>
            <a:pPr algn="ctr"/>
            <a:r>
              <a:rPr lang="fr-FR" altLang="fr-FR" sz="1400" dirty="0">
                <a:latin typeface="Times New Roman" panose="02020603050405020304" pitchFamily="18" charset="0"/>
              </a:rPr>
              <a:t>Stratégie – Entreprenariat – Communication</a:t>
            </a:r>
          </a:p>
          <a:p>
            <a:pPr algn="ctr"/>
            <a:r>
              <a:rPr lang="fr-FR" altLang="fr-FR" sz="1400" dirty="0">
                <a:latin typeface="Times New Roman" panose="02020603050405020304" pitchFamily="18" charset="0"/>
              </a:rPr>
              <a:t>Management &amp; Marketing du Sport </a:t>
            </a:r>
          </a:p>
          <a:p>
            <a:pPr algn="ctr"/>
            <a:r>
              <a:rPr lang="fr-FR" altLang="fr-FR" sz="1400" dirty="0">
                <a:latin typeface="Times New Roman" panose="02020603050405020304" pitchFamily="18" charset="0"/>
              </a:rPr>
              <a:t>AMU (IUT-IAE-DROIT)</a:t>
            </a:r>
          </a:p>
          <a:p>
            <a:pPr algn="ctr"/>
            <a:r>
              <a:rPr lang="fr-FR" altLang="fr-FR" sz="1400" dirty="0">
                <a:latin typeface="Times New Roman" panose="02020603050405020304" pitchFamily="18" charset="0"/>
              </a:rPr>
              <a:t>KEDGE BS (2006…)</a:t>
            </a:r>
          </a:p>
          <a:p>
            <a:pPr algn="ctr"/>
            <a:r>
              <a:rPr lang="fr-FR" altLang="fr-FR" sz="1400" dirty="0">
                <a:latin typeface="Times New Roman" panose="02020603050405020304" pitchFamily="18" charset="0"/>
              </a:rPr>
              <a:t>Universités étrangères (USA, Canada, Chine, Espagne, Italie…)</a:t>
            </a:r>
          </a:p>
        </p:txBody>
      </p:sp>
      <p:sp>
        <p:nvSpPr>
          <p:cNvPr id="55302" name="ZoneTexte 6"/>
          <p:cNvSpPr txBox="1">
            <a:spLocks noChangeArrowheads="1"/>
          </p:cNvSpPr>
          <p:nvPr/>
        </p:nvSpPr>
        <p:spPr bwMode="auto">
          <a:xfrm>
            <a:off x="3138778" y="4672786"/>
            <a:ext cx="403225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400" dirty="0">
                <a:latin typeface="Times New Roman" panose="02020603050405020304" pitchFamily="18" charset="0"/>
              </a:rPr>
              <a:t>Administration </a:t>
            </a:r>
          </a:p>
          <a:p>
            <a:pPr algn="ctr"/>
            <a:r>
              <a:rPr lang="fr-FR" altLang="fr-FR" sz="1400" dirty="0">
                <a:latin typeface="Times New Roman" panose="02020603050405020304" pitchFamily="18" charset="0"/>
              </a:rPr>
              <a:t>Fondateur, Directeur puis co-Directeur LP Chargé de Projet Digital (ex LP M@NTIC) 2005-2019</a:t>
            </a:r>
          </a:p>
          <a:p>
            <a:pPr algn="ctr"/>
            <a:r>
              <a:rPr lang="fr-FR" altLang="fr-FR" sz="1400" dirty="0">
                <a:latin typeface="Times New Roman" panose="02020603050405020304" pitchFamily="18" charset="0"/>
              </a:rPr>
              <a:t>Co-responsable Etudes but GEA 2</a:t>
            </a:r>
            <a:r>
              <a:rPr lang="fr-FR" altLang="fr-FR" sz="1400" baseline="30000" dirty="0">
                <a:latin typeface="Times New Roman" panose="02020603050405020304" pitchFamily="18" charset="0"/>
              </a:rPr>
              <a:t>ième</a:t>
            </a:r>
            <a:r>
              <a:rPr lang="fr-FR" altLang="fr-FR" sz="1400" dirty="0">
                <a:latin typeface="Times New Roman" panose="02020603050405020304" pitchFamily="18" charset="0"/>
              </a:rPr>
              <a:t> année depuis 2015 </a:t>
            </a:r>
          </a:p>
          <a:p>
            <a:pPr algn="ctr"/>
            <a:r>
              <a:rPr lang="fr-FR" altLang="fr-FR" sz="1400" dirty="0">
                <a:latin typeface="Times New Roman" panose="02020603050405020304" pitchFamily="18" charset="0"/>
              </a:rPr>
              <a:t>Relations Internationales 2008-2009</a:t>
            </a:r>
          </a:p>
          <a:p>
            <a:pPr algn="ctr"/>
            <a:r>
              <a:rPr lang="fr-FR" altLang="fr-FR" sz="1400" dirty="0">
                <a:latin typeface="Times New Roman" panose="02020603050405020304" pitchFamily="18" charset="0"/>
              </a:rPr>
              <a:t>Responsable Qualité 2012-2013</a:t>
            </a:r>
          </a:p>
          <a:p>
            <a:pPr algn="ctr"/>
            <a:r>
              <a:rPr lang="fr-FR" altLang="fr-FR" sz="1400" dirty="0">
                <a:latin typeface="Times New Roman" panose="02020603050405020304" pitchFamily="18" charset="0"/>
              </a:rPr>
              <a:t>  </a:t>
            </a:r>
          </a:p>
          <a:p>
            <a:pPr algn="ctr"/>
            <a:endParaRPr lang="fr-FR" altLang="fr-FR" sz="1400" dirty="0">
              <a:latin typeface="Times New Roman" panose="02020603050405020304" pitchFamily="18" charset="0"/>
            </a:endParaRPr>
          </a:p>
        </p:txBody>
      </p:sp>
      <p:sp>
        <p:nvSpPr>
          <p:cNvPr id="55303" name="ZoneTexte 7"/>
          <p:cNvSpPr txBox="1">
            <a:spLocks noChangeArrowheads="1"/>
          </p:cNvSpPr>
          <p:nvPr/>
        </p:nvSpPr>
        <p:spPr bwMode="auto">
          <a:xfrm>
            <a:off x="7539126" y="1555001"/>
            <a:ext cx="35845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400" b="1" dirty="0">
                <a:solidFill>
                  <a:srgbClr val="FF0000"/>
                </a:solidFill>
                <a:latin typeface="Times New Roman" panose="02020603050405020304" pitchFamily="18" charset="0"/>
              </a:rPr>
              <a:t>Consulting </a:t>
            </a:r>
            <a:r>
              <a:rPr lang="fr-FR" altLang="fr-FR" sz="1400" b="1" dirty="0">
                <a:solidFill>
                  <a:srgbClr val="FF0000"/>
                </a:solidFill>
                <a:latin typeface="Times New Roman" panose="02020603050405020304" pitchFamily="18" charset="0"/>
              </a:rPr>
              <a:t>(1999…)</a:t>
            </a:r>
          </a:p>
          <a:p>
            <a:pPr algn="ctr"/>
            <a:r>
              <a:rPr lang="fr-FR" altLang="fr-FR" sz="1400" b="1" dirty="0">
                <a:solidFill>
                  <a:srgbClr val="FF0000"/>
                </a:solidFill>
                <a:latin typeface="Times New Roman" panose="02020603050405020304" pitchFamily="18" charset="0"/>
              </a:rPr>
              <a:t>Manager Délégué</a:t>
            </a:r>
          </a:p>
          <a:p>
            <a:pPr algn="ctr"/>
            <a:r>
              <a:rPr lang="fr-FR" altLang="fr-FR" sz="1400" b="1" dirty="0">
                <a:solidFill>
                  <a:srgbClr val="FF0000"/>
                </a:solidFill>
                <a:latin typeface="Times New Roman" panose="02020603050405020304" pitchFamily="18" charset="0"/>
              </a:rPr>
              <a:t>Circuit ATP – WTA (Open13, Open de Nice Côte d’Azur, WTA Brussels Open, BNP Paribas Masters, Open de Lyon…)</a:t>
            </a:r>
          </a:p>
          <a:p>
            <a:pPr algn="ctr"/>
            <a:r>
              <a:rPr lang="fr-FR" altLang="fr-FR" sz="1400" b="1" dirty="0">
                <a:solidFill>
                  <a:srgbClr val="FF0000"/>
                </a:solidFill>
                <a:latin typeface="Times New Roman" panose="02020603050405020304" pitchFamily="18" charset="0"/>
              </a:rPr>
              <a:t>Consultant Stratégie et Marketing Sportif pour OM</a:t>
            </a:r>
          </a:p>
          <a:p>
            <a:pPr algn="ctr"/>
            <a:r>
              <a:rPr lang="fr-FR" altLang="fr-FR" sz="1400" b="1" dirty="0">
                <a:solidFill>
                  <a:srgbClr val="FF0000"/>
                </a:solidFill>
                <a:latin typeface="Times New Roman" panose="02020603050405020304" pitchFamily="18" charset="0"/>
              </a:rPr>
              <a:t>PSG</a:t>
            </a:r>
          </a:p>
          <a:p>
            <a:pPr algn="ctr"/>
            <a:r>
              <a:rPr lang="fr-FR" altLang="fr-FR" sz="1400" b="1" dirty="0">
                <a:solidFill>
                  <a:srgbClr val="FF0000"/>
                </a:solidFill>
                <a:latin typeface="Times New Roman" panose="02020603050405020304" pitchFamily="18" charset="0"/>
              </a:rPr>
              <a:t>BNP Paribas</a:t>
            </a:r>
          </a:p>
          <a:p>
            <a:pPr algn="ctr"/>
            <a:r>
              <a:rPr lang="fr-FR" altLang="fr-FR" sz="1400" b="1" dirty="0">
                <a:solidFill>
                  <a:srgbClr val="FF0000"/>
                </a:solidFill>
                <a:latin typeface="Times New Roman" panose="02020603050405020304" pitchFamily="18" charset="0"/>
              </a:rPr>
              <a:t>Chroniqueur </a:t>
            </a:r>
          </a:p>
          <a:p>
            <a:pPr algn="ctr"/>
            <a:r>
              <a:rPr lang="fr-FR" altLang="fr-FR" sz="1400" b="1" dirty="0">
                <a:solidFill>
                  <a:srgbClr val="FF0000"/>
                </a:solidFill>
                <a:latin typeface="Times New Roman" panose="02020603050405020304" pitchFamily="18" charset="0"/>
              </a:rPr>
              <a:t>Média</a:t>
            </a:r>
          </a:p>
          <a:p>
            <a:pPr algn="ctr"/>
            <a:r>
              <a:rPr lang="fr-FR" altLang="fr-FR" sz="1400" b="1" dirty="0">
                <a:solidFill>
                  <a:srgbClr val="FF0000"/>
                </a:solidFill>
                <a:latin typeface="Times New Roman" panose="02020603050405020304" pitchFamily="18" charset="0"/>
              </a:rPr>
              <a:t>Le Figaro/Sport24, France Football, L’Equipe, Le Monde – The Conversation ...</a:t>
            </a:r>
          </a:p>
        </p:txBody>
      </p:sp>
    </p:spTree>
    <p:extLst>
      <p:ext uri="{BB962C8B-B14F-4D97-AF65-F5344CB8AC3E}">
        <p14:creationId xmlns:p14="http://schemas.microsoft.com/office/powerpoint/2010/main" val="258238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a:extLst>
              <a:ext uri="{FF2B5EF4-FFF2-40B4-BE49-F238E27FC236}">
                <a16:creationId xmlns:a16="http://schemas.microsoft.com/office/drawing/2014/main" id="{746A123A-DAC4-4425-ABEF-3A36D2F1CA3E}"/>
              </a:ext>
            </a:extLst>
          </p:cNvPr>
          <p:cNvSpPr>
            <a:spLocks noGrp="1" noChangeArrowheads="1"/>
          </p:cNvSpPr>
          <p:nvPr>
            <p:ph type="title"/>
          </p:nvPr>
        </p:nvSpPr>
        <p:spPr>
          <a:xfrm>
            <a:off x="2231136" y="467418"/>
            <a:ext cx="7729728" cy="1188720"/>
          </a:xfrm>
          <a:solidFill>
            <a:srgbClr val="FFFFFF"/>
          </a:solidFill>
        </p:spPr>
        <p:txBody>
          <a:bodyPr>
            <a:normAutofit/>
          </a:bodyPr>
          <a:lstStyle/>
          <a:p>
            <a:pPr eaLnBrk="1" hangingPunct="1"/>
            <a:r>
              <a:rPr lang="fr-FR" altLang="fr-FR" sz="2600" b="1"/>
              <a:t>Logique d’action patrimoniale : </a:t>
            </a:r>
            <a:br>
              <a:rPr lang="fr-FR" altLang="fr-FR" sz="2600" b="1"/>
            </a:br>
            <a:r>
              <a:rPr lang="fr-FR" altLang="fr-FR" sz="2600" b="1"/>
              <a:t>le PIC</a:t>
            </a:r>
          </a:p>
        </p:txBody>
      </p:sp>
      <p:sp>
        <p:nvSpPr>
          <p:cNvPr id="20483" name="Rectangle 3">
            <a:extLst>
              <a:ext uri="{FF2B5EF4-FFF2-40B4-BE49-F238E27FC236}">
                <a16:creationId xmlns:a16="http://schemas.microsoft.com/office/drawing/2014/main" id="{4A764311-9625-4E57-835A-6707728DAC40}"/>
              </a:ext>
            </a:extLst>
          </p:cNvPr>
          <p:cNvSpPr>
            <a:spLocks noGrp="1" noChangeArrowheads="1"/>
          </p:cNvSpPr>
          <p:nvPr>
            <p:ph type="body" idx="1"/>
          </p:nvPr>
        </p:nvSpPr>
        <p:spPr>
          <a:xfrm>
            <a:off x="1706062" y="2291262"/>
            <a:ext cx="8779512" cy="2879256"/>
          </a:xfrm>
        </p:spPr>
        <p:txBody>
          <a:bodyPr>
            <a:normAutofit/>
          </a:bodyPr>
          <a:lstStyle/>
          <a:p>
            <a:pPr eaLnBrk="1" hangingPunct="1"/>
            <a:r>
              <a:rPr lang="fr-FR" altLang="fr-FR" b="1">
                <a:solidFill>
                  <a:srgbClr val="404040"/>
                </a:solidFill>
              </a:rPr>
              <a:t>Accumuler du patrimoine, des actifs ayant une valeur de cession ou d’usage.</a:t>
            </a:r>
          </a:p>
          <a:p>
            <a:pPr eaLnBrk="1" hangingPunct="1"/>
            <a:r>
              <a:rPr lang="fr-FR" altLang="fr-FR" b="1">
                <a:solidFill>
                  <a:srgbClr val="404040"/>
                </a:solidFill>
              </a:rPr>
              <a:t>Priorité à la Pérennité de son affaire</a:t>
            </a:r>
          </a:p>
          <a:p>
            <a:pPr eaLnBrk="1" hangingPunct="1"/>
            <a:r>
              <a:rPr lang="fr-FR" altLang="fr-FR" b="1">
                <a:solidFill>
                  <a:srgbClr val="404040"/>
                </a:solidFill>
              </a:rPr>
              <a:t>Préserver l’Indépendance patrimoniale en refusant des associés voire des emprunts extérieurs</a:t>
            </a:r>
          </a:p>
          <a:p>
            <a:pPr eaLnBrk="1" hangingPunct="1"/>
            <a:r>
              <a:rPr lang="fr-FR" altLang="fr-FR" b="1">
                <a:solidFill>
                  <a:srgbClr val="404040"/>
                </a:solidFill>
              </a:rPr>
              <a:t>Croissance de l’affaire réactive c’est-à-dire acceptée si elle ne remet pas en cause la pérennité et l’indépendance patrimoniale.</a:t>
            </a:r>
          </a:p>
          <a:p>
            <a:pPr eaLnBrk="1" hangingPunct="1"/>
            <a:r>
              <a:rPr lang="fr-FR" altLang="fr-FR" b="1">
                <a:solidFill>
                  <a:srgbClr val="404040"/>
                </a:solidFill>
              </a:rPr>
              <a:t>Exemples types : affaires familiales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2">
            <a:extLst>
              <a:ext uri="{FF2B5EF4-FFF2-40B4-BE49-F238E27FC236}">
                <a16:creationId xmlns:a16="http://schemas.microsoft.com/office/drawing/2014/main" id="{478A12F8-0165-4382-A052-7FE22CD1CFAB}"/>
              </a:ext>
            </a:extLst>
          </p:cNvPr>
          <p:cNvSpPr>
            <a:spLocks noGrp="1" noChangeArrowheads="1"/>
          </p:cNvSpPr>
          <p:nvPr>
            <p:ph type="title"/>
          </p:nvPr>
        </p:nvSpPr>
        <p:spPr>
          <a:xfrm>
            <a:off x="2231136" y="467418"/>
            <a:ext cx="7729728" cy="1188720"/>
          </a:xfrm>
          <a:solidFill>
            <a:srgbClr val="FFFFFF"/>
          </a:solidFill>
        </p:spPr>
        <p:txBody>
          <a:bodyPr>
            <a:normAutofit/>
          </a:bodyPr>
          <a:lstStyle/>
          <a:p>
            <a:pPr eaLnBrk="1" hangingPunct="1"/>
            <a:r>
              <a:rPr lang="fr-FR" altLang="fr-FR" sz="2600" b="1"/>
              <a:t>Logique d’action patrimoniale : </a:t>
            </a:r>
            <a:br>
              <a:rPr lang="fr-FR" altLang="fr-FR" sz="2600" b="1"/>
            </a:br>
            <a:r>
              <a:rPr lang="fr-FR" altLang="fr-FR" sz="2600" b="1"/>
              <a:t>le CAP</a:t>
            </a:r>
          </a:p>
        </p:txBody>
      </p:sp>
      <p:sp>
        <p:nvSpPr>
          <p:cNvPr id="21507" name="Rectangle 3">
            <a:extLst>
              <a:ext uri="{FF2B5EF4-FFF2-40B4-BE49-F238E27FC236}">
                <a16:creationId xmlns:a16="http://schemas.microsoft.com/office/drawing/2014/main" id="{E03E4D15-5AF6-4E70-92BA-5608B3DF6205}"/>
              </a:ext>
            </a:extLst>
          </p:cNvPr>
          <p:cNvSpPr>
            <a:spLocks noGrp="1" noChangeArrowheads="1"/>
          </p:cNvSpPr>
          <p:nvPr>
            <p:ph type="body" idx="1"/>
          </p:nvPr>
        </p:nvSpPr>
        <p:spPr>
          <a:xfrm>
            <a:off x="1706062" y="2291262"/>
            <a:ext cx="8779512" cy="2879256"/>
          </a:xfrm>
        </p:spPr>
        <p:txBody>
          <a:bodyPr>
            <a:normAutofit/>
          </a:bodyPr>
          <a:lstStyle/>
          <a:p>
            <a:pPr eaLnBrk="1" hangingPunct="1"/>
            <a:r>
              <a:rPr lang="fr-FR" altLang="fr-FR" b="1">
                <a:solidFill>
                  <a:srgbClr val="404040"/>
                </a:solidFill>
              </a:rPr>
              <a:t>A la logique d’accumulation on peut opposé la logique de valorisation des capitaux : la rentabilité de CT peut être élevé mais la valeur de cession de l’affaire peut être faible voire nulle.</a:t>
            </a:r>
          </a:p>
          <a:p>
            <a:pPr eaLnBrk="1" hangingPunct="1"/>
            <a:r>
              <a:rPr lang="fr-FR" altLang="fr-FR" b="1">
                <a:solidFill>
                  <a:srgbClr val="404040"/>
                </a:solidFill>
              </a:rPr>
              <a:t>En priorité : Croissance forte et sans doute risquée</a:t>
            </a:r>
          </a:p>
          <a:p>
            <a:pPr eaLnBrk="1" hangingPunct="1"/>
            <a:r>
              <a:rPr lang="fr-FR" altLang="fr-FR" b="1">
                <a:solidFill>
                  <a:srgbClr val="404040"/>
                </a:solidFill>
              </a:rPr>
              <a:t>Recherche de l’Autonomie de décision</a:t>
            </a:r>
          </a:p>
          <a:p>
            <a:pPr eaLnBrk="1" hangingPunct="1"/>
            <a:r>
              <a:rPr lang="fr-FR" altLang="fr-FR" b="1">
                <a:solidFill>
                  <a:srgbClr val="404040"/>
                </a:solidFill>
              </a:rPr>
              <a:t>Peu Préoccuper par la Pérennité de son affaire : il pourra facilement changer d’activité…</a:t>
            </a:r>
          </a:p>
          <a:p>
            <a:pPr eaLnBrk="1" hangingPunct="1"/>
            <a:r>
              <a:rPr lang="fr-FR" altLang="fr-FR" b="1">
                <a:solidFill>
                  <a:srgbClr val="404040"/>
                </a:solidFill>
              </a:rPr>
              <a:t>Exemple Type : Bernard Tapie…</a:t>
            </a:r>
            <a:r>
              <a:rPr lang="fr-FR" altLang="fr-FR">
                <a:solidFill>
                  <a:srgbClr val="40404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Entreprendre : les 5 principes de base de l'effectuation [Philippe Silberzahn]">
            <a:hlinkClick r:id="" action="ppaction://media"/>
            <a:extLst>
              <a:ext uri="{FF2B5EF4-FFF2-40B4-BE49-F238E27FC236}">
                <a16:creationId xmlns:a16="http://schemas.microsoft.com/office/drawing/2014/main" id="{2D1B834D-04DF-40E9-87AE-7BF15E2A441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74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3D3AB95-276F-4E66-9B39-02C819965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a:extLst>
              <a:ext uri="{FF2B5EF4-FFF2-40B4-BE49-F238E27FC236}">
                <a16:creationId xmlns:a16="http://schemas.microsoft.com/office/drawing/2014/main" id="{9AF6B091-02D3-4FA1-8FBE-9C27673ECDFD}"/>
              </a:ext>
            </a:extLst>
          </p:cNvPr>
          <p:cNvSpPr>
            <a:spLocks noGrp="1" noChangeArrowheads="1"/>
          </p:cNvSpPr>
          <p:nvPr>
            <p:ph type="title"/>
          </p:nvPr>
        </p:nvSpPr>
        <p:spPr>
          <a:xfrm>
            <a:off x="2231136" y="964692"/>
            <a:ext cx="7729728" cy="1188720"/>
          </a:xfrm>
          <a:solidFill>
            <a:schemeClr val="tx1"/>
          </a:solidFill>
          <a:ln w="177800" cmpd="thinThick">
            <a:solidFill>
              <a:schemeClr val="tx1"/>
            </a:solidFill>
          </a:ln>
        </p:spPr>
        <p:txBody>
          <a:bodyPr>
            <a:normAutofit/>
          </a:bodyPr>
          <a:lstStyle/>
          <a:p>
            <a:pPr eaLnBrk="1" hangingPunct="1"/>
            <a:r>
              <a:rPr lang="fr-FR" altLang="fr-FR" b="1">
                <a:solidFill>
                  <a:schemeClr val="bg1"/>
                </a:solidFill>
              </a:rPr>
              <a:t>Pas bête !</a:t>
            </a:r>
            <a:br>
              <a:rPr lang="fr-FR" altLang="fr-FR">
                <a:solidFill>
                  <a:schemeClr val="bg1"/>
                </a:solidFill>
              </a:rPr>
            </a:br>
            <a:r>
              <a:rPr lang="fr-FR" altLang="fr-FR">
                <a:solidFill>
                  <a:schemeClr val="bg1"/>
                </a:solidFill>
              </a:rPr>
              <a:t> </a:t>
            </a:r>
            <a:r>
              <a:rPr lang="fr-FR" altLang="fr-FR" b="1">
                <a:solidFill>
                  <a:schemeClr val="bg1"/>
                </a:solidFill>
              </a:rPr>
              <a:t>www.meilleurmobile.com</a:t>
            </a:r>
            <a:r>
              <a:rPr lang="fr-FR" altLang="fr-FR">
                <a:solidFill>
                  <a:schemeClr val="bg1"/>
                </a:solidFill>
              </a:rPr>
              <a:t> </a:t>
            </a:r>
          </a:p>
        </p:txBody>
      </p:sp>
      <p:sp>
        <p:nvSpPr>
          <p:cNvPr id="30723" name="Rectangle 3">
            <a:extLst>
              <a:ext uri="{FF2B5EF4-FFF2-40B4-BE49-F238E27FC236}">
                <a16:creationId xmlns:a16="http://schemas.microsoft.com/office/drawing/2014/main" id="{9101B8DC-42F0-4FFE-9D0A-136EE9E63822}"/>
              </a:ext>
            </a:extLst>
          </p:cNvPr>
          <p:cNvSpPr>
            <a:spLocks noGrp="1" noChangeArrowheads="1"/>
          </p:cNvSpPr>
          <p:nvPr>
            <p:ph type="body" idx="1"/>
          </p:nvPr>
        </p:nvSpPr>
        <p:spPr>
          <a:xfrm>
            <a:off x="2231136" y="2638044"/>
            <a:ext cx="7729728" cy="3101983"/>
          </a:xfrm>
        </p:spPr>
        <p:txBody>
          <a:bodyPr>
            <a:normAutofit/>
          </a:bodyPr>
          <a:lstStyle/>
          <a:p>
            <a:pPr eaLnBrk="1" hangingPunct="1"/>
            <a:endParaRPr lang="fr-FR" altLang="fr-FR"/>
          </a:p>
          <a:p>
            <a:pPr eaLnBrk="1" hangingPunct="1"/>
            <a:r>
              <a:rPr lang="fr-FR" altLang="fr-FR" b="1"/>
              <a:t>Meilleurmobile.com est le spécialiste du téléphone mobile avec ou sans abonnement</a:t>
            </a:r>
            <a:r>
              <a:rPr lang="fr-FR" altLang="fr-FR"/>
              <a:t>, le seul site à proposer les offres des 5 opérateurs mobiles Orange, SFR, Bouygues Telecom, Debitel et Universal mobile, ainsi qu'un comparateur exclusif pour choisir votre forfait et optimiser votre budget (en moyenne 150€ d'économie par an).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8">
            <a:extLst>
              <a:ext uri="{FF2B5EF4-FFF2-40B4-BE49-F238E27FC236}">
                <a16:creationId xmlns:a16="http://schemas.microsoft.com/office/drawing/2014/main" id="{715D4F35-73B0-4F22-B36B-3D842636E139}"/>
              </a:ext>
            </a:extLst>
          </p:cNvPr>
          <p:cNvSpPr>
            <a:spLocks noGrp="1" noChangeArrowheads="1"/>
          </p:cNvSpPr>
          <p:nvPr>
            <p:ph type="body" idx="1"/>
          </p:nvPr>
        </p:nvSpPr>
        <p:spPr/>
        <p:txBody>
          <a:bodyPr>
            <a:normAutofit lnSpcReduction="10000"/>
          </a:bodyPr>
          <a:lstStyle/>
          <a:p>
            <a:pPr eaLnBrk="1" hangingPunct="1">
              <a:lnSpc>
                <a:spcPct val="90000"/>
              </a:lnSpc>
            </a:pPr>
            <a:r>
              <a:rPr lang="fr-FR" altLang="fr-FR" sz="2400" b="1"/>
              <a:t>Créé par Jean-Vital de RUFZ</a:t>
            </a:r>
            <a:r>
              <a:rPr lang="fr-FR" altLang="fr-FR" sz="2400"/>
              <a:t> (ex-directeur marketing et communication de Bouygues Telecom, directeur de division des offres prépayé et de la marque Nomad), </a:t>
            </a:r>
            <a:r>
              <a:rPr lang="fr-FR" altLang="fr-FR" sz="2400" b="1"/>
              <a:t>Vincent Gazeau</a:t>
            </a:r>
            <a:r>
              <a:rPr lang="fr-FR" altLang="fr-FR" sz="2400"/>
              <a:t> (ex-directeur de la communication commerciale de Bouygues Telecom et directeur commercial de Lagardère Video) meilleurmobile.com bénéficie d'</a:t>
            </a:r>
            <a:r>
              <a:rPr lang="fr-FR" altLang="fr-FR" sz="2400" b="1"/>
              <a:t>une expérience unique</a:t>
            </a:r>
            <a:r>
              <a:rPr lang="fr-FR" altLang="fr-FR" sz="2400"/>
              <a:t> accumulée pendant 9 ans par les fondateurs dans tous les aspects de la commercialisation </a:t>
            </a:r>
            <a:r>
              <a:rPr lang="fr-FR" altLang="fr-FR" sz="2400" b="1"/>
              <a:t>des offres de téléphonie mobiles et de la relation clients.</a:t>
            </a:r>
          </a:p>
        </p:txBody>
      </p:sp>
      <p:pic>
        <p:nvPicPr>
          <p:cNvPr id="32771" name="Picture 4" descr="mf">
            <a:extLst>
              <a:ext uri="{FF2B5EF4-FFF2-40B4-BE49-F238E27FC236}">
                <a16:creationId xmlns:a16="http://schemas.microsoft.com/office/drawing/2014/main" id="{87BD25DD-4C6B-4DDD-A6F0-BA373FAFCE0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63751" y="188914"/>
            <a:ext cx="8101013" cy="162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a:extLst>
              <a:ext uri="{FF2B5EF4-FFF2-40B4-BE49-F238E27FC236}">
                <a16:creationId xmlns:a16="http://schemas.microsoft.com/office/drawing/2014/main" id="{53EA651C-E94C-44FB-8A2D-9A229583896D}"/>
              </a:ext>
            </a:extLst>
          </p:cNvPr>
          <p:cNvSpPr>
            <a:spLocks noGrp="1" noChangeArrowheads="1"/>
          </p:cNvSpPr>
          <p:nvPr>
            <p:ph type="title"/>
          </p:nvPr>
        </p:nvSpPr>
        <p:spPr/>
        <p:txBody>
          <a:bodyPr/>
          <a:lstStyle/>
          <a:p>
            <a:pPr eaLnBrk="1" hangingPunct="1"/>
            <a:endParaRPr lang="fr-FR" altLang="fr-FR"/>
          </a:p>
        </p:txBody>
      </p:sp>
      <p:sp>
        <p:nvSpPr>
          <p:cNvPr id="33795" name="Rectangle 3">
            <a:extLst>
              <a:ext uri="{FF2B5EF4-FFF2-40B4-BE49-F238E27FC236}">
                <a16:creationId xmlns:a16="http://schemas.microsoft.com/office/drawing/2014/main" id="{F00D4584-9B02-4F3E-A9DC-757D629C7BF2}"/>
              </a:ext>
            </a:extLst>
          </p:cNvPr>
          <p:cNvSpPr>
            <a:spLocks noGrp="1" noChangeArrowheads="1"/>
          </p:cNvSpPr>
          <p:nvPr>
            <p:ph type="body" sz="half" idx="1"/>
          </p:nvPr>
        </p:nvSpPr>
        <p:spPr>
          <a:xfrm>
            <a:off x="2209801" y="1981201"/>
            <a:ext cx="8207375" cy="4543425"/>
          </a:xfrm>
        </p:spPr>
        <p:txBody>
          <a:bodyPr/>
          <a:lstStyle/>
          <a:p>
            <a:pPr eaLnBrk="1" hangingPunct="1">
              <a:lnSpc>
                <a:spcPct val="90000"/>
              </a:lnSpc>
            </a:pPr>
            <a:r>
              <a:rPr lang="fr-FR" altLang="fr-FR" sz="2400"/>
              <a:t>Vous trouverez sur meilleurmobile.com des conseils exclusifs qui n'existent nulle part ailleurs : </a:t>
            </a:r>
          </a:p>
          <a:p>
            <a:pPr lvl="1" eaLnBrk="1" hangingPunct="1">
              <a:lnSpc>
                <a:spcPct val="90000"/>
              </a:lnSpc>
            </a:pPr>
            <a:r>
              <a:rPr lang="fr-FR" altLang="fr-FR" sz="2000" b="1"/>
              <a:t>Le comparateur de forfaits</a:t>
            </a:r>
            <a:r>
              <a:rPr lang="fr-FR" altLang="fr-FR" sz="2000"/>
              <a:t> unique sur le marché Français : il vous permet d'identifier, par rapport à votre consommation réelle ou supposée, l'offre la moins chère de chaque opérateur et de réaliser une économie moyenne de l'ordre de 150€ par an sur un forfait. </a:t>
            </a:r>
          </a:p>
          <a:p>
            <a:pPr lvl="1" eaLnBrk="1" hangingPunct="1">
              <a:lnSpc>
                <a:spcPct val="90000"/>
              </a:lnSpc>
            </a:pPr>
            <a:r>
              <a:rPr lang="fr-FR" altLang="fr-FR" sz="2000" b="1"/>
              <a:t>Un sélécteur multicritères</a:t>
            </a:r>
            <a:r>
              <a:rPr lang="fr-FR" altLang="fr-FR" sz="2000"/>
              <a:t> permettant de choisir votre mobile en fonction des caractéristiques les plus pertinentes ou les plus évoluées selon votre usage. </a:t>
            </a:r>
          </a:p>
          <a:p>
            <a:pPr lvl="1" eaLnBrk="1" hangingPunct="1">
              <a:lnSpc>
                <a:spcPct val="90000"/>
              </a:lnSpc>
            </a:pPr>
            <a:r>
              <a:rPr lang="fr-FR" altLang="fr-FR" sz="2000" b="1"/>
              <a:t>Des fiches techniques constamment réactualisées par des experts</a:t>
            </a:r>
            <a:r>
              <a:rPr lang="fr-FR" altLang="fr-FR" sz="2000"/>
              <a:t> de la téléphonie mobile qui vous donneront toujours le dernier aperçu des évolutions techniques ou des possibilités réelles d'utilisation. </a:t>
            </a:r>
          </a:p>
          <a:p>
            <a:pPr eaLnBrk="1" hangingPunct="1">
              <a:lnSpc>
                <a:spcPct val="90000"/>
              </a:lnSpc>
            </a:pPr>
            <a:endParaRPr lang="fr-FR" altLang="fr-FR" sz="2400"/>
          </a:p>
        </p:txBody>
      </p:sp>
      <p:pic>
        <p:nvPicPr>
          <p:cNvPr id="33796" name="Picture 8" descr="mf">
            <a:extLst>
              <a:ext uri="{FF2B5EF4-FFF2-40B4-BE49-F238E27FC236}">
                <a16:creationId xmlns:a16="http://schemas.microsoft.com/office/drawing/2014/main" id="{E51DC06E-95D9-4D2C-A710-CD26DB6F49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08214" y="549276"/>
            <a:ext cx="7775575" cy="1281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F210297-A19E-44A6-80D6-6C3096FE00C1}"/>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355130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a divine surprise de la grande vague entrepreneuriale en France [Olivier Passet]">
            <a:hlinkClick r:id="" action="ppaction://media"/>
            <a:extLst>
              <a:ext uri="{FF2B5EF4-FFF2-40B4-BE49-F238E27FC236}">
                <a16:creationId xmlns:a16="http://schemas.microsoft.com/office/drawing/2014/main" id="{E3D88E5F-654D-447C-8D95-D3D960C1059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422403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3979877"/>
            <a:ext cx="8911687" cy="778589"/>
          </a:xfrm>
        </p:spPr>
        <p:txBody>
          <a:bodyPr anchor="b">
            <a:normAutofit/>
          </a:bodyPr>
          <a:lstStyle/>
          <a:p>
            <a:pPr>
              <a:defRPr/>
            </a:pPr>
            <a:r>
              <a:rPr lang="fr-FR" sz="2800" b="1"/>
              <a:t>La clé : le besoin </a:t>
            </a:r>
          </a:p>
        </p:txBody>
      </p:sp>
      <p:sp>
        <p:nvSpPr>
          <p:cNvPr id="3" name="Espace réservé du contenu 2"/>
          <p:cNvSpPr>
            <a:spLocks noGrp="1"/>
          </p:cNvSpPr>
          <p:nvPr>
            <p:ph idx="1"/>
          </p:nvPr>
        </p:nvSpPr>
        <p:spPr>
          <a:xfrm>
            <a:off x="2589212" y="4845585"/>
            <a:ext cx="8915400" cy="1280890"/>
          </a:xfrm>
        </p:spPr>
        <p:txBody>
          <a:bodyPr>
            <a:normAutofit/>
          </a:bodyPr>
          <a:lstStyle/>
          <a:p>
            <a:pPr marL="0" indent="0">
              <a:buNone/>
              <a:defRPr/>
            </a:pPr>
            <a:r>
              <a:rPr lang="fr-FR" b="1"/>
              <a:t>Créer ou mieux satisfaire un besoin de consommation !</a:t>
            </a:r>
          </a:p>
          <a:p>
            <a:pPr marL="0" indent="0">
              <a:buNone/>
              <a:defRPr/>
            </a:pPr>
            <a:endParaRPr lang="fr-FR" b="1"/>
          </a:p>
          <a:p>
            <a:pPr marL="0" indent="0">
              <a:buNone/>
              <a:defRPr/>
            </a:pPr>
            <a:r>
              <a:rPr lang="fr-FR" b="1"/>
              <a:t>CAS </a:t>
            </a:r>
            <a:r>
              <a:rPr lang="fr-FR" b="1" err="1"/>
              <a:t>lSee</a:t>
            </a:r>
            <a:endParaRPr lang="fr-FR" b="1"/>
          </a:p>
        </p:txBody>
      </p:sp>
      <p:pic>
        <p:nvPicPr>
          <p:cNvPr id="5" name="Image 4"/>
          <p:cNvPicPr>
            <a:picLocks noChangeAspect="1"/>
          </p:cNvPicPr>
          <p:nvPr/>
        </p:nvPicPr>
        <p:blipFill>
          <a:blip r:embed="rId2"/>
          <a:stretch>
            <a:fillRect/>
          </a:stretch>
        </p:blipFill>
        <p:spPr>
          <a:xfrm>
            <a:off x="2580800" y="616548"/>
            <a:ext cx="4287996" cy="3215997"/>
          </a:xfrm>
          <a:prstGeom prst="rect">
            <a:avLst/>
          </a:prstGeom>
        </p:spPr>
      </p:pic>
      <p:pic>
        <p:nvPicPr>
          <p:cNvPr id="4" name="Imag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528" y="798787"/>
            <a:ext cx="4287996" cy="2851516"/>
          </a:xfrm>
          <a:prstGeom prst="rect">
            <a:avLst/>
          </a:prstGeom>
          <a:solidFill>
            <a:srgbClr val="FFFFFF"/>
          </a:solidFill>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6289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édia en ligne 1" title="Introducing LSee">
            <a:hlinkClick r:id="" action="ppaction://media"/>
            <a:extLst>
              <a:ext uri="{FF2B5EF4-FFF2-40B4-BE49-F238E27FC236}">
                <a16:creationId xmlns:a16="http://schemas.microsoft.com/office/drawing/2014/main" id="{9673378A-1BB6-4462-95FE-E6888596C3F9}"/>
              </a:ext>
            </a:extLst>
          </p:cNvPr>
          <p:cNvPicPr>
            <a:picLocks noRot="1" noChangeAspect="1"/>
          </p:cNvPicPr>
          <p:nvPr>
            <a:videoFile r:link="rId1"/>
          </p:nvPr>
        </p:nvPicPr>
        <p:blipFill>
          <a:blip r:embed="rId3"/>
          <a:stretch>
            <a:fillRect/>
          </a:stretch>
        </p:blipFill>
        <p:spPr>
          <a:xfrm>
            <a:off x="0" y="-14457"/>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2ED6A-0493-E0DA-A514-2DF69CC06B17}"/>
              </a:ext>
            </a:extLst>
          </p:cNvPr>
          <p:cNvSpPr>
            <a:spLocks noGrp="1"/>
          </p:cNvSpPr>
          <p:nvPr>
            <p:ph type="title"/>
          </p:nvPr>
        </p:nvSpPr>
        <p:spPr>
          <a:xfrm>
            <a:off x="838200" y="124980"/>
            <a:ext cx="10515600" cy="1325563"/>
          </a:xfrm>
        </p:spPr>
        <p:txBody>
          <a:bodyPr/>
          <a:lstStyle/>
          <a:p>
            <a:r>
              <a:rPr lang="fr-FR" b="1" dirty="0"/>
              <a:t>Proposition / Création / Captation : CLIENTS</a:t>
            </a:r>
          </a:p>
        </p:txBody>
      </p:sp>
      <p:pic>
        <p:nvPicPr>
          <p:cNvPr id="2050" name="Picture 2" descr="Open 13 Provence (@Open13) / Twitter">
            <a:extLst>
              <a:ext uri="{FF2B5EF4-FFF2-40B4-BE49-F238E27FC236}">
                <a16:creationId xmlns:a16="http://schemas.microsoft.com/office/drawing/2014/main" id="{46E3793C-AB44-4B5B-E548-0F186766C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7" y="3658322"/>
            <a:ext cx="1334655" cy="1334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en Parc - Tournoi de tennis ATP à Lyon du 18 au 25 mai 2019">
            <a:extLst>
              <a:ext uri="{FF2B5EF4-FFF2-40B4-BE49-F238E27FC236}">
                <a16:creationId xmlns:a16="http://schemas.microsoft.com/office/drawing/2014/main" id="{28764A87-2488-1C30-46B0-0660A2BC5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917" y="4009029"/>
            <a:ext cx="1334655" cy="5455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urnoi de tennis de Nice — Wikipédia">
            <a:extLst>
              <a:ext uri="{FF2B5EF4-FFF2-40B4-BE49-F238E27FC236}">
                <a16:creationId xmlns:a16="http://schemas.microsoft.com/office/drawing/2014/main" id="{B95F287F-FCDE-09E7-634A-FB6204341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935" y="3932045"/>
            <a:ext cx="1066192" cy="7872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lympique de Marseille — Wikipédia">
            <a:extLst>
              <a:ext uri="{FF2B5EF4-FFF2-40B4-BE49-F238E27FC236}">
                <a16:creationId xmlns:a16="http://schemas.microsoft.com/office/drawing/2014/main" id="{6A4DFC8E-EE05-2D5D-8F47-B4669BD62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950" y="3658322"/>
            <a:ext cx="835298" cy="10606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aris Saint-Germain Football Club — Wikipédia">
            <a:extLst>
              <a:ext uri="{FF2B5EF4-FFF2-40B4-BE49-F238E27FC236}">
                <a16:creationId xmlns:a16="http://schemas.microsoft.com/office/drawing/2014/main" id="{A87A3A8F-1321-58FA-D6DF-079569032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0118" y="5385938"/>
            <a:ext cx="929409" cy="9294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NP Paribas dans le monde - Page 74 | BNP Paribas - Rapport intégré 2020">
            <a:extLst>
              <a:ext uri="{FF2B5EF4-FFF2-40B4-BE49-F238E27FC236}">
                <a16:creationId xmlns:a16="http://schemas.microsoft.com/office/drawing/2014/main" id="{3E60E45F-6273-188F-C61D-F7189F018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913" y="1633465"/>
            <a:ext cx="2712110" cy="70521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FD48D38-D499-51BA-3C2C-F78DFD20F9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219" y="1519751"/>
            <a:ext cx="3676967" cy="2069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4" name="Picture 16" descr="Trois choses à savoir sur Frank McCourt, le futur propriétaire de l'OM">
            <a:extLst>
              <a:ext uri="{FF2B5EF4-FFF2-40B4-BE49-F238E27FC236}">
                <a16:creationId xmlns:a16="http://schemas.microsoft.com/office/drawing/2014/main" id="{BC625F02-F83B-F8F4-F692-0BDE5EEE9D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7126" y="1548245"/>
            <a:ext cx="3676967" cy="2068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6" name="Picture 18" descr="Le PSG vous propose d'évaluer votre expérience au parc - Fanstriker">
            <a:extLst>
              <a:ext uri="{FF2B5EF4-FFF2-40B4-BE49-F238E27FC236}">
                <a16:creationId xmlns:a16="http://schemas.microsoft.com/office/drawing/2014/main" id="{5BFA6C22-A558-ABC0-5D0D-D28368E4C7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679" y="5034524"/>
            <a:ext cx="6696364" cy="16322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68" name="Picture 20" descr="Magazine n°443 : Les hospitalités en quête d'innovation | Sport Stratégies">
            <a:extLst>
              <a:ext uri="{FF2B5EF4-FFF2-40B4-BE49-F238E27FC236}">
                <a16:creationId xmlns:a16="http://schemas.microsoft.com/office/drawing/2014/main" id="{BB29DAA1-E6AA-D00C-9D26-5C0770FF9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5689" y="2655262"/>
            <a:ext cx="2551046" cy="36600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70" name="Picture 22" descr="Définition du marketing : Qu'est-ce que le marketing ?">
            <a:extLst>
              <a:ext uri="{FF2B5EF4-FFF2-40B4-BE49-F238E27FC236}">
                <a16:creationId xmlns:a16="http://schemas.microsoft.com/office/drawing/2014/main" id="{70D30492-D379-FEC6-69FB-325C0E80D9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48630">
            <a:off x="10809646" y="233328"/>
            <a:ext cx="1259757" cy="85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485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5842" name="Image 4">
            <a:hlinkClick r:id="rId2"/>
            <a:extLst>
              <a:ext uri="{FF2B5EF4-FFF2-40B4-BE49-F238E27FC236}">
                <a16:creationId xmlns:a16="http://schemas.microsoft.com/office/drawing/2014/main" id="{E509B618-98CF-4EBD-95EE-FB45DA258C8E}"/>
              </a:ext>
            </a:extLst>
          </p:cNvPr>
          <p:cNvPicPr>
            <a:picLocks noChangeAspect="1"/>
          </p:cNvPicPr>
          <p:nvPr/>
        </p:nvPicPr>
        <p:blipFill rotWithShape="1">
          <a:blip r:embed="rId3">
            <a:extLst>
              <a:ext uri="{28A0092B-C50C-407E-A947-70E740481C1C}">
                <a14:useLocalDpi xmlns:a14="http://schemas.microsoft.com/office/drawing/2010/main" val="0"/>
              </a:ext>
            </a:extLst>
          </a:blip>
          <a:srcRect l="7237" r="387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8">
            <a:extLst>
              <a:ext uri="{FF2B5EF4-FFF2-40B4-BE49-F238E27FC236}">
                <a16:creationId xmlns:a16="http://schemas.microsoft.com/office/drawing/2014/main" id="{DB3BC59A-05B0-4379-B950-8418E2440102}"/>
              </a:ext>
            </a:extLst>
          </p:cNvPr>
          <p:cNvSpPr>
            <a:spLocks noGrp="1"/>
          </p:cNvSpPr>
          <p:nvPr>
            <p:ph idx="1"/>
          </p:nvPr>
        </p:nvSpPr>
        <p:spPr>
          <a:xfrm>
            <a:off x="649225" y="2133600"/>
            <a:ext cx="3650278" cy="3759253"/>
          </a:xfrm>
        </p:spPr>
        <p:txBody>
          <a:bodyPr>
            <a:normAutofit/>
          </a:bodyPr>
          <a:lstStyle/>
          <a:p>
            <a:pPr>
              <a:buClr>
                <a:srgbClr val="E6FD48"/>
              </a:buClr>
            </a:pPr>
            <a:r>
              <a:rPr lang="en-US" b="1"/>
              <a:t>Proposition de </a:t>
            </a:r>
            <a:r>
              <a:rPr lang="en-US" b="1" err="1"/>
              <a:t>valeur</a:t>
            </a:r>
            <a:r>
              <a:rPr lang="en-US" b="1"/>
              <a:t> ? </a:t>
            </a:r>
          </a:p>
        </p:txBody>
      </p:sp>
      <p:pic>
        <p:nvPicPr>
          <p:cNvPr id="4" name="Image 3">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7765" r="7767" b="1"/>
          <a:stretch/>
        </p:blipFill>
        <p:spPr>
          <a:xfrm>
            <a:off x="4619543" y="10"/>
            <a:ext cx="7572457" cy="6857990"/>
          </a:xfrm>
          <a:prstGeom prst="rect">
            <a:avLst/>
          </a:prstGeom>
        </p:spPr>
      </p:pic>
    </p:spTree>
    <p:extLst>
      <p:ext uri="{BB962C8B-B14F-4D97-AF65-F5344CB8AC3E}">
        <p14:creationId xmlns:p14="http://schemas.microsoft.com/office/powerpoint/2010/main" val="3106333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Welkeys : « Notre principal objectif pour 2019 est d’avoir des boutiques Welkeys dans nos villes »">
            <a:hlinkClick r:id="" action="ppaction://media"/>
            <a:extLst>
              <a:ext uri="{FF2B5EF4-FFF2-40B4-BE49-F238E27FC236}">
                <a16:creationId xmlns:a16="http://schemas.microsoft.com/office/drawing/2014/main" id="{0482946F-061C-44A7-A10B-952A4660592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788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6866" name="Image 5">
            <a:hlinkClick r:id="rId2"/>
            <a:extLst>
              <a:ext uri="{FF2B5EF4-FFF2-40B4-BE49-F238E27FC236}">
                <a16:creationId xmlns:a16="http://schemas.microsoft.com/office/drawing/2014/main" id="{E3496971-D9AD-4520-AFA1-FD7B7B0D37AA}"/>
              </a:ext>
            </a:extLst>
          </p:cNvPr>
          <p:cNvPicPr>
            <a:picLocks noChangeAspect="1"/>
          </p:cNvPicPr>
          <p:nvPr/>
        </p:nvPicPr>
        <p:blipFill rotWithShape="1">
          <a:blip r:embed="rId3">
            <a:extLst>
              <a:ext uri="{28A0092B-C50C-407E-A947-70E740481C1C}">
                <a14:useLocalDpi xmlns:a14="http://schemas.microsoft.com/office/drawing/2010/main" val="0"/>
              </a:ext>
            </a:extLst>
          </a:blip>
          <a:srcRect l="4150" r="25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id="{A2C96244-BD4F-41E6-B168-157C30440680}"/>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altLang="fr-FR" sz="3200"/>
              <a:t>Compétences clés : manager sa chance !</a:t>
            </a:r>
          </a:p>
        </p:txBody>
      </p:sp>
      <p:pic>
        <p:nvPicPr>
          <p:cNvPr id="5" name="Image 4">
            <a:hlinkClick r:id="rId2"/>
            <a:extLst>
              <a:ext uri="{FF2B5EF4-FFF2-40B4-BE49-F238E27FC236}">
                <a16:creationId xmlns:a16="http://schemas.microsoft.com/office/drawing/2014/main" id="{49C2FFB7-43DD-4505-986E-91AC9BFB23F7}"/>
              </a:ext>
            </a:extLst>
          </p:cNvPr>
          <p:cNvPicPr>
            <a:picLocks noChangeAspect="1"/>
          </p:cNvPicPr>
          <p:nvPr/>
        </p:nvPicPr>
        <p:blipFill rotWithShape="1">
          <a:blip r:embed="rId3">
            <a:extLst>
              <a:ext uri="{28A0092B-C50C-407E-A947-70E740481C1C}">
                <a14:useLocalDpi xmlns:a14="http://schemas.microsoft.com/office/drawing/2010/main" val="0"/>
              </a:ext>
            </a:extLst>
          </a:blip>
          <a:srcRect l="4189" r="4728" b="1"/>
          <a:stretch/>
        </p:blipFill>
        <p:spPr>
          <a:xfrm>
            <a:off x="20" y="10"/>
            <a:ext cx="4654277" cy="6857990"/>
          </a:xfrm>
          <a:prstGeom prst="rect">
            <a:avLst/>
          </a:prstGeom>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8919" name="Rectangle 38918">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Image 3">
            <a:extLst>
              <a:ext uri="{FF2B5EF4-FFF2-40B4-BE49-F238E27FC236}">
                <a16:creationId xmlns:a16="http://schemas.microsoft.com/office/drawing/2014/main" id="{56F31F5A-1DC7-435A-B97B-13ADFD283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91712" y="1124712"/>
            <a:ext cx="4608576" cy="4608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87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Image 3">
            <a:extLst>
              <a:ext uri="{FF2B5EF4-FFF2-40B4-BE49-F238E27FC236}">
                <a16:creationId xmlns:a16="http://schemas.microsoft.com/office/drawing/2014/main" id="{3FAEAA85-D8DD-41DF-A1E6-542000554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73982" y="1124712"/>
            <a:ext cx="6044035" cy="4608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3">
            <a:extLst>
              <a:ext uri="{FF2B5EF4-FFF2-40B4-BE49-F238E27FC236}">
                <a16:creationId xmlns:a16="http://schemas.microsoft.com/office/drawing/2014/main" id="{DD197F31-7DCF-45FF-A4C6-8EA0B076EA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3976" y="857250"/>
            <a:ext cx="7281863"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a:extLst>
              <a:ext uri="{FF2B5EF4-FFF2-40B4-BE49-F238E27FC236}">
                <a16:creationId xmlns:a16="http://schemas.microsoft.com/office/drawing/2014/main" id="{60CAE85B-70F2-41AB-84CC-352C35C9345F}"/>
              </a:ext>
            </a:extLst>
          </p:cNvPr>
          <p:cNvSpPr/>
          <p:nvPr/>
        </p:nvSpPr>
        <p:spPr>
          <a:xfrm>
            <a:off x="2209800" y="1265239"/>
            <a:ext cx="5772150" cy="1919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an start-up : apprendre par l'échec, le tatonnement et l'erreur [Hélène Löning]">
            <a:hlinkClick r:id="" action="ppaction://media"/>
            <a:extLst>
              <a:ext uri="{FF2B5EF4-FFF2-40B4-BE49-F238E27FC236}">
                <a16:creationId xmlns:a16="http://schemas.microsoft.com/office/drawing/2014/main" id="{3B305BE2-2BC8-4C68-9593-152C8962072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62862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an startup - Eric Ries - Résumé de livre animé">
            <a:hlinkClick r:id="" action="ppaction://media"/>
            <a:extLst>
              <a:ext uri="{FF2B5EF4-FFF2-40B4-BE49-F238E27FC236}">
                <a16:creationId xmlns:a16="http://schemas.microsoft.com/office/drawing/2014/main" id="{CE7C37CF-84D2-F72D-1E68-1AAE9B886B49}"/>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22186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2ED6A-0493-E0DA-A514-2DF69CC06B17}"/>
              </a:ext>
            </a:extLst>
          </p:cNvPr>
          <p:cNvSpPr>
            <a:spLocks noGrp="1"/>
          </p:cNvSpPr>
          <p:nvPr>
            <p:ph type="title"/>
          </p:nvPr>
        </p:nvSpPr>
        <p:spPr>
          <a:xfrm>
            <a:off x="5445496" y="978776"/>
            <a:ext cx="5925310" cy="1174991"/>
          </a:xfrm>
        </p:spPr>
        <p:txBody>
          <a:bodyPr vert="horz" lIns="182880" tIns="182880" rIns="182880" bIns="182880" rtlCol="0" anchor="ctr">
            <a:normAutofit/>
          </a:bodyPr>
          <a:lstStyle/>
          <a:p>
            <a:r>
              <a:rPr lang="en-US" sz="2400" b="1"/>
              <a:t>Proposition / Création / Captation : COMPETENCES</a:t>
            </a:r>
          </a:p>
        </p:txBody>
      </p:sp>
      <p:pic>
        <p:nvPicPr>
          <p:cNvPr id="3078" name="Picture 6" descr="Dynamic Capabilities and Strategic Management: Organizing For Innovation  And Growth: Amazon.co.uk: Teece, David J.: 9780199691906: Books">
            <a:extLst>
              <a:ext uri="{FF2B5EF4-FFF2-40B4-BE49-F238E27FC236}">
                <a16:creationId xmlns:a16="http://schemas.microsoft.com/office/drawing/2014/main" id="{7D2ACD0C-C62F-E5B2-976A-1F243D355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62" r="1" b="226"/>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E69E1BD-326D-68B2-2E2C-B6BA9637758E}"/>
              </a:ext>
            </a:extLst>
          </p:cNvPr>
          <p:cNvSpPr>
            <a:spLocks noGrp="1"/>
          </p:cNvSpPr>
          <p:nvPr>
            <p:ph idx="1"/>
          </p:nvPr>
        </p:nvSpPr>
        <p:spPr>
          <a:xfrm>
            <a:off x="5445496" y="2640692"/>
            <a:ext cx="5925310" cy="3255252"/>
          </a:xfrm>
        </p:spPr>
        <p:txBody>
          <a:bodyPr vert="horz" lIns="91440" tIns="45720" rIns="91440" bIns="45720" rtlCol="0">
            <a:normAutofit/>
          </a:bodyPr>
          <a:lstStyle/>
          <a:p>
            <a:pPr>
              <a:lnSpc>
                <a:spcPct val="90000"/>
              </a:lnSpc>
            </a:pPr>
            <a:r>
              <a:rPr lang="en-US" sz="1400"/>
              <a:t>Conseil Stratégie / Délégation Managériale</a:t>
            </a:r>
          </a:p>
          <a:p>
            <a:pPr>
              <a:lnSpc>
                <a:spcPct val="90000"/>
              </a:lnSpc>
            </a:pPr>
            <a:r>
              <a:rPr lang="en-US" sz="1400"/>
              <a:t>Activation / Commercialisation </a:t>
            </a:r>
          </a:p>
          <a:p>
            <a:pPr>
              <a:lnSpc>
                <a:spcPct val="90000"/>
              </a:lnSpc>
            </a:pPr>
            <a:r>
              <a:rPr lang="en-US" sz="1400"/>
              <a:t>Production / Gestion fournisseurs IT</a:t>
            </a:r>
          </a:p>
          <a:p>
            <a:pPr>
              <a:lnSpc>
                <a:spcPct val="90000"/>
              </a:lnSpc>
            </a:pPr>
            <a:r>
              <a:rPr lang="en-US" sz="1400"/>
              <a:t>Droits TV – Betting / Négociation </a:t>
            </a:r>
          </a:p>
          <a:p>
            <a:pPr>
              <a:lnSpc>
                <a:spcPct val="90000"/>
              </a:lnSpc>
            </a:pPr>
            <a:r>
              <a:rPr lang="en-US" sz="1400"/>
              <a:t>Organisation sportive / Conciergerie Joueurs</a:t>
            </a:r>
          </a:p>
          <a:p>
            <a:pPr>
              <a:lnSpc>
                <a:spcPct val="90000"/>
              </a:lnSpc>
            </a:pPr>
            <a:r>
              <a:rPr lang="en-US" sz="1400"/>
              <a:t>Organisation / Recrutement / Management</a:t>
            </a:r>
          </a:p>
          <a:p>
            <a:pPr>
              <a:lnSpc>
                <a:spcPct val="90000"/>
              </a:lnSpc>
            </a:pPr>
            <a:r>
              <a:rPr lang="en-US" sz="1400"/>
              <a:t>Audit Business Models / Management des Compétences</a:t>
            </a:r>
          </a:p>
          <a:p>
            <a:pPr>
              <a:lnSpc>
                <a:spcPct val="90000"/>
              </a:lnSpc>
            </a:pPr>
            <a:r>
              <a:rPr lang="en-US" sz="1400"/>
              <a:t>Fan Expérience / Connaissance Clients</a:t>
            </a:r>
          </a:p>
          <a:p>
            <a:pPr>
              <a:lnSpc>
                <a:spcPct val="90000"/>
              </a:lnSpc>
            </a:pPr>
            <a:r>
              <a:rPr lang="en-US" sz="1400"/>
              <a:t>Relations Publiques / Hospitalité Management</a:t>
            </a:r>
          </a:p>
          <a:p>
            <a:pPr>
              <a:lnSpc>
                <a:spcPct val="90000"/>
              </a:lnSpc>
            </a:pPr>
            <a:r>
              <a:rPr lang="en-US" sz="1400"/>
              <a:t>… </a:t>
            </a:r>
          </a:p>
          <a:p>
            <a:pPr>
              <a:lnSpc>
                <a:spcPct val="90000"/>
              </a:lnSpc>
            </a:pPr>
            <a:endParaRPr lang="en-US" sz="1400"/>
          </a:p>
        </p:txBody>
      </p:sp>
      <p:pic>
        <p:nvPicPr>
          <p:cNvPr id="3074" name="Picture 2" descr="The One Question that Will Get You to Strategy - by Graham Kenny -  Strategic Factors">
            <a:extLst>
              <a:ext uri="{FF2B5EF4-FFF2-40B4-BE49-F238E27FC236}">
                <a16:creationId xmlns:a16="http://schemas.microsoft.com/office/drawing/2014/main" id="{14415CB7-B460-4317-C02C-2FBF52CC7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05315">
            <a:off x="10428902" y="502728"/>
            <a:ext cx="1635667" cy="751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4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3" name="Rectangle 45062">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5" name="Rectangle 45064">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058" name="Rectangle 2">
            <a:extLst>
              <a:ext uri="{FF2B5EF4-FFF2-40B4-BE49-F238E27FC236}">
                <a16:creationId xmlns:a16="http://schemas.microsoft.com/office/drawing/2014/main" id="{F1A1ED7C-8591-43E4-B470-44A991941471}"/>
              </a:ext>
            </a:extLst>
          </p:cNvPr>
          <p:cNvSpPr>
            <a:spLocks noGrp="1" noChangeArrowheads="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en-US" altLang="fr-FR" sz="2000" b="1">
                <a:solidFill>
                  <a:schemeClr val="bg1"/>
                </a:solidFill>
              </a:rPr>
              <a:t>3 grandes phases pour créer son entreprise</a:t>
            </a:r>
          </a:p>
        </p:txBody>
      </p:sp>
      <p:graphicFrame>
        <p:nvGraphicFramePr>
          <p:cNvPr id="25642" name="Group 42">
            <a:extLst>
              <a:ext uri="{FF2B5EF4-FFF2-40B4-BE49-F238E27FC236}">
                <a16:creationId xmlns:a16="http://schemas.microsoft.com/office/drawing/2014/main" id="{253DA466-13BA-4C51-ACBF-C567A04671E8}"/>
              </a:ext>
            </a:extLst>
          </p:cNvPr>
          <p:cNvGraphicFramePr>
            <a:graphicFrameLocks noGrp="1"/>
          </p:cNvGraphicFramePr>
          <p:nvPr>
            <p:ph idx="1"/>
            <p:extLst>
              <p:ext uri="{D42A27DB-BD31-4B8C-83A1-F6EECF244321}">
                <p14:modId xmlns:p14="http://schemas.microsoft.com/office/powerpoint/2010/main" val="2112843939"/>
              </p:ext>
            </p:extLst>
          </p:nvPr>
        </p:nvGraphicFramePr>
        <p:xfrm>
          <a:off x="5619750" y="2341084"/>
          <a:ext cx="5607052" cy="2175833"/>
        </p:xfrm>
        <a:graphic>
          <a:graphicData uri="http://schemas.openxmlformats.org/drawingml/2006/table">
            <a:tbl>
              <a:tblPr/>
              <a:tblGrid>
                <a:gridCol w="1046964">
                  <a:extLst>
                    <a:ext uri="{9D8B030D-6E8A-4147-A177-3AD203B41FA5}">
                      <a16:colId xmlns:a16="http://schemas.microsoft.com/office/drawing/2014/main" val="20000"/>
                    </a:ext>
                  </a:extLst>
                </a:gridCol>
                <a:gridCol w="1083024">
                  <a:extLst>
                    <a:ext uri="{9D8B030D-6E8A-4147-A177-3AD203B41FA5}">
                      <a16:colId xmlns:a16="http://schemas.microsoft.com/office/drawing/2014/main" val="20001"/>
                    </a:ext>
                  </a:extLst>
                </a:gridCol>
                <a:gridCol w="1092330">
                  <a:extLst>
                    <a:ext uri="{9D8B030D-6E8A-4147-A177-3AD203B41FA5}">
                      <a16:colId xmlns:a16="http://schemas.microsoft.com/office/drawing/2014/main" val="20002"/>
                    </a:ext>
                  </a:extLst>
                </a:gridCol>
                <a:gridCol w="1058596">
                  <a:extLst>
                    <a:ext uri="{9D8B030D-6E8A-4147-A177-3AD203B41FA5}">
                      <a16:colId xmlns:a16="http://schemas.microsoft.com/office/drawing/2014/main" val="20003"/>
                    </a:ext>
                  </a:extLst>
                </a:gridCol>
                <a:gridCol w="1326138">
                  <a:extLst>
                    <a:ext uri="{9D8B030D-6E8A-4147-A177-3AD203B41FA5}">
                      <a16:colId xmlns:a16="http://schemas.microsoft.com/office/drawing/2014/main" val="20004"/>
                    </a:ext>
                  </a:extLst>
                </a:gridCol>
              </a:tblGrid>
              <a:tr h="5533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1" i="0" u="none" strike="noStrike" cap="none" normalizeH="0" baseline="0">
                          <a:ln>
                            <a:noFill/>
                          </a:ln>
                          <a:solidFill>
                            <a:schemeClr val="tx1"/>
                          </a:solidFill>
                          <a:effectLst/>
                          <a:latin typeface="Tahoma" pitchFamily="34" charset="0"/>
                        </a:rPr>
                        <a:t>Genèse de l’idée</a:t>
                      </a:r>
                    </a:p>
                  </a:txBody>
                  <a:tcPr marL="57494" marR="57494" marT="28747" marB="28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1" i="0" u="none" strike="noStrike" cap="none" normalizeH="0" baseline="0">
                          <a:ln>
                            <a:noFill/>
                          </a:ln>
                          <a:solidFill>
                            <a:srgbClr val="FFCC99"/>
                          </a:solidFill>
                          <a:effectLst/>
                          <a:latin typeface="Tahoma" pitchFamily="34" charset="0"/>
                        </a:rPr>
                        <a:t>Business Plan</a:t>
                      </a:r>
                    </a:p>
                  </a:txBody>
                  <a:tcPr marL="57494" marR="57494" marT="28747" marB="28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1" i="0" u="none" strike="noStrike" cap="none" normalizeH="0" baseline="0">
                          <a:ln>
                            <a:noFill/>
                          </a:ln>
                          <a:solidFill>
                            <a:schemeClr val="tx1"/>
                          </a:solidFill>
                          <a:effectLst/>
                          <a:latin typeface="Tahoma" pitchFamily="34" charset="0"/>
                        </a:rPr>
                        <a:t>Levée de capitaux</a:t>
                      </a:r>
                    </a:p>
                  </a:txBody>
                  <a:tcPr marL="57494" marR="57494" marT="28747" marB="28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1" i="0" u="none" strike="noStrike" cap="none" normalizeH="0" baseline="0">
                          <a:ln>
                            <a:noFill/>
                          </a:ln>
                          <a:solidFill>
                            <a:schemeClr val="tx1"/>
                          </a:solidFill>
                          <a:effectLst/>
                          <a:latin typeface="Tahoma" pitchFamily="34" charset="0"/>
                        </a:rPr>
                        <a:t>Création</a:t>
                      </a:r>
                    </a:p>
                  </a:txBody>
                  <a:tcPr marL="57494" marR="57494" marT="28747" marB="28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1" i="0" u="none" strike="noStrike" cap="none" normalizeH="0" baseline="0">
                          <a:ln>
                            <a:noFill/>
                          </a:ln>
                          <a:solidFill>
                            <a:schemeClr val="tx1"/>
                          </a:solidFill>
                          <a:effectLst/>
                          <a:latin typeface="Tahoma" pitchFamily="34" charset="0"/>
                        </a:rPr>
                        <a:t>Activité</a:t>
                      </a:r>
                    </a:p>
                  </a:txBody>
                  <a:tcPr marL="57494" marR="57494" marT="28747" marB="28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4714">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rgbClr val="FFCC99"/>
                          </a:solidFill>
                          <a:effectLst/>
                          <a:latin typeface="Showcard Gothic" pitchFamily="82" charset="0"/>
                        </a:rPr>
                        <a:t>Phase 1 : étude</a:t>
                      </a:r>
                      <a:r>
                        <a:rPr kumimoji="0" lang="fr-FR" sz="1500" b="0" i="0" u="none" strike="noStrike" cap="none" normalizeH="0" baseline="0">
                          <a:ln>
                            <a:noFill/>
                          </a:ln>
                          <a:solidFill>
                            <a:schemeClr val="tx1"/>
                          </a:solidFill>
                          <a:effectLst/>
                          <a:latin typeface="Tahoma"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chemeClr val="tx1"/>
                          </a:solidFill>
                          <a:effectLst/>
                          <a:latin typeface="Tahoma" pitchFamily="34" charset="0"/>
                        </a:rPr>
                        <a:t>(6 à 9 mois)</a:t>
                      </a:r>
                    </a:p>
                  </a:txBody>
                  <a:tcPr marL="57494" marR="57494" marT="28747" marB="28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rgbClr val="FFCC99"/>
                          </a:solidFill>
                          <a:effectLst/>
                          <a:latin typeface="Showcard Gothic" pitchFamily="82" charset="0"/>
                        </a:rPr>
                        <a:t>Phase 2 : réalisation</a:t>
                      </a:r>
                      <a:r>
                        <a:rPr kumimoji="0" lang="fr-FR" sz="1500" b="0" i="0" u="none" strike="noStrike" cap="none" normalizeH="0" baseline="0">
                          <a:ln>
                            <a:noFill/>
                          </a:ln>
                          <a:solidFill>
                            <a:schemeClr val="tx1"/>
                          </a:solidFill>
                          <a:effectLst/>
                          <a:latin typeface="Tahoma"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chemeClr val="tx1"/>
                          </a:solidFill>
                          <a:effectLst/>
                          <a:latin typeface="Tahoma" pitchFamily="34" charset="0"/>
                        </a:rPr>
                        <a:t>(6 à 9 mois)</a:t>
                      </a:r>
                    </a:p>
                  </a:txBody>
                  <a:tcPr marL="57494" marR="57494" marT="28747" marB="28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rgbClr val="FFCC99"/>
                          </a:solidFill>
                          <a:effectLst/>
                          <a:latin typeface="Showcard Gothic" pitchFamily="82" charset="0"/>
                        </a:rPr>
                        <a:t>Phase 3 :</a:t>
                      </a:r>
                      <a:r>
                        <a:rPr kumimoji="0" lang="fr-FR" sz="1500" b="0" i="0" u="none" strike="noStrike" cap="none" normalizeH="0" baseline="0">
                          <a:ln>
                            <a:noFill/>
                          </a:ln>
                          <a:solidFill>
                            <a:schemeClr val="tx1"/>
                          </a:solidFill>
                          <a:effectLst/>
                          <a:latin typeface="Showcard Gothic" pitchFamily="82" charset="0"/>
                        </a:rPr>
                        <a:t> </a:t>
                      </a:r>
                      <a:r>
                        <a:rPr kumimoji="0" lang="fr-FR" sz="1200" b="0" i="0" u="none" strike="noStrike" cap="none" normalizeH="0" baseline="0">
                          <a:ln>
                            <a:noFill/>
                          </a:ln>
                          <a:solidFill>
                            <a:srgbClr val="FFCC99"/>
                          </a:solidFill>
                          <a:effectLst/>
                          <a:latin typeface="Showcard Gothic" pitchFamily="82" charset="0"/>
                        </a:rPr>
                        <a:t>exploitation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200" b="0" i="0" u="none" strike="noStrike" cap="none" normalizeH="0" baseline="0">
                        <a:ln>
                          <a:noFill/>
                        </a:ln>
                        <a:solidFill>
                          <a:schemeClr val="tx1"/>
                        </a:solidFill>
                        <a:effectLst/>
                        <a:latin typeface="Tahoma" pitchFamily="34" charset="0"/>
                      </a:endParaRPr>
                    </a:p>
                  </a:txBody>
                  <a:tcPr marL="57494" marR="57494" marT="28747" marB="28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781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chemeClr val="tx1"/>
                          </a:solidFill>
                          <a:effectLst/>
                          <a:latin typeface="Tahoma" pitchFamily="34" charset="0"/>
                        </a:rPr>
                        <a:t>« Trouver la bonne idée »</a:t>
                      </a:r>
                    </a:p>
                  </a:txBody>
                  <a:tcPr marL="57494" marR="57494" marT="28747" marB="287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chemeClr val="tx1"/>
                          </a:solidFill>
                          <a:effectLst/>
                          <a:latin typeface="Tahoma" pitchFamily="34" charset="0"/>
                        </a:rPr>
                        <a:t>« Le bon moment »</a:t>
                      </a:r>
                    </a:p>
                  </a:txBody>
                  <a:tcPr marL="57494" marR="57494" marT="28747" marB="2874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500" b="0" i="0" u="none" strike="noStrike" cap="none" normalizeH="0" baseline="0">
                          <a:ln>
                            <a:noFill/>
                          </a:ln>
                          <a:solidFill>
                            <a:schemeClr val="tx1"/>
                          </a:solidFill>
                          <a:effectLst/>
                          <a:latin typeface="Tahoma" pitchFamily="34" charset="0"/>
                        </a:rPr>
                        <a:t>« Assurer les bons moyens »</a:t>
                      </a:r>
                    </a:p>
                  </a:txBody>
                  <a:tcPr marL="57494" marR="57494" marT="28747" marB="287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Jￃﾩrￃﾴme Barthￃﾩlemy, Xerfi Canal Trouver les bonnes idￃﾩes : 4 questions-clￃﾩs">
            <a:hlinkClick r:id="" action="ppaction://media"/>
            <a:extLst>
              <a:ext uri="{FF2B5EF4-FFF2-40B4-BE49-F238E27FC236}">
                <a16:creationId xmlns:a16="http://schemas.microsoft.com/office/drawing/2014/main" id="{D43AEB95-38D3-4121-9FE4-4126656F399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13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Image 3">
            <a:extLst>
              <a:ext uri="{FF2B5EF4-FFF2-40B4-BE49-F238E27FC236}">
                <a16:creationId xmlns:a16="http://schemas.microsoft.com/office/drawing/2014/main" id="{595EDCD6-C553-4558-AC95-062634937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27929" y="1404511"/>
            <a:ext cx="9936142" cy="4048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s incubateurs [Philippe Gattet]">
            <a:hlinkClick r:id="" action="ppaction://media"/>
            <a:extLst>
              <a:ext uri="{FF2B5EF4-FFF2-40B4-BE49-F238E27FC236}">
                <a16:creationId xmlns:a16="http://schemas.microsoft.com/office/drawing/2014/main" id="{D20B37DD-7880-4E01-89FC-2C8EA573104F}"/>
              </a:ext>
            </a:extLst>
          </p:cNvPr>
          <p:cNvPicPr>
            <a:picLocks noRot="1" noChangeAspect="1"/>
          </p:cNvPicPr>
          <p:nvPr>
            <a:videoFile r:link="rId1"/>
          </p:nvPr>
        </p:nvPicPr>
        <p:blipFill>
          <a:blip r:embed="rId3"/>
          <a:stretch>
            <a:fillRect/>
          </a:stretch>
        </p:blipFill>
        <p:spPr>
          <a:xfrm>
            <a:off x="0" y="-52431"/>
            <a:ext cx="12192000" cy="6858000"/>
          </a:xfrm>
          <a:prstGeom prst="rect">
            <a:avLst/>
          </a:prstGeom>
        </p:spPr>
      </p:pic>
    </p:spTree>
    <p:extLst>
      <p:ext uri="{BB962C8B-B14F-4D97-AF65-F5344CB8AC3E}">
        <p14:creationId xmlns:p14="http://schemas.microsoft.com/office/powerpoint/2010/main" val="3826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0651856F-61F3-3BBB-61BC-373E9C5E3033}"/>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fr-FR" sz="2600">
                <a:solidFill>
                  <a:schemeClr val="bg1"/>
                </a:solidFill>
              </a:rPr>
              <a:t>Business Model </a:t>
            </a:r>
            <a:br>
              <a:rPr lang="fr-FR" sz="2600">
                <a:solidFill>
                  <a:schemeClr val="bg1"/>
                </a:solidFill>
              </a:rPr>
            </a:br>
            <a:r>
              <a:rPr lang="fr-FR" sz="2600">
                <a:solidFill>
                  <a:schemeClr val="bg1"/>
                </a:solidFill>
              </a:rPr>
              <a:t>&amp; </a:t>
            </a:r>
            <a:br>
              <a:rPr lang="fr-FR" sz="2600">
                <a:solidFill>
                  <a:schemeClr val="bg1"/>
                </a:solidFill>
              </a:rPr>
            </a:br>
            <a:r>
              <a:rPr lang="fr-FR" sz="2600">
                <a:solidFill>
                  <a:schemeClr val="bg1"/>
                </a:solidFill>
              </a:rPr>
              <a:t>Business Plan  </a:t>
            </a:r>
          </a:p>
        </p:txBody>
      </p:sp>
      <p:sp>
        <p:nvSpPr>
          <p:cNvPr id="6" name="Espace réservé du contenu 5">
            <a:extLst>
              <a:ext uri="{FF2B5EF4-FFF2-40B4-BE49-F238E27FC236}">
                <a16:creationId xmlns:a16="http://schemas.microsoft.com/office/drawing/2014/main" id="{D12DDF35-96E4-FC9F-1D19-DD06BA913F9C}"/>
              </a:ext>
            </a:extLst>
          </p:cNvPr>
          <p:cNvSpPr>
            <a:spLocks noGrp="1"/>
          </p:cNvSpPr>
          <p:nvPr>
            <p:ph idx="1"/>
          </p:nvPr>
        </p:nvSpPr>
        <p:spPr>
          <a:xfrm>
            <a:off x="643468" y="2638044"/>
            <a:ext cx="3363974" cy="3415622"/>
          </a:xfrm>
        </p:spPr>
        <p:txBody>
          <a:bodyPr>
            <a:normAutofit/>
          </a:bodyPr>
          <a:lstStyle/>
          <a:p>
            <a:r>
              <a:rPr lang="fr-FR">
                <a:solidFill>
                  <a:schemeClr val="bg1"/>
                </a:solidFill>
              </a:rPr>
              <a:t>Business Model ou Modèle économique n’est pas un Business Plan (semestre 4) </a:t>
            </a:r>
          </a:p>
          <a:p>
            <a:endParaRPr lang="fr-FR">
              <a:solidFill>
                <a:schemeClr val="bg1"/>
              </a:solidFill>
            </a:endParaRPr>
          </a:p>
          <a:p>
            <a:r>
              <a:rPr lang="fr-FR">
                <a:solidFill>
                  <a:schemeClr val="bg1"/>
                </a:solidFill>
              </a:rPr>
              <a:t>Le Business Plan est un document détaillé incluant des projections financières, généralement utiles pour convaincre les prêteurs ou investisseurs</a:t>
            </a:r>
          </a:p>
        </p:txBody>
      </p:sp>
      <p:pic>
        <p:nvPicPr>
          <p:cNvPr id="11266" name="Picture 2" descr="BUSINESS MODEL &amp; BUSINESS PLAN - POP AP">
            <a:extLst>
              <a:ext uri="{FF2B5EF4-FFF2-40B4-BE49-F238E27FC236}">
                <a16:creationId xmlns:a16="http://schemas.microsoft.com/office/drawing/2014/main" id="{A6324126-87F9-7880-3E65-490C13A57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 r="1493" b="-3"/>
          <a:stretch/>
        </p:blipFill>
        <p:spPr bwMode="auto">
          <a:xfrm>
            <a:off x="5297763" y="1541829"/>
            <a:ext cx="6250769" cy="361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89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4C10F-22C8-757D-7FA7-769F7BC27A67}"/>
              </a:ext>
            </a:extLst>
          </p:cNvPr>
          <p:cNvSpPr>
            <a:spLocks noGrp="1"/>
          </p:cNvSpPr>
          <p:nvPr>
            <p:ph type="title"/>
          </p:nvPr>
        </p:nvSpPr>
        <p:spPr>
          <a:xfrm>
            <a:off x="1137035" y="609600"/>
            <a:ext cx="3595678" cy="1330839"/>
          </a:xfrm>
        </p:spPr>
        <p:txBody>
          <a:bodyPr>
            <a:normAutofit fontScale="90000"/>
          </a:bodyPr>
          <a:lstStyle/>
          <a:p>
            <a:r>
              <a:rPr lang="fr-FR" sz="2800" b="1" dirty="0"/>
              <a:t>Business Model </a:t>
            </a:r>
            <a:br>
              <a:rPr lang="fr-FR" sz="2800" b="1" dirty="0"/>
            </a:br>
            <a:r>
              <a:rPr lang="fr-FR" sz="1800" dirty="0"/>
              <a:t>(</a:t>
            </a:r>
            <a:r>
              <a:rPr lang="fr-FR" sz="1800" dirty="0" err="1"/>
              <a:t>Lhemann</a:t>
            </a:r>
            <a:r>
              <a:rPr lang="fr-FR" sz="1800" dirty="0"/>
              <a:t>-Ortega et al., 2017)</a:t>
            </a:r>
          </a:p>
        </p:txBody>
      </p:sp>
      <p:sp>
        <p:nvSpPr>
          <p:cNvPr id="3" name="Espace réservé du contenu 2">
            <a:extLst>
              <a:ext uri="{FF2B5EF4-FFF2-40B4-BE49-F238E27FC236}">
                <a16:creationId xmlns:a16="http://schemas.microsoft.com/office/drawing/2014/main" id="{4BD983D2-5FDD-E3EE-41BA-A3EC2F642E88}"/>
              </a:ext>
            </a:extLst>
          </p:cNvPr>
          <p:cNvSpPr>
            <a:spLocks noGrp="1"/>
          </p:cNvSpPr>
          <p:nvPr>
            <p:ph idx="1"/>
          </p:nvPr>
        </p:nvSpPr>
        <p:spPr>
          <a:xfrm>
            <a:off x="1137034" y="2194102"/>
            <a:ext cx="3158741" cy="3908586"/>
          </a:xfrm>
        </p:spPr>
        <p:txBody>
          <a:bodyPr>
            <a:normAutofit lnSpcReduction="10000"/>
          </a:bodyPr>
          <a:lstStyle/>
          <a:p>
            <a:r>
              <a:rPr lang="fr-FR" sz="1900"/>
              <a:t>Le business model se définit comme la description des mécanismes permettant à une entreprise de générer des profits.</a:t>
            </a:r>
          </a:p>
          <a:p>
            <a:endParaRPr lang="fr-FR" sz="1900"/>
          </a:p>
          <a:p>
            <a:r>
              <a:rPr lang="fr-FR" sz="1900"/>
              <a:t>Il s’articule autour de 3 piliers :</a:t>
            </a:r>
          </a:p>
          <a:p>
            <a:pPr lvl="1"/>
            <a:r>
              <a:rPr lang="fr-FR" sz="1900"/>
              <a:t>Proposition de Valeur</a:t>
            </a:r>
          </a:p>
          <a:p>
            <a:pPr lvl="1"/>
            <a:r>
              <a:rPr lang="fr-FR" sz="1900"/>
              <a:t>Architecture de Valeur</a:t>
            </a:r>
          </a:p>
          <a:p>
            <a:pPr lvl="1"/>
            <a:r>
              <a:rPr lang="fr-FR" sz="1900"/>
              <a:t>Equation de Profit</a:t>
            </a:r>
          </a:p>
        </p:txBody>
      </p:sp>
      <p:pic>
        <p:nvPicPr>
          <p:cNvPr id="5" name="Picture 4" descr="Bâtiment de bureaux superposé avec graphiques boursiers">
            <a:extLst>
              <a:ext uri="{FF2B5EF4-FFF2-40B4-BE49-F238E27FC236}">
                <a16:creationId xmlns:a16="http://schemas.microsoft.com/office/drawing/2014/main" id="{C51D9429-C7E7-0CD5-30C8-C200B37798F7}"/>
              </a:ext>
            </a:extLst>
          </p:cNvPr>
          <p:cNvPicPr>
            <a:picLocks noChangeAspect="1"/>
          </p:cNvPicPr>
          <p:nvPr/>
        </p:nvPicPr>
        <p:blipFill rotWithShape="1">
          <a:blip r:embed="rId2"/>
          <a:srcRect l="29759"/>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918169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4625"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82" name="Rectangle 7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817"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3" name="Oval 7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1443035"/>
            <a:ext cx="3971932" cy="3971930"/>
          </a:xfrm>
          <a:prstGeom prst="ellipse">
            <a:avLst/>
          </a:prstGeom>
          <a:solidFill>
            <a:srgbClr val="FFFFFF"/>
          </a:solidFill>
          <a:ln w="317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5">
            <a:extLst>
              <a:ext uri="{FF2B5EF4-FFF2-40B4-BE49-F238E27FC236}">
                <a16:creationId xmlns:a16="http://schemas.microsoft.com/office/drawing/2014/main" id="{BEEA1C4E-4DF1-4731-9AFE-26E8D0944775}"/>
              </a:ext>
            </a:extLst>
          </p:cNvPr>
          <p:cNvSpPr>
            <a:spLocks noGrp="1" noChangeArrowheads="1"/>
          </p:cNvSpPr>
          <p:nvPr>
            <p:ph type="title"/>
          </p:nvPr>
        </p:nvSpPr>
        <p:spPr>
          <a:xfrm>
            <a:off x="786799" y="1586484"/>
            <a:ext cx="3685032" cy="3685032"/>
          </a:xfrm>
          <a:prstGeom prst="ellipse">
            <a:avLst/>
          </a:prstGeom>
          <a:solidFill>
            <a:srgbClr val="000000"/>
          </a:solidFill>
          <a:ln>
            <a:noFill/>
          </a:ln>
        </p:spPr>
        <p:txBody>
          <a:bodyPr vert="horz" lIns="182880" tIns="182880" rIns="182880" bIns="182880" rtlCol="0" anchor="ctr">
            <a:normAutofit/>
          </a:bodyPr>
          <a:lstStyle/>
          <a:p>
            <a:r>
              <a:rPr lang="en-US" altLang="fr-FR" sz="2600" kern="1200" cap="all" spc="200" baseline="0">
                <a:solidFill>
                  <a:srgbClr val="FFFFFF"/>
                </a:solidFill>
                <a:latin typeface="+mj-lt"/>
                <a:ea typeface="+mj-ea"/>
                <a:cs typeface="+mj-cs"/>
              </a:rPr>
              <a:t>Formaliser son Business Model</a:t>
            </a:r>
          </a:p>
        </p:txBody>
      </p:sp>
      <p:sp>
        <p:nvSpPr>
          <p:cNvPr id="6" name="Rectangle 6">
            <a:extLst>
              <a:ext uri="{FF2B5EF4-FFF2-40B4-BE49-F238E27FC236}">
                <a16:creationId xmlns:a16="http://schemas.microsoft.com/office/drawing/2014/main" id="{C0EA752C-FBFF-47D1-A6B5-DCA9959751C6}"/>
              </a:ext>
            </a:extLst>
          </p:cNvPr>
          <p:cNvSpPr txBox="1">
            <a:spLocks noChangeArrowheads="1"/>
          </p:cNvSpPr>
          <p:nvPr/>
        </p:nvSpPr>
        <p:spPr bwMode="auto">
          <a:xfrm>
            <a:off x="5159099" y="1283546"/>
            <a:ext cx="5715917" cy="39140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defTabSz="914400" eaLnBrk="1" hangingPunct="1">
              <a:lnSpc>
                <a:spcPct val="90000"/>
              </a:lnSpc>
              <a:spcBef>
                <a:spcPts val="1000"/>
              </a:spcBef>
              <a:buClr>
                <a:schemeClr val="accent2"/>
              </a:buClr>
              <a:buFont typeface="Arial" panose="020B0604020202020204" pitchFamily="34" charset="0"/>
              <a:buChar char="•"/>
              <a:defRPr/>
            </a:pPr>
            <a:r>
              <a:rPr lang="en-US" sz="1300" b="1" dirty="0">
                <a:solidFill>
                  <a:srgbClr val="404040"/>
                </a:solidFill>
              </a:rPr>
              <a:t>Un Business Model </a:t>
            </a:r>
            <a:r>
              <a:rPr lang="en-US" sz="1300" b="1" dirty="0" err="1">
                <a:solidFill>
                  <a:srgbClr val="404040"/>
                </a:solidFill>
              </a:rPr>
              <a:t>ou</a:t>
            </a:r>
            <a:r>
              <a:rPr lang="en-US" sz="1300" b="1" dirty="0">
                <a:solidFill>
                  <a:srgbClr val="404040"/>
                </a:solidFill>
              </a:rPr>
              <a:t> </a:t>
            </a:r>
            <a:r>
              <a:rPr lang="en-US" sz="1300" b="1" i="1" dirty="0" err="1">
                <a:solidFill>
                  <a:srgbClr val="404040"/>
                </a:solidFill>
              </a:rPr>
              <a:t>modèle</a:t>
            </a:r>
            <a:r>
              <a:rPr lang="en-US" sz="1300" b="1" i="1" dirty="0">
                <a:solidFill>
                  <a:srgbClr val="404040"/>
                </a:solidFill>
              </a:rPr>
              <a:t> </a:t>
            </a:r>
            <a:r>
              <a:rPr lang="en-US" sz="1300" b="1" i="1" dirty="0" err="1">
                <a:solidFill>
                  <a:srgbClr val="404040"/>
                </a:solidFill>
              </a:rPr>
              <a:t>d'affaire</a:t>
            </a:r>
            <a:r>
              <a:rPr lang="en-US" sz="1300" b="1" dirty="0">
                <a:solidFill>
                  <a:srgbClr val="404040"/>
                </a:solidFill>
              </a:rPr>
              <a:t> </a:t>
            </a:r>
            <a:r>
              <a:rPr lang="en-US" sz="1300" b="1" dirty="0" err="1">
                <a:solidFill>
                  <a:srgbClr val="404040"/>
                </a:solidFill>
              </a:rPr>
              <a:t>est</a:t>
            </a:r>
            <a:r>
              <a:rPr lang="en-US" sz="1300" b="1" dirty="0">
                <a:solidFill>
                  <a:srgbClr val="404040"/>
                </a:solidFill>
              </a:rPr>
              <a:t> </a:t>
            </a:r>
            <a:r>
              <a:rPr lang="en-US" sz="1300" b="1" dirty="0" err="1">
                <a:solidFill>
                  <a:srgbClr val="404040"/>
                </a:solidFill>
              </a:rPr>
              <a:t>l'ensemble</a:t>
            </a:r>
            <a:r>
              <a:rPr lang="en-US" sz="1300" b="1" dirty="0">
                <a:solidFill>
                  <a:srgbClr val="404040"/>
                </a:solidFill>
              </a:rPr>
              <a:t> des </a:t>
            </a:r>
            <a:r>
              <a:rPr lang="en-US" sz="1300" b="1" dirty="0" err="1">
                <a:solidFill>
                  <a:srgbClr val="404040"/>
                </a:solidFill>
              </a:rPr>
              <a:t>mécanismes</a:t>
            </a:r>
            <a:r>
              <a:rPr lang="en-US" sz="1300" b="1" dirty="0">
                <a:solidFill>
                  <a:srgbClr val="404040"/>
                </a:solidFill>
              </a:rPr>
              <a:t> </a:t>
            </a:r>
            <a:r>
              <a:rPr lang="en-US" sz="1300" b="1" dirty="0" err="1">
                <a:solidFill>
                  <a:srgbClr val="404040"/>
                </a:solidFill>
              </a:rPr>
              <a:t>permettant</a:t>
            </a:r>
            <a:r>
              <a:rPr lang="en-US" sz="1300" b="1" dirty="0">
                <a:solidFill>
                  <a:srgbClr val="404040"/>
                </a:solidFill>
              </a:rPr>
              <a:t> à </a:t>
            </a:r>
            <a:r>
              <a:rPr lang="en-US" sz="1300" b="1" dirty="0" err="1">
                <a:solidFill>
                  <a:srgbClr val="404040"/>
                </a:solidFill>
              </a:rPr>
              <a:t>une</a:t>
            </a:r>
            <a:r>
              <a:rPr lang="en-US" sz="1300" b="1" dirty="0">
                <a:solidFill>
                  <a:srgbClr val="404040"/>
                </a:solidFill>
              </a:rPr>
              <a:t> </a:t>
            </a:r>
            <a:r>
              <a:rPr lang="en-US" sz="1300" b="1" dirty="0" err="1">
                <a:solidFill>
                  <a:srgbClr val="404040"/>
                </a:solidFill>
              </a:rPr>
              <a:t>entreprise</a:t>
            </a:r>
            <a:r>
              <a:rPr lang="en-US" sz="1300" b="1" dirty="0">
                <a:solidFill>
                  <a:srgbClr val="404040"/>
                </a:solidFill>
              </a:rPr>
              <a:t> de </a:t>
            </a:r>
            <a:r>
              <a:rPr lang="en-US" sz="1300" b="1" dirty="0" err="1">
                <a:solidFill>
                  <a:srgbClr val="404040"/>
                </a:solidFill>
              </a:rPr>
              <a:t>créer</a:t>
            </a:r>
            <a:r>
              <a:rPr lang="en-US" sz="1300" b="1" dirty="0">
                <a:solidFill>
                  <a:srgbClr val="404040"/>
                </a:solidFill>
              </a:rPr>
              <a:t> de la </a:t>
            </a:r>
            <a:r>
              <a:rPr lang="en-US" sz="1300" b="1" dirty="0" err="1">
                <a:solidFill>
                  <a:srgbClr val="404040"/>
                </a:solidFill>
              </a:rPr>
              <a:t>valeur</a:t>
            </a:r>
            <a:r>
              <a:rPr lang="en-US" sz="1300" b="1" dirty="0">
                <a:solidFill>
                  <a:srgbClr val="404040"/>
                </a:solidFill>
              </a:rPr>
              <a:t> à travers la proposition de </a:t>
            </a:r>
            <a:r>
              <a:rPr lang="en-US" sz="1300" b="1" dirty="0" err="1">
                <a:solidFill>
                  <a:srgbClr val="404040"/>
                </a:solidFill>
              </a:rPr>
              <a:t>valeur</a:t>
            </a:r>
            <a:r>
              <a:rPr lang="en-US" sz="1300" b="1" dirty="0">
                <a:solidFill>
                  <a:srgbClr val="404040"/>
                </a:solidFill>
              </a:rPr>
              <a:t> </a:t>
            </a:r>
            <a:r>
              <a:rPr lang="en-US" sz="1300" b="1" dirty="0" err="1">
                <a:solidFill>
                  <a:srgbClr val="404040"/>
                </a:solidFill>
              </a:rPr>
              <a:t>faite</a:t>
            </a:r>
            <a:r>
              <a:rPr lang="en-US" sz="1300" b="1" dirty="0">
                <a:solidFill>
                  <a:srgbClr val="404040"/>
                </a:solidFill>
              </a:rPr>
              <a:t> à </a:t>
            </a:r>
            <a:r>
              <a:rPr lang="en-US" sz="1300" b="1" dirty="0" err="1">
                <a:solidFill>
                  <a:srgbClr val="404040"/>
                </a:solidFill>
              </a:rPr>
              <a:t>ses</a:t>
            </a:r>
            <a:r>
              <a:rPr lang="en-US" sz="1300" b="1" dirty="0">
                <a:solidFill>
                  <a:srgbClr val="404040"/>
                </a:solidFill>
              </a:rPr>
              <a:t> clients, son architecture de </a:t>
            </a:r>
            <a:r>
              <a:rPr lang="en-US" sz="1300" b="1" dirty="0" err="1">
                <a:solidFill>
                  <a:srgbClr val="404040"/>
                </a:solidFill>
              </a:rPr>
              <a:t>valeur</a:t>
            </a:r>
            <a:r>
              <a:rPr lang="en-US" sz="1300" b="1" dirty="0">
                <a:solidFill>
                  <a:srgbClr val="404040"/>
                </a:solidFill>
              </a:rPr>
              <a:t> (</a:t>
            </a:r>
            <a:r>
              <a:rPr lang="en-US" sz="1300" b="1" dirty="0" err="1">
                <a:solidFill>
                  <a:srgbClr val="404040"/>
                </a:solidFill>
              </a:rPr>
              <a:t>comprenant</a:t>
            </a:r>
            <a:r>
              <a:rPr lang="en-US" sz="1300" b="1" dirty="0">
                <a:solidFill>
                  <a:srgbClr val="404040"/>
                </a:solidFill>
              </a:rPr>
              <a:t> </a:t>
            </a:r>
            <a:r>
              <a:rPr lang="en-US" sz="1300" b="1" dirty="0" err="1">
                <a:solidFill>
                  <a:srgbClr val="404040"/>
                </a:solidFill>
              </a:rPr>
              <a:t>ses</a:t>
            </a:r>
            <a:r>
              <a:rPr lang="en-US" sz="1300" b="1" dirty="0">
                <a:solidFill>
                  <a:srgbClr val="404040"/>
                </a:solidFill>
              </a:rPr>
              <a:t> </a:t>
            </a:r>
            <a:r>
              <a:rPr lang="en-US" sz="1300" b="1" dirty="0" err="1">
                <a:solidFill>
                  <a:srgbClr val="404040"/>
                </a:solidFill>
              </a:rPr>
              <a:t>ressources</a:t>
            </a:r>
            <a:r>
              <a:rPr lang="en-US" sz="1300" b="1" dirty="0">
                <a:solidFill>
                  <a:srgbClr val="404040"/>
                </a:solidFill>
              </a:rPr>
              <a:t>, </a:t>
            </a:r>
            <a:r>
              <a:rPr lang="en-US" sz="1300" b="1" dirty="0" err="1">
                <a:solidFill>
                  <a:srgbClr val="404040"/>
                </a:solidFill>
              </a:rPr>
              <a:t>sa</a:t>
            </a:r>
            <a:r>
              <a:rPr lang="en-US" sz="1300" b="1" dirty="0">
                <a:solidFill>
                  <a:srgbClr val="404040"/>
                </a:solidFill>
              </a:rPr>
              <a:t> </a:t>
            </a:r>
            <a:r>
              <a:rPr lang="en-US" sz="1300" b="1" dirty="0" err="1">
                <a:solidFill>
                  <a:srgbClr val="404040"/>
                </a:solidFill>
              </a:rPr>
              <a:t>chaîne</a:t>
            </a:r>
            <a:r>
              <a:rPr lang="en-US" sz="1300" b="1" dirty="0">
                <a:solidFill>
                  <a:srgbClr val="404040"/>
                </a:solidFill>
              </a:rPr>
              <a:t> de </a:t>
            </a:r>
            <a:r>
              <a:rPr lang="en-US" sz="1300" b="1" dirty="0" err="1">
                <a:solidFill>
                  <a:srgbClr val="404040"/>
                </a:solidFill>
              </a:rPr>
              <a:t>valeur</a:t>
            </a:r>
            <a:r>
              <a:rPr lang="en-US" sz="1300" b="1" dirty="0">
                <a:solidFill>
                  <a:srgbClr val="404040"/>
                </a:solidFill>
              </a:rPr>
              <a:t> interne et </a:t>
            </a:r>
            <a:r>
              <a:rPr lang="en-US" sz="1300" b="1" dirty="0" err="1">
                <a:solidFill>
                  <a:srgbClr val="404040"/>
                </a:solidFill>
              </a:rPr>
              <a:t>externe</a:t>
            </a:r>
            <a:r>
              <a:rPr lang="en-US" sz="1300" b="1" dirty="0">
                <a:solidFill>
                  <a:srgbClr val="404040"/>
                </a:solidFill>
              </a:rPr>
              <a:t>) et de </a:t>
            </a:r>
            <a:r>
              <a:rPr lang="en-US" sz="1300" b="1" dirty="0" err="1">
                <a:solidFill>
                  <a:srgbClr val="404040"/>
                </a:solidFill>
              </a:rPr>
              <a:t>capter</a:t>
            </a:r>
            <a:r>
              <a:rPr lang="en-US" sz="1300" b="1" dirty="0">
                <a:solidFill>
                  <a:srgbClr val="404040"/>
                </a:solidFill>
              </a:rPr>
              <a:t> </a:t>
            </a:r>
            <a:r>
              <a:rPr lang="en-US" sz="1300" b="1" dirty="0" err="1">
                <a:solidFill>
                  <a:srgbClr val="404040"/>
                </a:solidFill>
              </a:rPr>
              <a:t>cette</a:t>
            </a:r>
            <a:r>
              <a:rPr lang="en-US" sz="1300" b="1" dirty="0">
                <a:solidFill>
                  <a:srgbClr val="404040"/>
                </a:solidFill>
              </a:rPr>
              <a:t> </a:t>
            </a:r>
            <a:r>
              <a:rPr lang="en-US" sz="1300" b="1" dirty="0" err="1">
                <a:solidFill>
                  <a:srgbClr val="404040"/>
                </a:solidFill>
              </a:rPr>
              <a:t>valeur</a:t>
            </a:r>
            <a:r>
              <a:rPr lang="en-US" sz="1300" b="1" dirty="0">
                <a:solidFill>
                  <a:srgbClr val="404040"/>
                </a:solidFill>
              </a:rPr>
              <a:t> pour la transformer </a:t>
            </a:r>
            <a:r>
              <a:rPr lang="en-US" sz="1300" b="1" dirty="0" err="1">
                <a:solidFill>
                  <a:srgbClr val="404040"/>
                </a:solidFill>
              </a:rPr>
              <a:t>en</a:t>
            </a:r>
            <a:r>
              <a:rPr lang="en-US" sz="1300" b="1" dirty="0">
                <a:solidFill>
                  <a:srgbClr val="404040"/>
                </a:solidFill>
              </a:rPr>
              <a:t> profits. </a:t>
            </a:r>
          </a:p>
          <a:p>
            <a:pPr indent="-228600" defTabSz="914400" eaLnBrk="1" hangingPunct="1">
              <a:lnSpc>
                <a:spcPct val="90000"/>
              </a:lnSpc>
              <a:spcBef>
                <a:spcPts val="1000"/>
              </a:spcBef>
              <a:buClr>
                <a:schemeClr val="accent2"/>
              </a:buClr>
              <a:buFont typeface="Arial" panose="020B0604020202020204" pitchFamily="34" charset="0"/>
              <a:buChar char="•"/>
              <a:defRPr/>
            </a:pPr>
            <a:endParaRPr lang="en-US" sz="1300" b="1" dirty="0">
              <a:solidFill>
                <a:srgbClr val="404040"/>
              </a:solidFill>
            </a:endParaRPr>
          </a:p>
          <a:p>
            <a:pPr indent="-228600" defTabSz="914400" eaLnBrk="1" hangingPunct="1">
              <a:lnSpc>
                <a:spcPct val="90000"/>
              </a:lnSpc>
              <a:spcBef>
                <a:spcPts val="1000"/>
              </a:spcBef>
              <a:buClr>
                <a:schemeClr val="accent2"/>
              </a:buClr>
              <a:buFont typeface="Arial" panose="020B0604020202020204" pitchFamily="34" charset="0"/>
              <a:buChar char="•"/>
              <a:defRPr/>
            </a:pPr>
            <a:r>
              <a:rPr lang="en-US" sz="1300" b="1" dirty="0">
                <a:solidFill>
                  <a:srgbClr val="404040"/>
                </a:solidFill>
              </a:rPr>
              <a:t>Michael porter (2001) : « </a:t>
            </a:r>
            <a:r>
              <a:rPr lang="en-US" sz="1300" b="1" dirty="0" err="1">
                <a:solidFill>
                  <a:srgbClr val="404040"/>
                </a:solidFill>
              </a:rPr>
              <a:t>une</a:t>
            </a:r>
            <a:r>
              <a:rPr lang="en-US" sz="1300" b="1" dirty="0">
                <a:solidFill>
                  <a:srgbClr val="404040"/>
                </a:solidFill>
              </a:rPr>
              <a:t> </a:t>
            </a:r>
            <a:r>
              <a:rPr lang="en-US" sz="1300" b="1" dirty="0" err="1">
                <a:solidFill>
                  <a:srgbClr val="404040"/>
                </a:solidFill>
              </a:rPr>
              <a:t>façon</a:t>
            </a:r>
            <a:r>
              <a:rPr lang="en-US" sz="1300" b="1" dirty="0">
                <a:solidFill>
                  <a:srgbClr val="404040"/>
                </a:solidFill>
              </a:rPr>
              <a:t> </a:t>
            </a:r>
            <a:r>
              <a:rPr lang="en-US" sz="1300" b="1" dirty="0" err="1">
                <a:solidFill>
                  <a:srgbClr val="404040"/>
                </a:solidFill>
              </a:rPr>
              <a:t>d’expliquer</a:t>
            </a:r>
            <a:r>
              <a:rPr lang="en-US" sz="1300" b="1" dirty="0">
                <a:solidFill>
                  <a:srgbClr val="404040"/>
                </a:solidFill>
              </a:rPr>
              <a:t> comment </a:t>
            </a:r>
            <a:r>
              <a:rPr lang="en-US" sz="1300" b="1" dirty="0" err="1">
                <a:solidFill>
                  <a:srgbClr val="404040"/>
                </a:solidFill>
              </a:rPr>
              <a:t>l’entreprise</a:t>
            </a:r>
            <a:r>
              <a:rPr lang="en-US" sz="1300" b="1" dirty="0">
                <a:solidFill>
                  <a:srgbClr val="404040"/>
                </a:solidFill>
              </a:rPr>
              <a:t> </a:t>
            </a:r>
            <a:r>
              <a:rPr lang="en-US" sz="1300" b="1" dirty="0" err="1">
                <a:solidFill>
                  <a:srgbClr val="404040"/>
                </a:solidFill>
              </a:rPr>
              <a:t>génère</a:t>
            </a:r>
            <a:r>
              <a:rPr lang="en-US" sz="1300" b="1" dirty="0">
                <a:solidFill>
                  <a:srgbClr val="404040"/>
                </a:solidFill>
              </a:rPr>
              <a:t> du profit »</a:t>
            </a:r>
            <a:r>
              <a:rPr lang="en-US" sz="1300" dirty="0">
                <a:solidFill>
                  <a:srgbClr val="404040"/>
                </a:solidFill>
              </a:rPr>
              <a:t> </a:t>
            </a:r>
          </a:p>
          <a:p>
            <a:pPr indent="-228600" defTabSz="914400" eaLnBrk="1" hangingPunct="1">
              <a:lnSpc>
                <a:spcPct val="90000"/>
              </a:lnSpc>
              <a:spcBef>
                <a:spcPts val="1000"/>
              </a:spcBef>
              <a:buClr>
                <a:schemeClr val="accent2"/>
              </a:buClr>
              <a:buFont typeface="Arial" panose="020B0604020202020204" pitchFamily="34" charset="0"/>
              <a:buChar char="•"/>
              <a:defRPr/>
            </a:pPr>
            <a:endParaRPr lang="en-US" sz="1300" b="1" dirty="0">
              <a:solidFill>
                <a:srgbClr val="404040"/>
              </a:solidFill>
            </a:endParaRPr>
          </a:p>
          <a:p>
            <a:pPr indent="-228600" defTabSz="914400" eaLnBrk="1" hangingPunct="1">
              <a:lnSpc>
                <a:spcPct val="90000"/>
              </a:lnSpc>
              <a:spcBef>
                <a:spcPts val="1000"/>
              </a:spcBef>
              <a:buClr>
                <a:schemeClr val="accent2"/>
              </a:buClr>
              <a:buFont typeface="Arial" panose="020B0604020202020204" pitchFamily="34" charset="0"/>
              <a:buChar char="•"/>
              <a:defRPr/>
            </a:pPr>
            <a:r>
              <a:rPr lang="en-US" sz="1300" b="1" dirty="0">
                <a:solidFill>
                  <a:srgbClr val="404040"/>
                </a:solidFill>
              </a:rPr>
              <a:t>« les </a:t>
            </a:r>
            <a:r>
              <a:rPr lang="en-US" sz="1300" b="1" dirty="0" err="1">
                <a:solidFill>
                  <a:srgbClr val="404040"/>
                </a:solidFill>
              </a:rPr>
              <a:t>choix</a:t>
            </a:r>
            <a:r>
              <a:rPr lang="en-US" sz="1300" b="1" dirty="0">
                <a:solidFill>
                  <a:srgbClr val="404040"/>
                </a:solidFill>
              </a:rPr>
              <a:t> </a:t>
            </a:r>
            <a:r>
              <a:rPr lang="en-US" sz="1300" b="1" dirty="0" err="1">
                <a:solidFill>
                  <a:srgbClr val="404040"/>
                </a:solidFill>
              </a:rPr>
              <a:t>qu’une</a:t>
            </a:r>
            <a:r>
              <a:rPr lang="en-US" sz="1300" b="1" dirty="0">
                <a:solidFill>
                  <a:srgbClr val="404040"/>
                </a:solidFill>
              </a:rPr>
              <a:t> </a:t>
            </a:r>
            <a:r>
              <a:rPr lang="en-US" sz="1300" b="1" dirty="0" err="1">
                <a:solidFill>
                  <a:srgbClr val="404040"/>
                </a:solidFill>
              </a:rPr>
              <a:t>entreprise</a:t>
            </a:r>
            <a:r>
              <a:rPr lang="en-US" sz="1300" b="1" dirty="0">
                <a:solidFill>
                  <a:srgbClr val="404040"/>
                </a:solidFill>
              </a:rPr>
              <a:t> </a:t>
            </a:r>
            <a:r>
              <a:rPr lang="en-US" sz="1300" b="1" dirty="0" err="1">
                <a:solidFill>
                  <a:srgbClr val="404040"/>
                </a:solidFill>
              </a:rPr>
              <a:t>effectue</a:t>
            </a:r>
            <a:r>
              <a:rPr lang="en-US" sz="1300" b="1" dirty="0">
                <a:solidFill>
                  <a:srgbClr val="404040"/>
                </a:solidFill>
              </a:rPr>
              <a:t> pour </a:t>
            </a:r>
            <a:r>
              <a:rPr lang="en-US" sz="1300" b="1" dirty="0" err="1">
                <a:solidFill>
                  <a:srgbClr val="404040"/>
                </a:solidFill>
              </a:rPr>
              <a:t>générer</a:t>
            </a:r>
            <a:r>
              <a:rPr lang="en-US" sz="1300" b="1" dirty="0">
                <a:solidFill>
                  <a:srgbClr val="404040"/>
                </a:solidFill>
              </a:rPr>
              <a:t> des </a:t>
            </a:r>
            <a:r>
              <a:rPr lang="en-US" sz="1300" b="1" dirty="0" err="1">
                <a:solidFill>
                  <a:srgbClr val="404040"/>
                </a:solidFill>
              </a:rPr>
              <a:t>revenus</a:t>
            </a:r>
            <a:r>
              <a:rPr lang="en-US" sz="1300" b="1" dirty="0">
                <a:solidFill>
                  <a:srgbClr val="404040"/>
                </a:solidFill>
              </a:rPr>
              <a:t> » (</a:t>
            </a:r>
            <a:r>
              <a:rPr lang="en-US" sz="1300" b="1" dirty="0" err="1">
                <a:solidFill>
                  <a:srgbClr val="404040"/>
                </a:solidFill>
              </a:rPr>
              <a:t>Warnier</a:t>
            </a:r>
            <a:r>
              <a:rPr lang="en-US" sz="1300" b="1" dirty="0">
                <a:solidFill>
                  <a:srgbClr val="404040"/>
                </a:solidFill>
              </a:rPr>
              <a:t>, </a:t>
            </a:r>
            <a:r>
              <a:rPr lang="en-US" sz="1300" b="1" dirty="0" err="1">
                <a:solidFill>
                  <a:srgbClr val="404040"/>
                </a:solidFill>
              </a:rPr>
              <a:t>Demil</a:t>
            </a:r>
            <a:r>
              <a:rPr lang="en-US" sz="1300" b="1" dirty="0">
                <a:solidFill>
                  <a:srgbClr val="404040"/>
                </a:solidFill>
              </a:rPr>
              <a:t> et </a:t>
            </a:r>
            <a:r>
              <a:rPr lang="en-US" sz="1300" b="1" dirty="0" err="1">
                <a:solidFill>
                  <a:srgbClr val="404040"/>
                </a:solidFill>
              </a:rPr>
              <a:t>Lecocq</a:t>
            </a:r>
            <a:r>
              <a:rPr lang="en-US" sz="1300" b="1" dirty="0">
                <a:solidFill>
                  <a:srgbClr val="404040"/>
                </a:solidFill>
              </a:rPr>
              <a:t>, 2004)</a:t>
            </a:r>
          </a:p>
          <a:p>
            <a:pPr indent="-228600" defTabSz="914400" eaLnBrk="1" hangingPunct="1">
              <a:lnSpc>
                <a:spcPct val="90000"/>
              </a:lnSpc>
              <a:spcBef>
                <a:spcPts val="1000"/>
              </a:spcBef>
              <a:buClr>
                <a:schemeClr val="accent2"/>
              </a:buClr>
              <a:buFont typeface="Arial" panose="020B0604020202020204" pitchFamily="34" charset="0"/>
              <a:buChar char="•"/>
              <a:defRPr/>
            </a:pPr>
            <a:r>
              <a:rPr lang="en-US" sz="1300" b="1" dirty="0">
                <a:solidFill>
                  <a:srgbClr val="404040"/>
                </a:solidFill>
              </a:rPr>
              <a:t> </a:t>
            </a:r>
            <a:r>
              <a:rPr lang="en-US" sz="1300" dirty="0">
                <a:solidFill>
                  <a:srgbClr val="404040"/>
                </a:solidFill>
              </a:rPr>
              <a:t> </a:t>
            </a:r>
            <a:endParaRPr lang="en-US" sz="1300" b="1" dirty="0">
              <a:solidFill>
                <a:srgbClr val="404040"/>
              </a:solidFill>
            </a:endParaRPr>
          </a:p>
          <a:p>
            <a:pPr indent="-228600" defTabSz="914400" eaLnBrk="1" hangingPunct="1">
              <a:lnSpc>
                <a:spcPct val="90000"/>
              </a:lnSpc>
              <a:spcBef>
                <a:spcPts val="1000"/>
              </a:spcBef>
              <a:buClr>
                <a:schemeClr val="accent2"/>
              </a:buClr>
              <a:buFont typeface="Arial" panose="020B0604020202020204" pitchFamily="34" charset="0"/>
              <a:buChar char="•"/>
              <a:defRPr/>
            </a:pPr>
            <a:r>
              <a:rPr lang="en-US" sz="1300" b="1" dirty="0" err="1">
                <a:solidFill>
                  <a:srgbClr val="404040"/>
                </a:solidFill>
              </a:rPr>
              <a:t>Cela</a:t>
            </a:r>
            <a:r>
              <a:rPr lang="en-US" sz="1300" b="1" dirty="0">
                <a:solidFill>
                  <a:srgbClr val="404040"/>
                </a:solidFill>
              </a:rPr>
              <a:t> </a:t>
            </a:r>
            <a:r>
              <a:rPr lang="en-US" sz="1300" b="1" dirty="0" err="1">
                <a:solidFill>
                  <a:srgbClr val="404040"/>
                </a:solidFill>
              </a:rPr>
              <a:t>résume</a:t>
            </a:r>
            <a:r>
              <a:rPr lang="en-US" sz="1300" b="1" dirty="0">
                <a:solidFill>
                  <a:srgbClr val="404040"/>
                </a:solidFill>
              </a:rPr>
              <a:t> la </a:t>
            </a:r>
            <a:r>
              <a:rPr lang="en-US" sz="1300" b="1" dirty="0" err="1">
                <a:solidFill>
                  <a:srgbClr val="404040"/>
                </a:solidFill>
              </a:rPr>
              <a:t>façon</a:t>
            </a:r>
            <a:r>
              <a:rPr lang="en-US" sz="1300" b="1" dirty="0">
                <a:solidFill>
                  <a:srgbClr val="404040"/>
                </a:solidFill>
              </a:rPr>
              <a:t> </a:t>
            </a:r>
            <a:r>
              <a:rPr lang="en-US" sz="1300" b="1" dirty="0" err="1">
                <a:solidFill>
                  <a:srgbClr val="404040"/>
                </a:solidFill>
              </a:rPr>
              <a:t>dont</a:t>
            </a:r>
            <a:r>
              <a:rPr lang="en-US" sz="1300" b="1" dirty="0">
                <a:solidFill>
                  <a:srgbClr val="404040"/>
                </a:solidFill>
              </a:rPr>
              <a:t> </a:t>
            </a:r>
            <a:r>
              <a:rPr lang="en-US" sz="1300" b="1" dirty="0" err="1">
                <a:solidFill>
                  <a:srgbClr val="404040"/>
                </a:solidFill>
              </a:rPr>
              <a:t>l’entreprise</a:t>
            </a:r>
            <a:r>
              <a:rPr lang="en-US" sz="1300" b="1" dirty="0">
                <a:solidFill>
                  <a:srgbClr val="404040"/>
                </a:solidFill>
              </a:rPr>
              <a:t> </a:t>
            </a:r>
            <a:r>
              <a:rPr lang="en-US" sz="1300" b="1" dirty="0" err="1">
                <a:solidFill>
                  <a:srgbClr val="404040"/>
                </a:solidFill>
              </a:rPr>
              <a:t>prévoit</a:t>
            </a:r>
            <a:r>
              <a:rPr lang="en-US" sz="1300" b="1" dirty="0">
                <a:solidFill>
                  <a:srgbClr val="404040"/>
                </a:solidFill>
              </a:rPr>
              <a:t> de </a:t>
            </a:r>
            <a:r>
              <a:rPr lang="en-US" sz="1300" b="1" dirty="0" err="1">
                <a:solidFill>
                  <a:srgbClr val="404040"/>
                </a:solidFill>
              </a:rPr>
              <a:t>servir</a:t>
            </a:r>
            <a:r>
              <a:rPr lang="en-US" sz="1300" b="1" dirty="0">
                <a:solidFill>
                  <a:srgbClr val="404040"/>
                </a:solidFill>
              </a:rPr>
              <a:t> </a:t>
            </a:r>
            <a:r>
              <a:rPr lang="en-US" sz="1300" b="1" dirty="0" err="1">
                <a:solidFill>
                  <a:srgbClr val="404040"/>
                </a:solidFill>
              </a:rPr>
              <a:t>ses</a:t>
            </a:r>
            <a:r>
              <a:rPr lang="en-US" sz="1300" b="1" dirty="0">
                <a:solidFill>
                  <a:srgbClr val="404040"/>
                </a:solidFill>
              </a:rPr>
              <a:t> clients. </a:t>
            </a:r>
            <a:r>
              <a:rPr lang="en-US" sz="1300" b="1" dirty="0" err="1">
                <a:solidFill>
                  <a:srgbClr val="404040"/>
                </a:solidFill>
              </a:rPr>
              <a:t>Cela</a:t>
            </a:r>
            <a:r>
              <a:rPr lang="en-US" sz="1300" b="1" dirty="0">
                <a:solidFill>
                  <a:srgbClr val="404040"/>
                </a:solidFill>
              </a:rPr>
              <a:t> </a:t>
            </a:r>
            <a:r>
              <a:rPr lang="en-US" sz="1300" b="1" dirty="0" err="1">
                <a:solidFill>
                  <a:srgbClr val="404040"/>
                </a:solidFill>
              </a:rPr>
              <a:t>implique</a:t>
            </a:r>
            <a:r>
              <a:rPr lang="en-US" sz="1300" b="1" dirty="0">
                <a:solidFill>
                  <a:srgbClr val="404040"/>
                </a:solidFill>
              </a:rPr>
              <a:t> </a:t>
            </a:r>
            <a:r>
              <a:rPr lang="en-US" sz="1300" b="1" dirty="0" err="1">
                <a:solidFill>
                  <a:srgbClr val="404040"/>
                </a:solidFill>
              </a:rPr>
              <a:t>tant</a:t>
            </a:r>
            <a:r>
              <a:rPr lang="en-US" sz="1300" b="1" dirty="0">
                <a:solidFill>
                  <a:srgbClr val="404040"/>
                </a:solidFill>
              </a:rPr>
              <a:t> </a:t>
            </a:r>
            <a:r>
              <a:rPr lang="en-US" sz="1300" b="1" dirty="0" err="1">
                <a:solidFill>
                  <a:srgbClr val="404040"/>
                </a:solidFill>
              </a:rPr>
              <a:t>l’élaboration</a:t>
            </a:r>
            <a:r>
              <a:rPr lang="en-US" sz="1300" b="1" dirty="0">
                <a:solidFill>
                  <a:srgbClr val="404040"/>
                </a:solidFill>
              </a:rPr>
              <a:t> de la </a:t>
            </a:r>
            <a:r>
              <a:rPr lang="en-US" sz="1300" b="1" dirty="0" err="1">
                <a:solidFill>
                  <a:srgbClr val="404040"/>
                </a:solidFill>
              </a:rPr>
              <a:t>stratégie</a:t>
            </a:r>
            <a:r>
              <a:rPr lang="en-US" sz="1300" b="1" dirty="0">
                <a:solidFill>
                  <a:srgbClr val="404040"/>
                </a:solidFill>
              </a:rPr>
              <a:t> que </a:t>
            </a:r>
            <a:r>
              <a:rPr lang="en-US" sz="1300" b="1" dirty="0" err="1">
                <a:solidFill>
                  <a:srgbClr val="404040"/>
                </a:solidFill>
              </a:rPr>
              <a:t>sa</a:t>
            </a:r>
            <a:r>
              <a:rPr lang="en-US" sz="1300" b="1" dirty="0">
                <a:solidFill>
                  <a:srgbClr val="404040"/>
                </a:solidFill>
              </a:rPr>
              <a:t> mise </a:t>
            </a:r>
            <a:r>
              <a:rPr lang="en-US" sz="1300" b="1" dirty="0" err="1">
                <a:solidFill>
                  <a:srgbClr val="404040"/>
                </a:solidFill>
              </a:rPr>
              <a:t>en</a:t>
            </a:r>
            <a:r>
              <a:rPr lang="en-US" sz="1300" b="1" dirty="0">
                <a:solidFill>
                  <a:srgbClr val="404040"/>
                </a:solidFill>
              </a:rPr>
              <a:t> </a:t>
            </a:r>
            <a:r>
              <a:rPr lang="en-US" sz="1300" b="1" dirty="0" err="1">
                <a:solidFill>
                  <a:srgbClr val="404040"/>
                </a:solidFill>
              </a:rPr>
              <a:t>œuvre</a:t>
            </a:r>
            <a:r>
              <a:rPr lang="en-US" sz="1300" b="1" dirty="0">
                <a:solidFill>
                  <a:srgbClr val="404040"/>
                </a:solidFill>
              </a:rPr>
              <a:t>.</a:t>
            </a:r>
            <a:r>
              <a:rPr lang="en-US" sz="1300" dirty="0">
                <a:solidFill>
                  <a:srgbClr val="404040"/>
                </a:solidFill>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Détectez le modèle économique caché d'une entreprise [Frédéric Fréry]">
            <a:hlinkClick r:id="" action="ppaction://media"/>
            <a:extLst>
              <a:ext uri="{FF2B5EF4-FFF2-40B4-BE49-F238E27FC236}">
                <a16:creationId xmlns:a16="http://schemas.microsoft.com/office/drawing/2014/main" id="{A2B5962A-EB8D-EA81-C11C-CA73F601304B}"/>
              </a:ext>
            </a:extLst>
          </p:cNvPr>
          <p:cNvPicPr>
            <a:picLocks noRot="1" noChangeAspect="1"/>
          </p:cNvPicPr>
          <p:nvPr>
            <a:videoFile r:link="rId1"/>
          </p:nvPr>
        </p:nvPicPr>
        <p:blipFill>
          <a:blip r:embed="rId3"/>
          <a:stretch>
            <a:fillRect/>
          </a:stretch>
        </p:blipFill>
        <p:spPr>
          <a:xfrm>
            <a:off x="0" y="2309"/>
            <a:ext cx="12192000" cy="6888480"/>
          </a:xfrm>
          <a:prstGeom prst="rect">
            <a:avLst/>
          </a:prstGeom>
        </p:spPr>
      </p:pic>
    </p:spTree>
    <p:extLst>
      <p:ext uri="{BB962C8B-B14F-4D97-AF65-F5344CB8AC3E}">
        <p14:creationId xmlns:p14="http://schemas.microsoft.com/office/powerpoint/2010/main" val="80847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0222A57-6D44-4832-9A28-E14490456358}"/>
              </a:ext>
            </a:extLst>
          </p:cNvPr>
          <p:cNvSpPr>
            <a:spLocks noGrp="1" noRot="1" noChangeArrowheads="1"/>
          </p:cNvSpPr>
          <p:nvPr>
            <p:ph type="title"/>
          </p:nvPr>
        </p:nvSpPr>
        <p:spPr>
          <a:xfrm>
            <a:off x="1981201" y="274638"/>
            <a:ext cx="8651875" cy="1143000"/>
          </a:xfrm>
        </p:spPr>
        <p:txBody>
          <a:bodyPr>
            <a:normAutofit fontScale="90000"/>
          </a:bodyPr>
          <a:lstStyle/>
          <a:p>
            <a:pPr eaLnBrk="1" hangingPunct="1"/>
            <a:r>
              <a:rPr lang="fr-FR" altLang="fr-FR"/>
              <a:t>Expliciter votre Business Modèle</a:t>
            </a:r>
            <a:br>
              <a:rPr lang="fr-FR" altLang="fr-FR"/>
            </a:br>
            <a:r>
              <a:rPr lang="fr-FR" altLang="fr-FR"/>
              <a:t>Adapté de Gary Hamel :  Leading the Revolution (2002)</a:t>
            </a:r>
          </a:p>
        </p:txBody>
      </p:sp>
      <p:sp>
        <p:nvSpPr>
          <p:cNvPr id="53251" name="Rectangle 5">
            <a:extLst>
              <a:ext uri="{FF2B5EF4-FFF2-40B4-BE49-F238E27FC236}">
                <a16:creationId xmlns:a16="http://schemas.microsoft.com/office/drawing/2014/main" id="{148A5D34-0EFF-4677-8103-9AD55579E2A4}"/>
              </a:ext>
            </a:extLst>
          </p:cNvPr>
          <p:cNvSpPr>
            <a:spLocks noChangeArrowheads="1"/>
          </p:cNvSpPr>
          <p:nvPr/>
        </p:nvSpPr>
        <p:spPr bwMode="auto">
          <a:xfrm>
            <a:off x="1774825" y="3716338"/>
            <a:ext cx="1944688" cy="230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800" b="1">
                <a:solidFill>
                  <a:schemeClr val="bg1"/>
                </a:solidFill>
                <a:latin typeface="Garamond" panose="02020404030301010803" pitchFamily="18" charset="0"/>
              </a:rPr>
              <a:t>Customer Interface</a:t>
            </a:r>
          </a:p>
          <a:p>
            <a:pPr algn="ctr" eaLnBrk="1" hangingPunct="1">
              <a:spcBef>
                <a:spcPct val="0"/>
              </a:spcBef>
              <a:buFontTx/>
              <a:buNone/>
            </a:pPr>
            <a:r>
              <a:rPr lang="fr-FR" altLang="fr-FR" sz="1800">
                <a:latin typeface="Garamond" panose="02020404030301010803" pitchFamily="18" charset="0"/>
              </a:rPr>
              <a:t>Cibles !</a:t>
            </a:r>
          </a:p>
          <a:p>
            <a:pPr algn="ctr" eaLnBrk="1" hangingPunct="1">
              <a:spcBef>
                <a:spcPct val="0"/>
              </a:spcBef>
              <a:buFontTx/>
              <a:buNone/>
            </a:pPr>
            <a:r>
              <a:rPr lang="fr-FR" altLang="fr-FR" sz="1800">
                <a:latin typeface="Garamond" panose="02020404030301010803" pitchFamily="18" charset="0"/>
              </a:rPr>
              <a:t>Modes de </a:t>
            </a:r>
          </a:p>
          <a:p>
            <a:pPr algn="ctr" eaLnBrk="1" hangingPunct="1">
              <a:spcBef>
                <a:spcPct val="0"/>
              </a:spcBef>
              <a:buFontTx/>
              <a:buNone/>
            </a:pPr>
            <a:r>
              <a:rPr lang="fr-FR" altLang="fr-FR" sz="1800">
                <a:latin typeface="Garamond" panose="02020404030301010803" pitchFamily="18" charset="0"/>
              </a:rPr>
              <a:t>commercialisation</a:t>
            </a:r>
          </a:p>
          <a:p>
            <a:pPr algn="ctr" eaLnBrk="1" hangingPunct="1">
              <a:spcBef>
                <a:spcPct val="0"/>
              </a:spcBef>
              <a:buFontTx/>
              <a:buNone/>
            </a:pPr>
            <a:r>
              <a:rPr lang="fr-FR" altLang="fr-FR" sz="1800">
                <a:latin typeface="Garamond" panose="02020404030301010803" pitchFamily="18" charset="0"/>
              </a:rPr>
              <a:t>Communication</a:t>
            </a:r>
          </a:p>
          <a:p>
            <a:pPr algn="ctr" eaLnBrk="1" hangingPunct="1">
              <a:spcBef>
                <a:spcPct val="0"/>
              </a:spcBef>
              <a:buFontTx/>
              <a:buNone/>
            </a:pPr>
            <a:r>
              <a:rPr lang="fr-FR" altLang="fr-FR" sz="1800">
                <a:latin typeface="Garamond" panose="02020404030301010803" pitchFamily="18" charset="0"/>
              </a:rPr>
              <a:t>CRM</a:t>
            </a:r>
          </a:p>
          <a:p>
            <a:pPr algn="ctr" eaLnBrk="1" hangingPunct="1">
              <a:spcBef>
                <a:spcPct val="0"/>
              </a:spcBef>
              <a:buFontTx/>
              <a:buNone/>
            </a:pPr>
            <a:r>
              <a:rPr lang="fr-FR" altLang="fr-FR" sz="1800">
                <a:latin typeface="Garamond" panose="02020404030301010803" pitchFamily="18" charset="0"/>
              </a:rPr>
              <a:t>Pricing</a:t>
            </a:r>
          </a:p>
        </p:txBody>
      </p:sp>
      <p:sp>
        <p:nvSpPr>
          <p:cNvPr id="53252" name="Rectangle 8">
            <a:extLst>
              <a:ext uri="{FF2B5EF4-FFF2-40B4-BE49-F238E27FC236}">
                <a16:creationId xmlns:a16="http://schemas.microsoft.com/office/drawing/2014/main" id="{F066097D-BD19-4AB7-A297-F3F2FD8ABA42}"/>
              </a:ext>
            </a:extLst>
          </p:cNvPr>
          <p:cNvSpPr>
            <a:spLocks noChangeArrowheads="1"/>
          </p:cNvSpPr>
          <p:nvPr/>
        </p:nvSpPr>
        <p:spPr bwMode="auto">
          <a:xfrm>
            <a:off x="4008439" y="3716338"/>
            <a:ext cx="1944687" cy="230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800" b="1">
                <a:solidFill>
                  <a:schemeClr val="bg1"/>
                </a:solidFill>
                <a:latin typeface="Garamond" panose="02020404030301010803" pitchFamily="18" charset="0"/>
              </a:rPr>
              <a:t>Core Strategy</a:t>
            </a:r>
          </a:p>
          <a:p>
            <a:pPr algn="ctr" eaLnBrk="1" hangingPunct="1">
              <a:spcBef>
                <a:spcPct val="0"/>
              </a:spcBef>
              <a:buFontTx/>
              <a:buNone/>
            </a:pPr>
            <a:endParaRPr lang="fr-FR" altLang="fr-FR" sz="1800" b="1">
              <a:solidFill>
                <a:schemeClr val="bg1"/>
              </a:solidFill>
              <a:latin typeface="Garamond" panose="02020404030301010803" pitchFamily="18" charset="0"/>
            </a:endParaRPr>
          </a:p>
          <a:p>
            <a:pPr algn="ctr" eaLnBrk="1" hangingPunct="1">
              <a:spcBef>
                <a:spcPct val="0"/>
              </a:spcBef>
              <a:buFontTx/>
              <a:buNone/>
            </a:pPr>
            <a:r>
              <a:rPr lang="fr-FR" altLang="fr-FR" sz="1800">
                <a:latin typeface="Garamond" panose="02020404030301010803" pitchFamily="18" charset="0"/>
              </a:rPr>
              <a:t>Objectifs &amp; Missions</a:t>
            </a:r>
          </a:p>
          <a:p>
            <a:pPr algn="ctr" eaLnBrk="1" hangingPunct="1">
              <a:spcBef>
                <a:spcPct val="0"/>
              </a:spcBef>
              <a:buFontTx/>
              <a:buNone/>
            </a:pPr>
            <a:r>
              <a:rPr lang="fr-FR" altLang="fr-FR" sz="1800">
                <a:latin typeface="Garamond" panose="02020404030301010803" pitchFamily="18" charset="0"/>
              </a:rPr>
              <a:t>Différenciations</a:t>
            </a:r>
          </a:p>
          <a:p>
            <a:pPr algn="ctr" eaLnBrk="1" hangingPunct="1">
              <a:spcBef>
                <a:spcPct val="0"/>
              </a:spcBef>
              <a:buFontTx/>
              <a:buNone/>
            </a:pPr>
            <a:r>
              <a:rPr lang="fr-FR" altLang="fr-FR" sz="1800">
                <a:latin typeface="Garamond" panose="02020404030301010803" pitchFamily="18" charset="0"/>
              </a:rPr>
              <a:t>Adéquation produits</a:t>
            </a:r>
          </a:p>
          <a:p>
            <a:pPr algn="ctr" eaLnBrk="1" hangingPunct="1">
              <a:spcBef>
                <a:spcPct val="0"/>
              </a:spcBef>
              <a:buFontTx/>
              <a:buNone/>
            </a:pPr>
            <a:r>
              <a:rPr lang="fr-FR" altLang="fr-FR" sz="1800">
                <a:latin typeface="Garamond" panose="02020404030301010803" pitchFamily="18" charset="0"/>
              </a:rPr>
              <a:t>Marchés</a:t>
            </a:r>
          </a:p>
        </p:txBody>
      </p:sp>
      <p:sp>
        <p:nvSpPr>
          <p:cNvPr id="53253" name="Rectangle 9">
            <a:extLst>
              <a:ext uri="{FF2B5EF4-FFF2-40B4-BE49-F238E27FC236}">
                <a16:creationId xmlns:a16="http://schemas.microsoft.com/office/drawing/2014/main" id="{E6593E64-AEAB-46F9-A6BA-AB714BBE56E0}"/>
              </a:ext>
            </a:extLst>
          </p:cNvPr>
          <p:cNvSpPr>
            <a:spLocks noChangeArrowheads="1"/>
          </p:cNvSpPr>
          <p:nvPr/>
        </p:nvSpPr>
        <p:spPr bwMode="auto">
          <a:xfrm>
            <a:off x="6311900" y="3716338"/>
            <a:ext cx="1944688" cy="230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800" b="1">
                <a:solidFill>
                  <a:schemeClr val="bg1"/>
                </a:solidFill>
                <a:latin typeface="Garamond" panose="02020404030301010803" pitchFamily="18" charset="0"/>
              </a:rPr>
              <a:t>Strategic Resources</a:t>
            </a:r>
          </a:p>
          <a:p>
            <a:pPr algn="ctr" eaLnBrk="1" hangingPunct="1">
              <a:spcBef>
                <a:spcPct val="0"/>
              </a:spcBef>
              <a:buFontTx/>
              <a:buNone/>
            </a:pPr>
            <a:endParaRPr lang="fr-FR" altLang="fr-FR" sz="1800">
              <a:latin typeface="Garamond" panose="02020404030301010803" pitchFamily="18" charset="0"/>
            </a:endParaRPr>
          </a:p>
          <a:p>
            <a:pPr algn="ctr" eaLnBrk="1" hangingPunct="1">
              <a:spcBef>
                <a:spcPct val="0"/>
              </a:spcBef>
              <a:buFontTx/>
              <a:buNone/>
            </a:pPr>
            <a:r>
              <a:rPr lang="fr-FR" altLang="fr-FR" sz="1800">
                <a:latin typeface="Garamond" panose="02020404030301010803" pitchFamily="18" charset="0"/>
              </a:rPr>
              <a:t>Couplage capacités</a:t>
            </a:r>
          </a:p>
          <a:p>
            <a:pPr algn="ctr" eaLnBrk="1" hangingPunct="1">
              <a:spcBef>
                <a:spcPct val="0"/>
              </a:spcBef>
              <a:buFontTx/>
              <a:buNone/>
            </a:pPr>
            <a:r>
              <a:rPr lang="fr-FR" altLang="fr-FR" sz="1800">
                <a:latin typeface="Garamond" panose="02020404030301010803" pitchFamily="18" charset="0"/>
              </a:rPr>
              <a:t>Déploiement</a:t>
            </a:r>
          </a:p>
          <a:p>
            <a:pPr algn="ctr" eaLnBrk="1" hangingPunct="1">
              <a:spcBef>
                <a:spcPct val="0"/>
              </a:spcBef>
              <a:buFontTx/>
              <a:buNone/>
            </a:pPr>
            <a:r>
              <a:rPr lang="fr-FR" altLang="fr-FR" sz="1800">
                <a:latin typeface="Garamond" panose="02020404030301010803" pitchFamily="18" charset="0"/>
              </a:rPr>
              <a:t>Co-spécialisations</a:t>
            </a:r>
          </a:p>
          <a:p>
            <a:pPr algn="ctr" eaLnBrk="1" hangingPunct="1">
              <a:spcBef>
                <a:spcPct val="0"/>
              </a:spcBef>
              <a:buFontTx/>
              <a:buNone/>
            </a:pPr>
            <a:endParaRPr lang="fr-FR" altLang="fr-FR" sz="1800">
              <a:latin typeface="Garamond" panose="02020404030301010803" pitchFamily="18" charset="0"/>
            </a:endParaRPr>
          </a:p>
        </p:txBody>
      </p:sp>
      <p:sp>
        <p:nvSpPr>
          <p:cNvPr id="53254" name="Rectangle 10">
            <a:extLst>
              <a:ext uri="{FF2B5EF4-FFF2-40B4-BE49-F238E27FC236}">
                <a16:creationId xmlns:a16="http://schemas.microsoft.com/office/drawing/2014/main" id="{0883DA3A-61A0-4CB3-85BC-FA2EFA677990}"/>
              </a:ext>
            </a:extLst>
          </p:cNvPr>
          <p:cNvSpPr>
            <a:spLocks noChangeArrowheads="1"/>
          </p:cNvSpPr>
          <p:nvPr/>
        </p:nvSpPr>
        <p:spPr bwMode="auto">
          <a:xfrm>
            <a:off x="8543925" y="3716338"/>
            <a:ext cx="1944688" cy="230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800" b="1">
                <a:solidFill>
                  <a:schemeClr val="bg1"/>
                </a:solidFill>
                <a:latin typeface="Garamond" panose="02020404030301010803" pitchFamily="18" charset="0"/>
              </a:rPr>
              <a:t>Value Network</a:t>
            </a:r>
          </a:p>
          <a:p>
            <a:pPr algn="ctr" eaLnBrk="1" hangingPunct="1">
              <a:spcBef>
                <a:spcPct val="0"/>
              </a:spcBef>
              <a:buFontTx/>
              <a:buNone/>
            </a:pPr>
            <a:endParaRPr lang="fr-FR" altLang="fr-FR" sz="1800">
              <a:latin typeface="Garamond" panose="02020404030301010803" pitchFamily="18" charset="0"/>
            </a:endParaRPr>
          </a:p>
          <a:p>
            <a:pPr algn="ctr" eaLnBrk="1" hangingPunct="1">
              <a:spcBef>
                <a:spcPct val="0"/>
              </a:spcBef>
              <a:buFontTx/>
              <a:buNone/>
            </a:pPr>
            <a:r>
              <a:rPr lang="fr-FR" altLang="fr-FR" sz="1800">
                <a:latin typeface="Garamond" panose="02020404030301010803" pitchFamily="18" charset="0"/>
              </a:rPr>
              <a:t>Fournisseurs </a:t>
            </a:r>
          </a:p>
          <a:p>
            <a:pPr algn="ctr" eaLnBrk="1" hangingPunct="1">
              <a:spcBef>
                <a:spcPct val="0"/>
              </a:spcBef>
              <a:buFontTx/>
              <a:buNone/>
            </a:pPr>
            <a:r>
              <a:rPr lang="fr-FR" altLang="fr-FR" sz="1800">
                <a:latin typeface="Garamond" panose="02020404030301010803" pitchFamily="18" charset="0"/>
              </a:rPr>
              <a:t>Partenaires</a:t>
            </a:r>
          </a:p>
          <a:p>
            <a:pPr algn="ctr" eaLnBrk="1" hangingPunct="1">
              <a:spcBef>
                <a:spcPct val="0"/>
              </a:spcBef>
              <a:buFontTx/>
              <a:buNone/>
            </a:pPr>
            <a:r>
              <a:rPr lang="fr-FR" altLang="fr-FR" sz="1800">
                <a:latin typeface="Garamond" panose="02020404030301010803" pitchFamily="18" charset="0"/>
              </a:rPr>
              <a:t>Stakeholders</a:t>
            </a:r>
          </a:p>
          <a:p>
            <a:pPr algn="ctr" eaLnBrk="1" hangingPunct="1">
              <a:spcBef>
                <a:spcPct val="0"/>
              </a:spcBef>
              <a:buFontTx/>
              <a:buNone/>
            </a:pPr>
            <a:endParaRPr lang="fr-FR" altLang="fr-FR" sz="1800">
              <a:latin typeface="Garamond" panose="02020404030301010803" pitchFamily="18" charset="0"/>
            </a:endParaRPr>
          </a:p>
          <a:p>
            <a:pPr algn="ctr" eaLnBrk="1" hangingPunct="1">
              <a:spcBef>
                <a:spcPct val="0"/>
              </a:spcBef>
              <a:buFontTx/>
              <a:buNone/>
            </a:pPr>
            <a:endParaRPr lang="fr-FR" altLang="fr-FR" sz="1800">
              <a:latin typeface="Garamond" panose="02020404030301010803" pitchFamily="18" charset="0"/>
            </a:endParaRPr>
          </a:p>
        </p:txBody>
      </p:sp>
      <p:sp>
        <p:nvSpPr>
          <p:cNvPr id="53255" name="Freeform 11">
            <a:extLst>
              <a:ext uri="{FF2B5EF4-FFF2-40B4-BE49-F238E27FC236}">
                <a16:creationId xmlns:a16="http://schemas.microsoft.com/office/drawing/2014/main" id="{40FDBA69-0EA6-4D7E-BF96-4D66704A9E94}"/>
              </a:ext>
            </a:extLst>
          </p:cNvPr>
          <p:cNvSpPr>
            <a:spLocks/>
          </p:cNvSpPr>
          <p:nvPr/>
        </p:nvSpPr>
        <p:spPr bwMode="auto">
          <a:xfrm>
            <a:off x="2640013" y="2805114"/>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6" name="Freeform 12">
            <a:extLst>
              <a:ext uri="{FF2B5EF4-FFF2-40B4-BE49-F238E27FC236}">
                <a16:creationId xmlns:a16="http://schemas.microsoft.com/office/drawing/2014/main" id="{3EF1562D-7F4F-4C13-BFB2-965B29E359AA}"/>
              </a:ext>
            </a:extLst>
          </p:cNvPr>
          <p:cNvSpPr>
            <a:spLocks/>
          </p:cNvSpPr>
          <p:nvPr/>
        </p:nvSpPr>
        <p:spPr bwMode="auto">
          <a:xfrm>
            <a:off x="5303838" y="2781301"/>
            <a:ext cx="2303462"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7" name="Freeform 13">
            <a:extLst>
              <a:ext uri="{FF2B5EF4-FFF2-40B4-BE49-F238E27FC236}">
                <a16:creationId xmlns:a16="http://schemas.microsoft.com/office/drawing/2014/main" id="{9D7AE99C-52AA-44C6-A8EF-EDFA98F5B5C3}"/>
              </a:ext>
            </a:extLst>
          </p:cNvPr>
          <p:cNvSpPr>
            <a:spLocks/>
          </p:cNvSpPr>
          <p:nvPr/>
        </p:nvSpPr>
        <p:spPr bwMode="auto">
          <a:xfrm>
            <a:off x="7896226" y="2781301"/>
            <a:ext cx="2303463" cy="911225"/>
          </a:xfrm>
          <a:custGeom>
            <a:avLst/>
            <a:gdLst>
              <a:gd name="T0" fmla="*/ 0 w 1451"/>
              <a:gd name="T1" fmla="*/ 2147483646 h 574"/>
              <a:gd name="T2" fmla="*/ 2147483646 w 1451"/>
              <a:gd name="T3" fmla="*/ 2147483646 h 574"/>
              <a:gd name="T4" fmla="*/ 2147483646 w 1451"/>
              <a:gd name="T5" fmla="*/ 2147483646 h 574"/>
              <a:gd name="T6" fmla="*/ 2147483646 w 1451"/>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1" h="574">
                <a:moveTo>
                  <a:pt x="0" y="574"/>
                </a:moveTo>
                <a:cubicBezTo>
                  <a:pt x="143" y="389"/>
                  <a:pt x="287" y="204"/>
                  <a:pt x="453" y="121"/>
                </a:cubicBezTo>
                <a:cubicBezTo>
                  <a:pt x="619" y="38"/>
                  <a:pt x="832" y="0"/>
                  <a:pt x="998" y="75"/>
                </a:cubicBezTo>
                <a:cubicBezTo>
                  <a:pt x="1164" y="150"/>
                  <a:pt x="1375" y="491"/>
                  <a:pt x="1451" y="57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3258" name="Text Box 14">
            <a:extLst>
              <a:ext uri="{FF2B5EF4-FFF2-40B4-BE49-F238E27FC236}">
                <a16:creationId xmlns:a16="http://schemas.microsoft.com/office/drawing/2014/main" id="{CCA50BD9-2309-4FD4-890C-FE13B9C7EB2D}"/>
              </a:ext>
            </a:extLst>
          </p:cNvPr>
          <p:cNvSpPr txBox="1">
            <a:spLocks noChangeArrowheads="1"/>
          </p:cNvSpPr>
          <p:nvPr/>
        </p:nvSpPr>
        <p:spPr bwMode="auto">
          <a:xfrm>
            <a:off x="2855913" y="2492376"/>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50000"/>
              </a:spcBef>
              <a:buFontTx/>
              <a:buNone/>
            </a:pPr>
            <a:r>
              <a:rPr lang="fr-FR" altLang="fr-FR" sz="1800" b="1">
                <a:latin typeface="Garamond" panose="02020404030301010803" pitchFamily="18" charset="0"/>
              </a:rPr>
              <a:t>Bénéfices clients</a:t>
            </a:r>
          </a:p>
        </p:txBody>
      </p:sp>
      <p:sp>
        <p:nvSpPr>
          <p:cNvPr id="53259" name="Text Box 15">
            <a:extLst>
              <a:ext uri="{FF2B5EF4-FFF2-40B4-BE49-F238E27FC236}">
                <a16:creationId xmlns:a16="http://schemas.microsoft.com/office/drawing/2014/main" id="{5054C2A7-7CCC-448D-8B15-C645C9B2612D}"/>
              </a:ext>
            </a:extLst>
          </p:cNvPr>
          <p:cNvSpPr txBox="1">
            <a:spLocks noChangeArrowheads="1"/>
          </p:cNvSpPr>
          <p:nvPr/>
        </p:nvSpPr>
        <p:spPr bwMode="auto">
          <a:xfrm>
            <a:off x="5519738" y="2492376"/>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50000"/>
              </a:spcBef>
              <a:buFontTx/>
              <a:buNone/>
            </a:pPr>
            <a:r>
              <a:rPr lang="fr-FR" altLang="fr-FR" sz="1800" b="1">
                <a:latin typeface="Garamond" panose="02020404030301010803" pitchFamily="18" charset="0"/>
              </a:rPr>
              <a:t>Configuration</a:t>
            </a:r>
          </a:p>
        </p:txBody>
      </p:sp>
      <p:sp>
        <p:nvSpPr>
          <p:cNvPr id="53260" name="Text Box 16">
            <a:extLst>
              <a:ext uri="{FF2B5EF4-FFF2-40B4-BE49-F238E27FC236}">
                <a16:creationId xmlns:a16="http://schemas.microsoft.com/office/drawing/2014/main" id="{C0B13B3D-65CF-4418-9642-7ACE07364191}"/>
              </a:ext>
            </a:extLst>
          </p:cNvPr>
          <p:cNvSpPr txBox="1">
            <a:spLocks noChangeArrowheads="1"/>
          </p:cNvSpPr>
          <p:nvPr/>
        </p:nvSpPr>
        <p:spPr bwMode="auto">
          <a:xfrm>
            <a:off x="8112125" y="2492376"/>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50000"/>
              </a:spcBef>
              <a:buFontTx/>
              <a:buNone/>
            </a:pPr>
            <a:r>
              <a:rPr lang="fr-FR" altLang="fr-FR" sz="1800" b="1">
                <a:latin typeface="Garamond" panose="02020404030301010803" pitchFamily="18" charset="0"/>
              </a:rPr>
              <a:t>Périmètre d’actions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298" name="Titre 1">
            <a:extLst>
              <a:ext uri="{FF2B5EF4-FFF2-40B4-BE49-F238E27FC236}">
                <a16:creationId xmlns:a16="http://schemas.microsoft.com/office/drawing/2014/main" id="{9D1CBD11-1AEB-488D-982F-40CA5F2D8269}"/>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fr-FR" altLang="fr-FR" sz="2000">
                <a:solidFill>
                  <a:schemeClr val="bg1"/>
                </a:solidFill>
              </a:rPr>
              <a:t>Les 3 piliers d’un Business Model</a:t>
            </a:r>
            <a:br>
              <a:rPr lang="fr-FR" altLang="fr-FR" sz="2000">
                <a:solidFill>
                  <a:schemeClr val="bg1"/>
                </a:solidFill>
              </a:rPr>
            </a:br>
            <a:r>
              <a:rPr lang="fr-FR" altLang="fr-FR" sz="2000">
                <a:solidFill>
                  <a:schemeClr val="bg1"/>
                </a:solidFill>
              </a:rPr>
              <a:t>(Lehmann-Ortega, Musikas, Schoettl)</a:t>
            </a:r>
          </a:p>
        </p:txBody>
      </p:sp>
      <p:graphicFrame>
        <p:nvGraphicFramePr>
          <p:cNvPr id="55300" name="Espace réservé du contenu 2">
            <a:extLst>
              <a:ext uri="{FF2B5EF4-FFF2-40B4-BE49-F238E27FC236}">
                <a16:creationId xmlns:a16="http://schemas.microsoft.com/office/drawing/2014/main" id="{59734A14-7EAC-449D-83CB-D8E862B372A1}"/>
              </a:ext>
            </a:extLst>
          </p:cNvPr>
          <p:cNvGraphicFramePr>
            <a:graphicFrameLocks noGrp="1"/>
          </p:cNvGraphicFramePr>
          <p:nvPr>
            <p:ph idx="1"/>
            <p:extLst>
              <p:ext uri="{D42A27DB-BD31-4B8C-83A1-F6EECF244321}">
                <p14:modId xmlns:p14="http://schemas.microsoft.com/office/powerpoint/2010/main" val="395745745"/>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C722A44-6DFF-A11C-74AD-52F47FE8A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439" y="1146787"/>
            <a:ext cx="4789827" cy="4564423"/>
          </a:xfrm>
          <a:prstGeom prst="rect">
            <a:avLst/>
          </a:prstGeom>
        </p:spPr>
      </p:pic>
      <p:cxnSp>
        <p:nvCxnSpPr>
          <p:cNvPr id="17" name="Straight Connector 16">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Image 9" descr="Une image contenant texte, signe&#10;&#10;Description générée automatiquement">
            <a:extLst>
              <a:ext uri="{FF2B5EF4-FFF2-40B4-BE49-F238E27FC236}">
                <a16:creationId xmlns:a16="http://schemas.microsoft.com/office/drawing/2014/main" id="{DCE85002-F21A-02E0-71C3-D9D9D619D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1195589"/>
            <a:ext cx="4799456" cy="4466820"/>
          </a:xfrm>
          <a:prstGeom prst="rect">
            <a:avLst/>
          </a:prstGeom>
        </p:spPr>
      </p:pic>
      <p:sp>
        <p:nvSpPr>
          <p:cNvPr id="6" name="AutoShape 2" descr="Data-Infused Value Proposition via Value Creation | Download Scientific  Diagram">
            <a:extLst>
              <a:ext uri="{FF2B5EF4-FFF2-40B4-BE49-F238E27FC236}">
                <a16:creationId xmlns:a16="http://schemas.microsoft.com/office/drawing/2014/main" id="{831AC025-3513-2D7A-E0BA-157B9712C6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40391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a:extLst>
              <a:ext uri="{FF2B5EF4-FFF2-40B4-BE49-F238E27FC236}">
                <a16:creationId xmlns:a16="http://schemas.microsoft.com/office/drawing/2014/main" id="{B40AE8A9-5DD2-43A5-9795-BDC570F142D1}"/>
              </a:ext>
            </a:extLst>
          </p:cNvPr>
          <p:cNvSpPr>
            <a:spLocks noGrp="1"/>
          </p:cNvSpPr>
          <p:nvPr>
            <p:ph type="title"/>
          </p:nvPr>
        </p:nvSpPr>
        <p:spPr>
          <a:xfrm>
            <a:off x="2208213" y="198438"/>
            <a:ext cx="7772400" cy="1143000"/>
          </a:xfrm>
        </p:spPr>
        <p:txBody>
          <a:bodyPr/>
          <a:lstStyle/>
          <a:p>
            <a:r>
              <a:rPr lang="fr-FR" altLang="fr-FR"/>
              <a:t>Exemple d’une compagnie aérienne low-cost</a:t>
            </a:r>
          </a:p>
        </p:txBody>
      </p:sp>
      <p:graphicFrame>
        <p:nvGraphicFramePr>
          <p:cNvPr id="4" name="Espace réservé du contenu 3">
            <a:extLst>
              <a:ext uri="{FF2B5EF4-FFF2-40B4-BE49-F238E27FC236}">
                <a16:creationId xmlns:a16="http://schemas.microsoft.com/office/drawing/2014/main" id="{6D2B053A-DC85-4734-92B7-E39A8A7C664B}"/>
              </a:ext>
            </a:extLst>
          </p:cNvPr>
          <p:cNvGraphicFramePr>
            <a:graphicFrameLocks noGrp="1"/>
          </p:cNvGraphicFramePr>
          <p:nvPr>
            <p:ph idx="1"/>
          </p:nvPr>
        </p:nvGraphicFramePr>
        <p:xfrm>
          <a:off x="2063552" y="1916832"/>
          <a:ext cx="842493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4" name="ZoneTexte 4">
            <a:extLst>
              <a:ext uri="{FF2B5EF4-FFF2-40B4-BE49-F238E27FC236}">
                <a16:creationId xmlns:a16="http://schemas.microsoft.com/office/drawing/2014/main" id="{BC16EF96-7021-44AE-AF39-DD57A6275657}"/>
              </a:ext>
            </a:extLst>
          </p:cNvPr>
          <p:cNvSpPr txBox="1">
            <a:spLocks noChangeArrowheads="1"/>
          </p:cNvSpPr>
          <p:nvPr/>
        </p:nvSpPr>
        <p:spPr bwMode="auto">
          <a:xfrm>
            <a:off x="3071814" y="220503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fr-FR" altLang="fr-FR" sz="2400">
                <a:latin typeface="Times New Roman" panose="02020603050405020304" pitchFamily="18" charset="0"/>
              </a:rPr>
              <a:t>Qui ? Quoi ?</a:t>
            </a:r>
          </a:p>
        </p:txBody>
      </p:sp>
      <p:sp>
        <p:nvSpPr>
          <p:cNvPr id="56325" name="ZoneTexte 5">
            <a:extLst>
              <a:ext uri="{FF2B5EF4-FFF2-40B4-BE49-F238E27FC236}">
                <a16:creationId xmlns:a16="http://schemas.microsoft.com/office/drawing/2014/main" id="{4F94162A-406F-49B4-9520-9F1850E4DF5D}"/>
              </a:ext>
            </a:extLst>
          </p:cNvPr>
          <p:cNvSpPr txBox="1">
            <a:spLocks noChangeArrowheads="1"/>
          </p:cNvSpPr>
          <p:nvPr/>
        </p:nvSpPr>
        <p:spPr bwMode="auto">
          <a:xfrm>
            <a:off x="7751764" y="220503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fr-FR" altLang="fr-FR" sz="2400">
                <a:latin typeface="Times New Roman" panose="02020603050405020304" pitchFamily="18" charset="0"/>
              </a:rPr>
              <a:t>Comment ?</a:t>
            </a:r>
          </a:p>
        </p:txBody>
      </p:sp>
      <p:sp>
        <p:nvSpPr>
          <p:cNvPr id="56326" name="ZoneTexte 6">
            <a:extLst>
              <a:ext uri="{FF2B5EF4-FFF2-40B4-BE49-F238E27FC236}">
                <a16:creationId xmlns:a16="http://schemas.microsoft.com/office/drawing/2014/main" id="{DD392985-6004-49F5-A280-CD7AE3295355}"/>
              </a:ext>
            </a:extLst>
          </p:cNvPr>
          <p:cNvSpPr txBox="1">
            <a:spLocks noChangeArrowheads="1"/>
          </p:cNvSpPr>
          <p:nvPr/>
        </p:nvSpPr>
        <p:spPr bwMode="auto">
          <a:xfrm>
            <a:off x="7175500" y="6135688"/>
            <a:ext cx="1944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0"/>
              </a:spcBef>
              <a:buFontTx/>
              <a:buNone/>
            </a:pPr>
            <a:r>
              <a:rPr lang="fr-FR" altLang="fr-FR" sz="2400">
                <a:latin typeface="Times New Roman" panose="02020603050405020304" pitchFamily="18" charset="0"/>
              </a:rPr>
              <a:t>Combien ?</a:t>
            </a:r>
          </a:p>
        </p:txBody>
      </p:sp>
      <p:sp>
        <p:nvSpPr>
          <p:cNvPr id="8" name="Rectangle 7">
            <a:extLst>
              <a:ext uri="{FF2B5EF4-FFF2-40B4-BE49-F238E27FC236}">
                <a16:creationId xmlns:a16="http://schemas.microsoft.com/office/drawing/2014/main" id="{2DC0A801-AE14-48CA-88C9-AC903C214180}"/>
              </a:ext>
            </a:extLst>
          </p:cNvPr>
          <p:cNvSpPr/>
          <p:nvPr/>
        </p:nvSpPr>
        <p:spPr>
          <a:xfrm>
            <a:off x="2063750" y="3357563"/>
            <a:ext cx="1511300"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Font typeface="Arial" panose="020B0604020202020204" pitchFamily="34" charset="0"/>
              <a:buChar char="•"/>
              <a:defRPr/>
            </a:pPr>
            <a:r>
              <a:rPr lang="fr-FR" sz="1200" dirty="0"/>
              <a:t>Touristes, nouveaux clients</a:t>
            </a:r>
          </a:p>
          <a:p>
            <a:pPr marL="171450" indent="-171450">
              <a:buFont typeface="Arial" panose="020B0604020202020204" pitchFamily="34" charset="0"/>
              <a:buChar char="•"/>
              <a:defRPr/>
            </a:pPr>
            <a:r>
              <a:rPr lang="fr-FR" sz="1200" dirty="0"/>
              <a:t>Vol sans service</a:t>
            </a:r>
          </a:p>
          <a:p>
            <a:pPr marL="171450" indent="-171450">
              <a:buFont typeface="Arial" panose="020B0604020202020204" pitchFamily="34" charset="0"/>
              <a:buChar char="•"/>
              <a:defRPr/>
            </a:pPr>
            <a:r>
              <a:rPr lang="fr-FR" sz="1200" dirty="0"/>
              <a:t>Prix très bas</a:t>
            </a:r>
          </a:p>
        </p:txBody>
      </p:sp>
      <p:sp>
        <p:nvSpPr>
          <p:cNvPr id="9" name="Rectangle 8">
            <a:extLst>
              <a:ext uri="{FF2B5EF4-FFF2-40B4-BE49-F238E27FC236}">
                <a16:creationId xmlns:a16="http://schemas.microsoft.com/office/drawing/2014/main" id="{90387AF1-A6A8-4AEA-8378-8BBD9AC338F9}"/>
              </a:ext>
            </a:extLst>
          </p:cNvPr>
          <p:cNvSpPr/>
          <p:nvPr/>
        </p:nvSpPr>
        <p:spPr>
          <a:xfrm>
            <a:off x="2279651" y="5862638"/>
            <a:ext cx="2092325"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Font typeface="Arial" panose="020B0604020202020204" pitchFamily="34" charset="0"/>
              <a:buChar char="•"/>
              <a:defRPr/>
            </a:pPr>
            <a:r>
              <a:rPr lang="fr-FR" sz="1200" dirty="0"/>
              <a:t>CA grâce au volume</a:t>
            </a:r>
          </a:p>
          <a:p>
            <a:pPr marL="171450" indent="-171450">
              <a:buFont typeface="Arial" panose="020B0604020202020204" pitchFamily="34" charset="0"/>
              <a:buChar char="•"/>
              <a:defRPr/>
            </a:pPr>
            <a:r>
              <a:rPr lang="fr-FR" sz="1200" dirty="0"/>
              <a:t>Coûts bas</a:t>
            </a:r>
          </a:p>
          <a:p>
            <a:pPr marL="171450" indent="-171450">
              <a:buFont typeface="Arial" panose="020B0604020202020204" pitchFamily="34" charset="0"/>
              <a:buChar char="•"/>
              <a:defRPr/>
            </a:pPr>
            <a:r>
              <a:rPr lang="fr-FR" sz="1200" dirty="0"/>
              <a:t>Immobilisations élevées</a:t>
            </a:r>
          </a:p>
          <a:p>
            <a:pPr marL="171450" indent="-171450">
              <a:buFont typeface="Arial" panose="020B0604020202020204" pitchFamily="34" charset="0"/>
              <a:buChar char="•"/>
              <a:defRPr/>
            </a:pPr>
            <a:r>
              <a:rPr lang="fr-FR" sz="1200" dirty="0"/>
              <a:t>Flotte d’avions</a:t>
            </a:r>
          </a:p>
        </p:txBody>
      </p:sp>
      <p:sp>
        <p:nvSpPr>
          <p:cNvPr id="10" name="Rectangle 9">
            <a:extLst>
              <a:ext uri="{FF2B5EF4-FFF2-40B4-BE49-F238E27FC236}">
                <a16:creationId xmlns:a16="http://schemas.microsoft.com/office/drawing/2014/main" id="{6B9DE8DE-8932-464E-AE27-2966A3A34F51}"/>
              </a:ext>
            </a:extLst>
          </p:cNvPr>
          <p:cNvSpPr/>
          <p:nvPr/>
        </p:nvSpPr>
        <p:spPr>
          <a:xfrm>
            <a:off x="8472489" y="2954339"/>
            <a:ext cx="2092325" cy="119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Font typeface="Arial" panose="020B0604020202020204" pitchFamily="34" charset="0"/>
              <a:buChar char="•"/>
              <a:defRPr/>
            </a:pPr>
            <a:r>
              <a:rPr lang="fr-FR" sz="1200" dirty="0"/>
              <a:t>Avions neufs identiques (coûts de maintenance bas)</a:t>
            </a:r>
          </a:p>
          <a:p>
            <a:pPr marL="171450" indent="-171450">
              <a:buFont typeface="Arial" panose="020B0604020202020204" pitchFamily="34" charset="0"/>
              <a:buChar char="•"/>
              <a:defRPr/>
            </a:pPr>
            <a:r>
              <a:rPr lang="fr-FR" sz="1200" dirty="0"/>
              <a:t>Hôtesses multitâches (sol et vol)</a:t>
            </a:r>
          </a:p>
          <a:p>
            <a:pPr marL="171450" indent="-171450">
              <a:buFont typeface="Arial" panose="020B0604020202020204" pitchFamily="34" charset="0"/>
              <a:buChar char="•"/>
              <a:defRPr/>
            </a:pPr>
            <a:r>
              <a:rPr lang="fr-FR" sz="1200" dirty="0"/>
              <a:t>Nombreuses rotations</a:t>
            </a:r>
          </a:p>
        </p:txBody>
      </p:sp>
      <p:cxnSp>
        <p:nvCxnSpPr>
          <p:cNvPr id="12" name="Connecteur droit 11">
            <a:extLst>
              <a:ext uri="{FF2B5EF4-FFF2-40B4-BE49-F238E27FC236}">
                <a16:creationId xmlns:a16="http://schemas.microsoft.com/office/drawing/2014/main" id="{7CC5D165-6DE7-4FB4-A4C0-C4E4D6B72E62}"/>
              </a:ext>
            </a:extLst>
          </p:cNvPr>
          <p:cNvCxnSpPr>
            <a:stCxn id="8" idx="3"/>
          </p:cNvCxnSpPr>
          <p:nvPr/>
        </p:nvCxnSpPr>
        <p:spPr>
          <a:xfrm>
            <a:off x="3575051" y="3789363"/>
            <a:ext cx="796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9EBCE39-61BA-4A30-BA50-6F18F28DB086}"/>
              </a:ext>
            </a:extLst>
          </p:cNvPr>
          <p:cNvCxnSpPr>
            <a:stCxn id="9" idx="3"/>
          </p:cNvCxnSpPr>
          <p:nvPr/>
        </p:nvCxnSpPr>
        <p:spPr>
          <a:xfrm flipV="1">
            <a:off x="4371975" y="5949950"/>
            <a:ext cx="787400" cy="344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4F537F50-79AC-4CE8-A6DF-8B9E71DDF61B}"/>
              </a:ext>
            </a:extLst>
          </p:cNvPr>
          <p:cNvCxnSpPr>
            <a:stCxn id="10" idx="1"/>
          </p:cNvCxnSpPr>
          <p:nvPr/>
        </p:nvCxnSpPr>
        <p:spPr>
          <a:xfrm flipH="1">
            <a:off x="8183564" y="3551239"/>
            <a:ext cx="288925" cy="2222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2CA2DE-3FA2-75B8-8DFA-FB36FA249120}"/>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fr-FR" b="1">
                <a:solidFill>
                  <a:schemeClr val="bg1"/>
                </a:solidFill>
              </a:rPr>
              <a:t>La Proposition de Valeur</a:t>
            </a:r>
          </a:p>
        </p:txBody>
      </p:sp>
      <p:sp>
        <p:nvSpPr>
          <p:cNvPr id="3" name="Espace réservé du contenu 2">
            <a:extLst>
              <a:ext uri="{FF2B5EF4-FFF2-40B4-BE49-F238E27FC236}">
                <a16:creationId xmlns:a16="http://schemas.microsoft.com/office/drawing/2014/main" id="{65230A4D-4990-D1C5-6F25-E0CE174BDD3B}"/>
              </a:ext>
            </a:extLst>
          </p:cNvPr>
          <p:cNvSpPr>
            <a:spLocks noGrp="1"/>
          </p:cNvSpPr>
          <p:nvPr>
            <p:ph idx="1"/>
          </p:nvPr>
        </p:nvSpPr>
        <p:spPr>
          <a:xfrm>
            <a:off x="643468" y="2638044"/>
            <a:ext cx="3363974" cy="3415622"/>
          </a:xfrm>
        </p:spPr>
        <p:txBody>
          <a:bodyPr>
            <a:normAutofit lnSpcReduction="10000"/>
          </a:bodyPr>
          <a:lstStyle/>
          <a:p>
            <a:pPr>
              <a:lnSpc>
                <a:spcPct val="90000"/>
              </a:lnSpc>
            </a:pPr>
            <a:r>
              <a:rPr lang="fr-FR" sz="1500">
                <a:solidFill>
                  <a:schemeClr val="bg1"/>
                </a:solidFill>
              </a:rPr>
              <a:t>Quoi : qu’est ce que vend l’entreprise, à quel prix et à qui ? </a:t>
            </a:r>
          </a:p>
          <a:p>
            <a:pPr>
              <a:lnSpc>
                <a:spcPct val="90000"/>
              </a:lnSpc>
            </a:pPr>
            <a:endParaRPr lang="fr-FR" sz="1500">
              <a:solidFill>
                <a:schemeClr val="bg1"/>
              </a:solidFill>
            </a:endParaRPr>
          </a:p>
          <a:p>
            <a:pPr>
              <a:lnSpc>
                <a:spcPct val="90000"/>
              </a:lnSpc>
            </a:pPr>
            <a:r>
              <a:rPr lang="fr-FR" sz="1500">
                <a:solidFill>
                  <a:schemeClr val="bg1"/>
                </a:solidFill>
              </a:rPr>
              <a:t>Clients :</a:t>
            </a:r>
          </a:p>
          <a:p>
            <a:pPr lvl="1">
              <a:lnSpc>
                <a:spcPct val="90000"/>
              </a:lnSpc>
            </a:pPr>
            <a:r>
              <a:rPr lang="fr-FR" sz="1500">
                <a:solidFill>
                  <a:schemeClr val="bg1"/>
                </a:solidFill>
              </a:rPr>
              <a:t>L’utilisateur</a:t>
            </a:r>
          </a:p>
          <a:p>
            <a:pPr lvl="1">
              <a:lnSpc>
                <a:spcPct val="90000"/>
              </a:lnSpc>
            </a:pPr>
            <a:r>
              <a:rPr lang="fr-FR" sz="1500">
                <a:solidFill>
                  <a:schemeClr val="bg1"/>
                </a:solidFill>
              </a:rPr>
              <a:t>Le payeur</a:t>
            </a:r>
          </a:p>
          <a:p>
            <a:pPr lvl="1">
              <a:lnSpc>
                <a:spcPct val="90000"/>
              </a:lnSpc>
            </a:pPr>
            <a:r>
              <a:rPr lang="fr-FR" sz="1500">
                <a:solidFill>
                  <a:schemeClr val="bg1"/>
                </a:solidFill>
              </a:rPr>
              <a:t>Le prescripteur </a:t>
            </a:r>
          </a:p>
          <a:p>
            <a:pPr>
              <a:lnSpc>
                <a:spcPct val="90000"/>
              </a:lnSpc>
            </a:pPr>
            <a:endParaRPr lang="fr-FR" sz="1500">
              <a:solidFill>
                <a:schemeClr val="bg1"/>
              </a:solidFill>
            </a:endParaRPr>
          </a:p>
          <a:p>
            <a:pPr>
              <a:lnSpc>
                <a:spcPct val="90000"/>
              </a:lnSpc>
            </a:pPr>
            <a:r>
              <a:rPr lang="fr-FR" sz="1500">
                <a:solidFill>
                  <a:schemeClr val="bg1"/>
                </a:solidFill>
              </a:rPr>
              <a:t>Courbe de valeur : définir les attentes (besoins) clients / comparaison des critères de décisions des clients (attributs)</a:t>
            </a:r>
          </a:p>
        </p:txBody>
      </p:sp>
      <p:graphicFrame>
        <p:nvGraphicFramePr>
          <p:cNvPr id="4" name="Tableau 4">
            <a:extLst>
              <a:ext uri="{FF2B5EF4-FFF2-40B4-BE49-F238E27FC236}">
                <a16:creationId xmlns:a16="http://schemas.microsoft.com/office/drawing/2014/main" id="{85944B29-6633-7913-80AC-63274942996A}"/>
              </a:ext>
            </a:extLst>
          </p:cNvPr>
          <p:cNvGraphicFramePr>
            <a:graphicFrameLocks noGrp="1"/>
          </p:cNvGraphicFramePr>
          <p:nvPr>
            <p:extLst>
              <p:ext uri="{D42A27DB-BD31-4B8C-83A1-F6EECF244321}">
                <p14:modId xmlns:p14="http://schemas.microsoft.com/office/powerpoint/2010/main" val="2233239808"/>
              </p:ext>
            </p:extLst>
          </p:nvPr>
        </p:nvGraphicFramePr>
        <p:xfrm>
          <a:off x="5297763" y="1459718"/>
          <a:ext cx="6250771" cy="3777699"/>
        </p:xfrm>
        <a:graphic>
          <a:graphicData uri="http://schemas.openxmlformats.org/drawingml/2006/table">
            <a:tbl>
              <a:tblPr firstRow="1" bandRow="1">
                <a:tableStyleId>{5C22544A-7EE6-4342-B048-85BDC9FD1C3A}</a:tableStyleId>
              </a:tblPr>
              <a:tblGrid>
                <a:gridCol w="1834810">
                  <a:extLst>
                    <a:ext uri="{9D8B030D-6E8A-4147-A177-3AD203B41FA5}">
                      <a16:colId xmlns:a16="http://schemas.microsoft.com/office/drawing/2014/main" val="591906198"/>
                    </a:ext>
                  </a:extLst>
                </a:gridCol>
                <a:gridCol w="1541956">
                  <a:extLst>
                    <a:ext uri="{9D8B030D-6E8A-4147-A177-3AD203B41FA5}">
                      <a16:colId xmlns:a16="http://schemas.microsoft.com/office/drawing/2014/main" val="3360383083"/>
                    </a:ext>
                  </a:extLst>
                </a:gridCol>
                <a:gridCol w="1382833">
                  <a:extLst>
                    <a:ext uri="{9D8B030D-6E8A-4147-A177-3AD203B41FA5}">
                      <a16:colId xmlns:a16="http://schemas.microsoft.com/office/drawing/2014/main" val="2347755190"/>
                    </a:ext>
                  </a:extLst>
                </a:gridCol>
                <a:gridCol w="1491172">
                  <a:extLst>
                    <a:ext uri="{9D8B030D-6E8A-4147-A177-3AD203B41FA5}">
                      <a16:colId xmlns:a16="http://schemas.microsoft.com/office/drawing/2014/main" val="2337405088"/>
                    </a:ext>
                  </a:extLst>
                </a:gridCol>
              </a:tblGrid>
              <a:tr h="391519">
                <a:tc>
                  <a:txBody>
                    <a:bodyPr/>
                    <a:lstStyle/>
                    <a:p>
                      <a:pPr algn="ctr"/>
                      <a:r>
                        <a:rPr lang="fr-FR" sz="1500" b="1"/>
                        <a:t>Type de client</a:t>
                      </a:r>
                    </a:p>
                  </a:txBody>
                  <a:tcPr marL="125004" marR="125004" marT="62502" marB="62502"/>
                </a:tc>
                <a:tc>
                  <a:txBody>
                    <a:bodyPr/>
                    <a:lstStyle/>
                    <a:p>
                      <a:pPr algn="ctr"/>
                      <a:r>
                        <a:rPr lang="fr-FR" sz="1500" b="1"/>
                        <a:t>Utilisateur</a:t>
                      </a:r>
                    </a:p>
                  </a:txBody>
                  <a:tcPr marL="125004" marR="125004" marT="62502" marB="62502"/>
                </a:tc>
                <a:tc>
                  <a:txBody>
                    <a:bodyPr/>
                    <a:lstStyle/>
                    <a:p>
                      <a:pPr algn="ctr"/>
                      <a:r>
                        <a:rPr lang="fr-FR" sz="1500" b="1"/>
                        <a:t>Payeur</a:t>
                      </a:r>
                    </a:p>
                  </a:txBody>
                  <a:tcPr marL="125004" marR="125004" marT="62502" marB="62502"/>
                </a:tc>
                <a:tc>
                  <a:txBody>
                    <a:bodyPr/>
                    <a:lstStyle/>
                    <a:p>
                      <a:pPr algn="ctr"/>
                      <a:r>
                        <a:rPr lang="fr-FR" sz="1500" b="1"/>
                        <a:t>Prescripteur</a:t>
                      </a:r>
                    </a:p>
                  </a:txBody>
                  <a:tcPr marL="125004" marR="125004" marT="62502" marB="62502"/>
                </a:tc>
                <a:extLst>
                  <a:ext uri="{0D108BD9-81ED-4DB2-BD59-A6C34878D82A}">
                    <a16:rowId xmlns:a16="http://schemas.microsoft.com/office/drawing/2014/main" val="1690450847"/>
                  </a:ext>
                </a:extLst>
              </a:tr>
              <a:tr h="846545">
                <a:tc>
                  <a:txBody>
                    <a:bodyPr/>
                    <a:lstStyle/>
                    <a:p>
                      <a:pPr algn="ctr"/>
                      <a:r>
                        <a:rPr lang="fr-FR" sz="1500" b="1"/>
                        <a:t>Industrie pharmaceutique</a:t>
                      </a:r>
                    </a:p>
                  </a:txBody>
                  <a:tcPr marL="125004" marR="125004" marT="62502" marB="62502"/>
                </a:tc>
                <a:tc>
                  <a:txBody>
                    <a:bodyPr/>
                    <a:lstStyle/>
                    <a:p>
                      <a:pPr algn="ctr"/>
                      <a:r>
                        <a:rPr lang="fr-FR" sz="1500" b="1"/>
                        <a:t>Patient</a:t>
                      </a:r>
                    </a:p>
                  </a:txBody>
                  <a:tcPr marL="125004" marR="125004" marT="62502" marB="62502"/>
                </a:tc>
                <a:tc>
                  <a:txBody>
                    <a:bodyPr/>
                    <a:lstStyle/>
                    <a:p>
                      <a:pPr algn="ctr"/>
                      <a:r>
                        <a:rPr lang="fr-FR" sz="1500" b="1"/>
                        <a:t>Sécurité Sociale et mutuelle</a:t>
                      </a:r>
                    </a:p>
                  </a:txBody>
                  <a:tcPr marL="125004" marR="125004" marT="62502" marB="62502"/>
                </a:tc>
                <a:tc>
                  <a:txBody>
                    <a:bodyPr/>
                    <a:lstStyle/>
                    <a:p>
                      <a:pPr algn="ctr"/>
                      <a:r>
                        <a:rPr lang="fr-FR" sz="1500" b="1"/>
                        <a:t>Médecin </a:t>
                      </a:r>
                    </a:p>
                    <a:p>
                      <a:pPr algn="ctr"/>
                      <a:r>
                        <a:rPr lang="fr-FR" sz="1500" b="1"/>
                        <a:t>Pharmacien</a:t>
                      </a:r>
                    </a:p>
                  </a:txBody>
                  <a:tcPr marL="125004" marR="125004" marT="62502" marB="62502"/>
                </a:tc>
                <a:extLst>
                  <a:ext uri="{0D108BD9-81ED-4DB2-BD59-A6C34878D82A}">
                    <a16:rowId xmlns:a16="http://schemas.microsoft.com/office/drawing/2014/main" val="1423782078"/>
                  </a:ext>
                </a:extLst>
              </a:tr>
              <a:tr h="619032">
                <a:tc>
                  <a:txBody>
                    <a:bodyPr/>
                    <a:lstStyle/>
                    <a:p>
                      <a:pPr algn="ctr"/>
                      <a:r>
                        <a:rPr lang="fr-FR" sz="1500" b="1"/>
                        <a:t>Moteur de recherche</a:t>
                      </a:r>
                    </a:p>
                  </a:txBody>
                  <a:tcPr marL="125004" marR="125004" marT="62502" marB="62502"/>
                </a:tc>
                <a:tc>
                  <a:txBody>
                    <a:bodyPr/>
                    <a:lstStyle/>
                    <a:p>
                      <a:pPr algn="ctr"/>
                      <a:r>
                        <a:rPr lang="fr-FR" sz="1500" b="1"/>
                        <a:t>Internaute</a:t>
                      </a:r>
                    </a:p>
                  </a:txBody>
                  <a:tcPr marL="125004" marR="125004" marT="62502" marB="62502"/>
                </a:tc>
                <a:tc>
                  <a:txBody>
                    <a:bodyPr/>
                    <a:lstStyle/>
                    <a:p>
                      <a:pPr algn="ctr"/>
                      <a:r>
                        <a:rPr lang="fr-FR" sz="1500" b="1"/>
                        <a:t>Annonceur publicitaire</a:t>
                      </a:r>
                    </a:p>
                  </a:txBody>
                  <a:tcPr marL="125004" marR="125004" marT="62502" marB="62502"/>
                </a:tc>
                <a:tc>
                  <a:txBody>
                    <a:bodyPr/>
                    <a:lstStyle/>
                    <a:p>
                      <a:pPr algn="ctr"/>
                      <a:r>
                        <a:rPr lang="fr-FR" sz="1500" b="1"/>
                        <a:t>-</a:t>
                      </a:r>
                    </a:p>
                  </a:txBody>
                  <a:tcPr marL="125004" marR="125004" marT="62502" marB="62502"/>
                </a:tc>
                <a:extLst>
                  <a:ext uri="{0D108BD9-81ED-4DB2-BD59-A6C34878D82A}">
                    <a16:rowId xmlns:a16="http://schemas.microsoft.com/office/drawing/2014/main" val="2527868612"/>
                  </a:ext>
                </a:extLst>
              </a:tr>
              <a:tr h="1301571">
                <a:tc>
                  <a:txBody>
                    <a:bodyPr/>
                    <a:lstStyle/>
                    <a:p>
                      <a:pPr algn="ctr"/>
                      <a:r>
                        <a:rPr lang="fr-FR" sz="1500" b="1"/>
                        <a:t>Abribus</a:t>
                      </a:r>
                    </a:p>
                  </a:txBody>
                  <a:tcPr marL="125004" marR="125004" marT="62502" marB="62502"/>
                </a:tc>
                <a:tc>
                  <a:txBody>
                    <a:bodyPr/>
                    <a:lstStyle/>
                    <a:p>
                      <a:pPr algn="ctr"/>
                      <a:r>
                        <a:rPr lang="fr-FR" sz="1500" b="1"/>
                        <a:t>Société de bus</a:t>
                      </a:r>
                    </a:p>
                    <a:p>
                      <a:pPr algn="ctr"/>
                      <a:r>
                        <a:rPr lang="fr-FR" sz="1500" b="1"/>
                        <a:t>Usager des transports en commun</a:t>
                      </a:r>
                    </a:p>
                  </a:txBody>
                  <a:tcPr marL="125004" marR="125004" marT="62502" marB="62502"/>
                </a:tc>
                <a:tc>
                  <a:txBody>
                    <a:bodyPr/>
                    <a:lstStyle/>
                    <a:p>
                      <a:pPr algn="ctr"/>
                      <a:r>
                        <a:rPr lang="fr-FR" sz="1500" b="1"/>
                        <a:t>Annonceur publicitaire</a:t>
                      </a:r>
                    </a:p>
                  </a:txBody>
                  <a:tcPr marL="125004" marR="125004" marT="62502" marB="62502"/>
                </a:tc>
                <a:tc>
                  <a:txBody>
                    <a:bodyPr/>
                    <a:lstStyle/>
                    <a:p>
                      <a:pPr algn="ctr"/>
                      <a:r>
                        <a:rPr lang="fr-FR" sz="1500" b="1"/>
                        <a:t>Collectivité locale</a:t>
                      </a:r>
                    </a:p>
                  </a:txBody>
                  <a:tcPr marL="125004" marR="125004" marT="62502" marB="62502"/>
                </a:tc>
                <a:extLst>
                  <a:ext uri="{0D108BD9-81ED-4DB2-BD59-A6C34878D82A}">
                    <a16:rowId xmlns:a16="http://schemas.microsoft.com/office/drawing/2014/main" val="843182889"/>
                  </a:ext>
                </a:extLst>
              </a:tr>
              <a:tr h="619032">
                <a:tc>
                  <a:txBody>
                    <a:bodyPr/>
                    <a:lstStyle/>
                    <a:p>
                      <a:pPr algn="ctr"/>
                      <a:r>
                        <a:rPr lang="fr-FR" sz="1500" b="1"/>
                        <a:t>Tickets restaurant</a:t>
                      </a:r>
                    </a:p>
                  </a:txBody>
                  <a:tcPr marL="125004" marR="125004" marT="62502" marB="62502"/>
                </a:tc>
                <a:tc>
                  <a:txBody>
                    <a:bodyPr/>
                    <a:lstStyle/>
                    <a:p>
                      <a:pPr algn="ctr"/>
                      <a:r>
                        <a:rPr lang="fr-FR" sz="1500" b="1"/>
                        <a:t>Salariés</a:t>
                      </a:r>
                    </a:p>
                    <a:p>
                      <a:pPr algn="ctr"/>
                      <a:r>
                        <a:rPr lang="fr-FR" sz="1500" b="1"/>
                        <a:t>Restaurateur</a:t>
                      </a:r>
                    </a:p>
                  </a:txBody>
                  <a:tcPr marL="125004" marR="125004" marT="62502" marB="62502"/>
                </a:tc>
                <a:tc>
                  <a:txBody>
                    <a:bodyPr/>
                    <a:lstStyle/>
                    <a:p>
                      <a:pPr algn="ctr"/>
                      <a:r>
                        <a:rPr lang="fr-FR" sz="1500" b="1"/>
                        <a:t>Employé</a:t>
                      </a:r>
                    </a:p>
                    <a:p>
                      <a:pPr algn="ctr"/>
                      <a:r>
                        <a:rPr lang="fr-FR" sz="1500" b="1"/>
                        <a:t>Salarié</a:t>
                      </a:r>
                    </a:p>
                  </a:txBody>
                  <a:tcPr marL="125004" marR="125004" marT="62502" marB="62502"/>
                </a:tc>
                <a:tc>
                  <a:txBody>
                    <a:bodyPr/>
                    <a:lstStyle/>
                    <a:p>
                      <a:pPr algn="ctr"/>
                      <a:r>
                        <a:rPr lang="fr-FR" sz="1500" b="1"/>
                        <a:t>Employeur</a:t>
                      </a:r>
                    </a:p>
                  </a:txBody>
                  <a:tcPr marL="125004" marR="125004" marT="62502" marB="62502"/>
                </a:tc>
                <a:extLst>
                  <a:ext uri="{0D108BD9-81ED-4DB2-BD59-A6C34878D82A}">
                    <a16:rowId xmlns:a16="http://schemas.microsoft.com/office/drawing/2014/main" val="1551394382"/>
                  </a:ext>
                </a:extLst>
              </a:tr>
            </a:tbl>
          </a:graphicData>
        </a:graphic>
      </p:graphicFrame>
    </p:spTree>
    <p:extLst>
      <p:ext uri="{BB962C8B-B14F-4D97-AF65-F5344CB8AC3E}">
        <p14:creationId xmlns:p14="http://schemas.microsoft.com/office/powerpoint/2010/main" val="1284532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90DE830E-38FC-FEEE-AD20-075ABEF19901}"/>
              </a:ext>
            </a:extLst>
          </p:cNvPr>
          <p:cNvGraphicFramePr/>
          <p:nvPr>
            <p:extLst>
              <p:ext uri="{D42A27DB-BD31-4B8C-83A1-F6EECF244321}">
                <p14:modId xmlns:p14="http://schemas.microsoft.com/office/powerpoint/2010/main" val="3255105498"/>
              </p:ext>
            </p:extLst>
          </p:nvPr>
        </p:nvGraphicFramePr>
        <p:xfrm>
          <a:off x="804334" y="804334"/>
          <a:ext cx="10583332" cy="52493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3520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s cochons dans la ferme : le modèle économique du gratuit [Frédéric Fréry]">
            <a:hlinkClick r:id="" action="ppaction://media"/>
            <a:extLst>
              <a:ext uri="{FF2B5EF4-FFF2-40B4-BE49-F238E27FC236}">
                <a16:creationId xmlns:a16="http://schemas.microsoft.com/office/drawing/2014/main" id="{CD8CD336-027F-43D4-9ABB-F6CFA846AD69}"/>
              </a:ext>
            </a:extLst>
          </p:cNvPr>
          <p:cNvPicPr>
            <a:picLocks noRot="1" noChangeAspect="1"/>
          </p:cNvPicPr>
          <p:nvPr>
            <a:videoFile r:link="rId1"/>
          </p:nvPr>
        </p:nvPicPr>
        <p:blipFill>
          <a:blip r:embed="rId3"/>
          <a:stretch>
            <a:fillRect/>
          </a:stretch>
        </p:blipFill>
        <p:spPr>
          <a:xfrm>
            <a:off x="0" y="-12940"/>
            <a:ext cx="12192000" cy="6888480"/>
          </a:xfrm>
          <a:prstGeom prst="rect">
            <a:avLst/>
          </a:prstGeom>
        </p:spPr>
      </p:pic>
    </p:spTree>
    <p:extLst>
      <p:ext uri="{BB962C8B-B14F-4D97-AF65-F5344CB8AC3E}">
        <p14:creationId xmlns:p14="http://schemas.microsoft.com/office/powerpoint/2010/main" val="16297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F08AD9F-C16D-EFE1-ECC6-690C27173DCE}"/>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fr-FR">
                <a:solidFill>
                  <a:schemeClr val="bg1"/>
                </a:solidFill>
              </a:rPr>
              <a:t>Architecture de Valeur</a:t>
            </a:r>
          </a:p>
        </p:txBody>
      </p:sp>
      <p:sp>
        <p:nvSpPr>
          <p:cNvPr id="3" name="Espace réservé du contenu 2">
            <a:extLst>
              <a:ext uri="{FF2B5EF4-FFF2-40B4-BE49-F238E27FC236}">
                <a16:creationId xmlns:a16="http://schemas.microsoft.com/office/drawing/2014/main" id="{206ED610-3146-A9A1-6501-736E3F8A93C3}"/>
              </a:ext>
            </a:extLst>
          </p:cNvPr>
          <p:cNvSpPr>
            <a:spLocks noGrp="1"/>
          </p:cNvSpPr>
          <p:nvPr>
            <p:ph idx="1"/>
          </p:nvPr>
        </p:nvSpPr>
        <p:spPr>
          <a:xfrm>
            <a:off x="643468" y="2638044"/>
            <a:ext cx="3363974" cy="3415622"/>
          </a:xfrm>
        </p:spPr>
        <p:txBody>
          <a:bodyPr>
            <a:normAutofit/>
          </a:bodyPr>
          <a:lstStyle/>
          <a:p>
            <a:r>
              <a:rPr lang="fr-FR">
                <a:solidFill>
                  <a:schemeClr val="bg1"/>
                </a:solidFill>
              </a:rPr>
              <a:t>L’architecture de valeur décrit les taches clés et l’organisation (voire l’alchimie ou l’agencement) des ressources et compétences clés (comment). </a:t>
            </a:r>
          </a:p>
          <a:p>
            <a:endParaRPr lang="fr-FR">
              <a:solidFill>
                <a:schemeClr val="bg1"/>
              </a:solidFill>
            </a:endParaRPr>
          </a:p>
          <a:p>
            <a:r>
              <a:rPr lang="fr-FR">
                <a:solidFill>
                  <a:schemeClr val="bg1"/>
                </a:solidFill>
              </a:rPr>
              <a:t> La question des externalisations se posent également au sein de la chaine de valeur.</a:t>
            </a:r>
          </a:p>
        </p:txBody>
      </p:sp>
      <p:pic>
        <p:nvPicPr>
          <p:cNvPr id="12290" name="Picture 2" descr="Analyse de la chaîne de valeur - Actinnovation | Nouvelles Technologies et  InnovationsActinnovation | Nouvelles Technologies et Innovations">
            <a:extLst>
              <a:ext uri="{FF2B5EF4-FFF2-40B4-BE49-F238E27FC236}">
                <a16:creationId xmlns:a16="http://schemas.microsoft.com/office/drawing/2014/main" id="{9A17BA2D-3EDB-D270-67C3-DE4FF353C4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770247"/>
            <a:ext cx="6250769" cy="315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1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mprendre la chaîne de valeur [Philippe Gattet]">
            <a:hlinkClick r:id="" action="ppaction://media"/>
            <a:extLst>
              <a:ext uri="{FF2B5EF4-FFF2-40B4-BE49-F238E27FC236}">
                <a16:creationId xmlns:a16="http://schemas.microsoft.com/office/drawing/2014/main" id="{C020B8D7-0292-3B84-BCF7-6EFE04300F0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3967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Liste d'invités et réservations de table Teatro Kapital Madrid">
            <a:extLst>
              <a:ext uri="{FF2B5EF4-FFF2-40B4-BE49-F238E27FC236}">
                <a16:creationId xmlns:a16="http://schemas.microsoft.com/office/drawing/2014/main" id="{74B4D6A8-BD20-8055-8312-A06826C9A1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22" r="2" b="395"/>
          <a:stretch/>
        </p:blipFill>
        <p:spPr bwMode="auto">
          <a:xfrm>
            <a:off x="2295" y="10"/>
            <a:ext cx="7493441" cy="451594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Kapital Madrid Entrée Prix">
            <a:extLst>
              <a:ext uri="{FF2B5EF4-FFF2-40B4-BE49-F238E27FC236}">
                <a16:creationId xmlns:a16="http://schemas.microsoft.com/office/drawing/2014/main" id="{5B3BBF82-8B58-BC46-8B38-C37A1CC184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20" r="2" b="2"/>
          <a:stretch/>
        </p:blipFill>
        <p:spPr bwMode="auto">
          <a:xfrm>
            <a:off x="7581163" y="-1"/>
            <a:ext cx="4607118" cy="218305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Teatro Kapital - Las mejores discotecas de Madrid">
            <a:extLst>
              <a:ext uri="{FF2B5EF4-FFF2-40B4-BE49-F238E27FC236}">
                <a16:creationId xmlns:a16="http://schemas.microsoft.com/office/drawing/2014/main" id="{02D0722D-A7D4-1B4B-0E01-B64166FD5F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252" b="20032"/>
          <a:stretch/>
        </p:blipFill>
        <p:spPr bwMode="auto">
          <a:xfrm>
            <a:off x="7581165" y="2274491"/>
            <a:ext cx="4601105" cy="224146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Zonas VIP en Teatro Kapital">
            <a:extLst>
              <a:ext uri="{FF2B5EF4-FFF2-40B4-BE49-F238E27FC236}">
                <a16:creationId xmlns:a16="http://schemas.microsoft.com/office/drawing/2014/main" id="{136C8A1B-F6C5-174A-336B-D017C256C5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59" r="3766" b="-2"/>
          <a:stretch/>
        </p:blipFill>
        <p:spPr bwMode="auto">
          <a:xfrm>
            <a:off x="-3717" y="4607392"/>
            <a:ext cx="3707011" cy="2250608"/>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Teatro Kapital Madrid I Events, Bottle Service &amp; Guest Lists">
            <a:extLst>
              <a:ext uri="{FF2B5EF4-FFF2-40B4-BE49-F238E27FC236}">
                <a16:creationId xmlns:a16="http://schemas.microsoft.com/office/drawing/2014/main" id="{76B56CA8-D0E4-ECE7-3948-91C1792B4A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09" r="-5" b="236"/>
          <a:stretch/>
        </p:blipFill>
        <p:spPr bwMode="auto">
          <a:xfrm>
            <a:off x="3794735" y="4607393"/>
            <a:ext cx="3694988" cy="225060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 Kapital Madrid | The Kapital in Madrid 2020 | Tickets &amp; Bottle Service">
            <a:extLst>
              <a:ext uri="{FF2B5EF4-FFF2-40B4-BE49-F238E27FC236}">
                <a16:creationId xmlns:a16="http://schemas.microsoft.com/office/drawing/2014/main" id="{65C62F05-30EC-84B5-8D6C-076EDC7A52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880" r="2" b="39142"/>
          <a:stretch/>
        </p:blipFill>
        <p:spPr bwMode="auto">
          <a:xfrm>
            <a:off x="7581164" y="4607392"/>
            <a:ext cx="4595097" cy="225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76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os plan d'un clavier de calculatrice">
            <a:extLst>
              <a:ext uri="{FF2B5EF4-FFF2-40B4-BE49-F238E27FC236}">
                <a16:creationId xmlns:a16="http://schemas.microsoft.com/office/drawing/2014/main" id="{B58029AC-A316-B841-75C2-8BF827EE850B}"/>
              </a:ext>
            </a:extLst>
          </p:cNvPr>
          <p:cNvPicPr>
            <a:picLocks noChangeAspect="1"/>
          </p:cNvPicPr>
          <p:nvPr/>
        </p:nvPicPr>
        <p:blipFill rotWithShape="1">
          <a:blip r:embed="rId2">
            <a:alphaModFix amt="40000"/>
          </a:blip>
          <a:srcRect b="15094"/>
          <a:stretch/>
        </p:blipFill>
        <p:spPr>
          <a:xfrm>
            <a:off x="20" y="10"/>
            <a:ext cx="12191980" cy="6857990"/>
          </a:xfrm>
          <a:prstGeom prst="rect">
            <a:avLst/>
          </a:prstGeom>
        </p:spPr>
      </p:pic>
      <p:sp>
        <p:nvSpPr>
          <p:cNvPr id="2" name="Titre 1">
            <a:extLst>
              <a:ext uri="{FF2B5EF4-FFF2-40B4-BE49-F238E27FC236}">
                <a16:creationId xmlns:a16="http://schemas.microsoft.com/office/drawing/2014/main" id="{FECA776C-2806-4785-AE9C-DBBCC66B5C90}"/>
              </a:ext>
            </a:extLst>
          </p:cNvPr>
          <p:cNvSpPr>
            <a:spLocks noGrp="1"/>
          </p:cNvSpPr>
          <p:nvPr>
            <p:ph type="title"/>
          </p:nvPr>
        </p:nvSpPr>
        <p:spPr>
          <a:xfrm>
            <a:off x="2231136" y="964692"/>
            <a:ext cx="7729728" cy="1188720"/>
          </a:xfrm>
          <a:noFill/>
          <a:ln>
            <a:solidFill>
              <a:srgbClr val="FFFFFF"/>
            </a:solidFill>
          </a:ln>
        </p:spPr>
        <p:txBody>
          <a:bodyPr>
            <a:normAutofit/>
          </a:bodyPr>
          <a:lstStyle/>
          <a:p>
            <a:r>
              <a:rPr lang="fr-FR">
                <a:solidFill>
                  <a:schemeClr val="tx1"/>
                </a:solidFill>
              </a:rPr>
              <a:t>Equation de Profit</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BD20FFE-126F-A664-D7CC-4F1BC606F5B5}"/>
                  </a:ext>
                </a:extLst>
              </p:cNvPr>
              <p:cNvSpPr>
                <a:spLocks noGrp="1"/>
              </p:cNvSpPr>
              <p:nvPr>
                <p:ph idx="1"/>
              </p:nvPr>
            </p:nvSpPr>
            <p:spPr>
              <a:xfrm>
                <a:off x="2231136" y="2638044"/>
                <a:ext cx="7729728" cy="3101983"/>
              </a:xfrm>
            </p:spPr>
            <p:txBody>
              <a:bodyPr>
                <a:normAutofit/>
              </a:bodyPr>
              <a:lstStyle/>
              <a:p>
                <a:r>
                  <a:rPr lang="fr-FR"/>
                  <a:t>Lecture financière des 2 composantes du Business Model :</a:t>
                </a:r>
              </a:p>
              <a:p>
                <a:pPr lvl="1"/>
                <a:r>
                  <a:rPr lang="fr-FR"/>
                  <a:t>CA issu de la proposition de valeur auprès des clients </a:t>
                </a:r>
              </a:p>
              <a:p>
                <a:pPr lvl="1"/>
                <a:r>
                  <a:rPr lang="fr-FR"/>
                  <a:t>Structure de coûts et capitaux engagés reflètent l’arcichetecture de valeur</a:t>
                </a:r>
              </a:p>
              <a:p>
                <a:endParaRPr lang="fr-FR"/>
              </a:p>
              <a:p>
                <a:r>
                  <a:rPr lang="fr-FR"/>
                  <a:t>La rentabilité économique (captation de valeur) : ROCE (Return On Capital Employed)</a:t>
                </a:r>
              </a:p>
              <a:p>
                <a:r>
                  <a:rPr lang="fr-FR"/>
                  <a:t>ROCE </a:t>
                </a:r>
                <a14:m>
                  <m:oMath xmlns:m="http://schemas.openxmlformats.org/officeDocument/2006/math">
                    <m:r>
                      <a:rPr lang="fr-FR" i="1">
                        <a:latin typeface="Cambria Math" panose="02040503050406030204" pitchFamily="18" charset="0"/>
                      </a:rPr>
                      <m:t>=</m:t>
                    </m:r>
                    <m:f>
                      <m:fPr>
                        <m:ctrlPr>
                          <a:rPr lang="el-GR" i="1">
                            <a:latin typeface="Cambria Math" panose="02040503050406030204" pitchFamily="18" charset="0"/>
                          </a:rPr>
                        </m:ctrlPr>
                      </m:fPr>
                      <m:num>
                        <m:r>
                          <a:rPr lang="fr-FR" b="0" i="1">
                            <a:latin typeface="Cambria Math" panose="02040503050406030204" pitchFamily="18" charset="0"/>
                          </a:rPr>
                          <m:t>𝑅</m:t>
                        </m:r>
                        <m:r>
                          <a:rPr lang="fr-FR" b="0" i="1">
                            <a:latin typeface="Cambria Math" panose="02040503050406030204" pitchFamily="18" charset="0"/>
                          </a:rPr>
                          <m:t>é</m:t>
                        </m:r>
                        <m:r>
                          <a:rPr lang="fr-FR" b="0" i="1">
                            <a:latin typeface="Cambria Math" panose="02040503050406030204" pitchFamily="18" charset="0"/>
                          </a:rPr>
                          <m:t>𝑠𝑢𝑙𝑡𝑎𝑡</m:t>
                        </m:r>
                        <m:r>
                          <a:rPr lang="fr-FR" b="0" i="1">
                            <a:latin typeface="Cambria Math" panose="02040503050406030204" pitchFamily="18" charset="0"/>
                          </a:rPr>
                          <m:t> </m:t>
                        </m:r>
                        <m:r>
                          <a:rPr lang="fr-FR" b="0" i="1">
                            <a:latin typeface="Cambria Math" panose="02040503050406030204" pitchFamily="18" charset="0"/>
                          </a:rPr>
                          <m:t>𝑂𝑝</m:t>
                        </m:r>
                        <m:r>
                          <a:rPr lang="fr-FR" b="0" i="1">
                            <a:latin typeface="Cambria Math" panose="02040503050406030204" pitchFamily="18" charset="0"/>
                          </a:rPr>
                          <m:t>é</m:t>
                        </m:r>
                        <m:r>
                          <a:rPr lang="fr-FR" b="0" i="1">
                            <a:latin typeface="Cambria Math" panose="02040503050406030204" pitchFamily="18" charset="0"/>
                          </a:rPr>
                          <m:t>𝑟𝑎𝑡𝑖𝑜𝑛𝑛𝑒𝑙</m:t>
                        </m:r>
                        <m:r>
                          <a:rPr lang="fr-FR" b="0" i="1">
                            <a:latin typeface="Cambria Math" panose="02040503050406030204" pitchFamily="18" charset="0"/>
                          </a:rPr>
                          <m:t> (</m:t>
                        </m:r>
                        <m:r>
                          <a:rPr lang="fr-FR" b="0" i="1">
                            <a:latin typeface="Cambria Math" panose="02040503050406030204" pitchFamily="18" charset="0"/>
                          </a:rPr>
                          <m:t>𝑅𝑂</m:t>
                        </m:r>
                        <m:r>
                          <a:rPr lang="fr-FR" b="0" i="1">
                            <a:latin typeface="Cambria Math" panose="02040503050406030204" pitchFamily="18" charset="0"/>
                          </a:rPr>
                          <m:t>)</m:t>
                        </m:r>
                      </m:num>
                      <m:den>
                        <m:r>
                          <a:rPr lang="fr-FR" b="0" i="1">
                            <a:latin typeface="Cambria Math" panose="02040503050406030204" pitchFamily="18" charset="0"/>
                          </a:rPr>
                          <m:t>𝐶𝑎𝑝𝑖𝑡𝑎𝑢𝑥</m:t>
                        </m:r>
                        <m:r>
                          <a:rPr lang="fr-FR" b="0" i="1">
                            <a:latin typeface="Cambria Math" panose="02040503050406030204" pitchFamily="18" charset="0"/>
                          </a:rPr>
                          <m:t> </m:t>
                        </m:r>
                        <m:r>
                          <a:rPr lang="fr-FR" b="0" i="1">
                            <a:latin typeface="Cambria Math" panose="02040503050406030204" pitchFamily="18" charset="0"/>
                          </a:rPr>
                          <m:t>𝐸𝑛𝑔𝑎𝑔𝑒𝑟</m:t>
                        </m:r>
                        <m:r>
                          <a:rPr lang="fr-FR" b="0" i="1">
                            <a:latin typeface="Cambria Math" panose="02040503050406030204" pitchFamily="18" charset="0"/>
                          </a:rPr>
                          <m:t> (</m:t>
                        </m:r>
                        <m:r>
                          <a:rPr lang="fr-FR" b="0" i="1">
                            <a:latin typeface="Cambria Math" panose="02040503050406030204" pitchFamily="18" charset="0"/>
                          </a:rPr>
                          <m:t>𝐶𝐸</m:t>
                        </m:r>
                        <m:r>
                          <a:rPr lang="fr-FR" b="0" i="1">
                            <a:latin typeface="Cambria Math" panose="02040503050406030204" pitchFamily="18" charset="0"/>
                          </a:rPr>
                          <m:t>)</m:t>
                        </m:r>
                      </m:den>
                    </m:f>
                  </m:oMath>
                </a14:m>
                <a:r>
                  <a:rPr lang="fr-FR"/>
                  <a:t> </a:t>
                </a:r>
              </a:p>
            </p:txBody>
          </p:sp>
        </mc:Choice>
        <mc:Fallback xmlns="">
          <p:sp>
            <p:nvSpPr>
              <p:cNvPr id="3" name="Espace réservé du contenu 2">
                <a:extLst>
                  <a:ext uri="{FF2B5EF4-FFF2-40B4-BE49-F238E27FC236}">
                    <a16:creationId xmlns:a16="http://schemas.microsoft.com/office/drawing/2014/main" id="{BBD20FFE-126F-A664-D7CC-4F1BC606F5B5}"/>
                  </a:ext>
                </a:extLst>
              </p:cNvPr>
              <p:cNvSpPr>
                <a:spLocks noGrp="1" noRot="1" noChangeAspect="1" noMove="1" noResize="1" noEditPoints="1" noAdjustHandles="1" noChangeArrowheads="1" noChangeShapeType="1" noTextEdit="1"/>
              </p:cNvSpPr>
              <p:nvPr>
                <p:ph idx="1"/>
              </p:nvPr>
            </p:nvSpPr>
            <p:spPr>
              <a:xfrm>
                <a:off x="2231136" y="2638044"/>
                <a:ext cx="7729728" cy="3101983"/>
              </a:xfrm>
              <a:blipFill>
                <a:blip r:embed="rId3"/>
                <a:stretch>
                  <a:fillRect l="-473" t="-1179"/>
                </a:stretch>
              </a:blipFill>
            </p:spPr>
            <p:txBody>
              <a:bodyPr/>
              <a:lstStyle/>
              <a:p>
                <a:r>
                  <a:rPr lang="fr-FR">
                    <a:noFill/>
                  </a:rPr>
                  <a:t> </a:t>
                </a:r>
              </a:p>
            </p:txBody>
          </p:sp>
        </mc:Fallback>
      </mc:AlternateContent>
    </p:spTree>
    <p:extLst>
      <p:ext uri="{BB962C8B-B14F-4D97-AF65-F5344CB8AC3E}">
        <p14:creationId xmlns:p14="http://schemas.microsoft.com/office/powerpoint/2010/main" val="1903914628"/>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90F14-1D7D-3ABE-0FE3-3E500EA15BAC}"/>
              </a:ext>
            </a:extLst>
          </p:cNvPr>
          <p:cNvSpPr>
            <a:spLocks noGrp="1"/>
          </p:cNvSpPr>
          <p:nvPr>
            <p:ph type="title"/>
          </p:nvPr>
        </p:nvSpPr>
        <p:spPr>
          <a:xfrm>
            <a:off x="648929" y="629266"/>
            <a:ext cx="3505495" cy="1622321"/>
          </a:xfrm>
        </p:spPr>
        <p:txBody>
          <a:bodyPr>
            <a:normAutofit fontScale="90000"/>
          </a:bodyPr>
          <a:lstStyle/>
          <a:p>
            <a:r>
              <a:rPr lang="fr-FR" sz="3700"/>
              <a:t>BUSINESS MODEL CANVAS</a:t>
            </a:r>
          </a:p>
        </p:txBody>
      </p:sp>
      <p:sp>
        <p:nvSpPr>
          <p:cNvPr id="4" name="Espace réservé du contenu 3">
            <a:extLst>
              <a:ext uri="{FF2B5EF4-FFF2-40B4-BE49-F238E27FC236}">
                <a16:creationId xmlns:a16="http://schemas.microsoft.com/office/drawing/2014/main" id="{E2949C44-0B23-8970-ABE2-0538EA389EF1}"/>
              </a:ext>
            </a:extLst>
          </p:cNvPr>
          <p:cNvSpPr>
            <a:spLocks noGrp="1"/>
          </p:cNvSpPr>
          <p:nvPr>
            <p:ph idx="1"/>
          </p:nvPr>
        </p:nvSpPr>
        <p:spPr>
          <a:xfrm>
            <a:off x="648931" y="2438400"/>
            <a:ext cx="3505494" cy="3785419"/>
          </a:xfrm>
        </p:spPr>
        <p:txBody>
          <a:bodyPr>
            <a:normAutofit/>
          </a:bodyPr>
          <a:lstStyle/>
          <a:p>
            <a:r>
              <a:rPr lang="fr-FR" sz="1900" dirty="0">
                <a:latin typeface="roboto-regular"/>
              </a:rPr>
              <a:t>D</a:t>
            </a:r>
            <a:r>
              <a:rPr lang="fr-FR" sz="1900" b="0" i="0" dirty="0">
                <a:effectLst/>
                <a:latin typeface="roboto-regular"/>
              </a:rPr>
              <a:t>ocument décrivant un business model simplicité. </a:t>
            </a:r>
          </a:p>
          <a:p>
            <a:endParaRPr lang="fr-FR" sz="1900" b="0" i="0" dirty="0">
              <a:effectLst/>
              <a:latin typeface="roboto-regular"/>
            </a:endParaRPr>
          </a:p>
          <a:p>
            <a:pPr marL="0" indent="0">
              <a:buNone/>
            </a:pPr>
            <a:endParaRPr lang="fr-FR" sz="1900" dirty="0">
              <a:latin typeface="roboto-regular"/>
            </a:endParaRPr>
          </a:p>
          <a:p>
            <a:r>
              <a:rPr lang="fr-FR" sz="1900" b="0" i="0" dirty="0">
                <a:effectLst/>
                <a:latin typeface="roboto-regular"/>
              </a:rPr>
              <a:t>Représentation en une seule page, au travers d’un canevas, l’ensemble des points clés du BM. </a:t>
            </a:r>
            <a:endParaRPr lang="fr-FR" sz="1900" dirty="0"/>
          </a:p>
        </p:txBody>
      </p:sp>
      <p:pic>
        <p:nvPicPr>
          <p:cNvPr id="14340" name="Picture 4" descr="Amazon.fr - BUSINESS MODEL NOUVELLE GENERATION - Alexander Osterwalder, Yves  Pigneur - Livres">
            <a:extLst>
              <a:ext uri="{FF2B5EF4-FFF2-40B4-BE49-F238E27FC236}">
                <a16:creationId xmlns:a16="http://schemas.microsoft.com/office/drawing/2014/main" id="{791C00AF-4AE7-D80D-364F-C83628FEFC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230321"/>
            <a:ext cx="6019331" cy="439411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147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Titre 1">
            <a:extLst>
              <a:ext uri="{FF2B5EF4-FFF2-40B4-BE49-F238E27FC236}">
                <a16:creationId xmlns:a16="http://schemas.microsoft.com/office/drawing/2014/main" id="{BA430ECF-1897-4F13-B813-8725B2BBFBEA}"/>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FR" altLang="fr-FR" sz="1700">
                <a:solidFill>
                  <a:srgbClr val="FFFFFF"/>
                </a:solidFill>
              </a:rPr>
              <a:t>Représentation CANVAS (Alexander Osterwalder)</a:t>
            </a:r>
          </a:p>
        </p:txBody>
      </p:sp>
      <p:sp>
        <p:nvSpPr>
          <p:cNvPr id="57347" name="Espace réservé du contenu 2">
            <a:extLst>
              <a:ext uri="{FF2B5EF4-FFF2-40B4-BE49-F238E27FC236}">
                <a16:creationId xmlns:a16="http://schemas.microsoft.com/office/drawing/2014/main" id="{5783C17F-3E84-4A79-9E57-AE555925F5C3}"/>
              </a:ext>
            </a:extLst>
          </p:cNvPr>
          <p:cNvSpPr>
            <a:spLocks noGrp="1"/>
          </p:cNvSpPr>
          <p:nvPr>
            <p:ph idx="1"/>
          </p:nvPr>
        </p:nvSpPr>
        <p:spPr>
          <a:xfrm>
            <a:off x="5591695" y="1402080"/>
            <a:ext cx="5320696" cy="4053840"/>
          </a:xfrm>
        </p:spPr>
        <p:txBody>
          <a:bodyPr anchor="ctr">
            <a:normAutofit/>
          </a:bodyPr>
          <a:lstStyle/>
          <a:p>
            <a:r>
              <a:rPr lang="fr-FR" altLang="fr-FR"/>
              <a:t>La proposition de valeur faite au client</a:t>
            </a:r>
          </a:p>
          <a:p>
            <a:r>
              <a:rPr lang="fr-FR" altLang="fr-FR"/>
              <a:t>La division de la clientèle en segments</a:t>
            </a:r>
          </a:p>
          <a:p>
            <a:r>
              <a:rPr lang="fr-FR" altLang="fr-FR"/>
              <a:t>Les relations avec cette clientèle</a:t>
            </a:r>
          </a:p>
          <a:p>
            <a:r>
              <a:rPr lang="fr-FR" altLang="fr-FR"/>
              <a:t>Les canaux de distribution auxquels on a recours</a:t>
            </a:r>
          </a:p>
          <a:p>
            <a:r>
              <a:rPr lang="fr-FR" altLang="fr-FR"/>
              <a:t>Les activités clés qu’il faut maîtriser</a:t>
            </a:r>
          </a:p>
          <a:p>
            <a:r>
              <a:rPr lang="fr-FR" altLang="fr-FR"/>
              <a:t>Les ressources clés auxquelles il faut pouvoir accéder</a:t>
            </a:r>
          </a:p>
          <a:p>
            <a:r>
              <a:rPr lang="fr-FR" altLang="fr-FR"/>
              <a:t>Le réseau de partenaires que ceci implique d’avoir</a:t>
            </a:r>
          </a:p>
          <a:p>
            <a:r>
              <a:rPr lang="fr-FR" altLang="fr-FR"/>
              <a:t>Les coûts de la structure de l’entreprise</a:t>
            </a:r>
          </a:p>
          <a:p>
            <a:r>
              <a:rPr lang="fr-FR" altLang="fr-FR"/>
              <a:t>Les flux de revenus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e Loup de Wall Street : entre ambition et pouvoir - Nos Pensées">
            <a:extLst>
              <a:ext uri="{FF2B5EF4-FFF2-40B4-BE49-F238E27FC236}">
                <a16:creationId xmlns:a16="http://schemas.microsoft.com/office/drawing/2014/main" id="{2FF225E0-B503-53D8-D0E5-174B577AD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OW ME THE MONEY. Remember the scene in Jerry Maguire… | by Anand | Medium">
            <a:extLst>
              <a:ext uri="{FF2B5EF4-FFF2-40B4-BE49-F238E27FC236}">
                <a16:creationId xmlns:a16="http://schemas.microsoft.com/office/drawing/2014/main" id="{5881B6EB-E76A-5008-64BE-A7784A602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27408">
            <a:off x="387926" y="735411"/>
            <a:ext cx="3632548" cy="196171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795444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mprendre les business models en 5 minutes [Philippe Gattet]">
            <a:hlinkClick r:id="" action="ppaction://media"/>
            <a:extLst>
              <a:ext uri="{FF2B5EF4-FFF2-40B4-BE49-F238E27FC236}">
                <a16:creationId xmlns:a16="http://schemas.microsoft.com/office/drawing/2014/main" id="{2A64B7E8-346C-F836-DF2C-AD505227697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9918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usiness Model Canvas - AQM Conseil">
            <a:extLst>
              <a:ext uri="{FF2B5EF4-FFF2-40B4-BE49-F238E27FC236}">
                <a16:creationId xmlns:a16="http://schemas.microsoft.com/office/drawing/2014/main" id="{C833BE07-A4D2-EF71-BE85-5F76CBE97F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4834" y="643466"/>
            <a:ext cx="10662331"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732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nevas de modèle d'entreprise Google - FourWeekMBA">
            <a:extLst>
              <a:ext uri="{FF2B5EF4-FFF2-40B4-BE49-F238E27FC236}">
                <a16:creationId xmlns:a16="http://schemas.microsoft.com/office/drawing/2014/main" id="{28D9C565-DCC9-BE9A-4C21-F8DDF1A235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8" b="1184"/>
          <a:stretch/>
        </p:blipFill>
        <p:spPr bwMode="auto">
          <a:xfrm>
            <a:off x="838199" y="735153"/>
            <a:ext cx="10515602" cy="538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86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irbnb Business Model : What makes Airbnb so successful?">
            <a:hlinkClick r:id="" action="ppaction://media"/>
            <a:extLst>
              <a:ext uri="{FF2B5EF4-FFF2-40B4-BE49-F238E27FC236}">
                <a16:creationId xmlns:a16="http://schemas.microsoft.com/office/drawing/2014/main" id="{4A5E4F54-F8AE-A6F3-B0C2-A325F6D99C5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5486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Yves Pigneur présente Value proposition canvas">
            <a:hlinkClick r:id="" action="ppaction://media"/>
            <a:extLst>
              <a:ext uri="{FF2B5EF4-FFF2-40B4-BE49-F238E27FC236}">
                <a16:creationId xmlns:a16="http://schemas.microsoft.com/office/drawing/2014/main" id="{F11FF8E7-CB57-43A3-B9A6-F8CD11EC300E}"/>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3759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urￃﾩlien Duthoit, Xerfi Canal Comprendre les modￃﾨles d'affaires">
            <a:hlinkClick r:id="" action="ppaction://media"/>
            <a:extLst>
              <a:ext uri="{FF2B5EF4-FFF2-40B4-BE49-F238E27FC236}">
                <a16:creationId xmlns:a16="http://schemas.microsoft.com/office/drawing/2014/main" id="{C06BDF57-1115-4D9A-AB5A-FBF2F04FB58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65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a:extLst>
              <a:ext uri="{FF2B5EF4-FFF2-40B4-BE49-F238E27FC236}">
                <a16:creationId xmlns:a16="http://schemas.microsoft.com/office/drawing/2014/main" id="{EE443A12-6DC9-4A3C-904E-4B73E4DB1307}"/>
              </a:ext>
            </a:extLst>
          </p:cNvPr>
          <p:cNvSpPr>
            <a:spLocks noGrp="1"/>
          </p:cNvSpPr>
          <p:nvPr>
            <p:ph type="title"/>
          </p:nvPr>
        </p:nvSpPr>
        <p:spPr>
          <a:xfrm>
            <a:off x="2050955" y="326413"/>
            <a:ext cx="7729728" cy="1188720"/>
          </a:xfrm>
        </p:spPr>
        <p:txBody>
          <a:bodyPr/>
          <a:lstStyle/>
          <a:p>
            <a:r>
              <a:rPr lang="fr-FR" altLang="fr-FR"/>
              <a:t>Modèle RCOV </a:t>
            </a:r>
            <a:br>
              <a:rPr lang="fr-FR" altLang="fr-FR"/>
            </a:br>
            <a:r>
              <a:rPr lang="fr-FR" altLang="fr-FR"/>
              <a:t>(Demil, Lecoq, Warnier)</a:t>
            </a:r>
          </a:p>
        </p:txBody>
      </p:sp>
      <p:sp>
        <p:nvSpPr>
          <p:cNvPr id="4" name="Rectangle 3">
            <a:extLst>
              <a:ext uri="{FF2B5EF4-FFF2-40B4-BE49-F238E27FC236}">
                <a16:creationId xmlns:a16="http://schemas.microsoft.com/office/drawing/2014/main" id="{D5ADE2A5-0E45-4A9F-BC63-C1665944C62C}"/>
              </a:ext>
            </a:extLst>
          </p:cNvPr>
          <p:cNvSpPr/>
          <p:nvPr/>
        </p:nvSpPr>
        <p:spPr>
          <a:xfrm>
            <a:off x="4727576" y="2060576"/>
            <a:ext cx="2447925"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Ressources &amp; Compétences</a:t>
            </a:r>
          </a:p>
          <a:p>
            <a:pPr algn="ctr">
              <a:defRPr/>
            </a:pPr>
            <a:r>
              <a:rPr lang="fr-FR" sz="1400" dirty="0"/>
              <a:t>(RC)</a:t>
            </a:r>
          </a:p>
        </p:txBody>
      </p:sp>
      <p:sp>
        <p:nvSpPr>
          <p:cNvPr id="5" name="Rectangle 4">
            <a:extLst>
              <a:ext uri="{FF2B5EF4-FFF2-40B4-BE49-F238E27FC236}">
                <a16:creationId xmlns:a16="http://schemas.microsoft.com/office/drawing/2014/main" id="{43FEB215-7BA4-43D7-ACC5-05DED2A07BD2}"/>
              </a:ext>
            </a:extLst>
          </p:cNvPr>
          <p:cNvSpPr/>
          <p:nvPr/>
        </p:nvSpPr>
        <p:spPr>
          <a:xfrm>
            <a:off x="1919289" y="3500438"/>
            <a:ext cx="2447925"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Propositions de valeur</a:t>
            </a:r>
          </a:p>
          <a:p>
            <a:pPr algn="ctr">
              <a:defRPr/>
            </a:pPr>
            <a:r>
              <a:rPr lang="fr-FR" sz="1400" dirty="0"/>
              <a:t>(V)</a:t>
            </a:r>
          </a:p>
        </p:txBody>
      </p:sp>
      <p:sp>
        <p:nvSpPr>
          <p:cNvPr id="6" name="Rectangle 5">
            <a:extLst>
              <a:ext uri="{FF2B5EF4-FFF2-40B4-BE49-F238E27FC236}">
                <a16:creationId xmlns:a16="http://schemas.microsoft.com/office/drawing/2014/main" id="{EA9CF372-DDBD-4B9A-854A-9E22E79B201C}"/>
              </a:ext>
            </a:extLst>
          </p:cNvPr>
          <p:cNvSpPr/>
          <p:nvPr/>
        </p:nvSpPr>
        <p:spPr>
          <a:xfrm>
            <a:off x="7391401" y="3500438"/>
            <a:ext cx="2449513"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Organisation interne et externe </a:t>
            </a:r>
          </a:p>
          <a:p>
            <a:pPr algn="ctr">
              <a:defRPr/>
            </a:pPr>
            <a:r>
              <a:rPr lang="fr-FR" sz="1400" dirty="0"/>
              <a:t>(0)</a:t>
            </a:r>
          </a:p>
        </p:txBody>
      </p:sp>
      <p:sp>
        <p:nvSpPr>
          <p:cNvPr id="7" name="Rectangle 6">
            <a:extLst>
              <a:ext uri="{FF2B5EF4-FFF2-40B4-BE49-F238E27FC236}">
                <a16:creationId xmlns:a16="http://schemas.microsoft.com/office/drawing/2014/main" id="{5E5A2361-EE2D-4B7E-97B5-8655379D0EE0}"/>
              </a:ext>
            </a:extLst>
          </p:cNvPr>
          <p:cNvSpPr/>
          <p:nvPr/>
        </p:nvSpPr>
        <p:spPr>
          <a:xfrm>
            <a:off x="1905001" y="4941889"/>
            <a:ext cx="2447925"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Volume et structure de revenus</a:t>
            </a:r>
          </a:p>
          <a:p>
            <a:pPr algn="ctr">
              <a:defRPr/>
            </a:pPr>
            <a:r>
              <a:rPr lang="fr-FR" sz="1400" dirty="0"/>
              <a:t>Flux des encaissements</a:t>
            </a:r>
          </a:p>
        </p:txBody>
      </p:sp>
      <p:sp>
        <p:nvSpPr>
          <p:cNvPr id="8" name="Rectangle 7">
            <a:extLst>
              <a:ext uri="{FF2B5EF4-FFF2-40B4-BE49-F238E27FC236}">
                <a16:creationId xmlns:a16="http://schemas.microsoft.com/office/drawing/2014/main" id="{4F6AB59C-784E-4A2F-978B-55D9978314BC}"/>
              </a:ext>
            </a:extLst>
          </p:cNvPr>
          <p:cNvSpPr/>
          <p:nvPr/>
        </p:nvSpPr>
        <p:spPr>
          <a:xfrm>
            <a:off x="7405689" y="4868863"/>
            <a:ext cx="2447925"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Volume et structure des coûts</a:t>
            </a:r>
          </a:p>
          <a:p>
            <a:pPr algn="ctr">
              <a:defRPr/>
            </a:pPr>
            <a:r>
              <a:rPr lang="fr-FR" sz="1400" dirty="0"/>
              <a:t>Flux des décaissements</a:t>
            </a:r>
          </a:p>
        </p:txBody>
      </p:sp>
      <p:sp>
        <p:nvSpPr>
          <p:cNvPr id="9" name="Rectangle 8">
            <a:extLst>
              <a:ext uri="{FF2B5EF4-FFF2-40B4-BE49-F238E27FC236}">
                <a16:creationId xmlns:a16="http://schemas.microsoft.com/office/drawing/2014/main" id="{96B171AD-73BA-4D2A-B427-B9C3D97804B6}"/>
              </a:ext>
            </a:extLst>
          </p:cNvPr>
          <p:cNvSpPr/>
          <p:nvPr/>
        </p:nvSpPr>
        <p:spPr>
          <a:xfrm>
            <a:off x="4800601" y="6021388"/>
            <a:ext cx="2447925"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Marge et flux de trésorerie</a:t>
            </a:r>
          </a:p>
        </p:txBody>
      </p:sp>
      <p:sp>
        <p:nvSpPr>
          <p:cNvPr id="12" name="Flèche en arc 11">
            <a:extLst>
              <a:ext uri="{FF2B5EF4-FFF2-40B4-BE49-F238E27FC236}">
                <a16:creationId xmlns:a16="http://schemas.microsoft.com/office/drawing/2014/main" id="{EF626682-A14C-47E3-9F47-61AA2090A1DE}"/>
              </a:ext>
            </a:extLst>
          </p:cNvPr>
          <p:cNvSpPr/>
          <p:nvPr/>
        </p:nvSpPr>
        <p:spPr>
          <a:xfrm>
            <a:off x="5346700" y="2944814"/>
            <a:ext cx="762000" cy="59213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3" name="Flèche en arc 12">
            <a:extLst>
              <a:ext uri="{FF2B5EF4-FFF2-40B4-BE49-F238E27FC236}">
                <a16:creationId xmlns:a16="http://schemas.microsoft.com/office/drawing/2014/main" id="{F17C3238-F35F-43B2-87FB-E273022C1B4F}"/>
              </a:ext>
            </a:extLst>
          </p:cNvPr>
          <p:cNvSpPr/>
          <p:nvPr/>
        </p:nvSpPr>
        <p:spPr>
          <a:xfrm rot="10983556">
            <a:off x="5364163" y="2963863"/>
            <a:ext cx="773112" cy="665162"/>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cxnSp>
        <p:nvCxnSpPr>
          <p:cNvPr id="15" name="Connecteur droit avec flèche 14">
            <a:extLst>
              <a:ext uri="{FF2B5EF4-FFF2-40B4-BE49-F238E27FC236}">
                <a16:creationId xmlns:a16="http://schemas.microsoft.com/office/drawing/2014/main" id="{236D6888-7D95-40FF-9173-97FF9DDB6A45}"/>
              </a:ext>
            </a:extLst>
          </p:cNvPr>
          <p:cNvCxnSpPr>
            <a:stCxn id="5" idx="3"/>
            <a:endCxn id="6" idx="1"/>
          </p:cNvCxnSpPr>
          <p:nvPr/>
        </p:nvCxnSpPr>
        <p:spPr>
          <a:xfrm>
            <a:off x="4367214" y="3897313"/>
            <a:ext cx="30241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1F315621-52A0-45A3-9C53-E1B3EC95FE00}"/>
              </a:ext>
            </a:extLst>
          </p:cNvPr>
          <p:cNvCxnSpPr>
            <a:stCxn id="4" idx="3"/>
            <a:endCxn id="6" idx="0"/>
          </p:cNvCxnSpPr>
          <p:nvPr/>
        </p:nvCxnSpPr>
        <p:spPr>
          <a:xfrm>
            <a:off x="7175500" y="2457450"/>
            <a:ext cx="1441450" cy="10429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A0CC189D-19DB-4805-BE73-490421F14759}"/>
              </a:ext>
            </a:extLst>
          </p:cNvPr>
          <p:cNvCxnSpPr>
            <a:stCxn id="4" idx="1"/>
            <a:endCxn id="5" idx="0"/>
          </p:cNvCxnSpPr>
          <p:nvPr/>
        </p:nvCxnSpPr>
        <p:spPr>
          <a:xfrm flipH="1">
            <a:off x="3143251" y="2457450"/>
            <a:ext cx="1584325" cy="10429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8E7FCE0-AC84-412C-BFF9-ADF330D38C4D}"/>
              </a:ext>
            </a:extLst>
          </p:cNvPr>
          <p:cNvCxnSpPr>
            <a:stCxn id="9" idx="3"/>
          </p:cNvCxnSpPr>
          <p:nvPr/>
        </p:nvCxnSpPr>
        <p:spPr>
          <a:xfrm>
            <a:off x="7248525" y="6416675"/>
            <a:ext cx="30241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51D4418-ECDD-42E6-A9F6-CD5774FEBE38}"/>
              </a:ext>
            </a:extLst>
          </p:cNvPr>
          <p:cNvCxnSpPr/>
          <p:nvPr/>
        </p:nvCxnSpPr>
        <p:spPr>
          <a:xfrm flipH="1" flipV="1">
            <a:off x="10128250" y="2276475"/>
            <a:ext cx="71438" cy="414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6F958DA0-B707-424D-98EF-C238F35673D0}"/>
              </a:ext>
            </a:extLst>
          </p:cNvPr>
          <p:cNvCxnSpPr/>
          <p:nvPr/>
        </p:nvCxnSpPr>
        <p:spPr>
          <a:xfrm flipH="1">
            <a:off x="7162800" y="2276475"/>
            <a:ext cx="2965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D171D6C-CB75-41C8-9EB2-C00F40092915}"/>
              </a:ext>
            </a:extLst>
          </p:cNvPr>
          <p:cNvCxnSpPr>
            <a:stCxn id="6" idx="2"/>
            <a:endCxn id="8" idx="0"/>
          </p:cNvCxnSpPr>
          <p:nvPr/>
        </p:nvCxnSpPr>
        <p:spPr>
          <a:xfrm>
            <a:off x="8616950" y="4292601"/>
            <a:ext cx="12700" cy="576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85030676-CCB7-4033-9A96-0EE6E4A2F492}"/>
              </a:ext>
            </a:extLst>
          </p:cNvPr>
          <p:cNvCxnSpPr>
            <a:stCxn id="5" idx="2"/>
            <a:endCxn id="7" idx="0"/>
          </p:cNvCxnSpPr>
          <p:nvPr/>
        </p:nvCxnSpPr>
        <p:spPr>
          <a:xfrm flipH="1">
            <a:off x="3128964" y="4292600"/>
            <a:ext cx="14287" cy="649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F6439CC-B2B4-4DE7-8AFB-E0250093778F}"/>
              </a:ext>
            </a:extLst>
          </p:cNvPr>
          <p:cNvCxnSpPr>
            <a:stCxn id="7" idx="2"/>
          </p:cNvCxnSpPr>
          <p:nvPr/>
        </p:nvCxnSpPr>
        <p:spPr>
          <a:xfrm>
            <a:off x="3128963" y="5732463"/>
            <a:ext cx="0"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067472B-4E37-4C94-93AE-F7985D1AF130}"/>
              </a:ext>
            </a:extLst>
          </p:cNvPr>
          <p:cNvCxnSpPr/>
          <p:nvPr/>
        </p:nvCxnSpPr>
        <p:spPr>
          <a:xfrm>
            <a:off x="3143250" y="5876925"/>
            <a:ext cx="55451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24F9EE2-E729-4A9C-B81F-195DCB931DC9}"/>
              </a:ext>
            </a:extLst>
          </p:cNvPr>
          <p:cNvCxnSpPr/>
          <p:nvPr/>
        </p:nvCxnSpPr>
        <p:spPr>
          <a:xfrm flipH="1" flipV="1">
            <a:off x="8674101" y="5661025"/>
            <a:ext cx="15875" cy="21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1617FEA-0149-4D1D-8298-39DA4A6DADE3}"/>
              </a:ext>
            </a:extLst>
          </p:cNvPr>
          <p:cNvCxnSpPr>
            <a:endCxn id="9" idx="0"/>
          </p:cNvCxnSpPr>
          <p:nvPr/>
        </p:nvCxnSpPr>
        <p:spPr>
          <a:xfrm>
            <a:off x="6024563" y="5876926"/>
            <a:ext cx="0" cy="144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a:extLst>
              <a:ext uri="{FF2B5EF4-FFF2-40B4-BE49-F238E27FC236}">
                <a16:creationId xmlns:a16="http://schemas.microsoft.com/office/drawing/2014/main" id="{34CEE957-AA34-47C5-BF48-8BF526DB7AD5}"/>
              </a:ext>
            </a:extLst>
          </p:cNvPr>
          <p:cNvSpPr>
            <a:spLocks noGrp="1"/>
          </p:cNvSpPr>
          <p:nvPr>
            <p:ph type="title"/>
          </p:nvPr>
        </p:nvSpPr>
        <p:spPr>
          <a:xfrm>
            <a:off x="1524000" y="0"/>
            <a:ext cx="9144000" cy="692150"/>
          </a:xfrm>
        </p:spPr>
        <p:txBody>
          <a:bodyPr>
            <a:normAutofit fontScale="90000"/>
          </a:bodyPr>
          <a:lstStyle/>
          <a:p>
            <a:r>
              <a:rPr lang="fr-FR" altLang="fr-FR"/>
              <a:t>Le BM des agences immobilières</a:t>
            </a:r>
          </a:p>
        </p:txBody>
      </p:sp>
      <p:sp>
        <p:nvSpPr>
          <p:cNvPr id="4" name="Rectangle 3">
            <a:extLst>
              <a:ext uri="{FF2B5EF4-FFF2-40B4-BE49-F238E27FC236}">
                <a16:creationId xmlns:a16="http://schemas.microsoft.com/office/drawing/2014/main" id="{C2C65FDA-71DA-4FB9-8B12-AD1F542E3C19}"/>
              </a:ext>
            </a:extLst>
          </p:cNvPr>
          <p:cNvSpPr/>
          <p:nvPr/>
        </p:nvSpPr>
        <p:spPr>
          <a:xfrm>
            <a:off x="3792539" y="2060576"/>
            <a:ext cx="4175125"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Ressources &amp; Compétences </a:t>
            </a:r>
          </a:p>
          <a:p>
            <a:pPr algn="ctr">
              <a:defRPr/>
            </a:pPr>
            <a:r>
              <a:rPr lang="fr-FR" sz="1200" dirty="0"/>
              <a:t>Catalogue, connaissance du marché local, compétences des agents, agence, éventuellement publicité</a:t>
            </a:r>
          </a:p>
        </p:txBody>
      </p:sp>
      <p:sp>
        <p:nvSpPr>
          <p:cNvPr id="5" name="Rectangle 4">
            <a:extLst>
              <a:ext uri="{FF2B5EF4-FFF2-40B4-BE49-F238E27FC236}">
                <a16:creationId xmlns:a16="http://schemas.microsoft.com/office/drawing/2014/main" id="{D39358A9-4352-4CCA-8F93-DFA6EBC6B2E8}"/>
              </a:ext>
            </a:extLst>
          </p:cNvPr>
          <p:cNvSpPr/>
          <p:nvPr/>
        </p:nvSpPr>
        <p:spPr>
          <a:xfrm>
            <a:off x="1919288" y="3500438"/>
            <a:ext cx="3529012"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Propositions de valeur aux acheteurs</a:t>
            </a:r>
          </a:p>
          <a:p>
            <a:pPr algn="ctr">
              <a:defRPr/>
            </a:pPr>
            <a:r>
              <a:rPr lang="fr-FR" sz="1200" dirty="0"/>
              <a:t>Acheter un  bien correspondant le plus à ses aspirations et aux prix le plus juste</a:t>
            </a:r>
          </a:p>
        </p:txBody>
      </p:sp>
      <p:sp>
        <p:nvSpPr>
          <p:cNvPr id="6" name="Rectangle 5">
            <a:extLst>
              <a:ext uri="{FF2B5EF4-FFF2-40B4-BE49-F238E27FC236}">
                <a16:creationId xmlns:a16="http://schemas.microsoft.com/office/drawing/2014/main" id="{A2807CD7-332B-4E5B-95FB-5A62737302DC}"/>
              </a:ext>
            </a:extLst>
          </p:cNvPr>
          <p:cNvSpPr/>
          <p:nvPr/>
        </p:nvSpPr>
        <p:spPr>
          <a:xfrm>
            <a:off x="6154739" y="3500438"/>
            <a:ext cx="3686175"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Organisation </a:t>
            </a:r>
          </a:p>
          <a:p>
            <a:pPr algn="ctr">
              <a:defRPr/>
            </a:pPr>
            <a:r>
              <a:rPr lang="fr-FR" sz="1200" dirty="0"/>
              <a:t>Agents immobiliers, éventuellement collaboration avec les autres agence d’un réseau</a:t>
            </a:r>
          </a:p>
        </p:txBody>
      </p:sp>
      <p:sp>
        <p:nvSpPr>
          <p:cNvPr id="7" name="Rectangle 6">
            <a:extLst>
              <a:ext uri="{FF2B5EF4-FFF2-40B4-BE49-F238E27FC236}">
                <a16:creationId xmlns:a16="http://schemas.microsoft.com/office/drawing/2014/main" id="{1FEC43E0-9834-4B2C-B001-51CE26A109EE}"/>
              </a:ext>
            </a:extLst>
          </p:cNvPr>
          <p:cNvSpPr/>
          <p:nvPr/>
        </p:nvSpPr>
        <p:spPr>
          <a:xfrm>
            <a:off x="1905000" y="4941889"/>
            <a:ext cx="35433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Revenus</a:t>
            </a:r>
          </a:p>
          <a:p>
            <a:pPr algn="ctr">
              <a:defRPr/>
            </a:pPr>
            <a:r>
              <a:rPr lang="fr-FR" sz="1200" dirty="0"/>
              <a:t>Commission d’environ 5% du montant de la transaction * Nombre de transaction</a:t>
            </a:r>
          </a:p>
        </p:txBody>
      </p:sp>
      <p:sp>
        <p:nvSpPr>
          <p:cNvPr id="8" name="Rectangle 7">
            <a:extLst>
              <a:ext uri="{FF2B5EF4-FFF2-40B4-BE49-F238E27FC236}">
                <a16:creationId xmlns:a16="http://schemas.microsoft.com/office/drawing/2014/main" id="{BEBCC0D2-39A7-4366-BF96-DBAF1A0DE9DC}"/>
              </a:ext>
            </a:extLst>
          </p:cNvPr>
          <p:cNvSpPr/>
          <p:nvPr/>
        </p:nvSpPr>
        <p:spPr>
          <a:xfrm>
            <a:off x="6154739" y="4941889"/>
            <a:ext cx="3698875"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Coûts</a:t>
            </a:r>
          </a:p>
          <a:p>
            <a:pPr algn="ctr">
              <a:defRPr/>
            </a:pPr>
            <a:r>
              <a:rPr lang="fr-FR" sz="1200" dirty="0"/>
              <a:t>Loyer et salaires fixes des agents, commissions sur ventes versées aux agents</a:t>
            </a:r>
          </a:p>
        </p:txBody>
      </p:sp>
      <p:sp>
        <p:nvSpPr>
          <p:cNvPr id="9" name="Rectangle 8">
            <a:extLst>
              <a:ext uri="{FF2B5EF4-FFF2-40B4-BE49-F238E27FC236}">
                <a16:creationId xmlns:a16="http://schemas.microsoft.com/office/drawing/2014/main" id="{BA47B866-29AE-46CC-B6C2-4062ED101592}"/>
              </a:ext>
            </a:extLst>
          </p:cNvPr>
          <p:cNvSpPr/>
          <p:nvPr/>
        </p:nvSpPr>
        <p:spPr>
          <a:xfrm>
            <a:off x="3935413" y="6021388"/>
            <a:ext cx="3744912"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Marge</a:t>
            </a:r>
          </a:p>
          <a:p>
            <a:pPr algn="ctr">
              <a:defRPr/>
            </a:pPr>
            <a:r>
              <a:rPr lang="fr-FR" sz="1200" dirty="0"/>
              <a:t>Dépend essentiellement du nombre de transactions</a:t>
            </a:r>
          </a:p>
        </p:txBody>
      </p:sp>
      <p:cxnSp>
        <p:nvCxnSpPr>
          <p:cNvPr id="27" name="Connecteur droit avec flèche 26">
            <a:extLst>
              <a:ext uri="{FF2B5EF4-FFF2-40B4-BE49-F238E27FC236}">
                <a16:creationId xmlns:a16="http://schemas.microsoft.com/office/drawing/2014/main" id="{F98E458B-E51A-49FD-AB51-89B508A85CAC}"/>
              </a:ext>
            </a:extLst>
          </p:cNvPr>
          <p:cNvCxnSpPr>
            <a:stCxn id="6" idx="2"/>
            <a:endCxn id="8" idx="0"/>
          </p:cNvCxnSpPr>
          <p:nvPr/>
        </p:nvCxnSpPr>
        <p:spPr>
          <a:xfrm>
            <a:off x="7997825" y="4292600"/>
            <a:ext cx="6350" cy="649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8AB5A801-00AF-4DAF-93B5-83A8ACE126EB}"/>
              </a:ext>
            </a:extLst>
          </p:cNvPr>
          <p:cNvCxnSpPr>
            <a:stCxn id="5" idx="2"/>
            <a:endCxn id="7" idx="0"/>
          </p:cNvCxnSpPr>
          <p:nvPr/>
        </p:nvCxnSpPr>
        <p:spPr>
          <a:xfrm flipH="1">
            <a:off x="3676650" y="4292600"/>
            <a:ext cx="6350" cy="649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0F7005D-25FC-4EF0-ABF8-A5136B2F3FE5}"/>
              </a:ext>
            </a:extLst>
          </p:cNvPr>
          <p:cNvSpPr/>
          <p:nvPr/>
        </p:nvSpPr>
        <p:spPr>
          <a:xfrm>
            <a:off x="1703388" y="833438"/>
            <a:ext cx="4451350"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t>Proposition de valeur aux vendeurs</a:t>
            </a:r>
          </a:p>
          <a:p>
            <a:pPr algn="ctr">
              <a:defRPr/>
            </a:pPr>
            <a:r>
              <a:rPr lang="fr-FR" sz="1200" dirty="0"/>
              <a:t>Vendre rapidement un bien à un prix le plus élevé possible</a:t>
            </a:r>
          </a:p>
        </p:txBody>
      </p:sp>
      <p:cxnSp>
        <p:nvCxnSpPr>
          <p:cNvPr id="28" name="Connecteur droit avec flèche 27">
            <a:extLst>
              <a:ext uri="{FF2B5EF4-FFF2-40B4-BE49-F238E27FC236}">
                <a16:creationId xmlns:a16="http://schemas.microsoft.com/office/drawing/2014/main" id="{A1FDC3B4-CE8D-4A2A-9A95-C46A553FD71F}"/>
              </a:ext>
            </a:extLst>
          </p:cNvPr>
          <p:cNvCxnSpPr>
            <a:stCxn id="7" idx="2"/>
            <a:endCxn id="9" idx="0"/>
          </p:cNvCxnSpPr>
          <p:nvPr/>
        </p:nvCxnSpPr>
        <p:spPr>
          <a:xfrm>
            <a:off x="3676651" y="5732464"/>
            <a:ext cx="2132013" cy="288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CBE8D23-DF34-4CC0-8781-7FF5BE1EADBB}"/>
              </a:ext>
            </a:extLst>
          </p:cNvPr>
          <p:cNvCxnSpPr>
            <a:stCxn id="8" idx="2"/>
            <a:endCxn id="9" idx="0"/>
          </p:cNvCxnSpPr>
          <p:nvPr/>
        </p:nvCxnSpPr>
        <p:spPr>
          <a:xfrm flipH="1">
            <a:off x="5808663" y="5732464"/>
            <a:ext cx="2195512" cy="288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F2334ACF-1F9C-4F81-9361-902E14338EAC}"/>
              </a:ext>
            </a:extLst>
          </p:cNvPr>
          <p:cNvCxnSpPr>
            <a:stCxn id="4" idx="2"/>
            <a:endCxn id="5" idx="0"/>
          </p:cNvCxnSpPr>
          <p:nvPr/>
        </p:nvCxnSpPr>
        <p:spPr>
          <a:xfrm flipH="1">
            <a:off x="3683000" y="2852738"/>
            <a:ext cx="2197100" cy="64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B303C4C4-4FD6-4602-A47D-34FCD7C068AE}"/>
              </a:ext>
            </a:extLst>
          </p:cNvPr>
          <p:cNvCxnSpPr>
            <a:stCxn id="4" idx="2"/>
            <a:endCxn id="6" idx="0"/>
          </p:cNvCxnSpPr>
          <p:nvPr/>
        </p:nvCxnSpPr>
        <p:spPr>
          <a:xfrm>
            <a:off x="5880101" y="2852738"/>
            <a:ext cx="2117725" cy="64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49D6E91A-3F52-444B-8E5E-9F76F35BA206}"/>
              </a:ext>
            </a:extLst>
          </p:cNvPr>
          <p:cNvCxnSpPr>
            <a:stCxn id="4" idx="0"/>
            <a:endCxn id="24" idx="2"/>
          </p:cNvCxnSpPr>
          <p:nvPr/>
        </p:nvCxnSpPr>
        <p:spPr>
          <a:xfrm flipH="1" flipV="1">
            <a:off x="3929064" y="1625601"/>
            <a:ext cx="1951037" cy="434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s cochons dans la ferme : le modￃﾨle ￃﾩconomique du gratuit [Frￃﾩdￃﾩric Frￃﾩry]">
            <a:hlinkClick r:id="" action="ppaction://media"/>
            <a:extLst>
              <a:ext uri="{FF2B5EF4-FFF2-40B4-BE49-F238E27FC236}">
                <a16:creationId xmlns:a16="http://schemas.microsoft.com/office/drawing/2014/main" id="{9A329E92-20B4-47D7-87DE-C74161882FC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520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76CF21-473F-4E3C-96E7-5A90EDD7B60D}"/>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501953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19964-B2EE-4233-8FD2-471F4015F47F}"/>
              </a:ext>
            </a:extLst>
          </p:cNvPr>
          <p:cNvSpPr>
            <a:spLocks noGrp="1"/>
          </p:cNvSpPr>
          <p:nvPr>
            <p:ph type="title"/>
          </p:nvPr>
        </p:nvSpPr>
        <p:spPr>
          <a:xfrm>
            <a:off x="649224" y="645106"/>
            <a:ext cx="3650279" cy="1259894"/>
          </a:xfrm>
        </p:spPr>
        <p:txBody>
          <a:bodyPr>
            <a:normAutofit/>
          </a:bodyPr>
          <a:lstStyle/>
          <a:p>
            <a:r>
              <a:rPr lang="fr-FR"/>
              <a:t>Et vous ? </a:t>
            </a:r>
          </a:p>
        </p:txBody>
      </p:sp>
      <p:pic>
        <p:nvPicPr>
          <p:cNvPr id="4" name="Espace réservé du contenu 3">
            <a:extLst>
              <a:ext uri="{FF2B5EF4-FFF2-40B4-BE49-F238E27FC236}">
                <a16:creationId xmlns:a16="http://schemas.microsoft.com/office/drawing/2014/main" id="{57323881-3FB6-40C4-9433-4113C2B82AA5}"/>
              </a:ext>
            </a:extLst>
          </p:cNvPr>
          <p:cNvPicPr>
            <a:picLocks noGrp="1" noChangeAspect="1"/>
          </p:cNvPicPr>
          <p:nvPr>
            <p:ph idx="1"/>
          </p:nvPr>
        </p:nvPicPr>
        <p:blipFill>
          <a:blip r:embed="rId2"/>
          <a:stretch>
            <a:fillRect/>
          </a:stretch>
        </p:blipFill>
        <p:spPr>
          <a:xfrm>
            <a:off x="1080511" y="1754909"/>
            <a:ext cx="2696279" cy="41101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Gros plan d'un guépard sur fond noir">
            <a:extLst>
              <a:ext uri="{FF2B5EF4-FFF2-40B4-BE49-F238E27FC236}">
                <a16:creationId xmlns:a16="http://schemas.microsoft.com/office/drawing/2014/main" id="{A6AFA528-1C7B-4DA8-9AF0-40C961AAEC94}"/>
              </a:ext>
            </a:extLst>
          </p:cNvPr>
          <p:cNvPicPr>
            <a:picLocks noChangeAspect="1"/>
          </p:cNvPicPr>
          <p:nvPr/>
        </p:nvPicPr>
        <p:blipFill rotWithShape="1">
          <a:blip r:embed="rId3"/>
          <a:srcRect l="13148" r="13147" b="-1"/>
          <a:stretch/>
        </p:blipFill>
        <p:spPr>
          <a:xfrm>
            <a:off x="4619543" y="10"/>
            <a:ext cx="7572457" cy="6857990"/>
          </a:xfrm>
          <a:prstGeom prst="rect">
            <a:avLst/>
          </a:prstGeom>
        </p:spPr>
      </p:pic>
    </p:spTree>
    <p:extLst>
      <p:ext uri="{BB962C8B-B14F-4D97-AF65-F5344CB8AC3E}">
        <p14:creationId xmlns:p14="http://schemas.microsoft.com/office/powerpoint/2010/main" val="1160971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easer COLDPLAY 16,17, 19 &amp; 20 JUILLET 2022 au Stade de France">
            <a:hlinkClick r:id="" action="ppaction://media"/>
            <a:extLst>
              <a:ext uri="{FF2B5EF4-FFF2-40B4-BE49-F238E27FC236}">
                <a16:creationId xmlns:a16="http://schemas.microsoft.com/office/drawing/2014/main" id="{8098DA4B-483E-9F79-0362-FBBC39801AD0}"/>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93413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Guidelines on Input Output Analysis">
            <a:extLst>
              <a:ext uri="{FF2B5EF4-FFF2-40B4-BE49-F238E27FC236}">
                <a16:creationId xmlns:a16="http://schemas.microsoft.com/office/drawing/2014/main" id="{374B3FB3-08B6-AA37-FE08-057B1CEBA7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9147" y="643467"/>
            <a:ext cx="8913705"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nput Output Diagram">
            <a:extLst>
              <a:ext uri="{FF2B5EF4-FFF2-40B4-BE49-F238E27FC236}">
                <a16:creationId xmlns:a16="http://schemas.microsoft.com/office/drawing/2014/main" id="{BCB0BCEC-BA61-C4A3-77A8-F4E3F09245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05323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hlinkClick r:id="rId2"/>
            <a:extLst>
              <a:ext uri="{FF2B5EF4-FFF2-40B4-BE49-F238E27FC236}">
                <a16:creationId xmlns:a16="http://schemas.microsoft.com/office/drawing/2014/main" id="{B4BD4337-C09F-6731-3244-D687C5A96C9D}"/>
              </a:ext>
            </a:extLst>
          </p:cNvPr>
          <p:cNvPicPr>
            <a:picLocks noChangeAspect="1"/>
          </p:cNvPicPr>
          <p:nvPr/>
        </p:nvPicPr>
        <p:blipFill rotWithShape="1">
          <a:blip r:embed="rId3">
            <a:extLst>
              <a:ext uri="{28A0092B-C50C-407E-A947-70E740481C1C}">
                <a14:useLocalDpi xmlns:a14="http://schemas.microsoft.com/office/drawing/2010/main" val="0"/>
              </a:ext>
            </a:extLst>
          </a:blip>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032863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E9739D-33D8-B8D6-0540-4BD4A887F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448" y="643467"/>
            <a:ext cx="8473104" cy="5571066"/>
          </a:xfrm>
          <a:prstGeom prst="rect">
            <a:avLst/>
          </a:prstGeom>
          <a:solidFill>
            <a:schemeClr val="tx1"/>
          </a:solidFill>
        </p:spPr>
      </p:pic>
    </p:spTree>
    <p:extLst>
      <p:ext uri="{BB962C8B-B14F-4D97-AF65-F5344CB8AC3E}">
        <p14:creationId xmlns:p14="http://schemas.microsoft.com/office/powerpoint/2010/main" val="37918458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DFA3890-CB04-46A1-EEB9-8087D6C69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174918"/>
            <a:ext cx="10905066" cy="2508164"/>
          </a:xfrm>
          <a:prstGeom prst="rect">
            <a:avLst/>
          </a:prstGeom>
          <a:solidFill>
            <a:schemeClr val="tx1"/>
          </a:solidFill>
        </p:spPr>
      </p:pic>
    </p:spTree>
    <p:extLst>
      <p:ext uri="{BB962C8B-B14F-4D97-AF65-F5344CB8AC3E}">
        <p14:creationId xmlns:p14="http://schemas.microsoft.com/office/powerpoint/2010/main" val="50185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76" name="Rectangle 7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683" name="Picture 7" descr="BEM">
            <a:extLst>
              <a:ext uri="{FF2B5EF4-FFF2-40B4-BE49-F238E27FC236}">
                <a16:creationId xmlns:a16="http://schemas.microsoft.com/office/drawing/2014/main" id="{876DEDCA-0D6B-4EE0-B9C6-A70B58B56F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672893"/>
            <a:ext cx="3209544" cy="3209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 name="Group 7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80" name="Rectangle 7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684" name="Picture 2">
            <a:extLst>
              <a:ext uri="{FF2B5EF4-FFF2-40B4-BE49-F238E27FC236}">
                <a16:creationId xmlns:a16="http://schemas.microsoft.com/office/drawing/2014/main" id="{62B6E6F3-A757-4369-8C31-2AF953136B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2539470"/>
            <a:ext cx="3209544" cy="14763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Group 8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84" name="Rectangle 8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682" name="Picture 5" descr="Logo_Euromed_Management">
            <a:extLst>
              <a:ext uri="{FF2B5EF4-FFF2-40B4-BE49-F238E27FC236}">
                <a16:creationId xmlns:a16="http://schemas.microsoft.com/office/drawing/2014/main" id="{258CE928-ECAA-44CA-8F88-CA797A6415A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2695935"/>
            <a:ext cx="3209544" cy="1163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7AA9098F-5DA2-4AD0-BE84-8C0EF7B0456C}"/>
              </a:ext>
            </a:extLst>
          </p:cNvPr>
          <p:cNvSpPr>
            <a:spLocks noChangeArrowheads="1"/>
          </p:cNvSpPr>
          <p:nvPr/>
        </p:nvSpPr>
        <p:spPr bwMode="auto">
          <a:xfrm>
            <a:off x="2424113" y="3068639"/>
            <a:ext cx="1657350"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Réputation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Classement</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(Accréditations)</a:t>
            </a:r>
          </a:p>
        </p:txBody>
      </p:sp>
      <p:sp>
        <p:nvSpPr>
          <p:cNvPr id="2053" name="Oval 5">
            <a:extLst>
              <a:ext uri="{FF2B5EF4-FFF2-40B4-BE49-F238E27FC236}">
                <a16:creationId xmlns:a16="http://schemas.microsoft.com/office/drawing/2014/main" id="{7AD6A8D8-A675-471C-9FE2-9FD72CF0256E}"/>
              </a:ext>
            </a:extLst>
          </p:cNvPr>
          <p:cNvSpPr>
            <a:spLocks noChangeArrowheads="1"/>
          </p:cNvSpPr>
          <p:nvPr/>
        </p:nvSpPr>
        <p:spPr bwMode="auto">
          <a:xfrm>
            <a:off x="2424113" y="1557339"/>
            <a:ext cx="1657350" cy="15128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Connaissance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des accréditions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Communication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Lobbying</a:t>
            </a:r>
          </a:p>
          <a:p>
            <a:pPr algn="ctr" eaLnBrk="1" hangingPunct="1">
              <a:spcBef>
                <a:spcPct val="0"/>
              </a:spcBef>
              <a:buFontTx/>
              <a:buNone/>
            </a:pPr>
            <a:endParaRPr lang="fr-FR" altLang="fr-FR" sz="1400">
              <a:latin typeface="Arial" panose="020B0604020202020204" pitchFamily="34" charset="0"/>
              <a:cs typeface="Arial" panose="020B0604020202020204" pitchFamily="34" charset="0"/>
            </a:endParaRPr>
          </a:p>
        </p:txBody>
      </p:sp>
      <p:sp>
        <p:nvSpPr>
          <p:cNvPr id="2054" name="Rectangle 6">
            <a:extLst>
              <a:ext uri="{FF2B5EF4-FFF2-40B4-BE49-F238E27FC236}">
                <a16:creationId xmlns:a16="http://schemas.microsoft.com/office/drawing/2014/main" id="{200911AD-E63E-4823-B0AC-883FA33311ED}"/>
              </a:ext>
            </a:extLst>
          </p:cNvPr>
          <p:cNvSpPr>
            <a:spLocks noChangeArrowheads="1"/>
          </p:cNvSpPr>
          <p:nvPr/>
        </p:nvSpPr>
        <p:spPr bwMode="auto">
          <a:xfrm>
            <a:off x="5016501" y="4149726"/>
            <a:ext cx="1584325"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Professeurs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Chercheurs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Enseignants</a:t>
            </a:r>
          </a:p>
        </p:txBody>
      </p:sp>
      <p:sp>
        <p:nvSpPr>
          <p:cNvPr id="2055" name="Oval 7">
            <a:extLst>
              <a:ext uri="{FF2B5EF4-FFF2-40B4-BE49-F238E27FC236}">
                <a16:creationId xmlns:a16="http://schemas.microsoft.com/office/drawing/2014/main" id="{44D3E502-3C1A-42A8-89DC-69CE3E4E1C31}"/>
              </a:ext>
            </a:extLst>
          </p:cNvPr>
          <p:cNvSpPr>
            <a:spLocks noChangeArrowheads="1"/>
          </p:cNvSpPr>
          <p:nvPr/>
        </p:nvSpPr>
        <p:spPr bwMode="auto">
          <a:xfrm>
            <a:off x="5016500" y="5157789"/>
            <a:ext cx="1657350" cy="1512887"/>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Capacité de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publications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Internationales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Relationnel</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Recherche</a:t>
            </a:r>
          </a:p>
        </p:txBody>
      </p:sp>
      <p:sp>
        <p:nvSpPr>
          <p:cNvPr id="2056" name="Rectangle 8">
            <a:extLst>
              <a:ext uri="{FF2B5EF4-FFF2-40B4-BE49-F238E27FC236}">
                <a16:creationId xmlns:a16="http://schemas.microsoft.com/office/drawing/2014/main" id="{85D2B65D-325D-4299-9E16-F901C089F4A9}"/>
              </a:ext>
            </a:extLst>
          </p:cNvPr>
          <p:cNvSpPr>
            <a:spLocks noChangeArrowheads="1"/>
          </p:cNvSpPr>
          <p:nvPr/>
        </p:nvSpPr>
        <p:spPr bwMode="auto">
          <a:xfrm>
            <a:off x="7896225" y="2997200"/>
            <a:ext cx="2160588" cy="1295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Partenariats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Entreprises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(Apprentissage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et alternance)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Universités étrangères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(doubles diplômes)</a:t>
            </a:r>
          </a:p>
        </p:txBody>
      </p:sp>
      <p:sp>
        <p:nvSpPr>
          <p:cNvPr id="2057" name="Rectangle 9">
            <a:extLst>
              <a:ext uri="{FF2B5EF4-FFF2-40B4-BE49-F238E27FC236}">
                <a16:creationId xmlns:a16="http://schemas.microsoft.com/office/drawing/2014/main" id="{45863129-51CD-4160-B81B-6EAB3F1612BC}"/>
              </a:ext>
            </a:extLst>
          </p:cNvPr>
          <p:cNvSpPr>
            <a:spLocks noChangeArrowheads="1"/>
          </p:cNvSpPr>
          <p:nvPr/>
        </p:nvSpPr>
        <p:spPr bwMode="auto">
          <a:xfrm>
            <a:off x="5087939" y="1773238"/>
            <a:ext cx="1584325"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Lieux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(établissements)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de pédagogie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pour les Etudiants</a:t>
            </a:r>
          </a:p>
        </p:txBody>
      </p:sp>
      <p:sp>
        <p:nvSpPr>
          <p:cNvPr id="2058" name="Oval 10">
            <a:extLst>
              <a:ext uri="{FF2B5EF4-FFF2-40B4-BE49-F238E27FC236}">
                <a16:creationId xmlns:a16="http://schemas.microsoft.com/office/drawing/2014/main" id="{21097DDF-70E1-4723-9064-BD313360F0EB}"/>
              </a:ext>
            </a:extLst>
          </p:cNvPr>
          <p:cNvSpPr>
            <a:spLocks noChangeArrowheads="1"/>
          </p:cNvSpPr>
          <p:nvPr/>
        </p:nvSpPr>
        <p:spPr bwMode="auto">
          <a:xfrm>
            <a:off x="5016500" y="215900"/>
            <a:ext cx="1657350" cy="1512888"/>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200">
                <a:latin typeface="Arial" panose="020B0604020202020204" pitchFamily="34" charset="0"/>
                <a:cs typeface="Arial" panose="020B0604020202020204" pitchFamily="34" charset="0"/>
              </a:rPr>
              <a:t>Personnels </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Administratifs</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(gestion des stages, </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Projets, recrutement,</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promotion…)</a:t>
            </a:r>
          </a:p>
        </p:txBody>
      </p:sp>
      <p:sp>
        <p:nvSpPr>
          <p:cNvPr id="2059" name="Oval 11">
            <a:extLst>
              <a:ext uri="{FF2B5EF4-FFF2-40B4-BE49-F238E27FC236}">
                <a16:creationId xmlns:a16="http://schemas.microsoft.com/office/drawing/2014/main" id="{DF07CF75-7294-4F93-B106-EF5DBA7C443B}"/>
              </a:ext>
            </a:extLst>
          </p:cNvPr>
          <p:cNvSpPr>
            <a:spLocks noChangeArrowheads="1"/>
          </p:cNvSpPr>
          <p:nvPr/>
        </p:nvSpPr>
        <p:spPr bwMode="auto">
          <a:xfrm>
            <a:off x="8183563" y="4292600"/>
            <a:ext cx="1657350" cy="1512888"/>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Commercialisation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Négociation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Lobbying</a:t>
            </a:r>
          </a:p>
        </p:txBody>
      </p:sp>
      <p:sp>
        <p:nvSpPr>
          <p:cNvPr id="2060" name="Line 12">
            <a:extLst>
              <a:ext uri="{FF2B5EF4-FFF2-40B4-BE49-F238E27FC236}">
                <a16:creationId xmlns:a16="http://schemas.microsoft.com/office/drawing/2014/main" id="{35FF8DF9-5CC0-421B-A262-863B03DA7C61}"/>
              </a:ext>
            </a:extLst>
          </p:cNvPr>
          <p:cNvSpPr>
            <a:spLocks noChangeShapeType="1"/>
          </p:cNvSpPr>
          <p:nvPr/>
        </p:nvSpPr>
        <p:spPr bwMode="auto">
          <a:xfrm flipH="1" flipV="1">
            <a:off x="4079876" y="4221163"/>
            <a:ext cx="936625"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1" name="Text Box 13">
            <a:extLst>
              <a:ext uri="{FF2B5EF4-FFF2-40B4-BE49-F238E27FC236}">
                <a16:creationId xmlns:a16="http://schemas.microsoft.com/office/drawing/2014/main" id="{36CB3F1D-A18B-4226-B6D8-D4CF7B849AA4}"/>
              </a:ext>
            </a:extLst>
          </p:cNvPr>
          <p:cNvSpPr txBox="1">
            <a:spLocks noChangeArrowheads="1"/>
          </p:cNvSpPr>
          <p:nvPr/>
        </p:nvSpPr>
        <p:spPr bwMode="auto">
          <a:xfrm>
            <a:off x="4151313" y="4508501"/>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50 %</a:t>
            </a:r>
          </a:p>
        </p:txBody>
      </p:sp>
      <p:sp>
        <p:nvSpPr>
          <p:cNvPr id="2062" name="Line 14">
            <a:extLst>
              <a:ext uri="{FF2B5EF4-FFF2-40B4-BE49-F238E27FC236}">
                <a16:creationId xmlns:a16="http://schemas.microsoft.com/office/drawing/2014/main" id="{CD1508E8-7D8A-4731-80D9-B93A4750041A}"/>
              </a:ext>
            </a:extLst>
          </p:cNvPr>
          <p:cNvSpPr>
            <a:spLocks noChangeShapeType="1"/>
          </p:cNvSpPr>
          <p:nvPr/>
        </p:nvSpPr>
        <p:spPr bwMode="auto">
          <a:xfrm>
            <a:off x="4079876" y="3933826"/>
            <a:ext cx="93662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3" name="Line 15">
            <a:extLst>
              <a:ext uri="{FF2B5EF4-FFF2-40B4-BE49-F238E27FC236}">
                <a16:creationId xmlns:a16="http://schemas.microsoft.com/office/drawing/2014/main" id="{3A67BF4C-6145-47DD-9DFF-38A4DC50978A}"/>
              </a:ext>
            </a:extLst>
          </p:cNvPr>
          <p:cNvSpPr>
            <a:spLocks noChangeShapeType="1"/>
          </p:cNvSpPr>
          <p:nvPr/>
        </p:nvSpPr>
        <p:spPr bwMode="auto">
          <a:xfrm flipH="1">
            <a:off x="4079875" y="3716338"/>
            <a:ext cx="3816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4" name="Text Box 16">
            <a:extLst>
              <a:ext uri="{FF2B5EF4-FFF2-40B4-BE49-F238E27FC236}">
                <a16:creationId xmlns:a16="http://schemas.microsoft.com/office/drawing/2014/main" id="{E54D68E2-01EE-4721-ACF6-E8CD7B65B0AC}"/>
              </a:ext>
            </a:extLst>
          </p:cNvPr>
          <p:cNvSpPr txBox="1">
            <a:spLocks noChangeArrowheads="1"/>
          </p:cNvSpPr>
          <p:nvPr/>
        </p:nvSpPr>
        <p:spPr bwMode="auto">
          <a:xfrm>
            <a:off x="5951538" y="3716339"/>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25 %</a:t>
            </a:r>
          </a:p>
        </p:txBody>
      </p:sp>
      <p:sp>
        <p:nvSpPr>
          <p:cNvPr id="2065" name="Line 17">
            <a:extLst>
              <a:ext uri="{FF2B5EF4-FFF2-40B4-BE49-F238E27FC236}">
                <a16:creationId xmlns:a16="http://schemas.microsoft.com/office/drawing/2014/main" id="{89609440-94B7-4F1C-B1F7-563F907BE4A2}"/>
              </a:ext>
            </a:extLst>
          </p:cNvPr>
          <p:cNvSpPr>
            <a:spLocks noChangeShapeType="1"/>
          </p:cNvSpPr>
          <p:nvPr/>
        </p:nvSpPr>
        <p:spPr bwMode="auto">
          <a:xfrm>
            <a:off x="4079875" y="3429000"/>
            <a:ext cx="3816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6" name="Line 18">
            <a:extLst>
              <a:ext uri="{FF2B5EF4-FFF2-40B4-BE49-F238E27FC236}">
                <a16:creationId xmlns:a16="http://schemas.microsoft.com/office/drawing/2014/main" id="{C1108533-DE5A-4612-9366-E0040FDF281A}"/>
              </a:ext>
            </a:extLst>
          </p:cNvPr>
          <p:cNvSpPr>
            <a:spLocks noChangeShapeType="1"/>
          </p:cNvSpPr>
          <p:nvPr/>
        </p:nvSpPr>
        <p:spPr bwMode="auto">
          <a:xfrm flipH="1">
            <a:off x="4079876" y="2492375"/>
            <a:ext cx="1008063"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7" name="Text Box 19">
            <a:extLst>
              <a:ext uri="{FF2B5EF4-FFF2-40B4-BE49-F238E27FC236}">
                <a16:creationId xmlns:a16="http://schemas.microsoft.com/office/drawing/2014/main" id="{118430C2-5850-4185-AF99-15A990363AA6}"/>
              </a:ext>
            </a:extLst>
          </p:cNvPr>
          <p:cNvSpPr txBox="1">
            <a:spLocks noChangeArrowheads="1"/>
          </p:cNvSpPr>
          <p:nvPr/>
        </p:nvSpPr>
        <p:spPr bwMode="auto">
          <a:xfrm>
            <a:off x="4583113" y="2781301"/>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25 %</a:t>
            </a:r>
          </a:p>
        </p:txBody>
      </p:sp>
      <p:sp>
        <p:nvSpPr>
          <p:cNvPr id="2068" name="Line 20">
            <a:extLst>
              <a:ext uri="{FF2B5EF4-FFF2-40B4-BE49-F238E27FC236}">
                <a16:creationId xmlns:a16="http://schemas.microsoft.com/office/drawing/2014/main" id="{16E9612D-B994-42C4-819B-C9E0DEF1B057}"/>
              </a:ext>
            </a:extLst>
          </p:cNvPr>
          <p:cNvSpPr>
            <a:spLocks noChangeShapeType="1"/>
          </p:cNvSpPr>
          <p:nvPr/>
        </p:nvSpPr>
        <p:spPr bwMode="auto">
          <a:xfrm flipV="1">
            <a:off x="3863976" y="2276476"/>
            <a:ext cx="1223963"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9" name="Line 21">
            <a:extLst>
              <a:ext uri="{FF2B5EF4-FFF2-40B4-BE49-F238E27FC236}">
                <a16:creationId xmlns:a16="http://schemas.microsoft.com/office/drawing/2014/main" id="{E39CECDE-5A7B-48C4-B76E-8FBD1AAACB9C}"/>
              </a:ext>
            </a:extLst>
          </p:cNvPr>
          <p:cNvSpPr>
            <a:spLocks noChangeShapeType="1"/>
          </p:cNvSpPr>
          <p:nvPr/>
        </p:nvSpPr>
        <p:spPr bwMode="auto">
          <a:xfrm>
            <a:off x="6672263" y="2205038"/>
            <a:ext cx="1223962"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0" name="Line 22">
            <a:extLst>
              <a:ext uri="{FF2B5EF4-FFF2-40B4-BE49-F238E27FC236}">
                <a16:creationId xmlns:a16="http://schemas.microsoft.com/office/drawing/2014/main" id="{68123C27-46A7-4C1F-A5B9-DAE1A6E446DA}"/>
              </a:ext>
            </a:extLst>
          </p:cNvPr>
          <p:cNvSpPr>
            <a:spLocks noChangeShapeType="1"/>
          </p:cNvSpPr>
          <p:nvPr/>
        </p:nvSpPr>
        <p:spPr bwMode="auto">
          <a:xfrm flipH="1" flipV="1">
            <a:off x="6672263" y="2420938"/>
            <a:ext cx="1223962"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1" name="Line 23">
            <a:extLst>
              <a:ext uri="{FF2B5EF4-FFF2-40B4-BE49-F238E27FC236}">
                <a16:creationId xmlns:a16="http://schemas.microsoft.com/office/drawing/2014/main" id="{B9765D1F-1CA1-4E65-AF76-145067D82F7E}"/>
              </a:ext>
            </a:extLst>
          </p:cNvPr>
          <p:cNvSpPr>
            <a:spLocks noChangeShapeType="1"/>
          </p:cNvSpPr>
          <p:nvPr/>
        </p:nvSpPr>
        <p:spPr bwMode="auto">
          <a:xfrm flipV="1">
            <a:off x="6600825" y="4076701"/>
            <a:ext cx="1295400" cy="7207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2" name="Line 24">
            <a:extLst>
              <a:ext uri="{FF2B5EF4-FFF2-40B4-BE49-F238E27FC236}">
                <a16:creationId xmlns:a16="http://schemas.microsoft.com/office/drawing/2014/main" id="{AE21DD8D-8B47-4586-AF1F-89A0B1397207}"/>
              </a:ext>
            </a:extLst>
          </p:cNvPr>
          <p:cNvSpPr>
            <a:spLocks noChangeShapeType="1"/>
          </p:cNvSpPr>
          <p:nvPr/>
        </p:nvSpPr>
        <p:spPr bwMode="auto">
          <a:xfrm flipH="1">
            <a:off x="6600825" y="3860801"/>
            <a:ext cx="1295400" cy="7207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7" name="Rectangle 25">
            <a:extLst>
              <a:ext uri="{FF2B5EF4-FFF2-40B4-BE49-F238E27FC236}">
                <a16:creationId xmlns:a16="http://schemas.microsoft.com/office/drawing/2014/main" id="{13A7FA3A-125E-453E-8E52-D6B9EBDCF674}"/>
              </a:ext>
            </a:extLst>
          </p:cNvPr>
          <p:cNvSpPr>
            <a:spLocks noChangeArrowheads="1"/>
          </p:cNvSpPr>
          <p:nvPr/>
        </p:nvSpPr>
        <p:spPr bwMode="auto">
          <a:xfrm>
            <a:off x="1774826" y="5445125"/>
            <a:ext cx="684213"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72728" name="Oval 26">
            <a:extLst>
              <a:ext uri="{FF2B5EF4-FFF2-40B4-BE49-F238E27FC236}">
                <a16:creationId xmlns:a16="http://schemas.microsoft.com/office/drawing/2014/main" id="{D4EDCF56-AE2F-4775-A243-6356A15D83AB}"/>
              </a:ext>
            </a:extLst>
          </p:cNvPr>
          <p:cNvSpPr>
            <a:spLocks noChangeArrowheads="1"/>
          </p:cNvSpPr>
          <p:nvPr/>
        </p:nvSpPr>
        <p:spPr bwMode="auto">
          <a:xfrm>
            <a:off x="1774826" y="6092826"/>
            <a:ext cx="720725"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72729" name="Text Box 27">
            <a:extLst>
              <a:ext uri="{FF2B5EF4-FFF2-40B4-BE49-F238E27FC236}">
                <a16:creationId xmlns:a16="http://schemas.microsoft.com/office/drawing/2014/main" id="{80AC1F48-066A-4873-A06A-AD4695801741}"/>
              </a:ext>
            </a:extLst>
          </p:cNvPr>
          <p:cNvSpPr txBox="1">
            <a:spLocks noChangeArrowheads="1"/>
          </p:cNvSpPr>
          <p:nvPr/>
        </p:nvSpPr>
        <p:spPr bwMode="auto">
          <a:xfrm>
            <a:off x="2711451" y="5445125"/>
            <a:ext cx="1439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200">
                <a:latin typeface="Arial" panose="020B0604020202020204" pitchFamily="34" charset="0"/>
                <a:cs typeface="Arial" panose="020B0604020202020204" pitchFamily="34" charset="0"/>
              </a:rPr>
              <a:t>Ressources</a:t>
            </a:r>
          </a:p>
        </p:txBody>
      </p:sp>
      <p:sp>
        <p:nvSpPr>
          <p:cNvPr id="72730" name="Text Box 28">
            <a:extLst>
              <a:ext uri="{FF2B5EF4-FFF2-40B4-BE49-F238E27FC236}">
                <a16:creationId xmlns:a16="http://schemas.microsoft.com/office/drawing/2014/main" id="{8BFC69E5-DBEF-4C4C-A6EC-65223846F097}"/>
              </a:ext>
            </a:extLst>
          </p:cNvPr>
          <p:cNvSpPr txBox="1">
            <a:spLocks noChangeArrowheads="1"/>
          </p:cNvSpPr>
          <p:nvPr/>
        </p:nvSpPr>
        <p:spPr bwMode="auto">
          <a:xfrm>
            <a:off x="2711451" y="6092825"/>
            <a:ext cx="1439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200">
                <a:latin typeface="Arial" panose="020B0604020202020204" pitchFamily="34" charset="0"/>
                <a:cs typeface="Arial" panose="020B0604020202020204" pitchFamily="34" charset="0"/>
              </a:rPr>
              <a:t>Compétences</a:t>
            </a:r>
          </a:p>
        </p:txBody>
      </p:sp>
      <p:sp>
        <p:nvSpPr>
          <p:cNvPr id="72731" name="Text Box 29">
            <a:extLst>
              <a:ext uri="{FF2B5EF4-FFF2-40B4-BE49-F238E27FC236}">
                <a16:creationId xmlns:a16="http://schemas.microsoft.com/office/drawing/2014/main" id="{B24803D2-9B9D-4D71-BDC0-DF77EA50CACF}"/>
              </a:ext>
            </a:extLst>
          </p:cNvPr>
          <p:cNvSpPr txBox="1">
            <a:spLocks noChangeArrowheads="1"/>
          </p:cNvSpPr>
          <p:nvPr/>
        </p:nvSpPr>
        <p:spPr bwMode="auto">
          <a:xfrm>
            <a:off x="1524000" y="0"/>
            <a:ext cx="2268538"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50000"/>
              </a:spcBef>
              <a:buFontTx/>
              <a:buNone/>
            </a:pPr>
            <a:r>
              <a:rPr lang="fr-FR" altLang="fr-FR" sz="1400" b="1" i="1">
                <a:latin typeface="Arial" panose="020B0604020202020204" pitchFamily="34" charset="0"/>
                <a:cs typeface="Arial" panose="020B0604020202020204" pitchFamily="34" charset="0"/>
              </a:rPr>
              <a:t>Business Model d’une Grande Ecole de Commerce </a:t>
            </a:r>
          </a:p>
          <a:p>
            <a:pPr algn="ctr" eaLnBrk="1" hangingPunct="1">
              <a:spcBef>
                <a:spcPct val="50000"/>
              </a:spcBef>
              <a:buFontTx/>
              <a:buNone/>
            </a:pPr>
            <a:endParaRPr lang="fr-FR" altLang="fr-FR" sz="1400" b="1" i="1">
              <a:latin typeface="Arial" panose="020B0604020202020204" pitchFamily="34" charset="0"/>
              <a:cs typeface="Arial" panose="020B0604020202020204" pitchFamily="34" charset="0"/>
            </a:endParaRPr>
          </a:p>
        </p:txBody>
      </p:sp>
      <p:sp>
        <p:nvSpPr>
          <p:cNvPr id="2078" name="Oval 30">
            <a:extLst>
              <a:ext uri="{FF2B5EF4-FFF2-40B4-BE49-F238E27FC236}">
                <a16:creationId xmlns:a16="http://schemas.microsoft.com/office/drawing/2014/main" id="{C4DA79AC-ECEF-42A9-B01B-A22BFE8C562B}"/>
              </a:ext>
            </a:extLst>
          </p:cNvPr>
          <p:cNvSpPr>
            <a:spLocks noChangeArrowheads="1"/>
          </p:cNvSpPr>
          <p:nvPr/>
        </p:nvSpPr>
        <p:spPr bwMode="auto">
          <a:xfrm>
            <a:off x="4583114" y="4437064"/>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1</a:t>
            </a:r>
          </a:p>
        </p:txBody>
      </p:sp>
      <p:sp>
        <p:nvSpPr>
          <p:cNvPr id="2079" name="Oval 31">
            <a:extLst>
              <a:ext uri="{FF2B5EF4-FFF2-40B4-BE49-F238E27FC236}">
                <a16:creationId xmlns:a16="http://schemas.microsoft.com/office/drawing/2014/main" id="{63C04E23-DB76-47AE-B5DC-CC6A965D0853}"/>
              </a:ext>
            </a:extLst>
          </p:cNvPr>
          <p:cNvSpPr>
            <a:spLocks noChangeArrowheads="1"/>
          </p:cNvSpPr>
          <p:nvPr/>
        </p:nvSpPr>
        <p:spPr bwMode="auto">
          <a:xfrm>
            <a:off x="4224339" y="2565400"/>
            <a:ext cx="217487"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2</a:t>
            </a:r>
          </a:p>
        </p:txBody>
      </p:sp>
      <p:sp>
        <p:nvSpPr>
          <p:cNvPr id="2080" name="Oval 32">
            <a:extLst>
              <a:ext uri="{FF2B5EF4-FFF2-40B4-BE49-F238E27FC236}">
                <a16:creationId xmlns:a16="http://schemas.microsoft.com/office/drawing/2014/main" id="{768FBF73-37CB-4ED3-BE78-A1B312579FD1}"/>
              </a:ext>
            </a:extLst>
          </p:cNvPr>
          <p:cNvSpPr>
            <a:spLocks noChangeArrowheads="1"/>
          </p:cNvSpPr>
          <p:nvPr/>
        </p:nvSpPr>
        <p:spPr bwMode="auto">
          <a:xfrm>
            <a:off x="4367214" y="4005264"/>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3</a:t>
            </a:r>
          </a:p>
        </p:txBody>
      </p:sp>
      <p:sp>
        <p:nvSpPr>
          <p:cNvPr id="2081" name="Oval 33">
            <a:extLst>
              <a:ext uri="{FF2B5EF4-FFF2-40B4-BE49-F238E27FC236}">
                <a16:creationId xmlns:a16="http://schemas.microsoft.com/office/drawing/2014/main" id="{6A7928D0-FB09-4784-B329-6FECD97D082F}"/>
              </a:ext>
            </a:extLst>
          </p:cNvPr>
          <p:cNvSpPr>
            <a:spLocks noChangeArrowheads="1"/>
          </p:cNvSpPr>
          <p:nvPr/>
        </p:nvSpPr>
        <p:spPr bwMode="auto">
          <a:xfrm>
            <a:off x="4367214" y="2852739"/>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4</a:t>
            </a:r>
          </a:p>
        </p:txBody>
      </p:sp>
      <p:sp>
        <p:nvSpPr>
          <p:cNvPr id="2082" name="Oval 34">
            <a:extLst>
              <a:ext uri="{FF2B5EF4-FFF2-40B4-BE49-F238E27FC236}">
                <a16:creationId xmlns:a16="http://schemas.microsoft.com/office/drawing/2014/main" id="{09C2BD4C-A870-4489-A2D9-EB797DBC5DC9}"/>
              </a:ext>
            </a:extLst>
          </p:cNvPr>
          <p:cNvSpPr>
            <a:spLocks noChangeArrowheads="1"/>
          </p:cNvSpPr>
          <p:nvPr/>
        </p:nvSpPr>
        <p:spPr bwMode="auto">
          <a:xfrm>
            <a:off x="7248525" y="2420939"/>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5</a:t>
            </a:r>
          </a:p>
        </p:txBody>
      </p:sp>
      <p:sp>
        <p:nvSpPr>
          <p:cNvPr id="2083" name="Oval 35">
            <a:extLst>
              <a:ext uri="{FF2B5EF4-FFF2-40B4-BE49-F238E27FC236}">
                <a16:creationId xmlns:a16="http://schemas.microsoft.com/office/drawing/2014/main" id="{286183D3-E189-43C8-B6C6-BA4BA68EAE07}"/>
              </a:ext>
            </a:extLst>
          </p:cNvPr>
          <p:cNvSpPr>
            <a:spLocks noChangeArrowheads="1"/>
          </p:cNvSpPr>
          <p:nvPr/>
        </p:nvSpPr>
        <p:spPr bwMode="auto">
          <a:xfrm>
            <a:off x="7248525" y="2781300"/>
            <a:ext cx="217488"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6</a:t>
            </a:r>
          </a:p>
        </p:txBody>
      </p:sp>
      <p:sp>
        <p:nvSpPr>
          <p:cNvPr id="2084" name="Oval 36">
            <a:extLst>
              <a:ext uri="{FF2B5EF4-FFF2-40B4-BE49-F238E27FC236}">
                <a16:creationId xmlns:a16="http://schemas.microsoft.com/office/drawing/2014/main" id="{0CC2C2CA-DF8C-47DC-8CC2-3EE209903F49}"/>
              </a:ext>
            </a:extLst>
          </p:cNvPr>
          <p:cNvSpPr>
            <a:spLocks noChangeArrowheads="1"/>
          </p:cNvSpPr>
          <p:nvPr/>
        </p:nvSpPr>
        <p:spPr bwMode="auto">
          <a:xfrm>
            <a:off x="7104064" y="3933825"/>
            <a:ext cx="217487"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9</a:t>
            </a:r>
          </a:p>
        </p:txBody>
      </p:sp>
      <p:sp>
        <p:nvSpPr>
          <p:cNvPr id="2085" name="Oval 37">
            <a:extLst>
              <a:ext uri="{FF2B5EF4-FFF2-40B4-BE49-F238E27FC236}">
                <a16:creationId xmlns:a16="http://schemas.microsoft.com/office/drawing/2014/main" id="{D1D39E0B-C3E2-49E4-8013-4461EA097976}"/>
              </a:ext>
            </a:extLst>
          </p:cNvPr>
          <p:cNvSpPr>
            <a:spLocks noChangeArrowheads="1"/>
          </p:cNvSpPr>
          <p:nvPr/>
        </p:nvSpPr>
        <p:spPr bwMode="auto">
          <a:xfrm>
            <a:off x="7175500" y="4292600"/>
            <a:ext cx="217488"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10</a:t>
            </a:r>
          </a:p>
        </p:txBody>
      </p:sp>
      <p:sp>
        <p:nvSpPr>
          <p:cNvPr id="2086" name="Oval 38">
            <a:extLst>
              <a:ext uri="{FF2B5EF4-FFF2-40B4-BE49-F238E27FC236}">
                <a16:creationId xmlns:a16="http://schemas.microsoft.com/office/drawing/2014/main" id="{72CDCF83-EEC3-4907-869A-8546204BA4E3}"/>
              </a:ext>
            </a:extLst>
          </p:cNvPr>
          <p:cNvSpPr>
            <a:spLocks noChangeArrowheads="1"/>
          </p:cNvSpPr>
          <p:nvPr/>
        </p:nvSpPr>
        <p:spPr bwMode="auto">
          <a:xfrm>
            <a:off x="5591175" y="3716339"/>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7</a:t>
            </a:r>
          </a:p>
        </p:txBody>
      </p:sp>
      <p:sp>
        <p:nvSpPr>
          <p:cNvPr id="2087" name="Oval 39">
            <a:extLst>
              <a:ext uri="{FF2B5EF4-FFF2-40B4-BE49-F238E27FC236}">
                <a16:creationId xmlns:a16="http://schemas.microsoft.com/office/drawing/2014/main" id="{9BC4189B-DC83-4061-8B6B-26242D7A944F}"/>
              </a:ext>
            </a:extLst>
          </p:cNvPr>
          <p:cNvSpPr>
            <a:spLocks noChangeArrowheads="1"/>
          </p:cNvSpPr>
          <p:nvPr/>
        </p:nvSpPr>
        <p:spPr bwMode="auto">
          <a:xfrm>
            <a:off x="5664200" y="3141664"/>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2000"/>
                                        <p:tgtEl>
                                          <p:spTgt spid="2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2000"/>
                                        <p:tgtEl>
                                          <p:spTgt spid="20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2000"/>
                                        <p:tgtEl>
                                          <p:spTgt spid="20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fade">
                                      <p:cBhvr>
                                        <p:cTn id="27" dur="2000"/>
                                        <p:tgtEl>
                                          <p:spTgt spid="20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78"/>
                                        </p:tgtEl>
                                        <p:attrNameLst>
                                          <p:attrName>style.visibility</p:attrName>
                                        </p:attrNameLst>
                                      </p:cBhvr>
                                      <p:to>
                                        <p:strVal val="visible"/>
                                      </p:to>
                                    </p:set>
                                    <p:animEffect transition="in" filter="fade">
                                      <p:cBhvr>
                                        <p:cTn id="30" dur="2000"/>
                                        <p:tgtEl>
                                          <p:spTgt spid="20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61"/>
                                        </p:tgtEl>
                                        <p:attrNameLst>
                                          <p:attrName>style.visibility</p:attrName>
                                        </p:attrNameLst>
                                      </p:cBhvr>
                                      <p:to>
                                        <p:strVal val="visible"/>
                                      </p:to>
                                    </p:set>
                                    <p:animEffect transition="in" filter="fade">
                                      <p:cBhvr>
                                        <p:cTn id="33" dur="2000"/>
                                        <p:tgtEl>
                                          <p:spTgt spid="20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57"/>
                                        </p:tgtEl>
                                        <p:attrNameLst>
                                          <p:attrName>style.visibility</p:attrName>
                                        </p:attrNameLst>
                                      </p:cBhvr>
                                      <p:to>
                                        <p:strVal val="visible"/>
                                      </p:to>
                                    </p:set>
                                    <p:animEffect transition="in" filter="fade">
                                      <p:cBhvr>
                                        <p:cTn id="38" dur="2000"/>
                                        <p:tgtEl>
                                          <p:spTgt spid="205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2000"/>
                                        <p:tgtEl>
                                          <p:spTgt spid="205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068"/>
                                        </p:tgtEl>
                                        <p:attrNameLst>
                                          <p:attrName>style.visibility</p:attrName>
                                        </p:attrNameLst>
                                      </p:cBhvr>
                                      <p:to>
                                        <p:strVal val="visible"/>
                                      </p:to>
                                    </p:set>
                                    <p:animEffect transition="in" filter="fade">
                                      <p:cBhvr>
                                        <p:cTn id="48" dur="2000"/>
                                        <p:tgtEl>
                                          <p:spTgt spid="206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79"/>
                                        </p:tgtEl>
                                        <p:attrNameLst>
                                          <p:attrName>style.visibility</p:attrName>
                                        </p:attrNameLst>
                                      </p:cBhvr>
                                      <p:to>
                                        <p:strVal val="visible"/>
                                      </p:to>
                                    </p:set>
                                    <p:animEffect transition="in" filter="fade">
                                      <p:cBhvr>
                                        <p:cTn id="51" dur="2000"/>
                                        <p:tgtEl>
                                          <p:spTgt spid="207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062"/>
                                        </p:tgtEl>
                                        <p:attrNameLst>
                                          <p:attrName>style.visibility</p:attrName>
                                        </p:attrNameLst>
                                      </p:cBhvr>
                                      <p:to>
                                        <p:strVal val="visible"/>
                                      </p:to>
                                    </p:set>
                                    <p:animEffect transition="in" filter="fade">
                                      <p:cBhvr>
                                        <p:cTn id="56" dur="2000"/>
                                        <p:tgtEl>
                                          <p:spTgt spid="206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80"/>
                                        </p:tgtEl>
                                        <p:attrNameLst>
                                          <p:attrName>style.visibility</p:attrName>
                                        </p:attrNameLst>
                                      </p:cBhvr>
                                      <p:to>
                                        <p:strVal val="visible"/>
                                      </p:to>
                                    </p:set>
                                    <p:animEffect transition="in" filter="fade">
                                      <p:cBhvr>
                                        <p:cTn id="59" dur="2000"/>
                                        <p:tgtEl>
                                          <p:spTgt spid="208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066"/>
                                        </p:tgtEl>
                                        <p:attrNameLst>
                                          <p:attrName>style.visibility</p:attrName>
                                        </p:attrNameLst>
                                      </p:cBhvr>
                                      <p:to>
                                        <p:strVal val="visible"/>
                                      </p:to>
                                    </p:set>
                                    <p:animEffect transition="in" filter="fade">
                                      <p:cBhvr>
                                        <p:cTn id="64" dur="2000"/>
                                        <p:tgtEl>
                                          <p:spTgt spid="206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81"/>
                                        </p:tgtEl>
                                        <p:attrNameLst>
                                          <p:attrName>style.visibility</p:attrName>
                                        </p:attrNameLst>
                                      </p:cBhvr>
                                      <p:to>
                                        <p:strVal val="visible"/>
                                      </p:to>
                                    </p:set>
                                    <p:animEffect transition="in" filter="fade">
                                      <p:cBhvr>
                                        <p:cTn id="67" dur="2000"/>
                                        <p:tgtEl>
                                          <p:spTgt spid="208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67"/>
                                        </p:tgtEl>
                                        <p:attrNameLst>
                                          <p:attrName>style.visibility</p:attrName>
                                        </p:attrNameLst>
                                      </p:cBhvr>
                                      <p:to>
                                        <p:strVal val="visible"/>
                                      </p:to>
                                    </p:set>
                                    <p:animEffect transition="in" filter="fade">
                                      <p:cBhvr>
                                        <p:cTn id="70" dur="2000"/>
                                        <p:tgtEl>
                                          <p:spTgt spid="206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56"/>
                                        </p:tgtEl>
                                        <p:attrNameLst>
                                          <p:attrName>style.visibility</p:attrName>
                                        </p:attrNameLst>
                                      </p:cBhvr>
                                      <p:to>
                                        <p:strVal val="visible"/>
                                      </p:to>
                                    </p:set>
                                    <p:animEffect transition="in" filter="fade">
                                      <p:cBhvr>
                                        <p:cTn id="75" dur="2000"/>
                                        <p:tgtEl>
                                          <p:spTgt spid="205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059"/>
                                        </p:tgtEl>
                                        <p:attrNameLst>
                                          <p:attrName>style.visibility</p:attrName>
                                        </p:attrNameLst>
                                      </p:cBhvr>
                                      <p:to>
                                        <p:strVal val="visible"/>
                                      </p:to>
                                    </p:set>
                                    <p:animEffect transition="in" filter="fade">
                                      <p:cBhvr>
                                        <p:cTn id="80" dur="2000"/>
                                        <p:tgtEl>
                                          <p:spTgt spid="205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2069"/>
                                        </p:tgtEl>
                                        <p:attrNameLst>
                                          <p:attrName>style.visibility</p:attrName>
                                        </p:attrNameLst>
                                      </p:cBhvr>
                                      <p:to>
                                        <p:strVal val="visible"/>
                                      </p:to>
                                    </p:set>
                                    <p:animEffect transition="in" filter="fade">
                                      <p:cBhvr>
                                        <p:cTn id="85" dur="2000"/>
                                        <p:tgtEl>
                                          <p:spTgt spid="20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82"/>
                                        </p:tgtEl>
                                        <p:attrNameLst>
                                          <p:attrName>style.visibility</p:attrName>
                                        </p:attrNameLst>
                                      </p:cBhvr>
                                      <p:to>
                                        <p:strVal val="visible"/>
                                      </p:to>
                                    </p:set>
                                    <p:animEffect transition="in" filter="fade">
                                      <p:cBhvr>
                                        <p:cTn id="88" dur="2000"/>
                                        <p:tgtEl>
                                          <p:spTgt spid="208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2070"/>
                                        </p:tgtEl>
                                        <p:attrNameLst>
                                          <p:attrName>style.visibility</p:attrName>
                                        </p:attrNameLst>
                                      </p:cBhvr>
                                      <p:to>
                                        <p:strVal val="visible"/>
                                      </p:to>
                                    </p:set>
                                    <p:animEffect transition="in" filter="fade">
                                      <p:cBhvr>
                                        <p:cTn id="93" dur="2000"/>
                                        <p:tgtEl>
                                          <p:spTgt spid="207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83"/>
                                        </p:tgtEl>
                                        <p:attrNameLst>
                                          <p:attrName>style.visibility</p:attrName>
                                        </p:attrNameLst>
                                      </p:cBhvr>
                                      <p:to>
                                        <p:strVal val="visible"/>
                                      </p:to>
                                    </p:set>
                                    <p:animEffect transition="in" filter="fade">
                                      <p:cBhvr>
                                        <p:cTn id="96" dur="2000"/>
                                        <p:tgtEl>
                                          <p:spTgt spid="2083"/>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nodeType="clickEffect">
                                  <p:stCondLst>
                                    <p:cond delay="0"/>
                                  </p:stCondLst>
                                  <p:childTnLst>
                                    <p:set>
                                      <p:cBhvr>
                                        <p:cTn id="100" dur="1" fill="hold">
                                          <p:stCondLst>
                                            <p:cond delay="0"/>
                                          </p:stCondLst>
                                        </p:cTn>
                                        <p:tgtEl>
                                          <p:spTgt spid="2063"/>
                                        </p:tgtEl>
                                        <p:attrNameLst>
                                          <p:attrName>style.visibility</p:attrName>
                                        </p:attrNameLst>
                                      </p:cBhvr>
                                      <p:to>
                                        <p:strVal val="visible"/>
                                      </p:to>
                                    </p:set>
                                    <p:animEffect transition="in" filter="fade">
                                      <p:cBhvr>
                                        <p:cTn id="101" dur="2000"/>
                                        <p:tgtEl>
                                          <p:spTgt spid="206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86"/>
                                        </p:tgtEl>
                                        <p:attrNameLst>
                                          <p:attrName>style.visibility</p:attrName>
                                        </p:attrNameLst>
                                      </p:cBhvr>
                                      <p:to>
                                        <p:strVal val="visible"/>
                                      </p:to>
                                    </p:set>
                                    <p:animEffect transition="in" filter="fade">
                                      <p:cBhvr>
                                        <p:cTn id="104" dur="2000"/>
                                        <p:tgtEl>
                                          <p:spTgt spid="208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64"/>
                                        </p:tgtEl>
                                        <p:attrNameLst>
                                          <p:attrName>style.visibility</p:attrName>
                                        </p:attrNameLst>
                                      </p:cBhvr>
                                      <p:to>
                                        <p:strVal val="visible"/>
                                      </p:to>
                                    </p:set>
                                    <p:animEffect transition="in" filter="fade">
                                      <p:cBhvr>
                                        <p:cTn id="107" dur="2000"/>
                                        <p:tgtEl>
                                          <p:spTgt spid="206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2065"/>
                                        </p:tgtEl>
                                        <p:attrNameLst>
                                          <p:attrName>style.visibility</p:attrName>
                                        </p:attrNameLst>
                                      </p:cBhvr>
                                      <p:to>
                                        <p:strVal val="visible"/>
                                      </p:to>
                                    </p:set>
                                    <p:animEffect transition="in" filter="fade">
                                      <p:cBhvr>
                                        <p:cTn id="112" dur="2000"/>
                                        <p:tgtEl>
                                          <p:spTgt spid="206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087"/>
                                        </p:tgtEl>
                                        <p:attrNameLst>
                                          <p:attrName>style.visibility</p:attrName>
                                        </p:attrNameLst>
                                      </p:cBhvr>
                                      <p:to>
                                        <p:strVal val="visible"/>
                                      </p:to>
                                    </p:set>
                                    <p:animEffect transition="in" filter="fade">
                                      <p:cBhvr>
                                        <p:cTn id="115" dur="2000"/>
                                        <p:tgtEl>
                                          <p:spTgt spid="208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2072"/>
                                        </p:tgtEl>
                                        <p:attrNameLst>
                                          <p:attrName>style.visibility</p:attrName>
                                        </p:attrNameLst>
                                      </p:cBhvr>
                                      <p:to>
                                        <p:strVal val="visible"/>
                                      </p:to>
                                    </p:set>
                                    <p:animEffect transition="in" filter="fade">
                                      <p:cBhvr>
                                        <p:cTn id="120" dur="2000"/>
                                        <p:tgtEl>
                                          <p:spTgt spid="207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84"/>
                                        </p:tgtEl>
                                        <p:attrNameLst>
                                          <p:attrName>style.visibility</p:attrName>
                                        </p:attrNameLst>
                                      </p:cBhvr>
                                      <p:to>
                                        <p:strVal val="visible"/>
                                      </p:to>
                                    </p:set>
                                    <p:animEffect transition="in" filter="fade">
                                      <p:cBhvr>
                                        <p:cTn id="123" dur="2000"/>
                                        <p:tgtEl>
                                          <p:spTgt spid="2084"/>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ntr" presetSubtype="0" fill="hold" nodeType="clickEffect">
                                  <p:stCondLst>
                                    <p:cond delay="0"/>
                                  </p:stCondLst>
                                  <p:childTnLst>
                                    <p:set>
                                      <p:cBhvr>
                                        <p:cTn id="127" dur="1" fill="hold">
                                          <p:stCondLst>
                                            <p:cond delay="0"/>
                                          </p:stCondLst>
                                        </p:cTn>
                                        <p:tgtEl>
                                          <p:spTgt spid="2071"/>
                                        </p:tgtEl>
                                        <p:attrNameLst>
                                          <p:attrName>style.visibility</p:attrName>
                                        </p:attrNameLst>
                                      </p:cBhvr>
                                      <p:to>
                                        <p:strVal val="visible"/>
                                      </p:to>
                                    </p:set>
                                    <p:animEffect transition="in" filter="fade">
                                      <p:cBhvr>
                                        <p:cTn id="128" dur="2000"/>
                                        <p:tgtEl>
                                          <p:spTgt spid="207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085"/>
                                        </p:tgtEl>
                                        <p:attrNameLst>
                                          <p:attrName>style.visibility</p:attrName>
                                        </p:attrNameLst>
                                      </p:cBhvr>
                                      <p:to>
                                        <p:strVal val="visible"/>
                                      </p:to>
                                    </p:set>
                                    <p:animEffect transition="in" filter="fade">
                                      <p:cBhvr>
                                        <p:cTn id="131" dur="200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3" grpId="0" animBg="1"/>
      <p:bldP spid="2054" grpId="0" animBg="1"/>
      <p:bldP spid="2055" grpId="0" animBg="1"/>
      <p:bldP spid="2056" grpId="0" animBg="1"/>
      <p:bldP spid="2057" grpId="0" animBg="1"/>
      <p:bldP spid="2058" grpId="0" animBg="1"/>
      <p:bldP spid="2059" grpId="0" animBg="1"/>
      <p:bldP spid="2061" grpId="0"/>
      <p:bldP spid="2064" grpId="0"/>
      <p:bldP spid="2067" grpId="0"/>
      <p:bldP spid="2078" grpId="0" animBg="1"/>
      <p:bldP spid="2079" grpId="0" animBg="1"/>
      <p:bldP spid="2080" grpId="0" animBg="1"/>
      <p:bldP spid="2081" grpId="0" animBg="1"/>
      <p:bldP spid="2082" grpId="0" animBg="1"/>
      <p:bldP spid="2083" grpId="0" animBg="1"/>
      <p:bldP spid="2084" grpId="0" animBg="1"/>
      <p:bldP spid="2085" grpId="0" animBg="1"/>
      <p:bldP spid="2086" grpId="0" animBg="1"/>
      <p:bldP spid="208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a:extLst>
              <a:ext uri="{FF2B5EF4-FFF2-40B4-BE49-F238E27FC236}">
                <a16:creationId xmlns:a16="http://schemas.microsoft.com/office/drawing/2014/main" id="{44784E9B-B429-4587-8E1B-3BD866E69BEE}"/>
              </a:ext>
            </a:extLst>
          </p:cNvPr>
          <p:cNvSpPr>
            <a:spLocks noGrp="1" noChangeArrowheads="1"/>
          </p:cNvSpPr>
          <p:nvPr>
            <p:ph type="title"/>
          </p:nvPr>
        </p:nvSpPr>
        <p:spPr>
          <a:xfrm>
            <a:off x="2231136" y="467418"/>
            <a:ext cx="7729728" cy="1188720"/>
          </a:xfrm>
          <a:solidFill>
            <a:srgbClr val="FFFFFF"/>
          </a:solidFill>
        </p:spPr>
        <p:txBody>
          <a:bodyPr>
            <a:normAutofit/>
          </a:bodyPr>
          <a:lstStyle/>
          <a:p>
            <a:pPr eaLnBrk="1" hangingPunct="1"/>
            <a:r>
              <a:rPr lang="fr-FR" altLang="fr-FR" b="1"/>
              <a:t>Qu’est qu’un business Plan</a:t>
            </a:r>
          </a:p>
        </p:txBody>
      </p:sp>
      <p:sp>
        <p:nvSpPr>
          <p:cNvPr id="73731" name="Rectangle 3">
            <a:extLst>
              <a:ext uri="{FF2B5EF4-FFF2-40B4-BE49-F238E27FC236}">
                <a16:creationId xmlns:a16="http://schemas.microsoft.com/office/drawing/2014/main" id="{E8C639F1-5C40-44DC-B49D-36A1368D8DA6}"/>
              </a:ext>
            </a:extLst>
          </p:cNvPr>
          <p:cNvSpPr>
            <a:spLocks noGrp="1" noChangeArrowheads="1"/>
          </p:cNvSpPr>
          <p:nvPr>
            <p:ph type="body" idx="1"/>
          </p:nvPr>
        </p:nvSpPr>
        <p:spPr>
          <a:xfrm>
            <a:off x="1706062" y="2291262"/>
            <a:ext cx="8779512" cy="2879256"/>
          </a:xfrm>
        </p:spPr>
        <p:txBody>
          <a:bodyPr>
            <a:normAutofit/>
          </a:bodyPr>
          <a:lstStyle/>
          <a:p>
            <a:pPr eaLnBrk="1" hangingPunct="1"/>
            <a:r>
              <a:rPr lang="fr-FR" altLang="fr-FR" b="1">
                <a:solidFill>
                  <a:srgbClr val="404040"/>
                </a:solidFill>
              </a:rPr>
              <a:t>Un business plan établit la méthode pour gérer une activité spécifique pendant une période future définie</a:t>
            </a:r>
          </a:p>
          <a:p>
            <a:pPr eaLnBrk="1" hangingPunct="1"/>
            <a:endParaRPr lang="fr-FR" altLang="fr-FR" b="1">
              <a:solidFill>
                <a:srgbClr val="404040"/>
              </a:solidFill>
            </a:endParaRPr>
          </a:p>
          <a:p>
            <a:pPr eaLnBrk="1" hangingPunct="1"/>
            <a:r>
              <a:rPr lang="fr-FR" altLang="fr-FR" b="1">
                <a:solidFill>
                  <a:srgbClr val="404040"/>
                </a:solidFill>
              </a:rPr>
              <a:t>Un plan passe généralement en revue l’état d’une organisation et établit une stratégie commerciale pour environ 5 ans avec un plan d’exploitation plus détaillé et un budget pour l’année suivante. La stratégie et le plan couvre toute les activités de l’entreprise.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a:extLst>
              <a:ext uri="{FF2B5EF4-FFF2-40B4-BE49-F238E27FC236}">
                <a16:creationId xmlns:a16="http://schemas.microsoft.com/office/drawing/2014/main" id="{8D8156C8-C545-4F75-A1EF-ABCA2B777A87}"/>
              </a:ext>
            </a:extLst>
          </p:cNvPr>
          <p:cNvSpPr>
            <a:spLocks noGrp="1" noChangeArrowheads="1"/>
          </p:cNvSpPr>
          <p:nvPr>
            <p:ph type="title"/>
          </p:nvPr>
        </p:nvSpPr>
        <p:spPr>
          <a:xfrm>
            <a:off x="2231136" y="467418"/>
            <a:ext cx="7729728" cy="1188720"/>
          </a:xfrm>
          <a:solidFill>
            <a:srgbClr val="FFFFFF"/>
          </a:solidFill>
        </p:spPr>
        <p:txBody>
          <a:bodyPr>
            <a:normAutofit/>
          </a:bodyPr>
          <a:lstStyle/>
          <a:p>
            <a:pPr eaLnBrk="1" hangingPunct="1"/>
            <a:r>
              <a:rPr lang="fr-FR" altLang="fr-FR" b="1"/>
              <a:t>Qu’est ce qui fait la qualité d’un Business Plan ?</a:t>
            </a:r>
          </a:p>
        </p:txBody>
      </p:sp>
      <p:sp>
        <p:nvSpPr>
          <p:cNvPr id="74755" name="Rectangle 3">
            <a:extLst>
              <a:ext uri="{FF2B5EF4-FFF2-40B4-BE49-F238E27FC236}">
                <a16:creationId xmlns:a16="http://schemas.microsoft.com/office/drawing/2014/main" id="{B18B6371-2D52-40F5-BA90-CF183C86910C}"/>
              </a:ext>
            </a:extLst>
          </p:cNvPr>
          <p:cNvSpPr>
            <a:spLocks noGrp="1" noChangeArrowheads="1"/>
          </p:cNvSpPr>
          <p:nvPr>
            <p:ph type="body" idx="1"/>
          </p:nvPr>
        </p:nvSpPr>
        <p:spPr>
          <a:xfrm>
            <a:off x="1706062" y="2291262"/>
            <a:ext cx="8779512" cy="2879256"/>
          </a:xfrm>
        </p:spPr>
        <p:txBody>
          <a:bodyPr>
            <a:normAutofit/>
          </a:bodyPr>
          <a:lstStyle/>
          <a:p>
            <a:pPr eaLnBrk="1" hangingPunct="1"/>
            <a:r>
              <a:rPr lang="fr-FR" altLang="fr-FR" b="1">
                <a:solidFill>
                  <a:srgbClr val="404040"/>
                </a:solidFill>
              </a:rPr>
              <a:t>Comment faire un mauvais Business Plan :</a:t>
            </a:r>
          </a:p>
          <a:p>
            <a:pPr lvl="1" eaLnBrk="1" hangingPunct="1"/>
            <a:r>
              <a:rPr lang="fr-FR" altLang="fr-FR" b="1">
                <a:solidFill>
                  <a:srgbClr val="404040"/>
                </a:solidFill>
              </a:rPr>
              <a:t>Sur le fond : imprécisions, compréhension incomplète du problème, mauvaise évaluation des attentes du consommateur et des concurrents…</a:t>
            </a:r>
          </a:p>
          <a:p>
            <a:pPr lvl="1" eaLnBrk="1" hangingPunct="1"/>
            <a:r>
              <a:rPr lang="fr-FR" altLang="fr-FR" b="1">
                <a:solidFill>
                  <a:srgbClr val="404040"/>
                </a:solidFill>
              </a:rPr>
              <a:t>Sur la forme : s’interdire des phrases du type « après avoir réaliser une étude de l’environnement et des forces et des faiblesses de ma future entreprise, j’ai analysé… pour…</a:t>
            </a:r>
          </a:p>
          <a:p>
            <a:pPr lvl="1" eaLnBrk="1" hangingPunct="1"/>
            <a:r>
              <a:rPr lang="fr-FR" altLang="fr-FR" b="1">
                <a:solidFill>
                  <a:srgbClr val="404040"/>
                </a:solidFill>
              </a:rPr>
              <a:t>Sur la présentation : trop technique, froide, lecture insipide d’un diaporama, sans passion…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hristophe Garonne, Un business plan est-il vraiment indispensable ?">
            <a:hlinkClick r:id="" action="ppaction://media"/>
            <a:extLst>
              <a:ext uri="{FF2B5EF4-FFF2-40B4-BE49-F238E27FC236}">
                <a16:creationId xmlns:a16="http://schemas.microsoft.com/office/drawing/2014/main" id="{028D5A0E-0D6D-4202-8202-A6B83C22631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44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Master Management du Sport - MSc Sport KEDGE">
            <a:extLst>
              <a:ext uri="{FF2B5EF4-FFF2-40B4-BE49-F238E27FC236}">
                <a16:creationId xmlns:a16="http://schemas.microsoft.com/office/drawing/2014/main" id="{086CD268-0D0D-9273-E797-2C0CC2E94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22" r="-2" b="8299"/>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Master Management du Sport - MSc Sport KEDGE">
            <a:extLst>
              <a:ext uri="{FF2B5EF4-FFF2-40B4-BE49-F238E27FC236}">
                <a16:creationId xmlns:a16="http://schemas.microsoft.com/office/drawing/2014/main" id="{D2D0FC51-8FC2-64A0-67F6-8A06C158A8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0"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Le MS ISEM de KEDGE élu meilleur Mastère en Management du Sport !">
            <a:extLst>
              <a:ext uri="{FF2B5EF4-FFF2-40B4-BE49-F238E27FC236}">
                <a16:creationId xmlns:a16="http://schemas.microsoft.com/office/drawing/2014/main" id="{2C52033A-DF76-BDC4-903D-2419252FA7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3854"/>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Les étudiants du MSc Sport évalués par l'Olympique de Marseille et le GIE  du Grand Prix de Formule 1 au circuit Paul Ricard - Kedge Business School">
            <a:extLst>
              <a:ext uri="{FF2B5EF4-FFF2-40B4-BE49-F238E27FC236}">
                <a16:creationId xmlns:a16="http://schemas.microsoft.com/office/drawing/2014/main" id="{CD526564-A9AF-053B-164B-9FBD653266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995" r="-2" b="1304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16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46BE5D4-EA73-4396-9124-CC2554EE12E4}"/>
              </a:ext>
            </a:extLst>
          </p:cNvPr>
          <p:cNvSpPr>
            <a:spLocks noGrp="1" noChangeArrowheads="1"/>
          </p:cNvSpPr>
          <p:nvPr>
            <p:ph type="title"/>
          </p:nvPr>
        </p:nvSpPr>
        <p:spPr>
          <a:xfrm>
            <a:off x="2231136" y="964692"/>
            <a:ext cx="7729728" cy="1188720"/>
          </a:xfrm>
        </p:spPr>
        <p:txBody>
          <a:bodyPr vert="horz" lIns="182880" tIns="182880" rIns="182880" bIns="182880" rtlCol="0" anchor="ctr">
            <a:normAutofit/>
          </a:bodyPr>
          <a:lstStyle/>
          <a:p>
            <a:r>
              <a:rPr lang="en-US" altLang="fr-FR" b="1"/>
              <a:t>Focus : segmentation marketing</a:t>
            </a:r>
          </a:p>
        </p:txBody>
      </p:sp>
      <p:graphicFrame>
        <p:nvGraphicFramePr>
          <p:cNvPr id="37919" name="Group 31">
            <a:extLst>
              <a:ext uri="{FF2B5EF4-FFF2-40B4-BE49-F238E27FC236}">
                <a16:creationId xmlns:a16="http://schemas.microsoft.com/office/drawing/2014/main" id="{5A95FF3F-2581-42CD-A2DD-2BF3DDB078E5}"/>
              </a:ext>
            </a:extLst>
          </p:cNvPr>
          <p:cNvGraphicFramePr>
            <a:graphicFrameLocks noGrp="1"/>
          </p:cNvGraphicFramePr>
          <p:nvPr>
            <p:ph idx="1"/>
          </p:nvPr>
        </p:nvGraphicFramePr>
        <p:xfrm>
          <a:off x="1161887" y="2638425"/>
          <a:ext cx="9868228" cy="3107748"/>
        </p:xfrm>
        <a:graphic>
          <a:graphicData uri="http://schemas.openxmlformats.org/drawingml/2006/table">
            <a:tbl>
              <a:tblPr firstRow="1" bandRow="1">
                <a:tableStyleId>{8799B23B-EC83-4686-B30A-512413B5E67A}</a:tableStyleId>
              </a:tblPr>
              <a:tblGrid>
                <a:gridCol w="3280486">
                  <a:extLst>
                    <a:ext uri="{9D8B030D-6E8A-4147-A177-3AD203B41FA5}">
                      <a16:colId xmlns:a16="http://schemas.microsoft.com/office/drawing/2014/main" val="20000"/>
                    </a:ext>
                  </a:extLst>
                </a:gridCol>
                <a:gridCol w="3307256">
                  <a:extLst>
                    <a:ext uri="{9D8B030D-6E8A-4147-A177-3AD203B41FA5}">
                      <a16:colId xmlns:a16="http://schemas.microsoft.com/office/drawing/2014/main" val="20001"/>
                    </a:ext>
                  </a:extLst>
                </a:gridCol>
                <a:gridCol w="3280486">
                  <a:extLst>
                    <a:ext uri="{9D8B030D-6E8A-4147-A177-3AD203B41FA5}">
                      <a16:colId xmlns:a16="http://schemas.microsoft.com/office/drawing/2014/main" val="20002"/>
                    </a:ext>
                  </a:extLst>
                </a:gridCol>
              </a:tblGrid>
              <a:tr h="4439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200" u="none" strike="noStrike" cap="none" normalizeH="0" baseline="0">
                          <a:ln>
                            <a:noFill/>
                          </a:ln>
                          <a:effectLst/>
                        </a:rPr>
                        <a:t>Variable</a:t>
                      </a:r>
                      <a:endParaRPr kumimoji="0" lang="fr-FR" sz="2200" b="1" i="0" u="none" strike="noStrike" cap="none" normalizeH="0" baseline="0">
                        <a:ln>
                          <a:noFill/>
                        </a:ln>
                        <a:solidFill>
                          <a:schemeClr val="tx1"/>
                        </a:solidFill>
                        <a:effectLst/>
                        <a:latin typeface="Tahoma" pitchFamily="34" charset="0"/>
                      </a:endParaRPr>
                    </a:p>
                  </a:txBody>
                  <a:tcPr marL="73180" marR="73180" marT="36596" marB="3659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200" u="none" strike="noStrike" cap="none" normalizeH="0" baseline="0">
                          <a:ln>
                            <a:noFill/>
                          </a:ln>
                          <a:effectLst/>
                        </a:rPr>
                        <a:t>Consommateur</a:t>
                      </a:r>
                      <a:endParaRPr kumimoji="0" lang="fr-FR" sz="2200" b="1" i="0" u="none" strike="noStrike" cap="none" normalizeH="0" baseline="0">
                        <a:ln>
                          <a:noFill/>
                        </a:ln>
                        <a:solidFill>
                          <a:schemeClr val="tx1"/>
                        </a:solidFill>
                        <a:effectLst/>
                        <a:latin typeface="Tahoma" pitchFamily="34" charset="0"/>
                      </a:endParaRPr>
                    </a:p>
                  </a:txBody>
                  <a:tcPr marL="73180" marR="73180" marT="36596" marB="36596"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200" u="none" strike="noStrike" cap="none" normalizeH="0" baseline="0">
                          <a:ln>
                            <a:noFill/>
                          </a:ln>
                          <a:effectLst/>
                        </a:rPr>
                        <a:t>Entreprise</a:t>
                      </a:r>
                      <a:endParaRPr kumimoji="0" lang="fr-FR" sz="2200" b="1" i="0" u="none" strike="noStrike" cap="none" normalizeH="0" baseline="0">
                        <a:ln>
                          <a:noFill/>
                        </a:ln>
                        <a:solidFill>
                          <a:schemeClr val="tx1"/>
                        </a:solidFill>
                        <a:effectLst/>
                        <a:latin typeface="Tahoma" pitchFamily="34" charset="0"/>
                      </a:endParaRPr>
                    </a:p>
                  </a:txBody>
                  <a:tcPr marL="73180" marR="73180" marT="36596" marB="36596" horzOverflow="overflow"/>
                </a:tc>
                <a:extLst>
                  <a:ext uri="{0D108BD9-81ED-4DB2-BD59-A6C34878D82A}">
                    <a16:rowId xmlns:a16="http://schemas.microsoft.com/office/drawing/2014/main" val="10000"/>
                  </a:ext>
                </a:extLst>
              </a:tr>
              <a:tr h="26637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Secteur d’activité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Taille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Emplacement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Ressources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Attitudes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Bénéfices de l’utilisateur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Relation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Habitudes d’achat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Fidélité</a:t>
                      </a:r>
                      <a:endParaRPr kumimoji="0" lang="fr-FR" sz="1400" b="0" i="0" u="none" strike="noStrike" cap="none" normalizeH="0" baseline="0">
                        <a:ln>
                          <a:noFill/>
                        </a:ln>
                        <a:solidFill>
                          <a:schemeClr val="tx1"/>
                        </a:solidFill>
                        <a:effectLst/>
                        <a:latin typeface="Tahoma" pitchFamily="34" charset="0"/>
                      </a:endParaRPr>
                    </a:p>
                  </a:txBody>
                  <a:tcPr marL="73180" marR="73180" marT="36596" marB="36596"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Par profession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Famille, maison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Ville, campagne, région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Tranche de salaire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Convaincu, neutre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Économie d’argent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Acheteur actuel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Impulsif, régulier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Acheteur fréquent</a:t>
                      </a:r>
                      <a:endParaRPr kumimoji="0" lang="fr-FR" sz="1400" b="0" i="0" u="none" strike="noStrike" cap="none" normalizeH="0" baseline="0">
                        <a:ln>
                          <a:noFill/>
                        </a:ln>
                        <a:solidFill>
                          <a:schemeClr val="tx1"/>
                        </a:solidFill>
                        <a:effectLst/>
                        <a:latin typeface="Tahoma" pitchFamily="34" charset="0"/>
                      </a:endParaRPr>
                    </a:p>
                  </a:txBody>
                  <a:tcPr marL="73180" marR="73180" marT="36596" marB="36596"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Par domaines d’activité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Employés, actifs, 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Région, pays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Actifs, bénéfices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300" u="none" strike="noStrike" cap="none" normalizeH="0" baseline="0">
                          <a:ln>
                            <a:noFill/>
                          </a:ln>
                          <a:effectLst/>
                        </a:rPr>
                        <a:t>Sans risque, souci de  qualité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Meilleur rendement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Client actuel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Centralisée, décentralisée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u="none" strike="noStrike" cap="none" normalizeH="0" baseline="0">
                          <a:ln>
                            <a:noFill/>
                          </a:ln>
                          <a:effectLst/>
                        </a:rPr>
                        <a:t>Commandes renouvelée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400" b="0" i="0" u="none" strike="noStrike" cap="none" normalizeH="0" baseline="0">
                        <a:ln>
                          <a:noFill/>
                        </a:ln>
                        <a:solidFill>
                          <a:schemeClr val="tx1"/>
                        </a:solidFill>
                        <a:effectLst/>
                        <a:latin typeface="Tahoma" pitchFamily="34" charset="0"/>
                      </a:endParaRPr>
                    </a:p>
                  </a:txBody>
                  <a:tcPr marL="73180" marR="73180" marT="36596" marB="36596" horzOverflow="overflow"/>
                </a:tc>
                <a:extLst>
                  <a:ext uri="{0D108BD9-81ED-4DB2-BD59-A6C34878D82A}">
                    <a16:rowId xmlns:a16="http://schemas.microsoft.com/office/drawing/2014/main" val="10001"/>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2" name="Rectangle 2">
            <a:extLst>
              <a:ext uri="{FF2B5EF4-FFF2-40B4-BE49-F238E27FC236}">
                <a16:creationId xmlns:a16="http://schemas.microsoft.com/office/drawing/2014/main" id="{FB538644-A677-4803-BE19-C93CABBABFD5}"/>
              </a:ext>
            </a:extLst>
          </p:cNvPr>
          <p:cNvSpPr>
            <a:spLocks noGrp="1" noChangeArrowheads="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pPr eaLnBrk="1" hangingPunct="1"/>
            <a:r>
              <a:rPr lang="fr-FR" altLang="fr-FR" b="1">
                <a:solidFill>
                  <a:srgbClr val="FFFFFF"/>
                </a:solidFill>
              </a:rPr>
              <a:t>Learning from failures !</a:t>
            </a:r>
          </a:p>
        </p:txBody>
      </p:sp>
      <p:sp>
        <p:nvSpPr>
          <p:cNvPr id="92163" name="Rectangle 3">
            <a:extLst>
              <a:ext uri="{FF2B5EF4-FFF2-40B4-BE49-F238E27FC236}">
                <a16:creationId xmlns:a16="http://schemas.microsoft.com/office/drawing/2014/main" id="{FB868CE1-8CCE-4864-9794-256257DC8501}"/>
              </a:ext>
            </a:extLst>
          </p:cNvPr>
          <p:cNvSpPr>
            <a:spLocks noGrp="1" noChangeArrowheads="1"/>
          </p:cNvSpPr>
          <p:nvPr>
            <p:ph type="body" idx="1"/>
          </p:nvPr>
        </p:nvSpPr>
        <p:spPr>
          <a:xfrm>
            <a:off x="5591695" y="1402080"/>
            <a:ext cx="5320696" cy="4053840"/>
          </a:xfrm>
        </p:spPr>
        <p:txBody>
          <a:bodyPr anchor="ctr">
            <a:normAutofit/>
          </a:bodyPr>
          <a:lstStyle/>
          <a:p>
            <a:pPr eaLnBrk="1" hangingPunct="1">
              <a:buFontTx/>
              <a:buNone/>
            </a:pPr>
            <a:r>
              <a:rPr lang="fr-FR" altLang="fr-FR" b="1" i="1"/>
              <a:t>Les gens qui réussissent sont ceux qui savent s’adapter à la réalité. En revanche, ceux qui persistent à vouloir élargir la réalité aux dimensions de leurs rêves échouent. Et c’est pourquoi, tout progrès humain est dû en définitif à ceux qui échouent (S. Leys, 2001).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rois questions décisives sur son business model [Jérôme Barthélemy]">
            <a:hlinkClick r:id="" action="ppaction://media"/>
            <a:extLst>
              <a:ext uri="{FF2B5EF4-FFF2-40B4-BE49-F238E27FC236}">
                <a16:creationId xmlns:a16="http://schemas.microsoft.com/office/drawing/2014/main" id="{8C87161A-A301-1713-38D3-F482529A560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3224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Frￃﾩdￃﾩric Frￃﾩry, Xerfi Canal Qu￢ﾀﾙest-ce qu￢ﾀﾙune entreprise agile ?">
            <a:hlinkClick r:id="" action="ppaction://media"/>
            <a:extLst>
              <a:ext uri="{FF2B5EF4-FFF2-40B4-BE49-F238E27FC236}">
                <a16:creationId xmlns:a16="http://schemas.microsoft.com/office/drawing/2014/main" id="{1302A66E-23EC-480B-905C-0D92E50D98C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340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4" name="Picture 4" descr="Vue aérienne de la route forestière">
            <a:extLst>
              <a:ext uri="{FF2B5EF4-FFF2-40B4-BE49-F238E27FC236}">
                <a16:creationId xmlns:a16="http://schemas.microsoft.com/office/drawing/2014/main" id="{3CE3EC27-0F6A-9BC0-175E-D3AB3A2F4155}"/>
              </a:ext>
            </a:extLst>
          </p:cNvPr>
          <p:cNvPicPr>
            <a:picLocks noChangeAspect="1"/>
          </p:cNvPicPr>
          <p:nvPr/>
        </p:nvPicPr>
        <p:blipFill rotWithShape="1">
          <a:blip r:embed="rId2"/>
          <a:srcRect l="9745" r="9745"/>
          <a:stretch/>
        </p:blipFill>
        <p:spPr>
          <a:xfrm>
            <a:off x="20" y="10"/>
            <a:ext cx="7537684" cy="6857990"/>
          </a:xfrm>
          <a:prstGeom prst="rect">
            <a:avLst/>
          </a:prstGeom>
        </p:spPr>
      </p:pic>
      <p:sp>
        <p:nvSpPr>
          <p:cNvPr id="2" name="Titre 1">
            <a:extLst>
              <a:ext uri="{FF2B5EF4-FFF2-40B4-BE49-F238E27FC236}">
                <a16:creationId xmlns:a16="http://schemas.microsoft.com/office/drawing/2014/main" id="{6C51915F-252B-2037-653A-CF312DDCCF96}"/>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a:normAutofit/>
          </a:bodyPr>
          <a:lstStyle/>
          <a:p>
            <a:r>
              <a:rPr lang="fr-FR">
                <a:solidFill>
                  <a:schemeClr val="tx1">
                    <a:lumMod val="85000"/>
                    <a:lumOff val="15000"/>
                  </a:schemeClr>
                </a:solidFill>
              </a:rPr>
              <a:t>Roadmap stratégique : création d’activité</a:t>
            </a:r>
          </a:p>
        </p:txBody>
      </p:sp>
      <p:sp>
        <p:nvSpPr>
          <p:cNvPr id="19" name="Rectangle 18">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3752E065-BE34-92DA-FCFB-B0A188F4A655}"/>
              </a:ext>
            </a:extLst>
          </p:cNvPr>
          <p:cNvSpPr>
            <a:spLocks noGrp="1"/>
          </p:cNvSpPr>
          <p:nvPr>
            <p:ph idx="1"/>
          </p:nvPr>
        </p:nvSpPr>
        <p:spPr>
          <a:xfrm>
            <a:off x="8242273" y="973600"/>
            <a:ext cx="3374136" cy="4924280"/>
          </a:xfrm>
        </p:spPr>
        <p:txBody>
          <a:bodyPr anchor="ctr">
            <a:normAutofit/>
          </a:bodyPr>
          <a:lstStyle/>
          <a:p>
            <a:r>
              <a:rPr lang="fr-FR">
                <a:solidFill>
                  <a:srgbClr val="FFFFFF"/>
                </a:solidFill>
              </a:rPr>
              <a:t>Evaluation</a:t>
            </a:r>
          </a:p>
          <a:p>
            <a:endParaRPr lang="fr-FR">
              <a:solidFill>
                <a:srgbClr val="FFFFFF"/>
              </a:solidFill>
            </a:endParaRPr>
          </a:p>
          <a:p>
            <a:r>
              <a:rPr lang="fr-FR">
                <a:solidFill>
                  <a:srgbClr val="FFFFFF"/>
                </a:solidFill>
              </a:rPr>
              <a:t>Organisation  </a:t>
            </a:r>
          </a:p>
          <a:p>
            <a:endParaRPr lang="fr-FR">
              <a:solidFill>
                <a:srgbClr val="FFFFFF"/>
              </a:solidFill>
            </a:endParaRPr>
          </a:p>
          <a:p>
            <a:r>
              <a:rPr lang="fr-FR">
                <a:solidFill>
                  <a:srgbClr val="FFFFFF"/>
                </a:solidFill>
              </a:rPr>
              <a:t>Mise en œuvre </a:t>
            </a:r>
          </a:p>
        </p:txBody>
      </p:sp>
    </p:spTree>
    <p:extLst>
      <p:ext uri="{BB962C8B-B14F-4D97-AF65-F5344CB8AC3E}">
        <p14:creationId xmlns:p14="http://schemas.microsoft.com/office/powerpoint/2010/main" val="3024158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98B06-7D2C-492C-65F2-6808CED62863}"/>
              </a:ext>
            </a:extLst>
          </p:cNvPr>
          <p:cNvSpPr>
            <a:spLocks noGrp="1"/>
          </p:cNvSpPr>
          <p:nvPr>
            <p:ph type="title"/>
          </p:nvPr>
        </p:nvSpPr>
        <p:spPr>
          <a:xfrm>
            <a:off x="2231136" y="964692"/>
            <a:ext cx="7729728" cy="1188720"/>
          </a:xfrm>
          <a:solidFill>
            <a:schemeClr val="bg1">
              <a:alpha val="30000"/>
            </a:schemeClr>
          </a:solidFill>
          <a:ln>
            <a:solidFill>
              <a:srgbClr val="FFFFFF"/>
            </a:solidFill>
          </a:ln>
        </p:spPr>
        <p:txBody>
          <a:bodyPr>
            <a:normAutofit/>
          </a:bodyPr>
          <a:lstStyle/>
          <a:p>
            <a:r>
              <a:rPr lang="fr-FR" b="1">
                <a:solidFill>
                  <a:schemeClr val="tx1"/>
                </a:solidFill>
              </a:rPr>
              <a:t>Evaluation</a:t>
            </a:r>
          </a:p>
        </p:txBody>
      </p:sp>
      <p:graphicFrame>
        <p:nvGraphicFramePr>
          <p:cNvPr id="12" name="Espace réservé du contenu 2">
            <a:extLst>
              <a:ext uri="{FF2B5EF4-FFF2-40B4-BE49-F238E27FC236}">
                <a16:creationId xmlns:a16="http://schemas.microsoft.com/office/drawing/2014/main" id="{20688E4F-85BE-029C-8FDB-325CAC7E4EAE}"/>
              </a:ext>
            </a:extLst>
          </p:cNvPr>
          <p:cNvGraphicFramePr>
            <a:graphicFrameLocks noGrp="1"/>
          </p:cNvGraphicFramePr>
          <p:nvPr>
            <p:ph idx="1"/>
            <p:extLst>
              <p:ext uri="{D42A27DB-BD31-4B8C-83A1-F6EECF244321}">
                <p14:modId xmlns:p14="http://schemas.microsoft.com/office/powerpoint/2010/main" val="772573863"/>
              </p:ext>
            </p:extLst>
          </p:nvPr>
        </p:nvGraphicFramePr>
        <p:xfrm>
          <a:off x="2231136" y="2638044"/>
          <a:ext cx="7729728" cy="310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728749"/>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98DA0-B378-5D9E-E2C4-9425FA2A823F}"/>
              </a:ext>
            </a:extLst>
          </p:cNvPr>
          <p:cNvSpPr>
            <a:spLocks noGrp="1"/>
          </p:cNvSpPr>
          <p:nvPr>
            <p:ph type="title"/>
          </p:nvPr>
        </p:nvSpPr>
        <p:spPr>
          <a:xfrm>
            <a:off x="5445496" y="978776"/>
            <a:ext cx="5925310" cy="1174991"/>
          </a:xfrm>
        </p:spPr>
        <p:txBody>
          <a:bodyPr>
            <a:normAutofit/>
          </a:bodyPr>
          <a:lstStyle/>
          <a:p>
            <a:r>
              <a:rPr lang="fr-FR" sz="2400" b="1"/>
              <a:t>Organisation </a:t>
            </a:r>
            <a:r>
              <a:rPr lang="fr-FR" sz="2400"/>
              <a:t> </a:t>
            </a:r>
          </a:p>
        </p:txBody>
      </p:sp>
      <p:pic>
        <p:nvPicPr>
          <p:cNvPr id="5" name="Picture 4" descr="Personne tenant une pièce de puzzle">
            <a:extLst>
              <a:ext uri="{FF2B5EF4-FFF2-40B4-BE49-F238E27FC236}">
                <a16:creationId xmlns:a16="http://schemas.microsoft.com/office/drawing/2014/main" id="{FCC34D18-0B56-7496-65AB-12EA5875FDCA}"/>
              </a:ext>
            </a:extLst>
          </p:cNvPr>
          <p:cNvPicPr>
            <a:picLocks noChangeAspect="1"/>
          </p:cNvPicPr>
          <p:nvPr/>
        </p:nvPicPr>
        <p:blipFill rotWithShape="1">
          <a:blip r:embed="rId2"/>
          <a:srcRect l="26887" r="27103" b="-1"/>
          <a:stretch/>
        </p:blipFill>
        <p:spPr>
          <a:xfrm>
            <a:off x="20" y="10"/>
            <a:ext cx="4657325" cy="6857990"/>
          </a:xfrm>
          <a:prstGeom prst="rect">
            <a:avLst/>
          </a:prstGeom>
        </p:spPr>
      </p:pic>
      <p:sp>
        <p:nvSpPr>
          <p:cNvPr id="3" name="Espace réservé du contenu 2">
            <a:extLst>
              <a:ext uri="{FF2B5EF4-FFF2-40B4-BE49-F238E27FC236}">
                <a16:creationId xmlns:a16="http://schemas.microsoft.com/office/drawing/2014/main" id="{60809E36-CCE6-2D3E-08EF-6913F26FDA82}"/>
              </a:ext>
            </a:extLst>
          </p:cNvPr>
          <p:cNvSpPr>
            <a:spLocks noGrp="1"/>
          </p:cNvSpPr>
          <p:nvPr>
            <p:ph idx="1"/>
          </p:nvPr>
        </p:nvSpPr>
        <p:spPr>
          <a:xfrm>
            <a:off x="5445496" y="2640692"/>
            <a:ext cx="5925310" cy="3255252"/>
          </a:xfrm>
        </p:spPr>
        <p:txBody>
          <a:bodyPr>
            <a:normAutofit/>
          </a:bodyPr>
          <a:lstStyle/>
          <a:p>
            <a:r>
              <a:rPr lang="fr-FR"/>
              <a:t>Description du Business Model</a:t>
            </a:r>
          </a:p>
          <a:p>
            <a:pPr lvl="1"/>
            <a:r>
              <a:rPr lang="fr-FR"/>
              <a:t>CANVAS</a:t>
            </a:r>
          </a:p>
          <a:p>
            <a:pPr lvl="1"/>
            <a:r>
              <a:rPr lang="fr-FR"/>
              <a:t>RCOV</a:t>
            </a:r>
          </a:p>
          <a:p>
            <a:endParaRPr lang="fr-FR"/>
          </a:p>
          <a:p>
            <a:r>
              <a:rPr lang="fr-FR"/>
              <a:t>Orchestration ressources et compétences</a:t>
            </a:r>
          </a:p>
        </p:txBody>
      </p:sp>
    </p:spTree>
    <p:extLst>
      <p:ext uri="{BB962C8B-B14F-4D97-AF65-F5344CB8AC3E}">
        <p14:creationId xmlns:p14="http://schemas.microsoft.com/office/powerpoint/2010/main" val="33983713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alculatrice, stylo, boussole, argent et un papier avec graphiques imprimés">
            <a:extLst>
              <a:ext uri="{FF2B5EF4-FFF2-40B4-BE49-F238E27FC236}">
                <a16:creationId xmlns:a16="http://schemas.microsoft.com/office/drawing/2014/main" id="{A9477715-5A93-B136-7E39-0D6CF0142F31}"/>
              </a:ext>
            </a:extLst>
          </p:cNvPr>
          <p:cNvPicPr>
            <a:picLocks noChangeAspect="1"/>
          </p:cNvPicPr>
          <p:nvPr/>
        </p:nvPicPr>
        <p:blipFill rotWithShape="1">
          <a:blip r:embed="rId2"/>
          <a:srcRect l="18587" r="15160" b="-1"/>
          <a:stretch/>
        </p:blipFill>
        <p:spPr>
          <a:xfrm>
            <a:off x="4650909" y="10"/>
            <a:ext cx="7541090" cy="6857989"/>
          </a:xfrm>
          <a:prstGeom prst="rect">
            <a:avLst/>
          </a:prstGeom>
        </p:spPr>
      </p:pic>
      <p:sp>
        <p:nvSpPr>
          <p:cNvPr id="25"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2D2CDD-9468-0D3D-4814-49B234400EC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fr-FR" b="1">
                <a:solidFill>
                  <a:schemeClr val="bg1"/>
                </a:solidFill>
              </a:rPr>
              <a:t>Mise en œuvre</a:t>
            </a:r>
          </a:p>
        </p:txBody>
      </p:sp>
      <p:sp>
        <p:nvSpPr>
          <p:cNvPr id="3" name="Espace réservé du contenu 2">
            <a:extLst>
              <a:ext uri="{FF2B5EF4-FFF2-40B4-BE49-F238E27FC236}">
                <a16:creationId xmlns:a16="http://schemas.microsoft.com/office/drawing/2014/main" id="{66DB9FBE-EFBF-FAC7-1794-DD29F10036C0}"/>
              </a:ext>
            </a:extLst>
          </p:cNvPr>
          <p:cNvSpPr>
            <a:spLocks noGrp="1"/>
          </p:cNvSpPr>
          <p:nvPr>
            <p:ph idx="1"/>
          </p:nvPr>
        </p:nvSpPr>
        <p:spPr>
          <a:xfrm>
            <a:off x="643468" y="2638044"/>
            <a:ext cx="3363974" cy="3415622"/>
          </a:xfrm>
        </p:spPr>
        <p:txBody>
          <a:bodyPr>
            <a:normAutofit/>
          </a:bodyPr>
          <a:lstStyle/>
          <a:p>
            <a:pPr>
              <a:lnSpc>
                <a:spcPct val="90000"/>
              </a:lnSpc>
            </a:pPr>
            <a:r>
              <a:rPr lang="fr-FR" sz="1500">
                <a:solidFill>
                  <a:schemeClr val="bg1"/>
                </a:solidFill>
              </a:rPr>
              <a:t>Budget prévisionnel de lancement de l’activité (Cash In / Cash out)</a:t>
            </a:r>
          </a:p>
          <a:p>
            <a:pPr>
              <a:lnSpc>
                <a:spcPct val="90000"/>
              </a:lnSpc>
            </a:pPr>
            <a:endParaRPr lang="fr-FR" sz="1500">
              <a:solidFill>
                <a:schemeClr val="bg1"/>
              </a:solidFill>
            </a:endParaRPr>
          </a:p>
          <a:p>
            <a:pPr>
              <a:lnSpc>
                <a:spcPct val="90000"/>
              </a:lnSpc>
            </a:pPr>
            <a:r>
              <a:rPr lang="fr-FR" sz="1500">
                <a:solidFill>
                  <a:schemeClr val="bg1"/>
                </a:solidFill>
              </a:rPr>
              <a:t>Organisation des ressources humaines :</a:t>
            </a:r>
          </a:p>
          <a:p>
            <a:pPr lvl="1">
              <a:lnSpc>
                <a:spcPct val="90000"/>
              </a:lnSpc>
            </a:pPr>
            <a:r>
              <a:rPr lang="fr-FR" sz="1500">
                <a:solidFill>
                  <a:schemeClr val="bg1"/>
                </a:solidFill>
              </a:rPr>
              <a:t>Internalisation (salaires)</a:t>
            </a:r>
          </a:p>
          <a:p>
            <a:pPr lvl="1">
              <a:lnSpc>
                <a:spcPct val="90000"/>
              </a:lnSpc>
            </a:pPr>
            <a:r>
              <a:rPr lang="fr-FR" sz="1500">
                <a:solidFill>
                  <a:schemeClr val="bg1"/>
                </a:solidFill>
              </a:rPr>
              <a:t>Externalisation (prestations)</a:t>
            </a:r>
          </a:p>
          <a:p>
            <a:pPr>
              <a:lnSpc>
                <a:spcPct val="90000"/>
              </a:lnSpc>
            </a:pPr>
            <a:endParaRPr lang="fr-FR" sz="1500">
              <a:solidFill>
                <a:schemeClr val="bg1"/>
              </a:solidFill>
            </a:endParaRPr>
          </a:p>
          <a:p>
            <a:pPr>
              <a:lnSpc>
                <a:spcPct val="90000"/>
              </a:lnSpc>
            </a:pPr>
            <a:r>
              <a:rPr lang="fr-FR" sz="1500">
                <a:solidFill>
                  <a:schemeClr val="bg1"/>
                </a:solidFill>
              </a:rPr>
              <a:t>Perspectives commerciales : </a:t>
            </a:r>
          </a:p>
          <a:p>
            <a:pPr lvl="1">
              <a:lnSpc>
                <a:spcPct val="90000"/>
              </a:lnSpc>
            </a:pPr>
            <a:r>
              <a:rPr lang="fr-FR" sz="1500">
                <a:solidFill>
                  <a:schemeClr val="bg1"/>
                </a:solidFill>
              </a:rPr>
              <a:t>exploitation – diversification – portefeuille d’activités </a:t>
            </a:r>
          </a:p>
          <a:p>
            <a:pPr>
              <a:lnSpc>
                <a:spcPct val="90000"/>
              </a:lnSpc>
            </a:pPr>
            <a:endParaRPr lang="fr-FR" sz="1500">
              <a:solidFill>
                <a:schemeClr val="bg1"/>
              </a:solidFill>
            </a:endParaRPr>
          </a:p>
        </p:txBody>
      </p:sp>
    </p:spTree>
    <p:extLst>
      <p:ext uri="{BB962C8B-B14F-4D97-AF65-F5344CB8AC3E}">
        <p14:creationId xmlns:p14="http://schemas.microsoft.com/office/powerpoint/2010/main" val="379822578"/>
      </p:ext>
    </p:extLst>
  </p:cSld>
  <p:clrMapOvr>
    <a:masterClrMapping/>
  </p:clrMapOvr>
</p:sld>
</file>

<file path=ppt/theme/theme1.xml><?xml version="1.0" encoding="utf-8"?>
<a:theme xmlns:a="http://schemas.openxmlformats.org/drawingml/2006/main" name="Colis">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2531</TotalTime>
  <Words>2506</Words>
  <Application>Microsoft Office PowerPoint</Application>
  <PresentationFormat>Grand écran</PresentationFormat>
  <Paragraphs>439</Paragraphs>
  <Slides>97</Slides>
  <Notes>2</Notes>
  <HiddenSlides>0</HiddenSlides>
  <MMClips>28</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97</vt:i4>
      </vt:variant>
    </vt:vector>
  </HeadingPairs>
  <TitlesOfParts>
    <vt:vector size="110" baseType="lpstr">
      <vt:lpstr>Arial</vt:lpstr>
      <vt:lpstr>Calibri</vt:lpstr>
      <vt:lpstr>Cambria Math</vt:lpstr>
      <vt:lpstr>Garamond</vt:lpstr>
      <vt:lpstr>Gill Sans MT</vt:lpstr>
      <vt:lpstr>Goudy Stout</vt:lpstr>
      <vt:lpstr>roboto-regular</vt:lpstr>
      <vt:lpstr>Showcard Gothic</vt:lpstr>
      <vt:lpstr>Tahoma</vt:lpstr>
      <vt:lpstr>Times New Roman</vt:lpstr>
      <vt:lpstr>Verdana</vt:lpstr>
      <vt:lpstr>Wingdings</vt:lpstr>
      <vt:lpstr>Colis</vt:lpstr>
      <vt:lpstr>Présentation PowerPoint</vt:lpstr>
      <vt:lpstr>pedagogie</vt:lpstr>
      <vt:lpstr>Lionel Maltese Enseignant - Chercheur – Entrepreneur ? </vt:lpstr>
      <vt:lpstr>Proposition / Création / Captation : CLIENTS</vt:lpstr>
      <vt:lpstr>Proposition / Création / Captation : COMPETENCES</vt:lpstr>
      <vt:lpstr>Présentation PowerPoint</vt:lpstr>
      <vt:lpstr>Présentation PowerPoint</vt:lpstr>
      <vt:lpstr>Et vous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 du Module MAAP 24H</vt:lpstr>
      <vt:lpstr>Plan du Module MAFICO 27H</vt:lpstr>
      <vt:lpstr>Présentation PowerPoint</vt:lpstr>
      <vt:lpstr>OBJECTIFS Partie Entrepreneuriat </vt:lpstr>
      <vt:lpstr>Qu’est-ce que l’Entrepreneuriat ?</vt:lpstr>
      <vt:lpstr>Présentation PowerPoint</vt:lpstr>
      <vt:lpstr>Innovation &amp; Entrepreneuriat </vt:lpstr>
      <vt:lpstr>Logique d’action patrimoniale :  le PIC</vt:lpstr>
      <vt:lpstr>Logique d’action patrimoniale :  le CAP</vt:lpstr>
      <vt:lpstr>Présentation PowerPoint</vt:lpstr>
      <vt:lpstr>Pas bête !  www.meilleurmobile.com </vt:lpstr>
      <vt:lpstr>Présentation PowerPoint</vt:lpstr>
      <vt:lpstr>Présentation PowerPoint</vt:lpstr>
      <vt:lpstr>Présentation PowerPoint</vt:lpstr>
      <vt:lpstr>Présentation PowerPoint</vt:lpstr>
      <vt:lpstr>La clé : le besoin </vt:lpstr>
      <vt:lpstr>Présentation PowerPoint</vt:lpstr>
      <vt:lpstr>Présentation PowerPoint</vt:lpstr>
      <vt:lpstr>Présentation PowerPoint</vt:lpstr>
      <vt:lpstr>Présentation PowerPoint</vt:lpstr>
      <vt:lpstr>Présentation PowerPoint</vt:lpstr>
      <vt:lpstr>Compétences clés : manager sa chance !</vt:lpstr>
      <vt:lpstr>Présentation PowerPoint</vt:lpstr>
      <vt:lpstr>Présentation PowerPoint</vt:lpstr>
      <vt:lpstr>Présentation PowerPoint</vt:lpstr>
      <vt:lpstr>Présentation PowerPoint</vt:lpstr>
      <vt:lpstr>Présentation PowerPoint</vt:lpstr>
      <vt:lpstr>3 grandes phases pour créer son entreprise</vt:lpstr>
      <vt:lpstr>Présentation PowerPoint</vt:lpstr>
      <vt:lpstr>Présentation PowerPoint</vt:lpstr>
      <vt:lpstr>Présentation PowerPoint</vt:lpstr>
      <vt:lpstr>Business Model  &amp;  Business Plan  </vt:lpstr>
      <vt:lpstr>Business Model  (Lhemann-Ortega et al., 2017)</vt:lpstr>
      <vt:lpstr>Formaliser son Business Model</vt:lpstr>
      <vt:lpstr>Présentation PowerPoint</vt:lpstr>
      <vt:lpstr>Expliciter votre Business Modèle Adapté de Gary Hamel :  Leading the Revolution (2002)</vt:lpstr>
      <vt:lpstr>Les 3 piliers d’un Business Model (Lehmann-Ortega, Musikas, Schoettl)</vt:lpstr>
      <vt:lpstr>Exemple d’une compagnie aérienne low-cost</vt:lpstr>
      <vt:lpstr>La Proposition de Valeur</vt:lpstr>
      <vt:lpstr>Présentation PowerPoint</vt:lpstr>
      <vt:lpstr>Présentation PowerPoint</vt:lpstr>
      <vt:lpstr>Architecture de Valeur</vt:lpstr>
      <vt:lpstr>Présentation PowerPoint</vt:lpstr>
      <vt:lpstr>Présentation PowerPoint</vt:lpstr>
      <vt:lpstr>Equation de Profit</vt:lpstr>
      <vt:lpstr>BUSINESS MODEL CANVAS</vt:lpstr>
      <vt:lpstr>Représentation CANVAS (Alexander Osterwalder)</vt:lpstr>
      <vt:lpstr>Présentation PowerPoint</vt:lpstr>
      <vt:lpstr>Présentation PowerPoint</vt:lpstr>
      <vt:lpstr>Présentation PowerPoint</vt:lpstr>
      <vt:lpstr>Présentation PowerPoint</vt:lpstr>
      <vt:lpstr>Présentation PowerPoint</vt:lpstr>
      <vt:lpstr>Présentation PowerPoint</vt:lpstr>
      <vt:lpstr>Modèle RCOV  (Demil, Lecoq, Warnier)</vt:lpstr>
      <vt:lpstr>Le BM des agences immobilières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 qu’un business Plan</vt:lpstr>
      <vt:lpstr>Qu’est ce qui fait la qualité d’un Business Plan ?</vt:lpstr>
      <vt:lpstr>Présentation PowerPoint</vt:lpstr>
      <vt:lpstr>Focus : segmentation marketing</vt:lpstr>
      <vt:lpstr>Learning from failures !</vt:lpstr>
      <vt:lpstr>Présentation PowerPoint</vt:lpstr>
      <vt:lpstr>Présentation PowerPoint</vt:lpstr>
      <vt:lpstr>Roadmap stratégique : création d’activité</vt:lpstr>
      <vt:lpstr>Evaluation</vt:lpstr>
      <vt:lpstr>Organisation  </vt:lpstr>
      <vt:lpstr>Mise en œuvre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Entrepreneuriat &amp; Construction d’un Business Modèle  &amp; d’un Business Plan</dc:title>
  <dc:creator>Lionel Maltese</dc:creator>
  <cp:lastModifiedBy>Lionel Maltese</cp:lastModifiedBy>
  <cp:revision>19</cp:revision>
  <dcterms:created xsi:type="dcterms:W3CDTF">2019-10-11T06:10:12Z</dcterms:created>
  <dcterms:modified xsi:type="dcterms:W3CDTF">2022-09-08T15:28:59Z</dcterms:modified>
</cp:coreProperties>
</file>