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4" r:id="rId3"/>
    <p:sldId id="301" r:id="rId4"/>
    <p:sldId id="299" r:id="rId5"/>
    <p:sldId id="283" r:id="rId6"/>
    <p:sldId id="297" r:id="rId7"/>
    <p:sldId id="284" r:id="rId8"/>
    <p:sldId id="285" r:id="rId9"/>
    <p:sldId id="295" r:id="rId10"/>
    <p:sldId id="287" r:id="rId11"/>
    <p:sldId id="296" r:id="rId12"/>
    <p:sldId id="293" r:id="rId13"/>
    <p:sldId id="268" r:id="rId14"/>
    <p:sldId id="269" r:id="rId15"/>
    <p:sldId id="270" r:id="rId16"/>
    <p:sldId id="271" r:id="rId17"/>
    <p:sldId id="273" r:id="rId18"/>
    <p:sldId id="274" r:id="rId19"/>
    <p:sldId id="277" r:id="rId20"/>
    <p:sldId id="278" r:id="rId21"/>
    <p:sldId id="282" r:id="rId22"/>
    <p:sldId id="257" r:id="rId23"/>
    <p:sldId id="258" r:id="rId24"/>
    <p:sldId id="259" r:id="rId25"/>
    <p:sldId id="260" r:id="rId26"/>
    <p:sldId id="261" r:id="rId27"/>
    <p:sldId id="262" r:id="rId28"/>
    <p:sldId id="263" r:id="rId29"/>
    <p:sldId id="264" r:id="rId30"/>
    <p:sldId id="265" r:id="rId31"/>
    <p:sldId id="266" r:id="rId32"/>
    <p:sldId id="29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1D801-F3D5-48D0-B236-A23D4E9C8102}"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C826E28F-312E-425B-B831-26CAEDA7BF36}">
      <dgm:prSet/>
      <dgm:spPr/>
      <dgm:t>
        <a:bodyPr/>
        <a:lstStyle/>
        <a:p>
          <a:r>
            <a:rPr lang="fr-FR"/>
            <a:t>Du grec </a:t>
          </a:r>
          <a:r>
            <a:rPr lang="fr-FR" i="1"/>
            <a:t>strategia</a:t>
          </a:r>
          <a:r>
            <a:rPr lang="fr-FR"/>
            <a:t>, la stratégie est l’art de celui qui mène les armées au combat. </a:t>
          </a:r>
          <a:endParaRPr lang="en-US"/>
        </a:p>
      </dgm:t>
    </dgm:pt>
    <dgm:pt modelId="{69685011-2EC8-4CE8-822A-BF5799194306}" type="parTrans" cxnId="{56BD95BF-BF4E-4B65-A2DE-A84F4E37FAD7}">
      <dgm:prSet/>
      <dgm:spPr/>
      <dgm:t>
        <a:bodyPr/>
        <a:lstStyle/>
        <a:p>
          <a:endParaRPr lang="en-US"/>
        </a:p>
      </dgm:t>
    </dgm:pt>
    <dgm:pt modelId="{FE52DA49-05BA-405B-9015-092FB6A497D5}" type="sibTrans" cxnId="{56BD95BF-BF4E-4B65-A2DE-A84F4E37FAD7}">
      <dgm:prSet/>
      <dgm:spPr/>
      <dgm:t>
        <a:bodyPr/>
        <a:lstStyle/>
        <a:p>
          <a:endParaRPr lang="en-US"/>
        </a:p>
      </dgm:t>
    </dgm:pt>
    <dgm:pt modelId="{D6DFE212-CCE1-40A8-B017-7F411C8BCF82}">
      <dgm:prSet/>
      <dgm:spPr/>
      <dgm:t>
        <a:bodyPr/>
        <a:lstStyle/>
        <a:p>
          <a:r>
            <a:rPr lang="fr-FR"/>
            <a:t>Sun Tse (L’art de la guerre) </a:t>
          </a:r>
          <a:endParaRPr lang="en-US"/>
        </a:p>
      </dgm:t>
    </dgm:pt>
    <dgm:pt modelId="{BCE059BB-0A49-4DDE-AC10-1B1E0538368D}" type="parTrans" cxnId="{BDB23A60-F120-48EB-9711-D4D758DD5B48}">
      <dgm:prSet/>
      <dgm:spPr/>
      <dgm:t>
        <a:bodyPr/>
        <a:lstStyle/>
        <a:p>
          <a:endParaRPr lang="en-US"/>
        </a:p>
      </dgm:t>
    </dgm:pt>
    <dgm:pt modelId="{69D19DC2-0D15-4F44-8238-0BBF53ECC370}" type="sibTrans" cxnId="{BDB23A60-F120-48EB-9711-D4D758DD5B48}">
      <dgm:prSet/>
      <dgm:spPr/>
      <dgm:t>
        <a:bodyPr/>
        <a:lstStyle/>
        <a:p>
          <a:endParaRPr lang="en-US"/>
        </a:p>
      </dgm:t>
    </dgm:pt>
    <dgm:pt modelId="{9670D89D-61FF-40B6-B593-3E551D0ACFDC}" type="pres">
      <dgm:prSet presAssocID="{D121D801-F3D5-48D0-B236-A23D4E9C8102}" presName="Name0" presStyleCnt="0">
        <dgm:presLayoutVars>
          <dgm:dir/>
          <dgm:animLvl val="lvl"/>
          <dgm:resizeHandles val="exact"/>
        </dgm:presLayoutVars>
      </dgm:prSet>
      <dgm:spPr/>
    </dgm:pt>
    <dgm:pt modelId="{B7D5A5E3-21FC-4F33-AA78-EB8DAB4C98DF}" type="pres">
      <dgm:prSet presAssocID="{D6DFE212-CCE1-40A8-B017-7F411C8BCF82}" presName="boxAndChildren" presStyleCnt="0"/>
      <dgm:spPr/>
    </dgm:pt>
    <dgm:pt modelId="{4E522D63-F8E4-48F1-BBBA-67455A8894B7}" type="pres">
      <dgm:prSet presAssocID="{D6DFE212-CCE1-40A8-B017-7F411C8BCF82}" presName="parentTextBox" presStyleLbl="node1" presStyleIdx="0" presStyleCnt="2"/>
      <dgm:spPr/>
    </dgm:pt>
    <dgm:pt modelId="{A990969B-B058-496C-ADBC-B07D6EE282E4}" type="pres">
      <dgm:prSet presAssocID="{FE52DA49-05BA-405B-9015-092FB6A497D5}" presName="sp" presStyleCnt="0"/>
      <dgm:spPr/>
    </dgm:pt>
    <dgm:pt modelId="{B5315F8A-BFDA-41DF-AA94-7337D19110FA}" type="pres">
      <dgm:prSet presAssocID="{C826E28F-312E-425B-B831-26CAEDA7BF36}" presName="arrowAndChildren" presStyleCnt="0"/>
      <dgm:spPr/>
    </dgm:pt>
    <dgm:pt modelId="{02B19722-FAC3-43BC-994A-41A31E4DEA19}" type="pres">
      <dgm:prSet presAssocID="{C826E28F-312E-425B-B831-26CAEDA7BF36}" presName="parentTextArrow" presStyleLbl="node1" presStyleIdx="1" presStyleCnt="2"/>
      <dgm:spPr/>
    </dgm:pt>
  </dgm:ptLst>
  <dgm:cxnLst>
    <dgm:cxn modelId="{89E48922-DE86-4F65-B61B-E6A0088B8813}" type="presOf" srcId="{C826E28F-312E-425B-B831-26CAEDA7BF36}" destId="{02B19722-FAC3-43BC-994A-41A31E4DEA19}" srcOrd="0" destOrd="0" presId="urn:microsoft.com/office/officeart/2005/8/layout/process4"/>
    <dgm:cxn modelId="{BDB23A60-F120-48EB-9711-D4D758DD5B48}" srcId="{D121D801-F3D5-48D0-B236-A23D4E9C8102}" destId="{D6DFE212-CCE1-40A8-B017-7F411C8BCF82}" srcOrd="1" destOrd="0" parTransId="{BCE059BB-0A49-4DDE-AC10-1B1E0538368D}" sibTransId="{69D19DC2-0D15-4F44-8238-0BBF53ECC370}"/>
    <dgm:cxn modelId="{B140458A-A3F2-49F0-A6A8-522FD09B2BB1}" type="presOf" srcId="{D6DFE212-CCE1-40A8-B017-7F411C8BCF82}" destId="{4E522D63-F8E4-48F1-BBBA-67455A8894B7}" srcOrd="0" destOrd="0" presId="urn:microsoft.com/office/officeart/2005/8/layout/process4"/>
    <dgm:cxn modelId="{4488B3B1-F352-4BBA-8F78-190F30795917}" type="presOf" srcId="{D121D801-F3D5-48D0-B236-A23D4E9C8102}" destId="{9670D89D-61FF-40B6-B593-3E551D0ACFDC}" srcOrd="0" destOrd="0" presId="urn:microsoft.com/office/officeart/2005/8/layout/process4"/>
    <dgm:cxn modelId="{56BD95BF-BF4E-4B65-A2DE-A84F4E37FAD7}" srcId="{D121D801-F3D5-48D0-B236-A23D4E9C8102}" destId="{C826E28F-312E-425B-B831-26CAEDA7BF36}" srcOrd="0" destOrd="0" parTransId="{69685011-2EC8-4CE8-822A-BF5799194306}" sibTransId="{FE52DA49-05BA-405B-9015-092FB6A497D5}"/>
    <dgm:cxn modelId="{2024E57C-56C0-40CD-A7D3-3E8B2AFF9F5C}" type="presParOf" srcId="{9670D89D-61FF-40B6-B593-3E551D0ACFDC}" destId="{B7D5A5E3-21FC-4F33-AA78-EB8DAB4C98DF}" srcOrd="0" destOrd="0" presId="urn:microsoft.com/office/officeart/2005/8/layout/process4"/>
    <dgm:cxn modelId="{534D2232-9D8D-464E-B519-AA8132CE6E08}" type="presParOf" srcId="{B7D5A5E3-21FC-4F33-AA78-EB8DAB4C98DF}" destId="{4E522D63-F8E4-48F1-BBBA-67455A8894B7}" srcOrd="0" destOrd="0" presId="urn:microsoft.com/office/officeart/2005/8/layout/process4"/>
    <dgm:cxn modelId="{96830543-8229-485C-A18B-FDA21940DA30}" type="presParOf" srcId="{9670D89D-61FF-40B6-B593-3E551D0ACFDC}" destId="{A990969B-B058-496C-ADBC-B07D6EE282E4}" srcOrd="1" destOrd="0" presId="urn:microsoft.com/office/officeart/2005/8/layout/process4"/>
    <dgm:cxn modelId="{AF10B607-BD3A-4711-BD4B-FE7AA6577E88}" type="presParOf" srcId="{9670D89D-61FF-40B6-B593-3E551D0ACFDC}" destId="{B5315F8A-BFDA-41DF-AA94-7337D19110FA}" srcOrd="2" destOrd="0" presId="urn:microsoft.com/office/officeart/2005/8/layout/process4"/>
    <dgm:cxn modelId="{3078F023-647E-4ACA-9280-4EADAC9EF41D}" type="presParOf" srcId="{B5315F8A-BFDA-41DF-AA94-7337D19110FA}" destId="{02B19722-FAC3-43BC-994A-41A31E4DEA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5D1F7-FFCE-4EF5-83FA-74FA6643E7E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66AD1FA-C1BF-4E6A-A7EB-434A097F6B49}">
      <dgm:prSet/>
      <dgm:spPr/>
      <dgm:t>
        <a:bodyPr/>
        <a:lstStyle/>
        <a:p>
          <a:r>
            <a:rPr lang="fr-FR"/>
            <a:t>Le reflet d’une petit structure type PME-PMI est souvent celui de son  dirigeant (et de son réseau social)</a:t>
          </a:r>
          <a:endParaRPr lang="en-US"/>
        </a:p>
      </dgm:t>
    </dgm:pt>
    <dgm:pt modelId="{401A183A-F581-480A-B8D2-B6CE56EE30B2}" type="parTrans" cxnId="{97DEA6BF-2E4D-407E-9582-71F8835B4177}">
      <dgm:prSet/>
      <dgm:spPr/>
      <dgm:t>
        <a:bodyPr/>
        <a:lstStyle/>
        <a:p>
          <a:endParaRPr lang="en-US"/>
        </a:p>
      </dgm:t>
    </dgm:pt>
    <dgm:pt modelId="{039228A9-E9F4-4715-B441-BEC4D63062A6}" type="sibTrans" cxnId="{97DEA6BF-2E4D-407E-9582-71F8835B4177}">
      <dgm:prSet/>
      <dgm:spPr/>
      <dgm:t>
        <a:bodyPr/>
        <a:lstStyle/>
        <a:p>
          <a:endParaRPr lang="en-US"/>
        </a:p>
      </dgm:t>
    </dgm:pt>
    <dgm:pt modelId="{70DA74AF-FD70-4680-BE4A-3245B0EE43C8}">
      <dgm:prSet/>
      <dgm:spPr/>
      <dgm:t>
        <a:bodyPr/>
        <a:lstStyle/>
        <a:p>
          <a:r>
            <a:rPr lang="fr-FR"/>
            <a:t>Les PME-PMI n’ayant pas, la plupart des cas, des cellules dédiées à leur stratégie, comment décide-t-on le long terme dans ce type d’entreprise ?  </a:t>
          </a:r>
          <a:endParaRPr lang="en-US"/>
        </a:p>
      </dgm:t>
    </dgm:pt>
    <dgm:pt modelId="{90A68FA0-FC7C-43B4-AEDA-81BADCF6D30A}" type="parTrans" cxnId="{D8178DA8-7E1E-41DE-A77A-FB9F596D35CA}">
      <dgm:prSet/>
      <dgm:spPr/>
      <dgm:t>
        <a:bodyPr/>
        <a:lstStyle/>
        <a:p>
          <a:endParaRPr lang="en-US"/>
        </a:p>
      </dgm:t>
    </dgm:pt>
    <dgm:pt modelId="{7CCBB517-40C3-4035-B991-92C0540BD601}" type="sibTrans" cxnId="{D8178DA8-7E1E-41DE-A77A-FB9F596D35CA}">
      <dgm:prSet/>
      <dgm:spPr/>
      <dgm:t>
        <a:bodyPr/>
        <a:lstStyle/>
        <a:p>
          <a:endParaRPr lang="en-US"/>
        </a:p>
      </dgm:t>
    </dgm:pt>
    <dgm:pt modelId="{3A9A8770-D4EA-4F27-B485-81A81BEFBBC2}" type="pres">
      <dgm:prSet presAssocID="{DA55D1F7-FFCE-4EF5-83FA-74FA6643E7E2}" presName="vert0" presStyleCnt="0">
        <dgm:presLayoutVars>
          <dgm:dir/>
          <dgm:animOne val="branch"/>
          <dgm:animLvl val="lvl"/>
        </dgm:presLayoutVars>
      </dgm:prSet>
      <dgm:spPr/>
    </dgm:pt>
    <dgm:pt modelId="{BB2CCE7E-E6E4-4E2B-A85C-C8AA59EA3424}" type="pres">
      <dgm:prSet presAssocID="{166AD1FA-C1BF-4E6A-A7EB-434A097F6B49}" presName="thickLine" presStyleLbl="alignNode1" presStyleIdx="0" presStyleCnt="2"/>
      <dgm:spPr/>
    </dgm:pt>
    <dgm:pt modelId="{68F5FE0D-F746-45CF-9709-185C2362D014}" type="pres">
      <dgm:prSet presAssocID="{166AD1FA-C1BF-4E6A-A7EB-434A097F6B49}" presName="horz1" presStyleCnt="0"/>
      <dgm:spPr/>
    </dgm:pt>
    <dgm:pt modelId="{2768CC6F-8936-4883-BAE2-5D21483F6298}" type="pres">
      <dgm:prSet presAssocID="{166AD1FA-C1BF-4E6A-A7EB-434A097F6B49}" presName="tx1" presStyleLbl="revTx" presStyleIdx="0" presStyleCnt="2"/>
      <dgm:spPr/>
    </dgm:pt>
    <dgm:pt modelId="{F0D44895-4DE9-4C08-82F0-AAA74B7838E7}" type="pres">
      <dgm:prSet presAssocID="{166AD1FA-C1BF-4E6A-A7EB-434A097F6B49}" presName="vert1" presStyleCnt="0"/>
      <dgm:spPr/>
    </dgm:pt>
    <dgm:pt modelId="{92F09C5D-B624-4FD5-9432-766CCA288726}" type="pres">
      <dgm:prSet presAssocID="{70DA74AF-FD70-4680-BE4A-3245B0EE43C8}" presName="thickLine" presStyleLbl="alignNode1" presStyleIdx="1" presStyleCnt="2"/>
      <dgm:spPr/>
    </dgm:pt>
    <dgm:pt modelId="{054D28A1-6BFD-4EC6-8C81-4C1AE37C3C03}" type="pres">
      <dgm:prSet presAssocID="{70DA74AF-FD70-4680-BE4A-3245B0EE43C8}" presName="horz1" presStyleCnt="0"/>
      <dgm:spPr/>
    </dgm:pt>
    <dgm:pt modelId="{F60C14FC-1378-4BCE-9F5F-462B2F3AD9C1}" type="pres">
      <dgm:prSet presAssocID="{70DA74AF-FD70-4680-BE4A-3245B0EE43C8}" presName="tx1" presStyleLbl="revTx" presStyleIdx="1" presStyleCnt="2"/>
      <dgm:spPr/>
    </dgm:pt>
    <dgm:pt modelId="{E80E749F-34E0-4F67-B324-DCC33D5E837C}" type="pres">
      <dgm:prSet presAssocID="{70DA74AF-FD70-4680-BE4A-3245B0EE43C8}" presName="vert1" presStyleCnt="0"/>
      <dgm:spPr/>
    </dgm:pt>
  </dgm:ptLst>
  <dgm:cxnLst>
    <dgm:cxn modelId="{D8178DA8-7E1E-41DE-A77A-FB9F596D35CA}" srcId="{DA55D1F7-FFCE-4EF5-83FA-74FA6643E7E2}" destId="{70DA74AF-FD70-4680-BE4A-3245B0EE43C8}" srcOrd="1" destOrd="0" parTransId="{90A68FA0-FC7C-43B4-AEDA-81BADCF6D30A}" sibTransId="{7CCBB517-40C3-4035-B991-92C0540BD601}"/>
    <dgm:cxn modelId="{97DEA6BF-2E4D-407E-9582-71F8835B4177}" srcId="{DA55D1F7-FFCE-4EF5-83FA-74FA6643E7E2}" destId="{166AD1FA-C1BF-4E6A-A7EB-434A097F6B49}" srcOrd="0" destOrd="0" parTransId="{401A183A-F581-480A-B8D2-B6CE56EE30B2}" sibTransId="{039228A9-E9F4-4715-B441-BEC4D63062A6}"/>
    <dgm:cxn modelId="{4FB9CFC8-EE02-4A49-B48D-FC6059AADEEB}" type="presOf" srcId="{166AD1FA-C1BF-4E6A-A7EB-434A097F6B49}" destId="{2768CC6F-8936-4883-BAE2-5D21483F6298}" srcOrd="0" destOrd="0" presId="urn:microsoft.com/office/officeart/2008/layout/LinedList"/>
    <dgm:cxn modelId="{33D729DB-6405-4ABC-88F5-2CBF2854474F}" type="presOf" srcId="{DA55D1F7-FFCE-4EF5-83FA-74FA6643E7E2}" destId="{3A9A8770-D4EA-4F27-B485-81A81BEFBBC2}" srcOrd="0" destOrd="0" presId="urn:microsoft.com/office/officeart/2008/layout/LinedList"/>
    <dgm:cxn modelId="{3AA400EA-42C1-4B87-9570-ABE8DFEAE8D1}" type="presOf" srcId="{70DA74AF-FD70-4680-BE4A-3245B0EE43C8}" destId="{F60C14FC-1378-4BCE-9F5F-462B2F3AD9C1}" srcOrd="0" destOrd="0" presId="urn:microsoft.com/office/officeart/2008/layout/LinedList"/>
    <dgm:cxn modelId="{C405451D-F9D7-4CD4-81F1-92428E5B14B0}" type="presParOf" srcId="{3A9A8770-D4EA-4F27-B485-81A81BEFBBC2}" destId="{BB2CCE7E-E6E4-4E2B-A85C-C8AA59EA3424}" srcOrd="0" destOrd="0" presId="urn:microsoft.com/office/officeart/2008/layout/LinedList"/>
    <dgm:cxn modelId="{9A1BA4B8-0626-4CD3-9B64-7C6718068C8F}" type="presParOf" srcId="{3A9A8770-D4EA-4F27-B485-81A81BEFBBC2}" destId="{68F5FE0D-F746-45CF-9709-185C2362D014}" srcOrd="1" destOrd="0" presId="urn:microsoft.com/office/officeart/2008/layout/LinedList"/>
    <dgm:cxn modelId="{A1E3E791-782A-4BAB-BB01-A758CA6C9EC0}" type="presParOf" srcId="{68F5FE0D-F746-45CF-9709-185C2362D014}" destId="{2768CC6F-8936-4883-BAE2-5D21483F6298}" srcOrd="0" destOrd="0" presId="urn:microsoft.com/office/officeart/2008/layout/LinedList"/>
    <dgm:cxn modelId="{8E24AB3E-1704-440F-B72D-E37006CBB185}" type="presParOf" srcId="{68F5FE0D-F746-45CF-9709-185C2362D014}" destId="{F0D44895-4DE9-4C08-82F0-AAA74B7838E7}" srcOrd="1" destOrd="0" presId="urn:microsoft.com/office/officeart/2008/layout/LinedList"/>
    <dgm:cxn modelId="{CF84CAA0-DB40-4D0C-A29A-072E31E1C1A7}" type="presParOf" srcId="{3A9A8770-D4EA-4F27-B485-81A81BEFBBC2}" destId="{92F09C5D-B624-4FD5-9432-766CCA288726}" srcOrd="2" destOrd="0" presId="urn:microsoft.com/office/officeart/2008/layout/LinedList"/>
    <dgm:cxn modelId="{13AFCD39-4163-4865-917B-8B4D678EA329}" type="presParOf" srcId="{3A9A8770-D4EA-4F27-B485-81A81BEFBBC2}" destId="{054D28A1-6BFD-4EC6-8C81-4C1AE37C3C03}" srcOrd="3" destOrd="0" presId="urn:microsoft.com/office/officeart/2008/layout/LinedList"/>
    <dgm:cxn modelId="{8EA05E95-C091-47A8-851D-1D7DF058C1BC}" type="presParOf" srcId="{054D28A1-6BFD-4EC6-8C81-4C1AE37C3C03}" destId="{F60C14FC-1378-4BCE-9F5F-462B2F3AD9C1}" srcOrd="0" destOrd="0" presId="urn:microsoft.com/office/officeart/2008/layout/LinedList"/>
    <dgm:cxn modelId="{327F4540-D050-47C9-B79A-5B5335C3137B}" type="presParOf" srcId="{054D28A1-6BFD-4EC6-8C81-4C1AE37C3C03}" destId="{E80E749F-34E0-4F67-B324-DCC33D5E83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9D85B-24EA-4F1F-B08D-5D90965A35FF}"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955A21F4-C8C1-42ED-99F1-C3E86F69E40E}">
      <dgm:prSet/>
      <dgm:spPr/>
      <dgm:t>
        <a:bodyPr/>
        <a:lstStyle/>
        <a:p>
          <a:pPr>
            <a:lnSpc>
              <a:spcPct val="100000"/>
            </a:lnSpc>
          </a:pPr>
          <a:r>
            <a:rPr lang="fr-FR"/>
            <a:t>Envisager le management d’une entreprise comme la gestion d’un portefeuille d’activités</a:t>
          </a:r>
          <a:endParaRPr lang="en-US"/>
        </a:p>
      </dgm:t>
    </dgm:pt>
    <dgm:pt modelId="{297FC945-5237-43DF-A8D4-4E26752DCD4D}" type="parTrans" cxnId="{26B5ECCA-F15D-4E45-8729-5B86F5260335}">
      <dgm:prSet/>
      <dgm:spPr/>
      <dgm:t>
        <a:bodyPr/>
        <a:lstStyle/>
        <a:p>
          <a:endParaRPr lang="en-US"/>
        </a:p>
      </dgm:t>
    </dgm:pt>
    <dgm:pt modelId="{644B6A1A-E399-4AC7-9B80-795F6F4D1929}" type="sibTrans" cxnId="{26B5ECCA-F15D-4E45-8729-5B86F5260335}">
      <dgm:prSet/>
      <dgm:spPr/>
      <dgm:t>
        <a:bodyPr/>
        <a:lstStyle/>
        <a:p>
          <a:endParaRPr lang="en-US"/>
        </a:p>
      </dgm:t>
    </dgm:pt>
    <dgm:pt modelId="{5FDCB59D-DE13-414B-BA99-C71912887DB6}">
      <dgm:prSet/>
      <dgm:spPr/>
      <dgm:t>
        <a:bodyPr/>
        <a:lstStyle/>
        <a:p>
          <a:pPr>
            <a:lnSpc>
              <a:spcPct val="100000"/>
            </a:lnSpc>
          </a:pPr>
          <a:r>
            <a:rPr lang="fr-FR"/>
            <a:t>Anticiper le potentiel de profit représenté par chaque activité : imaginer des scenarii d’évolution pour chaque marché et les coûts qui y sont rattachés.</a:t>
          </a:r>
          <a:endParaRPr lang="en-US"/>
        </a:p>
      </dgm:t>
    </dgm:pt>
    <dgm:pt modelId="{B7DBD95B-9AF1-431E-9024-A9A3E307BD67}" type="parTrans" cxnId="{525D8110-01A6-4973-984B-41CC24B1DB72}">
      <dgm:prSet/>
      <dgm:spPr/>
      <dgm:t>
        <a:bodyPr/>
        <a:lstStyle/>
        <a:p>
          <a:endParaRPr lang="en-US"/>
        </a:p>
      </dgm:t>
    </dgm:pt>
    <dgm:pt modelId="{94A8FCB4-F795-4C51-BAC5-FCA534DC9F1A}" type="sibTrans" cxnId="{525D8110-01A6-4973-984B-41CC24B1DB72}">
      <dgm:prSet/>
      <dgm:spPr/>
      <dgm:t>
        <a:bodyPr/>
        <a:lstStyle/>
        <a:p>
          <a:endParaRPr lang="en-US"/>
        </a:p>
      </dgm:t>
    </dgm:pt>
    <dgm:pt modelId="{50626F3F-A9F3-44CD-8E8B-AF5C3922785B}">
      <dgm:prSet/>
      <dgm:spPr/>
      <dgm:t>
        <a:bodyPr/>
        <a:lstStyle/>
        <a:p>
          <a:pPr>
            <a:lnSpc>
              <a:spcPct val="100000"/>
            </a:lnSpc>
          </a:pPr>
          <a:r>
            <a:rPr lang="fr-FR"/>
            <a:t>Stratégie : pour chaque activité il faut un plan de bataille adapté aux objectifs à LT.</a:t>
          </a:r>
          <a:endParaRPr lang="en-US"/>
        </a:p>
      </dgm:t>
    </dgm:pt>
    <dgm:pt modelId="{4F226FF5-9458-4700-B009-FAB77DA2A04C}" type="parTrans" cxnId="{ED706A3A-3C9B-487E-8366-427B6F574B29}">
      <dgm:prSet/>
      <dgm:spPr/>
      <dgm:t>
        <a:bodyPr/>
        <a:lstStyle/>
        <a:p>
          <a:endParaRPr lang="en-US"/>
        </a:p>
      </dgm:t>
    </dgm:pt>
    <dgm:pt modelId="{F8DBAC4C-FA74-4F4B-A3DB-895E6B36357E}" type="sibTrans" cxnId="{ED706A3A-3C9B-487E-8366-427B6F574B29}">
      <dgm:prSet/>
      <dgm:spPr/>
      <dgm:t>
        <a:bodyPr/>
        <a:lstStyle/>
        <a:p>
          <a:endParaRPr lang="en-US"/>
        </a:p>
      </dgm:t>
    </dgm:pt>
    <dgm:pt modelId="{7C95A09B-05C2-4686-8368-5F73D0E9C241}" type="pres">
      <dgm:prSet presAssocID="{4019D85B-24EA-4F1F-B08D-5D90965A35FF}" presName="root" presStyleCnt="0">
        <dgm:presLayoutVars>
          <dgm:dir/>
          <dgm:resizeHandles val="exact"/>
        </dgm:presLayoutVars>
      </dgm:prSet>
      <dgm:spPr/>
    </dgm:pt>
    <dgm:pt modelId="{64D1941A-BF32-491F-A8B7-4BF5E58EDF34}" type="pres">
      <dgm:prSet presAssocID="{955A21F4-C8C1-42ED-99F1-C3E86F69E40E}" presName="compNode" presStyleCnt="0"/>
      <dgm:spPr/>
    </dgm:pt>
    <dgm:pt modelId="{4678EC8F-BF4F-41D0-96D7-D2FEDDA2BFC0}" type="pres">
      <dgm:prSet presAssocID="{955A21F4-C8C1-42ED-99F1-C3E86F69E40E}" presName="bgRect" presStyleLbl="bgShp" presStyleIdx="0" presStyleCnt="3"/>
      <dgm:spPr/>
    </dgm:pt>
    <dgm:pt modelId="{06834961-0F96-4BA4-88FA-A7843EC61A01}" type="pres">
      <dgm:prSet presAssocID="{955A21F4-C8C1-42ED-99F1-C3E86F69E4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69BE93A0-85B5-4DAC-A210-72DD141564DC}" type="pres">
      <dgm:prSet presAssocID="{955A21F4-C8C1-42ED-99F1-C3E86F69E40E}" presName="spaceRect" presStyleCnt="0"/>
      <dgm:spPr/>
    </dgm:pt>
    <dgm:pt modelId="{71FEDCDC-8DB4-47F1-8858-903C0DEFDA70}" type="pres">
      <dgm:prSet presAssocID="{955A21F4-C8C1-42ED-99F1-C3E86F69E40E}" presName="parTx" presStyleLbl="revTx" presStyleIdx="0" presStyleCnt="3">
        <dgm:presLayoutVars>
          <dgm:chMax val="0"/>
          <dgm:chPref val="0"/>
        </dgm:presLayoutVars>
      </dgm:prSet>
      <dgm:spPr/>
    </dgm:pt>
    <dgm:pt modelId="{189FB37F-B947-46DA-8C9D-002D117FA4FA}" type="pres">
      <dgm:prSet presAssocID="{644B6A1A-E399-4AC7-9B80-795F6F4D1929}" presName="sibTrans" presStyleCnt="0"/>
      <dgm:spPr/>
    </dgm:pt>
    <dgm:pt modelId="{40B8F3D9-A6EC-430C-93E1-98B4A550F251}" type="pres">
      <dgm:prSet presAssocID="{5FDCB59D-DE13-414B-BA99-C71912887DB6}" presName="compNode" presStyleCnt="0"/>
      <dgm:spPr/>
    </dgm:pt>
    <dgm:pt modelId="{4B33CC22-8A21-4BFC-BBD3-79EC7AA78896}" type="pres">
      <dgm:prSet presAssocID="{5FDCB59D-DE13-414B-BA99-C71912887DB6}" presName="bgRect" presStyleLbl="bgShp" presStyleIdx="1" presStyleCnt="3"/>
      <dgm:spPr/>
    </dgm:pt>
    <dgm:pt modelId="{89FA1497-72F0-4C5C-9723-EF95035CDC19}" type="pres">
      <dgm:prSet presAssocID="{5FDCB59D-DE13-414B-BA99-C71912887D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01623A45-60D4-4C56-A9D4-85F3613C594E}" type="pres">
      <dgm:prSet presAssocID="{5FDCB59D-DE13-414B-BA99-C71912887DB6}" presName="spaceRect" presStyleCnt="0"/>
      <dgm:spPr/>
    </dgm:pt>
    <dgm:pt modelId="{D210BC56-9FA7-4631-946C-A2D2BD757B28}" type="pres">
      <dgm:prSet presAssocID="{5FDCB59D-DE13-414B-BA99-C71912887DB6}" presName="parTx" presStyleLbl="revTx" presStyleIdx="1" presStyleCnt="3">
        <dgm:presLayoutVars>
          <dgm:chMax val="0"/>
          <dgm:chPref val="0"/>
        </dgm:presLayoutVars>
      </dgm:prSet>
      <dgm:spPr/>
    </dgm:pt>
    <dgm:pt modelId="{6ACBE598-A546-4203-BF8A-6A601731A791}" type="pres">
      <dgm:prSet presAssocID="{94A8FCB4-F795-4C51-BAC5-FCA534DC9F1A}" presName="sibTrans" presStyleCnt="0"/>
      <dgm:spPr/>
    </dgm:pt>
    <dgm:pt modelId="{8875F3B4-A0F4-48E1-9F9F-4E315AB8849F}" type="pres">
      <dgm:prSet presAssocID="{50626F3F-A9F3-44CD-8E8B-AF5C3922785B}" presName="compNode" presStyleCnt="0"/>
      <dgm:spPr/>
    </dgm:pt>
    <dgm:pt modelId="{BAB74B7A-5700-4A84-9682-7906F8FF87AC}" type="pres">
      <dgm:prSet presAssocID="{50626F3F-A9F3-44CD-8E8B-AF5C3922785B}" presName="bgRect" presStyleLbl="bgShp" presStyleIdx="2" presStyleCnt="3"/>
      <dgm:spPr/>
    </dgm:pt>
    <dgm:pt modelId="{6A93D562-9154-4FFD-99D4-2D59C40D76C1}" type="pres">
      <dgm:prSet presAssocID="{50626F3F-A9F3-44CD-8E8B-AF5C392278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748DD7A6-C724-4E7C-9635-2090A1DFFB16}" type="pres">
      <dgm:prSet presAssocID="{50626F3F-A9F3-44CD-8E8B-AF5C3922785B}" presName="spaceRect" presStyleCnt="0"/>
      <dgm:spPr/>
    </dgm:pt>
    <dgm:pt modelId="{4D8DDE3F-01CC-4A66-9A24-FB721DE571E4}" type="pres">
      <dgm:prSet presAssocID="{50626F3F-A9F3-44CD-8E8B-AF5C3922785B}" presName="parTx" presStyleLbl="revTx" presStyleIdx="2" presStyleCnt="3">
        <dgm:presLayoutVars>
          <dgm:chMax val="0"/>
          <dgm:chPref val="0"/>
        </dgm:presLayoutVars>
      </dgm:prSet>
      <dgm:spPr/>
    </dgm:pt>
  </dgm:ptLst>
  <dgm:cxnLst>
    <dgm:cxn modelId="{FE7EDC0C-7CCA-4135-A97B-3D995F73252B}" type="presOf" srcId="{5FDCB59D-DE13-414B-BA99-C71912887DB6}" destId="{D210BC56-9FA7-4631-946C-A2D2BD757B28}" srcOrd="0" destOrd="0" presId="urn:microsoft.com/office/officeart/2018/2/layout/IconVerticalSolidList"/>
    <dgm:cxn modelId="{525D8110-01A6-4973-984B-41CC24B1DB72}" srcId="{4019D85B-24EA-4F1F-B08D-5D90965A35FF}" destId="{5FDCB59D-DE13-414B-BA99-C71912887DB6}" srcOrd="1" destOrd="0" parTransId="{B7DBD95B-9AF1-431E-9024-A9A3E307BD67}" sibTransId="{94A8FCB4-F795-4C51-BAC5-FCA534DC9F1A}"/>
    <dgm:cxn modelId="{06F6D932-A2D2-472B-88E8-12FCA1EFDD90}" type="presOf" srcId="{955A21F4-C8C1-42ED-99F1-C3E86F69E40E}" destId="{71FEDCDC-8DB4-47F1-8858-903C0DEFDA70}" srcOrd="0" destOrd="0" presId="urn:microsoft.com/office/officeart/2018/2/layout/IconVerticalSolidList"/>
    <dgm:cxn modelId="{ED706A3A-3C9B-487E-8366-427B6F574B29}" srcId="{4019D85B-24EA-4F1F-B08D-5D90965A35FF}" destId="{50626F3F-A9F3-44CD-8E8B-AF5C3922785B}" srcOrd="2" destOrd="0" parTransId="{4F226FF5-9458-4700-B009-FAB77DA2A04C}" sibTransId="{F8DBAC4C-FA74-4F4B-A3DB-895E6B36357E}"/>
    <dgm:cxn modelId="{BC8EB55F-6719-4A98-A29E-545580EF3AAF}" type="presOf" srcId="{4019D85B-24EA-4F1F-B08D-5D90965A35FF}" destId="{7C95A09B-05C2-4686-8368-5F73D0E9C241}" srcOrd="0" destOrd="0" presId="urn:microsoft.com/office/officeart/2018/2/layout/IconVerticalSolidList"/>
    <dgm:cxn modelId="{0A43BD91-235F-46A2-ABCD-C11E4060282C}" type="presOf" srcId="{50626F3F-A9F3-44CD-8E8B-AF5C3922785B}" destId="{4D8DDE3F-01CC-4A66-9A24-FB721DE571E4}" srcOrd="0" destOrd="0" presId="urn:microsoft.com/office/officeart/2018/2/layout/IconVerticalSolidList"/>
    <dgm:cxn modelId="{26B5ECCA-F15D-4E45-8729-5B86F5260335}" srcId="{4019D85B-24EA-4F1F-B08D-5D90965A35FF}" destId="{955A21F4-C8C1-42ED-99F1-C3E86F69E40E}" srcOrd="0" destOrd="0" parTransId="{297FC945-5237-43DF-A8D4-4E26752DCD4D}" sibTransId="{644B6A1A-E399-4AC7-9B80-795F6F4D1929}"/>
    <dgm:cxn modelId="{BFB12B39-9FFB-4DBE-BDC0-E873631B5481}" type="presParOf" srcId="{7C95A09B-05C2-4686-8368-5F73D0E9C241}" destId="{64D1941A-BF32-491F-A8B7-4BF5E58EDF34}" srcOrd="0" destOrd="0" presId="urn:microsoft.com/office/officeart/2018/2/layout/IconVerticalSolidList"/>
    <dgm:cxn modelId="{73D47BBA-ED8A-44B3-872F-7BEF3BAF4FBC}" type="presParOf" srcId="{64D1941A-BF32-491F-A8B7-4BF5E58EDF34}" destId="{4678EC8F-BF4F-41D0-96D7-D2FEDDA2BFC0}" srcOrd="0" destOrd="0" presId="urn:microsoft.com/office/officeart/2018/2/layout/IconVerticalSolidList"/>
    <dgm:cxn modelId="{6CD31B65-50DC-46DF-9AA2-D92492B0AEFF}" type="presParOf" srcId="{64D1941A-BF32-491F-A8B7-4BF5E58EDF34}" destId="{06834961-0F96-4BA4-88FA-A7843EC61A01}" srcOrd="1" destOrd="0" presId="urn:microsoft.com/office/officeart/2018/2/layout/IconVerticalSolidList"/>
    <dgm:cxn modelId="{77396453-B4B0-4512-ABB2-EE3AB52152C9}" type="presParOf" srcId="{64D1941A-BF32-491F-A8B7-4BF5E58EDF34}" destId="{69BE93A0-85B5-4DAC-A210-72DD141564DC}" srcOrd="2" destOrd="0" presId="urn:microsoft.com/office/officeart/2018/2/layout/IconVerticalSolidList"/>
    <dgm:cxn modelId="{286016C4-2F76-4B63-A058-F63A39AF7778}" type="presParOf" srcId="{64D1941A-BF32-491F-A8B7-4BF5E58EDF34}" destId="{71FEDCDC-8DB4-47F1-8858-903C0DEFDA70}" srcOrd="3" destOrd="0" presId="urn:microsoft.com/office/officeart/2018/2/layout/IconVerticalSolidList"/>
    <dgm:cxn modelId="{87DE9F3C-42C8-4216-A70C-8947C0B25CE3}" type="presParOf" srcId="{7C95A09B-05C2-4686-8368-5F73D0E9C241}" destId="{189FB37F-B947-46DA-8C9D-002D117FA4FA}" srcOrd="1" destOrd="0" presId="urn:microsoft.com/office/officeart/2018/2/layout/IconVerticalSolidList"/>
    <dgm:cxn modelId="{FB7D04FE-00C4-428C-A51C-E77314BEF020}" type="presParOf" srcId="{7C95A09B-05C2-4686-8368-5F73D0E9C241}" destId="{40B8F3D9-A6EC-430C-93E1-98B4A550F251}" srcOrd="2" destOrd="0" presId="urn:microsoft.com/office/officeart/2018/2/layout/IconVerticalSolidList"/>
    <dgm:cxn modelId="{38AB8847-51A0-4379-92B1-2AD8ECC67C35}" type="presParOf" srcId="{40B8F3D9-A6EC-430C-93E1-98B4A550F251}" destId="{4B33CC22-8A21-4BFC-BBD3-79EC7AA78896}" srcOrd="0" destOrd="0" presId="urn:microsoft.com/office/officeart/2018/2/layout/IconVerticalSolidList"/>
    <dgm:cxn modelId="{415C2278-E886-4F93-8B56-0568D108306F}" type="presParOf" srcId="{40B8F3D9-A6EC-430C-93E1-98B4A550F251}" destId="{89FA1497-72F0-4C5C-9723-EF95035CDC19}" srcOrd="1" destOrd="0" presId="urn:microsoft.com/office/officeart/2018/2/layout/IconVerticalSolidList"/>
    <dgm:cxn modelId="{0201F236-EE68-4171-9C88-5691E2823204}" type="presParOf" srcId="{40B8F3D9-A6EC-430C-93E1-98B4A550F251}" destId="{01623A45-60D4-4C56-A9D4-85F3613C594E}" srcOrd="2" destOrd="0" presId="urn:microsoft.com/office/officeart/2018/2/layout/IconVerticalSolidList"/>
    <dgm:cxn modelId="{52974BCC-404A-44DA-838C-F9A5CFEB8378}" type="presParOf" srcId="{40B8F3D9-A6EC-430C-93E1-98B4A550F251}" destId="{D210BC56-9FA7-4631-946C-A2D2BD757B28}" srcOrd="3" destOrd="0" presId="urn:microsoft.com/office/officeart/2018/2/layout/IconVerticalSolidList"/>
    <dgm:cxn modelId="{2547D8F8-C743-4C52-B121-EB7B8952EBA5}" type="presParOf" srcId="{7C95A09B-05C2-4686-8368-5F73D0E9C241}" destId="{6ACBE598-A546-4203-BF8A-6A601731A791}" srcOrd="3" destOrd="0" presId="urn:microsoft.com/office/officeart/2018/2/layout/IconVerticalSolidList"/>
    <dgm:cxn modelId="{BDC8229E-75B5-4972-A724-6A78F08AA27F}" type="presParOf" srcId="{7C95A09B-05C2-4686-8368-5F73D0E9C241}" destId="{8875F3B4-A0F4-48E1-9F9F-4E315AB8849F}" srcOrd="4" destOrd="0" presId="urn:microsoft.com/office/officeart/2018/2/layout/IconVerticalSolidList"/>
    <dgm:cxn modelId="{39E5229B-7FDB-4873-8875-40BAE17C3299}" type="presParOf" srcId="{8875F3B4-A0F4-48E1-9F9F-4E315AB8849F}" destId="{BAB74B7A-5700-4A84-9682-7906F8FF87AC}" srcOrd="0" destOrd="0" presId="urn:microsoft.com/office/officeart/2018/2/layout/IconVerticalSolidList"/>
    <dgm:cxn modelId="{CAEC5600-2CDD-4DD7-B15D-451B673AEDFA}" type="presParOf" srcId="{8875F3B4-A0F4-48E1-9F9F-4E315AB8849F}" destId="{6A93D562-9154-4FFD-99D4-2D59C40D76C1}" srcOrd="1" destOrd="0" presId="urn:microsoft.com/office/officeart/2018/2/layout/IconVerticalSolidList"/>
    <dgm:cxn modelId="{ECB40DE3-94E1-4D4F-B050-356402B5DDA8}" type="presParOf" srcId="{8875F3B4-A0F4-48E1-9F9F-4E315AB8849F}" destId="{748DD7A6-C724-4E7C-9635-2090A1DFFB16}" srcOrd="2" destOrd="0" presId="urn:microsoft.com/office/officeart/2018/2/layout/IconVerticalSolidList"/>
    <dgm:cxn modelId="{25A7AA85-43D2-410F-98DA-D45FB5213CD4}" type="presParOf" srcId="{8875F3B4-A0F4-48E1-9F9F-4E315AB8849F}" destId="{4D8DDE3F-01CC-4A66-9A24-FB721DE571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6B4A33-0038-406A-A1D6-80CEC781F4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DD48EB1-8061-47CA-A110-E1F45AD76B95}">
      <dgm:prSet/>
      <dgm:spPr/>
      <dgm:t>
        <a:bodyPr/>
        <a:lstStyle/>
        <a:p>
          <a:r>
            <a:rPr lang="fr-FR"/>
            <a:t>Divisions : Produits Publics, Produits Professionnels, Produits de luxe, dept Cosmétique Active</a:t>
          </a:r>
          <a:endParaRPr lang="en-US"/>
        </a:p>
      </dgm:t>
    </dgm:pt>
    <dgm:pt modelId="{93E9DCB2-5173-40DC-8CF6-BACC5D76128A}" type="parTrans" cxnId="{D1957146-1B4C-4638-9E4C-B7912940AA16}">
      <dgm:prSet/>
      <dgm:spPr/>
      <dgm:t>
        <a:bodyPr/>
        <a:lstStyle/>
        <a:p>
          <a:endParaRPr lang="en-US"/>
        </a:p>
      </dgm:t>
    </dgm:pt>
    <dgm:pt modelId="{A9F441F2-4241-4666-BC2D-5323A4595DFE}" type="sibTrans" cxnId="{D1957146-1B4C-4638-9E4C-B7912940AA16}">
      <dgm:prSet/>
      <dgm:spPr/>
      <dgm:t>
        <a:bodyPr/>
        <a:lstStyle/>
        <a:p>
          <a:endParaRPr lang="en-US"/>
        </a:p>
      </dgm:t>
    </dgm:pt>
    <dgm:pt modelId="{306B06D8-FA74-421E-8637-C930F574B21F}">
      <dgm:prSet/>
      <dgm:spPr/>
      <dgm:t>
        <a:bodyPr/>
        <a:lstStyle/>
        <a:p>
          <a:r>
            <a:rPr lang="fr-FR"/>
            <a:t>Division Produits publics comprend 4 affaires : L’Oréal Paris, Garnier, Maybelline NY et Soft Sheen-Carson</a:t>
          </a:r>
          <a:endParaRPr lang="en-US"/>
        </a:p>
      </dgm:t>
    </dgm:pt>
    <dgm:pt modelId="{D868B88C-80BD-4E2E-8391-2DCE6ACF10EE}" type="parTrans" cxnId="{6F192944-C3F6-44D7-93BD-C62CDA93A567}">
      <dgm:prSet/>
      <dgm:spPr/>
      <dgm:t>
        <a:bodyPr/>
        <a:lstStyle/>
        <a:p>
          <a:endParaRPr lang="en-US"/>
        </a:p>
      </dgm:t>
    </dgm:pt>
    <dgm:pt modelId="{F7B6DB90-7D9B-46C3-9873-593172C61481}" type="sibTrans" cxnId="{6F192944-C3F6-44D7-93BD-C62CDA93A567}">
      <dgm:prSet/>
      <dgm:spPr/>
      <dgm:t>
        <a:bodyPr/>
        <a:lstStyle/>
        <a:p>
          <a:endParaRPr lang="en-US"/>
        </a:p>
      </dgm:t>
    </dgm:pt>
    <dgm:pt modelId="{B0A89483-1C6F-4E52-9E84-CD96B3F819F1}">
      <dgm:prSet/>
      <dgm:spPr/>
      <dgm:t>
        <a:bodyPr/>
        <a:lstStyle/>
        <a:p>
          <a:r>
            <a:rPr lang="fr-FR"/>
            <a:t>L’affaire Garnier gère de très nombreux produits : Shampoings Ultra-doux et Fructis, cosmestiques Synergie, Ambre Solaire, les marques de colration Nutrisse, Cristal, Belle Color et Lumia…</a:t>
          </a:r>
          <a:endParaRPr lang="en-US"/>
        </a:p>
      </dgm:t>
    </dgm:pt>
    <dgm:pt modelId="{73701C45-892F-42EC-AED9-0ECF81B8716B}" type="parTrans" cxnId="{D847AE23-EDC1-4CA7-A899-C702DD705169}">
      <dgm:prSet/>
      <dgm:spPr/>
      <dgm:t>
        <a:bodyPr/>
        <a:lstStyle/>
        <a:p>
          <a:endParaRPr lang="en-US"/>
        </a:p>
      </dgm:t>
    </dgm:pt>
    <dgm:pt modelId="{8C56FD99-6FF1-4934-AB80-D57A6BAFCF20}" type="sibTrans" cxnId="{D847AE23-EDC1-4CA7-A899-C702DD705169}">
      <dgm:prSet/>
      <dgm:spPr/>
      <dgm:t>
        <a:bodyPr/>
        <a:lstStyle/>
        <a:p>
          <a:endParaRPr lang="en-US"/>
        </a:p>
      </dgm:t>
    </dgm:pt>
    <dgm:pt modelId="{9D004560-018A-4AB3-A048-C855AFBBEC5A}" type="pres">
      <dgm:prSet presAssocID="{5E6B4A33-0038-406A-A1D6-80CEC781F49E}" presName="root" presStyleCnt="0">
        <dgm:presLayoutVars>
          <dgm:dir/>
          <dgm:resizeHandles val="exact"/>
        </dgm:presLayoutVars>
      </dgm:prSet>
      <dgm:spPr/>
    </dgm:pt>
    <dgm:pt modelId="{8A44A00A-5649-401E-9783-3BD4AFC29C84}" type="pres">
      <dgm:prSet presAssocID="{CDD48EB1-8061-47CA-A110-E1F45AD76B95}" presName="compNode" presStyleCnt="0"/>
      <dgm:spPr/>
    </dgm:pt>
    <dgm:pt modelId="{55988843-1392-40EA-AAFC-AA1DC93B49FC}" type="pres">
      <dgm:prSet presAssocID="{CDD48EB1-8061-47CA-A110-E1F45AD76B95}" presName="bgRect" presStyleLbl="bgShp" presStyleIdx="0" presStyleCnt="3"/>
      <dgm:spPr/>
    </dgm:pt>
    <dgm:pt modelId="{7A3C9BBC-8DEF-46C2-BB8A-FDF422F01393}" type="pres">
      <dgm:prSet presAssocID="{CDD48EB1-8061-47CA-A110-E1F45AD76B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g"/>
        </a:ext>
      </dgm:extLst>
    </dgm:pt>
    <dgm:pt modelId="{234B0804-456F-4109-B6C4-09FF35CEA0F6}" type="pres">
      <dgm:prSet presAssocID="{CDD48EB1-8061-47CA-A110-E1F45AD76B95}" presName="spaceRect" presStyleCnt="0"/>
      <dgm:spPr/>
    </dgm:pt>
    <dgm:pt modelId="{9172E2E9-CEFC-4796-A77A-883C62166242}" type="pres">
      <dgm:prSet presAssocID="{CDD48EB1-8061-47CA-A110-E1F45AD76B95}" presName="parTx" presStyleLbl="revTx" presStyleIdx="0" presStyleCnt="3">
        <dgm:presLayoutVars>
          <dgm:chMax val="0"/>
          <dgm:chPref val="0"/>
        </dgm:presLayoutVars>
      </dgm:prSet>
      <dgm:spPr/>
    </dgm:pt>
    <dgm:pt modelId="{1F44A0C8-12AF-4EE0-A2E0-DD1E65DE9FF4}" type="pres">
      <dgm:prSet presAssocID="{A9F441F2-4241-4666-BC2D-5323A4595DFE}" presName="sibTrans" presStyleCnt="0"/>
      <dgm:spPr/>
    </dgm:pt>
    <dgm:pt modelId="{BA4248AC-C004-41E6-83C4-9EDB126BF7E8}" type="pres">
      <dgm:prSet presAssocID="{306B06D8-FA74-421E-8637-C930F574B21F}" presName="compNode" presStyleCnt="0"/>
      <dgm:spPr/>
    </dgm:pt>
    <dgm:pt modelId="{2050C7BD-4344-450C-B854-8FC9AD6BA7ED}" type="pres">
      <dgm:prSet presAssocID="{306B06D8-FA74-421E-8637-C930F574B21F}" presName="bgRect" presStyleLbl="bgShp" presStyleIdx="1" presStyleCnt="3"/>
      <dgm:spPr/>
    </dgm:pt>
    <dgm:pt modelId="{50686CFB-4531-457E-8D2E-01E13476A526}" type="pres">
      <dgm:prSet presAssocID="{306B06D8-FA74-421E-8637-C930F574B2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ED356DB4-2A0B-41E4-825E-13282AC79792}" type="pres">
      <dgm:prSet presAssocID="{306B06D8-FA74-421E-8637-C930F574B21F}" presName="spaceRect" presStyleCnt="0"/>
      <dgm:spPr/>
    </dgm:pt>
    <dgm:pt modelId="{ED12B844-8F98-4D6F-852A-4507E96D04FE}" type="pres">
      <dgm:prSet presAssocID="{306B06D8-FA74-421E-8637-C930F574B21F}" presName="parTx" presStyleLbl="revTx" presStyleIdx="1" presStyleCnt="3">
        <dgm:presLayoutVars>
          <dgm:chMax val="0"/>
          <dgm:chPref val="0"/>
        </dgm:presLayoutVars>
      </dgm:prSet>
      <dgm:spPr/>
    </dgm:pt>
    <dgm:pt modelId="{63521D14-D061-4E57-A693-B134DB42B317}" type="pres">
      <dgm:prSet presAssocID="{F7B6DB90-7D9B-46C3-9873-593172C61481}" presName="sibTrans" presStyleCnt="0"/>
      <dgm:spPr/>
    </dgm:pt>
    <dgm:pt modelId="{0EF28E7E-40B6-42BD-AD41-3D66DCEA66E3}" type="pres">
      <dgm:prSet presAssocID="{B0A89483-1C6F-4E52-9E84-CD96B3F819F1}" presName="compNode" presStyleCnt="0"/>
      <dgm:spPr/>
    </dgm:pt>
    <dgm:pt modelId="{B59CF24A-DC4C-4DC2-BCA8-1EBCB879DF9D}" type="pres">
      <dgm:prSet presAssocID="{B0A89483-1C6F-4E52-9E84-CD96B3F819F1}" presName="bgRect" presStyleLbl="bgShp" presStyleIdx="2" presStyleCnt="3"/>
      <dgm:spPr/>
    </dgm:pt>
    <dgm:pt modelId="{648BB4EE-E27D-4550-8AB5-AF7C80C2CE5E}" type="pres">
      <dgm:prSet presAssocID="{B0A89483-1C6F-4E52-9E84-CD96B3F819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356FE998-1D0C-476A-ACD6-5D95ABDC7C28}" type="pres">
      <dgm:prSet presAssocID="{B0A89483-1C6F-4E52-9E84-CD96B3F819F1}" presName="spaceRect" presStyleCnt="0"/>
      <dgm:spPr/>
    </dgm:pt>
    <dgm:pt modelId="{37A59A6F-88D6-4B7E-8F23-7407207F8793}" type="pres">
      <dgm:prSet presAssocID="{B0A89483-1C6F-4E52-9E84-CD96B3F819F1}" presName="parTx" presStyleLbl="revTx" presStyleIdx="2" presStyleCnt="3">
        <dgm:presLayoutVars>
          <dgm:chMax val="0"/>
          <dgm:chPref val="0"/>
        </dgm:presLayoutVars>
      </dgm:prSet>
      <dgm:spPr/>
    </dgm:pt>
  </dgm:ptLst>
  <dgm:cxnLst>
    <dgm:cxn modelId="{14E49610-EE9A-402B-BB7C-44F5FED1C441}" type="presOf" srcId="{5E6B4A33-0038-406A-A1D6-80CEC781F49E}" destId="{9D004560-018A-4AB3-A048-C855AFBBEC5A}" srcOrd="0" destOrd="0" presId="urn:microsoft.com/office/officeart/2018/2/layout/IconVerticalSolidList"/>
    <dgm:cxn modelId="{77A1F520-4293-4815-8575-A559FE165740}" type="presOf" srcId="{B0A89483-1C6F-4E52-9E84-CD96B3F819F1}" destId="{37A59A6F-88D6-4B7E-8F23-7407207F8793}" srcOrd="0" destOrd="0" presId="urn:microsoft.com/office/officeart/2018/2/layout/IconVerticalSolidList"/>
    <dgm:cxn modelId="{D847AE23-EDC1-4CA7-A899-C702DD705169}" srcId="{5E6B4A33-0038-406A-A1D6-80CEC781F49E}" destId="{B0A89483-1C6F-4E52-9E84-CD96B3F819F1}" srcOrd="2" destOrd="0" parTransId="{73701C45-892F-42EC-AED9-0ECF81B8716B}" sibTransId="{8C56FD99-6FF1-4934-AB80-D57A6BAFCF20}"/>
    <dgm:cxn modelId="{C08AD828-29F1-4DDF-B986-E67871F50A75}" type="presOf" srcId="{CDD48EB1-8061-47CA-A110-E1F45AD76B95}" destId="{9172E2E9-CEFC-4796-A77A-883C62166242}" srcOrd="0" destOrd="0" presId="urn:microsoft.com/office/officeart/2018/2/layout/IconVerticalSolidList"/>
    <dgm:cxn modelId="{6F192944-C3F6-44D7-93BD-C62CDA93A567}" srcId="{5E6B4A33-0038-406A-A1D6-80CEC781F49E}" destId="{306B06D8-FA74-421E-8637-C930F574B21F}" srcOrd="1" destOrd="0" parTransId="{D868B88C-80BD-4E2E-8391-2DCE6ACF10EE}" sibTransId="{F7B6DB90-7D9B-46C3-9873-593172C61481}"/>
    <dgm:cxn modelId="{D1957146-1B4C-4638-9E4C-B7912940AA16}" srcId="{5E6B4A33-0038-406A-A1D6-80CEC781F49E}" destId="{CDD48EB1-8061-47CA-A110-E1F45AD76B95}" srcOrd="0" destOrd="0" parTransId="{93E9DCB2-5173-40DC-8CF6-BACC5D76128A}" sibTransId="{A9F441F2-4241-4666-BC2D-5323A4595DFE}"/>
    <dgm:cxn modelId="{D1048877-5B2A-425C-A273-44A73DF65B8C}" type="presOf" srcId="{306B06D8-FA74-421E-8637-C930F574B21F}" destId="{ED12B844-8F98-4D6F-852A-4507E96D04FE}" srcOrd="0" destOrd="0" presId="urn:microsoft.com/office/officeart/2018/2/layout/IconVerticalSolidList"/>
    <dgm:cxn modelId="{793FF06A-1178-4C17-8FDC-1D0EF7FED9E8}" type="presParOf" srcId="{9D004560-018A-4AB3-A048-C855AFBBEC5A}" destId="{8A44A00A-5649-401E-9783-3BD4AFC29C84}" srcOrd="0" destOrd="0" presId="urn:microsoft.com/office/officeart/2018/2/layout/IconVerticalSolidList"/>
    <dgm:cxn modelId="{50C36004-1051-4298-A081-9F75801D0F95}" type="presParOf" srcId="{8A44A00A-5649-401E-9783-3BD4AFC29C84}" destId="{55988843-1392-40EA-AAFC-AA1DC93B49FC}" srcOrd="0" destOrd="0" presId="urn:microsoft.com/office/officeart/2018/2/layout/IconVerticalSolidList"/>
    <dgm:cxn modelId="{B9F73D0A-6C4C-43F4-A5EE-68A08C8DF06B}" type="presParOf" srcId="{8A44A00A-5649-401E-9783-3BD4AFC29C84}" destId="{7A3C9BBC-8DEF-46C2-BB8A-FDF422F01393}" srcOrd="1" destOrd="0" presId="urn:microsoft.com/office/officeart/2018/2/layout/IconVerticalSolidList"/>
    <dgm:cxn modelId="{4F8A02BF-83D5-4D50-BBE1-D9ACBD0A3390}" type="presParOf" srcId="{8A44A00A-5649-401E-9783-3BD4AFC29C84}" destId="{234B0804-456F-4109-B6C4-09FF35CEA0F6}" srcOrd="2" destOrd="0" presId="urn:microsoft.com/office/officeart/2018/2/layout/IconVerticalSolidList"/>
    <dgm:cxn modelId="{BDB9C374-7EC2-4690-8CF7-9DB1654A0BC1}" type="presParOf" srcId="{8A44A00A-5649-401E-9783-3BD4AFC29C84}" destId="{9172E2E9-CEFC-4796-A77A-883C62166242}" srcOrd="3" destOrd="0" presId="urn:microsoft.com/office/officeart/2018/2/layout/IconVerticalSolidList"/>
    <dgm:cxn modelId="{85499F1C-E881-456A-8EBF-38602761D0ED}" type="presParOf" srcId="{9D004560-018A-4AB3-A048-C855AFBBEC5A}" destId="{1F44A0C8-12AF-4EE0-A2E0-DD1E65DE9FF4}" srcOrd="1" destOrd="0" presId="urn:microsoft.com/office/officeart/2018/2/layout/IconVerticalSolidList"/>
    <dgm:cxn modelId="{D1F1BAD9-8389-4081-8285-C0613C537BA4}" type="presParOf" srcId="{9D004560-018A-4AB3-A048-C855AFBBEC5A}" destId="{BA4248AC-C004-41E6-83C4-9EDB126BF7E8}" srcOrd="2" destOrd="0" presId="urn:microsoft.com/office/officeart/2018/2/layout/IconVerticalSolidList"/>
    <dgm:cxn modelId="{086650CE-7E2E-4242-B77A-940A10A319DE}" type="presParOf" srcId="{BA4248AC-C004-41E6-83C4-9EDB126BF7E8}" destId="{2050C7BD-4344-450C-B854-8FC9AD6BA7ED}" srcOrd="0" destOrd="0" presId="urn:microsoft.com/office/officeart/2018/2/layout/IconVerticalSolidList"/>
    <dgm:cxn modelId="{F0FC19D8-AE08-436B-9954-40386BC3FF15}" type="presParOf" srcId="{BA4248AC-C004-41E6-83C4-9EDB126BF7E8}" destId="{50686CFB-4531-457E-8D2E-01E13476A526}" srcOrd="1" destOrd="0" presId="urn:microsoft.com/office/officeart/2018/2/layout/IconVerticalSolidList"/>
    <dgm:cxn modelId="{F7C6B125-126C-4219-9285-0EED00605AFB}" type="presParOf" srcId="{BA4248AC-C004-41E6-83C4-9EDB126BF7E8}" destId="{ED356DB4-2A0B-41E4-825E-13282AC79792}" srcOrd="2" destOrd="0" presId="urn:microsoft.com/office/officeart/2018/2/layout/IconVerticalSolidList"/>
    <dgm:cxn modelId="{0F92C87D-90C0-4E19-A27B-448CD0840B01}" type="presParOf" srcId="{BA4248AC-C004-41E6-83C4-9EDB126BF7E8}" destId="{ED12B844-8F98-4D6F-852A-4507E96D04FE}" srcOrd="3" destOrd="0" presId="urn:microsoft.com/office/officeart/2018/2/layout/IconVerticalSolidList"/>
    <dgm:cxn modelId="{AE18153B-5B39-41A2-9886-CAFAEBD87060}" type="presParOf" srcId="{9D004560-018A-4AB3-A048-C855AFBBEC5A}" destId="{63521D14-D061-4E57-A693-B134DB42B317}" srcOrd="3" destOrd="0" presId="urn:microsoft.com/office/officeart/2018/2/layout/IconVerticalSolidList"/>
    <dgm:cxn modelId="{F318BFE6-0E37-4E52-AE97-0A4317E19FFC}" type="presParOf" srcId="{9D004560-018A-4AB3-A048-C855AFBBEC5A}" destId="{0EF28E7E-40B6-42BD-AD41-3D66DCEA66E3}" srcOrd="4" destOrd="0" presId="urn:microsoft.com/office/officeart/2018/2/layout/IconVerticalSolidList"/>
    <dgm:cxn modelId="{F0094273-9EA0-487E-B9D0-818E94C21D7D}" type="presParOf" srcId="{0EF28E7E-40B6-42BD-AD41-3D66DCEA66E3}" destId="{B59CF24A-DC4C-4DC2-BCA8-1EBCB879DF9D}" srcOrd="0" destOrd="0" presId="urn:microsoft.com/office/officeart/2018/2/layout/IconVerticalSolidList"/>
    <dgm:cxn modelId="{7939CAE3-E4A6-4EBB-B0FA-2D7A9996BA4E}" type="presParOf" srcId="{0EF28E7E-40B6-42BD-AD41-3D66DCEA66E3}" destId="{648BB4EE-E27D-4550-8AB5-AF7C80C2CE5E}" srcOrd="1" destOrd="0" presId="urn:microsoft.com/office/officeart/2018/2/layout/IconVerticalSolidList"/>
    <dgm:cxn modelId="{E5100724-54CC-4D39-89B6-97492FE631AA}" type="presParOf" srcId="{0EF28E7E-40B6-42BD-AD41-3D66DCEA66E3}" destId="{356FE998-1D0C-476A-ACD6-5D95ABDC7C28}" srcOrd="2" destOrd="0" presId="urn:microsoft.com/office/officeart/2018/2/layout/IconVerticalSolidList"/>
    <dgm:cxn modelId="{E60900B6-5DF6-47E4-96E6-2F034DB10732}" type="presParOf" srcId="{0EF28E7E-40B6-42BD-AD41-3D66DCEA66E3}" destId="{37A59A6F-88D6-4B7E-8F23-7407207F87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7577ED-A96D-478D-A03A-8F8F6FC91A7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68DF9D-8CB6-4756-8F6B-BB4937AC0958}">
      <dgm:prSet/>
      <dgm:spPr/>
      <dgm:t>
        <a:bodyPr/>
        <a:lstStyle/>
        <a:p>
          <a:r>
            <a:rPr lang="fr-FR"/>
            <a:t>Définir sa mission - métier</a:t>
          </a:r>
          <a:endParaRPr lang="en-US"/>
        </a:p>
      </dgm:t>
    </dgm:pt>
    <dgm:pt modelId="{D7171474-02DF-455A-8E6C-D9C87E01B6B0}" type="parTrans" cxnId="{4BCDA858-5110-4560-9B24-FA4DE9111F3F}">
      <dgm:prSet/>
      <dgm:spPr/>
      <dgm:t>
        <a:bodyPr/>
        <a:lstStyle/>
        <a:p>
          <a:endParaRPr lang="en-US"/>
        </a:p>
      </dgm:t>
    </dgm:pt>
    <dgm:pt modelId="{2878F2DA-FDA2-438D-BDBA-31B84F11262E}" type="sibTrans" cxnId="{4BCDA858-5110-4560-9B24-FA4DE9111F3F}">
      <dgm:prSet/>
      <dgm:spPr/>
      <dgm:t>
        <a:bodyPr/>
        <a:lstStyle/>
        <a:p>
          <a:endParaRPr lang="en-US"/>
        </a:p>
      </dgm:t>
    </dgm:pt>
    <dgm:pt modelId="{48E45F02-6DDC-42CE-99A9-6F7D6877D6F2}">
      <dgm:prSet/>
      <dgm:spPr/>
      <dgm:t>
        <a:bodyPr/>
        <a:lstStyle/>
        <a:p>
          <a:r>
            <a:rPr lang="fr-FR"/>
            <a:t>Identifier ses Domaines d’Activités Stratégiques (Utilité / Fonction – Savoir-Faire - cible)</a:t>
          </a:r>
          <a:endParaRPr lang="en-US"/>
        </a:p>
      </dgm:t>
    </dgm:pt>
    <dgm:pt modelId="{4DB44EFC-5917-449A-8BDD-FFEC994B4EB7}" type="parTrans" cxnId="{5C4B370D-DC22-47D9-9BA5-12795594A6F7}">
      <dgm:prSet/>
      <dgm:spPr/>
      <dgm:t>
        <a:bodyPr/>
        <a:lstStyle/>
        <a:p>
          <a:endParaRPr lang="en-US"/>
        </a:p>
      </dgm:t>
    </dgm:pt>
    <dgm:pt modelId="{CF9E04C0-D173-4680-A7E3-6196F6971B98}" type="sibTrans" cxnId="{5C4B370D-DC22-47D9-9BA5-12795594A6F7}">
      <dgm:prSet/>
      <dgm:spPr/>
      <dgm:t>
        <a:bodyPr/>
        <a:lstStyle/>
        <a:p>
          <a:endParaRPr lang="en-US"/>
        </a:p>
      </dgm:t>
    </dgm:pt>
    <dgm:pt modelId="{0C0340DE-7E18-443B-AD7A-6890C5D93AB7}">
      <dgm:prSet/>
      <dgm:spPr/>
      <dgm:t>
        <a:bodyPr/>
        <a:lstStyle/>
        <a:p>
          <a:r>
            <a:rPr lang="fr-FR"/>
            <a:t>Repartir les ressources entre les différents domaines</a:t>
          </a:r>
          <a:endParaRPr lang="en-US"/>
        </a:p>
      </dgm:t>
    </dgm:pt>
    <dgm:pt modelId="{D6E8405A-0D68-48A5-A2C0-34759ECBF27A}" type="parTrans" cxnId="{C916D613-E6FF-4108-8A64-D0D2E2E18A1D}">
      <dgm:prSet/>
      <dgm:spPr/>
      <dgm:t>
        <a:bodyPr/>
        <a:lstStyle/>
        <a:p>
          <a:endParaRPr lang="en-US"/>
        </a:p>
      </dgm:t>
    </dgm:pt>
    <dgm:pt modelId="{1D75D2A8-24C8-498F-9719-9F96D6BCA1FC}" type="sibTrans" cxnId="{C916D613-E6FF-4108-8A64-D0D2E2E18A1D}">
      <dgm:prSet/>
      <dgm:spPr/>
      <dgm:t>
        <a:bodyPr/>
        <a:lstStyle/>
        <a:p>
          <a:endParaRPr lang="en-US"/>
        </a:p>
      </dgm:t>
    </dgm:pt>
    <dgm:pt modelId="{ED80D6D2-4160-4509-A772-94378456FB3C}">
      <dgm:prSet/>
      <dgm:spPr/>
      <dgm:t>
        <a:bodyPr/>
        <a:lstStyle/>
        <a:p>
          <a:r>
            <a:rPr lang="fr-FR"/>
            <a:t>Identifier les nouveaux domaines dans lesquels investir et ceux qu’il faut abandonner.</a:t>
          </a:r>
          <a:endParaRPr lang="en-US"/>
        </a:p>
      </dgm:t>
    </dgm:pt>
    <dgm:pt modelId="{2DD3955A-F2B5-43D9-B0DB-229AE64507D2}" type="parTrans" cxnId="{00942EBB-E681-48DD-9E7E-891D5311A947}">
      <dgm:prSet/>
      <dgm:spPr/>
      <dgm:t>
        <a:bodyPr/>
        <a:lstStyle/>
        <a:p>
          <a:endParaRPr lang="en-US"/>
        </a:p>
      </dgm:t>
    </dgm:pt>
    <dgm:pt modelId="{3602628D-2BAA-4571-BDE2-C39471B9600D}" type="sibTrans" cxnId="{00942EBB-E681-48DD-9E7E-891D5311A947}">
      <dgm:prSet/>
      <dgm:spPr/>
      <dgm:t>
        <a:bodyPr/>
        <a:lstStyle/>
        <a:p>
          <a:endParaRPr lang="en-US"/>
        </a:p>
      </dgm:t>
    </dgm:pt>
    <dgm:pt modelId="{7790AF3D-B318-47DA-A916-DEC66E978766}" type="pres">
      <dgm:prSet presAssocID="{CD7577ED-A96D-478D-A03A-8F8F6FC91A7B}" presName="root" presStyleCnt="0">
        <dgm:presLayoutVars>
          <dgm:dir/>
          <dgm:resizeHandles val="exact"/>
        </dgm:presLayoutVars>
      </dgm:prSet>
      <dgm:spPr/>
    </dgm:pt>
    <dgm:pt modelId="{C30AA76F-01EA-4C4E-BE2F-72A4E5649334}" type="pres">
      <dgm:prSet presAssocID="{9868DF9D-8CB6-4756-8F6B-BB4937AC0958}" presName="compNode" presStyleCnt="0"/>
      <dgm:spPr/>
    </dgm:pt>
    <dgm:pt modelId="{6B779655-1455-4623-B8F2-D178151C1673}" type="pres">
      <dgm:prSet presAssocID="{9868DF9D-8CB6-4756-8F6B-BB4937AC0958}" presName="bgRect" presStyleLbl="bgShp" presStyleIdx="0" presStyleCnt="4"/>
      <dgm:spPr/>
    </dgm:pt>
    <dgm:pt modelId="{AF2094DB-A0FA-4B6B-BC30-048A5E811D38}" type="pres">
      <dgm:prSet presAssocID="{9868DF9D-8CB6-4756-8F6B-BB4937AC09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4C0B0DFB-45E9-4911-89E0-E79E195FE10A}" type="pres">
      <dgm:prSet presAssocID="{9868DF9D-8CB6-4756-8F6B-BB4937AC0958}" presName="spaceRect" presStyleCnt="0"/>
      <dgm:spPr/>
    </dgm:pt>
    <dgm:pt modelId="{0AC62CAB-A70E-44DF-B61E-82BA99918514}" type="pres">
      <dgm:prSet presAssocID="{9868DF9D-8CB6-4756-8F6B-BB4937AC0958}" presName="parTx" presStyleLbl="revTx" presStyleIdx="0" presStyleCnt="4">
        <dgm:presLayoutVars>
          <dgm:chMax val="0"/>
          <dgm:chPref val="0"/>
        </dgm:presLayoutVars>
      </dgm:prSet>
      <dgm:spPr/>
    </dgm:pt>
    <dgm:pt modelId="{7C06267E-0B44-42A5-864B-3E7224559B14}" type="pres">
      <dgm:prSet presAssocID="{2878F2DA-FDA2-438D-BDBA-31B84F11262E}" presName="sibTrans" presStyleCnt="0"/>
      <dgm:spPr/>
    </dgm:pt>
    <dgm:pt modelId="{3C9D15A8-0AF9-4910-926A-F6F18AF41A1C}" type="pres">
      <dgm:prSet presAssocID="{48E45F02-6DDC-42CE-99A9-6F7D6877D6F2}" presName="compNode" presStyleCnt="0"/>
      <dgm:spPr/>
    </dgm:pt>
    <dgm:pt modelId="{FD3732DB-C026-4966-AA83-99F184D892F2}" type="pres">
      <dgm:prSet presAssocID="{48E45F02-6DDC-42CE-99A9-6F7D6877D6F2}" presName="bgRect" presStyleLbl="bgShp" presStyleIdx="1" presStyleCnt="4"/>
      <dgm:spPr/>
    </dgm:pt>
    <dgm:pt modelId="{46286D00-B223-431F-BCA8-3013106AC275}" type="pres">
      <dgm:prSet presAssocID="{48E45F02-6DDC-42CE-99A9-6F7D6877D6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3FF5E64-DF4F-4D3D-AA4F-6F610F6DB227}" type="pres">
      <dgm:prSet presAssocID="{48E45F02-6DDC-42CE-99A9-6F7D6877D6F2}" presName="spaceRect" presStyleCnt="0"/>
      <dgm:spPr/>
    </dgm:pt>
    <dgm:pt modelId="{643CE336-12B9-4F7D-8066-6AA671B92AFB}" type="pres">
      <dgm:prSet presAssocID="{48E45F02-6DDC-42CE-99A9-6F7D6877D6F2}" presName="parTx" presStyleLbl="revTx" presStyleIdx="1" presStyleCnt="4">
        <dgm:presLayoutVars>
          <dgm:chMax val="0"/>
          <dgm:chPref val="0"/>
        </dgm:presLayoutVars>
      </dgm:prSet>
      <dgm:spPr/>
    </dgm:pt>
    <dgm:pt modelId="{FD7E3D0E-66E5-4347-8256-CA3FFC8EF9CB}" type="pres">
      <dgm:prSet presAssocID="{CF9E04C0-D173-4680-A7E3-6196F6971B98}" presName="sibTrans" presStyleCnt="0"/>
      <dgm:spPr/>
    </dgm:pt>
    <dgm:pt modelId="{BA6D6B9B-475B-4330-AEC6-169B294AED5F}" type="pres">
      <dgm:prSet presAssocID="{0C0340DE-7E18-443B-AD7A-6890C5D93AB7}" presName="compNode" presStyleCnt="0"/>
      <dgm:spPr/>
    </dgm:pt>
    <dgm:pt modelId="{1D848F58-03F3-4D3D-AABC-8945616630BC}" type="pres">
      <dgm:prSet presAssocID="{0C0340DE-7E18-443B-AD7A-6890C5D93AB7}" presName="bgRect" presStyleLbl="bgShp" presStyleIdx="2" presStyleCnt="4"/>
      <dgm:spPr/>
    </dgm:pt>
    <dgm:pt modelId="{AEC68F53-F0A3-4A2E-BE01-E34FDA3B1C08}" type="pres">
      <dgm:prSet presAssocID="{0C0340DE-7E18-443B-AD7A-6890C5D93A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thedral"/>
        </a:ext>
      </dgm:extLst>
    </dgm:pt>
    <dgm:pt modelId="{D40D5A3C-5476-4FF4-9E5F-90B3CEEAAFB7}" type="pres">
      <dgm:prSet presAssocID="{0C0340DE-7E18-443B-AD7A-6890C5D93AB7}" presName="spaceRect" presStyleCnt="0"/>
      <dgm:spPr/>
    </dgm:pt>
    <dgm:pt modelId="{F0A1D362-FD7A-4926-AA17-134F53FAF480}" type="pres">
      <dgm:prSet presAssocID="{0C0340DE-7E18-443B-AD7A-6890C5D93AB7}" presName="parTx" presStyleLbl="revTx" presStyleIdx="2" presStyleCnt="4">
        <dgm:presLayoutVars>
          <dgm:chMax val="0"/>
          <dgm:chPref val="0"/>
        </dgm:presLayoutVars>
      </dgm:prSet>
      <dgm:spPr/>
    </dgm:pt>
    <dgm:pt modelId="{93616E15-649C-454B-89C3-E77093AAC7B7}" type="pres">
      <dgm:prSet presAssocID="{1D75D2A8-24C8-498F-9719-9F96D6BCA1FC}" presName="sibTrans" presStyleCnt="0"/>
      <dgm:spPr/>
    </dgm:pt>
    <dgm:pt modelId="{7BB1320A-DF1F-4ADF-8976-BDD0E8E7F126}" type="pres">
      <dgm:prSet presAssocID="{ED80D6D2-4160-4509-A772-94378456FB3C}" presName="compNode" presStyleCnt="0"/>
      <dgm:spPr/>
    </dgm:pt>
    <dgm:pt modelId="{13F42F70-9EA1-40FB-B9C6-9F4748C83D39}" type="pres">
      <dgm:prSet presAssocID="{ED80D6D2-4160-4509-A772-94378456FB3C}" presName="bgRect" presStyleLbl="bgShp" presStyleIdx="3" presStyleCnt="4"/>
      <dgm:spPr/>
    </dgm:pt>
    <dgm:pt modelId="{CEE42D19-AF6A-4C7F-8D37-F18692502839}" type="pres">
      <dgm:prSet presAssocID="{ED80D6D2-4160-4509-A772-94378456FB3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hjong"/>
        </a:ext>
      </dgm:extLst>
    </dgm:pt>
    <dgm:pt modelId="{C19A2261-5B62-44E7-8F5B-9A88211D3E14}" type="pres">
      <dgm:prSet presAssocID="{ED80D6D2-4160-4509-A772-94378456FB3C}" presName="spaceRect" presStyleCnt="0"/>
      <dgm:spPr/>
    </dgm:pt>
    <dgm:pt modelId="{6C9D90DE-E99E-4921-9760-1467A11ACCCA}" type="pres">
      <dgm:prSet presAssocID="{ED80D6D2-4160-4509-A772-94378456FB3C}" presName="parTx" presStyleLbl="revTx" presStyleIdx="3" presStyleCnt="4">
        <dgm:presLayoutVars>
          <dgm:chMax val="0"/>
          <dgm:chPref val="0"/>
        </dgm:presLayoutVars>
      </dgm:prSet>
      <dgm:spPr/>
    </dgm:pt>
  </dgm:ptLst>
  <dgm:cxnLst>
    <dgm:cxn modelId="{2988DB0B-3369-4186-A219-1D02524FA83F}" type="presOf" srcId="{9868DF9D-8CB6-4756-8F6B-BB4937AC0958}" destId="{0AC62CAB-A70E-44DF-B61E-82BA99918514}" srcOrd="0" destOrd="0" presId="urn:microsoft.com/office/officeart/2018/2/layout/IconVerticalSolidList"/>
    <dgm:cxn modelId="{5C4B370D-DC22-47D9-9BA5-12795594A6F7}" srcId="{CD7577ED-A96D-478D-A03A-8F8F6FC91A7B}" destId="{48E45F02-6DDC-42CE-99A9-6F7D6877D6F2}" srcOrd="1" destOrd="0" parTransId="{4DB44EFC-5917-449A-8BDD-FFEC994B4EB7}" sibTransId="{CF9E04C0-D173-4680-A7E3-6196F6971B98}"/>
    <dgm:cxn modelId="{C916D613-E6FF-4108-8A64-D0D2E2E18A1D}" srcId="{CD7577ED-A96D-478D-A03A-8F8F6FC91A7B}" destId="{0C0340DE-7E18-443B-AD7A-6890C5D93AB7}" srcOrd="2" destOrd="0" parTransId="{D6E8405A-0D68-48A5-A2C0-34759ECBF27A}" sibTransId="{1D75D2A8-24C8-498F-9719-9F96D6BCA1FC}"/>
    <dgm:cxn modelId="{CD67BA3E-0A59-4715-A5AF-007031632102}" type="presOf" srcId="{ED80D6D2-4160-4509-A772-94378456FB3C}" destId="{6C9D90DE-E99E-4921-9760-1467A11ACCCA}" srcOrd="0" destOrd="0" presId="urn:microsoft.com/office/officeart/2018/2/layout/IconVerticalSolidList"/>
    <dgm:cxn modelId="{4BCDA858-5110-4560-9B24-FA4DE9111F3F}" srcId="{CD7577ED-A96D-478D-A03A-8F8F6FC91A7B}" destId="{9868DF9D-8CB6-4756-8F6B-BB4937AC0958}" srcOrd="0" destOrd="0" parTransId="{D7171474-02DF-455A-8E6C-D9C87E01B6B0}" sibTransId="{2878F2DA-FDA2-438D-BDBA-31B84F11262E}"/>
    <dgm:cxn modelId="{C87CB48E-EFEF-4F5E-9BA2-2F9DF42DCD65}" type="presOf" srcId="{0C0340DE-7E18-443B-AD7A-6890C5D93AB7}" destId="{F0A1D362-FD7A-4926-AA17-134F53FAF480}" srcOrd="0" destOrd="0" presId="urn:microsoft.com/office/officeart/2018/2/layout/IconVerticalSolidList"/>
    <dgm:cxn modelId="{B6A31CA1-3FE6-4E41-A0C0-F2A92EF9B231}" type="presOf" srcId="{48E45F02-6DDC-42CE-99A9-6F7D6877D6F2}" destId="{643CE336-12B9-4F7D-8066-6AA671B92AFB}" srcOrd="0" destOrd="0" presId="urn:microsoft.com/office/officeart/2018/2/layout/IconVerticalSolidList"/>
    <dgm:cxn modelId="{00942EBB-E681-48DD-9E7E-891D5311A947}" srcId="{CD7577ED-A96D-478D-A03A-8F8F6FC91A7B}" destId="{ED80D6D2-4160-4509-A772-94378456FB3C}" srcOrd="3" destOrd="0" parTransId="{2DD3955A-F2B5-43D9-B0DB-229AE64507D2}" sibTransId="{3602628D-2BAA-4571-BDE2-C39471B9600D}"/>
    <dgm:cxn modelId="{F78F35D7-38C5-47CC-9618-5873AFA43011}" type="presOf" srcId="{CD7577ED-A96D-478D-A03A-8F8F6FC91A7B}" destId="{7790AF3D-B318-47DA-A916-DEC66E978766}" srcOrd="0" destOrd="0" presId="urn:microsoft.com/office/officeart/2018/2/layout/IconVerticalSolidList"/>
    <dgm:cxn modelId="{F621AEC2-59C3-4836-9A1D-C35DEDCF3262}" type="presParOf" srcId="{7790AF3D-B318-47DA-A916-DEC66E978766}" destId="{C30AA76F-01EA-4C4E-BE2F-72A4E5649334}" srcOrd="0" destOrd="0" presId="urn:microsoft.com/office/officeart/2018/2/layout/IconVerticalSolidList"/>
    <dgm:cxn modelId="{79D17361-04F0-4936-B05E-EEC7F1C48988}" type="presParOf" srcId="{C30AA76F-01EA-4C4E-BE2F-72A4E5649334}" destId="{6B779655-1455-4623-B8F2-D178151C1673}" srcOrd="0" destOrd="0" presId="urn:microsoft.com/office/officeart/2018/2/layout/IconVerticalSolidList"/>
    <dgm:cxn modelId="{885B48EB-85D2-4212-B6FA-681C7869C4D5}" type="presParOf" srcId="{C30AA76F-01EA-4C4E-BE2F-72A4E5649334}" destId="{AF2094DB-A0FA-4B6B-BC30-048A5E811D38}" srcOrd="1" destOrd="0" presId="urn:microsoft.com/office/officeart/2018/2/layout/IconVerticalSolidList"/>
    <dgm:cxn modelId="{41F89CFF-6F18-4AD7-9B15-871861C13F29}" type="presParOf" srcId="{C30AA76F-01EA-4C4E-BE2F-72A4E5649334}" destId="{4C0B0DFB-45E9-4911-89E0-E79E195FE10A}" srcOrd="2" destOrd="0" presId="urn:microsoft.com/office/officeart/2018/2/layout/IconVerticalSolidList"/>
    <dgm:cxn modelId="{66B2C2CB-4F6A-43B5-8FCC-A74976BF047E}" type="presParOf" srcId="{C30AA76F-01EA-4C4E-BE2F-72A4E5649334}" destId="{0AC62CAB-A70E-44DF-B61E-82BA99918514}" srcOrd="3" destOrd="0" presId="urn:microsoft.com/office/officeart/2018/2/layout/IconVerticalSolidList"/>
    <dgm:cxn modelId="{87C593BD-B24C-41DB-A16A-CAC177E4A986}" type="presParOf" srcId="{7790AF3D-B318-47DA-A916-DEC66E978766}" destId="{7C06267E-0B44-42A5-864B-3E7224559B14}" srcOrd="1" destOrd="0" presId="urn:microsoft.com/office/officeart/2018/2/layout/IconVerticalSolidList"/>
    <dgm:cxn modelId="{82FDD189-AA72-41A0-913C-EFAB5EABF43A}" type="presParOf" srcId="{7790AF3D-B318-47DA-A916-DEC66E978766}" destId="{3C9D15A8-0AF9-4910-926A-F6F18AF41A1C}" srcOrd="2" destOrd="0" presId="urn:microsoft.com/office/officeart/2018/2/layout/IconVerticalSolidList"/>
    <dgm:cxn modelId="{420ADF0D-9EF8-4CF7-9609-6144EA1D6FFF}" type="presParOf" srcId="{3C9D15A8-0AF9-4910-926A-F6F18AF41A1C}" destId="{FD3732DB-C026-4966-AA83-99F184D892F2}" srcOrd="0" destOrd="0" presId="urn:microsoft.com/office/officeart/2018/2/layout/IconVerticalSolidList"/>
    <dgm:cxn modelId="{99852882-880D-40B8-98DA-EA4DF17E3DD3}" type="presParOf" srcId="{3C9D15A8-0AF9-4910-926A-F6F18AF41A1C}" destId="{46286D00-B223-431F-BCA8-3013106AC275}" srcOrd="1" destOrd="0" presId="urn:microsoft.com/office/officeart/2018/2/layout/IconVerticalSolidList"/>
    <dgm:cxn modelId="{2CDC20EE-5EFD-4096-97D7-33F2079A072A}" type="presParOf" srcId="{3C9D15A8-0AF9-4910-926A-F6F18AF41A1C}" destId="{C3FF5E64-DF4F-4D3D-AA4F-6F610F6DB227}" srcOrd="2" destOrd="0" presId="urn:microsoft.com/office/officeart/2018/2/layout/IconVerticalSolidList"/>
    <dgm:cxn modelId="{773480F7-86B8-477D-8B24-714CDB1149D5}" type="presParOf" srcId="{3C9D15A8-0AF9-4910-926A-F6F18AF41A1C}" destId="{643CE336-12B9-4F7D-8066-6AA671B92AFB}" srcOrd="3" destOrd="0" presId="urn:microsoft.com/office/officeart/2018/2/layout/IconVerticalSolidList"/>
    <dgm:cxn modelId="{D53D31FF-5674-4903-AD6F-8AC3C14D2B6F}" type="presParOf" srcId="{7790AF3D-B318-47DA-A916-DEC66E978766}" destId="{FD7E3D0E-66E5-4347-8256-CA3FFC8EF9CB}" srcOrd="3" destOrd="0" presId="urn:microsoft.com/office/officeart/2018/2/layout/IconVerticalSolidList"/>
    <dgm:cxn modelId="{DA5C5DD9-6B5D-4B9A-8B69-72CE83E8189C}" type="presParOf" srcId="{7790AF3D-B318-47DA-A916-DEC66E978766}" destId="{BA6D6B9B-475B-4330-AEC6-169B294AED5F}" srcOrd="4" destOrd="0" presId="urn:microsoft.com/office/officeart/2018/2/layout/IconVerticalSolidList"/>
    <dgm:cxn modelId="{99F6832C-3D9F-4502-ADA6-D365A51724FA}" type="presParOf" srcId="{BA6D6B9B-475B-4330-AEC6-169B294AED5F}" destId="{1D848F58-03F3-4D3D-AABC-8945616630BC}" srcOrd="0" destOrd="0" presId="urn:microsoft.com/office/officeart/2018/2/layout/IconVerticalSolidList"/>
    <dgm:cxn modelId="{DD7364BB-582F-4469-8D19-FC60427052AD}" type="presParOf" srcId="{BA6D6B9B-475B-4330-AEC6-169B294AED5F}" destId="{AEC68F53-F0A3-4A2E-BE01-E34FDA3B1C08}" srcOrd="1" destOrd="0" presId="urn:microsoft.com/office/officeart/2018/2/layout/IconVerticalSolidList"/>
    <dgm:cxn modelId="{9B6BA91E-2320-446A-942B-728B9DF85D7A}" type="presParOf" srcId="{BA6D6B9B-475B-4330-AEC6-169B294AED5F}" destId="{D40D5A3C-5476-4FF4-9E5F-90B3CEEAAFB7}" srcOrd="2" destOrd="0" presId="urn:microsoft.com/office/officeart/2018/2/layout/IconVerticalSolidList"/>
    <dgm:cxn modelId="{201853FF-156C-4B25-8C83-779268EDBE38}" type="presParOf" srcId="{BA6D6B9B-475B-4330-AEC6-169B294AED5F}" destId="{F0A1D362-FD7A-4926-AA17-134F53FAF480}" srcOrd="3" destOrd="0" presId="urn:microsoft.com/office/officeart/2018/2/layout/IconVerticalSolidList"/>
    <dgm:cxn modelId="{AF41035C-DC47-4607-A70C-E2620866F503}" type="presParOf" srcId="{7790AF3D-B318-47DA-A916-DEC66E978766}" destId="{93616E15-649C-454B-89C3-E77093AAC7B7}" srcOrd="5" destOrd="0" presId="urn:microsoft.com/office/officeart/2018/2/layout/IconVerticalSolidList"/>
    <dgm:cxn modelId="{135D08A3-7EA0-4AA5-80AF-AF553E48AECF}" type="presParOf" srcId="{7790AF3D-B318-47DA-A916-DEC66E978766}" destId="{7BB1320A-DF1F-4ADF-8976-BDD0E8E7F126}" srcOrd="6" destOrd="0" presId="urn:microsoft.com/office/officeart/2018/2/layout/IconVerticalSolidList"/>
    <dgm:cxn modelId="{04FAA10D-DCB3-44D6-8365-E82B8D64D38B}" type="presParOf" srcId="{7BB1320A-DF1F-4ADF-8976-BDD0E8E7F126}" destId="{13F42F70-9EA1-40FB-B9C6-9F4748C83D39}" srcOrd="0" destOrd="0" presId="urn:microsoft.com/office/officeart/2018/2/layout/IconVerticalSolidList"/>
    <dgm:cxn modelId="{A63FC1DC-8070-4268-9102-0267F4BC9773}" type="presParOf" srcId="{7BB1320A-DF1F-4ADF-8976-BDD0E8E7F126}" destId="{CEE42D19-AF6A-4C7F-8D37-F18692502839}" srcOrd="1" destOrd="0" presId="urn:microsoft.com/office/officeart/2018/2/layout/IconVerticalSolidList"/>
    <dgm:cxn modelId="{A0643547-52A6-45FE-9026-A9AD2BD5FF97}" type="presParOf" srcId="{7BB1320A-DF1F-4ADF-8976-BDD0E8E7F126}" destId="{C19A2261-5B62-44E7-8F5B-9A88211D3E14}" srcOrd="2" destOrd="0" presId="urn:microsoft.com/office/officeart/2018/2/layout/IconVerticalSolidList"/>
    <dgm:cxn modelId="{F8538CFE-8C3A-4E32-82DC-96FA29811C20}" type="presParOf" srcId="{7BB1320A-DF1F-4ADF-8976-BDD0E8E7F126}" destId="{6C9D90DE-E99E-4921-9760-1467A11ACC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395E57-07DF-42C4-B23F-838FB605A4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CA242B0-1048-4A03-AC8A-B2113280D19B}">
      <dgm:prSet/>
      <dgm:spPr/>
      <dgm:t>
        <a:bodyPr/>
        <a:lstStyle/>
        <a:p>
          <a:pPr>
            <a:lnSpc>
              <a:spcPct val="100000"/>
            </a:lnSpc>
          </a:pPr>
          <a:r>
            <a:rPr lang="fr-FR"/>
            <a:t>Situation idéale : opportunités sans qu’aucune menace importante ne vienne assombrir l’horizon (investissements immobiliers sans risque, marché des call center retour au Mkt relationnel, SMS)</a:t>
          </a:r>
          <a:endParaRPr lang="en-US"/>
        </a:p>
      </dgm:t>
    </dgm:pt>
    <dgm:pt modelId="{12948EAA-8B1F-476E-9915-D422034ECA7D}" type="parTrans" cxnId="{A8BFE9EC-E668-443F-A4A0-C05144C32167}">
      <dgm:prSet/>
      <dgm:spPr/>
      <dgm:t>
        <a:bodyPr/>
        <a:lstStyle/>
        <a:p>
          <a:endParaRPr lang="en-US"/>
        </a:p>
      </dgm:t>
    </dgm:pt>
    <dgm:pt modelId="{5B35C5F2-4D43-4B90-8CB1-1109393F5B62}" type="sibTrans" cxnId="{A8BFE9EC-E668-443F-A4A0-C05144C32167}">
      <dgm:prSet/>
      <dgm:spPr/>
      <dgm:t>
        <a:bodyPr/>
        <a:lstStyle/>
        <a:p>
          <a:endParaRPr lang="en-US"/>
        </a:p>
      </dgm:t>
    </dgm:pt>
    <dgm:pt modelId="{995D89B7-E403-4313-A0A3-18079EAA434C}">
      <dgm:prSet/>
      <dgm:spPr/>
      <dgm:t>
        <a:bodyPr/>
        <a:lstStyle/>
        <a:p>
          <a:pPr>
            <a:lnSpc>
              <a:spcPct val="100000"/>
            </a:lnSpc>
          </a:pPr>
          <a:r>
            <a:rPr lang="fr-FR"/>
            <a:t>Situation spéculative (beaucoup d’opportunités et de menaces) se caractérise par un niveau élevé de risque (nlle économie, profusions de chaînes TV, courtiers) </a:t>
          </a:r>
          <a:endParaRPr lang="en-US"/>
        </a:p>
      </dgm:t>
    </dgm:pt>
    <dgm:pt modelId="{19C24496-90EC-433C-860C-8A960C27A9E2}" type="parTrans" cxnId="{190FC0C4-4FE7-4785-B327-72DE79F225D5}">
      <dgm:prSet/>
      <dgm:spPr/>
      <dgm:t>
        <a:bodyPr/>
        <a:lstStyle/>
        <a:p>
          <a:endParaRPr lang="en-US"/>
        </a:p>
      </dgm:t>
    </dgm:pt>
    <dgm:pt modelId="{2150A4D8-BD2F-446E-A620-45B739FACC23}" type="sibTrans" cxnId="{190FC0C4-4FE7-4785-B327-72DE79F225D5}">
      <dgm:prSet/>
      <dgm:spPr/>
      <dgm:t>
        <a:bodyPr/>
        <a:lstStyle/>
        <a:p>
          <a:endParaRPr lang="en-US"/>
        </a:p>
      </dgm:t>
    </dgm:pt>
    <dgm:pt modelId="{3656CFC0-B26C-4CDF-9802-8573332AECBB}">
      <dgm:prSet/>
      <dgm:spPr/>
      <dgm:t>
        <a:bodyPr/>
        <a:lstStyle/>
        <a:p>
          <a:pPr>
            <a:lnSpc>
              <a:spcPct val="100000"/>
            </a:lnSpc>
          </a:pPr>
          <a:r>
            <a:rPr lang="fr-FR"/>
            <a:t>Une situation stable correspond au cas inverse (bâtiment, organisme de contrôle - qualité, avocat, notaires)</a:t>
          </a:r>
          <a:endParaRPr lang="en-US"/>
        </a:p>
      </dgm:t>
    </dgm:pt>
    <dgm:pt modelId="{AD302AAF-8219-492A-9598-0F4F6CBE3A3E}" type="parTrans" cxnId="{893F107E-F63D-44B9-AB4B-32E298195084}">
      <dgm:prSet/>
      <dgm:spPr/>
      <dgm:t>
        <a:bodyPr/>
        <a:lstStyle/>
        <a:p>
          <a:endParaRPr lang="en-US"/>
        </a:p>
      </dgm:t>
    </dgm:pt>
    <dgm:pt modelId="{C04D12E1-DAF7-41B1-81C7-B24A042B32DD}" type="sibTrans" cxnId="{893F107E-F63D-44B9-AB4B-32E298195084}">
      <dgm:prSet/>
      <dgm:spPr/>
      <dgm:t>
        <a:bodyPr/>
        <a:lstStyle/>
        <a:p>
          <a:endParaRPr lang="en-US"/>
        </a:p>
      </dgm:t>
    </dgm:pt>
    <dgm:pt modelId="{B5BA3215-7293-429E-A97E-88F7D7E96059}">
      <dgm:prSet/>
      <dgm:spPr/>
      <dgm:t>
        <a:bodyPr/>
        <a:lstStyle/>
        <a:p>
          <a:pPr>
            <a:lnSpc>
              <a:spcPct val="100000"/>
            </a:lnSpc>
          </a:pPr>
          <a:r>
            <a:rPr lang="fr-FR"/>
            <a:t>Situation préoccupante : pauvre en opportunités mais riche en menaces (GMS, Hôtellerie, situation de l’éducation et de la santé…) </a:t>
          </a:r>
          <a:endParaRPr lang="en-US"/>
        </a:p>
      </dgm:t>
    </dgm:pt>
    <dgm:pt modelId="{5C0D7506-5694-4060-9077-25BAAC97AAFB}" type="parTrans" cxnId="{7C6FB6F2-F08B-4391-AA99-DEF06BCE52AB}">
      <dgm:prSet/>
      <dgm:spPr/>
      <dgm:t>
        <a:bodyPr/>
        <a:lstStyle/>
        <a:p>
          <a:endParaRPr lang="en-US"/>
        </a:p>
      </dgm:t>
    </dgm:pt>
    <dgm:pt modelId="{368C65B8-95FC-49C2-AF3B-7EFDDE1FDF0E}" type="sibTrans" cxnId="{7C6FB6F2-F08B-4391-AA99-DEF06BCE52AB}">
      <dgm:prSet/>
      <dgm:spPr/>
      <dgm:t>
        <a:bodyPr/>
        <a:lstStyle/>
        <a:p>
          <a:endParaRPr lang="en-US"/>
        </a:p>
      </dgm:t>
    </dgm:pt>
    <dgm:pt modelId="{E76FD12C-E8D2-4BD2-9CEA-6045C99F5193}" type="pres">
      <dgm:prSet presAssocID="{35395E57-07DF-42C4-B23F-838FB605A427}" presName="root" presStyleCnt="0">
        <dgm:presLayoutVars>
          <dgm:dir/>
          <dgm:resizeHandles val="exact"/>
        </dgm:presLayoutVars>
      </dgm:prSet>
      <dgm:spPr/>
    </dgm:pt>
    <dgm:pt modelId="{CA0AB9A3-10BE-4715-BC57-FB5185D2190B}" type="pres">
      <dgm:prSet presAssocID="{CCA242B0-1048-4A03-AC8A-B2113280D19B}" presName="compNode" presStyleCnt="0"/>
      <dgm:spPr/>
    </dgm:pt>
    <dgm:pt modelId="{D986C4EC-5A94-4CB6-AC88-65F230BCACC8}" type="pres">
      <dgm:prSet presAssocID="{CCA242B0-1048-4A03-AC8A-B2113280D19B}" presName="bgRect" presStyleLbl="bgShp" presStyleIdx="0" presStyleCnt="4"/>
      <dgm:spPr/>
    </dgm:pt>
    <dgm:pt modelId="{7685F140-0F81-4C48-B1A7-8680AF86F227}" type="pres">
      <dgm:prSet presAssocID="{CCA242B0-1048-4A03-AC8A-B2113280D1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ippery"/>
        </a:ext>
      </dgm:extLst>
    </dgm:pt>
    <dgm:pt modelId="{3388F575-3B91-4636-B294-325A8A239AC5}" type="pres">
      <dgm:prSet presAssocID="{CCA242B0-1048-4A03-AC8A-B2113280D19B}" presName="spaceRect" presStyleCnt="0"/>
      <dgm:spPr/>
    </dgm:pt>
    <dgm:pt modelId="{523282D9-47D6-4004-BEE1-98658AABFFAD}" type="pres">
      <dgm:prSet presAssocID="{CCA242B0-1048-4A03-AC8A-B2113280D19B}" presName="parTx" presStyleLbl="revTx" presStyleIdx="0" presStyleCnt="4">
        <dgm:presLayoutVars>
          <dgm:chMax val="0"/>
          <dgm:chPref val="0"/>
        </dgm:presLayoutVars>
      </dgm:prSet>
      <dgm:spPr/>
    </dgm:pt>
    <dgm:pt modelId="{58040F49-105E-4337-AB4E-2E612D7EFD29}" type="pres">
      <dgm:prSet presAssocID="{5B35C5F2-4D43-4B90-8CB1-1109393F5B62}" presName="sibTrans" presStyleCnt="0"/>
      <dgm:spPr/>
    </dgm:pt>
    <dgm:pt modelId="{97ACABC2-F4CE-4AF0-90B9-3E1301E15D54}" type="pres">
      <dgm:prSet presAssocID="{995D89B7-E403-4313-A0A3-18079EAA434C}" presName="compNode" presStyleCnt="0"/>
      <dgm:spPr/>
    </dgm:pt>
    <dgm:pt modelId="{9A64E2DF-F766-4D65-BCA4-BC8D786EC62C}" type="pres">
      <dgm:prSet presAssocID="{995D89B7-E403-4313-A0A3-18079EAA434C}" presName="bgRect" presStyleLbl="bgShp" presStyleIdx="1" presStyleCnt="4"/>
      <dgm:spPr/>
    </dgm:pt>
    <dgm:pt modelId="{B7560E12-6FBB-43FE-9F97-A4C44B405AF4}" type="pres">
      <dgm:prSet presAssocID="{995D89B7-E403-4313-A0A3-18079EAA43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6940968-0485-478A-9192-BF8925BE4D12}" type="pres">
      <dgm:prSet presAssocID="{995D89B7-E403-4313-A0A3-18079EAA434C}" presName="spaceRect" presStyleCnt="0"/>
      <dgm:spPr/>
    </dgm:pt>
    <dgm:pt modelId="{842AA4E5-B1A9-43BB-BA50-633A03A0752D}" type="pres">
      <dgm:prSet presAssocID="{995D89B7-E403-4313-A0A3-18079EAA434C}" presName="parTx" presStyleLbl="revTx" presStyleIdx="1" presStyleCnt="4">
        <dgm:presLayoutVars>
          <dgm:chMax val="0"/>
          <dgm:chPref val="0"/>
        </dgm:presLayoutVars>
      </dgm:prSet>
      <dgm:spPr/>
    </dgm:pt>
    <dgm:pt modelId="{557D55F6-3302-4D79-8199-EBCB02B2FB32}" type="pres">
      <dgm:prSet presAssocID="{2150A4D8-BD2F-446E-A620-45B739FACC23}" presName="sibTrans" presStyleCnt="0"/>
      <dgm:spPr/>
    </dgm:pt>
    <dgm:pt modelId="{AE88B447-E474-46C5-BF7C-D789D7C13EF4}" type="pres">
      <dgm:prSet presAssocID="{3656CFC0-B26C-4CDF-9802-8573332AECBB}" presName="compNode" presStyleCnt="0"/>
      <dgm:spPr/>
    </dgm:pt>
    <dgm:pt modelId="{B08D89BE-D057-4368-9539-265A2B276379}" type="pres">
      <dgm:prSet presAssocID="{3656CFC0-B26C-4CDF-9802-8573332AECBB}" presName="bgRect" presStyleLbl="bgShp" presStyleIdx="2" presStyleCnt="4"/>
      <dgm:spPr/>
    </dgm:pt>
    <dgm:pt modelId="{631E3E18-B6C1-4BBE-922B-01DC6E9987EE}" type="pres">
      <dgm:prSet presAssocID="{3656CFC0-B26C-4CDF-9802-8573332AEC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F759E6A7-A9EA-443B-A5D9-94E6334235DB}" type="pres">
      <dgm:prSet presAssocID="{3656CFC0-B26C-4CDF-9802-8573332AECBB}" presName="spaceRect" presStyleCnt="0"/>
      <dgm:spPr/>
    </dgm:pt>
    <dgm:pt modelId="{7678B2A2-580D-4D08-8819-DCA2E81099B5}" type="pres">
      <dgm:prSet presAssocID="{3656CFC0-B26C-4CDF-9802-8573332AECBB}" presName="parTx" presStyleLbl="revTx" presStyleIdx="2" presStyleCnt="4">
        <dgm:presLayoutVars>
          <dgm:chMax val="0"/>
          <dgm:chPref val="0"/>
        </dgm:presLayoutVars>
      </dgm:prSet>
      <dgm:spPr/>
    </dgm:pt>
    <dgm:pt modelId="{4096B64C-26EC-49D9-8E38-E430A550F115}" type="pres">
      <dgm:prSet presAssocID="{C04D12E1-DAF7-41B1-81C7-B24A042B32DD}" presName="sibTrans" presStyleCnt="0"/>
      <dgm:spPr/>
    </dgm:pt>
    <dgm:pt modelId="{33B37ABF-AE11-497F-8C6A-305CFCAA053A}" type="pres">
      <dgm:prSet presAssocID="{B5BA3215-7293-429E-A97E-88F7D7E96059}" presName="compNode" presStyleCnt="0"/>
      <dgm:spPr/>
    </dgm:pt>
    <dgm:pt modelId="{FF8750E3-FECA-4665-A28B-1237CE4D61B4}" type="pres">
      <dgm:prSet presAssocID="{B5BA3215-7293-429E-A97E-88F7D7E96059}" presName="bgRect" presStyleLbl="bgShp" presStyleIdx="3" presStyleCnt="4"/>
      <dgm:spPr/>
    </dgm:pt>
    <dgm:pt modelId="{C53A5D85-638E-4955-B3D3-7DFDD1873093}" type="pres">
      <dgm:prSet presAssocID="{B5BA3215-7293-429E-A97E-88F7D7E960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EB379E48-2BFC-4D2B-ACA9-3C3F4828AABD}" type="pres">
      <dgm:prSet presAssocID="{B5BA3215-7293-429E-A97E-88F7D7E96059}" presName="spaceRect" presStyleCnt="0"/>
      <dgm:spPr/>
    </dgm:pt>
    <dgm:pt modelId="{534B26FC-BC8C-4693-B85A-1FDF88F43A3A}" type="pres">
      <dgm:prSet presAssocID="{B5BA3215-7293-429E-A97E-88F7D7E96059}" presName="parTx" presStyleLbl="revTx" presStyleIdx="3" presStyleCnt="4">
        <dgm:presLayoutVars>
          <dgm:chMax val="0"/>
          <dgm:chPref val="0"/>
        </dgm:presLayoutVars>
      </dgm:prSet>
      <dgm:spPr/>
    </dgm:pt>
  </dgm:ptLst>
  <dgm:cxnLst>
    <dgm:cxn modelId="{893F107E-F63D-44B9-AB4B-32E298195084}" srcId="{35395E57-07DF-42C4-B23F-838FB605A427}" destId="{3656CFC0-B26C-4CDF-9802-8573332AECBB}" srcOrd="2" destOrd="0" parTransId="{AD302AAF-8219-492A-9598-0F4F6CBE3A3E}" sibTransId="{C04D12E1-DAF7-41B1-81C7-B24A042B32DD}"/>
    <dgm:cxn modelId="{58DC45B1-DC0E-4998-965E-AF028554F9A3}" type="presOf" srcId="{B5BA3215-7293-429E-A97E-88F7D7E96059}" destId="{534B26FC-BC8C-4693-B85A-1FDF88F43A3A}" srcOrd="0" destOrd="0" presId="urn:microsoft.com/office/officeart/2018/2/layout/IconVerticalSolidList"/>
    <dgm:cxn modelId="{C237A5B6-1916-4D49-8865-7C7B325BDD3D}" type="presOf" srcId="{3656CFC0-B26C-4CDF-9802-8573332AECBB}" destId="{7678B2A2-580D-4D08-8819-DCA2E81099B5}" srcOrd="0" destOrd="0" presId="urn:microsoft.com/office/officeart/2018/2/layout/IconVerticalSolidList"/>
    <dgm:cxn modelId="{190FC0C4-4FE7-4785-B327-72DE79F225D5}" srcId="{35395E57-07DF-42C4-B23F-838FB605A427}" destId="{995D89B7-E403-4313-A0A3-18079EAA434C}" srcOrd="1" destOrd="0" parTransId="{19C24496-90EC-433C-860C-8A960C27A9E2}" sibTransId="{2150A4D8-BD2F-446E-A620-45B739FACC23}"/>
    <dgm:cxn modelId="{E32442C7-2035-438D-A8D3-2BFF99004F56}" type="presOf" srcId="{35395E57-07DF-42C4-B23F-838FB605A427}" destId="{E76FD12C-E8D2-4BD2-9CEA-6045C99F5193}" srcOrd="0" destOrd="0" presId="urn:microsoft.com/office/officeart/2018/2/layout/IconVerticalSolidList"/>
    <dgm:cxn modelId="{AC16B0E6-B232-4E65-9155-0E2409485784}" type="presOf" srcId="{995D89B7-E403-4313-A0A3-18079EAA434C}" destId="{842AA4E5-B1A9-43BB-BA50-633A03A0752D}" srcOrd="0" destOrd="0" presId="urn:microsoft.com/office/officeart/2018/2/layout/IconVerticalSolidList"/>
    <dgm:cxn modelId="{7FD71AE9-4581-44B3-A041-AAEE7DC16E18}" type="presOf" srcId="{CCA242B0-1048-4A03-AC8A-B2113280D19B}" destId="{523282D9-47D6-4004-BEE1-98658AABFFAD}" srcOrd="0" destOrd="0" presId="urn:microsoft.com/office/officeart/2018/2/layout/IconVerticalSolidList"/>
    <dgm:cxn modelId="{A8BFE9EC-E668-443F-A4A0-C05144C32167}" srcId="{35395E57-07DF-42C4-B23F-838FB605A427}" destId="{CCA242B0-1048-4A03-AC8A-B2113280D19B}" srcOrd="0" destOrd="0" parTransId="{12948EAA-8B1F-476E-9915-D422034ECA7D}" sibTransId="{5B35C5F2-4D43-4B90-8CB1-1109393F5B62}"/>
    <dgm:cxn modelId="{7C6FB6F2-F08B-4391-AA99-DEF06BCE52AB}" srcId="{35395E57-07DF-42C4-B23F-838FB605A427}" destId="{B5BA3215-7293-429E-A97E-88F7D7E96059}" srcOrd="3" destOrd="0" parTransId="{5C0D7506-5694-4060-9077-25BAAC97AAFB}" sibTransId="{368C65B8-95FC-49C2-AF3B-7EFDDE1FDF0E}"/>
    <dgm:cxn modelId="{7ADAEFB2-F0D3-4967-9F02-75DCC913C8C1}" type="presParOf" srcId="{E76FD12C-E8D2-4BD2-9CEA-6045C99F5193}" destId="{CA0AB9A3-10BE-4715-BC57-FB5185D2190B}" srcOrd="0" destOrd="0" presId="urn:microsoft.com/office/officeart/2018/2/layout/IconVerticalSolidList"/>
    <dgm:cxn modelId="{88B2731F-90C2-4272-A42D-04FD9893074A}" type="presParOf" srcId="{CA0AB9A3-10BE-4715-BC57-FB5185D2190B}" destId="{D986C4EC-5A94-4CB6-AC88-65F230BCACC8}" srcOrd="0" destOrd="0" presId="urn:microsoft.com/office/officeart/2018/2/layout/IconVerticalSolidList"/>
    <dgm:cxn modelId="{CD5C2807-1DBE-45BB-824E-88467121C768}" type="presParOf" srcId="{CA0AB9A3-10BE-4715-BC57-FB5185D2190B}" destId="{7685F140-0F81-4C48-B1A7-8680AF86F227}" srcOrd="1" destOrd="0" presId="urn:microsoft.com/office/officeart/2018/2/layout/IconVerticalSolidList"/>
    <dgm:cxn modelId="{6DE353B5-B595-4A08-86D5-13925FBECEB1}" type="presParOf" srcId="{CA0AB9A3-10BE-4715-BC57-FB5185D2190B}" destId="{3388F575-3B91-4636-B294-325A8A239AC5}" srcOrd="2" destOrd="0" presId="urn:microsoft.com/office/officeart/2018/2/layout/IconVerticalSolidList"/>
    <dgm:cxn modelId="{21EC5BFF-AF24-4407-A76C-D0FF6E4FF162}" type="presParOf" srcId="{CA0AB9A3-10BE-4715-BC57-FB5185D2190B}" destId="{523282D9-47D6-4004-BEE1-98658AABFFAD}" srcOrd="3" destOrd="0" presId="urn:microsoft.com/office/officeart/2018/2/layout/IconVerticalSolidList"/>
    <dgm:cxn modelId="{8A092DBF-9732-4605-94BB-FC9E75538265}" type="presParOf" srcId="{E76FD12C-E8D2-4BD2-9CEA-6045C99F5193}" destId="{58040F49-105E-4337-AB4E-2E612D7EFD29}" srcOrd="1" destOrd="0" presId="urn:microsoft.com/office/officeart/2018/2/layout/IconVerticalSolidList"/>
    <dgm:cxn modelId="{14CF4E0B-4356-4D63-B98F-F44B35375964}" type="presParOf" srcId="{E76FD12C-E8D2-4BD2-9CEA-6045C99F5193}" destId="{97ACABC2-F4CE-4AF0-90B9-3E1301E15D54}" srcOrd="2" destOrd="0" presId="urn:microsoft.com/office/officeart/2018/2/layout/IconVerticalSolidList"/>
    <dgm:cxn modelId="{709A1931-F5E1-4498-A544-6F156816916E}" type="presParOf" srcId="{97ACABC2-F4CE-4AF0-90B9-3E1301E15D54}" destId="{9A64E2DF-F766-4D65-BCA4-BC8D786EC62C}" srcOrd="0" destOrd="0" presId="urn:microsoft.com/office/officeart/2018/2/layout/IconVerticalSolidList"/>
    <dgm:cxn modelId="{46474D38-8E17-419D-B9AF-323C17F5684D}" type="presParOf" srcId="{97ACABC2-F4CE-4AF0-90B9-3E1301E15D54}" destId="{B7560E12-6FBB-43FE-9F97-A4C44B405AF4}" srcOrd="1" destOrd="0" presId="urn:microsoft.com/office/officeart/2018/2/layout/IconVerticalSolidList"/>
    <dgm:cxn modelId="{266A2A6F-F88F-438A-B3A6-FA67C05D1221}" type="presParOf" srcId="{97ACABC2-F4CE-4AF0-90B9-3E1301E15D54}" destId="{A6940968-0485-478A-9192-BF8925BE4D12}" srcOrd="2" destOrd="0" presId="urn:microsoft.com/office/officeart/2018/2/layout/IconVerticalSolidList"/>
    <dgm:cxn modelId="{BC82C015-A530-4D96-B129-9194B6A9A55F}" type="presParOf" srcId="{97ACABC2-F4CE-4AF0-90B9-3E1301E15D54}" destId="{842AA4E5-B1A9-43BB-BA50-633A03A0752D}" srcOrd="3" destOrd="0" presId="urn:microsoft.com/office/officeart/2018/2/layout/IconVerticalSolidList"/>
    <dgm:cxn modelId="{1F0009D5-667A-4323-BC47-15F6D8EE4FCA}" type="presParOf" srcId="{E76FD12C-E8D2-4BD2-9CEA-6045C99F5193}" destId="{557D55F6-3302-4D79-8199-EBCB02B2FB32}" srcOrd="3" destOrd="0" presId="urn:microsoft.com/office/officeart/2018/2/layout/IconVerticalSolidList"/>
    <dgm:cxn modelId="{F9F0B563-66D0-458A-81AF-68198AFD08F1}" type="presParOf" srcId="{E76FD12C-E8D2-4BD2-9CEA-6045C99F5193}" destId="{AE88B447-E474-46C5-BF7C-D789D7C13EF4}" srcOrd="4" destOrd="0" presId="urn:microsoft.com/office/officeart/2018/2/layout/IconVerticalSolidList"/>
    <dgm:cxn modelId="{05CF5B4E-B54E-451C-9340-3532B78182EE}" type="presParOf" srcId="{AE88B447-E474-46C5-BF7C-D789D7C13EF4}" destId="{B08D89BE-D057-4368-9539-265A2B276379}" srcOrd="0" destOrd="0" presId="urn:microsoft.com/office/officeart/2018/2/layout/IconVerticalSolidList"/>
    <dgm:cxn modelId="{C20D6506-83B2-438B-9290-4CE7814767C8}" type="presParOf" srcId="{AE88B447-E474-46C5-BF7C-D789D7C13EF4}" destId="{631E3E18-B6C1-4BBE-922B-01DC6E9987EE}" srcOrd="1" destOrd="0" presId="urn:microsoft.com/office/officeart/2018/2/layout/IconVerticalSolidList"/>
    <dgm:cxn modelId="{1070398D-7467-44A3-9E85-C984D2663EF6}" type="presParOf" srcId="{AE88B447-E474-46C5-BF7C-D789D7C13EF4}" destId="{F759E6A7-A9EA-443B-A5D9-94E6334235DB}" srcOrd="2" destOrd="0" presId="urn:microsoft.com/office/officeart/2018/2/layout/IconVerticalSolidList"/>
    <dgm:cxn modelId="{75B43A27-FEBA-40D4-A5B2-5A415A7C8FF0}" type="presParOf" srcId="{AE88B447-E474-46C5-BF7C-D789D7C13EF4}" destId="{7678B2A2-580D-4D08-8819-DCA2E81099B5}" srcOrd="3" destOrd="0" presId="urn:microsoft.com/office/officeart/2018/2/layout/IconVerticalSolidList"/>
    <dgm:cxn modelId="{6F435717-D1AD-41A4-8C5C-7F9A5BA2B531}" type="presParOf" srcId="{E76FD12C-E8D2-4BD2-9CEA-6045C99F5193}" destId="{4096B64C-26EC-49D9-8E38-E430A550F115}" srcOrd="5" destOrd="0" presId="urn:microsoft.com/office/officeart/2018/2/layout/IconVerticalSolidList"/>
    <dgm:cxn modelId="{FA222732-2C1A-453A-814F-C83FDBF56757}" type="presParOf" srcId="{E76FD12C-E8D2-4BD2-9CEA-6045C99F5193}" destId="{33B37ABF-AE11-497F-8C6A-305CFCAA053A}" srcOrd="6" destOrd="0" presId="urn:microsoft.com/office/officeart/2018/2/layout/IconVerticalSolidList"/>
    <dgm:cxn modelId="{5AC9C240-CE48-40D6-80E1-71994A495C57}" type="presParOf" srcId="{33B37ABF-AE11-497F-8C6A-305CFCAA053A}" destId="{FF8750E3-FECA-4665-A28B-1237CE4D61B4}" srcOrd="0" destOrd="0" presId="urn:microsoft.com/office/officeart/2018/2/layout/IconVerticalSolidList"/>
    <dgm:cxn modelId="{1A7E444E-EE6E-41AF-A675-72EF7D1786DB}" type="presParOf" srcId="{33B37ABF-AE11-497F-8C6A-305CFCAA053A}" destId="{C53A5D85-638E-4955-B3D3-7DFDD1873093}" srcOrd="1" destOrd="0" presId="urn:microsoft.com/office/officeart/2018/2/layout/IconVerticalSolidList"/>
    <dgm:cxn modelId="{2D492371-9CBD-44B6-BF8F-A4331AA1E7A9}" type="presParOf" srcId="{33B37ABF-AE11-497F-8C6A-305CFCAA053A}" destId="{EB379E48-2BFC-4D2B-ACA9-3C3F4828AABD}" srcOrd="2" destOrd="0" presId="urn:microsoft.com/office/officeart/2018/2/layout/IconVerticalSolidList"/>
    <dgm:cxn modelId="{31B9C908-E97C-4731-8AB3-24ABA4F4E8D4}" type="presParOf" srcId="{33B37ABF-AE11-497F-8C6A-305CFCAA053A}" destId="{534B26FC-BC8C-4693-B85A-1FDF88F43A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FD196B-A616-4F71-B675-7E94075EFDCF}"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5D7C6D5F-E1F1-4B23-A1DF-1EE8608A0F43}">
      <dgm:prSet/>
      <dgm:spPr/>
      <dgm:t>
        <a:bodyPr/>
        <a:lstStyle/>
        <a:p>
          <a:r>
            <a:rPr lang="fr-FR" b="1"/>
            <a:t>4 phases (Simon, 1983) :</a:t>
          </a:r>
          <a:endParaRPr lang="en-US"/>
        </a:p>
      </dgm:t>
    </dgm:pt>
    <dgm:pt modelId="{319E03DB-96E4-4B1E-AAEA-9BB42DA491E9}" type="parTrans" cxnId="{3B69F9C2-583C-4087-BF59-6DA271F5A364}">
      <dgm:prSet/>
      <dgm:spPr/>
      <dgm:t>
        <a:bodyPr/>
        <a:lstStyle/>
        <a:p>
          <a:endParaRPr lang="en-US"/>
        </a:p>
      </dgm:t>
    </dgm:pt>
    <dgm:pt modelId="{F04A9BD6-805C-43D1-A17D-21DC7FE6E21C}" type="sibTrans" cxnId="{3B69F9C2-583C-4087-BF59-6DA271F5A364}">
      <dgm:prSet/>
      <dgm:spPr/>
      <dgm:t>
        <a:bodyPr/>
        <a:lstStyle/>
        <a:p>
          <a:endParaRPr lang="en-US"/>
        </a:p>
      </dgm:t>
    </dgm:pt>
    <dgm:pt modelId="{1F7BAF63-ADC5-4E22-8467-C19DDF4BCA67}">
      <dgm:prSet/>
      <dgm:spPr/>
      <dgm:t>
        <a:bodyPr/>
        <a:lstStyle/>
        <a:p>
          <a:r>
            <a:rPr lang="fr-FR"/>
            <a:t>l’</a:t>
          </a:r>
          <a:r>
            <a:rPr lang="fr-FR" b="1" i="1"/>
            <a:t>intelligence</a:t>
          </a:r>
          <a:r>
            <a:rPr lang="fr-FR"/>
            <a:t>, première phase qui consiste à reconnaître et identifier le problème ;</a:t>
          </a:r>
          <a:endParaRPr lang="en-US"/>
        </a:p>
      </dgm:t>
    </dgm:pt>
    <dgm:pt modelId="{0986E3EB-EB44-40B5-ACE4-F787D1D84CCE}" type="parTrans" cxnId="{81A69337-1AF6-41C8-A2D1-28A1B311B2B5}">
      <dgm:prSet/>
      <dgm:spPr/>
      <dgm:t>
        <a:bodyPr/>
        <a:lstStyle/>
        <a:p>
          <a:endParaRPr lang="en-US"/>
        </a:p>
      </dgm:t>
    </dgm:pt>
    <dgm:pt modelId="{BDC68D4D-27B4-45D4-8597-926D7E220392}" type="sibTrans" cxnId="{81A69337-1AF6-41C8-A2D1-28A1B311B2B5}">
      <dgm:prSet/>
      <dgm:spPr/>
      <dgm:t>
        <a:bodyPr/>
        <a:lstStyle/>
        <a:p>
          <a:endParaRPr lang="en-US"/>
        </a:p>
      </dgm:t>
    </dgm:pt>
    <dgm:pt modelId="{297F1649-D228-4E4A-A47C-4050BE639E02}">
      <dgm:prSet/>
      <dgm:spPr/>
      <dgm:t>
        <a:bodyPr/>
        <a:lstStyle/>
        <a:p>
          <a:r>
            <a:rPr lang="fr-FR"/>
            <a:t>la </a:t>
          </a:r>
          <a:r>
            <a:rPr lang="fr-FR" b="1" i="1"/>
            <a:t>modélisation</a:t>
          </a:r>
          <a:r>
            <a:rPr lang="fr-FR"/>
            <a:t>, deuxième phase qui consiste à concevoir et à formaliser les voies de solutions possibles ;</a:t>
          </a:r>
          <a:endParaRPr lang="en-US"/>
        </a:p>
      </dgm:t>
    </dgm:pt>
    <dgm:pt modelId="{4BD42A8D-21A8-4A64-B871-4EF3687BE061}" type="parTrans" cxnId="{6ABC6841-4D4F-43C7-B3B9-87A894875588}">
      <dgm:prSet/>
      <dgm:spPr/>
      <dgm:t>
        <a:bodyPr/>
        <a:lstStyle/>
        <a:p>
          <a:endParaRPr lang="en-US"/>
        </a:p>
      </dgm:t>
    </dgm:pt>
    <dgm:pt modelId="{7C9226FC-87C4-4266-834C-9A30A4ED0970}" type="sibTrans" cxnId="{6ABC6841-4D4F-43C7-B3B9-87A894875588}">
      <dgm:prSet/>
      <dgm:spPr/>
      <dgm:t>
        <a:bodyPr/>
        <a:lstStyle/>
        <a:p>
          <a:endParaRPr lang="en-US"/>
        </a:p>
      </dgm:t>
    </dgm:pt>
    <dgm:pt modelId="{E36DBA45-CAC0-45F9-8069-62F21DBD8BDD}">
      <dgm:prSet/>
      <dgm:spPr/>
      <dgm:t>
        <a:bodyPr/>
        <a:lstStyle/>
        <a:p>
          <a:r>
            <a:rPr lang="fr-FR"/>
            <a:t>le </a:t>
          </a:r>
          <a:r>
            <a:rPr lang="fr-FR" b="1" i="1"/>
            <a:t>choix</a:t>
          </a:r>
          <a:r>
            <a:rPr lang="fr-FR"/>
            <a:t>, celui de l’action possible parmi les différentes voies identifiées ;</a:t>
          </a:r>
          <a:endParaRPr lang="en-US"/>
        </a:p>
      </dgm:t>
    </dgm:pt>
    <dgm:pt modelId="{B66B66B0-8B9D-4052-95F6-077F824A0C02}" type="parTrans" cxnId="{FD735B9B-765D-414A-8F16-0C57164F1175}">
      <dgm:prSet/>
      <dgm:spPr/>
      <dgm:t>
        <a:bodyPr/>
        <a:lstStyle/>
        <a:p>
          <a:endParaRPr lang="en-US"/>
        </a:p>
      </dgm:t>
    </dgm:pt>
    <dgm:pt modelId="{BE14772B-C457-4E27-A38A-C0C1EB7AE2F7}" type="sibTrans" cxnId="{FD735B9B-765D-414A-8F16-0C57164F1175}">
      <dgm:prSet/>
      <dgm:spPr/>
      <dgm:t>
        <a:bodyPr/>
        <a:lstStyle/>
        <a:p>
          <a:endParaRPr lang="en-US"/>
        </a:p>
      </dgm:t>
    </dgm:pt>
    <dgm:pt modelId="{8F0B7A91-2899-4A81-9A59-1AE06D9FA941}">
      <dgm:prSet/>
      <dgm:spPr/>
      <dgm:t>
        <a:bodyPr/>
        <a:lstStyle/>
        <a:p>
          <a:r>
            <a:rPr lang="fr-FR"/>
            <a:t>l’</a:t>
          </a:r>
          <a:r>
            <a:rPr lang="fr-FR" b="1" i="1"/>
            <a:t>évaluation</a:t>
          </a:r>
          <a:r>
            <a:rPr lang="fr-FR"/>
            <a:t> de ce choix qui pourrait aboutir à le valider ou à le remettre en cause.</a:t>
          </a:r>
          <a:endParaRPr lang="en-US"/>
        </a:p>
      </dgm:t>
    </dgm:pt>
    <dgm:pt modelId="{A0BB2E46-92F0-481A-BC09-842BCA2F1011}" type="parTrans" cxnId="{83DF16C3-FDE0-4BEB-8E2F-D11085AB3C6C}">
      <dgm:prSet/>
      <dgm:spPr/>
      <dgm:t>
        <a:bodyPr/>
        <a:lstStyle/>
        <a:p>
          <a:endParaRPr lang="en-US"/>
        </a:p>
      </dgm:t>
    </dgm:pt>
    <dgm:pt modelId="{CA51279F-DC8B-4226-827B-20B5DE121870}" type="sibTrans" cxnId="{83DF16C3-FDE0-4BEB-8E2F-D11085AB3C6C}">
      <dgm:prSet/>
      <dgm:spPr/>
      <dgm:t>
        <a:bodyPr/>
        <a:lstStyle/>
        <a:p>
          <a:endParaRPr lang="en-US"/>
        </a:p>
      </dgm:t>
    </dgm:pt>
    <dgm:pt modelId="{BA41DE97-D07F-485E-A460-B8F04C12A9A3}" type="pres">
      <dgm:prSet presAssocID="{8BFD196B-A616-4F71-B675-7E94075EFDCF}" presName="vert0" presStyleCnt="0">
        <dgm:presLayoutVars>
          <dgm:dir/>
          <dgm:animOne val="branch"/>
          <dgm:animLvl val="lvl"/>
        </dgm:presLayoutVars>
      </dgm:prSet>
      <dgm:spPr/>
    </dgm:pt>
    <dgm:pt modelId="{611BA4C5-43E1-490E-AC1B-14A3A9562FE9}" type="pres">
      <dgm:prSet presAssocID="{5D7C6D5F-E1F1-4B23-A1DF-1EE8608A0F43}" presName="thickLine" presStyleLbl="alignNode1" presStyleIdx="0" presStyleCnt="5"/>
      <dgm:spPr/>
    </dgm:pt>
    <dgm:pt modelId="{57E04BBA-A742-4BDE-A605-7477C664D2F0}" type="pres">
      <dgm:prSet presAssocID="{5D7C6D5F-E1F1-4B23-A1DF-1EE8608A0F43}" presName="horz1" presStyleCnt="0"/>
      <dgm:spPr/>
    </dgm:pt>
    <dgm:pt modelId="{C40C9BD8-A14C-47A4-B212-8D606E85FD9B}" type="pres">
      <dgm:prSet presAssocID="{5D7C6D5F-E1F1-4B23-A1DF-1EE8608A0F43}" presName="tx1" presStyleLbl="revTx" presStyleIdx="0" presStyleCnt="5"/>
      <dgm:spPr/>
    </dgm:pt>
    <dgm:pt modelId="{A50714A4-BB28-4EC9-AA0B-85B7E752608B}" type="pres">
      <dgm:prSet presAssocID="{5D7C6D5F-E1F1-4B23-A1DF-1EE8608A0F43}" presName="vert1" presStyleCnt="0"/>
      <dgm:spPr/>
    </dgm:pt>
    <dgm:pt modelId="{76CC0E75-0C59-4D8B-87E8-E497A28F0606}" type="pres">
      <dgm:prSet presAssocID="{1F7BAF63-ADC5-4E22-8467-C19DDF4BCA67}" presName="thickLine" presStyleLbl="alignNode1" presStyleIdx="1" presStyleCnt="5"/>
      <dgm:spPr/>
    </dgm:pt>
    <dgm:pt modelId="{68BBFD97-107C-4D3A-AFDE-FE5E8E5F52AA}" type="pres">
      <dgm:prSet presAssocID="{1F7BAF63-ADC5-4E22-8467-C19DDF4BCA67}" presName="horz1" presStyleCnt="0"/>
      <dgm:spPr/>
    </dgm:pt>
    <dgm:pt modelId="{79285C71-B29B-49AF-B317-7C860617A413}" type="pres">
      <dgm:prSet presAssocID="{1F7BAF63-ADC5-4E22-8467-C19DDF4BCA67}" presName="tx1" presStyleLbl="revTx" presStyleIdx="1" presStyleCnt="5"/>
      <dgm:spPr/>
    </dgm:pt>
    <dgm:pt modelId="{BE4BA350-AC71-4F66-9C46-85075045641C}" type="pres">
      <dgm:prSet presAssocID="{1F7BAF63-ADC5-4E22-8467-C19DDF4BCA67}" presName="vert1" presStyleCnt="0"/>
      <dgm:spPr/>
    </dgm:pt>
    <dgm:pt modelId="{22AC08F4-2B42-40E8-A37C-333726B74179}" type="pres">
      <dgm:prSet presAssocID="{297F1649-D228-4E4A-A47C-4050BE639E02}" presName="thickLine" presStyleLbl="alignNode1" presStyleIdx="2" presStyleCnt="5"/>
      <dgm:spPr/>
    </dgm:pt>
    <dgm:pt modelId="{33BB5542-3C9B-4451-88F9-71DF394C64F6}" type="pres">
      <dgm:prSet presAssocID="{297F1649-D228-4E4A-A47C-4050BE639E02}" presName="horz1" presStyleCnt="0"/>
      <dgm:spPr/>
    </dgm:pt>
    <dgm:pt modelId="{C8601058-AA38-4F0B-963E-F02780FB4016}" type="pres">
      <dgm:prSet presAssocID="{297F1649-D228-4E4A-A47C-4050BE639E02}" presName="tx1" presStyleLbl="revTx" presStyleIdx="2" presStyleCnt="5"/>
      <dgm:spPr/>
    </dgm:pt>
    <dgm:pt modelId="{37FC90A0-F585-4006-BB32-F507891F9B43}" type="pres">
      <dgm:prSet presAssocID="{297F1649-D228-4E4A-A47C-4050BE639E02}" presName="vert1" presStyleCnt="0"/>
      <dgm:spPr/>
    </dgm:pt>
    <dgm:pt modelId="{786987FC-D301-4ECB-9845-374AE0694B84}" type="pres">
      <dgm:prSet presAssocID="{E36DBA45-CAC0-45F9-8069-62F21DBD8BDD}" presName="thickLine" presStyleLbl="alignNode1" presStyleIdx="3" presStyleCnt="5"/>
      <dgm:spPr/>
    </dgm:pt>
    <dgm:pt modelId="{725AF236-4E48-4135-8B86-207F1F0E6F8F}" type="pres">
      <dgm:prSet presAssocID="{E36DBA45-CAC0-45F9-8069-62F21DBD8BDD}" presName="horz1" presStyleCnt="0"/>
      <dgm:spPr/>
    </dgm:pt>
    <dgm:pt modelId="{E6FC9B51-ABF6-4791-AB72-5AFE66A57C91}" type="pres">
      <dgm:prSet presAssocID="{E36DBA45-CAC0-45F9-8069-62F21DBD8BDD}" presName="tx1" presStyleLbl="revTx" presStyleIdx="3" presStyleCnt="5"/>
      <dgm:spPr/>
    </dgm:pt>
    <dgm:pt modelId="{BED5CDEF-2011-4778-B594-5D0B67E22C6E}" type="pres">
      <dgm:prSet presAssocID="{E36DBA45-CAC0-45F9-8069-62F21DBD8BDD}" presName="vert1" presStyleCnt="0"/>
      <dgm:spPr/>
    </dgm:pt>
    <dgm:pt modelId="{06EDFB45-2FC9-4042-BE14-EBDBCF49EEEA}" type="pres">
      <dgm:prSet presAssocID="{8F0B7A91-2899-4A81-9A59-1AE06D9FA941}" presName="thickLine" presStyleLbl="alignNode1" presStyleIdx="4" presStyleCnt="5"/>
      <dgm:spPr/>
    </dgm:pt>
    <dgm:pt modelId="{85E98F13-6B5A-4A29-BDD5-C034E46A8D39}" type="pres">
      <dgm:prSet presAssocID="{8F0B7A91-2899-4A81-9A59-1AE06D9FA941}" presName="horz1" presStyleCnt="0"/>
      <dgm:spPr/>
    </dgm:pt>
    <dgm:pt modelId="{54AA93C1-A473-4566-A2AF-A65A694C954D}" type="pres">
      <dgm:prSet presAssocID="{8F0B7A91-2899-4A81-9A59-1AE06D9FA941}" presName="tx1" presStyleLbl="revTx" presStyleIdx="4" presStyleCnt="5"/>
      <dgm:spPr/>
    </dgm:pt>
    <dgm:pt modelId="{6C3D224D-AB40-4F18-AB1F-DD21B6EA7FDA}" type="pres">
      <dgm:prSet presAssocID="{8F0B7A91-2899-4A81-9A59-1AE06D9FA941}" presName="vert1" presStyleCnt="0"/>
      <dgm:spPr/>
    </dgm:pt>
  </dgm:ptLst>
  <dgm:cxnLst>
    <dgm:cxn modelId="{8975F503-4A2F-440D-887C-5BBDD18FA0AA}" type="presOf" srcId="{1F7BAF63-ADC5-4E22-8467-C19DDF4BCA67}" destId="{79285C71-B29B-49AF-B317-7C860617A413}" srcOrd="0" destOrd="0" presId="urn:microsoft.com/office/officeart/2008/layout/LinedList"/>
    <dgm:cxn modelId="{81A69337-1AF6-41C8-A2D1-28A1B311B2B5}" srcId="{8BFD196B-A616-4F71-B675-7E94075EFDCF}" destId="{1F7BAF63-ADC5-4E22-8467-C19DDF4BCA67}" srcOrd="1" destOrd="0" parTransId="{0986E3EB-EB44-40B5-ACE4-F787D1D84CCE}" sibTransId="{BDC68D4D-27B4-45D4-8597-926D7E220392}"/>
    <dgm:cxn modelId="{6ABC6841-4D4F-43C7-B3B9-87A894875588}" srcId="{8BFD196B-A616-4F71-B675-7E94075EFDCF}" destId="{297F1649-D228-4E4A-A47C-4050BE639E02}" srcOrd="2" destOrd="0" parTransId="{4BD42A8D-21A8-4A64-B871-4EF3687BE061}" sibTransId="{7C9226FC-87C4-4266-834C-9A30A4ED0970}"/>
    <dgm:cxn modelId="{FD735B9B-765D-414A-8F16-0C57164F1175}" srcId="{8BFD196B-A616-4F71-B675-7E94075EFDCF}" destId="{E36DBA45-CAC0-45F9-8069-62F21DBD8BDD}" srcOrd="3" destOrd="0" parTransId="{B66B66B0-8B9D-4052-95F6-077F824A0C02}" sibTransId="{BE14772B-C457-4E27-A38A-C0C1EB7AE2F7}"/>
    <dgm:cxn modelId="{0D4A91B0-F207-44FC-B1DF-0049AA707E19}" type="presOf" srcId="{5D7C6D5F-E1F1-4B23-A1DF-1EE8608A0F43}" destId="{C40C9BD8-A14C-47A4-B212-8D606E85FD9B}" srcOrd="0" destOrd="0" presId="urn:microsoft.com/office/officeart/2008/layout/LinedList"/>
    <dgm:cxn modelId="{F15A42B1-0358-4B38-ABD0-E0D13127F29A}" type="presOf" srcId="{E36DBA45-CAC0-45F9-8069-62F21DBD8BDD}" destId="{E6FC9B51-ABF6-4791-AB72-5AFE66A57C91}" srcOrd="0" destOrd="0" presId="urn:microsoft.com/office/officeart/2008/layout/LinedList"/>
    <dgm:cxn modelId="{F02FADB3-53B6-491F-873C-212427552378}" type="presOf" srcId="{8BFD196B-A616-4F71-B675-7E94075EFDCF}" destId="{BA41DE97-D07F-485E-A460-B8F04C12A9A3}" srcOrd="0" destOrd="0" presId="urn:microsoft.com/office/officeart/2008/layout/LinedList"/>
    <dgm:cxn modelId="{3B69F9C2-583C-4087-BF59-6DA271F5A364}" srcId="{8BFD196B-A616-4F71-B675-7E94075EFDCF}" destId="{5D7C6D5F-E1F1-4B23-A1DF-1EE8608A0F43}" srcOrd="0" destOrd="0" parTransId="{319E03DB-96E4-4B1E-AAEA-9BB42DA491E9}" sibTransId="{F04A9BD6-805C-43D1-A17D-21DC7FE6E21C}"/>
    <dgm:cxn modelId="{83DF16C3-FDE0-4BEB-8E2F-D11085AB3C6C}" srcId="{8BFD196B-A616-4F71-B675-7E94075EFDCF}" destId="{8F0B7A91-2899-4A81-9A59-1AE06D9FA941}" srcOrd="4" destOrd="0" parTransId="{A0BB2E46-92F0-481A-BC09-842BCA2F1011}" sibTransId="{CA51279F-DC8B-4226-827B-20B5DE121870}"/>
    <dgm:cxn modelId="{C80A88D3-13A2-4D9D-B815-7DDFD782E37C}" type="presOf" srcId="{8F0B7A91-2899-4A81-9A59-1AE06D9FA941}" destId="{54AA93C1-A473-4566-A2AF-A65A694C954D}" srcOrd="0" destOrd="0" presId="urn:microsoft.com/office/officeart/2008/layout/LinedList"/>
    <dgm:cxn modelId="{562BCEF9-AB4B-423D-9903-8ED9B8DF83E5}" type="presOf" srcId="{297F1649-D228-4E4A-A47C-4050BE639E02}" destId="{C8601058-AA38-4F0B-963E-F02780FB4016}" srcOrd="0" destOrd="0" presId="urn:microsoft.com/office/officeart/2008/layout/LinedList"/>
    <dgm:cxn modelId="{0FFB1E64-7D3A-4844-A92B-CF6078FEBB3B}" type="presParOf" srcId="{BA41DE97-D07F-485E-A460-B8F04C12A9A3}" destId="{611BA4C5-43E1-490E-AC1B-14A3A9562FE9}" srcOrd="0" destOrd="0" presId="urn:microsoft.com/office/officeart/2008/layout/LinedList"/>
    <dgm:cxn modelId="{009E82A5-3D42-4482-83D9-B59C85C08BF1}" type="presParOf" srcId="{BA41DE97-D07F-485E-A460-B8F04C12A9A3}" destId="{57E04BBA-A742-4BDE-A605-7477C664D2F0}" srcOrd="1" destOrd="0" presId="urn:microsoft.com/office/officeart/2008/layout/LinedList"/>
    <dgm:cxn modelId="{8C6A9FBE-86FF-4AC9-95A1-4E6331BE1158}" type="presParOf" srcId="{57E04BBA-A742-4BDE-A605-7477C664D2F0}" destId="{C40C9BD8-A14C-47A4-B212-8D606E85FD9B}" srcOrd="0" destOrd="0" presId="urn:microsoft.com/office/officeart/2008/layout/LinedList"/>
    <dgm:cxn modelId="{65B0D676-79F1-4C3B-9DC9-782DB1561EC5}" type="presParOf" srcId="{57E04BBA-A742-4BDE-A605-7477C664D2F0}" destId="{A50714A4-BB28-4EC9-AA0B-85B7E752608B}" srcOrd="1" destOrd="0" presId="urn:microsoft.com/office/officeart/2008/layout/LinedList"/>
    <dgm:cxn modelId="{219E53B9-3608-4348-A822-CE5F9EA22834}" type="presParOf" srcId="{BA41DE97-D07F-485E-A460-B8F04C12A9A3}" destId="{76CC0E75-0C59-4D8B-87E8-E497A28F0606}" srcOrd="2" destOrd="0" presId="urn:microsoft.com/office/officeart/2008/layout/LinedList"/>
    <dgm:cxn modelId="{C92ED83A-E936-4253-B54A-EEAD439CA5BF}" type="presParOf" srcId="{BA41DE97-D07F-485E-A460-B8F04C12A9A3}" destId="{68BBFD97-107C-4D3A-AFDE-FE5E8E5F52AA}" srcOrd="3" destOrd="0" presId="urn:microsoft.com/office/officeart/2008/layout/LinedList"/>
    <dgm:cxn modelId="{AC46F350-B6BE-4260-ABAD-2BF13DCA165B}" type="presParOf" srcId="{68BBFD97-107C-4D3A-AFDE-FE5E8E5F52AA}" destId="{79285C71-B29B-49AF-B317-7C860617A413}" srcOrd="0" destOrd="0" presId="urn:microsoft.com/office/officeart/2008/layout/LinedList"/>
    <dgm:cxn modelId="{EB857D2D-233C-4EDA-B9B0-8C9439CD22DF}" type="presParOf" srcId="{68BBFD97-107C-4D3A-AFDE-FE5E8E5F52AA}" destId="{BE4BA350-AC71-4F66-9C46-85075045641C}" srcOrd="1" destOrd="0" presId="urn:microsoft.com/office/officeart/2008/layout/LinedList"/>
    <dgm:cxn modelId="{9ACBD23C-1552-4BFF-AE15-D26BC0D41636}" type="presParOf" srcId="{BA41DE97-D07F-485E-A460-B8F04C12A9A3}" destId="{22AC08F4-2B42-40E8-A37C-333726B74179}" srcOrd="4" destOrd="0" presId="urn:microsoft.com/office/officeart/2008/layout/LinedList"/>
    <dgm:cxn modelId="{934C1C19-5205-4DDF-B85E-514D0241C6D4}" type="presParOf" srcId="{BA41DE97-D07F-485E-A460-B8F04C12A9A3}" destId="{33BB5542-3C9B-4451-88F9-71DF394C64F6}" srcOrd="5" destOrd="0" presId="urn:microsoft.com/office/officeart/2008/layout/LinedList"/>
    <dgm:cxn modelId="{1191F085-A805-480B-A950-6A8DB648288C}" type="presParOf" srcId="{33BB5542-3C9B-4451-88F9-71DF394C64F6}" destId="{C8601058-AA38-4F0B-963E-F02780FB4016}" srcOrd="0" destOrd="0" presId="urn:microsoft.com/office/officeart/2008/layout/LinedList"/>
    <dgm:cxn modelId="{79CF7590-D9CF-4659-B536-D4A1DD24EC5A}" type="presParOf" srcId="{33BB5542-3C9B-4451-88F9-71DF394C64F6}" destId="{37FC90A0-F585-4006-BB32-F507891F9B43}" srcOrd="1" destOrd="0" presId="urn:microsoft.com/office/officeart/2008/layout/LinedList"/>
    <dgm:cxn modelId="{0F96E972-BF70-44D0-A20A-2AA412C7660E}" type="presParOf" srcId="{BA41DE97-D07F-485E-A460-B8F04C12A9A3}" destId="{786987FC-D301-4ECB-9845-374AE0694B84}" srcOrd="6" destOrd="0" presId="urn:microsoft.com/office/officeart/2008/layout/LinedList"/>
    <dgm:cxn modelId="{6D7EB8A5-58BF-4C61-A7EE-2DB14210EC80}" type="presParOf" srcId="{BA41DE97-D07F-485E-A460-B8F04C12A9A3}" destId="{725AF236-4E48-4135-8B86-207F1F0E6F8F}" srcOrd="7" destOrd="0" presId="urn:microsoft.com/office/officeart/2008/layout/LinedList"/>
    <dgm:cxn modelId="{330A05FF-2A23-4516-80BF-7494A4D6919E}" type="presParOf" srcId="{725AF236-4E48-4135-8B86-207F1F0E6F8F}" destId="{E6FC9B51-ABF6-4791-AB72-5AFE66A57C91}" srcOrd="0" destOrd="0" presId="urn:microsoft.com/office/officeart/2008/layout/LinedList"/>
    <dgm:cxn modelId="{6679DDA5-52AB-4B71-BC66-9306F2F87FCC}" type="presParOf" srcId="{725AF236-4E48-4135-8B86-207F1F0E6F8F}" destId="{BED5CDEF-2011-4778-B594-5D0B67E22C6E}" srcOrd="1" destOrd="0" presId="urn:microsoft.com/office/officeart/2008/layout/LinedList"/>
    <dgm:cxn modelId="{BA8BDBAC-9316-4FCA-B75F-0AECC94B7593}" type="presParOf" srcId="{BA41DE97-D07F-485E-A460-B8F04C12A9A3}" destId="{06EDFB45-2FC9-4042-BE14-EBDBCF49EEEA}" srcOrd="8" destOrd="0" presId="urn:microsoft.com/office/officeart/2008/layout/LinedList"/>
    <dgm:cxn modelId="{73C72C53-16FD-47A0-9903-DE40B8D1AA73}" type="presParOf" srcId="{BA41DE97-D07F-485E-A460-B8F04C12A9A3}" destId="{85E98F13-6B5A-4A29-BDD5-C034E46A8D39}" srcOrd="9" destOrd="0" presId="urn:microsoft.com/office/officeart/2008/layout/LinedList"/>
    <dgm:cxn modelId="{D457C757-4937-4869-9DF6-4B54BBD1DCAD}" type="presParOf" srcId="{85E98F13-6B5A-4A29-BDD5-C034E46A8D39}" destId="{54AA93C1-A473-4566-A2AF-A65A694C954D}" srcOrd="0" destOrd="0" presId="urn:microsoft.com/office/officeart/2008/layout/LinedList"/>
    <dgm:cxn modelId="{6415FCCF-AB30-4AE6-816B-8411DB8B17DD}" type="presParOf" srcId="{85E98F13-6B5A-4A29-BDD5-C034E46A8D39}" destId="{6C3D224D-AB40-4F18-AB1F-DD21B6EA7F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F7D222-4BD9-4C8A-A355-1B5B032C37F1}"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F90A719-5371-4943-A759-7069FCE24532}">
      <dgm:prSet/>
      <dgm:spPr/>
      <dgm:t>
        <a:bodyPr/>
        <a:lstStyle/>
        <a:p>
          <a:r>
            <a:rPr lang="fr-FR" b="1"/>
            <a:t>Matériaux argumentatifs :</a:t>
          </a:r>
          <a:endParaRPr lang="en-US"/>
        </a:p>
      </dgm:t>
    </dgm:pt>
    <dgm:pt modelId="{2EDC4EA2-9B44-46A2-B419-127845484190}" type="parTrans" cxnId="{D9CFCF1F-5633-4379-A54C-CA2D5ECA3C16}">
      <dgm:prSet/>
      <dgm:spPr/>
      <dgm:t>
        <a:bodyPr/>
        <a:lstStyle/>
        <a:p>
          <a:endParaRPr lang="en-US"/>
        </a:p>
      </dgm:t>
    </dgm:pt>
    <dgm:pt modelId="{5ED78352-D688-4EDA-A56F-706907430D96}" type="sibTrans" cxnId="{D9CFCF1F-5633-4379-A54C-CA2D5ECA3C16}">
      <dgm:prSet/>
      <dgm:spPr/>
      <dgm:t>
        <a:bodyPr/>
        <a:lstStyle/>
        <a:p>
          <a:endParaRPr lang="en-US"/>
        </a:p>
      </dgm:t>
    </dgm:pt>
    <dgm:pt modelId="{6C3F8521-C7D2-4969-BB31-B020B3FF4537}">
      <dgm:prSet/>
      <dgm:spPr/>
      <dgm:t>
        <a:bodyPr/>
        <a:lstStyle/>
        <a:p>
          <a:r>
            <a:rPr lang="fr-FR"/>
            <a:t>1. Des faits, des chiffres, des données précises de l’énoncé</a:t>
          </a:r>
          <a:endParaRPr lang="en-US"/>
        </a:p>
      </dgm:t>
    </dgm:pt>
    <dgm:pt modelId="{0777F251-F4B8-4392-A8FD-738C0F041643}" type="parTrans" cxnId="{98ECD94A-157F-46E3-9BB7-3E4FC83093C8}">
      <dgm:prSet/>
      <dgm:spPr/>
      <dgm:t>
        <a:bodyPr/>
        <a:lstStyle/>
        <a:p>
          <a:endParaRPr lang="en-US"/>
        </a:p>
      </dgm:t>
    </dgm:pt>
    <dgm:pt modelId="{9FABC6BC-B210-4DB7-B38F-CC5374B1295A}" type="sibTrans" cxnId="{98ECD94A-157F-46E3-9BB7-3E4FC83093C8}">
      <dgm:prSet/>
      <dgm:spPr/>
      <dgm:t>
        <a:bodyPr/>
        <a:lstStyle/>
        <a:p>
          <a:endParaRPr lang="en-US"/>
        </a:p>
      </dgm:t>
    </dgm:pt>
    <dgm:pt modelId="{497494E6-8191-47BD-8E0C-2CEAB3238B03}">
      <dgm:prSet/>
      <dgm:spPr/>
      <dgm:t>
        <a:bodyPr/>
        <a:lstStyle/>
        <a:p>
          <a:r>
            <a:rPr lang="fr-FR"/>
            <a:t>2. Des références théoriques à des outils d’analyse stratégique</a:t>
          </a:r>
          <a:endParaRPr lang="en-US"/>
        </a:p>
      </dgm:t>
    </dgm:pt>
    <dgm:pt modelId="{FAE09760-ABA8-45E1-9B0E-9F2B7AC17332}" type="parTrans" cxnId="{8D130D13-9C67-4A4B-8B8B-6646C7BA1959}">
      <dgm:prSet/>
      <dgm:spPr/>
      <dgm:t>
        <a:bodyPr/>
        <a:lstStyle/>
        <a:p>
          <a:endParaRPr lang="en-US"/>
        </a:p>
      </dgm:t>
    </dgm:pt>
    <dgm:pt modelId="{DD410101-8E71-4988-AD3B-BFB46096417E}" type="sibTrans" cxnId="{8D130D13-9C67-4A4B-8B8B-6646C7BA1959}">
      <dgm:prSet/>
      <dgm:spPr/>
      <dgm:t>
        <a:bodyPr/>
        <a:lstStyle/>
        <a:p>
          <a:endParaRPr lang="en-US"/>
        </a:p>
      </dgm:t>
    </dgm:pt>
    <dgm:pt modelId="{F63746F7-B8AD-4C03-8B72-B25143E27F75}">
      <dgm:prSet/>
      <dgm:spPr/>
      <dgm:t>
        <a:bodyPr/>
        <a:lstStyle/>
        <a:p>
          <a:r>
            <a:rPr lang="fr-FR"/>
            <a:t>3. Des associations d’idées avec d’autres situations rencontrées</a:t>
          </a:r>
          <a:endParaRPr lang="en-US"/>
        </a:p>
      </dgm:t>
    </dgm:pt>
    <dgm:pt modelId="{698AA7AD-4900-4845-B1F1-F409E8C03667}" type="parTrans" cxnId="{3539AB2D-A87F-4184-99AB-AB7F75813D40}">
      <dgm:prSet/>
      <dgm:spPr/>
      <dgm:t>
        <a:bodyPr/>
        <a:lstStyle/>
        <a:p>
          <a:endParaRPr lang="en-US"/>
        </a:p>
      </dgm:t>
    </dgm:pt>
    <dgm:pt modelId="{B0104365-9EC1-4181-9BDD-830913EFFCB4}" type="sibTrans" cxnId="{3539AB2D-A87F-4184-99AB-AB7F75813D40}">
      <dgm:prSet/>
      <dgm:spPr/>
      <dgm:t>
        <a:bodyPr/>
        <a:lstStyle/>
        <a:p>
          <a:endParaRPr lang="en-US"/>
        </a:p>
      </dgm:t>
    </dgm:pt>
    <dgm:pt modelId="{3A6BEE36-22EB-4CA9-BADB-DE01F064348E}">
      <dgm:prSet/>
      <dgm:spPr/>
      <dgm:t>
        <a:bodyPr/>
        <a:lstStyle/>
        <a:p>
          <a:r>
            <a:rPr lang="fr-FR"/>
            <a:t>4. Le consensus issu d’un groupe de préparation préalable</a:t>
          </a:r>
          <a:endParaRPr lang="en-US"/>
        </a:p>
      </dgm:t>
    </dgm:pt>
    <dgm:pt modelId="{6BBC11C3-43AC-4A00-9D1C-9191557036D6}" type="parTrans" cxnId="{1A524E7B-A136-465E-81A6-0599193249EB}">
      <dgm:prSet/>
      <dgm:spPr/>
      <dgm:t>
        <a:bodyPr/>
        <a:lstStyle/>
        <a:p>
          <a:endParaRPr lang="en-US"/>
        </a:p>
      </dgm:t>
    </dgm:pt>
    <dgm:pt modelId="{54BEC799-5CC0-4C40-8241-A81B046D9856}" type="sibTrans" cxnId="{1A524E7B-A136-465E-81A6-0599193249EB}">
      <dgm:prSet/>
      <dgm:spPr/>
      <dgm:t>
        <a:bodyPr/>
        <a:lstStyle/>
        <a:p>
          <a:endParaRPr lang="en-US"/>
        </a:p>
      </dgm:t>
    </dgm:pt>
    <dgm:pt modelId="{FF652D72-693A-40B5-A550-1373344E5B9F}">
      <dgm:prSet/>
      <dgm:spPr/>
      <dgm:t>
        <a:bodyPr/>
        <a:lstStyle/>
        <a:p>
          <a:r>
            <a:rPr lang="fr-FR"/>
            <a:t>5. Des recherches complémentaires hors du contexte du cas</a:t>
          </a:r>
          <a:endParaRPr lang="en-US"/>
        </a:p>
      </dgm:t>
    </dgm:pt>
    <dgm:pt modelId="{0C40FCF2-5C50-4310-B695-5EFFB05F1FD5}" type="parTrans" cxnId="{4D5D7BFD-CF05-4F74-80A2-580DC220DC0F}">
      <dgm:prSet/>
      <dgm:spPr/>
      <dgm:t>
        <a:bodyPr/>
        <a:lstStyle/>
        <a:p>
          <a:endParaRPr lang="en-US"/>
        </a:p>
      </dgm:t>
    </dgm:pt>
    <dgm:pt modelId="{2B44912C-E2D7-40C0-A948-546FDCAAC2CB}" type="sibTrans" cxnId="{4D5D7BFD-CF05-4F74-80A2-580DC220DC0F}">
      <dgm:prSet/>
      <dgm:spPr/>
      <dgm:t>
        <a:bodyPr/>
        <a:lstStyle/>
        <a:p>
          <a:endParaRPr lang="en-US"/>
        </a:p>
      </dgm:t>
    </dgm:pt>
    <dgm:pt modelId="{1FEEDE76-0766-45CA-8B23-ED9575AB0EF3}">
      <dgm:prSet/>
      <dgm:spPr/>
      <dgm:t>
        <a:bodyPr/>
        <a:lstStyle/>
        <a:p>
          <a:r>
            <a:rPr lang="fr-FR"/>
            <a:t>6. Une expérience personnelle en entreprise</a:t>
          </a:r>
          <a:endParaRPr lang="en-US"/>
        </a:p>
      </dgm:t>
    </dgm:pt>
    <dgm:pt modelId="{E2258323-95EF-4E22-BD83-EA646B9BBE66}" type="parTrans" cxnId="{D712828F-CF33-4F51-A10B-4851DBA5B6AE}">
      <dgm:prSet/>
      <dgm:spPr/>
      <dgm:t>
        <a:bodyPr/>
        <a:lstStyle/>
        <a:p>
          <a:endParaRPr lang="en-US"/>
        </a:p>
      </dgm:t>
    </dgm:pt>
    <dgm:pt modelId="{C697560B-DDF5-4860-A7AC-AD12339F1547}" type="sibTrans" cxnId="{D712828F-CF33-4F51-A10B-4851DBA5B6AE}">
      <dgm:prSet/>
      <dgm:spPr/>
      <dgm:t>
        <a:bodyPr/>
        <a:lstStyle/>
        <a:p>
          <a:endParaRPr lang="en-US"/>
        </a:p>
      </dgm:t>
    </dgm:pt>
    <dgm:pt modelId="{76D016D3-3EFB-4251-9298-4264F866ED4A}">
      <dgm:prSet/>
      <dgm:spPr/>
      <dgm:t>
        <a:bodyPr/>
        <a:lstStyle/>
        <a:p>
          <a:r>
            <a:rPr lang="fr-FR"/>
            <a:t>7. Une créativité personnelle</a:t>
          </a:r>
          <a:endParaRPr lang="en-US"/>
        </a:p>
      </dgm:t>
    </dgm:pt>
    <dgm:pt modelId="{4EF6749D-79B7-4AFE-A4C9-7D410069A53E}" type="parTrans" cxnId="{320E2CBC-224F-48AA-A58B-8E1F92B42E1B}">
      <dgm:prSet/>
      <dgm:spPr/>
      <dgm:t>
        <a:bodyPr/>
        <a:lstStyle/>
        <a:p>
          <a:endParaRPr lang="en-US"/>
        </a:p>
      </dgm:t>
    </dgm:pt>
    <dgm:pt modelId="{78B6361F-F715-4572-89F8-5D5E01041C26}" type="sibTrans" cxnId="{320E2CBC-224F-48AA-A58B-8E1F92B42E1B}">
      <dgm:prSet/>
      <dgm:spPr/>
      <dgm:t>
        <a:bodyPr/>
        <a:lstStyle/>
        <a:p>
          <a:endParaRPr lang="en-US"/>
        </a:p>
      </dgm:t>
    </dgm:pt>
    <dgm:pt modelId="{8815F800-2145-4E1B-A463-1FE75AA6E8A2}" type="pres">
      <dgm:prSet presAssocID="{73F7D222-4BD9-4C8A-A355-1B5B032C37F1}" presName="vert0" presStyleCnt="0">
        <dgm:presLayoutVars>
          <dgm:dir/>
          <dgm:animOne val="branch"/>
          <dgm:animLvl val="lvl"/>
        </dgm:presLayoutVars>
      </dgm:prSet>
      <dgm:spPr/>
    </dgm:pt>
    <dgm:pt modelId="{B99A08AE-FDAE-4B12-A1A8-381CE905A213}" type="pres">
      <dgm:prSet presAssocID="{BF90A719-5371-4943-A759-7069FCE24532}" presName="thickLine" presStyleLbl="alignNode1" presStyleIdx="0" presStyleCnt="8"/>
      <dgm:spPr/>
    </dgm:pt>
    <dgm:pt modelId="{2854B203-A874-4E22-9DFE-501431025D7C}" type="pres">
      <dgm:prSet presAssocID="{BF90A719-5371-4943-A759-7069FCE24532}" presName="horz1" presStyleCnt="0"/>
      <dgm:spPr/>
    </dgm:pt>
    <dgm:pt modelId="{5D79DF99-CA8F-47BE-9879-B0BEB23DF2BF}" type="pres">
      <dgm:prSet presAssocID="{BF90A719-5371-4943-A759-7069FCE24532}" presName="tx1" presStyleLbl="revTx" presStyleIdx="0" presStyleCnt="8"/>
      <dgm:spPr/>
    </dgm:pt>
    <dgm:pt modelId="{1DB28144-11F3-4880-B594-61D93B2A3D56}" type="pres">
      <dgm:prSet presAssocID="{BF90A719-5371-4943-A759-7069FCE24532}" presName="vert1" presStyleCnt="0"/>
      <dgm:spPr/>
    </dgm:pt>
    <dgm:pt modelId="{E5562E32-1C96-4957-B066-210ED774E70C}" type="pres">
      <dgm:prSet presAssocID="{6C3F8521-C7D2-4969-BB31-B020B3FF4537}" presName="thickLine" presStyleLbl="alignNode1" presStyleIdx="1" presStyleCnt="8"/>
      <dgm:spPr/>
    </dgm:pt>
    <dgm:pt modelId="{9E0783E2-050F-46D2-8348-062260B01A97}" type="pres">
      <dgm:prSet presAssocID="{6C3F8521-C7D2-4969-BB31-B020B3FF4537}" presName="horz1" presStyleCnt="0"/>
      <dgm:spPr/>
    </dgm:pt>
    <dgm:pt modelId="{FBBB2A31-97F7-45C6-A746-D0F0A2C8EB9F}" type="pres">
      <dgm:prSet presAssocID="{6C3F8521-C7D2-4969-BB31-B020B3FF4537}" presName="tx1" presStyleLbl="revTx" presStyleIdx="1" presStyleCnt="8"/>
      <dgm:spPr/>
    </dgm:pt>
    <dgm:pt modelId="{6F1AD514-40CE-4E09-B05B-C6E7ACBC4B76}" type="pres">
      <dgm:prSet presAssocID="{6C3F8521-C7D2-4969-BB31-B020B3FF4537}" presName="vert1" presStyleCnt="0"/>
      <dgm:spPr/>
    </dgm:pt>
    <dgm:pt modelId="{336CDCBC-5355-4FA1-BA0E-8F53EBA25FB6}" type="pres">
      <dgm:prSet presAssocID="{497494E6-8191-47BD-8E0C-2CEAB3238B03}" presName="thickLine" presStyleLbl="alignNode1" presStyleIdx="2" presStyleCnt="8"/>
      <dgm:spPr/>
    </dgm:pt>
    <dgm:pt modelId="{5213C62A-71C7-4C3B-A7D0-1DFE6E004232}" type="pres">
      <dgm:prSet presAssocID="{497494E6-8191-47BD-8E0C-2CEAB3238B03}" presName="horz1" presStyleCnt="0"/>
      <dgm:spPr/>
    </dgm:pt>
    <dgm:pt modelId="{EAF390F4-3601-4632-ABB5-BB8FF5C47F33}" type="pres">
      <dgm:prSet presAssocID="{497494E6-8191-47BD-8E0C-2CEAB3238B03}" presName="tx1" presStyleLbl="revTx" presStyleIdx="2" presStyleCnt="8"/>
      <dgm:spPr/>
    </dgm:pt>
    <dgm:pt modelId="{109570C5-5A5D-4F76-A1F5-B4C9BAAB21F9}" type="pres">
      <dgm:prSet presAssocID="{497494E6-8191-47BD-8E0C-2CEAB3238B03}" presName="vert1" presStyleCnt="0"/>
      <dgm:spPr/>
    </dgm:pt>
    <dgm:pt modelId="{6E6C4745-4939-4ACD-B7D5-6702C2A75C3C}" type="pres">
      <dgm:prSet presAssocID="{F63746F7-B8AD-4C03-8B72-B25143E27F75}" presName="thickLine" presStyleLbl="alignNode1" presStyleIdx="3" presStyleCnt="8"/>
      <dgm:spPr/>
    </dgm:pt>
    <dgm:pt modelId="{461F818C-9BF8-4CE7-A9E5-66FDFB5B1CAB}" type="pres">
      <dgm:prSet presAssocID="{F63746F7-B8AD-4C03-8B72-B25143E27F75}" presName="horz1" presStyleCnt="0"/>
      <dgm:spPr/>
    </dgm:pt>
    <dgm:pt modelId="{20CB84AA-8E77-41BF-888B-FD9E251E3D74}" type="pres">
      <dgm:prSet presAssocID="{F63746F7-B8AD-4C03-8B72-B25143E27F75}" presName="tx1" presStyleLbl="revTx" presStyleIdx="3" presStyleCnt="8"/>
      <dgm:spPr/>
    </dgm:pt>
    <dgm:pt modelId="{27802FF9-25BD-428E-A93E-18E71BBDEF13}" type="pres">
      <dgm:prSet presAssocID="{F63746F7-B8AD-4C03-8B72-B25143E27F75}" presName="vert1" presStyleCnt="0"/>
      <dgm:spPr/>
    </dgm:pt>
    <dgm:pt modelId="{D6318389-C861-4FB8-B3CB-AB1C422FA69A}" type="pres">
      <dgm:prSet presAssocID="{3A6BEE36-22EB-4CA9-BADB-DE01F064348E}" presName="thickLine" presStyleLbl="alignNode1" presStyleIdx="4" presStyleCnt="8"/>
      <dgm:spPr/>
    </dgm:pt>
    <dgm:pt modelId="{F35BE836-EA4D-4826-AE1D-44DCB6B5FE5B}" type="pres">
      <dgm:prSet presAssocID="{3A6BEE36-22EB-4CA9-BADB-DE01F064348E}" presName="horz1" presStyleCnt="0"/>
      <dgm:spPr/>
    </dgm:pt>
    <dgm:pt modelId="{6AFB03F3-121E-47FE-85CB-E6A2AD338276}" type="pres">
      <dgm:prSet presAssocID="{3A6BEE36-22EB-4CA9-BADB-DE01F064348E}" presName="tx1" presStyleLbl="revTx" presStyleIdx="4" presStyleCnt="8"/>
      <dgm:spPr/>
    </dgm:pt>
    <dgm:pt modelId="{A103F74E-C4CF-49FE-9C48-78794626970A}" type="pres">
      <dgm:prSet presAssocID="{3A6BEE36-22EB-4CA9-BADB-DE01F064348E}" presName="vert1" presStyleCnt="0"/>
      <dgm:spPr/>
    </dgm:pt>
    <dgm:pt modelId="{6BE025C9-1A9B-491E-83A7-6AD20F1E76AD}" type="pres">
      <dgm:prSet presAssocID="{FF652D72-693A-40B5-A550-1373344E5B9F}" presName="thickLine" presStyleLbl="alignNode1" presStyleIdx="5" presStyleCnt="8"/>
      <dgm:spPr/>
    </dgm:pt>
    <dgm:pt modelId="{79D8EBDF-6407-495E-8265-4EB6D4B57BCF}" type="pres">
      <dgm:prSet presAssocID="{FF652D72-693A-40B5-A550-1373344E5B9F}" presName="horz1" presStyleCnt="0"/>
      <dgm:spPr/>
    </dgm:pt>
    <dgm:pt modelId="{20329F5F-EBC4-4B69-A737-0507976A1D92}" type="pres">
      <dgm:prSet presAssocID="{FF652D72-693A-40B5-A550-1373344E5B9F}" presName="tx1" presStyleLbl="revTx" presStyleIdx="5" presStyleCnt="8"/>
      <dgm:spPr/>
    </dgm:pt>
    <dgm:pt modelId="{C21FB885-3221-4415-A0AD-698A7C159178}" type="pres">
      <dgm:prSet presAssocID="{FF652D72-693A-40B5-A550-1373344E5B9F}" presName="vert1" presStyleCnt="0"/>
      <dgm:spPr/>
    </dgm:pt>
    <dgm:pt modelId="{ABA9BB78-9CCA-4633-9AA7-959F6688B518}" type="pres">
      <dgm:prSet presAssocID="{1FEEDE76-0766-45CA-8B23-ED9575AB0EF3}" presName="thickLine" presStyleLbl="alignNode1" presStyleIdx="6" presStyleCnt="8"/>
      <dgm:spPr/>
    </dgm:pt>
    <dgm:pt modelId="{4FFF90AB-056B-4DCB-B018-542A4F2CB654}" type="pres">
      <dgm:prSet presAssocID="{1FEEDE76-0766-45CA-8B23-ED9575AB0EF3}" presName="horz1" presStyleCnt="0"/>
      <dgm:spPr/>
    </dgm:pt>
    <dgm:pt modelId="{E218F1B6-54B7-43E0-B742-01A18E1CCD26}" type="pres">
      <dgm:prSet presAssocID="{1FEEDE76-0766-45CA-8B23-ED9575AB0EF3}" presName="tx1" presStyleLbl="revTx" presStyleIdx="6" presStyleCnt="8"/>
      <dgm:spPr/>
    </dgm:pt>
    <dgm:pt modelId="{C40FAFB7-D1E9-4F19-8644-4ACDB9CEB3B7}" type="pres">
      <dgm:prSet presAssocID="{1FEEDE76-0766-45CA-8B23-ED9575AB0EF3}" presName="vert1" presStyleCnt="0"/>
      <dgm:spPr/>
    </dgm:pt>
    <dgm:pt modelId="{84CC31A9-53CA-4E10-AE53-9EF87C2488C0}" type="pres">
      <dgm:prSet presAssocID="{76D016D3-3EFB-4251-9298-4264F866ED4A}" presName="thickLine" presStyleLbl="alignNode1" presStyleIdx="7" presStyleCnt="8"/>
      <dgm:spPr/>
    </dgm:pt>
    <dgm:pt modelId="{C39FDFA5-E2B3-4A18-AC29-6AE24A4B1C64}" type="pres">
      <dgm:prSet presAssocID="{76D016D3-3EFB-4251-9298-4264F866ED4A}" presName="horz1" presStyleCnt="0"/>
      <dgm:spPr/>
    </dgm:pt>
    <dgm:pt modelId="{EE5188E5-5C76-4447-A891-858D6E69237C}" type="pres">
      <dgm:prSet presAssocID="{76D016D3-3EFB-4251-9298-4264F866ED4A}" presName="tx1" presStyleLbl="revTx" presStyleIdx="7" presStyleCnt="8"/>
      <dgm:spPr/>
    </dgm:pt>
    <dgm:pt modelId="{26BC0647-3514-4243-B254-FAADFCF394F4}" type="pres">
      <dgm:prSet presAssocID="{76D016D3-3EFB-4251-9298-4264F866ED4A}" presName="vert1" presStyleCnt="0"/>
      <dgm:spPr/>
    </dgm:pt>
  </dgm:ptLst>
  <dgm:cxnLst>
    <dgm:cxn modelId="{8D130D13-9C67-4A4B-8B8B-6646C7BA1959}" srcId="{73F7D222-4BD9-4C8A-A355-1B5B032C37F1}" destId="{497494E6-8191-47BD-8E0C-2CEAB3238B03}" srcOrd="2" destOrd="0" parTransId="{FAE09760-ABA8-45E1-9B0E-9F2B7AC17332}" sibTransId="{DD410101-8E71-4988-AD3B-BFB46096417E}"/>
    <dgm:cxn modelId="{D9CFCF1F-5633-4379-A54C-CA2D5ECA3C16}" srcId="{73F7D222-4BD9-4C8A-A355-1B5B032C37F1}" destId="{BF90A719-5371-4943-A759-7069FCE24532}" srcOrd="0" destOrd="0" parTransId="{2EDC4EA2-9B44-46A2-B419-127845484190}" sibTransId="{5ED78352-D688-4EDA-A56F-706907430D96}"/>
    <dgm:cxn modelId="{21F0EB25-B66B-4E75-BB72-299307F2824F}" type="presOf" srcId="{3A6BEE36-22EB-4CA9-BADB-DE01F064348E}" destId="{6AFB03F3-121E-47FE-85CB-E6A2AD338276}" srcOrd="0" destOrd="0" presId="urn:microsoft.com/office/officeart/2008/layout/LinedList"/>
    <dgm:cxn modelId="{3539AB2D-A87F-4184-99AB-AB7F75813D40}" srcId="{73F7D222-4BD9-4C8A-A355-1B5B032C37F1}" destId="{F63746F7-B8AD-4C03-8B72-B25143E27F75}" srcOrd="3" destOrd="0" parTransId="{698AA7AD-4900-4845-B1F1-F409E8C03667}" sibTransId="{B0104365-9EC1-4181-9BDD-830913EFFCB4}"/>
    <dgm:cxn modelId="{EE6B655C-72E6-4F54-BE98-D0AAE82EC947}" type="presOf" srcId="{6C3F8521-C7D2-4969-BB31-B020B3FF4537}" destId="{FBBB2A31-97F7-45C6-A746-D0F0A2C8EB9F}" srcOrd="0" destOrd="0" presId="urn:microsoft.com/office/officeart/2008/layout/LinedList"/>
    <dgm:cxn modelId="{4A2CBB68-E072-4EE4-97B9-2F345AE58DE3}" type="presOf" srcId="{73F7D222-4BD9-4C8A-A355-1B5B032C37F1}" destId="{8815F800-2145-4E1B-A463-1FE75AA6E8A2}" srcOrd="0" destOrd="0" presId="urn:microsoft.com/office/officeart/2008/layout/LinedList"/>
    <dgm:cxn modelId="{98ECD94A-157F-46E3-9BB7-3E4FC83093C8}" srcId="{73F7D222-4BD9-4C8A-A355-1B5B032C37F1}" destId="{6C3F8521-C7D2-4969-BB31-B020B3FF4537}" srcOrd="1" destOrd="0" parTransId="{0777F251-F4B8-4392-A8FD-738C0F041643}" sibTransId="{9FABC6BC-B210-4DB7-B38F-CC5374B1295A}"/>
    <dgm:cxn modelId="{E25C5D75-B8A8-40B4-A1AE-CC80BCBF4860}" type="presOf" srcId="{76D016D3-3EFB-4251-9298-4264F866ED4A}" destId="{EE5188E5-5C76-4447-A891-858D6E69237C}" srcOrd="0" destOrd="0" presId="urn:microsoft.com/office/officeart/2008/layout/LinedList"/>
    <dgm:cxn modelId="{1A524E7B-A136-465E-81A6-0599193249EB}" srcId="{73F7D222-4BD9-4C8A-A355-1B5B032C37F1}" destId="{3A6BEE36-22EB-4CA9-BADB-DE01F064348E}" srcOrd="4" destOrd="0" parTransId="{6BBC11C3-43AC-4A00-9D1C-9191557036D6}" sibTransId="{54BEC799-5CC0-4C40-8241-A81B046D9856}"/>
    <dgm:cxn modelId="{D712828F-CF33-4F51-A10B-4851DBA5B6AE}" srcId="{73F7D222-4BD9-4C8A-A355-1B5B032C37F1}" destId="{1FEEDE76-0766-45CA-8B23-ED9575AB0EF3}" srcOrd="6" destOrd="0" parTransId="{E2258323-95EF-4E22-BD83-EA646B9BBE66}" sibTransId="{C697560B-DDF5-4860-A7AC-AD12339F1547}"/>
    <dgm:cxn modelId="{72E01999-0C76-48BF-9F50-94286B6FF4A2}" type="presOf" srcId="{BF90A719-5371-4943-A759-7069FCE24532}" destId="{5D79DF99-CA8F-47BE-9879-B0BEB23DF2BF}" srcOrd="0" destOrd="0" presId="urn:microsoft.com/office/officeart/2008/layout/LinedList"/>
    <dgm:cxn modelId="{026074B2-7B0D-403A-BB39-A05AFFE2B636}" type="presOf" srcId="{FF652D72-693A-40B5-A550-1373344E5B9F}" destId="{20329F5F-EBC4-4B69-A737-0507976A1D92}" srcOrd="0" destOrd="0" presId="urn:microsoft.com/office/officeart/2008/layout/LinedList"/>
    <dgm:cxn modelId="{320E2CBC-224F-48AA-A58B-8E1F92B42E1B}" srcId="{73F7D222-4BD9-4C8A-A355-1B5B032C37F1}" destId="{76D016D3-3EFB-4251-9298-4264F866ED4A}" srcOrd="7" destOrd="0" parTransId="{4EF6749D-79B7-4AFE-A4C9-7D410069A53E}" sibTransId="{78B6361F-F715-4572-89F8-5D5E01041C26}"/>
    <dgm:cxn modelId="{A03060D8-5CF5-44FD-8BD0-C5286A62EDB5}" type="presOf" srcId="{F63746F7-B8AD-4C03-8B72-B25143E27F75}" destId="{20CB84AA-8E77-41BF-888B-FD9E251E3D74}" srcOrd="0" destOrd="0" presId="urn:microsoft.com/office/officeart/2008/layout/LinedList"/>
    <dgm:cxn modelId="{A66E6BDA-C46E-4A2E-A5D9-F68CFD616E95}" type="presOf" srcId="{1FEEDE76-0766-45CA-8B23-ED9575AB0EF3}" destId="{E218F1B6-54B7-43E0-B742-01A18E1CCD26}" srcOrd="0" destOrd="0" presId="urn:microsoft.com/office/officeart/2008/layout/LinedList"/>
    <dgm:cxn modelId="{95C0C8F4-C6DE-4490-81D5-E11046F3DC25}" type="presOf" srcId="{497494E6-8191-47BD-8E0C-2CEAB3238B03}" destId="{EAF390F4-3601-4632-ABB5-BB8FF5C47F33}" srcOrd="0" destOrd="0" presId="urn:microsoft.com/office/officeart/2008/layout/LinedList"/>
    <dgm:cxn modelId="{4D5D7BFD-CF05-4F74-80A2-580DC220DC0F}" srcId="{73F7D222-4BD9-4C8A-A355-1B5B032C37F1}" destId="{FF652D72-693A-40B5-A550-1373344E5B9F}" srcOrd="5" destOrd="0" parTransId="{0C40FCF2-5C50-4310-B695-5EFFB05F1FD5}" sibTransId="{2B44912C-E2D7-40C0-A948-546FDCAAC2CB}"/>
    <dgm:cxn modelId="{4026452A-A38E-42F8-B9E4-21FC955F092C}" type="presParOf" srcId="{8815F800-2145-4E1B-A463-1FE75AA6E8A2}" destId="{B99A08AE-FDAE-4B12-A1A8-381CE905A213}" srcOrd="0" destOrd="0" presId="urn:microsoft.com/office/officeart/2008/layout/LinedList"/>
    <dgm:cxn modelId="{9E77EE44-0FA1-41C4-AF5B-F22AB539BCFC}" type="presParOf" srcId="{8815F800-2145-4E1B-A463-1FE75AA6E8A2}" destId="{2854B203-A874-4E22-9DFE-501431025D7C}" srcOrd="1" destOrd="0" presId="urn:microsoft.com/office/officeart/2008/layout/LinedList"/>
    <dgm:cxn modelId="{5B1EF511-4CC4-4DF9-B274-66D90C324E90}" type="presParOf" srcId="{2854B203-A874-4E22-9DFE-501431025D7C}" destId="{5D79DF99-CA8F-47BE-9879-B0BEB23DF2BF}" srcOrd="0" destOrd="0" presId="urn:microsoft.com/office/officeart/2008/layout/LinedList"/>
    <dgm:cxn modelId="{F2A816DF-7A6F-41F5-AA90-DCB38A7FCE96}" type="presParOf" srcId="{2854B203-A874-4E22-9DFE-501431025D7C}" destId="{1DB28144-11F3-4880-B594-61D93B2A3D56}" srcOrd="1" destOrd="0" presId="urn:microsoft.com/office/officeart/2008/layout/LinedList"/>
    <dgm:cxn modelId="{9CBF2BA0-CA48-417D-8645-1D43D2D38318}" type="presParOf" srcId="{8815F800-2145-4E1B-A463-1FE75AA6E8A2}" destId="{E5562E32-1C96-4957-B066-210ED774E70C}" srcOrd="2" destOrd="0" presId="urn:microsoft.com/office/officeart/2008/layout/LinedList"/>
    <dgm:cxn modelId="{1EC46645-5CCF-4E1B-9ABD-694B9994E142}" type="presParOf" srcId="{8815F800-2145-4E1B-A463-1FE75AA6E8A2}" destId="{9E0783E2-050F-46D2-8348-062260B01A97}" srcOrd="3" destOrd="0" presId="urn:microsoft.com/office/officeart/2008/layout/LinedList"/>
    <dgm:cxn modelId="{09504058-2FBB-4772-9B26-BC21E800387A}" type="presParOf" srcId="{9E0783E2-050F-46D2-8348-062260B01A97}" destId="{FBBB2A31-97F7-45C6-A746-D0F0A2C8EB9F}" srcOrd="0" destOrd="0" presId="urn:microsoft.com/office/officeart/2008/layout/LinedList"/>
    <dgm:cxn modelId="{0374B82E-1201-41A6-A744-8CF21107AE89}" type="presParOf" srcId="{9E0783E2-050F-46D2-8348-062260B01A97}" destId="{6F1AD514-40CE-4E09-B05B-C6E7ACBC4B76}" srcOrd="1" destOrd="0" presId="urn:microsoft.com/office/officeart/2008/layout/LinedList"/>
    <dgm:cxn modelId="{796611B6-DA3F-4324-936C-091109616808}" type="presParOf" srcId="{8815F800-2145-4E1B-A463-1FE75AA6E8A2}" destId="{336CDCBC-5355-4FA1-BA0E-8F53EBA25FB6}" srcOrd="4" destOrd="0" presId="urn:microsoft.com/office/officeart/2008/layout/LinedList"/>
    <dgm:cxn modelId="{B43E0AB6-35FC-4F1F-91AE-E0F42A76D11A}" type="presParOf" srcId="{8815F800-2145-4E1B-A463-1FE75AA6E8A2}" destId="{5213C62A-71C7-4C3B-A7D0-1DFE6E004232}" srcOrd="5" destOrd="0" presId="urn:microsoft.com/office/officeart/2008/layout/LinedList"/>
    <dgm:cxn modelId="{129718E6-2906-49F2-83AB-EADF2A729B29}" type="presParOf" srcId="{5213C62A-71C7-4C3B-A7D0-1DFE6E004232}" destId="{EAF390F4-3601-4632-ABB5-BB8FF5C47F33}" srcOrd="0" destOrd="0" presId="urn:microsoft.com/office/officeart/2008/layout/LinedList"/>
    <dgm:cxn modelId="{61DA666A-ECDB-4FA1-8D2E-3B983588C653}" type="presParOf" srcId="{5213C62A-71C7-4C3B-A7D0-1DFE6E004232}" destId="{109570C5-5A5D-4F76-A1F5-B4C9BAAB21F9}" srcOrd="1" destOrd="0" presId="urn:microsoft.com/office/officeart/2008/layout/LinedList"/>
    <dgm:cxn modelId="{5D7CF859-E6F0-49E8-AF67-D388479CDC03}" type="presParOf" srcId="{8815F800-2145-4E1B-A463-1FE75AA6E8A2}" destId="{6E6C4745-4939-4ACD-B7D5-6702C2A75C3C}" srcOrd="6" destOrd="0" presId="urn:microsoft.com/office/officeart/2008/layout/LinedList"/>
    <dgm:cxn modelId="{F5819D37-9D28-4DB9-B2CB-890B4B22324B}" type="presParOf" srcId="{8815F800-2145-4E1B-A463-1FE75AA6E8A2}" destId="{461F818C-9BF8-4CE7-A9E5-66FDFB5B1CAB}" srcOrd="7" destOrd="0" presId="urn:microsoft.com/office/officeart/2008/layout/LinedList"/>
    <dgm:cxn modelId="{BE95D5EF-C755-45A6-AD4F-664CBC630E79}" type="presParOf" srcId="{461F818C-9BF8-4CE7-A9E5-66FDFB5B1CAB}" destId="{20CB84AA-8E77-41BF-888B-FD9E251E3D74}" srcOrd="0" destOrd="0" presId="urn:microsoft.com/office/officeart/2008/layout/LinedList"/>
    <dgm:cxn modelId="{9DDE3D4B-F49A-4646-BA2B-1DA9B4657C2D}" type="presParOf" srcId="{461F818C-9BF8-4CE7-A9E5-66FDFB5B1CAB}" destId="{27802FF9-25BD-428E-A93E-18E71BBDEF13}" srcOrd="1" destOrd="0" presId="urn:microsoft.com/office/officeart/2008/layout/LinedList"/>
    <dgm:cxn modelId="{84D94501-C35C-4794-B035-41E7625B90D3}" type="presParOf" srcId="{8815F800-2145-4E1B-A463-1FE75AA6E8A2}" destId="{D6318389-C861-4FB8-B3CB-AB1C422FA69A}" srcOrd="8" destOrd="0" presId="urn:microsoft.com/office/officeart/2008/layout/LinedList"/>
    <dgm:cxn modelId="{5F9030C6-6152-438C-8B00-DCAE48A4032C}" type="presParOf" srcId="{8815F800-2145-4E1B-A463-1FE75AA6E8A2}" destId="{F35BE836-EA4D-4826-AE1D-44DCB6B5FE5B}" srcOrd="9" destOrd="0" presId="urn:microsoft.com/office/officeart/2008/layout/LinedList"/>
    <dgm:cxn modelId="{6C7215C4-987E-487E-BA93-183EC9D469BE}" type="presParOf" srcId="{F35BE836-EA4D-4826-AE1D-44DCB6B5FE5B}" destId="{6AFB03F3-121E-47FE-85CB-E6A2AD338276}" srcOrd="0" destOrd="0" presId="urn:microsoft.com/office/officeart/2008/layout/LinedList"/>
    <dgm:cxn modelId="{C7DDFF19-4775-4BD6-AEE7-862BB0513E54}" type="presParOf" srcId="{F35BE836-EA4D-4826-AE1D-44DCB6B5FE5B}" destId="{A103F74E-C4CF-49FE-9C48-78794626970A}" srcOrd="1" destOrd="0" presId="urn:microsoft.com/office/officeart/2008/layout/LinedList"/>
    <dgm:cxn modelId="{EA172590-F398-4ACE-82AB-0D90EDB367E7}" type="presParOf" srcId="{8815F800-2145-4E1B-A463-1FE75AA6E8A2}" destId="{6BE025C9-1A9B-491E-83A7-6AD20F1E76AD}" srcOrd="10" destOrd="0" presId="urn:microsoft.com/office/officeart/2008/layout/LinedList"/>
    <dgm:cxn modelId="{2C7AFEF7-5879-4DBE-A3B3-48971C1B31EC}" type="presParOf" srcId="{8815F800-2145-4E1B-A463-1FE75AA6E8A2}" destId="{79D8EBDF-6407-495E-8265-4EB6D4B57BCF}" srcOrd="11" destOrd="0" presId="urn:microsoft.com/office/officeart/2008/layout/LinedList"/>
    <dgm:cxn modelId="{A7C00DE3-E578-4B7B-B3E4-82D6F91DDF39}" type="presParOf" srcId="{79D8EBDF-6407-495E-8265-4EB6D4B57BCF}" destId="{20329F5F-EBC4-4B69-A737-0507976A1D92}" srcOrd="0" destOrd="0" presId="urn:microsoft.com/office/officeart/2008/layout/LinedList"/>
    <dgm:cxn modelId="{D4AA5E33-2AE2-4882-B1D8-549D995BEF77}" type="presParOf" srcId="{79D8EBDF-6407-495E-8265-4EB6D4B57BCF}" destId="{C21FB885-3221-4415-A0AD-698A7C159178}" srcOrd="1" destOrd="0" presId="urn:microsoft.com/office/officeart/2008/layout/LinedList"/>
    <dgm:cxn modelId="{6155FBAE-AC7F-4735-9397-75CB117CE4A8}" type="presParOf" srcId="{8815F800-2145-4E1B-A463-1FE75AA6E8A2}" destId="{ABA9BB78-9CCA-4633-9AA7-959F6688B518}" srcOrd="12" destOrd="0" presId="urn:microsoft.com/office/officeart/2008/layout/LinedList"/>
    <dgm:cxn modelId="{D3813A2E-6831-4CD0-B094-E18B43B3FAE5}" type="presParOf" srcId="{8815F800-2145-4E1B-A463-1FE75AA6E8A2}" destId="{4FFF90AB-056B-4DCB-B018-542A4F2CB654}" srcOrd="13" destOrd="0" presId="urn:microsoft.com/office/officeart/2008/layout/LinedList"/>
    <dgm:cxn modelId="{E2218ABC-FECF-4674-9C52-54CC1392FC92}" type="presParOf" srcId="{4FFF90AB-056B-4DCB-B018-542A4F2CB654}" destId="{E218F1B6-54B7-43E0-B742-01A18E1CCD26}" srcOrd="0" destOrd="0" presId="urn:microsoft.com/office/officeart/2008/layout/LinedList"/>
    <dgm:cxn modelId="{3B29C0BC-584A-4E28-B8B5-673E04A28312}" type="presParOf" srcId="{4FFF90AB-056B-4DCB-B018-542A4F2CB654}" destId="{C40FAFB7-D1E9-4F19-8644-4ACDB9CEB3B7}" srcOrd="1" destOrd="0" presId="urn:microsoft.com/office/officeart/2008/layout/LinedList"/>
    <dgm:cxn modelId="{466F8E30-D75E-4941-9967-0216EE3CBA7A}" type="presParOf" srcId="{8815F800-2145-4E1B-A463-1FE75AA6E8A2}" destId="{84CC31A9-53CA-4E10-AE53-9EF87C2488C0}" srcOrd="14" destOrd="0" presId="urn:microsoft.com/office/officeart/2008/layout/LinedList"/>
    <dgm:cxn modelId="{B8F45832-DCCE-4F28-BD0B-6D8D5CBD613A}" type="presParOf" srcId="{8815F800-2145-4E1B-A463-1FE75AA6E8A2}" destId="{C39FDFA5-E2B3-4A18-AC29-6AE24A4B1C64}" srcOrd="15" destOrd="0" presId="urn:microsoft.com/office/officeart/2008/layout/LinedList"/>
    <dgm:cxn modelId="{E2EECC08-B75C-45FB-90AD-0B96883C74ED}" type="presParOf" srcId="{C39FDFA5-E2B3-4A18-AC29-6AE24A4B1C64}" destId="{EE5188E5-5C76-4447-A891-858D6E69237C}" srcOrd="0" destOrd="0" presId="urn:microsoft.com/office/officeart/2008/layout/LinedList"/>
    <dgm:cxn modelId="{A38C253C-5182-4A9D-9590-1A16AA6888F7}" type="presParOf" srcId="{C39FDFA5-E2B3-4A18-AC29-6AE24A4B1C64}" destId="{26BC0647-3514-4243-B254-FAADFCF394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22D63-F8E4-48F1-BBBA-67455A8894B7}">
      <dsp:nvSpPr>
        <dsp:cNvPr id="0" name=""/>
        <dsp:cNvSpPr/>
      </dsp:nvSpPr>
      <dsp:spPr>
        <a:xfrm>
          <a:off x="0" y="3177573"/>
          <a:ext cx="6832212" cy="208483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FR" sz="3400" kern="1200"/>
            <a:t>Sun Tse (L’art de la guerre) </a:t>
          </a:r>
          <a:endParaRPr lang="en-US" sz="3400" kern="1200"/>
        </a:p>
      </dsp:txBody>
      <dsp:txXfrm>
        <a:off x="0" y="3177573"/>
        <a:ext cx="6832212" cy="2084831"/>
      </dsp:txXfrm>
    </dsp:sp>
    <dsp:sp modelId="{02B19722-FAC3-43BC-994A-41A31E4DEA19}">
      <dsp:nvSpPr>
        <dsp:cNvPr id="0" name=""/>
        <dsp:cNvSpPr/>
      </dsp:nvSpPr>
      <dsp:spPr>
        <a:xfrm rot="10800000">
          <a:off x="0" y="2374"/>
          <a:ext cx="6832212" cy="3206471"/>
        </a:xfrm>
        <a:prstGeom prst="upArrowCallou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FR" sz="3400" kern="1200"/>
            <a:t>Du grec </a:t>
          </a:r>
          <a:r>
            <a:rPr lang="fr-FR" sz="3400" i="1" kern="1200"/>
            <a:t>strategia</a:t>
          </a:r>
          <a:r>
            <a:rPr lang="fr-FR" sz="3400" kern="1200"/>
            <a:t>, la stratégie est l’art de celui qui mène les armées au combat. </a:t>
          </a:r>
          <a:endParaRPr lang="en-US" sz="3400" kern="1200"/>
        </a:p>
      </dsp:txBody>
      <dsp:txXfrm rot="10800000">
        <a:off x="0" y="2374"/>
        <a:ext cx="6832212" cy="2083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CCE7E-E6E4-4E2B-A85C-C8AA59EA3424}">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768CC6F-8936-4883-BAE2-5D21483F6298}">
      <dsp:nvSpPr>
        <dsp:cNvPr id="0" name=""/>
        <dsp:cNvSpPr/>
      </dsp:nvSpPr>
      <dsp:spPr>
        <a:xfrm>
          <a:off x="0" y="0"/>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kern="1200"/>
            <a:t>Le reflet d’une petit structure type PME-PMI est souvent celui de son  dirigeant (et de son réseau social)</a:t>
          </a:r>
          <a:endParaRPr lang="en-US" sz="3100" kern="1200"/>
        </a:p>
      </dsp:txBody>
      <dsp:txXfrm>
        <a:off x="0" y="0"/>
        <a:ext cx="6832212" cy="2632389"/>
      </dsp:txXfrm>
    </dsp:sp>
    <dsp:sp modelId="{92F09C5D-B624-4FD5-9432-766CCA288726}">
      <dsp:nvSpPr>
        <dsp:cNvPr id="0" name=""/>
        <dsp:cNvSpPr/>
      </dsp:nvSpPr>
      <dsp:spPr>
        <a:xfrm>
          <a:off x="0" y="2632389"/>
          <a:ext cx="6832212" cy="0"/>
        </a:xfrm>
        <a:prstGeom prst="line">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w="9525" cap="rnd" cmpd="sng" algn="ctr">
          <a:solidFill>
            <a:schemeClr val="accent2">
              <a:hueOff val="889586"/>
              <a:satOff val="-19883"/>
              <a:lumOff val="-18823"/>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60C14FC-1378-4BCE-9F5F-462B2F3AD9C1}">
      <dsp:nvSpPr>
        <dsp:cNvPr id="0" name=""/>
        <dsp:cNvSpPr/>
      </dsp:nvSpPr>
      <dsp:spPr>
        <a:xfrm>
          <a:off x="0" y="2632389"/>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fr-FR" sz="3100" kern="1200"/>
            <a:t>Les PME-PMI n’ayant pas, la plupart des cas, des cellules dédiées à leur stratégie, comment décide-t-on le long terme dans ce type d’entreprise ?  </a:t>
          </a:r>
          <a:endParaRPr lang="en-US" sz="3100" kern="1200"/>
        </a:p>
      </dsp:txBody>
      <dsp:txXfrm>
        <a:off x="0" y="2632389"/>
        <a:ext cx="6832212" cy="2632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EC8F-BF4F-41D0-96D7-D2FEDDA2BFC0}">
      <dsp:nvSpPr>
        <dsp:cNvPr id="0" name=""/>
        <dsp:cNvSpPr/>
      </dsp:nvSpPr>
      <dsp:spPr>
        <a:xfrm>
          <a:off x="0" y="446"/>
          <a:ext cx="8987404" cy="1043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34961-0F96-4BA4-88FA-A7843EC61A01}">
      <dsp:nvSpPr>
        <dsp:cNvPr id="0" name=""/>
        <dsp:cNvSpPr/>
      </dsp:nvSpPr>
      <dsp:spPr>
        <a:xfrm>
          <a:off x="315727" y="235284"/>
          <a:ext cx="574050" cy="574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FEDCDC-8DB4-47F1-8858-903C0DEFDA70}">
      <dsp:nvSpPr>
        <dsp:cNvPr id="0" name=""/>
        <dsp:cNvSpPr/>
      </dsp:nvSpPr>
      <dsp:spPr>
        <a:xfrm>
          <a:off x="1205506" y="44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755650">
            <a:lnSpc>
              <a:spcPct val="100000"/>
            </a:lnSpc>
            <a:spcBef>
              <a:spcPct val="0"/>
            </a:spcBef>
            <a:spcAft>
              <a:spcPct val="35000"/>
            </a:spcAft>
            <a:buNone/>
          </a:pPr>
          <a:r>
            <a:rPr lang="fr-FR" sz="1700" kern="1200"/>
            <a:t>Envisager le management d’une entreprise comme la gestion d’un portefeuille d’activités</a:t>
          </a:r>
          <a:endParaRPr lang="en-US" sz="1700" kern="1200"/>
        </a:p>
      </dsp:txBody>
      <dsp:txXfrm>
        <a:off x="1205506" y="446"/>
        <a:ext cx="7781897" cy="1043728"/>
      </dsp:txXfrm>
    </dsp:sp>
    <dsp:sp modelId="{4B33CC22-8A21-4BFC-BBD3-79EC7AA78896}">
      <dsp:nvSpPr>
        <dsp:cNvPr id="0" name=""/>
        <dsp:cNvSpPr/>
      </dsp:nvSpPr>
      <dsp:spPr>
        <a:xfrm>
          <a:off x="0" y="1305106"/>
          <a:ext cx="8987404" cy="1043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A1497-72F0-4C5C-9723-EF95035CDC19}">
      <dsp:nvSpPr>
        <dsp:cNvPr id="0" name=""/>
        <dsp:cNvSpPr/>
      </dsp:nvSpPr>
      <dsp:spPr>
        <a:xfrm>
          <a:off x="315727" y="1539945"/>
          <a:ext cx="574050" cy="574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10BC56-9FA7-4631-946C-A2D2BD757B28}">
      <dsp:nvSpPr>
        <dsp:cNvPr id="0" name=""/>
        <dsp:cNvSpPr/>
      </dsp:nvSpPr>
      <dsp:spPr>
        <a:xfrm>
          <a:off x="1205506" y="130510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755650">
            <a:lnSpc>
              <a:spcPct val="100000"/>
            </a:lnSpc>
            <a:spcBef>
              <a:spcPct val="0"/>
            </a:spcBef>
            <a:spcAft>
              <a:spcPct val="35000"/>
            </a:spcAft>
            <a:buNone/>
          </a:pPr>
          <a:r>
            <a:rPr lang="fr-FR" sz="1700" kern="1200"/>
            <a:t>Anticiper le potentiel de profit représenté par chaque activité : imaginer des scenarii d’évolution pour chaque marché et les coûts qui y sont rattachés.</a:t>
          </a:r>
          <a:endParaRPr lang="en-US" sz="1700" kern="1200"/>
        </a:p>
      </dsp:txBody>
      <dsp:txXfrm>
        <a:off x="1205506" y="1305106"/>
        <a:ext cx="7781897" cy="1043728"/>
      </dsp:txXfrm>
    </dsp:sp>
    <dsp:sp modelId="{BAB74B7A-5700-4A84-9682-7906F8FF87AC}">
      <dsp:nvSpPr>
        <dsp:cNvPr id="0" name=""/>
        <dsp:cNvSpPr/>
      </dsp:nvSpPr>
      <dsp:spPr>
        <a:xfrm>
          <a:off x="0" y="2609766"/>
          <a:ext cx="8987404" cy="1043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3D562-9154-4FFD-99D4-2D59C40D76C1}">
      <dsp:nvSpPr>
        <dsp:cNvPr id="0" name=""/>
        <dsp:cNvSpPr/>
      </dsp:nvSpPr>
      <dsp:spPr>
        <a:xfrm>
          <a:off x="315727" y="2844605"/>
          <a:ext cx="574050" cy="574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8DDE3F-01CC-4A66-9A24-FB721DE571E4}">
      <dsp:nvSpPr>
        <dsp:cNvPr id="0" name=""/>
        <dsp:cNvSpPr/>
      </dsp:nvSpPr>
      <dsp:spPr>
        <a:xfrm>
          <a:off x="1205506" y="260976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755650">
            <a:lnSpc>
              <a:spcPct val="100000"/>
            </a:lnSpc>
            <a:spcBef>
              <a:spcPct val="0"/>
            </a:spcBef>
            <a:spcAft>
              <a:spcPct val="35000"/>
            </a:spcAft>
            <a:buNone/>
          </a:pPr>
          <a:r>
            <a:rPr lang="fr-FR" sz="1700" kern="1200"/>
            <a:t>Stratégie : pour chaque activité il faut un plan de bataille adapté aux objectifs à LT.</a:t>
          </a:r>
          <a:endParaRPr lang="en-US" sz="1700" kern="1200"/>
        </a:p>
      </dsp:txBody>
      <dsp:txXfrm>
        <a:off x="1205506" y="2609766"/>
        <a:ext cx="7781897" cy="1043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88843-1392-40EA-AAFC-AA1DC93B49FC}">
      <dsp:nvSpPr>
        <dsp:cNvPr id="0" name=""/>
        <dsp:cNvSpPr/>
      </dsp:nvSpPr>
      <dsp:spPr>
        <a:xfrm>
          <a:off x="0" y="642"/>
          <a:ext cx="6832212" cy="1503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C9BBC-8DEF-46C2-BB8A-FDF422F01393}">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2E2E9-CEFC-4796-A77A-883C62166242}">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11200">
            <a:lnSpc>
              <a:spcPct val="90000"/>
            </a:lnSpc>
            <a:spcBef>
              <a:spcPct val="0"/>
            </a:spcBef>
            <a:spcAft>
              <a:spcPct val="35000"/>
            </a:spcAft>
            <a:buNone/>
          </a:pPr>
          <a:r>
            <a:rPr lang="fr-FR" sz="1600" kern="1200"/>
            <a:t>Divisions : Produits Publics, Produits Professionnels, Produits de luxe, dept Cosmétique Active</a:t>
          </a:r>
          <a:endParaRPr lang="en-US" sz="1600" kern="1200"/>
        </a:p>
      </dsp:txBody>
      <dsp:txXfrm>
        <a:off x="1736952" y="642"/>
        <a:ext cx="5095259" cy="1503855"/>
      </dsp:txXfrm>
    </dsp:sp>
    <dsp:sp modelId="{2050C7BD-4344-450C-B854-8FC9AD6BA7ED}">
      <dsp:nvSpPr>
        <dsp:cNvPr id="0" name=""/>
        <dsp:cNvSpPr/>
      </dsp:nvSpPr>
      <dsp:spPr>
        <a:xfrm>
          <a:off x="0" y="1880461"/>
          <a:ext cx="6832212" cy="1503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86CFB-4531-457E-8D2E-01E13476A526}">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12B844-8F98-4D6F-852A-4507E96D04FE}">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11200">
            <a:lnSpc>
              <a:spcPct val="90000"/>
            </a:lnSpc>
            <a:spcBef>
              <a:spcPct val="0"/>
            </a:spcBef>
            <a:spcAft>
              <a:spcPct val="35000"/>
            </a:spcAft>
            <a:buNone/>
          </a:pPr>
          <a:r>
            <a:rPr lang="fr-FR" sz="1600" kern="1200"/>
            <a:t>Division Produits publics comprend 4 affaires : L’Oréal Paris, Garnier, Maybelline NY et Soft Sheen-Carson</a:t>
          </a:r>
          <a:endParaRPr lang="en-US" sz="1600" kern="1200"/>
        </a:p>
      </dsp:txBody>
      <dsp:txXfrm>
        <a:off x="1736952" y="1880461"/>
        <a:ext cx="5095259" cy="1503855"/>
      </dsp:txXfrm>
    </dsp:sp>
    <dsp:sp modelId="{B59CF24A-DC4C-4DC2-BCA8-1EBCB879DF9D}">
      <dsp:nvSpPr>
        <dsp:cNvPr id="0" name=""/>
        <dsp:cNvSpPr/>
      </dsp:nvSpPr>
      <dsp:spPr>
        <a:xfrm>
          <a:off x="0" y="3760280"/>
          <a:ext cx="6832212" cy="1503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BB4EE-E27D-4550-8AB5-AF7C80C2CE5E}">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A59A6F-88D6-4B7E-8F23-7407207F8793}">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11200">
            <a:lnSpc>
              <a:spcPct val="90000"/>
            </a:lnSpc>
            <a:spcBef>
              <a:spcPct val="0"/>
            </a:spcBef>
            <a:spcAft>
              <a:spcPct val="35000"/>
            </a:spcAft>
            <a:buNone/>
          </a:pPr>
          <a:r>
            <a:rPr lang="fr-FR" sz="1600" kern="1200"/>
            <a:t>L’affaire Garnier gère de très nombreux produits : Shampoings Ultra-doux et Fructis, cosmestiques Synergie, Ambre Solaire, les marques de colration Nutrisse, Cristal, Belle Color et Lumia…</a:t>
          </a:r>
          <a:endParaRPr lang="en-US" sz="1600" kern="1200"/>
        </a:p>
      </dsp:txBody>
      <dsp:txXfrm>
        <a:off x="1736952" y="3760280"/>
        <a:ext cx="5095259" cy="1503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79655-1455-4623-B8F2-D178151C1673}">
      <dsp:nvSpPr>
        <dsp:cNvPr id="0" name=""/>
        <dsp:cNvSpPr/>
      </dsp:nvSpPr>
      <dsp:spPr>
        <a:xfrm>
          <a:off x="0" y="2185"/>
          <a:ext cx="6832212"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094DB-A0FA-4B6B-BC30-048A5E811D38}">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C62CAB-A70E-44DF-B61E-82BA99918514}">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Définir sa mission - métier</a:t>
          </a:r>
          <a:endParaRPr lang="en-US" sz="2000" kern="1200"/>
        </a:p>
      </dsp:txBody>
      <dsp:txXfrm>
        <a:off x="1279109" y="2185"/>
        <a:ext cx="5553102" cy="1107454"/>
      </dsp:txXfrm>
    </dsp:sp>
    <dsp:sp modelId="{FD3732DB-C026-4966-AA83-99F184D892F2}">
      <dsp:nvSpPr>
        <dsp:cNvPr id="0" name=""/>
        <dsp:cNvSpPr/>
      </dsp:nvSpPr>
      <dsp:spPr>
        <a:xfrm>
          <a:off x="0" y="1386503"/>
          <a:ext cx="6832212"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86D00-B223-431F-BCA8-3013106AC275}">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3CE336-12B9-4F7D-8066-6AA671B92AFB}">
      <dsp:nvSpPr>
        <dsp:cNvPr id="0" name=""/>
        <dsp:cNvSpPr/>
      </dsp:nvSpPr>
      <dsp:spPr>
        <a:xfrm>
          <a:off x="1279109" y="1386503"/>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Identifier ses Domaines d’Activités Stratégiques (Utilité / Fonction – Savoir-Faire - cible)</a:t>
          </a:r>
          <a:endParaRPr lang="en-US" sz="2000" kern="1200"/>
        </a:p>
      </dsp:txBody>
      <dsp:txXfrm>
        <a:off x="1279109" y="1386503"/>
        <a:ext cx="5553102" cy="1107454"/>
      </dsp:txXfrm>
    </dsp:sp>
    <dsp:sp modelId="{1D848F58-03F3-4D3D-AABC-8945616630BC}">
      <dsp:nvSpPr>
        <dsp:cNvPr id="0" name=""/>
        <dsp:cNvSpPr/>
      </dsp:nvSpPr>
      <dsp:spPr>
        <a:xfrm>
          <a:off x="0" y="2770821"/>
          <a:ext cx="6832212"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68F53-F0A3-4A2E-BE01-E34FDA3B1C08}">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A1D362-FD7A-4926-AA17-134F53FAF480}">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Repartir les ressources entre les différents domaines</a:t>
          </a:r>
          <a:endParaRPr lang="en-US" sz="2000" kern="1200"/>
        </a:p>
      </dsp:txBody>
      <dsp:txXfrm>
        <a:off x="1279109" y="2770821"/>
        <a:ext cx="5553102" cy="1107454"/>
      </dsp:txXfrm>
    </dsp:sp>
    <dsp:sp modelId="{13F42F70-9EA1-40FB-B9C6-9F4748C83D39}">
      <dsp:nvSpPr>
        <dsp:cNvPr id="0" name=""/>
        <dsp:cNvSpPr/>
      </dsp:nvSpPr>
      <dsp:spPr>
        <a:xfrm>
          <a:off x="0" y="4155139"/>
          <a:ext cx="6832212"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42D19-AF6A-4C7F-8D37-F18692502839}">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9D90DE-E99E-4921-9760-1467A11ACCCA}">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89000">
            <a:lnSpc>
              <a:spcPct val="90000"/>
            </a:lnSpc>
            <a:spcBef>
              <a:spcPct val="0"/>
            </a:spcBef>
            <a:spcAft>
              <a:spcPct val="35000"/>
            </a:spcAft>
            <a:buNone/>
          </a:pPr>
          <a:r>
            <a:rPr lang="fr-FR" sz="2000" kern="1200"/>
            <a:t>Identifier les nouveaux domaines dans lesquels investir et ceux qu’il faut abandonner.</a:t>
          </a:r>
          <a:endParaRPr lang="en-US" sz="2000" kern="1200"/>
        </a:p>
      </dsp:txBody>
      <dsp:txXfrm>
        <a:off x="1279109" y="4155139"/>
        <a:ext cx="5553102" cy="1107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6C4EC-5A94-4CB6-AC88-65F230BCACC8}">
      <dsp:nvSpPr>
        <dsp:cNvPr id="0" name=""/>
        <dsp:cNvSpPr/>
      </dsp:nvSpPr>
      <dsp:spPr>
        <a:xfrm>
          <a:off x="0" y="3410"/>
          <a:ext cx="8915400" cy="747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5F140-0F81-4C48-B1A7-8680AF86F227}">
      <dsp:nvSpPr>
        <dsp:cNvPr id="0" name=""/>
        <dsp:cNvSpPr/>
      </dsp:nvSpPr>
      <dsp:spPr>
        <a:xfrm>
          <a:off x="226014" y="171520"/>
          <a:ext cx="411337" cy="410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3282D9-47D6-4004-BEE1-98658AABFFAD}">
      <dsp:nvSpPr>
        <dsp:cNvPr id="0" name=""/>
        <dsp:cNvSpPr/>
      </dsp:nvSpPr>
      <dsp:spPr>
        <a:xfrm>
          <a:off x="863366" y="3410"/>
          <a:ext cx="8025883" cy="79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6" tIns="84016" rIns="84016" bIns="84016" numCol="1" spcCol="1270" anchor="ctr" anchorCtr="0">
          <a:noAutofit/>
        </a:bodyPr>
        <a:lstStyle/>
        <a:p>
          <a:pPr marL="0" lvl="0" indent="0" algn="l" defTabSz="622300">
            <a:lnSpc>
              <a:spcPct val="100000"/>
            </a:lnSpc>
            <a:spcBef>
              <a:spcPct val="0"/>
            </a:spcBef>
            <a:spcAft>
              <a:spcPct val="35000"/>
            </a:spcAft>
            <a:buNone/>
          </a:pPr>
          <a:r>
            <a:rPr lang="fr-FR" sz="1400" kern="1200"/>
            <a:t>Situation idéale : opportunités sans qu’aucune menace importante ne vienne assombrir l’horizon (investissements immobiliers sans risque, marché des call center retour au Mkt relationnel, SMS)</a:t>
          </a:r>
          <a:endParaRPr lang="en-US" sz="1400" kern="1200"/>
        </a:p>
      </dsp:txBody>
      <dsp:txXfrm>
        <a:off x="863366" y="3410"/>
        <a:ext cx="8025883" cy="793852"/>
      </dsp:txXfrm>
    </dsp:sp>
    <dsp:sp modelId="{9A64E2DF-F766-4D65-BCA4-BC8D786EC62C}">
      <dsp:nvSpPr>
        <dsp:cNvPr id="0" name=""/>
        <dsp:cNvSpPr/>
      </dsp:nvSpPr>
      <dsp:spPr>
        <a:xfrm>
          <a:off x="0" y="995726"/>
          <a:ext cx="8915400" cy="747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60E12-6FBB-43FE-9F97-A4C44B405AF4}">
      <dsp:nvSpPr>
        <dsp:cNvPr id="0" name=""/>
        <dsp:cNvSpPr/>
      </dsp:nvSpPr>
      <dsp:spPr>
        <a:xfrm>
          <a:off x="226014" y="1163836"/>
          <a:ext cx="411337" cy="410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2AA4E5-B1A9-43BB-BA50-633A03A0752D}">
      <dsp:nvSpPr>
        <dsp:cNvPr id="0" name=""/>
        <dsp:cNvSpPr/>
      </dsp:nvSpPr>
      <dsp:spPr>
        <a:xfrm>
          <a:off x="863366" y="995726"/>
          <a:ext cx="8025883" cy="79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6" tIns="84016" rIns="84016" bIns="84016" numCol="1" spcCol="1270" anchor="ctr" anchorCtr="0">
          <a:noAutofit/>
        </a:bodyPr>
        <a:lstStyle/>
        <a:p>
          <a:pPr marL="0" lvl="0" indent="0" algn="l" defTabSz="622300">
            <a:lnSpc>
              <a:spcPct val="100000"/>
            </a:lnSpc>
            <a:spcBef>
              <a:spcPct val="0"/>
            </a:spcBef>
            <a:spcAft>
              <a:spcPct val="35000"/>
            </a:spcAft>
            <a:buNone/>
          </a:pPr>
          <a:r>
            <a:rPr lang="fr-FR" sz="1400" kern="1200"/>
            <a:t>Situation spéculative (beaucoup d’opportunités et de menaces) se caractérise par un niveau élevé de risque (nlle économie, profusions de chaînes TV, courtiers) </a:t>
          </a:r>
          <a:endParaRPr lang="en-US" sz="1400" kern="1200"/>
        </a:p>
      </dsp:txBody>
      <dsp:txXfrm>
        <a:off x="863366" y="995726"/>
        <a:ext cx="8025883" cy="793852"/>
      </dsp:txXfrm>
    </dsp:sp>
    <dsp:sp modelId="{B08D89BE-D057-4368-9539-265A2B276379}">
      <dsp:nvSpPr>
        <dsp:cNvPr id="0" name=""/>
        <dsp:cNvSpPr/>
      </dsp:nvSpPr>
      <dsp:spPr>
        <a:xfrm>
          <a:off x="0" y="1988042"/>
          <a:ext cx="8915400" cy="747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E3E18-B6C1-4BBE-922B-01DC6E9987EE}">
      <dsp:nvSpPr>
        <dsp:cNvPr id="0" name=""/>
        <dsp:cNvSpPr/>
      </dsp:nvSpPr>
      <dsp:spPr>
        <a:xfrm>
          <a:off x="226014" y="2156152"/>
          <a:ext cx="411337" cy="410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78B2A2-580D-4D08-8819-DCA2E81099B5}">
      <dsp:nvSpPr>
        <dsp:cNvPr id="0" name=""/>
        <dsp:cNvSpPr/>
      </dsp:nvSpPr>
      <dsp:spPr>
        <a:xfrm>
          <a:off x="863366" y="1988042"/>
          <a:ext cx="8025883" cy="79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6" tIns="84016" rIns="84016" bIns="84016" numCol="1" spcCol="1270" anchor="ctr" anchorCtr="0">
          <a:noAutofit/>
        </a:bodyPr>
        <a:lstStyle/>
        <a:p>
          <a:pPr marL="0" lvl="0" indent="0" algn="l" defTabSz="622300">
            <a:lnSpc>
              <a:spcPct val="100000"/>
            </a:lnSpc>
            <a:spcBef>
              <a:spcPct val="0"/>
            </a:spcBef>
            <a:spcAft>
              <a:spcPct val="35000"/>
            </a:spcAft>
            <a:buNone/>
          </a:pPr>
          <a:r>
            <a:rPr lang="fr-FR" sz="1400" kern="1200"/>
            <a:t>Une situation stable correspond au cas inverse (bâtiment, organisme de contrôle - qualité, avocat, notaires)</a:t>
          </a:r>
          <a:endParaRPr lang="en-US" sz="1400" kern="1200"/>
        </a:p>
      </dsp:txBody>
      <dsp:txXfrm>
        <a:off x="863366" y="1988042"/>
        <a:ext cx="8025883" cy="793852"/>
      </dsp:txXfrm>
    </dsp:sp>
    <dsp:sp modelId="{FF8750E3-FECA-4665-A28B-1237CE4D61B4}">
      <dsp:nvSpPr>
        <dsp:cNvPr id="0" name=""/>
        <dsp:cNvSpPr/>
      </dsp:nvSpPr>
      <dsp:spPr>
        <a:xfrm>
          <a:off x="0" y="2980358"/>
          <a:ext cx="8915400" cy="747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A5D85-638E-4955-B3D3-7DFDD1873093}">
      <dsp:nvSpPr>
        <dsp:cNvPr id="0" name=""/>
        <dsp:cNvSpPr/>
      </dsp:nvSpPr>
      <dsp:spPr>
        <a:xfrm>
          <a:off x="226014" y="3148468"/>
          <a:ext cx="411337" cy="4109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4B26FC-BC8C-4693-B85A-1FDF88F43A3A}">
      <dsp:nvSpPr>
        <dsp:cNvPr id="0" name=""/>
        <dsp:cNvSpPr/>
      </dsp:nvSpPr>
      <dsp:spPr>
        <a:xfrm>
          <a:off x="863366" y="2980358"/>
          <a:ext cx="8025883" cy="79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016" tIns="84016" rIns="84016" bIns="84016" numCol="1" spcCol="1270" anchor="ctr" anchorCtr="0">
          <a:noAutofit/>
        </a:bodyPr>
        <a:lstStyle/>
        <a:p>
          <a:pPr marL="0" lvl="0" indent="0" algn="l" defTabSz="622300">
            <a:lnSpc>
              <a:spcPct val="100000"/>
            </a:lnSpc>
            <a:spcBef>
              <a:spcPct val="0"/>
            </a:spcBef>
            <a:spcAft>
              <a:spcPct val="35000"/>
            </a:spcAft>
            <a:buNone/>
          </a:pPr>
          <a:r>
            <a:rPr lang="fr-FR" sz="1400" kern="1200"/>
            <a:t>Situation préoccupante : pauvre en opportunités mais riche en menaces (GMS, Hôtellerie, situation de l’éducation et de la santé…) </a:t>
          </a:r>
          <a:endParaRPr lang="en-US" sz="1400" kern="1200"/>
        </a:p>
      </dsp:txBody>
      <dsp:txXfrm>
        <a:off x="863366" y="2980358"/>
        <a:ext cx="8025883" cy="793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BA4C5-43E1-490E-AC1B-14A3A9562FE9}">
      <dsp:nvSpPr>
        <dsp:cNvPr id="0" name=""/>
        <dsp:cNvSpPr/>
      </dsp:nvSpPr>
      <dsp:spPr>
        <a:xfrm>
          <a:off x="0" y="461"/>
          <a:ext cx="891540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C40C9BD8-A14C-47A4-B212-8D606E85FD9B}">
      <dsp:nvSpPr>
        <dsp:cNvPr id="0" name=""/>
        <dsp:cNvSpPr/>
      </dsp:nvSpPr>
      <dsp:spPr>
        <a:xfrm>
          <a:off x="0" y="461"/>
          <a:ext cx="8915400" cy="75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b="1" kern="1200"/>
            <a:t>4 phases (Simon, 1983) :</a:t>
          </a:r>
          <a:endParaRPr lang="en-US" sz="2100" kern="1200"/>
        </a:p>
      </dsp:txBody>
      <dsp:txXfrm>
        <a:off x="0" y="461"/>
        <a:ext cx="8915400" cy="755339"/>
      </dsp:txXfrm>
    </dsp:sp>
    <dsp:sp modelId="{76CC0E75-0C59-4D8B-87E8-E497A28F0606}">
      <dsp:nvSpPr>
        <dsp:cNvPr id="0" name=""/>
        <dsp:cNvSpPr/>
      </dsp:nvSpPr>
      <dsp:spPr>
        <a:xfrm>
          <a:off x="0" y="755801"/>
          <a:ext cx="891540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79285C71-B29B-49AF-B317-7C860617A413}">
      <dsp:nvSpPr>
        <dsp:cNvPr id="0" name=""/>
        <dsp:cNvSpPr/>
      </dsp:nvSpPr>
      <dsp:spPr>
        <a:xfrm>
          <a:off x="0" y="755801"/>
          <a:ext cx="8915400" cy="75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l’</a:t>
          </a:r>
          <a:r>
            <a:rPr lang="fr-FR" sz="2100" b="1" i="1" kern="1200"/>
            <a:t>intelligence</a:t>
          </a:r>
          <a:r>
            <a:rPr lang="fr-FR" sz="2100" kern="1200"/>
            <a:t>, première phase qui consiste à reconnaître et identifier le problème ;</a:t>
          </a:r>
          <a:endParaRPr lang="en-US" sz="2100" kern="1200"/>
        </a:p>
      </dsp:txBody>
      <dsp:txXfrm>
        <a:off x="0" y="755801"/>
        <a:ext cx="8915400" cy="755339"/>
      </dsp:txXfrm>
    </dsp:sp>
    <dsp:sp modelId="{22AC08F4-2B42-40E8-A37C-333726B74179}">
      <dsp:nvSpPr>
        <dsp:cNvPr id="0" name=""/>
        <dsp:cNvSpPr/>
      </dsp:nvSpPr>
      <dsp:spPr>
        <a:xfrm>
          <a:off x="0" y="1511141"/>
          <a:ext cx="891540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C8601058-AA38-4F0B-963E-F02780FB4016}">
      <dsp:nvSpPr>
        <dsp:cNvPr id="0" name=""/>
        <dsp:cNvSpPr/>
      </dsp:nvSpPr>
      <dsp:spPr>
        <a:xfrm>
          <a:off x="0" y="1511141"/>
          <a:ext cx="8915400" cy="75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la </a:t>
          </a:r>
          <a:r>
            <a:rPr lang="fr-FR" sz="2100" b="1" i="1" kern="1200"/>
            <a:t>modélisation</a:t>
          </a:r>
          <a:r>
            <a:rPr lang="fr-FR" sz="2100" kern="1200"/>
            <a:t>, deuxième phase qui consiste à concevoir et à formaliser les voies de solutions possibles ;</a:t>
          </a:r>
          <a:endParaRPr lang="en-US" sz="2100" kern="1200"/>
        </a:p>
      </dsp:txBody>
      <dsp:txXfrm>
        <a:off x="0" y="1511141"/>
        <a:ext cx="8915400" cy="755339"/>
      </dsp:txXfrm>
    </dsp:sp>
    <dsp:sp modelId="{786987FC-D301-4ECB-9845-374AE0694B84}">
      <dsp:nvSpPr>
        <dsp:cNvPr id="0" name=""/>
        <dsp:cNvSpPr/>
      </dsp:nvSpPr>
      <dsp:spPr>
        <a:xfrm>
          <a:off x="0" y="2266480"/>
          <a:ext cx="891540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E6FC9B51-ABF6-4791-AB72-5AFE66A57C91}">
      <dsp:nvSpPr>
        <dsp:cNvPr id="0" name=""/>
        <dsp:cNvSpPr/>
      </dsp:nvSpPr>
      <dsp:spPr>
        <a:xfrm>
          <a:off x="0" y="2266480"/>
          <a:ext cx="8915400" cy="75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le </a:t>
          </a:r>
          <a:r>
            <a:rPr lang="fr-FR" sz="2100" b="1" i="1" kern="1200"/>
            <a:t>choix</a:t>
          </a:r>
          <a:r>
            <a:rPr lang="fr-FR" sz="2100" kern="1200"/>
            <a:t>, celui de l’action possible parmi les différentes voies identifiées ;</a:t>
          </a:r>
          <a:endParaRPr lang="en-US" sz="2100" kern="1200"/>
        </a:p>
      </dsp:txBody>
      <dsp:txXfrm>
        <a:off x="0" y="2266480"/>
        <a:ext cx="8915400" cy="755339"/>
      </dsp:txXfrm>
    </dsp:sp>
    <dsp:sp modelId="{06EDFB45-2FC9-4042-BE14-EBDBCF49EEEA}">
      <dsp:nvSpPr>
        <dsp:cNvPr id="0" name=""/>
        <dsp:cNvSpPr/>
      </dsp:nvSpPr>
      <dsp:spPr>
        <a:xfrm>
          <a:off x="0" y="3021820"/>
          <a:ext cx="891540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54AA93C1-A473-4566-A2AF-A65A694C954D}">
      <dsp:nvSpPr>
        <dsp:cNvPr id="0" name=""/>
        <dsp:cNvSpPr/>
      </dsp:nvSpPr>
      <dsp:spPr>
        <a:xfrm>
          <a:off x="0" y="3021820"/>
          <a:ext cx="8915400" cy="755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l’</a:t>
          </a:r>
          <a:r>
            <a:rPr lang="fr-FR" sz="2100" b="1" i="1" kern="1200"/>
            <a:t>évaluation</a:t>
          </a:r>
          <a:r>
            <a:rPr lang="fr-FR" sz="2100" kern="1200"/>
            <a:t> de ce choix qui pourrait aboutir à le valider ou à le remettre en cause.</a:t>
          </a:r>
          <a:endParaRPr lang="en-US" sz="2100" kern="1200"/>
        </a:p>
      </dsp:txBody>
      <dsp:txXfrm>
        <a:off x="0" y="3021820"/>
        <a:ext cx="8915400" cy="755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08AE-FDAE-4B12-A1A8-381CE905A213}">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D79DF99-CA8F-47BE-9879-B0BEB23DF2BF}">
      <dsp:nvSpPr>
        <dsp:cNvPr id="0" name=""/>
        <dsp:cNvSpPr/>
      </dsp:nvSpPr>
      <dsp:spPr>
        <a:xfrm>
          <a:off x="0" y="0"/>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t>Matériaux argumentatifs :</a:t>
          </a:r>
          <a:endParaRPr lang="en-US" sz="1800" kern="1200"/>
        </a:p>
      </dsp:txBody>
      <dsp:txXfrm>
        <a:off x="0" y="0"/>
        <a:ext cx="6832212" cy="658097"/>
      </dsp:txXfrm>
    </dsp:sp>
    <dsp:sp modelId="{E5562E32-1C96-4957-B066-210ED774E70C}">
      <dsp:nvSpPr>
        <dsp:cNvPr id="0" name=""/>
        <dsp:cNvSpPr/>
      </dsp:nvSpPr>
      <dsp:spPr>
        <a:xfrm>
          <a:off x="0" y="658097"/>
          <a:ext cx="6832212" cy="0"/>
        </a:xfrm>
        <a:prstGeom prst="line">
          <a:avLst/>
        </a:prstGeom>
        <a:gradFill rotWithShape="0">
          <a:gsLst>
            <a:gs pos="0">
              <a:schemeClr val="accent2">
                <a:hueOff val="127084"/>
                <a:satOff val="-2840"/>
                <a:lumOff val="-2689"/>
                <a:alphaOff val="0"/>
                <a:tint val="96000"/>
                <a:lumMod val="104000"/>
              </a:schemeClr>
            </a:gs>
            <a:gs pos="100000">
              <a:schemeClr val="accent2">
                <a:hueOff val="127084"/>
                <a:satOff val="-2840"/>
                <a:lumOff val="-2689"/>
                <a:alphaOff val="0"/>
                <a:shade val="98000"/>
                <a:lumMod val="94000"/>
              </a:schemeClr>
            </a:gs>
          </a:gsLst>
          <a:lin ang="5400000" scaled="0"/>
        </a:gradFill>
        <a:ln w="9525" cap="rnd" cmpd="sng" algn="ctr">
          <a:solidFill>
            <a:schemeClr val="accent2">
              <a:hueOff val="127084"/>
              <a:satOff val="-2840"/>
              <a:lumOff val="-2689"/>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BBB2A31-97F7-45C6-A746-D0F0A2C8EB9F}">
      <dsp:nvSpPr>
        <dsp:cNvPr id="0" name=""/>
        <dsp:cNvSpPr/>
      </dsp:nvSpPr>
      <dsp:spPr>
        <a:xfrm>
          <a:off x="0" y="658097"/>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1. Des faits, des chiffres, des données précises de l’énoncé</a:t>
          </a:r>
          <a:endParaRPr lang="en-US" sz="1800" kern="1200"/>
        </a:p>
      </dsp:txBody>
      <dsp:txXfrm>
        <a:off x="0" y="658097"/>
        <a:ext cx="6832212" cy="658097"/>
      </dsp:txXfrm>
    </dsp:sp>
    <dsp:sp modelId="{336CDCBC-5355-4FA1-BA0E-8F53EBA25FB6}">
      <dsp:nvSpPr>
        <dsp:cNvPr id="0" name=""/>
        <dsp:cNvSpPr/>
      </dsp:nvSpPr>
      <dsp:spPr>
        <a:xfrm>
          <a:off x="0" y="1316194"/>
          <a:ext cx="6832212" cy="0"/>
        </a:xfrm>
        <a:prstGeom prst="line">
          <a:avLst/>
        </a:prstGeom>
        <a:gradFill rotWithShape="0">
          <a:gsLst>
            <a:gs pos="0">
              <a:schemeClr val="accent2">
                <a:hueOff val="254167"/>
                <a:satOff val="-5681"/>
                <a:lumOff val="-5378"/>
                <a:alphaOff val="0"/>
                <a:tint val="96000"/>
                <a:lumMod val="104000"/>
              </a:schemeClr>
            </a:gs>
            <a:gs pos="100000">
              <a:schemeClr val="accent2">
                <a:hueOff val="254167"/>
                <a:satOff val="-5681"/>
                <a:lumOff val="-5378"/>
                <a:alphaOff val="0"/>
                <a:shade val="98000"/>
                <a:lumMod val="94000"/>
              </a:schemeClr>
            </a:gs>
          </a:gsLst>
          <a:lin ang="5400000" scaled="0"/>
        </a:gradFill>
        <a:ln w="9525" cap="rnd" cmpd="sng" algn="ctr">
          <a:solidFill>
            <a:schemeClr val="accent2">
              <a:hueOff val="254167"/>
              <a:satOff val="-5681"/>
              <a:lumOff val="-537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AF390F4-3601-4632-ABB5-BB8FF5C47F33}">
      <dsp:nvSpPr>
        <dsp:cNvPr id="0" name=""/>
        <dsp:cNvSpPr/>
      </dsp:nvSpPr>
      <dsp:spPr>
        <a:xfrm>
          <a:off x="0" y="1316194"/>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2. Des références théoriques à des outils d’analyse stratégique</a:t>
          </a:r>
          <a:endParaRPr lang="en-US" sz="1800" kern="1200"/>
        </a:p>
      </dsp:txBody>
      <dsp:txXfrm>
        <a:off x="0" y="1316194"/>
        <a:ext cx="6832212" cy="658097"/>
      </dsp:txXfrm>
    </dsp:sp>
    <dsp:sp modelId="{6E6C4745-4939-4ACD-B7D5-6702C2A75C3C}">
      <dsp:nvSpPr>
        <dsp:cNvPr id="0" name=""/>
        <dsp:cNvSpPr/>
      </dsp:nvSpPr>
      <dsp:spPr>
        <a:xfrm>
          <a:off x="0" y="1974292"/>
          <a:ext cx="6832212" cy="0"/>
        </a:xfrm>
        <a:prstGeom prst="line">
          <a:avLst/>
        </a:prstGeom>
        <a:gradFill rotWithShape="0">
          <a:gsLst>
            <a:gs pos="0">
              <a:schemeClr val="accent2">
                <a:hueOff val="381251"/>
                <a:satOff val="-8521"/>
                <a:lumOff val="-8067"/>
                <a:alphaOff val="0"/>
                <a:tint val="96000"/>
                <a:lumMod val="104000"/>
              </a:schemeClr>
            </a:gs>
            <a:gs pos="100000">
              <a:schemeClr val="accent2">
                <a:hueOff val="381251"/>
                <a:satOff val="-8521"/>
                <a:lumOff val="-8067"/>
                <a:alphaOff val="0"/>
                <a:shade val="98000"/>
                <a:lumMod val="94000"/>
              </a:schemeClr>
            </a:gs>
          </a:gsLst>
          <a:lin ang="5400000" scaled="0"/>
        </a:gradFill>
        <a:ln w="9525" cap="rnd" cmpd="sng" algn="ctr">
          <a:solidFill>
            <a:schemeClr val="accent2">
              <a:hueOff val="381251"/>
              <a:satOff val="-8521"/>
              <a:lumOff val="-8067"/>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0CB84AA-8E77-41BF-888B-FD9E251E3D74}">
      <dsp:nvSpPr>
        <dsp:cNvPr id="0" name=""/>
        <dsp:cNvSpPr/>
      </dsp:nvSpPr>
      <dsp:spPr>
        <a:xfrm>
          <a:off x="0" y="1974292"/>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3. Des associations d’idées avec d’autres situations rencontrées</a:t>
          </a:r>
          <a:endParaRPr lang="en-US" sz="1800" kern="1200"/>
        </a:p>
      </dsp:txBody>
      <dsp:txXfrm>
        <a:off x="0" y="1974292"/>
        <a:ext cx="6832212" cy="658097"/>
      </dsp:txXfrm>
    </dsp:sp>
    <dsp:sp modelId="{D6318389-C861-4FB8-B3CB-AB1C422FA69A}">
      <dsp:nvSpPr>
        <dsp:cNvPr id="0" name=""/>
        <dsp:cNvSpPr/>
      </dsp:nvSpPr>
      <dsp:spPr>
        <a:xfrm>
          <a:off x="0" y="2632389"/>
          <a:ext cx="6832212" cy="0"/>
        </a:xfrm>
        <a:prstGeom prst="line">
          <a:avLst/>
        </a:prstGeom>
        <a:gradFill rotWithShape="0">
          <a:gsLst>
            <a:gs pos="0">
              <a:schemeClr val="accent2">
                <a:hueOff val="508335"/>
                <a:satOff val="-11362"/>
                <a:lumOff val="-10756"/>
                <a:alphaOff val="0"/>
                <a:tint val="96000"/>
                <a:lumMod val="104000"/>
              </a:schemeClr>
            </a:gs>
            <a:gs pos="100000">
              <a:schemeClr val="accent2">
                <a:hueOff val="508335"/>
                <a:satOff val="-11362"/>
                <a:lumOff val="-10756"/>
                <a:alphaOff val="0"/>
                <a:shade val="98000"/>
                <a:lumMod val="94000"/>
              </a:schemeClr>
            </a:gs>
          </a:gsLst>
          <a:lin ang="5400000" scaled="0"/>
        </a:gradFill>
        <a:ln w="9525" cap="rnd" cmpd="sng" algn="ctr">
          <a:solidFill>
            <a:schemeClr val="accent2">
              <a:hueOff val="508335"/>
              <a:satOff val="-11362"/>
              <a:lumOff val="-1075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AFB03F3-121E-47FE-85CB-E6A2AD338276}">
      <dsp:nvSpPr>
        <dsp:cNvPr id="0" name=""/>
        <dsp:cNvSpPr/>
      </dsp:nvSpPr>
      <dsp:spPr>
        <a:xfrm>
          <a:off x="0" y="2632389"/>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4. Le consensus issu d’un groupe de préparation préalable</a:t>
          </a:r>
          <a:endParaRPr lang="en-US" sz="1800" kern="1200"/>
        </a:p>
      </dsp:txBody>
      <dsp:txXfrm>
        <a:off x="0" y="2632389"/>
        <a:ext cx="6832212" cy="658097"/>
      </dsp:txXfrm>
    </dsp:sp>
    <dsp:sp modelId="{6BE025C9-1A9B-491E-83A7-6AD20F1E76AD}">
      <dsp:nvSpPr>
        <dsp:cNvPr id="0" name=""/>
        <dsp:cNvSpPr/>
      </dsp:nvSpPr>
      <dsp:spPr>
        <a:xfrm>
          <a:off x="0" y="3290486"/>
          <a:ext cx="6832212" cy="0"/>
        </a:xfrm>
        <a:prstGeom prst="line">
          <a:avLst/>
        </a:prstGeom>
        <a:gradFill rotWithShape="0">
          <a:gsLst>
            <a:gs pos="0">
              <a:schemeClr val="accent2">
                <a:hueOff val="635418"/>
                <a:satOff val="-14202"/>
                <a:lumOff val="-13445"/>
                <a:alphaOff val="0"/>
                <a:tint val="96000"/>
                <a:lumMod val="104000"/>
              </a:schemeClr>
            </a:gs>
            <a:gs pos="100000">
              <a:schemeClr val="accent2">
                <a:hueOff val="635418"/>
                <a:satOff val="-14202"/>
                <a:lumOff val="-13445"/>
                <a:alphaOff val="0"/>
                <a:shade val="98000"/>
                <a:lumMod val="94000"/>
              </a:schemeClr>
            </a:gs>
          </a:gsLst>
          <a:lin ang="5400000" scaled="0"/>
        </a:gradFill>
        <a:ln w="9525" cap="rnd" cmpd="sng" algn="ctr">
          <a:solidFill>
            <a:schemeClr val="accent2">
              <a:hueOff val="635418"/>
              <a:satOff val="-14202"/>
              <a:lumOff val="-1344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0329F5F-EBC4-4B69-A737-0507976A1D92}">
      <dsp:nvSpPr>
        <dsp:cNvPr id="0" name=""/>
        <dsp:cNvSpPr/>
      </dsp:nvSpPr>
      <dsp:spPr>
        <a:xfrm>
          <a:off x="0" y="3290486"/>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5. Des recherches complémentaires hors du contexte du cas</a:t>
          </a:r>
          <a:endParaRPr lang="en-US" sz="1800" kern="1200"/>
        </a:p>
      </dsp:txBody>
      <dsp:txXfrm>
        <a:off x="0" y="3290486"/>
        <a:ext cx="6832212" cy="658097"/>
      </dsp:txXfrm>
    </dsp:sp>
    <dsp:sp modelId="{ABA9BB78-9CCA-4633-9AA7-959F6688B518}">
      <dsp:nvSpPr>
        <dsp:cNvPr id="0" name=""/>
        <dsp:cNvSpPr/>
      </dsp:nvSpPr>
      <dsp:spPr>
        <a:xfrm>
          <a:off x="0" y="3948584"/>
          <a:ext cx="6832212" cy="0"/>
        </a:xfrm>
        <a:prstGeom prst="line">
          <a:avLst/>
        </a:prstGeom>
        <a:gradFill rotWithShape="0">
          <a:gsLst>
            <a:gs pos="0">
              <a:schemeClr val="accent2">
                <a:hueOff val="762502"/>
                <a:satOff val="-17043"/>
                <a:lumOff val="-16134"/>
                <a:alphaOff val="0"/>
                <a:tint val="96000"/>
                <a:lumMod val="104000"/>
              </a:schemeClr>
            </a:gs>
            <a:gs pos="100000">
              <a:schemeClr val="accent2">
                <a:hueOff val="762502"/>
                <a:satOff val="-17043"/>
                <a:lumOff val="-16134"/>
                <a:alphaOff val="0"/>
                <a:shade val="98000"/>
                <a:lumMod val="94000"/>
              </a:schemeClr>
            </a:gs>
          </a:gsLst>
          <a:lin ang="5400000" scaled="0"/>
        </a:gradFill>
        <a:ln w="9525" cap="rnd" cmpd="sng" algn="ctr">
          <a:solidFill>
            <a:schemeClr val="accent2">
              <a:hueOff val="762502"/>
              <a:satOff val="-17043"/>
              <a:lumOff val="-1613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218F1B6-54B7-43E0-B742-01A18E1CCD26}">
      <dsp:nvSpPr>
        <dsp:cNvPr id="0" name=""/>
        <dsp:cNvSpPr/>
      </dsp:nvSpPr>
      <dsp:spPr>
        <a:xfrm>
          <a:off x="0" y="3948584"/>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6. Une expérience personnelle en entreprise</a:t>
          </a:r>
          <a:endParaRPr lang="en-US" sz="1800" kern="1200"/>
        </a:p>
      </dsp:txBody>
      <dsp:txXfrm>
        <a:off x="0" y="3948584"/>
        <a:ext cx="6832212" cy="658097"/>
      </dsp:txXfrm>
    </dsp:sp>
    <dsp:sp modelId="{84CC31A9-53CA-4E10-AE53-9EF87C2488C0}">
      <dsp:nvSpPr>
        <dsp:cNvPr id="0" name=""/>
        <dsp:cNvSpPr/>
      </dsp:nvSpPr>
      <dsp:spPr>
        <a:xfrm>
          <a:off x="0" y="4606681"/>
          <a:ext cx="6832212" cy="0"/>
        </a:xfrm>
        <a:prstGeom prst="line">
          <a:avLst/>
        </a:prstGeom>
        <a:gradFill rotWithShape="0">
          <a:gsLst>
            <a:gs pos="0">
              <a:schemeClr val="accent2">
                <a:hueOff val="889586"/>
                <a:satOff val="-19883"/>
                <a:lumOff val="-18823"/>
                <a:alphaOff val="0"/>
                <a:tint val="96000"/>
                <a:lumMod val="104000"/>
              </a:schemeClr>
            </a:gs>
            <a:gs pos="100000">
              <a:schemeClr val="accent2">
                <a:hueOff val="889586"/>
                <a:satOff val="-19883"/>
                <a:lumOff val="-18823"/>
                <a:alphaOff val="0"/>
                <a:shade val="98000"/>
                <a:lumMod val="94000"/>
              </a:schemeClr>
            </a:gs>
          </a:gsLst>
          <a:lin ang="5400000" scaled="0"/>
        </a:gradFill>
        <a:ln w="9525" cap="rnd" cmpd="sng" algn="ctr">
          <a:solidFill>
            <a:schemeClr val="accent2">
              <a:hueOff val="889586"/>
              <a:satOff val="-19883"/>
              <a:lumOff val="-18823"/>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E5188E5-5C76-4447-A891-858D6E69237C}">
      <dsp:nvSpPr>
        <dsp:cNvPr id="0" name=""/>
        <dsp:cNvSpPr/>
      </dsp:nvSpPr>
      <dsp:spPr>
        <a:xfrm>
          <a:off x="0" y="4606681"/>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7. Une créativité personnelle</a:t>
          </a:r>
          <a:endParaRPr lang="en-US" sz="1800" kern="1200"/>
        </a:p>
      </dsp:txBody>
      <dsp:txXfrm>
        <a:off x="0" y="4606681"/>
        <a:ext cx="6832212" cy="6580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p>
        </p:txBody>
      </p:sp>
      <p:sp>
        <p:nvSpPr>
          <p:cNvPr id="3" name="Espace réservé du tableau 2"/>
          <p:cNvSpPr>
            <a:spLocks noGrp="1"/>
          </p:cNvSpPr>
          <p:nvPr>
            <p:ph type="tbl" idx="1"/>
          </p:nvPr>
        </p:nvSpPr>
        <p:spPr>
          <a:xfrm>
            <a:off x="609600" y="1600201"/>
            <a:ext cx="10972800" cy="4525963"/>
          </a:xfrm>
        </p:spPr>
        <p:txBody>
          <a:bodyPr>
            <a:normAutofit/>
          </a:bodyPr>
          <a:lstStyle/>
          <a:p>
            <a:pPr lvl="0"/>
            <a:endParaRPr lang="fr-FR" noProof="0"/>
          </a:p>
        </p:txBody>
      </p:sp>
      <p:sp>
        <p:nvSpPr>
          <p:cNvPr id="4" name="Espace réservé de la date 3">
            <a:extLst>
              <a:ext uri="{FF2B5EF4-FFF2-40B4-BE49-F238E27FC236}">
                <a16:creationId xmlns:a16="http://schemas.microsoft.com/office/drawing/2014/main" id="{78CDDADC-7ACC-4C4D-9AE9-B73D2653A2B1}"/>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Espace réservé du pied de page 4">
            <a:extLst>
              <a:ext uri="{FF2B5EF4-FFF2-40B4-BE49-F238E27FC236}">
                <a16:creationId xmlns:a16="http://schemas.microsoft.com/office/drawing/2014/main" id="{925F26EA-984A-427D-9D01-D5950A4B416C}"/>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Espace réservé du numéro de diapositive 5">
            <a:extLst>
              <a:ext uri="{FF2B5EF4-FFF2-40B4-BE49-F238E27FC236}">
                <a16:creationId xmlns:a16="http://schemas.microsoft.com/office/drawing/2014/main" id="{270522FE-9123-492D-849B-698D22747283}"/>
              </a:ext>
            </a:extLst>
          </p:cNvPr>
          <p:cNvSpPr>
            <a:spLocks noGrp="1"/>
          </p:cNvSpPr>
          <p:nvPr>
            <p:ph type="sldNum" sz="quarter" idx="12"/>
          </p:nvPr>
        </p:nvSpPr>
        <p:spPr>
          <a:xfrm>
            <a:off x="8737600" y="6245225"/>
            <a:ext cx="2844800" cy="476250"/>
          </a:xfrm>
        </p:spPr>
        <p:txBody>
          <a:bodyPr/>
          <a:lstStyle>
            <a:lvl1pPr>
              <a:defRPr/>
            </a:lvl1pPr>
          </a:lstStyle>
          <a:p>
            <a:pPr>
              <a:defRPr/>
            </a:pPr>
            <a:fld id="{1BEB21AC-C548-4310-A8EE-D70E0D0E1C00}" type="slidenum">
              <a:rPr lang="en-US" altLang="fr-FR"/>
              <a:pPr>
                <a:defRPr/>
              </a:pPr>
              <a:t>‹N°›</a:t>
            </a:fld>
            <a:endParaRPr lang="en-US" altLang="fr-FR"/>
          </a:p>
        </p:txBody>
      </p:sp>
    </p:spTree>
    <p:extLst>
      <p:ext uri="{BB962C8B-B14F-4D97-AF65-F5344CB8AC3E}">
        <p14:creationId xmlns:p14="http://schemas.microsoft.com/office/powerpoint/2010/main" val="360602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a:extLst>
              <a:ext uri="{FF2B5EF4-FFF2-40B4-BE49-F238E27FC236}">
                <a16:creationId xmlns:a16="http://schemas.microsoft.com/office/drawing/2014/main" id="{5E4CE3D7-8A6C-4C05-A7B5-99B1B94D0C1D}"/>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Espace réservé du pied de page 3">
            <a:extLst>
              <a:ext uri="{FF2B5EF4-FFF2-40B4-BE49-F238E27FC236}">
                <a16:creationId xmlns:a16="http://schemas.microsoft.com/office/drawing/2014/main" id="{897F8AC2-A62B-4E57-B581-0E127081FC4E}"/>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Espace réservé du numéro de diapositive 4">
            <a:extLst>
              <a:ext uri="{FF2B5EF4-FFF2-40B4-BE49-F238E27FC236}">
                <a16:creationId xmlns:a16="http://schemas.microsoft.com/office/drawing/2014/main" id="{99914614-6431-4445-87B2-DABC60EC9C92}"/>
              </a:ext>
            </a:extLst>
          </p:cNvPr>
          <p:cNvSpPr>
            <a:spLocks noGrp="1"/>
          </p:cNvSpPr>
          <p:nvPr>
            <p:ph type="sldNum" sz="quarter" idx="12"/>
          </p:nvPr>
        </p:nvSpPr>
        <p:spPr>
          <a:xfrm>
            <a:off x="8737600" y="6245225"/>
            <a:ext cx="2844800" cy="476250"/>
          </a:xfrm>
        </p:spPr>
        <p:txBody>
          <a:bodyPr/>
          <a:lstStyle>
            <a:lvl1pPr>
              <a:defRPr/>
            </a:lvl1pPr>
          </a:lstStyle>
          <a:p>
            <a:pPr>
              <a:defRPr/>
            </a:pPr>
            <a:fld id="{CAA025B4-7687-4329-B56E-20DB956F8360}" type="slidenum">
              <a:rPr lang="en-US" altLang="fr-FR"/>
              <a:pPr>
                <a:defRPr/>
              </a:pPr>
              <a:t>‹N°›</a:t>
            </a:fld>
            <a:endParaRPr lang="en-US" altLang="fr-FR"/>
          </a:p>
        </p:txBody>
      </p:sp>
    </p:spTree>
    <p:extLst>
      <p:ext uri="{BB962C8B-B14F-4D97-AF65-F5344CB8AC3E}">
        <p14:creationId xmlns:p14="http://schemas.microsoft.com/office/powerpoint/2010/main" val="35375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onelmaltese.f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idxOUwTo6t0?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TaezxvjUo7g?start=8&amp;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ideo" Target="https://www.youtube.com/embed/ElDEQ6HqTsE?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5BX3RvIdlhA?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0js8D1Id-TY?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TxclcGGosf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2971858A-0556-4212-A55F-5F0B17ED7172}"/>
              </a:ext>
            </a:extLst>
          </p:cNvPr>
          <p:cNvSpPr>
            <a:spLocks noGrp="1" noChangeArrowheads="1"/>
          </p:cNvSpPr>
          <p:nvPr>
            <p:ph type="ctrTitle"/>
          </p:nvPr>
        </p:nvSpPr>
        <p:spPr>
          <a:xfrm>
            <a:off x="3962400" y="-361861"/>
            <a:ext cx="8229600" cy="1828800"/>
          </a:xfrm>
        </p:spPr>
        <p:txBody>
          <a:bodyPr/>
          <a:lstStyle/>
          <a:p>
            <a:pPr algn="ctr" eaLnBrk="1" fontAlgn="auto" hangingPunct="1">
              <a:spcAft>
                <a:spcPts val="0"/>
              </a:spcAft>
              <a:defRPr/>
            </a:pPr>
            <a:r>
              <a:rPr lang="en-US" dirty="0">
                <a:solidFill>
                  <a:schemeClr val="bg1"/>
                </a:solidFill>
              </a:rPr>
              <a:t>STRATEGIE</a:t>
            </a:r>
          </a:p>
        </p:txBody>
      </p:sp>
      <p:sp>
        <p:nvSpPr>
          <p:cNvPr id="15" name="Rectangle 3">
            <a:extLst>
              <a:ext uri="{FF2B5EF4-FFF2-40B4-BE49-F238E27FC236}">
                <a16:creationId xmlns:a16="http://schemas.microsoft.com/office/drawing/2014/main" id="{0E1D2027-58D2-4EEB-A5BD-EA3F2EABB427}"/>
              </a:ext>
            </a:extLst>
          </p:cNvPr>
          <p:cNvSpPr>
            <a:spLocks noGrp="1" noChangeArrowheads="1"/>
          </p:cNvSpPr>
          <p:nvPr>
            <p:ph type="subTitle" idx="1"/>
          </p:nvPr>
        </p:nvSpPr>
        <p:spPr>
          <a:xfrm>
            <a:off x="6817094" y="2293907"/>
            <a:ext cx="6400800" cy="1752600"/>
          </a:xfrm>
        </p:spPr>
        <p:txBody>
          <a:bodyPr/>
          <a:lstStyle/>
          <a:p>
            <a:pPr algn="ctr" eaLnBrk="1" hangingPunct="1"/>
            <a:r>
              <a:rPr lang="en-US" altLang="fr-FR" b="1" dirty="0" err="1">
                <a:solidFill>
                  <a:schemeClr val="bg1"/>
                </a:solidFill>
              </a:rPr>
              <a:t>Licences</a:t>
            </a:r>
            <a:r>
              <a:rPr lang="en-US" altLang="fr-FR" b="1" dirty="0">
                <a:solidFill>
                  <a:schemeClr val="bg1"/>
                </a:solidFill>
              </a:rPr>
              <a:t> MAAP &amp; MAFICO</a:t>
            </a:r>
          </a:p>
          <a:p>
            <a:pPr algn="ctr" eaLnBrk="1" hangingPunct="1"/>
            <a:r>
              <a:rPr lang="en-US" altLang="fr-FR" b="1" dirty="0">
                <a:solidFill>
                  <a:schemeClr val="bg1"/>
                </a:solidFill>
              </a:rPr>
              <a:t>Definitions  </a:t>
            </a:r>
            <a:r>
              <a:rPr lang="en-US" altLang="fr-FR" b="1" dirty="0" err="1">
                <a:solidFill>
                  <a:schemeClr val="bg1"/>
                </a:solidFill>
              </a:rPr>
              <a:t>Méthode</a:t>
            </a:r>
            <a:endParaRPr lang="en-US" altLang="fr-FR" b="1" dirty="0">
              <a:solidFill>
                <a:schemeClr val="bg1"/>
              </a:solidFill>
            </a:endParaRPr>
          </a:p>
        </p:txBody>
      </p:sp>
      <p:sp>
        <p:nvSpPr>
          <p:cNvPr id="2" name="Rectangle 3">
            <a:extLst>
              <a:ext uri="{FF2B5EF4-FFF2-40B4-BE49-F238E27FC236}">
                <a16:creationId xmlns:a16="http://schemas.microsoft.com/office/drawing/2014/main" id="{B107A5B9-447D-DD28-9CCA-B35CBE6DC809}"/>
              </a:ext>
            </a:extLst>
          </p:cNvPr>
          <p:cNvSpPr txBox="1">
            <a:spLocks noChangeArrowheads="1"/>
          </p:cNvSpPr>
          <p:nvPr/>
        </p:nvSpPr>
        <p:spPr>
          <a:xfrm>
            <a:off x="-2268806" y="5360592"/>
            <a:ext cx="13161647" cy="1752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0000"/>
              </a:lnSpc>
              <a:defRPr/>
            </a:pPr>
            <a:endParaRPr lang="fr-FR" sz="1400" b="1" i="1" dirty="0">
              <a:solidFill>
                <a:schemeClr val="bg1"/>
              </a:solidFill>
            </a:endParaRPr>
          </a:p>
          <a:p>
            <a:pPr algn="ctr">
              <a:lnSpc>
                <a:spcPct val="80000"/>
              </a:lnSpc>
              <a:defRPr/>
            </a:pPr>
            <a:r>
              <a:rPr lang="fr-FR" sz="1400" b="1" i="1" dirty="0">
                <a:solidFill>
                  <a:schemeClr val="bg1"/>
                </a:solidFill>
              </a:rPr>
              <a:t>Lionel Maltese</a:t>
            </a:r>
          </a:p>
          <a:p>
            <a:pPr algn="ctr">
              <a:lnSpc>
                <a:spcPct val="80000"/>
              </a:lnSpc>
              <a:defRPr/>
            </a:pPr>
            <a:r>
              <a:rPr lang="fr-FR" sz="1400" b="1" i="1" dirty="0">
                <a:solidFill>
                  <a:schemeClr val="bg1"/>
                </a:solidFill>
              </a:rPr>
              <a:t>Maître de Conférences Aix Marseille Université  CERGAM / Université Laval Québec</a:t>
            </a:r>
          </a:p>
          <a:p>
            <a:pPr algn="ctr">
              <a:lnSpc>
                <a:spcPct val="80000"/>
              </a:lnSpc>
              <a:defRPr/>
            </a:pPr>
            <a:r>
              <a:rPr lang="fr-FR" sz="1400" b="1" i="1" dirty="0">
                <a:solidFill>
                  <a:schemeClr val="bg1"/>
                </a:solidFill>
              </a:rPr>
              <a:t>Professeur Associé </a:t>
            </a:r>
            <a:r>
              <a:rPr lang="fr-FR" sz="1400" b="1" i="1" dirty="0" err="1">
                <a:solidFill>
                  <a:schemeClr val="bg1"/>
                </a:solidFill>
              </a:rPr>
              <a:t>Kedge</a:t>
            </a:r>
            <a:r>
              <a:rPr lang="fr-FR" sz="1400" b="1" i="1" dirty="0">
                <a:solidFill>
                  <a:schemeClr val="bg1"/>
                </a:solidFill>
              </a:rPr>
              <a:t> Business </a:t>
            </a:r>
            <a:r>
              <a:rPr lang="fr-FR" sz="1400" b="1" i="1" dirty="0" err="1">
                <a:solidFill>
                  <a:schemeClr val="bg1"/>
                </a:solidFill>
              </a:rPr>
              <a:t>School</a:t>
            </a:r>
            <a:endParaRPr lang="fr-FR" sz="1400" b="1" i="1" dirty="0">
              <a:solidFill>
                <a:schemeClr val="bg1"/>
              </a:solidFill>
            </a:endParaRPr>
          </a:p>
          <a:p>
            <a:pPr algn="ctr">
              <a:lnSpc>
                <a:spcPct val="80000"/>
              </a:lnSpc>
              <a:defRPr/>
            </a:pPr>
            <a:r>
              <a:rPr lang="fr-FR" sz="1400" b="1" i="1" dirty="0">
                <a:solidFill>
                  <a:schemeClr val="bg1"/>
                </a:solidFill>
              </a:rPr>
              <a:t>Entrepreneur Sport Business </a:t>
            </a:r>
          </a:p>
        </p:txBody>
      </p:sp>
      <p:sp>
        <p:nvSpPr>
          <p:cNvPr id="4" name="ZoneTexte 3">
            <a:extLst>
              <a:ext uri="{FF2B5EF4-FFF2-40B4-BE49-F238E27FC236}">
                <a16:creationId xmlns:a16="http://schemas.microsoft.com/office/drawing/2014/main" id="{FAFD04FC-0245-638E-5D69-82533A543794}"/>
              </a:ext>
            </a:extLst>
          </p:cNvPr>
          <p:cNvSpPr txBox="1"/>
          <p:nvPr/>
        </p:nvSpPr>
        <p:spPr>
          <a:xfrm>
            <a:off x="-1649766" y="229022"/>
            <a:ext cx="7745766" cy="784830"/>
          </a:xfrm>
          <a:prstGeom prst="rect">
            <a:avLst/>
          </a:prstGeom>
          <a:noFill/>
        </p:spPr>
        <p:txBody>
          <a:bodyPr wrap="square">
            <a:spAutoFit/>
          </a:bodyPr>
          <a:lstStyle/>
          <a:p>
            <a:pPr algn="ctr" eaLnBrk="1" hangingPunct="1">
              <a:spcBef>
                <a:spcPct val="50000"/>
              </a:spcBef>
              <a:buClrTx/>
              <a:buSzTx/>
              <a:buFontTx/>
              <a:buNone/>
            </a:pPr>
            <a:r>
              <a:rPr lang="fr-FR" altLang="fr-FR" sz="1800" b="1" dirty="0">
                <a:solidFill>
                  <a:schemeClr val="bg1"/>
                </a:solidFill>
                <a:latin typeface="Verdana" panose="020B0604030504040204" pitchFamily="34" charset="0"/>
                <a:hlinkClick r:id="rId3">
                  <a:extLst>
                    <a:ext uri="{A12FA001-AC4F-418D-AE19-62706E023703}">
                      <ahyp:hlinkClr xmlns:ahyp="http://schemas.microsoft.com/office/drawing/2018/hyperlinkcolor" val="tx"/>
                    </a:ext>
                  </a:extLst>
                </a:hlinkClick>
              </a:rPr>
              <a:t>http://lionelmaltese.fr</a:t>
            </a:r>
            <a:endParaRPr lang="fr-FR" altLang="fr-FR" sz="1800" b="1" dirty="0">
              <a:solidFill>
                <a:schemeClr val="bg1"/>
              </a:solidFill>
              <a:latin typeface="Verdana" panose="020B0604030504040204" pitchFamily="34" charset="0"/>
            </a:endParaRPr>
          </a:p>
          <a:p>
            <a:pPr algn="ctr" eaLnBrk="1" hangingPunct="1">
              <a:spcBef>
                <a:spcPct val="50000"/>
              </a:spcBef>
              <a:buClrTx/>
              <a:buSzTx/>
              <a:buFontTx/>
              <a:buNone/>
            </a:pPr>
            <a:r>
              <a:rPr lang="fr-FR" altLang="fr-FR" sz="1800" b="1" dirty="0">
                <a:solidFill>
                  <a:schemeClr val="bg1"/>
                </a:solidFill>
                <a:latin typeface="Verdana" panose="020B0604030504040204" pitchFamily="34" charset="0"/>
              </a:rPr>
              <a:t>@lionelmaltese </a:t>
            </a:r>
          </a:p>
        </p:txBody>
      </p:sp>
    </p:spTree>
    <p:extLst>
      <p:ext uri="{BB962C8B-B14F-4D97-AF65-F5344CB8AC3E}">
        <p14:creationId xmlns:p14="http://schemas.microsoft.com/office/powerpoint/2010/main" val="1541019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1" name="Rectangle 3687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8B1081FD-D966-4B39-97B3-84FE0293AFE3}"/>
              </a:ext>
            </a:extLst>
          </p:cNvPr>
          <p:cNvSpPr>
            <a:spLocks noGrp="1" noChangeArrowheads="1"/>
          </p:cNvSpPr>
          <p:nvPr>
            <p:ph type="title"/>
          </p:nvPr>
        </p:nvSpPr>
        <p:spPr>
          <a:xfrm>
            <a:off x="649224" y="645106"/>
            <a:ext cx="3650279" cy="1259894"/>
          </a:xfrm>
        </p:spPr>
        <p:txBody>
          <a:bodyPr vert="horz" lIns="91440" tIns="45720" rIns="91440" bIns="45720" rtlCol="0" anchor="t">
            <a:normAutofit/>
          </a:bodyPr>
          <a:lstStyle/>
          <a:p>
            <a:pPr>
              <a:lnSpc>
                <a:spcPct val="90000"/>
              </a:lnSpc>
              <a:defRPr/>
            </a:pPr>
            <a:r>
              <a:rPr lang="en-US" sz="2800">
                <a:solidFill>
                  <a:schemeClr val="tx1"/>
                </a:solidFill>
              </a:rPr>
              <a:t>Domaines d’Activités Stratégiques</a:t>
            </a:r>
          </a:p>
        </p:txBody>
      </p:sp>
      <p:sp>
        <p:nvSpPr>
          <p:cNvPr id="2" name="Rectangle 1">
            <a:extLst>
              <a:ext uri="{FF2B5EF4-FFF2-40B4-BE49-F238E27FC236}">
                <a16:creationId xmlns:a16="http://schemas.microsoft.com/office/drawing/2014/main" id="{A555825F-6793-4DA5-B467-B0D05BC349B5}"/>
              </a:ext>
            </a:extLst>
          </p:cNvPr>
          <p:cNvSpPr/>
          <p:nvPr/>
        </p:nvSpPr>
        <p:spPr>
          <a:xfrm>
            <a:off x="649225" y="2133600"/>
            <a:ext cx="3650278" cy="3759253"/>
          </a:xfrm>
          <a:prstGeom prst="rect">
            <a:avLst/>
          </a:prstGeom>
        </p:spPr>
        <p:txBody>
          <a:bodyPr vert="horz" lIns="91440" tIns="45720" rIns="91440" bIns="45720" rtlCol="0">
            <a:normAutofit/>
          </a:bodyPr>
          <a:lstStyle/>
          <a:p>
            <a:pPr>
              <a:lnSpc>
                <a:spcPct val="90000"/>
              </a:lnSpc>
              <a:spcBef>
                <a:spcPts val="1000"/>
              </a:spcBef>
              <a:buClr>
                <a:srgbClr val="E0D87E"/>
              </a:buClr>
              <a:buFont typeface="Wingdings 3" charset="2"/>
              <a:buChar char=""/>
              <a:defRPr/>
            </a:pPr>
            <a:r>
              <a:rPr lang="en-US" sz="1000" dirty="0">
                <a:solidFill>
                  <a:schemeClr val="tx1">
                    <a:lumMod val="75000"/>
                    <a:lumOff val="25000"/>
                  </a:schemeClr>
                </a:solidFill>
                <a:effectLst>
                  <a:outerShdw blurRad="38100" dist="38100" dir="2700000" algn="tl">
                    <a:srgbClr val="FFFFFF"/>
                  </a:outerShdw>
                </a:effectLst>
              </a:rPr>
              <a:t>5 dimensions </a:t>
            </a:r>
            <a:r>
              <a:rPr lang="en-US" sz="1000" dirty="0" err="1">
                <a:solidFill>
                  <a:schemeClr val="tx1">
                    <a:lumMod val="75000"/>
                    <a:lumOff val="25000"/>
                  </a:schemeClr>
                </a:solidFill>
                <a:effectLst>
                  <a:outerShdw blurRad="38100" dist="38100" dir="2700000" algn="tl">
                    <a:srgbClr val="FFFFFF"/>
                  </a:outerShdw>
                </a:effectLst>
              </a:rPr>
              <a:t>essentielles</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doivent</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être</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prises</a:t>
            </a:r>
            <a:r>
              <a:rPr lang="en-US" sz="1000" dirty="0">
                <a:solidFill>
                  <a:schemeClr val="tx1">
                    <a:lumMod val="75000"/>
                    <a:lumOff val="25000"/>
                  </a:schemeClr>
                </a:solidFill>
                <a:effectLst>
                  <a:outerShdw blurRad="38100" dist="38100" dir="2700000" algn="tl">
                    <a:srgbClr val="FFFFFF"/>
                  </a:outerShdw>
                </a:effectLst>
              </a:rPr>
              <a:t> en </a:t>
            </a:r>
            <a:r>
              <a:rPr lang="en-US" sz="1000" dirty="0" err="1">
                <a:solidFill>
                  <a:schemeClr val="tx1">
                    <a:lumMod val="75000"/>
                    <a:lumOff val="25000"/>
                  </a:schemeClr>
                </a:solidFill>
                <a:effectLst>
                  <a:outerShdw blurRad="38100" dist="38100" dir="2700000" algn="tl">
                    <a:srgbClr val="FFFFFF"/>
                  </a:outerShdw>
                </a:effectLst>
              </a:rPr>
              <a:t>compte</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soit</a:t>
            </a:r>
            <a:r>
              <a:rPr lang="en-US" sz="1000" dirty="0">
                <a:solidFill>
                  <a:schemeClr val="tx1">
                    <a:lumMod val="75000"/>
                    <a:lumOff val="25000"/>
                  </a:schemeClr>
                </a:solidFill>
                <a:effectLst>
                  <a:outerShdw blurRad="38100" dist="38100" dir="2700000" algn="tl">
                    <a:srgbClr val="FFFFFF"/>
                  </a:outerShdw>
                </a:effectLst>
              </a:rPr>
              <a:t>:</a:t>
            </a:r>
          </a:p>
          <a:p>
            <a:pPr marL="819150" lvl="1" indent="-342900">
              <a:lnSpc>
                <a:spcPct val="90000"/>
              </a:lnSpc>
              <a:spcBef>
                <a:spcPts val="1000"/>
              </a:spcBef>
              <a:buClr>
                <a:srgbClr val="E0D87E"/>
              </a:buClr>
              <a:buFont typeface="Wingdings 3" charset="2"/>
              <a:buChar char=""/>
              <a:defRPr/>
            </a:pPr>
            <a:endParaRPr lang="en-US" sz="1000" b="1" i="1"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r>
              <a:rPr lang="en-US" sz="1000" b="1" i="1" dirty="0">
                <a:solidFill>
                  <a:schemeClr val="tx1">
                    <a:lumMod val="75000"/>
                    <a:lumOff val="25000"/>
                  </a:schemeClr>
                </a:solidFill>
                <a:effectLst>
                  <a:outerShdw blurRad="38100" dist="38100" dir="2700000" algn="tl">
                    <a:srgbClr val="FFFFFF"/>
                  </a:outerShdw>
                </a:effectLst>
              </a:rPr>
              <a:t>A</a:t>
            </a:r>
            <a:r>
              <a:rPr lang="en-US" sz="1000" i="1" dirty="0">
                <a:solidFill>
                  <a:schemeClr val="tx1">
                    <a:lumMod val="75000"/>
                    <a:lumOff val="25000"/>
                  </a:schemeClr>
                </a:solidFill>
                <a:effectLst>
                  <a:outerShdw blurRad="38100" dist="38100" dir="2700000" algn="tl">
                    <a:srgbClr val="FFFFFF"/>
                  </a:outerShdw>
                </a:effectLst>
              </a:rPr>
              <a:t>pplication </a:t>
            </a:r>
            <a:r>
              <a:rPr lang="en-US" sz="1000" dirty="0">
                <a:solidFill>
                  <a:schemeClr val="tx1">
                    <a:lumMod val="75000"/>
                    <a:lumOff val="25000"/>
                  </a:schemeClr>
                </a:solidFill>
                <a:effectLst>
                  <a:outerShdw blurRad="38100" dist="38100" dir="2700000" algn="tl">
                    <a:srgbClr val="FFFFFF"/>
                  </a:outerShdw>
                </a:effectLst>
              </a:rPr>
              <a:t>: BESOINS / PROPOSITIONS DE VALEUR</a:t>
            </a:r>
          </a:p>
          <a:p>
            <a:pPr marL="819150" lvl="1" indent="-342900">
              <a:lnSpc>
                <a:spcPct val="90000"/>
              </a:lnSpc>
              <a:spcBef>
                <a:spcPts val="1000"/>
              </a:spcBef>
              <a:buClr>
                <a:srgbClr val="E0D87E"/>
              </a:buClr>
              <a:buFont typeface="Wingdings 3" charset="2"/>
              <a:buChar char=""/>
              <a:defRPr/>
            </a:pPr>
            <a:endParaRPr lang="en-US" sz="1000" b="1" i="1"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r>
              <a:rPr lang="en-US" sz="1000" b="1" i="1" dirty="0">
                <a:solidFill>
                  <a:schemeClr val="tx1">
                    <a:lumMod val="75000"/>
                    <a:lumOff val="25000"/>
                  </a:schemeClr>
                </a:solidFill>
                <a:effectLst>
                  <a:outerShdw blurRad="38100" dist="38100" dir="2700000" algn="tl">
                    <a:srgbClr val="FFFFFF"/>
                  </a:outerShdw>
                </a:effectLst>
              </a:rPr>
              <a:t>C</a:t>
            </a:r>
            <a:r>
              <a:rPr lang="en-US" sz="1000" i="1" dirty="0">
                <a:solidFill>
                  <a:schemeClr val="tx1">
                    <a:lumMod val="75000"/>
                    <a:lumOff val="25000"/>
                  </a:schemeClr>
                </a:solidFill>
                <a:effectLst>
                  <a:outerShdw blurRad="38100" dist="38100" dir="2700000" algn="tl">
                    <a:srgbClr val="FFFFFF"/>
                  </a:outerShdw>
                </a:effectLst>
              </a:rPr>
              <a:t>lients</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usagers</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réels</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ou</a:t>
            </a:r>
            <a:r>
              <a:rPr lang="en-US" sz="1000" dirty="0">
                <a:solidFill>
                  <a:schemeClr val="tx1">
                    <a:lumMod val="75000"/>
                    <a:lumOff val="25000"/>
                  </a:schemeClr>
                </a:solidFill>
                <a:effectLst>
                  <a:outerShdw blurRad="38100" dist="38100" dir="2700000" algn="tl">
                    <a:srgbClr val="FFFFFF"/>
                  </a:outerShdw>
                </a:effectLst>
              </a:rPr>
              <a:t> </a:t>
            </a:r>
            <a:r>
              <a:rPr lang="en-US" sz="1000" dirty="0" err="1">
                <a:solidFill>
                  <a:schemeClr val="tx1">
                    <a:lumMod val="75000"/>
                    <a:lumOff val="25000"/>
                  </a:schemeClr>
                </a:solidFill>
                <a:effectLst>
                  <a:outerShdw blurRad="38100" dist="38100" dir="2700000" algn="tl">
                    <a:srgbClr val="FFFFFF"/>
                  </a:outerShdw>
                </a:effectLst>
              </a:rPr>
              <a:t>potentiels</a:t>
            </a:r>
            <a:endParaRPr lang="en-US" sz="1000"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endParaRPr lang="en-US" sz="1000"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r>
              <a:rPr lang="en-US" sz="1000" dirty="0">
                <a:solidFill>
                  <a:schemeClr val="tx1">
                    <a:lumMod val="75000"/>
                    <a:lumOff val="25000"/>
                  </a:schemeClr>
                </a:solidFill>
                <a:effectLst>
                  <a:outerShdw blurRad="38100" dist="38100" dir="2700000" algn="tl">
                    <a:srgbClr val="FFFFFF"/>
                  </a:outerShdw>
                </a:effectLst>
              </a:rPr>
              <a:t>Concurrence</a:t>
            </a:r>
          </a:p>
          <a:p>
            <a:pPr marL="819150" lvl="1" indent="-342900">
              <a:lnSpc>
                <a:spcPct val="90000"/>
              </a:lnSpc>
              <a:spcBef>
                <a:spcPts val="1000"/>
              </a:spcBef>
              <a:buClr>
                <a:srgbClr val="E0D87E"/>
              </a:buClr>
              <a:buFont typeface="Wingdings 3" charset="2"/>
              <a:buChar char=""/>
              <a:defRPr/>
            </a:pPr>
            <a:endParaRPr lang="en-US" sz="1000" b="1" i="1"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r>
              <a:rPr lang="en-US" sz="1000" b="1" i="1" dirty="0">
                <a:solidFill>
                  <a:schemeClr val="tx1">
                    <a:lumMod val="75000"/>
                    <a:lumOff val="25000"/>
                  </a:schemeClr>
                </a:solidFill>
                <a:effectLst>
                  <a:outerShdw blurRad="38100" dist="38100" dir="2700000" algn="tl">
                    <a:srgbClr val="FFFFFF"/>
                  </a:outerShdw>
                </a:effectLst>
              </a:rPr>
              <a:t>Savoir-faire : </a:t>
            </a:r>
            <a:r>
              <a:rPr lang="en-US" sz="1000" b="1" i="1" dirty="0" err="1">
                <a:solidFill>
                  <a:schemeClr val="tx1">
                    <a:lumMod val="75000"/>
                    <a:lumOff val="25000"/>
                  </a:schemeClr>
                </a:solidFill>
                <a:effectLst>
                  <a:outerShdw blurRad="38100" dist="38100" dir="2700000" algn="tl">
                    <a:srgbClr val="FFFFFF"/>
                  </a:outerShdw>
                </a:effectLst>
              </a:rPr>
              <a:t>Ressources</a:t>
            </a:r>
            <a:r>
              <a:rPr lang="en-US" sz="1000" b="1" i="1" dirty="0">
                <a:solidFill>
                  <a:schemeClr val="tx1">
                    <a:lumMod val="75000"/>
                    <a:lumOff val="25000"/>
                  </a:schemeClr>
                </a:solidFill>
                <a:effectLst>
                  <a:outerShdw blurRad="38100" dist="38100" dir="2700000" algn="tl">
                    <a:srgbClr val="FFFFFF"/>
                  </a:outerShdw>
                </a:effectLst>
              </a:rPr>
              <a:t> &amp; </a:t>
            </a:r>
            <a:r>
              <a:rPr lang="en-US" sz="1000" b="1" i="1" dirty="0" err="1">
                <a:solidFill>
                  <a:schemeClr val="tx1">
                    <a:lumMod val="75000"/>
                    <a:lumOff val="25000"/>
                  </a:schemeClr>
                </a:solidFill>
                <a:effectLst>
                  <a:outerShdw blurRad="38100" dist="38100" dir="2700000" algn="tl">
                    <a:srgbClr val="FFFFFF"/>
                  </a:outerShdw>
                </a:effectLst>
              </a:rPr>
              <a:t>Comptences</a:t>
            </a:r>
            <a:endParaRPr lang="en-US" sz="1000"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endParaRPr lang="en-US" sz="1000" b="1" i="1" dirty="0">
              <a:solidFill>
                <a:schemeClr val="tx1">
                  <a:lumMod val="75000"/>
                  <a:lumOff val="25000"/>
                </a:schemeClr>
              </a:solidFill>
              <a:effectLst>
                <a:outerShdw blurRad="38100" dist="38100" dir="2700000" algn="tl">
                  <a:srgbClr val="FFFFFF"/>
                </a:outerShdw>
              </a:effectLst>
            </a:endParaRPr>
          </a:p>
          <a:p>
            <a:pPr marL="819150" lvl="1" indent="-342900">
              <a:lnSpc>
                <a:spcPct val="90000"/>
              </a:lnSpc>
              <a:spcBef>
                <a:spcPts val="1000"/>
              </a:spcBef>
              <a:buClr>
                <a:srgbClr val="E0D87E"/>
              </a:buClr>
              <a:buFont typeface="Wingdings 3" charset="2"/>
              <a:buChar char=""/>
              <a:defRPr/>
            </a:pPr>
            <a:r>
              <a:rPr lang="en-US" sz="1000" dirty="0" err="1">
                <a:solidFill>
                  <a:schemeClr val="tx1">
                    <a:lumMod val="75000"/>
                    <a:lumOff val="25000"/>
                  </a:schemeClr>
                </a:solidFill>
                <a:effectLst>
                  <a:outerShdw blurRad="38100" dist="38100" dir="2700000" algn="tl">
                    <a:srgbClr val="FFFFFF"/>
                  </a:outerShdw>
                </a:effectLst>
              </a:rPr>
              <a:t>Canaux</a:t>
            </a:r>
            <a:r>
              <a:rPr lang="en-US" sz="1000" dirty="0">
                <a:solidFill>
                  <a:schemeClr val="tx1">
                    <a:lumMod val="75000"/>
                    <a:lumOff val="25000"/>
                  </a:schemeClr>
                </a:solidFill>
                <a:effectLst>
                  <a:outerShdw blurRad="38100" dist="38100" dir="2700000" algn="tl">
                    <a:srgbClr val="FFFFFF"/>
                  </a:outerShdw>
                </a:effectLst>
              </a:rPr>
              <a:t> de distribution (</a:t>
            </a:r>
            <a:r>
              <a:rPr lang="en-US" sz="1000" dirty="0" err="1">
                <a:solidFill>
                  <a:schemeClr val="tx1">
                    <a:lumMod val="75000"/>
                    <a:lumOff val="25000"/>
                  </a:schemeClr>
                </a:solidFill>
                <a:effectLst>
                  <a:outerShdw blurRad="38100" dist="38100" dir="2700000" algn="tl">
                    <a:srgbClr val="FFFFFF"/>
                  </a:outerShdw>
                </a:effectLst>
              </a:rPr>
              <a:t>commercialisation</a:t>
            </a:r>
            <a:r>
              <a:rPr lang="en-US" sz="1000" dirty="0">
                <a:solidFill>
                  <a:schemeClr val="tx1">
                    <a:lumMod val="75000"/>
                    <a:lumOff val="25000"/>
                  </a:schemeClr>
                </a:solidFill>
                <a:effectLst>
                  <a:outerShdw blurRad="38100" dist="38100" dir="2700000" algn="tl">
                    <a:srgbClr val="FFFFFF"/>
                  </a:outerShdw>
                </a:effectLst>
              </a:rPr>
              <a:t>)</a:t>
            </a:r>
          </a:p>
          <a:p>
            <a:pPr>
              <a:lnSpc>
                <a:spcPct val="90000"/>
              </a:lnSpc>
              <a:spcBef>
                <a:spcPts val="1000"/>
              </a:spcBef>
              <a:buClr>
                <a:srgbClr val="E0D87E"/>
              </a:buClr>
              <a:buFont typeface="Wingdings 3" charset="2"/>
              <a:buChar char=""/>
              <a:defRPr/>
            </a:pPr>
            <a:endParaRPr lang="en-US" sz="1000" dirty="0">
              <a:solidFill>
                <a:schemeClr val="tx1">
                  <a:lumMod val="75000"/>
                  <a:lumOff val="25000"/>
                </a:schemeClr>
              </a:solidFill>
              <a:effectLst>
                <a:outerShdw blurRad="38100" dist="38100" dir="2700000" algn="tl">
                  <a:srgbClr val="FFFFFF"/>
                </a:outerShdw>
              </a:effectLst>
            </a:endParaRPr>
          </a:p>
        </p:txBody>
      </p:sp>
      <p:pic>
        <p:nvPicPr>
          <p:cNvPr id="3074" name="Picture 2" descr="Good Strategy, Bad Strategy,… Everywhere Strategy - IWB Magazine">
            <a:extLst>
              <a:ext uri="{FF2B5EF4-FFF2-40B4-BE49-F238E27FC236}">
                <a16:creationId xmlns:a16="http://schemas.microsoft.com/office/drawing/2014/main" id="{D9A3BCE0-476E-10FA-7517-C56CABE626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66" r="35116"/>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leￃﾧons stratￃﾩgiques des jardiniers [Frￃﾩdￃﾩric Frￃﾩry]">
            <a:hlinkClick r:id="" action="ppaction://media"/>
            <a:extLst>
              <a:ext uri="{FF2B5EF4-FFF2-40B4-BE49-F238E27FC236}">
                <a16:creationId xmlns:a16="http://schemas.microsoft.com/office/drawing/2014/main" id="{9D96786C-B6CF-4703-87A4-6C77E053AE83}"/>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73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2298" name="Rectangle 12297">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9401F478-E4EA-4C5B-BC1C-EC1AF957C335}"/>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PME-PMI : État des lieux</a:t>
            </a:r>
          </a:p>
        </p:txBody>
      </p:sp>
      <p:sp>
        <p:nvSpPr>
          <p:cNvPr id="12300"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302" name="Rectangle 12301">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293" name="Rectangle 3">
            <a:extLst>
              <a:ext uri="{FF2B5EF4-FFF2-40B4-BE49-F238E27FC236}">
                <a16:creationId xmlns:a16="http://schemas.microsoft.com/office/drawing/2014/main" id="{9C99E447-1464-4446-9CD4-F0B360BB6A1D}"/>
              </a:ext>
            </a:extLst>
          </p:cNvPr>
          <p:cNvGraphicFramePr>
            <a:graphicFrameLocks noGrp="1"/>
          </p:cNvGraphicFramePr>
          <p:nvPr>
            <p:ph idx="1"/>
            <p:extLst>
              <p:ext uri="{D42A27DB-BD31-4B8C-83A1-F6EECF244321}">
                <p14:modId xmlns:p14="http://schemas.microsoft.com/office/powerpoint/2010/main" val="194226684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62649CA-F640-4A73-A2F0-FDD863538452}"/>
              </a:ext>
            </a:extLst>
          </p:cNvPr>
          <p:cNvSpPr>
            <a:spLocks noGrp="1" noChangeArrowheads="1"/>
          </p:cNvSpPr>
          <p:nvPr>
            <p:ph type="title"/>
          </p:nvPr>
        </p:nvSpPr>
        <p:spPr/>
        <p:txBody>
          <a:bodyPr/>
          <a:lstStyle/>
          <a:p>
            <a:pPr>
              <a:defRPr/>
            </a:pPr>
            <a:r>
              <a:rPr lang="fr-FR"/>
              <a:t>De la stratégie au Marketing</a:t>
            </a:r>
          </a:p>
        </p:txBody>
      </p:sp>
      <p:sp>
        <p:nvSpPr>
          <p:cNvPr id="18435" name="Rectangle 3">
            <a:extLst>
              <a:ext uri="{FF2B5EF4-FFF2-40B4-BE49-F238E27FC236}">
                <a16:creationId xmlns:a16="http://schemas.microsoft.com/office/drawing/2014/main" id="{36019789-F4B4-4FAC-8B6F-F7C5FDBC1168}"/>
              </a:ext>
            </a:extLst>
          </p:cNvPr>
          <p:cNvSpPr>
            <a:spLocks noGrp="1" noChangeArrowheads="1"/>
          </p:cNvSpPr>
          <p:nvPr>
            <p:ph sz="half" idx="1"/>
          </p:nvPr>
        </p:nvSpPr>
        <p:spPr>
          <a:xfrm>
            <a:off x="1992314" y="2133600"/>
            <a:ext cx="2674937" cy="3341688"/>
          </a:xfrm>
          <a:gradFill rotWithShape="1">
            <a:gsLst>
              <a:gs pos="0">
                <a:schemeClr val="bg2"/>
              </a:gs>
              <a:gs pos="50000">
                <a:schemeClr val="bg1"/>
              </a:gs>
              <a:gs pos="100000">
                <a:schemeClr val="bg2"/>
              </a:gs>
            </a:gsLst>
            <a:lin ang="5400000" scaled="1"/>
          </a:gradFill>
        </p:spPr>
        <p:txBody>
          <a:bodyPr>
            <a:normAutofit fontScale="92500"/>
          </a:bodyPr>
          <a:lstStyle/>
          <a:p>
            <a:pPr marL="548640" indent="-411480">
              <a:buClr>
                <a:schemeClr val="tx1">
                  <a:shade val="95000"/>
                </a:schemeClr>
              </a:buClr>
              <a:buFont typeface="Wingdings 2"/>
              <a:buChar char=""/>
              <a:defRPr/>
            </a:pPr>
            <a:r>
              <a:rPr lang="fr-FR" sz="2400" dirty="0"/>
              <a:t>Stratégie</a:t>
            </a:r>
          </a:p>
          <a:p>
            <a:pPr marL="868680" lvl="1" indent="-283464">
              <a:buFont typeface="Wingdings 2"/>
              <a:buChar char=""/>
              <a:defRPr/>
            </a:pPr>
            <a:r>
              <a:rPr lang="fr-FR" dirty="0"/>
              <a:t>Analyser</a:t>
            </a:r>
          </a:p>
          <a:p>
            <a:pPr marL="868680" lvl="1" indent="-283464">
              <a:buFont typeface="Wingdings 2"/>
              <a:buChar char=""/>
              <a:defRPr/>
            </a:pPr>
            <a:r>
              <a:rPr lang="fr-FR" dirty="0"/>
              <a:t>Planifier</a:t>
            </a:r>
          </a:p>
          <a:p>
            <a:pPr marL="868680" lvl="1" indent="-283464">
              <a:buFont typeface="Wingdings 2"/>
              <a:buChar char=""/>
              <a:defRPr/>
            </a:pPr>
            <a:r>
              <a:rPr lang="fr-FR" dirty="0"/>
              <a:t>Positionner</a:t>
            </a:r>
          </a:p>
          <a:p>
            <a:pPr marL="868680" lvl="1" indent="-283464">
              <a:buFont typeface="Wingdings 2"/>
              <a:buChar char=""/>
              <a:defRPr/>
            </a:pPr>
            <a:r>
              <a:rPr lang="fr-FR" dirty="0"/>
              <a:t>Décider</a:t>
            </a:r>
          </a:p>
          <a:p>
            <a:pPr marL="868680" lvl="1" indent="-283464">
              <a:buFont typeface="Wingdings 2"/>
              <a:buChar char=""/>
              <a:defRPr/>
            </a:pPr>
            <a:r>
              <a:rPr lang="fr-FR" dirty="0"/>
              <a:t>Prévoir</a:t>
            </a:r>
          </a:p>
          <a:p>
            <a:pPr marL="868680" lvl="1" indent="-283464">
              <a:buFont typeface="Wingdings 2"/>
              <a:buChar char=""/>
              <a:defRPr/>
            </a:pPr>
            <a:r>
              <a:rPr lang="fr-FR" dirty="0"/>
              <a:t>Evoluer</a:t>
            </a:r>
          </a:p>
        </p:txBody>
      </p:sp>
      <p:sp>
        <p:nvSpPr>
          <p:cNvPr id="18436" name="Rectangle 4">
            <a:extLst>
              <a:ext uri="{FF2B5EF4-FFF2-40B4-BE49-F238E27FC236}">
                <a16:creationId xmlns:a16="http://schemas.microsoft.com/office/drawing/2014/main" id="{F9F0B77F-8BAD-4B53-B3A6-74F9B3B49299}"/>
              </a:ext>
            </a:extLst>
          </p:cNvPr>
          <p:cNvSpPr>
            <a:spLocks noGrp="1" noChangeArrowheads="1"/>
          </p:cNvSpPr>
          <p:nvPr>
            <p:ph sz="half" idx="2"/>
          </p:nvPr>
        </p:nvSpPr>
        <p:spPr>
          <a:xfrm>
            <a:off x="6672263" y="1989138"/>
            <a:ext cx="3740150" cy="3600450"/>
          </a:xfrm>
          <a:gradFill rotWithShape="1">
            <a:gsLst>
              <a:gs pos="0">
                <a:schemeClr val="bg2"/>
              </a:gs>
              <a:gs pos="50000">
                <a:schemeClr val="bg1"/>
              </a:gs>
              <a:gs pos="100000">
                <a:schemeClr val="bg2"/>
              </a:gs>
            </a:gsLst>
            <a:lin ang="5400000" scaled="1"/>
          </a:gradFill>
        </p:spPr>
        <p:txBody>
          <a:bodyPr>
            <a:normAutofit fontScale="92500"/>
          </a:bodyPr>
          <a:lstStyle/>
          <a:p>
            <a:pPr marL="548640" indent="-411480">
              <a:lnSpc>
                <a:spcPct val="90000"/>
              </a:lnSpc>
              <a:buClr>
                <a:schemeClr val="tx1">
                  <a:shade val="95000"/>
                </a:schemeClr>
              </a:buClr>
              <a:buFont typeface="Wingdings 2"/>
              <a:buChar char=""/>
              <a:defRPr/>
            </a:pPr>
            <a:r>
              <a:rPr lang="fr-FR" dirty="0"/>
              <a:t>Marketing</a:t>
            </a:r>
          </a:p>
          <a:p>
            <a:pPr marL="868680" lvl="1" indent="-283464">
              <a:lnSpc>
                <a:spcPct val="90000"/>
              </a:lnSpc>
              <a:buFont typeface="Wingdings 2"/>
              <a:buChar char=""/>
              <a:defRPr/>
            </a:pPr>
            <a:r>
              <a:rPr lang="fr-FR" sz="2800" dirty="0"/>
              <a:t>Conception Produit – Service</a:t>
            </a:r>
          </a:p>
          <a:p>
            <a:pPr marL="868680" lvl="1" indent="-283464">
              <a:lnSpc>
                <a:spcPct val="90000"/>
              </a:lnSpc>
              <a:buFont typeface="Wingdings 2"/>
              <a:buChar char=""/>
              <a:defRPr/>
            </a:pPr>
            <a:r>
              <a:rPr lang="fr-FR" sz="2800" dirty="0"/>
              <a:t>Promotion – Communication</a:t>
            </a:r>
          </a:p>
          <a:p>
            <a:pPr marL="868680" lvl="1" indent="-283464">
              <a:lnSpc>
                <a:spcPct val="90000"/>
              </a:lnSpc>
              <a:buFont typeface="Wingdings 2"/>
              <a:buChar char=""/>
              <a:defRPr/>
            </a:pPr>
            <a:r>
              <a:rPr lang="fr-FR" sz="2800" dirty="0"/>
              <a:t>Distribuer</a:t>
            </a:r>
          </a:p>
          <a:p>
            <a:pPr marL="868680" lvl="1" indent="-283464">
              <a:lnSpc>
                <a:spcPct val="90000"/>
              </a:lnSpc>
              <a:buFont typeface="Wingdings 2"/>
              <a:buChar char=""/>
              <a:defRPr/>
            </a:pPr>
            <a:r>
              <a:rPr lang="fr-FR" sz="2800" dirty="0"/>
              <a:t>Tarifer</a:t>
            </a:r>
          </a:p>
          <a:p>
            <a:pPr marL="868680" lvl="1" indent="-283464">
              <a:lnSpc>
                <a:spcPct val="90000"/>
              </a:lnSpc>
              <a:buFont typeface="Wingdings 2"/>
              <a:buChar char=""/>
              <a:defRPr/>
            </a:pPr>
            <a:r>
              <a:rPr lang="fr-FR" sz="2800" dirty="0"/>
              <a:t>Force de vente</a:t>
            </a:r>
          </a:p>
        </p:txBody>
      </p:sp>
      <p:sp>
        <p:nvSpPr>
          <p:cNvPr id="13319" name="AutoShape 5">
            <a:extLst>
              <a:ext uri="{FF2B5EF4-FFF2-40B4-BE49-F238E27FC236}">
                <a16:creationId xmlns:a16="http://schemas.microsoft.com/office/drawing/2014/main" id="{25171893-AE6F-4C8E-A54D-448D65B56239}"/>
              </a:ext>
            </a:extLst>
          </p:cNvPr>
          <p:cNvSpPr>
            <a:spLocks noChangeArrowheads="1"/>
          </p:cNvSpPr>
          <p:nvPr/>
        </p:nvSpPr>
        <p:spPr bwMode="auto">
          <a:xfrm>
            <a:off x="4656139" y="2924175"/>
            <a:ext cx="2016125" cy="1873250"/>
          </a:xfrm>
          <a:prstGeom prst="rightArrow">
            <a:avLst>
              <a:gd name="adj1" fmla="val 50000"/>
              <a:gd name="adj2" fmla="val 26907"/>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latin typeface="Garamond" panose="02020404030301010803" pitchFamily="18" charset="0"/>
              </a:rPr>
              <a:t>Opérationnaliser</a:t>
            </a:r>
          </a:p>
          <a:p>
            <a:pPr algn="ctr" eaLnBrk="1" hangingPunct="1"/>
            <a:r>
              <a:rPr lang="fr-FR" altLang="fr-FR">
                <a:latin typeface="Garamond" panose="02020404030301010803" pitchFamily="18" charset="0"/>
              </a:rPr>
              <a:t>Formaliser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9458" name="Rectangle 2">
            <a:extLst>
              <a:ext uri="{FF2B5EF4-FFF2-40B4-BE49-F238E27FC236}">
                <a16:creationId xmlns:a16="http://schemas.microsoft.com/office/drawing/2014/main" id="{F1716EF2-4E11-402C-A367-78C1284AB88B}"/>
              </a:ext>
            </a:extLst>
          </p:cNvPr>
          <p:cNvSpPr>
            <a:spLocks noGrp="1" noChangeArrowheads="1"/>
          </p:cNvSpPr>
          <p:nvPr>
            <p:ph type="title"/>
          </p:nvPr>
        </p:nvSpPr>
        <p:spPr>
          <a:xfrm>
            <a:off x="1794897" y="624110"/>
            <a:ext cx="9712998" cy="1280890"/>
          </a:xfrm>
        </p:spPr>
        <p:txBody>
          <a:bodyPr>
            <a:normAutofit/>
          </a:bodyPr>
          <a:lstStyle/>
          <a:p>
            <a:pPr>
              <a:defRPr/>
            </a:pPr>
            <a:r>
              <a:rPr lang="fr-FR"/>
              <a:t>Planification stratégique</a:t>
            </a:r>
          </a:p>
        </p:txBody>
      </p:sp>
      <p:sp>
        <p:nvSpPr>
          <p:cNvPr id="19467" name="Rectangle 19466">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469"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19460" name="Rectangle 3">
            <a:extLst>
              <a:ext uri="{FF2B5EF4-FFF2-40B4-BE49-F238E27FC236}">
                <a16:creationId xmlns:a16="http://schemas.microsoft.com/office/drawing/2014/main" id="{7E11C959-E23C-4524-9B2D-1830C9965F9C}"/>
              </a:ext>
            </a:extLst>
          </p:cNvPr>
          <p:cNvGraphicFramePr>
            <a:graphicFrameLocks noGrp="1"/>
          </p:cNvGraphicFramePr>
          <p:nvPr>
            <p:ph idx="1"/>
            <p:extLst>
              <p:ext uri="{D42A27DB-BD31-4B8C-83A1-F6EECF244321}">
                <p14:modId xmlns:p14="http://schemas.microsoft.com/office/powerpoint/2010/main" val="242623479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38"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39"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0"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1"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2"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3"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4"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45"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46"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47"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48"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49"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0482" name="Rectangle 2">
            <a:extLst>
              <a:ext uri="{FF2B5EF4-FFF2-40B4-BE49-F238E27FC236}">
                <a16:creationId xmlns:a16="http://schemas.microsoft.com/office/drawing/2014/main" id="{67C1B4D1-F0F0-4C6D-8EDB-0273CB551178}"/>
              </a:ext>
            </a:extLst>
          </p:cNvPr>
          <p:cNvSpPr>
            <a:spLocks noGrp="1" noChangeArrowheads="1"/>
          </p:cNvSpPr>
          <p:nvPr>
            <p:ph type="title"/>
          </p:nvPr>
        </p:nvSpPr>
        <p:spPr>
          <a:xfrm>
            <a:off x="1217056" y="1093380"/>
            <a:ext cx="3068182" cy="4671240"/>
          </a:xfrm>
        </p:spPr>
        <p:txBody>
          <a:bodyPr anchor="ctr">
            <a:normAutofit/>
          </a:bodyPr>
          <a:lstStyle/>
          <a:p>
            <a:pPr algn="r">
              <a:defRPr/>
            </a:pPr>
            <a:r>
              <a:rPr lang="fr-FR"/>
              <a:t>Planification stratégique</a:t>
            </a:r>
          </a:p>
        </p:txBody>
      </p:sp>
      <p:sp>
        <p:nvSpPr>
          <p:cNvPr id="151"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53" name="Rectangle 152">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3">
            <a:extLst>
              <a:ext uri="{FF2B5EF4-FFF2-40B4-BE49-F238E27FC236}">
                <a16:creationId xmlns:a16="http://schemas.microsoft.com/office/drawing/2014/main" id="{06DF65F5-A5A1-448D-BA8E-07C6A0A12C1B}"/>
              </a:ext>
            </a:extLst>
          </p:cNvPr>
          <p:cNvSpPr>
            <a:spLocks noGrp="1" noChangeArrowheads="1"/>
          </p:cNvSpPr>
          <p:nvPr>
            <p:ph idx="1"/>
          </p:nvPr>
        </p:nvSpPr>
        <p:spPr>
          <a:xfrm>
            <a:off x="5285509" y="1093380"/>
            <a:ext cx="6219103" cy="4679250"/>
          </a:xfrm>
        </p:spPr>
        <p:txBody>
          <a:bodyPr anchor="ctr">
            <a:normAutofit/>
          </a:bodyPr>
          <a:lstStyle/>
          <a:p>
            <a:pPr eaLnBrk="1" hangingPunct="1"/>
            <a:r>
              <a:rPr lang="fr-FR" altLang="fr-FR"/>
              <a:t>Pour situer la planification stratégique dans l’entreprise ; la plupart des entreprises se structurent à 4 niveaux : </a:t>
            </a:r>
          </a:p>
          <a:p>
            <a:pPr lvl="1" eaLnBrk="1" hangingPunct="1"/>
            <a:r>
              <a:rPr lang="fr-FR" altLang="fr-FR"/>
              <a:t>Siège </a:t>
            </a:r>
          </a:p>
          <a:p>
            <a:pPr lvl="1" eaLnBrk="1" hangingPunct="1"/>
            <a:r>
              <a:rPr lang="fr-FR" altLang="fr-FR"/>
              <a:t>division : segmentation stratégique</a:t>
            </a:r>
          </a:p>
          <a:p>
            <a:pPr lvl="1" eaLnBrk="1" hangingPunct="1"/>
            <a:r>
              <a:rPr lang="fr-FR" altLang="fr-FR"/>
              <a:t>affaire (activité – Business Units) : segmentation marketing</a:t>
            </a:r>
          </a:p>
          <a:p>
            <a:pPr lvl="1" eaLnBrk="1" hangingPunct="1"/>
            <a:r>
              <a:rPr lang="fr-FR" altLang="fr-FR"/>
              <a:t>produit – marque.</a:t>
            </a:r>
          </a:p>
          <a:p>
            <a:pPr eaLnBrk="1" hangingPunct="1"/>
            <a:endParaRPr lang="fr-FR" altLang="fr-F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15E76426-E04A-42A8-8492-F4D0D5B3BD3D}"/>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L’Oréal :</a:t>
            </a:r>
            <a:br>
              <a:rPr lang="fr-FR" sz="3200">
                <a:solidFill>
                  <a:schemeClr val="bg1"/>
                </a:solidFill>
              </a:rPr>
            </a:br>
            <a:endParaRPr lang="fr-FR" sz="3200">
              <a:solidFill>
                <a:schemeClr val="bg1"/>
              </a:solidFill>
            </a:endParaRPr>
          </a:p>
        </p:txBody>
      </p:sp>
      <p:sp>
        <p:nvSpPr>
          <p:cNvPr id="76"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508" name="Rectangle 3">
            <a:extLst>
              <a:ext uri="{FF2B5EF4-FFF2-40B4-BE49-F238E27FC236}">
                <a16:creationId xmlns:a16="http://schemas.microsoft.com/office/drawing/2014/main" id="{B5A1241C-A051-4633-AED1-7AB11CDFC011}"/>
              </a:ext>
            </a:extLst>
          </p:cNvPr>
          <p:cNvGraphicFramePr>
            <a:graphicFrameLocks noGrp="1"/>
          </p:cNvGraphicFramePr>
          <p:nvPr>
            <p:ph idx="1"/>
            <p:extLst>
              <p:ext uri="{D42A27DB-BD31-4B8C-83A1-F6EECF244321}">
                <p14:modId xmlns:p14="http://schemas.microsoft.com/office/powerpoint/2010/main" val="212442269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F96DA1D3-86A5-4677-A005-FC4F94A4A0F9}"/>
              </a:ext>
            </a:extLst>
          </p:cNvPr>
          <p:cNvSpPr>
            <a:spLocks noGrp="1" noChangeArrowheads="1"/>
          </p:cNvSpPr>
          <p:nvPr>
            <p:ph type="title"/>
          </p:nvPr>
        </p:nvSpPr>
        <p:spPr>
          <a:xfrm>
            <a:off x="1259893" y="3101093"/>
            <a:ext cx="2454052" cy="3029344"/>
          </a:xfrm>
        </p:spPr>
        <p:txBody>
          <a:bodyPr>
            <a:normAutofit/>
          </a:bodyPr>
          <a:lstStyle/>
          <a:p>
            <a:pPr>
              <a:defRPr/>
            </a:pPr>
            <a:r>
              <a:rPr lang="fr-FR" sz="2700">
                <a:solidFill>
                  <a:schemeClr val="bg1"/>
                </a:solidFill>
              </a:rPr>
              <a:t>Etapes de la planification stratégique</a:t>
            </a:r>
          </a:p>
        </p:txBody>
      </p:sp>
      <p:sp>
        <p:nvSpPr>
          <p:cNvPr id="76"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556" name="Rectangle 3">
            <a:extLst>
              <a:ext uri="{FF2B5EF4-FFF2-40B4-BE49-F238E27FC236}">
                <a16:creationId xmlns:a16="http://schemas.microsoft.com/office/drawing/2014/main" id="{765A77DE-1591-4317-B5CB-24D8F1505F0C}"/>
              </a:ext>
            </a:extLst>
          </p:cNvPr>
          <p:cNvGraphicFramePr>
            <a:graphicFrameLocks noGrp="1"/>
          </p:cNvGraphicFramePr>
          <p:nvPr>
            <p:ph idx="1"/>
            <p:extLst>
              <p:ext uri="{D42A27DB-BD31-4B8C-83A1-F6EECF244321}">
                <p14:modId xmlns:p14="http://schemas.microsoft.com/office/powerpoint/2010/main" val="389804312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584FD149-94B6-4257-AB5B-C478E603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78" name="Rectangle 2">
            <a:extLst>
              <a:ext uri="{FF2B5EF4-FFF2-40B4-BE49-F238E27FC236}">
                <a16:creationId xmlns:a16="http://schemas.microsoft.com/office/drawing/2014/main" id="{47EE8CAA-0A1A-40AF-B346-F99A51FF725E}"/>
              </a:ext>
            </a:extLst>
          </p:cNvPr>
          <p:cNvSpPr>
            <a:spLocks noGrp="1" noChangeArrowheads="1"/>
          </p:cNvSpPr>
          <p:nvPr>
            <p:ph type="title"/>
          </p:nvPr>
        </p:nvSpPr>
        <p:spPr>
          <a:xfrm>
            <a:off x="649224" y="645106"/>
            <a:ext cx="5122652" cy="1259894"/>
          </a:xfrm>
        </p:spPr>
        <p:txBody>
          <a:bodyPr>
            <a:normAutofit/>
          </a:bodyPr>
          <a:lstStyle/>
          <a:p>
            <a:pPr>
              <a:defRPr/>
            </a:pPr>
            <a:r>
              <a:rPr lang="fr-FR">
                <a:solidFill>
                  <a:srgbClr val="4F2F4B"/>
                </a:solidFill>
              </a:rPr>
              <a:t>Missions – Métiers : exemples</a:t>
            </a:r>
          </a:p>
        </p:txBody>
      </p:sp>
      <p:sp>
        <p:nvSpPr>
          <p:cNvPr id="24585" name="Rectangle 24584">
            <a:extLst>
              <a:ext uri="{FF2B5EF4-FFF2-40B4-BE49-F238E27FC236}">
                <a16:creationId xmlns:a16="http://schemas.microsoft.com/office/drawing/2014/main" id="{4743F4F4-276D-4A4D-930A-0530386F9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F2F4B"/>
          </a:solidFill>
          <a:ln>
            <a:noFill/>
          </a:ln>
          <a:effectLst/>
        </p:spPr>
        <p:style>
          <a:lnRef idx="1">
            <a:schemeClr val="accent1"/>
          </a:lnRef>
          <a:fillRef idx="3">
            <a:schemeClr val="accent1"/>
          </a:fillRef>
          <a:effectRef idx="2">
            <a:schemeClr val="accent1"/>
          </a:effectRef>
          <a:fontRef idx="minor">
            <a:schemeClr val="lt1"/>
          </a:fontRef>
        </p:style>
      </p:sp>
      <p:sp>
        <p:nvSpPr>
          <p:cNvPr id="18435" name="Rectangle 3">
            <a:extLst>
              <a:ext uri="{FF2B5EF4-FFF2-40B4-BE49-F238E27FC236}">
                <a16:creationId xmlns:a16="http://schemas.microsoft.com/office/drawing/2014/main" id="{319C6B22-916C-4470-8CF5-1EF289085CAA}"/>
              </a:ext>
            </a:extLst>
          </p:cNvPr>
          <p:cNvSpPr>
            <a:spLocks noGrp="1" noChangeArrowheads="1"/>
          </p:cNvSpPr>
          <p:nvPr>
            <p:ph idx="1"/>
          </p:nvPr>
        </p:nvSpPr>
        <p:spPr>
          <a:xfrm>
            <a:off x="649225" y="2133600"/>
            <a:ext cx="5122652" cy="3759253"/>
          </a:xfrm>
        </p:spPr>
        <p:txBody>
          <a:bodyPr>
            <a:normAutofit/>
          </a:bodyPr>
          <a:lstStyle/>
          <a:p>
            <a:pPr eaLnBrk="1" hangingPunct="1">
              <a:lnSpc>
                <a:spcPct val="90000"/>
              </a:lnSpc>
              <a:buClr>
                <a:srgbClr val="64FFD8"/>
              </a:buClr>
            </a:pPr>
            <a:r>
              <a:rPr lang="fr-FR" altLang="fr-FR" sz="1400"/>
              <a:t>Motorola : L’objectif de Motorola est de répondre honorablement aux besoins de la communauté en fournissant à nos clients des produits et des services de qualité à des prix justes, de manière à réaliser des profits permettant à l’entreprise dans son ensemble de croître, et, ainsi, de permettre à nos employés et actionnaires d’atteindre leurs objectifs personnels.</a:t>
            </a:r>
          </a:p>
          <a:p>
            <a:pPr eaLnBrk="1" hangingPunct="1">
              <a:lnSpc>
                <a:spcPct val="90000"/>
              </a:lnSpc>
              <a:buClr>
                <a:srgbClr val="64FFD8"/>
              </a:buClr>
            </a:pPr>
            <a:endParaRPr lang="fr-FR" altLang="fr-FR" sz="1400"/>
          </a:p>
          <a:p>
            <a:pPr eaLnBrk="1" hangingPunct="1">
              <a:lnSpc>
                <a:spcPct val="90000"/>
              </a:lnSpc>
              <a:buClr>
                <a:srgbClr val="64FFD8"/>
              </a:buClr>
            </a:pPr>
            <a:r>
              <a:rPr lang="fr-FR" altLang="fr-FR" sz="1400"/>
              <a:t>EBAY : Nous aidons les gens à vendre pratiquement tout ce qui existe. Nous continuerons à améliorer les expériences de vente et d’achat en ligne de chacun : collectionneurs, agent commerciaux, PME, chercheurs d’article précis, chasseurs de bonnes affaires, vendeurs ponctuels et surfeur sur Internet sans but précis.</a:t>
            </a:r>
          </a:p>
        </p:txBody>
      </p:sp>
      <p:pic>
        <p:nvPicPr>
          <p:cNvPr id="4098" name="Picture 2" descr="Qu'est-ce que eBay? Dow est-ce que eBay fonctionne?">
            <a:extLst>
              <a:ext uri="{FF2B5EF4-FFF2-40B4-BE49-F238E27FC236}">
                <a16:creationId xmlns:a16="http://schemas.microsoft.com/office/drawing/2014/main" id="{49EB8725-23B6-1C3D-A36D-99AC1ADB4D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1476757"/>
            <a:ext cx="5451627" cy="3584444"/>
          </a:xfrm>
          <a:prstGeom prst="rect">
            <a:avLst/>
          </a:prstGeom>
          <a:noFill/>
          <a:extLst>
            <a:ext uri="{909E8E84-426E-40DD-AFC4-6F175D3DCCD1}">
              <a14:hiddenFill xmlns:a14="http://schemas.microsoft.com/office/drawing/2010/main">
                <a:solidFill>
                  <a:srgbClr val="FFFFFF"/>
                </a:solidFill>
              </a14:hiddenFill>
            </a:ext>
          </a:extLst>
        </p:spPr>
      </p:pic>
      <p:sp>
        <p:nvSpPr>
          <p:cNvPr id="24587" name="Freeform 10">
            <a:extLst>
              <a:ext uri="{FF2B5EF4-FFF2-40B4-BE49-F238E27FC236}">
                <a16:creationId xmlns:a16="http://schemas.microsoft.com/office/drawing/2014/main" id="{AA1386B8-14BD-4682-B537-BC9027D6E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7A5FC171-5EF1-470A-B19B-DB937973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659" name="Group 27658">
            <a:extLst>
              <a:ext uri="{FF2B5EF4-FFF2-40B4-BE49-F238E27FC236}">
                <a16:creationId xmlns:a16="http://schemas.microsoft.com/office/drawing/2014/main" id="{AAD68EE7-6E6F-4168-83FE-BCDDC20F56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7660" name="Freeform 11">
              <a:extLst>
                <a:ext uri="{FF2B5EF4-FFF2-40B4-BE49-F238E27FC236}">
                  <a16:creationId xmlns:a16="http://schemas.microsoft.com/office/drawing/2014/main" id="{38C7C522-2CA3-4927-812D-9F1AC9FF8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7661" name="Freeform 12">
              <a:extLst>
                <a:ext uri="{FF2B5EF4-FFF2-40B4-BE49-F238E27FC236}">
                  <a16:creationId xmlns:a16="http://schemas.microsoft.com/office/drawing/2014/main" id="{995459CF-DC15-4960-B065-B8C71F25B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7662" name="Freeform 13">
              <a:extLst>
                <a:ext uri="{FF2B5EF4-FFF2-40B4-BE49-F238E27FC236}">
                  <a16:creationId xmlns:a16="http://schemas.microsoft.com/office/drawing/2014/main" id="{4D5D9080-6901-48E6-B2A9-DA3090880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663" name="Freeform 14">
              <a:extLst>
                <a:ext uri="{FF2B5EF4-FFF2-40B4-BE49-F238E27FC236}">
                  <a16:creationId xmlns:a16="http://schemas.microsoft.com/office/drawing/2014/main" id="{1A2BD6BF-BDB9-43A3-B792-B7B26CC64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7664" name="Freeform 15">
              <a:extLst>
                <a:ext uri="{FF2B5EF4-FFF2-40B4-BE49-F238E27FC236}">
                  <a16:creationId xmlns:a16="http://schemas.microsoft.com/office/drawing/2014/main" id="{B96208F4-D505-4A68-BEDF-E96961846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7665" name="Freeform 16">
              <a:extLst>
                <a:ext uri="{FF2B5EF4-FFF2-40B4-BE49-F238E27FC236}">
                  <a16:creationId xmlns:a16="http://schemas.microsoft.com/office/drawing/2014/main" id="{6BB5AC3B-3C17-491B-9140-0261A64C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7666" name="Freeform 17">
              <a:extLst>
                <a:ext uri="{FF2B5EF4-FFF2-40B4-BE49-F238E27FC236}">
                  <a16:creationId xmlns:a16="http://schemas.microsoft.com/office/drawing/2014/main" id="{9C3FE957-2461-4A04-9808-804832D2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7667" name="Freeform 18">
              <a:extLst>
                <a:ext uri="{FF2B5EF4-FFF2-40B4-BE49-F238E27FC236}">
                  <a16:creationId xmlns:a16="http://schemas.microsoft.com/office/drawing/2014/main" id="{9E7D39AF-E43F-4198-A96B-0C6F6879B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7668" name="Freeform 19">
              <a:extLst>
                <a:ext uri="{FF2B5EF4-FFF2-40B4-BE49-F238E27FC236}">
                  <a16:creationId xmlns:a16="http://schemas.microsoft.com/office/drawing/2014/main" id="{2163D5F0-0E60-477F-81E5-926E3D2C4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669" name="Freeform 20">
              <a:extLst>
                <a:ext uri="{FF2B5EF4-FFF2-40B4-BE49-F238E27FC236}">
                  <a16:creationId xmlns:a16="http://schemas.microsoft.com/office/drawing/2014/main" id="{CA971080-800C-4323-A282-9C7F0C275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670" name="Freeform 21">
              <a:extLst>
                <a:ext uri="{FF2B5EF4-FFF2-40B4-BE49-F238E27FC236}">
                  <a16:creationId xmlns:a16="http://schemas.microsoft.com/office/drawing/2014/main" id="{8BEDE905-174F-4921-8707-372BD09EC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671" name="Freeform 22">
              <a:extLst>
                <a:ext uri="{FF2B5EF4-FFF2-40B4-BE49-F238E27FC236}">
                  <a16:creationId xmlns:a16="http://schemas.microsoft.com/office/drawing/2014/main" id="{ADFEA88C-59D1-4353-9ABE-DA583860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7650" name="Rectangle 2">
            <a:extLst>
              <a:ext uri="{FF2B5EF4-FFF2-40B4-BE49-F238E27FC236}">
                <a16:creationId xmlns:a16="http://schemas.microsoft.com/office/drawing/2014/main" id="{2BFA43F2-2D35-44F8-97A0-B5C237744367}"/>
              </a:ext>
            </a:extLst>
          </p:cNvPr>
          <p:cNvSpPr>
            <a:spLocks noGrp="1" noChangeArrowheads="1"/>
          </p:cNvSpPr>
          <p:nvPr>
            <p:ph type="title"/>
          </p:nvPr>
        </p:nvSpPr>
        <p:spPr>
          <a:xfrm>
            <a:off x="2592925" y="624110"/>
            <a:ext cx="8911687" cy="1280890"/>
          </a:xfrm>
        </p:spPr>
        <p:txBody>
          <a:bodyPr>
            <a:normAutofit/>
          </a:bodyPr>
          <a:lstStyle/>
          <a:p>
            <a:pPr>
              <a:defRPr/>
            </a:pPr>
            <a:r>
              <a:rPr lang="fr-FR"/>
              <a:t>Analyse externe : cas de figure</a:t>
            </a:r>
          </a:p>
        </p:txBody>
      </p:sp>
      <p:grpSp>
        <p:nvGrpSpPr>
          <p:cNvPr id="27673" name="Group 27672">
            <a:extLst>
              <a:ext uri="{FF2B5EF4-FFF2-40B4-BE49-F238E27FC236}">
                <a16:creationId xmlns:a16="http://schemas.microsoft.com/office/drawing/2014/main" id="{4D8D5B2B-7539-4692-96C7-956FDD481D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674" name="Freeform 27">
              <a:extLst>
                <a:ext uri="{FF2B5EF4-FFF2-40B4-BE49-F238E27FC236}">
                  <a16:creationId xmlns:a16="http://schemas.microsoft.com/office/drawing/2014/main" id="{01F56A0F-589B-4CE8-ACA8-16FF7B1E1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675" name="Freeform 28">
              <a:extLst>
                <a:ext uri="{FF2B5EF4-FFF2-40B4-BE49-F238E27FC236}">
                  <a16:creationId xmlns:a16="http://schemas.microsoft.com/office/drawing/2014/main" id="{0617EF01-C9DD-49D3-8908-08A76FA76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676" name="Freeform 29">
              <a:extLst>
                <a:ext uri="{FF2B5EF4-FFF2-40B4-BE49-F238E27FC236}">
                  <a16:creationId xmlns:a16="http://schemas.microsoft.com/office/drawing/2014/main" id="{A12BC412-C80D-4F01-BD6C-35A065C6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677" name="Freeform 30">
              <a:extLst>
                <a:ext uri="{FF2B5EF4-FFF2-40B4-BE49-F238E27FC236}">
                  <a16:creationId xmlns:a16="http://schemas.microsoft.com/office/drawing/2014/main" id="{D66FC409-A644-41DE-AF06-C7D374CF8A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678" name="Freeform 31">
              <a:extLst>
                <a:ext uri="{FF2B5EF4-FFF2-40B4-BE49-F238E27FC236}">
                  <a16:creationId xmlns:a16="http://schemas.microsoft.com/office/drawing/2014/main" id="{72E31667-996B-4BEB-AA28-B7BA46346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679" name="Freeform 32">
              <a:extLst>
                <a:ext uri="{FF2B5EF4-FFF2-40B4-BE49-F238E27FC236}">
                  <a16:creationId xmlns:a16="http://schemas.microsoft.com/office/drawing/2014/main" id="{B5286DA5-36AF-465E-8B17-EE32FCB5C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7680" name="Freeform 33">
              <a:extLst>
                <a:ext uri="{FF2B5EF4-FFF2-40B4-BE49-F238E27FC236}">
                  <a16:creationId xmlns:a16="http://schemas.microsoft.com/office/drawing/2014/main" id="{EF5BC6ED-F1E5-43AF-9DC4-539198985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7681" name="Freeform 34">
              <a:extLst>
                <a:ext uri="{FF2B5EF4-FFF2-40B4-BE49-F238E27FC236}">
                  <a16:creationId xmlns:a16="http://schemas.microsoft.com/office/drawing/2014/main" id="{B871659D-02E2-4544-8225-DA9A0D3FE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7682" name="Freeform 35">
              <a:extLst>
                <a:ext uri="{FF2B5EF4-FFF2-40B4-BE49-F238E27FC236}">
                  <a16:creationId xmlns:a16="http://schemas.microsoft.com/office/drawing/2014/main" id="{0741C423-01DC-43E6-B41E-EB37934C2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7683" name="Freeform 36">
              <a:extLst>
                <a:ext uri="{FF2B5EF4-FFF2-40B4-BE49-F238E27FC236}">
                  <a16:creationId xmlns:a16="http://schemas.microsoft.com/office/drawing/2014/main" id="{AEB1085C-0035-4E7D-A905-DB7603D9BE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7684" name="Freeform 37">
              <a:extLst>
                <a:ext uri="{FF2B5EF4-FFF2-40B4-BE49-F238E27FC236}">
                  <a16:creationId xmlns:a16="http://schemas.microsoft.com/office/drawing/2014/main" id="{41C9FE3F-7AEF-4142-9E70-1AAB92A99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7685" name="Freeform 38">
              <a:extLst>
                <a:ext uri="{FF2B5EF4-FFF2-40B4-BE49-F238E27FC236}">
                  <a16:creationId xmlns:a16="http://schemas.microsoft.com/office/drawing/2014/main" id="{07FA83E8-0042-4D3D-87A1-FDE325C51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7687" name="Rectangle 27686">
            <a:extLst>
              <a:ext uri="{FF2B5EF4-FFF2-40B4-BE49-F238E27FC236}">
                <a16:creationId xmlns:a16="http://schemas.microsoft.com/office/drawing/2014/main" id="{685D77DF-610F-4D0F-A3D2-4FBBC9664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689" name="Freeform 11">
            <a:extLst>
              <a:ext uri="{FF2B5EF4-FFF2-40B4-BE49-F238E27FC236}">
                <a16:creationId xmlns:a16="http://schemas.microsoft.com/office/drawing/2014/main" id="{2513384B-399F-47B1-9ABD-172607AA4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7652" name="Rectangle 3">
            <a:extLst>
              <a:ext uri="{FF2B5EF4-FFF2-40B4-BE49-F238E27FC236}">
                <a16:creationId xmlns:a16="http://schemas.microsoft.com/office/drawing/2014/main" id="{2B112FBA-603F-492E-A2E6-899042E2F4FF}"/>
              </a:ext>
            </a:extLst>
          </p:cNvPr>
          <p:cNvGraphicFramePr>
            <a:graphicFrameLocks noGrp="1"/>
          </p:cNvGraphicFramePr>
          <p:nvPr>
            <p:ph idx="1"/>
            <p:extLst>
              <p:ext uri="{D42A27DB-BD31-4B8C-83A1-F6EECF244321}">
                <p14:modId xmlns:p14="http://schemas.microsoft.com/office/powerpoint/2010/main" val="4027584644"/>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8"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148" name="Image 5">
            <a:extLst>
              <a:ext uri="{FF2B5EF4-FFF2-40B4-BE49-F238E27FC236}">
                <a16:creationId xmlns:a16="http://schemas.microsoft.com/office/drawing/2014/main" id="{4713D0FE-C7B6-449E-9A5B-CFF914FB88EC}"/>
              </a:ext>
            </a:extLst>
          </p:cNvPr>
          <p:cNvPicPr>
            <a:picLocks noChangeAspect="1"/>
          </p:cNvPicPr>
          <p:nvPr/>
        </p:nvPicPr>
        <p:blipFill rotWithShape="1">
          <a:blip r:embed="rId2">
            <a:extLst>
              <a:ext uri="{28A0092B-C50C-407E-A947-70E740481C1C}">
                <a14:useLocalDpi xmlns:a14="http://schemas.microsoft.com/office/drawing/2010/main" val="0"/>
              </a:ext>
            </a:extLst>
          </a:blip>
          <a:srcRect t="6668" b="93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a:extLst>
              <a:ext uri="{FF2B5EF4-FFF2-40B4-BE49-F238E27FC236}">
                <a16:creationId xmlns:a16="http://schemas.microsoft.com/office/drawing/2014/main" id="{25285C87-5DF6-47D7-BFF5-86BB20A5CD75}"/>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a:defRPr/>
            </a:pPr>
            <a:endParaRPr lang="en-US" sz="900" kern="1200">
              <a:solidFill>
                <a:srgbClr val="FFFFFF"/>
              </a:solidFill>
              <a:latin typeface="+mn-lt"/>
              <a:ea typeface="+mn-ea"/>
              <a:cs typeface="+mn-cs"/>
            </a:endParaRPr>
          </a:p>
        </p:txBody>
      </p:sp>
      <p:sp>
        <p:nvSpPr>
          <p:cNvPr id="4" name="Espace réservé de la date 3">
            <a:extLst>
              <a:ext uri="{FF2B5EF4-FFF2-40B4-BE49-F238E27FC236}">
                <a16:creationId xmlns:a16="http://schemas.microsoft.com/office/drawing/2014/main" id="{887A2FCF-495A-4965-9A8E-2327929EC867}"/>
              </a:ext>
            </a:extLst>
          </p:cNvPr>
          <p:cNvSpPr>
            <a:spLocks noGrp="1"/>
          </p:cNvSpPr>
          <p:nvPr>
            <p:ph type="dt" sz="quarter" idx="10"/>
          </p:nvPr>
        </p:nvSpPr>
        <p:spPr>
          <a:xfrm>
            <a:off x="10361612" y="6130437"/>
            <a:ext cx="1146283" cy="370396"/>
          </a:xfrm>
        </p:spPr>
        <p:txBody>
          <a:bodyPr vert="horz" lIns="91440" tIns="45720" rIns="91440" bIns="45720" rtlCol="0" anchor="ctr">
            <a:normAutofit/>
          </a:bodyPr>
          <a:lstStyle/>
          <a:p>
            <a:pPr>
              <a:defRPr/>
            </a:pPr>
            <a:endParaRPr 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8BD0E53-5C8F-45D7-8220-F0C405700C83}"/>
              </a:ext>
            </a:extLst>
          </p:cNvPr>
          <p:cNvSpPr>
            <a:spLocks noGrp="1" noChangeArrowheads="1"/>
          </p:cNvSpPr>
          <p:nvPr>
            <p:ph type="title"/>
          </p:nvPr>
        </p:nvSpPr>
        <p:spPr>
          <a:xfrm>
            <a:off x="2132012" y="103188"/>
            <a:ext cx="8229600" cy="417512"/>
          </a:xfrm>
        </p:spPr>
        <p:txBody>
          <a:bodyPr>
            <a:normAutofit fontScale="90000"/>
          </a:bodyPr>
          <a:lstStyle/>
          <a:p>
            <a:pPr>
              <a:defRPr/>
            </a:pPr>
            <a:r>
              <a:rPr lang="fr-FR" dirty="0"/>
              <a:t>Analyse interne : Check-list</a:t>
            </a:r>
            <a:r>
              <a:rPr lang="fr-FR" sz="4400" dirty="0"/>
              <a:t> </a:t>
            </a:r>
            <a:r>
              <a:rPr lang="fr-FR" sz="1600" dirty="0"/>
              <a:t>(</a:t>
            </a:r>
            <a:r>
              <a:rPr lang="fr-FR" sz="1600" dirty="0" err="1"/>
              <a:t>Kotler</a:t>
            </a:r>
            <a:r>
              <a:rPr lang="fr-FR" sz="1600" dirty="0"/>
              <a:t> et Dubois, 2004)</a:t>
            </a:r>
          </a:p>
        </p:txBody>
      </p:sp>
      <p:sp>
        <p:nvSpPr>
          <p:cNvPr id="20483" name="Rectangle 3">
            <a:extLst>
              <a:ext uri="{FF2B5EF4-FFF2-40B4-BE49-F238E27FC236}">
                <a16:creationId xmlns:a16="http://schemas.microsoft.com/office/drawing/2014/main" id="{027F5147-0B40-4CE4-996C-EE53D7FB5DEE}"/>
              </a:ext>
            </a:extLst>
          </p:cNvPr>
          <p:cNvSpPr>
            <a:spLocks noGrp="1" noChangeArrowheads="1"/>
          </p:cNvSpPr>
          <p:nvPr>
            <p:ph idx="1"/>
          </p:nvPr>
        </p:nvSpPr>
        <p:spPr>
          <a:xfrm>
            <a:off x="1981200" y="1700214"/>
            <a:ext cx="8229600" cy="5184775"/>
          </a:xfrm>
        </p:spPr>
        <p:txBody>
          <a:bodyPr>
            <a:normAutofit fontScale="47500" lnSpcReduction="20000"/>
          </a:bodyPr>
          <a:lstStyle/>
          <a:p>
            <a:pPr marL="609600" indent="-609600">
              <a:lnSpc>
                <a:spcPct val="80000"/>
              </a:lnSpc>
            </a:pPr>
            <a:r>
              <a:rPr lang="fr-FR" altLang="fr-FR" sz="1200" b="1">
                <a:solidFill>
                  <a:schemeClr val="hlink"/>
                </a:solidFill>
              </a:rPr>
              <a:t>Marketing</a:t>
            </a:r>
          </a:p>
          <a:p>
            <a:pPr marL="609600" indent="-609600">
              <a:lnSpc>
                <a:spcPct val="80000"/>
              </a:lnSpc>
              <a:buFont typeface="Wingdings" panose="05000000000000000000" pitchFamily="2" charset="2"/>
              <a:buAutoNum type="arabicPeriod"/>
            </a:pPr>
            <a:r>
              <a:rPr lang="fr-FR" altLang="fr-FR" sz="1200" b="1"/>
              <a:t>Notoriété et réputation</a:t>
            </a:r>
          </a:p>
          <a:p>
            <a:pPr marL="609600" indent="-609600">
              <a:lnSpc>
                <a:spcPct val="80000"/>
              </a:lnSpc>
              <a:buFont typeface="Wingdings" panose="05000000000000000000" pitchFamily="2" charset="2"/>
              <a:buAutoNum type="arabicPeriod"/>
            </a:pPr>
            <a:r>
              <a:rPr lang="fr-FR" altLang="fr-FR" sz="1200" b="1"/>
              <a:t>Part de Marché</a:t>
            </a:r>
          </a:p>
          <a:p>
            <a:pPr marL="609600" indent="-609600">
              <a:lnSpc>
                <a:spcPct val="80000"/>
              </a:lnSpc>
              <a:buFont typeface="Wingdings" panose="05000000000000000000" pitchFamily="2" charset="2"/>
              <a:buAutoNum type="arabicPeriod"/>
            </a:pPr>
            <a:r>
              <a:rPr lang="fr-FR" altLang="fr-FR" sz="1200" b="1"/>
              <a:t>Qualité des produits</a:t>
            </a:r>
          </a:p>
          <a:p>
            <a:pPr marL="609600" indent="-609600">
              <a:lnSpc>
                <a:spcPct val="80000"/>
              </a:lnSpc>
              <a:buFont typeface="Wingdings" panose="05000000000000000000" pitchFamily="2" charset="2"/>
              <a:buAutoNum type="arabicPeriod"/>
            </a:pPr>
            <a:r>
              <a:rPr lang="fr-FR" altLang="fr-FR" sz="1200" b="1"/>
              <a:t>Attractivité des services</a:t>
            </a:r>
          </a:p>
          <a:p>
            <a:pPr marL="609600" indent="-609600">
              <a:lnSpc>
                <a:spcPct val="80000"/>
              </a:lnSpc>
              <a:buFont typeface="Wingdings" panose="05000000000000000000" pitchFamily="2" charset="2"/>
              <a:buAutoNum type="arabicPeriod"/>
            </a:pPr>
            <a:r>
              <a:rPr lang="fr-FR" altLang="fr-FR" sz="1200" b="1"/>
              <a:t>Attractivité des prix</a:t>
            </a:r>
          </a:p>
          <a:p>
            <a:pPr marL="609600" indent="-609600">
              <a:lnSpc>
                <a:spcPct val="80000"/>
              </a:lnSpc>
              <a:buFont typeface="Wingdings" panose="05000000000000000000" pitchFamily="2" charset="2"/>
              <a:buAutoNum type="arabicPeriod"/>
            </a:pPr>
            <a:r>
              <a:rPr lang="fr-FR" altLang="fr-FR" sz="1200" b="1"/>
              <a:t>Efficacité de la distribution</a:t>
            </a:r>
          </a:p>
          <a:p>
            <a:pPr marL="609600" indent="-609600">
              <a:lnSpc>
                <a:spcPct val="80000"/>
              </a:lnSpc>
              <a:buFont typeface="Wingdings" panose="05000000000000000000" pitchFamily="2" charset="2"/>
              <a:buAutoNum type="arabicPeriod"/>
            </a:pPr>
            <a:r>
              <a:rPr lang="fr-FR" altLang="fr-FR" sz="1200" b="1"/>
              <a:t>Efficacité des promotions</a:t>
            </a:r>
          </a:p>
          <a:p>
            <a:pPr marL="609600" indent="-609600">
              <a:lnSpc>
                <a:spcPct val="80000"/>
              </a:lnSpc>
              <a:buFont typeface="Wingdings" panose="05000000000000000000" pitchFamily="2" charset="2"/>
              <a:buAutoNum type="arabicPeriod"/>
            </a:pPr>
            <a:r>
              <a:rPr lang="fr-FR" altLang="fr-FR" sz="1200" b="1"/>
              <a:t>Efficacité de la Force de Vente</a:t>
            </a:r>
          </a:p>
          <a:p>
            <a:pPr marL="609600" indent="-609600">
              <a:lnSpc>
                <a:spcPct val="80000"/>
              </a:lnSpc>
              <a:buFont typeface="Wingdings" panose="05000000000000000000" pitchFamily="2" charset="2"/>
              <a:buAutoNum type="arabicPeriod"/>
            </a:pPr>
            <a:r>
              <a:rPr lang="fr-FR" altLang="fr-FR" sz="1200" b="1"/>
              <a:t>Capacité d’innovation (R &amp; D)</a:t>
            </a:r>
          </a:p>
          <a:p>
            <a:pPr marL="609600" indent="-609600">
              <a:lnSpc>
                <a:spcPct val="80000"/>
              </a:lnSpc>
              <a:buFont typeface="Wingdings" panose="05000000000000000000" pitchFamily="2" charset="2"/>
              <a:buAutoNum type="arabicPeriod"/>
            </a:pPr>
            <a:r>
              <a:rPr lang="fr-FR" altLang="fr-FR" sz="1200" b="1"/>
              <a:t>Couverture géographique</a:t>
            </a:r>
          </a:p>
          <a:p>
            <a:pPr marL="609600" indent="-609600">
              <a:lnSpc>
                <a:spcPct val="80000"/>
              </a:lnSpc>
            </a:pPr>
            <a:r>
              <a:rPr lang="fr-FR" altLang="fr-FR" sz="1200" b="1">
                <a:solidFill>
                  <a:schemeClr val="hlink"/>
                </a:solidFill>
              </a:rPr>
              <a:t>Finance</a:t>
            </a:r>
          </a:p>
          <a:p>
            <a:pPr marL="609600" indent="-609600">
              <a:lnSpc>
                <a:spcPct val="80000"/>
              </a:lnSpc>
              <a:buFont typeface="Wingdings" panose="05000000000000000000" pitchFamily="2" charset="2"/>
              <a:buAutoNum type="arabicPeriod"/>
            </a:pPr>
            <a:r>
              <a:rPr lang="fr-FR" altLang="fr-FR" sz="1200" b="1"/>
              <a:t>Coût du capital</a:t>
            </a:r>
          </a:p>
          <a:p>
            <a:pPr marL="609600" indent="-609600">
              <a:lnSpc>
                <a:spcPct val="80000"/>
              </a:lnSpc>
              <a:buFont typeface="Wingdings" panose="05000000000000000000" pitchFamily="2" charset="2"/>
              <a:buAutoNum type="arabicPeriod"/>
            </a:pPr>
            <a:r>
              <a:rPr lang="fr-FR" altLang="fr-FR" sz="1200" b="1"/>
              <a:t>Disponibilités des fonds</a:t>
            </a:r>
          </a:p>
          <a:p>
            <a:pPr marL="609600" indent="-609600">
              <a:lnSpc>
                <a:spcPct val="80000"/>
              </a:lnSpc>
              <a:buFont typeface="Wingdings" panose="05000000000000000000" pitchFamily="2" charset="2"/>
              <a:buAutoNum type="arabicPeriod"/>
            </a:pPr>
            <a:r>
              <a:rPr lang="fr-FR" altLang="fr-FR" sz="1200" b="1"/>
              <a:t>Cash flow</a:t>
            </a:r>
          </a:p>
          <a:p>
            <a:pPr marL="609600" indent="-609600">
              <a:lnSpc>
                <a:spcPct val="80000"/>
              </a:lnSpc>
              <a:buFont typeface="Wingdings" panose="05000000000000000000" pitchFamily="2" charset="2"/>
              <a:buAutoNum type="arabicPeriod"/>
            </a:pPr>
            <a:r>
              <a:rPr lang="fr-FR" altLang="fr-FR" sz="1200" b="1"/>
              <a:t>Stabilité financière</a:t>
            </a:r>
          </a:p>
          <a:p>
            <a:pPr marL="609600" indent="-609600">
              <a:lnSpc>
                <a:spcPct val="80000"/>
              </a:lnSpc>
            </a:pPr>
            <a:r>
              <a:rPr lang="fr-FR" altLang="fr-FR" sz="1200" b="1">
                <a:solidFill>
                  <a:schemeClr val="hlink"/>
                </a:solidFill>
              </a:rPr>
              <a:t>Production</a:t>
            </a:r>
          </a:p>
          <a:p>
            <a:pPr marL="609600" indent="-609600">
              <a:lnSpc>
                <a:spcPct val="80000"/>
              </a:lnSpc>
              <a:buFont typeface="Wingdings" panose="05000000000000000000" pitchFamily="2" charset="2"/>
              <a:buAutoNum type="arabicPeriod"/>
            </a:pPr>
            <a:r>
              <a:rPr lang="fr-FR" altLang="fr-FR" sz="1200" b="1"/>
              <a:t>Outil de Production</a:t>
            </a:r>
          </a:p>
          <a:p>
            <a:pPr marL="609600" indent="-609600">
              <a:lnSpc>
                <a:spcPct val="80000"/>
              </a:lnSpc>
              <a:buFont typeface="Wingdings" panose="05000000000000000000" pitchFamily="2" charset="2"/>
              <a:buAutoNum type="arabicPeriod"/>
            </a:pPr>
            <a:r>
              <a:rPr lang="fr-FR" altLang="fr-FR" sz="1200" b="1"/>
              <a:t>Economies d’échelle</a:t>
            </a:r>
          </a:p>
          <a:p>
            <a:pPr marL="609600" indent="-609600">
              <a:lnSpc>
                <a:spcPct val="80000"/>
              </a:lnSpc>
              <a:buFont typeface="Wingdings" panose="05000000000000000000" pitchFamily="2" charset="2"/>
              <a:buAutoNum type="arabicPeriod"/>
            </a:pPr>
            <a:r>
              <a:rPr lang="fr-FR" altLang="fr-FR" sz="1200" b="1"/>
              <a:t>Capacité de production</a:t>
            </a:r>
          </a:p>
          <a:p>
            <a:pPr marL="609600" indent="-609600">
              <a:lnSpc>
                <a:spcPct val="80000"/>
              </a:lnSpc>
              <a:buFont typeface="Wingdings" panose="05000000000000000000" pitchFamily="2" charset="2"/>
              <a:buAutoNum type="arabicPeriod"/>
            </a:pPr>
            <a:r>
              <a:rPr lang="fr-FR" altLang="fr-FR" sz="1200" b="1"/>
              <a:t>Qualification de la main d’œuvre</a:t>
            </a:r>
          </a:p>
          <a:p>
            <a:pPr marL="609600" indent="-609600">
              <a:lnSpc>
                <a:spcPct val="80000"/>
              </a:lnSpc>
              <a:buFont typeface="Wingdings" panose="05000000000000000000" pitchFamily="2" charset="2"/>
              <a:buAutoNum type="arabicPeriod"/>
            </a:pPr>
            <a:r>
              <a:rPr lang="fr-FR" altLang="fr-FR" sz="1200" b="1"/>
              <a:t>Respect des délais</a:t>
            </a:r>
          </a:p>
          <a:p>
            <a:pPr marL="609600" indent="-609600">
              <a:lnSpc>
                <a:spcPct val="80000"/>
              </a:lnSpc>
              <a:buFont typeface="Wingdings" panose="05000000000000000000" pitchFamily="2" charset="2"/>
              <a:buAutoNum type="arabicPeriod"/>
            </a:pPr>
            <a:r>
              <a:rPr lang="fr-FR" altLang="fr-FR" sz="1200" b="1"/>
              <a:t>Savoir-Faire technique</a:t>
            </a:r>
          </a:p>
          <a:p>
            <a:pPr marL="609600" indent="-609600">
              <a:lnSpc>
                <a:spcPct val="80000"/>
              </a:lnSpc>
            </a:pPr>
            <a:r>
              <a:rPr lang="fr-FR" altLang="fr-FR" sz="1200" b="1">
                <a:solidFill>
                  <a:schemeClr val="hlink"/>
                </a:solidFill>
              </a:rPr>
              <a:t>Ressources Humaines</a:t>
            </a:r>
          </a:p>
          <a:p>
            <a:pPr marL="609600" indent="-609600">
              <a:lnSpc>
                <a:spcPct val="80000"/>
              </a:lnSpc>
              <a:buFont typeface="Wingdings" panose="05000000000000000000" pitchFamily="2" charset="2"/>
              <a:buAutoNum type="arabicPeriod"/>
            </a:pPr>
            <a:r>
              <a:rPr lang="fr-FR" altLang="fr-FR" sz="1200" b="1"/>
              <a:t>Capacité de leadership</a:t>
            </a:r>
          </a:p>
          <a:p>
            <a:pPr marL="609600" indent="-609600">
              <a:lnSpc>
                <a:spcPct val="80000"/>
              </a:lnSpc>
              <a:buFont typeface="Wingdings" panose="05000000000000000000" pitchFamily="2" charset="2"/>
              <a:buAutoNum type="arabicPeriod"/>
            </a:pPr>
            <a:r>
              <a:rPr lang="fr-FR" altLang="fr-FR" sz="1200" b="1"/>
              <a:t>Capacité de gestion</a:t>
            </a:r>
          </a:p>
          <a:p>
            <a:pPr marL="609600" indent="-609600">
              <a:lnSpc>
                <a:spcPct val="80000"/>
              </a:lnSpc>
              <a:buFont typeface="Wingdings" panose="05000000000000000000" pitchFamily="2" charset="2"/>
              <a:buAutoNum type="arabicPeriod"/>
            </a:pPr>
            <a:r>
              <a:rPr lang="fr-FR" altLang="fr-FR" sz="1200" b="1"/>
              <a:t>Esprit d’entreprise</a:t>
            </a:r>
          </a:p>
          <a:p>
            <a:pPr marL="609600" indent="-609600">
              <a:lnSpc>
                <a:spcPct val="80000"/>
              </a:lnSpc>
              <a:buFont typeface="Wingdings" panose="05000000000000000000" pitchFamily="2" charset="2"/>
              <a:buAutoNum type="arabicPeriod"/>
            </a:pPr>
            <a:r>
              <a:rPr lang="fr-FR" altLang="fr-FR" sz="1200" b="1"/>
              <a:t>Capacité de réaction</a:t>
            </a:r>
          </a:p>
          <a:p>
            <a:pPr marL="609600" indent="-609600">
              <a:lnSpc>
                <a:spcPct val="80000"/>
              </a:lnSpc>
            </a:pPr>
            <a:endParaRPr lang="fr-FR" altLang="fr-FR" sz="1200" b="1"/>
          </a:p>
        </p:txBody>
      </p:sp>
      <p:sp>
        <p:nvSpPr>
          <p:cNvPr id="20486" name="Text Box 4">
            <a:extLst>
              <a:ext uri="{FF2B5EF4-FFF2-40B4-BE49-F238E27FC236}">
                <a16:creationId xmlns:a16="http://schemas.microsoft.com/office/drawing/2014/main" id="{91A8A9EC-8A2C-4088-AC2B-32692DE3619C}"/>
              </a:ext>
            </a:extLst>
          </p:cNvPr>
          <p:cNvSpPr txBox="1">
            <a:spLocks noChangeArrowheads="1"/>
          </p:cNvSpPr>
          <p:nvPr/>
        </p:nvSpPr>
        <p:spPr bwMode="auto">
          <a:xfrm>
            <a:off x="3287714" y="765175"/>
            <a:ext cx="554513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1400">
                <a:latin typeface="Garamond" panose="02020404030301010803" pitchFamily="18" charset="0"/>
              </a:rPr>
              <a:t>Performance</a:t>
            </a:r>
          </a:p>
          <a:p>
            <a:pPr eaLnBrk="1" hangingPunct="1">
              <a:spcBef>
                <a:spcPct val="50000"/>
              </a:spcBef>
            </a:pPr>
            <a:r>
              <a:rPr lang="fr-FR" altLang="fr-FR" sz="1400" b="1">
                <a:latin typeface="Garamond" panose="02020404030301010803" pitchFamily="18" charset="0"/>
              </a:rPr>
              <a:t>Force majeures Force Mineure Position neutre Faiblesse neutre Faiblesse majeure</a:t>
            </a:r>
          </a:p>
        </p:txBody>
      </p:sp>
      <p:sp>
        <p:nvSpPr>
          <p:cNvPr id="20487" name="Text Box 5">
            <a:extLst>
              <a:ext uri="{FF2B5EF4-FFF2-40B4-BE49-F238E27FC236}">
                <a16:creationId xmlns:a16="http://schemas.microsoft.com/office/drawing/2014/main" id="{1B66A6F3-CB5B-450A-87B9-6A6C8246A967}"/>
              </a:ext>
            </a:extLst>
          </p:cNvPr>
          <p:cNvSpPr txBox="1">
            <a:spLocks noChangeArrowheads="1"/>
          </p:cNvSpPr>
          <p:nvPr/>
        </p:nvSpPr>
        <p:spPr bwMode="auto">
          <a:xfrm>
            <a:off x="8904288" y="765175"/>
            <a:ext cx="1763712"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1400" b="1">
                <a:latin typeface="Garamond" panose="02020404030301010803" pitchFamily="18" charset="0"/>
              </a:rPr>
              <a:t>Importance</a:t>
            </a:r>
          </a:p>
          <a:p>
            <a:pPr eaLnBrk="1" hangingPunct="1">
              <a:spcBef>
                <a:spcPct val="50000"/>
              </a:spcBef>
            </a:pPr>
            <a:r>
              <a:rPr lang="fr-FR" altLang="fr-FR" sz="1400" b="1">
                <a:latin typeface="Garamond" panose="02020404030301010803" pitchFamily="18" charset="0"/>
              </a:rPr>
              <a:t>Élevé moyenne faible</a:t>
            </a:r>
          </a:p>
        </p:txBody>
      </p:sp>
      <p:sp>
        <p:nvSpPr>
          <p:cNvPr id="20488" name="Line 6">
            <a:extLst>
              <a:ext uri="{FF2B5EF4-FFF2-40B4-BE49-F238E27FC236}">
                <a16:creationId xmlns:a16="http://schemas.microsoft.com/office/drawing/2014/main" id="{F2679A86-488F-49F7-BAC5-1F1E34115842}"/>
              </a:ext>
            </a:extLst>
          </p:cNvPr>
          <p:cNvSpPr>
            <a:spLocks noChangeShapeType="1"/>
          </p:cNvSpPr>
          <p:nvPr/>
        </p:nvSpPr>
        <p:spPr bwMode="auto">
          <a:xfrm>
            <a:off x="8832850" y="836613"/>
            <a:ext cx="0" cy="5688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489" name="Line 7">
            <a:extLst>
              <a:ext uri="{FF2B5EF4-FFF2-40B4-BE49-F238E27FC236}">
                <a16:creationId xmlns:a16="http://schemas.microsoft.com/office/drawing/2014/main" id="{AED2A658-CED5-4116-9E80-39609D6F651E}"/>
              </a:ext>
            </a:extLst>
          </p:cNvPr>
          <p:cNvSpPr>
            <a:spLocks noChangeShapeType="1"/>
          </p:cNvSpPr>
          <p:nvPr/>
        </p:nvSpPr>
        <p:spPr bwMode="auto">
          <a:xfrm>
            <a:off x="1919288" y="1628775"/>
            <a:ext cx="8748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erbert-simon-ai - The Data Scientist">
            <a:extLst>
              <a:ext uri="{FF2B5EF4-FFF2-40B4-BE49-F238E27FC236}">
                <a16:creationId xmlns:a16="http://schemas.microsoft.com/office/drawing/2014/main" id="{DFAA0C5F-900A-6952-E94A-A5ABF7A7322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3944"/>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a:extLst>
              <a:ext uri="{FF2B5EF4-FFF2-40B4-BE49-F238E27FC236}">
                <a16:creationId xmlns:a16="http://schemas.microsoft.com/office/drawing/2014/main" id="{8D0F19CF-F2CF-43AE-B28F-0E3325B3973C}"/>
              </a:ext>
            </a:extLst>
          </p:cNvPr>
          <p:cNvSpPr>
            <a:spLocks noGrp="1" noChangeArrowheads="1"/>
          </p:cNvSpPr>
          <p:nvPr>
            <p:ph type="title"/>
          </p:nvPr>
        </p:nvSpPr>
        <p:spPr>
          <a:xfrm>
            <a:off x="1539551" y="624110"/>
            <a:ext cx="9307649" cy="1280890"/>
          </a:xfrm>
        </p:spPr>
        <p:txBody>
          <a:bodyPr>
            <a:normAutofit/>
          </a:bodyPr>
          <a:lstStyle/>
          <a:p>
            <a:pPr>
              <a:defRPr/>
            </a:pPr>
            <a:r>
              <a:rPr lang="fr-FR" dirty="0">
                <a:solidFill>
                  <a:schemeClr val="tx1"/>
                </a:solidFill>
              </a:rPr>
              <a:t>Oui mais comment prendre sa décision !</a:t>
            </a:r>
          </a:p>
        </p:txBody>
      </p:sp>
      <p:graphicFrame>
        <p:nvGraphicFramePr>
          <p:cNvPr id="32772" name="Rectangle 3">
            <a:extLst>
              <a:ext uri="{FF2B5EF4-FFF2-40B4-BE49-F238E27FC236}">
                <a16:creationId xmlns:a16="http://schemas.microsoft.com/office/drawing/2014/main" id="{864528B7-CC54-4D5F-95DA-D07AF437088D}"/>
              </a:ext>
            </a:extLst>
          </p:cNvPr>
          <p:cNvGraphicFramePr>
            <a:graphicFrameLocks noGrp="1"/>
          </p:cNvGraphicFramePr>
          <p:nvPr>
            <p:ph idx="1"/>
            <p:extLst>
              <p:ext uri="{D42A27DB-BD31-4B8C-83A1-F6EECF244321}">
                <p14:modId xmlns:p14="http://schemas.microsoft.com/office/powerpoint/2010/main" val="1358802972"/>
              </p:ext>
            </p:extLst>
          </p:nvPr>
        </p:nvGraphicFramePr>
        <p:xfrm>
          <a:off x="1931800"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56" name="Rectangle 22535">
            <a:extLst>
              <a:ext uri="{FF2B5EF4-FFF2-40B4-BE49-F238E27FC236}">
                <a16:creationId xmlns:a16="http://schemas.microsoft.com/office/drawing/2014/main" id="{40F1E87C-C9CB-44C0-A79E-F23843684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57" name="Group 22537">
            <a:extLst>
              <a:ext uri="{FF2B5EF4-FFF2-40B4-BE49-F238E27FC236}">
                <a16:creationId xmlns:a16="http://schemas.microsoft.com/office/drawing/2014/main" id="{BA4A957B-DB4E-4D89-ADEF-2767404BD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22539" name="Freeform 11">
              <a:extLst>
                <a:ext uri="{FF2B5EF4-FFF2-40B4-BE49-F238E27FC236}">
                  <a16:creationId xmlns:a16="http://schemas.microsoft.com/office/drawing/2014/main" id="{FEFD42E2-99CE-445B-AA1F-C21E53519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540" name="Freeform 12">
              <a:extLst>
                <a:ext uri="{FF2B5EF4-FFF2-40B4-BE49-F238E27FC236}">
                  <a16:creationId xmlns:a16="http://schemas.microsoft.com/office/drawing/2014/main" id="{8E92F5F9-DE8A-4BBB-997F-4E44BB9A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2541" name="Freeform 13">
              <a:extLst>
                <a:ext uri="{FF2B5EF4-FFF2-40B4-BE49-F238E27FC236}">
                  <a16:creationId xmlns:a16="http://schemas.microsoft.com/office/drawing/2014/main" id="{5C77A6FD-178A-4B20-AA36-3461ACD5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2542" name="Freeform 14">
              <a:extLst>
                <a:ext uri="{FF2B5EF4-FFF2-40B4-BE49-F238E27FC236}">
                  <a16:creationId xmlns:a16="http://schemas.microsoft.com/office/drawing/2014/main" id="{45B92CCA-B898-4F54-A2BD-95F8436C0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2543" name="Freeform 15">
              <a:extLst>
                <a:ext uri="{FF2B5EF4-FFF2-40B4-BE49-F238E27FC236}">
                  <a16:creationId xmlns:a16="http://schemas.microsoft.com/office/drawing/2014/main" id="{E6D01F94-F16C-4C71-B0C2-DDB804F73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2544" name="Freeform 16">
              <a:extLst>
                <a:ext uri="{FF2B5EF4-FFF2-40B4-BE49-F238E27FC236}">
                  <a16:creationId xmlns:a16="http://schemas.microsoft.com/office/drawing/2014/main" id="{DA7D28FD-A8D1-425D-B123-FE4CFB84E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545" name="Freeform 17">
              <a:extLst>
                <a:ext uri="{FF2B5EF4-FFF2-40B4-BE49-F238E27FC236}">
                  <a16:creationId xmlns:a16="http://schemas.microsoft.com/office/drawing/2014/main" id="{7B3020C1-8314-4CA9-8B0A-98A51693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546" name="Freeform 18">
              <a:extLst>
                <a:ext uri="{FF2B5EF4-FFF2-40B4-BE49-F238E27FC236}">
                  <a16:creationId xmlns:a16="http://schemas.microsoft.com/office/drawing/2014/main" id="{04D0BE3D-E410-49F1-B3BD-83B7BE5A4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547" name="Freeform 19">
              <a:extLst>
                <a:ext uri="{FF2B5EF4-FFF2-40B4-BE49-F238E27FC236}">
                  <a16:creationId xmlns:a16="http://schemas.microsoft.com/office/drawing/2014/main" id="{35429240-0626-4EED-8118-78FA4661A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548" name="Freeform 20">
              <a:extLst>
                <a:ext uri="{FF2B5EF4-FFF2-40B4-BE49-F238E27FC236}">
                  <a16:creationId xmlns:a16="http://schemas.microsoft.com/office/drawing/2014/main" id="{AFD09B3B-0200-4C44-9419-2DC69B53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2549" name="Freeform 21">
              <a:extLst>
                <a:ext uri="{FF2B5EF4-FFF2-40B4-BE49-F238E27FC236}">
                  <a16:creationId xmlns:a16="http://schemas.microsoft.com/office/drawing/2014/main" id="{B4953E3F-F70C-429A-B9A5-D49FB6484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550" name="Freeform 22">
              <a:extLst>
                <a:ext uri="{FF2B5EF4-FFF2-40B4-BE49-F238E27FC236}">
                  <a16:creationId xmlns:a16="http://schemas.microsoft.com/office/drawing/2014/main" id="{20E66111-8E38-4E7A-85D6-9CD7FAE4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4098" name="Rectangle 2">
            <a:extLst>
              <a:ext uri="{FF2B5EF4-FFF2-40B4-BE49-F238E27FC236}">
                <a16:creationId xmlns:a16="http://schemas.microsoft.com/office/drawing/2014/main" id="{630B0AEF-4DE7-47E7-B9C3-24706BD05BA3}"/>
              </a:ext>
            </a:extLst>
          </p:cNvPr>
          <p:cNvSpPr>
            <a:spLocks noGrp="1" noChangeArrowheads="1"/>
          </p:cNvSpPr>
          <p:nvPr>
            <p:ph type="title"/>
          </p:nvPr>
        </p:nvSpPr>
        <p:spPr>
          <a:xfrm>
            <a:off x="7839756" y="1159566"/>
            <a:ext cx="3662939" cy="4568264"/>
          </a:xfrm>
        </p:spPr>
        <p:txBody>
          <a:bodyPr anchor="ctr">
            <a:normAutofit/>
          </a:bodyPr>
          <a:lstStyle/>
          <a:p>
            <a:pPr>
              <a:defRPr/>
            </a:pPr>
            <a:r>
              <a:rPr lang="fr-FR">
                <a:solidFill>
                  <a:srgbClr val="FFFFFF"/>
                </a:solidFill>
              </a:rPr>
              <a:t>Objectifs des études cas ?</a:t>
            </a:r>
          </a:p>
        </p:txBody>
      </p:sp>
      <p:sp>
        <p:nvSpPr>
          <p:cNvPr id="22558" name="Freeform 6">
            <a:extLst>
              <a:ext uri="{FF2B5EF4-FFF2-40B4-BE49-F238E27FC236}">
                <a16:creationId xmlns:a16="http://schemas.microsoft.com/office/drawing/2014/main" id="{31FE9B99-9825-4E0E-B4FB-432E59A8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7"/>
            <a:ext cx="7560245" cy="557106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2531" name="Rectangle 3">
            <a:extLst>
              <a:ext uri="{FF2B5EF4-FFF2-40B4-BE49-F238E27FC236}">
                <a16:creationId xmlns:a16="http://schemas.microsoft.com/office/drawing/2014/main" id="{5E4888C2-E2DA-4E6E-BD3C-00AA0FE4F3BC}"/>
              </a:ext>
            </a:extLst>
          </p:cNvPr>
          <p:cNvSpPr>
            <a:spLocks noGrp="1" noChangeArrowheads="1"/>
          </p:cNvSpPr>
          <p:nvPr>
            <p:ph idx="1"/>
          </p:nvPr>
        </p:nvSpPr>
        <p:spPr>
          <a:xfrm>
            <a:off x="643466" y="1286934"/>
            <a:ext cx="5286279" cy="4284134"/>
          </a:xfrm>
        </p:spPr>
        <p:txBody>
          <a:bodyPr anchor="ctr">
            <a:normAutofit/>
          </a:bodyPr>
          <a:lstStyle/>
          <a:p>
            <a:pPr eaLnBrk="1" hangingPunct="1">
              <a:lnSpc>
                <a:spcPct val="90000"/>
              </a:lnSpc>
            </a:pPr>
            <a:r>
              <a:rPr lang="fr-FR" altLang="fr-FR" sz="1500">
                <a:solidFill>
                  <a:srgbClr val="FFFFFF"/>
                </a:solidFill>
              </a:rPr>
              <a:t>Diagnostic d’un cas d’entreprise en stratégie  :</a:t>
            </a:r>
          </a:p>
          <a:p>
            <a:pPr eaLnBrk="1" hangingPunct="1">
              <a:lnSpc>
                <a:spcPct val="90000"/>
              </a:lnSpc>
            </a:pPr>
            <a:endParaRPr lang="fr-FR" altLang="fr-FR" sz="1500">
              <a:solidFill>
                <a:srgbClr val="FFFFFF"/>
              </a:solidFill>
            </a:endParaRPr>
          </a:p>
          <a:p>
            <a:pPr lvl="1" eaLnBrk="1" hangingPunct="1">
              <a:lnSpc>
                <a:spcPct val="90000"/>
              </a:lnSpc>
            </a:pPr>
            <a:r>
              <a:rPr lang="fr-FR" altLang="fr-FR" sz="1500">
                <a:solidFill>
                  <a:srgbClr val="FFFFFF"/>
                </a:solidFill>
              </a:rPr>
              <a:t>Avoir une lecture efficace</a:t>
            </a:r>
          </a:p>
          <a:p>
            <a:pPr eaLnBrk="1" hangingPunct="1">
              <a:lnSpc>
                <a:spcPct val="90000"/>
              </a:lnSpc>
            </a:pPr>
            <a:endParaRPr lang="fr-FR" altLang="fr-FR" sz="1500">
              <a:solidFill>
                <a:srgbClr val="FFFFFF"/>
              </a:solidFill>
            </a:endParaRPr>
          </a:p>
          <a:p>
            <a:pPr lvl="1" eaLnBrk="1" hangingPunct="1">
              <a:lnSpc>
                <a:spcPct val="90000"/>
              </a:lnSpc>
            </a:pPr>
            <a:r>
              <a:rPr lang="fr-FR" altLang="fr-FR" sz="1500">
                <a:solidFill>
                  <a:srgbClr val="FFFFFF"/>
                </a:solidFill>
              </a:rPr>
              <a:t>Identifier l’entreprise et définir sa mission</a:t>
            </a:r>
          </a:p>
          <a:p>
            <a:pPr lvl="1" eaLnBrk="1" hangingPunct="1">
              <a:lnSpc>
                <a:spcPct val="90000"/>
              </a:lnSpc>
            </a:pPr>
            <a:endParaRPr lang="fr-FR" altLang="fr-FR" sz="1500">
              <a:solidFill>
                <a:srgbClr val="FFFFFF"/>
              </a:solidFill>
            </a:endParaRPr>
          </a:p>
          <a:p>
            <a:pPr lvl="1" eaLnBrk="1" hangingPunct="1">
              <a:lnSpc>
                <a:spcPct val="90000"/>
              </a:lnSpc>
            </a:pPr>
            <a:r>
              <a:rPr lang="fr-FR" altLang="fr-FR" sz="1500">
                <a:solidFill>
                  <a:srgbClr val="FFFFFF"/>
                </a:solidFill>
              </a:rPr>
              <a:t>Relever les problématiques essentielles</a:t>
            </a:r>
          </a:p>
          <a:p>
            <a:pPr lvl="1" eaLnBrk="1" hangingPunct="1">
              <a:lnSpc>
                <a:spcPct val="90000"/>
              </a:lnSpc>
            </a:pPr>
            <a:endParaRPr lang="fr-FR" altLang="fr-FR" sz="1500">
              <a:solidFill>
                <a:srgbClr val="FFFFFF"/>
              </a:solidFill>
            </a:endParaRPr>
          </a:p>
          <a:p>
            <a:pPr lvl="1" eaLnBrk="1" hangingPunct="1">
              <a:lnSpc>
                <a:spcPct val="90000"/>
              </a:lnSpc>
            </a:pPr>
            <a:r>
              <a:rPr lang="fr-FR" altLang="fr-FR" sz="1500">
                <a:solidFill>
                  <a:srgbClr val="FFFFFF"/>
                </a:solidFill>
              </a:rPr>
              <a:t>Utiliser les modèles et outils théorique et pratiques propre au domaine du management stratégique</a:t>
            </a:r>
          </a:p>
          <a:p>
            <a:pPr lvl="1" eaLnBrk="1" hangingPunct="1">
              <a:lnSpc>
                <a:spcPct val="90000"/>
              </a:lnSpc>
            </a:pPr>
            <a:endParaRPr lang="fr-FR" altLang="fr-FR" sz="1500">
              <a:solidFill>
                <a:srgbClr val="FFFFFF"/>
              </a:solidFill>
            </a:endParaRPr>
          </a:p>
          <a:p>
            <a:pPr lvl="1" eaLnBrk="1" hangingPunct="1">
              <a:lnSpc>
                <a:spcPct val="90000"/>
              </a:lnSpc>
            </a:pPr>
            <a:r>
              <a:rPr lang="fr-FR" altLang="fr-FR" sz="1500">
                <a:solidFill>
                  <a:srgbClr val="FFFFFF"/>
                </a:solidFill>
              </a:rPr>
              <a:t>Justifier son diagnostic : recherche de la pertinence</a:t>
            </a:r>
          </a:p>
          <a:p>
            <a:pPr eaLnBrk="1" hangingPunct="1">
              <a:lnSpc>
                <a:spcPct val="90000"/>
              </a:lnSpc>
            </a:pPr>
            <a:endParaRPr lang="fr-FR" altLang="fr-FR" sz="15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3563" name="Rectangle 2355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62" name="Rectangle 23561">
            <a:extLst>
              <a:ext uri="{FF2B5EF4-FFF2-40B4-BE49-F238E27FC236}">
                <a16:creationId xmlns:a16="http://schemas.microsoft.com/office/drawing/2014/main" id="{AA22AB8F-8672-4CA8-8E57-FDB5A32F1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11 Séries médicales qui te feront ressentir toute l'adrénaline de l'univers  hospitalier">
            <a:extLst>
              <a:ext uri="{FF2B5EF4-FFF2-40B4-BE49-F238E27FC236}">
                <a16:creationId xmlns:a16="http://schemas.microsoft.com/office/drawing/2014/main" id="{52934DA2-3C4B-60C2-6029-3254ED10B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69" r="39820" b="1"/>
          <a:stretch/>
        </p:blipFill>
        <p:spPr bwMode="auto">
          <a:xfrm>
            <a:off x="8229598" y="10"/>
            <a:ext cx="39624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356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22" name="Rectangle 2">
            <a:extLst>
              <a:ext uri="{FF2B5EF4-FFF2-40B4-BE49-F238E27FC236}">
                <a16:creationId xmlns:a16="http://schemas.microsoft.com/office/drawing/2014/main" id="{1752947C-0220-4D77-9E9E-D1061DEB8E47}"/>
              </a:ext>
            </a:extLst>
          </p:cNvPr>
          <p:cNvSpPr>
            <a:spLocks noGrp="1" noChangeArrowheads="1"/>
          </p:cNvSpPr>
          <p:nvPr>
            <p:ph type="title"/>
          </p:nvPr>
        </p:nvSpPr>
        <p:spPr>
          <a:xfrm>
            <a:off x="541867" y="787400"/>
            <a:ext cx="7145866" cy="778933"/>
          </a:xfrm>
        </p:spPr>
        <p:txBody>
          <a:bodyPr anchor="ctr">
            <a:normAutofit/>
          </a:bodyPr>
          <a:lstStyle/>
          <a:p>
            <a:pPr>
              <a:lnSpc>
                <a:spcPct val="90000"/>
              </a:lnSpc>
              <a:defRPr/>
            </a:pPr>
            <a:r>
              <a:rPr lang="fr-FR" sz="2700">
                <a:solidFill>
                  <a:srgbClr val="FEFFFF"/>
                </a:solidFill>
              </a:rPr>
              <a:t>Identifier l’entreprise et définir sa mission</a:t>
            </a:r>
          </a:p>
        </p:txBody>
      </p:sp>
      <p:sp>
        <p:nvSpPr>
          <p:cNvPr id="23555" name="Rectangle 3">
            <a:extLst>
              <a:ext uri="{FF2B5EF4-FFF2-40B4-BE49-F238E27FC236}">
                <a16:creationId xmlns:a16="http://schemas.microsoft.com/office/drawing/2014/main" id="{3C98F624-E347-43C3-A6D7-211AFF96C9A3}"/>
              </a:ext>
            </a:extLst>
          </p:cNvPr>
          <p:cNvSpPr>
            <a:spLocks noGrp="1" noChangeArrowheads="1"/>
          </p:cNvSpPr>
          <p:nvPr>
            <p:ph idx="1"/>
          </p:nvPr>
        </p:nvSpPr>
        <p:spPr>
          <a:xfrm>
            <a:off x="541866" y="2032000"/>
            <a:ext cx="7145867" cy="3879222"/>
          </a:xfrm>
        </p:spPr>
        <p:txBody>
          <a:bodyPr>
            <a:normAutofit/>
          </a:bodyPr>
          <a:lstStyle/>
          <a:p>
            <a:pPr eaLnBrk="1" hangingPunct="1">
              <a:lnSpc>
                <a:spcPct val="90000"/>
              </a:lnSpc>
              <a:buClr>
                <a:srgbClr val="876A4C"/>
              </a:buClr>
            </a:pPr>
            <a:r>
              <a:rPr lang="fr-FR" altLang="fr-FR">
                <a:solidFill>
                  <a:srgbClr val="FEFFFF"/>
                </a:solidFill>
              </a:rPr>
              <a:t>Lors d’une consultation médicale, tout médecin commencera l’entretien par une série de questions portant sur « l’identité du patient » : son nom, quelques renseignements administratifs, son âge, son « histoire » (d’éventuels antécédents)… et repèrera instantanément tel trait de sa physionomie, de sa psychologie, de son comportement. Déjà, ces premières informations alimentent son diagnostic et ceci avant même que l’entretien n’ait porté sur la raison du rendez-vous.</a:t>
            </a:r>
          </a:p>
          <a:p>
            <a:pPr eaLnBrk="1" hangingPunct="1">
              <a:lnSpc>
                <a:spcPct val="90000"/>
              </a:lnSpc>
              <a:buClr>
                <a:srgbClr val="876A4C"/>
              </a:buClr>
            </a:pPr>
            <a:endParaRPr lang="fr-FR" altLang="fr-FR">
              <a:solidFill>
                <a:srgbClr val="FEFFFF"/>
              </a:solidFill>
            </a:endParaRPr>
          </a:p>
          <a:p>
            <a:pPr eaLnBrk="1" hangingPunct="1">
              <a:lnSpc>
                <a:spcPct val="90000"/>
              </a:lnSpc>
              <a:buClr>
                <a:srgbClr val="876A4C"/>
              </a:buClr>
            </a:pPr>
            <a:r>
              <a:rPr lang="fr-FR" altLang="fr-FR">
                <a:solidFill>
                  <a:srgbClr val="FEFFFF"/>
                </a:solidFill>
              </a:rPr>
              <a:t>Il en va de même du principe initial d’une étude de cas. Il est toujours nécessaire de noter quelques critères identitaires de l’entreprise étudiée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03" name="Group 59">
            <a:extLst>
              <a:ext uri="{FF2B5EF4-FFF2-40B4-BE49-F238E27FC236}">
                <a16:creationId xmlns:a16="http://schemas.microsoft.com/office/drawing/2014/main" id="{2DC75199-F2DB-4C42-A9C0-16453EA6E667}"/>
              </a:ext>
            </a:extLst>
          </p:cNvPr>
          <p:cNvGraphicFramePr>
            <a:graphicFrameLocks noGrp="1"/>
          </p:cNvGraphicFramePr>
          <p:nvPr>
            <p:ph/>
            <p:extLst>
              <p:ext uri="{D42A27DB-BD31-4B8C-83A1-F6EECF244321}">
                <p14:modId xmlns:p14="http://schemas.microsoft.com/office/powerpoint/2010/main" val="3187032898"/>
              </p:ext>
            </p:extLst>
          </p:nvPr>
        </p:nvGraphicFramePr>
        <p:xfrm>
          <a:off x="1774826" y="274639"/>
          <a:ext cx="8569325" cy="6389687"/>
        </p:xfrm>
        <a:graphic>
          <a:graphicData uri="http://schemas.openxmlformats.org/drawingml/2006/table">
            <a:tbl>
              <a:tblPr/>
              <a:tblGrid>
                <a:gridCol w="1285875">
                  <a:extLst>
                    <a:ext uri="{9D8B030D-6E8A-4147-A177-3AD203B41FA5}">
                      <a16:colId xmlns:a16="http://schemas.microsoft.com/office/drawing/2014/main" val="20000"/>
                    </a:ext>
                  </a:extLst>
                </a:gridCol>
                <a:gridCol w="7283450">
                  <a:extLst>
                    <a:ext uri="{9D8B030D-6E8A-4147-A177-3AD203B41FA5}">
                      <a16:colId xmlns:a16="http://schemas.microsoft.com/office/drawing/2014/main" val="20001"/>
                    </a:ext>
                  </a:extLst>
                </a:gridCol>
              </a:tblGrid>
              <a:tr h="790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Times New Roman" pitchFamily="18" charset="0"/>
                        </a:rPr>
                        <a:t>Chiffres d’Affaires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Les entreprises de moins de 0.76€ (3MF) est une toute petite entreprise encore en phase fragile. Une entreprise de plus de 7.62M€ (50MF) a de nombreuses caractéristiques de grande entreprise, multipliant les postes fonctionnels, contrainte par plus de règle juridique…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rPr>
                        <a:t>Effectif</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On sait qu’en droit du travail français la progression « par palier » impose des modes de gestion différents. De plus, passer de 3 personnes (le commando) à 10 personnes (l’équipe soudée) à 25 personnes (un groupe fait d’aspirations très différentes) change les modes de management.</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90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rPr>
                        <a:t>Structure du capital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Au-delà de la forme juridique (SA, SARL) et du montant du capital, qui donnent une idée des volontés initiales des créateurs, le degré d’ouverture du capital et des augmentations ultérieures, sont des données essentielles pour comprendre la stratégie de l’entreprise.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2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rPr>
                        <a:t>Profil du dirigeant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Dans la petite entreprise notamment on se que le parcours et la personnalité du dirigeant imposent les choix de gestion : culture technique ou commerciale ? Sorti du Sérail ? Reprise familiale ? Nommé  de l’extérieur ? Psychologie de délégation ? De contrôle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rgbClr val="FF0000"/>
                          </a:solidFill>
                          <a:effectLst/>
                          <a:latin typeface="Times New Roman" pitchFamily="18" charset="0"/>
                        </a:rPr>
                        <a:t>Secteur d’activité</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rgbClr val="FF0000"/>
                          </a:solidFill>
                          <a:effectLst/>
                          <a:latin typeface="Times New Roman" pitchFamily="18" charset="0"/>
                        </a:rPr>
                        <a:t>La nature des produits ou services commercialisés expliquent une culture de l’entreprise. Vend-on du « consommable » ou du « bien d’équipement » ? Quelles est la part des services autour des produits ? A quel niveau de sa filière, l’entreprise étudiée se situe-t-elle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rPr>
                        <a:t>Histoire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Comment l’entreprise a-t-elle évoluée depuis sa création ? Quel a été son rythme de croissance ? Les dates clés ? Les périodes de crise ? Les changements de dirigeants ?  L’évolution des activités et des performances ? « L’héritage administratif » explique l’organisation actuelle. Le cours de l’histoire en dit long sur la vision prospective.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rPr>
                        <a:t>Outil de Travail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Il peut être constitué « d’ actifs » lourds : bâtiments, chaîne de montage qui freinent les reconversions. Il peut reposer sur un fonds de commerce, des brevets ou d’autres actifs incorporels ou financiers et permettre une certaine flexibilité mais aussi une fragilité. Quelle que soit sa nature, on s’interrogera sur son état actuel : Innovant ? Productif ? Obsolète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90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Times New Roman" pitchFamily="18" charset="0"/>
                        </a:rPr>
                        <a:t>Compétences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dirty="0">
                          <a:ln>
                            <a:noFill/>
                          </a:ln>
                          <a:solidFill>
                            <a:schemeClr val="tx1"/>
                          </a:solidFill>
                          <a:effectLst/>
                          <a:latin typeface="Times New Roman" pitchFamily="18" charset="0"/>
                        </a:rPr>
                        <a:t>Les femmes et les hommes qui  font l’entreprise modèlent aussi les méthodes de travail et les anticipations. Quel est leur niveau de compétence ? Comment se répartit le poids des exécutants, de la maîtrise et des techniciens, des commerciaux, des ingénieurs ?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1" name="Espace réservé de la date 2">
            <a:extLst>
              <a:ext uri="{FF2B5EF4-FFF2-40B4-BE49-F238E27FC236}">
                <a16:creationId xmlns:a16="http://schemas.microsoft.com/office/drawing/2014/main" id="{4431E2B2-D500-4F5A-BF15-91793E426A1A}"/>
              </a:ext>
            </a:extLst>
          </p:cNvPr>
          <p:cNvSpPr>
            <a:spLocks noGrp="1"/>
          </p:cNvSpPr>
          <p:nvPr>
            <p:ph type="dt" sz="quarter" idx="10"/>
          </p:nvPr>
        </p:nvSpPr>
        <p:spPr/>
        <p:txBody>
          <a:bodyPr/>
          <a:lstStyle/>
          <a:p>
            <a:pPr>
              <a:defRPr/>
            </a:pPr>
            <a:endParaRPr lang="en-US"/>
          </a:p>
        </p:txBody>
      </p:sp>
      <p:sp>
        <p:nvSpPr>
          <p:cNvPr id="32" name="Espace réservé du pied de page 3">
            <a:extLst>
              <a:ext uri="{FF2B5EF4-FFF2-40B4-BE49-F238E27FC236}">
                <a16:creationId xmlns:a16="http://schemas.microsoft.com/office/drawing/2014/main" id="{D1E83295-EE03-4CCF-A41F-FEA1DD497D82}"/>
              </a:ext>
            </a:extLst>
          </p:cNvPr>
          <p:cNvSpPr>
            <a:spLocks noGrp="1"/>
          </p:cNvSpPr>
          <p:nvPr>
            <p:ph type="ftr" sz="quarter" idx="11"/>
          </p:nvPr>
        </p:nvSpPr>
        <p:spPr/>
        <p:txBody>
          <a:bodyPr/>
          <a:lstStyle/>
          <a:p>
            <a:pP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8" name="Rectangle 25607">
            <a:extLst>
              <a:ext uri="{FF2B5EF4-FFF2-40B4-BE49-F238E27FC236}">
                <a16:creationId xmlns:a16="http://schemas.microsoft.com/office/drawing/2014/main" id="{40F1E87C-C9CB-44C0-A79E-F23843684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10" name="Group 25609">
            <a:extLst>
              <a:ext uri="{FF2B5EF4-FFF2-40B4-BE49-F238E27FC236}">
                <a16:creationId xmlns:a16="http://schemas.microsoft.com/office/drawing/2014/main" id="{BA4A957B-DB4E-4D89-ADEF-2767404BD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25611" name="Freeform 11">
              <a:extLst>
                <a:ext uri="{FF2B5EF4-FFF2-40B4-BE49-F238E27FC236}">
                  <a16:creationId xmlns:a16="http://schemas.microsoft.com/office/drawing/2014/main" id="{FEFD42E2-99CE-445B-AA1F-C21E53519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612" name="Freeform 12">
              <a:extLst>
                <a:ext uri="{FF2B5EF4-FFF2-40B4-BE49-F238E27FC236}">
                  <a16:creationId xmlns:a16="http://schemas.microsoft.com/office/drawing/2014/main" id="{8E92F5F9-DE8A-4BBB-997F-4E44BB9A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5613" name="Freeform 13">
              <a:extLst>
                <a:ext uri="{FF2B5EF4-FFF2-40B4-BE49-F238E27FC236}">
                  <a16:creationId xmlns:a16="http://schemas.microsoft.com/office/drawing/2014/main" id="{5C77A6FD-178A-4B20-AA36-3461ACD5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5614" name="Freeform 14">
              <a:extLst>
                <a:ext uri="{FF2B5EF4-FFF2-40B4-BE49-F238E27FC236}">
                  <a16:creationId xmlns:a16="http://schemas.microsoft.com/office/drawing/2014/main" id="{45B92CCA-B898-4F54-A2BD-95F8436C0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615" name="Freeform 15">
              <a:extLst>
                <a:ext uri="{FF2B5EF4-FFF2-40B4-BE49-F238E27FC236}">
                  <a16:creationId xmlns:a16="http://schemas.microsoft.com/office/drawing/2014/main" id="{E6D01F94-F16C-4C71-B0C2-DDB804F73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5616" name="Freeform 16">
              <a:extLst>
                <a:ext uri="{FF2B5EF4-FFF2-40B4-BE49-F238E27FC236}">
                  <a16:creationId xmlns:a16="http://schemas.microsoft.com/office/drawing/2014/main" id="{DA7D28FD-A8D1-425D-B123-FE4CFB84E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5617" name="Freeform 17">
              <a:extLst>
                <a:ext uri="{FF2B5EF4-FFF2-40B4-BE49-F238E27FC236}">
                  <a16:creationId xmlns:a16="http://schemas.microsoft.com/office/drawing/2014/main" id="{7B3020C1-8314-4CA9-8B0A-98A51693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5618" name="Freeform 18">
              <a:extLst>
                <a:ext uri="{FF2B5EF4-FFF2-40B4-BE49-F238E27FC236}">
                  <a16:creationId xmlns:a16="http://schemas.microsoft.com/office/drawing/2014/main" id="{04D0BE3D-E410-49F1-B3BD-83B7BE5A4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5619" name="Freeform 19">
              <a:extLst>
                <a:ext uri="{FF2B5EF4-FFF2-40B4-BE49-F238E27FC236}">
                  <a16:creationId xmlns:a16="http://schemas.microsoft.com/office/drawing/2014/main" id="{35429240-0626-4EED-8118-78FA4661A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620" name="Freeform 20">
              <a:extLst>
                <a:ext uri="{FF2B5EF4-FFF2-40B4-BE49-F238E27FC236}">
                  <a16:creationId xmlns:a16="http://schemas.microsoft.com/office/drawing/2014/main" id="{AFD09B3B-0200-4C44-9419-2DC69B53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621" name="Freeform 21">
              <a:extLst>
                <a:ext uri="{FF2B5EF4-FFF2-40B4-BE49-F238E27FC236}">
                  <a16:creationId xmlns:a16="http://schemas.microsoft.com/office/drawing/2014/main" id="{B4953E3F-F70C-429A-B9A5-D49FB6484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622" name="Freeform 22">
              <a:extLst>
                <a:ext uri="{FF2B5EF4-FFF2-40B4-BE49-F238E27FC236}">
                  <a16:creationId xmlns:a16="http://schemas.microsoft.com/office/drawing/2014/main" id="{20E66111-8E38-4E7A-85D6-9CD7FAE4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8194" name="Rectangle 2">
            <a:extLst>
              <a:ext uri="{FF2B5EF4-FFF2-40B4-BE49-F238E27FC236}">
                <a16:creationId xmlns:a16="http://schemas.microsoft.com/office/drawing/2014/main" id="{54E97A9F-5C42-4626-8B3E-291C01E32604}"/>
              </a:ext>
            </a:extLst>
          </p:cNvPr>
          <p:cNvSpPr>
            <a:spLocks noGrp="1" noChangeArrowheads="1"/>
          </p:cNvSpPr>
          <p:nvPr>
            <p:ph type="title"/>
          </p:nvPr>
        </p:nvSpPr>
        <p:spPr>
          <a:xfrm>
            <a:off x="7839756" y="1159566"/>
            <a:ext cx="3662939" cy="4568264"/>
          </a:xfrm>
        </p:spPr>
        <p:txBody>
          <a:bodyPr anchor="ctr">
            <a:normAutofit/>
          </a:bodyPr>
          <a:lstStyle/>
          <a:p>
            <a:pPr>
              <a:defRPr/>
            </a:pPr>
            <a:r>
              <a:rPr lang="fr-FR" sz="3300">
                <a:solidFill>
                  <a:srgbClr val="FFFFFF"/>
                </a:solidFill>
              </a:rPr>
              <a:t>Relever les problématiques essentielles</a:t>
            </a:r>
          </a:p>
        </p:txBody>
      </p:sp>
      <p:sp>
        <p:nvSpPr>
          <p:cNvPr id="25624" name="Freeform 6">
            <a:extLst>
              <a:ext uri="{FF2B5EF4-FFF2-40B4-BE49-F238E27FC236}">
                <a16:creationId xmlns:a16="http://schemas.microsoft.com/office/drawing/2014/main" id="{31FE9B99-9825-4E0E-B4FB-432E59A8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7"/>
            <a:ext cx="7560245" cy="557106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5603" name="Rectangle 3">
            <a:extLst>
              <a:ext uri="{FF2B5EF4-FFF2-40B4-BE49-F238E27FC236}">
                <a16:creationId xmlns:a16="http://schemas.microsoft.com/office/drawing/2014/main" id="{01120C4B-83CE-46F0-A496-35E6DCA62AAA}"/>
              </a:ext>
            </a:extLst>
          </p:cNvPr>
          <p:cNvSpPr>
            <a:spLocks noGrp="1" noChangeArrowheads="1"/>
          </p:cNvSpPr>
          <p:nvPr>
            <p:ph idx="1"/>
          </p:nvPr>
        </p:nvSpPr>
        <p:spPr>
          <a:xfrm>
            <a:off x="643466" y="1286934"/>
            <a:ext cx="5286279" cy="4284134"/>
          </a:xfrm>
        </p:spPr>
        <p:txBody>
          <a:bodyPr anchor="ctr">
            <a:normAutofit/>
          </a:bodyPr>
          <a:lstStyle/>
          <a:p>
            <a:pPr eaLnBrk="1" hangingPunct="1">
              <a:lnSpc>
                <a:spcPct val="90000"/>
              </a:lnSpc>
            </a:pPr>
            <a:r>
              <a:rPr lang="fr-FR" altLang="fr-FR" sz="1300" b="1">
                <a:solidFill>
                  <a:srgbClr val="FFFFFF"/>
                </a:solidFill>
              </a:rPr>
              <a:t>Une étude de cas renferme toujours un ou des problèmes, clairement énoncés ou parfois moins apparents. Ces « problématiques » sont souvent la raison d’être de l’étude de cas.</a:t>
            </a:r>
          </a:p>
          <a:p>
            <a:pPr eaLnBrk="1" hangingPunct="1">
              <a:lnSpc>
                <a:spcPct val="90000"/>
              </a:lnSpc>
            </a:pPr>
            <a:endParaRPr lang="fr-FR" altLang="fr-FR" sz="1300" b="1">
              <a:solidFill>
                <a:srgbClr val="FFFFFF"/>
              </a:solidFill>
            </a:endParaRPr>
          </a:p>
          <a:p>
            <a:pPr eaLnBrk="1" hangingPunct="1">
              <a:lnSpc>
                <a:spcPct val="90000"/>
              </a:lnSpc>
            </a:pPr>
            <a:r>
              <a:rPr lang="fr-FR" altLang="fr-FR" sz="1300" b="1">
                <a:solidFill>
                  <a:srgbClr val="FFFFFF"/>
                </a:solidFill>
              </a:rPr>
              <a:t>Il est ce pendant difficile de les définir clairement. Une erreur fréquente à ce stade, consiste en effet à « confondre le symptôme avec la maladie ». Ainsi, dire de telle entreprise que son « problème est dû au fait que son CA baisse » ne résout rien. Que dirait-on d’un médecin se contentant d’énoncer à propos de l’un de ses patients « son problème, c’est qu’il a une fièvre persistante » ? On attend plutôt du thérapeute qu’il décline une série d’hypothèses quant aux causes de cette température élevée.</a:t>
            </a:r>
          </a:p>
          <a:p>
            <a:pPr eaLnBrk="1" hangingPunct="1">
              <a:lnSpc>
                <a:spcPct val="90000"/>
              </a:lnSpc>
            </a:pPr>
            <a:endParaRPr lang="fr-FR" altLang="fr-FR" sz="1300" b="1">
              <a:solidFill>
                <a:srgbClr val="FFFFFF"/>
              </a:solidFill>
            </a:endParaRPr>
          </a:p>
          <a:p>
            <a:pPr eaLnBrk="1" hangingPunct="1">
              <a:lnSpc>
                <a:spcPct val="90000"/>
              </a:lnSpc>
            </a:pPr>
            <a:r>
              <a:rPr lang="fr-FR" altLang="fr-FR" sz="1300" b="1">
                <a:solidFill>
                  <a:srgbClr val="FFFFFF"/>
                </a:solidFill>
              </a:rPr>
              <a:t>Voici une série de « symptômes » classiques dans le monde de la PME-PMI, auxquels on pourra s’intéresser à condition de ne pas les confondre avec les « problématiques ».</a:t>
            </a:r>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2" name="Rectangle 26631">
            <a:extLst>
              <a:ext uri="{FF2B5EF4-FFF2-40B4-BE49-F238E27FC236}">
                <a16:creationId xmlns:a16="http://schemas.microsoft.com/office/drawing/2014/main" id="{40F1E87C-C9CB-44C0-A79E-F23843684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34" name="Group 26633">
            <a:extLst>
              <a:ext uri="{FF2B5EF4-FFF2-40B4-BE49-F238E27FC236}">
                <a16:creationId xmlns:a16="http://schemas.microsoft.com/office/drawing/2014/main" id="{BA4A957B-DB4E-4D89-ADEF-2767404BD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26635" name="Freeform 11">
              <a:extLst>
                <a:ext uri="{FF2B5EF4-FFF2-40B4-BE49-F238E27FC236}">
                  <a16:creationId xmlns:a16="http://schemas.microsoft.com/office/drawing/2014/main" id="{FEFD42E2-99CE-445B-AA1F-C21E53519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6636" name="Freeform 12">
              <a:extLst>
                <a:ext uri="{FF2B5EF4-FFF2-40B4-BE49-F238E27FC236}">
                  <a16:creationId xmlns:a16="http://schemas.microsoft.com/office/drawing/2014/main" id="{8E92F5F9-DE8A-4BBB-997F-4E44BB9A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637" name="Freeform 13">
              <a:extLst>
                <a:ext uri="{FF2B5EF4-FFF2-40B4-BE49-F238E27FC236}">
                  <a16:creationId xmlns:a16="http://schemas.microsoft.com/office/drawing/2014/main" id="{5C77A6FD-178A-4B20-AA36-3461ACD5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6638" name="Freeform 14">
              <a:extLst>
                <a:ext uri="{FF2B5EF4-FFF2-40B4-BE49-F238E27FC236}">
                  <a16:creationId xmlns:a16="http://schemas.microsoft.com/office/drawing/2014/main" id="{45B92CCA-B898-4F54-A2BD-95F8436C0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6639" name="Freeform 15">
              <a:extLst>
                <a:ext uri="{FF2B5EF4-FFF2-40B4-BE49-F238E27FC236}">
                  <a16:creationId xmlns:a16="http://schemas.microsoft.com/office/drawing/2014/main" id="{E6D01F94-F16C-4C71-B0C2-DDB804F73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640" name="Freeform 16">
              <a:extLst>
                <a:ext uri="{FF2B5EF4-FFF2-40B4-BE49-F238E27FC236}">
                  <a16:creationId xmlns:a16="http://schemas.microsoft.com/office/drawing/2014/main" id="{DA7D28FD-A8D1-425D-B123-FE4CFB84E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6641" name="Freeform 17">
              <a:extLst>
                <a:ext uri="{FF2B5EF4-FFF2-40B4-BE49-F238E27FC236}">
                  <a16:creationId xmlns:a16="http://schemas.microsoft.com/office/drawing/2014/main" id="{7B3020C1-8314-4CA9-8B0A-98A51693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6642" name="Freeform 18">
              <a:extLst>
                <a:ext uri="{FF2B5EF4-FFF2-40B4-BE49-F238E27FC236}">
                  <a16:creationId xmlns:a16="http://schemas.microsoft.com/office/drawing/2014/main" id="{04D0BE3D-E410-49F1-B3BD-83B7BE5A4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6643" name="Freeform 19">
              <a:extLst>
                <a:ext uri="{FF2B5EF4-FFF2-40B4-BE49-F238E27FC236}">
                  <a16:creationId xmlns:a16="http://schemas.microsoft.com/office/drawing/2014/main" id="{35429240-0626-4EED-8118-78FA4661A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6644" name="Freeform 20">
              <a:extLst>
                <a:ext uri="{FF2B5EF4-FFF2-40B4-BE49-F238E27FC236}">
                  <a16:creationId xmlns:a16="http://schemas.microsoft.com/office/drawing/2014/main" id="{AFD09B3B-0200-4C44-9419-2DC69B53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645" name="Freeform 21">
              <a:extLst>
                <a:ext uri="{FF2B5EF4-FFF2-40B4-BE49-F238E27FC236}">
                  <a16:creationId xmlns:a16="http://schemas.microsoft.com/office/drawing/2014/main" id="{B4953E3F-F70C-429A-B9A5-D49FB6484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646" name="Freeform 22">
              <a:extLst>
                <a:ext uri="{FF2B5EF4-FFF2-40B4-BE49-F238E27FC236}">
                  <a16:creationId xmlns:a16="http://schemas.microsoft.com/office/drawing/2014/main" id="{20E66111-8E38-4E7A-85D6-9CD7FAE4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9218" name="Rectangle 2">
            <a:extLst>
              <a:ext uri="{FF2B5EF4-FFF2-40B4-BE49-F238E27FC236}">
                <a16:creationId xmlns:a16="http://schemas.microsoft.com/office/drawing/2014/main" id="{BB97BB12-39A1-42FC-800C-C7BC51AB7174}"/>
              </a:ext>
            </a:extLst>
          </p:cNvPr>
          <p:cNvSpPr>
            <a:spLocks noGrp="1" noChangeArrowheads="1"/>
          </p:cNvSpPr>
          <p:nvPr>
            <p:ph type="title"/>
          </p:nvPr>
        </p:nvSpPr>
        <p:spPr>
          <a:xfrm>
            <a:off x="7839756" y="1159566"/>
            <a:ext cx="3662939" cy="4568264"/>
          </a:xfrm>
        </p:spPr>
        <p:txBody>
          <a:bodyPr anchor="ctr">
            <a:normAutofit/>
          </a:bodyPr>
          <a:lstStyle/>
          <a:p>
            <a:pPr>
              <a:defRPr/>
            </a:pPr>
            <a:r>
              <a:rPr lang="fr-FR">
                <a:solidFill>
                  <a:srgbClr val="FFFFFF"/>
                </a:solidFill>
              </a:rPr>
              <a:t>Symptômes de l’entreprise</a:t>
            </a:r>
          </a:p>
        </p:txBody>
      </p:sp>
      <p:sp>
        <p:nvSpPr>
          <p:cNvPr id="26648" name="Freeform 6">
            <a:extLst>
              <a:ext uri="{FF2B5EF4-FFF2-40B4-BE49-F238E27FC236}">
                <a16:creationId xmlns:a16="http://schemas.microsoft.com/office/drawing/2014/main" id="{31FE9B99-9825-4E0E-B4FB-432E59A8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7"/>
            <a:ext cx="7560245" cy="557106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6627" name="Rectangle 3">
            <a:extLst>
              <a:ext uri="{FF2B5EF4-FFF2-40B4-BE49-F238E27FC236}">
                <a16:creationId xmlns:a16="http://schemas.microsoft.com/office/drawing/2014/main" id="{10E9A2DD-B721-4C31-A4A1-DA51FA4C47D5}"/>
              </a:ext>
            </a:extLst>
          </p:cNvPr>
          <p:cNvSpPr>
            <a:spLocks noGrp="1" noChangeArrowheads="1"/>
          </p:cNvSpPr>
          <p:nvPr>
            <p:ph idx="1"/>
          </p:nvPr>
        </p:nvSpPr>
        <p:spPr>
          <a:xfrm>
            <a:off x="643466" y="1286934"/>
            <a:ext cx="5286279" cy="4284134"/>
          </a:xfrm>
        </p:spPr>
        <p:txBody>
          <a:bodyPr anchor="ctr">
            <a:normAutofit/>
          </a:bodyPr>
          <a:lstStyle/>
          <a:p>
            <a:pPr eaLnBrk="1" hangingPunct="1">
              <a:lnSpc>
                <a:spcPct val="90000"/>
              </a:lnSpc>
            </a:pPr>
            <a:r>
              <a:rPr lang="fr-FR" altLang="fr-FR" sz="1100" b="1">
                <a:solidFill>
                  <a:srgbClr val="FFFFFF"/>
                </a:solidFill>
              </a:rPr>
              <a:t>1. Un chiffre d’affaires qui baisse</a:t>
            </a:r>
          </a:p>
          <a:p>
            <a:pPr eaLnBrk="1" hangingPunct="1">
              <a:lnSpc>
                <a:spcPct val="90000"/>
              </a:lnSpc>
            </a:pPr>
            <a:r>
              <a:rPr lang="fr-FR" altLang="fr-FR" sz="1100" b="1">
                <a:solidFill>
                  <a:srgbClr val="FFFFFF"/>
                </a:solidFill>
              </a:rPr>
              <a:t>2. Des parts de marché qui se réduisent</a:t>
            </a:r>
          </a:p>
          <a:p>
            <a:pPr eaLnBrk="1" hangingPunct="1">
              <a:lnSpc>
                <a:spcPct val="90000"/>
              </a:lnSpc>
            </a:pPr>
            <a:r>
              <a:rPr lang="fr-FR" altLang="fr-FR" sz="1100" b="1">
                <a:solidFill>
                  <a:srgbClr val="FFFFFF"/>
                </a:solidFill>
              </a:rPr>
              <a:t>3. Une notoriété (et ou réputation) faible, une image de marque qui se détériore</a:t>
            </a:r>
          </a:p>
          <a:p>
            <a:pPr eaLnBrk="1" hangingPunct="1">
              <a:lnSpc>
                <a:spcPct val="90000"/>
              </a:lnSpc>
            </a:pPr>
            <a:r>
              <a:rPr lang="fr-FR" altLang="fr-FR" sz="1100" b="1">
                <a:solidFill>
                  <a:srgbClr val="FFFFFF"/>
                </a:solidFill>
              </a:rPr>
              <a:t>4. Des retours de produits pour défaut de qualité</a:t>
            </a:r>
          </a:p>
          <a:p>
            <a:pPr eaLnBrk="1" hangingPunct="1">
              <a:lnSpc>
                <a:spcPct val="90000"/>
              </a:lnSpc>
            </a:pPr>
            <a:r>
              <a:rPr lang="fr-FR" altLang="fr-FR" sz="1100" b="1">
                <a:solidFill>
                  <a:srgbClr val="FFFFFF"/>
                </a:solidFill>
              </a:rPr>
              <a:t>5. Un « turn-over » important du personnel</a:t>
            </a:r>
          </a:p>
          <a:p>
            <a:pPr eaLnBrk="1" hangingPunct="1">
              <a:lnSpc>
                <a:spcPct val="90000"/>
              </a:lnSpc>
            </a:pPr>
            <a:r>
              <a:rPr lang="fr-FR" altLang="fr-FR" sz="1100" b="1">
                <a:solidFill>
                  <a:srgbClr val="FFFFFF"/>
                </a:solidFill>
              </a:rPr>
              <a:t>6. Des défauts de communication et de circulation de l’information</a:t>
            </a:r>
          </a:p>
          <a:p>
            <a:pPr eaLnBrk="1" hangingPunct="1">
              <a:lnSpc>
                <a:spcPct val="90000"/>
              </a:lnSpc>
            </a:pPr>
            <a:r>
              <a:rPr lang="fr-FR" altLang="fr-FR" sz="1100" b="1">
                <a:solidFill>
                  <a:srgbClr val="FFFFFF"/>
                </a:solidFill>
              </a:rPr>
              <a:t>7. Des conflits interpersonnels, entre les services</a:t>
            </a:r>
          </a:p>
          <a:p>
            <a:pPr eaLnBrk="1" hangingPunct="1">
              <a:lnSpc>
                <a:spcPct val="90000"/>
              </a:lnSpc>
            </a:pPr>
            <a:r>
              <a:rPr lang="fr-FR" altLang="fr-FR" sz="1100" b="1">
                <a:solidFill>
                  <a:srgbClr val="FFFFFF"/>
                </a:solidFill>
              </a:rPr>
              <a:t>8. Une rentabilité des capitaux propres faible</a:t>
            </a:r>
          </a:p>
          <a:p>
            <a:pPr eaLnBrk="1" hangingPunct="1">
              <a:lnSpc>
                <a:spcPct val="90000"/>
              </a:lnSpc>
            </a:pPr>
            <a:r>
              <a:rPr lang="fr-FR" altLang="fr-FR" sz="1100" b="1">
                <a:solidFill>
                  <a:srgbClr val="FFFFFF"/>
                </a:solidFill>
              </a:rPr>
              <a:t>9. Une valeur ajoutée plus faible que les concurrents directs</a:t>
            </a:r>
          </a:p>
          <a:p>
            <a:pPr eaLnBrk="1" hangingPunct="1">
              <a:lnSpc>
                <a:spcPct val="90000"/>
              </a:lnSpc>
            </a:pPr>
            <a:r>
              <a:rPr lang="fr-FR" altLang="fr-FR" sz="1100" b="1">
                <a:solidFill>
                  <a:srgbClr val="FFFFFF"/>
                </a:solidFill>
              </a:rPr>
              <a:t>10. Un accroissement des charges fixes important</a:t>
            </a:r>
          </a:p>
          <a:p>
            <a:pPr eaLnBrk="1" hangingPunct="1">
              <a:lnSpc>
                <a:spcPct val="90000"/>
              </a:lnSpc>
            </a:pPr>
            <a:r>
              <a:rPr lang="fr-FR" altLang="fr-FR" sz="1100" b="1">
                <a:solidFill>
                  <a:srgbClr val="FFFFFF"/>
                </a:solidFill>
              </a:rPr>
              <a:t>11. Des délais de fabrication trop importants, des ruptures de stocks</a:t>
            </a:r>
          </a:p>
          <a:p>
            <a:pPr eaLnBrk="1" hangingPunct="1">
              <a:lnSpc>
                <a:spcPct val="90000"/>
              </a:lnSpc>
            </a:pPr>
            <a:r>
              <a:rPr lang="fr-FR" altLang="fr-FR" sz="1100" b="1">
                <a:solidFill>
                  <a:srgbClr val="FFFFFF"/>
                </a:solidFill>
              </a:rPr>
              <a:t>12. Un outil de production vétuste, inadapté</a:t>
            </a:r>
          </a:p>
          <a:p>
            <a:pPr eaLnBrk="1" hangingPunct="1">
              <a:lnSpc>
                <a:spcPct val="90000"/>
              </a:lnSpc>
            </a:pPr>
            <a:r>
              <a:rPr lang="fr-FR" altLang="fr-FR" sz="1100" b="1">
                <a:solidFill>
                  <a:srgbClr val="FFFFFF"/>
                </a:solidFill>
              </a:rPr>
              <a:t>13. Des impayés de la part des clients, des frais financiers élevés.</a:t>
            </a:r>
          </a:p>
          <a:p>
            <a:pPr eaLnBrk="1" hangingPunct="1">
              <a:lnSpc>
                <a:spcPct val="90000"/>
              </a:lnSpc>
            </a:pPr>
            <a:endParaRPr lang="fr-FR" altLang="fr-FR" sz="11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6" name="Rectangle 27655">
            <a:extLst>
              <a:ext uri="{FF2B5EF4-FFF2-40B4-BE49-F238E27FC236}">
                <a16:creationId xmlns:a16="http://schemas.microsoft.com/office/drawing/2014/main" id="{40F1E87C-C9CB-44C0-A79E-F23843684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58" name="Group 27657">
            <a:extLst>
              <a:ext uri="{FF2B5EF4-FFF2-40B4-BE49-F238E27FC236}">
                <a16:creationId xmlns:a16="http://schemas.microsoft.com/office/drawing/2014/main" id="{BA4A957B-DB4E-4D89-ADEF-2767404BD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27659" name="Freeform 11">
              <a:extLst>
                <a:ext uri="{FF2B5EF4-FFF2-40B4-BE49-F238E27FC236}">
                  <a16:creationId xmlns:a16="http://schemas.microsoft.com/office/drawing/2014/main" id="{FEFD42E2-99CE-445B-AA1F-C21E53519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7660" name="Freeform 12">
              <a:extLst>
                <a:ext uri="{FF2B5EF4-FFF2-40B4-BE49-F238E27FC236}">
                  <a16:creationId xmlns:a16="http://schemas.microsoft.com/office/drawing/2014/main" id="{8E92F5F9-DE8A-4BBB-997F-4E44BB9A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7661" name="Freeform 13">
              <a:extLst>
                <a:ext uri="{FF2B5EF4-FFF2-40B4-BE49-F238E27FC236}">
                  <a16:creationId xmlns:a16="http://schemas.microsoft.com/office/drawing/2014/main" id="{5C77A6FD-178A-4B20-AA36-3461ACD5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662" name="Freeform 14">
              <a:extLst>
                <a:ext uri="{FF2B5EF4-FFF2-40B4-BE49-F238E27FC236}">
                  <a16:creationId xmlns:a16="http://schemas.microsoft.com/office/drawing/2014/main" id="{45B92CCA-B898-4F54-A2BD-95F8436C0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7663" name="Freeform 15">
              <a:extLst>
                <a:ext uri="{FF2B5EF4-FFF2-40B4-BE49-F238E27FC236}">
                  <a16:creationId xmlns:a16="http://schemas.microsoft.com/office/drawing/2014/main" id="{E6D01F94-F16C-4C71-B0C2-DDB804F73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7664" name="Freeform 16">
              <a:extLst>
                <a:ext uri="{FF2B5EF4-FFF2-40B4-BE49-F238E27FC236}">
                  <a16:creationId xmlns:a16="http://schemas.microsoft.com/office/drawing/2014/main" id="{DA7D28FD-A8D1-425D-B123-FE4CFB84E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665" name="Freeform 17">
              <a:extLst>
                <a:ext uri="{FF2B5EF4-FFF2-40B4-BE49-F238E27FC236}">
                  <a16:creationId xmlns:a16="http://schemas.microsoft.com/office/drawing/2014/main" id="{7B3020C1-8314-4CA9-8B0A-98A51693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7666" name="Freeform 18">
              <a:extLst>
                <a:ext uri="{FF2B5EF4-FFF2-40B4-BE49-F238E27FC236}">
                  <a16:creationId xmlns:a16="http://schemas.microsoft.com/office/drawing/2014/main" id="{04D0BE3D-E410-49F1-B3BD-83B7BE5A4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7667" name="Freeform 19">
              <a:extLst>
                <a:ext uri="{FF2B5EF4-FFF2-40B4-BE49-F238E27FC236}">
                  <a16:creationId xmlns:a16="http://schemas.microsoft.com/office/drawing/2014/main" id="{35429240-0626-4EED-8118-78FA4661A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7668" name="Freeform 20">
              <a:extLst>
                <a:ext uri="{FF2B5EF4-FFF2-40B4-BE49-F238E27FC236}">
                  <a16:creationId xmlns:a16="http://schemas.microsoft.com/office/drawing/2014/main" id="{AFD09B3B-0200-4C44-9419-2DC69B53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7669" name="Freeform 21">
              <a:extLst>
                <a:ext uri="{FF2B5EF4-FFF2-40B4-BE49-F238E27FC236}">
                  <a16:creationId xmlns:a16="http://schemas.microsoft.com/office/drawing/2014/main" id="{B4953E3F-F70C-429A-B9A5-D49FB6484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670" name="Freeform 22">
              <a:extLst>
                <a:ext uri="{FF2B5EF4-FFF2-40B4-BE49-F238E27FC236}">
                  <a16:creationId xmlns:a16="http://schemas.microsoft.com/office/drawing/2014/main" id="{20E66111-8E38-4E7A-85D6-9CD7FAE4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10242" name="Rectangle 2">
            <a:extLst>
              <a:ext uri="{FF2B5EF4-FFF2-40B4-BE49-F238E27FC236}">
                <a16:creationId xmlns:a16="http://schemas.microsoft.com/office/drawing/2014/main" id="{14079582-9DD0-43D6-9B97-94E6C90EA964}"/>
              </a:ext>
            </a:extLst>
          </p:cNvPr>
          <p:cNvSpPr>
            <a:spLocks noGrp="1" noChangeArrowheads="1"/>
          </p:cNvSpPr>
          <p:nvPr>
            <p:ph type="title"/>
          </p:nvPr>
        </p:nvSpPr>
        <p:spPr>
          <a:xfrm>
            <a:off x="7839756" y="1159566"/>
            <a:ext cx="3662939" cy="4568264"/>
          </a:xfrm>
        </p:spPr>
        <p:txBody>
          <a:bodyPr anchor="ctr">
            <a:normAutofit/>
          </a:bodyPr>
          <a:lstStyle/>
          <a:p>
            <a:pPr>
              <a:defRPr/>
            </a:pPr>
            <a:r>
              <a:rPr lang="fr-FR">
                <a:solidFill>
                  <a:srgbClr val="FFFFFF"/>
                </a:solidFill>
              </a:rPr>
              <a:t>Quel est le problème de l’entreprise ?</a:t>
            </a:r>
          </a:p>
        </p:txBody>
      </p:sp>
      <p:sp>
        <p:nvSpPr>
          <p:cNvPr id="27672" name="Freeform 6">
            <a:extLst>
              <a:ext uri="{FF2B5EF4-FFF2-40B4-BE49-F238E27FC236}">
                <a16:creationId xmlns:a16="http://schemas.microsoft.com/office/drawing/2014/main" id="{31FE9B99-9825-4E0E-B4FB-432E59A8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7"/>
            <a:ext cx="7560245" cy="557106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7651" name="Rectangle 3">
            <a:extLst>
              <a:ext uri="{FF2B5EF4-FFF2-40B4-BE49-F238E27FC236}">
                <a16:creationId xmlns:a16="http://schemas.microsoft.com/office/drawing/2014/main" id="{72725FDC-8DFE-4C30-851F-86DF08FE483F}"/>
              </a:ext>
            </a:extLst>
          </p:cNvPr>
          <p:cNvSpPr>
            <a:spLocks noGrp="1" noChangeArrowheads="1"/>
          </p:cNvSpPr>
          <p:nvPr>
            <p:ph idx="1"/>
          </p:nvPr>
        </p:nvSpPr>
        <p:spPr>
          <a:xfrm>
            <a:off x="643466" y="1286934"/>
            <a:ext cx="5286279" cy="4284134"/>
          </a:xfrm>
        </p:spPr>
        <p:txBody>
          <a:bodyPr anchor="ctr">
            <a:normAutofit/>
          </a:bodyPr>
          <a:lstStyle/>
          <a:p>
            <a:pPr eaLnBrk="1" hangingPunct="1">
              <a:lnSpc>
                <a:spcPct val="90000"/>
              </a:lnSpc>
              <a:buFontTx/>
              <a:buNone/>
            </a:pPr>
            <a:r>
              <a:rPr lang="fr-FR" altLang="fr-FR" sz="1100" b="1">
                <a:solidFill>
                  <a:srgbClr val="FFFFFF"/>
                </a:solidFill>
              </a:rPr>
              <a:t>Problématiques externes :</a:t>
            </a:r>
          </a:p>
          <a:p>
            <a:pPr eaLnBrk="1" hangingPunct="1">
              <a:lnSpc>
                <a:spcPct val="90000"/>
              </a:lnSpc>
              <a:buFontTx/>
              <a:buNone/>
            </a:pPr>
            <a:endParaRPr lang="fr-FR" altLang="fr-FR" sz="1100" b="1">
              <a:solidFill>
                <a:srgbClr val="FFFFFF"/>
              </a:solidFill>
            </a:endParaRPr>
          </a:p>
          <a:p>
            <a:pPr eaLnBrk="1" hangingPunct="1">
              <a:lnSpc>
                <a:spcPct val="90000"/>
              </a:lnSpc>
            </a:pPr>
            <a:r>
              <a:rPr lang="fr-FR" altLang="fr-FR" sz="1100" b="1">
                <a:solidFill>
                  <a:srgbClr val="FFFFFF"/>
                </a:solidFill>
              </a:rPr>
              <a:t>L’entreprise ne s’adapte pas à un environnement qui a changé</a:t>
            </a:r>
          </a:p>
          <a:p>
            <a:pPr eaLnBrk="1" hangingPunct="1">
              <a:lnSpc>
                <a:spcPct val="90000"/>
              </a:lnSpc>
            </a:pPr>
            <a:r>
              <a:rPr lang="fr-FR" altLang="fr-FR" sz="1100" b="1">
                <a:solidFill>
                  <a:srgbClr val="FFFFFF"/>
                </a:solidFill>
              </a:rPr>
              <a:t>L’entreprise subit la saisonnalité du marché</a:t>
            </a:r>
          </a:p>
          <a:p>
            <a:pPr eaLnBrk="1" hangingPunct="1">
              <a:lnSpc>
                <a:spcPct val="90000"/>
              </a:lnSpc>
            </a:pPr>
            <a:r>
              <a:rPr lang="fr-FR" altLang="fr-FR" sz="1100" b="1">
                <a:solidFill>
                  <a:srgbClr val="FFFFFF"/>
                </a:solidFill>
              </a:rPr>
              <a:t>L’entreprise de trouve pas son positionnement</a:t>
            </a:r>
          </a:p>
          <a:p>
            <a:pPr eaLnBrk="1" hangingPunct="1">
              <a:lnSpc>
                <a:spcPct val="90000"/>
              </a:lnSpc>
            </a:pPr>
            <a:r>
              <a:rPr lang="fr-FR" altLang="fr-FR" sz="1100" b="1">
                <a:solidFill>
                  <a:srgbClr val="FFFFFF"/>
                </a:solidFill>
              </a:rPr>
              <a:t>L’entreprise subit la lutte concurrentielle</a:t>
            </a:r>
          </a:p>
          <a:p>
            <a:pPr eaLnBrk="1" hangingPunct="1">
              <a:lnSpc>
                <a:spcPct val="90000"/>
              </a:lnSpc>
            </a:pPr>
            <a:r>
              <a:rPr lang="fr-FR" altLang="fr-FR" sz="1100" b="1">
                <a:solidFill>
                  <a:srgbClr val="FFFFFF"/>
                </a:solidFill>
              </a:rPr>
              <a:t>Le marché de l’entreprise est en régression, en stagnation</a:t>
            </a:r>
          </a:p>
          <a:p>
            <a:pPr eaLnBrk="1" hangingPunct="1">
              <a:lnSpc>
                <a:spcPct val="90000"/>
              </a:lnSpc>
            </a:pPr>
            <a:r>
              <a:rPr lang="fr-FR" altLang="fr-FR" sz="1100" b="1">
                <a:solidFill>
                  <a:srgbClr val="FFFFFF"/>
                </a:solidFill>
              </a:rPr>
              <a:t>L’entreprise ne maîtrise pas ses approvisionnements</a:t>
            </a:r>
          </a:p>
          <a:p>
            <a:pPr eaLnBrk="1" hangingPunct="1">
              <a:lnSpc>
                <a:spcPct val="90000"/>
              </a:lnSpc>
            </a:pPr>
            <a:r>
              <a:rPr lang="fr-FR" altLang="fr-FR" sz="1100" b="1">
                <a:solidFill>
                  <a:srgbClr val="FFFFFF"/>
                </a:solidFill>
              </a:rPr>
              <a:t>L’entreprise est confinée à un rôle de sous-traitant</a:t>
            </a:r>
          </a:p>
          <a:p>
            <a:pPr eaLnBrk="1" hangingPunct="1">
              <a:lnSpc>
                <a:spcPct val="90000"/>
              </a:lnSpc>
            </a:pPr>
            <a:r>
              <a:rPr lang="fr-FR" altLang="fr-FR" sz="1100" b="1">
                <a:solidFill>
                  <a:srgbClr val="FFFFFF"/>
                </a:solidFill>
              </a:rPr>
              <a:t>L’entreprise est dépendante de très peu de clients</a:t>
            </a:r>
          </a:p>
          <a:p>
            <a:pPr eaLnBrk="1" hangingPunct="1">
              <a:lnSpc>
                <a:spcPct val="90000"/>
              </a:lnSpc>
            </a:pPr>
            <a:r>
              <a:rPr lang="fr-FR" altLang="fr-FR" sz="1100" b="1">
                <a:solidFill>
                  <a:srgbClr val="FFFFFF"/>
                </a:solidFill>
              </a:rPr>
              <a:t>L’entreprise de réagit pas face à l’arrivée de produits substituts</a:t>
            </a:r>
          </a:p>
          <a:p>
            <a:pPr eaLnBrk="1" hangingPunct="1">
              <a:lnSpc>
                <a:spcPct val="90000"/>
              </a:lnSpc>
            </a:pPr>
            <a:r>
              <a:rPr lang="fr-FR" altLang="fr-FR" sz="1100" b="1">
                <a:solidFill>
                  <a:srgbClr val="FFFFFF"/>
                </a:solidFill>
              </a:rPr>
              <a:t>Les banques ne font pas confiance à l’entreprise</a:t>
            </a:r>
          </a:p>
          <a:p>
            <a:pPr eaLnBrk="1" hangingPunct="1">
              <a:lnSpc>
                <a:spcPct val="90000"/>
              </a:lnSpc>
            </a:pPr>
            <a:r>
              <a:rPr lang="fr-FR" altLang="fr-FR" sz="1100" b="1">
                <a:solidFill>
                  <a:srgbClr val="FFFFFF"/>
                </a:solidFill>
              </a:rPr>
              <a:t>Les contraintes juridiques, et administratives pénalisent l’entreprise</a:t>
            </a:r>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0" name="Rectangle 28679">
            <a:extLst>
              <a:ext uri="{FF2B5EF4-FFF2-40B4-BE49-F238E27FC236}">
                <a16:creationId xmlns:a16="http://schemas.microsoft.com/office/drawing/2014/main" id="{40F1E87C-C9CB-44C0-A79E-F23843684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82" name="Group 28681">
            <a:extLst>
              <a:ext uri="{FF2B5EF4-FFF2-40B4-BE49-F238E27FC236}">
                <a16:creationId xmlns:a16="http://schemas.microsoft.com/office/drawing/2014/main" id="{BA4A957B-DB4E-4D89-ADEF-2767404BD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28683" name="Freeform 11">
              <a:extLst>
                <a:ext uri="{FF2B5EF4-FFF2-40B4-BE49-F238E27FC236}">
                  <a16:creationId xmlns:a16="http://schemas.microsoft.com/office/drawing/2014/main" id="{FEFD42E2-99CE-445B-AA1F-C21E53519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8684" name="Freeform 12">
              <a:extLst>
                <a:ext uri="{FF2B5EF4-FFF2-40B4-BE49-F238E27FC236}">
                  <a16:creationId xmlns:a16="http://schemas.microsoft.com/office/drawing/2014/main" id="{8E92F5F9-DE8A-4BBB-997F-4E44BB9A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8685" name="Freeform 13">
              <a:extLst>
                <a:ext uri="{FF2B5EF4-FFF2-40B4-BE49-F238E27FC236}">
                  <a16:creationId xmlns:a16="http://schemas.microsoft.com/office/drawing/2014/main" id="{5C77A6FD-178A-4B20-AA36-3461ACD5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8686" name="Freeform 14">
              <a:extLst>
                <a:ext uri="{FF2B5EF4-FFF2-40B4-BE49-F238E27FC236}">
                  <a16:creationId xmlns:a16="http://schemas.microsoft.com/office/drawing/2014/main" id="{45B92CCA-B898-4F54-A2BD-95F8436C0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687" name="Freeform 15">
              <a:extLst>
                <a:ext uri="{FF2B5EF4-FFF2-40B4-BE49-F238E27FC236}">
                  <a16:creationId xmlns:a16="http://schemas.microsoft.com/office/drawing/2014/main" id="{E6D01F94-F16C-4C71-B0C2-DDB804F73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8688" name="Freeform 16">
              <a:extLst>
                <a:ext uri="{FF2B5EF4-FFF2-40B4-BE49-F238E27FC236}">
                  <a16:creationId xmlns:a16="http://schemas.microsoft.com/office/drawing/2014/main" id="{DA7D28FD-A8D1-425D-B123-FE4CFB84E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8689" name="Freeform 17">
              <a:extLst>
                <a:ext uri="{FF2B5EF4-FFF2-40B4-BE49-F238E27FC236}">
                  <a16:creationId xmlns:a16="http://schemas.microsoft.com/office/drawing/2014/main" id="{7B3020C1-8314-4CA9-8B0A-98A516932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690" name="Freeform 18">
              <a:extLst>
                <a:ext uri="{FF2B5EF4-FFF2-40B4-BE49-F238E27FC236}">
                  <a16:creationId xmlns:a16="http://schemas.microsoft.com/office/drawing/2014/main" id="{04D0BE3D-E410-49F1-B3BD-83B7BE5A4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8691" name="Freeform 19">
              <a:extLst>
                <a:ext uri="{FF2B5EF4-FFF2-40B4-BE49-F238E27FC236}">
                  <a16:creationId xmlns:a16="http://schemas.microsoft.com/office/drawing/2014/main" id="{35429240-0626-4EED-8118-78FA4661A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8692" name="Freeform 20">
              <a:extLst>
                <a:ext uri="{FF2B5EF4-FFF2-40B4-BE49-F238E27FC236}">
                  <a16:creationId xmlns:a16="http://schemas.microsoft.com/office/drawing/2014/main" id="{AFD09B3B-0200-4C44-9419-2DC69B53E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8693" name="Freeform 21">
              <a:extLst>
                <a:ext uri="{FF2B5EF4-FFF2-40B4-BE49-F238E27FC236}">
                  <a16:creationId xmlns:a16="http://schemas.microsoft.com/office/drawing/2014/main" id="{B4953E3F-F70C-429A-B9A5-D49FB6484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8694" name="Freeform 22">
              <a:extLst>
                <a:ext uri="{FF2B5EF4-FFF2-40B4-BE49-F238E27FC236}">
                  <a16:creationId xmlns:a16="http://schemas.microsoft.com/office/drawing/2014/main" id="{20E66111-8E38-4E7A-85D6-9CD7FAE4D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11266" name="Rectangle 2">
            <a:extLst>
              <a:ext uri="{FF2B5EF4-FFF2-40B4-BE49-F238E27FC236}">
                <a16:creationId xmlns:a16="http://schemas.microsoft.com/office/drawing/2014/main" id="{498963F3-0CB8-47A0-921D-C2FB45CEAA90}"/>
              </a:ext>
            </a:extLst>
          </p:cNvPr>
          <p:cNvSpPr>
            <a:spLocks noGrp="1" noChangeArrowheads="1"/>
          </p:cNvSpPr>
          <p:nvPr>
            <p:ph type="title"/>
          </p:nvPr>
        </p:nvSpPr>
        <p:spPr>
          <a:xfrm>
            <a:off x="7839756" y="1159566"/>
            <a:ext cx="3662939" cy="4568264"/>
          </a:xfrm>
        </p:spPr>
        <p:txBody>
          <a:bodyPr anchor="ctr">
            <a:normAutofit/>
          </a:bodyPr>
          <a:lstStyle/>
          <a:p>
            <a:pPr>
              <a:defRPr/>
            </a:pPr>
            <a:r>
              <a:rPr lang="fr-FR">
                <a:solidFill>
                  <a:srgbClr val="FFFFFF"/>
                </a:solidFill>
              </a:rPr>
              <a:t>Quel est le problème de l’entreprise ?</a:t>
            </a:r>
          </a:p>
        </p:txBody>
      </p:sp>
      <p:sp>
        <p:nvSpPr>
          <p:cNvPr id="28696" name="Freeform 6">
            <a:extLst>
              <a:ext uri="{FF2B5EF4-FFF2-40B4-BE49-F238E27FC236}">
                <a16:creationId xmlns:a16="http://schemas.microsoft.com/office/drawing/2014/main" id="{31FE9B99-9825-4E0E-B4FB-432E59A85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7"/>
            <a:ext cx="7560245" cy="5571068"/>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8675" name="Rectangle 3">
            <a:extLst>
              <a:ext uri="{FF2B5EF4-FFF2-40B4-BE49-F238E27FC236}">
                <a16:creationId xmlns:a16="http://schemas.microsoft.com/office/drawing/2014/main" id="{7EDF8632-C368-4EE3-8B9B-20E4592E0601}"/>
              </a:ext>
            </a:extLst>
          </p:cNvPr>
          <p:cNvSpPr>
            <a:spLocks noGrp="1" noChangeArrowheads="1"/>
          </p:cNvSpPr>
          <p:nvPr>
            <p:ph idx="1"/>
          </p:nvPr>
        </p:nvSpPr>
        <p:spPr>
          <a:xfrm>
            <a:off x="643466" y="1286934"/>
            <a:ext cx="5286279" cy="4284134"/>
          </a:xfrm>
        </p:spPr>
        <p:txBody>
          <a:bodyPr anchor="ctr">
            <a:normAutofit/>
          </a:bodyPr>
          <a:lstStyle/>
          <a:p>
            <a:pPr eaLnBrk="1" hangingPunct="1">
              <a:lnSpc>
                <a:spcPct val="90000"/>
              </a:lnSpc>
              <a:buFontTx/>
              <a:buNone/>
            </a:pPr>
            <a:r>
              <a:rPr lang="fr-FR" altLang="fr-FR" sz="1100" b="1">
                <a:solidFill>
                  <a:srgbClr val="FFFFFF"/>
                </a:solidFill>
              </a:rPr>
              <a:t>Problématiques internes : </a:t>
            </a:r>
          </a:p>
          <a:p>
            <a:pPr eaLnBrk="1" hangingPunct="1">
              <a:lnSpc>
                <a:spcPct val="90000"/>
              </a:lnSpc>
            </a:pPr>
            <a:r>
              <a:rPr lang="fr-FR" altLang="fr-FR" sz="1100" b="1">
                <a:solidFill>
                  <a:srgbClr val="FFFFFF"/>
                </a:solidFill>
              </a:rPr>
              <a:t>L’entreprise n’est pas bien organisée</a:t>
            </a:r>
          </a:p>
          <a:p>
            <a:pPr eaLnBrk="1" hangingPunct="1">
              <a:lnSpc>
                <a:spcPct val="90000"/>
              </a:lnSpc>
            </a:pPr>
            <a:r>
              <a:rPr lang="fr-FR" altLang="fr-FR" sz="1100" b="1">
                <a:solidFill>
                  <a:srgbClr val="FFFFFF"/>
                </a:solidFill>
              </a:rPr>
              <a:t>L’entreprise n’a pas les profils de compétences nécessaires</a:t>
            </a:r>
          </a:p>
          <a:p>
            <a:pPr eaLnBrk="1" hangingPunct="1">
              <a:lnSpc>
                <a:spcPct val="90000"/>
              </a:lnSpc>
            </a:pPr>
            <a:r>
              <a:rPr lang="fr-FR" altLang="fr-FR" sz="1100" b="1">
                <a:solidFill>
                  <a:srgbClr val="FFFFFF"/>
                </a:solidFill>
              </a:rPr>
              <a:t>L’entreprise n’a pas suffisamment de fonds propres pour sa croissance</a:t>
            </a:r>
          </a:p>
          <a:p>
            <a:pPr eaLnBrk="1" hangingPunct="1">
              <a:lnSpc>
                <a:spcPct val="90000"/>
              </a:lnSpc>
            </a:pPr>
            <a:r>
              <a:rPr lang="fr-FR" altLang="fr-FR" sz="1100" b="1">
                <a:solidFill>
                  <a:srgbClr val="FFFFFF"/>
                </a:solidFill>
              </a:rPr>
              <a:t>L’entreprise ne finance pas bien son cycle d’exploitation</a:t>
            </a:r>
          </a:p>
          <a:p>
            <a:pPr eaLnBrk="1" hangingPunct="1">
              <a:lnSpc>
                <a:spcPct val="90000"/>
              </a:lnSpc>
            </a:pPr>
            <a:r>
              <a:rPr lang="fr-FR" altLang="fr-FR" sz="1100" b="1">
                <a:solidFill>
                  <a:srgbClr val="FFFFFF"/>
                </a:solidFill>
              </a:rPr>
              <a:t>Le poids de l’histoire de l’entreprise bloque son évolution</a:t>
            </a:r>
          </a:p>
          <a:p>
            <a:pPr eaLnBrk="1" hangingPunct="1">
              <a:lnSpc>
                <a:spcPct val="90000"/>
              </a:lnSpc>
            </a:pPr>
            <a:r>
              <a:rPr lang="fr-FR" altLang="fr-FR" sz="1100" b="1">
                <a:solidFill>
                  <a:srgbClr val="FFFFFF"/>
                </a:solidFill>
              </a:rPr>
              <a:t>L’entreprise raisonne trop « produit » et pas assez « besoin »</a:t>
            </a:r>
          </a:p>
          <a:p>
            <a:pPr eaLnBrk="1" hangingPunct="1">
              <a:lnSpc>
                <a:spcPct val="90000"/>
              </a:lnSpc>
            </a:pPr>
            <a:r>
              <a:rPr lang="fr-FR" altLang="fr-FR" sz="1100" b="1">
                <a:solidFill>
                  <a:srgbClr val="FFFFFF"/>
                </a:solidFill>
              </a:rPr>
              <a:t>L’entreprise a une culture « mono produit »</a:t>
            </a:r>
          </a:p>
          <a:p>
            <a:pPr eaLnBrk="1" hangingPunct="1">
              <a:lnSpc>
                <a:spcPct val="90000"/>
              </a:lnSpc>
            </a:pPr>
            <a:r>
              <a:rPr lang="fr-FR" altLang="fr-FR" sz="1100" b="1">
                <a:solidFill>
                  <a:srgbClr val="FFFFFF"/>
                </a:solidFill>
              </a:rPr>
              <a:t>L’entreprise ne sait pas développer des « services autour des produits » (servuction)</a:t>
            </a:r>
          </a:p>
          <a:p>
            <a:pPr eaLnBrk="1" hangingPunct="1">
              <a:lnSpc>
                <a:spcPct val="90000"/>
              </a:lnSpc>
            </a:pPr>
            <a:r>
              <a:rPr lang="fr-FR" altLang="fr-FR" sz="1100" b="1">
                <a:solidFill>
                  <a:srgbClr val="FFFFFF"/>
                </a:solidFill>
              </a:rPr>
              <a:t>La culture familiale est mal adaptée aux marchés actuels</a:t>
            </a:r>
          </a:p>
          <a:p>
            <a:pPr eaLnBrk="1" hangingPunct="1">
              <a:lnSpc>
                <a:spcPct val="90000"/>
              </a:lnSpc>
            </a:pPr>
            <a:r>
              <a:rPr lang="fr-FR" altLang="fr-FR" sz="1100" b="1">
                <a:solidFill>
                  <a:srgbClr val="FFFFFF"/>
                </a:solidFill>
              </a:rPr>
              <a:t>La personnalité du dirigeant bloque la nécessaire délégation des tâches</a:t>
            </a:r>
          </a:p>
          <a:p>
            <a:pPr eaLnBrk="1" hangingPunct="1">
              <a:lnSpc>
                <a:spcPct val="90000"/>
              </a:lnSpc>
            </a:pPr>
            <a:r>
              <a:rPr lang="fr-FR" altLang="fr-FR" sz="1100" b="1">
                <a:solidFill>
                  <a:srgbClr val="FFFFFF"/>
                </a:solidFill>
              </a:rPr>
              <a:t>La nécessaire ouverture du capital n’est pas souhaitée par ses dirigeants </a:t>
            </a:r>
          </a:p>
          <a:p>
            <a:pPr eaLnBrk="1" hangingPunct="1">
              <a:lnSpc>
                <a:spcPct val="90000"/>
              </a:lnSpc>
            </a:pPr>
            <a:endParaRPr lang="fr-FR" altLang="fr-FR" sz="1100" b="1">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B706672-C101-47B0-87BE-654385ED220B}"/>
              </a:ext>
            </a:extLst>
          </p:cNvPr>
          <p:cNvSpPr>
            <a:spLocks noGrp="1" noChangeArrowheads="1"/>
          </p:cNvSpPr>
          <p:nvPr>
            <p:ph type="title"/>
          </p:nvPr>
        </p:nvSpPr>
        <p:spPr>
          <a:xfrm>
            <a:off x="1524000" y="0"/>
            <a:ext cx="9144000" cy="476250"/>
          </a:xfrm>
        </p:spPr>
        <p:txBody>
          <a:bodyPr>
            <a:normAutofit fontScale="90000"/>
          </a:bodyPr>
          <a:lstStyle/>
          <a:p>
            <a:pPr>
              <a:defRPr/>
            </a:pPr>
            <a:r>
              <a:rPr lang="fr-FR" sz="3200">
                <a:solidFill>
                  <a:schemeClr val="tx1"/>
                </a:solidFill>
              </a:rPr>
              <a:t>Plan de résolution pour le diagnostic d’un cas</a:t>
            </a:r>
          </a:p>
        </p:txBody>
      </p:sp>
      <p:sp>
        <p:nvSpPr>
          <p:cNvPr id="29701" name="Text Box 4">
            <a:extLst>
              <a:ext uri="{FF2B5EF4-FFF2-40B4-BE49-F238E27FC236}">
                <a16:creationId xmlns:a16="http://schemas.microsoft.com/office/drawing/2014/main" id="{ECD48566-474B-4E76-A55D-A414A95D2399}"/>
              </a:ext>
            </a:extLst>
          </p:cNvPr>
          <p:cNvSpPr txBox="1">
            <a:spLocks noChangeArrowheads="1"/>
          </p:cNvSpPr>
          <p:nvPr/>
        </p:nvSpPr>
        <p:spPr bwMode="auto">
          <a:xfrm>
            <a:off x="1703388" y="549276"/>
            <a:ext cx="8964612" cy="633413"/>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1400" b="1" dirty="0">
                <a:latin typeface="Rockwell Extra Bold" panose="02060903040505020403" pitchFamily="18" charset="0"/>
              </a:rPr>
              <a:t>Identité de l’entreprise 2pts</a:t>
            </a:r>
          </a:p>
          <a:p>
            <a:pPr algn="ctr" eaLnBrk="1" hangingPunct="1">
              <a:spcBef>
                <a:spcPct val="50000"/>
              </a:spcBef>
            </a:pPr>
            <a:r>
              <a:rPr lang="fr-FR" altLang="fr-FR" sz="1400" b="1" dirty="0">
                <a:latin typeface="Rockwell Extra Bold" panose="02060903040505020403" pitchFamily="18" charset="0"/>
              </a:rPr>
              <a:t>CA, effectif, secteur, profil du dirigeant, histoire, outil de travail, compétences</a:t>
            </a:r>
          </a:p>
        </p:txBody>
      </p:sp>
      <p:sp>
        <p:nvSpPr>
          <p:cNvPr id="29702" name="Oval 5">
            <a:extLst>
              <a:ext uri="{FF2B5EF4-FFF2-40B4-BE49-F238E27FC236}">
                <a16:creationId xmlns:a16="http://schemas.microsoft.com/office/drawing/2014/main" id="{380468A3-F2A0-48CA-A2D4-6083CD7D65EC}"/>
              </a:ext>
            </a:extLst>
          </p:cNvPr>
          <p:cNvSpPr>
            <a:spLocks noChangeArrowheads="1"/>
          </p:cNvSpPr>
          <p:nvPr/>
        </p:nvSpPr>
        <p:spPr bwMode="auto">
          <a:xfrm>
            <a:off x="4656138" y="1412876"/>
            <a:ext cx="2736850" cy="720725"/>
          </a:xfrm>
          <a:prstGeom prst="ellipse">
            <a:avLst/>
          </a:pr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400" dirty="0">
                <a:latin typeface="Rockwell Extra Bold" panose="02060903040505020403" pitchFamily="18" charset="0"/>
              </a:rPr>
              <a:t>Des symptômes</a:t>
            </a:r>
          </a:p>
          <a:p>
            <a:pPr algn="ctr" eaLnBrk="1" hangingPunct="1"/>
            <a:r>
              <a:rPr lang="fr-FR" altLang="fr-FR" sz="1400" dirty="0">
                <a:latin typeface="Rockwell Extra Bold" panose="02060903040505020403" pitchFamily="18" charset="0"/>
              </a:rPr>
              <a:t>Aux problématiques</a:t>
            </a:r>
          </a:p>
          <a:p>
            <a:pPr algn="ctr" eaLnBrk="1" hangingPunct="1"/>
            <a:r>
              <a:rPr lang="fr-FR" altLang="fr-FR" sz="1400" dirty="0">
                <a:latin typeface="Rockwell Extra Bold" panose="02060903040505020403" pitchFamily="18" charset="0"/>
              </a:rPr>
              <a:t>4pts</a:t>
            </a:r>
          </a:p>
        </p:txBody>
      </p:sp>
      <p:sp>
        <p:nvSpPr>
          <p:cNvPr id="29703" name="Text Box 7">
            <a:extLst>
              <a:ext uri="{FF2B5EF4-FFF2-40B4-BE49-F238E27FC236}">
                <a16:creationId xmlns:a16="http://schemas.microsoft.com/office/drawing/2014/main" id="{9FCC0BB0-6475-4854-A9E8-799F9A7AFDB6}"/>
              </a:ext>
            </a:extLst>
          </p:cNvPr>
          <p:cNvSpPr txBox="1">
            <a:spLocks noChangeArrowheads="1"/>
          </p:cNvSpPr>
          <p:nvPr/>
        </p:nvSpPr>
        <p:spPr bwMode="auto">
          <a:xfrm>
            <a:off x="1919289" y="2349500"/>
            <a:ext cx="3457575" cy="1271588"/>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400" dirty="0">
                <a:latin typeface="Rockwell Extra Bold" panose="02060903040505020403" pitchFamily="18" charset="0"/>
              </a:rPr>
              <a:t>Diagnostic Interne : 4pts</a:t>
            </a:r>
          </a:p>
          <a:p>
            <a:pPr eaLnBrk="1" hangingPunct="1">
              <a:spcBef>
                <a:spcPct val="50000"/>
              </a:spcBef>
              <a:buFontTx/>
              <a:buChar char="-"/>
            </a:pPr>
            <a:r>
              <a:rPr lang="fr-FR" altLang="fr-FR" sz="1400" dirty="0">
                <a:latin typeface="Rockwell Extra Bold" panose="02060903040505020403" pitchFamily="18" charset="0"/>
              </a:rPr>
              <a:t> Carré financier</a:t>
            </a:r>
          </a:p>
          <a:p>
            <a:pPr eaLnBrk="1" hangingPunct="1">
              <a:spcBef>
                <a:spcPct val="50000"/>
              </a:spcBef>
              <a:buFontTx/>
              <a:buChar char="-"/>
            </a:pPr>
            <a:r>
              <a:rPr lang="fr-FR" altLang="fr-FR" sz="1400" dirty="0">
                <a:latin typeface="Rockwell Extra Bold" panose="02060903040505020403" pitchFamily="18" charset="0"/>
              </a:rPr>
              <a:t> Portefeuille d’activités</a:t>
            </a:r>
          </a:p>
          <a:p>
            <a:pPr eaLnBrk="1" hangingPunct="1">
              <a:spcBef>
                <a:spcPct val="50000"/>
              </a:spcBef>
              <a:buFontTx/>
              <a:buChar char="-"/>
            </a:pPr>
            <a:r>
              <a:rPr lang="fr-FR" altLang="fr-FR" sz="1400" dirty="0">
                <a:latin typeface="Rockwell Extra Bold" panose="02060903040505020403" pitchFamily="18" charset="0"/>
              </a:rPr>
              <a:t>Valeur ajoutée et FCS (VRIO)</a:t>
            </a:r>
          </a:p>
        </p:txBody>
      </p:sp>
      <p:sp>
        <p:nvSpPr>
          <p:cNvPr id="29704" name="Text Box 8">
            <a:extLst>
              <a:ext uri="{FF2B5EF4-FFF2-40B4-BE49-F238E27FC236}">
                <a16:creationId xmlns:a16="http://schemas.microsoft.com/office/drawing/2014/main" id="{F184B1B1-7885-41E2-9846-0F92ED9D6064}"/>
              </a:ext>
            </a:extLst>
          </p:cNvPr>
          <p:cNvSpPr txBox="1">
            <a:spLocks noChangeArrowheads="1"/>
          </p:cNvSpPr>
          <p:nvPr/>
        </p:nvSpPr>
        <p:spPr bwMode="auto">
          <a:xfrm>
            <a:off x="6527801" y="2349500"/>
            <a:ext cx="3457575" cy="1271588"/>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400" dirty="0">
                <a:latin typeface="Rockwell Extra Bold" panose="02060903040505020403" pitchFamily="18" charset="0"/>
              </a:rPr>
              <a:t>Diagnostic externe : 4pts</a:t>
            </a:r>
          </a:p>
          <a:p>
            <a:pPr eaLnBrk="1" hangingPunct="1">
              <a:spcBef>
                <a:spcPct val="50000"/>
              </a:spcBef>
              <a:buFontTx/>
              <a:buChar char="-"/>
            </a:pPr>
            <a:r>
              <a:rPr lang="fr-FR" altLang="fr-FR" sz="1400" dirty="0">
                <a:latin typeface="Rockwell Extra Bold" panose="02060903040505020403" pitchFamily="18" charset="0"/>
              </a:rPr>
              <a:t> Macro-environnement</a:t>
            </a:r>
          </a:p>
          <a:p>
            <a:pPr eaLnBrk="1" hangingPunct="1">
              <a:spcBef>
                <a:spcPct val="50000"/>
              </a:spcBef>
              <a:buFontTx/>
              <a:buChar char="-"/>
            </a:pPr>
            <a:r>
              <a:rPr lang="fr-FR" altLang="fr-FR" sz="1400" dirty="0">
                <a:latin typeface="Rockwell Extra Bold" panose="02060903040505020403" pitchFamily="18" charset="0"/>
              </a:rPr>
              <a:t> Rivalité élargie</a:t>
            </a:r>
          </a:p>
          <a:p>
            <a:pPr eaLnBrk="1" hangingPunct="1">
              <a:spcBef>
                <a:spcPct val="50000"/>
              </a:spcBef>
              <a:buFontTx/>
              <a:buChar char="-"/>
            </a:pPr>
            <a:r>
              <a:rPr lang="fr-FR" altLang="fr-FR" sz="1400" dirty="0">
                <a:latin typeface="Rockwell Extra Bold" panose="02060903040505020403" pitchFamily="18" charset="0"/>
              </a:rPr>
              <a:t>Profil concurrentiel</a:t>
            </a:r>
          </a:p>
        </p:txBody>
      </p:sp>
      <p:sp>
        <p:nvSpPr>
          <p:cNvPr id="29705" name="AutoShape 9">
            <a:extLst>
              <a:ext uri="{FF2B5EF4-FFF2-40B4-BE49-F238E27FC236}">
                <a16:creationId xmlns:a16="http://schemas.microsoft.com/office/drawing/2014/main" id="{5A97B3E2-F943-479F-BC64-6A5DB28A9B8D}"/>
              </a:ext>
            </a:extLst>
          </p:cNvPr>
          <p:cNvSpPr>
            <a:spLocks noChangeArrowheads="1"/>
          </p:cNvSpPr>
          <p:nvPr/>
        </p:nvSpPr>
        <p:spPr bwMode="auto">
          <a:xfrm>
            <a:off x="4440239" y="3860800"/>
            <a:ext cx="2663825" cy="431800"/>
          </a:xfrm>
          <a:prstGeom prst="hexagon">
            <a:avLst>
              <a:gd name="adj" fmla="val 154228"/>
              <a:gd name="vf" fmla="val 115470"/>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dirty="0">
                <a:latin typeface="Arial Black" panose="020B0A04020102020204" pitchFamily="34" charset="0"/>
              </a:rPr>
              <a:t>Alternatives</a:t>
            </a:r>
          </a:p>
        </p:txBody>
      </p:sp>
      <p:sp>
        <p:nvSpPr>
          <p:cNvPr id="29706" name="Text Box 10">
            <a:extLst>
              <a:ext uri="{FF2B5EF4-FFF2-40B4-BE49-F238E27FC236}">
                <a16:creationId xmlns:a16="http://schemas.microsoft.com/office/drawing/2014/main" id="{0F859A59-7C78-4E45-B346-AB077D51C1F1}"/>
              </a:ext>
            </a:extLst>
          </p:cNvPr>
          <p:cNvSpPr txBox="1">
            <a:spLocks noChangeArrowheads="1"/>
          </p:cNvSpPr>
          <p:nvPr/>
        </p:nvSpPr>
        <p:spPr bwMode="auto">
          <a:xfrm>
            <a:off x="2351088" y="4437064"/>
            <a:ext cx="1441450" cy="376237"/>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Scénario 1</a:t>
            </a:r>
          </a:p>
        </p:txBody>
      </p:sp>
      <p:sp>
        <p:nvSpPr>
          <p:cNvPr id="29707" name="Text Box 11">
            <a:extLst>
              <a:ext uri="{FF2B5EF4-FFF2-40B4-BE49-F238E27FC236}">
                <a16:creationId xmlns:a16="http://schemas.microsoft.com/office/drawing/2014/main" id="{33D56078-DB10-4E6C-AD19-FE3DEA416B36}"/>
              </a:ext>
            </a:extLst>
          </p:cNvPr>
          <p:cNvSpPr txBox="1">
            <a:spLocks noChangeArrowheads="1"/>
          </p:cNvSpPr>
          <p:nvPr/>
        </p:nvSpPr>
        <p:spPr bwMode="auto">
          <a:xfrm>
            <a:off x="5159375" y="4437064"/>
            <a:ext cx="1441450" cy="376237"/>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Scénario 2</a:t>
            </a:r>
          </a:p>
        </p:txBody>
      </p:sp>
      <p:sp>
        <p:nvSpPr>
          <p:cNvPr id="29708" name="Text Box 12">
            <a:extLst>
              <a:ext uri="{FF2B5EF4-FFF2-40B4-BE49-F238E27FC236}">
                <a16:creationId xmlns:a16="http://schemas.microsoft.com/office/drawing/2014/main" id="{0E5F1FC6-EC50-4B51-9755-691C17808581}"/>
              </a:ext>
            </a:extLst>
          </p:cNvPr>
          <p:cNvSpPr txBox="1">
            <a:spLocks noChangeArrowheads="1"/>
          </p:cNvSpPr>
          <p:nvPr/>
        </p:nvSpPr>
        <p:spPr bwMode="auto">
          <a:xfrm>
            <a:off x="7391400" y="4437064"/>
            <a:ext cx="1441450" cy="376237"/>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Scénario 3</a:t>
            </a:r>
          </a:p>
        </p:txBody>
      </p:sp>
      <p:sp>
        <p:nvSpPr>
          <p:cNvPr id="29709" name="Oval 13">
            <a:extLst>
              <a:ext uri="{FF2B5EF4-FFF2-40B4-BE49-F238E27FC236}">
                <a16:creationId xmlns:a16="http://schemas.microsoft.com/office/drawing/2014/main" id="{1A879550-8129-458F-AF00-72E659447AB5}"/>
              </a:ext>
            </a:extLst>
          </p:cNvPr>
          <p:cNvSpPr>
            <a:spLocks noChangeArrowheads="1"/>
          </p:cNvSpPr>
          <p:nvPr/>
        </p:nvSpPr>
        <p:spPr bwMode="auto">
          <a:xfrm>
            <a:off x="5375276" y="4941888"/>
            <a:ext cx="1152525" cy="360362"/>
          </a:xfrm>
          <a:prstGeom prst="ellipse">
            <a:avLst/>
          </a:prstGeom>
          <a:noFill/>
          <a:ln w="9525">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b="1" dirty="0"/>
              <a:t>CHOIX 6pts</a:t>
            </a:r>
          </a:p>
        </p:txBody>
      </p:sp>
      <p:sp>
        <p:nvSpPr>
          <p:cNvPr id="29710" name="Text Box 14">
            <a:extLst>
              <a:ext uri="{FF2B5EF4-FFF2-40B4-BE49-F238E27FC236}">
                <a16:creationId xmlns:a16="http://schemas.microsoft.com/office/drawing/2014/main" id="{14CFB998-37C6-47DC-A118-1FB36AF02AE8}"/>
              </a:ext>
            </a:extLst>
          </p:cNvPr>
          <p:cNvSpPr txBox="1">
            <a:spLocks noChangeArrowheads="1"/>
          </p:cNvSpPr>
          <p:nvPr/>
        </p:nvSpPr>
        <p:spPr bwMode="auto">
          <a:xfrm>
            <a:off x="2351088" y="5445125"/>
            <a:ext cx="7561262" cy="376238"/>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Définition d’objectifs commerciaux et financiers</a:t>
            </a:r>
          </a:p>
        </p:txBody>
      </p:sp>
      <p:sp>
        <p:nvSpPr>
          <p:cNvPr id="29711" name="Text Box 15">
            <a:extLst>
              <a:ext uri="{FF2B5EF4-FFF2-40B4-BE49-F238E27FC236}">
                <a16:creationId xmlns:a16="http://schemas.microsoft.com/office/drawing/2014/main" id="{1E11B4C3-D455-4268-B0E1-B1A158F66677}"/>
              </a:ext>
            </a:extLst>
          </p:cNvPr>
          <p:cNvSpPr txBox="1">
            <a:spLocks noChangeArrowheads="1"/>
          </p:cNvSpPr>
          <p:nvPr/>
        </p:nvSpPr>
        <p:spPr bwMode="auto">
          <a:xfrm>
            <a:off x="2351088" y="5949950"/>
            <a:ext cx="7561262" cy="376238"/>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Nouvelle politique commerciale Modification dans l’organisation</a:t>
            </a:r>
          </a:p>
        </p:txBody>
      </p:sp>
      <p:sp>
        <p:nvSpPr>
          <p:cNvPr id="29712" name="Text Box 16">
            <a:extLst>
              <a:ext uri="{FF2B5EF4-FFF2-40B4-BE49-F238E27FC236}">
                <a16:creationId xmlns:a16="http://schemas.microsoft.com/office/drawing/2014/main" id="{FF7B9D8D-FFAA-4FB5-83B1-BE7BF9984A1A}"/>
              </a:ext>
            </a:extLst>
          </p:cNvPr>
          <p:cNvSpPr txBox="1">
            <a:spLocks noChangeArrowheads="1"/>
          </p:cNvSpPr>
          <p:nvPr/>
        </p:nvSpPr>
        <p:spPr bwMode="auto">
          <a:xfrm>
            <a:off x="2351088" y="6481764"/>
            <a:ext cx="7561262" cy="376237"/>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b="1"/>
              <a:t>Calendrier de mise en œuvre Estimation du compte de résultat</a:t>
            </a:r>
          </a:p>
        </p:txBody>
      </p:sp>
      <p:sp>
        <p:nvSpPr>
          <p:cNvPr id="29713" name="Line 17">
            <a:extLst>
              <a:ext uri="{FF2B5EF4-FFF2-40B4-BE49-F238E27FC236}">
                <a16:creationId xmlns:a16="http://schemas.microsoft.com/office/drawing/2014/main" id="{28B6B280-3622-4A8F-AE86-144218C7DAA9}"/>
              </a:ext>
            </a:extLst>
          </p:cNvPr>
          <p:cNvSpPr>
            <a:spLocks noChangeShapeType="1"/>
          </p:cNvSpPr>
          <p:nvPr/>
        </p:nvSpPr>
        <p:spPr bwMode="auto">
          <a:xfrm>
            <a:off x="6024563" y="1196975"/>
            <a:ext cx="0" cy="2159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4" name="Line 18">
            <a:extLst>
              <a:ext uri="{FF2B5EF4-FFF2-40B4-BE49-F238E27FC236}">
                <a16:creationId xmlns:a16="http://schemas.microsoft.com/office/drawing/2014/main" id="{FF75928F-CD84-4705-87C7-202822DAF1C8}"/>
              </a:ext>
            </a:extLst>
          </p:cNvPr>
          <p:cNvSpPr>
            <a:spLocks noChangeShapeType="1"/>
          </p:cNvSpPr>
          <p:nvPr/>
        </p:nvSpPr>
        <p:spPr bwMode="auto">
          <a:xfrm flipH="1">
            <a:off x="3503614" y="2133600"/>
            <a:ext cx="2447925" cy="2159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5" name="Line 19">
            <a:extLst>
              <a:ext uri="{FF2B5EF4-FFF2-40B4-BE49-F238E27FC236}">
                <a16:creationId xmlns:a16="http://schemas.microsoft.com/office/drawing/2014/main" id="{92C1F359-3491-40A0-A8AA-2F33D6A9AEF7}"/>
              </a:ext>
            </a:extLst>
          </p:cNvPr>
          <p:cNvSpPr>
            <a:spLocks noChangeShapeType="1"/>
          </p:cNvSpPr>
          <p:nvPr/>
        </p:nvSpPr>
        <p:spPr bwMode="auto">
          <a:xfrm>
            <a:off x="5951538" y="2133600"/>
            <a:ext cx="2305050" cy="2159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6" name="Line 20">
            <a:extLst>
              <a:ext uri="{FF2B5EF4-FFF2-40B4-BE49-F238E27FC236}">
                <a16:creationId xmlns:a16="http://schemas.microsoft.com/office/drawing/2014/main" id="{5E4100CD-518C-4081-86A6-6103E8599B97}"/>
              </a:ext>
            </a:extLst>
          </p:cNvPr>
          <p:cNvSpPr>
            <a:spLocks noChangeShapeType="1"/>
          </p:cNvSpPr>
          <p:nvPr/>
        </p:nvSpPr>
        <p:spPr bwMode="auto">
          <a:xfrm>
            <a:off x="3503613" y="3644900"/>
            <a:ext cx="2305050" cy="2159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7" name="Line 21">
            <a:extLst>
              <a:ext uri="{FF2B5EF4-FFF2-40B4-BE49-F238E27FC236}">
                <a16:creationId xmlns:a16="http://schemas.microsoft.com/office/drawing/2014/main" id="{4B35C53D-78CB-4A1B-8BE7-14F629EA73DC}"/>
              </a:ext>
            </a:extLst>
          </p:cNvPr>
          <p:cNvSpPr>
            <a:spLocks noChangeShapeType="1"/>
          </p:cNvSpPr>
          <p:nvPr/>
        </p:nvSpPr>
        <p:spPr bwMode="auto">
          <a:xfrm flipH="1">
            <a:off x="5880101" y="3644900"/>
            <a:ext cx="2303463" cy="2159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8" name="Line 22">
            <a:extLst>
              <a:ext uri="{FF2B5EF4-FFF2-40B4-BE49-F238E27FC236}">
                <a16:creationId xmlns:a16="http://schemas.microsoft.com/office/drawing/2014/main" id="{4735E8DF-81A7-421E-8FBC-177D2FDF1374}"/>
              </a:ext>
            </a:extLst>
          </p:cNvPr>
          <p:cNvSpPr>
            <a:spLocks noChangeShapeType="1"/>
          </p:cNvSpPr>
          <p:nvPr/>
        </p:nvSpPr>
        <p:spPr bwMode="auto">
          <a:xfrm flipH="1">
            <a:off x="3216276" y="4076700"/>
            <a:ext cx="1223963"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19" name="Line 23">
            <a:extLst>
              <a:ext uri="{FF2B5EF4-FFF2-40B4-BE49-F238E27FC236}">
                <a16:creationId xmlns:a16="http://schemas.microsoft.com/office/drawing/2014/main" id="{08DFCDD1-D5DA-4DFD-82FB-97D1E3CBF499}"/>
              </a:ext>
            </a:extLst>
          </p:cNvPr>
          <p:cNvSpPr>
            <a:spLocks noChangeShapeType="1"/>
          </p:cNvSpPr>
          <p:nvPr/>
        </p:nvSpPr>
        <p:spPr bwMode="auto">
          <a:xfrm>
            <a:off x="3216275" y="4076701"/>
            <a:ext cx="0" cy="3603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0" name="Line 24">
            <a:extLst>
              <a:ext uri="{FF2B5EF4-FFF2-40B4-BE49-F238E27FC236}">
                <a16:creationId xmlns:a16="http://schemas.microsoft.com/office/drawing/2014/main" id="{49D91831-D252-447C-A2A3-9866481B3467}"/>
              </a:ext>
            </a:extLst>
          </p:cNvPr>
          <p:cNvSpPr>
            <a:spLocks noChangeShapeType="1"/>
          </p:cNvSpPr>
          <p:nvPr/>
        </p:nvSpPr>
        <p:spPr bwMode="auto">
          <a:xfrm>
            <a:off x="7104063" y="4076700"/>
            <a:ext cx="863600" cy="0"/>
          </a:xfrm>
          <a:prstGeom prst="line">
            <a:avLst/>
          </a:prstGeom>
          <a:noFill/>
          <a:ln w="95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1" name="Line 25">
            <a:extLst>
              <a:ext uri="{FF2B5EF4-FFF2-40B4-BE49-F238E27FC236}">
                <a16:creationId xmlns:a16="http://schemas.microsoft.com/office/drawing/2014/main" id="{06249613-F5C5-4D02-A788-FA6DF5DB89A7}"/>
              </a:ext>
            </a:extLst>
          </p:cNvPr>
          <p:cNvSpPr>
            <a:spLocks noChangeShapeType="1"/>
          </p:cNvSpPr>
          <p:nvPr/>
        </p:nvSpPr>
        <p:spPr bwMode="auto">
          <a:xfrm>
            <a:off x="7967663" y="4076701"/>
            <a:ext cx="0" cy="3603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2" name="Line 27">
            <a:extLst>
              <a:ext uri="{FF2B5EF4-FFF2-40B4-BE49-F238E27FC236}">
                <a16:creationId xmlns:a16="http://schemas.microsoft.com/office/drawing/2014/main" id="{E6FE7C19-BC59-4BB1-9E55-234B528585DB}"/>
              </a:ext>
            </a:extLst>
          </p:cNvPr>
          <p:cNvSpPr>
            <a:spLocks noChangeShapeType="1"/>
          </p:cNvSpPr>
          <p:nvPr/>
        </p:nvSpPr>
        <p:spPr bwMode="auto">
          <a:xfrm>
            <a:off x="5880100" y="4292601"/>
            <a:ext cx="0" cy="1444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3" name="Line 28">
            <a:extLst>
              <a:ext uri="{FF2B5EF4-FFF2-40B4-BE49-F238E27FC236}">
                <a16:creationId xmlns:a16="http://schemas.microsoft.com/office/drawing/2014/main" id="{E8BF12A8-C841-4AB9-AC6F-19A9AF1726CB}"/>
              </a:ext>
            </a:extLst>
          </p:cNvPr>
          <p:cNvSpPr>
            <a:spLocks noChangeShapeType="1"/>
          </p:cNvSpPr>
          <p:nvPr/>
        </p:nvSpPr>
        <p:spPr bwMode="auto">
          <a:xfrm>
            <a:off x="5880100" y="4797426"/>
            <a:ext cx="0" cy="1444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4" name="Line 29">
            <a:extLst>
              <a:ext uri="{FF2B5EF4-FFF2-40B4-BE49-F238E27FC236}">
                <a16:creationId xmlns:a16="http://schemas.microsoft.com/office/drawing/2014/main" id="{F1A57D08-85CE-4A33-A518-3EE8FA7D01A9}"/>
              </a:ext>
            </a:extLst>
          </p:cNvPr>
          <p:cNvSpPr>
            <a:spLocks noChangeShapeType="1"/>
          </p:cNvSpPr>
          <p:nvPr/>
        </p:nvSpPr>
        <p:spPr bwMode="auto">
          <a:xfrm>
            <a:off x="3287713" y="4797426"/>
            <a:ext cx="2087562" cy="3603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5" name="Line 30">
            <a:extLst>
              <a:ext uri="{FF2B5EF4-FFF2-40B4-BE49-F238E27FC236}">
                <a16:creationId xmlns:a16="http://schemas.microsoft.com/office/drawing/2014/main" id="{5AAE49F3-5D06-4B4C-B5D2-E433926E8A0D}"/>
              </a:ext>
            </a:extLst>
          </p:cNvPr>
          <p:cNvSpPr>
            <a:spLocks noChangeShapeType="1"/>
          </p:cNvSpPr>
          <p:nvPr/>
        </p:nvSpPr>
        <p:spPr bwMode="auto">
          <a:xfrm flipH="1">
            <a:off x="6527801" y="4797425"/>
            <a:ext cx="1439863" cy="431800"/>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6" name="Line 31">
            <a:extLst>
              <a:ext uri="{FF2B5EF4-FFF2-40B4-BE49-F238E27FC236}">
                <a16:creationId xmlns:a16="http://schemas.microsoft.com/office/drawing/2014/main" id="{796E0536-605E-4998-9935-A2F33CF34ED9}"/>
              </a:ext>
            </a:extLst>
          </p:cNvPr>
          <p:cNvSpPr>
            <a:spLocks noChangeShapeType="1"/>
          </p:cNvSpPr>
          <p:nvPr/>
        </p:nvSpPr>
        <p:spPr bwMode="auto">
          <a:xfrm>
            <a:off x="5880100" y="5300663"/>
            <a:ext cx="0" cy="144462"/>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7" name="Line 32">
            <a:extLst>
              <a:ext uri="{FF2B5EF4-FFF2-40B4-BE49-F238E27FC236}">
                <a16:creationId xmlns:a16="http://schemas.microsoft.com/office/drawing/2014/main" id="{3AAEC154-6BF4-4B7F-8519-7BFCE94AC705}"/>
              </a:ext>
            </a:extLst>
          </p:cNvPr>
          <p:cNvSpPr>
            <a:spLocks noChangeShapeType="1"/>
          </p:cNvSpPr>
          <p:nvPr/>
        </p:nvSpPr>
        <p:spPr bwMode="auto">
          <a:xfrm>
            <a:off x="5880100" y="5805488"/>
            <a:ext cx="0" cy="144462"/>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728" name="Line 33">
            <a:extLst>
              <a:ext uri="{FF2B5EF4-FFF2-40B4-BE49-F238E27FC236}">
                <a16:creationId xmlns:a16="http://schemas.microsoft.com/office/drawing/2014/main" id="{AA9FFF33-A279-472E-BB87-04BBC3A54CE5}"/>
              </a:ext>
            </a:extLst>
          </p:cNvPr>
          <p:cNvSpPr>
            <a:spLocks noChangeShapeType="1"/>
          </p:cNvSpPr>
          <p:nvPr/>
        </p:nvSpPr>
        <p:spPr bwMode="auto">
          <a:xfrm>
            <a:off x="5880100" y="6308726"/>
            <a:ext cx="0" cy="144463"/>
          </a:xfrm>
          <a:prstGeom prst="line">
            <a:avLst/>
          </a:prstGeom>
          <a:noFill/>
          <a:ln w="952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gestion de l'épidémie : erreurs, incompétences, fautes, mensonges [Alain Bauer]">
            <a:hlinkClick r:id="" action="ppaction://media"/>
            <a:extLst>
              <a:ext uri="{FF2B5EF4-FFF2-40B4-BE49-F238E27FC236}">
                <a16:creationId xmlns:a16="http://schemas.microsoft.com/office/drawing/2014/main" id="{A3022AFF-5A46-473F-B331-849ED64A9627}"/>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40204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0807D4B4-4348-4149-9A7C-D001CC790AC3}"/>
              </a:ext>
            </a:extLst>
          </p:cNvPr>
          <p:cNvSpPr>
            <a:spLocks noGrp="1" noChangeArrowheads="1"/>
          </p:cNvSpPr>
          <p:nvPr>
            <p:ph type="title"/>
          </p:nvPr>
        </p:nvSpPr>
        <p:spPr>
          <a:xfrm>
            <a:off x="1259893" y="3101093"/>
            <a:ext cx="2454052" cy="3029344"/>
          </a:xfrm>
        </p:spPr>
        <p:txBody>
          <a:bodyPr>
            <a:normAutofit/>
          </a:bodyPr>
          <a:lstStyle/>
          <a:p>
            <a:pPr>
              <a:defRPr/>
            </a:pPr>
            <a:r>
              <a:rPr lang="fr-FR" sz="3200">
                <a:solidFill>
                  <a:schemeClr val="bg1"/>
                </a:solidFill>
              </a:rPr>
              <a:t>Justifier son diagnostic</a:t>
            </a:r>
          </a:p>
        </p:txBody>
      </p:sp>
      <p:sp>
        <p:nvSpPr>
          <p:cNvPr id="77"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9" name="Rectangle 78">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25" name="Rectangle 3">
            <a:extLst>
              <a:ext uri="{FF2B5EF4-FFF2-40B4-BE49-F238E27FC236}">
                <a16:creationId xmlns:a16="http://schemas.microsoft.com/office/drawing/2014/main" id="{DAA605CF-3D1D-4F78-A727-639052981B5F}"/>
              </a:ext>
            </a:extLst>
          </p:cNvPr>
          <p:cNvGraphicFramePr>
            <a:graphicFrameLocks noGrp="1"/>
          </p:cNvGraphicFramePr>
          <p:nvPr>
            <p:ph idx="1"/>
            <p:extLst>
              <p:ext uri="{D42A27DB-BD31-4B8C-83A1-F6EECF244321}">
                <p14:modId xmlns:p14="http://schemas.microsoft.com/office/powerpoint/2010/main" val="119602948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9740FF6-35E3-404F-A155-F8B491BBED51}"/>
              </a:ext>
            </a:extLst>
          </p:cNvPr>
          <p:cNvSpPr>
            <a:spLocks noGrp="1" noChangeArrowheads="1"/>
          </p:cNvSpPr>
          <p:nvPr>
            <p:ph type="title"/>
          </p:nvPr>
        </p:nvSpPr>
        <p:spPr>
          <a:xfrm>
            <a:off x="1981200" y="274639"/>
            <a:ext cx="8229600" cy="346075"/>
          </a:xfrm>
        </p:spPr>
        <p:txBody>
          <a:bodyPr>
            <a:normAutofit fontScale="90000"/>
          </a:bodyPr>
          <a:lstStyle/>
          <a:p>
            <a:pPr>
              <a:defRPr/>
            </a:pPr>
            <a:r>
              <a:rPr lang="fr-FR"/>
              <a:t>Utiliser les outils d’analyse stratégique</a:t>
            </a:r>
          </a:p>
        </p:txBody>
      </p:sp>
      <p:graphicFrame>
        <p:nvGraphicFramePr>
          <p:cNvPr id="14371" name="Group 35">
            <a:extLst>
              <a:ext uri="{FF2B5EF4-FFF2-40B4-BE49-F238E27FC236}">
                <a16:creationId xmlns:a16="http://schemas.microsoft.com/office/drawing/2014/main" id="{76197C08-A581-462D-A0D1-A20A214A7A3E}"/>
              </a:ext>
            </a:extLst>
          </p:cNvPr>
          <p:cNvGraphicFramePr>
            <a:graphicFrameLocks noGrp="1"/>
          </p:cNvGraphicFramePr>
          <p:nvPr>
            <p:ph type="tbl" idx="1"/>
            <p:extLst>
              <p:ext uri="{D42A27DB-BD31-4B8C-83A1-F6EECF244321}">
                <p14:modId xmlns:p14="http://schemas.microsoft.com/office/powerpoint/2010/main" val="844164171"/>
              </p:ext>
            </p:extLst>
          </p:nvPr>
        </p:nvGraphicFramePr>
        <p:xfrm>
          <a:off x="1774826" y="1052514"/>
          <a:ext cx="8569325" cy="5329238"/>
        </p:xfrm>
        <a:graphic>
          <a:graphicData uri="http://schemas.openxmlformats.org/drawingml/2006/table">
            <a:tbl>
              <a:tblPr/>
              <a:tblGrid>
                <a:gridCol w="2001838">
                  <a:extLst>
                    <a:ext uri="{9D8B030D-6E8A-4147-A177-3AD203B41FA5}">
                      <a16:colId xmlns:a16="http://schemas.microsoft.com/office/drawing/2014/main" val="20000"/>
                    </a:ext>
                  </a:extLst>
                </a:gridCol>
                <a:gridCol w="3760787">
                  <a:extLst>
                    <a:ext uri="{9D8B030D-6E8A-4147-A177-3AD203B41FA5}">
                      <a16:colId xmlns:a16="http://schemas.microsoft.com/office/drawing/2014/main" val="20001"/>
                    </a:ext>
                  </a:extLst>
                </a:gridCol>
                <a:gridCol w="2806700">
                  <a:extLst>
                    <a:ext uri="{9D8B030D-6E8A-4147-A177-3AD203B41FA5}">
                      <a16:colId xmlns:a16="http://schemas.microsoft.com/office/drawing/2014/main" val="20002"/>
                    </a:ext>
                  </a:extLst>
                </a:gridCol>
              </a:tblGrid>
              <a:tr h="1443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Outils d’analyse stratégique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INTERNE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Arial" charset="0"/>
                        </a:rPr>
                        <a:t>EXTERNE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1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a:ln>
                            <a:noFill/>
                          </a:ln>
                          <a:solidFill>
                            <a:schemeClr val="tx1"/>
                          </a:solidFill>
                          <a:effectLst/>
                          <a:latin typeface="Arial" charset="0"/>
                        </a:rPr>
                        <a:t>Diagnostic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Chaîne de valeur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Carré financier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Portefeuille d’activités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highlight>
                            <a:srgbClr val="FFFF00"/>
                          </a:highlight>
                          <a:latin typeface="Arial" charset="0"/>
                        </a:rPr>
                        <a:t>Culture d’entreprise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Facteurs Clés de succès (VRIO)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Macro-environnement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Rivalité élargie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rPr>
                        <a:t>Profil concurrentiel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3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a:ln>
                            <a:noFill/>
                          </a:ln>
                          <a:solidFill>
                            <a:schemeClr val="tx1"/>
                          </a:solidFill>
                          <a:effectLst/>
                          <a:latin typeface="Arial" charset="0"/>
                        </a:rPr>
                        <a:t>Préconisation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Matrice de croissance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rPr>
                        <a:t>Stratégie générique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Consultants, dirigeants, salariés : qui fait vraiment la stratégie de votre entreprise ? [F.réry]">
            <a:hlinkClick r:id="" action="ppaction://media"/>
            <a:extLst>
              <a:ext uri="{FF2B5EF4-FFF2-40B4-BE49-F238E27FC236}">
                <a16:creationId xmlns:a16="http://schemas.microsoft.com/office/drawing/2014/main" id="{D87A9442-49B4-2584-2098-DA628CD78BCC}"/>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5851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plupart des entreprises n’ont pas de stratégie [Frédéric Fréry]">
            <a:hlinkClick r:id="" action="ppaction://media"/>
            <a:extLst>
              <a:ext uri="{FF2B5EF4-FFF2-40B4-BE49-F238E27FC236}">
                <a16:creationId xmlns:a16="http://schemas.microsoft.com/office/drawing/2014/main" id="{F070FB53-3635-476C-B097-D1E6946C3F0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91754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31E8EFF-9847-4CB4-9471-E26FF132B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8ABCA228-CE68-4A47-BBE7-831947D51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61BAD88-17FB-40F9-8E71-FAF08820A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00EF42FA-8F66-4A4F-B7D8-7A25C118F9E8}"/>
              </a:ext>
            </a:extLst>
          </p:cNvPr>
          <p:cNvSpPr>
            <a:spLocks noGrp="1" noChangeArrowheads="1"/>
          </p:cNvSpPr>
          <p:nvPr>
            <p:ph type="title"/>
          </p:nvPr>
        </p:nvSpPr>
        <p:spPr>
          <a:xfrm>
            <a:off x="9392813" y="3101093"/>
            <a:ext cx="2454052" cy="3029344"/>
          </a:xfrm>
        </p:spPr>
        <p:txBody>
          <a:bodyPr>
            <a:normAutofit/>
          </a:bodyPr>
          <a:lstStyle/>
          <a:p>
            <a:pPr>
              <a:defRPr/>
            </a:pPr>
            <a:r>
              <a:rPr lang="fr-FR" sz="3200">
                <a:solidFill>
                  <a:schemeClr val="bg1"/>
                </a:solidFill>
              </a:rPr>
              <a:t>Qu’est ce que la stratégie ?</a:t>
            </a:r>
          </a:p>
        </p:txBody>
      </p:sp>
      <p:sp>
        <p:nvSpPr>
          <p:cNvPr id="80" name="Freeform: Shape 79">
            <a:extLst>
              <a:ext uri="{FF2B5EF4-FFF2-40B4-BE49-F238E27FC236}">
                <a16:creationId xmlns:a16="http://schemas.microsoft.com/office/drawing/2014/main" id="{660B7CD1-5C7F-4FF4-9B0A-36FD1B61C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5125" name="Rectangle 3">
            <a:extLst>
              <a:ext uri="{FF2B5EF4-FFF2-40B4-BE49-F238E27FC236}">
                <a16:creationId xmlns:a16="http://schemas.microsoft.com/office/drawing/2014/main" id="{26F00005-4D30-4290-865C-2E5A051B060D}"/>
              </a:ext>
            </a:extLst>
          </p:cNvPr>
          <p:cNvGraphicFramePr>
            <a:graphicFrameLocks noGrp="1"/>
          </p:cNvGraphicFramePr>
          <p:nvPr>
            <p:ph idx="1"/>
            <p:extLst>
              <p:ext uri="{D42A27DB-BD31-4B8C-83A1-F6EECF244321}">
                <p14:modId xmlns:p14="http://schemas.microsoft.com/office/powerpoint/2010/main" val="2509382261"/>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a stratￃﾩgie c'est d'abord choisir le terrain de bataille [Thomas Durand]">
            <a:hlinkClick r:id="" action="ppaction://media"/>
            <a:extLst>
              <a:ext uri="{FF2B5EF4-FFF2-40B4-BE49-F238E27FC236}">
                <a16:creationId xmlns:a16="http://schemas.microsoft.com/office/drawing/2014/main" id="{377C9AF6-BB97-4C35-A31D-09C3B2424A1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01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0" name="Rectangle 9223">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5CBFC529-728D-4B26-A9A9-07216C3DF3DC}"/>
              </a:ext>
            </a:extLst>
          </p:cNvPr>
          <p:cNvSpPr>
            <a:spLocks noGrp="1" noChangeArrowheads="1"/>
          </p:cNvSpPr>
          <p:nvPr>
            <p:ph type="title"/>
          </p:nvPr>
        </p:nvSpPr>
        <p:spPr>
          <a:xfrm>
            <a:off x="649224" y="645106"/>
            <a:ext cx="3650279" cy="1259894"/>
          </a:xfrm>
        </p:spPr>
        <p:txBody>
          <a:bodyPr>
            <a:normAutofit/>
          </a:bodyPr>
          <a:lstStyle/>
          <a:p>
            <a:pPr>
              <a:lnSpc>
                <a:spcPct val="90000"/>
              </a:lnSpc>
              <a:defRPr/>
            </a:pPr>
            <a:r>
              <a:rPr lang="fr-FR" sz="2800">
                <a:solidFill>
                  <a:schemeClr val="tx1"/>
                </a:solidFill>
              </a:rPr>
              <a:t>Définition(s) de la stratégie d’entreprise</a:t>
            </a:r>
          </a:p>
        </p:txBody>
      </p:sp>
      <p:sp>
        <p:nvSpPr>
          <p:cNvPr id="9219" name="Rectangle 3">
            <a:extLst>
              <a:ext uri="{FF2B5EF4-FFF2-40B4-BE49-F238E27FC236}">
                <a16:creationId xmlns:a16="http://schemas.microsoft.com/office/drawing/2014/main" id="{B0CFA8A5-49DE-4804-B561-4366C9334742}"/>
              </a:ext>
            </a:extLst>
          </p:cNvPr>
          <p:cNvSpPr>
            <a:spLocks noGrp="1" noChangeArrowheads="1"/>
          </p:cNvSpPr>
          <p:nvPr>
            <p:ph idx="1"/>
          </p:nvPr>
        </p:nvSpPr>
        <p:spPr>
          <a:xfrm>
            <a:off x="649225" y="2133600"/>
            <a:ext cx="3650278" cy="3759253"/>
          </a:xfrm>
        </p:spPr>
        <p:txBody>
          <a:bodyPr>
            <a:normAutofit/>
          </a:bodyPr>
          <a:lstStyle/>
          <a:p>
            <a:pPr marL="548640" indent="-411480">
              <a:lnSpc>
                <a:spcPct val="90000"/>
              </a:lnSpc>
              <a:buClr>
                <a:srgbClr val="BE3412"/>
              </a:buClr>
              <a:buFont typeface="Wingdings 2"/>
              <a:buChar char=""/>
              <a:defRPr/>
            </a:pPr>
            <a:r>
              <a:rPr lang="fr-FR" sz="1300"/>
              <a:t>Michael Porter </a:t>
            </a:r>
          </a:p>
          <a:p>
            <a:pPr marL="548640" indent="-411480">
              <a:lnSpc>
                <a:spcPct val="90000"/>
              </a:lnSpc>
              <a:buClr>
                <a:srgbClr val="BE3412"/>
              </a:buClr>
              <a:buFont typeface="Wingdings 2"/>
              <a:buChar char=""/>
              <a:defRPr/>
            </a:pPr>
            <a:endParaRPr lang="fr-FR" sz="1300"/>
          </a:p>
          <a:p>
            <a:pPr marL="548640" indent="-411480">
              <a:lnSpc>
                <a:spcPct val="90000"/>
              </a:lnSpc>
              <a:buClr>
                <a:srgbClr val="BE3412"/>
              </a:buClr>
              <a:buFont typeface="Wingdings 2"/>
              <a:buChar char=""/>
              <a:defRPr/>
            </a:pPr>
            <a:r>
              <a:rPr lang="fr-FR" sz="1300"/>
              <a:t>« la création d’une position unique et valorisante impliquant un ensemble différent d’activités ». </a:t>
            </a:r>
          </a:p>
          <a:p>
            <a:pPr marL="548640" indent="-411480">
              <a:lnSpc>
                <a:spcPct val="90000"/>
              </a:lnSpc>
              <a:buClr>
                <a:srgbClr val="BE3412"/>
              </a:buClr>
              <a:buFont typeface="Wingdings 2"/>
              <a:buChar char=""/>
              <a:defRPr/>
            </a:pPr>
            <a:endParaRPr lang="fr-FR" sz="1300"/>
          </a:p>
          <a:p>
            <a:pPr marL="548640" indent="-411480">
              <a:lnSpc>
                <a:spcPct val="90000"/>
              </a:lnSpc>
              <a:buClr>
                <a:srgbClr val="BE3412"/>
              </a:buClr>
              <a:buFont typeface="Wingdings 2"/>
              <a:buChar char=""/>
              <a:defRPr/>
            </a:pPr>
            <a:r>
              <a:rPr lang="fr-FR" sz="1300"/>
              <a:t>Cette définition met l’accent sur quelque chose d’unique et par conséquent d’original. Il ne s’agit pas tant de faire mieux que la concurrence mais de faire quelque chose qui soit de </a:t>
            </a:r>
            <a:r>
              <a:rPr lang="fr-FR" sz="1300" b="1"/>
              <a:t>nature différente </a:t>
            </a:r>
            <a:r>
              <a:rPr lang="fr-FR" sz="1300"/>
              <a:t>afin de pouvoir disposer d’un avantage unique qui seul peut donner un avantage concurrentiel durable.</a:t>
            </a:r>
          </a:p>
          <a:p>
            <a:pPr marL="548640" indent="-411480">
              <a:lnSpc>
                <a:spcPct val="90000"/>
              </a:lnSpc>
              <a:buClr>
                <a:srgbClr val="BE3412"/>
              </a:buClr>
              <a:buNone/>
              <a:defRPr/>
            </a:pPr>
            <a:endParaRPr lang="fr-FR" sz="1300"/>
          </a:p>
        </p:txBody>
      </p:sp>
      <p:pic>
        <p:nvPicPr>
          <p:cNvPr id="1026" name="Picture 2" descr="Découvrez qui est Michael Porter">
            <a:extLst>
              <a:ext uri="{FF2B5EF4-FFF2-40B4-BE49-F238E27FC236}">
                <a16:creationId xmlns:a16="http://schemas.microsoft.com/office/drawing/2014/main" id="{5D0E2049-FE90-8559-4F83-F6DF81337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67" b="24591"/>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2" name="Rectangle 11271">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6A8B90FA-04C1-4FF4-B52E-A6858ED38634}"/>
              </a:ext>
            </a:extLst>
          </p:cNvPr>
          <p:cNvSpPr>
            <a:spLocks noGrp="1" noChangeArrowheads="1"/>
          </p:cNvSpPr>
          <p:nvPr>
            <p:ph type="title"/>
          </p:nvPr>
        </p:nvSpPr>
        <p:spPr>
          <a:xfrm>
            <a:off x="649224" y="645106"/>
            <a:ext cx="3650279" cy="1259894"/>
          </a:xfrm>
        </p:spPr>
        <p:txBody>
          <a:bodyPr>
            <a:normAutofit/>
          </a:bodyPr>
          <a:lstStyle/>
          <a:p>
            <a:pPr>
              <a:lnSpc>
                <a:spcPct val="90000"/>
              </a:lnSpc>
              <a:defRPr/>
            </a:pPr>
            <a:r>
              <a:rPr lang="fr-FR" sz="2800">
                <a:solidFill>
                  <a:schemeClr val="tx1"/>
                </a:solidFill>
              </a:rPr>
              <a:t>Définition(s) de la stratégie d’entreprise</a:t>
            </a:r>
          </a:p>
        </p:txBody>
      </p:sp>
      <p:sp>
        <p:nvSpPr>
          <p:cNvPr id="11267" name="Rectangle 3">
            <a:extLst>
              <a:ext uri="{FF2B5EF4-FFF2-40B4-BE49-F238E27FC236}">
                <a16:creationId xmlns:a16="http://schemas.microsoft.com/office/drawing/2014/main" id="{7F7D6788-E29C-400B-86AF-A33E317957D4}"/>
              </a:ext>
            </a:extLst>
          </p:cNvPr>
          <p:cNvSpPr>
            <a:spLocks noGrp="1" noChangeArrowheads="1"/>
          </p:cNvSpPr>
          <p:nvPr>
            <p:ph idx="1"/>
          </p:nvPr>
        </p:nvSpPr>
        <p:spPr>
          <a:xfrm>
            <a:off x="649225" y="2133600"/>
            <a:ext cx="3650278" cy="3759253"/>
          </a:xfrm>
        </p:spPr>
        <p:txBody>
          <a:bodyPr>
            <a:normAutofit/>
          </a:bodyPr>
          <a:lstStyle/>
          <a:p>
            <a:pPr marL="548640" indent="-411480">
              <a:lnSpc>
                <a:spcPct val="90000"/>
              </a:lnSpc>
              <a:buClr>
                <a:srgbClr val="7E803D"/>
              </a:buClr>
              <a:buFont typeface="Wingdings 2"/>
              <a:buChar char=""/>
              <a:defRPr/>
            </a:pPr>
            <a:r>
              <a:rPr lang="fr-FR" sz="900" b="1"/>
              <a:t>Pour Henry </a:t>
            </a:r>
            <a:r>
              <a:rPr lang="fr-FR" sz="900" b="1" err="1"/>
              <a:t>Mintzberg</a:t>
            </a:r>
            <a:r>
              <a:rPr lang="fr-FR" sz="900" b="1"/>
              <a:t>, il recense ce qu’il appelle les 5 P pour définir le concept de stratégie :</a:t>
            </a:r>
          </a:p>
          <a:p>
            <a:pPr marL="868680" lvl="1" indent="-283464">
              <a:lnSpc>
                <a:spcPct val="90000"/>
              </a:lnSpc>
              <a:buClr>
                <a:srgbClr val="7E803D"/>
              </a:buClr>
              <a:buFont typeface="Wingdings 2"/>
              <a:buChar char=""/>
              <a:defRPr/>
            </a:pPr>
            <a:endParaRPr lang="fr-FR" sz="900" b="1"/>
          </a:p>
          <a:p>
            <a:pPr marL="868680" lvl="1" indent="-283464">
              <a:lnSpc>
                <a:spcPct val="90000"/>
              </a:lnSpc>
              <a:buClr>
                <a:srgbClr val="7E803D"/>
              </a:buClr>
              <a:buFont typeface="Wingdings 2"/>
              <a:buChar char=""/>
              <a:defRPr/>
            </a:pPr>
            <a:r>
              <a:rPr lang="fr-FR" sz="900" b="1"/>
              <a:t>P comme </a:t>
            </a:r>
            <a:r>
              <a:rPr lang="fr-FR" sz="900" b="1" i="1"/>
              <a:t>plan</a:t>
            </a:r>
            <a:r>
              <a:rPr lang="fr-FR" sz="900" b="1"/>
              <a:t>, soit un type d’action voulu consciemment ;</a:t>
            </a:r>
          </a:p>
          <a:p>
            <a:pPr marL="868680" lvl="1" indent="-283464">
              <a:lnSpc>
                <a:spcPct val="90000"/>
              </a:lnSpc>
              <a:buClr>
                <a:srgbClr val="7E803D"/>
              </a:buClr>
              <a:buFont typeface="Wingdings 2"/>
              <a:buChar char=""/>
              <a:defRPr/>
            </a:pPr>
            <a:endParaRPr lang="fr-FR" sz="900" b="1"/>
          </a:p>
          <a:p>
            <a:pPr marL="868680" lvl="1" indent="-283464">
              <a:lnSpc>
                <a:spcPct val="90000"/>
              </a:lnSpc>
              <a:buClr>
                <a:srgbClr val="7E803D"/>
              </a:buClr>
              <a:buFont typeface="Wingdings 2"/>
              <a:buChar char=""/>
              <a:defRPr/>
            </a:pPr>
            <a:r>
              <a:rPr lang="fr-FR" sz="900" b="1"/>
              <a:t>P comme </a:t>
            </a:r>
            <a:r>
              <a:rPr lang="fr-FR" sz="900" b="1" i="1"/>
              <a:t>pattern</a:t>
            </a:r>
            <a:r>
              <a:rPr lang="fr-FR" sz="900" b="1"/>
              <a:t> (modèle), soit un type d’action formalisé, structuré ;</a:t>
            </a:r>
          </a:p>
          <a:p>
            <a:pPr marL="868680" lvl="1" indent="-283464">
              <a:lnSpc>
                <a:spcPct val="90000"/>
              </a:lnSpc>
              <a:buClr>
                <a:srgbClr val="7E803D"/>
              </a:buClr>
              <a:buFont typeface="Wingdings 2"/>
              <a:buChar char=""/>
              <a:defRPr/>
            </a:pPr>
            <a:endParaRPr lang="fr-FR" sz="900" b="1"/>
          </a:p>
          <a:p>
            <a:pPr marL="868680" lvl="1" indent="-283464">
              <a:lnSpc>
                <a:spcPct val="90000"/>
              </a:lnSpc>
              <a:buClr>
                <a:srgbClr val="7E803D"/>
              </a:buClr>
              <a:buFont typeface="Wingdings 2"/>
              <a:buChar char=""/>
              <a:defRPr/>
            </a:pPr>
            <a:r>
              <a:rPr lang="fr-FR" sz="900" b="1"/>
              <a:t>P comme </a:t>
            </a:r>
            <a:r>
              <a:rPr lang="fr-FR" sz="900" b="1" err="1"/>
              <a:t>ploy</a:t>
            </a:r>
            <a:r>
              <a:rPr lang="fr-FR" sz="900" b="1"/>
              <a:t> (</a:t>
            </a:r>
            <a:r>
              <a:rPr lang="fr-FR" sz="900" b="1" err="1"/>
              <a:t>manoeuvre</a:t>
            </a:r>
            <a:r>
              <a:rPr lang="fr-FR" sz="900" b="1"/>
              <a:t>), soit une action destinée à réalisée un objectif précis (il ne s’agit que de tactique);</a:t>
            </a:r>
          </a:p>
          <a:p>
            <a:pPr marL="868680" lvl="1" indent="-283464">
              <a:lnSpc>
                <a:spcPct val="90000"/>
              </a:lnSpc>
              <a:buClr>
                <a:srgbClr val="7E803D"/>
              </a:buClr>
              <a:buFont typeface="Wingdings 2"/>
              <a:buChar char=""/>
              <a:defRPr/>
            </a:pPr>
            <a:endParaRPr lang="fr-FR" sz="900" b="1"/>
          </a:p>
          <a:p>
            <a:pPr marL="868680" lvl="1" indent="-283464">
              <a:lnSpc>
                <a:spcPct val="90000"/>
              </a:lnSpc>
              <a:buClr>
                <a:srgbClr val="7E803D"/>
              </a:buClr>
              <a:buFont typeface="Wingdings 2"/>
              <a:buChar char=""/>
              <a:defRPr/>
            </a:pPr>
            <a:r>
              <a:rPr lang="fr-FR" sz="900" b="1"/>
              <a:t>P comme </a:t>
            </a:r>
            <a:r>
              <a:rPr lang="fr-FR" sz="900" b="1" i="1"/>
              <a:t>position</a:t>
            </a:r>
            <a:r>
              <a:rPr lang="fr-FR" sz="900" b="1"/>
              <a:t>, soit la recherche d’une localisation favorable dans l’environnement, pour soutenir durablement la concurrence ;</a:t>
            </a:r>
          </a:p>
          <a:p>
            <a:pPr marL="868680" lvl="1" indent="-283464">
              <a:lnSpc>
                <a:spcPct val="90000"/>
              </a:lnSpc>
              <a:buClr>
                <a:srgbClr val="7E803D"/>
              </a:buClr>
              <a:buFont typeface="Wingdings 2"/>
              <a:buChar char=""/>
              <a:defRPr/>
            </a:pPr>
            <a:endParaRPr lang="fr-FR" sz="900" b="1"/>
          </a:p>
          <a:p>
            <a:pPr marL="868680" lvl="1" indent="-283464">
              <a:lnSpc>
                <a:spcPct val="90000"/>
              </a:lnSpc>
              <a:buClr>
                <a:srgbClr val="7E803D"/>
              </a:buClr>
              <a:buFont typeface="Wingdings 2"/>
              <a:buChar char=""/>
              <a:defRPr/>
            </a:pPr>
            <a:r>
              <a:rPr lang="fr-FR" sz="900" b="1"/>
              <a:t>P comme </a:t>
            </a:r>
            <a:r>
              <a:rPr lang="fr-FR" sz="900" b="1" i="1"/>
              <a:t>perspective</a:t>
            </a:r>
            <a:r>
              <a:rPr lang="fr-FR" sz="900" b="1"/>
              <a:t>, soit une perception de la position dans le futur</a:t>
            </a:r>
          </a:p>
          <a:p>
            <a:pPr marL="868680" lvl="1" indent="-283464">
              <a:lnSpc>
                <a:spcPct val="90000"/>
              </a:lnSpc>
              <a:buClr>
                <a:srgbClr val="7E803D"/>
              </a:buClr>
              <a:buFont typeface="Wingdings 2"/>
              <a:buChar char=""/>
              <a:defRPr/>
            </a:pPr>
            <a:endParaRPr lang="fr-FR" sz="900" b="1"/>
          </a:p>
        </p:txBody>
      </p:sp>
      <p:pic>
        <p:nvPicPr>
          <p:cNvPr id="2050" name="Picture 2" descr="Mintzberg Henry-Mintzberg On Mgmt BOOK NEUF | eBay">
            <a:extLst>
              <a:ext uri="{FF2B5EF4-FFF2-40B4-BE49-F238E27FC236}">
                <a16:creationId xmlns:a16="http://schemas.microsoft.com/office/drawing/2014/main" id="{C3DF31CC-B4A6-C735-19B3-90AB560FB3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45" r="2" b="12936"/>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Rￃﾩsumer une stratￃﾩgie en trois points">
            <a:hlinkClick r:id="" action="ppaction://media"/>
            <a:extLst>
              <a:ext uri="{FF2B5EF4-FFF2-40B4-BE49-F238E27FC236}">
                <a16:creationId xmlns:a16="http://schemas.microsoft.com/office/drawing/2014/main" id="{F6CD0BBE-AA4A-4A47-A6B1-0001B5126D8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607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otalTime>854</TotalTime>
  <Words>2282</Words>
  <Application>Microsoft Office PowerPoint</Application>
  <PresentationFormat>Grand écran</PresentationFormat>
  <Paragraphs>255</Paragraphs>
  <Slides>32</Slides>
  <Notes>0</Notes>
  <HiddenSlides>0</HiddenSlides>
  <MMClips>6</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32</vt:i4>
      </vt:variant>
    </vt:vector>
  </HeadingPairs>
  <TitlesOfParts>
    <vt:vector size="43" baseType="lpstr">
      <vt:lpstr>Arial</vt:lpstr>
      <vt:lpstr>Arial Black</vt:lpstr>
      <vt:lpstr>Century Gothic</vt:lpstr>
      <vt:lpstr>Garamond</vt:lpstr>
      <vt:lpstr>Rockwell Extra Bold</vt:lpstr>
      <vt:lpstr>Times New Roman</vt:lpstr>
      <vt:lpstr>Verdana</vt:lpstr>
      <vt:lpstr>Wingdings</vt:lpstr>
      <vt:lpstr>Wingdings 2</vt:lpstr>
      <vt:lpstr>Wingdings 3</vt:lpstr>
      <vt:lpstr>Brin</vt:lpstr>
      <vt:lpstr>STRATEGIE</vt:lpstr>
      <vt:lpstr>Présentation PowerPoint</vt:lpstr>
      <vt:lpstr>Présentation PowerPoint</vt:lpstr>
      <vt:lpstr>Présentation PowerPoint</vt:lpstr>
      <vt:lpstr>Qu’est ce que la stratégie ?</vt:lpstr>
      <vt:lpstr>Présentation PowerPoint</vt:lpstr>
      <vt:lpstr>Définition(s) de la stratégie d’entreprise</vt:lpstr>
      <vt:lpstr>Définition(s) de la stratégie d’entreprise</vt:lpstr>
      <vt:lpstr>Présentation PowerPoint</vt:lpstr>
      <vt:lpstr>Domaines d’Activités Stratégiques</vt:lpstr>
      <vt:lpstr>Présentation PowerPoint</vt:lpstr>
      <vt:lpstr>PME-PMI : État des lieux</vt:lpstr>
      <vt:lpstr>De la stratégie au Marketing</vt:lpstr>
      <vt:lpstr>Planification stratégique</vt:lpstr>
      <vt:lpstr>Planification stratégique</vt:lpstr>
      <vt:lpstr>L’Oréal : </vt:lpstr>
      <vt:lpstr>Etapes de la planification stratégique</vt:lpstr>
      <vt:lpstr>Missions – Métiers : exemples</vt:lpstr>
      <vt:lpstr>Analyse externe : cas de figure</vt:lpstr>
      <vt:lpstr>Analyse interne : Check-list (Kotler et Dubois, 2004)</vt:lpstr>
      <vt:lpstr>Oui mais comment prendre sa décision !</vt:lpstr>
      <vt:lpstr>Objectifs des études cas ?</vt:lpstr>
      <vt:lpstr>Identifier l’entreprise et définir sa mission</vt:lpstr>
      <vt:lpstr>Présentation PowerPoint</vt:lpstr>
      <vt:lpstr>Relever les problématiques essentielles</vt:lpstr>
      <vt:lpstr>Symptômes de l’entreprise</vt:lpstr>
      <vt:lpstr>Quel est le problème de l’entreprise ?</vt:lpstr>
      <vt:lpstr>Quel est le problème de l’entreprise ?</vt:lpstr>
      <vt:lpstr>Plan de résolution pour le diagnostic d’un cas</vt:lpstr>
      <vt:lpstr>Justifier son diagnostic</vt:lpstr>
      <vt:lpstr>Utiliser les outils d’analyse stratégique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dc:title>
  <dc:creator>Lionel Maltese</dc:creator>
  <cp:lastModifiedBy>Lionel Maltese</cp:lastModifiedBy>
  <cp:revision>11</cp:revision>
  <dcterms:created xsi:type="dcterms:W3CDTF">2019-10-11T17:33:41Z</dcterms:created>
  <dcterms:modified xsi:type="dcterms:W3CDTF">2022-09-08T15:06:40Z</dcterms:modified>
</cp:coreProperties>
</file>