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9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BF3D8-5BAA-4A96-BEA2-0D6860CFAC61}" type="doc">
      <dgm:prSet loTypeId="urn:microsoft.com/office/officeart/2005/8/layout/hierarchy1" loCatId="hierarchy" qsTypeId="urn:microsoft.com/office/officeart/2005/8/quickstyle/3d5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DF0636A-2E18-4661-8F3C-67F51A2AC572}">
      <dgm:prSet/>
      <dgm:spPr/>
      <dgm:t>
        <a:bodyPr/>
        <a:lstStyle/>
        <a:p>
          <a:r>
            <a:rPr lang="fr-FR" dirty="0"/>
            <a:t>« Comment » l’entreprise « produit » les propositions de valeur pour les clients à partir de son portefeuille de ressources et compétences (</a:t>
          </a:r>
          <a:r>
            <a:rPr lang="fr-FR" dirty="0" err="1"/>
            <a:t>Moingeon</a:t>
          </a:r>
          <a:r>
            <a:rPr lang="fr-FR" dirty="0"/>
            <a:t> &amp; Lehmann-Ortega, 2010)</a:t>
          </a:r>
          <a:endParaRPr lang="en-US" dirty="0"/>
        </a:p>
      </dgm:t>
    </dgm:pt>
    <dgm:pt modelId="{C0658D22-2670-40CC-A070-FB3CFC616135}" type="parTrans" cxnId="{20F2C957-01AD-4F0E-8044-3D97E0740225}">
      <dgm:prSet/>
      <dgm:spPr/>
      <dgm:t>
        <a:bodyPr/>
        <a:lstStyle/>
        <a:p>
          <a:endParaRPr lang="en-US"/>
        </a:p>
      </dgm:t>
    </dgm:pt>
    <dgm:pt modelId="{32B3A114-C43E-42AA-AB36-7B872396CDAA}" type="sibTrans" cxnId="{20F2C957-01AD-4F0E-8044-3D97E0740225}">
      <dgm:prSet/>
      <dgm:spPr/>
      <dgm:t>
        <a:bodyPr/>
        <a:lstStyle/>
        <a:p>
          <a:endParaRPr lang="en-US"/>
        </a:p>
      </dgm:t>
    </dgm:pt>
    <dgm:pt modelId="{339C89FC-DBBE-48A4-835E-27B234084BCF}">
      <dgm:prSet/>
      <dgm:spPr/>
      <dgm:t>
        <a:bodyPr/>
        <a:lstStyle/>
        <a:p>
          <a:r>
            <a:rPr lang="fr-FR"/>
            <a:t>L’orchestration des actifs (ressources+compétences) fait référence aux capacités managériales, à la sélection et aux configurations des ressources et compétences (David Teece, 2009)</a:t>
          </a:r>
          <a:endParaRPr lang="en-US"/>
        </a:p>
      </dgm:t>
    </dgm:pt>
    <dgm:pt modelId="{1641C0E2-08E7-45BB-A142-5621B3064995}" type="parTrans" cxnId="{711EFA6A-A7EB-49C4-BFCE-5C5D27EB7046}">
      <dgm:prSet/>
      <dgm:spPr/>
      <dgm:t>
        <a:bodyPr/>
        <a:lstStyle/>
        <a:p>
          <a:endParaRPr lang="en-US"/>
        </a:p>
      </dgm:t>
    </dgm:pt>
    <dgm:pt modelId="{B6E3DBF6-C463-40A8-9056-F86AA6B5467D}" type="sibTrans" cxnId="{711EFA6A-A7EB-49C4-BFCE-5C5D27EB7046}">
      <dgm:prSet/>
      <dgm:spPr/>
      <dgm:t>
        <a:bodyPr/>
        <a:lstStyle/>
        <a:p>
          <a:endParaRPr lang="en-US"/>
        </a:p>
      </dgm:t>
    </dgm:pt>
    <dgm:pt modelId="{752EFD16-7106-401D-947B-F96E4D12A697}" type="pres">
      <dgm:prSet presAssocID="{FB4BF3D8-5BAA-4A96-BEA2-0D6860CFAC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890EDA-58C6-40AD-916C-2A3816B685D4}" type="pres">
      <dgm:prSet presAssocID="{BDF0636A-2E18-4661-8F3C-67F51A2AC572}" presName="hierRoot1" presStyleCnt="0"/>
      <dgm:spPr/>
    </dgm:pt>
    <dgm:pt modelId="{78BE8566-3485-4946-8A5E-694023A87BB9}" type="pres">
      <dgm:prSet presAssocID="{BDF0636A-2E18-4661-8F3C-67F51A2AC572}" presName="composite" presStyleCnt="0"/>
      <dgm:spPr/>
    </dgm:pt>
    <dgm:pt modelId="{E22BC051-B0DA-41C3-902D-551E0BF444BC}" type="pres">
      <dgm:prSet presAssocID="{BDF0636A-2E18-4661-8F3C-67F51A2AC572}" presName="background" presStyleLbl="node0" presStyleIdx="0" presStyleCnt="2"/>
      <dgm:spPr/>
    </dgm:pt>
    <dgm:pt modelId="{0D6EB59C-2C1D-4CB3-ADDF-6BD4FB3E40BC}" type="pres">
      <dgm:prSet presAssocID="{BDF0636A-2E18-4661-8F3C-67F51A2AC572}" presName="text" presStyleLbl="fgAcc0" presStyleIdx="0" presStyleCnt="2">
        <dgm:presLayoutVars>
          <dgm:chPref val="3"/>
        </dgm:presLayoutVars>
      </dgm:prSet>
      <dgm:spPr/>
    </dgm:pt>
    <dgm:pt modelId="{9B2DB759-AEAA-48B1-88A7-803862C4B62D}" type="pres">
      <dgm:prSet presAssocID="{BDF0636A-2E18-4661-8F3C-67F51A2AC572}" presName="hierChild2" presStyleCnt="0"/>
      <dgm:spPr/>
    </dgm:pt>
    <dgm:pt modelId="{3B3BB693-22C8-46F9-8E86-43417D043C4B}" type="pres">
      <dgm:prSet presAssocID="{339C89FC-DBBE-48A4-835E-27B234084BCF}" presName="hierRoot1" presStyleCnt="0"/>
      <dgm:spPr/>
    </dgm:pt>
    <dgm:pt modelId="{9E2F905E-F1C5-4925-A1F7-4031CFB8E331}" type="pres">
      <dgm:prSet presAssocID="{339C89FC-DBBE-48A4-835E-27B234084BCF}" presName="composite" presStyleCnt="0"/>
      <dgm:spPr/>
    </dgm:pt>
    <dgm:pt modelId="{3B9A497A-CCDE-4D08-A3B0-A9FF95F348C1}" type="pres">
      <dgm:prSet presAssocID="{339C89FC-DBBE-48A4-835E-27B234084BCF}" presName="background" presStyleLbl="node0" presStyleIdx="1" presStyleCnt="2"/>
      <dgm:spPr/>
    </dgm:pt>
    <dgm:pt modelId="{5D2AC63F-BFEE-4CB0-B860-97E5D0AD9313}" type="pres">
      <dgm:prSet presAssocID="{339C89FC-DBBE-48A4-835E-27B234084BCF}" presName="text" presStyleLbl="fgAcc0" presStyleIdx="1" presStyleCnt="2">
        <dgm:presLayoutVars>
          <dgm:chPref val="3"/>
        </dgm:presLayoutVars>
      </dgm:prSet>
      <dgm:spPr/>
    </dgm:pt>
    <dgm:pt modelId="{241C19B8-92EA-40B3-9845-1B6F58D611AA}" type="pres">
      <dgm:prSet presAssocID="{339C89FC-DBBE-48A4-835E-27B234084BCF}" presName="hierChild2" presStyleCnt="0"/>
      <dgm:spPr/>
    </dgm:pt>
  </dgm:ptLst>
  <dgm:cxnLst>
    <dgm:cxn modelId="{711EFA6A-A7EB-49C4-BFCE-5C5D27EB7046}" srcId="{FB4BF3D8-5BAA-4A96-BEA2-0D6860CFAC61}" destId="{339C89FC-DBBE-48A4-835E-27B234084BCF}" srcOrd="1" destOrd="0" parTransId="{1641C0E2-08E7-45BB-A142-5621B3064995}" sibTransId="{B6E3DBF6-C463-40A8-9056-F86AA6B5467D}"/>
    <dgm:cxn modelId="{12BB614F-449F-47FE-9B42-90E6FD8353B6}" type="presOf" srcId="{BDF0636A-2E18-4661-8F3C-67F51A2AC572}" destId="{0D6EB59C-2C1D-4CB3-ADDF-6BD4FB3E40BC}" srcOrd="0" destOrd="0" presId="urn:microsoft.com/office/officeart/2005/8/layout/hierarchy1"/>
    <dgm:cxn modelId="{20F2C957-01AD-4F0E-8044-3D97E0740225}" srcId="{FB4BF3D8-5BAA-4A96-BEA2-0D6860CFAC61}" destId="{BDF0636A-2E18-4661-8F3C-67F51A2AC572}" srcOrd="0" destOrd="0" parTransId="{C0658D22-2670-40CC-A070-FB3CFC616135}" sibTransId="{32B3A114-C43E-42AA-AB36-7B872396CDAA}"/>
    <dgm:cxn modelId="{0E43AB9E-C8E7-444D-9B88-4A29669C2503}" type="presOf" srcId="{339C89FC-DBBE-48A4-835E-27B234084BCF}" destId="{5D2AC63F-BFEE-4CB0-B860-97E5D0AD9313}" srcOrd="0" destOrd="0" presId="urn:microsoft.com/office/officeart/2005/8/layout/hierarchy1"/>
    <dgm:cxn modelId="{14D5BEFE-A27D-4757-95D9-99A6DB1BEF84}" type="presOf" srcId="{FB4BF3D8-5BAA-4A96-BEA2-0D6860CFAC61}" destId="{752EFD16-7106-401D-947B-F96E4D12A697}" srcOrd="0" destOrd="0" presId="urn:microsoft.com/office/officeart/2005/8/layout/hierarchy1"/>
    <dgm:cxn modelId="{F66A394D-0814-4569-A9FB-4C0FD872091B}" type="presParOf" srcId="{752EFD16-7106-401D-947B-F96E4D12A697}" destId="{13890EDA-58C6-40AD-916C-2A3816B685D4}" srcOrd="0" destOrd="0" presId="urn:microsoft.com/office/officeart/2005/8/layout/hierarchy1"/>
    <dgm:cxn modelId="{A7ACAFE1-509E-4F9D-A67D-42E4169F0DB7}" type="presParOf" srcId="{13890EDA-58C6-40AD-916C-2A3816B685D4}" destId="{78BE8566-3485-4946-8A5E-694023A87BB9}" srcOrd="0" destOrd="0" presId="urn:microsoft.com/office/officeart/2005/8/layout/hierarchy1"/>
    <dgm:cxn modelId="{D0CD896B-F754-4C63-B93E-3CB872573B5D}" type="presParOf" srcId="{78BE8566-3485-4946-8A5E-694023A87BB9}" destId="{E22BC051-B0DA-41C3-902D-551E0BF444BC}" srcOrd="0" destOrd="0" presId="urn:microsoft.com/office/officeart/2005/8/layout/hierarchy1"/>
    <dgm:cxn modelId="{44A076C6-9AC1-4C3E-81A9-3B6B430148DA}" type="presParOf" srcId="{78BE8566-3485-4946-8A5E-694023A87BB9}" destId="{0D6EB59C-2C1D-4CB3-ADDF-6BD4FB3E40BC}" srcOrd="1" destOrd="0" presId="urn:microsoft.com/office/officeart/2005/8/layout/hierarchy1"/>
    <dgm:cxn modelId="{2CBCB45E-C2AE-45FB-AB44-39A5760CDB49}" type="presParOf" srcId="{13890EDA-58C6-40AD-916C-2A3816B685D4}" destId="{9B2DB759-AEAA-48B1-88A7-803862C4B62D}" srcOrd="1" destOrd="0" presId="urn:microsoft.com/office/officeart/2005/8/layout/hierarchy1"/>
    <dgm:cxn modelId="{169E9FCF-9118-462B-9F79-ED18B43A2B57}" type="presParOf" srcId="{752EFD16-7106-401D-947B-F96E4D12A697}" destId="{3B3BB693-22C8-46F9-8E86-43417D043C4B}" srcOrd="1" destOrd="0" presId="urn:microsoft.com/office/officeart/2005/8/layout/hierarchy1"/>
    <dgm:cxn modelId="{CEB35C48-4368-4EB9-B7EB-D90FEF738DB9}" type="presParOf" srcId="{3B3BB693-22C8-46F9-8E86-43417D043C4B}" destId="{9E2F905E-F1C5-4925-A1F7-4031CFB8E331}" srcOrd="0" destOrd="0" presId="urn:microsoft.com/office/officeart/2005/8/layout/hierarchy1"/>
    <dgm:cxn modelId="{6E9DABCA-0769-42EF-9362-8ED06E4C54EB}" type="presParOf" srcId="{9E2F905E-F1C5-4925-A1F7-4031CFB8E331}" destId="{3B9A497A-CCDE-4D08-A3B0-A9FF95F348C1}" srcOrd="0" destOrd="0" presId="urn:microsoft.com/office/officeart/2005/8/layout/hierarchy1"/>
    <dgm:cxn modelId="{554814B1-785B-4479-97CE-FA25CD583DAE}" type="presParOf" srcId="{9E2F905E-F1C5-4925-A1F7-4031CFB8E331}" destId="{5D2AC63F-BFEE-4CB0-B860-97E5D0AD9313}" srcOrd="1" destOrd="0" presId="urn:microsoft.com/office/officeart/2005/8/layout/hierarchy1"/>
    <dgm:cxn modelId="{94F8E720-DEB1-49CC-B8D2-79926063C3AD}" type="presParOf" srcId="{3B3BB693-22C8-46F9-8E86-43417D043C4B}" destId="{241C19B8-92EA-40B3-9845-1B6F58D611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BC051-B0DA-41C3-902D-551E0BF444BC}">
      <dsp:nvSpPr>
        <dsp:cNvPr id="0" name=""/>
        <dsp:cNvSpPr/>
      </dsp:nvSpPr>
      <dsp:spPr>
        <a:xfrm>
          <a:off x="1488" y="84524"/>
          <a:ext cx="5223866" cy="3317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EB59C-2C1D-4CB3-ADDF-6BD4FB3E40BC}">
      <dsp:nvSpPr>
        <dsp:cNvPr id="0" name=""/>
        <dsp:cNvSpPr/>
      </dsp:nvSpPr>
      <dsp:spPr>
        <a:xfrm>
          <a:off x="581917" y="635932"/>
          <a:ext cx="5223866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« Comment » l’entreprise « produit » les propositions de valeur pour les clients à partir de son portefeuille de ressources et compétences (</a:t>
          </a:r>
          <a:r>
            <a:rPr lang="fr-FR" sz="2900" kern="1200" dirty="0" err="1"/>
            <a:t>Moingeon</a:t>
          </a:r>
          <a:r>
            <a:rPr lang="fr-FR" sz="2900" kern="1200" dirty="0"/>
            <a:t> &amp; Lehmann-Ortega, 2010)</a:t>
          </a:r>
          <a:endParaRPr lang="en-US" sz="2900" kern="1200" dirty="0"/>
        </a:p>
      </dsp:txBody>
      <dsp:txXfrm>
        <a:off x="679073" y="733088"/>
        <a:ext cx="5029554" cy="3122843"/>
      </dsp:txXfrm>
    </dsp:sp>
    <dsp:sp modelId="{3B9A497A-CCDE-4D08-A3B0-A9FF95F348C1}">
      <dsp:nvSpPr>
        <dsp:cNvPr id="0" name=""/>
        <dsp:cNvSpPr/>
      </dsp:nvSpPr>
      <dsp:spPr>
        <a:xfrm>
          <a:off x="6386213" y="84524"/>
          <a:ext cx="5223866" cy="3317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AC63F-BFEE-4CB0-B860-97E5D0AD9313}">
      <dsp:nvSpPr>
        <dsp:cNvPr id="0" name=""/>
        <dsp:cNvSpPr/>
      </dsp:nvSpPr>
      <dsp:spPr>
        <a:xfrm>
          <a:off x="6966643" y="635932"/>
          <a:ext cx="5223866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L’orchestration des actifs (ressources+compétences) fait référence aux capacités managériales, à la sélection et aux configurations des ressources et compétences (David Teece, 2009)</a:t>
          </a:r>
          <a:endParaRPr lang="en-US" sz="2900" kern="1200"/>
        </a:p>
      </dsp:txBody>
      <dsp:txXfrm>
        <a:off x="7063799" y="733088"/>
        <a:ext cx="5029554" cy="312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E1B46-D1FE-0017-98E9-E334BB574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69BCA5-CD31-C302-50AA-28AC2E4C5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A08F72-FD69-82A4-5A95-912DA67C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01C8C-BB11-D618-5CCD-9B06D927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42526-C2DC-6EBE-6F64-8A288143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1BF12-86DB-176E-9B49-FD388E9C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C74FA8-78BD-03DE-A360-77D826BA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43DAB7-05F6-C525-19F4-6B16C49E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21485E-8BCE-BA53-5551-438DF33C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BAC87E-100B-03FA-977E-B7395DBA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2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E5B910-36CB-0B85-4E24-40489A960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174662-35AF-1E47-DE9C-6AF4DBB4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C1FB3-636F-C425-BEF1-5F193753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7E2B0-5382-06E6-A46E-433B9467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EF3AF7-2036-FF90-77F1-253D6C51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77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F1EE2-5F3D-7F46-63D3-22DA5319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B813B8-A165-97DC-042B-DF1211CC7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F2F0E-79A0-614D-BEFC-F412AEF7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D1A88-423F-51BF-58F6-4A203EE5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DD2027-1FD3-4BB3-D9F9-CF496D1D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1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E3968-921E-8247-D5D1-9E3A7FF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972563-4D3D-5C5C-5570-B8CE1A0D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FF75-624C-2F29-9280-82B84FC5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9BB1E-D425-DFEC-A28A-37E772C8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224F7C-7FF0-E590-059A-8CA0F05C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1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2906A-EDA2-E7E8-1AD6-2DB58CD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B494-9AC7-1D52-1CA6-B4E7838D9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B3B110-3964-6102-0867-8ADAE9028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4C9F3B-A7E9-AC57-181D-900E34D7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48EF41-84F4-E874-448D-064222BE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EEEDE8-ACD8-FD04-AEAB-C36ACAF9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19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41BAC-008E-0118-F95C-F3DA05F4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D823C-CAFD-5429-D976-5BC2F2A8A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863034-41FE-9492-BCCA-60B954DFC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79CD10-B012-CE44-764B-84DD16B6A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BF2F52-3B36-A993-E519-799875130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1D3AF3-C473-2680-646A-669C6DC6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342E04-F7A4-B0D5-F4E3-ED1050B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AA7545-4341-C88F-E506-B174FB01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9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5027D-29FA-8E26-A309-F94B0AA5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894B27-CD91-4F48-CDA0-70C51444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C59C6F-FFC4-DBBB-3976-7A3A6223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3494FC-6710-E7EC-DCCE-4EAB19B3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B74E4D-AC58-C2F0-B9F7-FFC80490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5F9A1A-8D3D-2040-DB13-AF7505E2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4A5098-B788-DE0E-D53E-8AF6B3FA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7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95863-E5E6-4AAF-535C-A7DA6402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49D61-5158-5BAD-F09E-0782FA2F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DFD4F5-AA5C-C228-714D-19190FD5D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55DF90-BBB5-4AAC-F05E-227C0BA1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F2BAE-63BD-F4A6-758F-DE603858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EBEF29-A6E5-49A8-893C-F01C427E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5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9D361-2F0D-64FC-764D-53CBA1B8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BC7991-BF81-6BD6-CE3C-9C372D99A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DE4A9E-7FB1-8934-9C8D-6AEFA988E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9C019B-AABD-36B0-1C26-7E0930A8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7FB784-3346-F040-2B93-FFEBFB34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3AB9BC-A873-7EF1-C581-E9DEE69B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15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799911-8C9C-4ABE-F89E-05DAC1A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46CE63-49D8-ABBA-7923-712A9326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D80E7-C329-E29A-A024-1475CF291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6DF7-45EE-4541-9C99-33CC1BEA192E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2CCA2A-9C61-53C6-A268-BFD229ECC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A6322B-967B-277E-FCFA-A818B49F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6311-160E-4EC3-882E-DF0E4BAA6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6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al Madrid Wins the Champions League - WSJ">
            <a:extLst>
              <a:ext uri="{FF2B5EF4-FFF2-40B4-BE49-F238E27FC236}">
                <a16:creationId xmlns:a16="http://schemas.microsoft.com/office/drawing/2014/main" id="{C34DAB24-24E1-9EAD-6846-11EF1794C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235A25-486F-6BEA-2303-38814A1F4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50" y="338676"/>
            <a:ext cx="4824013" cy="2008989"/>
          </a:xfrm>
          <a:noFill/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fr-CA" sz="2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Soccer et monde des Affaires :</a:t>
            </a:r>
            <a:br>
              <a:rPr lang="fr-FR" sz="2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Coupe du Monde de soccer au Qatar au soccer professionnel à Québec</a:t>
            </a:r>
            <a:br>
              <a:rPr lang="fr-FR" sz="2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9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35AE99-7F74-A234-20E2-EB2679648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17" y="2686340"/>
            <a:ext cx="3973386" cy="1485319"/>
          </a:xfrm>
          <a:noFill/>
        </p:spPr>
        <p:txBody>
          <a:bodyPr>
            <a:normAutofit/>
          </a:bodyPr>
          <a:lstStyle/>
          <a:p>
            <a:r>
              <a:rPr lang="fr-FR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modèles d’affaire du sport spectacle : quelles configurations pour une stratégie économique durable dans le soccer?</a:t>
            </a:r>
          </a:p>
          <a:p>
            <a:endParaRPr lang="fr-FR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3D83DB-8AC3-8D5D-748E-0D2EC2766D6B}"/>
              </a:ext>
            </a:extLst>
          </p:cNvPr>
          <p:cNvSpPr txBox="1"/>
          <p:nvPr/>
        </p:nvSpPr>
        <p:spPr>
          <a:xfrm>
            <a:off x="64655" y="5072480"/>
            <a:ext cx="3797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Lionel Maltese</a:t>
            </a:r>
          </a:p>
          <a:p>
            <a:pPr algn="ctr"/>
            <a:r>
              <a:rPr lang="fr-FR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Maître de Conférences Aix-Marseille Université – Laboratoire CERGAM </a:t>
            </a:r>
          </a:p>
          <a:p>
            <a:pPr algn="ctr"/>
            <a:r>
              <a:rPr lang="fr-FR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Professeur Associé Kedge Business School</a:t>
            </a:r>
          </a:p>
          <a:p>
            <a:pPr algn="ctr"/>
            <a:r>
              <a:rPr lang="fr-FR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Chercheur Associé Observatoire international en management du sport #OIMS Université Laval Québec </a:t>
            </a:r>
          </a:p>
          <a:p>
            <a:pPr algn="ctr"/>
            <a:r>
              <a:rPr lang="fr-FR" sz="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 Sport Business Management &amp; Marketing </a:t>
            </a:r>
            <a:endParaRPr lang="fr-FR" sz="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1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ÂN BIỆT BLACK BOX TEST VÀ WHITE BOX TEST, SƠ LƯỢC MỘT SỐ KỸ THUẬT TRONG  BLACK BOX TEST">
            <a:extLst>
              <a:ext uri="{FF2B5EF4-FFF2-40B4-BE49-F238E27FC236}">
                <a16:creationId xmlns:a16="http://schemas.microsoft.com/office/drawing/2014/main" id="{1F611B18-27AF-E6B9-DB25-95186E20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4" y="177203"/>
            <a:ext cx="5477164" cy="2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ck Vitale quote: Glue guys aren't superstars. They're not the No. 1  option...">
            <a:extLst>
              <a:ext uri="{FF2B5EF4-FFF2-40B4-BE49-F238E27FC236}">
                <a16:creationId xmlns:a16="http://schemas.microsoft.com/office/drawing/2014/main" id="{3119A8F6-3E0A-55E3-0CBF-9EB50C3A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1" y="2632653"/>
            <a:ext cx="8444634" cy="397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nalyse : Pourquoi Tim Duncan est-il le Big Fundamental ? | Basket Retro">
            <a:extLst>
              <a:ext uri="{FF2B5EF4-FFF2-40B4-BE49-F238E27FC236}">
                <a16:creationId xmlns:a16="http://schemas.microsoft.com/office/drawing/2014/main" id="{53D2675D-17EF-FE31-AB03-43FD35D6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39" y="-4"/>
            <a:ext cx="2993689" cy="1683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4807BB-B1EB-07F5-39EC-4964D2090BA2}"/>
              </a:ext>
            </a:extLst>
          </p:cNvPr>
          <p:cNvSpPr txBox="1"/>
          <p:nvPr/>
        </p:nvSpPr>
        <p:spPr>
          <a:xfrm>
            <a:off x="5801873" y="1655584"/>
            <a:ext cx="70277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A1A1A"/>
                </a:solidFill>
                <a:effectLst/>
                <a:latin typeface="PublicoText"/>
              </a:rPr>
              <a:t>Tim Duncan</a:t>
            </a:r>
            <a:br>
              <a:rPr lang="en-US" dirty="0"/>
            </a:br>
            <a:r>
              <a:rPr lang="en-US" b="0" i="0" dirty="0">
                <a:solidFill>
                  <a:srgbClr val="1A1A1A"/>
                </a:solidFill>
                <a:effectLst/>
                <a:latin typeface="PublicoText"/>
              </a:rPr>
              <a:t>The quintessential glue guy </a:t>
            </a:r>
          </a:p>
          <a:p>
            <a:pPr algn="ctr"/>
            <a:r>
              <a:rPr lang="en-US" i="1" dirty="0">
                <a:solidFill>
                  <a:srgbClr val="1A1A1A"/>
                </a:solidFill>
                <a:latin typeface="PublicoText"/>
              </a:rPr>
              <a:t>By </a:t>
            </a:r>
            <a:r>
              <a:rPr lang="en-US" b="0" i="1" dirty="0">
                <a:solidFill>
                  <a:srgbClr val="1A1A1A"/>
                </a:solidFill>
                <a:effectLst/>
                <a:latin typeface="PublicoText"/>
              </a:rPr>
              <a:t>Shane Battier The Players’ Tribute 2016</a:t>
            </a:r>
          </a:p>
          <a:p>
            <a:pPr algn="ctr"/>
            <a:endParaRPr lang="en-US" b="0" i="0" dirty="0">
              <a:solidFill>
                <a:srgbClr val="1A1A1A"/>
              </a:solidFill>
              <a:effectLst/>
              <a:latin typeface="PublicoText"/>
            </a:endParaRPr>
          </a:p>
          <a:p>
            <a:pPr algn="ctr"/>
            <a:r>
              <a:rPr lang="en-US" b="0" i="0" dirty="0">
                <a:solidFill>
                  <a:srgbClr val="1A1A1A"/>
                </a:solidFill>
                <a:effectLst/>
                <a:latin typeface="PublicoText"/>
              </a:rPr>
              <a:t>Feb 18, 2016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25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DA203-445C-15A3-87BC-EE1DB289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239"/>
            <a:ext cx="12191999" cy="76904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Configuration du Modèle d’affaires « relationnel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2FB93-233D-86BE-1579-45A4AEA0B880}"/>
              </a:ext>
            </a:extLst>
          </p:cNvPr>
          <p:cNvSpPr/>
          <p:nvPr/>
        </p:nvSpPr>
        <p:spPr>
          <a:xfrm>
            <a:off x="1302327" y="2974109"/>
            <a:ext cx="1902691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REPUTATION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71440-C20C-C20E-CA6A-1750BA89DC4B}"/>
              </a:ext>
            </a:extLst>
          </p:cNvPr>
          <p:cNvSpPr/>
          <p:nvPr/>
        </p:nvSpPr>
        <p:spPr>
          <a:xfrm>
            <a:off x="4465346" y="2974109"/>
            <a:ext cx="1902691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CAPITAL SOCIAL</a:t>
            </a:r>
          </a:p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MARQUE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B7C03-0EFB-FD08-A2E3-C31EC1851051}"/>
              </a:ext>
            </a:extLst>
          </p:cNvPr>
          <p:cNvSpPr/>
          <p:nvPr/>
        </p:nvSpPr>
        <p:spPr>
          <a:xfrm>
            <a:off x="7766387" y="1690688"/>
            <a:ext cx="1902691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PARTENARIAT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F2DED-5DBA-BE4D-B96E-A17AF65AB5F6}"/>
              </a:ext>
            </a:extLst>
          </p:cNvPr>
          <p:cNvSpPr/>
          <p:nvPr/>
        </p:nvSpPr>
        <p:spPr>
          <a:xfrm>
            <a:off x="7766387" y="4659312"/>
            <a:ext cx="1902691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FACILITES</a:t>
            </a:r>
            <a:br>
              <a:rPr lang="fr-FR" dirty="0"/>
            </a:br>
            <a:r>
              <a:rPr lang="fr-FR" dirty="0"/>
              <a:t>STADE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803C86-5114-4CA5-5628-03A1B8DBF6F0}"/>
              </a:ext>
            </a:extLst>
          </p:cNvPr>
          <p:cNvSpPr/>
          <p:nvPr/>
        </p:nvSpPr>
        <p:spPr>
          <a:xfrm>
            <a:off x="217576" y="4304702"/>
            <a:ext cx="2036096" cy="88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Sport Management</a:t>
            </a:r>
          </a:p>
          <a:p>
            <a:pPr algn="ctr"/>
            <a:r>
              <a:rPr lang="fr-FR" dirty="0"/>
              <a:t>Trading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D9C2ED-84E3-3127-F6E8-9C9DEA6F168E}"/>
              </a:ext>
            </a:extLst>
          </p:cNvPr>
          <p:cNvSpPr/>
          <p:nvPr/>
        </p:nvSpPr>
        <p:spPr>
          <a:xfrm>
            <a:off x="4111551" y="4218166"/>
            <a:ext cx="2605176" cy="10553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Capacités </a:t>
            </a:r>
          </a:p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Relationnelles</a:t>
            </a:r>
          </a:p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Interpersonnelles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FFDAEAB-8E9A-D01E-CC6A-31A40A3D068C}"/>
              </a:ext>
            </a:extLst>
          </p:cNvPr>
          <p:cNvSpPr/>
          <p:nvPr/>
        </p:nvSpPr>
        <p:spPr>
          <a:xfrm>
            <a:off x="9723319" y="890440"/>
            <a:ext cx="2036096" cy="88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Activations</a:t>
            </a:r>
          </a:p>
          <a:p>
            <a:pPr algn="ctr"/>
            <a:r>
              <a:rPr lang="fr-FR" dirty="0"/>
              <a:t>Négociation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AD108EC-8F96-74C6-5E98-A081E9FC70FC}"/>
              </a:ext>
            </a:extLst>
          </p:cNvPr>
          <p:cNvSpPr/>
          <p:nvPr/>
        </p:nvSpPr>
        <p:spPr>
          <a:xfrm>
            <a:off x="9723319" y="5557746"/>
            <a:ext cx="2036096" cy="88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Hospitality</a:t>
            </a:r>
            <a:endParaRPr lang="fr-FR" dirty="0"/>
          </a:p>
          <a:p>
            <a:pPr algn="ctr"/>
            <a:r>
              <a:rPr lang="fr-FR" dirty="0"/>
              <a:t>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63163-BBDA-85B1-A64E-8FC30FC5529D}"/>
              </a:ext>
            </a:extLst>
          </p:cNvPr>
          <p:cNvSpPr/>
          <p:nvPr/>
        </p:nvSpPr>
        <p:spPr>
          <a:xfrm>
            <a:off x="290553" y="5819502"/>
            <a:ext cx="1095294" cy="358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Ressources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F781FA-41E5-9CA5-E1C3-A8BB3A3142AC}"/>
              </a:ext>
            </a:extLst>
          </p:cNvPr>
          <p:cNvSpPr/>
          <p:nvPr/>
        </p:nvSpPr>
        <p:spPr>
          <a:xfrm>
            <a:off x="290553" y="6313486"/>
            <a:ext cx="1086929" cy="35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Compétences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1D60D4-989C-139B-7B49-B0006061209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368037" y="2198688"/>
            <a:ext cx="1398350" cy="775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453398A-62CC-9474-B0B2-ED1ACF4097D3}"/>
              </a:ext>
            </a:extLst>
          </p:cNvPr>
          <p:cNvSpPr/>
          <p:nvPr/>
        </p:nvSpPr>
        <p:spPr>
          <a:xfrm>
            <a:off x="6797615" y="2372264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841B741-2CD4-6C0D-779C-01C8AC5FE470}"/>
              </a:ext>
            </a:extLst>
          </p:cNvPr>
          <p:cNvCxnSpPr>
            <a:cxnSpLocks/>
          </p:cNvCxnSpPr>
          <p:nvPr/>
        </p:nvCxnSpPr>
        <p:spPr>
          <a:xfrm flipH="1" flipV="1">
            <a:off x="2253672" y="1771590"/>
            <a:ext cx="5512715" cy="4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C108EFE-7172-B0DF-3033-4F311E24161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253672" y="1771590"/>
            <a:ext cx="1" cy="120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208C346-90D0-7BAD-88AD-6F3F5CF3A181}"/>
              </a:ext>
            </a:extLst>
          </p:cNvPr>
          <p:cNvSpPr/>
          <p:nvPr/>
        </p:nvSpPr>
        <p:spPr>
          <a:xfrm>
            <a:off x="5010029" y="1858450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223630E-361E-D3E0-CF36-5C9E97ECF306}"/>
              </a:ext>
            </a:extLst>
          </p:cNvPr>
          <p:cNvCxnSpPr>
            <a:endCxn id="7" idx="1"/>
          </p:cNvCxnSpPr>
          <p:nvPr/>
        </p:nvCxnSpPr>
        <p:spPr>
          <a:xfrm>
            <a:off x="6368037" y="3990109"/>
            <a:ext cx="1398350" cy="1177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59BF70F-1C3E-AD67-6882-BC3812E01533}"/>
              </a:ext>
            </a:extLst>
          </p:cNvPr>
          <p:cNvSpPr/>
          <p:nvPr/>
        </p:nvSpPr>
        <p:spPr>
          <a:xfrm>
            <a:off x="6996023" y="420981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460706D-31D3-8240-FC1A-AF4016D90959}"/>
              </a:ext>
            </a:extLst>
          </p:cNvPr>
          <p:cNvCxnSpPr/>
          <p:nvPr/>
        </p:nvCxnSpPr>
        <p:spPr>
          <a:xfrm flipH="1">
            <a:off x="3205018" y="3252158"/>
            <a:ext cx="126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36459D73-CC69-FDBB-0D1B-AE83AA71E02D}"/>
              </a:ext>
            </a:extLst>
          </p:cNvPr>
          <p:cNvSpPr/>
          <p:nvPr/>
        </p:nvSpPr>
        <p:spPr>
          <a:xfrm>
            <a:off x="3735978" y="295577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25860DE-F988-4AC8-F0AA-9727397BCA44}"/>
              </a:ext>
            </a:extLst>
          </p:cNvPr>
          <p:cNvCxnSpPr>
            <a:cxnSpLocks/>
          </p:cNvCxnSpPr>
          <p:nvPr/>
        </p:nvCxnSpPr>
        <p:spPr>
          <a:xfrm>
            <a:off x="3205018" y="3640272"/>
            <a:ext cx="126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8B2C3D4-D12E-89EB-8901-AABE60FAF058}"/>
              </a:ext>
            </a:extLst>
          </p:cNvPr>
          <p:cNvSpPr/>
          <p:nvPr/>
        </p:nvSpPr>
        <p:spPr>
          <a:xfrm>
            <a:off x="3735978" y="3720300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00C605-8477-EB7F-A682-673A72EB190F}"/>
              </a:ext>
            </a:extLst>
          </p:cNvPr>
          <p:cNvCxnSpPr/>
          <p:nvPr/>
        </p:nvCxnSpPr>
        <p:spPr>
          <a:xfrm flipH="1">
            <a:off x="2432649" y="5557746"/>
            <a:ext cx="5333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F16FDE0-5263-3395-1510-471636492EB8}"/>
              </a:ext>
            </a:extLst>
          </p:cNvPr>
          <p:cNvCxnSpPr/>
          <p:nvPr/>
        </p:nvCxnSpPr>
        <p:spPr>
          <a:xfrm flipV="1">
            <a:off x="2424023" y="3990109"/>
            <a:ext cx="0" cy="156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A902AAE7-62C0-4A11-446E-27435CE73A71}"/>
              </a:ext>
            </a:extLst>
          </p:cNvPr>
          <p:cNvSpPr/>
          <p:nvPr/>
        </p:nvSpPr>
        <p:spPr>
          <a:xfrm>
            <a:off x="5021399" y="562972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4CFF10BE-6CE6-7F2B-D3B5-684A9B7FA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5309" y="2746047"/>
            <a:ext cx="2439" cy="191326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69C052EE-1B31-0E5A-13BE-3140364E8C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08452" y="2706687"/>
            <a:ext cx="37875" cy="195262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A219907-8995-F17B-6003-63A10CB6DFAB}"/>
              </a:ext>
            </a:extLst>
          </p:cNvPr>
          <p:cNvSpPr/>
          <p:nvPr/>
        </p:nvSpPr>
        <p:spPr>
          <a:xfrm>
            <a:off x="7888216" y="3444287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D866DEE-FCA2-42E3-C99F-3E9FA1D6E651}"/>
              </a:ext>
            </a:extLst>
          </p:cNvPr>
          <p:cNvSpPr/>
          <p:nvPr/>
        </p:nvSpPr>
        <p:spPr>
          <a:xfrm>
            <a:off x="9299209" y="3473042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2D818F0-978A-2A43-EF3F-BA19476F391C}"/>
              </a:ext>
            </a:extLst>
          </p:cNvPr>
          <p:cNvCxnSpPr>
            <a:stCxn id="8" idx="0"/>
          </p:cNvCxnSpPr>
          <p:nvPr/>
        </p:nvCxnSpPr>
        <p:spPr>
          <a:xfrm flipV="1">
            <a:off x="1235624" y="3990109"/>
            <a:ext cx="731199" cy="31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36E585E-72D8-0328-1E22-33CDB3F3C60A}"/>
              </a:ext>
            </a:extLst>
          </p:cNvPr>
          <p:cNvCxnSpPr/>
          <p:nvPr/>
        </p:nvCxnSpPr>
        <p:spPr>
          <a:xfrm flipV="1">
            <a:off x="9669078" y="1570008"/>
            <a:ext cx="188039" cy="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F8F951F-6DF8-CCB9-658B-41BABD1799B3}"/>
              </a:ext>
            </a:extLst>
          </p:cNvPr>
          <p:cNvCxnSpPr/>
          <p:nvPr/>
        </p:nvCxnSpPr>
        <p:spPr>
          <a:xfrm>
            <a:off x="9669078" y="5675312"/>
            <a:ext cx="182288" cy="49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7A00EA2-11DB-E557-4F1D-035B35D7D9A4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5414139" y="3990109"/>
            <a:ext cx="2553" cy="228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Super Glue transparent PNG - StickPNG">
            <a:extLst>
              <a:ext uri="{FF2B5EF4-FFF2-40B4-BE49-F238E27FC236}">
                <a16:creationId xmlns:a16="http://schemas.microsoft.com/office/drawing/2014/main" id="{7FAEDD9A-DEC6-E5CB-1A65-5960075B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52" y="2054025"/>
            <a:ext cx="1205972" cy="80251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8" name="Picture 10" descr="Audience - Free people icons">
            <a:extLst>
              <a:ext uri="{FF2B5EF4-FFF2-40B4-BE49-F238E27FC236}">
                <a16:creationId xmlns:a16="http://schemas.microsoft.com/office/drawing/2014/main" id="{991E715B-05E4-2983-0406-11E316B5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" y="576076"/>
            <a:ext cx="2021264" cy="2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1636A9B8-D225-36CD-F4E7-80379A02E8E8}"/>
              </a:ext>
            </a:extLst>
          </p:cNvPr>
          <p:cNvSpPr txBox="1"/>
          <p:nvPr/>
        </p:nvSpPr>
        <p:spPr>
          <a:xfrm>
            <a:off x="69466" y="2349036"/>
            <a:ext cx="19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AUDIENCE </a:t>
            </a:r>
            <a:r>
              <a:rPr lang="fr-FR" b="1" dirty="0" err="1"/>
              <a:t>BtB</a:t>
            </a:r>
            <a:endParaRPr lang="fr-FR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F814E58-1E46-9767-5627-97335E574E44}"/>
              </a:ext>
            </a:extLst>
          </p:cNvPr>
          <p:cNvSpPr/>
          <p:nvPr/>
        </p:nvSpPr>
        <p:spPr>
          <a:xfrm flipH="1">
            <a:off x="1440088" y="5353940"/>
            <a:ext cx="3563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ASSET</a:t>
            </a:r>
          </a:p>
          <a:p>
            <a:pPr algn="ctr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5338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DA203-445C-15A3-87BC-EE1DB289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239"/>
            <a:ext cx="12191999" cy="76904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Configuration du Modèle d’affaires « réputationnel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2FB93-233D-86BE-1579-45A4AEA0B880}"/>
              </a:ext>
            </a:extLst>
          </p:cNvPr>
          <p:cNvSpPr/>
          <p:nvPr/>
        </p:nvSpPr>
        <p:spPr>
          <a:xfrm>
            <a:off x="1302327" y="2974109"/>
            <a:ext cx="1902691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FACILITES</a:t>
            </a:r>
            <a:br>
              <a:rPr lang="fr-FR" dirty="0"/>
            </a:br>
            <a:r>
              <a:rPr lang="fr-FR" dirty="0"/>
              <a:t>STADE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71440-C20C-C20E-CA6A-1750BA89DC4B}"/>
              </a:ext>
            </a:extLst>
          </p:cNvPr>
          <p:cNvSpPr/>
          <p:nvPr/>
        </p:nvSpPr>
        <p:spPr>
          <a:xfrm>
            <a:off x="4465346" y="2974109"/>
            <a:ext cx="1902691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REPUTATION</a:t>
            </a:r>
          </a:p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MARQUE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B7C03-0EFB-FD08-A2E3-C31EC1851051}"/>
              </a:ext>
            </a:extLst>
          </p:cNvPr>
          <p:cNvSpPr/>
          <p:nvPr/>
        </p:nvSpPr>
        <p:spPr>
          <a:xfrm>
            <a:off x="7766387" y="1690688"/>
            <a:ext cx="1902691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PARTENARIAT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F2DED-5DBA-BE4D-B96E-A17AF65AB5F6}"/>
              </a:ext>
            </a:extLst>
          </p:cNvPr>
          <p:cNvSpPr/>
          <p:nvPr/>
        </p:nvSpPr>
        <p:spPr>
          <a:xfrm>
            <a:off x="7766387" y="4659312"/>
            <a:ext cx="1902691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CAPITAL</a:t>
            </a:r>
          </a:p>
          <a:p>
            <a:pPr algn="ctr"/>
            <a:r>
              <a:rPr lang="fr-FR" dirty="0"/>
              <a:t>SOCIAL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803C86-5114-4CA5-5628-03A1B8DBF6F0}"/>
              </a:ext>
            </a:extLst>
          </p:cNvPr>
          <p:cNvSpPr/>
          <p:nvPr/>
        </p:nvSpPr>
        <p:spPr>
          <a:xfrm>
            <a:off x="78062" y="4304702"/>
            <a:ext cx="2175610" cy="88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Ticketing</a:t>
            </a:r>
            <a:endParaRPr lang="fr-FR" dirty="0"/>
          </a:p>
          <a:p>
            <a:pPr algn="ctr"/>
            <a:r>
              <a:rPr lang="fr-FR" dirty="0"/>
              <a:t>Entertainment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D9C2ED-84E3-3127-F6E8-9C9DEA6F168E}"/>
              </a:ext>
            </a:extLst>
          </p:cNvPr>
          <p:cNvSpPr/>
          <p:nvPr/>
        </p:nvSpPr>
        <p:spPr>
          <a:xfrm>
            <a:off x="4111551" y="4218166"/>
            <a:ext cx="2605176" cy="10553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Brand &amp; Sport Management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FFDAEAB-8E9A-D01E-CC6A-31A40A3D068C}"/>
              </a:ext>
            </a:extLst>
          </p:cNvPr>
          <p:cNvSpPr/>
          <p:nvPr/>
        </p:nvSpPr>
        <p:spPr>
          <a:xfrm>
            <a:off x="9723319" y="764810"/>
            <a:ext cx="2442466" cy="1093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Activations</a:t>
            </a:r>
          </a:p>
          <a:p>
            <a:pPr algn="ctr"/>
            <a:r>
              <a:rPr lang="fr-FR" dirty="0"/>
              <a:t>Négociation</a:t>
            </a:r>
          </a:p>
          <a:p>
            <a:pPr algn="ctr"/>
            <a:r>
              <a:rPr lang="fr-FR" dirty="0"/>
              <a:t>Renouvellement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AD108EC-8F96-74C6-5E98-A081E9FC70FC}"/>
              </a:ext>
            </a:extLst>
          </p:cNvPr>
          <p:cNvSpPr/>
          <p:nvPr/>
        </p:nvSpPr>
        <p:spPr>
          <a:xfrm>
            <a:off x="9723319" y="5557746"/>
            <a:ext cx="2036096" cy="882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Hospitality</a:t>
            </a:r>
            <a:r>
              <a:rPr lang="fr-FR" dirty="0"/>
              <a:t> RP</a:t>
            </a:r>
          </a:p>
          <a:p>
            <a:pPr algn="ctr"/>
            <a:r>
              <a:rPr lang="fr-FR" dirty="0"/>
              <a:t>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63163-BBDA-85B1-A64E-8FC30FC5529D}"/>
              </a:ext>
            </a:extLst>
          </p:cNvPr>
          <p:cNvSpPr/>
          <p:nvPr/>
        </p:nvSpPr>
        <p:spPr>
          <a:xfrm>
            <a:off x="290553" y="5819502"/>
            <a:ext cx="1095294" cy="358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Ressources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F781FA-41E5-9CA5-E1C3-A8BB3A3142AC}"/>
              </a:ext>
            </a:extLst>
          </p:cNvPr>
          <p:cNvSpPr/>
          <p:nvPr/>
        </p:nvSpPr>
        <p:spPr>
          <a:xfrm>
            <a:off x="290553" y="6313486"/>
            <a:ext cx="1086929" cy="35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Compétences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1D60D4-989C-139B-7B49-B00060612098}"/>
              </a:ext>
            </a:extLst>
          </p:cNvPr>
          <p:cNvCxnSpPr>
            <a:endCxn id="6" idx="1"/>
          </p:cNvCxnSpPr>
          <p:nvPr/>
        </p:nvCxnSpPr>
        <p:spPr>
          <a:xfrm flipV="1">
            <a:off x="6368037" y="2198688"/>
            <a:ext cx="1398350" cy="775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453398A-62CC-9474-B0B2-ED1ACF4097D3}"/>
              </a:ext>
            </a:extLst>
          </p:cNvPr>
          <p:cNvSpPr/>
          <p:nvPr/>
        </p:nvSpPr>
        <p:spPr>
          <a:xfrm>
            <a:off x="3705785" y="2962318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208C346-90D0-7BAD-88AD-6F3F5CF3A181}"/>
              </a:ext>
            </a:extLst>
          </p:cNvPr>
          <p:cNvSpPr/>
          <p:nvPr/>
        </p:nvSpPr>
        <p:spPr>
          <a:xfrm>
            <a:off x="6671570" y="2362682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223630E-361E-D3E0-CF36-5C9E97ECF306}"/>
              </a:ext>
            </a:extLst>
          </p:cNvPr>
          <p:cNvCxnSpPr>
            <a:endCxn id="7" idx="1"/>
          </p:cNvCxnSpPr>
          <p:nvPr/>
        </p:nvCxnSpPr>
        <p:spPr>
          <a:xfrm>
            <a:off x="6368037" y="3990109"/>
            <a:ext cx="1398350" cy="1177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59BF70F-1C3E-AD67-6882-BC3812E01533}"/>
              </a:ext>
            </a:extLst>
          </p:cNvPr>
          <p:cNvSpPr/>
          <p:nvPr/>
        </p:nvSpPr>
        <p:spPr>
          <a:xfrm>
            <a:off x="6996023" y="420981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460706D-31D3-8240-FC1A-AF4016D90959}"/>
              </a:ext>
            </a:extLst>
          </p:cNvPr>
          <p:cNvCxnSpPr/>
          <p:nvPr/>
        </p:nvCxnSpPr>
        <p:spPr>
          <a:xfrm flipH="1">
            <a:off x="3205018" y="3252158"/>
            <a:ext cx="126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36459D73-CC69-FDBB-0D1B-AE83AA71E02D}"/>
              </a:ext>
            </a:extLst>
          </p:cNvPr>
          <p:cNvSpPr/>
          <p:nvPr/>
        </p:nvSpPr>
        <p:spPr>
          <a:xfrm>
            <a:off x="3705785" y="3703344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25860DE-F988-4AC8-F0AA-9727397BCA44}"/>
              </a:ext>
            </a:extLst>
          </p:cNvPr>
          <p:cNvCxnSpPr>
            <a:cxnSpLocks/>
          </p:cNvCxnSpPr>
          <p:nvPr/>
        </p:nvCxnSpPr>
        <p:spPr>
          <a:xfrm>
            <a:off x="3205018" y="3640272"/>
            <a:ext cx="126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8B2C3D4-D12E-89EB-8901-AABE60FAF058}"/>
              </a:ext>
            </a:extLst>
          </p:cNvPr>
          <p:cNvSpPr/>
          <p:nvPr/>
        </p:nvSpPr>
        <p:spPr>
          <a:xfrm>
            <a:off x="9189659" y="3239219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902AAE7-62C0-4A11-446E-27435CE73A71}"/>
              </a:ext>
            </a:extLst>
          </p:cNvPr>
          <p:cNvSpPr/>
          <p:nvPr/>
        </p:nvSpPr>
        <p:spPr>
          <a:xfrm>
            <a:off x="7876764" y="322493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4CFF10BE-6CE6-7F2B-D3B5-684A9B7FA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023" y="5506319"/>
            <a:ext cx="5342059" cy="1716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69C052EE-1B31-0E5A-13BE-3140364E8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2922" y="1870931"/>
            <a:ext cx="5246955" cy="16144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A219907-8995-F17B-6003-63A10CB6DFAB}"/>
              </a:ext>
            </a:extLst>
          </p:cNvPr>
          <p:cNvSpPr/>
          <p:nvPr/>
        </p:nvSpPr>
        <p:spPr>
          <a:xfrm>
            <a:off x="4717647" y="1439700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D866DEE-FCA2-42E3-C99F-3E9FA1D6E651}"/>
              </a:ext>
            </a:extLst>
          </p:cNvPr>
          <p:cNvSpPr/>
          <p:nvPr/>
        </p:nvSpPr>
        <p:spPr>
          <a:xfrm>
            <a:off x="5343344" y="5629720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2D818F0-978A-2A43-EF3F-BA19476F391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165867" y="3990109"/>
            <a:ext cx="800956" cy="31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36E585E-72D8-0328-1E22-33CDB3F3C60A}"/>
              </a:ext>
            </a:extLst>
          </p:cNvPr>
          <p:cNvCxnSpPr/>
          <p:nvPr/>
        </p:nvCxnSpPr>
        <p:spPr>
          <a:xfrm flipV="1">
            <a:off x="9669078" y="1570008"/>
            <a:ext cx="188039" cy="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F8F951F-6DF8-CCB9-658B-41BABD1799B3}"/>
              </a:ext>
            </a:extLst>
          </p:cNvPr>
          <p:cNvCxnSpPr>
            <a:cxnSpLocks/>
          </p:cNvCxnSpPr>
          <p:nvPr/>
        </p:nvCxnSpPr>
        <p:spPr>
          <a:xfrm>
            <a:off x="9669078" y="5675312"/>
            <a:ext cx="188039" cy="78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7A00EA2-11DB-E557-4F1D-035B35D7D9A4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5414139" y="3990109"/>
            <a:ext cx="2553" cy="228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Super Glue transparent PNG - StickPNG">
            <a:extLst>
              <a:ext uri="{FF2B5EF4-FFF2-40B4-BE49-F238E27FC236}">
                <a16:creationId xmlns:a16="http://schemas.microsoft.com/office/drawing/2014/main" id="{7FAEDD9A-DEC6-E5CB-1A65-5960075B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61" y="2138352"/>
            <a:ext cx="1205972" cy="80251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10" descr="Audience - Free people icons">
            <a:extLst>
              <a:ext uri="{FF2B5EF4-FFF2-40B4-BE49-F238E27FC236}">
                <a16:creationId xmlns:a16="http://schemas.microsoft.com/office/drawing/2014/main" id="{E17AE0B8-232E-6D2E-6822-41C274CD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" y="515660"/>
            <a:ext cx="2021264" cy="2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D6B433D-025A-AFD6-4A5C-DD2787E6A509}"/>
              </a:ext>
            </a:extLst>
          </p:cNvPr>
          <p:cNvSpPr txBox="1"/>
          <p:nvPr/>
        </p:nvSpPr>
        <p:spPr>
          <a:xfrm>
            <a:off x="78062" y="2288620"/>
            <a:ext cx="203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AUDIENCE MEDIAS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AFD8DDF-0530-583F-D7DC-7ADC89E9689D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2522922" y="1870931"/>
            <a:ext cx="0" cy="110317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E66BB4E-6AA1-DD8D-A195-6DEC7AB81B17}"/>
              </a:ext>
            </a:extLst>
          </p:cNvPr>
          <p:cNvCxnSpPr>
            <a:cxnSpLocks/>
          </p:cNvCxnSpPr>
          <p:nvPr/>
        </p:nvCxnSpPr>
        <p:spPr>
          <a:xfrm flipV="1">
            <a:off x="2424023" y="3990109"/>
            <a:ext cx="0" cy="15162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F998687-30F5-324F-345C-67B9503C4A0C}"/>
              </a:ext>
            </a:extLst>
          </p:cNvPr>
          <p:cNvCxnSpPr/>
          <p:nvPr/>
        </p:nvCxnSpPr>
        <p:spPr>
          <a:xfrm flipV="1">
            <a:off x="8321964" y="2706688"/>
            <a:ext cx="0" cy="195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B4B6252-4BF6-B61D-6F05-C8B2CE4C4161}"/>
              </a:ext>
            </a:extLst>
          </p:cNvPr>
          <p:cNvCxnSpPr/>
          <p:nvPr/>
        </p:nvCxnSpPr>
        <p:spPr>
          <a:xfrm>
            <a:off x="9107055" y="2706688"/>
            <a:ext cx="0" cy="195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296B6A7-AC0D-A736-23B0-A52CB9A5500E}"/>
              </a:ext>
            </a:extLst>
          </p:cNvPr>
          <p:cNvSpPr/>
          <p:nvPr/>
        </p:nvSpPr>
        <p:spPr>
          <a:xfrm flipH="1">
            <a:off x="1440088" y="5353940"/>
            <a:ext cx="3563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ASSET</a:t>
            </a:r>
          </a:p>
          <a:p>
            <a:pPr algn="ctr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442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DA203-445C-15A3-87BC-EE1DB289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239"/>
            <a:ext cx="12191999" cy="76904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Configuration du Modèle d’affaires « culturel »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2FB93-233D-86BE-1579-45A4AEA0B880}"/>
              </a:ext>
            </a:extLst>
          </p:cNvPr>
          <p:cNvSpPr/>
          <p:nvPr/>
        </p:nvSpPr>
        <p:spPr>
          <a:xfrm>
            <a:off x="1302327" y="2974109"/>
            <a:ext cx="1902691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REPUTATION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71440-C20C-C20E-CA6A-1750BA89DC4B}"/>
              </a:ext>
            </a:extLst>
          </p:cNvPr>
          <p:cNvSpPr/>
          <p:nvPr/>
        </p:nvSpPr>
        <p:spPr>
          <a:xfrm>
            <a:off x="4465346" y="2974109"/>
            <a:ext cx="1902691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FACILITES STADE</a:t>
            </a:r>
          </a:p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MARQUE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B7C03-0EFB-FD08-A2E3-C31EC1851051}"/>
              </a:ext>
            </a:extLst>
          </p:cNvPr>
          <p:cNvSpPr/>
          <p:nvPr/>
        </p:nvSpPr>
        <p:spPr>
          <a:xfrm>
            <a:off x="7766387" y="1690688"/>
            <a:ext cx="1902691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PARTENARIAT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F2DED-5DBA-BE4D-B96E-A17AF65AB5F6}"/>
              </a:ext>
            </a:extLst>
          </p:cNvPr>
          <p:cNvSpPr/>
          <p:nvPr/>
        </p:nvSpPr>
        <p:spPr>
          <a:xfrm>
            <a:off x="7766387" y="4659312"/>
            <a:ext cx="1902691" cy="10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SUPPORT PHYSIQUE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803C86-5114-4CA5-5628-03A1B8DBF6F0}"/>
              </a:ext>
            </a:extLst>
          </p:cNvPr>
          <p:cNvSpPr/>
          <p:nvPr/>
        </p:nvSpPr>
        <p:spPr>
          <a:xfrm>
            <a:off x="217576" y="4304702"/>
            <a:ext cx="2036096" cy="8822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Brand &amp; Sport Management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D9C2ED-84E3-3127-F6E8-9C9DEA6F168E}"/>
              </a:ext>
            </a:extLst>
          </p:cNvPr>
          <p:cNvSpPr/>
          <p:nvPr/>
        </p:nvSpPr>
        <p:spPr>
          <a:xfrm>
            <a:off x="4111551" y="4218166"/>
            <a:ext cx="2605176" cy="10553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b="1" dirty="0">
                <a:ln/>
                <a:solidFill>
                  <a:schemeClr val="accent4"/>
                </a:solidFill>
              </a:rPr>
              <a:t>Fan Relationship Management</a:t>
            </a:r>
          </a:p>
          <a:p>
            <a:pPr algn="ctr"/>
            <a:r>
              <a:rPr lang="fr-FR" b="1" dirty="0" err="1">
                <a:ln/>
                <a:solidFill>
                  <a:schemeClr val="accent4"/>
                </a:solidFill>
              </a:rPr>
              <a:t>Ticketing</a:t>
            </a:r>
            <a:endParaRPr lang="fr-FR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FFDAEAB-8E9A-D01E-CC6A-31A40A3D068C}"/>
              </a:ext>
            </a:extLst>
          </p:cNvPr>
          <p:cNvSpPr/>
          <p:nvPr/>
        </p:nvSpPr>
        <p:spPr>
          <a:xfrm>
            <a:off x="9723319" y="890440"/>
            <a:ext cx="2036096" cy="8822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Activations</a:t>
            </a:r>
          </a:p>
          <a:p>
            <a:pPr algn="ctr"/>
            <a:r>
              <a:rPr lang="fr-FR" dirty="0">
                <a:solidFill>
                  <a:schemeClr val="accent2"/>
                </a:solidFill>
              </a:rPr>
              <a:t>Négociation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AD108EC-8F96-74C6-5E98-A081E9FC70FC}"/>
              </a:ext>
            </a:extLst>
          </p:cNvPr>
          <p:cNvSpPr/>
          <p:nvPr/>
        </p:nvSpPr>
        <p:spPr>
          <a:xfrm>
            <a:off x="9723319" y="5557746"/>
            <a:ext cx="2036096" cy="8822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Hospitality</a:t>
            </a:r>
            <a:endParaRPr lang="fr-FR" dirty="0">
              <a:solidFill>
                <a:schemeClr val="accent2"/>
              </a:solidFill>
            </a:endParaRPr>
          </a:p>
          <a:p>
            <a:pPr algn="ctr"/>
            <a:r>
              <a:rPr lang="fr-FR" dirty="0">
                <a:solidFill>
                  <a:schemeClr val="accent2"/>
                </a:solidFill>
              </a:rPr>
              <a:t>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63163-BBDA-85B1-A64E-8FC30FC5529D}"/>
              </a:ext>
            </a:extLst>
          </p:cNvPr>
          <p:cNvSpPr/>
          <p:nvPr/>
        </p:nvSpPr>
        <p:spPr>
          <a:xfrm>
            <a:off x="290553" y="5819502"/>
            <a:ext cx="1095294" cy="3587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Ressources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F781FA-41E5-9CA5-E1C3-A8BB3A3142AC}"/>
              </a:ext>
            </a:extLst>
          </p:cNvPr>
          <p:cNvSpPr/>
          <p:nvPr/>
        </p:nvSpPr>
        <p:spPr>
          <a:xfrm>
            <a:off x="290553" y="6313486"/>
            <a:ext cx="1086929" cy="3587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Compétences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1D60D4-989C-139B-7B49-B00060612098}"/>
              </a:ext>
            </a:extLst>
          </p:cNvPr>
          <p:cNvCxnSpPr>
            <a:endCxn id="6" idx="1"/>
          </p:cNvCxnSpPr>
          <p:nvPr/>
        </p:nvCxnSpPr>
        <p:spPr>
          <a:xfrm flipV="1">
            <a:off x="6368037" y="2198688"/>
            <a:ext cx="1398350" cy="775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453398A-62CC-9474-B0B2-ED1ACF4097D3}"/>
              </a:ext>
            </a:extLst>
          </p:cNvPr>
          <p:cNvSpPr/>
          <p:nvPr/>
        </p:nvSpPr>
        <p:spPr>
          <a:xfrm>
            <a:off x="3696815" y="3739438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841B741-2CD4-6C0D-779C-01C8AC5FE470}"/>
              </a:ext>
            </a:extLst>
          </p:cNvPr>
          <p:cNvCxnSpPr>
            <a:cxnSpLocks/>
          </p:cNvCxnSpPr>
          <p:nvPr/>
        </p:nvCxnSpPr>
        <p:spPr>
          <a:xfrm flipH="1" flipV="1">
            <a:off x="2253672" y="1771590"/>
            <a:ext cx="5512715" cy="48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C108EFE-7172-B0DF-3033-4F311E24161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253672" y="1771590"/>
            <a:ext cx="1" cy="120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208C346-90D0-7BAD-88AD-6F3F5CF3A181}"/>
              </a:ext>
            </a:extLst>
          </p:cNvPr>
          <p:cNvSpPr/>
          <p:nvPr/>
        </p:nvSpPr>
        <p:spPr>
          <a:xfrm>
            <a:off x="3672394" y="2938629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223630E-361E-D3E0-CF36-5C9E97ECF306}"/>
              </a:ext>
            </a:extLst>
          </p:cNvPr>
          <p:cNvCxnSpPr>
            <a:endCxn id="7" idx="1"/>
          </p:cNvCxnSpPr>
          <p:nvPr/>
        </p:nvCxnSpPr>
        <p:spPr>
          <a:xfrm>
            <a:off x="6368037" y="3990109"/>
            <a:ext cx="1398350" cy="1177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59BF70F-1C3E-AD67-6882-BC3812E01533}"/>
              </a:ext>
            </a:extLst>
          </p:cNvPr>
          <p:cNvSpPr/>
          <p:nvPr/>
        </p:nvSpPr>
        <p:spPr>
          <a:xfrm>
            <a:off x="6956495" y="279412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460706D-31D3-8240-FC1A-AF4016D90959}"/>
              </a:ext>
            </a:extLst>
          </p:cNvPr>
          <p:cNvCxnSpPr/>
          <p:nvPr/>
        </p:nvCxnSpPr>
        <p:spPr>
          <a:xfrm flipH="1">
            <a:off x="3205018" y="3252158"/>
            <a:ext cx="126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36459D73-CC69-FDBB-0D1B-AE83AA71E02D}"/>
              </a:ext>
            </a:extLst>
          </p:cNvPr>
          <p:cNvSpPr/>
          <p:nvPr/>
        </p:nvSpPr>
        <p:spPr>
          <a:xfrm>
            <a:off x="6897183" y="416498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25860DE-F988-4AC8-F0AA-9727397BCA44}"/>
              </a:ext>
            </a:extLst>
          </p:cNvPr>
          <p:cNvCxnSpPr>
            <a:cxnSpLocks/>
          </p:cNvCxnSpPr>
          <p:nvPr/>
        </p:nvCxnSpPr>
        <p:spPr>
          <a:xfrm>
            <a:off x="3205018" y="3640272"/>
            <a:ext cx="1260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8B2C3D4-D12E-89EB-8901-AABE60FAF058}"/>
              </a:ext>
            </a:extLst>
          </p:cNvPr>
          <p:cNvSpPr/>
          <p:nvPr/>
        </p:nvSpPr>
        <p:spPr>
          <a:xfrm>
            <a:off x="9200005" y="3482109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00C605-8477-EB7F-A682-673A72EB190F}"/>
              </a:ext>
            </a:extLst>
          </p:cNvPr>
          <p:cNvCxnSpPr/>
          <p:nvPr/>
        </p:nvCxnSpPr>
        <p:spPr>
          <a:xfrm flipH="1">
            <a:off x="2432649" y="5557746"/>
            <a:ext cx="53337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F16FDE0-5263-3395-1510-471636492EB8}"/>
              </a:ext>
            </a:extLst>
          </p:cNvPr>
          <p:cNvCxnSpPr/>
          <p:nvPr/>
        </p:nvCxnSpPr>
        <p:spPr>
          <a:xfrm flipV="1">
            <a:off x="2424023" y="3990109"/>
            <a:ext cx="0" cy="156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A902AAE7-62C0-4A11-446E-27435CE73A71}"/>
              </a:ext>
            </a:extLst>
          </p:cNvPr>
          <p:cNvSpPr/>
          <p:nvPr/>
        </p:nvSpPr>
        <p:spPr>
          <a:xfrm>
            <a:off x="7874712" y="3449871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A219907-8995-F17B-6003-63A10CB6DFAB}"/>
              </a:ext>
            </a:extLst>
          </p:cNvPr>
          <p:cNvSpPr/>
          <p:nvPr/>
        </p:nvSpPr>
        <p:spPr>
          <a:xfrm>
            <a:off x="4425614" y="1519935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D866DEE-FCA2-42E3-C99F-3E9FA1D6E651}"/>
              </a:ext>
            </a:extLst>
          </p:cNvPr>
          <p:cNvSpPr/>
          <p:nvPr/>
        </p:nvSpPr>
        <p:spPr>
          <a:xfrm>
            <a:off x="5250079" y="5727748"/>
            <a:ext cx="198408" cy="189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2D818F0-978A-2A43-EF3F-BA19476F391C}"/>
              </a:ext>
            </a:extLst>
          </p:cNvPr>
          <p:cNvCxnSpPr>
            <a:cxnSpLocks/>
          </p:cNvCxnSpPr>
          <p:nvPr/>
        </p:nvCxnSpPr>
        <p:spPr>
          <a:xfrm flipV="1">
            <a:off x="1263439" y="3999760"/>
            <a:ext cx="731199" cy="314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36E585E-72D8-0328-1E22-33CDB3F3C60A}"/>
              </a:ext>
            </a:extLst>
          </p:cNvPr>
          <p:cNvCxnSpPr/>
          <p:nvPr/>
        </p:nvCxnSpPr>
        <p:spPr>
          <a:xfrm flipV="1">
            <a:off x="9669078" y="1570008"/>
            <a:ext cx="188039" cy="12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F8F951F-6DF8-CCB9-658B-41BABD1799B3}"/>
              </a:ext>
            </a:extLst>
          </p:cNvPr>
          <p:cNvCxnSpPr>
            <a:cxnSpLocks/>
          </p:cNvCxnSpPr>
          <p:nvPr/>
        </p:nvCxnSpPr>
        <p:spPr>
          <a:xfrm>
            <a:off x="9669078" y="5675312"/>
            <a:ext cx="188039" cy="144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07A00EA2-11DB-E557-4F1D-035B35D7D9A4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5414139" y="3990109"/>
            <a:ext cx="2553" cy="228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Super Glue transparent PNG - StickPNG">
            <a:extLst>
              <a:ext uri="{FF2B5EF4-FFF2-40B4-BE49-F238E27FC236}">
                <a16:creationId xmlns:a16="http://schemas.microsoft.com/office/drawing/2014/main" id="{7FAEDD9A-DEC6-E5CB-1A65-5960075B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27" y="2104392"/>
            <a:ext cx="1257006" cy="83648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10" descr="Audience - Free people icons">
            <a:extLst>
              <a:ext uri="{FF2B5EF4-FFF2-40B4-BE49-F238E27FC236}">
                <a16:creationId xmlns:a16="http://schemas.microsoft.com/office/drawing/2014/main" id="{CE45E1AB-7912-C369-AEC1-29CCC5DC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" y="559376"/>
            <a:ext cx="2021264" cy="20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A4875B1-C6F2-CDD7-2C21-4EE603FE4573}"/>
              </a:ext>
            </a:extLst>
          </p:cNvPr>
          <p:cNvSpPr txBox="1"/>
          <p:nvPr/>
        </p:nvSpPr>
        <p:spPr>
          <a:xfrm>
            <a:off x="88173" y="2294540"/>
            <a:ext cx="191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AUDIENCES </a:t>
            </a:r>
          </a:p>
          <a:p>
            <a:pPr algn="ctr"/>
            <a:r>
              <a:rPr lang="fr-FR" b="1" dirty="0"/>
              <a:t>IN &amp; OUT STADIA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A039C7-5A71-F386-8023-8A44068F58EB}"/>
              </a:ext>
            </a:extLst>
          </p:cNvPr>
          <p:cNvSpPr/>
          <p:nvPr/>
        </p:nvSpPr>
        <p:spPr>
          <a:xfrm flipH="1">
            <a:off x="1440088" y="5353940"/>
            <a:ext cx="3563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ASSET</a:t>
            </a:r>
          </a:p>
          <a:p>
            <a:pPr algn="ctr"/>
            <a:r>
              <a:rPr lang="fr-FR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AF5CB68-A95A-EEA8-1273-7B682C2C68D4}"/>
              </a:ext>
            </a:extLst>
          </p:cNvPr>
          <p:cNvCxnSpPr/>
          <p:nvPr/>
        </p:nvCxnSpPr>
        <p:spPr>
          <a:xfrm flipV="1">
            <a:off x="8294255" y="2706688"/>
            <a:ext cx="0" cy="195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371D706-2192-555A-74D2-5768C1CC8FFD}"/>
              </a:ext>
            </a:extLst>
          </p:cNvPr>
          <p:cNvCxnSpPr/>
          <p:nvPr/>
        </p:nvCxnSpPr>
        <p:spPr>
          <a:xfrm>
            <a:off x="8968509" y="2706688"/>
            <a:ext cx="0" cy="195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70B10-E644-51DD-DCCD-8E1AE17A68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913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3200" b="1" dirty="0">
                <a:solidFill>
                  <a:schemeClr val="accent2"/>
                </a:solidFill>
              </a:rPr>
              <a:t>Cycle de vie des modèles d’affaire du « sport spectacle »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488EB96-3395-E88C-AD13-7A6012376491}"/>
              </a:ext>
            </a:extLst>
          </p:cNvPr>
          <p:cNvSpPr/>
          <p:nvPr/>
        </p:nvSpPr>
        <p:spPr>
          <a:xfrm>
            <a:off x="1993901" y="2878139"/>
            <a:ext cx="2378075" cy="16144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100" dirty="0">
                <a:solidFill>
                  <a:schemeClr val="accent2"/>
                </a:solidFill>
              </a:rPr>
              <a:t>Modèle d’Affaires</a:t>
            </a:r>
          </a:p>
          <a:p>
            <a:pPr algn="ctr">
              <a:defRPr/>
            </a:pPr>
            <a:r>
              <a:rPr lang="fr-FR" sz="2100" dirty="0">
                <a:solidFill>
                  <a:schemeClr val="accent2"/>
                </a:solidFill>
              </a:rPr>
              <a:t>RELATIONNEL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610C800-CAD0-C08A-AD64-7FC3CA9363C8}"/>
              </a:ext>
            </a:extLst>
          </p:cNvPr>
          <p:cNvSpPr/>
          <p:nvPr/>
        </p:nvSpPr>
        <p:spPr>
          <a:xfrm>
            <a:off x="5095876" y="2830514"/>
            <a:ext cx="2378075" cy="16144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100" b="1" dirty="0">
                <a:solidFill>
                  <a:schemeClr val="accent2"/>
                </a:solidFill>
              </a:rPr>
              <a:t>Modèle</a:t>
            </a:r>
          </a:p>
          <a:p>
            <a:pPr algn="ctr">
              <a:defRPr/>
            </a:pPr>
            <a:r>
              <a:rPr lang="fr-FR" sz="2100" b="1" dirty="0">
                <a:solidFill>
                  <a:schemeClr val="accent2"/>
                </a:solidFill>
              </a:rPr>
              <a:t>d’Affaires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2"/>
                </a:solidFill>
              </a:rPr>
              <a:t>REPUTATIONNEL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5994C5F-7F57-9E10-55B1-C2E70437A7F8}"/>
              </a:ext>
            </a:extLst>
          </p:cNvPr>
          <p:cNvSpPr/>
          <p:nvPr/>
        </p:nvSpPr>
        <p:spPr>
          <a:xfrm>
            <a:off x="8197851" y="2830514"/>
            <a:ext cx="2378075" cy="16144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100" dirty="0">
                <a:solidFill>
                  <a:schemeClr val="bg1"/>
                </a:solidFill>
              </a:rPr>
              <a:t>Modèle</a:t>
            </a:r>
          </a:p>
          <a:p>
            <a:pPr algn="ctr">
              <a:defRPr/>
            </a:pPr>
            <a:r>
              <a:rPr lang="fr-FR" sz="2100" dirty="0">
                <a:solidFill>
                  <a:schemeClr val="bg1"/>
                </a:solidFill>
              </a:rPr>
              <a:t>d’Affaires</a:t>
            </a:r>
          </a:p>
          <a:p>
            <a:pPr algn="ctr">
              <a:defRPr/>
            </a:pPr>
            <a:r>
              <a:rPr lang="fr-FR" sz="2100" dirty="0">
                <a:solidFill>
                  <a:schemeClr val="bg1"/>
                </a:solidFill>
              </a:rPr>
              <a:t>CULTUREL</a:t>
            </a:r>
          </a:p>
        </p:txBody>
      </p:sp>
      <p:sp>
        <p:nvSpPr>
          <p:cNvPr id="7" name="Flèche droite 7">
            <a:extLst>
              <a:ext uri="{FF2B5EF4-FFF2-40B4-BE49-F238E27FC236}">
                <a16:creationId xmlns:a16="http://schemas.microsoft.com/office/drawing/2014/main" id="{0764D791-5A5F-AAE2-6774-0E9B9B84A204}"/>
              </a:ext>
            </a:extLst>
          </p:cNvPr>
          <p:cNvSpPr/>
          <p:nvPr/>
        </p:nvSpPr>
        <p:spPr>
          <a:xfrm>
            <a:off x="4371975" y="3481389"/>
            <a:ext cx="723900" cy="40798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accent2"/>
                </a:solidFill>
              </a:rPr>
              <a:t>2.0</a:t>
            </a:r>
          </a:p>
        </p:txBody>
      </p:sp>
      <p:sp>
        <p:nvSpPr>
          <p:cNvPr id="8" name="Flèche droite 8">
            <a:extLst>
              <a:ext uri="{FF2B5EF4-FFF2-40B4-BE49-F238E27FC236}">
                <a16:creationId xmlns:a16="http://schemas.microsoft.com/office/drawing/2014/main" id="{9C144CA1-567E-3E33-98D0-9805CD7060B8}"/>
              </a:ext>
            </a:extLst>
          </p:cNvPr>
          <p:cNvSpPr/>
          <p:nvPr/>
        </p:nvSpPr>
        <p:spPr>
          <a:xfrm>
            <a:off x="7473951" y="3432176"/>
            <a:ext cx="722313" cy="40957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</a:rPr>
              <a:t>3.0</a:t>
            </a: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C48B076C-1A8A-A38B-5FC3-41D3D8DAC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2" y="1326323"/>
            <a:ext cx="1616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1">
            <a:extLst>
              <a:ext uri="{FF2B5EF4-FFF2-40B4-BE49-F238E27FC236}">
                <a16:creationId xmlns:a16="http://schemas.microsoft.com/office/drawing/2014/main" id="{6B38EBCD-C0BA-301A-1029-D7FEE15C3DAF}"/>
              </a:ext>
            </a:extLst>
          </p:cNvPr>
          <p:cNvSpPr/>
          <p:nvPr/>
        </p:nvSpPr>
        <p:spPr>
          <a:xfrm>
            <a:off x="1270001" y="3481389"/>
            <a:ext cx="723899" cy="40798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accent2"/>
                </a:solidFill>
              </a:rPr>
              <a:t>1.0</a:t>
            </a:r>
          </a:p>
        </p:txBody>
      </p:sp>
      <p:pic>
        <p:nvPicPr>
          <p:cNvPr id="1026" name="Picture 2" descr="Les liens faibles, moteurs de notre diversité informationnelle ? –  InternetActu">
            <a:extLst>
              <a:ext uri="{FF2B5EF4-FFF2-40B4-BE49-F238E27FC236}">
                <a16:creationId xmlns:a16="http://schemas.microsoft.com/office/drawing/2014/main" id="{368E11A9-D95E-1B0A-5F29-4A684313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93" y="1133986"/>
            <a:ext cx="2070159" cy="15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0D0C4C1-3249-91FF-EA2B-1F32B332CEDB}"/>
              </a:ext>
            </a:extLst>
          </p:cNvPr>
          <p:cNvSpPr txBox="1"/>
          <p:nvPr/>
        </p:nvSpPr>
        <p:spPr>
          <a:xfrm>
            <a:off x="1926834" y="4609585"/>
            <a:ext cx="237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« CEO </a:t>
            </a:r>
            <a:r>
              <a:rPr lang="fr-FR" b="1" dirty="0" err="1"/>
              <a:t>Centric</a:t>
            </a:r>
            <a:r>
              <a:rPr lang="fr-FR" b="1" dirty="0"/>
              <a:t>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200B4A-C2D0-946C-8112-4D854AEF4C2E}"/>
              </a:ext>
            </a:extLst>
          </p:cNvPr>
          <p:cNvSpPr txBox="1"/>
          <p:nvPr/>
        </p:nvSpPr>
        <p:spPr>
          <a:xfrm>
            <a:off x="5095875" y="4609585"/>
            <a:ext cx="237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« Media </a:t>
            </a:r>
            <a:r>
              <a:rPr lang="fr-FR" b="1" dirty="0" err="1"/>
              <a:t>Centric</a:t>
            </a:r>
            <a:r>
              <a:rPr lang="fr-FR" b="1" dirty="0"/>
              <a:t> 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8EB88A-B4E3-AC14-6A51-E0DE6F0A4B16}"/>
              </a:ext>
            </a:extLst>
          </p:cNvPr>
          <p:cNvSpPr txBox="1"/>
          <p:nvPr/>
        </p:nvSpPr>
        <p:spPr>
          <a:xfrm>
            <a:off x="8197851" y="4609585"/>
            <a:ext cx="237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« Fan </a:t>
            </a:r>
            <a:r>
              <a:rPr lang="fr-FR" b="1" dirty="0" err="1"/>
              <a:t>Centric</a:t>
            </a:r>
            <a:r>
              <a:rPr lang="fr-FR" b="1" dirty="0"/>
              <a:t> »</a:t>
            </a:r>
          </a:p>
        </p:txBody>
      </p:sp>
      <p:pic>
        <p:nvPicPr>
          <p:cNvPr id="1030" name="Picture 6" descr="Football Stadium Icons PNG - Free PNG and Icons Downloads">
            <a:extLst>
              <a:ext uri="{FF2B5EF4-FFF2-40B4-BE49-F238E27FC236}">
                <a16:creationId xmlns:a16="http://schemas.microsoft.com/office/drawing/2014/main" id="{208B90DA-05EF-972B-29F1-FEE2A072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1228780"/>
            <a:ext cx="1914943" cy="13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blo Longoria revient sur son passage à la Juventus |Juventus-fr.com">
            <a:extLst>
              <a:ext uri="{FF2B5EF4-FFF2-40B4-BE49-F238E27FC236}">
                <a16:creationId xmlns:a16="http://schemas.microsoft.com/office/drawing/2014/main" id="{CCDA2E11-3EBF-A4B3-7FCC-9D3012416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5"/>
          <a:stretch/>
        </p:blipFill>
        <p:spPr bwMode="auto">
          <a:xfrm>
            <a:off x="-4" y="-6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DE3564-BA70-11E9-F486-1B19FE76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7" y="141552"/>
            <a:ext cx="5734174" cy="1325563"/>
          </a:xfrm>
        </p:spPr>
        <p:txBody>
          <a:bodyPr>
            <a:normAutofit/>
          </a:bodyPr>
          <a:lstStyle/>
          <a:p>
            <a:pPr algn="ctr"/>
            <a:r>
              <a:rPr lang="fr-FR" sz="4100" b="1" dirty="0"/>
              <a:t>Enjeux stratégiques pour les clubs de football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4D269-A5F2-8648-8A50-B2592CF7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6" y="1895615"/>
            <a:ext cx="5264650" cy="3181684"/>
          </a:xfrm>
          <a:solidFill>
            <a:srgbClr val="F2F2F2">
              <a:alpha val="10196"/>
            </a:srgbClr>
          </a:solidFill>
          <a:scene3d>
            <a:camera prst="isometricOffAxis1Right"/>
            <a:lightRig rig="threePt" dir="t"/>
          </a:scene3d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fr-FR" sz="2400" dirty="0"/>
              <a:t>Modèles d’Affaires avec </a:t>
            </a:r>
            <a:r>
              <a:rPr lang="fr-FR" sz="2400" dirty="0">
                <a:solidFill>
                  <a:schemeClr val="accent2"/>
                </a:solidFill>
              </a:rPr>
              <a:t>dépendance</a:t>
            </a:r>
            <a:r>
              <a:rPr lang="fr-FR" sz="2400" dirty="0"/>
              <a:t> de </a:t>
            </a:r>
            <a:r>
              <a:rPr lang="fr-FR" sz="2400" dirty="0">
                <a:solidFill>
                  <a:schemeClr val="accent2"/>
                </a:solidFill>
              </a:rPr>
              <a:t>ressources temporaires </a:t>
            </a:r>
            <a:r>
              <a:rPr lang="fr-FR" sz="2400" dirty="0"/>
              <a:t>ou </a:t>
            </a:r>
            <a:r>
              <a:rPr lang="fr-FR" sz="2400" dirty="0">
                <a:solidFill>
                  <a:schemeClr val="accent2"/>
                </a:solidFill>
              </a:rPr>
              <a:t>artificielles</a:t>
            </a:r>
            <a:r>
              <a:rPr lang="fr-FR" sz="2400" dirty="0"/>
              <a:t>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fr-FR" sz="2400" dirty="0"/>
              <a:t>Evolutions / </a:t>
            </a:r>
            <a:r>
              <a:rPr lang="fr-FR" sz="2400" dirty="0">
                <a:solidFill>
                  <a:schemeClr val="accent2"/>
                </a:solidFill>
              </a:rPr>
              <a:t>dépendance des Droits TV </a:t>
            </a:r>
            <a:r>
              <a:rPr lang="fr-FR" sz="2400" dirty="0"/>
              <a:t>effet de seuil économique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fr-FR" sz="2400" dirty="0"/>
              <a:t>Construction et management de </a:t>
            </a:r>
            <a:r>
              <a:rPr lang="fr-FR" sz="2400" dirty="0">
                <a:solidFill>
                  <a:schemeClr val="accent2"/>
                </a:solidFill>
              </a:rPr>
              <a:t>marques « fans </a:t>
            </a:r>
            <a:r>
              <a:rPr lang="fr-FR" sz="2400" dirty="0" err="1">
                <a:solidFill>
                  <a:schemeClr val="accent2"/>
                </a:solidFill>
              </a:rPr>
              <a:t>centric</a:t>
            </a:r>
            <a:r>
              <a:rPr lang="fr-FR" sz="2400" dirty="0">
                <a:solidFill>
                  <a:schemeClr val="accent2"/>
                </a:solidFill>
              </a:rPr>
              <a:t> »</a:t>
            </a:r>
            <a:r>
              <a:rPr lang="fr-FR" sz="2400" dirty="0"/>
              <a:t> sur le LT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fr-FR" sz="2400" dirty="0"/>
              <a:t>Besoins de compétences et d’expériences collective : </a:t>
            </a:r>
            <a:r>
              <a:rPr lang="fr-FR" sz="2400" dirty="0">
                <a:solidFill>
                  <a:schemeClr val="accent2"/>
                </a:solidFill>
              </a:rPr>
              <a:t>danger du turnover </a:t>
            </a:r>
            <a:r>
              <a:rPr lang="fr-FR" sz="2400" dirty="0"/>
              <a:t>interne et du frein « politique »</a:t>
            </a:r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50E548-33D6-4C67-9957-22218D13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r="17625"/>
          <a:stretch/>
        </p:blipFill>
        <p:spPr bwMode="auto"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82150E0-E24D-B48C-C11B-3F9FC464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r="5597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201507-277C-FF2F-4EF4-245B838EB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8" r="-1" b="-1"/>
          <a:stretch/>
        </p:blipFill>
        <p:spPr bwMode="auto"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79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A8199F-43B8-3C23-87EB-C4558701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800" b="1">
                <a:solidFill>
                  <a:srgbClr val="FFFFFF"/>
                </a:solidFill>
              </a:rPr>
              <a:t>Le talon d’achille des clubs de football et du sport business professionnel :</a:t>
            </a:r>
            <a:br>
              <a:rPr lang="fr-FR" sz="2800" b="1">
                <a:solidFill>
                  <a:srgbClr val="FFFFFF"/>
                </a:solidFill>
              </a:rPr>
            </a:br>
            <a:r>
              <a:rPr lang="fr-FR" sz="2800" b="1">
                <a:solidFill>
                  <a:srgbClr val="FFFFFF"/>
                </a:solidFill>
              </a:rPr>
              <a:t>Le Vide Stratégique, Philippe Baumard 2012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BDD4790-16D8-BF67-5D87-EC989296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000" dirty="0"/>
              <a:t>La stratégie est ce qui </a:t>
            </a:r>
            <a:r>
              <a:rPr lang="fr-FR" sz="2000" b="1" dirty="0"/>
              <a:t>transforme</a:t>
            </a:r>
            <a:r>
              <a:rPr lang="fr-FR" sz="2000" dirty="0"/>
              <a:t>, - ce qui fait passer d’un état à un autre. L’état précédent doit pouvoir être clairement distingué du nouveau. </a:t>
            </a:r>
          </a:p>
          <a:p>
            <a:pPr marL="0" indent="0" algn="ctr">
              <a:buNone/>
            </a:pPr>
            <a:r>
              <a:rPr lang="fr-FR" sz="2000" dirty="0"/>
              <a:t>On parle communément de vision stratégique, et on associe l’absence de vision à l’absence de stratégie. Il existe pourtant des visions qui n’ont pas de </a:t>
            </a:r>
            <a:r>
              <a:rPr lang="fr-FR" sz="2000" b="1" dirty="0"/>
              <a:t>pouvoir transformateur</a:t>
            </a:r>
            <a:r>
              <a:rPr lang="fr-FR" sz="2000" dirty="0"/>
              <a:t>. </a:t>
            </a:r>
          </a:p>
          <a:p>
            <a:pPr marL="0" indent="0" algn="ctr">
              <a:buNone/>
            </a:pPr>
            <a:r>
              <a:rPr lang="fr-FR" sz="2000" dirty="0"/>
              <a:t>On pourrait les appeler des </a:t>
            </a:r>
            <a:r>
              <a:rPr lang="fr-FR" sz="2000" b="1" dirty="0"/>
              <a:t>idéologies</a:t>
            </a:r>
            <a:r>
              <a:rPr lang="fr-FR" sz="2000" dirty="0"/>
              <a:t>.</a:t>
            </a:r>
          </a:p>
        </p:txBody>
      </p:sp>
      <p:pic>
        <p:nvPicPr>
          <p:cNvPr id="3076" name="Picture 4" descr="Livre : Analyse stratégique : mouvements, signaux concurrentiels et  interdépendance écrit par Philippe Baumard - Dunod">
            <a:extLst>
              <a:ext uri="{FF2B5EF4-FFF2-40B4-BE49-F238E27FC236}">
                <a16:creationId xmlns:a16="http://schemas.microsoft.com/office/drawing/2014/main" id="{4263A336-AA48-F3BE-1318-FC3E70C0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02" y="596555"/>
            <a:ext cx="3615776" cy="56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9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6EF50316-DAA3-484C-07D4-30BE4F0A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63" y="113145"/>
            <a:ext cx="5537819" cy="6631709"/>
          </a:xfrm>
          <a:prstGeom prst="rect">
            <a:avLst/>
          </a:prstGeom>
        </p:spPr>
      </p:pic>
      <p:pic>
        <p:nvPicPr>
          <p:cNvPr id="1028" name="Picture 4" descr="Real Madrid Logo, symbol, meaning, history, PNG, brand">
            <a:extLst>
              <a:ext uri="{FF2B5EF4-FFF2-40B4-BE49-F238E27FC236}">
                <a16:creationId xmlns:a16="http://schemas.microsoft.com/office/drawing/2014/main" id="{CD3EEFEB-6BC9-1A81-8F4A-E04D7E72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510" y="1433367"/>
            <a:ext cx="6770255" cy="38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8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870D07-76AB-D008-0186-233386829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r="1" b="5915"/>
          <a:stretch/>
        </p:blipFill>
        <p:spPr bwMode="auto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3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75D389-56CE-784F-9A06-242FFD44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57" y="1282893"/>
            <a:ext cx="5811436" cy="49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9B05DF2-5057-CD5C-A427-616D4088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209" y="1584421"/>
            <a:ext cx="5851217" cy="44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L Groupe — Wikipédia">
            <a:extLst>
              <a:ext uri="{FF2B5EF4-FFF2-40B4-BE49-F238E27FC236}">
                <a16:creationId xmlns:a16="http://schemas.microsoft.com/office/drawing/2014/main" id="{97C5CD0B-40CB-DBF4-26C2-0EC5D778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41" y="29634"/>
            <a:ext cx="2095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4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urquoi le Bayern Munich est-il le club européen le plus constant ? - Le  Club 115">
            <a:extLst>
              <a:ext uri="{FF2B5EF4-FFF2-40B4-BE49-F238E27FC236}">
                <a16:creationId xmlns:a16="http://schemas.microsoft.com/office/drawing/2014/main" id="{991379E4-A27C-8F93-EA65-2407E26C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8CCA4-89C0-D184-4611-BDD81EB0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6" y="1913950"/>
            <a:ext cx="4529563" cy="1342754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Modèle d’Affaires (Business Model) </a:t>
            </a:r>
            <a:br>
              <a:rPr lang="fr-FR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MOINGEON &amp; LEHMANN-ORTEGA (2010)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02B55-2117-AD2B-C954-54181AF9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500" b="0" i="0" u="none" strike="noStrike" baseline="0" dirty="0">
                <a:latin typeface="Helvetica" panose="020B0604020202020204" pitchFamily="34" charset="0"/>
              </a:rPr>
              <a:t>Le business model (modèle d’affaires) est la description pour une entreprise des mécanismes lui permettant de créer de la </a:t>
            </a:r>
            <a:r>
              <a:rPr lang="fr-FR" sz="1500" b="1" i="0" u="none" strike="noStrike" baseline="0" dirty="0">
                <a:latin typeface="Helvetica" panose="020B0604020202020204" pitchFamily="34" charset="0"/>
              </a:rPr>
              <a:t>valeur</a:t>
            </a:r>
            <a:r>
              <a:rPr lang="fr-FR" sz="1500" b="0" i="0" u="none" strike="noStrike" baseline="0" dirty="0">
                <a:latin typeface="Helvetica" panose="020B0604020202020204" pitchFamily="34" charset="0"/>
              </a:rPr>
              <a:t> à travers :</a:t>
            </a:r>
          </a:p>
          <a:p>
            <a:pPr>
              <a:buFont typeface="Helvetica" panose="020B0604020202020204" pitchFamily="34" charset="0"/>
              <a:buChar char="∞"/>
            </a:pPr>
            <a:r>
              <a:rPr lang="fr-FR" sz="1600" b="1" dirty="0">
                <a:solidFill>
                  <a:srgbClr val="FF0000"/>
                </a:solidFill>
                <a:latin typeface="Helvetica" panose="020B0604020202020204" pitchFamily="34" charset="0"/>
              </a:rPr>
              <a:t>P</a:t>
            </a:r>
            <a:r>
              <a:rPr lang="fr-FR" sz="16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roposition</a:t>
            </a:r>
            <a:r>
              <a:rPr lang="fr-FR" sz="1500" b="0" i="0" u="none" strike="noStrike" baseline="0" dirty="0">
                <a:latin typeface="Helvetica" panose="020B0604020202020204" pitchFamily="34" charset="0"/>
              </a:rPr>
              <a:t> de valeur faite à ses clients</a:t>
            </a:r>
          </a:p>
          <a:p>
            <a:pPr>
              <a:buFont typeface="Helvetica" panose="020B0604020202020204" pitchFamily="34" charset="0"/>
              <a:buChar char="∞"/>
            </a:pPr>
            <a:r>
              <a:rPr lang="fr-FR" sz="16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Création</a:t>
            </a:r>
            <a:r>
              <a:rPr lang="fr-FR" sz="1500" b="0" i="0" u="none" strike="noStrike" baseline="0" dirty="0">
                <a:latin typeface="Helvetica" panose="020B0604020202020204" pitchFamily="34" charset="0"/>
              </a:rPr>
              <a:t> et </a:t>
            </a:r>
            <a:r>
              <a:rPr lang="fr-FR" sz="1500" i="0" u="none" strike="noStrike" baseline="0" dirty="0">
                <a:latin typeface="Helvetica" panose="020B0604020202020204" pitchFamily="34" charset="0"/>
              </a:rPr>
              <a:t>architecture</a:t>
            </a:r>
            <a:r>
              <a:rPr lang="fr-FR" sz="1500" b="0" i="0" u="none" strike="noStrike" baseline="0" dirty="0">
                <a:latin typeface="Helvetica" panose="020B0604020202020204" pitchFamily="34" charset="0"/>
              </a:rPr>
              <a:t> de valeur </a:t>
            </a:r>
            <a:r>
              <a:rPr lang="fr-FR" sz="1500" b="0" i="0" u="none" strike="noStrike" baseline="0" dirty="0">
                <a:latin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500" b="1" i="1" u="none" strike="noStrike" baseline="0" dirty="0">
                <a:latin typeface="Helvetica" panose="020B0604020202020204" pitchFamily="34" charset="0"/>
                <a:sym typeface="Wingdings" panose="05000000000000000000" pitchFamily="2" charset="2"/>
              </a:rPr>
              <a:t>Agencement Ressources &amp; Compétences</a:t>
            </a:r>
            <a:endParaRPr lang="fr-FR" sz="1500" b="1" i="1" u="none" strike="noStrike" baseline="0" dirty="0">
              <a:latin typeface="Helvetica" panose="020B0604020202020204" pitchFamily="34" charset="0"/>
            </a:endParaRPr>
          </a:p>
          <a:p>
            <a:pPr>
              <a:buFont typeface="Helvetica" panose="020B0604020202020204" pitchFamily="34" charset="0"/>
              <a:buChar char="∞"/>
            </a:pPr>
            <a:r>
              <a:rPr lang="fr-FR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Captation</a:t>
            </a:r>
            <a:r>
              <a:rPr lang="fr-FR" sz="1500" b="0" i="0" u="none" strike="noStrike" baseline="0" dirty="0">
                <a:latin typeface="Helvetica" panose="020B0604020202020204" pitchFamily="34" charset="0"/>
              </a:rPr>
              <a:t> de cette valeur pour la transformer en profits (équation de profits) 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49088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7A1FC-6C8B-843B-6AEF-88D8185F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Propositions de valeur : </a:t>
            </a:r>
            <a:r>
              <a:rPr lang="fr-FR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</a:t>
            </a:r>
            <a:r>
              <a:rPr lang="fr-FR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FANS-PLAYERS]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0E329E9-5D6E-C871-86A8-63AF3FC27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014453"/>
              </p:ext>
            </p:extLst>
          </p:nvPr>
        </p:nvGraphicFramePr>
        <p:xfrm>
          <a:off x="997527" y="2112579"/>
          <a:ext cx="10246946" cy="419280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268467">
                  <a:extLst>
                    <a:ext uri="{9D8B030D-6E8A-4147-A177-3AD203B41FA5}">
                      <a16:colId xmlns:a16="http://schemas.microsoft.com/office/drawing/2014/main" val="894333332"/>
                    </a:ext>
                  </a:extLst>
                </a:gridCol>
                <a:gridCol w="3526210">
                  <a:extLst>
                    <a:ext uri="{9D8B030D-6E8A-4147-A177-3AD203B41FA5}">
                      <a16:colId xmlns:a16="http://schemas.microsoft.com/office/drawing/2014/main" val="2181301967"/>
                    </a:ext>
                  </a:extLst>
                </a:gridCol>
                <a:gridCol w="3452269">
                  <a:extLst>
                    <a:ext uri="{9D8B030D-6E8A-4147-A177-3AD203B41FA5}">
                      <a16:colId xmlns:a16="http://schemas.microsoft.com/office/drawing/2014/main" val="1969173475"/>
                    </a:ext>
                  </a:extLst>
                </a:gridCol>
              </a:tblGrid>
              <a:tr h="463764"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Outputs commerciaux</a:t>
                      </a:r>
                    </a:p>
                  </a:txBody>
                  <a:tcPr marL="189291" marR="94646" marT="94646" marB="946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Clients </a:t>
                      </a:r>
                    </a:p>
                  </a:txBody>
                  <a:tcPr marL="189291" marR="94646" marT="94646" marB="946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Propositions de valeur </a:t>
                      </a:r>
                    </a:p>
                  </a:txBody>
                  <a:tcPr marL="189291" marR="94646" marT="94646" marB="946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631754"/>
                  </a:ext>
                </a:extLst>
              </a:tr>
              <a:tr h="463764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Droits Médias 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TV / GAFA / Streaming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Audiences / communautés 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85500"/>
                  </a:ext>
                </a:extLst>
              </a:tr>
              <a:tr h="700379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Partenariats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Entreprises – Collectivités - Nations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Visibilité / Relations / Expérience / Engagement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8310"/>
                  </a:ext>
                </a:extLst>
              </a:tr>
              <a:tr h="463764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Billetterie </a:t>
                      </a:r>
                      <a:r>
                        <a:rPr lang="fr-FR" sz="16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BtB</a:t>
                      </a:r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(Hospitalités – RP)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Entreprises / Agences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Relations/Expérience/Engagement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76820"/>
                  </a:ext>
                </a:extLst>
              </a:tr>
              <a:tr h="700379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Billetterie </a:t>
                      </a:r>
                      <a:r>
                        <a:rPr lang="fr-FR" sz="16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BtC</a:t>
                      </a:r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– Match Day Revenue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Fans 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Expérience/Engagement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071027"/>
                  </a:ext>
                </a:extLst>
              </a:tr>
              <a:tr h="700379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Merchandising – Marque commerciale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Fans/ Equipementiers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Identification/Communautés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02733"/>
                  </a:ext>
                </a:extLst>
              </a:tr>
              <a:tr h="700379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Trading joueurs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Clubs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Formation/Post Formation/Expérience</a:t>
                      </a:r>
                    </a:p>
                  </a:txBody>
                  <a:tcPr marL="189291" marR="94646" marT="94646" marB="94646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68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1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BE6BE8E-7F29-4B89-8733-85BBB7EB9E7D}"/>
              </a:ext>
            </a:extLst>
          </p:cNvPr>
          <p:cNvGrpSpPr/>
          <p:nvPr/>
        </p:nvGrpSpPr>
        <p:grpSpPr>
          <a:xfrm>
            <a:off x="4854271" y="1908771"/>
            <a:ext cx="2045407" cy="2119410"/>
            <a:chOff x="4824094" y="1499712"/>
            <a:chExt cx="2045407" cy="2119410"/>
          </a:xfrm>
        </p:grpSpPr>
        <p:pic>
          <p:nvPicPr>
            <p:cNvPr id="2" name="Picture 10" descr="Audience &#10;">
              <a:extLst>
                <a:ext uri="{FF2B5EF4-FFF2-40B4-BE49-F238E27FC236}">
                  <a16:creationId xmlns:a16="http://schemas.microsoft.com/office/drawing/2014/main" id="{26E2D9DA-938C-E117-5D23-30950F8C3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37" y="1499712"/>
              <a:ext cx="2021264" cy="202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BAFDA32-3C10-96A4-8950-E1D64160ED95}"/>
                </a:ext>
              </a:extLst>
            </p:cNvPr>
            <p:cNvSpPr txBox="1"/>
            <p:nvPr/>
          </p:nvSpPr>
          <p:spPr>
            <a:xfrm>
              <a:off x="4824094" y="3238877"/>
              <a:ext cx="2021265" cy="38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AUDIENCES</a:t>
              </a:r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CD30B7F7-DF7D-FB63-0C51-3481A15024AE}"/>
              </a:ext>
            </a:extLst>
          </p:cNvPr>
          <p:cNvSpPr/>
          <p:nvPr/>
        </p:nvSpPr>
        <p:spPr>
          <a:xfrm>
            <a:off x="1213164" y="832919"/>
            <a:ext cx="2643612" cy="16929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/>
              <a:t>BtB</a:t>
            </a:r>
            <a:endParaRPr lang="fr-FR" sz="40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28961A2-93D8-EA7C-264B-2EC5F33CED8F}"/>
              </a:ext>
            </a:extLst>
          </p:cNvPr>
          <p:cNvSpPr/>
          <p:nvPr/>
        </p:nvSpPr>
        <p:spPr>
          <a:xfrm>
            <a:off x="8101343" y="713716"/>
            <a:ext cx="2643612" cy="16929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MEDIAS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D1B5DF5-EFF8-2A0A-AC46-11E130B38D32}"/>
              </a:ext>
            </a:extLst>
          </p:cNvPr>
          <p:cNvSpPr/>
          <p:nvPr/>
        </p:nvSpPr>
        <p:spPr>
          <a:xfrm>
            <a:off x="4457090" y="4949229"/>
            <a:ext cx="2839771" cy="16929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IN&amp;OUT</a:t>
            </a:r>
          </a:p>
          <a:p>
            <a:pPr algn="ctr"/>
            <a:r>
              <a:rPr lang="fr-FR" sz="4000" dirty="0"/>
              <a:t>STADIA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72C8C0F-DA5C-82B4-5BB2-ACEB21B40173}"/>
              </a:ext>
            </a:extLst>
          </p:cNvPr>
          <p:cNvCxnSpPr/>
          <p:nvPr/>
        </p:nvCxnSpPr>
        <p:spPr>
          <a:xfrm flipH="1" flipV="1">
            <a:off x="3720974" y="2027976"/>
            <a:ext cx="1367074" cy="760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A67936C-E577-C5EF-F1C5-3B561B70EE81}"/>
              </a:ext>
            </a:extLst>
          </p:cNvPr>
          <p:cNvCxnSpPr/>
          <p:nvPr/>
        </p:nvCxnSpPr>
        <p:spPr>
          <a:xfrm flipV="1">
            <a:off x="6645244" y="2009869"/>
            <a:ext cx="1689982" cy="79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F7DA7D1-7482-05F9-E3FA-9DE3B564B13D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5864904" y="4028181"/>
            <a:ext cx="12072" cy="92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Business Model Icon. Creative Element Design from Fintech Technology Icons  Collection Stock Vector - Illustration of investment, distribution:  140591969">
            <a:extLst>
              <a:ext uri="{FF2B5EF4-FFF2-40B4-BE49-F238E27FC236}">
                <a16:creationId xmlns:a16="http://schemas.microsoft.com/office/drawing/2014/main" id="{9ED0BC19-0EA0-60C7-57B0-4507739A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4" y="1321805"/>
            <a:ext cx="1082929" cy="10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usiness Model Icon. Creative Element Design from Fintech Technology Icons  Collection Stock Vector - Illustration of investment, distribution:  140591969">
            <a:extLst>
              <a:ext uri="{FF2B5EF4-FFF2-40B4-BE49-F238E27FC236}">
                <a16:creationId xmlns:a16="http://schemas.microsoft.com/office/drawing/2014/main" id="{7381AA14-DF55-E633-D0A4-9D63DCCA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716" y="1124893"/>
            <a:ext cx="1109050" cy="11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usiness Model Icon. Creative Element Design from Fintech Technology Icons  Collection Stock Vector - Illustration of investment, distribution:  140591969">
            <a:extLst>
              <a:ext uri="{FF2B5EF4-FFF2-40B4-BE49-F238E27FC236}">
                <a16:creationId xmlns:a16="http://schemas.microsoft.com/office/drawing/2014/main" id="{4F090A7B-1438-517B-9E46-C57151DC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35" y="5413971"/>
            <a:ext cx="1081889" cy="10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 : courbe vers le bas 15">
            <a:extLst>
              <a:ext uri="{FF2B5EF4-FFF2-40B4-BE49-F238E27FC236}">
                <a16:creationId xmlns:a16="http://schemas.microsoft.com/office/drawing/2014/main" id="{6DF703F9-81D3-42F3-3EE2-90E6138032A3}"/>
              </a:ext>
            </a:extLst>
          </p:cNvPr>
          <p:cNvSpPr/>
          <p:nvPr/>
        </p:nvSpPr>
        <p:spPr>
          <a:xfrm>
            <a:off x="3413156" y="362140"/>
            <a:ext cx="5006567" cy="797297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ourbe vers le bas 16">
            <a:extLst>
              <a:ext uri="{FF2B5EF4-FFF2-40B4-BE49-F238E27FC236}">
                <a16:creationId xmlns:a16="http://schemas.microsoft.com/office/drawing/2014/main" id="{DBD5BC42-D831-7F07-066F-754F1E7FF390}"/>
              </a:ext>
            </a:extLst>
          </p:cNvPr>
          <p:cNvSpPr/>
          <p:nvPr/>
        </p:nvSpPr>
        <p:spPr>
          <a:xfrm rot="7232225">
            <a:off x="6548357" y="3757916"/>
            <a:ext cx="4125992" cy="90195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 : courbe vers le bas 17">
            <a:extLst>
              <a:ext uri="{FF2B5EF4-FFF2-40B4-BE49-F238E27FC236}">
                <a16:creationId xmlns:a16="http://schemas.microsoft.com/office/drawing/2014/main" id="{06A0361A-25B3-2AE7-00E3-285F95B6299E}"/>
              </a:ext>
            </a:extLst>
          </p:cNvPr>
          <p:cNvSpPr/>
          <p:nvPr/>
        </p:nvSpPr>
        <p:spPr>
          <a:xfrm rot="13962971">
            <a:off x="893620" y="3839235"/>
            <a:ext cx="4267411" cy="1017985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7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84DC8-7BD1-A6D1-B9D7-5DA27A19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5301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Création de valeur : « Assets Orchestration » 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37352B18-5609-FA37-E7DF-0E7468336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772265"/>
              </p:ext>
            </p:extLst>
          </p:nvPr>
        </p:nvGraphicFramePr>
        <p:xfrm>
          <a:off x="-94891" y="1621766"/>
          <a:ext cx="12191998" cy="403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EE6CDAF-38C2-631C-3526-E41EEAA474EA}"/>
              </a:ext>
            </a:extLst>
          </p:cNvPr>
          <p:cNvSpPr txBox="1"/>
          <p:nvPr/>
        </p:nvSpPr>
        <p:spPr>
          <a:xfrm>
            <a:off x="1" y="6203492"/>
            <a:ext cx="1219199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solidFill>
                  <a:schemeClr val="accent4">
                    <a:lumMod val="75000"/>
                  </a:schemeClr>
                </a:solidFill>
                <a:effectLst/>
                <a:latin typeface="baskerville-urw"/>
              </a:rPr>
              <a:t>“The term intends to convey that, in an optimal configuration of assets, the whole is more valuable than the sum of the parts”.</a:t>
            </a:r>
          </a:p>
          <a:p>
            <a:pPr algn="ctr"/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baskerville-urw"/>
              </a:rPr>
              <a:t>David Teece</a:t>
            </a:r>
            <a:endParaRPr lang="fr-FR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4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308A51C-F656-1509-0AB8-295AD224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90212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Arial Black" panose="020B0A04020102020204" pitchFamily="34" charset="0"/>
              </a:rPr>
              <a:t>Ressources </a:t>
            </a:r>
            <a:r>
              <a:rPr lang="fr-FR" dirty="0">
                <a:solidFill>
                  <a:srgbClr val="002060"/>
                </a:solidFill>
              </a:rPr>
              <a:t>                </a:t>
            </a:r>
            <a:r>
              <a:rPr lang="fr-FR" b="1" dirty="0">
                <a:solidFill>
                  <a:srgbClr val="002060"/>
                </a:solidFill>
                <a:latin typeface="Arial Black" panose="020B0A04020102020204" pitchFamily="34" charset="0"/>
              </a:rPr>
              <a:t>Compétences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107219-7234-1C9B-98F8-C390AD2C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095105" cy="8239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/>
              <a:t>Ce que l’on a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CCDE39D-BB5E-CF7A-27D5-673A35732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2095104" cy="267176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/>
              <a:t>Physiques</a:t>
            </a:r>
          </a:p>
          <a:p>
            <a:pPr marL="0" indent="0">
              <a:buNone/>
            </a:pPr>
            <a:r>
              <a:rPr lang="fr-FR" dirty="0"/>
              <a:t>Réputation </a:t>
            </a:r>
          </a:p>
          <a:p>
            <a:pPr marL="0" indent="0">
              <a:buNone/>
            </a:pPr>
            <a:r>
              <a:rPr lang="fr-FR" dirty="0"/>
              <a:t>Partenariats</a:t>
            </a:r>
          </a:p>
          <a:p>
            <a:pPr marL="0" indent="0">
              <a:buNone/>
            </a:pPr>
            <a:r>
              <a:rPr lang="fr-FR" dirty="0"/>
              <a:t>Relations</a:t>
            </a:r>
          </a:p>
          <a:p>
            <a:pPr marL="0" indent="0">
              <a:buNone/>
            </a:pPr>
            <a:r>
              <a:rPr lang="fr-FR" dirty="0"/>
              <a:t>Sportives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0C4E202-7B5F-089B-B79A-AD59E23C2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3782" y="1681163"/>
            <a:ext cx="5526218" cy="82391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Ce que l’on fait avec ce que l’on a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2BAC25B-4895-4DA0-4B66-BF162701B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3782" y="2505075"/>
            <a:ext cx="5526218" cy="27038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/>
              <a:t>FRM – Management de Services</a:t>
            </a:r>
          </a:p>
          <a:p>
            <a:pPr marL="0" indent="0">
              <a:buNone/>
            </a:pPr>
            <a:r>
              <a:rPr lang="fr-FR" dirty="0"/>
              <a:t>Marketing – Communication </a:t>
            </a:r>
          </a:p>
          <a:p>
            <a:pPr marL="0" indent="0">
              <a:buNone/>
            </a:pPr>
            <a:r>
              <a:rPr lang="fr-FR" dirty="0"/>
              <a:t>Activations – Négociation – CRM</a:t>
            </a:r>
          </a:p>
          <a:p>
            <a:pPr marL="0" indent="0">
              <a:buNone/>
            </a:pPr>
            <a:r>
              <a:rPr lang="fr-FR" dirty="0"/>
              <a:t>Management Hospitalité – RP</a:t>
            </a:r>
          </a:p>
          <a:p>
            <a:pPr marL="0" indent="0">
              <a:buNone/>
            </a:pPr>
            <a:r>
              <a:rPr lang="fr-FR" dirty="0"/>
              <a:t>Formation - Post Formation - Trading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46140B-E866-1C5E-4121-A0ECEB62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29" y="2152808"/>
            <a:ext cx="996948" cy="7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ve icon, tv icon">
            <a:extLst>
              <a:ext uri="{FF2B5EF4-FFF2-40B4-BE49-F238E27FC236}">
                <a16:creationId xmlns:a16="http://schemas.microsoft.com/office/drawing/2014/main" id="{D3E666FF-F6D7-6E11-7094-DC1BEA49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6" y="2846928"/>
            <a:ext cx="524886" cy="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onsor PNG Fichier | PNG Mart">
            <a:extLst>
              <a:ext uri="{FF2B5EF4-FFF2-40B4-BE49-F238E27FC236}">
                <a16:creationId xmlns:a16="http://schemas.microsoft.com/office/drawing/2014/main" id="{5D6CD658-B46C-0005-F434-771C0A02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79" y="3429000"/>
            <a:ext cx="1648114" cy="4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ion publique - Icônes gens gratuites">
            <a:extLst>
              <a:ext uri="{FF2B5EF4-FFF2-40B4-BE49-F238E27FC236}">
                <a16:creationId xmlns:a16="http://schemas.microsoft.com/office/drawing/2014/main" id="{5E083979-E9AE-E61A-01C4-12136BF1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6" y="3917034"/>
            <a:ext cx="501020" cy="5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ueur de football Photos PNG | PNG Play">
            <a:extLst>
              <a:ext uri="{FF2B5EF4-FFF2-40B4-BE49-F238E27FC236}">
                <a16:creationId xmlns:a16="http://schemas.microsoft.com/office/drawing/2014/main" id="{129C139D-0BF8-44C9-FC23-7FC4A894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53" y="4418054"/>
            <a:ext cx="561253" cy="7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23CE571-16E0-6F80-5808-A6838D64D8F2}"/>
              </a:ext>
            </a:extLst>
          </p:cNvPr>
          <p:cNvSpPr txBox="1"/>
          <p:nvPr/>
        </p:nvSpPr>
        <p:spPr>
          <a:xfrm>
            <a:off x="839788" y="5176837"/>
            <a:ext cx="1059021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Lato" panose="020F0502020204030203" pitchFamily="34" charset="0"/>
              </a:rPr>
              <a:t>“A firm is essentially a pool of resources the utilization of which is organized in an administrative framework”.</a:t>
            </a:r>
          </a:p>
          <a:p>
            <a:pPr algn="ctr"/>
            <a:b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i="1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Lato" panose="020F0502020204030203" pitchFamily="34" charset="0"/>
              </a:rPr>
              <a:t>Edith Penrose, 1959</a:t>
            </a:r>
            <a:endParaRPr lang="en-US" i="1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807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713</Words>
  <Application>Microsoft Office PowerPoint</Application>
  <PresentationFormat>Grand écran</PresentationFormat>
  <Paragraphs>170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Aharoni</vt:lpstr>
      <vt:lpstr>Arial</vt:lpstr>
      <vt:lpstr>Arial Black</vt:lpstr>
      <vt:lpstr>baskerville-urw</vt:lpstr>
      <vt:lpstr>Calibri</vt:lpstr>
      <vt:lpstr>Calibri Light</vt:lpstr>
      <vt:lpstr>Helvetica</vt:lpstr>
      <vt:lpstr>Lato</vt:lpstr>
      <vt:lpstr>PublicoText</vt:lpstr>
      <vt:lpstr>Wingdings</vt:lpstr>
      <vt:lpstr>Thème Office</vt:lpstr>
      <vt:lpstr>Soccer et monde des Affaires : De la Coupe du Monde de soccer au Qatar au soccer professionnel à Québec </vt:lpstr>
      <vt:lpstr>Présentation PowerPoint</vt:lpstr>
      <vt:lpstr>Présentation PowerPoint</vt:lpstr>
      <vt:lpstr>Présentation PowerPoint</vt:lpstr>
      <vt:lpstr>Modèle d’Affaires (Business Model)  MOINGEON &amp; LEHMANN-ORTEGA (2010)</vt:lpstr>
      <vt:lpstr>Propositions de valeur : [FANS-PLAYERS]</vt:lpstr>
      <vt:lpstr>Présentation PowerPoint</vt:lpstr>
      <vt:lpstr>Création de valeur : « Assets Orchestration » </vt:lpstr>
      <vt:lpstr>Ressources                 Compétences</vt:lpstr>
      <vt:lpstr>Présentation PowerPoint</vt:lpstr>
      <vt:lpstr>Configuration du Modèle d’affaires « relationnel »</vt:lpstr>
      <vt:lpstr>Configuration du Modèle d’affaires « réputationnel »</vt:lpstr>
      <vt:lpstr>Configuration du Modèle d’affaires « culturel »</vt:lpstr>
      <vt:lpstr>Présentation PowerPoint</vt:lpstr>
      <vt:lpstr>Enjeux stratégiques pour les clubs de football</vt:lpstr>
      <vt:lpstr>Le talon d’achille des clubs de football et du sport business professionnel : Le Vide Stratégique, Philippe Baumard 2012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et monde des Affaires : De la Coupe du Monde de soccer au Qatar au soccer professionnel à Québec </dc:title>
  <dc:creator>Lionel Maltese</dc:creator>
  <cp:lastModifiedBy>Lionel Maltese</cp:lastModifiedBy>
  <cp:revision>9</cp:revision>
  <dcterms:created xsi:type="dcterms:W3CDTF">2022-11-13T13:23:55Z</dcterms:created>
  <dcterms:modified xsi:type="dcterms:W3CDTF">2022-11-20T11:17:37Z</dcterms:modified>
</cp:coreProperties>
</file>