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  <p:sldMasterId id="2147483701" r:id="rId3"/>
    <p:sldMasterId id="2147483713" r:id="rId4"/>
  </p:sldMasterIdLst>
  <p:notesMasterIdLst>
    <p:notesMasterId r:id="rId55"/>
  </p:notesMasterIdLst>
  <p:sldIdLst>
    <p:sldId id="256" r:id="rId5"/>
    <p:sldId id="743" r:id="rId6"/>
    <p:sldId id="744" r:id="rId7"/>
    <p:sldId id="306" r:id="rId8"/>
    <p:sldId id="260" r:id="rId9"/>
    <p:sldId id="278" r:id="rId10"/>
    <p:sldId id="258" r:id="rId11"/>
    <p:sldId id="262" r:id="rId12"/>
    <p:sldId id="273" r:id="rId13"/>
    <p:sldId id="257" r:id="rId14"/>
    <p:sldId id="274" r:id="rId15"/>
    <p:sldId id="300" r:id="rId16"/>
    <p:sldId id="312" r:id="rId17"/>
    <p:sldId id="422" r:id="rId18"/>
    <p:sldId id="423" r:id="rId19"/>
    <p:sldId id="424" r:id="rId20"/>
    <p:sldId id="268" r:id="rId21"/>
    <p:sldId id="267" r:id="rId22"/>
    <p:sldId id="414" r:id="rId23"/>
    <p:sldId id="425" r:id="rId24"/>
    <p:sldId id="280" r:id="rId25"/>
    <p:sldId id="295" r:id="rId26"/>
    <p:sldId id="304" r:id="rId27"/>
    <p:sldId id="302" r:id="rId28"/>
    <p:sldId id="272" r:id="rId29"/>
    <p:sldId id="279" r:id="rId30"/>
    <p:sldId id="293" r:id="rId31"/>
    <p:sldId id="275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738" r:id="rId40"/>
    <p:sldId id="426" r:id="rId41"/>
    <p:sldId id="430" r:id="rId42"/>
    <p:sldId id="418" r:id="rId43"/>
    <p:sldId id="419" r:id="rId44"/>
    <p:sldId id="739" r:id="rId45"/>
    <p:sldId id="740" r:id="rId46"/>
    <p:sldId id="290" r:id="rId47"/>
    <p:sldId id="292" r:id="rId48"/>
    <p:sldId id="310" r:id="rId49"/>
    <p:sldId id="298" r:id="rId50"/>
    <p:sldId id="299" r:id="rId51"/>
    <p:sldId id="741" r:id="rId52"/>
    <p:sldId id="308" r:id="rId53"/>
    <p:sldId id="431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74128799005215E-2"/>
          <c:y val="3.9856755334870923E-2"/>
          <c:w val="0.98515941442078969"/>
          <c:h val="0.68966765685644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5-4089-B6BD-2B5B63EECFE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5-4089-B6BD-2B5B63EEC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0.26</c:v>
                </c:pt>
                <c:pt idx="1">
                  <c:v>0.39</c:v>
                </c:pt>
                <c:pt idx="2">
                  <c:v>0.4</c:v>
                </c:pt>
                <c:pt idx="3">
                  <c:v>0.34</c:v>
                </c:pt>
                <c:pt idx="4">
                  <c:v>0.27</c:v>
                </c:pt>
                <c:pt idx="5">
                  <c:v>0.61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5-4089-B6BD-2B5B63EECF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Cinema / Movies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0.56000000000000005</c:v>
                </c:pt>
                <c:pt idx="2">
                  <c:v>0.6</c:v>
                </c:pt>
                <c:pt idx="3">
                  <c:v>0.54</c:v>
                </c:pt>
                <c:pt idx="4">
                  <c:v>0.32</c:v>
                </c:pt>
                <c:pt idx="5">
                  <c:v>0.65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2-4074-A765-12E8F2CDEB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Music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0.39</c:v>
                </c:pt>
                <c:pt idx="1">
                  <c:v>0.56999999999999995</c:v>
                </c:pt>
                <c:pt idx="2">
                  <c:v>0.65</c:v>
                </c:pt>
                <c:pt idx="3">
                  <c:v>0.63</c:v>
                </c:pt>
                <c:pt idx="4">
                  <c:v>0.47</c:v>
                </c:pt>
                <c:pt idx="5">
                  <c:v>0.66</c:v>
                </c:pt>
                <c:pt idx="6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C2-4074-A765-12E8F2CDEBD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Travelling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0.36</c:v>
                </c:pt>
                <c:pt idx="1">
                  <c:v>0.57999999999999996</c:v>
                </c:pt>
                <c:pt idx="2">
                  <c:v>0.62</c:v>
                </c:pt>
                <c:pt idx="3">
                  <c:v>0.6</c:v>
                </c:pt>
                <c:pt idx="4">
                  <c:v>0.39</c:v>
                </c:pt>
                <c:pt idx="5">
                  <c:v>0.74</c:v>
                </c:pt>
                <c:pt idx="6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C2-4074-A765-12E8F2CDEBD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Cooking / Food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0.32</c:v>
                </c:pt>
                <c:pt idx="1">
                  <c:v>0.52</c:v>
                </c:pt>
                <c:pt idx="2">
                  <c:v>0.54</c:v>
                </c:pt>
                <c:pt idx="3">
                  <c:v>0.51</c:v>
                </c:pt>
                <c:pt idx="4">
                  <c:v>0.41</c:v>
                </c:pt>
                <c:pt idx="5">
                  <c:v>0.71</c:v>
                </c:pt>
                <c:pt idx="6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C2-4074-A765-12E8F2CDE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09679104"/>
        <c:axId val="309674400"/>
      </c:barChart>
      <c:catAx>
        <c:axId val="30967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9674400"/>
        <c:crosses val="autoZero"/>
        <c:auto val="1"/>
        <c:lblAlgn val="ctr"/>
        <c:lblOffset val="100"/>
        <c:noMultiLvlLbl val="0"/>
      </c:catAx>
      <c:valAx>
        <c:axId val="309674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967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316494665371422"/>
          <c:y val="9.7965178393047102E-3"/>
          <c:w val="0.65212326241041951"/>
          <c:h val="6.7976070269573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8B188-B016-4E5E-B24A-B7735E9C86C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9A2DBFD-BA11-4967-9D7A-8F17320BE952}">
      <dgm:prSet/>
      <dgm:spPr/>
      <dgm:t>
        <a:bodyPr/>
        <a:lstStyle/>
        <a:p>
          <a:r>
            <a:rPr lang="fr-FR" b="1"/>
            <a:t>SALES</a:t>
          </a:r>
          <a:r>
            <a:rPr lang="fr-FR"/>
            <a:t> : Ticketing, PR, Activations, Rights, Sponsorship, Negociation, Merchandising, Licencing, CRM (FRM), Place Management…</a:t>
          </a:r>
          <a:endParaRPr lang="en-US"/>
        </a:p>
      </dgm:t>
    </dgm:pt>
    <dgm:pt modelId="{8FA5C3AC-61D1-48CF-B2C7-805D41CEF718}" type="parTrans" cxnId="{57B22123-FC1A-4E1B-A22A-01FE00486DDB}">
      <dgm:prSet/>
      <dgm:spPr/>
      <dgm:t>
        <a:bodyPr/>
        <a:lstStyle/>
        <a:p>
          <a:endParaRPr lang="en-US"/>
        </a:p>
      </dgm:t>
    </dgm:pt>
    <dgm:pt modelId="{6A0710C1-0617-4A2A-AF29-EEC45918A68A}" type="sibTrans" cxnId="{57B22123-FC1A-4E1B-A22A-01FE00486DDB}">
      <dgm:prSet/>
      <dgm:spPr/>
      <dgm:t>
        <a:bodyPr/>
        <a:lstStyle/>
        <a:p>
          <a:endParaRPr lang="en-US"/>
        </a:p>
      </dgm:t>
    </dgm:pt>
    <dgm:pt modelId="{6F1DF42E-C7F5-4BCF-BB33-754FDA2DEB55}">
      <dgm:prSet/>
      <dgm:spPr/>
      <dgm:t>
        <a:bodyPr/>
        <a:lstStyle/>
        <a:p>
          <a:r>
            <a:rPr lang="fr-FR" b="1" dirty="0"/>
            <a:t>COMMUNICATON</a:t>
          </a:r>
          <a:r>
            <a:rPr lang="fr-FR" dirty="0"/>
            <a:t> : </a:t>
          </a:r>
          <a:r>
            <a:rPr lang="fr-FR" dirty="0" err="1"/>
            <a:t>Branding</a:t>
          </a:r>
          <a:r>
            <a:rPr lang="fr-FR" dirty="0"/>
            <a:t>, Digital, </a:t>
          </a:r>
          <a:r>
            <a:rPr lang="fr-FR" dirty="0" err="1"/>
            <a:t>Medias</a:t>
          </a:r>
          <a:r>
            <a:rPr lang="fr-FR" dirty="0"/>
            <a:t>, PR</a:t>
          </a:r>
          <a:endParaRPr lang="en-US" dirty="0"/>
        </a:p>
      </dgm:t>
    </dgm:pt>
    <dgm:pt modelId="{081DE6C7-4C77-48FC-9FE5-205FC0510CBB}" type="parTrans" cxnId="{8ABBFB89-0A15-4CF7-A5C3-8BAC17EA397D}">
      <dgm:prSet/>
      <dgm:spPr/>
      <dgm:t>
        <a:bodyPr/>
        <a:lstStyle/>
        <a:p>
          <a:endParaRPr lang="en-US"/>
        </a:p>
      </dgm:t>
    </dgm:pt>
    <dgm:pt modelId="{930797F7-9DF6-40C2-8F6B-AD387208D36C}" type="sibTrans" cxnId="{8ABBFB89-0A15-4CF7-A5C3-8BAC17EA397D}">
      <dgm:prSet/>
      <dgm:spPr/>
      <dgm:t>
        <a:bodyPr/>
        <a:lstStyle/>
        <a:p>
          <a:endParaRPr lang="en-US"/>
        </a:p>
      </dgm:t>
    </dgm:pt>
    <dgm:pt modelId="{A47CFF93-9957-4A0F-B2B5-DC64DA603A99}">
      <dgm:prSet/>
      <dgm:spPr/>
      <dgm:t>
        <a:bodyPr/>
        <a:lstStyle/>
        <a:p>
          <a:r>
            <a:rPr lang="fr-FR" b="1"/>
            <a:t>EVENT MANAGEMENT</a:t>
          </a:r>
          <a:r>
            <a:rPr lang="fr-FR"/>
            <a:t> : Coordination, Project management, Suppliers management, Recruitment, Human organisation…</a:t>
          </a:r>
          <a:endParaRPr lang="en-US"/>
        </a:p>
      </dgm:t>
    </dgm:pt>
    <dgm:pt modelId="{43B864DA-4576-41F6-B4DD-0CA3A61DE7FB}" type="parTrans" cxnId="{C6C837D6-A88F-4B0E-85C0-08E307AA8C1F}">
      <dgm:prSet/>
      <dgm:spPr/>
      <dgm:t>
        <a:bodyPr/>
        <a:lstStyle/>
        <a:p>
          <a:endParaRPr lang="en-US"/>
        </a:p>
      </dgm:t>
    </dgm:pt>
    <dgm:pt modelId="{9383D4F4-8B1F-4354-896B-C3B0BD84EC85}" type="sibTrans" cxnId="{C6C837D6-A88F-4B0E-85C0-08E307AA8C1F}">
      <dgm:prSet/>
      <dgm:spPr/>
      <dgm:t>
        <a:bodyPr/>
        <a:lstStyle/>
        <a:p>
          <a:endParaRPr lang="en-US"/>
        </a:p>
      </dgm:t>
    </dgm:pt>
    <dgm:pt modelId="{6AFAAC73-0FEE-49FF-A4B5-8FF68C2B958C}" type="pres">
      <dgm:prSet presAssocID="{6E28B188-B016-4E5E-B24A-B7735E9C86C8}" presName="root" presStyleCnt="0">
        <dgm:presLayoutVars>
          <dgm:dir/>
          <dgm:resizeHandles val="exact"/>
        </dgm:presLayoutVars>
      </dgm:prSet>
      <dgm:spPr/>
    </dgm:pt>
    <dgm:pt modelId="{13E075DB-1E4C-47C1-9229-1CA5949246F7}" type="pres">
      <dgm:prSet presAssocID="{89A2DBFD-BA11-4967-9D7A-8F17320BE952}" presName="compNode" presStyleCnt="0"/>
      <dgm:spPr/>
    </dgm:pt>
    <dgm:pt modelId="{05273BF4-A9F6-43D3-9B0A-4C47E2D816E8}" type="pres">
      <dgm:prSet presAssocID="{89A2DBFD-BA11-4967-9D7A-8F17320BE9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D32802D-39E9-4008-9F17-0DCEECB56BD7}" type="pres">
      <dgm:prSet presAssocID="{89A2DBFD-BA11-4967-9D7A-8F17320BE952}" presName="spaceRect" presStyleCnt="0"/>
      <dgm:spPr/>
    </dgm:pt>
    <dgm:pt modelId="{39FCD67D-6797-4796-BDEE-338BB3CB4311}" type="pres">
      <dgm:prSet presAssocID="{89A2DBFD-BA11-4967-9D7A-8F17320BE952}" presName="textRect" presStyleLbl="revTx" presStyleIdx="0" presStyleCnt="3">
        <dgm:presLayoutVars>
          <dgm:chMax val="1"/>
          <dgm:chPref val="1"/>
        </dgm:presLayoutVars>
      </dgm:prSet>
      <dgm:spPr/>
    </dgm:pt>
    <dgm:pt modelId="{BF6267EB-1F33-4674-8966-D20AE3127DC1}" type="pres">
      <dgm:prSet presAssocID="{6A0710C1-0617-4A2A-AF29-EEC45918A68A}" presName="sibTrans" presStyleCnt="0"/>
      <dgm:spPr/>
    </dgm:pt>
    <dgm:pt modelId="{6A73C483-8C9F-40EE-BA90-2A4B68298CD1}" type="pres">
      <dgm:prSet presAssocID="{6F1DF42E-C7F5-4BCF-BB33-754FDA2DEB55}" presName="compNode" presStyleCnt="0"/>
      <dgm:spPr/>
    </dgm:pt>
    <dgm:pt modelId="{3046A008-7246-4428-AC3E-E9E5922C92E7}" type="pres">
      <dgm:prSet presAssocID="{6F1DF42E-C7F5-4BCF-BB33-754FDA2DEB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AAEB1973-C14D-466D-961F-C03EB802C818}" type="pres">
      <dgm:prSet presAssocID="{6F1DF42E-C7F5-4BCF-BB33-754FDA2DEB55}" presName="spaceRect" presStyleCnt="0"/>
      <dgm:spPr/>
    </dgm:pt>
    <dgm:pt modelId="{854F4079-4A38-413F-8A1F-733C1F756764}" type="pres">
      <dgm:prSet presAssocID="{6F1DF42E-C7F5-4BCF-BB33-754FDA2DEB55}" presName="textRect" presStyleLbl="revTx" presStyleIdx="1" presStyleCnt="3" custScaleX="137589">
        <dgm:presLayoutVars>
          <dgm:chMax val="1"/>
          <dgm:chPref val="1"/>
        </dgm:presLayoutVars>
      </dgm:prSet>
      <dgm:spPr/>
    </dgm:pt>
    <dgm:pt modelId="{06CB6897-2B2E-467B-A00A-C2F42D18DF1D}" type="pres">
      <dgm:prSet presAssocID="{930797F7-9DF6-40C2-8F6B-AD387208D36C}" presName="sibTrans" presStyleCnt="0"/>
      <dgm:spPr/>
    </dgm:pt>
    <dgm:pt modelId="{2DE0447A-2343-45B6-B4AF-2F05FD056BFA}" type="pres">
      <dgm:prSet presAssocID="{A47CFF93-9957-4A0F-B2B5-DC64DA603A99}" presName="compNode" presStyleCnt="0"/>
      <dgm:spPr/>
    </dgm:pt>
    <dgm:pt modelId="{8C852AB7-1458-44C5-9624-4466204C1BA5}" type="pres">
      <dgm:prSet presAssocID="{A47CFF93-9957-4A0F-B2B5-DC64DA603A9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6DD01AE-446C-42DA-8BAC-1A9297960397}" type="pres">
      <dgm:prSet presAssocID="{A47CFF93-9957-4A0F-B2B5-DC64DA603A99}" presName="spaceRect" presStyleCnt="0"/>
      <dgm:spPr/>
    </dgm:pt>
    <dgm:pt modelId="{D94E74D9-E701-44D0-B343-EFFFCAFFD27C}" type="pres">
      <dgm:prSet presAssocID="{A47CFF93-9957-4A0F-B2B5-DC64DA603A9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7B22123-FC1A-4E1B-A22A-01FE00486DDB}" srcId="{6E28B188-B016-4E5E-B24A-B7735E9C86C8}" destId="{89A2DBFD-BA11-4967-9D7A-8F17320BE952}" srcOrd="0" destOrd="0" parTransId="{8FA5C3AC-61D1-48CF-B2C7-805D41CEF718}" sibTransId="{6A0710C1-0617-4A2A-AF29-EEC45918A68A}"/>
    <dgm:cxn modelId="{AF71CA61-7E81-4172-95C1-6373A0F6868B}" type="presOf" srcId="{A47CFF93-9957-4A0F-B2B5-DC64DA603A99}" destId="{D94E74D9-E701-44D0-B343-EFFFCAFFD27C}" srcOrd="0" destOrd="0" presId="urn:microsoft.com/office/officeart/2018/2/layout/IconLabelList"/>
    <dgm:cxn modelId="{DC342F48-C94B-4A4A-81A9-FA5704782062}" type="presOf" srcId="{6E28B188-B016-4E5E-B24A-B7735E9C86C8}" destId="{6AFAAC73-0FEE-49FF-A4B5-8FF68C2B958C}" srcOrd="0" destOrd="0" presId="urn:microsoft.com/office/officeart/2018/2/layout/IconLabelList"/>
    <dgm:cxn modelId="{A2CFEC72-A84A-44E3-8F08-1E59A6BC2664}" type="presOf" srcId="{89A2DBFD-BA11-4967-9D7A-8F17320BE952}" destId="{39FCD67D-6797-4796-BDEE-338BB3CB4311}" srcOrd="0" destOrd="0" presId="urn:microsoft.com/office/officeart/2018/2/layout/IconLabelList"/>
    <dgm:cxn modelId="{8ABBFB89-0A15-4CF7-A5C3-8BAC17EA397D}" srcId="{6E28B188-B016-4E5E-B24A-B7735E9C86C8}" destId="{6F1DF42E-C7F5-4BCF-BB33-754FDA2DEB55}" srcOrd="1" destOrd="0" parTransId="{081DE6C7-4C77-48FC-9FE5-205FC0510CBB}" sibTransId="{930797F7-9DF6-40C2-8F6B-AD387208D36C}"/>
    <dgm:cxn modelId="{0FCC86D3-80CB-441A-8B95-2D4278E92865}" type="presOf" srcId="{6F1DF42E-C7F5-4BCF-BB33-754FDA2DEB55}" destId="{854F4079-4A38-413F-8A1F-733C1F756764}" srcOrd="0" destOrd="0" presId="urn:microsoft.com/office/officeart/2018/2/layout/IconLabelList"/>
    <dgm:cxn modelId="{C6C837D6-A88F-4B0E-85C0-08E307AA8C1F}" srcId="{6E28B188-B016-4E5E-B24A-B7735E9C86C8}" destId="{A47CFF93-9957-4A0F-B2B5-DC64DA603A99}" srcOrd="2" destOrd="0" parTransId="{43B864DA-4576-41F6-B4DD-0CA3A61DE7FB}" sibTransId="{9383D4F4-8B1F-4354-896B-C3B0BD84EC85}"/>
    <dgm:cxn modelId="{44869C2A-7A52-499A-ABA1-7CD6818DEDFE}" type="presParOf" srcId="{6AFAAC73-0FEE-49FF-A4B5-8FF68C2B958C}" destId="{13E075DB-1E4C-47C1-9229-1CA5949246F7}" srcOrd="0" destOrd="0" presId="urn:microsoft.com/office/officeart/2018/2/layout/IconLabelList"/>
    <dgm:cxn modelId="{324694E0-406C-4B20-BAA9-394FDAAB2EB7}" type="presParOf" srcId="{13E075DB-1E4C-47C1-9229-1CA5949246F7}" destId="{05273BF4-A9F6-43D3-9B0A-4C47E2D816E8}" srcOrd="0" destOrd="0" presId="urn:microsoft.com/office/officeart/2018/2/layout/IconLabelList"/>
    <dgm:cxn modelId="{A23E53ED-8473-461E-A23A-A2B2A853D06B}" type="presParOf" srcId="{13E075DB-1E4C-47C1-9229-1CA5949246F7}" destId="{9D32802D-39E9-4008-9F17-0DCEECB56BD7}" srcOrd="1" destOrd="0" presId="urn:microsoft.com/office/officeart/2018/2/layout/IconLabelList"/>
    <dgm:cxn modelId="{702F2D7A-0C5C-4FB7-879B-03F9745541BA}" type="presParOf" srcId="{13E075DB-1E4C-47C1-9229-1CA5949246F7}" destId="{39FCD67D-6797-4796-BDEE-338BB3CB4311}" srcOrd="2" destOrd="0" presId="urn:microsoft.com/office/officeart/2018/2/layout/IconLabelList"/>
    <dgm:cxn modelId="{28824312-7C01-4CFF-89A8-E05354F33FBF}" type="presParOf" srcId="{6AFAAC73-0FEE-49FF-A4B5-8FF68C2B958C}" destId="{BF6267EB-1F33-4674-8966-D20AE3127DC1}" srcOrd="1" destOrd="0" presId="urn:microsoft.com/office/officeart/2018/2/layout/IconLabelList"/>
    <dgm:cxn modelId="{D67F3FD5-35AD-48D2-9FCB-9E52575C30C6}" type="presParOf" srcId="{6AFAAC73-0FEE-49FF-A4B5-8FF68C2B958C}" destId="{6A73C483-8C9F-40EE-BA90-2A4B68298CD1}" srcOrd="2" destOrd="0" presId="urn:microsoft.com/office/officeart/2018/2/layout/IconLabelList"/>
    <dgm:cxn modelId="{C08A657A-7A2C-445E-9DD9-D3002FE2D385}" type="presParOf" srcId="{6A73C483-8C9F-40EE-BA90-2A4B68298CD1}" destId="{3046A008-7246-4428-AC3E-E9E5922C92E7}" srcOrd="0" destOrd="0" presId="urn:microsoft.com/office/officeart/2018/2/layout/IconLabelList"/>
    <dgm:cxn modelId="{99D54D62-037D-46A1-B2DE-815952A21CF7}" type="presParOf" srcId="{6A73C483-8C9F-40EE-BA90-2A4B68298CD1}" destId="{AAEB1973-C14D-466D-961F-C03EB802C818}" srcOrd="1" destOrd="0" presId="urn:microsoft.com/office/officeart/2018/2/layout/IconLabelList"/>
    <dgm:cxn modelId="{6A20B36A-D42B-468D-A997-A0A8139CC944}" type="presParOf" srcId="{6A73C483-8C9F-40EE-BA90-2A4B68298CD1}" destId="{854F4079-4A38-413F-8A1F-733C1F756764}" srcOrd="2" destOrd="0" presId="urn:microsoft.com/office/officeart/2018/2/layout/IconLabelList"/>
    <dgm:cxn modelId="{3C65592C-2347-4B95-ACEF-E9FF7B2B22C8}" type="presParOf" srcId="{6AFAAC73-0FEE-49FF-A4B5-8FF68C2B958C}" destId="{06CB6897-2B2E-467B-A00A-C2F42D18DF1D}" srcOrd="3" destOrd="0" presId="urn:microsoft.com/office/officeart/2018/2/layout/IconLabelList"/>
    <dgm:cxn modelId="{DD56C032-83BA-467C-8456-C8328080D49A}" type="presParOf" srcId="{6AFAAC73-0FEE-49FF-A4B5-8FF68C2B958C}" destId="{2DE0447A-2343-45B6-B4AF-2F05FD056BFA}" srcOrd="4" destOrd="0" presId="urn:microsoft.com/office/officeart/2018/2/layout/IconLabelList"/>
    <dgm:cxn modelId="{0A43C7C9-9EDD-4CA1-BA14-B3DCB8756BEF}" type="presParOf" srcId="{2DE0447A-2343-45B6-B4AF-2F05FD056BFA}" destId="{8C852AB7-1458-44C5-9624-4466204C1BA5}" srcOrd="0" destOrd="0" presId="urn:microsoft.com/office/officeart/2018/2/layout/IconLabelList"/>
    <dgm:cxn modelId="{6A8814C8-411A-4546-A118-5F4A9D97993A}" type="presParOf" srcId="{2DE0447A-2343-45B6-B4AF-2F05FD056BFA}" destId="{26DD01AE-446C-42DA-8BAC-1A9297960397}" srcOrd="1" destOrd="0" presId="urn:microsoft.com/office/officeart/2018/2/layout/IconLabelList"/>
    <dgm:cxn modelId="{0BC69B32-A9A7-435C-8B8A-B071ED95C4EF}" type="presParOf" srcId="{2DE0447A-2343-45B6-B4AF-2F05FD056BFA}" destId="{D94E74D9-E701-44D0-B343-EFFFCAFFD2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D4BCF-F91D-4A82-871A-D10EB77DA09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08D851-E454-493A-B448-EBCADBF49A66}">
      <dgm:prSet/>
      <dgm:spPr/>
      <dgm:t>
        <a:bodyPr/>
        <a:lstStyle/>
        <a:p>
          <a:r>
            <a:rPr lang="fr-FR" b="1" dirty="0"/>
            <a:t>Introduction : Sport Business </a:t>
          </a:r>
          <a:r>
            <a:rPr lang="fr-FR" b="1" dirty="0" err="1"/>
            <a:t>Markets</a:t>
          </a:r>
          <a:r>
            <a:rPr lang="fr-FR" b="1" dirty="0"/>
            <a:t> and Case </a:t>
          </a:r>
          <a:r>
            <a:rPr lang="fr-FR" b="1" dirty="0" err="1"/>
            <a:t>Studies</a:t>
          </a:r>
          <a:endParaRPr lang="en-US" dirty="0"/>
        </a:p>
      </dgm:t>
    </dgm:pt>
    <dgm:pt modelId="{DDBF2627-3277-4294-B91F-DC022DB323E4}" type="parTrans" cxnId="{F2609380-6313-46AB-AF6F-28AF37F21D89}">
      <dgm:prSet/>
      <dgm:spPr/>
      <dgm:t>
        <a:bodyPr/>
        <a:lstStyle/>
        <a:p>
          <a:endParaRPr lang="en-US"/>
        </a:p>
      </dgm:t>
    </dgm:pt>
    <dgm:pt modelId="{B2D3898B-66AF-4C5F-88A5-79D3E935CF9D}" type="sibTrans" cxnId="{F2609380-6313-46AB-AF6F-28AF37F21D8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22FF800-B2EE-4065-B695-BB7FC2074AA0}">
      <dgm:prSet/>
      <dgm:spPr/>
      <dgm:t>
        <a:bodyPr/>
        <a:lstStyle/>
        <a:p>
          <a:r>
            <a:rPr lang="fr-FR" b="1" dirty="0" err="1"/>
            <a:t>Sponsorship</a:t>
          </a:r>
          <a:r>
            <a:rPr lang="fr-FR" b="1" dirty="0"/>
            <a:t> Activation </a:t>
          </a:r>
          <a:endParaRPr lang="en-US" dirty="0"/>
        </a:p>
      </dgm:t>
    </dgm:pt>
    <dgm:pt modelId="{818221FE-94DD-4621-9548-BE6237DE98E0}" type="parTrans" cxnId="{7DC65B8D-659A-41C8-AA8A-3D42CF700CD4}">
      <dgm:prSet/>
      <dgm:spPr/>
      <dgm:t>
        <a:bodyPr/>
        <a:lstStyle/>
        <a:p>
          <a:endParaRPr lang="en-US"/>
        </a:p>
      </dgm:t>
    </dgm:pt>
    <dgm:pt modelId="{9336EA5E-2E84-403A-B614-7601240121E4}" type="sibTrans" cxnId="{7DC65B8D-659A-41C8-AA8A-3D42CF700CD4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8379A9-2881-4474-BC46-090688427A66}">
      <dgm:prSet/>
      <dgm:spPr/>
      <dgm:t>
        <a:bodyPr/>
        <a:lstStyle/>
        <a:p>
          <a:r>
            <a:rPr lang="fr-FR" b="1" dirty="0"/>
            <a:t>Cause </a:t>
          </a:r>
          <a:r>
            <a:rPr lang="fr-FR" b="1" dirty="0" err="1"/>
            <a:t>Related</a:t>
          </a:r>
          <a:r>
            <a:rPr lang="fr-FR" b="1" dirty="0"/>
            <a:t> Marketing &amp; </a:t>
          </a:r>
          <a:r>
            <a:rPr lang="fr-FR" b="1" dirty="0" err="1"/>
            <a:t>Sponsorship</a:t>
          </a:r>
          <a:r>
            <a:rPr lang="fr-FR" b="1" dirty="0"/>
            <a:t> Activation</a:t>
          </a:r>
          <a:endParaRPr lang="en-US" dirty="0"/>
        </a:p>
      </dgm:t>
    </dgm:pt>
    <dgm:pt modelId="{C2FB30F5-1336-4881-BFD7-940D8955960F}" type="parTrans" cxnId="{39897F53-5069-4D08-B18A-8AF83688A5DE}">
      <dgm:prSet/>
      <dgm:spPr/>
      <dgm:t>
        <a:bodyPr/>
        <a:lstStyle/>
        <a:p>
          <a:endParaRPr lang="en-US"/>
        </a:p>
      </dgm:t>
    </dgm:pt>
    <dgm:pt modelId="{C6682FBF-5BDF-46D3-82C7-53965D8F7982}" type="sibTrans" cxnId="{39897F53-5069-4D08-B18A-8AF83688A5D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2BFF301-D148-4038-B433-9409B92AF7A5}">
      <dgm:prSet/>
      <dgm:spPr/>
      <dgm:t>
        <a:bodyPr/>
        <a:lstStyle/>
        <a:p>
          <a:r>
            <a:rPr lang="fr-FR" b="1" dirty="0"/>
            <a:t>Workshop / Coaching : Activation</a:t>
          </a:r>
          <a:endParaRPr lang="en-US" dirty="0"/>
        </a:p>
      </dgm:t>
    </dgm:pt>
    <dgm:pt modelId="{C78FD033-334D-4A41-8215-4214A3F75953}" type="parTrans" cxnId="{142F5BDE-E162-4731-A5BF-3CA082A1D8F2}">
      <dgm:prSet/>
      <dgm:spPr/>
      <dgm:t>
        <a:bodyPr/>
        <a:lstStyle/>
        <a:p>
          <a:endParaRPr lang="en-US"/>
        </a:p>
      </dgm:t>
    </dgm:pt>
    <dgm:pt modelId="{D2F9CAC5-B0E4-4DD5-A21A-EC10EAD3C131}" type="sibTrans" cxnId="{142F5BDE-E162-4731-A5BF-3CA082A1D8F2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B85233C5-EF2F-49F2-906F-390FE8E6CD9C}">
      <dgm:prSet/>
      <dgm:spPr/>
      <dgm:t>
        <a:bodyPr/>
        <a:lstStyle/>
        <a:p>
          <a:r>
            <a:rPr lang="fr-FR" b="1"/>
            <a:t>Group Presentation</a:t>
          </a:r>
          <a:endParaRPr lang="en-US"/>
        </a:p>
      </dgm:t>
    </dgm:pt>
    <dgm:pt modelId="{02648F70-647E-4B37-BEDE-0DEACB9BD673}" type="parTrans" cxnId="{5A3B3EEC-515D-482D-9A1E-D7581CA3F1ED}">
      <dgm:prSet/>
      <dgm:spPr/>
      <dgm:t>
        <a:bodyPr/>
        <a:lstStyle/>
        <a:p>
          <a:endParaRPr lang="en-US"/>
        </a:p>
      </dgm:t>
    </dgm:pt>
    <dgm:pt modelId="{FC7A10CE-7334-4C3B-B76D-237B99F93338}" type="sibTrans" cxnId="{5A3B3EEC-515D-482D-9A1E-D7581CA3F1E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4EB1B46-47A7-4625-9B71-9845015899AA}" type="pres">
      <dgm:prSet presAssocID="{20CD4BCF-F91D-4A82-871A-D10EB77DA099}" presName="linearFlow" presStyleCnt="0">
        <dgm:presLayoutVars>
          <dgm:dir/>
          <dgm:animLvl val="lvl"/>
          <dgm:resizeHandles val="exact"/>
        </dgm:presLayoutVars>
      </dgm:prSet>
      <dgm:spPr/>
    </dgm:pt>
    <dgm:pt modelId="{694B2401-9DC0-4C33-AB43-9873E4E738A4}" type="pres">
      <dgm:prSet presAssocID="{2B08D851-E454-493A-B448-EBCADBF49A66}" presName="compositeNode" presStyleCnt="0"/>
      <dgm:spPr/>
    </dgm:pt>
    <dgm:pt modelId="{48B10C2C-BE5A-4D67-8233-DBB16F81F0F3}" type="pres">
      <dgm:prSet presAssocID="{2B08D851-E454-493A-B448-EBCADBF49A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0CC1B81-1DF0-492F-B44F-8C7C22EEADE8}" type="pres">
      <dgm:prSet presAssocID="{2B08D851-E454-493A-B448-EBCADBF49A66}" presName="parSh" presStyleCnt="0"/>
      <dgm:spPr/>
    </dgm:pt>
    <dgm:pt modelId="{F31434BC-AADA-46D3-AFF2-7454E573D695}" type="pres">
      <dgm:prSet presAssocID="{2B08D851-E454-493A-B448-EBCADBF49A66}" presName="lineNode" presStyleLbl="alignAccFollowNode1" presStyleIdx="0" presStyleCnt="15"/>
      <dgm:spPr/>
    </dgm:pt>
    <dgm:pt modelId="{1D09F7FD-0DB5-4791-A71B-952C441B502E}" type="pres">
      <dgm:prSet presAssocID="{2B08D851-E454-493A-B448-EBCADBF49A66}" presName="lineArrowNode" presStyleLbl="alignAccFollowNode1" presStyleIdx="1" presStyleCnt="15"/>
      <dgm:spPr/>
    </dgm:pt>
    <dgm:pt modelId="{92D0C420-ECB3-4FCB-BF46-240465AC63B8}" type="pres">
      <dgm:prSet presAssocID="{B2D3898B-66AF-4C5F-88A5-79D3E935CF9D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0C0DA927-2C79-4DEE-A17F-356C83591F10}" type="pres">
      <dgm:prSet presAssocID="{B2D3898B-66AF-4C5F-88A5-79D3E935CF9D}" presName="spacerBetweenCircleAndCallout" presStyleCnt="0">
        <dgm:presLayoutVars/>
      </dgm:prSet>
      <dgm:spPr/>
    </dgm:pt>
    <dgm:pt modelId="{5577D03D-6A82-46AB-8C97-52ED92AFA910}" type="pres">
      <dgm:prSet presAssocID="{2B08D851-E454-493A-B448-EBCADBF49A66}" presName="nodeText" presStyleLbl="alignAccFollowNode1" presStyleIdx="2" presStyleCnt="15">
        <dgm:presLayoutVars>
          <dgm:bulletEnabled val="1"/>
        </dgm:presLayoutVars>
      </dgm:prSet>
      <dgm:spPr/>
    </dgm:pt>
    <dgm:pt modelId="{6A008C47-43CC-49D8-9246-1FC91474E16E}" type="pres">
      <dgm:prSet presAssocID="{B2D3898B-66AF-4C5F-88A5-79D3E935CF9D}" presName="sibTransComposite" presStyleCnt="0"/>
      <dgm:spPr/>
    </dgm:pt>
    <dgm:pt modelId="{5020BDC6-C30A-40F2-8B68-39E30BEFD116}" type="pres">
      <dgm:prSet presAssocID="{C22FF800-B2EE-4065-B695-BB7FC2074AA0}" presName="compositeNode" presStyleCnt="0"/>
      <dgm:spPr/>
    </dgm:pt>
    <dgm:pt modelId="{69DEC2CD-523F-4FA8-9048-5BCD29A6FD98}" type="pres">
      <dgm:prSet presAssocID="{C22FF800-B2EE-4065-B695-BB7FC2074AA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FC6CB04-B3E5-4826-9791-7E3A141F490F}" type="pres">
      <dgm:prSet presAssocID="{C22FF800-B2EE-4065-B695-BB7FC2074AA0}" presName="parSh" presStyleCnt="0"/>
      <dgm:spPr/>
    </dgm:pt>
    <dgm:pt modelId="{F8C5D812-06FF-45D7-88AF-4BEF6AA45EE5}" type="pres">
      <dgm:prSet presAssocID="{C22FF800-B2EE-4065-B695-BB7FC2074AA0}" presName="lineNode" presStyleLbl="alignAccFollowNode1" presStyleIdx="3" presStyleCnt="15"/>
      <dgm:spPr/>
    </dgm:pt>
    <dgm:pt modelId="{197523E2-A25F-4B18-ABFA-E18033031541}" type="pres">
      <dgm:prSet presAssocID="{C22FF800-B2EE-4065-B695-BB7FC2074AA0}" presName="lineArrowNode" presStyleLbl="alignAccFollowNode1" presStyleIdx="4" presStyleCnt="15"/>
      <dgm:spPr/>
    </dgm:pt>
    <dgm:pt modelId="{1DE1EAF7-592D-4DC2-8118-722ED859B8C7}" type="pres">
      <dgm:prSet presAssocID="{9336EA5E-2E84-403A-B614-7601240121E4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D1786A21-6BB5-4778-B299-FE9C4E977B15}" type="pres">
      <dgm:prSet presAssocID="{9336EA5E-2E84-403A-B614-7601240121E4}" presName="spacerBetweenCircleAndCallout" presStyleCnt="0">
        <dgm:presLayoutVars/>
      </dgm:prSet>
      <dgm:spPr/>
    </dgm:pt>
    <dgm:pt modelId="{71FE3C32-6DE4-4CBB-8892-533508BDC94D}" type="pres">
      <dgm:prSet presAssocID="{C22FF800-B2EE-4065-B695-BB7FC2074AA0}" presName="nodeText" presStyleLbl="alignAccFollowNode1" presStyleIdx="5" presStyleCnt="15">
        <dgm:presLayoutVars>
          <dgm:bulletEnabled val="1"/>
        </dgm:presLayoutVars>
      </dgm:prSet>
      <dgm:spPr/>
    </dgm:pt>
    <dgm:pt modelId="{1EE59A25-3CBA-4E76-BD41-5605A332495D}" type="pres">
      <dgm:prSet presAssocID="{9336EA5E-2E84-403A-B614-7601240121E4}" presName="sibTransComposite" presStyleCnt="0"/>
      <dgm:spPr/>
    </dgm:pt>
    <dgm:pt modelId="{3C442568-9AA5-4E2A-B6B1-B6249AC37242}" type="pres">
      <dgm:prSet presAssocID="{0F8379A9-2881-4474-BC46-090688427A66}" presName="compositeNode" presStyleCnt="0"/>
      <dgm:spPr/>
    </dgm:pt>
    <dgm:pt modelId="{FD496485-412D-49F1-AA82-D33F288121DD}" type="pres">
      <dgm:prSet presAssocID="{0F8379A9-2881-4474-BC46-090688427A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EF03F9-2780-4451-9F66-C0EBE7F06937}" type="pres">
      <dgm:prSet presAssocID="{0F8379A9-2881-4474-BC46-090688427A66}" presName="parSh" presStyleCnt="0"/>
      <dgm:spPr/>
    </dgm:pt>
    <dgm:pt modelId="{4B353D0D-F7F2-492B-9B19-E8DC7F8F8078}" type="pres">
      <dgm:prSet presAssocID="{0F8379A9-2881-4474-BC46-090688427A66}" presName="lineNode" presStyleLbl="alignAccFollowNode1" presStyleIdx="6" presStyleCnt="15"/>
      <dgm:spPr/>
    </dgm:pt>
    <dgm:pt modelId="{735A0805-4E77-4861-9E30-3F02766A6053}" type="pres">
      <dgm:prSet presAssocID="{0F8379A9-2881-4474-BC46-090688427A66}" presName="lineArrowNode" presStyleLbl="alignAccFollowNode1" presStyleIdx="7" presStyleCnt="15"/>
      <dgm:spPr/>
    </dgm:pt>
    <dgm:pt modelId="{84C250AC-65C6-49AF-824F-DDF783F718B6}" type="pres">
      <dgm:prSet presAssocID="{C6682FBF-5BDF-46D3-82C7-53965D8F7982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24069597-9FC4-4DFE-944D-CA09C382E17D}" type="pres">
      <dgm:prSet presAssocID="{C6682FBF-5BDF-46D3-82C7-53965D8F7982}" presName="spacerBetweenCircleAndCallout" presStyleCnt="0">
        <dgm:presLayoutVars/>
      </dgm:prSet>
      <dgm:spPr/>
    </dgm:pt>
    <dgm:pt modelId="{928F2BB6-B828-461A-B920-BABA7912AFE2}" type="pres">
      <dgm:prSet presAssocID="{0F8379A9-2881-4474-BC46-090688427A66}" presName="nodeText" presStyleLbl="alignAccFollowNode1" presStyleIdx="8" presStyleCnt="15">
        <dgm:presLayoutVars>
          <dgm:bulletEnabled val="1"/>
        </dgm:presLayoutVars>
      </dgm:prSet>
      <dgm:spPr/>
    </dgm:pt>
    <dgm:pt modelId="{FFF3BCB3-0838-4B53-990F-F4116037B80A}" type="pres">
      <dgm:prSet presAssocID="{C6682FBF-5BDF-46D3-82C7-53965D8F7982}" presName="sibTransComposite" presStyleCnt="0"/>
      <dgm:spPr/>
    </dgm:pt>
    <dgm:pt modelId="{A3DB2EC8-9477-445E-9385-D41692C829AA}" type="pres">
      <dgm:prSet presAssocID="{92BFF301-D148-4038-B433-9409B92AF7A5}" presName="compositeNode" presStyleCnt="0"/>
      <dgm:spPr/>
    </dgm:pt>
    <dgm:pt modelId="{91B836EC-C99D-4E9B-B13D-EB7608809A4E}" type="pres">
      <dgm:prSet presAssocID="{92BFF301-D148-4038-B433-9409B92AF7A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3A29F7E-2BB6-4DC9-A390-8939D39B6CF4}" type="pres">
      <dgm:prSet presAssocID="{92BFF301-D148-4038-B433-9409B92AF7A5}" presName="parSh" presStyleCnt="0"/>
      <dgm:spPr/>
    </dgm:pt>
    <dgm:pt modelId="{73B126A8-F4A9-49AE-A6F7-4C70C8445A45}" type="pres">
      <dgm:prSet presAssocID="{92BFF301-D148-4038-B433-9409B92AF7A5}" presName="lineNode" presStyleLbl="alignAccFollowNode1" presStyleIdx="9" presStyleCnt="15"/>
      <dgm:spPr/>
    </dgm:pt>
    <dgm:pt modelId="{2F7BF790-C876-4868-AEB8-6681FEAC6D4D}" type="pres">
      <dgm:prSet presAssocID="{92BFF301-D148-4038-B433-9409B92AF7A5}" presName="lineArrowNode" presStyleLbl="alignAccFollowNode1" presStyleIdx="10" presStyleCnt="15"/>
      <dgm:spPr/>
    </dgm:pt>
    <dgm:pt modelId="{73FE7C90-2E7B-4395-9078-4A5D3B9A3C62}" type="pres">
      <dgm:prSet presAssocID="{D2F9CAC5-B0E4-4DD5-A21A-EC10EAD3C131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FE6857B6-F69F-4B9A-96B8-3491093E5BDA}" type="pres">
      <dgm:prSet presAssocID="{D2F9CAC5-B0E4-4DD5-A21A-EC10EAD3C131}" presName="spacerBetweenCircleAndCallout" presStyleCnt="0">
        <dgm:presLayoutVars/>
      </dgm:prSet>
      <dgm:spPr/>
    </dgm:pt>
    <dgm:pt modelId="{966A779B-AB0C-45B6-B04B-2671DAEBDD37}" type="pres">
      <dgm:prSet presAssocID="{92BFF301-D148-4038-B433-9409B92AF7A5}" presName="nodeText" presStyleLbl="alignAccFollowNode1" presStyleIdx="11" presStyleCnt="15">
        <dgm:presLayoutVars>
          <dgm:bulletEnabled val="1"/>
        </dgm:presLayoutVars>
      </dgm:prSet>
      <dgm:spPr/>
    </dgm:pt>
    <dgm:pt modelId="{F4CF0DDA-6902-4B34-AD5D-955F881FD034}" type="pres">
      <dgm:prSet presAssocID="{D2F9CAC5-B0E4-4DD5-A21A-EC10EAD3C131}" presName="sibTransComposite" presStyleCnt="0"/>
      <dgm:spPr/>
    </dgm:pt>
    <dgm:pt modelId="{2C55FBCD-DF44-47FA-8E66-E9E4852B79F7}" type="pres">
      <dgm:prSet presAssocID="{B85233C5-EF2F-49F2-906F-390FE8E6CD9C}" presName="compositeNode" presStyleCnt="0"/>
      <dgm:spPr/>
    </dgm:pt>
    <dgm:pt modelId="{FDBDB2D2-FCC0-4408-85F2-E680923F611F}" type="pres">
      <dgm:prSet presAssocID="{B85233C5-EF2F-49F2-906F-390FE8E6CD9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6BBD5E4-CD4F-4EAE-BAAD-961B2A294C49}" type="pres">
      <dgm:prSet presAssocID="{B85233C5-EF2F-49F2-906F-390FE8E6CD9C}" presName="parSh" presStyleCnt="0"/>
      <dgm:spPr/>
    </dgm:pt>
    <dgm:pt modelId="{1DAD79D6-252A-4761-8B76-4A351979EF59}" type="pres">
      <dgm:prSet presAssocID="{B85233C5-EF2F-49F2-906F-390FE8E6CD9C}" presName="lineNode" presStyleLbl="alignAccFollowNode1" presStyleIdx="12" presStyleCnt="15"/>
      <dgm:spPr/>
    </dgm:pt>
    <dgm:pt modelId="{8350174B-5FDD-44EC-B8E2-17BABDE80B6F}" type="pres">
      <dgm:prSet presAssocID="{B85233C5-EF2F-49F2-906F-390FE8E6CD9C}" presName="lineArrowNode" presStyleLbl="alignAccFollowNode1" presStyleIdx="13" presStyleCnt="15"/>
      <dgm:spPr/>
    </dgm:pt>
    <dgm:pt modelId="{DFD508DD-0E84-46A6-B534-99A41611578C}" type="pres">
      <dgm:prSet presAssocID="{FC7A10CE-7334-4C3B-B76D-237B99F93338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C0075306-E468-4956-AAD5-39A49ADE4BD2}" type="pres">
      <dgm:prSet presAssocID="{FC7A10CE-7334-4C3B-B76D-237B99F93338}" presName="spacerBetweenCircleAndCallout" presStyleCnt="0">
        <dgm:presLayoutVars/>
      </dgm:prSet>
      <dgm:spPr/>
    </dgm:pt>
    <dgm:pt modelId="{9A2B655B-46F3-4146-9A12-2908C484A885}" type="pres">
      <dgm:prSet presAssocID="{B85233C5-EF2F-49F2-906F-390FE8E6CD9C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C31B240E-771C-4781-B87F-237AC53400DF}" type="presOf" srcId="{B2D3898B-66AF-4C5F-88A5-79D3E935CF9D}" destId="{92D0C420-ECB3-4FCB-BF46-240465AC63B8}" srcOrd="0" destOrd="0" presId="urn:microsoft.com/office/officeart/2016/7/layout/LinearArrowProcessNumbered"/>
    <dgm:cxn modelId="{6E87321C-C288-4208-8D69-F9669141310C}" type="presOf" srcId="{C22FF800-B2EE-4065-B695-BB7FC2074AA0}" destId="{71FE3C32-6DE4-4CBB-8892-533508BDC94D}" srcOrd="0" destOrd="0" presId="urn:microsoft.com/office/officeart/2016/7/layout/LinearArrowProcessNumbered"/>
    <dgm:cxn modelId="{94F0F91E-8558-4054-B5D8-3E48FC2D594A}" type="presOf" srcId="{2B08D851-E454-493A-B448-EBCADBF49A66}" destId="{5577D03D-6A82-46AB-8C97-52ED92AFA910}" srcOrd="0" destOrd="0" presId="urn:microsoft.com/office/officeart/2016/7/layout/LinearArrowProcessNumbered"/>
    <dgm:cxn modelId="{A634C021-9DD9-466F-BED5-910679662B79}" type="presOf" srcId="{20CD4BCF-F91D-4A82-871A-D10EB77DA099}" destId="{14EB1B46-47A7-4625-9B71-9845015899AA}" srcOrd="0" destOrd="0" presId="urn:microsoft.com/office/officeart/2016/7/layout/LinearArrowProcessNumbered"/>
    <dgm:cxn modelId="{AB1A0D2C-7A27-4214-ACB1-2BF877BCFB48}" type="presOf" srcId="{0F8379A9-2881-4474-BC46-090688427A66}" destId="{928F2BB6-B828-461A-B920-BABA7912AFE2}" srcOrd="0" destOrd="0" presId="urn:microsoft.com/office/officeart/2016/7/layout/LinearArrowProcessNumbered"/>
    <dgm:cxn modelId="{5F2D835C-7045-4A04-AEEF-BA763C6AAA33}" type="presOf" srcId="{C6682FBF-5BDF-46D3-82C7-53965D8F7982}" destId="{84C250AC-65C6-49AF-824F-DDF783F718B6}" srcOrd="0" destOrd="0" presId="urn:microsoft.com/office/officeart/2016/7/layout/LinearArrowProcessNumbered"/>
    <dgm:cxn modelId="{AABB9D65-43F4-452D-8A2B-76DFE2D47333}" type="presOf" srcId="{D2F9CAC5-B0E4-4DD5-A21A-EC10EAD3C131}" destId="{73FE7C90-2E7B-4395-9078-4A5D3B9A3C62}" srcOrd="0" destOrd="0" presId="urn:microsoft.com/office/officeart/2016/7/layout/LinearArrowProcessNumbered"/>
    <dgm:cxn modelId="{39897F53-5069-4D08-B18A-8AF83688A5DE}" srcId="{20CD4BCF-F91D-4A82-871A-D10EB77DA099}" destId="{0F8379A9-2881-4474-BC46-090688427A66}" srcOrd="2" destOrd="0" parTransId="{C2FB30F5-1336-4881-BFD7-940D8955960F}" sibTransId="{C6682FBF-5BDF-46D3-82C7-53965D8F7982}"/>
    <dgm:cxn modelId="{88792D80-3F8C-48C4-B8DB-824212DD83A2}" type="presOf" srcId="{FC7A10CE-7334-4C3B-B76D-237B99F93338}" destId="{DFD508DD-0E84-46A6-B534-99A41611578C}" srcOrd="0" destOrd="0" presId="urn:microsoft.com/office/officeart/2016/7/layout/LinearArrowProcessNumbered"/>
    <dgm:cxn modelId="{F2609380-6313-46AB-AF6F-28AF37F21D89}" srcId="{20CD4BCF-F91D-4A82-871A-D10EB77DA099}" destId="{2B08D851-E454-493A-B448-EBCADBF49A66}" srcOrd="0" destOrd="0" parTransId="{DDBF2627-3277-4294-B91F-DC022DB323E4}" sibTransId="{B2D3898B-66AF-4C5F-88A5-79D3E935CF9D}"/>
    <dgm:cxn modelId="{7DC65B8D-659A-41C8-AA8A-3D42CF700CD4}" srcId="{20CD4BCF-F91D-4A82-871A-D10EB77DA099}" destId="{C22FF800-B2EE-4065-B695-BB7FC2074AA0}" srcOrd="1" destOrd="0" parTransId="{818221FE-94DD-4621-9548-BE6237DE98E0}" sibTransId="{9336EA5E-2E84-403A-B614-7601240121E4}"/>
    <dgm:cxn modelId="{9921A196-12E7-4A1E-9F84-21AEC16D3F29}" type="presOf" srcId="{9336EA5E-2E84-403A-B614-7601240121E4}" destId="{1DE1EAF7-592D-4DC2-8118-722ED859B8C7}" srcOrd="0" destOrd="0" presId="urn:microsoft.com/office/officeart/2016/7/layout/LinearArrowProcessNumbered"/>
    <dgm:cxn modelId="{A29733AA-06E6-4436-9A44-BF6E3CCD81BF}" type="presOf" srcId="{92BFF301-D148-4038-B433-9409B92AF7A5}" destId="{966A779B-AB0C-45B6-B04B-2671DAEBDD37}" srcOrd="0" destOrd="0" presId="urn:microsoft.com/office/officeart/2016/7/layout/LinearArrowProcessNumbered"/>
    <dgm:cxn modelId="{6F0004B7-FD11-42CE-93C1-94602485248C}" type="presOf" srcId="{B85233C5-EF2F-49F2-906F-390FE8E6CD9C}" destId="{9A2B655B-46F3-4146-9A12-2908C484A885}" srcOrd="0" destOrd="0" presId="urn:microsoft.com/office/officeart/2016/7/layout/LinearArrowProcessNumbered"/>
    <dgm:cxn modelId="{142F5BDE-E162-4731-A5BF-3CA082A1D8F2}" srcId="{20CD4BCF-F91D-4A82-871A-D10EB77DA099}" destId="{92BFF301-D148-4038-B433-9409B92AF7A5}" srcOrd="3" destOrd="0" parTransId="{C78FD033-334D-4A41-8215-4214A3F75953}" sibTransId="{D2F9CAC5-B0E4-4DD5-A21A-EC10EAD3C131}"/>
    <dgm:cxn modelId="{5A3B3EEC-515D-482D-9A1E-D7581CA3F1ED}" srcId="{20CD4BCF-F91D-4A82-871A-D10EB77DA099}" destId="{B85233C5-EF2F-49F2-906F-390FE8E6CD9C}" srcOrd="4" destOrd="0" parTransId="{02648F70-647E-4B37-BEDE-0DEACB9BD673}" sibTransId="{FC7A10CE-7334-4C3B-B76D-237B99F93338}"/>
    <dgm:cxn modelId="{BB182304-CFC5-4550-A041-11EC895BDA5E}" type="presParOf" srcId="{14EB1B46-47A7-4625-9B71-9845015899AA}" destId="{694B2401-9DC0-4C33-AB43-9873E4E738A4}" srcOrd="0" destOrd="0" presId="urn:microsoft.com/office/officeart/2016/7/layout/LinearArrowProcessNumbered"/>
    <dgm:cxn modelId="{2E2E10F9-18E2-4E68-A899-AC004ADF4C89}" type="presParOf" srcId="{694B2401-9DC0-4C33-AB43-9873E4E738A4}" destId="{48B10C2C-BE5A-4D67-8233-DBB16F81F0F3}" srcOrd="0" destOrd="0" presId="urn:microsoft.com/office/officeart/2016/7/layout/LinearArrowProcessNumbered"/>
    <dgm:cxn modelId="{5D1D1C71-B99E-4E64-9BC5-DCA1A08129D6}" type="presParOf" srcId="{694B2401-9DC0-4C33-AB43-9873E4E738A4}" destId="{40CC1B81-1DF0-492F-B44F-8C7C22EEADE8}" srcOrd="1" destOrd="0" presId="urn:microsoft.com/office/officeart/2016/7/layout/LinearArrowProcessNumbered"/>
    <dgm:cxn modelId="{F0339A18-7F74-4369-AB57-BA99B1EBF3B4}" type="presParOf" srcId="{40CC1B81-1DF0-492F-B44F-8C7C22EEADE8}" destId="{F31434BC-AADA-46D3-AFF2-7454E573D695}" srcOrd="0" destOrd="0" presId="urn:microsoft.com/office/officeart/2016/7/layout/LinearArrowProcessNumbered"/>
    <dgm:cxn modelId="{347583A9-B869-4731-B861-D7D41D658E34}" type="presParOf" srcId="{40CC1B81-1DF0-492F-B44F-8C7C22EEADE8}" destId="{1D09F7FD-0DB5-4791-A71B-952C441B502E}" srcOrd="1" destOrd="0" presId="urn:microsoft.com/office/officeart/2016/7/layout/LinearArrowProcessNumbered"/>
    <dgm:cxn modelId="{C2D823A3-1000-42FA-9FD7-C69159FB0B40}" type="presParOf" srcId="{40CC1B81-1DF0-492F-B44F-8C7C22EEADE8}" destId="{92D0C420-ECB3-4FCB-BF46-240465AC63B8}" srcOrd="2" destOrd="0" presId="urn:microsoft.com/office/officeart/2016/7/layout/LinearArrowProcessNumbered"/>
    <dgm:cxn modelId="{3103DE43-5A04-4DD8-9AE2-D570326AB016}" type="presParOf" srcId="{40CC1B81-1DF0-492F-B44F-8C7C22EEADE8}" destId="{0C0DA927-2C79-4DEE-A17F-356C83591F10}" srcOrd="3" destOrd="0" presId="urn:microsoft.com/office/officeart/2016/7/layout/LinearArrowProcessNumbered"/>
    <dgm:cxn modelId="{A245C557-709A-4685-AB51-94BD00025BBD}" type="presParOf" srcId="{694B2401-9DC0-4C33-AB43-9873E4E738A4}" destId="{5577D03D-6A82-46AB-8C97-52ED92AFA910}" srcOrd="2" destOrd="0" presId="urn:microsoft.com/office/officeart/2016/7/layout/LinearArrowProcessNumbered"/>
    <dgm:cxn modelId="{4D68327C-A7E6-430D-8461-DF0200F352FD}" type="presParOf" srcId="{14EB1B46-47A7-4625-9B71-9845015899AA}" destId="{6A008C47-43CC-49D8-9246-1FC91474E16E}" srcOrd="1" destOrd="0" presId="urn:microsoft.com/office/officeart/2016/7/layout/LinearArrowProcessNumbered"/>
    <dgm:cxn modelId="{B31C0AC3-4244-4FEA-96A5-00C424F7A6BD}" type="presParOf" srcId="{14EB1B46-47A7-4625-9B71-9845015899AA}" destId="{5020BDC6-C30A-40F2-8B68-39E30BEFD116}" srcOrd="2" destOrd="0" presId="urn:microsoft.com/office/officeart/2016/7/layout/LinearArrowProcessNumbered"/>
    <dgm:cxn modelId="{58DA56F8-C425-4EEC-A43B-9484A06D18FA}" type="presParOf" srcId="{5020BDC6-C30A-40F2-8B68-39E30BEFD116}" destId="{69DEC2CD-523F-4FA8-9048-5BCD29A6FD98}" srcOrd="0" destOrd="0" presId="urn:microsoft.com/office/officeart/2016/7/layout/LinearArrowProcessNumbered"/>
    <dgm:cxn modelId="{1EDAADD1-5E73-407E-9622-9EC82E53C05C}" type="presParOf" srcId="{5020BDC6-C30A-40F2-8B68-39E30BEFD116}" destId="{9FC6CB04-B3E5-4826-9791-7E3A141F490F}" srcOrd="1" destOrd="0" presId="urn:microsoft.com/office/officeart/2016/7/layout/LinearArrowProcessNumbered"/>
    <dgm:cxn modelId="{4BD6D07D-86D2-4805-ABAB-BF1C20532394}" type="presParOf" srcId="{9FC6CB04-B3E5-4826-9791-7E3A141F490F}" destId="{F8C5D812-06FF-45D7-88AF-4BEF6AA45EE5}" srcOrd="0" destOrd="0" presId="urn:microsoft.com/office/officeart/2016/7/layout/LinearArrowProcessNumbered"/>
    <dgm:cxn modelId="{5606870B-834B-4652-BCFF-5091AEFC99B6}" type="presParOf" srcId="{9FC6CB04-B3E5-4826-9791-7E3A141F490F}" destId="{197523E2-A25F-4B18-ABFA-E18033031541}" srcOrd="1" destOrd="0" presId="urn:microsoft.com/office/officeart/2016/7/layout/LinearArrowProcessNumbered"/>
    <dgm:cxn modelId="{BC2521B3-DFAB-4EAC-BF1C-E92462A28DC7}" type="presParOf" srcId="{9FC6CB04-B3E5-4826-9791-7E3A141F490F}" destId="{1DE1EAF7-592D-4DC2-8118-722ED859B8C7}" srcOrd="2" destOrd="0" presId="urn:microsoft.com/office/officeart/2016/7/layout/LinearArrowProcessNumbered"/>
    <dgm:cxn modelId="{0DB556B4-F512-47FE-A6D3-0F31617C038A}" type="presParOf" srcId="{9FC6CB04-B3E5-4826-9791-7E3A141F490F}" destId="{D1786A21-6BB5-4778-B299-FE9C4E977B15}" srcOrd="3" destOrd="0" presId="urn:microsoft.com/office/officeart/2016/7/layout/LinearArrowProcessNumbered"/>
    <dgm:cxn modelId="{18688009-CC58-4725-8B64-B1535D399E0D}" type="presParOf" srcId="{5020BDC6-C30A-40F2-8B68-39E30BEFD116}" destId="{71FE3C32-6DE4-4CBB-8892-533508BDC94D}" srcOrd="2" destOrd="0" presId="urn:microsoft.com/office/officeart/2016/7/layout/LinearArrowProcessNumbered"/>
    <dgm:cxn modelId="{3A660792-C655-4FA7-A74C-380BFBFB2E69}" type="presParOf" srcId="{14EB1B46-47A7-4625-9B71-9845015899AA}" destId="{1EE59A25-3CBA-4E76-BD41-5605A332495D}" srcOrd="3" destOrd="0" presId="urn:microsoft.com/office/officeart/2016/7/layout/LinearArrowProcessNumbered"/>
    <dgm:cxn modelId="{BAF00BC7-0DCD-4A48-B5C9-170B0874B82B}" type="presParOf" srcId="{14EB1B46-47A7-4625-9B71-9845015899AA}" destId="{3C442568-9AA5-4E2A-B6B1-B6249AC37242}" srcOrd="4" destOrd="0" presId="urn:microsoft.com/office/officeart/2016/7/layout/LinearArrowProcessNumbered"/>
    <dgm:cxn modelId="{BF294272-4208-410F-963B-28DD915AB8DE}" type="presParOf" srcId="{3C442568-9AA5-4E2A-B6B1-B6249AC37242}" destId="{FD496485-412D-49F1-AA82-D33F288121DD}" srcOrd="0" destOrd="0" presId="urn:microsoft.com/office/officeart/2016/7/layout/LinearArrowProcessNumbered"/>
    <dgm:cxn modelId="{FE49788A-8E29-4735-B50F-706753C54149}" type="presParOf" srcId="{3C442568-9AA5-4E2A-B6B1-B6249AC37242}" destId="{F7EF03F9-2780-4451-9F66-C0EBE7F06937}" srcOrd="1" destOrd="0" presId="urn:microsoft.com/office/officeart/2016/7/layout/LinearArrowProcessNumbered"/>
    <dgm:cxn modelId="{2629D00A-EC63-4BCD-9DE5-5DBFA2DAB335}" type="presParOf" srcId="{F7EF03F9-2780-4451-9F66-C0EBE7F06937}" destId="{4B353D0D-F7F2-492B-9B19-E8DC7F8F8078}" srcOrd="0" destOrd="0" presId="urn:microsoft.com/office/officeart/2016/7/layout/LinearArrowProcessNumbered"/>
    <dgm:cxn modelId="{3F5869EF-BF5D-4F59-9232-DACA2A7E5D95}" type="presParOf" srcId="{F7EF03F9-2780-4451-9F66-C0EBE7F06937}" destId="{735A0805-4E77-4861-9E30-3F02766A6053}" srcOrd="1" destOrd="0" presId="urn:microsoft.com/office/officeart/2016/7/layout/LinearArrowProcessNumbered"/>
    <dgm:cxn modelId="{39C76788-3B7D-47ED-87C1-701A10126473}" type="presParOf" srcId="{F7EF03F9-2780-4451-9F66-C0EBE7F06937}" destId="{84C250AC-65C6-49AF-824F-DDF783F718B6}" srcOrd="2" destOrd="0" presId="urn:microsoft.com/office/officeart/2016/7/layout/LinearArrowProcessNumbered"/>
    <dgm:cxn modelId="{257193E0-383A-4FE4-A66D-9191705C38D8}" type="presParOf" srcId="{F7EF03F9-2780-4451-9F66-C0EBE7F06937}" destId="{24069597-9FC4-4DFE-944D-CA09C382E17D}" srcOrd="3" destOrd="0" presId="urn:microsoft.com/office/officeart/2016/7/layout/LinearArrowProcessNumbered"/>
    <dgm:cxn modelId="{2D9B1C04-3613-44C9-9FDC-C485CFF24836}" type="presParOf" srcId="{3C442568-9AA5-4E2A-B6B1-B6249AC37242}" destId="{928F2BB6-B828-461A-B920-BABA7912AFE2}" srcOrd="2" destOrd="0" presId="urn:microsoft.com/office/officeart/2016/7/layout/LinearArrowProcessNumbered"/>
    <dgm:cxn modelId="{9AF62E95-A73C-4547-8788-3F855259B700}" type="presParOf" srcId="{14EB1B46-47A7-4625-9B71-9845015899AA}" destId="{FFF3BCB3-0838-4B53-990F-F4116037B80A}" srcOrd="5" destOrd="0" presId="urn:microsoft.com/office/officeart/2016/7/layout/LinearArrowProcessNumbered"/>
    <dgm:cxn modelId="{95333E95-F68A-4EC5-A4A9-E11B756C9182}" type="presParOf" srcId="{14EB1B46-47A7-4625-9B71-9845015899AA}" destId="{A3DB2EC8-9477-445E-9385-D41692C829AA}" srcOrd="6" destOrd="0" presId="urn:microsoft.com/office/officeart/2016/7/layout/LinearArrowProcessNumbered"/>
    <dgm:cxn modelId="{8CA72B51-42C9-4529-8BEE-28D612932E09}" type="presParOf" srcId="{A3DB2EC8-9477-445E-9385-D41692C829AA}" destId="{91B836EC-C99D-4E9B-B13D-EB7608809A4E}" srcOrd="0" destOrd="0" presId="urn:microsoft.com/office/officeart/2016/7/layout/LinearArrowProcessNumbered"/>
    <dgm:cxn modelId="{E11B596D-129C-4744-9621-F67332B059B1}" type="presParOf" srcId="{A3DB2EC8-9477-445E-9385-D41692C829AA}" destId="{C3A29F7E-2BB6-4DC9-A390-8939D39B6CF4}" srcOrd="1" destOrd="0" presId="urn:microsoft.com/office/officeart/2016/7/layout/LinearArrowProcessNumbered"/>
    <dgm:cxn modelId="{5E0D55AF-C75A-40A7-9AB6-C13A3F612CC1}" type="presParOf" srcId="{C3A29F7E-2BB6-4DC9-A390-8939D39B6CF4}" destId="{73B126A8-F4A9-49AE-A6F7-4C70C8445A45}" srcOrd="0" destOrd="0" presId="urn:microsoft.com/office/officeart/2016/7/layout/LinearArrowProcessNumbered"/>
    <dgm:cxn modelId="{99393B72-8A8D-445D-AD30-A3825C23CC27}" type="presParOf" srcId="{C3A29F7E-2BB6-4DC9-A390-8939D39B6CF4}" destId="{2F7BF790-C876-4868-AEB8-6681FEAC6D4D}" srcOrd="1" destOrd="0" presId="urn:microsoft.com/office/officeart/2016/7/layout/LinearArrowProcessNumbered"/>
    <dgm:cxn modelId="{E3993B1E-D950-4FCC-B9D9-CF1E8797091F}" type="presParOf" srcId="{C3A29F7E-2BB6-4DC9-A390-8939D39B6CF4}" destId="{73FE7C90-2E7B-4395-9078-4A5D3B9A3C62}" srcOrd="2" destOrd="0" presId="urn:microsoft.com/office/officeart/2016/7/layout/LinearArrowProcessNumbered"/>
    <dgm:cxn modelId="{E4E1EDF7-2B7E-402C-B454-A8186984F6AB}" type="presParOf" srcId="{C3A29F7E-2BB6-4DC9-A390-8939D39B6CF4}" destId="{FE6857B6-F69F-4B9A-96B8-3491093E5BDA}" srcOrd="3" destOrd="0" presId="urn:microsoft.com/office/officeart/2016/7/layout/LinearArrowProcessNumbered"/>
    <dgm:cxn modelId="{DC143B17-2F42-4130-9EAD-0EFA3B2C46B8}" type="presParOf" srcId="{A3DB2EC8-9477-445E-9385-D41692C829AA}" destId="{966A779B-AB0C-45B6-B04B-2671DAEBDD37}" srcOrd="2" destOrd="0" presId="urn:microsoft.com/office/officeart/2016/7/layout/LinearArrowProcessNumbered"/>
    <dgm:cxn modelId="{91E6ED01-0136-4958-A483-4CDB00868BD9}" type="presParOf" srcId="{14EB1B46-47A7-4625-9B71-9845015899AA}" destId="{F4CF0DDA-6902-4B34-AD5D-955F881FD034}" srcOrd="7" destOrd="0" presId="urn:microsoft.com/office/officeart/2016/7/layout/LinearArrowProcessNumbered"/>
    <dgm:cxn modelId="{63658DE9-02B9-4463-A2BF-F40A405CD4CD}" type="presParOf" srcId="{14EB1B46-47A7-4625-9B71-9845015899AA}" destId="{2C55FBCD-DF44-47FA-8E66-E9E4852B79F7}" srcOrd="8" destOrd="0" presId="urn:microsoft.com/office/officeart/2016/7/layout/LinearArrowProcessNumbered"/>
    <dgm:cxn modelId="{DDA71D67-E77C-4E82-BB46-7485E2E57FCD}" type="presParOf" srcId="{2C55FBCD-DF44-47FA-8E66-E9E4852B79F7}" destId="{FDBDB2D2-FCC0-4408-85F2-E680923F611F}" srcOrd="0" destOrd="0" presId="urn:microsoft.com/office/officeart/2016/7/layout/LinearArrowProcessNumbered"/>
    <dgm:cxn modelId="{09B8BE53-2557-4441-9C59-23287F6047DC}" type="presParOf" srcId="{2C55FBCD-DF44-47FA-8E66-E9E4852B79F7}" destId="{D6BBD5E4-CD4F-4EAE-BAAD-961B2A294C49}" srcOrd="1" destOrd="0" presId="urn:microsoft.com/office/officeart/2016/7/layout/LinearArrowProcessNumbered"/>
    <dgm:cxn modelId="{A4456251-DBF6-40B0-848E-EA5F2C238048}" type="presParOf" srcId="{D6BBD5E4-CD4F-4EAE-BAAD-961B2A294C49}" destId="{1DAD79D6-252A-4761-8B76-4A351979EF59}" srcOrd="0" destOrd="0" presId="urn:microsoft.com/office/officeart/2016/7/layout/LinearArrowProcessNumbered"/>
    <dgm:cxn modelId="{E55E5391-DE25-4D04-B847-9161A6377E23}" type="presParOf" srcId="{D6BBD5E4-CD4F-4EAE-BAAD-961B2A294C49}" destId="{8350174B-5FDD-44EC-B8E2-17BABDE80B6F}" srcOrd="1" destOrd="0" presId="urn:microsoft.com/office/officeart/2016/7/layout/LinearArrowProcessNumbered"/>
    <dgm:cxn modelId="{161962C1-D8BC-496D-8ADC-304CCF0A15F1}" type="presParOf" srcId="{D6BBD5E4-CD4F-4EAE-BAAD-961B2A294C49}" destId="{DFD508DD-0E84-46A6-B534-99A41611578C}" srcOrd="2" destOrd="0" presId="urn:microsoft.com/office/officeart/2016/7/layout/LinearArrowProcessNumbered"/>
    <dgm:cxn modelId="{DE954C9F-0313-4E4E-A818-8098E3CBE01B}" type="presParOf" srcId="{D6BBD5E4-CD4F-4EAE-BAAD-961B2A294C49}" destId="{C0075306-E468-4956-AAD5-39A49ADE4BD2}" srcOrd="3" destOrd="0" presId="urn:microsoft.com/office/officeart/2016/7/layout/LinearArrowProcessNumbered"/>
    <dgm:cxn modelId="{7A61A423-B22D-4E1B-9EAE-49CD99166FA6}" type="presParOf" srcId="{2C55FBCD-DF44-47FA-8E66-E9E4852B79F7}" destId="{9A2B655B-46F3-4146-9A12-2908C484A885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73BF4-A9F6-43D3-9B0A-4C47E2D816E8}">
      <dsp:nvSpPr>
        <dsp:cNvPr id="0" name=""/>
        <dsp:cNvSpPr/>
      </dsp:nvSpPr>
      <dsp:spPr>
        <a:xfrm>
          <a:off x="941472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CD67D-6797-4796-BDEE-338BB3CB4311}">
      <dsp:nvSpPr>
        <dsp:cNvPr id="0" name=""/>
        <dsp:cNvSpPr/>
      </dsp:nvSpPr>
      <dsp:spPr>
        <a:xfrm>
          <a:off x="233560" y="2278066"/>
          <a:ext cx="25742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SALES</a:t>
          </a:r>
          <a:r>
            <a:rPr lang="fr-FR" sz="1200" kern="1200"/>
            <a:t> : Ticketing, PR, Activations, Rights, Sponsorship, Negociation, Merchandising, Licencing, CRM (FRM), Place Management…</a:t>
          </a:r>
          <a:endParaRPr lang="en-US" sz="1200" kern="1200"/>
        </a:p>
      </dsp:txBody>
      <dsp:txXfrm>
        <a:off x="233560" y="2278066"/>
        <a:ext cx="2574225" cy="720000"/>
      </dsp:txXfrm>
    </dsp:sp>
    <dsp:sp modelId="{3046A008-7246-4428-AC3E-E9E5922C92E7}">
      <dsp:nvSpPr>
        <dsp:cNvPr id="0" name=""/>
        <dsp:cNvSpPr/>
      </dsp:nvSpPr>
      <dsp:spPr>
        <a:xfrm>
          <a:off x="4449999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F4079-4A38-413F-8A1F-733C1F756764}">
      <dsp:nvSpPr>
        <dsp:cNvPr id="0" name=""/>
        <dsp:cNvSpPr/>
      </dsp:nvSpPr>
      <dsp:spPr>
        <a:xfrm>
          <a:off x="3258274" y="2278066"/>
          <a:ext cx="35418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COMMUNICATON</a:t>
          </a:r>
          <a:r>
            <a:rPr lang="fr-FR" sz="1200" kern="1200" dirty="0"/>
            <a:t> : </a:t>
          </a:r>
          <a:r>
            <a:rPr lang="fr-FR" sz="1200" kern="1200" dirty="0" err="1"/>
            <a:t>Branding</a:t>
          </a:r>
          <a:r>
            <a:rPr lang="fr-FR" sz="1200" kern="1200" dirty="0"/>
            <a:t>, Digital, </a:t>
          </a:r>
          <a:r>
            <a:rPr lang="fr-FR" sz="1200" kern="1200" dirty="0" err="1"/>
            <a:t>Medias</a:t>
          </a:r>
          <a:r>
            <a:rPr lang="fr-FR" sz="1200" kern="1200" dirty="0"/>
            <a:t>, PR</a:t>
          </a:r>
          <a:endParaRPr lang="en-US" sz="1200" kern="1200" dirty="0"/>
        </a:p>
      </dsp:txBody>
      <dsp:txXfrm>
        <a:off x="3258274" y="2278066"/>
        <a:ext cx="3541850" cy="720000"/>
      </dsp:txXfrm>
    </dsp:sp>
    <dsp:sp modelId="{8C852AB7-1458-44C5-9624-4466204C1BA5}">
      <dsp:nvSpPr>
        <dsp:cNvPr id="0" name=""/>
        <dsp:cNvSpPr/>
      </dsp:nvSpPr>
      <dsp:spPr>
        <a:xfrm>
          <a:off x="7958526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E74D9-E701-44D0-B343-EFFFCAFFD27C}">
      <dsp:nvSpPr>
        <dsp:cNvPr id="0" name=""/>
        <dsp:cNvSpPr/>
      </dsp:nvSpPr>
      <dsp:spPr>
        <a:xfrm>
          <a:off x="7250614" y="2278066"/>
          <a:ext cx="25742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EVENT MANAGEMENT</a:t>
          </a:r>
          <a:r>
            <a:rPr lang="fr-FR" sz="1200" kern="1200"/>
            <a:t> : Coordination, Project management, Suppliers management, Recruitment, Human organisation…</a:t>
          </a:r>
          <a:endParaRPr lang="en-US" sz="1200" kern="1200"/>
        </a:p>
      </dsp:txBody>
      <dsp:txXfrm>
        <a:off x="7250614" y="2278066"/>
        <a:ext cx="257422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434BC-AADA-46D3-AFF2-7454E573D695}">
      <dsp:nvSpPr>
        <dsp:cNvPr id="0" name=""/>
        <dsp:cNvSpPr/>
      </dsp:nvSpPr>
      <dsp:spPr>
        <a:xfrm>
          <a:off x="1012924" y="817041"/>
          <a:ext cx="809351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9F7FD-0DB5-4791-A71B-952C441B502E}">
      <dsp:nvSpPr>
        <dsp:cNvPr id="0" name=""/>
        <dsp:cNvSpPr/>
      </dsp:nvSpPr>
      <dsp:spPr>
        <a:xfrm>
          <a:off x="1870836" y="749092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32703"/>
            <a:satOff val="280"/>
            <a:lumOff val="2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32703"/>
              <a:satOff val="280"/>
              <a:lumOff val="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0C420-ECB3-4FCB-BF46-240465AC63B8}">
      <dsp:nvSpPr>
        <dsp:cNvPr id="0" name=""/>
        <dsp:cNvSpPr/>
      </dsp:nvSpPr>
      <dsp:spPr>
        <a:xfrm>
          <a:off x="508944" y="414266"/>
          <a:ext cx="805621" cy="8056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626924" y="532246"/>
        <a:ext cx="569661" cy="569661"/>
      </dsp:txXfrm>
    </dsp:sp>
    <dsp:sp modelId="{5577D03D-6A82-46AB-8C97-52ED92AFA910}">
      <dsp:nvSpPr>
        <dsp:cNvPr id="0" name=""/>
        <dsp:cNvSpPr/>
      </dsp:nvSpPr>
      <dsp:spPr>
        <a:xfrm>
          <a:off x="1235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265406"/>
            <a:satOff val="560"/>
            <a:lumOff val="5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65406"/>
              <a:satOff val="560"/>
              <a:lumOff val="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Introduction : Sport Business </a:t>
          </a:r>
          <a:r>
            <a:rPr lang="fr-FR" sz="1100" b="1" kern="1200" dirty="0" err="1"/>
            <a:t>Markets</a:t>
          </a:r>
          <a:r>
            <a:rPr lang="fr-FR" sz="1100" b="1" kern="1200" dirty="0"/>
            <a:t> and Case </a:t>
          </a:r>
          <a:r>
            <a:rPr lang="fr-FR" sz="1100" b="1" kern="1200" dirty="0" err="1"/>
            <a:t>Studies</a:t>
          </a:r>
          <a:endParaRPr lang="en-US" sz="1100" kern="1200" dirty="0"/>
        </a:p>
      </dsp:txBody>
      <dsp:txXfrm>
        <a:off x="1235" y="1749696"/>
        <a:ext cx="1821040" cy="1601392"/>
      </dsp:txXfrm>
    </dsp:sp>
    <dsp:sp modelId="{F8C5D812-06FF-45D7-88AF-4BEF6AA45EE5}">
      <dsp:nvSpPr>
        <dsp:cNvPr id="0" name=""/>
        <dsp:cNvSpPr/>
      </dsp:nvSpPr>
      <dsp:spPr>
        <a:xfrm>
          <a:off x="2024613" y="817041"/>
          <a:ext cx="1821040" cy="71"/>
        </a:xfrm>
        <a:prstGeom prst="rect">
          <a:avLst/>
        </a:prstGeom>
        <a:solidFill>
          <a:schemeClr val="accent2">
            <a:tint val="40000"/>
            <a:alpha val="90000"/>
            <a:hueOff val="-398109"/>
            <a:satOff val="840"/>
            <a:lumOff val="8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98109"/>
              <a:satOff val="840"/>
              <a:lumOff val="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523E2-A25F-4B18-ABFA-E18033031541}">
      <dsp:nvSpPr>
        <dsp:cNvPr id="0" name=""/>
        <dsp:cNvSpPr/>
      </dsp:nvSpPr>
      <dsp:spPr>
        <a:xfrm>
          <a:off x="3894215" y="749092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530812"/>
            <a:satOff val="1121"/>
            <a:lumOff val="11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530812"/>
              <a:satOff val="1121"/>
              <a:lumOff val="1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1EAF7-592D-4DC2-8118-722ED859B8C7}">
      <dsp:nvSpPr>
        <dsp:cNvPr id="0" name=""/>
        <dsp:cNvSpPr/>
      </dsp:nvSpPr>
      <dsp:spPr>
        <a:xfrm>
          <a:off x="2532323" y="414266"/>
          <a:ext cx="805621" cy="805621"/>
        </a:xfrm>
        <a:prstGeom prst="ellipse">
          <a:avLst/>
        </a:prstGeom>
        <a:solidFill>
          <a:schemeClr val="accent2">
            <a:hueOff val="-332956"/>
            <a:satOff val="-147"/>
            <a:lumOff val="392"/>
            <a:alphaOff val="0"/>
          </a:schemeClr>
        </a:solidFill>
        <a:ln w="15875" cap="flat" cmpd="sng" algn="ctr">
          <a:solidFill>
            <a:schemeClr val="accent2">
              <a:hueOff val="-332956"/>
              <a:satOff val="-147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</a:p>
      </dsp:txBody>
      <dsp:txXfrm>
        <a:off x="2650303" y="532246"/>
        <a:ext cx="569661" cy="569661"/>
      </dsp:txXfrm>
    </dsp:sp>
    <dsp:sp modelId="{71FE3C32-6DE4-4CBB-8892-533508BDC94D}">
      <dsp:nvSpPr>
        <dsp:cNvPr id="0" name=""/>
        <dsp:cNvSpPr/>
      </dsp:nvSpPr>
      <dsp:spPr>
        <a:xfrm>
          <a:off x="2024613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663514"/>
            <a:satOff val="1401"/>
            <a:lumOff val="14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63514"/>
              <a:satOff val="1401"/>
              <a:lumOff val="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Sponsorship</a:t>
          </a:r>
          <a:r>
            <a:rPr lang="fr-FR" sz="1100" b="1" kern="1200" dirty="0"/>
            <a:t> Activation </a:t>
          </a:r>
          <a:endParaRPr lang="en-US" sz="1100" kern="1200" dirty="0"/>
        </a:p>
      </dsp:txBody>
      <dsp:txXfrm>
        <a:off x="2024613" y="1749696"/>
        <a:ext cx="1821040" cy="1601392"/>
      </dsp:txXfrm>
    </dsp:sp>
    <dsp:sp modelId="{4B353D0D-F7F2-492B-9B19-E8DC7F8F8078}">
      <dsp:nvSpPr>
        <dsp:cNvPr id="0" name=""/>
        <dsp:cNvSpPr/>
      </dsp:nvSpPr>
      <dsp:spPr>
        <a:xfrm>
          <a:off x="4047991" y="817041"/>
          <a:ext cx="1821040" cy="72"/>
        </a:xfrm>
        <a:prstGeom prst="rect">
          <a:avLst/>
        </a:prstGeom>
        <a:solidFill>
          <a:schemeClr val="accent2">
            <a:tint val="40000"/>
            <a:alpha val="90000"/>
            <a:hueOff val="-796217"/>
            <a:satOff val="1681"/>
            <a:lumOff val="17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796217"/>
              <a:satOff val="1681"/>
              <a:lumOff val="1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A0805-4E77-4861-9E30-3F02766A6053}">
      <dsp:nvSpPr>
        <dsp:cNvPr id="0" name=""/>
        <dsp:cNvSpPr/>
      </dsp:nvSpPr>
      <dsp:spPr>
        <a:xfrm>
          <a:off x="5917593" y="749091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928920"/>
            <a:satOff val="1961"/>
            <a:lumOff val="20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928920"/>
              <a:satOff val="1961"/>
              <a:lumOff val="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250AC-65C6-49AF-824F-DDF783F718B6}">
      <dsp:nvSpPr>
        <dsp:cNvPr id="0" name=""/>
        <dsp:cNvSpPr/>
      </dsp:nvSpPr>
      <dsp:spPr>
        <a:xfrm>
          <a:off x="4555701" y="414266"/>
          <a:ext cx="805621" cy="805621"/>
        </a:xfrm>
        <a:prstGeom prst="ellipse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accent2">
              <a:hueOff val="-665912"/>
              <a:satOff val="-293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673681" y="532246"/>
        <a:ext cx="569661" cy="569661"/>
      </dsp:txXfrm>
    </dsp:sp>
    <dsp:sp modelId="{928F2BB6-B828-461A-B920-BABA7912AFE2}">
      <dsp:nvSpPr>
        <dsp:cNvPr id="0" name=""/>
        <dsp:cNvSpPr/>
      </dsp:nvSpPr>
      <dsp:spPr>
        <a:xfrm>
          <a:off x="4047991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061623"/>
            <a:satOff val="2241"/>
            <a:lumOff val="23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061623"/>
              <a:satOff val="2241"/>
              <a:lumOff val="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Cause </a:t>
          </a:r>
          <a:r>
            <a:rPr lang="fr-FR" sz="1100" b="1" kern="1200" dirty="0" err="1"/>
            <a:t>Related</a:t>
          </a:r>
          <a:r>
            <a:rPr lang="fr-FR" sz="1100" b="1" kern="1200" dirty="0"/>
            <a:t> Marketing &amp; </a:t>
          </a:r>
          <a:r>
            <a:rPr lang="fr-FR" sz="1100" b="1" kern="1200" dirty="0" err="1"/>
            <a:t>Sponsorship</a:t>
          </a:r>
          <a:r>
            <a:rPr lang="fr-FR" sz="1100" b="1" kern="1200" dirty="0"/>
            <a:t> Activation</a:t>
          </a:r>
          <a:endParaRPr lang="en-US" sz="1100" kern="1200" dirty="0"/>
        </a:p>
      </dsp:txBody>
      <dsp:txXfrm>
        <a:off x="4047991" y="1749696"/>
        <a:ext cx="1821040" cy="1601392"/>
      </dsp:txXfrm>
    </dsp:sp>
    <dsp:sp modelId="{73B126A8-F4A9-49AE-A6F7-4C70C8445A45}">
      <dsp:nvSpPr>
        <dsp:cNvPr id="0" name=""/>
        <dsp:cNvSpPr/>
      </dsp:nvSpPr>
      <dsp:spPr>
        <a:xfrm>
          <a:off x="6071370" y="817041"/>
          <a:ext cx="1821040" cy="72"/>
        </a:xfrm>
        <a:prstGeom prst="rect">
          <a:avLst/>
        </a:prstGeom>
        <a:solidFill>
          <a:schemeClr val="accent2">
            <a:tint val="40000"/>
            <a:alpha val="90000"/>
            <a:hueOff val="-1194326"/>
            <a:satOff val="2521"/>
            <a:lumOff val="26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194326"/>
              <a:satOff val="2521"/>
              <a:lumOff val="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BF790-C876-4868-AEB8-6681FEAC6D4D}">
      <dsp:nvSpPr>
        <dsp:cNvPr id="0" name=""/>
        <dsp:cNvSpPr/>
      </dsp:nvSpPr>
      <dsp:spPr>
        <a:xfrm>
          <a:off x="7940971" y="749091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327029"/>
            <a:satOff val="2801"/>
            <a:lumOff val="28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327029"/>
              <a:satOff val="2801"/>
              <a:lumOff val="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E7C90-2E7B-4395-9078-4A5D3B9A3C62}">
      <dsp:nvSpPr>
        <dsp:cNvPr id="0" name=""/>
        <dsp:cNvSpPr/>
      </dsp:nvSpPr>
      <dsp:spPr>
        <a:xfrm>
          <a:off x="6579079" y="414266"/>
          <a:ext cx="805621" cy="805621"/>
        </a:xfrm>
        <a:prstGeom prst="ellipse">
          <a:avLst/>
        </a:prstGeom>
        <a:solidFill>
          <a:schemeClr val="accent2">
            <a:hueOff val="-998868"/>
            <a:satOff val="-440"/>
            <a:lumOff val="1177"/>
            <a:alphaOff val="0"/>
          </a:schemeClr>
        </a:solidFill>
        <a:ln w="15875" cap="flat" cmpd="sng" algn="ctr">
          <a:solidFill>
            <a:schemeClr val="accent2">
              <a:hueOff val="-998868"/>
              <a:satOff val="-440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697059" y="532246"/>
        <a:ext cx="569661" cy="569661"/>
      </dsp:txXfrm>
    </dsp:sp>
    <dsp:sp modelId="{966A779B-AB0C-45B6-B04B-2671DAEBDD37}">
      <dsp:nvSpPr>
        <dsp:cNvPr id="0" name=""/>
        <dsp:cNvSpPr/>
      </dsp:nvSpPr>
      <dsp:spPr>
        <a:xfrm>
          <a:off x="6071370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459732"/>
            <a:satOff val="3082"/>
            <a:lumOff val="31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459732"/>
              <a:satOff val="3082"/>
              <a:lumOff val="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Workshop / Coaching : Activation</a:t>
          </a:r>
          <a:endParaRPr lang="en-US" sz="1100" kern="1200" dirty="0"/>
        </a:p>
      </dsp:txBody>
      <dsp:txXfrm>
        <a:off x="6071370" y="1749696"/>
        <a:ext cx="1821040" cy="1601392"/>
      </dsp:txXfrm>
    </dsp:sp>
    <dsp:sp modelId="{1DAD79D6-252A-4761-8B76-4A351979EF59}">
      <dsp:nvSpPr>
        <dsp:cNvPr id="0" name=""/>
        <dsp:cNvSpPr/>
      </dsp:nvSpPr>
      <dsp:spPr>
        <a:xfrm>
          <a:off x="8094748" y="817041"/>
          <a:ext cx="910520" cy="72"/>
        </a:xfrm>
        <a:prstGeom prst="rect">
          <a:avLst/>
        </a:prstGeom>
        <a:solidFill>
          <a:schemeClr val="accent2">
            <a:tint val="40000"/>
            <a:alpha val="90000"/>
            <a:hueOff val="-1592435"/>
            <a:satOff val="3362"/>
            <a:lumOff val="3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592435"/>
              <a:satOff val="3362"/>
              <a:lumOff val="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508DD-0E84-46A6-B534-99A41611578C}">
      <dsp:nvSpPr>
        <dsp:cNvPr id="0" name=""/>
        <dsp:cNvSpPr/>
      </dsp:nvSpPr>
      <dsp:spPr>
        <a:xfrm>
          <a:off x="8602457" y="414266"/>
          <a:ext cx="805621" cy="805621"/>
        </a:xfrm>
        <a:prstGeom prst="ellipse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720437" y="532246"/>
        <a:ext cx="569661" cy="569661"/>
      </dsp:txXfrm>
    </dsp:sp>
    <dsp:sp modelId="{9A2B655B-46F3-4146-9A12-2908C484A885}">
      <dsp:nvSpPr>
        <dsp:cNvPr id="0" name=""/>
        <dsp:cNvSpPr/>
      </dsp:nvSpPr>
      <dsp:spPr>
        <a:xfrm>
          <a:off x="8094748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857840"/>
            <a:satOff val="3922"/>
            <a:lumOff val="40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57840"/>
              <a:satOff val="3922"/>
              <a:lumOff val="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Group Presentation</a:t>
          </a:r>
          <a:endParaRPr lang="en-US" sz="1100" kern="1200"/>
        </a:p>
      </dsp:txBody>
      <dsp:txXfrm>
        <a:off x="8094748" y="1749696"/>
        <a:ext cx="1821040" cy="1601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D90E-D1E3-4D4E-8205-EF49870478D1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89713-CB80-43CC-A244-A4B5EDDF60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97AB-8F0C-4F51-8420-0A4443F3EA62}" type="datetimeFigureOut">
              <a:rPr lang="fr-FR"/>
              <a:pPr>
                <a:defRPr/>
              </a:pPr>
              <a:t>23/05/2023</a:t>
            </a:fld>
            <a:endParaRPr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0235-FB0F-40A2-AF01-465330CE67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61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3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8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4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6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6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1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96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3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2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42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556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8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9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33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51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75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916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1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3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339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271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739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99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00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FA2B77-60DD-359F-A898-9331E87FA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A62480-7CE4-E5EF-3392-180DE0FC3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FE2815-4A0C-FFA0-DD92-79494E04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DFD836-8844-429D-7ED6-3E933742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074F98-111A-3692-4277-4C278102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317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03889-C2A5-493B-FA50-AA29C1F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0C0D81-AEBC-F0A0-F8A6-FCF74FDEE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322F45-429A-7B24-2DA2-D55ABB71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A09EBA-6CE1-47C5-D18B-1BDDB159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3C701D-C1F4-3FC9-B92B-CAA666D4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58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BC92A-DB19-1D7A-ECE9-FAFD4B79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107F95-C7A8-EAE1-15F7-1D57B6039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AC97B-08A0-B086-8C76-B82C2F14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BDB8D-63D9-952B-7E33-E4A2A4AA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BFD0FF-4E7A-67C1-AC03-33D4C49C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77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EC5E7-B5FF-46D1-53CD-4C35FC0F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63688A-5A4C-7C39-C512-B211AFC10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0031AF-DE01-4F9A-35EE-135F9A87E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4758E1-CC47-D374-D541-9308989A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948E8B-4A07-49AB-1BA9-AA73D1BD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5BFD55-DB7E-62EE-F85C-C233C301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036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93EB5-27A6-23E3-2AB8-F07710CA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F95FFC-2D7D-3452-0B5E-B89F177FF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EB3165-E19A-6CAB-73E7-EB4D737B6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8E4528-6BF8-29C9-7711-B549E6FA2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476FBDC-F268-3D07-2C12-8C8BE9EC8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5ABE6A-18DF-6BCB-8651-D6D77C664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989E25-CE28-B227-C6D2-99CB07F8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E8B768-3242-3DE3-84F8-0A596A79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110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33C60-0E00-E4AE-D449-2A834AA5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872C4F-C593-B85B-D487-75DDFB0C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532E0F-F79C-F790-15FF-2504F39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0C928-0D51-DC65-B055-58C5F7E9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372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C71798-7DAA-F322-C21E-23CE44D6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C9D7B1-0232-729F-B962-7F08809D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0BAD2D-649F-A907-2EEF-01D41E88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24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6340F-E48C-F47C-FB8A-0814F24B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1C120F-827B-8F27-A1F9-9626EB39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828A95-27D0-FF2D-9698-3F2D4EA72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4FF76D-8A8A-9769-E4FA-8F1396EF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B1F18B-1DED-BE21-E4CF-7A410457B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922AE-1F0B-45DC-3121-CC0CDD6B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555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49E9C-657D-794F-5F10-5522060F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5858B4C-058A-6010-0744-0EDEB52D5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3547F9-6A1D-08BB-05F5-4DDBD6937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5BBCB9-F628-DE7D-855B-D5147160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6FA36F-2A1B-1DA3-F354-0E39D00C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3FB05D-605C-D5B1-6F8C-F4998126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28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545F1-FE8F-5D1A-8AF9-FAABF26F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08DB02-7C90-2594-A37B-99E17EDFF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000D94-E302-3E25-F410-88F1F5BE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FD169E-C047-417D-C1CF-0CA31EF2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150847-B1C9-551F-2A46-4C417240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177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5A15E1-20AA-BEF5-DB3D-EF7D093FD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AFF405-C639-90A7-A9D8-5C3F0384B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6342CF-46C9-1917-B11D-64B675F6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555D76-B647-33BE-C93B-35EEC2BA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55EAA9-232C-4A05-733D-D46EABB6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62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EFC2FC-59D2-4321-942C-4EBBB27EDC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2F576EA-4639-493F-A239-F48BFDD95327}" type="datetimeFigureOut">
              <a:rPr lang="fr-FR"/>
              <a:pPr>
                <a:defRPr/>
              </a:pPr>
              <a:t>23/05/2023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E8461D-F65F-4906-98FA-543F657106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621E31-C961-4BB8-BB75-8D15157A67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D56572B-E050-4BBA-878D-6E040B45D4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766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13276" y="1315123"/>
            <a:ext cx="10704665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0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25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 defTabSz="914400"/>
              <a:t>23/05/2023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B23120B2-7E86-40FA-AEA3-04A57F336B46}" type="slidenum">
              <a:rPr lang="fr-FR" smtClean="0">
                <a:solidFill>
                  <a:prstClr val="black"/>
                </a:solidFill>
              </a:rPr>
              <a:pPr defTabSz="914400"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9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C123FB-BC91-419E-AE95-D4A46807FBB9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8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F2E5AF-C70B-7ED9-638E-C57A10D7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0AF493-9F05-FFAE-3CD4-2170EA1F6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4D529F-60EB-9D90-B9BD-C88D05774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119CE-004D-81A8-2B1E-1DF4944EA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63599-5239-3135-33D2-7255E4D95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0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UVAnepjQaM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hqiSO_UFxg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google.fr/url?sa=i&amp;rct=j&amp;q=&amp;esrc=s&amp;source=images&amp;cd=&amp;ved=2ahUKEwjW36KR8s_iAhUrzoUKHZrDBOsQjRx6BAgBEAU&amp;url=https://hiphopwired.com/playlist/budweiser-drops-tear-jerking-tribute-to-dwyane-wade-twitter-in-glorious-shambles/&amp;psig=AOvVaw035twbgkev_FAv2Kj9SZ8Y&amp;ust=155973991172704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yuXV6A7O6g?start=1&amp;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5O0JJpzmfCA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../Mes%20documents/JF/bERCY/Bercy2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aQRyof-Crvk?feature=oembe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3" Type="http://schemas.openxmlformats.org/officeDocument/2006/relationships/image" Target="../media/image16.jpeg"/><Relationship Id="rId21" Type="http://schemas.openxmlformats.org/officeDocument/2006/relationships/image" Target="../media/image33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jp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23" Type="http://schemas.openxmlformats.org/officeDocument/2006/relationships/image" Target="../media/image35.jpeg"/><Relationship Id="rId10" Type="http://schemas.openxmlformats.org/officeDocument/2006/relationships/image" Target="../media/image23.jpeg"/><Relationship Id="rId19" Type="http://schemas.openxmlformats.org/officeDocument/2006/relationships/hyperlink" Target="https://www.google.fr/url?sa=i&amp;rct=j&amp;q=&amp;esrc=s&amp;source=images&amp;cd=&amp;ved=2ahUKEwjy5pmHiNDkAhWR5OAKHV0jCOQQjRx6BAgBEAQ&amp;url=https%3A%2F%2Fwww.facebook.com%2FDavisCupTennis%2F&amp;psig=AOvVaw3tzKIM4CIPwcUPCI7KAtE6&amp;ust=1568541889896670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8302" y="0"/>
            <a:ext cx="131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chemeClr val="bg1"/>
                </a:solidFill>
              </a:rPr>
              <a:t>Lecture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CCF7AB-1DAA-46C6-9817-84BCDEBEE824}"/>
              </a:ext>
            </a:extLst>
          </p:cNvPr>
          <p:cNvSpPr txBox="1"/>
          <p:nvPr/>
        </p:nvSpPr>
        <p:spPr>
          <a:xfrm>
            <a:off x="0" y="5315102"/>
            <a:ext cx="116677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Lionel Maltese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Maître de Conférences Aix Marseille </a:t>
            </a:r>
            <a:r>
              <a:rPr lang="fr-FR" sz="1600" b="1" dirty="0" err="1">
                <a:solidFill>
                  <a:schemeClr val="bg1"/>
                </a:solidFill>
              </a:rPr>
              <a:t>University</a:t>
            </a:r>
            <a:r>
              <a:rPr lang="fr-FR" sz="1600" b="1" dirty="0">
                <a:solidFill>
                  <a:schemeClr val="bg1"/>
                </a:solidFill>
              </a:rPr>
              <a:t> – CERGAM IAE Aix-en-Provence - #OIMS Laval </a:t>
            </a:r>
            <a:r>
              <a:rPr lang="fr-FR" sz="1600" b="1" dirty="0" err="1">
                <a:solidFill>
                  <a:schemeClr val="bg1"/>
                </a:solidFill>
              </a:rPr>
              <a:t>University</a:t>
            </a:r>
            <a:r>
              <a:rPr lang="fr-FR" sz="1600" b="1" dirty="0">
                <a:solidFill>
                  <a:schemeClr val="bg1"/>
                </a:solidFill>
              </a:rPr>
              <a:t> Canada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Associate Professor Sport Business Management </a:t>
            </a:r>
            <a:r>
              <a:rPr lang="fr-FR" sz="1600" b="1" dirty="0" err="1">
                <a:solidFill>
                  <a:schemeClr val="bg1"/>
                </a:solidFill>
              </a:rPr>
              <a:t>Kedge</a:t>
            </a:r>
            <a:r>
              <a:rPr lang="fr-FR" sz="1600" b="1" dirty="0">
                <a:solidFill>
                  <a:schemeClr val="bg1"/>
                </a:solidFill>
              </a:rPr>
              <a:t> Business </a:t>
            </a:r>
            <a:r>
              <a:rPr lang="fr-FR" sz="1600" b="1" dirty="0" err="1">
                <a:solidFill>
                  <a:schemeClr val="bg1"/>
                </a:solidFill>
              </a:rPr>
              <a:t>School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 err="1">
                <a:solidFill>
                  <a:schemeClr val="bg1"/>
                </a:solidFill>
              </a:rPr>
              <a:t>Delegate</a:t>
            </a:r>
            <a:r>
              <a:rPr lang="fr-FR" sz="1600" b="1" dirty="0">
                <a:solidFill>
                  <a:schemeClr val="bg1"/>
                </a:solidFill>
              </a:rPr>
              <a:t> Manager Marseille – Lyon ATP250 - Senior consulting sport business management</a:t>
            </a:r>
            <a:br>
              <a:rPr lang="fr-FR" sz="1600" b="1" dirty="0">
                <a:solidFill>
                  <a:schemeClr val="bg1"/>
                </a:solidFill>
              </a:rPr>
            </a:b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Twitter : @lionelmaltese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ACC8ED2-2A4F-891E-2561-20A8EE894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7033" y="369332"/>
            <a:ext cx="5949182" cy="356616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Sport Marketing </a:t>
            </a:r>
            <a:br>
              <a:rPr lang="fr-FR" sz="3600" b="1" dirty="0">
                <a:solidFill>
                  <a:schemeClr val="bg1"/>
                </a:solidFill>
              </a:rPr>
            </a:br>
            <a:r>
              <a:rPr lang="fr-FR" sz="3600" b="1" dirty="0">
                <a:solidFill>
                  <a:schemeClr val="bg1"/>
                </a:solidFill>
              </a:rPr>
              <a:t>&amp; </a:t>
            </a:r>
            <a:br>
              <a:rPr lang="fr-FR" sz="3600" b="1" dirty="0">
                <a:solidFill>
                  <a:schemeClr val="bg1"/>
                </a:solidFill>
              </a:rPr>
            </a:br>
            <a:r>
              <a:rPr lang="fr-FR" sz="3600" b="1" dirty="0">
                <a:solidFill>
                  <a:schemeClr val="bg1"/>
                </a:solidFill>
              </a:rPr>
              <a:t>Communication </a:t>
            </a:r>
            <a:br>
              <a:rPr lang="fr-FR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Summer School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SPORT EVENT MANAGEMENT</a:t>
            </a:r>
            <a:br>
              <a:rPr lang="fr-FR" sz="3600" dirty="0">
                <a:solidFill>
                  <a:schemeClr val="bg1"/>
                </a:solidFill>
              </a:rPr>
            </a:br>
            <a:br>
              <a:rPr lang="fr-FR" sz="36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7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99972" y="6150114"/>
            <a:ext cx="285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latin typeface="Freestyle Script" panose="030804020302050B0404" pitchFamily="66" charset="0"/>
              </a:rPr>
              <a:t>Vince Lombardi</a:t>
            </a:r>
          </a:p>
        </p:txBody>
      </p:sp>
    </p:spTree>
    <p:extLst>
      <p:ext uri="{BB962C8B-B14F-4D97-AF65-F5344CB8AC3E}">
        <p14:creationId xmlns:p14="http://schemas.microsoft.com/office/powerpoint/2010/main" val="351062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16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édia en ligne 1" title="How to create your own luck I Philippe Gabilliet">
            <a:hlinkClick r:id="" action="ppaction://media"/>
            <a:extLst>
              <a:ext uri="{FF2B5EF4-FFF2-40B4-BE49-F238E27FC236}">
                <a16:creationId xmlns:a16="http://schemas.microsoft.com/office/drawing/2014/main" id="{06AF9FFC-C4B8-4006-92FC-4BAF6B61DD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4560" y="502475"/>
            <a:ext cx="7833953" cy="58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80" y="-552786"/>
            <a:ext cx="5224587" cy="6992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104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gne, texte, arbre&#10;&#10;Description générée automatiquement">
            <a:extLst>
              <a:ext uri="{FF2B5EF4-FFF2-40B4-BE49-F238E27FC236}">
                <a16:creationId xmlns:a16="http://schemas.microsoft.com/office/drawing/2014/main" id="{A101F4E6-E507-4934-9193-9EBD92F3D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3" b="104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9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We Are Liverpool: This Means More">
            <a:hlinkClick r:id="" action="ppaction://media"/>
            <a:extLst>
              <a:ext uri="{FF2B5EF4-FFF2-40B4-BE49-F238E27FC236}">
                <a16:creationId xmlns:a16="http://schemas.microsoft.com/office/drawing/2014/main" id="{5CAC21F2-16CF-48B3-A69A-524CEA54F6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dwyane wade budweiser&quot;">
            <a:hlinkClick r:id="rId2"/>
            <a:extLst>
              <a:ext uri="{FF2B5EF4-FFF2-40B4-BE49-F238E27FC236}">
                <a16:creationId xmlns:a16="http://schemas.microsoft.com/office/drawing/2014/main" id="{0788C5FA-4BB7-4C50-ACAF-A216FC2D2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49224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INCREDIBLE Dwyane Wade commercial x Budweiser #OneLastDance">
            <a:hlinkClick r:id="" action="ppaction://media"/>
            <a:extLst>
              <a:ext uri="{FF2B5EF4-FFF2-40B4-BE49-F238E27FC236}">
                <a16:creationId xmlns:a16="http://schemas.microsoft.com/office/drawing/2014/main" id="{52E38513-E899-4E3E-9F21-EDA3EE82B5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enfant, extérieur&#10;&#10;Description générée automatiquement">
            <a:extLst>
              <a:ext uri="{FF2B5EF4-FFF2-40B4-BE49-F238E27FC236}">
                <a16:creationId xmlns:a16="http://schemas.microsoft.com/office/drawing/2014/main" id="{17BD7450-E939-467B-A056-735D0DD3A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b="13793"/>
          <a:stretch/>
        </p:blipFill>
        <p:spPr>
          <a:xfrm>
            <a:off x="1" y="10"/>
            <a:ext cx="12192000" cy="6857991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5AF3374-98C4-4020-BC8A-1E9636306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altLang="fr-FR" b="1"/>
              <a:t>SPORTAIMENT BUSINESS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283548" y="1929624"/>
            <a:ext cx="2837411" cy="402336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FANS</a:t>
            </a:r>
          </a:p>
          <a:p>
            <a:pPr algn="ctr">
              <a:buFont typeface="Wingdings" pitchFamily="2" charset="2"/>
              <a:buChar char="q"/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q"/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BACFF0-2A9C-40B2-AD8B-4BF8B36A5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90D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093FA5-C51D-489E-81CB-B9B62654C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33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488414" y="1981315"/>
            <a:ext cx="1121517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Over the last four decades, sports in North America has evolved from pure competition to business…from game to entertainment.  Although the quality of competition has remained the centerpiece, North American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sports culture 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 primarily motivated by money.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 France, as in most European countries, the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sports culture 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has historically been driven by the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competitions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themselves, so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consumption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trends are not comparable.  That said, there is no question that economic reality is driving French sports organizations to become more professional and oriented to business and profits.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From the perspective of an American who has extensive experience working with European and French sports organizations, finding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right balance between economics and culture is precisely the right recipe for success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29967" y="459210"/>
            <a:ext cx="914400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Marshall Glickman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CEO G2 Strategic,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president of the NBA’s Portland Trail Blazers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homme, personne, intérieur, cravate&#10;&#10;Description générée automatiquement">
            <a:extLst>
              <a:ext uri="{FF2B5EF4-FFF2-40B4-BE49-F238E27FC236}">
                <a16:creationId xmlns:a16="http://schemas.microsoft.com/office/drawing/2014/main" id="{7143F084-2495-4A8D-8E58-E96F01DC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33" y="98342"/>
            <a:ext cx="2845984" cy="172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55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 10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6A205CFA-B94A-44C9-816D-A63085A6A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2" r="44896" b="1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BB1367-2A02-480A-90E2-DF8E94262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3" r="4167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36D025-DC9D-43F6-B29A-DD768C49D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3670" b="-1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14075" b="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1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Thank you, Roger">
            <a:hlinkClick r:id="" action="ppaction://media"/>
            <a:extLst>
              <a:ext uri="{FF2B5EF4-FFF2-40B4-BE49-F238E27FC236}">
                <a16:creationId xmlns:a16="http://schemas.microsoft.com/office/drawing/2014/main" id="{43770F54-2EFB-AC5E-2C9C-79308FE666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B8644-00A3-4A82-876F-2A7B1AC4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1" r="-2" b="615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cabane, bâtiment, objet, intérieur&#10;&#10;Description générée automatiquement">
            <a:extLst>
              <a:ext uri="{FF2B5EF4-FFF2-40B4-BE49-F238E27FC236}">
                <a16:creationId xmlns:a16="http://schemas.microsoft.com/office/drawing/2014/main" id="{FAC598AC-31F6-4FEB-AE5F-748C5A458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4" r="-3" b="602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338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617" b="3"/>
          <a:stretch/>
        </p:blipFill>
        <p:spPr bwMode="auto"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ciel, personne, extérieur&#10;&#10;Description générée automatiquement">
            <a:extLst>
              <a:ext uri="{FF2B5EF4-FFF2-40B4-BE49-F238E27FC236}">
                <a16:creationId xmlns:a16="http://schemas.microsoft.com/office/drawing/2014/main" id="{AC0D3DF2-C956-46BB-8C45-955805531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33" r="-2" b="1794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227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Course goal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782444"/>
            <a:ext cx="6912217" cy="47694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88A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24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28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09" y="801793"/>
            <a:ext cx="3295660" cy="527305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1724052"/>
            <a:ext cx="5136388" cy="3428538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93956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5CF58C-1451-48DC-824B-BA78FF436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12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8856FE-9E8E-4B7E-8AF9-61B51BF64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82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0" name="Rectangle 2"/>
          <p:cNvSpPr>
            <a:spLocks noGrp="1"/>
          </p:cNvSpPr>
          <p:nvPr>
            <p:ph type="title" idx="4294967295"/>
          </p:nvPr>
        </p:nvSpPr>
        <p:spPr>
          <a:xfrm>
            <a:off x="1333040" y="425451"/>
            <a:ext cx="10172241" cy="622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Sport Marketing Digest</a:t>
            </a:r>
            <a:r>
              <a:rPr sz="3200" b="1" dirty="0">
                <a:solidFill>
                  <a:schemeClr val="tx1"/>
                </a:solidFill>
              </a:rPr>
              <a:t> : </a:t>
            </a:r>
            <a:r>
              <a:rPr sz="2800" b="1" i="1" dirty="0">
                <a:solidFill>
                  <a:schemeClr val="tx1"/>
                </a:solidFill>
              </a:rPr>
              <a:t>Communication</a:t>
            </a:r>
            <a:r>
              <a:rPr sz="3200" b="1" dirty="0">
                <a:solidFill>
                  <a:schemeClr val="tx1"/>
                </a:solidFill>
              </a:rPr>
              <a:t> - </a:t>
            </a:r>
            <a:r>
              <a:rPr sz="2800" b="1" i="1" dirty="0">
                <a:solidFill>
                  <a:schemeClr val="tx1"/>
                </a:solidFill>
              </a:rPr>
              <a:t>Networks – </a:t>
            </a:r>
            <a:r>
              <a:rPr sz="2800" b="1" i="1" dirty="0" err="1">
                <a:solidFill>
                  <a:schemeClr val="tx1"/>
                </a:solidFill>
              </a:rPr>
              <a:t>Experiences</a:t>
            </a:r>
            <a:r>
              <a:rPr sz="2800" b="1" i="1" dirty="0">
                <a:solidFill>
                  <a:schemeClr val="tx1"/>
                </a:solidFill>
              </a:rPr>
              <a:t> – Brand</a:t>
            </a:r>
          </a:p>
        </p:txBody>
      </p:sp>
      <p:pic>
        <p:nvPicPr>
          <p:cNvPr id="18435" name="Picture 6" descr="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9500"/>
            <a:ext cx="23637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847850" y="1557339"/>
            <a:ext cx="2808288" cy="147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Relational Marketing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CRM – Ticketing – RP – Social Capital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be »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7391400" y="1484314"/>
            <a:ext cx="3276600" cy="147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Experiential Marketing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Entertainment BtC BtB CtC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show the show »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774825" y="4941888"/>
            <a:ext cx="2808288" cy="1751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Brand Management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Merchandising – branding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express your brand »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391400" y="4941888"/>
            <a:ext cx="3024188" cy="1338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Event Communication – Commercial Sponsorship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leverage and activate »</a:t>
            </a:r>
          </a:p>
        </p:txBody>
      </p:sp>
    </p:spTree>
    <p:extLst>
      <p:ext uri="{BB962C8B-B14F-4D97-AF65-F5344CB8AC3E}">
        <p14:creationId xmlns:p14="http://schemas.microsoft.com/office/powerpoint/2010/main" val="4186791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4405" y="0"/>
            <a:ext cx="9774945" cy="8524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r-FR" sz="4400" b="1" dirty="0"/>
              <a:t>To </a:t>
            </a:r>
            <a:r>
              <a:rPr lang="fr-FR" sz="4400" b="1" dirty="0" err="1"/>
              <a:t>be</a:t>
            </a:r>
            <a:r>
              <a:rPr lang="fr-FR" sz="4400" b="1" dirty="0"/>
              <a:t> a value-</a:t>
            </a:r>
            <a:r>
              <a:rPr lang="fr-FR" sz="4400" b="1" dirty="0" err="1"/>
              <a:t>added</a:t>
            </a:r>
            <a:r>
              <a:rPr lang="fr-FR" sz="4400" b="1" dirty="0"/>
              <a:t> in sport business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28838" y="1818358"/>
            <a:ext cx="4038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1800" dirty="0"/>
              <a:t>Business Marketing </a:t>
            </a:r>
            <a:r>
              <a:rPr lang="fr-FR" sz="1800" dirty="0" err="1"/>
              <a:t>capabilities</a:t>
            </a:r>
            <a:r>
              <a:rPr lang="fr-FR" sz="1800" dirty="0"/>
              <a:t> !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fr-FR" sz="1800" dirty="0"/>
          </a:p>
          <a:p>
            <a:pPr eaLnBrk="1" hangingPunct="1">
              <a:defRPr/>
            </a:pPr>
            <a:endParaRPr lang="fr-FR" sz="1800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67438" y="1052514"/>
            <a:ext cx="4038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1800" dirty="0"/>
              <a:t>Or </a:t>
            </a:r>
            <a:r>
              <a:rPr lang="fr-FR" sz="1800" dirty="0" err="1"/>
              <a:t>american</a:t>
            </a:r>
            <a:r>
              <a:rPr lang="fr-FR" sz="1800" dirty="0"/>
              <a:t> </a:t>
            </a:r>
            <a:r>
              <a:rPr lang="fr-FR" sz="1800" dirty="0" err="1"/>
              <a:t>dream</a:t>
            </a:r>
            <a:r>
              <a:rPr lang="fr-FR" sz="1800" dirty="0"/>
              <a:t> !</a:t>
            </a:r>
          </a:p>
        </p:txBody>
      </p:sp>
      <p:pic>
        <p:nvPicPr>
          <p:cNvPr id="108549" name="Picture 5" descr="jerrymaguirecru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700214"/>
            <a:ext cx="36052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nba_a_cuban_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05264"/>
            <a:ext cx="19796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51mHwh2W4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276475"/>
            <a:ext cx="28543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9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  <p:bldP spid="10854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Competencie</a:t>
            </a:r>
            <a:r>
              <a:rPr lang="fr-FR" dirty="0"/>
              <a:t> ?</a:t>
            </a:r>
          </a:p>
        </p:txBody>
      </p:sp>
      <p:sp>
        <p:nvSpPr>
          <p:cNvPr id="4" name="Triangle isocèle 3"/>
          <p:cNvSpPr/>
          <p:nvPr/>
        </p:nvSpPr>
        <p:spPr>
          <a:xfrm>
            <a:off x="4007768" y="2348880"/>
            <a:ext cx="3384376" cy="30243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91844" y="167805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EXPERIENCE</a:t>
            </a:r>
          </a:p>
          <a:p>
            <a:pPr algn="ctr"/>
            <a:r>
              <a:rPr lang="fr-FR" b="1" dirty="0" err="1"/>
              <a:t>Knowledge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855640" y="538092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EXPERTISE</a:t>
            </a:r>
          </a:p>
          <a:p>
            <a:pPr algn="ctr"/>
            <a:r>
              <a:rPr lang="fr-FR" b="1" dirty="0"/>
              <a:t>Know-How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28048" y="5398371"/>
            <a:ext cx="226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TEAM</a:t>
            </a:r>
          </a:p>
          <a:p>
            <a:pPr algn="ctr"/>
            <a:r>
              <a:rPr lang="fr-FR" b="1" dirty="0" err="1"/>
              <a:t>Being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(know how to </a:t>
            </a:r>
            <a:r>
              <a:rPr lang="fr-FR" b="1" dirty="0" err="1"/>
              <a:t>be</a:t>
            </a:r>
            <a:r>
              <a:rPr lang="fr-FR" b="1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7968" y="1"/>
            <a:ext cx="4572000" cy="1200329"/>
          </a:xfrm>
          <a:prstGeom prst="rect">
            <a:avLst/>
          </a:prstGeom>
          <a:solidFill>
            <a:srgbClr val="FF0000"/>
          </a:solidFill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r>
              <a:rPr lang="en-US" dirty="0"/>
              <a:t>Success comes from knowing that you did your best to become the best that you are capable of becoming. John Wooden</a:t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1115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1"/>
              <a:t>Sport business </a:t>
            </a:r>
            <a:r>
              <a:rPr lang="fr-FR" b="1" err="1"/>
              <a:t>market</a:t>
            </a:r>
            <a:r>
              <a:rPr lang="fr-FR" b="1"/>
              <a:t> </a:t>
            </a:r>
            <a:r>
              <a:rPr lang="fr-FR" b="1" err="1"/>
              <a:t>competencies</a:t>
            </a:r>
            <a:endParaRPr lang="fr-FR" b="1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1FBA4E6-93F4-4652-8CFB-E22FB96AF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69571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9223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82DEB0-A14C-4282-BF74-65BC353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/>
          </a:bodyPr>
          <a:lstStyle/>
          <a:p>
            <a:pPr algn="ctr"/>
            <a:r>
              <a:rPr lang="fr-FR" b="1" dirty="0"/>
              <a:t>Program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07F33C1-8F90-4060-946C-F5E696427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336071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72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40C1BC1E-153D-4DA3-87A4-314B61BC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B5A56C3-A6D4-4D92-8AE6-10218C076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12376F2B-70DE-885A-C5A3-EDD9D2CA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64" y="643467"/>
            <a:ext cx="55914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5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hlinkClick r:id="rId2" action="ppaction://hlinkpres?slideindex=1&amp;slidetitle="/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9889521"/>
              </p:ext>
            </p:extLst>
          </p:nvPr>
        </p:nvGraphicFramePr>
        <p:xfrm>
          <a:off x="2177056" y="2526478"/>
          <a:ext cx="15367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536508" imgH="2069841" progId="Photoshop.Image.8">
                  <p:embed/>
                </p:oleObj>
              </mc:Choice>
              <mc:Fallback>
                <p:oleObj name="Image" r:id="rId3" imgW="1536508" imgH="2069841" progId="Photoshop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056" y="2526478"/>
                        <a:ext cx="15367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961156" y="468706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2006 - 2011</a:t>
            </a:r>
          </a:p>
        </p:txBody>
      </p:sp>
      <p:graphicFrame>
        <p:nvGraphicFramePr>
          <p:cNvPr id="6" name="Object 4">
            <a:hlinkClick r:id="rId2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810184"/>
              </p:ext>
            </p:extLst>
          </p:nvPr>
        </p:nvGraphicFramePr>
        <p:xfrm>
          <a:off x="5757193" y="2526478"/>
          <a:ext cx="15367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536508" imgH="2069841" progId="Photoshop.Image.8">
                  <p:embed/>
                </p:oleObj>
              </mc:Choice>
              <mc:Fallback>
                <p:oleObj name="Image" r:id="rId5" imgW="1536508" imgH="2069841" progId="Photoshop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193" y="2526478"/>
                        <a:ext cx="15367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61793" y="4614040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2011 - 2016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776034" y="4592331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FUTURE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35252" y="794397"/>
            <a:ext cx="3266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1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40" y="23280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5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7886241" y="5983995"/>
            <a:ext cx="2133600" cy="457200"/>
          </a:xfrm>
        </p:spPr>
        <p:txBody>
          <a:bodyPr/>
          <a:lstStyle/>
          <a:p>
            <a:fld id="{03367163-B9B7-4A29-A611-683381C8C30C}" type="slidenum">
              <a:rPr lang="fr-FR" altLang="fr-FR"/>
              <a:pPr/>
              <a:t>31</a:t>
            </a:fld>
            <a:endParaRPr lang="fr-FR" altLang="fr-FR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10800000">
            <a:off x="3384091" y="1148470"/>
            <a:ext cx="4679950" cy="37433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altLang="fr-FR" sz="3600" b="1" dirty="0">
                <a:solidFill>
                  <a:schemeClr val="bg1"/>
                </a:solidFill>
              </a:rPr>
              <a:t>GOALS</a:t>
            </a: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888916" y="5036258"/>
            <a:ext cx="3673475" cy="12239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rgbClr val="00B050"/>
                </a:solidFill>
              </a:rPr>
              <a:t>N1 </a:t>
            </a:r>
          </a:p>
          <a:p>
            <a:pPr algn="ctr"/>
            <a:r>
              <a:rPr lang="en-US" altLang="fr-FR" b="1" dirty="0"/>
              <a:t>INDOOR TOURNAMENT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512429" y="861133"/>
            <a:ext cx="1728787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TICKETING</a:t>
            </a:r>
          </a:p>
          <a:p>
            <a:pPr algn="ctr"/>
            <a:endParaRPr lang="en-US" altLang="fr-FR" b="1" i="1" dirty="0"/>
          </a:p>
          <a:p>
            <a:pPr algn="ctr"/>
            <a:r>
              <a:rPr lang="en-US" altLang="fr-FR" sz="1600" b="1" i="1" dirty="0"/>
              <a:t>100 000 </a:t>
            </a:r>
          </a:p>
          <a:p>
            <a:pPr algn="ctr"/>
            <a:r>
              <a:rPr lang="en-US" altLang="fr-FR" sz="1600" b="1" i="1" dirty="0"/>
              <a:t>spectators</a:t>
            </a: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137066" y="861133"/>
            <a:ext cx="2160588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REPUTATION</a:t>
            </a:r>
          </a:p>
          <a:p>
            <a:pPr algn="ctr"/>
            <a:endParaRPr lang="en-US" altLang="fr-FR" b="1" dirty="0">
              <a:solidFill>
                <a:schemeClr val="hlink"/>
              </a:solidFill>
            </a:endParaRPr>
          </a:p>
          <a:p>
            <a:pPr algn="ctr"/>
            <a:r>
              <a:rPr lang="en-US" altLang="fr-FR" b="1" dirty="0"/>
              <a:t>SPORTAINMENT</a:t>
            </a:r>
          </a:p>
          <a:p>
            <a:pPr algn="ctr"/>
            <a:r>
              <a:rPr lang="en-US" altLang="fr-FR" b="1" dirty="0"/>
              <a:t>FAN EXPERIENCE</a:t>
            </a:r>
          </a:p>
        </p:txBody>
      </p:sp>
    </p:spTree>
    <p:extLst>
      <p:ext uri="{BB962C8B-B14F-4D97-AF65-F5344CB8AC3E}">
        <p14:creationId xmlns:p14="http://schemas.microsoft.com/office/powerpoint/2010/main" val="2191340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6039"/>
            <a:ext cx="10058400" cy="956497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/>
              <a:t>Positioning</a:t>
            </a:r>
            <a:endParaRPr lang="fr-FR" b="1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AD8398D7-9894-478F-B866-569EDC34B395}" type="slidenum">
              <a:rPr lang="fr-FR" altLang="fr-FR"/>
              <a:pPr/>
              <a:t>32</a:t>
            </a:fld>
            <a:endParaRPr lang="fr-FR" altLang="fr-FR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4401067" y="3130647"/>
            <a:ext cx="3600450" cy="12954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50000">
                <a:srgbClr val="006600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800" b="1" dirty="0">
                <a:solidFill>
                  <a:schemeClr val="bg1"/>
                </a:solidFill>
              </a:rPr>
              <a:t>Product*</a:t>
            </a:r>
          </a:p>
          <a:p>
            <a:pPr algn="ctr"/>
            <a:r>
              <a:rPr lang="en-US" altLang="fr-FR" b="1" dirty="0"/>
              <a:t>Best Draw / Players 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5400000">
            <a:off x="5301973" y="502541"/>
            <a:ext cx="1800225" cy="3455987"/>
          </a:xfrm>
          <a:prstGeom prst="flowChartOnlineStorag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r>
              <a:rPr lang="en-US" altLang="fr-FR" sz="2400" b="1" dirty="0">
                <a:solidFill>
                  <a:schemeClr val="bg1"/>
                </a:solidFill>
              </a:rPr>
              <a:t>Servicing </a:t>
            </a:r>
          </a:p>
          <a:p>
            <a:pPr algn="ctr"/>
            <a:r>
              <a:rPr lang="en-US" altLang="fr-FR" b="1" dirty="0"/>
              <a:t>Hospitality </a:t>
            </a:r>
          </a:p>
          <a:p>
            <a:pPr algn="ctr"/>
            <a:r>
              <a:rPr lang="en-US" altLang="fr-FR" b="1" dirty="0"/>
              <a:t>General Public</a:t>
            </a:r>
            <a:endParaRPr lang="en-US" altLang="fr-FR" dirty="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 rot="16200000">
            <a:off x="5373411" y="3526728"/>
            <a:ext cx="1728787" cy="3527425"/>
          </a:xfrm>
          <a:prstGeom prst="flowChartOnlineStorag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n-US" altLang="fr-FR" sz="2400" b="1" dirty="0">
                <a:solidFill>
                  <a:schemeClr val="bg1"/>
                </a:solidFill>
              </a:rPr>
              <a:t>Experience</a:t>
            </a:r>
          </a:p>
          <a:p>
            <a:pPr algn="ctr"/>
            <a:r>
              <a:rPr lang="en-US" altLang="fr-FR" b="1" dirty="0"/>
              <a:t>Entertainment  </a:t>
            </a:r>
          </a:p>
          <a:p>
            <a:pPr algn="ctr"/>
            <a:r>
              <a:rPr lang="en-US" altLang="fr-FR" b="1" dirty="0"/>
              <a:t>Fan Experience </a:t>
            </a:r>
          </a:p>
        </p:txBody>
      </p:sp>
    </p:spTree>
    <p:extLst>
      <p:ext uri="{BB962C8B-B14F-4D97-AF65-F5344CB8AC3E}">
        <p14:creationId xmlns:p14="http://schemas.microsoft.com/office/powerpoint/2010/main" val="2250042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ACTION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93121" y="1931911"/>
            <a:ext cx="2305050" cy="2449512"/>
          </a:xfrm>
          <a:prstGeom prst="downArrowCallout">
            <a:avLst>
              <a:gd name="adj1" fmla="val 25000"/>
              <a:gd name="adj2" fmla="val 25000"/>
              <a:gd name="adj3" fmla="val 1771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Tennis – Indoor</a:t>
            </a:r>
          </a:p>
          <a:p>
            <a:pPr algn="ctr"/>
            <a:endParaRPr lang="en-US" altLang="fr-FR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Number and games 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time</a:t>
            </a:r>
            <a:endParaRPr lang="en-US" altLang="fr-FR" dirty="0"/>
          </a:p>
          <a:p>
            <a:pPr algn="ctr"/>
            <a:r>
              <a:rPr lang="en-US" altLang="fr-FR" dirty="0"/>
              <a:t>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525371" y="1931911"/>
            <a:ext cx="2305050" cy="2449512"/>
          </a:xfrm>
          <a:prstGeom prst="downArrowCallout">
            <a:avLst>
              <a:gd name="adj1" fmla="val 25000"/>
              <a:gd name="adj2" fmla="val 25000"/>
              <a:gd name="adj3" fmla="val 1771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Attraction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Stars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&amp;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Show</a:t>
            </a:r>
            <a:r>
              <a:rPr lang="en-US" altLang="fr-FR" dirty="0">
                <a:solidFill>
                  <a:srgbClr val="006600"/>
                </a:solidFill>
              </a:rPr>
              <a:t> </a:t>
            </a:r>
          </a:p>
          <a:p>
            <a:pPr algn="ctr"/>
            <a:r>
              <a:rPr lang="en-US" altLang="fr-FR" dirty="0"/>
              <a:t>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48658" y="4379836"/>
            <a:ext cx="2592388" cy="863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fr-FR" sz="800" dirty="0"/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“VOLUME”</a:t>
            </a:r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Journey session</a:t>
            </a:r>
          </a:p>
          <a:p>
            <a:pPr algn="ctr"/>
            <a:endParaRPr lang="en-US" altLang="fr-FR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382496" y="4379836"/>
            <a:ext cx="2592387" cy="863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“DIFFERENCIATION”</a:t>
            </a:r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Night session</a:t>
            </a:r>
          </a:p>
        </p:txBody>
      </p:sp>
      <p:pic>
        <p:nvPicPr>
          <p:cNvPr id="10" name="Picture 14" descr="MCj03038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96" y="3300336"/>
            <a:ext cx="595312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MCj031936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21" y="3444798"/>
            <a:ext cx="585787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4941046" y="4524298"/>
            <a:ext cx="1441450" cy="576263"/>
          </a:xfrm>
          <a:prstGeom prst="leftRightArrow">
            <a:avLst>
              <a:gd name="adj1" fmla="val 50000"/>
              <a:gd name="adj2" fmla="val 50028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1400" b="1">
                <a:solidFill>
                  <a:schemeClr val="bg1"/>
                </a:solidFill>
              </a:rPr>
              <a:t>Danger* !</a:t>
            </a:r>
          </a:p>
        </p:txBody>
      </p:sp>
    </p:spTree>
    <p:extLst>
      <p:ext uri="{BB962C8B-B14F-4D97-AF65-F5344CB8AC3E}">
        <p14:creationId xmlns:p14="http://schemas.microsoft.com/office/powerpoint/2010/main" val="1009067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 rot="10800000">
            <a:off x="3791715" y="1214572"/>
            <a:ext cx="4679950" cy="37433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altLang="fr-FR" sz="3600" b="1" dirty="0">
                <a:solidFill>
                  <a:schemeClr val="bg1"/>
                </a:solidFill>
              </a:rPr>
              <a:t>Goals 2011-2016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296540" y="5102360"/>
            <a:ext cx="3673475" cy="12239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/>
              <a:t>Sponsorship ACTIVATIONS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20053" y="927235"/>
            <a:ext cx="1728787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 err="1">
                <a:solidFill>
                  <a:schemeClr val="hlink"/>
                </a:solidFill>
              </a:rPr>
              <a:t>Rentability</a:t>
            </a:r>
            <a:endParaRPr lang="en-US" altLang="fr-FR" b="1" dirty="0">
              <a:solidFill>
                <a:schemeClr val="hlink"/>
              </a:solidFill>
            </a:endParaRPr>
          </a:p>
          <a:p>
            <a:pPr algn="ctr"/>
            <a:r>
              <a:rPr lang="fr-FR" altLang="fr-FR" b="1" dirty="0"/>
              <a:t>100K€ </a:t>
            </a:r>
            <a:r>
              <a:rPr lang="fr-FR" altLang="fr-FR" b="1" dirty="0">
                <a:sym typeface="Wingdings" panose="05000000000000000000" pitchFamily="2" charset="2"/>
              </a:rPr>
              <a:t> </a:t>
            </a:r>
            <a:r>
              <a:rPr lang="fr-FR" altLang="fr-FR" b="1" dirty="0"/>
              <a:t>125K€</a:t>
            </a:r>
            <a:r>
              <a:rPr lang="fr-FR" altLang="fr-FR" dirty="0"/>
              <a:t> </a:t>
            </a:r>
            <a:endParaRPr lang="en-US" altLang="fr-FR" dirty="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4690" y="927235"/>
            <a:ext cx="2160588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Innovation </a:t>
            </a:r>
          </a:p>
          <a:p>
            <a:pPr algn="ctr"/>
            <a:endParaRPr lang="en-US" altLang="fr-FR" sz="1600" b="1" i="1" dirty="0">
              <a:solidFill>
                <a:schemeClr val="hlink"/>
              </a:solidFill>
            </a:endParaRPr>
          </a:p>
          <a:p>
            <a:pPr algn="ctr"/>
            <a:r>
              <a:rPr lang="en-US" altLang="fr-FR" sz="1600" b="1" i="1" dirty="0" err="1">
                <a:solidFill>
                  <a:schemeClr val="hlink"/>
                </a:solidFill>
              </a:rPr>
              <a:t>Sportainment</a:t>
            </a:r>
            <a:r>
              <a:rPr lang="en-US" altLang="fr-FR" sz="1600" b="1" i="1" dirty="0">
                <a:solidFill>
                  <a:schemeClr val="hlink"/>
                </a:solidFill>
              </a:rPr>
              <a:t> reference</a:t>
            </a:r>
            <a:endParaRPr lang="en-US" alt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1669024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997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Competencies…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831CE8-CE7C-49DF-BA32-7884E868A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rgbClr val="C18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0685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5126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OLEX PARIS MASTERS on Twitter: &quot;Cédric Pioline named director of the Rolex  Paris Masters 👉https://t.co/TjXVZTxQwl #RolexParisMasters  https://t.co/4LMeTgQ4o4&quot; / Twitter">
            <a:extLst>
              <a:ext uri="{FF2B5EF4-FFF2-40B4-BE49-F238E27FC236}">
                <a16:creationId xmlns:a16="http://schemas.microsoft.com/office/drawing/2014/main" id="{26319586-45A1-4A4E-88BE-972AD28CA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r="1" b="3002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Rectangle 5128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42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Résultat de recherche d'images pour &quot;paris2024&quot;">
            <a:extLst>
              <a:ext uri="{FF2B5EF4-FFF2-40B4-BE49-F238E27FC236}">
                <a16:creationId xmlns:a16="http://schemas.microsoft.com/office/drawing/2014/main" id="{9C249025-7B9B-40D7-9D12-25048A166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2762" b="-2"/>
          <a:stretch/>
        </p:blipFill>
        <p:spPr bwMode="auto"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extérieur, eau, animal&#10;&#10;Description générée automatiquement">
            <a:extLst>
              <a:ext uri="{FF2B5EF4-FFF2-40B4-BE49-F238E27FC236}">
                <a16:creationId xmlns:a16="http://schemas.microsoft.com/office/drawing/2014/main" id="{13019F37-2F95-43EB-9BDE-D56EE5FC7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" r="5310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DF748B-8867-4904-9F57-6DEE18B83E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r="-18" b="1259"/>
          <a:stretch/>
        </p:blipFill>
        <p:spPr>
          <a:xfrm>
            <a:off x="6167438" y="0"/>
            <a:ext cx="6024562" cy="3346450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0317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'héritage Paris 2024">
            <a:hlinkClick r:id="" action="ppaction://media"/>
            <a:extLst>
              <a:ext uri="{FF2B5EF4-FFF2-40B4-BE49-F238E27FC236}">
                <a16:creationId xmlns:a16="http://schemas.microsoft.com/office/drawing/2014/main" id="{6786F6B1-C418-42BD-A473-64D38DA011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r="3" b="19690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" b="-4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r="1" b="23563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449790-7360-4838-B030-1F56C243EACA}"/>
              </a:ext>
            </a:extLst>
          </p:cNvPr>
          <p:cNvSpPr txBox="1"/>
          <p:nvPr/>
        </p:nvSpPr>
        <p:spPr>
          <a:xfrm>
            <a:off x="3508899" y="4941293"/>
            <a:ext cx="2410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is2024"/>
                <a:ea typeface="+mn-ea"/>
                <a:cs typeface="+mn-cs"/>
              </a:rPr>
              <a:t>EtienneThobois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ris202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E62F51-7205-4FE8-8695-4300CF5E6695}"/>
              </a:ext>
            </a:extLst>
          </p:cNvPr>
          <p:cNvSpPr txBox="1"/>
          <p:nvPr/>
        </p:nvSpPr>
        <p:spPr>
          <a:xfrm>
            <a:off x="4458810" y="49412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is2024"/>
                <a:ea typeface="+mn-ea"/>
                <a:cs typeface="+mn-cs"/>
              </a:rPr>
              <a:t>Tony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is2024"/>
                <a:ea typeface="+mn-ea"/>
                <a:cs typeface="+mn-cs"/>
              </a:rPr>
              <a:t>Estanguet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ris202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B2B13-C0E5-4B6A-A2B1-0E68B32DB56E}"/>
              </a:ext>
            </a:extLst>
          </p:cNvPr>
          <p:cNvSpPr txBox="1"/>
          <p:nvPr/>
        </p:nvSpPr>
        <p:spPr>
          <a:xfrm>
            <a:off x="9252117" y="49412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Bernard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Lapasset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3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F16CCC21-B2CB-4A8E-9ADE-B9C7AB35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fr-FR" sz="3400" b="1" i="1" dirty="0"/>
              <a:t>PEDAGOGY</a:t>
            </a:r>
            <a:br>
              <a:rPr lang="fr-FR" sz="3400" b="1" i="1" dirty="0"/>
            </a:br>
            <a:r>
              <a:rPr lang="fr-FR" sz="3400" b="1" i="1" dirty="0" err="1"/>
              <a:t>From</a:t>
            </a:r>
            <a:r>
              <a:rPr lang="fr-FR" sz="3400" b="1" i="1" dirty="0"/>
              <a:t> Sport Business </a:t>
            </a:r>
            <a:r>
              <a:rPr lang="fr-FR" sz="3400" b="1" i="1" dirty="0" err="1"/>
              <a:t>Knowledge</a:t>
            </a:r>
            <a:r>
              <a:rPr lang="fr-FR" sz="3400" b="1" i="1" dirty="0"/>
              <a:t> TO Sport Business </a:t>
            </a:r>
            <a:r>
              <a:rPr lang="fr-FR" sz="3400" b="1" i="1" dirty="0" err="1"/>
              <a:t>Competencies</a:t>
            </a:r>
            <a:r>
              <a:rPr lang="fr-FR" sz="3400" b="1" i="1" dirty="0"/>
              <a:t> :</a:t>
            </a:r>
            <a:endParaRPr lang="fr-FR" sz="34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6F6ED9-D6B4-4317-B691-71D89E6E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F9A70F0-AB24-49CA-9444-47E47B19A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  <a:scene3d>
            <a:camera prst="perspectiveContrasting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fr-FR" dirty="0"/>
              <a:t>DISCOVER</a:t>
            </a:r>
          </a:p>
          <a:p>
            <a:pPr lvl="1"/>
            <a:r>
              <a:rPr lang="fr-FR" dirty="0"/>
              <a:t>Key </a:t>
            </a:r>
            <a:r>
              <a:rPr lang="fr-FR" dirty="0" err="1"/>
              <a:t>practical</a:t>
            </a:r>
            <a:r>
              <a:rPr lang="fr-FR" dirty="0"/>
              <a:t> goals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students</a:t>
            </a:r>
            <a:r>
              <a:rPr lang="fr-FR" dirty="0"/>
              <a:t> participation (</a:t>
            </a:r>
            <a:r>
              <a:rPr lang="fr-FR" dirty="0" err="1"/>
              <a:t>wooclap</a:t>
            </a:r>
            <a:r>
              <a:rPr lang="fr-FR" dirty="0"/>
              <a:t>)</a:t>
            </a:r>
          </a:p>
          <a:p>
            <a:r>
              <a:rPr lang="fr-FR" dirty="0"/>
              <a:t>DECODE</a:t>
            </a:r>
          </a:p>
          <a:p>
            <a:pPr lvl="1"/>
            <a:r>
              <a:rPr lang="fr-FR" dirty="0"/>
              <a:t>Methods</a:t>
            </a:r>
          </a:p>
          <a:p>
            <a:pPr lvl="1"/>
            <a:r>
              <a:rPr lang="fr-FR" dirty="0" err="1"/>
              <a:t>Models</a:t>
            </a:r>
            <a:endParaRPr lang="fr-FR" dirty="0"/>
          </a:p>
          <a:p>
            <a:pPr lvl="1"/>
            <a:r>
              <a:rPr lang="fr-FR" dirty="0"/>
              <a:t>Best practice</a:t>
            </a:r>
          </a:p>
          <a:p>
            <a:r>
              <a:rPr lang="fr-FR" dirty="0"/>
              <a:t>DO</a:t>
            </a:r>
          </a:p>
          <a:p>
            <a:pPr lvl="1"/>
            <a:r>
              <a:rPr lang="fr-FR" dirty="0" err="1"/>
              <a:t>Students</a:t>
            </a:r>
            <a:r>
              <a:rPr lang="fr-FR" dirty="0"/>
              <a:t> Challenge</a:t>
            </a:r>
          </a:p>
          <a:p>
            <a:pPr lvl="1"/>
            <a:r>
              <a:rPr lang="fr-FR" dirty="0"/>
              <a:t>Live Case </a:t>
            </a:r>
            <a:r>
              <a:rPr lang="fr-FR" dirty="0" err="1"/>
              <a:t>Student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398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Qui est Amélie Oudéa-Castéra, la directrice générale du tennis français">
            <a:extLst>
              <a:ext uri="{FF2B5EF4-FFF2-40B4-BE49-F238E27FC236}">
                <a16:creationId xmlns:a16="http://schemas.microsoft.com/office/drawing/2014/main" id="{83F3576E-75C9-430A-811C-795380D8B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2" b="3807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illes Moretton, nouveau président de la FFT">
            <a:extLst>
              <a:ext uri="{FF2B5EF4-FFF2-40B4-BE49-F238E27FC236}">
                <a16:creationId xmlns:a16="http://schemas.microsoft.com/office/drawing/2014/main" id="{7E9BBEA9-A2AE-4268-B2AC-C8D929F40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19235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&amp;#39;interview de Nicolas Escudé, le nouveau DTN de la FFT - YouTube">
            <a:extLst>
              <a:ext uri="{FF2B5EF4-FFF2-40B4-BE49-F238E27FC236}">
                <a16:creationId xmlns:a16="http://schemas.microsoft.com/office/drawing/2014/main" id="{B1BD6AEA-B190-46C4-B536-F10FF3B03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37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8BDA74-1108-CD3A-DFE4-BBAD11B6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90" y="369454"/>
            <a:ext cx="1830939" cy="122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oline Flaissier (@Caro_Flaissier) / Twitter">
            <a:extLst>
              <a:ext uri="{FF2B5EF4-FFF2-40B4-BE49-F238E27FC236}">
                <a16:creationId xmlns:a16="http://schemas.microsoft.com/office/drawing/2014/main" id="{6A224BB9-51A0-CA6F-83E5-26B6A90F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300" y="3990109"/>
            <a:ext cx="1363617" cy="90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94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5694" y="4224938"/>
            <a:ext cx="6256964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 « Champion Project » ?</a:t>
            </a:r>
          </a:p>
        </p:txBody>
      </p:sp>
      <p:pic>
        <p:nvPicPr>
          <p:cNvPr id="9" name="Image 8" descr="Une image contenant gens, personne, foule, groupe&#10;&#10;Description générée automatiquement">
            <a:extLst>
              <a:ext uri="{FF2B5EF4-FFF2-40B4-BE49-F238E27FC236}">
                <a16:creationId xmlns:a16="http://schemas.microsoft.com/office/drawing/2014/main" id="{3FB1FF2F-634D-456E-891D-F1C895F7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5" r="9246" b="-2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r="33592" b="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533" r="3" b="3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2629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6E262-81F6-4170-B04E-9D1B98753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82" y="611920"/>
            <a:ext cx="3722470" cy="209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886" name="ZoneTexte 11">
            <a:extLst>
              <a:ext uri="{FF2B5EF4-FFF2-40B4-BE49-F238E27FC236}">
                <a16:creationId xmlns:a16="http://schemas.microsoft.com/office/drawing/2014/main" id="{5A34D890-F835-44CB-8A18-EC620A2F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952" y="5599509"/>
            <a:ext cx="35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2887" name="ZoneTexte 12">
            <a:extLst>
              <a:ext uri="{FF2B5EF4-FFF2-40B4-BE49-F238E27FC236}">
                <a16:creationId xmlns:a16="http://schemas.microsoft.com/office/drawing/2014/main" id="{B8765B4A-504C-4DA9-9091-4AC71CEBB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4" y="5661026"/>
            <a:ext cx="35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22888" name="ZoneTexte 13">
            <a:extLst>
              <a:ext uri="{FF2B5EF4-FFF2-40B4-BE49-F238E27FC236}">
                <a16:creationId xmlns:a16="http://schemas.microsoft.com/office/drawing/2014/main" id="{67A8887D-79A2-4A37-AFD5-031F1A68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188" y="5661026"/>
            <a:ext cx="360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3" name="Image 2" descr="Une image contenant personne, homme, intérieur&#10;&#10;Description générée automatiquement">
            <a:extLst>
              <a:ext uri="{FF2B5EF4-FFF2-40B4-BE49-F238E27FC236}">
                <a16:creationId xmlns:a16="http://schemas.microsoft.com/office/drawing/2014/main" id="{2FACACA2-295D-4036-92C1-33ED8DD40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68" y="567217"/>
            <a:ext cx="3278764" cy="218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6D9D837-7705-467E-8219-8FB526D4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5" y="3045547"/>
            <a:ext cx="2883482" cy="288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81BD5C-1CD5-4507-8244-9BB61B14EA7F}"/>
              </a:ext>
            </a:extLst>
          </p:cNvPr>
          <p:cNvSpPr txBox="1"/>
          <p:nvPr/>
        </p:nvSpPr>
        <p:spPr>
          <a:xfrm>
            <a:off x="920620" y="5999897"/>
            <a:ext cx="205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14171A"/>
                </a:solidFill>
                <a:effectLst/>
                <a:latin typeface="system-ui"/>
              </a:rPr>
              <a:t>Hugues Ouvrard</a:t>
            </a:r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9B9B88-C2B4-4C87-8EB0-3FEEB1FE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22" y="3414989"/>
            <a:ext cx="4031344" cy="2267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4E64383-289B-48D9-97A8-047EDDF3F92E}"/>
              </a:ext>
            </a:extLst>
          </p:cNvPr>
          <p:cNvSpPr txBox="1"/>
          <p:nvPr/>
        </p:nvSpPr>
        <p:spPr>
          <a:xfrm>
            <a:off x="9271061" y="5860635"/>
            <a:ext cx="1798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Pablo Longoria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172D59C-4AB3-424F-94D3-F0CB43DA695A}"/>
              </a:ext>
            </a:extLst>
          </p:cNvPr>
          <p:cNvCxnSpPr/>
          <p:nvPr/>
        </p:nvCxnSpPr>
        <p:spPr>
          <a:xfrm>
            <a:off x="170140" y="3045547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044E806-A37A-4D37-B2DC-674D1B2189B1}"/>
              </a:ext>
            </a:extLst>
          </p:cNvPr>
          <p:cNvCxnSpPr/>
          <p:nvPr/>
        </p:nvCxnSpPr>
        <p:spPr>
          <a:xfrm flipV="1">
            <a:off x="225300" y="2933011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7BC55F-6FDB-4221-AAE7-7A844925D465}"/>
              </a:ext>
            </a:extLst>
          </p:cNvPr>
          <p:cNvCxnSpPr>
            <a:cxnSpLocks/>
          </p:cNvCxnSpPr>
          <p:nvPr/>
        </p:nvCxnSpPr>
        <p:spPr>
          <a:xfrm flipV="1">
            <a:off x="2379216" y="273049"/>
            <a:ext cx="2820283" cy="272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7B15E9E-D77E-4BB7-ACE5-15CD1A8C448B}"/>
              </a:ext>
            </a:extLst>
          </p:cNvPr>
          <p:cNvCxnSpPr/>
          <p:nvPr/>
        </p:nvCxnSpPr>
        <p:spPr>
          <a:xfrm>
            <a:off x="1707068" y="273049"/>
            <a:ext cx="3921375" cy="2679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7E0295-F851-4953-9884-FB257A371EE0}"/>
              </a:ext>
            </a:extLst>
          </p:cNvPr>
          <p:cNvCxnSpPr/>
          <p:nvPr/>
        </p:nvCxnSpPr>
        <p:spPr>
          <a:xfrm flipV="1">
            <a:off x="6871317" y="427254"/>
            <a:ext cx="2941467" cy="2567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BAB5529-8AC3-48AE-8EDD-B5F6997B0524}"/>
              </a:ext>
            </a:extLst>
          </p:cNvPr>
          <p:cNvCxnSpPr/>
          <p:nvPr/>
        </p:nvCxnSpPr>
        <p:spPr>
          <a:xfrm>
            <a:off x="6871317" y="497150"/>
            <a:ext cx="3746376" cy="2609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BB1628A9-6EE3-CA93-20B5-0A3517C3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83" y="3492795"/>
            <a:ext cx="3284738" cy="21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405EC85-D500-A390-5995-56419D2754B6}"/>
              </a:ext>
            </a:extLst>
          </p:cNvPr>
          <p:cNvCxnSpPr/>
          <p:nvPr/>
        </p:nvCxnSpPr>
        <p:spPr>
          <a:xfrm>
            <a:off x="3982612" y="3135170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3F5F905-EA54-6D88-CE9C-6862414C2AC3}"/>
              </a:ext>
            </a:extLst>
          </p:cNvPr>
          <p:cNvCxnSpPr/>
          <p:nvPr/>
        </p:nvCxnSpPr>
        <p:spPr>
          <a:xfrm flipV="1">
            <a:off x="3806971" y="3003879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94171" y="2388577"/>
            <a:ext cx="188646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  <a:p>
            <a:pPr algn="ctr"/>
            <a:r>
              <a:rPr lang="fr-FR" b="1" dirty="0"/>
              <a:t>TICKETING</a:t>
            </a:r>
          </a:p>
          <a:p>
            <a:pPr algn="ctr"/>
            <a:r>
              <a:rPr lang="fr-FR" b="1" dirty="0"/>
              <a:t>MS</a:t>
            </a:r>
          </a:p>
          <a:p>
            <a:pPr algn="ctr"/>
            <a:endParaRPr lang="fr-FR" b="1" dirty="0"/>
          </a:p>
        </p:txBody>
      </p:sp>
      <p:sp>
        <p:nvSpPr>
          <p:cNvPr id="5" name="Ellipse 4"/>
          <p:cNvSpPr/>
          <p:nvPr/>
        </p:nvSpPr>
        <p:spPr>
          <a:xfrm>
            <a:off x="2380636" y="2388577"/>
            <a:ext cx="181232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FAN</a:t>
            </a:r>
          </a:p>
          <a:p>
            <a:pPr algn="ctr"/>
            <a:r>
              <a:rPr lang="fr-FR" b="1" dirty="0"/>
              <a:t>GMS</a:t>
            </a:r>
            <a:r>
              <a:rPr lang="fr-FR" dirty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4843747" y="2388576"/>
            <a:ext cx="181232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BRAND</a:t>
            </a:r>
          </a:p>
          <a:p>
            <a:pPr algn="ctr"/>
            <a:r>
              <a:rPr lang="fr-FR" b="1" dirty="0"/>
              <a:t>SV</a:t>
            </a:r>
          </a:p>
        </p:txBody>
      </p:sp>
      <p:sp>
        <p:nvSpPr>
          <p:cNvPr id="7" name="Ellipse 6"/>
          <p:cNvSpPr/>
          <p:nvPr/>
        </p:nvSpPr>
        <p:spPr>
          <a:xfrm>
            <a:off x="7109153" y="2388576"/>
            <a:ext cx="257844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SPONSORSHIP</a:t>
            </a:r>
          </a:p>
          <a:p>
            <a:pPr algn="ctr"/>
            <a:r>
              <a:rPr lang="fr-FR" b="1" dirty="0"/>
              <a:t>HOSPITALITY</a:t>
            </a:r>
          </a:p>
          <a:p>
            <a:pPr algn="ctr"/>
            <a:r>
              <a:rPr lang="fr-FR" b="1" dirty="0"/>
              <a:t>BK</a:t>
            </a:r>
          </a:p>
        </p:txBody>
      </p:sp>
      <p:sp>
        <p:nvSpPr>
          <p:cNvPr id="8" name="Ellipse 7"/>
          <p:cNvSpPr/>
          <p:nvPr/>
        </p:nvSpPr>
        <p:spPr>
          <a:xfrm>
            <a:off x="9687598" y="2388576"/>
            <a:ext cx="2199502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BTB</a:t>
            </a:r>
          </a:p>
          <a:p>
            <a:pPr algn="ctr"/>
            <a:r>
              <a:rPr lang="fr-FR" b="1" dirty="0"/>
              <a:t>SERVICING</a:t>
            </a:r>
          </a:p>
          <a:p>
            <a:pPr algn="ctr"/>
            <a:r>
              <a:rPr lang="fr-FR" b="1" dirty="0"/>
              <a:t>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998" y="2151056"/>
            <a:ext cx="4110681" cy="2531113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654230" y="2126925"/>
            <a:ext cx="2215977" cy="2555244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044758" y="2126925"/>
            <a:ext cx="4901515" cy="2555244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223317" y="3451257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/>
              <a:t>Tickets – Match Day Revenue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752427" y="3593259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/>
              <a:t>Merchandising </a:t>
            </a:r>
          </a:p>
          <a:p>
            <a:pPr algn="ctr"/>
            <a:r>
              <a:rPr lang="fr-FR" sz="1600" dirty="0" err="1"/>
              <a:t>Products</a:t>
            </a:r>
            <a:endParaRPr lang="fr-FR" sz="1600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8537275" y="3558111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 err="1"/>
              <a:t>Sponsorship</a:t>
            </a:r>
            <a:endParaRPr lang="fr-FR" sz="1600" dirty="0"/>
          </a:p>
          <a:p>
            <a:pPr algn="ctr"/>
            <a:r>
              <a:rPr lang="fr-FR" sz="1600" dirty="0" err="1"/>
              <a:t>Hospitality</a:t>
            </a:r>
            <a:r>
              <a:rPr lang="fr-FR" sz="1600" dirty="0"/>
              <a:t> Events</a:t>
            </a:r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Business &amp; Marketing Organisation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126" y="4824171"/>
            <a:ext cx="1495946" cy="19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49" y="-5304"/>
            <a:ext cx="4525716" cy="67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5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eep Politics Out Of Sports! - Sticker - GAME CHANGER SPORTS NETWORK">
            <a:extLst>
              <a:ext uri="{FF2B5EF4-FFF2-40B4-BE49-F238E27FC236}">
                <a16:creationId xmlns:a16="http://schemas.microsoft.com/office/drawing/2014/main" id="{27CC95A5-5C29-480F-B819-83DB1125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7036" y="801793"/>
            <a:ext cx="7077927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2000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53" y="0"/>
            <a:ext cx="8753360" cy="58355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72" y="2467778"/>
            <a:ext cx="4931149" cy="4109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4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274" y="283923"/>
            <a:ext cx="11615804" cy="1027135"/>
          </a:xfrm>
        </p:spPr>
        <p:txBody>
          <a:bodyPr>
            <a:normAutofit fontScale="90000"/>
          </a:bodyPr>
          <a:lstStyle/>
          <a:p>
            <a:r>
              <a:rPr lang="en-GB" dirty="0"/>
              <a:t>HOW DOES SPORT COMPARE TO OTHER INTERESTS?</a:t>
            </a:r>
            <a:br>
              <a:rPr lang="en-GB" dirty="0"/>
            </a:br>
            <a:r>
              <a:rPr lang="en-GB" b="0" i="1" dirty="0"/>
              <a:t>– % of those ‘Passionate’ for each interest</a:t>
            </a:r>
            <a:endParaRPr lang="en-GB" dirty="0"/>
          </a:p>
        </p:txBody>
      </p:sp>
      <p:graphicFrame>
        <p:nvGraphicFramePr>
          <p:cNvPr id="6" name="Chart 6"/>
          <p:cNvGraphicFramePr/>
          <p:nvPr>
            <p:extLst>
              <p:ext uri="{D42A27DB-BD31-4B8C-83A1-F6EECF244321}">
                <p14:modId xmlns:p14="http://schemas.microsoft.com/office/powerpoint/2010/main" val="4882121"/>
              </p:ext>
            </p:extLst>
          </p:nvPr>
        </p:nvGraphicFramePr>
        <p:xfrm>
          <a:off x="337502" y="1479577"/>
          <a:ext cx="11615804" cy="518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 rot="16200000">
            <a:off x="-1260261" y="3774021"/>
            <a:ext cx="31955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% with Passionate in interests</a:t>
            </a:r>
            <a:endParaRPr lang="en-GB" sz="1333" dirty="0"/>
          </a:p>
        </p:txBody>
      </p:sp>
    </p:spTree>
    <p:extLst>
      <p:ext uri="{BB962C8B-B14F-4D97-AF65-F5344CB8AC3E}">
        <p14:creationId xmlns:p14="http://schemas.microsoft.com/office/powerpoint/2010/main" val="776090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873D8C-611E-2BA5-73D1-FF418DFF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91417"/>
            <a:ext cx="11950700" cy="5075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410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451CBE-B95A-4ABA-9919-F61886F96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9565"/>
            <a:ext cx="4581686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300" i="1">
                <a:solidFill>
                  <a:srgbClr val="FFFFFF"/>
                </a:solidFill>
              </a:rPr>
              <a:t>Less « sponsorship as adverstising » and more « sponsorship-linked marketing » as </a:t>
            </a:r>
            <a:r>
              <a:rPr lang="en-US" sz="1300" b="1" i="1">
                <a:solidFill>
                  <a:srgbClr val="FFFFFF"/>
                </a:solidFill>
              </a:rPr>
              <a:t>authentic</a:t>
            </a:r>
            <a:r>
              <a:rPr lang="en-US" sz="1300" i="1">
                <a:solidFill>
                  <a:srgbClr val="FFFFFF"/>
                </a:solidFill>
              </a:rPr>
              <a:t> </a:t>
            </a:r>
            <a:r>
              <a:rPr lang="en-US" sz="1300" b="1" i="1">
                <a:solidFill>
                  <a:srgbClr val="FFFFFF"/>
                </a:solidFill>
              </a:rPr>
              <a:t>engagement</a:t>
            </a:r>
            <a:r>
              <a:rPr lang="en-US" sz="1300" i="1">
                <a:solidFill>
                  <a:srgbClr val="FFFFFF"/>
                </a:solidFill>
              </a:rPr>
              <a:t> </a:t>
            </a:r>
          </a:p>
          <a:p>
            <a:r>
              <a:rPr lang="en-US" sz="1300">
                <a:solidFill>
                  <a:srgbClr val="FFFFFF"/>
                </a:solidFill>
              </a:rPr>
              <a:t>(Bettina Cornwell, 2019).</a:t>
            </a:r>
          </a:p>
          <a:p>
            <a:endParaRPr lang="en-US" sz="1300" i="1">
              <a:solidFill>
                <a:srgbClr val="FFFFFF"/>
              </a:solidFill>
            </a:endParaRPr>
          </a:p>
          <a:p>
            <a:r>
              <a:rPr lang="en-US" sz="1300" i="1">
                <a:solidFill>
                  <a:srgbClr val="FFFFFF"/>
                </a:solidFill>
              </a:rPr>
              <a:t>One of the key changes in the evolution of sponsorship has been the transition from “</a:t>
            </a:r>
            <a:r>
              <a:rPr lang="en-US" sz="1300" b="1">
                <a:solidFill>
                  <a:srgbClr val="FFFFFF"/>
                </a:solidFill>
              </a:rPr>
              <a:t>badging</a:t>
            </a:r>
            <a:r>
              <a:rPr lang="en-US" sz="1300" i="1">
                <a:solidFill>
                  <a:srgbClr val="FFFFFF"/>
                </a:solidFill>
              </a:rPr>
              <a:t>” (by sponsors) to “</a:t>
            </a:r>
            <a:r>
              <a:rPr lang="en-US" sz="1300" b="1" i="1">
                <a:solidFill>
                  <a:srgbClr val="FFFFFF"/>
                </a:solidFill>
              </a:rPr>
              <a:t>building</a:t>
            </a:r>
            <a:r>
              <a:rPr lang="en-US" sz="1300" i="1">
                <a:solidFill>
                  <a:srgbClr val="FFFFFF"/>
                </a:solidFill>
              </a:rPr>
              <a:t>”</a:t>
            </a:r>
          </a:p>
          <a:p>
            <a:r>
              <a:rPr lang="en-US" sz="1300" i="1">
                <a:solidFill>
                  <a:srgbClr val="FFFFFF"/>
                </a:solidFill>
              </a:rPr>
              <a:t>(</a:t>
            </a:r>
            <a:r>
              <a:rPr lang="en-US" sz="1300" b="1" i="1">
                <a:solidFill>
                  <a:srgbClr val="FFFFFF"/>
                </a:solidFill>
              </a:rPr>
              <a:t>brand engagement and relationships</a:t>
            </a:r>
            <a:r>
              <a:rPr lang="en-US" sz="1300" i="1">
                <a:solidFill>
                  <a:srgbClr val="FFFFFF"/>
                </a:solidFill>
              </a:rPr>
              <a:t>) as the raison d’etre for sponsorship involvement </a:t>
            </a:r>
          </a:p>
          <a:p>
            <a:r>
              <a:rPr lang="en-US" sz="1300">
                <a:solidFill>
                  <a:srgbClr val="FFFFFF"/>
                </a:solidFill>
              </a:rPr>
              <a:t>(Tony Meenaghan, Damien McLoughlin, and Alan McCormack, 2013).</a:t>
            </a:r>
          </a:p>
          <a:p>
            <a:endParaRPr lang="en-US" sz="1300">
              <a:solidFill>
                <a:srgbClr val="FFFFFF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76072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FA473257-939F-46A2-83F8-881F650CC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Challenge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Introduction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Activation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Closing</a:t>
            </a:r>
          </a:p>
        </p:txBody>
      </p:sp>
      <p:pic>
        <p:nvPicPr>
          <p:cNvPr id="10" name="Picture 5" descr="Résultat de recherche d'images pour &quot;paris2024&quot;">
            <a:extLst>
              <a:ext uri="{FF2B5EF4-FFF2-40B4-BE49-F238E27FC236}">
                <a16:creationId xmlns:a16="http://schemas.microsoft.com/office/drawing/2014/main" id="{06231E96-EF0C-4044-A8D4-056291AF5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2762" b="-2"/>
          <a:stretch/>
        </p:blipFill>
        <p:spPr bwMode="auto">
          <a:xfrm>
            <a:off x="8842532" y="0"/>
            <a:ext cx="3346420" cy="2550739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0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" y="418641"/>
            <a:ext cx="2573356" cy="28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97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anone devient Partenaire Officiel des Jeux Olympiques et Paralympiques de Paris  2024 - Newsroom Paris 2024">
            <a:extLst>
              <a:ext uri="{FF2B5EF4-FFF2-40B4-BE49-F238E27FC236}">
                <a16:creationId xmlns:a16="http://schemas.microsoft.com/office/drawing/2014/main" id="{76053C95-FABB-471E-D543-1A3CD276A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09" y="736508"/>
            <a:ext cx="1745673" cy="51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enaires de Paris 2024">
            <a:extLst>
              <a:ext uri="{FF2B5EF4-FFF2-40B4-BE49-F238E27FC236}">
                <a16:creationId xmlns:a16="http://schemas.microsoft.com/office/drawing/2014/main" id="{1EC4557B-E818-CF5B-A195-8DEE778A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70" y="1847273"/>
            <a:ext cx="5430644" cy="27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4666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Jean-François Caujolle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502935" y="5909209"/>
            <a:ext cx="368906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Jean-Claude Blanc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</a:p>
        </p:txBody>
      </p:sp>
      <p:pic>
        <p:nvPicPr>
          <p:cNvPr id="3" name="Image 2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519A1F7E-DCDE-40D2-B213-32472A41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0" y="505220"/>
            <a:ext cx="3865418" cy="288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76CF7EC1-A8FD-4042-9675-D3D91A2B3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0" y="3635632"/>
            <a:ext cx="3865418" cy="202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5EC6EBBA-A09F-46B5-BC50-D9EF4577A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78" y="338282"/>
            <a:ext cx="3533775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personne, ciel, homme, extérieur&#10;&#10;Description générée automatiquement">
            <a:extLst>
              <a:ext uri="{FF2B5EF4-FFF2-40B4-BE49-F238E27FC236}">
                <a16:creationId xmlns:a16="http://schemas.microsoft.com/office/drawing/2014/main" id="{A8875CAA-CD1C-412D-83BD-801B814E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78" y="2815272"/>
            <a:ext cx="3786123" cy="236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sport, sport athlétique, tennis, clôture&#10;&#10;Description générée automatiquement">
            <a:extLst>
              <a:ext uri="{FF2B5EF4-FFF2-40B4-BE49-F238E27FC236}">
                <a16:creationId xmlns:a16="http://schemas.microsoft.com/office/drawing/2014/main" id="{28FEC9E7-008F-46FC-B742-1BBFE9814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88" y="1950027"/>
            <a:ext cx="2983548" cy="2237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DEA74C1-80EF-433E-8BA8-2BB5E6FEBFF2}"/>
              </a:ext>
            </a:extLst>
          </p:cNvPr>
          <p:cNvSpPr txBox="1"/>
          <p:nvPr/>
        </p:nvSpPr>
        <p:spPr>
          <a:xfrm>
            <a:off x="4368800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Maltese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1978</a:t>
            </a:r>
          </a:p>
        </p:txBody>
      </p:sp>
    </p:spTree>
    <p:extLst>
      <p:ext uri="{BB962C8B-B14F-4D97-AF65-F5344CB8AC3E}">
        <p14:creationId xmlns:p14="http://schemas.microsoft.com/office/powerpoint/2010/main" val="140887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284332" y="20977"/>
            <a:ext cx="4244804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2005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Maître de Conférences</a:t>
            </a:r>
            <a:r>
              <a:rPr lang="fr-FR" altLang="fr-FR" sz="1350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Aix Marseille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University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>
              <a:spcBef>
                <a:spcPct val="50000"/>
              </a:spcBef>
              <a:buNone/>
            </a:pP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Strategy</a:t>
            </a: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&amp;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</a:rPr>
              <a:t>entrepreneurship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2000" b="1" dirty="0" err="1">
                <a:latin typeface="Verdana" panose="020B0604030504040204" pitchFamily="34" charset="0"/>
                <a:cs typeface="+mn-cs"/>
              </a:rPr>
              <a:t>Since</a:t>
            </a:r>
            <a:r>
              <a:rPr lang="fr-FR" altLang="fr-FR" sz="2000" b="1" dirty="0">
                <a:latin typeface="Verdana" panose="020B0604030504040204" pitchFamily="34" charset="0"/>
                <a:cs typeface="+mn-cs"/>
              </a:rPr>
              <a:t> 2006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Associate Professor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Kedge</a:t>
            </a: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Business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School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Business Management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918594" y="390947"/>
            <a:ext cx="1620441" cy="14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2001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 err="1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Research</a:t>
            </a: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275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2447212" y="139873"/>
            <a:ext cx="3068423" cy="645039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5515636" y="200201"/>
            <a:ext cx="2706996" cy="639006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2" name="Picture 8" descr="logo-rolland-garros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6" y="3921293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fft-qu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10" y="4018510"/>
            <a:ext cx="1133475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ATP+World+Tour+Logo+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26" y="3885235"/>
            <a:ext cx="507206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Logo_aso_Groupe_Amau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3" y="4679710"/>
            <a:ext cx="1107281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tdf-logo-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94" y="4580700"/>
            <a:ext cx="75604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8617574" y="190554"/>
            <a:ext cx="1754981" cy="370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1999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Professional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ATP &amp; WTA 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Events management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prstClr val="white"/>
                </a:solidFill>
                <a:latin typeface="Arial" panose="020B0604020202020204" pitchFamily="34" charset="0"/>
                <a:cs typeface="+mn-cs"/>
              </a:rPr>
              <a:t>Manager 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7462436" y="4450056"/>
            <a:ext cx="344439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Sport Business </a:t>
            </a:r>
            <a:r>
              <a:rPr lang="fr-FR" altLang="fr-FR" sz="135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Strategy</a:t>
            </a: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&amp; Marketing</a:t>
            </a:r>
          </a:p>
        </p:txBody>
      </p:sp>
      <p:sp>
        <p:nvSpPr>
          <p:cNvPr id="39" name="Rectangle 21"/>
          <p:cNvSpPr>
            <a:spLocks noChangeArrowheads="1"/>
          </p:cNvSpPr>
          <p:nvPr/>
        </p:nvSpPr>
        <p:spPr bwMode="auto">
          <a:xfrm>
            <a:off x="7961637" y="4022103"/>
            <a:ext cx="23336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Consulting</a:t>
            </a:r>
          </a:p>
        </p:txBody>
      </p:sp>
      <p:pic>
        <p:nvPicPr>
          <p:cNvPr id="40" name="Picture 2" descr="http://www.asso-semele.fr/wp-content/uploads/2011/03/logoAixMarsUni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0" y="2385861"/>
            <a:ext cx="2362526" cy="8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asso-semele.fr/wp-content/uploads/2011/03/logoAixMarsUniv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1" y="3001981"/>
            <a:ext cx="1839515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56" y="3290831"/>
            <a:ext cx="1929760" cy="7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7" descr="psg_logo12519857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89" y="5404065"/>
            <a:ext cx="1075134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0" descr="logo_BNP_Parib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6" y="5343702"/>
            <a:ext cx="13030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7" descr="psg_logo125198573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91" y="5027502"/>
            <a:ext cx="1239340" cy="70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0" descr="logo_BNP_Parib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41" y="4939946"/>
            <a:ext cx="13030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ATP+World+Tour+Logo+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696" y="1557419"/>
            <a:ext cx="409340" cy="4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64" y="5448647"/>
            <a:ext cx="758373" cy="560374"/>
          </a:xfrm>
          <a:prstGeom prst="rect">
            <a:avLst/>
          </a:prstGeom>
        </p:spPr>
      </p:pic>
      <p:pic>
        <p:nvPicPr>
          <p:cNvPr id="58" name="Image 57" descr="Une image contenant chose&#10;&#10;Description générée avec un niveau de confiance élevé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05" y="1139290"/>
            <a:ext cx="909644" cy="301639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262" y="796696"/>
            <a:ext cx="937994" cy="261494"/>
          </a:xfrm>
          <a:prstGeom prst="rect">
            <a:avLst/>
          </a:prstGeom>
        </p:spPr>
      </p:pic>
      <p:pic>
        <p:nvPicPr>
          <p:cNvPr id="60" name="Picture 9" descr="fft-qu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02" y="3170150"/>
            <a:ext cx="1777619" cy="51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 descr="logo-rolland-garros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96" y="3059231"/>
            <a:ext cx="713282" cy="71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7437136" y="21873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Member of the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Executive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Committee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2017-20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Economic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Development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–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Circular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Economy – Education </a:t>
            </a:r>
            <a:endParaRPr lang="fr-FR" sz="140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57" y="4772527"/>
            <a:ext cx="1031925" cy="11658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54" y="2994435"/>
            <a:ext cx="931189" cy="8015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36" y="3028668"/>
            <a:ext cx="803627" cy="803627"/>
          </a:xfrm>
          <a:prstGeom prst="rect">
            <a:avLst/>
          </a:prstGeom>
        </p:spPr>
      </p:pic>
      <p:pic>
        <p:nvPicPr>
          <p:cNvPr id="6146" name="Picture 2" descr="Résultat de recherche d'images pour &quot;davis cup logo&quot;">
            <a:hlinkClick r:id="rId19"/>
            <a:extLst>
              <a:ext uri="{FF2B5EF4-FFF2-40B4-BE49-F238E27FC236}">
                <a16:creationId xmlns:a16="http://schemas.microsoft.com/office/drawing/2014/main" id="{BCF983F7-1420-4911-8BEF-7FBF2833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668" y="3080834"/>
            <a:ext cx="619681" cy="619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entre d&amp;#39;Etudes et de Recherche en Gestion d&amp;#39;Aix-Marseille - CERGAM">
            <a:extLst>
              <a:ext uri="{FF2B5EF4-FFF2-40B4-BE49-F238E27FC236}">
                <a16:creationId xmlns:a16="http://schemas.microsoft.com/office/drawing/2014/main" id="{CD2C9A86-4529-47C3-B2C2-E3525DAE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8" y="1884703"/>
            <a:ext cx="2586025" cy="7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ison 2019-2020 du Montpellier Hérault rugby — Wikipédia">
            <a:extLst>
              <a:ext uri="{FF2B5EF4-FFF2-40B4-BE49-F238E27FC236}">
                <a16:creationId xmlns:a16="http://schemas.microsoft.com/office/drawing/2014/main" id="{27688F21-D14D-4B8C-A2DF-527BAACB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47" y="4555086"/>
            <a:ext cx="594482" cy="84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&amp;#39;Université Laval offre aux étudiants... - Ambassade du Canada en Tunisie  | Facebook">
            <a:extLst>
              <a:ext uri="{FF2B5EF4-FFF2-40B4-BE49-F238E27FC236}">
                <a16:creationId xmlns:a16="http://schemas.microsoft.com/office/drawing/2014/main" id="{6E8DEF50-681D-4258-B6F1-DCA4EADF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23" y="3136943"/>
            <a:ext cx="1019081" cy="4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dexo lance la marque Sodexo Live !">
            <a:extLst>
              <a:ext uri="{FF2B5EF4-FFF2-40B4-BE49-F238E27FC236}">
                <a16:creationId xmlns:a16="http://schemas.microsoft.com/office/drawing/2014/main" id="{52069741-984F-8D8B-7312-BD283103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453" y="5594052"/>
            <a:ext cx="2429611" cy="107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 b="141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5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6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7" name="Rectangle 75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8" name="Rectangle 77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465" y="801793"/>
            <a:ext cx="3532947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9" name="Straight Connector 79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726192"/>
            <a:ext cx="5136388" cy="342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8093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756</Words>
  <Application>Microsoft Office PowerPoint</Application>
  <PresentationFormat>Grand écran</PresentationFormat>
  <Paragraphs>191</Paragraphs>
  <Slides>50</Slides>
  <Notes>0</Notes>
  <HiddenSlides>0</HiddenSlides>
  <MMClips>5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71" baseType="lpstr">
      <vt:lpstr>Arial</vt:lpstr>
      <vt:lpstr>Arial</vt:lpstr>
      <vt:lpstr>Calibri</vt:lpstr>
      <vt:lpstr>Calibri Light</vt:lpstr>
      <vt:lpstr>Cambria</vt:lpstr>
      <vt:lpstr>Century Gothic</vt:lpstr>
      <vt:lpstr>Courier New</vt:lpstr>
      <vt:lpstr>Freestyle Script</vt:lpstr>
      <vt:lpstr>Helvetica</vt:lpstr>
      <vt:lpstr>Paris2024</vt:lpstr>
      <vt:lpstr>system-ui</vt:lpstr>
      <vt:lpstr>Tahoma</vt:lpstr>
      <vt:lpstr>Tw Cen MT</vt:lpstr>
      <vt:lpstr>Verdana</vt:lpstr>
      <vt:lpstr>Wingdings</vt:lpstr>
      <vt:lpstr>Wingdings 2</vt:lpstr>
      <vt:lpstr>Rétrospective</vt:lpstr>
      <vt:lpstr>Ronds dans l’eau</vt:lpstr>
      <vt:lpstr>1_HDOfficeLightV0</vt:lpstr>
      <vt:lpstr>Thème Office</vt:lpstr>
      <vt:lpstr>Image</vt:lpstr>
      <vt:lpstr>Sport Marketing  &amp;  Communication  Summer School SPORT EVENT MANAGEMENT  </vt:lpstr>
      <vt:lpstr>Présentation PowerPoint</vt:lpstr>
      <vt:lpstr>Présentation PowerPoint</vt:lpstr>
      <vt:lpstr>PEDAGOGY From Sport Business Knowledge TO Sport Business Competencies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SPORTAIMENT BUSINESS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 Marketing Digest : Communication - Networks – Experiences – Brand</vt:lpstr>
      <vt:lpstr>To be a value-added in sport business</vt:lpstr>
      <vt:lpstr>Competencie ?</vt:lpstr>
      <vt:lpstr>Sport business market competencies</vt:lpstr>
      <vt:lpstr>Program </vt:lpstr>
      <vt:lpstr>Présentation PowerPoint</vt:lpstr>
      <vt:lpstr>Présentation PowerPoint</vt:lpstr>
      <vt:lpstr>Positioning</vt:lpstr>
      <vt:lpstr>ACTION</vt:lpstr>
      <vt:lpstr>Présentation PowerPoint</vt:lpstr>
      <vt:lpstr>Competencies…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OM « Champion Project » ?</vt:lpstr>
      <vt:lpstr>Présentation PowerPoint</vt:lpstr>
      <vt:lpstr>Business &amp; Marketing Organisation</vt:lpstr>
      <vt:lpstr>Présentation PowerPoint</vt:lpstr>
      <vt:lpstr>Présentation PowerPoint</vt:lpstr>
      <vt:lpstr>Présentation PowerPoint</vt:lpstr>
      <vt:lpstr>HOW DOES SPORT COMPARE TO OTHER INTERESTS? – % of those ‘Passionate’ for each interest</vt:lpstr>
      <vt:lpstr>Présentation PowerPoint</vt:lpstr>
      <vt:lpstr>Challenge Introduction Activation  Closing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Business Strategies in Sport Organisations  lionelmaltese.fr  @lionelmaltese</dc:title>
  <dc:creator>Lionel Maltese</dc:creator>
  <cp:lastModifiedBy>Lionel Maltese</cp:lastModifiedBy>
  <cp:revision>14</cp:revision>
  <dcterms:created xsi:type="dcterms:W3CDTF">2020-10-18T05:35:39Z</dcterms:created>
  <dcterms:modified xsi:type="dcterms:W3CDTF">2023-05-23T05:01:20Z</dcterms:modified>
</cp:coreProperties>
</file>