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307" r:id="rId4"/>
    <p:sldId id="308" r:id="rId5"/>
    <p:sldId id="262" r:id="rId6"/>
    <p:sldId id="263" r:id="rId7"/>
    <p:sldId id="258" r:id="rId8"/>
    <p:sldId id="257" r:id="rId9"/>
    <p:sldId id="259" r:id="rId10"/>
    <p:sldId id="260" r:id="rId11"/>
    <p:sldId id="282" r:id="rId12"/>
    <p:sldId id="283" r:id="rId13"/>
    <p:sldId id="284" r:id="rId14"/>
    <p:sldId id="277" r:id="rId15"/>
    <p:sldId id="278" r:id="rId16"/>
    <p:sldId id="279" r:id="rId17"/>
    <p:sldId id="285" r:id="rId18"/>
    <p:sldId id="286" r:id="rId19"/>
    <p:sldId id="273" r:id="rId20"/>
    <p:sldId id="274" r:id="rId21"/>
    <p:sldId id="290" r:id="rId22"/>
    <p:sldId id="291" r:id="rId23"/>
    <p:sldId id="275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3BA83F-47D6-386D-E4CA-10583B064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77E426-8FFE-66C7-4FE2-37A40C211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D6A79C-E001-C004-CCC6-8CE0D5839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BE16-9947-4809-B857-45646568D057}" type="datetimeFigureOut">
              <a:rPr lang="fr-FR" smtClean="0"/>
              <a:t>22/08/2023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B6C0CE-05F0-07BE-A73F-A62C1270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7F7A6B-4E00-715B-B891-399A6F0D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2097-A2FA-4C22-8EDA-E63D7E75EE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044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E14E03-E1FA-BE85-E81E-C3B2D9DF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B51DE25-5D9C-3110-CB1A-13A7438D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95A93D-BB05-8849-E9CF-052348349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BE16-9947-4809-B857-45646568D057}" type="datetimeFigureOut">
              <a:rPr lang="fr-FR" smtClean="0"/>
              <a:t>22/08/2023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CBC258-5AD2-A156-0E00-08AEE781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ABC2F3-312F-55E5-7BAC-B756CA36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2097-A2FA-4C22-8EDA-E63D7E75EE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189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84D8CA5-8A0A-806C-16E8-82A113BC8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650ACF-D4CD-9717-8A92-82E711BE5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154107-4912-44C9-B4F9-F8532F15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BE16-9947-4809-B857-45646568D057}" type="datetimeFigureOut">
              <a:rPr lang="fr-FR" smtClean="0"/>
              <a:t>22/08/2023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11662F-8D57-FD13-F1E1-9E1982DA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9E60C0-C365-1522-0D32-58ADA9B7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2097-A2FA-4C22-8EDA-E63D7E75EE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597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/>
              <a:t>Cliquer ici pour modifier le style du titre du masque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6DA68E74-F212-1AEC-D3AA-02A919BF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897AB-8F0C-4F51-8420-0A4443F3EA62}" type="datetimeFigureOut">
              <a:rPr lang="fr-FR"/>
              <a:pPr>
                <a:defRPr/>
              </a:pPr>
              <a:t>22/08/2023</a:t>
            </a:fld>
            <a:endParaRPr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0E7D7A3F-C8AA-4D27-2B8F-26E18D373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1DDA19BD-A460-414B-A6AF-BF41B8B96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7880E-60E7-4203-9C0B-980AA251F4D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1834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62D093-1EFF-BAF3-5F00-48E73391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D9CE08-A2B2-A44F-C053-750A1E837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D689F2-9A32-9836-3832-CA7A06428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BE16-9947-4809-B857-45646568D057}" type="datetimeFigureOut">
              <a:rPr lang="fr-FR" smtClean="0"/>
              <a:t>22/08/2023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5DAE2-881C-4E06-2825-363B5A3F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080E7D-DF10-0837-37AE-34841176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2097-A2FA-4C22-8EDA-E63D7E75EE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79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A1973-697D-B17C-D430-18D0D16E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223B00-B54E-7241-9D29-977AFD05B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A25955-D93E-7272-6298-60AE7771E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BE16-9947-4809-B857-45646568D057}" type="datetimeFigureOut">
              <a:rPr lang="fr-FR" smtClean="0"/>
              <a:t>22/08/2023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4148D5-E303-2871-5ACC-73B0967A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7EFCB1-9135-8E59-9BCA-D66DD0E2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2097-A2FA-4C22-8EDA-E63D7E75EE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7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C20A44-9389-2A48-18F9-C9007E0C5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48E639-F469-E571-D04F-475FE5707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C5FB8F3-6104-EB8C-42CB-E7B855FC4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38D169-93BB-78BA-E38E-E63A1A78B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BE16-9947-4809-B857-45646568D057}" type="datetimeFigureOut">
              <a:rPr lang="fr-FR" smtClean="0"/>
              <a:t>22/08/2023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858E71-021A-F2A5-3440-47438106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C7157C-BAB9-9179-8A94-7FFF04A7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2097-A2FA-4C22-8EDA-E63D7E75EE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030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3A6F75-CD17-9A2A-A195-D41A4F12C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84BA6C-E8E6-C268-16B4-E8AA96653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0F2163-9C16-8791-2D7A-84D849754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77731D4-2146-1CE3-95D3-F35F17B9F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758C295-D29D-4DFC-A0AF-8DE7FD25CE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7F0788-6F03-04EB-9857-F1A18D833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BE16-9947-4809-B857-45646568D057}" type="datetimeFigureOut">
              <a:rPr lang="fr-FR" smtClean="0"/>
              <a:t>22/08/2023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E7AB0F1-E62B-7639-6D39-F6C7F0CA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D6DC844-8E7F-4B6B-BFC5-E9C73C39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2097-A2FA-4C22-8EDA-E63D7E75EE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514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C7B05E-9DB2-3EEC-53F4-71EB12EE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CD709B-BB36-DEE8-353C-D0F40E246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BE16-9947-4809-B857-45646568D057}" type="datetimeFigureOut">
              <a:rPr lang="fr-FR" smtClean="0"/>
              <a:t>22/08/2023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A7BA09-833F-689E-A523-5C29CDB2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20901EF-9BA6-6DC7-CC32-C641F3AC1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2097-A2FA-4C22-8EDA-E63D7E75EE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03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3D2991-B9AC-98B2-D3EF-202C7C03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BE16-9947-4809-B857-45646568D057}" type="datetimeFigureOut">
              <a:rPr lang="fr-FR" smtClean="0"/>
              <a:t>22/08/2023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6EA7B3E-0CD9-4F2F-CFF9-B1285A11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77B9D7-E8CE-59F1-7DCC-D23FFD52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2097-A2FA-4C22-8EDA-E63D7E75EE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44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30488F-5840-1DF6-6491-8C2B7F2D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6D67DD-8214-192B-A75E-9E63329E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1FE315-03E7-F4D0-AAE1-40FF5A82D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CD9656-B0CD-F8AD-2ED4-B961CDB1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BE16-9947-4809-B857-45646568D057}" type="datetimeFigureOut">
              <a:rPr lang="fr-FR" smtClean="0"/>
              <a:t>22/08/2023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E97B20-93DD-5B8A-5F67-83EDCF8B3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1D2F23-2CC8-CFEF-BE4A-609377EBC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2097-A2FA-4C22-8EDA-E63D7E75EE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46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DA05E-4F6F-2C32-DEFE-879DF2488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2FC1CE-B8E3-CC09-E9A5-467536E07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12FB3E-0EEB-E636-9B1D-8BDE23C3B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6300D6-ACBC-433C-9A6D-3C0587FA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BE16-9947-4809-B857-45646568D057}" type="datetimeFigureOut">
              <a:rPr lang="fr-FR" smtClean="0"/>
              <a:t>22/08/2023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72B40C-510C-533F-2888-F76CAFB88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612FC2-D1D9-5B3E-CA7B-DD1ECFD7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2097-A2FA-4C22-8EDA-E63D7E75EE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26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4A3A7FC-DD8F-951B-6FDA-20DE1954F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5F65EC-0D85-29B1-DDFF-6BF88EFE3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8269CE-D575-07A8-9322-690658445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CBE16-9947-4809-B857-45646568D057}" type="datetimeFigureOut">
              <a:rPr lang="fr-FR" smtClean="0"/>
              <a:t>22/08/2023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67AE83-0338-53D3-B3A3-B0C205771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40E443-2150-B440-F7D7-E7632537E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42097-A2FA-4C22-8EDA-E63D7E75EE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84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1fLY41WbHc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aeJYk4xc_o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xclcGGosfU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Lix9gaB6XU?feature=oembed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ZSC5TSUnfM?feature=oembed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dxOUwTo6t0?feature=oembed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DSt-7cKMj8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0i07fsaQRk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5AAF897-9E80-45CA-9BB9-DC3C66724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745" y="434109"/>
            <a:ext cx="4193309" cy="985836"/>
          </a:xfrm>
          <a:solidFill>
            <a:schemeClr val="bg1"/>
          </a:solidFill>
          <a:effectLst>
            <a:reflection blurRad="6350" stA="50000" endA="300" endPos="55500" dist="508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>
            <a:normAutofit/>
          </a:bodyPr>
          <a:lstStyle/>
          <a:p>
            <a:r>
              <a:rPr lang="fr-FR" sz="18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-Regu"/>
              </a:rPr>
              <a:t>Management d’activités : Stratégie</a:t>
            </a:r>
            <a:br>
              <a:rPr lang="fr-FR" sz="18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-Regu"/>
              </a:rPr>
            </a:br>
            <a:r>
              <a:rPr lang="fr-FR" sz="18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-Regu"/>
              </a:rPr>
              <a:t>BUT 2</a:t>
            </a:r>
            <a:r>
              <a:rPr lang="fr-FR" sz="1800" b="1" i="0" u="none" strike="noStrike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-Regu"/>
              </a:rPr>
              <a:t>ième</a:t>
            </a:r>
            <a:r>
              <a:rPr lang="fr-FR" sz="18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mbusSanL-Regu"/>
              </a:rPr>
              <a:t> année – Semestre 3</a:t>
            </a:r>
            <a:endParaRPr lang="fr-F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B2B796E-A298-400D-B462-4D4DE288335B}"/>
              </a:ext>
            </a:extLst>
          </p:cNvPr>
          <p:cNvSpPr txBox="1">
            <a:spLocks noChangeArrowheads="1"/>
          </p:cNvSpPr>
          <p:nvPr/>
        </p:nvSpPr>
        <p:spPr>
          <a:xfrm>
            <a:off x="123817" y="5308599"/>
            <a:ext cx="11941223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fr-FR" sz="1400" b="1" i="1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fr-FR" sz="1400" b="1" i="1" dirty="0">
                <a:solidFill>
                  <a:schemeClr val="bg1"/>
                </a:solidFill>
              </a:rPr>
              <a:t>Lionel Maltese</a:t>
            </a:r>
          </a:p>
          <a:p>
            <a:pPr algn="ctr">
              <a:lnSpc>
                <a:spcPct val="80000"/>
              </a:lnSpc>
              <a:defRPr/>
            </a:pPr>
            <a:r>
              <a:rPr lang="fr-FR" sz="1400" b="1" i="1" dirty="0">
                <a:solidFill>
                  <a:schemeClr val="bg1"/>
                </a:solidFill>
              </a:rPr>
              <a:t>Maître de Conférences Aix Marseille Université  CERGAM / Université Laval Québec</a:t>
            </a:r>
          </a:p>
          <a:p>
            <a:pPr algn="ctr">
              <a:lnSpc>
                <a:spcPct val="80000"/>
              </a:lnSpc>
              <a:defRPr/>
            </a:pPr>
            <a:r>
              <a:rPr lang="fr-FR" sz="1400" b="1" i="1" dirty="0">
                <a:solidFill>
                  <a:schemeClr val="bg1"/>
                </a:solidFill>
              </a:rPr>
              <a:t>Professeur Associé </a:t>
            </a:r>
            <a:r>
              <a:rPr lang="fr-FR" sz="1400" b="1" i="1" dirty="0" err="1">
                <a:solidFill>
                  <a:schemeClr val="bg1"/>
                </a:solidFill>
              </a:rPr>
              <a:t>Kedge</a:t>
            </a:r>
            <a:r>
              <a:rPr lang="fr-FR" sz="1400" b="1" i="1" dirty="0">
                <a:solidFill>
                  <a:schemeClr val="bg1"/>
                </a:solidFill>
              </a:rPr>
              <a:t> Business </a:t>
            </a:r>
            <a:r>
              <a:rPr lang="fr-FR" sz="1400" b="1" i="1" dirty="0" err="1">
                <a:solidFill>
                  <a:schemeClr val="bg1"/>
                </a:solidFill>
              </a:rPr>
              <a:t>School</a:t>
            </a:r>
            <a:endParaRPr lang="fr-FR" sz="1400" b="1" i="1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fr-FR" sz="1400" b="1" i="1" dirty="0">
                <a:solidFill>
                  <a:schemeClr val="bg1"/>
                </a:solidFill>
              </a:rPr>
              <a:t>Entrepreneur Sport Business 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65C0F31C-D4C3-72B8-CC5F-0E9F69995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28" y="1066180"/>
            <a:ext cx="65579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Qu’est ce que la stratégie d’entreprise ?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http://lionelmaltese.fr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@</a:t>
            </a:r>
            <a:r>
              <a:rPr lang="fr-FR" altLang="fr-FR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lionelmaltese</a:t>
            </a: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DD3E4A-B69A-C409-3B84-1F62A3F693B8}"/>
              </a:ext>
            </a:extLst>
          </p:cNvPr>
          <p:cNvSpPr txBox="1"/>
          <p:nvPr/>
        </p:nvSpPr>
        <p:spPr>
          <a:xfrm>
            <a:off x="10132291" y="184727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SEANCE 1</a:t>
            </a:r>
          </a:p>
        </p:txBody>
      </p:sp>
    </p:spTree>
    <p:extLst>
      <p:ext uri="{BB962C8B-B14F-4D97-AF65-F5344CB8AC3E}">
        <p14:creationId xmlns:p14="http://schemas.microsoft.com/office/powerpoint/2010/main" val="2700096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442963-4142-49FA-8608-1458E8135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3" r="-2" b="-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2" name="Image 1" descr="Une image contenant texte, intérieur, pâte, compteur&#10;&#10;Description générée automatiquement">
            <a:extLst>
              <a:ext uri="{FF2B5EF4-FFF2-40B4-BE49-F238E27FC236}">
                <a16:creationId xmlns:a16="http://schemas.microsoft.com/office/drawing/2014/main" id="{1C54B1E9-B845-437F-BE98-AE6207606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0" r="-2" b="13986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4" name="Image 3" descr="Une image contenant texte, intérieur, table, bar&#10;&#10;Description générée automatiquement">
            <a:extLst>
              <a:ext uri="{FF2B5EF4-FFF2-40B4-BE49-F238E27FC236}">
                <a16:creationId xmlns:a16="http://schemas.microsoft.com/office/drawing/2014/main" id="{5BA82DEA-9B7B-4553-ACF3-ECE2897E97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r="19171" b="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16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1024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0" name="Rectangle 1024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Image 5">
            <a:extLst>
              <a:ext uri="{FF2B5EF4-FFF2-40B4-BE49-F238E27FC236}">
                <a16:creationId xmlns:a16="http://schemas.microsoft.com/office/drawing/2014/main" id="{EE3D1990-1849-FB6F-4C54-6C4CA7272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843" y="643466"/>
            <a:ext cx="385796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52" name="Straight Connector 1025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Image 3">
            <a:extLst>
              <a:ext uri="{FF2B5EF4-FFF2-40B4-BE49-F238E27FC236}">
                <a16:creationId xmlns:a16="http://schemas.microsoft.com/office/drawing/2014/main" id="{0A6023C6-B2D9-EE98-37CB-41894709A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7542" y="643467"/>
            <a:ext cx="360726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E8047F5-C56D-B602-FFC3-4E7C24FAD170}"/>
              </a:ext>
            </a:extLst>
          </p:cNvPr>
          <p:cNvSpPr/>
          <p:nvPr/>
        </p:nvSpPr>
        <p:spPr>
          <a:xfrm>
            <a:off x="5219807" y="2096219"/>
            <a:ext cx="1877732" cy="1923691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BUT3</a:t>
            </a:r>
          </a:p>
          <a:p>
            <a:pPr algn="ctr"/>
            <a:r>
              <a:rPr lang="fr-FR" dirty="0"/>
              <a:t>On </a:t>
            </a:r>
          </a:p>
          <a:p>
            <a:pPr algn="ctr"/>
            <a:r>
              <a:rPr lang="fr-FR" dirty="0" err="1"/>
              <a:t>Reputation</a:t>
            </a:r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Image 1">
            <a:extLst>
              <a:ext uri="{FF2B5EF4-FFF2-40B4-BE49-F238E27FC236}">
                <a16:creationId xmlns:a16="http://schemas.microsoft.com/office/drawing/2014/main" id="{946571DD-BA7A-7F99-5E6E-7017FB165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02733"/>
            <a:ext cx="10905066" cy="545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Image 3">
            <a:extLst>
              <a:ext uri="{FF2B5EF4-FFF2-40B4-BE49-F238E27FC236}">
                <a16:creationId xmlns:a16="http://schemas.microsoft.com/office/drawing/2014/main" id="{761C0CA4-A790-A4C7-C85B-6CC4823C9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098043"/>
            <a:ext cx="10905066" cy="466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16390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Image 1">
            <a:extLst>
              <a:ext uri="{FF2B5EF4-FFF2-40B4-BE49-F238E27FC236}">
                <a16:creationId xmlns:a16="http://schemas.microsoft.com/office/drawing/2014/main" id="{8A37C2C8-C7DA-D514-38FC-270B107A9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9" r="1" b="1326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DE1EAA7-03A2-0AED-1018-AD3CA0ED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59465"/>
            <a:ext cx="925252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 dirty="0"/>
              <a:t>Ma stratégie professionnelle : </a:t>
            </a:r>
            <a:br>
              <a:rPr lang="fr-FR" dirty="0"/>
            </a:br>
            <a:r>
              <a:rPr lang="fr-FR" dirty="0"/>
              <a:t>créer mon écosystème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750D295-FBF9-CD4B-7422-32FBFE989E1B}"/>
              </a:ext>
            </a:extLst>
          </p:cNvPr>
          <p:cNvSpPr/>
          <p:nvPr/>
        </p:nvSpPr>
        <p:spPr>
          <a:xfrm>
            <a:off x="1804989" y="2173289"/>
            <a:ext cx="2160587" cy="1296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Enseigner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5DDC043-CFF8-3E4E-D4A0-72042659E28E}"/>
              </a:ext>
            </a:extLst>
          </p:cNvPr>
          <p:cNvSpPr/>
          <p:nvPr/>
        </p:nvSpPr>
        <p:spPr>
          <a:xfrm>
            <a:off x="1719264" y="4646613"/>
            <a:ext cx="2333625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Recherche Appliquée</a:t>
            </a:r>
          </a:p>
          <a:p>
            <a:pPr algn="ctr">
              <a:defRPr/>
            </a:pPr>
            <a:r>
              <a:rPr lang="fr-FR" dirty="0"/>
              <a:t>Sport Business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C105DEC-7E23-9375-E01A-77ECFAD5F2A6}"/>
              </a:ext>
            </a:extLst>
          </p:cNvPr>
          <p:cNvSpPr/>
          <p:nvPr/>
        </p:nvSpPr>
        <p:spPr>
          <a:xfrm>
            <a:off x="7731126" y="4718051"/>
            <a:ext cx="231457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Business</a:t>
            </a:r>
          </a:p>
          <a:p>
            <a:pPr algn="ctr">
              <a:defRPr/>
            </a:pPr>
            <a:r>
              <a:rPr lang="fr-FR" dirty="0"/>
              <a:t>Consulting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10E6EBE-E850-8230-F213-45B0E86540F9}"/>
              </a:ext>
            </a:extLst>
          </p:cNvPr>
          <p:cNvSpPr/>
          <p:nvPr/>
        </p:nvSpPr>
        <p:spPr>
          <a:xfrm>
            <a:off x="7680326" y="2133600"/>
            <a:ext cx="2411413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Médias </a:t>
            </a:r>
          </a:p>
          <a:p>
            <a:pPr algn="ctr">
              <a:defRPr/>
            </a:pPr>
            <a:r>
              <a:rPr lang="fr-FR" dirty="0"/>
              <a:t>Communication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C5C0A3D-529C-D4EE-FC79-8A2BD82CB86A}"/>
              </a:ext>
            </a:extLst>
          </p:cNvPr>
          <p:cNvSpPr/>
          <p:nvPr/>
        </p:nvSpPr>
        <p:spPr>
          <a:xfrm>
            <a:off x="4697414" y="3262313"/>
            <a:ext cx="2376487" cy="13763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Etudiants</a:t>
            </a:r>
          </a:p>
          <a:p>
            <a:pPr algn="ctr">
              <a:defRPr/>
            </a:pPr>
            <a:r>
              <a:rPr lang="fr-FR" dirty="0"/>
              <a:t>Anciens étudiants</a:t>
            </a:r>
          </a:p>
          <a:p>
            <a:pPr algn="ctr">
              <a:defRPr/>
            </a:pPr>
            <a:r>
              <a:rPr lang="fr-FR" dirty="0"/>
              <a:t>Clients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CE59CC5-7F1A-D859-EB4B-F00A63767069}"/>
              </a:ext>
            </a:extLst>
          </p:cNvPr>
          <p:cNvCxnSpPr>
            <a:stCxn id="4" idx="6"/>
            <a:endCxn id="10" idx="1"/>
          </p:cNvCxnSpPr>
          <p:nvPr/>
        </p:nvCxnSpPr>
        <p:spPr>
          <a:xfrm>
            <a:off x="3965575" y="2822575"/>
            <a:ext cx="1081088" cy="641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12E94DF-58A3-9A9A-36C2-75C375DBC16F}"/>
              </a:ext>
            </a:extLst>
          </p:cNvPr>
          <p:cNvCxnSpPr>
            <a:stCxn id="8" idx="2"/>
            <a:endCxn id="10" idx="7"/>
          </p:cNvCxnSpPr>
          <p:nvPr/>
        </p:nvCxnSpPr>
        <p:spPr>
          <a:xfrm flipH="1">
            <a:off x="6726239" y="2781301"/>
            <a:ext cx="954087" cy="682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7F1FFB0-028F-14FC-1FB7-10417C18DFCA}"/>
              </a:ext>
            </a:extLst>
          </p:cNvPr>
          <p:cNvCxnSpPr>
            <a:stCxn id="6" idx="6"/>
            <a:endCxn id="10" idx="3"/>
          </p:cNvCxnSpPr>
          <p:nvPr/>
        </p:nvCxnSpPr>
        <p:spPr>
          <a:xfrm flipV="1">
            <a:off x="4052889" y="4437063"/>
            <a:ext cx="993775" cy="857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99AA6F4-D460-1313-94FE-A624317EEEE2}"/>
              </a:ext>
            </a:extLst>
          </p:cNvPr>
          <p:cNvCxnSpPr>
            <a:stCxn id="7" idx="2"/>
            <a:endCxn id="10" idx="5"/>
          </p:cNvCxnSpPr>
          <p:nvPr/>
        </p:nvCxnSpPr>
        <p:spPr>
          <a:xfrm flipH="1" flipV="1">
            <a:off x="6726239" y="4437063"/>
            <a:ext cx="1004887" cy="857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2F8CC2F0-DFA5-0333-1C9C-341CC1184FCF}"/>
              </a:ext>
            </a:extLst>
          </p:cNvPr>
          <p:cNvCxnSpPr>
            <a:stCxn id="4" idx="6"/>
            <a:endCxn id="8" idx="2"/>
          </p:cNvCxnSpPr>
          <p:nvPr/>
        </p:nvCxnSpPr>
        <p:spPr>
          <a:xfrm flipV="1">
            <a:off x="3965575" y="2781301"/>
            <a:ext cx="3714750" cy="412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527F7E85-3952-4E96-81A9-64454833A5F9}"/>
              </a:ext>
            </a:extLst>
          </p:cNvPr>
          <p:cNvCxnSpPr>
            <a:stCxn id="4" idx="4"/>
            <a:endCxn id="6" idx="0"/>
          </p:cNvCxnSpPr>
          <p:nvPr/>
        </p:nvCxnSpPr>
        <p:spPr>
          <a:xfrm>
            <a:off x="2886075" y="3470275"/>
            <a:ext cx="0" cy="1176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BEA1BE40-6A38-E048-DF14-CE9244B8EC93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4052889" y="5294313"/>
            <a:ext cx="36782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894294D-357A-CE80-050B-EEBF7394599A}"/>
              </a:ext>
            </a:extLst>
          </p:cNvPr>
          <p:cNvCxnSpPr>
            <a:stCxn id="8" idx="4"/>
            <a:endCxn id="7" idx="0"/>
          </p:cNvCxnSpPr>
          <p:nvPr/>
        </p:nvCxnSpPr>
        <p:spPr>
          <a:xfrm>
            <a:off x="8886825" y="3429000"/>
            <a:ext cx="1588" cy="12890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A0B63F8-CEC2-4E99-117F-C6702805E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Ma stratégie personnelle</a:t>
            </a:r>
            <a:b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Liberté</a:t>
            </a:r>
            <a:b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Cout du temps libre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Ne confondez pas efficience et efficacité ! [Isabelle Barth]">
            <a:hlinkClick r:id="" action="ppaction://media"/>
            <a:extLst>
              <a:ext uri="{FF2B5EF4-FFF2-40B4-BE49-F238E27FC236}">
                <a16:creationId xmlns:a16="http://schemas.microsoft.com/office/drawing/2014/main" id="{9883CED6-15BB-5C29-AA33-B8496FABCF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3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09DC0C-B5DF-375B-2B52-C4EA63A1686A}"/>
              </a:ext>
            </a:extLst>
          </p:cNvPr>
          <p:cNvSpPr txBox="1">
            <a:spLocks/>
          </p:cNvSpPr>
          <p:nvPr/>
        </p:nvSpPr>
        <p:spPr>
          <a:xfrm>
            <a:off x="2513013" y="186316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altLang="fr-FR" sz="2800"/>
              <a:t>Lionel Maltese</a:t>
            </a:r>
            <a:br>
              <a:rPr lang="fr-FR" altLang="fr-FR" sz="2800"/>
            </a:br>
            <a:r>
              <a:rPr lang="fr-FR" altLang="fr-FR" sz="2400" i="1"/>
              <a:t>Enseignant - Chercheur - Entrepreneur</a:t>
            </a:r>
            <a:endParaRPr lang="fr-FR" altLang="fr-FR" sz="24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4E53D3-80E3-810D-D190-483A8C6B9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232" y="2450888"/>
            <a:ext cx="1719256" cy="1719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ZoneTexte 4">
            <a:extLst>
              <a:ext uri="{FF2B5EF4-FFF2-40B4-BE49-F238E27FC236}">
                <a16:creationId xmlns:a16="http://schemas.microsoft.com/office/drawing/2014/main" id="{28C333A3-9397-00B3-EB1E-27FC9BC53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3818010"/>
            <a:ext cx="33131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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953E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BD52"/>
              </a:buClr>
              <a:buFont typeface="Wingdings 2" panose="050201020105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Recherche </a:t>
            </a:r>
            <a:r>
              <a:rPr lang="fr-FR" altLang="fr-FR" sz="1400" dirty="0">
                <a:latin typeface="Times New Roman" panose="02020603050405020304" pitchFamily="18" charset="0"/>
              </a:rPr>
              <a:t>(2001…)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Management des actifs stratégiques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Marketing sportif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 err="1">
                <a:latin typeface="Times New Roman" panose="02020603050405020304" pitchFamily="18" charset="0"/>
              </a:rPr>
              <a:t>Reputation</a:t>
            </a:r>
            <a:r>
              <a:rPr lang="fr-FR" altLang="fr-FR" sz="1400" dirty="0">
                <a:latin typeface="Times New Roman" panose="02020603050405020304" pitchFamily="18" charset="0"/>
              </a:rPr>
              <a:t> Management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Université Laval Québec – Sport Management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dirty="0">
              <a:latin typeface="Times New Roman" panose="02020603050405020304" pitchFamily="18" charset="0"/>
            </a:endParaRPr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C076B18B-B44D-EAF2-B936-E4C0E4B50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1772228"/>
            <a:ext cx="3671888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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953E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BD52"/>
              </a:buClr>
              <a:buFont typeface="Wingdings 2" panose="050201020105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Enseignement </a:t>
            </a:r>
            <a:r>
              <a:rPr lang="fr-FR" altLang="fr-FR" sz="1400" dirty="0">
                <a:latin typeface="Times New Roman" panose="02020603050405020304" pitchFamily="18" charset="0"/>
              </a:rPr>
              <a:t>(2004…)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Stratégie – Entreprenariat – Management &amp; Marketing du Sport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AMU (IUT-IAE-DROIT)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KEDGE BS (2006…)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Universités étrangères (US, Chine, Esp…)</a:t>
            </a:r>
          </a:p>
        </p:txBody>
      </p:sp>
      <p:sp>
        <p:nvSpPr>
          <p:cNvPr id="6" name="ZoneTexte 6">
            <a:extLst>
              <a:ext uri="{FF2B5EF4-FFF2-40B4-BE49-F238E27FC236}">
                <a16:creationId xmlns:a16="http://schemas.microsoft.com/office/drawing/2014/main" id="{524B3337-9AE5-9260-29E5-38B037533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8" y="4998028"/>
            <a:ext cx="3941762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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953E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BD52"/>
              </a:buClr>
              <a:buFont typeface="Wingdings 2" panose="050201020105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Administration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Fondateur, Responsable puis et co-responsable LP Chargé de Projet Digital (ex LP </a:t>
            </a:r>
            <a:r>
              <a:rPr lang="fr-FR" altLang="fr-FR" sz="1400" dirty="0" err="1">
                <a:latin typeface="Times New Roman" panose="02020603050405020304" pitchFamily="18" charset="0"/>
              </a:rPr>
              <a:t>M@ntic</a:t>
            </a:r>
            <a:r>
              <a:rPr lang="fr-FR" altLang="fr-FR" sz="1400" dirty="0">
                <a:latin typeface="Times New Roman" panose="02020603050405020304" pitchFamily="18" charset="0"/>
              </a:rPr>
              <a:t>) 2005-2019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Co-responsable Etudes BUT GEA 2</a:t>
            </a:r>
            <a:r>
              <a:rPr lang="fr-FR" altLang="fr-FR" sz="1400" baseline="30000" dirty="0">
                <a:latin typeface="Times New Roman" panose="02020603050405020304" pitchFamily="18" charset="0"/>
              </a:rPr>
              <a:t>ième</a:t>
            </a:r>
            <a:r>
              <a:rPr lang="fr-FR" altLang="fr-FR" sz="1400" dirty="0">
                <a:latin typeface="Times New Roman" panose="02020603050405020304" pitchFamily="18" charset="0"/>
              </a:rPr>
              <a:t> année depuis 2015 – </a:t>
            </a:r>
            <a:r>
              <a:rPr lang="fr-FR" altLang="fr-FR" sz="1400" dirty="0" err="1">
                <a:latin typeface="Times New Roman" panose="02020603050405020304" pitchFamily="18" charset="0"/>
              </a:rPr>
              <a:t>Resp</a:t>
            </a:r>
            <a:r>
              <a:rPr lang="fr-FR" altLang="fr-FR" sz="1400" dirty="0">
                <a:latin typeface="Times New Roman" panose="02020603050405020304" pitchFamily="18" charset="0"/>
              </a:rPr>
              <a:t> ALT GEMA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Relations Internationales 2008-2009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Responsable Qualité 2012-2013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 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dirty="0">
              <a:latin typeface="Times New Roman" panose="02020603050405020304" pitchFamily="18" charset="0"/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C0CD2A7D-92F5-10C3-1BB8-069340B3C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225" y="2294516"/>
            <a:ext cx="39417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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953E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BD52"/>
              </a:buClr>
              <a:buFont typeface="Wingdings 2" panose="050201020105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Consulting </a:t>
            </a:r>
            <a:r>
              <a:rPr lang="fr-FR" altLang="fr-FR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(1999…)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Manager Délégué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Circuit ATP – WTA (Open13, Open de Nice Côte d’Azur, WTA Brussels Open, BNP Paribas Masters, Open de Lyon…)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Consultant Stratégie et Marketing Sportif pour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OM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PSG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BNP Paribas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ORECA / FIBA WORLD TOUR 3XFESTIVAL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Chroniqueur Médias 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anose="02020603050405020304" pitchFamily="18" charset="0"/>
              </a:rPr>
              <a:t>Le Figaro/Sport24, France Football, L’Equipe, Le Monde – The Conversation...</a:t>
            </a:r>
          </a:p>
        </p:txBody>
      </p:sp>
    </p:spTree>
    <p:extLst>
      <p:ext uri="{BB962C8B-B14F-4D97-AF65-F5344CB8AC3E}">
        <p14:creationId xmlns:p14="http://schemas.microsoft.com/office/powerpoint/2010/main" val="3204532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llipse 7">
            <a:extLst>
              <a:ext uri="{FF2B5EF4-FFF2-40B4-BE49-F238E27FC236}">
                <a16:creationId xmlns:a16="http://schemas.microsoft.com/office/drawing/2014/main" id="{1E20FB42-9DBF-5739-74A1-7F54A25D1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769" y="2790645"/>
            <a:ext cx="1857375" cy="1500188"/>
          </a:xfrm>
          <a:prstGeom prst="ellipse">
            <a:avLst/>
          </a:prstGeom>
          <a:solidFill>
            <a:schemeClr val="accent1"/>
          </a:solidFill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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953E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BD52"/>
              </a:buClr>
              <a:buFont typeface="Wingdings 2" panose="050201020105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FFFFFF"/>
                </a:solidFill>
              </a:rPr>
              <a:t>STRATEGIE</a:t>
            </a:r>
          </a:p>
        </p:txBody>
      </p:sp>
      <p:sp>
        <p:nvSpPr>
          <p:cNvPr id="20484" name="Rectangle à coins arrondis 8">
            <a:extLst>
              <a:ext uri="{FF2B5EF4-FFF2-40B4-BE49-F238E27FC236}">
                <a16:creationId xmlns:a16="http://schemas.microsoft.com/office/drawing/2014/main" id="{302C1075-BE58-BBE5-005F-81F8B47F2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3644" y="2504895"/>
            <a:ext cx="2714625" cy="20716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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953E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BD52"/>
              </a:buClr>
              <a:buFont typeface="Wingdings 2" panose="050201020105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FFFFFF"/>
                </a:solidFill>
              </a:rPr>
              <a:t>FINANCE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FFFFFF"/>
                </a:solidFill>
              </a:rPr>
              <a:t>(marché + entreprise)</a:t>
            </a:r>
          </a:p>
        </p:txBody>
      </p:sp>
      <p:sp>
        <p:nvSpPr>
          <p:cNvPr id="20485" name="Rectangle 9">
            <a:extLst>
              <a:ext uri="{FF2B5EF4-FFF2-40B4-BE49-F238E27FC236}">
                <a16:creationId xmlns:a16="http://schemas.microsoft.com/office/drawing/2014/main" id="{B94799BE-B10E-F6D4-6CD7-AD1869A7E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1206" y="1790521"/>
            <a:ext cx="2286000" cy="128587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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953E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BD52"/>
              </a:buClr>
              <a:buFont typeface="Wingdings 2" panose="050201020105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FFFFFF"/>
                </a:solidFill>
              </a:rPr>
              <a:t>MARKETING</a:t>
            </a:r>
          </a:p>
        </p:txBody>
      </p:sp>
      <p:sp>
        <p:nvSpPr>
          <p:cNvPr id="20486" name="Rectangle 10">
            <a:extLst>
              <a:ext uri="{FF2B5EF4-FFF2-40B4-BE49-F238E27FC236}">
                <a16:creationId xmlns:a16="http://schemas.microsoft.com/office/drawing/2014/main" id="{3B72B639-50D7-25BF-AC7A-999D2BB98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2643" y="3933646"/>
            <a:ext cx="2286000" cy="128587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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953E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BD52"/>
              </a:buClr>
              <a:buFont typeface="Wingdings 2" panose="050201020105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FFFFFF"/>
                </a:solidFill>
              </a:rPr>
              <a:t>RESSOURCES HUMAINES</a:t>
            </a:r>
          </a:p>
        </p:txBody>
      </p:sp>
      <p:sp>
        <p:nvSpPr>
          <p:cNvPr id="20487" name="Connecteur droit 11">
            <a:extLst>
              <a:ext uri="{FF2B5EF4-FFF2-40B4-BE49-F238E27FC236}">
                <a16:creationId xmlns:a16="http://schemas.microsoft.com/office/drawing/2014/main" id="{351365D5-9C8C-B9C9-51F4-852A30F1E3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2143" y="3541534"/>
            <a:ext cx="571500" cy="1587"/>
          </a:xfrm>
          <a:prstGeom prst="line">
            <a:avLst/>
          </a:prstGeom>
          <a:noFill/>
          <a:ln w="25400" algn="ctr">
            <a:solidFill>
              <a:schemeClr val="accent1"/>
            </a:solidFill>
            <a:round/>
            <a:headEnd/>
            <a:tailEnd/>
          </a:ln>
          <a:effectLst>
            <a:outerShdw dist="25400" dir="5400000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488" name="Connecteur droit 13">
            <a:extLst>
              <a:ext uri="{FF2B5EF4-FFF2-40B4-BE49-F238E27FC236}">
                <a16:creationId xmlns:a16="http://schemas.microsoft.com/office/drawing/2014/main" id="{5E9EF29B-3AE6-EC7C-F12C-C6BFC37A62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08268" y="2433459"/>
            <a:ext cx="642938" cy="1108075"/>
          </a:xfrm>
          <a:prstGeom prst="line">
            <a:avLst/>
          </a:prstGeom>
          <a:noFill/>
          <a:ln w="25400" algn="ctr">
            <a:solidFill>
              <a:schemeClr val="accent1"/>
            </a:solidFill>
            <a:round/>
            <a:headEnd/>
            <a:tailEnd/>
          </a:ln>
          <a:effectLst>
            <a:outerShdw dist="25400" dir="5400000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489" name="Connecteur droit 15">
            <a:extLst>
              <a:ext uri="{FF2B5EF4-FFF2-40B4-BE49-F238E27FC236}">
                <a16:creationId xmlns:a16="http://schemas.microsoft.com/office/drawing/2014/main" id="{6346B087-2586-3F25-ED5D-59C51EFC4682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7047931" y="3701871"/>
            <a:ext cx="1035050" cy="714375"/>
          </a:xfrm>
          <a:prstGeom prst="line">
            <a:avLst/>
          </a:prstGeom>
          <a:noFill/>
          <a:ln w="25400" algn="ctr">
            <a:solidFill>
              <a:schemeClr val="accent1"/>
            </a:solidFill>
            <a:round/>
            <a:headEnd/>
            <a:tailEnd/>
          </a:ln>
          <a:effectLst>
            <a:outerShdw dist="25400" dir="5400000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490" name="ZoneTexte 16">
            <a:extLst>
              <a:ext uri="{FF2B5EF4-FFF2-40B4-BE49-F238E27FC236}">
                <a16:creationId xmlns:a16="http://schemas.microsoft.com/office/drawing/2014/main" id="{B3E8F115-BF82-EFD8-2748-2108C5901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93" y="5576709"/>
            <a:ext cx="2357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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953E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BD52"/>
              </a:buClr>
              <a:buFont typeface="Wingdings 2" panose="050201020105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Faisabilité - Evaluation</a:t>
            </a:r>
          </a:p>
        </p:txBody>
      </p:sp>
      <p:sp>
        <p:nvSpPr>
          <p:cNvPr id="20491" name="ZoneTexte 17">
            <a:extLst>
              <a:ext uri="{FF2B5EF4-FFF2-40B4-BE49-F238E27FC236}">
                <a16:creationId xmlns:a16="http://schemas.microsoft.com/office/drawing/2014/main" id="{AF36EDD9-33D0-24C3-ED9C-AB8814685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768" y="5505270"/>
            <a:ext cx="2643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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953E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BD52"/>
              </a:buClr>
              <a:buFont typeface="Wingdings 2" panose="050201020105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Action – Mise en œuvre</a:t>
            </a:r>
          </a:p>
        </p:txBody>
      </p:sp>
      <p:sp>
        <p:nvSpPr>
          <p:cNvPr id="20492" name="ZoneTexte 18">
            <a:extLst>
              <a:ext uri="{FF2B5EF4-FFF2-40B4-BE49-F238E27FC236}">
                <a16:creationId xmlns:a16="http://schemas.microsoft.com/office/drawing/2014/main" id="{500F9B7B-40B0-3C84-4423-AFAFADBA0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457" y="5576709"/>
            <a:ext cx="2357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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953E"/>
              </a:buClr>
              <a:buFont typeface="Wingdings 2" panose="05020102010507070707" pitchFamily="18" charset="2"/>
              <a:buChar char="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8BD52"/>
              </a:buClr>
              <a:buFont typeface="Wingdings 2" panose="050201020105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6A6BD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Intention - Adéquation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F03FB3E-E484-F04E-65B2-05442C16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Sciences de Gestion 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DF1398-4F89-705D-97D2-F585D763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Organisation S3 + S4 &amp; liens </a:t>
            </a:r>
            <a:r>
              <a:rPr lang="fr-FR" b="1" dirty="0" err="1"/>
              <a:t>SAe</a:t>
            </a:r>
            <a:endParaRPr lang="fr-FR" b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C7E511-1E71-68D3-7020-4D5348A25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fr-FR" dirty="0"/>
              <a:t>Semestre 3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C18DCA7-2F33-C881-09DB-24AFDF849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fr-FR" dirty="0"/>
              <a:t>CM : 3*2H :</a:t>
            </a:r>
          </a:p>
          <a:p>
            <a:pPr lvl="1"/>
            <a:r>
              <a:rPr lang="fr-FR" dirty="0"/>
              <a:t>S1 : Qu’est ce que la stratégie d’entreprise ?</a:t>
            </a:r>
          </a:p>
          <a:p>
            <a:pPr lvl="1"/>
            <a:r>
              <a:rPr lang="fr-FR" dirty="0"/>
              <a:t>S2 : Analyse Externe</a:t>
            </a:r>
          </a:p>
          <a:p>
            <a:pPr lvl="1"/>
            <a:r>
              <a:rPr lang="fr-FR" dirty="0"/>
              <a:t>S3 : Analyse Interne</a:t>
            </a:r>
          </a:p>
          <a:p>
            <a:r>
              <a:rPr lang="fr-FR" dirty="0"/>
              <a:t>CM </a:t>
            </a:r>
            <a:r>
              <a:rPr lang="fr-FR" dirty="0" err="1"/>
              <a:t>Saé</a:t>
            </a:r>
            <a:r>
              <a:rPr lang="fr-FR" dirty="0"/>
              <a:t> : 2*2H</a:t>
            </a:r>
          </a:p>
          <a:p>
            <a:pPr lvl="1"/>
            <a:r>
              <a:rPr lang="fr-FR" dirty="0"/>
              <a:t>S4 : Trajectoire de développement</a:t>
            </a:r>
          </a:p>
          <a:p>
            <a:pPr lvl="1"/>
            <a:r>
              <a:rPr lang="fr-FR" dirty="0"/>
              <a:t>S5 : Management du portefeuille d’activités</a:t>
            </a:r>
          </a:p>
          <a:p>
            <a:r>
              <a:rPr lang="fr-FR" dirty="0"/>
              <a:t>TD : 2*2H</a:t>
            </a:r>
          </a:p>
          <a:p>
            <a:r>
              <a:rPr lang="fr-FR" dirty="0"/>
              <a:t>TP : 1*2H</a:t>
            </a:r>
          </a:p>
          <a:p>
            <a:pPr lvl="1"/>
            <a:r>
              <a:rPr lang="fr-FR" dirty="0"/>
              <a:t>Cas Le Tuba / Rose Thé </a:t>
            </a:r>
          </a:p>
          <a:p>
            <a:pPr lvl="1"/>
            <a:r>
              <a:rPr lang="fr-FR" dirty="0"/>
              <a:t>Cas OM (examen)</a:t>
            </a:r>
          </a:p>
          <a:p>
            <a:r>
              <a:rPr lang="fr-FR" dirty="0"/>
              <a:t>Lien : SAÉ 3.01 : Contribuer au développement ou à la création d’une organisation -&gt; MCES</a:t>
            </a:r>
          </a:p>
          <a:p>
            <a:r>
              <a:rPr lang="fr-FR" dirty="0"/>
              <a:t>Examen individuel (fin de semestre)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0138F58-A2BA-2405-23B6-E0B07C69EC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/>
              <a:t>Semestre 4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5B1FF31-7D68-9CD3-7E90-DC01CB1A4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fr-FR" dirty="0"/>
              <a:t>TD : 4*2H</a:t>
            </a:r>
          </a:p>
          <a:p>
            <a:r>
              <a:rPr lang="fr-FR" dirty="0"/>
              <a:t>TP (oraux) 1*2H</a:t>
            </a:r>
          </a:p>
          <a:p>
            <a:pPr lvl="1"/>
            <a:r>
              <a:rPr lang="fr-FR" dirty="0"/>
              <a:t>Cas Kedge Business </a:t>
            </a:r>
            <a:r>
              <a:rPr lang="fr-FR" dirty="0" err="1"/>
              <a:t>School</a:t>
            </a:r>
            <a:endParaRPr lang="fr-FR" dirty="0"/>
          </a:p>
          <a:p>
            <a:pPr lvl="1"/>
            <a:r>
              <a:rPr lang="fr-FR" dirty="0"/>
              <a:t>Cas Haribo (exam : oraux)</a:t>
            </a:r>
          </a:p>
          <a:p>
            <a:endParaRPr lang="fr-FR" dirty="0"/>
          </a:p>
          <a:p>
            <a:r>
              <a:rPr lang="fr-FR" dirty="0"/>
              <a:t>Lien : SAÉ 4.01 : Participer, dans le respect des contraintes réglementaires et dans une démarche de gouvernance durable à la création ou au développement d’une organisation </a:t>
            </a:r>
            <a:r>
              <a:rPr lang="fr-FR" dirty="0">
                <a:sym typeface="Wingdings" panose="05000000000000000000" pitchFamily="2" charset="2"/>
              </a:rPr>
              <a:t> Cas Diversification ORECA </a:t>
            </a:r>
            <a:endParaRPr lang="fr-FR" dirty="0"/>
          </a:p>
          <a:p>
            <a:endParaRPr lang="fr-FR" dirty="0"/>
          </a:p>
          <a:p>
            <a:r>
              <a:rPr lang="fr-FR" dirty="0"/>
              <a:t>Examen rendu final  </a:t>
            </a:r>
          </a:p>
        </p:txBody>
      </p:sp>
    </p:spTree>
    <p:extLst>
      <p:ext uri="{BB962C8B-B14F-4D97-AF65-F5344CB8AC3E}">
        <p14:creationId xmlns:p14="http://schemas.microsoft.com/office/powerpoint/2010/main" val="3400504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1">
            <a:extLst>
              <a:ext uri="{FF2B5EF4-FFF2-40B4-BE49-F238E27FC236}">
                <a16:creationId xmlns:a16="http://schemas.microsoft.com/office/drawing/2014/main" id="{07E263D8-D351-7633-5C32-8E6756E72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28" y="746125"/>
            <a:ext cx="9144000" cy="611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age 2">
            <a:extLst>
              <a:ext uri="{FF2B5EF4-FFF2-40B4-BE49-F238E27FC236}">
                <a16:creationId xmlns:a16="http://schemas.microsoft.com/office/drawing/2014/main" id="{1A0DC61F-C29E-0044-636F-8C5542C53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31" y="0"/>
            <a:ext cx="300513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Jérôme Barthélemy, Xerfi Canal Qui, quoi, comment : les questions stratégiques de la stratégie">
            <a:hlinkClick r:id="" action="ppaction://media"/>
            <a:extLst>
              <a:ext uri="{FF2B5EF4-FFF2-40B4-BE49-F238E27FC236}">
                <a16:creationId xmlns:a16="http://schemas.microsoft.com/office/drawing/2014/main" id="{3CCC6DEE-ED2B-FEE5-1357-ACE42160D0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9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Frédéric Fréry, Xerfi Canal Résumer une stratégie en trois points">
            <a:hlinkClick r:id="" action="ppaction://media"/>
            <a:extLst>
              <a:ext uri="{FF2B5EF4-FFF2-40B4-BE49-F238E27FC236}">
                <a16:creationId xmlns:a16="http://schemas.microsoft.com/office/drawing/2014/main" id="{9A7B59B1-19E6-408C-1F56-1B82EF48F3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7749"/>
            <a:ext cx="12192000" cy="6871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Dossier FCM] : Les dessous des 250M€ déjà investis par McCourt à l'OM… hors  achat du club !">
            <a:extLst>
              <a:ext uri="{FF2B5EF4-FFF2-40B4-BE49-F238E27FC236}">
                <a16:creationId xmlns:a16="http://schemas.microsoft.com/office/drawing/2014/main" id="{6A1297E4-55BA-C302-1069-BAF68A18F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394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Image 1">
            <a:extLst>
              <a:ext uri="{FF2B5EF4-FFF2-40B4-BE49-F238E27FC236}">
                <a16:creationId xmlns:a16="http://schemas.microsoft.com/office/drawing/2014/main" id="{F7C15A43-4AAE-A8E2-B294-360EA73AA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-1" b="-1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87644183-60E1-9C0C-DE8D-9CCBB5CCC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" b="-2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D5D4C40B-4949-8AD9-E08D-60FCECB07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r="-2" b="15289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287C57-586B-9B9A-9A07-F59EC4207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7038109" cy="1807305"/>
          </a:xfrm>
        </p:spPr>
        <p:txBody>
          <a:bodyPr>
            <a:normAutofit/>
          </a:bodyPr>
          <a:lstStyle/>
          <a:p>
            <a:r>
              <a:rPr lang="fr-FR" b="1" dirty="0"/>
              <a:t>Le terme stratégie : origines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BD9A55-34EB-8B24-DAAB-8ED4FA496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6" y="2530193"/>
            <a:ext cx="5671126" cy="4004533"/>
          </a:xfrm>
        </p:spPr>
        <p:txBody>
          <a:bodyPr>
            <a:normAutofit/>
          </a:bodyPr>
          <a:lstStyle/>
          <a:p>
            <a:pPr marL="319088" indent="-319088"/>
            <a:r>
              <a:rPr lang="fr-FR" altLang="fr-FR" sz="2000" dirty="0"/>
              <a:t>Origine militaire (Sun Tse : « L’art de la Guerre »)</a:t>
            </a:r>
          </a:p>
          <a:p>
            <a:pPr marL="319088" indent="-319088"/>
            <a:endParaRPr lang="fr-FR" altLang="fr-FR" sz="2000" dirty="0"/>
          </a:p>
          <a:p>
            <a:pPr marL="630238" lvl="1" indent="-273050"/>
            <a:r>
              <a:rPr lang="fr-FR" altLang="fr-FR" sz="2000" dirty="0"/>
              <a:t>Du grec  </a:t>
            </a:r>
            <a:r>
              <a:rPr lang="fr-FR" altLang="fr-FR" sz="2000" dirty="0" err="1"/>
              <a:t>strategos</a:t>
            </a:r>
            <a:r>
              <a:rPr lang="fr-FR" altLang="fr-FR" sz="2000" dirty="0"/>
              <a:t> (=général) : art de commander l’armée en présence de l’ennemi</a:t>
            </a:r>
          </a:p>
          <a:p>
            <a:pPr marL="319088" indent="-319088"/>
            <a:endParaRPr lang="fr-FR" altLang="fr-FR" sz="2000" dirty="0"/>
          </a:p>
          <a:p>
            <a:pPr marL="630238" lvl="1" indent="-273050"/>
            <a:r>
              <a:rPr lang="fr-FR" altLang="fr-FR" sz="2000" dirty="0"/>
              <a:t>Des tas de définitions en Sciences de Gestion…</a:t>
            </a:r>
          </a:p>
          <a:p>
            <a:endParaRPr lang="fr-FR" sz="2000" dirty="0"/>
          </a:p>
        </p:txBody>
      </p:sp>
      <p:pic>
        <p:nvPicPr>
          <p:cNvPr id="4" name="Picture 2" descr="L'art de la guerre, Sun Tzu | Fayard">
            <a:extLst>
              <a:ext uri="{FF2B5EF4-FFF2-40B4-BE49-F238E27FC236}">
                <a16:creationId xmlns:a16="http://schemas.microsoft.com/office/drawing/2014/main" id="{B0D170E7-AC93-32DE-AE4B-18FBE0593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9" r="2" b="12223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532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895" name="Rectangle 3789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 descr="Peter Drucker - Alaska">
            <a:extLst>
              <a:ext uri="{FF2B5EF4-FFF2-40B4-BE49-F238E27FC236}">
                <a16:creationId xmlns:a16="http://schemas.microsoft.com/office/drawing/2014/main" id="{E8A1614A-1BF8-BE58-4224-018CF5D98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r="37839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7" name="Rectangle 3789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854084-C913-83C9-6698-AEE6E1821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Définitions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362721-15E2-FB74-90D6-21B61BCC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531081" cy="3742762"/>
          </a:xfrm>
        </p:spPr>
        <p:txBody>
          <a:bodyPr>
            <a:normAutofit/>
          </a:bodyPr>
          <a:lstStyle/>
          <a:p>
            <a:pPr marL="319088" indent="-319088" defTabSz="914400" eaLnBrk="1" hangingPunct="1"/>
            <a:r>
              <a:rPr lang="fr-FR" altLang="fr-FR" sz="1900" dirty="0"/>
              <a:t>La stratégie est l’ensemble des </a:t>
            </a:r>
            <a:r>
              <a:rPr lang="fr-FR" altLang="fr-FR" sz="1900" b="1" dirty="0"/>
              <a:t>actions décidées</a:t>
            </a:r>
            <a:r>
              <a:rPr lang="fr-FR" altLang="fr-FR" sz="1900" dirty="0"/>
              <a:t> par une entreprise en fonction d’une </a:t>
            </a:r>
            <a:r>
              <a:rPr lang="fr-FR" altLang="fr-FR" sz="1900" b="1" dirty="0"/>
              <a:t>situation</a:t>
            </a:r>
            <a:r>
              <a:rPr lang="fr-FR" altLang="fr-FR" sz="1900" dirty="0"/>
              <a:t> particulière (Von </a:t>
            </a:r>
            <a:r>
              <a:rPr lang="fr-FR" altLang="fr-FR" sz="1900" dirty="0" err="1"/>
              <a:t>Neuman</a:t>
            </a:r>
            <a:r>
              <a:rPr lang="fr-FR" altLang="fr-FR" sz="1900" dirty="0"/>
              <a:t> et Morgenstern)</a:t>
            </a:r>
          </a:p>
          <a:p>
            <a:pPr marL="319088" indent="-319088" defTabSz="914400" eaLnBrk="1" hangingPunct="1"/>
            <a:endParaRPr lang="fr-FR" altLang="fr-FR" sz="1900" dirty="0"/>
          </a:p>
          <a:p>
            <a:pPr marL="319088" indent="-319088" defTabSz="914400" eaLnBrk="1" hangingPunct="1"/>
            <a:r>
              <a:rPr lang="fr-FR" altLang="fr-FR" sz="1900" dirty="0"/>
              <a:t>La stratégie est l’analyse de la </a:t>
            </a:r>
            <a:r>
              <a:rPr lang="fr-FR" altLang="fr-FR" sz="1900" b="1" dirty="0"/>
              <a:t>situation </a:t>
            </a:r>
            <a:r>
              <a:rPr lang="fr-FR" altLang="fr-FR" sz="1900" dirty="0"/>
              <a:t>actuelle et son </a:t>
            </a:r>
            <a:r>
              <a:rPr lang="fr-FR" altLang="fr-FR" sz="1900" b="1" dirty="0"/>
              <a:t>changement</a:t>
            </a:r>
            <a:r>
              <a:rPr lang="fr-FR" altLang="fr-FR" sz="1900" dirty="0"/>
              <a:t> si nécessaire. Cela inclut l’inventaire de ce que sont les </a:t>
            </a:r>
            <a:r>
              <a:rPr lang="fr-FR" altLang="fr-FR" sz="1900" b="1" dirty="0"/>
              <a:t>ressources et de ce qu’elles devraient être </a:t>
            </a:r>
            <a:r>
              <a:rPr lang="fr-FR" altLang="fr-FR" sz="1900" dirty="0"/>
              <a:t>(Peter Drucker)</a:t>
            </a:r>
          </a:p>
          <a:p>
            <a:endParaRPr lang="fr-FR" sz="1900" dirty="0"/>
          </a:p>
        </p:txBody>
      </p:sp>
    </p:spTree>
    <p:extLst>
      <p:ext uri="{BB962C8B-B14F-4D97-AF65-F5344CB8AC3E}">
        <p14:creationId xmlns:p14="http://schemas.microsoft.com/office/powerpoint/2010/main" val="4201641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5" name="Rectangle 3994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5556AD-BB06-FF99-79E6-2700D8E9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bg1"/>
                </a:solidFill>
              </a:rPr>
              <a:t>Définitions</a:t>
            </a:r>
          </a:p>
        </p:txBody>
      </p:sp>
      <p:pic>
        <p:nvPicPr>
          <p:cNvPr id="39940" name="Picture 4" descr="Chandler: Scale and Scope | Applied Abstractions">
            <a:extLst>
              <a:ext uri="{FF2B5EF4-FFF2-40B4-BE49-F238E27FC236}">
                <a16:creationId xmlns:a16="http://schemas.microsoft.com/office/drawing/2014/main" id="{ADA95741-76FD-85CE-0D0C-29C171D68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" r="1" b="10099"/>
          <a:stretch/>
        </p:blipFill>
        <p:spPr bwMode="auto"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947" name="Group 39946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39948" name="Freeform: Shape 3994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9949" name="Freeform: Shape 3994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C10D7A-0586-622E-9D8C-C6C1ABDDE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615387" cy="4351338"/>
          </a:xfrm>
        </p:spPr>
        <p:txBody>
          <a:bodyPr>
            <a:normAutofit/>
          </a:bodyPr>
          <a:lstStyle/>
          <a:p>
            <a:pPr marL="319088" indent="-319088" defTabSz="914400" eaLnBrk="1" hangingPunct="1"/>
            <a:r>
              <a:rPr lang="fr-FR" altLang="fr-FR" sz="2400" dirty="0">
                <a:solidFill>
                  <a:schemeClr val="bg1"/>
                </a:solidFill>
              </a:rPr>
              <a:t>La stratégie est une règle pour </a:t>
            </a:r>
            <a:r>
              <a:rPr lang="fr-FR" altLang="fr-FR" sz="2400" b="1" dirty="0">
                <a:solidFill>
                  <a:schemeClr val="bg1"/>
                </a:solidFill>
              </a:rPr>
              <a:t>prendre des décisions</a:t>
            </a:r>
            <a:r>
              <a:rPr lang="fr-FR" altLang="fr-FR" sz="2400" dirty="0">
                <a:solidFill>
                  <a:schemeClr val="bg1"/>
                </a:solidFill>
              </a:rPr>
              <a:t>, déterminée par l’étendue produit-marché, le vecteur de croissance, </a:t>
            </a:r>
            <a:r>
              <a:rPr lang="fr-FR" altLang="fr-FR" sz="2400" b="1" dirty="0">
                <a:solidFill>
                  <a:schemeClr val="bg1"/>
                </a:solidFill>
              </a:rPr>
              <a:t>l’avantage concurrentiel et la synergie </a:t>
            </a:r>
            <a:r>
              <a:rPr lang="fr-FR" altLang="fr-FR" sz="2400" dirty="0">
                <a:solidFill>
                  <a:schemeClr val="bg1"/>
                </a:solidFill>
              </a:rPr>
              <a:t>(Igor Ansoff).</a:t>
            </a:r>
          </a:p>
          <a:p>
            <a:pPr marL="319088" indent="-319088" defTabSz="914400" eaLnBrk="1" hangingPunct="1"/>
            <a:endParaRPr lang="fr-FR" altLang="fr-FR" sz="2400" dirty="0">
              <a:solidFill>
                <a:schemeClr val="bg1"/>
              </a:solidFill>
            </a:endParaRPr>
          </a:p>
          <a:p>
            <a:pPr marL="319088" indent="-319088" defTabSz="914400" eaLnBrk="1" hangingPunct="1"/>
            <a:r>
              <a:rPr lang="fr-FR" altLang="fr-FR" sz="2400" dirty="0">
                <a:solidFill>
                  <a:schemeClr val="bg1"/>
                </a:solidFill>
              </a:rPr>
              <a:t>La stratégie est la détermination des </a:t>
            </a:r>
            <a:r>
              <a:rPr lang="fr-FR" altLang="fr-FR" sz="2400" b="1" dirty="0">
                <a:solidFill>
                  <a:schemeClr val="bg1"/>
                </a:solidFill>
              </a:rPr>
              <a:t>buts à long terme </a:t>
            </a:r>
            <a:r>
              <a:rPr lang="fr-FR" altLang="fr-FR" sz="2400" dirty="0">
                <a:solidFill>
                  <a:schemeClr val="bg1"/>
                </a:solidFill>
              </a:rPr>
              <a:t>de l’entreprise et les </a:t>
            </a:r>
            <a:r>
              <a:rPr lang="fr-FR" altLang="fr-FR" sz="2400" b="1" dirty="0">
                <a:solidFill>
                  <a:schemeClr val="bg1"/>
                </a:solidFill>
              </a:rPr>
              <a:t>choix des actions et de l’allocation des ressources nécessaires à leur atteinte </a:t>
            </a:r>
            <a:r>
              <a:rPr lang="fr-FR" altLang="fr-FR" sz="2400" dirty="0">
                <a:solidFill>
                  <a:schemeClr val="bg1"/>
                </a:solidFill>
              </a:rPr>
              <a:t>(Alfred Chandler).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grpSp>
        <p:nvGrpSpPr>
          <p:cNvPr id="39951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9952" name="Freeform: Shape 39951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53" name="Freeform: Shape 39952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54" name="Freeform: Shape 39953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55" name="Freeform: Shape 39954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56" name="Freeform: Shape 39955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2739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4" name="Rectangle 4097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976" name="Group 40975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40977" name="Oval 40976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78" name="Oval 40977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980" name="Oval 4097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05E504-16EF-52A3-0DA3-C676D65BF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751" y="568517"/>
            <a:ext cx="6161004" cy="886379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Définition </a:t>
            </a:r>
            <a:r>
              <a:rPr lang="fr-FR" b="1" dirty="0" err="1">
                <a:solidFill>
                  <a:schemeClr val="bg1"/>
                </a:solidFill>
              </a:rPr>
              <a:t>Strategor</a:t>
            </a:r>
            <a:r>
              <a:rPr lang="fr-FR" b="1" dirty="0">
                <a:solidFill>
                  <a:schemeClr val="bg1"/>
                </a:solidFill>
              </a:rPr>
              <a:t> (HEC)</a:t>
            </a:r>
          </a:p>
        </p:txBody>
      </p:sp>
      <p:grpSp>
        <p:nvGrpSpPr>
          <p:cNvPr id="40982" name="Group 40981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40983" name="Freeform: Shape 4098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0984" name="Freeform: Shape 4098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40962" name="Picture 2" descr="Strategor - Toute la stratégie de la start-up à la multinationale - Livre  et ebook Stratégie, consulting de Bernard Garrette - Dunod">
            <a:extLst>
              <a:ext uri="{FF2B5EF4-FFF2-40B4-BE49-F238E27FC236}">
                <a16:creationId xmlns:a16="http://schemas.microsoft.com/office/drawing/2014/main" id="{91921155-F6DB-215D-11FB-18B3550CE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" r="-3" b="7806"/>
          <a:stretch/>
        </p:blipFill>
        <p:spPr bwMode="auto">
          <a:xfrm>
            <a:off x="1820193" y="1864214"/>
            <a:ext cx="2875101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AD2BA0-D25F-EBCC-B8D2-7365A380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57088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alt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30356E"/>
                  </a:outerShdw>
                </a:effectLst>
              </a:rPr>
              <a:t>Elaborer la stratégie de l’entreprise, c’est </a:t>
            </a:r>
            <a:r>
              <a:rPr lang="fr-FR" alt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30356E"/>
                  </a:outerShdw>
                </a:effectLst>
              </a:rPr>
              <a:t>choisir les domaines d’activités </a:t>
            </a:r>
            <a:r>
              <a:rPr lang="fr-FR" alt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30356E"/>
                  </a:outerShdw>
                </a:effectLst>
              </a:rPr>
              <a:t>dans lesquels l’entreprise entend être présente et </a:t>
            </a:r>
            <a:r>
              <a:rPr lang="fr-FR" alt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30356E"/>
                  </a:outerShdw>
                </a:effectLst>
              </a:rPr>
              <a:t>allouer des ressources</a:t>
            </a:r>
            <a:r>
              <a:rPr lang="fr-FR" alt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30356E"/>
                  </a:outerShdw>
                </a:effectLst>
              </a:rPr>
              <a:t> de façon à ce quelle s’y maintienne et s’y développer.</a:t>
            </a:r>
            <a:endParaRPr lang="fr-FR" alt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40986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0987" name="Freeform: Shape 40986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88" name="Freeform: Shape 40987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89" name="Freeform: Shape 40988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90" name="Freeform: Shape 40989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91" name="Freeform: Shape 40990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8108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D35E5-4A8A-2B42-C124-96D98096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91" y="629266"/>
            <a:ext cx="7556389" cy="1676603"/>
          </a:xfrm>
        </p:spPr>
        <p:txBody>
          <a:bodyPr>
            <a:normAutofit/>
          </a:bodyPr>
          <a:lstStyle/>
          <a:p>
            <a:pPr algn="ctr"/>
            <a:r>
              <a:rPr lang="fr-FR" sz="3800" b="1" dirty="0"/>
              <a:t>Michael Porter : « </a:t>
            </a:r>
            <a:r>
              <a:rPr lang="fr-FR" sz="3800" b="1" dirty="0" err="1"/>
              <a:t>What</a:t>
            </a:r>
            <a:r>
              <a:rPr lang="fr-FR" sz="3800" b="1" dirty="0"/>
              <a:t> </a:t>
            </a:r>
            <a:r>
              <a:rPr lang="fr-FR" sz="3800" b="1" dirty="0" err="1"/>
              <a:t>is</a:t>
            </a:r>
            <a:r>
              <a:rPr lang="fr-FR" sz="3800" b="1" dirty="0"/>
              <a:t> </a:t>
            </a:r>
            <a:r>
              <a:rPr lang="fr-FR" sz="3800" b="1" dirty="0" err="1"/>
              <a:t>Strategy</a:t>
            </a:r>
            <a:r>
              <a:rPr lang="fr-FR" sz="3800" b="1" dirty="0"/>
              <a:t> ? »</a:t>
            </a:r>
            <a:br>
              <a:rPr lang="fr-FR" sz="3800" b="1" dirty="0"/>
            </a:br>
            <a:r>
              <a:rPr lang="fr-FR" sz="3800" b="1" dirty="0"/>
              <a:t>(Harvard Business </a:t>
            </a:r>
            <a:r>
              <a:rPr lang="fr-FR" sz="3800" b="1" dirty="0" err="1"/>
              <a:t>Review</a:t>
            </a:r>
            <a:r>
              <a:rPr lang="fr-FR" sz="3800" b="1" dirty="0"/>
              <a:t>, 1996)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9DC86C-85F0-FF6E-AA74-43D2418E9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defTabSz="914400" eaLnBrk="1" hangingPunct="1">
              <a:buClr>
                <a:schemeClr val="hlink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effectLst>
                  <a:outerShdw blurRad="38100" dist="38100" dir="2700000" algn="tl">
                    <a:srgbClr val="30356E"/>
                  </a:outerShdw>
                </a:effectLst>
              </a:rPr>
              <a:t>L’essence de la stratégie est de </a:t>
            </a:r>
            <a:r>
              <a:rPr lang="fr-FR" altLang="fr-FR" sz="2000" b="1" dirty="0">
                <a:effectLst>
                  <a:outerShdw blurRad="38100" dist="38100" dir="2700000" algn="tl">
                    <a:srgbClr val="30356E"/>
                  </a:outerShdw>
                </a:effectLst>
              </a:rPr>
              <a:t>choisir d’être performant sur certaines activités différemment que ce que font les rivaux (concurrents)</a:t>
            </a:r>
            <a:endParaRPr lang="fr-FR" altLang="fr-FR" sz="2000" b="1" dirty="0"/>
          </a:p>
          <a:p>
            <a:pPr defTabSz="914400" eaLnBrk="1" hangingPunct="1">
              <a:buClr>
                <a:schemeClr val="hlink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fr-FR" altLang="fr-FR" sz="2000" dirty="0">
              <a:effectLst>
                <a:outerShdw blurRad="38100" dist="38100" dir="2700000" algn="tl">
                  <a:srgbClr val="30356E"/>
                </a:outerShdw>
              </a:effectLst>
            </a:endParaRPr>
          </a:p>
          <a:p>
            <a:pPr defTabSz="914400" eaLnBrk="1" hangingPunct="1">
              <a:buClr>
                <a:schemeClr val="hlink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effectLst>
                  <a:outerShdw blurRad="38100" dist="38100" dir="2700000" algn="tl">
                    <a:srgbClr val="30356E"/>
                  </a:outerShdw>
                </a:effectLst>
              </a:rPr>
              <a:t>Les </a:t>
            </a:r>
            <a:r>
              <a:rPr lang="fr-FR" altLang="fr-FR" sz="2000" b="1" dirty="0">
                <a:effectLst>
                  <a:outerShdw blurRad="38100" dist="38100" dir="2700000" algn="tl">
                    <a:srgbClr val="30356E"/>
                  </a:outerShdw>
                </a:effectLst>
              </a:rPr>
              <a:t>positionnements stratégiques </a:t>
            </a:r>
            <a:r>
              <a:rPr lang="fr-FR" altLang="fr-FR" sz="2000" dirty="0">
                <a:effectLst>
                  <a:outerShdw blurRad="38100" dist="38100" dir="2700000" algn="tl">
                    <a:srgbClr val="30356E"/>
                  </a:outerShdw>
                </a:effectLst>
              </a:rPr>
              <a:t>peuvent être basés sur les besoins des clients, leur accessibilité, ou sur la variété des produits ou services de l’entreprise (cas Adidas, puma, Nike).</a:t>
            </a:r>
          </a:p>
          <a:p>
            <a:pPr defTabSz="914400" eaLnBrk="1" hangingPunct="1">
              <a:buClr>
                <a:schemeClr val="hlink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fr-FR" altLang="fr-FR" sz="2000" dirty="0">
              <a:effectLst>
                <a:outerShdw blurRad="38100" dist="38100" dir="2700000" algn="tl">
                  <a:srgbClr val="30356E"/>
                </a:outerShdw>
              </a:effectLst>
            </a:endParaRPr>
          </a:p>
          <a:p>
            <a:pPr defTabSz="914400" eaLnBrk="1" hangingPunct="1">
              <a:buClr>
                <a:schemeClr val="hlink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effectLst>
                  <a:outerShdw blurRad="38100" dist="38100" dir="2700000" algn="tl">
                    <a:srgbClr val="30356E"/>
                  </a:outerShdw>
                </a:effectLst>
              </a:rPr>
              <a:t>Stratégie = définir le </a:t>
            </a:r>
            <a:r>
              <a:rPr lang="fr-FR" altLang="fr-FR" sz="2000" b="1" dirty="0">
                <a:effectLst>
                  <a:outerShdw blurRad="38100" dist="38100" dir="2700000" algn="tl">
                    <a:srgbClr val="30356E"/>
                  </a:outerShdw>
                </a:effectLst>
              </a:rPr>
              <a:t>positionnement</a:t>
            </a:r>
            <a:r>
              <a:rPr lang="fr-FR" altLang="fr-FR" sz="2000" dirty="0">
                <a:effectLst>
                  <a:outerShdw blurRad="38100" dist="38100" dir="2700000" algn="tl">
                    <a:srgbClr val="30356E"/>
                  </a:outerShdw>
                </a:effectLst>
              </a:rPr>
              <a:t> de l’entreprise, faire des </a:t>
            </a:r>
            <a:r>
              <a:rPr lang="fr-FR" altLang="fr-FR" sz="2000" b="1" dirty="0">
                <a:effectLst>
                  <a:outerShdw blurRad="38100" dist="38100" dir="2700000" algn="tl">
                    <a:srgbClr val="30356E"/>
                  </a:outerShdw>
                </a:effectLst>
              </a:rPr>
              <a:t>compromis </a:t>
            </a:r>
            <a:r>
              <a:rPr lang="fr-FR" altLang="fr-FR" sz="2000" dirty="0">
                <a:effectLst>
                  <a:outerShdw blurRad="38100" dist="38100" dir="2700000" algn="tl">
                    <a:srgbClr val="30356E"/>
                  </a:outerShdw>
                </a:effectLst>
              </a:rPr>
              <a:t>et forger des </a:t>
            </a:r>
            <a:r>
              <a:rPr lang="fr-FR" altLang="fr-FR" sz="2000" b="1" dirty="0">
                <a:effectLst>
                  <a:outerShdw blurRad="38100" dist="38100" dir="2700000" algn="tl">
                    <a:srgbClr val="30356E"/>
                  </a:outerShdw>
                </a:effectLst>
              </a:rPr>
              <a:t>liens entre les activités </a:t>
            </a:r>
          </a:p>
          <a:p>
            <a:endParaRPr lang="fr-FR" sz="2000" dirty="0"/>
          </a:p>
        </p:txBody>
      </p:sp>
      <p:pic>
        <p:nvPicPr>
          <p:cNvPr id="41986" name="Picture 2" descr="Découvrez qui est Michael Porter">
            <a:extLst>
              <a:ext uri="{FF2B5EF4-FFF2-40B4-BE49-F238E27FC236}">
                <a16:creationId xmlns:a16="http://schemas.microsoft.com/office/drawing/2014/main" id="{5A9095BB-518F-A907-D517-682F7D543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706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CD216-FDDF-D534-D708-66305CB7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782" y="629266"/>
            <a:ext cx="7472218" cy="1676603"/>
          </a:xfrm>
        </p:spPr>
        <p:txBody>
          <a:bodyPr>
            <a:normAutofit/>
          </a:bodyPr>
          <a:lstStyle/>
          <a:p>
            <a:r>
              <a:rPr lang="fr-FR" sz="5400" b="1" dirty="0"/>
              <a:t>Henry Mintzberg : 5 « P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269A68-6762-FA52-712E-3152B342D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7146056" cy="4083170"/>
          </a:xfrm>
        </p:spPr>
        <p:txBody>
          <a:bodyPr>
            <a:normAutofit/>
          </a:bodyPr>
          <a:lstStyle/>
          <a:p>
            <a:pPr defTabSz="914400" eaLnBrk="1" hangingPunct="1">
              <a:buClr>
                <a:schemeClr val="hlink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fr-FR" altLang="fr-FR" sz="1900" b="1" dirty="0"/>
              <a:t>5 P pour définir le concept de stratégie :</a:t>
            </a:r>
          </a:p>
          <a:p>
            <a:pPr defTabSz="914400" eaLnBrk="1" hangingPunct="1">
              <a:buClr>
                <a:schemeClr val="hlink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fr-FR" altLang="fr-FR" sz="1900" b="1" dirty="0"/>
          </a:p>
          <a:p>
            <a:pPr lvl="1" defTabSz="914400" eaLnBrk="1" hangingPunct="1"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fr-FR" altLang="fr-FR" sz="1900" b="1" dirty="0"/>
              <a:t>P comme </a:t>
            </a:r>
            <a:r>
              <a:rPr lang="fr-FR" altLang="fr-FR" sz="1900" b="1" dirty="0">
                <a:solidFill>
                  <a:srgbClr val="FF0000"/>
                </a:solidFill>
              </a:rPr>
              <a:t>plan</a:t>
            </a:r>
            <a:r>
              <a:rPr lang="fr-FR" altLang="fr-FR" sz="1900" b="1" dirty="0"/>
              <a:t>, soit un type d’action voulu consciemment.</a:t>
            </a:r>
          </a:p>
          <a:p>
            <a:pPr lvl="1" defTabSz="914400" eaLnBrk="1" hangingPunct="1"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fr-FR" altLang="fr-FR" sz="1900" b="1" dirty="0"/>
              <a:t>P comme </a:t>
            </a:r>
            <a:r>
              <a:rPr lang="fr-FR" altLang="fr-FR" sz="1900" b="1" dirty="0">
                <a:solidFill>
                  <a:srgbClr val="FF0000"/>
                </a:solidFill>
              </a:rPr>
              <a:t>pattern (modèle), </a:t>
            </a:r>
            <a:r>
              <a:rPr lang="fr-FR" altLang="fr-FR" sz="1900" b="1" dirty="0"/>
              <a:t>soit un type d’action formalisé, structuré.</a:t>
            </a:r>
          </a:p>
          <a:p>
            <a:pPr lvl="1" defTabSz="914400" eaLnBrk="1" hangingPunct="1"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fr-FR" altLang="fr-FR" sz="1900" b="1" dirty="0"/>
              <a:t>P comme </a:t>
            </a:r>
            <a:r>
              <a:rPr lang="fr-FR" altLang="fr-FR" sz="1900" b="1" dirty="0" err="1">
                <a:solidFill>
                  <a:srgbClr val="FF0000"/>
                </a:solidFill>
              </a:rPr>
              <a:t>ploy</a:t>
            </a:r>
            <a:r>
              <a:rPr lang="fr-FR" altLang="fr-FR" sz="1900" b="1" dirty="0">
                <a:solidFill>
                  <a:srgbClr val="FF0000"/>
                </a:solidFill>
              </a:rPr>
              <a:t> (manœuvre), </a:t>
            </a:r>
            <a:r>
              <a:rPr lang="fr-FR" altLang="fr-FR" sz="1900" b="1" dirty="0"/>
              <a:t>soit une action destinée à réaliser un objectif précis (il ne s’agit que de tactique).</a:t>
            </a:r>
          </a:p>
          <a:p>
            <a:pPr lvl="1" defTabSz="914400" eaLnBrk="1" hangingPunct="1"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fr-FR" altLang="fr-FR" sz="1900" b="1" dirty="0"/>
              <a:t>P comme </a:t>
            </a:r>
            <a:r>
              <a:rPr lang="fr-FR" altLang="fr-FR" sz="1900" b="1" dirty="0">
                <a:solidFill>
                  <a:srgbClr val="FF0000"/>
                </a:solidFill>
              </a:rPr>
              <a:t>position</a:t>
            </a:r>
            <a:r>
              <a:rPr lang="fr-FR" altLang="fr-FR" sz="1900" b="1" dirty="0"/>
              <a:t>, soit la recherche d’une localisation favorable dans l’environnement, pour soutenir durablement la concurrence.</a:t>
            </a:r>
          </a:p>
          <a:p>
            <a:pPr lvl="1" defTabSz="914400" eaLnBrk="1" hangingPunct="1"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fr-FR" altLang="fr-FR" sz="1900" b="1" dirty="0"/>
              <a:t>P comme </a:t>
            </a:r>
            <a:r>
              <a:rPr lang="fr-FR" altLang="fr-FR" sz="1900" b="1" dirty="0">
                <a:solidFill>
                  <a:srgbClr val="FF0000"/>
                </a:solidFill>
              </a:rPr>
              <a:t>perspective</a:t>
            </a:r>
            <a:r>
              <a:rPr lang="fr-FR" altLang="fr-FR" sz="1900" b="1" dirty="0"/>
              <a:t>, soit une perception de la position dans le futur.</a:t>
            </a:r>
          </a:p>
          <a:p>
            <a:endParaRPr lang="fr-FR" sz="1900" dirty="0"/>
          </a:p>
        </p:txBody>
      </p:sp>
      <p:pic>
        <p:nvPicPr>
          <p:cNvPr id="43010" name="Picture 2" descr="Mintzberg Henry-Mintzberg On Mgmt BOOK NEUF | eBay">
            <a:extLst>
              <a:ext uri="{FF2B5EF4-FFF2-40B4-BE49-F238E27FC236}">
                <a16:creationId xmlns:a16="http://schemas.microsoft.com/office/drawing/2014/main" id="{F96B6AA7-41FA-A786-1BD1-990D30CF1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43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FD23DD8-78B0-4981-924E-BF00CCAA3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!!Rectangle">
            <a:extLst>
              <a:ext uri="{FF2B5EF4-FFF2-40B4-BE49-F238E27FC236}">
                <a16:creationId xmlns:a16="http://schemas.microsoft.com/office/drawing/2014/main" id="{0FFE21DE-9F8D-4C6D-983A-68AFCC929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ntitrust Brainstorming Board with David Teece">
            <a:extLst>
              <a:ext uri="{FF2B5EF4-FFF2-40B4-BE49-F238E27FC236}">
                <a16:creationId xmlns:a16="http://schemas.microsoft.com/office/drawing/2014/main" id="{A79FCD91-08D0-0371-1341-2908FBF80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1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9609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rgbClr val="FFFFFF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6116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2748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rgbClr val="FFFFFF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9A4D9D-154F-4B07-4D8E-66E3E430032E}"/>
              </a:ext>
            </a:extLst>
          </p:cNvPr>
          <p:cNvSpPr txBox="1"/>
          <p:nvPr/>
        </p:nvSpPr>
        <p:spPr>
          <a:xfrm>
            <a:off x="459720" y="3040582"/>
            <a:ext cx="6317384" cy="2809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b="1" i="1" dirty="0">
                <a:solidFill>
                  <a:srgbClr val="FFFFFF"/>
                </a:solidFill>
              </a:rPr>
              <a:t>“T</a:t>
            </a:r>
            <a:r>
              <a:rPr lang="en-US" sz="5400" b="1" i="1" dirty="0">
                <a:solidFill>
                  <a:srgbClr val="FFFFFF"/>
                </a:solidFill>
                <a:effectLst/>
              </a:rPr>
              <a:t>he whole is more valuable than the sum of the parts”</a:t>
            </a:r>
            <a:endParaRPr lang="en-US" sz="5400" b="1" i="1" dirty="0">
              <a:solidFill>
                <a:srgbClr val="FFFFFF"/>
              </a:solidFill>
            </a:endParaRPr>
          </a:p>
        </p:txBody>
      </p: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68377" y="3610394"/>
            <a:ext cx="0" cy="3238728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607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ce réservé du contenu 4" descr="Une image contenant ciel, eau, personne, extérieur&#10;&#10;Description générée automatiquement">
            <a:extLst>
              <a:ext uri="{FF2B5EF4-FFF2-40B4-BE49-F238E27FC236}">
                <a16:creationId xmlns:a16="http://schemas.microsoft.com/office/drawing/2014/main" id="{88FD3E4D-1B3E-AB15-874E-5BF236409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8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A8199F-43B8-3C23-87EB-C4558701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692" y="365125"/>
            <a:ext cx="5206260" cy="1899912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Philippe Baumard, Le Vide Stratégique, 2012 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BDD4790-16D8-BF67-5D87-EC989296D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4044" y="2630152"/>
            <a:ext cx="5054907" cy="374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900" dirty="0"/>
              <a:t>La stratégie est ce qui </a:t>
            </a:r>
            <a:r>
              <a:rPr lang="fr-FR" sz="1900" b="1" dirty="0"/>
              <a:t>transforme</a:t>
            </a:r>
            <a:r>
              <a:rPr lang="fr-FR" sz="1900" dirty="0"/>
              <a:t>, - ce qui fait passer d’un état à un autre. L’état précédent doit pouvoir être clairement distingué du nouveau. </a:t>
            </a:r>
          </a:p>
          <a:p>
            <a:pPr marL="0" indent="0" algn="ctr">
              <a:buNone/>
            </a:pPr>
            <a:r>
              <a:rPr lang="fr-FR" sz="1900" dirty="0"/>
              <a:t>On parle communément de vision stratégique, et on associe l’absence de vision à l’absence de stratégie. Il existe pourtant des visions qui n’ont pas de </a:t>
            </a:r>
            <a:r>
              <a:rPr lang="fr-FR" sz="1900" b="1" dirty="0"/>
              <a:t>pouvoir transformateur</a:t>
            </a:r>
            <a:r>
              <a:rPr lang="fr-FR" sz="1900" dirty="0"/>
              <a:t>. </a:t>
            </a:r>
          </a:p>
          <a:p>
            <a:pPr marL="0" indent="0" algn="ctr">
              <a:buNone/>
            </a:pPr>
            <a:r>
              <a:rPr lang="fr-FR" sz="1900" dirty="0"/>
              <a:t>On pourrait les appeler des </a:t>
            </a:r>
            <a:r>
              <a:rPr lang="fr-FR" sz="1900" b="1" dirty="0"/>
              <a:t>idéologies</a:t>
            </a:r>
            <a:r>
              <a:rPr lang="fr-FR" sz="1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5991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>
            <a:extLst>
              <a:ext uri="{FF2B5EF4-FFF2-40B4-BE49-F238E27FC236}">
                <a16:creationId xmlns:a16="http://schemas.microsoft.com/office/drawing/2014/main" id="{07076366-5075-225F-50C8-C3D56B06638F}"/>
              </a:ext>
            </a:extLst>
          </p:cNvPr>
          <p:cNvGrpSpPr/>
          <p:nvPr/>
        </p:nvGrpSpPr>
        <p:grpSpPr>
          <a:xfrm>
            <a:off x="1147044" y="886618"/>
            <a:ext cx="9497952" cy="5490387"/>
            <a:chOff x="500063" y="1357313"/>
            <a:chExt cx="8429625" cy="5054913"/>
          </a:xfrm>
        </p:grpSpPr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9A661779-58FD-7D8B-2634-E0F4404AB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" y="2786063"/>
              <a:ext cx="1357313" cy="1000125"/>
            </a:xfrm>
            <a:prstGeom prst="rect">
              <a:avLst/>
            </a:prstGeom>
            <a:solidFill>
              <a:srgbClr val="CC4757"/>
            </a:solidFill>
            <a:ln w="25400" algn="ctr">
              <a:solidFill>
                <a:srgbClr val="CC4757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Mission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Vocation</a:t>
              </a:r>
            </a:p>
          </p:txBody>
        </p:sp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0F6E7AC9-0B29-679F-054C-3792A7EB8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3857625"/>
              <a:ext cx="1285875" cy="500063"/>
            </a:xfrm>
            <a:prstGeom prst="rect">
              <a:avLst/>
            </a:prstGeom>
            <a:solidFill>
              <a:srgbClr val="CC4757"/>
            </a:solidFill>
            <a:ln w="25400" algn="ctr">
              <a:solidFill>
                <a:srgbClr val="CC4757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Objectifs</a:t>
              </a:r>
            </a:p>
          </p:txBody>
        </p:sp>
        <p:sp>
          <p:nvSpPr>
            <p:cNvPr id="32" name="Rectangle 5">
              <a:extLst>
                <a:ext uri="{FF2B5EF4-FFF2-40B4-BE49-F238E27FC236}">
                  <a16:creationId xmlns:a16="http://schemas.microsoft.com/office/drawing/2014/main" id="{7412D589-32C3-DB3B-577E-96D50A382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5588" y="2152650"/>
              <a:ext cx="1285875" cy="500063"/>
            </a:xfrm>
            <a:prstGeom prst="rect">
              <a:avLst/>
            </a:prstGeom>
            <a:solidFill>
              <a:srgbClr val="CC4757"/>
            </a:solidFill>
            <a:ln w="25400" algn="ctr">
              <a:solidFill>
                <a:srgbClr val="CC4757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Buts</a:t>
              </a:r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8CACA697-141A-594A-9A12-8DBD493A7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6313" y="2214563"/>
              <a:ext cx="2357437" cy="2500312"/>
            </a:xfrm>
            <a:prstGeom prst="rect">
              <a:avLst/>
            </a:prstGeom>
            <a:solidFill>
              <a:srgbClr val="CC4757"/>
            </a:solidFill>
            <a:ln w="25400" algn="ctr">
              <a:solidFill>
                <a:srgbClr val="CC4757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Formulation de la stratégie :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Diagnostic ;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 Evocation de solutions ;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 Evaluation et choix</a:t>
              </a:r>
            </a:p>
          </p:txBody>
        </p:sp>
        <p:sp>
          <p:nvSpPr>
            <p:cNvPr id="34" name="Rectangle 7">
              <a:extLst>
                <a:ext uri="{FF2B5EF4-FFF2-40B4-BE49-F238E27FC236}">
                  <a16:creationId xmlns:a16="http://schemas.microsoft.com/office/drawing/2014/main" id="{36488BB7-A73E-5947-43D2-363C590FE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3813" y="3143250"/>
              <a:ext cx="1285875" cy="642938"/>
            </a:xfrm>
            <a:prstGeom prst="rect">
              <a:avLst/>
            </a:prstGeom>
            <a:solidFill>
              <a:srgbClr val="CC4757"/>
            </a:solidFill>
            <a:ln w="25400" algn="ctr">
              <a:solidFill>
                <a:srgbClr val="CC4757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Politiques</a:t>
              </a:r>
            </a:p>
          </p:txBody>
        </p:sp>
        <p:sp>
          <p:nvSpPr>
            <p:cNvPr id="35" name="Rectangle 8">
              <a:extLst>
                <a:ext uri="{FF2B5EF4-FFF2-40B4-BE49-F238E27FC236}">
                  <a16:creationId xmlns:a16="http://schemas.microsoft.com/office/drawing/2014/main" id="{5DBBA3E9-B911-AE79-35B8-F4B71E68A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7438" y="1357313"/>
              <a:ext cx="4572000" cy="571500"/>
            </a:xfrm>
            <a:prstGeom prst="rect">
              <a:avLst/>
            </a:prstGeom>
            <a:solidFill>
              <a:srgbClr val="CC4757"/>
            </a:solidFill>
            <a:ln w="25400" algn="ctr">
              <a:solidFill>
                <a:srgbClr val="CC4757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Schémas interprétatifs, valeurs, croyances</a:t>
              </a:r>
            </a:p>
          </p:txBody>
        </p:sp>
        <p:sp>
          <p:nvSpPr>
            <p:cNvPr id="36" name="Rectangle 9">
              <a:extLst>
                <a:ext uri="{FF2B5EF4-FFF2-40B4-BE49-F238E27FC236}">
                  <a16:creationId xmlns:a16="http://schemas.microsoft.com/office/drawing/2014/main" id="{96731C18-65AF-1A4A-E886-C13AA3E64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3500" y="5072063"/>
              <a:ext cx="2000250" cy="642937"/>
            </a:xfrm>
            <a:prstGeom prst="rect">
              <a:avLst/>
            </a:prstGeom>
            <a:solidFill>
              <a:srgbClr val="CC4757"/>
            </a:solidFill>
            <a:ln w="25400" algn="ctr">
              <a:solidFill>
                <a:srgbClr val="CC4757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</a:rPr>
                <a:t>Mise en oeuvre</a:t>
              </a:r>
            </a:p>
          </p:txBody>
        </p:sp>
        <p:sp>
          <p:nvSpPr>
            <p:cNvPr id="37" name="Connecteur droit 11">
              <a:extLst>
                <a:ext uri="{FF2B5EF4-FFF2-40B4-BE49-F238E27FC236}">
                  <a16:creationId xmlns:a16="http://schemas.microsoft.com/office/drawing/2014/main" id="{09D0CB42-59D9-0B2E-60BC-966D8D2624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8813" y="3286125"/>
              <a:ext cx="642937" cy="1588"/>
            </a:xfrm>
            <a:prstGeom prst="line">
              <a:avLst/>
            </a:prstGeom>
            <a:noFill/>
            <a:ln w="4444" algn="ctr">
              <a:solidFill>
                <a:srgbClr val="E72C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8" name="Connecteur droit 13">
              <a:extLst>
                <a:ext uri="{FF2B5EF4-FFF2-40B4-BE49-F238E27FC236}">
                  <a16:creationId xmlns:a16="http://schemas.microsoft.com/office/drawing/2014/main" id="{81A6C9C5-C6E9-2C3B-B5BA-DED4BD95FC4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2141538" y="2857500"/>
              <a:ext cx="858838" cy="1587"/>
            </a:xfrm>
            <a:prstGeom prst="line">
              <a:avLst/>
            </a:prstGeom>
            <a:noFill/>
            <a:ln w="4444" algn="ctr">
              <a:solidFill>
                <a:srgbClr val="E72C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9" name="Connecteur droit 15">
              <a:extLst>
                <a:ext uri="{FF2B5EF4-FFF2-40B4-BE49-F238E27FC236}">
                  <a16:creationId xmlns:a16="http://schemas.microsoft.com/office/drawing/2014/main" id="{1C03E0CD-29B7-D04C-3434-DB81DD760D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142331" y="3680620"/>
              <a:ext cx="822325" cy="36512"/>
            </a:xfrm>
            <a:prstGeom prst="line">
              <a:avLst/>
            </a:prstGeom>
            <a:noFill/>
            <a:ln w="4444" algn="ctr">
              <a:solidFill>
                <a:srgbClr val="E72C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0" name="Connecteur droit 28">
              <a:extLst>
                <a:ext uri="{FF2B5EF4-FFF2-40B4-BE49-F238E27FC236}">
                  <a16:creationId xmlns:a16="http://schemas.microsoft.com/office/drawing/2014/main" id="{0A39B446-3DA3-402C-8F57-3B8EA873D1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1750" y="2401888"/>
              <a:ext cx="223838" cy="26987"/>
            </a:xfrm>
            <a:prstGeom prst="line">
              <a:avLst/>
            </a:prstGeom>
            <a:noFill/>
            <a:ln w="4444" algn="ctr">
              <a:solidFill>
                <a:srgbClr val="E72C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1" name="Connecteur droit 33">
              <a:extLst>
                <a:ext uri="{FF2B5EF4-FFF2-40B4-BE49-F238E27FC236}">
                  <a16:creationId xmlns:a16="http://schemas.microsoft.com/office/drawing/2014/main" id="{C36C1A68-031B-FB62-7C5B-90762FAFEB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1938" y="2428875"/>
              <a:ext cx="276225" cy="25400"/>
            </a:xfrm>
            <a:prstGeom prst="line">
              <a:avLst/>
            </a:prstGeom>
            <a:noFill/>
            <a:ln w="4444" algn="ctr">
              <a:solidFill>
                <a:srgbClr val="E72C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2" name="Connecteur droit 37">
              <a:extLst>
                <a:ext uri="{FF2B5EF4-FFF2-40B4-BE49-F238E27FC236}">
                  <a16:creationId xmlns:a16="http://schemas.microsoft.com/office/drawing/2014/main" id="{B6742F0F-7C83-E756-4A5B-99AD72E1B5E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3548062" y="3254376"/>
              <a:ext cx="1617663" cy="17462"/>
            </a:xfrm>
            <a:prstGeom prst="line">
              <a:avLst/>
            </a:prstGeom>
            <a:noFill/>
            <a:ln w="4444" algn="ctr">
              <a:solidFill>
                <a:srgbClr val="E72C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75D2CD04-6E52-50F2-5DF7-C34DDD40FD6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57688" y="3357563"/>
              <a:ext cx="357187" cy="1587"/>
            </a:xfrm>
            <a:prstGeom prst="straightConnector1">
              <a:avLst/>
            </a:prstGeom>
            <a:noFill/>
            <a:ln w="25400" algn="ctr">
              <a:solidFill>
                <a:srgbClr val="CC4757"/>
              </a:solidFill>
              <a:round/>
              <a:headEnd/>
              <a:tailEnd type="arrow" w="med" len="med"/>
            </a:ln>
            <a:effectLst>
              <a:outerShdw dist="25400" dir="5400000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Connecteur droit 45">
              <a:extLst>
                <a:ext uri="{FF2B5EF4-FFF2-40B4-BE49-F238E27FC236}">
                  <a16:creationId xmlns:a16="http://schemas.microsoft.com/office/drawing/2014/main" id="{ED39BEB2-0A11-56B4-8326-125AF61D5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1750" y="4108450"/>
              <a:ext cx="285750" cy="1588"/>
            </a:xfrm>
            <a:prstGeom prst="line">
              <a:avLst/>
            </a:prstGeom>
            <a:noFill/>
            <a:ln w="4444" algn="ctr">
              <a:solidFill>
                <a:srgbClr val="E72C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5" name="Connecteur droit 49">
              <a:extLst>
                <a:ext uri="{FF2B5EF4-FFF2-40B4-BE49-F238E27FC236}">
                  <a16:creationId xmlns:a16="http://schemas.microsoft.com/office/drawing/2014/main" id="{41F2AE9C-69BE-378F-32DC-B0E2650D77F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143375" y="4108450"/>
              <a:ext cx="214313" cy="0"/>
            </a:xfrm>
            <a:prstGeom prst="line">
              <a:avLst/>
            </a:prstGeom>
            <a:noFill/>
            <a:ln w="4444" algn="ctr">
              <a:solidFill>
                <a:srgbClr val="E72C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cxnSp>
          <p:nvCxnSpPr>
            <p:cNvPr id="46" name="Connecteur droit avec flèche 21">
              <a:extLst>
                <a:ext uri="{FF2B5EF4-FFF2-40B4-BE49-F238E27FC236}">
                  <a16:creationId xmlns:a16="http://schemas.microsoft.com/office/drawing/2014/main" id="{87504B07-030F-D8AA-2EAE-811DD9B0F5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7143750" y="3429000"/>
              <a:ext cx="500063" cy="1588"/>
            </a:xfrm>
            <a:prstGeom prst="straightConnector1">
              <a:avLst/>
            </a:prstGeom>
            <a:noFill/>
            <a:ln w="25400" algn="ctr">
              <a:solidFill>
                <a:srgbClr val="CC4757"/>
              </a:solidFill>
              <a:round/>
              <a:headEnd/>
              <a:tailEnd type="arrow" w="med" len="med"/>
            </a:ln>
            <a:effectLst>
              <a:outerShdw dist="25400" dir="5400000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" name="Connecteur droit 23">
              <a:extLst>
                <a:ext uri="{FF2B5EF4-FFF2-40B4-BE49-F238E27FC236}">
                  <a16:creationId xmlns:a16="http://schemas.microsoft.com/office/drawing/2014/main" id="{7EC34BC3-1DFE-FBFA-81FA-FBA1CB087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9438" y="1643063"/>
              <a:ext cx="1285875" cy="1587"/>
            </a:xfrm>
            <a:prstGeom prst="line">
              <a:avLst/>
            </a:prstGeom>
            <a:noFill/>
            <a:ln w="4444" algn="ctr">
              <a:solidFill>
                <a:srgbClr val="E72C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cxnSp>
          <p:nvCxnSpPr>
            <p:cNvPr id="48" name="Connecteur droit avec flèche 25">
              <a:extLst>
                <a:ext uri="{FF2B5EF4-FFF2-40B4-BE49-F238E27FC236}">
                  <a16:creationId xmlns:a16="http://schemas.microsoft.com/office/drawing/2014/main" id="{508DB6A9-4B41-F976-1577-9D47B025239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V="1">
              <a:off x="7501732" y="2393156"/>
              <a:ext cx="1500188" cy="34925"/>
            </a:xfrm>
            <a:prstGeom prst="straightConnector1">
              <a:avLst/>
            </a:prstGeom>
            <a:noFill/>
            <a:ln w="25400" algn="ctr">
              <a:solidFill>
                <a:srgbClr val="CC4757"/>
              </a:solidFill>
              <a:round/>
              <a:headEnd/>
              <a:tailEnd type="arrow" w="med" len="med"/>
            </a:ln>
            <a:effectLst>
              <a:outerShdw dist="25400" dir="5400000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Connecteur droit avec flèche 34">
              <a:extLst>
                <a:ext uri="{FF2B5EF4-FFF2-40B4-BE49-F238E27FC236}">
                  <a16:creationId xmlns:a16="http://schemas.microsoft.com/office/drawing/2014/main" id="{B0166293-BCEB-7423-9A76-914F0E4C67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V="1">
              <a:off x="5965825" y="2035176"/>
              <a:ext cx="231775" cy="19050"/>
            </a:xfrm>
            <a:prstGeom prst="straightConnector1">
              <a:avLst/>
            </a:prstGeom>
            <a:noFill/>
            <a:ln w="25400" algn="ctr">
              <a:solidFill>
                <a:srgbClr val="CC4757"/>
              </a:solidFill>
              <a:round/>
              <a:headEnd/>
              <a:tailEnd type="arrow" w="med" len="med"/>
            </a:ln>
            <a:effectLst>
              <a:outerShdw dist="25400" dir="5400000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Connecteur droit avec flèche 40">
              <a:extLst>
                <a:ext uri="{FF2B5EF4-FFF2-40B4-BE49-F238E27FC236}">
                  <a16:creationId xmlns:a16="http://schemas.microsoft.com/office/drawing/2014/main" id="{936DB22A-61E3-92F7-20E9-753FD1FCD5C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322888" y="4894263"/>
              <a:ext cx="357187" cy="1587"/>
            </a:xfrm>
            <a:prstGeom prst="straightConnector1">
              <a:avLst/>
            </a:prstGeom>
            <a:noFill/>
            <a:ln w="25400" algn="ctr">
              <a:solidFill>
                <a:srgbClr val="CC4757"/>
              </a:solidFill>
              <a:round/>
              <a:headEnd/>
              <a:tailEnd type="arrow" w="med" len="med"/>
            </a:ln>
            <a:effectLst>
              <a:outerShdw dist="25400" dir="5400000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Connecteur droit avec flèche 43">
              <a:extLst>
                <a:ext uri="{FF2B5EF4-FFF2-40B4-BE49-F238E27FC236}">
                  <a16:creationId xmlns:a16="http://schemas.microsoft.com/office/drawing/2014/main" id="{D98D1782-30D4-4535-A6B9-D7B5F94449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6537325" y="4894263"/>
              <a:ext cx="357187" cy="1588"/>
            </a:xfrm>
            <a:prstGeom prst="straightConnector1">
              <a:avLst/>
            </a:prstGeom>
            <a:noFill/>
            <a:ln w="25400" algn="ctr">
              <a:solidFill>
                <a:srgbClr val="CC4757"/>
              </a:solidFill>
              <a:round/>
              <a:headEnd/>
              <a:tailEnd type="arrow" w="med" len="med"/>
            </a:ln>
            <a:effectLst>
              <a:outerShdw dist="25400" dir="5400000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Connecteur droit 46">
              <a:extLst>
                <a:ext uri="{FF2B5EF4-FFF2-40B4-BE49-F238E27FC236}">
                  <a16:creationId xmlns:a16="http://schemas.microsoft.com/office/drawing/2014/main" id="{27F39B74-4259-0FF9-B989-00633B1FCAF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285875" y="5357813"/>
              <a:ext cx="3857625" cy="36512"/>
            </a:xfrm>
            <a:prstGeom prst="line">
              <a:avLst/>
            </a:prstGeom>
            <a:noFill/>
            <a:ln w="4444" algn="ctr">
              <a:solidFill>
                <a:srgbClr val="E72C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cxnSp>
          <p:nvCxnSpPr>
            <p:cNvPr id="53" name="Connecteur droit avec flèche 48">
              <a:extLst>
                <a:ext uri="{FF2B5EF4-FFF2-40B4-BE49-F238E27FC236}">
                  <a16:creationId xmlns:a16="http://schemas.microsoft.com/office/drawing/2014/main" id="{9941DDA5-3379-C496-80BD-2258E911A9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82600" y="4554538"/>
              <a:ext cx="1589088" cy="17462"/>
            </a:xfrm>
            <a:prstGeom prst="straightConnector1">
              <a:avLst/>
            </a:prstGeom>
            <a:noFill/>
            <a:ln w="25400" algn="ctr">
              <a:solidFill>
                <a:srgbClr val="CC4757"/>
              </a:solidFill>
              <a:round/>
              <a:headEnd/>
              <a:tailEnd type="arrow" w="med" len="med"/>
            </a:ln>
            <a:effectLst>
              <a:outerShdw dist="25400" dir="5400000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ZoneTexte 56">
              <a:extLst>
                <a:ext uri="{FF2B5EF4-FFF2-40B4-BE49-F238E27FC236}">
                  <a16:creationId xmlns:a16="http://schemas.microsoft.com/office/drawing/2014/main" id="{81568D00-2A40-D6D1-5AB2-6F4DDA9AC7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063" y="6000750"/>
              <a:ext cx="1500187" cy="34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orbel" panose="020B0503020204020204" pitchFamily="34" charset="0"/>
                </a:rPr>
                <a:t>Pourquoi</a:t>
              </a:r>
            </a:p>
          </p:txBody>
        </p:sp>
        <p:sp>
          <p:nvSpPr>
            <p:cNvPr id="55" name="ZoneTexte 57">
              <a:extLst>
                <a:ext uri="{FF2B5EF4-FFF2-40B4-BE49-F238E27FC236}">
                  <a16:creationId xmlns:a16="http://schemas.microsoft.com/office/drawing/2014/main" id="{61322620-92E2-A088-E55D-D1E6D15B4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500" y="6072188"/>
              <a:ext cx="1500188" cy="34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orbel" panose="020B0503020204020204" pitchFamily="34" charset="0"/>
                </a:rPr>
                <a:t>Quoi</a:t>
              </a:r>
            </a:p>
          </p:txBody>
        </p:sp>
        <p:sp>
          <p:nvSpPr>
            <p:cNvPr id="56" name="ZoneTexte 58">
              <a:extLst>
                <a:ext uri="{FF2B5EF4-FFF2-40B4-BE49-F238E27FC236}">
                  <a16:creationId xmlns:a16="http://schemas.microsoft.com/office/drawing/2014/main" id="{28FD4EC7-8B6D-625F-9C61-41D449F549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6375" y="6072188"/>
              <a:ext cx="1500188" cy="34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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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953E"/>
                </a:buClr>
                <a:buFont typeface="Wingdings 2" panose="05020102010507070707" pitchFamily="18" charset="2"/>
                <a:buChar char="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8BD52"/>
                </a:buClr>
                <a:buFont typeface="Wingdings 2" panose="050201020105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6A6BD"/>
                </a:buClr>
                <a:buFont typeface="Wingdings 2" panose="050201020105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orbel" panose="020B0503020204020204" pitchFamily="34" charset="0"/>
                </a:rPr>
                <a:t>Comment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0996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Les 3 critères d’évaluation d’une bonne stratégie [Frédéric Fréry]">
            <a:hlinkClick r:id="" action="ppaction://media"/>
            <a:extLst>
              <a:ext uri="{FF2B5EF4-FFF2-40B4-BE49-F238E27FC236}">
                <a16:creationId xmlns:a16="http://schemas.microsoft.com/office/drawing/2014/main" id="{80FA736E-70DC-A730-C931-36927E09BE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2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CCF2B48-5D29-17D8-0E74-848832ED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967"/>
            <a:ext cx="7758545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Domaine d’Activité Stratégique (DAS)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D208129-791E-FB72-F851-31DFF0ED1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825625"/>
            <a:ext cx="4578441" cy="33995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900" b="0" i="0" dirty="0">
                <a:effectLst/>
                <a:latin typeface="Open Sans" panose="020B0606030504020204" pitchFamily="34" charset="0"/>
              </a:rPr>
              <a:t>Un domaine d’activité est un ensemble homogène de biens ou de services, destinés à un marché spécifique, ayant des concurrents déterminés et pour lequel il est possible de formuler une stratégie. </a:t>
            </a:r>
          </a:p>
          <a:p>
            <a:pPr marL="0" indent="0">
              <a:buNone/>
            </a:pPr>
            <a:endParaRPr lang="fr-FR" sz="1900" dirty="0"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fr-FR" sz="1900" b="0" i="0" dirty="0">
                <a:effectLst/>
                <a:latin typeface="Open Sans" panose="020B0606030504020204" pitchFamily="34" charset="0"/>
              </a:rPr>
              <a:t>Un DAS regroupe des activités qui mettent en œuvre les mêmes compétences et qui se caractérisent par la même combinaison de facteurs clés de succès (FCS).</a:t>
            </a:r>
            <a:endParaRPr lang="fr-FR" sz="1900" dirty="0"/>
          </a:p>
          <a:p>
            <a:endParaRPr lang="fr-FR" sz="1900" dirty="0"/>
          </a:p>
        </p:txBody>
      </p:sp>
      <p:graphicFrame>
        <p:nvGraphicFramePr>
          <p:cNvPr id="8" name="Tableau 8">
            <a:extLst>
              <a:ext uri="{FF2B5EF4-FFF2-40B4-BE49-F238E27FC236}">
                <a16:creationId xmlns:a16="http://schemas.microsoft.com/office/drawing/2014/main" id="{09B18CC5-F034-D58F-8346-7FFD243099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364482"/>
              </p:ext>
            </p:extLst>
          </p:nvPr>
        </p:nvGraphicFramePr>
        <p:xfrm>
          <a:off x="7092985" y="1866726"/>
          <a:ext cx="4260814" cy="394339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260814">
                  <a:extLst>
                    <a:ext uri="{9D8B030D-6E8A-4147-A177-3AD203B41FA5}">
                      <a16:colId xmlns:a16="http://schemas.microsoft.com/office/drawing/2014/main" val="3212593969"/>
                    </a:ext>
                  </a:extLst>
                </a:gridCol>
              </a:tblGrid>
              <a:tr h="49014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/>
                        <a:t>Critères</a:t>
                      </a:r>
                    </a:p>
                  </a:txBody>
                  <a:tcPr marL="111395" marR="111395" marT="55698" marB="55698"/>
                </a:tc>
                <a:extLst>
                  <a:ext uri="{0D108BD9-81ED-4DB2-BD59-A6C34878D82A}">
                    <a16:rowId xmlns:a16="http://schemas.microsoft.com/office/drawing/2014/main" val="698917104"/>
                  </a:ext>
                </a:extLst>
              </a:tr>
              <a:tr h="824326">
                <a:tc>
                  <a:txBody>
                    <a:bodyPr/>
                    <a:lstStyle/>
                    <a:p>
                      <a:pPr algn="ctr"/>
                      <a:r>
                        <a:rPr lang="fr-FR" sz="2200" b="1"/>
                        <a:t>Besoins clients / Propositions de valeur</a:t>
                      </a:r>
                    </a:p>
                  </a:txBody>
                  <a:tcPr marL="111395" marR="111395" marT="55698" marB="55698"/>
                </a:tc>
                <a:extLst>
                  <a:ext uri="{0D108BD9-81ED-4DB2-BD59-A6C34878D82A}">
                    <a16:rowId xmlns:a16="http://schemas.microsoft.com/office/drawing/2014/main" val="2326952207"/>
                  </a:ext>
                </a:extLst>
              </a:tr>
              <a:tr h="490140">
                <a:tc>
                  <a:txBody>
                    <a:bodyPr/>
                    <a:lstStyle/>
                    <a:p>
                      <a:pPr algn="ctr"/>
                      <a:r>
                        <a:rPr lang="fr-FR" sz="2200" b="1"/>
                        <a:t>Cibles commerciales</a:t>
                      </a:r>
                    </a:p>
                  </a:txBody>
                  <a:tcPr marL="111395" marR="111395" marT="55698" marB="55698"/>
                </a:tc>
                <a:extLst>
                  <a:ext uri="{0D108BD9-81ED-4DB2-BD59-A6C34878D82A}">
                    <a16:rowId xmlns:a16="http://schemas.microsoft.com/office/drawing/2014/main" val="98172914"/>
                  </a:ext>
                </a:extLst>
              </a:tr>
              <a:tr h="490140">
                <a:tc>
                  <a:txBody>
                    <a:bodyPr/>
                    <a:lstStyle/>
                    <a:p>
                      <a:pPr algn="ctr"/>
                      <a:r>
                        <a:rPr lang="fr-FR" sz="2200" b="1"/>
                        <a:t>Concurrence</a:t>
                      </a:r>
                    </a:p>
                  </a:txBody>
                  <a:tcPr marL="111395" marR="111395" marT="55698" marB="55698"/>
                </a:tc>
                <a:extLst>
                  <a:ext uri="{0D108BD9-81ED-4DB2-BD59-A6C34878D82A}">
                    <a16:rowId xmlns:a16="http://schemas.microsoft.com/office/drawing/2014/main" val="2462125180"/>
                  </a:ext>
                </a:extLst>
              </a:tr>
              <a:tr h="824326">
                <a:tc>
                  <a:txBody>
                    <a:bodyPr/>
                    <a:lstStyle/>
                    <a:p>
                      <a:pPr algn="ctr"/>
                      <a:r>
                        <a:rPr lang="fr-FR" sz="2200" b="1"/>
                        <a:t>Ressources et compétences nécessaires</a:t>
                      </a:r>
                    </a:p>
                  </a:txBody>
                  <a:tcPr marL="111395" marR="111395" marT="55698" marB="55698"/>
                </a:tc>
                <a:extLst>
                  <a:ext uri="{0D108BD9-81ED-4DB2-BD59-A6C34878D82A}">
                    <a16:rowId xmlns:a16="http://schemas.microsoft.com/office/drawing/2014/main" val="949940643"/>
                  </a:ext>
                </a:extLst>
              </a:tr>
              <a:tr h="824326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/>
                        <a:t>Canaux de distribution (de vente)</a:t>
                      </a:r>
                    </a:p>
                  </a:txBody>
                  <a:tcPr marL="111395" marR="111395" marT="55698" marB="55698"/>
                </a:tc>
                <a:extLst>
                  <a:ext uri="{0D108BD9-81ED-4DB2-BD59-A6C34878D82A}">
                    <a16:rowId xmlns:a16="http://schemas.microsoft.com/office/drawing/2014/main" val="3477649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964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Comprendre les domaines d’activité stratégiques [Philippe Gattet]">
            <a:hlinkClick r:id="" action="ppaction://media"/>
            <a:extLst>
              <a:ext uri="{FF2B5EF4-FFF2-40B4-BE49-F238E27FC236}">
                <a16:creationId xmlns:a16="http://schemas.microsoft.com/office/drawing/2014/main" id="{8730C5AD-6BFB-4FA2-DEA7-6F01F4C30A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879200-F342-DBE0-53AB-3F4AA7FCD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293" y="643466"/>
            <a:ext cx="718741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68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Les leçons stratégiques des jardiniers [Frédéric Fréry]">
            <a:hlinkClick r:id="" action="ppaction://media"/>
            <a:extLst>
              <a:ext uri="{FF2B5EF4-FFF2-40B4-BE49-F238E27FC236}">
                <a16:creationId xmlns:a16="http://schemas.microsoft.com/office/drawing/2014/main" id="{D93FDEE2-4042-C24B-8D5D-00B016F375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Un problème sans solution est un problème mal posé. »">
            <a:extLst>
              <a:ext uri="{FF2B5EF4-FFF2-40B4-BE49-F238E27FC236}">
                <a16:creationId xmlns:a16="http://schemas.microsoft.com/office/drawing/2014/main" id="{2CA5A0BC-71EC-7B3C-9E6D-A99669EBD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698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Le succès d'une stratégie c'est une grande idée... très simple [Frédéric Fréry]">
            <a:hlinkClick r:id="" action="ppaction://media"/>
            <a:extLst>
              <a:ext uri="{FF2B5EF4-FFF2-40B4-BE49-F238E27FC236}">
                <a16:creationId xmlns:a16="http://schemas.microsoft.com/office/drawing/2014/main" id="{2BFD3BEF-73D8-4E55-CAAF-9359910069B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Un hommage à Pierre Bellon">
            <a:extLst>
              <a:ext uri="{FF2B5EF4-FFF2-40B4-BE49-F238E27FC236}">
                <a16:creationId xmlns:a16="http://schemas.microsoft.com/office/drawing/2014/main" id="{BB73306E-1C06-EF99-45A3-7F2CFB6B7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1" r="17102"/>
          <a:stretch/>
        </p:blipFill>
        <p:spPr bwMode="auto">
          <a:xfrm>
            <a:off x="1818315" y="321734"/>
            <a:ext cx="2704538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9F2E4A-B9BE-E8FE-7270-D0E076A1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011969"/>
            <a:ext cx="5426764" cy="1998814"/>
          </a:xfrm>
          <a:prstGeom prst="rect">
            <a:avLst/>
          </a:prstGeom>
        </p:spPr>
      </p:pic>
      <p:sp>
        <p:nvSpPr>
          <p:cNvPr id="1049" name="Rectangle 104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rvir et faire grandir - Pierre Bellon - Librairie Eyrolles">
            <a:extLst>
              <a:ext uri="{FF2B5EF4-FFF2-40B4-BE49-F238E27FC236}">
                <a16:creationId xmlns:a16="http://schemas.microsoft.com/office/drawing/2014/main" id="{9B90F47E-BD4C-2D02-CFC6-997752EE2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r="-2" b="27721"/>
          <a:stretch/>
        </p:blipFill>
        <p:spPr bwMode="auto">
          <a:xfrm>
            <a:off x="6308034" y="452134"/>
            <a:ext cx="5426764" cy="580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713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Sodexo - 50 ans de Services de Qualité de Vie">
            <a:hlinkClick r:id="" action="ppaction://media"/>
            <a:extLst>
              <a:ext uri="{FF2B5EF4-FFF2-40B4-BE49-F238E27FC236}">
                <a16:creationId xmlns:a16="http://schemas.microsoft.com/office/drawing/2014/main" id="{CC825127-77F7-9BF1-745E-C9C18416BC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6164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5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&amp;#39;ATELIER BOULANGERIE PATISSERIE, Serris - Restaurant Avis, Numéro de  Téléphone &amp;amp; Photos - Tripadvisor">
            <a:extLst>
              <a:ext uri="{FF2B5EF4-FFF2-40B4-BE49-F238E27FC236}">
                <a16:creationId xmlns:a16="http://schemas.microsoft.com/office/drawing/2014/main" id="{BD1FAD88-89B6-413B-9AB5-243071E2A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0" r="-3" b="-3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lateaux repas - Boulangerie Pâtisserie C &amp;amp; P Gaudillot">
            <a:extLst>
              <a:ext uri="{FF2B5EF4-FFF2-40B4-BE49-F238E27FC236}">
                <a16:creationId xmlns:a16="http://schemas.microsoft.com/office/drawing/2014/main" id="{0CA3A9E3-3F31-4B58-A058-4E920714C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2" r="1" b="1317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etit-déjeuner SUR LE POUCE - Pain frais et mini-viennoiseries Boulangerie  Vianney Degruson - Photo de The Shack, Lille - Tripadvisor">
            <a:extLst>
              <a:ext uri="{FF2B5EF4-FFF2-40B4-BE49-F238E27FC236}">
                <a16:creationId xmlns:a16="http://schemas.microsoft.com/office/drawing/2014/main" id="{42AAA611-87D1-4441-8EF2-7948E47BD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r="6817" b="-1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oulangerie La Fabrique à Marseille - Boulangerie Patisserie La Fabrique">
            <a:extLst>
              <a:ext uri="{FF2B5EF4-FFF2-40B4-BE49-F238E27FC236}">
                <a16:creationId xmlns:a16="http://schemas.microsoft.com/office/drawing/2014/main" id="{F9573489-A499-4182-AFD8-4EC0DD249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" r="2" b="2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641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D3EF495-0B61-4B3B-9E76-7F622A4BB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39" y="1083753"/>
            <a:ext cx="9144000" cy="51435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52D6661-1007-4474-ADB8-F44A13B03AB2}"/>
              </a:ext>
            </a:extLst>
          </p:cNvPr>
          <p:cNvSpPr/>
          <p:nvPr/>
        </p:nvSpPr>
        <p:spPr>
          <a:xfrm>
            <a:off x="4571137" y="3551349"/>
            <a:ext cx="914400" cy="384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1FC9E9E-CACF-46CC-ABFF-68434746C70F}"/>
              </a:ext>
            </a:extLst>
          </p:cNvPr>
          <p:cNvSpPr/>
          <p:nvPr/>
        </p:nvSpPr>
        <p:spPr>
          <a:xfrm>
            <a:off x="5989739" y="3359068"/>
            <a:ext cx="914400" cy="384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A66583D-EA9D-4CCB-843A-477F93F0A104}"/>
              </a:ext>
            </a:extLst>
          </p:cNvPr>
          <p:cNvSpPr/>
          <p:nvPr/>
        </p:nvSpPr>
        <p:spPr>
          <a:xfrm>
            <a:off x="6784498" y="2707630"/>
            <a:ext cx="914400" cy="384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7B787A0-B678-4784-BAE6-0E57E653F2E1}"/>
              </a:ext>
            </a:extLst>
          </p:cNvPr>
          <p:cNvSpPr/>
          <p:nvPr/>
        </p:nvSpPr>
        <p:spPr>
          <a:xfrm>
            <a:off x="4737781" y="3058717"/>
            <a:ext cx="914400" cy="384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E873235-1491-4886-B27E-13347CF10D33}"/>
              </a:ext>
            </a:extLst>
          </p:cNvPr>
          <p:cNvSpPr txBox="1"/>
          <p:nvPr/>
        </p:nvSpPr>
        <p:spPr>
          <a:xfrm>
            <a:off x="3233720" y="104280"/>
            <a:ext cx="5512037" cy="5640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3200" dirty="0">
                <a:solidFill>
                  <a:srgbClr val="002857"/>
                </a:solidFill>
              </a:rPr>
              <a:t>Qui gagne ??????</a:t>
            </a:r>
          </a:p>
        </p:txBody>
      </p:sp>
    </p:spTree>
    <p:extLst>
      <p:ext uri="{BB962C8B-B14F-4D97-AF65-F5344CB8AC3E}">
        <p14:creationId xmlns:p14="http://schemas.microsoft.com/office/powerpoint/2010/main" val="1472076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6402C56E-8813-4350-8E48-31ADF4DF8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75"/>
          <a:stretch/>
        </p:blipFill>
        <p:spPr>
          <a:xfrm>
            <a:off x="625526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7B8ACA-F4CE-4CD1-959D-F19FAF82B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8"/>
          <a:stretch/>
        </p:blipFill>
        <p:spPr>
          <a:xfrm>
            <a:off x="-31511" y="4069976"/>
            <a:ext cx="3535311" cy="27880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952FF4A-4B14-49BD-B93B-9B13E38B1E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1"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5" name="Image 4" descr="Une image contenant texte, intérieur, plafond, personne&#10;&#10;Description générée automatiquement">
            <a:extLst>
              <a:ext uri="{FF2B5EF4-FFF2-40B4-BE49-F238E27FC236}">
                <a16:creationId xmlns:a16="http://schemas.microsoft.com/office/drawing/2014/main" id="{AE289E9F-4512-4971-8844-25BE3049C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" r="1" b="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645C523-05E0-49F0-AF74-2140D086B4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5DC820-94C8-497F-BF43-192DF2CD3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8427084"/>
            <a:ext cx="6637020" cy="44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786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1003</Words>
  <Application>Microsoft Office PowerPoint</Application>
  <PresentationFormat>Grand écran</PresentationFormat>
  <Paragraphs>145</Paragraphs>
  <Slides>37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Corbel</vt:lpstr>
      <vt:lpstr>NimbusSanL-Regu</vt:lpstr>
      <vt:lpstr>Open Sans</vt:lpstr>
      <vt:lpstr>Times New Roman</vt:lpstr>
      <vt:lpstr>Verdana</vt:lpstr>
      <vt:lpstr>Wingdings</vt:lpstr>
      <vt:lpstr>Thème Office</vt:lpstr>
      <vt:lpstr>Management d’activités : Stratégie BUT 2ième année – Semestre 3</vt:lpstr>
      <vt:lpstr>Organisation S3 + S4 &amp; liens SAe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 stratégie professionnelle :  créer mon écosystème </vt:lpstr>
      <vt:lpstr>Ma stratégie personnelle  Liberté  Cout du temps libre</vt:lpstr>
      <vt:lpstr>Présentation PowerPoint</vt:lpstr>
      <vt:lpstr>Présentation PowerPoint</vt:lpstr>
      <vt:lpstr>Sciences de Gestion ?</vt:lpstr>
      <vt:lpstr>Présentation PowerPoint</vt:lpstr>
      <vt:lpstr>Présentation PowerPoint</vt:lpstr>
      <vt:lpstr>Présentation PowerPoint</vt:lpstr>
      <vt:lpstr>Présentation PowerPoint</vt:lpstr>
      <vt:lpstr>Le terme stratégie : origines </vt:lpstr>
      <vt:lpstr>Définitions</vt:lpstr>
      <vt:lpstr>Définitions</vt:lpstr>
      <vt:lpstr>Définition Strategor (HEC)</vt:lpstr>
      <vt:lpstr>Michael Porter : « What is Strategy ? » (Harvard Business Review, 1996)</vt:lpstr>
      <vt:lpstr>Henry Mintzberg : 5 « P »</vt:lpstr>
      <vt:lpstr>Philippe Baumard, Le Vide Stratégique, 2012 </vt:lpstr>
      <vt:lpstr>Présentation PowerPoint</vt:lpstr>
      <vt:lpstr>Présentation PowerPoint</vt:lpstr>
      <vt:lpstr>Domaine d’Activité Stratégique (DAS)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d’activités : Stratégie BUT 2ième année – Semestre 3</dc:title>
  <dc:creator>Lionel Maltese</dc:creator>
  <cp:lastModifiedBy>Lionel Maltese</cp:lastModifiedBy>
  <cp:revision>5</cp:revision>
  <dcterms:created xsi:type="dcterms:W3CDTF">2022-08-27T06:10:03Z</dcterms:created>
  <dcterms:modified xsi:type="dcterms:W3CDTF">2023-08-22T08:10:17Z</dcterms:modified>
</cp:coreProperties>
</file>