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256" r:id="rId2"/>
    <p:sldId id="294" r:id="rId3"/>
    <p:sldId id="258" r:id="rId4"/>
    <p:sldId id="257"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3" r:id="rId19"/>
    <p:sldId id="272" r:id="rId20"/>
    <p:sldId id="275" r:id="rId21"/>
    <p:sldId id="276" r:id="rId22"/>
    <p:sldId id="291" r:id="rId23"/>
    <p:sldId id="278" r:id="rId24"/>
    <p:sldId id="279" r:id="rId25"/>
    <p:sldId id="280" r:id="rId26"/>
    <p:sldId id="281" r:id="rId27"/>
    <p:sldId id="282" r:id="rId28"/>
    <p:sldId id="283" r:id="rId29"/>
    <p:sldId id="284" r:id="rId30"/>
    <p:sldId id="285" r:id="rId31"/>
    <p:sldId id="286" r:id="rId32"/>
    <p:sldId id="287" r:id="rId33"/>
    <p:sldId id="288" r:id="rId34"/>
    <p:sldId id="292" r:id="rId35"/>
    <p:sldId id="293" r:id="rId36"/>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Style moyen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11" d="100"/>
          <a:sy n="111" d="100"/>
        </p:scale>
        <p:origin x="594"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F071090-8B5A-41C3-870E-E986B093BF64}" type="datetimeFigureOut">
              <a:rPr lang="fr-FR" smtClean="0"/>
              <a:t>22/08/2023</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E742EDC-0A48-41D2-BC82-9C2A8061A835}" type="slidenum">
              <a:rPr lang="fr-FR" smtClean="0"/>
              <a:t>‹N°›</a:t>
            </a:fld>
            <a:endParaRPr lang="fr-FR"/>
          </a:p>
        </p:txBody>
      </p:sp>
    </p:spTree>
    <p:extLst>
      <p:ext uri="{BB962C8B-B14F-4D97-AF65-F5344CB8AC3E}">
        <p14:creationId xmlns:p14="http://schemas.microsoft.com/office/powerpoint/2010/main" val="21530797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73BA83F-47D6-386D-E4CA-10583B0645B6}"/>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2A77E426-8FFE-66C7-4FE2-37A40C2119F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81D6A79C-E001-C004-CCC6-8CE0D5839261}"/>
              </a:ext>
            </a:extLst>
          </p:cNvPr>
          <p:cNvSpPr>
            <a:spLocks noGrp="1"/>
          </p:cNvSpPr>
          <p:nvPr>
            <p:ph type="dt" sz="half" idx="10"/>
          </p:nvPr>
        </p:nvSpPr>
        <p:spPr/>
        <p:txBody>
          <a:bodyPr/>
          <a:lstStyle/>
          <a:p>
            <a:fld id="{D6CCBE16-9947-4809-B857-45646568D057}" type="datetimeFigureOut">
              <a:rPr lang="fr-FR" smtClean="0"/>
              <a:t>22/08/2023</a:t>
            </a:fld>
            <a:endParaRPr lang="fr-FR"/>
          </a:p>
        </p:txBody>
      </p:sp>
      <p:sp>
        <p:nvSpPr>
          <p:cNvPr id="5" name="Espace réservé du pied de page 4">
            <a:extLst>
              <a:ext uri="{FF2B5EF4-FFF2-40B4-BE49-F238E27FC236}">
                <a16:creationId xmlns:a16="http://schemas.microsoft.com/office/drawing/2014/main" id="{5CB6C0CE-05F0-07BE-A73F-A62C127067A9}"/>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987F7A6B-4E00-715B-B891-399A6F0D1EC4}"/>
              </a:ext>
            </a:extLst>
          </p:cNvPr>
          <p:cNvSpPr>
            <a:spLocks noGrp="1"/>
          </p:cNvSpPr>
          <p:nvPr>
            <p:ph type="sldNum" sz="quarter" idx="12"/>
          </p:nvPr>
        </p:nvSpPr>
        <p:spPr/>
        <p:txBody>
          <a:bodyPr/>
          <a:lstStyle/>
          <a:p>
            <a:fld id="{A8F42097-A2FA-4C22-8EDA-E63D7E75EEC3}" type="slidenum">
              <a:rPr lang="fr-FR" smtClean="0"/>
              <a:t>‹N°›</a:t>
            </a:fld>
            <a:endParaRPr lang="fr-FR"/>
          </a:p>
        </p:txBody>
      </p:sp>
    </p:spTree>
    <p:extLst>
      <p:ext uri="{BB962C8B-B14F-4D97-AF65-F5344CB8AC3E}">
        <p14:creationId xmlns:p14="http://schemas.microsoft.com/office/powerpoint/2010/main" val="38640444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0E14E03-E1FA-BE85-E81E-C3B2D9DF0EEC}"/>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CB51DE25-5D9C-3110-CB1A-13A7438DF3D1}"/>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E795A93D-BB05-8849-E9CF-052348349181}"/>
              </a:ext>
            </a:extLst>
          </p:cNvPr>
          <p:cNvSpPr>
            <a:spLocks noGrp="1"/>
          </p:cNvSpPr>
          <p:nvPr>
            <p:ph type="dt" sz="half" idx="10"/>
          </p:nvPr>
        </p:nvSpPr>
        <p:spPr/>
        <p:txBody>
          <a:bodyPr/>
          <a:lstStyle/>
          <a:p>
            <a:fld id="{D6CCBE16-9947-4809-B857-45646568D057}" type="datetimeFigureOut">
              <a:rPr lang="fr-FR" smtClean="0"/>
              <a:t>22/08/2023</a:t>
            </a:fld>
            <a:endParaRPr lang="fr-FR"/>
          </a:p>
        </p:txBody>
      </p:sp>
      <p:sp>
        <p:nvSpPr>
          <p:cNvPr id="5" name="Espace réservé du pied de page 4">
            <a:extLst>
              <a:ext uri="{FF2B5EF4-FFF2-40B4-BE49-F238E27FC236}">
                <a16:creationId xmlns:a16="http://schemas.microsoft.com/office/drawing/2014/main" id="{26CBC258-5AD2-A156-0E00-08AEE781C6F0}"/>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63ABC2F3-312F-55E5-7BAC-B756CA36B7BD}"/>
              </a:ext>
            </a:extLst>
          </p:cNvPr>
          <p:cNvSpPr>
            <a:spLocks noGrp="1"/>
          </p:cNvSpPr>
          <p:nvPr>
            <p:ph type="sldNum" sz="quarter" idx="12"/>
          </p:nvPr>
        </p:nvSpPr>
        <p:spPr/>
        <p:txBody>
          <a:bodyPr/>
          <a:lstStyle/>
          <a:p>
            <a:fld id="{A8F42097-A2FA-4C22-8EDA-E63D7E75EEC3}" type="slidenum">
              <a:rPr lang="fr-FR" smtClean="0"/>
              <a:t>‹N°›</a:t>
            </a:fld>
            <a:endParaRPr lang="fr-FR"/>
          </a:p>
        </p:txBody>
      </p:sp>
    </p:spTree>
    <p:extLst>
      <p:ext uri="{BB962C8B-B14F-4D97-AF65-F5344CB8AC3E}">
        <p14:creationId xmlns:p14="http://schemas.microsoft.com/office/powerpoint/2010/main" val="20871891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A84D8CA5-8A0A-806C-16E8-82A113BC8D5A}"/>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DC650ACF-D4CD-9717-8A92-82E711BE52A3}"/>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B3154107-4912-44C9-B4F9-F8532F15D651}"/>
              </a:ext>
            </a:extLst>
          </p:cNvPr>
          <p:cNvSpPr>
            <a:spLocks noGrp="1"/>
          </p:cNvSpPr>
          <p:nvPr>
            <p:ph type="dt" sz="half" idx="10"/>
          </p:nvPr>
        </p:nvSpPr>
        <p:spPr/>
        <p:txBody>
          <a:bodyPr/>
          <a:lstStyle/>
          <a:p>
            <a:fld id="{D6CCBE16-9947-4809-B857-45646568D057}" type="datetimeFigureOut">
              <a:rPr lang="fr-FR" smtClean="0"/>
              <a:t>22/08/2023</a:t>
            </a:fld>
            <a:endParaRPr lang="fr-FR"/>
          </a:p>
        </p:txBody>
      </p:sp>
      <p:sp>
        <p:nvSpPr>
          <p:cNvPr id="5" name="Espace réservé du pied de page 4">
            <a:extLst>
              <a:ext uri="{FF2B5EF4-FFF2-40B4-BE49-F238E27FC236}">
                <a16:creationId xmlns:a16="http://schemas.microsoft.com/office/drawing/2014/main" id="{6F11662F-8D57-FD13-F1E1-9E1982DA88FF}"/>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FF9E60C0-C365-1522-0D32-58ADA9B7B487}"/>
              </a:ext>
            </a:extLst>
          </p:cNvPr>
          <p:cNvSpPr>
            <a:spLocks noGrp="1"/>
          </p:cNvSpPr>
          <p:nvPr>
            <p:ph type="sldNum" sz="quarter" idx="12"/>
          </p:nvPr>
        </p:nvSpPr>
        <p:spPr/>
        <p:txBody>
          <a:bodyPr/>
          <a:lstStyle/>
          <a:p>
            <a:fld id="{A8F42097-A2FA-4C22-8EDA-E63D7E75EEC3}" type="slidenum">
              <a:rPr lang="fr-FR" smtClean="0"/>
              <a:t>‹N°›</a:t>
            </a:fld>
            <a:endParaRPr lang="fr-FR"/>
          </a:p>
        </p:txBody>
      </p:sp>
    </p:spTree>
    <p:extLst>
      <p:ext uri="{BB962C8B-B14F-4D97-AF65-F5344CB8AC3E}">
        <p14:creationId xmlns:p14="http://schemas.microsoft.com/office/powerpoint/2010/main" val="40055973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C62D093-1EFF-BAF3-5F00-48E733912431}"/>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C8D9CE08-A2B2-A44F-C053-750A1E837167}"/>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81D689F2-9A32-9836-3832-CA7A0642838D}"/>
              </a:ext>
            </a:extLst>
          </p:cNvPr>
          <p:cNvSpPr>
            <a:spLocks noGrp="1"/>
          </p:cNvSpPr>
          <p:nvPr>
            <p:ph type="dt" sz="half" idx="10"/>
          </p:nvPr>
        </p:nvSpPr>
        <p:spPr/>
        <p:txBody>
          <a:bodyPr/>
          <a:lstStyle/>
          <a:p>
            <a:fld id="{D6CCBE16-9947-4809-B857-45646568D057}" type="datetimeFigureOut">
              <a:rPr lang="fr-FR" smtClean="0"/>
              <a:t>22/08/2023</a:t>
            </a:fld>
            <a:endParaRPr lang="fr-FR"/>
          </a:p>
        </p:txBody>
      </p:sp>
      <p:sp>
        <p:nvSpPr>
          <p:cNvPr id="5" name="Espace réservé du pied de page 4">
            <a:extLst>
              <a:ext uri="{FF2B5EF4-FFF2-40B4-BE49-F238E27FC236}">
                <a16:creationId xmlns:a16="http://schemas.microsoft.com/office/drawing/2014/main" id="{1335DAE2-881C-4E06-2825-363B5A3FBAA0}"/>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EB080E7D-DF10-0837-37AE-348411760FD3}"/>
              </a:ext>
            </a:extLst>
          </p:cNvPr>
          <p:cNvSpPr>
            <a:spLocks noGrp="1"/>
          </p:cNvSpPr>
          <p:nvPr>
            <p:ph type="sldNum" sz="quarter" idx="12"/>
          </p:nvPr>
        </p:nvSpPr>
        <p:spPr/>
        <p:txBody>
          <a:bodyPr/>
          <a:lstStyle/>
          <a:p>
            <a:fld id="{A8F42097-A2FA-4C22-8EDA-E63D7E75EEC3}" type="slidenum">
              <a:rPr lang="fr-FR" smtClean="0"/>
              <a:t>‹N°›</a:t>
            </a:fld>
            <a:endParaRPr lang="fr-FR"/>
          </a:p>
        </p:txBody>
      </p:sp>
    </p:spTree>
    <p:extLst>
      <p:ext uri="{BB962C8B-B14F-4D97-AF65-F5344CB8AC3E}">
        <p14:creationId xmlns:p14="http://schemas.microsoft.com/office/powerpoint/2010/main" val="4181790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07A1973-697D-B17C-D430-18D0D16EB321}"/>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90223B00-B54E-7241-9D29-977AFD05BE6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8BA25955-D93E-7272-6298-60AE7771EE38}"/>
              </a:ext>
            </a:extLst>
          </p:cNvPr>
          <p:cNvSpPr>
            <a:spLocks noGrp="1"/>
          </p:cNvSpPr>
          <p:nvPr>
            <p:ph type="dt" sz="half" idx="10"/>
          </p:nvPr>
        </p:nvSpPr>
        <p:spPr/>
        <p:txBody>
          <a:bodyPr/>
          <a:lstStyle/>
          <a:p>
            <a:fld id="{D6CCBE16-9947-4809-B857-45646568D057}" type="datetimeFigureOut">
              <a:rPr lang="fr-FR" smtClean="0"/>
              <a:t>22/08/2023</a:t>
            </a:fld>
            <a:endParaRPr lang="fr-FR"/>
          </a:p>
        </p:txBody>
      </p:sp>
      <p:sp>
        <p:nvSpPr>
          <p:cNvPr id="5" name="Espace réservé du pied de page 4">
            <a:extLst>
              <a:ext uri="{FF2B5EF4-FFF2-40B4-BE49-F238E27FC236}">
                <a16:creationId xmlns:a16="http://schemas.microsoft.com/office/drawing/2014/main" id="{C04148D5-E303-2871-5ACC-73B0967A8950}"/>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B77EFCB1-9135-8E59-9BCA-D66DD0E2156F}"/>
              </a:ext>
            </a:extLst>
          </p:cNvPr>
          <p:cNvSpPr>
            <a:spLocks noGrp="1"/>
          </p:cNvSpPr>
          <p:nvPr>
            <p:ph type="sldNum" sz="quarter" idx="12"/>
          </p:nvPr>
        </p:nvSpPr>
        <p:spPr/>
        <p:txBody>
          <a:bodyPr/>
          <a:lstStyle/>
          <a:p>
            <a:fld id="{A8F42097-A2FA-4C22-8EDA-E63D7E75EEC3}" type="slidenum">
              <a:rPr lang="fr-FR" smtClean="0"/>
              <a:t>‹N°›</a:t>
            </a:fld>
            <a:endParaRPr lang="fr-FR"/>
          </a:p>
        </p:txBody>
      </p:sp>
    </p:spTree>
    <p:extLst>
      <p:ext uri="{BB962C8B-B14F-4D97-AF65-F5344CB8AC3E}">
        <p14:creationId xmlns:p14="http://schemas.microsoft.com/office/powerpoint/2010/main" val="36817830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AC20A44-9389-2A48-18F9-C9007E0C5B25}"/>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7D48E639-F469-E571-D04F-475FE5707C84}"/>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2C5FB8F3-6104-EB8C-42CB-E7B855FC43F7}"/>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DE38D169-93BB-78BA-E38E-E63A1A78BE59}"/>
              </a:ext>
            </a:extLst>
          </p:cNvPr>
          <p:cNvSpPr>
            <a:spLocks noGrp="1"/>
          </p:cNvSpPr>
          <p:nvPr>
            <p:ph type="dt" sz="half" idx="10"/>
          </p:nvPr>
        </p:nvSpPr>
        <p:spPr/>
        <p:txBody>
          <a:bodyPr/>
          <a:lstStyle/>
          <a:p>
            <a:fld id="{D6CCBE16-9947-4809-B857-45646568D057}" type="datetimeFigureOut">
              <a:rPr lang="fr-FR" smtClean="0"/>
              <a:t>22/08/2023</a:t>
            </a:fld>
            <a:endParaRPr lang="fr-FR"/>
          </a:p>
        </p:txBody>
      </p:sp>
      <p:sp>
        <p:nvSpPr>
          <p:cNvPr id="6" name="Espace réservé du pied de page 5">
            <a:extLst>
              <a:ext uri="{FF2B5EF4-FFF2-40B4-BE49-F238E27FC236}">
                <a16:creationId xmlns:a16="http://schemas.microsoft.com/office/drawing/2014/main" id="{44858E71-021A-F2A5-3440-474381061D2B}"/>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7CC7157C-BAB9-9179-8A94-7FFF04A7639F}"/>
              </a:ext>
            </a:extLst>
          </p:cNvPr>
          <p:cNvSpPr>
            <a:spLocks noGrp="1"/>
          </p:cNvSpPr>
          <p:nvPr>
            <p:ph type="sldNum" sz="quarter" idx="12"/>
          </p:nvPr>
        </p:nvSpPr>
        <p:spPr/>
        <p:txBody>
          <a:bodyPr/>
          <a:lstStyle/>
          <a:p>
            <a:fld id="{A8F42097-A2FA-4C22-8EDA-E63D7E75EEC3}" type="slidenum">
              <a:rPr lang="fr-FR" smtClean="0"/>
              <a:t>‹N°›</a:t>
            </a:fld>
            <a:endParaRPr lang="fr-FR"/>
          </a:p>
        </p:txBody>
      </p:sp>
    </p:spTree>
    <p:extLst>
      <p:ext uri="{BB962C8B-B14F-4D97-AF65-F5344CB8AC3E}">
        <p14:creationId xmlns:p14="http://schemas.microsoft.com/office/powerpoint/2010/main" val="31000308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83A6F75-CD17-9A2A-A195-D41A4F12C287}"/>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6584BA6C-E8E6-C268-16B4-E8AA9665391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680F2163-9C16-8791-2D7A-84D849754291}"/>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777731D4-2146-1CE3-95D3-F35F17B9F7C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C758C295-D29D-4DFC-A0AF-8DE7FD25CE5E}"/>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CE7F0788-6F03-04EB-9857-F1A18D833B41}"/>
              </a:ext>
            </a:extLst>
          </p:cNvPr>
          <p:cNvSpPr>
            <a:spLocks noGrp="1"/>
          </p:cNvSpPr>
          <p:nvPr>
            <p:ph type="dt" sz="half" idx="10"/>
          </p:nvPr>
        </p:nvSpPr>
        <p:spPr/>
        <p:txBody>
          <a:bodyPr/>
          <a:lstStyle/>
          <a:p>
            <a:fld id="{D6CCBE16-9947-4809-B857-45646568D057}" type="datetimeFigureOut">
              <a:rPr lang="fr-FR" smtClean="0"/>
              <a:t>22/08/2023</a:t>
            </a:fld>
            <a:endParaRPr lang="fr-FR"/>
          </a:p>
        </p:txBody>
      </p:sp>
      <p:sp>
        <p:nvSpPr>
          <p:cNvPr id="8" name="Espace réservé du pied de page 7">
            <a:extLst>
              <a:ext uri="{FF2B5EF4-FFF2-40B4-BE49-F238E27FC236}">
                <a16:creationId xmlns:a16="http://schemas.microsoft.com/office/drawing/2014/main" id="{0E7AB0F1-E62B-7639-6D39-F6C7F0CAAE9C}"/>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4D6DC844-8E7F-4B6B-BFC5-E9C73C39F23A}"/>
              </a:ext>
            </a:extLst>
          </p:cNvPr>
          <p:cNvSpPr>
            <a:spLocks noGrp="1"/>
          </p:cNvSpPr>
          <p:nvPr>
            <p:ph type="sldNum" sz="quarter" idx="12"/>
          </p:nvPr>
        </p:nvSpPr>
        <p:spPr/>
        <p:txBody>
          <a:bodyPr/>
          <a:lstStyle/>
          <a:p>
            <a:fld id="{A8F42097-A2FA-4C22-8EDA-E63D7E75EEC3}" type="slidenum">
              <a:rPr lang="fr-FR" smtClean="0"/>
              <a:t>‹N°›</a:t>
            </a:fld>
            <a:endParaRPr lang="fr-FR"/>
          </a:p>
        </p:txBody>
      </p:sp>
    </p:spTree>
    <p:extLst>
      <p:ext uri="{BB962C8B-B14F-4D97-AF65-F5344CB8AC3E}">
        <p14:creationId xmlns:p14="http://schemas.microsoft.com/office/powerpoint/2010/main" val="33505145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9C7B05E-9DB2-3EEC-53F4-71EB12EE78DD}"/>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48CD709B-BB36-DEE8-353C-D0F40E2461E4}"/>
              </a:ext>
            </a:extLst>
          </p:cNvPr>
          <p:cNvSpPr>
            <a:spLocks noGrp="1"/>
          </p:cNvSpPr>
          <p:nvPr>
            <p:ph type="dt" sz="half" idx="10"/>
          </p:nvPr>
        </p:nvSpPr>
        <p:spPr/>
        <p:txBody>
          <a:bodyPr/>
          <a:lstStyle/>
          <a:p>
            <a:fld id="{D6CCBE16-9947-4809-B857-45646568D057}" type="datetimeFigureOut">
              <a:rPr lang="fr-FR" smtClean="0"/>
              <a:t>22/08/2023</a:t>
            </a:fld>
            <a:endParaRPr lang="fr-FR"/>
          </a:p>
        </p:txBody>
      </p:sp>
      <p:sp>
        <p:nvSpPr>
          <p:cNvPr id="4" name="Espace réservé du pied de page 3">
            <a:extLst>
              <a:ext uri="{FF2B5EF4-FFF2-40B4-BE49-F238E27FC236}">
                <a16:creationId xmlns:a16="http://schemas.microsoft.com/office/drawing/2014/main" id="{1FA7BA09-833F-689E-A523-5C29CDB23E6E}"/>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320901EF-9BA6-6DC7-CC32-C641F3AC1D43}"/>
              </a:ext>
            </a:extLst>
          </p:cNvPr>
          <p:cNvSpPr>
            <a:spLocks noGrp="1"/>
          </p:cNvSpPr>
          <p:nvPr>
            <p:ph type="sldNum" sz="quarter" idx="12"/>
          </p:nvPr>
        </p:nvSpPr>
        <p:spPr/>
        <p:txBody>
          <a:bodyPr/>
          <a:lstStyle/>
          <a:p>
            <a:fld id="{A8F42097-A2FA-4C22-8EDA-E63D7E75EEC3}" type="slidenum">
              <a:rPr lang="fr-FR" smtClean="0"/>
              <a:t>‹N°›</a:t>
            </a:fld>
            <a:endParaRPr lang="fr-FR"/>
          </a:p>
        </p:txBody>
      </p:sp>
    </p:spTree>
    <p:extLst>
      <p:ext uri="{BB962C8B-B14F-4D97-AF65-F5344CB8AC3E}">
        <p14:creationId xmlns:p14="http://schemas.microsoft.com/office/powerpoint/2010/main" val="8300309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193D2991-B9AC-98B2-D3EF-202C7C0318EF}"/>
              </a:ext>
            </a:extLst>
          </p:cNvPr>
          <p:cNvSpPr>
            <a:spLocks noGrp="1"/>
          </p:cNvSpPr>
          <p:nvPr>
            <p:ph type="dt" sz="half" idx="10"/>
          </p:nvPr>
        </p:nvSpPr>
        <p:spPr/>
        <p:txBody>
          <a:bodyPr/>
          <a:lstStyle/>
          <a:p>
            <a:fld id="{D6CCBE16-9947-4809-B857-45646568D057}" type="datetimeFigureOut">
              <a:rPr lang="fr-FR" smtClean="0"/>
              <a:t>22/08/2023</a:t>
            </a:fld>
            <a:endParaRPr lang="fr-FR"/>
          </a:p>
        </p:txBody>
      </p:sp>
      <p:sp>
        <p:nvSpPr>
          <p:cNvPr id="3" name="Espace réservé du pied de page 2">
            <a:extLst>
              <a:ext uri="{FF2B5EF4-FFF2-40B4-BE49-F238E27FC236}">
                <a16:creationId xmlns:a16="http://schemas.microsoft.com/office/drawing/2014/main" id="{56EA7B3E-0CD9-4F2F-CFF9-B1285A11190F}"/>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A677B9D7-E8CE-59F1-7DCC-D23FFD5289C9}"/>
              </a:ext>
            </a:extLst>
          </p:cNvPr>
          <p:cNvSpPr>
            <a:spLocks noGrp="1"/>
          </p:cNvSpPr>
          <p:nvPr>
            <p:ph type="sldNum" sz="quarter" idx="12"/>
          </p:nvPr>
        </p:nvSpPr>
        <p:spPr/>
        <p:txBody>
          <a:bodyPr/>
          <a:lstStyle/>
          <a:p>
            <a:fld id="{A8F42097-A2FA-4C22-8EDA-E63D7E75EEC3}" type="slidenum">
              <a:rPr lang="fr-FR" smtClean="0"/>
              <a:t>‹N°›</a:t>
            </a:fld>
            <a:endParaRPr lang="fr-FR"/>
          </a:p>
        </p:txBody>
      </p:sp>
    </p:spTree>
    <p:extLst>
      <p:ext uri="{BB962C8B-B14F-4D97-AF65-F5344CB8AC3E}">
        <p14:creationId xmlns:p14="http://schemas.microsoft.com/office/powerpoint/2010/main" val="4904447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C30488F-5840-1DF6-6491-8C2B7F2D170E}"/>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216D67DD-8214-192B-A75E-9E63329E38A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AA1FE315-03E7-F4D0-AAE1-40FF5A82DD7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3ECD9656-B0CD-F8AD-2ED4-B961CDB14206}"/>
              </a:ext>
            </a:extLst>
          </p:cNvPr>
          <p:cNvSpPr>
            <a:spLocks noGrp="1"/>
          </p:cNvSpPr>
          <p:nvPr>
            <p:ph type="dt" sz="half" idx="10"/>
          </p:nvPr>
        </p:nvSpPr>
        <p:spPr/>
        <p:txBody>
          <a:bodyPr/>
          <a:lstStyle/>
          <a:p>
            <a:fld id="{D6CCBE16-9947-4809-B857-45646568D057}" type="datetimeFigureOut">
              <a:rPr lang="fr-FR" smtClean="0"/>
              <a:t>22/08/2023</a:t>
            </a:fld>
            <a:endParaRPr lang="fr-FR"/>
          </a:p>
        </p:txBody>
      </p:sp>
      <p:sp>
        <p:nvSpPr>
          <p:cNvPr id="6" name="Espace réservé du pied de page 5">
            <a:extLst>
              <a:ext uri="{FF2B5EF4-FFF2-40B4-BE49-F238E27FC236}">
                <a16:creationId xmlns:a16="http://schemas.microsoft.com/office/drawing/2014/main" id="{F3E97B20-93DD-5B8A-5F67-83EDCF8B3E6C}"/>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971D2F23-2CC8-CFEF-BE4A-609377EBC237}"/>
              </a:ext>
            </a:extLst>
          </p:cNvPr>
          <p:cNvSpPr>
            <a:spLocks noGrp="1"/>
          </p:cNvSpPr>
          <p:nvPr>
            <p:ph type="sldNum" sz="quarter" idx="12"/>
          </p:nvPr>
        </p:nvSpPr>
        <p:spPr/>
        <p:txBody>
          <a:bodyPr/>
          <a:lstStyle/>
          <a:p>
            <a:fld id="{A8F42097-A2FA-4C22-8EDA-E63D7E75EEC3}" type="slidenum">
              <a:rPr lang="fr-FR" smtClean="0"/>
              <a:t>‹N°›</a:t>
            </a:fld>
            <a:endParaRPr lang="fr-FR"/>
          </a:p>
        </p:txBody>
      </p:sp>
    </p:spTree>
    <p:extLst>
      <p:ext uri="{BB962C8B-B14F-4D97-AF65-F5344CB8AC3E}">
        <p14:creationId xmlns:p14="http://schemas.microsoft.com/office/powerpoint/2010/main" val="18874672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F0DA05E-4F6F-2C32-DEFE-879DF248840A}"/>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392FC1CE-B8E3-CC09-E9A5-467536E075C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3212FB3E-0EEB-E636-9B1D-8BDE23C3BA2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2A6300D6-ACBC-433C-9A6D-3C0587FAFCB5}"/>
              </a:ext>
            </a:extLst>
          </p:cNvPr>
          <p:cNvSpPr>
            <a:spLocks noGrp="1"/>
          </p:cNvSpPr>
          <p:nvPr>
            <p:ph type="dt" sz="half" idx="10"/>
          </p:nvPr>
        </p:nvSpPr>
        <p:spPr/>
        <p:txBody>
          <a:bodyPr/>
          <a:lstStyle/>
          <a:p>
            <a:fld id="{D6CCBE16-9947-4809-B857-45646568D057}" type="datetimeFigureOut">
              <a:rPr lang="fr-FR" smtClean="0"/>
              <a:t>22/08/2023</a:t>
            </a:fld>
            <a:endParaRPr lang="fr-FR"/>
          </a:p>
        </p:txBody>
      </p:sp>
      <p:sp>
        <p:nvSpPr>
          <p:cNvPr id="6" name="Espace réservé du pied de page 5">
            <a:extLst>
              <a:ext uri="{FF2B5EF4-FFF2-40B4-BE49-F238E27FC236}">
                <a16:creationId xmlns:a16="http://schemas.microsoft.com/office/drawing/2014/main" id="{4372B40C-510C-533F-2888-F76CAFB882E8}"/>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90612FC2-D1D9-5B3E-CA7B-DD1ECFD76144}"/>
              </a:ext>
            </a:extLst>
          </p:cNvPr>
          <p:cNvSpPr>
            <a:spLocks noGrp="1"/>
          </p:cNvSpPr>
          <p:nvPr>
            <p:ph type="sldNum" sz="quarter" idx="12"/>
          </p:nvPr>
        </p:nvSpPr>
        <p:spPr/>
        <p:txBody>
          <a:bodyPr/>
          <a:lstStyle/>
          <a:p>
            <a:fld id="{A8F42097-A2FA-4C22-8EDA-E63D7E75EEC3}" type="slidenum">
              <a:rPr lang="fr-FR" smtClean="0"/>
              <a:t>‹N°›</a:t>
            </a:fld>
            <a:endParaRPr lang="fr-FR"/>
          </a:p>
        </p:txBody>
      </p:sp>
    </p:spTree>
    <p:extLst>
      <p:ext uri="{BB962C8B-B14F-4D97-AF65-F5344CB8AC3E}">
        <p14:creationId xmlns:p14="http://schemas.microsoft.com/office/powerpoint/2010/main" val="14142614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34A3A7FC-DD8F-951B-6FDA-20DE1954FBC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4D5F65EC-0D85-29B1-DDFF-6BF88EFE314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608269CE-D575-07A8-9322-69065844599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CCBE16-9947-4809-B857-45646568D057}" type="datetimeFigureOut">
              <a:rPr lang="fr-FR" smtClean="0"/>
              <a:t>22/08/2023</a:t>
            </a:fld>
            <a:endParaRPr lang="fr-FR"/>
          </a:p>
        </p:txBody>
      </p:sp>
      <p:sp>
        <p:nvSpPr>
          <p:cNvPr id="5" name="Espace réservé du pied de page 4">
            <a:extLst>
              <a:ext uri="{FF2B5EF4-FFF2-40B4-BE49-F238E27FC236}">
                <a16:creationId xmlns:a16="http://schemas.microsoft.com/office/drawing/2014/main" id="{9767AE83-0338-53D3-B3A3-B0C20577100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1F40E443-2150-B440-F7D7-E7632537E1E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F42097-A2FA-4C22-8EDA-E63D7E75EEC3}" type="slidenum">
              <a:rPr lang="fr-FR" smtClean="0"/>
              <a:t>‹N°›</a:t>
            </a:fld>
            <a:endParaRPr lang="fr-FR"/>
          </a:p>
        </p:txBody>
      </p:sp>
    </p:spTree>
    <p:extLst>
      <p:ext uri="{BB962C8B-B14F-4D97-AF65-F5344CB8AC3E}">
        <p14:creationId xmlns:p14="http://schemas.microsoft.com/office/powerpoint/2010/main" val="14648471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Layout" Target="../slideLayouts/slideLayout7.xml"/><Relationship Id="rId1" Type="http://schemas.openxmlformats.org/officeDocument/2006/relationships/video" Target="https://www.youtube.com/embed/JWOFiQKEMLg?start=3&amp;feature=oembed" TargetMode="Externa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7.xml"/><Relationship Id="rId1" Type="http://schemas.openxmlformats.org/officeDocument/2006/relationships/video" Target="https://www.youtube.com/embed/z7EQlM2k59A?feature=oembed"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slideLayout" Target="../slideLayouts/slideLayout7.xml"/><Relationship Id="rId1" Type="http://schemas.openxmlformats.org/officeDocument/2006/relationships/video" Target="https://www.youtube.com/embed/kmHfyybz99o?feature=oembed" TargetMode="External"/></Relationships>
</file>

<file path=ppt/slides/_rels/slide2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7.gi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slideLayout" Target="../slideLayouts/slideLayout7.xml"/><Relationship Id="rId1" Type="http://schemas.openxmlformats.org/officeDocument/2006/relationships/video" Target="https://www.youtube.com/embed/wCXjSJENpSE?feature=oembed"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7.xml"/><Relationship Id="rId1" Type="http://schemas.openxmlformats.org/officeDocument/2006/relationships/video" Target="https://www.youtube.com/embed/etbk7aR8Jik?feature=oembed"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Titre 1">
            <a:extLst>
              <a:ext uri="{FF2B5EF4-FFF2-40B4-BE49-F238E27FC236}">
                <a16:creationId xmlns:a16="http://schemas.microsoft.com/office/drawing/2014/main" id="{05AAF897-9E80-45CA-9BB9-DC3C6672493D}"/>
              </a:ext>
            </a:extLst>
          </p:cNvPr>
          <p:cNvSpPr>
            <a:spLocks noGrp="1"/>
          </p:cNvSpPr>
          <p:nvPr>
            <p:ph type="ctrTitle"/>
          </p:nvPr>
        </p:nvSpPr>
        <p:spPr>
          <a:xfrm>
            <a:off x="341745" y="434109"/>
            <a:ext cx="4193309" cy="985836"/>
          </a:xfrm>
          <a:solidFill>
            <a:schemeClr val="bg1"/>
          </a:solidFill>
          <a:effectLst>
            <a:reflection blurRad="6350" stA="50000" endA="300" endPos="55500" dist="50800" dir="5400000" sy="-100000" algn="bl" rotWithShape="0"/>
          </a:effectLst>
          <a:scene3d>
            <a:camera prst="isometricOffAxis1Right"/>
            <a:lightRig rig="threePt" dir="t"/>
          </a:scene3d>
        </p:spPr>
        <p:txBody>
          <a:bodyPr>
            <a:normAutofit/>
          </a:bodyPr>
          <a:lstStyle/>
          <a:p>
            <a:r>
              <a:rPr lang="fr-FR" sz="1800" b="1" i="0" u="none" strike="noStrike" baseline="0" dirty="0">
                <a:solidFill>
                  <a:schemeClr val="tx1">
                    <a:lumMod val="95000"/>
                    <a:lumOff val="5000"/>
                  </a:schemeClr>
                </a:solidFill>
                <a:latin typeface="NimbusSanL-Regu"/>
              </a:rPr>
              <a:t>Management d’activités : Stratégie</a:t>
            </a:r>
            <a:br>
              <a:rPr lang="fr-FR" sz="1800" b="1" i="0" u="none" strike="noStrike" baseline="0" dirty="0">
                <a:solidFill>
                  <a:schemeClr val="tx1">
                    <a:lumMod val="95000"/>
                    <a:lumOff val="5000"/>
                  </a:schemeClr>
                </a:solidFill>
                <a:latin typeface="NimbusSanL-Regu"/>
              </a:rPr>
            </a:br>
            <a:r>
              <a:rPr lang="fr-FR" sz="1800" b="1" i="0" u="none" strike="noStrike" baseline="0" dirty="0">
                <a:solidFill>
                  <a:schemeClr val="tx1">
                    <a:lumMod val="95000"/>
                    <a:lumOff val="5000"/>
                  </a:schemeClr>
                </a:solidFill>
                <a:latin typeface="NimbusSanL-Regu"/>
              </a:rPr>
              <a:t>BUT 2</a:t>
            </a:r>
            <a:r>
              <a:rPr lang="fr-FR" sz="1800" b="1" i="0" u="none" strike="noStrike" baseline="30000" dirty="0">
                <a:solidFill>
                  <a:schemeClr val="tx1">
                    <a:lumMod val="95000"/>
                    <a:lumOff val="5000"/>
                  </a:schemeClr>
                </a:solidFill>
                <a:latin typeface="NimbusSanL-Regu"/>
              </a:rPr>
              <a:t>ième</a:t>
            </a:r>
            <a:r>
              <a:rPr lang="fr-FR" sz="1800" b="1" i="0" u="none" strike="noStrike" baseline="0" dirty="0">
                <a:solidFill>
                  <a:schemeClr val="tx1">
                    <a:lumMod val="95000"/>
                    <a:lumOff val="5000"/>
                  </a:schemeClr>
                </a:solidFill>
                <a:latin typeface="NimbusSanL-Regu"/>
              </a:rPr>
              <a:t> année – Semestre 3</a:t>
            </a:r>
            <a:endParaRPr lang="fr-FR" b="1" dirty="0">
              <a:solidFill>
                <a:schemeClr val="tx1">
                  <a:lumMod val="95000"/>
                  <a:lumOff val="5000"/>
                </a:schemeClr>
              </a:solidFill>
            </a:endParaRPr>
          </a:p>
        </p:txBody>
      </p:sp>
      <p:sp>
        <p:nvSpPr>
          <p:cNvPr id="7" name="Rectangle 3">
            <a:extLst>
              <a:ext uri="{FF2B5EF4-FFF2-40B4-BE49-F238E27FC236}">
                <a16:creationId xmlns:a16="http://schemas.microsoft.com/office/drawing/2014/main" id="{7B2B796E-A298-400D-B462-4D4DE288335B}"/>
              </a:ext>
            </a:extLst>
          </p:cNvPr>
          <p:cNvSpPr txBox="1">
            <a:spLocks noChangeArrowheads="1"/>
          </p:cNvSpPr>
          <p:nvPr/>
        </p:nvSpPr>
        <p:spPr>
          <a:xfrm>
            <a:off x="123817" y="5308599"/>
            <a:ext cx="11941223" cy="175260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lnSpc>
                <a:spcPct val="80000"/>
              </a:lnSpc>
              <a:defRPr/>
            </a:pPr>
            <a:endParaRPr lang="fr-FR" sz="1400" b="1" i="1" dirty="0">
              <a:solidFill>
                <a:schemeClr val="bg1"/>
              </a:solidFill>
            </a:endParaRPr>
          </a:p>
          <a:p>
            <a:pPr algn="ctr">
              <a:lnSpc>
                <a:spcPct val="80000"/>
              </a:lnSpc>
              <a:defRPr/>
            </a:pPr>
            <a:r>
              <a:rPr lang="fr-FR" sz="1400" b="1" i="1" dirty="0">
                <a:solidFill>
                  <a:schemeClr val="bg1"/>
                </a:solidFill>
              </a:rPr>
              <a:t>Lionel Maltese</a:t>
            </a:r>
          </a:p>
          <a:p>
            <a:pPr algn="ctr">
              <a:lnSpc>
                <a:spcPct val="80000"/>
              </a:lnSpc>
              <a:defRPr/>
            </a:pPr>
            <a:r>
              <a:rPr lang="fr-FR" sz="1400" b="1" i="1" dirty="0">
                <a:solidFill>
                  <a:schemeClr val="bg1"/>
                </a:solidFill>
              </a:rPr>
              <a:t>Maître de Conférences Aix Marseille Université  CERGAM / Université Laval Québec</a:t>
            </a:r>
          </a:p>
          <a:p>
            <a:pPr algn="ctr">
              <a:lnSpc>
                <a:spcPct val="80000"/>
              </a:lnSpc>
              <a:defRPr/>
            </a:pPr>
            <a:r>
              <a:rPr lang="fr-FR" sz="1400" b="1" i="1" dirty="0">
                <a:solidFill>
                  <a:schemeClr val="bg1"/>
                </a:solidFill>
              </a:rPr>
              <a:t>Professeur Associé </a:t>
            </a:r>
            <a:r>
              <a:rPr lang="fr-FR" sz="1400" b="1" i="1" dirty="0" err="1">
                <a:solidFill>
                  <a:schemeClr val="bg1"/>
                </a:solidFill>
              </a:rPr>
              <a:t>Kedge</a:t>
            </a:r>
            <a:r>
              <a:rPr lang="fr-FR" sz="1400" b="1" i="1" dirty="0">
                <a:solidFill>
                  <a:schemeClr val="bg1"/>
                </a:solidFill>
              </a:rPr>
              <a:t> Business </a:t>
            </a:r>
            <a:r>
              <a:rPr lang="fr-FR" sz="1400" b="1" i="1" dirty="0" err="1">
                <a:solidFill>
                  <a:schemeClr val="bg1"/>
                </a:solidFill>
              </a:rPr>
              <a:t>School</a:t>
            </a:r>
            <a:endParaRPr lang="fr-FR" sz="1400" b="1" i="1" dirty="0">
              <a:solidFill>
                <a:schemeClr val="bg1"/>
              </a:solidFill>
            </a:endParaRPr>
          </a:p>
          <a:p>
            <a:pPr algn="ctr">
              <a:lnSpc>
                <a:spcPct val="80000"/>
              </a:lnSpc>
              <a:defRPr/>
            </a:pPr>
            <a:r>
              <a:rPr lang="fr-FR" sz="1400" b="1" i="1" dirty="0">
                <a:solidFill>
                  <a:schemeClr val="bg1"/>
                </a:solidFill>
              </a:rPr>
              <a:t>Entrepreneur Sport Business </a:t>
            </a:r>
          </a:p>
        </p:txBody>
      </p:sp>
      <p:sp>
        <p:nvSpPr>
          <p:cNvPr id="8" name="Text Box 11">
            <a:extLst>
              <a:ext uri="{FF2B5EF4-FFF2-40B4-BE49-F238E27FC236}">
                <a16:creationId xmlns:a16="http://schemas.microsoft.com/office/drawing/2014/main" id="{65C0F31C-D4C3-72B8-CC5F-0E9F69995B50}"/>
              </a:ext>
            </a:extLst>
          </p:cNvPr>
          <p:cNvSpPr txBox="1">
            <a:spLocks noChangeArrowheads="1"/>
          </p:cNvSpPr>
          <p:nvPr/>
        </p:nvSpPr>
        <p:spPr bwMode="auto">
          <a:xfrm>
            <a:off x="5410937" y="184727"/>
            <a:ext cx="6557916"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tx1"/>
              </a:buClr>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eaLnBrk="1" hangingPunct="1">
              <a:spcBef>
                <a:spcPct val="50000"/>
              </a:spcBef>
              <a:buClrTx/>
              <a:buSzTx/>
              <a:buFontTx/>
              <a:buNone/>
            </a:pPr>
            <a:r>
              <a:rPr lang="fr-FR" altLang="fr-FR" sz="1800" b="1" dirty="0">
                <a:solidFill>
                  <a:schemeClr val="bg1"/>
                </a:solidFill>
                <a:latin typeface="Verdana" panose="020B0604030504040204" pitchFamily="34" charset="0"/>
              </a:rPr>
              <a:t>Analyse Externe</a:t>
            </a:r>
          </a:p>
          <a:p>
            <a:pPr algn="ctr" eaLnBrk="1" hangingPunct="1">
              <a:spcBef>
                <a:spcPct val="50000"/>
              </a:spcBef>
              <a:buClrTx/>
              <a:buSzTx/>
              <a:buFontTx/>
              <a:buNone/>
            </a:pPr>
            <a:r>
              <a:rPr lang="fr-FR" altLang="fr-FR" sz="1800" b="1" dirty="0">
                <a:solidFill>
                  <a:schemeClr val="bg1"/>
                </a:solidFill>
                <a:latin typeface="Verdana" panose="020B0604030504040204" pitchFamily="34" charset="0"/>
              </a:rPr>
              <a:t>http://lionelmaltese.fr</a:t>
            </a:r>
          </a:p>
          <a:p>
            <a:pPr algn="ctr" eaLnBrk="1" hangingPunct="1">
              <a:spcBef>
                <a:spcPct val="50000"/>
              </a:spcBef>
              <a:buClrTx/>
              <a:buSzTx/>
              <a:buFontTx/>
              <a:buNone/>
            </a:pPr>
            <a:r>
              <a:rPr lang="fr-FR" altLang="fr-FR" sz="1800" b="1" dirty="0">
                <a:solidFill>
                  <a:schemeClr val="bg1"/>
                </a:solidFill>
                <a:latin typeface="Verdana" panose="020B0604030504040204" pitchFamily="34" charset="0"/>
              </a:rPr>
              <a:t>@</a:t>
            </a:r>
            <a:r>
              <a:rPr lang="fr-FR" altLang="fr-FR" sz="1800" b="1" dirty="0" err="1">
                <a:solidFill>
                  <a:schemeClr val="bg1"/>
                </a:solidFill>
                <a:latin typeface="Verdana" panose="020B0604030504040204" pitchFamily="34" charset="0"/>
              </a:rPr>
              <a:t>lionelmaltese</a:t>
            </a:r>
            <a:r>
              <a:rPr lang="fr-FR" altLang="fr-FR" sz="1800" b="1" dirty="0">
                <a:solidFill>
                  <a:schemeClr val="bg1"/>
                </a:solidFill>
                <a:latin typeface="Verdana" panose="020B0604030504040204" pitchFamily="34" charset="0"/>
              </a:rPr>
              <a:t> </a:t>
            </a:r>
          </a:p>
        </p:txBody>
      </p:sp>
      <p:sp>
        <p:nvSpPr>
          <p:cNvPr id="9" name="ZoneTexte 8">
            <a:extLst>
              <a:ext uri="{FF2B5EF4-FFF2-40B4-BE49-F238E27FC236}">
                <a16:creationId xmlns:a16="http://schemas.microsoft.com/office/drawing/2014/main" id="{6ADD3E4A-B69A-C409-3B84-1F62A3F693B8}"/>
              </a:ext>
            </a:extLst>
          </p:cNvPr>
          <p:cNvSpPr txBox="1"/>
          <p:nvPr/>
        </p:nvSpPr>
        <p:spPr>
          <a:xfrm>
            <a:off x="10132291" y="184727"/>
            <a:ext cx="1625600" cy="369332"/>
          </a:xfrm>
          <a:prstGeom prst="rect">
            <a:avLst/>
          </a:prstGeom>
          <a:noFill/>
        </p:spPr>
        <p:txBody>
          <a:bodyPr wrap="square" rtlCol="0">
            <a:spAutoFit/>
          </a:bodyPr>
          <a:lstStyle/>
          <a:p>
            <a:pPr algn="ctr"/>
            <a:r>
              <a:rPr lang="fr-FR" b="1" dirty="0">
                <a:solidFill>
                  <a:schemeClr val="bg1"/>
                </a:solidFill>
                <a:effectLst>
                  <a:outerShdw blurRad="38100" dist="38100" dir="2700000" algn="tl">
                    <a:srgbClr val="000000">
                      <a:alpha val="43137"/>
                    </a:srgbClr>
                  </a:outerShdw>
                </a:effectLst>
              </a:rPr>
              <a:t>SEANCE 2</a:t>
            </a:r>
          </a:p>
        </p:txBody>
      </p:sp>
    </p:spTree>
    <p:extLst>
      <p:ext uri="{BB962C8B-B14F-4D97-AF65-F5344CB8AC3E}">
        <p14:creationId xmlns:p14="http://schemas.microsoft.com/office/powerpoint/2010/main" val="27000964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7" name="Rectangle 5126">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rgbClr val="755F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re 1">
            <a:extLst>
              <a:ext uri="{FF2B5EF4-FFF2-40B4-BE49-F238E27FC236}">
                <a16:creationId xmlns:a16="http://schemas.microsoft.com/office/drawing/2014/main" id="{F2CD0012-1EBD-4562-9E5E-AD4296051E43}"/>
              </a:ext>
            </a:extLst>
          </p:cNvPr>
          <p:cNvSpPr>
            <a:spLocks noGrp="1"/>
          </p:cNvSpPr>
          <p:nvPr>
            <p:ph type="title"/>
          </p:nvPr>
        </p:nvSpPr>
        <p:spPr>
          <a:xfrm>
            <a:off x="524256" y="516804"/>
            <a:ext cx="6594189" cy="1625210"/>
          </a:xfrm>
        </p:spPr>
        <p:txBody>
          <a:bodyPr>
            <a:normAutofit/>
          </a:bodyPr>
          <a:lstStyle/>
          <a:p>
            <a:r>
              <a:rPr lang="fr-FR">
                <a:solidFill>
                  <a:srgbClr val="FFFFFF"/>
                </a:solidFill>
              </a:rPr>
              <a:t>Faiblesses</a:t>
            </a:r>
          </a:p>
        </p:txBody>
      </p:sp>
      <p:sp>
        <p:nvSpPr>
          <p:cNvPr id="5129" name="Rectangle 5128">
            <a:extLst>
              <a:ext uri="{FF2B5EF4-FFF2-40B4-BE49-F238E27FC236}">
                <a16:creationId xmlns:a16="http://schemas.microsoft.com/office/drawing/2014/main" id="{36D30126-6314-4A93-B27E-5C66CF7819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9184" y="2432305"/>
            <a:ext cx="7056669" cy="4102852"/>
          </a:xfrm>
          <a:prstGeom prst="rect">
            <a:avLst/>
          </a:prstGeom>
          <a:solidFill>
            <a:srgbClr val="7F7F7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2" name="Picture 2" descr="Best Of La Verité Si Je Mens 2 Serge Benamou, je vous paierai pas - YouTube">
            <a:extLst>
              <a:ext uri="{FF2B5EF4-FFF2-40B4-BE49-F238E27FC236}">
                <a16:creationId xmlns:a16="http://schemas.microsoft.com/office/drawing/2014/main" id="{53272AB5-8493-E3DD-E42C-9BFA4400679D}"/>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15022" y="2660287"/>
            <a:ext cx="6483354" cy="3646887"/>
          </a:xfrm>
          <a:prstGeom prst="rect">
            <a:avLst/>
          </a:prstGeom>
          <a:noFill/>
          <a:extLst>
            <a:ext uri="{909E8E84-426E-40DD-AFC4-6F175D3DCCD1}">
              <a14:hiddenFill xmlns:a14="http://schemas.microsoft.com/office/drawing/2010/main">
                <a:solidFill>
                  <a:srgbClr val="FFFFFF"/>
                </a:solidFill>
              </a14:hiddenFill>
            </a:ext>
          </a:extLst>
        </p:spPr>
      </p:pic>
      <p:sp>
        <p:nvSpPr>
          <p:cNvPr id="5131" name="Rectangle 5130">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Espace réservé du contenu 2">
            <a:extLst>
              <a:ext uri="{FF2B5EF4-FFF2-40B4-BE49-F238E27FC236}">
                <a16:creationId xmlns:a16="http://schemas.microsoft.com/office/drawing/2014/main" id="{414459CB-0664-EC26-DEBB-FF896A277AF1}"/>
              </a:ext>
            </a:extLst>
          </p:cNvPr>
          <p:cNvSpPr>
            <a:spLocks noGrp="1"/>
          </p:cNvSpPr>
          <p:nvPr>
            <p:ph idx="1"/>
          </p:nvPr>
        </p:nvSpPr>
        <p:spPr>
          <a:xfrm>
            <a:off x="8029319" y="917725"/>
            <a:ext cx="3424739" cy="4852362"/>
          </a:xfrm>
        </p:spPr>
        <p:txBody>
          <a:bodyPr anchor="ctr">
            <a:normAutofit/>
          </a:bodyPr>
          <a:lstStyle/>
          <a:p>
            <a:pPr eaLnBrk="1" hangingPunct="1">
              <a:defRPr/>
            </a:pPr>
            <a:r>
              <a:rPr lang="fr-FR" sz="2000">
                <a:solidFill>
                  <a:srgbClr val="FFFFFF"/>
                </a:solidFill>
                <a:effectLst/>
              </a:rPr>
              <a:t>Facteurs internes sur lesquels l’entreprise est moins performante que la moyenne du secteur</a:t>
            </a:r>
          </a:p>
          <a:p>
            <a:pPr eaLnBrk="1" hangingPunct="1">
              <a:defRPr/>
            </a:pPr>
            <a:endParaRPr lang="fr-FR" sz="2000">
              <a:solidFill>
                <a:srgbClr val="FFFFFF"/>
              </a:solidFill>
              <a:effectLst/>
            </a:endParaRPr>
          </a:p>
          <a:p>
            <a:pPr eaLnBrk="1" hangingPunct="1">
              <a:defRPr/>
            </a:pPr>
            <a:r>
              <a:rPr lang="fr-FR" sz="2000">
                <a:solidFill>
                  <a:srgbClr val="FFFFFF"/>
                </a:solidFill>
                <a:effectLst/>
              </a:rPr>
              <a:t>Un mauvais réseau de distribution ou un endettement important sont autant de limites à la performance des entreprises.</a:t>
            </a:r>
          </a:p>
          <a:p>
            <a:endParaRPr lang="fr-FR" sz="2000">
              <a:solidFill>
                <a:srgbClr val="FFFFFF"/>
              </a:solidFill>
            </a:endParaRPr>
          </a:p>
        </p:txBody>
      </p:sp>
    </p:spTree>
    <p:extLst>
      <p:ext uri="{BB962C8B-B14F-4D97-AF65-F5344CB8AC3E}">
        <p14:creationId xmlns:p14="http://schemas.microsoft.com/office/powerpoint/2010/main" val="40733060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51" name="Rectangle 6150">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re 1">
            <a:extLst>
              <a:ext uri="{FF2B5EF4-FFF2-40B4-BE49-F238E27FC236}">
                <a16:creationId xmlns:a16="http://schemas.microsoft.com/office/drawing/2014/main" id="{56A80D05-5896-7CA8-064A-CEC574776DAE}"/>
              </a:ext>
            </a:extLst>
          </p:cNvPr>
          <p:cNvSpPr>
            <a:spLocks noGrp="1"/>
          </p:cNvSpPr>
          <p:nvPr>
            <p:ph type="title"/>
          </p:nvPr>
        </p:nvSpPr>
        <p:spPr>
          <a:xfrm>
            <a:off x="524256" y="516804"/>
            <a:ext cx="6594189" cy="1625210"/>
          </a:xfrm>
        </p:spPr>
        <p:txBody>
          <a:bodyPr>
            <a:normAutofit/>
          </a:bodyPr>
          <a:lstStyle/>
          <a:p>
            <a:r>
              <a:rPr lang="fr-FR">
                <a:solidFill>
                  <a:srgbClr val="FFFFFF"/>
                </a:solidFill>
              </a:rPr>
              <a:t>Analyse Interne : Synthèse</a:t>
            </a:r>
          </a:p>
        </p:txBody>
      </p:sp>
      <p:sp>
        <p:nvSpPr>
          <p:cNvPr id="6153" name="Rectangle 6152">
            <a:extLst>
              <a:ext uri="{FF2B5EF4-FFF2-40B4-BE49-F238E27FC236}">
                <a16:creationId xmlns:a16="http://schemas.microsoft.com/office/drawing/2014/main" id="{36D30126-6314-4A93-B27E-5C66CF7819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9184" y="2432305"/>
            <a:ext cx="7056669" cy="4102852"/>
          </a:xfrm>
          <a:prstGeom prst="rect">
            <a:avLst/>
          </a:prstGeom>
          <a:solidFill>
            <a:srgbClr val="7F7F7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46" name="Picture 2" descr="Jordan - Home | Facebook">
            <a:extLst>
              <a:ext uri="{FF2B5EF4-FFF2-40B4-BE49-F238E27FC236}">
                <a16:creationId xmlns:a16="http://schemas.microsoft.com/office/drawing/2014/main" id="{D7D32161-7C79-3CB2-22A1-5CC03E3FE6C8}"/>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033255" y="2660287"/>
            <a:ext cx="3646887" cy="3646887"/>
          </a:xfrm>
          <a:prstGeom prst="rect">
            <a:avLst/>
          </a:prstGeom>
          <a:noFill/>
          <a:extLst>
            <a:ext uri="{909E8E84-426E-40DD-AFC4-6F175D3DCCD1}">
              <a14:hiddenFill xmlns:a14="http://schemas.microsoft.com/office/drawing/2010/main">
                <a:solidFill>
                  <a:srgbClr val="FFFFFF"/>
                </a:solidFill>
              </a14:hiddenFill>
            </a:ext>
          </a:extLst>
        </p:spPr>
      </p:pic>
      <p:sp>
        <p:nvSpPr>
          <p:cNvPr id="6155" name="Rectangle 6154">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Espace réservé du contenu 2">
            <a:extLst>
              <a:ext uri="{FF2B5EF4-FFF2-40B4-BE49-F238E27FC236}">
                <a16:creationId xmlns:a16="http://schemas.microsoft.com/office/drawing/2014/main" id="{4AE2A78C-8873-91F1-9E64-B7872D49EFFE}"/>
              </a:ext>
            </a:extLst>
          </p:cNvPr>
          <p:cNvSpPr>
            <a:spLocks noGrp="1"/>
          </p:cNvSpPr>
          <p:nvPr>
            <p:ph idx="1"/>
          </p:nvPr>
        </p:nvSpPr>
        <p:spPr>
          <a:xfrm>
            <a:off x="8029319" y="917725"/>
            <a:ext cx="3424739" cy="4852362"/>
          </a:xfrm>
        </p:spPr>
        <p:txBody>
          <a:bodyPr anchor="ctr">
            <a:normAutofit/>
          </a:bodyPr>
          <a:lstStyle/>
          <a:p>
            <a:pPr eaLnBrk="1" hangingPunct="1">
              <a:defRPr/>
            </a:pPr>
            <a:r>
              <a:rPr lang="fr-FR" sz="1700">
                <a:solidFill>
                  <a:srgbClr val="FFFFFF"/>
                </a:solidFill>
                <a:effectLst/>
              </a:rPr>
              <a:t>Les forces &amp; faiblesses concernent généralement :  </a:t>
            </a:r>
          </a:p>
          <a:p>
            <a:pPr eaLnBrk="1" hangingPunct="1">
              <a:defRPr/>
            </a:pPr>
            <a:endParaRPr lang="fr-FR" sz="1700">
              <a:solidFill>
                <a:srgbClr val="FFFFFF"/>
              </a:solidFill>
              <a:effectLst/>
            </a:endParaRPr>
          </a:p>
          <a:p>
            <a:pPr lvl="1" eaLnBrk="1" hangingPunct="1">
              <a:defRPr/>
            </a:pPr>
            <a:r>
              <a:rPr lang="fr-FR" sz="1700">
                <a:solidFill>
                  <a:srgbClr val="FFFFFF"/>
                </a:solidFill>
                <a:effectLst/>
              </a:rPr>
              <a:t>Dimension commerciale : Produit, Distribution, Communication, Prix</a:t>
            </a:r>
          </a:p>
          <a:p>
            <a:pPr lvl="1" eaLnBrk="1" hangingPunct="1">
              <a:defRPr/>
            </a:pPr>
            <a:r>
              <a:rPr lang="fr-FR" sz="1700">
                <a:solidFill>
                  <a:srgbClr val="FFFFFF"/>
                </a:solidFill>
                <a:effectLst/>
              </a:rPr>
              <a:t>Dimension financière : Endettement, Trésorerie, Liquidité…</a:t>
            </a:r>
          </a:p>
          <a:p>
            <a:pPr lvl="1" eaLnBrk="1" hangingPunct="1">
              <a:defRPr/>
            </a:pPr>
            <a:r>
              <a:rPr lang="fr-FR" sz="1700">
                <a:solidFill>
                  <a:srgbClr val="FFFFFF"/>
                </a:solidFill>
                <a:effectLst/>
              </a:rPr>
              <a:t>Dimension technologique : potentiel d’innovation, coûts de production, détention de brevets…</a:t>
            </a:r>
          </a:p>
          <a:p>
            <a:pPr lvl="1" eaLnBrk="1" hangingPunct="1">
              <a:defRPr/>
            </a:pPr>
            <a:r>
              <a:rPr lang="fr-FR" sz="1700">
                <a:solidFill>
                  <a:srgbClr val="FFFFFF"/>
                </a:solidFill>
                <a:effectLst/>
              </a:rPr>
              <a:t>Dimension organisationnelle : qualité du management &amp; de la main d’oeuvre, système de contrôle, flexibilité de la structure…</a:t>
            </a:r>
          </a:p>
          <a:p>
            <a:endParaRPr lang="fr-FR" sz="1700">
              <a:solidFill>
                <a:srgbClr val="FFFFFF"/>
              </a:solidFill>
            </a:endParaRPr>
          </a:p>
        </p:txBody>
      </p:sp>
    </p:spTree>
    <p:extLst>
      <p:ext uri="{BB962C8B-B14F-4D97-AF65-F5344CB8AC3E}">
        <p14:creationId xmlns:p14="http://schemas.microsoft.com/office/powerpoint/2010/main" val="19917439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5" name="Rectangle 7174">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rgbClr val="5C31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re 1">
            <a:extLst>
              <a:ext uri="{FF2B5EF4-FFF2-40B4-BE49-F238E27FC236}">
                <a16:creationId xmlns:a16="http://schemas.microsoft.com/office/drawing/2014/main" id="{F7C4B6F4-3867-226D-0E73-A35B59B43D34}"/>
              </a:ext>
            </a:extLst>
          </p:cNvPr>
          <p:cNvSpPr>
            <a:spLocks noGrp="1"/>
          </p:cNvSpPr>
          <p:nvPr>
            <p:ph type="title"/>
          </p:nvPr>
        </p:nvSpPr>
        <p:spPr>
          <a:xfrm>
            <a:off x="524256" y="516804"/>
            <a:ext cx="6594189" cy="1625210"/>
          </a:xfrm>
        </p:spPr>
        <p:txBody>
          <a:bodyPr>
            <a:normAutofit/>
          </a:bodyPr>
          <a:lstStyle/>
          <a:p>
            <a:r>
              <a:rPr lang="fr-FR">
                <a:solidFill>
                  <a:srgbClr val="FFFFFF"/>
                </a:solidFill>
              </a:rPr>
              <a:t>Illustration Disney</a:t>
            </a:r>
          </a:p>
        </p:txBody>
      </p:sp>
      <p:sp>
        <p:nvSpPr>
          <p:cNvPr id="7177" name="Rectangle 7176">
            <a:extLst>
              <a:ext uri="{FF2B5EF4-FFF2-40B4-BE49-F238E27FC236}">
                <a16:creationId xmlns:a16="http://schemas.microsoft.com/office/drawing/2014/main" id="{36D30126-6314-4A93-B27E-5C66CF7819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9184" y="2432305"/>
            <a:ext cx="7056669" cy="4102852"/>
          </a:xfrm>
          <a:prstGeom prst="rect">
            <a:avLst/>
          </a:prstGeom>
          <a:solidFill>
            <a:srgbClr val="7F7F7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170" name="Picture 2" descr="Comment Disney entretient sa machine de guerre - Le Point">
            <a:extLst>
              <a:ext uri="{FF2B5EF4-FFF2-40B4-BE49-F238E27FC236}">
                <a16:creationId xmlns:a16="http://schemas.microsoft.com/office/drawing/2014/main" id="{E9BEFA40-2F6E-6272-E4F3-6F6B5E063A94}"/>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66744" y="2838753"/>
            <a:ext cx="6579910" cy="3289955"/>
          </a:xfrm>
          <a:prstGeom prst="rect">
            <a:avLst/>
          </a:prstGeom>
          <a:noFill/>
          <a:extLst>
            <a:ext uri="{909E8E84-426E-40DD-AFC4-6F175D3DCCD1}">
              <a14:hiddenFill xmlns:a14="http://schemas.microsoft.com/office/drawing/2010/main">
                <a:solidFill>
                  <a:srgbClr val="FFFFFF"/>
                </a:solidFill>
              </a14:hiddenFill>
            </a:ext>
          </a:extLst>
        </p:spPr>
      </p:pic>
      <p:sp>
        <p:nvSpPr>
          <p:cNvPr id="7179" name="Rectangle 7178">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Espace réservé du contenu 2">
            <a:extLst>
              <a:ext uri="{FF2B5EF4-FFF2-40B4-BE49-F238E27FC236}">
                <a16:creationId xmlns:a16="http://schemas.microsoft.com/office/drawing/2014/main" id="{1124F816-CDF9-F560-53C6-4AA543B8EE2D}"/>
              </a:ext>
            </a:extLst>
          </p:cNvPr>
          <p:cNvSpPr>
            <a:spLocks noGrp="1"/>
          </p:cNvSpPr>
          <p:nvPr>
            <p:ph idx="1"/>
          </p:nvPr>
        </p:nvSpPr>
        <p:spPr>
          <a:xfrm>
            <a:off x="8029319" y="917725"/>
            <a:ext cx="3424739" cy="4852362"/>
          </a:xfrm>
        </p:spPr>
        <p:txBody>
          <a:bodyPr anchor="ctr">
            <a:normAutofit/>
          </a:bodyPr>
          <a:lstStyle/>
          <a:p>
            <a:pPr eaLnBrk="1" hangingPunct="1">
              <a:defRPr/>
            </a:pPr>
            <a:r>
              <a:rPr lang="fr-FR" sz="1900">
                <a:solidFill>
                  <a:srgbClr val="FFFFFF"/>
                </a:solidFill>
                <a:effectLst/>
              </a:rPr>
              <a:t>On peut pense que la principale force est de Disney appuyer sur quelques personnages pour générer des revenus (dessins animés, jouets, jeux vidéos, livres…) </a:t>
            </a:r>
            <a:r>
              <a:rPr lang="fr-FR" sz="1900">
                <a:solidFill>
                  <a:srgbClr val="FFFFFF"/>
                </a:solidFill>
                <a:effectLst/>
                <a:sym typeface="Wingdings" pitchFamily="2" charset="2"/>
              </a:rPr>
              <a:t></a:t>
            </a:r>
            <a:r>
              <a:rPr lang="fr-FR" sz="1900">
                <a:solidFill>
                  <a:srgbClr val="FFFFFF"/>
                </a:solidFill>
                <a:effectLst/>
              </a:rPr>
              <a:t> Nintendo</a:t>
            </a:r>
          </a:p>
          <a:p>
            <a:pPr eaLnBrk="1" hangingPunct="1">
              <a:defRPr/>
            </a:pPr>
            <a:endParaRPr lang="fr-FR" sz="1900">
              <a:solidFill>
                <a:srgbClr val="FFFFFF"/>
              </a:solidFill>
              <a:effectLst/>
            </a:endParaRPr>
          </a:p>
          <a:p>
            <a:pPr eaLnBrk="1" hangingPunct="1">
              <a:defRPr/>
            </a:pPr>
            <a:r>
              <a:rPr lang="fr-FR" sz="1900">
                <a:solidFill>
                  <a:srgbClr val="FFFFFF"/>
                </a:solidFill>
                <a:effectLst/>
              </a:rPr>
              <a:t>Principale faiblesse : manque de créativité et incapacité à se renouveler face à la concurrence et les nouveaux types de dessins animés (Pixar : Toy Story, Monster Inc., …) et Dreamworks (Shrek). =&gt; rachat de Pixar par Disney ! </a:t>
            </a:r>
            <a:endParaRPr lang="fr-FR" sz="1900">
              <a:solidFill>
                <a:srgbClr val="FFFFFF"/>
              </a:solidFill>
            </a:endParaRPr>
          </a:p>
        </p:txBody>
      </p:sp>
    </p:spTree>
    <p:extLst>
      <p:ext uri="{BB962C8B-B14F-4D97-AF65-F5344CB8AC3E}">
        <p14:creationId xmlns:p14="http://schemas.microsoft.com/office/powerpoint/2010/main" val="9488279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9" name="Rectangle 8198">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rgbClr val="4D5E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re 1">
            <a:extLst>
              <a:ext uri="{FF2B5EF4-FFF2-40B4-BE49-F238E27FC236}">
                <a16:creationId xmlns:a16="http://schemas.microsoft.com/office/drawing/2014/main" id="{402BED97-11AA-C1CF-6E41-D5C6F17A4B6A}"/>
              </a:ext>
            </a:extLst>
          </p:cNvPr>
          <p:cNvSpPr>
            <a:spLocks noGrp="1"/>
          </p:cNvSpPr>
          <p:nvPr>
            <p:ph type="title"/>
          </p:nvPr>
        </p:nvSpPr>
        <p:spPr>
          <a:xfrm>
            <a:off x="524256" y="516804"/>
            <a:ext cx="6594189" cy="1625210"/>
          </a:xfrm>
        </p:spPr>
        <p:txBody>
          <a:bodyPr>
            <a:normAutofit/>
          </a:bodyPr>
          <a:lstStyle/>
          <a:p>
            <a:r>
              <a:rPr lang="fr-FR">
                <a:solidFill>
                  <a:srgbClr val="FFFFFF"/>
                </a:solidFill>
              </a:rPr>
              <a:t>Limites du SWOT</a:t>
            </a:r>
          </a:p>
        </p:txBody>
      </p:sp>
      <p:sp>
        <p:nvSpPr>
          <p:cNvPr id="8201" name="Rectangle 8200">
            <a:extLst>
              <a:ext uri="{FF2B5EF4-FFF2-40B4-BE49-F238E27FC236}">
                <a16:creationId xmlns:a16="http://schemas.microsoft.com/office/drawing/2014/main" id="{36D30126-6314-4A93-B27E-5C66CF7819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9184" y="2432305"/>
            <a:ext cx="7056669" cy="4102852"/>
          </a:xfrm>
          <a:prstGeom prst="rect">
            <a:avLst/>
          </a:prstGeom>
          <a:solidFill>
            <a:srgbClr val="7F7F7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194" name="Picture 2" descr="Pouvez-vous identifier ces objets vintage? | Zoo">
            <a:extLst>
              <a:ext uri="{FF2B5EF4-FFF2-40B4-BE49-F238E27FC236}">
                <a16:creationId xmlns:a16="http://schemas.microsoft.com/office/drawing/2014/main" id="{F2FDC7F8-D70E-31D3-857F-2D14F49DE280}"/>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612461" y="2660287"/>
            <a:ext cx="4488476" cy="3646887"/>
          </a:xfrm>
          <a:prstGeom prst="rect">
            <a:avLst/>
          </a:prstGeom>
          <a:noFill/>
          <a:extLst>
            <a:ext uri="{909E8E84-426E-40DD-AFC4-6F175D3DCCD1}">
              <a14:hiddenFill xmlns:a14="http://schemas.microsoft.com/office/drawing/2010/main">
                <a:solidFill>
                  <a:srgbClr val="FFFFFF"/>
                </a:solidFill>
              </a14:hiddenFill>
            </a:ext>
          </a:extLst>
        </p:spPr>
      </p:pic>
      <p:sp>
        <p:nvSpPr>
          <p:cNvPr id="8203" name="Rectangle 8202">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Espace réservé du contenu 2">
            <a:extLst>
              <a:ext uri="{FF2B5EF4-FFF2-40B4-BE49-F238E27FC236}">
                <a16:creationId xmlns:a16="http://schemas.microsoft.com/office/drawing/2014/main" id="{4FBFB7C6-28CA-8218-01E0-BDC3B22541C0}"/>
              </a:ext>
            </a:extLst>
          </p:cNvPr>
          <p:cNvSpPr>
            <a:spLocks noGrp="1"/>
          </p:cNvSpPr>
          <p:nvPr>
            <p:ph idx="1"/>
          </p:nvPr>
        </p:nvSpPr>
        <p:spPr>
          <a:xfrm>
            <a:off x="8029319" y="917725"/>
            <a:ext cx="3424739" cy="4852362"/>
          </a:xfrm>
        </p:spPr>
        <p:txBody>
          <a:bodyPr anchor="ctr">
            <a:normAutofit/>
          </a:bodyPr>
          <a:lstStyle/>
          <a:p>
            <a:pPr eaLnBrk="1" hangingPunct="1">
              <a:defRPr/>
            </a:pPr>
            <a:r>
              <a:rPr lang="fr-FR" sz="2000" dirty="0">
                <a:solidFill>
                  <a:srgbClr val="FFFFFF"/>
                </a:solidFill>
                <a:effectLst/>
              </a:rPr>
              <a:t>Caractère descriptif et subjectif</a:t>
            </a:r>
          </a:p>
          <a:p>
            <a:pPr eaLnBrk="1" hangingPunct="1">
              <a:defRPr/>
            </a:pPr>
            <a:endParaRPr lang="fr-FR" sz="2000" dirty="0">
              <a:solidFill>
                <a:srgbClr val="FFFFFF"/>
              </a:solidFill>
              <a:effectLst/>
            </a:endParaRPr>
          </a:p>
          <a:p>
            <a:pPr eaLnBrk="1" hangingPunct="1">
              <a:defRPr/>
            </a:pPr>
            <a:r>
              <a:rPr lang="fr-FR" sz="2000" dirty="0">
                <a:solidFill>
                  <a:srgbClr val="FFFFFF"/>
                </a:solidFill>
                <a:effectLst/>
              </a:rPr>
              <a:t>Caractère : Bon ou mauvais des facteurs analysés limité</a:t>
            </a:r>
          </a:p>
          <a:p>
            <a:pPr eaLnBrk="1" hangingPunct="1">
              <a:defRPr/>
            </a:pPr>
            <a:endParaRPr lang="fr-FR" sz="2000" dirty="0">
              <a:solidFill>
                <a:srgbClr val="FFFFFF"/>
              </a:solidFill>
              <a:effectLst/>
            </a:endParaRPr>
          </a:p>
          <a:p>
            <a:pPr eaLnBrk="1" hangingPunct="1">
              <a:defRPr/>
            </a:pPr>
            <a:r>
              <a:rPr lang="fr-FR" sz="2000" dirty="0">
                <a:solidFill>
                  <a:srgbClr val="FFFFFF"/>
                </a:solidFill>
                <a:effectLst/>
              </a:rPr>
              <a:t>Rencontre des forces et menaces : facteurs clés de succès du secteur</a:t>
            </a:r>
          </a:p>
          <a:p>
            <a:pPr eaLnBrk="1" hangingPunct="1">
              <a:defRPr/>
            </a:pPr>
            <a:r>
              <a:rPr lang="fr-FR" sz="2000" dirty="0">
                <a:solidFill>
                  <a:srgbClr val="FFFFFF"/>
                </a:solidFill>
                <a:effectLst/>
              </a:rPr>
              <a:t>Rencontre des forces et faiblesses maîtrise de ses facteurs clés de succès</a:t>
            </a:r>
          </a:p>
          <a:p>
            <a:endParaRPr lang="fr-FR" sz="2000" dirty="0">
              <a:solidFill>
                <a:srgbClr val="FFFFFF"/>
              </a:solidFill>
            </a:endParaRPr>
          </a:p>
        </p:txBody>
      </p:sp>
    </p:spTree>
    <p:extLst>
      <p:ext uri="{BB962C8B-B14F-4D97-AF65-F5344CB8AC3E}">
        <p14:creationId xmlns:p14="http://schemas.microsoft.com/office/powerpoint/2010/main" val="13831739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218" name="Picture 2" descr="Différence entre micro et macro environnement / Affaires | La différence  entre des objets et des termes similaires.">
            <a:extLst>
              <a:ext uri="{FF2B5EF4-FFF2-40B4-BE49-F238E27FC236}">
                <a16:creationId xmlns:a16="http://schemas.microsoft.com/office/drawing/2014/main" id="{AFFC72F1-5A9C-42E5-B26E-B1C60CD8AF3E}"/>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156757" y="643466"/>
            <a:ext cx="7878486" cy="55710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80156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42" name="Picture 2" descr="Analyse PESTEL : définition, utilité et présentation des 6 composants">
            <a:extLst>
              <a:ext uri="{FF2B5EF4-FFF2-40B4-BE49-F238E27FC236}">
                <a16:creationId xmlns:a16="http://schemas.microsoft.com/office/drawing/2014/main" id="{570435AC-6A03-F8E2-8994-A960456FD134}"/>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43467" y="1302511"/>
            <a:ext cx="10905066" cy="42529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43308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266" name="Picture 2">
            <a:extLst>
              <a:ext uri="{FF2B5EF4-FFF2-40B4-BE49-F238E27FC236}">
                <a16:creationId xmlns:a16="http://schemas.microsoft.com/office/drawing/2014/main" id="{0F75CDE9-CD4B-1A31-DB8E-11801C146561}"/>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43467" y="1453708"/>
            <a:ext cx="10905066" cy="39505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0516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Média en ligne 1" title="Comprendre l’analyse PESTEL [Philippe Gattet]">
            <a:hlinkClick r:id="" action="ppaction://media"/>
            <a:extLst>
              <a:ext uri="{FF2B5EF4-FFF2-40B4-BE49-F238E27FC236}">
                <a16:creationId xmlns:a16="http://schemas.microsoft.com/office/drawing/2014/main" id="{44978065-1573-6012-C197-333B548039E5}"/>
              </a:ext>
            </a:extLst>
          </p:cNvPr>
          <p:cNvPicPr>
            <a:picLocks noRot="1" noChangeAspect="1"/>
          </p:cNvPicPr>
          <p:nvPr>
            <a:videoFile r:link="rId1"/>
          </p:nvPr>
        </p:nvPicPr>
        <p:blipFill>
          <a:blip r:embed="rId3"/>
          <a:stretch>
            <a:fillRect/>
          </a:stretch>
        </p:blipFill>
        <p:spPr>
          <a:xfrm>
            <a:off x="0" y="0"/>
            <a:ext cx="12192000" cy="6888480"/>
          </a:xfrm>
          <a:prstGeom prst="rect">
            <a:avLst/>
          </a:prstGeom>
        </p:spPr>
      </p:pic>
    </p:spTree>
    <p:extLst>
      <p:ext uri="{BB962C8B-B14F-4D97-AF65-F5344CB8AC3E}">
        <p14:creationId xmlns:p14="http://schemas.microsoft.com/office/powerpoint/2010/main" val="1183807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314" name="Picture 2" descr="Michael Porter clusters stratégie territoire chaine de valeur">
            <a:extLst>
              <a:ext uri="{FF2B5EF4-FFF2-40B4-BE49-F238E27FC236}">
                <a16:creationId xmlns:a16="http://schemas.microsoft.com/office/drawing/2014/main" id="{DB68CB7C-AECD-2684-98D9-90FA1B0B8B7A}"/>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810564" y="643466"/>
            <a:ext cx="8570872" cy="55710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1707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290" name="Picture 2" descr="Les cinq forces de Porter - Méthodologie &gt; Académie - E-marketing.fr">
            <a:extLst>
              <a:ext uri="{FF2B5EF4-FFF2-40B4-BE49-F238E27FC236}">
                <a16:creationId xmlns:a16="http://schemas.microsoft.com/office/drawing/2014/main" id="{29533793-913E-116E-7142-687AAEB25D11}"/>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200149" y="643466"/>
            <a:ext cx="7791702" cy="55710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29873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Média en ligne 1" title="SWOT et ANSOFF pour éclairer les défis d'aujourd'hui    [Jean-Philippe Denis]">
            <a:hlinkClick r:id="" action="ppaction://media"/>
            <a:extLst>
              <a:ext uri="{FF2B5EF4-FFF2-40B4-BE49-F238E27FC236}">
                <a16:creationId xmlns:a16="http://schemas.microsoft.com/office/drawing/2014/main" id="{BBD522A2-768B-EF67-EFA1-267B5A9FCB41}"/>
              </a:ext>
            </a:extLst>
          </p:cNvPr>
          <p:cNvPicPr>
            <a:picLocks noRot="1" noChangeAspect="1"/>
          </p:cNvPicPr>
          <p:nvPr>
            <a:videoFile r:link="rId1"/>
          </p:nvPr>
        </p:nvPicPr>
        <p:blipFill>
          <a:blip r:embed="rId3"/>
          <a:stretch>
            <a:fillRect/>
          </a:stretch>
        </p:blipFill>
        <p:spPr>
          <a:xfrm>
            <a:off x="0" y="0"/>
            <a:ext cx="12192000" cy="6888480"/>
          </a:xfrm>
          <a:prstGeom prst="rect">
            <a:avLst/>
          </a:prstGeom>
        </p:spPr>
      </p:pic>
    </p:spTree>
    <p:extLst>
      <p:ext uri="{BB962C8B-B14F-4D97-AF65-F5344CB8AC3E}">
        <p14:creationId xmlns:p14="http://schemas.microsoft.com/office/powerpoint/2010/main" val="3028058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608" name="Rectangle 25607">
            <a:extLst>
              <a:ext uri="{FF2B5EF4-FFF2-40B4-BE49-F238E27FC236}">
                <a16:creationId xmlns:a16="http://schemas.microsoft.com/office/drawing/2014/main" id="{D1D34770-47A8-402C-AF23-2B653F2D88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02" name="Rectangle 2">
            <a:extLst>
              <a:ext uri="{FF2B5EF4-FFF2-40B4-BE49-F238E27FC236}">
                <a16:creationId xmlns:a16="http://schemas.microsoft.com/office/drawing/2014/main" id="{A0379440-6F87-42A2-99A4-6E80DBF4590D}"/>
              </a:ext>
            </a:extLst>
          </p:cNvPr>
          <p:cNvSpPr>
            <a:spLocks noGrp="1" noChangeArrowheads="1"/>
          </p:cNvSpPr>
          <p:nvPr>
            <p:ph type="title"/>
          </p:nvPr>
        </p:nvSpPr>
        <p:spPr>
          <a:xfrm>
            <a:off x="0" y="723898"/>
            <a:ext cx="8312727" cy="1495425"/>
          </a:xfrm>
        </p:spPr>
        <p:txBody>
          <a:bodyPr>
            <a:normAutofit/>
          </a:bodyPr>
          <a:lstStyle/>
          <a:p>
            <a:pPr eaLnBrk="1" hangingPunct="1">
              <a:defRPr/>
            </a:pPr>
            <a:r>
              <a:rPr lang="fr-FR" sz="4000" b="1"/>
              <a:t>Analyse du contexte concurrentiel</a:t>
            </a:r>
          </a:p>
        </p:txBody>
      </p:sp>
      <p:sp>
        <p:nvSpPr>
          <p:cNvPr id="25603" name="Rectangle 3">
            <a:extLst>
              <a:ext uri="{FF2B5EF4-FFF2-40B4-BE49-F238E27FC236}">
                <a16:creationId xmlns:a16="http://schemas.microsoft.com/office/drawing/2014/main" id="{6DA89956-8D74-4995-ADBF-8367EFDE0E26}"/>
              </a:ext>
            </a:extLst>
          </p:cNvPr>
          <p:cNvSpPr>
            <a:spLocks noGrp="1" noChangeArrowheads="1"/>
          </p:cNvSpPr>
          <p:nvPr>
            <p:ph type="body" idx="1"/>
          </p:nvPr>
        </p:nvSpPr>
        <p:spPr>
          <a:xfrm>
            <a:off x="836680" y="2405067"/>
            <a:ext cx="6002110" cy="3729034"/>
          </a:xfrm>
        </p:spPr>
        <p:txBody>
          <a:bodyPr>
            <a:normAutofit/>
          </a:bodyPr>
          <a:lstStyle/>
          <a:p>
            <a:pPr eaLnBrk="1" hangingPunct="1">
              <a:defRPr/>
            </a:pPr>
            <a:r>
              <a:rPr lang="fr-FR" sz="1400"/>
              <a:t>Tout secteur d’activité s’insère dans une filière économique. </a:t>
            </a:r>
          </a:p>
          <a:p>
            <a:pPr eaLnBrk="1" hangingPunct="1">
              <a:defRPr/>
            </a:pPr>
            <a:endParaRPr lang="fr-FR" sz="1400"/>
          </a:p>
          <a:p>
            <a:pPr eaLnBrk="1" hangingPunct="1">
              <a:defRPr/>
            </a:pPr>
            <a:r>
              <a:rPr lang="fr-FR" sz="1400"/>
              <a:t>3 dimensions de la filière permettent de bien comprendre son intérêt et son importance pour l’analyse stratégique : </a:t>
            </a:r>
          </a:p>
          <a:p>
            <a:pPr eaLnBrk="1" hangingPunct="1">
              <a:defRPr/>
            </a:pPr>
            <a:endParaRPr lang="fr-FR" sz="1400"/>
          </a:p>
          <a:p>
            <a:pPr lvl="1" eaLnBrk="1" hangingPunct="1">
              <a:defRPr/>
            </a:pPr>
            <a:r>
              <a:rPr lang="fr-FR" sz="1400"/>
              <a:t>Un ensemble d’opérations techniques qui vont de la matière première jusqu’au produit final acquis pour le consommateur ;</a:t>
            </a:r>
          </a:p>
          <a:p>
            <a:pPr lvl="1" eaLnBrk="1" hangingPunct="1">
              <a:defRPr/>
            </a:pPr>
            <a:r>
              <a:rPr lang="fr-FR" sz="1400"/>
              <a:t>Un ensemble de relations économiques et de transactions commerciales entre entreprises situées à des stades complémentaires ;</a:t>
            </a:r>
          </a:p>
          <a:p>
            <a:pPr lvl="1" eaLnBrk="1" hangingPunct="1">
              <a:defRPr/>
            </a:pPr>
            <a:r>
              <a:rPr lang="fr-FR" sz="1400"/>
              <a:t>Un ensemble d’organisations plus ou moins hiérarchisées qui gèrent la coordination des opérations techniques et de transactions commerciales. </a:t>
            </a:r>
          </a:p>
        </p:txBody>
      </p:sp>
      <p:pic>
        <p:nvPicPr>
          <p:cNvPr id="14338" name="Picture 2" descr="À la rencontre de la filière vélo">
            <a:extLst>
              <a:ext uri="{FF2B5EF4-FFF2-40B4-BE49-F238E27FC236}">
                <a16:creationId xmlns:a16="http://schemas.microsoft.com/office/drawing/2014/main" id="{F17020D6-DBCD-5BE0-E146-D869ECE4F28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815" r="3" b="3"/>
          <a:stretch/>
        </p:blipFill>
        <p:spPr bwMode="auto">
          <a:xfrm>
            <a:off x="7199440" y="10"/>
            <a:ext cx="4992560" cy="6857990"/>
          </a:xfrm>
          <a:prstGeom prst="rect">
            <a:avLst/>
          </a:prstGeom>
          <a:noFill/>
          <a:effectLst/>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32" name="Rectangle 26631">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626" name="Rectangle 2">
            <a:extLst>
              <a:ext uri="{FF2B5EF4-FFF2-40B4-BE49-F238E27FC236}">
                <a16:creationId xmlns:a16="http://schemas.microsoft.com/office/drawing/2014/main" id="{37805758-C1DE-42EE-B2DC-79108AF67F08}"/>
              </a:ext>
            </a:extLst>
          </p:cNvPr>
          <p:cNvSpPr>
            <a:spLocks noGrp="1" noChangeArrowheads="1"/>
          </p:cNvSpPr>
          <p:nvPr>
            <p:ph type="title"/>
          </p:nvPr>
        </p:nvSpPr>
        <p:spPr>
          <a:xfrm>
            <a:off x="524256" y="516804"/>
            <a:ext cx="6594189" cy="1625210"/>
          </a:xfrm>
        </p:spPr>
        <p:txBody>
          <a:bodyPr>
            <a:normAutofit/>
          </a:bodyPr>
          <a:lstStyle/>
          <a:p>
            <a:pPr eaLnBrk="1" hangingPunct="1">
              <a:defRPr/>
            </a:pPr>
            <a:r>
              <a:rPr lang="fr-FR">
                <a:solidFill>
                  <a:srgbClr val="FFFFFF"/>
                </a:solidFill>
              </a:rPr>
              <a:t>Analyse du contexte concurrentiel</a:t>
            </a:r>
          </a:p>
        </p:txBody>
      </p:sp>
      <p:sp>
        <p:nvSpPr>
          <p:cNvPr id="26634" name="Rectangle 26633">
            <a:extLst>
              <a:ext uri="{FF2B5EF4-FFF2-40B4-BE49-F238E27FC236}">
                <a16:creationId xmlns:a16="http://schemas.microsoft.com/office/drawing/2014/main" id="{36D30126-6314-4A93-B27E-5C66CF7819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9184" y="2432305"/>
            <a:ext cx="7056669" cy="4102852"/>
          </a:xfrm>
          <a:prstGeom prst="rect">
            <a:avLst/>
          </a:prstGeom>
          <a:solidFill>
            <a:srgbClr val="7F7F7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362" name="Picture 2" descr="Le Dropshipping, comment ça marche, et comment le mettre en place ?">
            <a:extLst>
              <a:ext uri="{FF2B5EF4-FFF2-40B4-BE49-F238E27FC236}">
                <a16:creationId xmlns:a16="http://schemas.microsoft.com/office/drawing/2014/main" id="{2DE49C05-7D7F-D1F1-AF3C-D6D7C9EA3BDE}"/>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66744" y="2937452"/>
            <a:ext cx="6579910" cy="3092557"/>
          </a:xfrm>
          <a:prstGeom prst="rect">
            <a:avLst/>
          </a:prstGeom>
          <a:noFill/>
          <a:extLst>
            <a:ext uri="{909E8E84-426E-40DD-AFC4-6F175D3DCCD1}">
              <a14:hiddenFill xmlns:a14="http://schemas.microsoft.com/office/drawing/2010/main">
                <a:solidFill>
                  <a:srgbClr val="FFFFFF"/>
                </a:solidFill>
              </a14:hiddenFill>
            </a:ext>
          </a:extLst>
        </p:spPr>
      </p:pic>
      <p:sp>
        <p:nvSpPr>
          <p:cNvPr id="26636" name="Rectangle 26635">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627" name="Rectangle 3">
            <a:extLst>
              <a:ext uri="{FF2B5EF4-FFF2-40B4-BE49-F238E27FC236}">
                <a16:creationId xmlns:a16="http://schemas.microsoft.com/office/drawing/2014/main" id="{D37F6EEA-9AAC-42F3-895A-8C30DC125E5A}"/>
              </a:ext>
            </a:extLst>
          </p:cNvPr>
          <p:cNvSpPr>
            <a:spLocks noGrp="1" noChangeArrowheads="1"/>
          </p:cNvSpPr>
          <p:nvPr>
            <p:ph type="body" idx="1"/>
          </p:nvPr>
        </p:nvSpPr>
        <p:spPr>
          <a:xfrm>
            <a:off x="8029319" y="917725"/>
            <a:ext cx="3424739" cy="4852362"/>
          </a:xfrm>
        </p:spPr>
        <p:txBody>
          <a:bodyPr anchor="ctr">
            <a:normAutofit/>
          </a:bodyPr>
          <a:lstStyle/>
          <a:p>
            <a:pPr eaLnBrk="1" hangingPunct="1">
              <a:defRPr/>
            </a:pPr>
            <a:r>
              <a:rPr lang="fr-FR" sz="1600">
                <a:solidFill>
                  <a:srgbClr val="FFFFFF"/>
                </a:solidFill>
              </a:rPr>
              <a:t>A moins d’être totalement intégré, chaque secteur est donc pris en tenaille entre un secteur fournisseur et un secteur client : un stade amont et un stade aval.</a:t>
            </a:r>
          </a:p>
          <a:p>
            <a:pPr eaLnBrk="1" hangingPunct="1">
              <a:defRPr/>
            </a:pPr>
            <a:endParaRPr lang="fr-FR" sz="1600">
              <a:solidFill>
                <a:srgbClr val="FFFFFF"/>
              </a:solidFill>
            </a:endParaRPr>
          </a:p>
          <a:p>
            <a:pPr eaLnBrk="1" hangingPunct="1">
              <a:defRPr/>
            </a:pPr>
            <a:r>
              <a:rPr lang="fr-FR" sz="1600">
                <a:solidFill>
                  <a:srgbClr val="FFFFFF"/>
                </a:solidFill>
              </a:rPr>
              <a:t>Ces deux stades exercent sur le secteur des pressions variables qui exacerbent la lutte concurrentielle intrasectorielle. Celle-ci est également influencée par la plus ou moins grande difficulté à entrer dans le secteur ou à en sortir. En effet, le nombre d’entreprises qui y ont accès est l’un des facteurs déterminants du jeu concurrentiel. Par ailleurs l’arrivée possible d’un produit de substitution constitue une autre dimension à prendre en compte</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Média en ligne 1" title="Comprendre les 5 forces de Porter [Philippe Gattet]">
            <a:hlinkClick r:id="" action="ppaction://media"/>
            <a:extLst>
              <a:ext uri="{FF2B5EF4-FFF2-40B4-BE49-F238E27FC236}">
                <a16:creationId xmlns:a16="http://schemas.microsoft.com/office/drawing/2014/main" id="{A7AD4645-3B7F-2429-DE1A-04FD22A2D6EF}"/>
              </a:ext>
            </a:extLst>
          </p:cNvPr>
          <p:cNvPicPr>
            <a:picLocks noRot="1" noChangeAspect="1"/>
          </p:cNvPicPr>
          <p:nvPr>
            <a:videoFile r:link="rId1"/>
          </p:nvPr>
        </p:nvPicPr>
        <p:blipFill>
          <a:blip r:embed="rId3"/>
          <a:stretch>
            <a:fillRect/>
          </a:stretch>
        </p:blipFill>
        <p:spPr>
          <a:xfrm>
            <a:off x="0" y="0"/>
            <a:ext cx="12192000" cy="6888480"/>
          </a:xfrm>
          <a:prstGeom prst="rect">
            <a:avLst/>
          </a:prstGeom>
        </p:spPr>
      </p:pic>
    </p:spTree>
    <p:extLst>
      <p:ext uri="{BB962C8B-B14F-4D97-AF65-F5344CB8AC3E}">
        <p14:creationId xmlns:p14="http://schemas.microsoft.com/office/powerpoint/2010/main" val="4233320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386" name="Picture 2">
            <a:extLst>
              <a:ext uri="{FF2B5EF4-FFF2-40B4-BE49-F238E27FC236}">
                <a16:creationId xmlns:a16="http://schemas.microsoft.com/office/drawing/2014/main" id="{5E4259D0-6D19-E8FC-A06E-A7B8876CAEE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8123" b="7607"/>
          <a:stretch/>
        </p:blipFill>
        <p:spPr bwMode="auto">
          <a:xfrm>
            <a:off x="-1" y="10"/>
            <a:ext cx="12192000" cy="6857990"/>
          </a:xfrm>
          <a:prstGeom prst="rect">
            <a:avLst/>
          </a:prstGeom>
          <a:noFill/>
          <a:extLst>
            <a:ext uri="{909E8E84-426E-40DD-AFC4-6F175D3DCCD1}">
              <a14:hiddenFill xmlns:a14="http://schemas.microsoft.com/office/drawing/2010/main">
                <a:solidFill>
                  <a:srgbClr val="FFFFFF"/>
                </a:solidFill>
              </a14:hiddenFill>
            </a:ext>
          </a:extLst>
        </p:spPr>
      </p:pic>
      <p:sp>
        <p:nvSpPr>
          <p:cNvPr id="28680"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8674" name="Rectangle 2">
            <a:extLst>
              <a:ext uri="{FF2B5EF4-FFF2-40B4-BE49-F238E27FC236}">
                <a16:creationId xmlns:a16="http://schemas.microsoft.com/office/drawing/2014/main" id="{33684188-3945-41DC-9957-6AC0317318D6}"/>
              </a:ext>
            </a:extLst>
          </p:cNvPr>
          <p:cNvSpPr>
            <a:spLocks noGrp="1" noChangeArrowheads="1"/>
          </p:cNvSpPr>
          <p:nvPr>
            <p:ph type="title"/>
          </p:nvPr>
        </p:nvSpPr>
        <p:spPr>
          <a:xfrm>
            <a:off x="709448" y="1913950"/>
            <a:ext cx="4204137" cy="1342754"/>
          </a:xfrm>
        </p:spPr>
        <p:txBody>
          <a:bodyPr>
            <a:normAutofit/>
          </a:bodyPr>
          <a:lstStyle/>
          <a:p>
            <a:pPr algn="ctr" eaLnBrk="1" hangingPunct="1">
              <a:defRPr/>
            </a:pPr>
            <a:r>
              <a:rPr lang="fr-FR" sz="2800"/>
              <a:t>Les pressions exercées par les fournisseurs et les clients</a:t>
            </a:r>
          </a:p>
        </p:txBody>
      </p:sp>
      <p:cxnSp>
        <p:nvCxnSpPr>
          <p:cNvPr id="28682" name="Straight Connector 28681">
            <a:extLst>
              <a:ext uri="{FF2B5EF4-FFF2-40B4-BE49-F238E27FC236}">
                <a16:creationId xmlns:a16="http://schemas.microsoft.com/office/drawing/2014/main" id="{20E3A342-4D61-4E3F-AF90-1AB42AEB96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28675" name="Rectangle 3">
            <a:extLst>
              <a:ext uri="{FF2B5EF4-FFF2-40B4-BE49-F238E27FC236}">
                <a16:creationId xmlns:a16="http://schemas.microsoft.com/office/drawing/2014/main" id="{B56AD745-406A-4D7F-94C2-D1237C6B37EC}"/>
              </a:ext>
            </a:extLst>
          </p:cNvPr>
          <p:cNvSpPr>
            <a:spLocks noGrp="1" noChangeArrowheads="1"/>
          </p:cNvSpPr>
          <p:nvPr>
            <p:ph type="body" idx="1"/>
          </p:nvPr>
        </p:nvSpPr>
        <p:spPr>
          <a:xfrm>
            <a:off x="525516" y="3417573"/>
            <a:ext cx="4593021" cy="2619839"/>
          </a:xfrm>
        </p:spPr>
        <p:txBody>
          <a:bodyPr anchor="ctr">
            <a:normAutofit/>
          </a:bodyPr>
          <a:lstStyle/>
          <a:p>
            <a:pPr eaLnBrk="1" hangingPunct="1">
              <a:defRPr/>
            </a:pPr>
            <a:r>
              <a:rPr lang="fr-FR" sz="1100"/>
              <a:t>Pour mesurer le danger que ces pressions font peser sur le domaine d’activité ou le secteur étudié, il faut :</a:t>
            </a:r>
          </a:p>
          <a:p>
            <a:pPr eaLnBrk="1" hangingPunct="1">
              <a:defRPr/>
            </a:pPr>
            <a:endParaRPr lang="fr-FR" sz="1100"/>
          </a:p>
          <a:p>
            <a:pPr eaLnBrk="1" hangingPunct="1">
              <a:defRPr/>
            </a:pPr>
            <a:r>
              <a:rPr lang="fr-FR" sz="1100"/>
              <a:t>Examiner les relations qu’il entretient avec le secteur en amont (les fournisseurs), puis avec le secteur en aval (les clients). </a:t>
            </a:r>
          </a:p>
          <a:p>
            <a:pPr eaLnBrk="1" hangingPunct="1">
              <a:defRPr/>
            </a:pPr>
            <a:endParaRPr lang="fr-FR" sz="1100"/>
          </a:p>
          <a:p>
            <a:pPr eaLnBrk="1" hangingPunct="1">
              <a:defRPr/>
            </a:pPr>
            <a:r>
              <a:rPr lang="fr-FR" sz="1100"/>
              <a:t>Les même critères sont valables pour les deux puisqu’ils ont pour but d’évaluer la relation qui lie un fournisseur à son client, en particulier la position de force dont l’un peu disposer vis-à-vis de l’autre c’est-à-dire le pouvoir de marché. Ces  critères sont les suivants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704" name="Rectangle 29703">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410" name="Picture 2">
            <a:extLst>
              <a:ext uri="{FF2B5EF4-FFF2-40B4-BE49-F238E27FC236}">
                <a16:creationId xmlns:a16="http://schemas.microsoft.com/office/drawing/2014/main" id="{6F4D1832-952F-F72E-468D-7462CDF74D7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5882" b="-1"/>
          <a:stretch/>
        </p:blipFill>
        <p:spPr bwMode="auto">
          <a:xfrm>
            <a:off x="1032723" y="10"/>
            <a:ext cx="11159275" cy="6857990"/>
          </a:xfrm>
          <a:prstGeom prst="rect">
            <a:avLst/>
          </a:prstGeom>
          <a:noFill/>
          <a:extLst>
            <a:ext uri="{909E8E84-426E-40DD-AFC4-6F175D3DCCD1}">
              <a14:hiddenFill xmlns:a14="http://schemas.microsoft.com/office/drawing/2010/main">
                <a:solidFill>
                  <a:srgbClr val="FFFFFF"/>
                </a:solidFill>
              </a14:hiddenFill>
            </a:ext>
          </a:extLst>
        </p:spPr>
      </p:pic>
      <p:sp>
        <p:nvSpPr>
          <p:cNvPr id="29706" name="Rectangle 29705">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698" name="Rectangle 2">
            <a:extLst>
              <a:ext uri="{FF2B5EF4-FFF2-40B4-BE49-F238E27FC236}">
                <a16:creationId xmlns:a16="http://schemas.microsoft.com/office/drawing/2014/main" id="{46876F1D-54FB-4F1A-8737-B4DF529C9BDD}"/>
              </a:ext>
            </a:extLst>
          </p:cNvPr>
          <p:cNvSpPr>
            <a:spLocks noGrp="1" noChangeArrowheads="1"/>
          </p:cNvSpPr>
          <p:nvPr>
            <p:ph type="title"/>
          </p:nvPr>
        </p:nvSpPr>
        <p:spPr>
          <a:xfrm>
            <a:off x="92364" y="365125"/>
            <a:ext cx="5357091" cy="1899912"/>
          </a:xfrm>
        </p:spPr>
        <p:txBody>
          <a:bodyPr>
            <a:normAutofit/>
          </a:bodyPr>
          <a:lstStyle/>
          <a:p>
            <a:pPr eaLnBrk="1" hangingPunct="1">
              <a:defRPr/>
            </a:pPr>
            <a:r>
              <a:rPr lang="fr-FR" sz="3100" b="1" dirty="0"/>
              <a:t>Critères pressions exercées par les fournisseurs et les clients (1)</a:t>
            </a:r>
          </a:p>
        </p:txBody>
      </p:sp>
      <p:sp>
        <p:nvSpPr>
          <p:cNvPr id="29699" name="Rectangle 3">
            <a:extLst>
              <a:ext uri="{FF2B5EF4-FFF2-40B4-BE49-F238E27FC236}">
                <a16:creationId xmlns:a16="http://schemas.microsoft.com/office/drawing/2014/main" id="{14ACC0AC-EF87-4AD2-8127-4B5B00549451}"/>
              </a:ext>
            </a:extLst>
          </p:cNvPr>
          <p:cNvSpPr>
            <a:spLocks noGrp="1" noChangeArrowheads="1"/>
          </p:cNvSpPr>
          <p:nvPr>
            <p:ph type="body" idx="1"/>
          </p:nvPr>
        </p:nvSpPr>
        <p:spPr>
          <a:xfrm>
            <a:off x="249382" y="2434201"/>
            <a:ext cx="4411007" cy="3742762"/>
          </a:xfrm>
        </p:spPr>
        <p:txBody>
          <a:bodyPr>
            <a:normAutofit/>
          </a:bodyPr>
          <a:lstStyle/>
          <a:p>
            <a:pPr eaLnBrk="1" hangingPunct="1">
              <a:defRPr/>
            </a:pPr>
            <a:r>
              <a:rPr lang="fr-FR" sz="1100"/>
              <a:t>La concentration relative d’un secteur par rapport à un autre : </a:t>
            </a:r>
          </a:p>
          <a:p>
            <a:pPr eaLnBrk="1" hangingPunct="1">
              <a:defRPr/>
            </a:pPr>
            <a:endParaRPr lang="fr-FR" sz="1100"/>
          </a:p>
          <a:p>
            <a:pPr eaLnBrk="1" hangingPunct="1">
              <a:defRPr/>
            </a:pPr>
            <a:r>
              <a:rPr lang="fr-FR" sz="1100"/>
              <a:t>Répartition des parts de marché sur un nombre plus ou moins grand d’entreprises. </a:t>
            </a:r>
          </a:p>
          <a:p>
            <a:pPr lvl="1" eaLnBrk="1" hangingPunct="1">
              <a:defRPr/>
            </a:pPr>
            <a:r>
              <a:rPr lang="fr-FR" sz="1100"/>
              <a:t>Certains secteurs sont très concentrés, deux ou trois entreprises contrôlant 60 à 70 % du marché (céréales pour petit déjeuner par exemple), </a:t>
            </a:r>
          </a:p>
          <a:p>
            <a:pPr lvl="1" eaLnBrk="1" hangingPunct="1">
              <a:defRPr/>
            </a:pPr>
            <a:r>
              <a:rPr lang="fr-FR" sz="1100"/>
              <a:t>D’autres sont beaucoup plus atomisés. </a:t>
            </a:r>
          </a:p>
          <a:p>
            <a:pPr eaLnBrk="1" hangingPunct="1">
              <a:defRPr/>
            </a:pPr>
            <a:endParaRPr lang="fr-FR" sz="1100"/>
          </a:p>
          <a:p>
            <a:pPr eaLnBrk="1" hangingPunct="1">
              <a:defRPr/>
            </a:pPr>
            <a:r>
              <a:rPr lang="fr-FR" sz="1100"/>
              <a:t>Une concentration plus grande confère au secteur qui en bénéficie un pouvoir de négociation supérieur, donc une capacité de pression sur l’autre. </a:t>
            </a:r>
          </a:p>
          <a:p>
            <a:pPr lvl="1" eaLnBrk="1" hangingPunct="1">
              <a:defRPr/>
            </a:pPr>
            <a:r>
              <a:rPr lang="fr-FR" sz="1100"/>
              <a:t>Les rapports entre des fabricants de jouets très atomisés et une grande distribution très concentrée en sont un bon exemple : la seconde peut dicter sa loi au premier.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728" name="Rectangle 30727">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434" name="Picture 2" descr="Industrie : l'Europe attend sa première usine de semi-conducteurs de pointe">
            <a:extLst>
              <a:ext uri="{FF2B5EF4-FFF2-40B4-BE49-F238E27FC236}">
                <a16:creationId xmlns:a16="http://schemas.microsoft.com/office/drawing/2014/main" id="{DD627681-94AB-96AE-C0AB-EA536EE855A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4955" r="14546"/>
          <a:stretch/>
        </p:blipFill>
        <p:spPr bwMode="auto">
          <a:xfrm>
            <a:off x="2522356" y="10"/>
            <a:ext cx="9669642" cy="6857990"/>
          </a:xfrm>
          <a:prstGeom prst="rect">
            <a:avLst/>
          </a:prstGeom>
          <a:noFill/>
          <a:extLst>
            <a:ext uri="{909E8E84-426E-40DD-AFC4-6F175D3DCCD1}">
              <a14:hiddenFill xmlns:a14="http://schemas.microsoft.com/office/drawing/2010/main">
                <a:solidFill>
                  <a:srgbClr val="FFFFFF"/>
                </a:solidFill>
              </a14:hiddenFill>
            </a:ext>
          </a:extLst>
        </p:spPr>
      </p:pic>
      <p:sp>
        <p:nvSpPr>
          <p:cNvPr id="30730" name="Rectangle 30729">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722" name="Rectangle 2">
            <a:extLst>
              <a:ext uri="{FF2B5EF4-FFF2-40B4-BE49-F238E27FC236}">
                <a16:creationId xmlns:a16="http://schemas.microsoft.com/office/drawing/2014/main" id="{5FCB647E-13E1-45FD-A8E7-D97FF08882C9}"/>
              </a:ext>
            </a:extLst>
          </p:cNvPr>
          <p:cNvSpPr>
            <a:spLocks noGrp="1" noChangeArrowheads="1"/>
          </p:cNvSpPr>
          <p:nvPr>
            <p:ph type="title"/>
          </p:nvPr>
        </p:nvSpPr>
        <p:spPr>
          <a:xfrm>
            <a:off x="0" y="365125"/>
            <a:ext cx="5504873" cy="1899912"/>
          </a:xfrm>
        </p:spPr>
        <p:txBody>
          <a:bodyPr>
            <a:normAutofit/>
          </a:bodyPr>
          <a:lstStyle/>
          <a:p>
            <a:pPr eaLnBrk="1" hangingPunct="1">
              <a:defRPr/>
            </a:pPr>
            <a:r>
              <a:rPr lang="fr-FR" sz="3100" b="1" dirty="0"/>
              <a:t>Critères pressions exercées par les fournisseurs et les clients (2)</a:t>
            </a:r>
          </a:p>
        </p:txBody>
      </p:sp>
      <p:sp>
        <p:nvSpPr>
          <p:cNvPr id="30723" name="Rectangle 3">
            <a:extLst>
              <a:ext uri="{FF2B5EF4-FFF2-40B4-BE49-F238E27FC236}">
                <a16:creationId xmlns:a16="http://schemas.microsoft.com/office/drawing/2014/main" id="{394AD70D-8153-44FE-96BD-719A08BFF68F}"/>
              </a:ext>
            </a:extLst>
          </p:cNvPr>
          <p:cNvSpPr>
            <a:spLocks noGrp="1" noChangeArrowheads="1"/>
          </p:cNvSpPr>
          <p:nvPr>
            <p:ph type="body" idx="1"/>
          </p:nvPr>
        </p:nvSpPr>
        <p:spPr>
          <a:xfrm>
            <a:off x="0" y="2434200"/>
            <a:ext cx="4660389" cy="4262163"/>
          </a:xfrm>
        </p:spPr>
        <p:txBody>
          <a:bodyPr>
            <a:normAutofit/>
          </a:bodyPr>
          <a:lstStyle/>
          <a:p>
            <a:pPr eaLnBrk="1" hangingPunct="1">
              <a:defRPr/>
            </a:pPr>
            <a:r>
              <a:rPr lang="fr-FR" sz="1400" dirty="0"/>
              <a:t>La qualité liée : la valeur du produit fabriqué (ou du service rendu) par un secteur est fortement déterminée par la qualité de ce qui est acheté au fournisseur. Celui-ci possède alors vis-à-vis du secteur client un pouvoir de négociation important. </a:t>
            </a:r>
          </a:p>
          <a:p>
            <a:pPr eaLnBrk="1" hangingPunct="1">
              <a:defRPr/>
            </a:pPr>
            <a:endParaRPr lang="fr-FR" sz="1400" dirty="0"/>
          </a:p>
          <a:p>
            <a:pPr eaLnBrk="1" hangingPunct="1">
              <a:defRPr/>
            </a:pPr>
            <a:r>
              <a:rPr lang="fr-FR" sz="1400" dirty="0"/>
              <a:t>Exemple : fabricants de microprocesseurs vis-à-vis des fabricants de micro-ordinateurs ; la reconquête du pouvoir de marché par Intel en est un bon exemple. </a:t>
            </a:r>
          </a:p>
          <a:p>
            <a:pPr eaLnBrk="1" hangingPunct="1">
              <a:defRPr/>
            </a:pPr>
            <a:endParaRPr lang="fr-FR" sz="1400" dirty="0"/>
          </a:p>
          <a:p>
            <a:pPr eaLnBrk="1" hangingPunct="1">
              <a:defRPr/>
            </a:pPr>
            <a:r>
              <a:rPr lang="fr-FR" sz="1400" dirty="0"/>
              <a:t>A l’opposé, la construction automobile impose ses exigences de qualité, de délais et de prix à ses fournisseurs grâce à des cahiers des charges stricts.</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752" name="Rectangle 31751">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458" name="Picture 2" descr="Une pierre deux coups avec cet emballage pour bouteilles de vin – L'  EMBALLAGE ÉCOLOGIQUE">
            <a:extLst>
              <a:ext uri="{FF2B5EF4-FFF2-40B4-BE49-F238E27FC236}">
                <a16:creationId xmlns:a16="http://schemas.microsoft.com/office/drawing/2014/main" id="{68235FD9-A762-2522-7C44-90C2D1F047F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637" r="7822" b="1"/>
          <a:stretch/>
        </p:blipFill>
        <p:spPr bwMode="auto">
          <a:xfrm>
            <a:off x="2522356" y="10"/>
            <a:ext cx="9669642" cy="6857990"/>
          </a:xfrm>
          <a:prstGeom prst="rect">
            <a:avLst/>
          </a:prstGeom>
          <a:noFill/>
          <a:extLst>
            <a:ext uri="{909E8E84-426E-40DD-AFC4-6F175D3DCCD1}">
              <a14:hiddenFill xmlns:a14="http://schemas.microsoft.com/office/drawing/2010/main">
                <a:solidFill>
                  <a:srgbClr val="FFFFFF"/>
                </a:solidFill>
              </a14:hiddenFill>
            </a:ext>
          </a:extLst>
        </p:spPr>
      </p:pic>
      <p:sp>
        <p:nvSpPr>
          <p:cNvPr id="31754" name="Rectangle 31753">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746" name="Rectangle 2">
            <a:extLst>
              <a:ext uri="{FF2B5EF4-FFF2-40B4-BE49-F238E27FC236}">
                <a16:creationId xmlns:a16="http://schemas.microsoft.com/office/drawing/2014/main" id="{781FF3B8-BA2D-4EBC-A36D-8C9E06B10EC4}"/>
              </a:ext>
            </a:extLst>
          </p:cNvPr>
          <p:cNvSpPr>
            <a:spLocks noGrp="1" noChangeArrowheads="1"/>
          </p:cNvSpPr>
          <p:nvPr>
            <p:ph type="title"/>
          </p:nvPr>
        </p:nvSpPr>
        <p:spPr>
          <a:xfrm>
            <a:off x="75367" y="803208"/>
            <a:ext cx="5347853" cy="1899912"/>
          </a:xfrm>
        </p:spPr>
        <p:txBody>
          <a:bodyPr>
            <a:normAutofit/>
          </a:bodyPr>
          <a:lstStyle/>
          <a:p>
            <a:pPr eaLnBrk="1" hangingPunct="1">
              <a:defRPr/>
            </a:pPr>
            <a:r>
              <a:rPr lang="fr-FR" sz="3100" b="1" dirty="0"/>
              <a:t>Critères pressions exercées par les fournisseurs et les clients (3)</a:t>
            </a:r>
          </a:p>
        </p:txBody>
      </p:sp>
      <p:sp>
        <p:nvSpPr>
          <p:cNvPr id="31747" name="Rectangle 3">
            <a:extLst>
              <a:ext uri="{FF2B5EF4-FFF2-40B4-BE49-F238E27FC236}">
                <a16:creationId xmlns:a16="http://schemas.microsoft.com/office/drawing/2014/main" id="{2174DB66-A750-41DF-ADB4-13E84CCF546F}"/>
              </a:ext>
            </a:extLst>
          </p:cNvPr>
          <p:cNvSpPr>
            <a:spLocks noGrp="1" noChangeArrowheads="1"/>
          </p:cNvSpPr>
          <p:nvPr>
            <p:ph type="body" idx="1"/>
          </p:nvPr>
        </p:nvSpPr>
        <p:spPr>
          <a:xfrm>
            <a:off x="203200" y="2434201"/>
            <a:ext cx="4457189" cy="3742762"/>
          </a:xfrm>
        </p:spPr>
        <p:txBody>
          <a:bodyPr>
            <a:normAutofit/>
          </a:bodyPr>
          <a:lstStyle/>
          <a:p>
            <a:pPr eaLnBrk="1" hangingPunct="1">
              <a:defRPr/>
            </a:pPr>
            <a:r>
              <a:rPr lang="fr-FR" sz="1400" dirty="0"/>
              <a:t>La différenciation des produits rend la substitution d’un produit à l’autre très difficile et confère un pouvoir au fournisseur sur son client. </a:t>
            </a:r>
          </a:p>
          <a:p>
            <a:pPr eaLnBrk="1" hangingPunct="1">
              <a:defRPr/>
            </a:pPr>
            <a:endParaRPr lang="fr-FR" sz="1400" dirty="0"/>
          </a:p>
          <a:p>
            <a:pPr eaLnBrk="1" hangingPunct="1">
              <a:defRPr/>
            </a:pPr>
            <a:r>
              <a:rPr lang="fr-FR" sz="1400" dirty="0"/>
              <a:t>En revanche, lorsque les produits sont banalisés, le pouvoir de marché du fournisseur est beaucoup plus faible. </a:t>
            </a:r>
          </a:p>
          <a:p>
            <a:pPr eaLnBrk="1" hangingPunct="1">
              <a:defRPr/>
            </a:pPr>
            <a:endParaRPr lang="fr-FR" sz="1400" dirty="0"/>
          </a:p>
          <a:p>
            <a:pPr eaLnBrk="1" hangingPunct="1">
              <a:defRPr/>
            </a:pPr>
            <a:r>
              <a:rPr lang="fr-FR" sz="1400" dirty="0"/>
              <a:t>Exemple : investissements en CAO (conception assistée par ordinateur) permettent aux cartonniers qui les ont réalisés de produire plus facilement et plus vite des emballages sur mesure pour leur clients, et donc de différencier le service qu’ils leur offrent de celui des fabricants d’emballages standards.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482" name="Picture 2">
            <a:extLst>
              <a:ext uri="{FF2B5EF4-FFF2-40B4-BE49-F238E27FC236}">
                <a16:creationId xmlns:a16="http://schemas.microsoft.com/office/drawing/2014/main" id="{BAFBB0BE-DE47-B8BC-70D9-63C123DD952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456" r="5241"/>
          <a:stretch/>
        </p:blipFill>
        <p:spPr bwMode="auto">
          <a:xfrm>
            <a:off x="4117521" y="10"/>
            <a:ext cx="8074479" cy="6857990"/>
          </a:xfrm>
          <a:prstGeom prst="rect">
            <a:avLst/>
          </a:prstGeom>
          <a:noFill/>
          <a:extLst>
            <a:ext uri="{909E8E84-426E-40DD-AFC4-6F175D3DCCD1}">
              <a14:hiddenFill xmlns:a14="http://schemas.microsoft.com/office/drawing/2010/main">
                <a:solidFill>
                  <a:srgbClr val="FFFFFF"/>
                </a:solidFill>
              </a14:hiddenFill>
            </a:ext>
          </a:extLst>
        </p:spPr>
      </p:pic>
      <p:sp>
        <p:nvSpPr>
          <p:cNvPr id="32776" name="Freeform: Shape 32775">
            <a:extLst>
              <a:ext uri="{FF2B5EF4-FFF2-40B4-BE49-F238E27FC236}">
                <a16:creationId xmlns:a16="http://schemas.microsoft.com/office/drawing/2014/main" id="{8F23F8A3-8FD7-4779-8323-FDC26BE998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478"/>
            <a:ext cx="7859800" cy="6858478"/>
          </a:xfrm>
          <a:custGeom>
            <a:avLst/>
            <a:gdLst>
              <a:gd name="connsiteX0" fmla="*/ 7859800 w 7859800"/>
              <a:gd name="connsiteY0" fmla="*/ 6858478 h 6858478"/>
              <a:gd name="connsiteX1" fmla="*/ 435245 w 7859800"/>
              <a:gd name="connsiteY1" fmla="*/ 6858478 h 6858478"/>
              <a:gd name="connsiteX2" fmla="*/ 435505 w 7859800"/>
              <a:gd name="connsiteY2" fmla="*/ 6857916 h 6858478"/>
              <a:gd name="connsiteX3" fmla="*/ 0 w 7859800"/>
              <a:gd name="connsiteY3" fmla="*/ 6857916 h 6858478"/>
              <a:gd name="connsiteX4" fmla="*/ 0 w 7859800"/>
              <a:gd name="connsiteY4" fmla="*/ 0 h 6858478"/>
              <a:gd name="connsiteX5" fmla="*/ 3611620 w 7859800"/>
              <a:gd name="connsiteY5" fmla="*/ 0 h 6858478"/>
              <a:gd name="connsiteX6" fmla="*/ 4677848 w 7859800"/>
              <a:gd name="connsiteY6" fmla="*/ 0 h 6858478"/>
              <a:gd name="connsiteX7" fmla="*/ 4683425 w 7859800"/>
              <a:gd name="connsiteY7"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59800" h="6858478">
                <a:moveTo>
                  <a:pt x="7859800" y="6858478"/>
                </a:moveTo>
                <a:lnTo>
                  <a:pt x="435245" y="6858478"/>
                </a:lnTo>
                <a:lnTo>
                  <a:pt x="435505" y="6857916"/>
                </a:lnTo>
                <a:lnTo>
                  <a:pt x="0" y="6857916"/>
                </a:lnTo>
                <a:lnTo>
                  <a:pt x="0" y="0"/>
                </a:lnTo>
                <a:lnTo>
                  <a:pt x="3611620" y="0"/>
                </a:lnTo>
                <a:lnTo>
                  <a:pt x="4677848" y="0"/>
                </a:lnTo>
                <a:lnTo>
                  <a:pt x="4683425" y="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778" name="Freeform: Shape 32777">
            <a:extLst>
              <a:ext uri="{FF2B5EF4-FFF2-40B4-BE49-F238E27FC236}">
                <a16:creationId xmlns:a16="http://schemas.microsoft.com/office/drawing/2014/main" id="{F605C4CC-A25C-416F-8333-7CB7DC97D8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478"/>
            <a:ext cx="7431174" cy="6858478"/>
          </a:xfrm>
          <a:custGeom>
            <a:avLst/>
            <a:gdLst>
              <a:gd name="connsiteX0" fmla="*/ 7431174 w 7431174"/>
              <a:gd name="connsiteY0" fmla="*/ 6858478 h 6858478"/>
              <a:gd name="connsiteX1" fmla="*/ 6619 w 7431174"/>
              <a:gd name="connsiteY1" fmla="*/ 6858478 h 6858478"/>
              <a:gd name="connsiteX2" fmla="*/ 6879 w 7431174"/>
              <a:gd name="connsiteY2" fmla="*/ 6857916 h 6858478"/>
              <a:gd name="connsiteX3" fmla="*/ 0 w 7431174"/>
              <a:gd name="connsiteY3" fmla="*/ 6857916 h 6858478"/>
              <a:gd name="connsiteX4" fmla="*/ 0 w 7431174"/>
              <a:gd name="connsiteY4" fmla="*/ 0 h 6858478"/>
              <a:gd name="connsiteX5" fmla="*/ 3182994 w 7431174"/>
              <a:gd name="connsiteY5" fmla="*/ 0 h 6858478"/>
              <a:gd name="connsiteX6" fmla="*/ 4249222 w 7431174"/>
              <a:gd name="connsiteY6" fmla="*/ 0 h 6858478"/>
              <a:gd name="connsiteX7" fmla="*/ 4254799 w 7431174"/>
              <a:gd name="connsiteY7"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31174" h="6858478">
                <a:moveTo>
                  <a:pt x="7431174" y="6858478"/>
                </a:moveTo>
                <a:lnTo>
                  <a:pt x="6619" y="6858478"/>
                </a:lnTo>
                <a:lnTo>
                  <a:pt x="6879" y="6857916"/>
                </a:lnTo>
                <a:lnTo>
                  <a:pt x="0" y="6857916"/>
                </a:lnTo>
                <a:lnTo>
                  <a:pt x="0" y="0"/>
                </a:lnTo>
                <a:lnTo>
                  <a:pt x="3182994" y="0"/>
                </a:lnTo>
                <a:lnTo>
                  <a:pt x="4249222" y="0"/>
                </a:lnTo>
                <a:lnTo>
                  <a:pt x="4254799" y="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770" name="Rectangle 2">
            <a:extLst>
              <a:ext uri="{FF2B5EF4-FFF2-40B4-BE49-F238E27FC236}">
                <a16:creationId xmlns:a16="http://schemas.microsoft.com/office/drawing/2014/main" id="{A3841B0D-E9D2-4287-A489-E85D4E9FADE6}"/>
              </a:ext>
            </a:extLst>
          </p:cNvPr>
          <p:cNvSpPr>
            <a:spLocks noGrp="1" noChangeArrowheads="1"/>
          </p:cNvSpPr>
          <p:nvPr>
            <p:ph type="title"/>
          </p:nvPr>
        </p:nvSpPr>
        <p:spPr>
          <a:xfrm>
            <a:off x="203200" y="365125"/>
            <a:ext cx="6779491" cy="1325563"/>
          </a:xfrm>
        </p:spPr>
        <p:txBody>
          <a:bodyPr>
            <a:normAutofit/>
          </a:bodyPr>
          <a:lstStyle/>
          <a:p>
            <a:pPr algn="ctr" eaLnBrk="1" hangingPunct="1">
              <a:defRPr/>
            </a:pPr>
            <a:r>
              <a:rPr lang="fr-FR" sz="3100" b="1" dirty="0"/>
              <a:t>Critères pressions exercées par les fournisseurs et les clients (4)</a:t>
            </a:r>
          </a:p>
        </p:txBody>
      </p:sp>
      <p:sp>
        <p:nvSpPr>
          <p:cNvPr id="32771" name="Rectangle 3">
            <a:extLst>
              <a:ext uri="{FF2B5EF4-FFF2-40B4-BE49-F238E27FC236}">
                <a16:creationId xmlns:a16="http://schemas.microsoft.com/office/drawing/2014/main" id="{06895E6E-D175-43A4-9DA6-3AF578C0E118}"/>
              </a:ext>
            </a:extLst>
          </p:cNvPr>
          <p:cNvSpPr>
            <a:spLocks noGrp="1" noChangeArrowheads="1"/>
          </p:cNvSpPr>
          <p:nvPr>
            <p:ph type="body" idx="1"/>
          </p:nvPr>
        </p:nvSpPr>
        <p:spPr>
          <a:xfrm>
            <a:off x="0" y="1690688"/>
            <a:ext cx="5296618" cy="4154361"/>
          </a:xfrm>
        </p:spPr>
        <p:txBody>
          <a:bodyPr>
            <a:noAutofit/>
          </a:bodyPr>
          <a:lstStyle/>
          <a:p>
            <a:pPr eaLnBrk="1" hangingPunct="1">
              <a:defRPr/>
            </a:pPr>
            <a:r>
              <a:rPr lang="fr-FR" sz="1200" dirty="0"/>
              <a:t>Le coût de transfert : résultante des deux précédents facteurs et se mesure par les dépenses engendrées par un changement de fournisseur. </a:t>
            </a:r>
          </a:p>
          <a:p>
            <a:pPr eaLnBrk="1" hangingPunct="1">
              <a:defRPr/>
            </a:pPr>
            <a:endParaRPr lang="fr-FR" sz="1200" dirty="0"/>
          </a:p>
          <a:p>
            <a:pPr eaLnBrk="1" hangingPunct="1">
              <a:defRPr/>
            </a:pPr>
            <a:r>
              <a:rPr lang="fr-FR" sz="1200" dirty="0"/>
              <a:t>Plus le coût de transfert est élevé, plus le client est lié à son fournisseur actuel et plus le pouvoir de ce dernier est grand.</a:t>
            </a:r>
          </a:p>
          <a:p>
            <a:pPr eaLnBrk="1" hangingPunct="1">
              <a:defRPr/>
            </a:pPr>
            <a:endParaRPr lang="fr-FR" sz="1200" dirty="0"/>
          </a:p>
          <a:p>
            <a:pPr eaLnBrk="1" hangingPunct="1">
              <a:defRPr/>
            </a:pPr>
            <a:r>
              <a:rPr lang="fr-FR" sz="1200" dirty="0"/>
              <a:t>Exemple : La tendance chez la plupart des constructeurs automobiles est aujourd’hui à la désintégration : ils confient à leurs fournisseurs de première ligne un part croissante des fabrications qu’ils réalisaient en interne. </a:t>
            </a:r>
          </a:p>
          <a:p>
            <a:pPr eaLnBrk="1" hangingPunct="1">
              <a:defRPr/>
            </a:pPr>
            <a:endParaRPr lang="fr-FR" sz="1200" dirty="0"/>
          </a:p>
          <a:p>
            <a:pPr lvl="1" eaLnBrk="1" hangingPunct="1">
              <a:defRPr/>
            </a:pPr>
            <a:r>
              <a:rPr lang="fr-FR" sz="1200" dirty="0"/>
              <a:t>Cette politique entraîne une plus grande spécialisation des fournisseurs, désormais attachés à un constructeur unique. Cette relation privilégiée leur permet de bénéficier de volumes de productions importants mais accroît aussi fortement leur dépendance vis-à-vis de leurs clients. </a:t>
            </a:r>
          </a:p>
          <a:p>
            <a:pPr eaLnBrk="1" hangingPunct="1">
              <a:defRPr/>
            </a:pPr>
            <a:endParaRPr lang="fr-FR" sz="1200" dirty="0"/>
          </a:p>
          <a:p>
            <a:pPr lvl="1" eaLnBrk="1" hangingPunct="1">
              <a:defRPr/>
            </a:pPr>
            <a:r>
              <a:rPr lang="fr-FR" sz="1200" dirty="0"/>
              <a:t>Leur survie peut désormais dépendre d’une résiliation de contrat. Les constructeurs automobiles japonais traitent ainsi avec deux fournisseurs afin de maintenir la pression sur les prix et exigent, outre les critères de qualité et de productivité, des baisses de 5 % sur les prix des équipements chaque année.</a:t>
            </a:r>
          </a:p>
        </p:txBody>
      </p:sp>
    </p:spTree>
  </p:cSld>
  <p:clrMapOvr>
    <a:overrideClrMapping bg1="dk1" tx1="lt1" bg2="dk2" tx2="lt2" accent1="accent1" accent2="accent2" accent3="accent3" accent4="accent4" accent5="accent5" accent6="accent6" hlink="hlink" folHlink="folHlink"/>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800" name="Rectangle 33799">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794" name="Rectangle 2">
            <a:extLst>
              <a:ext uri="{FF2B5EF4-FFF2-40B4-BE49-F238E27FC236}">
                <a16:creationId xmlns:a16="http://schemas.microsoft.com/office/drawing/2014/main" id="{87A179C7-DDA3-44A9-8C1D-05113925E8BB}"/>
              </a:ext>
            </a:extLst>
          </p:cNvPr>
          <p:cNvSpPr>
            <a:spLocks noGrp="1" noChangeArrowheads="1"/>
          </p:cNvSpPr>
          <p:nvPr>
            <p:ph type="title"/>
          </p:nvPr>
        </p:nvSpPr>
        <p:spPr>
          <a:xfrm>
            <a:off x="524256" y="516804"/>
            <a:ext cx="6594189" cy="1625210"/>
          </a:xfrm>
        </p:spPr>
        <p:txBody>
          <a:bodyPr>
            <a:normAutofit/>
          </a:bodyPr>
          <a:lstStyle/>
          <a:p>
            <a:pPr eaLnBrk="1" hangingPunct="1">
              <a:defRPr/>
            </a:pPr>
            <a:r>
              <a:rPr lang="fr-FR" sz="3700">
                <a:solidFill>
                  <a:srgbClr val="FFFFFF"/>
                </a:solidFill>
              </a:rPr>
              <a:t>Critères pressions exercées par les fournisseurs et les clients (5)</a:t>
            </a:r>
          </a:p>
        </p:txBody>
      </p:sp>
      <p:sp>
        <p:nvSpPr>
          <p:cNvPr id="33802" name="Rectangle 33801">
            <a:extLst>
              <a:ext uri="{FF2B5EF4-FFF2-40B4-BE49-F238E27FC236}">
                <a16:creationId xmlns:a16="http://schemas.microsoft.com/office/drawing/2014/main" id="{36D30126-6314-4A93-B27E-5C66CF7819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9184" y="2432305"/>
            <a:ext cx="7056669" cy="4102852"/>
          </a:xfrm>
          <a:prstGeom prst="rect">
            <a:avLst/>
          </a:prstGeom>
          <a:solidFill>
            <a:srgbClr val="7F7F7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506" name="Picture 2" descr="Décathlon, à fond la marque !">
            <a:extLst>
              <a:ext uri="{FF2B5EF4-FFF2-40B4-BE49-F238E27FC236}">
                <a16:creationId xmlns:a16="http://schemas.microsoft.com/office/drawing/2014/main" id="{F2D6C465-79F0-FEE0-678B-7A2CED164804}"/>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69387" y="2660287"/>
            <a:ext cx="6174623" cy="3646887"/>
          </a:xfrm>
          <a:prstGeom prst="rect">
            <a:avLst/>
          </a:prstGeom>
          <a:noFill/>
          <a:extLst>
            <a:ext uri="{909E8E84-426E-40DD-AFC4-6F175D3DCCD1}">
              <a14:hiddenFill xmlns:a14="http://schemas.microsoft.com/office/drawing/2010/main">
                <a:solidFill>
                  <a:srgbClr val="FFFFFF"/>
                </a:solidFill>
              </a14:hiddenFill>
            </a:ext>
          </a:extLst>
        </p:spPr>
      </p:pic>
      <p:sp>
        <p:nvSpPr>
          <p:cNvPr id="33804" name="Rectangle 33803">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795" name="Rectangle 3">
            <a:extLst>
              <a:ext uri="{FF2B5EF4-FFF2-40B4-BE49-F238E27FC236}">
                <a16:creationId xmlns:a16="http://schemas.microsoft.com/office/drawing/2014/main" id="{4CE3433B-542B-4888-99CD-C6EF50DF3E02}"/>
              </a:ext>
            </a:extLst>
          </p:cNvPr>
          <p:cNvSpPr>
            <a:spLocks noGrp="1" noChangeArrowheads="1"/>
          </p:cNvSpPr>
          <p:nvPr>
            <p:ph type="body" idx="1"/>
          </p:nvPr>
        </p:nvSpPr>
        <p:spPr>
          <a:xfrm>
            <a:off x="8029319" y="917725"/>
            <a:ext cx="3424739" cy="4852362"/>
          </a:xfrm>
        </p:spPr>
        <p:txBody>
          <a:bodyPr anchor="ctr">
            <a:normAutofit/>
          </a:bodyPr>
          <a:lstStyle/>
          <a:p>
            <a:pPr eaLnBrk="1" hangingPunct="1">
              <a:defRPr/>
            </a:pPr>
            <a:r>
              <a:rPr lang="fr-FR" sz="1700">
                <a:solidFill>
                  <a:srgbClr val="FFFFFF"/>
                </a:solidFill>
              </a:rPr>
              <a:t>Les possibilités d’intégration en aval à un coût acceptable confèrent au fournisseur un pouvoir de négociation important vis-à-vis de son client.</a:t>
            </a:r>
          </a:p>
          <a:p>
            <a:pPr eaLnBrk="1" hangingPunct="1">
              <a:defRPr/>
            </a:pPr>
            <a:endParaRPr lang="fr-FR" sz="1700">
              <a:solidFill>
                <a:srgbClr val="FFFFFF"/>
              </a:solidFill>
            </a:endParaRPr>
          </a:p>
          <a:p>
            <a:pPr eaLnBrk="1" hangingPunct="1">
              <a:defRPr/>
            </a:pPr>
            <a:r>
              <a:rPr lang="fr-FR" sz="1700">
                <a:solidFill>
                  <a:srgbClr val="FFFFFF"/>
                </a:solidFill>
              </a:rPr>
              <a:t> La même analyse s’applique au client qui s’intègre en amont. Certains fabricants de textile ou de chaussures ont ainsi développé leur propre réseau de distribution, de même que certains grands de la distribution alimentaire ont investi dans la production de produits vendus sous marque propre. </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824" name="Rectangle 34823">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rgbClr val="6F36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818" name="Rectangle 2">
            <a:extLst>
              <a:ext uri="{FF2B5EF4-FFF2-40B4-BE49-F238E27FC236}">
                <a16:creationId xmlns:a16="http://schemas.microsoft.com/office/drawing/2014/main" id="{88162250-93FB-4258-BFCD-BFDCC3B80947}"/>
              </a:ext>
            </a:extLst>
          </p:cNvPr>
          <p:cNvSpPr>
            <a:spLocks noGrp="1" noChangeArrowheads="1"/>
          </p:cNvSpPr>
          <p:nvPr>
            <p:ph type="title"/>
          </p:nvPr>
        </p:nvSpPr>
        <p:spPr>
          <a:xfrm>
            <a:off x="524256" y="516804"/>
            <a:ext cx="6594189" cy="1625210"/>
          </a:xfrm>
        </p:spPr>
        <p:txBody>
          <a:bodyPr>
            <a:normAutofit/>
          </a:bodyPr>
          <a:lstStyle/>
          <a:p>
            <a:pPr eaLnBrk="1" hangingPunct="1">
              <a:defRPr/>
            </a:pPr>
            <a:r>
              <a:rPr lang="fr-FR" sz="3700">
                <a:solidFill>
                  <a:srgbClr val="FFFFFF"/>
                </a:solidFill>
              </a:rPr>
              <a:t>Critères pressions exercées par les fournisseurs et les clients (6)</a:t>
            </a:r>
          </a:p>
        </p:txBody>
      </p:sp>
      <p:sp>
        <p:nvSpPr>
          <p:cNvPr id="34826" name="Rectangle 34825">
            <a:extLst>
              <a:ext uri="{FF2B5EF4-FFF2-40B4-BE49-F238E27FC236}">
                <a16:creationId xmlns:a16="http://schemas.microsoft.com/office/drawing/2014/main" id="{36D30126-6314-4A93-B27E-5C66CF7819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9184" y="2432305"/>
            <a:ext cx="7056669" cy="4102852"/>
          </a:xfrm>
          <a:prstGeom prst="rect">
            <a:avLst/>
          </a:prstGeom>
          <a:solidFill>
            <a:srgbClr val="7F7F7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530" name="Picture 2">
            <a:extLst>
              <a:ext uri="{FF2B5EF4-FFF2-40B4-BE49-F238E27FC236}">
                <a16:creationId xmlns:a16="http://schemas.microsoft.com/office/drawing/2014/main" id="{462A3A3F-D362-99E4-9826-C9E9B3CC75D7}"/>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15022" y="2660287"/>
            <a:ext cx="6483354" cy="3646887"/>
          </a:xfrm>
          <a:prstGeom prst="rect">
            <a:avLst/>
          </a:prstGeom>
          <a:noFill/>
          <a:extLst>
            <a:ext uri="{909E8E84-426E-40DD-AFC4-6F175D3DCCD1}">
              <a14:hiddenFill xmlns:a14="http://schemas.microsoft.com/office/drawing/2010/main">
                <a:solidFill>
                  <a:srgbClr val="FFFFFF"/>
                </a:solidFill>
              </a14:hiddenFill>
            </a:ext>
          </a:extLst>
        </p:spPr>
      </p:pic>
      <p:sp>
        <p:nvSpPr>
          <p:cNvPr id="34828" name="Rectangle 34827">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819" name="Rectangle 3">
            <a:extLst>
              <a:ext uri="{FF2B5EF4-FFF2-40B4-BE49-F238E27FC236}">
                <a16:creationId xmlns:a16="http://schemas.microsoft.com/office/drawing/2014/main" id="{2FE8E524-0F60-4624-8199-9E39AE3A5B7C}"/>
              </a:ext>
            </a:extLst>
          </p:cNvPr>
          <p:cNvSpPr>
            <a:spLocks noGrp="1" noChangeArrowheads="1"/>
          </p:cNvSpPr>
          <p:nvPr>
            <p:ph type="body" idx="1"/>
          </p:nvPr>
        </p:nvSpPr>
        <p:spPr>
          <a:xfrm>
            <a:off x="8029319" y="917725"/>
            <a:ext cx="3424739" cy="4852362"/>
          </a:xfrm>
        </p:spPr>
        <p:txBody>
          <a:bodyPr anchor="ctr">
            <a:normAutofit/>
          </a:bodyPr>
          <a:lstStyle/>
          <a:p>
            <a:pPr eaLnBrk="1" hangingPunct="1">
              <a:defRPr/>
            </a:pPr>
            <a:r>
              <a:rPr lang="fr-FR" sz="2000">
                <a:solidFill>
                  <a:srgbClr val="FFFFFF"/>
                </a:solidFill>
              </a:rPr>
              <a:t>La répartition de la valeur ajoutée, dans la mesure où les intervenants connaissent précisément les coûts et les gains du partenaire (qu’il soit fournisseur ou client). </a:t>
            </a:r>
          </a:p>
          <a:p>
            <a:pPr eaLnBrk="1" hangingPunct="1">
              <a:defRPr/>
            </a:pPr>
            <a:endParaRPr lang="fr-FR" sz="2000">
              <a:solidFill>
                <a:srgbClr val="FFFFFF"/>
              </a:solidFill>
            </a:endParaRPr>
          </a:p>
          <a:p>
            <a:pPr eaLnBrk="1" hangingPunct="1">
              <a:defRPr/>
            </a:pPr>
            <a:r>
              <a:rPr lang="fr-FR" sz="2000">
                <a:solidFill>
                  <a:srgbClr val="FFFFFF"/>
                </a:solidFill>
              </a:rPr>
              <a:t>Le marché des jeux vidéos en est un bon exemple : concepteurs (Electronics Arts, Konami…), distributeurs (Micromania, Fnac, Vrigin…), consoles (Nitendo, Sega, Sony, Microsoft)….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 name="Image 1">
            <a:extLst>
              <a:ext uri="{FF2B5EF4-FFF2-40B4-BE49-F238E27FC236}">
                <a16:creationId xmlns:a16="http://schemas.microsoft.com/office/drawing/2014/main" id="{1C24FDF7-55C3-13AC-99F2-9061BEABF115}"/>
              </a:ext>
            </a:extLst>
          </p:cNvPr>
          <p:cNvPicPr>
            <a:picLocks noChangeAspect="1"/>
          </p:cNvPicPr>
          <p:nvPr/>
        </p:nvPicPr>
        <p:blipFill rotWithShape="1">
          <a:blip r:embed="rId2"/>
          <a:srcRect t="3674" b="12072"/>
          <a:stretch/>
        </p:blipFill>
        <p:spPr>
          <a:xfrm>
            <a:off x="20" y="1282"/>
            <a:ext cx="12191980" cy="6856718"/>
          </a:xfrm>
          <a:prstGeom prst="rect">
            <a:avLst/>
          </a:prstGeom>
        </p:spPr>
      </p:pic>
    </p:spTree>
    <p:extLst>
      <p:ext uri="{BB962C8B-B14F-4D97-AF65-F5344CB8AC3E}">
        <p14:creationId xmlns:p14="http://schemas.microsoft.com/office/powerpoint/2010/main" val="27558588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848" name="Rectangle 35847">
            <a:extLst>
              <a:ext uri="{FF2B5EF4-FFF2-40B4-BE49-F238E27FC236}">
                <a16:creationId xmlns:a16="http://schemas.microsoft.com/office/drawing/2014/main" id="{C232B152-3720-4D3B-97ED-45CE5483F1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850" name="Freeform: Shape 35849">
            <a:extLst>
              <a:ext uri="{FF2B5EF4-FFF2-40B4-BE49-F238E27FC236}">
                <a16:creationId xmlns:a16="http://schemas.microsoft.com/office/drawing/2014/main" id="{11BAB570-FF10-4E96-8A3F-FA9804702B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4693698" cy="6858000"/>
          </a:xfrm>
          <a:custGeom>
            <a:avLst/>
            <a:gdLst>
              <a:gd name="connsiteX0" fmla="*/ 0 w 4693698"/>
              <a:gd name="connsiteY0" fmla="*/ 0 h 6858000"/>
              <a:gd name="connsiteX1" fmla="*/ 420914 w 4693698"/>
              <a:gd name="connsiteY1" fmla="*/ 0 h 6858000"/>
              <a:gd name="connsiteX2" fmla="*/ 1582057 w 4693698"/>
              <a:gd name="connsiteY2" fmla="*/ 0 h 6858000"/>
              <a:gd name="connsiteX3" fmla="*/ 4503903 w 4693698"/>
              <a:gd name="connsiteY3" fmla="*/ 0 h 6858000"/>
              <a:gd name="connsiteX4" fmla="*/ 4508943 w 4693698"/>
              <a:gd name="connsiteY4" fmla="*/ 66675 h 6858000"/>
              <a:gd name="connsiteX5" fmla="*/ 4517340 w 4693698"/>
              <a:gd name="connsiteY5" fmla="*/ 122237 h 6858000"/>
              <a:gd name="connsiteX6" fmla="*/ 4527418 w 4693698"/>
              <a:gd name="connsiteY6" fmla="*/ 174625 h 6858000"/>
              <a:gd name="connsiteX7" fmla="*/ 4544214 w 4693698"/>
              <a:gd name="connsiteY7" fmla="*/ 217487 h 6858000"/>
              <a:gd name="connsiteX8" fmla="*/ 4561010 w 4693698"/>
              <a:gd name="connsiteY8" fmla="*/ 260350 h 6858000"/>
              <a:gd name="connsiteX9" fmla="*/ 4581165 w 4693698"/>
              <a:gd name="connsiteY9" fmla="*/ 296862 h 6858000"/>
              <a:gd name="connsiteX10" fmla="*/ 4601320 w 4693698"/>
              <a:gd name="connsiteY10" fmla="*/ 334962 h 6858000"/>
              <a:gd name="connsiteX11" fmla="*/ 4619796 w 4693698"/>
              <a:gd name="connsiteY11" fmla="*/ 369887 h 6858000"/>
              <a:gd name="connsiteX12" fmla="*/ 4638271 w 4693698"/>
              <a:gd name="connsiteY12" fmla="*/ 409575 h 6858000"/>
              <a:gd name="connsiteX13" fmla="*/ 4655067 w 4693698"/>
              <a:gd name="connsiteY13" fmla="*/ 450850 h 6858000"/>
              <a:gd name="connsiteX14" fmla="*/ 4670184 w 4693698"/>
              <a:gd name="connsiteY14" fmla="*/ 496887 h 6858000"/>
              <a:gd name="connsiteX15" fmla="*/ 4681941 w 4693698"/>
              <a:gd name="connsiteY15" fmla="*/ 546100 h 6858000"/>
              <a:gd name="connsiteX16" fmla="*/ 4690339 w 4693698"/>
              <a:gd name="connsiteY16" fmla="*/ 606425 h 6858000"/>
              <a:gd name="connsiteX17" fmla="*/ 4693698 w 4693698"/>
              <a:gd name="connsiteY17" fmla="*/ 673100 h 6858000"/>
              <a:gd name="connsiteX18" fmla="*/ 4690339 w 4693698"/>
              <a:gd name="connsiteY18" fmla="*/ 744537 h 6858000"/>
              <a:gd name="connsiteX19" fmla="*/ 4681941 w 4693698"/>
              <a:gd name="connsiteY19" fmla="*/ 801687 h 6858000"/>
              <a:gd name="connsiteX20" fmla="*/ 4670184 w 4693698"/>
              <a:gd name="connsiteY20" fmla="*/ 854075 h 6858000"/>
              <a:gd name="connsiteX21" fmla="*/ 4655067 w 4693698"/>
              <a:gd name="connsiteY21" fmla="*/ 901700 h 6858000"/>
              <a:gd name="connsiteX22" fmla="*/ 4638271 w 4693698"/>
              <a:gd name="connsiteY22" fmla="*/ 942975 h 6858000"/>
              <a:gd name="connsiteX23" fmla="*/ 4618116 w 4693698"/>
              <a:gd name="connsiteY23" fmla="*/ 981075 h 6858000"/>
              <a:gd name="connsiteX24" fmla="*/ 4597961 w 4693698"/>
              <a:gd name="connsiteY24" fmla="*/ 1017587 h 6858000"/>
              <a:gd name="connsiteX25" fmla="*/ 4577806 w 4693698"/>
              <a:gd name="connsiteY25" fmla="*/ 1055687 h 6858000"/>
              <a:gd name="connsiteX26" fmla="*/ 4559330 w 4693698"/>
              <a:gd name="connsiteY26" fmla="*/ 1095375 h 6858000"/>
              <a:gd name="connsiteX27" fmla="*/ 4540854 w 4693698"/>
              <a:gd name="connsiteY27" fmla="*/ 1136650 h 6858000"/>
              <a:gd name="connsiteX28" fmla="*/ 4525739 w 4693698"/>
              <a:gd name="connsiteY28" fmla="*/ 1182687 h 6858000"/>
              <a:gd name="connsiteX29" fmla="*/ 4515661 w 4693698"/>
              <a:gd name="connsiteY29" fmla="*/ 1235075 h 6858000"/>
              <a:gd name="connsiteX30" fmla="*/ 4505583 w 4693698"/>
              <a:gd name="connsiteY30" fmla="*/ 1295400 h 6858000"/>
              <a:gd name="connsiteX31" fmla="*/ 4503903 w 4693698"/>
              <a:gd name="connsiteY31" fmla="*/ 1363662 h 6858000"/>
              <a:gd name="connsiteX32" fmla="*/ 4505583 w 4693698"/>
              <a:gd name="connsiteY32" fmla="*/ 1431925 h 6858000"/>
              <a:gd name="connsiteX33" fmla="*/ 4515661 w 4693698"/>
              <a:gd name="connsiteY33" fmla="*/ 1492250 h 6858000"/>
              <a:gd name="connsiteX34" fmla="*/ 4525739 w 4693698"/>
              <a:gd name="connsiteY34" fmla="*/ 1544637 h 6858000"/>
              <a:gd name="connsiteX35" fmla="*/ 4540854 w 4693698"/>
              <a:gd name="connsiteY35" fmla="*/ 1589087 h 6858000"/>
              <a:gd name="connsiteX36" fmla="*/ 4559330 w 4693698"/>
              <a:gd name="connsiteY36" fmla="*/ 1631950 h 6858000"/>
              <a:gd name="connsiteX37" fmla="*/ 4577806 w 4693698"/>
              <a:gd name="connsiteY37" fmla="*/ 1671637 h 6858000"/>
              <a:gd name="connsiteX38" fmla="*/ 4597961 w 4693698"/>
              <a:gd name="connsiteY38" fmla="*/ 1708150 h 6858000"/>
              <a:gd name="connsiteX39" fmla="*/ 4618116 w 4693698"/>
              <a:gd name="connsiteY39" fmla="*/ 1743075 h 6858000"/>
              <a:gd name="connsiteX40" fmla="*/ 4638271 w 4693698"/>
              <a:gd name="connsiteY40" fmla="*/ 1782762 h 6858000"/>
              <a:gd name="connsiteX41" fmla="*/ 4655067 w 4693698"/>
              <a:gd name="connsiteY41" fmla="*/ 1824037 h 6858000"/>
              <a:gd name="connsiteX42" fmla="*/ 4670184 w 4693698"/>
              <a:gd name="connsiteY42" fmla="*/ 1870075 h 6858000"/>
              <a:gd name="connsiteX43" fmla="*/ 4681941 w 4693698"/>
              <a:gd name="connsiteY43" fmla="*/ 1922462 h 6858000"/>
              <a:gd name="connsiteX44" fmla="*/ 4690339 w 4693698"/>
              <a:gd name="connsiteY44" fmla="*/ 1982787 h 6858000"/>
              <a:gd name="connsiteX45" fmla="*/ 4693698 w 4693698"/>
              <a:gd name="connsiteY45" fmla="*/ 2051050 h 6858000"/>
              <a:gd name="connsiteX46" fmla="*/ 4690339 w 4693698"/>
              <a:gd name="connsiteY46" fmla="*/ 2119312 h 6858000"/>
              <a:gd name="connsiteX47" fmla="*/ 4681941 w 4693698"/>
              <a:gd name="connsiteY47" fmla="*/ 2179637 h 6858000"/>
              <a:gd name="connsiteX48" fmla="*/ 4670184 w 4693698"/>
              <a:gd name="connsiteY48" fmla="*/ 2232025 h 6858000"/>
              <a:gd name="connsiteX49" fmla="*/ 4655067 w 4693698"/>
              <a:gd name="connsiteY49" fmla="*/ 2278062 h 6858000"/>
              <a:gd name="connsiteX50" fmla="*/ 4638271 w 4693698"/>
              <a:gd name="connsiteY50" fmla="*/ 2319337 h 6858000"/>
              <a:gd name="connsiteX51" fmla="*/ 4618116 w 4693698"/>
              <a:gd name="connsiteY51" fmla="*/ 2359025 h 6858000"/>
              <a:gd name="connsiteX52" fmla="*/ 4597961 w 4693698"/>
              <a:gd name="connsiteY52" fmla="*/ 2395537 h 6858000"/>
              <a:gd name="connsiteX53" fmla="*/ 4577806 w 4693698"/>
              <a:gd name="connsiteY53" fmla="*/ 2433637 h 6858000"/>
              <a:gd name="connsiteX54" fmla="*/ 4559330 w 4693698"/>
              <a:gd name="connsiteY54" fmla="*/ 2471737 h 6858000"/>
              <a:gd name="connsiteX55" fmla="*/ 4540854 w 4693698"/>
              <a:gd name="connsiteY55" fmla="*/ 2513012 h 6858000"/>
              <a:gd name="connsiteX56" fmla="*/ 4525739 w 4693698"/>
              <a:gd name="connsiteY56" fmla="*/ 2560637 h 6858000"/>
              <a:gd name="connsiteX57" fmla="*/ 4515661 w 4693698"/>
              <a:gd name="connsiteY57" fmla="*/ 2613025 h 6858000"/>
              <a:gd name="connsiteX58" fmla="*/ 4505583 w 4693698"/>
              <a:gd name="connsiteY58" fmla="*/ 2671762 h 6858000"/>
              <a:gd name="connsiteX59" fmla="*/ 4503903 w 4693698"/>
              <a:gd name="connsiteY59" fmla="*/ 2741612 h 6858000"/>
              <a:gd name="connsiteX60" fmla="*/ 4505583 w 4693698"/>
              <a:gd name="connsiteY60" fmla="*/ 2809875 h 6858000"/>
              <a:gd name="connsiteX61" fmla="*/ 4515661 w 4693698"/>
              <a:gd name="connsiteY61" fmla="*/ 2868612 h 6858000"/>
              <a:gd name="connsiteX62" fmla="*/ 4525739 w 4693698"/>
              <a:gd name="connsiteY62" fmla="*/ 2922587 h 6858000"/>
              <a:gd name="connsiteX63" fmla="*/ 4540854 w 4693698"/>
              <a:gd name="connsiteY63" fmla="*/ 2967037 h 6858000"/>
              <a:gd name="connsiteX64" fmla="*/ 4559330 w 4693698"/>
              <a:gd name="connsiteY64" fmla="*/ 3009900 h 6858000"/>
              <a:gd name="connsiteX65" fmla="*/ 4577806 w 4693698"/>
              <a:gd name="connsiteY65" fmla="*/ 3046412 h 6858000"/>
              <a:gd name="connsiteX66" fmla="*/ 4597961 w 4693698"/>
              <a:gd name="connsiteY66" fmla="*/ 3084512 h 6858000"/>
              <a:gd name="connsiteX67" fmla="*/ 4618116 w 4693698"/>
              <a:gd name="connsiteY67" fmla="*/ 3121025 h 6858000"/>
              <a:gd name="connsiteX68" fmla="*/ 4638271 w 4693698"/>
              <a:gd name="connsiteY68" fmla="*/ 3160712 h 6858000"/>
              <a:gd name="connsiteX69" fmla="*/ 4655067 w 4693698"/>
              <a:gd name="connsiteY69" fmla="*/ 3201987 h 6858000"/>
              <a:gd name="connsiteX70" fmla="*/ 4670184 w 4693698"/>
              <a:gd name="connsiteY70" fmla="*/ 3248025 h 6858000"/>
              <a:gd name="connsiteX71" fmla="*/ 4681941 w 4693698"/>
              <a:gd name="connsiteY71" fmla="*/ 3300412 h 6858000"/>
              <a:gd name="connsiteX72" fmla="*/ 4690339 w 4693698"/>
              <a:gd name="connsiteY72" fmla="*/ 3360737 h 6858000"/>
              <a:gd name="connsiteX73" fmla="*/ 4693698 w 4693698"/>
              <a:gd name="connsiteY73" fmla="*/ 3427412 h 6858000"/>
              <a:gd name="connsiteX74" fmla="*/ 4690339 w 4693698"/>
              <a:gd name="connsiteY74" fmla="*/ 3497262 h 6858000"/>
              <a:gd name="connsiteX75" fmla="*/ 4681941 w 4693698"/>
              <a:gd name="connsiteY75" fmla="*/ 3557587 h 6858000"/>
              <a:gd name="connsiteX76" fmla="*/ 4670184 w 4693698"/>
              <a:gd name="connsiteY76" fmla="*/ 3609975 h 6858000"/>
              <a:gd name="connsiteX77" fmla="*/ 4655067 w 4693698"/>
              <a:gd name="connsiteY77" fmla="*/ 3656012 h 6858000"/>
              <a:gd name="connsiteX78" fmla="*/ 4638271 w 4693698"/>
              <a:gd name="connsiteY78" fmla="*/ 3697287 h 6858000"/>
              <a:gd name="connsiteX79" fmla="*/ 4618116 w 4693698"/>
              <a:gd name="connsiteY79" fmla="*/ 3736975 h 6858000"/>
              <a:gd name="connsiteX80" fmla="*/ 4577806 w 4693698"/>
              <a:gd name="connsiteY80" fmla="*/ 3811587 h 6858000"/>
              <a:gd name="connsiteX81" fmla="*/ 4559330 w 4693698"/>
              <a:gd name="connsiteY81" fmla="*/ 3848100 h 6858000"/>
              <a:gd name="connsiteX82" fmla="*/ 4540854 w 4693698"/>
              <a:gd name="connsiteY82" fmla="*/ 3890962 h 6858000"/>
              <a:gd name="connsiteX83" fmla="*/ 4525739 w 4693698"/>
              <a:gd name="connsiteY83" fmla="*/ 3935412 h 6858000"/>
              <a:gd name="connsiteX84" fmla="*/ 4515661 w 4693698"/>
              <a:gd name="connsiteY84" fmla="*/ 3987800 h 6858000"/>
              <a:gd name="connsiteX85" fmla="*/ 4505583 w 4693698"/>
              <a:gd name="connsiteY85" fmla="*/ 4048125 h 6858000"/>
              <a:gd name="connsiteX86" fmla="*/ 4503903 w 4693698"/>
              <a:gd name="connsiteY86" fmla="*/ 4116387 h 6858000"/>
              <a:gd name="connsiteX87" fmla="*/ 4505583 w 4693698"/>
              <a:gd name="connsiteY87" fmla="*/ 4186237 h 6858000"/>
              <a:gd name="connsiteX88" fmla="*/ 4515661 w 4693698"/>
              <a:gd name="connsiteY88" fmla="*/ 4244975 h 6858000"/>
              <a:gd name="connsiteX89" fmla="*/ 4525739 w 4693698"/>
              <a:gd name="connsiteY89" fmla="*/ 4297362 h 6858000"/>
              <a:gd name="connsiteX90" fmla="*/ 4540854 w 4693698"/>
              <a:gd name="connsiteY90" fmla="*/ 4343400 h 6858000"/>
              <a:gd name="connsiteX91" fmla="*/ 4559330 w 4693698"/>
              <a:gd name="connsiteY91" fmla="*/ 4386262 h 6858000"/>
              <a:gd name="connsiteX92" fmla="*/ 4577806 w 4693698"/>
              <a:gd name="connsiteY92" fmla="*/ 4424362 h 6858000"/>
              <a:gd name="connsiteX93" fmla="*/ 4618116 w 4693698"/>
              <a:gd name="connsiteY93" fmla="*/ 4498975 h 6858000"/>
              <a:gd name="connsiteX94" fmla="*/ 4638271 w 4693698"/>
              <a:gd name="connsiteY94" fmla="*/ 4537075 h 6858000"/>
              <a:gd name="connsiteX95" fmla="*/ 4655067 w 4693698"/>
              <a:gd name="connsiteY95" fmla="*/ 4579937 h 6858000"/>
              <a:gd name="connsiteX96" fmla="*/ 4670184 w 4693698"/>
              <a:gd name="connsiteY96" fmla="*/ 4625975 h 6858000"/>
              <a:gd name="connsiteX97" fmla="*/ 4681941 w 4693698"/>
              <a:gd name="connsiteY97" fmla="*/ 4678362 h 6858000"/>
              <a:gd name="connsiteX98" fmla="*/ 4690339 w 4693698"/>
              <a:gd name="connsiteY98" fmla="*/ 4738687 h 6858000"/>
              <a:gd name="connsiteX99" fmla="*/ 4693698 w 4693698"/>
              <a:gd name="connsiteY99" fmla="*/ 4806950 h 6858000"/>
              <a:gd name="connsiteX100" fmla="*/ 4690339 w 4693698"/>
              <a:gd name="connsiteY100" fmla="*/ 4875212 h 6858000"/>
              <a:gd name="connsiteX101" fmla="*/ 4681941 w 4693698"/>
              <a:gd name="connsiteY101" fmla="*/ 4935537 h 6858000"/>
              <a:gd name="connsiteX102" fmla="*/ 4670184 w 4693698"/>
              <a:gd name="connsiteY102" fmla="*/ 4987925 h 6858000"/>
              <a:gd name="connsiteX103" fmla="*/ 4655067 w 4693698"/>
              <a:gd name="connsiteY103" fmla="*/ 5033962 h 6858000"/>
              <a:gd name="connsiteX104" fmla="*/ 4638271 w 4693698"/>
              <a:gd name="connsiteY104" fmla="*/ 5075237 h 6858000"/>
              <a:gd name="connsiteX105" fmla="*/ 4618116 w 4693698"/>
              <a:gd name="connsiteY105" fmla="*/ 5114925 h 6858000"/>
              <a:gd name="connsiteX106" fmla="*/ 4597961 w 4693698"/>
              <a:gd name="connsiteY106" fmla="*/ 5149850 h 6858000"/>
              <a:gd name="connsiteX107" fmla="*/ 4577806 w 4693698"/>
              <a:gd name="connsiteY107" fmla="*/ 5186362 h 6858000"/>
              <a:gd name="connsiteX108" fmla="*/ 4559330 w 4693698"/>
              <a:gd name="connsiteY108" fmla="*/ 5226050 h 6858000"/>
              <a:gd name="connsiteX109" fmla="*/ 4540854 w 4693698"/>
              <a:gd name="connsiteY109" fmla="*/ 5268912 h 6858000"/>
              <a:gd name="connsiteX110" fmla="*/ 4525739 w 4693698"/>
              <a:gd name="connsiteY110" fmla="*/ 5313362 h 6858000"/>
              <a:gd name="connsiteX111" fmla="*/ 4515661 w 4693698"/>
              <a:gd name="connsiteY111" fmla="*/ 5365750 h 6858000"/>
              <a:gd name="connsiteX112" fmla="*/ 4505583 w 4693698"/>
              <a:gd name="connsiteY112" fmla="*/ 5426075 h 6858000"/>
              <a:gd name="connsiteX113" fmla="*/ 4503903 w 4693698"/>
              <a:gd name="connsiteY113" fmla="*/ 5494337 h 6858000"/>
              <a:gd name="connsiteX114" fmla="*/ 4505583 w 4693698"/>
              <a:gd name="connsiteY114" fmla="*/ 5562600 h 6858000"/>
              <a:gd name="connsiteX115" fmla="*/ 4515661 w 4693698"/>
              <a:gd name="connsiteY115" fmla="*/ 5622925 h 6858000"/>
              <a:gd name="connsiteX116" fmla="*/ 4525739 w 4693698"/>
              <a:gd name="connsiteY116" fmla="*/ 5675312 h 6858000"/>
              <a:gd name="connsiteX117" fmla="*/ 4540854 w 4693698"/>
              <a:gd name="connsiteY117" fmla="*/ 5721350 h 6858000"/>
              <a:gd name="connsiteX118" fmla="*/ 4559330 w 4693698"/>
              <a:gd name="connsiteY118" fmla="*/ 5762625 h 6858000"/>
              <a:gd name="connsiteX119" fmla="*/ 4577806 w 4693698"/>
              <a:gd name="connsiteY119" fmla="*/ 5802312 h 6858000"/>
              <a:gd name="connsiteX120" fmla="*/ 4597961 w 4693698"/>
              <a:gd name="connsiteY120" fmla="*/ 5840412 h 6858000"/>
              <a:gd name="connsiteX121" fmla="*/ 4618116 w 4693698"/>
              <a:gd name="connsiteY121" fmla="*/ 5876925 h 6858000"/>
              <a:gd name="connsiteX122" fmla="*/ 4638271 w 4693698"/>
              <a:gd name="connsiteY122" fmla="*/ 5915025 h 6858000"/>
              <a:gd name="connsiteX123" fmla="*/ 4655067 w 4693698"/>
              <a:gd name="connsiteY123" fmla="*/ 5956300 h 6858000"/>
              <a:gd name="connsiteX124" fmla="*/ 4670184 w 4693698"/>
              <a:gd name="connsiteY124" fmla="*/ 6003925 h 6858000"/>
              <a:gd name="connsiteX125" fmla="*/ 4681941 w 4693698"/>
              <a:gd name="connsiteY125" fmla="*/ 6056312 h 6858000"/>
              <a:gd name="connsiteX126" fmla="*/ 4690339 w 4693698"/>
              <a:gd name="connsiteY126" fmla="*/ 6113462 h 6858000"/>
              <a:gd name="connsiteX127" fmla="*/ 4693698 w 4693698"/>
              <a:gd name="connsiteY127" fmla="*/ 6183312 h 6858000"/>
              <a:gd name="connsiteX128" fmla="*/ 4690339 w 4693698"/>
              <a:gd name="connsiteY128" fmla="*/ 6251575 h 6858000"/>
              <a:gd name="connsiteX129" fmla="*/ 4681941 w 4693698"/>
              <a:gd name="connsiteY129" fmla="*/ 6311900 h 6858000"/>
              <a:gd name="connsiteX130" fmla="*/ 4670184 w 4693698"/>
              <a:gd name="connsiteY130" fmla="*/ 6361112 h 6858000"/>
              <a:gd name="connsiteX131" fmla="*/ 4655067 w 4693698"/>
              <a:gd name="connsiteY131" fmla="*/ 6407150 h 6858000"/>
              <a:gd name="connsiteX132" fmla="*/ 4638271 w 4693698"/>
              <a:gd name="connsiteY132" fmla="*/ 6448425 h 6858000"/>
              <a:gd name="connsiteX133" fmla="*/ 4619796 w 4693698"/>
              <a:gd name="connsiteY133" fmla="*/ 6488112 h 6858000"/>
              <a:gd name="connsiteX134" fmla="*/ 4601320 w 4693698"/>
              <a:gd name="connsiteY134" fmla="*/ 6523037 h 6858000"/>
              <a:gd name="connsiteX135" fmla="*/ 4581165 w 4693698"/>
              <a:gd name="connsiteY135" fmla="*/ 6561137 h 6858000"/>
              <a:gd name="connsiteX136" fmla="*/ 4561010 w 4693698"/>
              <a:gd name="connsiteY136" fmla="*/ 6597650 h 6858000"/>
              <a:gd name="connsiteX137" fmla="*/ 4544214 w 4693698"/>
              <a:gd name="connsiteY137" fmla="*/ 6640512 h 6858000"/>
              <a:gd name="connsiteX138" fmla="*/ 4527418 w 4693698"/>
              <a:gd name="connsiteY138" fmla="*/ 6683375 h 6858000"/>
              <a:gd name="connsiteX139" fmla="*/ 4517340 w 4693698"/>
              <a:gd name="connsiteY139" fmla="*/ 6735762 h 6858000"/>
              <a:gd name="connsiteX140" fmla="*/ 4508943 w 4693698"/>
              <a:gd name="connsiteY140" fmla="*/ 6791325 h 6858000"/>
              <a:gd name="connsiteX141" fmla="*/ 4503903 w 4693698"/>
              <a:gd name="connsiteY141" fmla="*/ 6858000 h 6858000"/>
              <a:gd name="connsiteX142" fmla="*/ 1582057 w 4693698"/>
              <a:gd name="connsiteY142" fmla="*/ 6858000 h 6858000"/>
              <a:gd name="connsiteX143" fmla="*/ 420914 w 4693698"/>
              <a:gd name="connsiteY143" fmla="*/ 6858000 h 6858000"/>
              <a:gd name="connsiteX144" fmla="*/ 0 w 4693698"/>
              <a:gd name="connsiteY14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4693698" h="6858000">
                <a:moveTo>
                  <a:pt x="0" y="0"/>
                </a:moveTo>
                <a:lnTo>
                  <a:pt x="420914" y="0"/>
                </a:lnTo>
                <a:lnTo>
                  <a:pt x="1582057" y="0"/>
                </a:lnTo>
                <a:lnTo>
                  <a:pt x="4503903" y="0"/>
                </a:lnTo>
                <a:lnTo>
                  <a:pt x="4508943" y="66675"/>
                </a:lnTo>
                <a:lnTo>
                  <a:pt x="4517340" y="122237"/>
                </a:lnTo>
                <a:lnTo>
                  <a:pt x="4527418" y="174625"/>
                </a:lnTo>
                <a:lnTo>
                  <a:pt x="4544214" y="217487"/>
                </a:lnTo>
                <a:lnTo>
                  <a:pt x="4561010" y="260350"/>
                </a:lnTo>
                <a:lnTo>
                  <a:pt x="4581165" y="296862"/>
                </a:lnTo>
                <a:lnTo>
                  <a:pt x="4601320" y="334962"/>
                </a:lnTo>
                <a:lnTo>
                  <a:pt x="4619796" y="369887"/>
                </a:lnTo>
                <a:lnTo>
                  <a:pt x="4638271" y="409575"/>
                </a:lnTo>
                <a:lnTo>
                  <a:pt x="4655067" y="450850"/>
                </a:lnTo>
                <a:lnTo>
                  <a:pt x="4670184" y="496887"/>
                </a:lnTo>
                <a:lnTo>
                  <a:pt x="4681941" y="546100"/>
                </a:lnTo>
                <a:lnTo>
                  <a:pt x="4690339" y="606425"/>
                </a:lnTo>
                <a:lnTo>
                  <a:pt x="4693698" y="673100"/>
                </a:lnTo>
                <a:lnTo>
                  <a:pt x="4690339" y="744537"/>
                </a:lnTo>
                <a:lnTo>
                  <a:pt x="4681941" y="801687"/>
                </a:lnTo>
                <a:lnTo>
                  <a:pt x="4670184" y="854075"/>
                </a:lnTo>
                <a:lnTo>
                  <a:pt x="4655067" y="901700"/>
                </a:lnTo>
                <a:lnTo>
                  <a:pt x="4638271" y="942975"/>
                </a:lnTo>
                <a:lnTo>
                  <a:pt x="4618116" y="981075"/>
                </a:lnTo>
                <a:lnTo>
                  <a:pt x="4597961" y="1017587"/>
                </a:lnTo>
                <a:lnTo>
                  <a:pt x="4577806" y="1055687"/>
                </a:lnTo>
                <a:lnTo>
                  <a:pt x="4559330" y="1095375"/>
                </a:lnTo>
                <a:lnTo>
                  <a:pt x="4540854" y="1136650"/>
                </a:lnTo>
                <a:lnTo>
                  <a:pt x="4525739" y="1182687"/>
                </a:lnTo>
                <a:lnTo>
                  <a:pt x="4515661" y="1235075"/>
                </a:lnTo>
                <a:lnTo>
                  <a:pt x="4505583" y="1295400"/>
                </a:lnTo>
                <a:lnTo>
                  <a:pt x="4503903" y="1363662"/>
                </a:lnTo>
                <a:lnTo>
                  <a:pt x="4505583" y="1431925"/>
                </a:lnTo>
                <a:lnTo>
                  <a:pt x="4515661" y="1492250"/>
                </a:lnTo>
                <a:lnTo>
                  <a:pt x="4525739" y="1544637"/>
                </a:lnTo>
                <a:lnTo>
                  <a:pt x="4540854" y="1589087"/>
                </a:lnTo>
                <a:lnTo>
                  <a:pt x="4559330" y="1631950"/>
                </a:lnTo>
                <a:lnTo>
                  <a:pt x="4577806" y="1671637"/>
                </a:lnTo>
                <a:lnTo>
                  <a:pt x="4597961" y="1708150"/>
                </a:lnTo>
                <a:lnTo>
                  <a:pt x="4618116" y="1743075"/>
                </a:lnTo>
                <a:lnTo>
                  <a:pt x="4638271" y="1782762"/>
                </a:lnTo>
                <a:lnTo>
                  <a:pt x="4655067" y="1824037"/>
                </a:lnTo>
                <a:lnTo>
                  <a:pt x="4670184" y="1870075"/>
                </a:lnTo>
                <a:lnTo>
                  <a:pt x="4681941" y="1922462"/>
                </a:lnTo>
                <a:lnTo>
                  <a:pt x="4690339" y="1982787"/>
                </a:lnTo>
                <a:lnTo>
                  <a:pt x="4693698" y="2051050"/>
                </a:lnTo>
                <a:lnTo>
                  <a:pt x="4690339" y="2119312"/>
                </a:lnTo>
                <a:lnTo>
                  <a:pt x="4681941" y="2179637"/>
                </a:lnTo>
                <a:lnTo>
                  <a:pt x="4670184" y="2232025"/>
                </a:lnTo>
                <a:lnTo>
                  <a:pt x="4655067" y="2278062"/>
                </a:lnTo>
                <a:lnTo>
                  <a:pt x="4638271" y="2319337"/>
                </a:lnTo>
                <a:lnTo>
                  <a:pt x="4618116" y="2359025"/>
                </a:lnTo>
                <a:lnTo>
                  <a:pt x="4597961" y="2395537"/>
                </a:lnTo>
                <a:lnTo>
                  <a:pt x="4577806" y="2433637"/>
                </a:lnTo>
                <a:lnTo>
                  <a:pt x="4559330" y="2471737"/>
                </a:lnTo>
                <a:lnTo>
                  <a:pt x="4540854" y="2513012"/>
                </a:lnTo>
                <a:lnTo>
                  <a:pt x="4525739" y="2560637"/>
                </a:lnTo>
                <a:lnTo>
                  <a:pt x="4515661" y="2613025"/>
                </a:lnTo>
                <a:lnTo>
                  <a:pt x="4505583" y="2671762"/>
                </a:lnTo>
                <a:lnTo>
                  <a:pt x="4503903" y="2741612"/>
                </a:lnTo>
                <a:lnTo>
                  <a:pt x="4505583" y="2809875"/>
                </a:lnTo>
                <a:lnTo>
                  <a:pt x="4515661" y="2868612"/>
                </a:lnTo>
                <a:lnTo>
                  <a:pt x="4525739" y="2922587"/>
                </a:lnTo>
                <a:lnTo>
                  <a:pt x="4540854" y="2967037"/>
                </a:lnTo>
                <a:lnTo>
                  <a:pt x="4559330" y="3009900"/>
                </a:lnTo>
                <a:lnTo>
                  <a:pt x="4577806" y="3046412"/>
                </a:lnTo>
                <a:lnTo>
                  <a:pt x="4597961" y="3084512"/>
                </a:lnTo>
                <a:lnTo>
                  <a:pt x="4618116" y="3121025"/>
                </a:lnTo>
                <a:lnTo>
                  <a:pt x="4638271" y="3160712"/>
                </a:lnTo>
                <a:lnTo>
                  <a:pt x="4655067" y="3201987"/>
                </a:lnTo>
                <a:lnTo>
                  <a:pt x="4670184" y="3248025"/>
                </a:lnTo>
                <a:lnTo>
                  <a:pt x="4681941" y="3300412"/>
                </a:lnTo>
                <a:lnTo>
                  <a:pt x="4690339" y="3360737"/>
                </a:lnTo>
                <a:lnTo>
                  <a:pt x="4693698" y="3427412"/>
                </a:lnTo>
                <a:lnTo>
                  <a:pt x="4690339" y="3497262"/>
                </a:lnTo>
                <a:lnTo>
                  <a:pt x="4681941" y="3557587"/>
                </a:lnTo>
                <a:lnTo>
                  <a:pt x="4670184" y="3609975"/>
                </a:lnTo>
                <a:lnTo>
                  <a:pt x="4655067" y="3656012"/>
                </a:lnTo>
                <a:lnTo>
                  <a:pt x="4638271" y="3697287"/>
                </a:lnTo>
                <a:lnTo>
                  <a:pt x="4618116" y="3736975"/>
                </a:lnTo>
                <a:lnTo>
                  <a:pt x="4577806" y="3811587"/>
                </a:lnTo>
                <a:lnTo>
                  <a:pt x="4559330" y="3848100"/>
                </a:lnTo>
                <a:lnTo>
                  <a:pt x="4540854" y="3890962"/>
                </a:lnTo>
                <a:lnTo>
                  <a:pt x="4525739" y="3935412"/>
                </a:lnTo>
                <a:lnTo>
                  <a:pt x="4515661" y="3987800"/>
                </a:lnTo>
                <a:lnTo>
                  <a:pt x="4505583" y="4048125"/>
                </a:lnTo>
                <a:lnTo>
                  <a:pt x="4503903" y="4116387"/>
                </a:lnTo>
                <a:lnTo>
                  <a:pt x="4505583" y="4186237"/>
                </a:lnTo>
                <a:lnTo>
                  <a:pt x="4515661" y="4244975"/>
                </a:lnTo>
                <a:lnTo>
                  <a:pt x="4525739" y="4297362"/>
                </a:lnTo>
                <a:lnTo>
                  <a:pt x="4540854" y="4343400"/>
                </a:lnTo>
                <a:lnTo>
                  <a:pt x="4559330" y="4386262"/>
                </a:lnTo>
                <a:lnTo>
                  <a:pt x="4577806" y="4424362"/>
                </a:lnTo>
                <a:lnTo>
                  <a:pt x="4618116" y="4498975"/>
                </a:lnTo>
                <a:lnTo>
                  <a:pt x="4638271" y="4537075"/>
                </a:lnTo>
                <a:lnTo>
                  <a:pt x="4655067" y="4579937"/>
                </a:lnTo>
                <a:lnTo>
                  <a:pt x="4670184" y="4625975"/>
                </a:lnTo>
                <a:lnTo>
                  <a:pt x="4681941" y="4678362"/>
                </a:lnTo>
                <a:lnTo>
                  <a:pt x="4690339" y="4738687"/>
                </a:lnTo>
                <a:lnTo>
                  <a:pt x="4693698" y="4806950"/>
                </a:lnTo>
                <a:lnTo>
                  <a:pt x="4690339" y="4875212"/>
                </a:lnTo>
                <a:lnTo>
                  <a:pt x="4681941" y="4935537"/>
                </a:lnTo>
                <a:lnTo>
                  <a:pt x="4670184" y="4987925"/>
                </a:lnTo>
                <a:lnTo>
                  <a:pt x="4655067" y="5033962"/>
                </a:lnTo>
                <a:lnTo>
                  <a:pt x="4638271" y="5075237"/>
                </a:lnTo>
                <a:lnTo>
                  <a:pt x="4618116" y="5114925"/>
                </a:lnTo>
                <a:lnTo>
                  <a:pt x="4597961" y="5149850"/>
                </a:lnTo>
                <a:lnTo>
                  <a:pt x="4577806" y="5186362"/>
                </a:lnTo>
                <a:lnTo>
                  <a:pt x="4559330" y="5226050"/>
                </a:lnTo>
                <a:lnTo>
                  <a:pt x="4540854" y="5268912"/>
                </a:lnTo>
                <a:lnTo>
                  <a:pt x="4525739" y="5313362"/>
                </a:lnTo>
                <a:lnTo>
                  <a:pt x="4515661" y="5365750"/>
                </a:lnTo>
                <a:lnTo>
                  <a:pt x="4505583" y="5426075"/>
                </a:lnTo>
                <a:lnTo>
                  <a:pt x="4503903" y="5494337"/>
                </a:lnTo>
                <a:lnTo>
                  <a:pt x="4505583" y="5562600"/>
                </a:lnTo>
                <a:lnTo>
                  <a:pt x="4515661" y="5622925"/>
                </a:lnTo>
                <a:lnTo>
                  <a:pt x="4525739" y="5675312"/>
                </a:lnTo>
                <a:lnTo>
                  <a:pt x="4540854" y="5721350"/>
                </a:lnTo>
                <a:lnTo>
                  <a:pt x="4559330" y="5762625"/>
                </a:lnTo>
                <a:lnTo>
                  <a:pt x="4577806" y="5802312"/>
                </a:lnTo>
                <a:lnTo>
                  <a:pt x="4597961" y="5840412"/>
                </a:lnTo>
                <a:lnTo>
                  <a:pt x="4618116" y="5876925"/>
                </a:lnTo>
                <a:lnTo>
                  <a:pt x="4638271" y="5915025"/>
                </a:lnTo>
                <a:lnTo>
                  <a:pt x="4655067" y="5956300"/>
                </a:lnTo>
                <a:lnTo>
                  <a:pt x="4670184" y="6003925"/>
                </a:lnTo>
                <a:lnTo>
                  <a:pt x="4681941" y="6056312"/>
                </a:lnTo>
                <a:lnTo>
                  <a:pt x="4690339" y="6113462"/>
                </a:lnTo>
                <a:lnTo>
                  <a:pt x="4693698" y="6183312"/>
                </a:lnTo>
                <a:lnTo>
                  <a:pt x="4690339" y="6251575"/>
                </a:lnTo>
                <a:lnTo>
                  <a:pt x="4681941" y="6311900"/>
                </a:lnTo>
                <a:lnTo>
                  <a:pt x="4670184" y="6361112"/>
                </a:lnTo>
                <a:lnTo>
                  <a:pt x="4655067" y="6407150"/>
                </a:lnTo>
                <a:lnTo>
                  <a:pt x="4638271" y="6448425"/>
                </a:lnTo>
                <a:lnTo>
                  <a:pt x="4619796" y="6488112"/>
                </a:lnTo>
                <a:lnTo>
                  <a:pt x="4601320" y="6523037"/>
                </a:lnTo>
                <a:lnTo>
                  <a:pt x="4581165" y="6561137"/>
                </a:lnTo>
                <a:lnTo>
                  <a:pt x="4561010" y="6597650"/>
                </a:lnTo>
                <a:lnTo>
                  <a:pt x="4544214" y="6640512"/>
                </a:lnTo>
                <a:lnTo>
                  <a:pt x="4527418" y="6683375"/>
                </a:lnTo>
                <a:lnTo>
                  <a:pt x="4517340" y="6735762"/>
                </a:lnTo>
                <a:lnTo>
                  <a:pt x="4508943" y="6791325"/>
                </a:lnTo>
                <a:lnTo>
                  <a:pt x="4503903" y="6858000"/>
                </a:lnTo>
                <a:lnTo>
                  <a:pt x="1582057" y="6858000"/>
                </a:lnTo>
                <a:lnTo>
                  <a:pt x="420914" y="6858000"/>
                </a:lnTo>
                <a:lnTo>
                  <a:pt x="0" y="6858000"/>
                </a:lnTo>
                <a:close/>
              </a:path>
            </a:pathLst>
          </a:custGeom>
          <a:solidFill>
            <a:schemeClr val="tx1"/>
          </a:solidFill>
          <a:ln w="0">
            <a:noFill/>
            <a:prstDash val="solid"/>
            <a:round/>
            <a:headEnd/>
            <a:tailEnd/>
          </a:ln>
        </p:spPr>
        <p:txBody>
          <a:bodyPr wrap="square">
            <a:noAutofit/>
          </a:bodyPr>
          <a:lstStyle/>
          <a:p>
            <a:endParaRPr lang="en-US" dirty="0"/>
          </a:p>
        </p:txBody>
      </p:sp>
      <p:sp>
        <p:nvSpPr>
          <p:cNvPr id="35852" name="Freeform: Shape 35851">
            <a:extLst>
              <a:ext uri="{FF2B5EF4-FFF2-40B4-BE49-F238E27FC236}">
                <a16:creationId xmlns:a16="http://schemas.microsoft.com/office/drawing/2014/main" id="{4B9FAFB2-BEB5-4848-8018-BCAD99E2E1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838076" cy="6858000"/>
          </a:xfrm>
          <a:custGeom>
            <a:avLst/>
            <a:gdLst>
              <a:gd name="connsiteX0" fmla="*/ 4838076 w 4838076"/>
              <a:gd name="connsiteY0" fmla="*/ 0 h 6858000"/>
              <a:gd name="connsiteX1" fmla="*/ 4417162 w 4838076"/>
              <a:gd name="connsiteY1" fmla="*/ 0 h 6858000"/>
              <a:gd name="connsiteX2" fmla="*/ 3459219 w 4838076"/>
              <a:gd name="connsiteY2" fmla="*/ 0 h 6858000"/>
              <a:gd name="connsiteX3" fmla="*/ 334174 w 4838076"/>
              <a:gd name="connsiteY3" fmla="*/ 0 h 6858000"/>
              <a:gd name="connsiteX4" fmla="*/ 334173 w 4838076"/>
              <a:gd name="connsiteY4" fmla="*/ 0 h 6858000"/>
              <a:gd name="connsiteX5" fmla="*/ 189795 w 4838076"/>
              <a:gd name="connsiteY5" fmla="*/ 0 h 6858000"/>
              <a:gd name="connsiteX6" fmla="*/ 184756 w 4838076"/>
              <a:gd name="connsiteY6" fmla="*/ 66675 h 6858000"/>
              <a:gd name="connsiteX7" fmla="*/ 176358 w 4838076"/>
              <a:gd name="connsiteY7" fmla="*/ 122237 h 6858000"/>
              <a:gd name="connsiteX8" fmla="*/ 166281 w 4838076"/>
              <a:gd name="connsiteY8" fmla="*/ 174625 h 6858000"/>
              <a:gd name="connsiteX9" fmla="*/ 149485 w 4838076"/>
              <a:gd name="connsiteY9" fmla="*/ 217487 h 6858000"/>
              <a:gd name="connsiteX10" fmla="*/ 132689 w 4838076"/>
              <a:gd name="connsiteY10" fmla="*/ 260350 h 6858000"/>
              <a:gd name="connsiteX11" fmla="*/ 112534 w 4838076"/>
              <a:gd name="connsiteY11" fmla="*/ 296862 h 6858000"/>
              <a:gd name="connsiteX12" fmla="*/ 92379 w 4838076"/>
              <a:gd name="connsiteY12" fmla="*/ 334962 h 6858000"/>
              <a:gd name="connsiteX13" fmla="*/ 73903 w 4838076"/>
              <a:gd name="connsiteY13" fmla="*/ 369887 h 6858000"/>
              <a:gd name="connsiteX14" fmla="*/ 55427 w 4838076"/>
              <a:gd name="connsiteY14" fmla="*/ 409575 h 6858000"/>
              <a:gd name="connsiteX15" fmla="*/ 38632 w 4838076"/>
              <a:gd name="connsiteY15" fmla="*/ 450850 h 6858000"/>
              <a:gd name="connsiteX16" fmla="*/ 23515 w 4838076"/>
              <a:gd name="connsiteY16" fmla="*/ 496887 h 6858000"/>
              <a:gd name="connsiteX17" fmla="*/ 11758 w 4838076"/>
              <a:gd name="connsiteY17" fmla="*/ 546100 h 6858000"/>
              <a:gd name="connsiteX18" fmla="*/ 3359 w 4838076"/>
              <a:gd name="connsiteY18" fmla="*/ 606425 h 6858000"/>
              <a:gd name="connsiteX19" fmla="*/ 0 w 4838076"/>
              <a:gd name="connsiteY19" fmla="*/ 673100 h 6858000"/>
              <a:gd name="connsiteX20" fmla="*/ 3359 w 4838076"/>
              <a:gd name="connsiteY20" fmla="*/ 744537 h 6858000"/>
              <a:gd name="connsiteX21" fmla="*/ 11758 w 4838076"/>
              <a:gd name="connsiteY21" fmla="*/ 801687 h 6858000"/>
              <a:gd name="connsiteX22" fmla="*/ 23515 w 4838076"/>
              <a:gd name="connsiteY22" fmla="*/ 854075 h 6858000"/>
              <a:gd name="connsiteX23" fmla="*/ 38632 w 4838076"/>
              <a:gd name="connsiteY23" fmla="*/ 901700 h 6858000"/>
              <a:gd name="connsiteX24" fmla="*/ 55427 w 4838076"/>
              <a:gd name="connsiteY24" fmla="*/ 942975 h 6858000"/>
              <a:gd name="connsiteX25" fmla="*/ 75583 w 4838076"/>
              <a:gd name="connsiteY25" fmla="*/ 981075 h 6858000"/>
              <a:gd name="connsiteX26" fmla="*/ 95738 w 4838076"/>
              <a:gd name="connsiteY26" fmla="*/ 1017587 h 6858000"/>
              <a:gd name="connsiteX27" fmla="*/ 115893 w 4838076"/>
              <a:gd name="connsiteY27" fmla="*/ 1055687 h 6858000"/>
              <a:gd name="connsiteX28" fmla="*/ 134368 w 4838076"/>
              <a:gd name="connsiteY28" fmla="*/ 1095375 h 6858000"/>
              <a:gd name="connsiteX29" fmla="*/ 152844 w 4838076"/>
              <a:gd name="connsiteY29" fmla="*/ 1136650 h 6858000"/>
              <a:gd name="connsiteX30" fmla="*/ 167960 w 4838076"/>
              <a:gd name="connsiteY30" fmla="*/ 1182687 h 6858000"/>
              <a:gd name="connsiteX31" fmla="*/ 178038 w 4838076"/>
              <a:gd name="connsiteY31" fmla="*/ 1235075 h 6858000"/>
              <a:gd name="connsiteX32" fmla="*/ 188115 w 4838076"/>
              <a:gd name="connsiteY32" fmla="*/ 1295400 h 6858000"/>
              <a:gd name="connsiteX33" fmla="*/ 189795 w 4838076"/>
              <a:gd name="connsiteY33" fmla="*/ 1363662 h 6858000"/>
              <a:gd name="connsiteX34" fmla="*/ 188115 w 4838076"/>
              <a:gd name="connsiteY34" fmla="*/ 1431925 h 6858000"/>
              <a:gd name="connsiteX35" fmla="*/ 178038 w 4838076"/>
              <a:gd name="connsiteY35" fmla="*/ 1492250 h 6858000"/>
              <a:gd name="connsiteX36" fmla="*/ 167960 w 4838076"/>
              <a:gd name="connsiteY36" fmla="*/ 1544637 h 6858000"/>
              <a:gd name="connsiteX37" fmla="*/ 152844 w 4838076"/>
              <a:gd name="connsiteY37" fmla="*/ 1589087 h 6858000"/>
              <a:gd name="connsiteX38" fmla="*/ 134368 w 4838076"/>
              <a:gd name="connsiteY38" fmla="*/ 1631950 h 6858000"/>
              <a:gd name="connsiteX39" fmla="*/ 115893 w 4838076"/>
              <a:gd name="connsiteY39" fmla="*/ 1671637 h 6858000"/>
              <a:gd name="connsiteX40" fmla="*/ 95738 w 4838076"/>
              <a:gd name="connsiteY40" fmla="*/ 1708150 h 6858000"/>
              <a:gd name="connsiteX41" fmla="*/ 75583 w 4838076"/>
              <a:gd name="connsiteY41" fmla="*/ 1743075 h 6858000"/>
              <a:gd name="connsiteX42" fmla="*/ 55427 w 4838076"/>
              <a:gd name="connsiteY42" fmla="*/ 1782762 h 6858000"/>
              <a:gd name="connsiteX43" fmla="*/ 38632 w 4838076"/>
              <a:gd name="connsiteY43" fmla="*/ 1824037 h 6858000"/>
              <a:gd name="connsiteX44" fmla="*/ 23515 w 4838076"/>
              <a:gd name="connsiteY44" fmla="*/ 1870075 h 6858000"/>
              <a:gd name="connsiteX45" fmla="*/ 11758 w 4838076"/>
              <a:gd name="connsiteY45" fmla="*/ 1922462 h 6858000"/>
              <a:gd name="connsiteX46" fmla="*/ 3359 w 4838076"/>
              <a:gd name="connsiteY46" fmla="*/ 1982787 h 6858000"/>
              <a:gd name="connsiteX47" fmla="*/ 0 w 4838076"/>
              <a:gd name="connsiteY47" fmla="*/ 2051050 h 6858000"/>
              <a:gd name="connsiteX48" fmla="*/ 3359 w 4838076"/>
              <a:gd name="connsiteY48" fmla="*/ 2119312 h 6858000"/>
              <a:gd name="connsiteX49" fmla="*/ 11758 w 4838076"/>
              <a:gd name="connsiteY49" fmla="*/ 2179637 h 6858000"/>
              <a:gd name="connsiteX50" fmla="*/ 23515 w 4838076"/>
              <a:gd name="connsiteY50" fmla="*/ 2232025 h 6858000"/>
              <a:gd name="connsiteX51" fmla="*/ 38632 w 4838076"/>
              <a:gd name="connsiteY51" fmla="*/ 2278062 h 6858000"/>
              <a:gd name="connsiteX52" fmla="*/ 55427 w 4838076"/>
              <a:gd name="connsiteY52" fmla="*/ 2319337 h 6858000"/>
              <a:gd name="connsiteX53" fmla="*/ 75583 w 4838076"/>
              <a:gd name="connsiteY53" fmla="*/ 2359025 h 6858000"/>
              <a:gd name="connsiteX54" fmla="*/ 95738 w 4838076"/>
              <a:gd name="connsiteY54" fmla="*/ 2395537 h 6858000"/>
              <a:gd name="connsiteX55" fmla="*/ 115893 w 4838076"/>
              <a:gd name="connsiteY55" fmla="*/ 2433637 h 6858000"/>
              <a:gd name="connsiteX56" fmla="*/ 134368 w 4838076"/>
              <a:gd name="connsiteY56" fmla="*/ 2471737 h 6858000"/>
              <a:gd name="connsiteX57" fmla="*/ 152844 w 4838076"/>
              <a:gd name="connsiteY57" fmla="*/ 2513012 h 6858000"/>
              <a:gd name="connsiteX58" fmla="*/ 167960 w 4838076"/>
              <a:gd name="connsiteY58" fmla="*/ 2560637 h 6858000"/>
              <a:gd name="connsiteX59" fmla="*/ 178038 w 4838076"/>
              <a:gd name="connsiteY59" fmla="*/ 2613025 h 6858000"/>
              <a:gd name="connsiteX60" fmla="*/ 188115 w 4838076"/>
              <a:gd name="connsiteY60" fmla="*/ 2671762 h 6858000"/>
              <a:gd name="connsiteX61" fmla="*/ 189795 w 4838076"/>
              <a:gd name="connsiteY61" fmla="*/ 2741612 h 6858000"/>
              <a:gd name="connsiteX62" fmla="*/ 188115 w 4838076"/>
              <a:gd name="connsiteY62" fmla="*/ 2809875 h 6858000"/>
              <a:gd name="connsiteX63" fmla="*/ 178038 w 4838076"/>
              <a:gd name="connsiteY63" fmla="*/ 2868612 h 6858000"/>
              <a:gd name="connsiteX64" fmla="*/ 167960 w 4838076"/>
              <a:gd name="connsiteY64" fmla="*/ 2922587 h 6858000"/>
              <a:gd name="connsiteX65" fmla="*/ 152844 w 4838076"/>
              <a:gd name="connsiteY65" fmla="*/ 2967037 h 6858000"/>
              <a:gd name="connsiteX66" fmla="*/ 134368 w 4838076"/>
              <a:gd name="connsiteY66" fmla="*/ 3009900 h 6858000"/>
              <a:gd name="connsiteX67" fmla="*/ 115893 w 4838076"/>
              <a:gd name="connsiteY67" fmla="*/ 3046412 h 6858000"/>
              <a:gd name="connsiteX68" fmla="*/ 95738 w 4838076"/>
              <a:gd name="connsiteY68" fmla="*/ 3084512 h 6858000"/>
              <a:gd name="connsiteX69" fmla="*/ 75583 w 4838076"/>
              <a:gd name="connsiteY69" fmla="*/ 3121025 h 6858000"/>
              <a:gd name="connsiteX70" fmla="*/ 55427 w 4838076"/>
              <a:gd name="connsiteY70" fmla="*/ 3160712 h 6858000"/>
              <a:gd name="connsiteX71" fmla="*/ 38632 w 4838076"/>
              <a:gd name="connsiteY71" fmla="*/ 3201987 h 6858000"/>
              <a:gd name="connsiteX72" fmla="*/ 23515 w 4838076"/>
              <a:gd name="connsiteY72" fmla="*/ 3248025 h 6858000"/>
              <a:gd name="connsiteX73" fmla="*/ 11758 w 4838076"/>
              <a:gd name="connsiteY73" fmla="*/ 3300412 h 6858000"/>
              <a:gd name="connsiteX74" fmla="*/ 3359 w 4838076"/>
              <a:gd name="connsiteY74" fmla="*/ 3360737 h 6858000"/>
              <a:gd name="connsiteX75" fmla="*/ 0 w 4838076"/>
              <a:gd name="connsiteY75" fmla="*/ 3427412 h 6858000"/>
              <a:gd name="connsiteX76" fmla="*/ 3359 w 4838076"/>
              <a:gd name="connsiteY76" fmla="*/ 3497262 h 6858000"/>
              <a:gd name="connsiteX77" fmla="*/ 11758 w 4838076"/>
              <a:gd name="connsiteY77" fmla="*/ 3557587 h 6858000"/>
              <a:gd name="connsiteX78" fmla="*/ 23515 w 4838076"/>
              <a:gd name="connsiteY78" fmla="*/ 3609975 h 6858000"/>
              <a:gd name="connsiteX79" fmla="*/ 38632 w 4838076"/>
              <a:gd name="connsiteY79" fmla="*/ 3656012 h 6858000"/>
              <a:gd name="connsiteX80" fmla="*/ 55427 w 4838076"/>
              <a:gd name="connsiteY80" fmla="*/ 3697287 h 6858000"/>
              <a:gd name="connsiteX81" fmla="*/ 75583 w 4838076"/>
              <a:gd name="connsiteY81" fmla="*/ 3736975 h 6858000"/>
              <a:gd name="connsiteX82" fmla="*/ 115893 w 4838076"/>
              <a:gd name="connsiteY82" fmla="*/ 3811587 h 6858000"/>
              <a:gd name="connsiteX83" fmla="*/ 134368 w 4838076"/>
              <a:gd name="connsiteY83" fmla="*/ 3848100 h 6858000"/>
              <a:gd name="connsiteX84" fmla="*/ 152844 w 4838076"/>
              <a:gd name="connsiteY84" fmla="*/ 3890962 h 6858000"/>
              <a:gd name="connsiteX85" fmla="*/ 167960 w 4838076"/>
              <a:gd name="connsiteY85" fmla="*/ 3935412 h 6858000"/>
              <a:gd name="connsiteX86" fmla="*/ 178038 w 4838076"/>
              <a:gd name="connsiteY86" fmla="*/ 3987800 h 6858000"/>
              <a:gd name="connsiteX87" fmla="*/ 188115 w 4838076"/>
              <a:gd name="connsiteY87" fmla="*/ 4048125 h 6858000"/>
              <a:gd name="connsiteX88" fmla="*/ 189795 w 4838076"/>
              <a:gd name="connsiteY88" fmla="*/ 4116387 h 6858000"/>
              <a:gd name="connsiteX89" fmla="*/ 188115 w 4838076"/>
              <a:gd name="connsiteY89" fmla="*/ 4186237 h 6858000"/>
              <a:gd name="connsiteX90" fmla="*/ 178038 w 4838076"/>
              <a:gd name="connsiteY90" fmla="*/ 4244975 h 6858000"/>
              <a:gd name="connsiteX91" fmla="*/ 167960 w 4838076"/>
              <a:gd name="connsiteY91" fmla="*/ 4297362 h 6858000"/>
              <a:gd name="connsiteX92" fmla="*/ 152844 w 4838076"/>
              <a:gd name="connsiteY92" fmla="*/ 4343400 h 6858000"/>
              <a:gd name="connsiteX93" fmla="*/ 134368 w 4838076"/>
              <a:gd name="connsiteY93" fmla="*/ 4386262 h 6858000"/>
              <a:gd name="connsiteX94" fmla="*/ 115893 w 4838076"/>
              <a:gd name="connsiteY94" fmla="*/ 4424362 h 6858000"/>
              <a:gd name="connsiteX95" fmla="*/ 75583 w 4838076"/>
              <a:gd name="connsiteY95" fmla="*/ 4498975 h 6858000"/>
              <a:gd name="connsiteX96" fmla="*/ 55427 w 4838076"/>
              <a:gd name="connsiteY96" fmla="*/ 4537075 h 6858000"/>
              <a:gd name="connsiteX97" fmla="*/ 38632 w 4838076"/>
              <a:gd name="connsiteY97" fmla="*/ 4579937 h 6858000"/>
              <a:gd name="connsiteX98" fmla="*/ 23515 w 4838076"/>
              <a:gd name="connsiteY98" fmla="*/ 4625975 h 6858000"/>
              <a:gd name="connsiteX99" fmla="*/ 11758 w 4838076"/>
              <a:gd name="connsiteY99" fmla="*/ 4678362 h 6858000"/>
              <a:gd name="connsiteX100" fmla="*/ 3359 w 4838076"/>
              <a:gd name="connsiteY100" fmla="*/ 4738687 h 6858000"/>
              <a:gd name="connsiteX101" fmla="*/ 0 w 4838076"/>
              <a:gd name="connsiteY101" fmla="*/ 4806950 h 6858000"/>
              <a:gd name="connsiteX102" fmla="*/ 3359 w 4838076"/>
              <a:gd name="connsiteY102" fmla="*/ 4875212 h 6858000"/>
              <a:gd name="connsiteX103" fmla="*/ 11758 w 4838076"/>
              <a:gd name="connsiteY103" fmla="*/ 4935537 h 6858000"/>
              <a:gd name="connsiteX104" fmla="*/ 23515 w 4838076"/>
              <a:gd name="connsiteY104" fmla="*/ 4987925 h 6858000"/>
              <a:gd name="connsiteX105" fmla="*/ 38632 w 4838076"/>
              <a:gd name="connsiteY105" fmla="*/ 5033962 h 6858000"/>
              <a:gd name="connsiteX106" fmla="*/ 55427 w 4838076"/>
              <a:gd name="connsiteY106" fmla="*/ 5075237 h 6858000"/>
              <a:gd name="connsiteX107" fmla="*/ 75583 w 4838076"/>
              <a:gd name="connsiteY107" fmla="*/ 5114925 h 6858000"/>
              <a:gd name="connsiteX108" fmla="*/ 95738 w 4838076"/>
              <a:gd name="connsiteY108" fmla="*/ 5149850 h 6858000"/>
              <a:gd name="connsiteX109" fmla="*/ 115893 w 4838076"/>
              <a:gd name="connsiteY109" fmla="*/ 5186362 h 6858000"/>
              <a:gd name="connsiteX110" fmla="*/ 134368 w 4838076"/>
              <a:gd name="connsiteY110" fmla="*/ 5226050 h 6858000"/>
              <a:gd name="connsiteX111" fmla="*/ 152844 w 4838076"/>
              <a:gd name="connsiteY111" fmla="*/ 5268912 h 6858000"/>
              <a:gd name="connsiteX112" fmla="*/ 167960 w 4838076"/>
              <a:gd name="connsiteY112" fmla="*/ 5313362 h 6858000"/>
              <a:gd name="connsiteX113" fmla="*/ 178038 w 4838076"/>
              <a:gd name="connsiteY113" fmla="*/ 5365750 h 6858000"/>
              <a:gd name="connsiteX114" fmla="*/ 188115 w 4838076"/>
              <a:gd name="connsiteY114" fmla="*/ 5426075 h 6858000"/>
              <a:gd name="connsiteX115" fmla="*/ 189795 w 4838076"/>
              <a:gd name="connsiteY115" fmla="*/ 5494337 h 6858000"/>
              <a:gd name="connsiteX116" fmla="*/ 188115 w 4838076"/>
              <a:gd name="connsiteY116" fmla="*/ 5562600 h 6858000"/>
              <a:gd name="connsiteX117" fmla="*/ 178038 w 4838076"/>
              <a:gd name="connsiteY117" fmla="*/ 5622925 h 6858000"/>
              <a:gd name="connsiteX118" fmla="*/ 167960 w 4838076"/>
              <a:gd name="connsiteY118" fmla="*/ 5675312 h 6858000"/>
              <a:gd name="connsiteX119" fmla="*/ 152844 w 4838076"/>
              <a:gd name="connsiteY119" fmla="*/ 5721350 h 6858000"/>
              <a:gd name="connsiteX120" fmla="*/ 134368 w 4838076"/>
              <a:gd name="connsiteY120" fmla="*/ 5762625 h 6858000"/>
              <a:gd name="connsiteX121" fmla="*/ 115893 w 4838076"/>
              <a:gd name="connsiteY121" fmla="*/ 5802312 h 6858000"/>
              <a:gd name="connsiteX122" fmla="*/ 95738 w 4838076"/>
              <a:gd name="connsiteY122" fmla="*/ 5840412 h 6858000"/>
              <a:gd name="connsiteX123" fmla="*/ 75583 w 4838076"/>
              <a:gd name="connsiteY123" fmla="*/ 5876925 h 6858000"/>
              <a:gd name="connsiteX124" fmla="*/ 55427 w 4838076"/>
              <a:gd name="connsiteY124" fmla="*/ 5915025 h 6858000"/>
              <a:gd name="connsiteX125" fmla="*/ 38632 w 4838076"/>
              <a:gd name="connsiteY125" fmla="*/ 5956300 h 6858000"/>
              <a:gd name="connsiteX126" fmla="*/ 23515 w 4838076"/>
              <a:gd name="connsiteY126" fmla="*/ 6003925 h 6858000"/>
              <a:gd name="connsiteX127" fmla="*/ 11758 w 4838076"/>
              <a:gd name="connsiteY127" fmla="*/ 6056312 h 6858000"/>
              <a:gd name="connsiteX128" fmla="*/ 3359 w 4838076"/>
              <a:gd name="connsiteY128" fmla="*/ 6113462 h 6858000"/>
              <a:gd name="connsiteX129" fmla="*/ 0 w 4838076"/>
              <a:gd name="connsiteY129" fmla="*/ 6183312 h 6858000"/>
              <a:gd name="connsiteX130" fmla="*/ 3359 w 4838076"/>
              <a:gd name="connsiteY130" fmla="*/ 6251575 h 6858000"/>
              <a:gd name="connsiteX131" fmla="*/ 11758 w 4838076"/>
              <a:gd name="connsiteY131" fmla="*/ 6311900 h 6858000"/>
              <a:gd name="connsiteX132" fmla="*/ 23515 w 4838076"/>
              <a:gd name="connsiteY132" fmla="*/ 6361112 h 6858000"/>
              <a:gd name="connsiteX133" fmla="*/ 38632 w 4838076"/>
              <a:gd name="connsiteY133" fmla="*/ 6407150 h 6858000"/>
              <a:gd name="connsiteX134" fmla="*/ 55427 w 4838076"/>
              <a:gd name="connsiteY134" fmla="*/ 6448425 h 6858000"/>
              <a:gd name="connsiteX135" fmla="*/ 73903 w 4838076"/>
              <a:gd name="connsiteY135" fmla="*/ 6488112 h 6858000"/>
              <a:gd name="connsiteX136" fmla="*/ 92379 w 4838076"/>
              <a:gd name="connsiteY136" fmla="*/ 6523037 h 6858000"/>
              <a:gd name="connsiteX137" fmla="*/ 112534 w 4838076"/>
              <a:gd name="connsiteY137" fmla="*/ 6561137 h 6858000"/>
              <a:gd name="connsiteX138" fmla="*/ 132689 w 4838076"/>
              <a:gd name="connsiteY138" fmla="*/ 6597650 h 6858000"/>
              <a:gd name="connsiteX139" fmla="*/ 149485 w 4838076"/>
              <a:gd name="connsiteY139" fmla="*/ 6640512 h 6858000"/>
              <a:gd name="connsiteX140" fmla="*/ 166281 w 4838076"/>
              <a:gd name="connsiteY140" fmla="*/ 6683375 h 6858000"/>
              <a:gd name="connsiteX141" fmla="*/ 176358 w 4838076"/>
              <a:gd name="connsiteY141" fmla="*/ 6735762 h 6858000"/>
              <a:gd name="connsiteX142" fmla="*/ 184756 w 4838076"/>
              <a:gd name="connsiteY142" fmla="*/ 6791325 h 6858000"/>
              <a:gd name="connsiteX143" fmla="*/ 189795 w 4838076"/>
              <a:gd name="connsiteY143" fmla="*/ 6858000 h 6858000"/>
              <a:gd name="connsiteX144" fmla="*/ 334173 w 4838076"/>
              <a:gd name="connsiteY144" fmla="*/ 6858000 h 6858000"/>
              <a:gd name="connsiteX145" fmla="*/ 334174 w 4838076"/>
              <a:gd name="connsiteY145" fmla="*/ 6858000 h 6858000"/>
              <a:gd name="connsiteX146" fmla="*/ 3459219 w 4838076"/>
              <a:gd name="connsiteY146" fmla="*/ 6858000 h 6858000"/>
              <a:gd name="connsiteX147" fmla="*/ 4417162 w 4838076"/>
              <a:gd name="connsiteY147" fmla="*/ 6858000 h 6858000"/>
              <a:gd name="connsiteX148" fmla="*/ 4838076 w 4838076"/>
              <a:gd name="connsiteY14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Lst>
            <a:rect l="l" t="t" r="r" b="b"/>
            <a:pathLst>
              <a:path w="4838076" h="6858000">
                <a:moveTo>
                  <a:pt x="4838076" y="0"/>
                </a:moveTo>
                <a:lnTo>
                  <a:pt x="4417162" y="0"/>
                </a:lnTo>
                <a:lnTo>
                  <a:pt x="3459219" y="0"/>
                </a:lnTo>
                <a:lnTo>
                  <a:pt x="334174" y="0"/>
                </a:lnTo>
                <a:lnTo>
                  <a:pt x="334173" y="0"/>
                </a:lnTo>
                <a:lnTo>
                  <a:pt x="189795" y="0"/>
                </a:lnTo>
                <a:lnTo>
                  <a:pt x="184756" y="66675"/>
                </a:lnTo>
                <a:lnTo>
                  <a:pt x="176358" y="122237"/>
                </a:lnTo>
                <a:lnTo>
                  <a:pt x="166281" y="174625"/>
                </a:lnTo>
                <a:lnTo>
                  <a:pt x="149485" y="217487"/>
                </a:lnTo>
                <a:lnTo>
                  <a:pt x="132689" y="260350"/>
                </a:lnTo>
                <a:lnTo>
                  <a:pt x="112534" y="296862"/>
                </a:lnTo>
                <a:lnTo>
                  <a:pt x="92379" y="334962"/>
                </a:lnTo>
                <a:lnTo>
                  <a:pt x="73903" y="369887"/>
                </a:lnTo>
                <a:lnTo>
                  <a:pt x="55427" y="409575"/>
                </a:lnTo>
                <a:lnTo>
                  <a:pt x="38632" y="450850"/>
                </a:lnTo>
                <a:lnTo>
                  <a:pt x="23515" y="496887"/>
                </a:lnTo>
                <a:lnTo>
                  <a:pt x="11758" y="546100"/>
                </a:lnTo>
                <a:lnTo>
                  <a:pt x="3359" y="606425"/>
                </a:lnTo>
                <a:lnTo>
                  <a:pt x="0" y="673100"/>
                </a:lnTo>
                <a:lnTo>
                  <a:pt x="3359" y="744537"/>
                </a:lnTo>
                <a:lnTo>
                  <a:pt x="11758" y="801687"/>
                </a:lnTo>
                <a:lnTo>
                  <a:pt x="23515" y="854075"/>
                </a:lnTo>
                <a:lnTo>
                  <a:pt x="38632" y="901700"/>
                </a:lnTo>
                <a:lnTo>
                  <a:pt x="55427" y="942975"/>
                </a:lnTo>
                <a:lnTo>
                  <a:pt x="75583" y="981075"/>
                </a:lnTo>
                <a:lnTo>
                  <a:pt x="95738" y="1017587"/>
                </a:lnTo>
                <a:lnTo>
                  <a:pt x="115893" y="1055687"/>
                </a:lnTo>
                <a:lnTo>
                  <a:pt x="134368" y="1095375"/>
                </a:lnTo>
                <a:lnTo>
                  <a:pt x="152844" y="1136650"/>
                </a:lnTo>
                <a:lnTo>
                  <a:pt x="167960" y="1182687"/>
                </a:lnTo>
                <a:lnTo>
                  <a:pt x="178038" y="1235075"/>
                </a:lnTo>
                <a:lnTo>
                  <a:pt x="188115" y="1295400"/>
                </a:lnTo>
                <a:lnTo>
                  <a:pt x="189795" y="1363662"/>
                </a:lnTo>
                <a:lnTo>
                  <a:pt x="188115" y="1431925"/>
                </a:lnTo>
                <a:lnTo>
                  <a:pt x="178038" y="1492250"/>
                </a:lnTo>
                <a:lnTo>
                  <a:pt x="167960" y="1544637"/>
                </a:lnTo>
                <a:lnTo>
                  <a:pt x="152844" y="1589087"/>
                </a:lnTo>
                <a:lnTo>
                  <a:pt x="134368" y="1631950"/>
                </a:lnTo>
                <a:lnTo>
                  <a:pt x="115893" y="1671637"/>
                </a:lnTo>
                <a:lnTo>
                  <a:pt x="95738" y="1708150"/>
                </a:lnTo>
                <a:lnTo>
                  <a:pt x="75583" y="1743075"/>
                </a:lnTo>
                <a:lnTo>
                  <a:pt x="55427" y="1782762"/>
                </a:lnTo>
                <a:lnTo>
                  <a:pt x="38632" y="1824037"/>
                </a:lnTo>
                <a:lnTo>
                  <a:pt x="23515" y="1870075"/>
                </a:lnTo>
                <a:lnTo>
                  <a:pt x="11758" y="1922462"/>
                </a:lnTo>
                <a:lnTo>
                  <a:pt x="3359" y="1982787"/>
                </a:lnTo>
                <a:lnTo>
                  <a:pt x="0" y="2051050"/>
                </a:lnTo>
                <a:lnTo>
                  <a:pt x="3359" y="2119312"/>
                </a:lnTo>
                <a:lnTo>
                  <a:pt x="11758" y="2179637"/>
                </a:lnTo>
                <a:lnTo>
                  <a:pt x="23515" y="2232025"/>
                </a:lnTo>
                <a:lnTo>
                  <a:pt x="38632" y="2278062"/>
                </a:lnTo>
                <a:lnTo>
                  <a:pt x="55427" y="2319337"/>
                </a:lnTo>
                <a:lnTo>
                  <a:pt x="75583" y="2359025"/>
                </a:lnTo>
                <a:lnTo>
                  <a:pt x="95738" y="2395537"/>
                </a:lnTo>
                <a:lnTo>
                  <a:pt x="115893" y="2433637"/>
                </a:lnTo>
                <a:lnTo>
                  <a:pt x="134368" y="2471737"/>
                </a:lnTo>
                <a:lnTo>
                  <a:pt x="152844" y="2513012"/>
                </a:lnTo>
                <a:lnTo>
                  <a:pt x="167960" y="2560637"/>
                </a:lnTo>
                <a:lnTo>
                  <a:pt x="178038" y="2613025"/>
                </a:lnTo>
                <a:lnTo>
                  <a:pt x="188115" y="2671762"/>
                </a:lnTo>
                <a:lnTo>
                  <a:pt x="189795" y="2741612"/>
                </a:lnTo>
                <a:lnTo>
                  <a:pt x="188115" y="2809875"/>
                </a:lnTo>
                <a:lnTo>
                  <a:pt x="178038" y="2868612"/>
                </a:lnTo>
                <a:lnTo>
                  <a:pt x="167960" y="2922587"/>
                </a:lnTo>
                <a:lnTo>
                  <a:pt x="152844" y="2967037"/>
                </a:lnTo>
                <a:lnTo>
                  <a:pt x="134368" y="3009900"/>
                </a:lnTo>
                <a:lnTo>
                  <a:pt x="115893" y="3046412"/>
                </a:lnTo>
                <a:lnTo>
                  <a:pt x="95738" y="3084512"/>
                </a:lnTo>
                <a:lnTo>
                  <a:pt x="75583" y="3121025"/>
                </a:lnTo>
                <a:lnTo>
                  <a:pt x="55427" y="3160712"/>
                </a:lnTo>
                <a:lnTo>
                  <a:pt x="38632" y="3201987"/>
                </a:lnTo>
                <a:lnTo>
                  <a:pt x="23515" y="3248025"/>
                </a:lnTo>
                <a:lnTo>
                  <a:pt x="11758" y="3300412"/>
                </a:lnTo>
                <a:lnTo>
                  <a:pt x="3359" y="3360737"/>
                </a:lnTo>
                <a:lnTo>
                  <a:pt x="0" y="3427412"/>
                </a:lnTo>
                <a:lnTo>
                  <a:pt x="3359" y="3497262"/>
                </a:lnTo>
                <a:lnTo>
                  <a:pt x="11758" y="3557587"/>
                </a:lnTo>
                <a:lnTo>
                  <a:pt x="23515" y="3609975"/>
                </a:lnTo>
                <a:lnTo>
                  <a:pt x="38632" y="3656012"/>
                </a:lnTo>
                <a:lnTo>
                  <a:pt x="55427" y="3697287"/>
                </a:lnTo>
                <a:lnTo>
                  <a:pt x="75583" y="3736975"/>
                </a:lnTo>
                <a:lnTo>
                  <a:pt x="115893" y="3811587"/>
                </a:lnTo>
                <a:lnTo>
                  <a:pt x="134368" y="3848100"/>
                </a:lnTo>
                <a:lnTo>
                  <a:pt x="152844" y="3890962"/>
                </a:lnTo>
                <a:lnTo>
                  <a:pt x="167960" y="3935412"/>
                </a:lnTo>
                <a:lnTo>
                  <a:pt x="178038" y="3987800"/>
                </a:lnTo>
                <a:lnTo>
                  <a:pt x="188115" y="4048125"/>
                </a:lnTo>
                <a:lnTo>
                  <a:pt x="189795" y="4116387"/>
                </a:lnTo>
                <a:lnTo>
                  <a:pt x="188115" y="4186237"/>
                </a:lnTo>
                <a:lnTo>
                  <a:pt x="178038" y="4244975"/>
                </a:lnTo>
                <a:lnTo>
                  <a:pt x="167960" y="4297362"/>
                </a:lnTo>
                <a:lnTo>
                  <a:pt x="152844" y="4343400"/>
                </a:lnTo>
                <a:lnTo>
                  <a:pt x="134368" y="4386262"/>
                </a:lnTo>
                <a:lnTo>
                  <a:pt x="115893" y="4424362"/>
                </a:lnTo>
                <a:lnTo>
                  <a:pt x="75583" y="4498975"/>
                </a:lnTo>
                <a:lnTo>
                  <a:pt x="55427" y="4537075"/>
                </a:lnTo>
                <a:lnTo>
                  <a:pt x="38632" y="4579937"/>
                </a:lnTo>
                <a:lnTo>
                  <a:pt x="23515" y="4625975"/>
                </a:lnTo>
                <a:lnTo>
                  <a:pt x="11758" y="4678362"/>
                </a:lnTo>
                <a:lnTo>
                  <a:pt x="3359" y="4738687"/>
                </a:lnTo>
                <a:lnTo>
                  <a:pt x="0" y="4806950"/>
                </a:lnTo>
                <a:lnTo>
                  <a:pt x="3359" y="4875212"/>
                </a:lnTo>
                <a:lnTo>
                  <a:pt x="11758" y="4935537"/>
                </a:lnTo>
                <a:lnTo>
                  <a:pt x="23515" y="4987925"/>
                </a:lnTo>
                <a:lnTo>
                  <a:pt x="38632" y="5033962"/>
                </a:lnTo>
                <a:lnTo>
                  <a:pt x="55427" y="5075237"/>
                </a:lnTo>
                <a:lnTo>
                  <a:pt x="75583" y="5114925"/>
                </a:lnTo>
                <a:lnTo>
                  <a:pt x="95738" y="5149850"/>
                </a:lnTo>
                <a:lnTo>
                  <a:pt x="115893" y="5186362"/>
                </a:lnTo>
                <a:lnTo>
                  <a:pt x="134368" y="5226050"/>
                </a:lnTo>
                <a:lnTo>
                  <a:pt x="152844" y="5268912"/>
                </a:lnTo>
                <a:lnTo>
                  <a:pt x="167960" y="5313362"/>
                </a:lnTo>
                <a:lnTo>
                  <a:pt x="178038" y="5365750"/>
                </a:lnTo>
                <a:lnTo>
                  <a:pt x="188115" y="5426075"/>
                </a:lnTo>
                <a:lnTo>
                  <a:pt x="189795" y="5494337"/>
                </a:lnTo>
                <a:lnTo>
                  <a:pt x="188115" y="5562600"/>
                </a:lnTo>
                <a:lnTo>
                  <a:pt x="178038" y="5622925"/>
                </a:lnTo>
                <a:lnTo>
                  <a:pt x="167960" y="5675312"/>
                </a:lnTo>
                <a:lnTo>
                  <a:pt x="152844" y="5721350"/>
                </a:lnTo>
                <a:lnTo>
                  <a:pt x="134368" y="5762625"/>
                </a:lnTo>
                <a:lnTo>
                  <a:pt x="115893" y="5802312"/>
                </a:lnTo>
                <a:lnTo>
                  <a:pt x="95738" y="5840412"/>
                </a:lnTo>
                <a:lnTo>
                  <a:pt x="75583" y="5876925"/>
                </a:lnTo>
                <a:lnTo>
                  <a:pt x="55427" y="5915025"/>
                </a:lnTo>
                <a:lnTo>
                  <a:pt x="38632" y="5956300"/>
                </a:lnTo>
                <a:lnTo>
                  <a:pt x="23515" y="6003925"/>
                </a:lnTo>
                <a:lnTo>
                  <a:pt x="11758" y="6056312"/>
                </a:lnTo>
                <a:lnTo>
                  <a:pt x="3359" y="6113462"/>
                </a:lnTo>
                <a:lnTo>
                  <a:pt x="0" y="6183312"/>
                </a:lnTo>
                <a:lnTo>
                  <a:pt x="3359" y="6251575"/>
                </a:lnTo>
                <a:lnTo>
                  <a:pt x="11758" y="6311900"/>
                </a:lnTo>
                <a:lnTo>
                  <a:pt x="23515" y="6361112"/>
                </a:lnTo>
                <a:lnTo>
                  <a:pt x="38632" y="6407150"/>
                </a:lnTo>
                <a:lnTo>
                  <a:pt x="55427" y="6448425"/>
                </a:lnTo>
                <a:lnTo>
                  <a:pt x="73903" y="6488112"/>
                </a:lnTo>
                <a:lnTo>
                  <a:pt x="92379" y="6523037"/>
                </a:lnTo>
                <a:lnTo>
                  <a:pt x="112534" y="6561137"/>
                </a:lnTo>
                <a:lnTo>
                  <a:pt x="132689" y="6597650"/>
                </a:lnTo>
                <a:lnTo>
                  <a:pt x="149485" y="6640512"/>
                </a:lnTo>
                <a:lnTo>
                  <a:pt x="166281" y="6683375"/>
                </a:lnTo>
                <a:lnTo>
                  <a:pt x="176358" y="6735762"/>
                </a:lnTo>
                <a:lnTo>
                  <a:pt x="184756" y="6791325"/>
                </a:lnTo>
                <a:lnTo>
                  <a:pt x="189795" y="6858000"/>
                </a:lnTo>
                <a:lnTo>
                  <a:pt x="334173" y="6858000"/>
                </a:lnTo>
                <a:lnTo>
                  <a:pt x="334174" y="6858000"/>
                </a:lnTo>
                <a:lnTo>
                  <a:pt x="3459219" y="6858000"/>
                </a:lnTo>
                <a:lnTo>
                  <a:pt x="4417162" y="6858000"/>
                </a:lnTo>
                <a:lnTo>
                  <a:pt x="4838076" y="6858000"/>
                </a:lnTo>
                <a:close/>
              </a:path>
            </a:pathLst>
          </a:custGeom>
          <a:solidFill>
            <a:schemeClr val="accent1">
              <a:lumMod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842" name="Rectangle 2">
            <a:extLst>
              <a:ext uri="{FF2B5EF4-FFF2-40B4-BE49-F238E27FC236}">
                <a16:creationId xmlns:a16="http://schemas.microsoft.com/office/drawing/2014/main" id="{A1205BF1-1E1D-47D7-B6C4-D8998C87B4ED}"/>
              </a:ext>
            </a:extLst>
          </p:cNvPr>
          <p:cNvSpPr>
            <a:spLocks noGrp="1" noChangeArrowheads="1"/>
          </p:cNvSpPr>
          <p:nvPr>
            <p:ph type="title"/>
          </p:nvPr>
        </p:nvSpPr>
        <p:spPr>
          <a:xfrm>
            <a:off x="0" y="662400"/>
            <a:ext cx="4221018" cy="1492132"/>
          </a:xfrm>
        </p:spPr>
        <p:txBody>
          <a:bodyPr anchor="t">
            <a:normAutofit/>
          </a:bodyPr>
          <a:lstStyle/>
          <a:p>
            <a:pPr algn="ctr" eaLnBrk="1" hangingPunct="1">
              <a:defRPr/>
            </a:pPr>
            <a:r>
              <a:rPr lang="fr-FR" b="1" dirty="0">
                <a:solidFill>
                  <a:schemeClr val="bg1"/>
                </a:solidFill>
              </a:rPr>
              <a:t>Les menaces externes</a:t>
            </a:r>
          </a:p>
        </p:txBody>
      </p:sp>
      <p:sp>
        <p:nvSpPr>
          <p:cNvPr id="35843" name="Rectangle 3">
            <a:extLst>
              <a:ext uri="{FF2B5EF4-FFF2-40B4-BE49-F238E27FC236}">
                <a16:creationId xmlns:a16="http://schemas.microsoft.com/office/drawing/2014/main" id="{E3CE06E8-1B99-49C1-A884-C7CFAC07BD86}"/>
              </a:ext>
            </a:extLst>
          </p:cNvPr>
          <p:cNvSpPr>
            <a:spLocks noGrp="1" noChangeArrowheads="1"/>
          </p:cNvSpPr>
          <p:nvPr>
            <p:ph type="body" idx="1"/>
          </p:nvPr>
        </p:nvSpPr>
        <p:spPr>
          <a:xfrm>
            <a:off x="765051" y="2286000"/>
            <a:ext cx="3384000" cy="3844800"/>
          </a:xfrm>
        </p:spPr>
        <p:txBody>
          <a:bodyPr>
            <a:normAutofit/>
          </a:bodyPr>
          <a:lstStyle/>
          <a:p>
            <a:pPr eaLnBrk="1" hangingPunct="1">
              <a:defRPr/>
            </a:pPr>
            <a:r>
              <a:rPr lang="fr-FR" sz="1600">
                <a:solidFill>
                  <a:schemeClr val="bg1">
                    <a:alpha val="60000"/>
                  </a:schemeClr>
                </a:solidFill>
              </a:rPr>
              <a:t>Elles ont une double origine : l’entrée dans le domaine d’un nouveau concurrent, et l’irruption de produits ou de services de substitution.</a:t>
            </a:r>
          </a:p>
          <a:p>
            <a:pPr eaLnBrk="1" hangingPunct="1">
              <a:defRPr/>
            </a:pPr>
            <a:endParaRPr lang="fr-FR" sz="1600">
              <a:solidFill>
                <a:schemeClr val="bg1">
                  <a:alpha val="60000"/>
                </a:schemeClr>
              </a:solidFill>
            </a:endParaRPr>
          </a:p>
          <a:p>
            <a:pPr eaLnBrk="1" hangingPunct="1">
              <a:defRPr/>
            </a:pPr>
            <a:endParaRPr lang="fr-FR" sz="1600">
              <a:solidFill>
                <a:schemeClr val="bg1">
                  <a:alpha val="60000"/>
                </a:schemeClr>
              </a:solidFill>
            </a:endParaRPr>
          </a:p>
          <a:p>
            <a:pPr eaLnBrk="1" hangingPunct="1">
              <a:defRPr/>
            </a:pPr>
            <a:r>
              <a:rPr lang="fr-FR" sz="1600">
                <a:solidFill>
                  <a:schemeClr val="bg1">
                    <a:alpha val="60000"/>
                  </a:schemeClr>
                </a:solidFill>
              </a:rPr>
              <a:t>Leur effet immédiat est soit de diminuer la demande disponible qui s’adressent aux firmes en place, et donc de renforcer l’intensité de la concurrence, soit de réduire la part absolue du marché du produit ou service traditionnel.</a:t>
            </a:r>
          </a:p>
        </p:txBody>
      </p:sp>
      <p:pic>
        <p:nvPicPr>
          <p:cNvPr id="23554" name="Picture 2" descr="GMS supermarchés hypermarchés Pruneaux d'agen Point de vente Intermarché  Leclerc System U Casino Carrefour Les Vergers d'Escoute">
            <a:extLst>
              <a:ext uri="{FF2B5EF4-FFF2-40B4-BE49-F238E27FC236}">
                <a16:creationId xmlns:a16="http://schemas.microsoft.com/office/drawing/2014/main" id="{9F6B3E19-C1AA-522D-12DE-558A2F8EF76F}"/>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918131" y="643469"/>
            <a:ext cx="5000028" cy="557106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872" name="Rectangle 36871">
            <a:extLst>
              <a:ext uri="{FF2B5EF4-FFF2-40B4-BE49-F238E27FC236}">
                <a16:creationId xmlns:a16="http://schemas.microsoft.com/office/drawing/2014/main" id="{C232B152-3720-4D3B-97ED-45CE5483F1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874" name="Freeform: Shape 36873">
            <a:extLst>
              <a:ext uri="{FF2B5EF4-FFF2-40B4-BE49-F238E27FC236}">
                <a16:creationId xmlns:a16="http://schemas.microsoft.com/office/drawing/2014/main" id="{11BAB570-FF10-4E96-8A3F-FA9804702B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4693698" cy="6858000"/>
          </a:xfrm>
          <a:custGeom>
            <a:avLst/>
            <a:gdLst>
              <a:gd name="connsiteX0" fmla="*/ 0 w 4693698"/>
              <a:gd name="connsiteY0" fmla="*/ 0 h 6858000"/>
              <a:gd name="connsiteX1" fmla="*/ 420914 w 4693698"/>
              <a:gd name="connsiteY1" fmla="*/ 0 h 6858000"/>
              <a:gd name="connsiteX2" fmla="*/ 1582057 w 4693698"/>
              <a:gd name="connsiteY2" fmla="*/ 0 h 6858000"/>
              <a:gd name="connsiteX3" fmla="*/ 4503903 w 4693698"/>
              <a:gd name="connsiteY3" fmla="*/ 0 h 6858000"/>
              <a:gd name="connsiteX4" fmla="*/ 4508943 w 4693698"/>
              <a:gd name="connsiteY4" fmla="*/ 66675 h 6858000"/>
              <a:gd name="connsiteX5" fmla="*/ 4517340 w 4693698"/>
              <a:gd name="connsiteY5" fmla="*/ 122237 h 6858000"/>
              <a:gd name="connsiteX6" fmla="*/ 4527418 w 4693698"/>
              <a:gd name="connsiteY6" fmla="*/ 174625 h 6858000"/>
              <a:gd name="connsiteX7" fmla="*/ 4544214 w 4693698"/>
              <a:gd name="connsiteY7" fmla="*/ 217487 h 6858000"/>
              <a:gd name="connsiteX8" fmla="*/ 4561010 w 4693698"/>
              <a:gd name="connsiteY8" fmla="*/ 260350 h 6858000"/>
              <a:gd name="connsiteX9" fmla="*/ 4581165 w 4693698"/>
              <a:gd name="connsiteY9" fmla="*/ 296862 h 6858000"/>
              <a:gd name="connsiteX10" fmla="*/ 4601320 w 4693698"/>
              <a:gd name="connsiteY10" fmla="*/ 334962 h 6858000"/>
              <a:gd name="connsiteX11" fmla="*/ 4619796 w 4693698"/>
              <a:gd name="connsiteY11" fmla="*/ 369887 h 6858000"/>
              <a:gd name="connsiteX12" fmla="*/ 4638271 w 4693698"/>
              <a:gd name="connsiteY12" fmla="*/ 409575 h 6858000"/>
              <a:gd name="connsiteX13" fmla="*/ 4655067 w 4693698"/>
              <a:gd name="connsiteY13" fmla="*/ 450850 h 6858000"/>
              <a:gd name="connsiteX14" fmla="*/ 4670184 w 4693698"/>
              <a:gd name="connsiteY14" fmla="*/ 496887 h 6858000"/>
              <a:gd name="connsiteX15" fmla="*/ 4681941 w 4693698"/>
              <a:gd name="connsiteY15" fmla="*/ 546100 h 6858000"/>
              <a:gd name="connsiteX16" fmla="*/ 4690339 w 4693698"/>
              <a:gd name="connsiteY16" fmla="*/ 606425 h 6858000"/>
              <a:gd name="connsiteX17" fmla="*/ 4693698 w 4693698"/>
              <a:gd name="connsiteY17" fmla="*/ 673100 h 6858000"/>
              <a:gd name="connsiteX18" fmla="*/ 4690339 w 4693698"/>
              <a:gd name="connsiteY18" fmla="*/ 744537 h 6858000"/>
              <a:gd name="connsiteX19" fmla="*/ 4681941 w 4693698"/>
              <a:gd name="connsiteY19" fmla="*/ 801687 h 6858000"/>
              <a:gd name="connsiteX20" fmla="*/ 4670184 w 4693698"/>
              <a:gd name="connsiteY20" fmla="*/ 854075 h 6858000"/>
              <a:gd name="connsiteX21" fmla="*/ 4655067 w 4693698"/>
              <a:gd name="connsiteY21" fmla="*/ 901700 h 6858000"/>
              <a:gd name="connsiteX22" fmla="*/ 4638271 w 4693698"/>
              <a:gd name="connsiteY22" fmla="*/ 942975 h 6858000"/>
              <a:gd name="connsiteX23" fmla="*/ 4618116 w 4693698"/>
              <a:gd name="connsiteY23" fmla="*/ 981075 h 6858000"/>
              <a:gd name="connsiteX24" fmla="*/ 4597961 w 4693698"/>
              <a:gd name="connsiteY24" fmla="*/ 1017587 h 6858000"/>
              <a:gd name="connsiteX25" fmla="*/ 4577806 w 4693698"/>
              <a:gd name="connsiteY25" fmla="*/ 1055687 h 6858000"/>
              <a:gd name="connsiteX26" fmla="*/ 4559330 w 4693698"/>
              <a:gd name="connsiteY26" fmla="*/ 1095375 h 6858000"/>
              <a:gd name="connsiteX27" fmla="*/ 4540854 w 4693698"/>
              <a:gd name="connsiteY27" fmla="*/ 1136650 h 6858000"/>
              <a:gd name="connsiteX28" fmla="*/ 4525739 w 4693698"/>
              <a:gd name="connsiteY28" fmla="*/ 1182687 h 6858000"/>
              <a:gd name="connsiteX29" fmla="*/ 4515661 w 4693698"/>
              <a:gd name="connsiteY29" fmla="*/ 1235075 h 6858000"/>
              <a:gd name="connsiteX30" fmla="*/ 4505583 w 4693698"/>
              <a:gd name="connsiteY30" fmla="*/ 1295400 h 6858000"/>
              <a:gd name="connsiteX31" fmla="*/ 4503903 w 4693698"/>
              <a:gd name="connsiteY31" fmla="*/ 1363662 h 6858000"/>
              <a:gd name="connsiteX32" fmla="*/ 4505583 w 4693698"/>
              <a:gd name="connsiteY32" fmla="*/ 1431925 h 6858000"/>
              <a:gd name="connsiteX33" fmla="*/ 4515661 w 4693698"/>
              <a:gd name="connsiteY33" fmla="*/ 1492250 h 6858000"/>
              <a:gd name="connsiteX34" fmla="*/ 4525739 w 4693698"/>
              <a:gd name="connsiteY34" fmla="*/ 1544637 h 6858000"/>
              <a:gd name="connsiteX35" fmla="*/ 4540854 w 4693698"/>
              <a:gd name="connsiteY35" fmla="*/ 1589087 h 6858000"/>
              <a:gd name="connsiteX36" fmla="*/ 4559330 w 4693698"/>
              <a:gd name="connsiteY36" fmla="*/ 1631950 h 6858000"/>
              <a:gd name="connsiteX37" fmla="*/ 4577806 w 4693698"/>
              <a:gd name="connsiteY37" fmla="*/ 1671637 h 6858000"/>
              <a:gd name="connsiteX38" fmla="*/ 4597961 w 4693698"/>
              <a:gd name="connsiteY38" fmla="*/ 1708150 h 6858000"/>
              <a:gd name="connsiteX39" fmla="*/ 4618116 w 4693698"/>
              <a:gd name="connsiteY39" fmla="*/ 1743075 h 6858000"/>
              <a:gd name="connsiteX40" fmla="*/ 4638271 w 4693698"/>
              <a:gd name="connsiteY40" fmla="*/ 1782762 h 6858000"/>
              <a:gd name="connsiteX41" fmla="*/ 4655067 w 4693698"/>
              <a:gd name="connsiteY41" fmla="*/ 1824037 h 6858000"/>
              <a:gd name="connsiteX42" fmla="*/ 4670184 w 4693698"/>
              <a:gd name="connsiteY42" fmla="*/ 1870075 h 6858000"/>
              <a:gd name="connsiteX43" fmla="*/ 4681941 w 4693698"/>
              <a:gd name="connsiteY43" fmla="*/ 1922462 h 6858000"/>
              <a:gd name="connsiteX44" fmla="*/ 4690339 w 4693698"/>
              <a:gd name="connsiteY44" fmla="*/ 1982787 h 6858000"/>
              <a:gd name="connsiteX45" fmla="*/ 4693698 w 4693698"/>
              <a:gd name="connsiteY45" fmla="*/ 2051050 h 6858000"/>
              <a:gd name="connsiteX46" fmla="*/ 4690339 w 4693698"/>
              <a:gd name="connsiteY46" fmla="*/ 2119312 h 6858000"/>
              <a:gd name="connsiteX47" fmla="*/ 4681941 w 4693698"/>
              <a:gd name="connsiteY47" fmla="*/ 2179637 h 6858000"/>
              <a:gd name="connsiteX48" fmla="*/ 4670184 w 4693698"/>
              <a:gd name="connsiteY48" fmla="*/ 2232025 h 6858000"/>
              <a:gd name="connsiteX49" fmla="*/ 4655067 w 4693698"/>
              <a:gd name="connsiteY49" fmla="*/ 2278062 h 6858000"/>
              <a:gd name="connsiteX50" fmla="*/ 4638271 w 4693698"/>
              <a:gd name="connsiteY50" fmla="*/ 2319337 h 6858000"/>
              <a:gd name="connsiteX51" fmla="*/ 4618116 w 4693698"/>
              <a:gd name="connsiteY51" fmla="*/ 2359025 h 6858000"/>
              <a:gd name="connsiteX52" fmla="*/ 4597961 w 4693698"/>
              <a:gd name="connsiteY52" fmla="*/ 2395537 h 6858000"/>
              <a:gd name="connsiteX53" fmla="*/ 4577806 w 4693698"/>
              <a:gd name="connsiteY53" fmla="*/ 2433637 h 6858000"/>
              <a:gd name="connsiteX54" fmla="*/ 4559330 w 4693698"/>
              <a:gd name="connsiteY54" fmla="*/ 2471737 h 6858000"/>
              <a:gd name="connsiteX55" fmla="*/ 4540854 w 4693698"/>
              <a:gd name="connsiteY55" fmla="*/ 2513012 h 6858000"/>
              <a:gd name="connsiteX56" fmla="*/ 4525739 w 4693698"/>
              <a:gd name="connsiteY56" fmla="*/ 2560637 h 6858000"/>
              <a:gd name="connsiteX57" fmla="*/ 4515661 w 4693698"/>
              <a:gd name="connsiteY57" fmla="*/ 2613025 h 6858000"/>
              <a:gd name="connsiteX58" fmla="*/ 4505583 w 4693698"/>
              <a:gd name="connsiteY58" fmla="*/ 2671762 h 6858000"/>
              <a:gd name="connsiteX59" fmla="*/ 4503903 w 4693698"/>
              <a:gd name="connsiteY59" fmla="*/ 2741612 h 6858000"/>
              <a:gd name="connsiteX60" fmla="*/ 4505583 w 4693698"/>
              <a:gd name="connsiteY60" fmla="*/ 2809875 h 6858000"/>
              <a:gd name="connsiteX61" fmla="*/ 4515661 w 4693698"/>
              <a:gd name="connsiteY61" fmla="*/ 2868612 h 6858000"/>
              <a:gd name="connsiteX62" fmla="*/ 4525739 w 4693698"/>
              <a:gd name="connsiteY62" fmla="*/ 2922587 h 6858000"/>
              <a:gd name="connsiteX63" fmla="*/ 4540854 w 4693698"/>
              <a:gd name="connsiteY63" fmla="*/ 2967037 h 6858000"/>
              <a:gd name="connsiteX64" fmla="*/ 4559330 w 4693698"/>
              <a:gd name="connsiteY64" fmla="*/ 3009900 h 6858000"/>
              <a:gd name="connsiteX65" fmla="*/ 4577806 w 4693698"/>
              <a:gd name="connsiteY65" fmla="*/ 3046412 h 6858000"/>
              <a:gd name="connsiteX66" fmla="*/ 4597961 w 4693698"/>
              <a:gd name="connsiteY66" fmla="*/ 3084512 h 6858000"/>
              <a:gd name="connsiteX67" fmla="*/ 4618116 w 4693698"/>
              <a:gd name="connsiteY67" fmla="*/ 3121025 h 6858000"/>
              <a:gd name="connsiteX68" fmla="*/ 4638271 w 4693698"/>
              <a:gd name="connsiteY68" fmla="*/ 3160712 h 6858000"/>
              <a:gd name="connsiteX69" fmla="*/ 4655067 w 4693698"/>
              <a:gd name="connsiteY69" fmla="*/ 3201987 h 6858000"/>
              <a:gd name="connsiteX70" fmla="*/ 4670184 w 4693698"/>
              <a:gd name="connsiteY70" fmla="*/ 3248025 h 6858000"/>
              <a:gd name="connsiteX71" fmla="*/ 4681941 w 4693698"/>
              <a:gd name="connsiteY71" fmla="*/ 3300412 h 6858000"/>
              <a:gd name="connsiteX72" fmla="*/ 4690339 w 4693698"/>
              <a:gd name="connsiteY72" fmla="*/ 3360737 h 6858000"/>
              <a:gd name="connsiteX73" fmla="*/ 4693698 w 4693698"/>
              <a:gd name="connsiteY73" fmla="*/ 3427412 h 6858000"/>
              <a:gd name="connsiteX74" fmla="*/ 4690339 w 4693698"/>
              <a:gd name="connsiteY74" fmla="*/ 3497262 h 6858000"/>
              <a:gd name="connsiteX75" fmla="*/ 4681941 w 4693698"/>
              <a:gd name="connsiteY75" fmla="*/ 3557587 h 6858000"/>
              <a:gd name="connsiteX76" fmla="*/ 4670184 w 4693698"/>
              <a:gd name="connsiteY76" fmla="*/ 3609975 h 6858000"/>
              <a:gd name="connsiteX77" fmla="*/ 4655067 w 4693698"/>
              <a:gd name="connsiteY77" fmla="*/ 3656012 h 6858000"/>
              <a:gd name="connsiteX78" fmla="*/ 4638271 w 4693698"/>
              <a:gd name="connsiteY78" fmla="*/ 3697287 h 6858000"/>
              <a:gd name="connsiteX79" fmla="*/ 4618116 w 4693698"/>
              <a:gd name="connsiteY79" fmla="*/ 3736975 h 6858000"/>
              <a:gd name="connsiteX80" fmla="*/ 4577806 w 4693698"/>
              <a:gd name="connsiteY80" fmla="*/ 3811587 h 6858000"/>
              <a:gd name="connsiteX81" fmla="*/ 4559330 w 4693698"/>
              <a:gd name="connsiteY81" fmla="*/ 3848100 h 6858000"/>
              <a:gd name="connsiteX82" fmla="*/ 4540854 w 4693698"/>
              <a:gd name="connsiteY82" fmla="*/ 3890962 h 6858000"/>
              <a:gd name="connsiteX83" fmla="*/ 4525739 w 4693698"/>
              <a:gd name="connsiteY83" fmla="*/ 3935412 h 6858000"/>
              <a:gd name="connsiteX84" fmla="*/ 4515661 w 4693698"/>
              <a:gd name="connsiteY84" fmla="*/ 3987800 h 6858000"/>
              <a:gd name="connsiteX85" fmla="*/ 4505583 w 4693698"/>
              <a:gd name="connsiteY85" fmla="*/ 4048125 h 6858000"/>
              <a:gd name="connsiteX86" fmla="*/ 4503903 w 4693698"/>
              <a:gd name="connsiteY86" fmla="*/ 4116387 h 6858000"/>
              <a:gd name="connsiteX87" fmla="*/ 4505583 w 4693698"/>
              <a:gd name="connsiteY87" fmla="*/ 4186237 h 6858000"/>
              <a:gd name="connsiteX88" fmla="*/ 4515661 w 4693698"/>
              <a:gd name="connsiteY88" fmla="*/ 4244975 h 6858000"/>
              <a:gd name="connsiteX89" fmla="*/ 4525739 w 4693698"/>
              <a:gd name="connsiteY89" fmla="*/ 4297362 h 6858000"/>
              <a:gd name="connsiteX90" fmla="*/ 4540854 w 4693698"/>
              <a:gd name="connsiteY90" fmla="*/ 4343400 h 6858000"/>
              <a:gd name="connsiteX91" fmla="*/ 4559330 w 4693698"/>
              <a:gd name="connsiteY91" fmla="*/ 4386262 h 6858000"/>
              <a:gd name="connsiteX92" fmla="*/ 4577806 w 4693698"/>
              <a:gd name="connsiteY92" fmla="*/ 4424362 h 6858000"/>
              <a:gd name="connsiteX93" fmla="*/ 4618116 w 4693698"/>
              <a:gd name="connsiteY93" fmla="*/ 4498975 h 6858000"/>
              <a:gd name="connsiteX94" fmla="*/ 4638271 w 4693698"/>
              <a:gd name="connsiteY94" fmla="*/ 4537075 h 6858000"/>
              <a:gd name="connsiteX95" fmla="*/ 4655067 w 4693698"/>
              <a:gd name="connsiteY95" fmla="*/ 4579937 h 6858000"/>
              <a:gd name="connsiteX96" fmla="*/ 4670184 w 4693698"/>
              <a:gd name="connsiteY96" fmla="*/ 4625975 h 6858000"/>
              <a:gd name="connsiteX97" fmla="*/ 4681941 w 4693698"/>
              <a:gd name="connsiteY97" fmla="*/ 4678362 h 6858000"/>
              <a:gd name="connsiteX98" fmla="*/ 4690339 w 4693698"/>
              <a:gd name="connsiteY98" fmla="*/ 4738687 h 6858000"/>
              <a:gd name="connsiteX99" fmla="*/ 4693698 w 4693698"/>
              <a:gd name="connsiteY99" fmla="*/ 4806950 h 6858000"/>
              <a:gd name="connsiteX100" fmla="*/ 4690339 w 4693698"/>
              <a:gd name="connsiteY100" fmla="*/ 4875212 h 6858000"/>
              <a:gd name="connsiteX101" fmla="*/ 4681941 w 4693698"/>
              <a:gd name="connsiteY101" fmla="*/ 4935537 h 6858000"/>
              <a:gd name="connsiteX102" fmla="*/ 4670184 w 4693698"/>
              <a:gd name="connsiteY102" fmla="*/ 4987925 h 6858000"/>
              <a:gd name="connsiteX103" fmla="*/ 4655067 w 4693698"/>
              <a:gd name="connsiteY103" fmla="*/ 5033962 h 6858000"/>
              <a:gd name="connsiteX104" fmla="*/ 4638271 w 4693698"/>
              <a:gd name="connsiteY104" fmla="*/ 5075237 h 6858000"/>
              <a:gd name="connsiteX105" fmla="*/ 4618116 w 4693698"/>
              <a:gd name="connsiteY105" fmla="*/ 5114925 h 6858000"/>
              <a:gd name="connsiteX106" fmla="*/ 4597961 w 4693698"/>
              <a:gd name="connsiteY106" fmla="*/ 5149850 h 6858000"/>
              <a:gd name="connsiteX107" fmla="*/ 4577806 w 4693698"/>
              <a:gd name="connsiteY107" fmla="*/ 5186362 h 6858000"/>
              <a:gd name="connsiteX108" fmla="*/ 4559330 w 4693698"/>
              <a:gd name="connsiteY108" fmla="*/ 5226050 h 6858000"/>
              <a:gd name="connsiteX109" fmla="*/ 4540854 w 4693698"/>
              <a:gd name="connsiteY109" fmla="*/ 5268912 h 6858000"/>
              <a:gd name="connsiteX110" fmla="*/ 4525739 w 4693698"/>
              <a:gd name="connsiteY110" fmla="*/ 5313362 h 6858000"/>
              <a:gd name="connsiteX111" fmla="*/ 4515661 w 4693698"/>
              <a:gd name="connsiteY111" fmla="*/ 5365750 h 6858000"/>
              <a:gd name="connsiteX112" fmla="*/ 4505583 w 4693698"/>
              <a:gd name="connsiteY112" fmla="*/ 5426075 h 6858000"/>
              <a:gd name="connsiteX113" fmla="*/ 4503903 w 4693698"/>
              <a:gd name="connsiteY113" fmla="*/ 5494337 h 6858000"/>
              <a:gd name="connsiteX114" fmla="*/ 4505583 w 4693698"/>
              <a:gd name="connsiteY114" fmla="*/ 5562600 h 6858000"/>
              <a:gd name="connsiteX115" fmla="*/ 4515661 w 4693698"/>
              <a:gd name="connsiteY115" fmla="*/ 5622925 h 6858000"/>
              <a:gd name="connsiteX116" fmla="*/ 4525739 w 4693698"/>
              <a:gd name="connsiteY116" fmla="*/ 5675312 h 6858000"/>
              <a:gd name="connsiteX117" fmla="*/ 4540854 w 4693698"/>
              <a:gd name="connsiteY117" fmla="*/ 5721350 h 6858000"/>
              <a:gd name="connsiteX118" fmla="*/ 4559330 w 4693698"/>
              <a:gd name="connsiteY118" fmla="*/ 5762625 h 6858000"/>
              <a:gd name="connsiteX119" fmla="*/ 4577806 w 4693698"/>
              <a:gd name="connsiteY119" fmla="*/ 5802312 h 6858000"/>
              <a:gd name="connsiteX120" fmla="*/ 4597961 w 4693698"/>
              <a:gd name="connsiteY120" fmla="*/ 5840412 h 6858000"/>
              <a:gd name="connsiteX121" fmla="*/ 4618116 w 4693698"/>
              <a:gd name="connsiteY121" fmla="*/ 5876925 h 6858000"/>
              <a:gd name="connsiteX122" fmla="*/ 4638271 w 4693698"/>
              <a:gd name="connsiteY122" fmla="*/ 5915025 h 6858000"/>
              <a:gd name="connsiteX123" fmla="*/ 4655067 w 4693698"/>
              <a:gd name="connsiteY123" fmla="*/ 5956300 h 6858000"/>
              <a:gd name="connsiteX124" fmla="*/ 4670184 w 4693698"/>
              <a:gd name="connsiteY124" fmla="*/ 6003925 h 6858000"/>
              <a:gd name="connsiteX125" fmla="*/ 4681941 w 4693698"/>
              <a:gd name="connsiteY125" fmla="*/ 6056312 h 6858000"/>
              <a:gd name="connsiteX126" fmla="*/ 4690339 w 4693698"/>
              <a:gd name="connsiteY126" fmla="*/ 6113462 h 6858000"/>
              <a:gd name="connsiteX127" fmla="*/ 4693698 w 4693698"/>
              <a:gd name="connsiteY127" fmla="*/ 6183312 h 6858000"/>
              <a:gd name="connsiteX128" fmla="*/ 4690339 w 4693698"/>
              <a:gd name="connsiteY128" fmla="*/ 6251575 h 6858000"/>
              <a:gd name="connsiteX129" fmla="*/ 4681941 w 4693698"/>
              <a:gd name="connsiteY129" fmla="*/ 6311900 h 6858000"/>
              <a:gd name="connsiteX130" fmla="*/ 4670184 w 4693698"/>
              <a:gd name="connsiteY130" fmla="*/ 6361112 h 6858000"/>
              <a:gd name="connsiteX131" fmla="*/ 4655067 w 4693698"/>
              <a:gd name="connsiteY131" fmla="*/ 6407150 h 6858000"/>
              <a:gd name="connsiteX132" fmla="*/ 4638271 w 4693698"/>
              <a:gd name="connsiteY132" fmla="*/ 6448425 h 6858000"/>
              <a:gd name="connsiteX133" fmla="*/ 4619796 w 4693698"/>
              <a:gd name="connsiteY133" fmla="*/ 6488112 h 6858000"/>
              <a:gd name="connsiteX134" fmla="*/ 4601320 w 4693698"/>
              <a:gd name="connsiteY134" fmla="*/ 6523037 h 6858000"/>
              <a:gd name="connsiteX135" fmla="*/ 4581165 w 4693698"/>
              <a:gd name="connsiteY135" fmla="*/ 6561137 h 6858000"/>
              <a:gd name="connsiteX136" fmla="*/ 4561010 w 4693698"/>
              <a:gd name="connsiteY136" fmla="*/ 6597650 h 6858000"/>
              <a:gd name="connsiteX137" fmla="*/ 4544214 w 4693698"/>
              <a:gd name="connsiteY137" fmla="*/ 6640512 h 6858000"/>
              <a:gd name="connsiteX138" fmla="*/ 4527418 w 4693698"/>
              <a:gd name="connsiteY138" fmla="*/ 6683375 h 6858000"/>
              <a:gd name="connsiteX139" fmla="*/ 4517340 w 4693698"/>
              <a:gd name="connsiteY139" fmla="*/ 6735762 h 6858000"/>
              <a:gd name="connsiteX140" fmla="*/ 4508943 w 4693698"/>
              <a:gd name="connsiteY140" fmla="*/ 6791325 h 6858000"/>
              <a:gd name="connsiteX141" fmla="*/ 4503903 w 4693698"/>
              <a:gd name="connsiteY141" fmla="*/ 6858000 h 6858000"/>
              <a:gd name="connsiteX142" fmla="*/ 1582057 w 4693698"/>
              <a:gd name="connsiteY142" fmla="*/ 6858000 h 6858000"/>
              <a:gd name="connsiteX143" fmla="*/ 420914 w 4693698"/>
              <a:gd name="connsiteY143" fmla="*/ 6858000 h 6858000"/>
              <a:gd name="connsiteX144" fmla="*/ 0 w 4693698"/>
              <a:gd name="connsiteY14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4693698" h="6858000">
                <a:moveTo>
                  <a:pt x="0" y="0"/>
                </a:moveTo>
                <a:lnTo>
                  <a:pt x="420914" y="0"/>
                </a:lnTo>
                <a:lnTo>
                  <a:pt x="1582057" y="0"/>
                </a:lnTo>
                <a:lnTo>
                  <a:pt x="4503903" y="0"/>
                </a:lnTo>
                <a:lnTo>
                  <a:pt x="4508943" y="66675"/>
                </a:lnTo>
                <a:lnTo>
                  <a:pt x="4517340" y="122237"/>
                </a:lnTo>
                <a:lnTo>
                  <a:pt x="4527418" y="174625"/>
                </a:lnTo>
                <a:lnTo>
                  <a:pt x="4544214" y="217487"/>
                </a:lnTo>
                <a:lnTo>
                  <a:pt x="4561010" y="260350"/>
                </a:lnTo>
                <a:lnTo>
                  <a:pt x="4581165" y="296862"/>
                </a:lnTo>
                <a:lnTo>
                  <a:pt x="4601320" y="334962"/>
                </a:lnTo>
                <a:lnTo>
                  <a:pt x="4619796" y="369887"/>
                </a:lnTo>
                <a:lnTo>
                  <a:pt x="4638271" y="409575"/>
                </a:lnTo>
                <a:lnTo>
                  <a:pt x="4655067" y="450850"/>
                </a:lnTo>
                <a:lnTo>
                  <a:pt x="4670184" y="496887"/>
                </a:lnTo>
                <a:lnTo>
                  <a:pt x="4681941" y="546100"/>
                </a:lnTo>
                <a:lnTo>
                  <a:pt x="4690339" y="606425"/>
                </a:lnTo>
                <a:lnTo>
                  <a:pt x="4693698" y="673100"/>
                </a:lnTo>
                <a:lnTo>
                  <a:pt x="4690339" y="744537"/>
                </a:lnTo>
                <a:lnTo>
                  <a:pt x="4681941" y="801687"/>
                </a:lnTo>
                <a:lnTo>
                  <a:pt x="4670184" y="854075"/>
                </a:lnTo>
                <a:lnTo>
                  <a:pt x="4655067" y="901700"/>
                </a:lnTo>
                <a:lnTo>
                  <a:pt x="4638271" y="942975"/>
                </a:lnTo>
                <a:lnTo>
                  <a:pt x="4618116" y="981075"/>
                </a:lnTo>
                <a:lnTo>
                  <a:pt x="4597961" y="1017587"/>
                </a:lnTo>
                <a:lnTo>
                  <a:pt x="4577806" y="1055687"/>
                </a:lnTo>
                <a:lnTo>
                  <a:pt x="4559330" y="1095375"/>
                </a:lnTo>
                <a:lnTo>
                  <a:pt x="4540854" y="1136650"/>
                </a:lnTo>
                <a:lnTo>
                  <a:pt x="4525739" y="1182687"/>
                </a:lnTo>
                <a:lnTo>
                  <a:pt x="4515661" y="1235075"/>
                </a:lnTo>
                <a:lnTo>
                  <a:pt x="4505583" y="1295400"/>
                </a:lnTo>
                <a:lnTo>
                  <a:pt x="4503903" y="1363662"/>
                </a:lnTo>
                <a:lnTo>
                  <a:pt x="4505583" y="1431925"/>
                </a:lnTo>
                <a:lnTo>
                  <a:pt x="4515661" y="1492250"/>
                </a:lnTo>
                <a:lnTo>
                  <a:pt x="4525739" y="1544637"/>
                </a:lnTo>
                <a:lnTo>
                  <a:pt x="4540854" y="1589087"/>
                </a:lnTo>
                <a:lnTo>
                  <a:pt x="4559330" y="1631950"/>
                </a:lnTo>
                <a:lnTo>
                  <a:pt x="4577806" y="1671637"/>
                </a:lnTo>
                <a:lnTo>
                  <a:pt x="4597961" y="1708150"/>
                </a:lnTo>
                <a:lnTo>
                  <a:pt x="4618116" y="1743075"/>
                </a:lnTo>
                <a:lnTo>
                  <a:pt x="4638271" y="1782762"/>
                </a:lnTo>
                <a:lnTo>
                  <a:pt x="4655067" y="1824037"/>
                </a:lnTo>
                <a:lnTo>
                  <a:pt x="4670184" y="1870075"/>
                </a:lnTo>
                <a:lnTo>
                  <a:pt x="4681941" y="1922462"/>
                </a:lnTo>
                <a:lnTo>
                  <a:pt x="4690339" y="1982787"/>
                </a:lnTo>
                <a:lnTo>
                  <a:pt x="4693698" y="2051050"/>
                </a:lnTo>
                <a:lnTo>
                  <a:pt x="4690339" y="2119312"/>
                </a:lnTo>
                <a:lnTo>
                  <a:pt x="4681941" y="2179637"/>
                </a:lnTo>
                <a:lnTo>
                  <a:pt x="4670184" y="2232025"/>
                </a:lnTo>
                <a:lnTo>
                  <a:pt x="4655067" y="2278062"/>
                </a:lnTo>
                <a:lnTo>
                  <a:pt x="4638271" y="2319337"/>
                </a:lnTo>
                <a:lnTo>
                  <a:pt x="4618116" y="2359025"/>
                </a:lnTo>
                <a:lnTo>
                  <a:pt x="4597961" y="2395537"/>
                </a:lnTo>
                <a:lnTo>
                  <a:pt x="4577806" y="2433637"/>
                </a:lnTo>
                <a:lnTo>
                  <a:pt x="4559330" y="2471737"/>
                </a:lnTo>
                <a:lnTo>
                  <a:pt x="4540854" y="2513012"/>
                </a:lnTo>
                <a:lnTo>
                  <a:pt x="4525739" y="2560637"/>
                </a:lnTo>
                <a:lnTo>
                  <a:pt x="4515661" y="2613025"/>
                </a:lnTo>
                <a:lnTo>
                  <a:pt x="4505583" y="2671762"/>
                </a:lnTo>
                <a:lnTo>
                  <a:pt x="4503903" y="2741612"/>
                </a:lnTo>
                <a:lnTo>
                  <a:pt x="4505583" y="2809875"/>
                </a:lnTo>
                <a:lnTo>
                  <a:pt x="4515661" y="2868612"/>
                </a:lnTo>
                <a:lnTo>
                  <a:pt x="4525739" y="2922587"/>
                </a:lnTo>
                <a:lnTo>
                  <a:pt x="4540854" y="2967037"/>
                </a:lnTo>
                <a:lnTo>
                  <a:pt x="4559330" y="3009900"/>
                </a:lnTo>
                <a:lnTo>
                  <a:pt x="4577806" y="3046412"/>
                </a:lnTo>
                <a:lnTo>
                  <a:pt x="4597961" y="3084512"/>
                </a:lnTo>
                <a:lnTo>
                  <a:pt x="4618116" y="3121025"/>
                </a:lnTo>
                <a:lnTo>
                  <a:pt x="4638271" y="3160712"/>
                </a:lnTo>
                <a:lnTo>
                  <a:pt x="4655067" y="3201987"/>
                </a:lnTo>
                <a:lnTo>
                  <a:pt x="4670184" y="3248025"/>
                </a:lnTo>
                <a:lnTo>
                  <a:pt x="4681941" y="3300412"/>
                </a:lnTo>
                <a:lnTo>
                  <a:pt x="4690339" y="3360737"/>
                </a:lnTo>
                <a:lnTo>
                  <a:pt x="4693698" y="3427412"/>
                </a:lnTo>
                <a:lnTo>
                  <a:pt x="4690339" y="3497262"/>
                </a:lnTo>
                <a:lnTo>
                  <a:pt x="4681941" y="3557587"/>
                </a:lnTo>
                <a:lnTo>
                  <a:pt x="4670184" y="3609975"/>
                </a:lnTo>
                <a:lnTo>
                  <a:pt x="4655067" y="3656012"/>
                </a:lnTo>
                <a:lnTo>
                  <a:pt x="4638271" y="3697287"/>
                </a:lnTo>
                <a:lnTo>
                  <a:pt x="4618116" y="3736975"/>
                </a:lnTo>
                <a:lnTo>
                  <a:pt x="4577806" y="3811587"/>
                </a:lnTo>
                <a:lnTo>
                  <a:pt x="4559330" y="3848100"/>
                </a:lnTo>
                <a:lnTo>
                  <a:pt x="4540854" y="3890962"/>
                </a:lnTo>
                <a:lnTo>
                  <a:pt x="4525739" y="3935412"/>
                </a:lnTo>
                <a:lnTo>
                  <a:pt x="4515661" y="3987800"/>
                </a:lnTo>
                <a:lnTo>
                  <a:pt x="4505583" y="4048125"/>
                </a:lnTo>
                <a:lnTo>
                  <a:pt x="4503903" y="4116387"/>
                </a:lnTo>
                <a:lnTo>
                  <a:pt x="4505583" y="4186237"/>
                </a:lnTo>
                <a:lnTo>
                  <a:pt x="4515661" y="4244975"/>
                </a:lnTo>
                <a:lnTo>
                  <a:pt x="4525739" y="4297362"/>
                </a:lnTo>
                <a:lnTo>
                  <a:pt x="4540854" y="4343400"/>
                </a:lnTo>
                <a:lnTo>
                  <a:pt x="4559330" y="4386262"/>
                </a:lnTo>
                <a:lnTo>
                  <a:pt x="4577806" y="4424362"/>
                </a:lnTo>
                <a:lnTo>
                  <a:pt x="4618116" y="4498975"/>
                </a:lnTo>
                <a:lnTo>
                  <a:pt x="4638271" y="4537075"/>
                </a:lnTo>
                <a:lnTo>
                  <a:pt x="4655067" y="4579937"/>
                </a:lnTo>
                <a:lnTo>
                  <a:pt x="4670184" y="4625975"/>
                </a:lnTo>
                <a:lnTo>
                  <a:pt x="4681941" y="4678362"/>
                </a:lnTo>
                <a:lnTo>
                  <a:pt x="4690339" y="4738687"/>
                </a:lnTo>
                <a:lnTo>
                  <a:pt x="4693698" y="4806950"/>
                </a:lnTo>
                <a:lnTo>
                  <a:pt x="4690339" y="4875212"/>
                </a:lnTo>
                <a:lnTo>
                  <a:pt x="4681941" y="4935537"/>
                </a:lnTo>
                <a:lnTo>
                  <a:pt x="4670184" y="4987925"/>
                </a:lnTo>
                <a:lnTo>
                  <a:pt x="4655067" y="5033962"/>
                </a:lnTo>
                <a:lnTo>
                  <a:pt x="4638271" y="5075237"/>
                </a:lnTo>
                <a:lnTo>
                  <a:pt x="4618116" y="5114925"/>
                </a:lnTo>
                <a:lnTo>
                  <a:pt x="4597961" y="5149850"/>
                </a:lnTo>
                <a:lnTo>
                  <a:pt x="4577806" y="5186362"/>
                </a:lnTo>
                <a:lnTo>
                  <a:pt x="4559330" y="5226050"/>
                </a:lnTo>
                <a:lnTo>
                  <a:pt x="4540854" y="5268912"/>
                </a:lnTo>
                <a:lnTo>
                  <a:pt x="4525739" y="5313362"/>
                </a:lnTo>
                <a:lnTo>
                  <a:pt x="4515661" y="5365750"/>
                </a:lnTo>
                <a:lnTo>
                  <a:pt x="4505583" y="5426075"/>
                </a:lnTo>
                <a:lnTo>
                  <a:pt x="4503903" y="5494337"/>
                </a:lnTo>
                <a:lnTo>
                  <a:pt x="4505583" y="5562600"/>
                </a:lnTo>
                <a:lnTo>
                  <a:pt x="4515661" y="5622925"/>
                </a:lnTo>
                <a:lnTo>
                  <a:pt x="4525739" y="5675312"/>
                </a:lnTo>
                <a:lnTo>
                  <a:pt x="4540854" y="5721350"/>
                </a:lnTo>
                <a:lnTo>
                  <a:pt x="4559330" y="5762625"/>
                </a:lnTo>
                <a:lnTo>
                  <a:pt x="4577806" y="5802312"/>
                </a:lnTo>
                <a:lnTo>
                  <a:pt x="4597961" y="5840412"/>
                </a:lnTo>
                <a:lnTo>
                  <a:pt x="4618116" y="5876925"/>
                </a:lnTo>
                <a:lnTo>
                  <a:pt x="4638271" y="5915025"/>
                </a:lnTo>
                <a:lnTo>
                  <a:pt x="4655067" y="5956300"/>
                </a:lnTo>
                <a:lnTo>
                  <a:pt x="4670184" y="6003925"/>
                </a:lnTo>
                <a:lnTo>
                  <a:pt x="4681941" y="6056312"/>
                </a:lnTo>
                <a:lnTo>
                  <a:pt x="4690339" y="6113462"/>
                </a:lnTo>
                <a:lnTo>
                  <a:pt x="4693698" y="6183312"/>
                </a:lnTo>
                <a:lnTo>
                  <a:pt x="4690339" y="6251575"/>
                </a:lnTo>
                <a:lnTo>
                  <a:pt x="4681941" y="6311900"/>
                </a:lnTo>
                <a:lnTo>
                  <a:pt x="4670184" y="6361112"/>
                </a:lnTo>
                <a:lnTo>
                  <a:pt x="4655067" y="6407150"/>
                </a:lnTo>
                <a:lnTo>
                  <a:pt x="4638271" y="6448425"/>
                </a:lnTo>
                <a:lnTo>
                  <a:pt x="4619796" y="6488112"/>
                </a:lnTo>
                <a:lnTo>
                  <a:pt x="4601320" y="6523037"/>
                </a:lnTo>
                <a:lnTo>
                  <a:pt x="4581165" y="6561137"/>
                </a:lnTo>
                <a:lnTo>
                  <a:pt x="4561010" y="6597650"/>
                </a:lnTo>
                <a:lnTo>
                  <a:pt x="4544214" y="6640512"/>
                </a:lnTo>
                <a:lnTo>
                  <a:pt x="4527418" y="6683375"/>
                </a:lnTo>
                <a:lnTo>
                  <a:pt x="4517340" y="6735762"/>
                </a:lnTo>
                <a:lnTo>
                  <a:pt x="4508943" y="6791325"/>
                </a:lnTo>
                <a:lnTo>
                  <a:pt x="4503903" y="6858000"/>
                </a:lnTo>
                <a:lnTo>
                  <a:pt x="1582057" y="6858000"/>
                </a:lnTo>
                <a:lnTo>
                  <a:pt x="420914" y="6858000"/>
                </a:lnTo>
                <a:lnTo>
                  <a:pt x="0" y="6858000"/>
                </a:lnTo>
                <a:close/>
              </a:path>
            </a:pathLst>
          </a:custGeom>
          <a:solidFill>
            <a:schemeClr val="tx1"/>
          </a:solidFill>
          <a:ln w="0">
            <a:noFill/>
            <a:prstDash val="solid"/>
            <a:round/>
            <a:headEnd/>
            <a:tailEnd/>
          </a:ln>
        </p:spPr>
        <p:txBody>
          <a:bodyPr wrap="square">
            <a:noAutofit/>
          </a:bodyPr>
          <a:lstStyle/>
          <a:p>
            <a:endParaRPr lang="en-US" dirty="0"/>
          </a:p>
        </p:txBody>
      </p:sp>
      <p:sp>
        <p:nvSpPr>
          <p:cNvPr id="36876" name="Freeform: Shape 36875">
            <a:extLst>
              <a:ext uri="{FF2B5EF4-FFF2-40B4-BE49-F238E27FC236}">
                <a16:creationId xmlns:a16="http://schemas.microsoft.com/office/drawing/2014/main" id="{4B9FAFB2-BEB5-4848-8018-BCAD99E2E1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838076" cy="6858000"/>
          </a:xfrm>
          <a:custGeom>
            <a:avLst/>
            <a:gdLst>
              <a:gd name="connsiteX0" fmla="*/ 4838076 w 4838076"/>
              <a:gd name="connsiteY0" fmla="*/ 0 h 6858000"/>
              <a:gd name="connsiteX1" fmla="*/ 4417162 w 4838076"/>
              <a:gd name="connsiteY1" fmla="*/ 0 h 6858000"/>
              <a:gd name="connsiteX2" fmla="*/ 3459219 w 4838076"/>
              <a:gd name="connsiteY2" fmla="*/ 0 h 6858000"/>
              <a:gd name="connsiteX3" fmla="*/ 334174 w 4838076"/>
              <a:gd name="connsiteY3" fmla="*/ 0 h 6858000"/>
              <a:gd name="connsiteX4" fmla="*/ 334173 w 4838076"/>
              <a:gd name="connsiteY4" fmla="*/ 0 h 6858000"/>
              <a:gd name="connsiteX5" fmla="*/ 189795 w 4838076"/>
              <a:gd name="connsiteY5" fmla="*/ 0 h 6858000"/>
              <a:gd name="connsiteX6" fmla="*/ 184756 w 4838076"/>
              <a:gd name="connsiteY6" fmla="*/ 66675 h 6858000"/>
              <a:gd name="connsiteX7" fmla="*/ 176358 w 4838076"/>
              <a:gd name="connsiteY7" fmla="*/ 122237 h 6858000"/>
              <a:gd name="connsiteX8" fmla="*/ 166281 w 4838076"/>
              <a:gd name="connsiteY8" fmla="*/ 174625 h 6858000"/>
              <a:gd name="connsiteX9" fmla="*/ 149485 w 4838076"/>
              <a:gd name="connsiteY9" fmla="*/ 217487 h 6858000"/>
              <a:gd name="connsiteX10" fmla="*/ 132689 w 4838076"/>
              <a:gd name="connsiteY10" fmla="*/ 260350 h 6858000"/>
              <a:gd name="connsiteX11" fmla="*/ 112534 w 4838076"/>
              <a:gd name="connsiteY11" fmla="*/ 296862 h 6858000"/>
              <a:gd name="connsiteX12" fmla="*/ 92379 w 4838076"/>
              <a:gd name="connsiteY12" fmla="*/ 334962 h 6858000"/>
              <a:gd name="connsiteX13" fmla="*/ 73903 w 4838076"/>
              <a:gd name="connsiteY13" fmla="*/ 369887 h 6858000"/>
              <a:gd name="connsiteX14" fmla="*/ 55427 w 4838076"/>
              <a:gd name="connsiteY14" fmla="*/ 409575 h 6858000"/>
              <a:gd name="connsiteX15" fmla="*/ 38632 w 4838076"/>
              <a:gd name="connsiteY15" fmla="*/ 450850 h 6858000"/>
              <a:gd name="connsiteX16" fmla="*/ 23515 w 4838076"/>
              <a:gd name="connsiteY16" fmla="*/ 496887 h 6858000"/>
              <a:gd name="connsiteX17" fmla="*/ 11758 w 4838076"/>
              <a:gd name="connsiteY17" fmla="*/ 546100 h 6858000"/>
              <a:gd name="connsiteX18" fmla="*/ 3359 w 4838076"/>
              <a:gd name="connsiteY18" fmla="*/ 606425 h 6858000"/>
              <a:gd name="connsiteX19" fmla="*/ 0 w 4838076"/>
              <a:gd name="connsiteY19" fmla="*/ 673100 h 6858000"/>
              <a:gd name="connsiteX20" fmla="*/ 3359 w 4838076"/>
              <a:gd name="connsiteY20" fmla="*/ 744537 h 6858000"/>
              <a:gd name="connsiteX21" fmla="*/ 11758 w 4838076"/>
              <a:gd name="connsiteY21" fmla="*/ 801687 h 6858000"/>
              <a:gd name="connsiteX22" fmla="*/ 23515 w 4838076"/>
              <a:gd name="connsiteY22" fmla="*/ 854075 h 6858000"/>
              <a:gd name="connsiteX23" fmla="*/ 38632 w 4838076"/>
              <a:gd name="connsiteY23" fmla="*/ 901700 h 6858000"/>
              <a:gd name="connsiteX24" fmla="*/ 55427 w 4838076"/>
              <a:gd name="connsiteY24" fmla="*/ 942975 h 6858000"/>
              <a:gd name="connsiteX25" fmla="*/ 75583 w 4838076"/>
              <a:gd name="connsiteY25" fmla="*/ 981075 h 6858000"/>
              <a:gd name="connsiteX26" fmla="*/ 95738 w 4838076"/>
              <a:gd name="connsiteY26" fmla="*/ 1017587 h 6858000"/>
              <a:gd name="connsiteX27" fmla="*/ 115893 w 4838076"/>
              <a:gd name="connsiteY27" fmla="*/ 1055687 h 6858000"/>
              <a:gd name="connsiteX28" fmla="*/ 134368 w 4838076"/>
              <a:gd name="connsiteY28" fmla="*/ 1095375 h 6858000"/>
              <a:gd name="connsiteX29" fmla="*/ 152844 w 4838076"/>
              <a:gd name="connsiteY29" fmla="*/ 1136650 h 6858000"/>
              <a:gd name="connsiteX30" fmla="*/ 167960 w 4838076"/>
              <a:gd name="connsiteY30" fmla="*/ 1182687 h 6858000"/>
              <a:gd name="connsiteX31" fmla="*/ 178038 w 4838076"/>
              <a:gd name="connsiteY31" fmla="*/ 1235075 h 6858000"/>
              <a:gd name="connsiteX32" fmla="*/ 188115 w 4838076"/>
              <a:gd name="connsiteY32" fmla="*/ 1295400 h 6858000"/>
              <a:gd name="connsiteX33" fmla="*/ 189795 w 4838076"/>
              <a:gd name="connsiteY33" fmla="*/ 1363662 h 6858000"/>
              <a:gd name="connsiteX34" fmla="*/ 188115 w 4838076"/>
              <a:gd name="connsiteY34" fmla="*/ 1431925 h 6858000"/>
              <a:gd name="connsiteX35" fmla="*/ 178038 w 4838076"/>
              <a:gd name="connsiteY35" fmla="*/ 1492250 h 6858000"/>
              <a:gd name="connsiteX36" fmla="*/ 167960 w 4838076"/>
              <a:gd name="connsiteY36" fmla="*/ 1544637 h 6858000"/>
              <a:gd name="connsiteX37" fmla="*/ 152844 w 4838076"/>
              <a:gd name="connsiteY37" fmla="*/ 1589087 h 6858000"/>
              <a:gd name="connsiteX38" fmla="*/ 134368 w 4838076"/>
              <a:gd name="connsiteY38" fmla="*/ 1631950 h 6858000"/>
              <a:gd name="connsiteX39" fmla="*/ 115893 w 4838076"/>
              <a:gd name="connsiteY39" fmla="*/ 1671637 h 6858000"/>
              <a:gd name="connsiteX40" fmla="*/ 95738 w 4838076"/>
              <a:gd name="connsiteY40" fmla="*/ 1708150 h 6858000"/>
              <a:gd name="connsiteX41" fmla="*/ 75583 w 4838076"/>
              <a:gd name="connsiteY41" fmla="*/ 1743075 h 6858000"/>
              <a:gd name="connsiteX42" fmla="*/ 55427 w 4838076"/>
              <a:gd name="connsiteY42" fmla="*/ 1782762 h 6858000"/>
              <a:gd name="connsiteX43" fmla="*/ 38632 w 4838076"/>
              <a:gd name="connsiteY43" fmla="*/ 1824037 h 6858000"/>
              <a:gd name="connsiteX44" fmla="*/ 23515 w 4838076"/>
              <a:gd name="connsiteY44" fmla="*/ 1870075 h 6858000"/>
              <a:gd name="connsiteX45" fmla="*/ 11758 w 4838076"/>
              <a:gd name="connsiteY45" fmla="*/ 1922462 h 6858000"/>
              <a:gd name="connsiteX46" fmla="*/ 3359 w 4838076"/>
              <a:gd name="connsiteY46" fmla="*/ 1982787 h 6858000"/>
              <a:gd name="connsiteX47" fmla="*/ 0 w 4838076"/>
              <a:gd name="connsiteY47" fmla="*/ 2051050 h 6858000"/>
              <a:gd name="connsiteX48" fmla="*/ 3359 w 4838076"/>
              <a:gd name="connsiteY48" fmla="*/ 2119312 h 6858000"/>
              <a:gd name="connsiteX49" fmla="*/ 11758 w 4838076"/>
              <a:gd name="connsiteY49" fmla="*/ 2179637 h 6858000"/>
              <a:gd name="connsiteX50" fmla="*/ 23515 w 4838076"/>
              <a:gd name="connsiteY50" fmla="*/ 2232025 h 6858000"/>
              <a:gd name="connsiteX51" fmla="*/ 38632 w 4838076"/>
              <a:gd name="connsiteY51" fmla="*/ 2278062 h 6858000"/>
              <a:gd name="connsiteX52" fmla="*/ 55427 w 4838076"/>
              <a:gd name="connsiteY52" fmla="*/ 2319337 h 6858000"/>
              <a:gd name="connsiteX53" fmla="*/ 75583 w 4838076"/>
              <a:gd name="connsiteY53" fmla="*/ 2359025 h 6858000"/>
              <a:gd name="connsiteX54" fmla="*/ 95738 w 4838076"/>
              <a:gd name="connsiteY54" fmla="*/ 2395537 h 6858000"/>
              <a:gd name="connsiteX55" fmla="*/ 115893 w 4838076"/>
              <a:gd name="connsiteY55" fmla="*/ 2433637 h 6858000"/>
              <a:gd name="connsiteX56" fmla="*/ 134368 w 4838076"/>
              <a:gd name="connsiteY56" fmla="*/ 2471737 h 6858000"/>
              <a:gd name="connsiteX57" fmla="*/ 152844 w 4838076"/>
              <a:gd name="connsiteY57" fmla="*/ 2513012 h 6858000"/>
              <a:gd name="connsiteX58" fmla="*/ 167960 w 4838076"/>
              <a:gd name="connsiteY58" fmla="*/ 2560637 h 6858000"/>
              <a:gd name="connsiteX59" fmla="*/ 178038 w 4838076"/>
              <a:gd name="connsiteY59" fmla="*/ 2613025 h 6858000"/>
              <a:gd name="connsiteX60" fmla="*/ 188115 w 4838076"/>
              <a:gd name="connsiteY60" fmla="*/ 2671762 h 6858000"/>
              <a:gd name="connsiteX61" fmla="*/ 189795 w 4838076"/>
              <a:gd name="connsiteY61" fmla="*/ 2741612 h 6858000"/>
              <a:gd name="connsiteX62" fmla="*/ 188115 w 4838076"/>
              <a:gd name="connsiteY62" fmla="*/ 2809875 h 6858000"/>
              <a:gd name="connsiteX63" fmla="*/ 178038 w 4838076"/>
              <a:gd name="connsiteY63" fmla="*/ 2868612 h 6858000"/>
              <a:gd name="connsiteX64" fmla="*/ 167960 w 4838076"/>
              <a:gd name="connsiteY64" fmla="*/ 2922587 h 6858000"/>
              <a:gd name="connsiteX65" fmla="*/ 152844 w 4838076"/>
              <a:gd name="connsiteY65" fmla="*/ 2967037 h 6858000"/>
              <a:gd name="connsiteX66" fmla="*/ 134368 w 4838076"/>
              <a:gd name="connsiteY66" fmla="*/ 3009900 h 6858000"/>
              <a:gd name="connsiteX67" fmla="*/ 115893 w 4838076"/>
              <a:gd name="connsiteY67" fmla="*/ 3046412 h 6858000"/>
              <a:gd name="connsiteX68" fmla="*/ 95738 w 4838076"/>
              <a:gd name="connsiteY68" fmla="*/ 3084512 h 6858000"/>
              <a:gd name="connsiteX69" fmla="*/ 75583 w 4838076"/>
              <a:gd name="connsiteY69" fmla="*/ 3121025 h 6858000"/>
              <a:gd name="connsiteX70" fmla="*/ 55427 w 4838076"/>
              <a:gd name="connsiteY70" fmla="*/ 3160712 h 6858000"/>
              <a:gd name="connsiteX71" fmla="*/ 38632 w 4838076"/>
              <a:gd name="connsiteY71" fmla="*/ 3201987 h 6858000"/>
              <a:gd name="connsiteX72" fmla="*/ 23515 w 4838076"/>
              <a:gd name="connsiteY72" fmla="*/ 3248025 h 6858000"/>
              <a:gd name="connsiteX73" fmla="*/ 11758 w 4838076"/>
              <a:gd name="connsiteY73" fmla="*/ 3300412 h 6858000"/>
              <a:gd name="connsiteX74" fmla="*/ 3359 w 4838076"/>
              <a:gd name="connsiteY74" fmla="*/ 3360737 h 6858000"/>
              <a:gd name="connsiteX75" fmla="*/ 0 w 4838076"/>
              <a:gd name="connsiteY75" fmla="*/ 3427412 h 6858000"/>
              <a:gd name="connsiteX76" fmla="*/ 3359 w 4838076"/>
              <a:gd name="connsiteY76" fmla="*/ 3497262 h 6858000"/>
              <a:gd name="connsiteX77" fmla="*/ 11758 w 4838076"/>
              <a:gd name="connsiteY77" fmla="*/ 3557587 h 6858000"/>
              <a:gd name="connsiteX78" fmla="*/ 23515 w 4838076"/>
              <a:gd name="connsiteY78" fmla="*/ 3609975 h 6858000"/>
              <a:gd name="connsiteX79" fmla="*/ 38632 w 4838076"/>
              <a:gd name="connsiteY79" fmla="*/ 3656012 h 6858000"/>
              <a:gd name="connsiteX80" fmla="*/ 55427 w 4838076"/>
              <a:gd name="connsiteY80" fmla="*/ 3697287 h 6858000"/>
              <a:gd name="connsiteX81" fmla="*/ 75583 w 4838076"/>
              <a:gd name="connsiteY81" fmla="*/ 3736975 h 6858000"/>
              <a:gd name="connsiteX82" fmla="*/ 115893 w 4838076"/>
              <a:gd name="connsiteY82" fmla="*/ 3811587 h 6858000"/>
              <a:gd name="connsiteX83" fmla="*/ 134368 w 4838076"/>
              <a:gd name="connsiteY83" fmla="*/ 3848100 h 6858000"/>
              <a:gd name="connsiteX84" fmla="*/ 152844 w 4838076"/>
              <a:gd name="connsiteY84" fmla="*/ 3890962 h 6858000"/>
              <a:gd name="connsiteX85" fmla="*/ 167960 w 4838076"/>
              <a:gd name="connsiteY85" fmla="*/ 3935412 h 6858000"/>
              <a:gd name="connsiteX86" fmla="*/ 178038 w 4838076"/>
              <a:gd name="connsiteY86" fmla="*/ 3987800 h 6858000"/>
              <a:gd name="connsiteX87" fmla="*/ 188115 w 4838076"/>
              <a:gd name="connsiteY87" fmla="*/ 4048125 h 6858000"/>
              <a:gd name="connsiteX88" fmla="*/ 189795 w 4838076"/>
              <a:gd name="connsiteY88" fmla="*/ 4116387 h 6858000"/>
              <a:gd name="connsiteX89" fmla="*/ 188115 w 4838076"/>
              <a:gd name="connsiteY89" fmla="*/ 4186237 h 6858000"/>
              <a:gd name="connsiteX90" fmla="*/ 178038 w 4838076"/>
              <a:gd name="connsiteY90" fmla="*/ 4244975 h 6858000"/>
              <a:gd name="connsiteX91" fmla="*/ 167960 w 4838076"/>
              <a:gd name="connsiteY91" fmla="*/ 4297362 h 6858000"/>
              <a:gd name="connsiteX92" fmla="*/ 152844 w 4838076"/>
              <a:gd name="connsiteY92" fmla="*/ 4343400 h 6858000"/>
              <a:gd name="connsiteX93" fmla="*/ 134368 w 4838076"/>
              <a:gd name="connsiteY93" fmla="*/ 4386262 h 6858000"/>
              <a:gd name="connsiteX94" fmla="*/ 115893 w 4838076"/>
              <a:gd name="connsiteY94" fmla="*/ 4424362 h 6858000"/>
              <a:gd name="connsiteX95" fmla="*/ 75583 w 4838076"/>
              <a:gd name="connsiteY95" fmla="*/ 4498975 h 6858000"/>
              <a:gd name="connsiteX96" fmla="*/ 55427 w 4838076"/>
              <a:gd name="connsiteY96" fmla="*/ 4537075 h 6858000"/>
              <a:gd name="connsiteX97" fmla="*/ 38632 w 4838076"/>
              <a:gd name="connsiteY97" fmla="*/ 4579937 h 6858000"/>
              <a:gd name="connsiteX98" fmla="*/ 23515 w 4838076"/>
              <a:gd name="connsiteY98" fmla="*/ 4625975 h 6858000"/>
              <a:gd name="connsiteX99" fmla="*/ 11758 w 4838076"/>
              <a:gd name="connsiteY99" fmla="*/ 4678362 h 6858000"/>
              <a:gd name="connsiteX100" fmla="*/ 3359 w 4838076"/>
              <a:gd name="connsiteY100" fmla="*/ 4738687 h 6858000"/>
              <a:gd name="connsiteX101" fmla="*/ 0 w 4838076"/>
              <a:gd name="connsiteY101" fmla="*/ 4806950 h 6858000"/>
              <a:gd name="connsiteX102" fmla="*/ 3359 w 4838076"/>
              <a:gd name="connsiteY102" fmla="*/ 4875212 h 6858000"/>
              <a:gd name="connsiteX103" fmla="*/ 11758 w 4838076"/>
              <a:gd name="connsiteY103" fmla="*/ 4935537 h 6858000"/>
              <a:gd name="connsiteX104" fmla="*/ 23515 w 4838076"/>
              <a:gd name="connsiteY104" fmla="*/ 4987925 h 6858000"/>
              <a:gd name="connsiteX105" fmla="*/ 38632 w 4838076"/>
              <a:gd name="connsiteY105" fmla="*/ 5033962 h 6858000"/>
              <a:gd name="connsiteX106" fmla="*/ 55427 w 4838076"/>
              <a:gd name="connsiteY106" fmla="*/ 5075237 h 6858000"/>
              <a:gd name="connsiteX107" fmla="*/ 75583 w 4838076"/>
              <a:gd name="connsiteY107" fmla="*/ 5114925 h 6858000"/>
              <a:gd name="connsiteX108" fmla="*/ 95738 w 4838076"/>
              <a:gd name="connsiteY108" fmla="*/ 5149850 h 6858000"/>
              <a:gd name="connsiteX109" fmla="*/ 115893 w 4838076"/>
              <a:gd name="connsiteY109" fmla="*/ 5186362 h 6858000"/>
              <a:gd name="connsiteX110" fmla="*/ 134368 w 4838076"/>
              <a:gd name="connsiteY110" fmla="*/ 5226050 h 6858000"/>
              <a:gd name="connsiteX111" fmla="*/ 152844 w 4838076"/>
              <a:gd name="connsiteY111" fmla="*/ 5268912 h 6858000"/>
              <a:gd name="connsiteX112" fmla="*/ 167960 w 4838076"/>
              <a:gd name="connsiteY112" fmla="*/ 5313362 h 6858000"/>
              <a:gd name="connsiteX113" fmla="*/ 178038 w 4838076"/>
              <a:gd name="connsiteY113" fmla="*/ 5365750 h 6858000"/>
              <a:gd name="connsiteX114" fmla="*/ 188115 w 4838076"/>
              <a:gd name="connsiteY114" fmla="*/ 5426075 h 6858000"/>
              <a:gd name="connsiteX115" fmla="*/ 189795 w 4838076"/>
              <a:gd name="connsiteY115" fmla="*/ 5494337 h 6858000"/>
              <a:gd name="connsiteX116" fmla="*/ 188115 w 4838076"/>
              <a:gd name="connsiteY116" fmla="*/ 5562600 h 6858000"/>
              <a:gd name="connsiteX117" fmla="*/ 178038 w 4838076"/>
              <a:gd name="connsiteY117" fmla="*/ 5622925 h 6858000"/>
              <a:gd name="connsiteX118" fmla="*/ 167960 w 4838076"/>
              <a:gd name="connsiteY118" fmla="*/ 5675312 h 6858000"/>
              <a:gd name="connsiteX119" fmla="*/ 152844 w 4838076"/>
              <a:gd name="connsiteY119" fmla="*/ 5721350 h 6858000"/>
              <a:gd name="connsiteX120" fmla="*/ 134368 w 4838076"/>
              <a:gd name="connsiteY120" fmla="*/ 5762625 h 6858000"/>
              <a:gd name="connsiteX121" fmla="*/ 115893 w 4838076"/>
              <a:gd name="connsiteY121" fmla="*/ 5802312 h 6858000"/>
              <a:gd name="connsiteX122" fmla="*/ 95738 w 4838076"/>
              <a:gd name="connsiteY122" fmla="*/ 5840412 h 6858000"/>
              <a:gd name="connsiteX123" fmla="*/ 75583 w 4838076"/>
              <a:gd name="connsiteY123" fmla="*/ 5876925 h 6858000"/>
              <a:gd name="connsiteX124" fmla="*/ 55427 w 4838076"/>
              <a:gd name="connsiteY124" fmla="*/ 5915025 h 6858000"/>
              <a:gd name="connsiteX125" fmla="*/ 38632 w 4838076"/>
              <a:gd name="connsiteY125" fmla="*/ 5956300 h 6858000"/>
              <a:gd name="connsiteX126" fmla="*/ 23515 w 4838076"/>
              <a:gd name="connsiteY126" fmla="*/ 6003925 h 6858000"/>
              <a:gd name="connsiteX127" fmla="*/ 11758 w 4838076"/>
              <a:gd name="connsiteY127" fmla="*/ 6056312 h 6858000"/>
              <a:gd name="connsiteX128" fmla="*/ 3359 w 4838076"/>
              <a:gd name="connsiteY128" fmla="*/ 6113462 h 6858000"/>
              <a:gd name="connsiteX129" fmla="*/ 0 w 4838076"/>
              <a:gd name="connsiteY129" fmla="*/ 6183312 h 6858000"/>
              <a:gd name="connsiteX130" fmla="*/ 3359 w 4838076"/>
              <a:gd name="connsiteY130" fmla="*/ 6251575 h 6858000"/>
              <a:gd name="connsiteX131" fmla="*/ 11758 w 4838076"/>
              <a:gd name="connsiteY131" fmla="*/ 6311900 h 6858000"/>
              <a:gd name="connsiteX132" fmla="*/ 23515 w 4838076"/>
              <a:gd name="connsiteY132" fmla="*/ 6361112 h 6858000"/>
              <a:gd name="connsiteX133" fmla="*/ 38632 w 4838076"/>
              <a:gd name="connsiteY133" fmla="*/ 6407150 h 6858000"/>
              <a:gd name="connsiteX134" fmla="*/ 55427 w 4838076"/>
              <a:gd name="connsiteY134" fmla="*/ 6448425 h 6858000"/>
              <a:gd name="connsiteX135" fmla="*/ 73903 w 4838076"/>
              <a:gd name="connsiteY135" fmla="*/ 6488112 h 6858000"/>
              <a:gd name="connsiteX136" fmla="*/ 92379 w 4838076"/>
              <a:gd name="connsiteY136" fmla="*/ 6523037 h 6858000"/>
              <a:gd name="connsiteX137" fmla="*/ 112534 w 4838076"/>
              <a:gd name="connsiteY137" fmla="*/ 6561137 h 6858000"/>
              <a:gd name="connsiteX138" fmla="*/ 132689 w 4838076"/>
              <a:gd name="connsiteY138" fmla="*/ 6597650 h 6858000"/>
              <a:gd name="connsiteX139" fmla="*/ 149485 w 4838076"/>
              <a:gd name="connsiteY139" fmla="*/ 6640512 h 6858000"/>
              <a:gd name="connsiteX140" fmla="*/ 166281 w 4838076"/>
              <a:gd name="connsiteY140" fmla="*/ 6683375 h 6858000"/>
              <a:gd name="connsiteX141" fmla="*/ 176358 w 4838076"/>
              <a:gd name="connsiteY141" fmla="*/ 6735762 h 6858000"/>
              <a:gd name="connsiteX142" fmla="*/ 184756 w 4838076"/>
              <a:gd name="connsiteY142" fmla="*/ 6791325 h 6858000"/>
              <a:gd name="connsiteX143" fmla="*/ 189795 w 4838076"/>
              <a:gd name="connsiteY143" fmla="*/ 6858000 h 6858000"/>
              <a:gd name="connsiteX144" fmla="*/ 334173 w 4838076"/>
              <a:gd name="connsiteY144" fmla="*/ 6858000 h 6858000"/>
              <a:gd name="connsiteX145" fmla="*/ 334174 w 4838076"/>
              <a:gd name="connsiteY145" fmla="*/ 6858000 h 6858000"/>
              <a:gd name="connsiteX146" fmla="*/ 3459219 w 4838076"/>
              <a:gd name="connsiteY146" fmla="*/ 6858000 h 6858000"/>
              <a:gd name="connsiteX147" fmla="*/ 4417162 w 4838076"/>
              <a:gd name="connsiteY147" fmla="*/ 6858000 h 6858000"/>
              <a:gd name="connsiteX148" fmla="*/ 4838076 w 4838076"/>
              <a:gd name="connsiteY14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Lst>
            <a:rect l="l" t="t" r="r" b="b"/>
            <a:pathLst>
              <a:path w="4838076" h="6858000">
                <a:moveTo>
                  <a:pt x="4838076" y="0"/>
                </a:moveTo>
                <a:lnTo>
                  <a:pt x="4417162" y="0"/>
                </a:lnTo>
                <a:lnTo>
                  <a:pt x="3459219" y="0"/>
                </a:lnTo>
                <a:lnTo>
                  <a:pt x="334174" y="0"/>
                </a:lnTo>
                <a:lnTo>
                  <a:pt x="334173" y="0"/>
                </a:lnTo>
                <a:lnTo>
                  <a:pt x="189795" y="0"/>
                </a:lnTo>
                <a:lnTo>
                  <a:pt x="184756" y="66675"/>
                </a:lnTo>
                <a:lnTo>
                  <a:pt x="176358" y="122237"/>
                </a:lnTo>
                <a:lnTo>
                  <a:pt x="166281" y="174625"/>
                </a:lnTo>
                <a:lnTo>
                  <a:pt x="149485" y="217487"/>
                </a:lnTo>
                <a:lnTo>
                  <a:pt x="132689" y="260350"/>
                </a:lnTo>
                <a:lnTo>
                  <a:pt x="112534" y="296862"/>
                </a:lnTo>
                <a:lnTo>
                  <a:pt x="92379" y="334962"/>
                </a:lnTo>
                <a:lnTo>
                  <a:pt x="73903" y="369887"/>
                </a:lnTo>
                <a:lnTo>
                  <a:pt x="55427" y="409575"/>
                </a:lnTo>
                <a:lnTo>
                  <a:pt x="38632" y="450850"/>
                </a:lnTo>
                <a:lnTo>
                  <a:pt x="23515" y="496887"/>
                </a:lnTo>
                <a:lnTo>
                  <a:pt x="11758" y="546100"/>
                </a:lnTo>
                <a:lnTo>
                  <a:pt x="3359" y="606425"/>
                </a:lnTo>
                <a:lnTo>
                  <a:pt x="0" y="673100"/>
                </a:lnTo>
                <a:lnTo>
                  <a:pt x="3359" y="744537"/>
                </a:lnTo>
                <a:lnTo>
                  <a:pt x="11758" y="801687"/>
                </a:lnTo>
                <a:lnTo>
                  <a:pt x="23515" y="854075"/>
                </a:lnTo>
                <a:lnTo>
                  <a:pt x="38632" y="901700"/>
                </a:lnTo>
                <a:lnTo>
                  <a:pt x="55427" y="942975"/>
                </a:lnTo>
                <a:lnTo>
                  <a:pt x="75583" y="981075"/>
                </a:lnTo>
                <a:lnTo>
                  <a:pt x="95738" y="1017587"/>
                </a:lnTo>
                <a:lnTo>
                  <a:pt x="115893" y="1055687"/>
                </a:lnTo>
                <a:lnTo>
                  <a:pt x="134368" y="1095375"/>
                </a:lnTo>
                <a:lnTo>
                  <a:pt x="152844" y="1136650"/>
                </a:lnTo>
                <a:lnTo>
                  <a:pt x="167960" y="1182687"/>
                </a:lnTo>
                <a:lnTo>
                  <a:pt x="178038" y="1235075"/>
                </a:lnTo>
                <a:lnTo>
                  <a:pt x="188115" y="1295400"/>
                </a:lnTo>
                <a:lnTo>
                  <a:pt x="189795" y="1363662"/>
                </a:lnTo>
                <a:lnTo>
                  <a:pt x="188115" y="1431925"/>
                </a:lnTo>
                <a:lnTo>
                  <a:pt x="178038" y="1492250"/>
                </a:lnTo>
                <a:lnTo>
                  <a:pt x="167960" y="1544637"/>
                </a:lnTo>
                <a:lnTo>
                  <a:pt x="152844" y="1589087"/>
                </a:lnTo>
                <a:lnTo>
                  <a:pt x="134368" y="1631950"/>
                </a:lnTo>
                <a:lnTo>
                  <a:pt x="115893" y="1671637"/>
                </a:lnTo>
                <a:lnTo>
                  <a:pt x="95738" y="1708150"/>
                </a:lnTo>
                <a:lnTo>
                  <a:pt x="75583" y="1743075"/>
                </a:lnTo>
                <a:lnTo>
                  <a:pt x="55427" y="1782762"/>
                </a:lnTo>
                <a:lnTo>
                  <a:pt x="38632" y="1824037"/>
                </a:lnTo>
                <a:lnTo>
                  <a:pt x="23515" y="1870075"/>
                </a:lnTo>
                <a:lnTo>
                  <a:pt x="11758" y="1922462"/>
                </a:lnTo>
                <a:lnTo>
                  <a:pt x="3359" y="1982787"/>
                </a:lnTo>
                <a:lnTo>
                  <a:pt x="0" y="2051050"/>
                </a:lnTo>
                <a:lnTo>
                  <a:pt x="3359" y="2119312"/>
                </a:lnTo>
                <a:lnTo>
                  <a:pt x="11758" y="2179637"/>
                </a:lnTo>
                <a:lnTo>
                  <a:pt x="23515" y="2232025"/>
                </a:lnTo>
                <a:lnTo>
                  <a:pt x="38632" y="2278062"/>
                </a:lnTo>
                <a:lnTo>
                  <a:pt x="55427" y="2319337"/>
                </a:lnTo>
                <a:lnTo>
                  <a:pt x="75583" y="2359025"/>
                </a:lnTo>
                <a:lnTo>
                  <a:pt x="95738" y="2395537"/>
                </a:lnTo>
                <a:lnTo>
                  <a:pt x="115893" y="2433637"/>
                </a:lnTo>
                <a:lnTo>
                  <a:pt x="134368" y="2471737"/>
                </a:lnTo>
                <a:lnTo>
                  <a:pt x="152844" y="2513012"/>
                </a:lnTo>
                <a:lnTo>
                  <a:pt x="167960" y="2560637"/>
                </a:lnTo>
                <a:lnTo>
                  <a:pt x="178038" y="2613025"/>
                </a:lnTo>
                <a:lnTo>
                  <a:pt x="188115" y="2671762"/>
                </a:lnTo>
                <a:lnTo>
                  <a:pt x="189795" y="2741612"/>
                </a:lnTo>
                <a:lnTo>
                  <a:pt x="188115" y="2809875"/>
                </a:lnTo>
                <a:lnTo>
                  <a:pt x="178038" y="2868612"/>
                </a:lnTo>
                <a:lnTo>
                  <a:pt x="167960" y="2922587"/>
                </a:lnTo>
                <a:lnTo>
                  <a:pt x="152844" y="2967037"/>
                </a:lnTo>
                <a:lnTo>
                  <a:pt x="134368" y="3009900"/>
                </a:lnTo>
                <a:lnTo>
                  <a:pt x="115893" y="3046412"/>
                </a:lnTo>
                <a:lnTo>
                  <a:pt x="95738" y="3084512"/>
                </a:lnTo>
                <a:lnTo>
                  <a:pt x="75583" y="3121025"/>
                </a:lnTo>
                <a:lnTo>
                  <a:pt x="55427" y="3160712"/>
                </a:lnTo>
                <a:lnTo>
                  <a:pt x="38632" y="3201987"/>
                </a:lnTo>
                <a:lnTo>
                  <a:pt x="23515" y="3248025"/>
                </a:lnTo>
                <a:lnTo>
                  <a:pt x="11758" y="3300412"/>
                </a:lnTo>
                <a:lnTo>
                  <a:pt x="3359" y="3360737"/>
                </a:lnTo>
                <a:lnTo>
                  <a:pt x="0" y="3427412"/>
                </a:lnTo>
                <a:lnTo>
                  <a:pt x="3359" y="3497262"/>
                </a:lnTo>
                <a:lnTo>
                  <a:pt x="11758" y="3557587"/>
                </a:lnTo>
                <a:lnTo>
                  <a:pt x="23515" y="3609975"/>
                </a:lnTo>
                <a:lnTo>
                  <a:pt x="38632" y="3656012"/>
                </a:lnTo>
                <a:lnTo>
                  <a:pt x="55427" y="3697287"/>
                </a:lnTo>
                <a:lnTo>
                  <a:pt x="75583" y="3736975"/>
                </a:lnTo>
                <a:lnTo>
                  <a:pt x="115893" y="3811587"/>
                </a:lnTo>
                <a:lnTo>
                  <a:pt x="134368" y="3848100"/>
                </a:lnTo>
                <a:lnTo>
                  <a:pt x="152844" y="3890962"/>
                </a:lnTo>
                <a:lnTo>
                  <a:pt x="167960" y="3935412"/>
                </a:lnTo>
                <a:lnTo>
                  <a:pt x="178038" y="3987800"/>
                </a:lnTo>
                <a:lnTo>
                  <a:pt x="188115" y="4048125"/>
                </a:lnTo>
                <a:lnTo>
                  <a:pt x="189795" y="4116387"/>
                </a:lnTo>
                <a:lnTo>
                  <a:pt x="188115" y="4186237"/>
                </a:lnTo>
                <a:lnTo>
                  <a:pt x="178038" y="4244975"/>
                </a:lnTo>
                <a:lnTo>
                  <a:pt x="167960" y="4297362"/>
                </a:lnTo>
                <a:lnTo>
                  <a:pt x="152844" y="4343400"/>
                </a:lnTo>
                <a:lnTo>
                  <a:pt x="134368" y="4386262"/>
                </a:lnTo>
                <a:lnTo>
                  <a:pt x="115893" y="4424362"/>
                </a:lnTo>
                <a:lnTo>
                  <a:pt x="75583" y="4498975"/>
                </a:lnTo>
                <a:lnTo>
                  <a:pt x="55427" y="4537075"/>
                </a:lnTo>
                <a:lnTo>
                  <a:pt x="38632" y="4579937"/>
                </a:lnTo>
                <a:lnTo>
                  <a:pt x="23515" y="4625975"/>
                </a:lnTo>
                <a:lnTo>
                  <a:pt x="11758" y="4678362"/>
                </a:lnTo>
                <a:lnTo>
                  <a:pt x="3359" y="4738687"/>
                </a:lnTo>
                <a:lnTo>
                  <a:pt x="0" y="4806950"/>
                </a:lnTo>
                <a:lnTo>
                  <a:pt x="3359" y="4875212"/>
                </a:lnTo>
                <a:lnTo>
                  <a:pt x="11758" y="4935537"/>
                </a:lnTo>
                <a:lnTo>
                  <a:pt x="23515" y="4987925"/>
                </a:lnTo>
                <a:lnTo>
                  <a:pt x="38632" y="5033962"/>
                </a:lnTo>
                <a:lnTo>
                  <a:pt x="55427" y="5075237"/>
                </a:lnTo>
                <a:lnTo>
                  <a:pt x="75583" y="5114925"/>
                </a:lnTo>
                <a:lnTo>
                  <a:pt x="95738" y="5149850"/>
                </a:lnTo>
                <a:lnTo>
                  <a:pt x="115893" y="5186362"/>
                </a:lnTo>
                <a:lnTo>
                  <a:pt x="134368" y="5226050"/>
                </a:lnTo>
                <a:lnTo>
                  <a:pt x="152844" y="5268912"/>
                </a:lnTo>
                <a:lnTo>
                  <a:pt x="167960" y="5313362"/>
                </a:lnTo>
                <a:lnTo>
                  <a:pt x="178038" y="5365750"/>
                </a:lnTo>
                <a:lnTo>
                  <a:pt x="188115" y="5426075"/>
                </a:lnTo>
                <a:lnTo>
                  <a:pt x="189795" y="5494337"/>
                </a:lnTo>
                <a:lnTo>
                  <a:pt x="188115" y="5562600"/>
                </a:lnTo>
                <a:lnTo>
                  <a:pt x="178038" y="5622925"/>
                </a:lnTo>
                <a:lnTo>
                  <a:pt x="167960" y="5675312"/>
                </a:lnTo>
                <a:lnTo>
                  <a:pt x="152844" y="5721350"/>
                </a:lnTo>
                <a:lnTo>
                  <a:pt x="134368" y="5762625"/>
                </a:lnTo>
                <a:lnTo>
                  <a:pt x="115893" y="5802312"/>
                </a:lnTo>
                <a:lnTo>
                  <a:pt x="95738" y="5840412"/>
                </a:lnTo>
                <a:lnTo>
                  <a:pt x="75583" y="5876925"/>
                </a:lnTo>
                <a:lnTo>
                  <a:pt x="55427" y="5915025"/>
                </a:lnTo>
                <a:lnTo>
                  <a:pt x="38632" y="5956300"/>
                </a:lnTo>
                <a:lnTo>
                  <a:pt x="23515" y="6003925"/>
                </a:lnTo>
                <a:lnTo>
                  <a:pt x="11758" y="6056312"/>
                </a:lnTo>
                <a:lnTo>
                  <a:pt x="3359" y="6113462"/>
                </a:lnTo>
                <a:lnTo>
                  <a:pt x="0" y="6183312"/>
                </a:lnTo>
                <a:lnTo>
                  <a:pt x="3359" y="6251575"/>
                </a:lnTo>
                <a:lnTo>
                  <a:pt x="11758" y="6311900"/>
                </a:lnTo>
                <a:lnTo>
                  <a:pt x="23515" y="6361112"/>
                </a:lnTo>
                <a:lnTo>
                  <a:pt x="38632" y="6407150"/>
                </a:lnTo>
                <a:lnTo>
                  <a:pt x="55427" y="6448425"/>
                </a:lnTo>
                <a:lnTo>
                  <a:pt x="73903" y="6488112"/>
                </a:lnTo>
                <a:lnTo>
                  <a:pt x="92379" y="6523037"/>
                </a:lnTo>
                <a:lnTo>
                  <a:pt x="112534" y="6561137"/>
                </a:lnTo>
                <a:lnTo>
                  <a:pt x="132689" y="6597650"/>
                </a:lnTo>
                <a:lnTo>
                  <a:pt x="149485" y="6640512"/>
                </a:lnTo>
                <a:lnTo>
                  <a:pt x="166281" y="6683375"/>
                </a:lnTo>
                <a:lnTo>
                  <a:pt x="176358" y="6735762"/>
                </a:lnTo>
                <a:lnTo>
                  <a:pt x="184756" y="6791325"/>
                </a:lnTo>
                <a:lnTo>
                  <a:pt x="189795" y="6858000"/>
                </a:lnTo>
                <a:lnTo>
                  <a:pt x="334173" y="6858000"/>
                </a:lnTo>
                <a:lnTo>
                  <a:pt x="334174" y="6858000"/>
                </a:lnTo>
                <a:lnTo>
                  <a:pt x="3459219" y="6858000"/>
                </a:lnTo>
                <a:lnTo>
                  <a:pt x="4417162" y="6858000"/>
                </a:lnTo>
                <a:lnTo>
                  <a:pt x="4838076" y="6858000"/>
                </a:lnTo>
                <a:close/>
              </a:path>
            </a:pathLst>
          </a:custGeom>
          <a:solidFill>
            <a:schemeClr val="accent1">
              <a:lumMod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866" name="Rectangle 2">
            <a:extLst>
              <a:ext uri="{FF2B5EF4-FFF2-40B4-BE49-F238E27FC236}">
                <a16:creationId xmlns:a16="http://schemas.microsoft.com/office/drawing/2014/main" id="{7DA957DE-35D7-44A8-A150-F58A6F94E9B7}"/>
              </a:ext>
            </a:extLst>
          </p:cNvPr>
          <p:cNvSpPr>
            <a:spLocks noGrp="1" noChangeArrowheads="1"/>
          </p:cNvSpPr>
          <p:nvPr>
            <p:ph type="title"/>
          </p:nvPr>
        </p:nvSpPr>
        <p:spPr>
          <a:xfrm>
            <a:off x="765051" y="662400"/>
            <a:ext cx="3384000" cy="1492132"/>
          </a:xfrm>
        </p:spPr>
        <p:txBody>
          <a:bodyPr anchor="t">
            <a:normAutofit/>
          </a:bodyPr>
          <a:lstStyle/>
          <a:p>
            <a:pPr eaLnBrk="1" hangingPunct="1">
              <a:defRPr/>
            </a:pPr>
            <a:r>
              <a:rPr lang="fr-FR" sz="3100">
                <a:solidFill>
                  <a:schemeClr val="bg1"/>
                </a:solidFill>
              </a:rPr>
              <a:t>Les menaces externes : nouveaux entrants</a:t>
            </a:r>
          </a:p>
        </p:txBody>
      </p:sp>
      <p:sp>
        <p:nvSpPr>
          <p:cNvPr id="36867" name="Rectangle 3">
            <a:extLst>
              <a:ext uri="{FF2B5EF4-FFF2-40B4-BE49-F238E27FC236}">
                <a16:creationId xmlns:a16="http://schemas.microsoft.com/office/drawing/2014/main" id="{AABA4769-2B6C-4D24-A157-D94C637B286D}"/>
              </a:ext>
            </a:extLst>
          </p:cNvPr>
          <p:cNvSpPr>
            <a:spLocks noGrp="1" noChangeArrowheads="1"/>
          </p:cNvSpPr>
          <p:nvPr>
            <p:ph type="body" idx="1"/>
          </p:nvPr>
        </p:nvSpPr>
        <p:spPr>
          <a:xfrm>
            <a:off x="765051" y="2286000"/>
            <a:ext cx="3384000" cy="3844800"/>
          </a:xfrm>
        </p:spPr>
        <p:txBody>
          <a:bodyPr>
            <a:normAutofit/>
          </a:bodyPr>
          <a:lstStyle/>
          <a:p>
            <a:pPr eaLnBrk="1" hangingPunct="1">
              <a:defRPr/>
            </a:pPr>
            <a:r>
              <a:rPr lang="fr-FR" sz="1100">
                <a:solidFill>
                  <a:schemeClr val="bg1">
                    <a:alpha val="60000"/>
                  </a:schemeClr>
                </a:solidFill>
              </a:rPr>
              <a:t>La menace de nouveaux entrants vient d’entreprises qui pourraient, par création ou par diversification, se présenter dans le secteur avec une offre compétitive. Un diagnostic stratégique approfondi des entrants potentiels s’impose toujours.</a:t>
            </a:r>
          </a:p>
          <a:p>
            <a:pPr eaLnBrk="1" hangingPunct="1">
              <a:defRPr/>
            </a:pPr>
            <a:endParaRPr lang="fr-FR" sz="1100">
              <a:solidFill>
                <a:schemeClr val="bg1">
                  <a:alpha val="60000"/>
                </a:schemeClr>
              </a:solidFill>
            </a:endParaRPr>
          </a:p>
          <a:p>
            <a:pPr eaLnBrk="1" hangingPunct="1">
              <a:defRPr/>
            </a:pPr>
            <a:endParaRPr lang="fr-FR" sz="1100">
              <a:solidFill>
                <a:schemeClr val="bg1">
                  <a:alpha val="60000"/>
                </a:schemeClr>
              </a:solidFill>
            </a:endParaRPr>
          </a:p>
          <a:p>
            <a:pPr eaLnBrk="1" hangingPunct="1">
              <a:defRPr/>
            </a:pPr>
            <a:r>
              <a:rPr lang="fr-FR" sz="1100">
                <a:solidFill>
                  <a:schemeClr val="bg1">
                    <a:alpha val="60000"/>
                  </a:schemeClr>
                </a:solidFill>
              </a:rPr>
              <a:t>Une entreprise est susceptible de devenir un nouvel entrant si elle trouve un intérêt. Celui-ci est d’autant plus fort que :</a:t>
            </a:r>
          </a:p>
          <a:p>
            <a:pPr lvl="1" eaLnBrk="1" hangingPunct="1">
              <a:defRPr/>
            </a:pPr>
            <a:r>
              <a:rPr lang="fr-FR" sz="1100">
                <a:solidFill>
                  <a:schemeClr val="bg1">
                    <a:alpha val="60000"/>
                  </a:schemeClr>
                </a:solidFill>
              </a:rPr>
              <a:t>L’activité envisagée s’insère facilement dans les activités actuelles de l’entreprise, qui possède déjà les compétences requises (ou du moins la plupart d’entres elles) ;</a:t>
            </a:r>
          </a:p>
          <a:p>
            <a:pPr lvl="1" eaLnBrk="1" hangingPunct="1">
              <a:defRPr/>
            </a:pPr>
            <a:r>
              <a:rPr lang="fr-FR" sz="1100">
                <a:solidFill>
                  <a:schemeClr val="bg1">
                    <a:alpha val="60000"/>
                  </a:schemeClr>
                </a:solidFill>
              </a:rPr>
              <a:t>Cette activité représente un potentiel de croissance et de rentabilité intéressant ;</a:t>
            </a:r>
          </a:p>
          <a:p>
            <a:pPr lvl="1" eaLnBrk="1" hangingPunct="1">
              <a:defRPr/>
            </a:pPr>
            <a:r>
              <a:rPr lang="fr-FR" sz="1100">
                <a:solidFill>
                  <a:schemeClr val="bg1">
                    <a:alpha val="60000"/>
                  </a:schemeClr>
                </a:solidFill>
              </a:rPr>
              <a:t>L’accès à cette activité ne représente pas un coût dissuasif.</a:t>
            </a:r>
          </a:p>
        </p:txBody>
      </p:sp>
      <p:pic>
        <p:nvPicPr>
          <p:cNvPr id="24578" name="Picture 2" descr="Les prix des abonnements Amazon Prime augmentent ! - Lire Le Monde">
            <a:extLst>
              <a:ext uri="{FF2B5EF4-FFF2-40B4-BE49-F238E27FC236}">
                <a16:creationId xmlns:a16="http://schemas.microsoft.com/office/drawing/2014/main" id="{7FA8E977-7F8F-1675-9772-94A1BFC163A2}"/>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411053" y="1827723"/>
            <a:ext cx="6014185" cy="320255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7896" name="Rectangle 37895">
            <a:extLst>
              <a:ext uri="{FF2B5EF4-FFF2-40B4-BE49-F238E27FC236}">
                <a16:creationId xmlns:a16="http://schemas.microsoft.com/office/drawing/2014/main" id="{C232B152-3720-4D3B-97ED-45CE5483F1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898" name="Freeform: Shape 37897">
            <a:extLst>
              <a:ext uri="{FF2B5EF4-FFF2-40B4-BE49-F238E27FC236}">
                <a16:creationId xmlns:a16="http://schemas.microsoft.com/office/drawing/2014/main" id="{11BAB570-FF10-4E96-8A3F-FA9804702B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4693698" cy="6858000"/>
          </a:xfrm>
          <a:custGeom>
            <a:avLst/>
            <a:gdLst>
              <a:gd name="connsiteX0" fmla="*/ 0 w 4693698"/>
              <a:gd name="connsiteY0" fmla="*/ 0 h 6858000"/>
              <a:gd name="connsiteX1" fmla="*/ 420914 w 4693698"/>
              <a:gd name="connsiteY1" fmla="*/ 0 h 6858000"/>
              <a:gd name="connsiteX2" fmla="*/ 1582057 w 4693698"/>
              <a:gd name="connsiteY2" fmla="*/ 0 h 6858000"/>
              <a:gd name="connsiteX3" fmla="*/ 4503903 w 4693698"/>
              <a:gd name="connsiteY3" fmla="*/ 0 h 6858000"/>
              <a:gd name="connsiteX4" fmla="*/ 4508943 w 4693698"/>
              <a:gd name="connsiteY4" fmla="*/ 66675 h 6858000"/>
              <a:gd name="connsiteX5" fmla="*/ 4517340 w 4693698"/>
              <a:gd name="connsiteY5" fmla="*/ 122237 h 6858000"/>
              <a:gd name="connsiteX6" fmla="*/ 4527418 w 4693698"/>
              <a:gd name="connsiteY6" fmla="*/ 174625 h 6858000"/>
              <a:gd name="connsiteX7" fmla="*/ 4544214 w 4693698"/>
              <a:gd name="connsiteY7" fmla="*/ 217487 h 6858000"/>
              <a:gd name="connsiteX8" fmla="*/ 4561010 w 4693698"/>
              <a:gd name="connsiteY8" fmla="*/ 260350 h 6858000"/>
              <a:gd name="connsiteX9" fmla="*/ 4581165 w 4693698"/>
              <a:gd name="connsiteY9" fmla="*/ 296862 h 6858000"/>
              <a:gd name="connsiteX10" fmla="*/ 4601320 w 4693698"/>
              <a:gd name="connsiteY10" fmla="*/ 334962 h 6858000"/>
              <a:gd name="connsiteX11" fmla="*/ 4619796 w 4693698"/>
              <a:gd name="connsiteY11" fmla="*/ 369887 h 6858000"/>
              <a:gd name="connsiteX12" fmla="*/ 4638271 w 4693698"/>
              <a:gd name="connsiteY12" fmla="*/ 409575 h 6858000"/>
              <a:gd name="connsiteX13" fmla="*/ 4655067 w 4693698"/>
              <a:gd name="connsiteY13" fmla="*/ 450850 h 6858000"/>
              <a:gd name="connsiteX14" fmla="*/ 4670184 w 4693698"/>
              <a:gd name="connsiteY14" fmla="*/ 496887 h 6858000"/>
              <a:gd name="connsiteX15" fmla="*/ 4681941 w 4693698"/>
              <a:gd name="connsiteY15" fmla="*/ 546100 h 6858000"/>
              <a:gd name="connsiteX16" fmla="*/ 4690339 w 4693698"/>
              <a:gd name="connsiteY16" fmla="*/ 606425 h 6858000"/>
              <a:gd name="connsiteX17" fmla="*/ 4693698 w 4693698"/>
              <a:gd name="connsiteY17" fmla="*/ 673100 h 6858000"/>
              <a:gd name="connsiteX18" fmla="*/ 4690339 w 4693698"/>
              <a:gd name="connsiteY18" fmla="*/ 744537 h 6858000"/>
              <a:gd name="connsiteX19" fmla="*/ 4681941 w 4693698"/>
              <a:gd name="connsiteY19" fmla="*/ 801687 h 6858000"/>
              <a:gd name="connsiteX20" fmla="*/ 4670184 w 4693698"/>
              <a:gd name="connsiteY20" fmla="*/ 854075 h 6858000"/>
              <a:gd name="connsiteX21" fmla="*/ 4655067 w 4693698"/>
              <a:gd name="connsiteY21" fmla="*/ 901700 h 6858000"/>
              <a:gd name="connsiteX22" fmla="*/ 4638271 w 4693698"/>
              <a:gd name="connsiteY22" fmla="*/ 942975 h 6858000"/>
              <a:gd name="connsiteX23" fmla="*/ 4618116 w 4693698"/>
              <a:gd name="connsiteY23" fmla="*/ 981075 h 6858000"/>
              <a:gd name="connsiteX24" fmla="*/ 4597961 w 4693698"/>
              <a:gd name="connsiteY24" fmla="*/ 1017587 h 6858000"/>
              <a:gd name="connsiteX25" fmla="*/ 4577806 w 4693698"/>
              <a:gd name="connsiteY25" fmla="*/ 1055687 h 6858000"/>
              <a:gd name="connsiteX26" fmla="*/ 4559330 w 4693698"/>
              <a:gd name="connsiteY26" fmla="*/ 1095375 h 6858000"/>
              <a:gd name="connsiteX27" fmla="*/ 4540854 w 4693698"/>
              <a:gd name="connsiteY27" fmla="*/ 1136650 h 6858000"/>
              <a:gd name="connsiteX28" fmla="*/ 4525739 w 4693698"/>
              <a:gd name="connsiteY28" fmla="*/ 1182687 h 6858000"/>
              <a:gd name="connsiteX29" fmla="*/ 4515661 w 4693698"/>
              <a:gd name="connsiteY29" fmla="*/ 1235075 h 6858000"/>
              <a:gd name="connsiteX30" fmla="*/ 4505583 w 4693698"/>
              <a:gd name="connsiteY30" fmla="*/ 1295400 h 6858000"/>
              <a:gd name="connsiteX31" fmla="*/ 4503903 w 4693698"/>
              <a:gd name="connsiteY31" fmla="*/ 1363662 h 6858000"/>
              <a:gd name="connsiteX32" fmla="*/ 4505583 w 4693698"/>
              <a:gd name="connsiteY32" fmla="*/ 1431925 h 6858000"/>
              <a:gd name="connsiteX33" fmla="*/ 4515661 w 4693698"/>
              <a:gd name="connsiteY33" fmla="*/ 1492250 h 6858000"/>
              <a:gd name="connsiteX34" fmla="*/ 4525739 w 4693698"/>
              <a:gd name="connsiteY34" fmla="*/ 1544637 h 6858000"/>
              <a:gd name="connsiteX35" fmla="*/ 4540854 w 4693698"/>
              <a:gd name="connsiteY35" fmla="*/ 1589087 h 6858000"/>
              <a:gd name="connsiteX36" fmla="*/ 4559330 w 4693698"/>
              <a:gd name="connsiteY36" fmla="*/ 1631950 h 6858000"/>
              <a:gd name="connsiteX37" fmla="*/ 4577806 w 4693698"/>
              <a:gd name="connsiteY37" fmla="*/ 1671637 h 6858000"/>
              <a:gd name="connsiteX38" fmla="*/ 4597961 w 4693698"/>
              <a:gd name="connsiteY38" fmla="*/ 1708150 h 6858000"/>
              <a:gd name="connsiteX39" fmla="*/ 4618116 w 4693698"/>
              <a:gd name="connsiteY39" fmla="*/ 1743075 h 6858000"/>
              <a:gd name="connsiteX40" fmla="*/ 4638271 w 4693698"/>
              <a:gd name="connsiteY40" fmla="*/ 1782762 h 6858000"/>
              <a:gd name="connsiteX41" fmla="*/ 4655067 w 4693698"/>
              <a:gd name="connsiteY41" fmla="*/ 1824037 h 6858000"/>
              <a:gd name="connsiteX42" fmla="*/ 4670184 w 4693698"/>
              <a:gd name="connsiteY42" fmla="*/ 1870075 h 6858000"/>
              <a:gd name="connsiteX43" fmla="*/ 4681941 w 4693698"/>
              <a:gd name="connsiteY43" fmla="*/ 1922462 h 6858000"/>
              <a:gd name="connsiteX44" fmla="*/ 4690339 w 4693698"/>
              <a:gd name="connsiteY44" fmla="*/ 1982787 h 6858000"/>
              <a:gd name="connsiteX45" fmla="*/ 4693698 w 4693698"/>
              <a:gd name="connsiteY45" fmla="*/ 2051050 h 6858000"/>
              <a:gd name="connsiteX46" fmla="*/ 4690339 w 4693698"/>
              <a:gd name="connsiteY46" fmla="*/ 2119312 h 6858000"/>
              <a:gd name="connsiteX47" fmla="*/ 4681941 w 4693698"/>
              <a:gd name="connsiteY47" fmla="*/ 2179637 h 6858000"/>
              <a:gd name="connsiteX48" fmla="*/ 4670184 w 4693698"/>
              <a:gd name="connsiteY48" fmla="*/ 2232025 h 6858000"/>
              <a:gd name="connsiteX49" fmla="*/ 4655067 w 4693698"/>
              <a:gd name="connsiteY49" fmla="*/ 2278062 h 6858000"/>
              <a:gd name="connsiteX50" fmla="*/ 4638271 w 4693698"/>
              <a:gd name="connsiteY50" fmla="*/ 2319337 h 6858000"/>
              <a:gd name="connsiteX51" fmla="*/ 4618116 w 4693698"/>
              <a:gd name="connsiteY51" fmla="*/ 2359025 h 6858000"/>
              <a:gd name="connsiteX52" fmla="*/ 4597961 w 4693698"/>
              <a:gd name="connsiteY52" fmla="*/ 2395537 h 6858000"/>
              <a:gd name="connsiteX53" fmla="*/ 4577806 w 4693698"/>
              <a:gd name="connsiteY53" fmla="*/ 2433637 h 6858000"/>
              <a:gd name="connsiteX54" fmla="*/ 4559330 w 4693698"/>
              <a:gd name="connsiteY54" fmla="*/ 2471737 h 6858000"/>
              <a:gd name="connsiteX55" fmla="*/ 4540854 w 4693698"/>
              <a:gd name="connsiteY55" fmla="*/ 2513012 h 6858000"/>
              <a:gd name="connsiteX56" fmla="*/ 4525739 w 4693698"/>
              <a:gd name="connsiteY56" fmla="*/ 2560637 h 6858000"/>
              <a:gd name="connsiteX57" fmla="*/ 4515661 w 4693698"/>
              <a:gd name="connsiteY57" fmla="*/ 2613025 h 6858000"/>
              <a:gd name="connsiteX58" fmla="*/ 4505583 w 4693698"/>
              <a:gd name="connsiteY58" fmla="*/ 2671762 h 6858000"/>
              <a:gd name="connsiteX59" fmla="*/ 4503903 w 4693698"/>
              <a:gd name="connsiteY59" fmla="*/ 2741612 h 6858000"/>
              <a:gd name="connsiteX60" fmla="*/ 4505583 w 4693698"/>
              <a:gd name="connsiteY60" fmla="*/ 2809875 h 6858000"/>
              <a:gd name="connsiteX61" fmla="*/ 4515661 w 4693698"/>
              <a:gd name="connsiteY61" fmla="*/ 2868612 h 6858000"/>
              <a:gd name="connsiteX62" fmla="*/ 4525739 w 4693698"/>
              <a:gd name="connsiteY62" fmla="*/ 2922587 h 6858000"/>
              <a:gd name="connsiteX63" fmla="*/ 4540854 w 4693698"/>
              <a:gd name="connsiteY63" fmla="*/ 2967037 h 6858000"/>
              <a:gd name="connsiteX64" fmla="*/ 4559330 w 4693698"/>
              <a:gd name="connsiteY64" fmla="*/ 3009900 h 6858000"/>
              <a:gd name="connsiteX65" fmla="*/ 4577806 w 4693698"/>
              <a:gd name="connsiteY65" fmla="*/ 3046412 h 6858000"/>
              <a:gd name="connsiteX66" fmla="*/ 4597961 w 4693698"/>
              <a:gd name="connsiteY66" fmla="*/ 3084512 h 6858000"/>
              <a:gd name="connsiteX67" fmla="*/ 4618116 w 4693698"/>
              <a:gd name="connsiteY67" fmla="*/ 3121025 h 6858000"/>
              <a:gd name="connsiteX68" fmla="*/ 4638271 w 4693698"/>
              <a:gd name="connsiteY68" fmla="*/ 3160712 h 6858000"/>
              <a:gd name="connsiteX69" fmla="*/ 4655067 w 4693698"/>
              <a:gd name="connsiteY69" fmla="*/ 3201987 h 6858000"/>
              <a:gd name="connsiteX70" fmla="*/ 4670184 w 4693698"/>
              <a:gd name="connsiteY70" fmla="*/ 3248025 h 6858000"/>
              <a:gd name="connsiteX71" fmla="*/ 4681941 w 4693698"/>
              <a:gd name="connsiteY71" fmla="*/ 3300412 h 6858000"/>
              <a:gd name="connsiteX72" fmla="*/ 4690339 w 4693698"/>
              <a:gd name="connsiteY72" fmla="*/ 3360737 h 6858000"/>
              <a:gd name="connsiteX73" fmla="*/ 4693698 w 4693698"/>
              <a:gd name="connsiteY73" fmla="*/ 3427412 h 6858000"/>
              <a:gd name="connsiteX74" fmla="*/ 4690339 w 4693698"/>
              <a:gd name="connsiteY74" fmla="*/ 3497262 h 6858000"/>
              <a:gd name="connsiteX75" fmla="*/ 4681941 w 4693698"/>
              <a:gd name="connsiteY75" fmla="*/ 3557587 h 6858000"/>
              <a:gd name="connsiteX76" fmla="*/ 4670184 w 4693698"/>
              <a:gd name="connsiteY76" fmla="*/ 3609975 h 6858000"/>
              <a:gd name="connsiteX77" fmla="*/ 4655067 w 4693698"/>
              <a:gd name="connsiteY77" fmla="*/ 3656012 h 6858000"/>
              <a:gd name="connsiteX78" fmla="*/ 4638271 w 4693698"/>
              <a:gd name="connsiteY78" fmla="*/ 3697287 h 6858000"/>
              <a:gd name="connsiteX79" fmla="*/ 4618116 w 4693698"/>
              <a:gd name="connsiteY79" fmla="*/ 3736975 h 6858000"/>
              <a:gd name="connsiteX80" fmla="*/ 4577806 w 4693698"/>
              <a:gd name="connsiteY80" fmla="*/ 3811587 h 6858000"/>
              <a:gd name="connsiteX81" fmla="*/ 4559330 w 4693698"/>
              <a:gd name="connsiteY81" fmla="*/ 3848100 h 6858000"/>
              <a:gd name="connsiteX82" fmla="*/ 4540854 w 4693698"/>
              <a:gd name="connsiteY82" fmla="*/ 3890962 h 6858000"/>
              <a:gd name="connsiteX83" fmla="*/ 4525739 w 4693698"/>
              <a:gd name="connsiteY83" fmla="*/ 3935412 h 6858000"/>
              <a:gd name="connsiteX84" fmla="*/ 4515661 w 4693698"/>
              <a:gd name="connsiteY84" fmla="*/ 3987800 h 6858000"/>
              <a:gd name="connsiteX85" fmla="*/ 4505583 w 4693698"/>
              <a:gd name="connsiteY85" fmla="*/ 4048125 h 6858000"/>
              <a:gd name="connsiteX86" fmla="*/ 4503903 w 4693698"/>
              <a:gd name="connsiteY86" fmla="*/ 4116387 h 6858000"/>
              <a:gd name="connsiteX87" fmla="*/ 4505583 w 4693698"/>
              <a:gd name="connsiteY87" fmla="*/ 4186237 h 6858000"/>
              <a:gd name="connsiteX88" fmla="*/ 4515661 w 4693698"/>
              <a:gd name="connsiteY88" fmla="*/ 4244975 h 6858000"/>
              <a:gd name="connsiteX89" fmla="*/ 4525739 w 4693698"/>
              <a:gd name="connsiteY89" fmla="*/ 4297362 h 6858000"/>
              <a:gd name="connsiteX90" fmla="*/ 4540854 w 4693698"/>
              <a:gd name="connsiteY90" fmla="*/ 4343400 h 6858000"/>
              <a:gd name="connsiteX91" fmla="*/ 4559330 w 4693698"/>
              <a:gd name="connsiteY91" fmla="*/ 4386262 h 6858000"/>
              <a:gd name="connsiteX92" fmla="*/ 4577806 w 4693698"/>
              <a:gd name="connsiteY92" fmla="*/ 4424362 h 6858000"/>
              <a:gd name="connsiteX93" fmla="*/ 4618116 w 4693698"/>
              <a:gd name="connsiteY93" fmla="*/ 4498975 h 6858000"/>
              <a:gd name="connsiteX94" fmla="*/ 4638271 w 4693698"/>
              <a:gd name="connsiteY94" fmla="*/ 4537075 h 6858000"/>
              <a:gd name="connsiteX95" fmla="*/ 4655067 w 4693698"/>
              <a:gd name="connsiteY95" fmla="*/ 4579937 h 6858000"/>
              <a:gd name="connsiteX96" fmla="*/ 4670184 w 4693698"/>
              <a:gd name="connsiteY96" fmla="*/ 4625975 h 6858000"/>
              <a:gd name="connsiteX97" fmla="*/ 4681941 w 4693698"/>
              <a:gd name="connsiteY97" fmla="*/ 4678362 h 6858000"/>
              <a:gd name="connsiteX98" fmla="*/ 4690339 w 4693698"/>
              <a:gd name="connsiteY98" fmla="*/ 4738687 h 6858000"/>
              <a:gd name="connsiteX99" fmla="*/ 4693698 w 4693698"/>
              <a:gd name="connsiteY99" fmla="*/ 4806950 h 6858000"/>
              <a:gd name="connsiteX100" fmla="*/ 4690339 w 4693698"/>
              <a:gd name="connsiteY100" fmla="*/ 4875212 h 6858000"/>
              <a:gd name="connsiteX101" fmla="*/ 4681941 w 4693698"/>
              <a:gd name="connsiteY101" fmla="*/ 4935537 h 6858000"/>
              <a:gd name="connsiteX102" fmla="*/ 4670184 w 4693698"/>
              <a:gd name="connsiteY102" fmla="*/ 4987925 h 6858000"/>
              <a:gd name="connsiteX103" fmla="*/ 4655067 w 4693698"/>
              <a:gd name="connsiteY103" fmla="*/ 5033962 h 6858000"/>
              <a:gd name="connsiteX104" fmla="*/ 4638271 w 4693698"/>
              <a:gd name="connsiteY104" fmla="*/ 5075237 h 6858000"/>
              <a:gd name="connsiteX105" fmla="*/ 4618116 w 4693698"/>
              <a:gd name="connsiteY105" fmla="*/ 5114925 h 6858000"/>
              <a:gd name="connsiteX106" fmla="*/ 4597961 w 4693698"/>
              <a:gd name="connsiteY106" fmla="*/ 5149850 h 6858000"/>
              <a:gd name="connsiteX107" fmla="*/ 4577806 w 4693698"/>
              <a:gd name="connsiteY107" fmla="*/ 5186362 h 6858000"/>
              <a:gd name="connsiteX108" fmla="*/ 4559330 w 4693698"/>
              <a:gd name="connsiteY108" fmla="*/ 5226050 h 6858000"/>
              <a:gd name="connsiteX109" fmla="*/ 4540854 w 4693698"/>
              <a:gd name="connsiteY109" fmla="*/ 5268912 h 6858000"/>
              <a:gd name="connsiteX110" fmla="*/ 4525739 w 4693698"/>
              <a:gd name="connsiteY110" fmla="*/ 5313362 h 6858000"/>
              <a:gd name="connsiteX111" fmla="*/ 4515661 w 4693698"/>
              <a:gd name="connsiteY111" fmla="*/ 5365750 h 6858000"/>
              <a:gd name="connsiteX112" fmla="*/ 4505583 w 4693698"/>
              <a:gd name="connsiteY112" fmla="*/ 5426075 h 6858000"/>
              <a:gd name="connsiteX113" fmla="*/ 4503903 w 4693698"/>
              <a:gd name="connsiteY113" fmla="*/ 5494337 h 6858000"/>
              <a:gd name="connsiteX114" fmla="*/ 4505583 w 4693698"/>
              <a:gd name="connsiteY114" fmla="*/ 5562600 h 6858000"/>
              <a:gd name="connsiteX115" fmla="*/ 4515661 w 4693698"/>
              <a:gd name="connsiteY115" fmla="*/ 5622925 h 6858000"/>
              <a:gd name="connsiteX116" fmla="*/ 4525739 w 4693698"/>
              <a:gd name="connsiteY116" fmla="*/ 5675312 h 6858000"/>
              <a:gd name="connsiteX117" fmla="*/ 4540854 w 4693698"/>
              <a:gd name="connsiteY117" fmla="*/ 5721350 h 6858000"/>
              <a:gd name="connsiteX118" fmla="*/ 4559330 w 4693698"/>
              <a:gd name="connsiteY118" fmla="*/ 5762625 h 6858000"/>
              <a:gd name="connsiteX119" fmla="*/ 4577806 w 4693698"/>
              <a:gd name="connsiteY119" fmla="*/ 5802312 h 6858000"/>
              <a:gd name="connsiteX120" fmla="*/ 4597961 w 4693698"/>
              <a:gd name="connsiteY120" fmla="*/ 5840412 h 6858000"/>
              <a:gd name="connsiteX121" fmla="*/ 4618116 w 4693698"/>
              <a:gd name="connsiteY121" fmla="*/ 5876925 h 6858000"/>
              <a:gd name="connsiteX122" fmla="*/ 4638271 w 4693698"/>
              <a:gd name="connsiteY122" fmla="*/ 5915025 h 6858000"/>
              <a:gd name="connsiteX123" fmla="*/ 4655067 w 4693698"/>
              <a:gd name="connsiteY123" fmla="*/ 5956300 h 6858000"/>
              <a:gd name="connsiteX124" fmla="*/ 4670184 w 4693698"/>
              <a:gd name="connsiteY124" fmla="*/ 6003925 h 6858000"/>
              <a:gd name="connsiteX125" fmla="*/ 4681941 w 4693698"/>
              <a:gd name="connsiteY125" fmla="*/ 6056312 h 6858000"/>
              <a:gd name="connsiteX126" fmla="*/ 4690339 w 4693698"/>
              <a:gd name="connsiteY126" fmla="*/ 6113462 h 6858000"/>
              <a:gd name="connsiteX127" fmla="*/ 4693698 w 4693698"/>
              <a:gd name="connsiteY127" fmla="*/ 6183312 h 6858000"/>
              <a:gd name="connsiteX128" fmla="*/ 4690339 w 4693698"/>
              <a:gd name="connsiteY128" fmla="*/ 6251575 h 6858000"/>
              <a:gd name="connsiteX129" fmla="*/ 4681941 w 4693698"/>
              <a:gd name="connsiteY129" fmla="*/ 6311900 h 6858000"/>
              <a:gd name="connsiteX130" fmla="*/ 4670184 w 4693698"/>
              <a:gd name="connsiteY130" fmla="*/ 6361112 h 6858000"/>
              <a:gd name="connsiteX131" fmla="*/ 4655067 w 4693698"/>
              <a:gd name="connsiteY131" fmla="*/ 6407150 h 6858000"/>
              <a:gd name="connsiteX132" fmla="*/ 4638271 w 4693698"/>
              <a:gd name="connsiteY132" fmla="*/ 6448425 h 6858000"/>
              <a:gd name="connsiteX133" fmla="*/ 4619796 w 4693698"/>
              <a:gd name="connsiteY133" fmla="*/ 6488112 h 6858000"/>
              <a:gd name="connsiteX134" fmla="*/ 4601320 w 4693698"/>
              <a:gd name="connsiteY134" fmla="*/ 6523037 h 6858000"/>
              <a:gd name="connsiteX135" fmla="*/ 4581165 w 4693698"/>
              <a:gd name="connsiteY135" fmla="*/ 6561137 h 6858000"/>
              <a:gd name="connsiteX136" fmla="*/ 4561010 w 4693698"/>
              <a:gd name="connsiteY136" fmla="*/ 6597650 h 6858000"/>
              <a:gd name="connsiteX137" fmla="*/ 4544214 w 4693698"/>
              <a:gd name="connsiteY137" fmla="*/ 6640512 h 6858000"/>
              <a:gd name="connsiteX138" fmla="*/ 4527418 w 4693698"/>
              <a:gd name="connsiteY138" fmla="*/ 6683375 h 6858000"/>
              <a:gd name="connsiteX139" fmla="*/ 4517340 w 4693698"/>
              <a:gd name="connsiteY139" fmla="*/ 6735762 h 6858000"/>
              <a:gd name="connsiteX140" fmla="*/ 4508943 w 4693698"/>
              <a:gd name="connsiteY140" fmla="*/ 6791325 h 6858000"/>
              <a:gd name="connsiteX141" fmla="*/ 4503903 w 4693698"/>
              <a:gd name="connsiteY141" fmla="*/ 6858000 h 6858000"/>
              <a:gd name="connsiteX142" fmla="*/ 1582057 w 4693698"/>
              <a:gd name="connsiteY142" fmla="*/ 6858000 h 6858000"/>
              <a:gd name="connsiteX143" fmla="*/ 420914 w 4693698"/>
              <a:gd name="connsiteY143" fmla="*/ 6858000 h 6858000"/>
              <a:gd name="connsiteX144" fmla="*/ 0 w 4693698"/>
              <a:gd name="connsiteY14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4693698" h="6858000">
                <a:moveTo>
                  <a:pt x="0" y="0"/>
                </a:moveTo>
                <a:lnTo>
                  <a:pt x="420914" y="0"/>
                </a:lnTo>
                <a:lnTo>
                  <a:pt x="1582057" y="0"/>
                </a:lnTo>
                <a:lnTo>
                  <a:pt x="4503903" y="0"/>
                </a:lnTo>
                <a:lnTo>
                  <a:pt x="4508943" y="66675"/>
                </a:lnTo>
                <a:lnTo>
                  <a:pt x="4517340" y="122237"/>
                </a:lnTo>
                <a:lnTo>
                  <a:pt x="4527418" y="174625"/>
                </a:lnTo>
                <a:lnTo>
                  <a:pt x="4544214" y="217487"/>
                </a:lnTo>
                <a:lnTo>
                  <a:pt x="4561010" y="260350"/>
                </a:lnTo>
                <a:lnTo>
                  <a:pt x="4581165" y="296862"/>
                </a:lnTo>
                <a:lnTo>
                  <a:pt x="4601320" y="334962"/>
                </a:lnTo>
                <a:lnTo>
                  <a:pt x="4619796" y="369887"/>
                </a:lnTo>
                <a:lnTo>
                  <a:pt x="4638271" y="409575"/>
                </a:lnTo>
                <a:lnTo>
                  <a:pt x="4655067" y="450850"/>
                </a:lnTo>
                <a:lnTo>
                  <a:pt x="4670184" y="496887"/>
                </a:lnTo>
                <a:lnTo>
                  <a:pt x="4681941" y="546100"/>
                </a:lnTo>
                <a:lnTo>
                  <a:pt x="4690339" y="606425"/>
                </a:lnTo>
                <a:lnTo>
                  <a:pt x="4693698" y="673100"/>
                </a:lnTo>
                <a:lnTo>
                  <a:pt x="4690339" y="744537"/>
                </a:lnTo>
                <a:lnTo>
                  <a:pt x="4681941" y="801687"/>
                </a:lnTo>
                <a:lnTo>
                  <a:pt x="4670184" y="854075"/>
                </a:lnTo>
                <a:lnTo>
                  <a:pt x="4655067" y="901700"/>
                </a:lnTo>
                <a:lnTo>
                  <a:pt x="4638271" y="942975"/>
                </a:lnTo>
                <a:lnTo>
                  <a:pt x="4618116" y="981075"/>
                </a:lnTo>
                <a:lnTo>
                  <a:pt x="4597961" y="1017587"/>
                </a:lnTo>
                <a:lnTo>
                  <a:pt x="4577806" y="1055687"/>
                </a:lnTo>
                <a:lnTo>
                  <a:pt x="4559330" y="1095375"/>
                </a:lnTo>
                <a:lnTo>
                  <a:pt x="4540854" y="1136650"/>
                </a:lnTo>
                <a:lnTo>
                  <a:pt x="4525739" y="1182687"/>
                </a:lnTo>
                <a:lnTo>
                  <a:pt x="4515661" y="1235075"/>
                </a:lnTo>
                <a:lnTo>
                  <a:pt x="4505583" y="1295400"/>
                </a:lnTo>
                <a:lnTo>
                  <a:pt x="4503903" y="1363662"/>
                </a:lnTo>
                <a:lnTo>
                  <a:pt x="4505583" y="1431925"/>
                </a:lnTo>
                <a:lnTo>
                  <a:pt x="4515661" y="1492250"/>
                </a:lnTo>
                <a:lnTo>
                  <a:pt x="4525739" y="1544637"/>
                </a:lnTo>
                <a:lnTo>
                  <a:pt x="4540854" y="1589087"/>
                </a:lnTo>
                <a:lnTo>
                  <a:pt x="4559330" y="1631950"/>
                </a:lnTo>
                <a:lnTo>
                  <a:pt x="4577806" y="1671637"/>
                </a:lnTo>
                <a:lnTo>
                  <a:pt x="4597961" y="1708150"/>
                </a:lnTo>
                <a:lnTo>
                  <a:pt x="4618116" y="1743075"/>
                </a:lnTo>
                <a:lnTo>
                  <a:pt x="4638271" y="1782762"/>
                </a:lnTo>
                <a:lnTo>
                  <a:pt x="4655067" y="1824037"/>
                </a:lnTo>
                <a:lnTo>
                  <a:pt x="4670184" y="1870075"/>
                </a:lnTo>
                <a:lnTo>
                  <a:pt x="4681941" y="1922462"/>
                </a:lnTo>
                <a:lnTo>
                  <a:pt x="4690339" y="1982787"/>
                </a:lnTo>
                <a:lnTo>
                  <a:pt x="4693698" y="2051050"/>
                </a:lnTo>
                <a:lnTo>
                  <a:pt x="4690339" y="2119312"/>
                </a:lnTo>
                <a:lnTo>
                  <a:pt x="4681941" y="2179637"/>
                </a:lnTo>
                <a:lnTo>
                  <a:pt x="4670184" y="2232025"/>
                </a:lnTo>
                <a:lnTo>
                  <a:pt x="4655067" y="2278062"/>
                </a:lnTo>
                <a:lnTo>
                  <a:pt x="4638271" y="2319337"/>
                </a:lnTo>
                <a:lnTo>
                  <a:pt x="4618116" y="2359025"/>
                </a:lnTo>
                <a:lnTo>
                  <a:pt x="4597961" y="2395537"/>
                </a:lnTo>
                <a:lnTo>
                  <a:pt x="4577806" y="2433637"/>
                </a:lnTo>
                <a:lnTo>
                  <a:pt x="4559330" y="2471737"/>
                </a:lnTo>
                <a:lnTo>
                  <a:pt x="4540854" y="2513012"/>
                </a:lnTo>
                <a:lnTo>
                  <a:pt x="4525739" y="2560637"/>
                </a:lnTo>
                <a:lnTo>
                  <a:pt x="4515661" y="2613025"/>
                </a:lnTo>
                <a:lnTo>
                  <a:pt x="4505583" y="2671762"/>
                </a:lnTo>
                <a:lnTo>
                  <a:pt x="4503903" y="2741612"/>
                </a:lnTo>
                <a:lnTo>
                  <a:pt x="4505583" y="2809875"/>
                </a:lnTo>
                <a:lnTo>
                  <a:pt x="4515661" y="2868612"/>
                </a:lnTo>
                <a:lnTo>
                  <a:pt x="4525739" y="2922587"/>
                </a:lnTo>
                <a:lnTo>
                  <a:pt x="4540854" y="2967037"/>
                </a:lnTo>
                <a:lnTo>
                  <a:pt x="4559330" y="3009900"/>
                </a:lnTo>
                <a:lnTo>
                  <a:pt x="4577806" y="3046412"/>
                </a:lnTo>
                <a:lnTo>
                  <a:pt x="4597961" y="3084512"/>
                </a:lnTo>
                <a:lnTo>
                  <a:pt x="4618116" y="3121025"/>
                </a:lnTo>
                <a:lnTo>
                  <a:pt x="4638271" y="3160712"/>
                </a:lnTo>
                <a:lnTo>
                  <a:pt x="4655067" y="3201987"/>
                </a:lnTo>
                <a:lnTo>
                  <a:pt x="4670184" y="3248025"/>
                </a:lnTo>
                <a:lnTo>
                  <a:pt x="4681941" y="3300412"/>
                </a:lnTo>
                <a:lnTo>
                  <a:pt x="4690339" y="3360737"/>
                </a:lnTo>
                <a:lnTo>
                  <a:pt x="4693698" y="3427412"/>
                </a:lnTo>
                <a:lnTo>
                  <a:pt x="4690339" y="3497262"/>
                </a:lnTo>
                <a:lnTo>
                  <a:pt x="4681941" y="3557587"/>
                </a:lnTo>
                <a:lnTo>
                  <a:pt x="4670184" y="3609975"/>
                </a:lnTo>
                <a:lnTo>
                  <a:pt x="4655067" y="3656012"/>
                </a:lnTo>
                <a:lnTo>
                  <a:pt x="4638271" y="3697287"/>
                </a:lnTo>
                <a:lnTo>
                  <a:pt x="4618116" y="3736975"/>
                </a:lnTo>
                <a:lnTo>
                  <a:pt x="4577806" y="3811587"/>
                </a:lnTo>
                <a:lnTo>
                  <a:pt x="4559330" y="3848100"/>
                </a:lnTo>
                <a:lnTo>
                  <a:pt x="4540854" y="3890962"/>
                </a:lnTo>
                <a:lnTo>
                  <a:pt x="4525739" y="3935412"/>
                </a:lnTo>
                <a:lnTo>
                  <a:pt x="4515661" y="3987800"/>
                </a:lnTo>
                <a:lnTo>
                  <a:pt x="4505583" y="4048125"/>
                </a:lnTo>
                <a:lnTo>
                  <a:pt x="4503903" y="4116387"/>
                </a:lnTo>
                <a:lnTo>
                  <a:pt x="4505583" y="4186237"/>
                </a:lnTo>
                <a:lnTo>
                  <a:pt x="4515661" y="4244975"/>
                </a:lnTo>
                <a:lnTo>
                  <a:pt x="4525739" y="4297362"/>
                </a:lnTo>
                <a:lnTo>
                  <a:pt x="4540854" y="4343400"/>
                </a:lnTo>
                <a:lnTo>
                  <a:pt x="4559330" y="4386262"/>
                </a:lnTo>
                <a:lnTo>
                  <a:pt x="4577806" y="4424362"/>
                </a:lnTo>
                <a:lnTo>
                  <a:pt x="4618116" y="4498975"/>
                </a:lnTo>
                <a:lnTo>
                  <a:pt x="4638271" y="4537075"/>
                </a:lnTo>
                <a:lnTo>
                  <a:pt x="4655067" y="4579937"/>
                </a:lnTo>
                <a:lnTo>
                  <a:pt x="4670184" y="4625975"/>
                </a:lnTo>
                <a:lnTo>
                  <a:pt x="4681941" y="4678362"/>
                </a:lnTo>
                <a:lnTo>
                  <a:pt x="4690339" y="4738687"/>
                </a:lnTo>
                <a:lnTo>
                  <a:pt x="4693698" y="4806950"/>
                </a:lnTo>
                <a:lnTo>
                  <a:pt x="4690339" y="4875212"/>
                </a:lnTo>
                <a:lnTo>
                  <a:pt x="4681941" y="4935537"/>
                </a:lnTo>
                <a:lnTo>
                  <a:pt x="4670184" y="4987925"/>
                </a:lnTo>
                <a:lnTo>
                  <a:pt x="4655067" y="5033962"/>
                </a:lnTo>
                <a:lnTo>
                  <a:pt x="4638271" y="5075237"/>
                </a:lnTo>
                <a:lnTo>
                  <a:pt x="4618116" y="5114925"/>
                </a:lnTo>
                <a:lnTo>
                  <a:pt x="4597961" y="5149850"/>
                </a:lnTo>
                <a:lnTo>
                  <a:pt x="4577806" y="5186362"/>
                </a:lnTo>
                <a:lnTo>
                  <a:pt x="4559330" y="5226050"/>
                </a:lnTo>
                <a:lnTo>
                  <a:pt x="4540854" y="5268912"/>
                </a:lnTo>
                <a:lnTo>
                  <a:pt x="4525739" y="5313362"/>
                </a:lnTo>
                <a:lnTo>
                  <a:pt x="4515661" y="5365750"/>
                </a:lnTo>
                <a:lnTo>
                  <a:pt x="4505583" y="5426075"/>
                </a:lnTo>
                <a:lnTo>
                  <a:pt x="4503903" y="5494337"/>
                </a:lnTo>
                <a:lnTo>
                  <a:pt x="4505583" y="5562600"/>
                </a:lnTo>
                <a:lnTo>
                  <a:pt x="4515661" y="5622925"/>
                </a:lnTo>
                <a:lnTo>
                  <a:pt x="4525739" y="5675312"/>
                </a:lnTo>
                <a:lnTo>
                  <a:pt x="4540854" y="5721350"/>
                </a:lnTo>
                <a:lnTo>
                  <a:pt x="4559330" y="5762625"/>
                </a:lnTo>
                <a:lnTo>
                  <a:pt x="4577806" y="5802312"/>
                </a:lnTo>
                <a:lnTo>
                  <a:pt x="4597961" y="5840412"/>
                </a:lnTo>
                <a:lnTo>
                  <a:pt x="4618116" y="5876925"/>
                </a:lnTo>
                <a:lnTo>
                  <a:pt x="4638271" y="5915025"/>
                </a:lnTo>
                <a:lnTo>
                  <a:pt x="4655067" y="5956300"/>
                </a:lnTo>
                <a:lnTo>
                  <a:pt x="4670184" y="6003925"/>
                </a:lnTo>
                <a:lnTo>
                  <a:pt x="4681941" y="6056312"/>
                </a:lnTo>
                <a:lnTo>
                  <a:pt x="4690339" y="6113462"/>
                </a:lnTo>
                <a:lnTo>
                  <a:pt x="4693698" y="6183312"/>
                </a:lnTo>
                <a:lnTo>
                  <a:pt x="4690339" y="6251575"/>
                </a:lnTo>
                <a:lnTo>
                  <a:pt x="4681941" y="6311900"/>
                </a:lnTo>
                <a:lnTo>
                  <a:pt x="4670184" y="6361112"/>
                </a:lnTo>
                <a:lnTo>
                  <a:pt x="4655067" y="6407150"/>
                </a:lnTo>
                <a:lnTo>
                  <a:pt x="4638271" y="6448425"/>
                </a:lnTo>
                <a:lnTo>
                  <a:pt x="4619796" y="6488112"/>
                </a:lnTo>
                <a:lnTo>
                  <a:pt x="4601320" y="6523037"/>
                </a:lnTo>
                <a:lnTo>
                  <a:pt x="4581165" y="6561137"/>
                </a:lnTo>
                <a:lnTo>
                  <a:pt x="4561010" y="6597650"/>
                </a:lnTo>
                <a:lnTo>
                  <a:pt x="4544214" y="6640512"/>
                </a:lnTo>
                <a:lnTo>
                  <a:pt x="4527418" y="6683375"/>
                </a:lnTo>
                <a:lnTo>
                  <a:pt x="4517340" y="6735762"/>
                </a:lnTo>
                <a:lnTo>
                  <a:pt x="4508943" y="6791325"/>
                </a:lnTo>
                <a:lnTo>
                  <a:pt x="4503903" y="6858000"/>
                </a:lnTo>
                <a:lnTo>
                  <a:pt x="1582057" y="6858000"/>
                </a:lnTo>
                <a:lnTo>
                  <a:pt x="420914" y="6858000"/>
                </a:lnTo>
                <a:lnTo>
                  <a:pt x="0" y="6858000"/>
                </a:lnTo>
                <a:close/>
              </a:path>
            </a:pathLst>
          </a:custGeom>
          <a:solidFill>
            <a:schemeClr val="tx1"/>
          </a:solidFill>
          <a:ln w="0">
            <a:noFill/>
            <a:prstDash val="solid"/>
            <a:round/>
            <a:headEnd/>
            <a:tailEnd/>
          </a:ln>
        </p:spPr>
        <p:txBody>
          <a:bodyPr wrap="square">
            <a:noAutofit/>
          </a:bodyPr>
          <a:lstStyle/>
          <a:p>
            <a:endParaRPr lang="en-US" dirty="0"/>
          </a:p>
        </p:txBody>
      </p:sp>
      <p:sp>
        <p:nvSpPr>
          <p:cNvPr id="37900" name="Freeform: Shape 37899">
            <a:extLst>
              <a:ext uri="{FF2B5EF4-FFF2-40B4-BE49-F238E27FC236}">
                <a16:creationId xmlns:a16="http://schemas.microsoft.com/office/drawing/2014/main" id="{4B9FAFB2-BEB5-4848-8018-BCAD99E2E1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838076" cy="6858000"/>
          </a:xfrm>
          <a:custGeom>
            <a:avLst/>
            <a:gdLst>
              <a:gd name="connsiteX0" fmla="*/ 4838076 w 4838076"/>
              <a:gd name="connsiteY0" fmla="*/ 0 h 6858000"/>
              <a:gd name="connsiteX1" fmla="*/ 4417162 w 4838076"/>
              <a:gd name="connsiteY1" fmla="*/ 0 h 6858000"/>
              <a:gd name="connsiteX2" fmla="*/ 3459219 w 4838076"/>
              <a:gd name="connsiteY2" fmla="*/ 0 h 6858000"/>
              <a:gd name="connsiteX3" fmla="*/ 334174 w 4838076"/>
              <a:gd name="connsiteY3" fmla="*/ 0 h 6858000"/>
              <a:gd name="connsiteX4" fmla="*/ 334173 w 4838076"/>
              <a:gd name="connsiteY4" fmla="*/ 0 h 6858000"/>
              <a:gd name="connsiteX5" fmla="*/ 189795 w 4838076"/>
              <a:gd name="connsiteY5" fmla="*/ 0 h 6858000"/>
              <a:gd name="connsiteX6" fmla="*/ 184756 w 4838076"/>
              <a:gd name="connsiteY6" fmla="*/ 66675 h 6858000"/>
              <a:gd name="connsiteX7" fmla="*/ 176358 w 4838076"/>
              <a:gd name="connsiteY7" fmla="*/ 122237 h 6858000"/>
              <a:gd name="connsiteX8" fmla="*/ 166281 w 4838076"/>
              <a:gd name="connsiteY8" fmla="*/ 174625 h 6858000"/>
              <a:gd name="connsiteX9" fmla="*/ 149485 w 4838076"/>
              <a:gd name="connsiteY9" fmla="*/ 217487 h 6858000"/>
              <a:gd name="connsiteX10" fmla="*/ 132689 w 4838076"/>
              <a:gd name="connsiteY10" fmla="*/ 260350 h 6858000"/>
              <a:gd name="connsiteX11" fmla="*/ 112534 w 4838076"/>
              <a:gd name="connsiteY11" fmla="*/ 296862 h 6858000"/>
              <a:gd name="connsiteX12" fmla="*/ 92379 w 4838076"/>
              <a:gd name="connsiteY12" fmla="*/ 334962 h 6858000"/>
              <a:gd name="connsiteX13" fmla="*/ 73903 w 4838076"/>
              <a:gd name="connsiteY13" fmla="*/ 369887 h 6858000"/>
              <a:gd name="connsiteX14" fmla="*/ 55427 w 4838076"/>
              <a:gd name="connsiteY14" fmla="*/ 409575 h 6858000"/>
              <a:gd name="connsiteX15" fmla="*/ 38632 w 4838076"/>
              <a:gd name="connsiteY15" fmla="*/ 450850 h 6858000"/>
              <a:gd name="connsiteX16" fmla="*/ 23515 w 4838076"/>
              <a:gd name="connsiteY16" fmla="*/ 496887 h 6858000"/>
              <a:gd name="connsiteX17" fmla="*/ 11758 w 4838076"/>
              <a:gd name="connsiteY17" fmla="*/ 546100 h 6858000"/>
              <a:gd name="connsiteX18" fmla="*/ 3359 w 4838076"/>
              <a:gd name="connsiteY18" fmla="*/ 606425 h 6858000"/>
              <a:gd name="connsiteX19" fmla="*/ 0 w 4838076"/>
              <a:gd name="connsiteY19" fmla="*/ 673100 h 6858000"/>
              <a:gd name="connsiteX20" fmla="*/ 3359 w 4838076"/>
              <a:gd name="connsiteY20" fmla="*/ 744537 h 6858000"/>
              <a:gd name="connsiteX21" fmla="*/ 11758 w 4838076"/>
              <a:gd name="connsiteY21" fmla="*/ 801687 h 6858000"/>
              <a:gd name="connsiteX22" fmla="*/ 23515 w 4838076"/>
              <a:gd name="connsiteY22" fmla="*/ 854075 h 6858000"/>
              <a:gd name="connsiteX23" fmla="*/ 38632 w 4838076"/>
              <a:gd name="connsiteY23" fmla="*/ 901700 h 6858000"/>
              <a:gd name="connsiteX24" fmla="*/ 55427 w 4838076"/>
              <a:gd name="connsiteY24" fmla="*/ 942975 h 6858000"/>
              <a:gd name="connsiteX25" fmla="*/ 75583 w 4838076"/>
              <a:gd name="connsiteY25" fmla="*/ 981075 h 6858000"/>
              <a:gd name="connsiteX26" fmla="*/ 95738 w 4838076"/>
              <a:gd name="connsiteY26" fmla="*/ 1017587 h 6858000"/>
              <a:gd name="connsiteX27" fmla="*/ 115893 w 4838076"/>
              <a:gd name="connsiteY27" fmla="*/ 1055687 h 6858000"/>
              <a:gd name="connsiteX28" fmla="*/ 134368 w 4838076"/>
              <a:gd name="connsiteY28" fmla="*/ 1095375 h 6858000"/>
              <a:gd name="connsiteX29" fmla="*/ 152844 w 4838076"/>
              <a:gd name="connsiteY29" fmla="*/ 1136650 h 6858000"/>
              <a:gd name="connsiteX30" fmla="*/ 167960 w 4838076"/>
              <a:gd name="connsiteY30" fmla="*/ 1182687 h 6858000"/>
              <a:gd name="connsiteX31" fmla="*/ 178038 w 4838076"/>
              <a:gd name="connsiteY31" fmla="*/ 1235075 h 6858000"/>
              <a:gd name="connsiteX32" fmla="*/ 188115 w 4838076"/>
              <a:gd name="connsiteY32" fmla="*/ 1295400 h 6858000"/>
              <a:gd name="connsiteX33" fmla="*/ 189795 w 4838076"/>
              <a:gd name="connsiteY33" fmla="*/ 1363662 h 6858000"/>
              <a:gd name="connsiteX34" fmla="*/ 188115 w 4838076"/>
              <a:gd name="connsiteY34" fmla="*/ 1431925 h 6858000"/>
              <a:gd name="connsiteX35" fmla="*/ 178038 w 4838076"/>
              <a:gd name="connsiteY35" fmla="*/ 1492250 h 6858000"/>
              <a:gd name="connsiteX36" fmla="*/ 167960 w 4838076"/>
              <a:gd name="connsiteY36" fmla="*/ 1544637 h 6858000"/>
              <a:gd name="connsiteX37" fmla="*/ 152844 w 4838076"/>
              <a:gd name="connsiteY37" fmla="*/ 1589087 h 6858000"/>
              <a:gd name="connsiteX38" fmla="*/ 134368 w 4838076"/>
              <a:gd name="connsiteY38" fmla="*/ 1631950 h 6858000"/>
              <a:gd name="connsiteX39" fmla="*/ 115893 w 4838076"/>
              <a:gd name="connsiteY39" fmla="*/ 1671637 h 6858000"/>
              <a:gd name="connsiteX40" fmla="*/ 95738 w 4838076"/>
              <a:gd name="connsiteY40" fmla="*/ 1708150 h 6858000"/>
              <a:gd name="connsiteX41" fmla="*/ 75583 w 4838076"/>
              <a:gd name="connsiteY41" fmla="*/ 1743075 h 6858000"/>
              <a:gd name="connsiteX42" fmla="*/ 55427 w 4838076"/>
              <a:gd name="connsiteY42" fmla="*/ 1782762 h 6858000"/>
              <a:gd name="connsiteX43" fmla="*/ 38632 w 4838076"/>
              <a:gd name="connsiteY43" fmla="*/ 1824037 h 6858000"/>
              <a:gd name="connsiteX44" fmla="*/ 23515 w 4838076"/>
              <a:gd name="connsiteY44" fmla="*/ 1870075 h 6858000"/>
              <a:gd name="connsiteX45" fmla="*/ 11758 w 4838076"/>
              <a:gd name="connsiteY45" fmla="*/ 1922462 h 6858000"/>
              <a:gd name="connsiteX46" fmla="*/ 3359 w 4838076"/>
              <a:gd name="connsiteY46" fmla="*/ 1982787 h 6858000"/>
              <a:gd name="connsiteX47" fmla="*/ 0 w 4838076"/>
              <a:gd name="connsiteY47" fmla="*/ 2051050 h 6858000"/>
              <a:gd name="connsiteX48" fmla="*/ 3359 w 4838076"/>
              <a:gd name="connsiteY48" fmla="*/ 2119312 h 6858000"/>
              <a:gd name="connsiteX49" fmla="*/ 11758 w 4838076"/>
              <a:gd name="connsiteY49" fmla="*/ 2179637 h 6858000"/>
              <a:gd name="connsiteX50" fmla="*/ 23515 w 4838076"/>
              <a:gd name="connsiteY50" fmla="*/ 2232025 h 6858000"/>
              <a:gd name="connsiteX51" fmla="*/ 38632 w 4838076"/>
              <a:gd name="connsiteY51" fmla="*/ 2278062 h 6858000"/>
              <a:gd name="connsiteX52" fmla="*/ 55427 w 4838076"/>
              <a:gd name="connsiteY52" fmla="*/ 2319337 h 6858000"/>
              <a:gd name="connsiteX53" fmla="*/ 75583 w 4838076"/>
              <a:gd name="connsiteY53" fmla="*/ 2359025 h 6858000"/>
              <a:gd name="connsiteX54" fmla="*/ 95738 w 4838076"/>
              <a:gd name="connsiteY54" fmla="*/ 2395537 h 6858000"/>
              <a:gd name="connsiteX55" fmla="*/ 115893 w 4838076"/>
              <a:gd name="connsiteY55" fmla="*/ 2433637 h 6858000"/>
              <a:gd name="connsiteX56" fmla="*/ 134368 w 4838076"/>
              <a:gd name="connsiteY56" fmla="*/ 2471737 h 6858000"/>
              <a:gd name="connsiteX57" fmla="*/ 152844 w 4838076"/>
              <a:gd name="connsiteY57" fmla="*/ 2513012 h 6858000"/>
              <a:gd name="connsiteX58" fmla="*/ 167960 w 4838076"/>
              <a:gd name="connsiteY58" fmla="*/ 2560637 h 6858000"/>
              <a:gd name="connsiteX59" fmla="*/ 178038 w 4838076"/>
              <a:gd name="connsiteY59" fmla="*/ 2613025 h 6858000"/>
              <a:gd name="connsiteX60" fmla="*/ 188115 w 4838076"/>
              <a:gd name="connsiteY60" fmla="*/ 2671762 h 6858000"/>
              <a:gd name="connsiteX61" fmla="*/ 189795 w 4838076"/>
              <a:gd name="connsiteY61" fmla="*/ 2741612 h 6858000"/>
              <a:gd name="connsiteX62" fmla="*/ 188115 w 4838076"/>
              <a:gd name="connsiteY62" fmla="*/ 2809875 h 6858000"/>
              <a:gd name="connsiteX63" fmla="*/ 178038 w 4838076"/>
              <a:gd name="connsiteY63" fmla="*/ 2868612 h 6858000"/>
              <a:gd name="connsiteX64" fmla="*/ 167960 w 4838076"/>
              <a:gd name="connsiteY64" fmla="*/ 2922587 h 6858000"/>
              <a:gd name="connsiteX65" fmla="*/ 152844 w 4838076"/>
              <a:gd name="connsiteY65" fmla="*/ 2967037 h 6858000"/>
              <a:gd name="connsiteX66" fmla="*/ 134368 w 4838076"/>
              <a:gd name="connsiteY66" fmla="*/ 3009900 h 6858000"/>
              <a:gd name="connsiteX67" fmla="*/ 115893 w 4838076"/>
              <a:gd name="connsiteY67" fmla="*/ 3046412 h 6858000"/>
              <a:gd name="connsiteX68" fmla="*/ 95738 w 4838076"/>
              <a:gd name="connsiteY68" fmla="*/ 3084512 h 6858000"/>
              <a:gd name="connsiteX69" fmla="*/ 75583 w 4838076"/>
              <a:gd name="connsiteY69" fmla="*/ 3121025 h 6858000"/>
              <a:gd name="connsiteX70" fmla="*/ 55427 w 4838076"/>
              <a:gd name="connsiteY70" fmla="*/ 3160712 h 6858000"/>
              <a:gd name="connsiteX71" fmla="*/ 38632 w 4838076"/>
              <a:gd name="connsiteY71" fmla="*/ 3201987 h 6858000"/>
              <a:gd name="connsiteX72" fmla="*/ 23515 w 4838076"/>
              <a:gd name="connsiteY72" fmla="*/ 3248025 h 6858000"/>
              <a:gd name="connsiteX73" fmla="*/ 11758 w 4838076"/>
              <a:gd name="connsiteY73" fmla="*/ 3300412 h 6858000"/>
              <a:gd name="connsiteX74" fmla="*/ 3359 w 4838076"/>
              <a:gd name="connsiteY74" fmla="*/ 3360737 h 6858000"/>
              <a:gd name="connsiteX75" fmla="*/ 0 w 4838076"/>
              <a:gd name="connsiteY75" fmla="*/ 3427412 h 6858000"/>
              <a:gd name="connsiteX76" fmla="*/ 3359 w 4838076"/>
              <a:gd name="connsiteY76" fmla="*/ 3497262 h 6858000"/>
              <a:gd name="connsiteX77" fmla="*/ 11758 w 4838076"/>
              <a:gd name="connsiteY77" fmla="*/ 3557587 h 6858000"/>
              <a:gd name="connsiteX78" fmla="*/ 23515 w 4838076"/>
              <a:gd name="connsiteY78" fmla="*/ 3609975 h 6858000"/>
              <a:gd name="connsiteX79" fmla="*/ 38632 w 4838076"/>
              <a:gd name="connsiteY79" fmla="*/ 3656012 h 6858000"/>
              <a:gd name="connsiteX80" fmla="*/ 55427 w 4838076"/>
              <a:gd name="connsiteY80" fmla="*/ 3697287 h 6858000"/>
              <a:gd name="connsiteX81" fmla="*/ 75583 w 4838076"/>
              <a:gd name="connsiteY81" fmla="*/ 3736975 h 6858000"/>
              <a:gd name="connsiteX82" fmla="*/ 115893 w 4838076"/>
              <a:gd name="connsiteY82" fmla="*/ 3811587 h 6858000"/>
              <a:gd name="connsiteX83" fmla="*/ 134368 w 4838076"/>
              <a:gd name="connsiteY83" fmla="*/ 3848100 h 6858000"/>
              <a:gd name="connsiteX84" fmla="*/ 152844 w 4838076"/>
              <a:gd name="connsiteY84" fmla="*/ 3890962 h 6858000"/>
              <a:gd name="connsiteX85" fmla="*/ 167960 w 4838076"/>
              <a:gd name="connsiteY85" fmla="*/ 3935412 h 6858000"/>
              <a:gd name="connsiteX86" fmla="*/ 178038 w 4838076"/>
              <a:gd name="connsiteY86" fmla="*/ 3987800 h 6858000"/>
              <a:gd name="connsiteX87" fmla="*/ 188115 w 4838076"/>
              <a:gd name="connsiteY87" fmla="*/ 4048125 h 6858000"/>
              <a:gd name="connsiteX88" fmla="*/ 189795 w 4838076"/>
              <a:gd name="connsiteY88" fmla="*/ 4116387 h 6858000"/>
              <a:gd name="connsiteX89" fmla="*/ 188115 w 4838076"/>
              <a:gd name="connsiteY89" fmla="*/ 4186237 h 6858000"/>
              <a:gd name="connsiteX90" fmla="*/ 178038 w 4838076"/>
              <a:gd name="connsiteY90" fmla="*/ 4244975 h 6858000"/>
              <a:gd name="connsiteX91" fmla="*/ 167960 w 4838076"/>
              <a:gd name="connsiteY91" fmla="*/ 4297362 h 6858000"/>
              <a:gd name="connsiteX92" fmla="*/ 152844 w 4838076"/>
              <a:gd name="connsiteY92" fmla="*/ 4343400 h 6858000"/>
              <a:gd name="connsiteX93" fmla="*/ 134368 w 4838076"/>
              <a:gd name="connsiteY93" fmla="*/ 4386262 h 6858000"/>
              <a:gd name="connsiteX94" fmla="*/ 115893 w 4838076"/>
              <a:gd name="connsiteY94" fmla="*/ 4424362 h 6858000"/>
              <a:gd name="connsiteX95" fmla="*/ 75583 w 4838076"/>
              <a:gd name="connsiteY95" fmla="*/ 4498975 h 6858000"/>
              <a:gd name="connsiteX96" fmla="*/ 55427 w 4838076"/>
              <a:gd name="connsiteY96" fmla="*/ 4537075 h 6858000"/>
              <a:gd name="connsiteX97" fmla="*/ 38632 w 4838076"/>
              <a:gd name="connsiteY97" fmla="*/ 4579937 h 6858000"/>
              <a:gd name="connsiteX98" fmla="*/ 23515 w 4838076"/>
              <a:gd name="connsiteY98" fmla="*/ 4625975 h 6858000"/>
              <a:gd name="connsiteX99" fmla="*/ 11758 w 4838076"/>
              <a:gd name="connsiteY99" fmla="*/ 4678362 h 6858000"/>
              <a:gd name="connsiteX100" fmla="*/ 3359 w 4838076"/>
              <a:gd name="connsiteY100" fmla="*/ 4738687 h 6858000"/>
              <a:gd name="connsiteX101" fmla="*/ 0 w 4838076"/>
              <a:gd name="connsiteY101" fmla="*/ 4806950 h 6858000"/>
              <a:gd name="connsiteX102" fmla="*/ 3359 w 4838076"/>
              <a:gd name="connsiteY102" fmla="*/ 4875212 h 6858000"/>
              <a:gd name="connsiteX103" fmla="*/ 11758 w 4838076"/>
              <a:gd name="connsiteY103" fmla="*/ 4935537 h 6858000"/>
              <a:gd name="connsiteX104" fmla="*/ 23515 w 4838076"/>
              <a:gd name="connsiteY104" fmla="*/ 4987925 h 6858000"/>
              <a:gd name="connsiteX105" fmla="*/ 38632 w 4838076"/>
              <a:gd name="connsiteY105" fmla="*/ 5033962 h 6858000"/>
              <a:gd name="connsiteX106" fmla="*/ 55427 w 4838076"/>
              <a:gd name="connsiteY106" fmla="*/ 5075237 h 6858000"/>
              <a:gd name="connsiteX107" fmla="*/ 75583 w 4838076"/>
              <a:gd name="connsiteY107" fmla="*/ 5114925 h 6858000"/>
              <a:gd name="connsiteX108" fmla="*/ 95738 w 4838076"/>
              <a:gd name="connsiteY108" fmla="*/ 5149850 h 6858000"/>
              <a:gd name="connsiteX109" fmla="*/ 115893 w 4838076"/>
              <a:gd name="connsiteY109" fmla="*/ 5186362 h 6858000"/>
              <a:gd name="connsiteX110" fmla="*/ 134368 w 4838076"/>
              <a:gd name="connsiteY110" fmla="*/ 5226050 h 6858000"/>
              <a:gd name="connsiteX111" fmla="*/ 152844 w 4838076"/>
              <a:gd name="connsiteY111" fmla="*/ 5268912 h 6858000"/>
              <a:gd name="connsiteX112" fmla="*/ 167960 w 4838076"/>
              <a:gd name="connsiteY112" fmla="*/ 5313362 h 6858000"/>
              <a:gd name="connsiteX113" fmla="*/ 178038 w 4838076"/>
              <a:gd name="connsiteY113" fmla="*/ 5365750 h 6858000"/>
              <a:gd name="connsiteX114" fmla="*/ 188115 w 4838076"/>
              <a:gd name="connsiteY114" fmla="*/ 5426075 h 6858000"/>
              <a:gd name="connsiteX115" fmla="*/ 189795 w 4838076"/>
              <a:gd name="connsiteY115" fmla="*/ 5494337 h 6858000"/>
              <a:gd name="connsiteX116" fmla="*/ 188115 w 4838076"/>
              <a:gd name="connsiteY116" fmla="*/ 5562600 h 6858000"/>
              <a:gd name="connsiteX117" fmla="*/ 178038 w 4838076"/>
              <a:gd name="connsiteY117" fmla="*/ 5622925 h 6858000"/>
              <a:gd name="connsiteX118" fmla="*/ 167960 w 4838076"/>
              <a:gd name="connsiteY118" fmla="*/ 5675312 h 6858000"/>
              <a:gd name="connsiteX119" fmla="*/ 152844 w 4838076"/>
              <a:gd name="connsiteY119" fmla="*/ 5721350 h 6858000"/>
              <a:gd name="connsiteX120" fmla="*/ 134368 w 4838076"/>
              <a:gd name="connsiteY120" fmla="*/ 5762625 h 6858000"/>
              <a:gd name="connsiteX121" fmla="*/ 115893 w 4838076"/>
              <a:gd name="connsiteY121" fmla="*/ 5802312 h 6858000"/>
              <a:gd name="connsiteX122" fmla="*/ 95738 w 4838076"/>
              <a:gd name="connsiteY122" fmla="*/ 5840412 h 6858000"/>
              <a:gd name="connsiteX123" fmla="*/ 75583 w 4838076"/>
              <a:gd name="connsiteY123" fmla="*/ 5876925 h 6858000"/>
              <a:gd name="connsiteX124" fmla="*/ 55427 w 4838076"/>
              <a:gd name="connsiteY124" fmla="*/ 5915025 h 6858000"/>
              <a:gd name="connsiteX125" fmla="*/ 38632 w 4838076"/>
              <a:gd name="connsiteY125" fmla="*/ 5956300 h 6858000"/>
              <a:gd name="connsiteX126" fmla="*/ 23515 w 4838076"/>
              <a:gd name="connsiteY126" fmla="*/ 6003925 h 6858000"/>
              <a:gd name="connsiteX127" fmla="*/ 11758 w 4838076"/>
              <a:gd name="connsiteY127" fmla="*/ 6056312 h 6858000"/>
              <a:gd name="connsiteX128" fmla="*/ 3359 w 4838076"/>
              <a:gd name="connsiteY128" fmla="*/ 6113462 h 6858000"/>
              <a:gd name="connsiteX129" fmla="*/ 0 w 4838076"/>
              <a:gd name="connsiteY129" fmla="*/ 6183312 h 6858000"/>
              <a:gd name="connsiteX130" fmla="*/ 3359 w 4838076"/>
              <a:gd name="connsiteY130" fmla="*/ 6251575 h 6858000"/>
              <a:gd name="connsiteX131" fmla="*/ 11758 w 4838076"/>
              <a:gd name="connsiteY131" fmla="*/ 6311900 h 6858000"/>
              <a:gd name="connsiteX132" fmla="*/ 23515 w 4838076"/>
              <a:gd name="connsiteY132" fmla="*/ 6361112 h 6858000"/>
              <a:gd name="connsiteX133" fmla="*/ 38632 w 4838076"/>
              <a:gd name="connsiteY133" fmla="*/ 6407150 h 6858000"/>
              <a:gd name="connsiteX134" fmla="*/ 55427 w 4838076"/>
              <a:gd name="connsiteY134" fmla="*/ 6448425 h 6858000"/>
              <a:gd name="connsiteX135" fmla="*/ 73903 w 4838076"/>
              <a:gd name="connsiteY135" fmla="*/ 6488112 h 6858000"/>
              <a:gd name="connsiteX136" fmla="*/ 92379 w 4838076"/>
              <a:gd name="connsiteY136" fmla="*/ 6523037 h 6858000"/>
              <a:gd name="connsiteX137" fmla="*/ 112534 w 4838076"/>
              <a:gd name="connsiteY137" fmla="*/ 6561137 h 6858000"/>
              <a:gd name="connsiteX138" fmla="*/ 132689 w 4838076"/>
              <a:gd name="connsiteY138" fmla="*/ 6597650 h 6858000"/>
              <a:gd name="connsiteX139" fmla="*/ 149485 w 4838076"/>
              <a:gd name="connsiteY139" fmla="*/ 6640512 h 6858000"/>
              <a:gd name="connsiteX140" fmla="*/ 166281 w 4838076"/>
              <a:gd name="connsiteY140" fmla="*/ 6683375 h 6858000"/>
              <a:gd name="connsiteX141" fmla="*/ 176358 w 4838076"/>
              <a:gd name="connsiteY141" fmla="*/ 6735762 h 6858000"/>
              <a:gd name="connsiteX142" fmla="*/ 184756 w 4838076"/>
              <a:gd name="connsiteY142" fmla="*/ 6791325 h 6858000"/>
              <a:gd name="connsiteX143" fmla="*/ 189795 w 4838076"/>
              <a:gd name="connsiteY143" fmla="*/ 6858000 h 6858000"/>
              <a:gd name="connsiteX144" fmla="*/ 334173 w 4838076"/>
              <a:gd name="connsiteY144" fmla="*/ 6858000 h 6858000"/>
              <a:gd name="connsiteX145" fmla="*/ 334174 w 4838076"/>
              <a:gd name="connsiteY145" fmla="*/ 6858000 h 6858000"/>
              <a:gd name="connsiteX146" fmla="*/ 3459219 w 4838076"/>
              <a:gd name="connsiteY146" fmla="*/ 6858000 h 6858000"/>
              <a:gd name="connsiteX147" fmla="*/ 4417162 w 4838076"/>
              <a:gd name="connsiteY147" fmla="*/ 6858000 h 6858000"/>
              <a:gd name="connsiteX148" fmla="*/ 4838076 w 4838076"/>
              <a:gd name="connsiteY14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Lst>
            <a:rect l="l" t="t" r="r" b="b"/>
            <a:pathLst>
              <a:path w="4838076" h="6858000">
                <a:moveTo>
                  <a:pt x="4838076" y="0"/>
                </a:moveTo>
                <a:lnTo>
                  <a:pt x="4417162" y="0"/>
                </a:lnTo>
                <a:lnTo>
                  <a:pt x="3459219" y="0"/>
                </a:lnTo>
                <a:lnTo>
                  <a:pt x="334174" y="0"/>
                </a:lnTo>
                <a:lnTo>
                  <a:pt x="334173" y="0"/>
                </a:lnTo>
                <a:lnTo>
                  <a:pt x="189795" y="0"/>
                </a:lnTo>
                <a:lnTo>
                  <a:pt x="184756" y="66675"/>
                </a:lnTo>
                <a:lnTo>
                  <a:pt x="176358" y="122237"/>
                </a:lnTo>
                <a:lnTo>
                  <a:pt x="166281" y="174625"/>
                </a:lnTo>
                <a:lnTo>
                  <a:pt x="149485" y="217487"/>
                </a:lnTo>
                <a:lnTo>
                  <a:pt x="132689" y="260350"/>
                </a:lnTo>
                <a:lnTo>
                  <a:pt x="112534" y="296862"/>
                </a:lnTo>
                <a:lnTo>
                  <a:pt x="92379" y="334962"/>
                </a:lnTo>
                <a:lnTo>
                  <a:pt x="73903" y="369887"/>
                </a:lnTo>
                <a:lnTo>
                  <a:pt x="55427" y="409575"/>
                </a:lnTo>
                <a:lnTo>
                  <a:pt x="38632" y="450850"/>
                </a:lnTo>
                <a:lnTo>
                  <a:pt x="23515" y="496887"/>
                </a:lnTo>
                <a:lnTo>
                  <a:pt x="11758" y="546100"/>
                </a:lnTo>
                <a:lnTo>
                  <a:pt x="3359" y="606425"/>
                </a:lnTo>
                <a:lnTo>
                  <a:pt x="0" y="673100"/>
                </a:lnTo>
                <a:lnTo>
                  <a:pt x="3359" y="744537"/>
                </a:lnTo>
                <a:lnTo>
                  <a:pt x="11758" y="801687"/>
                </a:lnTo>
                <a:lnTo>
                  <a:pt x="23515" y="854075"/>
                </a:lnTo>
                <a:lnTo>
                  <a:pt x="38632" y="901700"/>
                </a:lnTo>
                <a:lnTo>
                  <a:pt x="55427" y="942975"/>
                </a:lnTo>
                <a:lnTo>
                  <a:pt x="75583" y="981075"/>
                </a:lnTo>
                <a:lnTo>
                  <a:pt x="95738" y="1017587"/>
                </a:lnTo>
                <a:lnTo>
                  <a:pt x="115893" y="1055687"/>
                </a:lnTo>
                <a:lnTo>
                  <a:pt x="134368" y="1095375"/>
                </a:lnTo>
                <a:lnTo>
                  <a:pt x="152844" y="1136650"/>
                </a:lnTo>
                <a:lnTo>
                  <a:pt x="167960" y="1182687"/>
                </a:lnTo>
                <a:lnTo>
                  <a:pt x="178038" y="1235075"/>
                </a:lnTo>
                <a:lnTo>
                  <a:pt x="188115" y="1295400"/>
                </a:lnTo>
                <a:lnTo>
                  <a:pt x="189795" y="1363662"/>
                </a:lnTo>
                <a:lnTo>
                  <a:pt x="188115" y="1431925"/>
                </a:lnTo>
                <a:lnTo>
                  <a:pt x="178038" y="1492250"/>
                </a:lnTo>
                <a:lnTo>
                  <a:pt x="167960" y="1544637"/>
                </a:lnTo>
                <a:lnTo>
                  <a:pt x="152844" y="1589087"/>
                </a:lnTo>
                <a:lnTo>
                  <a:pt x="134368" y="1631950"/>
                </a:lnTo>
                <a:lnTo>
                  <a:pt x="115893" y="1671637"/>
                </a:lnTo>
                <a:lnTo>
                  <a:pt x="95738" y="1708150"/>
                </a:lnTo>
                <a:lnTo>
                  <a:pt x="75583" y="1743075"/>
                </a:lnTo>
                <a:lnTo>
                  <a:pt x="55427" y="1782762"/>
                </a:lnTo>
                <a:lnTo>
                  <a:pt x="38632" y="1824037"/>
                </a:lnTo>
                <a:lnTo>
                  <a:pt x="23515" y="1870075"/>
                </a:lnTo>
                <a:lnTo>
                  <a:pt x="11758" y="1922462"/>
                </a:lnTo>
                <a:lnTo>
                  <a:pt x="3359" y="1982787"/>
                </a:lnTo>
                <a:lnTo>
                  <a:pt x="0" y="2051050"/>
                </a:lnTo>
                <a:lnTo>
                  <a:pt x="3359" y="2119312"/>
                </a:lnTo>
                <a:lnTo>
                  <a:pt x="11758" y="2179637"/>
                </a:lnTo>
                <a:lnTo>
                  <a:pt x="23515" y="2232025"/>
                </a:lnTo>
                <a:lnTo>
                  <a:pt x="38632" y="2278062"/>
                </a:lnTo>
                <a:lnTo>
                  <a:pt x="55427" y="2319337"/>
                </a:lnTo>
                <a:lnTo>
                  <a:pt x="75583" y="2359025"/>
                </a:lnTo>
                <a:lnTo>
                  <a:pt x="95738" y="2395537"/>
                </a:lnTo>
                <a:lnTo>
                  <a:pt x="115893" y="2433637"/>
                </a:lnTo>
                <a:lnTo>
                  <a:pt x="134368" y="2471737"/>
                </a:lnTo>
                <a:lnTo>
                  <a:pt x="152844" y="2513012"/>
                </a:lnTo>
                <a:lnTo>
                  <a:pt x="167960" y="2560637"/>
                </a:lnTo>
                <a:lnTo>
                  <a:pt x="178038" y="2613025"/>
                </a:lnTo>
                <a:lnTo>
                  <a:pt x="188115" y="2671762"/>
                </a:lnTo>
                <a:lnTo>
                  <a:pt x="189795" y="2741612"/>
                </a:lnTo>
                <a:lnTo>
                  <a:pt x="188115" y="2809875"/>
                </a:lnTo>
                <a:lnTo>
                  <a:pt x="178038" y="2868612"/>
                </a:lnTo>
                <a:lnTo>
                  <a:pt x="167960" y="2922587"/>
                </a:lnTo>
                <a:lnTo>
                  <a:pt x="152844" y="2967037"/>
                </a:lnTo>
                <a:lnTo>
                  <a:pt x="134368" y="3009900"/>
                </a:lnTo>
                <a:lnTo>
                  <a:pt x="115893" y="3046412"/>
                </a:lnTo>
                <a:lnTo>
                  <a:pt x="95738" y="3084512"/>
                </a:lnTo>
                <a:lnTo>
                  <a:pt x="75583" y="3121025"/>
                </a:lnTo>
                <a:lnTo>
                  <a:pt x="55427" y="3160712"/>
                </a:lnTo>
                <a:lnTo>
                  <a:pt x="38632" y="3201987"/>
                </a:lnTo>
                <a:lnTo>
                  <a:pt x="23515" y="3248025"/>
                </a:lnTo>
                <a:lnTo>
                  <a:pt x="11758" y="3300412"/>
                </a:lnTo>
                <a:lnTo>
                  <a:pt x="3359" y="3360737"/>
                </a:lnTo>
                <a:lnTo>
                  <a:pt x="0" y="3427412"/>
                </a:lnTo>
                <a:lnTo>
                  <a:pt x="3359" y="3497262"/>
                </a:lnTo>
                <a:lnTo>
                  <a:pt x="11758" y="3557587"/>
                </a:lnTo>
                <a:lnTo>
                  <a:pt x="23515" y="3609975"/>
                </a:lnTo>
                <a:lnTo>
                  <a:pt x="38632" y="3656012"/>
                </a:lnTo>
                <a:lnTo>
                  <a:pt x="55427" y="3697287"/>
                </a:lnTo>
                <a:lnTo>
                  <a:pt x="75583" y="3736975"/>
                </a:lnTo>
                <a:lnTo>
                  <a:pt x="115893" y="3811587"/>
                </a:lnTo>
                <a:lnTo>
                  <a:pt x="134368" y="3848100"/>
                </a:lnTo>
                <a:lnTo>
                  <a:pt x="152844" y="3890962"/>
                </a:lnTo>
                <a:lnTo>
                  <a:pt x="167960" y="3935412"/>
                </a:lnTo>
                <a:lnTo>
                  <a:pt x="178038" y="3987800"/>
                </a:lnTo>
                <a:lnTo>
                  <a:pt x="188115" y="4048125"/>
                </a:lnTo>
                <a:lnTo>
                  <a:pt x="189795" y="4116387"/>
                </a:lnTo>
                <a:lnTo>
                  <a:pt x="188115" y="4186237"/>
                </a:lnTo>
                <a:lnTo>
                  <a:pt x="178038" y="4244975"/>
                </a:lnTo>
                <a:lnTo>
                  <a:pt x="167960" y="4297362"/>
                </a:lnTo>
                <a:lnTo>
                  <a:pt x="152844" y="4343400"/>
                </a:lnTo>
                <a:lnTo>
                  <a:pt x="134368" y="4386262"/>
                </a:lnTo>
                <a:lnTo>
                  <a:pt x="115893" y="4424362"/>
                </a:lnTo>
                <a:lnTo>
                  <a:pt x="75583" y="4498975"/>
                </a:lnTo>
                <a:lnTo>
                  <a:pt x="55427" y="4537075"/>
                </a:lnTo>
                <a:lnTo>
                  <a:pt x="38632" y="4579937"/>
                </a:lnTo>
                <a:lnTo>
                  <a:pt x="23515" y="4625975"/>
                </a:lnTo>
                <a:lnTo>
                  <a:pt x="11758" y="4678362"/>
                </a:lnTo>
                <a:lnTo>
                  <a:pt x="3359" y="4738687"/>
                </a:lnTo>
                <a:lnTo>
                  <a:pt x="0" y="4806950"/>
                </a:lnTo>
                <a:lnTo>
                  <a:pt x="3359" y="4875212"/>
                </a:lnTo>
                <a:lnTo>
                  <a:pt x="11758" y="4935537"/>
                </a:lnTo>
                <a:lnTo>
                  <a:pt x="23515" y="4987925"/>
                </a:lnTo>
                <a:lnTo>
                  <a:pt x="38632" y="5033962"/>
                </a:lnTo>
                <a:lnTo>
                  <a:pt x="55427" y="5075237"/>
                </a:lnTo>
                <a:lnTo>
                  <a:pt x="75583" y="5114925"/>
                </a:lnTo>
                <a:lnTo>
                  <a:pt x="95738" y="5149850"/>
                </a:lnTo>
                <a:lnTo>
                  <a:pt x="115893" y="5186362"/>
                </a:lnTo>
                <a:lnTo>
                  <a:pt x="134368" y="5226050"/>
                </a:lnTo>
                <a:lnTo>
                  <a:pt x="152844" y="5268912"/>
                </a:lnTo>
                <a:lnTo>
                  <a:pt x="167960" y="5313362"/>
                </a:lnTo>
                <a:lnTo>
                  <a:pt x="178038" y="5365750"/>
                </a:lnTo>
                <a:lnTo>
                  <a:pt x="188115" y="5426075"/>
                </a:lnTo>
                <a:lnTo>
                  <a:pt x="189795" y="5494337"/>
                </a:lnTo>
                <a:lnTo>
                  <a:pt x="188115" y="5562600"/>
                </a:lnTo>
                <a:lnTo>
                  <a:pt x="178038" y="5622925"/>
                </a:lnTo>
                <a:lnTo>
                  <a:pt x="167960" y="5675312"/>
                </a:lnTo>
                <a:lnTo>
                  <a:pt x="152844" y="5721350"/>
                </a:lnTo>
                <a:lnTo>
                  <a:pt x="134368" y="5762625"/>
                </a:lnTo>
                <a:lnTo>
                  <a:pt x="115893" y="5802312"/>
                </a:lnTo>
                <a:lnTo>
                  <a:pt x="95738" y="5840412"/>
                </a:lnTo>
                <a:lnTo>
                  <a:pt x="75583" y="5876925"/>
                </a:lnTo>
                <a:lnTo>
                  <a:pt x="55427" y="5915025"/>
                </a:lnTo>
                <a:lnTo>
                  <a:pt x="38632" y="5956300"/>
                </a:lnTo>
                <a:lnTo>
                  <a:pt x="23515" y="6003925"/>
                </a:lnTo>
                <a:lnTo>
                  <a:pt x="11758" y="6056312"/>
                </a:lnTo>
                <a:lnTo>
                  <a:pt x="3359" y="6113462"/>
                </a:lnTo>
                <a:lnTo>
                  <a:pt x="0" y="6183312"/>
                </a:lnTo>
                <a:lnTo>
                  <a:pt x="3359" y="6251575"/>
                </a:lnTo>
                <a:lnTo>
                  <a:pt x="11758" y="6311900"/>
                </a:lnTo>
                <a:lnTo>
                  <a:pt x="23515" y="6361112"/>
                </a:lnTo>
                <a:lnTo>
                  <a:pt x="38632" y="6407150"/>
                </a:lnTo>
                <a:lnTo>
                  <a:pt x="55427" y="6448425"/>
                </a:lnTo>
                <a:lnTo>
                  <a:pt x="73903" y="6488112"/>
                </a:lnTo>
                <a:lnTo>
                  <a:pt x="92379" y="6523037"/>
                </a:lnTo>
                <a:lnTo>
                  <a:pt x="112534" y="6561137"/>
                </a:lnTo>
                <a:lnTo>
                  <a:pt x="132689" y="6597650"/>
                </a:lnTo>
                <a:lnTo>
                  <a:pt x="149485" y="6640512"/>
                </a:lnTo>
                <a:lnTo>
                  <a:pt x="166281" y="6683375"/>
                </a:lnTo>
                <a:lnTo>
                  <a:pt x="176358" y="6735762"/>
                </a:lnTo>
                <a:lnTo>
                  <a:pt x="184756" y="6791325"/>
                </a:lnTo>
                <a:lnTo>
                  <a:pt x="189795" y="6858000"/>
                </a:lnTo>
                <a:lnTo>
                  <a:pt x="334173" y="6858000"/>
                </a:lnTo>
                <a:lnTo>
                  <a:pt x="334174" y="6858000"/>
                </a:lnTo>
                <a:lnTo>
                  <a:pt x="3459219" y="6858000"/>
                </a:lnTo>
                <a:lnTo>
                  <a:pt x="4417162" y="6858000"/>
                </a:lnTo>
                <a:lnTo>
                  <a:pt x="4838076" y="6858000"/>
                </a:lnTo>
                <a:close/>
              </a:path>
            </a:pathLst>
          </a:custGeom>
          <a:solidFill>
            <a:schemeClr val="accent1">
              <a:lumMod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890" name="Rectangle 2">
            <a:extLst>
              <a:ext uri="{FF2B5EF4-FFF2-40B4-BE49-F238E27FC236}">
                <a16:creationId xmlns:a16="http://schemas.microsoft.com/office/drawing/2014/main" id="{6ECA0D1B-360C-4EB9-BF94-E36603DBE49B}"/>
              </a:ext>
            </a:extLst>
          </p:cNvPr>
          <p:cNvSpPr>
            <a:spLocks noGrp="1" noChangeArrowheads="1"/>
          </p:cNvSpPr>
          <p:nvPr>
            <p:ph type="title"/>
          </p:nvPr>
        </p:nvSpPr>
        <p:spPr>
          <a:xfrm>
            <a:off x="129308" y="662400"/>
            <a:ext cx="4019743" cy="1492132"/>
          </a:xfrm>
        </p:spPr>
        <p:txBody>
          <a:bodyPr anchor="t">
            <a:normAutofit/>
          </a:bodyPr>
          <a:lstStyle/>
          <a:p>
            <a:pPr eaLnBrk="1" hangingPunct="1">
              <a:defRPr/>
            </a:pPr>
            <a:r>
              <a:rPr lang="fr-FR" sz="3100" b="1" dirty="0">
                <a:solidFill>
                  <a:schemeClr val="bg1"/>
                </a:solidFill>
              </a:rPr>
              <a:t>Les menaces externes : nouveaux entrants </a:t>
            </a:r>
          </a:p>
        </p:txBody>
      </p:sp>
      <p:sp>
        <p:nvSpPr>
          <p:cNvPr id="37891" name="Rectangle 3">
            <a:extLst>
              <a:ext uri="{FF2B5EF4-FFF2-40B4-BE49-F238E27FC236}">
                <a16:creationId xmlns:a16="http://schemas.microsoft.com/office/drawing/2014/main" id="{22E79A9D-030B-4BB5-B497-2E0B02A64142}"/>
              </a:ext>
            </a:extLst>
          </p:cNvPr>
          <p:cNvSpPr>
            <a:spLocks noGrp="1" noChangeArrowheads="1"/>
          </p:cNvSpPr>
          <p:nvPr>
            <p:ph type="body" idx="1"/>
          </p:nvPr>
        </p:nvSpPr>
        <p:spPr>
          <a:xfrm>
            <a:off x="129308" y="2286000"/>
            <a:ext cx="4350327" cy="4572000"/>
          </a:xfrm>
        </p:spPr>
        <p:txBody>
          <a:bodyPr>
            <a:normAutofit/>
          </a:bodyPr>
          <a:lstStyle/>
          <a:p>
            <a:pPr eaLnBrk="1" hangingPunct="1">
              <a:defRPr/>
            </a:pPr>
            <a:r>
              <a:rPr lang="fr-FR" sz="1000" dirty="0">
                <a:solidFill>
                  <a:schemeClr val="bg1">
                    <a:alpha val="60000"/>
                  </a:schemeClr>
                </a:solidFill>
              </a:rPr>
              <a:t>Exemple :</a:t>
            </a:r>
          </a:p>
          <a:p>
            <a:pPr eaLnBrk="1" hangingPunct="1">
              <a:buFont typeface="Wingdings" panose="05000000000000000000" pitchFamily="2" charset="2"/>
              <a:buNone/>
              <a:defRPr/>
            </a:pPr>
            <a:endParaRPr lang="fr-FR" sz="1000" dirty="0">
              <a:solidFill>
                <a:schemeClr val="bg1">
                  <a:alpha val="60000"/>
                </a:schemeClr>
              </a:solidFill>
            </a:endParaRPr>
          </a:p>
          <a:p>
            <a:pPr eaLnBrk="1" hangingPunct="1">
              <a:buFont typeface="Wingdings" panose="05000000000000000000" pitchFamily="2" charset="2"/>
              <a:buNone/>
              <a:defRPr/>
            </a:pPr>
            <a:r>
              <a:rPr lang="fr-FR" sz="1000" dirty="0">
                <a:solidFill>
                  <a:schemeClr val="bg1">
                    <a:alpha val="60000"/>
                  </a:schemeClr>
                </a:solidFill>
              </a:rPr>
              <a:t>Les banques sont aujourd’hui confrontées à de nouveaux concurrents. En effet, les grands groupes de distribution, les grands magasins et même les spécialistes de la vente par correspondance ajoutent à leur rayon des services bancaires et proposent des produits de placement, des crédits et des contrats d’assurance. Certaines chaînes d’hypermarchés ont d’ailleurs mis en place, grâce à des systèmes de cartes privatives, des distributeurs automatiques de billets situés à l’intérieur de leurs magasins.</a:t>
            </a:r>
          </a:p>
          <a:p>
            <a:pPr eaLnBrk="1" hangingPunct="1">
              <a:buFont typeface="Wingdings" panose="05000000000000000000" pitchFamily="2" charset="2"/>
              <a:buNone/>
              <a:defRPr/>
            </a:pPr>
            <a:endParaRPr lang="fr-FR" sz="1000" dirty="0">
              <a:solidFill>
                <a:schemeClr val="bg1">
                  <a:alpha val="60000"/>
                </a:schemeClr>
              </a:solidFill>
            </a:endParaRPr>
          </a:p>
          <a:p>
            <a:pPr eaLnBrk="1" hangingPunct="1">
              <a:buFont typeface="Wingdings" panose="05000000000000000000" pitchFamily="2" charset="2"/>
              <a:buNone/>
              <a:defRPr/>
            </a:pPr>
            <a:r>
              <a:rPr lang="fr-FR" sz="1000" dirty="0">
                <a:solidFill>
                  <a:schemeClr val="bg1">
                    <a:alpha val="60000"/>
                  </a:schemeClr>
                </a:solidFill>
              </a:rPr>
              <a:t>La vente de produits financiers permet aux distributeurs de mieux connaître leurs clients et de les fidéliser. Elle constitue donc un moyen de défier non seulement les banques, mais aussi les distributeurs concurrents. Mais les banques à leur tour sont entrées avec succès dans l’assurance-vie, dans un premier temps, et, maintenant, dans l’assurance dommage.</a:t>
            </a:r>
          </a:p>
        </p:txBody>
      </p:sp>
      <p:pic>
        <p:nvPicPr>
          <p:cNvPr id="25602" name="Picture 2" descr="Google Pay is now Google Wallet: so you can update to the new version of  the Android payment app - Crast.net">
            <a:extLst>
              <a:ext uri="{FF2B5EF4-FFF2-40B4-BE49-F238E27FC236}">
                <a16:creationId xmlns:a16="http://schemas.microsoft.com/office/drawing/2014/main" id="{D68FB326-44C7-972A-7351-E2D0C2E835D4}"/>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411053" y="1421766"/>
            <a:ext cx="6014185" cy="401446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929" name="Rectangle 38928">
            <a:extLst>
              <a:ext uri="{FF2B5EF4-FFF2-40B4-BE49-F238E27FC236}">
                <a16:creationId xmlns:a16="http://schemas.microsoft.com/office/drawing/2014/main" id="{C232B152-3720-4D3B-97ED-45CE5483F1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931" name="Freeform: Shape 38930">
            <a:extLst>
              <a:ext uri="{FF2B5EF4-FFF2-40B4-BE49-F238E27FC236}">
                <a16:creationId xmlns:a16="http://schemas.microsoft.com/office/drawing/2014/main" id="{11BAB570-FF10-4E96-8A3F-FA9804702B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4693698" cy="6858000"/>
          </a:xfrm>
          <a:custGeom>
            <a:avLst/>
            <a:gdLst>
              <a:gd name="connsiteX0" fmla="*/ 0 w 4693698"/>
              <a:gd name="connsiteY0" fmla="*/ 0 h 6858000"/>
              <a:gd name="connsiteX1" fmla="*/ 420914 w 4693698"/>
              <a:gd name="connsiteY1" fmla="*/ 0 h 6858000"/>
              <a:gd name="connsiteX2" fmla="*/ 1582057 w 4693698"/>
              <a:gd name="connsiteY2" fmla="*/ 0 h 6858000"/>
              <a:gd name="connsiteX3" fmla="*/ 4503903 w 4693698"/>
              <a:gd name="connsiteY3" fmla="*/ 0 h 6858000"/>
              <a:gd name="connsiteX4" fmla="*/ 4508943 w 4693698"/>
              <a:gd name="connsiteY4" fmla="*/ 66675 h 6858000"/>
              <a:gd name="connsiteX5" fmla="*/ 4517340 w 4693698"/>
              <a:gd name="connsiteY5" fmla="*/ 122237 h 6858000"/>
              <a:gd name="connsiteX6" fmla="*/ 4527418 w 4693698"/>
              <a:gd name="connsiteY6" fmla="*/ 174625 h 6858000"/>
              <a:gd name="connsiteX7" fmla="*/ 4544214 w 4693698"/>
              <a:gd name="connsiteY7" fmla="*/ 217487 h 6858000"/>
              <a:gd name="connsiteX8" fmla="*/ 4561010 w 4693698"/>
              <a:gd name="connsiteY8" fmla="*/ 260350 h 6858000"/>
              <a:gd name="connsiteX9" fmla="*/ 4581165 w 4693698"/>
              <a:gd name="connsiteY9" fmla="*/ 296862 h 6858000"/>
              <a:gd name="connsiteX10" fmla="*/ 4601320 w 4693698"/>
              <a:gd name="connsiteY10" fmla="*/ 334962 h 6858000"/>
              <a:gd name="connsiteX11" fmla="*/ 4619796 w 4693698"/>
              <a:gd name="connsiteY11" fmla="*/ 369887 h 6858000"/>
              <a:gd name="connsiteX12" fmla="*/ 4638271 w 4693698"/>
              <a:gd name="connsiteY12" fmla="*/ 409575 h 6858000"/>
              <a:gd name="connsiteX13" fmla="*/ 4655067 w 4693698"/>
              <a:gd name="connsiteY13" fmla="*/ 450850 h 6858000"/>
              <a:gd name="connsiteX14" fmla="*/ 4670184 w 4693698"/>
              <a:gd name="connsiteY14" fmla="*/ 496887 h 6858000"/>
              <a:gd name="connsiteX15" fmla="*/ 4681941 w 4693698"/>
              <a:gd name="connsiteY15" fmla="*/ 546100 h 6858000"/>
              <a:gd name="connsiteX16" fmla="*/ 4690339 w 4693698"/>
              <a:gd name="connsiteY16" fmla="*/ 606425 h 6858000"/>
              <a:gd name="connsiteX17" fmla="*/ 4693698 w 4693698"/>
              <a:gd name="connsiteY17" fmla="*/ 673100 h 6858000"/>
              <a:gd name="connsiteX18" fmla="*/ 4690339 w 4693698"/>
              <a:gd name="connsiteY18" fmla="*/ 744537 h 6858000"/>
              <a:gd name="connsiteX19" fmla="*/ 4681941 w 4693698"/>
              <a:gd name="connsiteY19" fmla="*/ 801687 h 6858000"/>
              <a:gd name="connsiteX20" fmla="*/ 4670184 w 4693698"/>
              <a:gd name="connsiteY20" fmla="*/ 854075 h 6858000"/>
              <a:gd name="connsiteX21" fmla="*/ 4655067 w 4693698"/>
              <a:gd name="connsiteY21" fmla="*/ 901700 h 6858000"/>
              <a:gd name="connsiteX22" fmla="*/ 4638271 w 4693698"/>
              <a:gd name="connsiteY22" fmla="*/ 942975 h 6858000"/>
              <a:gd name="connsiteX23" fmla="*/ 4618116 w 4693698"/>
              <a:gd name="connsiteY23" fmla="*/ 981075 h 6858000"/>
              <a:gd name="connsiteX24" fmla="*/ 4597961 w 4693698"/>
              <a:gd name="connsiteY24" fmla="*/ 1017587 h 6858000"/>
              <a:gd name="connsiteX25" fmla="*/ 4577806 w 4693698"/>
              <a:gd name="connsiteY25" fmla="*/ 1055687 h 6858000"/>
              <a:gd name="connsiteX26" fmla="*/ 4559330 w 4693698"/>
              <a:gd name="connsiteY26" fmla="*/ 1095375 h 6858000"/>
              <a:gd name="connsiteX27" fmla="*/ 4540854 w 4693698"/>
              <a:gd name="connsiteY27" fmla="*/ 1136650 h 6858000"/>
              <a:gd name="connsiteX28" fmla="*/ 4525739 w 4693698"/>
              <a:gd name="connsiteY28" fmla="*/ 1182687 h 6858000"/>
              <a:gd name="connsiteX29" fmla="*/ 4515661 w 4693698"/>
              <a:gd name="connsiteY29" fmla="*/ 1235075 h 6858000"/>
              <a:gd name="connsiteX30" fmla="*/ 4505583 w 4693698"/>
              <a:gd name="connsiteY30" fmla="*/ 1295400 h 6858000"/>
              <a:gd name="connsiteX31" fmla="*/ 4503903 w 4693698"/>
              <a:gd name="connsiteY31" fmla="*/ 1363662 h 6858000"/>
              <a:gd name="connsiteX32" fmla="*/ 4505583 w 4693698"/>
              <a:gd name="connsiteY32" fmla="*/ 1431925 h 6858000"/>
              <a:gd name="connsiteX33" fmla="*/ 4515661 w 4693698"/>
              <a:gd name="connsiteY33" fmla="*/ 1492250 h 6858000"/>
              <a:gd name="connsiteX34" fmla="*/ 4525739 w 4693698"/>
              <a:gd name="connsiteY34" fmla="*/ 1544637 h 6858000"/>
              <a:gd name="connsiteX35" fmla="*/ 4540854 w 4693698"/>
              <a:gd name="connsiteY35" fmla="*/ 1589087 h 6858000"/>
              <a:gd name="connsiteX36" fmla="*/ 4559330 w 4693698"/>
              <a:gd name="connsiteY36" fmla="*/ 1631950 h 6858000"/>
              <a:gd name="connsiteX37" fmla="*/ 4577806 w 4693698"/>
              <a:gd name="connsiteY37" fmla="*/ 1671637 h 6858000"/>
              <a:gd name="connsiteX38" fmla="*/ 4597961 w 4693698"/>
              <a:gd name="connsiteY38" fmla="*/ 1708150 h 6858000"/>
              <a:gd name="connsiteX39" fmla="*/ 4618116 w 4693698"/>
              <a:gd name="connsiteY39" fmla="*/ 1743075 h 6858000"/>
              <a:gd name="connsiteX40" fmla="*/ 4638271 w 4693698"/>
              <a:gd name="connsiteY40" fmla="*/ 1782762 h 6858000"/>
              <a:gd name="connsiteX41" fmla="*/ 4655067 w 4693698"/>
              <a:gd name="connsiteY41" fmla="*/ 1824037 h 6858000"/>
              <a:gd name="connsiteX42" fmla="*/ 4670184 w 4693698"/>
              <a:gd name="connsiteY42" fmla="*/ 1870075 h 6858000"/>
              <a:gd name="connsiteX43" fmla="*/ 4681941 w 4693698"/>
              <a:gd name="connsiteY43" fmla="*/ 1922462 h 6858000"/>
              <a:gd name="connsiteX44" fmla="*/ 4690339 w 4693698"/>
              <a:gd name="connsiteY44" fmla="*/ 1982787 h 6858000"/>
              <a:gd name="connsiteX45" fmla="*/ 4693698 w 4693698"/>
              <a:gd name="connsiteY45" fmla="*/ 2051050 h 6858000"/>
              <a:gd name="connsiteX46" fmla="*/ 4690339 w 4693698"/>
              <a:gd name="connsiteY46" fmla="*/ 2119312 h 6858000"/>
              <a:gd name="connsiteX47" fmla="*/ 4681941 w 4693698"/>
              <a:gd name="connsiteY47" fmla="*/ 2179637 h 6858000"/>
              <a:gd name="connsiteX48" fmla="*/ 4670184 w 4693698"/>
              <a:gd name="connsiteY48" fmla="*/ 2232025 h 6858000"/>
              <a:gd name="connsiteX49" fmla="*/ 4655067 w 4693698"/>
              <a:gd name="connsiteY49" fmla="*/ 2278062 h 6858000"/>
              <a:gd name="connsiteX50" fmla="*/ 4638271 w 4693698"/>
              <a:gd name="connsiteY50" fmla="*/ 2319337 h 6858000"/>
              <a:gd name="connsiteX51" fmla="*/ 4618116 w 4693698"/>
              <a:gd name="connsiteY51" fmla="*/ 2359025 h 6858000"/>
              <a:gd name="connsiteX52" fmla="*/ 4597961 w 4693698"/>
              <a:gd name="connsiteY52" fmla="*/ 2395537 h 6858000"/>
              <a:gd name="connsiteX53" fmla="*/ 4577806 w 4693698"/>
              <a:gd name="connsiteY53" fmla="*/ 2433637 h 6858000"/>
              <a:gd name="connsiteX54" fmla="*/ 4559330 w 4693698"/>
              <a:gd name="connsiteY54" fmla="*/ 2471737 h 6858000"/>
              <a:gd name="connsiteX55" fmla="*/ 4540854 w 4693698"/>
              <a:gd name="connsiteY55" fmla="*/ 2513012 h 6858000"/>
              <a:gd name="connsiteX56" fmla="*/ 4525739 w 4693698"/>
              <a:gd name="connsiteY56" fmla="*/ 2560637 h 6858000"/>
              <a:gd name="connsiteX57" fmla="*/ 4515661 w 4693698"/>
              <a:gd name="connsiteY57" fmla="*/ 2613025 h 6858000"/>
              <a:gd name="connsiteX58" fmla="*/ 4505583 w 4693698"/>
              <a:gd name="connsiteY58" fmla="*/ 2671762 h 6858000"/>
              <a:gd name="connsiteX59" fmla="*/ 4503903 w 4693698"/>
              <a:gd name="connsiteY59" fmla="*/ 2741612 h 6858000"/>
              <a:gd name="connsiteX60" fmla="*/ 4505583 w 4693698"/>
              <a:gd name="connsiteY60" fmla="*/ 2809875 h 6858000"/>
              <a:gd name="connsiteX61" fmla="*/ 4515661 w 4693698"/>
              <a:gd name="connsiteY61" fmla="*/ 2868612 h 6858000"/>
              <a:gd name="connsiteX62" fmla="*/ 4525739 w 4693698"/>
              <a:gd name="connsiteY62" fmla="*/ 2922587 h 6858000"/>
              <a:gd name="connsiteX63" fmla="*/ 4540854 w 4693698"/>
              <a:gd name="connsiteY63" fmla="*/ 2967037 h 6858000"/>
              <a:gd name="connsiteX64" fmla="*/ 4559330 w 4693698"/>
              <a:gd name="connsiteY64" fmla="*/ 3009900 h 6858000"/>
              <a:gd name="connsiteX65" fmla="*/ 4577806 w 4693698"/>
              <a:gd name="connsiteY65" fmla="*/ 3046412 h 6858000"/>
              <a:gd name="connsiteX66" fmla="*/ 4597961 w 4693698"/>
              <a:gd name="connsiteY66" fmla="*/ 3084512 h 6858000"/>
              <a:gd name="connsiteX67" fmla="*/ 4618116 w 4693698"/>
              <a:gd name="connsiteY67" fmla="*/ 3121025 h 6858000"/>
              <a:gd name="connsiteX68" fmla="*/ 4638271 w 4693698"/>
              <a:gd name="connsiteY68" fmla="*/ 3160712 h 6858000"/>
              <a:gd name="connsiteX69" fmla="*/ 4655067 w 4693698"/>
              <a:gd name="connsiteY69" fmla="*/ 3201987 h 6858000"/>
              <a:gd name="connsiteX70" fmla="*/ 4670184 w 4693698"/>
              <a:gd name="connsiteY70" fmla="*/ 3248025 h 6858000"/>
              <a:gd name="connsiteX71" fmla="*/ 4681941 w 4693698"/>
              <a:gd name="connsiteY71" fmla="*/ 3300412 h 6858000"/>
              <a:gd name="connsiteX72" fmla="*/ 4690339 w 4693698"/>
              <a:gd name="connsiteY72" fmla="*/ 3360737 h 6858000"/>
              <a:gd name="connsiteX73" fmla="*/ 4693698 w 4693698"/>
              <a:gd name="connsiteY73" fmla="*/ 3427412 h 6858000"/>
              <a:gd name="connsiteX74" fmla="*/ 4690339 w 4693698"/>
              <a:gd name="connsiteY74" fmla="*/ 3497262 h 6858000"/>
              <a:gd name="connsiteX75" fmla="*/ 4681941 w 4693698"/>
              <a:gd name="connsiteY75" fmla="*/ 3557587 h 6858000"/>
              <a:gd name="connsiteX76" fmla="*/ 4670184 w 4693698"/>
              <a:gd name="connsiteY76" fmla="*/ 3609975 h 6858000"/>
              <a:gd name="connsiteX77" fmla="*/ 4655067 w 4693698"/>
              <a:gd name="connsiteY77" fmla="*/ 3656012 h 6858000"/>
              <a:gd name="connsiteX78" fmla="*/ 4638271 w 4693698"/>
              <a:gd name="connsiteY78" fmla="*/ 3697287 h 6858000"/>
              <a:gd name="connsiteX79" fmla="*/ 4618116 w 4693698"/>
              <a:gd name="connsiteY79" fmla="*/ 3736975 h 6858000"/>
              <a:gd name="connsiteX80" fmla="*/ 4577806 w 4693698"/>
              <a:gd name="connsiteY80" fmla="*/ 3811587 h 6858000"/>
              <a:gd name="connsiteX81" fmla="*/ 4559330 w 4693698"/>
              <a:gd name="connsiteY81" fmla="*/ 3848100 h 6858000"/>
              <a:gd name="connsiteX82" fmla="*/ 4540854 w 4693698"/>
              <a:gd name="connsiteY82" fmla="*/ 3890962 h 6858000"/>
              <a:gd name="connsiteX83" fmla="*/ 4525739 w 4693698"/>
              <a:gd name="connsiteY83" fmla="*/ 3935412 h 6858000"/>
              <a:gd name="connsiteX84" fmla="*/ 4515661 w 4693698"/>
              <a:gd name="connsiteY84" fmla="*/ 3987800 h 6858000"/>
              <a:gd name="connsiteX85" fmla="*/ 4505583 w 4693698"/>
              <a:gd name="connsiteY85" fmla="*/ 4048125 h 6858000"/>
              <a:gd name="connsiteX86" fmla="*/ 4503903 w 4693698"/>
              <a:gd name="connsiteY86" fmla="*/ 4116387 h 6858000"/>
              <a:gd name="connsiteX87" fmla="*/ 4505583 w 4693698"/>
              <a:gd name="connsiteY87" fmla="*/ 4186237 h 6858000"/>
              <a:gd name="connsiteX88" fmla="*/ 4515661 w 4693698"/>
              <a:gd name="connsiteY88" fmla="*/ 4244975 h 6858000"/>
              <a:gd name="connsiteX89" fmla="*/ 4525739 w 4693698"/>
              <a:gd name="connsiteY89" fmla="*/ 4297362 h 6858000"/>
              <a:gd name="connsiteX90" fmla="*/ 4540854 w 4693698"/>
              <a:gd name="connsiteY90" fmla="*/ 4343400 h 6858000"/>
              <a:gd name="connsiteX91" fmla="*/ 4559330 w 4693698"/>
              <a:gd name="connsiteY91" fmla="*/ 4386262 h 6858000"/>
              <a:gd name="connsiteX92" fmla="*/ 4577806 w 4693698"/>
              <a:gd name="connsiteY92" fmla="*/ 4424362 h 6858000"/>
              <a:gd name="connsiteX93" fmla="*/ 4618116 w 4693698"/>
              <a:gd name="connsiteY93" fmla="*/ 4498975 h 6858000"/>
              <a:gd name="connsiteX94" fmla="*/ 4638271 w 4693698"/>
              <a:gd name="connsiteY94" fmla="*/ 4537075 h 6858000"/>
              <a:gd name="connsiteX95" fmla="*/ 4655067 w 4693698"/>
              <a:gd name="connsiteY95" fmla="*/ 4579937 h 6858000"/>
              <a:gd name="connsiteX96" fmla="*/ 4670184 w 4693698"/>
              <a:gd name="connsiteY96" fmla="*/ 4625975 h 6858000"/>
              <a:gd name="connsiteX97" fmla="*/ 4681941 w 4693698"/>
              <a:gd name="connsiteY97" fmla="*/ 4678362 h 6858000"/>
              <a:gd name="connsiteX98" fmla="*/ 4690339 w 4693698"/>
              <a:gd name="connsiteY98" fmla="*/ 4738687 h 6858000"/>
              <a:gd name="connsiteX99" fmla="*/ 4693698 w 4693698"/>
              <a:gd name="connsiteY99" fmla="*/ 4806950 h 6858000"/>
              <a:gd name="connsiteX100" fmla="*/ 4690339 w 4693698"/>
              <a:gd name="connsiteY100" fmla="*/ 4875212 h 6858000"/>
              <a:gd name="connsiteX101" fmla="*/ 4681941 w 4693698"/>
              <a:gd name="connsiteY101" fmla="*/ 4935537 h 6858000"/>
              <a:gd name="connsiteX102" fmla="*/ 4670184 w 4693698"/>
              <a:gd name="connsiteY102" fmla="*/ 4987925 h 6858000"/>
              <a:gd name="connsiteX103" fmla="*/ 4655067 w 4693698"/>
              <a:gd name="connsiteY103" fmla="*/ 5033962 h 6858000"/>
              <a:gd name="connsiteX104" fmla="*/ 4638271 w 4693698"/>
              <a:gd name="connsiteY104" fmla="*/ 5075237 h 6858000"/>
              <a:gd name="connsiteX105" fmla="*/ 4618116 w 4693698"/>
              <a:gd name="connsiteY105" fmla="*/ 5114925 h 6858000"/>
              <a:gd name="connsiteX106" fmla="*/ 4597961 w 4693698"/>
              <a:gd name="connsiteY106" fmla="*/ 5149850 h 6858000"/>
              <a:gd name="connsiteX107" fmla="*/ 4577806 w 4693698"/>
              <a:gd name="connsiteY107" fmla="*/ 5186362 h 6858000"/>
              <a:gd name="connsiteX108" fmla="*/ 4559330 w 4693698"/>
              <a:gd name="connsiteY108" fmla="*/ 5226050 h 6858000"/>
              <a:gd name="connsiteX109" fmla="*/ 4540854 w 4693698"/>
              <a:gd name="connsiteY109" fmla="*/ 5268912 h 6858000"/>
              <a:gd name="connsiteX110" fmla="*/ 4525739 w 4693698"/>
              <a:gd name="connsiteY110" fmla="*/ 5313362 h 6858000"/>
              <a:gd name="connsiteX111" fmla="*/ 4515661 w 4693698"/>
              <a:gd name="connsiteY111" fmla="*/ 5365750 h 6858000"/>
              <a:gd name="connsiteX112" fmla="*/ 4505583 w 4693698"/>
              <a:gd name="connsiteY112" fmla="*/ 5426075 h 6858000"/>
              <a:gd name="connsiteX113" fmla="*/ 4503903 w 4693698"/>
              <a:gd name="connsiteY113" fmla="*/ 5494337 h 6858000"/>
              <a:gd name="connsiteX114" fmla="*/ 4505583 w 4693698"/>
              <a:gd name="connsiteY114" fmla="*/ 5562600 h 6858000"/>
              <a:gd name="connsiteX115" fmla="*/ 4515661 w 4693698"/>
              <a:gd name="connsiteY115" fmla="*/ 5622925 h 6858000"/>
              <a:gd name="connsiteX116" fmla="*/ 4525739 w 4693698"/>
              <a:gd name="connsiteY116" fmla="*/ 5675312 h 6858000"/>
              <a:gd name="connsiteX117" fmla="*/ 4540854 w 4693698"/>
              <a:gd name="connsiteY117" fmla="*/ 5721350 h 6858000"/>
              <a:gd name="connsiteX118" fmla="*/ 4559330 w 4693698"/>
              <a:gd name="connsiteY118" fmla="*/ 5762625 h 6858000"/>
              <a:gd name="connsiteX119" fmla="*/ 4577806 w 4693698"/>
              <a:gd name="connsiteY119" fmla="*/ 5802312 h 6858000"/>
              <a:gd name="connsiteX120" fmla="*/ 4597961 w 4693698"/>
              <a:gd name="connsiteY120" fmla="*/ 5840412 h 6858000"/>
              <a:gd name="connsiteX121" fmla="*/ 4618116 w 4693698"/>
              <a:gd name="connsiteY121" fmla="*/ 5876925 h 6858000"/>
              <a:gd name="connsiteX122" fmla="*/ 4638271 w 4693698"/>
              <a:gd name="connsiteY122" fmla="*/ 5915025 h 6858000"/>
              <a:gd name="connsiteX123" fmla="*/ 4655067 w 4693698"/>
              <a:gd name="connsiteY123" fmla="*/ 5956300 h 6858000"/>
              <a:gd name="connsiteX124" fmla="*/ 4670184 w 4693698"/>
              <a:gd name="connsiteY124" fmla="*/ 6003925 h 6858000"/>
              <a:gd name="connsiteX125" fmla="*/ 4681941 w 4693698"/>
              <a:gd name="connsiteY125" fmla="*/ 6056312 h 6858000"/>
              <a:gd name="connsiteX126" fmla="*/ 4690339 w 4693698"/>
              <a:gd name="connsiteY126" fmla="*/ 6113462 h 6858000"/>
              <a:gd name="connsiteX127" fmla="*/ 4693698 w 4693698"/>
              <a:gd name="connsiteY127" fmla="*/ 6183312 h 6858000"/>
              <a:gd name="connsiteX128" fmla="*/ 4690339 w 4693698"/>
              <a:gd name="connsiteY128" fmla="*/ 6251575 h 6858000"/>
              <a:gd name="connsiteX129" fmla="*/ 4681941 w 4693698"/>
              <a:gd name="connsiteY129" fmla="*/ 6311900 h 6858000"/>
              <a:gd name="connsiteX130" fmla="*/ 4670184 w 4693698"/>
              <a:gd name="connsiteY130" fmla="*/ 6361112 h 6858000"/>
              <a:gd name="connsiteX131" fmla="*/ 4655067 w 4693698"/>
              <a:gd name="connsiteY131" fmla="*/ 6407150 h 6858000"/>
              <a:gd name="connsiteX132" fmla="*/ 4638271 w 4693698"/>
              <a:gd name="connsiteY132" fmla="*/ 6448425 h 6858000"/>
              <a:gd name="connsiteX133" fmla="*/ 4619796 w 4693698"/>
              <a:gd name="connsiteY133" fmla="*/ 6488112 h 6858000"/>
              <a:gd name="connsiteX134" fmla="*/ 4601320 w 4693698"/>
              <a:gd name="connsiteY134" fmla="*/ 6523037 h 6858000"/>
              <a:gd name="connsiteX135" fmla="*/ 4581165 w 4693698"/>
              <a:gd name="connsiteY135" fmla="*/ 6561137 h 6858000"/>
              <a:gd name="connsiteX136" fmla="*/ 4561010 w 4693698"/>
              <a:gd name="connsiteY136" fmla="*/ 6597650 h 6858000"/>
              <a:gd name="connsiteX137" fmla="*/ 4544214 w 4693698"/>
              <a:gd name="connsiteY137" fmla="*/ 6640512 h 6858000"/>
              <a:gd name="connsiteX138" fmla="*/ 4527418 w 4693698"/>
              <a:gd name="connsiteY138" fmla="*/ 6683375 h 6858000"/>
              <a:gd name="connsiteX139" fmla="*/ 4517340 w 4693698"/>
              <a:gd name="connsiteY139" fmla="*/ 6735762 h 6858000"/>
              <a:gd name="connsiteX140" fmla="*/ 4508943 w 4693698"/>
              <a:gd name="connsiteY140" fmla="*/ 6791325 h 6858000"/>
              <a:gd name="connsiteX141" fmla="*/ 4503903 w 4693698"/>
              <a:gd name="connsiteY141" fmla="*/ 6858000 h 6858000"/>
              <a:gd name="connsiteX142" fmla="*/ 1582057 w 4693698"/>
              <a:gd name="connsiteY142" fmla="*/ 6858000 h 6858000"/>
              <a:gd name="connsiteX143" fmla="*/ 420914 w 4693698"/>
              <a:gd name="connsiteY143" fmla="*/ 6858000 h 6858000"/>
              <a:gd name="connsiteX144" fmla="*/ 0 w 4693698"/>
              <a:gd name="connsiteY14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4693698" h="6858000">
                <a:moveTo>
                  <a:pt x="0" y="0"/>
                </a:moveTo>
                <a:lnTo>
                  <a:pt x="420914" y="0"/>
                </a:lnTo>
                <a:lnTo>
                  <a:pt x="1582057" y="0"/>
                </a:lnTo>
                <a:lnTo>
                  <a:pt x="4503903" y="0"/>
                </a:lnTo>
                <a:lnTo>
                  <a:pt x="4508943" y="66675"/>
                </a:lnTo>
                <a:lnTo>
                  <a:pt x="4517340" y="122237"/>
                </a:lnTo>
                <a:lnTo>
                  <a:pt x="4527418" y="174625"/>
                </a:lnTo>
                <a:lnTo>
                  <a:pt x="4544214" y="217487"/>
                </a:lnTo>
                <a:lnTo>
                  <a:pt x="4561010" y="260350"/>
                </a:lnTo>
                <a:lnTo>
                  <a:pt x="4581165" y="296862"/>
                </a:lnTo>
                <a:lnTo>
                  <a:pt x="4601320" y="334962"/>
                </a:lnTo>
                <a:lnTo>
                  <a:pt x="4619796" y="369887"/>
                </a:lnTo>
                <a:lnTo>
                  <a:pt x="4638271" y="409575"/>
                </a:lnTo>
                <a:lnTo>
                  <a:pt x="4655067" y="450850"/>
                </a:lnTo>
                <a:lnTo>
                  <a:pt x="4670184" y="496887"/>
                </a:lnTo>
                <a:lnTo>
                  <a:pt x="4681941" y="546100"/>
                </a:lnTo>
                <a:lnTo>
                  <a:pt x="4690339" y="606425"/>
                </a:lnTo>
                <a:lnTo>
                  <a:pt x="4693698" y="673100"/>
                </a:lnTo>
                <a:lnTo>
                  <a:pt x="4690339" y="744537"/>
                </a:lnTo>
                <a:lnTo>
                  <a:pt x="4681941" y="801687"/>
                </a:lnTo>
                <a:lnTo>
                  <a:pt x="4670184" y="854075"/>
                </a:lnTo>
                <a:lnTo>
                  <a:pt x="4655067" y="901700"/>
                </a:lnTo>
                <a:lnTo>
                  <a:pt x="4638271" y="942975"/>
                </a:lnTo>
                <a:lnTo>
                  <a:pt x="4618116" y="981075"/>
                </a:lnTo>
                <a:lnTo>
                  <a:pt x="4597961" y="1017587"/>
                </a:lnTo>
                <a:lnTo>
                  <a:pt x="4577806" y="1055687"/>
                </a:lnTo>
                <a:lnTo>
                  <a:pt x="4559330" y="1095375"/>
                </a:lnTo>
                <a:lnTo>
                  <a:pt x="4540854" y="1136650"/>
                </a:lnTo>
                <a:lnTo>
                  <a:pt x="4525739" y="1182687"/>
                </a:lnTo>
                <a:lnTo>
                  <a:pt x="4515661" y="1235075"/>
                </a:lnTo>
                <a:lnTo>
                  <a:pt x="4505583" y="1295400"/>
                </a:lnTo>
                <a:lnTo>
                  <a:pt x="4503903" y="1363662"/>
                </a:lnTo>
                <a:lnTo>
                  <a:pt x="4505583" y="1431925"/>
                </a:lnTo>
                <a:lnTo>
                  <a:pt x="4515661" y="1492250"/>
                </a:lnTo>
                <a:lnTo>
                  <a:pt x="4525739" y="1544637"/>
                </a:lnTo>
                <a:lnTo>
                  <a:pt x="4540854" y="1589087"/>
                </a:lnTo>
                <a:lnTo>
                  <a:pt x="4559330" y="1631950"/>
                </a:lnTo>
                <a:lnTo>
                  <a:pt x="4577806" y="1671637"/>
                </a:lnTo>
                <a:lnTo>
                  <a:pt x="4597961" y="1708150"/>
                </a:lnTo>
                <a:lnTo>
                  <a:pt x="4618116" y="1743075"/>
                </a:lnTo>
                <a:lnTo>
                  <a:pt x="4638271" y="1782762"/>
                </a:lnTo>
                <a:lnTo>
                  <a:pt x="4655067" y="1824037"/>
                </a:lnTo>
                <a:lnTo>
                  <a:pt x="4670184" y="1870075"/>
                </a:lnTo>
                <a:lnTo>
                  <a:pt x="4681941" y="1922462"/>
                </a:lnTo>
                <a:lnTo>
                  <a:pt x="4690339" y="1982787"/>
                </a:lnTo>
                <a:lnTo>
                  <a:pt x="4693698" y="2051050"/>
                </a:lnTo>
                <a:lnTo>
                  <a:pt x="4690339" y="2119312"/>
                </a:lnTo>
                <a:lnTo>
                  <a:pt x="4681941" y="2179637"/>
                </a:lnTo>
                <a:lnTo>
                  <a:pt x="4670184" y="2232025"/>
                </a:lnTo>
                <a:lnTo>
                  <a:pt x="4655067" y="2278062"/>
                </a:lnTo>
                <a:lnTo>
                  <a:pt x="4638271" y="2319337"/>
                </a:lnTo>
                <a:lnTo>
                  <a:pt x="4618116" y="2359025"/>
                </a:lnTo>
                <a:lnTo>
                  <a:pt x="4597961" y="2395537"/>
                </a:lnTo>
                <a:lnTo>
                  <a:pt x="4577806" y="2433637"/>
                </a:lnTo>
                <a:lnTo>
                  <a:pt x="4559330" y="2471737"/>
                </a:lnTo>
                <a:lnTo>
                  <a:pt x="4540854" y="2513012"/>
                </a:lnTo>
                <a:lnTo>
                  <a:pt x="4525739" y="2560637"/>
                </a:lnTo>
                <a:lnTo>
                  <a:pt x="4515661" y="2613025"/>
                </a:lnTo>
                <a:lnTo>
                  <a:pt x="4505583" y="2671762"/>
                </a:lnTo>
                <a:lnTo>
                  <a:pt x="4503903" y="2741612"/>
                </a:lnTo>
                <a:lnTo>
                  <a:pt x="4505583" y="2809875"/>
                </a:lnTo>
                <a:lnTo>
                  <a:pt x="4515661" y="2868612"/>
                </a:lnTo>
                <a:lnTo>
                  <a:pt x="4525739" y="2922587"/>
                </a:lnTo>
                <a:lnTo>
                  <a:pt x="4540854" y="2967037"/>
                </a:lnTo>
                <a:lnTo>
                  <a:pt x="4559330" y="3009900"/>
                </a:lnTo>
                <a:lnTo>
                  <a:pt x="4577806" y="3046412"/>
                </a:lnTo>
                <a:lnTo>
                  <a:pt x="4597961" y="3084512"/>
                </a:lnTo>
                <a:lnTo>
                  <a:pt x="4618116" y="3121025"/>
                </a:lnTo>
                <a:lnTo>
                  <a:pt x="4638271" y="3160712"/>
                </a:lnTo>
                <a:lnTo>
                  <a:pt x="4655067" y="3201987"/>
                </a:lnTo>
                <a:lnTo>
                  <a:pt x="4670184" y="3248025"/>
                </a:lnTo>
                <a:lnTo>
                  <a:pt x="4681941" y="3300412"/>
                </a:lnTo>
                <a:lnTo>
                  <a:pt x="4690339" y="3360737"/>
                </a:lnTo>
                <a:lnTo>
                  <a:pt x="4693698" y="3427412"/>
                </a:lnTo>
                <a:lnTo>
                  <a:pt x="4690339" y="3497262"/>
                </a:lnTo>
                <a:lnTo>
                  <a:pt x="4681941" y="3557587"/>
                </a:lnTo>
                <a:lnTo>
                  <a:pt x="4670184" y="3609975"/>
                </a:lnTo>
                <a:lnTo>
                  <a:pt x="4655067" y="3656012"/>
                </a:lnTo>
                <a:lnTo>
                  <a:pt x="4638271" y="3697287"/>
                </a:lnTo>
                <a:lnTo>
                  <a:pt x="4618116" y="3736975"/>
                </a:lnTo>
                <a:lnTo>
                  <a:pt x="4577806" y="3811587"/>
                </a:lnTo>
                <a:lnTo>
                  <a:pt x="4559330" y="3848100"/>
                </a:lnTo>
                <a:lnTo>
                  <a:pt x="4540854" y="3890962"/>
                </a:lnTo>
                <a:lnTo>
                  <a:pt x="4525739" y="3935412"/>
                </a:lnTo>
                <a:lnTo>
                  <a:pt x="4515661" y="3987800"/>
                </a:lnTo>
                <a:lnTo>
                  <a:pt x="4505583" y="4048125"/>
                </a:lnTo>
                <a:lnTo>
                  <a:pt x="4503903" y="4116387"/>
                </a:lnTo>
                <a:lnTo>
                  <a:pt x="4505583" y="4186237"/>
                </a:lnTo>
                <a:lnTo>
                  <a:pt x="4515661" y="4244975"/>
                </a:lnTo>
                <a:lnTo>
                  <a:pt x="4525739" y="4297362"/>
                </a:lnTo>
                <a:lnTo>
                  <a:pt x="4540854" y="4343400"/>
                </a:lnTo>
                <a:lnTo>
                  <a:pt x="4559330" y="4386262"/>
                </a:lnTo>
                <a:lnTo>
                  <a:pt x="4577806" y="4424362"/>
                </a:lnTo>
                <a:lnTo>
                  <a:pt x="4618116" y="4498975"/>
                </a:lnTo>
                <a:lnTo>
                  <a:pt x="4638271" y="4537075"/>
                </a:lnTo>
                <a:lnTo>
                  <a:pt x="4655067" y="4579937"/>
                </a:lnTo>
                <a:lnTo>
                  <a:pt x="4670184" y="4625975"/>
                </a:lnTo>
                <a:lnTo>
                  <a:pt x="4681941" y="4678362"/>
                </a:lnTo>
                <a:lnTo>
                  <a:pt x="4690339" y="4738687"/>
                </a:lnTo>
                <a:lnTo>
                  <a:pt x="4693698" y="4806950"/>
                </a:lnTo>
                <a:lnTo>
                  <a:pt x="4690339" y="4875212"/>
                </a:lnTo>
                <a:lnTo>
                  <a:pt x="4681941" y="4935537"/>
                </a:lnTo>
                <a:lnTo>
                  <a:pt x="4670184" y="4987925"/>
                </a:lnTo>
                <a:lnTo>
                  <a:pt x="4655067" y="5033962"/>
                </a:lnTo>
                <a:lnTo>
                  <a:pt x="4638271" y="5075237"/>
                </a:lnTo>
                <a:lnTo>
                  <a:pt x="4618116" y="5114925"/>
                </a:lnTo>
                <a:lnTo>
                  <a:pt x="4597961" y="5149850"/>
                </a:lnTo>
                <a:lnTo>
                  <a:pt x="4577806" y="5186362"/>
                </a:lnTo>
                <a:lnTo>
                  <a:pt x="4559330" y="5226050"/>
                </a:lnTo>
                <a:lnTo>
                  <a:pt x="4540854" y="5268912"/>
                </a:lnTo>
                <a:lnTo>
                  <a:pt x="4525739" y="5313362"/>
                </a:lnTo>
                <a:lnTo>
                  <a:pt x="4515661" y="5365750"/>
                </a:lnTo>
                <a:lnTo>
                  <a:pt x="4505583" y="5426075"/>
                </a:lnTo>
                <a:lnTo>
                  <a:pt x="4503903" y="5494337"/>
                </a:lnTo>
                <a:lnTo>
                  <a:pt x="4505583" y="5562600"/>
                </a:lnTo>
                <a:lnTo>
                  <a:pt x="4515661" y="5622925"/>
                </a:lnTo>
                <a:lnTo>
                  <a:pt x="4525739" y="5675312"/>
                </a:lnTo>
                <a:lnTo>
                  <a:pt x="4540854" y="5721350"/>
                </a:lnTo>
                <a:lnTo>
                  <a:pt x="4559330" y="5762625"/>
                </a:lnTo>
                <a:lnTo>
                  <a:pt x="4577806" y="5802312"/>
                </a:lnTo>
                <a:lnTo>
                  <a:pt x="4597961" y="5840412"/>
                </a:lnTo>
                <a:lnTo>
                  <a:pt x="4618116" y="5876925"/>
                </a:lnTo>
                <a:lnTo>
                  <a:pt x="4638271" y="5915025"/>
                </a:lnTo>
                <a:lnTo>
                  <a:pt x="4655067" y="5956300"/>
                </a:lnTo>
                <a:lnTo>
                  <a:pt x="4670184" y="6003925"/>
                </a:lnTo>
                <a:lnTo>
                  <a:pt x="4681941" y="6056312"/>
                </a:lnTo>
                <a:lnTo>
                  <a:pt x="4690339" y="6113462"/>
                </a:lnTo>
                <a:lnTo>
                  <a:pt x="4693698" y="6183312"/>
                </a:lnTo>
                <a:lnTo>
                  <a:pt x="4690339" y="6251575"/>
                </a:lnTo>
                <a:lnTo>
                  <a:pt x="4681941" y="6311900"/>
                </a:lnTo>
                <a:lnTo>
                  <a:pt x="4670184" y="6361112"/>
                </a:lnTo>
                <a:lnTo>
                  <a:pt x="4655067" y="6407150"/>
                </a:lnTo>
                <a:lnTo>
                  <a:pt x="4638271" y="6448425"/>
                </a:lnTo>
                <a:lnTo>
                  <a:pt x="4619796" y="6488112"/>
                </a:lnTo>
                <a:lnTo>
                  <a:pt x="4601320" y="6523037"/>
                </a:lnTo>
                <a:lnTo>
                  <a:pt x="4581165" y="6561137"/>
                </a:lnTo>
                <a:lnTo>
                  <a:pt x="4561010" y="6597650"/>
                </a:lnTo>
                <a:lnTo>
                  <a:pt x="4544214" y="6640512"/>
                </a:lnTo>
                <a:lnTo>
                  <a:pt x="4527418" y="6683375"/>
                </a:lnTo>
                <a:lnTo>
                  <a:pt x="4517340" y="6735762"/>
                </a:lnTo>
                <a:lnTo>
                  <a:pt x="4508943" y="6791325"/>
                </a:lnTo>
                <a:lnTo>
                  <a:pt x="4503903" y="6858000"/>
                </a:lnTo>
                <a:lnTo>
                  <a:pt x="1582057" y="6858000"/>
                </a:lnTo>
                <a:lnTo>
                  <a:pt x="420914" y="6858000"/>
                </a:lnTo>
                <a:lnTo>
                  <a:pt x="0" y="6858000"/>
                </a:lnTo>
                <a:close/>
              </a:path>
            </a:pathLst>
          </a:custGeom>
          <a:solidFill>
            <a:schemeClr val="tx1"/>
          </a:solidFill>
          <a:ln w="0">
            <a:noFill/>
            <a:prstDash val="solid"/>
            <a:round/>
            <a:headEnd/>
            <a:tailEnd/>
          </a:ln>
        </p:spPr>
        <p:txBody>
          <a:bodyPr wrap="square">
            <a:noAutofit/>
          </a:bodyPr>
          <a:lstStyle/>
          <a:p>
            <a:endParaRPr lang="en-US" dirty="0"/>
          </a:p>
        </p:txBody>
      </p:sp>
      <p:sp>
        <p:nvSpPr>
          <p:cNvPr id="38933" name="Freeform: Shape 38932">
            <a:extLst>
              <a:ext uri="{FF2B5EF4-FFF2-40B4-BE49-F238E27FC236}">
                <a16:creationId xmlns:a16="http://schemas.microsoft.com/office/drawing/2014/main" id="{4B9FAFB2-BEB5-4848-8018-BCAD99E2E1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838076" cy="6858000"/>
          </a:xfrm>
          <a:custGeom>
            <a:avLst/>
            <a:gdLst>
              <a:gd name="connsiteX0" fmla="*/ 4838076 w 4838076"/>
              <a:gd name="connsiteY0" fmla="*/ 0 h 6858000"/>
              <a:gd name="connsiteX1" fmla="*/ 4417162 w 4838076"/>
              <a:gd name="connsiteY1" fmla="*/ 0 h 6858000"/>
              <a:gd name="connsiteX2" fmla="*/ 3459219 w 4838076"/>
              <a:gd name="connsiteY2" fmla="*/ 0 h 6858000"/>
              <a:gd name="connsiteX3" fmla="*/ 334174 w 4838076"/>
              <a:gd name="connsiteY3" fmla="*/ 0 h 6858000"/>
              <a:gd name="connsiteX4" fmla="*/ 334173 w 4838076"/>
              <a:gd name="connsiteY4" fmla="*/ 0 h 6858000"/>
              <a:gd name="connsiteX5" fmla="*/ 189795 w 4838076"/>
              <a:gd name="connsiteY5" fmla="*/ 0 h 6858000"/>
              <a:gd name="connsiteX6" fmla="*/ 184756 w 4838076"/>
              <a:gd name="connsiteY6" fmla="*/ 66675 h 6858000"/>
              <a:gd name="connsiteX7" fmla="*/ 176358 w 4838076"/>
              <a:gd name="connsiteY7" fmla="*/ 122237 h 6858000"/>
              <a:gd name="connsiteX8" fmla="*/ 166281 w 4838076"/>
              <a:gd name="connsiteY8" fmla="*/ 174625 h 6858000"/>
              <a:gd name="connsiteX9" fmla="*/ 149485 w 4838076"/>
              <a:gd name="connsiteY9" fmla="*/ 217487 h 6858000"/>
              <a:gd name="connsiteX10" fmla="*/ 132689 w 4838076"/>
              <a:gd name="connsiteY10" fmla="*/ 260350 h 6858000"/>
              <a:gd name="connsiteX11" fmla="*/ 112534 w 4838076"/>
              <a:gd name="connsiteY11" fmla="*/ 296862 h 6858000"/>
              <a:gd name="connsiteX12" fmla="*/ 92379 w 4838076"/>
              <a:gd name="connsiteY12" fmla="*/ 334962 h 6858000"/>
              <a:gd name="connsiteX13" fmla="*/ 73903 w 4838076"/>
              <a:gd name="connsiteY13" fmla="*/ 369887 h 6858000"/>
              <a:gd name="connsiteX14" fmla="*/ 55427 w 4838076"/>
              <a:gd name="connsiteY14" fmla="*/ 409575 h 6858000"/>
              <a:gd name="connsiteX15" fmla="*/ 38632 w 4838076"/>
              <a:gd name="connsiteY15" fmla="*/ 450850 h 6858000"/>
              <a:gd name="connsiteX16" fmla="*/ 23515 w 4838076"/>
              <a:gd name="connsiteY16" fmla="*/ 496887 h 6858000"/>
              <a:gd name="connsiteX17" fmla="*/ 11758 w 4838076"/>
              <a:gd name="connsiteY17" fmla="*/ 546100 h 6858000"/>
              <a:gd name="connsiteX18" fmla="*/ 3359 w 4838076"/>
              <a:gd name="connsiteY18" fmla="*/ 606425 h 6858000"/>
              <a:gd name="connsiteX19" fmla="*/ 0 w 4838076"/>
              <a:gd name="connsiteY19" fmla="*/ 673100 h 6858000"/>
              <a:gd name="connsiteX20" fmla="*/ 3359 w 4838076"/>
              <a:gd name="connsiteY20" fmla="*/ 744537 h 6858000"/>
              <a:gd name="connsiteX21" fmla="*/ 11758 w 4838076"/>
              <a:gd name="connsiteY21" fmla="*/ 801687 h 6858000"/>
              <a:gd name="connsiteX22" fmla="*/ 23515 w 4838076"/>
              <a:gd name="connsiteY22" fmla="*/ 854075 h 6858000"/>
              <a:gd name="connsiteX23" fmla="*/ 38632 w 4838076"/>
              <a:gd name="connsiteY23" fmla="*/ 901700 h 6858000"/>
              <a:gd name="connsiteX24" fmla="*/ 55427 w 4838076"/>
              <a:gd name="connsiteY24" fmla="*/ 942975 h 6858000"/>
              <a:gd name="connsiteX25" fmla="*/ 75583 w 4838076"/>
              <a:gd name="connsiteY25" fmla="*/ 981075 h 6858000"/>
              <a:gd name="connsiteX26" fmla="*/ 95738 w 4838076"/>
              <a:gd name="connsiteY26" fmla="*/ 1017587 h 6858000"/>
              <a:gd name="connsiteX27" fmla="*/ 115893 w 4838076"/>
              <a:gd name="connsiteY27" fmla="*/ 1055687 h 6858000"/>
              <a:gd name="connsiteX28" fmla="*/ 134368 w 4838076"/>
              <a:gd name="connsiteY28" fmla="*/ 1095375 h 6858000"/>
              <a:gd name="connsiteX29" fmla="*/ 152844 w 4838076"/>
              <a:gd name="connsiteY29" fmla="*/ 1136650 h 6858000"/>
              <a:gd name="connsiteX30" fmla="*/ 167960 w 4838076"/>
              <a:gd name="connsiteY30" fmla="*/ 1182687 h 6858000"/>
              <a:gd name="connsiteX31" fmla="*/ 178038 w 4838076"/>
              <a:gd name="connsiteY31" fmla="*/ 1235075 h 6858000"/>
              <a:gd name="connsiteX32" fmla="*/ 188115 w 4838076"/>
              <a:gd name="connsiteY32" fmla="*/ 1295400 h 6858000"/>
              <a:gd name="connsiteX33" fmla="*/ 189795 w 4838076"/>
              <a:gd name="connsiteY33" fmla="*/ 1363662 h 6858000"/>
              <a:gd name="connsiteX34" fmla="*/ 188115 w 4838076"/>
              <a:gd name="connsiteY34" fmla="*/ 1431925 h 6858000"/>
              <a:gd name="connsiteX35" fmla="*/ 178038 w 4838076"/>
              <a:gd name="connsiteY35" fmla="*/ 1492250 h 6858000"/>
              <a:gd name="connsiteX36" fmla="*/ 167960 w 4838076"/>
              <a:gd name="connsiteY36" fmla="*/ 1544637 h 6858000"/>
              <a:gd name="connsiteX37" fmla="*/ 152844 w 4838076"/>
              <a:gd name="connsiteY37" fmla="*/ 1589087 h 6858000"/>
              <a:gd name="connsiteX38" fmla="*/ 134368 w 4838076"/>
              <a:gd name="connsiteY38" fmla="*/ 1631950 h 6858000"/>
              <a:gd name="connsiteX39" fmla="*/ 115893 w 4838076"/>
              <a:gd name="connsiteY39" fmla="*/ 1671637 h 6858000"/>
              <a:gd name="connsiteX40" fmla="*/ 95738 w 4838076"/>
              <a:gd name="connsiteY40" fmla="*/ 1708150 h 6858000"/>
              <a:gd name="connsiteX41" fmla="*/ 75583 w 4838076"/>
              <a:gd name="connsiteY41" fmla="*/ 1743075 h 6858000"/>
              <a:gd name="connsiteX42" fmla="*/ 55427 w 4838076"/>
              <a:gd name="connsiteY42" fmla="*/ 1782762 h 6858000"/>
              <a:gd name="connsiteX43" fmla="*/ 38632 w 4838076"/>
              <a:gd name="connsiteY43" fmla="*/ 1824037 h 6858000"/>
              <a:gd name="connsiteX44" fmla="*/ 23515 w 4838076"/>
              <a:gd name="connsiteY44" fmla="*/ 1870075 h 6858000"/>
              <a:gd name="connsiteX45" fmla="*/ 11758 w 4838076"/>
              <a:gd name="connsiteY45" fmla="*/ 1922462 h 6858000"/>
              <a:gd name="connsiteX46" fmla="*/ 3359 w 4838076"/>
              <a:gd name="connsiteY46" fmla="*/ 1982787 h 6858000"/>
              <a:gd name="connsiteX47" fmla="*/ 0 w 4838076"/>
              <a:gd name="connsiteY47" fmla="*/ 2051050 h 6858000"/>
              <a:gd name="connsiteX48" fmla="*/ 3359 w 4838076"/>
              <a:gd name="connsiteY48" fmla="*/ 2119312 h 6858000"/>
              <a:gd name="connsiteX49" fmla="*/ 11758 w 4838076"/>
              <a:gd name="connsiteY49" fmla="*/ 2179637 h 6858000"/>
              <a:gd name="connsiteX50" fmla="*/ 23515 w 4838076"/>
              <a:gd name="connsiteY50" fmla="*/ 2232025 h 6858000"/>
              <a:gd name="connsiteX51" fmla="*/ 38632 w 4838076"/>
              <a:gd name="connsiteY51" fmla="*/ 2278062 h 6858000"/>
              <a:gd name="connsiteX52" fmla="*/ 55427 w 4838076"/>
              <a:gd name="connsiteY52" fmla="*/ 2319337 h 6858000"/>
              <a:gd name="connsiteX53" fmla="*/ 75583 w 4838076"/>
              <a:gd name="connsiteY53" fmla="*/ 2359025 h 6858000"/>
              <a:gd name="connsiteX54" fmla="*/ 95738 w 4838076"/>
              <a:gd name="connsiteY54" fmla="*/ 2395537 h 6858000"/>
              <a:gd name="connsiteX55" fmla="*/ 115893 w 4838076"/>
              <a:gd name="connsiteY55" fmla="*/ 2433637 h 6858000"/>
              <a:gd name="connsiteX56" fmla="*/ 134368 w 4838076"/>
              <a:gd name="connsiteY56" fmla="*/ 2471737 h 6858000"/>
              <a:gd name="connsiteX57" fmla="*/ 152844 w 4838076"/>
              <a:gd name="connsiteY57" fmla="*/ 2513012 h 6858000"/>
              <a:gd name="connsiteX58" fmla="*/ 167960 w 4838076"/>
              <a:gd name="connsiteY58" fmla="*/ 2560637 h 6858000"/>
              <a:gd name="connsiteX59" fmla="*/ 178038 w 4838076"/>
              <a:gd name="connsiteY59" fmla="*/ 2613025 h 6858000"/>
              <a:gd name="connsiteX60" fmla="*/ 188115 w 4838076"/>
              <a:gd name="connsiteY60" fmla="*/ 2671762 h 6858000"/>
              <a:gd name="connsiteX61" fmla="*/ 189795 w 4838076"/>
              <a:gd name="connsiteY61" fmla="*/ 2741612 h 6858000"/>
              <a:gd name="connsiteX62" fmla="*/ 188115 w 4838076"/>
              <a:gd name="connsiteY62" fmla="*/ 2809875 h 6858000"/>
              <a:gd name="connsiteX63" fmla="*/ 178038 w 4838076"/>
              <a:gd name="connsiteY63" fmla="*/ 2868612 h 6858000"/>
              <a:gd name="connsiteX64" fmla="*/ 167960 w 4838076"/>
              <a:gd name="connsiteY64" fmla="*/ 2922587 h 6858000"/>
              <a:gd name="connsiteX65" fmla="*/ 152844 w 4838076"/>
              <a:gd name="connsiteY65" fmla="*/ 2967037 h 6858000"/>
              <a:gd name="connsiteX66" fmla="*/ 134368 w 4838076"/>
              <a:gd name="connsiteY66" fmla="*/ 3009900 h 6858000"/>
              <a:gd name="connsiteX67" fmla="*/ 115893 w 4838076"/>
              <a:gd name="connsiteY67" fmla="*/ 3046412 h 6858000"/>
              <a:gd name="connsiteX68" fmla="*/ 95738 w 4838076"/>
              <a:gd name="connsiteY68" fmla="*/ 3084512 h 6858000"/>
              <a:gd name="connsiteX69" fmla="*/ 75583 w 4838076"/>
              <a:gd name="connsiteY69" fmla="*/ 3121025 h 6858000"/>
              <a:gd name="connsiteX70" fmla="*/ 55427 w 4838076"/>
              <a:gd name="connsiteY70" fmla="*/ 3160712 h 6858000"/>
              <a:gd name="connsiteX71" fmla="*/ 38632 w 4838076"/>
              <a:gd name="connsiteY71" fmla="*/ 3201987 h 6858000"/>
              <a:gd name="connsiteX72" fmla="*/ 23515 w 4838076"/>
              <a:gd name="connsiteY72" fmla="*/ 3248025 h 6858000"/>
              <a:gd name="connsiteX73" fmla="*/ 11758 w 4838076"/>
              <a:gd name="connsiteY73" fmla="*/ 3300412 h 6858000"/>
              <a:gd name="connsiteX74" fmla="*/ 3359 w 4838076"/>
              <a:gd name="connsiteY74" fmla="*/ 3360737 h 6858000"/>
              <a:gd name="connsiteX75" fmla="*/ 0 w 4838076"/>
              <a:gd name="connsiteY75" fmla="*/ 3427412 h 6858000"/>
              <a:gd name="connsiteX76" fmla="*/ 3359 w 4838076"/>
              <a:gd name="connsiteY76" fmla="*/ 3497262 h 6858000"/>
              <a:gd name="connsiteX77" fmla="*/ 11758 w 4838076"/>
              <a:gd name="connsiteY77" fmla="*/ 3557587 h 6858000"/>
              <a:gd name="connsiteX78" fmla="*/ 23515 w 4838076"/>
              <a:gd name="connsiteY78" fmla="*/ 3609975 h 6858000"/>
              <a:gd name="connsiteX79" fmla="*/ 38632 w 4838076"/>
              <a:gd name="connsiteY79" fmla="*/ 3656012 h 6858000"/>
              <a:gd name="connsiteX80" fmla="*/ 55427 w 4838076"/>
              <a:gd name="connsiteY80" fmla="*/ 3697287 h 6858000"/>
              <a:gd name="connsiteX81" fmla="*/ 75583 w 4838076"/>
              <a:gd name="connsiteY81" fmla="*/ 3736975 h 6858000"/>
              <a:gd name="connsiteX82" fmla="*/ 115893 w 4838076"/>
              <a:gd name="connsiteY82" fmla="*/ 3811587 h 6858000"/>
              <a:gd name="connsiteX83" fmla="*/ 134368 w 4838076"/>
              <a:gd name="connsiteY83" fmla="*/ 3848100 h 6858000"/>
              <a:gd name="connsiteX84" fmla="*/ 152844 w 4838076"/>
              <a:gd name="connsiteY84" fmla="*/ 3890962 h 6858000"/>
              <a:gd name="connsiteX85" fmla="*/ 167960 w 4838076"/>
              <a:gd name="connsiteY85" fmla="*/ 3935412 h 6858000"/>
              <a:gd name="connsiteX86" fmla="*/ 178038 w 4838076"/>
              <a:gd name="connsiteY86" fmla="*/ 3987800 h 6858000"/>
              <a:gd name="connsiteX87" fmla="*/ 188115 w 4838076"/>
              <a:gd name="connsiteY87" fmla="*/ 4048125 h 6858000"/>
              <a:gd name="connsiteX88" fmla="*/ 189795 w 4838076"/>
              <a:gd name="connsiteY88" fmla="*/ 4116387 h 6858000"/>
              <a:gd name="connsiteX89" fmla="*/ 188115 w 4838076"/>
              <a:gd name="connsiteY89" fmla="*/ 4186237 h 6858000"/>
              <a:gd name="connsiteX90" fmla="*/ 178038 w 4838076"/>
              <a:gd name="connsiteY90" fmla="*/ 4244975 h 6858000"/>
              <a:gd name="connsiteX91" fmla="*/ 167960 w 4838076"/>
              <a:gd name="connsiteY91" fmla="*/ 4297362 h 6858000"/>
              <a:gd name="connsiteX92" fmla="*/ 152844 w 4838076"/>
              <a:gd name="connsiteY92" fmla="*/ 4343400 h 6858000"/>
              <a:gd name="connsiteX93" fmla="*/ 134368 w 4838076"/>
              <a:gd name="connsiteY93" fmla="*/ 4386262 h 6858000"/>
              <a:gd name="connsiteX94" fmla="*/ 115893 w 4838076"/>
              <a:gd name="connsiteY94" fmla="*/ 4424362 h 6858000"/>
              <a:gd name="connsiteX95" fmla="*/ 75583 w 4838076"/>
              <a:gd name="connsiteY95" fmla="*/ 4498975 h 6858000"/>
              <a:gd name="connsiteX96" fmla="*/ 55427 w 4838076"/>
              <a:gd name="connsiteY96" fmla="*/ 4537075 h 6858000"/>
              <a:gd name="connsiteX97" fmla="*/ 38632 w 4838076"/>
              <a:gd name="connsiteY97" fmla="*/ 4579937 h 6858000"/>
              <a:gd name="connsiteX98" fmla="*/ 23515 w 4838076"/>
              <a:gd name="connsiteY98" fmla="*/ 4625975 h 6858000"/>
              <a:gd name="connsiteX99" fmla="*/ 11758 w 4838076"/>
              <a:gd name="connsiteY99" fmla="*/ 4678362 h 6858000"/>
              <a:gd name="connsiteX100" fmla="*/ 3359 w 4838076"/>
              <a:gd name="connsiteY100" fmla="*/ 4738687 h 6858000"/>
              <a:gd name="connsiteX101" fmla="*/ 0 w 4838076"/>
              <a:gd name="connsiteY101" fmla="*/ 4806950 h 6858000"/>
              <a:gd name="connsiteX102" fmla="*/ 3359 w 4838076"/>
              <a:gd name="connsiteY102" fmla="*/ 4875212 h 6858000"/>
              <a:gd name="connsiteX103" fmla="*/ 11758 w 4838076"/>
              <a:gd name="connsiteY103" fmla="*/ 4935537 h 6858000"/>
              <a:gd name="connsiteX104" fmla="*/ 23515 w 4838076"/>
              <a:gd name="connsiteY104" fmla="*/ 4987925 h 6858000"/>
              <a:gd name="connsiteX105" fmla="*/ 38632 w 4838076"/>
              <a:gd name="connsiteY105" fmla="*/ 5033962 h 6858000"/>
              <a:gd name="connsiteX106" fmla="*/ 55427 w 4838076"/>
              <a:gd name="connsiteY106" fmla="*/ 5075237 h 6858000"/>
              <a:gd name="connsiteX107" fmla="*/ 75583 w 4838076"/>
              <a:gd name="connsiteY107" fmla="*/ 5114925 h 6858000"/>
              <a:gd name="connsiteX108" fmla="*/ 95738 w 4838076"/>
              <a:gd name="connsiteY108" fmla="*/ 5149850 h 6858000"/>
              <a:gd name="connsiteX109" fmla="*/ 115893 w 4838076"/>
              <a:gd name="connsiteY109" fmla="*/ 5186362 h 6858000"/>
              <a:gd name="connsiteX110" fmla="*/ 134368 w 4838076"/>
              <a:gd name="connsiteY110" fmla="*/ 5226050 h 6858000"/>
              <a:gd name="connsiteX111" fmla="*/ 152844 w 4838076"/>
              <a:gd name="connsiteY111" fmla="*/ 5268912 h 6858000"/>
              <a:gd name="connsiteX112" fmla="*/ 167960 w 4838076"/>
              <a:gd name="connsiteY112" fmla="*/ 5313362 h 6858000"/>
              <a:gd name="connsiteX113" fmla="*/ 178038 w 4838076"/>
              <a:gd name="connsiteY113" fmla="*/ 5365750 h 6858000"/>
              <a:gd name="connsiteX114" fmla="*/ 188115 w 4838076"/>
              <a:gd name="connsiteY114" fmla="*/ 5426075 h 6858000"/>
              <a:gd name="connsiteX115" fmla="*/ 189795 w 4838076"/>
              <a:gd name="connsiteY115" fmla="*/ 5494337 h 6858000"/>
              <a:gd name="connsiteX116" fmla="*/ 188115 w 4838076"/>
              <a:gd name="connsiteY116" fmla="*/ 5562600 h 6858000"/>
              <a:gd name="connsiteX117" fmla="*/ 178038 w 4838076"/>
              <a:gd name="connsiteY117" fmla="*/ 5622925 h 6858000"/>
              <a:gd name="connsiteX118" fmla="*/ 167960 w 4838076"/>
              <a:gd name="connsiteY118" fmla="*/ 5675312 h 6858000"/>
              <a:gd name="connsiteX119" fmla="*/ 152844 w 4838076"/>
              <a:gd name="connsiteY119" fmla="*/ 5721350 h 6858000"/>
              <a:gd name="connsiteX120" fmla="*/ 134368 w 4838076"/>
              <a:gd name="connsiteY120" fmla="*/ 5762625 h 6858000"/>
              <a:gd name="connsiteX121" fmla="*/ 115893 w 4838076"/>
              <a:gd name="connsiteY121" fmla="*/ 5802312 h 6858000"/>
              <a:gd name="connsiteX122" fmla="*/ 95738 w 4838076"/>
              <a:gd name="connsiteY122" fmla="*/ 5840412 h 6858000"/>
              <a:gd name="connsiteX123" fmla="*/ 75583 w 4838076"/>
              <a:gd name="connsiteY123" fmla="*/ 5876925 h 6858000"/>
              <a:gd name="connsiteX124" fmla="*/ 55427 w 4838076"/>
              <a:gd name="connsiteY124" fmla="*/ 5915025 h 6858000"/>
              <a:gd name="connsiteX125" fmla="*/ 38632 w 4838076"/>
              <a:gd name="connsiteY125" fmla="*/ 5956300 h 6858000"/>
              <a:gd name="connsiteX126" fmla="*/ 23515 w 4838076"/>
              <a:gd name="connsiteY126" fmla="*/ 6003925 h 6858000"/>
              <a:gd name="connsiteX127" fmla="*/ 11758 w 4838076"/>
              <a:gd name="connsiteY127" fmla="*/ 6056312 h 6858000"/>
              <a:gd name="connsiteX128" fmla="*/ 3359 w 4838076"/>
              <a:gd name="connsiteY128" fmla="*/ 6113462 h 6858000"/>
              <a:gd name="connsiteX129" fmla="*/ 0 w 4838076"/>
              <a:gd name="connsiteY129" fmla="*/ 6183312 h 6858000"/>
              <a:gd name="connsiteX130" fmla="*/ 3359 w 4838076"/>
              <a:gd name="connsiteY130" fmla="*/ 6251575 h 6858000"/>
              <a:gd name="connsiteX131" fmla="*/ 11758 w 4838076"/>
              <a:gd name="connsiteY131" fmla="*/ 6311900 h 6858000"/>
              <a:gd name="connsiteX132" fmla="*/ 23515 w 4838076"/>
              <a:gd name="connsiteY132" fmla="*/ 6361112 h 6858000"/>
              <a:gd name="connsiteX133" fmla="*/ 38632 w 4838076"/>
              <a:gd name="connsiteY133" fmla="*/ 6407150 h 6858000"/>
              <a:gd name="connsiteX134" fmla="*/ 55427 w 4838076"/>
              <a:gd name="connsiteY134" fmla="*/ 6448425 h 6858000"/>
              <a:gd name="connsiteX135" fmla="*/ 73903 w 4838076"/>
              <a:gd name="connsiteY135" fmla="*/ 6488112 h 6858000"/>
              <a:gd name="connsiteX136" fmla="*/ 92379 w 4838076"/>
              <a:gd name="connsiteY136" fmla="*/ 6523037 h 6858000"/>
              <a:gd name="connsiteX137" fmla="*/ 112534 w 4838076"/>
              <a:gd name="connsiteY137" fmla="*/ 6561137 h 6858000"/>
              <a:gd name="connsiteX138" fmla="*/ 132689 w 4838076"/>
              <a:gd name="connsiteY138" fmla="*/ 6597650 h 6858000"/>
              <a:gd name="connsiteX139" fmla="*/ 149485 w 4838076"/>
              <a:gd name="connsiteY139" fmla="*/ 6640512 h 6858000"/>
              <a:gd name="connsiteX140" fmla="*/ 166281 w 4838076"/>
              <a:gd name="connsiteY140" fmla="*/ 6683375 h 6858000"/>
              <a:gd name="connsiteX141" fmla="*/ 176358 w 4838076"/>
              <a:gd name="connsiteY141" fmla="*/ 6735762 h 6858000"/>
              <a:gd name="connsiteX142" fmla="*/ 184756 w 4838076"/>
              <a:gd name="connsiteY142" fmla="*/ 6791325 h 6858000"/>
              <a:gd name="connsiteX143" fmla="*/ 189795 w 4838076"/>
              <a:gd name="connsiteY143" fmla="*/ 6858000 h 6858000"/>
              <a:gd name="connsiteX144" fmla="*/ 334173 w 4838076"/>
              <a:gd name="connsiteY144" fmla="*/ 6858000 h 6858000"/>
              <a:gd name="connsiteX145" fmla="*/ 334174 w 4838076"/>
              <a:gd name="connsiteY145" fmla="*/ 6858000 h 6858000"/>
              <a:gd name="connsiteX146" fmla="*/ 3459219 w 4838076"/>
              <a:gd name="connsiteY146" fmla="*/ 6858000 h 6858000"/>
              <a:gd name="connsiteX147" fmla="*/ 4417162 w 4838076"/>
              <a:gd name="connsiteY147" fmla="*/ 6858000 h 6858000"/>
              <a:gd name="connsiteX148" fmla="*/ 4838076 w 4838076"/>
              <a:gd name="connsiteY14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Lst>
            <a:rect l="l" t="t" r="r" b="b"/>
            <a:pathLst>
              <a:path w="4838076" h="6858000">
                <a:moveTo>
                  <a:pt x="4838076" y="0"/>
                </a:moveTo>
                <a:lnTo>
                  <a:pt x="4417162" y="0"/>
                </a:lnTo>
                <a:lnTo>
                  <a:pt x="3459219" y="0"/>
                </a:lnTo>
                <a:lnTo>
                  <a:pt x="334174" y="0"/>
                </a:lnTo>
                <a:lnTo>
                  <a:pt x="334173" y="0"/>
                </a:lnTo>
                <a:lnTo>
                  <a:pt x="189795" y="0"/>
                </a:lnTo>
                <a:lnTo>
                  <a:pt x="184756" y="66675"/>
                </a:lnTo>
                <a:lnTo>
                  <a:pt x="176358" y="122237"/>
                </a:lnTo>
                <a:lnTo>
                  <a:pt x="166281" y="174625"/>
                </a:lnTo>
                <a:lnTo>
                  <a:pt x="149485" y="217487"/>
                </a:lnTo>
                <a:lnTo>
                  <a:pt x="132689" y="260350"/>
                </a:lnTo>
                <a:lnTo>
                  <a:pt x="112534" y="296862"/>
                </a:lnTo>
                <a:lnTo>
                  <a:pt x="92379" y="334962"/>
                </a:lnTo>
                <a:lnTo>
                  <a:pt x="73903" y="369887"/>
                </a:lnTo>
                <a:lnTo>
                  <a:pt x="55427" y="409575"/>
                </a:lnTo>
                <a:lnTo>
                  <a:pt x="38632" y="450850"/>
                </a:lnTo>
                <a:lnTo>
                  <a:pt x="23515" y="496887"/>
                </a:lnTo>
                <a:lnTo>
                  <a:pt x="11758" y="546100"/>
                </a:lnTo>
                <a:lnTo>
                  <a:pt x="3359" y="606425"/>
                </a:lnTo>
                <a:lnTo>
                  <a:pt x="0" y="673100"/>
                </a:lnTo>
                <a:lnTo>
                  <a:pt x="3359" y="744537"/>
                </a:lnTo>
                <a:lnTo>
                  <a:pt x="11758" y="801687"/>
                </a:lnTo>
                <a:lnTo>
                  <a:pt x="23515" y="854075"/>
                </a:lnTo>
                <a:lnTo>
                  <a:pt x="38632" y="901700"/>
                </a:lnTo>
                <a:lnTo>
                  <a:pt x="55427" y="942975"/>
                </a:lnTo>
                <a:lnTo>
                  <a:pt x="75583" y="981075"/>
                </a:lnTo>
                <a:lnTo>
                  <a:pt x="95738" y="1017587"/>
                </a:lnTo>
                <a:lnTo>
                  <a:pt x="115893" y="1055687"/>
                </a:lnTo>
                <a:lnTo>
                  <a:pt x="134368" y="1095375"/>
                </a:lnTo>
                <a:lnTo>
                  <a:pt x="152844" y="1136650"/>
                </a:lnTo>
                <a:lnTo>
                  <a:pt x="167960" y="1182687"/>
                </a:lnTo>
                <a:lnTo>
                  <a:pt x="178038" y="1235075"/>
                </a:lnTo>
                <a:lnTo>
                  <a:pt x="188115" y="1295400"/>
                </a:lnTo>
                <a:lnTo>
                  <a:pt x="189795" y="1363662"/>
                </a:lnTo>
                <a:lnTo>
                  <a:pt x="188115" y="1431925"/>
                </a:lnTo>
                <a:lnTo>
                  <a:pt x="178038" y="1492250"/>
                </a:lnTo>
                <a:lnTo>
                  <a:pt x="167960" y="1544637"/>
                </a:lnTo>
                <a:lnTo>
                  <a:pt x="152844" y="1589087"/>
                </a:lnTo>
                <a:lnTo>
                  <a:pt x="134368" y="1631950"/>
                </a:lnTo>
                <a:lnTo>
                  <a:pt x="115893" y="1671637"/>
                </a:lnTo>
                <a:lnTo>
                  <a:pt x="95738" y="1708150"/>
                </a:lnTo>
                <a:lnTo>
                  <a:pt x="75583" y="1743075"/>
                </a:lnTo>
                <a:lnTo>
                  <a:pt x="55427" y="1782762"/>
                </a:lnTo>
                <a:lnTo>
                  <a:pt x="38632" y="1824037"/>
                </a:lnTo>
                <a:lnTo>
                  <a:pt x="23515" y="1870075"/>
                </a:lnTo>
                <a:lnTo>
                  <a:pt x="11758" y="1922462"/>
                </a:lnTo>
                <a:lnTo>
                  <a:pt x="3359" y="1982787"/>
                </a:lnTo>
                <a:lnTo>
                  <a:pt x="0" y="2051050"/>
                </a:lnTo>
                <a:lnTo>
                  <a:pt x="3359" y="2119312"/>
                </a:lnTo>
                <a:lnTo>
                  <a:pt x="11758" y="2179637"/>
                </a:lnTo>
                <a:lnTo>
                  <a:pt x="23515" y="2232025"/>
                </a:lnTo>
                <a:lnTo>
                  <a:pt x="38632" y="2278062"/>
                </a:lnTo>
                <a:lnTo>
                  <a:pt x="55427" y="2319337"/>
                </a:lnTo>
                <a:lnTo>
                  <a:pt x="75583" y="2359025"/>
                </a:lnTo>
                <a:lnTo>
                  <a:pt x="95738" y="2395537"/>
                </a:lnTo>
                <a:lnTo>
                  <a:pt x="115893" y="2433637"/>
                </a:lnTo>
                <a:lnTo>
                  <a:pt x="134368" y="2471737"/>
                </a:lnTo>
                <a:lnTo>
                  <a:pt x="152844" y="2513012"/>
                </a:lnTo>
                <a:lnTo>
                  <a:pt x="167960" y="2560637"/>
                </a:lnTo>
                <a:lnTo>
                  <a:pt x="178038" y="2613025"/>
                </a:lnTo>
                <a:lnTo>
                  <a:pt x="188115" y="2671762"/>
                </a:lnTo>
                <a:lnTo>
                  <a:pt x="189795" y="2741612"/>
                </a:lnTo>
                <a:lnTo>
                  <a:pt x="188115" y="2809875"/>
                </a:lnTo>
                <a:lnTo>
                  <a:pt x="178038" y="2868612"/>
                </a:lnTo>
                <a:lnTo>
                  <a:pt x="167960" y="2922587"/>
                </a:lnTo>
                <a:lnTo>
                  <a:pt x="152844" y="2967037"/>
                </a:lnTo>
                <a:lnTo>
                  <a:pt x="134368" y="3009900"/>
                </a:lnTo>
                <a:lnTo>
                  <a:pt x="115893" y="3046412"/>
                </a:lnTo>
                <a:lnTo>
                  <a:pt x="95738" y="3084512"/>
                </a:lnTo>
                <a:lnTo>
                  <a:pt x="75583" y="3121025"/>
                </a:lnTo>
                <a:lnTo>
                  <a:pt x="55427" y="3160712"/>
                </a:lnTo>
                <a:lnTo>
                  <a:pt x="38632" y="3201987"/>
                </a:lnTo>
                <a:lnTo>
                  <a:pt x="23515" y="3248025"/>
                </a:lnTo>
                <a:lnTo>
                  <a:pt x="11758" y="3300412"/>
                </a:lnTo>
                <a:lnTo>
                  <a:pt x="3359" y="3360737"/>
                </a:lnTo>
                <a:lnTo>
                  <a:pt x="0" y="3427412"/>
                </a:lnTo>
                <a:lnTo>
                  <a:pt x="3359" y="3497262"/>
                </a:lnTo>
                <a:lnTo>
                  <a:pt x="11758" y="3557587"/>
                </a:lnTo>
                <a:lnTo>
                  <a:pt x="23515" y="3609975"/>
                </a:lnTo>
                <a:lnTo>
                  <a:pt x="38632" y="3656012"/>
                </a:lnTo>
                <a:lnTo>
                  <a:pt x="55427" y="3697287"/>
                </a:lnTo>
                <a:lnTo>
                  <a:pt x="75583" y="3736975"/>
                </a:lnTo>
                <a:lnTo>
                  <a:pt x="115893" y="3811587"/>
                </a:lnTo>
                <a:lnTo>
                  <a:pt x="134368" y="3848100"/>
                </a:lnTo>
                <a:lnTo>
                  <a:pt x="152844" y="3890962"/>
                </a:lnTo>
                <a:lnTo>
                  <a:pt x="167960" y="3935412"/>
                </a:lnTo>
                <a:lnTo>
                  <a:pt x="178038" y="3987800"/>
                </a:lnTo>
                <a:lnTo>
                  <a:pt x="188115" y="4048125"/>
                </a:lnTo>
                <a:lnTo>
                  <a:pt x="189795" y="4116387"/>
                </a:lnTo>
                <a:lnTo>
                  <a:pt x="188115" y="4186237"/>
                </a:lnTo>
                <a:lnTo>
                  <a:pt x="178038" y="4244975"/>
                </a:lnTo>
                <a:lnTo>
                  <a:pt x="167960" y="4297362"/>
                </a:lnTo>
                <a:lnTo>
                  <a:pt x="152844" y="4343400"/>
                </a:lnTo>
                <a:lnTo>
                  <a:pt x="134368" y="4386262"/>
                </a:lnTo>
                <a:lnTo>
                  <a:pt x="115893" y="4424362"/>
                </a:lnTo>
                <a:lnTo>
                  <a:pt x="75583" y="4498975"/>
                </a:lnTo>
                <a:lnTo>
                  <a:pt x="55427" y="4537075"/>
                </a:lnTo>
                <a:lnTo>
                  <a:pt x="38632" y="4579937"/>
                </a:lnTo>
                <a:lnTo>
                  <a:pt x="23515" y="4625975"/>
                </a:lnTo>
                <a:lnTo>
                  <a:pt x="11758" y="4678362"/>
                </a:lnTo>
                <a:lnTo>
                  <a:pt x="3359" y="4738687"/>
                </a:lnTo>
                <a:lnTo>
                  <a:pt x="0" y="4806950"/>
                </a:lnTo>
                <a:lnTo>
                  <a:pt x="3359" y="4875212"/>
                </a:lnTo>
                <a:lnTo>
                  <a:pt x="11758" y="4935537"/>
                </a:lnTo>
                <a:lnTo>
                  <a:pt x="23515" y="4987925"/>
                </a:lnTo>
                <a:lnTo>
                  <a:pt x="38632" y="5033962"/>
                </a:lnTo>
                <a:lnTo>
                  <a:pt x="55427" y="5075237"/>
                </a:lnTo>
                <a:lnTo>
                  <a:pt x="75583" y="5114925"/>
                </a:lnTo>
                <a:lnTo>
                  <a:pt x="95738" y="5149850"/>
                </a:lnTo>
                <a:lnTo>
                  <a:pt x="115893" y="5186362"/>
                </a:lnTo>
                <a:lnTo>
                  <a:pt x="134368" y="5226050"/>
                </a:lnTo>
                <a:lnTo>
                  <a:pt x="152844" y="5268912"/>
                </a:lnTo>
                <a:lnTo>
                  <a:pt x="167960" y="5313362"/>
                </a:lnTo>
                <a:lnTo>
                  <a:pt x="178038" y="5365750"/>
                </a:lnTo>
                <a:lnTo>
                  <a:pt x="188115" y="5426075"/>
                </a:lnTo>
                <a:lnTo>
                  <a:pt x="189795" y="5494337"/>
                </a:lnTo>
                <a:lnTo>
                  <a:pt x="188115" y="5562600"/>
                </a:lnTo>
                <a:lnTo>
                  <a:pt x="178038" y="5622925"/>
                </a:lnTo>
                <a:lnTo>
                  <a:pt x="167960" y="5675312"/>
                </a:lnTo>
                <a:lnTo>
                  <a:pt x="152844" y="5721350"/>
                </a:lnTo>
                <a:lnTo>
                  <a:pt x="134368" y="5762625"/>
                </a:lnTo>
                <a:lnTo>
                  <a:pt x="115893" y="5802312"/>
                </a:lnTo>
                <a:lnTo>
                  <a:pt x="95738" y="5840412"/>
                </a:lnTo>
                <a:lnTo>
                  <a:pt x="75583" y="5876925"/>
                </a:lnTo>
                <a:lnTo>
                  <a:pt x="55427" y="5915025"/>
                </a:lnTo>
                <a:lnTo>
                  <a:pt x="38632" y="5956300"/>
                </a:lnTo>
                <a:lnTo>
                  <a:pt x="23515" y="6003925"/>
                </a:lnTo>
                <a:lnTo>
                  <a:pt x="11758" y="6056312"/>
                </a:lnTo>
                <a:lnTo>
                  <a:pt x="3359" y="6113462"/>
                </a:lnTo>
                <a:lnTo>
                  <a:pt x="0" y="6183312"/>
                </a:lnTo>
                <a:lnTo>
                  <a:pt x="3359" y="6251575"/>
                </a:lnTo>
                <a:lnTo>
                  <a:pt x="11758" y="6311900"/>
                </a:lnTo>
                <a:lnTo>
                  <a:pt x="23515" y="6361112"/>
                </a:lnTo>
                <a:lnTo>
                  <a:pt x="38632" y="6407150"/>
                </a:lnTo>
                <a:lnTo>
                  <a:pt x="55427" y="6448425"/>
                </a:lnTo>
                <a:lnTo>
                  <a:pt x="73903" y="6488112"/>
                </a:lnTo>
                <a:lnTo>
                  <a:pt x="92379" y="6523037"/>
                </a:lnTo>
                <a:lnTo>
                  <a:pt x="112534" y="6561137"/>
                </a:lnTo>
                <a:lnTo>
                  <a:pt x="132689" y="6597650"/>
                </a:lnTo>
                <a:lnTo>
                  <a:pt x="149485" y="6640512"/>
                </a:lnTo>
                <a:lnTo>
                  <a:pt x="166281" y="6683375"/>
                </a:lnTo>
                <a:lnTo>
                  <a:pt x="176358" y="6735762"/>
                </a:lnTo>
                <a:lnTo>
                  <a:pt x="184756" y="6791325"/>
                </a:lnTo>
                <a:lnTo>
                  <a:pt x="189795" y="6858000"/>
                </a:lnTo>
                <a:lnTo>
                  <a:pt x="334173" y="6858000"/>
                </a:lnTo>
                <a:lnTo>
                  <a:pt x="334174" y="6858000"/>
                </a:lnTo>
                <a:lnTo>
                  <a:pt x="3459219" y="6858000"/>
                </a:lnTo>
                <a:lnTo>
                  <a:pt x="4417162" y="6858000"/>
                </a:lnTo>
                <a:lnTo>
                  <a:pt x="4838076" y="6858000"/>
                </a:lnTo>
                <a:close/>
              </a:path>
            </a:pathLst>
          </a:custGeom>
          <a:solidFill>
            <a:schemeClr val="accent1">
              <a:lumMod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914" name="Rectangle 2">
            <a:extLst>
              <a:ext uri="{FF2B5EF4-FFF2-40B4-BE49-F238E27FC236}">
                <a16:creationId xmlns:a16="http://schemas.microsoft.com/office/drawing/2014/main" id="{085BA38F-B950-4356-A157-32B22F4A6ABD}"/>
              </a:ext>
            </a:extLst>
          </p:cNvPr>
          <p:cNvSpPr>
            <a:spLocks noGrp="1" noChangeArrowheads="1"/>
          </p:cNvSpPr>
          <p:nvPr>
            <p:ph type="title"/>
          </p:nvPr>
        </p:nvSpPr>
        <p:spPr>
          <a:xfrm>
            <a:off x="221673" y="662400"/>
            <a:ext cx="4184072" cy="1492132"/>
          </a:xfrm>
        </p:spPr>
        <p:txBody>
          <a:bodyPr anchor="t">
            <a:normAutofit/>
          </a:bodyPr>
          <a:lstStyle/>
          <a:p>
            <a:pPr eaLnBrk="1" hangingPunct="1">
              <a:defRPr/>
            </a:pPr>
            <a:r>
              <a:rPr lang="fr-FR" sz="2800" b="1" dirty="0">
                <a:solidFill>
                  <a:schemeClr val="bg1"/>
                </a:solidFill>
              </a:rPr>
              <a:t>Les menaces externes : les produits de substitution</a:t>
            </a:r>
          </a:p>
        </p:txBody>
      </p:sp>
      <p:sp>
        <p:nvSpPr>
          <p:cNvPr id="38915" name="Rectangle 3">
            <a:extLst>
              <a:ext uri="{FF2B5EF4-FFF2-40B4-BE49-F238E27FC236}">
                <a16:creationId xmlns:a16="http://schemas.microsoft.com/office/drawing/2014/main" id="{F2761FCA-5DE6-445C-A65B-823584482CD0}"/>
              </a:ext>
            </a:extLst>
          </p:cNvPr>
          <p:cNvSpPr>
            <a:spLocks noGrp="1" noChangeArrowheads="1"/>
          </p:cNvSpPr>
          <p:nvPr>
            <p:ph type="body" idx="1"/>
          </p:nvPr>
        </p:nvSpPr>
        <p:spPr>
          <a:xfrm>
            <a:off x="221673" y="2286000"/>
            <a:ext cx="3927378" cy="3844800"/>
          </a:xfrm>
        </p:spPr>
        <p:txBody>
          <a:bodyPr>
            <a:normAutofit/>
          </a:bodyPr>
          <a:lstStyle/>
          <a:p>
            <a:pPr eaLnBrk="1" hangingPunct="1">
              <a:defRPr/>
            </a:pPr>
            <a:r>
              <a:rPr lang="fr-FR" sz="1300" dirty="0">
                <a:solidFill>
                  <a:schemeClr val="bg1">
                    <a:alpha val="60000"/>
                  </a:schemeClr>
                </a:solidFill>
              </a:rPr>
              <a:t>La menace de substitution trouve sa source principale dans les évolutions technologiques. </a:t>
            </a:r>
          </a:p>
          <a:p>
            <a:pPr eaLnBrk="1" hangingPunct="1">
              <a:defRPr/>
            </a:pPr>
            <a:endParaRPr lang="fr-FR" sz="1300" dirty="0">
              <a:solidFill>
                <a:schemeClr val="bg1">
                  <a:alpha val="60000"/>
                </a:schemeClr>
              </a:solidFill>
            </a:endParaRPr>
          </a:p>
          <a:p>
            <a:pPr eaLnBrk="1" hangingPunct="1">
              <a:defRPr/>
            </a:pPr>
            <a:r>
              <a:rPr lang="fr-FR" sz="1300" dirty="0">
                <a:solidFill>
                  <a:schemeClr val="bg1">
                    <a:alpha val="60000"/>
                  </a:schemeClr>
                </a:solidFill>
              </a:rPr>
              <a:t>La substitution consiste en effet à remplacer un produit ou un service existant par un autre, qui remplit la même fonction d’usage, voire une fonction plus large, procurant ainsi à l’utilisateur une utilité plus grande pour un coût compétitif. </a:t>
            </a:r>
          </a:p>
          <a:p>
            <a:pPr eaLnBrk="1" hangingPunct="1">
              <a:defRPr/>
            </a:pPr>
            <a:endParaRPr lang="fr-FR" sz="1300" dirty="0">
              <a:solidFill>
                <a:schemeClr val="bg1">
                  <a:alpha val="60000"/>
                </a:schemeClr>
              </a:solidFill>
            </a:endParaRPr>
          </a:p>
          <a:p>
            <a:pPr eaLnBrk="1" hangingPunct="1">
              <a:defRPr/>
            </a:pPr>
            <a:r>
              <a:rPr lang="fr-FR" sz="1300" dirty="0">
                <a:solidFill>
                  <a:schemeClr val="bg1">
                    <a:alpha val="60000"/>
                  </a:schemeClr>
                </a:solidFill>
              </a:rPr>
              <a:t>Les menaces de substitution sont à rechercher dans les nouvelles technologies, qui déjà mûres dans les activités connexes, voire éloignées, peuvent s’appliquer dans l’activité étudiée, et faire bénéficier le consommateur d’un meilleur rapport qualité prix (ex : Sony VAIO)</a:t>
            </a:r>
          </a:p>
        </p:txBody>
      </p:sp>
      <p:pic>
        <p:nvPicPr>
          <p:cNvPr id="26626" name="Picture 2">
            <a:extLst>
              <a:ext uri="{FF2B5EF4-FFF2-40B4-BE49-F238E27FC236}">
                <a16:creationId xmlns:a16="http://schemas.microsoft.com/office/drawing/2014/main" id="{53BEF2D0-1FB9-F4A6-94CD-E62A70845BC6}"/>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411053" y="1850276"/>
            <a:ext cx="6014185" cy="315744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7650" name="Picture 2" descr="L'Analyse Structurelle des Secteurs (ou les « 5 forces de Porter ») -  EXPERLIGENCE">
            <a:extLst>
              <a:ext uri="{FF2B5EF4-FFF2-40B4-BE49-F238E27FC236}">
                <a16:creationId xmlns:a16="http://schemas.microsoft.com/office/drawing/2014/main" id="{F7B5519C-9FB7-6ECC-2DB6-E85317107536}"/>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301569" y="643466"/>
            <a:ext cx="9588862" cy="55710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223430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Média en ligne 1" title="Frédéric Fréry, Xerfi Canal Cette 6ème force répudiée par Michael Porter">
            <a:hlinkClick r:id="" action="ppaction://media"/>
            <a:extLst>
              <a:ext uri="{FF2B5EF4-FFF2-40B4-BE49-F238E27FC236}">
                <a16:creationId xmlns:a16="http://schemas.microsoft.com/office/drawing/2014/main" id="{0921E997-637F-C691-E6BA-2A052C06816C}"/>
              </a:ext>
            </a:extLst>
          </p:cNvPr>
          <p:cNvPicPr>
            <a:picLocks noRot="1" noChangeAspect="1"/>
          </p:cNvPicPr>
          <p:nvPr>
            <a:videoFile r:link="rId1"/>
          </p:nvPr>
        </p:nvPicPr>
        <p:blipFill>
          <a:blip r:embed="rId3"/>
          <a:stretch>
            <a:fillRect/>
          </a:stretch>
        </p:blipFill>
        <p:spPr>
          <a:xfrm>
            <a:off x="0" y="0"/>
            <a:ext cx="12192000" cy="6888480"/>
          </a:xfrm>
          <a:prstGeom prst="rect">
            <a:avLst/>
          </a:prstGeom>
        </p:spPr>
      </p:pic>
    </p:spTree>
    <p:extLst>
      <p:ext uri="{BB962C8B-B14F-4D97-AF65-F5344CB8AC3E}">
        <p14:creationId xmlns:p14="http://schemas.microsoft.com/office/powerpoint/2010/main" val="549149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Média en ligne 1" title="Comprendre l'analyse SWOT [Philippe Gattet]">
            <a:hlinkClick r:id="" action="ppaction://media"/>
            <a:extLst>
              <a:ext uri="{FF2B5EF4-FFF2-40B4-BE49-F238E27FC236}">
                <a16:creationId xmlns:a16="http://schemas.microsoft.com/office/drawing/2014/main" id="{92F16F3F-FF1F-371B-4E3C-7D8B8284C190}"/>
              </a:ext>
            </a:extLst>
          </p:cNvPr>
          <p:cNvPicPr>
            <a:picLocks noRot="1" noChangeAspect="1"/>
          </p:cNvPicPr>
          <p:nvPr>
            <a:videoFile r:link="rId1"/>
          </p:nvPr>
        </p:nvPicPr>
        <p:blipFill>
          <a:blip r:embed="rId3"/>
          <a:stretch>
            <a:fillRect/>
          </a:stretch>
        </p:blipFill>
        <p:spPr>
          <a:xfrm>
            <a:off x="0" y="0"/>
            <a:ext cx="12192000" cy="6888480"/>
          </a:xfrm>
          <a:prstGeom prst="rect">
            <a:avLst/>
          </a:prstGeom>
        </p:spPr>
      </p:pic>
    </p:spTree>
    <p:extLst>
      <p:ext uri="{BB962C8B-B14F-4D97-AF65-F5344CB8AC3E}">
        <p14:creationId xmlns:p14="http://schemas.microsoft.com/office/powerpoint/2010/main" val="1848400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E76208AF-DC59-8698-2D40-C560FA7196A1}"/>
              </a:ext>
            </a:extLst>
          </p:cNvPr>
          <p:cNvSpPr>
            <a:spLocks noChangeArrowheads="1"/>
          </p:cNvSpPr>
          <p:nvPr/>
        </p:nvSpPr>
        <p:spPr bwMode="auto">
          <a:xfrm>
            <a:off x="2797031" y="1224829"/>
            <a:ext cx="2520950" cy="1439862"/>
          </a:xfrm>
          <a:prstGeom prst="rect">
            <a:avLst/>
          </a:prstGeom>
          <a:solidFill>
            <a:schemeClr val="accent1"/>
          </a:solidFill>
          <a:ln>
            <a:noFill/>
          </a:ln>
          <a:effectLst>
            <a:prstShdw prst="shdw17" dist="17961" dir="2700000">
              <a:schemeClr val="accent1">
                <a:gamma/>
                <a:shade val="60000"/>
                <a:invGamma/>
              </a:scheme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eaLnBrk="1" hangingPunct="1">
              <a:defRPr/>
            </a:pPr>
            <a:r>
              <a:rPr lang="fr-FR">
                <a:cs typeface="+mn-cs"/>
              </a:rPr>
              <a:t>Analyse Interne</a:t>
            </a:r>
          </a:p>
          <a:p>
            <a:pPr algn="ctr" eaLnBrk="1" hangingPunct="1">
              <a:defRPr/>
            </a:pPr>
            <a:endParaRPr lang="fr-FR">
              <a:cs typeface="+mn-cs"/>
            </a:endParaRPr>
          </a:p>
          <a:p>
            <a:pPr algn="ctr" eaLnBrk="1" hangingPunct="1">
              <a:defRPr/>
            </a:pPr>
            <a:r>
              <a:rPr lang="fr-FR">
                <a:cs typeface="+mn-cs"/>
              </a:rPr>
              <a:t>FORCES</a:t>
            </a:r>
          </a:p>
          <a:p>
            <a:pPr algn="ctr" eaLnBrk="1" hangingPunct="1">
              <a:defRPr/>
            </a:pPr>
            <a:r>
              <a:rPr lang="fr-FR">
                <a:cs typeface="+mn-cs"/>
              </a:rPr>
              <a:t>FAIBLESSES</a:t>
            </a:r>
          </a:p>
        </p:txBody>
      </p:sp>
      <p:sp>
        <p:nvSpPr>
          <p:cNvPr id="3" name="Rectangle 5">
            <a:extLst>
              <a:ext uri="{FF2B5EF4-FFF2-40B4-BE49-F238E27FC236}">
                <a16:creationId xmlns:a16="http://schemas.microsoft.com/office/drawing/2014/main" id="{1516A8C8-1C45-3293-CFC5-BFD693166FDC}"/>
              </a:ext>
            </a:extLst>
          </p:cNvPr>
          <p:cNvSpPr>
            <a:spLocks noChangeArrowheads="1"/>
          </p:cNvSpPr>
          <p:nvPr/>
        </p:nvSpPr>
        <p:spPr bwMode="auto">
          <a:xfrm>
            <a:off x="6757843" y="1224829"/>
            <a:ext cx="2520950" cy="1439862"/>
          </a:xfrm>
          <a:prstGeom prst="rect">
            <a:avLst/>
          </a:prstGeom>
          <a:solidFill>
            <a:schemeClr val="accent1"/>
          </a:solidFill>
          <a:ln>
            <a:noFill/>
          </a:ln>
          <a:effectLst>
            <a:prstShdw prst="shdw17" dist="17961" dir="2700000">
              <a:schemeClr val="accent1">
                <a:gamma/>
                <a:shade val="60000"/>
                <a:invGamma/>
              </a:scheme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eaLnBrk="1" hangingPunct="1">
              <a:defRPr/>
            </a:pPr>
            <a:r>
              <a:rPr lang="fr-FR" dirty="0">
                <a:cs typeface="+mn-cs"/>
              </a:rPr>
              <a:t>Analyse Externe</a:t>
            </a:r>
          </a:p>
          <a:p>
            <a:pPr algn="ctr" eaLnBrk="1" hangingPunct="1">
              <a:defRPr/>
            </a:pPr>
            <a:endParaRPr lang="fr-FR" dirty="0">
              <a:cs typeface="+mn-cs"/>
            </a:endParaRPr>
          </a:p>
          <a:p>
            <a:pPr algn="ctr" eaLnBrk="1" hangingPunct="1">
              <a:defRPr/>
            </a:pPr>
            <a:r>
              <a:rPr lang="fr-FR" dirty="0">
                <a:cs typeface="+mn-cs"/>
              </a:rPr>
              <a:t>OPPORTUNITES</a:t>
            </a:r>
          </a:p>
          <a:p>
            <a:pPr algn="ctr" eaLnBrk="1" hangingPunct="1">
              <a:defRPr/>
            </a:pPr>
            <a:r>
              <a:rPr lang="fr-FR" dirty="0">
                <a:cs typeface="+mn-cs"/>
              </a:rPr>
              <a:t>MENACES</a:t>
            </a:r>
          </a:p>
        </p:txBody>
      </p:sp>
      <p:sp>
        <p:nvSpPr>
          <p:cNvPr id="4" name="Oval 6">
            <a:extLst>
              <a:ext uri="{FF2B5EF4-FFF2-40B4-BE49-F238E27FC236}">
                <a16:creationId xmlns:a16="http://schemas.microsoft.com/office/drawing/2014/main" id="{8BB777BF-8616-1324-0AAD-FEC9F8273079}"/>
              </a:ext>
            </a:extLst>
          </p:cNvPr>
          <p:cNvSpPr>
            <a:spLocks noChangeArrowheads="1"/>
          </p:cNvSpPr>
          <p:nvPr/>
        </p:nvSpPr>
        <p:spPr bwMode="auto">
          <a:xfrm>
            <a:off x="4668693" y="3167929"/>
            <a:ext cx="2735263" cy="863600"/>
          </a:xfrm>
          <a:prstGeom prst="ellipse">
            <a:avLst/>
          </a:prstGeom>
          <a:solidFill>
            <a:schemeClr val="accent1"/>
          </a:solidFill>
          <a:ln>
            <a:noFill/>
          </a:ln>
          <a:effectLst>
            <a:prstShdw prst="shdw18" dist="17961" dir="13500000">
              <a:schemeClr val="accent1">
                <a:gamma/>
                <a:shade val="60000"/>
                <a:invGamma/>
              </a:schemeClr>
            </a:prst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pPr algn="ctr" eaLnBrk="1" hangingPunct="1">
              <a:defRPr/>
            </a:pPr>
            <a:r>
              <a:rPr lang="fr-FR">
                <a:cs typeface="+mn-cs"/>
              </a:rPr>
              <a:t>Choix Stratégiques</a:t>
            </a:r>
          </a:p>
        </p:txBody>
      </p:sp>
      <p:sp>
        <p:nvSpPr>
          <p:cNvPr id="5" name="Rectangle 7">
            <a:extLst>
              <a:ext uri="{FF2B5EF4-FFF2-40B4-BE49-F238E27FC236}">
                <a16:creationId xmlns:a16="http://schemas.microsoft.com/office/drawing/2014/main" id="{1E0EA7B0-50A2-0163-E08E-5EEB7633081E}"/>
              </a:ext>
            </a:extLst>
          </p:cNvPr>
          <p:cNvSpPr>
            <a:spLocks noChangeArrowheads="1"/>
          </p:cNvSpPr>
          <p:nvPr/>
        </p:nvSpPr>
        <p:spPr bwMode="auto">
          <a:xfrm>
            <a:off x="4524231" y="4680816"/>
            <a:ext cx="3168650" cy="1655763"/>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8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9pPr>
          </a:lstStyle>
          <a:p>
            <a:pPr algn="ctr" eaLnBrk="1" hangingPunct="1">
              <a:spcBef>
                <a:spcPct val="0"/>
              </a:spcBef>
              <a:buClrTx/>
              <a:buSzTx/>
              <a:buFontTx/>
              <a:buNone/>
            </a:pPr>
            <a:r>
              <a:rPr lang="fr-FR" altLang="fr-FR" sz="1800"/>
              <a:t>Politiques Fonctionnelles :</a:t>
            </a:r>
          </a:p>
          <a:p>
            <a:pPr algn="ctr" eaLnBrk="1" hangingPunct="1">
              <a:spcBef>
                <a:spcPct val="0"/>
              </a:spcBef>
              <a:buClrTx/>
              <a:buSzTx/>
              <a:buFontTx/>
              <a:buNone/>
            </a:pPr>
            <a:r>
              <a:rPr lang="fr-FR" altLang="fr-FR" sz="1600"/>
              <a:t>Production</a:t>
            </a:r>
          </a:p>
          <a:p>
            <a:pPr algn="ctr" eaLnBrk="1" hangingPunct="1">
              <a:spcBef>
                <a:spcPct val="0"/>
              </a:spcBef>
              <a:buClrTx/>
              <a:buSzTx/>
              <a:buFontTx/>
              <a:buNone/>
            </a:pPr>
            <a:r>
              <a:rPr lang="fr-FR" altLang="fr-FR" sz="1600"/>
              <a:t>Marketing</a:t>
            </a:r>
          </a:p>
          <a:p>
            <a:pPr algn="ctr" eaLnBrk="1" hangingPunct="1">
              <a:spcBef>
                <a:spcPct val="0"/>
              </a:spcBef>
              <a:buClrTx/>
              <a:buSzTx/>
              <a:buFontTx/>
              <a:buNone/>
            </a:pPr>
            <a:r>
              <a:rPr lang="fr-FR" altLang="fr-FR" sz="1600"/>
              <a:t>Finances</a:t>
            </a:r>
          </a:p>
          <a:p>
            <a:pPr algn="ctr" eaLnBrk="1" hangingPunct="1">
              <a:spcBef>
                <a:spcPct val="0"/>
              </a:spcBef>
              <a:buClrTx/>
              <a:buSzTx/>
              <a:buFontTx/>
              <a:buNone/>
            </a:pPr>
            <a:r>
              <a:rPr lang="fr-FR" altLang="fr-FR" sz="1600"/>
              <a:t>R&amp;D</a:t>
            </a:r>
          </a:p>
          <a:p>
            <a:pPr algn="ctr" eaLnBrk="1" hangingPunct="1">
              <a:spcBef>
                <a:spcPct val="0"/>
              </a:spcBef>
              <a:buClrTx/>
              <a:buSzTx/>
              <a:buFontTx/>
              <a:buNone/>
            </a:pPr>
            <a:r>
              <a:rPr lang="fr-FR" altLang="fr-FR" sz="1600"/>
              <a:t>RH</a:t>
            </a:r>
          </a:p>
        </p:txBody>
      </p:sp>
      <p:sp>
        <p:nvSpPr>
          <p:cNvPr id="6" name="Line 8">
            <a:extLst>
              <a:ext uri="{FF2B5EF4-FFF2-40B4-BE49-F238E27FC236}">
                <a16:creationId xmlns:a16="http://schemas.microsoft.com/office/drawing/2014/main" id="{0D76D3C3-881D-30B7-053F-A020CE43378F}"/>
              </a:ext>
            </a:extLst>
          </p:cNvPr>
          <p:cNvSpPr>
            <a:spLocks noChangeShapeType="1"/>
          </p:cNvSpPr>
          <p:nvPr/>
        </p:nvSpPr>
        <p:spPr bwMode="auto">
          <a:xfrm>
            <a:off x="4020993" y="2664691"/>
            <a:ext cx="1871663" cy="503238"/>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7" name="Line 9">
            <a:extLst>
              <a:ext uri="{FF2B5EF4-FFF2-40B4-BE49-F238E27FC236}">
                <a16:creationId xmlns:a16="http://schemas.microsoft.com/office/drawing/2014/main" id="{03674870-8976-560E-9123-592C035B793E}"/>
              </a:ext>
            </a:extLst>
          </p:cNvPr>
          <p:cNvSpPr>
            <a:spLocks noChangeShapeType="1"/>
          </p:cNvSpPr>
          <p:nvPr/>
        </p:nvSpPr>
        <p:spPr bwMode="auto">
          <a:xfrm flipH="1">
            <a:off x="6324456" y="2664691"/>
            <a:ext cx="1728787" cy="503238"/>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8" name="Line 10">
            <a:extLst>
              <a:ext uri="{FF2B5EF4-FFF2-40B4-BE49-F238E27FC236}">
                <a16:creationId xmlns:a16="http://schemas.microsoft.com/office/drawing/2014/main" id="{E7BBE71B-4C62-3F0B-2F63-4561CBBDD30A}"/>
              </a:ext>
            </a:extLst>
          </p:cNvPr>
          <p:cNvSpPr>
            <a:spLocks noChangeShapeType="1"/>
          </p:cNvSpPr>
          <p:nvPr/>
        </p:nvSpPr>
        <p:spPr bwMode="auto">
          <a:xfrm>
            <a:off x="6108556" y="4033116"/>
            <a:ext cx="0" cy="647700"/>
          </a:xfrm>
          <a:prstGeom prst="line">
            <a:avLst/>
          </a:prstGeom>
          <a:noFill/>
          <a:ln w="1270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9" name="Rectangle 2">
            <a:extLst>
              <a:ext uri="{FF2B5EF4-FFF2-40B4-BE49-F238E27FC236}">
                <a16:creationId xmlns:a16="http://schemas.microsoft.com/office/drawing/2014/main" id="{CA7914AC-50C0-5AE8-55B0-1797B4530BDC}"/>
              </a:ext>
            </a:extLst>
          </p:cNvPr>
          <p:cNvSpPr txBox="1">
            <a:spLocks noChangeArrowheads="1"/>
          </p:cNvSpPr>
          <p:nvPr/>
        </p:nvSpPr>
        <p:spPr>
          <a:xfrm>
            <a:off x="2222500" y="265907"/>
            <a:ext cx="8229600" cy="1143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r>
              <a:rPr lang="fr-FR" sz="3600" b="1"/>
              <a:t>SWOT : facteurs stratégiques à étudier</a:t>
            </a:r>
            <a:endParaRPr lang="fr-FR" sz="3600" b="1" dirty="0"/>
          </a:p>
        </p:txBody>
      </p:sp>
    </p:spTree>
    <p:extLst>
      <p:ext uri="{BB962C8B-B14F-4D97-AF65-F5344CB8AC3E}">
        <p14:creationId xmlns:p14="http://schemas.microsoft.com/office/powerpoint/2010/main" val="29794983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1" name="Rectangle 1030">
            <a:extLst>
              <a:ext uri="{FF2B5EF4-FFF2-40B4-BE49-F238E27FC236}">
                <a16:creationId xmlns:a16="http://schemas.microsoft.com/office/drawing/2014/main" id="{5A0118C5-4F8D-4CF4-BADD-53FEACC6C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26" name="Picture 2" descr="Carburant - Quand la demande nourrit la spéculation - Actualité - UFC-Que  Choisir">
            <a:extLst>
              <a:ext uri="{FF2B5EF4-FFF2-40B4-BE49-F238E27FC236}">
                <a16:creationId xmlns:a16="http://schemas.microsoft.com/office/drawing/2014/main" id="{AAC3AB31-178E-73F6-42A4-95A3ACA9F714}"/>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720383" y="3104705"/>
            <a:ext cx="3217333" cy="3217333"/>
          </a:xfrm>
          <a:prstGeom prst="rect">
            <a:avLst/>
          </a:prstGeom>
          <a:noFill/>
          <a:extLst>
            <a:ext uri="{909E8E84-426E-40DD-AFC4-6F175D3DCCD1}">
              <a14:hiddenFill xmlns:a14="http://schemas.microsoft.com/office/drawing/2010/main">
                <a:solidFill>
                  <a:srgbClr val="FFFFFF"/>
                </a:solidFill>
              </a14:hiddenFill>
            </a:ext>
          </a:extLst>
        </p:spPr>
      </p:pic>
      <p:grpSp>
        <p:nvGrpSpPr>
          <p:cNvPr id="1033" name="Group 1032">
            <a:extLst>
              <a:ext uri="{FF2B5EF4-FFF2-40B4-BE49-F238E27FC236}">
                <a16:creationId xmlns:a16="http://schemas.microsoft.com/office/drawing/2014/main" id="{134CC3FF-7AA4-46F4-8B24-2F9383D86DB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85511" y="805742"/>
            <a:ext cx="3647770" cy="3193211"/>
            <a:chOff x="1674895" y="1345036"/>
            <a:chExt cx="5428610" cy="4210939"/>
          </a:xfrm>
        </p:grpSpPr>
        <p:sp>
          <p:nvSpPr>
            <p:cNvPr id="1034" name="Rectangle 1033">
              <a:extLst>
                <a:ext uri="{FF2B5EF4-FFF2-40B4-BE49-F238E27FC236}">
                  <a16:creationId xmlns:a16="http://schemas.microsoft.com/office/drawing/2014/main" id="{275E42E8-8B96-4FF0-9DCC-7E2084C0FD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74895" y="1345036"/>
              <a:ext cx="5428610" cy="4210939"/>
            </a:xfrm>
            <a:prstGeom prst="rect">
              <a:avLst/>
            </a:prstGeom>
            <a:solidFill>
              <a:srgbClr val="FFFFFF"/>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5" name="Rectangle 1034">
              <a:extLst>
                <a:ext uri="{FF2B5EF4-FFF2-40B4-BE49-F238E27FC236}">
                  <a16:creationId xmlns:a16="http://schemas.microsoft.com/office/drawing/2014/main" id="{78FEA8A4-ED0E-429C-884B-1599153B8F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74895" y="1345036"/>
              <a:ext cx="5428610" cy="4210939"/>
            </a:xfrm>
            <a:prstGeom prst="rect">
              <a:avLst/>
            </a:prstGeom>
            <a:solidFill>
              <a:schemeClr val="accent6">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37" name="Rectangle 1036">
            <a:extLst>
              <a:ext uri="{FF2B5EF4-FFF2-40B4-BE49-F238E27FC236}">
                <a16:creationId xmlns:a16="http://schemas.microsoft.com/office/drawing/2014/main" id="{CAEBFCD5-5356-4326-8D39-8235A46CD7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5315" y="685805"/>
            <a:ext cx="3624947" cy="3193211"/>
          </a:xfrm>
          <a:prstGeom prst="rect">
            <a:avLst/>
          </a:prstGeom>
          <a:solidFill>
            <a:schemeClr val="tx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2E63998F-B000-6182-D45C-21BE7A44DA31}"/>
              </a:ext>
            </a:extLst>
          </p:cNvPr>
          <p:cNvSpPr>
            <a:spLocks noGrp="1"/>
          </p:cNvSpPr>
          <p:nvPr>
            <p:ph type="title"/>
          </p:nvPr>
        </p:nvSpPr>
        <p:spPr>
          <a:xfrm>
            <a:off x="740584" y="859808"/>
            <a:ext cx="3543197" cy="2878986"/>
          </a:xfrm>
        </p:spPr>
        <p:txBody>
          <a:bodyPr>
            <a:normAutofit/>
          </a:bodyPr>
          <a:lstStyle/>
          <a:p>
            <a:pPr algn="ctr"/>
            <a:r>
              <a:rPr lang="fr-FR">
                <a:solidFill>
                  <a:schemeClr val="bg1"/>
                </a:solidFill>
              </a:rPr>
              <a:t>Menaces</a:t>
            </a:r>
          </a:p>
        </p:txBody>
      </p:sp>
      <p:grpSp>
        <p:nvGrpSpPr>
          <p:cNvPr id="1039" name="Graphic 4">
            <a:extLst>
              <a:ext uri="{FF2B5EF4-FFF2-40B4-BE49-F238E27FC236}">
                <a16:creationId xmlns:a16="http://schemas.microsoft.com/office/drawing/2014/main" id="{5F2AA49C-5AC0-41C7-BFAF-74B8D8293C8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689048" y="2335801"/>
            <a:ext cx="849365" cy="849366"/>
            <a:chOff x="5829300" y="3162300"/>
            <a:chExt cx="532256" cy="532257"/>
          </a:xfrm>
          <a:solidFill>
            <a:srgbClr val="FFFFFF"/>
          </a:solidFill>
        </p:grpSpPr>
        <p:sp>
          <p:nvSpPr>
            <p:cNvPr id="1040" name="Freeform: Shape 1039">
              <a:extLst>
                <a:ext uri="{FF2B5EF4-FFF2-40B4-BE49-F238E27FC236}">
                  <a16:creationId xmlns:a16="http://schemas.microsoft.com/office/drawing/2014/main" id="{88A750A0-64B5-41B2-B525-A914EB40B3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9208" y="3192208"/>
              <a:ext cx="112966" cy="112966"/>
            </a:xfrm>
            <a:custGeom>
              <a:avLst/>
              <a:gdLst>
                <a:gd name="connsiteX0" fmla="*/ 112967 w 112966"/>
                <a:gd name="connsiteY0" fmla="*/ 0 h 112966"/>
                <a:gd name="connsiteX1" fmla="*/ 0 w 112966"/>
                <a:gd name="connsiteY1" fmla="*/ 112967 h 112966"/>
                <a:gd name="connsiteX2" fmla="*/ 112967 w 112966"/>
                <a:gd name="connsiteY2" fmla="*/ 0 h 112966"/>
              </a:gdLst>
              <a:ahLst/>
              <a:cxnLst>
                <a:cxn ang="0">
                  <a:pos x="connsiteX0" y="connsiteY0"/>
                </a:cxn>
                <a:cxn ang="0">
                  <a:pos x="connsiteX1" y="connsiteY1"/>
                </a:cxn>
                <a:cxn ang="0">
                  <a:pos x="connsiteX2" y="connsiteY2"/>
                </a:cxn>
              </a:cxnLst>
              <a:rect l="l" t="t" r="r" b="b"/>
              <a:pathLst>
                <a:path w="112966" h="112966">
                  <a:moveTo>
                    <a:pt x="112967" y="0"/>
                  </a:moveTo>
                  <a:lnTo>
                    <a:pt x="0" y="112967"/>
                  </a:lnTo>
                  <a:cubicBezTo>
                    <a:pt x="25356" y="64747"/>
                    <a:pt x="64747" y="25356"/>
                    <a:pt x="112967" y="0"/>
                  </a:cubicBezTo>
                  <a:close/>
                </a:path>
              </a:pathLst>
            </a:custGeom>
            <a:grpFill/>
            <a:ln w="9525" cap="flat">
              <a:noFill/>
              <a:prstDash val="solid"/>
              <a:miter/>
            </a:ln>
          </p:spPr>
          <p:txBody>
            <a:bodyPr rtlCol="0" anchor="ctr"/>
            <a:lstStyle/>
            <a:p>
              <a:endParaRPr lang="en-US"/>
            </a:p>
          </p:txBody>
        </p:sp>
        <p:sp>
          <p:nvSpPr>
            <p:cNvPr id="1041" name="Freeform: Shape 1040">
              <a:extLst>
                <a:ext uri="{FF2B5EF4-FFF2-40B4-BE49-F238E27FC236}">
                  <a16:creationId xmlns:a16="http://schemas.microsoft.com/office/drawing/2014/main" id="{F8216C77-85C1-4BDC-87A8-7E75933205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31205" y="3164205"/>
              <a:ext cx="230314" cy="230314"/>
            </a:xfrm>
            <a:custGeom>
              <a:avLst/>
              <a:gdLst>
                <a:gd name="connsiteX0" fmla="*/ 230314 w 230314"/>
                <a:gd name="connsiteY0" fmla="*/ 0 h 230314"/>
                <a:gd name="connsiteX1" fmla="*/ 0 w 230314"/>
                <a:gd name="connsiteY1" fmla="*/ 230314 h 230314"/>
                <a:gd name="connsiteX2" fmla="*/ 3524 w 230314"/>
                <a:gd name="connsiteY2" fmla="*/ 209550 h 230314"/>
                <a:gd name="connsiteX3" fmla="*/ 209550 w 230314"/>
                <a:gd name="connsiteY3" fmla="*/ 3524 h 230314"/>
                <a:gd name="connsiteX4" fmla="*/ 230314 w 230314"/>
                <a:gd name="connsiteY4" fmla="*/ 0 h 2303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14" h="230314">
                  <a:moveTo>
                    <a:pt x="230314" y="0"/>
                  </a:moveTo>
                  <a:lnTo>
                    <a:pt x="0" y="230314"/>
                  </a:lnTo>
                  <a:cubicBezTo>
                    <a:pt x="953" y="223361"/>
                    <a:pt x="2095" y="216408"/>
                    <a:pt x="3524" y="209550"/>
                  </a:cubicBezTo>
                  <a:lnTo>
                    <a:pt x="209550" y="3524"/>
                  </a:lnTo>
                  <a:cubicBezTo>
                    <a:pt x="216408" y="2095"/>
                    <a:pt x="223361" y="953"/>
                    <a:pt x="230314" y="0"/>
                  </a:cubicBezTo>
                  <a:close/>
                </a:path>
              </a:pathLst>
            </a:custGeom>
            <a:grpFill/>
            <a:ln w="9525" cap="flat">
              <a:noFill/>
              <a:prstDash val="solid"/>
              <a:miter/>
            </a:ln>
          </p:spPr>
          <p:txBody>
            <a:bodyPr rtlCol="0" anchor="ctr"/>
            <a:lstStyle/>
            <a:p>
              <a:endParaRPr lang="en-US"/>
            </a:p>
          </p:txBody>
        </p:sp>
        <p:sp>
          <p:nvSpPr>
            <p:cNvPr id="1042" name="Freeform: Shape 1041">
              <a:extLst>
                <a:ext uri="{FF2B5EF4-FFF2-40B4-BE49-F238E27FC236}">
                  <a16:creationId xmlns:a16="http://schemas.microsoft.com/office/drawing/2014/main" id="{471AED48-754E-41AC-9ECC-DB25976447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29300" y="3162300"/>
              <a:ext cx="294131" cy="294131"/>
            </a:xfrm>
            <a:custGeom>
              <a:avLst/>
              <a:gdLst>
                <a:gd name="connsiteX0" fmla="*/ 294132 w 294131"/>
                <a:gd name="connsiteY0" fmla="*/ 1238 h 294131"/>
                <a:gd name="connsiteX1" fmla="*/ 1238 w 294131"/>
                <a:gd name="connsiteY1" fmla="*/ 294132 h 294131"/>
                <a:gd name="connsiteX2" fmla="*/ 0 w 294131"/>
                <a:gd name="connsiteY2" fmla="*/ 278225 h 294131"/>
                <a:gd name="connsiteX3" fmla="*/ 278225 w 294131"/>
                <a:gd name="connsiteY3" fmla="*/ 0 h 294131"/>
                <a:gd name="connsiteX4" fmla="*/ 294132 w 294131"/>
                <a:gd name="connsiteY4" fmla="*/ 1238 h 294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131" h="294131">
                  <a:moveTo>
                    <a:pt x="294132" y="1238"/>
                  </a:moveTo>
                  <a:lnTo>
                    <a:pt x="1238" y="294132"/>
                  </a:lnTo>
                  <a:cubicBezTo>
                    <a:pt x="667" y="288893"/>
                    <a:pt x="0" y="283559"/>
                    <a:pt x="0" y="278225"/>
                  </a:cubicBezTo>
                  <a:lnTo>
                    <a:pt x="278225" y="0"/>
                  </a:lnTo>
                  <a:cubicBezTo>
                    <a:pt x="283559" y="0"/>
                    <a:pt x="288893" y="667"/>
                    <a:pt x="294132" y="1238"/>
                  </a:cubicBezTo>
                  <a:close/>
                </a:path>
              </a:pathLst>
            </a:custGeom>
            <a:grpFill/>
            <a:ln w="9525" cap="flat">
              <a:noFill/>
              <a:prstDash val="solid"/>
              <a:miter/>
            </a:ln>
          </p:spPr>
          <p:txBody>
            <a:bodyPr rtlCol="0" anchor="ctr"/>
            <a:lstStyle/>
            <a:p>
              <a:endParaRPr lang="en-US" dirty="0"/>
            </a:p>
          </p:txBody>
        </p:sp>
        <p:sp>
          <p:nvSpPr>
            <p:cNvPr id="1043" name="Freeform: Shape 1042">
              <a:extLst>
                <a:ext uri="{FF2B5EF4-FFF2-40B4-BE49-F238E27FC236}">
                  <a16:creationId xmlns:a16="http://schemas.microsoft.com/office/drawing/2014/main" id="{48005417-D297-404F-82A5-8C4393E85F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37205" y="3170110"/>
              <a:ext cx="337184" cy="337280"/>
            </a:xfrm>
            <a:custGeom>
              <a:avLst/>
              <a:gdLst>
                <a:gd name="connsiteX0" fmla="*/ 337185 w 337184"/>
                <a:gd name="connsiteY0" fmla="*/ 3905 h 337280"/>
                <a:gd name="connsiteX1" fmla="*/ 3810 w 337184"/>
                <a:gd name="connsiteY1" fmla="*/ 337280 h 337280"/>
                <a:gd name="connsiteX2" fmla="*/ 0 w 337184"/>
                <a:gd name="connsiteY2" fmla="*/ 323850 h 337280"/>
                <a:gd name="connsiteX3" fmla="*/ 323850 w 337184"/>
                <a:gd name="connsiteY3" fmla="*/ 0 h 337280"/>
                <a:gd name="connsiteX4" fmla="*/ 337185 w 337184"/>
                <a:gd name="connsiteY4" fmla="*/ 3905 h 33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184" h="337280">
                  <a:moveTo>
                    <a:pt x="337185" y="3905"/>
                  </a:moveTo>
                  <a:lnTo>
                    <a:pt x="3810" y="337280"/>
                  </a:lnTo>
                  <a:cubicBezTo>
                    <a:pt x="2381" y="332899"/>
                    <a:pt x="1143" y="328422"/>
                    <a:pt x="0" y="323850"/>
                  </a:cubicBezTo>
                  <a:lnTo>
                    <a:pt x="323850" y="0"/>
                  </a:lnTo>
                  <a:cubicBezTo>
                    <a:pt x="328327" y="1715"/>
                    <a:pt x="332804" y="2477"/>
                    <a:pt x="337185" y="3905"/>
                  </a:cubicBezTo>
                  <a:close/>
                </a:path>
              </a:pathLst>
            </a:custGeom>
            <a:grpFill/>
            <a:ln w="9525" cap="flat">
              <a:noFill/>
              <a:prstDash val="solid"/>
              <a:miter/>
            </a:ln>
          </p:spPr>
          <p:txBody>
            <a:bodyPr rtlCol="0" anchor="ctr"/>
            <a:lstStyle/>
            <a:p>
              <a:endParaRPr lang="en-US"/>
            </a:p>
          </p:txBody>
        </p:sp>
        <p:sp>
          <p:nvSpPr>
            <p:cNvPr id="1044" name="Freeform: Shape 1043">
              <a:extLst>
                <a:ext uri="{FF2B5EF4-FFF2-40B4-BE49-F238E27FC236}">
                  <a16:creationId xmlns:a16="http://schemas.microsoft.com/office/drawing/2014/main" id="{17F942D6-2D0C-4894-81F0-6F81714BA4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3207" y="3186207"/>
              <a:ext cx="364617" cy="364617"/>
            </a:xfrm>
            <a:custGeom>
              <a:avLst/>
              <a:gdLst>
                <a:gd name="connsiteX0" fmla="*/ 364617 w 364617"/>
                <a:gd name="connsiteY0" fmla="*/ 5620 h 364617"/>
                <a:gd name="connsiteX1" fmla="*/ 5620 w 364617"/>
                <a:gd name="connsiteY1" fmla="*/ 364617 h 364617"/>
                <a:gd name="connsiteX2" fmla="*/ 0 w 364617"/>
                <a:gd name="connsiteY2" fmla="*/ 353187 h 364617"/>
                <a:gd name="connsiteX3" fmla="*/ 353187 w 364617"/>
                <a:gd name="connsiteY3" fmla="*/ 0 h 364617"/>
                <a:gd name="connsiteX4" fmla="*/ 364617 w 364617"/>
                <a:gd name="connsiteY4" fmla="*/ 5620 h 364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4617" h="364617">
                  <a:moveTo>
                    <a:pt x="364617" y="5620"/>
                  </a:moveTo>
                  <a:lnTo>
                    <a:pt x="5620" y="364617"/>
                  </a:lnTo>
                  <a:cubicBezTo>
                    <a:pt x="3620" y="360902"/>
                    <a:pt x="1715" y="357092"/>
                    <a:pt x="0" y="353187"/>
                  </a:cubicBezTo>
                  <a:lnTo>
                    <a:pt x="353187" y="0"/>
                  </a:lnTo>
                  <a:cubicBezTo>
                    <a:pt x="357092" y="1715"/>
                    <a:pt x="360902" y="3715"/>
                    <a:pt x="364617" y="5620"/>
                  </a:cubicBezTo>
                  <a:close/>
                </a:path>
              </a:pathLst>
            </a:custGeom>
            <a:grpFill/>
            <a:ln w="9525" cap="flat">
              <a:noFill/>
              <a:prstDash val="solid"/>
              <a:miter/>
            </a:ln>
          </p:spPr>
          <p:txBody>
            <a:bodyPr rtlCol="0" anchor="ctr"/>
            <a:lstStyle/>
            <a:p>
              <a:endParaRPr lang="en-US"/>
            </a:p>
          </p:txBody>
        </p:sp>
        <p:sp>
          <p:nvSpPr>
            <p:cNvPr id="1045" name="Freeform: Shape 1044">
              <a:extLst>
                <a:ext uri="{FF2B5EF4-FFF2-40B4-BE49-F238E27FC236}">
                  <a16:creationId xmlns:a16="http://schemas.microsoft.com/office/drawing/2014/main" id="{4FAD802E-9670-4B80-876B-3FF64D29A1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5305" y="3208305"/>
              <a:ext cx="380238" cy="380238"/>
            </a:xfrm>
            <a:custGeom>
              <a:avLst/>
              <a:gdLst>
                <a:gd name="connsiteX0" fmla="*/ 380238 w 380238"/>
                <a:gd name="connsiteY0" fmla="*/ 7239 h 380238"/>
                <a:gd name="connsiteX1" fmla="*/ 7239 w 380238"/>
                <a:gd name="connsiteY1" fmla="*/ 380238 h 380238"/>
                <a:gd name="connsiteX2" fmla="*/ 0 w 380238"/>
                <a:gd name="connsiteY2" fmla="*/ 370713 h 380238"/>
                <a:gd name="connsiteX3" fmla="*/ 370237 w 380238"/>
                <a:gd name="connsiteY3" fmla="*/ 0 h 380238"/>
                <a:gd name="connsiteX4" fmla="*/ 380238 w 380238"/>
                <a:gd name="connsiteY4" fmla="*/ 7239 h 380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238" h="380238">
                  <a:moveTo>
                    <a:pt x="380238" y="7239"/>
                  </a:moveTo>
                  <a:lnTo>
                    <a:pt x="7239" y="380238"/>
                  </a:lnTo>
                  <a:cubicBezTo>
                    <a:pt x="4763" y="377000"/>
                    <a:pt x="2381" y="373571"/>
                    <a:pt x="0" y="370713"/>
                  </a:cubicBezTo>
                  <a:lnTo>
                    <a:pt x="370237" y="0"/>
                  </a:lnTo>
                  <a:cubicBezTo>
                    <a:pt x="373571" y="2381"/>
                    <a:pt x="377000" y="4763"/>
                    <a:pt x="380238" y="7239"/>
                  </a:cubicBezTo>
                  <a:close/>
                </a:path>
              </a:pathLst>
            </a:custGeom>
            <a:grpFill/>
            <a:ln w="9525" cap="flat">
              <a:noFill/>
              <a:prstDash val="solid"/>
              <a:miter/>
            </a:ln>
          </p:spPr>
          <p:txBody>
            <a:bodyPr rtlCol="0" anchor="ctr"/>
            <a:lstStyle/>
            <a:p>
              <a:endParaRPr lang="en-US"/>
            </a:p>
          </p:txBody>
        </p:sp>
        <p:sp>
          <p:nvSpPr>
            <p:cNvPr id="1046" name="Freeform: Shape 1045">
              <a:extLst>
                <a:ext uri="{FF2B5EF4-FFF2-40B4-BE49-F238E27FC236}">
                  <a16:creationId xmlns:a16="http://schemas.microsoft.com/office/drawing/2014/main" id="{838AF437-0BFB-40E4-ADA0-5749919AAC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02832" y="3235832"/>
              <a:ext cx="385191" cy="385191"/>
            </a:xfrm>
            <a:custGeom>
              <a:avLst/>
              <a:gdLst>
                <a:gd name="connsiteX0" fmla="*/ 380905 w 385191"/>
                <a:gd name="connsiteY0" fmla="*/ 4286 h 385191"/>
                <a:gd name="connsiteX1" fmla="*/ 385191 w 385191"/>
                <a:gd name="connsiteY1" fmla="*/ 8573 h 385191"/>
                <a:gd name="connsiteX2" fmla="*/ 8573 w 385191"/>
                <a:gd name="connsiteY2" fmla="*/ 385191 h 385191"/>
                <a:gd name="connsiteX3" fmla="*/ 4286 w 385191"/>
                <a:gd name="connsiteY3" fmla="*/ 380905 h 385191"/>
                <a:gd name="connsiteX4" fmla="*/ 0 w 385191"/>
                <a:gd name="connsiteY4" fmla="*/ 376523 h 385191"/>
                <a:gd name="connsiteX5" fmla="*/ 376523 w 385191"/>
                <a:gd name="connsiteY5" fmla="*/ 0 h 385191"/>
                <a:gd name="connsiteX6" fmla="*/ 380905 w 385191"/>
                <a:gd name="connsiteY6" fmla="*/ 4286 h 385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191" h="385191">
                  <a:moveTo>
                    <a:pt x="380905" y="4286"/>
                  </a:moveTo>
                  <a:lnTo>
                    <a:pt x="385191" y="8573"/>
                  </a:lnTo>
                  <a:lnTo>
                    <a:pt x="8573" y="385191"/>
                  </a:lnTo>
                  <a:lnTo>
                    <a:pt x="4286" y="380905"/>
                  </a:lnTo>
                  <a:cubicBezTo>
                    <a:pt x="2762" y="379476"/>
                    <a:pt x="1334" y="377952"/>
                    <a:pt x="0" y="376523"/>
                  </a:cubicBezTo>
                  <a:lnTo>
                    <a:pt x="376523" y="0"/>
                  </a:lnTo>
                  <a:cubicBezTo>
                    <a:pt x="377952" y="1334"/>
                    <a:pt x="379476" y="2667"/>
                    <a:pt x="380905" y="4286"/>
                  </a:cubicBezTo>
                  <a:close/>
                </a:path>
              </a:pathLst>
            </a:custGeom>
            <a:grpFill/>
            <a:ln w="9525" cap="flat">
              <a:noFill/>
              <a:prstDash val="solid"/>
              <a:miter/>
            </a:ln>
          </p:spPr>
          <p:txBody>
            <a:bodyPr rtlCol="0" anchor="ctr"/>
            <a:lstStyle/>
            <a:p>
              <a:endParaRPr lang="en-US"/>
            </a:p>
          </p:txBody>
        </p:sp>
        <p:sp>
          <p:nvSpPr>
            <p:cNvPr id="1047" name="Freeform: Shape 1046">
              <a:extLst>
                <a:ext uri="{FF2B5EF4-FFF2-40B4-BE49-F238E27FC236}">
                  <a16:creationId xmlns:a16="http://schemas.microsoft.com/office/drawing/2014/main" id="{F8BC9C3D-CBBE-4D29-9DAC-98B3CAF397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35789" y="3268313"/>
              <a:ext cx="379761" cy="380237"/>
            </a:xfrm>
            <a:custGeom>
              <a:avLst/>
              <a:gdLst>
                <a:gd name="connsiteX0" fmla="*/ 372428 w 379761"/>
                <a:gd name="connsiteY0" fmla="*/ 0 h 380237"/>
                <a:gd name="connsiteX1" fmla="*/ 379762 w 379761"/>
                <a:gd name="connsiteY1" fmla="*/ 9525 h 380237"/>
                <a:gd name="connsiteX2" fmla="*/ 9525 w 379761"/>
                <a:gd name="connsiteY2" fmla="*/ 380238 h 380237"/>
                <a:gd name="connsiteX3" fmla="*/ 0 w 379761"/>
                <a:gd name="connsiteY3" fmla="*/ 372904 h 380237"/>
              </a:gdLst>
              <a:ahLst/>
              <a:cxnLst>
                <a:cxn ang="0">
                  <a:pos x="connsiteX0" y="connsiteY0"/>
                </a:cxn>
                <a:cxn ang="0">
                  <a:pos x="connsiteX1" y="connsiteY1"/>
                </a:cxn>
                <a:cxn ang="0">
                  <a:pos x="connsiteX2" y="connsiteY2"/>
                </a:cxn>
                <a:cxn ang="0">
                  <a:pos x="connsiteX3" y="connsiteY3"/>
                </a:cxn>
              </a:cxnLst>
              <a:rect l="l" t="t" r="r" b="b"/>
              <a:pathLst>
                <a:path w="379761" h="380237">
                  <a:moveTo>
                    <a:pt x="372428" y="0"/>
                  </a:moveTo>
                  <a:cubicBezTo>
                    <a:pt x="374999" y="3239"/>
                    <a:pt x="377381" y="6572"/>
                    <a:pt x="379762" y="9525"/>
                  </a:cubicBezTo>
                  <a:lnTo>
                    <a:pt x="9525" y="380238"/>
                  </a:lnTo>
                  <a:cubicBezTo>
                    <a:pt x="6096" y="377857"/>
                    <a:pt x="2762" y="375476"/>
                    <a:pt x="0" y="372904"/>
                  </a:cubicBezTo>
                  <a:close/>
                </a:path>
              </a:pathLst>
            </a:custGeom>
            <a:grpFill/>
            <a:ln w="9525" cap="flat">
              <a:noFill/>
              <a:prstDash val="solid"/>
              <a:miter/>
            </a:ln>
          </p:spPr>
          <p:txBody>
            <a:bodyPr rtlCol="0" anchor="ctr"/>
            <a:lstStyle/>
            <a:p>
              <a:endParaRPr lang="en-US"/>
            </a:p>
          </p:txBody>
        </p:sp>
        <p:sp>
          <p:nvSpPr>
            <p:cNvPr id="1048" name="Freeform: Shape 1047">
              <a:extLst>
                <a:ext uri="{FF2B5EF4-FFF2-40B4-BE49-F238E27FC236}">
                  <a16:creationId xmlns:a16="http://schemas.microsoft.com/office/drawing/2014/main" id="{A7016629-22ED-494E-9205-594895DA95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2841" y="3305841"/>
              <a:ext cx="364807" cy="364807"/>
            </a:xfrm>
            <a:custGeom>
              <a:avLst/>
              <a:gdLst>
                <a:gd name="connsiteX0" fmla="*/ 359188 w 364807"/>
                <a:gd name="connsiteY0" fmla="*/ 0 h 364807"/>
                <a:gd name="connsiteX1" fmla="*/ 364808 w 364807"/>
                <a:gd name="connsiteY1" fmla="*/ 11621 h 364807"/>
                <a:gd name="connsiteX2" fmla="*/ 11621 w 364807"/>
                <a:gd name="connsiteY2" fmla="*/ 364808 h 364807"/>
                <a:gd name="connsiteX3" fmla="*/ 0 w 364807"/>
                <a:gd name="connsiteY3" fmla="*/ 359188 h 364807"/>
              </a:gdLst>
              <a:ahLst/>
              <a:cxnLst>
                <a:cxn ang="0">
                  <a:pos x="connsiteX0" y="connsiteY0"/>
                </a:cxn>
                <a:cxn ang="0">
                  <a:pos x="connsiteX1" y="connsiteY1"/>
                </a:cxn>
                <a:cxn ang="0">
                  <a:pos x="connsiteX2" y="connsiteY2"/>
                </a:cxn>
                <a:cxn ang="0">
                  <a:pos x="connsiteX3" y="connsiteY3"/>
                </a:cxn>
              </a:cxnLst>
              <a:rect l="l" t="t" r="r" b="b"/>
              <a:pathLst>
                <a:path w="364807" h="364807">
                  <a:moveTo>
                    <a:pt x="359188" y="0"/>
                  </a:moveTo>
                  <a:cubicBezTo>
                    <a:pt x="361188" y="3905"/>
                    <a:pt x="362998" y="7715"/>
                    <a:pt x="364808" y="11621"/>
                  </a:cubicBezTo>
                  <a:lnTo>
                    <a:pt x="11621" y="364808"/>
                  </a:lnTo>
                  <a:cubicBezTo>
                    <a:pt x="7715" y="362998"/>
                    <a:pt x="3905" y="361188"/>
                    <a:pt x="0" y="359188"/>
                  </a:cubicBezTo>
                  <a:close/>
                </a:path>
              </a:pathLst>
            </a:custGeom>
            <a:grpFill/>
            <a:ln w="9525" cap="flat">
              <a:noFill/>
              <a:prstDash val="solid"/>
              <a:miter/>
            </a:ln>
          </p:spPr>
          <p:txBody>
            <a:bodyPr rtlCol="0" anchor="ctr"/>
            <a:lstStyle/>
            <a:p>
              <a:endParaRPr lang="en-US"/>
            </a:p>
          </p:txBody>
        </p:sp>
        <p:sp>
          <p:nvSpPr>
            <p:cNvPr id="1049" name="Freeform: Shape 1048">
              <a:extLst>
                <a:ext uri="{FF2B5EF4-FFF2-40B4-BE49-F238E27FC236}">
                  <a16:creationId xmlns:a16="http://schemas.microsoft.com/office/drawing/2014/main" id="{BFF3CC1E-0ED4-4599-9B4E-F057769B96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16370" y="3349466"/>
              <a:ext cx="337280" cy="337280"/>
            </a:xfrm>
            <a:custGeom>
              <a:avLst/>
              <a:gdLst>
                <a:gd name="connsiteX0" fmla="*/ 333470 w 337280"/>
                <a:gd name="connsiteY0" fmla="*/ 0 h 337280"/>
                <a:gd name="connsiteX1" fmla="*/ 337280 w 337280"/>
                <a:gd name="connsiteY1" fmla="*/ 13430 h 337280"/>
                <a:gd name="connsiteX2" fmla="*/ 13430 w 337280"/>
                <a:gd name="connsiteY2" fmla="*/ 337280 h 337280"/>
                <a:gd name="connsiteX3" fmla="*/ 0 w 337280"/>
                <a:gd name="connsiteY3" fmla="*/ 333470 h 337280"/>
              </a:gdLst>
              <a:ahLst/>
              <a:cxnLst>
                <a:cxn ang="0">
                  <a:pos x="connsiteX0" y="connsiteY0"/>
                </a:cxn>
                <a:cxn ang="0">
                  <a:pos x="connsiteX1" y="connsiteY1"/>
                </a:cxn>
                <a:cxn ang="0">
                  <a:pos x="connsiteX2" y="connsiteY2"/>
                </a:cxn>
                <a:cxn ang="0">
                  <a:pos x="connsiteX3" y="connsiteY3"/>
                </a:cxn>
              </a:cxnLst>
              <a:rect l="l" t="t" r="r" b="b"/>
              <a:pathLst>
                <a:path w="337280" h="337280">
                  <a:moveTo>
                    <a:pt x="333470" y="0"/>
                  </a:moveTo>
                  <a:cubicBezTo>
                    <a:pt x="334899" y="4382"/>
                    <a:pt x="336137" y="8858"/>
                    <a:pt x="337280" y="13430"/>
                  </a:cubicBezTo>
                  <a:lnTo>
                    <a:pt x="13430" y="337280"/>
                  </a:lnTo>
                  <a:cubicBezTo>
                    <a:pt x="8858" y="336137"/>
                    <a:pt x="4382" y="334899"/>
                    <a:pt x="0" y="333470"/>
                  </a:cubicBezTo>
                  <a:close/>
                </a:path>
              </a:pathLst>
            </a:custGeom>
            <a:grpFill/>
            <a:ln w="9525" cap="flat">
              <a:noFill/>
              <a:prstDash val="solid"/>
              <a:miter/>
            </a:ln>
          </p:spPr>
          <p:txBody>
            <a:bodyPr rtlCol="0" anchor="ctr"/>
            <a:lstStyle/>
            <a:p>
              <a:endParaRPr lang="en-US"/>
            </a:p>
          </p:txBody>
        </p:sp>
        <p:sp>
          <p:nvSpPr>
            <p:cNvPr id="1050" name="Freeform: Shape 1049">
              <a:extLst>
                <a:ext uri="{FF2B5EF4-FFF2-40B4-BE49-F238E27FC236}">
                  <a16:creationId xmlns:a16="http://schemas.microsoft.com/office/drawing/2014/main" id="{065A4B3A-F9A7-4FA6-A7F3-EA08E0BA15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67329" y="3400425"/>
              <a:ext cx="294227" cy="294132"/>
            </a:xfrm>
            <a:custGeom>
              <a:avLst/>
              <a:gdLst>
                <a:gd name="connsiteX0" fmla="*/ 292989 w 294227"/>
                <a:gd name="connsiteY0" fmla="*/ 0 h 294132"/>
                <a:gd name="connsiteX1" fmla="*/ 294227 w 294227"/>
                <a:gd name="connsiteY1" fmla="*/ 15907 h 294132"/>
                <a:gd name="connsiteX2" fmla="*/ 15907 w 294227"/>
                <a:gd name="connsiteY2" fmla="*/ 294132 h 294132"/>
                <a:gd name="connsiteX3" fmla="*/ 0 w 294227"/>
                <a:gd name="connsiteY3" fmla="*/ 292894 h 294132"/>
              </a:gdLst>
              <a:ahLst/>
              <a:cxnLst>
                <a:cxn ang="0">
                  <a:pos x="connsiteX0" y="connsiteY0"/>
                </a:cxn>
                <a:cxn ang="0">
                  <a:pos x="connsiteX1" y="connsiteY1"/>
                </a:cxn>
                <a:cxn ang="0">
                  <a:pos x="connsiteX2" y="connsiteY2"/>
                </a:cxn>
                <a:cxn ang="0">
                  <a:pos x="connsiteX3" y="connsiteY3"/>
                </a:cxn>
              </a:cxnLst>
              <a:rect l="l" t="t" r="r" b="b"/>
              <a:pathLst>
                <a:path w="294227" h="294132">
                  <a:moveTo>
                    <a:pt x="292989" y="0"/>
                  </a:moveTo>
                  <a:cubicBezTo>
                    <a:pt x="293561" y="5334"/>
                    <a:pt x="293942" y="10668"/>
                    <a:pt x="294227" y="15907"/>
                  </a:cubicBezTo>
                  <a:lnTo>
                    <a:pt x="15907" y="294132"/>
                  </a:lnTo>
                  <a:cubicBezTo>
                    <a:pt x="10668" y="294132"/>
                    <a:pt x="5334" y="293465"/>
                    <a:pt x="0" y="292894"/>
                  </a:cubicBezTo>
                  <a:close/>
                </a:path>
              </a:pathLst>
            </a:custGeom>
            <a:grpFill/>
            <a:ln w="9525" cap="flat">
              <a:noFill/>
              <a:prstDash val="solid"/>
              <a:miter/>
            </a:ln>
          </p:spPr>
          <p:txBody>
            <a:bodyPr rtlCol="0" anchor="ctr"/>
            <a:lstStyle/>
            <a:p>
              <a:endParaRPr lang="en-US"/>
            </a:p>
          </p:txBody>
        </p:sp>
        <p:sp>
          <p:nvSpPr>
            <p:cNvPr id="1051" name="Freeform: Shape 1050">
              <a:extLst>
                <a:ext uri="{FF2B5EF4-FFF2-40B4-BE49-F238E27FC236}">
                  <a16:creationId xmlns:a16="http://schemas.microsoft.com/office/drawing/2014/main" id="{783B6A14-A56D-4B95-8395-89CF53A09B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29337" y="3462337"/>
              <a:ext cx="230314" cy="230314"/>
            </a:xfrm>
            <a:custGeom>
              <a:avLst/>
              <a:gdLst>
                <a:gd name="connsiteX0" fmla="*/ 230315 w 230314"/>
                <a:gd name="connsiteY0" fmla="*/ 0 h 230314"/>
                <a:gd name="connsiteX1" fmla="*/ 226886 w 230314"/>
                <a:gd name="connsiteY1" fmla="*/ 20574 h 230314"/>
                <a:gd name="connsiteX2" fmla="*/ 20669 w 230314"/>
                <a:gd name="connsiteY2" fmla="*/ 226790 h 230314"/>
                <a:gd name="connsiteX3" fmla="*/ 0 w 230314"/>
                <a:gd name="connsiteY3" fmla="*/ 230315 h 230314"/>
              </a:gdLst>
              <a:ahLst/>
              <a:cxnLst>
                <a:cxn ang="0">
                  <a:pos x="connsiteX0" y="connsiteY0"/>
                </a:cxn>
                <a:cxn ang="0">
                  <a:pos x="connsiteX1" y="connsiteY1"/>
                </a:cxn>
                <a:cxn ang="0">
                  <a:pos x="connsiteX2" y="connsiteY2"/>
                </a:cxn>
                <a:cxn ang="0">
                  <a:pos x="connsiteX3" y="connsiteY3"/>
                </a:cxn>
              </a:cxnLst>
              <a:rect l="l" t="t" r="r" b="b"/>
              <a:pathLst>
                <a:path w="230314" h="230314">
                  <a:moveTo>
                    <a:pt x="230315" y="0"/>
                  </a:moveTo>
                  <a:cubicBezTo>
                    <a:pt x="229457" y="6953"/>
                    <a:pt x="228314" y="13716"/>
                    <a:pt x="226886" y="20574"/>
                  </a:cubicBezTo>
                  <a:lnTo>
                    <a:pt x="20669" y="226790"/>
                  </a:lnTo>
                  <a:cubicBezTo>
                    <a:pt x="13811" y="228314"/>
                    <a:pt x="6953" y="229457"/>
                    <a:pt x="0" y="230315"/>
                  </a:cubicBezTo>
                  <a:close/>
                </a:path>
              </a:pathLst>
            </a:custGeom>
            <a:grpFill/>
            <a:ln w="9525" cap="flat">
              <a:noFill/>
              <a:prstDash val="solid"/>
              <a:miter/>
            </a:ln>
          </p:spPr>
          <p:txBody>
            <a:bodyPr rtlCol="0" anchor="ctr"/>
            <a:lstStyle/>
            <a:p>
              <a:endParaRPr lang="en-US"/>
            </a:p>
          </p:txBody>
        </p:sp>
        <p:sp>
          <p:nvSpPr>
            <p:cNvPr id="1052" name="Freeform: Shape 1051">
              <a:extLst>
                <a:ext uri="{FF2B5EF4-FFF2-40B4-BE49-F238E27FC236}">
                  <a16:creationId xmlns:a16="http://schemas.microsoft.com/office/drawing/2014/main" id="{49F0868B-B193-43B6-BB1E-1FF72993EA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18682" y="3551682"/>
              <a:ext cx="112871" cy="112871"/>
            </a:xfrm>
            <a:custGeom>
              <a:avLst/>
              <a:gdLst>
                <a:gd name="connsiteX0" fmla="*/ 112871 w 112871"/>
                <a:gd name="connsiteY0" fmla="*/ 0 h 112871"/>
                <a:gd name="connsiteX1" fmla="*/ 0 w 112871"/>
                <a:gd name="connsiteY1" fmla="*/ 112871 h 112871"/>
              </a:gdLst>
              <a:ahLst/>
              <a:cxnLst>
                <a:cxn ang="0">
                  <a:pos x="connsiteX0" y="connsiteY0"/>
                </a:cxn>
                <a:cxn ang="0">
                  <a:pos x="connsiteX1" y="connsiteY1"/>
                </a:cxn>
              </a:cxnLst>
              <a:rect l="l" t="t" r="r" b="b"/>
              <a:pathLst>
                <a:path w="112871" h="112871">
                  <a:moveTo>
                    <a:pt x="112871" y="0"/>
                  </a:moveTo>
                  <a:cubicBezTo>
                    <a:pt x="87618" y="48239"/>
                    <a:pt x="48239" y="87618"/>
                    <a:pt x="0" y="112871"/>
                  </a:cubicBezTo>
                  <a:close/>
                </a:path>
              </a:pathLst>
            </a:custGeom>
            <a:grpFill/>
            <a:ln w="9525" cap="flat">
              <a:noFill/>
              <a:prstDash val="solid"/>
              <a:miter/>
            </a:ln>
          </p:spPr>
          <p:txBody>
            <a:bodyPr rtlCol="0" anchor="ctr"/>
            <a:lstStyle/>
            <a:p>
              <a:endParaRPr lang="en-US"/>
            </a:p>
          </p:txBody>
        </p:sp>
      </p:grpSp>
      <p:grpSp>
        <p:nvGrpSpPr>
          <p:cNvPr id="1054" name="Graphic 4">
            <a:extLst>
              <a:ext uri="{FF2B5EF4-FFF2-40B4-BE49-F238E27FC236}">
                <a16:creationId xmlns:a16="http://schemas.microsoft.com/office/drawing/2014/main" id="{BB32367D-C4F2-49D5-A586-298C7CA821B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689048" y="2335801"/>
            <a:ext cx="849365" cy="849366"/>
            <a:chOff x="5829300" y="3162300"/>
            <a:chExt cx="532256" cy="532257"/>
          </a:xfrm>
          <a:solidFill>
            <a:schemeClr val="bg1"/>
          </a:solidFill>
        </p:grpSpPr>
        <p:sp>
          <p:nvSpPr>
            <p:cNvPr id="1055" name="Freeform: Shape 1054">
              <a:extLst>
                <a:ext uri="{FF2B5EF4-FFF2-40B4-BE49-F238E27FC236}">
                  <a16:creationId xmlns:a16="http://schemas.microsoft.com/office/drawing/2014/main" id="{E1FF7EE7-ACA2-4BFF-BA75-7FAE93FBB6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9208" y="3192208"/>
              <a:ext cx="112966" cy="112966"/>
            </a:xfrm>
            <a:custGeom>
              <a:avLst/>
              <a:gdLst>
                <a:gd name="connsiteX0" fmla="*/ 112967 w 112966"/>
                <a:gd name="connsiteY0" fmla="*/ 0 h 112966"/>
                <a:gd name="connsiteX1" fmla="*/ 0 w 112966"/>
                <a:gd name="connsiteY1" fmla="*/ 112967 h 112966"/>
                <a:gd name="connsiteX2" fmla="*/ 112967 w 112966"/>
                <a:gd name="connsiteY2" fmla="*/ 0 h 112966"/>
              </a:gdLst>
              <a:ahLst/>
              <a:cxnLst>
                <a:cxn ang="0">
                  <a:pos x="connsiteX0" y="connsiteY0"/>
                </a:cxn>
                <a:cxn ang="0">
                  <a:pos x="connsiteX1" y="connsiteY1"/>
                </a:cxn>
                <a:cxn ang="0">
                  <a:pos x="connsiteX2" y="connsiteY2"/>
                </a:cxn>
              </a:cxnLst>
              <a:rect l="l" t="t" r="r" b="b"/>
              <a:pathLst>
                <a:path w="112966" h="112966">
                  <a:moveTo>
                    <a:pt x="112967" y="0"/>
                  </a:moveTo>
                  <a:lnTo>
                    <a:pt x="0" y="112967"/>
                  </a:lnTo>
                  <a:cubicBezTo>
                    <a:pt x="25356" y="64747"/>
                    <a:pt x="64747" y="25356"/>
                    <a:pt x="112967" y="0"/>
                  </a:cubicBezTo>
                  <a:close/>
                </a:path>
              </a:pathLst>
            </a:custGeom>
            <a:grpFill/>
            <a:ln w="9525" cap="flat">
              <a:noFill/>
              <a:prstDash val="solid"/>
              <a:miter/>
            </a:ln>
          </p:spPr>
          <p:txBody>
            <a:bodyPr rtlCol="0" anchor="ctr"/>
            <a:lstStyle/>
            <a:p>
              <a:endParaRPr lang="en-US"/>
            </a:p>
          </p:txBody>
        </p:sp>
        <p:sp>
          <p:nvSpPr>
            <p:cNvPr id="1056" name="Freeform: Shape 1055">
              <a:extLst>
                <a:ext uri="{FF2B5EF4-FFF2-40B4-BE49-F238E27FC236}">
                  <a16:creationId xmlns:a16="http://schemas.microsoft.com/office/drawing/2014/main" id="{8647462E-B5E8-4F02-A1E4-BD0380A224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31205" y="3164205"/>
              <a:ext cx="230314" cy="230314"/>
            </a:xfrm>
            <a:custGeom>
              <a:avLst/>
              <a:gdLst>
                <a:gd name="connsiteX0" fmla="*/ 230314 w 230314"/>
                <a:gd name="connsiteY0" fmla="*/ 0 h 230314"/>
                <a:gd name="connsiteX1" fmla="*/ 0 w 230314"/>
                <a:gd name="connsiteY1" fmla="*/ 230314 h 230314"/>
                <a:gd name="connsiteX2" fmla="*/ 3524 w 230314"/>
                <a:gd name="connsiteY2" fmla="*/ 209550 h 230314"/>
                <a:gd name="connsiteX3" fmla="*/ 209550 w 230314"/>
                <a:gd name="connsiteY3" fmla="*/ 3524 h 230314"/>
                <a:gd name="connsiteX4" fmla="*/ 230314 w 230314"/>
                <a:gd name="connsiteY4" fmla="*/ 0 h 2303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14" h="230314">
                  <a:moveTo>
                    <a:pt x="230314" y="0"/>
                  </a:moveTo>
                  <a:lnTo>
                    <a:pt x="0" y="230314"/>
                  </a:lnTo>
                  <a:cubicBezTo>
                    <a:pt x="953" y="223361"/>
                    <a:pt x="2095" y="216408"/>
                    <a:pt x="3524" y="209550"/>
                  </a:cubicBezTo>
                  <a:lnTo>
                    <a:pt x="209550" y="3524"/>
                  </a:lnTo>
                  <a:cubicBezTo>
                    <a:pt x="216408" y="2095"/>
                    <a:pt x="223361" y="953"/>
                    <a:pt x="230314" y="0"/>
                  </a:cubicBezTo>
                  <a:close/>
                </a:path>
              </a:pathLst>
            </a:custGeom>
            <a:grpFill/>
            <a:ln w="9525" cap="flat">
              <a:noFill/>
              <a:prstDash val="solid"/>
              <a:miter/>
            </a:ln>
          </p:spPr>
          <p:txBody>
            <a:bodyPr rtlCol="0" anchor="ctr"/>
            <a:lstStyle/>
            <a:p>
              <a:endParaRPr lang="en-US"/>
            </a:p>
          </p:txBody>
        </p:sp>
        <p:sp>
          <p:nvSpPr>
            <p:cNvPr id="1057" name="Freeform: Shape 1056">
              <a:extLst>
                <a:ext uri="{FF2B5EF4-FFF2-40B4-BE49-F238E27FC236}">
                  <a16:creationId xmlns:a16="http://schemas.microsoft.com/office/drawing/2014/main" id="{412CE109-6153-414A-B2D6-C4F9C6FA2E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29300" y="3162300"/>
              <a:ext cx="294131" cy="294131"/>
            </a:xfrm>
            <a:custGeom>
              <a:avLst/>
              <a:gdLst>
                <a:gd name="connsiteX0" fmla="*/ 294132 w 294131"/>
                <a:gd name="connsiteY0" fmla="*/ 1238 h 294131"/>
                <a:gd name="connsiteX1" fmla="*/ 1238 w 294131"/>
                <a:gd name="connsiteY1" fmla="*/ 294132 h 294131"/>
                <a:gd name="connsiteX2" fmla="*/ 0 w 294131"/>
                <a:gd name="connsiteY2" fmla="*/ 278225 h 294131"/>
                <a:gd name="connsiteX3" fmla="*/ 278225 w 294131"/>
                <a:gd name="connsiteY3" fmla="*/ 0 h 294131"/>
                <a:gd name="connsiteX4" fmla="*/ 294132 w 294131"/>
                <a:gd name="connsiteY4" fmla="*/ 1238 h 294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131" h="294131">
                  <a:moveTo>
                    <a:pt x="294132" y="1238"/>
                  </a:moveTo>
                  <a:lnTo>
                    <a:pt x="1238" y="294132"/>
                  </a:lnTo>
                  <a:cubicBezTo>
                    <a:pt x="667" y="288893"/>
                    <a:pt x="0" y="283559"/>
                    <a:pt x="0" y="278225"/>
                  </a:cubicBezTo>
                  <a:lnTo>
                    <a:pt x="278225" y="0"/>
                  </a:lnTo>
                  <a:cubicBezTo>
                    <a:pt x="283559" y="0"/>
                    <a:pt x="288893" y="667"/>
                    <a:pt x="294132" y="1238"/>
                  </a:cubicBezTo>
                  <a:close/>
                </a:path>
              </a:pathLst>
            </a:custGeom>
            <a:grpFill/>
            <a:ln w="9525" cap="flat">
              <a:noFill/>
              <a:prstDash val="solid"/>
              <a:miter/>
            </a:ln>
          </p:spPr>
          <p:txBody>
            <a:bodyPr rtlCol="0" anchor="ctr"/>
            <a:lstStyle/>
            <a:p>
              <a:endParaRPr lang="en-US" dirty="0"/>
            </a:p>
          </p:txBody>
        </p:sp>
        <p:sp>
          <p:nvSpPr>
            <p:cNvPr id="1058" name="Freeform: Shape 1057">
              <a:extLst>
                <a:ext uri="{FF2B5EF4-FFF2-40B4-BE49-F238E27FC236}">
                  <a16:creationId xmlns:a16="http://schemas.microsoft.com/office/drawing/2014/main" id="{DAF530F5-D68D-4BC8-8984-F1A8B5DEB6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37205" y="3170110"/>
              <a:ext cx="337184" cy="337280"/>
            </a:xfrm>
            <a:custGeom>
              <a:avLst/>
              <a:gdLst>
                <a:gd name="connsiteX0" fmla="*/ 337185 w 337184"/>
                <a:gd name="connsiteY0" fmla="*/ 3905 h 337280"/>
                <a:gd name="connsiteX1" fmla="*/ 3810 w 337184"/>
                <a:gd name="connsiteY1" fmla="*/ 337280 h 337280"/>
                <a:gd name="connsiteX2" fmla="*/ 0 w 337184"/>
                <a:gd name="connsiteY2" fmla="*/ 323850 h 337280"/>
                <a:gd name="connsiteX3" fmla="*/ 323850 w 337184"/>
                <a:gd name="connsiteY3" fmla="*/ 0 h 337280"/>
                <a:gd name="connsiteX4" fmla="*/ 337185 w 337184"/>
                <a:gd name="connsiteY4" fmla="*/ 3905 h 33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184" h="337280">
                  <a:moveTo>
                    <a:pt x="337185" y="3905"/>
                  </a:moveTo>
                  <a:lnTo>
                    <a:pt x="3810" y="337280"/>
                  </a:lnTo>
                  <a:cubicBezTo>
                    <a:pt x="2381" y="332899"/>
                    <a:pt x="1143" y="328422"/>
                    <a:pt x="0" y="323850"/>
                  </a:cubicBezTo>
                  <a:lnTo>
                    <a:pt x="323850" y="0"/>
                  </a:lnTo>
                  <a:cubicBezTo>
                    <a:pt x="328327" y="1715"/>
                    <a:pt x="332804" y="2477"/>
                    <a:pt x="337185" y="3905"/>
                  </a:cubicBezTo>
                  <a:close/>
                </a:path>
              </a:pathLst>
            </a:custGeom>
            <a:grpFill/>
            <a:ln w="9525" cap="flat">
              <a:noFill/>
              <a:prstDash val="solid"/>
              <a:miter/>
            </a:ln>
          </p:spPr>
          <p:txBody>
            <a:bodyPr rtlCol="0" anchor="ctr"/>
            <a:lstStyle/>
            <a:p>
              <a:endParaRPr lang="en-US"/>
            </a:p>
          </p:txBody>
        </p:sp>
        <p:sp>
          <p:nvSpPr>
            <p:cNvPr id="1059" name="Freeform: Shape 1058">
              <a:extLst>
                <a:ext uri="{FF2B5EF4-FFF2-40B4-BE49-F238E27FC236}">
                  <a16:creationId xmlns:a16="http://schemas.microsoft.com/office/drawing/2014/main" id="{2EB69747-F9DD-4B80-B488-D5565D0BC6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3207" y="3186207"/>
              <a:ext cx="364617" cy="364617"/>
            </a:xfrm>
            <a:custGeom>
              <a:avLst/>
              <a:gdLst>
                <a:gd name="connsiteX0" fmla="*/ 364617 w 364617"/>
                <a:gd name="connsiteY0" fmla="*/ 5620 h 364617"/>
                <a:gd name="connsiteX1" fmla="*/ 5620 w 364617"/>
                <a:gd name="connsiteY1" fmla="*/ 364617 h 364617"/>
                <a:gd name="connsiteX2" fmla="*/ 0 w 364617"/>
                <a:gd name="connsiteY2" fmla="*/ 353187 h 364617"/>
                <a:gd name="connsiteX3" fmla="*/ 353187 w 364617"/>
                <a:gd name="connsiteY3" fmla="*/ 0 h 364617"/>
                <a:gd name="connsiteX4" fmla="*/ 364617 w 364617"/>
                <a:gd name="connsiteY4" fmla="*/ 5620 h 364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4617" h="364617">
                  <a:moveTo>
                    <a:pt x="364617" y="5620"/>
                  </a:moveTo>
                  <a:lnTo>
                    <a:pt x="5620" y="364617"/>
                  </a:lnTo>
                  <a:cubicBezTo>
                    <a:pt x="3620" y="360902"/>
                    <a:pt x="1715" y="357092"/>
                    <a:pt x="0" y="353187"/>
                  </a:cubicBezTo>
                  <a:lnTo>
                    <a:pt x="353187" y="0"/>
                  </a:lnTo>
                  <a:cubicBezTo>
                    <a:pt x="357092" y="1715"/>
                    <a:pt x="360902" y="3715"/>
                    <a:pt x="364617" y="5620"/>
                  </a:cubicBezTo>
                  <a:close/>
                </a:path>
              </a:pathLst>
            </a:custGeom>
            <a:grpFill/>
            <a:ln w="9525" cap="flat">
              <a:noFill/>
              <a:prstDash val="solid"/>
              <a:miter/>
            </a:ln>
          </p:spPr>
          <p:txBody>
            <a:bodyPr rtlCol="0" anchor="ctr"/>
            <a:lstStyle/>
            <a:p>
              <a:endParaRPr lang="en-US"/>
            </a:p>
          </p:txBody>
        </p:sp>
        <p:sp>
          <p:nvSpPr>
            <p:cNvPr id="1060" name="Freeform: Shape 1059">
              <a:extLst>
                <a:ext uri="{FF2B5EF4-FFF2-40B4-BE49-F238E27FC236}">
                  <a16:creationId xmlns:a16="http://schemas.microsoft.com/office/drawing/2014/main" id="{73AFB787-B8A4-4269-9DA9-FF4A660303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5305" y="3208305"/>
              <a:ext cx="380238" cy="380238"/>
            </a:xfrm>
            <a:custGeom>
              <a:avLst/>
              <a:gdLst>
                <a:gd name="connsiteX0" fmla="*/ 380238 w 380238"/>
                <a:gd name="connsiteY0" fmla="*/ 7239 h 380238"/>
                <a:gd name="connsiteX1" fmla="*/ 7239 w 380238"/>
                <a:gd name="connsiteY1" fmla="*/ 380238 h 380238"/>
                <a:gd name="connsiteX2" fmla="*/ 0 w 380238"/>
                <a:gd name="connsiteY2" fmla="*/ 370713 h 380238"/>
                <a:gd name="connsiteX3" fmla="*/ 370237 w 380238"/>
                <a:gd name="connsiteY3" fmla="*/ 0 h 380238"/>
                <a:gd name="connsiteX4" fmla="*/ 380238 w 380238"/>
                <a:gd name="connsiteY4" fmla="*/ 7239 h 380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238" h="380238">
                  <a:moveTo>
                    <a:pt x="380238" y="7239"/>
                  </a:moveTo>
                  <a:lnTo>
                    <a:pt x="7239" y="380238"/>
                  </a:lnTo>
                  <a:cubicBezTo>
                    <a:pt x="4763" y="377000"/>
                    <a:pt x="2381" y="373571"/>
                    <a:pt x="0" y="370713"/>
                  </a:cubicBezTo>
                  <a:lnTo>
                    <a:pt x="370237" y="0"/>
                  </a:lnTo>
                  <a:cubicBezTo>
                    <a:pt x="373571" y="2381"/>
                    <a:pt x="377000" y="4763"/>
                    <a:pt x="380238" y="7239"/>
                  </a:cubicBezTo>
                  <a:close/>
                </a:path>
              </a:pathLst>
            </a:custGeom>
            <a:grpFill/>
            <a:ln w="9525" cap="flat">
              <a:noFill/>
              <a:prstDash val="solid"/>
              <a:miter/>
            </a:ln>
          </p:spPr>
          <p:txBody>
            <a:bodyPr rtlCol="0" anchor="ctr"/>
            <a:lstStyle/>
            <a:p>
              <a:endParaRPr lang="en-US"/>
            </a:p>
          </p:txBody>
        </p:sp>
        <p:sp>
          <p:nvSpPr>
            <p:cNvPr id="1061" name="Freeform: Shape 1060">
              <a:extLst>
                <a:ext uri="{FF2B5EF4-FFF2-40B4-BE49-F238E27FC236}">
                  <a16:creationId xmlns:a16="http://schemas.microsoft.com/office/drawing/2014/main" id="{6E682D93-25A6-4D91-9A81-3F247BBEE3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02832" y="3235832"/>
              <a:ext cx="385191" cy="385191"/>
            </a:xfrm>
            <a:custGeom>
              <a:avLst/>
              <a:gdLst>
                <a:gd name="connsiteX0" fmla="*/ 380905 w 385191"/>
                <a:gd name="connsiteY0" fmla="*/ 4286 h 385191"/>
                <a:gd name="connsiteX1" fmla="*/ 385191 w 385191"/>
                <a:gd name="connsiteY1" fmla="*/ 8573 h 385191"/>
                <a:gd name="connsiteX2" fmla="*/ 8573 w 385191"/>
                <a:gd name="connsiteY2" fmla="*/ 385191 h 385191"/>
                <a:gd name="connsiteX3" fmla="*/ 4286 w 385191"/>
                <a:gd name="connsiteY3" fmla="*/ 380905 h 385191"/>
                <a:gd name="connsiteX4" fmla="*/ 0 w 385191"/>
                <a:gd name="connsiteY4" fmla="*/ 376523 h 385191"/>
                <a:gd name="connsiteX5" fmla="*/ 376523 w 385191"/>
                <a:gd name="connsiteY5" fmla="*/ 0 h 385191"/>
                <a:gd name="connsiteX6" fmla="*/ 380905 w 385191"/>
                <a:gd name="connsiteY6" fmla="*/ 4286 h 385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191" h="385191">
                  <a:moveTo>
                    <a:pt x="380905" y="4286"/>
                  </a:moveTo>
                  <a:lnTo>
                    <a:pt x="385191" y="8573"/>
                  </a:lnTo>
                  <a:lnTo>
                    <a:pt x="8573" y="385191"/>
                  </a:lnTo>
                  <a:lnTo>
                    <a:pt x="4286" y="380905"/>
                  </a:lnTo>
                  <a:cubicBezTo>
                    <a:pt x="2762" y="379476"/>
                    <a:pt x="1334" y="377952"/>
                    <a:pt x="0" y="376523"/>
                  </a:cubicBezTo>
                  <a:lnTo>
                    <a:pt x="376523" y="0"/>
                  </a:lnTo>
                  <a:cubicBezTo>
                    <a:pt x="377952" y="1334"/>
                    <a:pt x="379476" y="2667"/>
                    <a:pt x="380905" y="4286"/>
                  </a:cubicBezTo>
                  <a:close/>
                </a:path>
              </a:pathLst>
            </a:custGeom>
            <a:grpFill/>
            <a:ln w="9525" cap="flat">
              <a:noFill/>
              <a:prstDash val="solid"/>
              <a:miter/>
            </a:ln>
          </p:spPr>
          <p:txBody>
            <a:bodyPr rtlCol="0" anchor="ctr"/>
            <a:lstStyle/>
            <a:p>
              <a:endParaRPr lang="en-US"/>
            </a:p>
          </p:txBody>
        </p:sp>
        <p:sp>
          <p:nvSpPr>
            <p:cNvPr id="1062" name="Freeform: Shape 1061">
              <a:extLst>
                <a:ext uri="{FF2B5EF4-FFF2-40B4-BE49-F238E27FC236}">
                  <a16:creationId xmlns:a16="http://schemas.microsoft.com/office/drawing/2014/main" id="{9D5F48B5-53B4-4DA8-B929-6AFF506589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35789" y="3268313"/>
              <a:ext cx="379761" cy="380237"/>
            </a:xfrm>
            <a:custGeom>
              <a:avLst/>
              <a:gdLst>
                <a:gd name="connsiteX0" fmla="*/ 372428 w 379761"/>
                <a:gd name="connsiteY0" fmla="*/ 0 h 380237"/>
                <a:gd name="connsiteX1" fmla="*/ 379762 w 379761"/>
                <a:gd name="connsiteY1" fmla="*/ 9525 h 380237"/>
                <a:gd name="connsiteX2" fmla="*/ 9525 w 379761"/>
                <a:gd name="connsiteY2" fmla="*/ 380238 h 380237"/>
                <a:gd name="connsiteX3" fmla="*/ 0 w 379761"/>
                <a:gd name="connsiteY3" fmla="*/ 372904 h 380237"/>
              </a:gdLst>
              <a:ahLst/>
              <a:cxnLst>
                <a:cxn ang="0">
                  <a:pos x="connsiteX0" y="connsiteY0"/>
                </a:cxn>
                <a:cxn ang="0">
                  <a:pos x="connsiteX1" y="connsiteY1"/>
                </a:cxn>
                <a:cxn ang="0">
                  <a:pos x="connsiteX2" y="connsiteY2"/>
                </a:cxn>
                <a:cxn ang="0">
                  <a:pos x="connsiteX3" y="connsiteY3"/>
                </a:cxn>
              </a:cxnLst>
              <a:rect l="l" t="t" r="r" b="b"/>
              <a:pathLst>
                <a:path w="379761" h="380237">
                  <a:moveTo>
                    <a:pt x="372428" y="0"/>
                  </a:moveTo>
                  <a:cubicBezTo>
                    <a:pt x="374999" y="3239"/>
                    <a:pt x="377381" y="6572"/>
                    <a:pt x="379762" y="9525"/>
                  </a:cubicBezTo>
                  <a:lnTo>
                    <a:pt x="9525" y="380238"/>
                  </a:lnTo>
                  <a:cubicBezTo>
                    <a:pt x="6096" y="377857"/>
                    <a:pt x="2762" y="375476"/>
                    <a:pt x="0" y="372904"/>
                  </a:cubicBezTo>
                  <a:close/>
                </a:path>
              </a:pathLst>
            </a:custGeom>
            <a:grpFill/>
            <a:ln w="9525" cap="flat">
              <a:noFill/>
              <a:prstDash val="solid"/>
              <a:miter/>
            </a:ln>
          </p:spPr>
          <p:txBody>
            <a:bodyPr rtlCol="0" anchor="ctr"/>
            <a:lstStyle/>
            <a:p>
              <a:endParaRPr lang="en-US"/>
            </a:p>
          </p:txBody>
        </p:sp>
        <p:sp>
          <p:nvSpPr>
            <p:cNvPr id="1063" name="Freeform: Shape 1062">
              <a:extLst>
                <a:ext uri="{FF2B5EF4-FFF2-40B4-BE49-F238E27FC236}">
                  <a16:creationId xmlns:a16="http://schemas.microsoft.com/office/drawing/2014/main" id="{8CA195A3-2A74-4D13-A1B8-24765E26BF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2841" y="3305841"/>
              <a:ext cx="364807" cy="364807"/>
            </a:xfrm>
            <a:custGeom>
              <a:avLst/>
              <a:gdLst>
                <a:gd name="connsiteX0" fmla="*/ 359188 w 364807"/>
                <a:gd name="connsiteY0" fmla="*/ 0 h 364807"/>
                <a:gd name="connsiteX1" fmla="*/ 364808 w 364807"/>
                <a:gd name="connsiteY1" fmla="*/ 11621 h 364807"/>
                <a:gd name="connsiteX2" fmla="*/ 11621 w 364807"/>
                <a:gd name="connsiteY2" fmla="*/ 364808 h 364807"/>
                <a:gd name="connsiteX3" fmla="*/ 0 w 364807"/>
                <a:gd name="connsiteY3" fmla="*/ 359188 h 364807"/>
              </a:gdLst>
              <a:ahLst/>
              <a:cxnLst>
                <a:cxn ang="0">
                  <a:pos x="connsiteX0" y="connsiteY0"/>
                </a:cxn>
                <a:cxn ang="0">
                  <a:pos x="connsiteX1" y="connsiteY1"/>
                </a:cxn>
                <a:cxn ang="0">
                  <a:pos x="connsiteX2" y="connsiteY2"/>
                </a:cxn>
                <a:cxn ang="0">
                  <a:pos x="connsiteX3" y="connsiteY3"/>
                </a:cxn>
              </a:cxnLst>
              <a:rect l="l" t="t" r="r" b="b"/>
              <a:pathLst>
                <a:path w="364807" h="364807">
                  <a:moveTo>
                    <a:pt x="359188" y="0"/>
                  </a:moveTo>
                  <a:cubicBezTo>
                    <a:pt x="361188" y="3905"/>
                    <a:pt x="362998" y="7715"/>
                    <a:pt x="364808" y="11621"/>
                  </a:cubicBezTo>
                  <a:lnTo>
                    <a:pt x="11621" y="364808"/>
                  </a:lnTo>
                  <a:cubicBezTo>
                    <a:pt x="7715" y="362998"/>
                    <a:pt x="3905" y="361188"/>
                    <a:pt x="0" y="359188"/>
                  </a:cubicBezTo>
                  <a:close/>
                </a:path>
              </a:pathLst>
            </a:custGeom>
            <a:grpFill/>
            <a:ln w="9525" cap="flat">
              <a:noFill/>
              <a:prstDash val="solid"/>
              <a:miter/>
            </a:ln>
          </p:spPr>
          <p:txBody>
            <a:bodyPr rtlCol="0" anchor="ctr"/>
            <a:lstStyle/>
            <a:p>
              <a:endParaRPr lang="en-US"/>
            </a:p>
          </p:txBody>
        </p:sp>
        <p:sp>
          <p:nvSpPr>
            <p:cNvPr id="1064" name="Freeform: Shape 1063">
              <a:extLst>
                <a:ext uri="{FF2B5EF4-FFF2-40B4-BE49-F238E27FC236}">
                  <a16:creationId xmlns:a16="http://schemas.microsoft.com/office/drawing/2014/main" id="{B98F1918-C39D-4713-AB21-685A944355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16370" y="3349466"/>
              <a:ext cx="337280" cy="337280"/>
            </a:xfrm>
            <a:custGeom>
              <a:avLst/>
              <a:gdLst>
                <a:gd name="connsiteX0" fmla="*/ 333470 w 337280"/>
                <a:gd name="connsiteY0" fmla="*/ 0 h 337280"/>
                <a:gd name="connsiteX1" fmla="*/ 337280 w 337280"/>
                <a:gd name="connsiteY1" fmla="*/ 13430 h 337280"/>
                <a:gd name="connsiteX2" fmla="*/ 13430 w 337280"/>
                <a:gd name="connsiteY2" fmla="*/ 337280 h 337280"/>
                <a:gd name="connsiteX3" fmla="*/ 0 w 337280"/>
                <a:gd name="connsiteY3" fmla="*/ 333470 h 337280"/>
              </a:gdLst>
              <a:ahLst/>
              <a:cxnLst>
                <a:cxn ang="0">
                  <a:pos x="connsiteX0" y="connsiteY0"/>
                </a:cxn>
                <a:cxn ang="0">
                  <a:pos x="connsiteX1" y="connsiteY1"/>
                </a:cxn>
                <a:cxn ang="0">
                  <a:pos x="connsiteX2" y="connsiteY2"/>
                </a:cxn>
                <a:cxn ang="0">
                  <a:pos x="connsiteX3" y="connsiteY3"/>
                </a:cxn>
              </a:cxnLst>
              <a:rect l="l" t="t" r="r" b="b"/>
              <a:pathLst>
                <a:path w="337280" h="337280">
                  <a:moveTo>
                    <a:pt x="333470" y="0"/>
                  </a:moveTo>
                  <a:cubicBezTo>
                    <a:pt x="334899" y="4382"/>
                    <a:pt x="336137" y="8858"/>
                    <a:pt x="337280" y="13430"/>
                  </a:cubicBezTo>
                  <a:lnTo>
                    <a:pt x="13430" y="337280"/>
                  </a:lnTo>
                  <a:cubicBezTo>
                    <a:pt x="8858" y="336137"/>
                    <a:pt x="4382" y="334899"/>
                    <a:pt x="0" y="333470"/>
                  </a:cubicBezTo>
                  <a:close/>
                </a:path>
              </a:pathLst>
            </a:custGeom>
            <a:grpFill/>
            <a:ln w="9525" cap="flat">
              <a:noFill/>
              <a:prstDash val="solid"/>
              <a:miter/>
            </a:ln>
          </p:spPr>
          <p:txBody>
            <a:bodyPr rtlCol="0" anchor="ctr"/>
            <a:lstStyle/>
            <a:p>
              <a:endParaRPr lang="en-US"/>
            </a:p>
          </p:txBody>
        </p:sp>
        <p:sp>
          <p:nvSpPr>
            <p:cNvPr id="1065" name="Freeform: Shape 1064">
              <a:extLst>
                <a:ext uri="{FF2B5EF4-FFF2-40B4-BE49-F238E27FC236}">
                  <a16:creationId xmlns:a16="http://schemas.microsoft.com/office/drawing/2014/main" id="{33592273-DEE6-42E1-B824-11D5443323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67329" y="3400425"/>
              <a:ext cx="294227" cy="294132"/>
            </a:xfrm>
            <a:custGeom>
              <a:avLst/>
              <a:gdLst>
                <a:gd name="connsiteX0" fmla="*/ 292989 w 294227"/>
                <a:gd name="connsiteY0" fmla="*/ 0 h 294132"/>
                <a:gd name="connsiteX1" fmla="*/ 294227 w 294227"/>
                <a:gd name="connsiteY1" fmla="*/ 15907 h 294132"/>
                <a:gd name="connsiteX2" fmla="*/ 15907 w 294227"/>
                <a:gd name="connsiteY2" fmla="*/ 294132 h 294132"/>
                <a:gd name="connsiteX3" fmla="*/ 0 w 294227"/>
                <a:gd name="connsiteY3" fmla="*/ 292894 h 294132"/>
              </a:gdLst>
              <a:ahLst/>
              <a:cxnLst>
                <a:cxn ang="0">
                  <a:pos x="connsiteX0" y="connsiteY0"/>
                </a:cxn>
                <a:cxn ang="0">
                  <a:pos x="connsiteX1" y="connsiteY1"/>
                </a:cxn>
                <a:cxn ang="0">
                  <a:pos x="connsiteX2" y="connsiteY2"/>
                </a:cxn>
                <a:cxn ang="0">
                  <a:pos x="connsiteX3" y="connsiteY3"/>
                </a:cxn>
              </a:cxnLst>
              <a:rect l="l" t="t" r="r" b="b"/>
              <a:pathLst>
                <a:path w="294227" h="294132">
                  <a:moveTo>
                    <a:pt x="292989" y="0"/>
                  </a:moveTo>
                  <a:cubicBezTo>
                    <a:pt x="293561" y="5334"/>
                    <a:pt x="293942" y="10668"/>
                    <a:pt x="294227" y="15907"/>
                  </a:cubicBezTo>
                  <a:lnTo>
                    <a:pt x="15907" y="294132"/>
                  </a:lnTo>
                  <a:cubicBezTo>
                    <a:pt x="10668" y="294132"/>
                    <a:pt x="5334" y="293465"/>
                    <a:pt x="0" y="292894"/>
                  </a:cubicBezTo>
                  <a:close/>
                </a:path>
              </a:pathLst>
            </a:custGeom>
            <a:grpFill/>
            <a:ln w="9525" cap="flat">
              <a:noFill/>
              <a:prstDash val="solid"/>
              <a:miter/>
            </a:ln>
          </p:spPr>
          <p:txBody>
            <a:bodyPr rtlCol="0" anchor="ctr"/>
            <a:lstStyle/>
            <a:p>
              <a:endParaRPr lang="en-US"/>
            </a:p>
          </p:txBody>
        </p:sp>
        <p:sp>
          <p:nvSpPr>
            <p:cNvPr id="1066" name="Freeform: Shape 1065">
              <a:extLst>
                <a:ext uri="{FF2B5EF4-FFF2-40B4-BE49-F238E27FC236}">
                  <a16:creationId xmlns:a16="http://schemas.microsoft.com/office/drawing/2014/main" id="{12D6F82B-B619-4D8B-85AE-0E57103BA0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29337" y="3462337"/>
              <a:ext cx="230314" cy="230314"/>
            </a:xfrm>
            <a:custGeom>
              <a:avLst/>
              <a:gdLst>
                <a:gd name="connsiteX0" fmla="*/ 230315 w 230314"/>
                <a:gd name="connsiteY0" fmla="*/ 0 h 230314"/>
                <a:gd name="connsiteX1" fmla="*/ 226886 w 230314"/>
                <a:gd name="connsiteY1" fmla="*/ 20574 h 230314"/>
                <a:gd name="connsiteX2" fmla="*/ 20669 w 230314"/>
                <a:gd name="connsiteY2" fmla="*/ 226790 h 230314"/>
                <a:gd name="connsiteX3" fmla="*/ 0 w 230314"/>
                <a:gd name="connsiteY3" fmla="*/ 230315 h 230314"/>
              </a:gdLst>
              <a:ahLst/>
              <a:cxnLst>
                <a:cxn ang="0">
                  <a:pos x="connsiteX0" y="connsiteY0"/>
                </a:cxn>
                <a:cxn ang="0">
                  <a:pos x="connsiteX1" y="connsiteY1"/>
                </a:cxn>
                <a:cxn ang="0">
                  <a:pos x="connsiteX2" y="connsiteY2"/>
                </a:cxn>
                <a:cxn ang="0">
                  <a:pos x="connsiteX3" y="connsiteY3"/>
                </a:cxn>
              </a:cxnLst>
              <a:rect l="l" t="t" r="r" b="b"/>
              <a:pathLst>
                <a:path w="230314" h="230314">
                  <a:moveTo>
                    <a:pt x="230315" y="0"/>
                  </a:moveTo>
                  <a:cubicBezTo>
                    <a:pt x="229457" y="6953"/>
                    <a:pt x="228314" y="13716"/>
                    <a:pt x="226886" y="20574"/>
                  </a:cubicBezTo>
                  <a:lnTo>
                    <a:pt x="20669" y="226790"/>
                  </a:lnTo>
                  <a:cubicBezTo>
                    <a:pt x="13811" y="228314"/>
                    <a:pt x="6953" y="229457"/>
                    <a:pt x="0" y="230315"/>
                  </a:cubicBezTo>
                  <a:close/>
                </a:path>
              </a:pathLst>
            </a:custGeom>
            <a:grpFill/>
            <a:ln w="9525" cap="flat">
              <a:noFill/>
              <a:prstDash val="solid"/>
              <a:miter/>
            </a:ln>
          </p:spPr>
          <p:txBody>
            <a:bodyPr rtlCol="0" anchor="ctr"/>
            <a:lstStyle/>
            <a:p>
              <a:endParaRPr lang="en-US"/>
            </a:p>
          </p:txBody>
        </p:sp>
        <p:sp>
          <p:nvSpPr>
            <p:cNvPr id="1067" name="Freeform: Shape 1066">
              <a:extLst>
                <a:ext uri="{FF2B5EF4-FFF2-40B4-BE49-F238E27FC236}">
                  <a16:creationId xmlns:a16="http://schemas.microsoft.com/office/drawing/2014/main" id="{6246C574-90D4-412B-9444-203F7C83CD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18682" y="3551682"/>
              <a:ext cx="112871" cy="112871"/>
            </a:xfrm>
            <a:custGeom>
              <a:avLst/>
              <a:gdLst>
                <a:gd name="connsiteX0" fmla="*/ 112871 w 112871"/>
                <a:gd name="connsiteY0" fmla="*/ 0 h 112871"/>
                <a:gd name="connsiteX1" fmla="*/ 0 w 112871"/>
                <a:gd name="connsiteY1" fmla="*/ 112871 h 112871"/>
              </a:gdLst>
              <a:ahLst/>
              <a:cxnLst>
                <a:cxn ang="0">
                  <a:pos x="connsiteX0" y="connsiteY0"/>
                </a:cxn>
                <a:cxn ang="0">
                  <a:pos x="connsiteX1" y="connsiteY1"/>
                </a:cxn>
              </a:cxnLst>
              <a:rect l="l" t="t" r="r" b="b"/>
              <a:pathLst>
                <a:path w="112871" h="112871">
                  <a:moveTo>
                    <a:pt x="112871" y="0"/>
                  </a:moveTo>
                  <a:cubicBezTo>
                    <a:pt x="87618" y="48239"/>
                    <a:pt x="48239" y="87618"/>
                    <a:pt x="0" y="112871"/>
                  </a:cubicBezTo>
                  <a:close/>
                </a:path>
              </a:pathLst>
            </a:custGeom>
            <a:grpFill/>
            <a:ln w="9525" cap="flat">
              <a:noFill/>
              <a:prstDash val="solid"/>
              <a:miter/>
            </a:ln>
          </p:spPr>
          <p:txBody>
            <a:bodyPr rtlCol="0" anchor="ctr"/>
            <a:lstStyle/>
            <a:p>
              <a:endParaRPr lang="en-US"/>
            </a:p>
          </p:txBody>
        </p:sp>
      </p:grpSp>
      <p:sp>
        <p:nvSpPr>
          <p:cNvPr id="3" name="Espace réservé du contenu 2">
            <a:extLst>
              <a:ext uri="{FF2B5EF4-FFF2-40B4-BE49-F238E27FC236}">
                <a16:creationId xmlns:a16="http://schemas.microsoft.com/office/drawing/2014/main" id="{3C12EE24-D71D-7841-728B-F3E38109734E}"/>
              </a:ext>
            </a:extLst>
          </p:cNvPr>
          <p:cNvSpPr>
            <a:spLocks noGrp="1"/>
          </p:cNvSpPr>
          <p:nvPr>
            <p:ph idx="1"/>
          </p:nvPr>
        </p:nvSpPr>
        <p:spPr>
          <a:xfrm>
            <a:off x="6477270" y="537329"/>
            <a:ext cx="5475918" cy="5682496"/>
          </a:xfrm>
        </p:spPr>
        <p:txBody>
          <a:bodyPr>
            <a:normAutofit fontScale="92500" lnSpcReduction="20000"/>
          </a:bodyPr>
          <a:lstStyle/>
          <a:p>
            <a:pPr eaLnBrk="1" hangingPunct="1">
              <a:defRPr/>
            </a:pPr>
            <a:r>
              <a:rPr lang="fr-FR" sz="3200" dirty="0">
                <a:solidFill>
                  <a:schemeClr val="bg1"/>
                </a:solidFill>
                <a:effectLst/>
              </a:rPr>
              <a:t>Facteurs externes qui peuvent compromettre les objectifs de l’entreprise voire son activité.</a:t>
            </a:r>
          </a:p>
          <a:p>
            <a:pPr lvl="1" eaLnBrk="1" hangingPunct="1">
              <a:defRPr/>
            </a:pPr>
            <a:r>
              <a:rPr lang="fr-FR" sz="3200" dirty="0">
                <a:solidFill>
                  <a:schemeClr val="bg1"/>
                </a:solidFill>
                <a:effectLst/>
              </a:rPr>
              <a:t>La hausse des prix du carburant est par exemple une menaces pour les taxis ou les compagnies aériennes.</a:t>
            </a:r>
          </a:p>
          <a:p>
            <a:pPr lvl="1" eaLnBrk="1" hangingPunct="1">
              <a:defRPr/>
            </a:pPr>
            <a:r>
              <a:rPr lang="fr-FR" sz="3200" dirty="0">
                <a:solidFill>
                  <a:schemeClr val="bg1"/>
                </a:solidFill>
                <a:effectLst/>
              </a:rPr>
              <a:t>Les « gratuits » sont une menace pour la presse existante payante (format La Provence…).</a:t>
            </a:r>
          </a:p>
          <a:p>
            <a:pPr eaLnBrk="1" hangingPunct="1">
              <a:defRPr/>
            </a:pPr>
            <a:endParaRPr lang="fr-FR" sz="3200" dirty="0">
              <a:solidFill>
                <a:schemeClr val="bg1"/>
              </a:solidFill>
              <a:effectLst/>
            </a:endParaRPr>
          </a:p>
          <a:p>
            <a:pPr eaLnBrk="1" hangingPunct="1">
              <a:defRPr/>
            </a:pPr>
            <a:r>
              <a:rPr lang="fr-FR" sz="3200" dirty="0">
                <a:solidFill>
                  <a:schemeClr val="bg1"/>
                </a:solidFill>
                <a:effectLst/>
              </a:rPr>
              <a:t>Objectif du stratège : limiter les risques liés aux menaces ou avoir les capacités de les contrer ! (cas Adidas Puma Nike </a:t>
            </a:r>
            <a:r>
              <a:rPr lang="fr-FR" sz="3200" dirty="0" err="1">
                <a:solidFill>
                  <a:schemeClr val="bg1"/>
                </a:solidFill>
                <a:effectLst/>
              </a:rPr>
              <a:t>Umbro</a:t>
            </a:r>
            <a:r>
              <a:rPr lang="fr-FR" sz="3200" dirty="0">
                <a:solidFill>
                  <a:schemeClr val="bg1"/>
                </a:solidFill>
                <a:effectLst/>
              </a:rPr>
              <a:t>)</a:t>
            </a:r>
          </a:p>
          <a:p>
            <a:endParaRPr lang="fr-FR" sz="1700" dirty="0">
              <a:solidFill>
                <a:schemeClr val="bg1"/>
              </a:solidFill>
            </a:endParaRPr>
          </a:p>
        </p:txBody>
      </p:sp>
    </p:spTree>
    <p:extLst>
      <p:ext uri="{BB962C8B-B14F-4D97-AF65-F5344CB8AC3E}">
        <p14:creationId xmlns:p14="http://schemas.microsoft.com/office/powerpoint/2010/main" val="15191811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5" name="Rectangle 2054">
            <a:extLst>
              <a:ext uri="{FF2B5EF4-FFF2-40B4-BE49-F238E27FC236}">
                <a16:creationId xmlns:a16="http://schemas.microsoft.com/office/drawing/2014/main" id="{5A0118C5-4F8D-4CF4-BADD-53FEACC6C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50" name="Picture 2" descr="Le mouvement Maan déplore le retrait des tests salivaires des pharmacies -  Médias24">
            <a:extLst>
              <a:ext uri="{FF2B5EF4-FFF2-40B4-BE49-F238E27FC236}">
                <a16:creationId xmlns:a16="http://schemas.microsoft.com/office/drawing/2014/main" id="{EA96AEDA-5B97-1BB0-A2C3-D4F90855487E}"/>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511713" y="3500299"/>
            <a:ext cx="3634674" cy="2426144"/>
          </a:xfrm>
          <a:prstGeom prst="rect">
            <a:avLst/>
          </a:prstGeom>
          <a:noFill/>
          <a:extLst>
            <a:ext uri="{909E8E84-426E-40DD-AFC4-6F175D3DCCD1}">
              <a14:hiddenFill xmlns:a14="http://schemas.microsoft.com/office/drawing/2010/main">
                <a:solidFill>
                  <a:srgbClr val="FFFFFF"/>
                </a:solidFill>
              </a14:hiddenFill>
            </a:ext>
          </a:extLst>
        </p:spPr>
      </p:pic>
      <p:grpSp>
        <p:nvGrpSpPr>
          <p:cNvPr id="2057" name="Group 2056">
            <a:extLst>
              <a:ext uri="{FF2B5EF4-FFF2-40B4-BE49-F238E27FC236}">
                <a16:creationId xmlns:a16="http://schemas.microsoft.com/office/drawing/2014/main" id="{134CC3FF-7AA4-46F4-8B24-2F9383D86DB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85511" y="805742"/>
            <a:ext cx="3647770" cy="3193211"/>
            <a:chOff x="1674895" y="1345036"/>
            <a:chExt cx="5428610" cy="4210939"/>
          </a:xfrm>
        </p:grpSpPr>
        <p:sp>
          <p:nvSpPr>
            <p:cNvPr id="2058" name="Rectangle 2057">
              <a:extLst>
                <a:ext uri="{FF2B5EF4-FFF2-40B4-BE49-F238E27FC236}">
                  <a16:creationId xmlns:a16="http://schemas.microsoft.com/office/drawing/2014/main" id="{275E42E8-8B96-4FF0-9DCC-7E2084C0FD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74895" y="1345036"/>
              <a:ext cx="5428610" cy="4210939"/>
            </a:xfrm>
            <a:prstGeom prst="rect">
              <a:avLst/>
            </a:prstGeom>
            <a:solidFill>
              <a:srgbClr val="FFFFFF"/>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9" name="Rectangle 2058">
              <a:extLst>
                <a:ext uri="{FF2B5EF4-FFF2-40B4-BE49-F238E27FC236}">
                  <a16:creationId xmlns:a16="http://schemas.microsoft.com/office/drawing/2014/main" id="{78FEA8A4-ED0E-429C-884B-1599153B8F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74895" y="1345036"/>
              <a:ext cx="5428610" cy="4210939"/>
            </a:xfrm>
            <a:prstGeom prst="rect">
              <a:avLst/>
            </a:prstGeom>
            <a:solidFill>
              <a:schemeClr val="accent6">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61" name="Rectangle 2060">
            <a:extLst>
              <a:ext uri="{FF2B5EF4-FFF2-40B4-BE49-F238E27FC236}">
                <a16:creationId xmlns:a16="http://schemas.microsoft.com/office/drawing/2014/main" id="{CAEBFCD5-5356-4326-8D39-8235A46CD7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5315" y="685805"/>
            <a:ext cx="3624947" cy="3193211"/>
          </a:xfrm>
          <a:prstGeom prst="rect">
            <a:avLst/>
          </a:prstGeom>
          <a:solidFill>
            <a:schemeClr val="tx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549216A7-8031-80EB-075C-4ED730611C88}"/>
              </a:ext>
            </a:extLst>
          </p:cNvPr>
          <p:cNvSpPr>
            <a:spLocks noGrp="1"/>
          </p:cNvSpPr>
          <p:nvPr>
            <p:ph type="title"/>
          </p:nvPr>
        </p:nvSpPr>
        <p:spPr>
          <a:xfrm>
            <a:off x="740584" y="859808"/>
            <a:ext cx="3543197" cy="2878986"/>
          </a:xfrm>
        </p:spPr>
        <p:txBody>
          <a:bodyPr>
            <a:normAutofit/>
          </a:bodyPr>
          <a:lstStyle/>
          <a:p>
            <a:pPr algn="ctr"/>
            <a:r>
              <a:rPr lang="fr-FR">
                <a:solidFill>
                  <a:schemeClr val="bg1"/>
                </a:solidFill>
              </a:rPr>
              <a:t>Opportunités</a:t>
            </a:r>
          </a:p>
        </p:txBody>
      </p:sp>
      <p:grpSp>
        <p:nvGrpSpPr>
          <p:cNvPr id="2063" name="Graphic 4">
            <a:extLst>
              <a:ext uri="{FF2B5EF4-FFF2-40B4-BE49-F238E27FC236}">
                <a16:creationId xmlns:a16="http://schemas.microsoft.com/office/drawing/2014/main" id="{5F2AA49C-5AC0-41C7-BFAF-74B8D8293C8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689048" y="2335801"/>
            <a:ext cx="849365" cy="849366"/>
            <a:chOff x="5829300" y="3162300"/>
            <a:chExt cx="532256" cy="532257"/>
          </a:xfrm>
          <a:solidFill>
            <a:srgbClr val="FFFFFF"/>
          </a:solidFill>
        </p:grpSpPr>
        <p:sp>
          <p:nvSpPr>
            <p:cNvPr id="2064" name="Freeform: Shape 2063">
              <a:extLst>
                <a:ext uri="{FF2B5EF4-FFF2-40B4-BE49-F238E27FC236}">
                  <a16:creationId xmlns:a16="http://schemas.microsoft.com/office/drawing/2014/main" id="{88A750A0-64B5-41B2-B525-A914EB40B3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9208" y="3192208"/>
              <a:ext cx="112966" cy="112966"/>
            </a:xfrm>
            <a:custGeom>
              <a:avLst/>
              <a:gdLst>
                <a:gd name="connsiteX0" fmla="*/ 112967 w 112966"/>
                <a:gd name="connsiteY0" fmla="*/ 0 h 112966"/>
                <a:gd name="connsiteX1" fmla="*/ 0 w 112966"/>
                <a:gd name="connsiteY1" fmla="*/ 112967 h 112966"/>
                <a:gd name="connsiteX2" fmla="*/ 112967 w 112966"/>
                <a:gd name="connsiteY2" fmla="*/ 0 h 112966"/>
              </a:gdLst>
              <a:ahLst/>
              <a:cxnLst>
                <a:cxn ang="0">
                  <a:pos x="connsiteX0" y="connsiteY0"/>
                </a:cxn>
                <a:cxn ang="0">
                  <a:pos x="connsiteX1" y="connsiteY1"/>
                </a:cxn>
                <a:cxn ang="0">
                  <a:pos x="connsiteX2" y="connsiteY2"/>
                </a:cxn>
              </a:cxnLst>
              <a:rect l="l" t="t" r="r" b="b"/>
              <a:pathLst>
                <a:path w="112966" h="112966">
                  <a:moveTo>
                    <a:pt x="112967" y="0"/>
                  </a:moveTo>
                  <a:lnTo>
                    <a:pt x="0" y="112967"/>
                  </a:lnTo>
                  <a:cubicBezTo>
                    <a:pt x="25356" y="64747"/>
                    <a:pt x="64747" y="25356"/>
                    <a:pt x="112967" y="0"/>
                  </a:cubicBezTo>
                  <a:close/>
                </a:path>
              </a:pathLst>
            </a:custGeom>
            <a:grpFill/>
            <a:ln w="9525" cap="flat">
              <a:noFill/>
              <a:prstDash val="solid"/>
              <a:miter/>
            </a:ln>
          </p:spPr>
          <p:txBody>
            <a:bodyPr rtlCol="0" anchor="ctr"/>
            <a:lstStyle/>
            <a:p>
              <a:endParaRPr lang="en-US"/>
            </a:p>
          </p:txBody>
        </p:sp>
        <p:sp>
          <p:nvSpPr>
            <p:cNvPr id="2065" name="Freeform: Shape 2064">
              <a:extLst>
                <a:ext uri="{FF2B5EF4-FFF2-40B4-BE49-F238E27FC236}">
                  <a16:creationId xmlns:a16="http://schemas.microsoft.com/office/drawing/2014/main" id="{F8216C77-85C1-4BDC-87A8-7E75933205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31205" y="3164205"/>
              <a:ext cx="230314" cy="230314"/>
            </a:xfrm>
            <a:custGeom>
              <a:avLst/>
              <a:gdLst>
                <a:gd name="connsiteX0" fmla="*/ 230314 w 230314"/>
                <a:gd name="connsiteY0" fmla="*/ 0 h 230314"/>
                <a:gd name="connsiteX1" fmla="*/ 0 w 230314"/>
                <a:gd name="connsiteY1" fmla="*/ 230314 h 230314"/>
                <a:gd name="connsiteX2" fmla="*/ 3524 w 230314"/>
                <a:gd name="connsiteY2" fmla="*/ 209550 h 230314"/>
                <a:gd name="connsiteX3" fmla="*/ 209550 w 230314"/>
                <a:gd name="connsiteY3" fmla="*/ 3524 h 230314"/>
                <a:gd name="connsiteX4" fmla="*/ 230314 w 230314"/>
                <a:gd name="connsiteY4" fmla="*/ 0 h 2303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14" h="230314">
                  <a:moveTo>
                    <a:pt x="230314" y="0"/>
                  </a:moveTo>
                  <a:lnTo>
                    <a:pt x="0" y="230314"/>
                  </a:lnTo>
                  <a:cubicBezTo>
                    <a:pt x="953" y="223361"/>
                    <a:pt x="2095" y="216408"/>
                    <a:pt x="3524" y="209550"/>
                  </a:cubicBezTo>
                  <a:lnTo>
                    <a:pt x="209550" y="3524"/>
                  </a:lnTo>
                  <a:cubicBezTo>
                    <a:pt x="216408" y="2095"/>
                    <a:pt x="223361" y="953"/>
                    <a:pt x="230314" y="0"/>
                  </a:cubicBezTo>
                  <a:close/>
                </a:path>
              </a:pathLst>
            </a:custGeom>
            <a:grpFill/>
            <a:ln w="9525" cap="flat">
              <a:noFill/>
              <a:prstDash val="solid"/>
              <a:miter/>
            </a:ln>
          </p:spPr>
          <p:txBody>
            <a:bodyPr rtlCol="0" anchor="ctr"/>
            <a:lstStyle/>
            <a:p>
              <a:endParaRPr lang="en-US"/>
            </a:p>
          </p:txBody>
        </p:sp>
        <p:sp>
          <p:nvSpPr>
            <p:cNvPr id="2066" name="Freeform: Shape 2065">
              <a:extLst>
                <a:ext uri="{FF2B5EF4-FFF2-40B4-BE49-F238E27FC236}">
                  <a16:creationId xmlns:a16="http://schemas.microsoft.com/office/drawing/2014/main" id="{471AED48-754E-41AC-9ECC-DB25976447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29300" y="3162300"/>
              <a:ext cx="294131" cy="294131"/>
            </a:xfrm>
            <a:custGeom>
              <a:avLst/>
              <a:gdLst>
                <a:gd name="connsiteX0" fmla="*/ 294132 w 294131"/>
                <a:gd name="connsiteY0" fmla="*/ 1238 h 294131"/>
                <a:gd name="connsiteX1" fmla="*/ 1238 w 294131"/>
                <a:gd name="connsiteY1" fmla="*/ 294132 h 294131"/>
                <a:gd name="connsiteX2" fmla="*/ 0 w 294131"/>
                <a:gd name="connsiteY2" fmla="*/ 278225 h 294131"/>
                <a:gd name="connsiteX3" fmla="*/ 278225 w 294131"/>
                <a:gd name="connsiteY3" fmla="*/ 0 h 294131"/>
                <a:gd name="connsiteX4" fmla="*/ 294132 w 294131"/>
                <a:gd name="connsiteY4" fmla="*/ 1238 h 294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131" h="294131">
                  <a:moveTo>
                    <a:pt x="294132" y="1238"/>
                  </a:moveTo>
                  <a:lnTo>
                    <a:pt x="1238" y="294132"/>
                  </a:lnTo>
                  <a:cubicBezTo>
                    <a:pt x="667" y="288893"/>
                    <a:pt x="0" y="283559"/>
                    <a:pt x="0" y="278225"/>
                  </a:cubicBezTo>
                  <a:lnTo>
                    <a:pt x="278225" y="0"/>
                  </a:lnTo>
                  <a:cubicBezTo>
                    <a:pt x="283559" y="0"/>
                    <a:pt x="288893" y="667"/>
                    <a:pt x="294132" y="1238"/>
                  </a:cubicBezTo>
                  <a:close/>
                </a:path>
              </a:pathLst>
            </a:custGeom>
            <a:grpFill/>
            <a:ln w="9525" cap="flat">
              <a:noFill/>
              <a:prstDash val="solid"/>
              <a:miter/>
            </a:ln>
          </p:spPr>
          <p:txBody>
            <a:bodyPr rtlCol="0" anchor="ctr"/>
            <a:lstStyle/>
            <a:p>
              <a:endParaRPr lang="en-US" dirty="0"/>
            </a:p>
          </p:txBody>
        </p:sp>
        <p:sp>
          <p:nvSpPr>
            <p:cNvPr id="2067" name="Freeform: Shape 2066">
              <a:extLst>
                <a:ext uri="{FF2B5EF4-FFF2-40B4-BE49-F238E27FC236}">
                  <a16:creationId xmlns:a16="http://schemas.microsoft.com/office/drawing/2014/main" id="{48005417-D297-404F-82A5-8C4393E85F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37205" y="3170110"/>
              <a:ext cx="337184" cy="337280"/>
            </a:xfrm>
            <a:custGeom>
              <a:avLst/>
              <a:gdLst>
                <a:gd name="connsiteX0" fmla="*/ 337185 w 337184"/>
                <a:gd name="connsiteY0" fmla="*/ 3905 h 337280"/>
                <a:gd name="connsiteX1" fmla="*/ 3810 w 337184"/>
                <a:gd name="connsiteY1" fmla="*/ 337280 h 337280"/>
                <a:gd name="connsiteX2" fmla="*/ 0 w 337184"/>
                <a:gd name="connsiteY2" fmla="*/ 323850 h 337280"/>
                <a:gd name="connsiteX3" fmla="*/ 323850 w 337184"/>
                <a:gd name="connsiteY3" fmla="*/ 0 h 337280"/>
                <a:gd name="connsiteX4" fmla="*/ 337185 w 337184"/>
                <a:gd name="connsiteY4" fmla="*/ 3905 h 33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184" h="337280">
                  <a:moveTo>
                    <a:pt x="337185" y="3905"/>
                  </a:moveTo>
                  <a:lnTo>
                    <a:pt x="3810" y="337280"/>
                  </a:lnTo>
                  <a:cubicBezTo>
                    <a:pt x="2381" y="332899"/>
                    <a:pt x="1143" y="328422"/>
                    <a:pt x="0" y="323850"/>
                  </a:cubicBezTo>
                  <a:lnTo>
                    <a:pt x="323850" y="0"/>
                  </a:lnTo>
                  <a:cubicBezTo>
                    <a:pt x="328327" y="1715"/>
                    <a:pt x="332804" y="2477"/>
                    <a:pt x="337185" y="3905"/>
                  </a:cubicBezTo>
                  <a:close/>
                </a:path>
              </a:pathLst>
            </a:custGeom>
            <a:grpFill/>
            <a:ln w="9525" cap="flat">
              <a:noFill/>
              <a:prstDash val="solid"/>
              <a:miter/>
            </a:ln>
          </p:spPr>
          <p:txBody>
            <a:bodyPr rtlCol="0" anchor="ctr"/>
            <a:lstStyle/>
            <a:p>
              <a:endParaRPr lang="en-US"/>
            </a:p>
          </p:txBody>
        </p:sp>
        <p:sp>
          <p:nvSpPr>
            <p:cNvPr id="2068" name="Freeform: Shape 2067">
              <a:extLst>
                <a:ext uri="{FF2B5EF4-FFF2-40B4-BE49-F238E27FC236}">
                  <a16:creationId xmlns:a16="http://schemas.microsoft.com/office/drawing/2014/main" id="{17F942D6-2D0C-4894-81F0-6F81714BA4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3207" y="3186207"/>
              <a:ext cx="364617" cy="364617"/>
            </a:xfrm>
            <a:custGeom>
              <a:avLst/>
              <a:gdLst>
                <a:gd name="connsiteX0" fmla="*/ 364617 w 364617"/>
                <a:gd name="connsiteY0" fmla="*/ 5620 h 364617"/>
                <a:gd name="connsiteX1" fmla="*/ 5620 w 364617"/>
                <a:gd name="connsiteY1" fmla="*/ 364617 h 364617"/>
                <a:gd name="connsiteX2" fmla="*/ 0 w 364617"/>
                <a:gd name="connsiteY2" fmla="*/ 353187 h 364617"/>
                <a:gd name="connsiteX3" fmla="*/ 353187 w 364617"/>
                <a:gd name="connsiteY3" fmla="*/ 0 h 364617"/>
                <a:gd name="connsiteX4" fmla="*/ 364617 w 364617"/>
                <a:gd name="connsiteY4" fmla="*/ 5620 h 364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4617" h="364617">
                  <a:moveTo>
                    <a:pt x="364617" y="5620"/>
                  </a:moveTo>
                  <a:lnTo>
                    <a:pt x="5620" y="364617"/>
                  </a:lnTo>
                  <a:cubicBezTo>
                    <a:pt x="3620" y="360902"/>
                    <a:pt x="1715" y="357092"/>
                    <a:pt x="0" y="353187"/>
                  </a:cubicBezTo>
                  <a:lnTo>
                    <a:pt x="353187" y="0"/>
                  </a:lnTo>
                  <a:cubicBezTo>
                    <a:pt x="357092" y="1715"/>
                    <a:pt x="360902" y="3715"/>
                    <a:pt x="364617" y="5620"/>
                  </a:cubicBezTo>
                  <a:close/>
                </a:path>
              </a:pathLst>
            </a:custGeom>
            <a:grpFill/>
            <a:ln w="9525" cap="flat">
              <a:noFill/>
              <a:prstDash val="solid"/>
              <a:miter/>
            </a:ln>
          </p:spPr>
          <p:txBody>
            <a:bodyPr rtlCol="0" anchor="ctr"/>
            <a:lstStyle/>
            <a:p>
              <a:endParaRPr lang="en-US"/>
            </a:p>
          </p:txBody>
        </p:sp>
        <p:sp>
          <p:nvSpPr>
            <p:cNvPr id="2069" name="Freeform: Shape 2068">
              <a:extLst>
                <a:ext uri="{FF2B5EF4-FFF2-40B4-BE49-F238E27FC236}">
                  <a16:creationId xmlns:a16="http://schemas.microsoft.com/office/drawing/2014/main" id="{4FAD802E-9670-4B80-876B-3FF64D29A1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5305" y="3208305"/>
              <a:ext cx="380238" cy="380238"/>
            </a:xfrm>
            <a:custGeom>
              <a:avLst/>
              <a:gdLst>
                <a:gd name="connsiteX0" fmla="*/ 380238 w 380238"/>
                <a:gd name="connsiteY0" fmla="*/ 7239 h 380238"/>
                <a:gd name="connsiteX1" fmla="*/ 7239 w 380238"/>
                <a:gd name="connsiteY1" fmla="*/ 380238 h 380238"/>
                <a:gd name="connsiteX2" fmla="*/ 0 w 380238"/>
                <a:gd name="connsiteY2" fmla="*/ 370713 h 380238"/>
                <a:gd name="connsiteX3" fmla="*/ 370237 w 380238"/>
                <a:gd name="connsiteY3" fmla="*/ 0 h 380238"/>
                <a:gd name="connsiteX4" fmla="*/ 380238 w 380238"/>
                <a:gd name="connsiteY4" fmla="*/ 7239 h 380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238" h="380238">
                  <a:moveTo>
                    <a:pt x="380238" y="7239"/>
                  </a:moveTo>
                  <a:lnTo>
                    <a:pt x="7239" y="380238"/>
                  </a:lnTo>
                  <a:cubicBezTo>
                    <a:pt x="4763" y="377000"/>
                    <a:pt x="2381" y="373571"/>
                    <a:pt x="0" y="370713"/>
                  </a:cubicBezTo>
                  <a:lnTo>
                    <a:pt x="370237" y="0"/>
                  </a:lnTo>
                  <a:cubicBezTo>
                    <a:pt x="373571" y="2381"/>
                    <a:pt x="377000" y="4763"/>
                    <a:pt x="380238" y="7239"/>
                  </a:cubicBezTo>
                  <a:close/>
                </a:path>
              </a:pathLst>
            </a:custGeom>
            <a:grpFill/>
            <a:ln w="9525" cap="flat">
              <a:noFill/>
              <a:prstDash val="solid"/>
              <a:miter/>
            </a:ln>
          </p:spPr>
          <p:txBody>
            <a:bodyPr rtlCol="0" anchor="ctr"/>
            <a:lstStyle/>
            <a:p>
              <a:endParaRPr lang="en-US"/>
            </a:p>
          </p:txBody>
        </p:sp>
        <p:sp>
          <p:nvSpPr>
            <p:cNvPr id="2070" name="Freeform: Shape 2069">
              <a:extLst>
                <a:ext uri="{FF2B5EF4-FFF2-40B4-BE49-F238E27FC236}">
                  <a16:creationId xmlns:a16="http://schemas.microsoft.com/office/drawing/2014/main" id="{838AF437-0BFB-40E4-ADA0-5749919AAC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02832" y="3235832"/>
              <a:ext cx="385191" cy="385191"/>
            </a:xfrm>
            <a:custGeom>
              <a:avLst/>
              <a:gdLst>
                <a:gd name="connsiteX0" fmla="*/ 380905 w 385191"/>
                <a:gd name="connsiteY0" fmla="*/ 4286 h 385191"/>
                <a:gd name="connsiteX1" fmla="*/ 385191 w 385191"/>
                <a:gd name="connsiteY1" fmla="*/ 8573 h 385191"/>
                <a:gd name="connsiteX2" fmla="*/ 8573 w 385191"/>
                <a:gd name="connsiteY2" fmla="*/ 385191 h 385191"/>
                <a:gd name="connsiteX3" fmla="*/ 4286 w 385191"/>
                <a:gd name="connsiteY3" fmla="*/ 380905 h 385191"/>
                <a:gd name="connsiteX4" fmla="*/ 0 w 385191"/>
                <a:gd name="connsiteY4" fmla="*/ 376523 h 385191"/>
                <a:gd name="connsiteX5" fmla="*/ 376523 w 385191"/>
                <a:gd name="connsiteY5" fmla="*/ 0 h 385191"/>
                <a:gd name="connsiteX6" fmla="*/ 380905 w 385191"/>
                <a:gd name="connsiteY6" fmla="*/ 4286 h 385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191" h="385191">
                  <a:moveTo>
                    <a:pt x="380905" y="4286"/>
                  </a:moveTo>
                  <a:lnTo>
                    <a:pt x="385191" y="8573"/>
                  </a:lnTo>
                  <a:lnTo>
                    <a:pt x="8573" y="385191"/>
                  </a:lnTo>
                  <a:lnTo>
                    <a:pt x="4286" y="380905"/>
                  </a:lnTo>
                  <a:cubicBezTo>
                    <a:pt x="2762" y="379476"/>
                    <a:pt x="1334" y="377952"/>
                    <a:pt x="0" y="376523"/>
                  </a:cubicBezTo>
                  <a:lnTo>
                    <a:pt x="376523" y="0"/>
                  </a:lnTo>
                  <a:cubicBezTo>
                    <a:pt x="377952" y="1334"/>
                    <a:pt x="379476" y="2667"/>
                    <a:pt x="380905" y="4286"/>
                  </a:cubicBezTo>
                  <a:close/>
                </a:path>
              </a:pathLst>
            </a:custGeom>
            <a:grpFill/>
            <a:ln w="9525" cap="flat">
              <a:noFill/>
              <a:prstDash val="solid"/>
              <a:miter/>
            </a:ln>
          </p:spPr>
          <p:txBody>
            <a:bodyPr rtlCol="0" anchor="ctr"/>
            <a:lstStyle/>
            <a:p>
              <a:endParaRPr lang="en-US"/>
            </a:p>
          </p:txBody>
        </p:sp>
        <p:sp>
          <p:nvSpPr>
            <p:cNvPr id="2071" name="Freeform: Shape 2070">
              <a:extLst>
                <a:ext uri="{FF2B5EF4-FFF2-40B4-BE49-F238E27FC236}">
                  <a16:creationId xmlns:a16="http://schemas.microsoft.com/office/drawing/2014/main" id="{F8BC9C3D-CBBE-4D29-9DAC-98B3CAF397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35789" y="3268313"/>
              <a:ext cx="379761" cy="380237"/>
            </a:xfrm>
            <a:custGeom>
              <a:avLst/>
              <a:gdLst>
                <a:gd name="connsiteX0" fmla="*/ 372428 w 379761"/>
                <a:gd name="connsiteY0" fmla="*/ 0 h 380237"/>
                <a:gd name="connsiteX1" fmla="*/ 379762 w 379761"/>
                <a:gd name="connsiteY1" fmla="*/ 9525 h 380237"/>
                <a:gd name="connsiteX2" fmla="*/ 9525 w 379761"/>
                <a:gd name="connsiteY2" fmla="*/ 380238 h 380237"/>
                <a:gd name="connsiteX3" fmla="*/ 0 w 379761"/>
                <a:gd name="connsiteY3" fmla="*/ 372904 h 380237"/>
              </a:gdLst>
              <a:ahLst/>
              <a:cxnLst>
                <a:cxn ang="0">
                  <a:pos x="connsiteX0" y="connsiteY0"/>
                </a:cxn>
                <a:cxn ang="0">
                  <a:pos x="connsiteX1" y="connsiteY1"/>
                </a:cxn>
                <a:cxn ang="0">
                  <a:pos x="connsiteX2" y="connsiteY2"/>
                </a:cxn>
                <a:cxn ang="0">
                  <a:pos x="connsiteX3" y="connsiteY3"/>
                </a:cxn>
              </a:cxnLst>
              <a:rect l="l" t="t" r="r" b="b"/>
              <a:pathLst>
                <a:path w="379761" h="380237">
                  <a:moveTo>
                    <a:pt x="372428" y="0"/>
                  </a:moveTo>
                  <a:cubicBezTo>
                    <a:pt x="374999" y="3239"/>
                    <a:pt x="377381" y="6572"/>
                    <a:pt x="379762" y="9525"/>
                  </a:cubicBezTo>
                  <a:lnTo>
                    <a:pt x="9525" y="380238"/>
                  </a:lnTo>
                  <a:cubicBezTo>
                    <a:pt x="6096" y="377857"/>
                    <a:pt x="2762" y="375476"/>
                    <a:pt x="0" y="372904"/>
                  </a:cubicBezTo>
                  <a:close/>
                </a:path>
              </a:pathLst>
            </a:custGeom>
            <a:grpFill/>
            <a:ln w="9525" cap="flat">
              <a:noFill/>
              <a:prstDash val="solid"/>
              <a:miter/>
            </a:ln>
          </p:spPr>
          <p:txBody>
            <a:bodyPr rtlCol="0" anchor="ctr"/>
            <a:lstStyle/>
            <a:p>
              <a:endParaRPr lang="en-US"/>
            </a:p>
          </p:txBody>
        </p:sp>
        <p:sp>
          <p:nvSpPr>
            <p:cNvPr id="2072" name="Freeform: Shape 2071">
              <a:extLst>
                <a:ext uri="{FF2B5EF4-FFF2-40B4-BE49-F238E27FC236}">
                  <a16:creationId xmlns:a16="http://schemas.microsoft.com/office/drawing/2014/main" id="{A7016629-22ED-494E-9205-594895DA95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2841" y="3305841"/>
              <a:ext cx="364807" cy="364807"/>
            </a:xfrm>
            <a:custGeom>
              <a:avLst/>
              <a:gdLst>
                <a:gd name="connsiteX0" fmla="*/ 359188 w 364807"/>
                <a:gd name="connsiteY0" fmla="*/ 0 h 364807"/>
                <a:gd name="connsiteX1" fmla="*/ 364808 w 364807"/>
                <a:gd name="connsiteY1" fmla="*/ 11621 h 364807"/>
                <a:gd name="connsiteX2" fmla="*/ 11621 w 364807"/>
                <a:gd name="connsiteY2" fmla="*/ 364808 h 364807"/>
                <a:gd name="connsiteX3" fmla="*/ 0 w 364807"/>
                <a:gd name="connsiteY3" fmla="*/ 359188 h 364807"/>
              </a:gdLst>
              <a:ahLst/>
              <a:cxnLst>
                <a:cxn ang="0">
                  <a:pos x="connsiteX0" y="connsiteY0"/>
                </a:cxn>
                <a:cxn ang="0">
                  <a:pos x="connsiteX1" y="connsiteY1"/>
                </a:cxn>
                <a:cxn ang="0">
                  <a:pos x="connsiteX2" y="connsiteY2"/>
                </a:cxn>
                <a:cxn ang="0">
                  <a:pos x="connsiteX3" y="connsiteY3"/>
                </a:cxn>
              </a:cxnLst>
              <a:rect l="l" t="t" r="r" b="b"/>
              <a:pathLst>
                <a:path w="364807" h="364807">
                  <a:moveTo>
                    <a:pt x="359188" y="0"/>
                  </a:moveTo>
                  <a:cubicBezTo>
                    <a:pt x="361188" y="3905"/>
                    <a:pt x="362998" y="7715"/>
                    <a:pt x="364808" y="11621"/>
                  </a:cubicBezTo>
                  <a:lnTo>
                    <a:pt x="11621" y="364808"/>
                  </a:lnTo>
                  <a:cubicBezTo>
                    <a:pt x="7715" y="362998"/>
                    <a:pt x="3905" y="361188"/>
                    <a:pt x="0" y="359188"/>
                  </a:cubicBezTo>
                  <a:close/>
                </a:path>
              </a:pathLst>
            </a:custGeom>
            <a:grpFill/>
            <a:ln w="9525" cap="flat">
              <a:noFill/>
              <a:prstDash val="solid"/>
              <a:miter/>
            </a:ln>
          </p:spPr>
          <p:txBody>
            <a:bodyPr rtlCol="0" anchor="ctr"/>
            <a:lstStyle/>
            <a:p>
              <a:endParaRPr lang="en-US"/>
            </a:p>
          </p:txBody>
        </p:sp>
        <p:sp>
          <p:nvSpPr>
            <p:cNvPr id="2073" name="Freeform: Shape 2072">
              <a:extLst>
                <a:ext uri="{FF2B5EF4-FFF2-40B4-BE49-F238E27FC236}">
                  <a16:creationId xmlns:a16="http://schemas.microsoft.com/office/drawing/2014/main" id="{BFF3CC1E-0ED4-4599-9B4E-F057769B96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16370" y="3349466"/>
              <a:ext cx="337280" cy="337280"/>
            </a:xfrm>
            <a:custGeom>
              <a:avLst/>
              <a:gdLst>
                <a:gd name="connsiteX0" fmla="*/ 333470 w 337280"/>
                <a:gd name="connsiteY0" fmla="*/ 0 h 337280"/>
                <a:gd name="connsiteX1" fmla="*/ 337280 w 337280"/>
                <a:gd name="connsiteY1" fmla="*/ 13430 h 337280"/>
                <a:gd name="connsiteX2" fmla="*/ 13430 w 337280"/>
                <a:gd name="connsiteY2" fmla="*/ 337280 h 337280"/>
                <a:gd name="connsiteX3" fmla="*/ 0 w 337280"/>
                <a:gd name="connsiteY3" fmla="*/ 333470 h 337280"/>
              </a:gdLst>
              <a:ahLst/>
              <a:cxnLst>
                <a:cxn ang="0">
                  <a:pos x="connsiteX0" y="connsiteY0"/>
                </a:cxn>
                <a:cxn ang="0">
                  <a:pos x="connsiteX1" y="connsiteY1"/>
                </a:cxn>
                <a:cxn ang="0">
                  <a:pos x="connsiteX2" y="connsiteY2"/>
                </a:cxn>
                <a:cxn ang="0">
                  <a:pos x="connsiteX3" y="connsiteY3"/>
                </a:cxn>
              </a:cxnLst>
              <a:rect l="l" t="t" r="r" b="b"/>
              <a:pathLst>
                <a:path w="337280" h="337280">
                  <a:moveTo>
                    <a:pt x="333470" y="0"/>
                  </a:moveTo>
                  <a:cubicBezTo>
                    <a:pt x="334899" y="4382"/>
                    <a:pt x="336137" y="8858"/>
                    <a:pt x="337280" y="13430"/>
                  </a:cubicBezTo>
                  <a:lnTo>
                    <a:pt x="13430" y="337280"/>
                  </a:lnTo>
                  <a:cubicBezTo>
                    <a:pt x="8858" y="336137"/>
                    <a:pt x="4382" y="334899"/>
                    <a:pt x="0" y="333470"/>
                  </a:cubicBezTo>
                  <a:close/>
                </a:path>
              </a:pathLst>
            </a:custGeom>
            <a:grpFill/>
            <a:ln w="9525" cap="flat">
              <a:noFill/>
              <a:prstDash val="solid"/>
              <a:miter/>
            </a:ln>
          </p:spPr>
          <p:txBody>
            <a:bodyPr rtlCol="0" anchor="ctr"/>
            <a:lstStyle/>
            <a:p>
              <a:endParaRPr lang="en-US"/>
            </a:p>
          </p:txBody>
        </p:sp>
        <p:sp>
          <p:nvSpPr>
            <p:cNvPr id="2074" name="Freeform: Shape 2073">
              <a:extLst>
                <a:ext uri="{FF2B5EF4-FFF2-40B4-BE49-F238E27FC236}">
                  <a16:creationId xmlns:a16="http://schemas.microsoft.com/office/drawing/2014/main" id="{065A4B3A-F9A7-4FA6-A7F3-EA08E0BA15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67329" y="3400425"/>
              <a:ext cx="294227" cy="294132"/>
            </a:xfrm>
            <a:custGeom>
              <a:avLst/>
              <a:gdLst>
                <a:gd name="connsiteX0" fmla="*/ 292989 w 294227"/>
                <a:gd name="connsiteY0" fmla="*/ 0 h 294132"/>
                <a:gd name="connsiteX1" fmla="*/ 294227 w 294227"/>
                <a:gd name="connsiteY1" fmla="*/ 15907 h 294132"/>
                <a:gd name="connsiteX2" fmla="*/ 15907 w 294227"/>
                <a:gd name="connsiteY2" fmla="*/ 294132 h 294132"/>
                <a:gd name="connsiteX3" fmla="*/ 0 w 294227"/>
                <a:gd name="connsiteY3" fmla="*/ 292894 h 294132"/>
              </a:gdLst>
              <a:ahLst/>
              <a:cxnLst>
                <a:cxn ang="0">
                  <a:pos x="connsiteX0" y="connsiteY0"/>
                </a:cxn>
                <a:cxn ang="0">
                  <a:pos x="connsiteX1" y="connsiteY1"/>
                </a:cxn>
                <a:cxn ang="0">
                  <a:pos x="connsiteX2" y="connsiteY2"/>
                </a:cxn>
                <a:cxn ang="0">
                  <a:pos x="connsiteX3" y="connsiteY3"/>
                </a:cxn>
              </a:cxnLst>
              <a:rect l="l" t="t" r="r" b="b"/>
              <a:pathLst>
                <a:path w="294227" h="294132">
                  <a:moveTo>
                    <a:pt x="292989" y="0"/>
                  </a:moveTo>
                  <a:cubicBezTo>
                    <a:pt x="293561" y="5334"/>
                    <a:pt x="293942" y="10668"/>
                    <a:pt x="294227" y="15907"/>
                  </a:cubicBezTo>
                  <a:lnTo>
                    <a:pt x="15907" y="294132"/>
                  </a:lnTo>
                  <a:cubicBezTo>
                    <a:pt x="10668" y="294132"/>
                    <a:pt x="5334" y="293465"/>
                    <a:pt x="0" y="292894"/>
                  </a:cubicBezTo>
                  <a:close/>
                </a:path>
              </a:pathLst>
            </a:custGeom>
            <a:grpFill/>
            <a:ln w="9525" cap="flat">
              <a:noFill/>
              <a:prstDash val="solid"/>
              <a:miter/>
            </a:ln>
          </p:spPr>
          <p:txBody>
            <a:bodyPr rtlCol="0" anchor="ctr"/>
            <a:lstStyle/>
            <a:p>
              <a:endParaRPr lang="en-US"/>
            </a:p>
          </p:txBody>
        </p:sp>
        <p:sp>
          <p:nvSpPr>
            <p:cNvPr id="2075" name="Freeform: Shape 2074">
              <a:extLst>
                <a:ext uri="{FF2B5EF4-FFF2-40B4-BE49-F238E27FC236}">
                  <a16:creationId xmlns:a16="http://schemas.microsoft.com/office/drawing/2014/main" id="{783B6A14-A56D-4B95-8395-89CF53A09B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29337" y="3462337"/>
              <a:ext cx="230314" cy="230314"/>
            </a:xfrm>
            <a:custGeom>
              <a:avLst/>
              <a:gdLst>
                <a:gd name="connsiteX0" fmla="*/ 230315 w 230314"/>
                <a:gd name="connsiteY0" fmla="*/ 0 h 230314"/>
                <a:gd name="connsiteX1" fmla="*/ 226886 w 230314"/>
                <a:gd name="connsiteY1" fmla="*/ 20574 h 230314"/>
                <a:gd name="connsiteX2" fmla="*/ 20669 w 230314"/>
                <a:gd name="connsiteY2" fmla="*/ 226790 h 230314"/>
                <a:gd name="connsiteX3" fmla="*/ 0 w 230314"/>
                <a:gd name="connsiteY3" fmla="*/ 230315 h 230314"/>
              </a:gdLst>
              <a:ahLst/>
              <a:cxnLst>
                <a:cxn ang="0">
                  <a:pos x="connsiteX0" y="connsiteY0"/>
                </a:cxn>
                <a:cxn ang="0">
                  <a:pos x="connsiteX1" y="connsiteY1"/>
                </a:cxn>
                <a:cxn ang="0">
                  <a:pos x="connsiteX2" y="connsiteY2"/>
                </a:cxn>
                <a:cxn ang="0">
                  <a:pos x="connsiteX3" y="connsiteY3"/>
                </a:cxn>
              </a:cxnLst>
              <a:rect l="l" t="t" r="r" b="b"/>
              <a:pathLst>
                <a:path w="230314" h="230314">
                  <a:moveTo>
                    <a:pt x="230315" y="0"/>
                  </a:moveTo>
                  <a:cubicBezTo>
                    <a:pt x="229457" y="6953"/>
                    <a:pt x="228314" y="13716"/>
                    <a:pt x="226886" y="20574"/>
                  </a:cubicBezTo>
                  <a:lnTo>
                    <a:pt x="20669" y="226790"/>
                  </a:lnTo>
                  <a:cubicBezTo>
                    <a:pt x="13811" y="228314"/>
                    <a:pt x="6953" y="229457"/>
                    <a:pt x="0" y="230315"/>
                  </a:cubicBezTo>
                  <a:close/>
                </a:path>
              </a:pathLst>
            </a:custGeom>
            <a:grpFill/>
            <a:ln w="9525" cap="flat">
              <a:noFill/>
              <a:prstDash val="solid"/>
              <a:miter/>
            </a:ln>
          </p:spPr>
          <p:txBody>
            <a:bodyPr rtlCol="0" anchor="ctr"/>
            <a:lstStyle/>
            <a:p>
              <a:endParaRPr lang="en-US"/>
            </a:p>
          </p:txBody>
        </p:sp>
        <p:sp>
          <p:nvSpPr>
            <p:cNvPr id="2076" name="Freeform: Shape 2075">
              <a:extLst>
                <a:ext uri="{FF2B5EF4-FFF2-40B4-BE49-F238E27FC236}">
                  <a16:creationId xmlns:a16="http://schemas.microsoft.com/office/drawing/2014/main" id="{49F0868B-B193-43B6-BB1E-1FF72993EA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18682" y="3551682"/>
              <a:ext cx="112871" cy="112871"/>
            </a:xfrm>
            <a:custGeom>
              <a:avLst/>
              <a:gdLst>
                <a:gd name="connsiteX0" fmla="*/ 112871 w 112871"/>
                <a:gd name="connsiteY0" fmla="*/ 0 h 112871"/>
                <a:gd name="connsiteX1" fmla="*/ 0 w 112871"/>
                <a:gd name="connsiteY1" fmla="*/ 112871 h 112871"/>
              </a:gdLst>
              <a:ahLst/>
              <a:cxnLst>
                <a:cxn ang="0">
                  <a:pos x="connsiteX0" y="connsiteY0"/>
                </a:cxn>
                <a:cxn ang="0">
                  <a:pos x="connsiteX1" y="connsiteY1"/>
                </a:cxn>
              </a:cxnLst>
              <a:rect l="l" t="t" r="r" b="b"/>
              <a:pathLst>
                <a:path w="112871" h="112871">
                  <a:moveTo>
                    <a:pt x="112871" y="0"/>
                  </a:moveTo>
                  <a:cubicBezTo>
                    <a:pt x="87618" y="48239"/>
                    <a:pt x="48239" y="87618"/>
                    <a:pt x="0" y="112871"/>
                  </a:cubicBezTo>
                  <a:close/>
                </a:path>
              </a:pathLst>
            </a:custGeom>
            <a:grpFill/>
            <a:ln w="9525" cap="flat">
              <a:noFill/>
              <a:prstDash val="solid"/>
              <a:miter/>
            </a:ln>
          </p:spPr>
          <p:txBody>
            <a:bodyPr rtlCol="0" anchor="ctr"/>
            <a:lstStyle/>
            <a:p>
              <a:endParaRPr lang="en-US"/>
            </a:p>
          </p:txBody>
        </p:sp>
      </p:grpSp>
      <p:grpSp>
        <p:nvGrpSpPr>
          <p:cNvPr id="2078" name="Graphic 4">
            <a:extLst>
              <a:ext uri="{FF2B5EF4-FFF2-40B4-BE49-F238E27FC236}">
                <a16:creationId xmlns:a16="http://schemas.microsoft.com/office/drawing/2014/main" id="{BB32367D-C4F2-49D5-A586-298C7CA821B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689048" y="2335801"/>
            <a:ext cx="849365" cy="849366"/>
            <a:chOff x="5829300" y="3162300"/>
            <a:chExt cx="532256" cy="532257"/>
          </a:xfrm>
          <a:solidFill>
            <a:schemeClr val="bg1"/>
          </a:solidFill>
        </p:grpSpPr>
        <p:sp>
          <p:nvSpPr>
            <p:cNvPr id="2079" name="Freeform: Shape 2078">
              <a:extLst>
                <a:ext uri="{FF2B5EF4-FFF2-40B4-BE49-F238E27FC236}">
                  <a16:creationId xmlns:a16="http://schemas.microsoft.com/office/drawing/2014/main" id="{E1FF7EE7-ACA2-4BFF-BA75-7FAE93FBB6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9208" y="3192208"/>
              <a:ext cx="112966" cy="112966"/>
            </a:xfrm>
            <a:custGeom>
              <a:avLst/>
              <a:gdLst>
                <a:gd name="connsiteX0" fmla="*/ 112967 w 112966"/>
                <a:gd name="connsiteY0" fmla="*/ 0 h 112966"/>
                <a:gd name="connsiteX1" fmla="*/ 0 w 112966"/>
                <a:gd name="connsiteY1" fmla="*/ 112967 h 112966"/>
                <a:gd name="connsiteX2" fmla="*/ 112967 w 112966"/>
                <a:gd name="connsiteY2" fmla="*/ 0 h 112966"/>
              </a:gdLst>
              <a:ahLst/>
              <a:cxnLst>
                <a:cxn ang="0">
                  <a:pos x="connsiteX0" y="connsiteY0"/>
                </a:cxn>
                <a:cxn ang="0">
                  <a:pos x="connsiteX1" y="connsiteY1"/>
                </a:cxn>
                <a:cxn ang="0">
                  <a:pos x="connsiteX2" y="connsiteY2"/>
                </a:cxn>
              </a:cxnLst>
              <a:rect l="l" t="t" r="r" b="b"/>
              <a:pathLst>
                <a:path w="112966" h="112966">
                  <a:moveTo>
                    <a:pt x="112967" y="0"/>
                  </a:moveTo>
                  <a:lnTo>
                    <a:pt x="0" y="112967"/>
                  </a:lnTo>
                  <a:cubicBezTo>
                    <a:pt x="25356" y="64747"/>
                    <a:pt x="64747" y="25356"/>
                    <a:pt x="112967" y="0"/>
                  </a:cubicBezTo>
                  <a:close/>
                </a:path>
              </a:pathLst>
            </a:custGeom>
            <a:grpFill/>
            <a:ln w="9525" cap="flat">
              <a:noFill/>
              <a:prstDash val="solid"/>
              <a:miter/>
            </a:ln>
          </p:spPr>
          <p:txBody>
            <a:bodyPr rtlCol="0" anchor="ctr"/>
            <a:lstStyle/>
            <a:p>
              <a:endParaRPr lang="en-US"/>
            </a:p>
          </p:txBody>
        </p:sp>
        <p:sp>
          <p:nvSpPr>
            <p:cNvPr id="2080" name="Freeform: Shape 2079">
              <a:extLst>
                <a:ext uri="{FF2B5EF4-FFF2-40B4-BE49-F238E27FC236}">
                  <a16:creationId xmlns:a16="http://schemas.microsoft.com/office/drawing/2014/main" id="{8647462E-B5E8-4F02-A1E4-BD0380A224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31205" y="3164205"/>
              <a:ext cx="230314" cy="230314"/>
            </a:xfrm>
            <a:custGeom>
              <a:avLst/>
              <a:gdLst>
                <a:gd name="connsiteX0" fmla="*/ 230314 w 230314"/>
                <a:gd name="connsiteY0" fmla="*/ 0 h 230314"/>
                <a:gd name="connsiteX1" fmla="*/ 0 w 230314"/>
                <a:gd name="connsiteY1" fmla="*/ 230314 h 230314"/>
                <a:gd name="connsiteX2" fmla="*/ 3524 w 230314"/>
                <a:gd name="connsiteY2" fmla="*/ 209550 h 230314"/>
                <a:gd name="connsiteX3" fmla="*/ 209550 w 230314"/>
                <a:gd name="connsiteY3" fmla="*/ 3524 h 230314"/>
                <a:gd name="connsiteX4" fmla="*/ 230314 w 230314"/>
                <a:gd name="connsiteY4" fmla="*/ 0 h 2303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14" h="230314">
                  <a:moveTo>
                    <a:pt x="230314" y="0"/>
                  </a:moveTo>
                  <a:lnTo>
                    <a:pt x="0" y="230314"/>
                  </a:lnTo>
                  <a:cubicBezTo>
                    <a:pt x="953" y="223361"/>
                    <a:pt x="2095" y="216408"/>
                    <a:pt x="3524" y="209550"/>
                  </a:cubicBezTo>
                  <a:lnTo>
                    <a:pt x="209550" y="3524"/>
                  </a:lnTo>
                  <a:cubicBezTo>
                    <a:pt x="216408" y="2095"/>
                    <a:pt x="223361" y="953"/>
                    <a:pt x="230314" y="0"/>
                  </a:cubicBezTo>
                  <a:close/>
                </a:path>
              </a:pathLst>
            </a:custGeom>
            <a:grpFill/>
            <a:ln w="9525" cap="flat">
              <a:noFill/>
              <a:prstDash val="solid"/>
              <a:miter/>
            </a:ln>
          </p:spPr>
          <p:txBody>
            <a:bodyPr rtlCol="0" anchor="ctr"/>
            <a:lstStyle/>
            <a:p>
              <a:endParaRPr lang="en-US"/>
            </a:p>
          </p:txBody>
        </p:sp>
        <p:sp>
          <p:nvSpPr>
            <p:cNvPr id="2081" name="Freeform: Shape 2080">
              <a:extLst>
                <a:ext uri="{FF2B5EF4-FFF2-40B4-BE49-F238E27FC236}">
                  <a16:creationId xmlns:a16="http://schemas.microsoft.com/office/drawing/2014/main" id="{412CE109-6153-414A-B2D6-C4F9C6FA2E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29300" y="3162300"/>
              <a:ext cx="294131" cy="294131"/>
            </a:xfrm>
            <a:custGeom>
              <a:avLst/>
              <a:gdLst>
                <a:gd name="connsiteX0" fmla="*/ 294132 w 294131"/>
                <a:gd name="connsiteY0" fmla="*/ 1238 h 294131"/>
                <a:gd name="connsiteX1" fmla="*/ 1238 w 294131"/>
                <a:gd name="connsiteY1" fmla="*/ 294132 h 294131"/>
                <a:gd name="connsiteX2" fmla="*/ 0 w 294131"/>
                <a:gd name="connsiteY2" fmla="*/ 278225 h 294131"/>
                <a:gd name="connsiteX3" fmla="*/ 278225 w 294131"/>
                <a:gd name="connsiteY3" fmla="*/ 0 h 294131"/>
                <a:gd name="connsiteX4" fmla="*/ 294132 w 294131"/>
                <a:gd name="connsiteY4" fmla="*/ 1238 h 294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131" h="294131">
                  <a:moveTo>
                    <a:pt x="294132" y="1238"/>
                  </a:moveTo>
                  <a:lnTo>
                    <a:pt x="1238" y="294132"/>
                  </a:lnTo>
                  <a:cubicBezTo>
                    <a:pt x="667" y="288893"/>
                    <a:pt x="0" y="283559"/>
                    <a:pt x="0" y="278225"/>
                  </a:cubicBezTo>
                  <a:lnTo>
                    <a:pt x="278225" y="0"/>
                  </a:lnTo>
                  <a:cubicBezTo>
                    <a:pt x="283559" y="0"/>
                    <a:pt x="288893" y="667"/>
                    <a:pt x="294132" y="1238"/>
                  </a:cubicBezTo>
                  <a:close/>
                </a:path>
              </a:pathLst>
            </a:custGeom>
            <a:grpFill/>
            <a:ln w="9525" cap="flat">
              <a:noFill/>
              <a:prstDash val="solid"/>
              <a:miter/>
            </a:ln>
          </p:spPr>
          <p:txBody>
            <a:bodyPr rtlCol="0" anchor="ctr"/>
            <a:lstStyle/>
            <a:p>
              <a:endParaRPr lang="en-US" dirty="0"/>
            </a:p>
          </p:txBody>
        </p:sp>
        <p:sp>
          <p:nvSpPr>
            <p:cNvPr id="2082" name="Freeform: Shape 2081">
              <a:extLst>
                <a:ext uri="{FF2B5EF4-FFF2-40B4-BE49-F238E27FC236}">
                  <a16:creationId xmlns:a16="http://schemas.microsoft.com/office/drawing/2014/main" id="{DAF530F5-D68D-4BC8-8984-F1A8B5DEB6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37205" y="3170110"/>
              <a:ext cx="337184" cy="337280"/>
            </a:xfrm>
            <a:custGeom>
              <a:avLst/>
              <a:gdLst>
                <a:gd name="connsiteX0" fmla="*/ 337185 w 337184"/>
                <a:gd name="connsiteY0" fmla="*/ 3905 h 337280"/>
                <a:gd name="connsiteX1" fmla="*/ 3810 w 337184"/>
                <a:gd name="connsiteY1" fmla="*/ 337280 h 337280"/>
                <a:gd name="connsiteX2" fmla="*/ 0 w 337184"/>
                <a:gd name="connsiteY2" fmla="*/ 323850 h 337280"/>
                <a:gd name="connsiteX3" fmla="*/ 323850 w 337184"/>
                <a:gd name="connsiteY3" fmla="*/ 0 h 337280"/>
                <a:gd name="connsiteX4" fmla="*/ 337185 w 337184"/>
                <a:gd name="connsiteY4" fmla="*/ 3905 h 33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184" h="337280">
                  <a:moveTo>
                    <a:pt x="337185" y="3905"/>
                  </a:moveTo>
                  <a:lnTo>
                    <a:pt x="3810" y="337280"/>
                  </a:lnTo>
                  <a:cubicBezTo>
                    <a:pt x="2381" y="332899"/>
                    <a:pt x="1143" y="328422"/>
                    <a:pt x="0" y="323850"/>
                  </a:cubicBezTo>
                  <a:lnTo>
                    <a:pt x="323850" y="0"/>
                  </a:lnTo>
                  <a:cubicBezTo>
                    <a:pt x="328327" y="1715"/>
                    <a:pt x="332804" y="2477"/>
                    <a:pt x="337185" y="3905"/>
                  </a:cubicBezTo>
                  <a:close/>
                </a:path>
              </a:pathLst>
            </a:custGeom>
            <a:grpFill/>
            <a:ln w="9525" cap="flat">
              <a:noFill/>
              <a:prstDash val="solid"/>
              <a:miter/>
            </a:ln>
          </p:spPr>
          <p:txBody>
            <a:bodyPr rtlCol="0" anchor="ctr"/>
            <a:lstStyle/>
            <a:p>
              <a:endParaRPr lang="en-US"/>
            </a:p>
          </p:txBody>
        </p:sp>
        <p:sp>
          <p:nvSpPr>
            <p:cNvPr id="2083" name="Freeform: Shape 2082">
              <a:extLst>
                <a:ext uri="{FF2B5EF4-FFF2-40B4-BE49-F238E27FC236}">
                  <a16:creationId xmlns:a16="http://schemas.microsoft.com/office/drawing/2014/main" id="{2EB69747-F9DD-4B80-B488-D5565D0BC6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3207" y="3186207"/>
              <a:ext cx="364617" cy="364617"/>
            </a:xfrm>
            <a:custGeom>
              <a:avLst/>
              <a:gdLst>
                <a:gd name="connsiteX0" fmla="*/ 364617 w 364617"/>
                <a:gd name="connsiteY0" fmla="*/ 5620 h 364617"/>
                <a:gd name="connsiteX1" fmla="*/ 5620 w 364617"/>
                <a:gd name="connsiteY1" fmla="*/ 364617 h 364617"/>
                <a:gd name="connsiteX2" fmla="*/ 0 w 364617"/>
                <a:gd name="connsiteY2" fmla="*/ 353187 h 364617"/>
                <a:gd name="connsiteX3" fmla="*/ 353187 w 364617"/>
                <a:gd name="connsiteY3" fmla="*/ 0 h 364617"/>
                <a:gd name="connsiteX4" fmla="*/ 364617 w 364617"/>
                <a:gd name="connsiteY4" fmla="*/ 5620 h 364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4617" h="364617">
                  <a:moveTo>
                    <a:pt x="364617" y="5620"/>
                  </a:moveTo>
                  <a:lnTo>
                    <a:pt x="5620" y="364617"/>
                  </a:lnTo>
                  <a:cubicBezTo>
                    <a:pt x="3620" y="360902"/>
                    <a:pt x="1715" y="357092"/>
                    <a:pt x="0" y="353187"/>
                  </a:cubicBezTo>
                  <a:lnTo>
                    <a:pt x="353187" y="0"/>
                  </a:lnTo>
                  <a:cubicBezTo>
                    <a:pt x="357092" y="1715"/>
                    <a:pt x="360902" y="3715"/>
                    <a:pt x="364617" y="5620"/>
                  </a:cubicBezTo>
                  <a:close/>
                </a:path>
              </a:pathLst>
            </a:custGeom>
            <a:grpFill/>
            <a:ln w="9525" cap="flat">
              <a:noFill/>
              <a:prstDash val="solid"/>
              <a:miter/>
            </a:ln>
          </p:spPr>
          <p:txBody>
            <a:bodyPr rtlCol="0" anchor="ctr"/>
            <a:lstStyle/>
            <a:p>
              <a:endParaRPr lang="en-US"/>
            </a:p>
          </p:txBody>
        </p:sp>
        <p:sp>
          <p:nvSpPr>
            <p:cNvPr id="2084" name="Freeform: Shape 2083">
              <a:extLst>
                <a:ext uri="{FF2B5EF4-FFF2-40B4-BE49-F238E27FC236}">
                  <a16:creationId xmlns:a16="http://schemas.microsoft.com/office/drawing/2014/main" id="{73AFB787-B8A4-4269-9DA9-FF4A660303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5305" y="3208305"/>
              <a:ext cx="380238" cy="380238"/>
            </a:xfrm>
            <a:custGeom>
              <a:avLst/>
              <a:gdLst>
                <a:gd name="connsiteX0" fmla="*/ 380238 w 380238"/>
                <a:gd name="connsiteY0" fmla="*/ 7239 h 380238"/>
                <a:gd name="connsiteX1" fmla="*/ 7239 w 380238"/>
                <a:gd name="connsiteY1" fmla="*/ 380238 h 380238"/>
                <a:gd name="connsiteX2" fmla="*/ 0 w 380238"/>
                <a:gd name="connsiteY2" fmla="*/ 370713 h 380238"/>
                <a:gd name="connsiteX3" fmla="*/ 370237 w 380238"/>
                <a:gd name="connsiteY3" fmla="*/ 0 h 380238"/>
                <a:gd name="connsiteX4" fmla="*/ 380238 w 380238"/>
                <a:gd name="connsiteY4" fmla="*/ 7239 h 380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238" h="380238">
                  <a:moveTo>
                    <a:pt x="380238" y="7239"/>
                  </a:moveTo>
                  <a:lnTo>
                    <a:pt x="7239" y="380238"/>
                  </a:lnTo>
                  <a:cubicBezTo>
                    <a:pt x="4763" y="377000"/>
                    <a:pt x="2381" y="373571"/>
                    <a:pt x="0" y="370713"/>
                  </a:cubicBezTo>
                  <a:lnTo>
                    <a:pt x="370237" y="0"/>
                  </a:lnTo>
                  <a:cubicBezTo>
                    <a:pt x="373571" y="2381"/>
                    <a:pt x="377000" y="4763"/>
                    <a:pt x="380238" y="7239"/>
                  </a:cubicBezTo>
                  <a:close/>
                </a:path>
              </a:pathLst>
            </a:custGeom>
            <a:grpFill/>
            <a:ln w="9525" cap="flat">
              <a:noFill/>
              <a:prstDash val="solid"/>
              <a:miter/>
            </a:ln>
          </p:spPr>
          <p:txBody>
            <a:bodyPr rtlCol="0" anchor="ctr"/>
            <a:lstStyle/>
            <a:p>
              <a:endParaRPr lang="en-US"/>
            </a:p>
          </p:txBody>
        </p:sp>
        <p:sp>
          <p:nvSpPr>
            <p:cNvPr id="2085" name="Freeform: Shape 2084">
              <a:extLst>
                <a:ext uri="{FF2B5EF4-FFF2-40B4-BE49-F238E27FC236}">
                  <a16:creationId xmlns:a16="http://schemas.microsoft.com/office/drawing/2014/main" id="{6E682D93-25A6-4D91-9A81-3F247BBEE3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02832" y="3235832"/>
              <a:ext cx="385191" cy="385191"/>
            </a:xfrm>
            <a:custGeom>
              <a:avLst/>
              <a:gdLst>
                <a:gd name="connsiteX0" fmla="*/ 380905 w 385191"/>
                <a:gd name="connsiteY0" fmla="*/ 4286 h 385191"/>
                <a:gd name="connsiteX1" fmla="*/ 385191 w 385191"/>
                <a:gd name="connsiteY1" fmla="*/ 8573 h 385191"/>
                <a:gd name="connsiteX2" fmla="*/ 8573 w 385191"/>
                <a:gd name="connsiteY2" fmla="*/ 385191 h 385191"/>
                <a:gd name="connsiteX3" fmla="*/ 4286 w 385191"/>
                <a:gd name="connsiteY3" fmla="*/ 380905 h 385191"/>
                <a:gd name="connsiteX4" fmla="*/ 0 w 385191"/>
                <a:gd name="connsiteY4" fmla="*/ 376523 h 385191"/>
                <a:gd name="connsiteX5" fmla="*/ 376523 w 385191"/>
                <a:gd name="connsiteY5" fmla="*/ 0 h 385191"/>
                <a:gd name="connsiteX6" fmla="*/ 380905 w 385191"/>
                <a:gd name="connsiteY6" fmla="*/ 4286 h 385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191" h="385191">
                  <a:moveTo>
                    <a:pt x="380905" y="4286"/>
                  </a:moveTo>
                  <a:lnTo>
                    <a:pt x="385191" y="8573"/>
                  </a:lnTo>
                  <a:lnTo>
                    <a:pt x="8573" y="385191"/>
                  </a:lnTo>
                  <a:lnTo>
                    <a:pt x="4286" y="380905"/>
                  </a:lnTo>
                  <a:cubicBezTo>
                    <a:pt x="2762" y="379476"/>
                    <a:pt x="1334" y="377952"/>
                    <a:pt x="0" y="376523"/>
                  </a:cubicBezTo>
                  <a:lnTo>
                    <a:pt x="376523" y="0"/>
                  </a:lnTo>
                  <a:cubicBezTo>
                    <a:pt x="377952" y="1334"/>
                    <a:pt x="379476" y="2667"/>
                    <a:pt x="380905" y="4286"/>
                  </a:cubicBezTo>
                  <a:close/>
                </a:path>
              </a:pathLst>
            </a:custGeom>
            <a:grpFill/>
            <a:ln w="9525" cap="flat">
              <a:noFill/>
              <a:prstDash val="solid"/>
              <a:miter/>
            </a:ln>
          </p:spPr>
          <p:txBody>
            <a:bodyPr rtlCol="0" anchor="ctr"/>
            <a:lstStyle/>
            <a:p>
              <a:endParaRPr lang="en-US"/>
            </a:p>
          </p:txBody>
        </p:sp>
        <p:sp>
          <p:nvSpPr>
            <p:cNvPr id="2086" name="Freeform: Shape 2085">
              <a:extLst>
                <a:ext uri="{FF2B5EF4-FFF2-40B4-BE49-F238E27FC236}">
                  <a16:creationId xmlns:a16="http://schemas.microsoft.com/office/drawing/2014/main" id="{9D5F48B5-53B4-4DA8-B929-6AFF506589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35789" y="3268313"/>
              <a:ext cx="379761" cy="380237"/>
            </a:xfrm>
            <a:custGeom>
              <a:avLst/>
              <a:gdLst>
                <a:gd name="connsiteX0" fmla="*/ 372428 w 379761"/>
                <a:gd name="connsiteY0" fmla="*/ 0 h 380237"/>
                <a:gd name="connsiteX1" fmla="*/ 379762 w 379761"/>
                <a:gd name="connsiteY1" fmla="*/ 9525 h 380237"/>
                <a:gd name="connsiteX2" fmla="*/ 9525 w 379761"/>
                <a:gd name="connsiteY2" fmla="*/ 380238 h 380237"/>
                <a:gd name="connsiteX3" fmla="*/ 0 w 379761"/>
                <a:gd name="connsiteY3" fmla="*/ 372904 h 380237"/>
              </a:gdLst>
              <a:ahLst/>
              <a:cxnLst>
                <a:cxn ang="0">
                  <a:pos x="connsiteX0" y="connsiteY0"/>
                </a:cxn>
                <a:cxn ang="0">
                  <a:pos x="connsiteX1" y="connsiteY1"/>
                </a:cxn>
                <a:cxn ang="0">
                  <a:pos x="connsiteX2" y="connsiteY2"/>
                </a:cxn>
                <a:cxn ang="0">
                  <a:pos x="connsiteX3" y="connsiteY3"/>
                </a:cxn>
              </a:cxnLst>
              <a:rect l="l" t="t" r="r" b="b"/>
              <a:pathLst>
                <a:path w="379761" h="380237">
                  <a:moveTo>
                    <a:pt x="372428" y="0"/>
                  </a:moveTo>
                  <a:cubicBezTo>
                    <a:pt x="374999" y="3239"/>
                    <a:pt x="377381" y="6572"/>
                    <a:pt x="379762" y="9525"/>
                  </a:cubicBezTo>
                  <a:lnTo>
                    <a:pt x="9525" y="380238"/>
                  </a:lnTo>
                  <a:cubicBezTo>
                    <a:pt x="6096" y="377857"/>
                    <a:pt x="2762" y="375476"/>
                    <a:pt x="0" y="372904"/>
                  </a:cubicBezTo>
                  <a:close/>
                </a:path>
              </a:pathLst>
            </a:custGeom>
            <a:grpFill/>
            <a:ln w="9525" cap="flat">
              <a:noFill/>
              <a:prstDash val="solid"/>
              <a:miter/>
            </a:ln>
          </p:spPr>
          <p:txBody>
            <a:bodyPr rtlCol="0" anchor="ctr"/>
            <a:lstStyle/>
            <a:p>
              <a:endParaRPr lang="en-US"/>
            </a:p>
          </p:txBody>
        </p:sp>
        <p:sp>
          <p:nvSpPr>
            <p:cNvPr id="2087" name="Freeform: Shape 2086">
              <a:extLst>
                <a:ext uri="{FF2B5EF4-FFF2-40B4-BE49-F238E27FC236}">
                  <a16:creationId xmlns:a16="http://schemas.microsoft.com/office/drawing/2014/main" id="{8CA195A3-2A74-4D13-A1B8-24765E26BF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2841" y="3305841"/>
              <a:ext cx="364807" cy="364807"/>
            </a:xfrm>
            <a:custGeom>
              <a:avLst/>
              <a:gdLst>
                <a:gd name="connsiteX0" fmla="*/ 359188 w 364807"/>
                <a:gd name="connsiteY0" fmla="*/ 0 h 364807"/>
                <a:gd name="connsiteX1" fmla="*/ 364808 w 364807"/>
                <a:gd name="connsiteY1" fmla="*/ 11621 h 364807"/>
                <a:gd name="connsiteX2" fmla="*/ 11621 w 364807"/>
                <a:gd name="connsiteY2" fmla="*/ 364808 h 364807"/>
                <a:gd name="connsiteX3" fmla="*/ 0 w 364807"/>
                <a:gd name="connsiteY3" fmla="*/ 359188 h 364807"/>
              </a:gdLst>
              <a:ahLst/>
              <a:cxnLst>
                <a:cxn ang="0">
                  <a:pos x="connsiteX0" y="connsiteY0"/>
                </a:cxn>
                <a:cxn ang="0">
                  <a:pos x="connsiteX1" y="connsiteY1"/>
                </a:cxn>
                <a:cxn ang="0">
                  <a:pos x="connsiteX2" y="connsiteY2"/>
                </a:cxn>
                <a:cxn ang="0">
                  <a:pos x="connsiteX3" y="connsiteY3"/>
                </a:cxn>
              </a:cxnLst>
              <a:rect l="l" t="t" r="r" b="b"/>
              <a:pathLst>
                <a:path w="364807" h="364807">
                  <a:moveTo>
                    <a:pt x="359188" y="0"/>
                  </a:moveTo>
                  <a:cubicBezTo>
                    <a:pt x="361188" y="3905"/>
                    <a:pt x="362998" y="7715"/>
                    <a:pt x="364808" y="11621"/>
                  </a:cubicBezTo>
                  <a:lnTo>
                    <a:pt x="11621" y="364808"/>
                  </a:lnTo>
                  <a:cubicBezTo>
                    <a:pt x="7715" y="362998"/>
                    <a:pt x="3905" y="361188"/>
                    <a:pt x="0" y="359188"/>
                  </a:cubicBezTo>
                  <a:close/>
                </a:path>
              </a:pathLst>
            </a:custGeom>
            <a:grpFill/>
            <a:ln w="9525" cap="flat">
              <a:noFill/>
              <a:prstDash val="solid"/>
              <a:miter/>
            </a:ln>
          </p:spPr>
          <p:txBody>
            <a:bodyPr rtlCol="0" anchor="ctr"/>
            <a:lstStyle/>
            <a:p>
              <a:endParaRPr lang="en-US"/>
            </a:p>
          </p:txBody>
        </p:sp>
        <p:sp>
          <p:nvSpPr>
            <p:cNvPr id="2088" name="Freeform: Shape 2087">
              <a:extLst>
                <a:ext uri="{FF2B5EF4-FFF2-40B4-BE49-F238E27FC236}">
                  <a16:creationId xmlns:a16="http://schemas.microsoft.com/office/drawing/2014/main" id="{B98F1918-C39D-4713-AB21-685A944355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16370" y="3349466"/>
              <a:ext cx="337280" cy="337280"/>
            </a:xfrm>
            <a:custGeom>
              <a:avLst/>
              <a:gdLst>
                <a:gd name="connsiteX0" fmla="*/ 333470 w 337280"/>
                <a:gd name="connsiteY0" fmla="*/ 0 h 337280"/>
                <a:gd name="connsiteX1" fmla="*/ 337280 w 337280"/>
                <a:gd name="connsiteY1" fmla="*/ 13430 h 337280"/>
                <a:gd name="connsiteX2" fmla="*/ 13430 w 337280"/>
                <a:gd name="connsiteY2" fmla="*/ 337280 h 337280"/>
                <a:gd name="connsiteX3" fmla="*/ 0 w 337280"/>
                <a:gd name="connsiteY3" fmla="*/ 333470 h 337280"/>
              </a:gdLst>
              <a:ahLst/>
              <a:cxnLst>
                <a:cxn ang="0">
                  <a:pos x="connsiteX0" y="connsiteY0"/>
                </a:cxn>
                <a:cxn ang="0">
                  <a:pos x="connsiteX1" y="connsiteY1"/>
                </a:cxn>
                <a:cxn ang="0">
                  <a:pos x="connsiteX2" y="connsiteY2"/>
                </a:cxn>
                <a:cxn ang="0">
                  <a:pos x="connsiteX3" y="connsiteY3"/>
                </a:cxn>
              </a:cxnLst>
              <a:rect l="l" t="t" r="r" b="b"/>
              <a:pathLst>
                <a:path w="337280" h="337280">
                  <a:moveTo>
                    <a:pt x="333470" y="0"/>
                  </a:moveTo>
                  <a:cubicBezTo>
                    <a:pt x="334899" y="4382"/>
                    <a:pt x="336137" y="8858"/>
                    <a:pt x="337280" y="13430"/>
                  </a:cubicBezTo>
                  <a:lnTo>
                    <a:pt x="13430" y="337280"/>
                  </a:lnTo>
                  <a:cubicBezTo>
                    <a:pt x="8858" y="336137"/>
                    <a:pt x="4382" y="334899"/>
                    <a:pt x="0" y="333470"/>
                  </a:cubicBezTo>
                  <a:close/>
                </a:path>
              </a:pathLst>
            </a:custGeom>
            <a:grpFill/>
            <a:ln w="9525" cap="flat">
              <a:noFill/>
              <a:prstDash val="solid"/>
              <a:miter/>
            </a:ln>
          </p:spPr>
          <p:txBody>
            <a:bodyPr rtlCol="0" anchor="ctr"/>
            <a:lstStyle/>
            <a:p>
              <a:endParaRPr lang="en-US"/>
            </a:p>
          </p:txBody>
        </p:sp>
        <p:sp>
          <p:nvSpPr>
            <p:cNvPr id="2089" name="Freeform: Shape 2088">
              <a:extLst>
                <a:ext uri="{FF2B5EF4-FFF2-40B4-BE49-F238E27FC236}">
                  <a16:creationId xmlns:a16="http://schemas.microsoft.com/office/drawing/2014/main" id="{33592273-DEE6-42E1-B824-11D5443323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67329" y="3400425"/>
              <a:ext cx="294227" cy="294132"/>
            </a:xfrm>
            <a:custGeom>
              <a:avLst/>
              <a:gdLst>
                <a:gd name="connsiteX0" fmla="*/ 292989 w 294227"/>
                <a:gd name="connsiteY0" fmla="*/ 0 h 294132"/>
                <a:gd name="connsiteX1" fmla="*/ 294227 w 294227"/>
                <a:gd name="connsiteY1" fmla="*/ 15907 h 294132"/>
                <a:gd name="connsiteX2" fmla="*/ 15907 w 294227"/>
                <a:gd name="connsiteY2" fmla="*/ 294132 h 294132"/>
                <a:gd name="connsiteX3" fmla="*/ 0 w 294227"/>
                <a:gd name="connsiteY3" fmla="*/ 292894 h 294132"/>
              </a:gdLst>
              <a:ahLst/>
              <a:cxnLst>
                <a:cxn ang="0">
                  <a:pos x="connsiteX0" y="connsiteY0"/>
                </a:cxn>
                <a:cxn ang="0">
                  <a:pos x="connsiteX1" y="connsiteY1"/>
                </a:cxn>
                <a:cxn ang="0">
                  <a:pos x="connsiteX2" y="connsiteY2"/>
                </a:cxn>
                <a:cxn ang="0">
                  <a:pos x="connsiteX3" y="connsiteY3"/>
                </a:cxn>
              </a:cxnLst>
              <a:rect l="l" t="t" r="r" b="b"/>
              <a:pathLst>
                <a:path w="294227" h="294132">
                  <a:moveTo>
                    <a:pt x="292989" y="0"/>
                  </a:moveTo>
                  <a:cubicBezTo>
                    <a:pt x="293561" y="5334"/>
                    <a:pt x="293942" y="10668"/>
                    <a:pt x="294227" y="15907"/>
                  </a:cubicBezTo>
                  <a:lnTo>
                    <a:pt x="15907" y="294132"/>
                  </a:lnTo>
                  <a:cubicBezTo>
                    <a:pt x="10668" y="294132"/>
                    <a:pt x="5334" y="293465"/>
                    <a:pt x="0" y="292894"/>
                  </a:cubicBezTo>
                  <a:close/>
                </a:path>
              </a:pathLst>
            </a:custGeom>
            <a:grpFill/>
            <a:ln w="9525" cap="flat">
              <a:noFill/>
              <a:prstDash val="solid"/>
              <a:miter/>
            </a:ln>
          </p:spPr>
          <p:txBody>
            <a:bodyPr rtlCol="0" anchor="ctr"/>
            <a:lstStyle/>
            <a:p>
              <a:endParaRPr lang="en-US"/>
            </a:p>
          </p:txBody>
        </p:sp>
        <p:sp>
          <p:nvSpPr>
            <p:cNvPr id="2090" name="Freeform: Shape 2089">
              <a:extLst>
                <a:ext uri="{FF2B5EF4-FFF2-40B4-BE49-F238E27FC236}">
                  <a16:creationId xmlns:a16="http://schemas.microsoft.com/office/drawing/2014/main" id="{12D6F82B-B619-4D8B-85AE-0E57103BA0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29337" y="3462337"/>
              <a:ext cx="230314" cy="230314"/>
            </a:xfrm>
            <a:custGeom>
              <a:avLst/>
              <a:gdLst>
                <a:gd name="connsiteX0" fmla="*/ 230315 w 230314"/>
                <a:gd name="connsiteY0" fmla="*/ 0 h 230314"/>
                <a:gd name="connsiteX1" fmla="*/ 226886 w 230314"/>
                <a:gd name="connsiteY1" fmla="*/ 20574 h 230314"/>
                <a:gd name="connsiteX2" fmla="*/ 20669 w 230314"/>
                <a:gd name="connsiteY2" fmla="*/ 226790 h 230314"/>
                <a:gd name="connsiteX3" fmla="*/ 0 w 230314"/>
                <a:gd name="connsiteY3" fmla="*/ 230315 h 230314"/>
              </a:gdLst>
              <a:ahLst/>
              <a:cxnLst>
                <a:cxn ang="0">
                  <a:pos x="connsiteX0" y="connsiteY0"/>
                </a:cxn>
                <a:cxn ang="0">
                  <a:pos x="connsiteX1" y="connsiteY1"/>
                </a:cxn>
                <a:cxn ang="0">
                  <a:pos x="connsiteX2" y="connsiteY2"/>
                </a:cxn>
                <a:cxn ang="0">
                  <a:pos x="connsiteX3" y="connsiteY3"/>
                </a:cxn>
              </a:cxnLst>
              <a:rect l="l" t="t" r="r" b="b"/>
              <a:pathLst>
                <a:path w="230314" h="230314">
                  <a:moveTo>
                    <a:pt x="230315" y="0"/>
                  </a:moveTo>
                  <a:cubicBezTo>
                    <a:pt x="229457" y="6953"/>
                    <a:pt x="228314" y="13716"/>
                    <a:pt x="226886" y="20574"/>
                  </a:cubicBezTo>
                  <a:lnTo>
                    <a:pt x="20669" y="226790"/>
                  </a:lnTo>
                  <a:cubicBezTo>
                    <a:pt x="13811" y="228314"/>
                    <a:pt x="6953" y="229457"/>
                    <a:pt x="0" y="230315"/>
                  </a:cubicBezTo>
                  <a:close/>
                </a:path>
              </a:pathLst>
            </a:custGeom>
            <a:grpFill/>
            <a:ln w="9525" cap="flat">
              <a:noFill/>
              <a:prstDash val="solid"/>
              <a:miter/>
            </a:ln>
          </p:spPr>
          <p:txBody>
            <a:bodyPr rtlCol="0" anchor="ctr"/>
            <a:lstStyle/>
            <a:p>
              <a:endParaRPr lang="en-US"/>
            </a:p>
          </p:txBody>
        </p:sp>
        <p:sp>
          <p:nvSpPr>
            <p:cNvPr id="2091" name="Freeform: Shape 2090">
              <a:extLst>
                <a:ext uri="{FF2B5EF4-FFF2-40B4-BE49-F238E27FC236}">
                  <a16:creationId xmlns:a16="http://schemas.microsoft.com/office/drawing/2014/main" id="{6246C574-90D4-412B-9444-203F7C83CD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18682" y="3551682"/>
              <a:ext cx="112871" cy="112871"/>
            </a:xfrm>
            <a:custGeom>
              <a:avLst/>
              <a:gdLst>
                <a:gd name="connsiteX0" fmla="*/ 112871 w 112871"/>
                <a:gd name="connsiteY0" fmla="*/ 0 h 112871"/>
                <a:gd name="connsiteX1" fmla="*/ 0 w 112871"/>
                <a:gd name="connsiteY1" fmla="*/ 112871 h 112871"/>
              </a:gdLst>
              <a:ahLst/>
              <a:cxnLst>
                <a:cxn ang="0">
                  <a:pos x="connsiteX0" y="connsiteY0"/>
                </a:cxn>
                <a:cxn ang="0">
                  <a:pos x="connsiteX1" y="connsiteY1"/>
                </a:cxn>
              </a:cxnLst>
              <a:rect l="l" t="t" r="r" b="b"/>
              <a:pathLst>
                <a:path w="112871" h="112871">
                  <a:moveTo>
                    <a:pt x="112871" y="0"/>
                  </a:moveTo>
                  <a:cubicBezTo>
                    <a:pt x="87618" y="48239"/>
                    <a:pt x="48239" y="87618"/>
                    <a:pt x="0" y="112871"/>
                  </a:cubicBezTo>
                  <a:close/>
                </a:path>
              </a:pathLst>
            </a:custGeom>
            <a:grpFill/>
            <a:ln w="9525" cap="flat">
              <a:noFill/>
              <a:prstDash val="solid"/>
              <a:miter/>
            </a:ln>
          </p:spPr>
          <p:txBody>
            <a:bodyPr rtlCol="0" anchor="ctr"/>
            <a:lstStyle/>
            <a:p>
              <a:endParaRPr lang="en-US"/>
            </a:p>
          </p:txBody>
        </p:sp>
      </p:grpSp>
      <p:sp>
        <p:nvSpPr>
          <p:cNvPr id="3" name="Espace réservé du contenu 2">
            <a:extLst>
              <a:ext uri="{FF2B5EF4-FFF2-40B4-BE49-F238E27FC236}">
                <a16:creationId xmlns:a16="http://schemas.microsoft.com/office/drawing/2014/main" id="{1FCC4437-26FE-BDF6-B4C3-2CD582D7538F}"/>
              </a:ext>
            </a:extLst>
          </p:cNvPr>
          <p:cNvSpPr>
            <a:spLocks noGrp="1"/>
          </p:cNvSpPr>
          <p:nvPr>
            <p:ph idx="1"/>
          </p:nvPr>
        </p:nvSpPr>
        <p:spPr>
          <a:xfrm>
            <a:off x="6477270" y="685805"/>
            <a:ext cx="4974771" cy="5534019"/>
          </a:xfrm>
        </p:spPr>
        <p:txBody>
          <a:bodyPr>
            <a:normAutofit/>
          </a:bodyPr>
          <a:lstStyle/>
          <a:p>
            <a:pPr eaLnBrk="1" hangingPunct="1">
              <a:defRPr/>
            </a:pPr>
            <a:r>
              <a:rPr lang="fr-FR" sz="2200">
                <a:solidFill>
                  <a:schemeClr val="bg1"/>
                </a:solidFill>
                <a:effectLst/>
              </a:rPr>
              <a:t>Facteurs externes favorables à l’entreprise : conditions qui peuvent donner lieu à une augmentation d e la performance si elles sont exploitée par l’organisation en question.</a:t>
            </a:r>
          </a:p>
          <a:p>
            <a:pPr eaLnBrk="1" hangingPunct="1">
              <a:defRPr/>
            </a:pPr>
            <a:endParaRPr lang="fr-FR" sz="2200">
              <a:solidFill>
                <a:schemeClr val="bg1"/>
              </a:solidFill>
              <a:effectLst/>
            </a:endParaRPr>
          </a:p>
          <a:p>
            <a:pPr eaLnBrk="1" hangingPunct="1">
              <a:defRPr/>
            </a:pPr>
            <a:r>
              <a:rPr lang="fr-FR" sz="2200">
                <a:solidFill>
                  <a:schemeClr val="bg1"/>
                </a:solidFill>
                <a:effectLst/>
              </a:rPr>
              <a:t>Des règlementations, une démographie favorable, l’évolution qualitative de la demande vers certains types de produits ou encore un partenariat potentiel…</a:t>
            </a:r>
          </a:p>
          <a:p>
            <a:pPr eaLnBrk="1" hangingPunct="1">
              <a:defRPr/>
            </a:pPr>
            <a:endParaRPr lang="fr-FR" sz="2200">
              <a:solidFill>
                <a:schemeClr val="bg1"/>
              </a:solidFill>
              <a:effectLst/>
            </a:endParaRPr>
          </a:p>
          <a:p>
            <a:pPr eaLnBrk="1" hangingPunct="1">
              <a:defRPr/>
            </a:pPr>
            <a:r>
              <a:rPr lang="fr-FR" sz="2200">
                <a:solidFill>
                  <a:schemeClr val="bg1"/>
                </a:solidFill>
                <a:effectLst/>
              </a:rPr>
              <a:t>Ex : Ouverture du marché Chinois – Courtage financier et marché de l’immobilier – Test PCR / Masques…</a:t>
            </a:r>
          </a:p>
          <a:p>
            <a:endParaRPr lang="fr-FR" sz="2200">
              <a:solidFill>
                <a:schemeClr val="bg1"/>
              </a:solidFill>
            </a:endParaRPr>
          </a:p>
        </p:txBody>
      </p:sp>
    </p:spTree>
    <p:extLst>
      <p:ext uri="{BB962C8B-B14F-4D97-AF65-F5344CB8AC3E}">
        <p14:creationId xmlns:p14="http://schemas.microsoft.com/office/powerpoint/2010/main" val="42654699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9" name="Rectangle 3078">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rgbClr val="4A53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re 1">
            <a:extLst>
              <a:ext uri="{FF2B5EF4-FFF2-40B4-BE49-F238E27FC236}">
                <a16:creationId xmlns:a16="http://schemas.microsoft.com/office/drawing/2014/main" id="{7F483DA0-6E9E-9762-E7C8-145FCDA6C2B5}"/>
              </a:ext>
            </a:extLst>
          </p:cNvPr>
          <p:cNvSpPr>
            <a:spLocks noGrp="1"/>
          </p:cNvSpPr>
          <p:nvPr>
            <p:ph type="title"/>
          </p:nvPr>
        </p:nvSpPr>
        <p:spPr>
          <a:xfrm>
            <a:off x="524256" y="516804"/>
            <a:ext cx="6594189" cy="1625210"/>
          </a:xfrm>
        </p:spPr>
        <p:txBody>
          <a:bodyPr>
            <a:normAutofit/>
          </a:bodyPr>
          <a:lstStyle/>
          <a:p>
            <a:r>
              <a:rPr lang="fr-FR">
                <a:solidFill>
                  <a:srgbClr val="FFFFFF"/>
                </a:solidFill>
              </a:rPr>
              <a:t>Analyse Externe : Synthèse</a:t>
            </a:r>
          </a:p>
        </p:txBody>
      </p:sp>
      <p:sp>
        <p:nvSpPr>
          <p:cNvPr id="3081" name="Rectangle 3080">
            <a:extLst>
              <a:ext uri="{FF2B5EF4-FFF2-40B4-BE49-F238E27FC236}">
                <a16:creationId xmlns:a16="http://schemas.microsoft.com/office/drawing/2014/main" id="{36D30126-6314-4A93-B27E-5C66CF7819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9184" y="2432305"/>
            <a:ext cx="7056669" cy="4102852"/>
          </a:xfrm>
          <a:prstGeom prst="rect">
            <a:avLst/>
          </a:prstGeom>
          <a:solidFill>
            <a:srgbClr val="7F7F7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Parlons 5G : toutes vos questions sur la 5G | Arcep">
            <a:extLst>
              <a:ext uri="{FF2B5EF4-FFF2-40B4-BE49-F238E27FC236}">
                <a16:creationId xmlns:a16="http://schemas.microsoft.com/office/drawing/2014/main" id="{81C1C134-0C50-62D1-FF16-14C0BF09C649}"/>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66744" y="3208873"/>
            <a:ext cx="6579910" cy="2549714"/>
          </a:xfrm>
          <a:prstGeom prst="rect">
            <a:avLst/>
          </a:prstGeom>
          <a:noFill/>
          <a:extLst>
            <a:ext uri="{909E8E84-426E-40DD-AFC4-6F175D3DCCD1}">
              <a14:hiddenFill xmlns:a14="http://schemas.microsoft.com/office/drawing/2010/main">
                <a:solidFill>
                  <a:srgbClr val="FFFFFF"/>
                </a:solidFill>
              </a14:hiddenFill>
            </a:ext>
          </a:extLst>
        </p:spPr>
      </p:pic>
      <p:sp>
        <p:nvSpPr>
          <p:cNvPr id="3083" name="Rectangle 3082">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Espace réservé du contenu 2">
            <a:extLst>
              <a:ext uri="{FF2B5EF4-FFF2-40B4-BE49-F238E27FC236}">
                <a16:creationId xmlns:a16="http://schemas.microsoft.com/office/drawing/2014/main" id="{1B010514-DB3A-0DFA-B095-1B8F9F752E58}"/>
              </a:ext>
            </a:extLst>
          </p:cNvPr>
          <p:cNvSpPr>
            <a:spLocks noGrp="1"/>
          </p:cNvSpPr>
          <p:nvPr>
            <p:ph idx="1"/>
          </p:nvPr>
        </p:nvSpPr>
        <p:spPr>
          <a:xfrm>
            <a:off x="8029319" y="917725"/>
            <a:ext cx="3424739" cy="4852362"/>
          </a:xfrm>
        </p:spPr>
        <p:txBody>
          <a:bodyPr anchor="ctr">
            <a:normAutofit/>
          </a:bodyPr>
          <a:lstStyle/>
          <a:p>
            <a:pPr eaLnBrk="1" hangingPunct="1">
              <a:defRPr/>
            </a:pPr>
            <a:r>
              <a:rPr lang="fr-FR" sz="2000">
                <a:solidFill>
                  <a:srgbClr val="FFFFFF"/>
                </a:solidFill>
                <a:effectLst/>
              </a:rPr>
              <a:t>Les menaces et les opportunités portent sur toutes les caractéristiques de l’environnement qui peuvent influencer à court, moyen ou long terme la performance de l’entreprise :</a:t>
            </a:r>
          </a:p>
          <a:p>
            <a:pPr lvl="1" eaLnBrk="1" hangingPunct="1">
              <a:defRPr/>
            </a:pPr>
            <a:r>
              <a:rPr lang="fr-FR" sz="2000">
                <a:solidFill>
                  <a:srgbClr val="FFFFFF"/>
                </a:solidFill>
                <a:effectLst/>
              </a:rPr>
              <a:t>La concurrence,</a:t>
            </a:r>
          </a:p>
          <a:p>
            <a:pPr lvl="1" eaLnBrk="1" hangingPunct="1">
              <a:defRPr/>
            </a:pPr>
            <a:r>
              <a:rPr lang="fr-FR" sz="2000">
                <a:solidFill>
                  <a:srgbClr val="FFFFFF"/>
                </a:solidFill>
                <a:effectLst/>
              </a:rPr>
              <a:t>La demande,</a:t>
            </a:r>
          </a:p>
          <a:p>
            <a:pPr lvl="1" eaLnBrk="1" hangingPunct="1">
              <a:defRPr/>
            </a:pPr>
            <a:r>
              <a:rPr lang="fr-FR" sz="2000">
                <a:solidFill>
                  <a:srgbClr val="FFFFFF"/>
                </a:solidFill>
                <a:effectLst/>
              </a:rPr>
              <a:t>La réglementation,</a:t>
            </a:r>
          </a:p>
          <a:p>
            <a:pPr lvl="1" eaLnBrk="1" hangingPunct="1">
              <a:defRPr/>
            </a:pPr>
            <a:r>
              <a:rPr lang="fr-FR" sz="2000">
                <a:solidFill>
                  <a:srgbClr val="FFFFFF"/>
                </a:solidFill>
                <a:effectLst/>
              </a:rPr>
              <a:t>Le développement technologique,</a:t>
            </a:r>
          </a:p>
          <a:p>
            <a:pPr lvl="1" eaLnBrk="1" hangingPunct="1">
              <a:defRPr/>
            </a:pPr>
            <a:r>
              <a:rPr lang="fr-FR" sz="2000">
                <a:solidFill>
                  <a:srgbClr val="FFFFFF"/>
                </a:solidFill>
                <a:effectLst/>
              </a:rPr>
              <a:t>Les conditions économiques…</a:t>
            </a:r>
          </a:p>
          <a:p>
            <a:endParaRPr lang="fr-FR" sz="2000">
              <a:solidFill>
                <a:srgbClr val="FFFFFF"/>
              </a:solidFill>
            </a:endParaRPr>
          </a:p>
        </p:txBody>
      </p:sp>
    </p:spTree>
    <p:extLst>
      <p:ext uri="{BB962C8B-B14F-4D97-AF65-F5344CB8AC3E}">
        <p14:creationId xmlns:p14="http://schemas.microsoft.com/office/powerpoint/2010/main" val="37812190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05" name="Rectangle 4104">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rgbClr val="7A6A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tre 3">
            <a:extLst>
              <a:ext uri="{FF2B5EF4-FFF2-40B4-BE49-F238E27FC236}">
                <a16:creationId xmlns:a16="http://schemas.microsoft.com/office/drawing/2014/main" id="{D4841D5F-B240-3549-E495-2377526E2200}"/>
              </a:ext>
            </a:extLst>
          </p:cNvPr>
          <p:cNvSpPr>
            <a:spLocks noGrp="1"/>
          </p:cNvSpPr>
          <p:nvPr>
            <p:ph type="title"/>
          </p:nvPr>
        </p:nvSpPr>
        <p:spPr>
          <a:xfrm>
            <a:off x="524256" y="516804"/>
            <a:ext cx="6594189" cy="1625210"/>
          </a:xfrm>
        </p:spPr>
        <p:txBody>
          <a:bodyPr>
            <a:normAutofit/>
          </a:bodyPr>
          <a:lstStyle/>
          <a:p>
            <a:r>
              <a:rPr lang="fr-FR">
                <a:solidFill>
                  <a:srgbClr val="FFFFFF"/>
                </a:solidFill>
              </a:rPr>
              <a:t>Forces</a:t>
            </a:r>
          </a:p>
        </p:txBody>
      </p:sp>
      <p:sp>
        <p:nvSpPr>
          <p:cNvPr id="4107" name="Rectangle 4106">
            <a:extLst>
              <a:ext uri="{FF2B5EF4-FFF2-40B4-BE49-F238E27FC236}">
                <a16:creationId xmlns:a16="http://schemas.microsoft.com/office/drawing/2014/main" id="{36D30126-6314-4A93-B27E-5C66CF7819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9184" y="2432305"/>
            <a:ext cx="7056669" cy="4102852"/>
          </a:xfrm>
          <a:prstGeom prst="rect">
            <a:avLst/>
          </a:prstGeom>
          <a:solidFill>
            <a:srgbClr val="7F7F7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00" name="Picture 4" descr="100% Culte : La Vérité si je mens 2 | &quot;Il est pas fou, il est ouzbek !&quot; |  By Cineseries.com | Facebook">
            <a:extLst>
              <a:ext uri="{FF2B5EF4-FFF2-40B4-BE49-F238E27FC236}">
                <a16:creationId xmlns:a16="http://schemas.microsoft.com/office/drawing/2014/main" id="{EC0DB3D1-0BA3-7C3A-3F72-D6222014B6E2}"/>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033255" y="2660287"/>
            <a:ext cx="3646887" cy="3646887"/>
          </a:xfrm>
          <a:prstGeom prst="rect">
            <a:avLst/>
          </a:prstGeom>
          <a:noFill/>
          <a:extLst>
            <a:ext uri="{909E8E84-426E-40DD-AFC4-6F175D3DCCD1}">
              <a14:hiddenFill xmlns:a14="http://schemas.microsoft.com/office/drawing/2010/main">
                <a:solidFill>
                  <a:srgbClr val="FFFFFF"/>
                </a:solidFill>
              </a14:hiddenFill>
            </a:ext>
          </a:extLst>
        </p:spPr>
      </p:pic>
      <p:sp>
        <p:nvSpPr>
          <p:cNvPr id="4109" name="Rectangle 4108">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Espace réservé du contenu 2">
            <a:extLst>
              <a:ext uri="{FF2B5EF4-FFF2-40B4-BE49-F238E27FC236}">
                <a16:creationId xmlns:a16="http://schemas.microsoft.com/office/drawing/2014/main" id="{8D29A313-EB16-52B6-917C-FBEDBD050FD5}"/>
              </a:ext>
            </a:extLst>
          </p:cNvPr>
          <p:cNvSpPr>
            <a:spLocks noGrp="1"/>
          </p:cNvSpPr>
          <p:nvPr>
            <p:ph idx="1"/>
          </p:nvPr>
        </p:nvSpPr>
        <p:spPr>
          <a:xfrm>
            <a:off x="8029319" y="917725"/>
            <a:ext cx="3424739" cy="4852362"/>
          </a:xfrm>
        </p:spPr>
        <p:txBody>
          <a:bodyPr anchor="ctr">
            <a:normAutofit/>
          </a:bodyPr>
          <a:lstStyle/>
          <a:p>
            <a:pPr eaLnBrk="1" hangingPunct="1">
              <a:defRPr/>
            </a:pPr>
            <a:r>
              <a:rPr lang="fr-FR" sz="1700" dirty="0">
                <a:solidFill>
                  <a:srgbClr val="FFFFFF"/>
                </a:solidFill>
                <a:effectLst/>
              </a:rPr>
              <a:t>Atouts que l’entreprise possède et contrôle : caractéristiques internes sur lesquelles l’organisation analysée est meilleure que ses concurrents ou en tout cas meilleur que la moyenne du secteur.</a:t>
            </a:r>
          </a:p>
          <a:p>
            <a:pPr eaLnBrk="1" hangingPunct="1">
              <a:defRPr/>
            </a:pPr>
            <a:endParaRPr lang="fr-FR" sz="1700" dirty="0">
              <a:solidFill>
                <a:srgbClr val="FFFFFF"/>
              </a:solidFill>
              <a:effectLst/>
            </a:endParaRPr>
          </a:p>
          <a:p>
            <a:pPr eaLnBrk="1" hangingPunct="1">
              <a:defRPr/>
            </a:pPr>
            <a:r>
              <a:rPr lang="fr-FR" sz="1700" dirty="0">
                <a:solidFill>
                  <a:srgbClr val="FFFFFF"/>
                </a:solidFill>
                <a:effectLst/>
              </a:rPr>
              <a:t>Les forces représentent les compétences distinctives d’une firme et correspondent la plupart du temps aux éléments du Mix Marketing.</a:t>
            </a:r>
          </a:p>
          <a:p>
            <a:pPr eaLnBrk="1" hangingPunct="1">
              <a:defRPr/>
            </a:pPr>
            <a:endParaRPr lang="fr-FR" sz="1700" dirty="0">
              <a:solidFill>
                <a:srgbClr val="FFFFFF"/>
              </a:solidFill>
              <a:effectLst/>
            </a:endParaRPr>
          </a:p>
          <a:p>
            <a:pPr eaLnBrk="1" hangingPunct="1">
              <a:defRPr/>
            </a:pPr>
            <a:r>
              <a:rPr lang="fr-FR" sz="1700" dirty="0">
                <a:solidFill>
                  <a:srgbClr val="FFFFFF"/>
                </a:solidFill>
                <a:effectLst/>
              </a:rPr>
              <a:t>Ex : une force de vente efficace et importante ou une organisation orientée client…</a:t>
            </a:r>
          </a:p>
          <a:p>
            <a:endParaRPr lang="fr-FR" sz="1700" dirty="0">
              <a:solidFill>
                <a:srgbClr val="FFFFFF"/>
              </a:solidFill>
            </a:endParaRPr>
          </a:p>
        </p:txBody>
      </p:sp>
    </p:spTree>
    <p:extLst>
      <p:ext uri="{BB962C8B-B14F-4D97-AF65-F5344CB8AC3E}">
        <p14:creationId xmlns:p14="http://schemas.microsoft.com/office/powerpoint/2010/main" val="25917016"/>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381</TotalTime>
  <Words>1961</Words>
  <Application>Microsoft Office PowerPoint</Application>
  <PresentationFormat>Grand écran</PresentationFormat>
  <Paragraphs>155</Paragraphs>
  <Slides>35</Slides>
  <Notes>0</Notes>
  <HiddenSlides>0</HiddenSlides>
  <MMClips>5</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35</vt:i4>
      </vt:variant>
    </vt:vector>
  </HeadingPairs>
  <TitlesOfParts>
    <vt:vector size="43" baseType="lpstr">
      <vt:lpstr>Arial</vt:lpstr>
      <vt:lpstr>Calibri</vt:lpstr>
      <vt:lpstr>Calibri Light</vt:lpstr>
      <vt:lpstr>NimbusSanL-Regu</vt:lpstr>
      <vt:lpstr>Tahoma</vt:lpstr>
      <vt:lpstr>Verdana</vt:lpstr>
      <vt:lpstr>Wingdings</vt:lpstr>
      <vt:lpstr>Thème Office</vt:lpstr>
      <vt:lpstr>Management d’activités : Stratégie BUT 2ième année – Semestre 3</vt:lpstr>
      <vt:lpstr>Présentation PowerPoint</vt:lpstr>
      <vt:lpstr>Présentation PowerPoint</vt:lpstr>
      <vt:lpstr>Présentation PowerPoint</vt:lpstr>
      <vt:lpstr>Présentation PowerPoint</vt:lpstr>
      <vt:lpstr>Menaces</vt:lpstr>
      <vt:lpstr>Opportunités</vt:lpstr>
      <vt:lpstr>Analyse Externe : Synthèse</vt:lpstr>
      <vt:lpstr>Forces</vt:lpstr>
      <vt:lpstr>Faiblesses</vt:lpstr>
      <vt:lpstr>Analyse Interne : Synthèse</vt:lpstr>
      <vt:lpstr>Illustration Disney</vt:lpstr>
      <vt:lpstr>Limites du SWOT</vt:lpstr>
      <vt:lpstr>Présentation PowerPoint</vt:lpstr>
      <vt:lpstr>Présentation PowerPoint</vt:lpstr>
      <vt:lpstr>Présentation PowerPoint</vt:lpstr>
      <vt:lpstr>Présentation PowerPoint</vt:lpstr>
      <vt:lpstr>Présentation PowerPoint</vt:lpstr>
      <vt:lpstr>Présentation PowerPoint</vt:lpstr>
      <vt:lpstr>Analyse du contexte concurrentiel</vt:lpstr>
      <vt:lpstr>Analyse du contexte concurrentiel</vt:lpstr>
      <vt:lpstr>Présentation PowerPoint</vt:lpstr>
      <vt:lpstr>Les pressions exercées par les fournisseurs et les clients</vt:lpstr>
      <vt:lpstr>Critères pressions exercées par les fournisseurs et les clients (1)</vt:lpstr>
      <vt:lpstr>Critères pressions exercées par les fournisseurs et les clients (2)</vt:lpstr>
      <vt:lpstr>Critères pressions exercées par les fournisseurs et les clients (3)</vt:lpstr>
      <vt:lpstr>Critères pressions exercées par les fournisseurs et les clients (4)</vt:lpstr>
      <vt:lpstr>Critères pressions exercées par les fournisseurs et les clients (5)</vt:lpstr>
      <vt:lpstr>Critères pressions exercées par les fournisseurs et les clients (6)</vt:lpstr>
      <vt:lpstr>Les menaces externes</vt:lpstr>
      <vt:lpstr>Les menaces externes : nouveaux entrants</vt:lpstr>
      <vt:lpstr>Les menaces externes : nouveaux entrants </vt:lpstr>
      <vt:lpstr>Les menaces externes : les produits de substitution</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Management d’activités : Stratégie BUT 2ième année – Semestre 3</dc:title>
  <dc:creator>Lionel Maltese</dc:creator>
  <cp:lastModifiedBy>Lionel Maltese</cp:lastModifiedBy>
  <cp:revision>6</cp:revision>
  <dcterms:created xsi:type="dcterms:W3CDTF">2022-08-27T06:10:03Z</dcterms:created>
  <dcterms:modified xsi:type="dcterms:W3CDTF">2023-08-22T08:15:42Z</dcterms:modified>
</cp:coreProperties>
</file>