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60" r:id="rId6"/>
    <p:sldId id="279" r:id="rId7"/>
    <p:sldId id="259" r:id="rId8"/>
    <p:sldId id="261" r:id="rId9"/>
    <p:sldId id="263" r:id="rId10"/>
    <p:sldId id="269" r:id="rId11"/>
    <p:sldId id="264" r:id="rId12"/>
    <p:sldId id="265" r:id="rId13"/>
    <p:sldId id="266" r:id="rId14"/>
    <p:sldId id="270" r:id="rId15"/>
    <p:sldId id="267" r:id="rId16"/>
    <p:sldId id="271" r:id="rId17"/>
    <p:sldId id="268" r:id="rId18"/>
    <p:sldId id="262" r:id="rId19"/>
    <p:sldId id="272" r:id="rId20"/>
    <p:sldId id="273" r:id="rId21"/>
    <p:sldId id="274" r:id="rId22"/>
    <p:sldId id="276" r:id="rId23"/>
    <p:sldId id="275" r:id="rId24"/>
    <p:sldId id="277" r:id="rId25"/>
    <p:sldId id="278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1090-8B5A-41C3-870E-E986B093BF64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2EDC-0A48-41D2-BC82-9C2A8061A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07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BA83F-47D6-386D-E4CA-10583B064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77E426-8FFE-66C7-4FE2-37A40C211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6A79C-E001-C004-CCC6-8CE0D583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B6C0CE-05F0-07BE-A73F-A62C1270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F7A6B-4E00-715B-B891-399A6F0D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04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14E03-E1FA-BE85-E81E-C3B2D9DF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51DE25-5D9C-3110-CB1A-13A7438D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95A93D-BB05-8849-E9CF-05234834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BC258-5AD2-A156-0E00-08AEE781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BC2F3-312F-55E5-7BAC-B756CA36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18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4D8CA5-8A0A-806C-16E8-82A113BC8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650ACF-D4CD-9717-8A92-82E711BE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154107-4912-44C9-B4F9-F8532F15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1662F-8D57-FD13-F1E1-9E1982DA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E60C0-C365-1522-0D32-58ADA9B7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62D093-1EFF-BAF3-5F00-48E73391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9CE08-A2B2-A44F-C053-750A1E837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689F2-9A32-9836-3832-CA7A0642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5DAE2-881C-4E06-2825-363B5A3F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080E7D-DF10-0837-37AE-34841176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A1973-697D-B17C-D430-18D0D16E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23B00-B54E-7241-9D29-977AFD05B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25955-D93E-7272-6298-60AE7771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4148D5-E303-2871-5ACC-73B0967A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7EFCB1-9135-8E59-9BCA-D66DD0E2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20A44-9389-2A48-18F9-C9007E0C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48E639-F469-E571-D04F-475FE5707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5FB8F3-6104-EB8C-42CB-E7B855FC4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38D169-93BB-78BA-E38E-E63A1A78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858E71-021A-F2A5-3440-47438106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C7157C-BAB9-9179-8A94-7FFF04A7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03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A6F75-CD17-9A2A-A195-D41A4F12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84BA6C-E8E6-C268-16B4-E8AA96653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0F2163-9C16-8791-2D7A-84D849754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7731D4-2146-1CE3-95D3-F35F17B9F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58C295-D29D-4DFC-A0AF-8DE7FD25C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7F0788-6F03-04EB-9857-F1A18D83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7AB0F1-E62B-7639-6D39-F6C7F0CA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6DC844-8E7F-4B6B-BFC5-E9C73C39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51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7B05E-9DB2-3EEC-53F4-71EB12EE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CD709B-BB36-DEE8-353C-D0F40E24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A7BA09-833F-689E-A523-5C29CDB2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0901EF-9BA6-6DC7-CC32-C641F3AC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0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3D2991-B9AC-98B2-D3EF-202C7C03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EA7B3E-0CD9-4F2F-CFF9-B1285A11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77B9D7-E8CE-59F1-7DCC-D23FFD52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44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0488F-5840-1DF6-6491-8C2B7F2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D67DD-8214-192B-A75E-9E63329E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1FE315-03E7-F4D0-AAE1-40FF5A82D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CD9656-B0CD-F8AD-2ED4-B961CDB1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E97B20-93DD-5B8A-5F67-83EDCF8B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1D2F23-2CC8-CFEF-BE4A-609377EB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46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DA05E-4F6F-2C32-DEFE-879DF248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2FC1CE-B8E3-CC09-E9A5-467536E07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12FB3E-0EEB-E636-9B1D-8BDE23C3B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6300D6-ACBC-433C-9A6D-3C0587FA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72B40C-510C-533F-2888-F76CAFB8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612FC2-D1D9-5B3E-CA7B-DD1ECFD7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2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A3A7FC-DD8F-951B-6FDA-20DE1954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5F65EC-0D85-29B1-DDFF-6BF88EFE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8269CE-D575-07A8-9322-690658445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BE16-9947-4809-B857-45646568D057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67AE83-0338-53D3-B3A3-B0C20577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40E443-2150-B440-F7D7-E7632537E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2097-A2FA-4C22-8EDA-E63D7E75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8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q8pano-u34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juynmgxFWk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Fhv3ZZ6ryE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Ho6_AXjYdI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61B_4JlR4M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_eU9ASBiO0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xCbMMVubTk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S1daOo50f0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Z18owSJ9Sg?start=60&amp;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5AAF897-9E80-45CA-9BB9-DC3C66724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45" y="434109"/>
            <a:ext cx="4193309" cy="985836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Management d’activités : Stratégie</a:t>
            </a:r>
            <a:b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</a:b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BUT 2</a:t>
            </a:r>
            <a:r>
              <a:rPr lang="fr-FR" sz="1800" b="1" i="0" u="none" strike="noStrike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ième</a:t>
            </a: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 année – Semestre 3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B2B796E-A298-400D-B462-4D4DE288335B}"/>
              </a:ext>
            </a:extLst>
          </p:cNvPr>
          <p:cNvSpPr txBox="1">
            <a:spLocks noChangeArrowheads="1"/>
          </p:cNvSpPr>
          <p:nvPr/>
        </p:nvSpPr>
        <p:spPr>
          <a:xfrm>
            <a:off x="123817" y="5308599"/>
            <a:ext cx="1194122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fr-FR" sz="1400" b="1" i="1" dirty="0"/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/>
              <a:t>Lionel Maltese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/>
              <a:t>Maître de Conférences Aix Marseille Université  CERGAM / Université Laval Québec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/>
              <a:t>Professeur Associé </a:t>
            </a:r>
            <a:r>
              <a:rPr lang="fr-FR" sz="1400" b="1" i="1" dirty="0" err="1"/>
              <a:t>Kedge</a:t>
            </a:r>
            <a:r>
              <a:rPr lang="fr-FR" sz="1400" b="1" i="1" dirty="0"/>
              <a:t> Business </a:t>
            </a:r>
            <a:r>
              <a:rPr lang="fr-FR" sz="1400" b="1" i="1" dirty="0" err="1"/>
              <a:t>School</a:t>
            </a:r>
            <a:endParaRPr lang="fr-FR" sz="1400" b="1" i="1" dirty="0"/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/>
              <a:t>Entrepreneur Sport Business 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5C0F31C-D4C3-72B8-CC5F-0E9F6999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28" y="1043709"/>
            <a:ext cx="65579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Analyse Interne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http://lionelmaltese.fr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@</a:t>
            </a:r>
            <a:r>
              <a:rPr lang="fr-FR" altLang="fr-FR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lionelmaltese</a:t>
            </a: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DD3E4A-B69A-C409-3B84-1F62A3F693B8}"/>
              </a:ext>
            </a:extLst>
          </p:cNvPr>
          <p:cNvSpPr txBox="1"/>
          <p:nvPr/>
        </p:nvSpPr>
        <p:spPr>
          <a:xfrm>
            <a:off x="10132291" y="184727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SEANCE 3</a:t>
            </a:r>
          </a:p>
        </p:txBody>
      </p:sp>
    </p:spTree>
    <p:extLst>
      <p:ext uri="{BB962C8B-B14F-4D97-AF65-F5344CB8AC3E}">
        <p14:creationId xmlns:p14="http://schemas.microsoft.com/office/powerpoint/2010/main" val="270009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Comprendre la stratégie par les ressources (resource based view) [Philippe Gattet]">
            <a:hlinkClick r:id="" action="ppaction://media"/>
            <a:extLst>
              <a:ext uri="{FF2B5EF4-FFF2-40B4-BE49-F238E27FC236}">
                <a16:creationId xmlns:a16="http://schemas.microsoft.com/office/drawing/2014/main" id="{6E94E538-EB6B-B613-2158-A6963A0086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3379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66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BC48C7-2C41-167A-8478-F166908F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91260"/>
            <a:ext cx="7056669" cy="16252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 principe du « modèle » RBV</a:t>
            </a:r>
          </a:p>
        </p:txBody>
      </p:sp>
      <p:sp>
        <p:nvSpPr>
          <p:cNvPr id="33801" name="Rectangle 3380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1B387515-5BAF-80A1-93A5-5CA62413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44" y="2764729"/>
            <a:ext cx="6579910" cy="34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Rectangle 3380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FFBF8-0979-2035-204A-7C4CB46DD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fr-FR" sz="2000">
                <a:solidFill>
                  <a:srgbClr val="FFFFFF"/>
                </a:solidFill>
              </a:rPr>
              <a:t>S’intéresser aux spécificités de l’entreprise analysée plutôt que sur celles de son secteur d’activité.</a:t>
            </a:r>
          </a:p>
          <a:p>
            <a:pPr eaLnBrk="1" hangingPunct="1">
              <a:defRPr/>
            </a:pPr>
            <a:endParaRPr lang="fr-FR" sz="200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fr-FR" sz="2000">
                <a:solidFill>
                  <a:srgbClr val="FFFFFF"/>
                </a:solidFill>
              </a:rPr>
              <a:t>La combinaison unique des actifs (ressources + compétences) d’une firme associée à leur caractéristique est à l’origine d’un avantage concurrentiel.</a:t>
            </a:r>
          </a:p>
          <a:p>
            <a:endParaRPr lang="fr-F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8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3482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82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C0B913-CF1A-3C05-9835-34022EB2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Ressources &amp; Compétences</a:t>
            </a:r>
          </a:p>
        </p:txBody>
      </p:sp>
      <p:pic>
        <p:nvPicPr>
          <p:cNvPr id="34818" name="Picture 2" descr="By Jay Barney - Gaining and Sustaining Competitive Advantage: 3rd (third)  Edition: aa: 8580000677379: Amazon.com: Books">
            <a:extLst>
              <a:ext uri="{FF2B5EF4-FFF2-40B4-BE49-F238E27FC236}">
                <a16:creationId xmlns:a16="http://schemas.microsoft.com/office/drawing/2014/main" id="{151A260A-17CD-9DAA-40E9-15D26FF9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016114"/>
            <a:ext cx="3425957" cy="48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107A05-F470-379D-2522-299E6789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791266" cy="41543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/>
              <a:t>Ressources (</a:t>
            </a:r>
            <a:r>
              <a:rPr lang="fr-FR" b="1" dirty="0">
                <a:solidFill>
                  <a:srgbClr val="FF0000"/>
                </a:solidFill>
              </a:rPr>
              <a:t>CE QUE L’ON A</a:t>
            </a:r>
            <a:r>
              <a:rPr lang="fr-FR" dirty="0"/>
              <a:t>) : facteurs (tangibles ou intangibles) détenus par une firme qui lui permettent de mettre en œuvre des stratégies améliorant sa performance.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Compétences (capacités ou aptitudes : </a:t>
            </a:r>
            <a:r>
              <a:rPr lang="fr-FR" b="1" dirty="0">
                <a:solidFill>
                  <a:srgbClr val="FF0000"/>
                </a:solidFill>
              </a:rPr>
              <a:t>CE QUE L’ON FAIT AVEC CE QUE L’ON A</a:t>
            </a:r>
            <a:r>
              <a:rPr lang="fr-FR" dirty="0"/>
              <a:t>) : facteurs permettant l’exploration et l’exploitation des ressources (apprentissage individuel et collectif)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972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3584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85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8C5C7E-CD27-D276-4B2F-CE523A50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fr-FR" dirty="0"/>
              <a:t>Catégorisation des ressources</a:t>
            </a:r>
          </a:p>
        </p:txBody>
      </p:sp>
      <p:pic>
        <p:nvPicPr>
          <p:cNvPr id="35842" name="Picture 2" descr="Resources, Firms, and Strategies: A Reader in the Resource-Based  Perspective by Nicolai J. Foss">
            <a:extLst>
              <a:ext uri="{FF2B5EF4-FFF2-40B4-BE49-F238E27FC236}">
                <a16:creationId xmlns:a16="http://schemas.microsoft.com/office/drawing/2014/main" id="{D43369AD-19D3-D538-9458-5B50DE1E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843132"/>
            <a:ext cx="3425957" cy="51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2BCB7-6192-5701-6DE3-6BEFDFAB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000"/>
              <a:t>Financières </a:t>
            </a:r>
          </a:p>
          <a:p>
            <a:pPr eaLnBrk="1" hangingPunct="1">
              <a:defRPr/>
            </a:pPr>
            <a:r>
              <a:rPr lang="fr-FR" sz="2000"/>
              <a:t>Physiques (localité, équipement)</a:t>
            </a:r>
          </a:p>
          <a:p>
            <a:pPr eaLnBrk="1" hangingPunct="1">
              <a:defRPr/>
            </a:pPr>
            <a:r>
              <a:rPr lang="fr-FR" sz="2000"/>
              <a:t>Humaines (apprentissage, aptitudes individuelles, collective)</a:t>
            </a:r>
          </a:p>
          <a:p>
            <a:pPr eaLnBrk="1" hangingPunct="1">
              <a:defRPr/>
            </a:pPr>
            <a:r>
              <a:rPr lang="fr-FR" sz="2000"/>
              <a:t>Technologiques</a:t>
            </a:r>
          </a:p>
          <a:p>
            <a:pPr eaLnBrk="1" hangingPunct="1">
              <a:defRPr/>
            </a:pPr>
            <a:r>
              <a:rPr lang="fr-FR" sz="2000"/>
              <a:t>Organisationnelles (mode de management, système de contrôle…)</a:t>
            </a:r>
          </a:p>
          <a:p>
            <a:pPr eaLnBrk="1" hangingPunct="1">
              <a:defRPr/>
            </a:pPr>
            <a:r>
              <a:rPr lang="fr-FR" sz="2000"/>
              <a:t>Réputation</a:t>
            </a:r>
          </a:p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518799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a plus stratégique de toutes les ressources [Frédéric Fréry]">
            <a:hlinkClick r:id="" action="ppaction://media"/>
            <a:extLst>
              <a:ext uri="{FF2B5EF4-FFF2-40B4-BE49-F238E27FC236}">
                <a16:creationId xmlns:a16="http://schemas.microsoft.com/office/drawing/2014/main" id="{1A0A3D3F-8B24-CF5F-D002-653C3E7F2D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313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368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Freeform: Shape 368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7F55EA-8778-B6FB-AC75-D51B391C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fr-FR" sz="4000"/>
              <a:t>Rôle des compétences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EBD93-8E44-AAD3-BC55-2911A7B0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000"/>
              <a:t>Découverte </a:t>
            </a:r>
          </a:p>
          <a:p>
            <a:pPr eaLnBrk="1" hangingPunct="1">
              <a:defRPr/>
            </a:pPr>
            <a:r>
              <a:rPr lang="fr-FR" sz="2000"/>
              <a:t>Acquisition</a:t>
            </a:r>
          </a:p>
          <a:p>
            <a:pPr eaLnBrk="1" hangingPunct="1">
              <a:defRPr/>
            </a:pPr>
            <a:r>
              <a:rPr lang="fr-FR" sz="2000"/>
              <a:t>Contrôle</a:t>
            </a:r>
          </a:p>
          <a:p>
            <a:pPr eaLnBrk="1" hangingPunct="1">
              <a:defRPr/>
            </a:pPr>
            <a:r>
              <a:rPr lang="fr-FR" sz="2000"/>
              <a:t>Exploitation</a:t>
            </a:r>
          </a:p>
          <a:p>
            <a:pPr eaLnBrk="1" hangingPunct="1">
              <a:defRPr/>
            </a:pPr>
            <a:r>
              <a:rPr lang="fr-FR" sz="2000"/>
              <a:t>Renouvellement</a:t>
            </a:r>
          </a:p>
          <a:p>
            <a:pPr eaLnBrk="1" hangingPunct="1">
              <a:defRPr/>
            </a:pPr>
            <a:r>
              <a:rPr lang="fr-FR" sz="2000"/>
              <a:t>Orchestration ? </a:t>
            </a:r>
          </a:p>
          <a:p>
            <a:pPr eaLnBrk="1" hangingPunct="1">
              <a:defRPr/>
            </a:pPr>
            <a:endParaRPr lang="fr-FR" sz="20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000">
                <a:sym typeface="Wingdings" pitchFamily="2" charset="2"/>
              </a:rPr>
              <a:t> aptitudes managériales !</a:t>
            </a:r>
            <a:endParaRPr lang="fr-FR" sz="2000"/>
          </a:p>
          <a:p>
            <a:endParaRPr lang="fr-FR" sz="2000"/>
          </a:p>
        </p:txBody>
      </p:sp>
      <p:pic>
        <p:nvPicPr>
          <p:cNvPr id="36866" name="Picture 2" descr="An Analysis of David J. Teece's Dynamic Capabilities and Strategic  Management: Organizing for Innovation and Growth (The Macat Library):  Stoyanova, Veselina: 9781912453047: Amazon.com: Books">
            <a:extLst>
              <a:ext uri="{FF2B5EF4-FFF2-40B4-BE49-F238E27FC236}">
                <a16:creationId xmlns:a16="http://schemas.microsoft.com/office/drawing/2014/main" id="{DFF3B369-87BC-DF02-E2EF-4FB1331A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0472" y="484632"/>
            <a:ext cx="3755302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1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Comprendre le modèle VRIO : pour être distinctif et inimitable [Philippe Gattet]">
            <a:hlinkClick r:id="" action="ppaction://media"/>
            <a:extLst>
              <a:ext uri="{FF2B5EF4-FFF2-40B4-BE49-F238E27FC236}">
                <a16:creationId xmlns:a16="http://schemas.microsoft.com/office/drawing/2014/main" id="{9ADB3598-CCA4-B968-494C-34376F016E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313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378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7890" name="Picture 2" descr="La méthode d'analyse VRIO, développée par Jay Barney- HRImag : HOTELS,  RESTAURANTS et INSTITUTIONS">
            <a:extLst>
              <a:ext uri="{FF2B5EF4-FFF2-40B4-BE49-F238E27FC236}">
                <a16:creationId xmlns:a16="http://schemas.microsoft.com/office/drawing/2014/main" id="{31FE315D-2C55-C112-C949-D9E7B2ECE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0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Concurrence et compétences : le petit o de VRIO [Thomas Durand]">
            <a:hlinkClick r:id="" action="ppaction://media"/>
            <a:extLst>
              <a:ext uri="{FF2B5EF4-FFF2-40B4-BE49-F238E27FC236}">
                <a16:creationId xmlns:a16="http://schemas.microsoft.com/office/drawing/2014/main" id="{EDB028F7-7C62-0E68-E79E-1E09C37B6F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Rectangle 389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916" name="Picture 4" descr="100+ Modèles Marketing PowerPoint - Showeet">
            <a:extLst>
              <a:ext uri="{FF2B5EF4-FFF2-40B4-BE49-F238E27FC236}">
                <a16:creationId xmlns:a16="http://schemas.microsoft.com/office/drawing/2014/main" id="{4B8806F7-C3FE-5D92-1CE8-D7172A9AB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2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e management, ce n'est pas une science avec des maths et des équations !  [Frédéric Fréry]">
            <a:hlinkClick r:id="" action="ppaction://media"/>
            <a:extLst>
              <a:ext uri="{FF2B5EF4-FFF2-40B4-BE49-F238E27FC236}">
                <a16:creationId xmlns:a16="http://schemas.microsoft.com/office/drawing/2014/main" id="{3185D961-CE03-9914-03F6-739B4B16F1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ES MATRICES MARKETING - ppt télécharger">
            <a:extLst>
              <a:ext uri="{FF2B5EF4-FFF2-40B4-BE49-F238E27FC236}">
                <a16:creationId xmlns:a16="http://schemas.microsoft.com/office/drawing/2014/main" id="{1EA46C91-E0D6-4E30-D54E-0297D955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8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es stratégies génériques : comprendre l'horloge de Bowman [Thomas Durand]">
            <a:hlinkClick r:id="" action="ppaction://media"/>
            <a:extLst>
              <a:ext uri="{FF2B5EF4-FFF2-40B4-BE49-F238E27FC236}">
                <a16:creationId xmlns:a16="http://schemas.microsoft.com/office/drawing/2014/main" id="{F74FA455-3997-CC1D-8FF1-ACC82141CA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1795685-3D2C-47A6-A9A8-3BAE022C3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ara : comment Amancio Ortega Gaona est devenu le roi du monde">
            <a:extLst>
              <a:ext uri="{FF2B5EF4-FFF2-40B4-BE49-F238E27FC236}">
                <a16:creationId xmlns:a16="http://schemas.microsoft.com/office/drawing/2014/main" id="{04636A73-438E-9559-A6BD-CB01E08ED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r="8178" b="-1"/>
          <a:stretch/>
        </p:blipFill>
        <p:spPr bwMode="auto">
          <a:xfrm>
            <a:off x="643426" y="10"/>
            <a:ext cx="10905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6">
            <a:extLst>
              <a:ext uri="{FF2B5EF4-FFF2-40B4-BE49-F238E27FC236}">
                <a16:creationId xmlns:a16="http://schemas.microsoft.com/office/drawing/2014/main" id="{74E5C9C3-37C9-425E-A935-0CE64992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2526C943-4313-4653-93E0-80AA1FD61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7" name="Freeform 6">
            <a:extLst>
              <a:ext uri="{FF2B5EF4-FFF2-40B4-BE49-F238E27FC236}">
                <a16:creationId xmlns:a16="http://schemas.microsoft.com/office/drawing/2014/main" id="{15BDA691-46A7-4C7D-9398-AEAD6CEA7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1130617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9" name="Freeform 6">
            <a:extLst>
              <a:ext uri="{FF2B5EF4-FFF2-40B4-BE49-F238E27FC236}">
                <a16:creationId xmlns:a16="http://schemas.microsoft.com/office/drawing/2014/main" id="{CD5DAA0A-0AC7-40DE-96E8-1DE5C6B0F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1130617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63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Amancio Ortega | Success Story of ZARA | Eureka Moment">
            <a:hlinkClick r:id="" action="ppaction://media"/>
            <a:extLst>
              <a:ext uri="{FF2B5EF4-FFF2-40B4-BE49-F238E27FC236}">
                <a16:creationId xmlns:a16="http://schemas.microsoft.com/office/drawing/2014/main" id="{659EA9E1-6EC9-FE78-09DA-FC338805D3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Pourquoi des entreprises réussissent mieux que d'autres ? [Pierre Dussauge]">
            <a:hlinkClick r:id="" action="ppaction://media"/>
            <a:extLst>
              <a:ext uri="{FF2B5EF4-FFF2-40B4-BE49-F238E27FC236}">
                <a16:creationId xmlns:a16="http://schemas.microsoft.com/office/drawing/2014/main" id="{9760CA1A-5DF1-6F58-A28E-4A7E5BF905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EGO : L'histoire INCROYABLE !!!">
            <a:hlinkClick r:id="" action="ppaction://media"/>
            <a:extLst>
              <a:ext uri="{FF2B5EF4-FFF2-40B4-BE49-F238E27FC236}">
                <a16:creationId xmlns:a16="http://schemas.microsoft.com/office/drawing/2014/main" id="{7C873AEA-C1D1-C8EB-242A-DE7E7B3FF8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0C54BB0-EEBC-B4E9-98BC-3BB7A544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053" y="2060575"/>
            <a:ext cx="3382962" cy="40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b="1"/>
              <a:t>POSITIONNEMENT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703B824-4518-1DAF-FDED-B55383F51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203" y="2060575"/>
            <a:ext cx="3382962" cy="40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b="1"/>
              <a:t>MOUVEMENT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30CB670D-BFF2-1A52-EA23-6605C428C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378" y="357187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Avantage concurrentiel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8CFF7E7-C6BD-2D3F-B85A-8EE58A5D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303" y="3211512"/>
            <a:ext cx="1873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Resource-Based View RBV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41D2DF1-E2E3-E4BC-965F-21F48BC6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965" y="3429000"/>
            <a:ext cx="2339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Transformation permanente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273D5F40-54CE-2C0E-3486-6CD8D1AF0D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9290" y="2492375"/>
            <a:ext cx="10810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88A8161A-3D3B-D613-9763-F71B9CA90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378" y="2492375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FE293347-2327-53BF-5846-4CDC02FC23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7803" y="249237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D6A969F7-1869-3B49-D400-343D521AE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965" y="2492375"/>
            <a:ext cx="10810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2241E5D4-8F1A-3D70-967D-2DF2EB8AC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590" y="5156200"/>
            <a:ext cx="3311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latin typeface="Goudy Stout" panose="0202090407030B020401" pitchFamily="18" charset="0"/>
              </a:rPr>
              <a:t>ADEQUATION STRATEGIQUE « FIT »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38368E00-C635-5456-ABC9-D4C39191E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765" y="5229225"/>
            <a:ext cx="3311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latin typeface="Goudy Stout" panose="0202090407030B020401" pitchFamily="18" charset="0"/>
              </a:rPr>
              <a:t>INTENTION STRATEGIQUE« INTENT »</a:t>
            </a:r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97DFEAC3-EBE4-9BD5-CF91-61B3E70560CA}"/>
              </a:ext>
            </a:extLst>
          </p:cNvPr>
          <p:cNvSpPr>
            <a:spLocks/>
          </p:cNvSpPr>
          <p:nvPr/>
        </p:nvSpPr>
        <p:spPr bwMode="auto">
          <a:xfrm rot="5400000">
            <a:off x="3207784" y="2924968"/>
            <a:ext cx="863600" cy="3455988"/>
          </a:xfrm>
          <a:prstGeom prst="rightBrace">
            <a:avLst>
              <a:gd name="adj1" fmla="val 333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00370EBF-5B85-E2D3-1CAA-C64132A563E5}"/>
              </a:ext>
            </a:extLst>
          </p:cNvPr>
          <p:cNvSpPr>
            <a:spLocks/>
          </p:cNvSpPr>
          <p:nvPr/>
        </p:nvSpPr>
        <p:spPr bwMode="auto">
          <a:xfrm rot="5400000">
            <a:off x="7384497" y="2996406"/>
            <a:ext cx="863600" cy="3455987"/>
          </a:xfrm>
          <a:prstGeom prst="rightBrace">
            <a:avLst>
              <a:gd name="adj1" fmla="val 333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859A6075-330F-DAAA-8780-B11415C3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65" y="3716337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SWOT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2606DE2B-3F50-04DD-6D02-CCC24547AF9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328468" y="333375"/>
            <a:ext cx="897147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4000" b="1" dirty="0">
                <a:cs typeface="+mn-cs"/>
              </a:rPr>
              <a:t>Quelles approches stratégiques ?</a:t>
            </a:r>
            <a:br>
              <a:rPr lang="fr-FR" sz="4000" b="1" dirty="0">
                <a:cs typeface="+mn-cs"/>
              </a:rPr>
            </a:br>
            <a:r>
              <a:rPr lang="fr-FR" sz="2400" b="1" dirty="0">
                <a:cs typeface="+mn-cs"/>
              </a:rPr>
              <a:t>(</a:t>
            </a:r>
            <a:r>
              <a:rPr lang="fr-FR" sz="2400" b="1" dirty="0" err="1">
                <a:cs typeface="+mn-cs"/>
              </a:rPr>
              <a:t>Saias</a:t>
            </a:r>
            <a:r>
              <a:rPr lang="fr-FR" sz="2400" b="1" dirty="0">
                <a:cs typeface="+mn-cs"/>
              </a:rPr>
              <a:t> et </a:t>
            </a:r>
            <a:r>
              <a:rPr lang="fr-FR" sz="2400" b="1" dirty="0" err="1">
                <a:cs typeface="+mn-cs"/>
              </a:rPr>
              <a:t>Métais</a:t>
            </a:r>
            <a:r>
              <a:rPr lang="fr-FR" sz="2400" b="1" dirty="0">
                <a:cs typeface="+mn-cs"/>
              </a:rPr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75497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867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86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E30C9F-C788-96E8-7C4B-E2FF3BD5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</a:rPr>
              <a:t>FIT</a:t>
            </a:r>
          </a:p>
        </p:txBody>
      </p:sp>
      <p:sp>
        <p:nvSpPr>
          <p:cNvPr id="28681" name="Rectangle 2868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The Five Competitive Forces That Shape Strategy - HBR Video">
            <a:extLst>
              <a:ext uri="{FF2B5EF4-FFF2-40B4-BE49-F238E27FC236}">
                <a16:creationId xmlns:a16="http://schemas.microsoft.com/office/drawing/2014/main" id="{12B7E511-10D5-DD66-4256-9475265F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22" y="2660287"/>
            <a:ext cx="6483354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C5884C-5C4A-4133-E43B-C7AC5A4B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147" y="917725"/>
            <a:ext cx="3912597" cy="4852362"/>
          </a:xfrm>
        </p:spPr>
        <p:txBody>
          <a:bodyPr anchor="ctr"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 </a:t>
            </a:r>
            <a:r>
              <a:rPr lang="fr-F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What</a:t>
            </a: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business are </a:t>
            </a:r>
            <a:r>
              <a:rPr lang="fr-F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we</a:t>
            </a: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in ? »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fr-F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S-C-P</a:t>
            </a: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(Structure-</a:t>
            </a:r>
            <a:r>
              <a:rPr lang="fr-F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Conduct</a:t>
            </a: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-Performance) perspective : la structure de l’industrie est à l’origine de la stratégie des entreprises et de leur performance (modèles : SWOT or modèles des “5 forces” (Porter, 1979)).</a:t>
            </a:r>
          </a:p>
          <a:p>
            <a:endParaRPr lang="fr-F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31" name="Rectangle 307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L'innovation tactique dans le football | by MTI Review | MTI-Review | Medium">
            <a:extLst>
              <a:ext uri="{FF2B5EF4-FFF2-40B4-BE49-F238E27FC236}">
                <a16:creationId xmlns:a16="http://schemas.microsoft.com/office/drawing/2014/main" id="{DC3BB71B-9B00-324B-7E75-99A6FF43A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r="7680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2" name="Rectangle 307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A5CB88-194D-3FEC-536D-0292116E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2" y="184134"/>
            <a:ext cx="3980482" cy="154564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FIT : adéquation</a:t>
            </a:r>
            <a:br>
              <a:rPr lang="fr-FR" sz="4000" b="1" i="1" u="sng" dirty="0"/>
            </a:b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F9B82-C842-6E10-AD6C-8769CE60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39" y="2022764"/>
            <a:ext cx="3822189" cy="45255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2000" b="1" i="1" u="sng" dirty="0"/>
          </a:p>
          <a:p>
            <a:pPr eaLnBrk="1" hangingPunct="1">
              <a:defRPr/>
            </a:pPr>
            <a:r>
              <a:rPr lang="fr-FR" sz="2000" dirty="0"/>
              <a:t>La stratégie (tactique) est fonction de l’environnement extérieur (équipe adverse : opportunités - menaces).</a:t>
            </a:r>
          </a:p>
          <a:p>
            <a:pPr eaLnBrk="1" hangingPunct="1">
              <a:defRPr/>
            </a:pPr>
            <a:endParaRPr lang="fr-FR" sz="2000" dirty="0"/>
          </a:p>
          <a:p>
            <a:pPr eaLnBrk="1" hangingPunct="1">
              <a:defRPr/>
            </a:pPr>
            <a:r>
              <a:rPr lang="fr-FR" sz="2000" dirty="0"/>
              <a:t>L’entraîneur a une tactique adaptée à l’adversaire et les joueurs (ressources) s’adaptent à ce positionnement (schéma de jeu).</a:t>
            </a:r>
          </a:p>
          <a:p>
            <a:endParaRPr lang="fr-FR" sz="2000" dirty="0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2799CAED-53DD-3000-1E86-F0F3BB72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37" y="1171358"/>
            <a:ext cx="1926039" cy="1083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 cinq forces de Porter - Méthodologie &gt; Académie - E-marketing.fr">
            <a:extLst>
              <a:ext uri="{FF2B5EF4-FFF2-40B4-BE49-F238E27FC236}">
                <a16:creationId xmlns:a16="http://schemas.microsoft.com/office/drawing/2014/main" id="{94FCC915-348B-C308-5013-D02674E5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149" y="643466"/>
            <a:ext cx="77917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5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5" name="Rectangle 297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1"/>
            <a:ext cx="7058307" cy="2595329"/>
          </a:xfrm>
          <a:prstGeom prst="rect">
            <a:avLst/>
          </a:prstGeom>
          <a:solidFill>
            <a:srgbClr val="775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C08D7E-A6D1-E869-C7D6-F90C836B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2147344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INTENT</a:t>
            </a:r>
          </a:p>
        </p:txBody>
      </p:sp>
      <p:sp>
        <p:nvSpPr>
          <p:cNvPr id="29727" name="Rectangle 29726">
            <a:extLst>
              <a:ext uri="{FF2B5EF4-FFF2-40B4-BE49-F238E27FC236}">
                <a16:creationId xmlns:a16="http://schemas.microsoft.com/office/drawing/2014/main" id="{392E632E-3F30-4018-960F-EE3228045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3085476"/>
            <a:ext cx="3998237" cy="3449681"/>
          </a:xfrm>
          <a:prstGeom prst="rect">
            <a:avLst/>
          </a:prstGeom>
          <a:solidFill>
            <a:srgbClr val="7CABC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698" name="Picture 2" descr="Competing for the Future (English Edition) eBook : Hamel, Gary, Prahalad,  C. K.: Amazon.fr: Boutique Kindle">
            <a:extLst>
              <a:ext uri="{FF2B5EF4-FFF2-40B4-BE49-F238E27FC236}">
                <a16:creationId xmlns:a16="http://schemas.microsoft.com/office/drawing/2014/main" id="{F5041B79-34D6-633C-FE11-34027E89A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69"/>
          <a:stretch/>
        </p:blipFill>
        <p:spPr bwMode="auto">
          <a:xfrm>
            <a:off x="1256644" y="3236090"/>
            <a:ext cx="2143313" cy="31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29" name="Rectangle 29728">
            <a:extLst>
              <a:ext uri="{FF2B5EF4-FFF2-40B4-BE49-F238E27FC236}">
                <a16:creationId xmlns:a16="http://schemas.microsoft.com/office/drawing/2014/main" id="{0015B939-F527-4117-B775-533A40168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8848" y="3090672"/>
            <a:ext cx="2889504" cy="1636776"/>
          </a:xfrm>
          <a:prstGeom prst="rect">
            <a:avLst/>
          </a:prstGeom>
          <a:solidFill>
            <a:srgbClr val="7CABC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700" name="Picture 4" descr="Gary Hamel, gourou du Management - Club EthikClub Ethik">
            <a:extLst>
              <a:ext uri="{FF2B5EF4-FFF2-40B4-BE49-F238E27FC236}">
                <a16:creationId xmlns:a16="http://schemas.microsoft.com/office/drawing/2014/main" id="{BFA77EC6-C8C8-D8B2-EB2C-46B981A6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388" y="3236090"/>
            <a:ext cx="1360422" cy="13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1" name="Rectangle 29730">
            <a:extLst>
              <a:ext uri="{FF2B5EF4-FFF2-40B4-BE49-F238E27FC236}">
                <a16:creationId xmlns:a16="http://schemas.microsoft.com/office/drawing/2014/main" id="{522BCFB4-3880-430A-9E42-4D844E8F6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8848" y="4901184"/>
            <a:ext cx="2889504" cy="1636776"/>
          </a:xfrm>
          <a:prstGeom prst="rect">
            <a:avLst/>
          </a:prstGeom>
          <a:solidFill>
            <a:srgbClr val="7CABC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702" name="Picture 6" descr="Coimbatore Krishnao Prahalad — Wikipédia">
            <a:extLst>
              <a:ext uri="{FF2B5EF4-FFF2-40B4-BE49-F238E27FC236}">
                <a16:creationId xmlns:a16="http://schemas.microsoft.com/office/drawing/2014/main" id="{D4F8D383-149A-A9E8-F424-A758DF0D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0500" y="5038435"/>
            <a:ext cx="1526198" cy="13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3" name="Rectangle 2973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FA70C0-9AA2-751A-80BC-7A47F53B7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“What are we able to make with what we have ?”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fr-F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L’entreprise est au centre de la formulation de la stratégie, avec pour objectifs la </a:t>
            </a:r>
            <a:r>
              <a:rPr lang="fr-F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transformation des règles du jeu de l’environnement</a:t>
            </a:r>
            <a:r>
              <a:rPr lang="fr-F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: à partir de ses propres </a:t>
            </a:r>
            <a:r>
              <a:rPr lang="fr-F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ressources et capacités</a:t>
            </a:r>
            <a:r>
              <a:rPr lang="fr-F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ou compétences (forces - faiblesse) l’entreprise peut </a:t>
            </a:r>
            <a:r>
              <a:rPr lang="fr-F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transformer les conditions l’environnement</a:t>
            </a:r>
            <a:r>
              <a:rPr lang="fr-F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(opportunités – menaces).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fr-FR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fr-FR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Approches RBV</a:t>
            </a:r>
            <a:endParaRPr lang="fr-F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7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175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B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4E5EE3-D0AA-2A42-2C11-DEACD2F8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Intent : intention</a:t>
            </a:r>
            <a:br>
              <a:rPr lang="fr-FR" b="1" i="1" u="sng">
                <a:solidFill>
                  <a:srgbClr val="FFFFFF"/>
                </a:solidFill>
              </a:rPr>
            </a:br>
            <a:endParaRPr lang="fr-FR">
              <a:solidFill>
                <a:srgbClr val="FFFFFF"/>
              </a:solidFill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661B4ABD-6FD7-D216-5B86-AB4B9B643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 bwMode="auto">
          <a:xfrm>
            <a:off x="327546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PSG 2016 contre OM 1993, qui est le meilleur ? - L'Équipe">
            <a:extLst>
              <a:ext uri="{FF2B5EF4-FFF2-40B4-BE49-F238E27FC236}">
                <a16:creationId xmlns:a16="http://schemas.microsoft.com/office/drawing/2014/main" id="{999C7218-1933-ED1B-3575-3E1F2E31D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2" r="1" b="4607"/>
          <a:stretch/>
        </p:blipFill>
        <p:spPr bwMode="auto">
          <a:xfrm>
            <a:off x="3942260" y="2454901"/>
            <a:ext cx="3442803" cy="4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Rectangle 3175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17515-239F-BF14-432D-D97F09C1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264" y="939014"/>
            <a:ext cx="3511296" cy="5330952"/>
          </a:xfrm>
        </p:spPr>
        <p:txBody>
          <a:bodyPr anchor="ctr">
            <a:normAutofit/>
          </a:bodyPr>
          <a:lstStyle/>
          <a:p>
            <a:r>
              <a:rPr lang="fr-FR" sz="2400" dirty="0">
                <a:solidFill>
                  <a:srgbClr val="FFFFFF"/>
                </a:solidFill>
              </a:rPr>
              <a:t>L’entraîneur « visionnaire » (manager) dispose de ressources (joueurs) et  met en place une stratégie (tactique) à partir de ces forces et faiblesses (ressources), afin de répondre à certaines opportunités ou menaces  de l’environnement (jeu de tête, rapidité, engagement physique)</a:t>
            </a:r>
          </a:p>
          <a:p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31750" name="Picture 6" descr="Raymond Goethals: Marseille's messiah who toppled mighty Milan | Marseille  | The Guardian">
            <a:extLst>
              <a:ext uri="{FF2B5EF4-FFF2-40B4-BE49-F238E27FC236}">
                <a16:creationId xmlns:a16="http://schemas.microsoft.com/office/drawing/2014/main" id="{5BB14243-4F8F-B1ED-06FC-64F26297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440">
            <a:off x="10328152" y="481794"/>
            <a:ext cx="1148798" cy="114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5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32774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13C43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855A95A-62F3-D740-D7ED-33EE621C7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495" y="1179095"/>
            <a:ext cx="5956353" cy="3404488"/>
          </a:xfrm>
        </p:spPr>
        <p:txBody>
          <a:bodyPr>
            <a:normAutofit/>
          </a:bodyPr>
          <a:lstStyle/>
          <a:p>
            <a:pPr algn="l"/>
            <a:r>
              <a:rPr lang="fr-FR" sz="4800">
                <a:solidFill>
                  <a:srgbClr val="FFFFFF"/>
                </a:solidFill>
              </a:rPr>
              <a:t>Approche Ressources &amp; Compétences</a:t>
            </a:r>
            <a:br>
              <a:rPr lang="fr-FR" sz="4800">
                <a:solidFill>
                  <a:srgbClr val="FFFFFF"/>
                </a:solidFill>
              </a:rPr>
            </a:br>
            <a:endParaRPr lang="fr-FR" sz="4800">
              <a:solidFill>
                <a:srgbClr val="FFFFFF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81847A9-2C94-AA0F-7475-29CB21A8B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495" y="4866870"/>
            <a:ext cx="5956353" cy="1247274"/>
          </a:xfrm>
        </p:spPr>
        <p:txBody>
          <a:bodyPr>
            <a:normAutofit/>
          </a:bodyPr>
          <a:lstStyle/>
          <a:p>
            <a:pPr algn="l"/>
            <a:endParaRPr lang="fr-FR" dirty="0">
              <a:solidFill>
                <a:srgbClr val="FFFFFF"/>
              </a:solidFill>
            </a:endParaRPr>
          </a:p>
          <a:p>
            <a:pPr algn="l"/>
            <a:r>
              <a:rPr lang="fr-FR" dirty="0">
                <a:solidFill>
                  <a:srgbClr val="FFFFFF"/>
                </a:solidFill>
              </a:rPr>
              <a:t>Modèle Resource </a:t>
            </a:r>
            <a:r>
              <a:rPr lang="fr-FR" dirty="0" err="1">
                <a:solidFill>
                  <a:srgbClr val="FFFFFF"/>
                </a:solidFill>
              </a:rPr>
              <a:t>Based-View</a:t>
            </a:r>
            <a:r>
              <a:rPr lang="fr-FR" dirty="0">
                <a:solidFill>
                  <a:srgbClr val="FFFFFF"/>
                </a:solidFill>
              </a:rPr>
              <a:t> (RBV)</a:t>
            </a:r>
          </a:p>
          <a:p>
            <a:pPr algn="l"/>
            <a:endParaRPr lang="fr-FR" dirty="0">
              <a:solidFill>
                <a:srgbClr val="FFFFFF"/>
              </a:solidFill>
            </a:endParaRPr>
          </a:p>
          <a:p>
            <a:pPr algn="l"/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32777" name="Straight Connector 32776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Amazon.fr - The Theory of the Growth of the Firm - Penrose, Edith, Pitelis,  Christos - Livres">
            <a:extLst>
              <a:ext uri="{FF2B5EF4-FFF2-40B4-BE49-F238E27FC236}">
                <a16:creationId xmlns:a16="http://schemas.microsoft.com/office/drawing/2014/main" id="{AD931484-A851-7D7D-87C4-CDCA6F9DB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224" b="2"/>
          <a:stretch/>
        </p:blipFill>
        <p:spPr bwMode="auto">
          <a:xfrm>
            <a:off x="475488" y="476777"/>
            <a:ext cx="3864383" cy="59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829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451</Words>
  <Application>Microsoft Office PowerPoint</Application>
  <PresentationFormat>Grand écran</PresentationFormat>
  <Paragraphs>63</Paragraphs>
  <Slides>25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Goudy Stout</vt:lpstr>
      <vt:lpstr>NimbusSanL-Regu</vt:lpstr>
      <vt:lpstr>Tahoma</vt:lpstr>
      <vt:lpstr>Verdana</vt:lpstr>
      <vt:lpstr>Wingdings</vt:lpstr>
      <vt:lpstr>Thème Office</vt:lpstr>
      <vt:lpstr>Management d’activités : Stratégie BUT 2ième année – Semestre 3</vt:lpstr>
      <vt:lpstr>Présentation PowerPoint</vt:lpstr>
      <vt:lpstr>Présentation PowerPoint</vt:lpstr>
      <vt:lpstr>FIT</vt:lpstr>
      <vt:lpstr>FIT : adéquation </vt:lpstr>
      <vt:lpstr>Présentation PowerPoint</vt:lpstr>
      <vt:lpstr>INTENT</vt:lpstr>
      <vt:lpstr>Intent : intention </vt:lpstr>
      <vt:lpstr>Approche Ressources &amp; Compétences </vt:lpstr>
      <vt:lpstr>Présentation PowerPoint</vt:lpstr>
      <vt:lpstr>Le principe du « modèle » RBV</vt:lpstr>
      <vt:lpstr>Ressources &amp; Compétences</vt:lpstr>
      <vt:lpstr>Catégorisation des ressources</vt:lpstr>
      <vt:lpstr>Présentation PowerPoint</vt:lpstr>
      <vt:lpstr>Rôle des compétences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d’activités : Stratégie BUT 2ième année – Semestre 3</dc:title>
  <dc:creator>Lionel Maltese</dc:creator>
  <cp:lastModifiedBy>Lionel Maltese</cp:lastModifiedBy>
  <cp:revision>12</cp:revision>
  <dcterms:created xsi:type="dcterms:W3CDTF">2022-08-27T06:10:03Z</dcterms:created>
  <dcterms:modified xsi:type="dcterms:W3CDTF">2023-08-23T05:58:55Z</dcterms:modified>
</cp:coreProperties>
</file>