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8" r:id="rId3"/>
    <p:sldId id="259" r:id="rId4"/>
    <p:sldId id="275" r:id="rId5"/>
    <p:sldId id="257" r:id="rId6"/>
    <p:sldId id="258"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7" r:id="rId27"/>
    <p:sldId id="295" r:id="rId28"/>
    <p:sldId id="29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71090-8B5A-41C3-870E-E986B093BF64}" type="datetimeFigureOut">
              <a:rPr lang="fr-FR" smtClean="0"/>
              <a:t>22/08/2023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42EDC-0A48-41D2-BC82-9C2A8061A835}" type="slidenum">
              <a:rPr lang="fr-FR" smtClean="0"/>
              <a:t>‹N°›</a:t>
            </a:fld>
            <a:endParaRPr lang="fr-FR"/>
          </a:p>
        </p:txBody>
      </p:sp>
    </p:spTree>
    <p:extLst>
      <p:ext uri="{BB962C8B-B14F-4D97-AF65-F5344CB8AC3E}">
        <p14:creationId xmlns:p14="http://schemas.microsoft.com/office/powerpoint/2010/main" val="215307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BA83F-47D6-386D-E4CA-10583B0645B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A77E426-8FFE-66C7-4FE2-37A40C211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1D6A79C-E001-C004-CCC6-8CE0D5839261}"/>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5CB6C0CE-05F0-07BE-A73F-A62C127067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7F7A6B-4E00-715B-B891-399A6F0D1EC4}"/>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386404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14E03-E1FA-BE85-E81E-C3B2D9DF0E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B51DE25-5D9C-3110-CB1A-13A7438DF3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95A93D-BB05-8849-E9CF-052348349181}"/>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26CBC258-5AD2-A156-0E00-08AEE781C6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ABC2F3-312F-55E5-7BAC-B756CA36B7BD}"/>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208718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4D8CA5-8A0A-806C-16E8-82A113BC8D5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650ACF-D4CD-9717-8A92-82E711BE52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154107-4912-44C9-B4F9-F8532F15D651}"/>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6F11662F-8D57-FD13-F1E1-9E1982DA88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9E60C0-C365-1522-0D32-58ADA9B7B487}"/>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400559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2D093-1EFF-BAF3-5F00-48E7339124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8D9CE08-A2B2-A44F-C053-750A1E8371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D689F2-9A32-9836-3832-CA7A0642838D}"/>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1335DAE2-881C-4E06-2825-363B5A3FBA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080E7D-DF10-0837-37AE-348411760FD3}"/>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41817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A1973-697D-B17C-D430-18D0D16EB3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0223B00-B54E-7241-9D29-977AFD05B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A25955-D93E-7272-6298-60AE7771EE38}"/>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C04148D5-E303-2871-5ACC-73B0967A89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7EFCB1-9135-8E59-9BCA-D66DD0E2156F}"/>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36817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20A44-9389-2A48-18F9-C9007E0C5B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48E639-F469-E571-D04F-475FE5707C8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C5FB8F3-6104-EB8C-42CB-E7B855FC43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E38D169-93BB-78BA-E38E-E63A1A78BE59}"/>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6" name="Espace réservé du pied de page 5">
            <a:extLst>
              <a:ext uri="{FF2B5EF4-FFF2-40B4-BE49-F238E27FC236}">
                <a16:creationId xmlns:a16="http://schemas.microsoft.com/office/drawing/2014/main" id="{44858E71-021A-F2A5-3440-474381061D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C7157C-BAB9-9179-8A94-7FFF04A7639F}"/>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310003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A6F75-CD17-9A2A-A195-D41A4F12C28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584BA6C-E8E6-C268-16B4-E8AA96653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80F2163-9C16-8791-2D7A-84D8497542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77731D4-2146-1CE3-95D3-F35F17B9F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758C295-D29D-4DFC-A0AF-8DE7FD25CE5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7F0788-6F03-04EB-9857-F1A18D833B41}"/>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8" name="Espace réservé du pied de page 7">
            <a:extLst>
              <a:ext uri="{FF2B5EF4-FFF2-40B4-BE49-F238E27FC236}">
                <a16:creationId xmlns:a16="http://schemas.microsoft.com/office/drawing/2014/main" id="{0E7AB0F1-E62B-7639-6D39-F6C7F0CAAE9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6DC844-8E7F-4B6B-BFC5-E9C73C39F23A}"/>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335051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C7B05E-9DB2-3EEC-53F4-71EB12EE78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8CD709B-BB36-DEE8-353C-D0F40E2461E4}"/>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4" name="Espace réservé du pied de page 3">
            <a:extLst>
              <a:ext uri="{FF2B5EF4-FFF2-40B4-BE49-F238E27FC236}">
                <a16:creationId xmlns:a16="http://schemas.microsoft.com/office/drawing/2014/main" id="{1FA7BA09-833F-689E-A523-5C29CDB23E6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20901EF-9BA6-6DC7-CC32-C641F3AC1D43}"/>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83003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3D2991-B9AC-98B2-D3EF-202C7C0318EF}"/>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3" name="Espace réservé du pied de page 2">
            <a:extLst>
              <a:ext uri="{FF2B5EF4-FFF2-40B4-BE49-F238E27FC236}">
                <a16:creationId xmlns:a16="http://schemas.microsoft.com/office/drawing/2014/main" id="{56EA7B3E-0CD9-4F2F-CFF9-B1285A11190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677B9D7-E8CE-59F1-7DCC-D23FFD5289C9}"/>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49044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0488F-5840-1DF6-6491-8C2B7F2D17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16D67DD-8214-192B-A75E-9E63329E3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A1FE315-03E7-F4D0-AAE1-40FF5A82D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ECD9656-B0CD-F8AD-2ED4-B961CDB14206}"/>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6" name="Espace réservé du pied de page 5">
            <a:extLst>
              <a:ext uri="{FF2B5EF4-FFF2-40B4-BE49-F238E27FC236}">
                <a16:creationId xmlns:a16="http://schemas.microsoft.com/office/drawing/2014/main" id="{F3E97B20-93DD-5B8A-5F67-83EDCF8B3E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1D2F23-2CC8-CFEF-BE4A-609377EBC237}"/>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188746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DA05E-4F6F-2C32-DEFE-879DF24884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92FC1CE-B8E3-CC09-E9A5-467536E07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212FB3E-0EEB-E636-9B1D-8BDE23C3B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6300D6-ACBC-433C-9A6D-3C0587FAFCB5}"/>
              </a:ext>
            </a:extLst>
          </p:cNvPr>
          <p:cNvSpPr>
            <a:spLocks noGrp="1"/>
          </p:cNvSpPr>
          <p:nvPr>
            <p:ph type="dt" sz="half" idx="10"/>
          </p:nvPr>
        </p:nvSpPr>
        <p:spPr/>
        <p:txBody>
          <a:bodyPr/>
          <a:lstStyle/>
          <a:p>
            <a:fld id="{D6CCBE16-9947-4809-B857-45646568D057}" type="datetimeFigureOut">
              <a:rPr lang="fr-FR" smtClean="0"/>
              <a:t>22/08/2023</a:t>
            </a:fld>
            <a:endParaRPr lang="fr-FR"/>
          </a:p>
        </p:txBody>
      </p:sp>
      <p:sp>
        <p:nvSpPr>
          <p:cNvPr id="6" name="Espace réservé du pied de page 5">
            <a:extLst>
              <a:ext uri="{FF2B5EF4-FFF2-40B4-BE49-F238E27FC236}">
                <a16:creationId xmlns:a16="http://schemas.microsoft.com/office/drawing/2014/main" id="{4372B40C-510C-533F-2888-F76CAFB882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612FC2-D1D9-5B3E-CA7B-DD1ECFD76144}"/>
              </a:ext>
            </a:extLst>
          </p:cNvPr>
          <p:cNvSpPr>
            <a:spLocks noGrp="1"/>
          </p:cNvSpPr>
          <p:nvPr>
            <p:ph type="sldNum" sz="quarter" idx="12"/>
          </p:nvPr>
        </p:nvSpPr>
        <p:spPr/>
        <p:txBody>
          <a:bodyPr/>
          <a:lstStyle/>
          <a:p>
            <a:fld id="{A8F42097-A2FA-4C22-8EDA-E63D7E75EEC3}" type="slidenum">
              <a:rPr lang="fr-FR" smtClean="0"/>
              <a:t>‹N°›</a:t>
            </a:fld>
            <a:endParaRPr lang="fr-FR"/>
          </a:p>
        </p:txBody>
      </p:sp>
    </p:spTree>
    <p:extLst>
      <p:ext uri="{BB962C8B-B14F-4D97-AF65-F5344CB8AC3E}">
        <p14:creationId xmlns:p14="http://schemas.microsoft.com/office/powerpoint/2010/main" val="141426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A3A7FC-DD8F-951B-6FDA-20DE1954F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5F65EC-0D85-29B1-DDFF-6BF88EFE3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8269CE-D575-07A8-9322-690658445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CBE16-9947-4809-B857-45646568D057}"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9767AE83-0338-53D3-B3A3-B0C205771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40E443-2150-B440-F7D7-E7632537E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42097-A2FA-4C22-8EDA-E63D7E75EEC3}" type="slidenum">
              <a:rPr lang="fr-FR" smtClean="0"/>
              <a:t>‹N°›</a:t>
            </a:fld>
            <a:endParaRPr lang="fr-FR"/>
          </a:p>
        </p:txBody>
      </p:sp>
    </p:spTree>
    <p:extLst>
      <p:ext uri="{BB962C8B-B14F-4D97-AF65-F5344CB8AC3E}">
        <p14:creationId xmlns:p14="http://schemas.microsoft.com/office/powerpoint/2010/main" val="146484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00EgC9UZ9D0?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q56TDHCVw4Y?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cAdyvovaZcc?start=238&amp;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gQQy8ovDp9Y?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2pjEmQFxZjY?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5AAF897-9E80-45CA-9BB9-DC3C6672493D}"/>
              </a:ext>
            </a:extLst>
          </p:cNvPr>
          <p:cNvSpPr>
            <a:spLocks noGrp="1"/>
          </p:cNvSpPr>
          <p:nvPr>
            <p:ph type="ctrTitle"/>
          </p:nvPr>
        </p:nvSpPr>
        <p:spPr>
          <a:xfrm>
            <a:off x="5006109" y="2105891"/>
            <a:ext cx="4193309" cy="985836"/>
          </a:xfrm>
          <a:solidFill>
            <a:schemeClr val="bg1"/>
          </a:solidFill>
          <a:effectLst>
            <a:reflection blurRad="6350" stA="50000" endA="300" endPos="55500" dist="50800" dir="5400000" sy="-100000" algn="bl" rotWithShape="0"/>
          </a:effectLst>
          <a:scene3d>
            <a:camera prst="isometricOffAxis1Right"/>
            <a:lightRig rig="threePt" dir="t"/>
          </a:scene3d>
        </p:spPr>
        <p:txBody>
          <a:bodyPr>
            <a:normAutofit/>
          </a:bodyPr>
          <a:lstStyle/>
          <a:p>
            <a:r>
              <a:rPr lang="fr-FR" sz="1800" b="1" i="0" u="none" strike="noStrike" baseline="0" dirty="0">
                <a:solidFill>
                  <a:schemeClr val="tx1">
                    <a:lumMod val="95000"/>
                    <a:lumOff val="5000"/>
                  </a:schemeClr>
                </a:solidFill>
                <a:latin typeface="NimbusSanL-Regu"/>
              </a:rPr>
              <a:t>Management d’activités : Stratégie</a:t>
            </a:r>
            <a:br>
              <a:rPr lang="fr-FR" sz="1800" b="1" i="0" u="none" strike="noStrike" baseline="0" dirty="0">
                <a:solidFill>
                  <a:schemeClr val="tx1">
                    <a:lumMod val="95000"/>
                    <a:lumOff val="5000"/>
                  </a:schemeClr>
                </a:solidFill>
                <a:latin typeface="NimbusSanL-Regu"/>
              </a:rPr>
            </a:br>
            <a:r>
              <a:rPr lang="fr-FR" sz="1800" b="1" i="0" u="none" strike="noStrike" baseline="0" dirty="0">
                <a:solidFill>
                  <a:schemeClr val="tx1">
                    <a:lumMod val="95000"/>
                    <a:lumOff val="5000"/>
                  </a:schemeClr>
                </a:solidFill>
                <a:latin typeface="NimbusSanL-Regu"/>
              </a:rPr>
              <a:t>BUT 2</a:t>
            </a:r>
            <a:r>
              <a:rPr lang="fr-FR" sz="1800" b="1" i="0" u="none" strike="noStrike" baseline="30000" dirty="0">
                <a:solidFill>
                  <a:schemeClr val="tx1">
                    <a:lumMod val="95000"/>
                    <a:lumOff val="5000"/>
                  </a:schemeClr>
                </a:solidFill>
                <a:latin typeface="NimbusSanL-Regu"/>
              </a:rPr>
              <a:t>ième</a:t>
            </a:r>
            <a:r>
              <a:rPr lang="fr-FR" sz="1800" b="1" i="0" u="none" strike="noStrike" baseline="0" dirty="0">
                <a:solidFill>
                  <a:schemeClr val="tx1">
                    <a:lumMod val="95000"/>
                    <a:lumOff val="5000"/>
                  </a:schemeClr>
                </a:solidFill>
                <a:latin typeface="NimbusSanL-Regu"/>
              </a:rPr>
              <a:t> année – Semestre 3</a:t>
            </a:r>
            <a:endParaRPr lang="fr-FR" b="1" dirty="0">
              <a:solidFill>
                <a:schemeClr val="tx1">
                  <a:lumMod val="95000"/>
                  <a:lumOff val="5000"/>
                </a:schemeClr>
              </a:solidFill>
            </a:endParaRPr>
          </a:p>
        </p:txBody>
      </p:sp>
      <p:sp>
        <p:nvSpPr>
          <p:cNvPr id="7" name="Rectangle 3">
            <a:extLst>
              <a:ext uri="{FF2B5EF4-FFF2-40B4-BE49-F238E27FC236}">
                <a16:creationId xmlns:a16="http://schemas.microsoft.com/office/drawing/2014/main" id="{7B2B796E-A298-400D-B462-4D4DE288335B}"/>
              </a:ext>
            </a:extLst>
          </p:cNvPr>
          <p:cNvSpPr txBox="1">
            <a:spLocks noChangeArrowheads="1"/>
          </p:cNvSpPr>
          <p:nvPr/>
        </p:nvSpPr>
        <p:spPr>
          <a:xfrm>
            <a:off x="-2741805" y="5382490"/>
            <a:ext cx="11941223" cy="1752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80000"/>
              </a:lnSpc>
              <a:defRPr/>
            </a:pPr>
            <a:endParaRPr lang="fr-FR" sz="1400" b="1" i="1" dirty="0">
              <a:solidFill>
                <a:schemeClr val="bg1"/>
              </a:solidFill>
            </a:endParaRPr>
          </a:p>
          <a:p>
            <a:pPr algn="ctr">
              <a:lnSpc>
                <a:spcPct val="80000"/>
              </a:lnSpc>
              <a:defRPr/>
            </a:pPr>
            <a:r>
              <a:rPr lang="fr-FR" sz="1400" b="1" i="1" dirty="0">
                <a:solidFill>
                  <a:schemeClr val="bg1"/>
                </a:solidFill>
              </a:rPr>
              <a:t>Lionel Maltese</a:t>
            </a:r>
          </a:p>
          <a:p>
            <a:pPr algn="ctr">
              <a:lnSpc>
                <a:spcPct val="80000"/>
              </a:lnSpc>
              <a:defRPr/>
            </a:pPr>
            <a:r>
              <a:rPr lang="fr-FR" sz="1400" b="1" i="1" dirty="0">
                <a:solidFill>
                  <a:schemeClr val="bg1"/>
                </a:solidFill>
              </a:rPr>
              <a:t>Maître de Conférences Aix Marseille Université  CERGAM / Université Laval Québec</a:t>
            </a:r>
          </a:p>
          <a:p>
            <a:pPr algn="ctr">
              <a:lnSpc>
                <a:spcPct val="80000"/>
              </a:lnSpc>
              <a:defRPr/>
            </a:pPr>
            <a:r>
              <a:rPr lang="fr-FR" sz="1400" b="1" i="1" dirty="0">
                <a:solidFill>
                  <a:schemeClr val="bg1"/>
                </a:solidFill>
              </a:rPr>
              <a:t>Professeur Associé </a:t>
            </a:r>
            <a:r>
              <a:rPr lang="fr-FR" sz="1400" b="1" i="1" dirty="0" err="1">
                <a:solidFill>
                  <a:schemeClr val="bg1"/>
                </a:solidFill>
              </a:rPr>
              <a:t>Kedge</a:t>
            </a:r>
            <a:r>
              <a:rPr lang="fr-FR" sz="1400" b="1" i="1" dirty="0">
                <a:solidFill>
                  <a:schemeClr val="bg1"/>
                </a:solidFill>
              </a:rPr>
              <a:t> Business </a:t>
            </a:r>
            <a:r>
              <a:rPr lang="fr-FR" sz="1400" b="1" i="1" dirty="0" err="1">
                <a:solidFill>
                  <a:schemeClr val="bg1"/>
                </a:solidFill>
              </a:rPr>
              <a:t>School</a:t>
            </a:r>
            <a:endParaRPr lang="fr-FR" sz="1400" b="1" i="1" dirty="0">
              <a:solidFill>
                <a:schemeClr val="bg1"/>
              </a:solidFill>
            </a:endParaRPr>
          </a:p>
          <a:p>
            <a:pPr algn="ctr">
              <a:lnSpc>
                <a:spcPct val="80000"/>
              </a:lnSpc>
              <a:defRPr/>
            </a:pPr>
            <a:r>
              <a:rPr lang="fr-FR" sz="1400" b="1" i="1" dirty="0">
                <a:solidFill>
                  <a:schemeClr val="bg1"/>
                </a:solidFill>
              </a:rPr>
              <a:t>Entrepreneur Sport Business </a:t>
            </a:r>
          </a:p>
        </p:txBody>
      </p:sp>
      <p:sp>
        <p:nvSpPr>
          <p:cNvPr id="8" name="Text Box 11">
            <a:extLst>
              <a:ext uri="{FF2B5EF4-FFF2-40B4-BE49-F238E27FC236}">
                <a16:creationId xmlns:a16="http://schemas.microsoft.com/office/drawing/2014/main" id="{65C0F31C-D4C3-72B8-CC5F-0E9F69995B50}"/>
              </a:ext>
            </a:extLst>
          </p:cNvPr>
          <p:cNvSpPr txBox="1">
            <a:spLocks noChangeArrowheads="1"/>
          </p:cNvSpPr>
          <p:nvPr/>
        </p:nvSpPr>
        <p:spPr bwMode="auto">
          <a:xfrm>
            <a:off x="4090137" y="397291"/>
            <a:ext cx="65579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fr-FR" altLang="fr-FR" sz="1800" b="1" dirty="0">
                <a:solidFill>
                  <a:schemeClr val="bg1"/>
                </a:solidFill>
                <a:latin typeface="Verdana" panose="020B0604030504040204" pitchFamily="34" charset="0"/>
              </a:rPr>
              <a:t>Trajectoires de développement</a:t>
            </a:r>
          </a:p>
          <a:p>
            <a:pPr algn="ctr" eaLnBrk="1" hangingPunct="1">
              <a:spcBef>
                <a:spcPct val="50000"/>
              </a:spcBef>
              <a:buClrTx/>
              <a:buSzTx/>
              <a:buFontTx/>
              <a:buNone/>
            </a:pPr>
            <a:r>
              <a:rPr lang="fr-FR" altLang="fr-FR" sz="1800" b="1" dirty="0">
                <a:solidFill>
                  <a:schemeClr val="bg1"/>
                </a:solidFill>
                <a:latin typeface="Verdana" panose="020B0604030504040204" pitchFamily="34" charset="0"/>
              </a:rPr>
              <a:t>http://lionelmaltese.fr</a:t>
            </a:r>
          </a:p>
          <a:p>
            <a:pPr algn="ctr" eaLnBrk="1" hangingPunct="1">
              <a:spcBef>
                <a:spcPct val="50000"/>
              </a:spcBef>
              <a:buClrTx/>
              <a:buSzTx/>
              <a:buFontTx/>
              <a:buNone/>
            </a:pPr>
            <a:r>
              <a:rPr lang="fr-FR" altLang="fr-FR" sz="1800" b="1" dirty="0">
                <a:solidFill>
                  <a:schemeClr val="bg1"/>
                </a:solidFill>
                <a:latin typeface="Verdana" panose="020B0604030504040204" pitchFamily="34" charset="0"/>
              </a:rPr>
              <a:t>@</a:t>
            </a:r>
            <a:r>
              <a:rPr lang="fr-FR" altLang="fr-FR" sz="1800" b="1" dirty="0" err="1">
                <a:solidFill>
                  <a:schemeClr val="bg1"/>
                </a:solidFill>
                <a:latin typeface="Verdana" panose="020B0604030504040204" pitchFamily="34" charset="0"/>
              </a:rPr>
              <a:t>lionelmaltese</a:t>
            </a:r>
            <a:r>
              <a:rPr lang="fr-FR" altLang="fr-FR" sz="1800" b="1" dirty="0">
                <a:solidFill>
                  <a:schemeClr val="bg1"/>
                </a:solidFill>
                <a:latin typeface="Verdana" panose="020B0604030504040204" pitchFamily="34" charset="0"/>
              </a:rPr>
              <a:t> </a:t>
            </a:r>
          </a:p>
        </p:txBody>
      </p:sp>
      <p:sp>
        <p:nvSpPr>
          <p:cNvPr id="9" name="ZoneTexte 8">
            <a:extLst>
              <a:ext uri="{FF2B5EF4-FFF2-40B4-BE49-F238E27FC236}">
                <a16:creationId xmlns:a16="http://schemas.microsoft.com/office/drawing/2014/main" id="{6ADD3E4A-B69A-C409-3B84-1F62A3F693B8}"/>
              </a:ext>
            </a:extLst>
          </p:cNvPr>
          <p:cNvSpPr txBox="1"/>
          <p:nvPr/>
        </p:nvSpPr>
        <p:spPr>
          <a:xfrm>
            <a:off x="10029216" y="1228288"/>
            <a:ext cx="1625600" cy="369332"/>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rPr>
              <a:t>SEANCE 4</a:t>
            </a:r>
          </a:p>
        </p:txBody>
      </p:sp>
    </p:spTree>
    <p:extLst>
      <p:ext uri="{BB962C8B-B14F-4D97-AF65-F5344CB8AC3E}">
        <p14:creationId xmlns:p14="http://schemas.microsoft.com/office/powerpoint/2010/main" val="270009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81" name="Rectangle 308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017700-1085-F4B7-B6B7-462437FB253F}"/>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altLang="fr-FR" sz="1800" b="1" kern="1200">
                <a:solidFill>
                  <a:schemeClr val="bg1"/>
                </a:solidFill>
                <a:latin typeface="+mj-lt"/>
                <a:ea typeface="+mj-ea"/>
                <a:cs typeface="+mj-cs"/>
              </a:rPr>
              <a:t>Les stratégies de croissance de l’entreprise : </a:t>
            </a:r>
            <a:br>
              <a:rPr lang="en-US" altLang="fr-FR" sz="1800" b="1" kern="1200">
                <a:solidFill>
                  <a:schemeClr val="bg1"/>
                </a:solidFill>
                <a:latin typeface="+mj-lt"/>
                <a:ea typeface="+mj-ea"/>
                <a:cs typeface="+mj-cs"/>
              </a:rPr>
            </a:br>
            <a:r>
              <a:rPr lang="en-US" altLang="fr-FR" sz="1800" b="1" kern="1200">
                <a:solidFill>
                  <a:schemeClr val="bg1"/>
                </a:solidFill>
                <a:latin typeface="+mj-lt"/>
                <a:ea typeface="+mj-ea"/>
                <a:cs typeface="+mj-cs"/>
              </a:rPr>
              <a:t>Matrice de  Ansoff</a:t>
            </a:r>
            <a:br>
              <a:rPr lang="en-US" altLang="fr-FR" sz="1800" b="1" kern="1200">
                <a:solidFill>
                  <a:schemeClr val="bg1"/>
                </a:solidFill>
                <a:latin typeface="+mj-lt"/>
                <a:ea typeface="+mj-ea"/>
                <a:cs typeface="+mj-cs"/>
              </a:rPr>
            </a:br>
            <a:endParaRPr lang="en-US" sz="1800" b="1" kern="1200">
              <a:solidFill>
                <a:schemeClr val="bg1"/>
              </a:solidFill>
              <a:latin typeface="+mj-lt"/>
              <a:ea typeface="+mj-ea"/>
              <a:cs typeface="+mj-cs"/>
            </a:endParaRPr>
          </a:p>
        </p:txBody>
      </p:sp>
      <p:cxnSp>
        <p:nvCxnSpPr>
          <p:cNvPr id="3083" name="Straight Connector 308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 Matrice d'Ansoff → Définition • Explication • Stratégie">
            <a:extLst>
              <a:ext uri="{FF2B5EF4-FFF2-40B4-BE49-F238E27FC236}">
                <a16:creationId xmlns:a16="http://schemas.microsoft.com/office/drawing/2014/main" id="{197EC5A5-8F55-0E7B-FB76-82C0ACED78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0813" y="2427541"/>
            <a:ext cx="7995274"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0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omprendre la matrice d'Ansoff [Philippe Gattet]">
            <a:hlinkClick r:id="" action="ppaction://media"/>
            <a:extLst>
              <a:ext uri="{FF2B5EF4-FFF2-40B4-BE49-F238E27FC236}">
                <a16:creationId xmlns:a16="http://schemas.microsoft.com/office/drawing/2014/main" id="{7F6E6811-A114-F1E3-78A7-08903709EE51}"/>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3803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08" name="Rectangle 410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B30970C-0F9B-2A7B-E7FB-136D7290D911}"/>
              </a:ext>
            </a:extLst>
          </p:cNvPr>
          <p:cNvSpPr>
            <a:spLocks noGrp="1"/>
          </p:cNvSpPr>
          <p:nvPr>
            <p:ph type="title"/>
          </p:nvPr>
        </p:nvSpPr>
        <p:spPr>
          <a:xfrm>
            <a:off x="833002" y="448253"/>
            <a:ext cx="10520702" cy="1325563"/>
          </a:xfrm>
        </p:spPr>
        <p:txBody>
          <a:bodyPr>
            <a:normAutofit/>
          </a:bodyPr>
          <a:lstStyle/>
          <a:p>
            <a:r>
              <a:rPr lang="fr-FR" b="1"/>
              <a:t>La pénétration</a:t>
            </a:r>
            <a:endParaRPr lang="fr-FR" dirty="0"/>
          </a:p>
        </p:txBody>
      </p:sp>
      <p:sp>
        <p:nvSpPr>
          <p:cNvPr id="3" name="Espace réservé du contenu 2">
            <a:extLst>
              <a:ext uri="{FF2B5EF4-FFF2-40B4-BE49-F238E27FC236}">
                <a16:creationId xmlns:a16="http://schemas.microsoft.com/office/drawing/2014/main" id="{301205A5-EE97-BE49-960B-4CBBEF0A9CCD}"/>
              </a:ext>
            </a:extLst>
          </p:cNvPr>
          <p:cNvSpPr>
            <a:spLocks noGrp="1"/>
          </p:cNvSpPr>
          <p:nvPr>
            <p:ph idx="1"/>
          </p:nvPr>
        </p:nvSpPr>
        <p:spPr>
          <a:xfrm>
            <a:off x="838200" y="2191807"/>
            <a:ext cx="4936067" cy="3985155"/>
          </a:xfrm>
        </p:spPr>
        <p:txBody>
          <a:bodyPr>
            <a:normAutofit/>
          </a:bodyPr>
          <a:lstStyle/>
          <a:p>
            <a:pPr eaLnBrk="1" hangingPunct="1">
              <a:defRPr/>
            </a:pPr>
            <a:r>
              <a:rPr lang="fr-FR" sz="1900"/>
              <a:t>Stratégie associée aux entreprises ou activités naissantes</a:t>
            </a:r>
          </a:p>
          <a:p>
            <a:pPr eaLnBrk="1" hangingPunct="1">
              <a:defRPr/>
            </a:pPr>
            <a:endParaRPr lang="fr-FR" sz="1900"/>
          </a:p>
          <a:p>
            <a:pPr eaLnBrk="1" hangingPunct="1">
              <a:defRPr/>
            </a:pPr>
            <a:r>
              <a:rPr lang="fr-FR" sz="1900"/>
              <a:t>Concentration des ressources autour d’un objectif unique mettant en œuvre des compétences connues de l’entreprise : faible complexité de gestion.</a:t>
            </a:r>
          </a:p>
          <a:p>
            <a:pPr eaLnBrk="1" hangingPunct="1">
              <a:defRPr/>
            </a:pPr>
            <a:endParaRPr lang="fr-FR" sz="1900"/>
          </a:p>
          <a:p>
            <a:pPr eaLnBrk="1" hangingPunct="1">
              <a:defRPr/>
            </a:pPr>
            <a:r>
              <a:rPr lang="fr-FR" sz="1900"/>
              <a:t>Quelques années plus tard, certaines entreprises garde leur stratégie initiale :</a:t>
            </a:r>
          </a:p>
          <a:p>
            <a:pPr lvl="1" eaLnBrk="1" hangingPunct="1">
              <a:defRPr/>
            </a:pPr>
            <a:r>
              <a:rPr lang="fr-FR" sz="1900"/>
              <a:t>Club Méditerranée avec ses villages</a:t>
            </a:r>
          </a:p>
          <a:p>
            <a:pPr lvl="1" eaLnBrk="1" hangingPunct="1">
              <a:defRPr/>
            </a:pPr>
            <a:r>
              <a:rPr lang="fr-FR" sz="1900"/>
              <a:t>Carrefour dans la distribution…</a:t>
            </a:r>
          </a:p>
          <a:p>
            <a:endParaRPr lang="fr-FR" sz="1900"/>
          </a:p>
        </p:txBody>
      </p:sp>
      <p:pic>
        <p:nvPicPr>
          <p:cNvPr id="4098" name="Picture 2" descr="Club Med met plus de luxe dans sa stratégie médias - Stratégies">
            <a:extLst>
              <a:ext uri="{FF2B5EF4-FFF2-40B4-BE49-F238E27FC236}">
                <a16:creationId xmlns:a16="http://schemas.microsoft.com/office/drawing/2014/main" id="{2C140E9B-8EEF-B263-6D6F-120F3665FC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2333396"/>
            <a:ext cx="4935970" cy="370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230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C440CA5-7738-D4A3-071B-A7ACE34D01C9}"/>
              </a:ext>
            </a:extLst>
          </p:cNvPr>
          <p:cNvSpPr>
            <a:spLocks noGrp="1"/>
          </p:cNvSpPr>
          <p:nvPr>
            <p:ph type="title"/>
          </p:nvPr>
        </p:nvSpPr>
        <p:spPr>
          <a:xfrm>
            <a:off x="452581" y="640080"/>
            <a:ext cx="3879273" cy="5257800"/>
          </a:xfrm>
        </p:spPr>
        <p:txBody>
          <a:bodyPr>
            <a:normAutofit/>
          </a:bodyPr>
          <a:lstStyle/>
          <a:p>
            <a:r>
              <a:rPr lang="fr-FR" b="1" dirty="0">
                <a:solidFill>
                  <a:schemeClr val="bg1"/>
                </a:solidFill>
              </a:rPr>
              <a:t>La pénétration : avantages</a:t>
            </a:r>
            <a:endParaRPr lang="fr-FR" dirty="0">
              <a:solidFill>
                <a:schemeClr val="bg1"/>
              </a:solidFill>
            </a:endParaRPr>
          </a:p>
        </p:txBody>
      </p:sp>
      <p:sp>
        <p:nvSpPr>
          <p:cNvPr id="3" name="Espace réservé du contenu 2">
            <a:extLst>
              <a:ext uri="{FF2B5EF4-FFF2-40B4-BE49-F238E27FC236}">
                <a16:creationId xmlns:a16="http://schemas.microsoft.com/office/drawing/2014/main" id="{D31A668B-E6E4-27E9-14FB-F9E5CD53A23E}"/>
              </a:ext>
            </a:extLst>
          </p:cNvPr>
          <p:cNvSpPr>
            <a:spLocks noGrp="1"/>
          </p:cNvSpPr>
          <p:nvPr>
            <p:ph idx="1"/>
          </p:nvPr>
        </p:nvSpPr>
        <p:spPr>
          <a:xfrm>
            <a:off x="5358384" y="640081"/>
            <a:ext cx="6024654" cy="5257800"/>
          </a:xfrm>
        </p:spPr>
        <p:txBody>
          <a:bodyPr anchor="ctr">
            <a:normAutofit/>
          </a:bodyPr>
          <a:lstStyle/>
          <a:p>
            <a:pPr eaLnBrk="1" hangingPunct="1">
              <a:defRPr/>
            </a:pPr>
            <a:r>
              <a:rPr lang="fr-FR" sz="2400"/>
              <a:t>Concentration des efforts sur des choix fondamentaux et leur mise en œuvre :</a:t>
            </a:r>
          </a:p>
          <a:p>
            <a:pPr lvl="1" eaLnBrk="1" hangingPunct="1">
              <a:defRPr/>
            </a:pPr>
            <a:r>
              <a:rPr lang="fr-FR" dirty="0"/>
              <a:t>Développement d’une image unique auprès du marché </a:t>
            </a:r>
            <a:endParaRPr lang="fr-FR"/>
          </a:p>
          <a:p>
            <a:pPr lvl="1" eaLnBrk="1" hangingPunct="1">
              <a:defRPr/>
            </a:pPr>
            <a:r>
              <a:rPr lang="fr-FR" dirty="0"/>
              <a:t>Amélioration de la qualité des produits</a:t>
            </a:r>
            <a:endParaRPr lang="fr-FR"/>
          </a:p>
          <a:p>
            <a:pPr lvl="1" eaLnBrk="1" hangingPunct="1">
              <a:defRPr/>
            </a:pPr>
            <a:r>
              <a:rPr lang="fr-FR" dirty="0"/>
              <a:t>Action sur la structure des coûts </a:t>
            </a:r>
            <a:endParaRPr lang="fr-FR"/>
          </a:p>
          <a:p>
            <a:pPr lvl="1" eaLnBrk="1" hangingPunct="1">
              <a:defRPr/>
            </a:pPr>
            <a:r>
              <a:rPr lang="fr-FR" dirty="0"/>
              <a:t>Relations privilégiées avec les clients : parfaite connaissance des besoins et attentes du marché</a:t>
            </a:r>
            <a:endParaRPr lang="fr-FR"/>
          </a:p>
          <a:p>
            <a:pPr lvl="1" eaLnBrk="1" hangingPunct="1">
              <a:defRPr/>
            </a:pPr>
            <a:r>
              <a:rPr lang="fr-FR" dirty="0"/>
              <a:t>Faculté de compréhension et d’anticipation des grandes évolutions qui touchent la clientèle (ex : jeux vidéos…)</a:t>
            </a:r>
            <a:endParaRPr lang="fr-FR"/>
          </a:p>
          <a:p>
            <a:endParaRPr lang="fr-FR" sz="2400"/>
          </a:p>
        </p:txBody>
      </p:sp>
    </p:spTree>
    <p:extLst>
      <p:ext uri="{BB962C8B-B14F-4D97-AF65-F5344CB8AC3E}">
        <p14:creationId xmlns:p14="http://schemas.microsoft.com/office/powerpoint/2010/main" val="288007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4B71DC9-9201-6DA6-6524-93D3B57D716C}"/>
              </a:ext>
            </a:extLst>
          </p:cNvPr>
          <p:cNvSpPr>
            <a:spLocks noGrp="1"/>
          </p:cNvSpPr>
          <p:nvPr>
            <p:ph type="title"/>
          </p:nvPr>
        </p:nvSpPr>
        <p:spPr>
          <a:xfrm>
            <a:off x="295564" y="640080"/>
            <a:ext cx="3791804" cy="5257800"/>
          </a:xfrm>
        </p:spPr>
        <p:txBody>
          <a:bodyPr>
            <a:normAutofit/>
          </a:bodyPr>
          <a:lstStyle/>
          <a:p>
            <a:r>
              <a:rPr lang="fr-FR" b="1" dirty="0">
                <a:solidFill>
                  <a:schemeClr val="bg1"/>
                </a:solidFill>
              </a:rPr>
              <a:t>La pénétration : inconvénients</a:t>
            </a:r>
            <a:endParaRPr lang="fr-FR" dirty="0">
              <a:solidFill>
                <a:schemeClr val="bg1"/>
              </a:solidFill>
            </a:endParaRPr>
          </a:p>
        </p:txBody>
      </p:sp>
      <p:sp>
        <p:nvSpPr>
          <p:cNvPr id="3" name="Espace réservé du contenu 2">
            <a:extLst>
              <a:ext uri="{FF2B5EF4-FFF2-40B4-BE49-F238E27FC236}">
                <a16:creationId xmlns:a16="http://schemas.microsoft.com/office/drawing/2014/main" id="{41290A38-5BB4-72B6-9C53-1A920F5D3CB9}"/>
              </a:ext>
            </a:extLst>
          </p:cNvPr>
          <p:cNvSpPr>
            <a:spLocks noGrp="1"/>
          </p:cNvSpPr>
          <p:nvPr>
            <p:ph idx="1"/>
          </p:nvPr>
        </p:nvSpPr>
        <p:spPr>
          <a:xfrm>
            <a:off x="5358384" y="640081"/>
            <a:ext cx="6024654" cy="5257800"/>
          </a:xfrm>
        </p:spPr>
        <p:txBody>
          <a:bodyPr anchor="ctr">
            <a:normAutofit/>
          </a:bodyPr>
          <a:lstStyle/>
          <a:p>
            <a:pPr eaLnBrk="1" hangingPunct="1">
              <a:defRPr/>
            </a:pPr>
            <a:r>
              <a:rPr lang="fr-FR" sz="2200"/>
              <a:t>Concentration d’une activité principale  sur la quasi-totalité de ses ressources :</a:t>
            </a:r>
          </a:p>
          <a:p>
            <a:pPr lvl="1" eaLnBrk="1" hangingPunct="1">
              <a:defRPr/>
            </a:pPr>
            <a:r>
              <a:rPr lang="fr-FR" sz="2200"/>
              <a:t>Danger de la sur spécialisation des hommes et des moyen = frein pour saisir certaines opportunités</a:t>
            </a:r>
          </a:p>
          <a:p>
            <a:pPr lvl="1" eaLnBrk="1" hangingPunct="1">
              <a:defRPr/>
            </a:pPr>
            <a:r>
              <a:rPr lang="fr-FR" sz="2200"/>
              <a:t>Centres de profit déséquilibrés</a:t>
            </a:r>
          </a:p>
          <a:p>
            <a:pPr lvl="1" eaLnBrk="1" hangingPunct="1">
              <a:defRPr/>
            </a:pPr>
            <a:r>
              <a:rPr lang="fr-FR" sz="2200"/>
              <a:t>Apparition d’une nouvelle technologie, l’entrée d’un concurrent puissant ou le commencement de la phase de déclin de l’industrie </a:t>
            </a:r>
          </a:p>
          <a:p>
            <a:pPr eaLnBrk="1" hangingPunct="1">
              <a:defRPr/>
            </a:pPr>
            <a:endParaRPr lang="fr-FR" sz="2200"/>
          </a:p>
          <a:p>
            <a:pPr eaLnBrk="1" hangingPunct="1">
              <a:buFont typeface="Wingdings" panose="05000000000000000000" pitchFamily="2" charset="2"/>
              <a:buNone/>
              <a:defRPr/>
            </a:pPr>
            <a:r>
              <a:rPr lang="fr-FR" sz="2200" b="1"/>
              <a:t>Solution : analyser en permanence les opportunités et menaces afin de faire évoluer le portefeuille d’actifs (ressources et compétences) + DAS </a:t>
            </a:r>
          </a:p>
          <a:p>
            <a:endParaRPr lang="fr-FR" sz="2200"/>
          </a:p>
        </p:txBody>
      </p:sp>
    </p:spTree>
    <p:extLst>
      <p:ext uri="{BB962C8B-B14F-4D97-AF65-F5344CB8AC3E}">
        <p14:creationId xmlns:p14="http://schemas.microsoft.com/office/powerpoint/2010/main" val="318133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E2D751B6-08CF-8E7A-F04F-00DFA0099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14" b="21663"/>
          <a:stretch/>
        </p:blipFill>
        <p:spPr bwMode="auto">
          <a:xfrm>
            <a:off x="915888" y="10"/>
            <a:ext cx="1127611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F5AA229-806B-5481-39C3-DC461568C0F6}"/>
              </a:ext>
            </a:extLst>
          </p:cNvPr>
          <p:cNvSpPr>
            <a:spLocks noGrp="1"/>
          </p:cNvSpPr>
          <p:nvPr>
            <p:ph type="title"/>
          </p:nvPr>
        </p:nvSpPr>
        <p:spPr>
          <a:xfrm>
            <a:off x="129308" y="0"/>
            <a:ext cx="8663709" cy="1899912"/>
          </a:xfrm>
        </p:spPr>
        <p:txBody>
          <a:bodyPr>
            <a:normAutofit/>
          </a:bodyPr>
          <a:lstStyle/>
          <a:p>
            <a:r>
              <a:rPr lang="fr-FR" sz="4000" b="1" dirty="0"/>
              <a:t>L’Expansion (Développement) du Marché</a:t>
            </a:r>
            <a:endParaRPr lang="fr-FR" sz="4000" dirty="0"/>
          </a:p>
        </p:txBody>
      </p:sp>
      <p:sp>
        <p:nvSpPr>
          <p:cNvPr id="3" name="Espace réservé du contenu 2">
            <a:extLst>
              <a:ext uri="{FF2B5EF4-FFF2-40B4-BE49-F238E27FC236}">
                <a16:creationId xmlns:a16="http://schemas.microsoft.com/office/drawing/2014/main" id="{78A98E76-1387-AED9-713C-F53834CE155F}"/>
              </a:ext>
            </a:extLst>
          </p:cNvPr>
          <p:cNvSpPr>
            <a:spLocks noGrp="1"/>
          </p:cNvSpPr>
          <p:nvPr>
            <p:ph idx="1"/>
          </p:nvPr>
        </p:nvSpPr>
        <p:spPr>
          <a:xfrm>
            <a:off x="203200" y="2434201"/>
            <a:ext cx="4457189" cy="3742762"/>
          </a:xfrm>
        </p:spPr>
        <p:txBody>
          <a:bodyPr>
            <a:normAutofit/>
          </a:bodyPr>
          <a:lstStyle/>
          <a:p>
            <a:pPr eaLnBrk="1" hangingPunct="1">
              <a:defRPr/>
            </a:pPr>
            <a:r>
              <a:rPr lang="fr-FR" sz="1700"/>
              <a:t>L’entreprise maintient des positions sur ses marchés actuels tout en s’aventurant sur des nouveaux marchés avec les mêmes produits : </a:t>
            </a:r>
          </a:p>
          <a:p>
            <a:pPr lvl="1" eaLnBrk="1" hangingPunct="1">
              <a:defRPr/>
            </a:pPr>
            <a:r>
              <a:rPr lang="fr-FR" sz="1700"/>
              <a:t>Entrée sur de nouveaux segments du marché d’origine</a:t>
            </a:r>
          </a:p>
          <a:p>
            <a:pPr lvl="1" eaLnBrk="1" hangingPunct="1">
              <a:defRPr/>
            </a:pPr>
            <a:r>
              <a:rPr lang="fr-FR" sz="1700"/>
              <a:t>Exploitation de nouvelles utilisations de produits de l’entreprise</a:t>
            </a:r>
          </a:p>
          <a:p>
            <a:pPr lvl="1" eaLnBrk="1" hangingPunct="1">
              <a:defRPr/>
            </a:pPr>
            <a:r>
              <a:rPr lang="fr-FR" sz="1700"/>
              <a:t>Accès à de nouveaux réseaux de distribution</a:t>
            </a:r>
          </a:p>
          <a:p>
            <a:pPr lvl="1" eaLnBrk="1" hangingPunct="1">
              <a:defRPr/>
            </a:pPr>
            <a:r>
              <a:rPr lang="fr-FR" sz="1700"/>
              <a:t>Déploiement de l’entreprise sur de nouvelles zones géographiques </a:t>
            </a:r>
          </a:p>
          <a:p>
            <a:endParaRPr lang="fr-FR" sz="1700"/>
          </a:p>
        </p:txBody>
      </p:sp>
    </p:spTree>
    <p:extLst>
      <p:ext uri="{BB962C8B-B14F-4D97-AF65-F5344CB8AC3E}">
        <p14:creationId xmlns:p14="http://schemas.microsoft.com/office/powerpoint/2010/main" val="184099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Leroy Merlin veut enchanter la Chine - Stratégies">
            <a:extLst>
              <a:ext uri="{FF2B5EF4-FFF2-40B4-BE49-F238E27FC236}">
                <a16:creationId xmlns:a16="http://schemas.microsoft.com/office/drawing/2014/main" id="{20934BD7-5528-0A70-D459-230215F436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81" r="-1" b="-1"/>
          <a:stretch/>
        </p:blipFill>
        <p:spPr bwMode="auto">
          <a:xfrm>
            <a:off x="658854" y="10"/>
            <a:ext cx="11533144"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9EEF13B-654B-163E-D066-2C71AFAFE9D1}"/>
              </a:ext>
            </a:extLst>
          </p:cNvPr>
          <p:cNvSpPr>
            <a:spLocks noGrp="1"/>
          </p:cNvSpPr>
          <p:nvPr>
            <p:ph type="title"/>
          </p:nvPr>
        </p:nvSpPr>
        <p:spPr>
          <a:xfrm>
            <a:off x="125334" y="-268919"/>
            <a:ext cx="9070109" cy="1899912"/>
          </a:xfrm>
        </p:spPr>
        <p:txBody>
          <a:bodyPr>
            <a:normAutofit/>
          </a:bodyPr>
          <a:lstStyle/>
          <a:p>
            <a:r>
              <a:rPr lang="fr-FR" sz="4000" b="1" dirty="0"/>
              <a:t>L’Expansion (Développement) du Marché</a:t>
            </a:r>
            <a:endParaRPr lang="fr-FR" sz="4000" dirty="0"/>
          </a:p>
        </p:txBody>
      </p:sp>
      <p:sp>
        <p:nvSpPr>
          <p:cNvPr id="3" name="Espace réservé du contenu 2">
            <a:extLst>
              <a:ext uri="{FF2B5EF4-FFF2-40B4-BE49-F238E27FC236}">
                <a16:creationId xmlns:a16="http://schemas.microsoft.com/office/drawing/2014/main" id="{104F3EDC-37CB-952D-8F58-4E563FB03C55}"/>
              </a:ext>
            </a:extLst>
          </p:cNvPr>
          <p:cNvSpPr>
            <a:spLocks noGrp="1"/>
          </p:cNvSpPr>
          <p:nvPr>
            <p:ph idx="1"/>
          </p:nvPr>
        </p:nvSpPr>
        <p:spPr>
          <a:xfrm>
            <a:off x="101600" y="2434201"/>
            <a:ext cx="4558789" cy="3742762"/>
          </a:xfrm>
        </p:spPr>
        <p:txBody>
          <a:bodyPr>
            <a:normAutofit/>
          </a:bodyPr>
          <a:lstStyle/>
          <a:p>
            <a:pPr eaLnBrk="1" hangingPunct="1">
              <a:defRPr/>
            </a:pPr>
            <a:r>
              <a:rPr lang="fr-FR" sz="1700"/>
              <a:t>Stratégie de croissance adaptée à des secteurs à forte intensité capitalistique : les actifs sont spécialisés autour de la fabrication d’un produit donné ne permettant pas aisément l’intégration de changement technologiques (Beuchat, swatch…)</a:t>
            </a:r>
          </a:p>
          <a:p>
            <a:pPr eaLnBrk="1" hangingPunct="1">
              <a:defRPr/>
            </a:pPr>
            <a:endParaRPr lang="fr-FR" sz="1700"/>
          </a:p>
          <a:p>
            <a:pPr eaLnBrk="1" hangingPunct="1">
              <a:defRPr/>
            </a:pPr>
            <a:r>
              <a:rPr lang="fr-FR" sz="1700"/>
              <a:t>Internationalisation = souvent la stratégie préférée… </a:t>
            </a:r>
          </a:p>
          <a:p>
            <a:pPr lvl="1" eaLnBrk="1" hangingPunct="1">
              <a:defRPr/>
            </a:pPr>
            <a:r>
              <a:rPr lang="fr-FR" sz="1700"/>
              <a:t>Danger culturel… : changement d’environnement économique et social proche (Leroy Merlin en Chine)</a:t>
            </a:r>
          </a:p>
          <a:p>
            <a:endParaRPr lang="fr-FR" sz="1700"/>
          </a:p>
        </p:txBody>
      </p:sp>
    </p:spTree>
    <p:extLst>
      <p:ext uri="{BB962C8B-B14F-4D97-AF65-F5344CB8AC3E}">
        <p14:creationId xmlns:p14="http://schemas.microsoft.com/office/powerpoint/2010/main" val="301598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E730B42-BE21-8C5F-9460-47904AAFA98E}"/>
              </a:ext>
            </a:extLst>
          </p:cNvPr>
          <p:cNvSpPr>
            <a:spLocks noGrp="1"/>
          </p:cNvSpPr>
          <p:nvPr>
            <p:ph type="title"/>
          </p:nvPr>
        </p:nvSpPr>
        <p:spPr>
          <a:xfrm>
            <a:off x="833002" y="448253"/>
            <a:ext cx="10520702" cy="1325563"/>
          </a:xfrm>
        </p:spPr>
        <p:txBody>
          <a:bodyPr>
            <a:normAutofit/>
          </a:bodyPr>
          <a:lstStyle/>
          <a:p>
            <a:r>
              <a:rPr lang="en-US" b="1" dirty="0"/>
              <a:t>Diversification</a:t>
            </a:r>
            <a:endParaRPr lang="fr-FR"/>
          </a:p>
        </p:txBody>
      </p:sp>
      <p:sp>
        <p:nvSpPr>
          <p:cNvPr id="3" name="Espace réservé du contenu 2">
            <a:extLst>
              <a:ext uri="{FF2B5EF4-FFF2-40B4-BE49-F238E27FC236}">
                <a16:creationId xmlns:a16="http://schemas.microsoft.com/office/drawing/2014/main" id="{4F6EEC03-748C-16CD-8A85-DA617C5D03E8}"/>
              </a:ext>
            </a:extLst>
          </p:cNvPr>
          <p:cNvSpPr>
            <a:spLocks noGrp="1"/>
          </p:cNvSpPr>
          <p:nvPr>
            <p:ph idx="1"/>
          </p:nvPr>
        </p:nvSpPr>
        <p:spPr>
          <a:xfrm>
            <a:off x="249382" y="2191807"/>
            <a:ext cx="5524885" cy="3985155"/>
          </a:xfrm>
        </p:spPr>
        <p:txBody>
          <a:bodyPr>
            <a:normAutofit/>
          </a:bodyPr>
          <a:lstStyle/>
          <a:p>
            <a:pPr eaLnBrk="1" hangingPunct="1">
              <a:buFont typeface="Wingdings" panose="05000000000000000000" pitchFamily="2" charset="2"/>
              <a:buNone/>
              <a:defRPr/>
            </a:pPr>
            <a:r>
              <a:rPr lang="en-US" sz="2000" i="1"/>
              <a:t>« L'apparition d'une activité nouvelle peut en effet s'analyser comme la greffe d'un corps étranger sur un organisme jusqu'alors autonome. Cet apport externe, qu'ils soient heureux ou malheureux n'ira pas sans comporter au sein même de l'entreprise des conséquences ou des réactions qui la marqueront de façon durable (...). Il convient donc d'analyser les risques de rejet mais aussi d'analyser avec précision la valeur relative réelle de l'activité nouvelle ». </a:t>
            </a:r>
          </a:p>
          <a:p>
            <a:pPr eaLnBrk="1" hangingPunct="1">
              <a:buFont typeface="Wingdings" panose="05000000000000000000" pitchFamily="2" charset="2"/>
              <a:buNone/>
              <a:defRPr/>
            </a:pPr>
            <a:r>
              <a:rPr lang="en-US" sz="2000" i="1"/>
              <a:t>Igor Ansoff.</a:t>
            </a:r>
            <a:r>
              <a:rPr lang="en-US" sz="2000"/>
              <a:t> </a:t>
            </a:r>
          </a:p>
          <a:p>
            <a:endParaRPr lang="fr-FR" sz="2000"/>
          </a:p>
        </p:txBody>
      </p:sp>
      <p:pic>
        <p:nvPicPr>
          <p:cNvPr id="7170" name="Picture 2" descr="Alerte ! DOP sort de nouveaux gels douche en collab' avec Haribo">
            <a:extLst>
              <a:ext uri="{FF2B5EF4-FFF2-40B4-BE49-F238E27FC236}">
                <a16:creationId xmlns:a16="http://schemas.microsoft.com/office/drawing/2014/main" id="{199BE78A-22B6-A847-9811-66F17B5B47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8928" y="2333396"/>
            <a:ext cx="5524776" cy="370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5836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otal présente sa stratégie de groupe 'multi-énergies'">
            <a:extLst>
              <a:ext uri="{FF2B5EF4-FFF2-40B4-BE49-F238E27FC236}">
                <a16:creationId xmlns:a16="http://schemas.microsoft.com/office/drawing/2014/main" id="{B1884B82-3F03-814E-0A59-2CBA36F0EC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775688" y="10"/>
            <a:ext cx="11416310"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DD32F5F-2F06-1E1D-4285-0CE6D98FB27F}"/>
              </a:ext>
            </a:extLst>
          </p:cNvPr>
          <p:cNvSpPr>
            <a:spLocks noGrp="1"/>
          </p:cNvSpPr>
          <p:nvPr>
            <p:ph type="title"/>
          </p:nvPr>
        </p:nvSpPr>
        <p:spPr>
          <a:xfrm>
            <a:off x="838200" y="365125"/>
            <a:ext cx="3822189" cy="1899912"/>
          </a:xfrm>
        </p:spPr>
        <p:txBody>
          <a:bodyPr>
            <a:normAutofit/>
          </a:bodyPr>
          <a:lstStyle/>
          <a:p>
            <a:r>
              <a:rPr lang="fr-FR" sz="4000" b="1"/>
              <a:t>Diversification</a:t>
            </a:r>
            <a:endParaRPr lang="fr-FR" sz="4000"/>
          </a:p>
        </p:txBody>
      </p:sp>
      <p:sp>
        <p:nvSpPr>
          <p:cNvPr id="3" name="Espace réservé du contenu 2">
            <a:extLst>
              <a:ext uri="{FF2B5EF4-FFF2-40B4-BE49-F238E27FC236}">
                <a16:creationId xmlns:a16="http://schemas.microsoft.com/office/drawing/2014/main" id="{158ED9C6-9C9E-681B-3FF4-9739AE9D11F4}"/>
              </a:ext>
            </a:extLst>
          </p:cNvPr>
          <p:cNvSpPr>
            <a:spLocks noGrp="1"/>
          </p:cNvSpPr>
          <p:nvPr>
            <p:ph idx="1"/>
          </p:nvPr>
        </p:nvSpPr>
        <p:spPr>
          <a:xfrm>
            <a:off x="147782" y="2434201"/>
            <a:ext cx="4512607" cy="3742762"/>
          </a:xfrm>
        </p:spPr>
        <p:txBody>
          <a:bodyPr>
            <a:normAutofit/>
          </a:bodyPr>
          <a:lstStyle/>
          <a:p>
            <a:pPr eaLnBrk="1" hangingPunct="1">
              <a:defRPr/>
            </a:pPr>
            <a:r>
              <a:rPr lang="fr-FR" sz="1400"/>
              <a:t>Limiter les risques liés à la trop grande spécialisation qu’induit les stratégies de pénétration ou d’expansion : DIVERSIFICATION = répartir les activités sur plusieurs couples produis / marchés</a:t>
            </a:r>
          </a:p>
          <a:p>
            <a:pPr eaLnBrk="1" hangingPunct="1">
              <a:defRPr/>
            </a:pPr>
            <a:endParaRPr lang="fr-FR" sz="1400"/>
          </a:p>
          <a:p>
            <a:pPr eaLnBrk="1" hangingPunct="1">
              <a:defRPr/>
            </a:pPr>
            <a:r>
              <a:rPr lang="fr-FR" sz="1400"/>
              <a:t>Raisons :</a:t>
            </a:r>
          </a:p>
          <a:p>
            <a:pPr lvl="1" eaLnBrk="1" hangingPunct="1">
              <a:defRPr/>
            </a:pPr>
            <a:r>
              <a:rPr lang="fr-FR" sz="1400"/>
              <a:t>Stagnation des produits traditionnels par faiblesse de la demande ou lutte concurrentielle (Sony)</a:t>
            </a:r>
          </a:p>
          <a:p>
            <a:pPr lvl="1" eaLnBrk="1" hangingPunct="1">
              <a:defRPr/>
            </a:pPr>
            <a:r>
              <a:rPr lang="fr-FR" sz="1400"/>
              <a:t>Meilleure répartition du risque : équilibre des centres de profit (Bouygues)</a:t>
            </a:r>
          </a:p>
          <a:p>
            <a:pPr lvl="1" eaLnBrk="1" hangingPunct="1">
              <a:defRPr/>
            </a:pPr>
            <a:r>
              <a:rPr lang="fr-FR" sz="1400"/>
              <a:t>Les ressources dégagées par les produits de base sont plus que suffisantes (Total)</a:t>
            </a:r>
          </a:p>
          <a:p>
            <a:endParaRPr lang="fr-FR" sz="1400"/>
          </a:p>
        </p:txBody>
      </p:sp>
    </p:spTree>
    <p:extLst>
      <p:ext uri="{BB962C8B-B14F-4D97-AF65-F5344CB8AC3E}">
        <p14:creationId xmlns:p14="http://schemas.microsoft.com/office/powerpoint/2010/main" val="39991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nouveaux-produits-apple-wanda-techs | Wanda-Tech">
            <a:extLst>
              <a:ext uri="{FF2B5EF4-FFF2-40B4-BE49-F238E27FC236}">
                <a16:creationId xmlns:a16="http://schemas.microsoft.com/office/drawing/2014/main" id="{4D8A64B4-5D05-E38C-3DB8-68440A0E33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05" b="959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E66C7107-0DCB-4D1E-12F9-8AE23AB5A17E}"/>
              </a:ext>
            </a:extLst>
          </p:cNvPr>
          <p:cNvSpPr>
            <a:spLocks noGrp="1"/>
          </p:cNvSpPr>
          <p:nvPr>
            <p:ph type="title"/>
          </p:nvPr>
        </p:nvSpPr>
        <p:spPr>
          <a:xfrm>
            <a:off x="709448" y="1913950"/>
            <a:ext cx="4204137" cy="1342754"/>
          </a:xfrm>
        </p:spPr>
        <p:txBody>
          <a:bodyPr>
            <a:normAutofit/>
          </a:bodyPr>
          <a:lstStyle/>
          <a:p>
            <a:pPr algn="ctr"/>
            <a:r>
              <a:rPr lang="fr-FR" sz="3600" b="1"/>
              <a:t>Diversifications</a:t>
            </a:r>
            <a:endParaRPr lang="fr-FR" sz="3600"/>
          </a:p>
        </p:txBody>
      </p:sp>
      <p:cxnSp>
        <p:nvCxnSpPr>
          <p:cNvPr id="9228" name="Straight Connector 922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CBAA904E-5604-A952-7397-21A4CD289A58}"/>
              </a:ext>
            </a:extLst>
          </p:cNvPr>
          <p:cNvSpPr>
            <a:spLocks noGrp="1"/>
          </p:cNvSpPr>
          <p:nvPr>
            <p:ph idx="1"/>
          </p:nvPr>
        </p:nvSpPr>
        <p:spPr>
          <a:xfrm>
            <a:off x="525516" y="3417573"/>
            <a:ext cx="4593021" cy="2619839"/>
          </a:xfrm>
        </p:spPr>
        <p:txBody>
          <a:bodyPr anchor="ctr">
            <a:normAutofit/>
          </a:bodyPr>
          <a:lstStyle/>
          <a:p>
            <a:pPr eaLnBrk="1" hangingPunct="1">
              <a:defRPr/>
            </a:pPr>
            <a:r>
              <a:rPr lang="en-US" sz="1800"/>
              <a:t>2 types concentrique (liée) &amp; conglomérale (non liée) en fonction du degré de proximité des nouvelles activités avec les métiers traditionnels de l’entreprise.</a:t>
            </a:r>
          </a:p>
          <a:p>
            <a:pPr eaLnBrk="1" hangingPunct="1">
              <a:defRPr/>
            </a:pPr>
            <a:endParaRPr lang="en-US" sz="1800"/>
          </a:p>
          <a:p>
            <a:pPr eaLnBrk="1" hangingPunct="1">
              <a:defRPr/>
            </a:pPr>
            <a:r>
              <a:rPr lang="en-US" sz="1800"/>
              <a:t>Aller plus loin que la diversification technique et commerciale : faire un lien avec les DAS et le Business Model</a:t>
            </a:r>
          </a:p>
          <a:p>
            <a:endParaRPr lang="fr-FR" sz="1800"/>
          </a:p>
        </p:txBody>
      </p:sp>
    </p:spTree>
    <p:extLst>
      <p:ext uri="{BB962C8B-B14F-4D97-AF65-F5344CB8AC3E}">
        <p14:creationId xmlns:p14="http://schemas.microsoft.com/office/powerpoint/2010/main" val="2170357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Stratégie de diversification : par les ressources ou par les clients ? [Jérôme Barthélemy]">
            <a:hlinkClick r:id="" action="ppaction://media"/>
            <a:extLst>
              <a:ext uri="{FF2B5EF4-FFF2-40B4-BE49-F238E27FC236}">
                <a16:creationId xmlns:a16="http://schemas.microsoft.com/office/drawing/2014/main" id="{173EBD26-3A11-10B6-1057-EC6CCDFF758A}"/>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0245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8270BE-5AE7-2206-D0CE-2C18C3C1089F}"/>
              </a:ext>
            </a:extLst>
          </p:cNvPr>
          <p:cNvSpPr>
            <a:spLocks noGrp="1"/>
          </p:cNvSpPr>
          <p:nvPr>
            <p:ph type="title"/>
          </p:nvPr>
        </p:nvSpPr>
        <p:spPr>
          <a:xfrm>
            <a:off x="481013" y="3752849"/>
            <a:ext cx="3290887" cy="2452687"/>
          </a:xfrm>
        </p:spPr>
        <p:txBody>
          <a:bodyPr anchor="ctr">
            <a:normAutofit/>
          </a:bodyPr>
          <a:lstStyle/>
          <a:p>
            <a:r>
              <a:rPr lang="en-US" sz="3600" b="1"/>
              <a:t>Diversification concentrique</a:t>
            </a:r>
            <a:endParaRPr lang="fr-FR" sz="3600"/>
          </a:p>
        </p:txBody>
      </p:sp>
      <p:pic>
        <p:nvPicPr>
          <p:cNvPr id="10242" name="Picture 2" descr="Stades et arènes">
            <a:extLst>
              <a:ext uri="{FF2B5EF4-FFF2-40B4-BE49-F238E27FC236}">
                <a16:creationId xmlns:a16="http://schemas.microsoft.com/office/drawing/2014/main" id="{3EEA8D9C-F2C5-2F6A-16E1-7045D547E5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90" b="14742"/>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968DC782-2A46-C0AF-D1EA-C832EA9E33F9}"/>
              </a:ext>
            </a:extLst>
          </p:cNvPr>
          <p:cNvSpPr>
            <a:spLocks noGrp="1"/>
          </p:cNvSpPr>
          <p:nvPr>
            <p:ph idx="1"/>
          </p:nvPr>
        </p:nvSpPr>
        <p:spPr>
          <a:xfrm>
            <a:off x="4223982" y="3752850"/>
            <a:ext cx="7485413" cy="2452687"/>
          </a:xfrm>
        </p:spPr>
        <p:txBody>
          <a:bodyPr anchor="ctr">
            <a:normAutofit/>
          </a:bodyPr>
          <a:lstStyle/>
          <a:p>
            <a:pPr eaLnBrk="1" hangingPunct="1">
              <a:defRPr/>
            </a:pPr>
            <a:r>
              <a:rPr lang="en-US" sz="1500"/>
              <a:t>Les nouveaux développements conservent un lien avec les activités traditionnelles au niveau de la clientèle, la technologie, la distribution, les compétences de gestion, la marque… = synergies entre les nouvelles et anciennes activités</a:t>
            </a:r>
          </a:p>
          <a:p>
            <a:pPr eaLnBrk="1" hangingPunct="1">
              <a:defRPr/>
            </a:pPr>
            <a:endParaRPr lang="en-US" sz="1500"/>
          </a:p>
          <a:p>
            <a:pPr eaLnBrk="1" hangingPunct="1">
              <a:defRPr/>
            </a:pPr>
            <a:r>
              <a:rPr lang="en-US" sz="1500"/>
              <a:t>Faire appel à des compétences clés de base pour pénétrer de nouveaux couples produit / marché</a:t>
            </a:r>
          </a:p>
          <a:p>
            <a:pPr lvl="1" eaLnBrk="1" hangingPunct="1">
              <a:defRPr/>
            </a:pPr>
            <a:r>
              <a:rPr lang="en-US" sz="1500"/>
              <a:t>Ex : Texas Instrument qui passe de la fabrication de calculettes à la production de montres en s’appuyant sur sa maîtrise de la microélectronique.</a:t>
            </a:r>
          </a:p>
          <a:p>
            <a:endParaRPr lang="fr-FR" sz="1500"/>
          </a:p>
        </p:txBody>
      </p:sp>
    </p:spTree>
    <p:extLst>
      <p:ext uri="{BB962C8B-B14F-4D97-AF65-F5344CB8AC3E}">
        <p14:creationId xmlns:p14="http://schemas.microsoft.com/office/powerpoint/2010/main" val="387348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848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DEC69C5-0352-99C3-F5F3-B2027175AFDE}"/>
              </a:ext>
            </a:extLst>
          </p:cNvPr>
          <p:cNvSpPr>
            <a:spLocks noGrp="1"/>
          </p:cNvSpPr>
          <p:nvPr>
            <p:ph type="title"/>
          </p:nvPr>
        </p:nvSpPr>
        <p:spPr>
          <a:xfrm>
            <a:off x="524256" y="491260"/>
            <a:ext cx="6594189" cy="1625210"/>
          </a:xfrm>
        </p:spPr>
        <p:txBody>
          <a:bodyPr>
            <a:normAutofit/>
          </a:bodyPr>
          <a:lstStyle/>
          <a:p>
            <a:r>
              <a:rPr lang="fr-FR">
                <a:solidFill>
                  <a:srgbClr val="FFFFFF"/>
                </a:solidFill>
              </a:rPr>
              <a:t>Diversification conglomérale</a:t>
            </a:r>
          </a:p>
        </p:txBody>
      </p:sp>
      <p:pic>
        <p:nvPicPr>
          <p:cNvPr id="11266" name="Picture 2" descr="Ticket Restaurant Luncheon Vouchers émis par Accor Services Company, en  République tchèque. (CTK Photo/Martin Sterba Photo Stock - Alamy">
            <a:extLst>
              <a:ext uri="{FF2B5EF4-FFF2-40B4-BE49-F238E27FC236}">
                <a16:creationId xmlns:a16="http://schemas.microsoft.com/office/drawing/2014/main" id="{F73A07AD-77EA-3B44-54D5-67B6B74BE3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84" r="1"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112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B6BDA91-DFF0-4D85-B5E9-BE506A243118}"/>
              </a:ext>
            </a:extLst>
          </p:cNvPr>
          <p:cNvSpPr>
            <a:spLocks noGrp="1"/>
          </p:cNvSpPr>
          <p:nvPr>
            <p:ph idx="1"/>
          </p:nvPr>
        </p:nvSpPr>
        <p:spPr>
          <a:xfrm>
            <a:off x="8029319" y="917725"/>
            <a:ext cx="3424739" cy="4852362"/>
          </a:xfrm>
        </p:spPr>
        <p:txBody>
          <a:bodyPr anchor="ctr">
            <a:normAutofit/>
          </a:bodyPr>
          <a:lstStyle/>
          <a:p>
            <a:pPr eaLnBrk="1" hangingPunct="1">
              <a:defRPr/>
            </a:pPr>
            <a:r>
              <a:rPr lang="en-US" sz="2000">
                <a:solidFill>
                  <a:srgbClr val="FFFFFF"/>
                </a:solidFill>
              </a:rPr>
              <a:t>Développements hors des frontières de l’industrie et sur des activités qui ne présentent que des liens forts avec les métiers d’origine.</a:t>
            </a:r>
          </a:p>
          <a:p>
            <a:pPr lvl="1" eaLnBrk="1" hangingPunct="1">
              <a:defRPr/>
            </a:pPr>
            <a:r>
              <a:rPr lang="en-US" sz="2000">
                <a:solidFill>
                  <a:srgbClr val="FFFFFF"/>
                </a:solidFill>
              </a:rPr>
              <a:t>Exemple : Accor avec les Tickets Restaurant ou Dell avec les téléviseurs et photocopieurs</a:t>
            </a:r>
          </a:p>
          <a:p>
            <a:pPr eaLnBrk="1" hangingPunct="1">
              <a:defRPr/>
            </a:pPr>
            <a:endParaRPr lang="en-US" sz="2000">
              <a:solidFill>
                <a:srgbClr val="FFFFFF"/>
              </a:solidFill>
            </a:endParaRPr>
          </a:p>
          <a:p>
            <a:pPr eaLnBrk="1" hangingPunct="1">
              <a:defRPr/>
            </a:pPr>
            <a:r>
              <a:rPr lang="en-US" sz="2000">
                <a:solidFill>
                  <a:srgbClr val="FFFFFF"/>
                </a:solidFill>
              </a:rPr>
              <a:t>Danger du manque de cohérence stratégique avec les différentes DAS. </a:t>
            </a:r>
          </a:p>
          <a:p>
            <a:endParaRPr lang="fr-FR" sz="2000">
              <a:solidFill>
                <a:srgbClr val="FFFFFF"/>
              </a:solidFill>
            </a:endParaRPr>
          </a:p>
        </p:txBody>
      </p:sp>
    </p:spTree>
    <p:extLst>
      <p:ext uri="{BB962C8B-B14F-4D97-AF65-F5344CB8AC3E}">
        <p14:creationId xmlns:p14="http://schemas.microsoft.com/office/powerpoint/2010/main" val="119381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Olympique Lyonnais vise les 400M€ de Chiffre d'Affaires d'ici 5 ans avec  un concept de « full entertainment » - SportBuzzBusiness.fr">
            <a:extLst>
              <a:ext uri="{FF2B5EF4-FFF2-40B4-BE49-F238E27FC236}">
                <a16:creationId xmlns:a16="http://schemas.microsoft.com/office/drawing/2014/main" id="{4D2DC641-B47E-8B4B-42EA-5DF85B020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38138"/>
            <a:ext cx="9829800"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7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Interview Brefeco de Jean-Michel Aulas -  Président de l'OL Groupe pour Entreprise du Futur">
            <a:hlinkClick r:id="" action="ppaction://media"/>
            <a:extLst>
              <a:ext uri="{FF2B5EF4-FFF2-40B4-BE49-F238E27FC236}">
                <a16:creationId xmlns:a16="http://schemas.microsoft.com/office/drawing/2014/main" id="{B068AD9B-5A72-22DA-C7CA-4B6A16B40A0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02258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1" name="Rectangle 133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D649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269999C-EF4B-F150-B790-1AC8BA88F107}"/>
              </a:ext>
            </a:extLst>
          </p:cNvPr>
          <p:cNvSpPr>
            <a:spLocks noGrp="1"/>
          </p:cNvSpPr>
          <p:nvPr>
            <p:ph type="title"/>
          </p:nvPr>
        </p:nvSpPr>
        <p:spPr>
          <a:xfrm>
            <a:off x="524256" y="491260"/>
            <a:ext cx="6594189" cy="1625210"/>
          </a:xfrm>
        </p:spPr>
        <p:txBody>
          <a:bodyPr>
            <a:normAutofit/>
          </a:bodyPr>
          <a:lstStyle/>
          <a:p>
            <a:r>
              <a:rPr lang="fr-FR">
                <a:solidFill>
                  <a:srgbClr val="FFFFFF"/>
                </a:solidFill>
              </a:rPr>
              <a:t>Innovation </a:t>
            </a:r>
          </a:p>
        </p:txBody>
      </p:sp>
      <p:pic>
        <p:nvPicPr>
          <p:cNvPr id="13316" name="Picture 4" descr="Rendez-vous médicaux en ligne : Doctolib rachète son concurrent MonDocteur  | Le Quotidien du Médecin">
            <a:extLst>
              <a:ext uri="{FF2B5EF4-FFF2-40B4-BE49-F238E27FC236}">
                <a16:creationId xmlns:a16="http://schemas.microsoft.com/office/drawing/2014/main" id="{00770E96-4966-7BE6-448E-8FF1972FA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398"/>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3323" name="Rectangle 133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991C3173-78B5-2C05-AC46-D233286D0B33}"/>
              </a:ext>
            </a:extLst>
          </p:cNvPr>
          <p:cNvSpPr>
            <a:spLocks noGrp="1"/>
          </p:cNvSpPr>
          <p:nvPr>
            <p:ph idx="1"/>
          </p:nvPr>
        </p:nvSpPr>
        <p:spPr>
          <a:xfrm>
            <a:off x="8029319" y="917725"/>
            <a:ext cx="3424739" cy="4852362"/>
          </a:xfrm>
        </p:spPr>
        <p:txBody>
          <a:bodyPr anchor="ctr">
            <a:normAutofit/>
          </a:bodyPr>
          <a:lstStyle/>
          <a:p>
            <a:pPr eaLnBrk="1" hangingPunct="1">
              <a:defRPr/>
            </a:pPr>
            <a:r>
              <a:rPr lang="en-US" sz="1400">
                <a:solidFill>
                  <a:srgbClr val="FFFFFF"/>
                </a:solidFill>
              </a:rPr>
              <a:t>Structure de la concurrence : nouveaux concurrents = accroissement de l’intensité concurrentielle (IBM, HP, Sony…)</a:t>
            </a:r>
          </a:p>
          <a:p>
            <a:pPr eaLnBrk="1" hangingPunct="1">
              <a:defRPr/>
            </a:pPr>
            <a:endParaRPr lang="en-US" sz="1400">
              <a:solidFill>
                <a:srgbClr val="FFFFFF"/>
              </a:solidFill>
            </a:endParaRPr>
          </a:p>
          <a:p>
            <a:pPr eaLnBrk="1" hangingPunct="1">
              <a:defRPr/>
            </a:pPr>
            <a:r>
              <a:rPr lang="en-US" sz="1400">
                <a:solidFill>
                  <a:srgbClr val="FFFFFF"/>
                </a:solidFill>
              </a:rPr>
              <a:t>Croissance : nouveaux segments d’activité avec création et satisfaction de nouveaux besoins (Apple et IPod – HP et Palm – Nikon - Numériques)</a:t>
            </a:r>
          </a:p>
          <a:p>
            <a:pPr eaLnBrk="1" hangingPunct="1">
              <a:defRPr/>
            </a:pPr>
            <a:endParaRPr lang="en-US" sz="1400">
              <a:solidFill>
                <a:srgbClr val="FFFFFF"/>
              </a:solidFill>
            </a:endParaRPr>
          </a:p>
          <a:p>
            <a:pPr eaLnBrk="1" hangingPunct="1">
              <a:defRPr/>
            </a:pPr>
            <a:r>
              <a:rPr lang="en-US" sz="1400">
                <a:solidFill>
                  <a:srgbClr val="FFFFFF"/>
                </a:solidFill>
              </a:rPr>
              <a:t>Positions concurrentielles : avantages en termes de coûts de production ou possibilités de différenciation des produits grâce aux brevets :</a:t>
            </a:r>
          </a:p>
          <a:p>
            <a:pPr lvl="1" eaLnBrk="1" hangingPunct="1">
              <a:defRPr/>
            </a:pPr>
            <a:r>
              <a:rPr lang="en-US" sz="1400">
                <a:solidFill>
                  <a:srgbClr val="FFFFFF"/>
                </a:solidFill>
              </a:rPr>
              <a:t>Photo instantanée par Polaroïd</a:t>
            </a:r>
          </a:p>
          <a:p>
            <a:pPr lvl="1" eaLnBrk="1" hangingPunct="1">
              <a:defRPr/>
            </a:pPr>
            <a:r>
              <a:rPr lang="en-US" sz="1400">
                <a:solidFill>
                  <a:srgbClr val="FFFFFF"/>
                </a:solidFill>
              </a:rPr>
              <a:t>Scotch Brite par 3M</a:t>
            </a:r>
          </a:p>
          <a:p>
            <a:pPr lvl="1" eaLnBrk="1" hangingPunct="1">
              <a:defRPr/>
            </a:pPr>
            <a:r>
              <a:rPr lang="en-US" sz="1400">
                <a:solidFill>
                  <a:srgbClr val="FFFFFF"/>
                </a:solidFill>
              </a:rPr>
              <a:t>Windows par Microsoft</a:t>
            </a:r>
            <a:endParaRPr lang="fr-FR" sz="1400">
              <a:solidFill>
                <a:srgbClr val="FFFFFF"/>
              </a:solidFill>
            </a:endParaRPr>
          </a:p>
        </p:txBody>
      </p:sp>
    </p:spTree>
    <p:extLst>
      <p:ext uri="{BB962C8B-B14F-4D97-AF65-F5344CB8AC3E}">
        <p14:creationId xmlns:p14="http://schemas.microsoft.com/office/powerpoint/2010/main" val="4664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B850CF-5BE1-6222-1871-30CF06D6B452}"/>
              </a:ext>
            </a:extLst>
          </p:cNvPr>
          <p:cNvSpPr>
            <a:spLocks noGrp="1"/>
          </p:cNvSpPr>
          <p:nvPr>
            <p:ph type="title"/>
          </p:nvPr>
        </p:nvSpPr>
        <p:spPr>
          <a:xfrm>
            <a:off x="395288" y="177511"/>
            <a:ext cx="10515600" cy="1325563"/>
          </a:xfrm>
        </p:spPr>
        <p:txBody>
          <a:bodyPr/>
          <a:lstStyle/>
          <a:p>
            <a:pPr algn="ctr"/>
            <a:r>
              <a:rPr lang="en-US" sz="4400" b="1" dirty="0"/>
              <a:t>Innovation et cycle de vie des </a:t>
            </a:r>
            <a:r>
              <a:rPr lang="en-US" sz="4400" b="1" dirty="0" err="1"/>
              <a:t>produits</a:t>
            </a:r>
            <a:endParaRPr lang="fr-FR" dirty="0"/>
          </a:p>
        </p:txBody>
      </p:sp>
      <p:sp>
        <p:nvSpPr>
          <p:cNvPr id="4" name="Text Box 4">
            <a:extLst>
              <a:ext uri="{FF2B5EF4-FFF2-40B4-BE49-F238E27FC236}">
                <a16:creationId xmlns:a16="http://schemas.microsoft.com/office/drawing/2014/main" id="{A63171EC-C21B-3A09-CF84-0AE92F747FEB}"/>
              </a:ext>
            </a:extLst>
          </p:cNvPr>
          <p:cNvSpPr txBox="1">
            <a:spLocks noChangeArrowheads="1"/>
          </p:cNvSpPr>
          <p:nvPr/>
        </p:nvSpPr>
        <p:spPr bwMode="auto">
          <a:xfrm>
            <a:off x="1710171" y="1786082"/>
            <a:ext cx="2665413" cy="2184400"/>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p:spPr>
        <p:txBody>
          <a:bodyPr>
            <a:spAutoFit/>
          </a:bodyPr>
          <a:lstStyle/>
          <a:p>
            <a:pPr algn="ctr" eaLnBrk="1" hangingPunct="1">
              <a:spcBef>
                <a:spcPct val="50000"/>
              </a:spcBef>
              <a:defRPr/>
            </a:pPr>
            <a:r>
              <a:rPr lang="en-US" b="1"/>
              <a:t>Phase de Création</a:t>
            </a:r>
          </a:p>
          <a:p>
            <a:pPr eaLnBrk="1" hangingPunct="1">
              <a:spcBef>
                <a:spcPct val="50000"/>
              </a:spcBef>
              <a:buFontTx/>
              <a:buChar char="•"/>
              <a:defRPr/>
            </a:pPr>
            <a:r>
              <a:rPr lang="en-US" sz="1400" b="1" i="1"/>
              <a:t>Innovation radicale</a:t>
            </a:r>
          </a:p>
          <a:p>
            <a:pPr eaLnBrk="1" hangingPunct="1">
              <a:spcBef>
                <a:spcPct val="50000"/>
              </a:spcBef>
              <a:buFontTx/>
              <a:buChar char="•"/>
              <a:defRPr/>
            </a:pPr>
            <a:r>
              <a:rPr lang="en-US" sz="1400" b="1" i="1"/>
              <a:t>Peu de connaissance des besoins réels des clients</a:t>
            </a:r>
          </a:p>
          <a:p>
            <a:pPr eaLnBrk="1" hangingPunct="1">
              <a:spcBef>
                <a:spcPct val="50000"/>
              </a:spcBef>
              <a:buFontTx/>
              <a:buChar char="•"/>
              <a:defRPr/>
            </a:pPr>
            <a:r>
              <a:rPr lang="en-US" sz="1400" b="1" i="1"/>
              <a:t>Création du marché</a:t>
            </a:r>
          </a:p>
          <a:p>
            <a:pPr eaLnBrk="1" hangingPunct="1">
              <a:spcBef>
                <a:spcPct val="50000"/>
              </a:spcBef>
              <a:buFontTx/>
              <a:buChar char="•"/>
              <a:defRPr/>
            </a:pPr>
            <a:r>
              <a:rPr lang="en-US" sz="1400" b="1" i="1"/>
              <a:t>Standardisation</a:t>
            </a:r>
          </a:p>
          <a:p>
            <a:pPr eaLnBrk="1" hangingPunct="1">
              <a:spcBef>
                <a:spcPct val="50000"/>
              </a:spcBef>
              <a:buFontTx/>
              <a:buChar char="•"/>
              <a:defRPr/>
            </a:pPr>
            <a:r>
              <a:rPr lang="en-US" sz="1400" b="1" i="1"/>
              <a:t>Peu de ventes</a:t>
            </a:r>
          </a:p>
        </p:txBody>
      </p:sp>
      <p:sp>
        <p:nvSpPr>
          <p:cNvPr id="5" name="Text Box 5">
            <a:extLst>
              <a:ext uri="{FF2B5EF4-FFF2-40B4-BE49-F238E27FC236}">
                <a16:creationId xmlns:a16="http://schemas.microsoft.com/office/drawing/2014/main" id="{1EE1D601-21C4-3F1C-3DA4-357C1F6065F0}"/>
              </a:ext>
            </a:extLst>
          </p:cNvPr>
          <p:cNvSpPr txBox="1">
            <a:spLocks noChangeArrowheads="1"/>
          </p:cNvSpPr>
          <p:nvPr/>
        </p:nvSpPr>
        <p:spPr bwMode="auto">
          <a:xfrm>
            <a:off x="4447021" y="4738832"/>
            <a:ext cx="2665413" cy="1971675"/>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p:spPr>
        <p:txBody>
          <a:bodyPr>
            <a:spAutoFit/>
          </a:bodyPr>
          <a:lstStyle/>
          <a:p>
            <a:pPr algn="ctr" eaLnBrk="1" hangingPunct="1">
              <a:spcBef>
                <a:spcPct val="50000"/>
              </a:spcBef>
              <a:defRPr/>
            </a:pPr>
            <a:r>
              <a:rPr lang="en-US" b="1"/>
              <a:t>Phase de croissance</a:t>
            </a:r>
          </a:p>
          <a:p>
            <a:pPr eaLnBrk="1" hangingPunct="1">
              <a:spcBef>
                <a:spcPct val="50000"/>
              </a:spcBef>
              <a:buFontTx/>
              <a:buChar char="•"/>
              <a:defRPr/>
            </a:pPr>
            <a:r>
              <a:rPr lang="en-US" sz="1400" b="1" i="1"/>
              <a:t>Suite d’innovations incrémentales</a:t>
            </a:r>
          </a:p>
          <a:p>
            <a:pPr eaLnBrk="1" hangingPunct="1">
              <a:spcBef>
                <a:spcPct val="50000"/>
              </a:spcBef>
              <a:buFontTx/>
              <a:buChar char="•"/>
              <a:defRPr/>
            </a:pPr>
            <a:r>
              <a:rPr lang="en-US" sz="1400" b="1" i="1"/>
              <a:t>Adaptation aux besoins réels des clients </a:t>
            </a:r>
          </a:p>
          <a:p>
            <a:pPr eaLnBrk="1" hangingPunct="1">
              <a:spcBef>
                <a:spcPct val="50000"/>
              </a:spcBef>
              <a:buFontTx/>
              <a:buChar char="•"/>
              <a:defRPr/>
            </a:pPr>
            <a:r>
              <a:rPr lang="en-US" sz="1400" b="1" i="1"/>
              <a:t>Forte croissance des ventes</a:t>
            </a:r>
          </a:p>
        </p:txBody>
      </p:sp>
      <p:sp>
        <p:nvSpPr>
          <p:cNvPr id="6" name="Text Box 6">
            <a:extLst>
              <a:ext uri="{FF2B5EF4-FFF2-40B4-BE49-F238E27FC236}">
                <a16:creationId xmlns:a16="http://schemas.microsoft.com/office/drawing/2014/main" id="{68859560-578A-A17C-7D45-DC26F3589352}"/>
              </a:ext>
            </a:extLst>
          </p:cNvPr>
          <p:cNvSpPr txBox="1">
            <a:spLocks noChangeArrowheads="1"/>
          </p:cNvSpPr>
          <p:nvPr/>
        </p:nvSpPr>
        <p:spPr bwMode="auto">
          <a:xfrm>
            <a:off x="7687109" y="2865582"/>
            <a:ext cx="2665412" cy="2503488"/>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p:spPr>
        <p:txBody>
          <a:bodyPr>
            <a:spAutoFit/>
          </a:bodyPr>
          <a:lstStyle/>
          <a:p>
            <a:pPr algn="ctr" eaLnBrk="1" hangingPunct="1">
              <a:spcBef>
                <a:spcPct val="50000"/>
              </a:spcBef>
              <a:defRPr/>
            </a:pPr>
            <a:r>
              <a:rPr lang="en-US" b="1"/>
              <a:t>Phase de maturité</a:t>
            </a:r>
          </a:p>
          <a:p>
            <a:pPr eaLnBrk="1" hangingPunct="1">
              <a:spcBef>
                <a:spcPct val="50000"/>
              </a:spcBef>
              <a:buFontTx/>
              <a:buChar char="•"/>
              <a:defRPr/>
            </a:pPr>
            <a:r>
              <a:rPr lang="en-US" sz="1400" b="1"/>
              <a:t>Vente à des clients avertis</a:t>
            </a:r>
          </a:p>
          <a:p>
            <a:pPr eaLnBrk="1" hangingPunct="1">
              <a:spcBef>
                <a:spcPct val="50000"/>
              </a:spcBef>
              <a:buFontTx/>
              <a:buChar char="•"/>
              <a:defRPr/>
            </a:pPr>
            <a:r>
              <a:rPr lang="en-US" sz="1400" b="1"/>
              <a:t>Le prix devient le facteur clé choix</a:t>
            </a:r>
          </a:p>
          <a:p>
            <a:pPr eaLnBrk="1" hangingPunct="1">
              <a:spcBef>
                <a:spcPct val="50000"/>
              </a:spcBef>
              <a:buFontTx/>
              <a:buChar char="•"/>
              <a:defRPr/>
            </a:pPr>
            <a:r>
              <a:rPr lang="en-US" sz="1400" b="1"/>
              <a:t>Innovation tournée vers la réduction des coûts</a:t>
            </a:r>
          </a:p>
          <a:p>
            <a:pPr eaLnBrk="1" hangingPunct="1">
              <a:spcBef>
                <a:spcPct val="50000"/>
              </a:spcBef>
              <a:buFontTx/>
              <a:buChar char="•"/>
              <a:defRPr/>
            </a:pPr>
            <a:r>
              <a:rPr lang="en-US" sz="1400" b="1"/>
              <a:t>Innovation radicale (technique) pour relancer le marché</a:t>
            </a:r>
            <a:endParaRPr lang="en-US" sz="1400" b="1" i="1"/>
          </a:p>
        </p:txBody>
      </p:sp>
      <p:sp>
        <p:nvSpPr>
          <p:cNvPr id="7" name="Freeform 10">
            <a:extLst>
              <a:ext uri="{FF2B5EF4-FFF2-40B4-BE49-F238E27FC236}">
                <a16:creationId xmlns:a16="http://schemas.microsoft.com/office/drawing/2014/main" id="{A2B3505D-04B0-B302-44B7-7249CED6F13F}"/>
              </a:ext>
            </a:extLst>
          </p:cNvPr>
          <p:cNvSpPr>
            <a:spLocks/>
          </p:cNvSpPr>
          <p:nvPr/>
        </p:nvSpPr>
        <p:spPr bwMode="auto">
          <a:xfrm>
            <a:off x="1710171" y="1486045"/>
            <a:ext cx="8497888" cy="4224337"/>
          </a:xfrm>
          <a:custGeom>
            <a:avLst/>
            <a:gdLst>
              <a:gd name="T0" fmla="*/ 0 w 5353"/>
              <a:gd name="T1" fmla="*/ 2147483646 h 2661"/>
              <a:gd name="T2" fmla="*/ 2147483646 w 5353"/>
              <a:gd name="T3" fmla="*/ 2147483646 h 2661"/>
              <a:gd name="T4" fmla="*/ 2147483646 w 5353"/>
              <a:gd name="T5" fmla="*/ 2147483646 h 2661"/>
              <a:gd name="T6" fmla="*/ 2147483646 w 5353"/>
              <a:gd name="T7" fmla="*/ 2147483646 h 2661"/>
              <a:gd name="T8" fmla="*/ 2147483646 w 5353"/>
              <a:gd name="T9" fmla="*/ 2147483646 h 26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3" h="2661">
                <a:moveTo>
                  <a:pt x="0" y="2276"/>
                </a:moveTo>
                <a:cubicBezTo>
                  <a:pt x="367" y="2468"/>
                  <a:pt x="734" y="2661"/>
                  <a:pt x="1180" y="2366"/>
                </a:cubicBezTo>
                <a:cubicBezTo>
                  <a:pt x="1626" y="2071"/>
                  <a:pt x="2208" y="900"/>
                  <a:pt x="2677" y="507"/>
                </a:cubicBezTo>
                <a:cubicBezTo>
                  <a:pt x="3146" y="114"/>
                  <a:pt x="3546" y="16"/>
                  <a:pt x="3992" y="8"/>
                </a:cubicBezTo>
                <a:cubicBezTo>
                  <a:pt x="4438" y="0"/>
                  <a:pt x="5126" y="386"/>
                  <a:pt x="5353" y="46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Line 11">
            <a:extLst>
              <a:ext uri="{FF2B5EF4-FFF2-40B4-BE49-F238E27FC236}">
                <a16:creationId xmlns:a16="http://schemas.microsoft.com/office/drawing/2014/main" id="{D5294F2D-D730-EAEE-8A55-714401E31B5C}"/>
              </a:ext>
            </a:extLst>
          </p:cNvPr>
          <p:cNvSpPr>
            <a:spLocks noChangeShapeType="1"/>
          </p:cNvSpPr>
          <p:nvPr/>
        </p:nvSpPr>
        <p:spPr bwMode="auto">
          <a:xfrm>
            <a:off x="2935721" y="3946670"/>
            <a:ext cx="935038" cy="935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Line 12">
            <a:extLst>
              <a:ext uri="{FF2B5EF4-FFF2-40B4-BE49-F238E27FC236}">
                <a16:creationId xmlns:a16="http://schemas.microsoft.com/office/drawing/2014/main" id="{1B11C61B-EA63-F79B-DDFD-16169B1344BC}"/>
              </a:ext>
            </a:extLst>
          </p:cNvPr>
          <p:cNvSpPr>
            <a:spLocks noChangeShapeType="1"/>
          </p:cNvSpPr>
          <p:nvPr/>
        </p:nvSpPr>
        <p:spPr bwMode="auto">
          <a:xfrm flipH="1" flipV="1">
            <a:off x="5383646" y="3081482"/>
            <a:ext cx="647700" cy="1657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 name="Line 13">
            <a:extLst>
              <a:ext uri="{FF2B5EF4-FFF2-40B4-BE49-F238E27FC236}">
                <a16:creationId xmlns:a16="http://schemas.microsoft.com/office/drawing/2014/main" id="{D5BD58AA-C38D-78D9-8820-692FA1473E34}"/>
              </a:ext>
            </a:extLst>
          </p:cNvPr>
          <p:cNvSpPr>
            <a:spLocks noChangeShapeType="1"/>
          </p:cNvSpPr>
          <p:nvPr/>
        </p:nvSpPr>
        <p:spPr bwMode="auto">
          <a:xfrm flipH="1" flipV="1">
            <a:off x="7903009" y="1641620"/>
            <a:ext cx="792162"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541873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Chart: The History of Portable Music | Statista">
            <a:extLst>
              <a:ext uri="{FF2B5EF4-FFF2-40B4-BE49-F238E27FC236}">
                <a16:creationId xmlns:a16="http://schemas.microsoft.com/office/drawing/2014/main" id="{7CFC9E27-1232-C544-FB8B-B4BDEC76B5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441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1B07B33-E4F2-9558-FDB7-B3B1181EE52B}"/>
              </a:ext>
            </a:extLst>
          </p:cNvPr>
          <p:cNvSpPr txBox="1">
            <a:spLocks noChangeArrowheads="1"/>
          </p:cNvSpPr>
          <p:nvPr/>
        </p:nvSpPr>
        <p:spPr>
          <a:xfrm>
            <a:off x="1341767" y="1919377"/>
            <a:ext cx="4319588" cy="4530725"/>
          </a:xfrm>
          <a:prstGeom prst="rect">
            <a:avLst/>
          </a:prstGeom>
          <a:gradFill rotWithShape="1">
            <a:gsLst>
              <a:gs pos="0">
                <a:schemeClr val="accent2"/>
              </a:gs>
              <a:gs pos="50000">
                <a:schemeClr val="bg1"/>
              </a:gs>
              <a:gs pos="100000">
                <a:schemeClr val="accent2"/>
              </a:gs>
            </a:gsLst>
            <a:lin ang="5400000" scaled="1"/>
          </a:gradFill>
          <a:ln>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defRPr/>
            </a:pPr>
            <a:r>
              <a:rPr lang="en-US" sz="2000" b="1">
                <a:solidFill>
                  <a:schemeClr val="hlink"/>
                </a:solidFill>
                <a:effectLst>
                  <a:outerShdw blurRad="38100" dist="38100" dir="2700000" algn="tl">
                    <a:srgbClr val="FFFFFF"/>
                  </a:outerShdw>
                </a:effectLst>
              </a:rPr>
              <a:t>Avantages de l’innovateur</a:t>
            </a:r>
          </a:p>
          <a:p>
            <a:pPr algn="ctr">
              <a:buFont typeface="Wingdings" panose="05000000000000000000" pitchFamily="2" charset="2"/>
              <a:buNone/>
              <a:defRPr/>
            </a:pPr>
            <a:endParaRPr lang="en-US" sz="2000" b="1">
              <a:solidFill>
                <a:schemeClr val="hlink"/>
              </a:solidFill>
              <a:effectLst>
                <a:outerShdw blurRad="38100" dist="38100" dir="2700000" algn="tl">
                  <a:srgbClr val="FFFFFF"/>
                </a:outerShdw>
              </a:effectLst>
            </a:endParaRPr>
          </a:p>
          <a:p>
            <a:pPr>
              <a:defRPr/>
            </a:pPr>
            <a:r>
              <a:rPr lang="en-US" sz="2000">
                <a:effectLst>
                  <a:outerShdw blurRad="38100" dist="38100" dir="2700000" algn="tl">
                    <a:srgbClr val="602000"/>
                  </a:outerShdw>
                </a:effectLst>
              </a:rPr>
              <a:t>Image et réputation</a:t>
            </a:r>
          </a:p>
          <a:p>
            <a:pPr>
              <a:defRPr/>
            </a:pPr>
            <a:r>
              <a:rPr lang="en-US" sz="2000">
                <a:effectLst>
                  <a:outerShdw blurRad="38100" dist="38100" dir="2700000" algn="tl">
                    <a:srgbClr val="602000"/>
                  </a:outerShdw>
                </a:effectLst>
              </a:rPr>
              <a:t>Possibilité de choisir le meilleur positionnement</a:t>
            </a:r>
          </a:p>
          <a:p>
            <a:pPr>
              <a:defRPr/>
            </a:pPr>
            <a:r>
              <a:rPr lang="en-US" sz="2000">
                <a:effectLst>
                  <a:outerShdw blurRad="38100" dist="38100" dir="2700000" algn="tl">
                    <a:srgbClr val="602000"/>
                  </a:outerShdw>
                </a:effectLst>
              </a:rPr>
              <a:t>Leadership technologique</a:t>
            </a:r>
          </a:p>
          <a:p>
            <a:pPr>
              <a:defRPr/>
            </a:pPr>
            <a:r>
              <a:rPr lang="en-US" sz="2000">
                <a:effectLst>
                  <a:outerShdw blurRad="38100" dist="38100" dir="2700000" algn="tl">
                    <a:srgbClr val="602000"/>
                  </a:outerShdw>
                </a:effectLst>
              </a:rPr>
              <a:t>Possibilité d’imposer son standard</a:t>
            </a:r>
          </a:p>
          <a:p>
            <a:pPr>
              <a:defRPr/>
            </a:pPr>
            <a:r>
              <a:rPr lang="en-US" sz="2000">
                <a:effectLst>
                  <a:outerShdw blurRad="38100" dist="38100" dir="2700000" algn="tl">
                    <a:srgbClr val="602000"/>
                  </a:outerShdw>
                </a:effectLst>
              </a:rPr>
              <a:t>Bon accès à la distribution</a:t>
            </a:r>
          </a:p>
          <a:p>
            <a:pPr>
              <a:defRPr/>
            </a:pPr>
            <a:r>
              <a:rPr lang="en-US" sz="2000">
                <a:effectLst>
                  <a:outerShdw blurRad="38100" dist="38100" dir="2700000" algn="tl">
                    <a:srgbClr val="602000"/>
                  </a:outerShdw>
                </a:effectLst>
              </a:rPr>
              <a:t>Effets d’expérience</a:t>
            </a:r>
          </a:p>
          <a:p>
            <a:pPr>
              <a:defRPr/>
            </a:pPr>
            <a:r>
              <a:rPr lang="en-US" sz="2000">
                <a:effectLst>
                  <a:outerShdw blurRad="38100" dist="38100" dir="2700000" algn="tl">
                    <a:srgbClr val="602000"/>
                  </a:outerShdw>
                </a:effectLst>
              </a:rPr>
              <a:t>Création de barrières à l’entrée :</a:t>
            </a:r>
          </a:p>
          <a:p>
            <a:pPr lvl="1">
              <a:defRPr/>
            </a:pPr>
            <a:r>
              <a:rPr lang="en-US" sz="1800">
                <a:effectLst>
                  <a:outerShdw blurRad="38100" dist="38100" dir="2700000" algn="tl">
                    <a:srgbClr val="602000"/>
                  </a:outerShdw>
                </a:effectLst>
              </a:rPr>
              <a:t>Brevets</a:t>
            </a:r>
          </a:p>
          <a:p>
            <a:pPr lvl="1">
              <a:defRPr/>
            </a:pPr>
            <a:r>
              <a:rPr lang="en-US" sz="1800">
                <a:effectLst>
                  <a:outerShdw blurRad="38100" dist="38100" dir="2700000" algn="tl">
                    <a:srgbClr val="602000"/>
                  </a:outerShdw>
                </a:effectLst>
              </a:rPr>
              <a:t>Canal de distribution</a:t>
            </a:r>
          </a:p>
        </p:txBody>
      </p:sp>
      <p:sp>
        <p:nvSpPr>
          <p:cNvPr id="4" name="Rectangle 5">
            <a:extLst>
              <a:ext uri="{FF2B5EF4-FFF2-40B4-BE49-F238E27FC236}">
                <a16:creationId xmlns:a16="http://schemas.microsoft.com/office/drawing/2014/main" id="{E5FCEB71-E37A-1345-D4E1-A0A9A0013626}"/>
              </a:ext>
            </a:extLst>
          </p:cNvPr>
          <p:cNvSpPr txBox="1">
            <a:spLocks noChangeArrowheads="1"/>
          </p:cNvSpPr>
          <p:nvPr/>
        </p:nvSpPr>
        <p:spPr>
          <a:xfrm>
            <a:off x="5666117" y="1919377"/>
            <a:ext cx="4171950" cy="4530725"/>
          </a:xfrm>
          <a:prstGeom prst="rect">
            <a:avLst/>
          </a:prstGeom>
          <a:gradFill rotWithShape="1">
            <a:gsLst>
              <a:gs pos="0">
                <a:schemeClr val="accent2"/>
              </a:gs>
              <a:gs pos="50000">
                <a:schemeClr val="bg1"/>
              </a:gs>
              <a:gs pos="100000">
                <a:schemeClr val="accent2"/>
              </a:gs>
            </a:gsLst>
            <a:lin ang="5400000" scaled="1"/>
          </a:gradFill>
          <a:ln>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defRPr/>
            </a:pPr>
            <a:r>
              <a:rPr lang="en-US" sz="2000" b="1">
                <a:solidFill>
                  <a:schemeClr val="hlink"/>
                </a:solidFill>
                <a:effectLst>
                  <a:outerShdw blurRad="38100" dist="38100" dir="2700000" algn="tl">
                    <a:srgbClr val="FFFFFF"/>
                  </a:outerShdw>
                </a:effectLst>
              </a:rPr>
              <a:t>Avantages de l’imitateur</a:t>
            </a:r>
          </a:p>
          <a:p>
            <a:pPr>
              <a:buFont typeface="Wingdings" panose="05000000000000000000" pitchFamily="2" charset="2"/>
              <a:buNone/>
              <a:defRPr/>
            </a:pPr>
            <a:endParaRPr lang="en-US" sz="2000" b="1">
              <a:solidFill>
                <a:schemeClr val="hlink"/>
              </a:solidFill>
              <a:effectLst>
                <a:outerShdw blurRad="38100" dist="38100" dir="2700000" algn="tl">
                  <a:srgbClr val="FFFFFF"/>
                </a:outerShdw>
              </a:effectLst>
            </a:endParaRPr>
          </a:p>
          <a:p>
            <a:pPr>
              <a:defRPr/>
            </a:pPr>
            <a:r>
              <a:rPr lang="en-US" sz="2000">
                <a:effectLst>
                  <a:outerShdw blurRad="38100" dist="38100" dir="2700000" algn="tl">
                    <a:srgbClr val="602000"/>
                  </a:outerShdw>
                </a:effectLst>
              </a:rPr>
              <a:t>Eviter les produits sans potentiel</a:t>
            </a:r>
          </a:p>
          <a:p>
            <a:pPr>
              <a:defRPr/>
            </a:pPr>
            <a:r>
              <a:rPr lang="en-US" sz="2000">
                <a:effectLst>
                  <a:outerShdw blurRad="38100" dist="38100" dir="2700000" algn="tl">
                    <a:srgbClr val="602000"/>
                  </a:outerShdw>
                </a:effectLst>
              </a:rPr>
              <a:t>Réduction des risques financiers</a:t>
            </a:r>
          </a:p>
          <a:p>
            <a:pPr>
              <a:defRPr/>
            </a:pPr>
            <a:r>
              <a:rPr lang="en-US" sz="2000">
                <a:effectLst>
                  <a:outerShdw blurRad="38100" dist="38100" dir="2700000" algn="tl">
                    <a:srgbClr val="602000"/>
                  </a:outerShdw>
                </a:effectLst>
              </a:rPr>
              <a:t>Réduction des dépenses R&amp;D</a:t>
            </a:r>
          </a:p>
          <a:p>
            <a:pPr>
              <a:defRPr/>
            </a:pPr>
            <a:r>
              <a:rPr lang="en-US" sz="2000">
                <a:effectLst>
                  <a:outerShdw blurRad="38100" dist="38100" dir="2700000" algn="tl">
                    <a:srgbClr val="602000"/>
                  </a:outerShdw>
                </a:effectLst>
              </a:rPr>
              <a:t>Réduction du temps de R&amp;D</a:t>
            </a:r>
          </a:p>
          <a:p>
            <a:pPr>
              <a:defRPr/>
            </a:pPr>
            <a:r>
              <a:rPr lang="en-US" sz="2000">
                <a:effectLst>
                  <a:outerShdw blurRad="38100" dist="38100" dir="2700000" algn="tl">
                    <a:srgbClr val="602000"/>
                  </a:outerShdw>
                </a:effectLst>
              </a:rPr>
              <a:t>Réduction des coûts liés à l’éducation des consommateurs</a:t>
            </a:r>
          </a:p>
          <a:p>
            <a:pPr>
              <a:defRPr/>
            </a:pPr>
            <a:r>
              <a:rPr lang="en-US" sz="2000">
                <a:effectLst>
                  <a:outerShdw blurRad="38100" dist="38100" dir="2700000" algn="tl">
                    <a:srgbClr val="602000"/>
                  </a:outerShdw>
                </a:effectLst>
              </a:rPr>
              <a:t>“Saute mouton” yechnologique</a:t>
            </a:r>
          </a:p>
          <a:p>
            <a:pPr>
              <a:defRPr/>
            </a:pPr>
            <a:r>
              <a:rPr lang="en-US" sz="2000">
                <a:effectLst>
                  <a:outerShdw blurRad="38100" dist="38100" dir="2700000" algn="tl">
                    <a:srgbClr val="602000"/>
                  </a:outerShdw>
                </a:effectLst>
              </a:rPr>
              <a:t>Imposition d’un nouveau standard </a:t>
            </a:r>
            <a:endParaRPr lang="en-US" sz="2000" dirty="0">
              <a:effectLst>
                <a:outerShdw blurRad="38100" dist="38100" dir="2700000" algn="tl">
                  <a:srgbClr val="602000"/>
                </a:outerShdw>
              </a:effectLst>
            </a:endParaRPr>
          </a:p>
        </p:txBody>
      </p:sp>
      <p:sp>
        <p:nvSpPr>
          <p:cNvPr id="5" name="Titre 4">
            <a:extLst>
              <a:ext uri="{FF2B5EF4-FFF2-40B4-BE49-F238E27FC236}">
                <a16:creationId xmlns:a16="http://schemas.microsoft.com/office/drawing/2014/main" id="{6634D759-99B4-FA49-2D7F-74428F1C8EAC}"/>
              </a:ext>
            </a:extLst>
          </p:cNvPr>
          <p:cNvSpPr>
            <a:spLocks noGrp="1"/>
          </p:cNvSpPr>
          <p:nvPr>
            <p:ph type="title"/>
          </p:nvPr>
        </p:nvSpPr>
        <p:spPr/>
        <p:txBody>
          <a:bodyPr/>
          <a:lstStyle/>
          <a:p>
            <a:pPr algn="ctr"/>
            <a:r>
              <a:rPr lang="en-US" b="1" dirty="0"/>
              <a:t>Innovation et imitation</a:t>
            </a:r>
            <a:endParaRPr lang="fr-FR" dirty="0"/>
          </a:p>
        </p:txBody>
      </p:sp>
    </p:spTree>
    <p:extLst>
      <p:ext uri="{BB962C8B-B14F-4D97-AF65-F5344CB8AC3E}">
        <p14:creationId xmlns:p14="http://schemas.microsoft.com/office/powerpoint/2010/main" val="216745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s 3 grands types d'innovations : 3  sports  bien différents  [Thomas Durand]">
            <a:hlinkClick r:id="" action="ppaction://media"/>
            <a:extLst>
              <a:ext uri="{FF2B5EF4-FFF2-40B4-BE49-F238E27FC236}">
                <a16:creationId xmlns:a16="http://schemas.microsoft.com/office/drawing/2014/main" id="{C4AB972D-AF20-0034-B4F2-A91CF6EA7EC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5829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WALT DISNEY - DERRIÈRE LA MAGIE, LE PATRON - PVR #23 - YouTube">
            <a:extLst>
              <a:ext uri="{FF2B5EF4-FFF2-40B4-BE49-F238E27FC236}">
                <a16:creationId xmlns:a16="http://schemas.microsoft.com/office/drawing/2014/main" id="{D8349AE7-A42C-075C-3BB9-A003CE5E9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5" r="-1" b="-1"/>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Qui sont les principaux concurrents de Walt Disney ? - ThePressFree">
            <a:extLst>
              <a:ext uri="{FF2B5EF4-FFF2-40B4-BE49-F238E27FC236}">
                <a16:creationId xmlns:a16="http://schemas.microsoft.com/office/drawing/2014/main" id="{68AE1A58-8AAE-3B99-B499-1840B32587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11" r="1" b="7928"/>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Management et méthodes de travail : Walt Disney, l'artiste qui prenait des  risques - Courrier Cadres">
            <a:extLst>
              <a:ext uri="{FF2B5EF4-FFF2-40B4-BE49-F238E27FC236}">
                <a16:creationId xmlns:a16="http://schemas.microsoft.com/office/drawing/2014/main" id="{7EDE0C1D-9DFE-0DEF-1C8A-780809821D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9" r="27584" b="-1"/>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À Propos | Disney France">
            <a:extLst>
              <a:ext uri="{FF2B5EF4-FFF2-40B4-BE49-F238E27FC236}">
                <a16:creationId xmlns:a16="http://schemas.microsoft.com/office/drawing/2014/main" id="{2203CA13-0650-5B3F-0540-8BBC1E1EAA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45"/>
          <a:stretch/>
        </p:blipFill>
        <p:spPr bwMode="auto">
          <a:xfrm>
            <a:off x="1" y="4065775"/>
            <a:ext cx="5001186" cy="2792224"/>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9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Disney - Comment un homme a créé l'empire du divertissement?">
            <a:hlinkClick r:id="" action="ppaction://media"/>
            <a:extLst>
              <a:ext uri="{FF2B5EF4-FFF2-40B4-BE49-F238E27FC236}">
                <a16:creationId xmlns:a16="http://schemas.microsoft.com/office/drawing/2014/main" id="{1EB3CFF3-1C75-EF36-332B-C0125DD1BBF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0573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alt Disney - An analysis of the strategic challenges">
            <a:extLst>
              <a:ext uri="{FF2B5EF4-FFF2-40B4-BE49-F238E27FC236}">
                <a16:creationId xmlns:a16="http://schemas.microsoft.com/office/drawing/2014/main" id="{BE77408B-57FF-CE03-09FF-F28240C9F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5354" y="914400"/>
            <a:ext cx="6625092"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1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9">
            <a:extLst>
              <a:ext uri="{FF2B5EF4-FFF2-40B4-BE49-F238E27FC236}">
                <a16:creationId xmlns:a16="http://schemas.microsoft.com/office/drawing/2014/main" id="{E1C2078A-0955-FA12-D15B-5EA111D4E2C4}"/>
              </a:ext>
            </a:extLst>
          </p:cNvPr>
          <p:cNvGraphicFramePr>
            <a:graphicFrameLocks/>
          </p:cNvGraphicFramePr>
          <p:nvPr>
            <p:extLst>
              <p:ext uri="{D42A27DB-BD31-4B8C-83A1-F6EECF244321}">
                <p14:modId xmlns:p14="http://schemas.microsoft.com/office/powerpoint/2010/main" val="3772236108"/>
              </p:ext>
            </p:extLst>
          </p:nvPr>
        </p:nvGraphicFramePr>
        <p:xfrm>
          <a:off x="424873" y="1200726"/>
          <a:ext cx="10797309" cy="5322914"/>
        </p:xfrm>
        <a:graphic>
          <a:graphicData uri="http://schemas.openxmlformats.org/drawingml/2006/table">
            <a:tbl>
              <a:tblPr/>
              <a:tblGrid>
                <a:gridCol w="3599103">
                  <a:extLst>
                    <a:ext uri="{9D8B030D-6E8A-4147-A177-3AD203B41FA5}">
                      <a16:colId xmlns:a16="http://schemas.microsoft.com/office/drawing/2014/main" val="20000"/>
                    </a:ext>
                  </a:extLst>
                </a:gridCol>
                <a:gridCol w="3599103">
                  <a:extLst>
                    <a:ext uri="{9D8B030D-6E8A-4147-A177-3AD203B41FA5}">
                      <a16:colId xmlns:a16="http://schemas.microsoft.com/office/drawing/2014/main" val="20001"/>
                    </a:ext>
                  </a:extLst>
                </a:gridCol>
                <a:gridCol w="3599103">
                  <a:extLst>
                    <a:ext uri="{9D8B030D-6E8A-4147-A177-3AD203B41FA5}">
                      <a16:colId xmlns:a16="http://schemas.microsoft.com/office/drawing/2014/main" val="20002"/>
                    </a:ext>
                  </a:extLst>
                </a:gridCol>
              </a:tblGrid>
              <a:tr h="8967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a:ln>
                            <a:noFill/>
                          </a:ln>
                          <a:solidFill>
                            <a:schemeClr val="tx1"/>
                          </a:solidFill>
                          <a:effectLst>
                            <a:outerShdw blurRad="38100" dist="38100" dir="2700000" algn="tl">
                              <a:srgbClr val="000000"/>
                            </a:outerShdw>
                          </a:effectLst>
                          <a:latin typeface="Tahoma" pitchFamily="34" charset="0"/>
                        </a:rPr>
                        <a:t>DAS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a:ln>
                            <a:noFill/>
                          </a:ln>
                          <a:solidFill>
                            <a:schemeClr val="tx1"/>
                          </a:solidFill>
                          <a:effectLst>
                            <a:outerShdw blurRad="38100" dist="38100" dir="2700000" algn="tl">
                              <a:srgbClr val="000000"/>
                            </a:outerShdw>
                          </a:effectLst>
                          <a:latin typeface="Tahoma" pitchFamily="34" charset="0"/>
                        </a:rPr>
                        <a:t>Activités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a:ln>
                            <a:noFill/>
                          </a:ln>
                          <a:solidFill>
                            <a:schemeClr val="tx1"/>
                          </a:solidFill>
                          <a:effectLst>
                            <a:outerShdw blurRad="38100" dist="38100" dir="2700000" algn="tl">
                              <a:srgbClr val="000000"/>
                            </a:outerShdw>
                          </a:effectLst>
                          <a:latin typeface="Tahoma" pitchFamily="34" charset="0"/>
                        </a:rPr>
                        <a:t>Exemples de composantes du DAS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48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0" i="0" u="none" strike="noStrike" cap="none" normalizeH="0" baseline="0">
                          <a:ln>
                            <a:noFill/>
                          </a:ln>
                          <a:solidFill>
                            <a:schemeClr val="tx1"/>
                          </a:solidFill>
                          <a:effectLst>
                            <a:outerShdw blurRad="38100" dist="38100" dir="2700000" algn="tl">
                              <a:srgbClr val="000000"/>
                            </a:outerShdw>
                          </a:effectLst>
                          <a:latin typeface="Tahoma" pitchFamily="34" charset="0"/>
                        </a:rPr>
                        <a:t>Studios (Disney Studio Entertainment) 24 % du CA du groupe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000000"/>
                            </a:outerShdw>
                          </a:effectLst>
                          <a:latin typeface="Tahoma" pitchFamily="34" charset="0"/>
                        </a:rPr>
                        <a:t>Production et distribution de films, de spectacles et de musique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000000"/>
                            </a:outerShdw>
                          </a:effectLst>
                          <a:latin typeface="Tahoma" pitchFamily="34" charset="0"/>
                        </a:rPr>
                        <a:t>Walt Disney Pictures, Pixar, Touchstone Pictures, Miramax Films, Buena Vista International…</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67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0" i="0" u="none" strike="noStrike" cap="none" normalizeH="0" baseline="0" dirty="0" err="1">
                          <a:ln>
                            <a:noFill/>
                          </a:ln>
                          <a:solidFill>
                            <a:schemeClr val="tx1"/>
                          </a:solidFill>
                          <a:effectLst>
                            <a:outerShdw blurRad="38100" dist="38100" dir="2700000" algn="tl">
                              <a:srgbClr val="000000"/>
                            </a:outerShdw>
                          </a:effectLst>
                          <a:latin typeface="Tahoma" pitchFamily="34" charset="0"/>
                        </a:rPr>
                        <a:t>Medias</a:t>
                      </a:r>
                      <a:r>
                        <a:rPr kumimoji="0" lang="fr-FR" sz="1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 (Disney Media Network) 41 % du CA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000000"/>
                            </a:outerShdw>
                          </a:effectLst>
                          <a:latin typeface="Tahoma" pitchFamily="34" charset="0"/>
                        </a:rPr>
                        <a:t>Télévision, câble, radio, Internet, publication de livres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000000"/>
                            </a:outerShdw>
                          </a:effectLst>
                          <a:latin typeface="Tahoma" pitchFamily="34" charset="0"/>
                        </a:rPr>
                        <a:t>ABC, ESPN, Disney Channel, Buena Vista Television…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16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0" i="0" u="none" strike="noStrike" cap="none" normalizeH="0" baseline="0">
                          <a:ln>
                            <a:noFill/>
                          </a:ln>
                          <a:solidFill>
                            <a:schemeClr val="tx1"/>
                          </a:solidFill>
                          <a:effectLst>
                            <a:outerShdw blurRad="38100" dist="38100" dir="2700000" algn="tl">
                              <a:srgbClr val="000000"/>
                            </a:outerShdw>
                          </a:effectLst>
                          <a:latin typeface="Tahoma" pitchFamily="34" charset="0"/>
                        </a:rPr>
                        <a:t>Produits dérivés (Disney Consumer Products)  7 % du CA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000000"/>
                            </a:outerShdw>
                          </a:effectLst>
                          <a:latin typeface="Tahoma" pitchFamily="34" charset="0"/>
                        </a:rPr>
                        <a:t>Gestion de licences pour vêtements, jouets, jeux interactifs, aliments et boissons, accessoires. Production de jeux interactifs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000000"/>
                            </a:outerShdw>
                          </a:effectLst>
                          <a:latin typeface="Tahoma" pitchFamily="34" charset="0"/>
                        </a:rPr>
                        <a:t>Diney Hardlines, Softlines, Toys, publishing, Buena Vista Games, Disney store…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27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0" i="0" u="none" strike="noStrike" cap="none" normalizeH="0" baseline="0">
                          <a:ln>
                            <a:noFill/>
                          </a:ln>
                          <a:solidFill>
                            <a:schemeClr val="tx1"/>
                          </a:solidFill>
                          <a:effectLst>
                            <a:outerShdw blurRad="38100" dist="38100" dir="2700000" algn="tl">
                              <a:srgbClr val="000000"/>
                            </a:outerShdw>
                          </a:effectLst>
                          <a:latin typeface="Tahoma" pitchFamily="34" charset="0"/>
                        </a:rPr>
                        <a:t>Parcs à thèmes (Disney Parks and Resorts) 28 % du CA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000000"/>
                            </a:outerShdw>
                          </a:effectLst>
                          <a:latin typeface="Tahoma" pitchFamily="34" charset="0"/>
                        </a:rPr>
                        <a:t>Parc d’attractions, hôtels, croisières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000000"/>
                            </a:outerShdw>
                          </a:effectLst>
                          <a:latin typeface="Tahoma" pitchFamily="34" charset="0"/>
                        </a:rPr>
                        <a:t>Disneyland Park and </a:t>
                      </a:r>
                      <a:r>
                        <a:rPr kumimoji="0" lang="fr-FR" sz="1600" b="0" i="0" u="none" strike="noStrike" cap="none" normalizeH="0" baseline="0" dirty="0" err="1">
                          <a:ln>
                            <a:noFill/>
                          </a:ln>
                          <a:solidFill>
                            <a:schemeClr val="tx1"/>
                          </a:solidFill>
                          <a:effectLst>
                            <a:outerShdw blurRad="38100" dist="38100" dir="2700000" algn="tl">
                              <a:srgbClr val="000000"/>
                            </a:outerShdw>
                          </a:effectLst>
                          <a:latin typeface="Tahoma" pitchFamily="34" charset="0"/>
                        </a:rPr>
                        <a:t>Resorts</a:t>
                      </a:r>
                      <a:r>
                        <a:rPr kumimoji="0" lang="fr-FR" sz="1600" b="0" i="0" u="none" strike="noStrike" cap="none" normalizeH="0" baseline="0" dirty="0">
                          <a:ln>
                            <a:noFill/>
                          </a:ln>
                          <a:solidFill>
                            <a:schemeClr val="tx1"/>
                          </a:solidFill>
                          <a:effectLst>
                            <a:outerShdw blurRad="38100" dist="38100" dir="2700000" algn="tl">
                              <a:srgbClr val="000000"/>
                            </a:outerShdw>
                          </a:effectLst>
                          <a:latin typeface="Tahoma" pitchFamily="34" charset="0"/>
                        </a:rPr>
                        <a:t> (5 parcs) Disney Cruise Line ESPN Line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ZoneTexte 3">
            <a:extLst>
              <a:ext uri="{FF2B5EF4-FFF2-40B4-BE49-F238E27FC236}">
                <a16:creationId xmlns:a16="http://schemas.microsoft.com/office/drawing/2014/main" id="{6CB99DC9-530C-1619-E1B0-187549B1F824}"/>
              </a:ext>
            </a:extLst>
          </p:cNvPr>
          <p:cNvSpPr txBox="1"/>
          <p:nvPr/>
        </p:nvSpPr>
        <p:spPr>
          <a:xfrm>
            <a:off x="2874386" y="213589"/>
            <a:ext cx="6096000" cy="707886"/>
          </a:xfrm>
          <a:prstGeom prst="rect">
            <a:avLst/>
          </a:prstGeom>
          <a:noFill/>
        </p:spPr>
        <p:txBody>
          <a:bodyPr wrap="square">
            <a:spAutoFit/>
          </a:bodyPr>
          <a:lstStyle/>
          <a:p>
            <a:pPr algn="ctr"/>
            <a:r>
              <a:rPr lang="fr-FR" sz="4000" b="1" dirty="0"/>
              <a:t>DAS Disney </a:t>
            </a:r>
            <a:r>
              <a:rPr lang="fr-FR" sz="4000" b="1" dirty="0" err="1"/>
              <a:t>Company</a:t>
            </a:r>
            <a:endParaRPr lang="fr-FR" sz="4000" b="1" dirty="0"/>
          </a:p>
        </p:txBody>
      </p:sp>
    </p:spTree>
    <p:extLst>
      <p:ext uri="{BB962C8B-B14F-4D97-AF65-F5344CB8AC3E}">
        <p14:creationId xmlns:p14="http://schemas.microsoft.com/office/powerpoint/2010/main" val="88026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a:extLst>
              <a:ext uri="{FF2B5EF4-FFF2-40B4-BE49-F238E27FC236}">
                <a16:creationId xmlns:a16="http://schemas.microsoft.com/office/drawing/2014/main" id="{9B01141A-399A-D674-E059-9D6608E0759D}"/>
              </a:ext>
            </a:extLst>
          </p:cNvPr>
          <p:cNvSpPr>
            <a:spLocks noChangeArrowheads="1"/>
          </p:cNvSpPr>
          <p:nvPr/>
        </p:nvSpPr>
        <p:spPr bwMode="auto">
          <a:xfrm>
            <a:off x="2452688" y="2217593"/>
            <a:ext cx="2087562" cy="1873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fr-FR" sz="2000" b="1"/>
              <a:t>Produit</a:t>
            </a:r>
          </a:p>
          <a:p>
            <a:pPr algn="ctr" eaLnBrk="1" hangingPunct="1">
              <a:spcBef>
                <a:spcPct val="0"/>
              </a:spcBef>
              <a:buClrTx/>
              <a:buSzTx/>
              <a:buFontTx/>
              <a:buNone/>
            </a:pPr>
            <a:r>
              <a:rPr lang="en-US" altLang="fr-FR" sz="2000" b="1"/>
              <a:t>Service</a:t>
            </a:r>
          </a:p>
          <a:p>
            <a:pPr algn="ctr" eaLnBrk="1" hangingPunct="1">
              <a:spcBef>
                <a:spcPct val="0"/>
              </a:spcBef>
              <a:buClrTx/>
              <a:buSzTx/>
              <a:buFontTx/>
              <a:buNone/>
            </a:pPr>
            <a:r>
              <a:rPr lang="en-US" altLang="fr-FR" sz="2000" b="1"/>
              <a:t>Expérience </a:t>
            </a:r>
          </a:p>
          <a:p>
            <a:pPr algn="ctr" eaLnBrk="1" hangingPunct="1">
              <a:spcBef>
                <a:spcPct val="0"/>
              </a:spcBef>
              <a:buClrTx/>
              <a:buSzTx/>
              <a:buFontTx/>
              <a:buNone/>
            </a:pPr>
            <a:endParaRPr lang="en-US" altLang="fr-FR" sz="2000" b="1"/>
          </a:p>
        </p:txBody>
      </p:sp>
      <p:sp>
        <p:nvSpPr>
          <p:cNvPr id="3" name="Oval 5">
            <a:extLst>
              <a:ext uri="{FF2B5EF4-FFF2-40B4-BE49-F238E27FC236}">
                <a16:creationId xmlns:a16="http://schemas.microsoft.com/office/drawing/2014/main" id="{D2952136-EC1D-B76E-5999-DDEB3E833583}"/>
              </a:ext>
            </a:extLst>
          </p:cNvPr>
          <p:cNvSpPr>
            <a:spLocks noChangeArrowheads="1"/>
          </p:cNvSpPr>
          <p:nvPr/>
        </p:nvSpPr>
        <p:spPr bwMode="auto">
          <a:xfrm>
            <a:off x="5045075" y="4594081"/>
            <a:ext cx="2087563" cy="1873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fr-FR" sz="2000" b="1"/>
              <a:t>Marché</a:t>
            </a:r>
          </a:p>
          <a:p>
            <a:pPr algn="ctr" eaLnBrk="1" hangingPunct="1">
              <a:spcBef>
                <a:spcPct val="0"/>
              </a:spcBef>
              <a:buClrTx/>
              <a:buSzTx/>
              <a:buFontTx/>
              <a:buNone/>
            </a:pPr>
            <a:r>
              <a:rPr lang="en-US" altLang="fr-FR" sz="2000" b="1"/>
              <a:t>[clients + </a:t>
            </a:r>
          </a:p>
          <a:p>
            <a:pPr algn="ctr" eaLnBrk="1" hangingPunct="1">
              <a:spcBef>
                <a:spcPct val="0"/>
              </a:spcBef>
              <a:buClrTx/>
              <a:buSzTx/>
              <a:buFontTx/>
              <a:buNone/>
            </a:pPr>
            <a:r>
              <a:rPr lang="en-US" altLang="fr-FR" sz="2000" b="1"/>
              <a:t>Concurrents] </a:t>
            </a:r>
          </a:p>
          <a:p>
            <a:pPr algn="ctr" eaLnBrk="1" hangingPunct="1">
              <a:spcBef>
                <a:spcPct val="0"/>
              </a:spcBef>
              <a:buClrTx/>
              <a:buSzTx/>
              <a:buFontTx/>
              <a:buNone/>
            </a:pPr>
            <a:endParaRPr lang="en-US" altLang="fr-FR" sz="2000" b="1"/>
          </a:p>
        </p:txBody>
      </p:sp>
      <p:sp>
        <p:nvSpPr>
          <p:cNvPr id="4" name="Oval 6">
            <a:extLst>
              <a:ext uri="{FF2B5EF4-FFF2-40B4-BE49-F238E27FC236}">
                <a16:creationId xmlns:a16="http://schemas.microsoft.com/office/drawing/2014/main" id="{F3D557FF-1F63-FBF5-0854-2568CB8EA944}"/>
              </a:ext>
            </a:extLst>
          </p:cNvPr>
          <p:cNvSpPr>
            <a:spLocks noChangeArrowheads="1"/>
          </p:cNvSpPr>
          <p:nvPr/>
        </p:nvSpPr>
        <p:spPr bwMode="auto">
          <a:xfrm>
            <a:off x="7853363" y="2146156"/>
            <a:ext cx="2087562" cy="1873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fr-FR" sz="2000" b="1"/>
              <a:t>Technologie</a:t>
            </a:r>
          </a:p>
          <a:p>
            <a:pPr algn="ctr" eaLnBrk="1" hangingPunct="1">
              <a:spcBef>
                <a:spcPct val="0"/>
              </a:spcBef>
              <a:buClrTx/>
              <a:buSzTx/>
              <a:buFontTx/>
              <a:buNone/>
            </a:pPr>
            <a:r>
              <a:rPr lang="en-US" altLang="fr-FR" sz="2000" b="1"/>
              <a:t>Savoir-faire </a:t>
            </a:r>
          </a:p>
          <a:p>
            <a:pPr algn="ctr" eaLnBrk="1" hangingPunct="1">
              <a:spcBef>
                <a:spcPct val="0"/>
              </a:spcBef>
              <a:buClrTx/>
              <a:buSzTx/>
              <a:buFontTx/>
              <a:buNone/>
            </a:pPr>
            <a:endParaRPr lang="en-US" altLang="fr-FR" sz="2000" b="1"/>
          </a:p>
        </p:txBody>
      </p:sp>
      <p:sp>
        <p:nvSpPr>
          <p:cNvPr id="5" name="Line 7">
            <a:extLst>
              <a:ext uri="{FF2B5EF4-FFF2-40B4-BE49-F238E27FC236}">
                <a16:creationId xmlns:a16="http://schemas.microsoft.com/office/drawing/2014/main" id="{2A5FD5E5-317F-766E-0B67-F576C38A3511}"/>
              </a:ext>
            </a:extLst>
          </p:cNvPr>
          <p:cNvSpPr>
            <a:spLocks noChangeShapeType="1"/>
          </p:cNvSpPr>
          <p:nvPr/>
        </p:nvSpPr>
        <p:spPr bwMode="auto">
          <a:xfrm>
            <a:off x="3894138" y="4017818"/>
            <a:ext cx="1223962"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 name="Line 8">
            <a:extLst>
              <a:ext uri="{FF2B5EF4-FFF2-40B4-BE49-F238E27FC236}">
                <a16:creationId xmlns:a16="http://schemas.microsoft.com/office/drawing/2014/main" id="{273D29F9-DA96-CF94-DADB-009F9553867D}"/>
              </a:ext>
            </a:extLst>
          </p:cNvPr>
          <p:cNvSpPr>
            <a:spLocks noChangeShapeType="1"/>
          </p:cNvSpPr>
          <p:nvPr/>
        </p:nvSpPr>
        <p:spPr bwMode="auto">
          <a:xfrm flipV="1">
            <a:off x="7134225" y="3873356"/>
            <a:ext cx="1223963" cy="144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 name="Line 9">
            <a:extLst>
              <a:ext uri="{FF2B5EF4-FFF2-40B4-BE49-F238E27FC236}">
                <a16:creationId xmlns:a16="http://schemas.microsoft.com/office/drawing/2014/main" id="{36E95368-20AC-3E0E-E460-4DEB9F438A8F}"/>
              </a:ext>
            </a:extLst>
          </p:cNvPr>
          <p:cNvSpPr>
            <a:spLocks noChangeShapeType="1"/>
          </p:cNvSpPr>
          <p:nvPr/>
        </p:nvSpPr>
        <p:spPr bwMode="auto">
          <a:xfrm>
            <a:off x="4541838" y="3009756"/>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Rectangle 10">
            <a:extLst>
              <a:ext uri="{FF2B5EF4-FFF2-40B4-BE49-F238E27FC236}">
                <a16:creationId xmlns:a16="http://schemas.microsoft.com/office/drawing/2014/main" id="{6275786F-A916-1C89-DC10-E3ACECA1AC74}"/>
              </a:ext>
            </a:extLst>
          </p:cNvPr>
          <p:cNvSpPr>
            <a:spLocks noChangeArrowheads="1"/>
          </p:cNvSpPr>
          <p:nvPr/>
        </p:nvSpPr>
        <p:spPr bwMode="auto">
          <a:xfrm>
            <a:off x="4757738" y="3298681"/>
            <a:ext cx="2808287"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fr-FR" sz="1800" b="1"/>
              <a:t>Fonction – Utilité</a:t>
            </a:r>
          </a:p>
          <a:p>
            <a:pPr algn="ctr" eaLnBrk="1" hangingPunct="1">
              <a:spcBef>
                <a:spcPct val="0"/>
              </a:spcBef>
              <a:buClrTx/>
              <a:buSzTx/>
              <a:buFontTx/>
              <a:buNone/>
            </a:pPr>
            <a:r>
              <a:rPr lang="en-US" altLang="fr-FR" sz="1800" b="1"/>
              <a:t>Réponse ou créaction </a:t>
            </a:r>
          </a:p>
          <a:p>
            <a:pPr algn="ctr" eaLnBrk="1" hangingPunct="1">
              <a:spcBef>
                <a:spcPct val="0"/>
              </a:spcBef>
              <a:buClrTx/>
              <a:buSzTx/>
              <a:buFontTx/>
              <a:buNone/>
            </a:pPr>
            <a:r>
              <a:rPr lang="en-US" altLang="fr-FR" sz="1800" b="1"/>
              <a:t>d’un besoin</a:t>
            </a:r>
          </a:p>
        </p:txBody>
      </p:sp>
      <p:sp>
        <p:nvSpPr>
          <p:cNvPr id="9" name="Titre 8">
            <a:extLst>
              <a:ext uri="{FF2B5EF4-FFF2-40B4-BE49-F238E27FC236}">
                <a16:creationId xmlns:a16="http://schemas.microsoft.com/office/drawing/2014/main" id="{74E2CD2A-4B57-BAFA-55A1-E1512FFB2FC4}"/>
              </a:ext>
            </a:extLst>
          </p:cNvPr>
          <p:cNvSpPr>
            <a:spLocks noGrp="1"/>
          </p:cNvSpPr>
          <p:nvPr>
            <p:ph type="title"/>
          </p:nvPr>
        </p:nvSpPr>
        <p:spPr/>
        <p:txBody>
          <a:bodyPr/>
          <a:lstStyle/>
          <a:p>
            <a:pPr algn="ctr"/>
            <a:r>
              <a:rPr lang="fr-FR" b="1" dirty="0"/>
              <a:t>Retour sur les DAS</a:t>
            </a:r>
          </a:p>
        </p:txBody>
      </p:sp>
    </p:spTree>
    <p:extLst>
      <p:ext uri="{BB962C8B-B14F-4D97-AF65-F5344CB8AC3E}">
        <p14:creationId xmlns:p14="http://schemas.microsoft.com/office/powerpoint/2010/main" val="116281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75D1C18D-0C74-2851-3ED9-5E03DC5128E8}"/>
              </a:ext>
            </a:extLst>
          </p:cNvPr>
          <p:cNvSpPr>
            <a:spLocks noGrp="1"/>
          </p:cNvSpPr>
          <p:nvPr>
            <p:ph type="title"/>
          </p:nvPr>
        </p:nvSpPr>
        <p:spPr>
          <a:xfrm>
            <a:off x="0" y="365125"/>
            <a:ext cx="12192000" cy="1325563"/>
          </a:xfrm>
        </p:spPr>
        <p:txBody>
          <a:bodyPr/>
          <a:lstStyle/>
          <a:p>
            <a:pPr algn="ctr"/>
            <a:r>
              <a:rPr lang="fr-FR" b="1" dirty="0"/>
              <a:t>Matrice d’orientation stratégique du groupe Shell</a:t>
            </a:r>
          </a:p>
        </p:txBody>
      </p:sp>
      <p:graphicFrame>
        <p:nvGraphicFramePr>
          <p:cNvPr id="19" name="Group 40">
            <a:extLst>
              <a:ext uri="{FF2B5EF4-FFF2-40B4-BE49-F238E27FC236}">
                <a16:creationId xmlns:a16="http://schemas.microsoft.com/office/drawing/2014/main" id="{93710D2B-C269-2149-DD27-F19BCD37DEE4}"/>
              </a:ext>
            </a:extLst>
          </p:cNvPr>
          <p:cNvGraphicFramePr>
            <a:graphicFrameLocks noGrp="1"/>
          </p:cNvGraphicFramePr>
          <p:nvPr>
            <p:extLst>
              <p:ext uri="{D42A27DB-BD31-4B8C-83A1-F6EECF244321}">
                <p14:modId xmlns:p14="http://schemas.microsoft.com/office/powerpoint/2010/main" val="1093922648"/>
              </p:ext>
            </p:extLst>
          </p:nvPr>
        </p:nvGraphicFramePr>
        <p:xfrm>
          <a:off x="4361441" y="1621993"/>
          <a:ext cx="5761037" cy="3816351"/>
        </p:xfrm>
        <a:graphic>
          <a:graphicData uri="http://schemas.openxmlformats.org/drawingml/2006/table">
            <a:tbl>
              <a:tblPr/>
              <a:tblGrid>
                <a:gridCol w="1920875">
                  <a:extLst>
                    <a:ext uri="{9D8B030D-6E8A-4147-A177-3AD203B41FA5}">
                      <a16:colId xmlns:a16="http://schemas.microsoft.com/office/drawing/2014/main" val="20000"/>
                    </a:ext>
                  </a:extLst>
                </a:gridCol>
                <a:gridCol w="1919287">
                  <a:extLst>
                    <a:ext uri="{9D8B030D-6E8A-4147-A177-3AD203B41FA5}">
                      <a16:colId xmlns:a16="http://schemas.microsoft.com/office/drawing/2014/main" val="20001"/>
                    </a:ext>
                  </a:extLst>
                </a:gridCol>
                <a:gridCol w="1920875">
                  <a:extLst>
                    <a:ext uri="{9D8B030D-6E8A-4147-A177-3AD203B41FA5}">
                      <a16:colId xmlns:a16="http://schemas.microsoft.com/office/drawing/2014/main" val="20002"/>
                    </a:ext>
                  </a:extLst>
                </a:gridCol>
              </a:tblGrid>
              <a:tr h="1179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Diversification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Segmentation du marché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Domination du marché</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Innovation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extLst>
                  <a:ext uri="{0D108BD9-81ED-4DB2-BD59-A6C34878D82A}">
                    <a16:rowId xmlns:a16="http://schemas.microsoft.com/office/drawing/2014/main" val="10000"/>
                  </a:ext>
                </a:extLst>
              </a:tr>
              <a:tr h="1317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Retrait progressif</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Fusion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800" b="1" i="0" u="none" strike="noStrike" cap="none" normalizeH="0" baseline="0">
                        <a:ln>
                          <a:noFill/>
                        </a:ln>
                        <a:solidFill>
                          <a:schemeClr val="tx1"/>
                        </a:solidFill>
                        <a:effectLst>
                          <a:outerShdw blurRad="38100" dist="38100" dir="2700000" algn="tl">
                            <a:srgbClr val="FFFFFF"/>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Domination du marché</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Innovation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Expansion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Différenciation des produits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extLst>
                  <a:ext uri="{0D108BD9-81ED-4DB2-BD59-A6C34878D82A}">
                    <a16:rowId xmlns:a16="http://schemas.microsoft.com/office/drawing/2014/main" val="10001"/>
                  </a:ext>
                </a:extLst>
              </a:tr>
              <a:tr h="13192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Retrait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Imitation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FFFFFF"/>
                            </a:outerShdw>
                          </a:effectLst>
                          <a:latin typeface="Tahoma" pitchFamily="34" charset="0"/>
                        </a:rPr>
                        <a:t>Retrait progressif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a:ln>
                            <a:noFill/>
                          </a:ln>
                          <a:solidFill>
                            <a:schemeClr val="tx1"/>
                          </a:solidFill>
                          <a:effectLst>
                            <a:outerShdw blurRad="38100" dist="38100" dir="2700000" algn="tl">
                              <a:srgbClr val="FFFFFF"/>
                            </a:outerShdw>
                          </a:effectLst>
                          <a:latin typeface="Tahoma" pitchFamily="34" charset="0"/>
                        </a:rPr>
                        <a:t>Rentabilisation</a:t>
                      </a:r>
                      <a:endParaRPr kumimoji="0" lang="en-US" sz="1800" b="1" i="0" u="none" strike="noStrike" cap="none" normalizeH="0" baseline="0" dirty="0">
                        <a:ln>
                          <a:noFill/>
                        </a:ln>
                        <a:solidFill>
                          <a:schemeClr val="tx1"/>
                        </a:solidFill>
                        <a:effectLst>
                          <a:outerShdw blurRad="38100" dist="38100" dir="2700000" algn="tl">
                            <a:srgbClr val="FFFFFF"/>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a:ln>
                            <a:noFill/>
                          </a:ln>
                          <a:solidFill>
                            <a:schemeClr val="tx1"/>
                          </a:solidFill>
                          <a:effectLst>
                            <a:outerShdw blurRad="38100" dist="38100" dir="2700000" algn="tl">
                              <a:srgbClr val="FFFFFF"/>
                            </a:outerShdw>
                          </a:effectLst>
                          <a:latin typeface="Tahoma" pitchFamily="34" charset="0"/>
                        </a:rPr>
                        <a:t>Construction </a:t>
                      </a:r>
                      <a:r>
                        <a:rPr kumimoji="0" lang="en-US" sz="1800" b="1" i="0" u="none" strike="noStrike" cap="none" normalizeH="0" baseline="0" dirty="0" err="1">
                          <a:ln>
                            <a:noFill/>
                          </a:ln>
                          <a:solidFill>
                            <a:schemeClr val="tx1"/>
                          </a:solidFill>
                          <a:effectLst>
                            <a:outerShdw blurRad="38100" dist="38100" dir="2700000" algn="tl">
                              <a:srgbClr val="FFFFFF"/>
                            </a:outerShdw>
                          </a:effectLst>
                          <a:latin typeface="Tahoma" pitchFamily="34" charset="0"/>
                        </a:rPr>
                        <a:t>sélective</a:t>
                      </a:r>
                      <a:endParaRPr kumimoji="0" lang="en-US" sz="1800" b="1" i="0" u="none" strike="noStrike" cap="none" normalizeH="0" baseline="0" dirty="0">
                        <a:ln>
                          <a:noFill/>
                        </a:ln>
                        <a:solidFill>
                          <a:schemeClr val="tx1"/>
                        </a:solidFill>
                        <a:effectLst>
                          <a:outerShdw blurRad="38100" dist="38100" dir="2700000" algn="tl">
                            <a:srgbClr val="FFFFFF"/>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hlink"/>
                        </a:gs>
                        <a:gs pos="100000">
                          <a:schemeClr val="accent2"/>
                        </a:gs>
                      </a:gsLst>
                      <a:lin ang="5400000" scaled="1"/>
                    </a:gradFill>
                  </a:tcPr>
                </a:tc>
                <a:extLst>
                  <a:ext uri="{0D108BD9-81ED-4DB2-BD59-A6C34878D82A}">
                    <a16:rowId xmlns:a16="http://schemas.microsoft.com/office/drawing/2014/main" val="10002"/>
                  </a:ext>
                </a:extLst>
              </a:tr>
            </a:tbl>
          </a:graphicData>
        </a:graphic>
      </p:graphicFrame>
      <p:sp>
        <p:nvSpPr>
          <p:cNvPr id="20" name="Text Box 22">
            <a:extLst>
              <a:ext uri="{FF2B5EF4-FFF2-40B4-BE49-F238E27FC236}">
                <a16:creationId xmlns:a16="http://schemas.microsoft.com/office/drawing/2014/main" id="{25BA870A-F286-F120-D5E3-E04B8A7C550F}"/>
              </a:ext>
            </a:extLst>
          </p:cNvPr>
          <p:cNvSpPr txBox="1">
            <a:spLocks noChangeArrowheads="1"/>
          </p:cNvSpPr>
          <p:nvPr/>
        </p:nvSpPr>
        <p:spPr bwMode="auto">
          <a:xfrm>
            <a:off x="3281941" y="2053793"/>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800"/>
              <a:t>Fortes</a:t>
            </a:r>
          </a:p>
        </p:txBody>
      </p:sp>
      <p:sp>
        <p:nvSpPr>
          <p:cNvPr id="21" name="Text Box 23">
            <a:extLst>
              <a:ext uri="{FF2B5EF4-FFF2-40B4-BE49-F238E27FC236}">
                <a16:creationId xmlns:a16="http://schemas.microsoft.com/office/drawing/2014/main" id="{205A7F30-B1E3-8E4B-BC6B-F5F41D68159B}"/>
              </a:ext>
            </a:extLst>
          </p:cNvPr>
          <p:cNvSpPr txBox="1">
            <a:spLocks noChangeArrowheads="1"/>
          </p:cNvSpPr>
          <p:nvPr/>
        </p:nvSpPr>
        <p:spPr bwMode="auto">
          <a:xfrm>
            <a:off x="3137478" y="3277755"/>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800"/>
              <a:t>Moyennes</a:t>
            </a:r>
          </a:p>
        </p:txBody>
      </p:sp>
      <p:sp>
        <p:nvSpPr>
          <p:cNvPr id="22" name="Text Box 24">
            <a:extLst>
              <a:ext uri="{FF2B5EF4-FFF2-40B4-BE49-F238E27FC236}">
                <a16:creationId xmlns:a16="http://schemas.microsoft.com/office/drawing/2014/main" id="{D0EC5EA5-3A06-3918-2BC5-0734FCB9A2CA}"/>
              </a:ext>
            </a:extLst>
          </p:cNvPr>
          <p:cNvSpPr txBox="1">
            <a:spLocks noChangeArrowheads="1"/>
          </p:cNvSpPr>
          <p:nvPr/>
        </p:nvSpPr>
        <p:spPr bwMode="auto">
          <a:xfrm>
            <a:off x="3281941" y="4501718"/>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800"/>
              <a:t>Faibles</a:t>
            </a:r>
          </a:p>
        </p:txBody>
      </p:sp>
      <p:sp>
        <p:nvSpPr>
          <p:cNvPr id="23" name="Text Box 25">
            <a:extLst>
              <a:ext uri="{FF2B5EF4-FFF2-40B4-BE49-F238E27FC236}">
                <a16:creationId xmlns:a16="http://schemas.microsoft.com/office/drawing/2014/main" id="{DD732372-628A-66CD-0F92-8455CE8A37C7}"/>
              </a:ext>
            </a:extLst>
          </p:cNvPr>
          <p:cNvSpPr txBox="1">
            <a:spLocks noChangeArrowheads="1"/>
          </p:cNvSpPr>
          <p:nvPr/>
        </p:nvSpPr>
        <p:spPr bwMode="auto">
          <a:xfrm>
            <a:off x="4721803" y="5365318"/>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800"/>
              <a:t>Attrait faible</a:t>
            </a:r>
          </a:p>
        </p:txBody>
      </p:sp>
      <p:sp>
        <p:nvSpPr>
          <p:cNvPr id="24" name="Text Box 26">
            <a:extLst>
              <a:ext uri="{FF2B5EF4-FFF2-40B4-BE49-F238E27FC236}">
                <a16:creationId xmlns:a16="http://schemas.microsoft.com/office/drawing/2014/main" id="{0EED07AF-2952-4BEF-FC08-0355D6EF78E1}"/>
              </a:ext>
            </a:extLst>
          </p:cNvPr>
          <p:cNvSpPr txBox="1">
            <a:spLocks noChangeArrowheads="1"/>
          </p:cNvSpPr>
          <p:nvPr/>
        </p:nvSpPr>
        <p:spPr bwMode="auto">
          <a:xfrm>
            <a:off x="6450591" y="5365318"/>
            <a:ext cx="12239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800"/>
              <a:t>Attrait modéré</a:t>
            </a:r>
          </a:p>
        </p:txBody>
      </p:sp>
      <p:sp>
        <p:nvSpPr>
          <p:cNvPr id="25" name="Text Box 27">
            <a:extLst>
              <a:ext uri="{FF2B5EF4-FFF2-40B4-BE49-F238E27FC236}">
                <a16:creationId xmlns:a16="http://schemas.microsoft.com/office/drawing/2014/main" id="{E796FD1D-1951-23FB-8057-82095411104C}"/>
              </a:ext>
            </a:extLst>
          </p:cNvPr>
          <p:cNvSpPr txBox="1">
            <a:spLocks noChangeArrowheads="1"/>
          </p:cNvSpPr>
          <p:nvPr/>
        </p:nvSpPr>
        <p:spPr bwMode="auto">
          <a:xfrm>
            <a:off x="8322253" y="5365318"/>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800"/>
              <a:t>Attrait élevé</a:t>
            </a:r>
          </a:p>
        </p:txBody>
      </p:sp>
      <p:sp>
        <p:nvSpPr>
          <p:cNvPr id="26" name="Text Box 28">
            <a:extLst>
              <a:ext uri="{FF2B5EF4-FFF2-40B4-BE49-F238E27FC236}">
                <a16:creationId xmlns:a16="http://schemas.microsoft.com/office/drawing/2014/main" id="{CA6D65B9-6533-CB7E-E394-E328CFA2BB81}"/>
              </a:ext>
            </a:extLst>
          </p:cNvPr>
          <p:cNvSpPr txBox="1">
            <a:spLocks noChangeArrowheads="1"/>
          </p:cNvSpPr>
          <p:nvPr/>
        </p:nvSpPr>
        <p:spPr bwMode="auto">
          <a:xfrm>
            <a:off x="5945766" y="6014605"/>
            <a:ext cx="176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800"/>
              <a:t>Marché potentiel</a:t>
            </a:r>
          </a:p>
        </p:txBody>
      </p:sp>
      <p:sp>
        <p:nvSpPr>
          <p:cNvPr id="27" name="Text Box 35">
            <a:extLst>
              <a:ext uri="{FF2B5EF4-FFF2-40B4-BE49-F238E27FC236}">
                <a16:creationId xmlns:a16="http://schemas.microsoft.com/office/drawing/2014/main" id="{A80EA02C-C11B-1DB4-6C36-A191834F7551}"/>
              </a:ext>
            </a:extLst>
          </p:cNvPr>
          <p:cNvSpPr txBox="1">
            <a:spLocks noChangeArrowheads="1"/>
          </p:cNvSpPr>
          <p:nvPr/>
        </p:nvSpPr>
        <p:spPr bwMode="auto">
          <a:xfrm>
            <a:off x="1302328" y="3206318"/>
            <a:ext cx="176371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800"/>
              <a:t>Capacités de la </a:t>
            </a:r>
          </a:p>
          <a:p>
            <a:pPr algn="ctr" eaLnBrk="1" hangingPunct="1">
              <a:spcBef>
                <a:spcPct val="50000"/>
              </a:spcBef>
              <a:buClrTx/>
              <a:buSzTx/>
              <a:buFontTx/>
              <a:buNone/>
            </a:pPr>
            <a:r>
              <a:rPr lang="en-US" altLang="fr-FR" sz="1800"/>
              <a:t>Firme</a:t>
            </a:r>
          </a:p>
        </p:txBody>
      </p:sp>
    </p:spTree>
    <p:extLst>
      <p:ext uri="{BB962C8B-B14F-4D97-AF65-F5344CB8AC3E}">
        <p14:creationId xmlns:p14="http://schemas.microsoft.com/office/powerpoint/2010/main" val="23413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18A76DB-57DE-ECAE-6757-6DF42C69AE7D}"/>
              </a:ext>
            </a:extLst>
          </p:cNvPr>
          <p:cNvSpPr>
            <a:spLocks noGrp="1"/>
          </p:cNvSpPr>
          <p:nvPr>
            <p:ph type="title"/>
          </p:nvPr>
        </p:nvSpPr>
        <p:spPr>
          <a:xfrm>
            <a:off x="524256" y="583616"/>
            <a:ext cx="3722141" cy="5520579"/>
          </a:xfrm>
        </p:spPr>
        <p:txBody>
          <a:bodyPr>
            <a:normAutofit/>
          </a:bodyPr>
          <a:lstStyle/>
          <a:p>
            <a:r>
              <a:rPr lang="en-US" b="1" dirty="0">
                <a:solidFill>
                  <a:srgbClr val="FFFFFF"/>
                </a:solidFill>
              </a:rPr>
              <a:t>Trajectories de </a:t>
            </a:r>
            <a:r>
              <a:rPr lang="en-US" b="1" dirty="0" err="1">
                <a:solidFill>
                  <a:srgbClr val="FFFFFF"/>
                </a:solidFill>
              </a:rPr>
              <a:t>développement</a:t>
            </a:r>
            <a:r>
              <a:rPr lang="en-US" b="1" dirty="0">
                <a:solidFill>
                  <a:srgbClr val="FFFFFF"/>
                </a:solidFill>
              </a:rPr>
              <a:t> de </a:t>
            </a:r>
            <a:r>
              <a:rPr lang="en-US" b="1" dirty="0" err="1">
                <a:solidFill>
                  <a:srgbClr val="FFFFFF"/>
                </a:solidFill>
              </a:rPr>
              <a:t>l’entreprise</a:t>
            </a:r>
            <a:endParaRPr lang="fr-FR" dirty="0">
              <a:solidFill>
                <a:srgbClr val="FFFFFF"/>
              </a:solidFill>
            </a:endParaRP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BD94E06A-D230-B759-3BEB-512F16775826}"/>
              </a:ext>
            </a:extLst>
          </p:cNvPr>
          <p:cNvSpPr>
            <a:spLocks noGrp="1"/>
          </p:cNvSpPr>
          <p:nvPr>
            <p:ph idx="1"/>
          </p:nvPr>
        </p:nvSpPr>
        <p:spPr>
          <a:xfrm>
            <a:off x="4934269" y="583616"/>
            <a:ext cx="6594189" cy="5520579"/>
          </a:xfrm>
        </p:spPr>
        <p:txBody>
          <a:bodyPr anchor="ctr">
            <a:normAutofit/>
          </a:bodyPr>
          <a:lstStyle/>
          <a:p>
            <a:pPr eaLnBrk="1" hangingPunct="1">
              <a:defRPr/>
            </a:pPr>
            <a:r>
              <a:rPr lang="fr-FR">
                <a:solidFill>
                  <a:srgbClr val="FFFFFF"/>
                </a:solidFill>
              </a:rPr>
              <a:t>Entreprise = organisation en croissance et non un simple centre de décision sur les prix et quantités </a:t>
            </a:r>
          </a:p>
          <a:p>
            <a:pPr eaLnBrk="1" hangingPunct="1">
              <a:defRPr/>
            </a:pPr>
            <a:endParaRPr lang="fr-FR">
              <a:solidFill>
                <a:srgbClr val="FFFFFF"/>
              </a:solidFill>
            </a:endParaRPr>
          </a:p>
          <a:p>
            <a:pPr eaLnBrk="1" hangingPunct="1">
              <a:defRPr/>
            </a:pPr>
            <a:r>
              <a:rPr lang="fr-FR">
                <a:solidFill>
                  <a:srgbClr val="FFFFFF"/>
                </a:solidFill>
              </a:rPr>
              <a:t>Dynamisme : d’une position à un moment donné aux mouvements via les flux d’investissements au niveau des DAS</a:t>
            </a:r>
          </a:p>
          <a:p>
            <a:pPr eaLnBrk="1" hangingPunct="1">
              <a:defRPr/>
            </a:pPr>
            <a:endParaRPr lang="fr-FR">
              <a:solidFill>
                <a:srgbClr val="FFFFFF"/>
              </a:solidFill>
            </a:endParaRPr>
          </a:p>
          <a:p>
            <a:pPr eaLnBrk="1" hangingPunct="1">
              <a:defRPr/>
            </a:pPr>
            <a:r>
              <a:rPr lang="fr-FR">
                <a:solidFill>
                  <a:srgbClr val="FFFFFF"/>
                </a:solidFill>
              </a:rPr>
              <a:t>Réactif et/ou proactif ? </a:t>
            </a:r>
            <a:r>
              <a:rPr lang="fr-FR">
                <a:solidFill>
                  <a:srgbClr val="FFFFFF"/>
                </a:solidFill>
                <a:sym typeface="Wingdings" pitchFamily="2" charset="2"/>
              </a:rPr>
              <a:t> essence du management stratégique : rappel Intent / Fit</a:t>
            </a:r>
            <a:endParaRPr lang="fr-FR">
              <a:solidFill>
                <a:srgbClr val="FFFFFF"/>
              </a:solidFill>
            </a:endParaRPr>
          </a:p>
          <a:p>
            <a:endParaRPr lang="fr-FR">
              <a:solidFill>
                <a:srgbClr val="FFFFFF"/>
              </a:solidFill>
            </a:endParaRPr>
          </a:p>
        </p:txBody>
      </p:sp>
    </p:spTree>
    <p:extLst>
      <p:ext uri="{BB962C8B-B14F-4D97-AF65-F5344CB8AC3E}">
        <p14:creationId xmlns:p14="http://schemas.microsoft.com/office/powerpoint/2010/main" val="3561270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1221</Words>
  <Application>Microsoft Office PowerPoint</Application>
  <PresentationFormat>Grand écran</PresentationFormat>
  <Paragraphs>177</Paragraphs>
  <Slides>28</Slides>
  <Notes>0</Notes>
  <HiddenSlides>0</HiddenSlides>
  <MMClips>5</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Calibri Light</vt:lpstr>
      <vt:lpstr>NimbusSanL-Regu</vt:lpstr>
      <vt:lpstr>Tahoma</vt:lpstr>
      <vt:lpstr>Verdana</vt:lpstr>
      <vt:lpstr>Wingdings</vt:lpstr>
      <vt:lpstr>Thème Office</vt:lpstr>
      <vt:lpstr>Management d’activités : Stratégie BUT 2ième année – Semestre 3</vt:lpstr>
      <vt:lpstr>Présentation PowerPoint</vt:lpstr>
      <vt:lpstr>Présentation PowerPoint</vt:lpstr>
      <vt:lpstr>Présentation PowerPoint</vt:lpstr>
      <vt:lpstr>Présentation PowerPoint</vt:lpstr>
      <vt:lpstr>Présentation PowerPoint</vt:lpstr>
      <vt:lpstr>Retour sur les DAS</vt:lpstr>
      <vt:lpstr>Matrice d’orientation stratégique du groupe Shell</vt:lpstr>
      <vt:lpstr>Trajectories de développement de l’entreprise</vt:lpstr>
      <vt:lpstr>Les stratégies de croissance de l’entreprise :  Matrice de  Ansoff </vt:lpstr>
      <vt:lpstr>Présentation PowerPoint</vt:lpstr>
      <vt:lpstr>La pénétration</vt:lpstr>
      <vt:lpstr>La pénétration : avantages</vt:lpstr>
      <vt:lpstr>La pénétration : inconvénients</vt:lpstr>
      <vt:lpstr>L’Expansion (Développement) du Marché</vt:lpstr>
      <vt:lpstr>L’Expansion (Développement) du Marché</vt:lpstr>
      <vt:lpstr>Diversification</vt:lpstr>
      <vt:lpstr>Diversification</vt:lpstr>
      <vt:lpstr>Diversifications</vt:lpstr>
      <vt:lpstr>Diversification concentrique</vt:lpstr>
      <vt:lpstr>Diversification conglomérale</vt:lpstr>
      <vt:lpstr>Présentation PowerPoint</vt:lpstr>
      <vt:lpstr>Présentation PowerPoint</vt:lpstr>
      <vt:lpstr>Innovation </vt:lpstr>
      <vt:lpstr>Innovation et cycle de vie des produits</vt:lpstr>
      <vt:lpstr>Présentation PowerPoint</vt:lpstr>
      <vt:lpstr>Innovation et imitation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d’activités : Stratégie BUT 2ième année – Semestre 3</dc:title>
  <dc:creator>Lionel Maltese</dc:creator>
  <cp:lastModifiedBy>Lionel Maltese</cp:lastModifiedBy>
  <cp:revision>8</cp:revision>
  <dcterms:created xsi:type="dcterms:W3CDTF">2022-08-27T06:10:03Z</dcterms:created>
  <dcterms:modified xsi:type="dcterms:W3CDTF">2023-08-22T09:23:16Z</dcterms:modified>
</cp:coreProperties>
</file>