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90" r:id="rId3"/>
    <p:sldId id="257" r:id="rId4"/>
    <p:sldId id="258" r:id="rId5"/>
    <p:sldId id="259" r:id="rId6"/>
    <p:sldId id="260" r:id="rId7"/>
    <p:sldId id="261" r:id="rId8"/>
    <p:sldId id="264" r:id="rId9"/>
    <p:sldId id="266" r:id="rId10"/>
    <p:sldId id="265" r:id="rId11"/>
    <p:sldId id="267" r:id="rId12"/>
    <p:sldId id="268" r:id="rId13"/>
    <p:sldId id="269" r:id="rId14"/>
    <p:sldId id="270" r:id="rId15"/>
    <p:sldId id="271" r:id="rId16"/>
    <p:sldId id="272" r:id="rId17"/>
    <p:sldId id="274" r:id="rId18"/>
    <p:sldId id="275" r:id="rId19"/>
    <p:sldId id="276" r:id="rId20"/>
    <p:sldId id="277" r:id="rId21"/>
    <p:sldId id="278" r:id="rId22"/>
    <p:sldId id="279" r:id="rId23"/>
    <p:sldId id="280" r:id="rId24"/>
    <p:sldId id="282" r:id="rId25"/>
    <p:sldId id="283" r:id="rId26"/>
    <p:sldId id="284" r:id="rId27"/>
    <p:sldId id="285" r:id="rId28"/>
    <p:sldId id="286" r:id="rId29"/>
    <p:sldId id="287" r:id="rId30"/>
    <p:sldId id="291" r:id="rId31"/>
    <p:sldId id="288" r:id="rId32"/>
    <p:sldId id="289" r:id="rId3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071090-8B5A-41C3-870E-E986B093BF64}" type="datetimeFigureOut">
              <a:rPr lang="fr-FR" smtClean="0"/>
              <a:t>22/08/2023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742EDC-0A48-41D2-BC82-9C2A8061A835}" type="slidenum">
              <a:rPr lang="fr-FR" smtClean="0"/>
              <a:t>‹N°›</a:t>
            </a:fld>
            <a:endParaRPr lang="fr-FR"/>
          </a:p>
        </p:txBody>
      </p:sp>
    </p:spTree>
    <p:extLst>
      <p:ext uri="{BB962C8B-B14F-4D97-AF65-F5344CB8AC3E}">
        <p14:creationId xmlns:p14="http://schemas.microsoft.com/office/powerpoint/2010/main" val="2153079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3BA83F-47D6-386D-E4CA-10583B0645B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2A77E426-8FFE-66C7-4FE2-37A40C2119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1D6A79C-E001-C004-CCC6-8CE0D5839261}"/>
              </a:ext>
            </a:extLst>
          </p:cNvPr>
          <p:cNvSpPr>
            <a:spLocks noGrp="1"/>
          </p:cNvSpPr>
          <p:nvPr>
            <p:ph type="dt" sz="half" idx="10"/>
          </p:nvPr>
        </p:nvSpPr>
        <p:spPr/>
        <p:txBody>
          <a:bodyPr/>
          <a:lstStyle/>
          <a:p>
            <a:fld id="{D6CCBE16-9947-4809-B857-45646568D057}" type="datetimeFigureOut">
              <a:rPr lang="fr-FR" smtClean="0"/>
              <a:t>22/08/2023</a:t>
            </a:fld>
            <a:endParaRPr lang="fr-FR"/>
          </a:p>
        </p:txBody>
      </p:sp>
      <p:sp>
        <p:nvSpPr>
          <p:cNvPr id="5" name="Espace réservé du pied de page 4">
            <a:extLst>
              <a:ext uri="{FF2B5EF4-FFF2-40B4-BE49-F238E27FC236}">
                <a16:creationId xmlns:a16="http://schemas.microsoft.com/office/drawing/2014/main" id="{5CB6C0CE-05F0-07BE-A73F-A62C127067A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87F7A6B-4E00-715B-B891-399A6F0D1EC4}"/>
              </a:ext>
            </a:extLst>
          </p:cNvPr>
          <p:cNvSpPr>
            <a:spLocks noGrp="1"/>
          </p:cNvSpPr>
          <p:nvPr>
            <p:ph type="sldNum" sz="quarter" idx="12"/>
          </p:nvPr>
        </p:nvSpPr>
        <p:spPr/>
        <p:txBody>
          <a:bodyPr/>
          <a:lstStyle/>
          <a:p>
            <a:fld id="{A8F42097-A2FA-4C22-8EDA-E63D7E75EEC3}" type="slidenum">
              <a:rPr lang="fr-FR" smtClean="0"/>
              <a:t>‹N°›</a:t>
            </a:fld>
            <a:endParaRPr lang="fr-FR"/>
          </a:p>
        </p:txBody>
      </p:sp>
    </p:spTree>
    <p:extLst>
      <p:ext uri="{BB962C8B-B14F-4D97-AF65-F5344CB8AC3E}">
        <p14:creationId xmlns:p14="http://schemas.microsoft.com/office/powerpoint/2010/main" val="3864044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E14E03-E1FA-BE85-E81E-C3B2D9DF0EEC}"/>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B51DE25-5D9C-3110-CB1A-13A7438DF3D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795A93D-BB05-8849-E9CF-052348349181}"/>
              </a:ext>
            </a:extLst>
          </p:cNvPr>
          <p:cNvSpPr>
            <a:spLocks noGrp="1"/>
          </p:cNvSpPr>
          <p:nvPr>
            <p:ph type="dt" sz="half" idx="10"/>
          </p:nvPr>
        </p:nvSpPr>
        <p:spPr/>
        <p:txBody>
          <a:bodyPr/>
          <a:lstStyle/>
          <a:p>
            <a:fld id="{D6CCBE16-9947-4809-B857-45646568D057}" type="datetimeFigureOut">
              <a:rPr lang="fr-FR" smtClean="0"/>
              <a:t>22/08/2023</a:t>
            </a:fld>
            <a:endParaRPr lang="fr-FR"/>
          </a:p>
        </p:txBody>
      </p:sp>
      <p:sp>
        <p:nvSpPr>
          <p:cNvPr id="5" name="Espace réservé du pied de page 4">
            <a:extLst>
              <a:ext uri="{FF2B5EF4-FFF2-40B4-BE49-F238E27FC236}">
                <a16:creationId xmlns:a16="http://schemas.microsoft.com/office/drawing/2014/main" id="{26CBC258-5AD2-A156-0E00-08AEE781C6F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3ABC2F3-312F-55E5-7BAC-B756CA36B7BD}"/>
              </a:ext>
            </a:extLst>
          </p:cNvPr>
          <p:cNvSpPr>
            <a:spLocks noGrp="1"/>
          </p:cNvSpPr>
          <p:nvPr>
            <p:ph type="sldNum" sz="quarter" idx="12"/>
          </p:nvPr>
        </p:nvSpPr>
        <p:spPr/>
        <p:txBody>
          <a:bodyPr/>
          <a:lstStyle/>
          <a:p>
            <a:fld id="{A8F42097-A2FA-4C22-8EDA-E63D7E75EEC3}" type="slidenum">
              <a:rPr lang="fr-FR" smtClean="0"/>
              <a:t>‹N°›</a:t>
            </a:fld>
            <a:endParaRPr lang="fr-FR"/>
          </a:p>
        </p:txBody>
      </p:sp>
    </p:spTree>
    <p:extLst>
      <p:ext uri="{BB962C8B-B14F-4D97-AF65-F5344CB8AC3E}">
        <p14:creationId xmlns:p14="http://schemas.microsoft.com/office/powerpoint/2010/main" val="2087189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84D8CA5-8A0A-806C-16E8-82A113BC8D5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DC650ACF-D4CD-9717-8A92-82E711BE52A3}"/>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3154107-4912-44C9-B4F9-F8532F15D651}"/>
              </a:ext>
            </a:extLst>
          </p:cNvPr>
          <p:cNvSpPr>
            <a:spLocks noGrp="1"/>
          </p:cNvSpPr>
          <p:nvPr>
            <p:ph type="dt" sz="half" idx="10"/>
          </p:nvPr>
        </p:nvSpPr>
        <p:spPr/>
        <p:txBody>
          <a:bodyPr/>
          <a:lstStyle/>
          <a:p>
            <a:fld id="{D6CCBE16-9947-4809-B857-45646568D057}" type="datetimeFigureOut">
              <a:rPr lang="fr-FR" smtClean="0"/>
              <a:t>22/08/2023</a:t>
            </a:fld>
            <a:endParaRPr lang="fr-FR"/>
          </a:p>
        </p:txBody>
      </p:sp>
      <p:sp>
        <p:nvSpPr>
          <p:cNvPr id="5" name="Espace réservé du pied de page 4">
            <a:extLst>
              <a:ext uri="{FF2B5EF4-FFF2-40B4-BE49-F238E27FC236}">
                <a16:creationId xmlns:a16="http://schemas.microsoft.com/office/drawing/2014/main" id="{6F11662F-8D57-FD13-F1E1-9E1982DA88F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F9E60C0-C365-1522-0D32-58ADA9B7B487}"/>
              </a:ext>
            </a:extLst>
          </p:cNvPr>
          <p:cNvSpPr>
            <a:spLocks noGrp="1"/>
          </p:cNvSpPr>
          <p:nvPr>
            <p:ph type="sldNum" sz="quarter" idx="12"/>
          </p:nvPr>
        </p:nvSpPr>
        <p:spPr/>
        <p:txBody>
          <a:bodyPr/>
          <a:lstStyle/>
          <a:p>
            <a:fld id="{A8F42097-A2FA-4C22-8EDA-E63D7E75EEC3}" type="slidenum">
              <a:rPr lang="fr-FR" smtClean="0"/>
              <a:t>‹N°›</a:t>
            </a:fld>
            <a:endParaRPr lang="fr-FR"/>
          </a:p>
        </p:txBody>
      </p:sp>
    </p:spTree>
    <p:extLst>
      <p:ext uri="{BB962C8B-B14F-4D97-AF65-F5344CB8AC3E}">
        <p14:creationId xmlns:p14="http://schemas.microsoft.com/office/powerpoint/2010/main" val="4005597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609600" y="277814"/>
            <a:ext cx="10972800" cy="1139825"/>
          </a:xfrm>
        </p:spPr>
        <p:txBody>
          <a:bodyPr/>
          <a:lstStyle/>
          <a:p>
            <a:r>
              <a:rPr lang="fr-FR"/>
              <a:t>Modifiez le style du titre</a:t>
            </a:r>
          </a:p>
        </p:txBody>
      </p:sp>
      <p:sp>
        <p:nvSpPr>
          <p:cNvPr id="3" name="Espace réservé du tableau 2"/>
          <p:cNvSpPr>
            <a:spLocks noGrp="1"/>
          </p:cNvSpPr>
          <p:nvPr>
            <p:ph type="tbl" idx="1"/>
          </p:nvPr>
        </p:nvSpPr>
        <p:spPr>
          <a:xfrm>
            <a:off x="609600" y="1600201"/>
            <a:ext cx="10972800" cy="4530725"/>
          </a:xfrm>
        </p:spPr>
        <p:txBody>
          <a:bodyPr/>
          <a:lstStyle/>
          <a:p>
            <a:pPr lvl="0"/>
            <a:endParaRPr lang="fr-FR" noProof="0"/>
          </a:p>
        </p:txBody>
      </p:sp>
      <p:sp>
        <p:nvSpPr>
          <p:cNvPr id="4" name="Rectangle 19">
            <a:extLst>
              <a:ext uri="{FF2B5EF4-FFF2-40B4-BE49-F238E27FC236}">
                <a16:creationId xmlns:a16="http://schemas.microsoft.com/office/drawing/2014/main" id="{8BF0AA1A-073C-4420-A68C-B4950E71F683}"/>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20">
            <a:extLst>
              <a:ext uri="{FF2B5EF4-FFF2-40B4-BE49-F238E27FC236}">
                <a16:creationId xmlns:a16="http://schemas.microsoft.com/office/drawing/2014/main" id="{BE526D50-1AB9-407A-BAD5-AE6453756145}"/>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21">
            <a:extLst>
              <a:ext uri="{FF2B5EF4-FFF2-40B4-BE49-F238E27FC236}">
                <a16:creationId xmlns:a16="http://schemas.microsoft.com/office/drawing/2014/main" id="{75428152-D972-423B-A46F-C4DA07B91479}"/>
              </a:ext>
            </a:extLst>
          </p:cNvPr>
          <p:cNvSpPr>
            <a:spLocks noGrp="1" noChangeArrowheads="1"/>
          </p:cNvSpPr>
          <p:nvPr>
            <p:ph type="sldNum" sz="quarter" idx="12"/>
          </p:nvPr>
        </p:nvSpPr>
        <p:spPr>
          <a:ln/>
        </p:spPr>
        <p:txBody>
          <a:bodyPr/>
          <a:lstStyle>
            <a:lvl1pPr>
              <a:defRPr/>
            </a:lvl1pPr>
          </a:lstStyle>
          <a:p>
            <a:pPr>
              <a:defRPr/>
            </a:pPr>
            <a:fld id="{82A9F246-0474-4639-8194-CBC4944BA65B}" type="slidenum">
              <a:rPr lang="fr-FR" altLang="fr-FR"/>
              <a:pPr>
                <a:defRPr/>
              </a:pPr>
              <a:t>‹N°›</a:t>
            </a:fld>
            <a:endParaRPr lang="fr-FR" altLang="fr-FR"/>
          </a:p>
        </p:txBody>
      </p:sp>
    </p:spTree>
    <p:extLst>
      <p:ext uri="{BB962C8B-B14F-4D97-AF65-F5344CB8AC3E}">
        <p14:creationId xmlns:p14="http://schemas.microsoft.com/office/powerpoint/2010/main" val="3139885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62D093-1EFF-BAF3-5F00-48E73391243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8D9CE08-A2B2-A44F-C053-750A1E837167}"/>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1D689F2-9A32-9836-3832-CA7A0642838D}"/>
              </a:ext>
            </a:extLst>
          </p:cNvPr>
          <p:cNvSpPr>
            <a:spLocks noGrp="1"/>
          </p:cNvSpPr>
          <p:nvPr>
            <p:ph type="dt" sz="half" idx="10"/>
          </p:nvPr>
        </p:nvSpPr>
        <p:spPr/>
        <p:txBody>
          <a:bodyPr/>
          <a:lstStyle/>
          <a:p>
            <a:fld id="{D6CCBE16-9947-4809-B857-45646568D057}" type="datetimeFigureOut">
              <a:rPr lang="fr-FR" smtClean="0"/>
              <a:t>22/08/2023</a:t>
            </a:fld>
            <a:endParaRPr lang="fr-FR"/>
          </a:p>
        </p:txBody>
      </p:sp>
      <p:sp>
        <p:nvSpPr>
          <p:cNvPr id="5" name="Espace réservé du pied de page 4">
            <a:extLst>
              <a:ext uri="{FF2B5EF4-FFF2-40B4-BE49-F238E27FC236}">
                <a16:creationId xmlns:a16="http://schemas.microsoft.com/office/drawing/2014/main" id="{1335DAE2-881C-4E06-2825-363B5A3FBAA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B080E7D-DF10-0837-37AE-348411760FD3}"/>
              </a:ext>
            </a:extLst>
          </p:cNvPr>
          <p:cNvSpPr>
            <a:spLocks noGrp="1"/>
          </p:cNvSpPr>
          <p:nvPr>
            <p:ph type="sldNum" sz="quarter" idx="12"/>
          </p:nvPr>
        </p:nvSpPr>
        <p:spPr/>
        <p:txBody>
          <a:bodyPr/>
          <a:lstStyle/>
          <a:p>
            <a:fld id="{A8F42097-A2FA-4C22-8EDA-E63D7E75EEC3}" type="slidenum">
              <a:rPr lang="fr-FR" smtClean="0"/>
              <a:t>‹N°›</a:t>
            </a:fld>
            <a:endParaRPr lang="fr-FR"/>
          </a:p>
        </p:txBody>
      </p:sp>
    </p:spTree>
    <p:extLst>
      <p:ext uri="{BB962C8B-B14F-4D97-AF65-F5344CB8AC3E}">
        <p14:creationId xmlns:p14="http://schemas.microsoft.com/office/powerpoint/2010/main" val="418179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7A1973-697D-B17C-D430-18D0D16EB321}"/>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90223B00-B54E-7241-9D29-977AFD05BE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8BA25955-D93E-7272-6298-60AE7771EE38}"/>
              </a:ext>
            </a:extLst>
          </p:cNvPr>
          <p:cNvSpPr>
            <a:spLocks noGrp="1"/>
          </p:cNvSpPr>
          <p:nvPr>
            <p:ph type="dt" sz="half" idx="10"/>
          </p:nvPr>
        </p:nvSpPr>
        <p:spPr/>
        <p:txBody>
          <a:bodyPr/>
          <a:lstStyle/>
          <a:p>
            <a:fld id="{D6CCBE16-9947-4809-B857-45646568D057}" type="datetimeFigureOut">
              <a:rPr lang="fr-FR" smtClean="0"/>
              <a:t>22/08/2023</a:t>
            </a:fld>
            <a:endParaRPr lang="fr-FR"/>
          </a:p>
        </p:txBody>
      </p:sp>
      <p:sp>
        <p:nvSpPr>
          <p:cNvPr id="5" name="Espace réservé du pied de page 4">
            <a:extLst>
              <a:ext uri="{FF2B5EF4-FFF2-40B4-BE49-F238E27FC236}">
                <a16:creationId xmlns:a16="http://schemas.microsoft.com/office/drawing/2014/main" id="{C04148D5-E303-2871-5ACC-73B0967A895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77EFCB1-9135-8E59-9BCA-D66DD0E2156F}"/>
              </a:ext>
            </a:extLst>
          </p:cNvPr>
          <p:cNvSpPr>
            <a:spLocks noGrp="1"/>
          </p:cNvSpPr>
          <p:nvPr>
            <p:ph type="sldNum" sz="quarter" idx="12"/>
          </p:nvPr>
        </p:nvSpPr>
        <p:spPr/>
        <p:txBody>
          <a:bodyPr/>
          <a:lstStyle/>
          <a:p>
            <a:fld id="{A8F42097-A2FA-4C22-8EDA-E63D7E75EEC3}" type="slidenum">
              <a:rPr lang="fr-FR" smtClean="0"/>
              <a:t>‹N°›</a:t>
            </a:fld>
            <a:endParaRPr lang="fr-FR"/>
          </a:p>
        </p:txBody>
      </p:sp>
    </p:spTree>
    <p:extLst>
      <p:ext uri="{BB962C8B-B14F-4D97-AF65-F5344CB8AC3E}">
        <p14:creationId xmlns:p14="http://schemas.microsoft.com/office/powerpoint/2010/main" val="368178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C20A44-9389-2A48-18F9-C9007E0C5B2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D48E639-F469-E571-D04F-475FE5707C8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2C5FB8F3-6104-EB8C-42CB-E7B855FC43F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DE38D169-93BB-78BA-E38E-E63A1A78BE59}"/>
              </a:ext>
            </a:extLst>
          </p:cNvPr>
          <p:cNvSpPr>
            <a:spLocks noGrp="1"/>
          </p:cNvSpPr>
          <p:nvPr>
            <p:ph type="dt" sz="half" idx="10"/>
          </p:nvPr>
        </p:nvSpPr>
        <p:spPr/>
        <p:txBody>
          <a:bodyPr/>
          <a:lstStyle/>
          <a:p>
            <a:fld id="{D6CCBE16-9947-4809-B857-45646568D057}" type="datetimeFigureOut">
              <a:rPr lang="fr-FR" smtClean="0"/>
              <a:t>22/08/2023</a:t>
            </a:fld>
            <a:endParaRPr lang="fr-FR"/>
          </a:p>
        </p:txBody>
      </p:sp>
      <p:sp>
        <p:nvSpPr>
          <p:cNvPr id="6" name="Espace réservé du pied de page 5">
            <a:extLst>
              <a:ext uri="{FF2B5EF4-FFF2-40B4-BE49-F238E27FC236}">
                <a16:creationId xmlns:a16="http://schemas.microsoft.com/office/drawing/2014/main" id="{44858E71-021A-F2A5-3440-474381061D2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CC7157C-BAB9-9179-8A94-7FFF04A7639F}"/>
              </a:ext>
            </a:extLst>
          </p:cNvPr>
          <p:cNvSpPr>
            <a:spLocks noGrp="1"/>
          </p:cNvSpPr>
          <p:nvPr>
            <p:ph type="sldNum" sz="quarter" idx="12"/>
          </p:nvPr>
        </p:nvSpPr>
        <p:spPr/>
        <p:txBody>
          <a:bodyPr/>
          <a:lstStyle/>
          <a:p>
            <a:fld id="{A8F42097-A2FA-4C22-8EDA-E63D7E75EEC3}" type="slidenum">
              <a:rPr lang="fr-FR" smtClean="0"/>
              <a:t>‹N°›</a:t>
            </a:fld>
            <a:endParaRPr lang="fr-FR"/>
          </a:p>
        </p:txBody>
      </p:sp>
    </p:spTree>
    <p:extLst>
      <p:ext uri="{BB962C8B-B14F-4D97-AF65-F5344CB8AC3E}">
        <p14:creationId xmlns:p14="http://schemas.microsoft.com/office/powerpoint/2010/main" val="3100030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3A6F75-CD17-9A2A-A195-D41A4F12C287}"/>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6584BA6C-E8E6-C268-16B4-E8AA966539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680F2163-9C16-8791-2D7A-84D84975429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777731D4-2146-1CE3-95D3-F35F17B9F7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C758C295-D29D-4DFC-A0AF-8DE7FD25CE5E}"/>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E7F0788-6F03-04EB-9857-F1A18D833B41}"/>
              </a:ext>
            </a:extLst>
          </p:cNvPr>
          <p:cNvSpPr>
            <a:spLocks noGrp="1"/>
          </p:cNvSpPr>
          <p:nvPr>
            <p:ph type="dt" sz="half" idx="10"/>
          </p:nvPr>
        </p:nvSpPr>
        <p:spPr/>
        <p:txBody>
          <a:bodyPr/>
          <a:lstStyle/>
          <a:p>
            <a:fld id="{D6CCBE16-9947-4809-B857-45646568D057}" type="datetimeFigureOut">
              <a:rPr lang="fr-FR" smtClean="0"/>
              <a:t>22/08/2023</a:t>
            </a:fld>
            <a:endParaRPr lang="fr-FR"/>
          </a:p>
        </p:txBody>
      </p:sp>
      <p:sp>
        <p:nvSpPr>
          <p:cNvPr id="8" name="Espace réservé du pied de page 7">
            <a:extLst>
              <a:ext uri="{FF2B5EF4-FFF2-40B4-BE49-F238E27FC236}">
                <a16:creationId xmlns:a16="http://schemas.microsoft.com/office/drawing/2014/main" id="{0E7AB0F1-E62B-7639-6D39-F6C7F0CAAE9C}"/>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4D6DC844-8E7F-4B6B-BFC5-E9C73C39F23A}"/>
              </a:ext>
            </a:extLst>
          </p:cNvPr>
          <p:cNvSpPr>
            <a:spLocks noGrp="1"/>
          </p:cNvSpPr>
          <p:nvPr>
            <p:ph type="sldNum" sz="quarter" idx="12"/>
          </p:nvPr>
        </p:nvSpPr>
        <p:spPr/>
        <p:txBody>
          <a:bodyPr/>
          <a:lstStyle/>
          <a:p>
            <a:fld id="{A8F42097-A2FA-4C22-8EDA-E63D7E75EEC3}" type="slidenum">
              <a:rPr lang="fr-FR" smtClean="0"/>
              <a:t>‹N°›</a:t>
            </a:fld>
            <a:endParaRPr lang="fr-FR"/>
          </a:p>
        </p:txBody>
      </p:sp>
    </p:spTree>
    <p:extLst>
      <p:ext uri="{BB962C8B-B14F-4D97-AF65-F5344CB8AC3E}">
        <p14:creationId xmlns:p14="http://schemas.microsoft.com/office/powerpoint/2010/main" val="3350514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C7B05E-9DB2-3EEC-53F4-71EB12EE78DD}"/>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48CD709B-BB36-DEE8-353C-D0F40E2461E4}"/>
              </a:ext>
            </a:extLst>
          </p:cNvPr>
          <p:cNvSpPr>
            <a:spLocks noGrp="1"/>
          </p:cNvSpPr>
          <p:nvPr>
            <p:ph type="dt" sz="half" idx="10"/>
          </p:nvPr>
        </p:nvSpPr>
        <p:spPr/>
        <p:txBody>
          <a:bodyPr/>
          <a:lstStyle/>
          <a:p>
            <a:fld id="{D6CCBE16-9947-4809-B857-45646568D057}" type="datetimeFigureOut">
              <a:rPr lang="fr-FR" smtClean="0"/>
              <a:t>22/08/2023</a:t>
            </a:fld>
            <a:endParaRPr lang="fr-FR"/>
          </a:p>
        </p:txBody>
      </p:sp>
      <p:sp>
        <p:nvSpPr>
          <p:cNvPr id="4" name="Espace réservé du pied de page 3">
            <a:extLst>
              <a:ext uri="{FF2B5EF4-FFF2-40B4-BE49-F238E27FC236}">
                <a16:creationId xmlns:a16="http://schemas.microsoft.com/office/drawing/2014/main" id="{1FA7BA09-833F-689E-A523-5C29CDB23E6E}"/>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20901EF-9BA6-6DC7-CC32-C641F3AC1D43}"/>
              </a:ext>
            </a:extLst>
          </p:cNvPr>
          <p:cNvSpPr>
            <a:spLocks noGrp="1"/>
          </p:cNvSpPr>
          <p:nvPr>
            <p:ph type="sldNum" sz="quarter" idx="12"/>
          </p:nvPr>
        </p:nvSpPr>
        <p:spPr/>
        <p:txBody>
          <a:bodyPr/>
          <a:lstStyle/>
          <a:p>
            <a:fld id="{A8F42097-A2FA-4C22-8EDA-E63D7E75EEC3}" type="slidenum">
              <a:rPr lang="fr-FR" smtClean="0"/>
              <a:t>‹N°›</a:t>
            </a:fld>
            <a:endParaRPr lang="fr-FR"/>
          </a:p>
        </p:txBody>
      </p:sp>
    </p:spTree>
    <p:extLst>
      <p:ext uri="{BB962C8B-B14F-4D97-AF65-F5344CB8AC3E}">
        <p14:creationId xmlns:p14="http://schemas.microsoft.com/office/powerpoint/2010/main" val="830030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93D2991-B9AC-98B2-D3EF-202C7C0318EF}"/>
              </a:ext>
            </a:extLst>
          </p:cNvPr>
          <p:cNvSpPr>
            <a:spLocks noGrp="1"/>
          </p:cNvSpPr>
          <p:nvPr>
            <p:ph type="dt" sz="half" idx="10"/>
          </p:nvPr>
        </p:nvSpPr>
        <p:spPr/>
        <p:txBody>
          <a:bodyPr/>
          <a:lstStyle/>
          <a:p>
            <a:fld id="{D6CCBE16-9947-4809-B857-45646568D057}" type="datetimeFigureOut">
              <a:rPr lang="fr-FR" smtClean="0"/>
              <a:t>22/08/2023</a:t>
            </a:fld>
            <a:endParaRPr lang="fr-FR"/>
          </a:p>
        </p:txBody>
      </p:sp>
      <p:sp>
        <p:nvSpPr>
          <p:cNvPr id="3" name="Espace réservé du pied de page 2">
            <a:extLst>
              <a:ext uri="{FF2B5EF4-FFF2-40B4-BE49-F238E27FC236}">
                <a16:creationId xmlns:a16="http://schemas.microsoft.com/office/drawing/2014/main" id="{56EA7B3E-0CD9-4F2F-CFF9-B1285A11190F}"/>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A677B9D7-E8CE-59F1-7DCC-D23FFD5289C9}"/>
              </a:ext>
            </a:extLst>
          </p:cNvPr>
          <p:cNvSpPr>
            <a:spLocks noGrp="1"/>
          </p:cNvSpPr>
          <p:nvPr>
            <p:ph type="sldNum" sz="quarter" idx="12"/>
          </p:nvPr>
        </p:nvSpPr>
        <p:spPr/>
        <p:txBody>
          <a:bodyPr/>
          <a:lstStyle/>
          <a:p>
            <a:fld id="{A8F42097-A2FA-4C22-8EDA-E63D7E75EEC3}" type="slidenum">
              <a:rPr lang="fr-FR" smtClean="0"/>
              <a:t>‹N°›</a:t>
            </a:fld>
            <a:endParaRPr lang="fr-FR"/>
          </a:p>
        </p:txBody>
      </p:sp>
    </p:spTree>
    <p:extLst>
      <p:ext uri="{BB962C8B-B14F-4D97-AF65-F5344CB8AC3E}">
        <p14:creationId xmlns:p14="http://schemas.microsoft.com/office/powerpoint/2010/main" val="490444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30488F-5840-1DF6-6491-8C2B7F2D170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216D67DD-8214-192B-A75E-9E63329E38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AA1FE315-03E7-F4D0-AAE1-40FF5A82DD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ECD9656-B0CD-F8AD-2ED4-B961CDB14206}"/>
              </a:ext>
            </a:extLst>
          </p:cNvPr>
          <p:cNvSpPr>
            <a:spLocks noGrp="1"/>
          </p:cNvSpPr>
          <p:nvPr>
            <p:ph type="dt" sz="half" idx="10"/>
          </p:nvPr>
        </p:nvSpPr>
        <p:spPr/>
        <p:txBody>
          <a:bodyPr/>
          <a:lstStyle/>
          <a:p>
            <a:fld id="{D6CCBE16-9947-4809-B857-45646568D057}" type="datetimeFigureOut">
              <a:rPr lang="fr-FR" smtClean="0"/>
              <a:t>22/08/2023</a:t>
            </a:fld>
            <a:endParaRPr lang="fr-FR"/>
          </a:p>
        </p:txBody>
      </p:sp>
      <p:sp>
        <p:nvSpPr>
          <p:cNvPr id="6" name="Espace réservé du pied de page 5">
            <a:extLst>
              <a:ext uri="{FF2B5EF4-FFF2-40B4-BE49-F238E27FC236}">
                <a16:creationId xmlns:a16="http://schemas.microsoft.com/office/drawing/2014/main" id="{F3E97B20-93DD-5B8A-5F67-83EDCF8B3E6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71D2F23-2CC8-CFEF-BE4A-609377EBC237}"/>
              </a:ext>
            </a:extLst>
          </p:cNvPr>
          <p:cNvSpPr>
            <a:spLocks noGrp="1"/>
          </p:cNvSpPr>
          <p:nvPr>
            <p:ph type="sldNum" sz="quarter" idx="12"/>
          </p:nvPr>
        </p:nvSpPr>
        <p:spPr/>
        <p:txBody>
          <a:bodyPr/>
          <a:lstStyle/>
          <a:p>
            <a:fld id="{A8F42097-A2FA-4C22-8EDA-E63D7E75EEC3}" type="slidenum">
              <a:rPr lang="fr-FR" smtClean="0"/>
              <a:t>‹N°›</a:t>
            </a:fld>
            <a:endParaRPr lang="fr-FR"/>
          </a:p>
        </p:txBody>
      </p:sp>
    </p:spTree>
    <p:extLst>
      <p:ext uri="{BB962C8B-B14F-4D97-AF65-F5344CB8AC3E}">
        <p14:creationId xmlns:p14="http://schemas.microsoft.com/office/powerpoint/2010/main" val="188746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0DA05E-4F6F-2C32-DEFE-879DF248840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92FC1CE-B8E3-CC09-E9A5-467536E075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3212FB3E-0EEB-E636-9B1D-8BDE23C3BA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A6300D6-ACBC-433C-9A6D-3C0587FAFCB5}"/>
              </a:ext>
            </a:extLst>
          </p:cNvPr>
          <p:cNvSpPr>
            <a:spLocks noGrp="1"/>
          </p:cNvSpPr>
          <p:nvPr>
            <p:ph type="dt" sz="half" idx="10"/>
          </p:nvPr>
        </p:nvSpPr>
        <p:spPr/>
        <p:txBody>
          <a:bodyPr/>
          <a:lstStyle/>
          <a:p>
            <a:fld id="{D6CCBE16-9947-4809-B857-45646568D057}" type="datetimeFigureOut">
              <a:rPr lang="fr-FR" smtClean="0"/>
              <a:t>22/08/2023</a:t>
            </a:fld>
            <a:endParaRPr lang="fr-FR"/>
          </a:p>
        </p:txBody>
      </p:sp>
      <p:sp>
        <p:nvSpPr>
          <p:cNvPr id="6" name="Espace réservé du pied de page 5">
            <a:extLst>
              <a:ext uri="{FF2B5EF4-FFF2-40B4-BE49-F238E27FC236}">
                <a16:creationId xmlns:a16="http://schemas.microsoft.com/office/drawing/2014/main" id="{4372B40C-510C-533F-2888-F76CAFB882E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0612FC2-D1D9-5B3E-CA7B-DD1ECFD76144}"/>
              </a:ext>
            </a:extLst>
          </p:cNvPr>
          <p:cNvSpPr>
            <a:spLocks noGrp="1"/>
          </p:cNvSpPr>
          <p:nvPr>
            <p:ph type="sldNum" sz="quarter" idx="12"/>
          </p:nvPr>
        </p:nvSpPr>
        <p:spPr/>
        <p:txBody>
          <a:bodyPr/>
          <a:lstStyle/>
          <a:p>
            <a:fld id="{A8F42097-A2FA-4C22-8EDA-E63D7E75EEC3}" type="slidenum">
              <a:rPr lang="fr-FR" smtClean="0"/>
              <a:t>‹N°›</a:t>
            </a:fld>
            <a:endParaRPr lang="fr-FR"/>
          </a:p>
        </p:txBody>
      </p:sp>
    </p:spTree>
    <p:extLst>
      <p:ext uri="{BB962C8B-B14F-4D97-AF65-F5344CB8AC3E}">
        <p14:creationId xmlns:p14="http://schemas.microsoft.com/office/powerpoint/2010/main" val="1414261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4A3A7FC-DD8F-951B-6FDA-20DE1954FB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D5F65EC-0D85-29B1-DDFF-6BF88EFE31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08269CE-D575-07A8-9322-6906584459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CBE16-9947-4809-B857-45646568D057}" type="datetimeFigureOut">
              <a:rPr lang="fr-FR" smtClean="0"/>
              <a:t>22/08/2023</a:t>
            </a:fld>
            <a:endParaRPr lang="fr-FR"/>
          </a:p>
        </p:txBody>
      </p:sp>
      <p:sp>
        <p:nvSpPr>
          <p:cNvPr id="5" name="Espace réservé du pied de page 4">
            <a:extLst>
              <a:ext uri="{FF2B5EF4-FFF2-40B4-BE49-F238E27FC236}">
                <a16:creationId xmlns:a16="http://schemas.microsoft.com/office/drawing/2014/main" id="{9767AE83-0338-53D3-B3A3-B0C2057710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1F40E443-2150-B440-F7D7-E7632537E1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F42097-A2FA-4C22-8EDA-E63D7E75EEC3}" type="slidenum">
              <a:rPr lang="fr-FR" smtClean="0"/>
              <a:t>‹N°›</a:t>
            </a:fld>
            <a:endParaRPr lang="fr-FR"/>
          </a:p>
        </p:txBody>
      </p:sp>
    </p:spTree>
    <p:extLst>
      <p:ext uri="{BB962C8B-B14F-4D97-AF65-F5344CB8AC3E}">
        <p14:creationId xmlns:p14="http://schemas.microsoft.com/office/powerpoint/2010/main" val="1464847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video" Target="https://www.youtube.com/embed/KsOKoFjnmGw?feature=oembed"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ideo" Target="https://www.youtube.com/embed/1tRcGsCvvP4?start=82&amp;feature=oembed"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video" Target="https://www.youtube.com/embed/WJl-uE5kn5A?feature=oembed"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video" Target="https://www.youtube.com/embed/T-zdCRu_rv4?start=36&amp;feature=oembe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05AAF897-9E80-45CA-9BB9-DC3C6672493D}"/>
              </a:ext>
            </a:extLst>
          </p:cNvPr>
          <p:cNvSpPr>
            <a:spLocks noGrp="1"/>
          </p:cNvSpPr>
          <p:nvPr>
            <p:ph type="ctrTitle"/>
          </p:nvPr>
        </p:nvSpPr>
        <p:spPr>
          <a:xfrm>
            <a:off x="0" y="766409"/>
            <a:ext cx="4193309" cy="985836"/>
          </a:xfrm>
          <a:solidFill>
            <a:schemeClr val="bg1"/>
          </a:solidFill>
          <a:effectLst>
            <a:reflection blurRad="6350" stA="50000" endA="300" endPos="55500" dist="50800" dir="5400000" sy="-100000" algn="bl" rotWithShape="0"/>
          </a:effectLst>
          <a:scene3d>
            <a:camera prst="isometricOffAxis1Right"/>
            <a:lightRig rig="threePt" dir="t"/>
          </a:scene3d>
        </p:spPr>
        <p:txBody>
          <a:bodyPr>
            <a:normAutofit/>
          </a:bodyPr>
          <a:lstStyle/>
          <a:p>
            <a:r>
              <a:rPr lang="fr-FR" sz="1800" b="1" i="0" u="none" strike="noStrike" baseline="0" dirty="0">
                <a:solidFill>
                  <a:schemeClr val="tx1">
                    <a:lumMod val="95000"/>
                    <a:lumOff val="5000"/>
                  </a:schemeClr>
                </a:solidFill>
                <a:latin typeface="NimbusSanL-Regu"/>
              </a:rPr>
              <a:t>Management d’activités : Stratégie</a:t>
            </a:r>
            <a:br>
              <a:rPr lang="fr-FR" sz="1800" b="1" i="0" u="none" strike="noStrike" baseline="0" dirty="0">
                <a:solidFill>
                  <a:schemeClr val="tx1">
                    <a:lumMod val="95000"/>
                    <a:lumOff val="5000"/>
                  </a:schemeClr>
                </a:solidFill>
                <a:latin typeface="NimbusSanL-Regu"/>
              </a:rPr>
            </a:br>
            <a:r>
              <a:rPr lang="fr-FR" sz="1800" b="1" i="0" u="none" strike="noStrike" baseline="0" dirty="0">
                <a:solidFill>
                  <a:schemeClr val="tx1">
                    <a:lumMod val="95000"/>
                    <a:lumOff val="5000"/>
                  </a:schemeClr>
                </a:solidFill>
                <a:latin typeface="NimbusSanL-Regu"/>
              </a:rPr>
              <a:t>BUT 2</a:t>
            </a:r>
            <a:r>
              <a:rPr lang="fr-FR" sz="1800" b="1" i="0" u="none" strike="noStrike" baseline="30000" dirty="0">
                <a:solidFill>
                  <a:schemeClr val="tx1">
                    <a:lumMod val="95000"/>
                    <a:lumOff val="5000"/>
                  </a:schemeClr>
                </a:solidFill>
                <a:latin typeface="NimbusSanL-Regu"/>
              </a:rPr>
              <a:t>ième</a:t>
            </a:r>
            <a:r>
              <a:rPr lang="fr-FR" sz="1800" b="1" i="0" u="none" strike="noStrike" baseline="0" dirty="0">
                <a:solidFill>
                  <a:schemeClr val="tx1">
                    <a:lumMod val="95000"/>
                    <a:lumOff val="5000"/>
                  </a:schemeClr>
                </a:solidFill>
                <a:latin typeface="NimbusSanL-Regu"/>
              </a:rPr>
              <a:t> année – Semestre 3</a:t>
            </a:r>
            <a:endParaRPr lang="fr-FR" b="1" dirty="0">
              <a:solidFill>
                <a:schemeClr val="tx1">
                  <a:lumMod val="95000"/>
                  <a:lumOff val="5000"/>
                </a:schemeClr>
              </a:solidFill>
            </a:endParaRPr>
          </a:p>
        </p:txBody>
      </p:sp>
      <p:sp>
        <p:nvSpPr>
          <p:cNvPr id="7" name="Rectangle 3">
            <a:extLst>
              <a:ext uri="{FF2B5EF4-FFF2-40B4-BE49-F238E27FC236}">
                <a16:creationId xmlns:a16="http://schemas.microsoft.com/office/drawing/2014/main" id="{7B2B796E-A298-400D-B462-4D4DE288335B}"/>
              </a:ext>
            </a:extLst>
          </p:cNvPr>
          <p:cNvSpPr txBox="1">
            <a:spLocks noChangeArrowheads="1"/>
          </p:cNvSpPr>
          <p:nvPr/>
        </p:nvSpPr>
        <p:spPr>
          <a:xfrm>
            <a:off x="352377" y="5299363"/>
            <a:ext cx="11941223" cy="175260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lnSpc>
                <a:spcPct val="80000"/>
              </a:lnSpc>
              <a:defRPr/>
            </a:pPr>
            <a:endParaRPr lang="fr-FR" sz="1400" b="1" i="1" dirty="0">
              <a:solidFill>
                <a:schemeClr val="bg1"/>
              </a:solidFill>
            </a:endParaRPr>
          </a:p>
          <a:p>
            <a:pPr algn="ctr">
              <a:lnSpc>
                <a:spcPct val="80000"/>
              </a:lnSpc>
              <a:defRPr/>
            </a:pPr>
            <a:r>
              <a:rPr lang="fr-FR" sz="1400" b="1" i="1" dirty="0">
                <a:solidFill>
                  <a:schemeClr val="bg1"/>
                </a:solidFill>
              </a:rPr>
              <a:t>Lionel Maltese</a:t>
            </a:r>
          </a:p>
          <a:p>
            <a:pPr algn="ctr">
              <a:lnSpc>
                <a:spcPct val="80000"/>
              </a:lnSpc>
              <a:defRPr/>
            </a:pPr>
            <a:r>
              <a:rPr lang="fr-FR" sz="1400" b="1" i="1" dirty="0">
                <a:solidFill>
                  <a:schemeClr val="bg1"/>
                </a:solidFill>
              </a:rPr>
              <a:t>Maître de Conférences Aix Marseille Université  CERGAM / Université Laval Québec</a:t>
            </a:r>
          </a:p>
          <a:p>
            <a:pPr algn="ctr">
              <a:lnSpc>
                <a:spcPct val="80000"/>
              </a:lnSpc>
              <a:defRPr/>
            </a:pPr>
            <a:r>
              <a:rPr lang="fr-FR" sz="1400" b="1" i="1" dirty="0">
                <a:solidFill>
                  <a:schemeClr val="bg1"/>
                </a:solidFill>
              </a:rPr>
              <a:t>Professeur Associé </a:t>
            </a:r>
            <a:r>
              <a:rPr lang="fr-FR" sz="1400" b="1" i="1" dirty="0" err="1">
                <a:solidFill>
                  <a:schemeClr val="bg1"/>
                </a:solidFill>
              </a:rPr>
              <a:t>Kedge</a:t>
            </a:r>
            <a:r>
              <a:rPr lang="fr-FR" sz="1400" b="1" i="1" dirty="0">
                <a:solidFill>
                  <a:schemeClr val="bg1"/>
                </a:solidFill>
              </a:rPr>
              <a:t> Business </a:t>
            </a:r>
            <a:r>
              <a:rPr lang="fr-FR" sz="1400" b="1" i="1" dirty="0" err="1">
                <a:solidFill>
                  <a:schemeClr val="bg1"/>
                </a:solidFill>
              </a:rPr>
              <a:t>School</a:t>
            </a:r>
            <a:endParaRPr lang="fr-FR" sz="1400" b="1" i="1" dirty="0">
              <a:solidFill>
                <a:schemeClr val="bg1"/>
              </a:solidFill>
            </a:endParaRPr>
          </a:p>
          <a:p>
            <a:pPr algn="ctr">
              <a:lnSpc>
                <a:spcPct val="80000"/>
              </a:lnSpc>
              <a:defRPr/>
            </a:pPr>
            <a:r>
              <a:rPr lang="fr-FR" sz="1400" b="1" i="1" dirty="0">
                <a:solidFill>
                  <a:schemeClr val="bg1"/>
                </a:solidFill>
              </a:rPr>
              <a:t>Entrepreneur Sport Business </a:t>
            </a:r>
          </a:p>
        </p:txBody>
      </p:sp>
      <p:sp>
        <p:nvSpPr>
          <p:cNvPr id="8" name="Text Box 11">
            <a:extLst>
              <a:ext uri="{FF2B5EF4-FFF2-40B4-BE49-F238E27FC236}">
                <a16:creationId xmlns:a16="http://schemas.microsoft.com/office/drawing/2014/main" id="{65C0F31C-D4C3-72B8-CC5F-0E9F69995B50}"/>
              </a:ext>
            </a:extLst>
          </p:cNvPr>
          <p:cNvSpPr txBox="1">
            <a:spLocks noChangeArrowheads="1"/>
          </p:cNvSpPr>
          <p:nvPr/>
        </p:nvSpPr>
        <p:spPr bwMode="auto">
          <a:xfrm>
            <a:off x="1679446" y="3290475"/>
            <a:ext cx="65579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ctr" eaLnBrk="1" hangingPunct="1">
              <a:spcBef>
                <a:spcPct val="50000"/>
              </a:spcBef>
              <a:buClrTx/>
              <a:buSzTx/>
              <a:buFontTx/>
              <a:buNone/>
            </a:pPr>
            <a:r>
              <a:rPr lang="fr-FR" altLang="fr-FR" sz="1800" b="1" dirty="0">
                <a:solidFill>
                  <a:schemeClr val="bg1"/>
                </a:solidFill>
                <a:latin typeface="Verdana" panose="020B0604030504040204" pitchFamily="34" charset="0"/>
              </a:rPr>
              <a:t>Matrices de portefeuille d’activités</a:t>
            </a:r>
          </a:p>
          <a:p>
            <a:pPr algn="ctr" eaLnBrk="1" hangingPunct="1">
              <a:spcBef>
                <a:spcPct val="50000"/>
              </a:spcBef>
              <a:buClrTx/>
              <a:buSzTx/>
              <a:buFontTx/>
              <a:buNone/>
            </a:pPr>
            <a:r>
              <a:rPr lang="fr-FR" altLang="fr-FR" sz="1800" b="1" dirty="0">
                <a:solidFill>
                  <a:schemeClr val="bg1"/>
                </a:solidFill>
                <a:latin typeface="Verdana" panose="020B0604030504040204" pitchFamily="34" charset="0"/>
              </a:rPr>
              <a:t>http://lionelmaltese.fr</a:t>
            </a:r>
          </a:p>
          <a:p>
            <a:pPr algn="ctr" eaLnBrk="1" hangingPunct="1">
              <a:spcBef>
                <a:spcPct val="50000"/>
              </a:spcBef>
              <a:buClrTx/>
              <a:buSzTx/>
              <a:buFontTx/>
              <a:buNone/>
            </a:pPr>
            <a:r>
              <a:rPr lang="fr-FR" altLang="fr-FR" sz="1800" b="1" dirty="0">
                <a:solidFill>
                  <a:schemeClr val="bg1"/>
                </a:solidFill>
                <a:latin typeface="Verdana" panose="020B0604030504040204" pitchFamily="34" charset="0"/>
              </a:rPr>
              <a:t>@</a:t>
            </a:r>
            <a:r>
              <a:rPr lang="fr-FR" altLang="fr-FR" sz="1800" b="1" dirty="0" err="1">
                <a:solidFill>
                  <a:schemeClr val="bg1"/>
                </a:solidFill>
                <a:latin typeface="Verdana" panose="020B0604030504040204" pitchFamily="34" charset="0"/>
              </a:rPr>
              <a:t>lionelmaltese</a:t>
            </a:r>
            <a:r>
              <a:rPr lang="fr-FR" altLang="fr-FR" sz="1800" b="1" dirty="0">
                <a:solidFill>
                  <a:schemeClr val="bg1"/>
                </a:solidFill>
                <a:latin typeface="Verdana" panose="020B0604030504040204" pitchFamily="34" charset="0"/>
              </a:rPr>
              <a:t> </a:t>
            </a:r>
          </a:p>
        </p:txBody>
      </p:sp>
      <p:sp>
        <p:nvSpPr>
          <p:cNvPr id="9" name="ZoneTexte 8">
            <a:extLst>
              <a:ext uri="{FF2B5EF4-FFF2-40B4-BE49-F238E27FC236}">
                <a16:creationId xmlns:a16="http://schemas.microsoft.com/office/drawing/2014/main" id="{6ADD3E4A-B69A-C409-3B84-1F62A3F693B8}"/>
              </a:ext>
            </a:extLst>
          </p:cNvPr>
          <p:cNvSpPr txBox="1"/>
          <p:nvPr/>
        </p:nvSpPr>
        <p:spPr>
          <a:xfrm>
            <a:off x="10223180" y="267706"/>
            <a:ext cx="1625600" cy="369332"/>
          </a:xfrm>
          <a:prstGeom prst="rect">
            <a:avLst/>
          </a:prstGeom>
          <a:noFill/>
        </p:spPr>
        <p:txBody>
          <a:bodyPr wrap="square" rtlCol="0">
            <a:spAutoFit/>
          </a:bodyPr>
          <a:lstStyle/>
          <a:p>
            <a:pPr algn="ctr"/>
            <a:r>
              <a:rPr lang="fr-FR" b="1" dirty="0">
                <a:solidFill>
                  <a:schemeClr val="bg1"/>
                </a:solidFill>
                <a:effectLst>
                  <a:outerShdw blurRad="38100" dist="38100" dir="2700000" algn="tl">
                    <a:srgbClr val="000000">
                      <a:alpha val="43137"/>
                    </a:srgbClr>
                  </a:outerShdw>
                </a:effectLst>
              </a:rPr>
              <a:t>SEANCE 5</a:t>
            </a:r>
          </a:p>
        </p:txBody>
      </p:sp>
    </p:spTree>
    <p:extLst>
      <p:ext uri="{BB962C8B-B14F-4D97-AF65-F5344CB8AC3E}">
        <p14:creationId xmlns:p14="http://schemas.microsoft.com/office/powerpoint/2010/main" val="2700096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526DD0-5E46-40B7-AEF1-9B26256CF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algn="ctr" defTabSz="457200"/>
            <a:endParaRPr lang="en-US">
              <a:solidFill>
                <a:schemeClr val="tx1"/>
              </a:solidFill>
            </a:endParaRPr>
          </a:p>
        </p:txBody>
      </p:sp>
      <p:grpSp>
        <p:nvGrpSpPr>
          <p:cNvPr id="10" name="Group 9">
            <a:extLst>
              <a:ext uri="{FF2B5EF4-FFF2-40B4-BE49-F238E27FC236}">
                <a16:creationId xmlns:a16="http://schemas.microsoft.com/office/drawing/2014/main" id="{B7E4032D-4110-4963-82B8-8A1B1BF4B6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4273199" cy="6858000"/>
            <a:chOff x="1" y="0"/>
            <a:chExt cx="4273199" cy="6858000"/>
          </a:xfrm>
        </p:grpSpPr>
        <p:sp>
          <p:nvSpPr>
            <p:cNvPr id="11" name="Rectangle 10">
              <a:extLst>
                <a:ext uri="{FF2B5EF4-FFF2-40B4-BE49-F238E27FC236}">
                  <a16:creationId xmlns:a16="http://schemas.microsoft.com/office/drawing/2014/main" id="{66796880-E7D7-485E-A6D1-908B811A1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rgbClr val="FFFFFF"/>
            </a:solidFill>
            <a:ln w="0">
              <a:noFill/>
              <a:prstDash val="solid"/>
              <a:round/>
              <a:headEnd/>
              <a:tailEnd/>
            </a:ln>
          </p:spPr>
          <p:txBody>
            <a:bodyPr wrap="square" rtlCol="0" anchor="ctr">
              <a:noAutofit/>
            </a:bodyPr>
            <a:lstStyle/>
            <a:p>
              <a:pPr algn="ctr"/>
              <a:endParaRPr lang="en-US" dirty="0"/>
            </a:p>
          </p:txBody>
        </p:sp>
        <p:sp>
          <p:nvSpPr>
            <p:cNvPr id="12" name="Rectangle 11">
              <a:extLst>
                <a:ext uri="{FF2B5EF4-FFF2-40B4-BE49-F238E27FC236}">
                  <a16:creationId xmlns:a16="http://schemas.microsoft.com/office/drawing/2014/main" id="{AC97B103-7494-4650-82C0-FC9F8D2723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chemeClr val="accent1">
                <a:lumMod val="50000"/>
                <a:alpha val="25000"/>
              </a:schemeClr>
            </a:solidFill>
            <a:ln w="0">
              <a:noFill/>
              <a:prstDash val="solid"/>
              <a:round/>
              <a:headEnd/>
              <a:tailEnd/>
            </a:ln>
          </p:spPr>
          <p:txBody>
            <a:bodyPr wrap="square" rtlCol="0" anchor="ctr">
              <a:noAutofit/>
            </a:bodyPr>
            <a:lstStyle/>
            <a:p>
              <a:pPr algn="ctr"/>
              <a:endParaRPr lang="en-US" dirty="0"/>
            </a:p>
          </p:txBody>
        </p:sp>
      </p:grpSp>
      <p:sp>
        <p:nvSpPr>
          <p:cNvPr id="2" name="Titre 1">
            <a:extLst>
              <a:ext uri="{FF2B5EF4-FFF2-40B4-BE49-F238E27FC236}">
                <a16:creationId xmlns:a16="http://schemas.microsoft.com/office/drawing/2014/main" id="{F64CE53A-3676-7592-1745-9A5DDCC1CCC1}"/>
              </a:ext>
            </a:extLst>
          </p:cNvPr>
          <p:cNvSpPr>
            <a:spLocks noGrp="1"/>
          </p:cNvSpPr>
          <p:nvPr>
            <p:ph type="title"/>
          </p:nvPr>
        </p:nvSpPr>
        <p:spPr>
          <a:xfrm>
            <a:off x="1251677" y="619125"/>
            <a:ext cx="3135596" cy="5619749"/>
          </a:xfrm>
        </p:spPr>
        <p:txBody>
          <a:bodyPr anchor="ctr">
            <a:normAutofit/>
          </a:bodyPr>
          <a:lstStyle/>
          <a:p>
            <a:r>
              <a:rPr lang="fr-FR" dirty="0">
                <a:solidFill>
                  <a:srgbClr val="000000"/>
                </a:solidFill>
              </a:rPr>
              <a:t>Poids morts</a:t>
            </a:r>
          </a:p>
        </p:txBody>
      </p:sp>
      <p:grpSp>
        <p:nvGrpSpPr>
          <p:cNvPr id="14" name="Group 13">
            <a:extLst>
              <a:ext uri="{FF2B5EF4-FFF2-40B4-BE49-F238E27FC236}">
                <a16:creationId xmlns:a16="http://schemas.microsoft.com/office/drawing/2014/main" id="{5D133F51-4E9D-4F0B-A452-875C6A52B6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5" name="Freeform 6">
              <a:extLst>
                <a:ext uri="{FF2B5EF4-FFF2-40B4-BE49-F238E27FC236}">
                  <a16:creationId xmlns:a16="http://schemas.microsoft.com/office/drawing/2014/main" id="{BDC8164B-5FC0-4CBD-B7AE-0CB8780FFC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000000"/>
            </a:solidFill>
            <a:ln w="0">
              <a:noFill/>
              <a:prstDash val="solid"/>
              <a:round/>
              <a:headEnd/>
              <a:tailEnd/>
            </a:ln>
          </p:spPr>
          <p:txBody>
            <a:bodyPr/>
            <a:lstStyle/>
            <a:p>
              <a:endParaRPr lang="fr-FR"/>
            </a:p>
          </p:txBody>
        </p:sp>
        <p:sp>
          <p:nvSpPr>
            <p:cNvPr id="16" name="Freeform 6">
              <a:extLst>
                <a:ext uri="{FF2B5EF4-FFF2-40B4-BE49-F238E27FC236}">
                  <a16:creationId xmlns:a16="http://schemas.microsoft.com/office/drawing/2014/main" id="{DF21B6AB-8AF5-4823-92E3-F33B9EAEF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txBody>
            <a:bodyPr/>
            <a:lstStyle/>
            <a:p>
              <a:endParaRPr lang="fr-FR"/>
            </a:p>
          </p:txBody>
        </p:sp>
      </p:grpSp>
      <p:sp>
        <p:nvSpPr>
          <p:cNvPr id="3" name="Espace réservé du contenu 2">
            <a:extLst>
              <a:ext uri="{FF2B5EF4-FFF2-40B4-BE49-F238E27FC236}">
                <a16:creationId xmlns:a16="http://schemas.microsoft.com/office/drawing/2014/main" id="{E93CA12A-CA4D-A8B5-4CAE-14A0CC3BFDD9}"/>
              </a:ext>
            </a:extLst>
          </p:cNvPr>
          <p:cNvSpPr>
            <a:spLocks noGrp="1"/>
          </p:cNvSpPr>
          <p:nvPr>
            <p:ph idx="1"/>
          </p:nvPr>
        </p:nvSpPr>
        <p:spPr>
          <a:xfrm>
            <a:off x="4916250" y="619125"/>
            <a:ext cx="6508987" cy="5619750"/>
          </a:xfrm>
        </p:spPr>
        <p:txBody>
          <a:bodyPr anchor="ctr">
            <a:normAutofit/>
          </a:bodyPr>
          <a:lstStyle/>
          <a:p>
            <a:pPr marL="0" indent="0" algn="ctr">
              <a:buNone/>
            </a:pPr>
            <a:r>
              <a:rPr lang="fr-FR" sz="3200" dirty="0">
                <a:solidFill>
                  <a:schemeClr val="tx1">
                    <a:alpha val="60000"/>
                  </a:schemeClr>
                </a:solidFill>
              </a:rPr>
              <a:t>Les poids morts ont un faible potentiel de développement. Peu consommateurs de capitaux, ils ne dégagent pas non plus de flux financier stable. Leur rentabilité est faible, voire nulle ou négative, l’entreprise étant mal située sur la courbe d’expérience par rapport à son concurrent principal. Ces activités présentent donc peu d’intérêt et sont, à terme, un danger pour l’entreprise.</a:t>
            </a:r>
          </a:p>
          <a:p>
            <a:pPr marL="0" indent="0" algn="ctr">
              <a:buNone/>
            </a:pPr>
            <a:endParaRPr lang="fr-FR" sz="3200" dirty="0">
              <a:solidFill>
                <a:schemeClr val="tx1">
                  <a:alpha val="60000"/>
                </a:schemeClr>
              </a:solidFill>
            </a:endParaRPr>
          </a:p>
        </p:txBody>
      </p:sp>
    </p:spTree>
    <p:extLst>
      <p:ext uri="{BB962C8B-B14F-4D97-AF65-F5344CB8AC3E}">
        <p14:creationId xmlns:p14="http://schemas.microsoft.com/office/powerpoint/2010/main" val="1018452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526DD0-5E46-40B7-AEF1-9B26256CF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algn="ctr" defTabSz="457200"/>
            <a:endParaRPr lang="en-US">
              <a:solidFill>
                <a:schemeClr val="tx1"/>
              </a:solidFill>
            </a:endParaRPr>
          </a:p>
        </p:txBody>
      </p:sp>
      <p:grpSp>
        <p:nvGrpSpPr>
          <p:cNvPr id="10" name="Group 9">
            <a:extLst>
              <a:ext uri="{FF2B5EF4-FFF2-40B4-BE49-F238E27FC236}">
                <a16:creationId xmlns:a16="http://schemas.microsoft.com/office/drawing/2014/main" id="{B7E4032D-4110-4963-82B8-8A1B1BF4B6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4273199" cy="6858000"/>
            <a:chOff x="1" y="0"/>
            <a:chExt cx="4273199" cy="6858000"/>
          </a:xfrm>
        </p:grpSpPr>
        <p:sp>
          <p:nvSpPr>
            <p:cNvPr id="11" name="Rectangle 10">
              <a:extLst>
                <a:ext uri="{FF2B5EF4-FFF2-40B4-BE49-F238E27FC236}">
                  <a16:creationId xmlns:a16="http://schemas.microsoft.com/office/drawing/2014/main" id="{66796880-E7D7-485E-A6D1-908B811A1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rgbClr val="FFFFFF"/>
            </a:solidFill>
            <a:ln w="0">
              <a:noFill/>
              <a:prstDash val="solid"/>
              <a:round/>
              <a:headEnd/>
              <a:tailEnd/>
            </a:ln>
          </p:spPr>
          <p:txBody>
            <a:bodyPr wrap="square" rtlCol="0" anchor="ctr">
              <a:noAutofit/>
            </a:bodyPr>
            <a:lstStyle/>
            <a:p>
              <a:pPr algn="ctr"/>
              <a:endParaRPr lang="en-US" dirty="0"/>
            </a:p>
          </p:txBody>
        </p:sp>
        <p:sp>
          <p:nvSpPr>
            <p:cNvPr id="12" name="Rectangle 11">
              <a:extLst>
                <a:ext uri="{FF2B5EF4-FFF2-40B4-BE49-F238E27FC236}">
                  <a16:creationId xmlns:a16="http://schemas.microsoft.com/office/drawing/2014/main" id="{AC97B103-7494-4650-82C0-FC9F8D2723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chemeClr val="accent1">
                <a:lumMod val="50000"/>
                <a:alpha val="25000"/>
              </a:schemeClr>
            </a:solidFill>
            <a:ln w="0">
              <a:noFill/>
              <a:prstDash val="solid"/>
              <a:round/>
              <a:headEnd/>
              <a:tailEnd/>
            </a:ln>
          </p:spPr>
          <p:txBody>
            <a:bodyPr wrap="square" rtlCol="0" anchor="ctr">
              <a:noAutofit/>
            </a:bodyPr>
            <a:lstStyle/>
            <a:p>
              <a:pPr algn="ctr"/>
              <a:endParaRPr lang="en-US" dirty="0"/>
            </a:p>
          </p:txBody>
        </p:sp>
      </p:grpSp>
      <p:sp>
        <p:nvSpPr>
          <p:cNvPr id="2" name="Titre 1">
            <a:extLst>
              <a:ext uri="{FF2B5EF4-FFF2-40B4-BE49-F238E27FC236}">
                <a16:creationId xmlns:a16="http://schemas.microsoft.com/office/drawing/2014/main" id="{9D657603-D8A9-65B8-6BC0-6267407002A0}"/>
              </a:ext>
            </a:extLst>
          </p:cNvPr>
          <p:cNvSpPr>
            <a:spLocks noGrp="1"/>
          </p:cNvSpPr>
          <p:nvPr>
            <p:ph type="title"/>
          </p:nvPr>
        </p:nvSpPr>
        <p:spPr>
          <a:xfrm>
            <a:off x="1251677" y="619125"/>
            <a:ext cx="2652413" cy="5619749"/>
          </a:xfrm>
        </p:spPr>
        <p:txBody>
          <a:bodyPr anchor="ctr">
            <a:normAutofit/>
          </a:bodyPr>
          <a:lstStyle/>
          <a:p>
            <a:r>
              <a:rPr lang="fr-FR">
                <a:solidFill>
                  <a:srgbClr val="000000"/>
                </a:solidFill>
              </a:rPr>
              <a:t>Dilemmes</a:t>
            </a:r>
          </a:p>
        </p:txBody>
      </p:sp>
      <p:grpSp>
        <p:nvGrpSpPr>
          <p:cNvPr id="14" name="Group 13">
            <a:extLst>
              <a:ext uri="{FF2B5EF4-FFF2-40B4-BE49-F238E27FC236}">
                <a16:creationId xmlns:a16="http://schemas.microsoft.com/office/drawing/2014/main" id="{5D133F51-4E9D-4F0B-A452-875C6A52B6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5" name="Freeform 6">
              <a:extLst>
                <a:ext uri="{FF2B5EF4-FFF2-40B4-BE49-F238E27FC236}">
                  <a16:creationId xmlns:a16="http://schemas.microsoft.com/office/drawing/2014/main" id="{BDC8164B-5FC0-4CBD-B7AE-0CB8780FFC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000000"/>
            </a:solidFill>
            <a:ln w="0">
              <a:noFill/>
              <a:prstDash val="solid"/>
              <a:round/>
              <a:headEnd/>
              <a:tailEnd/>
            </a:ln>
          </p:spPr>
          <p:txBody>
            <a:bodyPr/>
            <a:lstStyle/>
            <a:p>
              <a:endParaRPr lang="fr-FR"/>
            </a:p>
          </p:txBody>
        </p:sp>
        <p:sp>
          <p:nvSpPr>
            <p:cNvPr id="16" name="Freeform 6">
              <a:extLst>
                <a:ext uri="{FF2B5EF4-FFF2-40B4-BE49-F238E27FC236}">
                  <a16:creationId xmlns:a16="http://schemas.microsoft.com/office/drawing/2014/main" id="{DF21B6AB-8AF5-4823-92E3-F33B9EAEF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txBody>
            <a:bodyPr/>
            <a:lstStyle/>
            <a:p>
              <a:endParaRPr lang="fr-FR"/>
            </a:p>
          </p:txBody>
        </p:sp>
      </p:grpSp>
      <p:sp>
        <p:nvSpPr>
          <p:cNvPr id="3" name="Espace réservé du contenu 2">
            <a:extLst>
              <a:ext uri="{FF2B5EF4-FFF2-40B4-BE49-F238E27FC236}">
                <a16:creationId xmlns:a16="http://schemas.microsoft.com/office/drawing/2014/main" id="{F9F80C66-0AD4-67EE-F034-47EF4975DAA7}"/>
              </a:ext>
            </a:extLst>
          </p:cNvPr>
          <p:cNvSpPr>
            <a:spLocks noGrp="1"/>
          </p:cNvSpPr>
          <p:nvPr>
            <p:ph idx="1"/>
          </p:nvPr>
        </p:nvSpPr>
        <p:spPr>
          <a:xfrm>
            <a:off x="4916250" y="619125"/>
            <a:ext cx="6508987" cy="5619750"/>
          </a:xfrm>
        </p:spPr>
        <p:txBody>
          <a:bodyPr anchor="ctr">
            <a:noAutofit/>
          </a:bodyPr>
          <a:lstStyle/>
          <a:p>
            <a:pPr marL="0" indent="0" algn="ctr">
              <a:buNone/>
            </a:pPr>
            <a:r>
              <a:rPr lang="fr-FR" dirty="0">
                <a:solidFill>
                  <a:schemeClr val="tx1">
                    <a:alpha val="60000"/>
                  </a:schemeClr>
                </a:solidFill>
              </a:rPr>
              <a:t>Les dilemmes sont des activités peu rentables, à croissance élevée, qui exigent des investissements importants (industriels, commerciaux, financiers) pour suivre la progression du marché, surtout si l’entreprise veut améliorer une position médiocre. Ce sont des activités qui sont déficitaires en termes de flux financier, et pour lesquelles l’entreprise doit acquérir rapidement une bonne position concurrentielle, afin que ces activités ne deviennent pas ses poids morts de demain.</a:t>
            </a:r>
          </a:p>
          <a:p>
            <a:pPr algn="ctr"/>
            <a:endParaRPr lang="fr-FR" dirty="0">
              <a:solidFill>
                <a:schemeClr val="tx1">
                  <a:alpha val="60000"/>
                </a:schemeClr>
              </a:solidFill>
            </a:endParaRPr>
          </a:p>
        </p:txBody>
      </p:sp>
    </p:spTree>
    <p:extLst>
      <p:ext uri="{BB962C8B-B14F-4D97-AF65-F5344CB8AC3E}">
        <p14:creationId xmlns:p14="http://schemas.microsoft.com/office/powerpoint/2010/main" val="2364118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526DD0-5E46-40B7-AEF1-9B26256CF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algn="ctr" defTabSz="457200"/>
            <a:endParaRPr lang="en-US">
              <a:solidFill>
                <a:schemeClr val="tx1"/>
              </a:solidFill>
            </a:endParaRPr>
          </a:p>
        </p:txBody>
      </p:sp>
      <p:grpSp>
        <p:nvGrpSpPr>
          <p:cNvPr id="10" name="Group 9">
            <a:extLst>
              <a:ext uri="{FF2B5EF4-FFF2-40B4-BE49-F238E27FC236}">
                <a16:creationId xmlns:a16="http://schemas.microsoft.com/office/drawing/2014/main" id="{B7E4032D-4110-4963-82B8-8A1B1BF4B6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4273199" cy="6858000"/>
            <a:chOff x="1" y="0"/>
            <a:chExt cx="4273199" cy="6858000"/>
          </a:xfrm>
        </p:grpSpPr>
        <p:sp>
          <p:nvSpPr>
            <p:cNvPr id="11" name="Rectangle 10">
              <a:extLst>
                <a:ext uri="{FF2B5EF4-FFF2-40B4-BE49-F238E27FC236}">
                  <a16:creationId xmlns:a16="http://schemas.microsoft.com/office/drawing/2014/main" id="{66796880-E7D7-485E-A6D1-908B811A1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rgbClr val="FFFFFF"/>
            </a:solidFill>
            <a:ln w="0">
              <a:noFill/>
              <a:prstDash val="solid"/>
              <a:round/>
              <a:headEnd/>
              <a:tailEnd/>
            </a:ln>
          </p:spPr>
          <p:txBody>
            <a:bodyPr wrap="square" rtlCol="0" anchor="ctr">
              <a:noAutofit/>
            </a:bodyPr>
            <a:lstStyle/>
            <a:p>
              <a:pPr algn="ctr"/>
              <a:endParaRPr lang="en-US" dirty="0"/>
            </a:p>
          </p:txBody>
        </p:sp>
        <p:sp>
          <p:nvSpPr>
            <p:cNvPr id="12" name="Rectangle 11">
              <a:extLst>
                <a:ext uri="{FF2B5EF4-FFF2-40B4-BE49-F238E27FC236}">
                  <a16:creationId xmlns:a16="http://schemas.microsoft.com/office/drawing/2014/main" id="{AC97B103-7494-4650-82C0-FC9F8D2723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chemeClr val="accent1">
                <a:lumMod val="50000"/>
                <a:alpha val="25000"/>
              </a:schemeClr>
            </a:solidFill>
            <a:ln w="0">
              <a:noFill/>
              <a:prstDash val="solid"/>
              <a:round/>
              <a:headEnd/>
              <a:tailEnd/>
            </a:ln>
          </p:spPr>
          <p:txBody>
            <a:bodyPr wrap="square" rtlCol="0" anchor="ctr">
              <a:noAutofit/>
            </a:bodyPr>
            <a:lstStyle/>
            <a:p>
              <a:pPr algn="ctr"/>
              <a:endParaRPr lang="en-US" dirty="0"/>
            </a:p>
          </p:txBody>
        </p:sp>
      </p:grpSp>
      <p:sp>
        <p:nvSpPr>
          <p:cNvPr id="2" name="Titre 1">
            <a:extLst>
              <a:ext uri="{FF2B5EF4-FFF2-40B4-BE49-F238E27FC236}">
                <a16:creationId xmlns:a16="http://schemas.microsoft.com/office/drawing/2014/main" id="{F42005C8-70BE-B677-754A-6EC30560266C}"/>
              </a:ext>
            </a:extLst>
          </p:cNvPr>
          <p:cNvSpPr>
            <a:spLocks noGrp="1"/>
          </p:cNvSpPr>
          <p:nvPr>
            <p:ph type="title"/>
          </p:nvPr>
        </p:nvSpPr>
        <p:spPr>
          <a:xfrm>
            <a:off x="1251677" y="619125"/>
            <a:ext cx="2652413" cy="5619749"/>
          </a:xfrm>
        </p:spPr>
        <p:txBody>
          <a:bodyPr anchor="ctr">
            <a:normAutofit/>
          </a:bodyPr>
          <a:lstStyle/>
          <a:p>
            <a:r>
              <a:rPr lang="fr-FR" dirty="0">
                <a:solidFill>
                  <a:srgbClr val="000000"/>
                </a:solidFill>
              </a:rPr>
              <a:t>Vedettes</a:t>
            </a:r>
          </a:p>
        </p:txBody>
      </p:sp>
      <p:grpSp>
        <p:nvGrpSpPr>
          <p:cNvPr id="14" name="Group 13">
            <a:extLst>
              <a:ext uri="{FF2B5EF4-FFF2-40B4-BE49-F238E27FC236}">
                <a16:creationId xmlns:a16="http://schemas.microsoft.com/office/drawing/2014/main" id="{5D133F51-4E9D-4F0B-A452-875C6A52B6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5" name="Freeform 6">
              <a:extLst>
                <a:ext uri="{FF2B5EF4-FFF2-40B4-BE49-F238E27FC236}">
                  <a16:creationId xmlns:a16="http://schemas.microsoft.com/office/drawing/2014/main" id="{BDC8164B-5FC0-4CBD-B7AE-0CB8780FFC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000000"/>
            </a:solidFill>
            <a:ln w="0">
              <a:noFill/>
              <a:prstDash val="solid"/>
              <a:round/>
              <a:headEnd/>
              <a:tailEnd/>
            </a:ln>
          </p:spPr>
          <p:txBody>
            <a:bodyPr/>
            <a:lstStyle/>
            <a:p>
              <a:endParaRPr lang="fr-FR"/>
            </a:p>
          </p:txBody>
        </p:sp>
        <p:sp>
          <p:nvSpPr>
            <p:cNvPr id="16" name="Freeform 6">
              <a:extLst>
                <a:ext uri="{FF2B5EF4-FFF2-40B4-BE49-F238E27FC236}">
                  <a16:creationId xmlns:a16="http://schemas.microsoft.com/office/drawing/2014/main" id="{DF21B6AB-8AF5-4823-92E3-F33B9EAEF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txBody>
            <a:bodyPr/>
            <a:lstStyle/>
            <a:p>
              <a:endParaRPr lang="fr-FR"/>
            </a:p>
          </p:txBody>
        </p:sp>
      </p:grpSp>
      <p:sp>
        <p:nvSpPr>
          <p:cNvPr id="3" name="Espace réservé du contenu 2">
            <a:extLst>
              <a:ext uri="{FF2B5EF4-FFF2-40B4-BE49-F238E27FC236}">
                <a16:creationId xmlns:a16="http://schemas.microsoft.com/office/drawing/2014/main" id="{A9065F29-614A-BBDF-C8ED-D7E680E77346}"/>
              </a:ext>
            </a:extLst>
          </p:cNvPr>
          <p:cNvSpPr>
            <a:spLocks noGrp="1"/>
          </p:cNvSpPr>
          <p:nvPr>
            <p:ph idx="1"/>
          </p:nvPr>
        </p:nvSpPr>
        <p:spPr>
          <a:xfrm>
            <a:off x="4916250" y="619125"/>
            <a:ext cx="6860114" cy="5619750"/>
          </a:xfrm>
        </p:spPr>
        <p:txBody>
          <a:bodyPr anchor="ctr">
            <a:normAutofit/>
          </a:bodyPr>
          <a:lstStyle/>
          <a:p>
            <a:pPr marL="0" indent="0" algn="ctr">
              <a:buNone/>
            </a:pPr>
            <a:r>
              <a:rPr lang="fr-FR" dirty="0">
                <a:solidFill>
                  <a:schemeClr val="tx1">
                    <a:alpha val="60000"/>
                  </a:schemeClr>
                </a:solidFill>
              </a:rPr>
              <a:t>Les vedettes sont également en croissance rapide. Mais, l’entreprise étant dominante et ayant les meilleurs coûts et la meilleure rentabilité, elles réussissent à s’autofinancer. Cet équilibre financier est cependant précaire, la croissance et la jeunesse de l’activité ne mettant pas l’entreprise à l’abri de modifications brutales des parts de marché.</a:t>
            </a:r>
          </a:p>
          <a:p>
            <a:endParaRPr lang="fr-FR" dirty="0">
              <a:solidFill>
                <a:schemeClr val="tx1">
                  <a:alpha val="60000"/>
                </a:schemeClr>
              </a:solidFill>
            </a:endParaRPr>
          </a:p>
        </p:txBody>
      </p:sp>
    </p:spTree>
    <p:extLst>
      <p:ext uri="{BB962C8B-B14F-4D97-AF65-F5344CB8AC3E}">
        <p14:creationId xmlns:p14="http://schemas.microsoft.com/office/powerpoint/2010/main" val="1503850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526DD0-5E46-40B7-AEF1-9B26256CF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algn="ctr" defTabSz="457200"/>
            <a:endParaRPr lang="en-US">
              <a:solidFill>
                <a:schemeClr val="tx1"/>
              </a:solidFill>
            </a:endParaRPr>
          </a:p>
        </p:txBody>
      </p:sp>
      <p:grpSp>
        <p:nvGrpSpPr>
          <p:cNvPr id="10" name="Group 9">
            <a:extLst>
              <a:ext uri="{FF2B5EF4-FFF2-40B4-BE49-F238E27FC236}">
                <a16:creationId xmlns:a16="http://schemas.microsoft.com/office/drawing/2014/main" id="{B7E4032D-4110-4963-82B8-8A1B1BF4B6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4273199" cy="6858000"/>
            <a:chOff x="1" y="0"/>
            <a:chExt cx="4273199" cy="6858000"/>
          </a:xfrm>
        </p:grpSpPr>
        <p:sp>
          <p:nvSpPr>
            <p:cNvPr id="11" name="Rectangle 10">
              <a:extLst>
                <a:ext uri="{FF2B5EF4-FFF2-40B4-BE49-F238E27FC236}">
                  <a16:creationId xmlns:a16="http://schemas.microsoft.com/office/drawing/2014/main" id="{66796880-E7D7-485E-A6D1-908B811A1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rgbClr val="FFFFFF"/>
            </a:solidFill>
            <a:ln w="0">
              <a:noFill/>
              <a:prstDash val="solid"/>
              <a:round/>
              <a:headEnd/>
              <a:tailEnd/>
            </a:ln>
          </p:spPr>
          <p:txBody>
            <a:bodyPr wrap="square" rtlCol="0" anchor="ctr">
              <a:noAutofit/>
            </a:bodyPr>
            <a:lstStyle/>
            <a:p>
              <a:pPr algn="ctr"/>
              <a:endParaRPr lang="en-US" dirty="0"/>
            </a:p>
          </p:txBody>
        </p:sp>
        <p:sp>
          <p:nvSpPr>
            <p:cNvPr id="12" name="Rectangle 11">
              <a:extLst>
                <a:ext uri="{FF2B5EF4-FFF2-40B4-BE49-F238E27FC236}">
                  <a16:creationId xmlns:a16="http://schemas.microsoft.com/office/drawing/2014/main" id="{AC97B103-7494-4650-82C0-FC9F8D2723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chemeClr val="accent1">
                <a:lumMod val="50000"/>
                <a:alpha val="25000"/>
              </a:schemeClr>
            </a:solidFill>
            <a:ln w="0">
              <a:noFill/>
              <a:prstDash val="solid"/>
              <a:round/>
              <a:headEnd/>
              <a:tailEnd/>
            </a:ln>
          </p:spPr>
          <p:txBody>
            <a:bodyPr wrap="square" rtlCol="0" anchor="ctr">
              <a:noAutofit/>
            </a:bodyPr>
            <a:lstStyle/>
            <a:p>
              <a:pPr algn="ctr"/>
              <a:endParaRPr lang="en-US" dirty="0"/>
            </a:p>
          </p:txBody>
        </p:sp>
      </p:grpSp>
      <p:sp>
        <p:nvSpPr>
          <p:cNvPr id="2" name="Titre 1">
            <a:extLst>
              <a:ext uri="{FF2B5EF4-FFF2-40B4-BE49-F238E27FC236}">
                <a16:creationId xmlns:a16="http://schemas.microsoft.com/office/drawing/2014/main" id="{923F11E5-DAE9-0C67-74CA-AD04EA431532}"/>
              </a:ext>
            </a:extLst>
          </p:cNvPr>
          <p:cNvSpPr>
            <a:spLocks noGrp="1"/>
          </p:cNvSpPr>
          <p:nvPr>
            <p:ph type="title"/>
          </p:nvPr>
        </p:nvSpPr>
        <p:spPr>
          <a:xfrm>
            <a:off x="1251677" y="619125"/>
            <a:ext cx="2652413" cy="5619749"/>
          </a:xfrm>
        </p:spPr>
        <p:txBody>
          <a:bodyPr anchor="ctr">
            <a:normAutofit/>
          </a:bodyPr>
          <a:lstStyle/>
          <a:p>
            <a:r>
              <a:rPr lang="fr-FR" sz="3700" dirty="0">
                <a:solidFill>
                  <a:srgbClr val="000000"/>
                </a:solidFill>
              </a:rPr>
              <a:t>Prescriptions stratégiques</a:t>
            </a:r>
          </a:p>
        </p:txBody>
      </p:sp>
      <p:grpSp>
        <p:nvGrpSpPr>
          <p:cNvPr id="14" name="Group 13">
            <a:extLst>
              <a:ext uri="{FF2B5EF4-FFF2-40B4-BE49-F238E27FC236}">
                <a16:creationId xmlns:a16="http://schemas.microsoft.com/office/drawing/2014/main" id="{5D133F51-4E9D-4F0B-A452-875C6A52B6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5" name="Freeform 6">
              <a:extLst>
                <a:ext uri="{FF2B5EF4-FFF2-40B4-BE49-F238E27FC236}">
                  <a16:creationId xmlns:a16="http://schemas.microsoft.com/office/drawing/2014/main" id="{BDC8164B-5FC0-4CBD-B7AE-0CB8780FFC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000000"/>
            </a:solidFill>
            <a:ln w="0">
              <a:noFill/>
              <a:prstDash val="solid"/>
              <a:round/>
              <a:headEnd/>
              <a:tailEnd/>
            </a:ln>
          </p:spPr>
          <p:txBody>
            <a:bodyPr/>
            <a:lstStyle/>
            <a:p>
              <a:endParaRPr lang="fr-FR"/>
            </a:p>
          </p:txBody>
        </p:sp>
        <p:sp>
          <p:nvSpPr>
            <p:cNvPr id="16" name="Freeform 6">
              <a:extLst>
                <a:ext uri="{FF2B5EF4-FFF2-40B4-BE49-F238E27FC236}">
                  <a16:creationId xmlns:a16="http://schemas.microsoft.com/office/drawing/2014/main" id="{DF21B6AB-8AF5-4823-92E3-F33B9EAEF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txBody>
            <a:bodyPr/>
            <a:lstStyle/>
            <a:p>
              <a:endParaRPr lang="fr-FR"/>
            </a:p>
          </p:txBody>
        </p:sp>
      </p:grpSp>
      <p:sp>
        <p:nvSpPr>
          <p:cNvPr id="3" name="Espace réservé du contenu 2">
            <a:extLst>
              <a:ext uri="{FF2B5EF4-FFF2-40B4-BE49-F238E27FC236}">
                <a16:creationId xmlns:a16="http://schemas.microsoft.com/office/drawing/2014/main" id="{55B9EF64-5F87-05A2-ADA0-EEDE02B3F6F0}"/>
              </a:ext>
            </a:extLst>
          </p:cNvPr>
          <p:cNvSpPr>
            <a:spLocks noGrp="1"/>
          </p:cNvSpPr>
          <p:nvPr>
            <p:ph idx="1"/>
          </p:nvPr>
        </p:nvSpPr>
        <p:spPr>
          <a:xfrm>
            <a:off x="4860832" y="942398"/>
            <a:ext cx="6508987" cy="5619750"/>
          </a:xfrm>
        </p:spPr>
        <p:txBody>
          <a:bodyPr anchor="ctr">
            <a:noAutofit/>
          </a:bodyPr>
          <a:lstStyle/>
          <a:p>
            <a:pPr eaLnBrk="1" hangingPunct="1">
              <a:defRPr/>
            </a:pPr>
            <a:r>
              <a:rPr lang="fr-FR" sz="2400" dirty="0">
                <a:solidFill>
                  <a:schemeClr val="tx1">
                    <a:alpha val="60000"/>
                  </a:schemeClr>
                </a:solidFill>
              </a:rPr>
              <a:t>Rentabiliser les vaches à lait. Arrivée en situation d’oligopole stable dans ces activités mûres, l’entreprise doit pratiquer une gestion rigoureuse pour dégager le flux financier le plus important possible et réinvestir dans des activités prometteuses.</a:t>
            </a:r>
          </a:p>
          <a:p>
            <a:pPr eaLnBrk="1" hangingPunct="1">
              <a:defRPr/>
            </a:pPr>
            <a:endParaRPr lang="fr-FR" sz="2400" dirty="0">
              <a:solidFill>
                <a:schemeClr val="tx1">
                  <a:alpha val="60000"/>
                </a:schemeClr>
              </a:solidFill>
            </a:endParaRPr>
          </a:p>
          <a:p>
            <a:pPr eaLnBrk="1" hangingPunct="1">
              <a:defRPr/>
            </a:pPr>
            <a:r>
              <a:rPr lang="fr-FR" sz="2400" dirty="0">
                <a:solidFill>
                  <a:schemeClr val="tx1">
                    <a:alpha val="60000"/>
                  </a:schemeClr>
                </a:solidFill>
              </a:rPr>
              <a:t>Abandonner ou maintenir sans investissement les poids morts. Si l’activité est encore bénéficiaire, la firme dominante créant une ombrelle de prix pour ses concurrents, l’entreprise peut la conserver à condition de ne procéder à aucun investissement et la transformer en activité génératrice de liquidités. Dans le cas inverse, mieux vaut l’abandonner, en la vendant ou en la laissant mourir. Dans cette dernière hypothèse, il faut se désengager en pratiquant de façon sélective des prix assurant une bonne rentabilité.</a:t>
            </a:r>
          </a:p>
          <a:p>
            <a:endParaRPr lang="fr-FR" sz="2400" dirty="0">
              <a:solidFill>
                <a:schemeClr val="tx1">
                  <a:alpha val="60000"/>
                </a:schemeClr>
              </a:solidFill>
            </a:endParaRPr>
          </a:p>
        </p:txBody>
      </p:sp>
    </p:spTree>
    <p:extLst>
      <p:ext uri="{BB962C8B-B14F-4D97-AF65-F5344CB8AC3E}">
        <p14:creationId xmlns:p14="http://schemas.microsoft.com/office/powerpoint/2010/main" val="3738566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526DD0-5E46-40B7-AEF1-9B26256CF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algn="ctr" defTabSz="457200"/>
            <a:endParaRPr lang="en-US">
              <a:solidFill>
                <a:schemeClr val="tx1"/>
              </a:solidFill>
            </a:endParaRPr>
          </a:p>
        </p:txBody>
      </p:sp>
      <p:grpSp>
        <p:nvGrpSpPr>
          <p:cNvPr id="10" name="Group 9">
            <a:extLst>
              <a:ext uri="{FF2B5EF4-FFF2-40B4-BE49-F238E27FC236}">
                <a16:creationId xmlns:a16="http://schemas.microsoft.com/office/drawing/2014/main" id="{B7E4032D-4110-4963-82B8-8A1B1BF4B6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4273199" cy="6858000"/>
            <a:chOff x="1" y="0"/>
            <a:chExt cx="4273199" cy="6858000"/>
          </a:xfrm>
        </p:grpSpPr>
        <p:sp>
          <p:nvSpPr>
            <p:cNvPr id="11" name="Rectangle 10">
              <a:extLst>
                <a:ext uri="{FF2B5EF4-FFF2-40B4-BE49-F238E27FC236}">
                  <a16:creationId xmlns:a16="http://schemas.microsoft.com/office/drawing/2014/main" id="{66796880-E7D7-485E-A6D1-908B811A1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rgbClr val="FFFFFF"/>
            </a:solidFill>
            <a:ln w="0">
              <a:noFill/>
              <a:prstDash val="solid"/>
              <a:round/>
              <a:headEnd/>
              <a:tailEnd/>
            </a:ln>
          </p:spPr>
          <p:txBody>
            <a:bodyPr wrap="square" rtlCol="0" anchor="ctr">
              <a:noAutofit/>
            </a:bodyPr>
            <a:lstStyle/>
            <a:p>
              <a:pPr algn="ctr"/>
              <a:endParaRPr lang="en-US" dirty="0"/>
            </a:p>
          </p:txBody>
        </p:sp>
        <p:sp>
          <p:nvSpPr>
            <p:cNvPr id="12" name="Rectangle 11">
              <a:extLst>
                <a:ext uri="{FF2B5EF4-FFF2-40B4-BE49-F238E27FC236}">
                  <a16:creationId xmlns:a16="http://schemas.microsoft.com/office/drawing/2014/main" id="{AC97B103-7494-4650-82C0-FC9F8D2723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chemeClr val="accent1">
                <a:lumMod val="50000"/>
                <a:alpha val="25000"/>
              </a:schemeClr>
            </a:solidFill>
            <a:ln w="0">
              <a:noFill/>
              <a:prstDash val="solid"/>
              <a:round/>
              <a:headEnd/>
              <a:tailEnd/>
            </a:ln>
          </p:spPr>
          <p:txBody>
            <a:bodyPr wrap="square" rtlCol="0" anchor="ctr">
              <a:noAutofit/>
            </a:bodyPr>
            <a:lstStyle/>
            <a:p>
              <a:pPr algn="ctr"/>
              <a:endParaRPr lang="en-US" dirty="0"/>
            </a:p>
          </p:txBody>
        </p:sp>
      </p:grpSp>
      <p:sp>
        <p:nvSpPr>
          <p:cNvPr id="2" name="Titre 1">
            <a:extLst>
              <a:ext uri="{FF2B5EF4-FFF2-40B4-BE49-F238E27FC236}">
                <a16:creationId xmlns:a16="http://schemas.microsoft.com/office/drawing/2014/main" id="{B46EF332-E868-1475-8242-20EC10452DD8}"/>
              </a:ext>
            </a:extLst>
          </p:cNvPr>
          <p:cNvSpPr>
            <a:spLocks noGrp="1"/>
          </p:cNvSpPr>
          <p:nvPr>
            <p:ph type="title"/>
          </p:nvPr>
        </p:nvSpPr>
        <p:spPr>
          <a:xfrm>
            <a:off x="1251677" y="619125"/>
            <a:ext cx="2652413" cy="5619749"/>
          </a:xfrm>
        </p:spPr>
        <p:txBody>
          <a:bodyPr anchor="ctr">
            <a:normAutofit/>
          </a:bodyPr>
          <a:lstStyle/>
          <a:p>
            <a:r>
              <a:rPr lang="fr-FR" sz="3700">
                <a:solidFill>
                  <a:srgbClr val="000000"/>
                </a:solidFill>
              </a:rPr>
              <a:t>Prescriptions stratégiques</a:t>
            </a:r>
          </a:p>
        </p:txBody>
      </p:sp>
      <p:grpSp>
        <p:nvGrpSpPr>
          <p:cNvPr id="14" name="Group 13">
            <a:extLst>
              <a:ext uri="{FF2B5EF4-FFF2-40B4-BE49-F238E27FC236}">
                <a16:creationId xmlns:a16="http://schemas.microsoft.com/office/drawing/2014/main" id="{5D133F51-4E9D-4F0B-A452-875C6A52B6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5" name="Freeform 6">
              <a:extLst>
                <a:ext uri="{FF2B5EF4-FFF2-40B4-BE49-F238E27FC236}">
                  <a16:creationId xmlns:a16="http://schemas.microsoft.com/office/drawing/2014/main" id="{BDC8164B-5FC0-4CBD-B7AE-0CB8780FFC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000000"/>
            </a:solidFill>
            <a:ln w="0">
              <a:noFill/>
              <a:prstDash val="solid"/>
              <a:round/>
              <a:headEnd/>
              <a:tailEnd/>
            </a:ln>
          </p:spPr>
          <p:txBody>
            <a:bodyPr/>
            <a:lstStyle/>
            <a:p>
              <a:endParaRPr lang="fr-FR"/>
            </a:p>
          </p:txBody>
        </p:sp>
        <p:sp>
          <p:nvSpPr>
            <p:cNvPr id="16" name="Freeform 6">
              <a:extLst>
                <a:ext uri="{FF2B5EF4-FFF2-40B4-BE49-F238E27FC236}">
                  <a16:creationId xmlns:a16="http://schemas.microsoft.com/office/drawing/2014/main" id="{DF21B6AB-8AF5-4823-92E3-F33B9EAEF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txBody>
            <a:bodyPr/>
            <a:lstStyle/>
            <a:p>
              <a:endParaRPr lang="fr-FR"/>
            </a:p>
          </p:txBody>
        </p:sp>
      </p:grpSp>
      <p:sp>
        <p:nvSpPr>
          <p:cNvPr id="3" name="Espace réservé du contenu 2">
            <a:extLst>
              <a:ext uri="{FF2B5EF4-FFF2-40B4-BE49-F238E27FC236}">
                <a16:creationId xmlns:a16="http://schemas.microsoft.com/office/drawing/2014/main" id="{36C96042-0B3C-A5CC-453F-58D856807453}"/>
              </a:ext>
            </a:extLst>
          </p:cNvPr>
          <p:cNvSpPr>
            <a:spLocks noGrp="1"/>
          </p:cNvSpPr>
          <p:nvPr>
            <p:ph idx="1"/>
          </p:nvPr>
        </p:nvSpPr>
        <p:spPr>
          <a:xfrm>
            <a:off x="4916250" y="619125"/>
            <a:ext cx="6508987" cy="5619750"/>
          </a:xfrm>
        </p:spPr>
        <p:txBody>
          <a:bodyPr anchor="ctr">
            <a:noAutofit/>
          </a:bodyPr>
          <a:lstStyle/>
          <a:p>
            <a:pPr eaLnBrk="1" hangingPunct="1">
              <a:defRPr/>
            </a:pPr>
            <a:r>
              <a:rPr lang="fr-FR" dirty="0">
                <a:solidFill>
                  <a:schemeClr val="tx1">
                    <a:alpha val="60000"/>
                  </a:schemeClr>
                </a:solidFill>
              </a:rPr>
              <a:t>Maintenir la position dominante pour les vedettes, en attendant que, l’activité vieillissant, cette vedette devienne une vache à lait.</a:t>
            </a:r>
          </a:p>
          <a:p>
            <a:pPr eaLnBrk="1" hangingPunct="1">
              <a:defRPr/>
            </a:pPr>
            <a:endParaRPr lang="fr-FR" dirty="0">
              <a:solidFill>
                <a:schemeClr val="tx1">
                  <a:alpha val="60000"/>
                </a:schemeClr>
              </a:solidFill>
            </a:endParaRPr>
          </a:p>
          <a:p>
            <a:pPr eaLnBrk="1" hangingPunct="1">
              <a:defRPr/>
            </a:pPr>
            <a:r>
              <a:rPr lang="fr-FR" dirty="0">
                <a:solidFill>
                  <a:schemeClr val="tx1">
                    <a:alpha val="60000"/>
                  </a:schemeClr>
                </a:solidFill>
              </a:rPr>
              <a:t>Doubler la mise, resegmenter ou abandonner pour les dilemmes, en fonction de critères tels que la taille future du marché, l’importance des investissements à réaliser, la synergie avec d’autres activités, le poids relatif au sein de l’entreprise, l’existence ou non de niches, les compétences propres de l’entreprise et sa capacité financière.</a:t>
            </a:r>
          </a:p>
          <a:p>
            <a:endParaRPr lang="fr-FR" dirty="0">
              <a:solidFill>
                <a:schemeClr val="tx1">
                  <a:alpha val="60000"/>
                </a:schemeClr>
              </a:solidFill>
            </a:endParaRPr>
          </a:p>
        </p:txBody>
      </p:sp>
    </p:spTree>
    <p:extLst>
      <p:ext uri="{BB962C8B-B14F-4D97-AF65-F5344CB8AC3E}">
        <p14:creationId xmlns:p14="http://schemas.microsoft.com/office/powerpoint/2010/main" val="2692064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34D159-3FF5-0B4A-8757-0F1F9D553DC8}"/>
              </a:ext>
            </a:extLst>
          </p:cNvPr>
          <p:cNvSpPr>
            <a:spLocks noGrp="1"/>
          </p:cNvSpPr>
          <p:nvPr>
            <p:ph type="title"/>
          </p:nvPr>
        </p:nvSpPr>
        <p:spPr/>
        <p:txBody>
          <a:bodyPr/>
          <a:lstStyle/>
          <a:p>
            <a:pPr algn="ctr"/>
            <a:r>
              <a:rPr lang="fr-FR" sz="4400" b="1" dirty="0"/>
              <a:t>Schématisation prescriptions BCG</a:t>
            </a:r>
            <a:endParaRPr lang="fr-FR" b="1" dirty="0"/>
          </a:p>
        </p:txBody>
      </p:sp>
      <p:graphicFrame>
        <p:nvGraphicFramePr>
          <p:cNvPr id="4" name="Group 44">
            <a:extLst>
              <a:ext uri="{FF2B5EF4-FFF2-40B4-BE49-F238E27FC236}">
                <a16:creationId xmlns:a16="http://schemas.microsoft.com/office/drawing/2014/main" id="{CEA48F07-BF58-8738-A393-1D691258EFFF}"/>
              </a:ext>
            </a:extLst>
          </p:cNvPr>
          <p:cNvGraphicFramePr>
            <a:graphicFrameLocks noGrp="1"/>
          </p:cNvGraphicFramePr>
          <p:nvPr>
            <p:ph idx="1"/>
            <p:extLst>
              <p:ext uri="{D42A27DB-BD31-4B8C-83A1-F6EECF244321}">
                <p14:modId xmlns:p14="http://schemas.microsoft.com/office/powerpoint/2010/main" val="1543925550"/>
              </p:ext>
            </p:extLst>
          </p:nvPr>
        </p:nvGraphicFramePr>
        <p:xfrm>
          <a:off x="1981200" y="1962149"/>
          <a:ext cx="8229600" cy="4530726"/>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22653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r-FR" sz="28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r-FR" sz="28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653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r-FR" sz="28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r-FR" sz="28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5" name="Oval 46">
            <a:extLst>
              <a:ext uri="{FF2B5EF4-FFF2-40B4-BE49-F238E27FC236}">
                <a16:creationId xmlns:a16="http://schemas.microsoft.com/office/drawing/2014/main" id="{CEB49D2C-2048-CC04-9452-14BDAAF327E0}"/>
              </a:ext>
            </a:extLst>
          </p:cNvPr>
          <p:cNvSpPr>
            <a:spLocks noChangeArrowheads="1"/>
          </p:cNvSpPr>
          <p:nvPr/>
        </p:nvSpPr>
        <p:spPr bwMode="auto">
          <a:xfrm>
            <a:off x="2279650" y="2278062"/>
            <a:ext cx="576263" cy="5762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0"/>
              </a:spcBef>
              <a:buClrTx/>
              <a:buSzTx/>
              <a:buFontTx/>
              <a:buNone/>
            </a:pPr>
            <a:endParaRPr lang="fr-FR" altLang="fr-FR" sz="1800"/>
          </a:p>
        </p:txBody>
      </p:sp>
      <p:sp>
        <p:nvSpPr>
          <p:cNvPr id="6" name="Oval 47">
            <a:extLst>
              <a:ext uri="{FF2B5EF4-FFF2-40B4-BE49-F238E27FC236}">
                <a16:creationId xmlns:a16="http://schemas.microsoft.com/office/drawing/2014/main" id="{483A60B8-646B-23E7-EE5F-02DD44CE01CC}"/>
              </a:ext>
            </a:extLst>
          </p:cNvPr>
          <p:cNvSpPr>
            <a:spLocks noChangeArrowheads="1"/>
          </p:cNvSpPr>
          <p:nvPr/>
        </p:nvSpPr>
        <p:spPr bwMode="auto">
          <a:xfrm>
            <a:off x="4943475" y="3214687"/>
            <a:ext cx="936625" cy="7921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0"/>
              </a:spcBef>
              <a:buClrTx/>
              <a:buSzTx/>
              <a:buFontTx/>
              <a:buNone/>
            </a:pPr>
            <a:endParaRPr lang="fr-FR" altLang="fr-FR" sz="1800"/>
          </a:p>
        </p:txBody>
      </p:sp>
      <p:sp>
        <p:nvSpPr>
          <p:cNvPr id="7" name="Oval 48">
            <a:extLst>
              <a:ext uri="{FF2B5EF4-FFF2-40B4-BE49-F238E27FC236}">
                <a16:creationId xmlns:a16="http://schemas.microsoft.com/office/drawing/2014/main" id="{CB992E53-5E4F-8F39-2887-719E538D39EE}"/>
              </a:ext>
            </a:extLst>
          </p:cNvPr>
          <p:cNvSpPr>
            <a:spLocks noChangeArrowheads="1"/>
          </p:cNvSpPr>
          <p:nvPr/>
        </p:nvSpPr>
        <p:spPr bwMode="auto">
          <a:xfrm>
            <a:off x="2351088" y="4727574"/>
            <a:ext cx="865187" cy="7921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0"/>
              </a:spcBef>
              <a:buClrTx/>
              <a:buSzTx/>
              <a:buFontTx/>
              <a:buNone/>
            </a:pPr>
            <a:endParaRPr lang="fr-FR" altLang="fr-FR" sz="1800"/>
          </a:p>
        </p:txBody>
      </p:sp>
      <p:sp>
        <p:nvSpPr>
          <p:cNvPr id="8" name="Oval 49">
            <a:extLst>
              <a:ext uri="{FF2B5EF4-FFF2-40B4-BE49-F238E27FC236}">
                <a16:creationId xmlns:a16="http://schemas.microsoft.com/office/drawing/2014/main" id="{5C450684-12A2-BF31-A7CB-A45C6D1A8A8A}"/>
              </a:ext>
            </a:extLst>
          </p:cNvPr>
          <p:cNvSpPr>
            <a:spLocks noChangeArrowheads="1"/>
          </p:cNvSpPr>
          <p:nvPr/>
        </p:nvSpPr>
        <p:spPr bwMode="auto">
          <a:xfrm>
            <a:off x="6240463" y="4151312"/>
            <a:ext cx="576262" cy="5048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0"/>
              </a:spcBef>
              <a:buClrTx/>
              <a:buSzTx/>
              <a:buFontTx/>
              <a:buNone/>
            </a:pPr>
            <a:endParaRPr lang="fr-FR" altLang="fr-FR" sz="1800"/>
          </a:p>
        </p:txBody>
      </p:sp>
      <p:sp>
        <p:nvSpPr>
          <p:cNvPr id="9" name="Oval 50">
            <a:extLst>
              <a:ext uri="{FF2B5EF4-FFF2-40B4-BE49-F238E27FC236}">
                <a16:creationId xmlns:a16="http://schemas.microsoft.com/office/drawing/2014/main" id="{04C45613-C525-30AF-8493-1CFF303367F2}"/>
              </a:ext>
            </a:extLst>
          </p:cNvPr>
          <p:cNvSpPr>
            <a:spLocks noChangeArrowheads="1"/>
          </p:cNvSpPr>
          <p:nvPr/>
        </p:nvSpPr>
        <p:spPr bwMode="auto">
          <a:xfrm>
            <a:off x="6456363" y="2351087"/>
            <a:ext cx="647700" cy="6477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0"/>
              </a:spcBef>
              <a:buClrTx/>
              <a:buSzTx/>
              <a:buFontTx/>
              <a:buNone/>
            </a:pPr>
            <a:endParaRPr lang="fr-FR" altLang="fr-FR" sz="1800"/>
          </a:p>
        </p:txBody>
      </p:sp>
      <p:sp>
        <p:nvSpPr>
          <p:cNvPr id="10" name="Oval 51">
            <a:extLst>
              <a:ext uri="{FF2B5EF4-FFF2-40B4-BE49-F238E27FC236}">
                <a16:creationId xmlns:a16="http://schemas.microsoft.com/office/drawing/2014/main" id="{AEB56914-8B93-5D7B-6DE1-841AC3D95D96}"/>
              </a:ext>
            </a:extLst>
          </p:cNvPr>
          <p:cNvSpPr>
            <a:spLocks noChangeArrowheads="1"/>
          </p:cNvSpPr>
          <p:nvPr/>
        </p:nvSpPr>
        <p:spPr bwMode="auto">
          <a:xfrm>
            <a:off x="7680325" y="2998787"/>
            <a:ext cx="647700" cy="5762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0"/>
              </a:spcBef>
              <a:buClrTx/>
              <a:buSzTx/>
              <a:buFontTx/>
              <a:buNone/>
            </a:pPr>
            <a:endParaRPr lang="fr-FR" altLang="fr-FR" sz="1800"/>
          </a:p>
        </p:txBody>
      </p:sp>
      <p:sp>
        <p:nvSpPr>
          <p:cNvPr id="11" name="Oval 52">
            <a:extLst>
              <a:ext uri="{FF2B5EF4-FFF2-40B4-BE49-F238E27FC236}">
                <a16:creationId xmlns:a16="http://schemas.microsoft.com/office/drawing/2014/main" id="{79A88E44-3CAB-3AFC-731A-96E0FB93813A}"/>
              </a:ext>
            </a:extLst>
          </p:cNvPr>
          <p:cNvSpPr>
            <a:spLocks noChangeArrowheads="1"/>
          </p:cNvSpPr>
          <p:nvPr/>
        </p:nvSpPr>
        <p:spPr bwMode="auto">
          <a:xfrm>
            <a:off x="9625013" y="3430587"/>
            <a:ext cx="287337" cy="2889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0"/>
              </a:spcBef>
              <a:buClrTx/>
              <a:buSzTx/>
              <a:buFontTx/>
              <a:buNone/>
            </a:pPr>
            <a:endParaRPr lang="fr-FR" altLang="fr-FR" sz="1800"/>
          </a:p>
        </p:txBody>
      </p:sp>
      <p:sp>
        <p:nvSpPr>
          <p:cNvPr id="12" name="Oval 53">
            <a:extLst>
              <a:ext uri="{FF2B5EF4-FFF2-40B4-BE49-F238E27FC236}">
                <a16:creationId xmlns:a16="http://schemas.microsoft.com/office/drawing/2014/main" id="{0568D078-403F-475F-6DEB-9B3BA72B47FA}"/>
              </a:ext>
            </a:extLst>
          </p:cNvPr>
          <p:cNvSpPr>
            <a:spLocks noChangeArrowheads="1"/>
          </p:cNvSpPr>
          <p:nvPr/>
        </p:nvSpPr>
        <p:spPr bwMode="auto">
          <a:xfrm>
            <a:off x="9767888" y="3862387"/>
            <a:ext cx="288925" cy="2889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0"/>
              </a:spcBef>
              <a:buClrTx/>
              <a:buSzTx/>
              <a:buFontTx/>
              <a:buNone/>
            </a:pPr>
            <a:endParaRPr lang="fr-FR" altLang="fr-FR" sz="1800"/>
          </a:p>
        </p:txBody>
      </p:sp>
      <p:sp>
        <p:nvSpPr>
          <p:cNvPr id="13" name="Oval 54">
            <a:extLst>
              <a:ext uri="{FF2B5EF4-FFF2-40B4-BE49-F238E27FC236}">
                <a16:creationId xmlns:a16="http://schemas.microsoft.com/office/drawing/2014/main" id="{C49A5B04-7B23-67F4-4608-5B1B59A0B473}"/>
              </a:ext>
            </a:extLst>
          </p:cNvPr>
          <p:cNvSpPr>
            <a:spLocks noChangeArrowheads="1"/>
          </p:cNvSpPr>
          <p:nvPr/>
        </p:nvSpPr>
        <p:spPr bwMode="auto">
          <a:xfrm>
            <a:off x="9191625" y="5375274"/>
            <a:ext cx="647700" cy="6477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0"/>
              </a:spcBef>
              <a:buClrTx/>
              <a:buSzTx/>
              <a:buFontTx/>
              <a:buNone/>
            </a:pPr>
            <a:endParaRPr lang="fr-FR" altLang="fr-FR" sz="1800"/>
          </a:p>
        </p:txBody>
      </p:sp>
      <p:sp>
        <p:nvSpPr>
          <p:cNvPr id="14" name="Line 55">
            <a:extLst>
              <a:ext uri="{FF2B5EF4-FFF2-40B4-BE49-F238E27FC236}">
                <a16:creationId xmlns:a16="http://schemas.microsoft.com/office/drawing/2014/main" id="{4F68E985-7461-9105-E179-DC2E4F7CBA29}"/>
              </a:ext>
            </a:extLst>
          </p:cNvPr>
          <p:cNvSpPr>
            <a:spLocks noChangeShapeType="1"/>
          </p:cNvSpPr>
          <p:nvPr/>
        </p:nvSpPr>
        <p:spPr bwMode="auto">
          <a:xfrm>
            <a:off x="2566988" y="2854324"/>
            <a:ext cx="0"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5" name="Line 56">
            <a:extLst>
              <a:ext uri="{FF2B5EF4-FFF2-40B4-BE49-F238E27FC236}">
                <a16:creationId xmlns:a16="http://schemas.microsoft.com/office/drawing/2014/main" id="{C556BA85-670B-036B-3A4E-807B02C4C68E}"/>
              </a:ext>
            </a:extLst>
          </p:cNvPr>
          <p:cNvSpPr>
            <a:spLocks noChangeShapeType="1"/>
          </p:cNvSpPr>
          <p:nvPr/>
        </p:nvSpPr>
        <p:spPr bwMode="auto">
          <a:xfrm flipH="1">
            <a:off x="4583113" y="3575049"/>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6" name="Line 57">
            <a:extLst>
              <a:ext uri="{FF2B5EF4-FFF2-40B4-BE49-F238E27FC236}">
                <a16:creationId xmlns:a16="http://schemas.microsoft.com/office/drawing/2014/main" id="{5CA9C480-6617-9A45-9F2F-918C390CBB76}"/>
              </a:ext>
            </a:extLst>
          </p:cNvPr>
          <p:cNvSpPr>
            <a:spLocks noChangeShapeType="1"/>
          </p:cNvSpPr>
          <p:nvPr/>
        </p:nvSpPr>
        <p:spPr bwMode="auto">
          <a:xfrm>
            <a:off x="4583113" y="3575049"/>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7" name="Line 58">
            <a:extLst>
              <a:ext uri="{FF2B5EF4-FFF2-40B4-BE49-F238E27FC236}">
                <a16:creationId xmlns:a16="http://schemas.microsoft.com/office/drawing/2014/main" id="{C054C1E5-DC24-5D44-1EDE-0E1DC84BD85B}"/>
              </a:ext>
            </a:extLst>
          </p:cNvPr>
          <p:cNvSpPr>
            <a:spLocks noChangeShapeType="1"/>
          </p:cNvSpPr>
          <p:nvPr/>
        </p:nvSpPr>
        <p:spPr bwMode="auto">
          <a:xfrm>
            <a:off x="2782888" y="5519737"/>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8" name="Line 60">
            <a:extLst>
              <a:ext uri="{FF2B5EF4-FFF2-40B4-BE49-F238E27FC236}">
                <a16:creationId xmlns:a16="http://schemas.microsoft.com/office/drawing/2014/main" id="{52DD72BF-F9BF-2870-9ABE-86F44D2163A7}"/>
              </a:ext>
            </a:extLst>
          </p:cNvPr>
          <p:cNvSpPr>
            <a:spLocks noChangeShapeType="1"/>
          </p:cNvSpPr>
          <p:nvPr/>
        </p:nvSpPr>
        <p:spPr bwMode="auto">
          <a:xfrm flipH="1">
            <a:off x="5664200" y="4438649"/>
            <a:ext cx="5762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9" name="Line 61">
            <a:extLst>
              <a:ext uri="{FF2B5EF4-FFF2-40B4-BE49-F238E27FC236}">
                <a16:creationId xmlns:a16="http://schemas.microsoft.com/office/drawing/2014/main" id="{2679B539-C232-63A1-565C-87D63FA5F2F1}"/>
              </a:ext>
            </a:extLst>
          </p:cNvPr>
          <p:cNvSpPr>
            <a:spLocks noChangeShapeType="1"/>
          </p:cNvSpPr>
          <p:nvPr/>
        </p:nvSpPr>
        <p:spPr bwMode="auto">
          <a:xfrm>
            <a:off x="5664200" y="4438649"/>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0" name="Line 62">
            <a:extLst>
              <a:ext uri="{FF2B5EF4-FFF2-40B4-BE49-F238E27FC236}">
                <a16:creationId xmlns:a16="http://schemas.microsoft.com/office/drawing/2014/main" id="{DB1476AE-577E-AE8D-2C70-B8D2A651C648}"/>
              </a:ext>
            </a:extLst>
          </p:cNvPr>
          <p:cNvSpPr>
            <a:spLocks noChangeShapeType="1"/>
          </p:cNvSpPr>
          <p:nvPr/>
        </p:nvSpPr>
        <p:spPr bwMode="auto">
          <a:xfrm flipH="1">
            <a:off x="7680325" y="2854324"/>
            <a:ext cx="720725" cy="8651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1" name="Line 63">
            <a:extLst>
              <a:ext uri="{FF2B5EF4-FFF2-40B4-BE49-F238E27FC236}">
                <a16:creationId xmlns:a16="http://schemas.microsoft.com/office/drawing/2014/main" id="{6EBCB618-8855-A630-0EE5-4421F816AF67}"/>
              </a:ext>
            </a:extLst>
          </p:cNvPr>
          <p:cNvSpPr>
            <a:spLocks noChangeShapeType="1"/>
          </p:cNvSpPr>
          <p:nvPr/>
        </p:nvSpPr>
        <p:spPr bwMode="auto">
          <a:xfrm flipH="1">
            <a:off x="7391400" y="3719512"/>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2" name="Line 64">
            <a:extLst>
              <a:ext uri="{FF2B5EF4-FFF2-40B4-BE49-F238E27FC236}">
                <a16:creationId xmlns:a16="http://schemas.microsoft.com/office/drawing/2014/main" id="{AF516006-C670-35A6-7CDF-04BB40723C41}"/>
              </a:ext>
            </a:extLst>
          </p:cNvPr>
          <p:cNvSpPr>
            <a:spLocks noChangeShapeType="1"/>
          </p:cNvSpPr>
          <p:nvPr/>
        </p:nvSpPr>
        <p:spPr bwMode="auto">
          <a:xfrm flipH="1">
            <a:off x="5808663" y="2638424"/>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3" name="Line 65">
            <a:extLst>
              <a:ext uri="{FF2B5EF4-FFF2-40B4-BE49-F238E27FC236}">
                <a16:creationId xmlns:a16="http://schemas.microsoft.com/office/drawing/2014/main" id="{B38E91C2-6326-8A83-6848-CB4E682F1345}"/>
              </a:ext>
            </a:extLst>
          </p:cNvPr>
          <p:cNvSpPr>
            <a:spLocks noChangeShapeType="1"/>
          </p:cNvSpPr>
          <p:nvPr/>
        </p:nvSpPr>
        <p:spPr bwMode="auto">
          <a:xfrm>
            <a:off x="9912350" y="3503612"/>
            <a:ext cx="504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4" name="Line 66">
            <a:extLst>
              <a:ext uri="{FF2B5EF4-FFF2-40B4-BE49-F238E27FC236}">
                <a16:creationId xmlns:a16="http://schemas.microsoft.com/office/drawing/2014/main" id="{B9C9FDE1-6F05-7BD2-6314-C57A52076BCA}"/>
              </a:ext>
            </a:extLst>
          </p:cNvPr>
          <p:cNvSpPr>
            <a:spLocks noChangeShapeType="1"/>
          </p:cNvSpPr>
          <p:nvPr/>
        </p:nvSpPr>
        <p:spPr bwMode="auto">
          <a:xfrm>
            <a:off x="10056813" y="4006849"/>
            <a:ext cx="3603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5" name="Line 67">
            <a:extLst>
              <a:ext uri="{FF2B5EF4-FFF2-40B4-BE49-F238E27FC236}">
                <a16:creationId xmlns:a16="http://schemas.microsoft.com/office/drawing/2014/main" id="{D262DA62-4B3C-5A9D-0493-786EB94E8DF7}"/>
              </a:ext>
            </a:extLst>
          </p:cNvPr>
          <p:cNvSpPr>
            <a:spLocks noChangeShapeType="1"/>
          </p:cNvSpPr>
          <p:nvPr/>
        </p:nvSpPr>
        <p:spPr bwMode="auto">
          <a:xfrm>
            <a:off x="9840913" y="5735637"/>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Tree>
    <p:extLst>
      <p:ext uri="{BB962C8B-B14F-4D97-AF65-F5344CB8AC3E}">
        <p14:creationId xmlns:p14="http://schemas.microsoft.com/office/powerpoint/2010/main" val="537431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Média en ligne 1" title="Comprendre la matrice BCG [Philippe Gattet]">
            <a:hlinkClick r:id="" action="ppaction://media"/>
            <a:extLst>
              <a:ext uri="{FF2B5EF4-FFF2-40B4-BE49-F238E27FC236}">
                <a16:creationId xmlns:a16="http://schemas.microsoft.com/office/drawing/2014/main" id="{91082888-23A3-6AAF-1E85-4A7370A04266}"/>
              </a:ext>
            </a:extLst>
          </p:cNvPr>
          <p:cNvPicPr>
            <a:picLocks noRot="1" noChangeAspect="1"/>
          </p:cNvPicPr>
          <p:nvPr>
            <a:videoFile r:link="rId1"/>
          </p:nvPr>
        </p:nvPicPr>
        <p:blipFill>
          <a:blip r:embed="rId3"/>
          <a:stretch>
            <a:fillRect/>
          </a:stretch>
        </p:blipFill>
        <p:spPr>
          <a:xfrm>
            <a:off x="0" y="0"/>
            <a:ext cx="12192000" cy="6888480"/>
          </a:xfrm>
          <a:prstGeom prst="rect">
            <a:avLst/>
          </a:prstGeom>
        </p:spPr>
      </p:pic>
    </p:spTree>
    <p:extLst>
      <p:ext uri="{BB962C8B-B14F-4D97-AF65-F5344CB8AC3E}">
        <p14:creationId xmlns:p14="http://schemas.microsoft.com/office/powerpoint/2010/main" val="3476674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800" name="Rectangle 33799">
            <a:extLst>
              <a:ext uri="{FF2B5EF4-FFF2-40B4-BE49-F238E27FC236}">
                <a16:creationId xmlns:a16="http://schemas.microsoft.com/office/drawing/2014/main" id="{EF526DD0-5E46-40B7-AEF1-9B26256CF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algn="ctr" defTabSz="457200"/>
            <a:endParaRPr lang="en-US">
              <a:solidFill>
                <a:schemeClr val="tx1"/>
              </a:solidFill>
            </a:endParaRPr>
          </a:p>
        </p:txBody>
      </p:sp>
      <p:grpSp>
        <p:nvGrpSpPr>
          <p:cNvPr id="33802" name="Group 33801">
            <a:extLst>
              <a:ext uri="{FF2B5EF4-FFF2-40B4-BE49-F238E27FC236}">
                <a16:creationId xmlns:a16="http://schemas.microsoft.com/office/drawing/2014/main" id="{B7E4032D-4110-4963-82B8-8A1B1BF4B6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4273199" cy="6858000"/>
            <a:chOff x="1" y="0"/>
            <a:chExt cx="4273199" cy="6858000"/>
          </a:xfrm>
        </p:grpSpPr>
        <p:sp>
          <p:nvSpPr>
            <p:cNvPr id="33803" name="Rectangle 33802">
              <a:extLst>
                <a:ext uri="{FF2B5EF4-FFF2-40B4-BE49-F238E27FC236}">
                  <a16:creationId xmlns:a16="http://schemas.microsoft.com/office/drawing/2014/main" id="{66796880-E7D7-485E-A6D1-908B811A1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rgbClr val="FFFFFF"/>
            </a:solidFill>
            <a:ln w="0">
              <a:noFill/>
              <a:prstDash val="solid"/>
              <a:round/>
              <a:headEnd/>
              <a:tailEnd/>
            </a:ln>
          </p:spPr>
          <p:txBody>
            <a:bodyPr wrap="square" rtlCol="0" anchor="ctr">
              <a:noAutofit/>
            </a:bodyPr>
            <a:lstStyle/>
            <a:p>
              <a:pPr algn="ctr"/>
              <a:endParaRPr lang="en-US" dirty="0"/>
            </a:p>
          </p:txBody>
        </p:sp>
        <p:sp>
          <p:nvSpPr>
            <p:cNvPr id="33804" name="Rectangle 33803">
              <a:extLst>
                <a:ext uri="{FF2B5EF4-FFF2-40B4-BE49-F238E27FC236}">
                  <a16:creationId xmlns:a16="http://schemas.microsoft.com/office/drawing/2014/main" id="{AC97B103-7494-4650-82C0-FC9F8D2723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chemeClr val="accent1">
                <a:lumMod val="50000"/>
                <a:alpha val="25000"/>
              </a:schemeClr>
            </a:solidFill>
            <a:ln w="0">
              <a:noFill/>
              <a:prstDash val="solid"/>
              <a:round/>
              <a:headEnd/>
              <a:tailEnd/>
            </a:ln>
          </p:spPr>
          <p:txBody>
            <a:bodyPr wrap="square" rtlCol="0" anchor="ctr">
              <a:noAutofit/>
            </a:bodyPr>
            <a:lstStyle/>
            <a:p>
              <a:pPr algn="ctr"/>
              <a:endParaRPr lang="en-US" dirty="0"/>
            </a:p>
          </p:txBody>
        </p:sp>
      </p:grpSp>
      <p:sp>
        <p:nvSpPr>
          <p:cNvPr id="33794" name="Rectangle 2">
            <a:extLst>
              <a:ext uri="{FF2B5EF4-FFF2-40B4-BE49-F238E27FC236}">
                <a16:creationId xmlns:a16="http://schemas.microsoft.com/office/drawing/2014/main" id="{D8C787F8-CAA2-46CF-BE39-357C3E2829B1}"/>
              </a:ext>
            </a:extLst>
          </p:cNvPr>
          <p:cNvSpPr>
            <a:spLocks noGrp="1" noChangeArrowheads="1"/>
          </p:cNvSpPr>
          <p:nvPr>
            <p:ph type="title"/>
          </p:nvPr>
        </p:nvSpPr>
        <p:spPr>
          <a:xfrm>
            <a:off x="1251677" y="619125"/>
            <a:ext cx="2652413" cy="5619749"/>
          </a:xfrm>
        </p:spPr>
        <p:txBody>
          <a:bodyPr anchor="ctr">
            <a:normAutofit/>
          </a:bodyPr>
          <a:lstStyle/>
          <a:p>
            <a:pPr eaLnBrk="1" hangingPunct="1">
              <a:defRPr/>
            </a:pPr>
            <a:r>
              <a:rPr lang="fr-FR">
                <a:solidFill>
                  <a:srgbClr val="000000"/>
                </a:solidFill>
              </a:rPr>
              <a:t>La matrice d’Arthur D. Little</a:t>
            </a:r>
          </a:p>
        </p:txBody>
      </p:sp>
      <p:grpSp>
        <p:nvGrpSpPr>
          <p:cNvPr id="33806" name="Group 33805">
            <a:extLst>
              <a:ext uri="{FF2B5EF4-FFF2-40B4-BE49-F238E27FC236}">
                <a16:creationId xmlns:a16="http://schemas.microsoft.com/office/drawing/2014/main" id="{5D133F51-4E9D-4F0B-A452-875C6A52B6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33807" name="Freeform 6">
              <a:extLst>
                <a:ext uri="{FF2B5EF4-FFF2-40B4-BE49-F238E27FC236}">
                  <a16:creationId xmlns:a16="http://schemas.microsoft.com/office/drawing/2014/main" id="{BDC8164B-5FC0-4CBD-B7AE-0CB8780FFC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000000"/>
            </a:solidFill>
            <a:ln w="0">
              <a:noFill/>
              <a:prstDash val="solid"/>
              <a:round/>
              <a:headEnd/>
              <a:tailEnd/>
            </a:ln>
          </p:spPr>
          <p:txBody>
            <a:bodyPr/>
            <a:lstStyle/>
            <a:p>
              <a:endParaRPr lang="fr-FR"/>
            </a:p>
          </p:txBody>
        </p:sp>
        <p:sp>
          <p:nvSpPr>
            <p:cNvPr id="33808" name="Freeform 6">
              <a:extLst>
                <a:ext uri="{FF2B5EF4-FFF2-40B4-BE49-F238E27FC236}">
                  <a16:creationId xmlns:a16="http://schemas.microsoft.com/office/drawing/2014/main" id="{DF21B6AB-8AF5-4823-92E3-F33B9EAEF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txBody>
            <a:bodyPr/>
            <a:lstStyle/>
            <a:p>
              <a:endParaRPr lang="fr-FR"/>
            </a:p>
          </p:txBody>
        </p:sp>
      </p:grpSp>
      <p:sp>
        <p:nvSpPr>
          <p:cNvPr id="33795" name="Rectangle 3">
            <a:extLst>
              <a:ext uri="{FF2B5EF4-FFF2-40B4-BE49-F238E27FC236}">
                <a16:creationId xmlns:a16="http://schemas.microsoft.com/office/drawing/2014/main" id="{5857C135-1E06-4E2F-B338-C414D1ECD3EC}"/>
              </a:ext>
            </a:extLst>
          </p:cNvPr>
          <p:cNvSpPr>
            <a:spLocks noGrp="1" noChangeArrowheads="1"/>
          </p:cNvSpPr>
          <p:nvPr>
            <p:ph type="body" idx="1"/>
          </p:nvPr>
        </p:nvSpPr>
        <p:spPr>
          <a:xfrm>
            <a:off x="4916250" y="619125"/>
            <a:ext cx="6508987" cy="5619750"/>
          </a:xfrm>
        </p:spPr>
        <p:txBody>
          <a:bodyPr anchor="ctr">
            <a:normAutofit/>
          </a:bodyPr>
          <a:lstStyle/>
          <a:p>
            <a:pPr eaLnBrk="1" hangingPunct="1">
              <a:defRPr/>
            </a:pPr>
            <a:r>
              <a:rPr lang="fr-FR" dirty="0">
                <a:solidFill>
                  <a:schemeClr val="tx1">
                    <a:alpha val="60000"/>
                  </a:schemeClr>
                </a:solidFill>
              </a:rPr>
              <a:t>ADL structure son tableau d’analyse stratégique à partir des deux variables suivantes :</a:t>
            </a:r>
          </a:p>
          <a:p>
            <a:pPr eaLnBrk="1" hangingPunct="1">
              <a:defRPr/>
            </a:pPr>
            <a:endParaRPr lang="fr-FR" dirty="0">
              <a:solidFill>
                <a:schemeClr val="tx1">
                  <a:alpha val="60000"/>
                </a:schemeClr>
              </a:solidFill>
            </a:endParaRPr>
          </a:p>
          <a:p>
            <a:pPr lvl="1" eaLnBrk="1" hangingPunct="1">
              <a:defRPr/>
            </a:pPr>
            <a:r>
              <a:rPr lang="fr-FR" sz="2800" dirty="0">
                <a:solidFill>
                  <a:schemeClr val="tx1">
                    <a:alpha val="60000"/>
                  </a:schemeClr>
                </a:solidFill>
              </a:rPr>
              <a:t>Le degré de maturité de l’activité</a:t>
            </a:r>
          </a:p>
          <a:p>
            <a:pPr lvl="1" eaLnBrk="1" hangingPunct="1">
              <a:defRPr/>
            </a:pPr>
            <a:r>
              <a:rPr lang="fr-FR" sz="2800" dirty="0">
                <a:solidFill>
                  <a:schemeClr val="tx1">
                    <a:alpha val="60000"/>
                  </a:schemeClr>
                </a:solidFill>
              </a:rPr>
              <a:t>La position concurrentielle de l’entreprise sur son domaine d’activité.</a:t>
            </a:r>
          </a:p>
          <a:p>
            <a:pPr eaLnBrk="1" hangingPunct="1">
              <a:defRPr/>
            </a:pPr>
            <a:endParaRPr lang="fr-FR" dirty="0">
              <a:solidFill>
                <a:schemeClr val="tx1">
                  <a:alpha val="60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824" name="Rectangle 34823">
            <a:extLst>
              <a:ext uri="{FF2B5EF4-FFF2-40B4-BE49-F238E27FC236}">
                <a16:creationId xmlns:a16="http://schemas.microsoft.com/office/drawing/2014/main" id="{EF526DD0-5E46-40B7-AEF1-9B26256CF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algn="ctr" defTabSz="457200"/>
            <a:endParaRPr lang="en-US">
              <a:solidFill>
                <a:schemeClr val="tx1"/>
              </a:solidFill>
            </a:endParaRPr>
          </a:p>
        </p:txBody>
      </p:sp>
      <p:grpSp>
        <p:nvGrpSpPr>
          <p:cNvPr id="34826" name="Group 34825">
            <a:extLst>
              <a:ext uri="{FF2B5EF4-FFF2-40B4-BE49-F238E27FC236}">
                <a16:creationId xmlns:a16="http://schemas.microsoft.com/office/drawing/2014/main" id="{B7E4032D-4110-4963-82B8-8A1B1BF4B6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4273199" cy="6858000"/>
            <a:chOff x="1" y="0"/>
            <a:chExt cx="4273199" cy="6858000"/>
          </a:xfrm>
        </p:grpSpPr>
        <p:sp>
          <p:nvSpPr>
            <p:cNvPr id="34827" name="Rectangle 34826">
              <a:extLst>
                <a:ext uri="{FF2B5EF4-FFF2-40B4-BE49-F238E27FC236}">
                  <a16:creationId xmlns:a16="http://schemas.microsoft.com/office/drawing/2014/main" id="{66796880-E7D7-485E-A6D1-908B811A1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rgbClr val="FFFFFF"/>
            </a:solidFill>
            <a:ln w="0">
              <a:noFill/>
              <a:prstDash val="solid"/>
              <a:round/>
              <a:headEnd/>
              <a:tailEnd/>
            </a:ln>
          </p:spPr>
          <p:txBody>
            <a:bodyPr wrap="square" rtlCol="0" anchor="ctr">
              <a:noAutofit/>
            </a:bodyPr>
            <a:lstStyle/>
            <a:p>
              <a:pPr algn="ctr"/>
              <a:endParaRPr lang="en-US" dirty="0"/>
            </a:p>
          </p:txBody>
        </p:sp>
        <p:sp>
          <p:nvSpPr>
            <p:cNvPr id="34828" name="Rectangle 34827">
              <a:extLst>
                <a:ext uri="{FF2B5EF4-FFF2-40B4-BE49-F238E27FC236}">
                  <a16:creationId xmlns:a16="http://schemas.microsoft.com/office/drawing/2014/main" id="{AC97B103-7494-4650-82C0-FC9F8D2723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chemeClr val="accent1">
                <a:lumMod val="50000"/>
                <a:alpha val="25000"/>
              </a:schemeClr>
            </a:solidFill>
            <a:ln w="0">
              <a:noFill/>
              <a:prstDash val="solid"/>
              <a:round/>
              <a:headEnd/>
              <a:tailEnd/>
            </a:ln>
          </p:spPr>
          <p:txBody>
            <a:bodyPr wrap="square" rtlCol="0" anchor="ctr">
              <a:noAutofit/>
            </a:bodyPr>
            <a:lstStyle/>
            <a:p>
              <a:pPr algn="ctr"/>
              <a:endParaRPr lang="en-US" dirty="0"/>
            </a:p>
          </p:txBody>
        </p:sp>
      </p:grpSp>
      <p:sp>
        <p:nvSpPr>
          <p:cNvPr id="34818" name="Rectangle 2">
            <a:extLst>
              <a:ext uri="{FF2B5EF4-FFF2-40B4-BE49-F238E27FC236}">
                <a16:creationId xmlns:a16="http://schemas.microsoft.com/office/drawing/2014/main" id="{63868973-77DF-432F-9E6A-9B8B279AECE1}"/>
              </a:ext>
            </a:extLst>
          </p:cNvPr>
          <p:cNvSpPr>
            <a:spLocks noGrp="1" noChangeArrowheads="1"/>
          </p:cNvSpPr>
          <p:nvPr>
            <p:ph type="title"/>
          </p:nvPr>
        </p:nvSpPr>
        <p:spPr>
          <a:xfrm>
            <a:off x="1251677" y="619125"/>
            <a:ext cx="2652413" cy="5619749"/>
          </a:xfrm>
        </p:spPr>
        <p:txBody>
          <a:bodyPr anchor="ctr">
            <a:normAutofit/>
          </a:bodyPr>
          <a:lstStyle/>
          <a:p>
            <a:pPr eaLnBrk="1" hangingPunct="1">
              <a:defRPr/>
            </a:pPr>
            <a:r>
              <a:rPr lang="fr-FR">
                <a:solidFill>
                  <a:srgbClr val="000000"/>
                </a:solidFill>
              </a:rPr>
              <a:t>Matrice ADL</a:t>
            </a:r>
          </a:p>
        </p:txBody>
      </p:sp>
      <p:grpSp>
        <p:nvGrpSpPr>
          <p:cNvPr id="34830" name="Group 34829">
            <a:extLst>
              <a:ext uri="{FF2B5EF4-FFF2-40B4-BE49-F238E27FC236}">
                <a16:creationId xmlns:a16="http://schemas.microsoft.com/office/drawing/2014/main" id="{5D133F51-4E9D-4F0B-A452-875C6A52B6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34831" name="Freeform 6">
              <a:extLst>
                <a:ext uri="{FF2B5EF4-FFF2-40B4-BE49-F238E27FC236}">
                  <a16:creationId xmlns:a16="http://schemas.microsoft.com/office/drawing/2014/main" id="{BDC8164B-5FC0-4CBD-B7AE-0CB8780FFC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000000"/>
            </a:solidFill>
            <a:ln w="0">
              <a:noFill/>
              <a:prstDash val="solid"/>
              <a:round/>
              <a:headEnd/>
              <a:tailEnd/>
            </a:ln>
          </p:spPr>
          <p:txBody>
            <a:bodyPr/>
            <a:lstStyle/>
            <a:p>
              <a:endParaRPr lang="fr-FR"/>
            </a:p>
          </p:txBody>
        </p:sp>
        <p:sp>
          <p:nvSpPr>
            <p:cNvPr id="34832" name="Freeform 6">
              <a:extLst>
                <a:ext uri="{FF2B5EF4-FFF2-40B4-BE49-F238E27FC236}">
                  <a16:creationId xmlns:a16="http://schemas.microsoft.com/office/drawing/2014/main" id="{DF21B6AB-8AF5-4823-92E3-F33B9EAEF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txBody>
            <a:bodyPr/>
            <a:lstStyle/>
            <a:p>
              <a:endParaRPr lang="fr-FR"/>
            </a:p>
          </p:txBody>
        </p:sp>
      </p:grpSp>
      <p:sp>
        <p:nvSpPr>
          <p:cNvPr id="34819" name="Rectangle 3">
            <a:extLst>
              <a:ext uri="{FF2B5EF4-FFF2-40B4-BE49-F238E27FC236}">
                <a16:creationId xmlns:a16="http://schemas.microsoft.com/office/drawing/2014/main" id="{938838DA-F6D7-49BE-B177-EB98C831EF8B}"/>
              </a:ext>
            </a:extLst>
          </p:cNvPr>
          <p:cNvSpPr>
            <a:spLocks noGrp="1" noChangeArrowheads="1"/>
          </p:cNvSpPr>
          <p:nvPr>
            <p:ph type="body" idx="1"/>
          </p:nvPr>
        </p:nvSpPr>
        <p:spPr>
          <a:xfrm>
            <a:off x="4916250" y="619125"/>
            <a:ext cx="6508987" cy="5619750"/>
          </a:xfrm>
        </p:spPr>
        <p:txBody>
          <a:bodyPr anchor="ctr">
            <a:noAutofit/>
          </a:bodyPr>
          <a:lstStyle/>
          <a:p>
            <a:pPr eaLnBrk="1" hangingPunct="1">
              <a:defRPr/>
            </a:pPr>
            <a:r>
              <a:rPr lang="fr-FR" sz="2400" dirty="0">
                <a:solidFill>
                  <a:schemeClr val="tx1">
                    <a:alpha val="60000"/>
                  </a:schemeClr>
                </a:solidFill>
              </a:rPr>
              <a:t>Le premier critère est fondé sur 4 phases du cycle de vie : démarrage, croissance, maturité et déclin. Intégrant le taux de croissance de l’activité, il mesure comme dans le modèle BCG, les besoins financiers des activités, qui sont importantes dans les 2 premières phases du cycle et déclinent fortement par la suite. Mais il permet aussi de donner une indication sur le niveau de risque sectoriel ; celui-ci exprime la probabilité de variations importantes ou de ruptures imprévues de l’activité (réglementations nouvelles, innovations technologiques, explosion du marché)</a:t>
            </a:r>
          </a:p>
          <a:p>
            <a:pPr eaLnBrk="1" hangingPunct="1">
              <a:defRPr/>
            </a:pPr>
            <a:endParaRPr lang="fr-FR" sz="2400" dirty="0">
              <a:solidFill>
                <a:schemeClr val="tx1">
                  <a:alpha val="60000"/>
                </a:schemeClr>
              </a:solidFill>
            </a:endParaRPr>
          </a:p>
          <a:p>
            <a:pPr eaLnBrk="1" hangingPunct="1">
              <a:defRPr/>
            </a:pPr>
            <a:r>
              <a:rPr lang="fr-FR" sz="2400" dirty="0">
                <a:solidFill>
                  <a:schemeClr val="tx1">
                    <a:alpha val="60000"/>
                  </a:schemeClr>
                </a:solidFill>
              </a:rPr>
              <a:t>La position concurrentielle mesure la force relative (par rapport aux concurrents) de l’entreprise sur les principaux facteurs clés de succès de l’activité analysée.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848" name="Rectangle 35847">
            <a:extLst>
              <a:ext uri="{FF2B5EF4-FFF2-40B4-BE49-F238E27FC236}">
                <a16:creationId xmlns:a16="http://schemas.microsoft.com/office/drawing/2014/main" id="{EF526DD0-5E46-40B7-AEF1-9B26256CF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algn="ctr" defTabSz="457200"/>
            <a:endParaRPr lang="en-US">
              <a:solidFill>
                <a:schemeClr val="tx1"/>
              </a:solidFill>
            </a:endParaRPr>
          </a:p>
        </p:txBody>
      </p:sp>
      <p:grpSp>
        <p:nvGrpSpPr>
          <p:cNvPr id="35850" name="Group 35849">
            <a:extLst>
              <a:ext uri="{FF2B5EF4-FFF2-40B4-BE49-F238E27FC236}">
                <a16:creationId xmlns:a16="http://schemas.microsoft.com/office/drawing/2014/main" id="{B7E4032D-4110-4963-82B8-8A1B1BF4B6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4273199" cy="6858000"/>
            <a:chOff x="1" y="0"/>
            <a:chExt cx="4273199" cy="6858000"/>
          </a:xfrm>
        </p:grpSpPr>
        <p:sp>
          <p:nvSpPr>
            <p:cNvPr id="35851" name="Rectangle 35850">
              <a:extLst>
                <a:ext uri="{FF2B5EF4-FFF2-40B4-BE49-F238E27FC236}">
                  <a16:creationId xmlns:a16="http://schemas.microsoft.com/office/drawing/2014/main" id="{66796880-E7D7-485E-A6D1-908B811A1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rgbClr val="FFFFFF"/>
            </a:solidFill>
            <a:ln w="0">
              <a:noFill/>
              <a:prstDash val="solid"/>
              <a:round/>
              <a:headEnd/>
              <a:tailEnd/>
            </a:ln>
          </p:spPr>
          <p:txBody>
            <a:bodyPr wrap="square" rtlCol="0" anchor="ctr">
              <a:noAutofit/>
            </a:bodyPr>
            <a:lstStyle/>
            <a:p>
              <a:pPr algn="ctr"/>
              <a:endParaRPr lang="en-US" dirty="0"/>
            </a:p>
          </p:txBody>
        </p:sp>
        <p:sp>
          <p:nvSpPr>
            <p:cNvPr id="35852" name="Rectangle 35851">
              <a:extLst>
                <a:ext uri="{FF2B5EF4-FFF2-40B4-BE49-F238E27FC236}">
                  <a16:creationId xmlns:a16="http://schemas.microsoft.com/office/drawing/2014/main" id="{AC97B103-7494-4650-82C0-FC9F8D2723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chemeClr val="accent1">
                <a:lumMod val="50000"/>
                <a:alpha val="25000"/>
              </a:schemeClr>
            </a:solidFill>
            <a:ln w="0">
              <a:noFill/>
              <a:prstDash val="solid"/>
              <a:round/>
              <a:headEnd/>
              <a:tailEnd/>
            </a:ln>
          </p:spPr>
          <p:txBody>
            <a:bodyPr wrap="square" rtlCol="0" anchor="ctr">
              <a:noAutofit/>
            </a:bodyPr>
            <a:lstStyle/>
            <a:p>
              <a:pPr algn="ctr"/>
              <a:endParaRPr lang="en-US" dirty="0"/>
            </a:p>
          </p:txBody>
        </p:sp>
      </p:grpSp>
      <p:sp>
        <p:nvSpPr>
          <p:cNvPr id="35842" name="Rectangle 2">
            <a:extLst>
              <a:ext uri="{FF2B5EF4-FFF2-40B4-BE49-F238E27FC236}">
                <a16:creationId xmlns:a16="http://schemas.microsoft.com/office/drawing/2014/main" id="{08906130-AAFD-41C1-B9C5-6C0B63F21E56}"/>
              </a:ext>
            </a:extLst>
          </p:cNvPr>
          <p:cNvSpPr>
            <a:spLocks noGrp="1" noChangeArrowheads="1"/>
          </p:cNvSpPr>
          <p:nvPr>
            <p:ph type="title"/>
          </p:nvPr>
        </p:nvSpPr>
        <p:spPr>
          <a:xfrm>
            <a:off x="1251677" y="619125"/>
            <a:ext cx="2652413" cy="5619749"/>
          </a:xfrm>
        </p:spPr>
        <p:txBody>
          <a:bodyPr anchor="ctr">
            <a:normAutofit/>
          </a:bodyPr>
          <a:lstStyle/>
          <a:p>
            <a:pPr eaLnBrk="1" hangingPunct="1">
              <a:defRPr/>
            </a:pPr>
            <a:r>
              <a:rPr lang="fr-FR">
                <a:solidFill>
                  <a:srgbClr val="000000"/>
                </a:solidFill>
              </a:rPr>
              <a:t>Structure de la matrice ADL</a:t>
            </a:r>
          </a:p>
        </p:txBody>
      </p:sp>
      <p:grpSp>
        <p:nvGrpSpPr>
          <p:cNvPr id="35854" name="Group 35853">
            <a:extLst>
              <a:ext uri="{FF2B5EF4-FFF2-40B4-BE49-F238E27FC236}">
                <a16:creationId xmlns:a16="http://schemas.microsoft.com/office/drawing/2014/main" id="{5D133F51-4E9D-4F0B-A452-875C6A52B6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35855" name="Freeform 6">
              <a:extLst>
                <a:ext uri="{FF2B5EF4-FFF2-40B4-BE49-F238E27FC236}">
                  <a16:creationId xmlns:a16="http://schemas.microsoft.com/office/drawing/2014/main" id="{BDC8164B-5FC0-4CBD-B7AE-0CB8780FFC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000000"/>
            </a:solidFill>
            <a:ln w="0">
              <a:noFill/>
              <a:prstDash val="solid"/>
              <a:round/>
              <a:headEnd/>
              <a:tailEnd/>
            </a:ln>
          </p:spPr>
          <p:txBody>
            <a:bodyPr/>
            <a:lstStyle/>
            <a:p>
              <a:endParaRPr lang="fr-FR"/>
            </a:p>
          </p:txBody>
        </p:sp>
        <p:sp>
          <p:nvSpPr>
            <p:cNvPr id="35856" name="Freeform 6">
              <a:extLst>
                <a:ext uri="{FF2B5EF4-FFF2-40B4-BE49-F238E27FC236}">
                  <a16:creationId xmlns:a16="http://schemas.microsoft.com/office/drawing/2014/main" id="{DF21B6AB-8AF5-4823-92E3-F33B9EAEF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txBody>
            <a:bodyPr/>
            <a:lstStyle/>
            <a:p>
              <a:endParaRPr lang="fr-FR"/>
            </a:p>
          </p:txBody>
        </p:sp>
      </p:grpSp>
      <p:sp>
        <p:nvSpPr>
          <p:cNvPr id="35843" name="Rectangle 3">
            <a:extLst>
              <a:ext uri="{FF2B5EF4-FFF2-40B4-BE49-F238E27FC236}">
                <a16:creationId xmlns:a16="http://schemas.microsoft.com/office/drawing/2014/main" id="{5C13DA4F-1F1E-4B05-A0C3-473DA1117646}"/>
              </a:ext>
            </a:extLst>
          </p:cNvPr>
          <p:cNvSpPr>
            <a:spLocks noGrp="1" noChangeArrowheads="1"/>
          </p:cNvSpPr>
          <p:nvPr>
            <p:ph type="body" idx="1"/>
          </p:nvPr>
        </p:nvSpPr>
        <p:spPr>
          <a:xfrm>
            <a:off x="4916250" y="619125"/>
            <a:ext cx="6508987" cy="5619750"/>
          </a:xfrm>
        </p:spPr>
        <p:txBody>
          <a:bodyPr anchor="ctr">
            <a:normAutofit/>
          </a:bodyPr>
          <a:lstStyle/>
          <a:p>
            <a:pPr eaLnBrk="1" hangingPunct="1">
              <a:defRPr/>
            </a:pPr>
            <a:r>
              <a:rPr lang="fr-FR" dirty="0">
                <a:solidFill>
                  <a:schemeClr val="tx1">
                    <a:alpha val="60000"/>
                  </a:schemeClr>
                </a:solidFill>
              </a:rPr>
              <a:t>La matrice se présente sous la forme d’un tableau à double entrée :</a:t>
            </a:r>
          </a:p>
          <a:p>
            <a:pPr lvl="1" eaLnBrk="1" hangingPunct="1">
              <a:defRPr/>
            </a:pPr>
            <a:r>
              <a:rPr lang="fr-FR" sz="2800" dirty="0">
                <a:solidFill>
                  <a:schemeClr val="tx1">
                    <a:alpha val="60000"/>
                  </a:schemeClr>
                </a:solidFill>
              </a:rPr>
              <a:t>En abscisse se trouve la maturité de l’activité, découpée selon les 4 stades du cycle de vie : du démarrage, à gauche, au déclin à droite ;</a:t>
            </a:r>
          </a:p>
          <a:p>
            <a:pPr lvl="1" eaLnBrk="1" hangingPunct="1">
              <a:defRPr/>
            </a:pPr>
            <a:r>
              <a:rPr lang="fr-FR" sz="2800" dirty="0">
                <a:solidFill>
                  <a:schemeClr val="tx1">
                    <a:alpha val="60000"/>
                  </a:schemeClr>
                </a:solidFill>
              </a:rPr>
              <a:t>En ordonnée est indiquée la position concurrentielle, qui va de dominante à marginale, de haut en bas.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Média en ligne 2" title="Frederic Frery, Xerfi Canal A quoi sert vraiment un consultant en stratégie ?">
            <a:hlinkClick r:id="" action="ppaction://media"/>
            <a:extLst>
              <a:ext uri="{FF2B5EF4-FFF2-40B4-BE49-F238E27FC236}">
                <a16:creationId xmlns:a16="http://schemas.microsoft.com/office/drawing/2014/main" id="{7B7C1EE2-3C06-4AD0-B3B6-28A0FE6135BF}"/>
              </a:ext>
            </a:extLst>
          </p:cNvPr>
          <p:cNvPicPr>
            <a:picLocks noRot="1" noChangeAspect="1"/>
          </p:cNvPicPr>
          <p:nvPr>
            <a:videoFile r:link="rId1"/>
          </p:nvPr>
        </p:nvPicPr>
        <p:blipFill>
          <a:blip r:embed="rId3"/>
          <a:stretch>
            <a:fillRect/>
          </a:stretch>
        </p:blipFill>
        <p:spPr>
          <a:xfrm>
            <a:off x="0" y="7749"/>
            <a:ext cx="12192000" cy="6888480"/>
          </a:xfrm>
          <a:prstGeom prst="rect">
            <a:avLst/>
          </a:prstGeom>
        </p:spPr>
      </p:pic>
    </p:spTree>
    <p:extLst>
      <p:ext uri="{BB962C8B-B14F-4D97-AF65-F5344CB8AC3E}">
        <p14:creationId xmlns:p14="http://schemas.microsoft.com/office/powerpoint/2010/main" val="501718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076E9A17-93F5-4395-94D6-E54C060E9116}"/>
              </a:ext>
            </a:extLst>
          </p:cNvPr>
          <p:cNvSpPr>
            <a:spLocks noGrp="1" noChangeArrowheads="1"/>
          </p:cNvSpPr>
          <p:nvPr>
            <p:ph type="title"/>
          </p:nvPr>
        </p:nvSpPr>
        <p:spPr/>
        <p:txBody>
          <a:bodyPr/>
          <a:lstStyle/>
          <a:p>
            <a:pPr algn="ctr" eaLnBrk="1" hangingPunct="1">
              <a:defRPr/>
            </a:pPr>
            <a:r>
              <a:rPr lang="fr-FR" b="1" dirty="0"/>
              <a:t>Structure de la matrice ADL</a:t>
            </a:r>
          </a:p>
        </p:txBody>
      </p:sp>
      <p:graphicFrame>
        <p:nvGraphicFramePr>
          <p:cNvPr id="36920" name="Group 56">
            <a:extLst>
              <a:ext uri="{FF2B5EF4-FFF2-40B4-BE49-F238E27FC236}">
                <a16:creationId xmlns:a16="http://schemas.microsoft.com/office/drawing/2014/main" id="{23F3F48C-0FF6-4394-95BD-10DE5E69AAE9}"/>
              </a:ext>
            </a:extLst>
          </p:cNvPr>
          <p:cNvGraphicFramePr>
            <a:graphicFrameLocks noGrp="1"/>
          </p:cNvGraphicFramePr>
          <p:nvPr>
            <p:ph idx="1"/>
          </p:nvPr>
        </p:nvGraphicFramePr>
        <p:xfrm>
          <a:off x="3432176" y="2060576"/>
          <a:ext cx="5699125" cy="3384551"/>
        </p:xfrm>
        <a:graphic>
          <a:graphicData uri="http://schemas.openxmlformats.org/drawingml/2006/table">
            <a:tbl>
              <a:tblPr/>
              <a:tblGrid>
                <a:gridCol w="1425575">
                  <a:extLst>
                    <a:ext uri="{9D8B030D-6E8A-4147-A177-3AD203B41FA5}">
                      <a16:colId xmlns:a16="http://schemas.microsoft.com/office/drawing/2014/main" val="20000"/>
                    </a:ext>
                  </a:extLst>
                </a:gridCol>
                <a:gridCol w="1423988">
                  <a:extLst>
                    <a:ext uri="{9D8B030D-6E8A-4147-A177-3AD203B41FA5}">
                      <a16:colId xmlns:a16="http://schemas.microsoft.com/office/drawing/2014/main" val="20001"/>
                    </a:ext>
                  </a:extLst>
                </a:gridCol>
                <a:gridCol w="1425575">
                  <a:extLst>
                    <a:ext uri="{9D8B030D-6E8A-4147-A177-3AD203B41FA5}">
                      <a16:colId xmlns:a16="http://schemas.microsoft.com/office/drawing/2014/main" val="20002"/>
                    </a:ext>
                  </a:extLst>
                </a:gridCol>
                <a:gridCol w="1423987">
                  <a:extLst>
                    <a:ext uri="{9D8B030D-6E8A-4147-A177-3AD203B41FA5}">
                      <a16:colId xmlns:a16="http://schemas.microsoft.com/office/drawing/2014/main" val="20003"/>
                    </a:ext>
                  </a:extLst>
                </a:gridCol>
              </a:tblGrid>
              <a:tr h="4365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Verdana" pitchFamily="34" charset="0"/>
                        </a:rPr>
                        <a:t>Démarrage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Verdana" pitchFamily="34" charset="0"/>
                        </a:rPr>
                        <a:t>Croissance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Verdana" pitchFamily="34" charset="0"/>
                        </a:rPr>
                        <a:t>Maturité</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Verdana" pitchFamily="34" charset="0"/>
                        </a:rPr>
                        <a:t>Déclin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474788">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Verdana" pitchFamily="34" charset="0"/>
                        </a:rPr>
                        <a:t>Bonne rentabilité</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Verdana" pitchFamily="34" charset="0"/>
                        </a:rPr>
                        <a:t>FFN*=0</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Verdana" pitchFamily="34" charset="0"/>
                        </a:rPr>
                        <a:t>Risque moyen</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Verdana" pitchFamily="34" charset="0"/>
                        </a:rPr>
                        <a:t>Fort besoin en cash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Verdana" pitchFamily="34" charset="0"/>
                        </a:rPr>
                        <a:t>Bonne rentabilité</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Verdana" pitchFamily="34" charset="0"/>
                        </a:rPr>
                        <a:t>FFN + +</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Verdana" pitchFamily="34" charset="0"/>
                        </a:rPr>
                        <a:t>Risque faible</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Verdana" pitchFamily="34" charset="0"/>
                        </a:rPr>
                        <a:t>Faible besoin en cash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extLst>
                  <a:ext uri="{0D108BD9-81ED-4DB2-BD59-A6C34878D82A}">
                    <a16:rowId xmlns:a16="http://schemas.microsoft.com/office/drawing/2014/main" val="10001"/>
                  </a:ext>
                </a:extLst>
              </a:tr>
              <a:tr h="1473200">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Verdana" pitchFamily="34" charset="0"/>
                        </a:rPr>
                        <a:t>Fort besoin en cash</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Verdana" pitchFamily="34" charset="0"/>
                        </a:rPr>
                        <a:t>FFN - -</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Verdana" pitchFamily="34" charset="0"/>
                        </a:rPr>
                        <a:t>Risque fort</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Verdana" pitchFamily="34" charset="0"/>
                        </a:rPr>
                        <a:t>Faible rentabilité</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Verdana" pitchFamily="34" charset="0"/>
                        </a:rPr>
                        <a:t>Faible besoin en cash</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Verdana" pitchFamily="34" charset="0"/>
                        </a:rPr>
                        <a:t>FFN + +</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Verdana" pitchFamily="34" charset="0"/>
                        </a:rPr>
                        <a:t>Risque moyen</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Verdana" pitchFamily="34" charset="0"/>
                        </a:rPr>
                        <a:t>Faible rentabilité</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extLst>
                  <a:ext uri="{0D108BD9-81ED-4DB2-BD59-A6C34878D82A}">
                    <a16:rowId xmlns:a16="http://schemas.microsoft.com/office/drawing/2014/main" val="10002"/>
                  </a:ext>
                </a:extLst>
              </a:tr>
            </a:tbl>
          </a:graphicData>
        </a:graphic>
      </p:graphicFrame>
      <p:sp>
        <p:nvSpPr>
          <p:cNvPr id="19477" name="Text Box 57">
            <a:extLst>
              <a:ext uri="{FF2B5EF4-FFF2-40B4-BE49-F238E27FC236}">
                <a16:creationId xmlns:a16="http://schemas.microsoft.com/office/drawing/2014/main" id="{F2F0A99F-8B05-4D29-A3E1-03347BBB51A6}"/>
              </a:ext>
            </a:extLst>
          </p:cNvPr>
          <p:cNvSpPr txBox="1">
            <a:spLocks noChangeArrowheads="1"/>
          </p:cNvSpPr>
          <p:nvPr/>
        </p:nvSpPr>
        <p:spPr bwMode="auto">
          <a:xfrm>
            <a:off x="2208213" y="2060575"/>
            <a:ext cx="122396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fr-FR" altLang="fr-FR" sz="1200"/>
              <a:t>Dominante</a:t>
            </a:r>
          </a:p>
        </p:txBody>
      </p:sp>
      <p:sp>
        <p:nvSpPr>
          <p:cNvPr id="19478" name="Text Box 58">
            <a:extLst>
              <a:ext uri="{FF2B5EF4-FFF2-40B4-BE49-F238E27FC236}">
                <a16:creationId xmlns:a16="http://schemas.microsoft.com/office/drawing/2014/main" id="{D8BB361A-4CB8-4FD0-A542-64F8FC105FC9}"/>
              </a:ext>
            </a:extLst>
          </p:cNvPr>
          <p:cNvSpPr txBox="1">
            <a:spLocks noChangeArrowheads="1"/>
          </p:cNvSpPr>
          <p:nvPr/>
        </p:nvSpPr>
        <p:spPr bwMode="auto">
          <a:xfrm>
            <a:off x="2208213" y="3429000"/>
            <a:ext cx="122396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fr-FR" altLang="fr-FR" sz="1200"/>
              <a:t>Forte</a:t>
            </a:r>
          </a:p>
        </p:txBody>
      </p:sp>
      <p:sp>
        <p:nvSpPr>
          <p:cNvPr id="19479" name="Text Box 59">
            <a:extLst>
              <a:ext uri="{FF2B5EF4-FFF2-40B4-BE49-F238E27FC236}">
                <a16:creationId xmlns:a16="http://schemas.microsoft.com/office/drawing/2014/main" id="{CDE3D487-2FBB-434F-913B-A68BC5850472}"/>
              </a:ext>
            </a:extLst>
          </p:cNvPr>
          <p:cNvSpPr txBox="1">
            <a:spLocks noChangeArrowheads="1"/>
          </p:cNvSpPr>
          <p:nvPr/>
        </p:nvSpPr>
        <p:spPr bwMode="auto">
          <a:xfrm>
            <a:off x="2208213" y="3789364"/>
            <a:ext cx="12239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fr-FR" altLang="fr-FR" sz="1200"/>
              <a:t>Favorable</a:t>
            </a:r>
          </a:p>
        </p:txBody>
      </p:sp>
      <p:sp>
        <p:nvSpPr>
          <p:cNvPr id="19480" name="Text Box 60">
            <a:extLst>
              <a:ext uri="{FF2B5EF4-FFF2-40B4-BE49-F238E27FC236}">
                <a16:creationId xmlns:a16="http://schemas.microsoft.com/office/drawing/2014/main" id="{DAAA67EF-0047-4D5C-AD18-B7A79DFEDF21}"/>
              </a:ext>
            </a:extLst>
          </p:cNvPr>
          <p:cNvSpPr txBox="1">
            <a:spLocks noChangeArrowheads="1"/>
          </p:cNvSpPr>
          <p:nvPr/>
        </p:nvSpPr>
        <p:spPr bwMode="auto">
          <a:xfrm>
            <a:off x="2208213" y="4221164"/>
            <a:ext cx="12239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fr-FR" altLang="fr-FR" sz="1200"/>
              <a:t>Faible</a:t>
            </a:r>
          </a:p>
        </p:txBody>
      </p:sp>
      <p:sp>
        <p:nvSpPr>
          <p:cNvPr id="19481" name="Text Box 61">
            <a:extLst>
              <a:ext uri="{FF2B5EF4-FFF2-40B4-BE49-F238E27FC236}">
                <a16:creationId xmlns:a16="http://schemas.microsoft.com/office/drawing/2014/main" id="{7003F032-BE1F-41C2-9733-DF8D1FE7A0D7}"/>
              </a:ext>
            </a:extLst>
          </p:cNvPr>
          <p:cNvSpPr txBox="1">
            <a:spLocks noChangeArrowheads="1"/>
          </p:cNvSpPr>
          <p:nvPr/>
        </p:nvSpPr>
        <p:spPr bwMode="auto">
          <a:xfrm>
            <a:off x="2208213" y="5157789"/>
            <a:ext cx="12239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fr-FR" altLang="fr-FR" sz="1200"/>
              <a:t>Marginale</a:t>
            </a:r>
          </a:p>
        </p:txBody>
      </p:sp>
      <p:sp>
        <p:nvSpPr>
          <p:cNvPr id="19482" name="Text Box 62">
            <a:extLst>
              <a:ext uri="{FF2B5EF4-FFF2-40B4-BE49-F238E27FC236}">
                <a16:creationId xmlns:a16="http://schemas.microsoft.com/office/drawing/2014/main" id="{FDF5FF37-88BB-441A-9D15-FCE89CB5882C}"/>
              </a:ext>
            </a:extLst>
          </p:cNvPr>
          <p:cNvSpPr txBox="1">
            <a:spLocks noChangeArrowheads="1"/>
          </p:cNvSpPr>
          <p:nvPr/>
        </p:nvSpPr>
        <p:spPr bwMode="auto">
          <a:xfrm>
            <a:off x="4583113" y="1484313"/>
            <a:ext cx="28813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fr-FR" altLang="fr-FR" sz="1400"/>
              <a:t>Maturité de l’activité</a:t>
            </a:r>
          </a:p>
        </p:txBody>
      </p:sp>
      <p:sp>
        <p:nvSpPr>
          <p:cNvPr id="19483" name="Text Box 63">
            <a:extLst>
              <a:ext uri="{FF2B5EF4-FFF2-40B4-BE49-F238E27FC236}">
                <a16:creationId xmlns:a16="http://schemas.microsoft.com/office/drawing/2014/main" id="{2CC2FBA9-E5D4-4558-B5B7-C7C0C2C860DD}"/>
              </a:ext>
            </a:extLst>
          </p:cNvPr>
          <p:cNvSpPr txBox="1">
            <a:spLocks noChangeArrowheads="1"/>
          </p:cNvSpPr>
          <p:nvPr/>
        </p:nvSpPr>
        <p:spPr bwMode="auto">
          <a:xfrm>
            <a:off x="4800601" y="5589588"/>
            <a:ext cx="28813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fr-FR" altLang="fr-FR" sz="1400"/>
              <a:t>Besoins financiers</a:t>
            </a:r>
          </a:p>
        </p:txBody>
      </p:sp>
      <p:sp>
        <p:nvSpPr>
          <p:cNvPr id="19484" name="Text Box 64">
            <a:extLst>
              <a:ext uri="{FF2B5EF4-FFF2-40B4-BE49-F238E27FC236}">
                <a16:creationId xmlns:a16="http://schemas.microsoft.com/office/drawing/2014/main" id="{5F950397-967A-49F9-8980-E179CFD1F5DF}"/>
              </a:ext>
            </a:extLst>
          </p:cNvPr>
          <p:cNvSpPr txBox="1">
            <a:spLocks noChangeArrowheads="1"/>
          </p:cNvSpPr>
          <p:nvPr/>
        </p:nvSpPr>
        <p:spPr bwMode="auto">
          <a:xfrm>
            <a:off x="4872038" y="6021388"/>
            <a:ext cx="28813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fr-FR" altLang="fr-FR" sz="1400"/>
              <a:t>Risque sectoriel</a:t>
            </a:r>
          </a:p>
        </p:txBody>
      </p:sp>
      <p:sp>
        <p:nvSpPr>
          <p:cNvPr id="19485" name="Text Box 65">
            <a:extLst>
              <a:ext uri="{FF2B5EF4-FFF2-40B4-BE49-F238E27FC236}">
                <a16:creationId xmlns:a16="http://schemas.microsoft.com/office/drawing/2014/main" id="{B96A432A-001E-41C5-8D1B-A9E251C6E406}"/>
              </a:ext>
            </a:extLst>
          </p:cNvPr>
          <p:cNvSpPr txBox="1">
            <a:spLocks noChangeArrowheads="1"/>
          </p:cNvSpPr>
          <p:nvPr/>
        </p:nvSpPr>
        <p:spPr bwMode="auto">
          <a:xfrm>
            <a:off x="1771590" y="2492376"/>
            <a:ext cx="400110" cy="287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fr-FR" altLang="fr-FR" sz="1400"/>
              <a:t>Position Concurrentielle</a:t>
            </a:r>
          </a:p>
        </p:txBody>
      </p:sp>
      <p:sp>
        <p:nvSpPr>
          <p:cNvPr id="19486" name="Text Box 66">
            <a:extLst>
              <a:ext uri="{FF2B5EF4-FFF2-40B4-BE49-F238E27FC236}">
                <a16:creationId xmlns:a16="http://schemas.microsoft.com/office/drawing/2014/main" id="{2A6C765E-A41D-40B3-96BE-AE989A65807A}"/>
              </a:ext>
            </a:extLst>
          </p:cNvPr>
          <p:cNvSpPr txBox="1">
            <a:spLocks noChangeArrowheads="1"/>
          </p:cNvSpPr>
          <p:nvPr/>
        </p:nvSpPr>
        <p:spPr bwMode="auto">
          <a:xfrm>
            <a:off x="9405878" y="2349501"/>
            <a:ext cx="400110" cy="296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fr-FR" altLang="fr-FR" sz="1400"/>
              <a:t>Rentabilité</a:t>
            </a:r>
          </a:p>
        </p:txBody>
      </p:sp>
      <p:sp>
        <p:nvSpPr>
          <p:cNvPr id="19487" name="Text Box 67">
            <a:extLst>
              <a:ext uri="{FF2B5EF4-FFF2-40B4-BE49-F238E27FC236}">
                <a16:creationId xmlns:a16="http://schemas.microsoft.com/office/drawing/2014/main" id="{FBA04F52-E7F4-4937-B0FD-EAB2A80AEA87}"/>
              </a:ext>
            </a:extLst>
          </p:cNvPr>
          <p:cNvSpPr txBox="1">
            <a:spLocks noChangeArrowheads="1"/>
          </p:cNvSpPr>
          <p:nvPr/>
        </p:nvSpPr>
        <p:spPr bwMode="auto">
          <a:xfrm>
            <a:off x="9980553" y="2205039"/>
            <a:ext cx="400110" cy="296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fr-FR" altLang="fr-FR" sz="1400"/>
              <a:t>Risque concurrence</a:t>
            </a:r>
          </a:p>
        </p:txBody>
      </p:sp>
      <p:sp>
        <p:nvSpPr>
          <p:cNvPr id="19488" name="Text Box 68">
            <a:extLst>
              <a:ext uri="{FF2B5EF4-FFF2-40B4-BE49-F238E27FC236}">
                <a16:creationId xmlns:a16="http://schemas.microsoft.com/office/drawing/2014/main" id="{DB1657C8-A0BF-49AC-B05E-835664AF9F73}"/>
              </a:ext>
            </a:extLst>
          </p:cNvPr>
          <p:cNvSpPr txBox="1">
            <a:spLocks noChangeArrowheads="1"/>
          </p:cNvSpPr>
          <p:nvPr/>
        </p:nvSpPr>
        <p:spPr bwMode="auto">
          <a:xfrm>
            <a:off x="1847850" y="6308726"/>
            <a:ext cx="38877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50000"/>
              </a:spcBef>
              <a:buClrTx/>
              <a:buSzTx/>
              <a:buFontTx/>
              <a:buNone/>
            </a:pPr>
            <a:r>
              <a:rPr lang="fr-FR" altLang="fr-FR" sz="1800"/>
              <a:t>* FFN : Flux de fonds net</a:t>
            </a:r>
          </a:p>
        </p:txBody>
      </p:sp>
      <p:sp>
        <p:nvSpPr>
          <p:cNvPr id="19489" name="Line 69">
            <a:extLst>
              <a:ext uri="{FF2B5EF4-FFF2-40B4-BE49-F238E27FC236}">
                <a16:creationId xmlns:a16="http://schemas.microsoft.com/office/drawing/2014/main" id="{EFA63CC5-DFB7-4462-B939-E4508E1D6ED0}"/>
              </a:ext>
            </a:extLst>
          </p:cNvPr>
          <p:cNvSpPr>
            <a:spLocks noChangeShapeType="1"/>
          </p:cNvSpPr>
          <p:nvPr/>
        </p:nvSpPr>
        <p:spPr bwMode="auto">
          <a:xfrm flipH="1">
            <a:off x="3648075" y="5734050"/>
            <a:ext cx="172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9490" name="Line 70">
            <a:extLst>
              <a:ext uri="{FF2B5EF4-FFF2-40B4-BE49-F238E27FC236}">
                <a16:creationId xmlns:a16="http://schemas.microsoft.com/office/drawing/2014/main" id="{63363F9A-7A5A-464F-A52B-15D7CF0A9442}"/>
              </a:ext>
            </a:extLst>
          </p:cNvPr>
          <p:cNvSpPr>
            <a:spLocks noChangeShapeType="1"/>
          </p:cNvSpPr>
          <p:nvPr/>
        </p:nvSpPr>
        <p:spPr bwMode="auto">
          <a:xfrm>
            <a:off x="7032626" y="5734050"/>
            <a:ext cx="18716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9491" name="Line 71">
            <a:extLst>
              <a:ext uri="{FF2B5EF4-FFF2-40B4-BE49-F238E27FC236}">
                <a16:creationId xmlns:a16="http://schemas.microsoft.com/office/drawing/2014/main" id="{BEEFF38D-8E82-4A30-B28F-C028E970232C}"/>
              </a:ext>
            </a:extLst>
          </p:cNvPr>
          <p:cNvSpPr>
            <a:spLocks noChangeShapeType="1"/>
          </p:cNvSpPr>
          <p:nvPr/>
        </p:nvSpPr>
        <p:spPr bwMode="auto">
          <a:xfrm flipH="1">
            <a:off x="3719513" y="6165850"/>
            <a:ext cx="18716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9492" name="Line 72">
            <a:extLst>
              <a:ext uri="{FF2B5EF4-FFF2-40B4-BE49-F238E27FC236}">
                <a16:creationId xmlns:a16="http://schemas.microsoft.com/office/drawing/2014/main" id="{D6475369-30CA-4478-A193-9A35BC4B5ED3}"/>
              </a:ext>
            </a:extLst>
          </p:cNvPr>
          <p:cNvSpPr>
            <a:spLocks noChangeShapeType="1"/>
          </p:cNvSpPr>
          <p:nvPr/>
        </p:nvSpPr>
        <p:spPr bwMode="auto">
          <a:xfrm>
            <a:off x="7104064" y="6165850"/>
            <a:ext cx="18002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9493" name="Line 73">
            <a:extLst>
              <a:ext uri="{FF2B5EF4-FFF2-40B4-BE49-F238E27FC236}">
                <a16:creationId xmlns:a16="http://schemas.microsoft.com/office/drawing/2014/main" id="{6067DC47-430B-4FAB-8311-F72CF6A3B175}"/>
              </a:ext>
            </a:extLst>
          </p:cNvPr>
          <p:cNvSpPr>
            <a:spLocks noChangeShapeType="1"/>
          </p:cNvSpPr>
          <p:nvPr/>
        </p:nvSpPr>
        <p:spPr bwMode="auto">
          <a:xfrm flipV="1">
            <a:off x="9625013" y="2205038"/>
            <a:ext cx="0" cy="10795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9494" name="Line 74">
            <a:extLst>
              <a:ext uri="{FF2B5EF4-FFF2-40B4-BE49-F238E27FC236}">
                <a16:creationId xmlns:a16="http://schemas.microsoft.com/office/drawing/2014/main" id="{141A20BE-B367-44BD-9D71-5874B2EFE8FC}"/>
              </a:ext>
            </a:extLst>
          </p:cNvPr>
          <p:cNvSpPr>
            <a:spLocks noChangeShapeType="1"/>
          </p:cNvSpPr>
          <p:nvPr/>
        </p:nvSpPr>
        <p:spPr bwMode="auto">
          <a:xfrm>
            <a:off x="9625013" y="4292601"/>
            <a:ext cx="0" cy="10080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9495" name="Line 75">
            <a:extLst>
              <a:ext uri="{FF2B5EF4-FFF2-40B4-BE49-F238E27FC236}">
                <a16:creationId xmlns:a16="http://schemas.microsoft.com/office/drawing/2014/main" id="{9885CC98-1880-409A-8584-F65338370E5B}"/>
              </a:ext>
            </a:extLst>
          </p:cNvPr>
          <p:cNvSpPr>
            <a:spLocks noChangeShapeType="1"/>
          </p:cNvSpPr>
          <p:nvPr/>
        </p:nvSpPr>
        <p:spPr bwMode="auto">
          <a:xfrm>
            <a:off x="10128250" y="4581525"/>
            <a:ext cx="0" cy="7191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9496" name="Line 76">
            <a:extLst>
              <a:ext uri="{FF2B5EF4-FFF2-40B4-BE49-F238E27FC236}">
                <a16:creationId xmlns:a16="http://schemas.microsoft.com/office/drawing/2014/main" id="{873682AC-DA85-45B6-8962-E4031757B917}"/>
              </a:ext>
            </a:extLst>
          </p:cNvPr>
          <p:cNvSpPr>
            <a:spLocks noChangeShapeType="1"/>
          </p:cNvSpPr>
          <p:nvPr/>
        </p:nvSpPr>
        <p:spPr bwMode="auto">
          <a:xfrm flipV="1">
            <a:off x="10199688" y="2205039"/>
            <a:ext cx="0" cy="503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9497" name="Text Box 77">
            <a:extLst>
              <a:ext uri="{FF2B5EF4-FFF2-40B4-BE49-F238E27FC236}">
                <a16:creationId xmlns:a16="http://schemas.microsoft.com/office/drawing/2014/main" id="{04FE8267-9685-4AD5-AF7D-651C8C95E174}"/>
              </a:ext>
            </a:extLst>
          </p:cNvPr>
          <p:cNvSpPr txBox="1">
            <a:spLocks noChangeArrowheads="1"/>
          </p:cNvSpPr>
          <p:nvPr/>
        </p:nvSpPr>
        <p:spPr bwMode="auto">
          <a:xfrm>
            <a:off x="3143250" y="5589588"/>
            <a:ext cx="5032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fr-FR" altLang="fr-FR" sz="1400"/>
              <a:t>+</a:t>
            </a:r>
          </a:p>
        </p:txBody>
      </p:sp>
      <p:sp>
        <p:nvSpPr>
          <p:cNvPr id="19498" name="Text Box 78">
            <a:extLst>
              <a:ext uri="{FF2B5EF4-FFF2-40B4-BE49-F238E27FC236}">
                <a16:creationId xmlns:a16="http://schemas.microsoft.com/office/drawing/2014/main" id="{4A76235F-7767-4BFD-A5B0-971C12BF55B3}"/>
              </a:ext>
            </a:extLst>
          </p:cNvPr>
          <p:cNvSpPr txBox="1">
            <a:spLocks noChangeArrowheads="1"/>
          </p:cNvSpPr>
          <p:nvPr/>
        </p:nvSpPr>
        <p:spPr bwMode="auto">
          <a:xfrm>
            <a:off x="3216275" y="6021388"/>
            <a:ext cx="5032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fr-FR" altLang="fr-FR" sz="1400"/>
              <a:t>+</a:t>
            </a:r>
          </a:p>
        </p:txBody>
      </p:sp>
      <p:sp>
        <p:nvSpPr>
          <p:cNvPr id="19499" name="Text Box 79">
            <a:extLst>
              <a:ext uri="{FF2B5EF4-FFF2-40B4-BE49-F238E27FC236}">
                <a16:creationId xmlns:a16="http://schemas.microsoft.com/office/drawing/2014/main" id="{78FD7284-F84C-4112-8449-ACFC7163959F}"/>
              </a:ext>
            </a:extLst>
          </p:cNvPr>
          <p:cNvSpPr txBox="1">
            <a:spLocks noChangeArrowheads="1"/>
          </p:cNvSpPr>
          <p:nvPr/>
        </p:nvSpPr>
        <p:spPr bwMode="auto">
          <a:xfrm>
            <a:off x="9409114" y="1916113"/>
            <a:ext cx="5032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fr-FR" altLang="fr-FR" sz="1400"/>
              <a:t>+</a:t>
            </a:r>
          </a:p>
        </p:txBody>
      </p:sp>
      <p:sp>
        <p:nvSpPr>
          <p:cNvPr id="19500" name="Text Box 80">
            <a:extLst>
              <a:ext uri="{FF2B5EF4-FFF2-40B4-BE49-F238E27FC236}">
                <a16:creationId xmlns:a16="http://schemas.microsoft.com/office/drawing/2014/main" id="{C7E39CB8-F957-44A0-AE49-7AFBB39D42DB}"/>
              </a:ext>
            </a:extLst>
          </p:cNvPr>
          <p:cNvSpPr txBox="1">
            <a:spLocks noChangeArrowheads="1"/>
          </p:cNvSpPr>
          <p:nvPr/>
        </p:nvSpPr>
        <p:spPr bwMode="auto">
          <a:xfrm>
            <a:off x="9912350" y="5300663"/>
            <a:ext cx="5032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fr-FR" altLang="fr-FR" sz="1400"/>
              <a:t>+</a:t>
            </a:r>
          </a:p>
        </p:txBody>
      </p:sp>
      <p:sp>
        <p:nvSpPr>
          <p:cNvPr id="19501" name="Text Box 81">
            <a:extLst>
              <a:ext uri="{FF2B5EF4-FFF2-40B4-BE49-F238E27FC236}">
                <a16:creationId xmlns:a16="http://schemas.microsoft.com/office/drawing/2014/main" id="{7B3B28A0-AD28-44DE-9759-7BB3CA6AD586}"/>
              </a:ext>
            </a:extLst>
          </p:cNvPr>
          <p:cNvSpPr txBox="1">
            <a:spLocks noChangeArrowheads="1"/>
          </p:cNvSpPr>
          <p:nvPr/>
        </p:nvSpPr>
        <p:spPr bwMode="auto">
          <a:xfrm>
            <a:off x="8904289" y="5589588"/>
            <a:ext cx="5032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fr-FR" altLang="fr-FR" sz="1400"/>
              <a:t>-</a:t>
            </a:r>
          </a:p>
        </p:txBody>
      </p:sp>
      <p:sp>
        <p:nvSpPr>
          <p:cNvPr id="19502" name="Text Box 82">
            <a:extLst>
              <a:ext uri="{FF2B5EF4-FFF2-40B4-BE49-F238E27FC236}">
                <a16:creationId xmlns:a16="http://schemas.microsoft.com/office/drawing/2014/main" id="{852E7D04-7653-4B94-81A4-5C7D398CA872}"/>
              </a:ext>
            </a:extLst>
          </p:cNvPr>
          <p:cNvSpPr txBox="1">
            <a:spLocks noChangeArrowheads="1"/>
          </p:cNvSpPr>
          <p:nvPr/>
        </p:nvSpPr>
        <p:spPr bwMode="auto">
          <a:xfrm>
            <a:off x="8904289" y="5949950"/>
            <a:ext cx="5032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fr-FR" altLang="fr-FR" sz="1400"/>
              <a:t>-</a:t>
            </a:r>
          </a:p>
        </p:txBody>
      </p:sp>
      <p:sp>
        <p:nvSpPr>
          <p:cNvPr id="19503" name="Text Box 83">
            <a:extLst>
              <a:ext uri="{FF2B5EF4-FFF2-40B4-BE49-F238E27FC236}">
                <a16:creationId xmlns:a16="http://schemas.microsoft.com/office/drawing/2014/main" id="{F9AFDA27-47A5-4FA7-A60A-AD7E2C244E30}"/>
              </a:ext>
            </a:extLst>
          </p:cNvPr>
          <p:cNvSpPr txBox="1">
            <a:spLocks noChangeArrowheads="1"/>
          </p:cNvSpPr>
          <p:nvPr/>
        </p:nvSpPr>
        <p:spPr bwMode="auto">
          <a:xfrm>
            <a:off x="9336089" y="5300663"/>
            <a:ext cx="5032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fr-FR" altLang="fr-FR" sz="1400"/>
              <a:t>-</a:t>
            </a:r>
          </a:p>
        </p:txBody>
      </p:sp>
      <p:sp>
        <p:nvSpPr>
          <p:cNvPr id="19504" name="Text Box 84">
            <a:extLst>
              <a:ext uri="{FF2B5EF4-FFF2-40B4-BE49-F238E27FC236}">
                <a16:creationId xmlns:a16="http://schemas.microsoft.com/office/drawing/2014/main" id="{18CB9907-413D-4F10-8C2B-F68E33D6AC0F}"/>
              </a:ext>
            </a:extLst>
          </p:cNvPr>
          <p:cNvSpPr txBox="1">
            <a:spLocks noChangeArrowheads="1"/>
          </p:cNvSpPr>
          <p:nvPr/>
        </p:nvSpPr>
        <p:spPr bwMode="auto">
          <a:xfrm>
            <a:off x="9912350" y="1916113"/>
            <a:ext cx="5032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fr-FR" altLang="fr-FR" sz="140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920" name="Rectangle 38919">
            <a:extLst>
              <a:ext uri="{FF2B5EF4-FFF2-40B4-BE49-F238E27FC236}">
                <a16:creationId xmlns:a16="http://schemas.microsoft.com/office/drawing/2014/main" id="{EF526DD0-5E46-40B7-AEF1-9B26256CF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algn="ctr" defTabSz="457200"/>
            <a:endParaRPr lang="en-US">
              <a:solidFill>
                <a:schemeClr val="tx1"/>
              </a:solidFill>
            </a:endParaRPr>
          </a:p>
        </p:txBody>
      </p:sp>
      <p:grpSp>
        <p:nvGrpSpPr>
          <p:cNvPr id="38922" name="Group 38921">
            <a:extLst>
              <a:ext uri="{FF2B5EF4-FFF2-40B4-BE49-F238E27FC236}">
                <a16:creationId xmlns:a16="http://schemas.microsoft.com/office/drawing/2014/main" id="{B7E4032D-4110-4963-82B8-8A1B1BF4B6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4273199" cy="6858000"/>
            <a:chOff x="1" y="0"/>
            <a:chExt cx="4273199" cy="6858000"/>
          </a:xfrm>
        </p:grpSpPr>
        <p:sp>
          <p:nvSpPr>
            <p:cNvPr id="38923" name="Rectangle 38922">
              <a:extLst>
                <a:ext uri="{FF2B5EF4-FFF2-40B4-BE49-F238E27FC236}">
                  <a16:creationId xmlns:a16="http://schemas.microsoft.com/office/drawing/2014/main" id="{66796880-E7D7-485E-A6D1-908B811A1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rgbClr val="FFFFFF"/>
            </a:solidFill>
            <a:ln w="0">
              <a:noFill/>
              <a:prstDash val="solid"/>
              <a:round/>
              <a:headEnd/>
              <a:tailEnd/>
            </a:ln>
          </p:spPr>
          <p:txBody>
            <a:bodyPr wrap="square" rtlCol="0" anchor="ctr">
              <a:noAutofit/>
            </a:bodyPr>
            <a:lstStyle/>
            <a:p>
              <a:pPr algn="ctr"/>
              <a:endParaRPr lang="en-US" dirty="0"/>
            </a:p>
          </p:txBody>
        </p:sp>
        <p:sp>
          <p:nvSpPr>
            <p:cNvPr id="38924" name="Rectangle 38923">
              <a:extLst>
                <a:ext uri="{FF2B5EF4-FFF2-40B4-BE49-F238E27FC236}">
                  <a16:creationId xmlns:a16="http://schemas.microsoft.com/office/drawing/2014/main" id="{AC97B103-7494-4650-82C0-FC9F8D2723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chemeClr val="accent1">
                <a:lumMod val="50000"/>
                <a:alpha val="25000"/>
              </a:schemeClr>
            </a:solidFill>
            <a:ln w="0">
              <a:noFill/>
              <a:prstDash val="solid"/>
              <a:round/>
              <a:headEnd/>
              <a:tailEnd/>
            </a:ln>
          </p:spPr>
          <p:txBody>
            <a:bodyPr wrap="square" rtlCol="0" anchor="ctr">
              <a:noAutofit/>
            </a:bodyPr>
            <a:lstStyle/>
            <a:p>
              <a:pPr algn="ctr"/>
              <a:endParaRPr lang="en-US" dirty="0"/>
            </a:p>
          </p:txBody>
        </p:sp>
      </p:grpSp>
      <p:sp>
        <p:nvSpPr>
          <p:cNvPr id="38914" name="Rectangle 2">
            <a:extLst>
              <a:ext uri="{FF2B5EF4-FFF2-40B4-BE49-F238E27FC236}">
                <a16:creationId xmlns:a16="http://schemas.microsoft.com/office/drawing/2014/main" id="{7BE035A0-3238-4A9D-B7DC-EAD503006AB9}"/>
              </a:ext>
            </a:extLst>
          </p:cNvPr>
          <p:cNvSpPr>
            <a:spLocks noGrp="1" noChangeArrowheads="1"/>
          </p:cNvSpPr>
          <p:nvPr>
            <p:ph type="title"/>
          </p:nvPr>
        </p:nvSpPr>
        <p:spPr>
          <a:xfrm>
            <a:off x="1251677" y="619125"/>
            <a:ext cx="2652413" cy="5619749"/>
          </a:xfrm>
        </p:spPr>
        <p:txBody>
          <a:bodyPr anchor="ctr">
            <a:normAutofit/>
          </a:bodyPr>
          <a:lstStyle/>
          <a:p>
            <a:pPr eaLnBrk="1" hangingPunct="1">
              <a:defRPr/>
            </a:pPr>
            <a:r>
              <a:rPr lang="fr-FR">
                <a:solidFill>
                  <a:srgbClr val="000000"/>
                </a:solidFill>
              </a:rPr>
              <a:t>Analyse ADL</a:t>
            </a:r>
          </a:p>
        </p:txBody>
      </p:sp>
      <p:grpSp>
        <p:nvGrpSpPr>
          <p:cNvPr id="38926" name="Group 38925">
            <a:extLst>
              <a:ext uri="{FF2B5EF4-FFF2-40B4-BE49-F238E27FC236}">
                <a16:creationId xmlns:a16="http://schemas.microsoft.com/office/drawing/2014/main" id="{5D133F51-4E9D-4F0B-A452-875C6A52B6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38927" name="Freeform 6">
              <a:extLst>
                <a:ext uri="{FF2B5EF4-FFF2-40B4-BE49-F238E27FC236}">
                  <a16:creationId xmlns:a16="http://schemas.microsoft.com/office/drawing/2014/main" id="{BDC8164B-5FC0-4CBD-B7AE-0CB8780FFC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000000"/>
            </a:solidFill>
            <a:ln w="0">
              <a:noFill/>
              <a:prstDash val="solid"/>
              <a:round/>
              <a:headEnd/>
              <a:tailEnd/>
            </a:ln>
          </p:spPr>
          <p:txBody>
            <a:bodyPr/>
            <a:lstStyle/>
            <a:p>
              <a:endParaRPr lang="fr-FR"/>
            </a:p>
          </p:txBody>
        </p:sp>
        <p:sp>
          <p:nvSpPr>
            <p:cNvPr id="38928" name="Freeform 6">
              <a:extLst>
                <a:ext uri="{FF2B5EF4-FFF2-40B4-BE49-F238E27FC236}">
                  <a16:creationId xmlns:a16="http://schemas.microsoft.com/office/drawing/2014/main" id="{DF21B6AB-8AF5-4823-92E3-F33B9EAEF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txBody>
            <a:bodyPr/>
            <a:lstStyle/>
            <a:p>
              <a:endParaRPr lang="fr-FR"/>
            </a:p>
          </p:txBody>
        </p:sp>
      </p:grpSp>
      <p:sp>
        <p:nvSpPr>
          <p:cNvPr id="38915" name="Rectangle 3">
            <a:extLst>
              <a:ext uri="{FF2B5EF4-FFF2-40B4-BE49-F238E27FC236}">
                <a16:creationId xmlns:a16="http://schemas.microsoft.com/office/drawing/2014/main" id="{E547498F-8902-462A-8D91-F011DB0BCBE7}"/>
              </a:ext>
            </a:extLst>
          </p:cNvPr>
          <p:cNvSpPr>
            <a:spLocks noGrp="1" noChangeArrowheads="1"/>
          </p:cNvSpPr>
          <p:nvPr>
            <p:ph type="body" idx="1"/>
          </p:nvPr>
        </p:nvSpPr>
        <p:spPr>
          <a:xfrm>
            <a:off x="4916250" y="619125"/>
            <a:ext cx="6508987" cy="5619750"/>
          </a:xfrm>
        </p:spPr>
        <p:txBody>
          <a:bodyPr anchor="ctr">
            <a:normAutofit/>
          </a:bodyPr>
          <a:lstStyle/>
          <a:p>
            <a:pPr eaLnBrk="1" hangingPunct="1">
              <a:defRPr/>
            </a:pPr>
            <a:r>
              <a:rPr lang="fr-FR" sz="2000">
                <a:solidFill>
                  <a:schemeClr val="tx1">
                    <a:alpha val="60000"/>
                  </a:schemeClr>
                </a:solidFill>
              </a:rPr>
              <a:t>On peut également isoler 4 quadrants différents, constituant chacun des entités homogènes en termes de couple maturité - position concurrentielle, et pouvant être caractérisés par leur situation financière et leur niveau de risque.</a:t>
            </a:r>
          </a:p>
          <a:p>
            <a:pPr eaLnBrk="1" hangingPunct="1">
              <a:defRPr/>
            </a:pPr>
            <a:endParaRPr lang="fr-FR" sz="2000">
              <a:solidFill>
                <a:schemeClr val="tx1">
                  <a:alpha val="60000"/>
                </a:schemeClr>
              </a:solidFill>
            </a:endParaRPr>
          </a:p>
          <a:p>
            <a:pPr eaLnBrk="1" hangingPunct="1">
              <a:defRPr/>
            </a:pPr>
            <a:r>
              <a:rPr lang="fr-FR" sz="2000">
                <a:solidFill>
                  <a:schemeClr val="tx1">
                    <a:alpha val="60000"/>
                  </a:schemeClr>
                </a:solidFill>
              </a:rPr>
              <a:t>Dans une activité en démarrage ou en croissance, des investissements lourds sont nécessaires. Seule une position forte ou dominante permet de les autofinancer. Plus la position est marginale, plus le déficit de liquidité et le risque sont importants.</a:t>
            </a:r>
          </a:p>
          <a:p>
            <a:pPr eaLnBrk="1" hangingPunct="1">
              <a:defRPr/>
            </a:pPr>
            <a:endParaRPr lang="fr-FR" sz="2000">
              <a:solidFill>
                <a:schemeClr val="tx1">
                  <a:alpha val="60000"/>
                </a:schemeClr>
              </a:solidFill>
            </a:endParaRPr>
          </a:p>
          <a:p>
            <a:pPr eaLnBrk="1" hangingPunct="1">
              <a:defRPr/>
            </a:pPr>
            <a:r>
              <a:rPr lang="fr-FR" sz="2000">
                <a:solidFill>
                  <a:schemeClr val="tx1">
                    <a:alpha val="60000"/>
                  </a:schemeClr>
                </a:solidFill>
              </a:rPr>
              <a:t>Les activités mûres ou vieillissantes créent en revanche, peu de besoins. Une position forte se traduit par de faibles risques. A l’inverse, la rentabilité déclinant dans les positions faibles, l’autofinancement diminue et le degré de risque augmente.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968" name="Rectangle 40967">
            <a:extLst>
              <a:ext uri="{FF2B5EF4-FFF2-40B4-BE49-F238E27FC236}">
                <a16:creationId xmlns:a16="http://schemas.microsoft.com/office/drawing/2014/main" id="{EF526DD0-5E46-40B7-AEF1-9B26256CF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algn="ctr" defTabSz="457200"/>
            <a:endParaRPr lang="en-US">
              <a:solidFill>
                <a:schemeClr val="tx1"/>
              </a:solidFill>
            </a:endParaRPr>
          </a:p>
        </p:txBody>
      </p:sp>
      <p:grpSp>
        <p:nvGrpSpPr>
          <p:cNvPr id="40970" name="Group 40969">
            <a:extLst>
              <a:ext uri="{FF2B5EF4-FFF2-40B4-BE49-F238E27FC236}">
                <a16:creationId xmlns:a16="http://schemas.microsoft.com/office/drawing/2014/main" id="{B7E4032D-4110-4963-82B8-8A1B1BF4B6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4273199" cy="6858000"/>
            <a:chOff x="1" y="0"/>
            <a:chExt cx="4273199" cy="6858000"/>
          </a:xfrm>
        </p:grpSpPr>
        <p:sp>
          <p:nvSpPr>
            <p:cNvPr id="40971" name="Rectangle 40970">
              <a:extLst>
                <a:ext uri="{FF2B5EF4-FFF2-40B4-BE49-F238E27FC236}">
                  <a16:creationId xmlns:a16="http://schemas.microsoft.com/office/drawing/2014/main" id="{66796880-E7D7-485E-A6D1-908B811A1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rgbClr val="FFFFFF"/>
            </a:solidFill>
            <a:ln w="0">
              <a:noFill/>
              <a:prstDash val="solid"/>
              <a:round/>
              <a:headEnd/>
              <a:tailEnd/>
            </a:ln>
          </p:spPr>
          <p:txBody>
            <a:bodyPr wrap="square" rtlCol="0" anchor="ctr">
              <a:noAutofit/>
            </a:bodyPr>
            <a:lstStyle/>
            <a:p>
              <a:pPr algn="ctr"/>
              <a:endParaRPr lang="en-US" dirty="0"/>
            </a:p>
          </p:txBody>
        </p:sp>
        <p:sp>
          <p:nvSpPr>
            <p:cNvPr id="40972" name="Rectangle 40971">
              <a:extLst>
                <a:ext uri="{FF2B5EF4-FFF2-40B4-BE49-F238E27FC236}">
                  <a16:creationId xmlns:a16="http://schemas.microsoft.com/office/drawing/2014/main" id="{AC97B103-7494-4650-82C0-FC9F8D2723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chemeClr val="accent1">
                <a:lumMod val="50000"/>
                <a:alpha val="25000"/>
              </a:schemeClr>
            </a:solidFill>
            <a:ln w="0">
              <a:noFill/>
              <a:prstDash val="solid"/>
              <a:round/>
              <a:headEnd/>
              <a:tailEnd/>
            </a:ln>
          </p:spPr>
          <p:txBody>
            <a:bodyPr wrap="square" rtlCol="0" anchor="ctr">
              <a:noAutofit/>
            </a:bodyPr>
            <a:lstStyle/>
            <a:p>
              <a:pPr algn="ctr"/>
              <a:endParaRPr lang="en-US" dirty="0"/>
            </a:p>
          </p:txBody>
        </p:sp>
      </p:grpSp>
      <p:sp>
        <p:nvSpPr>
          <p:cNvPr id="40962" name="Rectangle 2">
            <a:extLst>
              <a:ext uri="{FF2B5EF4-FFF2-40B4-BE49-F238E27FC236}">
                <a16:creationId xmlns:a16="http://schemas.microsoft.com/office/drawing/2014/main" id="{A2279A9A-A02B-4E9C-B1D7-4D9B5215E8E7}"/>
              </a:ext>
            </a:extLst>
          </p:cNvPr>
          <p:cNvSpPr>
            <a:spLocks noGrp="1" noChangeArrowheads="1"/>
          </p:cNvSpPr>
          <p:nvPr>
            <p:ph type="title"/>
          </p:nvPr>
        </p:nvSpPr>
        <p:spPr>
          <a:xfrm>
            <a:off x="1251677" y="619125"/>
            <a:ext cx="2652413" cy="5619749"/>
          </a:xfrm>
        </p:spPr>
        <p:txBody>
          <a:bodyPr anchor="ctr">
            <a:normAutofit/>
          </a:bodyPr>
          <a:lstStyle/>
          <a:p>
            <a:pPr eaLnBrk="1" hangingPunct="1">
              <a:defRPr/>
            </a:pPr>
            <a:r>
              <a:rPr lang="fr-FR" sz="3700">
                <a:solidFill>
                  <a:srgbClr val="000000"/>
                </a:solidFill>
              </a:rPr>
              <a:t>Prescriptions stratégiques ADL</a:t>
            </a:r>
          </a:p>
        </p:txBody>
      </p:sp>
      <p:grpSp>
        <p:nvGrpSpPr>
          <p:cNvPr id="40974" name="Group 40973">
            <a:extLst>
              <a:ext uri="{FF2B5EF4-FFF2-40B4-BE49-F238E27FC236}">
                <a16:creationId xmlns:a16="http://schemas.microsoft.com/office/drawing/2014/main" id="{5D133F51-4E9D-4F0B-A452-875C6A52B6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40975" name="Freeform 6">
              <a:extLst>
                <a:ext uri="{FF2B5EF4-FFF2-40B4-BE49-F238E27FC236}">
                  <a16:creationId xmlns:a16="http://schemas.microsoft.com/office/drawing/2014/main" id="{BDC8164B-5FC0-4CBD-B7AE-0CB8780FFC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000000"/>
            </a:solidFill>
            <a:ln w="0">
              <a:noFill/>
              <a:prstDash val="solid"/>
              <a:round/>
              <a:headEnd/>
              <a:tailEnd/>
            </a:ln>
          </p:spPr>
          <p:txBody>
            <a:bodyPr/>
            <a:lstStyle/>
            <a:p>
              <a:endParaRPr lang="fr-FR"/>
            </a:p>
          </p:txBody>
        </p:sp>
        <p:sp>
          <p:nvSpPr>
            <p:cNvPr id="40976" name="Freeform 6">
              <a:extLst>
                <a:ext uri="{FF2B5EF4-FFF2-40B4-BE49-F238E27FC236}">
                  <a16:creationId xmlns:a16="http://schemas.microsoft.com/office/drawing/2014/main" id="{DF21B6AB-8AF5-4823-92E3-F33B9EAEF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txBody>
            <a:bodyPr/>
            <a:lstStyle/>
            <a:p>
              <a:endParaRPr lang="fr-FR"/>
            </a:p>
          </p:txBody>
        </p:sp>
      </p:grpSp>
      <p:sp>
        <p:nvSpPr>
          <p:cNvPr id="40963" name="Rectangle 3">
            <a:extLst>
              <a:ext uri="{FF2B5EF4-FFF2-40B4-BE49-F238E27FC236}">
                <a16:creationId xmlns:a16="http://schemas.microsoft.com/office/drawing/2014/main" id="{58773165-C06D-40B1-A566-0D744ED4E6AF}"/>
              </a:ext>
            </a:extLst>
          </p:cNvPr>
          <p:cNvSpPr>
            <a:spLocks noGrp="1" noChangeArrowheads="1"/>
          </p:cNvSpPr>
          <p:nvPr>
            <p:ph type="body" idx="1"/>
          </p:nvPr>
        </p:nvSpPr>
        <p:spPr>
          <a:xfrm>
            <a:off x="4916250" y="619125"/>
            <a:ext cx="6508987" cy="5619750"/>
          </a:xfrm>
        </p:spPr>
        <p:txBody>
          <a:bodyPr anchor="ctr">
            <a:noAutofit/>
          </a:bodyPr>
          <a:lstStyle/>
          <a:p>
            <a:pPr eaLnBrk="1" hangingPunct="1">
              <a:defRPr/>
            </a:pPr>
            <a:r>
              <a:rPr lang="fr-FR" dirty="0">
                <a:solidFill>
                  <a:schemeClr val="tx1">
                    <a:alpha val="60000"/>
                  </a:schemeClr>
                </a:solidFill>
              </a:rPr>
              <a:t>Les prescriptions stratégiques sont moins tranchées que pour le BCG et correspondent à l’intensité de la remise en cause de l’activité considérée au sein de l’entreprise.</a:t>
            </a:r>
          </a:p>
          <a:p>
            <a:pPr eaLnBrk="1" hangingPunct="1">
              <a:defRPr/>
            </a:pPr>
            <a:endParaRPr lang="fr-FR" dirty="0">
              <a:solidFill>
                <a:schemeClr val="tx1">
                  <a:alpha val="60000"/>
                </a:schemeClr>
              </a:solidFill>
            </a:endParaRPr>
          </a:p>
          <a:p>
            <a:pPr eaLnBrk="1" hangingPunct="1">
              <a:defRPr/>
            </a:pPr>
            <a:r>
              <a:rPr lang="fr-FR" dirty="0">
                <a:solidFill>
                  <a:schemeClr val="tx1">
                    <a:alpha val="60000"/>
                  </a:schemeClr>
                </a:solidFill>
              </a:rPr>
              <a:t>Le développement naturel, qui suppose l’engagement de toutes les ressources nécessaires pour suivre le développement, correspond aux activités pour lesquelles l’entreprise a une bonne position concurrentielle, mais intègre également la totalité des segments d’avenir (en phase de démarrage).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992" name="Rectangle 41991">
            <a:extLst>
              <a:ext uri="{FF2B5EF4-FFF2-40B4-BE49-F238E27FC236}">
                <a16:creationId xmlns:a16="http://schemas.microsoft.com/office/drawing/2014/main" id="{EF526DD0-5E46-40B7-AEF1-9B26256CF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algn="ctr" defTabSz="457200"/>
            <a:endParaRPr lang="en-US">
              <a:solidFill>
                <a:schemeClr val="tx1"/>
              </a:solidFill>
            </a:endParaRPr>
          </a:p>
        </p:txBody>
      </p:sp>
      <p:grpSp>
        <p:nvGrpSpPr>
          <p:cNvPr id="41994" name="Group 41993">
            <a:extLst>
              <a:ext uri="{FF2B5EF4-FFF2-40B4-BE49-F238E27FC236}">
                <a16:creationId xmlns:a16="http://schemas.microsoft.com/office/drawing/2014/main" id="{B7E4032D-4110-4963-82B8-8A1B1BF4B6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4273199" cy="6858000"/>
            <a:chOff x="1" y="0"/>
            <a:chExt cx="4273199" cy="6858000"/>
          </a:xfrm>
        </p:grpSpPr>
        <p:sp>
          <p:nvSpPr>
            <p:cNvPr id="41995" name="Rectangle 41994">
              <a:extLst>
                <a:ext uri="{FF2B5EF4-FFF2-40B4-BE49-F238E27FC236}">
                  <a16:creationId xmlns:a16="http://schemas.microsoft.com/office/drawing/2014/main" id="{66796880-E7D7-485E-A6D1-908B811A1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rgbClr val="FFFFFF"/>
            </a:solidFill>
            <a:ln w="0">
              <a:noFill/>
              <a:prstDash val="solid"/>
              <a:round/>
              <a:headEnd/>
              <a:tailEnd/>
            </a:ln>
          </p:spPr>
          <p:txBody>
            <a:bodyPr wrap="square" rtlCol="0" anchor="ctr">
              <a:noAutofit/>
            </a:bodyPr>
            <a:lstStyle/>
            <a:p>
              <a:pPr algn="ctr"/>
              <a:endParaRPr lang="en-US" dirty="0"/>
            </a:p>
          </p:txBody>
        </p:sp>
        <p:sp>
          <p:nvSpPr>
            <p:cNvPr id="41996" name="Rectangle 41995">
              <a:extLst>
                <a:ext uri="{FF2B5EF4-FFF2-40B4-BE49-F238E27FC236}">
                  <a16:creationId xmlns:a16="http://schemas.microsoft.com/office/drawing/2014/main" id="{AC97B103-7494-4650-82C0-FC9F8D2723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chemeClr val="accent1">
                <a:lumMod val="50000"/>
                <a:alpha val="25000"/>
              </a:schemeClr>
            </a:solidFill>
            <a:ln w="0">
              <a:noFill/>
              <a:prstDash val="solid"/>
              <a:round/>
              <a:headEnd/>
              <a:tailEnd/>
            </a:ln>
          </p:spPr>
          <p:txBody>
            <a:bodyPr wrap="square" rtlCol="0" anchor="ctr">
              <a:noAutofit/>
            </a:bodyPr>
            <a:lstStyle/>
            <a:p>
              <a:pPr algn="ctr"/>
              <a:endParaRPr lang="en-US" dirty="0"/>
            </a:p>
          </p:txBody>
        </p:sp>
      </p:grpSp>
      <p:sp>
        <p:nvSpPr>
          <p:cNvPr id="41986" name="Rectangle 2">
            <a:extLst>
              <a:ext uri="{FF2B5EF4-FFF2-40B4-BE49-F238E27FC236}">
                <a16:creationId xmlns:a16="http://schemas.microsoft.com/office/drawing/2014/main" id="{78705007-D388-4E30-B0E1-630FC4DBBCD1}"/>
              </a:ext>
            </a:extLst>
          </p:cNvPr>
          <p:cNvSpPr>
            <a:spLocks noGrp="1" noChangeArrowheads="1"/>
          </p:cNvSpPr>
          <p:nvPr>
            <p:ph type="title"/>
          </p:nvPr>
        </p:nvSpPr>
        <p:spPr>
          <a:xfrm>
            <a:off x="1251677" y="619125"/>
            <a:ext cx="2652413" cy="5619749"/>
          </a:xfrm>
        </p:spPr>
        <p:txBody>
          <a:bodyPr anchor="ctr">
            <a:normAutofit/>
          </a:bodyPr>
          <a:lstStyle/>
          <a:p>
            <a:pPr eaLnBrk="1" hangingPunct="1">
              <a:defRPr/>
            </a:pPr>
            <a:r>
              <a:rPr lang="fr-FR" sz="3700">
                <a:solidFill>
                  <a:srgbClr val="000000"/>
                </a:solidFill>
              </a:rPr>
              <a:t>Prescriptions stratégiques ADL</a:t>
            </a:r>
          </a:p>
        </p:txBody>
      </p:sp>
      <p:grpSp>
        <p:nvGrpSpPr>
          <p:cNvPr id="41998" name="Group 41997">
            <a:extLst>
              <a:ext uri="{FF2B5EF4-FFF2-40B4-BE49-F238E27FC236}">
                <a16:creationId xmlns:a16="http://schemas.microsoft.com/office/drawing/2014/main" id="{5D133F51-4E9D-4F0B-A452-875C6A52B6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41999" name="Freeform 6">
              <a:extLst>
                <a:ext uri="{FF2B5EF4-FFF2-40B4-BE49-F238E27FC236}">
                  <a16:creationId xmlns:a16="http://schemas.microsoft.com/office/drawing/2014/main" id="{BDC8164B-5FC0-4CBD-B7AE-0CB8780FFC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000000"/>
            </a:solidFill>
            <a:ln w="0">
              <a:noFill/>
              <a:prstDash val="solid"/>
              <a:round/>
              <a:headEnd/>
              <a:tailEnd/>
            </a:ln>
          </p:spPr>
          <p:txBody>
            <a:bodyPr/>
            <a:lstStyle/>
            <a:p>
              <a:endParaRPr lang="fr-FR"/>
            </a:p>
          </p:txBody>
        </p:sp>
        <p:sp>
          <p:nvSpPr>
            <p:cNvPr id="42000" name="Freeform 6">
              <a:extLst>
                <a:ext uri="{FF2B5EF4-FFF2-40B4-BE49-F238E27FC236}">
                  <a16:creationId xmlns:a16="http://schemas.microsoft.com/office/drawing/2014/main" id="{DF21B6AB-8AF5-4823-92E3-F33B9EAEF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txBody>
            <a:bodyPr/>
            <a:lstStyle/>
            <a:p>
              <a:endParaRPr lang="fr-FR"/>
            </a:p>
          </p:txBody>
        </p:sp>
      </p:grpSp>
      <p:sp>
        <p:nvSpPr>
          <p:cNvPr id="41987" name="Rectangle 3">
            <a:extLst>
              <a:ext uri="{FF2B5EF4-FFF2-40B4-BE49-F238E27FC236}">
                <a16:creationId xmlns:a16="http://schemas.microsoft.com/office/drawing/2014/main" id="{B5208759-CBCE-491E-8A47-E66759FE97AB}"/>
              </a:ext>
            </a:extLst>
          </p:cNvPr>
          <p:cNvSpPr>
            <a:spLocks noGrp="1" noChangeArrowheads="1"/>
          </p:cNvSpPr>
          <p:nvPr>
            <p:ph type="body" idx="1"/>
          </p:nvPr>
        </p:nvSpPr>
        <p:spPr>
          <a:xfrm>
            <a:off x="4916250" y="619125"/>
            <a:ext cx="6508987" cy="5619750"/>
          </a:xfrm>
        </p:spPr>
        <p:txBody>
          <a:bodyPr anchor="ctr">
            <a:normAutofit/>
          </a:bodyPr>
          <a:lstStyle/>
          <a:p>
            <a:pPr eaLnBrk="1" hangingPunct="1">
              <a:defRPr/>
            </a:pPr>
            <a:r>
              <a:rPr lang="fr-FR" dirty="0">
                <a:solidFill>
                  <a:schemeClr val="tx1">
                    <a:alpha val="60000"/>
                  </a:schemeClr>
                </a:solidFill>
              </a:rPr>
              <a:t>On lui oppose de développement sélectif pour les activités à position concurrentielle moyenne, voire faible ; l’objectif est d’atteindre une meilleure position et donc une meilleure rentabilité.</a:t>
            </a:r>
          </a:p>
          <a:p>
            <a:pPr eaLnBrk="1" hangingPunct="1">
              <a:defRPr/>
            </a:pPr>
            <a:endParaRPr lang="fr-FR" dirty="0">
              <a:solidFill>
                <a:schemeClr val="tx1">
                  <a:alpha val="60000"/>
                </a:schemeClr>
              </a:solidFill>
            </a:endParaRPr>
          </a:p>
          <a:p>
            <a:pPr eaLnBrk="1" hangingPunct="1">
              <a:defRPr/>
            </a:pPr>
            <a:r>
              <a:rPr lang="fr-FR" dirty="0">
                <a:solidFill>
                  <a:schemeClr val="tx1">
                    <a:alpha val="60000"/>
                  </a:schemeClr>
                </a:solidFill>
              </a:rPr>
              <a:t>L’abandon est préférable pour les activités de peu de rendement et où la position concurrentielle de l’entreprise est faible.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09E670EB-C3C2-4C81-8844-4F2AF49F047A}"/>
              </a:ext>
            </a:extLst>
          </p:cNvPr>
          <p:cNvSpPr>
            <a:spLocks noGrp="1" noChangeArrowheads="1"/>
          </p:cNvSpPr>
          <p:nvPr>
            <p:ph type="title"/>
          </p:nvPr>
        </p:nvSpPr>
        <p:spPr/>
        <p:txBody>
          <a:bodyPr/>
          <a:lstStyle/>
          <a:p>
            <a:pPr algn="ctr" eaLnBrk="1" hangingPunct="1">
              <a:defRPr/>
            </a:pPr>
            <a:r>
              <a:rPr lang="fr-FR" sz="4000" b="1" dirty="0"/>
              <a:t>Schématisation prescriptions ADL</a:t>
            </a:r>
          </a:p>
        </p:txBody>
      </p:sp>
      <p:graphicFrame>
        <p:nvGraphicFramePr>
          <p:cNvPr id="58371" name="Group 3">
            <a:extLst>
              <a:ext uri="{FF2B5EF4-FFF2-40B4-BE49-F238E27FC236}">
                <a16:creationId xmlns:a16="http://schemas.microsoft.com/office/drawing/2014/main" id="{776CA4B0-AE1F-4E6F-AD5D-23C854752575}"/>
              </a:ext>
            </a:extLst>
          </p:cNvPr>
          <p:cNvGraphicFramePr>
            <a:graphicFrameLocks noGrp="1"/>
          </p:cNvGraphicFramePr>
          <p:nvPr>
            <p:ph idx="1"/>
          </p:nvPr>
        </p:nvGraphicFramePr>
        <p:xfrm>
          <a:off x="2208213" y="2276475"/>
          <a:ext cx="6419850" cy="3557588"/>
        </p:xfrm>
        <a:graphic>
          <a:graphicData uri="http://schemas.openxmlformats.org/drawingml/2006/table">
            <a:tbl>
              <a:tblPr/>
              <a:tblGrid>
                <a:gridCol w="1604962">
                  <a:extLst>
                    <a:ext uri="{9D8B030D-6E8A-4147-A177-3AD203B41FA5}">
                      <a16:colId xmlns:a16="http://schemas.microsoft.com/office/drawing/2014/main" val="20000"/>
                    </a:ext>
                  </a:extLst>
                </a:gridCol>
                <a:gridCol w="1604963">
                  <a:extLst>
                    <a:ext uri="{9D8B030D-6E8A-4147-A177-3AD203B41FA5}">
                      <a16:colId xmlns:a16="http://schemas.microsoft.com/office/drawing/2014/main" val="20001"/>
                    </a:ext>
                  </a:extLst>
                </a:gridCol>
                <a:gridCol w="1604962">
                  <a:extLst>
                    <a:ext uri="{9D8B030D-6E8A-4147-A177-3AD203B41FA5}">
                      <a16:colId xmlns:a16="http://schemas.microsoft.com/office/drawing/2014/main" val="20002"/>
                    </a:ext>
                  </a:extLst>
                </a:gridCol>
                <a:gridCol w="1604963">
                  <a:extLst>
                    <a:ext uri="{9D8B030D-6E8A-4147-A177-3AD203B41FA5}">
                      <a16:colId xmlns:a16="http://schemas.microsoft.com/office/drawing/2014/main" val="20003"/>
                    </a:ext>
                  </a:extLst>
                </a:gridCol>
              </a:tblGrid>
              <a:tr h="889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r-FR" sz="28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r-FR" sz="28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r-FR" sz="28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r-FR" sz="28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905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r-FR" sz="28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r-FR" sz="28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r-FR" sz="28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r-FR" sz="28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89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r-FR" sz="28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r-FR" sz="28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r-FR" sz="28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r-FR" sz="28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89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r-FR" sz="28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r-FR" sz="28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r-FR" sz="28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r-FR" sz="28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3582" name="Text Box 30">
            <a:extLst>
              <a:ext uri="{FF2B5EF4-FFF2-40B4-BE49-F238E27FC236}">
                <a16:creationId xmlns:a16="http://schemas.microsoft.com/office/drawing/2014/main" id="{A6C52514-E459-44EE-8BD8-D2822E92148F}"/>
              </a:ext>
            </a:extLst>
          </p:cNvPr>
          <p:cNvSpPr txBox="1">
            <a:spLocks noChangeArrowheads="1"/>
          </p:cNvSpPr>
          <p:nvPr/>
        </p:nvSpPr>
        <p:spPr bwMode="auto">
          <a:xfrm>
            <a:off x="2136776" y="1844676"/>
            <a:ext cx="65516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50000"/>
              </a:spcBef>
              <a:buClrTx/>
              <a:buSzTx/>
              <a:buFontTx/>
              <a:buNone/>
            </a:pPr>
            <a:r>
              <a:rPr lang="fr-FR" altLang="fr-FR" sz="1800"/>
              <a:t>Démarrage    Croissance     Maturité        Déclin</a:t>
            </a:r>
          </a:p>
        </p:txBody>
      </p:sp>
      <p:sp>
        <p:nvSpPr>
          <p:cNvPr id="23583" name="Text Box 31">
            <a:extLst>
              <a:ext uri="{FF2B5EF4-FFF2-40B4-BE49-F238E27FC236}">
                <a16:creationId xmlns:a16="http://schemas.microsoft.com/office/drawing/2014/main" id="{8619E3DB-C149-4FC7-A37F-00245E1B901C}"/>
              </a:ext>
            </a:extLst>
          </p:cNvPr>
          <p:cNvSpPr txBox="1">
            <a:spLocks noChangeArrowheads="1"/>
          </p:cNvSpPr>
          <p:nvPr/>
        </p:nvSpPr>
        <p:spPr bwMode="auto">
          <a:xfrm>
            <a:off x="9625013" y="2276476"/>
            <a:ext cx="86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50000"/>
              </a:spcBef>
              <a:buClrTx/>
              <a:buSzTx/>
              <a:buFontTx/>
              <a:buNone/>
            </a:pPr>
            <a:endParaRPr lang="fr-FR" altLang="fr-FR" sz="1800"/>
          </a:p>
        </p:txBody>
      </p:sp>
      <p:sp>
        <p:nvSpPr>
          <p:cNvPr id="23584" name="Text Box 32">
            <a:extLst>
              <a:ext uri="{FF2B5EF4-FFF2-40B4-BE49-F238E27FC236}">
                <a16:creationId xmlns:a16="http://schemas.microsoft.com/office/drawing/2014/main" id="{FC81E24A-17D7-4F9A-9EC4-24E0F30B6862}"/>
              </a:ext>
            </a:extLst>
          </p:cNvPr>
          <p:cNvSpPr txBox="1">
            <a:spLocks noChangeArrowheads="1"/>
          </p:cNvSpPr>
          <p:nvPr/>
        </p:nvSpPr>
        <p:spPr bwMode="auto">
          <a:xfrm>
            <a:off x="8832851" y="2205038"/>
            <a:ext cx="1655763" cy="3668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50000"/>
              </a:spcBef>
              <a:buClrTx/>
              <a:buSzTx/>
              <a:buFontTx/>
              <a:buNone/>
            </a:pPr>
            <a:r>
              <a:rPr lang="fr-FR" altLang="fr-FR" sz="1800"/>
              <a:t>Dominante</a:t>
            </a:r>
          </a:p>
          <a:p>
            <a:pPr eaLnBrk="1" hangingPunct="1">
              <a:spcBef>
                <a:spcPct val="50000"/>
              </a:spcBef>
              <a:buClrTx/>
              <a:buSzTx/>
              <a:buFontTx/>
              <a:buNone/>
            </a:pPr>
            <a:endParaRPr lang="fr-FR" altLang="fr-FR" sz="1800"/>
          </a:p>
          <a:p>
            <a:pPr eaLnBrk="1" hangingPunct="1">
              <a:spcBef>
                <a:spcPct val="50000"/>
              </a:spcBef>
              <a:buClrTx/>
              <a:buSzTx/>
              <a:buFontTx/>
              <a:buNone/>
            </a:pPr>
            <a:endParaRPr lang="fr-FR" altLang="fr-FR" sz="1800"/>
          </a:p>
          <a:p>
            <a:pPr eaLnBrk="1" hangingPunct="1">
              <a:spcBef>
                <a:spcPct val="50000"/>
              </a:spcBef>
              <a:buClrTx/>
              <a:buSzTx/>
              <a:buFontTx/>
              <a:buNone/>
            </a:pPr>
            <a:r>
              <a:rPr lang="fr-FR" altLang="fr-FR" sz="1800"/>
              <a:t>Forte</a:t>
            </a:r>
          </a:p>
          <a:p>
            <a:pPr eaLnBrk="1" hangingPunct="1">
              <a:spcBef>
                <a:spcPct val="50000"/>
              </a:spcBef>
              <a:buClrTx/>
              <a:buSzTx/>
              <a:buFontTx/>
              <a:buNone/>
            </a:pPr>
            <a:endParaRPr lang="fr-FR" altLang="fr-FR" sz="1800"/>
          </a:p>
          <a:p>
            <a:pPr eaLnBrk="1" hangingPunct="1">
              <a:spcBef>
                <a:spcPct val="50000"/>
              </a:spcBef>
              <a:buClrTx/>
              <a:buSzTx/>
              <a:buFontTx/>
              <a:buNone/>
            </a:pPr>
            <a:r>
              <a:rPr lang="fr-FR" altLang="fr-FR" sz="1800"/>
              <a:t>Favorable</a:t>
            </a:r>
          </a:p>
          <a:p>
            <a:pPr eaLnBrk="1" hangingPunct="1">
              <a:spcBef>
                <a:spcPct val="50000"/>
              </a:spcBef>
              <a:buClrTx/>
              <a:buSzTx/>
              <a:buFontTx/>
              <a:buNone/>
            </a:pPr>
            <a:endParaRPr lang="fr-FR" altLang="fr-FR" sz="1800"/>
          </a:p>
          <a:p>
            <a:pPr eaLnBrk="1" hangingPunct="1">
              <a:spcBef>
                <a:spcPct val="50000"/>
              </a:spcBef>
              <a:buClrTx/>
              <a:buSzTx/>
              <a:buFontTx/>
              <a:buNone/>
            </a:pPr>
            <a:r>
              <a:rPr lang="fr-FR" altLang="fr-FR" sz="1800"/>
              <a:t>Marginale</a:t>
            </a:r>
          </a:p>
          <a:p>
            <a:pPr eaLnBrk="1" hangingPunct="1">
              <a:spcBef>
                <a:spcPct val="50000"/>
              </a:spcBef>
              <a:buClrTx/>
              <a:buSzTx/>
              <a:buFontTx/>
              <a:buNone/>
            </a:pPr>
            <a:endParaRPr lang="fr-FR" altLang="fr-FR" sz="1800"/>
          </a:p>
        </p:txBody>
      </p:sp>
      <p:sp>
        <p:nvSpPr>
          <p:cNvPr id="23585" name="Text Box 33">
            <a:extLst>
              <a:ext uri="{FF2B5EF4-FFF2-40B4-BE49-F238E27FC236}">
                <a16:creationId xmlns:a16="http://schemas.microsoft.com/office/drawing/2014/main" id="{0C04887A-9B50-48D3-A69F-67F42BFFD98F}"/>
              </a:ext>
            </a:extLst>
          </p:cNvPr>
          <p:cNvSpPr txBox="1">
            <a:spLocks noChangeArrowheads="1"/>
          </p:cNvSpPr>
          <p:nvPr/>
        </p:nvSpPr>
        <p:spPr bwMode="auto">
          <a:xfrm>
            <a:off x="2424114" y="1412876"/>
            <a:ext cx="60483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fr-FR" altLang="fr-FR" sz="1800"/>
              <a:t>Degré de maturité de l’activité</a:t>
            </a:r>
          </a:p>
        </p:txBody>
      </p:sp>
      <p:sp>
        <p:nvSpPr>
          <p:cNvPr id="23586" name="Text Box 34">
            <a:extLst>
              <a:ext uri="{FF2B5EF4-FFF2-40B4-BE49-F238E27FC236}">
                <a16:creationId xmlns:a16="http://schemas.microsoft.com/office/drawing/2014/main" id="{0848C91C-391B-43F4-BF4F-FAD3E0769D1F}"/>
              </a:ext>
            </a:extLst>
          </p:cNvPr>
          <p:cNvSpPr txBox="1">
            <a:spLocks noChangeArrowheads="1"/>
          </p:cNvSpPr>
          <p:nvPr/>
        </p:nvSpPr>
        <p:spPr bwMode="auto">
          <a:xfrm>
            <a:off x="1746549" y="2349500"/>
            <a:ext cx="461665" cy="338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fr-FR" altLang="fr-FR" sz="1800"/>
              <a:t>Position concurrentielle</a:t>
            </a:r>
          </a:p>
        </p:txBody>
      </p:sp>
      <p:sp>
        <p:nvSpPr>
          <p:cNvPr id="23587" name="Text Box 35">
            <a:extLst>
              <a:ext uri="{FF2B5EF4-FFF2-40B4-BE49-F238E27FC236}">
                <a16:creationId xmlns:a16="http://schemas.microsoft.com/office/drawing/2014/main" id="{DC7685A9-7E76-4F05-B98F-3A4D2931AC87}"/>
              </a:ext>
            </a:extLst>
          </p:cNvPr>
          <p:cNvSpPr txBox="1">
            <a:spLocks noChangeArrowheads="1"/>
          </p:cNvSpPr>
          <p:nvPr/>
        </p:nvSpPr>
        <p:spPr bwMode="auto">
          <a:xfrm>
            <a:off x="3000375" y="3443288"/>
            <a:ext cx="15827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0"/>
              </a:spcBef>
              <a:buClrTx/>
              <a:buSzTx/>
              <a:buFontTx/>
              <a:buNone/>
            </a:pPr>
            <a:endParaRPr lang="fr-FR" altLang="fr-FR" sz="1800"/>
          </a:p>
        </p:txBody>
      </p:sp>
      <p:sp>
        <p:nvSpPr>
          <p:cNvPr id="23588" name="Text Box 36">
            <a:extLst>
              <a:ext uri="{FF2B5EF4-FFF2-40B4-BE49-F238E27FC236}">
                <a16:creationId xmlns:a16="http://schemas.microsoft.com/office/drawing/2014/main" id="{605DE9A5-D015-4816-9B4E-A65BEDAA50B1}"/>
              </a:ext>
            </a:extLst>
          </p:cNvPr>
          <p:cNvSpPr txBox="1">
            <a:spLocks noChangeArrowheads="1"/>
          </p:cNvSpPr>
          <p:nvPr/>
        </p:nvSpPr>
        <p:spPr bwMode="auto">
          <a:xfrm>
            <a:off x="2927351" y="3213100"/>
            <a:ext cx="20161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fr-FR" altLang="fr-FR" sz="1800"/>
              <a:t>Développement naturel</a:t>
            </a:r>
          </a:p>
        </p:txBody>
      </p:sp>
      <p:sp>
        <p:nvSpPr>
          <p:cNvPr id="23589" name="Text Box 37">
            <a:extLst>
              <a:ext uri="{FF2B5EF4-FFF2-40B4-BE49-F238E27FC236}">
                <a16:creationId xmlns:a16="http://schemas.microsoft.com/office/drawing/2014/main" id="{6FDCBC46-5307-4893-AD80-4559A0622791}"/>
              </a:ext>
            </a:extLst>
          </p:cNvPr>
          <p:cNvSpPr txBox="1">
            <a:spLocks noChangeArrowheads="1"/>
          </p:cNvSpPr>
          <p:nvPr/>
        </p:nvSpPr>
        <p:spPr bwMode="auto">
          <a:xfrm>
            <a:off x="4727575" y="4365626"/>
            <a:ext cx="1231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0"/>
              </a:spcBef>
              <a:buClrTx/>
              <a:buSzTx/>
              <a:buFontTx/>
              <a:buNone/>
            </a:pPr>
            <a:r>
              <a:rPr lang="fr-FR" altLang="fr-FR" sz="1800"/>
              <a:t>Sélection</a:t>
            </a:r>
          </a:p>
        </p:txBody>
      </p:sp>
      <p:sp>
        <p:nvSpPr>
          <p:cNvPr id="23590" name="Text Box 38">
            <a:extLst>
              <a:ext uri="{FF2B5EF4-FFF2-40B4-BE49-F238E27FC236}">
                <a16:creationId xmlns:a16="http://schemas.microsoft.com/office/drawing/2014/main" id="{C8727623-5055-468A-A428-EFB4DD3FD8D0}"/>
              </a:ext>
            </a:extLst>
          </p:cNvPr>
          <p:cNvSpPr txBox="1">
            <a:spLocks noChangeArrowheads="1"/>
          </p:cNvSpPr>
          <p:nvPr/>
        </p:nvSpPr>
        <p:spPr bwMode="auto">
          <a:xfrm>
            <a:off x="6383339" y="5157788"/>
            <a:ext cx="11890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0"/>
              </a:spcBef>
              <a:buClrTx/>
              <a:buSzTx/>
              <a:buFontTx/>
              <a:buNone/>
            </a:pPr>
            <a:r>
              <a:rPr lang="fr-FR" altLang="fr-FR" sz="1800"/>
              <a:t>Abandon</a:t>
            </a:r>
          </a:p>
        </p:txBody>
      </p:sp>
      <p:sp>
        <p:nvSpPr>
          <p:cNvPr id="23591" name="Line 39">
            <a:extLst>
              <a:ext uri="{FF2B5EF4-FFF2-40B4-BE49-F238E27FC236}">
                <a16:creationId xmlns:a16="http://schemas.microsoft.com/office/drawing/2014/main" id="{73F0A97E-A3D7-4069-9B71-7EC7BC7B9DFE}"/>
              </a:ext>
            </a:extLst>
          </p:cNvPr>
          <p:cNvSpPr>
            <a:spLocks noChangeShapeType="1"/>
          </p:cNvSpPr>
          <p:nvPr/>
        </p:nvSpPr>
        <p:spPr bwMode="auto">
          <a:xfrm flipV="1">
            <a:off x="2208214" y="5157788"/>
            <a:ext cx="1800225" cy="6477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3592" name="Line 40">
            <a:extLst>
              <a:ext uri="{FF2B5EF4-FFF2-40B4-BE49-F238E27FC236}">
                <a16:creationId xmlns:a16="http://schemas.microsoft.com/office/drawing/2014/main" id="{AF108613-7A87-4BF9-BE5D-19A8E373DDEC}"/>
              </a:ext>
            </a:extLst>
          </p:cNvPr>
          <p:cNvSpPr>
            <a:spLocks noChangeShapeType="1"/>
          </p:cNvSpPr>
          <p:nvPr/>
        </p:nvSpPr>
        <p:spPr bwMode="auto">
          <a:xfrm flipV="1">
            <a:off x="4008439" y="4508500"/>
            <a:ext cx="71437" cy="6492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3593" name="Line 41">
            <a:extLst>
              <a:ext uri="{FF2B5EF4-FFF2-40B4-BE49-F238E27FC236}">
                <a16:creationId xmlns:a16="http://schemas.microsoft.com/office/drawing/2014/main" id="{592DF5C1-6269-4088-B39D-49A320E39364}"/>
              </a:ext>
            </a:extLst>
          </p:cNvPr>
          <p:cNvSpPr>
            <a:spLocks noChangeShapeType="1"/>
          </p:cNvSpPr>
          <p:nvPr/>
        </p:nvSpPr>
        <p:spPr bwMode="auto">
          <a:xfrm flipV="1">
            <a:off x="4079876" y="3141664"/>
            <a:ext cx="4608513" cy="136683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3594" name="Line 42">
            <a:extLst>
              <a:ext uri="{FF2B5EF4-FFF2-40B4-BE49-F238E27FC236}">
                <a16:creationId xmlns:a16="http://schemas.microsoft.com/office/drawing/2014/main" id="{2ADCD69E-905A-4131-85D5-46E12FACAED5}"/>
              </a:ext>
            </a:extLst>
          </p:cNvPr>
          <p:cNvSpPr>
            <a:spLocks noChangeShapeType="1"/>
          </p:cNvSpPr>
          <p:nvPr/>
        </p:nvSpPr>
        <p:spPr bwMode="auto">
          <a:xfrm flipV="1">
            <a:off x="2208214" y="5157788"/>
            <a:ext cx="3887787" cy="6477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3595" name="Line 43">
            <a:extLst>
              <a:ext uri="{FF2B5EF4-FFF2-40B4-BE49-F238E27FC236}">
                <a16:creationId xmlns:a16="http://schemas.microsoft.com/office/drawing/2014/main" id="{B2B3DDFE-C4B3-458D-AF6F-8477F671125E}"/>
              </a:ext>
            </a:extLst>
          </p:cNvPr>
          <p:cNvSpPr>
            <a:spLocks noChangeShapeType="1"/>
          </p:cNvSpPr>
          <p:nvPr/>
        </p:nvSpPr>
        <p:spPr bwMode="auto">
          <a:xfrm flipV="1">
            <a:off x="6096000" y="4076700"/>
            <a:ext cx="2520950" cy="10810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9088CDC9-E6CB-49E3-92CD-E9B81738EB68}"/>
              </a:ext>
            </a:extLst>
          </p:cNvPr>
          <p:cNvSpPr>
            <a:spLocks noGrp="1" noChangeArrowheads="1"/>
          </p:cNvSpPr>
          <p:nvPr>
            <p:ph type="title"/>
          </p:nvPr>
        </p:nvSpPr>
        <p:spPr>
          <a:xfrm>
            <a:off x="1981200" y="277814"/>
            <a:ext cx="8229600" cy="630237"/>
          </a:xfrm>
        </p:spPr>
        <p:txBody>
          <a:bodyPr>
            <a:normAutofit fontScale="90000"/>
          </a:bodyPr>
          <a:lstStyle/>
          <a:p>
            <a:pPr algn="ctr" eaLnBrk="1" hangingPunct="1">
              <a:defRPr/>
            </a:pPr>
            <a:r>
              <a:rPr lang="fr-FR" sz="4000" b="1" dirty="0"/>
              <a:t>Axes stratégiques ADL</a:t>
            </a:r>
          </a:p>
        </p:txBody>
      </p:sp>
      <p:graphicFrame>
        <p:nvGraphicFramePr>
          <p:cNvPr id="43069" name="Group 61">
            <a:extLst>
              <a:ext uri="{FF2B5EF4-FFF2-40B4-BE49-F238E27FC236}">
                <a16:creationId xmlns:a16="http://schemas.microsoft.com/office/drawing/2014/main" id="{9EC58CD0-5064-42B1-AA38-E92AF37D9A77}"/>
              </a:ext>
            </a:extLst>
          </p:cNvPr>
          <p:cNvGraphicFramePr>
            <a:graphicFrameLocks noGrp="1"/>
          </p:cNvGraphicFramePr>
          <p:nvPr>
            <p:ph idx="1"/>
          </p:nvPr>
        </p:nvGraphicFramePr>
        <p:xfrm>
          <a:off x="1992313" y="1171575"/>
          <a:ext cx="8229600" cy="5399088"/>
        </p:xfrm>
        <a:graphic>
          <a:graphicData uri="http://schemas.openxmlformats.org/drawingml/2006/table">
            <a:tbl>
              <a:tblPr/>
              <a:tblGrid>
                <a:gridCol w="1738312">
                  <a:extLst>
                    <a:ext uri="{9D8B030D-6E8A-4147-A177-3AD203B41FA5}">
                      <a16:colId xmlns:a16="http://schemas.microsoft.com/office/drawing/2014/main" val="20000"/>
                    </a:ext>
                  </a:extLst>
                </a:gridCol>
                <a:gridCol w="1655763">
                  <a:extLst>
                    <a:ext uri="{9D8B030D-6E8A-4147-A177-3AD203B41FA5}">
                      <a16:colId xmlns:a16="http://schemas.microsoft.com/office/drawing/2014/main" val="20001"/>
                    </a:ext>
                  </a:extLst>
                </a:gridCol>
                <a:gridCol w="2233612">
                  <a:extLst>
                    <a:ext uri="{9D8B030D-6E8A-4147-A177-3AD203B41FA5}">
                      <a16:colId xmlns:a16="http://schemas.microsoft.com/office/drawing/2014/main" val="20002"/>
                    </a:ext>
                  </a:extLst>
                </a:gridCol>
                <a:gridCol w="2601913">
                  <a:extLst>
                    <a:ext uri="{9D8B030D-6E8A-4147-A177-3AD203B41FA5}">
                      <a16:colId xmlns:a16="http://schemas.microsoft.com/office/drawing/2014/main" val="20003"/>
                    </a:ext>
                  </a:extLst>
                </a:gridCol>
              </a:tblGrid>
              <a:tr h="457211">
                <a:tc gridSpan="4">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800" b="0" i="0" u="none" strike="noStrike" cap="none" normalizeH="0" baseline="0">
                          <a:ln>
                            <a:noFill/>
                          </a:ln>
                          <a:solidFill>
                            <a:schemeClr val="tx1"/>
                          </a:solidFill>
                          <a:effectLst>
                            <a:outerShdw blurRad="38100" dist="38100" dir="2700000" algn="tl">
                              <a:srgbClr val="000000"/>
                            </a:outerShdw>
                          </a:effectLst>
                          <a:latin typeface="Verdana" pitchFamily="34" charset="0"/>
                        </a:rPr>
                        <a:t>Axes stratégiques</a:t>
                      </a: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75408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1" i="0" u="none" strike="noStrike" cap="none" normalizeH="0" baseline="0">
                          <a:ln>
                            <a:noFill/>
                          </a:ln>
                          <a:solidFill>
                            <a:schemeClr val="tx1"/>
                          </a:solidFill>
                          <a:effectLst>
                            <a:outerShdw blurRad="38100" dist="38100" dir="2700000" algn="tl">
                              <a:srgbClr val="000000"/>
                            </a:outerShdw>
                          </a:effectLst>
                          <a:latin typeface="Verdana" pitchFamily="34" charset="0"/>
                        </a:rPr>
                        <a:t>Phases de vie</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1" i="0" u="none" strike="noStrike" cap="none" normalizeH="0" baseline="0">
                          <a:ln>
                            <a:noFill/>
                          </a:ln>
                          <a:solidFill>
                            <a:schemeClr val="tx1"/>
                          </a:solidFill>
                          <a:effectLst>
                            <a:outerShdw blurRad="38100" dist="38100" dir="2700000" algn="tl">
                              <a:srgbClr val="000000"/>
                            </a:outerShdw>
                          </a:effectLst>
                          <a:latin typeface="Verdana" pitchFamily="34" charset="0"/>
                        </a:rPr>
                        <a:t>Nature de la stratégie</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1" i="0" u="none" strike="noStrike" cap="none" normalizeH="0" baseline="0">
                          <a:ln>
                            <a:noFill/>
                          </a:ln>
                          <a:solidFill>
                            <a:schemeClr val="tx1"/>
                          </a:solidFill>
                          <a:effectLst>
                            <a:outerShdw blurRad="38100" dist="38100" dir="2700000" algn="tl">
                              <a:srgbClr val="000000"/>
                            </a:outerShdw>
                          </a:effectLst>
                          <a:latin typeface="Verdana" pitchFamily="34" charset="0"/>
                        </a:rPr>
                        <a:t>Objet principal de la stratégie</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1" i="0" u="none" strike="noStrike" cap="none" normalizeH="0" baseline="0">
                          <a:ln>
                            <a:noFill/>
                          </a:ln>
                          <a:solidFill>
                            <a:schemeClr val="tx1"/>
                          </a:solidFill>
                          <a:effectLst>
                            <a:outerShdw blurRad="38100" dist="38100" dir="2700000" algn="tl">
                              <a:srgbClr val="000000"/>
                            </a:outerShdw>
                          </a:effectLst>
                          <a:latin typeface="Verdana" pitchFamily="34" charset="0"/>
                        </a:rPr>
                        <a:t>Exemples de stratégie</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7421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1" i="0" u="none" strike="noStrike" cap="none" normalizeH="0" baseline="0">
                          <a:ln>
                            <a:noFill/>
                          </a:ln>
                          <a:solidFill>
                            <a:schemeClr val="tx1"/>
                          </a:solidFill>
                          <a:effectLst>
                            <a:outerShdw blurRad="38100" dist="38100" dir="2700000" algn="tl">
                              <a:srgbClr val="000000"/>
                            </a:outerShdw>
                          </a:effectLst>
                          <a:latin typeface="Verdana" pitchFamily="34" charset="0"/>
                        </a:rPr>
                        <a:t>Démarrage</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1" i="0" u="none" strike="noStrike" cap="none" normalizeH="0" baseline="0">
                          <a:ln>
                            <a:noFill/>
                          </a:ln>
                          <a:solidFill>
                            <a:schemeClr val="tx1"/>
                          </a:solidFill>
                          <a:effectLst>
                            <a:outerShdw blurRad="38100" dist="38100" dir="2700000" algn="tl">
                              <a:srgbClr val="000000"/>
                            </a:outerShdw>
                          </a:effectLst>
                          <a:latin typeface="Verdana" pitchFamily="34" charset="0"/>
                        </a:rPr>
                        <a:t>Innover</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1" i="0" u="none" strike="noStrike" cap="none" normalizeH="0" baseline="0">
                          <a:ln>
                            <a:noFill/>
                          </a:ln>
                          <a:solidFill>
                            <a:schemeClr val="tx1"/>
                          </a:solidFill>
                          <a:effectLst>
                            <a:outerShdw blurRad="38100" dist="38100" dir="2700000" algn="tl">
                              <a:srgbClr val="000000"/>
                            </a:outerShdw>
                          </a:effectLst>
                          <a:latin typeface="Verdana" pitchFamily="34" charset="0"/>
                        </a:rPr>
                        <a:t>Produits</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1" i="0" u="none" strike="noStrike" cap="none" normalizeH="0" baseline="0">
                          <a:ln>
                            <a:noFill/>
                          </a:ln>
                          <a:solidFill>
                            <a:schemeClr val="tx1"/>
                          </a:solidFill>
                          <a:effectLst>
                            <a:outerShdw blurRad="38100" dist="38100" dir="2700000" algn="tl">
                              <a:srgbClr val="000000"/>
                            </a:outerShdw>
                          </a:effectLst>
                          <a:latin typeface="Verdana" pitchFamily="34" charset="0"/>
                        </a:rPr>
                        <a:t>Innovation technologique</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1" i="0" u="none" strike="noStrike" cap="none" normalizeH="0" baseline="0">
                          <a:ln>
                            <a:noFill/>
                          </a:ln>
                          <a:solidFill>
                            <a:schemeClr val="tx1"/>
                          </a:solidFill>
                          <a:effectLst>
                            <a:outerShdw blurRad="38100" dist="38100" dir="2700000" algn="tl">
                              <a:srgbClr val="000000"/>
                            </a:outerShdw>
                          </a:effectLst>
                          <a:latin typeface="Verdana" pitchFamily="34" charset="0"/>
                        </a:rPr>
                        <a:t>Achat de licence</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5697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1" i="0" u="none" strike="noStrike" cap="none" normalizeH="0" baseline="0">
                          <a:ln>
                            <a:noFill/>
                          </a:ln>
                          <a:solidFill>
                            <a:schemeClr val="tx1"/>
                          </a:solidFill>
                          <a:effectLst>
                            <a:outerShdw blurRad="38100" dist="38100" dir="2700000" algn="tl">
                              <a:srgbClr val="000000"/>
                            </a:outerShdw>
                          </a:effectLst>
                          <a:latin typeface="Verdana" pitchFamily="34" charset="0"/>
                        </a:rPr>
                        <a:t>Croissance</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1" i="0" u="none" strike="noStrike" cap="none" normalizeH="0" baseline="0">
                          <a:ln>
                            <a:noFill/>
                          </a:ln>
                          <a:solidFill>
                            <a:schemeClr val="tx1"/>
                          </a:solidFill>
                          <a:effectLst>
                            <a:outerShdw blurRad="38100" dist="38100" dir="2700000" algn="tl">
                              <a:srgbClr val="000000"/>
                            </a:outerShdw>
                          </a:effectLst>
                          <a:latin typeface="Verdana" pitchFamily="34" charset="0"/>
                        </a:rPr>
                        <a:t>Développer</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1" i="0" u="none" strike="noStrike" cap="none" normalizeH="0" baseline="0">
                          <a:ln>
                            <a:noFill/>
                          </a:ln>
                          <a:solidFill>
                            <a:schemeClr val="tx1"/>
                          </a:solidFill>
                          <a:effectLst>
                            <a:outerShdw blurRad="38100" dist="38100" dir="2700000" algn="tl">
                              <a:srgbClr val="000000"/>
                            </a:outerShdw>
                          </a:effectLst>
                          <a:latin typeface="Verdana" pitchFamily="34" charset="0"/>
                        </a:rPr>
                        <a:t>Distribution, image</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1" i="0" u="none" strike="noStrike" cap="none" normalizeH="0" baseline="0">
                          <a:ln>
                            <a:noFill/>
                          </a:ln>
                          <a:solidFill>
                            <a:schemeClr val="tx1"/>
                          </a:solidFill>
                          <a:effectLst>
                            <a:outerShdw blurRad="38100" dist="38100" dir="2700000" algn="tl">
                              <a:srgbClr val="000000"/>
                            </a:outerShdw>
                          </a:effectLst>
                          <a:latin typeface="Verdana" pitchFamily="34" charset="0"/>
                        </a:rPr>
                        <a:t>Pénétration commerciale</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1" i="0" u="none" strike="noStrike" cap="none" normalizeH="0" baseline="0">
                          <a:ln>
                            <a:noFill/>
                          </a:ln>
                          <a:solidFill>
                            <a:schemeClr val="tx1"/>
                          </a:solidFill>
                          <a:effectLst>
                            <a:outerShdw blurRad="38100" dist="38100" dir="2700000" algn="tl">
                              <a:srgbClr val="000000"/>
                            </a:outerShdw>
                          </a:effectLst>
                          <a:latin typeface="Verdana" pitchFamily="34" charset="0"/>
                        </a:rPr>
                        <a:t>Développement de capacité</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1" i="0" u="none" strike="noStrike" cap="none" normalizeH="0" baseline="0">
                          <a:ln>
                            <a:noFill/>
                          </a:ln>
                          <a:solidFill>
                            <a:schemeClr val="tx1"/>
                          </a:solidFill>
                          <a:effectLst>
                            <a:outerShdw blurRad="38100" dist="38100" dir="2700000" algn="tl">
                              <a:srgbClr val="000000"/>
                            </a:outerShdw>
                          </a:effectLst>
                          <a:latin typeface="Verdana" pitchFamily="34" charset="0"/>
                        </a:rPr>
                        <a:t>Recherche de nouveaux marchés</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20094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1" i="0" u="none" strike="noStrike" cap="none" normalizeH="0" baseline="0">
                          <a:ln>
                            <a:noFill/>
                          </a:ln>
                          <a:solidFill>
                            <a:schemeClr val="tx1"/>
                          </a:solidFill>
                          <a:effectLst>
                            <a:outerShdw blurRad="38100" dist="38100" dir="2700000" algn="tl">
                              <a:srgbClr val="000000"/>
                            </a:outerShdw>
                          </a:effectLst>
                          <a:latin typeface="Verdana" pitchFamily="34" charset="0"/>
                        </a:rPr>
                        <a:t>Maturité</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1" i="0" u="none" strike="noStrike" cap="none" normalizeH="0" baseline="0">
                          <a:ln>
                            <a:noFill/>
                          </a:ln>
                          <a:solidFill>
                            <a:schemeClr val="tx1"/>
                          </a:solidFill>
                          <a:effectLst>
                            <a:outerShdw blurRad="38100" dist="38100" dir="2700000" algn="tl">
                              <a:srgbClr val="000000"/>
                            </a:outerShdw>
                          </a:effectLst>
                          <a:latin typeface="Verdana" pitchFamily="34" charset="0"/>
                        </a:rPr>
                        <a:t>Optimiser</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1" i="0" u="none" strike="noStrike" cap="none" normalizeH="0" baseline="0">
                          <a:ln>
                            <a:noFill/>
                          </a:ln>
                          <a:solidFill>
                            <a:schemeClr val="tx1"/>
                          </a:solidFill>
                          <a:effectLst>
                            <a:outerShdw blurRad="38100" dist="38100" dir="2700000" algn="tl">
                              <a:srgbClr val="000000"/>
                            </a:outerShdw>
                          </a:effectLst>
                          <a:latin typeface="Verdana" pitchFamily="34" charset="0"/>
                        </a:rPr>
                        <a:t>Coûts</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1" i="0" u="none" strike="noStrike" cap="none" normalizeH="0" baseline="0">
                          <a:ln>
                            <a:noFill/>
                          </a:ln>
                          <a:solidFill>
                            <a:schemeClr val="tx1"/>
                          </a:solidFill>
                          <a:effectLst>
                            <a:outerShdw blurRad="38100" dist="38100" dir="2700000" algn="tl">
                              <a:srgbClr val="000000"/>
                            </a:outerShdw>
                          </a:effectLst>
                          <a:latin typeface="Verdana" pitchFamily="34" charset="0"/>
                        </a:rPr>
                        <a:t>Intégration amont / aval</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1" i="0" u="none" strike="noStrike" cap="none" normalizeH="0" baseline="0">
                          <a:ln>
                            <a:noFill/>
                          </a:ln>
                          <a:solidFill>
                            <a:schemeClr val="tx1"/>
                          </a:solidFill>
                          <a:effectLst>
                            <a:outerShdw blurRad="38100" dist="38100" dir="2700000" algn="tl">
                              <a:srgbClr val="000000"/>
                            </a:outerShdw>
                          </a:effectLst>
                          <a:latin typeface="Verdana" pitchFamily="34" charset="0"/>
                        </a:rPr>
                        <a:t>Internationalisation de la gamme et de la production</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5566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1" i="0" u="none" strike="noStrike" cap="none" normalizeH="0" baseline="0">
                          <a:ln>
                            <a:noFill/>
                          </a:ln>
                          <a:solidFill>
                            <a:schemeClr val="tx1"/>
                          </a:solidFill>
                          <a:effectLst>
                            <a:outerShdw blurRad="38100" dist="38100" dir="2700000" algn="tl">
                              <a:srgbClr val="000000"/>
                            </a:outerShdw>
                          </a:effectLst>
                          <a:latin typeface="Verdana" pitchFamily="34" charset="0"/>
                        </a:rPr>
                        <a:t>Déclin</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1" i="0" u="none" strike="noStrike" cap="none" normalizeH="0" baseline="0">
                          <a:ln>
                            <a:noFill/>
                          </a:ln>
                          <a:solidFill>
                            <a:schemeClr val="tx1"/>
                          </a:solidFill>
                          <a:effectLst>
                            <a:outerShdw blurRad="38100" dist="38100" dir="2700000" algn="tl">
                              <a:srgbClr val="000000"/>
                            </a:outerShdw>
                          </a:effectLst>
                          <a:latin typeface="Verdana" pitchFamily="34" charset="0"/>
                        </a:rPr>
                        <a:t>Rationaliser</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1" i="0" u="none" strike="noStrike" cap="none" normalizeH="0" baseline="0">
                          <a:ln>
                            <a:noFill/>
                          </a:ln>
                          <a:solidFill>
                            <a:schemeClr val="tx1"/>
                          </a:solidFill>
                          <a:effectLst>
                            <a:outerShdw blurRad="38100" dist="38100" dir="2700000" algn="tl">
                              <a:srgbClr val="000000"/>
                            </a:outerShdw>
                          </a:effectLst>
                          <a:latin typeface="Verdana" pitchFamily="34" charset="0"/>
                        </a:rPr>
                        <a:t>Coûts</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400" b="1" i="0" u="none" strike="noStrike" cap="none" normalizeH="0" baseline="0">
                          <a:ln>
                            <a:noFill/>
                          </a:ln>
                          <a:solidFill>
                            <a:schemeClr val="tx1"/>
                          </a:solidFill>
                          <a:effectLst>
                            <a:outerShdw blurRad="38100" dist="38100" dir="2700000" algn="tl">
                              <a:srgbClr val="000000"/>
                            </a:outerShdw>
                          </a:effectLst>
                          <a:latin typeface="Verdana" pitchFamily="34" charset="0"/>
                        </a:rPr>
                        <a:t>Elagage de marché / gamme / unités</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088" name="Rectangle 46087">
            <a:extLst>
              <a:ext uri="{FF2B5EF4-FFF2-40B4-BE49-F238E27FC236}">
                <a16:creationId xmlns:a16="http://schemas.microsoft.com/office/drawing/2014/main" id="{EF526DD0-5E46-40B7-AEF1-9B26256CF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algn="ctr" defTabSz="457200"/>
            <a:endParaRPr lang="en-US">
              <a:solidFill>
                <a:schemeClr val="tx1"/>
              </a:solidFill>
            </a:endParaRPr>
          </a:p>
        </p:txBody>
      </p:sp>
      <p:grpSp>
        <p:nvGrpSpPr>
          <p:cNvPr id="46090" name="Group 46089">
            <a:extLst>
              <a:ext uri="{FF2B5EF4-FFF2-40B4-BE49-F238E27FC236}">
                <a16:creationId xmlns:a16="http://schemas.microsoft.com/office/drawing/2014/main" id="{B7E4032D-4110-4963-82B8-8A1B1BF4B6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4273199" cy="6858000"/>
            <a:chOff x="1" y="0"/>
            <a:chExt cx="4273199" cy="6858000"/>
          </a:xfrm>
        </p:grpSpPr>
        <p:sp>
          <p:nvSpPr>
            <p:cNvPr id="46091" name="Rectangle 46090">
              <a:extLst>
                <a:ext uri="{FF2B5EF4-FFF2-40B4-BE49-F238E27FC236}">
                  <a16:creationId xmlns:a16="http://schemas.microsoft.com/office/drawing/2014/main" id="{66796880-E7D7-485E-A6D1-908B811A1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rgbClr val="FFFFFF"/>
            </a:solidFill>
            <a:ln w="0">
              <a:noFill/>
              <a:prstDash val="solid"/>
              <a:round/>
              <a:headEnd/>
              <a:tailEnd/>
            </a:ln>
          </p:spPr>
          <p:txBody>
            <a:bodyPr wrap="square" rtlCol="0" anchor="ctr">
              <a:noAutofit/>
            </a:bodyPr>
            <a:lstStyle/>
            <a:p>
              <a:pPr algn="ctr"/>
              <a:endParaRPr lang="en-US" dirty="0"/>
            </a:p>
          </p:txBody>
        </p:sp>
        <p:sp>
          <p:nvSpPr>
            <p:cNvPr id="46092" name="Rectangle 46091">
              <a:extLst>
                <a:ext uri="{FF2B5EF4-FFF2-40B4-BE49-F238E27FC236}">
                  <a16:creationId xmlns:a16="http://schemas.microsoft.com/office/drawing/2014/main" id="{AC97B103-7494-4650-82C0-FC9F8D2723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chemeClr val="accent1">
                <a:lumMod val="50000"/>
                <a:alpha val="25000"/>
              </a:schemeClr>
            </a:solidFill>
            <a:ln w="0">
              <a:noFill/>
              <a:prstDash val="solid"/>
              <a:round/>
              <a:headEnd/>
              <a:tailEnd/>
            </a:ln>
          </p:spPr>
          <p:txBody>
            <a:bodyPr wrap="square" rtlCol="0" anchor="ctr">
              <a:noAutofit/>
            </a:bodyPr>
            <a:lstStyle/>
            <a:p>
              <a:pPr algn="ctr"/>
              <a:endParaRPr lang="en-US" dirty="0"/>
            </a:p>
          </p:txBody>
        </p:sp>
      </p:grpSp>
      <p:sp>
        <p:nvSpPr>
          <p:cNvPr id="46082" name="Rectangle 2">
            <a:extLst>
              <a:ext uri="{FF2B5EF4-FFF2-40B4-BE49-F238E27FC236}">
                <a16:creationId xmlns:a16="http://schemas.microsoft.com/office/drawing/2014/main" id="{6047D858-3639-426B-9E3A-A0717F4CCC69}"/>
              </a:ext>
            </a:extLst>
          </p:cNvPr>
          <p:cNvSpPr>
            <a:spLocks noGrp="1" noChangeArrowheads="1"/>
          </p:cNvSpPr>
          <p:nvPr>
            <p:ph type="title"/>
          </p:nvPr>
        </p:nvSpPr>
        <p:spPr>
          <a:xfrm>
            <a:off x="1251677" y="619125"/>
            <a:ext cx="2652413" cy="5619749"/>
          </a:xfrm>
        </p:spPr>
        <p:txBody>
          <a:bodyPr anchor="ctr">
            <a:normAutofit/>
          </a:bodyPr>
          <a:lstStyle/>
          <a:p>
            <a:pPr eaLnBrk="1" hangingPunct="1">
              <a:defRPr/>
            </a:pPr>
            <a:r>
              <a:rPr lang="fr-FR">
                <a:solidFill>
                  <a:srgbClr val="000000"/>
                </a:solidFill>
              </a:rPr>
              <a:t>La matrice McKinsey</a:t>
            </a:r>
          </a:p>
        </p:txBody>
      </p:sp>
      <p:grpSp>
        <p:nvGrpSpPr>
          <p:cNvPr id="46094" name="Group 46093">
            <a:extLst>
              <a:ext uri="{FF2B5EF4-FFF2-40B4-BE49-F238E27FC236}">
                <a16:creationId xmlns:a16="http://schemas.microsoft.com/office/drawing/2014/main" id="{5D133F51-4E9D-4F0B-A452-875C6A52B6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46095" name="Freeform 6">
              <a:extLst>
                <a:ext uri="{FF2B5EF4-FFF2-40B4-BE49-F238E27FC236}">
                  <a16:creationId xmlns:a16="http://schemas.microsoft.com/office/drawing/2014/main" id="{BDC8164B-5FC0-4CBD-B7AE-0CB8780FFC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000000"/>
            </a:solidFill>
            <a:ln w="0">
              <a:noFill/>
              <a:prstDash val="solid"/>
              <a:round/>
              <a:headEnd/>
              <a:tailEnd/>
            </a:ln>
          </p:spPr>
          <p:txBody>
            <a:bodyPr/>
            <a:lstStyle/>
            <a:p>
              <a:endParaRPr lang="fr-FR"/>
            </a:p>
          </p:txBody>
        </p:sp>
        <p:sp>
          <p:nvSpPr>
            <p:cNvPr id="46096" name="Freeform 6">
              <a:extLst>
                <a:ext uri="{FF2B5EF4-FFF2-40B4-BE49-F238E27FC236}">
                  <a16:creationId xmlns:a16="http://schemas.microsoft.com/office/drawing/2014/main" id="{DF21B6AB-8AF5-4823-92E3-F33B9EAEF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txBody>
            <a:bodyPr/>
            <a:lstStyle/>
            <a:p>
              <a:endParaRPr lang="fr-FR"/>
            </a:p>
          </p:txBody>
        </p:sp>
      </p:grpSp>
      <p:sp>
        <p:nvSpPr>
          <p:cNvPr id="46083" name="Rectangle 3">
            <a:extLst>
              <a:ext uri="{FF2B5EF4-FFF2-40B4-BE49-F238E27FC236}">
                <a16:creationId xmlns:a16="http://schemas.microsoft.com/office/drawing/2014/main" id="{1E310C75-EAB6-4089-84BF-99EEF2B3EB86}"/>
              </a:ext>
            </a:extLst>
          </p:cNvPr>
          <p:cNvSpPr>
            <a:spLocks noGrp="1" noChangeArrowheads="1"/>
          </p:cNvSpPr>
          <p:nvPr>
            <p:ph type="body" idx="1"/>
          </p:nvPr>
        </p:nvSpPr>
        <p:spPr>
          <a:xfrm>
            <a:off x="4916250" y="619125"/>
            <a:ext cx="6508987" cy="5619750"/>
          </a:xfrm>
        </p:spPr>
        <p:txBody>
          <a:bodyPr anchor="ctr">
            <a:normAutofit/>
          </a:bodyPr>
          <a:lstStyle/>
          <a:p>
            <a:pPr eaLnBrk="1" hangingPunct="1">
              <a:defRPr/>
            </a:pPr>
            <a:r>
              <a:rPr lang="fr-FR" sz="2400" dirty="0">
                <a:solidFill>
                  <a:schemeClr val="tx1">
                    <a:alpha val="60000"/>
                  </a:schemeClr>
                </a:solidFill>
              </a:rPr>
              <a:t>Le tableau stratégique de McKinsey est construit à partir de 2 variables :</a:t>
            </a:r>
          </a:p>
          <a:p>
            <a:pPr lvl="1" eaLnBrk="1" hangingPunct="1">
              <a:defRPr/>
            </a:pPr>
            <a:r>
              <a:rPr lang="fr-FR" dirty="0">
                <a:solidFill>
                  <a:schemeClr val="tx1">
                    <a:alpha val="60000"/>
                  </a:schemeClr>
                </a:solidFill>
              </a:rPr>
              <a:t>La position concurrentielle, calquée sur le modèle ADL. Mais l’évaluation utilise des facteurs clés de succès plus nombreux et pondérés les uns par rapport aux autres ;</a:t>
            </a:r>
          </a:p>
          <a:p>
            <a:pPr lvl="1" eaLnBrk="1" hangingPunct="1">
              <a:defRPr/>
            </a:pPr>
            <a:r>
              <a:rPr lang="fr-FR" dirty="0">
                <a:solidFill>
                  <a:schemeClr val="tx1">
                    <a:alpha val="60000"/>
                  </a:schemeClr>
                </a:solidFill>
              </a:rPr>
              <a:t>La valeur du secteur est plus originale. Elle rend compte de l’attrait d’une activité pour une entreprise donnée et combinant la valeur intrinsèque de l’activité, mesurée grâce à des critères liés à la notion de cycle de vie, et la valeur relative de l’entreprise (prise en compte des synergies avec d’autres activités, barrières à l’entrée, maîtrise d’un facteur clé critique).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040" name="Rectangle 44039">
            <a:extLst>
              <a:ext uri="{FF2B5EF4-FFF2-40B4-BE49-F238E27FC236}">
                <a16:creationId xmlns:a16="http://schemas.microsoft.com/office/drawing/2014/main" id="{EF526DD0-5E46-40B7-AEF1-9B26256CF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algn="ctr" defTabSz="457200"/>
            <a:endParaRPr lang="en-US">
              <a:solidFill>
                <a:schemeClr val="tx1"/>
              </a:solidFill>
            </a:endParaRPr>
          </a:p>
        </p:txBody>
      </p:sp>
      <p:grpSp>
        <p:nvGrpSpPr>
          <p:cNvPr id="44042" name="Group 44041">
            <a:extLst>
              <a:ext uri="{FF2B5EF4-FFF2-40B4-BE49-F238E27FC236}">
                <a16:creationId xmlns:a16="http://schemas.microsoft.com/office/drawing/2014/main" id="{B7E4032D-4110-4963-82B8-8A1B1BF4B6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4273199" cy="6858000"/>
            <a:chOff x="1" y="0"/>
            <a:chExt cx="4273199" cy="6858000"/>
          </a:xfrm>
        </p:grpSpPr>
        <p:sp>
          <p:nvSpPr>
            <p:cNvPr id="44043" name="Rectangle 44042">
              <a:extLst>
                <a:ext uri="{FF2B5EF4-FFF2-40B4-BE49-F238E27FC236}">
                  <a16:creationId xmlns:a16="http://schemas.microsoft.com/office/drawing/2014/main" id="{66796880-E7D7-485E-A6D1-908B811A1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rgbClr val="FFFFFF"/>
            </a:solidFill>
            <a:ln w="0">
              <a:noFill/>
              <a:prstDash val="solid"/>
              <a:round/>
              <a:headEnd/>
              <a:tailEnd/>
            </a:ln>
          </p:spPr>
          <p:txBody>
            <a:bodyPr wrap="square" rtlCol="0" anchor="ctr">
              <a:noAutofit/>
            </a:bodyPr>
            <a:lstStyle/>
            <a:p>
              <a:pPr algn="ctr"/>
              <a:endParaRPr lang="en-US" dirty="0"/>
            </a:p>
          </p:txBody>
        </p:sp>
        <p:sp>
          <p:nvSpPr>
            <p:cNvPr id="44044" name="Rectangle 44043">
              <a:extLst>
                <a:ext uri="{FF2B5EF4-FFF2-40B4-BE49-F238E27FC236}">
                  <a16:creationId xmlns:a16="http://schemas.microsoft.com/office/drawing/2014/main" id="{AC97B103-7494-4650-82C0-FC9F8D2723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chemeClr val="accent1">
                <a:lumMod val="50000"/>
                <a:alpha val="25000"/>
              </a:schemeClr>
            </a:solidFill>
            <a:ln w="0">
              <a:noFill/>
              <a:prstDash val="solid"/>
              <a:round/>
              <a:headEnd/>
              <a:tailEnd/>
            </a:ln>
          </p:spPr>
          <p:txBody>
            <a:bodyPr wrap="square" rtlCol="0" anchor="ctr">
              <a:noAutofit/>
            </a:bodyPr>
            <a:lstStyle/>
            <a:p>
              <a:pPr algn="ctr"/>
              <a:endParaRPr lang="en-US" dirty="0"/>
            </a:p>
          </p:txBody>
        </p:sp>
      </p:grpSp>
      <p:sp>
        <p:nvSpPr>
          <p:cNvPr id="44034" name="Rectangle 2">
            <a:extLst>
              <a:ext uri="{FF2B5EF4-FFF2-40B4-BE49-F238E27FC236}">
                <a16:creationId xmlns:a16="http://schemas.microsoft.com/office/drawing/2014/main" id="{74CBD270-168F-4464-8F3D-632B4DB03EEA}"/>
              </a:ext>
            </a:extLst>
          </p:cNvPr>
          <p:cNvSpPr>
            <a:spLocks noGrp="1" noChangeArrowheads="1"/>
          </p:cNvSpPr>
          <p:nvPr>
            <p:ph type="title"/>
          </p:nvPr>
        </p:nvSpPr>
        <p:spPr>
          <a:xfrm>
            <a:off x="1251677" y="619125"/>
            <a:ext cx="2652413" cy="5619749"/>
          </a:xfrm>
        </p:spPr>
        <p:txBody>
          <a:bodyPr anchor="ctr">
            <a:normAutofit/>
          </a:bodyPr>
          <a:lstStyle/>
          <a:p>
            <a:pPr eaLnBrk="1" hangingPunct="1">
              <a:defRPr/>
            </a:pPr>
            <a:r>
              <a:rPr lang="fr-FR">
                <a:solidFill>
                  <a:srgbClr val="000000"/>
                </a:solidFill>
              </a:rPr>
              <a:t>Structure de la matrice</a:t>
            </a:r>
          </a:p>
        </p:txBody>
      </p:sp>
      <p:grpSp>
        <p:nvGrpSpPr>
          <p:cNvPr id="44046" name="Group 44045">
            <a:extLst>
              <a:ext uri="{FF2B5EF4-FFF2-40B4-BE49-F238E27FC236}">
                <a16:creationId xmlns:a16="http://schemas.microsoft.com/office/drawing/2014/main" id="{5D133F51-4E9D-4F0B-A452-875C6A52B6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44047" name="Freeform 6">
              <a:extLst>
                <a:ext uri="{FF2B5EF4-FFF2-40B4-BE49-F238E27FC236}">
                  <a16:creationId xmlns:a16="http://schemas.microsoft.com/office/drawing/2014/main" id="{BDC8164B-5FC0-4CBD-B7AE-0CB8780FFC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000000"/>
            </a:solidFill>
            <a:ln w="0">
              <a:noFill/>
              <a:prstDash val="solid"/>
              <a:round/>
              <a:headEnd/>
              <a:tailEnd/>
            </a:ln>
          </p:spPr>
          <p:txBody>
            <a:bodyPr/>
            <a:lstStyle/>
            <a:p>
              <a:endParaRPr lang="fr-FR"/>
            </a:p>
          </p:txBody>
        </p:sp>
        <p:sp>
          <p:nvSpPr>
            <p:cNvPr id="44048" name="Freeform 6">
              <a:extLst>
                <a:ext uri="{FF2B5EF4-FFF2-40B4-BE49-F238E27FC236}">
                  <a16:creationId xmlns:a16="http://schemas.microsoft.com/office/drawing/2014/main" id="{DF21B6AB-8AF5-4823-92E3-F33B9EAEF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txBody>
            <a:bodyPr/>
            <a:lstStyle/>
            <a:p>
              <a:endParaRPr lang="fr-FR"/>
            </a:p>
          </p:txBody>
        </p:sp>
      </p:grpSp>
      <p:sp>
        <p:nvSpPr>
          <p:cNvPr id="44035" name="Rectangle 3">
            <a:extLst>
              <a:ext uri="{FF2B5EF4-FFF2-40B4-BE49-F238E27FC236}">
                <a16:creationId xmlns:a16="http://schemas.microsoft.com/office/drawing/2014/main" id="{CDBCA3D8-4099-4AD2-8CEB-DA1A18CDDB23}"/>
              </a:ext>
            </a:extLst>
          </p:cNvPr>
          <p:cNvSpPr>
            <a:spLocks noGrp="1" noChangeArrowheads="1"/>
          </p:cNvSpPr>
          <p:nvPr>
            <p:ph type="body" idx="1"/>
          </p:nvPr>
        </p:nvSpPr>
        <p:spPr>
          <a:xfrm>
            <a:off x="4916250" y="619125"/>
            <a:ext cx="6508987" cy="5619750"/>
          </a:xfrm>
        </p:spPr>
        <p:txBody>
          <a:bodyPr anchor="ctr">
            <a:normAutofit/>
          </a:bodyPr>
          <a:lstStyle/>
          <a:p>
            <a:pPr marL="0" indent="0" algn="ctr" eaLnBrk="1" hangingPunct="1">
              <a:buNone/>
              <a:defRPr/>
            </a:pPr>
            <a:r>
              <a:rPr lang="fr-FR" dirty="0">
                <a:solidFill>
                  <a:schemeClr val="tx1">
                    <a:alpha val="60000"/>
                  </a:schemeClr>
                </a:solidFill>
              </a:rPr>
              <a:t>Elle se présente sous la forme d’un tableau à double entrée et neuf cases avec, en abscisse, la valeur du secteur et en ordonnée, la position concurrentielle ; chacun de ces deux critères étant mesurés selon une échelle à trois positions : forte, moyenne, faible. La représentation des activités dans le tableau est identique à celle des deux précédents modèles.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80609ACB-F198-40A1-8873-2C83E82C2C5E}"/>
              </a:ext>
            </a:extLst>
          </p:cNvPr>
          <p:cNvSpPr>
            <a:spLocks noGrp="1" noChangeArrowheads="1"/>
          </p:cNvSpPr>
          <p:nvPr>
            <p:ph type="title"/>
          </p:nvPr>
        </p:nvSpPr>
        <p:spPr/>
        <p:txBody>
          <a:bodyPr/>
          <a:lstStyle/>
          <a:p>
            <a:pPr algn="ctr" eaLnBrk="1" hangingPunct="1">
              <a:defRPr/>
            </a:pPr>
            <a:r>
              <a:rPr lang="fr-FR" sz="4000" dirty="0"/>
              <a:t>Prescriptions stratégiques McKinsey</a:t>
            </a:r>
          </a:p>
        </p:txBody>
      </p:sp>
      <p:graphicFrame>
        <p:nvGraphicFramePr>
          <p:cNvPr id="47177" name="Group 73">
            <a:extLst>
              <a:ext uri="{FF2B5EF4-FFF2-40B4-BE49-F238E27FC236}">
                <a16:creationId xmlns:a16="http://schemas.microsoft.com/office/drawing/2014/main" id="{903F14C5-9754-44E6-A871-A5AD683EA0F7}"/>
              </a:ext>
            </a:extLst>
          </p:cNvPr>
          <p:cNvGraphicFramePr>
            <a:graphicFrameLocks noGrp="1"/>
          </p:cNvGraphicFramePr>
          <p:nvPr>
            <p:ph idx="1"/>
          </p:nvPr>
        </p:nvGraphicFramePr>
        <p:xfrm>
          <a:off x="1981200" y="1600200"/>
          <a:ext cx="8229600" cy="4727576"/>
        </p:xfrm>
        <a:graphic>
          <a:graphicData uri="http://schemas.openxmlformats.org/drawingml/2006/table">
            <a:tbl>
              <a:tblPr/>
              <a:tblGrid>
                <a:gridCol w="442913">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2232025">
                  <a:extLst>
                    <a:ext uri="{9D8B030D-6E8A-4147-A177-3AD203B41FA5}">
                      <a16:colId xmlns:a16="http://schemas.microsoft.com/office/drawing/2014/main" val="20002"/>
                    </a:ext>
                  </a:extLst>
                </a:gridCol>
                <a:gridCol w="2232025">
                  <a:extLst>
                    <a:ext uri="{9D8B030D-6E8A-4147-A177-3AD203B41FA5}">
                      <a16:colId xmlns:a16="http://schemas.microsoft.com/office/drawing/2014/main" val="20003"/>
                    </a:ext>
                  </a:extLst>
                </a:gridCol>
                <a:gridCol w="2027237">
                  <a:extLst>
                    <a:ext uri="{9D8B030D-6E8A-4147-A177-3AD203B41FA5}">
                      <a16:colId xmlns:a16="http://schemas.microsoft.com/office/drawing/2014/main" val="20004"/>
                    </a:ext>
                  </a:extLst>
                </a:gridCol>
              </a:tblGrid>
              <a:tr h="892259">
                <a:tc rowSpan="5">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800" b="1" i="0" u="none" strike="noStrike" cap="none" normalizeH="0" baseline="0">
                          <a:ln>
                            <a:noFill/>
                          </a:ln>
                          <a:solidFill>
                            <a:schemeClr val="tx1"/>
                          </a:solidFill>
                          <a:effectLst>
                            <a:outerShdw blurRad="38100" dist="38100" dir="2700000" algn="tl">
                              <a:srgbClr val="000000"/>
                            </a:outerShdw>
                          </a:effectLst>
                          <a:latin typeface="Verdana" pitchFamily="34" charset="0"/>
                        </a:rPr>
                        <a:t>Position concurrentielle</a:t>
                      </a:r>
                    </a:p>
                  </a:txBody>
                  <a:tcPr marL="90000" marR="90000" marT="46804" marB="46804"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r-FR" sz="1600" b="1"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1" i="0" u="none" strike="noStrike" cap="none" normalizeH="0" baseline="0">
                          <a:ln>
                            <a:noFill/>
                          </a:ln>
                          <a:solidFill>
                            <a:schemeClr val="tx1"/>
                          </a:solidFill>
                          <a:effectLst>
                            <a:outerShdw blurRad="38100" dist="38100" dir="2700000" algn="tl">
                              <a:srgbClr val="000000"/>
                            </a:outerShdw>
                          </a:effectLst>
                          <a:latin typeface="Verdana" pitchFamily="34" charset="0"/>
                        </a:rPr>
                        <a:t>Valeur de l’activité</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906548">
                <a:tc vMerge="1">
                  <a:txBody>
                    <a:bodyPr/>
                    <a:lstStyle/>
                    <a:p>
                      <a:endParaRPr lang="fr-FR"/>
                    </a:p>
                  </a:txBody>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1" i="0" u="none" strike="noStrike" cap="none" normalizeH="0" baseline="0">
                          <a:ln>
                            <a:noFill/>
                          </a:ln>
                          <a:solidFill>
                            <a:schemeClr val="tx1"/>
                          </a:solidFill>
                          <a:effectLst>
                            <a:outerShdw blurRad="38100" dist="38100" dir="2700000" algn="tl">
                              <a:srgbClr val="000000"/>
                            </a:outerShdw>
                          </a:effectLst>
                          <a:latin typeface="Verdana" pitchFamily="34" charset="0"/>
                        </a:rPr>
                        <a:t>Forte</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1" i="0" u="none" strike="noStrike" cap="none" normalizeH="0" baseline="0">
                          <a:ln>
                            <a:noFill/>
                          </a:ln>
                          <a:solidFill>
                            <a:schemeClr val="tx1"/>
                          </a:solidFill>
                          <a:effectLst>
                            <a:outerShdw blurRad="38100" dist="38100" dir="2700000" algn="tl">
                              <a:srgbClr val="000000"/>
                            </a:outerShdw>
                          </a:effectLst>
                          <a:latin typeface="Verdana" pitchFamily="34" charset="0"/>
                        </a:rPr>
                        <a:t>Moyenne</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1" i="0" u="none" strike="noStrike" cap="none" normalizeH="0" baseline="0">
                          <a:ln>
                            <a:noFill/>
                          </a:ln>
                          <a:solidFill>
                            <a:schemeClr val="tx1"/>
                          </a:solidFill>
                          <a:effectLst>
                            <a:outerShdw blurRad="38100" dist="38100" dir="2700000" algn="tl">
                              <a:srgbClr val="000000"/>
                            </a:outerShdw>
                          </a:effectLst>
                          <a:latin typeface="Verdana" pitchFamily="34" charset="0"/>
                        </a:rPr>
                        <a:t>Faible</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15673">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1" i="0" u="none" strike="noStrike" cap="none" normalizeH="0" baseline="0">
                          <a:ln>
                            <a:noFill/>
                          </a:ln>
                          <a:solidFill>
                            <a:schemeClr val="tx1"/>
                          </a:solidFill>
                          <a:effectLst>
                            <a:outerShdw blurRad="38100" dist="38100" dir="2700000" algn="tl">
                              <a:srgbClr val="000000"/>
                            </a:outerShdw>
                          </a:effectLst>
                          <a:latin typeface="Verdana" pitchFamily="34" charset="0"/>
                        </a:rPr>
                        <a:t>Forte</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Verdana" pitchFamily="34" charset="0"/>
                        </a:rPr>
                        <a:t>Maintenir la position de leader de coûte que coûte</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Verdana" pitchFamily="34" charset="0"/>
                        </a:rPr>
                        <a:t>Maintenir la position </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Verdana" pitchFamily="34" charset="0"/>
                        </a:rPr>
                        <a:t>Suivre le développement</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Verdana" pitchFamily="34" charset="0"/>
                        </a:rPr>
                        <a:t>Rentabiliser </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Verdana" pitchFamily="34" charset="0"/>
                        </a:rPr>
                        <a:t>(« traire »)</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06548">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1" i="0" u="none" strike="noStrike" cap="none" normalizeH="0" baseline="0">
                          <a:ln>
                            <a:noFill/>
                          </a:ln>
                          <a:solidFill>
                            <a:schemeClr val="tx1"/>
                          </a:solidFill>
                          <a:effectLst>
                            <a:outerShdw blurRad="38100" dist="38100" dir="2700000" algn="tl">
                              <a:srgbClr val="000000"/>
                            </a:outerShdw>
                          </a:effectLst>
                          <a:latin typeface="Verdana" pitchFamily="34" charset="0"/>
                        </a:rPr>
                        <a:t>Moyenne</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Verdana" pitchFamily="34" charset="0"/>
                        </a:rPr>
                        <a:t>Améliorer la position</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Verdana" pitchFamily="34" charset="0"/>
                        </a:rPr>
                        <a:t>Rentabiliser prudemment</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Verdana" pitchFamily="34" charset="0"/>
                        </a:rPr>
                        <a:t>Se retirer sélectivement (segmenter)</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06548">
                <a:tc v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1" i="0" u="none" strike="noStrike" cap="none" normalizeH="0" baseline="0">
                          <a:ln>
                            <a:noFill/>
                          </a:ln>
                          <a:solidFill>
                            <a:schemeClr val="tx1"/>
                          </a:solidFill>
                          <a:effectLst>
                            <a:outerShdw blurRad="38100" dist="38100" dir="2700000" algn="tl">
                              <a:srgbClr val="000000"/>
                            </a:outerShdw>
                          </a:effectLst>
                          <a:latin typeface="Verdana" pitchFamily="34" charset="0"/>
                        </a:rPr>
                        <a:t>Faible</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Verdana" pitchFamily="34" charset="0"/>
                        </a:rPr>
                        <a:t>Doubler la mise ou abandonner</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Verdana" pitchFamily="34" charset="0"/>
                        </a:rPr>
                        <a:t>Se retirer progressivement et sélectivement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Verdana" pitchFamily="34" charset="0"/>
                        </a:rPr>
                        <a:t>Abandonner</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Verdana" pitchFamily="34" charset="0"/>
                        </a:rPr>
                        <a:t>Désinvestir</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160" name="Rectangle 49159">
            <a:extLst>
              <a:ext uri="{FF2B5EF4-FFF2-40B4-BE49-F238E27FC236}">
                <a16:creationId xmlns:a16="http://schemas.microsoft.com/office/drawing/2014/main" id="{EF526DD0-5E46-40B7-AEF1-9B26256CF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algn="ctr" defTabSz="457200"/>
            <a:endParaRPr lang="en-US">
              <a:solidFill>
                <a:schemeClr val="tx1"/>
              </a:solidFill>
            </a:endParaRPr>
          </a:p>
        </p:txBody>
      </p:sp>
      <p:grpSp>
        <p:nvGrpSpPr>
          <p:cNvPr id="49162" name="Group 49161">
            <a:extLst>
              <a:ext uri="{FF2B5EF4-FFF2-40B4-BE49-F238E27FC236}">
                <a16:creationId xmlns:a16="http://schemas.microsoft.com/office/drawing/2014/main" id="{B7E4032D-4110-4963-82B8-8A1B1BF4B6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4273199" cy="6858000"/>
            <a:chOff x="1" y="0"/>
            <a:chExt cx="4273199" cy="6858000"/>
          </a:xfrm>
        </p:grpSpPr>
        <p:sp>
          <p:nvSpPr>
            <p:cNvPr id="49163" name="Rectangle 49162">
              <a:extLst>
                <a:ext uri="{FF2B5EF4-FFF2-40B4-BE49-F238E27FC236}">
                  <a16:creationId xmlns:a16="http://schemas.microsoft.com/office/drawing/2014/main" id="{66796880-E7D7-485E-A6D1-908B811A1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rgbClr val="FFFFFF"/>
            </a:solidFill>
            <a:ln w="0">
              <a:noFill/>
              <a:prstDash val="solid"/>
              <a:round/>
              <a:headEnd/>
              <a:tailEnd/>
            </a:ln>
          </p:spPr>
          <p:txBody>
            <a:bodyPr wrap="square" rtlCol="0" anchor="ctr">
              <a:noAutofit/>
            </a:bodyPr>
            <a:lstStyle/>
            <a:p>
              <a:pPr algn="ctr"/>
              <a:endParaRPr lang="en-US" dirty="0"/>
            </a:p>
          </p:txBody>
        </p:sp>
        <p:sp>
          <p:nvSpPr>
            <p:cNvPr id="49164" name="Rectangle 49163">
              <a:extLst>
                <a:ext uri="{FF2B5EF4-FFF2-40B4-BE49-F238E27FC236}">
                  <a16:creationId xmlns:a16="http://schemas.microsoft.com/office/drawing/2014/main" id="{AC97B103-7494-4650-82C0-FC9F8D2723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chemeClr val="accent1">
                <a:lumMod val="50000"/>
                <a:alpha val="25000"/>
              </a:schemeClr>
            </a:solidFill>
            <a:ln w="0">
              <a:noFill/>
              <a:prstDash val="solid"/>
              <a:round/>
              <a:headEnd/>
              <a:tailEnd/>
            </a:ln>
          </p:spPr>
          <p:txBody>
            <a:bodyPr wrap="square" rtlCol="0" anchor="ctr">
              <a:noAutofit/>
            </a:bodyPr>
            <a:lstStyle/>
            <a:p>
              <a:pPr algn="ctr"/>
              <a:endParaRPr lang="en-US" dirty="0"/>
            </a:p>
          </p:txBody>
        </p:sp>
      </p:grpSp>
      <p:sp>
        <p:nvSpPr>
          <p:cNvPr id="49154" name="Rectangle 2">
            <a:extLst>
              <a:ext uri="{FF2B5EF4-FFF2-40B4-BE49-F238E27FC236}">
                <a16:creationId xmlns:a16="http://schemas.microsoft.com/office/drawing/2014/main" id="{3E9E44B9-5249-4B79-9C51-5A4D8B1F7F53}"/>
              </a:ext>
            </a:extLst>
          </p:cNvPr>
          <p:cNvSpPr>
            <a:spLocks noGrp="1" noChangeArrowheads="1"/>
          </p:cNvSpPr>
          <p:nvPr>
            <p:ph type="title"/>
          </p:nvPr>
        </p:nvSpPr>
        <p:spPr>
          <a:xfrm>
            <a:off x="1251677" y="619125"/>
            <a:ext cx="2652413" cy="5619749"/>
          </a:xfrm>
        </p:spPr>
        <p:txBody>
          <a:bodyPr anchor="ctr">
            <a:normAutofit/>
          </a:bodyPr>
          <a:lstStyle/>
          <a:p>
            <a:pPr eaLnBrk="1" hangingPunct="1">
              <a:defRPr/>
            </a:pPr>
            <a:r>
              <a:rPr lang="fr-FR" sz="3700">
                <a:solidFill>
                  <a:srgbClr val="000000"/>
                </a:solidFill>
              </a:rPr>
              <a:t>Prescriptions stratégiques McKinsey</a:t>
            </a:r>
          </a:p>
        </p:txBody>
      </p:sp>
      <p:grpSp>
        <p:nvGrpSpPr>
          <p:cNvPr id="49166" name="Group 49165">
            <a:extLst>
              <a:ext uri="{FF2B5EF4-FFF2-40B4-BE49-F238E27FC236}">
                <a16:creationId xmlns:a16="http://schemas.microsoft.com/office/drawing/2014/main" id="{5D133F51-4E9D-4F0B-A452-875C6A52B6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49167" name="Freeform 6">
              <a:extLst>
                <a:ext uri="{FF2B5EF4-FFF2-40B4-BE49-F238E27FC236}">
                  <a16:creationId xmlns:a16="http://schemas.microsoft.com/office/drawing/2014/main" id="{BDC8164B-5FC0-4CBD-B7AE-0CB8780FFC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000000"/>
            </a:solidFill>
            <a:ln w="0">
              <a:noFill/>
              <a:prstDash val="solid"/>
              <a:round/>
              <a:headEnd/>
              <a:tailEnd/>
            </a:ln>
          </p:spPr>
          <p:txBody>
            <a:bodyPr/>
            <a:lstStyle/>
            <a:p>
              <a:endParaRPr lang="fr-FR"/>
            </a:p>
          </p:txBody>
        </p:sp>
        <p:sp>
          <p:nvSpPr>
            <p:cNvPr id="49168" name="Freeform 6">
              <a:extLst>
                <a:ext uri="{FF2B5EF4-FFF2-40B4-BE49-F238E27FC236}">
                  <a16:creationId xmlns:a16="http://schemas.microsoft.com/office/drawing/2014/main" id="{DF21B6AB-8AF5-4823-92E3-F33B9EAEF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txBody>
            <a:bodyPr/>
            <a:lstStyle/>
            <a:p>
              <a:endParaRPr lang="fr-FR"/>
            </a:p>
          </p:txBody>
        </p:sp>
      </p:grpSp>
      <p:sp>
        <p:nvSpPr>
          <p:cNvPr id="49155" name="Rectangle 3">
            <a:extLst>
              <a:ext uri="{FF2B5EF4-FFF2-40B4-BE49-F238E27FC236}">
                <a16:creationId xmlns:a16="http://schemas.microsoft.com/office/drawing/2014/main" id="{1DCF638A-ABC3-40B7-95E1-B0824EB5A284}"/>
              </a:ext>
            </a:extLst>
          </p:cNvPr>
          <p:cNvSpPr>
            <a:spLocks noGrp="1" noChangeArrowheads="1"/>
          </p:cNvSpPr>
          <p:nvPr>
            <p:ph type="body" idx="1"/>
          </p:nvPr>
        </p:nvSpPr>
        <p:spPr>
          <a:xfrm>
            <a:off x="4916250" y="619125"/>
            <a:ext cx="6508987" cy="5619750"/>
          </a:xfrm>
        </p:spPr>
        <p:txBody>
          <a:bodyPr anchor="ctr">
            <a:noAutofit/>
          </a:bodyPr>
          <a:lstStyle/>
          <a:p>
            <a:pPr eaLnBrk="1" hangingPunct="1">
              <a:defRPr/>
            </a:pPr>
            <a:r>
              <a:rPr lang="fr-FR" sz="2400" dirty="0">
                <a:solidFill>
                  <a:schemeClr val="tx1">
                    <a:alpha val="60000"/>
                  </a:schemeClr>
                </a:solidFill>
              </a:rPr>
              <a:t>Bien que préconisant une stratégie pour chacun des 9 couples valeur du secteur / position concurrentielle, la matrice recouvre en fait, comme celle d’ADL, 3 stratégies élémentaires :</a:t>
            </a:r>
          </a:p>
          <a:p>
            <a:pPr eaLnBrk="1" hangingPunct="1">
              <a:defRPr/>
            </a:pPr>
            <a:endParaRPr lang="fr-FR" sz="2400" dirty="0">
              <a:solidFill>
                <a:schemeClr val="tx1">
                  <a:alpha val="60000"/>
                </a:schemeClr>
              </a:solidFill>
            </a:endParaRPr>
          </a:p>
          <a:p>
            <a:pPr lvl="1" eaLnBrk="1" hangingPunct="1">
              <a:defRPr/>
            </a:pPr>
            <a:r>
              <a:rPr lang="fr-FR" dirty="0">
                <a:solidFill>
                  <a:schemeClr val="tx1">
                    <a:alpha val="60000"/>
                  </a:schemeClr>
                </a:solidFill>
              </a:rPr>
              <a:t>Se développer dans des zones où la valeur de l’activité et la position concurrentielle sont intéressantes. Si cette dernière condition n’est pas remplie, il convient soit de consentir un important investissement, soit d’abandonner purement et simplement ;</a:t>
            </a:r>
          </a:p>
          <a:p>
            <a:pPr lvl="1" eaLnBrk="1" hangingPunct="1">
              <a:defRPr/>
            </a:pPr>
            <a:r>
              <a:rPr lang="fr-FR" dirty="0">
                <a:solidFill>
                  <a:schemeClr val="tx1">
                    <a:alpha val="60000"/>
                  </a:schemeClr>
                </a:solidFill>
              </a:rPr>
              <a:t>Se maintenir en rentabilisant dans les zones moyennes du fait de leur valeur ou de leur position concurrentielle ;</a:t>
            </a:r>
          </a:p>
          <a:p>
            <a:pPr lvl="1" eaLnBrk="1" hangingPunct="1">
              <a:defRPr/>
            </a:pPr>
            <a:r>
              <a:rPr lang="fr-FR" dirty="0">
                <a:solidFill>
                  <a:schemeClr val="tx1">
                    <a:alpha val="60000"/>
                  </a:schemeClr>
                </a:solidFill>
              </a:rPr>
              <a:t>Se retirer partiellement ou totalement des zones faibles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23582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Média en ligne 1" title="Frédéric Fréry, Fausses synergies et vraies gabegies">
            <a:hlinkClick r:id="" action="ppaction://media"/>
            <a:extLst>
              <a:ext uri="{FF2B5EF4-FFF2-40B4-BE49-F238E27FC236}">
                <a16:creationId xmlns:a16="http://schemas.microsoft.com/office/drawing/2014/main" id="{68D0FAD5-89A8-63CB-6E96-85804E2D5928}"/>
              </a:ext>
            </a:extLst>
          </p:cNvPr>
          <p:cNvPicPr>
            <a:picLocks noRot="1" noChangeAspect="1"/>
          </p:cNvPicPr>
          <p:nvPr>
            <a:videoFile r:link="rId1"/>
          </p:nvPr>
        </p:nvPicPr>
        <p:blipFill>
          <a:blip r:embed="rId3"/>
          <a:stretch>
            <a:fillRect/>
          </a:stretch>
        </p:blipFill>
        <p:spPr>
          <a:xfrm>
            <a:off x="0" y="0"/>
            <a:ext cx="12192000" cy="6888480"/>
          </a:xfrm>
          <a:prstGeom prst="rect">
            <a:avLst/>
          </a:prstGeom>
        </p:spPr>
      </p:pic>
    </p:spTree>
    <p:extLst>
      <p:ext uri="{BB962C8B-B14F-4D97-AF65-F5344CB8AC3E}">
        <p14:creationId xmlns:p14="http://schemas.microsoft.com/office/powerpoint/2010/main" val="2897355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0218" name="Rectangle 50217">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220" name="Rectangle 50219">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222" name="Rectangle 50221">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224" name="Rectangle 50223">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178" name="Rectangle 2">
            <a:extLst>
              <a:ext uri="{FF2B5EF4-FFF2-40B4-BE49-F238E27FC236}">
                <a16:creationId xmlns:a16="http://schemas.microsoft.com/office/drawing/2014/main" id="{D2F738A0-3C3C-48E1-8375-EF367F9E2A83}"/>
              </a:ext>
            </a:extLst>
          </p:cNvPr>
          <p:cNvSpPr>
            <a:spLocks noGrp="1" noChangeArrowheads="1"/>
          </p:cNvSpPr>
          <p:nvPr>
            <p:ph type="title"/>
          </p:nvPr>
        </p:nvSpPr>
        <p:spPr>
          <a:xfrm>
            <a:off x="699713" y="248038"/>
            <a:ext cx="7063721" cy="1159200"/>
          </a:xfrm>
        </p:spPr>
        <p:txBody>
          <a:bodyPr vert="horz" lIns="91440" tIns="45720" rIns="91440" bIns="45720" rtlCol="0" anchor="ctr">
            <a:normAutofit/>
          </a:bodyPr>
          <a:lstStyle/>
          <a:p>
            <a:pPr>
              <a:defRPr/>
            </a:pPr>
            <a:r>
              <a:rPr lang="en-US" sz="3700" kern="1200" dirty="0">
                <a:solidFill>
                  <a:srgbClr val="FFFFFF"/>
                </a:solidFill>
                <a:latin typeface="+mj-lt"/>
                <a:ea typeface="+mj-ea"/>
                <a:cs typeface="+mj-cs"/>
              </a:rPr>
              <a:t>Grille comparative des 3 </a:t>
            </a:r>
            <a:r>
              <a:rPr lang="en-US" sz="3700" kern="1200" dirty="0" err="1">
                <a:solidFill>
                  <a:srgbClr val="FFFFFF"/>
                </a:solidFill>
                <a:latin typeface="+mj-lt"/>
                <a:ea typeface="+mj-ea"/>
                <a:cs typeface="+mj-cs"/>
              </a:rPr>
              <a:t>modèles</a:t>
            </a:r>
            <a:r>
              <a:rPr lang="en-US" sz="3700" kern="1200" dirty="0">
                <a:solidFill>
                  <a:srgbClr val="FFFFFF"/>
                </a:solidFill>
                <a:latin typeface="+mj-lt"/>
                <a:ea typeface="+mj-ea"/>
                <a:cs typeface="+mj-cs"/>
              </a:rPr>
              <a:t> </a:t>
            </a:r>
            <a:r>
              <a:rPr lang="en-US" sz="3700" kern="1200" dirty="0" err="1">
                <a:solidFill>
                  <a:srgbClr val="FFFFFF"/>
                </a:solidFill>
                <a:latin typeface="+mj-lt"/>
                <a:ea typeface="+mj-ea"/>
                <a:cs typeface="+mj-cs"/>
              </a:rPr>
              <a:t>instrumentaux</a:t>
            </a:r>
            <a:endParaRPr lang="en-US" sz="3700" kern="1200" dirty="0">
              <a:solidFill>
                <a:srgbClr val="FFFFFF"/>
              </a:solidFill>
              <a:latin typeface="+mj-lt"/>
              <a:ea typeface="+mj-ea"/>
              <a:cs typeface="+mj-cs"/>
            </a:endParaRPr>
          </a:p>
        </p:txBody>
      </p:sp>
      <p:graphicFrame>
        <p:nvGraphicFramePr>
          <p:cNvPr id="50213" name="Group 37">
            <a:extLst>
              <a:ext uri="{FF2B5EF4-FFF2-40B4-BE49-F238E27FC236}">
                <a16:creationId xmlns:a16="http://schemas.microsoft.com/office/drawing/2014/main" id="{D50889C6-9645-4080-A1EB-0E539D180C12}"/>
              </a:ext>
            </a:extLst>
          </p:cNvPr>
          <p:cNvGraphicFramePr>
            <a:graphicFrameLocks noGrp="1"/>
          </p:cNvGraphicFramePr>
          <p:nvPr>
            <p:ph idx="1"/>
            <p:extLst>
              <p:ext uri="{D42A27DB-BD31-4B8C-83A1-F6EECF244321}">
                <p14:modId xmlns:p14="http://schemas.microsoft.com/office/powerpoint/2010/main" val="3942208485"/>
              </p:ext>
            </p:extLst>
          </p:nvPr>
        </p:nvGraphicFramePr>
        <p:xfrm>
          <a:off x="1229553" y="1966293"/>
          <a:ext cx="9732893" cy="4452162"/>
        </p:xfrm>
        <a:graphic>
          <a:graphicData uri="http://schemas.openxmlformats.org/drawingml/2006/table">
            <a:tbl>
              <a:tblPr firstRow="1" bandRow="1">
                <a:solidFill>
                  <a:schemeClr val="bg1"/>
                </a:solidFill>
              </a:tblPr>
              <a:tblGrid>
                <a:gridCol w="2423555">
                  <a:extLst>
                    <a:ext uri="{9D8B030D-6E8A-4147-A177-3AD203B41FA5}">
                      <a16:colId xmlns:a16="http://schemas.microsoft.com/office/drawing/2014/main" val="20000"/>
                    </a:ext>
                  </a:extLst>
                </a:gridCol>
                <a:gridCol w="2462228">
                  <a:extLst>
                    <a:ext uri="{9D8B030D-6E8A-4147-A177-3AD203B41FA5}">
                      <a16:colId xmlns:a16="http://schemas.microsoft.com/office/drawing/2014/main" val="20001"/>
                    </a:ext>
                  </a:extLst>
                </a:gridCol>
                <a:gridCol w="2423555">
                  <a:extLst>
                    <a:ext uri="{9D8B030D-6E8A-4147-A177-3AD203B41FA5}">
                      <a16:colId xmlns:a16="http://schemas.microsoft.com/office/drawing/2014/main" val="20002"/>
                    </a:ext>
                  </a:extLst>
                </a:gridCol>
                <a:gridCol w="2423555">
                  <a:extLst>
                    <a:ext uri="{9D8B030D-6E8A-4147-A177-3AD203B41FA5}">
                      <a16:colId xmlns:a16="http://schemas.microsoft.com/office/drawing/2014/main" val="20003"/>
                    </a:ext>
                  </a:extLst>
                </a:gridCol>
              </a:tblGrid>
              <a:tr h="50984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r-FR" sz="1600" b="0" i="0" u="none" strike="noStrike" cap="none" spc="0" normalizeH="0" baseline="0">
                        <a:ln>
                          <a:noFill/>
                        </a:ln>
                        <a:solidFill>
                          <a:schemeClr val="bg1"/>
                        </a:solidFill>
                        <a:effectLst>
                          <a:outerShdw blurRad="38100" dist="38100" dir="2700000" algn="tl">
                            <a:srgbClr val="000000"/>
                          </a:outerShdw>
                        </a:effectLst>
                        <a:latin typeface="Verdana" pitchFamily="34" charset="0"/>
                      </a:endParaRPr>
                    </a:p>
                  </a:txBody>
                  <a:tcPr marL="140028" marR="107714" marT="107714" marB="107714" anchor="ctr" horzOverflow="overflow">
                    <a:lnL w="19050" cap="flat" cmpd="sng" algn="ctr">
                      <a:solidFill>
                        <a:schemeClr val="tx1"/>
                      </a:solidFill>
                      <a:prstDash val="solid"/>
                    </a:lnL>
                    <a:lnR w="19050" cap="flat" cmpd="sng" algn="ctr">
                      <a:solidFill>
                        <a:schemeClr val="tx1"/>
                      </a:solidFill>
                      <a:prstDash val="solid"/>
                    </a:lnR>
                    <a:lnT w="19050" cap="flat" cmpd="sng" algn="ctr">
                      <a:solidFill>
                        <a:schemeClr val="tx1"/>
                      </a:solidFill>
                      <a:prstDash val="solid"/>
                    </a:lnT>
                    <a:lnB w="38100" cmpd="sng">
                      <a:noFill/>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0" i="0" u="none" strike="noStrike" cap="none" spc="0" normalizeH="0" baseline="0">
                          <a:ln>
                            <a:noFill/>
                          </a:ln>
                          <a:solidFill>
                            <a:schemeClr val="bg1"/>
                          </a:solidFill>
                          <a:effectLst>
                            <a:outerShdw blurRad="38100" dist="38100" dir="2700000" algn="tl">
                              <a:srgbClr val="000000"/>
                            </a:outerShdw>
                          </a:effectLst>
                          <a:latin typeface="Verdana" pitchFamily="34" charset="0"/>
                        </a:rPr>
                        <a:t>BCG</a:t>
                      </a:r>
                    </a:p>
                  </a:txBody>
                  <a:tcPr marL="140028" marR="107714" marT="107714" marB="107714" anchor="ctr" horzOverflow="overflow">
                    <a:lnL w="19050" cap="flat" cmpd="sng" algn="ctr">
                      <a:solidFill>
                        <a:schemeClr val="tx1"/>
                      </a:solidFill>
                      <a:prstDash val="solid"/>
                    </a:lnL>
                    <a:lnR w="19050" cap="flat" cmpd="sng" algn="ctr">
                      <a:solidFill>
                        <a:schemeClr val="tx1"/>
                      </a:solidFill>
                      <a:prstDash val="solid"/>
                    </a:lnR>
                    <a:lnT w="19050" cap="flat" cmpd="sng" algn="ctr">
                      <a:solidFill>
                        <a:schemeClr val="tx1"/>
                      </a:solidFill>
                      <a:prstDash val="solid"/>
                    </a:lnT>
                    <a:lnB w="38100" cmpd="sng">
                      <a:noFill/>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0" i="0" u="none" strike="noStrike" cap="none" spc="0" normalizeH="0" baseline="0">
                          <a:ln>
                            <a:noFill/>
                          </a:ln>
                          <a:solidFill>
                            <a:schemeClr val="bg1"/>
                          </a:solidFill>
                          <a:effectLst>
                            <a:outerShdw blurRad="38100" dist="38100" dir="2700000" algn="tl">
                              <a:srgbClr val="000000"/>
                            </a:outerShdw>
                          </a:effectLst>
                          <a:latin typeface="Verdana" pitchFamily="34" charset="0"/>
                        </a:rPr>
                        <a:t>ADL</a:t>
                      </a:r>
                    </a:p>
                  </a:txBody>
                  <a:tcPr marL="140028" marR="107714" marT="107714" marB="107714" anchor="ctr" horzOverflow="overflow">
                    <a:lnL w="19050" cap="flat" cmpd="sng" algn="ctr">
                      <a:solidFill>
                        <a:schemeClr val="tx1"/>
                      </a:solidFill>
                      <a:prstDash val="solid"/>
                    </a:lnL>
                    <a:lnR w="19050" cap="flat" cmpd="sng" algn="ctr">
                      <a:solidFill>
                        <a:schemeClr val="tx1"/>
                      </a:solidFill>
                      <a:prstDash val="solid"/>
                    </a:lnR>
                    <a:lnT w="19050" cap="flat" cmpd="sng" algn="ctr">
                      <a:solidFill>
                        <a:schemeClr val="tx1"/>
                      </a:solidFill>
                      <a:prstDash val="solid"/>
                    </a:lnT>
                    <a:lnB w="38100" cmpd="sng">
                      <a:noFill/>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0" i="0" u="none" strike="noStrike" cap="none" spc="0" normalizeH="0" baseline="0">
                          <a:ln>
                            <a:noFill/>
                          </a:ln>
                          <a:solidFill>
                            <a:schemeClr val="bg1"/>
                          </a:solidFill>
                          <a:effectLst>
                            <a:outerShdw blurRad="38100" dist="38100" dir="2700000" algn="tl">
                              <a:srgbClr val="000000"/>
                            </a:outerShdw>
                          </a:effectLst>
                          <a:latin typeface="Verdana" pitchFamily="34" charset="0"/>
                        </a:rPr>
                        <a:t>McKinsey</a:t>
                      </a:r>
                    </a:p>
                  </a:txBody>
                  <a:tcPr marL="140028" marR="107714" marT="107714" marB="107714" anchor="ctr" horzOverflow="overflow">
                    <a:lnL w="19050" cap="flat" cmpd="sng" algn="ctr">
                      <a:solidFill>
                        <a:schemeClr val="tx1"/>
                      </a:solidFill>
                      <a:prstDash val="solid"/>
                    </a:lnL>
                    <a:lnR w="12700" cmpd="sng">
                      <a:noFill/>
                    </a:lnR>
                    <a:lnT w="19050" cap="flat" cmpd="sng" algn="ctr">
                      <a:solidFill>
                        <a:schemeClr val="tx1"/>
                      </a:solidFill>
                      <a:prstDash val="solid"/>
                    </a:lnT>
                    <a:lnB w="38100" cmpd="sng">
                      <a:noFill/>
                    </a:lnB>
                    <a:lnTlToBr>
                      <a:noFill/>
                    </a:lnTlToBr>
                    <a:lnBlToTr>
                      <a:noFill/>
                    </a:lnBlToTr>
                    <a:solidFill>
                      <a:schemeClr val="tx1"/>
                    </a:solidFill>
                  </a:tcPr>
                </a:tc>
                <a:extLst>
                  <a:ext uri="{0D108BD9-81ED-4DB2-BD59-A6C34878D82A}">
                    <a16:rowId xmlns:a16="http://schemas.microsoft.com/office/drawing/2014/main" val="10000"/>
                  </a:ext>
                </a:extLst>
              </a:tr>
              <a:tr h="1263839">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1" i="0" u="none" strike="noStrike" cap="none" spc="0" normalizeH="0" baseline="0">
                          <a:ln>
                            <a:noFill/>
                          </a:ln>
                          <a:solidFill>
                            <a:schemeClr val="tx1"/>
                          </a:solidFill>
                          <a:effectLst>
                            <a:outerShdw blurRad="38100" dist="38100" dir="2700000" algn="tl">
                              <a:srgbClr val="000000"/>
                            </a:outerShdw>
                          </a:effectLst>
                          <a:latin typeface="Verdana" pitchFamily="34" charset="0"/>
                        </a:rPr>
                        <a:t>Points forts</a:t>
                      </a:r>
                    </a:p>
                  </a:txBody>
                  <a:tcPr marL="140028" marR="107714" marT="107714" marB="107714" horzOverflow="overflow">
                    <a:lnL w="19050" cap="flat" cmpd="sng" algn="ctr">
                      <a:solidFill>
                        <a:schemeClr val="tx1"/>
                      </a:solidFill>
                      <a:prstDash val="solid"/>
                    </a:lnL>
                    <a:lnR w="6350" cap="flat" cmpd="sng" algn="ctr">
                      <a:solidFill>
                        <a:schemeClr val="tx1">
                          <a:lumMod val="50000"/>
                          <a:lumOff val="50000"/>
                        </a:schemeClr>
                      </a:solidFill>
                      <a:prstDash val="solid"/>
                    </a:lnR>
                    <a:lnT w="38100" cmpd="sng">
                      <a:noFill/>
                    </a:lnT>
                    <a:lnB w="19050" cap="flat" cmpd="sng" algn="ctr">
                      <a:solidFill>
                        <a:schemeClr val="tx1"/>
                      </a:solidFill>
                      <a:prstDash val="soli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0" i="0" u="none" strike="noStrike" cap="none" spc="0" normalizeH="0" baseline="0">
                          <a:ln>
                            <a:noFill/>
                          </a:ln>
                          <a:solidFill>
                            <a:schemeClr val="tx1"/>
                          </a:solidFill>
                          <a:effectLst>
                            <a:outerShdw blurRad="38100" dist="38100" dir="2700000" algn="tl">
                              <a:srgbClr val="000000"/>
                            </a:outerShdw>
                          </a:effectLst>
                          <a:latin typeface="Verdana" pitchFamily="34" charset="0"/>
                        </a:rPr>
                        <a:t>Instrumentalité (pratique)</a:t>
                      </a:r>
                    </a:p>
                  </a:txBody>
                  <a:tcPr marL="140028" marR="107714" marT="107714" marB="107714" horzOverflow="overflow">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38100" cmpd="sng">
                      <a:noFill/>
                    </a:lnT>
                    <a:lnB w="19050" cap="flat" cmpd="sng" algn="ctr">
                      <a:solidFill>
                        <a:schemeClr val="tx1"/>
                      </a:solidFill>
                      <a:prstDash val="soli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0" i="0" u="none" strike="noStrike" cap="none" spc="0" normalizeH="0" baseline="0">
                          <a:ln>
                            <a:noFill/>
                          </a:ln>
                          <a:solidFill>
                            <a:schemeClr val="tx1"/>
                          </a:solidFill>
                          <a:effectLst>
                            <a:outerShdw blurRad="38100" dist="38100" dir="2700000" algn="tl">
                              <a:srgbClr val="000000"/>
                            </a:outerShdw>
                          </a:effectLst>
                          <a:latin typeface="Verdana" pitchFamily="34" charset="0"/>
                        </a:rPr>
                        <a:t>Respecte la dynamique des structures concurrentielles</a:t>
                      </a:r>
                    </a:p>
                  </a:txBody>
                  <a:tcPr marL="140028" marR="107714" marT="107714" marB="107714" horzOverflow="overflow">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38100" cmpd="sng">
                      <a:noFill/>
                    </a:lnT>
                    <a:lnB w="19050" cap="flat" cmpd="sng" algn="ctr">
                      <a:solidFill>
                        <a:schemeClr val="tx1"/>
                      </a:solidFill>
                      <a:prstDash val="soli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0" i="0" u="none" strike="noStrike" cap="none" spc="0" normalizeH="0" baseline="0">
                          <a:ln>
                            <a:noFill/>
                          </a:ln>
                          <a:solidFill>
                            <a:schemeClr val="tx1"/>
                          </a:solidFill>
                          <a:effectLst>
                            <a:outerShdw blurRad="38100" dist="38100" dir="2700000" algn="tl">
                              <a:srgbClr val="000000"/>
                            </a:outerShdw>
                          </a:effectLst>
                          <a:latin typeface="Verdana" pitchFamily="34" charset="0"/>
                        </a:rPr>
                        <a:t>Non réducteur</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0" i="0" u="none" strike="noStrike" cap="none" spc="0" normalizeH="0" baseline="0">
                          <a:ln>
                            <a:noFill/>
                          </a:ln>
                          <a:solidFill>
                            <a:schemeClr val="tx1"/>
                          </a:solidFill>
                          <a:effectLst>
                            <a:outerShdw blurRad="38100" dist="38100" dir="2700000" algn="tl">
                              <a:srgbClr val="000000"/>
                            </a:outerShdw>
                          </a:effectLst>
                          <a:latin typeface="Verdana" pitchFamily="34" charset="0"/>
                        </a:rPr>
                        <a:t>Met en avant la différenciation</a:t>
                      </a:r>
                    </a:p>
                  </a:txBody>
                  <a:tcPr marL="140028" marR="107714" marT="107714" marB="107714" horzOverflow="overflow">
                    <a:lnL w="6350" cap="flat" cmpd="sng" algn="ctr">
                      <a:solidFill>
                        <a:schemeClr val="tx1">
                          <a:lumMod val="50000"/>
                          <a:lumOff val="50000"/>
                        </a:schemeClr>
                      </a:solidFill>
                      <a:prstDash val="solid"/>
                    </a:lnL>
                    <a:lnR w="19050" cap="flat" cmpd="sng" algn="ctr">
                      <a:solidFill>
                        <a:schemeClr val="tx1"/>
                      </a:solidFill>
                      <a:prstDash val="solid"/>
                    </a:lnR>
                    <a:lnT w="38100" cmpd="sng">
                      <a:noFill/>
                    </a:lnT>
                    <a:lnB w="19050" cap="flat" cmpd="sng" algn="ctr">
                      <a:solidFill>
                        <a:schemeClr val="tx1"/>
                      </a:solidFill>
                      <a:prstDash val="solid"/>
                    </a:lnB>
                    <a:lnTlToBr>
                      <a:noFill/>
                    </a:lnTlToBr>
                    <a:lnBlToTr>
                      <a:noFill/>
                    </a:lnBlToTr>
                    <a:noFill/>
                  </a:tcPr>
                </a:tc>
                <a:extLst>
                  <a:ext uri="{0D108BD9-81ED-4DB2-BD59-A6C34878D82A}">
                    <a16:rowId xmlns:a16="http://schemas.microsoft.com/office/drawing/2014/main" val="10001"/>
                  </a:ext>
                </a:extLst>
              </a:tr>
              <a:tr h="166597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1" i="0" u="none" strike="noStrike" cap="none" spc="0" normalizeH="0" baseline="0">
                          <a:ln>
                            <a:noFill/>
                          </a:ln>
                          <a:solidFill>
                            <a:schemeClr val="tx1"/>
                          </a:solidFill>
                          <a:effectLst>
                            <a:outerShdw blurRad="38100" dist="38100" dir="2700000" algn="tl">
                              <a:srgbClr val="000000"/>
                            </a:outerShdw>
                          </a:effectLst>
                          <a:latin typeface="Verdana" pitchFamily="34" charset="0"/>
                        </a:rPr>
                        <a:t>Points faibles</a:t>
                      </a:r>
                    </a:p>
                  </a:txBody>
                  <a:tcPr marL="140028" marR="107714" marT="107714" marB="107714" horzOverflow="overflow">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2700" cmpd="sng">
                      <a:noFill/>
                      <a:prstDash val="soli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0" i="0" u="none" strike="noStrike" cap="none" spc="0" normalizeH="0" baseline="0">
                          <a:ln>
                            <a:noFill/>
                          </a:ln>
                          <a:solidFill>
                            <a:schemeClr val="tx1"/>
                          </a:solidFill>
                          <a:effectLst>
                            <a:outerShdw blurRad="38100" dist="38100" dir="2700000" algn="tl">
                              <a:srgbClr val="000000"/>
                            </a:outerShdw>
                          </a:effectLst>
                          <a:latin typeface="Verdana" pitchFamily="34" charset="0"/>
                        </a:rPr>
                        <a:t>Réductionniste : seul FCS : le coût</a:t>
                      </a:r>
                    </a:p>
                  </a:txBody>
                  <a:tcPr marL="140028" marR="107714" marT="107714" marB="107714" horzOverflow="overflow">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2700" cmpd="sng">
                      <a:noFill/>
                      <a:prstDash val="soli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0" i="0" u="none" strike="noStrike" cap="none" spc="0" normalizeH="0" baseline="0">
                          <a:ln>
                            <a:noFill/>
                          </a:ln>
                          <a:solidFill>
                            <a:schemeClr val="tx1"/>
                          </a:solidFill>
                          <a:effectLst>
                            <a:outerShdw blurRad="38100" dist="38100" dir="2700000" algn="tl">
                              <a:srgbClr val="000000"/>
                            </a:outerShdw>
                          </a:effectLst>
                          <a:latin typeface="Verdana" pitchFamily="34" charset="0"/>
                        </a:rPr>
                        <a:t>Subjectivité</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0" i="0" u="none" strike="noStrike" cap="none" spc="0" normalizeH="0" baseline="0">
                          <a:ln>
                            <a:noFill/>
                          </a:ln>
                          <a:solidFill>
                            <a:schemeClr val="tx1"/>
                          </a:solidFill>
                          <a:effectLst>
                            <a:outerShdw blurRad="38100" dist="38100" dir="2700000" algn="tl">
                              <a:srgbClr val="000000"/>
                            </a:outerShdw>
                          </a:effectLst>
                          <a:latin typeface="Verdana" pitchFamily="34" charset="0"/>
                        </a:rPr>
                        <a:t>Instrumentalité limitée</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0" i="0" u="none" strike="noStrike" cap="none" spc="0" normalizeH="0" baseline="0">
                          <a:ln>
                            <a:noFill/>
                          </a:ln>
                          <a:solidFill>
                            <a:schemeClr val="tx1"/>
                          </a:solidFill>
                          <a:effectLst>
                            <a:outerShdw blurRad="38100" dist="38100" dir="2700000" algn="tl">
                              <a:srgbClr val="000000"/>
                            </a:outerShdw>
                          </a:effectLst>
                          <a:latin typeface="Verdana" pitchFamily="34" charset="0"/>
                        </a:rPr>
                        <a:t>Empirisme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r-FR" sz="1600" b="0" i="0" u="none" strike="noStrike" cap="none" spc="0" normalizeH="0" baseline="0">
                        <a:ln>
                          <a:noFill/>
                        </a:ln>
                        <a:solidFill>
                          <a:schemeClr val="tx1"/>
                        </a:solidFill>
                        <a:effectLst>
                          <a:outerShdw blurRad="38100" dist="38100" dir="2700000" algn="tl">
                            <a:srgbClr val="000000"/>
                          </a:outerShdw>
                        </a:effectLst>
                        <a:latin typeface="Verdana" pitchFamily="34" charset="0"/>
                      </a:endParaRPr>
                    </a:p>
                  </a:txBody>
                  <a:tcPr marL="140028" marR="107714" marT="107714" marB="107714" horzOverflow="overflow">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2700" cmpd="sng">
                      <a:noFill/>
                      <a:prstDash val="soli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0" i="0" u="none" strike="noStrike" cap="none" spc="0" normalizeH="0" baseline="0">
                          <a:ln>
                            <a:noFill/>
                          </a:ln>
                          <a:solidFill>
                            <a:schemeClr val="tx1"/>
                          </a:solidFill>
                          <a:effectLst>
                            <a:outerShdw blurRad="38100" dist="38100" dir="2700000" algn="tl">
                              <a:srgbClr val="000000"/>
                            </a:outerShdw>
                          </a:effectLst>
                          <a:latin typeface="Verdana" pitchFamily="34" charset="0"/>
                        </a:rPr>
                        <a:t>Non instrumental</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0" i="0" u="none" strike="noStrike" cap="none" spc="0" normalizeH="0" baseline="0">
                          <a:ln>
                            <a:noFill/>
                          </a:ln>
                          <a:solidFill>
                            <a:schemeClr val="tx1"/>
                          </a:solidFill>
                          <a:effectLst>
                            <a:outerShdw blurRad="38100" dist="38100" dir="2700000" algn="tl">
                              <a:srgbClr val="000000"/>
                            </a:outerShdw>
                          </a:effectLst>
                          <a:latin typeface="Verdana" pitchFamily="34" charset="0"/>
                        </a:rPr>
                        <a:t>Très subjectif</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0" i="0" u="none" strike="noStrike" cap="none" spc="0" normalizeH="0" baseline="0">
                          <a:ln>
                            <a:noFill/>
                          </a:ln>
                          <a:solidFill>
                            <a:schemeClr val="tx1"/>
                          </a:solidFill>
                          <a:effectLst>
                            <a:outerShdw blurRad="38100" dist="38100" dir="2700000" algn="tl">
                              <a:srgbClr val="000000"/>
                            </a:outerShdw>
                          </a:effectLst>
                          <a:latin typeface="Verdana" pitchFamily="34" charset="0"/>
                        </a:rPr>
                        <a:t>Grille de tri d’activités</a:t>
                      </a:r>
                    </a:p>
                  </a:txBody>
                  <a:tcPr marL="140028" marR="107714" marT="107714" marB="107714" horzOverflow="overflow">
                    <a:lnL w="6350" cap="flat" cmpd="sng" algn="ctr">
                      <a:solidFill>
                        <a:schemeClr val="tx1">
                          <a:lumMod val="50000"/>
                          <a:lumOff val="50000"/>
                        </a:schemeClr>
                      </a:solidFill>
                      <a:prstDash val="solid"/>
                    </a:lnL>
                    <a:lnR w="12700" cmpd="sng">
                      <a:noFill/>
                      <a:prstDash val="solid"/>
                    </a:lnR>
                    <a:lnT w="19050" cap="flat" cmpd="sng" algn="ctr">
                      <a:solidFill>
                        <a:schemeClr val="tx1"/>
                      </a:solidFill>
                      <a:prstDash val="solid"/>
                    </a:lnT>
                    <a:lnB w="12700" cmpd="sng">
                      <a:noFill/>
                      <a:prstDash val="solid"/>
                    </a:lnB>
                    <a:lnTlToBr>
                      <a:noFill/>
                    </a:lnTlToBr>
                    <a:lnBlToTr>
                      <a:noFill/>
                    </a:lnBlToTr>
                    <a:solidFill>
                      <a:schemeClr val="bg1">
                        <a:lumMod val="85000"/>
                      </a:schemeClr>
                    </a:solidFill>
                  </a:tcPr>
                </a:tc>
                <a:extLst>
                  <a:ext uri="{0D108BD9-81ED-4DB2-BD59-A6C34878D82A}">
                    <a16:rowId xmlns:a16="http://schemas.microsoft.com/office/drawing/2014/main" val="10002"/>
                  </a:ext>
                </a:extLst>
              </a:tr>
              <a:tr h="101250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1" i="0" u="none" strike="noStrike" cap="none" spc="0" normalizeH="0" baseline="0">
                          <a:ln>
                            <a:noFill/>
                          </a:ln>
                          <a:solidFill>
                            <a:schemeClr val="tx1"/>
                          </a:solidFill>
                          <a:effectLst>
                            <a:outerShdw blurRad="38100" dist="38100" dir="2700000" algn="tl">
                              <a:srgbClr val="000000"/>
                            </a:outerShdw>
                          </a:effectLst>
                          <a:latin typeface="Verdana" pitchFamily="34" charset="0"/>
                        </a:rPr>
                        <a:t>Champ d’utilisation</a:t>
                      </a:r>
                    </a:p>
                  </a:txBody>
                  <a:tcPr marL="140028" marR="107714" marT="107714" marB="107714" horzOverflow="overflow">
                    <a:lnL w="19050" cap="flat" cmpd="sng" algn="ctr">
                      <a:solidFill>
                        <a:schemeClr val="tx1"/>
                      </a:solidFill>
                      <a:prstDash val="solid"/>
                    </a:lnL>
                    <a:lnR w="6350" cap="flat" cmpd="sng" algn="ctr">
                      <a:solidFill>
                        <a:schemeClr val="tx1">
                          <a:lumMod val="50000"/>
                          <a:lumOff val="50000"/>
                        </a:schemeClr>
                      </a:solidFill>
                      <a:prstDash val="solid"/>
                    </a:lnR>
                    <a:lnT w="12700" cmpd="sng">
                      <a:noFill/>
                      <a:prstDash val="solid"/>
                    </a:lnT>
                    <a:lnB w="19050" cap="flat" cmpd="sng" algn="ctr">
                      <a:solidFill>
                        <a:schemeClr val="tx1"/>
                      </a:solidFill>
                      <a:prstDash val="soli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0" i="0" u="none" strike="noStrike" cap="none" spc="0" normalizeH="0" baseline="0">
                          <a:ln>
                            <a:noFill/>
                          </a:ln>
                          <a:solidFill>
                            <a:schemeClr val="tx1"/>
                          </a:solidFill>
                          <a:effectLst>
                            <a:outerShdw blurRad="38100" dist="38100" dir="2700000" algn="tl">
                              <a:srgbClr val="000000"/>
                            </a:outerShdw>
                          </a:effectLst>
                          <a:latin typeface="Verdana" pitchFamily="34" charset="0"/>
                        </a:rPr>
                        <a:t>Activités de volume</a:t>
                      </a:r>
                    </a:p>
                  </a:txBody>
                  <a:tcPr marL="140028" marR="107714" marT="107714" marB="107714" horzOverflow="overflow">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2700" cmpd="sng">
                      <a:noFill/>
                      <a:prstDash val="solid"/>
                    </a:lnT>
                    <a:lnB w="19050" cap="flat" cmpd="sng" algn="ctr">
                      <a:solidFill>
                        <a:schemeClr val="tx1"/>
                      </a:solidFill>
                      <a:prstDash val="soli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0" i="0" u="none" strike="noStrike" cap="none" spc="0" normalizeH="0" baseline="0">
                          <a:ln>
                            <a:noFill/>
                          </a:ln>
                          <a:solidFill>
                            <a:schemeClr val="tx1"/>
                          </a:solidFill>
                          <a:effectLst>
                            <a:outerShdw blurRad="38100" dist="38100" dir="2700000" algn="tl">
                              <a:srgbClr val="000000"/>
                            </a:outerShdw>
                          </a:effectLst>
                          <a:latin typeface="Verdana" pitchFamily="34" charset="0"/>
                        </a:rPr>
                        <a:t>Entreprises diversifiées type conglomérats</a:t>
                      </a:r>
                    </a:p>
                  </a:txBody>
                  <a:tcPr marL="140028" marR="107714" marT="107714" marB="107714" horzOverflow="overflow">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2700" cmpd="sng">
                      <a:noFill/>
                      <a:prstDash val="solid"/>
                    </a:lnT>
                    <a:lnB w="19050" cap="flat" cmpd="sng" algn="ctr">
                      <a:solidFill>
                        <a:schemeClr val="tx1"/>
                      </a:solidFill>
                      <a:prstDash val="soli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600" b="0" i="0" u="none" strike="noStrike" cap="none" spc="0" normalizeH="0" baseline="0">
                          <a:ln>
                            <a:noFill/>
                          </a:ln>
                          <a:solidFill>
                            <a:schemeClr val="tx1"/>
                          </a:solidFill>
                          <a:effectLst>
                            <a:outerShdw blurRad="38100" dist="38100" dir="2700000" algn="tl">
                              <a:srgbClr val="000000"/>
                            </a:outerShdw>
                          </a:effectLst>
                          <a:latin typeface="Verdana" pitchFamily="34" charset="0"/>
                        </a:rPr>
                        <a:t>Sélection pour des entreprises à activités liées</a:t>
                      </a:r>
                    </a:p>
                  </a:txBody>
                  <a:tcPr marL="140028" marR="107714" marT="107714" marB="107714" horzOverflow="overflow">
                    <a:lnL w="6350" cap="flat" cmpd="sng" algn="ctr">
                      <a:solidFill>
                        <a:schemeClr val="tx1">
                          <a:lumMod val="50000"/>
                          <a:lumOff val="50000"/>
                        </a:schemeClr>
                      </a:solidFill>
                      <a:prstDash val="solid"/>
                    </a:lnL>
                    <a:lnR w="19050" cap="flat" cmpd="sng" algn="ctr">
                      <a:solidFill>
                        <a:schemeClr val="tx1"/>
                      </a:solidFill>
                      <a:prstDash val="solid"/>
                    </a:lnR>
                    <a:lnT w="12700" cmpd="sng">
                      <a:noFill/>
                      <a:prstDash val="solid"/>
                    </a:lnT>
                    <a:lnB w="19050" cap="flat" cmpd="sng" algn="ctr">
                      <a:solidFill>
                        <a:schemeClr val="tx1"/>
                      </a:solidFill>
                      <a:prstDash val="soli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Média en ligne 2" title="Frédéric Fréry, Xerfi Canal Vaut-il mieux externaliser tout ce qui est possible ?">
            <a:hlinkClick r:id="" action="ppaction://media"/>
            <a:extLst>
              <a:ext uri="{FF2B5EF4-FFF2-40B4-BE49-F238E27FC236}">
                <a16:creationId xmlns:a16="http://schemas.microsoft.com/office/drawing/2014/main" id="{EA1BEA4D-8E20-019D-9518-D245E9F921BA}"/>
              </a:ext>
            </a:extLst>
          </p:cNvPr>
          <p:cNvPicPr>
            <a:picLocks noRot="1" noChangeAspect="1"/>
          </p:cNvPicPr>
          <p:nvPr>
            <a:videoFile r:link="rId1"/>
          </p:nvPr>
        </p:nvPicPr>
        <p:blipFill>
          <a:blip r:embed="rId3"/>
          <a:stretch>
            <a:fillRect/>
          </a:stretch>
        </p:blipFill>
        <p:spPr>
          <a:xfrm>
            <a:off x="0" y="0"/>
            <a:ext cx="12192000" cy="6888480"/>
          </a:xfrm>
          <a:prstGeom prst="rect">
            <a:avLst/>
          </a:prstGeom>
        </p:spPr>
      </p:pic>
    </p:spTree>
    <p:extLst>
      <p:ext uri="{BB962C8B-B14F-4D97-AF65-F5344CB8AC3E}">
        <p14:creationId xmlns:p14="http://schemas.microsoft.com/office/powerpoint/2010/main" val="1719810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526DD0-5E46-40B7-AEF1-9B26256CF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algn="ctr" defTabSz="457200"/>
            <a:endParaRPr lang="en-US">
              <a:solidFill>
                <a:schemeClr val="tx1"/>
              </a:solidFill>
            </a:endParaRPr>
          </a:p>
        </p:txBody>
      </p:sp>
      <p:grpSp>
        <p:nvGrpSpPr>
          <p:cNvPr id="10" name="Group 9">
            <a:extLst>
              <a:ext uri="{FF2B5EF4-FFF2-40B4-BE49-F238E27FC236}">
                <a16:creationId xmlns:a16="http://schemas.microsoft.com/office/drawing/2014/main" id="{B7E4032D-4110-4963-82B8-8A1B1BF4B6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4273199" cy="6858000"/>
            <a:chOff x="1" y="0"/>
            <a:chExt cx="4273199" cy="6858000"/>
          </a:xfrm>
        </p:grpSpPr>
        <p:sp>
          <p:nvSpPr>
            <p:cNvPr id="11" name="Rectangle 10">
              <a:extLst>
                <a:ext uri="{FF2B5EF4-FFF2-40B4-BE49-F238E27FC236}">
                  <a16:creationId xmlns:a16="http://schemas.microsoft.com/office/drawing/2014/main" id="{66796880-E7D7-485E-A6D1-908B811A1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rgbClr val="FFFFFF"/>
            </a:solidFill>
            <a:ln w="0">
              <a:noFill/>
              <a:prstDash val="solid"/>
              <a:round/>
              <a:headEnd/>
              <a:tailEnd/>
            </a:ln>
          </p:spPr>
          <p:txBody>
            <a:bodyPr wrap="square" rtlCol="0" anchor="ctr">
              <a:noAutofit/>
            </a:bodyPr>
            <a:lstStyle/>
            <a:p>
              <a:pPr algn="ctr"/>
              <a:endParaRPr lang="en-US" dirty="0"/>
            </a:p>
          </p:txBody>
        </p:sp>
        <p:sp>
          <p:nvSpPr>
            <p:cNvPr id="12" name="Rectangle 11">
              <a:extLst>
                <a:ext uri="{FF2B5EF4-FFF2-40B4-BE49-F238E27FC236}">
                  <a16:creationId xmlns:a16="http://schemas.microsoft.com/office/drawing/2014/main" id="{AC97B103-7494-4650-82C0-FC9F8D2723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chemeClr val="accent1">
                <a:lumMod val="50000"/>
                <a:alpha val="25000"/>
              </a:schemeClr>
            </a:solidFill>
            <a:ln w="0">
              <a:noFill/>
              <a:prstDash val="solid"/>
              <a:round/>
              <a:headEnd/>
              <a:tailEnd/>
            </a:ln>
          </p:spPr>
          <p:txBody>
            <a:bodyPr wrap="square" rtlCol="0" anchor="ctr">
              <a:noAutofit/>
            </a:bodyPr>
            <a:lstStyle/>
            <a:p>
              <a:pPr algn="ctr"/>
              <a:endParaRPr lang="en-US" dirty="0"/>
            </a:p>
          </p:txBody>
        </p:sp>
      </p:grpSp>
      <p:sp>
        <p:nvSpPr>
          <p:cNvPr id="2" name="Titre 1">
            <a:extLst>
              <a:ext uri="{FF2B5EF4-FFF2-40B4-BE49-F238E27FC236}">
                <a16:creationId xmlns:a16="http://schemas.microsoft.com/office/drawing/2014/main" id="{1484CDB0-3F8F-0286-ABFE-CC7F04316AAE}"/>
              </a:ext>
            </a:extLst>
          </p:cNvPr>
          <p:cNvSpPr>
            <a:spLocks noGrp="1"/>
          </p:cNvSpPr>
          <p:nvPr>
            <p:ph type="title"/>
          </p:nvPr>
        </p:nvSpPr>
        <p:spPr>
          <a:xfrm>
            <a:off x="885825" y="619125"/>
            <a:ext cx="3387375" cy="5619749"/>
          </a:xfrm>
        </p:spPr>
        <p:txBody>
          <a:bodyPr anchor="ctr">
            <a:normAutofit/>
          </a:bodyPr>
          <a:lstStyle/>
          <a:p>
            <a:r>
              <a:rPr lang="fr-FR" sz="4100" dirty="0">
                <a:solidFill>
                  <a:srgbClr val="000000"/>
                </a:solidFill>
              </a:rPr>
              <a:t>Le portefeuille stratégique</a:t>
            </a:r>
          </a:p>
        </p:txBody>
      </p:sp>
      <p:grpSp>
        <p:nvGrpSpPr>
          <p:cNvPr id="14" name="Group 13">
            <a:extLst>
              <a:ext uri="{FF2B5EF4-FFF2-40B4-BE49-F238E27FC236}">
                <a16:creationId xmlns:a16="http://schemas.microsoft.com/office/drawing/2014/main" id="{5D133F51-4E9D-4F0B-A452-875C6A52B6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5" name="Freeform 6">
              <a:extLst>
                <a:ext uri="{FF2B5EF4-FFF2-40B4-BE49-F238E27FC236}">
                  <a16:creationId xmlns:a16="http://schemas.microsoft.com/office/drawing/2014/main" id="{BDC8164B-5FC0-4CBD-B7AE-0CB8780FFC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000000"/>
            </a:solidFill>
            <a:ln w="0">
              <a:noFill/>
              <a:prstDash val="solid"/>
              <a:round/>
              <a:headEnd/>
              <a:tailEnd/>
            </a:ln>
          </p:spPr>
          <p:txBody>
            <a:bodyPr/>
            <a:lstStyle/>
            <a:p>
              <a:endParaRPr lang="fr-FR"/>
            </a:p>
          </p:txBody>
        </p:sp>
        <p:sp>
          <p:nvSpPr>
            <p:cNvPr id="16" name="Freeform 6">
              <a:extLst>
                <a:ext uri="{FF2B5EF4-FFF2-40B4-BE49-F238E27FC236}">
                  <a16:creationId xmlns:a16="http://schemas.microsoft.com/office/drawing/2014/main" id="{DF21B6AB-8AF5-4823-92E3-F33B9EAEF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txBody>
            <a:bodyPr/>
            <a:lstStyle/>
            <a:p>
              <a:endParaRPr lang="fr-FR"/>
            </a:p>
          </p:txBody>
        </p:sp>
      </p:grpSp>
      <p:sp>
        <p:nvSpPr>
          <p:cNvPr id="3" name="Espace réservé du contenu 2">
            <a:extLst>
              <a:ext uri="{FF2B5EF4-FFF2-40B4-BE49-F238E27FC236}">
                <a16:creationId xmlns:a16="http://schemas.microsoft.com/office/drawing/2014/main" id="{193FDA1C-6D54-EEC7-410D-322BD1D259C1}"/>
              </a:ext>
            </a:extLst>
          </p:cNvPr>
          <p:cNvSpPr>
            <a:spLocks noGrp="1"/>
          </p:cNvSpPr>
          <p:nvPr>
            <p:ph idx="1"/>
          </p:nvPr>
        </p:nvSpPr>
        <p:spPr>
          <a:xfrm>
            <a:off x="4916250" y="619125"/>
            <a:ext cx="6508987" cy="5619750"/>
          </a:xfrm>
        </p:spPr>
        <p:txBody>
          <a:bodyPr anchor="ctr">
            <a:normAutofit/>
          </a:bodyPr>
          <a:lstStyle/>
          <a:p>
            <a:pPr eaLnBrk="1" hangingPunct="1">
              <a:defRPr/>
            </a:pPr>
            <a:r>
              <a:rPr lang="fr-FR" sz="1600">
                <a:solidFill>
                  <a:schemeClr val="tx1">
                    <a:alpha val="60000"/>
                  </a:schemeClr>
                </a:solidFill>
              </a:rPr>
              <a:t>Multiplication des modèles d’analyse stratégique au cours des années 1960 – 70 :</a:t>
            </a:r>
          </a:p>
          <a:p>
            <a:pPr lvl="1" eaLnBrk="1" hangingPunct="1">
              <a:defRPr/>
            </a:pPr>
            <a:r>
              <a:rPr lang="fr-FR" sz="1600">
                <a:solidFill>
                  <a:schemeClr val="tx1">
                    <a:alpha val="60000"/>
                  </a:schemeClr>
                </a:solidFill>
              </a:rPr>
              <a:t>Besoin d’un cadre conceptuel et d’outils propres à rationaliser les choix stratégiques (le mythe du stratège de génie est sérieusement contesté) ;</a:t>
            </a:r>
          </a:p>
          <a:p>
            <a:pPr lvl="1" eaLnBrk="1" hangingPunct="1">
              <a:defRPr/>
            </a:pPr>
            <a:r>
              <a:rPr lang="fr-FR" sz="1600">
                <a:solidFill>
                  <a:schemeClr val="tx1">
                    <a:alpha val="60000"/>
                  </a:schemeClr>
                </a:solidFill>
              </a:rPr>
              <a:t>Besoin de comparer selon des méthodes homogènes des domaines d’activités différents et de gérer un portefeuille de telles activités.</a:t>
            </a:r>
          </a:p>
          <a:p>
            <a:pPr lvl="1" eaLnBrk="1" hangingPunct="1">
              <a:defRPr/>
            </a:pPr>
            <a:endParaRPr lang="fr-FR" sz="1600">
              <a:solidFill>
                <a:schemeClr val="tx1">
                  <a:alpha val="60000"/>
                </a:schemeClr>
              </a:solidFill>
            </a:endParaRPr>
          </a:p>
          <a:p>
            <a:pPr eaLnBrk="1" hangingPunct="1">
              <a:defRPr/>
            </a:pPr>
            <a:r>
              <a:rPr lang="fr-FR" sz="1600">
                <a:solidFill>
                  <a:schemeClr val="tx1">
                    <a:alpha val="60000"/>
                  </a:schemeClr>
                </a:solidFill>
              </a:rPr>
              <a:t>Suite aux modèles dérivés du modèle LCAG (analyses SWOT : approche universelle), certains cabinets de conseils développent une autre approche (instrumentale) afin de faciliter les choix stratégiques des entreprises diversifiées </a:t>
            </a:r>
            <a:r>
              <a:rPr lang="fr-FR" sz="1600" b="1">
                <a:solidFill>
                  <a:schemeClr val="tx1">
                    <a:alpha val="60000"/>
                  </a:schemeClr>
                </a:solidFill>
              </a:rPr>
              <a:t>gérant un portefeuille de segments d’activités distincts.</a:t>
            </a:r>
          </a:p>
          <a:p>
            <a:pPr eaLnBrk="1" hangingPunct="1">
              <a:defRPr/>
            </a:pPr>
            <a:endParaRPr lang="fr-FR" sz="1600" b="1">
              <a:solidFill>
                <a:schemeClr val="tx1">
                  <a:alpha val="60000"/>
                </a:schemeClr>
              </a:solidFill>
            </a:endParaRPr>
          </a:p>
          <a:p>
            <a:pPr eaLnBrk="1" hangingPunct="1">
              <a:defRPr/>
            </a:pPr>
            <a:r>
              <a:rPr lang="fr-FR" sz="1600">
                <a:solidFill>
                  <a:schemeClr val="tx1">
                    <a:alpha val="60000"/>
                  </a:schemeClr>
                </a:solidFill>
              </a:rPr>
              <a:t>Il s’agit d’approches plus opérationnelles souvent appelées matrices stratégiques mises au point par trois des principaux cabinet de consultants américains :</a:t>
            </a:r>
          </a:p>
          <a:p>
            <a:pPr lvl="1" eaLnBrk="1" hangingPunct="1">
              <a:defRPr/>
            </a:pPr>
            <a:r>
              <a:rPr lang="fr-FR" sz="1600">
                <a:solidFill>
                  <a:schemeClr val="tx1">
                    <a:alpha val="60000"/>
                  </a:schemeClr>
                </a:solidFill>
              </a:rPr>
              <a:t>Le Boston Consulting Group (BCG)</a:t>
            </a:r>
          </a:p>
          <a:p>
            <a:pPr lvl="1" eaLnBrk="1" hangingPunct="1">
              <a:defRPr/>
            </a:pPr>
            <a:r>
              <a:rPr lang="fr-FR" sz="1600">
                <a:solidFill>
                  <a:schemeClr val="tx1">
                    <a:alpha val="60000"/>
                  </a:schemeClr>
                </a:solidFill>
              </a:rPr>
              <a:t>Arthur D. Little (ADL)</a:t>
            </a:r>
          </a:p>
          <a:p>
            <a:pPr lvl="1" eaLnBrk="1" hangingPunct="1">
              <a:defRPr/>
            </a:pPr>
            <a:r>
              <a:rPr lang="fr-FR" sz="1600">
                <a:solidFill>
                  <a:schemeClr val="tx1">
                    <a:alpha val="60000"/>
                  </a:schemeClr>
                </a:solidFill>
              </a:rPr>
              <a:t>McKinsey (McK)</a:t>
            </a:r>
          </a:p>
          <a:p>
            <a:endParaRPr lang="fr-FR" sz="1600">
              <a:solidFill>
                <a:schemeClr val="tx1">
                  <a:alpha val="60000"/>
                </a:schemeClr>
              </a:solidFill>
            </a:endParaRPr>
          </a:p>
        </p:txBody>
      </p:sp>
    </p:spTree>
    <p:extLst>
      <p:ext uri="{BB962C8B-B14F-4D97-AF65-F5344CB8AC3E}">
        <p14:creationId xmlns:p14="http://schemas.microsoft.com/office/powerpoint/2010/main" val="1816475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526DD0-5E46-40B7-AEF1-9B26256CF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algn="ctr" defTabSz="457200"/>
            <a:endParaRPr lang="en-US">
              <a:solidFill>
                <a:schemeClr val="tx1"/>
              </a:solidFill>
            </a:endParaRPr>
          </a:p>
        </p:txBody>
      </p:sp>
      <p:grpSp>
        <p:nvGrpSpPr>
          <p:cNvPr id="10" name="Group 9">
            <a:extLst>
              <a:ext uri="{FF2B5EF4-FFF2-40B4-BE49-F238E27FC236}">
                <a16:creationId xmlns:a16="http://schemas.microsoft.com/office/drawing/2014/main" id="{B7E4032D-4110-4963-82B8-8A1B1BF4B6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4273199" cy="6858000"/>
            <a:chOff x="1" y="0"/>
            <a:chExt cx="4273199" cy="6858000"/>
          </a:xfrm>
        </p:grpSpPr>
        <p:sp>
          <p:nvSpPr>
            <p:cNvPr id="11" name="Rectangle 10">
              <a:extLst>
                <a:ext uri="{FF2B5EF4-FFF2-40B4-BE49-F238E27FC236}">
                  <a16:creationId xmlns:a16="http://schemas.microsoft.com/office/drawing/2014/main" id="{66796880-E7D7-485E-A6D1-908B811A1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rgbClr val="FFFFFF"/>
            </a:solidFill>
            <a:ln w="0">
              <a:noFill/>
              <a:prstDash val="solid"/>
              <a:round/>
              <a:headEnd/>
              <a:tailEnd/>
            </a:ln>
          </p:spPr>
          <p:txBody>
            <a:bodyPr wrap="square" rtlCol="0" anchor="ctr">
              <a:noAutofit/>
            </a:bodyPr>
            <a:lstStyle/>
            <a:p>
              <a:pPr algn="ctr"/>
              <a:endParaRPr lang="en-US" dirty="0"/>
            </a:p>
          </p:txBody>
        </p:sp>
        <p:sp>
          <p:nvSpPr>
            <p:cNvPr id="12" name="Rectangle 11">
              <a:extLst>
                <a:ext uri="{FF2B5EF4-FFF2-40B4-BE49-F238E27FC236}">
                  <a16:creationId xmlns:a16="http://schemas.microsoft.com/office/drawing/2014/main" id="{AC97B103-7494-4650-82C0-FC9F8D2723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chemeClr val="accent1">
                <a:lumMod val="50000"/>
                <a:alpha val="25000"/>
              </a:schemeClr>
            </a:solidFill>
            <a:ln w="0">
              <a:noFill/>
              <a:prstDash val="solid"/>
              <a:round/>
              <a:headEnd/>
              <a:tailEnd/>
            </a:ln>
          </p:spPr>
          <p:txBody>
            <a:bodyPr wrap="square" rtlCol="0" anchor="ctr">
              <a:noAutofit/>
            </a:bodyPr>
            <a:lstStyle/>
            <a:p>
              <a:pPr algn="ctr"/>
              <a:endParaRPr lang="en-US" dirty="0"/>
            </a:p>
          </p:txBody>
        </p:sp>
      </p:grpSp>
      <p:sp>
        <p:nvSpPr>
          <p:cNvPr id="2" name="Titre 1">
            <a:extLst>
              <a:ext uri="{FF2B5EF4-FFF2-40B4-BE49-F238E27FC236}">
                <a16:creationId xmlns:a16="http://schemas.microsoft.com/office/drawing/2014/main" id="{B5DC28FB-69C8-2AEF-F963-ED0823002CB3}"/>
              </a:ext>
            </a:extLst>
          </p:cNvPr>
          <p:cNvSpPr>
            <a:spLocks noGrp="1"/>
          </p:cNvSpPr>
          <p:nvPr>
            <p:ph type="title"/>
          </p:nvPr>
        </p:nvSpPr>
        <p:spPr>
          <a:xfrm>
            <a:off x="1251677" y="619125"/>
            <a:ext cx="2652413" cy="5619749"/>
          </a:xfrm>
        </p:spPr>
        <p:txBody>
          <a:bodyPr anchor="ctr">
            <a:normAutofit/>
          </a:bodyPr>
          <a:lstStyle/>
          <a:p>
            <a:r>
              <a:rPr lang="fr-FR" dirty="0">
                <a:solidFill>
                  <a:srgbClr val="000000"/>
                </a:solidFill>
              </a:rPr>
              <a:t>La Matrice BCG</a:t>
            </a:r>
          </a:p>
        </p:txBody>
      </p:sp>
      <p:grpSp>
        <p:nvGrpSpPr>
          <p:cNvPr id="14" name="Group 13">
            <a:extLst>
              <a:ext uri="{FF2B5EF4-FFF2-40B4-BE49-F238E27FC236}">
                <a16:creationId xmlns:a16="http://schemas.microsoft.com/office/drawing/2014/main" id="{5D133F51-4E9D-4F0B-A452-875C6A52B6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5" name="Freeform 6">
              <a:extLst>
                <a:ext uri="{FF2B5EF4-FFF2-40B4-BE49-F238E27FC236}">
                  <a16:creationId xmlns:a16="http://schemas.microsoft.com/office/drawing/2014/main" id="{BDC8164B-5FC0-4CBD-B7AE-0CB8780FFC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000000"/>
            </a:solidFill>
            <a:ln w="0">
              <a:noFill/>
              <a:prstDash val="solid"/>
              <a:round/>
              <a:headEnd/>
              <a:tailEnd/>
            </a:ln>
          </p:spPr>
          <p:txBody>
            <a:bodyPr/>
            <a:lstStyle/>
            <a:p>
              <a:endParaRPr lang="fr-FR"/>
            </a:p>
          </p:txBody>
        </p:sp>
        <p:sp>
          <p:nvSpPr>
            <p:cNvPr id="16" name="Freeform 6">
              <a:extLst>
                <a:ext uri="{FF2B5EF4-FFF2-40B4-BE49-F238E27FC236}">
                  <a16:creationId xmlns:a16="http://schemas.microsoft.com/office/drawing/2014/main" id="{DF21B6AB-8AF5-4823-92E3-F33B9EAEF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txBody>
            <a:bodyPr/>
            <a:lstStyle/>
            <a:p>
              <a:endParaRPr lang="fr-FR"/>
            </a:p>
          </p:txBody>
        </p:sp>
      </p:grpSp>
      <p:sp>
        <p:nvSpPr>
          <p:cNvPr id="3" name="Espace réservé du contenu 2">
            <a:extLst>
              <a:ext uri="{FF2B5EF4-FFF2-40B4-BE49-F238E27FC236}">
                <a16:creationId xmlns:a16="http://schemas.microsoft.com/office/drawing/2014/main" id="{AB933C97-880C-F778-B2D6-B63E0D4E8B19}"/>
              </a:ext>
            </a:extLst>
          </p:cNvPr>
          <p:cNvSpPr>
            <a:spLocks noGrp="1"/>
          </p:cNvSpPr>
          <p:nvPr>
            <p:ph idx="1"/>
          </p:nvPr>
        </p:nvSpPr>
        <p:spPr>
          <a:xfrm>
            <a:off x="4916250" y="619125"/>
            <a:ext cx="6508987" cy="5619750"/>
          </a:xfrm>
        </p:spPr>
        <p:txBody>
          <a:bodyPr anchor="ctr">
            <a:normAutofit/>
          </a:bodyPr>
          <a:lstStyle/>
          <a:p>
            <a:pPr eaLnBrk="1" hangingPunct="1">
              <a:defRPr/>
            </a:pPr>
            <a:r>
              <a:rPr lang="fr-FR" sz="2000">
                <a:solidFill>
                  <a:schemeClr val="tx1">
                    <a:alpha val="60000"/>
                  </a:schemeClr>
                </a:solidFill>
              </a:rPr>
              <a:t>La matrice du BCG est la plus ancienne et la plus simple à mettre en œuvre. Elle s’articule autour de deux variables stratégiques :</a:t>
            </a:r>
          </a:p>
          <a:p>
            <a:pPr lvl="1" eaLnBrk="1" hangingPunct="1">
              <a:defRPr/>
            </a:pPr>
            <a:r>
              <a:rPr lang="fr-FR" sz="2000">
                <a:solidFill>
                  <a:schemeClr val="tx1">
                    <a:alpha val="60000"/>
                  </a:schemeClr>
                </a:solidFill>
              </a:rPr>
              <a:t>Le taux de croissance du segment d’activité analysé ;</a:t>
            </a:r>
          </a:p>
          <a:p>
            <a:pPr lvl="1" eaLnBrk="1" hangingPunct="1">
              <a:defRPr/>
            </a:pPr>
            <a:r>
              <a:rPr lang="fr-FR" sz="2000">
                <a:solidFill>
                  <a:schemeClr val="tx1">
                    <a:alpha val="60000"/>
                  </a:schemeClr>
                </a:solidFill>
              </a:rPr>
              <a:t>La part de marché relative de l’entreprise sur ce segment.</a:t>
            </a:r>
          </a:p>
          <a:p>
            <a:pPr lvl="1" eaLnBrk="1" hangingPunct="1">
              <a:defRPr/>
            </a:pPr>
            <a:endParaRPr lang="fr-FR" sz="2000">
              <a:solidFill>
                <a:schemeClr val="tx1">
                  <a:alpha val="60000"/>
                </a:schemeClr>
              </a:solidFill>
            </a:endParaRPr>
          </a:p>
          <a:p>
            <a:pPr eaLnBrk="1" hangingPunct="1">
              <a:defRPr/>
            </a:pPr>
            <a:r>
              <a:rPr lang="fr-FR" sz="2000">
                <a:solidFill>
                  <a:schemeClr val="tx1">
                    <a:alpha val="60000"/>
                  </a:schemeClr>
                </a:solidFill>
              </a:rPr>
              <a:t>Le choix de la deuxième variable fait référence à la théorie de l’effet d’expérience. La part de marché relative se mesure par le ratio : Part de marché de l’entreprise / Part de marché du concurrent principal.</a:t>
            </a:r>
          </a:p>
          <a:p>
            <a:endParaRPr lang="fr-FR" sz="2000">
              <a:solidFill>
                <a:schemeClr val="tx1">
                  <a:alpha val="60000"/>
                </a:schemeClr>
              </a:solidFill>
            </a:endParaRPr>
          </a:p>
        </p:txBody>
      </p:sp>
    </p:spTree>
    <p:extLst>
      <p:ext uri="{BB962C8B-B14F-4D97-AF65-F5344CB8AC3E}">
        <p14:creationId xmlns:p14="http://schemas.microsoft.com/office/powerpoint/2010/main" val="652834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526DD0-5E46-40B7-AEF1-9B26256CF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algn="ctr" defTabSz="457200"/>
            <a:endParaRPr lang="en-US">
              <a:solidFill>
                <a:schemeClr val="tx1"/>
              </a:solidFill>
            </a:endParaRPr>
          </a:p>
        </p:txBody>
      </p:sp>
      <p:grpSp>
        <p:nvGrpSpPr>
          <p:cNvPr id="10" name="Group 9">
            <a:extLst>
              <a:ext uri="{FF2B5EF4-FFF2-40B4-BE49-F238E27FC236}">
                <a16:creationId xmlns:a16="http://schemas.microsoft.com/office/drawing/2014/main" id="{B7E4032D-4110-4963-82B8-8A1B1BF4B6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4273199" cy="6858000"/>
            <a:chOff x="1" y="0"/>
            <a:chExt cx="4273199" cy="6858000"/>
          </a:xfrm>
        </p:grpSpPr>
        <p:sp>
          <p:nvSpPr>
            <p:cNvPr id="11" name="Rectangle 10">
              <a:extLst>
                <a:ext uri="{FF2B5EF4-FFF2-40B4-BE49-F238E27FC236}">
                  <a16:creationId xmlns:a16="http://schemas.microsoft.com/office/drawing/2014/main" id="{66796880-E7D7-485E-A6D1-908B811A1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rgbClr val="FFFFFF"/>
            </a:solidFill>
            <a:ln w="0">
              <a:noFill/>
              <a:prstDash val="solid"/>
              <a:round/>
              <a:headEnd/>
              <a:tailEnd/>
            </a:ln>
          </p:spPr>
          <p:txBody>
            <a:bodyPr wrap="square" rtlCol="0" anchor="ctr">
              <a:noAutofit/>
            </a:bodyPr>
            <a:lstStyle/>
            <a:p>
              <a:pPr algn="ctr"/>
              <a:endParaRPr lang="en-US" dirty="0"/>
            </a:p>
          </p:txBody>
        </p:sp>
        <p:sp>
          <p:nvSpPr>
            <p:cNvPr id="12" name="Rectangle 11">
              <a:extLst>
                <a:ext uri="{FF2B5EF4-FFF2-40B4-BE49-F238E27FC236}">
                  <a16:creationId xmlns:a16="http://schemas.microsoft.com/office/drawing/2014/main" id="{AC97B103-7494-4650-82C0-FC9F8D2723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chemeClr val="accent1">
                <a:lumMod val="50000"/>
                <a:alpha val="25000"/>
              </a:schemeClr>
            </a:solidFill>
            <a:ln w="0">
              <a:noFill/>
              <a:prstDash val="solid"/>
              <a:round/>
              <a:headEnd/>
              <a:tailEnd/>
            </a:ln>
          </p:spPr>
          <p:txBody>
            <a:bodyPr wrap="square" rtlCol="0" anchor="ctr">
              <a:noAutofit/>
            </a:bodyPr>
            <a:lstStyle/>
            <a:p>
              <a:pPr algn="ctr"/>
              <a:endParaRPr lang="en-US" dirty="0"/>
            </a:p>
          </p:txBody>
        </p:sp>
      </p:grpSp>
      <p:sp>
        <p:nvSpPr>
          <p:cNvPr id="2" name="Titre 1">
            <a:extLst>
              <a:ext uri="{FF2B5EF4-FFF2-40B4-BE49-F238E27FC236}">
                <a16:creationId xmlns:a16="http://schemas.microsoft.com/office/drawing/2014/main" id="{208A8CD6-4366-7837-1CE9-44BF8021884B}"/>
              </a:ext>
            </a:extLst>
          </p:cNvPr>
          <p:cNvSpPr>
            <a:spLocks noGrp="1"/>
          </p:cNvSpPr>
          <p:nvPr>
            <p:ph type="title"/>
          </p:nvPr>
        </p:nvSpPr>
        <p:spPr>
          <a:xfrm>
            <a:off x="1251677" y="619125"/>
            <a:ext cx="2652413" cy="5619749"/>
          </a:xfrm>
        </p:spPr>
        <p:txBody>
          <a:bodyPr anchor="ctr">
            <a:normAutofit/>
          </a:bodyPr>
          <a:lstStyle/>
          <a:p>
            <a:r>
              <a:rPr lang="fr-FR" dirty="0">
                <a:solidFill>
                  <a:srgbClr val="000000"/>
                </a:solidFill>
              </a:rPr>
              <a:t>Matrice BCG</a:t>
            </a:r>
          </a:p>
        </p:txBody>
      </p:sp>
      <p:grpSp>
        <p:nvGrpSpPr>
          <p:cNvPr id="14" name="Group 13">
            <a:extLst>
              <a:ext uri="{FF2B5EF4-FFF2-40B4-BE49-F238E27FC236}">
                <a16:creationId xmlns:a16="http://schemas.microsoft.com/office/drawing/2014/main" id="{5D133F51-4E9D-4F0B-A452-875C6A52B6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5" name="Freeform 6">
              <a:extLst>
                <a:ext uri="{FF2B5EF4-FFF2-40B4-BE49-F238E27FC236}">
                  <a16:creationId xmlns:a16="http://schemas.microsoft.com/office/drawing/2014/main" id="{BDC8164B-5FC0-4CBD-B7AE-0CB8780FFC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000000"/>
            </a:solidFill>
            <a:ln w="0">
              <a:noFill/>
              <a:prstDash val="solid"/>
              <a:round/>
              <a:headEnd/>
              <a:tailEnd/>
            </a:ln>
          </p:spPr>
          <p:txBody>
            <a:bodyPr/>
            <a:lstStyle/>
            <a:p>
              <a:endParaRPr lang="fr-FR"/>
            </a:p>
          </p:txBody>
        </p:sp>
        <p:sp>
          <p:nvSpPr>
            <p:cNvPr id="16" name="Freeform 6">
              <a:extLst>
                <a:ext uri="{FF2B5EF4-FFF2-40B4-BE49-F238E27FC236}">
                  <a16:creationId xmlns:a16="http://schemas.microsoft.com/office/drawing/2014/main" id="{DF21B6AB-8AF5-4823-92E3-F33B9EAEF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txBody>
            <a:bodyPr/>
            <a:lstStyle/>
            <a:p>
              <a:endParaRPr lang="fr-FR"/>
            </a:p>
          </p:txBody>
        </p:sp>
      </p:grpSp>
      <p:sp>
        <p:nvSpPr>
          <p:cNvPr id="3" name="Espace réservé du contenu 2">
            <a:extLst>
              <a:ext uri="{FF2B5EF4-FFF2-40B4-BE49-F238E27FC236}">
                <a16:creationId xmlns:a16="http://schemas.microsoft.com/office/drawing/2014/main" id="{FDF84059-04EE-8366-D3E3-E98A69BA8A7D}"/>
              </a:ext>
            </a:extLst>
          </p:cNvPr>
          <p:cNvSpPr>
            <a:spLocks noGrp="1"/>
          </p:cNvSpPr>
          <p:nvPr>
            <p:ph idx="1"/>
          </p:nvPr>
        </p:nvSpPr>
        <p:spPr>
          <a:xfrm>
            <a:off x="4916250" y="619125"/>
            <a:ext cx="6508987" cy="5619750"/>
          </a:xfrm>
        </p:spPr>
        <p:txBody>
          <a:bodyPr anchor="ctr">
            <a:normAutofit/>
          </a:bodyPr>
          <a:lstStyle/>
          <a:p>
            <a:pPr eaLnBrk="1" hangingPunct="1">
              <a:defRPr/>
            </a:pPr>
            <a:r>
              <a:rPr lang="fr-FR" sz="2000">
                <a:solidFill>
                  <a:schemeClr val="tx1">
                    <a:alpha val="60000"/>
                  </a:schemeClr>
                </a:solidFill>
              </a:rPr>
              <a:t>Le BCG part du principe que l’un des objectifs essentiels de la stratégie est de permettre une allocation optimale des ressources dont dispose l’entreprise, entre différents segments stratégiques, pour acquérir une meilleure position concurrentielle globale. Il cherche donc à mesurer :</a:t>
            </a:r>
          </a:p>
          <a:p>
            <a:pPr lvl="1" eaLnBrk="1" hangingPunct="1">
              <a:defRPr/>
            </a:pPr>
            <a:r>
              <a:rPr lang="fr-FR" sz="2000">
                <a:solidFill>
                  <a:schemeClr val="tx1">
                    <a:alpha val="60000"/>
                  </a:schemeClr>
                </a:solidFill>
              </a:rPr>
              <a:t>Au travers de la croissance, les besoins de liquidités (investissement, croissance du besoin de fond de roulement) qui sont générés par ces différents segments ;</a:t>
            </a:r>
          </a:p>
          <a:p>
            <a:pPr lvl="1" eaLnBrk="1" hangingPunct="1">
              <a:defRPr/>
            </a:pPr>
            <a:r>
              <a:rPr lang="fr-FR" sz="2000">
                <a:solidFill>
                  <a:schemeClr val="tx1">
                    <a:alpha val="60000"/>
                  </a:schemeClr>
                </a:solidFill>
              </a:rPr>
              <a:t>Au travers de la part de marché relative, la rentabilité (position sur la courbe d’expérience) et donc le niveau des ressources dégagées par chacun de ces segments</a:t>
            </a:r>
          </a:p>
        </p:txBody>
      </p:sp>
    </p:spTree>
    <p:extLst>
      <p:ext uri="{BB962C8B-B14F-4D97-AF65-F5344CB8AC3E}">
        <p14:creationId xmlns:p14="http://schemas.microsoft.com/office/powerpoint/2010/main" val="578080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526DD0-5E46-40B7-AEF1-9B26256CF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algn="ctr" defTabSz="457200"/>
            <a:endParaRPr lang="en-US">
              <a:solidFill>
                <a:schemeClr val="tx1"/>
              </a:solidFill>
            </a:endParaRPr>
          </a:p>
        </p:txBody>
      </p:sp>
      <p:grpSp>
        <p:nvGrpSpPr>
          <p:cNvPr id="10" name="Group 9">
            <a:extLst>
              <a:ext uri="{FF2B5EF4-FFF2-40B4-BE49-F238E27FC236}">
                <a16:creationId xmlns:a16="http://schemas.microsoft.com/office/drawing/2014/main" id="{B7E4032D-4110-4963-82B8-8A1B1BF4B6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4273199" cy="6858000"/>
            <a:chOff x="1" y="0"/>
            <a:chExt cx="4273199" cy="6858000"/>
          </a:xfrm>
        </p:grpSpPr>
        <p:sp>
          <p:nvSpPr>
            <p:cNvPr id="11" name="Rectangle 10">
              <a:extLst>
                <a:ext uri="{FF2B5EF4-FFF2-40B4-BE49-F238E27FC236}">
                  <a16:creationId xmlns:a16="http://schemas.microsoft.com/office/drawing/2014/main" id="{66796880-E7D7-485E-A6D1-908B811A1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rgbClr val="FFFFFF"/>
            </a:solidFill>
            <a:ln w="0">
              <a:noFill/>
              <a:prstDash val="solid"/>
              <a:round/>
              <a:headEnd/>
              <a:tailEnd/>
            </a:ln>
          </p:spPr>
          <p:txBody>
            <a:bodyPr wrap="square" rtlCol="0" anchor="ctr">
              <a:noAutofit/>
            </a:bodyPr>
            <a:lstStyle/>
            <a:p>
              <a:pPr algn="ctr"/>
              <a:endParaRPr lang="en-US" dirty="0"/>
            </a:p>
          </p:txBody>
        </p:sp>
        <p:sp>
          <p:nvSpPr>
            <p:cNvPr id="12" name="Rectangle 11">
              <a:extLst>
                <a:ext uri="{FF2B5EF4-FFF2-40B4-BE49-F238E27FC236}">
                  <a16:creationId xmlns:a16="http://schemas.microsoft.com/office/drawing/2014/main" id="{AC97B103-7494-4650-82C0-FC9F8D2723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chemeClr val="accent1">
                <a:lumMod val="50000"/>
                <a:alpha val="25000"/>
              </a:schemeClr>
            </a:solidFill>
            <a:ln w="0">
              <a:noFill/>
              <a:prstDash val="solid"/>
              <a:round/>
              <a:headEnd/>
              <a:tailEnd/>
            </a:ln>
          </p:spPr>
          <p:txBody>
            <a:bodyPr wrap="square" rtlCol="0" anchor="ctr">
              <a:noAutofit/>
            </a:bodyPr>
            <a:lstStyle/>
            <a:p>
              <a:pPr algn="ctr"/>
              <a:endParaRPr lang="en-US" dirty="0"/>
            </a:p>
          </p:txBody>
        </p:sp>
      </p:grpSp>
      <p:sp>
        <p:nvSpPr>
          <p:cNvPr id="2" name="Titre 1">
            <a:extLst>
              <a:ext uri="{FF2B5EF4-FFF2-40B4-BE49-F238E27FC236}">
                <a16:creationId xmlns:a16="http://schemas.microsoft.com/office/drawing/2014/main" id="{168BE494-286C-F3B5-4B57-337AAE6661C7}"/>
              </a:ext>
            </a:extLst>
          </p:cNvPr>
          <p:cNvSpPr>
            <a:spLocks noGrp="1"/>
          </p:cNvSpPr>
          <p:nvPr>
            <p:ph type="title"/>
          </p:nvPr>
        </p:nvSpPr>
        <p:spPr>
          <a:xfrm>
            <a:off x="1251677" y="619125"/>
            <a:ext cx="2652413" cy="5619749"/>
          </a:xfrm>
        </p:spPr>
        <p:txBody>
          <a:bodyPr anchor="ctr">
            <a:normAutofit/>
          </a:bodyPr>
          <a:lstStyle/>
          <a:p>
            <a:r>
              <a:rPr lang="fr-FR">
                <a:solidFill>
                  <a:srgbClr val="000000"/>
                </a:solidFill>
              </a:rPr>
              <a:t>Structure de la matrice BCG</a:t>
            </a:r>
          </a:p>
        </p:txBody>
      </p:sp>
      <p:grpSp>
        <p:nvGrpSpPr>
          <p:cNvPr id="14" name="Group 13">
            <a:extLst>
              <a:ext uri="{FF2B5EF4-FFF2-40B4-BE49-F238E27FC236}">
                <a16:creationId xmlns:a16="http://schemas.microsoft.com/office/drawing/2014/main" id="{5D133F51-4E9D-4F0B-A452-875C6A52B6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5" name="Freeform 6">
              <a:extLst>
                <a:ext uri="{FF2B5EF4-FFF2-40B4-BE49-F238E27FC236}">
                  <a16:creationId xmlns:a16="http://schemas.microsoft.com/office/drawing/2014/main" id="{BDC8164B-5FC0-4CBD-B7AE-0CB8780FFC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000000"/>
            </a:solidFill>
            <a:ln w="0">
              <a:noFill/>
              <a:prstDash val="solid"/>
              <a:round/>
              <a:headEnd/>
              <a:tailEnd/>
            </a:ln>
          </p:spPr>
          <p:txBody>
            <a:bodyPr/>
            <a:lstStyle/>
            <a:p>
              <a:endParaRPr lang="fr-FR"/>
            </a:p>
          </p:txBody>
        </p:sp>
        <p:sp>
          <p:nvSpPr>
            <p:cNvPr id="16" name="Freeform 6">
              <a:extLst>
                <a:ext uri="{FF2B5EF4-FFF2-40B4-BE49-F238E27FC236}">
                  <a16:creationId xmlns:a16="http://schemas.microsoft.com/office/drawing/2014/main" id="{DF21B6AB-8AF5-4823-92E3-F33B9EAEF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txBody>
            <a:bodyPr/>
            <a:lstStyle/>
            <a:p>
              <a:endParaRPr lang="fr-FR"/>
            </a:p>
          </p:txBody>
        </p:sp>
      </p:grpSp>
      <p:sp>
        <p:nvSpPr>
          <p:cNvPr id="3" name="Espace réservé du contenu 2">
            <a:extLst>
              <a:ext uri="{FF2B5EF4-FFF2-40B4-BE49-F238E27FC236}">
                <a16:creationId xmlns:a16="http://schemas.microsoft.com/office/drawing/2014/main" id="{95B402DD-E383-A63A-99F3-A44817B7CC67}"/>
              </a:ext>
            </a:extLst>
          </p:cNvPr>
          <p:cNvSpPr>
            <a:spLocks noGrp="1"/>
          </p:cNvSpPr>
          <p:nvPr>
            <p:ph idx="1"/>
          </p:nvPr>
        </p:nvSpPr>
        <p:spPr>
          <a:xfrm>
            <a:off x="4916250" y="619125"/>
            <a:ext cx="6508987" cy="5619750"/>
          </a:xfrm>
        </p:spPr>
        <p:txBody>
          <a:bodyPr anchor="ctr">
            <a:normAutofit/>
          </a:bodyPr>
          <a:lstStyle/>
          <a:p>
            <a:pPr eaLnBrk="1" hangingPunct="1">
              <a:defRPr/>
            </a:pPr>
            <a:r>
              <a:rPr lang="fr-FR" sz="2000" dirty="0">
                <a:solidFill>
                  <a:schemeClr val="tx1">
                    <a:alpha val="60000"/>
                  </a:schemeClr>
                </a:solidFill>
              </a:rPr>
              <a:t>Elle se présente sous la forme d’un tableau carré construit en mettant en ordonnée le taux de croissance de l’activité et en abscisse la part de marché relative. Ce dernier critère est mesuré sur une échelle allant , de droite à gauche, de zéro à dix, la valeur médiane se situant à 1. Le premier s’établit sur une échelle croissante, de bas en haut, allant de 0 % à 20 % (ou plus) ; la valeur médiane était à la naissance du modèle 10 % et est devenu par la suite le taux de croissance du PIB.</a:t>
            </a:r>
          </a:p>
          <a:p>
            <a:pPr eaLnBrk="1" hangingPunct="1">
              <a:defRPr/>
            </a:pPr>
            <a:endParaRPr lang="fr-FR" sz="2000" dirty="0">
              <a:solidFill>
                <a:schemeClr val="tx1">
                  <a:alpha val="60000"/>
                </a:schemeClr>
              </a:solidFill>
            </a:endParaRPr>
          </a:p>
          <a:p>
            <a:pPr eaLnBrk="1" hangingPunct="1">
              <a:defRPr/>
            </a:pPr>
            <a:r>
              <a:rPr lang="fr-FR" sz="2000" dirty="0">
                <a:solidFill>
                  <a:schemeClr val="tx1">
                    <a:alpha val="60000"/>
                  </a:schemeClr>
                </a:solidFill>
              </a:rPr>
              <a:t>Les deux valeurs médianes permettent de constituer 4 quadrants, dans lesquels les segments d’activité sont placés selon leurs caractéristiques. </a:t>
            </a:r>
          </a:p>
          <a:p>
            <a:endParaRPr lang="fr-FR" sz="2000" dirty="0">
              <a:solidFill>
                <a:schemeClr val="tx1">
                  <a:alpha val="60000"/>
                </a:schemeClr>
              </a:solidFill>
            </a:endParaRPr>
          </a:p>
        </p:txBody>
      </p:sp>
    </p:spTree>
    <p:extLst>
      <p:ext uri="{BB962C8B-B14F-4D97-AF65-F5344CB8AC3E}">
        <p14:creationId xmlns:p14="http://schemas.microsoft.com/office/powerpoint/2010/main" val="775304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22">
            <a:extLst>
              <a:ext uri="{FF2B5EF4-FFF2-40B4-BE49-F238E27FC236}">
                <a16:creationId xmlns:a16="http://schemas.microsoft.com/office/drawing/2014/main" id="{B63925B5-6C28-854D-C4EB-F291CBA20900}"/>
              </a:ext>
            </a:extLst>
          </p:cNvPr>
          <p:cNvGraphicFramePr>
            <a:graphicFrameLocks/>
          </p:cNvGraphicFramePr>
          <p:nvPr>
            <p:extLst>
              <p:ext uri="{D42A27DB-BD31-4B8C-83A1-F6EECF244321}">
                <p14:modId xmlns:p14="http://schemas.microsoft.com/office/powerpoint/2010/main" val="3068717193"/>
              </p:ext>
            </p:extLst>
          </p:nvPr>
        </p:nvGraphicFramePr>
        <p:xfrm>
          <a:off x="2838368" y="1816098"/>
          <a:ext cx="6130925" cy="3225803"/>
        </p:xfrm>
        <a:graphic>
          <a:graphicData uri="http://schemas.openxmlformats.org/drawingml/2006/table">
            <a:tbl>
              <a:tblPr/>
              <a:tblGrid>
                <a:gridCol w="3065462">
                  <a:extLst>
                    <a:ext uri="{9D8B030D-6E8A-4147-A177-3AD203B41FA5}">
                      <a16:colId xmlns:a16="http://schemas.microsoft.com/office/drawing/2014/main" val="20000"/>
                    </a:ext>
                  </a:extLst>
                </a:gridCol>
                <a:gridCol w="3065463">
                  <a:extLst>
                    <a:ext uri="{9D8B030D-6E8A-4147-A177-3AD203B41FA5}">
                      <a16:colId xmlns:a16="http://schemas.microsoft.com/office/drawing/2014/main" val="20001"/>
                    </a:ext>
                  </a:extLst>
                </a:gridCol>
              </a:tblGrid>
              <a:tr h="159819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800" b="1" i="0" u="none" strike="noStrike" cap="none" normalizeH="0" baseline="0">
                          <a:ln>
                            <a:noFill/>
                          </a:ln>
                          <a:solidFill>
                            <a:schemeClr val="tx1"/>
                          </a:solidFill>
                          <a:effectLst>
                            <a:outerShdw blurRad="38100" dist="38100" dir="2700000" algn="tl">
                              <a:srgbClr val="000000"/>
                            </a:outerShdw>
                          </a:effectLst>
                          <a:latin typeface="Verdana" pitchFamily="34" charset="0"/>
                        </a:rPr>
                        <a:t>Vedettes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800" b="0" i="0" u="none" strike="noStrike" cap="none" normalizeH="0" baseline="0">
                          <a:ln>
                            <a:noFill/>
                          </a:ln>
                          <a:solidFill>
                            <a:schemeClr val="tx1"/>
                          </a:solidFill>
                          <a:effectLst>
                            <a:outerShdw blurRad="38100" dist="38100" dir="2700000" algn="tl">
                              <a:srgbClr val="000000"/>
                            </a:outerShdw>
                          </a:effectLst>
                          <a:latin typeface="Verdana" pitchFamily="34" charset="0"/>
                        </a:rPr>
                        <a:t>- Rentabilité fortes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800" b="0" i="0" u="none" strike="noStrike" cap="none" normalizeH="0" baseline="0">
                          <a:ln>
                            <a:noFill/>
                          </a:ln>
                          <a:solidFill>
                            <a:schemeClr val="tx1"/>
                          </a:solidFill>
                          <a:effectLst>
                            <a:outerShdw blurRad="38100" dist="38100" dir="2700000" algn="tl">
                              <a:srgbClr val="000000"/>
                            </a:outerShdw>
                          </a:effectLst>
                          <a:latin typeface="Verdana" pitchFamily="34" charset="0"/>
                        </a:rPr>
                        <a:t>- Besoins financiers forts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800" b="0" i="0" u="none" strike="noStrike" cap="none" normalizeH="0" baseline="0">
                          <a:ln>
                            <a:noFill/>
                          </a:ln>
                          <a:solidFill>
                            <a:schemeClr val="tx1"/>
                          </a:solidFill>
                          <a:effectLst>
                            <a:outerShdw blurRad="38100" dist="38100" dir="2700000" algn="tl">
                              <a:srgbClr val="000000"/>
                            </a:outerShdw>
                          </a:effectLst>
                          <a:latin typeface="Verdana" pitchFamily="34" charset="0"/>
                          <a:sym typeface="Wingdings" pitchFamily="2" charset="2"/>
                        </a:rPr>
                        <a:t> Flux de fonds = 0</a:t>
                      </a:r>
                      <a:endParaRPr kumimoji="0" lang="fr-FR" sz="18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800" b="1" i="0" u="none" strike="noStrike" cap="none" normalizeH="0" baseline="0">
                          <a:ln>
                            <a:noFill/>
                          </a:ln>
                          <a:solidFill>
                            <a:schemeClr val="tx1"/>
                          </a:solidFill>
                          <a:effectLst>
                            <a:outerShdw blurRad="38100" dist="38100" dir="2700000" algn="tl">
                              <a:srgbClr val="000000"/>
                            </a:outerShdw>
                          </a:effectLst>
                          <a:latin typeface="Verdana" pitchFamily="34" charset="0"/>
                        </a:rPr>
                        <a:t>Dilemmes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800" b="0" i="0" u="none" strike="noStrike" cap="none" normalizeH="0" baseline="0">
                          <a:ln>
                            <a:noFill/>
                          </a:ln>
                          <a:solidFill>
                            <a:schemeClr val="tx1"/>
                          </a:solidFill>
                          <a:effectLst>
                            <a:outerShdw blurRad="38100" dist="38100" dir="2700000" algn="tl">
                              <a:srgbClr val="000000"/>
                            </a:outerShdw>
                          </a:effectLst>
                          <a:latin typeface="Verdana" pitchFamily="34" charset="0"/>
                        </a:rPr>
                        <a:t>- Rentabilité faible</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800" b="0" i="0" u="none" strike="noStrike" cap="none" normalizeH="0" baseline="0">
                          <a:ln>
                            <a:noFill/>
                          </a:ln>
                          <a:solidFill>
                            <a:schemeClr val="tx1"/>
                          </a:solidFill>
                          <a:effectLst>
                            <a:outerShdw blurRad="38100" dist="38100" dir="2700000" algn="tl">
                              <a:srgbClr val="000000"/>
                            </a:outerShdw>
                          </a:effectLst>
                          <a:latin typeface="Verdana" pitchFamily="34" charset="0"/>
                        </a:rPr>
                        <a:t>- Besoins financiers forts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800" b="0" i="0" u="none" strike="noStrike" cap="none" normalizeH="0" baseline="0">
                          <a:ln>
                            <a:noFill/>
                          </a:ln>
                          <a:solidFill>
                            <a:schemeClr val="tx1"/>
                          </a:solidFill>
                          <a:effectLst>
                            <a:outerShdw blurRad="38100" dist="38100" dir="2700000" algn="tl">
                              <a:srgbClr val="000000"/>
                            </a:outerShdw>
                          </a:effectLst>
                          <a:latin typeface="Verdana" pitchFamily="34" charset="0"/>
                          <a:sym typeface="Wingdings" pitchFamily="2" charset="2"/>
                        </a:rPr>
                        <a:t> Flux de fonds très -</a:t>
                      </a:r>
                      <a:endParaRPr kumimoji="0" lang="fr-FR" sz="18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62760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800" b="1" i="0" u="none" strike="noStrike" cap="none" normalizeH="0" baseline="0">
                          <a:ln>
                            <a:noFill/>
                          </a:ln>
                          <a:solidFill>
                            <a:schemeClr val="tx1"/>
                          </a:solidFill>
                          <a:effectLst>
                            <a:outerShdw blurRad="38100" dist="38100" dir="2700000" algn="tl">
                              <a:srgbClr val="000000"/>
                            </a:outerShdw>
                          </a:effectLst>
                          <a:latin typeface="Verdana" pitchFamily="34" charset="0"/>
                        </a:rPr>
                        <a:t>Vaches à lait</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800" b="0" i="0" u="none" strike="noStrike" cap="none" normalizeH="0" baseline="0">
                          <a:ln>
                            <a:noFill/>
                          </a:ln>
                          <a:solidFill>
                            <a:schemeClr val="tx1"/>
                          </a:solidFill>
                          <a:effectLst>
                            <a:outerShdw blurRad="38100" dist="38100" dir="2700000" algn="tl">
                              <a:srgbClr val="000000"/>
                            </a:outerShdw>
                          </a:effectLst>
                          <a:latin typeface="Verdana" pitchFamily="34" charset="0"/>
                        </a:rPr>
                        <a:t>- Rentabilité élevée</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800" b="0" i="0" u="none" strike="noStrike" cap="none" normalizeH="0" baseline="0">
                          <a:ln>
                            <a:noFill/>
                          </a:ln>
                          <a:solidFill>
                            <a:schemeClr val="tx1"/>
                          </a:solidFill>
                          <a:effectLst>
                            <a:outerShdw blurRad="38100" dist="38100" dir="2700000" algn="tl">
                              <a:srgbClr val="000000"/>
                            </a:outerShdw>
                          </a:effectLst>
                          <a:latin typeface="Verdana" pitchFamily="34" charset="0"/>
                        </a:rPr>
                        <a:t>- Besoins financiers faibles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800" b="0" i="0" u="none" strike="noStrike" cap="none" normalizeH="0" baseline="0">
                          <a:ln>
                            <a:noFill/>
                          </a:ln>
                          <a:solidFill>
                            <a:schemeClr val="tx1"/>
                          </a:solidFill>
                          <a:effectLst>
                            <a:outerShdw blurRad="38100" dist="38100" dir="2700000" algn="tl">
                              <a:srgbClr val="000000"/>
                            </a:outerShdw>
                          </a:effectLst>
                          <a:latin typeface="Verdana" pitchFamily="34" charset="0"/>
                          <a:sym typeface="Wingdings" pitchFamily="2" charset="2"/>
                        </a:rPr>
                        <a:t> Flux de fonds très +</a:t>
                      </a:r>
                      <a:endParaRPr kumimoji="0" lang="fr-FR" sz="18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8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Poids morts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800" b="0" i="0" u="none" strike="noStrike" cap="none" normalizeH="0" baseline="0" dirty="0">
                          <a:ln>
                            <a:noFill/>
                          </a:ln>
                          <a:solidFill>
                            <a:schemeClr val="tx1"/>
                          </a:solidFill>
                          <a:effectLst>
                            <a:outerShdw blurRad="38100" dist="38100" dir="2700000" algn="tl">
                              <a:srgbClr val="000000"/>
                            </a:outerShdw>
                          </a:effectLst>
                          <a:latin typeface="Verdana" pitchFamily="34" charset="0"/>
                        </a:rPr>
                        <a:t>- Rentabilité faible</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800" b="0" i="0" u="none" strike="noStrike" cap="none" normalizeH="0" baseline="0" dirty="0">
                          <a:ln>
                            <a:noFill/>
                          </a:ln>
                          <a:solidFill>
                            <a:schemeClr val="tx1"/>
                          </a:solidFill>
                          <a:effectLst>
                            <a:outerShdw blurRad="38100" dist="38100" dir="2700000" algn="tl">
                              <a:srgbClr val="000000"/>
                            </a:outerShdw>
                          </a:effectLst>
                          <a:latin typeface="Verdana" pitchFamily="34" charset="0"/>
                        </a:rPr>
                        <a:t>- Besoins financiers faibles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800" b="0" i="0" u="none" strike="noStrike" cap="none" normalizeH="0" baseline="0" dirty="0">
                          <a:ln>
                            <a:noFill/>
                          </a:ln>
                          <a:solidFill>
                            <a:schemeClr val="tx1"/>
                          </a:solidFill>
                          <a:effectLst>
                            <a:outerShdw blurRad="38100" dist="38100" dir="2700000" algn="tl">
                              <a:srgbClr val="000000"/>
                            </a:outerShdw>
                          </a:effectLst>
                          <a:latin typeface="Verdana" pitchFamily="34" charset="0"/>
                          <a:sym typeface="Wingdings" pitchFamily="2" charset="2"/>
                        </a:rPr>
                        <a:t> Flux de fonds = 0</a:t>
                      </a:r>
                      <a:r>
                        <a:rPr kumimoji="0" lang="fr-FR" sz="1800" b="0" i="0" u="none" strike="noStrike" cap="none" normalizeH="0" baseline="0" dirty="0">
                          <a:ln>
                            <a:noFill/>
                          </a:ln>
                          <a:solidFill>
                            <a:schemeClr val="tx1"/>
                          </a:solidFill>
                          <a:effectLst>
                            <a:outerShdw blurRad="38100" dist="38100" dir="2700000" algn="tl">
                              <a:srgbClr val="000000"/>
                            </a:outerShdw>
                          </a:effectLst>
                          <a:latin typeface="Verdana" pitchFamily="34" charset="0"/>
                        </a:rPr>
                        <a:t> </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 name="Text Box 23">
            <a:extLst>
              <a:ext uri="{FF2B5EF4-FFF2-40B4-BE49-F238E27FC236}">
                <a16:creationId xmlns:a16="http://schemas.microsoft.com/office/drawing/2014/main" id="{E160F475-ABDD-10BA-2B4E-A89994F37801}"/>
              </a:ext>
            </a:extLst>
          </p:cNvPr>
          <p:cNvSpPr txBox="1">
            <a:spLocks noChangeArrowheads="1"/>
          </p:cNvSpPr>
          <p:nvPr/>
        </p:nvSpPr>
        <p:spPr bwMode="auto">
          <a:xfrm>
            <a:off x="1074655" y="3040061"/>
            <a:ext cx="1258888"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50000"/>
              </a:spcBef>
              <a:buClrTx/>
              <a:buSzTx/>
              <a:buFontTx/>
              <a:buNone/>
            </a:pPr>
            <a:r>
              <a:rPr lang="fr-FR" altLang="fr-FR" sz="1400"/>
              <a:t>Taux de croissance du segment d’activité</a:t>
            </a:r>
          </a:p>
        </p:txBody>
      </p:sp>
      <p:sp>
        <p:nvSpPr>
          <p:cNvPr id="4" name="Text Box 24">
            <a:extLst>
              <a:ext uri="{FF2B5EF4-FFF2-40B4-BE49-F238E27FC236}">
                <a16:creationId xmlns:a16="http://schemas.microsoft.com/office/drawing/2014/main" id="{8F436604-3A81-3CC5-30BF-DA46B436F847}"/>
              </a:ext>
            </a:extLst>
          </p:cNvPr>
          <p:cNvSpPr txBox="1">
            <a:spLocks noChangeArrowheads="1"/>
          </p:cNvSpPr>
          <p:nvPr/>
        </p:nvSpPr>
        <p:spPr bwMode="auto">
          <a:xfrm>
            <a:off x="8959768" y="3113086"/>
            <a:ext cx="1258887"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50000"/>
              </a:spcBef>
              <a:buClrTx/>
              <a:buSzTx/>
              <a:buFontTx/>
              <a:buNone/>
            </a:pPr>
            <a:r>
              <a:rPr lang="fr-FR" altLang="fr-FR" sz="1400"/>
              <a:t>Besoins financiers</a:t>
            </a:r>
          </a:p>
        </p:txBody>
      </p:sp>
      <p:sp>
        <p:nvSpPr>
          <p:cNvPr id="5" name="Text Box 25">
            <a:extLst>
              <a:ext uri="{FF2B5EF4-FFF2-40B4-BE49-F238E27FC236}">
                <a16:creationId xmlns:a16="http://schemas.microsoft.com/office/drawing/2014/main" id="{2BE19277-5B78-B6A8-C14C-CE8D607FDA80}"/>
              </a:ext>
            </a:extLst>
          </p:cNvPr>
          <p:cNvSpPr txBox="1">
            <a:spLocks noChangeArrowheads="1"/>
          </p:cNvSpPr>
          <p:nvPr/>
        </p:nvSpPr>
        <p:spPr bwMode="auto">
          <a:xfrm>
            <a:off x="2127961" y="4895848"/>
            <a:ext cx="5762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50000"/>
              </a:spcBef>
              <a:buClrTx/>
              <a:buSzTx/>
              <a:buFontTx/>
              <a:buNone/>
            </a:pPr>
            <a:r>
              <a:rPr lang="fr-FR" altLang="fr-FR" sz="1400"/>
              <a:t>0 %</a:t>
            </a:r>
          </a:p>
        </p:txBody>
      </p:sp>
      <p:sp>
        <p:nvSpPr>
          <p:cNvPr id="6" name="Text Box 26">
            <a:extLst>
              <a:ext uri="{FF2B5EF4-FFF2-40B4-BE49-F238E27FC236}">
                <a16:creationId xmlns:a16="http://schemas.microsoft.com/office/drawing/2014/main" id="{4B146129-9378-DD03-8D1F-04A37620DF90}"/>
              </a:ext>
            </a:extLst>
          </p:cNvPr>
          <p:cNvSpPr txBox="1">
            <a:spLocks noChangeArrowheads="1"/>
          </p:cNvSpPr>
          <p:nvPr/>
        </p:nvSpPr>
        <p:spPr bwMode="auto">
          <a:xfrm>
            <a:off x="2262105" y="3328986"/>
            <a:ext cx="7207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50000"/>
              </a:spcBef>
              <a:buClrTx/>
              <a:buSzTx/>
              <a:buFontTx/>
              <a:buNone/>
            </a:pPr>
            <a:r>
              <a:rPr lang="fr-FR" altLang="fr-FR" sz="1400"/>
              <a:t>10 %</a:t>
            </a:r>
          </a:p>
        </p:txBody>
      </p:sp>
      <p:sp>
        <p:nvSpPr>
          <p:cNvPr id="7" name="Text Box 27">
            <a:extLst>
              <a:ext uri="{FF2B5EF4-FFF2-40B4-BE49-F238E27FC236}">
                <a16:creationId xmlns:a16="http://schemas.microsoft.com/office/drawing/2014/main" id="{CC48C338-46A5-E8BD-B0B5-2B0D8C087116}"/>
              </a:ext>
            </a:extLst>
          </p:cNvPr>
          <p:cNvSpPr txBox="1">
            <a:spLocks noChangeArrowheads="1"/>
          </p:cNvSpPr>
          <p:nvPr/>
        </p:nvSpPr>
        <p:spPr bwMode="auto">
          <a:xfrm>
            <a:off x="2117643" y="1744661"/>
            <a:ext cx="7921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50000"/>
              </a:spcBef>
              <a:buClrTx/>
              <a:buSzTx/>
              <a:buFontTx/>
              <a:buNone/>
            </a:pPr>
            <a:r>
              <a:rPr lang="fr-FR" altLang="fr-FR" sz="1400"/>
              <a:t>20 %</a:t>
            </a:r>
          </a:p>
        </p:txBody>
      </p:sp>
      <p:sp>
        <p:nvSpPr>
          <p:cNvPr id="8" name="Text Box 28">
            <a:extLst>
              <a:ext uri="{FF2B5EF4-FFF2-40B4-BE49-F238E27FC236}">
                <a16:creationId xmlns:a16="http://schemas.microsoft.com/office/drawing/2014/main" id="{9B9FD735-BC8F-2597-946C-DC974786163F}"/>
              </a:ext>
            </a:extLst>
          </p:cNvPr>
          <p:cNvSpPr txBox="1">
            <a:spLocks noChangeArrowheads="1"/>
          </p:cNvSpPr>
          <p:nvPr/>
        </p:nvSpPr>
        <p:spPr bwMode="auto">
          <a:xfrm>
            <a:off x="2766930" y="5200648"/>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50000"/>
              </a:spcBef>
              <a:buClrTx/>
              <a:buSzTx/>
              <a:buFontTx/>
              <a:buNone/>
            </a:pPr>
            <a:r>
              <a:rPr lang="fr-FR" altLang="fr-FR" sz="1400"/>
              <a:t>10       8</a:t>
            </a:r>
          </a:p>
        </p:txBody>
      </p:sp>
      <p:sp>
        <p:nvSpPr>
          <p:cNvPr id="9" name="Text Box 29">
            <a:extLst>
              <a:ext uri="{FF2B5EF4-FFF2-40B4-BE49-F238E27FC236}">
                <a16:creationId xmlns:a16="http://schemas.microsoft.com/office/drawing/2014/main" id="{515F4D06-7E87-AEAB-FA0E-9609AC6C2428}"/>
              </a:ext>
            </a:extLst>
          </p:cNvPr>
          <p:cNvSpPr txBox="1">
            <a:spLocks noChangeArrowheads="1"/>
          </p:cNvSpPr>
          <p:nvPr/>
        </p:nvSpPr>
        <p:spPr bwMode="auto">
          <a:xfrm>
            <a:off x="4783055" y="5200648"/>
            <a:ext cx="1295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50000"/>
              </a:spcBef>
              <a:buClrTx/>
              <a:buSzTx/>
              <a:buFontTx/>
              <a:buNone/>
            </a:pPr>
            <a:r>
              <a:rPr lang="fr-FR" altLang="fr-FR" sz="1400"/>
              <a:t>4      2     1</a:t>
            </a:r>
          </a:p>
        </p:txBody>
      </p:sp>
      <p:sp>
        <p:nvSpPr>
          <p:cNvPr id="10" name="Text Box 30">
            <a:extLst>
              <a:ext uri="{FF2B5EF4-FFF2-40B4-BE49-F238E27FC236}">
                <a16:creationId xmlns:a16="http://schemas.microsoft.com/office/drawing/2014/main" id="{90BC3467-684F-88DC-8877-FBD6851321DB}"/>
              </a:ext>
            </a:extLst>
          </p:cNvPr>
          <p:cNvSpPr txBox="1">
            <a:spLocks noChangeArrowheads="1"/>
          </p:cNvSpPr>
          <p:nvPr/>
        </p:nvSpPr>
        <p:spPr bwMode="auto">
          <a:xfrm>
            <a:off x="7086518" y="5200648"/>
            <a:ext cx="5762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50000"/>
              </a:spcBef>
              <a:buClrTx/>
              <a:buSzTx/>
              <a:buFontTx/>
              <a:buNone/>
            </a:pPr>
            <a:r>
              <a:rPr lang="fr-FR" altLang="fr-FR" sz="1400"/>
              <a:t>0,5</a:t>
            </a:r>
          </a:p>
        </p:txBody>
      </p:sp>
      <p:sp>
        <p:nvSpPr>
          <p:cNvPr id="11" name="Text Box 31">
            <a:extLst>
              <a:ext uri="{FF2B5EF4-FFF2-40B4-BE49-F238E27FC236}">
                <a16:creationId xmlns:a16="http://schemas.microsoft.com/office/drawing/2014/main" id="{7D832C47-9457-E18D-AE84-60C7504DC1C8}"/>
              </a:ext>
            </a:extLst>
          </p:cNvPr>
          <p:cNvSpPr txBox="1">
            <a:spLocks noChangeArrowheads="1"/>
          </p:cNvSpPr>
          <p:nvPr/>
        </p:nvSpPr>
        <p:spPr bwMode="auto">
          <a:xfrm>
            <a:off x="8094580" y="5200648"/>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50000"/>
              </a:spcBef>
              <a:buClrTx/>
              <a:buSzTx/>
              <a:buFontTx/>
              <a:buNone/>
            </a:pPr>
            <a:r>
              <a:rPr lang="fr-FR" altLang="fr-FR" sz="1400"/>
              <a:t>0,1     0</a:t>
            </a:r>
          </a:p>
        </p:txBody>
      </p:sp>
      <p:sp>
        <p:nvSpPr>
          <p:cNvPr id="12" name="Text Box 32">
            <a:extLst>
              <a:ext uri="{FF2B5EF4-FFF2-40B4-BE49-F238E27FC236}">
                <a16:creationId xmlns:a16="http://schemas.microsoft.com/office/drawing/2014/main" id="{D8AE56FB-3D0A-9598-76C0-E3F407C60F27}"/>
              </a:ext>
            </a:extLst>
          </p:cNvPr>
          <p:cNvSpPr txBox="1">
            <a:spLocks noChangeArrowheads="1"/>
          </p:cNvSpPr>
          <p:nvPr/>
        </p:nvSpPr>
        <p:spPr bwMode="auto">
          <a:xfrm>
            <a:off x="4710030" y="5705473"/>
            <a:ext cx="27701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fr-FR" altLang="fr-FR" sz="1400"/>
              <a:t>Part de marché relative</a:t>
            </a:r>
          </a:p>
        </p:txBody>
      </p:sp>
      <p:sp>
        <p:nvSpPr>
          <p:cNvPr id="13" name="Text Box 33">
            <a:extLst>
              <a:ext uri="{FF2B5EF4-FFF2-40B4-BE49-F238E27FC236}">
                <a16:creationId xmlns:a16="http://schemas.microsoft.com/office/drawing/2014/main" id="{AD7F1BAB-4130-155F-AA06-32BC2E226205}"/>
              </a:ext>
            </a:extLst>
          </p:cNvPr>
          <p:cNvSpPr txBox="1">
            <a:spLocks noChangeArrowheads="1"/>
          </p:cNvSpPr>
          <p:nvPr/>
        </p:nvSpPr>
        <p:spPr bwMode="auto">
          <a:xfrm>
            <a:off x="4422693" y="1023936"/>
            <a:ext cx="2770187" cy="623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fr-FR" altLang="fr-FR" sz="1400"/>
              <a:t>Rentabilité</a:t>
            </a:r>
          </a:p>
          <a:p>
            <a:pPr algn="ctr" eaLnBrk="1" hangingPunct="1">
              <a:spcBef>
                <a:spcPct val="50000"/>
              </a:spcBef>
              <a:buClrTx/>
              <a:buSzTx/>
              <a:buFontTx/>
              <a:buNone/>
            </a:pPr>
            <a:r>
              <a:rPr lang="fr-FR" altLang="fr-FR" sz="1400"/>
              <a:t>Ressources financières</a:t>
            </a:r>
          </a:p>
        </p:txBody>
      </p:sp>
      <p:sp>
        <p:nvSpPr>
          <p:cNvPr id="14" name="Line 34">
            <a:extLst>
              <a:ext uri="{FF2B5EF4-FFF2-40B4-BE49-F238E27FC236}">
                <a16:creationId xmlns:a16="http://schemas.microsoft.com/office/drawing/2014/main" id="{336FD074-DC2C-A390-D134-452A3DEBD79A}"/>
              </a:ext>
            </a:extLst>
          </p:cNvPr>
          <p:cNvSpPr>
            <a:spLocks noChangeShapeType="1"/>
          </p:cNvSpPr>
          <p:nvPr/>
        </p:nvSpPr>
        <p:spPr bwMode="auto">
          <a:xfrm flipH="1">
            <a:off x="2982830" y="1312861"/>
            <a:ext cx="172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5" name="Line 35">
            <a:extLst>
              <a:ext uri="{FF2B5EF4-FFF2-40B4-BE49-F238E27FC236}">
                <a16:creationId xmlns:a16="http://schemas.microsoft.com/office/drawing/2014/main" id="{889E801B-3043-F69A-911E-780B800432BC}"/>
              </a:ext>
            </a:extLst>
          </p:cNvPr>
          <p:cNvSpPr>
            <a:spLocks noChangeShapeType="1"/>
          </p:cNvSpPr>
          <p:nvPr/>
        </p:nvSpPr>
        <p:spPr bwMode="auto">
          <a:xfrm>
            <a:off x="6870618" y="1312861"/>
            <a:ext cx="18002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6" name="Line 36">
            <a:extLst>
              <a:ext uri="{FF2B5EF4-FFF2-40B4-BE49-F238E27FC236}">
                <a16:creationId xmlns:a16="http://schemas.microsoft.com/office/drawing/2014/main" id="{2E4D1E66-78E7-275C-80FB-9E2D69488363}"/>
              </a:ext>
            </a:extLst>
          </p:cNvPr>
          <p:cNvSpPr>
            <a:spLocks noChangeShapeType="1"/>
          </p:cNvSpPr>
          <p:nvPr/>
        </p:nvSpPr>
        <p:spPr bwMode="auto">
          <a:xfrm>
            <a:off x="9463005" y="3689348"/>
            <a:ext cx="0" cy="11509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7" name="Line 37">
            <a:extLst>
              <a:ext uri="{FF2B5EF4-FFF2-40B4-BE49-F238E27FC236}">
                <a16:creationId xmlns:a16="http://schemas.microsoft.com/office/drawing/2014/main" id="{C2F53147-EC29-2BA8-091E-3109921B2BE4}"/>
              </a:ext>
            </a:extLst>
          </p:cNvPr>
          <p:cNvSpPr>
            <a:spLocks noChangeShapeType="1"/>
          </p:cNvSpPr>
          <p:nvPr/>
        </p:nvSpPr>
        <p:spPr bwMode="auto">
          <a:xfrm flipV="1">
            <a:off x="9391568" y="1960561"/>
            <a:ext cx="0" cy="10795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8" name="Text Box 38">
            <a:extLst>
              <a:ext uri="{FF2B5EF4-FFF2-40B4-BE49-F238E27FC236}">
                <a16:creationId xmlns:a16="http://schemas.microsoft.com/office/drawing/2014/main" id="{E5C01515-6360-C2F5-93BB-52DBD582CDF3}"/>
              </a:ext>
            </a:extLst>
          </p:cNvPr>
          <p:cNvSpPr txBox="1">
            <a:spLocks noChangeArrowheads="1"/>
          </p:cNvSpPr>
          <p:nvPr/>
        </p:nvSpPr>
        <p:spPr bwMode="auto">
          <a:xfrm>
            <a:off x="2478005" y="1168398"/>
            <a:ext cx="3587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50000"/>
              </a:spcBef>
              <a:buClrTx/>
              <a:buSzTx/>
              <a:buFontTx/>
              <a:buNone/>
            </a:pPr>
            <a:r>
              <a:rPr lang="fr-FR" altLang="fr-FR" sz="1800"/>
              <a:t>+</a:t>
            </a:r>
          </a:p>
        </p:txBody>
      </p:sp>
      <p:sp>
        <p:nvSpPr>
          <p:cNvPr id="19" name="Text Box 39">
            <a:extLst>
              <a:ext uri="{FF2B5EF4-FFF2-40B4-BE49-F238E27FC236}">
                <a16:creationId xmlns:a16="http://schemas.microsoft.com/office/drawing/2014/main" id="{3A97DD31-8AEE-7603-AFA6-883FCD4A4ED7}"/>
              </a:ext>
            </a:extLst>
          </p:cNvPr>
          <p:cNvSpPr txBox="1">
            <a:spLocks noChangeArrowheads="1"/>
          </p:cNvSpPr>
          <p:nvPr/>
        </p:nvSpPr>
        <p:spPr bwMode="auto">
          <a:xfrm>
            <a:off x="9247105" y="1600198"/>
            <a:ext cx="3587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fr-FR" altLang="fr-FR" sz="1800"/>
              <a:t>+</a:t>
            </a:r>
          </a:p>
        </p:txBody>
      </p:sp>
      <p:sp>
        <p:nvSpPr>
          <p:cNvPr id="20" name="Text Box 40">
            <a:extLst>
              <a:ext uri="{FF2B5EF4-FFF2-40B4-BE49-F238E27FC236}">
                <a16:creationId xmlns:a16="http://schemas.microsoft.com/office/drawing/2014/main" id="{31C02A67-3CBA-38B3-1A7D-2EFB9A394CF4}"/>
              </a:ext>
            </a:extLst>
          </p:cNvPr>
          <p:cNvSpPr txBox="1">
            <a:spLocks noChangeArrowheads="1"/>
          </p:cNvSpPr>
          <p:nvPr/>
        </p:nvSpPr>
        <p:spPr bwMode="auto">
          <a:xfrm>
            <a:off x="8670843" y="1168398"/>
            <a:ext cx="3587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50000"/>
              </a:spcBef>
              <a:buClrTx/>
              <a:buSzTx/>
              <a:buFontTx/>
              <a:buNone/>
            </a:pPr>
            <a:r>
              <a:rPr lang="fr-FR" altLang="fr-FR" sz="1800"/>
              <a:t>-</a:t>
            </a:r>
          </a:p>
        </p:txBody>
      </p:sp>
      <p:sp>
        <p:nvSpPr>
          <p:cNvPr id="21" name="Text Box 41">
            <a:extLst>
              <a:ext uri="{FF2B5EF4-FFF2-40B4-BE49-F238E27FC236}">
                <a16:creationId xmlns:a16="http://schemas.microsoft.com/office/drawing/2014/main" id="{CDA22439-8FD1-98CA-EC6B-7A6D2D390B39}"/>
              </a:ext>
            </a:extLst>
          </p:cNvPr>
          <p:cNvSpPr txBox="1">
            <a:spLocks noChangeArrowheads="1"/>
          </p:cNvSpPr>
          <p:nvPr/>
        </p:nvSpPr>
        <p:spPr bwMode="auto">
          <a:xfrm>
            <a:off x="9247105" y="4840286"/>
            <a:ext cx="3587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fr-FR" altLang="fr-FR" sz="1800"/>
              <a:t>-</a:t>
            </a:r>
          </a:p>
        </p:txBody>
      </p:sp>
    </p:spTree>
    <p:extLst>
      <p:ext uri="{BB962C8B-B14F-4D97-AF65-F5344CB8AC3E}">
        <p14:creationId xmlns:p14="http://schemas.microsoft.com/office/powerpoint/2010/main" val="3515070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526DD0-5E46-40B7-AEF1-9B26256CF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algn="ctr" defTabSz="457200"/>
            <a:endParaRPr lang="en-US">
              <a:solidFill>
                <a:schemeClr val="tx1"/>
              </a:solidFill>
            </a:endParaRPr>
          </a:p>
        </p:txBody>
      </p:sp>
      <p:grpSp>
        <p:nvGrpSpPr>
          <p:cNvPr id="10" name="Group 9">
            <a:extLst>
              <a:ext uri="{FF2B5EF4-FFF2-40B4-BE49-F238E27FC236}">
                <a16:creationId xmlns:a16="http://schemas.microsoft.com/office/drawing/2014/main" id="{B7E4032D-4110-4963-82B8-8A1B1BF4B6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4273199" cy="6858000"/>
            <a:chOff x="1" y="0"/>
            <a:chExt cx="4273199" cy="6858000"/>
          </a:xfrm>
        </p:grpSpPr>
        <p:sp>
          <p:nvSpPr>
            <p:cNvPr id="11" name="Rectangle 10">
              <a:extLst>
                <a:ext uri="{FF2B5EF4-FFF2-40B4-BE49-F238E27FC236}">
                  <a16:creationId xmlns:a16="http://schemas.microsoft.com/office/drawing/2014/main" id="{66796880-E7D7-485E-A6D1-908B811A1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rgbClr val="FFFFFF"/>
            </a:solidFill>
            <a:ln w="0">
              <a:noFill/>
              <a:prstDash val="solid"/>
              <a:round/>
              <a:headEnd/>
              <a:tailEnd/>
            </a:ln>
          </p:spPr>
          <p:txBody>
            <a:bodyPr wrap="square" rtlCol="0" anchor="ctr">
              <a:noAutofit/>
            </a:bodyPr>
            <a:lstStyle/>
            <a:p>
              <a:pPr algn="ctr"/>
              <a:endParaRPr lang="en-US" dirty="0"/>
            </a:p>
          </p:txBody>
        </p:sp>
        <p:sp>
          <p:nvSpPr>
            <p:cNvPr id="12" name="Rectangle 11">
              <a:extLst>
                <a:ext uri="{FF2B5EF4-FFF2-40B4-BE49-F238E27FC236}">
                  <a16:creationId xmlns:a16="http://schemas.microsoft.com/office/drawing/2014/main" id="{AC97B103-7494-4650-82C0-FC9F8D2723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chemeClr val="accent1">
                <a:lumMod val="50000"/>
                <a:alpha val="25000"/>
              </a:schemeClr>
            </a:solidFill>
            <a:ln w="0">
              <a:noFill/>
              <a:prstDash val="solid"/>
              <a:round/>
              <a:headEnd/>
              <a:tailEnd/>
            </a:ln>
          </p:spPr>
          <p:txBody>
            <a:bodyPr wrap="square" rtlCol="0" anchor="ctr">
              <a:noAutofit/>
            </a:bodyPr>
            <a:lstStyle/>
            <a:p>
              <a:pPr algn="ctr"/>
              <a:endParaRPr lang="en-US" dirty="0"/>
            </a:p>
          </p:txBody>
        </p:sp>
      </p:grpSp>
      <p:sp>
        <p:nvSpPr>
          <p:cNvPr id="2" name="Titre 1">
            <a:extLst>
              <a:ext uri="{FF2B5EF4-FFF2-40B4-BE49-F238E27FC236}">
                <a16:creationId xmlns:a16="http://schemas.microsoft.com/office/drawing/2014/main" id="{66BA7585-40D4-D4C3-DFEE-61FF7EA4F05A}"/>
              </a:ext>
            </a:extLst>
          </p:cNvPr>
          <p:cNvSpPr>
            <a:spLocks noGrp="1"/>
          </p:cNvSpPr>
          <p:nvPr>
            <p:ph type="title"/>
          </p:nvPr>
        </p:nvSpPr>
        <p:spPr>
          <a:xfrm>
            <a:off x="1251677" y="619125"/>
            <a:ext cx="3021523" cy="5619749"/>
          </a:xfrm>
        </p:spPr>
        <p:txBody>
          <a:bodyPr anchor="ctr">
            <a:normAutofit/>
          </a:bodyPr>
          <a:lstStyle/>
          <a:p>
            <a:r>
              <a:rPr lang="fr-FR" dirty="0">
                <a:solidFill>
                  <a:srgbClr val="000000"/>
                </a:solidFill>
              </a:rPr>
              <a:t>Vaches à lait</a:t>
            </a:r>
          </a:p>
        </p:txBody>
      </p:sp>
      <p:grpSp>
        <p:nvGrpSpPr>
          <p:cNvPr id="14" name="Group 13">
            <a:extLst>
              <a:ext uri="{FF2B5EF4-FFF2-40B4-BE49-F238E27FC236}">
                <a16:creationId xmlns:a16="http://schemas.microsoft.com/office/drawing/2014/main" id="{5D133F51-4E9D-4F0B-A452-875C6A52B6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5" name="Freeform 6">
              <a:extLst>
                <a:ext uri="{FF2B5EF4-FFF2-40B4-BE49-F238E27FC236}">
                  <a16:creationId xmlns:a16="http://schemas.microsoft.com/office/drawing/2014/main" id="{BDC8164B-5FC0-4CBD-B7AE-0CB8780FFC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000000"/>
            </a:solidFill>
            <a:ln w="0">
              <a:noFill/>
              <a:prstDash val="solid"/>
              <a:round/>
              <a:headEnd/>
              <a:tailEnd/>
            </a:ln>
          </p:spPr>
          <p:txBody>
            <a:bodyPr/>
            <a:lstStyle/>
            <a:p>
              <a:endParaRPr lang="fr-FR"/>
            </a:p>
          </p:txBody>
        </p:sp>
        <p:sp>
          <p:nvSpPr>
            <p:cNvPr id="16" name="Freeform 6">
              <a:extLst>
                <a:ext uri="{FF2B5EF4-FFF2-40B4-BE49-F238E27FC236}">
                  <a16:creationId xmlns:a16="http://schemas.microsoft.com/office/drawing/2014/main" id="{DF21B6AB-8AF5-4823-92E3-F33B9EAEF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txBody>
            <a:bodyPr/>
            <a:lstStyle/>
            <a:p>
              <a:endParaRPr lang="fr-FR"/>
            </a:p>
          </p:txBody>
        </p:sp>
      </p:grpSp>
      <p:sp>
        <p:nvSpPr>
          <p:cNvPr id="3" name="Espace réservé du contenu 2">
            <a:extLst>
              <a:ext uri="{FF2B5EF4-FFF2-40B4-BE49-F238E27FC236}">
                <a16:creationId xmlns:a16="http://schemas.microsoft.com/office/drawing/2014/main" id="{B7BD8A51-03EF-266B-3483-914F92AE223B}"/>
              </a:ext>
            </a:extLst>
          </p:cNvPr>
          <p:cNvSpPr>
            <a:spLocks noGrp="1"/>
          </p:cNvSpPr>
          <p:nvPr>
            <p:ph idx="1"/>
          </p:nvPr>
        </p:nvSpPr>
        <p:spPr>
          <a:xfrm>
            <a:off x="4916250" y="619125"/>
            <a:ext cx="6508987" cy="5619750"/>
          </a:xfrm>
        </p:spPr>
        <p:txBody>
          <a:bodyPr anchor="ctr">
            <a:normAutofit/>
          </a:bodyPr>
          <a:lstStyle/>
          <a:p>
            <a:pPr marL="0" indent="0" algn="ctr">
              <a:buNone/>
            </a:pPr>
            <a:r>
              <a:rPr lang="fr-FR" sz="3200" dirty="0">
                <a:solidFill>
                  <a:schemeClr val="tx1">
                    <a:alpha val="60000"/>
                  </a:schemeClr>
                </a:solidFill>
              </a:rPr>
              <a:t>Les vaches à lait sont des segments d’activité à faible croissance, mûrs ou en déclin, qui exigent peu d’investissement nouveaux, tant en capacité de production qu’en financement du besoin en fonds de roulement. Ce sont des activités fortement rentables, dans la mesure où l’entreprise occupe une position dominante. Elles dégagent un flux financier important, qui devra être réinvesti intelligemment.</a:t>
            </a:r>
          </a:p>
          <a:p>
            <a:pPr algn="ctr"/>
            <a:endParaRPr lang="fr-FR" sz="3200" dirty="0">
              <a:solidFill>
                <a:schemeClr val="tx1">
                  <a:alpha val="60000"/>
                </a:schemeClr>
              </a:solidFill>
            </a:endParaRPr>
          </a:p>
        </p:txBody>
      </p:sp>
    </p:spTree>
    <p:extLst>
      <p:ext uri="{BB962C8B-B14F-4D97-AF65-F5344CB8AC3E}">
        <p14:creationId xmlns:p14="http://schemas.microsoft.com/office/powerpoint/2010/main" val="413586574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2150</Words>
  <Application>Microsoft Office PowerPoint</Application>
  <PresentationFormat>Grand écran</PresentationFormat>
  <Paragraphs>247</Paragraphs>
  <Slides>32</Slides>
  <Notes>0</Notes>
  <HiddenSlides>0</HiddenSlides>
  <MMClips>4</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32</vt:i4>
      </vt:variant>
    </vt:vector>
  </HeadingPairs>
  <TitlesOfParts>
    <vt:vector size="39" baseType="lpstr">
      <vt:lpstr>Arial</vt:lpstr>
      <vt:lpstr>Calibri</vt:lpstr>
      <vt:lpstr>Calibri Light</vt:lpstr>
      <vt:lpstr>NimbusSanL-Regu</vt:lpstr>
      <vt:lpstr>Verdana</vt:lpstr>
      <vt:lpstr>Wingdings</vt:lpstr>
      <vt:lpstr>Thème Office</vt:lpstr>
      <vt:lpstr>Management d’activités : Stratégie BUT 2ième année – Semestre 3</vt:lpstr>
      <vt:lpstr>Présentation PowerPoint</vt:lpstr>
      <vt:lpstr>Présentation PowerPoint</vt:lpstr>
      <vt:lpstr>Le portefeuille stratégique</vt:lpstr>
      <vt:lpstr>La Matrice BCG</vt:lpstr>
      <vt:lpstr>Matrice BCG</vt:lpstr>
      <vt:lpstr>Structure de la matrice BCG</vt:lpstr>
      <vt:lpstr>Présentation PowerPoint</vt:lpstr>
      <vt:lpstr>Vaches à lait</vt:lpstr>
      <vt:lpstr>Poids morts</vt:lpstr>
      <vt:lpstr>Dilemmes</vt:lpstr>
      <vt:lpstr>Vedettes</vt:lpstr>
      <vt:lpstr>Prescriptions stratégiques</vt:lpstr>
      <vt:lpstr>Prescriptions stratégiques</vt:lpstr>
      <vt:lpstr>Schématisation prescriptions BCG</vt:lpstr>
      <vt:lpstr>Présentation PowerPoint</vt:lpstr>
      <vt:lpstr>La matrice d’Arthur D. Little</vt:lpstr>
      <vt:lpstr>Matrice ADL</vt:lpstr>
      <vt:lpstr>Structure de la matrice ADL</vt:lpstr>
      <vt:lpstr>Structure de la matrice ADL</vt:lpstr>
      <vt:lpstr>Analyse ADL</vt:lpstr>
      <vt:lpstr>Prescriptions stratégiques ADL</vt:lpstr>
      <vt:lpstr>Prescriptions stratégiques ADL</vt:lpstr>
      <vt:lpstr>Schématisation prescriptions ADL</vt:lpstr>
      <vt:lpstr>Axes stratégiques ADL</vt:lpstr>
      <vt:lpstr>La matrice McKinsey</vt:lpstr>
      <vt:lpstr>Structure de la matrice</vt:lpstr>
      <vt:lpstr>Prescriptions stratégiques McKinsey</vt:lpstr>
      <vt:lpstr>Prescriptions stratégiques McKinsey</vt:lpstr>
      <vt:lpstr>Présentation PowerPoint</vt:lpstr>
      <vt:lpstr>Grille comparative des 3 modèles instrumentaux</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d’activités : Stratégie BUT 2ième année – Semestre 3</dc:title>
  <dc:creator>Lionel Maltese</dc:creator>
  <cp:lastModifiedBy>Lionel Maltese</cp:lastModifiedBy>
  <cp:revision>10</cp:revision>
  <dcterms:created xsi:type="dcterms:W3CDTF">2022-08-27T06:10:03Z</dcterms:created>
  <dcterms:modified xsi:type="dcterms:W3CDTF">2023-08-22T11:22:27Z</dcterms:modified>
</cp:coreProperties>
</file>