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98" r:id="rId3"/>
    <p:sldId id="318" r:id="rId4"/>
    <p:sldId id="319" r:id="rId5"/>
    <p:sldId id="280" r:id="rId6"/>
    <p:sldId id="299" r:id="rId7"/>
    <p:sldId id="263" r:id="rId8"/>
    <p:sldId id="269" r:id="rId9"/>
    <p:sldId id="264" r:id="rId10"/>
    <p:sldId id="265" r:id="rId11"/>
    <p:sldId id="266" r:id="rId12"/>
    <p:sldId id="270" r:id="rId13"/>
    <p:sldId id="267" r:id="rId14"/>
    <p:sldId id="268" r:id="rId15"/>
    <p:sldId id="262" r:id="rId16"/>
    <p:sldId id="284" r:id="rId17"/>
    <p:sldId id="258" r:id="rId18"/>
    <p:sldId id="259" r:id="rId19"/>
    <p:sldId id="359" r:id="rId20"/>
    <p:sldId id="257" r:id="rId21"/>
    <p:sldId id="700" r:id="rId22"/>
    <p:sldId id="699" r:id="rId23"/>
    <p:sldId id="695" r:id="rId24"/>
    <p:sldId id="694" r:id="rId25"/>
    <p:sldId id="305" r:id="rId26"/>
    <p:sldId id="360" r:id="rId27"/>
    <p:sldId id="306" r:id="rId28"/>
    <p:sldId id="307" r:id="rId29"/>
    <p:sldId id="309" r:id="rId30"/>
    <p:sldId id="310" r:id="rId31"/>
    <p:sldId id="311" r:id="rId32"/>
    <p:sldId id="312" r:id="rId33"/>
    <p:sldId id="389" r:id="rId34"/>
    <p:sldId id="718" r:id="rId35"/>
    <p:sldId id="719" r:id="rId36"/>
    <p:sldId id="720" r:id="rId37"/>
    <p:sldId id="722" r:id="rId38"/>
    <p:sldId id="723" r:id="rId39"/>
    <p:sldId id="391" r:id="rId40"/>
    <p:sldId id="392" r:id="rId41"/>
    <p:sldId id="710" r:id="rId42"/>
    <p:sldId id="301" r:id="rId43"/>
    <p:sldId id="302" r:id="rId44"/>
    <p:sldId id="708" r:id="rId45"/>
    <p:sldId id="286" r:id="rId46"/>
    <p:sldId id="362" r:id="rId47"/>
    <p:sldId id="364" r:id="rId48"/>
    <p:sldId id="374" r:id="rId49"/>
    <p:sldId id="390" r:id="rId50"/>
    <p:sldId id="724" r:id="rId51"/>
    <p:sldId id="394" r:id="rId52"/>
    <p:sldId id="395" r:id="rId53"/>
    <p:sldId id="402" r:id="rId54"/>
    <p:sldId id="403" r:id="rId55"/>
    <p:sldId id="430" r:id="rId56"/>
    <p:sldId id="432" r:id="rId57"/>
    <p:sldId id="434" r:id="rId58"/>
    <p:sldId id="439" r:id="rId59"/>
    <p:sldId id="440" r:id="rId60"/>
    <p:sldId id="441" r:id="rId61"/>
    <p:sldId id="442" r:id="rId62"/>
    <p:sldId id="725" r:id="rId63"/>
    <p:sldId id="447" r:id="rId64"/>
    <p:sldId id="709" r:id="rId65"/>
    <p:sldId id="740" r:id="rId66"/>
    <p:sldId id="726" r:id="rId67"/>
    <p:sldId id="727" r:id="rId68"/>
    <p:sldId id="728" r:id="rId69"/>
    <p:sldId id="260" r:id="rId70"/>
    <p:sldId id="261" r:id="rId71"/>
    <p:sldId id="729" r:id="rId72"/>
    <p:sldId id="730" r:id="rId73"/>
    <p:sldId id="731" r:id="rId74"/>
    <p:sldId id="732" r:id="rId75"/>
    <p:sldId id="733" r:id="rId76"/>
    <p:sldId id="304" r:id="rId77"/>
    <p:sldId id="739" r:id="rId78"/>
    <p:sldId id="321" r:id="rId79"/>
    <p:sldId id="347" r:id="rId80"/>
    <p:sldId id="352" r:id="rId81"/>
    <p:sldId id="361" r:id="rId82"/>
    <p:sldId id="382" r:id="rId83"/>
    <p:sldId id="705" r:id="rId84"/>
    <p:sldId id="276" r:id="rId85"/>
    <p:sldId id="277" r:id="rId86"/>
    <p:sldId id="278" r:id="rId87"/>
    <p:sldId id="734" r:id="rId88"/>
    <p:sldId id="279" r:id="rId89"/>
    <p:sldId id="735" r:id="rId90"/>
    <p:sldId id="714" r:id="rId91"/>
    <p:sldId id="325" r:id="rId92"/>
    <p:sldId id="326" r:id="rId93"/>
    <p:sldId id="327" r:id="rId94"/>
    <p:sldId id="328" r:id="rId95"/>
    <p:sldId id="329" r:id="rId96"/>
    <p:sldId id="330" r:id="rId97"/>
    <p:sldId id="331" r:id="rId98"/>
    <p:sldId id="332" r:id="rId99"/>
    <p:sldId id="335" r:id="rId100"/>
    <p:sldId id="337" r:id="rId101"/>
    <p:sldId id="342" r:id="rId102"/>
    <p:sldId id="343" r:id="rId103"/>
    <p:sldId id="379" r:id="rId104"/>
    <p:sldId id="378" r:id="rId105"/>
    <p:sldId id="383" r:id="rId106"/>
    <p:sldId id="443" r:id="rId107"/>
    <p:sldId id="453" r:id="rId108"/>
    <p:sldId id="706" r:id="rId109"/>
    <p:sldId id="715" r:id="rId110"/>
    <p:sldId id="333" r:id="rId111"/>
    <p:sldId id="693" r:id="rId112"/>
    <p:sldId id="737" r:id="rId113"/>
    <p:sldId id="712" r:id="rId114"/>
    <p:sldId id="738" r:id="rId115"/>
    <p:sldId id="717" r:id="rId116"/>
    <p:sldId id="400" r:id="rId117"/>
    <p:sldId id="742" r:id="rId118"/>
    <p:sldId id="741" r:id="rId1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4" d="100"/>
          <a:sy n="104" d="100"/>
        </p:scale>
        <p:origin x="13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Dépenses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2946-414F-9113-A27C5029D8A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2946-414F-9113-A27C5029D8A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2946-414F-9113-A27C5029D8A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2946-414F-9113-A27C5029D8A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2946-414F-9113-A27C5029D8A6}"/>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2946-414F-9113-A27C5029D8A6}"/>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2946-414F-9113-A27C5029D8A6}"/>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2946-414F-9113-A27C5029D8A6}"/>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2946-414F-9113-A27C5029D8A6}"/>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3-2946-414F-9113-A27C5029D8A6}"/>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5-2946-414F-9113-A27C5029D8A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2946-414F-9113-A27C5029D8A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2946-414F-9113-A27C5029D8A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2946-414F-9113-A27C5029D8A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2946-414F-9113-A27C5029D8A6}"/>
                </c:ext>
              </c:extLst>
            </c:dLbl>
            <c:dLbl>
              <c:idx val="4"/>
              <c:layout>
                <c:manualLayout>
                  <c:x val="-1.3178939121343533E-2"/>
                  <c:y val="-2.4067388688327404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946-414F-9113-A27C5029D8A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B-2946-414F-9113-A27C5029D8A6}"/>
                </c:ext>
              </c:extLst>
            </c:dLbl>
            <c:dLbl>
              <c:idx val="6"/>
              <c:layout>
                <c:manualLayout>
                  <c:x val="8.236836950839703E-3"/>
                  <c:y val="1.68471720818291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946-414F-9113-A27C5029D8A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F-2946-414F-9113-A27C5029D8A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11-2946-414F-9113-A27C5029D8A6}"/>
                </c:ext>
              </c:extLst>
            </c:dLbl>
            <c:dLbl>
              <c:idx val="9"/>
              <c:layout>
                <c:manualLayout>
                  <c:x val="0.13541762060480433"/>
                  <c:y val="-3.240891819930451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layout>
                    <c:manualLayout>
                      <c:w val="0.35779007182616174"/>
                      <c:h val="7.9667689478012491E-2"/>
                    </c:manualLayout>
                  </c15:layout>
                </c:ext>
                <c:ext xmlns:c16="http://schemas.microsoft.com/office/drawing/2014/chart" uri="{C3380CC4-5D6E-409C-BE32-E72D297353CC}">
                  <c16:uniqueId val="{00000013-2946-414F-9113-A27C5029D8A6}"/>
                </c:ext>
              </c:extLst>
            </c:dLbl>
            <c:dLbl>
              <c:idx val="10"/>
              <c:layout>
                <c:manualLayout>
                  <c:x val="9.3235805724796186E-2"/>
                  <c:y val="-4.0593156902318621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2946-414F-9113-A27C5029D8A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Feuil1!$A$2:$A$12</c:f>
              <c:strCache>
                <c:ptCount val="11"/>
                <c:pt idx="0">
                  <c:v>Players</c:v>
                </c:pt>
                <c:pt idx="1">
                  <c:v>Personnel PO</c:v>
                </c:pt>
                <c:pt idx="2">
                  <c:v>Personnel hors PO</c:v>
                </c:pt>
                <c:pt idx="3">
                  <c:v>Production IT Medias</c:v>
                </c:pt>
                <c:pt idx="4">
                  <c:v>Comunication Hors Medias / Presse</c:v>
                </c:pt>
                <c:pt idx="5">
                  <c:v>Facilités</c:v>
                </c:pt>
                <c:pt idx="6">
                  <c:v>Securite Nettoyage</c:v>
                </c:pt>
                <c:pt idx="7">
                  <c:v>Restaurations </c:v>
                </c:pt>
                <c:pt idx="8">
                  <c:v>Admisnistratif</c:v>
                </c:pt>
                <c:pt idx="9">
                  <c:v>Fonctionnement PO</c:v>
                </c:pt>
                <c:pt idx="10">
                  <c:v>Taxes Emprunts</c:v>
                </c:pt>
              </c:strCache>
            </c:strRef>
          </c:cat>
          <c:val>
            <c:numRef>
              <c:f>Feuil1!$B$2:$B$12</c:f>
              <c:numCache>
                <c:formatCode>General</c:formatCode>
                <c:ptCount val="11"/>
                <c:pt idx="0">
                  <c:v>744</c:v>
                </c:pt>
                <c:pt idx="1">
                  <c:v>1100</c:v>
                </c:pt>
                <c:pt idx="2">
                  <c:v>321</c:v>
                </c:pt>
                <c:pt idx="3">
                  <c:v>205</c:v>
                </c:pt>
                <c:pt idx="4">
                  <c:v>95</c:v>
                </c:pt>
                <c:pt idx="5">
                  <c:v>891</c:v>
                </c:pt>
                <c:pt idx="6">
                  <c:v>136</c:v>
                </c:pt>
                <c:pt idx="7">
                  <c:v>219</c:v>
                </c:pt>
                <c:pt idx="8">
                  <c:v>125</c:v>
                </c:pt>
                <c:pt idx="9">
                  <c:v>115</c:v>
                </c:pt>
                <c:pt idx="10">
                  <c:v>132</c:v>
                </c:pt>
              </c:numCache>
            </c:numRef>
          </c:val>
          <c:extLst>
            <c:ext xmlns:c16="http://schemas.microsoft.com/office/drawing/2014/chart" uri="{C3380CC4-5D6E-409C-BE32-E72D297353CC}">
              <c16:uniqueId val="{00000016-2946-414F-9113-A27C5029D8A6}"/>
            </c:ext>
          </c:extLst>
        </c:ser>
        <c:ser>
          <c:idx val="1"/>
          <c:order val="1"/>
          <c:tx>
            <c:strRef>
              <c:f>Feuil1!$C$1</c:f>
              <c:strCache>
                <c:ptCount val="1"/>
                <c:pt idx="0">
                  <c:v>Colonne1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8-2946-414F-9113-A27C5029D8A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A-2946-414F-9113-A27C5029D8A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C-2946-414F-9113-A27C5029D8A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E-2946-414F-9113-A27C5029D8A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20-2946-414F-9113-A27C5029D8A6}"/>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22-2946-414F-9113-A27C5029D8A6}"/>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24-2946-414F-9113-A27C5029D8A6}"/>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26-2946-414F-9113-A27C5029D8A6}"/>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28-2946-414F-9113-A27C5029D8A6}"/>
              </c:ext>
            </c:extLst>
          </c:dPt>
          <c:dPt>
            <c:idx val="9"/>
            <c:bubble3D val="0"/>
            <c:spPr>
              <a:solidFill>
                <a:schemeClr val="accent4">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2A-2946-414F-9113-A27C5029D8A6}"/>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2C-2946-414F-9113-A27C5029D8A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8-2946-414F-9113-A27C5029D8A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A-2946-414F-9113-A27C5029D8A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C-2946-414F-9113-A27C5029D8A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E-2946-414F-9113-A27C5029D8A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20-2946-414F-9113-A27C5029D8A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22-2946-414F-9113-A27C5029D8A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24-2946-414F-9113-A27C5029D8A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26-2946-414F-9113-A27C5029D8A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28-2946-414F-9113-A27C5029D8A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2A-2946-414F-9113-A27C5029D8A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2C-2946-414F-9113-A27C5029D8A6}"/>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Feuil1!$A$2:$A$12</c:f>
              <c:strCache>
                <c:ptCount val="11"/>
                <c:pt idx="0">
                  <c:v>Players</c:v>
                </c:pt>
                <c:pt idx="1">
                  <c:v>Personnel PO</c:v>
                </c:pt>
                <c:pt idx="2">
                  <c:v>Personnel hors PO</c:v>
                </c:pt>
                <c:pt idx="3">
                  <c:v>Production IT Medias</c:v>
                </c:pt>
                <c:pt idx="4">
                  <c:v>Comunication Hors Medias / Presse</c:v>
                </c:pt>
                <c:pt idx="5">
                  <c:v>Facilités</c:v>
                </c:pt>
                <c:pt idx="6">
                  <c:v>Securite Nettoyage</c:v>
                </c:pt>
                <c:pt idx="7">
                  <c:v>Restaurations </c:v>
                </c:pt>
                <c:pt idx="8">
                  <c:v>Admisnistratif</c:v>
                </c:pt>
                <c:pt idx="9">
                  <c:v>Fonctionnement PO</c:v>
                </c:pt>
                <c:pt idx="10">
                  <c:v>Taxes Emprunts</c:v>
                </c:pt>
              </c:strCache>
            </c:strRef>
          </c:cat>
          <c:val>
            <c:numRef>
              <c:f>Feuil1!$C$2:$C$12</c:f>
              <c:numCache>
                <c:formatCode>General</c:formatCode>
                <c:ptCount val="11"/>
              </c:numCache>
            </c:numRef>
          </c:val>
          <c:extLst>
            <c:ext xmlns:c16="http://schemas.microsoft.com/office/drawing/2014/chart" uri="{C3380CC4-5D6E-409C-BE32-E72D297353CC}">
              <c16:uniqueId val="{0000002D-2946-414F-9113-A27C5029D8A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Feuil1!$B$1</c:f>
              <c:strCache>
                <c:ptCount val="1"/>
                <c:pt idx="0">
                  <c:v>Recettes</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049-4D53-BE28-79835E65D07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049-4D53-BE28-79835E65D07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049-4D53-BE28-79835E65D07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049-4D53-BE28-79835E65D07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049-4D53-BE28-79835E65D07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0049-4D53-BE28-79835E65D07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0049-4D53-BE28-79835E65D07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0049-4D53-BE28-79835E65D07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0049-4D53-BE28-79835E65D07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9-0049-4D53-BE28-79835E65D076}"/>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Partenariat</c:v>
                </c:pt>
                <c:pt idx="1">
                  <c:v>Billetterie</c:v>
                </c:pt>
                <c:pt idx="2">
                  <c:v>RP</c:v>
                </c:pt>
                <c:pt idx="3">
                  <c:v>Droits TV Paris</c:v>
                </c:pt>
                <c:pt idx="4">
                  <c:v>ATP Bonus</c:v>
                </c:pt>
              </c:strCache>
            </c:strRef>
          </c:cat>
          <c:val>
            <c:numRef>
              <c:f>Feuil1!$B$2:$B$6</c:f>
              <c:numCache>
                <c:formatCode>General</c:formatCode>
                <c:ptCount val="5"/>
                <c:pt idx="0">
                  <c:v>2753</c:v>
                </c:pt>
                <c:pt idx="1">
                  <c:v>672</c:v>
                </c:pt>
                <c:pt idx="2">
                  <c:v>714</c:v>
                </c:pt>
                <c:pt idx="3">
                  <c:v>875</c:v>
                </c:pt>
                <c:pt idx="4">
                  <c:v>60</c:v>
                </c:pt>
              </c:numCache>
            </c:numRef>
          </c:val>
          <c:extLst>
            <c:ext xmlns:c16="http://schemas.microsoft.com/office/drawing/2014/chart" uri="{C3380CC4-5D6E-409C-BE32-E72D297353CC}">
              <c16:uniqueId val="{0000000A-0049-4D53-BE28-79835E65D076}"/>
            </c:ext>
          </c:extLst>
        </c:ser>
        <c:ser>
          <c:idx val="1"/>
          <c:order val="1"/>
          <c:tx>
            <c:strRef>
              <c:f>Feuil1!$C$1</c:f>
              <c:strCache>
                <c:ptCount val="1"/>
                <c:pt idx="0">
                  <c:v>Colonne1</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C-0049-4D53-BE28-79835E65D076}"/>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E-0049-4D53-BE28-79835E65D076}"/>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0049-4D53-BE28-79835E65D076}"/>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0049-4D53-BE28-79835E65D076}"/>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4-0049-4D53-BE28-79835E65D07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C-0049-4D53-BE28-79835E65D07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E-0049-4D53-BE28-79835E65D07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0-0049-4D53-BE28-79835E65D07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2-0049-4D53-BE28-79835E65D07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14-0049-4D53-BE28-79835E65D076}"/>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Partenariat</c:v>
                </c:pt>
                <c:pt idx="1">
                  <c:v>Billetterie</c:v>
                </c:pt>
                <c:pt idx="2">
                  <c:v>RP</c:v>
                </c:pt>
                <c:pt idx="3">
                  <c:v>Droits TV Paris</c:v>
                </c:pt>
                <c:pt idx="4">
                  <c:v>ATP Bonus</c:v>
                </c:pt>
              </c:strCache>
            </c:strRef>
          </c:cat>
          <c:val>
            <c:numRef>
              <c:f>Feuil1!$C$2:$C$6</c:f>
              <c:numCache>
                <c:formatCode>General</c:formatCode>
                <c:ptCount val="5"/>
              </c:numCache>
            </c:numRef>
          </c:val>
          <c:extLst>
            <c:ext xmlns:c16="http://schemas.microsoft.com/office/drawing/2014/chart" uri="{C3380CC4-5D6E-409C-BE32-E72D297353CC}">
              <c16:uniqueId val="{00000015-0049-4D53-BE28-79835E65D07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g"/><Relationship Id="rId1" Type="http://schemas.openxmlformats.org/officeDocument/2006/relationships/image" Target="../media/image211.jpeg"/></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ata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ata9.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168.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svg"/><Relationship Id="rId2" Type="http://schemas.openxmlformats.org/officeDocument/2006/relationships/image" Target="../media/image157.svg"/><Relationship Id="rId16" Type="http://schemas.openxmlformats.org/officeDocument/2006/relationships/image" Target="../media/image171.svg"/><Relationship Id="rId1" Type="http://schemas.openxmlformats.org/officeDocument/2006/relationships/image" Target="../media/image156.png"/><Relationship Id="rId6" Type="http://schemas.openxmlformats.org/officeDocument/2006/relationships/image" Target="../media/image161.svg"/><Relationship Id="rId11" Type="http://schemas.openxmlformats.org/officeDocument/2006/relationships/image" Target="../media/image166.png"/><Relationship Id="rId5" Type="http://schemas.openxmlformats.org/officeDocument/2006/relationships/image" Target="../media/image160.png"/><Relationship Id="rId15" Type="http://schemas.openxmlformats.org/officeDocument/2006/relationships/image" Target="../media/image170.png"/><Relationship Id="rId10" Type="http://schemas.openxmlformats.org/officeDocument/2006/relationships/image" Target="../media/image165.svg"/><Relationship Id="rId4" Type="http://schemas.openxmlformats.org/officeDocument/2006/relationships/image" Target="../media/image159.svg"/><Relationship Id="rId9" Type="http://schemas.openxmlformats.org/officeDocument/2006/relationships/image" Target="../media/image164.png"/><Relationship Id="rId14" Type="http://schemas.openxmlformats.org/officeDocument/2006/relationships/image" Target="../media/image16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g"/><Relationship Id="rId1" Type="http://schemas.openxmlformats.org/officeDocument/2006/relationships/image" Target="../media/image2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168.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svg"/><Relationship Id="rId2" Type="http://schemas.openxmlformats.org/officeDocument/2006/relationships/image" Target="../media/image157.svg"/><Relationship Id="rId16" Type="http://schemas.openxmlformats.org/officeDocument/2006/relationships/image" Target="../media/image171.svg"/><Relationship Id="rId1" Type="http://schemas.openxmlformats.org/officeDocument/2006/relationships/image" Target="../media/image156.png"/><Relationship Id="rId6" Type="http://schemas.openxmlformats.org/officeDocument/2006/relationships/image" Target="../media/image161.svg"/><Relationship Id="rId11" Type="http://schemas.openxmlformats.org/officeDocument/2006/relationships/image" Target="../media/image166.png"/><Relationship Id="rId5" Type="http://schemas.openxmlformats.org/officeDocument/2006/relationships/image" Target="../media/image160.png"/><Relationship Id="rId15" Type="http://schemas.openxmlformats.org/officeDocument/2006/relationships/image" Target="../media/image170.png"/><Relationship Id="rId10" Type="http://schemas.openxmlformats.org/officeDocument/2006/relationships/image" Target="../media/image165.svg"/><Relationship Id="rId4" Type="http://schemas.openxmlformats.org/officeDocument/2006/relationships/image" Target="../media/image159.svg"/><Relationship Id="rId9" Type="http://schemas.openxmlformats.org/officeDocument/2006/relationships/image" Target="../media/image164.png"/><Relationship Id="rId14" Type="http://schemas.openxmlformats.org/officeDocument/2006/relationships/image" Target="../media/image16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BC170D-BF8D-4849-BB7E-76268E67132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99746B09-0439-4C40-95E8-D35DF43A1D20}">
      <dgm:prSet/>
      <dgm:spPr/>
      <dgm:t>
        <a:bodyPr/>
        <a:lstStyle/>
        <a:p>
          <a:r>
            <a:rPr lang="fr-FR"/>
            <a:t>Marché de l’événementiel</a:t>
          </a:r>
          <a:endParaRPr lang="en-US"/>
        </a:p>
      </dgm:t>
    </dgm:pt>
    <dgm:pt modelId="{149FB649-28B6-4ABF-838B-E2AA9006500F}" type="parTrans" cxnId="{F2402B7C-FB07-486C-A67E-6101F0B31C61}">
      <dgm:prSet/>
      <dgm:spPr/>
      <dgm:t>
        <a:bodyPr/>
        <a:lstStyle/>
        <a:p>
          <a:endParaRPr lang="en-US"/>
        </a:p>
      </dgm:t>
    </dgm:pt>
    <dgm:pt modelId="{4293CAC0-CB6B-492B-BF4A-7BBE346F6089}" type="sibTrans" cxnId="{F2402B7C-FB07-486C-A67E-6101F0B31C61}">
      <dgm:prSet/>
      <dgm:spPr/>
      <dgm:t>
        <a:bodyPr/>
        <a:lstStyle/>
        <a:p>
          <a:endParaRPr lang="en-US"/>
        </a:p>
      </dgm:t>
    </dgm:pt>
    <dgm:pt modelId="{B95F4638-FC42-49F8-81E7-7BFAAE50792B}">
      <dgm:prSet/>
      <dgm:spPr/>
      <dgm:t>
        <a:bodyPr/>
        <a:lstStyle/>
        <a:p>
          <a:r>
            <a:rPr lang="fr-FR" dirty="0"/>
            <a:t>Quelles approches Stratégiques pour analyser et développer une stratégie marketing événementielle</a:t>
          </a:r>
          <a:endParaRPr lang="en-US" dirty="0"/>
        </a:p>
      </dgm:t>
    </dgm:pt>
    <dgm:pt modelId="{B55A4F5E-7C37-42AF-8BF4-B04BFE3A74D5}" type="parTrans" cxnId="{7C5F074A-0A0A-48A8-A761-B861D8AB5E7D}">
      <dgm:prSet/>
      <dgm:spPr/>
      <dgm:t>
        <a:bodyPr/>
        <a:lstStyle/>
        <a:p>
          <a:endParaRPr lang="en-US"/>
        </a:p>
      </dgm:t>
    </dgm:pt>
    <dgm:pt modelId="{FDC13CCA-785E-4F92-8F41-3DD164445B38}" type="sibTrans" cxnId="{7C5F074A-0A0A-48A8-A761-B861D8AB5E7D}">
      <dgm:prSet/>
      <dgm:spPr/>
      <dgm:t>
        <a:bodyPr/>
        <a:lstStyle/>
        <a:p>
          <a:endParaRPr lang="en-US"/>
        </a:p>
      </dgm:t>
    </dgm:pt>
    <dgm:pt modelId="{445D4F7A-505D-45F1-824D-DE6BC2D21DBD}">
      <dgm:prSet/>
      <dgm:spPr/>
      <dgm:t>
        <a:bodyPr/>
        <a:lstStyle/>
        <a:p>
          <a:r>
            <a:rPr lang="fr-FR"/>
            <a:t>Evénement = organisation associée à de multiples stakeholders « partageurs » de ressources</a:t>
          </a:r>
          <a:endParaRPr lang="en-US"/>
        </a:p>
      </dgm:t>
    </dgm:pt>
    <dgm:pt modelId="{E677AB9F-4BAE-493E-846F-AFF593F1D76F}" type="parTrans" cxnId="{E97CCA6A-16F4-4520-B9CF-0E630E1F0A56}">
      <dgm:prSet/>
      <dgm:spPr/>
      <dgm:t>
        <a:bodyPr/>
        <a:lstStyle/>
        <a:p>
          <a:endParaRPr lang="en-US"/>
        </a:p>
      </dgm:t>
    </dgm:pt>
    <dgm:pt modelId="{102609F4-24A2-4A7C-AFD2-012CED50FF48}" type="sibTrans" cxnId="{E97CCA6A-16F4-4520-B9CF-0E630E1F0A56}">
      <dgm:prSet/>
      <dgm:spPr/>
      <dgm:t>
        <a:bodyPr/>
        <a:lstStyle/>
        <a:p>
          <a:endParaRPr lang="en-US"/>
        </a:p>
      </dgm:t>
    </dgm:pt>
    <dgm:pt modelId="{D7058BD1-407E-445B-B177-11D934A7308D}" type="pres">
      <dgm:prSet presAssocID="{14BC170D-BF8D-4849-BB7E-76268E671325}" presName="vert0" presStyleCnt="0">
        <dgm:presLayoutVars>
          <dgm:dir/>
          <dgm:animOne val="branch"/>
          <dgm:animLvl val="lvl"/>
        </dgm:presLayoutVars>
      </dgm:prSet>
      <dgm:spPr/>
    </dgm:pt>
    <dgm:pt modelId="{EBAB73E4-48BE-48A9-B99B-DB49C1D421E6}" type="pres">
      <dgm:prSet presAssocID="{99746B09-0439-4C40-95E8-D35DF43A1D20}" presName="thickLine" presStyleLbl="alignNode1" presStyleIdx="0" presStyleCnt="3"/>
      <dgm:spPr/>
    </dgm:pt>
    <dgm:pt modelId="{53D67B03-8D1A-4881-8294-DA5C42706DBD}" type="pres">
      <dgm:prSet presAssocID="{99746B09-0439-4C40-95E8-D35DF43A1D20}" presName="horz1" presStyleCnt="0"/>
      <dgm:spPr/>
    </dgm:pt>
    <dgm:pt modelId="{5E536433-BA9A-4C07-903F-F1B8AD721FBF}" type="pres">
      <dgm:prSet presAssocID="{99746B09-0439-4C40-95E8-D35DF43A1D20}" presName="tx1" presStyleLbl="revTx" presStyleIdx="0" presStyleCnt="3"/>
      <dgm:spPr/>
    </dgm:pt>
    <dgm:pt modelId="{D095062A-A440-4D63-8455-218EE3A08886}" type="pres">
      <dgm:prSet presAssocID="{99746B09-0439-4C40-95E8-D35DF43A1D20}" presName="vert1" presStyleCnt="0"/>
      <dgm:spPr/>
    </dgm:pt>
    <dgm:pt modelId="{96EF963C-C655-41CC-83E6-DB407EA8A1CD}" type="pres">
      <dgm:prSet presAssocID="{B95F4638-FC42-49F8-81E7-7BFAAE50792B}" presName="thickLine" presStyleLbl="alignNode1" presStyleIdx="1" presStyleCnt="3"/>
      <dgm:spPr/>
    </dgm:pt>
    <dgm:pt modelId="{10F976B4-57C9-48EE-B0C6-AA51C27FDBB5}" type="pres">
      <dgm:prSet presAssocID="{B95F4638-FC42-49F8-81E7-7BFAAE50792B}" presName="horz1" presStyleCnt="0"/>
      <dgm:spPr/>
    </dgm:pt>
    <dgm:pt modelId="{A1D4D2BA-84B0-4024-B594-D3D3EA06EF56}" type="pres">
      <dgm:prSet presAssocID="{B95F4638-FC42-49F8-81E7-7BFAAE50792B}" presName="tx1" presStyleLbl="revTx" presStyleIdx="1" presStyleCnt="3"/>
      <dgm:spPr/>
    </dgm:pt>
    <dgm:pt modelId="{0D369095-BF51-4AE4-A381-3A65BD651F33}" type="pres">
      <dgm:prSet presAssocID="{B95F4638-FC42-49F8-81E7-7BFAAE50792B}" presName="vert1" presStyleCnt="0"/>
      <dgm:spPr/>
    </dgm:pt>
    <dgm:pt modelId="{DB2EA458-43D0-4FF7-A910-9D1CE20A810D}" type="pres">
      <dgm:prSet presAssocID="{445D4F7A-505D-45F1-824D-DE6BC2D21DBD}" presName="thickLine" presStyleLbl="alignNode1" presStyleIdx="2" presStyleCnt="3"/>
      <dgm:spPr/>
    </dgm:pt>
    <dgm:pt modelId="{DB9D6AAB-47A8-4134-94B2-07A47594C993}" type="pres">
      <dgm:prSet presAssocID="{445D4F7A-505D-45F1-824D-DE6BC2D21DBD}" presName="horz1" presStyleCnt="0"/>
      <dgm:spPr/>
    </dgm:pt>
    <dgm:pt modelId="{9698D72C-F583-431C-BCB8-FDCD57049EA5}" type="pres">
      <dgm:prSet presAssocID="{445D4F7A-505D-45F1-824D-DE6BC2D21DBD}" presName="tx1" presStyleLbl="revTx" presStyleIdx="2" presStyleCnt="3"/>
      <dgm:spPr/>
    </dgm:pt>
    <dgm:pt modelId="{16351B1C-25B6-41F6-83CA-CD7E1DEF8D3C}" type="pres">
      <dgm:prSet presAssocID="{445D4F7A-505D-45F1-824D-DE6BC2D21DBD}" presName="vert1" presStyleCnt="0"/>
      <dgm:spPr/>
    </dgm:pt>
  </dgm:ptLst>
  <dgm:cxnLst>
    <dgm:cxn modelId="{0A89561A-8520-4A45-A7F4-325C86245BF1}" type="presOf" srcId="{B95F4638-FC42-49F8-81E7-7BFAAE50792B}" destId="{A1D4D2BA-84B0-4024-B594-D3D3EA06EF56}" srcOrd="0" destOrd="0" presId="urn:microsoft.com/office/officeart/2008/layout/LinedList"/>
    <dgm:cxn modelId="{AAF0C22D-0FB9-4466-8C09-D7A1BAF1C454}" type="presOf" srcId="{14BC170D-BF8D-4849-BB7E-76268E671325}" destId="{D7058BD1-407E-445B-B177-11D934A7308D}" srcOrd="0" destOrd="0" presId="urn:microsoft.com/office/officeart/2008/layout/LinedList"/>
    <dgm:cxn modelId="{7C5F074A-0A0A-48A8-A761-B861D8AB5E7D}" srcId="{14BC170D-BF8D-4849-BB7E-76268E671325}" destId="{B95F4638-FC42-49F8-81E7-7BFAAE50792B}" srcOrd="1" destOrd="0" parTransId="{B55A4F5E-7C37-42AF-8BF4-B04BFE3A74D5}" sibTransId="{FDC13CCA-785E-4F92-8F41-3DD164445B38}"/>
    <dgm:cxn modelId="{E97CCA6A-16F4-4520-B9CF-0E630E1F0A56}" srcId="{14BC170D-BF8D-4849-BB7E-76268E671325}" destId="{445D4F7A-505D-45F1-824D-DE6BC2D21DBD}" srcOrd="2" destOrd="0" parTransId="{E677AB9F-4BAE-493E-846F-AFF593F1D76F}" sibTransId="{102609F4-24A2-4A7C-AFD2-012CED50FF48}"/>
    <dgm:cxn modelId="{F2402B7C-FB07-486C-A67E-6101F0B31C61}" srcId="{14BC170D-BF8D-4849-BB7E-76268E671325}" destId="{99746B09-0439-4C40-95E8-D35DF43A1D20}" srcOrd="0" destOrd="0" parTransId="{149FB649-28B6-4ABF-838B-E2AA9006500F}" sibTransId="{4293CAC0-CB6B-492B-BF4A-7BBE346F6089}"/>
    <dgm:cxn modelId="{E401A5EE-9E7A-403C-B85E-C0BACB3EC7E8}" type="presOf" srcId="{445D4F7A-505D-45F1-824D-DE6BC2D21DBD}" destId="{9698D72C-F583-431C-BCB8-FDCD57049EA5}" srcOrd="0" destOrd="0" presId="urn:microsoft.com/office/officeart/2008/layout/LinedList"/>
    <dgm:cxn modelId="{F5D5B4F6-B353-4763-AC29-E16E2622C024}" type="presOf" srcId="{99746B09-0439-4C40-95E8-D35DF43A1D20}" destId="{5E536433-BA9A-4C07-903F-F1B8AD721FBF}" srcOrd="0" destOrd="0" presId="urn:microsoft.com/office/officeart/2008/layout/LinedList"/>
    <dgm:cxn modelId="{4F65E44B-2D10-4593-BEA7-4891050D3FBF}" type="presParOf" srcId="{D7058BD1-407E-445B-B177-11D934A7308D}" destId="{EBAB73E4-48BE-48A9-B99B-DB49C1D421E6}" srcOrd="0" destOrd="0" presId="urn:microsoft.com/office/officeart/2008/layout/LinedList"/>
    <dgm:cxn modelId="{3A51307C-598A-4356-97F5-82CEA77EDEE3}" type="presParOf" srcId="{D7058BD1-407E-445B-B177-11D934A7308D}" destId="{53D67B03-8D1A-4881-8294-DA5C42706DBD}" srcOrd="1" destOrd="0" presId="urn:microsoft.com/office/officeart/2008/layout/LinedList"/>
    <dgm:cxn modelId="{B8ED9CC9-EF82-4964-9E1F-3AD4A4AFF6C0}" type="presParOf" srcId="{53D67B03-8D1A-4881-8294-DA5C42706DBD}" destId="{5E536433-BA9A-4C07-903F-F1B8AD721FBF}" srcOrd="0" destOrd="0" presId="urn:microsoft.com/office/officeart/2008/layout/LinedList"/>
    <dgm:cxn modelId="{63EF6CD2-33C8-4710-AC1C-7BE39E522F87}" type="presParOf" srcId="{53D67B03-8D1A-4881-8294-DA5C42706DBD}" destId="{D095062A-A440-4D63-8455-218EE3A08886}" srcOrd="1" destOrd="0" presId="urn:microsoft.com/office/officeart/2008/layout/LinedList"/>
    <dgm:cxn modelId="{0470045F-612F-433D-96E7-1FF07F95913E}" type="presParOf" srcId="{D7058BD1-407E-445B-B177-11D934A7308D}" destId="{96EF963C-C655-41CC-83E6-DB407EA8A1CD}" srcOrd="2" destOrd="0" presId="urn:microsoft.com/office/officeart/2008/layout/LinedList"/>
    <dgm:cxn modelId="{29C76047-D21D-4F3F-88A8-924AF0B7A44B}" type="presParOf" srcId="{D7058BD1-407E-445B-B177-11D934A7308D}" destId="{10F976B4-57C9-48EE-B0C6-AA51C27FDBB5}" srcOrd="3" destOrd="0" presId="urn:microsoft.com/office/officeart/2008/layout/LinedList"/>
    <dgm:cxn modelId="{39F72D16-5FB1-481B-B9D5-247FFEB70340}" type="presParOf" srcId="{10F976B4-57C9-48EE-B0C6-AA51C27FDBB5}" destId="{A1D4D2BA-84B0-4024-B594-D3D3EA06EF56}" srcOrd="0" destOrd="0" presId="urn:microsoft.com/office/officeart/2008/layout/LinedList"/>
    <dgm:cxn modelId="{E52202D9-5123-4766-BE2C-A24D83AD8E70}" type="presParOf" srcId="{10F976B4-57C9-48EE-B0C6-AA51C27FDBB5}" destId="{0D369095-BF51-4AE4-A381-3A65BD651F33}" srcOrd="1" destOrd="0" presId="urn:microsoft.com/office/officeart/2008/layout/LinedList"/>
    <dgm:cxn modelId="{ABA82992-D53B-48D3-85F1-10EAACE1D280}" type="presParOf" srcId="{D7058BD1-407E-445B-B177-11D934A7308D}" destId="{DB2EA458-43D0-4FF7-A910-9D1CE20A810D}" srcOrd="4" destOrd="0" presId="urn:microsoft.com/office/officeart/2008/layout/LinedList"/>
    <dgm:cxn modelId="{DC193CCF-5715-42AE-BE3B-5C9797EAF033}" type="presParOf" srcId="{D7058BD1-407E-445B-B177-11D934A7308D}" destId="{DB9D6AAB-47A8-4134-94B2-07A47594C993}" srcOrd="5" destOrd="0" presId="urn:microsoft.com/office/officeart/2008/layout/LinedList"/>
    <dgm:cxn modelId="{A536974C-6E70-4338-BDE9-40C113A8C386}" type="presParOf" srcId="{DB9D6AAB-47A8-4134-94B2-07A47594C993}" destId="{9698D72C-F583-431C-BCB8-FDCD57049EA5}" srcOrd="0" destOrd="0" presId="urn:microsoft.com/office/officeart/2008/layout/LinedList"/>
    <dgm:cxn modelId="{7AF86E18-C44B-48FA-8972-406AAB3C807E}" type="presParOf" srcId="{DB9D6AAB-47A8-4134-94B2-07A47594C993}" destId="{16351B1C-25B6-41F6-83CA-CD7E1DEF8D3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4B029B-B321-422D-B60F-3A052BB721C1}" type="doc">
      <dgm:prSet loTypeId="urn:microsoft.com/office/officeart/2018/2/layout/IconLabelList" loCatId="icon" qsTypeId="urn:microsoft.com/office/officeart/2005/8/quickstyle/simple2" qsCatId="simple" csTypeId="urn:microsoft.com/office/officeart/2005/8/colors/accent1_2" csCatId="accent1" phldr="1"/>
      <dgm:spPr/>
      <dgm:t>
        <a:bodyPr/>
        <a:lstStyle/>
        <a:p>
          <a:endParaRPr lang="en-US"/>
        </a:p>
      </dgm:t>
    </dgm:pt>
    <dgm:pt modelId="{AF1D723C-50A6-41B9-95FE-12E261067CD0}">
      <dgm:prSet/>
      <dgm:spPr/>
      <dgm:t>
        <a:bodyPr/>
        <a:lstStyle/>
        <a:p>
          <a:pPr>
            <a:lnSpc>
              <a:spcPct val="100000"/>
            </a:lnSpc>
          </a:pPr>
          <a:r>
            <a:rPr lang="fr-FR" dirty="0"/>
            <a:t>2020 : Annulation de l’Open Parc Auvergne Rhône Alpes – Lyon </a:t>
          </a:r>
          <a:endParaRPr lang="en-US" dirty="0"/>
        </a:p>
      </dgm:t>
    </dgm:pt>
    <dgm:pt modelId="{70AB6AB4-A67C-4034-987E-6664DDEF09B4}" type="parTrans" cxnId="{4812E4B8-0D72-4B03-A184-D441B58073B9}">
      <dgm:prSet/>
      <dgm:spPr/>
      <dgm:t>
        <a:bodyPr/>
        <a:lstStyle/>
        <a:p>
          <a:endParaRPr lang="en-US"/>
        </a:p>
      </dgm:t>
    </dgm:pt>
    <dgm:pt modelId="{5513660C-6732-4C63-9581-60DD7F36A88C}" type="sibTrans" cxnId="{4812E4B8-0D72-4B03-A184-D441B58073B9}">
      <dgm:prSet/>
      <dgm:spPr/>
      <dgm:t>
        <a:bodyPr/>
        <a:lstStyle/>
        <a:p>
          <a:endParaRPr lang="en-US"/>
        </a:p>
      </dgm:t>
    </dgm:pt>
    <dgm:pt modelId="{903C0513-7575-4EBB-A41E-FC7B2D0FBFAE}">
      <dgm:prSet/>
      <dgm:spPr/>
      <dgm:t>
        <a:bodyPr/>
        <a:lstStyle/>
        <a:p>
          <a:pPr>
            <a:lnSpc>
              <a:spcPct val="100000"/>
            </a:lnSpc>
          </a:pPr>
          <a:r>
            <a:rPr lang="fr-FR" dirty="0"/>
            <a:t>2021 : Organisation de l’Open13 Provence – Marseille à huit clos</a:t>
          </a:r>
          <a:endParaRPr lang="en-US" dirty="0"/>
        </a:p>
      </dgm:t>
    </dgm:pt>
    <dgm:pt modelId="{928829BF-36D7-4AAE-80BB-98520127035F}" type="parTrans" cxnId="{FD82A4B0-31AD-4AA0-939A-2870DCE5500B}">
      <dgm:prSet/>
      <dgm:spPr/>
      <dgm:t>
        <a:bodyPr/>
        <a:lstStyle/>
        <a:p>
          <a:endParaRPr lang="en-US"/>
        </a:p>
      </dgm:t>
    </dgm:pt>
    <dgm:pt modelId="{D83181CE-15BB-4FB7-8986-7425D21A4CA9}" type="sibTrans" cxnId="{FD82A4B0-31AD-4AA0-939A-2870DCE5500B}">
      <dgm:prSet/>
      <dgm:spPr/>
      <dgm:t>
        <a:bodyPr/>
        <a:lstStyle/>
        <a:p>
          <a:endParaRPr lang="en-US"/>
        </a:p>
      </dgm:t>
    </dgm:pt>
    <dgm:pt modelId="{F92E56FE-22A5-4267-B768-F53021A00BCA}">
      <dgm:prSet/>
      <dgm:spPr/>
      <dgm:t>
        <a:bodyPr/>
        <a:lstStyle/>
        <a:p>
          <a:pPr>
            <a:lnSpc>
              <a:spcPct val="100000"/>
            </a:lnSpc>
          </a:pPr>
          <a:r>
            <a:rPr lang="fr-FR" dirty="0"/>
            <a:t>2021 : Organisation de l’Open Parc Auvergne Rhône Alpes en jauge réduite</a:t>
          </a:r>
          <a:endParaRPr lang="en-US" dirty="0"/>
        </a:p>
      </dgm:t>
    </dgm:pt>
    <dgm:pt modelId="{4F5BCBAD-EA14-4B72-A249-2D6F811D89BD}" type="parTrans" cxnId="{F753BA42-4168-4D9E-93F1-B9CC68BDF4E6}">
      <dgm:prSet/>
      <dgm:spPr/>
      <dgm:t>
        <a:bodyPr/>
        <a:lstStyle/>
        <a:p>
          <a:endParaRPr lang="en-US"/>
        </a:p>
      </dgm:t>
    </dgm:pt>
    <dgm:pt modelId="{69BE5ECD-FC75-4F2C-BAB1-A67E8FDA4F36}" type="sibTrans" cxnId="{F753BA42-4168-4D9E-93F1-B9CC68BDF4E6}">
      <dgm:prSet/>
      <dgm:spPr/>
      <dgm:t>
        <a:bodyPr/>
        <a:lstStyle/>
        <a:p>
          <a:endParaRPr lang="en-US"/>
        </a:p>
      </dgm:t>
    </dgm:pt>
    <dgm:pt modelId="{59DD71F3-A655-4800-A555-3AB720C10FB8}" type="pres">
      <dgm:prSet presAssocID="{B64B029B-B321-422D-B60F-3A052BB721C1}" presName="root" presStyleCnt="0">
        <dgm:presLayoutVars>
          <dgm:dir/>
          <dgm:resizeHandles val="exact"/>
        </dgm:presLayoutVars>
      </dgm:prSet>
      <dgm:spPr/>
    </dgm:pt>
    <dgm:pt modelId="{F312AAFF-3B58-465B-9C7A-7080C8F25CB8}" type="pres">
      <dgm:prSet presAssocID="{AF1D723C-50A6-41B9-95FE-12E261067CD0}" presName="compNode" presStyleCnt="0"/>
      <dgm:spPr/>
    </dgm:pt>
    <dgm:pt modelId="{18906CF4-1D4C-4FA4-A00D-AD04AC0AC01C}" type="pres">
      <dgm:prSet presAssocID="{AF1D723C-50A6-41B9-95FE-12E261067CD0}" presName="iconRect" presStyleLbl="node1" presStyleIdx="0" presStyleCnt="3" custScaleX="203223" custScaleY="21204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C27CBD36-4271-4A64-B08C-3743786C3B7A}" type="pres">
      <dgm:prSet presAssocID="{AF1D723C-50A6-41B9-95FE-12E261067CD0}" presName="spaceRect" presStyleCnt="0"/>
      <dgm:spPr/>
    </dgm:pt>
    <dgm:pt modelId="{DCD401D6-2FF5-4CCF-94E0-9DAB92F5B874}" type="pres">
      <dgm:prSet presAssocID="{AF1D723C-50A6-41B9-95FE-12E261067CD0}" presName="textRect" presStyleLbl="revTx" presStyleIdx="0" presStyleCnt="3" custLinFactNeighborX="2032" custLinFactNeighborY="74821">
        <dgm:presLayoutVars>
          <dgm:chMax val="1"/>
          <dgm:chPref val="1"/>
        </dgm:presLayoutVars>
      </dgm:prSet>
      <dgm:spPr/>
    </dgm:pt>
    <dgm:pt modelId="{B6AA2CF9-D358-41B8-A1EC-DF4A028F4D7E}" type="pres">
      <dgm:prSet presAssocID="{5513660C-6732-4C63-9581-60DD7F36A88C}" presName="sibTrans" presStyleCnt="0"/>
      <dgm:spPr/>
    </dgm:pt>
    <dgm:pt modelId="{BB061F16-6887-4CE2-907E-99646589BFB4}" type="pres">
      <dgm:prSet presAssocID="{903C0513-7575-4EBB-A41E-FC7B2D0FBFAE}" presName="compNode" presStyleCnt="0"/>
      <dgm:spPr/>
    </dgm:pt>
    <dgm:pt modelId="{6EBF9F30-BA3F-4701-8B66-F06C59AF3A3D}" type="pres">
      <dgm:prSet presAssocID="{903C0513-7575-4EBB-A41E-FC7B2D0FBFAE}" presName="iconRect" presStyleLbl="node1" presStyleIdx="1" presStyleCnt="3" custScaleX="238287" custScaleY="246731"/>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30522FB7-1718-4095-AF73-EB65DA9A982F}" type="pres">
      <dgm:prSet presAssocID="{903C0513-7575-4EBB-A41E-FC7B2D0FBFAE}" presName="spaceRect" presStyleCnt="0"/>
      <dgm:spPr/>
    </dgm:pt>
    <dgm:pt modelId="{8898E14B-ADA4-4ED3-B287-FF306708CF62}" type="pres">
      <dgm:prSet presAssocID="{903C0513-7575-4EBB-A41E-FC7B2D0FBFAE}" presName="textRect" presStyleLbl="revTx" presStyleIdx="1" presStyleCnt="3" custLinFactNeighborX="-1532" custLinFactNeighborY="78752">
        <dgm:presLayoutVars>
          <dgm:chMax val="1"/>
          <dgm:chPref val="1"/>
        </dgm:presLayoutVars>
      </dgm:prSet>
      <dgm:spPr/>
    </dgm:pt>
    <dgm:pt modelId="{D1B7815B-FE3D-4BE7-8475-36CBA57FC229}" type="pres">
      <dgm:prSet presAssocID="{D83181CE-15BB-4FB7-8986-7425D21A4CA9}" presName="sibTrans" presStyleCnt="0"/>
      <dgm:spPr/>
    </dgm:pt>
    <dgm:pt modelId="{EC458C22-A038-4968-95A9-2C4D7233B58C}" type="pres">
      <dgm:prSet presAssocID="{F92E56FE-22A5-4267-B768-F53021A00BCA}" presName="compNode" presStyleCnt="0"/>
      <dgm:spPr/>
    </dgm:pt>
    <dgm:pt modelId="{F16025A7-099C-417C-8A4A-D03DD6D92FBE}" type="pres">
      <dgm:prSet presAssocID="{F92E56FE-22A5-4267-B768-F53021A00BCA}" presName="iconRect" presStyleLbl="node1" presStyleIdx="2" presStyleCnt="3" custScaleX="220427" custScaleY="21415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dgm:spPr>
    </dgm:pt>
    <dgm:pt modelId="{AD006178-7EDF-46E9-A71C-A2B6BDA14E82}" type="pres">
      <dgm:prSet presAssocID="{F92E56FE-22A5-4267-B768-F53021A00BCA}" presName="spaceRect" presStyleCnt="0"/>
      <dgm:spPr/>
    </dgm:pt>
    <dgm:pt modelId="{58669A7E-91B0-4F8A-8EC7-EF5608C6591C}" type="pres">
      <dgm:prSet presAssocID="{F92E56FE-22A5-4267-B768-F53021A00BCA}" presName="textRect" presStyleLbl="revTx" presStyleIdx="2" presStyleCnt="3" custLinFactY="18844" custLinFactNeighborX="-2323" custLinFactNeighborY="100000">
        <dgm:presLayoutVars>
          <dgm:chMax val="1"/>
          <dgm:chPref val="1"/>
        </dgm:presLayoutVars>
      </dgm:prSet>
      <dgm:spPr/>
    </dgm:pt>
  </dgm:ptLst>
  <dgm:cxnLst>
    <dgm:cxn modelId="{BE1EF40D-5551-4F67-9022-937F87D3DE9F}" type="presOf" srcId="{F92E56FE-22A5-4267-B768-F53021A00BCA}" destId="{58669A7E-91B0-4F8A-8EC7-EF5608C6591C}" srcOrd="0" destOrd="0" presId="urn:microsoft.com/office/officeart/2018/2/layout/IconLabelList"/>
    <dgm:cxn modelId="{67EF8518-A619-4D76-8D2F-8854641B3B3E}" type="presOf" srcId="{B64B029B-B321-422D-B60F-3A052BB721C1}" destId="{59DD71F3-A655-4800-A555-3AB720C10FB8}" srcOrd="0" destOrd="0" presId="urn:microsoft.com/office/officeart/2018/2/layout/IconLabelList"/>
    <dgm:cxn modelId="{F753BA42-4168-4D9E-93F1-B9CC68BDF4E6}" srcId="{B64B029B-B321-422D-B60F-3A052BB721C1}" destId="{F92E56FE-22A5-4267-B768-F53021A00BCA}" srcOrd="2" destOrd="0" parTransId="{4F5BCBAD-EA14-4B72-A249-2D6F811D89BD}" sibTransId="{69BE5ECD-FC75-4F2C-BAB1-A67E8FDA4F36}"/>
    <dgm:cxn modelId="{FD82A4B0-31AD-4AA0-939A-2870DCE5500B}" srcId="{B64B029B-B321-422D-B60F-3A052BB721C1}" destId="{903C0513-7575-4EBB-A41E-FC7B2D0FBFAE}" srcOrd="1" destOrd="0" parTransId="{928829BF-36D7-4AAE-80BB-98520127035F}" sibTransId="{D83181CE-15BB-4FB7-8986-7425D21A4CA9}"/>
    <dgm:cxn modelId="{C522B5B6-0A25-4438-9FDC-E8C5AA824F59}" type="presOf" srcId="{AF1D723C-50A6-41B9-95FE-12E261067CD0}" destId="{DCD401D6-2FF5-4CCF-94E0-9DAB92F5B874}" srcOrd="0" destOrd="0" presId="urn:microsoft.com/office/officeart/2018/2/layout/IconLabelList"/>
    <dgm:cxn modelId="{4812E4B8-0D72-4B03-A184-D441B58073B9}" srcId="{B64B029B-B321-422D-B60F-3A052BB721C1}" destId="{AF1D723C-50A6-41B9-95FE-12E261067CD0}" srcOrd="0" destOrd="0" parTransId="{70AB6AB4-A67C-4034-987E-6664DDEF09B4}" sibTransId="{5513660C-6732-4C63-9581-60DD7F36A88C}"/>
    <dgm:cxn modelId="{FADCD1CB-03CE-4372-B09D-487B10392766}" type="presOf" srcId="{903C0513-7575-4EBB-A41E-FC7B2D0FBFAE}" destId="{8898E14B-ADA4-4ED3-B287-FF306708CF62}" srcOrd="0" destOrd="0" presId="urn:microsoft.com/office/officeart/2018/2/layout/IconLabelList"/>
    <dgm:cxn modelId="{2F1DEF44-1AC2-4586-858A-B2688CC49A17}" type="presParOf" srcId="{59DD71F3-A655-4800-A555-3AB720C10FB8}" destId="{F312AAFF-3B58-465B-9C7A-7080C8F25CB8}" srcOrd="0" destOrd="0" presId="urn:microsoft.com/office/officeart/2018/2/layout/IconLabelList"/>
    <dgm:cxn modelId="{9008733C-10B8-4ADF-B0C1-71E39D37CC2E}" type="presParOf" srcId="{F312AAFF-3B58-465B-9C7A-7080C8F25CB8}" destId="{18906CF4-1D4C-4FA4-A00D-AD04AC0AC01C}" srcOrd="0" destOrd="0" presId="urn:microsoft.com/office/officeart/2018/2/layout/IconLabelList"/>
    <dgm:cxn modelId="{D37D1C9C-B77B-48B9-BCFA-3BC5711359D6}" type="presParOf" srcId="{F312AAFF-3B58-465B-9C7A-7080C8F25CB8}" destId="{C27CBD36-4271-4A64-B08C-3743786C3B7A}" srcOrd="1" destOrd="0" presId="urn:microsoft.com/office/officeart/2018/2/layout/IconLabelList"/>
    <dgm:cxn modelId="{FA3E0BD2-4020-423A-B0D9-9C8248D9A573}" type="presParOf" srcId="{F312AAFF-3B58-465B-9C7A-7080C8F25CB8}" destId="{DCD401D6-2FF5-4CCF-94E0-9DAB92F5B874}" srcOrd="2" destOrd="0" presId="urn:microsoft.com/office/officeart/2018/2/layout/IconLabelList"/>
    <dgm:cxn modelId="{C08BA8FA-BE2D-43AE-833C-99A8242F5178}" type="presParOf" srcId="{59DD71F3-A655-4800-A555-3AB720C10FB8}" destId="{B6AA2CF9-D358-41B8-A1EC-DF4A028F4D7E}" srcOrd="1" destOrd="0" presId="urn:microsoft.com/office/officeart/2018/2/layout/IconLabelList"/>
    <dgm:cxn modelId="{CE4F6A41-BE17-4C18-9183-C3952A8762AF}" type="presParOf" srcId="{59DD71F3-A655-4800-A555-3AB720C10FB8}" destId="{BB061F16-6887-4CE2-907E-99646589BFB4}" srcOrd="2" destOrd="0" presId="urn:microsoft.com/office/officeart/2018/2/layout/IconLabelList"/>
    <dgm:cxn modelId="{8A79710B-7F3F-4FA2-BBDA-8873B601321F}" type="presParOf" srcId="{BB061F16-6887-4CE2-907E-99646589BFB4}" destId="{6EBF9F30-BA3F-4701-8B66-F06C59AF3A3D}" srcOrd="0" destOrd="0" presId="urn:microsoft.com/office/officeart/2018/2/layout/IconLabelList"/>
    <dgm:cxn modelId="{175F566C-3F8E-450C-AE26-C5EF177E6855}" type="presParOf" srcId="{BB061F16-6887-4CE2-907E-99646589BFB4}" destId="{30522FB7-1718-4095-AF73-EB65DA9A982F}" srcOrd="1" destOrd="0" presId="urn:microsoft.com/office/officeart/2018/2/layout/IconLabelList"/>
    <dgm:cxn modelId="{2BDA0DCC-4A31-4031-AEDD-C4606299F7B3}" type="presParOf" srcId="{BB061F16-6887-4CE2-907E-99646589BFB4}" destId="{8898E14B-ADA4-4ED3-B287-FF306708CF62}" srcOrd="2" destOrd="0" presId="urn:microsoft.com/office/officeart/2018/2/layout/IconLabelList"/>
    <dgm:cxn modelId="{2831E1B0-973C-4ACA-BAFA-4726CABE13FD}" type="presParOf" srcId="{59DD71F3-A655-4800-A555-3AB720C10FB8}" destId="{D1B7815B-FE3D-4BE7-8475-36CBA57FC229}" srcOrd="3" destOrd="0" presId="urn:microsoft.com/office/officeart/2018/2/layout/IconLabelList"/>
    <dgm:cxn modelId="{D939C0A0-9512-4077-9902-8C944AD0D969}" type="presParOf" srcId="{59DD71F3-A655-4800-A555-3AB720C10FB8}" destId="{EC458C22-A038-4968-95A9-2C4D7233B58C}" srcOrd="4" destOrd="0" presId="urn:microsoft.com/office/officeart/2018/2/layout/IconLabelList"/>
    <dgm:cxn modelId="{3AB4C9CB-AD99-4B5C-A1F6-D899AE11DC09}" type="presParOf" srcId="{EC458C22-A038-4968-95A9-2C4D7233B58C}" destId="{F16025A7-099C-417C-8A4A-D03DD6D92FBE}" srcOrd="0" destOrd="0" presId="urn:microsoft.com/office/officeart/2018/2/layout/IconLabelList"/>
    <dgm:cxn modelId="{6FAEFAEC-DE6A-4BF8-A559-083BBF4F402A}" type="presParOf" srcId="{EC458C22-A038-4968-95A9-2C4D7233B58C}" destId="{AD006178-7EDF-46E9-A71C-A2B6BDA14E82}" srcOrd="1" destOrd="0" presId="urn:microsoft.com/office/officeart/2018/2/layout/IconLabelList"/>
    <dgm:cxn modelId="{441E50DC-B618-4BD6-8D4B-CCAE2FAABA30}" type="presParOf" srcId="{EC458C22-A038-4968-95A9-2C4D7233B58C}" destId="{58669A7E-91B0-4F8A-8EC7-EF5608C6591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596ECFC-C31F-4CBB-9D64-F51481BADA02}" type="doc">
      <dgm:prSet loTypeId="urn:microsoft.com/office/officeart/2005/8/layout/matrix3" loCatId="matrix" qsTypeId="urn:microsoft.com/office/officeart/2005/8/quickstyle/simple1" qsCatId="simple" csTypeId="urn:microsoft.com/office/officeart/2005/8/colors/colorful2" csCatId="colorful" phldr="1"/>
      <dgm:spPr/>
      <dgm:t>
        <a:bodyPr/>
        <a:lstStyle/>
        <a:p>
          <a:endParaRPr lang="en-US"/>
        </a:p>
      </dgm:t>
    </dgm:pt>
    <dgm:pt modelId="{183B870C-2EA4-43E5-8D34-622054753BF9}">
      <dgm:prSet/>
      <dgm:spPr/>
      <dgm:t>
        <a:bodyPr/>
        <a:lstStyle/>
        <a:p>
          <a:r>
            <a:rPr lang="fr-FR" dirty="0" err="1"/>
            <a:t>Buiness</a:t>
          </a:r>
          <a:r>
            <a:rPr lang="fr-FR" dirty="0"/>
            <a:t> Model de réputation basé sur les Droits TV et leurs audiences</a:t>
          </a:r>
          <a:endParaRPr lang="en-US" dirty="0"/>
        </a:p>
      </dgm:t>
    </dgm:pt>
    <dgm:pt modelId="{A3DB980C-B6C5-4300-A0CA-8DB56D4B16F3}" type="parTrans" cxnId="{4A82E0C6-8213-4459-894D-4D9756F6493E}">
      <dgm:prSet/>
      <dgm:spPr/>
      <dgm:t>
        <a:bodyPr/>
        <a:lstStyle/>
        <a:p>
          <a:endParaRPr lang="en-US"/>
        </a:p>
      </dgm:t>
    </dgm:pt>
    <dgm:pt modelId="{4FC83666-F0EC-4837-8CD3-830F47EFDBC3}" type="sibTrans" cxnId="{4A82E0C6-8213-4459-894D-4D9756F6493E}">
      <dgm:prSet/>
      <dgm:spPr/>
      <dgm:t>
        <a:bodyPr/>
        <a:lstStyle/>
        <a:p>
          <a:endParaRPr lang="en-US"/>
        </a:p>
      </dgm:t>
    </dgm:pt>
    <dgm:pt modelId="{9CD0F1AA-0E62-4953-99EB-27C6B739E901}">
      <dgm:prSet/>
      <dgm:spPr/>
      <dgm:t>
        <a:bodyPr/>
        <a:lstStyle/>
        <a:p>
          <a:r>
            <a:rPr lang="fr-FR" dirty="0"/>
            <a:t>Avec un stade / </a:t>
          </a:r>
          <a:r>
            <a:rPr lang="fr-FR" dirty="0" err="1"/>
            <a:t>arena</a:t>
          </a:r>
          <a:r>
            <a:rPr lang="fr-FR" dirty="0"/>
            <a:t> moderne</a:t>
          </a:r>
          <a:endParaRPr lang="en-US" dirty="0"/>
        </a:p>
      </dgm:t>
    </dgm:pt>
    <dgm:pt modelId="{963FDCB3-240E-4C32-A378-0A36F0A28432}" type="parTrans" cxnId="{ABCC28A1-3D50-411E-B47E-8F65AFCEFAFC}">
      <dgm:prSet/>
      <dgm:spPr/>
      <dgm:t>
        <a:bodyPr/>
        <a:lstStyle/>
        <a:p>
          <a:endParaRPr lang="en-US"/>
        </a:p>
      </dgm:t>
    </dgm:pt>
    <dgm:pt modelId="{93185CC0-5553-434E-958F-E8078D64C3C4}" type="sibTrans" cxnId="{ABCC28A1-3D50-411E-B47E-8F65AFCEFAFC}">
      <dgm:prSet/>
      <dgm:spPr/>
      <dgm:t>
        <a:bodyPr/>
        <a:lstStyle/>
        <a:p>
          <a:endParaRPr lang="en-US"/>
        </a:p>
      </dgm:t>
    </dgm:pt>
    <dgm:pt modelId="{E1A35217-7AF2-4C1D-87F8-2277790B6F5E}">
      <dgm:prSet/>
      <dgm:spPr/>
      <dgm:t>
        <a:bodyPr/>
        <a:lstStyle/>
        <a:p>
          <a:r>
            <a:rPr lang="fr-FR" dirty="0"/>
            <a:t>Des Droits TV importants</a:t>
          </a:r>
          <a:endParaRPr lang="en-US" dirty="0"/>
        </a:p>
      </dgm:t>
    </dgm:pt>
    <dgm:pt modelId="{F3D0F48A-0D16-42A5-9B3F-59A022FC1F2D}" type="parTrans" cxnId="{0F960D9B-6F1C-4776-948F-3FEA38E05004}">
      <dgm:prSet/>
      <dgm:spPr/>
      <dgm:t>
        <a:bodyPr/>
        <a:lstStyle/>
        <a:p>
          <a:endParaRPr lang="en-US"/>
        </a:p>
      </dgm:t>
    </dgm:pt>
    <dgm:pt modelId="{44883B4B-A505-49DA-A576-1838D194EE7E}" type="sibTrans" cxnId="{0F960D9B-6F1C-4776-948F-3FEA38E05004}">
      <dgm:prSet/>
      <dgm:spPr/>
      <dgm:t>
        <a:bodyPr/>
        <a:lstStyle/>
        <a:p>
          <a:endParaRPr lang="en-US"/>
        </a:p>
      </dgm:t>
    </dgm:pt>
    <dgm:pt modelId="{AAF71F2C-8E4B-4AA8-86A8-C86F96FE2723}">
      <dgm:prSet/>
      <dgm:spPr/>
      <dgm:t>
        <a:bodyPr/>
        <a:lstStyle/>
        <a:p>
          <a:r>
            <a:rPr lang="fr-FR" dirty="0"/>
            <a:t>Avec une stratégie focus sur les Droits TV nationaux / internationaux</a:t>
          </a:r>
          <a:endParaRPr lang="en-US" dirty="0"/>
        </a:p>
      </dgm:t>
    </dgm:pt>
    <dgm:pt modelId="{3F076235-E440-45EB-A95A-C3D414AC4890}" type="parTrans" cxnId="{3C650976-694F-40A8-9E7F-B89EA46C47EA}">
      <dgm:prSet/>
      <dgm:spPr/>
      <dgm:t>
        <a:bodyPr/>
        <a:lstStyle/>
        <a:p>
          <a:endParaRPr lang="en-US"/>
        </a:p>
      </dgm:t>
    </dgm:pt>
    <dgm:pt modelId="{D3DA4B39-6772-4342-92DA-AA9985EE7EEF}" type="sibTrans" cxnId="{3C650976-694F-40A8-9E7F-B89EA46C47EA}">
      <dgm:prSet/>
      <dgm:spPr/>
      <dgm:t>
        <a:bodyPr/>
        <a:lstStyle/>
        <a:p>
          <a:endParaRPr lang="en-US"/>
        </a:p>
      </dgm:t>
    </dgm:pt>
    <dgm:pt modelId="{4EC33B31-3B90-471F-B54B-B42D78A91177}" type="pres">
      <dgm:prSet presAssocID="{4596ECFC-C31F-4CBB-9D64-F51481BADA02}" presName="matrix" presStyleCnt="0">
        <dgm:presLayoutVars>
          <dgm:chMax val="1"/>
          <dgm:dir/>
          <dgm:resizeHandles val="exact"/>
        </dgm:presLayoutVars>
      </dgm:prSet>
      <dgm:spPr/>
    </dgm:pt>
    <dgm:pt modelId="{9F1BDD05-AE1D-41E1-9379-09B3A0524D00}" type="pres">
      <dgm:prSet presAssocID="{4596ECFC-C31F-4CBB-9D64-F51481BADA02}" presName="diamond" presStyleLbl="bgShp" presStyleIdx="0" presStyleCnt="1"/>
      <dgm:spPr/>
    </dgm:pt>
    <dgm:pt modelId="{A26CFC11-72CA-46FF-B11C-2041C7DC8C0E}" type="pres">
      <dgm:prSet presAssocID="{4596ECFC-C31F-4CBB-9D64-F51481BADA02}" presName="quad1" presStyleLbl="node1" presStyleIdx="0" presStyleCnt="4">
        <dgm:presLayoutVars>
          <dgm:chMax val="0"/>
          <dgm:chPref val="0"/>
          <dgm:bulletEnabled val="1"/>
        </dgm:presLayoutVars>
      </dgm:prSet>
      <dgm:spPr/>
    </dgm:pt>
    <dgm:pt modelId="{08F91CA7-08BD-4DE1-B47B-D358B63D5472}" type="pres">
      <dgm:prSet presAssocID="{4596ECFC-C31F-4CBB-9D64-F51481BADA02}" presName="quad2" presStyleLbl="node1" presStyleIdx="1" presStyleCnt="4">
        <dgm:presLayoutVars>
          <dgm:chMax val="0"/>
          <dgm:chPref val="0"/>
          <dgm:bulletEnabled val="1"/>
        </dgm:presLayoutVars>
      </dgm:prSet>
      <dgm:spPr/>
    </dgm:pt>
    <dgm:pt modelId="{8900A3A2-D125-436C-9017-B34CFC849ED4}" type="pres">
      <dgm:prSet presAssocID="{4596ECFC-C31F-4CBB-9D64-F51481BADA02}" presName="quad3" presStyleLbl="node1" presStyleIdx="2" presStyleCnt="4">
        <dgm:presLayoutVars>
          <dgm:chMax val="0"/>
          <dgm:chPref val="0"/>
          <dgm:bulletEnabled val="1"/>
        </dgm:presLayoutVars>
      </dgm:prSet>
      <dgm:spPr/>
    </dgm:pt>
    <dgm:pt modelId="{80F4F038-51BF-45C7-9A7C-4F14F1FBFFC5}" type="pres">
      <dgm:prSet presAssocID="{4596ECFC-C31F-4CBB-9D64-F51481BADA02}" presName="quad4" presStyleLbl="node1" presStyleIdx="3" presStyleCnt="4">
        <dgm:presLayoutVars>
          <dgm:chMax val="0"/>
          <dgm:chPref val="0"/>
          <dgm:bulletEnabled val="1"/>
        </dgm:presLayoutVars>
      </dgm:prSet>
      <dgm:spPr/>
    </dgm:pt>
  </dgm:ptLst>
  <dgm:cxnLst>
    <dgm:cxn modelId="{FA149417-F79F-42A3-82DF-0108DB0A73C7}" type="presOf" srcId="{183B870C-2EA4-43E5-8D34-622054753BF9}" destId="{A26CFC11-72CA-46FF-B11C-2041C7DC8C0E}" srcOrd="0" destOrd="0" presId="urn:microsoft.com/office/officeart/2005/8/layout/matrix3"/>
    <dgm:cxn modelId="{6946033A-3984-4668-A1DC-6A7C521EEA79}" type="presOf" srcId="{AAF71F2C-8E4B-4AA8-86A8-C86F96FE2723}" destId="{80F4F038-51BF-45C7-9A7C-4F14F1FBFFC5}" srcOrd="0" destOrd="0" presId="urn:microsoft.com/office/officeart/2005/8/layout/matrix3"/>
    <dgm:cxn modelId="{D50C9663-FCC9-4730-9E0D-03464BF7A1ED}" type="presOf" srcId="{9CD0F1AA-0E62-4953-99EB-27C6B739E901}" destId="{08F91CA7-08BD-4DE1-B47B-D358B63D5472}" srcOrd="0" destOrd="0" presId="urn:microsoft.com/office/officeart/2005/8/layout/matrix3"/>
    <dgm:cxn modelId="{3F35DA6F-4BE8-4C45-94BC-E20C3A9DB49A}" type="presOf" srcId="{E1A35217-7AF2-4C1D-87F8-2277790B6F5E}" destId="{8900A3A2-D125-436C-9017-B34CFC849ED4}" srcOrd="0" destOrd="0" presId="urn:microsoft.com/office/officeart/2005/8/layout/matrix3"/>
    <dgm:cxn modelId="{3C650976-694F-40A8-9E7F-B89EA46C47EA}" srcId="{4596ECFC-C31F-4CBB-9D64-F51481BADA02}" destId="{AAF71F2C-8E4B-4AA8-86A8-C86F96FE2723}" srcOrd="3" destOrd="0" parTransId="{3F076235-E440-45EB-A95A-C3D414AC4890}" sibTransId="{D3DA4B39-6772-4342-92DA-AA9985EE7EEF}"/>
    <dgm:cxn modelId="{0F960D9B-6F1C-4776-948F-3FEA38E05004}" srcId="{4596ECFC-C31F-4CBB-9D64-F51481BADA02}" destId="{E1A35217-7AF2-4C1D-87F8-2277790B6F5E}" srcOrd="2" destOrd="0" parTransId="{F3D0F48A-0D16-42A5-9B3F-59A022FC1F2D}" sibTransId="{44883B4B-A505-49DA-A576-1838D194EE7E}"/>
    <dgm:cxn modelId="{ABCC28A1-3D50-411E-B47E-8F65AFCEFAFC}" srcId="{4596ECFC-C31F-4CBB-9D64-F51481BADA02}" destId="{9CD0F1AA-0E62-4953-99EB-27C6B739E901}" srcOrd="1" destOrd="0" parTransId="{963FDCB3-240E-4C32-A378-0A36F0A28432}" sibTransId="{93185CC0-5553-434E-958F-E8078D64C3C4}"/>
    <dgm:cxn modelId="{BB2222B7-F8B4-4C9D-8BC2-AE0D3EA155E0}" type="presOf" srcId="{4596ECFC-C31F-4CBB-9D64-F51481BADA02}" destId="{4EC33B31-3B90-471F-B54B-B42D78A91177}" srcOrd="0" destOrd="0" presId="urn:microsoft.com/office/officeart/2005/8/layout/matrix3"/>
    <dgm:cxn modelId="{4A82E0C6-8213-4459-894D-4D9756F6493E}" srcId="{4596ECFC-C31F-4CBB-9D64-F51481BADA02}" destId="{183B870C-2EA4-43E5-8D34-622054753BF9}" srcOrd="0" destOrd="0" parTransId="{A3DB980C-B6C5-4300-A0CA-8DB56D4B16F3}" sibTransId="{4FC83666-F0EC-4837-8CD3-830F47EFDBC3}"/>
    <dgm:cxn modelId="{CB3463DF-24B0-4B27-A332-8DE509848CA9}" type="presParOf" srcId="{4EC33B31-3B90-471F-B54B-B42D78A91177}" destId="{9F1BDD05-AE1D-41E1-9379-09B3A0524D00}" srcOrd="0" destOrd="0" presId="urn:microsoft.com/office/officeart/2005/8/layout/matrix3"/>
    <dgm:cxn modelId="{B57998F2-3527-4145-9B4A-08894336812E}" type="presParOf" srcId="{4EC33B31-3B90-471F-B54B-B42D78A91177}" destId="{A26CFC11-72CA-46FF-B11C-2041C7DC8C0E}" srcOrd="1" destOrd="0" presId="urn:microsoft.com/office/officeart/2005/8/layout/matrix3"/>
    <dgm:cxn modelId="{C10923CC-E9DA-492F-A8B2-78159637B4D7}" type="presParOf" srcId="{4EC33B31-3B90-471F-B54B-B42D78A91177}" destId="{08F91CA7-08BD-4DE1-B47B-D358B63D5472}" srcOrd="2" destOrd="0" presId="urn:microsoft.com/office/officeart/2005/8/layout/matrix3"/>
    <dgm:cxn modelId="{14B64E1C-4983-4BBC-A67F-AB8E9FB86B01}" type="presParOf" srcId="{4EC33B31-3B90-471F-B54B-B42D78A91177}" destId="{8900A3A2-D125-436C-9017-B34CFC849ED4}" srcOrd="3" destOrd="0" presId="urn:microsoft.com/office/officeart/2005/8/layout/matrix3"/>
    <dgm:cxn modelId="{F9C758C0-3B38-4DE6-AF3A-D71F4C73E23B}" type="presParOf" srcId="{4EC33B31-3B90-471F-B54B-B42D78A91177}" destId="{80F4F038-51BF-45C7-9A7C-4F14F1FBFFC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EB99CF-68AA-4444-9E6A-3312AD1024F8}"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7044001-CBAD-4367-8411-3E9AD9D7311E}">
      <dgm:prSet/>
      <dgm:spPr/>
      <dgm:t>
        <a:bodyPr/>
        <a:lstStyle/>
        <a:p>
          <a:pPr>
            <a:lnSpc>
              <a:spcPct val="100000"/>
            </a:lnSpc>
            <a:defRPr cap="all"/>
          </a:pPr>
          <a:r>
            <a:rPr lang="fr-FR"/>
            <a:t>1. Approche RBV pour l’analyse stratégique d’un événement</a:t>
          </a:r>
          <a:endParaRPr lang="en-US"/>
        </a:p>
      </dgm:t>
    </dgm:pt>
    <dgm:pt modelId="{A777EA8F-BD41-4AC7-8900-E82C0ACE6341}" type="parTrans" cxnId="{F71CF22E-2D50-4FEE-982A-C857F4C226CD}">
      <dgm:prSet/>
      <dgm:spPr/>
      <dgm:t>
        <a:bodyPr/>
        <a:lstStyle/>
        <a:p>
          <a:endParaRPr lang="en-US"/>
        </a:p>
      </dgm:t>
    </dgm:pt>
    <dgm:pt modelId="{89CBA295-DD85-4F2A-955B-9950B89A2B68}" type="sibTrans" cxnId="{F71CF22E-2D50-4FEE-982A-C857F4C226CD}">
      <dgm:prSet/>
      <dgm:spPr/>
      <dgm:t>
        <a:bodyPr/>
        <a:lstStyle/>
        <a:p>
          <a:endParaRPr lang="en-US"/>
        </a:p>
      </dgm:t>
    </dgm:pt>
    <dgm:pt modelId="{5EFCF02E-8FCC-49D6-8A35-0F28B450F09E}">
      <dgm:prSet/>
      <dgm:spPr/>
      <dgm:t>
        <a:bodyPr/>
        <a:lstStyle/>
        <a:p>
          <a:pPr>
            <a:lnSpc>
              <a:spcPct val="100000"/>
            </a:lnSpc>
            <a:defRPr cap="all"/>
          </a:pPr>
          <a:r>
            <a:rPr lang="fr-FR" dirty="0"/>
            <a:t>2.Formalisation d’1 ROADMAP STRATEGIQUE – Business Model</a:t>
          </a:r>
          <a:endParaRPr lang="en-US" dirty="0"/>
        </a:p>
      </dgm:t>
    </dgm:pt>
    <dgm:pt modelId="{52FC4460-736B-4D50-8FD9-419CE0496C1A}" type="parTrans" cxnId="{820D17D2-BF4C-4673-8A44-480434B17082}">
      <dgm:prSet/>
      <dgm:spPr/>
      <dgm:t>
        <a:bodyPr/>
        <a:lstStyle/>
        <a:p>
          <a:endParaRPr lang="en-US"/>
        </a:p>
      </dgm:t>
    </dgm:pt>
    <dgm:pt modelId="{D666F0C4-5D25-47E0-B25D-5793EC18021C}" type="sibTrans" cxnId="{820D17D2-BF4C-4673-8A44-480434B17082}">
      <dgm:prSet/>
      <dgm:spPr/>
      <dgm:t>
        <a:bodyPr/>
        <a:lstStyle/>
        <a:p>
          <a:endParaRPr lang="en-US"/>
        </a:p>
      </dgm:t>
    </dgm:pt>
    <dgm:pt modelId="{04FF1648-6614-4347-9FF6-4A75BF7C67E4}">
      <dgm:prSet/>
      <dgm:spPr/>
      <dgm:t>
        <a:bodyPr/>
        <a:lstStyle/>
        <a:p>
          <a:pPr>
            <a:lnSpc>
              <a:spcPct val="100000"/>
            </a:lnSpc>
            <a:defRPr cap="all"/>
          </a:pPr>
          <a:r>
            <a:rPr lang="fr-FR">
              <a:sym typeface="Wingdings" panose="05000000000000000000" pitchFamily="2" charset="2"/>
            </a:rPr>
            <a:t></a:t>
          </a:r>
          <a:r>
            <a:rPr lang="fr-FR"/>
            <a:t> Illustration : Business Model </a:t>
          </a:r>
        </a:p>
        <a:p>
          <a:pPr>
            <a:lnSpc>
              <a:spcPct val="100000"/>
            </a:lnSpc>
            <a:defRPr cap="all"/>
          </a:pPr>
          <a:r>
            <a:rPr lang="fr-FR"/>
            <a:t>« Open13 PROVENCE »</a:t>
          </a:r>
          <a:endParaRPr lang="en-US"/>
        </a:p>
      </dgm:t>
    </dgm:pt>
    <dgm:pt modelId="{7019BBCE-3B1D-47C2-B079-EA416BD890E5}" type="parTrans" cxnId="{4C7942A6-EFF2-4B35-8BA6-2B8506042A18}">
      <dgm:prSet/>
      <dgm:spPr/>
      <dgm:t>
        <a:bodyPr/>
        <a:lstStyle/>
        <a:p>
          <a:endParaRPr lang="en-US"/>
        </a:p>
      </dgm:t>
    </dgm:pt>
    <dgm:pt modelId="{43378841-8B73-4CF5-8AC8-B2198C6696E0}" type="sibTrans" cxnId="{4C7942A6-EFF2-4B35-8BA6-2B8506042A18}">
      <dgm:prSet/>
      <dgm:spPr/>
      <dgm:t>
        <a:bodyPr/>
        <a:lstStyle/>
        <a:p>
          <a:endParaRPr lang="en-US"/>
        </a:p>
      </dgm:t>
    </dgm:pt>
    <dgm:pt modelId="{640C40F9-29F4-49D1-9342-AEC2006E24D8}" type="pres">
      <dgm:prSet presAssocID="{A6EB99CF-68AA-4444-9E6A-3312AD1024F8}" presName="root" presStyleCnt="0">
        <dgm:presLayoutVars>
          <dgm:dir/>
          <dgm:resizeHandles val="exact"/>
        </dgm:presLayoutVars>
      </dgm:prSet>
      <dgm:spPr/>
    </dgm:pt>
    <dgm:pt modelId="{17D3D371-AF1D-4BBB-9EED-F146F9AA1221}" type="pres">
      <dgm:prSet presAssocID="{D7044001-CBAD-4367-8411-3E9AD9D7311E}" presName="compNode" presStyleCnt="0"/>
      <dgm:spPr/>
    </dgm:pt>
    <dgm:pt modelId="{4544CEC8-2DE6-4521-9955-09AAD915E1DB}" type="pres">
      <dgm:prSet presAssocID="{D7044001-CBAD-4367-8411-3E9AD9D7311E}" presName="iconBgRect" presStyleLbl="bgShp" presStyleIdx="0" presStyleCnt="3"/>
      <dgm:spPr/>
    </dgm:pt>
    <dgm:pt modelId="{055F80B9-CC50-458C-B3C1-63EE04BFE3DD}" type="pres">
      <dgm:prSet presAssocID="{D7044001-CBAD-4367-8411-3E9AD9D7311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ignée de main"/>
        </a:ext>
      </dgm:extLst>
    </dgm:pt>
    <dgm:pt modelId="{6346994B-8891-4877-BFB7-B31F638D70C1}" type="pres">
      <dgm:prSet presAssocID="{D7044001-CBAD-4367-8411-3E9AD9D7311E}" presName="spaceRect" presStyleCnt="0"/>
      <dgm:spPr/>
    </dgm:pt>
    <dgm:pt modelId="{CB402FD4-55B0-4D3C-99A0-176191AE7501}" type="pres">
      <dgm:prSet presAssocID="{D7044001-CBAD-4367-8411-3E9AD9D7311E}" presName="textRect" presStyleLbl="revTx" presStyleIdx="0" presStyleCnt="3">
        <dgm:presLayoutVars>
          <dgm:chMax val="1"/>
          <dgm:chPref val="1"/>
        </dgm:presLayoutVars>
      </dgm:prSet>
      <dgm:spPr/>
    </dgm:pt>
    <dgm:pt modelId="{EAF7D11E-81C0-40E0-9E4D-A7E06C742A86}" type="pres">
      <dgm:prSet presAssocID="{89CBA295-DD85-4F2A-955B-9950B89A2B68}" presName="sibTrans" presStyleCnt="0"/>
      <dgm:spPr/>
    </dgm:pt>
    <dgm:pt modelId="{AAD4308E-8710-43F5-9475-48D962E1F05C}" type="pres">
      <dgm:prSet presAssocID="{5EFCF02E-8FCC-49D6-8A35-0F28B450F09E}" presName="compNode" presStyleCnt="0"/>
      <dgm:spPr/>
    </dgm:pt>
    <dgm:pt modelId="{64446033-B5BA-446D-A382-3092A9A57117}" type="pres">
      <dgm:prSet presAssocID="{5EFCF02E-8FCC-49D6-8A35-0F28B450F09E}" presName="iconBgRect" presStyleLbl="bgShp" presStyleIdx="1" presStyleCnt="3"/>
      <dgm:spPr/>
    </dgm:pt>
    <dgm:pt modelId="{2B9B7C8A-BC74-4679-B3B2-516BE6198BCB}" type="pres">
      <dgm:prSet presAssocID="{5EFCF02E-8FCC-49D6-8A35-0F28B450F0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érarchie"/>
        </a:ext>
      </dgm:extLst>
    </dgm:pt>
    <dgm:pt modelId="{7AFEB0C0-0D0B-4460-99E2-7ADFA6AEB1AB}" type="pres">
      <dgm:prSet presAssocID="{5EFCF02E-8FCC-49D6-8A35-0F28B450F09E}" presName="spaceRect" presStyleCnt="0"/>
      <dgm:spPr/>
    </dgm:pt>
    <dgm:pt modelId="{BBE30715-FFD4-4B4C-BEA1-EFFB7A59F641}" type="pres">
      <dgm:prSet presAssocID="{5EFCF02E-8FCC-49D6-8A35-0F28B450F09E}" presName="textRect" presStyleLbl="revTx" presStyleIdx="1" presStyleCnt="3">
        <dgm:presLayoutVars>
          <dgm:chMax val="1"/>
          <dgm:chPref val="1"/>
        </dgm:presLayoutVars>
      </dgm:prSet>
      <dgm:spPr/>
    </dgm:pt>
    <dgm:pt modelId="{69D20F4F-65C0-4133-B73C-E026D7DFFAE5}" type="pres">
      <dgm:prSet presAssocID="{D666F0C4-5D25-47E0-B25D-5793EC18021C}" presName="sibTrans" presStyleCnt="0"/>
      <dgm:spPr/>
    </dgm:pt>
    <dgm:pt modelId="{7BE418DC-7943-408B-8392-961023B55E37}" type="pres">
      <dgm:prSet presAssocID="{04FF1648-6614-4347-9FF6-4A75BF7C67E4}" presName="compNode" presStyleCnt="0"/>
      <dgm:spPr/>
    </dgm:pt>
    <dgm:pt modelId="{DE54F81E-B5EC-4BAD-9F33-740D39A827E6}" type="pres">
      <dgm:prSet presAssocID="{04FF1648-6614-4347-9FF6-4A75BF7C67E4}" presName="iconBgRect" presStyleLbl="bgShp" presStyleIdx="2" presStyleCnt="3"/>
      <dgm:spPr/>
    </dgm:pt>
    <dgm:pt modelId="{DA619E16-5470-42A4-9985-98FCA96797A7}" type="pres">
      <dgm:prSet presAssocID="{04FF1648-6614-4347-9FF6-4A75BF7C67E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mion"/>
        </a:ext>
      </dgm:extLst>
    </dgm:pt>
    <dgm:pt modelId="{5D4972A2-4C2E-4511-8421-A32A874E92F9}" type="pres">
      <dgm:prSet presAssocID="{04FF1648-6614-4347-9FF6-4A75BF7C67E4}" presName="spaceRect" presStyleCnt="0"/>
      <dgm:spPr/>
    </dgm:pt>
    <dgm:pt modelId="{3B7466F8-8A4D-4701-BA9C-937882F0774F}" type="pres">
      <dgm:prSet presAssocID="{04FF1648-6614-4347-9FF6-4A75BF7C67E4}" presName="textRect" presStyleLbl="revTx" presStyleIdx="2" presStyleCnt="3">
        <dgm:presLayoutVars>
          <dgm:chMax val="1"/>
          <dgm:chPref val="1"/>
        </dgm:presLayoutVars>
      </dgm:prSet>
      <dgm:spPr/>
    </dgm:pt>
  </dgm:ptLst>
  <dgm:cxnLst>
    <dgm:cxn modelId="{F71CF22E-2D50-4FEE-982A-C857F4C226CD}" srcId="{A6EB99CF-68AA-4444-9E6A-3312AD1024F8}" destId="{D7044001-CBAD-4367-8411-3E9AD9D7311E}" srcOrd="0" destOrd="0" parTransId="{A777EA8F-BD41-4AC7-8900-E82C0ACE6341}" sibTransId="{89CBA295-DD85-4F2A-955B-9950B89A2B68}"/>
    <dgm:cxn modelId="{828E9352-DF7F-48BA-96A3-1DE80C6D0F92}" type="presOf" srcId="{5EFCF02E-8FCC-49D6-8A35-0F28B450F09E}" destId="{BBE30715-FFD4-4B4C-BEA1-EFFB7A59F641}" srcOrd="0" destOrd="0" presId="urn:microsoft.com/office/officeart/2018/5/layout/IconCircleLabelList"/>
    <dgm:cxn modelId="{5F90617A-FDFE-4ACB-B1CB-1401FE6FE7D8}" type="presOf" srcId="{D7044001-CBAD-4367-8411-3E9AD9D7311E}" destId="{CB402FD4-55B0-4D3C-99A0-176191AE7501}" srcOrd="0" destOrd="0" presId="urn:microsoft.com/office/officeart/2018/5/layout/IconCircleLabelList"/>
    <dgm:cxn modelId="{4C7942A6-EFF2-4B35-8BA6-2B8506042A18}" srcId="{A6EB99CF-68AA-4444-9E6A-3312AD1024F8}" destId="{04FF1648-6614-4347-9FF6-4A75BF7C67E4}" srcOrd="2" destOrd="0" parTransId="{7019BBCE-3B1D-47C2-B079-EA416BD890E5}" sibTransId="{43378841-8B73-4CF5-8AC8-B2198C6696E0}"/>
    <dgm:cxn modelId="{F8F742CF-6A27-46B1-9608-41931B62FCFF}" type="presOf" srcId="{04FF1648-6614-4347-9FF6-4A75BF7C67E4}" destId="{3B7466F8-8A4D-4701-BA9C-937882F0774F}" srcOrd="0" destOrd="0" presId="urn:microsoft.com/office/officeart/2018/5/layout/IconCircleLabelList"/>
    <dgm:cxn modelId="{820D17D2-BF4C-4673-8A44-480434B17082}" srcId="{A6EB99CF-68AA-4444-9E6A-3312AD1024F8}" destId="{5EFCF02E-8FCC-49D6-8A35-0F28B450F09E}" srcOrd="1" destOrd="0" parTransId="{52FC4460-736B-4D50-8FD9-419CE0496C1A}" sibTransId="{D666F0C4-5D25-47E0-B25D-5793EC18021C}"/>
    <dgm:cxn modelId="{33557BF1-C3F0-4DC4-B2E8-1BE7EBF7E7CF}" type="presOf" srcId="{A6EB99CF-68AA-4444-9E6A-3312AD1024F8}" destId="{640C40F9-29F4-49D1-9342-AEC2006E24D8}" srcOrd="0" destOrd="0" presId="urn:microsoft.com/office/officeart/2018/5/layout/IconCircleLabelList"/>
    <dgm:cxn modelId="{28BEF066-EB83-46D6-A1E7-8B95F1194679}" type="presParOf" srcId="{640C40F9-29F4-49D1-9342-AEC2006E24D8}" destId="{17D3D371-AF1D-4BBB-9EED-F146F9AA1221}" srcOrd="0" destOrd="0" presId="urn:microsoft.com/office/officeart/2018/5/layout/IconCircleLabelList"/>
    <dgm:cxn modelId="{4AE0F7CE-8809-4256-B9DE-1BD9D696CEC9}" type="presParOf" srcId="{17D3D371-AF1D-4BBB-9EED-F146F9AA1221}" destId="{4544CEC8-2DE6-4521-9955-09AAD915E1DB}" srcOrd="0" destOrd="0" presId="urn:microsoft.com/office/officeart/2018/5/layout/IconCircleLabelList"/>
    <dgm:cxn modelId="{97E0C479-F5D7-483B-A89F-A12D2B82402E}" type="presParOf" srcId="{17D3D371-AF1D-4BBB-9EED-F146F9AA1221}" destId="{055F80B9-CC50-458C-B3C1-63EE04BFE3DD}" srcOrd="1" destOrd="0" presId="urn:microsoft.com/office/officeart/2018/5/layout/IconCircleLabelList"/>
    <dgm:cxn modelId="{B2AA9BAA-0582-4BE6-9808-B24E610E2FEC}" type="presParOf" srcId="{17D3D371-AF1D-4BBB-9EED-F146F9AA1221}" destId="{6346994B-8891-4877-BFB7-B31F638D70C1}" srcOrd="2" destOrd="0" presId="urn:microsoft.com/office/officeart/2018/5/layout/IconCircleLabelList"/>
    <dgm:cxn modelId="{08B2D4F2-4447-4514-B871-B2A908ED97C7}" type="presParOf" srcId="{17D3D371-AF1D-4BBB-9EED-F146F9AA1221}" destId="{CB402FD4-55B0-4D3C-99A0-176191AE7501}" srcOrd="3" destOrd="0" presId="urn:microsoft.com/office/officeart/2018/5/layout/IconCircleLabelList"/>
    <dgm:cxn modelId="{4BDAAEFA-2915-430C-89DF-69D82E13D42C}" type="presParOf" srcId="{640C40F9-29F4-49D1-9342-AEC2006E24D8}" destId="{EAF7D11E-81C0-40E0-9E4D-A7E06C742A86}" srcOrd="1" destOrd="0" presId="urn:microsoft.com/office/officeart/2018/5/layout/IconCircleLabelList"/>
    <dgm:cxn modelId="{ECF3C44F-CACC-4FDD-ADDB-66657AEBF8B0}" type="presParOf" srcId="{640C40F9-29F4-49D1-9342-AEC2006E24D8}" destId="{AAD4308E-8710-43F5-9475-48D962E1F05C}" srcOrd="2" destOrd="0" presId="urn:microsoft.com/office/officeart/2018/5/layout/IconCircleLabelList"/>
    <dgm:cxn modelId="{5E8515A3-8E91-4CD9-9EFA-FE47D1E4F01A}" type="presParOf" srcId="{AAD4308E-8710-43F5-9475-48D962E1F05C}" destId="{64446033-B5BA-446D-A382-3092A9A57117}" srcOrd="0" destOrd="0" presId="urn:microsoft.com/office/officeart/2018/5/layout/IconCircleLabelList"/>
    <dgm:cxn modelId="{03C8BC4A-35BC-49BF-A560-641888187404}" type="presParOf" srcId="{AAD4308E-8710-43F5-9475-48D962E1F05C}" destId="{2B9B7C8A-BC74-4679-B3B2-516BE6198BCB}" srcOrd="1" destOrd="0" presId="urn:microsoft.com/office/officeart/2018/5/layout/IconCircleLabelList"/>
    <dgm:cxn modelId="{04FC1E45-21E5-4895-A999-13C1AD6BFF95}" type="presParOf" srcId="{AAD4308E-8710-43F5-9475-48D962E1F05C}" destId="{7AFEB0C0-0D0B-4460-99E2-7ADFA6AEB1AB}" srcOrd="2" destOrd="0" presId="urn:microsoft.com/office/officeart/2018/5/layout/IconCircleLabelList"/>
    <dgm:cxn modelId="{39877B67-6F24-480E-B826-EEA3FFFF38CC}" type="presParOf" srcId="{AAD4308E-8710-43F5-9475-48D962E1F05C}" destId="{BBE30715-FFD4-4B4C-BEA1-EFFB7A59F641}" srcOrd="3" destOrd="0" presId="urn:microsoft.com/office/officeart/2018/5/layout/IconCircleLabelList"/>
    <dgm:cxn modelId="{F6BABC11-6D71-465B-BDCE-C7FA6F954389}" type="presParOf" srcId="{640C40F9-29F4-49D1-9342-AEC2006E24D8}" destId="{69D20F4F-65C0-4133-B73C-E026D7DFFAE5}" srcOrd="3" destOrd="0" presId="urn:microsoft.com/office/officeart/2018/5/layout/IconCircleLabelList"/>
    <dgm:cxn modelId="{C7F73D68-F841-4E7D-A5BB-17FAB55F8EDB}" type="presParOf" srcId="{640C40F9-29F4-49D1-9342-AEC2006E24D8}" destId="{7BE418DC-7943-408B-8392-961023B55E37}" srcOrd="4" destOrd="0" presId="urn:microsoft.com/office/officeart/2018/5/layout/IconCircleLabelList"/>
    <dgm:cxn modelId="{87050593-47AF-41BB-B769-F05238E37D9D}" type="presParOf" srcId="{7BE418DC-7943-408B-8392-961023B55E37}" destId="{DE54F81E-B5EC-4BAD-9F33-740D39A827E6}" srcOrd="0" destOrd="0" presId="urn:microsoft.com/office/officeart/2018/5/layout/IconCircleLabelList"/>
    <dgm:cxn modelId="{287C81A3-0194-4F44-8BF3-CD80F88AA237}" type="presParOf" srcId="{7BE418DC-7943-408B-8392-961023B55E37}" destId="{DA619E16-5470-42A4-9985-98FCA96797A7}" srcOrd="1" destOrd="0" presId="urn:microsoft.com/office/officeart/2018/5/layout/IconCircleLabelList"/>
    <dgm:cxn modelId="{CC48EED6-12C2-4962-B10B-B51A9D03DF4E}" type="presParOf" srcId="{7BE418DC-7943-408B-8392-961023B55E37}" destId="{5D4972A2-4C2E-4511-8421-A32A874E92F9}" srcOrd="2" destOrd="0" presId="urn:microsoft.com/office/officeart/2018/5/layout/IconCircleLabelList"/>
    <dgm:cxn modelId="{85B42F59-F090-4D49-895D-7D057CFC163E}" type="presParOf" srcId="{7BE418DC-7943-408B-8392-961023B55E37}" destId="{3B7466F8-8A4D-4701-BA9C-937882F0774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E4E3FE-3FC3-4CA0-AE97-6EAE9646832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16E3AA4-F3E3-49A4-A2A3-49C4A7F4358E}">
      <dgm:prSet/>
      <dgm:spPr/>
      <dgm:t>
        <a:bodyPr/>
        <a:lstStyle/>
        <a:p>
          <a:r>
            <a:rPr lang="fr-FR"/>
            <a:t>Identifier les Stakeholders</a:t>
          </a:r>
          <a:endParaRPr lang="en-US"/>
        </a:p>
      </dgm:t>
    </dgm:pt>
    <dgm:pt modelId="{9E49E331-E626-47E5-B80D-4FA616DD4474}" type="parTrans" cxnId="{577FF95B-BEF2-4AF5-AC80-3C9BA2B20550}">
      <dgm:prSet/>
      <dgm:spPr/>
      <dgm:t>
        <a:bodyPr/>
        <a:lstStyle/>
        <a:p>
          <a:endParaRPr lang="en-US"/>
        </a:p>
      </dgm:t>
    </dgm:pt>
    <dgm:pt modelId="{538B4212-A7A7-44C9-991E-564644477708}" type="sibTrans" cxnId="{577FF95B-BEF2-4AF5-AC80-3C9BA2B20550}">
      <dgm:prSet/>
      <dgm:spPr/>
      <dgm:t>
        <a:bodyPr/>
        <a:lstStyle/>
        <a:p>
          <a:endParaRPr lang="en-US"/>
        </a:p>
      </dgm:t>
    </dgm:pt>
    <dgm:pt modelId="{F3AC3EB4-3885-49D3-A83C-4F03BC212FC1}">
      <dgm:prSet/>
      <dgm:spPr/>
      <dgm:t>
        <a:bodyPr/>
        <a:lstStyle/>
        <a:p>
          <a:r>
            <a:rPr lang="fr-FR"/>
            <a:t>Identifier les centres de profits</a:t>
          </a:r>
          <a:endParaRPr lang="en-US"/>
        </a:p>
      </dgm:t>
    </dgm:pt>
    <dgm:pt modelId="{30290A21-6350-4927-922D-E87D1A1D7F20}" type="parTrans" cxnId="{01671F34-CF9B-4FB2-9D12-7E9CAE54EA18}">
      <dgm:prSet/>
      <dgm:spPr/>
      <dgm:t>
        <a:bodyPr/>
        <a:lstStyle/>
        <a:p>
          <a:endParaRPr lang="en-US"/>
        </a:p>
      </dgm:t>
    </dgm:pt>
    <dgm:pt modelId="{EE804605-6FC6-40E3-ADE2-C17162A20F21}" type="sibTrans" cxnId="{01671F34-CF9B-4FB2-9D12-7E9CAE54EA18}">
      <dgm:prSet/>
      <dgm:spPr/>
      <dgm:t>
        <a:bodyPr/>
        <a:lstStyle/>
        <a:p>
          <a:endParaRPr lang="en-US"/>
        </a:p>
      </dgm:t>
    </dgm:pt>
    <dgm:pt modelId="{70F629AD-BEE1-4CDA-838F-60BFF59AE7D0}">
      <dgm:prSet/>
      <dgm:spPr/>
      <dgm:t>
        <a:bodyPr/>
        <a:lstStyle/>
        <a:p>
          <a:r>
            <a:rPr lang="fr-FR"/>
            <a:t>Classifier les ressources + capacités stratégiques d’un événement en les reliant aux principaux Stakeholders + Centres de Profit</a:t>
          </a:r>
          <a:endParaRPr lang="en-US"/>
        </a:p>
      </dgm:t>
    </dgm:pt>
    <dgm:pt modelId="{213ABE31-B1E3-4E88-B63B-8008E58352E4}" type="parTrans" cxnId="{8A8BB63B-5C0A-4FB2-88A3-4C96B49E2992}">
      <dgm:prSet/>
      <dgm:spPr/>
      <dgm:t>
        <a:bodyPr/>
        <a:lstStyle/>
        <a:p>
          <a:endParaRPr lang="en-US"/>
        </a:p>
      </dgm:t>
    </dgm:pt>
    <dgm:pt modelId="{E41889F2-CCA8-4865-8538-60F4FA6610B8}" type="sibTrans" cxnId="{8A8BB63B-5C0A-4FB2-88A3-4C96B49E2992}">
      <dgm:prSet/>
      <dgm:spPr/>
      <dgm:t>
        <a:bodyPr/>
        <a:lstStyle/>
        <a:p>
          <a:endParaRPr lang="en-US"/>
        </a:p>
      </dgm:t>
    </dgm:pt>
    <dgm:pt modelId="{2395FA5D-5F22-4E3F-8CAC-A666895C4541}" type="pres">
      <dgm:prSet presAssocID="{6CE4E3FE-3FC3-4CA0-AE97-6EAE9646832B}" presName="root" presStyleCnt="0">
        <dgm:presLayoutVars>
          <dgm:dir/>
          <dgm:resizeHandles val="exact"/>
        </dgm:presLayoutVars>
      </dgm:prSet>
      <dgm:spPr/>
    </dgm:pt>
    <dgm:pt modelId="{EFE1B3DA-9DA4-4536-A271-4CCE17BF6F83}" type="pres">
      <dgm:prSet presAssocID="{316E3AA4-F3E3-49A4-A2A3-49C4A7F4358E}" presName="compNode" presStyleCnt="0"/>
      <dgm:spPr/>
    </dgm:pt>
    <dgm:pt modelId="{99BEC3AD-6C22-4CC4-9F36-8198D5EFBDA8}" type="pres">
      <dgm:prSet presAssocID="{316E3AA4-F3E3-49A4-A2A3-49C4A7F4358E}" presName="bgRect" presStyleLbl="bgShp" presStyleIdx="0" presStyleCnt="3"/>
      <dgm:spPr/>
    </dgm:pt>
    <dgm:pt modelId="{BD3A66EB-C0AC-4AAC-B796-E4E90BFD1CA1}" type="pres">
      <dgm:prSet presAssocID="{316E3AA4-F3E3-49A4-A2A3-49C4A7F4358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C39FAA7E-629F-441F-80C4-CE45D23FDF20}" type="pres">
      <dgm:prSet presAssocID="{316E3AA4-F3E3-49A4-A2A3-49C4A7F4358E}" presName="spaceRect" presStyleCnt="0"/>
      <dgm:spPr/>
    </dgm:pt>
    <dgm:pt modelId="{B4484034-4D32-476F-A55E-B3EDBE804D8B}" type="pres">
      <dgm:prSet presAssocID="{316E3AA4-F3E3-49A4-A2A3-49C4A7F4358E}" presName="parTx" presStyleLbl="revTx" presStyleIdx="0" presStyleCnt="3">
        <dgm:presLayoutVars>
          <dgm:chMax val="0"/>
          <dgm:chPref val="0"/>
        </dgm:presLayoutVars>
      </dgm:prSet>
      <dgm:spPr/>
    </dgm:pt>
    <dgm:pt modelId="{09EA9416-FB22-4709-B219-379FC7654F88}" type="pres">
      <dgm:prSet presAssocID="{538B4212-A7A7-44C9-991E-564644477708}" presName="sibTrans" presStyleCnt="0"/>
      <dgm:spPr/>
    </dgm:pt>
    <dgm:pt modelId="{9FAE2299-AA83-47A6-B47D-485417572E30}" type="pres">
      <dgm:prSet presAssocID="{F3AC3EB4-3885-49D3-A83C-4F03BC212FC1}" presName="compNode" presStyleCnt="0"/>
      <dgm:spPr/>
    </dgm:pt>
    <dgm:pt modelId="{A03267D2-0C60-4782-A79F-BD6B00899C96}" type="pres">
      <dgm:prSet presAssocID="{F3AC3EB4-3885-49D3-A83C-4F03BC212FC1}" presName="bgRect" presStyleLbl="bgShp" presStyleIdx="1" presStyleCnt="3"/>
      <dgm:spPr/>
    </dgm:pt>
    <dgm:pt modelId="{8124D3E6-A977-4F65-B92E-26EF36C97E9F}" type="pres">
      <dgm:prSet presAssocID="{F3AC3EB4-3885-49D3-A83C-4F03BC212F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Upward Trend"/>
        </a:ext>
      </dgm:extLst>
    </dgm:pt>
    <dgm:pt modelId="{E88B6A64-3183-4685-AF22-4D06CA7C72DC}" type="pres">
      <dgm:prSet presAssocID="{F3AC3EB4-3885-49D3-A83C-4F03BC212FC1}" presName="spaceRect" presStyleCnt="0"/>
      <dgm:spPr/>
    </dgm:pt>
    <dgm:pt modelId="{85C851A4-D9A7-400A-85C6-CFE31B2AE8A6}" type="pres">
      <dgm:prSet presAssocID="{F3AC3EB4-3885-49D3-A83C-4F03BC212FC1}" presName="parTx" presStyleLbl="revTx" presStyleIdx="1" presStyleCnt="3">
        <dgm:presLayoutVars>
          <dgm:chMax val="0"/>
          <dgm:chPref val="0"/>
        </dgm:presLayoutVars>
      </dgm:prSet>
      <dgm:spPr/>
    </dgm:pt>
    <dgm:pt modelId="{032EAA37-8525-4518-BAF9-F63428C58E5C}" type="pres">
      <dgm:prSet presAssocID="{EE804605-6FC6-40E3-ADE2-C17162A20F21}" presName="sibTrans" presStyleCnt="0"/>
      <dgm:spPr/>
    </dgm:pt>
    <dgm:pt modelId="{CA28675B-55E5-49F1-AF45-18F53E40CF0C}" type="pres">
      <dgm:prSet presAssocID="{70F629AD-BEE1-4CDA-838F-60BFF59AE7D0}" presName="compNode" presStyleCnt="0"/>
      <dgm:spPr/>
    </dgm:pt>
    <dgm:pt modelId="{6A46DEBE-E5CB-420C-8B31-3C989EDB77F7}" type="pres">
      <dgm:prSet presAssocID="{70F629AD-BEE1-4CDA-838F-60BFF59AE7D0}" presName="bgRect" presStyleLbl="bgShp" presStyleIdx="2" presStyleCnt="3"/>
      <dgm:spPr/>
    </dgm:pt>
    <dgm:pt modelId="{9D3A3FF9-25B9-4D2A-90BC-636172D0C510}" type="pres">
      <dgm:prSet presAssocID="{70F629AD-BEE1-4CDA-838F-60BFF59AE7D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tificialIntelligence"/>
        </a:ext>
      </dgm:extLst>
    </dgm:pt>
    <dgm:pt modelId="{2E6B4539-863F-4F08-AC66-AAF8DC97069E}" type="pres">
      <dgm:prSet presAssocID="{70F629AD-BEE1-4CDA-838F-60BFF59AE7D0}" presName="spaceRect" presStyleCnt="0"/>
      <dgm:spPr/>
    </dgm:pt>
    <dgm:pt modelId="{594DD927-AF13-40E9-94A7-60785530ED34}" type="pres">
      <dgm:prSet presAssocID="{70F629AD-BEE1-4CDA-838F-60BFF59AE7D0}" presName="parTx" presStyleLbl="revTx" presStyleIdx="2" presStyleCnt="3">
        <dgm:presLayoutVars>
          <dgm:chMax val="0"/>
          <dgm:chPref val="0"/>
        </dgm:presLayoutVars>
      </dgm:prSet>
      <dgm:spPr/>
    </dgm:pt>
  </dgm:ptLst>
  <dgm:cxnLst>
    <dgm:cxn modelId="{784D950B-AA7B-4C55-9C4B-3508464F0DF9}" type="presOf" srcId="{F3AC3EB4-3885-49D3-A83C-4F03BC212FC1}" destId="{85C851A4-D9A7-400A-85C6-CFE31B2AE8A6}" srcOrd="0" destOrd="0" presId="urn:microsoft.com/office/officeart/2018/2/layout/IconVerticalSolidList"/>
    <dgm:cxn modelId="{01671F34-CF9B-4FB2-9D12-7E9CAE54EA18}" srcId="{6CE4E3FE-3FC3-4CA0-AE97-6EAE9646832B}" destId="{F3AC3EB4-3885-49D3-A83C-4F03BC212FC1}" srcOrd="1" destOrd="0" parTransId="{30290A21-6350-4927-922D-E87D1A1D7F20}" sibTransId="{EE804605-6FC6-40E3-ADE2-C17162A20F21}"/>
    <dgm:cxn modelId="{8A8BB63B-5C0A-4FB2-88A3-4C96B49E2992}" srcId="{6CE4E3FE-3FC3-4CA0-AE97-6EAE9646832B}" destId="{70F629AD-BEE1-4CDA-838F-60BFF59AE7D0}" srcOrd="2" destOrd="0" parTransId="{213ABE31-B1E3-4E88-B63B-8008E58352E4}" sibTransId="{E41889F2-CCA8-4865-8538-60F4FA6610B8}"/>
    <dgm:cxn modelId="{577FF95B-BEF2-4AF5-AC80-3C9BA2B20550}" srcId="{6CE4E3FE-3FC3-4CA0-AE97-6EAE9646832B}" destId="{316E3AA4-F3E3-49A4-A2A3-49C4A7F4358E}" srcOrd="0" destOrd="0" parTransId="{9E49E331-E626-47E5-B80D-4FA616DD4474}" sibTransId="{538B4212-A7A7-44C9-991E-564644477708}"/>
    <dgm:cxn modelId="{6DDC42A4-4834-4C23-9937-75094237D8FE}" type="presOf" srcId="{6CE4E3FE-3FC3-4CA0-AE97-6EAE9646832B}" destId="{2395FA5D-5F22-4E3F-8CAC-A666895C4541}" srcOrd="0" destOrd="0" presId="urn:microsoft.com/office/officeart/2018/2/layout/IconVerticalSolidList"/>
    <dgm:cxn modelId="{12C9ADB4-403C-4E6E-9C21-7FFDE199D5A0}" type="presOf" srcId="{316E3AA4-F3E3-49A4-A2A3-49C4A7F4358E}" destId="{B4484034-4D32-476F-A55E-B3EDBE804D8B}" srcOrd="0" destOrd="0" presId="urn:microsoft.com/office/officeart/2018/2/layout/IconVerticalSolidList"/>
    <dgm:cxn modelId="{CFE89BBE-5EAD-4775-A058-6F52F7252EFB}" type="presOf" srcId="{70F629AD-BEE1-4CDA-838F-60BFF59AE7D0}" destId="{594DD927-AF13-40E9-94A7-60785530ED34}" srcOrd="0" destOrd="0" presId="urn:microsoft.com/office/officeart/2018/2/layout/IconVerticalSolidList"/>
    <dgm:cxn modelId="{7F1A37C3-365E-42F2-B7E7-81F1CA92C9CA}" type="presParOf" srcId="{2395FA5D-5F22-4E3F-8CAC-A666895C4541}" destId="{EFE1B3DA-9DA4-4536-A271-4CCE17BF6F83}" srcOrd="0" destOrd="0" presId="urn:microsoft.com/office/officeart/2018/2/layout/IconVerticalSolidList"/>
    <dgm:cxn modelId="{9885D5D9-7989-4A67-9C65-F8B3821C5B40}" type="presParOf" srcId="{EFE1B3DA-9DA4-4536-A271-4CCE17BF6F83}" destId="{99BEC3AD-6C22-4CC4-9F36-8198D5EFBDA8}" srcOrd="0" destOrd="0" presId="urn:microsoft.com/office/officeart/2018/2/layout/IconVerticalSolidList"/>
    <dgm:cxn modelId="{CE9CC364-44AD-45E7-A558-CE35BCA5DEC2}" type="presParOf" srcId="{EFE1B3DA-9DA4-4536-A271-4CCE17BF6F83}" destId="{BD3A66EB-C0AC-4AAC-B796-E4E90BFD1CA1}" srcOrd="1" destOrd="0" presId="urn:microsoft.com/office/officeart/2018/2/layout/IconVerticalSolidList"/>
    <dgm:cxn modelId="{9192D56C-7720-4544-986E-B5A192380C17}" type="presParOf" srcId="{EFE1B3DA-9DA4-4536-A271-4CCE17BF6F83}" destId="{C39FAA7E-629F-441F-80C4-CE45D23FDF20}" srcOrd="2" destOrd="0" presId="urn:microsoft.com/office/officeart/2018/2/layout/IconVerticalSolidList"/>
    <dgm:cxn modelId="{22C13994-6013-4E0A-B1CC-7F94665EFAD2}" type="presParOf" srcId="{EFE1B3DA-9DA4-4536-A271-4CCE17BF6F83}" destId="{B4484034-4D32-476F-A55E-B3EDBE804D8B}" srcOrd="3" destOrd="0" presId="urn:microsoft.com/office/officeart/2018/2/layout/IconVerticalSolidList"/>
    <dgm:cxn modelId="{F4381D1D-C2E7-4683-8CAB-F7E0893957A7}" type="presParOf" srcId="{2395FA5D-5F22-4E3F-8CAC-A666895C4541}" destId="{09EA9416-FB22-4709-B219-379FC7654F88}" srcOrd="1" destOrd="0" presId="urn:microsoft.com/office/officeart/2018/2/layout/IconVerticalSolidList"/>
    <dgm:cxn modelId="{EC0DC323-8A4B-4D9D-A4EE-A45084F32E90}" type="presParOf" srcId="{2395FA5D-5F22-4E3F-8CAC-A666895C4541}" destId="{9FAE2299-AA83-47A6-B47D-485417572E30}" srcOrd="2" destOrd="0" presId="urn:microsoft.com/office/officeart/2018/2/layout/IconVerticalSolidList"/>
    <dgm:cxn modelId="{37616068-F8AE-463B-9B29-1AD3E1C5F9E0}" type="presParOf" srcId="{9FAE2299-AA83-47A6-B47D-485417572E30}" destId="{A03267D2-0C60-4782-A79F-BD6B00899C96}" srcOrd="0" destOrd="0" presId="urn:microsoft.com/office/officeart/2018/2/layout/IconVerticalSolidList"/>
    <dgm:cxn modelId="{095BC581-9B53-4662-821B-2531CFA12714}" type="presParOf" srcId="{9FAE2299-AA83-47A6-B47D-485417572E30}" destId="{8124D3E6-A977-4F65-B92E-26EF36C97E9F}" srcOrd="1" destOrd="0" presId="urn:microsoft.com/office/officeart/2018/2/layout/IconVerticalSolidList"/>
    <dgm:cxn modelId="{30B4C32B-1334-4BEB-8611-C95134D4A782}" type="presParOf" srcId="{9FAE2299-AA83-47A6-B47D-485417572E30}" destId="{E88B6A64-3183-4685-AF22-4D06CA7C72DC}" srcOrd="2" destOrd="0" presId="urn:microsoft.com/office/officeart/2018/2/layout/IconVerticalSolidList"/>
    <dgm:cxn modelId="{F1B9CC61-2004-49C1-8951-F4214571397A}" type="presParOf" srcId="{9FAE2299-AA83-47A6-B47D-485417572E30}" destId="{85C851A4-D9A7-400A-85C6-CFE31B2AE8A6}" srcOrd="3" destOrd="0" presId="urn:microsoft.com/office/officeart/2018/2/layout/IconVerticalSolidList"/>
    <dgm:cxn modelId="{AE9E3CCC-13A7-40C4-AEF9-D836756B8FCB}" type="presParOf" srcId="{2395FA5D-5F22-4E3F-8CAC-A666895C4541}" destId="{032EAA37-8525-4518-BAF9-F63428C58E5C}" srcOrd="3" destOrd="0" presId="urn:microsoft.com/office/officeart/2018/2/layout/IconVerticalSolidList"/>
    <dgm:cxn modelId="{11E31881-3041-4D35-8B71-B5025C256716}" type="presParOf" srcId="{2395FA5D-5F22-4E3F-8CAC-A666895C4541}" destId="{CA28675B-55E5-49F1-AF45-18F53E40CF0C}" srcOrd="4" destOrd="0" presId="urn:microsoft.com/office/officeart/2018/2/layout/IconVerticalSolidList"/>
    <dgm:cxn modelId="{A54D8D9E-CA27-4951-872C-5DC78FD1C8CF}" type="presParOf" srcId="{CA28675B-55E5-49F1-AF45-18F53E40CF0C}" destId="{6A46DEBE-E5CB-420C-8B31-3C989EDB77F7}" srcOrd="0" destOrd="0" presId="urn:microsoft.com/office/officeart/2018/2/layout/IconVerticalSolidList"/>
    <dgm:cxn modelId="{379B625D-7F38-4779-BDAA-102E0B1309FC}" type="presParOf" srcId="{CA28675B-55E5-49F1-AF45-18F53E40CF0C}" destId="{9D3A3FF9-25B9-4D2A-90BC-636172D0C510}" srcOrd="1" destOrd="0" presId="urn:microsoft.com/office/officeart/2018/2/layout/IconVerticalSolidList"/>
    <dgm:cxn modelId="{4857794E-04F5-49AA-AFB0-BDA309BE136F}" type="presParOf" srcId="{CA28675B-55E5-49F1-AF45-18F53E40CF0C}" destId="{2E6B4539-863F-4F08-AC66-AAF8DC97069E}" srcOrd="2" destOrd="0" presId="urn:microsoft.com/office/officeart/2018/2/layout/IconVerticalSolidList"/>
    <dgm:cxn modelId="{812506F3-3C88-4700-81B1-A89A4DE5A3F7}" type="presParOf" srcId="{CA28675B-55E5-49F1-AF45-18F53E40CF0C}" destId="{594DD927-AF13-40E9-94A7-60785530ED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E35564-1173-40A9-9925-2D6A55D1675F}"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89E87A33-B7A0-45AF-BB2B-B0A74A2C8A77}">
      <dgm:prSet custT="1"/>
      <dgm:spPr/>
      <dgm:t>
        <a:bodyPr/>
        <a:lstStyle/>
        <a:p>
          <a:r>
            <a:rPr lang="fr-FR" sz="1200" b="1" dirty="0"/>
            <a:t>Un Business Model ou </a:t>
          </a:r>
          <a:r>
            <a:rPr lang="fr-FR" sz="1200" b="1" i="1" dirty="0"/>
            <a:t>modèle d'affaire</a:t>
          </a:r>
          <a:r>
            <a:rPr lang="fr-FR" sz="1200" b="1" dirty="0"/>
            <a:t> est l'ensemble des mécanismes permettant à une entreprise de créer de la valeur à travers la proposition de valeur faite à ses clients, son architecture de valeur (comprenant ses ressources, sa chaîne de valeur interne et externe) et de capter cette valeur pour la transformer en profits. </a:t>
          </a:r>
          <a:endParaRPr lang="en-US" sz="1200" dirty="0"/>
        </a:p>
      </dgm:t>
    </dgm:pt>
    <dgm:pt modelId="{7FAC9D99-3FDE-4751-A93A-DA119B879DFA}" type="parTrans" cxnId="{E4B3EE01-9A8A-4537-8A33-6B44320383A6}">
      <dgm:prSet/>
      <dgm:spPr/>
      <dgm:t>
        <a:bodyPr/>
        <a:lstStyle/>
        <a:p>
          <a:endParaRPr lang="en-US" sz="1200"/>
        </a:p>
      </dgm:t>
    </dgm:pt>
    <dgm:pt modelId="{DFEED57C-90C2-4680-A406-6E7080BC36B8}" type="sibTrans" cxnId="{E4B3EE01-9A8A-4537-8A33-6B44320383A6}">
      <dgm:prSet/>
      <dgm:spPr/>
      <dgm:t>
        <a:bodyPr/>
        <a:lstStyle/>
        <a:p>
          <a:endParaRPr lang="en-US" sz="1200"/>
        </a:p>
      </dgm:t>
    </dgm:pt>
    <dgm:pt modelId="{4785358B-BF84-49FB-9C96-26CAF95CB909}">
      <dgm:prSet custT="1"/>
      <dgm:spPr/>
      <dgm:t>
        <a:bodyPr/>
        <a:lstStyle/>
        <a:p>
          <a:r>
            <a:rPr lang="fr-FR" sz="1200" b="1"/>
            <a:t>Michael porter (2001) : « une façon d’expliquer comment l’entreprise génère du profit »</a:t>
          </a:r>
          <a:r>
            <a:rPr lang="fr-FR" sz="1200"/>
            <a:t> </a:t>
          </a:r>
          <a:endParaRPr lang="en-US" sz="1200"/>
        </a:p>
      </dgm:t>
    </dgm:pt>
    <dgm:pt modelId="{6F5FB30D-08F4-4D45-B6EA-E4BD42B331DF}" type="parTrans" cxnId="{2008B1A3-C78F-4894-8F95-9444C94EA4AD}">
      <dgm:prSet/>
      <dgm:spPr/>
      <dgm:t>
        <a:bodyPr/>
        <a:lstStyle/>
        <a:p>
          <a:endParaRPr lang="en-US" sz="1200"/>
        </a:p>
      </dgm:t>
    </dgm:pt>
    <dgm:pt modelId="{47DBFEAE-558E-459D-B964-ED493677EF22}" type="sibTrans" cxnId="{2008B1A3-C78F-4894-8F95-9444C94EA4AD}">
      <dgm:prSet/>
      <dgm:spPr/>
      <dgm:t>
        <a:bodyPr/>
        <a:lstStyle/>
        <a:p>
          <a:endParaRPr lang="en-US" sz="1200"/>
        </a:p>
      </dgm:t>
    </dgm:pt>
    <dgm:pt modelId="{32D4CE47-5976-4A57-B3C2-CDE5CF1CDBEB}">
      <dgm:prSet custT="1"/>
      <dgm:spPr/>
      <dgm:t>
        <a:bodyPr/>
        <a:lstStyle/>
        <a:p>
          <a:r>
            <a:rPr lang="fr-FR" sz="1200" b="1"/>
            <a:t>« les choix qu’une entreprise effectue pour générer des revenus » (Warnier, Demil et Lecocq, 2004)</a:t>
          </a:r>
          <a:endParaRPr lang="en-US" sz="1200"/>
        </a:p>
      </dgm:t>
    </dgm:pt>
    <dgm:pt modelId="{3EFB43B9-AA94-45B2-AC6B-0D8CDBD2C3C6}" type="parTrans" cxnId="{54B0EFD1-265E-4101-A2D9-8520EB01754A}">
      <dgm:prSet/>
      <dgm:spPr/>
      <dgm:t>
        <a:bodyPr/>
        <a:lstStyle/>
        <a:p>
          <a:endParaRPr lang="en-US" sz="1200"/>
        </a:p>
      </dgm:t>
    </dgm:pt>
    <dgm:pt modelId="{629B3F86-3196-49DB-AD89-70A3B0BFABDC}" type="sibTrans" cxnId="{54B0EFD1-265E-4101-A2D9-8520EB01754A}">
      <dgm:prSet/>
      <dgm:spPr/>
      <dgm:t>
        <a:bodyPr/>
        <a:lstStyle/>
        <a:p>
          <a:endParaRPr lang="en-US" sz="1200"/>
        </a:p>
      </dgm:t>
    </dgm:pt>
    <dgm:pt modelId="{15E41DD8-C791-4597-BE68-56D8EEA21F49}">
      <dgm:prSet custT="1"/>
      <dgm:spPr/>
      <dgm:t>
        <a:bodyPr/>
        <a:lstStyle/>
        <a:p>
          <a:r>
            <a:rPr lang="fr-FR" sz="1200" b="1"/>
            <a:t>Cela résume la façon dont l’entreprise prévoit de servir ses clients. Cela implique tant l’élaboration de la stratégie que sa mise en œuvre.</a:t>
          </a:r>
          <a:r>
            <a:rPr lang="fr-FR" sz="1200"/>
            <a:t> </a:t>
          </a:r>
          <a:endParaRPr lang="en-US" sz="1200"/>
        </a:p>
      </dgm:t>
    </dgm:pt>
    <dgm:pt modelId="{118B14D4-F378-485D-872A-C24EAD12CDEC}" type="parTrans" cxnId="{3AF65A44-3924-475B-B681-BAB99EC98241}">
      <dgm:prSet/>
      <dgm:spPr/>
      <dgm:t>
        <a:bodyPr/>
        <a:lstStyle/>
        <a:p>
          <a:endParaRPr lang="en-US" sz="1200"/>
        </a:p>
      </dgm:t>
    </dgm:pt>
    <dgm:pt modelId="{F4536D50-5144-4944-B82D-C9C23C4D782D}" type="sibTrans" cxnId="{3AF65A44-3924-475B-B681-BAB99EC98241}">
      <dgm:prSet/>
      <dgm:spPr/>
      <dgm:t>
        <a:bodyPr/>
        <a:lstStyle/>
        <a:p>
          <a:endParaRPr lang="en-US" sz="1200"/>
        </a:p>
      </dgm:t>
    </dgm:pt>
    <dgm:pt modelId="{E72A0764-8F8D-46C4-870A-ACBDE38A0FE1}" type="pres">
      <dgm:prSet presAssocID="{07E35564-1173-40A9-9925-2D6A55D1675F}" presName="root" presStyleCnt="0">
        <dgm:presLayoutVars>
          <dgm:dir/>
          <dgm:resizeHandles val="exact"/>
        </dgm:presLayoutVars>
      </dgm:prSet>
      <dgm:spPr/>
    </dgm:pt>
    <dgm:pt modelId="{71EC9B4B-30AF-4A7B-A8F1-958402AABED5}" type="pres">
      <dgm:prSet presAssocID="{89E87A33-B7A0-45AF-BB2B-B0A74A2C8A77}" presName="compNode" presStyleCnt="0"/>
      <dgm:spPr/>
    </dgm:pt>
    <dgm:pt modelId="{CFA87BEB-1E08-4C0B-B67E-80B20030A4A2}" type="pres">
      <dgm:prSet presAssocID="{89E87A33-B7A0-45AF-BB2B-B0A74A2C8A77}" presName="bgRect" presStyleLbl="bgShp" presStyleIdx="0" presStyleCnt="4" custLinFactNeighborX="-2886" custLinFactNeighborY="-470"/>
      <dgm:spPr/>
    </dgm:pt>
    <dgm:pt modelId="{2F3898D6-BE54-43CE-B81F-812D5F15EC3F}" type="pres">
      <dgm:prSet presAssocID="{89E87A33-B7A0-45AF-BB2B-B0A74A2C8A7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tcoin"/>
        </a:ext>
      </dgm:extLst>
    </dgm:pt>
    <dgm:pt modelId="{752F1F62-A774-476E-9B83-F440ACC9E148}" type="pres">
      <dgm:prSet presAssocID="{89E87A33-B7A0-45AF-BB2B-B0A74A2C8A77}" presName="spaceRect" presStyleCnt="0"/>
      <dgm:spPr/>
    </dgm:pt>
    <dgm:pt modelId="{3E1B6E4D-2E06-4917-9C7E-C2646F35748F}" type="pres">
      <dgm:prSet presAssocID="{89E87A33-B7A0-45AF-BB2B-B0A74A2C8A77}" presName="parTx" presStyleLbl="revTx" presStyleIdx="0" presStyleCnt="4" custScaleX="100000" custLinFactNeighborX="-7681" custLinFactNeighborY="-430">
        <dgm:presLayoutVars>
          <dgm:chMax val="0"/>
          <dgm:chPref val="0"/>
        </dgm:presLayoutVars>
      </dgm:prSet>
      <dgm:spPr/>
    </dgm:pt>
    <dgm:pt modelId="{248D1808-7B9C-4604-B9FB-13BF42CB52BA}" type="pres">
      <dgm:prSet presAssocID="{DFEED57C-90C2-4680-A406-6E7080BC36B8}" presName="sibTrans" presStyleCnt="0"/>
      <dgm:spPr/>
    </dgm:pt>
    <dgm:pt modelId="{0B56E9F9-95AF-434A-99EC-CC8FAC6B2600}" type="pres">
      <dgm:prSet presAssocID="{4785358B-BF84-49FB-9C96-26CAF95CB909}" presName="compNode" presStyleCnt="0"/>
      <dgm:spPr/>
    </dgm:pt>
    <dgm:pt modelId="{663A94AC-E142-480F-9D4B-43F619CB2829}" type="pres">
      <dgm:prSet presAssocID="{4785358B-BF84-49FB-9C96-26CAF95CB909}" presName="bgRect" presStyleLbl="bgShp" presStyleIdx="1" presStyleCnt="4"/>
      <dgm:spPr/>
    </dgm:pt>
    <dgm:pt modelId="{AEE48169-D73C-4B84-BCA4-710D3E6FE68F}" type="pres">
      <dgm:prSet presAssocID="{4785358B-BF84-49FB-9C96-26CAF95CB9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prechaun Hat"/>
        </a:ext>
      </dgm:extLst>
    </dgm:pt>
    <dgm:pt modelId="{A3233AD3-D8A9-40A3-8C6F-D6D67F3B4E11}" type="pres">
      <dgm:prSet presAssocID="{4785358B-BF84-49FB-9C96-26CAF95CB909}" presName="spaceRect" presStyleCnt="0"/>
      <dgm:spPr/>
    </dgm:pt>
    <dgm:pt modelId="{A29E9CEE-BF5D-4706-AEBE-EC9674D419D7}" type="pres">
      <dgm:prSet presAssocID="{4785358B-BF84-49FB-9C96-26CAF95CB909}" presName="parTx" presStyleLbl="revTx" presStyleIdx="1" presStyleCnt="4">
        <dgm:presLayoutVars>
          <dgm:chMax val="0"/>
          <dgm:chPref val="0"/>
        </dgm:presLayoutVars>
      </dgm:prSet>
      <dgm:spPr/>
    </dgm:pt>
    <dgm:pt modelId="{6DE1F02E-C26C-4F83-95DF-B1D85EE6903B}" type="pres">
      <dgm:prSet presAssocID="{47DBFEAE-558E-459D-B964-ED493677EF22}" presName="sibTrans" presStyleCnt="0"/>
      <dgm:spPr/>
    </dgm:pt>
    <dgm:pt modelId="{070E188B-85ED-4DF5-B599-35304D8226AD}" type="pres">
      <dgm:prSet presAssocID="{32D4CE47-5976-4A57-B3C2-CDE5CF1CDBEB}" presName="compNode" presStyleCnt="0"/>
      <dgm:spPr/>
    </dgm:pt>
    <dgm:pt modelId="{E76D177E-5311-4C64-8F19-26FA2F448776}" type="pres">
      <dgm:prSet presAssocID="{32D4CE47-5976-4A57-B3C2-CDE5CF1CDBEB}" presName="bgRect" presStyleLbl="bgShp" presStyleIdx="2" presStyleCnt="4"/>
      <dgm:spPr/>
    </dgm:pt>
    <dgm:pt modelId="{8A42A0A0-9160-4693-B769-AF6C614CDF0A}" type="pres">
      <dgm:prSet presAssocID="{32D4CE47-5976-4A57-B3C2-CDE5CF1CDBE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C6591CE6-0E30-4CB6-9997-6B30BAD36D35}" type="pres">
      <dgm:prSet presAssocID="{32D4CE47-5976-4A57-B3C2-CDE5CF1CDBEB}" presName="spaceRect" presStyleCnt="0"/>
      <dgm:spPr/>
    </dgm:pt>
    <dgm:pt modelId="{3BD643C7-2E91-4D0F-8B17-236D40B416DA}" type="pres">
      <dgm:prSet presAssocID="{32D4CE47-5976-4A57-B3C2-CDE5CF1CDBEB}" presName="parTx" presStyleLbl="revTx" presStyleIdx="2" presStyleCnt="4">
        <dgm:presLayoutVars>
          <dgm:chMax val="0"/>
          <dgm:chPref val="0"/>
        </dgm:presLayoutVars>
      </dgm:prSet>
      <dgm:spPr/>
    </dgm:pt>
    <dgm:pt modelId="{6B4C32A5-5686-4C54-8517-3AA6851313ED}" type="pres">
      <dgm:prSet presAssocID="{629B3F86-3196-49DB-AD89-70A3B0BFABDC}" presName="sibTrans" presStyleCnt="0"/>
      <dgm:spPr/>
    </dgm:pt>
    <dgm:pt modelId="{2D67480A-F974-420E-A258-F8C68A021BE3}" type="pres">
      <dgm:prSet presAssocID="{15E41DD8-C791-4597-BE68-56D8EEA21F49}" presName="compNode" presStyleCnt="0"/>
      <dgm:spPr/>
    </dgm:pt>
    <dgm:pt modelId="{2A2AF1F9-1BA9-488A-A71A-689BD0F79CBA}" type="pres">
      <dgm:prSet presAssocID="{15E41DD8-C791-4597-BE68-56D8EEA21F49}" presName="bgRect" presStyleLbl="bgShp" presStyleIdx="3" presStyleCnt="4"/>
      <dgm:spPr/>
    </dgm:pt>
    <dgm:pt modelId="{F92F9BC4-2456-4C1F-9B0C-D7516F201F25}" type="pres">
      <dgm:prSet presAssocID="{15E41DD8-C791-4597-BE68-56D8EEA21F4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Yuan"/>
        </a:ext>
      </dgm:extLst>
    </dgm:pt>
    <dgm:pt modelId="{3D91F179-AE0F-4933-9612-078ED3C01214}" type="pres">
      <dgm:prSet presAssocID="{15E41DD8-C791-4597-BE68-56D8EEA21F49}" presName="spaceRect" presStyleCnt="0"/>
      <dgm:spPr/>
    </dgm:pt>
    <dgm:pt modelId="{D143FA15-C84F-4E66-B511-17B701571EC4}" type="pres">
      <dgm:prSet presAssocID="{15E41DD8-C791-4597-BE68-56D8EEA21F49}" presName="parTx" presStyleLbl="revTx" presStyleIdx="3" presStyleCnt="4">
        <dgm:presLayoutVars>
          <dgm:chMax val="0"/>
          <dgm:chPref val="0"/>
        </dgm:presLayoutVars>
      </dgm:prSet>
      <dgm:spPr/>
    </dgm:pt>
  </dgm:ptLst>
  <dgm:cxnLst>
    <dgm:cxn modelId="{E4B3EE01-9A8A-4537-8A33-6B44320383A6}" srcId="{07E35564-1173-40A9-9925-2D6A55D1675F}" destId="{89E87A33-B7A0-45AF-BB2B-B0A74A2C8A77}" srcOrd="0" destOrd="0" parTransId="{7FAC9D99-3FDE-4751-A93A-DA119B879DFA}" sibTransId="{DFEED57C-90C2-4680-A406-6E7080BC36B8}"/>
    <dgm:cxn modelId="{1DFE552D-11C9-43C9-90F3-AE93F9E778D0}" type="presOf" srcId="{15E41DD8-C791-4597-BE68-56D8EEA21F49}" destId="{D143FA15-C84F-4E66-B511-17B701571EC4}" srcOrd="0" destOrd="0" presId="urn:microsoft.com/office/officeart/2018/2/layout/IconVerticalSolidList"/>
    <dgm:cxn modelId="{3AF65A44-3924-475B-B681-BAB99EC98241}" srcId="{07E35564-1173-40A9-9925-2D6A55D1675F}" destId="{15E41DD8-C791-4597-BE68-56D8EEA21F49}" srcOrd="3" destOrd="0" parTransId="{118B14D4-F378-485D-872A-C24EAD12CDEC}" sibTransId="{F4536D50-5144-4944-B82D-C9C23C4D782D}"/>
    <dgm:cxn modelId="{8C862F55-54B9-4F2A-A4EA-002CA58E9620}" type="presOf" srcId="{4785358B-BF84-49FB-9C96-26CAF95CB909}" destId="{A29E9CEE-BF5D-4706-AEBE-EC9674D419D7}" srcOrd="0" destOrd="0" presId="urn:microsoft.com/office/officeart/2018/2/layout/IconVerticalSolidList"/>
    <dgm:cxn modelId="{2008B1A3-C78F-4894-8F95-9444C94EA4AD}" srcId="{07E35564-1173-40A9-9925-2D6A55D1675F}" destId="{4785358B-BF84-49FB-9C96-26CAF95CB909}" srcOrd="1" destOrd="0" parTransId="{6F5FB30D-08F4-4D45-B6EA-E4BD42B331DF}" sibTransId="{47DBFEAE-558E-459D-B964-ED493677EF22}"/>
    <dgm:cxn modelId="{D3C300AB-9F6A-4473-B177-3646B4B9A053}" type="presOf" srcId="{07E35564-1173-40A9-9925-2D6A55D1675F}" destId="{E72A0764-8F8D-46C4-870A-ACBDE38A0FE1}" srcOrd="0" destOrd="0" presId="urn:microsoft.com/office/officeart/2018/2/layout/IconVerticalSolidList"/>
    <dgm:cxn modelId="{A88856CD-CA96-41B2-AFC1-402FD5EDBC9A}" type="presOf" srcId="{32D4CE47-5976-4A57-B3C2-CDE5CF1CDBEB}" destId="{3BD643C7-2E91-4D0F-8B17-236D40B416DA}" srcOrd="0" destOrd="0" presId="urn:microsoft.com/office/officeart/2018/2/layout/IconVerticalSolidList"/>
    <dgm:cxn modelId="{54B0EFD1-265E-4101-A2D9-8520EB01754A}" srcId="{07E35564-1173-40A9-9925-2D6A55D1675F}" destId="{32D4CE47-5976-4A57-B3C2-CDE5CF1CDBEB}" srcOrd="2" destOrd="0" parTransId="{3EFB43B9-AA94-45B2-AC6B-0D8CDBD2C3C6}" sibTransId="{629B3F86-3196-49DB-AD89-70A3B0BFABDC}"/>
    <dgm:cxn modelId="{D47DE8ED-7C01-42DE-80E2-74393B53F441}" type="presOf" srcId="{89E87A33-B7A0-45AF-BB2B-B0A74A2C8A77}" destId="{3E1B6E4D-2E06-4917-9C7E-C2646F35748F}" srcOrd="0" destOrd="0" presId="urn:microsoft.com/office/officeart/2018/2/layout/IconVerticalSolidList"/>
    <dgm:cxn modelId="{AA6FBDA3-F721-45BF-A1FA-2DC782F36862}" type="presParOf" srcId="{E72A0764-8F8D-46C4-870A-ACBDE38A0FE1}" destId="{71EC9B4B-30AF-4A7B-A8F1-958402AABED5}" srcOrd="0" destOrd="0" presId="urn:microsoft.com/office/officeart/2018/2/layout/IconVerticalSolidList"/>
    <dgm:cxn modelId="{5C744B59-9262-43B8-9293-FB7514C010A2}" type="presParOf" srcId="{71EC9B4B-30AF-4A7B-A8F1-958402AABED5}" destId="{CFA87BEB-1E08-4C0B-B67E-80B20030A4A2}" srcOrd="0" destOrd="0" presId="urn:microsoft.com/office/officeart/2018/2/layout/IconVerticalSolidList"/>
    <dgm:cxn modelId="{2B56950E-AA76-4A22-9164-82D30EA74451}" type="presParOf" srcId="{71EC9B4B-30AF-4A7B-A8F1-958402AABED5}" destId="{2F3898D6-BE54-43CE-B81F-812D5F15EC3F}" srcOrd="1" destOrd="0" presId="urn:microsoft.com/office/officeart/2018/2/layout/IconVerticalSolidList"/>
    <dgm:cxn modelId="{FA3F0D75-3224-4EDF-A803-E60F6BC4BA4A}" type="presParOf" srcId="{71EC9B4B-30AF-4A7B-A8F1-958402AABED5}" destId="{752F1F62-A774-476E-9B83-F440ACC9E148}" srcOrd="2" destOrd="0" presId="urn:microsoft.com/office/officeart/2018/2/layout/IconVerticalSolidList"/>
    <dgm:cxn modelId="{0B1F6312-5CE2-4AE8-8B3A-FB6211F52E99}" type="presParOf" srcId="{71EC9B4B-30AF-4A7B-A8F1-958402AABED5}" destId="{3E1B6E4D-2E06-4917-9C7E-C2646F35748F}" srcOrd="3" destOrd="0" presId="urn:microsoft.com/office/officeart/2018/2/layout/IconVerticalSolidList"/>
    <dgm:cxn modelId="{78C758FB-756E-477F-9232-16CEBFF48C28}" type="presParOf" srcId="{E72A0764-8F8D-46C4-870A-ACBDE38A0FE1}" destId="{248D1808-7B9C-4604-B9FB-13BF42CB52BA}" srcOrd="1" destOrd="0" presId="urn:microsoft.com/office/officeart/2018/2/layout/IconVerticalSolidList"/>
    <dgm:cxn modelId="{930317B0-0376-4E24-B3D6-B9E94CF0A8A3}" type="presParOf" srcId="{E72A0764-8F8D-46C4-870A-ACBDE38A0FE1}" destId="{0B56E9F9-95AF-434A-99EC-CC8FAC6B2600}" srcOrd="2" destOrd="0" presId="urn:microsoft.com/office/officeart/2018/2/layout/IconVerticalSolidList"/>
    <dgm:cxn modelId="{8FC04869-3815-4F9D-9D6A-B6FA4E7F7EA4}" type="presParOf" srcId="{0B56E9F9-95AF-434A-99EC-CC8FAC6B2600}" destId="{663A94AC-E142-480F-9D4B-43F619CB2829}" srcOrd="0" destOrd="0" presId="urn:microsoft.com/office/officeart/2018/2/layout/IconVerticalSolidList"/>
    <dgm:cxn modelId="{4190C2DE-326D-45F3-A90E-5D23029E7858}" type="presParOf" srcId="{0B56E9F9-95AF-434A-99EC-CC8FAC6B2600}" destId="{AEE48169-D73C-4B84-BCA4-710D3E6FE68F}" srcOrd="1" destOrd="0" presId="urn:microsoft.com/office/officeart/2018/2/layout/IconVerticalSolidList"/>
    <dgm:cxn modelId="{5F913D31-F82F-4F98-ACF4-4B1C9F973122}" type="presParOf" srcId="{0B56E9F9-95AF-434A-99EC-CC8FAC6B2600}" destId="{A3233AD3-D8A9-40A3-8C6F-D6D67F3B4E11}" srcOrd="2" destOrd="0" presId="urn:microsoft.com/office/officeart/2018/2/layout/IconVerticalSolidList"/>
    <dgm:cxn modelId="{C3DDA745-6F2B-4DF7-A67F-C8B6B5AABFC8}" type="presParOf" srcId="{0B56E9F9-95AF-434A-99EC-CC8FAC6B2600}" destId="{A29E9CEE-BF5D-4706-AEBE-EC9674D419D7}" srcOrd="3" destOrd="0" presId="urn:microsoft.com/office/officeart/2018/2/layout/IconVerticalSolidList"/>
    <dgm:cxn modelId="{BE9C6766-80E9-4A99-A355-55520EA1C1A6}" type="presParOf" srcId="{E72A0764-8F8D-46C4-870A-ACBDE38A0FE1}" destId="{6DE1F02E-C26C-4F83-95DF-B1D85EE6903B}" srcOrd="3" destOrd="0" presId="urn:microsoft.com/office/officeart/2018/2/layout/IconVerticalSolidList"/>
    <dgm:cxn modelId="{1028C86C-A5BD-492C-A2B6-2870CDB8F093}" type="presParOf" srcId="{E72A0764-8F8D-46C4-870A-ACBDE38A0FE1}" destId="{070E188B-85ED-4DF5-B599-35304D8226AD}" srcOrd="4" destOrd="0" presId="urn:microsoft.com/office/officeart/2018/2/layout/IconVerticalSolidList"/>
    <dgm:cxn modelId="{82F2252C-B9E7-4FAD-B3AA-C8D1C5A0DFFD}" type="presParOf" srcId="{070E188B-85ED-4DF5-B599-35304D8226AD}" destId="{E76D177E-5311-4C64-8F19-26FA2F448776}" srcOrd="0" destOrd="0" presId="urn:microsoft.com/office/officeart/2018/2/layout/IconVerticalSolidList"/>
    <dgm:cxn modelId="{811D9CA5-3D28-4C9F-939B-3CF35A3FB26A}" type="presParOf" srcId="{070E188B-85ED-4DF5-B599-35304D8226AD}" destId="{8A42A0A0-9160-4693-B769-AF6C614CDF0A}" srcOrd="1" destOrd="0" presId="urn:microsoft.com/office/officeart/2018/2/layout/IconVerticalSolidList"/>
    <dgm:cxn modelId="{F7F5F040-AC51-498B-8C89-27D36CBC053C}" type="presParOf" srcId="{070E188B-85ED-4DF5-B599-35304D8226AD}" destId="{C6591CE6-0E30-4CB6-9997-6B30BAD36D35}" srcOrd="2" destOrd="0" presId="urn:microsoft.com/office/officeart/2018/2/layout/IconVerticalSolidList"/>
    <dgm:cxn modelId="{6CFC6007-F8C3-4747-A8E9-C99BFC8638A2}" type="presParOf" srcId="{070E188B-85ED-4DF5-B599-35304D8226AD}" destId="{3BD643C7-2E91-4D0F-8B17-236D40B416DA}" srcOrd="3" destOrd="0" presId="urn:microsoft.com/office/officeart/2018/2/layout/IconVerticalSolidList"/>
    <dgm:cxn modelId="{9B9181C7-E488-4951-976A-F7F00E5A3CDE}" type="presParOf" srcId="{E72A0764-8F8D-46C4-870A-ACBDE38A0FE1}" destId="{6B4C32A5-5686-4C54-8517-3AA6851313ED}" srcOrd="5" destOrd="0" presId="urn:microsoft.com/office/officeart/2018/2/layout/IconVerticalSolidList"/>
    <dgm:cxn modelId="{601041AD-A799-4EED-A388-ED7CAB3E5926}" type="presParOf" srcId="{E72A0764-8F8D-46C4-870A-ACBDE38A0FE1}" destId="{2D67480A-F974-420E-A258-F8C68A021BE3}" srcOrd="6" destOrd="0" presId="urn:microsoft.com/office/officeart/2018/2/layout/IconVerticalSolidList"/>
    <dgm:cxn modelId="{1A2271F2-CD82-4DC6-8259-62B32743D6CB}" type="presParOf" srcId="{2D67480A-F974-420E-A258-F8C68A021BE3}" destId="{2A2AF1F9-1BA9-488A-A71A-689BD0F79CBA}" srcOrd="0" destOrd="0" presId="urn:microsoft.com/office/officeart/2018/2/layout/IconVerticalSolidList"/>
    <dgm:cxn modelId="{B48CCC23-EE4D-4D17-9780-81D60AE30E9D}" type="presParOf" srcId="{2D67480A-F974-420E-A258-F8C68A021BE3}" destId="{F92F9BC4-2456-4C1F-9B0C-D7516F201F25}" srcOrd="1" destOrd="0" presId="urn:microsoft.com/office/officeart/2018/2/layout/IconVerticalSolidList"/>
    <dgm:cxn modelId="{749B98DB-0C2B-4D5C-BD05-5709483C8F8B}" type="presParOf" srcId="{2D67480A-F974-420E-A258-F8C68A021BE3}" destId="{3D91F179-AE0F-4933-9612-078ED3C01214}" srcOrd="2" destOrd="0" presId="urn:microsoft.com/office/officeart/2018/2/layout/IconVerticalSolidList"/>
    <dgm:cxn modelId="{218322F8-5773-4DC2-A729-A46D6B2F64E0}" type="presParOf" srcId="{2D67480A-F974-420E-A258-F8C68A021BE3}" destId="{D143FA15-C84F-4E66-B511-17B701571EC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F3C366-5752-4209-AAFB-0EE925A887B8}" type="doc">
      <dgm:prSet loTypeId="urn:microsoft.com/office/officeart/2018/2/layout/IconLabelDescriptionList" loCatId="icon" qsTypeId="urn:microsoft.com/office/officeart/2005/8/quickstyle/simple1" qsCatId="simple" csTypeId="urn:microsoft.com/office/officeart/2018/5/colors/Iconchunking_neutralbg_accent6_2" csCatId="accent6" phldr="1"/>
      <dgm:spPr/>
      <dgm:t>
        <a:bodyPr/>
        <a:lstStyle/>
        <a:p>
          <a:endParaRPr lang="en-US"/>
        </a:p>
      </dgm:t>
    </dgm:pt>
    <dgm:pt modelId="{A9AF166B-054E-4950-A326-69D7BCD19DF0}">
      <dgm:prSet/>
      <dgm:spPr/>
      <dgm:t>
        <a:bodyPr/>
        <a:lstStyle/>
        <a:p>
          <a:pPr>
            <a:defRPr b="1"/>
          </a:pPr>
          <a:r>
            <a:rPr lang="fr-FR"/>
            <a:t>1. </a:t>
          </a:r>
          <a:r>
            <a:rPr lang="fr-FR" b="1"/>
            <a:t>Identifier</a:t>
          </a:r>
          <a:r>
            <a:rPr lang="fr-FR"/>
            <a:t> les actifs événementiels (ressources et capacités) </a:t>
          </a:r>
          <a:endParaRPr lang="en-US"/>
        </a:p>
      </dgm:t>
    </dgm:pt>
    <dgm:pt modelId="{09AF6FCF-CF23-4E45-977C-11BA6B9D216B}" type="parTrans" cxnId="{3F879D65-89D2-4133-86A6-5A744400DC05}">
      <dgm:prSet/>
      <dgm:spPr/>
      <dgm:t>
        <a:bodyPr/>
        <a:lstStyle/>
        <a:p>
          <a:endParaRPr lang="en-US"/>
        </a:p>
      </dgm:t>
    </dgm:pt>
    <dgm:pt modelId="{D023FEC4-AB37-41E7-AC33-092C5D1F0238}" type="sibTrans" cxnId="{3F879D65-89D2-4133-86A6-5A744400DC05}">
      <dgm:prSet/>
      <dgm:spPr/>
      <dgm:t>
        <a:bodyPr/>
        <a:lstStyle/>
        <a:p>
          <a:endParaRPr lang="en-US"/>
        </a:p>
      </dgm:t>
    </dgm:pt>
    <dgm:pt modelId="{C59472B7-D304-41A0-B2A4-4A41217573C5}">
      <dgm:prSet/>
      <dgm:spPr/>
      <dgm:t>
        <a:bodyPr/>
        <a:lstStyle/>
        <a:p>
          <a:r>
            <a:rPr lang="fr-FR"/>
            <a:t>Centres de profits</a:t>
          </a:r>
          <a:endParaRPr lang="en-US"/>
        </a:p>
      </dgm:t>
    </dgm:pt>
    <dgm:pt modelId="{3ECA03BE-E9C7-4E35-84CC-D0C8FB7B98BA}" type="parTrans" cxnId="{3FCFB973-5985-4BD6-8C9A-48D3022048ED}">
      <dgm:prSet/>
      <dgm:spPr/>
      <dgm:t>
        <a:bodyPr/>
        <a:lstStyle/>
        <a:p>
          <a:endParaRPr lang="en-US"/>
        </a:p>
      </dgm:t>
    </dgm:pt>
    <dgm:pt modelId="{30CB49D1-B442-4B86-B48B-03B40716F185}" type="sibTrans" cxnId="{3FCFB973-5985-4BD6-8C9A-48D3022048ED}">
      <dgm:prSet/>
      <dgm:spPr/>
      <dgm:t>
        <a:bodyPr/>
        <a:lstStyle/>
        <a:p>
          <a:endParaRPr lang="en-US"/>
        </a:p>
      </dgm:t>
    </dgm:pt>
    <dgm:pt modelId="{10B262B7-73ED-4FE8-A6D0-CBB5B43D03BB}">
      <dgm:prSet/>
      <dgm:spPr/>
      <dgm:t>
        <a:bodyPr/>
        <a:lstStyle/>
        <a:p>
          <a:r>
            <a:rPr lang="fr-FR"/>
            <a:t>Stakeholders contributeurs</a:t>
          </a:r>
          <a:endParaRPr lang="en-US"/>
        </a:p>
      </dgm:t>
    </dgm:pt>
    <dgm:pt modelId="{AE0117D8-F7EC-42D3-B753-F58B4A6A113A}" type="parTrans" cxnId="{B61A5DA8-F1F1-4D38-82EE-77EACA292FDF}">
      <dgm:prSet/>
      <dgm:spPr/>
      <dgm:t>
        <a:bodyPr/>
        <a:lstStyle/>
        <a:p>
          <a:endParaRPr lang="en-US"/>
        </a:p>
      </dgm:t>
    </dgm:pt>
    <dgm:pt modelId="{A628C9D9-978A-4F22-8A4D-2C5C1AFE0CA0}" type="sibTrans" cxnId="{B61A5DA8-F1F1-4D38-82EE-77EACA292FDF}">
      <dgm:prSet/>
      <dgm:spPr/>
      <dgm:t>
        <a:bodyPr/>
        <a:lstStyle/>
        <a:p>
          <a:endParaRPr lang="en-US"/>
        </a:p>
      </dgm:t>
    </dgm:pt>
    <dgm:pt modelId="{1430907B-05F6-475A-9556-5CE331B1BAA1}">
      <dgm:prSet/>
      <dgm:spPr/>
      <dgm:t>
        <a:bodyPr/>
        <a:lstStyle/>
        <a:p>
          <a:r>
            <a:rPr lang="fr-FR"/>
            <a:t>Ressources stratégiques contrôlables / dépendance…</a:t>
          </a:r>
          <a:endParaRPr lang="en-US"/>
        </a:p>
      </dgm:t>
    </dgm:pt>
    <dgm:pt modelId="{36B090BE-FBF2-4A59-9FDA-7FE1DD0273E4}" type="parTrans" cxnId="{F1721699-C5D4-4E2D-B307-C6C02814FDFD}">
      <dgm:prSet/>
      <dgm:spPr/>
      <dgm:t>
        <a:bodyPr/>
        <a:lstStyle/>
        <a:p>
          <a:endParaRPr lang="en-US"/>
        </a:p>
      </dgm:t>
    </dgm:pt>
    <dgm:pt modelId="{0A747F99-30AA-4165-8F1A-C5FE6D108555}" type="sibTrans" cxnId="{F1721699-C5D4-4E2D-B307-C6C02814FDFD}">
      <dgm:prSet/>
      <dgm:spPr/>
      <dgm:t>
        <a:bodyPr/>
        <a:lstStyle/>
        <a:p>
          <a:endParaRPr lang="en-US"/>
        </a:p>
      </dgm:t>
    </dgm:pt>
    <dgm:pt modelId="{4C247441-547B-44E3-996A-9750A356AF6C}">
      <dgm:prSet/>
      <dgm:spPr/>
      <dgm:t>
        <a:bodyPr/>
        <a:lstStyle/>
        <a:p>
          <a:pPr>
            <a:defRPr b="1"/>
          </a:pPr>
          <a:r>
            <a:rPr lang="fr-FR"/>
            <a:t>2. </a:t>
          </a:r>
          <a:r>
            <a:rPr lang="fr-FR" b="1"/>
            <a:t>Evaluer le potentiel</a:t>
          </a:r>
          <a:r>
            <a:rPr lang="fr-FR"/>
            <a:t> et la rentabilité de chaque actif (VRIO)</a:t>
          </a:r>
          <a:endParaRPr lang="en-US"/>
        </a:p>
      </dgm:t>
    </dgm:pt>
    <dgm:pt modelId="{287AB3CB-42F4-46F9-86EB-9A11930EA44A}" type="parTrans" cxnId="{FA3ACF21-9E75-415E-84DB-64BB97663342}">
      <dgm:prSet/>
      <dgm:spPr/>
      <dgm:t>
        <a:bodyPr/>
        <a:lstStyle/>
        <a:p>
          <a:endParaRPr lang="en-US"/>
        </a:p>
      </dgm:t>
    </dgm:pt>
    <dgm:pt modelId="{5E916270-1175-4390-9A56-A1F2802F3E46}" type="sibTrans" cxnId="{FA3ACF21-9E75-415E-84DB-64BB97663342}">
      <dgm:prSet/>
      <dgm:spPr/>
      <dgm:t>
        <a:bodyPr/>
        <a:lstStyle/>
        <a:p>
          <a:endParaRPr lang="en-US"/>
        </a:p>
      </dgm:t>
    </dgm:pt>
    <dgm:pt modelId="{17960701-1D43-4000-AE1E-DE33E0A0E1B6}">
      <dgm:prSet/>
      <dgm:spPr/>
      <dgm:t>
        <a:bodyPr/>
        <a:lstStyle/>
        <a:p>
          <a:pPr>
            <a:defRPr b="1"/>
          </a:pPr>
          <a:r>
            <a:rPr lang="fr-FR"/>
            <a:t>3. Présenter les principales caractéristiques du </a:t>
          </a:r>
          <a:r>
            <a:rPr lang="fr-FR" b="1"/>
            <a:t>macro environnement sectoriel</a:t>
          </a:r>
          <a:r>
            <a:rPr lang="fr-FR"/>
            <a:t> :</a:t>
          </a:r>
          <a:endParaRPr lang="en-US"/>
        </a:p>
      </dgm:t>
    </dgm:pt>
    <dgm:pt modelId="{0EB67EDE-5723-42DF-9F8B-2648158362B7}" type="parTrans" cxnId="{37BECDEB-E4A8-412A-AD7D-5E4FE220EEC9}">
      <dgm:prSet/>
      <dgm:spPr/>
      <dgm:t>
        <a:bodyPr/>
        <a:lstStyle/>
        <a:p>
          <a:endParaRPr lang="en-US"/>
        </a:p>
      </dgm:t>
    </dgm:pt>
    <dgm:pt modelId="{4631B5D9-828E-40FF-AACF-A3BD2E934EA7}" type="sibTrans" cxnId="{37BECDEB-E4A8-412A-AD7D-5E4FE220EEC9}">
      <dgm:prSet/>
      <dgm:spPr/>
      <dgm:t>
        <a:bodyPr/>
        <a:lstStyle/>
        <a:p>
          <a:endParaRPr lang="en-US"/>
        </a:p>
      </dgm:t>
    </dgm:pt>
    <dgm:pt modelId="{5DC461D0-BB0E-4957-ABDE-B8835587FBFF}">
      <dgm:prSet/>
      <dgm:spPr/>
      <dgm:t>
        <a:bodyPr/>
        <a:lstStyle/>
        <a:p>
          <a:r>
            <a:rPr lang="fr-FR"/>
            <a:t>Economique</a:t>
          </a:r>
          <a:endParaRPr lang="en-US"/>
        </a:p>
      </dgm:t>
    </dgm:pt>
    <dgm:pt modelId="{269FD134-FDE3-4ECE-A0B6-D0EAE9F4B539}" type="parTrans" cxnId="{7D7E4C2D-A9BC-481F-AEFC-E42EA67B102A}">
      <dgm:prSet/>
      <dgm:spPr/>
      <dgm:t>
        <a:bodyPr/>
        <a:lstStyle/>
        <a:p>
          <a:endParaRPr lang="en-US"/>
        </a:p>
      </dgm:t>
    </dgm:pt>
    <dgm:pt modelId="{637A0F0C-C208-4B59-B359-F07BF73EC113}" type="sibTrans" cxnId="{7D7E4C2D-A9BC-481F-AEFC-E42EA67B102A}">
      <dgm:prSet/>
      <dgm:spPr/>
      <dgm:t>
        <a:bodyPr/>
        <a:lstStyle/>
        <a:p>
          <a:endParaRPr lang="en-US"/>
        </a:p>
      </dgm:t>
    </dgm:pt>
    <dgm:pt modelId="{D3C28980-8336-4E03-B9C1-A7BE106F1F6E}">
      <dgm:prSet/>
      <dgm:spPr/>
      <dgm:t>
        <a:bodyPr/>
        <a:lstStyle/>
        <a:p>
          <a:r>
            <a:rPr lang="fr-FR"/>
            <a:t>Politique</a:t>
          </a:r>
          <a:endParaRPr lang="en-US"/>
        </a:p>
      </dgm:t>
    </dgm:pt>
    <dgm:pt modelId="{ADB4D4DD-BB6D-418F-9A56-DD4C5BB8E43B}" type="parTrans" cxnId="{CBB2F878-39AA-467F-BDF6-1652864ACEDD}">
      <dgm:prSet/>
      <dgm:spPr/>
      <dgm:t>
        <a:bodyPr/>
        <a:lstStyle/>
        <a:p>
          <a:endParaRPr lang="en-US"/>
        </a:p>
      </dgm:t>
    </dgm:pt>
    <dgm:pt modelId="{E6CE0843-8A9E-4C69-B078-4070568BCC10}" type="sibTrans" cxnId="{CBB2F878-39AA-467F-BDF6-1652864ACEDD}">
      <dgm:prSet/>
      <dgm:spPr/>
      <dgm:t>
        <a:bodyPr/>
        <a:lstStyle/>
        <a:p>
          <a:endParaRPr lang="en-US"/>
        </a:p>
      </dgm:t>
    </dgm:pt>
    <dgm:pt modelId="{E2BF8F35-BBCE-448E-85CB-D18EA5CFF735}">
      <dgm:prSet/>
      <dgm:spPr/>
      <dgm:t>
        <a:bodyPr/>
        <a:lstStyle/>
        <a:p>
          <a:r>
            <a:rPr lang="fr-FR"/>
            <a:t>Socio - Culturel</a:t>
          </a:r>
          <a:endParaRPr lang="en-US"/>
        </a:p>
      </dgm:t>
    </dgm:pt>
    <dgm:pt modelId="{DD6F3FDE-B156-43F5-A714-38F725190F72}" type="parTrans" cxnId="{C0BF301E-35CA-48CC-9B21-447679704C49}">
      <dgm:prSet/>
      <dgm:spPr/>
      <dgm:t>
        <a:bodyPr/>
        <a:lstStyle/>
        <a:p>
          <a:endParaRPr lang="en-US"/>
        </a:p>
      </dgm:t>
    </dgm:pt>
    <dgm:pt modelId="{572D5276-5B80-4F2F-BA6A-87307C5FE1F5}" type="sibTrans" cxnId="{C0BF301E-35CA-48CC-9B21-447679704C49}">
      <dgm:prSet/>
      <dgm:spPr/>
      <dgm:t>
        <a:bodyPr/>
        <a:lstStyle/>
        <a:p>
          <a:endParaRPr lang="en-US"/>
        </a:p>
      </dgm:t>
    </dgm:pt>
    <dgm:pt modelId="{78C999F0-3F47-4938-82D3-E08686434B69}">
      <dgm:prSet/>
      <dgm:spPr/>
      <dgm:t>
        <a:bodyPr/>
        <a:lstStyle/>
        <a:p>
          <a:r>
            <a:rPr lang="fr-FR"/>
            <a:t>Juridique - Réglementaire </a:t>
          </a:r>
          <a:endParaRPr lang="en-US"/>
        </a:p>
      </dgm:t>
    </dgm:pt>
    <dgm:pt modelId="{99407C38-42C7-4ADD-9FD1-3C67F8520541}" type="parTrans" cxnId="{D2A9FD83-D19C-4301-9DDC-84F118E14443}">
      <dgm:prSet/>
      <dgm:spPr/>
      <dgm:t>
        <a:bodyPr/>
        <a:lstStyle/>
        <a:p>
          <a:endParaRPr lang="en-US"/>
        </a:p>
      </dgm:t>
    </dgm:pt>
    <dgm:pt modelId="{0B900B49-46E7-4D12-A75B-FA163EFF631F}" type="sibTrans" cxnId="{D2A9FD83-D19C-4301-9DDC-84F118E14443}">
      <dgm:prSet/>
      <dgm:spPr/>
      <dgm:t>
        <a:bodyPr/>
        <a:lstStyle/>
        <a:p>
          <a:endParaRPr lang="en-US"/>
        </a:p>
      </dgm:t>
    </dgm:pt>
    <dgm:pt modelId="{F379918C-FB1A-44E9-9A0E-F365B9FDDBD2}" type="pres">
      <dgm:prSet presAssocID="{45F3C366-5752-4209-AAFB-0EE925A887B8}" presName="root" presStyleCnt="0">
        <dgm:presLayoutVars>
          <dgm:dir/>
          <dgm:resizeHandles val="exact"/>
        </dgm:presLayoutVars>
      </dgm:prSet>
      <dgm:spPr/>
    </dgm:pt>
    <dgm:pt modelId="{AFE35024-8ADF-4423-8C86-7E0922249A5D}" type="pres">
      <dgm:prSet presAssocID="{A9AF166B-054E-4950-A326-69D7BCD19DF0}" presName="compNode" presStyleCnt="0"/>
      <dgm:spPr/>
    </dgm:pt>
    <dgm:pt modelId="{742FF159-4905-47D9-8413-0BD464C1DBC8}" type="pres">
      <dgm:prSet presAssocID="{A9AF166B-054E-4950-A326-69D7BCD19DF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Secure"/>
        </a:ext>
      </dgm:extLst>
    </dgm:pt>
    <dgm:pt modelId="{0775C9C5-114F-4E5A-9698-D9C346EA2932}" type="pres">
      <dgm:prSet presAssocID="{A9AF166B-054E-4950-A326-69D7BCD19DF0}" presName="iconSpace" presStyleCnt="0"/>
      <dgm:spPr/>
    </dgm:pt>
    <dgm:pt modelId="{22D6B374-CD62-4A5A-9FDA-842CFF20ED3B}" type="pres">
      <dgm:prSet presAssocID="{A9AF166B-054E-4950-A326-69D7BCD19DF0}" presName="parTx" presStyleLbl="revTx" presStyleIdx="0" presStyleCnt="6">
        <dgm:presLayoutVars>
          <dgm:chMax val="0"/>
          <dgm:chPref val="0"/>
        </dgm:presLayoutVars>
      </dgm:prSet>
      <dgm:spPr/>
    </dgm:pt>
    <dgm:pt modelId="{00844DEB-9733-4F2F-8C20-611BD5E93D25}" type="pres">
      <dgm:prSet presAssocID="{A9AF166B-054E-4950-A326-69D7BCD19DF0}" presName="txSpace" presStyleCnt="0"/>
      <dgm:spPr/>
    </dgm:pt>
    <dgm:pt modelId="{41852EEB-FBF8-46BD-9342-5D3AB3A72191}" type="pres">
      <dgm:prSet presAssocID="{A9AF166B-054E-4950-A326-69D7BCD19DF0}" presName="desTx" presStyleLbl="revTx" presStyleIdx="1" presStyleCnt="6">
        <dgm:presLayoutVars/>
      </dgm:prSet>
      <dgm:spPr/>
    </dgm:pt>
    <dgm:pt modelId="{F0269B23-19ED-49AC-A88A-B289E19AB3A3}" type="pres">
      <dgm:prSet presAssocID="{D023FEC4-AB37-41E7-AC33-092C5D1F0238}" presName="sibTrans" presStyleCnt="0"/>
      <dgm:spPr/>
    </dgm:pt>
    <dgm:pt modelId="{D8E6055F-D7B5-40C7-A0B4-678E14B57314}" type="pres">
      <dgm:prSet presAssocID="{4C247441-547B-44E3-996A-9750A356AF6C}" presName="compNode" presStyleCnt="0"/>
      <dgm:spPr/>
    </dgm:pt>
    <dgm:pt modelId="{41389F27-9F71-4A2C-871A-1C63D998B1E6}" type="pres">
      <dgm:prSet presAssocID="{4C247441-547B-44E3-996A-9750A356AF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port Add"/>
        </a:ext>
      </dgm:extLst>
    </dgm:pt>
    <dgm:pt modelId="{2EB5C72D-0039-4C5A-8536-65E2DD012659}" type="pres">
      <dgm:prSet presAssocID="{4C247441-547B-44E3-996A-9750A356AF6C}" presName="iconSpace" presStyleCnt="0"/>
      <dgm:spPr/>
    </dgm:pt>
    <dgm:pt modelId="{8EA22AD9-737B-45A8-9AAF-051E20B634C8}" type="pres">
      <dgm:prSet presAssocID="{4C247441-547B-44E3-996A-9750A356AF6C}" presName="parTx" presStyleLbl="revTx" presStyleIdx="2" presStyleCnt="6">
        <dgm:presLayoutVars>
          <dgm:chMax val="0"/>
          <dgm:chPref val="0"/>
        </dgm:presLayoutVars>
      </dgm:prSet>
      <dgm:spPr/>
    </dgm:pt>
    <dgm:pt modelId="{4175D91F-6074-4814-81E3-840CE348CECB}" type="pres">
      <dgm:prSet presAssocID="{4C247441-547B-44E3-996A-9750A356AF6C}" presName="txSpace" presStyleCnt="0"/>
      <dgm:spPr/>
    </dgm:pt>
    <dgm:pt modelId="{F6F6B1A1-0119-4FED-80FB-A616E3825C3F}" type="pres">
      <dgm:prSet presAssocID="{4C247441-547B-44E3-996A-9750A356AF6C}" presName="desTx" presStyleLbl="revTx" presStyleIdx="3" presStyleCnt="6">
        <dgm:presLayoutVars/>
      </dgm:prSet>
      <dgm:spPr/>
    </dgm:pt>
    <dgm:pt modelId="{DB230DE8-4714-4DEA-B99C-27E1E76AC3B0}" type="pres">
      <dgm:prSet presAssocID="{5E916270-1175-4390-9A56-A1F2802F3E46}" presName="sibTrans" presStyleCnt="0"/>
      <dgm:spPr/>
    </dgm:pt>
    <dgm:pt modelId="{40526D54-9530-4BD4-8B02-F01C33FC3148}" type="pres">
      <dgm:prSet presAssocID="{17960701-1D43-4000-AE1E-DE33E0A0E1B6}" presName="compNode" presStyleCnt="0"/>
      <dgm:spPr/>
    </dgm:pt>
    <dgm:pt modelId="{BB3A3EBC-BA0E-495A-8147-4B3C73A78CE8}" type="pres">
      <dgm:prSet presAssocID="{17960701-1D43-4000-AE1E-DE33E0A0E1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mily"/>
        </a:ext>
      </dgm:extLst>
    </dgm:pt>
    <dgm:pt modelId="{38DAE979-CE2E-4466-8FA2-E4DCB7F9F954}" type="pres">
      <dgm:prSet presAssocID="{17960701-1D43-4000-AE1E-DE33E0A0E1B6}" presName="iconSpace" presStyleCnt="0"/>
      <dgm:spPr/>
    </dgm:pt>
    <dgm:pt modelId="{65D4D726-2D8E-4E6B-A2E3-2CCB59286BB5}" type="pres">
      <dgm:prSet presAssocID="{17960701-1D43-4000-AE1E-DE33E0A0E1B6}" presName="parTx" presStyleLbl="revTx" presStyleIdx="4" presStyleCnt="6">
        <dgm:presLayoutVars>
          <dgm:chMax val="0"/>
          <dgm:chPref val="0"/>
        </dgm:presLayoutVars>
      </dgm:prSet>
      <dgm:spPr/>
    </dgm:pt>
    <dgm:pt modelId="{FC0CD1D7-6046-4FEC-A4D4-16312A75E8B4}" type="pres">
      <dgm:prSet presAssocID="{17960701-1D43-4000-AE1E-DE33E0A0E1B6}" presName="txSpace" presStyleCnt="0"/>
      <dgm:spPr/>
    </dgm:pt>
    <dgm:pt modelId="{C739346C-1572-430C-A6DD-CFD94421678E}" type="pres">
      <dgm:prSet presAssocID="{17960701-1D43-4000-AE1E-DE33E0A0E1B6}" presName="desTx" presStyleLbl="revTx" presStyleIdx="5" presStyleCnt="6">
        <dgm:presLayoutVars/>
      </dgm:prSet>
      <dgm:spPr/>
    </dgm:pt>
  </dgm:ptLst>
  <dgm:cxnLst>
    <dgm:cxn modelId="{66E4FD03-3B57-4F33-AE1E-7C0F44279226}" type="presOf" srcId="{5DC461D0-BB0E-4957-ABDE-B8835587FBFF}" destId="{C739346C-1572-430C-A6DD-CFD94421678E}" srcOrd="0" destOrd="0" presId="urn:microsoft.com/office/officeart/2018/2/layout/IconLabelDescriptionList"/>
    <dgm:cxn modelId="{57595713-8F84-4AA0-B934-93445DD062A5}" type="presOf" srcId="{D3C28980-8336-4E03-B9C1-A7BE106F1F6E}" destId="{C739346C-1572-430C-A6DD-CFD94421678E}" srcOrd="0" destOrd="1" presId="urn:microsoft.com/office/officeart/2018/2/layout/IconLabelDescriptionList"/>
    <dgm:cxn modelId="{13D09A19-515F-43D0-82C6-B1642FBED27C}" type="presOf" srcId="{45F3C366-5752-4209-AAFB-0EE925A887B8}" destId="{F379918C-FB1A-44E9-9A0E-F365B9FDDBD2}" srcOrd="0" destOrd="0" presId="urn:microsoft.com/office/officeart/2018/2/layout/IconLabelDescriptionList"/>
    <dgm:cxn modelId="{C0BF301E-35CA-48CC-9B21-447679704C49}" srcId="{17960701-1D43-4000-AE1E-DE33E0A0E1B6}" destId="{E2BF8F35-BBCE-448E-85CB-D18EA5CFF735}" srcOrd="2" destOrd="0" parTransId="{DD6F3FDE-B156-43F5-A714-38F725190F72}" sibTransId="{572D5276-5B80-4F2F-BA6A-87307C5FE1F5}"/>
    <dgm:cxn modelId="{FA3ACF21-9E75-415E-84DB-64BB97663342}" srcId="{45F3C366-5752-4209-AAFB-0EE925A887B8}" destId="{4C247441-547B-44E3-996A-9750A356AF6C}" srcOrd="1" destOrd="0" parTransId="{287AB3CB-42F4-46F9-86EB-9A11930EA44A}" sibTransId="{5E916270-1175-4390-9A56-A1F2802F3E46}"/>
    <dgm:cxn modelId="{0B315222-F81B-4F8A-9BD6-9D037D53918F}" type="presOf" srcId="{A9AF166B-054E-4950-A326-69D7BCD19DF0}" destId="{22D6B374-CD62-4A5A-9FDA-842CFF20ED3B}" srcOrd="0" destOrd="0" presId="urn:microsoft.com/office/officeart/2018/2/layout/IconLabelDescriptionList"/>
    <dgm:cxn modelId="{7D7E4C2D-A9BC-481F-AEFC-E42EA67B102A}" srcId="{17960701-1D43-4000-AE1E-DE33E0A0E1B6}" destId="{5DC461D0-BB0E-4957-ABDE-B8835587FBFF}" srcOrd="0" destOrd="0" parTransId="{269FD134-FDE3-4ECE-A0B6-D0EAE9F4B539}" sibTransId="{637A0F0C-C208-4B59-B359-F07BF73EC113}"/>
    <dgm:cxn modelId="{3F879D65-89D2-4133-86A6-5A744400DC05}" srcId="{45F3C366-5752-4209-AAFB-0EE925A887B8}" destId="{A9AF166B-054E-4950-A326-69D7BCD19DF0}" srcOrd="0" destOrd="0" parTransId="{09AF6FCF-CF23-4E45-977C-11BA6B9D216B}" sibTransId="{D023FEC4-AB37-41E7-AC33-092C5D1F0238}"/>
    <dgm:cxn modelId="{3FCFB973-5985-4BD6-8C9A-48D3022048ED}" srcId="{A9AF166B-054E-4950-A326-69D7BCD19DF0}" destId="{C59472B7-D304-41A0-B2A4-4A41217573C5}" srcOrd="0" destOrd="0" parTransId="{3ECA03BE-E9C7-4E35-84CC-D0C8FB7B98BA}" sibTransId="{30CB49D1-B442-4B86-B48B-03B40716F185}"/>
    <dgm:cxn modelId="{CBB2F878-39AA-467F-BDF6-1652864ACEDD}" srcId="{17960701-1D43-4000-AE1E-DE33E0A0E1B6}" destId="{D3C28980-8336-4E03-B9C1-A7BE106F1F6E}" srcOrd="1" destOrd="0" parTransId="{ADB4D4DD-BB6D-418F-9A56-DD4C5BB8E43B}" sibTransId="{E6CE0843-8A9E-4C69-B078-4070568BCC10}"/>
    <dgm:cxn modelId="{D2A9FD83-D19C-4301-9DDC-84F118E14443}" srcId="{17960701-1D43-4000-AE1E-DE33E0A0E1B6}" destId="{78C999F0-3F47-4938-82D3-E08686434B69}" srcOrd="3" destOrd="0" parTransId="{99407C38-42C7-4ADD-9FD1-3C67F8520541}" sibTransId="{0B900B49-46E7-4D12-A75B-FA163EFF631F}"/>
    <dgm:cxn modelId="{801FF48B-F415-40EE-AC55-621BA9C403FE}" type="presOf" srcId="{C59472B7-D304-41A0-B2A4-4A41217573C5}" destId="{41852EEB-FBF8-46BD-9342-5D3AB3A72191}" srcOrd="0" destOrd="0" presId="urn:microsoft.com/office/officeart/2018/2/layout/IconLabelDescriptionList"/>
    <dgm:cxn modelId="{1DB63E97-4CE9-44CD-9027-74B8B0746355}" type="presOf" srcId="{E2BF8F35-BBCE-448E-85CB-D18EA5CFF735}" destId="{C739346C-1572-430C-A6DD-CFD94421678E}" srcOrd="0" destOrd="2" presId="urn:microsoft.com/office/officeart/2018/2/layout/IconLabelDescriptionList"/>
    <dgm:cxn modelId="{F1721699-C5D4-4E2D-B307-C6C02814FDFD}" srcId="{A9AF166B-054E-4950-A326-69D7BCD19DF0}" destId="{1430907B-05F6-475A-9556-5CE331B1BAA1}" srcOrd="2" destOrd="0" parTransId="{36B090BE-FBF2-4A59-9FDA-7FE1DD0273E4}" sibTransId="{0A747F99-30AA-4165-8F1A-C5FE6D108555}"/>
    <dgm:cxn modelId="{99884E9E-DAF8-4D72-9008-17F83D08E7FF}" type="presOf" srcId="{78C999F0-3F47-4938-82D3-E08686434B69}" destId="{C739346C-1572-430C-A6DD-CFD94421678E}" srcOrd="0" destOrd="3" presId="urn:microsoft.com/office/officeart/2018/2/layout/IconLabelDescriptionList"/>
    <dgm:cxn modelId="{D6B519A2-5266-4F48-87D0-3090F729F157}" type="presOf" srcId="{10B262B7-73ED-4FE8-A6D0-CBB5B43D03BB}" destId="{41852EEB-FBF8-46BD-9342-5D3AB3A72191}" srcOrd="0" destOrd="1" presId="urn:microsoft.com/office/officeart/2018/2/layout/IconLabelDescriptionList"/>
    <dgm:cxn modelId="{3BADAEA4-7284-4A47-A7C2-3740F6E5762C}" type="presOf" srcId="{4C247441-547B-44E3-996A-9750A356AF6C}" destId="{8EA22AD9-737B-45A8-9AAF-051E20B634C8}" srcOrd="0" destOrd="0" presId="urn:microsoft.com/office/officeart/2018/2/layout/IconLabelDescriptionList"/>
    <dgm:cxn modelId="{B61A5DA8-F1F1-4D38-82EE-77EACA292FDF}" srcId="{A9AF166B-054E-4950-A326-69D7BCD19DF0}" destId="{10B262B7-73ED-4FE8-A6D0-CBB5B43D03BB}" srcOrd="1" destOrd="0" parTransId="{AE0117D8-F7EC-42D3-B753-F58B4A6A113A}" sibTransId="{A628C9D9-978A-4F22-8A4D-2C5C1AFE0CA0}"/>
    <dgm:cxn modelId="{DD1429C6-D6EA-4D9C-80F7-805B821F6F32}" type="presOf" srcId="{17960701-1D43-4000-AE1E-DE33E0A0E1B6}" destId="{65D4D726-2D8E-4E6B-A2E3-2CCB59286BB5}" srcOrd="0" destOrd="0" presId="urn:microsoft.com/office/officeart/2018/2/layout/IconLabelDescriptionList"/>
    <dgm:cxn modelId="{794F44D7-FE05-4A95-A829-C6616DB2DF77}" type="presOf" srcId="{1430907B-05F6-475A-9556-5CE331B1BAA1}" destId="{41852EEB-FBF8-46BD-9342-5D3AB3A72191}" srcOrd="0" destOrd="2" presId="urn:microsoft.com/office/officeart/2018/2/layout/IconLabelDescriptionList"/>
    <dgm:cxn modelId="{37BECDEB-E4A8-412A-AD7D-5E4FE220EEC9}" srcId="{45F3C366-5752-4209-AAFB-0EE925A887B8}" destId="{17960701-1D43-4000-AE1E-DE33E0A0E1B6}" srcOrd="2" destOrd="0" parTransId="{0EB67EDE-5723-42DF-9F8B-2648158362B7}" sibTransId="{4631B5D9-828E-40FF-AACF-A3BD2E934EA7}"/>
    <dgm:cxn modelId="{E6720F01-134A-4299-B5BA-8C2516B41FFA}" type="presParOf" srcId="{F379918C-FB1A-44E9-9A0E-F365B9FDDBD2}" destId="{AFE35024-8ADF-4423-8C86-7E0922249A5D}" srcOrd="0" destOrd="0" presId="urn:microsoft.com/office/officeart/2018/2/layout/IconLabelDescriptionList"/>
    <dgm:cxn modelId="{0FA9E12A-DF0A-465C-886E-5642319F7B2C}" type="presParOf" srcId="{AFE35024-8ADF-4423-8C86-7E0922249A5D}" destId="{742FF159-4905-47D9-8413-0BD464C1DBC8}" srcOrd="0" destOrd="0" presId="urn:microsoft.com/office/officeart/2018/2/layout/IconLabelDescriptionList"/>
    <dgm:cxn modelId="{89ABE5E5-665D-439E-BCAB-9237BDA32504}" type="presParOf" srcId="{AFE35024-8ADF-4423-8C86-7E0922249A5D}" destId="{0775C9C5-114F-4E5A-9698-D9C346EA2932}" srcOrd="1" destOrd="0" presId="urn:microsoft.com/office/officeart/2018/2/layout/IconLabelDescriptionList"/>
    <dgm:cxn modelId="{810AB586-A180-4D5B-934D-FF26CE594125}" type="presParOf" srcId="{AFE35024-8ADF-4423-8C86-7E0922249A5D}" destId="{22D6B374-CD62-4A5A-9FDA-842CFF20ED3B}" srcOrd="2" destOrd="0" presId="urn:microsoft.com/office/officeart/2018/2/layout/IconLabelDescriptionList"/>
    <dgm:cxn modelId="{6423923B-F121-43F8-92E5-E5148E20C689}" type="presParOf" srcId="{AFE35024-8ADF-4423-8C86-7E0922249A5D}" destId="{00844DEB-9733-4F2F-8C20-611BD5E93D25}" srcOrd="3" destOrd="0" presId="urn:microsoft.com/office/officeart/2018/2/layout/IconLabelDescriptionList"/>
    <dgm:cxn modelId="{86983F9C-DF60-4E86-9CC6-0634302DF9DB}" type="presParOf" srcId="{AFE35024-8ADF-4423-8C86-7E0922249A5D}" destId="{41852EEB-FBF8-46BD-9342-5D3AB3A72191}" srcOrd="4" destOrd="0" presId="urn:microsoft.com/office/officeart/2018/2/layout/IconLabelDescriptionList"/>
    <dgm:cxn modelId="{56E2BF3E-95D2-4316-970E-3DDAB697CCA7}" type="presParOf" srcId="{F379918C-FB1A-44E9-9A0E-F365B9FDDBD2}" destId="{F0269B23-19ED-49AC-A88A-B289E19AB3A3}" srcOrd="1" destOrd="0" presId="urn:microsoft.com/office/officeart/2018/2/layout/IconLabelDescriptionList"/>
    <dgm:cxn modelId="{8EF17C59-95CF-4A33-B66D-428E25DE900D}" type="presParOf" srcId="{F379918C-FB1A-44E9-9A0E-F365B9FDDBD2}" destId="{D8E6055F-D7B5-40C7-A0B4-678E14B57314}" srcOrd="2" destOrd="0" presId="urn:microsoft.com/office/officeart/2018/2/layout/IconLabelDescriptionList"/>
    <dgm:cxn modelId="{0293CEA4-8239-46EC-B6AE-3057A437F301}" type="presParOf" srcId="{D8E6055F-D7B5-40C7-A0B4-678E14B57314}" destId="{41389F27-9F71-4A2C-871A-1C63D998B1E6}" srcOrd="0" destOrd="0" presId="urn:microsoft.com/office/officeart/2018/2/layout/IconLabelDescriptionList"/>
    <dgm:cxn modelId="{4AB8794C-6A5C-4B73-AECA-15F933593271}" type="presParOf" srcId="{D8E6055F-D7B5-40C7-A0B4-678E14B57314}" destId="{2EB5C72D-0039-4C5A-8536-65E2DD012659}" srcOrd="1" destOrd="0" presId="urn:microsoft.com/office/officeart/2018/2/layout/IconLabelDescriptionList"/>
    <dgm:cxn modelId="{08222423-9E4E-4C96-9586-8048FF092BA3}" type="presParOf" srcId="{D8E6055F-D7B5-40C7-A0B4-678E14B57314}" destId="{8EA22AD9-737B-45A8-9AAF-051E20B634C8}" srcOrd="2" destOrd="0" presId="urn:microsoft.com/office/officeart/2018/2/layout/IconLabelDescriptionList"/>
    <dgm:cxn modelId="{6C3FBBFF-A849-4408-A653-BBA82731D006}" type="presParOf" srcId="{D8E6055F-D7B5-40C7-A0B4-678E14B57314}" destId="{4175D91F-6074-4814-81E3-840CE348CECB}" srcOrd="3" destOrd="0" presId="urn:microsoft.com/office/officeart/2018/2/layout/IconLabelDescriptionList"/>
    <dgm:cxn modelId="{84737AE9-A55C-4672-BC05-FEB4642327DE}" type="presParOf" srcId="{D8E6055F-D7B5-40C7-A0B4-678E14B57314}" destId="{F6F6B1A1-0119-4FED-80FB-A616E3825C3F}" srcOrd="4" destOrd="0" presId="urn:microsoft.com/office/officeart/2018/2/layout/IconLabelDescriptionList"/>
    <dgm:cxn modelId="{A686F949-227B-43F9-8768-C34247D18AB3}" type="presParOf" srcId="{F379918C-FB1A-44E9-9A0E-F365B9FDDBD2}" destId="{DB230DE8-4714-4DEA-B99C-27E1E76AC3B0}" srcOrd="3" destOrd="0" presId="urn:microsoft.com/office/officeart/2018/2/layout/IconLabelDescriptionList"/>
    <dgm:cxn modelId="{560944F8-3AF1-431F-87C5-5A228CA8A5E1}" type="presParOf" srcId="{F379918C-FB1A-44E9-9A0E-F365B9FDDBD2}" destId="{40526D54-9530-4BD4-8B02-F01C33FC3148}" srcOrd="4" destOrd="0" presId="urn:microsoft.com/office/officeart/2018/2/layout/IconLabelDescriptionList"/>
    <dgm:cxn modelId="{5C92F226-F006-418E-8B7D-B6277BFD1551}" type="presParOf" srcId="{40526D54-9530-4BD4-8B02-F01C33FC3148}" destId="{BB3A3EBC-BA0E-495A-8147-4B3C73A78CE8}" srcOrd="0" destOrd="0" presId="urn:microsoft.com/office/officeart/2018/2/layout/IconLabelDescriptionList"/>
    <dgm:cxn modelId="{14C21718-4110-42D8-B697-0A020ACC627F}" type="presParOf" srcId="{40526D54-9530-4BD4-8B02-F01C33FC3148}" destId="{38DAE979-CE2E-4466-8FA2-E4DCB7F9F954}" srcOrd="1" destOrd="0" presId="urn:microsoft.com/office/officeart/2018/2/layout/IconLabelDescriptionList"/>
    <dgm:cxn modelId="{8EAFEFD7-54EA-4F3D-9102-F06453788D63}" type="presParOf" srcId="{40526D54-9530-4BD4-8B02-F01C33FC3148}" destId="{65D4D726-2D8E-4E6B-A2E3-2CCB59286BB5}" srcOrd="2" destOrd="0" presId="urn:microsoft.com/office/officeart/2018/2/layout/IconLabelDescriptionList"/>
    <dgm:cxn modelId="{E74B51A9-EE25-4ACC-9E9C-6FF6188330D7}" type="presParOf" srcId="{40526D54-9530-4BD4-8B02-F01C33FC3148}" destId="{FC0CD1D7-6046-4FEC-A4D4-16312A75E8B4}" srcOrd="3" destOrd="0" presId="urn:microsoft.com/office/officeart/2018/2/layout/IconLabelDescriptionList"/>
    <dgm:cxn modelId="{7A4759F8-5369-4484-8A40-0B221B9D636E}" type="presParOf" srcId="{40526D54-9530-4BD4-8B02-F01C33FC3148}" destId="{C739346C-1572-430C-A6DD-CFD94421678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19199D-156A-4CE8-A453-9876A5FFB7AD}"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E047F9F-97FC-4F67-B41D-DB6278FE3C55}">
      <dgm:prSet/>
      <dgm:spPr/>
      <dgm:t>
        <a:bodyPr/>
        <a:lstStyle/>
        <a:p>
          <a:pPr>
            <a:defRPr b="1"/>
          </a:pPr>
          <a:r>
            <a:rPr lang="fr-FR"/>
            <a:t>4. Présenter les principales caractéristiques du </a:t>
          </a:r>
          <a:r>
            <a:rPr lang="fr-FR" b="1"/>
            <a:t>micro environnement :</a:t>
          </a:r>
          <a:endParaRPr lang="en-US"/>
        </a:p>
      </dgm:t>
    </dgm:pt>
    <dgm:pt modelId="{921BB335-8709-4D39-AE8C-AE1AA7E47724}" type="parTrans" cxnId="{23B93B56-4A4E-48CD-9ECE-4704ADD308D9}">
      <dgm:prSet/>
      <dgm:spPr/>
      <dgm:t>
        <a:bodyPr/>
        <a:lstStyle/>
        <a:p>
          <a:endParaRPr lang="en-US"/>
        </a:p>
      </dgm:t>
    </dgm:pt>
    <dgm:pt modelId="{4EB4553E-A628-4C3E-B316-73BFDC2E3713}" type="sibTrans" cxnId="{23B93B56-4A4E-48CD-9ECE-4704ADD308D9}">
      <dgm:prSet/>
      <dgm:spPr/>
      <dgm:t>
        <a:bodyPr/>
        <a:lstStyle/>
        <a:p>
          <a:endParaRPr lang="en-US"/>
        </a:p>
      </dgm:t>
    </dgm:pt>
    <dgm:pt modelId="{5B24ACC7-4795-442C-B0C5-ADFB6B4C1F8B}">
      <dgm:prSet/>
      <dgm:spPr/>
      <dgm:t>
        <a:bodyPr/>
        <a:lstStyle/>
        <a:p>
          <a:r>
            <a:rPr lang="fr-FR"/>
            <a:t>Analyser le pouvoir de contrôle et de négociation des stakeholders fournisseurs et partageurs de ressources : </a:t>
          </a:r>
          <a:endParaRPr lang="en-US"/>
        </a:p>
      </dgm:t>
    </dgm:pt>
    <dgm:pt modelId="{E8D09846-B56C-4AF5-B20C-37ACEE850112}" type="parTrans" cxnId="{132E76F4-AF25-4765-9ACB-20C49F0556DB}">
      <dgm:prSet/>
      <dgm:spPr/>
      <dgm:t>
        <a:bodyPr/>
        <a:lstStyle/>
        <a:p>
          <a:endParaRPr lang="en-US"/>
        </a:p>
      </dgm:t>
    </dgm:pt>
    <dgm:pt modelId="{46D3152A-71A2-4925-B7EE-122B54178A7A}" type="sibTrans" cxnId="{132E76F4-AF25-4765-9ACB-20C49F0556DB}">
      <dgm:prSet/>
      <dgm:spPr/>
      <dgm:t>
        <a:bodyPr/>
        <a:lstStyle/>
        <a:p>
          <a:endParaRPr lang="en-US"/>
        </a:p>
      </dgm:t>
    </dgm:pt>
    <dgm:pt modelId="{EECD2984-8A16-4553-9D17-4A86F7E2FF30}">
      <dgm:prSet/>
      <dgm:spPr/>
      <dgm:t>
        <a:bodyPr/>
        <a:lstStyle/>
        <a:p>
          <a:r>
            <a:rPr lang="fr-FR"/>
            <a:t>Les Clients (segmentation marketing) : pouvoir de contrôle et de négociation </a:t>
          </a:r>
          <a:endParaRPr lang="en-US"/>
        </a:p>
      </dgm:t>
    </dgm:pt>
    <dgm:pt modelId="{FB9ACC2C-6CE3-4732-83FD-56A7834EECFC}" type="parTrans" cxnId="{B41018DD-B4B6-46FB-B901-2EA7AA1A14BF}">
      <dgm:prSet/>
      <dgm:spPr/>
      <dgm:t>
        <a:bodyPr/>
        <a:lstStyle/>
        <a:p>
          <a:endParaRPr lang="en-US"/>
        </a:p>
      </dgm:t>
    </dgm:pt>
    <dgm:pt modelId="{4179CDF0-9691-492C-A3BF-5D0B6230BCDB}" type="sibTrans" cxnId="{B41018DD-B4B6-46FB-B901-2EA7AA1A14BF}">
      <dgm:prSet/>
      <dgm:spPr/>
      <dgm:t>
        <a:bodyPr/>
        <a:lstStyle/>
        <a:p>
          <a:endParaRPr lang="en-US"/>
        </a:p>
      </dgm:t>
    </dgm:pt>
    <dgm:pt modelId="{C0BC02FF-3BB5-43A2-8810-8D4D2DE6A704}">
      <dgm:prSet/>
      <dgm:spPr/>
      <dgm:t>
        <a:bodyPr/>
        <a:lstStyle/>
        <a:p>
          <a:r>
            <a:rPr lang="fr-FR"/>
            <a:t>Les Concurrents (directs + substituts + nouveaux entrants) : menaces</a:t>
          </a:r>
          <a:endParaRPr lang="en-US"/>
        </a:p>
      </dgm:t>
    </dgm:pt>
    <dgm:pt modelId="{CF0C6DA0-5F59-4445-8A92-840203112236}" type="parTrans" cxnId="{3950BC53-1E2F-4686-9E99-287ADB9F722E}">
      <dgm:prSet/>
      <dgm:spPr/>
      <dgm:t>
        <a:bodyPr/>
        <a:lstStyle/>
        <a:p>
          <a:endParaRPr lang="en-US"/>
        </a:p>
      </dgm:t>
    </dgm:pt>
    <dgm:pt modelId="{E47BE0A9-FE91-4D25-A759-AFAF7985A0C8}" type="sibTrans" cxnId="{3950BC53-1E2F-4686-9E99-287ADB9F722E}">
      <dgm:prSet/>
      <dgm:spPr/>
      <dgm:t>
        <a:bodyPr/>
        <a:lstStyle/>
        <a:p>
          <a:endParaRPr lang="en-US"/>
        </a:p>
      </dgm:t>
    </dgm:pt>
    <dgm:pt modelId="{B227A3D0-C6D1-42FD-ABCF-20B38C21E158}">
      <dgm:prSet/>
      <dgm:spPr/>
      <dgm:t>
        <a:bodyPr/>
        <a:lstStyle/>
        <a:p>
          <a:pPr>
            <a:defRPr b="1"/>
          </a:pPr>
          <a:r>
            <a:rPr lang="fr-FR"/>
            <a:t>5. Première </a:t>
          </a:r>
          <a:r>
            <a:rPr lang="fr-FR" b="1"/>
            <a:t>synthèse</a:t>
          </a:r>
          <a:r>
            <a:rPr lang="fr-FR"/>
            <a:t> :</a:t>
          </a:r>
          <a:endParaRPr lang="en-US"/>
        </a:p>
      </dgm:t>
    </dgm:pt>
    <dgm:pt modelId="{1C332AFD-9E66-4E78-AED9-3A6E815D894A}" type="parTrans" cxnId="{CD6A0E42-1396-469B-92E5-F158AC06CF83}">
      <dgm:prSet/>
      <dgm:spPr/>
      <dgm:t>
        <a:bodyPr/>
        <a:lstStyle/>
        <a:p>
          <a:endParaRPr lang="en-US"/>
        </a:p>
      </dgm:t>
    </dgm:pt>
    <dgm:pt modelId="{811247C5-B89B-4F30-9A48-CA8CECC1BEE2}" type="sibTrans" cxnId="{CD6A0E42-1396-469B-92E5-F158AC06CF83}">
      <dgm:prSet/>
      <dgm:spPr/>
      <dgm:t>
        <a:bodyPr/>
        <a:lstStyle/>
        <a:p>
          <a:endParaRPr lang="en-US"/>
        </a:p>
      </dgm:t>
    </dgm:pt>
    <dgm:pt modelId="{F288525E-AC83-4C52-9991-888E0BD15B20}">
      <dgm:prSet/>
      <dgm:spPr/>
      <dgm:t>
        <a:bodyPr/>
        <a:lstStyle/>
        <a:p>
          <a:r>
            <a:rPr lang="fr-FR"/>
            <a:t>Besoin financier : budget nécessaire à mettre en place</a:t>
          </a:r>
          <a:endParaRPr lang="en-US"/>
        </a:p>
      </dgm:t>
    </dgm:pt>
    <dgm:pt modelId="{5C0321BB-8D1A-4438-920E-997792DB35CA}" type="parTrans" cxnId="{635545E9-8404-41F1-9D75-2326E3D4EC84}">
      <dgm:prSet/>
      <dgm:spPr/>
      <dgm:t>
        <a:bodyPr/>
        <a:lstStyle/>
        <a:p>
          <a:endParaRPr lang="en-US"/>
        </a:p>
      </dgm:t>
    </dgm:pt>
    <dgm:pt modelId="{118ED1A6-9542-49F6-B873-D8F13EC90AA8}" type="sibTrans" cxnId="{635545E9-8404-41F1-9D75-2326E3D4EC84}">
      <dgm:prSet/>
      <dgm:spPr/>
      <dgm:t>
        <a:bodyPr/>
        <a:lstStyle/>
        <a:p>
          <a:endParaRPr lang="en-US"/>
        </a:p>
      </dgm:t>
    </dgm:pt>
    <dgm:pt modelId="{66C46268-5EA3-462C-84CD-06BCEEC46E37}">
      <dgm:prSet/>
      <dgm:spPr/>
      <dgm:t>
        <a:bodyPr/>
        <a:lstStyle/>
        <a:p>
          <a:r>
            <a:rPr lang="fr-FR"/>
            <a:t>Besoin humain : quelles compétences ? Recrutement ? Formation ? Stagiaires ? Vacataires ? Cabinets externes ?</a:t>
          </a:r>
          <a:endParaRPr lang="en-US"/>
        </a:p>
      </dgm:t>
    </dgm:pt>
    <dgm:pt modelId="{1F4ECA67-977A-4F7D-95BD-B39CD7144F5C}" type="parTrans" cxnId="{B82B555D-AC43-45E8-9895-10BC2251F427}">
      <dgm:prSet/>
      <dgm:spPr/>
      <dgm:t>
        <a:bodyPr/>
        <a:lstStyle/>
        <a:p>
          <a:endParaRPr lang="en-US"/>
        </a:p>
      </dgm:t>
    </dgm:pt>
    <dgm:pt modelId="{135C33E5-61AD-44AE-A8B8-267D4ACD8844}" type="sibTrans" cxnId="{B82B555D-AC43-45E8-9895-10BC2251F427}">
      <dgm:prSet/>
      <dgm:spPr/>
      <dgm:t>
        <a:bodyPr/>
        <a:lstStyle/>
        <a:p>
          <a:endParaRPr lang="en-US"/>
        </a:p>
      </dgm:t>
    </dgm:pt>
    <dgm:pt modelId="{74A80E37-68DB-40AC-9B5F-785C8A0C2EA8}">
      <dgm:prSet/>
      <dgm:spPr/>
      <dgm:t>
        <a:bodyPr/>
        <a:lstStyle/>
        <a:p>
          <a:r>
            <a:rPr lang="fr-FR"/>
            <a:t>Rentabilité globale du projet événementiel</a:t>
          </a:r>
          <a:endParaRPr lang="en-US"/>
        </a:p>
      </dgm:t>
    </dgm:pt>
    <dgm:pt modelId="{79DEF8AF-8C0F-4B4F-8ECA-1437B0D1108B}" type="parTrans" cxnId="{D84C5945-0E05-403D-9C53-6FC0F36C0447}">
      <dgm:prSet/>
      <dgm:spPr/>
      <dgm:t>
        <a:bodyPr/>
        <a:lstStyle/>
        <a:p>
          <a:endParaRPr lang="en-US"/>
        </a:p>
      </dgm:t>
    </dgm:pt>
    <dgm:pt modelId="{3923DCEF-A197-475C-BDED-F3FE483688B0}" type="sibTrans" cxnId="{D84C5945-0E05-403D-9C53-6FC0F36C0447}">
      <dgm:prSet/>
      <dgm:spPr/>
      <dgm:t>
        <a:bodyPr/>
        <a:lstStyle/>
        <a:p>
          <a:endParaRPr lang="en-US"/>
        </a:p>
      </dgm:t>
    </dgm:pt>
    <dgm:pt modelId="{0D12101D-71E8-4F95-925A-5384F6AD76EE}">
      <dgm:prSet/>
      <dgm:spPr/>
      <dgm:t>
        <a:bodyPr/>
        <a:lstStyle/>
        <a:p>
          <a:r>
            <a:rPr lang="fr-FR"/>
            <a:t>Première fixation des prix de prestation : billetterie – RP – visuels – Communication…</a:t>
          </a:r>
          <a:endParaRPr lang="en-US"/>
        </a:p>
      </dgm:t>
    </dgm:pt>
    <dgm:pt modelId="{842A8870-7CAC-4DC6-BC06-060B54796800}" type="parTrans" cxnId="{5C66D220-4AD0-402E-B53D-C737DF8135D6}">
      <dgm:prSet/>
      <dgm:spPr/>
      <dgm:t>
        <a:bodyPr/>
        <a:lstStyle/>
        <a:p>
          <a:endParaRPr lang="en-US"/>
        </a:p>
      </dgm:t>
    </dgm:pt>
    <dgm:pt modelId="{B014C18F-A0A5-4EF8-8CC3-3899D83E0054}" type="sibTrans" cxnId="{5C66D220-4AD0-402E-B53D-C737DF8135D6}">
      <dgm:prSet/>
      <dgm:spPr/>
      <dgm:t>
        <a:bodyPr/>
        <a:lstStyle/>
        <a:p>
          <a:endParaRPr lang="en-US"/>
        </a:p>
      </dgm:t>
    </dgm:pt>
    <dgm:pt modelId="{50320826-0CF5-4396-A008-4D3D0701FEB0}" type="pres">
      <dgm:prSet presAssocID="{7F19199D-156A-4CE8-A453-9876A5FFB7AD}" presName="root" presStyleCnt="0">
        <dgm:presLayoutVars>
          <dgm:dir/>
          <dgm:resizeHandles val="exact"/>
        </dgm:presLayoutVars>
      </dgm:prSet>
      <dgm:spPr/>
    </dgm:pt>
    <dgm:pt modelId="{6249A560-6DAE-4F46-8C75-7659B7417440}" type="pres">
      <dgm:prSet presAssocID="{FE047F9F-97FC-4F67-B41D-DB6278FE3C55}" presName="compNode" presStyleCnt="0"/>
      <dgm:spPr/>
    </dgm:pt>
    <dgm:pt modelId="{BA96C1F2-3BDA-4FA1-A412-1127E6C3BA90}" type="pres">
      <dgm:prSet presAssocID="{FE047F9F-97FC-4F67-B41D-DB6278FE3C5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29AC5C30-1197-499B-9026-A3F966FD9006}" type="pres">
      <dgm:prSet presAssocID="{FE047F9F-97FC-4F67-B41D-DB6278FE3C55}" presName="iconSpace" presStyleCnt="0"/>
      <dgm:spPr/>
    </dgm:pt>
    <dgm:pt modelId="{198A17A7-EB46-4F0E-AD8F-9BF19B7C24FE}" type="pres">
      <dgm:prSet presAssocID="{FE047F9F-97FC-4F67-B41D-DB6278FE3C55}" presName="parTx" presStyleLbl="revTx" presStyleIdx="0" presStyleCnt="4">
        <dgm:presLayoutVars>
          <dgm:chMax val="0"/>
          <dgm:chPref val="0"/>
        </dgm:presLayoutVars>
      </dgm:prSet>
      <dgm:spPr/>
    </dgm:pt>
    <dgm:pt modelId="{2AFED5B8-5181-4FB9-A7D8-604BB7288AD2}" type="pres">
      <dgm:prSet presAssocID="{FE047F9F-97FC-4F67-B41D-DB6278FE3C55}" presName="txSpace" presStyleCnt="0"/>
      <dgm:spPr/>
    </dgm:pt>
    <dgm:pt modelId="{C1745B32-8F40-4ABB-82A2-00BD59A63C27}" type="pres">
      <dgm:prSet presAssocID="{FE047F9F-97FC-4F67-B41D-DB6278FE3C55}" presName="desTx" presStyleLbl="revTx" presStyleIdx="1" presStyleCnt="4">
        <dgm:presLayoutVars/>
      </dgm:prSet>
      <dgm:spPr/>
    </dgm:pt>
    <dgm:pt modelId="{594F6069-C84D-490A-A0A1-C486EBC5AA55}" type="pres">
      <dgm:prSet presAssocID="{4EB4553E-A628-4C3E-B316-73BFDC2E3713}" presName="sibTrans" presStyleCnt="0"/>
      <dgm:spPr/>
    </dgm:pt>
    <dgm:pt modelId="{F8068F19-BB3A-41EE-8F81-5E4A636B50F9}" type="pres">
      <dgm:prSet presAssocID="{B227A3D0-C6D1-42FD-ABCF-20B38C21E158}" presName="compNode" presStyleCnt="0"/>
      <dgm:spPr/>
    </dgm:pt>
    <dgm:pt modelId="{3824F8E3-86D1-4C09-9530-DCAA507DD7C3}" type="pres">
      <dgm:prSet presAssocID="{B227A3D0-C6D1-42FD-ABCF-20B38C21E15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lder"/>
        </a:ext>
      </dgm:extLst>
    </dgm:pt>
    <dgm:pt modelId="{6918A797-B19A-4B59-A989-69E5ED613152}" type="pres">
      <dgm:prSet presAssocID="{B227A3D0-C6D1-42FD-ABCF-20B38C21E158}" presName="iconSpace" presStyleCnt="0"/>
      <dgm:spPr/>
    </dgm:pt>
    <dgm:pt modelId="{3A814027-5D40-47E7-89B7-0405995746F6}" type="pres">
      <dgm:prSet presAssocID="{B227A3D0-C6D1-42FD-ABCF-20B38C21E158}" presName="parTx" presStyleLbl="revTx" presStyleIdx="2" presStyleCnt="4">
        <dgm:presLayoutVars>
          <dgm:chMax val="0"/>
          <dgm:chPref val="0"/>
        </dgm:presLayoutVars>
      </dgm:prSet>
      <dgm:spPr/>
    </dgm:pt>
    <dgm:pt modelId="{9A4155F0-4CCA-494D-B99E-4216ACB7E0D5}" type="pres">
      <dgm:prSet presAssocID="{B227A3D0-C6D1-42FD-ABCF-20B38C21E158}" presName="txSpace" presStyleCnt="0"/>
      <dgm:spPr/>
    </dgm:pt>
    <dgm:pt modelId="{C8EC9485-8ED8-45B9-AA49-B4F2087EB963}" type="pres">
      <dgm:prSet presAssocID="{B227A3D0-C6D1-42FD-ABCF-20B38C21E158}" presName="desTx" presStyleLbl="revTx" presStyleIdx="3" presStyleCnt="4">
        <dgm:presLayoutVars/>
      </dgm:prSet>
      <dgm:spPr/>
    </dgm:pt>
  </dgm:ptLst>
  <dgm:cxnLst>
    <dgm:cxn modelId="{FA40CA12-E3C5-4F0B-A802-B8241A00F223}" type="presOf" srcId="{5B24ACC7-4795-442C-B0C5-ADFB6B4C1F8B}" destId="{C1745B32-8F40-4ABB-82A2-00BD59A63C27}" srcOrd="0" destOrd="0" presId="urn:microsoft.com/office/officeart/2018/5/layout/CenteredIconLabelDescriptionList"/>
    <dgm:cxn modelId="{5C66D220-4AD0-402E-B53D-C737DF8135D6}" srcId="{B227A3D0-C6D1-42FD-ABCF-20B38C21E158}" destId="{0D12101D-71E8-4F95-925A-5384F6AD76EE}" srcOrd="3" destOrd="0" parTransId="{842A8870-7CAC-4DC6-BC06-060B54796800}" sibTransId="{B014C18F-A0A5-4EF8-8CC3-3899D83E0054}"/>
    <dgm:cxn modelId="{B82B555D-AC43-45E8-9895-10BC2251F427}" srcId="{B227A3D0-C6D1-42FD-ABCF-20B38C21E158}" destId="{66C46268-5EA3-462C-84CD-06BCEEC46E37}" srcOrd="1" destOrd="0" parTransId="{1F4ECA67-977A-4F7D-95BD-B39CD7144F5C}" sibTransId="{135C33E5-61AD-44AE-A8B8-267D4ACD8844}"/>
    <dgm:cxn modelId="{CD6A0E42-1396-469B-92E5-F158AC06CF83}" srcId="{7F19199D-156A-4CE8-A453-9876A5FFB7AD}" destId="{B227A3D0-C6D1-42FD-ABCF-20B38C21E158}" srcOrd="1" destOrd="0" parTransId="{1C332AFD-9E66-4E78-AED9-3A6E815D894A}" sibTransId="{811247C5-B89B-4F30-9A48-CA8CECC1BEE2}"/>
    <dgm:cxn modelId="{D84C5945-0E05-403D-9C53-6FC0F36C0447}" srcId="{B227A3D0-C6D1-42FD-ABCF-20B38C21E158}" destId="{74A80E37-68DB-40AC-9B5F-785C8A0C2EA8}" srcOrd="2" destOrd="0" parTransId="{79DEF8AF-8C0F-4B4F-8ECA-1437B0D1108B}" sibTransId="{3923DCEF-A197-475C-BDED-F3FE483688B0}"/>
    <dgm:cxn modelId="{6142B64E-2875-4AB8-85C5-18D7FE7CE55F}" type="presOf" srcId="{C0BC02FF-3BB5-43A2-8810-8D4D2DE6A704}" destId="{C1745B32-8F40-4ABB-82A2-00BD59A63C27}" srcOrd="0" destOrd="2" presId="urn:microsoft.com/office/officeart/2018/5/layout/CenteredIconLabelDescriptionList"/>
    <dgm:cxn modelId="{3950BC53-1E2F-4686-9E99-287ADB9F722E}" srcId="{FE047F9F-97FC-4F67-B41D-DB6278FE3C55}" destId="{C0BC02FF-3BB5-43A2-8810-8D4D2DE6A704}" srcOrd="2" destOrd="0" parTransId="{CF0C6DA0-5F59-4445-8A92-840203112236}" sibTransId="{E47BE0A9-FE91-4D25-A759-AFAF7985A0C8}"/>
    <dgm:cxn modelId="{23B93B56-4A4E-48CD-9ECE-4704ADD308D9}" srcId="{7F19199D-156A-4CE8-A453-9876A5FFB7AD}" destId="{FE047F9F-97FC-4F67-B41D-DB6278FE3C55}" srcOrd="0" destOrd="0" parTransId="{921BB335-8709-4D39-AE8C-AE1AA7E47724}" sibTransId="{4EB4553E-A628-4C3E-B316-73BFDC2E3713}"/>
    <dgm:cxn modelId="{6D19738B-67DA-4848-82B8-7161301C42CF}" type="presOf" srcId="{7F19199D-156A-4CE8-A453-9876A5FFB7AD}" destId="{50320826-0CF5-4396-A008-4D3D0701FEB0}" srcOrd="0" destOrd="0" presId="urn:microsoft.com/office/officeart/2018/5/layout/CenteredIconLabelDescriptionList"/>
    <dgm:cxn modelId="{EF1C6C8D-FD95-4F3F-B5A9-5853228E6401}" type="presOf" srcId="{66C46268-5EA3-462C-84CD-06BCEEC46E37}" destId="{C8EC9485-8ED8-45B9-AA49-B4F2087EB963}" srcOrd="0" destOrd="1" presId="urn:microsoft.com/office/officeart/2018/5/layout/CenteredIconLabelDescriptionList"/>
    <dgm:cxn modelId="{95E173A0-090C-49E6-A620-257C44B46A71}" type="presOf" srcId="{EECD2984-8A16-4553-9D17-4A86F7E2FF30}" destId="{C1745B32-8F40-4ABB-82A2-00BD59A63C27}" srcOrd="0" destOrd="1" presId="urn:microsoft.com/office/officeart/2018/5/layout/CenteredIconLabelDescriptionList"/>
    <dgm:cxn modelId="{D589C7B6-F20F-4637-B6C1-640EF9D0CC19}" type="presOf" srcId="{FE047F9F-97FC-4F67-B41D-DB6278FE3C55}" destId="{198A17A7-EB46-4F0E-AD8F-9BF19B7C24FE}" srcOrd="0" destOrd="0" presId="urn:microsoft.com/office/officeart/2018/5/layout/CenteredIconLabelDescriptionList"/>
    <dgm:cxn modelId="{B41018DD-B4B6-46FB-B901-2EA7AA1A14BF}" srcId="{FE047F9F-97FC-4F67-B41D-DB6278FE3C55}" destId="{EECD2984-8A16-4553-9D17-4A86F7E2FF30}" srcOrd="1" destOrd="0" parTransId="{FB9ACC2C-6CE3-4732-83FD-56A7834EECFC}" sibTransId="{4179CDF0-9691-492C-A3BF-5D0B6230BCDB}"/>
    <dgm:cxn modelId="{DF6C53E0-EE24-4396-AE17-28A0F452D4B0}" type="presOf" srcId="{F288525E-AC83-4C52-9991-888E0BD15B20}" destId="{C8EC9485-8ED8-45B9-AA49-B4F2087EB963}" srcOrd="0" destOrd="0" presId="urn:microsoft.com/office/officeart/2018/5/layout/CenteredIconLabelDescriptionList"/>
    <dgm:cxn modelId="{7119E5E1-FB61-41D5-8B0C-D71C1BC49B75}" type="presOf" srcId="{B227A3D0-C6D1-42FD-ABCF-20B38C21E158}" destId="{3A814027-5D40-47E7-89B7-0405995746F6}" srcOrd="0" destOrd="0" presId="urn:microsoft.com/office/officeart/2018/5/layout/CenteredIconLabelDescriptionList"/>
    <dgm:cxn modelId="{635545E9-8404-41F1-9D75-2326E3D4EC84}" srcId="{B227A3D0-C6D1-42FD-ABCF-20B38C21E158}" destId="{F288525E-AC83-4C52-9991-888E0BD15B20}" srcOrd="0" destOrd="0" parTransId="{5C0321BB-8D1A-4438-920E-997792DB35CA}" sibTransId="{118ED1A6-9542-49F6-B873-D8F13EC90AA8}"/>
    <dgm:cxn modelId="{132E76F4-AF25-4765-9ACB-20C49F0556DB}" srcId="{FE047F9F-97FC-4F67-B41D-DB6278FE3C55}" destId="{5B24ACC7-4795-442C-B0C5-ADFB6B4C1F8B}" srcOrd="0" destOrd="0" parTransId="{E8D09846-B56C-4AF5-B20C-37ACEE850112}" sibTransId="{46D3152A-71A2-4925-B7EE-122B54178A7A}"/>
    <dgm:cxn modelId="{9FFDB0F9-2AF1-4420-B043-B50380F4EE25}" type="presOf" srcId="{0D12101D-71E8-4F95-925A-5384F6AD76EE}" destId="{C8EC9485-8ED8-45B9-AA49-B4F2087EB963}" srcOrd="0" destOrd="3" presId="urn:microsoft.com/office/officeart/2018/5/layout/CenteredIconLabelDescriptionList"/>
    <dgm:cxn modelId="{A4D2ACFB-165F-463A-8F40-92B0E4110DCB}" type="presOf" srcId="{74A80E37-68DB-40AC-9B5F-785C8A0C2EA8}" destId="{C8EC9485-8ED8-45B9-AA49-B4F2087EB963}" srcOrd="0" destOrd="2" presId="urn:microsoft.com/office/officeart/2018/5/layout/CenteredIconLabelDescriptionList"/>
    <dgm:cxn modelId="{C0E736F5-08A0-4514-BF1F-395346DD8759}" type="presParOf" srcId="{50320826-0CF5-4396-A008-4D3D0701FEB0}" destId="{6249A560-6DAE-4F46-8C75-7659B7417440}" srcOrd="0" destOrd="0" presId="urn:microsoft.com/office/officeart/2018/5/layout/CenteredIconLabelDescriptionList"/>
    <dgm:cxn modelId="{78A9FB92-8B8B-470E-BA68-E957D7DBAA9B}" type="presParOf" srcId="{6249A560-6DAE-4F46-8C75-7659B7417440}" destId="{BA96C1F2-3BDA-4FA1-A412-1127E6C3BA90}" srcOrd="0" destOrd="0" presId="urn:microsoft.com/office/officeart/2018/5/layout/CenteredIconLabelDescriptionList"/>
    <dgm:cxn modelId="{6632E990-4BB6-46E3-AC5C-645155F370BD}" type="presParOf" srcId="{6249A560-6DAE-4F46-8C75-7659B7417440}" destId="{29AC5C30-1197-499B-9026-A3F966FD9006}" srcOrd="1" destOrd="0" presId="urn:microsoft.com/office/officeart/2018/5/layout/CenteredIconLabelDescriptionList"/>
    <dgm:cxn modelId="{90115A39-C150-4E94-B642-67A6A6DB6B17}" type="presParOf" srcId="{6249A560-6DAE-4F46-8C75-7659B7417440}" destId="{198A17A7-EB46-4F0E-AD8F-9BF19B7C24FE}" srcOrd="2" destOrd="0" presId="urn:microsoft.com/office/officeart/2018/5/layout/CenteredIconLabelDescriptionList"/>
    <dgm:cxn modelId="{D8839E95-9657-4FD7-93D3-4A2916618391}" type="presParOf" srcId="{6249A560-6DAE-4F46-8C75-7659B7417440}" destId="{2AFED5B8-5181-4FB9-A7D8-604BB7288AD2}" srcOrd="3" destOrd="0" presId="urn:microsoft.com/office/officeart/2018/5/layout/CenteredIconLabelDescriptionList"/>
    <dgm:cxn modelId="{530A80C0-5B13-41D3-8E75-435FD10221BE}" type="presParOf" srcId="{6249A560-6DAE-4F46-8C75-7659B7417440}" destId="{C1745B32-8F40-4ABB-82A2-00BD59A63C27}" srcOrd="4" destOrd="0" presId="urn:microsoft.com/office/officeart/2018/5/layout/CenteredIconLabelDescriptionList"/>
    <dgm:cxn modelId="{E1852252-4586-4E30-8DBD-FE33A3BE563D}" type="presParOf" srcId="{50320826-0CF5-4396-A008-4D3D0701FEB0}" destId="{594F6069-C84D-490A-A0A1-C486EBC5AA55}" srcOrd="1" destOrd="0" presId="urn:microsoft.com/office/officeart/2018/5/layout/CenteredIconLabelDescriptionList"/>
    <dgm:cxn modelId="{8A3B8668-A9C5-419F-9774-2F9048EA5245}" type="presParOf" srcId="{50320826-0CF5-4396-A008-4D3D0701FEB0}" destId="{F8068F19-BB3A-41EE-8F81-5E4A636B50F9}" srcOrd="2" destOrd="0" presId="urn:microsoft.com/office/officeart/2018/5/layout/CenteredIconLabelDescriptionList"/>
    <dgm:cxn modelId="{2E76483C-AF02-4272-B274-92614BE343EA}" type="presParOf" srcId="{F8068F19-BB3A-41EE-8F81-5E4A636B50F9}" destId="{3824F8E3-86D1-4C09-9530-DCAA507DD7C3}" srcOrd="0" destOrd="0" presId="urn:microsoft.com/office/officeart/2018/5/layout/CenteredIconLabelDescriptionList"/>
    <dgm:cxn modelId="{1ADFDDF7-2B57-4D34-95A3-C7C55E3F26D8}" type="presParOf" srcId="{F8068F19-BB3A-41EE-8F81-5E4A636B50F9}" destId="{6918A797-B19A-4B59-A989-69E5ED613152}" srcOrd="1" destOrd="0" presId="urn:microsoft.com/office/officeart/2018/5/layout/CenteredIconLabelDescriptionList"/>
    <dgm:cxn modelId="{579E9F9D-6359-4388-9A27-DF0B66766930}" type="presParOf" srcId="{F8068F19-BB3A-41EE-8F81-5E4A636B50F9}" destId="{3A814027-5D40-47E7-89B7-0405995746F6}" srcOrd="2" destOrd="0" presId="urn:microsoft.com/office/officeart/2018/5/layout/CenteredIconLabelDescriptionList"/>
    <dgm:cxn modelId="{7181947C-92CB-4664-BA6E-DD6943CD7037}" type="presParOf" srcId="{F8068F19-BB3A-41EE-8F81-5E4A636B50F9}" destId="{9A4155F0-4CCA-494D-B99E-4216ACB7E0D5}" srcOrd="3" destOrd="0" presId="urn:microsoft.com/office/officeart/2018/5/layout/CenteredIconLabelDescriptionList"/>
    <dgm:cxn modelId="{02108B36-28F3-4D25-8558-DD3CB4FF6F14}" type="presParOf" srcId="{F8068F19-BB3A-41EE-8F81-5E4A636B50F9}" destId="{C8EC9485-8ED8-45B9-AA49-B4F2087EB963}"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2FA4E4-F8E7-426F-B84C-C2F86691B31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E53ACA0-4F10-4ACF-9147-0DFE6C41E59E}">
      <dgm:prSet/>
      <dgm:spPr/>
      <dgm:t>
        <a:bodyPr/>
        <a:lstStyle/>
        <a:p>
          <a:r>
            <a:rPr lang="fr-FR" dirty="0"/>
            <a:t>1. </a:t>
          </a:r>
          <a:r>
            <a:rPr lang="fr-FR" b="1" dirty="0"/>
            <a:t>Déploiement :</a:t>
          </a:r>
          <a:r>
            <a:rPr lang="fr-FR" dirty="0"/>
            <a:t> Comment s’articulent les ressources et capacités ? Les capacités permettent-elles de déployer les ressources et d’explorer – exploiter – optimiser leur potentiel ?</a:t>
          </a:r>
          <a:endParaRPr lang="en-US" dirty="0"/>
        </a:p>
      </dgm:t>
    </dgm:pt>
    <dgm:pt modelId="{5C9F41E3-CB14-4C2F-8B99-3838DD7C21C1}" type="parTrans" cxnId="{D1F11744-6140-411E-9B32-0AAB51BB3E72}">
      <dgm:prSet/>
      <dgm:spPr/>
      <dgm:t>
        <a:bodyPr/>
        <a:lstStyle/>
        <a:p>
          <a:endParaRPr lang="en-US"/>
        </a:p>
      </dgm:t>
    </dgm:pt>
    <dgm:pt modelId="{8C355530-ACB6-4096-91D5-51F7AC796E62}" type="sibTrans" cxnId="{D1F11744-6140-411E-9B32-0AAB51BB3E72}">
      <dgm:prSet/>
      <dgm:spPr/>
      <dgm:t>
        <a:bodyPr/>
        <a:lstStyle/>
        <a:p>
          <a:endParaRPr lang="en-US"/>
        </a:p>
      </dgm:t>
    </dgm:pt>
    <dgm:pt modelId="{051C9EF0-B602-4EAF-BE1F-02E5FAB1D24E}">
      <dgm:prSet/>
      <dgm:spPr/>
      <dgm:t>
        <a:bodyPr/>
        <a:lstStyle/>
        <a:p>
          <a:r>
            <a:rPr lang="fr-FR"/>
            <a:t>2. </a:t>
          </a:r>
          <a:r>
            <a:rPr lang="fr-FR" b="1"/>
            <a:t>Agencement :</a:t>
          </a:r>
          <a:r>
            <a:rPr lang="fr-FR"/>
            <a:t> Les ressources se nourrissent-elles les unes avec les autres ? Interactions ? Liens forcés ou naturels ?</a:t>
          </a:r>
          <a:endParaRPr lang="en-US"/>
        </a:p>
      </dgm:t>
    </dgm:pt>
    <dgm:pt modelId="{58FE72CC-E847-460B-9B33-DC3BFE173972}" type="parTrans" cxnId="{2D284D4B-D35B-4A69-BB57-C22CCDE8943F}">
      <dgm:prSet/>
      <dgm:spPr/>
      <dgm:t>
        <a:bodyPr/>
        <a:lstStyle/>
        <a:p>
          <a:endParaRPr lang="en-US"/>
        </a:p>
      </dgm:t>
    </dgm:pt>
    <dgm:pt modelId="{51F92865-9BAE-4C0C-8AEB-054A0158CBFB}" type="sibTrans" cxnId="{2D284D4B-D35B-4A69-BB57-C22CCDE8943F}">
      <dgm:prSet/>
      <dgm:spPr/>
      <dgm:t>
        <a:bodyPr/>
        <a:lstStyle/>
        <a:p>
          <a:endParaRPr lang="en-US"/>
        </a:p>
      </dgm:t>
    </dgm:pt>
    <dgm:pt modelId="{E1743679-6E42-4731-9452-9797FFAA71C5}">
      <dgm:prSet/>
      <dgm:spPr/>
      <dgm:t>
        <a:bodyPr/>
        <a:lstStyle/>
        <a:p>
          <a:r>
            <a:rPr lang="fr-FR"/>
            <a:t>3. </a:t>
          </a:r>
          <a:r>
            <a:rPr lang="fr-FR" b="1"/>
            <a:t>Dynamique :</a:t>
          </a:r>
          <a:r>
            <a:rPr lang="fr-FR"/>
            <a:t> Renouvellement abandon d’actifs (ressources ou capacités ?)</a:t>
          </a:r>
          <a:endParaRPr lang="en-US"/>
        </a:p>
      </dgm:t>
    </dgm:pt>
    <dgm:pt modelId="{527EC220-A252-4FB7-B9FA-AF46835B5068}" type="parTrans" cxnId="{7CD67AC8-0C2A-42BD-8CE7-C7785141FD2E}">
      <dgm:prSet/>
      <dgm:spPr/>
      <dgm:t>
        <a:bodyPr/>
        <a:lstStyle/>
        <a:p>
          <a:endParaRPr lang="en-US"/>
        </a:p>
      </dgm:t>
    </dgm:pt>
    <dgm:pt modelId="{9D31BD60-97EE-4673-AE13-9A13124B740E}" type="sibTrans" cxnId="{7CD67AC8-0C2A-42BD-8CE7-C7785141FD2E}">
      <dgm:prSet/>
      <dgm:spPr/>
      <dgm:t>
        <a:bodyPr/>
        <a:lstStyle/>
        <a:p>
          <a:endParaRPr lang="en-US"/>
        </a:p>
      </dgm:t>
    </dgm:pt>
    <dgm:pt modelId="{3DF7A6C6-FFE7-4905-9B33-7F23B771AB8F}">
      <dgm:prSet/>
      <dgm:spPr/>
      <dgm:t>
        <a:bodyPr/>
        <a:lstStyle/>
        <a:p>
          <a:r>
            <a:rPr lang="fr-FR"/>
            <a:t>4. </a:t>
          </a:r>
          <a:r>
            <a:rPr lang="fr-FR" b="1"/>
            <a:t>Contrôle :</a:t>
          </a:r>
          <a:r>
            <a:rPr lang="fr-FR"/>
            <a:t> évaluer votre dépendance (stakeholders contributeurs) et votre degré de contrôle</a:t>
          </a:r>
          <a:endParaRPr lang="en-US"/>
        </a:p>
      </dgm:t>
    </dgm:pt>
    <dgm:pt modelId="{E6FE6615-E697-4653-B923-312AF04B1EF2}" type="parTrans" cxnId="{977CB51D-DD19-4675-B167-EE7A3A9503A1}">
      <dgm:prSet/>
      <dgm:spPr/>
      <dgm:t>
        <a:bodyPr/>
        <a:lstStyle/>
        <a:p>
          <a:endParaRPr lang="en-US"/>
        </a:p>
      </dgm:t>
    </dgm:pt>
    <dgm:pt modelId="{AC179205-54F4-4722-A74D-44C287C2F668}" type="sibTrans" cxnId="{977CB51D-DD19-4675-B167-EE7A3A9503A1}">
      <dgm:prSet/>
      <dgm:spPr/>
      <dgm:t>
        <a:bodyPr/>
        <a:lstStyle/>
        <a:p>
          <a:endParaRPr lang="en-US"/>
        </a:p>
      </dgm:t>
    </dgm:pt>
    <dgm:pt modelId="{D24CF373-252E-43E4-8941-F95FE7C91ADF}" type="pres">
      <dgm:prSet presAssocID="{072FA4E4-F8E7-426F-B84C-C2F86691B313}" presName="vert0" presStyleCnt="0">
        <dgm:presLayoutVars>
          <dgm:dir/>
          <dgm:animOne val="branch"/>
          <dgm:animLvl val="lvl"/>
        </dgm:presLayoutVars>
      </dgm:prSet>
      <dgm:spPr/>
    </dgm:pt>
    <dgm:pt modelId="{A867E4FC-21D5-42CE-B9E4-4C758FA726B3}" type="pres">
      <dgm:prSet presAssocID="{DE53ACA0-4F10-4ACF-9147-0DFE6C41E59E}" presName="thickLine" presStyleLbl="alignNode1" presStyleIdx="0" presStyleCnt="4"/>
      <dgm:spPr/>
    </dgm:pt>
    <dgm:pt modelId="{272FE11E-2811-4C51-ABD3-9F48FDA0AE10}" type="pres">
      <dgm:prSet presAssocID="{DE53ACA0-4F10-4ACF-9147-0DFE6C41E59E}" presName="horz1" presStyleCnt="0"/>
      <dgm:spPr/>
    </dgm:pt>
    <dgm:pt modelId="{7FD0AF70-CB3F-41B0-BAC6-2DE37478CC87}" type="pres">
      <dgm:prSet presAssocID="{DE53ACA0-4F10-4ACF-9147-0DFE6C41E59E}" presName="tx1" presStyleLbl="revTx" presStyleIdx="0" presStyleCnt="4"/>
      <dgm:spPr/>
    </dgm:pt>
    <dgm:pt modelId="{22E6F7B9-13B9-4706-99B9-7D51F7281C99}" type="pres">
      <dgm:prSet presAssocID="{DE53ACA0-4F10-4ACF-9147-0DFE6C41E59E}" presName="vert1" presStyleCnt="0"/>
      <dgm:spPr/>
    </dgm:pt>
    <dgm:pt modelId="{0C6CCCD1-DED0-4844-B3A7-24F8E4447C8E}" type="pres">
      <dgm:prSet presAssocID="{051C9EF0-B602-4EAF-BE1F-02E5FAB1D24E}" presName="thickLine" presStyleLbl="alignNode1" presStyleIdx="1" presStyleCnt="4"/>
      <dgm:spPr/>
    </dgm:pt>
    <dgm:pt modelId="{56B961B3-2361-4579-BA31-88D671CBFCDC}" type="pres">
      <dgm:prSet presAssocID="{051C9EF0-B602-4EAF-BE1F-02E5FAB1D24E}" presName="horz1" presStyleCnt="0"/>
      <dgm:spPr/>
    </dgm:pt>
    <dgm:pt modelId="{2D5EF8A9-5D21-4EDA-8C37-77C278FD7C0B}" type="pres">
      <dgm:prSet presAssocID="{051C9EF0-B602-4EAF-BE1F-02E5FAB1D24E}" presName="tx1" presStyleLbl="revTx" presStyleIdx="1" presStyleCnt="4"/>
      <dgm:spPr/>
    </dgm:pt>
    <dgm:pt modelId="{CFBC4194-1171-4F54-81BF-8D06CCE58FC1}" type="pres">
      <dgm:prSet presAssocID="{051C9EF0-B602-4EAF-BE1F-02E5FAB1D24E}" presName="vert1" presStyleCnt="0"/>
      <dgm:spPr/>
    </dgm:pt>
    <dgm:pt modelId="{7A483AF8-870C-4B1B-8EE0-E61C4E69A48A}" type="pres">
      <dgm:prSet presAssocID="{E1743679-6E42-4731-9452-9797FFAA71C5}" presName="thickLine" presStyleLbl="alignNode1" presStyleIdx="2" presStyleCnt="4"/>
      <dgm:spPr/>
    </dgm:pt>
    <dgm:pt modelId="{F05A092F-B577-421F-9229-DCDB736C1006}" type="pres">
      <dgm:prSet presAssocID="{E1743679-6E42-4731-9452-9797FFAA71C5}" presName="horz1" presStyleCnt="0"/>
      <dgm:spPr/>
    </dgm:pt>
    <dgm:pt modelId="{24D76979-1E29-44C1-9A80-A39E90F371FB}" type="pres">
      <dgm:prSet presAssocID="{E1743679-6E42-4731-9452-9797FFAA71C5}" presName="tx1" presStyleLbl="revTx" presStyleIdx="2" presStyleCnt="4"/>
      <dgm:spPr/>
    </dgm:pt>
    <dgm:pt modelId="{A662AEDC-904B-4BC9-979D-7AE8E1A13C14}" type="pres">
      <dgm:prSet presAssocID="{E1743679-6E42-4731-9452-9797FFAA71C5}" presName="vert1" presStyleCnt="0"/>
      <dgm:spPr/>
    </dgm:pt>
    <dgm:pt modelId="{0E170FB7-DA1F-452A-B95F-8D5F0099092E}" type="pres">
      <dgm:prSet presAssocID="{3DF7A6C6-FFE7-4905-9B33-7F23B771AB8F}" presName="thickLine" presStyleLbl="alignNode1" presStyleIdx="3" presStyleCnt="4"/>
      <dgm:spPr/>
    </dgm:pt>
    <dgm:pt modelId="{E10B0B5A-0344-40A9-848C-9F98C3137AA7}" type="pres">
      <dgm:prSet presAssocID="{3DF7A6C6-FFE7-4905-9B33-7F23B771AB8F}" presName="horz1" presStyleCnt="0"/>
      <dgm:spPr/>
    </dgm:pt>
    <dgm:pt modelId="{CDC832F2-AFFE-49D8-B5C8-5BB4B07B46FB}" type="pres">
      <dgm:prSet presAssocID="{3DF7A6C6-FFE7-4905-9B33-7F23B771AB8F}" presName="tx1" presStyleLbl="revTx" presStyleIdx="3" presStyleCnt="4"/>
      <dgm:spPr/>
    </dgm:pt>
    <dgm:pt modelId="{F5E2BF4C-D7F4-4A1D-8ABE-13AACCA66EC4}" type="pres">
      <dgm:prSet presAssocID="{3DF7A6C6-FFE7-4905-9B33-7F23B771AB8F}" presName="vert1" presStyleCnt="0"/>
      <dgm:spPr/>
    </dgm:pt>
  </dgm:ptLst>
  <dgm:cxnLst>
    <dgm:cxn modelId="{977CB51D-DD19-4675-B167-EE7A3A9503A1}" srcId="{072FA4E4-F8E7-426F-B84C-C2F86691B313}" destId="{3DF7A6C6-FFE7-4905-9B33-7F23B771AB8F}" srcOrd="3" destOrd="0" parTransId="{E6FE6615-E697-4653-B923-312AF04B1EF2}" sibTransId="{AC179205-54F4-4722-A74D-44C287C2F668}"/>
    <dgm:cxn modelId="{49C8BE62-AA5B-41FF-803F-3E10578F12BD}" type="presOf" srcId="{051C9EF0-B602-4EAF-BE1F-02E5FAB1D24E}" destId="{2D5EF8A9-5D21-4EDA-8C37-77C278FD7C0B}" srcOrd="0" destOrd="0" presId="urn:microsoft.com/office/officeart/2008/layout/LinedList"/>
    <dgm:cxn modelId="{D1F11744-6140-411E-9B32-0AAB51BB3E72}" srcId="{072FA4E4-F8E7-426F-B84C-C2F86691B313}" destId="{DE53ACA0-4F10-4ACF-9147-0DFE6C41E59E}" srcOrd="0" destOrd="0" parTransId="{5C9F41E3-CB14-4C2F-8B99-3838DD7C21C1}" sibTransId="{8C355530-ACB6-4096-91D5-51F7AC796E62}"/>
    <dgm:cxn modelId="{2D284D4B-D35B-4A69-BB57-C22CCDE8943F}" srcId="{072FA4E4-F8E7-426F-B84C-C2F86691B313}" destId="{051C9EF0-B602-4EAF-BE1F-02E5FAB1D24E}" srcOrd="1" destOrd="0" parTransId="{58FE72CC-E847-460B-9B33-DC3BFE173972}" sibTransId="{51F92865-9BAE-4C0C-8AEB-054A0158CBFB}"/>
    <dgm:cxn modelId="{046CD791-5D84-46FB-B2DA-69EEB45F4579}" type="presOf" srcId="{E1743679-6E42-4731-9452-9797FFAA71C5}" destId="{24D76979-1E29-44C1-9A80-A39E90F371FB}" srcOrd="0" destOrd="0" presId="urn:microsoft.com/office/officeart/2008/layout/LinedList"/>
    <dgm:cxn modelId="{31AB979A-2E60-40BA-8219-6A202D7A266F}" type="presOf" srcId="{072FA4E4-F8E7-426F-B84C-C2F86691B313}" destId="{D24CF373-252E-43E4-8941-F95FE7C91ADF}" srcOrd="0" destOrd="0" presId="urn:microsoft.com/office/officeart/2008/layout/LinedList"/>
    <dgm:cxn modelId="{9296AEBC-918A-4148-998D-C1729374958C}" type="presOf" srcId="{DE53ACA0-4F10-4ACF-9147-0DFE6C41E59E}" destId="{7FD0AF70-CB3F-41B0-BAC6-2DE37478CC87}" srcOrd="0" destOrd="0" presId="urn:microsoft.com/office/officeart/2008/layout/LinedList"/>
    <dgm:cxn modelId="{7CD67AC8-0C2A-42BD-8CE7-C7785141FD2E}" srcId="{072FA4E4-F8E7-426F-B84C-C2F86691B313}" destId="{E1743679-6E42-4731-9452-9797FFAA71C5}" srcOrd="2" destOrd="0" parTransId="{527EC220-A252-4FB7-B9FA-AF46835B5068}" sibTransId="{9D31BD60-97EE-4673-AE13-9A13124B740E}"/>
    <dgm:cxn modelId="{885E93D5-1270-41A9-9BBF-B8308E8A7572}" type="presOf" srcId="{3DF7A6C6-FFE7-4905-9B33-7F23B771AB8F}" destId="{CDC832F2-AFFE-49D8-B5C8-5BB4B07B46FB}" srcOrd="0" destOrd="0" presId="urn:microsoft.com/office/officeart/2008/layout/LinedList"/>
    <dgm:cxn modelId="{352FEA73-02B8-4721-BA6F-C583CBDFA13E}" type="presParOf" srcId="{D24CF373-252E-43E4-8941-F95FE7C91ADF}" destId="{A867E4FC-21D5-42CE-B9E4-4C758FA726B3}" srcOrd="0" destOrd="0" presId="urn:microsoft.com/office/officeart/2008/layout/LinedList"/>
    <dgm:cxn modelId="{1C1DA3D8-3323-4B42-B4BE-366DEA8EB8B8}" type="presParOf" srcId="{D24CF373-252E-43E4-8941-F95FE7C91ADF}" destId="{272FE11E-2811-4C51-ABD3-9F48FDA0AE10}" srcOrd="1" destOrd="0" presId="urn:microsoft.com/office/officeart/2008/layout/LinedList"/>
    <dgm:cxn modelId="{50CC4A30-0768-4227-A388-6A010E932188}" type="presParOf" srcId="{272FE11E-2811-4C51-ABD3-9F48FDA0AE10}" destId="{7FD0AF70-CB3F-41B0-BAC6-2DE37478CC87}" srcOrd="0" destOrd="0" presId="urn:microsoft.com/office/officeart/2008/layout/LinedList"/>
    <dgm:cxn modelId="{0A9F47C4-3171-41CF-A464-977B385E5603}" type="presParOf" srcId="{272FE11E-2811-4C51-ABD3-9F48FDA0AE10}" destId="{22E6F7B9-13B9-4706-99B9-7D51F7281C99}" srcOrd="1" destOrd="0" presId="urn:microsoft.com/office/officeart/2008/layout/LinedList"/>
    <dgm:cxn modelId="{218FBCEA-EF00-43DA-A3EB-66E15740F8BE}" type="presParOf" srcId="{D24CF373-252E-43E4-8941-F95FE7C91ADF}" destId="{0C6CCCD1-DED0-4844-B3A7-24F8E4447C8E}" srcOrd="2" destOrd="0" presId="urn:microsoft.com/office/officeart/2008/layout/LinedList"/>
    <dgm:cxn modelId="{7256290E-710B-42A4-9978-1591CFB70F3D}" type="presParOf" srcId="{D24CF373-252E-43E4-8941-F95FE7C91ADF}" destId="{56B961B3-2361-4579-BA31-88D671CBFCDC}" srcOrd="3" destOrd="0" presId="urn:microsoft.com/office/officeart/2008/layout/LinedList"/>
    <dgm:cxn modelId="{802C7DF0-BC2E-4966-8657-15B6CC6B494F}" type="presParOf" srcId="{56B961B3-2361-4579-BA31-88D671CBFCDC}" destId="{2D5EF8A9-5D21-4EDA-8C37-77C278FD7C0B}" srcOrd="0" destOrd="0" presId="urn:microsoft.com/office/officeart/2008/layout/LinedList"/>
    <dgm:cxn modelId="{9953FD07-5565-43B1-8885-FED82927769A}" type="presParOf" srcId="{56B961B3-2361-4579-BA31-88D671CBFCDC}" destId="{CFBC4194-1171-4F54-81BF-8D06CCE58FC1}" srcOrd="1" destOrd="0" presId="urn:microsoft.com/office/officeart/2008/layout/LinedList"/>
    <dgm:cxn modelId="{ED17C996-D0AB-4652-A031-2B5E1D71E2DF}" type="presParOf" srcId="{D24CF373-252E-43E4-8941-F95FE7C91ADF}" destId="{7A483AF8-870C-4B1B-8EE0-E61C4E69A48A}" srcOrd="4" destOrd="0" presId="urn:microsoft.com/office/officeart/2008/layout/LinedList"/>
    <dgm:cxn modelId="{B4195537-E2AB-4EC9-A1DF-005870C692C5}" type="presParOf" srcId="{D24CF373-252E-43E4-8941-F95FE7C91ADF}" destId="{F05A092F-B577-421F-9229-DCDB736C1006}" srcOrd="5" destOrd="0" presId="urn:microsoft.com/office/officeart/2008/layout/LinedList"/>
    <dgm:cxn modelId="{5094B175-5C21-4509-9A46-FBB974AF1D4A}" type="presParOf" srcId="{F05A092F-B577-421F-9229-DCDB736C1006}" destId="{24D76979-1E29-44C1-9A80-A39E90F371FB}" srcOrd="0" destOrd="0" presId="urn:microsoft.com/office/officeart/2008/layout/LinedList"/>
    <dgm:cxn modelId="{9D12A0AE-4945-498B-B9B3-2225B6F97282}" type="presParOf" srcId="{F05A092F-B577-421F-9229-DCDB736C1006}" destId="{A662AEDC-904B-4BC9-979D-7AE8E1A13C14}" srcOrd="1" destOrd="0" presId="urn:microsoft.com/office/officeart/2008/layout/LinedList"/>
    <dgm:cxn modelId="{71EE6ECA-485D-477D-A988-6EDE4CCA729A}" type="presParOf" srcId="{D24CF373-252E-43E4-8941-F95FE7C91ADF}" destId="{0E170FB7-DA1F-452A-B95F-8D5F0099092E}" srcOrd="6" destOrd="0" presId="urn:microsoft.com/office/officeart/2008/layout/LinedList"/>
    <dgm:cxn modelId="{24FE3022-A552-40F8-83B3-1C8868DDD49F}" type="presParOf" srcId="{D24CF373-252E-43E4-8941-F95FE7C91ADF}" destId="{E10B0B5A-0344-40A9-848C-9F98C3137AA7}" srcOrd="7" destOrd="0" presId="urn:microsoft.com/office/officeart/2008/layout/LinedList"/>
    <dgm:cxn modelId="{CA7F13EE-A311-418F-8445-932F4DD2B94C}" type="presParOf" srcId="{E10B0B5A-0344-40A9-848C-9F98C3137AA7}" destId="{CDC832F2-AFFE-49D8-B5C8-5BB4B07B46FB}" srcOrd="0" destOrd="0" presId="urn:microsoft.com/office/officeart/2008/layout/LinedList"/>
    <dgm:cxn modelId="{F8B60C1A-1C5D-4A4E-A565-569265D2F133}" type="presParOf" srcId="{E10B0B5A-0344-40A9-848C-9F98C3137AA7}" destId="{F5E2BF4C-D7F4-4A1D-8ABE-13AACCA66EC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59CDDD-77B6-45A3-9F05-CACF349D55E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CA7E9AB-5362-4AD4-A0E9-4B1D19588295}">
      <dgm:prSet/>
      <dgm:spPr/>
      <dgm:t>
        <a:bodyPr/>
        <a:lstStyle/>
        <a:p>
          <a:r>
            <a:rPr lang="fr-FR"/>
            <a:t>Micro – Macro Culture :  mauvaise adéquation variables environnementales – ressources – compétences ?</a:t>
          </a:r>
          <a:endParaRPr lang="en-US"/>
        </a:p>
      </dgm:t>
    </dgm:pt>
    <dgm:pt modelId="{9CF6A072-F5BD-4804-9B9D-84EFB1281E2D}" type="parTrans" cxnId="{95A6AF19-EE35-4B84-AEA2-53833160A360}">
      <dgm:prSet/>
      <dgm:spPr/>
      <dgm:t>
        <a:bodyPr/>
        <a:lstStyle/>
        <a:p>
          <a:endParaRPr lang="en-US"/>
        </a:p>
      </dgm:t>
    </dgm:pt>
    <dgm:pt modelId="{BA43714E-7FCA-4687-8338-A50A68620157}" type="sibTrans" cxnId="{95A6AF19-EE35-4B84-AEA2-53833160A360}">
      <dgm:prSet/>
      <dgm:spPr/>
      <dgm:t>
        <a:bodyPr/>
        <a:lstStyle/>
        <a:p>
          <a:endParaRPr lang="en-US"/>
        </a:p>
      </dgm:t>
    </dgm:pt>
    <dgm:pt modelId="{F8AC776E-916C-4C75-B46A-7C224C38E30D}">
      <dgm:prSet/>
      <dgm:spPr/>
      <dgm:t>
        <a:bodyPr/>
        <a:lstStyle/>
        <a:p>
          <a:r>
            <a:rPr lang="fr-FR"/>
            <a:t>Dépendance ?</a:t>
          </a:r>
          <a:endParaRPr lang="en-US"/>
        </a:p>
      </dgm:t>
    </dgm:pt>
    <dgm:pt modelId="{7CA48019-DD1C-4087-AD89-969AB901D3F9}" type="parTrans" cxnId="{24A21745-0E38-464B-B8F7-A7B2EC2CB452}">
      <dgm:prSet/>
      <dgm:spPr/>
      <dgm:t>
        <a:bodyPr/>
        <a:lstStyle/>
        <a:p>
          <a:endParaRPr lang="en-US"/>
        </a:p>
      </dgm:t>
    </dgm:pt>
    <dgm:pt modelId="{F1453348-F5C5-4A5A-9A0F-06FC9E21D3FD}" type="sibTrans" cxnId="{24A21745-0E38-464B-B8F7-A7B2EC2CB452}">
      <dgm:prSet/>
      <dgm:spPr/>
      <dgm:t>
        <a:bodyPr/>
        <a:lstStyle/>
        <a:p>
          <a:endParaRPr lang="en-US"/>
        </a:p>
      </dgm:t>
    </dgm:pt>
    <dgm:pt modelId="{5EBCC7DD-7A73-46FC-BFA7-A43769E2677D}">
      <dgm:prSet/>
      <dgm:spPr/>
      <dgm:t>
        <a:bodyPr/>
        <a:lstStyle/>
        <a:p>
          <a:r>
            <a:rPr lang="fr-FR"/>
            <a:t>Manque d’innovation stratégique et marketing et donc peu d’unicité événementielle ?</a:t>
          </a:r>
          <a:endParaRPr lang="en-US"/>
        </a:p>
      </dgm:t>
    </dgm:pt>
    <dgm:pt modelId="{64881932-CB6F-4058-8CE4-CAA5F904C64D}" type="parTrans" cxnId="{25551ABD-5D21-4AFB-B770-6D912365CDC7}">
      <dgm:prSet/>
      <dgm:spPr/>
      <dgm:t>
        <a:bodyPr/>
        <a:lstStyle/>
        <a:p>
          <a:endParaRPr lang="en-US"/>
        </a:p>
      </dgm:t>
    </dgm:pt>
    <dgm:pt modelId="{02479B35-B0CD-47B9-9050-96E2CA6E5722}" type="sibTrans" cxnId="{25551ABD-5D21-4AFB-B770-6D912365CDC7}">
      <dgm:prSet/>
      <dgm:spPr/>
      <dgm:t>
        <a:bodyPr/>
        <a:lstStyle/>
        <a:p>
          <a:endParaRPr lang="en-US"/>
        </a:p>
      </dgm:t>
    </dgm:pt>
    <dgm:pt modelId="{B0D68437-5209-4A9F-9ABE-7BEE1E64FB91}">
      <dgm:prSet/>
      <dgm:spPr/>
      <dgm:t>
        <a:bodyPr/>
        <a:lstStyle/>
        <a:p>
          <a:r>
            <a:rPr lang="fr-FR"/>
            <a:t>Manque de compétences de gestion (coût croissant par ex) ?</a:t>
          </a:r>
          <a:endParaRPr lang="en-US"/>
        </a:p>
      </dgm:t>
    </dgm:pt>
    <dgm:pt modelId="{29E35120-8080-4ED2-AD8D-1801E0179B28}" type="parTrans" cxnId="{976850BE-07C7-40F5-A6E4-AD502B27DFD8}">
      <dgm:prSet/>
      <dgm:spPr/>
      <dgm:t>
        <a:bodyPr/>
        <a:lstStyle/>
        <a:p>
          <a:endParaRPr lang="en-US"/>
        </a:p>
      </dgm:t>
    </dgm:pt>
    <dgm:pt modelId="{25EDC388-E886-4D72-8D36-4AA56F83CE51}" type="sibTrans" cxnId="{976850BE-07C7-40F5-A6E4-AD502B27DFD8}">
      <dgm:prSet/>
      <dgm:spPr/>
      <dgm:t>
        <a:bodyPr/>
        <a:lstStyle/>
        <a:p>
          <a:endParaRPr lang="en-US"/>
        </a:p>
      </dgm:t>
    </dgm:pt>
    <dgm:pt modelId="{1ACA8844-2D5B-446A-9384-06B79468778B}">
      <dgm:prSet/>
      <dgm:spPr/>
      <dgm:t>
        <a:bodyPr/>
        <a:lstStyle/>
        <a:p>
          <a:r>
            <a:rPr lang="fr-FR"/>
            <a:t>Stratégie réactive ou FIT ?</a:t>
          </a:r>
          <a:endParaRPr lang="en-US"/>
        </a:p>
      </dgm:t>
    </dgm:pt>
    <dgm:pt modelId="{E5B2FE64-102F-486E-9A56-DBD4EDFEEBC3}" type="parTrans" cxnId="{C67EEC66-C7EE-49ED-BDC8-EF5EE0FB0363}">
      <dgm:prSet/>
      <dgm:spPr/>
      <dgm:t>
        <a:bodyPr/>
        <a:lstStyle/>
        <a:p>
          <a:endParaRPr lang="en-US"/>
        </a:p>
      </dgm:t>
    </dgm:pt>
    <dgm:pt modelId="{8925B8D5-320A-4B88-A4A9-1F56C48A22F9}" type="sibTrans" cxnId="{C67EEC66-C7EE-49ED-BDC8-EF5EE0FB0363}">
      <dgm:prSet/>
      <dgm:spPr/>
      <dgm:t>
        <a:bodyPr/>
        <a:lstStyle/>
        <a:p>
          <a:endParaRPr lang="en-US"/>
        </a:p>
      </dgm:t>
    </dgm:pt>
    <dgm:pt modelId="{35AAEC15-983F-4AA8-8D5D-E52D8020446F}" type="pres">
      <dgm:prSet presAssocID="{9C59CDDD-77B6-45A3-9F05-CACF349D55E0}" presName="root" presStyleCnt="0">
        <dgm:presLayoutVars>
          <dgm:dir/>
          <dgm:resizeHandles val="exact"/>
        </dgm:presLayoutVars>
      </dgm:prSet>
      <dgm:spPr/>
    </dgm:pt>
    <dgm:pt modelId="{4DF8FE79-22B8-45BE-A1CD-B55DF1FD746A}" type="pres">
      <dgm:prSet presAssocID="{8CA7E9AB-5362-4AD4-A0E9-4B1D19588295}" presName="compNode" presStyleCnt="0"/>
      <dgm:spPr/>
    </dgm:pt>
    <dgm:pt modelId="{262B13B0-E5E9-45BA-9532-C79D274BD73B}" type="pres">
      <dgm:prSet presAssocID="{8CA7E9AB-5362-4AD4-A0E9-4B1D19588295}" presName="bgRect" presStyleLbl="bgShp" presStyleIdx="0" presStyleCnt="5"/>
      <dgm:spPr/>
    </dgm:pt>
    <dgm:pt modelId="{B4BD72BE-E87E-45A1-B1DA-5D7618B8C389}" type="pres">
      <dgm:prSet presAssocID="{8CA7E9AB-5362-4AD4-A0E9-4B1D1958829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4D0F4AF-03F5-4FB7-9C4C-EA17D9A43135}" type="pres">
      <dgm:prSet presAssocID="{8CA7E9AB-5362-4AD4-A0E9-4B1D19588295}" presName="spaceRect" presStyleCnt="0"/>
      <dgm:spPr/>
    </dgm:pt>
    <dgm:pt modelId="{0277B67F-FA4E-4428-A524-4213CCA3C0BD}" type="pres">
      <dgm:prSet presAssocID="{8CA7E9AB-5362-4AD4-A0E9-4B1D19588295}" presName="parTx" presStyleLbl="revTx" presStyleIdx="0" presStyleCnt="5">
        <dgm:presLayoutVars>
          <dgm:chMax val="0"/>
          <dgm:chPref val="0"/>
        </dgm:presLayoutVars>
      </dgm:prSet>
      <dgm:spPr/>
    </dgm:pt>
    <dgm:pt modelId="{51C2728A-4BBA-45B1-BD9E-6F99DF050E92}" type="pres">
      <dgm:prSet presAssocID="{BA43714E-7FCA-4687-8338-A50A68620157}" presName="sibTrans" presStyleCnt="0"/>
      <dgm:spPr/>
    </dgm:pt>
    <dgm:pt modelId="{EF40B0FF-A0D5-46FE-BD16-16715180754A}" type="pres">
      <dgm:prSet presAssocID="{F8AC776E-916C-4C75-B46A-7C224C38E30D}" presName="compNode" presStyleCnt="0"/>
      <dgm:spPr/>
    </dgm:pt>
    <dgm:pt modelId="{BC35E472-B4A8-42ED-9107-48FC827DEBB9}" type="pres">
      <dgm:prSet presAssocID="{F8AC776E-916C-4C75-B46A-7C224C38E30D}" presName="bgRect" presStyleLbl="bgShp" presStyleIdx="1" presStyleCnt="5"/>
      <dgm:spPr/>
    </dgm:pt>
    <dgm:pt modelId="{3DA674EC-3332-4B9B-A074-4B825D199E5A}" type="pres">
      <dgm:prSet presAssocID="{F8AC776E-916C-4C75-B46A-7C224C38E30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FBC93A85-CB26-4BFA-B448-4352B88D4143}" type="pres">
      <dgm:prSet presAssocID="{F8AC776E-916C-4C75-B46A-7C224C38E30D}" presName="spaceRect" presStyleCnt="0"/>
      <dgm:spPr/>
    </dgm:pt>
    <dgm:pt modelId="{797C37CB-03D0-4FE3-A7C4-265F6F5C0867}" type="pres">
      <dgm:prSet presAssocID="{F8AC776E-916C-4C75-B46A-7C224C38E30D}" presName="parTx" presStyleLbl="revTx" presStyleIdx="1" presStyleCnt="5">
        <dgm:presLayoutVars>
          <dgm:chMax val="0"/>
          <dgm:chPref val="0"/>
        </dgm:presLayoutVars>
      </dgm:prSet>
      <dgm:spPr/>
    </dgm:pt>
    <dgm:pt modelId="{11DB6FF2-DDA2-4A5B-98C0-2EF7FD7349B0}" type="pres">
      <dgm:prSet presAssocID="{F1453348-F5C5-4A5A-9A0F-06FC9E21D3FD}" presName="sibTrans" presStyleCnt="0"/>
      <dgm:spPr/>
    </dgm:pt>
    <dgm:pt modelId="{AB5F6B9F-FCCE-4B19-A069-DBBE48BDABFE}" type="pres">
      <dgm:prSet presAssocID="{5EBCC7DD-7A73-46FC-BFA7-A43769E2677D}" presName="compNode" presStyleCnt="0"/>
      <dgm:spPr/>
    </dgm:pt>
    <dgm:pt modelId="{F02F26B7-3E24-4528-86DE-9745DCCB4ED1}" type="pres">
      <dgm:prSet presAssocID="{5EBCC7DD-7A73-46FC-BFA7-A43769E2677D}" presName="bgRect" presStyleLbl="bgShp" presStyleIdx="2" presStyleCnt="5"/>
      <dgm:spPr/>
    </dgm:pt>
    <dgm:pt modelId="{CAE105B2-93BF-4ECA-ADF6-5B970F62140E}" type="pres">
      <dgm:prSet presAssocID="{5EBCC7DD-7A73-46FC-BFA7-A43769E2677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9F47702F-D024-428F-95B0-A9BAC3DE5DC5}" type="pres">
      <dgm:prSet presAssocID="{5EBCC7DD-7A73-46FC-BFA7-A43769E2677D}" presName="spaceRect" presStyleCnt="0"/>
      <dgm:spPr/>
    </dgm:pt>
    <dgm:pt modelId="{824975B7-1599-423C-8308-9A3F8CFC13AD}" type="pres">
      <dgm:prSet presAssocID="{5EBCC7DD-7A73-46FC-BFA7-A43769E2677D}" presName="parTx" presStyleLbl="revTx" presStyleIdx="2" presStyleCnt="5">
        <dgm:presLayoutVars>
          <dgm:chMax val="0"/>
          <dgm:chPref val="0"/>
        </dgm:presLayoutVars>
      </dgm:prSet>
      <dgm:spPr/>
    </dgm:pt>
    <dgm:pt modelId="{ABAA9791-6502-4EB2-8B65-F8735CCD5E1E}" type="pres">
      <dgm:prSet presAssocID="{02479B35-B0CD-47B9-9050-96E2CA6E5722}" presName="sibTrans" presStyleCnt="0"/>
      <dgm:spPr/>
    </dgm:pt>
    <dgm:pt modelId="{8966A7A7-E729-48A5-9737-062C2F1559E1}" type="pres">
      <dgm:prSet presAssocID="{B0D68437-5209-4A9F-9ABE-7BEE1E64FB91}" presName="compNode" presStyleCnt="0"/>
      <dgm:spPr/>
    </dgm:pt>
    <dgm:pt modelId="{DD0FB67E-17FD-4123-8AD0-DEF16A879735}" type="pres">
      <dgm:prSet presAssocID="{B0D68437-5209-4A9F-9ABE-7BEE1E64FB91}" presName="bgRect" presStyleLbl="bgShp" presStyleIdx="3" presStyleCnt="5"/>
      <dgm:spPr/>
    </dgm:pt>
    <dgm:pt modelId="{68F7566A-FF7E-433D-8D2E-351BC0A949AE}" type="pres">
      <dgm:prSet presAssocID="{B0D68437-5209-4A9F-9ABE-7BEE1E64FB9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elder"/>
        </a:ext>
      </dgm:extLst>
    </dgm:pt>
    <dgm:pt modelId="{512026D2-6FB8-4A3D-8E4A-5B25935A900C}" type="pres">
      <dgm:prSet presAssocID="{B0D68437-5209-4A9F-9ABE-7BEE1E64FB91}" presName="spaceRect" presStyleCnt="0"/>
      <dgm:spPr/>
    </dgm:pt>
    <dgm:pt modelId="{1AE6CB44-27C8-4CB6-B698-C699F89C5318}" type="pres">
      <dgm:prSet presAssocID="{B0D68437-5209-4A9F-9ABE-7BEE1E64FB91}" presName="parTx" presStyleLbl="revTx" presStyleIdx="3" presStyleCnt="5">
        <dgm:presLayoutVars>
          <dgm:chMax val="0"/>
          <dgm:chPref val="0"/>
        </dgm:presLayoutVars>
      </dgm:prSet>
      <dgm:spPr/>
    </dgm:pt>
    <dgm:pt modelId="{F928B3D8-29CD-4EBB-84C9-CCF859E81083}" type="pres">
      <dgm:prSet presAssocID="{25EDC388-E886-4D72-8D36-4AA56F83CE51}" presName="sibTrans" presStyleCnt="0"/>
      <dgm:spPr/>
    </dgm:pt>
    <dgm:pt modelId="{9EEE43C1-E96E-4D87-8A99-14F8FED5854C}" type="pres">
      <dgm:prSet presAssocID="{1ACA8844-2D5B-446A-9384-06B79468778B}" presName="compNode" presStyleCnt="0"/>
      <dgm:spPr/>
    </dgm:pt>
    <dgm:pt modelId="{C061DF73-90CD-405A-9D65-318896A62A07}" type="pres">
      <dgm:prSet presAssocID="{1ACA8844-2D5B-446A-9384-06B79468778B}" presName="bgRect" presStyleLbl="bgShp" presStyleIdx="4" presStyleCnt="5"/>
      <dgm:spPr/>
    </dgm:pt>
    <dgm:pt modelId="{3961D042-E073-4A0C-A3CA-EA0B93418C56}" type="pres">
      <dgm:prSet presAssocID="{1ACA8844-2D5B-446A-9384-06B79468778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2112F708-4A68-43D5-8930-604721531080}" type="pres">
      <dgm:prSet presAssocID="{1ACA8844-2D5B-446A-9384-06B79468778B}" presName="spaceRect" presStyleCnt="0"/>
      <dgm:spPr/>
    </dgm:pt>
    <dgm:pt modelId="{BE406927-0935-45AB-B8CA-5A2C6E6E599D}" type="pres">
      <dgm:prSet presAssocID="{1ACA8844-2D5B-446A-9384-06B79468778B}" presName="parTx" presStyleLbl="revTx" presStyleIdx="4" presStyleCnt="5">
        <dgm:presLayoutVars>
          <dgm:chMax val="0"/>
          <dgm:chPref val="0"/>
        </dgm:presLayoutVars>
      </dgm:prSet>
      <dgm:spPr/>
    </dgm:pt>
  </dgm:ptLst>
  <dgm:cxnLst>
    <dgm:cxn modelId="{95A6AF19-EE35-4B84-AEA2-53833160A360}" srcId="{9C59CDDD-77B6-45A3-9F05-CACF349D55E0}" destId="{8CA7E9AB-5362-4AD4-A0E9-4B1D19588295}" srcOrd="0" destOrd="0" parTransId="{9CF6A072-F5BD-4804-9B9D-84EFB1281E2D}" sibTransId="{BA43714E-7FCA-4687-8338-A50A68620157}"/>
    <dgm:cxn modelId="{3B5E422F-E865-4D14-8CC6-1BADE4215FE5}" type="presOf" srcId="{9C59CDDD-77B6-45A3-9F05-CACF349D55E0}" destId="{35AAEC15-983F-4AA8-8D5D-E52D8020446F}" srcOrd="0" destOrd="0" presId="urn:microsoft.com/office/officeart/2018/2/layout/IconVerticalSolidList"/>
    <dgm:cxn modelId="{20A86E3A-7287-4DC2-A4FA-BA2E7606C7C4}" type="presOf" srcId="{B0D68437-5209-4A9F-9ABE-7BEE1E64FB91}" destId="{1AE6CB44-27C8-4CB6-B698-C699F89C5318}" srcOrd="0" destOrd="0" presId="urn:microsoft.com/office/officeart/2018/2/layout/IconVerticalSolidList"/>
    <dgm:cxn modelId="{1408CB3A-47BE-489A-B12A-736F2E53569B}" type="presOf" srcId="{5EBCC7DD-7A73-46FC-BFA7-A43769E2677D}" destId="{824975B7-1599-423C-8308-9A3F8CFC13AD}" srcOrd="0" destOrd="0" presId="urn:microsoft.com/office/officeart/2018/2/layout/IconVerticalSolidList"/>
    <dgm:cxn modelId="{BC13C45B-EF3D-4C02-8680-D19AFE4718AE}" type="presOf" srcId="{1ACA8844-2D5B-446A-9384-06B79468778B}" destId="{BE406927-0935-45AB-B8CA-5A2C6E6E599D}" srcOrd="0" destOrd="0" presId="urn:microsoft.com/office/officeart/2018/2/layout/IconVerticalSolidList"/>
    <dgm:cxn modelId="{24A21745-0E38-464B-B8F7-A7B2EC2CB452}" srcId="{9C59CDDD-77B6-45A3-9F05-CACF349D55E0}" destId="{F8AC776E-916C-4C75-B46A-7C224C38E30D}" srcOrd="1" destOrd="0" parTransId="{7CA48019-DD1C-4087-AD89-969AB901D3F9}" sibTransId="{F1453348-F5C5-4A5A-9A0F-06FC9E21D3FD}"/>
    <dgm:cxn modelId="{C67EEC66-C7EE-49ED-BDC8-EF5EE0FB0363}" srcId="{9C59CDDD-77B6-45A3-9F05-CACF349D55E0}" destId="{1ACA8844-2D5B-446A-9384-06B79468778B}" srcOrd="4" destOrd="0" parTransId="{E5B2FE64-102F-486E-9A56-DBD4EDFEEBC3}" sibTransId="{8925B8D5-320A-4B88-A4A9-1F56C48A22F9}"/>
    <dgm:cxn modelId="{25551ABD-5D21-4AFB-B770-6D912365CDC7}" srcId="{9C59CDDD-77B6-45A3-9F05-CACF349D55E0}" destId="{5EBCC7DD-7A73-46FC-BFA7-A43769E2677D}" srcOrd="2" destOrd="0" parTransId="{64881932-CB6F-4058-8CE4-CAA5F904C64D}" sibTransId="{02479B35-B0CD-47B9-9050-96E2CA6E5722}"/>
    <dgm:cxn modelId="{976850BE-07C7-40F5-A6E4-AD502B27DFD8}" srcId="{9C59CDDD-77B6-45A3-9F05-CACF349D55E0}" destId="{B0D68437-5209-4A9F-9ABE-7BEE1E64FB91}" srcOrd="3" destOrd="0" parTransId="{29E35120-8080-4ED2-AD8D-1801E0179B28}" sibTransId="{25EDC388-E886-4D72-8D36-4AA56F83CE51}"/>
    <dgm:cxn modelId="{996E1ECD-13F0-441A-8B80-0AFA9BC5A4BB}" type="presOf" srcId="{F8AC776E-916C-4C75-B46A-7C224C38E30D}" destId="{797C37CB-03D0-4FE3-A7C4-265F6F5C0867}" srcOrd="0" destOrd="0" presId="urn:microsoft.com/office/officeart/2018/2/layout/IconVerticalSolidList"/>
    <dgm:cxn modelId="{3F36D9D0-AC4B-43DC-AFB2-0BF189447296}" type="presOf" srcId="{8CA7E9AB-5362-4AD4-A0E9-4B1D19588295}" destId="{0277B67F-FA4E-4428-A524-4213CCA3C0BD}" srcOrd="0" destOrd="0" presId="urn:microsoft.com/office/officeart/2018/2/layout/IconVerticalSolidList"/>
    <dgm:cxn modelId="{6BF34200-2894-42AB-A8AC-14D0603B6DF5}" type="presParOf" srcId="{35AAEC15-983F-4AA8-8D5D-E52D8020446F}" destId="{4DF8FE79-22B8-45BE-A1CD-B55DF1FD746A}" srcOrd="0" destOrd="0" presId="urn:microsoft.com/office/officeart/2018/2/layout/IconVerticalSolidList"/>
    <dgm:cxn modelId="{43CB0819-BC75-44C7-961C-E81B0EB88B99}" type="presParOf" srcId="{4DF8FE79-22B8-45BE-A1CD-B55DF1FD746A}" destId="{262B13B0-E5E9-45BA-9532-C79D274BD73B}" srcOrd="0" destOrd="0" presId="urn:microsoft.com/office/officeart/2018/2/layout/IconVerticalSolidList"/>
    <dgm:cxn modelId="{CF5F4FDE-3A14-406A-9647-1997EE545218}" type="presParOf" srcId="{4DF8FE79-22B8-45BE-A1CD-B55DF1FD746A}" destId="{B4BD72BE-E87E-45A1-B1DA-5D7618B8C389}" srcOrd="1" destOrd="0" presId="urn:microsoft.com/office/officeart/2018/2/layout/IconVerticalSolidList"/>
    <dgm:cxn modelId="{53E86ABC-C37F-4BF2-B09B-FF8F7A4934E3}" type="presParOf" srcId="{4DF8FE79-22B8-45BE-A1CD-B55DF1FD746A}" destId="{84D0F4AF-03F5-4FB7-9C4C-EA17D9A43135}" srcOrd="2" destOrd="0" presId="urn:microsoft.com/office/officeart/2018/2/layout/IconVerticalSolidList"/>
    <dgm:cxn modelId="{86793CEA-36F5-4869-8723-FFF9DF806EA7}" type="presParOf" srcId="{4DF8FE79-22B8-45BE-A1CD-B55DF1FD746A}" destId="{0277B67F-FA4E-4428-A524-4213CCA3C0BD}" srcOrd="3" destOrd="0" presId="urn:microsoft.com/office/officeart/2018/2/layout/IconVerticalSolidList"/>
    <dgm:cxn modelId="{A220981D-0C59-480B-A7D5-AFB492466725}" type="presParOf" srcId="{35AAEC15-983F-4AA8-8D5D-E52D8020446F}" destId="{51C2728A-4BBA-45B1-BD9E-6F99DF050E92}" srcOrd="1" destOrd="0" presId="urn:microsoft.com/office/officeart/2018/2/layout/IconVerticalSolidList"/>
    <dgm:cxn modelId="{77DB1ACA-35E3-4484-9ED1-96303F859E2E}" type="presParOf" srcId="{35AAEC15-983F-4AA8-8D5D-E52D8020446F}" destId="{EF40B0FF-A0D5-46FE-BD16-16715180754A}" srcOrd="2" destOrd="0" presId="urn:microsoft.com/office/officeart/2018/2/layout/IconVerticalSolidList"/>
    <dgm:cxn modelId="{AF109678-C06F-4D1D-9316-C14B7AA05B28}" type="presParOf" srcId="{EF40B0FF-A0D5-46FE-BD16-16715180754A}" destId="{BC35E472-B4A8-42ED-9107-48FC827DEBB9}" srcOrd="0" destOrd="0" presId="urn:microsoft.com/office/officeart/2018/2/layout/IconVerticalSolidList"/>
    <dgm:cxn modelId="{FCFEDFCA-1B58-4763-B6E3-9B3F5775EA57}" type="presParOf" srcId="{EF40B0FF-A0D5-46FE-BD16-16715180754A}" destId="{3DA674EC-3332-4B9B-A074-4B825D199E5A}" srcOrd="1" destOrd="0" presId="urn:microsoft.com/office/officeart/2018/2/layout/IconVerticalSolidList"/>
    <dgm:cxn modelId="{FFCAB639-8BFB-47DE-9DD9-EF00F9E6EBC4}" type="presParOf" srcId="{EF40B0FF-A0D5-46FE-BD16-16715180754A}" destId="{FBC93A85-CB26-4BFA-B448-4352B88D4143}" srcOrd="2" destOrd="0" presId="urn:microsoft.com/office/officeart/2018/2/layout/IconVerticalSolidList"/>
    <dgm:cxn modelId="{5C76428D-7D4C-489A-8CC4-90F2423A2E47}" type="presParOf" srcId="{EF40B0FF-A0D5-46FE-BD16-16715180754A}" destId="{797C37CB-03D0-4FE3-A7C4-265F6F5C0867}" srcOrd="3" destOrd="0" presId="urn:microsoft.com/office/officeart/2018/2/layout/IconVerticalSolidList"/>
    <dgm:cxn modelId="{808A9E96-8CF9-4A4D-BF6F-B46EFB7D6EF9}" type="presParOf" srcId="{35AAEC15-983F-4AA8-8D5D-E52D8020446F}" destId="{11DB6FF2-DDA2-4A5B-98C0-2EF7FD7349B0}" srcOrd="3" destOrd="0" presId="urn:microsoft.com/office/officeart/2018/2/layout/IconVerticalSolidList"/>
    <dgm:cxn modelId="{F494CB24-3810-466F-84EE-BF5FDEA33741}" type="presParOf" srcId="{35AAEC15-983F-4AA8-8D5D-E52D8020446F}" destId="{AB5F6B9F-FCCE-4B19-A069-DBBE48BDABFE}" srcOrd="4" destOrd="0" presId="urn:microsoft.com/office/officeart/2018/2/layout/IconVerticalSolidList"/>
    <dgm:cxn modelId="{55CBE3B0-01AD-4A8E-B334-C042ADF6D3A5}" type="presParOf" srcId="{AB5F6B9F-FCCE-4B19-A069-DBBE48BDABFE}" destId="{F02F26B7-3E24-4528-86DE-9745DCCB4ED1}" srcOrd="0" destOrd="0" presId="urn:microsoft.com/office/officeart/2018/2/layout/IconVerticalSolidList"/>
    <dgm:cxn modelId="{6C01257F-5154-429B-A70F-A636409C207C}" type="presParOf" srcId="{AB5F6B9F-FCCE-4B19-A069-DBBE48BDABFE}" destId="{CAE105B2-93BF-4ECA-ADF6-5B970F62140E}" srcOrd="1" destOrd="0" presId="urn:microsoft.com/office/officeart/2018/2/layout/IconVerticalSolidList"/>
    <dgm:cxn modelId="{2648FC7E-119C-4EA6-8098-E6073DAC38A7}" type="presParOf" srcId="{AB5F6B9F-FCCE-4B19-A069-DBBE48BDABFE}" destId="{9F47702F-D024-428F-95B0-A9BAC3DE5DC5}" srcOrd="2" destOrd="0" presId="urn:microsoft.com/office/officeart/2018/2/layout/IconVerticalSolidList"/>
    <dgm:cxn modelId="{477D4889-686D-4945-B08B-8B9E96459D9E}" type="presParOf" srcId="{AB5F6B9F-FCCE-4B19-A069-DBBE48BDABFE}" destId="{824975B7-1599-423C-8308-9A3F8CFC13AD}" srcOrd="3" destOrd="0" presId="urn:microsoft.com/office/officeart/2018/2/layout/IconVerticalSolidList"/>
    <dgm:cxn modelId="{AABC4422-3569-4DF2-A72A-390E81A8C005}" type="presParOf" srcId="{35AAEC15-983F-4AA8-8D5D-E52D8020446F}" destId="{ABAA9791-6502-4EB2-8B65-F8735CCD5E1E}" srcOrd="5" destOrd="0" presId="urn:microsoft.com/office/officeart/2018/2/layout/IconVerticalSolidList"/>
    <dgm:cxn modelId="{BE17DDC9-ABB4-4A27-8A04-47D845ABD501}" type="presParOf" srcId="{35AAEC15-983F-4AA8-8D5D-E52D8020446F}" destId="{8966A7A7-E729-48A5-9737-062C2F1559E1}" srcOrd="6" destOrd="0" presId="urn:microsoft.com/office/officeart/2018/2/layout/IconVerticalSolidList"/>
    <dgm:cxn modelId="{58878431-2A0E-436C-9656-21B0464EFDC4}" type="presParOf" srcId="{8966A7A7-E729-48A5-9737-062C2F1559E1}" destId="{DD0FB67E-17FD-4123-8AD0-DEF16A879735}" srcOrd="0" destOrd="0" presId="urn:microsoft.com/office/officeart/2018/2/layout/IconVerticalSolidList"/>
    <dgm:cxn modelId="{DBF21C60-6B6E-4264-B63A-838136AB6F6E}" type="presParOf" srcId="{8966A7A7-E729-48A5-9737-062C2F1559E1}" destId="{68F7566A-FF7E-433D-8D2E-351BC0A949AE}" srcOrd="1" destOrd="0" presId="urn:microsoft.com/office/officeart/2018/2/layout/IconVerticalSolidList"/>
    <dgm:cxn modelId="{C4E9DDEE-6E08-4F26-91F3-4C72CA41D3B1}" type="presParOf" srcId="{8966A7A7-E729-48A5-9737-062C2F1559E1}" destId="{512026D2-6FB8-4A3D-8E4A-5B25935A900C}" srcOrd="2" destOrd="0" presId="urn:microsoft.com/office/officeart/2018/2/layout/IconVerticalSolidList"/>
    <dgm:cxn modelId="{E32ACD42-A87D-41EC-87BE-0C8A7BF96419}" type="presParOf" srcId="{8966A7A7-E729-48A5-9737-062C2F1559E1}" destId="{1AE6CB44-27C8-4CB6-B698-C699F89C5318}" srcOrd="3" destOrd="0" presId="urn:microsoft.com/office/officeart/2018/2/layout/IconVerticalSolidList"/>
    <dgm:cxn modelId="{20CBC6F0-1DC0-4D2A-92C9-8F984DD737A0}" type="presParOf" srcId="{35AAEC15-983F-4AA8-8D5D-E52D8020446F}" destId="{F928B3D8-29CD-4EBB-84C9-CCF859E81083}" srcOrd="7" destOrd="0" presId="urn:microsoft.com/office/officeart/2018/2/layout/IconVerticalSolidList"/>
    <dgm:cxn modelId="{72C9E3AB-9E6D-43D8-9066-7A5D3E298497}" type="presParOf" srcId="{35AAEC15-983F-4AA8-8D5D-E52D8020446F}" destId="{9EEE43C1-E96E-4D87-8A99-14F8FED5854C}" srcOrd="8" destOrd="0" presId="urn:microsoft.com/office/officeart/2018/2/layout/IconVerticalSolidList"/>
    <dgm:cxn modelId="{3677D176-7C93-4D75-8BE5-F3EB6D6F0914}" type="presParOf" srcId="{9EEE43C1-E96E-4D87-8A99-14F8FED5854C}" destId="{C061DF73-90CD-405A-9D65-318896A62A07}" srcOrd="0" destOrd="0" presId="urn:microsoft.com/office/officeart/2018/2/layout/IconVerticalSolidList"/>
    <dgm:cxn modelId="{D2F77C8E-E143-4FB7-BBDA-EB93FCAF5E3F}" type="presParOf" srcId="{9EEE43C1-E96E-4D87-8A99-14F8FED5854C}" destId="{3961D042-E073-4A0C-A3CA-EA0B93418C56}" srcOrd="1" destOrd="0" presId="urn:microsoft.com/office/officeart/2018/2/layout/IconVerticalSolidList"/>
    <dgm:cxn modelId="{296AE553-049E-4BD8-9015-086ADAEC6C34}" type="presParOf" srcId="{9EEE43C1-E96E-4D87-8A99-14F8FED5854C}" destId="{2112F708-4A68-43D5-8930-604721531080}" srcOrd="2" destOrd="0" presId="urn:microsoft.com/office/officeart/2018/2/layout/IconVerticalSolidList"/>
    <dgm:cxn modelId="{FFD5860B-39B8-423A-9CEE-F763F7F01862}" type="presParOf" srcId="{9EEE43C1-E96E-4D87-8A99-14F8FED5854C}" destId="{BE406927-0935-45AB-B8CA-5A2C6E6E59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73A398-04A5-4143-8293-FFF8EBCF827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5ACA5B7-3AB7-47E3-AAD9-6D1473322125}">
      <dgm:prSet/>
      <dgm:spPr/>
      <dgm:t>
        <a:bodyPr/>
        <a:lstStyle/>
        <a:p>
          <a:r>
            <a:rPr lang="fr-FR" b="1"/>
            <a:t>More than 200 press articles</a:t>
          </a:r>
          <a:endParaRPr lang="en-US"/>
        </a:p>
      </dgm:t>
    </dgm:pt>
    <dgm:pt modelId="{69BAF274-4F8B-40E9-B8A5-752D35437191}" type="parTrans" cxnId="{72F7A629-3CFC-4C67-A198-41A2A172C93B}">
      <dgm:prSet/>
      <dgm:spPr/>
      <dgm:t>
        <a:bodyPr/>
        <a:lstStyle/>
        <a:p>
          <a:endParaRPr lang="en-US"/>
        </a:p>
      </dgm:t>
    </dgm:pt>
    <dgm:pt modelId="{DB0F8313-DF20-4EB6-AB03-1658DB14EE60}" type="sibTrans" cxnId="{72F7A629-3CFC-4C67-A198-41A2A172C93B}">
      <dgm:prSet/>
      <dgm:spPr/>
      <dgm:t>
        <a:bodyPr/>
        <a:lstStyle/>
        <a:p>
          <a:endParaRPr lang="en-US"/>
        </a:p>
      </dgm:t>
    </dgm:pt>
    <dgm:pt modelId="{CD51EC64-AF69-4D1F-9152-3A3AADB9012E}">
      <dgm:prSet/>
      <dgm:spPr/>
      <dgm:t>
        <a:bodyPr/>
        <a:lstStyle/>
        <a:p>
          <a:r>
            <a:rPr lang="fr-FR" b="1"/>
            <a:t>100 press credentials </a:t>
          </a:r>
          <a:endParaRPr lang="en-US"/>
        </a:p>
      </dgm:t>
    </dgm:pt>
    <dgm:pt modelId="{C5F04873-A88D-40A7-924D-1DC0CDDA80E8}" type="parTrans" cxnId="{4B7EAA65-2106-492A-A3C5-33B1B71D5A88}">
      <dgm:prSet/>
      <dgm:spPr/>
      <dgm:t>
        <a:bodyPr/>
        <a:lstStyle/>
        <a:p>
          <a:endParaRPr lang="en-US"/>
        </a:p>
      </dgm:t>
    </dgm:pt>
    <dgm:pt modelId="{390594A3-B620-4EF1-AB95-1C53B71463AD}" type="sibTrans" cxnId="{4B7EAA65-2106-492A-A3C5-33B1B71D5A88}">
      <dgm:prSet/>
      <dgm:spPr/>
      <dgm:t>
        <a:bodyPr/>
        <a:lstStyle/>
        <a:p>
          <a:endParaRPr lang="en-US"/>
        </a:p>
      </dgm:t>
    </dgm:pt>
    <dgm:pt modelId="{5D46A19B-E5E8-493F-B626-8095626F7BA9}">
      <dgm:prSet/>
      <dgm:spPr/>
      <dgm:t>
        <a:bodyPr/>
        <a:lstStyle/>
        <a:p>
          <a:r>
            <a:rPr lang="fr-FR" b="1"/>
            <a:t>21 matches on TV </a:t>
          </a:r>
          <a:endParaRPr lang="en-US"/>
        </a:p>
      </dgm:t>
    </dgm:pt>
    <dgm:pt modelId="{D171BC32-AE39-4CFD-B7D5-958ADAA34CCF}" type="parTrans" cxnId="{89B4508F-9CF1-472C-9C41-3A2D5D7FDB53}">
      <dgm:prSet/>
      <dgm:spPr/>
      <dgm:t>
        <a:bodyPr/>
        <a:lstStyle/>
        <a:p>
          <a:endParaRPr lang="en-US"/>
        </a:p>
      </dgm:t>
    </dgm:pt>
    <dgm:pt modelId="{9222EB13-880E-4B7D-B720-432D02566987}" type="sibTrans" cxnId="{89B4508F-9CF1-472C-9C41-3A2D5D7FDB53}">
      <dgm:prSet/>
      <dgm:spPr/>
      <dgm:t>
        <a:bodyPr/>
        <a:lstStyle/>
        <a:p>
          <a:endParaRPr lang="en-US"/>
        </a:p>
      </dgm:t>
    </dgm:pt>
    <dgm:pt modelId="{B32F7A60-8AD9-432E-8A04-28B03F52563E}">
      <dgm:prSet/>
      <dgm:spPr/>
      <dgm:t>
        <a:bodyPr/>
        <a:lstStyle/>
        <a:p>
          <a:r>
            <a:rPr lang="fr-FR" b="1"/>
            <a:t>More than 50H Live TV</a:t>
          </a:r>
          <a:endParaRPr lang="en-US"/>
        </a:p>
      </dgm:t>
    </dgm:pt>
    <dgm:pt modelId="{E551116E-1332-422E-9F27-6A3A728C0F61}" type="parTrans" cxnId="{89C3F901-3FCD-434C-AD6C-06CD825D6B38}">
      <dgm:prSet/>
      <dgm:spPr/>
      <dgm:t>
        <a:bodyPr/>
        <a:lstStyle/>
        <a:p>
          <a:endParaRPr lang="en-US"/>
        </a:p>
      </dgm:t>
    </dgm:pt>
    <dgm:pt modelId="{CB90120F-9E98-4773-935B-82083A3B2B80}" type="sibTrans" cxnId="{89C3F901-3FCD-434C-AD6C-06CD825D6B38}">
      <dgm:prSet/>
      <dgm:spPr/>
      <dgm:t>
        <a:bodyPr/>
        <a:lstStyle/>
        <a:p>
          <a:endParaRPr lang="en-US"/>
        </a:p>
      </dgm:t>
    </dgm:pt>
    <dgm:pt modelId="{29C6EBF5-8366-474A-9C59-AD99E5593B5B}">
      <dgm:prSet/>
      <dgm:spPr/>
      <dgm:t>
        <a:bodyPr/>
        <a:lstStyle/>
        <a:p>
          <a:r>
            <a:rPr lang="fr-FR" b="1"/>
            <a:t>More than 6000 unique visits on official web, mobile, tablet</a:t>
          </a:r>
          <a:endParaRPr lang="en-US"/>
        </a:p>
      </dgm:t>
    </dgm:pt>
    <dgm:pt modelId="{D9FA597C-2365-4328-8384-57256841D44E}" type="parTrans" cxnId="{C75CA9B7-C76F-42D4-B991-8D9955D36CF4}">
      <dgm:prSet/>
      <dgm:spPr/>
      <dgm:t>
        <a:bodyPr/>
        <a:lstStyle/>
        <a:p>
          <a:endParaRPr lang="en-US"/>
        </a:p>
      </dgm:t>
    </dgm:pt>
    <dgm:pt modelId="{FA9E3844-0582-423E-8CB1-00B16900952F}" type="sibTrans" cxnId="{C75CA9B7-C76F-42D4-B991-8D9955D36CF4}">
      <dgm:prSet/>
      <dgm:spPr/>
      <dgm:t>
        <a:bodyPr/>
        <a:lstStyle/>
        <a:p>
          <a:endParaRPr lang="en-US"/>
        </a:p>
      </dgm:t>
    </dgm:pt>
    <dgm:pt modelId="{A3949B58-5647-4E6D-8A32-AAEDF58EE0A0}">
      <dgm:prSet/>
      <dgm:spPr/>
      <dgm:t>
        <a:bodyPr/>
        <a:lstStyle/>
        <a:p>
          <a:r>
            <a:rPr lang="fr-FR" b="1"/>
            <a:t>More than 11 000 likes on facebook</a:t>
          </a:r>
          <a:endParaRPr lang="en-US"/>
        </a:p>
      </dgm:t>
    </dgm:pt>
    <dgm:pt modelId="{87CF2280-3257-4327-AE73-64BED4940154}" type="parTrans" cxnId="{2DBBB32E-06EE-405C-B1D7-61FCD61F5135}">
      <dgm:prSet/>
      <dgm:spPr/>
      <dgm:t>
        <a:bodyPr/>
        <a:lstStyle/>
        <a:p>
          <a:endParaRPr lang="en-US"/>
        </a:p>
      </dgm:t>
    </dgm:pt>
    <dgm:pt modelId="{FF23D206-7376-4191-A75A-FE66796F3C17}" type="sibTrans" cxnId="{2DBBB32E-06EE-405C-B1D7-61FCD61F5135}">
      <dgm:prSet/>
      <dgm:spPr/>
      <dgm:t>
        <a:bodyPr/>
        <a:lstStyle/>
        <a:p>
          <a:endParaRPr lang="en-US"/>
        </a:p>
      </dgm:t>
    </dgm:pt>
    <dgm:pt modelId="{37BAB5A6-1011-4547-9467-011D46A103F9}">
      <dgm:prSet/>
      <dgm:spPr/>
      <dgm:t>
        <a:bodyPr/>
        <a:lstStyle/>
        <a:p>
          <a:r>
            <a:rPr lang="fr-FR" b="1"/>
            <a:t>30 000 visits on Twitter </a:t>
          </a:r>
          <a:endParaRPr lang="en-US"/>
        </a:p>
      </dgm:t>
    </dgm:pt>
    <dgm:pt modelId="{D56B2162-C70D-43E1-ACDC-1ADCDE7070B3}" type="parTrans" cxnId="{72B38F4F-952F-4C8B-B8ED-E0D394EE328C}">
      <dgm:prSet/>
      <dgm:spPr/>
      <dgm:t>
        <a:bodyPr/>
        <a:lstStyle/>
        <a:p>
          <a:endParaRPr lang="en-US"/>
        </a:p>
      </dgm:t>
    </dgm:pt>
    <dgm:pt modelId="{5FCD06DC-D25D-4AEA-B320-548D7B1952B9}" type="sibTrans" cxnId="{72B38F4F-952F-4C8B-B8ED-E0D394EE328C}">
      <dgm:prSet/>
      <dgm:spPr/>
      <dgm:t>
        <a:bodyPr/>
        <a:lstStyle/>
        <a:p>
          <a:endParaRPr lang="en-US"/>
        </a:p>
      </dgm:t>
    </dgm:pt>
    <dgm:pt modelId="{A9BDA9F5-CE09-47BE-8202-BB142154B2AE}">
      <dgm:prSet/>
      <dgm:spPr/>
      <dgm:t>
        <a:bodyPr/>
        <a:lstStyle/>
        <a:p>
          <a:r>
            <a:rPr lang="fr-FR" b="1"/>
            <a:t>12 000 views on Youtube</a:t>
          </a:r>
          <a:endParaRPr lang="en-US"/>
        </a:p>
      </dgm:t>
    </dgm:pt>
    <dgm:pt modelId="{9173E980-2D43-4469-83A4-EFC53C171E4B}" type="parTrans" cxnId="{21353554-403B-46B1-977D-B593A746A3C9}">
      <dgm:prSet/>
      <dgm:spPr/>
      <dgm:t>
        <a:bodyPr/>
        <a:lstStyle/>
        <a:p>
          <a:endParaRPr lang="en-US"/>
        </a:p>
      </dgm:t>
    </dgm:pt>
    <dgm:pt modelId="{4E9CEDF8-2587-4309-9476-E0680245ED48}" type="sibTrans" cxnId="{21353554-403B-46B1-977D-B593A746A3C9}">
      <dgm:prSet/>
      <dgm:spPr/>
      <dgm:t>
        <a:bodyPr/>
        <a:lstStyle/>
        <a:p>
          <a:endParaRPr lang="en-US"/>
        </a:p>
      </dgm:t>
    </dgm:pt>
    <dgm:pt modelId="{1BDE81E9-A6D7-4A99-A9BE-4061DBD86FFA}" type="pres">
      <dgm:prSet presAssocID="{D373A398-04A5-4143-8293-FFF8EBCF8278}" presName="root" presStyleCnt="0">
        <dgm:presLayoutVars>
          <dgm:dir/>
          <dgm:resizeHandles val="exact"/>
        </dgm:presLayoutVars>
      </dgm:prSet>
      <dgm:spPr/>
    </dgm:pt>
    <dgm:pt modelId="{922A48BD-4071-4117-A843-F7C3A2F3E1C4}" type="pres">
      <dgm:prSet presAssocID="{A5ACA5B7-3AB7-47E3-AAD9-6D1473322125}" presName="compNode" presStyleCnt="0"/>
      <dgm:spPr/>
    </dgm:pt>
    <dgm:pt modelId="{AFA579E0-F8B0-45EF-A13A-0D9258BD6AF6}" type="pres">
      <dgm:prSet presAssocID="{A5ACA5B7-3AB7-47E3-AAD9-6D1473322125}" presName="bgRect" presStyleLbl="bgShp" presStyleIdx="0" presStyleCnt="8"/>
      <dgm:spPr/>
    </dgm:pt>
    <dgm:pt modelId="{710AE1DD-2EF0-4B14-BD58-3DBE901227DD}" type="pres">
      <dgm:prSet presAssocID="{A5ACA5B7-3AB7-47E3-AAD9-6D147332212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AEA9D1FD-1324-4646-994B-738EB680FA07}" type="pres">
      <dgm:prSet presAssocID="{A5ACA5B7-3AB7-47E3-AAD9-6D1473322125}" presName="spaceRect" presStyleCnt="0"/>
      <dgm:spPr/>
    </dgm:pt>
    <dgm:pt modelId="{35B9FF0E-6EFC-4A4D-A159-243BB0EEBA6F}" type="pres">
      <dgm:prSet presAssocID="{A5ACA5B7-3AB7-47E3-AAD9-6D1473322125}" presName="parTx" presStyleLbl="revTx" presStyleIdx="0" presStyleCnt="8">
        <dgm:presLayoutVars>
          <dgm:chMax val="0"/>
          <dgm:chPref val="0"/>
        </dgm:presLayoutVars>
      </dgm:prSet>
      <dgm:spPr/>
    </dgm:pt>
    <dgm:pt modelId="{1CD28101-4036-4851-A2D1-24EAA73C97B4}" type="pres">
      <dgm:prSet presAssocID="{DB0F8313-DF20-4EB6-AB03-1658DB14EE60}" presName="sibTrans" presStyleCnt="0"/>
      <dgm:spPr/>
    </dgm:pt>
    <dgm:pt modelId="{35376AE7-F952-426E-BCD8-D7E08FB14269}" type="pres">
      <dgm:prSet presAssocID="{CD51EC64-AF69-4D1F-9152-3A3AADB9012E}" presName="compNode" presStyleCnt="0"/>
      <dgm:spPr/>
    </dgm:pt>
    <dgm:pt modelId="{44B95217-B171-4EF1-BE7B-09F65E1A34AD}" type="pres">
      <dgm:prSet presAssocID="{CD51EC64-AF69-4D1F-9152-3A3AADB9012E}" presName="bgRect" presStyleLbl="bgShp" presStyleIdx="1" presStyleCnt="8"/>
      <dgm:spPr/>
    </dgm:pt>
    <dgm:pt modelId="{5F434415-EBA0-47B4-975A-167820CE4F65}" type="pres">
      <dgm:prSet presAssocID="{CD51EC64-AF69-4D1F-9152-3A3AADB9012E}"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FFC93234-960A-4C17-9015-ED7C819EEAEA}" type="pres">
      <dgm:prSet presAssocID="{CD51EC64-AF69-4D1F-9152-3A3AADB9012E}" presName="spaceRect" presStyleCnt="0"/>
      <dgm:spPr/>
    </dgm:pt>
    <dgm:pt modelId="{B158FDB8-005C-4CF3-B010-9BEC56918E77}" type="pres">
      <dgm:prSet presAssocID="{CD51EC64-AF69-4D1F-9152-3A3AADB9012E}" presName="parTx" presStyleLbl="revTx" presStyleIdx="1" presStyleCnt="8">
        <dgm:presLayoutVars>
          <dgm:chMax val="0"/>
          <dgm:chPref val="0"/>
        </dgm:presLayoutVars>
      </dgm:prSet>
      <dgm:spPr/>
    </dgm:pt>
    <dgm:pt modelId="{A9765062-2835-4FFB-9BF7-F1D1C8636BAB}" type="pres">
      <dgm:prSet presAssocID="{390594A3-B620-4EF1-AB95-1C53B71463AD}" presName="sibTrans" presStyleCnt="0"/>
      <dgm:spPr/>
    </dgm:pt>
    <dgm:pt modelId="{15DE0646-B443-4008-A870-2CBEE14E8C00}" type="pres">
      <dgm:prSet presAssocID="{5D46A19B-E5E8-493F-B626-8095626F7BA9}" presName="compNode" presStyleCnt="0"/>
      <dgm:spPr/>
    </dgm:pt>
    <dgm:pt modelId="{807BEA7D-F2C9-41FB-869E-20A712D5921C}" type="pres">
      <dgm:prSet presAssocID="{5D46A19B-E5E8-493F-B626-8095626F7BA9}" presName="bgRect" presStyleLbl="bgShp" presStyleIdx="2" presStyleCnt="8"/>
      <dgm:spPr/>
    </dgm:pt>
    <dgm:pt modelId="{32C94B67-85A8-4306-94EE-B2D5BCAE9F5B}" type="pres">
      <dgm:prSet presAssocID="{5D46A19B-E5E8-493F-B626-8095626F7BA9}"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sion"/>
        </a:ext>
      </dgm:extLst>
    </dgm:pt>
    <dgm:pt modelId="{840B6DB6-8673-4C83-8DB0-3168836CE905}" type="pres">
      <dgm:prSet presAssocID="{5D46A19B-E5E8-493F-B626-8095626F7BA9}" presName="spaceRect" presStyleCnt="0"/>
      <dgm:spPr/>
    </dgm:pt>
    <dgm:pt modelId="{B7C4F0B2-F59A-42FE-926C-520D96F4260C}" type="pres">
      <dgm:prSet presAssocID="{5D46A19B-E5E8-493F-B626-8095626F7BA9}" presName="parTx" presStyleLbl="revTx" presStyleIdx="2" presStyleCnt="8">
        <dgm:presLayoutVars>
          <dgm:chMax val="0"/>
          <dgm:chPref val="0"/>
        </dgm:presLayoutVars>
      </dgm:prSet>
      <dgm:spPr/>
    </dgm:pt>
    <dgm:pt modelId="{76F1B766-DD5C-4DC0-B712-A59F6C0B9842}" type="pres">
      <dgm:prSet presAssocID="{9222EB13-880E-4B7D-B720-432D02566987}" presName="sibTrans" presStyleCnt="0"/>
      <dgm:spPr/>
    </dgm:pt>
    <dgm:pt modelId="{F4065A0A-0484-451C-B92E-C5541C03B904}" type="pres">
      <dgm:prSet presAssocID="{B32F7A60-8AD9-432E-8A04-28B03F52563E}" presName="compNode" presStyleCnt="0"/>
      <dgm:spPr/>
    </dgm:pt>
    <dgm:pt modelId="{5DE8B745-D86A-41A5-8A03-C46B47B85B7F}" type="pres">
      <dgm:prSet presAssocID="{B32F7A60-8AD9-432E-8A04-28B03F52563E}" presName="bgRect" presStyleLbl="bgShp" presStyleIdx="3" presStyleCnt="8"/>
      <dgm:spPr/>
    </dgm:pt>
    <dgm:pt modelId="{73B2FEC3-2A7F-4C61-8B11-AC152BB05E20}" type="pres">
      <dgm:prSet presAssocID="{B32F7A60-8AD9-432E-8A04-28B03F52563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itor"/>
        </a:ext>
      </dgm:extLst>
    </dgm:pt>
    <dgm:pt modelId="{C9817332-89D8-45FB-A4FD-FDE4096AD67C}" type="pres">
      <dgm:prSet presAssocID="{B32F7A60-8AD9-432E-8A04-28B03F52563E}" presName="spaceRect" presStyleCnt="0"/>
      <dgm:spPr/>
    </dgm:pt>
    <dgm:pt modelId="{2D60AC73-DFE0-4FF3-9A2D-2C145FBDC127}" type="pres">
      <dgm:prSet presAssocID="{B32F7A60-8AD9-432E-8A04-28B03F52563E}" presName="parTx" presStyleLbl="revTx" presStyleIdx="3" presStyleCnt="8">
        <dgm:presLayoutVars>
          <dgm:chMax val="0"/>
          <dgm:chPref val="0"/>
        </dgm:presLayoutVars>
      </dgm:prSet>
      <dgm:spPr/>
    </dgm:pt>
    <dgm:pt modelId="{1949FB9B-1B42-4993-8B48-A925CBB1A1E0}" type="pres">
      <dgm:prSet presAssocID="{CB90120F-9E98-4773-935B-82083A3B2B80}" presName="sibTrans" presStyleCnt="0"/>
      <dgm:spPr/>
    </dgm:pt>
    <dgm:pt modelId="{91491515-C659-4394-A0FB-FCA2065D1924}" type="pres">
      <dgm:prSet presAssocID="{29C6EBF5-8366-474A-9C59-AD99E5593B5B}" presName="compNode" presStyleCnt="0"/>
      <dgm:spPr/>
    </dgm:pt>
    <dgm:pt modelId="{698FF9FC-72B6-4E31-8DCC-03A202173BBA}" type="pres">
      <dgm:prSet presAssocID="{29C6EBF5-8366-474A-9C59-AD99E5593B5B}" presName="bgRect" presStyleLbl="bgShp" presStyleIdx="4" presStyleCnt="8"/>
      <dgm:spPr/>
    </dgm:pt>
    <dgm:pt modelId="{FD5FBA59-CBA8-4F75-8927-5FAE33090449}" type="pres">
      <dgm:prSet presAssocID="{29C6EBF5-8366-474A-9C59-AD99E5593B5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mart Phone"/>
        </a:ext>
      </dgm:extLst>
    </dgm:pt>
    <dgm:pt modelId="{4A9F480E-6D98-45C2-90FF-3EEFAAB2A2BB}" type="pres">
      <dgm:prSet presAssocID="{29C6EBF5-8366-474A-9C59-AD99E5593B5B}" presName="spaceRect" presStyleCnt="0"/>
      <dgm:spPr/>
    </dgm:pt>
    <dgm:pt modelId="{C89F2DAA-59FC-4CA1-8645-B39AE9F64065}" type="pres">
      <dgm:prSet presAssocID="{29C6EBF5-8366-474A-9C59-AD99E5593B5B}" presName="parTx" presStyleLbl="revTx" presStyleIdx="4" presStyleCnt="8">
        <dgm:presLayoutVars>
          <dgm:chMax val="0"/>
          <dgm:chPref val="0"/>
        </dgm:presLayoutVars>
      </dgm:prSet>
      <dgm:spPr/>
    </dgm:pt>
    <dgm:pt modelId="{F476501A-6B65-4F88-B206-210B336DA1F0}" type="pres">
      <dgm:prSet presAssocID="{FA9E3844-0582-423E-8CB1-00B16900952F}" presName="sibTrans" presStyleCnt="0"/>
      <dgm:spPr/>
    </dgm:pt>
    <dgm:pt modelId="{3B1519AA-29F3-403E-B5F5-4F946FC1330C}" type="pres">
      <dgm:prSet presAssocID="{A3949B58-5647-4E6D-8A32-AAEDF58EE0A0}" presName="compNode" presStyleCnt="0"/>
      <dgm:spPr/>
    </dgm:pt>
    <dgm:pt modelId="{E5E3E087-D241-4220-844C-436029FE32A3}" type="pres">
      <dgm:prSet presAssocID="{A3949B58-5647-4E6D-8A32-AAEDF58EE0A0}" presName="bgRect" presStyleLbl="bgShp" presStyleIdx="5" presStyleCnt="8"/>
      <dgm:spPr/>
    </dgm:pt>
    <dgm:pt modelId="{ABEFE83B-5A72-4D99-9BC8-1FADD731D846}" type="pres">
      <dgm:prSet presAssocID="{A3949B58-5647-4E6D-8A32-AAEDF58EE0A0}"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ustache Face with Solid Fill"/>
        </a:ext>
      </dgm:extLst>
    </dgm:pt>
    <dgm:pt modelId="{14ACAC74-2209-47A6-B738-FB1ED33363B6}" type="pres">
      <dgm:prSet presAssocID="{A3949B58-5647-4E6D-8A32-AAEDF58EE0A0}" presName="spaceRect" presStyleCnt="0"/>
      <dgm:spPr/>
    </dgm:pt>
    <dgm:pt modelId="{360E3436-A853-4B14-9ED4-18F6A8F23B99}" type="pres">
      <dgm:prSet presAssocID="{A3949B58-5647-4E6D-8A32-AAEDF58EE0A0}" presName="parTx" presStyleLbl="revTx" presStyleIdx="5" presStyleCnt="8">
        <dgm:presLayoutVars>
          <dgm:chMax val="0"/>
          <dgm:chPref val="0"/>
        </dgm:presLayoutVars>
      </dgm:prSet>
      <dgm:spPr/>
    </dgm:pt>
    <dgm:pt modelId="{102D3F63-3423-45E3-9B77-2AE4D08118AC}" type="pres">
      <dgm:prSet presAssocID="{FF23D206-7376-4191-A75A-FE66796F3C17}" presName="sibTrans" presStyleCnt="0"/>
      <dgm:spPr/>
    </dgm:pt>
    <dgm:pt modelId="{E5E12FED-5A36-471D-9F24-381CA9347EF3}" type="pres">
      <dgm:prSet presAssocID="{37BAB5A6-1011-4547-9467-011D46A103F9}" presName="compNode" presStyleCnt="0"/>
      <dgm:spPr/>
    </dgm:pt>
    <dgm:pt modelId="{0426CA60-FC74-44A1-A8E5-69BC3D3B3658}" type="pres">
      <dgm:prSet presAssocID="{37BAB5A6-1011-4547-9467-011D46A103F9}" presName="bgRect" presStyleLbl="bgShp" presStyleIdx="6" presStyleCnt="8"/>
      <dgm:spPr/>
    </dgm:pt>
    <dgm:pt modelId="{15CE63D8-23B5-45E6-A21D-C04B84E382F1}" type="pres">
      <dgm:prSet presAssocID="{37BAB5A6-1011-4547-9467-011D46A103F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Influencer"/>
        </a:ext>
      </dgm:extLst>
    </dgm:pt>
    <dgm:pt modelId="{897074F1-3E39-4FE0-9E75-0D5D9C672212}" type="pres">
      <dgm:prSet presAssocID="{37BAB5A6-1011-4547-9467-011D46A103F9}" presName="spaceRect" presStyleCnt="0"/>
      <dgm:spPr/>
    </dgm:pt>
    <dgm:pt modelId="{CA10B273-2B5A-4BD2-A7EE-061F98DC0221}" type="pres">
      <dgm:prSet presAssocID="{37BAB5A6-1011-4547-9467-011D46A103F9}" presName="parTx" presStyleLbl="revTx" presStyleIdx="6" presStyleCnt="8">
        <dgm:presLayoutVars>
          <dgm:chMax val="0"/>
          <dgm:chPref val="0"/>
        </dgm:presLayoutVars>
      </dgm:prSet>
      <dgm:spPr/>
    </dgm:pt>
    <dgm:pt modelId="{90D88BDD-B4DE-4B23-A90E-57512043ADDA}" type="pres">
      <dgm:prSet presAssocID="{5FCD06DC-D25D-4AEA-B320-548D7B1952B9}" presName="sibTrans" presStyleCnt="0"/>
      <dgm:spPr/>
    </dgm:pt>
    <dgm:pt modelId="{0B63EBE4-EB48-4E83-B451-A3734A9447DF}" type="pres">
      <dgm:prSet presAssocID="{A9BDA9F5-CE09-47BE-8202-BB142154B2AE}" presName="compNode" presStyleCnt="0"/>
      <dgm:spPr/>
    </dgm:pt>
    <dgm:pt modelId="{2865196F-0A68-4D24-BCFE-2F3C073DDC69}" type="pres">
      <dgm:prSet presAssocID="{A9BDA9F5-CE09-47BE-8202-BB142154B2AE}" presName="bgRect" presStyleLbl="bgShp" presStyleIdx="7" presStyleCnt="8"/>
      <dgm:spPr/>
    </dgm:pt>
    <dgm:pt modelId="{33722CD1-344E-4CF1-B098-949DA266DF24}" type="pres">
      <dgm:prSet presAssocID="{A9BDA9F5-CE09-47BE-8202-BB142154B2A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resentation with Media"/>
        </a:ext>
      </dgm:extLst>
    </dgm:pt>
    <dgm:pt modelId="{E975D1CB-F5E4-4B6C-A62A-0712FAD1D63C}" type="pres">
      <dgm:prSet presAssocID="{A9BDA9F5-CE09-47BE-8202-BB142154B2AE}" presName="spaceRect" presStyleCnt="0"/>
      <dgm:spPr/>
    </dgm:pt>
    <dgm:pt modelId="{C024E8C5-AEAD-4EE5-A09A-A9673A9F9697}" type="pres">
      <dgm:prSet presAssocID="{A9BDA9F5-CE09-47BE-8202-BB142154B2AE}" presName="parTx" presStyleLbl="revTx" presStyleIdx="7" presStyleCnt="8">
        <dgm:presLayoutVars>
          <dgm:chMax val="0"/>
          <dgm:chPref val="0"/>
        </dgm:presLayoutVars>
      </dgm:prSet>
      <dgm:spPr/>
    </dgm:pt>
  </dgm:ptLst>
  <dgm:cxnLst>
    <dgm:cxn modelId="{89C3F901-3FCD-434C-AD6C-06CD825D6B38}" srcId="{D373A398-04A5-4143-8293-FFF8EBCF8278}" destId="{B32F7A60-8AD9-432E-8A04-28B03F52563E}" srcOrd="3" destOrd="0" parTransId="{E551116E-1332-422E-9F27-6A3A728C0F61}" sibTransId="{CB90120F-9E98-4773-935B-82083A3B2B80}"/>
    <dgm:cxn modelId="{C7FA9E22-E393-4C3D-A071-F9852381E14B}" type="presOf" srcId="{A9BDA9F5-CE09-47BE-8202-BB142154B2AE}" destId="{C024E8C5-AEAD-4EE5-A09A-A9673A9F9697}" srcOrd="0" destOrd="0" presId="urn:microsoft.com/office/officeart/2018/2/layout/IconVerticalSolidList"/>
    <dgm:cxn modelId="{72F7A629-3CFC-4C67-A198-41A2A172C93B}" srcId="{D373A398-04A5-4143-8293-FFF8EBCF8278}" destId="{A5ACA5B7-3AB7-47E3-AAD9-6D1473322125}" srcOrd="0" destOrd="0" parTransId="{69BAF274-4F8B-40E9-B8A5-752D35437191}" sibTransId="{DB0F8313-DF20-4EB6-AB03-1658DB14EE60}"/>
    <dgm:cxn modelId="{FA6E0B2E-B885-45F4-9383-C3DE216E4AC1}" type="presOf" srcId="{A3949B58-5647-4E6D-8A32-AAEDF58EE0A0}" destId="{360E3436-A853-4B14-9ED4-18F6A8F23B99}" srcOrd="0" destOrd="0" presId="urn:microsoft.com/office/officeart/2018/2/layout/IconVerticalSolidList"/>
    <dgm:cxn modelId="{2DBBB32E-06EE-405C-B1D7-61FCD61F5135}" srcId="{D373A398-04A5-4143-8293-FFF8EBCF8278}" destId="{A3949B58-5647-4E6D-8A32-AAEDF58EE0A0}" srcOrd="5" destOrd="0" parTransId="{87CF2280-3257-4327-AE73-64BED4940154}" sibTransId="{FF23D206-7376-4191-A75A-FE66796F3C17}"/>
    <dgm:cxn modelId="{4B7EAA65-2106-492A-A3C5-33B1B71D5A88}" srcId="{D373A398-04A5-4143-8293-FFF8EBCF8278}" destId="{CD51EC64-AF69-4D1F-9152-3A3AADB9012E}" srcOrd="1" destOrd="0" parTransId="{C5F04873-A88D-40A7-924D-1DC0CDDA80E8}" sibTransId="{390594A3-B620-4EF1-AB95-1C53B71463AD}"/>
    <dgm:cxn modelId="{72B38F4F-952F-4C8B-B8ED-E0D394EE328C}" srcId="{D373A398-04A5-4143-8293-FFF8EBCF8278}" destId="{37BAB5A6-1011-4547-9467-011D46A103F9}" srcOrd="6" destOrd="0" parTransId="{D56B2162-C70D-43E1-ACDC-1ADCDE7070B3}" sibTransId="{5FCD06DC-D25D-4AEA-B320-548D7B1952B9}"/>
    <dgm:cxn modelId="{21353554-403B-46B1-977D-B593A746A3C9}" srcId="{D373A398-04A5-4143-8293-FFF8EBCF8278}" destId="{A9BDA9F5-CE09-47BE-8202-BB142154B2AE}" srcOrd="7" destOrd="0" parTransId="{9173E980-2D43-4469-83A4-EFC53C171E4B}" sibTransId="{4E9CEDF8-2587-4309-9476-E0680245ED48}"/>
    <dgm:cxn modelId="{5AD8FB7A-2883-43D4-AFFF-194D043FE9AE}" type="presOf" srcId="{B32F7A60-8AD9-432E-8A04-28B03F52563E}" destId="{2D60AC73-DFE0-4FF3-9A2D-2C145FBDC127}" srcOrd="0" destOrd="0" presId="urn:microsoft.com/office/officeart/2018/2/layout/IconVerticalSolidList"/>
    <dgm:cxn modelId="{8841E786-C8BD-491C-B6EB-4AF64CD58E59}" type="presOf" srcId="{29C6EBF5-8366-474A-9C59-AD99E5593B5B}" destId="{C89F2DAA-59FC-4CA1-8645-B39AE9F64065}" srcOrd="0" destOrd="0" presId="urn:microsoft.com/office/officeart/2018/2/layout/IconVerticalSolidList"/>
    <dgm:cxn modelId="{89B4508F-9CF1-472C-9C41-3A2D5D7FDB53}" srcId="{D373A398-04A5-4143-8293-FFF8EBCF8278}" destId="{5D46A19B-E5E8-493F-B626-8095626F7BA9}" srcOrd="2" destOrd="0" parTransId="{D171BC32-AE39-4CFD-B7D5-958ADAA34CCF}" sibTransId="{9222EB13-880E-4B7D-B720-432D02566987}"/>
    <dgm:cxn modelId="{C563A7A8-DDD8-49AF-8C69-9D866D5424EC}" type="presOf" srcId="{5D46A19B-E5E8-493F-B626-8095626F7BA9}" destId="{B7C4F0B2-F59A-42FE-926C-520D96F4260C}" srcOrd="0" destOrd="0" presId="urn:microsoft.com/office/officeart/2018/2/layout/IconVerticalSolidList"/>
    <dgm:cxn modelId="{C75CA9B7-C76F-42D4-B991-8D9955D36CF4}" srcId="{D373A398-04A5-4143-8293-FFF8EBCF8278}" destId="{29C6EBF5-8366-474A-9C59-AD99E5593B5B}" srcOrd="4" destOrd="0" parTransId="{D9FA597C-2365-4328-8384-57256841D44E}" sibTransId="{FA9E3844-0582-423E-8CB1-00B16900952F}"/>
    <dgm:cxn modelId="{F0C0DFBB-3E37-4690-B5A8-24FFCC953485}" type="presOf" srcId="{CD51EC64-AF69-4D1F-9152-3A3AADB9012E}" destId="{B158FDB8-005C-4CF3-B010-9BEC56918E77}" srcOrd="0" destOrd="0" presId="urn:microsoft.com/office/officeart/2018/2/layout/IconVerticalSolidList"/>
    <dgm:cxn modelId="{A49993CE-2856-44D2-907C-7FCF44ADDE08}" type="presOf" srcId="{37BAB5A6-1011-4547-9467-011D46A103F9}" destId="{CA10B273-2B5A-4BD2-A7EE-061F98DC0221}" srcOrd="0" destOrd="0" presId="urn:microsoft.com/office/officeart/2018/2/layout/IconVerticalSolidList"/>
    <dgm:cxn modelId="{4DBEE7E5-F253-4469-B8FF-EB90592EF2CF}" type="presOf" srcId="{D373A398-04A5-4143-8293-FFF8EBCF8278}" destId="{1BDE81E9-A6D7-4A99-A9BE-4061DBD86FFA}" srcOrd="0" destOrd="0" presId="urn:microsoft.com/office/officeart/2018/2/layout/IconVerticalSolidList"/>
    <dgm:cxn modelId="{BD7C94F2-E85F-401A-99CA-80231F41277C}" type="presOf" srcId="{A5ACA5B7-3AB7-47E3-AAD9-6D1473322125}" destId="{35B9FF0E-6EFC-4A4D-A159-243BB0EEBA6F}" srcOrd="0" destOrd="0" presId="urn:microsoft.com/office/officeart/2018/2/layout/IconVerticalSolidList"/>
    <dgm:cxn modelId="{621A8114-B6AE-4401-B477-3CD899063C8C}" type="presParOf" srcId="{1BDE81E9-A6D7-4A99-A9BE-4061DBD86FFA}" destId="{922A48BD-4071-4117-A843-F7C3A2F3E1C4}" srcOrd="0" destOrd="0" presId="urn:microsoft.com/office/officeart/2018/2/layout/IconVerticalSolidList"/>
    <dgm:cxn modelId="{DF140997-ABFA-403E-8B9B-1E46F56C1C93}" type="presParOf" srcId="{922A48BD-4071-4117-A843-F7C3A2F3E1C4}" destId="{AFA579E0-F8B0-45EF-A13A-0D9258BD6AF6}" srcOrd="0" destOrd="0" presId="urn:microsoft.com/office/officeart/2018/2/layout/IconVerticalSolidList"/>
    <dgm:cxn modelId="{A68DE1CE-FA86-42C8-A6D4-9D0D4E5E4129}" type="presParOf" srcId="{922A48BD-4071-4117-A843-F7C3A2F3E1C4}" destId="{710AE1DD-2EF0-4B14-BD58-3DBE901227DD}" srcOrd="1" destOrd="0" presId="urn:microsoft.com/office/officeart/2018/2/layout/IconVerticalSolidList"/>
    <dgm:cxn modelId="{76BC231E-B19C-4C46-B02A-EC8EE965040F}" type="presParOf" srcId="{922A48BD-4071-4117-A843-F7C3A2F3E1C4}" destId="{AEA9D1FD-1324-4646-994B-738EB680FA07}" srcOrd="2" destOrd="0" presId="urn:microsoft.com/office/officeart/2018/2/layout/IconVerticalSolidList"/>
    <dgm:cxn modelId="{17365566-0542-4B51-A9C1-B318F5DEDDD6}" type="presParOf" srcId="{922A48BD-4071-4117-A843-F7C3A2F3E1C4}" destId="{35B9FF0E-6EFC-4A4D-A159-243BB0EEBA6F}" srcOrd="3" destOrd="0" presId="urn:microsoft.com/office/officeart/2018/2/layout/IconVerticalSolidList"/>
    <dgm:cxn modelId="{749491CA-E0BB-4852-A73E-F5EC8521A202}" type="presParOf" srcId="{1BDE81E9-A6D7-4A99-A9BE-4061DBD86FFA}" destId="{1CD28101-4036-4851-A2D1-24EAA73C97B4}" srcOrd="1" destOrd="0" presId="urn:microsoft.com/office/officeart/2018/2/layout/IconVerticalSolidList"/>
    <dgm:cxn modelId="{523287B8-7EB1-4B8B-AC12-B166FD83B12A}" type="presParOf" srcId="{1BDE81E9-A6D7-4A99-A9BE-4061DBD86FFA}" destId="{35376AE7-F952-426E-BCD8-D7E08FB14269}" srcOrd="2" destOrd="0" presId="urn:microsoft.com/office/officeart/2018/2/layout/IconVerticalSolidList"/>
    <dgm:cxn modelId="{D5C520C2-8717-4D60-B82C-08A0BB9F9808}" type="presParOf" srcId="{35376AE7-F952-426E-BCD8-D7E08FB14269}" destId="{44B95217-B171-4EF1-BE7B-09F65E1A34AD}" srcOrd="0" destOrd="0" presId="urn:microsoft.com/office/officeart/2018/2/layout/IconVerticalSolidList"/>
    <dgm:cxn modelId="{380D55A0-0FF5-4199-A90F-5A5C4A9F0AA1}" type="presParOf" srcId="{35376AE7-F952-426E-BCD8-D7E08FB14269}" destId="{5F434415-EBA0-47B4-975A-167820CE4F65}" srcOrd="1" destOrd="0" presId="urn:microsoft.com/office/officeart/2018/2/layout/IconVerticalSolidList"/>
    <dgm:cxn modelId="{E293EB49-7F28-4C9B-9692-693AB9631727}" type="presParOf" srcId="{35376AE7-F952-426E-BCD8-D7E08FB14269}" destId="{FFC93234-960A-4C17-9015-ED7C819EEAEA}" srcOrd="2" destOrd="0" presId="urn:microsoft.com/office/officeart/2018/2/layout/IconVerticalSolidList"/>
    <dgm:cxn modelId="{C8C23C1E-B4BE-4DF3-AF13-40ECD33EB314}" type="presParOf" srcId="{35376AE7-F952-426E-BCD8-D7E08FB14269}" destId="{B158FDB8-005C-4CF3-B010-9BEC56918E77}" srcOrd="3" destOrd="0" presId="urn:microsoft.com/office/officeart/2018/2/layout/IconVerticalSolidList"/>
    <dgm:cxn modelId="{18974670-2CAB-44FA-BA57-C2AC828F8783}" type="presParOf" srcId="{1BDE81E9-A6D7-4A99-A9BE-4061DBD86FFA}" destId="{A9765062-2835-4FFB-9BF7-F1D1C8636BAB}" srcOrd="3" destOrd="0" presId="urn:microsoft.com/office/officeart/2018/2/layout/IconVerticalSolidList"/>
    <dgm:cxn modelId="{B7267C63-B05C-44AA-A925-FDD2AD4C6A6E}" type="presParOf" srcId="{1BDE81E9-A6D7-4A99-A9BE-4061DBD86FFA}" destId="{15DE0646-B443-4008-A870-2CBEE14E8C00}" srcOrd="4" destOrd="0" presId="urn:microsoft.com/office/officeart/2018/2/layout/IconVerticalSolidList"/>
    <dgm:cxn modelId="{82180827-46DC-4A8A-9FF5-832F0679B890}" type="presParOf" srcId="{15DE0646-B443-4008-A870-2CBEE14E8C00}" destId="{807BEA7D-F2C9-41FB-869E-20A712D5921C}" srcOrd="0" destOrd="0" presId="urn:microsoft.com/office/officeart/2018/2/layout/IconVerticalSolidList"/>
    <dgm:cxn modelId="{E680823D-7D4C-4CBF-9B43-E0B1A13414DB}" type="presParOf" srcId="{15DE0646-B443-4008-A870-2CBEE14E8C00}" destId="{32C94B67-85A8-4306-94EE-B2D5BCAE9F5B}" srcOrd="1" destOrd="0" presId="urn:microsoft.com/office/officeart/2018/2/layout/IconVerticalSolidList"/>
    <dgm:cxn modelId="{790ACE1A-DF63-4263-BE98-36DB251BEFA1}" type="presParOf" srcId="{15DE0646-B443-4008-A870-2CBEE14E8C00}" destId="{840B6DB6-8673-4C83-8DB0-3168836CE905}" srcOrd="2" destOrd="0" presId="urn:microsoft.com/office/officeart/2018/2/layout/IconVerticalSolidList"/>
    <dgm:cxn modelId="{044C4B8F-68AF-4330-8087-81A1FE5535B5}" type="presParOf" srcId="{15DE0646-B443-4008-A870-2CBEE14E8C00}" destId="{B7C4F0B2-F59A-42FE-926C-520D96F4260C}" srcOrd="3" destOrd="0" presId="urn:microsoft.com/office/officeart/2018/2/layout/IconVerticalSolidList"/>
    <dgm:cxn modelId="{E54E9CA3-89E5-4B9F-AE46-0D0DED718205}" type="presParOf" srcId="{1BDE81E9-A6D7-4A99-A9BE-4061DBD86FFA}" destId="{76F1B766-DD5C-4DC0-B712-A59F6C0B9842}" srcOrd="5" destOrd="0" presId="urn:microsoft.com/office/officeart/2018/2/layout/IconVerticalSolidList"/>
    <dgm:cxn modelId="{00A5C26A-F1CC-48AF-AEE3-E05FF6942383}" type="presParOf" srcId="{1BDE81E9-A6D7-4A99-A9BE-4061DBD86FFA}" destId="{F4065A0A-0484-451C-B92E-C5541C03B904}" srcOrd="6" destOrd="0" presId="urn:microsoft.com/office/officeart/2018/2/layout/IconVerticalSolidList"/>
    <dgm:cxn modelId="{9DC3639F-82C1-47AA-8FF8-A44372915F27}" type="presParOf" srcId="{F4065A0A-0484-451C-B92E-C5541C03B904}" destId="{5DE8B745-D86A-41A5-8A03-C46B47B85B7F}" srcOrd="0" destOrd="0" presId="urn:microsoft.com/office/officeart/2018/2/layout/IconVerticalSolidList"/>
    <dgm:cxn modelId="{3350759A-26B1-48E1-B6B0-00901F1353F5}" type="presParOf" srcId="{F4065A0A-0484-451C-B92E-C5541C03B904}" destId="{73B2FEC3-2A7F-4C61-8B11-AC152BB05E20}" srcOrd="1" destOrd="0" presId="urn:microsoft.com/office/officeart/2018/2/layout/IconVerticalSolidList"/>
    <dgm:cxn modelId="{7DC9B53E-CBAF-4AEA-9FC9-2A7DD33ED7D5}" type="presParOf" srcId="{F4065A0A-0484-451C-B92E-C5541C03B904}" destId="{C9817332-89D8-45FB-A4FD-FDE4096AD67C}" srcOrd="2" destOrd="0" presId="urn:microsoft.com/office/officeart/2018/2/layout/IconVerticalSolidList"/>
    <dgm:cxn modelId="{268707C9-A536-47CA-82D4-26E83AFF7A97}" type="presParOf" srcId="{F4065A0A-0484-451C-B92E-C5541C03B904}" destId="{2D60AC73-DFE0-4FF3-9A2D-2C145FBDC127}" srcOrd="3" destOrd="0" presId="urn:microsoft.com/office/officeart/2018/2/layout/IconVerticalSolidList"/>
    <dgm:cxn modelId="{34299804-90ED-4E24-8A8D-9C195AEF27C4}" type="presParOf" srcId="{1BDE81E9-A6D7-4A99-A9BE-4061DBD86FFA}" destId="{1949FB9B-1B42-4993-8B48-A925CBB1A1E0}" srcOrd="7" destOrd="0" presId="urn:microsoft.com/office/officeart/2018/2/layout/IconVerticalSolidList"/>
    <dgm:cxn modelId="{AA10BCAC-A9BA-455A-B766-19C66BFBB6C7}" type="presParOf" srcId="{1BDE81E9-A6D7-4A99-A9BE-4061DBD86FFA}" destId="{91491515-C659-4394-A0FB-FCA2065D1924}" srcOrd="8" destOrd="0" presId="urn:microsoft.com/office/officeart/2018/2/layout/IconVerticalSolidList"/>
    <dgm:cxn modelId="{6AED414E-404F-4369-94D9-46F6EB3549FB}" type="presParOf" srcId="{91491515-C659-4394-A0FB-FCA2065D1924}" destId="{698FF9FC-72B6-4E31-8DCC-03A202173BBA}" srcOrd="0" destOrd="0" presId="urn:microsoft.com/office/officeart/2018/2/layout/IconVerticalSolidList"/>
    <dgm:cxn modelId="{D24B798C-63DC-4ECF-AE81-B8B67A0D3070}" type="presParOf" srcId="{91491515-C659-4394-A0FB-FCA2065D1924}" destId="{FD5FBA59-CBA8-4F75-8927-5FAE33090449}" srcOrd="1" destOrd="0" presId="urn:microsoft.com/office/officeart/2018/2/layout/IconVerticalSolidList"/>
    <dgm:cxn modelId="{3D2E3D7D-F05B-47CF-9D82-A8821C536C20}" type="presParOf" srcId="{91491515-C659-4394-A0FB-FCA2065D1924}" destId="{4A9F480E-6D98-45C2-90FF-3EEFAAB2A2BB}" srcOrd="2" destOrd="0" presId="urn:microsoft.com/office/officeart/2018/2/layout/IconVerticalSolidList"/>
    <dgm:cxn modelId="{2A6CCC86-D762-42CE-AD3B-5ECD20BFABA4}" type="presParOf" srcId="{91491515-C659-4394-A0FB-FCA2065D1924}" destId="{C89F2DAA-59FC-4CA1-8645-B39AE9F64065}" srcOrd="3" destOrd="0" presId="urn:microsoft.com/office/officeart/2018/2/layout/IconVerticalSolidList"/>
    <dgm:cxn modelId="{62F2B9B0-1E15-4D12-A440-A94AC5B11218}" type="presParOf" srcId="{1BDE81E9-A6D7-4A99-A9BE-4061DBD86FFA}" destId="{F476501A-6B65-4F88-B206-210B336DA1F0}" srcOrd="9" destOrd="0" presId="urn:microsoft.com/office/officeart/2018/2/layout/IconVerticalSolidList"/>
    <dgm:cxn modelId="{C4744647-E1C4-431C-BC00-50DB3DC8FBE8}" type="presParOf" srcId="{1BDE81E9-A6D7-4A99-A9BE-4061DBD86FFA}" destId="{3B1519AA-29F3-403E-B5F5-4F946FC1330C}" srcOrd="10" destOrd="0" presId="urn:microsoft.com/office/officeart/2018/2/layout/IconVerticalSolidList"/>
    <dgm:cxn modelId="{62C7648E-4E76-4076-9661-A7872834501C}" type="presParOf" srcId="{3B1519AA-29F3-403E-B5F5-4F946FC1330C}" destId="{E5E3E087-D241-4220-844C-436029FE32A3}" srcOrd="0" destOrd="0" presId="urn:microsoft.com/office/officeart/2018/2/layout/IconVerticalSolidList"/>
    <dgm:cxn modelId="{ACB4DA63-9DFF-4D6E-84C6-6FDC7EB7E8AF}" type="presParOf" srcId="{3B1519AA-29F3-403E-B5F5-4F946FC1330C}" destId="{ABEFE83B-5A72-4D99-9BC8-1FADD731D846}" srcOrd="1" destOrd="0" presId="urn:microsoft.com/office/officeart/2018/2/layout/IconVerticalSolidList"/>
    <dgm:cxn modelId="{474968F1-C140-4295-9911-C79B25948030}" type="presParOf" srcId="{3B1519AA-29F3-403E-B5F5-4F946FC1330C}" destId="{14ACAC74-2209-47A6-B738-FB1ED33363B6}" srcOrd="2" destOrd="0" presId="urn:microsoft.com/office/officeart/2018/2/layout/IconVerticalSolidList"/>
    <dgm:cxn modelId="{E4DBF35B-C0E0-4DC3-AF1B-774B02CB1975}" type="presParOf" srcId="{3B1519AA-29F3-403E-B5F5-4F946FC1330C}" destId="{360E3436-A853-4B14-9ED4-18F6A8F23B99}" srcOrd="3" destOrd="0" presId="urn:microsoft.com/office/officeart/2018/2/layout/IconVerticalSolidList"/>
    <dgm:cxn modelId="{6DFB62A2-810A-484A-8D4C-6FB7418F9AA5}" type="presParOf" srcId="{1BDE81E9-A6D7-4A99-A9BE-4061DBD86FFA}" destId="{102D3F63-3423-45E3-9B77-2AE4D08118AC}" srcOrd="11" destOrd="0" presId="urn:microsoft.com/office/officeart/2018/2/layout/IconVerticalSolidList"/>
    <dgm:cxn modelId="{A460C601-E1CA-4FEC-A0F8-8A05ADA4F470}" type="presParOf" srcId="{1BDE81E9-A6D7-4A99-A9BE-4061DBD86FFA}" destId="{E5E12FED-5A36-471D-9F24-381CA9347EF3}" srcOrd="12" destOrd="0" presId="urn:microsoft.com/office/officeart/2018/2/layout/IconVerticalSolidList"/>
    <dgm:cxn modelId="{D6DB5B21-B491-4265-AB21-991B25DE1D9B}" type="presParOf" srcId="{E5E12FED-5A36-471D-9F24-381CA9347EF3}" destId="{0426CA60-FC74-44A1-A8E5-69BC3D3B3658}" srcOrd="0" destOrd="0" presId="urn:microsoft.com/office/officeart/2018/2/layout/IconVerticalSolidList"/>
    <dgm:cxn modelId="{B88F35E1-1162-4667-9E37-90F46F4F23E9}" type="presParOf" srcId="{E5E12FED-5A36-471D-9F24-381CA9347EF3}" destId="{15CE63D8-23B5-45E6-A21D-C04B84E382F1}" srcOrd="1" destOrd="0" presId="urn:microsoft.com/office/officeart/2018/2/layout/IconVerticalSolidList"/>
    <dgm:cxn modelId="{890DD957-60D4-48F8-AD6E-3B5A409F7EE3}" type="presParOf" srcId="{E5E12FED-5A36-471D-9F24-381CA9347EF3}" destId="{897074F1-3E39-4FE0-9E75-0D5D9C672212}" srcOrd="2" destOrd="0" presId="urn:microsoft.com/office/officeart/2018/2/layout/IconVerticalSolidList"/>
    <dgm:cxn modelId="{A159B9F4-4F7A-4110-8AF9-918E9041C9DC}" type="presParOf" srcId="{E5E12FED-5A36-471D-9F24-381CA9347EF3}" destId="{CA10B273-2B5A-4BD2-A7EE-061F98DC0221}" srcOrd="3" destOrd="0" presId="urn:microsoft.com/office/officeart/2018/2/layout/IconVerticalSolidList"/>
    <dgm:cxn modelId="{44F4ABDE-BC75-43EC-9060-3E0C958CE857}" type="presParOf" srcId="{1BDE81E9-A6D7-4A99-A9BE-4061DBD86FFA}" destId="{90D88BDD-B4DE-4B23-A90E-57512043ADDA}" srcOrd="13" destOrd="0" presId="urn:microsoft.com/office/officeart/2018/2/layout/IconVerticalSolidList"/>
    <dgm:cxn modelId="{0141A95C-1156-4AFD-B9B6-9BE99E84B4EC}" type="presParOf" srcId="{1BDE81E9-A6D7-4A99-A9BE-4061DBD86FFA}" destId="{0B63EBE4-EB48-4E83-B451-A3734A9447DF}" srcOrd="14" destOrd="0" presId="urn:microsoft.com/office/officeart/2018/2/layout/IconVerticalSolidList"/>
    <dgm:cxn modelId="{3C0A9638-6AA6-4B51-8824-8655816D9CA9}" type="presParOf" srcId="{0B63EBE4-EB48-4E83-B451-A3734A9447DF}" destId="{2865196F-0A68-4D24-BCFE-2F3C073DDC69}" srcOrd="0" destOrd="0" presId="urn:microsoft.com/office/officeart/2018/2/layout/IconVerticalSolidList"/>
    <dgm:cxn modelId="{C7C2279F-0DD0-495F-9561-539FA7B3F1FD}" type="presParOf" srcId="{0B63EBE4-EB48-4E83-B451-A3734A9447DF}" destId="{33722CD1-344E-4CF1-B098-949DA266DF24}" srcOrd="1" destOrd="0" presId="urn:microsoft.com/office/officeart/2018/2/layout/IconVerticalSolidList"/>
    <dgm:cxn modelId="{B9A8D983-EA48-4D1A-B6E5-2FBC247D4AA9}" type="presParOf" srcId="{0B63EBE4-EB48-4E83-B451-A3734A9447DF}" destId="{E975D1CB-F5E4-4B6C-A62A-0712FAD1D63C}" srcOrd="2" destOrd="0" presId="urn:microsoft.com/office/officeart/2018/2/layout/IconVerticalSolidList"/>
    <dgm:cxn modelId="{0FFC3F86-067B-4FC6-AA45-2FAD82D67FE0}" type="presParOf" srcId="{0B63EBE4-EB48-4E83-B451-A3734A9447DF}" destId="{C024E8C5-AEAD-4EE5-A09A-A9673A9F969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B73E4-48BE-48A9-B99B-DB49C1D421E6}">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36433-BA9A-4C07-903F-F1B8AD721FBF}">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r-FR" sz="3400" kern="1200"/>
            <a:t>Marché de l’événementiel</a:t>
          </a:r>
          <a:endParaRPr lang="en-US" sz="3400" kern="1200"/>
        </a:p>
      </dsp:txBody>
      <dsp:txXfrm>
        <a:off x="0" y="2492"/>
        <a:ext cx="6492875" cy="1700138"/>
      </dsp:txXfrm>
    </dsp:sp>
    <dsp:sp modelId="{96EF963C-C655-41CC-83E6-DB407EA8A1CD}">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D4D2BA-84B0-4024-B594-D3D3EA06EF56}">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r-FR" sz="3400" kern="1200" dirty="0"/>
            <a:t>Quelles approches Stratégiques pour analyser et développer une stratégie marketing événementielle</a:t>
          </a:r>
          <a:endParaRPr lang="en-US" sz="3400" kern="1200" dirty="0"/>
        </a:p>
      </dsp:txBody>
      <dsp:txXfrm>
        <a:off x="0" y="1702630"/>
        <a:ext cx="6492875" cy="1700138"/>
      </dsp:txXfrm>
    </dsp:sp>
    <dsp:sp modelId="{DB2EA458-43D0-4FF7-A910-9D1CE20A810D}">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8D72C-F583-431C-BCB8-FDCD57049EA5}">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fr-FR" sz="3400" kern="1200"/>
            <a:t>Evénement = organisation associée à de multiples stakeholders « partageurs » de ressources</a:t>
          </a:r>
          <a:endParaRPr lang="en-US" sz="3400" kern="1200"/>
        </a:p>
      </dsp:txBody>
      <dsp:txXfrm>
        <a:off x="0" y="3402769"/>
        <a:ext cx="6492875" cy="17001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06CF4-1D4C-4FA4-A00D-AD04AC0AC01C}">
      <dsp:nvSpPr>
        <dsp:cNvPr id="0" name=""/>
        <dsp:cNvSpPr/>
      </dsp:nvSpPr>
      <dsp:spPr>
        <a:xfrm>
          <a:off x="305544" y="356211"/>
          <a:ext cx="1994000" cy="208054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CD401D6-2FF5-4CCF-94E0-9DAB92F5B874}">
      <dsp:nvSpPr>
        <dsp:cNvPr id="0" name=""/>
        <dsp:cNvSpPr/>
      </dsp:nvSpPr>
      <dsp:spPr>
        <a:xfrm>
          <a:off x="256641" y="2543504"/>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r-FR" sz="1400" kern="1200" dirty="0"/>
            <a:t>2020 : Annulation de l’Open Parc Auvergne Rhône Alpes – Lyon </a:t>
          </a:r>
          <a:endParaRPr lang="en-US" sz="1400" kern="1200" dirty="0"/>
        </a:p>
      </dsp:txBody>
      <dsp:txXfrm>
        <a:off x="256641" y="2543504"/>
        <a:ext cx="2180418" cy="720000"/>
      </dsp:txXfrm>
    </dsp:sp>
    <dsp:sp modelId="{6EBF9F30-BA3F-4701-8B66-F06C59AF3A3D}">
      <dsp:nvSpPr>
        <dsp:cNvPr id="0" name=""/>
        <dsp:cNvSpPr/>
      </dsp:nvSpPr>
      <dsp:spPr>
        <a:xfrm>
          <a:off x="2774327" y="271122"/>
          <a:ext cx="2338044" cy="242089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898E14B-ADA4-4ED3-B287-FF306708CF62}">
      <dsp:nvSpPr>
        <dsp:cNvPr id="0" name=""/>
        <dsp:cNvSpPr/>
      </dsp:nvSpPr>
      <dsp:spPr>
        <a:xfrm>
          <a:off x="2819736" y="2543504"/>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r-FR" sz="1400" kern="1200" dirty="0"/>
            <a:t>2021 : Organisation de l’Open13 Provence – Marseille à huit clos</a:t>
          </a:r>
          <a:endParaRPr lang="en-US" sz="1400" kern="1200" dirty="0"/>
        </a:p>
      </dsp:txBody>
      <dsp:txXfrm>
        <a:off x="2819736" y="2543504"/>
        <a:ext cx="2180418" cy="720000"/>
      </dsp:txXfrm>
    </dsp:sp>
    <dsp:sp modelId="{F16025A7-099C-417C-8A4A-D03DD6D92FBE}">
      <dsp:nvSpPr>
        <dsp:cNvPr id="0" name=""/>
        <dsp:cNvSpPr/>
      </dsp:nvSpPr>
      <dsp:spPr>
        <a:xfrm>
          <a:off x="5502752" y="351020"/>
          <a:ext cx="2162804" cy="210130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3000" r="-13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8669A7E-91B0-4F8A-8EC7-EF5608C6591C}">
      <dsp:nvSpPr>
        <dsp:cNvPr id="0" name=""/>
        <dsp:cNvSpPr/>
      </dsp:nvSpPr>
      <dsp:spPr>
        <a:xfrm>
          <a:off x="5443294" y="2543504"/>
          <a:ext cx="218041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r-FR" sz="1400" kern="1200" dirty="0"/>
            <a:t>2021 : Organisation de l’Open Parc Auvergne Rhône Alpes en jauge réduite</a:t>
          </a:r>
          <a:endParaRPr lang="en-US" sz="1400" kern="1200" dirty="0"/>
        </a:p>
      </dsp:txBody>
      <dsp:txXfrm>
        <a:off x="5443294" y="2543504"/>
        <a:ext cx="2180418"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BDD05-AE1D-41E1-9379-09B3A0524D00}">
      <dsp:nvSpPr>
        <dsp:cNvPr id="0" name=""/>
        <dsp:cNvSpPr/>
      </dsp:nvSpPr>
      <dsp:spPr>
        <a:xfrm>
          <a:off x="0" y="151023"/>
          <a:ext cx="4941945" cy="4941945"/>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6CFC11-72CA-46FF-B11C-2041C7DC8C0E}">
      <dsp:nvSpPr>
        <dsp:cNvPr id="0" name=""/>
        <dsp:cNvSpPr/>
      </dsp:nvSpPr>
      <dsp:spPr>
        <a:xfrm>
          <a:off x="469484" y="620508"/>
          <a:ext cx="1927358" cy="192735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err="1"/>
            <a:t>Buiness</a:t>
          </a:r>
          <a:r>
            <a:rPr lang="fr-FR" sz="1900" kern="1200" dirty="0"/>
            <a:t> Model de réputation basé sur les Droits TV et leurs audiences</a:t>
          </a:r>
          <a:endParaRPr lang="en-US" sz="1900" kern="1200" dirty="0"/>
        </a:p>
      </dsp:txBody>
      <dsp:txXfrm>
        <a:off x="563570" y="714594"/>
        <a:ext cx="1739186" cy="1739186"/>
      </dsp:txXfrm>
    </dsp:sp>
    <dsp:sp modelId="{08F91CA7-08BD-4DE1-B47B-D358B63D5472}">
      <dsp:nvSpPr>
        <dsp:cNvPr id="0" name=""/>
        <dsp:cNvSpPr/>
      </dsp:nvSpPr>
      <dsp:spPr>
        <a:xfrm>
          <a:off x="2545101" y="620508"/>
          <a:ext cx="1927358" cy="1927358"/>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Avec un stade / </a:t>
          </a:r>
          <a:r>
            <a:rPr lang="fr-FR" sz="1900" kern="1200" dirty="0" err="1"/>
            <a:t>arena</a:t>
          </a:r>
          <a:r>
            <a:rPr lang="fr-FR" sz="1900" kern="1200" dirty="0"/>
            <a:t> moderne</a:t>
          </a:r>
          <a:endParaRPr lang="en-US" sz="1900" kern="1200" dirty="0"/>
        </a:p>
      </dsp:txBody>
      <dsp:txXfrm>
        <a:off x="2639187" y="714594"/>
        <a:ext cx="1739186" cy="1739186"/>
      </dsp:txXfrm>
    </dsp:sp>
    <dsp:sp modelId="{8900A3A2-D125-436C-9017-B34CFC849ED4}">
      <dsp:nvSpPr>
        <dsp:cNvPr id="0" name=""/>
        <dsp:cNvSpPr/>
      </dsp:nvSpPr>
      <dsp:spPr>
        <a:xfrm>
          <a:off x="469484" y="2696125"/>
          <a:ext cx="1927358" cy="1927358"/>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Des Droits TV importants</a:t>
          </a:r>
          <a:endParaRPr lang="en-US" sz="1900" kern="1200" dirty="0"/>
        </a:p>
      </dsp:txBody>
      <dsp:txXfrm>
        <a:off x="563570" y="2790211"/>
        <a:ext cx="1739186" cy="1739186"/>
      </dsp:txXfrm>
    </dsp:sp>
    <dsp:sp modelId="{80F4F038-51BF-45C7-9A7C-4F14F1FBFFC5}">
      <dsp:nvSpPr>
        <dsp:cNvPr id="0" name=""/>
        <dsp:cNvSpPr/>
      </dsp:nvSpPr>
      <dsp:spPr>
        <a:xfrm>
          <a:off x="2545101" y="2696125"/>
          <a:ext cx="1927358" cy="192735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Avec une stratégie focus sur les Droits TV nationaux / internationaux</a:t>
          </a:r>
          <a:endParaRPr lang="en-US" sz="1900" kern="1200" dirty="0"/>
        </a:p>
      </dsp:txBody>
      <dsp:txXfrm>
        <a:off x="2639187" y="2790211"/>
        <a:ext cx="1739186" cy="1739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4CEC8-2DE6-4521-9955-09AAD915E1DB}">
      <dsp:nvSpPr>
        <dsp:cNvPr id="0" name=""/>
        <dsp:cNvSpPr/>
      </dsp:nvSpPr>
      <dsp:spPr>
        <a:xfrm>
          <a:off x="718664" y="45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5F80B9-CC50-458C-B3C1-63EE04BFE3DD}">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402FD4-55B0-4D3C-99A0-176191AE7501}">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fr-FR" sz="1600" kern="1200"/>
            <a:t>1. Approche RBV pour l’analyse stratégique d’un événement</a:t>
          </a:r>
          <a:endParaRPr lang="en-US" sz="1600" kern="1200"/>
        </a:p>
      </dsp:txBody>
      <dsp:txXfrm>
        <a:off x="93445" y="3018902"/>
        <a:ext cx="3206250" cy="720000"/>
      </dsp:txXfrm>
    </dsp:sp>
    <dsp:sp modelId="{64446033-B5BA-446D-A382-3092A9A57117}">
      <dsp:nvSpPr>
        <dsp:cNvPr id="0" name=""/>
        <dsp:cNvSpPr/>
      </dsp:nvSpPr>
      <dsp:spPr>
        <a:xfrm>
          <a:off x="4486008" y="45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B7C8A-BC74-4679-B3B2-516BE6198BCB}">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E30715-FFD4-4B4C-BEA1-EFFB7A59F641}">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fr-FR" sz="1600" kern="1200" dirty="0"/>
            <a:t>2.Formalisation d’1 ROADMAP STRATEGIQUE – Business Model</a:t>
          </a:r>
          <a:endParaRPr lang="en-US" sz="1600" kern="1200" dirty="0"/>
        </a:p>
      </dsp:txBody>
      <dsp:txXfrm>
        <a:off x="3860789" y="3018902"/>
        <a:ext cx="3206250" cy="720000"/>
      </dsp:txXfrm>
    </dsp:sp>
    <dsp:sp modelId="{DE54F81E-B5EC-4BAD-9F33-740D39A827E6}">
      <dsp:nvSpPr>
        <dsp:cNvPr id="0" name=""/>
        <dsp:cNvSpPr/>
      </dsp:nvSpPr>
      <dsp:spPr>
        <a:xfrm>
          <a:off x="8253352" y="4539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619E16-5470-42A4-9985-98FCA96797A7}">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7466F8-8A4D-4701-BA9C-937882F0774F}">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fr-FR" sz="1600" kern="1200">
              <a:sym typeface="Wingdings" panose="05000000000000000000" pitchFamily="2" charset="2"/>
            </a:rPr>
            <a:t></a:t>
          </a:r>
          <a:r>
            <a:rPr lang="fr-FR" sz="1600" kern="1200"/>
            <a:t> Illustration : Business Model </a:t>
          </a:r>
        </a:p>
        <a:p>
          <a:pPr marL="0" lvl="0" indent="0" algn="ctr" defTabSz="711200">
            <a:lnSpc>
              <a:spcPct val="100000"/>
            </a:lnSpc>
            <a:spcBef>
              <a:spcPct val="0"/>
            </a:spcBef>
            <a:spcAft>
              <a:spcPct val="35000"/>
            </a:spcAft>
            <a:buNone/>
            <a:defRPr cap="all"/>
          </a:pPr>
          <a:r>
            <a:rPr lang="fr-FR" sz="1600" kern="1200"/>
            <a:t>« Open13 PROVENCE »</a:t>
          </a:r>
          <a:endParaRPr lang="en-US" sz="1600" kern="1200"/>
        </a:p>
      </dsp:txBody>
      <dsp:txXfrm>
        <a:off x="7628133" y="3018902"/>
        <a:ext cx="320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EC3AD-6C22-4CC4-9F36-8198D5EFBDA8}">
      <dsp:nvSpPr>
        <dsp:cNvPr id="0" name=""/>
        <dsp:cNvSpPr/>
      </dsp:nvSpPr>
      <dsp:spPr>
        <a:xfrm>
          <a:off x="0" y="642"/>
          <a:ext cx="6832212" cy="150385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A66EB-C0AC-4AAC-B796-E4E90BFD1CA1}">
      <dsp:nvSpPr>
        <dsp:cNvPr id="0" name=""/>
        <dsp:cNvSpPr/>
      </dsp:nvSpPr>
      <dsp:spPr>
        <a:xfrm>
          <a:off x="454916" y="339010"/>
          <a:ext cx="827120" cy="8271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484034-4D32-476F-A55E-B3EDBE804D8B}">
      <dsp:nvSpPr>
        <dsp:cNvPr id="0" name=""/>
        <dsp:cNvSpPr/>
      </dsp:nvSpPr>
      <dsp:spPr>
        <a:xfrm>
          <a:off x="1736952" y="642"/>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933450">
            <a:lnSpc>
              <a:spcPct val="90000"/>
            </a:lnSpc>
            <a:spcBef>
              <a:spcPct val="0"/>
            </a:spcBef>
            <a:spcAft>
              <a:spcPct val="35000"/>
            </a:spcAft>
            <a:buNone/>
          </a:pPr>
          <a:r>
            <a:rPr lang="fr-FR" sz="2100" kern="1200"/>
            <a:t>Identifier les Stakeholders</a:t>
          </a:r>
          <a:endParaRPr lang="en-US" sz="2100" kern="1200"/>
        </a:p>
      </dsp:txBody>
      <dsp:txXfrm>
        <a:off x="1736952" y="642"/>
        <a:ext cx="5095259" cy="1503855"/>
      </dsp:txXfrm>
    </dsp:sp>
    <dsp:sp modelId="{A03267D2-0C60-4782-A79F-BD6B00899C96}">
      <dsp:nvSpPr>
        <dsp:cNvPr id="0" name=""/>
        <dsp:cNvSpPr/>
      </dsp:nvSpPr>
      <dsp:spPr>
        <a:xfrm>
          <a:off x="0" y="1880461"/>
          <a:ext cx="6832212" cy="150385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4D3E6-A977-4F65-B92E-26EF36C97E9F}">
      <dsp:nvSpPr>
        <dsp:cNvPr id="0" name=""/>
        <dsp:cNvSpPr/>
      </dsp:nvSpPr>
      <dsp:spPr>
        <a:xfrm>
          <a:off x="454916" y="2218829"/>
          <a:ext cx="827120" cy="8271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C851A4-D9A7-400A-85C6-CFE31B2AE8A6}">
      <dsp:nvSpPr>
        <dsp:cNvPr id="0" name=""/>
        <dsp:cNvSpPr/>
      </dsp:nvSpPr>
      <dsp:spPr>
        <a:xfrm>
          <a:off x="1736952" y="1880461"/>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933450">
            <a:lnSpc>
              <a:spcPct val="90000"/>
            </a:lnSpc>
            <a:spcBef>
              <a:spcPct val="0"/>
            </a:spcBef>
            <a:spcAft>
              <a:spcPct val="35000"/>
            </a:spcAft>
            <a:buNone/>
          </a:pPr>
          <a:r>
            <a:rPr lang="fr-FR" sz="2100" kern="1200"/>
            <a:t>Identifier les centres de profits</a:t>
          </a:r>
          <a:endParaRPr lang="en-US" sz="2100" kern="1200"/>
        </a:p>
      </dsp:txBody>
      <dsp:txXfrm>
        <a:off x="1736952" y="1880461"/>
        <a:ext cx="5095259" cy="1503855"/>
      </dsp:txXfrm>
    </dsp:sp>
    <dsp:sp modelId="{6A46DEBE-E5CB-420C-8B31-3C989EDB77F7}">
      <dsp:nvSpPr>
        <dsp:cNvPr id="0" name=""/>
        <dsp:cNvSpPr/>
      </dsp:nvSpPr>
      <dsp:spPr>
        <a:xfrm>
          <a:off x="0" y="3760280"/>
          <a:ext cx="6832212" cy="150385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3A3FF9-25B9-4D2A-90BC-636172D0C510}">
      <dsp:nvSpPr>
        <dsp:cNvPr id="0" name=""/>
        <dsp:cNvSpPr/>
      </dsp:nvSpPr>
      <dsp:spPr>
        <a:xfrm>
          <a:off x="454916" y="4098648"/>
          <a:ext cx="827120" cy="8271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4DD927-AF13-40E9-94A7-60785530ED34}">
      <dsp:nvSpPr>
        <dsp:cNvPr id="0" name=""/>
        <dsp:cNvSpPr/>
      </dsp:nvSpPr>
      <dsp:spPr>
        <a:xfrm>
          <a:off x="1736952" y="3760280"/>
          <a:ext cx="5095259" cy="1503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9158" tIns="159158" rIns="159158" bIns="159158" numCol="1" spcCol="1270" anchor="ctr" anchorCtr="0">
          <a:noAutofit/>
        </a:bodyPr>
        <a:lstStyle/>
        <a:p>
          <a:pPr marL="0" lvl="0" indent="0" algn="l" defTabSz="933450">
            <a:lnSpc>
              <a:spcPct val="90000"/>
            </a:lnSpc>
            <a:spcBef>
              <a:spcPct val="0"/>
            </a:spcBef>
            <a:spcAft>
              <a:spcPct val="35000"/>
            </a:spcAft>
            <a:buNone/>
          </a:pPr>
          <a:r>
            <a:rPr lang="fr-FR" sz="2100" kern="1200"/>
            <a:t>Classifier les ressources + capacités stratégiques d’un événement en les reliant aux principaux Stakeholders + Centres de Profit</a:t>
          </a:r>
          <a:endParaRPr lang="en-US" sz="2100" kern="1200"/>
        </a:p>
      </dsp:txBody>
      <dsp:txXfrm>
        <a:off x="1736952" y="3760280"/>
        <a:ext cx="5095259" cy="15038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87BEB-1E08-4C0B-B67E-80B20030A4A2}">
      <dsp:nvSpPr>
        <dsp:cNvPr id="0" name=""/>
        <dsp:cNvSpPr/>
      </dsp:nvSpPr>
      <dsp:spPr>
        <a:xfrm>
          <a:off x="0" y="0"/>
          <a:ext cx="5744684" cy="90807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3898D6-BE54-43CE-B81F-812D5F15EC3F}">
      <dsp:nvSpPr>
        <dsp:cNvPr id="0" name=""/>
        <dsp:cNvSpPr/>
      </dsp:nvSpPr>
      <dsp:spPr>
        <a:xfrm>
          <a:off x="274693" y="208584"/>
          <a:ext cx="499930" cy="4994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1B6E4D-2E06-4917-9C7E-C2646F35748F}">
      <dsp:nvSpPr>
        <dsp:cNvPr id="0" name=""/>
        <dsp:cNvSpPr/>
      </dsp:nvSpPr>
      <dsp:spPr>
        <a:xfrm>
          <a:off x="692306" y="0"/>
          <a:ext cx="4647962" cy="993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5" tIns="105115" rIns="105115" bIns="105115" numCol="1" spcCol="1270" anchor="ctr" anchorCtr="0">
          <a:noAutofit/>
        </a:bodyPr>
        <a:lstStyle/>
        <a:p>
          <a:pPr marL="0" lvl="0" indent="0" algn="l" defTabSz="533400">
            <a:lnSpc>
              <a:spcPct val="90000"/>
            </a:lnSpc>
            <a:spcBef>
              <a:spcPct val="0"/>
            </a:spcBef>
            <a:spcAft>
              <a:spcPct val="35000"/>
            </a:spcAft>
            <a:buNone/>
          </a:pPr>
          <a:r>
            <a:rPr lang="fr-FR" sz="1200" b="1" kern="1200" dirty="0"/>
            <a:t>Un Business Model ou </a:t>
          </a:r>
          <a:r>
            <a:rPr lang="fr-FR" sz="1200" b="1" i="1" kern="1200" dirty="0"/>
            <a:t>modèle d'affaire</a:t>
          </a:r>
          <a:r>
            <a:rPr lang="fr-FR" sz="1200" b="1" kern="1200" dirty="0"/>
            <a:t> est l'ensemble des mécanismes permettant à une entreprise de créer de la valeur à travers la proposition de valeur faite à ses clients, son architecture de valeur (comprenant ses ressources, sa chaîne de valeur interne et externe) et de capter cette valeur pour la transformer en profits. </a:t>
          </a:r>
          <a:endParaRPr lang="en-US" sz="1200" kern="1200" dirty="0"/>
        </a:p>
      </dsp:txBody>
      <dsp:txXfrm>
        <a:off x="692306" y="0"/>
        <a:ext cx="4647962" cy="993208"/>
      </dsp:txXfrm>
    </dsp:sp>
    <dsp:sp modelId="{663A94AC-E142-480F-9D4B-43F619CB2829}">
      <dsp:nvSpPr>
        <dsp:cNvPr id="0" name=""/>
        <dsp:cNvSpPr/>
      </dsp:nvSpPr>
      <dsp:spPr>
        <a:xfrm>
          <a:off x="0" y="1245778"/>
          <a:ext cx="5744684" cy="908076"/>
        </a:xfrm>
        <a:prstGeom prst="roundRect">
          <a:avLst>
            <a:gd name="adj" fmla="val 1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dsp:style>
    </dsp:sp>
    <dsp:sp modelId="{AEE48169-D73C-4B84-BCA4-710D3E6FE68F}">
      <dsp:nvSpPr>
        <dsp:cNvPr id="0" name=""/>
        <dsp:cNvSpPr/>
      </dsp:nvSpPr>
      <dsp:spPr>
        <a:xfrm>
          <a:off x="274693" y="1450095"/>
          <a:ext cx="499930" cy="4994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9E9CEE-BF5D-4706-AEBE-EC9674D419D7}">
      <dsp:nvSpPr>
        <dsp:cNvPr id="0" name=""/>
        <dsp:cNvSpPr/>
      </dsp:nvSpPr>
      <dsp:spPr>
        <a:xfrm>
          <a:off x="1049316" y="1245778"/>
          <a:ext cx="4647962" cy="993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5" tIns="105115" rIns="105115" bIns="105115" numCol="1" spcCol="1270" anchor="ctr" anchorCtr="0">
          <a:noAutofit/>
        </a:bodyPr>
        <a:lstStyle/>
        <a:p>
          <a:pPr marL="0" lvl="0" indent="0" algn="l" defTabSz="533400">
            <a:lnSpc>
              <a:spcPct val="90000"/>
            </a:lnSpc>
            <a:spcBef>
              <a:spcPct val="0"/>
            </a:spcBef>
            <a:spcAft>
              <a:spcPct val="35000"/>
            </a:spcAft>
            <a:buNone/>
          </a:pPr>
          <a:r>
            <a:rPr lang="fr-FR" sz="1200" b="1" kern="1200"/>
            <a:t>Michael porter (2001) : « une façon d’expliquer comment l’entreprise génère du profit »</a:t>
          </a:r>
          <a:r>
            <a:rPr lang="fr-FR" sz="1200" kern="1200"/>
            <a:t> </a:t>
          </a:r>
          <a:endParaRPr lang="en-US" sz="1200" kern="1200"/>
        </a:p>
      </dsp:txBody>
      <dsp:txXfrm>
        <a:off x="1049316" y="1245778"/>
        <a:ext cx="4647962" cy="993208"/>
      </dsp:txXfrm>
    </dsp:sp>
    <dsp:sp modelId="{E76D177E-5311-4C64-8F19-26FA2F448776}">
      <dsp:nvSpPr>
        <dsp:cNvPr id="0" name=""/>
        <dsp:cNvSpPr/>
      </dsp:nvSpPr>
      <dsp:spPr>
        <a:xfrm>
          <a:off x="0" y="2487289"/>
          <a:ext cx="5744684" cy="908076"/>
        </a:xfrm>
        <a:prstGeom prst="roundRect">
          <a:avLst>
            <a:gd name="adj" fmla="val 1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dsp:style>
    </dsp:sp>
    <dsp:sp modelId="{8A42A0A0-9160-4693-B769-AF6C614CDF0A}">
      <dsp:nvSpPr>
        <dsp:cNvPr id="0" name=""/>
        <dsp:cNvSpPr/>
      </dsp:nvSpPr>
      <dsp:spPr>
        <a:xfrm>
          <a:off x="274693" y="2691606"/>
          <a:ext cx="499930" cy="4994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D643C7-2E91-4D0F-8B17-236D40B416DA}">
      <dsp:nvSpPr>
        <dsp:cNvPr id="0" name=""/>
        <dsp:cNvSpPr/>
      </dsp:nvSpPr>
      <dsp:spPr>
        <a:xfrm>
          <a:off x="1049316" y="2487289"/>
          <a:ext cx="4647962" cy="993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5" tIns="105115" rIns="105115" bIns="105115" numCol="1" spcCol="1270" anchor="ctr" anchorCtr="0">
          <a:noAutofit/>
        </a:bodyPr>
        <a:lstStyle/>
        <a:p>
          <a:pPr marL="0" lvl="0" indent="0" algn="l" defTabSz="533400">
            <a:lnSpc>
              <a:spcPct val="90000"/>
            </a:lnSpc>
            <a:spcBef>
              <a:spcPct val="0"/>
            </a:spcBef>
            <a:spcAft>
              <a:spcPct val="35000"/>
            </a:spcAft>
            <a:buNone/>
          </a:pPr>
          <a:r>
            <a:rPr lang="fr-FR" sz="1200" b="1" kern="1200"/>
            <a:t>« les choix qu’une entreprise effectue pour générer des revenus » (Warnier, Demil et Lecocq, 2004)</a:t>
          </a:r>
          <a:endParaRPr lang="en-US" sz="1200" kern="1200"/>
        </a:p>
      </dsp:txBody>
      <dsp:txXfrm>
        <a:off x="1049316" y="2487289"/>
        <a:ext cx="4647962" cy="993208"/>
      </dsp:txXfrm>
    </dsp:sp>
    <dsp:sp modelId="{2A2AF1F9-1BA9-488A-A71A-689BD0F79CBA}">
      <dsp:nvSpPr>
        <dsp:cNvPr id="0" name=""/>
        <dsp:cNvSpPr/>
      </dsp:nvSpPr>
      <dsp:spPr>
        <a:xfrm>
          <a:off x="0" y="3728799"/>
          <a:ext cx="5744684" cy="908076"/>
        </a:xfrm>
        <a:prstGeom prst="roundRect">
          <a:avLst>
            <a:gd name="adj" fmla="val 1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F92F9BC4-2456-4C1F-9B0C-D7516F201F25}">
      <dsp:nvSpPr>
        <dsp:cNvPr id="0" name=""/>
        <dsp:cNvSpPr/>
      </dsp:nvSpPr>
      <dsp:spPr>
        <a:xfrm>
          <a:off x="274693" y="3933117"/>
          <a:ext cx="499930" cy="4994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43FA15-C84F-4E66-B511-17B701571EC4}">
      <dsp:nvSpPr>
        <dsp:cNvPr id="0" name=""/>
        <dsp:cNvSpPr/>
      </dsp:nvSpPr>
      <dsp:spPr>
        <a:xfrm>
          <a:off x="1049316" y="3728799"/>
          <a:ext cx="4647962" cy="993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5" tIns="105115" rIns="105115" bIns="105115" numCol="1" spcCol="1270" anchor="ctr" anchorCtr="0">
          <a:noAutofit/>
        </a:bodyPr>
        <a:lstStyle/>
        <a:p>
          <a:pPr marL="0" lvl="0" indent="0" algn="l" defTabSz="533400">
            <a:lnSpc>
              <a:spcPct val="90000"/>
            </a:lnSpc>
            <a:spcBef>
              <a:spcPct val="0"/>
            </a:spcBef>
            <a:spcAft>
              <a:spcPct val="35000"/>
            </a:spcAft>
            <a:buNone/>
          </a:pPr>
          <a:r>
            <a:rPr lang="fr-FR" sz="1200" b="1" kern="1200"/>
            <a:t>Cela résume la façon dont l’entreprise prévoit de servir ses clients. Cela implique tant l’élaboration de la stratégie que sa mise en œuvre.</a:t>
          </a:r>
          <a:r>
            <a:rPr lang="fr-FR" sz="1200" kern="1200"/>
            <a:t> </a:t>
          </a:r>
          <a:endParaRPr lang="en-US" sz="1200" kern="1200"/>
        </a:p>
      </dsp:txBody>
      <dsp:txXfrm>
        <a:off x="1049316" y="3728799"/>
        <a:ext cx="4647962" cy="9932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FF159-4905-47D9-8413-0BD464C1DBC8}">
      <dsp:nvSpPr>
        <dsp:cNvPr id="0" name=""/>
        <dsp:cNvSpPr/>
      </dsp:nvSpPr>
      <dsp:spPr>
        <a:xfrm>
          <a:off x="393" y="836697"/>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D6B374-CD62-4A5A-9FDA-842CFF20ED3B}">
      <dsp:nvSpPr>
        <dsp:cNvPr id="0" name=""/>
        <dsp:cNvSpPr/>
      </dsp:nvSpPr>
      <dsp:spPr>
        <a:xfrm>
          <a:off x="393" y="2050463"/>
          <a:ext cx="3138750"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fr-FR" sz="1400" kern="1200"/>
            <a:t>1. </a:t>
          </a:r>
          <a:r>
            <a:rPr lang="fr-FR" sz="1400" b="1" kern="1200"/>
            <a:t>Identifier</a:t>
          </a:r>
          <a:r>
            <a:rPr lang="fr-FR" sz="1400" kern="1200"/>
            <a:t> les actifs événementiels (ressources et capacités) </a:t>
          </a:r>
          <a:endParaRPr lang="en-US" sz="1400" kern="1200"/>
        </a:p>
      </dsp:txBody>
      <dsp:txXfrm>
        <a:off x="393" y="2050463"/>
        <a:ext cx="3138750" cy="588515"/>
      </dsp:txXfrm>
    </dsp:sp>
    <dsp:sp modelId="{41852EEB-FBF8-46BD-9342-5D3AB3A72191}">
      <dsp:nvSpPr>
        <dsp:cNvPr id="0" name=""/>
        <dsp:cNvSpPr/>
      </dsp:nvSpPr>
      <dsp:spPr>
        <a:xfrm>
          <a:off x="393" y="2692561"/>
          <a:ext cx="3138750" cy="823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fr-FR" sz="1100" kern="1200"/>
            <a:t>Centres de profits</a:t>
          </a:r>
          <a:endParaRPr lang="en-US" sz="1100" kern="1200"/>
        </a:p>
        <a:p>
          <a:pPr marL="0" lvl="0" indent="0" algn="l" defTabSz="488950">
            <a:lnSpc>
              <a:spcPct val="90000"/>
            </a:lnSpc>
            <a:spcBef>
              <a:spcPct val="0"/>
            </a:spcBef>
            <a:spcAft>
              <a:spcPct val="35000"/>
            </a:spcAft>
            <a:buNone/>
          </a:pPr>
          <a:r>
            <a:rPr lang="fr-FR" sz="1100" kern="1200"/>
            <a:t>Stakeholders contributeurs</a:t>
          </a:r>
          <a:endParaRPr lang="en-US" sz="1100" kern="1200"/>
        </a:p>
        <a:p>
          <a:pPr marL="0" lvl="0" indent="0" algn="l" defTabSz="488950">
            <a:lnSpc>
              <a:spcPct val="90000"/>
            </a:lnSpc>
            <a:spcBef>
              <a:spcPct val="0"/>
            </a:spcBef>
            <a:spcAft>
              <a:spcPct val="35000"/>
            </a:spcAft>
            <a:buNone/>
          </a:pPr>
          <a:r>
            <a:rPr lang="fr-FR" sz="1100" kern="1200"/>
            <a:t>Ressources stratégiques contrôlables / dépendance…</a:t>
          </a:r>
          <a:endParaRPr lang="en-US" sz="1100" kern="1200"/>
        </a:p>
      </dsp:txBody>
      <dsp:txXfrm>
        <a:off x="393" y="2692561"/>
        <a:ext cx="3138750" cy="823285"/>
      </dsp:txXfrm>
    </dsp:sp>
    <dsp:sp modelId="{41389F27-9F71-4A2C-871A-1C63D998B1E6}">
      <dsp:nvSpPr>
        <dsp:cNvPr id="0" name=""/>
        <dsp:cNvSpPr/>
      </dsp:nvSpPr>
      <dsp:spPr>
        <a:xfrm>
          <a:off x="3688425" y="836697"/>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A22AD9-737B-45A8-9AAF-051E20B634C8}">
      <dsp:nvSpPr>
        <dsp:cNvPr id="0" name=""/>
        <dsp:cNvSpPr/>
      </dsp:nvSpPr>
      <dsp:spPr>
        <a:xfrm>
          <a:off x="3688425" y="2050463"/>
          <a:ext cx="3138750"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fr-FR" sz="1400" kern="1200"/>
            <a:t>2. </a:t>
          </a:r>
          <a:r>
            <a:rPr lang="fr-FR" sz="1400" b="1" kern="1200"/>
            <a:t>Evaluer le potentiel</a:t>
          </a:r>
          <a:r>
            <a:rPr lang="fr-FR" sz="1400" kern="1200"/>
            <a:t> et la rentabilité de chaque actif (VRIO)</a:t>
          </a:r>
          <a:endParaRPr lang="en-US" sz="1400" kern="1200"/>
        </a:p>
      </dsp:txBody>
      <dsp:txXfrm>
        <a:off x="3688425" y="2050463"/>
        <a:ext cx="3138750" cy="588515"/>
      </dsp:txXfrm>
    </dsp:sp>
    <dsp:sp modelId="{F6F6B1A1-0119-4FED-80FB-A616E3825C3F}">
      <dsp:nvSpPr>
        <dsp:cNvPr id="0" name=""/>
        <dsp:cNvSpPr/>
      </dsp:nvSpPr>
      <dsp:spPr>
        <a:xfrm>
          <a:off x="3688425" y="2692561"/>
          <a:ext cx="3138750" cy="823285"/>
        </a:xfrm>
        <a:prstGeom prst="rect">
          <a:avLst/>
        </a:prstGeom>
        <a:noFill/>
        <a:ln>
          <a:noFill/>
        </a:ln>
        <a:effectLst/>
      </dsp:spPr>
      <dsp:style>
        <a:lnRef idx="0">
          <a:scrgbClr r="0" g="0" b="0"/>
        </a:lnRef>
        <a:fillRef idx="0">
          <a:scrgbClr r="0" g="0" b="0"/>
        </a:fillRef>
        <a:effectRef idx="0">
          <a:scrgbClr r="0" g="0" b="0"/>
        </a:effectRef>
        <a:fontRef idx="minor"/>
      </dsp:style>
    </dsp:sp>
    <dsp:sp modelId="{BB3A3EBC-BA0E-495A-8147-4B3C73A78CE8}">
      <dsp:nvSpPr>
        <dsp:cNvPr id="0" name=""/>
        <dsp:cNvSpPr/>
      </dsp:nvSpPr>
      <dsp:spPr>
        <a:xfrm>
          <a:off x="7376456" y="836697"/>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D4D726-2D8E-4E6B-A2E3-2CCB59286BB5}">
      <dsp:nvSpPr>
        <dsp:cNvPr id="0" name=""/>
        <dsp:cNvSpPr/>
      </dsp:nvSpPr>
      <dsp:spPr>
        <a:xfrm>
          <a:off x="7376456" y="2050463"/>
          <a:ext cx="3138750"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fr-FR" sz="1400" kern="1200"/>
            <a:t>3. Présenter les principales caractéristiques du </a:t>
          </a:r>
          <a:r>
            <a:rPr lang="fr-FR" sz="1400" b="1" kern="1200"/>
            <a:t>macro environnement sectoriel</a:t>
          </a:r>
          <a:r>
            <a:rPr lang="fr-FR" sz="1400" kern="1200"/>
            <a:t> :</a:t>
          </a:r>
          <a:endParaRPr lang="en-US" sz="1400" kern="1200"/>
        </a:p>
      </dsp:txBody>
      <dsp:txXfrm>
        <a:off x="7376456" y="2050463"/>
        <a:ext cx="3138750" cy="588515"/>
      </dsp:txXfrm>
    </dsp:sp>
    <dsp:sp modelId="{C739346C-1572-430C-A6DD-CFD94421678E}">
      <dsp:nvSpPr>
        <dsp:cNvPr id="0" name=""/>
        <dsp:cNvSpPr/>
      </dsp:nvSpPr>
      <dsp:spPr>
        <a:xfrm>
          <a:off x="7376456" y="2692561"/>
          <a:ext cx="3138750" cy="823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fr-FR" sz="1100" kern="1200"/>
            <a:t>Economique</a:t>
          </a:r>
          <a:endParaRPr lang="en-US" sz="1100" kern="1200"/>
        </a:p>
        <a:p>
          <a:pPr marL="0" lvl="0" indent="0" algn="l" defTabSz="488950">
            <a:lnSpc>
              <a:spcPct val="90000"/>
            </a:lnSpc>
            <a:spcBef>
              <a:spcPct val="0"/>
            </a:spcBef>
            <a:spcAft>
              <a:spcPct val="35000"/>
            </a:spcAft>
            <a:buNone/>
          </a:pPr>
          <a:r>
            <a:rPr lang="fr-FR" sz="1100" kern="1200"/>
            <a:t>Politique</a:t>
          </a:r>
          <a:endParaRPr lang="en-US" sz="1100" kern="1200"/>
        </a:p>
        <a:p>
          <a:pPr marL="0" lvl="0" indent="0" algn="l" defTabSz="488950">
            <a:lnSpc>
              <a:spcPct val="90000"/>
            </a:lnSpc>
            <a:spcBef>
              <a:spcPct val="0"/>
            </a:spcBef>
            <a:spcAft>
              <a:spcPct val="35000"/>
            </a:spcAft>
            <a:buNone/>
          </a:pPr>
          <a:r>
            <a:rPr lang="fr-FR" sz="1100" kern="1200"/>
            <a:t>Socio - Culturel</a:t>
          </a:r>
          <a:endParaRPr lang="en-US" sz="1100" kern="1200"/>
        </a:p>
        <a:p>
          <a:pPr marL="0" lvl="0" indent="0" algn="l" defTabSz="488950">
            <a:lnSpc>
              <a:spcPct val="90000"/>
            </a:lnSpc>
            <a:spcBef>
              <a:spcPct val="0"/>
            </a:spcBef>
            <a:spcAft>
              <a:spcPct val="35000"/>
            </a:spcAft>
            <a:buNone/>
          </a:pPr>
          <a:r>
            <a:rPr lang="fr-FR" sz="1100" kern="1200"/>
            <a:t>Juridique - Réglementaire </a:t>
          </a:r>
          <a:endParaRPr lang="en-US" sz="1100" kern="1200"/>
        </a:p>
      </dsp:txBody>
      <dsp:txXfrm>
        <a:off x="7376456" y="2692561"/>
        <a:ext cx="3138750" cy="8232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6C1F2-3BDA-4FA1-A412-1127E6C3BA90}">
      <dsp:nvSpPr>
        <dsp:cNvPr id="0" name=""/>
        <dsp:cNvSpPr/>
      </dsp:nvSpPr>
      <dsp:spPr>
        <a:xfrm>
          <a:off x="1963800" y="27570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8A17A7-EB46-4F0E-AD8F-9BF19B7C24FE}">
      <dsp:nvSpPr>
        <dsp:cNvPr id="0" name=""/>
        <dsp:cNvSpPr/>
      </dsp:nvSpPr>
      <dsp:spPr>
        <a:xfrm>
          <a:off x="559800" y="195115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b="1"/>
          </a:pPr>
          <a:r>
            <a:rPr lang="fr-FR" sz="1900" kern="1200"/>
            <a:t>4. Présenter les principales caractéristiques du </a:t>
          </a:r>
          <a:r>
            <a:rPr lang="fr-FR" sz="1900" b="1" kern="1200"/>
            <a:t>micro environnement :</a:t>
          </a:r>
          <a:endParaRPr lang="en-US" sz="1900" kern="1200"/>
        </a:p>
      </dsp:txBody>
      <dsp:txXfrm>
        <a:off x="559800" y="1951155"/>
        <a:ext cx="4320000" cy="648000"/>
      </dsp:txXfrm>
    </dsp:sp>
    <dsp:sp modelId="{C1745B32-8F40-4ABB-82A2-00BD59A63C27}">
      <dsp:nvSpPr>
        <dsp:cNvPr id="0" name=""/>
        <dsp:cNvSpPr/>
      </dsp:nvSpPr>
      <dsp:spPr>
        <a:xfrm>
          <a:off x="559800" y="2675178"/>
          <a:ext cx="4320000" cy="1401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fr-FR" sz="1400" kern="1200"/>
            <a:t>Analyser le pouvoir de contrôle et de négociation des stakeholders fournisseurs et partageurs de ressources : </a:t>
          </a:r>
          <a:endParaRPr lang="en-US" sz="1400" kern="1200"/>
        </a:p>
        <a:p>
          <a:pPr marL="0" lvl="0" indent="0" algn="ctr" defTabSz="622300">
            <a:lnSpc>
              <a:spcPct val="90000"/>
            </a:lnSpc>
            <a:spcBef>
              <a:spcPct val="0"/>
            </a:spcBef>
            <a:spcAft>
              <a:spcPct val="35000"/>
            </a:spcAft>
            <a:buNone/>
          </a:pPr>
          <a:r>
            <a:rPr lang="fr-FR" sz="1400" kern="1200"/>
            <a:t>Les Clients (segmentation marketing) : pouvoir de contrôle et de négociation </a:t>
          </a:r>
          <a:endParaRPr lang="en-US" sz="1400" kern="1200"/>
        </a:p>
        <a:p>
          <a:pPr marL="0" lvl="0" indent="0" algn="ctr" defTabSz="622300">
            <a:lnSpc>
              <a:spcPct val="90000"/>
            </a:lnSpc>
            <a:spcBef>
              <a:spcPct val="0"/>
            </a:spcBef>
            <a:spcAft>
              <a:spcPct val="35000"/>
            </a:spcAft>
            <a:buNone/>
          </a:pPr>
          <a:r>
            <a:rPr lang="fr-FR" sz="1400" kern="1200"/>
            <a:t>Les Concurrents (directs + substituts + nouveaux entrants) : menaces</a:t>
          </a:r>
          <a:endParaRPr lang="en-US" sz="1400" kern="1200"/>
        </a:p>
      </dsp:txBody>
      <dsp:txXfrm>
        <a:off x="559800" y="2675178"/>
        <a:ext cx="4320000" cy="1401658"/>
      </dsp:txXfrm>
    </dsp:sp>
    <dsp:sp modelId="{3824F8E3-86D1-4C09-9530-DCAA507DD7C3}">
      <dsp:nvSpPr>
        <dsp:cNvPr id="0" name=""/>
        <dsp:cNvSpPr/>
      </dsp:nvSpPr>
      <dsp:spPr>
        <a:xfrm>
          <a:off x="7039800" y="27570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814027-5D40-47E7-89B7-0405995746F6}">
      <dsp:nvSpPr>
        <dsp:cNvPr id="0" name=""/>
        <dsp:cNvSpPr/>
      </dsp:nvSpPr>
      <dsp:spPr>
        <a:xfrm>
          <a:off x="5635800" y="195115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b="1"/>
          </a:pPr>
          <a:r>
            <a:rPr lang="fr-FR" sz="1900" kern="1200"/>
            <a:t>5. Première </a:t>
          </a:r>
          <a:r>
            <a:rPr lang="fr-FR" sz="1900" b="1" kern="1200"/>
            <a:t>synthèse</a:t>
          </a:r>
          <a:r>
            <a:rPr lang="fr-FR" sz="1900" kern="1200"/>
            <a:t> :</a:t>
          </a:r>
          <a:endParaRPr lang="en-US" sz="1900" kern="1200"/>
        </a:p>
      </dsp:txBody>
      <dsp:txXfrm>
        <a:off x="5635800" y="1951155"/>
        <a:ext cx="4320000" cy="648000"/>
      </dsp:txXfrm>
    </dsp:sp>
    <dsp:sp modelId="{C8EC9485-8ED8-45B9-AA49-B4F2087EB963}">
      <dsp:nvSpPr>
        <dsp:cNvPr id="0" name=""/>
        <dsp:cNvSpPr/>
      </dsp:nvSpPr>
      <dsp:spPr>
        <a:xfrm>
          <a:off x="5635800" y="2675178"/>
          <a:ext cx="4320000" cy="1401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fr-FR" sz="1400" kern="1200"/>
            <a:t>Besoin financier : budget nécessaire à mettre en place</a:t>
          </a:r>
          <a:endParaRPr lang="en-US" sz="1400" kern="1200"/>
        </a:p>
        <a:p>
          <a:pPr marL="0" lvl="0" indent="0" algn="ctr" defTabSz="622300">
            <a:lnSpc>
              <a:spcPct val="90000"/>
            </a:lnSpc>
            <a:spcBef>
              <a:spcPct val="0"/>
            </a:spcBef>
            <a:spcAft>
              <a:spcPct val="35000"/>
            </a:spcAft>
            <a:buNone/>
          </a:pPr>
          <a:r>
            <a:rPr lang="fr-FR" sz="1400" kern="1200"/>
            <a:t>Besoin humain : quelles compétences ? Recrutement ? Formation ? Stagiaires ? Vacataires ? Cabinets externes ?</a:t>
          </a:r>
          <a:endParaRPr lang="en-US" sz="1400" kern="1200"/>
        </a:p>
        <a:p>
          <a:pPr marL="0" lvl="0" indent="0" algn="ctr" defTabSz="622300">
            <a:lnSpc>
              <a:spcPct val="90000"/>
            </a:lnSpc>
            <a:spcBef>
              <a:spcPct val="0"/>
            </a:spcBef>
            <a:spcAft>
              <a:spcPct val="35000"/>
            </a:spcAft>
            <a:buNone/>
          </a:pPr>
          <a:r>
            <a:rPr lang="fr-FR" sz="1400" kern="1200"/>
            <a:t>Rentabilité globale du projet événementiel</a:t>
          </a:r>
          <a:endParaRPr lang="en-US" sz="1400" kern="1200"/>
        </a:p>
        <a:p>
          <a:pPr marL="0" lvl="0" indent="0" algn="ctr" defTabSz="622300">
            <a:lnSpc>
              <a:spcPct val="90000"/>
            </a:lnSpc>
            <a:spcBef>
              <a:spcPct val="0"/>
            </a:spcBef>
            <a:spcAft>
              <a:spcPct val="35000"/>
            </a:spcAft>
            <a:buNone/>
          </a:pPr>
          <a:r>
            <a:rPr lang="fr-FR" sz="1400" kern="1200"/>
            <a:t>Première fixation des prix de prestation : billetterie – RP – visuels – Communication…</a:t>
          </a:r>
          <a:endParaRPr lang="en-US" sz="1400" kern="1200"/>
        </a:p>
      </dsp:txBody>
      <dsp:txXfrm>
        <a:off x="5635800" y="2675178"/>
        <a:ext cx="4320000" cy="14016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E4FC-21D5-42CE-B9E4-4C758FA726B3}">
      <dsp:nvSpPr>
        <dsp:cNvPr id="0" name=""/>
        <dsp:cNvSpPr/>
      </dsp:nvSpPr>
      <dsp:spPr>
        <a:xfrm>
          <a:off x="0" y="0"/>
          <a:ext cx="676374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0AF70-CB3F-41B0-BAC6-2DE37478CC87}">
      <dsp:nvSpPr>
        <dsp:cNvPr id="0" name=""/>
        <dsp:cNvSpPr/>
      </dsp:nvSpPr>
      <dsp:spPr>
        <a:xfrm>
          <a:off x="0" y="0"/>
          <a:ext cx="676374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dirty="0"/>
            <a:t>1. </a:t>
          </a:r>
          <a:r>
            <a:rPr lang="fr-FR" sz="2000" b="1" kern="1200" dirty="0"/>
            <a:t>Déploiement :</a:t>
          </a:r>
          <a:r>
            <a:rPr lang="fr-FR" sz="2000" kern="1200" dirty="0"/>
            <a:t> Comment s’articulent les ressources et capacités ? Les capacités permettent-elles de déployer les ressources et d’explorer – exploiter – optimiser leur potentiel ?</a:t>
          </a:r>
          <a:endParaRPr lang="en-US" sz="2000" kern="1200" dirty="0"/>
        </a:p>
      </dsp:txBody>
      <dsp:txXfrm>
        <a:off x="0" y="0"/>
        <a:ext cx="6763745" cy="1276350"/>
      </dsp:txXfrm>
    </dsp:sp>
    <dsp:sp modelId="{0C6CCCD1-DED0-4844-B3A7-24F8E4447C8E}">
      <dsp:nvSpPr>
        <dsp:cNvPr id="0" name=""/>
        <dsp:cNvSpPr/>
      </dsp:nvSpPr>
      <dsp:spPr>
        <a:xfrm>
          <a:off x="0" y="1276350"/>
          <a:ext cx="676374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5EF8A9-5D21-4EDA-8C37-77C278FD7C0B}">
      <dsp:nvSpPr>
        <dsp:cNvPr id="0" name=""/>
        <dsp:cNvSpPr/>
      </dsp:nvSpPr>
      <dsp:spPr>
        <a:xfrm>
          <a:off x="0" y="1276350"/>
          <a:ext cx="676374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a:t>2. </a:t>
          </a:r>
          <a:r>
            <a:rPr lang="fr-FR" sz="2000" b="1" kern="1200"/>
            <a:t>Agencement :</a:t>
          </a:r>
          <a:r>
            <a:rPr lang="fr-FR" sz="2000" kern="1200"/>
            <a:t> Les ressources se nourrissent-elles les unes avec les autres ? Interactions ? Liens forcés ou naturels ?</a:t>
          </a:r>
          <a:endParaRPr lang="en-US" sz="2000" kern="1200"/>
        </a:p>
      </dsp:txBody>
      <dsp:txXfrm>
        <a:off x="0" y="1276350"/>
        <a:ext cx="6763745" cy="1276350"/>
      </dsp:txXfrm>
    </dsp:sp>
    <dsp:sp modelId="{7A483AF8-870C-4B1B-8EE0-E61C4E69A48A}">
      <dsp:nvSpPr>
        <dsp:cNvPr id="0" name=""/>
        <dsp:cNvSpPr/>
      </dsp:nvSpPr>
      <dsp:spPr>
        <a:xfrm>
          <a:off x="0" y="2552700"/>
          <a:ext cx="676374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D76979-1E29-44C1-9A80-A39E90F371FB}">
      <dsp:nvSpPr>
        <dsp:cNvPr id="0" name=""/>
        <dsp:cNvSpPr/>
      </dsp:nvSpPr>
      <dsp:spPr>
        <a:xfrm>
          <a:off x="0" y="2552700"/>
          <a:ext cx="676374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a:t>3. </a:t>
          </a:r>
          <a:r>
            <a:rPr lang="fr-FR" sz="2000" b="1" kern="1200"/>
            <a:t>Dynamique :</a:t>
          </a:r>
          <a:r>
            <a:rPr lang="fr-FR" sz="2000" kern="1200"/>
            <a:t> Renouvellement abandon d’actifs (ressources ou capacités ?)</a:t>
          </a:r>
          <a:endParaRPr lang="en-US" sz="2000" kern="1200"/>
        </a:p>
      </dsp:txBody>
      <dsp:txXfrm>
        <a:off x="0" y="2552700"/>
        <a:ext cx="6763745" cy="1276350"/>
      </dsp:txXfrm>
    </dsp:sp>
    <dsp:sp modelId="{0E170FB7-DA1F-452A-B95F-8D5F0099092E}">
      <dsp:nvSpPr>
        <dsp:cNvPr id="0" name=""/>
        <dsp:cNvSpPr/>
      </dsp:nvSpPr>
      <dsp:spPr>
        <a:xfrm>
          <a:off x="0" y="3829050"/>
          <a:ext cx="676374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832F2-AFFE-49D8-B5C8-5BB4B07B46FB}">
      <dsp:nvSpPr>
        <dsp:cNvPr id="0" name=""/>
        <dsp:cNvSpPr/>
      </dsp:nvSpPr>
      <dsp:spPr>
        <a:xfrm>
          <a:off x="0" y="3829050"/>
          <a:ext cx="676374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FR" sz="2000" kern="1200"/>
            <a:t>4. </a:t>
          </a:r>
          <a:r>
            <a:rPr lang="fr-FR" sz="2000" b="1" kern="1200"/>
            <a:t>Contrôle :</a:t>
          </a:r>
          <a:r>
            <a:rPr lang="fr-FR" sz="2000" kern="1200"/>
            <a:t> évaluer votre dépendance (stakeholders contributeurs) et votre degré de contrôle</a:t>
          </a:r>
          <a:endParaRPr lang="en-US" sz="2000" kern="1200"/>
        </a:p>
      </dsp:txBody>
      <dsp:txXfrm>
        <a:off x="0" y="3829050"/>
        <a:ext cx="6763745" cy="12763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B13B0-E5E9-45BA-9532-C79D274BD73B}">
      <dsp:nvSpPr>
        <dsp:cNvPr id="0" name=""/>
        <dsp:cNvSpPr/>
      </dsp:nvSpPr>
      <dsp:spPr>
        <a:xfrm>
          <a:off x="0" y="4113"/>
          <a:ext cx="6832212" cy="87609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D72BE-E87E-45A1-B1DA-5D7618B8C389}">
      <dsp:nvSpPr>
        <dsp:cNvPr id="0" name=""/>
        <dsp:cNvSpPr/>
      </dsp:nvSpPr>
      <dsp:spPr>
        <a:xfrm>
          <a:off x="265017" y="201233"/>
          <a:ext cx="481850" cy="4818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77B67F-FA4E-4428-A524-4213CCA3C0BD}">
      <dsp:nvSpPr>
        <dsp:cNvPr id="0" name=""/>
        <dsp:cNvSpPr/>
      </dsp:nvSpPr>
      <dsp:spPr>
        <a:xfrm>
          <a:off x="1011886" y="4113"/>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fr-FR" sz="1900" kern="1200"/>
            <a:t>Micro – Macro Culture :  mauvaise adéquation variables environnementales – ressources – compétences ?</a:t>
          </a:r>
          <a:endParaRPr lang="en-US" sz="1900" kern="1200"/>
        </a:p>
      </dsp:txBody>
      <dsp:txXfrm>
        <a:off x="1011886" y="4113"/>
        <a:ext cx="5820325" cy="876092"/>
      </dsp:txXfrm>
    </dsp:sp>
    <dsp:sp modelId="{BC35E472-B4A8-42ED-9107-48FC827DEBB9}">
      <dsp:nvSpPr>
        <dsp:cNvPr id="0" name=""/>
        <dsp:cNvSpPr/>
      </dsp:nvSpPr>
      <dsp:spPr>
        <a:xfrm>
          <a:off x="0" y="1099228"/>
          <a:ext cx="6832212" cy="87609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A674EC-3332-4B9B-A074-4B825D199E5A}">
      <dsp:nvSpPr>
        <dsp:cNvPr id="0" name=""/>
        <dsp:cNvSpPr/>
      </dsp:nvSpPr>
      <dsp:spPr>
        <a:xfrm>
          <a:off x="265017" y="1296349"/>
          <a:ext cx="481850" cy="481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7C37CB-03D0-4FE3-A7C4-265F6F5C0867}">
      <dsp:nvSpPr>
        <dsp:cNvPr id="0" name=""/>
        <dsp:cNvSpPr/>
      </dsp:nvSpPr>
      <dsp:spPr>
        <a:xfrm>
          <a:off x="1011886" y="1099228"/>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fr-FR" sz="1900" kern="1200"/>
            <a:t>Dépendance ?</a:t>
          </a:r>
          <a:endParaRPr lang="en-US" sz="1900" kern="1200"/>
        </a:p>
      </dsp:txBody>
      <dsp:txXfrm>
        <a:off x="1011886" y="1099228"/>
        <a:ext cx="5820325" cy="876092"/>
      </dsp:txXfrm>
    </dsp:sp>
    <dsp:sp modelId="{F02F26B7-3E24-4528-86DE-9745DCCB4ED1}">
      <dsp:nvSpPr>
        <dsp:cNvPr id="0" name=""/>
        <dsp:cNvSpPr/>
      </dsp:nvSpPr>
      <dsp:spPr>
        <a:xfrm>
          <a:off x="0" y="2194343"/>
          <a:ext cx="6832212" cy="87609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E105B2-93BF-4ECA-ADF6-5B970F62140E}">
      <dsp:nvSpPr>
        <dsp:cNvPr id="0" name=""/>
        <dsp:cNvSpPr/>
      </dsp:nvSpPr>
      <dsp:spPr>
        <a:xfrm>
          <a:off x="265017" y="2391464"/>
          <a:ext cx="481850" cy="4818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4975B7-1599-423C-8308-9A3F8CFC13AD}">
      <dsp:nvSpPr>
        <dsp:cNvPr id="0" name=""/>
        <dsp:cNvSpPr/>
      </dsp:nvSpPr>
      <dsp:spPr>
        <a:xfrm>
          <a:off x="1011886" y="2194343"/>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fr-FR" sz="1900" kern="1200"/>
            <a:t>Manque d’innovation stratégique et marketing et donc peu d’unicité événementielle ?</a:t>
          </a:r>
          <a:endParaRPr lang="en-US" sz="1900" kern="1200"/>
        </a:p>
      </dsp:txBody>
      <dsp:txXfrm>
        <a:off x="1011886" y="2194343"/>
        <a:ext cx="5820325" cy="876092"/>
      </dsp:txXfrm>
    </dsp:sp>
    <dsp:sp modelId="{DD0FB67E-17FD-4123-8AD0-DEF16A879735}">
      <dsp:nvSpPr>
        <dsp:cNvPr id="0" name=""/>
        <dsp:cNvSpPr/>
      </dsp:nvSpPr>
      <dsp:spPr>
        <a:xfrm>
          <a:off x="0" y="3289458"/>
          <a:ext cx="6832212" cy="87609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F7566A-FF7E-433D-8D2E-351BC0A949AE}">
      <dsp:nvSpPr>
        <dsp:cNvPr id="0" name=""/>
        <dsp:cNvSpPr/>
      </dsp:nvSpPr>
      <dsp:spPr>
        <a:xfrm>
          <a:off x="265017" y="3486579"/>
          <a:ext cx="481850" cy="4818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E6CB44-27C8-4CB6-B698-C699F89C5318}">
      <dsp:nvSpPr>
        <dsp:cNvPr id="0" name=""/>
        <dsp:cNvSpPr/>
      </dsp:nvSpPr>
      <dsp:spPr>
        <a:xfrm>
          <a:off x="1011886" y="3289458"/>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fr-FR" sz="1900" kern="1200"/>
            <a:t>Manque de compétences de gestion (coût croissant par ex) ?</a:t>
          </a:r>
          <a:endParaRPr lang="en-US" sz="1900" kern="1200"/>
        </a:p>
      </dsp:txBody>
      <dsp:txXfrm>
        <a:off x="1011886" y="3289458"/>
        <a:ext cx="5820325" cy="876092"/>
      </dsp:txXfrm>
    </dsp:sp>
    <dsp:sp modelId="{C061DF73-90CD-405A-9D65-318896A62A07}">
      <dsp:nvSpPr>
        <dsp:cNvPr id="0" name=""/>
        <dsp:cNvSpPr/>
      </dsp:nvSpPr>
      <dsp:spPr>
        <a:xfrm>
          <a:off x="0" y="4384573"/>
          <a:ext cx="6832212" cy="876092"/>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1D042-E073-4A0C-A3CA-EA0B93418C56}">
      <dsp:nvSpPr>
        <dsp:cNvPr id="0" name=""/>
        <dsp:cNvSpPr/>
      </dsp:nvSpPr>
      <dsp:spPr>
        <a:xfrm>
          <a:off x="265017" y="4581694"/>
          <a:ext cx="481850" cy="4818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406927-0935-45AB-B8CA-5A2C6E6E599D}">
      <dsp:nvSpPr>
        <dsp:cNvPr id="0" name=""/>
        <dsp:cNvSpPr/>
      </dsp:nvSpPr>
      <dsp:spPr>
        <a:xfrm>
          <a:off x="1011886" y="4384573"/>
          <a:ext cx="5820325" cy="87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720" tIns="92720" rIns="92720" bIns="92720" numCol="1" spcCol="1270" anchor="ctr" anchorCtr="0">
          <a:noAutofit/>
        </a:bodyPr>
        <a:lstStyle/>
        <a:p>
          <a:pPr marL="0" lvl="0" indent="0" algn="l" defTabSz="844550">
            <a:lnSpc>
              <a:spcPct val="90000"/>
            </a:lnSpc>
            <a:spcBef>
              <a:spcPct val="0"/>
            </a:spcBef>
            <a:spcAft>
              <a:spcPct val="35000"/>
            </a:spcAft>
            <a:buNone/>
          </a:pPr>
          <a:r>
            <a:rPr lang="fr-FR" sz="1900" kern="1200"/>
            <a:t>Stratégie réactive ou FIT ?</a:t>
          </a:r>
          <a:endParaRPr lang="en-US" sz="1900" kern="1200"/>
        </a:p>
      </dsp:txBody>
      <dsp:txXfrm>
        <a:off x="1011886" y="4384573"/>
        <a:ext cx="5820325" cy="8760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579E0-F8B0-45EF-A13A-0D9258BD6AF6}">
      <dsp:nvSpPr>
        <dsp:cNvPr id="0" name=""/>
        <dsp:cNvSpPr/>
      </dsp:nvSpPr>
      <dsp:spPr>
        <a:xfrm>
          <a:off x="0" y="718"/>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0AE1DD-2EF0-4B14-BD58-3DBE901227DD}">
      <dsp:nvSpPr>
        <dsp:cNvPr id="0" name=""/>
        <dsp:cNvSpPr/>
      </dsp:nvSpPr>
      <dsp:spPr>
        <a:xfrm>
          <a:off x="182554" y="136502"/>
          <a:ext cx="331917" cy="3319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B9FF0E-6EFC-4A4D-A159-243BB0EEBA6F}">
      <dsp:nvSpPr>
        <dsp:cNvPr id="0" name=""/>
        <dsp:cNvSpPr/>
      </dsp:nvSpPr>
      <dsp:spPr>
        <a:xfrm>
          <a:off x="697026" y="718"/>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fr-FR" sz="1600" b="1" kern="1200"/>
            <a:t>More than 200 press articles</a:t>
          </a:r>
          <a:endParaRPr lang="en-US" sz="1600" kern="1200"/>
        </a:p>
      </dsp:txBody>
      <dsp:txXfrm>
        <a:off x="697026" y="718"/>
        <a:ext cx="4188176" cy="603486"/>
      </dsp:txXfrm>
    </dsp:sp>
    <dsp:sp modelId="{44B95217-B171-4EF1-BE7B-09F65E1A34AD}">
      <dsp:nvSpPr>
        <dsp:cNvPr id="0" name=""/>
        <dsp:cNvSpPr/>
      </dsp:nvSpPr>
      <dsp:spPr>
        <a:xfrm>
          <a:off x="0" y="755076"/>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34415-EBA0-47B4-975A-167820CE4F65}">
      <dsp:nvSpPr>
        <dsp:cNvPr id="0" name=""/>
        <dsp:cNvSpPr/>
      </dsp:nvSpPr>
      <dsp:spPr>
        <a:xfrm>
          <a:off x="182554" y="890860"/>
          <a:ext cx="331917" cy="3319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58FDB8-005C-4CF3-B010-9BEC56918E77}">
      <dsp:nvSpPr>
        <dsp:cNvPr id="0" name=""/>
        <dsp:cNvSpPr/>
      </dsp:nvSpPr>
      <dsp:spPr>
        <a:xfrm>
          <a:off x="697026" y="755076"/>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fr-FR" sz="1600" b="1" kern="1200"/>
            <a:t>100 press credentials </a:t>
          </a:r>
          <a:endParaRPr lang="en-US" sz="1600" kern="1200"/>
        </a:p>
      </dsp:txBody>
      <dsp:txXfrm>
        <a:off x="697026" y="755076"/>
        <a:ext cx="4188176" cy="603486"/>
      </dsp:txXfrm>
    </dsp:sp>
    <dsp:sp modelId="{807BEA7D-F2C9-41FB-869E-20A712D5921C}">
      <dsp:nvSpPr>
        <dsp:cNvPr id="0" name=""/>
        <dsp:cNvSpPr/>
      </dsp:nvSpPr>
      <dsp:spPr>
        <a:xfrm>
          <a:off x="0" y="1509433"/>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C94B67-85A8-4306-94EE-B2D5BCAE9F5B}">
      <dsp:nvSpPr>
        <dsp:cNvPr id="0" name=""/>
        <dsp:cNvSpPr/>
      </dsp:nvSpPr>
      <dsp:spPr>
        <a:xfrm>
          <a:off x="182554" y="1645217"/>
          <a:ext cx="331917" cy="3319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C4F0B2-F59A-42FE-926C-520D96F4260C}">
      <dsp:nvSpPr>
        <dsp:cNvPr id="0" name=""/>
        <dsp:cNvSpPr/>
      </dsp:nvSpPr>
      <dsp:spPr>
        <a:xfrm>
          <a:off x="697026" y="1509433"/>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fr-FR" sz="1600" b="1" kern="1200"/>
            <a:t>21 matches on TV </a:t>
          </a:r>
          <a:endParaRPr lang="en-US" sz="1600" kern="1200"/>
        </a:p>
      </dsp:txBody>
      <dsp:txXfrm>
        <a:off x="697026" y="1509433"/>
        <a:ext cx="4188176" cy="603486"/>
      </dsp:txXfrm>
    </dsp:sp>
    <dsp:sp modelId="{5DE8B745-D86A-41A5-8A03-C46B47B85B7F}">
      <dsp:nvSpPr>
        <dsp:cNvPr id="0" name=""/>
        <dsp:cNvSpPr/>
      </dsp:nvSpPr>
      <dsp:spPr>
        <a:xfrm>
          <a:off x="0" y="2263791"/>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B2FEC3-2A7F-4C61-8B11-AC152BB05E20}">
      <dsp:nvSpPr>
        <dsp:cNvPr id="0" name=""/>
        <dsp:cNvSpPr/>
      </dsp:nvSpPr>
      <dsp:spPr>
        <a:xfrm>
          <a:off x="182554" y="2399575"/>
          <a:ext cx="331917" cy="3319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60AC73-DFE0-4FF3-9A2D-2C145FBDC127}">
      <dsp:nvSpPr>
        <dsp:cNvPr id="0" name=""/>
        <dsp:cNvSpPr/>
      </dsp:nvSpPr>
      <dsp:spPr>
        <a:xfrm>
          <a:off x="697026" y="2263791"/>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fr-FR" sz="1600" b="1" kern="1200"/>
            <a:t>More than 50H Live TV</a:t>
          </a:r>
          <a:endParaRPr lang="en-US" sz="1600" kern="1200"/>
        </a:p>
      </dsp:txBody>
      <dsp:txXfrm>
        <a:off x="697026" y="2263791"/>
        <a:ext cx="4188176" cy="603486"/>
      </dsp:txXfrm>
    </dsp:sp>
    <dsp:sp modelId="{698FF9FC-72B6-4E31-8DCC-03A202173BBA}">
      <dsp:nvSpPr>
        <dsp:cNvPr id="0" name=""/>
        <dsp:cNvSpPr/>
      </dsp:nvSpPr>
      <dsp:spPr>
        <a:xfrm>
          <a:off x="0" y="3018148"/>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5FBA59-CBA8-4F75-8927-5FAE33090449}">
      <dsp:nvSpPr>
        <dsp:cNvPr id="0" name=""/>
        <dsp:cNvSpPr/>
      </dsp:nvSpPr>
      <dsp:spPr>
        <a:xfrm>
          <a:off x="182554" y="3153933"/>
          <a:ext cx="331917" cy="3319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9F2DAA-59FC-4CA1-8645-B39AE9F64065}">
      <dsp:nvSpPr>
        <dsp:cNvPr id="0" name=""/>
        <dsp:cNvSpPr/>
      </dsp:nvSpPr>
      <dsp:spPr>
        <a:xfrm>
          <a:off x="697026" y="3018148"/>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fr-FR" sz="1600" b="1" kern="1200"/>
            <a:t>More than 6000 unique visits on official web, mobile, tablet</a:t>
          </a:r>
          <a:endParaRPr lang="en-US" sz="1600" kern="1200"/>
        </a:p>
      </dsp:txBody>
      <dsp:txXfrm>
        <a:off x="697026" y="3018148"/>
        <a:ext cx="4188176" cy="603486"/>
      </dsp:txXfrm>
    </dsp:sp>
    <dsp:sp modelId="{E5E3E087-D241-4220-844C-436029FE32A3}">
      <dsp:nvSpPr>
        <dsp:cNvPr id="0" name=""/>
        <dsp:cNvSpPr/>
      </dsp:nvSpPr>
      <dsp:spPr>
        <a:xfrm>
          <a:off x="0" y="3772506"/>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EFE83B-5A72-4D99-9BC8-1FADD731D846}">
      <dsp:nvSpPr>
        <dsp:cNvPr id="0" name=""/>
        <dsp:cNvSpPr/>
      </dsp:nvSpPr>
      <dsp:spPr>
        <a:xfrm>
          <a:off x="182554" y="3908290"/>
          <a:ext cx="331917" cy="3319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0E3436-A853-4B14-9ED4-18F6A8F23B99}">
      <dsp:nvSpPr>
        <dsp:cNvPr id="0" name=""/>
        <dsp:cNvSpPr/>
      </dsp:nvSpPr>
      <dsp:spPr>
        <a:xfrm>
          <a:off x="697026" y="3772506"/>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fr-FR" sz="1600" b="1" kern="1200"/>
            <a:t>More than 11 000 likes on facebook</a:t>
          </a:r>
          <a:endParaRPr lang="en-US" sz="1600" kern="1200"/>
        </a:p>
      </dsp:txBody>
      <dsp:txXfrm>
        <a:off x="697026" y="3772506"/>
        <a:ext cx="4188176" cy="603486"/>
      </dsp:txXfrm>
    </dsp:sp>
    <dsp:sp modelId="{0426CA60-FC74-44A1-A8E5-69BC3D3B3658}">
      <dsp:nvSpPr>
        <dsp:cNvPr id="0" name=""/>
        <dsp:cNvSpPr/>
      </dsp:nvSpPr>
      <dsp:spPr>
        <a:xfrm>
          <a:off x="0" y="4526863"/>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CE63D8-23B5-45E6-A21D-C04B84E382F1}">
      <dsp:nvSpPr>
        <dsp:cNvPr id="0" name=""/>
        <dsp:cNvSpPr/>
      </dsp:nvSpPr>
      <dsp:spPr>
        <a:xfrm>
          <a:off x="182554" y="4662648"/>
          <a:ext cx="331917" cy="33191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0B273-2B5A-4BD2-A7EE-061F98DC0221}">
      <dsp:nvSpPr>
        <dsp:cNvPr id="0" name=""/>
        <dsp:cNvSpPr/>
      </dsp:nvSpPr>
      <dsp:spPr>
        <a:xfrm>
          <a:off x="697026" y="4526863"/>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fr-FR" sz="1600" b="1" kern="1200"/>
            <a:t>30 000 visits on Twitter </a:t>
          </a:r>
          <a:endParaRPr lang="en-US" sz="1600" kern="1200"/>
        </a:p>
      </dsp:txBody>
      <dsp:txXfrm>
        <a:off x="697026" y="4526863"/>
        <a:ext cx="4188176" cy="603486"/>
      </dsp:txXfrm>
    </dsp:sp>
    <dsp:sp modelId="{2865196F-0A68-4D24-BCFE-2F3C073DDC69}">
      <dsp:nvSpPr>
        <dsp:cNvPr id="0" name=""/>
        <dsp:cNvSpPr/>
      </dsp:nvSpPr>
      <dsp:spPr>
        <a:xfrm>
          <a:off x="0" y="5281221"/>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722CD1-344E-4CF1-B098-949DA266DF24}">
      <dsp:nvSpPr>
        <dsp:cNvPr id="0" name=""/>
        <dsp:cNvSpPr/>
      </dsp:nvSpPr>
      <dsp:spPr>
        <a:xfrm>
          <a:off x="182554" y="5417005"/>
          <a:ext cx="331917" cy="33191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24E8C5-AEAD-4EE5-A09A-A9673A9F9697}">
      <dsp:nvSpPr>
        <dsp:cNvPr id="0" name=""/>
        <dsp:cNvSpPr/>
      </dsp:nvSpPr>
      <dsp:spPr>
        <a:xfrm>
          <a:off x="697026" y="5281221"/>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fr-FR" sz="1600" b="1" kern="1200"/>
            <a:t>12 000 views on Youtube</a:t>
          </a:r>
          <a:endParaRPr lang="en-US" sz="1600" kern="1200"/>
        </a:p>
      </dsp:txBody>
      <dsp:txXfrm>
        <a:off x="697026" y="5281221"/>
        <a:ext cx="4188176" cy="60348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5B0A7-683A-CB71-4411-931DEC912E8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CF8DE5B-E896-85CB-20E5-55A766A2E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01156D2-D517-D908-A47A-ED93979B4F37}"/>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3FFCD914-CF3F-D2BA-DD3D-B57CADF0520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71D089-8F75-98CB-B9C5-7231D3F18A73}"/>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488912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B6935F-A53A-0F1C-4D2A-338EAECA9E7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56572ED-BC0D-2DA9-DC21-3BD536CF5CE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F3EBFA6-CFC8-2AEC-A3A6-1C6FDEBF0BF3}"/>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D92F2A0A-81EA-36A7-DC41-57ABA776A0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030F605-BF18-ED64-1E42-71CA403A4E1B}"/>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188856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E229B7-ED73-D6D1-B165-07D11817596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DACD85A-4148-5CD5-E13D-52649FE7DD7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142F89-6FDC-59D2-9401-A05198BB903F}"/>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6659B3C1-057A-14A6-C3DC-98B9DA62FC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6EAD22-12A0-B0A2-568D-D172DBAA1B0C}"/>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914407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courante texte">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658233" y="1315123"/>
            <a:ext cx="10704665" cy="4679997"/>
          </a:xfrm>
          <a:prstGeom prst="rect">
            <a:avLst/>
          </a:prstGeom>
        </p:spPr>
        <p:txBody>
          <a:bodyPr/>
          <a:lstStyle>
            <a:lvl1pPr marL="0" indent="0">
              <a:buClr>
                <a:srgbClr val="C85A19"/>
              </a:buClr>
              <a:buNone/>
              <a:defRPr sz="1867">
                <a:solidFill>
                  <a:srgbClr val="002857"/>
                </a:solidFill>
                <a:latin typeface="RG Text"/>
                <a:cs typeface="Arial"/>
              </a:defRPr>
            </a:lvl1pPr>
            <a:lvl2pPr marL="596885" indent="-241294">
              <a:buClr>
                <a:srgbClr val="C85A19"/>
              </a:buClr>
              <a:buFont typeface="Arial" panose="020B0604020202020204" pitchFamily="34" charset="0"/>
              <a:buChar char="•"/>
              <a:defRPr sz="1867">
                <a:solidFill>
                  <a:srgbClr val="002857"/>
                </a:solidFill>
                <a:latin typeface="RG Text"/>
                <a:cs typeface="Arial"/>
              </a:defRPr>
            </a:lvl2pPr>
            <a:lvl3pPr marL="596885" indent="-241294">
              <a:buClr>
                <a:srgbClr val="C85A19"/>
              </a:buClr>
              <a:defRPr sz="1600">
                <a:solidFill>
                  <a:srgbClr val="002857"/>
                </a:solidFill>
                <a:latin typeface="RG Text"/>
                <a:cs typeface="Arial"/>
              </a:defRPr>
            </a:lvl3pPr>
            <a:lvl4pPr marL="596885" indent="-241294">
              <a:buClr>
                <a:srgbClr val="C85A19"/>
              </a:buClr>
              <a:buFont typeface="Arial" panose="020B0604020202020204" pitchFamily="34" charset="0"/>
              <a:buChar char="•"/>
              <a:defRPr sz="1600" i="1">
                <a:solidFill>
                  <a:srgbClr val="002857"/>
                </a:solidFill>
                <a:latin typeface="RG Text"/>
                <a:cs typeface="Arial"/>
              </a:defRPr>
            </a:lvl4pPr>
            <a:lvl5pPr marL="1079473" indent="-241294">
              <a:buClr>
                <a:srgbClr val="C85A19"/>
              </a:buClr>
              <a:buFont typeface="Courier New"/>
              <a:buChar char="o"/>
              <a:defRPr sz="1333">
                <a:solidFill>
                  <a:srgbClr val="002857"/>
                </a:solidFill>
                <a:latin typeface="RG Text"/>
                <a:cs typeface="Aria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Titre 1"/>
          <p:cNvSpPr>
            <a:spLocks noGrp="1"/>
          </p:cNvSpPr>
          <p:nvPr>
            <p:ph type="ctrTitle" hasCustomPrompt="1"/>
          </p:nvPr>
        </p:nvSpPr>
        <p:spPr>
          <a:xfrm>
            <a:off x="673951" y="305515"/>
            <a:ext cx="10664784" cy="408839"/>
          </a:xfrm>
          <a:prstGeom prst="rect">
            <a:avLst/>
          </a:prstGeom>
        </p:spPr>
        <p:txBody>
          <a:bodyPr>
            <a:normAutofit/>
          </a:bodyPr>
          <a:lstStyle>
            <a:lvl1pPr algn="l">
              <a:defRPr sz="3200" b="1" baseline="0">
                <a:solidFill>
                  <a:srgbClr val="002857"/>
                </a:solidFill>
                <a:latin typeface="Arial"/>
                <a:cs typeface="Arial"/>
              </a:defRPr>
            </a:lvl1pPr>
          </a:lstStyle>
          <a:p>
            <a:r>
              <a:rPr lang="fr-FR" dirty="0"/>
              <a:t>TITRE DE LA PAGE </a:t>
            </a:r>
          </a:p>
        </p:txBody>
      </p:sp>
      <p:sp>
        <p:nvSpPr>
          <p:cNvPr id="10" name="Sous-titre 2"/>
          <p:cNvSpPr>
            <a:spLocks noGrp="1"/>
          </p:cNvSpPr>
          <p:nvPr>
            <p:ph type="subTitle" idx="10" hasCustomPrompt="1"/>
          </p:nvPr>
        </p:nvSpPr>
        <p:spPr>
          <a:xfrm>
            <a:off x="673951" y="773119"/>
            <a:ext cx="10664784" cy="386563"/>
          </a:xfrm>
          <a:prstGeom prst="rect">
            <a:avLst/>
          </a:prstGeom>
        </p:spPr>
        <p:txBody>
          <a:bodyPr>
            <a:normAutofit/>
          </a:bodyPr>
          <a:lstStyle>
            <a:lvl1pPr marL="0" indent="0" algn="l">
              <a:buFont typeface="Arial"/>
              <a:buNone/>
              <a:defRPr sz="2400" b="1" baseline="0">
                <a:solidFill>
                  <a:srgbClr val="C85A19"/>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SOUS-TITRE DE LA PAGE</a:t>
            </a:r>
          </a:p>
        </p:txBody>
      </p:sp>
    </p:spTree>
    <p:extLst>
      <p:ext uri="{BB962C8B-B14F-4D97-AF65-F5344CB8AC3E}">
        <p14:creationId xmlns:p14="http://schemas.microsoft.com/office/powerpoint/2010/main" val="746838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7813"/>
            <a:ext cx="10972800" cy="58483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69"/>
          <p:cNvSpPr>
            <a:spLocks noGrp="1" noChangeArrowheads="1"/>
          </p:cNvSpPr>
          <p:nvPr>
            <p:ph type="dt" sz="half" idx="10"/>
          </p:nvPr>
        </p:nvSpPr>
        <p:spPr>
          <a:ln/>
        </p:spPr>
        <p:txBody>
          <a:bodyPr/>
          <a:lstStyle>
            <a:lvl1pPr>
              <a:defRPr/>
            </a:lvl1pPr>
          </a:lstStyle>
          <a:p>
            <a:pPr>
              <a:defRPr/>
            </a:pPr>
            <a:endParaRPr lang="fr-FR"/>
          </a:p>
        </p:txBody>
      </p:sp>
      <p:sp>
        <p:nvSpPr>
          <p:cNvPr id="4" name="Rectangle 70"/>
          <p:cNvSpPr>
            <a:spLocks noGrp="1" noChangeArrowheads="1"/>
          </p:cNvSpPr>
          <p:nvPr>
            <p:ph type="ftr" sz="quarter" idx="11"/>
          </p:nvPr>
        </p:nvSpPr>
        <p:spPr>
          <a:ln/>
        </p:spPr>
        <p:txBody>
          <a:bodyPr/>
          <a:lstStyle>
            <a:lvl1pPr>
              <a:defRPr/>
            </a:lvl1pPr>
          </a:lstStyle>
          <a:p>
            <a:pPr>
              <a:defRPr/>
            </a:pPr>
            <a:endParaRPr lang="fr-FR"/>
          </a:p>
        </p:txBody>
      </p:sp>
      <p:sp>
        <p:nvSpPr>
          <p:cNvPr id="5" name="Rectangle 71"/>
          <p:cNvSpPr>
            <a:spLocks noGrp="1" noChangeArrowheads="1"/>
          </p:cNvSpPr>
          <p:nvPr>
            <p:ph type="sldNum" sz="quarter" idx="12"/>
          </p:nvPr>
        </p:nvSpPr>
        <p:spPr>
          <a:ln/>
        </p:spPr>
        <p:txBody>
          <a:bodyPr/>
          <a:lstStyle>
            <a:lvl1pPr>
              <a:defRPr/>
            </a:lvl1pPr>
          </a:lstStyle>
          <a:p>
            <a:pPr>
              <a:defRPr/>
            </a:pPr>
            <a:fld id="{AD539C52-2205-4BE8-8F3C-D9C965FA47B8}" type="slidenum">
              <a:rPr lang="fr-FR"/>
              <a:pPr>
                <a:defRPr/>
              </a:pPr>
              <a:t>‹N°›</a:t>
            </a:fld>
            <a:endParaRPr lang="fr-FR"/>
          </a:p>
        </p:txBody>
      </p:sp>
    </p:spTree>
    <p:extLst>
      <p:ext uri="{BB962C8B-B14F-4D97-AF65-F5344CB8AC3E}">
        <p14:creationId xmlns:p14="http://schemas.microsoft.com/office/powerpoint/2010/main" val="44936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0B041F-5694-433B-5E6A-4EB54F9F434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B1B55F8-63E2-02D1-6B59-0F4EB268F6F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E0D14D9-A769-65C7-64CF-8F636C9BDED1}"/>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F0E0E5AE-F87D-D457-BC8A-2D5D1DB424A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DAF550-54AE-ECCB-44B6-D0748AB03EC9}"/>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336341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B7B16-6223-79D5-4710-A928E75AB8A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FF7B9F7-5BE1-68BD-141B-B2321AA8BA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A7A6CE0-4527-1A64-F652-0C08FD37EDB8}"/>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10193371-9856-ACE7-F319-A4478F7E91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09422AD-0ABB-6A20-21BD-CCDA7777242A}"/>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2328028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A37D1F-8AE7-6CDE-74E8-AB01DA84C2F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9D1AD2E-6AA4-D8DE-93C9-C01CEF25FFA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D0D888C-E0FD-A950-293A-8B27D6EB5C3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84CBC29-D67D-0C27-5C05-454FAF3B1587}"/>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6" name="Espace réservé du pied de page 5">
            <a:extLst>
              <a:ext uri="{FF2B5EF4-FFF2-40B4-BE49-F238E27FC236}">
                <a16:creationId xmlns:a16="http://schemas.microsoft.com/office/drawing/2014/main" id="{62D6A992-E56A-0786-3BF0-EA214F7D56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5D7486-E483-3627-6C4D-D67514133349}"/>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419412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AFAB2A-6C42-A363-8330-C59478B56EA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DEF5A42-FA1A-098C-38F2-54CF7ED708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F6F10E4-C129-D579-68A0-386FBD288BA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F5F1A1-C1B8-112A-95E5-9D0A03C76F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FEAB706-6E59-ECC9-9094-D938BBBA2B9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030299C-321B-8949-4783-7DE4017A7450}"/>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8" name="Espace réservé du pied de page 7">
            <a:extLst>
              <a:ext uri="{FF2B5EF4-FFF2-40B4-BE49-F238E27FC236}">
                <a16:creationId xmlns:a16="http://schemas.microsoft.com/office/drawing/2014/main" id="{4178713B-C4D0-E033-AE83-9902D7CD72F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5C5491A-2CE3-B482-763B-E09DE88F0ACB}"/>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252129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07530B-05A9-D2C9-F4A7-5A86242C56B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A3B817C-E0B9-27D7-B9E5-B366D0BEEAD0}"/>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4" name="Espace réservé du pied de page 3">
            <a:extLst>
              <a:ext uri="{FF2B5EF4-FFF2-40B4-BE49-F238E27FC236}">
                <a16:creationId xmlns:a16="http://schemas.microsoft.com/office/drawing/2014/main" id="{D38E884F-C27A-9EA0-7458-FDBBDFF3664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8D289D-7276-29E4-DC31-D83E5CCE9E42}"/>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865897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EC141A-17C1-EE57-DF15-77408ABFEAB6}"/>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3" name="Espace réservé du pied de page 2">
            <a:extLst>
              <a:ext uri="{FF2B5EF4-FFF2-40B4-BE49-F238E27FC236}">
                <a16:creationId xmlns:a16="http://schemas.microsoft.com/office/drawing/2014/main" id="{024257BB-880E-5B56-DEB5-649669013B0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20D4FA6-D5C4-C86E-8C7E-51D1164C2E0F}"/>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2730681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409110-D6A7-59B4-A6B6-388D7CD498E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E8C169-C9FF-4442-B2E1-B46666B89A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5C97A1-7A22-8072-6441-C994C6E00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53BFEE-F655-2EE2-15B8-D99ABA85EF5F}"/>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6" name="Espace réservé du pied de page 5">
            <a:extLst>
              <a:ext uri="{FF2B5EF4-FFF2-40B4-BE49-F238E27FC236}">
                <a16:creationId xmlns:a16="http://schemas.microsoft.com/office/drawing/2014/main" id="{0A8D7BEA-3538-AF5C-3972-89ECDD645F9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BBCF18-E45A-31F9-9309-C2569493A48E}"/>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3175023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80BA91-0129-2A07-CAA0-B6254D1172C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61CE253-7C83-4382-2257-BDC495E273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6375348-0A8B-7C2E-462A-C98E7DE76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18FA5F1-973F-EC28-4A62-C4F52578E5E0}"/>
              </a:ext>
            </a:extLst>
          </p:cNvPr>
          <p:cNvSpPr>
            <a:spLocks noGrp="1"/>
          </p:cNvSpPr>
          <p:nvPr>
            <p:ph type="dt" sz="half" idx="10"/>
          </p:nvPr>
        </p:nvSpPr>
        <p:spPr/>
        <p:txBody>
          <a:bodyPr/>
          <a:lstStyle/>
          <a:p>
            <a:fld id="{BA21A4EC-A52D-4DDD-852A-79E09AF1534F}" type="datetimeFigureOut">
              <a:rPr lang="fr-FR" smtClean="0"/>
              <a:t>27/08/2023</a:t>
            </a:fld>
            <a:endParaRPr lang="fr-FR"/>
          </a:p>
        </p:txBody>
      </p:sp>
      <p:sp>
        <p:nvSpPr>
          <p:cNvPr id="6" name="Espace réservé du pied de page 5">
            <a:extLst>
              <a:ext uri="{FF2B5EF4-FFF2-40B4-BE49-F238E27FC236}">
                <a16:creationId xmlns:a16="http://schemas.microsoft.com/office/drawing/2014/main" id="{6B9D0AEB-156D-01F9-E151-E33A9290421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A772389-4B6A-7356-2BF6-8481409617EF}"/>
              </a:ext>
            </a:extLst>
          </p:cNvPr>
          <p:cNvSpPr>
            <a:spLocks noGrp="1"/>
          </p:cNvSpPr>
          <p:nvPr>
            <p:ph type="sldNum" sz="quarter" idx="12"/>
          </p:nvPr>
        </p:nvSpPr>
        <p:spPr/>
        <p:txBody>
          <a:bodyPr/>
          <a:lstStyle/>
          <a:p>
            <a:fld id="{29AF004A-09E8-44EB-B3D5-81594209BAAE}" type="slidenum">
              <a:rPr lang="fr-FR" smtClean="0"/>
              <a:t>‹N°›</a:t>
            </a:fld>
            <a:endParaRPr lang="fr-FR"/>
          </a:p>
        </p:txBody>
      </p:sp>
    </p:spTree>
    <p:extLst>
      <p:ext uri="{BB962C8B-B14F-4D97-AF65-F5344CB8AC3E}">
        <p14:creationId xmlns:p14="http://schemas.microsoft.com/office/powerpoint/2010/main" val="3963060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2729AB0-F106-8879-3470-2683F67509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1E35832-B6F1-7865-8C1B-514D36964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38B39F-C248-E6A1-B104-C0E88FEAD4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A4EC-A52D-4DDD-852A-79E09AF1534F}" type="datetimeFigureOut">
              <a:rPr lang="fr-FR" smtClean="0"/>
              <a:t>27/08/2023</a:t>
            </a:fld>
            <a:endParaRPr lang="fr-FR"/>
          </a:p>
        </p:txBody>
      </p:sp>
      <p:sp>
        <p:nvSpPr>
          <p:cNvPr id="5" name="Espace réservé du pied de page 4">
            <a:extLst>
              <a:ext uri="{FF2B5EF4-FFF2-40B4-BE49-F238E27FC236}">
                <a16:creationId xmlns:a16="http://schemas.microsoft.com/office/drawing/2014/main" id="{CC367AA6-E1C6-D2CE-DA75-0728DBC83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9136796-55F4-42EA-F1BD-DC0F5D2B0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F004A-09E8-44EB-B3D5-81594209BAAE}" type="slidenum">
              <a:rPr lang="fr-FR" smtClean="0"/>
              <a:t>‹N°›</a:t>
            </a:fld>
            <a:endParaRPr lang="fr-FR"/>
          </a:p>
        </p:txBody>
      </p:sp>
    </p:spTree>
    <p:extLst>
      <p:ext uri="{BB962C8B-B14F-4D97-AF65-F5344CB8AC3E}">
        <p14:creationId xmlns:p14="http://schemas.microsoft.com/office/powerpoint/2010/main" val="4255120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ionelmaltese.fr/"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image" Target="../media/image245.jpg"/><Relationship Id="rId1" Type="http://schemas.openxmlformats.org/officeDocument/2006/relationships/slideLayout" Target="../slideLayouts/slideLayout2.xml"/><Relationship Id="rId4" Type="http://schemas.openxmlformats.org/officeDocument/2006/relationships/image" Target="../media/image247.jpeg"/></Relationships>
</file>

<file path=ppt/slides/_rels/slide113.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7.xml"/><Relationship Id="rId5" Type="http://schemas.openxmlformats.org/officeDocument/2006/relationships/image" Target="../media/image257.png"/><Relationship Id="rId4" Type="http://schemas.openxmlformats.org/officeDocument/2006/relationships/image" Target="../media/image256.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ideo" Target="https://www.youtube.com/embed/zjuynmgxFWk?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5Ho6_AXjYdI?feature=oemb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nPWd_qpL45w?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m4aM49YNVZA?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ideo" Target="https://www.youtube.com/embed/aG9xwu5Gc_4?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9Lvkwo6v_ao?feature=oembe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screencast-o-matic.com/watch/cYf3Q6A6ks"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xml"/><Relationship Id="rId1" Type="http://schemas.openxmlformats.org/officeDocument/2006/relationships/video" Target="https://www.youtube.com/embed/otifrgqdTI4?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ideo" Target="https://www.youtube.com/embed/6xBMJ9MmgfI?feature=oembed"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wmf"/></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oleObject" Target="../embeddings/oleObject2.bin"/><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wmf"/><Relationship Id="rId1" Type="http://schemas.openxmlformats.org/officeDocument/2006/relationships/slideLayout" Target="../slideLayouts/slideLayout7.xml"/><Relationship Id="rId5" Type="http://schemas.openxmlformats.org/officeDocument/2006/relationships/image" Target="../media/image92.wmf"/><Relationship Id="rId4" Type="http://schemas.openxmlformats.org/officeDocument/2006/relationships/image" Target="../media/image91.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 Id="rId4" Type="http://schemas.openxmlformats.org/officeDocument/2006/relationships/image" Target="../media/image107.emf"/></Relationships>
</file>

<file path=ppt/slides/_rels/slide58.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25.emf"/><Relationship Id="rId7" Type="http://schemas.openxmlformats.org/officeDocument/2006/relationships/image" Target="../media/image129.emf"/><Relationship Id="rId2" Type="http://schemas.openxmlformats.org/officeDocument/2006/relationships/image" Target="../media/image124.jpg"/><Relationship Id="rId1" Type="http://schemas.openxmlformats.org/officeDocument/2006/relationships/slideLayout" Target="../slideLayouts/slideLayout4.xml"/><Relationship Id="rId6" Type="http://schemas.openxmlformats.org/officeDocument/2006/relationships/image" Target="../media/image128.emf"/><Relationship Id="rId5" Type="http://schemas.openxmlformats.org/officeDocument/2006/relationships/image" Target="../media/image127.emf"/><Relationship Id="rId4" Type="http://schemas.openxmlformats.org/officeDocument/2006/relationships/image" Target="../media/image126.emf"/></Relationships>
</file>

<file path=ppt/slides/_rels/slide68.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5.jpeg"/><Relationship Id="rId2" Type="http://schemas.openxmlformats.org/officeDocument/2006/relationships/image" Target="../media/image131.jpeg"/><Relationship Id="rId1" Type="http://schemas.openxmlformats.org/officeDocument/2006/relationships/slideLayout" Target="../slideLayouts/slideLayout4.xml"/><Relationship Id="rId6" Type="http://schemas.openxmlformats.org/officeDocument/2006/relationships/image" Target="../media/image134.jpeg"/><Relationship Id="rId5" Type="http://schemas.openxmlformats.org/officeDocument/2006/relationships/hyperlink" Target="https://www.google.fr/url?sa=i&amp;rct=j&amp;q=&amp;esrc=s&amp;source=images&amp;cd=&amp;cad=rja&amp;uact=8&amp;ved=2ahUKEwiSupConarlAhWKDxQKHRwuDL8QjRx6BAgBEAQ&amp;url=%2Furl%3Fsa%3Di%26rct%3Dj%26q%3D%26esrc%3Ds%26source%3Dimages%26cd%3D%26ved%3D2ahUKEwiC47HyiarlAhULoRQKHbAUAZwQjRx6BAgBEAQ%26url%3Dhttps%253A%252F%252Fareyouopen13.wordpress.com%252Fportfolio%252Fambiance%252F%26psig%3DAOvVaw3oACGmGdztZC0c1wTMxOZ-%26ust%3D1571634755407577&amp;psig=AOvVaw3oACGmGdztZC0c1wTMxOZ-&amp;ust=1571634755407577" TargetMode="External"/><Relationship Id="rId4" Type="http://schemas.openxmlformats.org/officeDocument/2006/relationships/image" Target="../media/image133.jpeg"/></Relationships>
</file>

<file path=ppt/slides/_rels/slide69.xml.rels><?xml version="1.0" encoding="UTF-8" standalone="yes"?>
<Relationships xmlns="http://schemas.openxmlformats.org/package/2006/relationships"><Relationship Id="rId8" Type="http://schemas.openxmlformats.org/officeDocument/2006/relationships/image" Target="../media/image142.tiff"/><Relationship Id="rId13" Type="http://schemas.openxmlformats.org/officeDocument/2006/relationships/image" Target="../media/image147.tiff"/><Relationship Id="rId18" Type="http://schemas.openxmlformats.org/officeDocument/2006/relationships/image" Target="../media/image152.tiff"/><Relationship Id="rId3" Type="http://schemas.openxmlformats.org/officeDocument/2006/relationships/image" Target="../media/image137.tiff"/><Relationship Id="rId21" Type="http://schemas.openxmlformats.org/officeDocument/2006/relationships/image" Target="../media/image155.png"/><Relationship Id="rId7" Type="http://schemas.openxmlformats.org/officeDocument/2006/relationships/image" Target="../media/image141.tiff"/><Relationship Id="rId12" Type="http://schemas.openxmlformats.org/officeDocument/2006/relationships/image" Target="../media/image146.tiff"/><Relationship Id="rId17" Type="http://schemas.openxmlformats.org/officeDocument/2006/relationships/image" Target="../media/image151.tiff"/><Relationship Id="rId2" Type="http://schemas.openxmlformats.org/officeDocument/2006/relationships/image" Target="../media/image136.tiff"/><Relationship Id="rId16" Type="http://schemas.openxmlformats.org/officeDocument/2006/relationships/image" Target="../media/image150.tiff"/><Relationship Id="rId20" Type="http://schemas.openxmlformats.org/officeDocument/2006/relationships/image" Target="../media/image154.jpg"/><Relationship Id="rId1" Type="http://schemas.openxmlformats.org/officeDocument/2006/relationships/slideLayout" Target="../slideLayouts/slideLayout5.xml"/><Relationship Id="rId6" Type="http://schemas.openxmlformats.org/officeDocument/2006/relationships/image" Target="../media/image140.tiff"/><Relationship Id="rId11" Type="http://schemas.openxmlformats.org/officeDocument/2006/relationships/image" Target="../media/image145.tiff"/><Relationship Id="rId5" Type="http://schemas.openxmlformats.org/officeDocument/2006/relationships/image" Target="../media/image139.tiff"/><Relationship Id="rId15" Type="http://schemas.openxmlformats.org/officeDocument/2006/relationships/image" Target="../media/image149.tiff"/><Relationship Id="rId10" Type="http://schemas.openxmlformats.org/officeDocument/2006/relationships/image" Target="../media/image144.tiff"/><Relationship Id="rId19" Type="http://schemas.openxmlformats.org/officeDocument/2006/relationships/image" Target="../media/image153.tiff"/><Relationship Id="rId4" Type="http://schemas.openxmlformats.org/officeDocument/2006/relationships/image" Target="../media/image138.tiff"/><Relationship Id="rId9" Type="http://schemas.openxmlformats.org/officeDocument/2006/relationships/image" Target="../media/image143.tiff"/><Relationship Id="rId14" Type="http://schemas.openxmlformats.org/officeDocument/2006/relationships/image" Target="../media/image148.tiff"/></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1.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73.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jpeg"/><Relationship Id="rId2"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jpg"/><Relationship Id="rId4" Type="http://schemas.openxmlformats.org/officeDocument/2006/relationships/image" Target="../media/image182.jpeg"/></Relationships>
</file>

<file path=ppt/slides/_rels/slide74.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jpg"/><Relationship Id="rId7" Type="http://schemas.openxmlformats.org/officeDocument/2006/relationships/image" Target="../media/image191.pn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jpg"/><Relationship Id="rId9" Type="http://schemas.openxmlformats.org/officeDocument/2006/relationships/image" Target="../media/image193.emf"/></Relationships>
</file>

<file path=ppt/slides/_rels/slide75.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jpg"/><Relationship Id="rId1" Type="http://schemas.openxmlformats.org/officeDocument/2006/relationships/slideLayout" Target="../slideLayouts/slideLayout7.xml"/><Relationship Id="rId6" Type="http://schemas.openxmlformats.org/officeDocument/2006/relationships/image" Target="../media/image198.jpg"/><Relationship Id="rId5" Type="http://schemas.openxmlformats.org/officeDocument/2006/relationships/image" Target="../media/image197.jpg"/><Relationship Id="rId4" Type="http://schemas.openxmlformats.org/officeDocument/2006/relationships/image" Target="../media/image196.jpg"/></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video" Target="https://www.youtube.com/embed/6xBMJ9MmgfI?feature=oembed"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203.png"/><Relationship Id="rId5" Type="http://schemas.openxmlformats.org/officeDocument/2006/relationships/image" Target="../media/image202.jpeg"/><Relationship Id="rId4" Type="http://schemas.openxmlformats.org/officeDocument/2006/relationships/image" Target="../media/image20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_q8pano-u34?feature=oembed"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image" Target="../media/image204.jpg"/><Relationship Id="rId1" Type="http://schemas.openxmlformats.org/officeDocument/2006/relationships/slideLayout" Target="../slideLayouts/slideLayout7.xml"/><Relationship Id="rId5" Type="http://schemas.openxmlformats.org/officeDocument/2006/relationships/image" Target="../media/image207.jpg"/><Relationship Id="rId4" Type="http://schemas.openxmlformats.org/officeDocument/2006/relationships/image" Target="../media/image206.png"/></Relationships>
</file>

<file path=ppt/slides/_rels/slide81.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81.wmf"/><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83.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5.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slideLayout" Target="../slideLayouts/slideLayout7.xml"/><Relationship Id="rId1" Type="http://schemas.openxmlformats.org/officeDocument/2006/relationships/video" Target="https://www.youtube.com/embed/xYTiD9CPDMk?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jpg"/><Relationship Id="rId2" Type="http://schemas.openxmlformats.org/officeDocument/2006/relationships/image" Target="../media/image218.jp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jpeg"/><Relationship Id="rId4" Type="http://schemas.openxmlformats.org/officeDocument/2006/relationships/image" Target="../media/image220.jpg"/></Relationships>
</file>

<file path=ppt/slides/_rels/slide9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hyperlink" Target="../../../JF/bERCY/Bercy2.ppt" TargetMode="Externa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9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33.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7C7335CE-E5AC-C4C5-AA19-D9696910E4B1}"/>
              </a:ext>
            </a:extLst>
          </p:cNvPr>
          <p:cNvSpPr txBox="1">
            <a:spLocks noChangeArrowheads="1"/>
          </p:cNvSpPr>
          <p:nvPr/>
        </p:nvSpPr>
        <p:spPr>
          <a:xfrm>
            <a:off x="4893731" y="2512866"/>
            <a:ext cx="7772400" cy="1470025"/>
          </a:xfrm>
          <a:prstGeom prst="rect">
            <a:avLst/>
          </a:prstGeom>
          <a:noFill/>
          <a:ln/>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fr-FR" sz="4000" dirty="0">
                <a:solidFill>
                  <a:schemeClr val="bg1"/>
                </a:solidFill>
              </a:rPr>
              <a:t>SPORT BUSINESS MANAGEMENT</a:t>
            </a:r>
            <a:br>
              <a:rPr lang="fr-FR" b="0" dirty="0">
                <a:solidFill>
                  <a:schemeClr val="bg1"/>
                </a:solidFill>
              </a:rPr>
            </a:br>
            <a:r>
              <a:rPr lang="fr-FR" b="0" dirty="0">
                <a:solidFill>
                  <a:schemeClr val="bg1"/>
                </a:solidFill>
              </a:rPr>
              <a:t>Master Droit du Sport</a:t>
            </a:r>
          </a:p>
        </p:txBody>
      </p:sp>
      <p:sp>
        <p:nvSpPr>
          <p:cNvPr id="5" name="Text Box 10">
            <a:extLst>
              <a:ext uri="{FF2B5EF4-FFF2-40B4-BE49-F238E27FC236}">
                <a16:creationId xmlns:a16="http://schemas.microsoft.com/office/drawing/2014/main" id="{2BEB2433-CA51-890A-F765-C06C6379688C}"/>
              </a:ext>
            </a:extLst>
          </p:cNvPr>
          <p:cNvSpPr txBox="1">
            <a:spLocks noChangeArrowheads="1"/>
          </p:cNvSpPr>
          <p:nvPr/>
        </p:nvSpPr>
        <p:spPr bwMode="auto">
          <a:xfrm>
            <a:off x="9596204" y="196945"/>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fr-FR" altLang="fr-FR" sz="1800" b="1" i="1" dirty="0">
                <a:solidFill>
                  <a:schemeClr val="bg1"/>
                </a:solidFill>
                <a:latin typeface="Verdana" panose="020B0604030504040204" pitchFamily="34" charset="0"/>
              </a:rPr>
              <a:t>Séance 2</a:t>
            </a:r>
          </a:p>
        </p:txBody>
      </p:sp>
      <p:sp>
        <p:nvSpPr>
          <p:cNvPr id="6" name="Text Box 11">
            <a:extLst>
              <a:ext uri="{FF2B5EF4-FFF2-40B4-BE49-F238E27FC236}">
                <a16:creationId xmlns:a16="http://schemas.microsoft.com/office/drawing/2014/main" id="{C234F38A-80EB-E7FE-0F8C-0C0D0C68A9BC}"/>
              </a:ext>
            </a:extLst>
          </p:cNvPr>
          <p:cNvSpPr txBox="1">
            <a:spLocks noChangeArrowheads="1"/>
          </p:cNvSpPr>
          <p:nvPr/>
        </p:nvSpPr>
        <p:spPr bwMode="auto">
          <a:xfrm>
            <a:off x="7484243" y="803077"/>
            <a:ext cx="6408738"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ctr" eaLnBrk="1" hangingPunct="1">
              <a:spcBef>
                <a:spcPct val="50000"/>
              </a:spcBef>
              <a:buClrTx/>
              <a:buSzTx/>
              <a:buFontTx/>
              <a:buNone/>
            </a:pPr>
            <a:r>
              <a:rPr lang="fr-FR" altLang="fr-FR" sz="1800" b="1" dirty="0">
                <a:solidFill>
                  <a:schemeClr val="bg1"/>
                </a:solidFill>
                <a:latin typeface="Verdana" panose="020B0604030504040204" pitchFamily="34" charset="0"/>
                <a:hlinkClick r:id="rId3">
                  <a:extLst>
                    <a:ext uri="{A12FA001-AC4F-418D-AE19-62706E023703}">
                      <ahyp:hlinkClr xmlns:ahyp="http://schemas.microsoft.com/office/drawing/2018/hyperlinkcolor" val="tx"/>
                    </a:ext>
                  </a:extLst>
                </a:hlinkClick>
              </a:rPr>
              <a:t>http://lionelmaltese.fr</a:t>
            </a:r>
            <a:endParaRPr lang="fr-FR" altLang="fr-FR" sz="1800" b="1" dirty="0">
              <a:solidFill>
                <a:schemeClr val="bg1"/>
              </a:solidFill>
              <a:latin typeface="Verdana" panose="020B0604030504040204" pitchFamily="34" charset="0"/>
            </a:endParaRPr>
          </a:p>
          <a:p>
            <a:pPr algn="ctr" eaLnBrk="1" hangingPunct="1">
              <a:spcBef>
                <a:spcPct val="50000"/>
              </a:spcBef>
              <a:buClrTx/>
              <a:buSzTx/>
              <a:buFontTx/>
              <a:buNone/>
            </a:pPr>
            <a:r>
              <a:rPr lang="fr-FR" altLang="fr-FR" sz="1800" b="1" dirty="0">
                <a:solidFill>
                  <a:schemeClr val="bg1"/>
                </a:solidFill>
                <a:latin typeface="Verdana" panose="020B0604030504040204" pitchFamily="34" charset="0"/>
              </a:rPr>
              <a:t>@</a:t>
            </a:r>
            <a:r>
              <a:rPr lang="fr-FR" altLang="fr-FR" sz="1800" b="1" dirty="0" err="1">
                <a:solidFill>
                  <a:schemeClr val="bg1"/>
                </a:solidFill>
                <a:latin typeface="Verdana" panose="020B0604030504040204" pitchFamily="34" charset="0"/>
              </a:rPr>
              <a:t>lionelmaltese</a:t>
            </a:r>
            <a:r>
              <a:rPr lang="fr-FR" altLang="fr-FR" sz="1800" b="1" dirty="0">
                <a:solidFill>
                  <a:schemeClr val="bg1"/>
                </a:solidFill>
                <a:latin typeface="Verdana" panose="020B0604030504040204" pitchFamily="34" charset="0"/>
              </a:rPr>
              <a:t> </a:t>
            </a:r>
          </a:p>
        </p:txBody>
      </p:sp>
      <p:sp>
        <p:nvSpPr>
          <p:cNvPr id="7" name="Rectangle 3">
            <a:extLst>
              <a:ext uri="{FF2B5EF4-FFF2-40B4-BE49-F238E27FC236}">
                <a16:creationId xmlns:a16="http://schemas.microsoft.com/office/drawing/2014/main" id="{0AD3B950-1296-EF48-D336-1C08E156FBA0}"/>
              </a:ext>
            </a:extLst>
          </p:cNvPr>
          <p:cNvSpPr>
            <a:spLocks noGrp="1" noChangeArrowheads="1"/>
          </p:cNvSpPr>
          <p:nvPr>
            <p:ph type="subTitle" idx="1"/>
          </p:nvPr>
        </p:nvSpPr>
        <p:spPr>
          <a:xfrm>
            <a:off x="335902" y="4908455"/>
            <a:ext cx="12191999" cy="1752600"/>
          </a:xfrm>
        </p:spPr>
        <p:txBody>
          <a:bodyPr>
            <a:noAutofit/>
          </a:bodyPr>
          <a:lstStyle/>
          <a:p>
            <a:pPr algn="ctr" eaLnBrk="1" hangingPunct="1">
              <a:lnSpc>
                <a:spcPct val="80000"/>
              </a:lnSpc>
              <a:defRPr/>
            </a:pPr>
            <a:endParaRPr lang="fr-FR" sz="1600" b="1" i="1" dirty="0">
              <a:solidFill>
                <a:schemeClr val="bg1"/>
              </a:solidFill>
            </a:endParaRPr>
          </a:p>
          <a:p>
            <a:pPr algn="ctr" eaLnBrk="1" hangingPunct="1">
              <a:lnSpc>
                <a:spcPct val="80000"/>
              </a:lnSpc>
              <a:defRPr/>
            </a:pPr>
            <a:r>
              <a:rPr lang="fr-FR" b="1" i="1" dirty="0">
                <a:solidFill>
                  <a:schemeClr val="bg1"/>
                </a:solidFill>
              </a:rPr>
              <a:t>Lionel Maltese</a:t>
            </a:r>
          </a:p>
          <a:p>
            <a:pPr>
              <a:lnSpc>
                <a:spcPct val="80000"/>
              </a:lnSpc>
              <a:defRPr/>
            </a:pPr>
            <a:r>
              <a:rPr lang="fr-FR" sz="1600" b="1" i="1" dirty="0">
                <a:solidFill>
                  <a:schemeClr val="bg1"/>
                </a:solidFill>
              </a:rPr>
              <a:t>Maître de Conférences Aix Marseille Université – CERGAM IAE Aix-En-Provence – Université Laval Québec</a:t>
            </a:r>
          </a:p>
          <a:p>
            <a:pPr algn="ctr" eaLnBrk="1" hangingPunct="1">
              <a:lnSpc>
                <a:spcPct val="80000"/>
              </a:lnSpc>
              <a:defRPr/>
            </a:pPr>
            <a:r>
              <a:rPr lang="fr-FR" sz="1600" b="1" i="1" dirty="0">
                <a:solidFill>
                  <a:schemeClr val="bg1"/>
                </a:solidFill>
              </a:rPr>
              <a:t>Professeur Associé </a:t>
            </a:r>
            <a:r>
              <a:rPr lang="fr-FR" sz="1600" b="1" i="1" dirty="0" err="1">
                <a:solidFill>
                  <a:schemeClr val="bg1"/>
                </a:solidFill>
              </a:rPr>
              <a:t>Kedge</a:t>
            </a:r>
            <a:r>
              <a:rPr lang="fr-FR" sz="1600" b="1" i="1" dirty="0">
                <a:solidFill>
                  <a:schemeClr val="bg1"/>
                </a:solidFill>
              </a:rPr>
              <a:t> Business </a:t>
            </a:r>
            <a:r>
              <a:rPr lang="fr-FR" sz="1600" b="1" i="1" dirty="0" err="1">
                <a:solidFill>
                  <a:schemeClr val="bg1"/>
                </a:solidFill>
              </a:rPr>
              <a:t>School</a:t>
            </a:r>
            <a:endParaRPr lang="fr-FR" sz="1600" b="1" i="1" dirty="0">
              <a:solidFill>
                <a:schemeClr val="bg1"/>
              </a:solidFill>
            </a:endParaRPr>
          </a:p>
          <a:p>
            <a:pPr algn="ctr" eaLnBrk="1" hangingPunct="1">
              <a:lnSpc>
                <a:spcPct val="80000"/>
              </a:lnSpc>
              <a:defRPr/>
            </a:pPr>
            <a:r>
              <a:rPr lang="fr-FR" sz="1600" b="1" i="1" dirty="0">
                <a:solidFill>
                  <a:schemeClr val="bg1"/>
                </a:solidFill>
              </a:rPr>
              <a:t>Manager Délégué Open13 Provence – Open Parc Auvergne Rhône Alpes</a:t>
            </a:r>
          </a:p>
          <a:p>
            <a:pPr algn="ctr" eaLnBrk="1" hangingPunct="1">
              <a:lnSpc>
                <a:spcPct val="80000"/>
              </a:lnSpc>
              <a:defRPr/>
            </a:pPr>
            <a:r>
              <a:rPr lang="fr-FR" sz="1600" b="1" i="1" dirty="0">
                <a:solidFill>
                  <a:schemeClr val="bg1"/>
                </a:solidFill>
              </a:rPr>
              <a:t>Entrepreneur Sport Business </a:t>
            </a:r>
            <a:r>
              <a:rPr lang="fr-FR" sz="1600" b="1" i="1" dirty="0" err="1">
                <a:solidFill>
                  <a:schemeClr val="bg1"/>
                </a:solidFill>
              </a:rPr>
              <a:t>Strategy</a:t>
            </a:r>
            <a:endParaRPr lang="fr-FR" sz="1600" b="1" i="1" dirty="0">
              <a:solidFill>
                <a:schemeClr val="bg1"/>
              </a:solidFill>
            </a:endParaRPr>
          </a:p>
        </p:txBody>
      </p:sp>
    </p:spTree>
    <p:extLst>
      <p:ext uri="{BB962C8B-B14F-4D97-AF65-F5344CB8AC3E}">
        <p14:creationId xmlns:p14="http://schemas.microsoft.com/office/powerpoint/2010/main" val="3860013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0B913-CF1A-3C05-9835-34022EB2D5D9}"/>
              </a:ext>
            </a:extLst>
          </p:cNvPr>
          <p:cNvSpPr>
            <a:spLocks noGrp="1"/>
          </p:cNvSpPr>
          <p:nvPr>
            <p:ph type="title"/>
          </p:nvPr>
        </p:nvSpPr>
        <p:spPr>
          <a:xfrm>
            <a:off x="4965430" y="629268"/>
            <a:ext cx="6586491" cy="1286160"/>
          </a:xfrm>
        </p:spPr>
        <p:txBody>
          <a:bodyPr anchor="b">
            <a:normAutofit/>
          </a:bodyPr>
          <a:lstStyle/>
          <a:p>
            <a:r>
              <a:rPr lang="fr-FR" b="1" dirty="0"/>
              <a:t>Ressources &amp; Compétences</a:t>
            </a:r>
            <a:endParaRPr lang="fr-FR" b="1"/>
          </a:p>
        </p:txBody>
      </p:sp>
      <p:sp>
        <p:nvSpPr>
          <p:cNvPr id="3" name="Espace réservé du contenu 2">
            <a:extLst>
              <a:ext uri="{FF2B5EF4-FFF2-40B4-BE49-F238E27FC236}">
                <a16:creationId xmlns:a16="http://schemas.microsoft.com/office/drawing/2014/main" id="{D5107A05-F470-379D-2522-299E67898FFD}"/>
              </a:ext>
            </a:extLst>
          </p:cNvPr>
          <p:cNvSpPr>
            <a:spLocks noGrp="1"/>
          </p:cNvSpPr>
          <p:nvPr>
            <p:ph idx="1"/>
          </p:nvPr>
        </p:nvSpPr>
        <p:spPr>
          <a:xfrm>
            <a:off x="4965431" y="2438400"/>
            <a:ext cx="6586489" cy="3785419"/>
          </a:xfrm>
        </p:spPr>
        <p:txBody>
          <a:bodyPr>
            <a:normAutofit/>
          </a:bodyPr>
          <a:lstStyle/>
          <a:p>
            <a:pPr eaLnBrk="1" hangingPunct="1">
              <a:defRPr/>
            </a:pPr>
            <a:r>
              <a:rPr lang="fr-FR" sz="2000"/>
              <a:t>Ressources (</a:t>
            </a:r>
            <a:r>
              <a:rPr lang="fr-FR" sz="2000" b="1"/>
              <a:t>CE QUE L’ON A</a:t>
            </a:r>
            <a:r>
              <a:rPr lang="fr-FR" sz="2000"/>
              <a:t>) : facteurs (tangibles ou intangibles) détenus par une firme qui lui permettent de mettre en œuvre des stratégies améliorant sa performance.</a:t>
            </a:r>
          </a:p>
          <a:p>
            <a:pPr eaLnBrk="1" hangingPunct="1">
              <a:defRPr/>
            </a:pPr>
            <a:endParaRPr lang="fr-FR" sz="2000"/>
          </a:p>
          <a:p>
            <a:pPr eaLnBrk="1" hangingPunct="1">
              <a:defRPr/>
            </a:pPr>
            <a:r>
              <a:rPr lang="fr-FR" sz="2000"/>
              <a:t>Compétences (capacités ou aptitudes : </a:t>
            </a:r>
            <a:r>
              <a:rPr lang="fr-FR" sz="2000" b="1"/>
              <a:t>CE QUE L’ON FAIT AVEC CE QUE L’ON A</a:t>
            </a:r>
            <a:r>
              <a:rPr lang="fr-FR" sz="2000"/>
              <a:t>) : facteurs permettant l’exploration et l’exploitation des ressources (apprentissage individuel et collectif)</a:t>
            </a:r>
          </a:p>
          <a:p>
            <a:endParaRPr lang="fr-FR" sz="2000"/>
          </a:p>
        </p:txBody>
      </p:sp>
      <p:pic>
        <p:nvPicPr>
          <p:cNvPr id="34818" name="Picture 2" descr="By Jay Barney - Gaining and Sustaining Competitive Advantage: 3rd (third)  Edition: aa: 8580000677379: Amazon.com: Books">
            <a:extLst>
              <a:ext uri="{FF2B5EF4-FFF2-40B4-BE49-F238E27FC236}">
                <a16:creationId xmlns:a16="http://schemas.microsoft.com/office/drawing/2014/main" id="{151A260A-17CD-9DAA-40E9-15D26FF924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4" r="298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34823" name="Straight Connector 348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866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9720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791E6507-2484-48F7-A7AC-2B18207D8AC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age 1">
            <a:extLst>
              <a:ext uri="{FF2B5EF4-FFF2-40B4-BE49-F238E27FC236}">
                <a16:creationId xmlns:a16="http://schemas.microsoft.com/office/drawing/2014/main" id="{23B551CA-D106-4D76-BED5-B72F6263A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953944" y="643467"/>
            <a:ext cx="8284112"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 1">
            <a:extLst>
              <a:ext uri="{FF2B5EF4-FFF2-40B4-BE49-F238E27FC236}">
                <a16:creationId xmlns:a16="http://schemas.microsoft.com/office/drawing/2014/main" id="{7F09372C-7732-4244-953A-D48CCE1A2A5B}"/>
              </a:ext>
            </a:extLst>
          </p:cNvPr>
          <p:cNvPicPr>
            <a:picLocks noChangeAspect="1"/>
          </p:cNvPicPr>
          <p:nvPr/>
        </p:nvPicPr>
        <p:blipFill rotWithShape="1">
          <a:blip r:embed="rId2">
            <a:extLst>
              <a:ext uri="{28A0092B-C50C-407E-A947-70E740481C1C}">
                <a14:useLocalDpi xmlns:a14="http://schemas.microsoft.com/office/drawing/2010/main" val="0"/>
              </a:ext>
            </a:extLst>
          </a:blip>
          <a:srcRect t="17812" r="1" b="14073"/>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Image 3">
            <a:extLst>
              <a:ext uri="{FF2B5EF4-FFF2-40B4-BE49-F238E27FC236}">
                <a16:creationId xmlns:a16="http://schemas.microsoft.com/office/drawing/2014/main" id="{6DEF9177-65A9-4FC3-BA9F-C8BAEC54D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Image 2">
            <a:extLst>
              <a:ext uri="{FF2B5EF4-FFF2-40B4-BE49-F238E27FC236}">
                <a16:creationId xmlns:a16="http://schemas.microsoft.com/office/drawing/2014/main" id="{42691FC0-F3FB-4D74-9134-A1994A89D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66641" y="643467"/>
            <a:ext cx="7258717"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Image 1">
            <a:extLst>
              <a:ext uri="{FF2B5EF4-FFF2-40B4-BE49-F238E27FC236}">
                <a16:creationId xmlns:a16="http://schemas.microsoft.com/office/drawing/2014/main" id="{58A9AB0F-24B7-4937-B6D8-B0B92EB96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mage 2">
            <a:extLst>
              <a:ext uri="{FF2B5EF4-FFF2-40B4-BE49-F238E27FC236}">
                <a16:creationId xmlns:a16="http://schemas.microsoft.com/office/drawing/2014/main" id="{96A659D5-EE01-4D76-B1F4-7D2BB40B63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3319" y="643467"/>
            <a:ext cx="7165361"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omme, personne, tennis, boule&#10;&#10;Description générée automatiquement">
            <a:extLst>
              <a:ext uri="{FF2B5EF4-FFF2-40B4-BE49-F238E27FC236}">
                <a16:creationId xmlns:a16="http://schemas.microsoft.com/office/drawing/2014/main" id="{A240B188-12B9-4A27-B761-F5D32447F0F2}"/>
              </a:ext>
            </a:extLst>
          </p:cNvPr>
          <p:cNvPicPr>
            <a:picLocks noChangeAspect="1"/>
          </p:cNvPicPr>
          <p:nvPr/>
        </p:nvPicPr>
        <p:blipFill>
          <a:blip r:embed="rId2"/>
          <a:stretch>
            <a:fillRect/>
          </a:stretch>
        </p:blipFill>
        <p:spPr>
          <a:xfrm>
            <a:off x="6868922" y="643467"/>
            <a:ext cx="4234010" cy="5571066"/>
          </a:xfrm>
          <a:prstGeom prst="rect">
            <a:avLst/>
          </a:prstGeom>
        </p:spPr>
      </p:pic>
      <p:pic>
        <p:nvPicPr>
          <p:cNvPr id="3" name="Image 2" descr="Une image contenant tennis, sport athlétique, sport, boule&#10;&#10;Description générée automatiquement">
            <a:extLst>
              <a:ext uri="{FF2B5EF4-FFF2-40B4-BE49-F238E27FC236}">
                <a16:creationId xmlns:a16="http://schemas.microsoft.com/office/drawing/2014/main" id="{5A69811F-0D68-4D82-9AAD-B0481EB7BCD1}"/>
              </a:ext>
            </a:extLst>
          </p:cNvPr>
          <p:cNvPicPr>
            <a:picLocks noChangeAspect="1"/>
          </p:cNvPicPr>
          <p:nvPr/>
        </p:nvPicPr>
        <p:blipFill>
          <a:blip r:embed="rId3"/>
          <a:stretch>
            <a:fillRect/>
          </a:stretch>
        </p:blipFill>
        <p:spPr>
          <a:xfrm>
            <a:off x="641180" y="1505331"/>
            <a:ext cx="5129784" cy="3847338"/>
          </a:xfrm>
          <a:prstGeom prst="rect">
            <a:avLst/>
          </a:prstGeom>
        </p:spPr>
      </p:pic>
    </p:spTree>
    <p:extLst>
      <p:ext uri="{BB962C8B-B14F-4D97-AF65-F5344CB8AC3E}">
        <p14:creationId xmlns:p14="http://schemas.microsoft.com/office/powerpoint/2010/main" val="10723064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OLEX PARIS MASTERS (@RolexPMasters) | Twitter">
            <a:extLst>
              <a:ext uri="{FF2B5EF4-FFF2-40B4-BE49-F238E27FC236}">
                <a16:creationId xmlns:a16="http://schemas.microsoft.com/office/drawing/2014/main" id="{EA072D5C-7782-4175-A342-0CDEE00AD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95"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623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uverture de la billetterie licenciés pour le Rolex Paris Masters 2021 le  29 juin | Fédération française de tennis">
            <a:extLst>
              <a:ext uri="{FF2B5EF4-FFF2-40B4-BE49-F238E27FC236}">
                <a16:creationId xmlns:a16="http://schemas.microsoft.com/office/drawing/2014/main" id="{2E82A0CD-992D-4A82-88A0-06E84C8C23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9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C5C7E-CD27-D276-4B2F-CE523A50B419}"/>
              </a:ext>
            </a:extLst>
          </p:cNvPr>
          <p:cNvSpPr>
            <a:spLocks noGrp="1"/>
          </p:cNvSpPr>
          <p:nvPr>
            <p:ph type="title"/>
          </p:nvPr>
        </p:nvSpPr>
        <p:spPr>
          <a:xfrm>
            <a:off x="5069940" y="365124"/>
            <a:ext cx="6172200" cy="1828800"/>
          </a:xfrm>
        </p:spPr>
        <p:txBody>
          <a:bodyPr>
            <a:normAutofit/>
          </a:bodyPr>
          <a:lstStyle/>
          <a:p>
            <a:r>
              <a:rPr lang="fr-FR"/>
              <a:t>Catégorisation des ressources</a:t>
            </a:r>
            <a:endParaRPr lang="fr-FR" dirty="0"/>
          </a:p>
        </p:txBody>
      </p:sp>
      <p:pic>
        <p:nvPicPr>
          <p:cNvPr id="35842" name="Picture 2" descr="Resources, Firms, and Strategies: A Reader in the Resource-Based  Perspective by Nicolai J. Foss">
            <a:extLst>
              <a:ext uri="{FF2B5EF4-FFF2-40B4-BE49-F238E27FC236}">
                <a16:creationId xmlns:a16="http://schemas.microsoft.com/office/drawing/2014/main" id="{D43369AD-19D3-D538-9458-5B50DE1EB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9" r="-2" b="1095"/>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41A2BCB7-6192-5701-6DE3-6BEFDFABFD33}"/>
              </a:ext>
            </a:extLst>
          </p:cNvPr>
          <p:cNvSpPr>
            <a:spLocks noGrp="1"/>
          </p:cNvSpPr>
          <p:nvPr>
            <p:ph idx="1"/>
          </p:nvPr>
        </p:nvSpPr>
        <p:spPr>
          <a:xfrm>
            <a:off x="5069940" y="2322576"/>
            <a:ext cx="6172200" cy="3858768"/>
          </a:xfrm>
        </p:spPr>
        <p:txBody>
          <a:bodyPr>
            <a:normAutofit/>
          </a:bodyPr>
          <a:lstStyle/>
          <a:p>
            <a:pPr eaLnBrk="1" hangingPunct="1">
              <a:defRPr/>
            </a:pPr>
            <a:r>
              <a:rPr lang="fr-FR" sz="2400"/>
              <a:t>Financières </a:t>
            </a:r>
          </a:p>
          <a:p>
            <a:pPr eaLnBrk="1" hangingPunct="1">
              <a:defRPr/>
            </a:pPr>
            <a:r>
              <a:rPr lang="fr-FR" sz="2400"/>
              <a:t>Physiques (localité, équipement)</a:t>
            </a:r>
          </a:p>
          <a:p>
            <a:pPr eaLnBrk="1" hangingPunct="1">
              <a:defRPr/>
            </a:pPr>
            <a:r>
              <a:rPr lang="fr-FR" sz="2400"/>
              <a:t>Humaines (apprentissage, aptitudes individuelles, collective)</a:t>
            </a:r>
          </a:p>
          <a:p>
            <a:pPr eaLnBrk="1" hangingPunct="1">
              <a:defRPr/>
            </a:pPr>
            <a:r>
              <a:rPr lang="fr-FR" sz="2400"/>
              <a:t>Technologiques</a:t>
            </a:r>
          </a:p>
          <a:p>
            <a:pPr eaLnBrk="1" hangingPunct="1">
              <a:defRPr/>
            </a:pPr>
            <a:r>
              <a:rPr lang="fr-FR" sz="2400"/>
              <a:t>Organisationnelles (mode de management, système de contrôle…)</a:t>
            </a:r>
          </a:p>
          <a:p>
            <a:pPr eaLnBrk="1" hangingPunct="1">
              <a:defRPr/>
            </a:pPr>
            <a:r>
              <a:rPr lang="fr-FR" sz="2400"/>
              <a:t>Réputation</a:t>
            </a:r>
          </a:p>
          <a:p>
            <a:endParaRPr lang="fr-FR" sz="2400"/>
          </a:p>
        </p:txBody>
      </p:sp>
    </p:spTree>
    <p:extLst>
      <p:ext uri="{BB962C8B-B14F-4D97-AF65-F5344CB8AC3E}">
        <p14:creationId xmlns:p14="http://schemas.microsoft.com/office/powerpoint/2010/main" val="518799932"/>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A3E5ACCF-88C5-43CE-AE22-DD4A8D56E417}"/>
              </a:ext>
            </a:extLst>
          </p:cNvPr>
          <p:cNvSpPr>
            <a:spLocks noGrp="1" noRot="1" noChangeArrowheads="1"/>
          </p:cNvSpPr>
          <p:nvPr>
            <p:ph type="title"/>
          </p:nvPr>
        </p:nvSpPr>
        <p:spPr>
          <a:xfrm>
            <a:off x="1981200" y="274638"/>
            <a:ext cx="8229600" cy="419100"/>
          </a:xfrm>
        </p:spPr>
        <p:txBody>
          <a:bodyPr>
            <a:normAutofit fontScale="90000"/>
          </a:bodyPr>
          <a:lstStyle/>
          <a:p>
            <a:pPr eaLnBrk="1" hangingPunct="1">
              <a:defRPr/>
            </a:pPr>
            <a:r>
              <a:rPr lang="fr-FR" sz="4000"/>
              <a:t>Business Model / RBV BNPPM</a:t>
            </a:r>
          </a:p>
        </p:txBody>
      </p:sp>
      <p:sp>
        <p:nvSpPr>
          <p:cNvPr id="120835" name="AutoShape 3">
            <a:extLst>
              <a:ext uri="{FF2B5EF4-FFF2-40B4-BE49-F238E27FC236}">
                <a16:creationId xmlns:a16="http://schemas.microsoft.com/office/drawing/2014/main" id="{24FFED32-BB20-4B2F-91B8-520BBD249E02}"/>
              </a:ext>
            </a:extLst>
          </p:cNvPr>
          <p:cNvSpPr>
            <a:spLocks noChangeAspect="1" noChangeArrowheads="1"/>
          </p:cNvSpPr>
          <p:nvPr/>
        </p:nvSpPr>
        <p:spPr bwMode="auto">
          <a:xfrm>
            <a:off x="1127126" y="1196976"/>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120836" name="Text Box 4">
            <a:extLst>
              <a:ext uri="{FF2B5EF4-FFF2-40B4-BE49-F238E27FC236}">
                <a16:creationId xmlns:a16="http://schemas.microsoft.com/office/drawing/2014/main" id="{39AB2968-2613-4D47-81C9-5C4697716488}"/>
              </a:ext>
            </a:extLst>
          </p:cNvPr>
          <p:cNvSpPr txBox="1">
            <a:spLocks noChangeArrowheads="1"/>
          </p:cNvSpPr>
          <p:nvPr/>
        </p:nvSpPr>
        <p:spPr bwMode="auto">
          <a:xfrm>
            <a:off x="2027239" y="2997201"/>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Réputation</a:t>
            </a:r>
          </a:p>
          <a:p>
            <a:pPr eaLnBrk="1" hangingPunct="1">
              <a:spcBef>
                <a:spcPct val="0"/>
              </a:spcBef>
              <a:buClrTx/>
              <a:buSzTx/>
              <a:buFontTx/>
              <a:buNone/>
            </a:pPr>
            <a:endParaRPr lang="fr-FR" altLang="fr-FR" sz="1600" b="1">
              <a:solidFill>
                <a:schemeClr val="bg1"/>
              </a:solidFill>
            </a:endParaRPr>
          </a:p>
        </p:txBody>
      </p:sp>
      <p:sp>
        <p:nvSpPr>
          <p:cNvPr id="120837" name="Text Box 5">
            <a:extLst>
              <a:ext uri="{FF2B5EF4-FFF2-40B4-BE49-F238E27FC236}">
                <a16:creationId xmlns:a16="http://schemas.microsoft.com/office/drawing/2014/main" id="{3FD85A0D-33A4-4166-A617-091EF2ACC268}"/>
              </a:ext>
            </a:extLst>
          </p:cNvPr>
          <p:cNvSpPr txBox="1">
            <a:spLocks noChangeArrowheads="1"/>
          </p:cNvSpPr>
          <p:nvPr/>
        </p:nvSpPr>
        <p:spPr bwMode="auto">
          <a:xfrm>
            <a:off x="4546601" y="2997201"/>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Ressources Physiques</a:t>
            </a:r>
          </a:p>
          <a:p>
            <a:pPr eaLnBrk="1" hangingPunct="1">
              <a:spcBef>
                <a:spcPct val="0"/>
              </a:spcBef>
              <a:buClrTx/>
              <a:buSzTx/>
              <a:buFontTx/>
              <a:buNone/>
            </a:pPr>
            <a:endParaRPr lang="fr-FR" altLang="fr-FR" sz="1600" b="1">
              <a:solidFill>
                <a:schemeClr val="bg1"/>
              </a:solidFill>
            </a:endParaRPr>
          </a:p>
        </p:txBody>
      </p:sp>
      <p:sp>
        <p:nvSpPr>
          <p:cNvPr id="120838" name="Text Box 6">
            <a:extLst>
              <a:ext uri="{FF2B5EF4-FFF2-40B4-BE49-F238E27FC236}">
                <a16:creationId xmlns:a16="http://schemas.microsoft.com/office/drawing/2014/main" id="{B39C0CCD-ACCC-46F7-A7A6-ADDFC716728F}"/>
              </a:ext>
            </a:extLst>
          </p:cNvPr>
          <p:cNvSpPr txBox="1">
            <a:spLocks noChangeArrowheads="1"/>
          </p:cNvSpPr>
          <p:nvPr/>
        </p:nvSpPr>
        <p:spPr bwMode="auto">
          <a:xfrm>
            <a:off x="7067551"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Partenariats</a:t>
            </a:r>
          </a:p>
          <a:p>
            <a:pPr eaLnBrk="1" hangingPunct="1">
              <a:spcBef>
                <a:spcPct val="0"/>
              </a:spcBef>
              <a:buClrTx/>
              <a:buSzTx/>
              <a:buFontTx/>
              <a:buNone/>
            </a:pPr>
            <a:endParaRPr lang="fr-FR" altLang="fr-FR" sz="1600" b="1"/>
          </a:p>
        </p:txBody>
      </p:sp>
      <p:sp>
        <p:nvSpPr>
          <p:cNvPr id="120839" name="Text Box 7">
            <a:extLst>
              <a:ext uri="{FF2B5EF4-FFF2-40B4-BE49-F238E27FC236}">
                <a16:creationId xmlns:a16="http://schemas.microsoft.com/office/drawing/2014/main" id="{419AF485-31E8-4060-BF3B-4D7146D8B4A4}"/>
              </a:ext>
            </a:extLst>
          </p:cNvPr>
          <p:cNvSpPr txBox="1">
            <a:spLocks noChangeArrowheads="1"/>
          </p:cNvSpPr>
          <p:nvPr/>
        </p:nvSpPr>
        <p:spPr bwMode="auto">
          <a:xfrm>
            <a:off x="7067551" y="4076701"/>
            <a:ext cx="1800225" cy="720725"/>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Times New Roman" panose="02020603050405020304" pitchFamily="18" charset="0"/>
              </a:rPr>
              <a:t>Capital Social</a:t>
            </a:r>
          </a:p>
          <a:p>
            <a:pPr eaLnBrk="1" hangingPunct="1">
              <a:spcBef>
                <a:spcPct val="0"/>
              </a:spcBef>
              <a:buClrTx/>
              <a:buSzTx/>
              <a:buFontTx/>
              <a:buNone/>
            </a:pPr>
            <a:endParaRPr lang="fr-FR" altLang="fr-FR" sz="1600" b="1"/>
          </a:p>
        </p:txBody>
      </p:sp>
      <p:sp>
        <p:nvSpPr>
          <p:cNvPr id="120840" name="Line 8">
            <a:extLst>
              <a:ext uri="{FF2B5EF4-FFF2-40B4-BE49-F238E27FC236}">
                <a16:creationId xmlns:a16="http://schemas.microsoft.com/office/drawing/2014/main" id="{1F1A89A1-81C6-491B-A98C-48816EFB731E}"/>
              </a:ext>
            </a:extLst>
          </p:cNvPr>
          <p:cNvSpPr>
            <a:spLocks noChangeShapeType="1"/>
          </p:cNvSpPr>
          <p:nvPr/>
        </p:nvSpPr>
        <p:spPr bwMode="auto">
          <a:xfrm flipH="1">
            <a:off x="3827464" y="3357564"/>
            <a:ext cx="719137"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20841" name="Line 9">
            <a:extLst>
              <a:ext uri="{FF2B5EF4-FFF2-40B4-BE49-F238E27FC236}">
                <a16:creationId xmlns:a16="http://schemas.microsoft.com/office/drawing/2014/main" id="{EC92EAAF-A9AC-417A-B586-4479737A167E}"/>
              </a:ext>
            </a:extLst>
          </p:cNvPr>
          <p:cNvSpPr>
            <a:spLocks noChangeShapeType="1"/>
          </p:cNvSpPr>
          <p:nvPr/>
        </p:nvSpPr>
        <p:spPr bwMode="auto">
          <a:xfrm flipV="1">
            <a:off x="6346826"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20842" name="Line 10">
            <a:extLst>
              <a:ext uri="{FF2B5EF4-FFF2-40B4-BE49-F238E27FC236}">
                <a16:creationId xmlns:a16="http://schemas.microsoft.com/office/drawing/2014/main" id="{DC7B6AE7-51E4-46BB-A3B5-5CB75D58BABC}"/>
              </a:ext>
            </a:extLst>
          </p:cNvPr>
          <p:cNvSpPr>
            <a:spLocks noChangeShapeType="1"/>
          </p:cNvSpPr>
          <p:nvPr/>
        </p:nvSpPr>
        <p:spPr bwMode="auto">
          <a:xfrm>
            <a:off x="6346826" y="3717926"/>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20843" name="Oval 11">
            <a:extLst>
              <a:ext uri="{FF2B5EF4-FFF2-40B4-BE49-F238E27FC236}">
                <a16:creationId xmlns:a16="http://schemas.microsoft.com/office/drawing/2014/main" id="{7C932398-F62F-440C-A8B1-ABC6BE911355}"/>
              </a:ext>
            </a:extLst>
          </p:cNvPr>
          <p:cNvSpPr>
            <a:spLocks noChangeArrowheads="1"/>
          </p:cNvSpPr>
          <p:nvPr/>
        </p:nvSpPr>
        <p:spPr bwMode="auto">
          <a:xfrm>
            <a:off x="3000375" y="4076700"/>
            <a:ext cx="1906588" cy="1081088"/>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t>Production Entertainment</a:t>
            </a:r>
          </a:p>
          <a:p>
            <a:pPr algn="ctr" eaLnBrk="1" hangingPunct="1">
              <a:spcBef>
                <a:spcPct val="0"/>
              </a:spcBef>
              <a:buClrTx/>
              <a:buSzTx/>
              <a:buFontTx/>
              <a:buNone/>
            </a:pPr>
            <a:r>
              <a:rPr lang="fr-FR" altLang="fr-FR" sz="1400" b="1"/>
              <a:t>Gestion Billetterie</a:t>
            </a:r>
          </a:p>
        </p:txBody>
      </p:sp>
      <p:sp>
        <p:nvSpPr>
          <p:cNvPr id="120844" name="Line 12">
            <a:extLst>
              <a:ext uri="{FF2B5EF4-FFF2-40B4-BE49-F238E27FC236}">
                <a16:creationId xmlns:a16="http://schemas.microsoft.com/office/drawing/2014/main" id="{8CC765F8-8126-4012-95D7-70D1A02F5CEB}"/>
              </a:ext>
            </a:extLst>
          </p:cNvPr>
          <p:cNvSpPr>
            <a:spLocks noChangeShapeType="1"/>
          </p:cNvSpPr>
          <p:nvPr/>
        </p:nvSpPr>
        <p:spPr bwMode="auto">
          <a:xfrm flipV="1">
            <a:off x="4187825" y="3357564"/>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120845" name="AutoShape 13">
            <a:extLst>
              <a:ext uri="{FF2B5EF4-FFF2-40B4-BE49-F238E27FC236}">
                <a16:creationId xmlns:a16="http://schemas.microsoft.com/office/drawing/2014/main" id="{86C16DA0-DCAD-45AF-86D3-ECFC8DEF8A01}"/>
              </a:ext>
            </a:extLst>
          </p:cNvPr>
          <p:cNvSpPr>
            <a:spLocks noChangeArrowheads="1"/>
          </p:cNvSpPr>
          <p:nvPr/>
        </p:nvSpPr>
        <p:spPr bwMode="auto">
          <a:xfrm>
            <a:off x="5087939"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t>Aménagement infrastructures</a:t>
            </a:r>
          </a:p>
        </p:txBody>
      </p:sp>
      <p:sp>
        <p:nvSpPr>
          <p:cNvPr id="120846" name="Line 14">
            <a:extLst>
              <a:ext uri="{FF2B5EF4-FFF2-40B4-BE49-F238E27FC236}">
                <a16:creationId xmlns:a16="http://schemas.microsoft.com/office/drawing/2014/main" id="{0B281FF9-F5B1-4791-A546-28A2440C5DC5}"/>
              </a:ext>
            </a:extLst>
          </p:cNvPr>
          <p:cNvSpPr>
            <a:spLocks noChangeShapeType="1"/>
          </p:cNvSpPr>
          <p:nvPr/>
        </p:nvSpPr>
        <p:spPr bwMode="auto">
          <a:xfrm flipH="1">
            <a:off x="5988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120847" name="AutoShape 15">
            <a:extLst>
              <a:ext uri="{FF2B5EF4-FFF2-40B4-BE49-F238E27FC236}">
                <a16:creationId xmlns:a16="http://schemas.microsoft.com/office/drawing/2014/main" id="{43ADE714-4B3B-425C-9140-87CB251CACEC}"/>
              </a:ext>
            </a:extLst>
          </p:cNvPr>
          <p:cNvSpPr>
            <a:spLocks noChangeArrowheads="1"/>
          </p:cNvSpPr>
          <p:nvPr/>
        </p:nvSpPr>
        <p:spPr bwMode="auto">
          <a:xfrm>
            <a:off x="5267325" y="1557339"/>
            <a:ext cx="1620838" cy="71913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Times New Roman" panose="02020603050405020304" pitchFamily="18" charset="0"/>
              </a:rPr>
              <a:t>Gestion de la relation - client</a:t>
            </a:r>
            <a:endParaRPr lang="fr-FR" altLang="fr-FR" sz="1400" b="1"/>
          </a:p>
        </p:txBody>
      </p:sp>
      <p:sp>
        <p:nvSpPr>
          <p:cNvPr id="120848" name="Line 16">
            <a:extLst>
              <a:ext uri="{FF2B5EF4-FFF2-40B4-BE49-F238E27FC236}">
                <a16:creationId xmlns:a16="http://schemas.microsoft.com/office/drawing/2014/main" id="{9E1F9A6E-866C-4989-AB65-A56969FDCAF1}"/>
              </a:ext>
            </a:extLst>
          </p:cNvPr>
          <p:cNvSpPr>
            <a:spLocks noChangeShapeType="1"/>
          </p:cNvSpPr>
          <p:nvPr/>
        </p:nvSpPr>
        <p:spPr bwMode="auto">
          <a:xfrm flipH="1" flipV="1">
            <a:off x="5988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120849" name="Line 17">
            <a:extLst>
              <a:ext uri="{FF2B5EF4-FFF2-40B4-BE49-F238E27FC236}">
                <a16:creationId xmlns:a16="http://schemas.microsoft.com/office/drawing/2014/main" id="{A1549670-EA8F-465D-9C8F-32941EA54B0E}"/>
              </a:ext>
            </a:extLst>
          </p:cNvPr>
          <p:cNvSpPr>
            <a:spLocks noChangeShapeType="1"/>
          </p:cNvSpPr>
          <p:nvPr/>
        </p:nvSpPr>
        <p:spPr bwMode="auto">
          <a:xfrm>
            <a:off x="7607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20850" name="Line 18">
            <a:extLst>
              <a:ext uri="{FF2B5EF4-FFF2-40B4-BE49-F238E27FC236}">
                <a16:creationId xmlns:a16="http://schemas.microsoft.com/office/drawing/2014/main" id="{C4ED2F86-EB09-4302-9C41-D24A2D283021}"/>
              </a:ext>
            </a:extLst>
          </p:cNvPr>
          <p:cNvSpPr>
            <a:spLocks noChangeShapeType="1"/>
          </p:cNvSpPr>
          <p:nvPr/>
        </p:nvSpPr>
        <p:spPr bwMode="auto">
          <a:xfrm flipV="1">
            <a:off x="8328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20851" name="Line 19">
            <a:extLst>
              <a:ext uri="{FF2B5EF4-FFF2-40B4-BE49-F238E27FC236}">
                <a16:creationId xmlns:a16="http://schemas.microsoft.com/office/drawing/2014/main" id="{04E0A00B-455C-4C41-81E0-2DD39A0C7029}"/>
              </a:ext>
            </a:extLst>
          </p:cNvPr>
          <p:cNvSpPr>
            <a:spLocks noChangeShapeType="1"/>
          </p:cNvSpPr>
          <p:nvPr/>
        </p:nvSpPr>
        <p:spPr bwMode="auto">
          <a:xfrm flipV="1">
            <a:off x="7788275" y="1196976"/>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120852" name="Line 20">
            <a:extLst>
              <a:ext uri="{FF2B5EF4-FFF2-40B4-BE49-F238E27FC236}">
                <a16:creationId xmlns:a16="http://schemas.microsoft.com/office/drawing/2014/main" id="{BF2E4541-9F83-4167-BEFD-106757D5975A}"/>
              </a:ext>
            </a:extLst>
          </p:cNvPr>
          <p:cNvSpPr>
            <a:spLocks noChangeShapeType="1"/>
          </p:cNvSpPr>
          <p:nvPr/>
        </p:nvSpPr>
        <p:spPr bwMode="auto">
          <a:xfrm flipH="1">
            <a:off x="2711451" y="1196975"/>
            <a:ext cx="5076825" cy="0"/>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120853" name="Rectangle 21">
            <a:extLst>
              <a:ext uri="{FF2B5EF4-FFF2-40B4-BE49-F238E27FC236}">
                <a16:creationId xmlns:a16="http://schemas.microsoft.com/office/drawing/2014/main" id="{101AD7B5-0E6F-49BA-AEDB-FE099B533FCA}"/>
              </a:ext>
            </a:extLst>
          </p:cNvPr>
          <p:cNvSpPr>
            <a:spLocks noChangeArrowheads="1"/>
          </p:cNvSpPr>
          <p:nvPr/>
        </p:nvSpPr>
        <p:spPr bwMode="auto">
          <a:xfrm>
            <a:off x="1846264" y="5518151"/>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120854" name="Line 22">
            <a:extLst>
              <a:ext uri="{FF2B5EF4-FFF2-40B4-BE49-F238E27FC236}">
                <a16:creationId xmlns:a16="http://schemas.microsoft.com/office/drawing/2014/main" id="{462355B2-8C59-415E-97EF-FC2302FDC4F0}"/>
              </a:ext>
            </a:extLst>
          </p:cNvPr>
          <p:cNvSpPr>
            <a:spLocks noChangeShapeType="1"/>
          </p:cNvSpPr>
          <p:nvPr/>
        </p:nvSpPr>
        <p:spPr bwMode="auto">
          <a:xfrm>
            <a:off x="4546600" y="5697539"/>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20855" name="Line 23">
            <a:extLst>
              <a:ext uri="{FF2B5EF4-FFF2-40B4-BE49-F238E27FC236}">
                <a16:creationId xmlns:a16="http://schemas.microsoft.com/office/drawing/2014/main" id="{E91C5972-7B42-4834-AA52-280FDCFB0F89}"/>
              </a:ext>
            </a:extLst>
          </p:cNvPr>
          <p:cNvSpPr>
            <a:spLocks noChangeShapeType="1"/>
          </p:cNvSpPr>
          <p:nvPr/>
        </p:nvSpPr>
        <p:spPr bwMode="auto">
          <a:xfrm>
            <a:off x="4546600" y="6237289"/>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20856" name="Line 24">
            <a:extLst>
              <a:ext uri="{FF2B5EF4-FFF2-40B4-BE49-F238E27FC236}">
                <a16:creationId xmlns:a16="http://schemas.microsoft.com/office/drawing/2014/main" id="{37F655A2-33F8-4568-9CC6-94DE2ED8CCC9}"/>
              </a:ext>
            </a:extLst>
          </p:cNvPr>
          <p:cNvSpPr>
            <a:spLocks noChangeShapeType="1"/>
          </p:cNvSpPr>
          <p:nvPr/>
        </p:nvSpPr>
        <p:spPr bwMode="auto">
          <a:xfrm>
            <a:off x="6888163" y="5697539"/>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120857" name="Text Box 25">
            <a:extLst>
              <a:ext uri="{FF2B5EF4-FFF2-40B4-BE49-F238E27FC236}">
                <a16:creationId xmlns:a16="http://schemas.microsoft.com/office/drawing/2014/main" id="{1F5886F8-3C5A-45FD-A1F8-8626403FB083}"/>
              </a:ext>
            </a:extLst>
          </p:cNvPr>
          <p:cNvSpPr txBox="1">
            <a:spLocks noChangeArrowheads="1"/>
          </p:cNvSpPr>
          <p:nvPr/>
        </p:nvSpPr>
        <p:spPr bwMode="auto">
          <a:xfrm>
            <a:off x="23876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Base de ressources</a:t>
            </a:r>
            <a:endParaRPr lang="fr-FR" altLang="fr-FR" sz="1400"/>
          </a:p>
        </p:txBody>
      </p:sp>
      <p:sp>
        <p:nvSpPr>
          <p:cNvPr id="120858" name="Text Box 26">
            <a:extLst>
              <a:ext uri="{FF2B5EF4-FFF2-40B4-BE49-F238E27FC236}">
                <a16:creationId xmlns:a16="http://schemas.microsoft.com/office/drawing/2014/main" id="{E3394B01-E530-4DC6-92F4-A069951726B9}"/>
              </a:ext>
            </a:extLst>
          </p:cNvPr>
          <p:cNvSpPr txBox="1">
            <a:spLocks noChangeArrowheads="1"/>
          </p:cNvSpPr>
          <p:nvPr/>
        </p:nvSpPr>
        <p:spPr bwMode="auto">
          <a:xfrm>
            <a:off x="5087939" y="6057901"/>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Impact indirect</a:t>
            </a:r>
            <a:endParaRPr lang="fr-FR" altLang="fr-FR" sz="1400"/>
          </a:p>
        </p:txBody>
      </p:sp>
      <p:sp>
        <p:nvSpPr>
          <p:cNvPr id="120859" name="Oval 27">
            <a:extLst>
              <a:ext uri="{FF2B5EF4-FFF2-40B4-BE49-F238E27FC236}">
                <a16:creationId xmlns:a16="http://schemas.microsoft.com/office/drawing/2014/main" id="{2195D6E0-28E3-4E1C-9607-054BAA12AFD4}"/>
              </a:ext>
            </a:extLst>
          </p:cNvPr>
          <p:cNvSpPr>
            <a:spLocks noChangeArrowheads="1"/>
          </p:cNvSpPr>
          <p:nvPr/>
        </p:nvSpPr>
        <p:spPr bwMode="auto">
          <a:xfrm>
            <a:off x="1846264"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120860" name="Text Box 28">
            <a:extLst>
              <a:ext uri="{FF2B5EF4-FFF2-40B4-BE49-F238E27FC236}">
                <a16:creationId xmlns:a16="http://schemas.microsoft.com/office/drawing/2014/main" id="{AE1C9D68-A3E3-42E9-AF55-32F5BD4B3339}"/>
              </a:ext>
            </a:extLst>
          </p:cNvPr>
          <p:cNvSpPr txBox="1">
            <a:spLocks noChangeArrowheads="1"/>
          </p:cNvSpPr>
          <p:nvPr/>
        </p:nvSpPr>
        <p:spPr bwMode="auto">
          <a:xfrm>
            <a:off x="5087939"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Impact direct</a:t>
            </a:r>
            <a:endParaRPr lang="fr-FR" altLang="fr-FR" sz="1400"/>
          </a:p>
        </p:txBody>
      </p:sp>
      <p:sp>
        <p:nvSpPr>
          <p:cNvPr id="120861" name="Text Box 29">
            <a:extLst>
              <a:ext uri="{FF2B5EF4-FFF2-40B4-BE49-F238E27FC236}">
                <a16:creationId xmlns:a16="http://schemas.microsoft.com/office/drawing/2014/main" id="{6125D688-3BAA-41BE-A514-D8F0F2730FF5}"/>
              </a:ext>
            </a:extLst>
          </p:cNvPr>
          <p:cNvSpPr txBox="1">
            <a:spLocks noChangeArrowheads="1"/>
          </p:cNvSpPr>
          <p:nvPr/>
        </p:nvSpPr>
        <p:spPr bwMode="auto">
          <a:xfrm>
            <a:off x="76073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Déploiement</a:t>
            </a:r>
            <a:endParaRPr lang="fr-FR" altLang="fr-FR" sz="1400"/>
          </a:p>
        </p:txBody>
      </p:sp>
      <p:sp>
        <p:nvSpPr>
          <p:cNvPr id="120862" name="Text Box 30">
            <a:extLst>
              <a:ext uri="{FF2B5EF4-FFF2-40B4-BE49-F238E27FC236}">
                <a16:creationId xmlns:a16="http://schemas.microsoft.com/office/drawing/2014/main" id="{A2048666-EC95-4016-AE9C-D06DA6EBF0E4}"/>
              </a:ext>
            </a:extLst>
          </p:cNvPr>
          <p:cNvSpPr txBox="1">
            <a:spLocks noChangeArrowheads="1"/>
          </p:cNvSpPr>
          <p:nvPr/>
        </p:nvSpPr>
        <p:spPr bwMode="auto">
          <a:xfrm>
            <a:off x="2387601"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Compétences distinctives</a:t>
            </a:r>
            <a:endParaRPr lang="fr-FR" altLang="fr-FR" sz="1400"/>
          </a:p>
        </p:txBody>
      </p:sp>
      <p:sp>
        <p:nvSpPr>
          <p:cNvPr id="120863" name="Line 31">
            <a:extLst>
              <a:ext uri="{FF2B5EF4-FFF2-40B4-BE49-F238E27FC236}">
                <a16:creationId xmlns:a16="http://schemas.microsoft.com/office/drawing/2014/main" id="{E53EBA8B-40EE-4C45-AB3E-9CBE4C9BFBB0}"/>
              </a:ext>
            </a:extLst>
          </p:cNvPr>
          <p:cNvSpPr>
            <a:spLocks noChangeShapeType="1"/>
          </p:cNvSpPr>
          <p:nvPr/>
        </p:nvSpPr>
        <p:spPr bwMode="auto">
          <a:xfrm>
            <a:off x="3863975" y="3141663"/>
            <a:ext cx="719138"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0864" name="Oval 32">
            <a:extLst>
              <a:ext uri="{FF2B5EF4-FFF2-40B4-BE49-F238E27FC236}">
                <a16:creationId xmlns:a16="http://schemas.microsoft.com/office/drawing/2014/main" id="{5FEC07F2-9450-42EC-8D3F-397691C713D1}"/>
              </a:ext>
            </a:extLst>
          </p:cNvPr>
          <p:cNvSpPr>
            <a:spLocks noChangeArrowheads="1"/>
          </p:cNvSpPr>
          <p:nvPr/>
        </p:nvSpPr>
        <p:spPr bwMode="auto">
          <a:xfrm>
            <a:off x="3432175" y="1916114"/>
            <a:ext cx="1295400" cy="720725"/>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dirty="0"/>
              <a:t>Gestion</a:t>
            </a:r>
            <a:r>
              <a:rPr lang="fr-FR" altLang="fr-FR" sz="1400" b="1" dirty="0">
                <a:solidFill>
                  <a:schemeClr val="bg1"/>
                </a:solidFill>
              </a:rPr>
              <a:t> </a:t>
            </a:r>
            <a:r>
              <a:rPr lang="fr-FR" altLang="fr-FR" sz="1400" b="1" dirty="0"/>
              <a:t>Sportive</a:t>
            </a:r>
          </a:p>
        </p:txBody>
      </p:sp>
      <p:sp>
        <p:nvSpPr>
          <p:cNvPr id="120865" name="Line 33">
            <a:extLst>
              <a:ext uri="{FF2B5EF4-FFF2-40B4-BE49-F238E27FC236}">
                <a16:creationId xmlns:a16="http://schemas.microsoft.com/office/drawing/2014/main" id="{DC008E90-83DD-46D7-B92A-8AFD78714D0A}"/>
              </a:ext>
            </a:extLst>
          </p:cNvPr>
          <p:cNvSpPr>
            <a:spLocks noChangeShapeType="1"/>
          </p:cNvSpPr>
          <p:nvPr/>
        </p:nvSpPr>
        <p:spPr bwMode="auto">
          <a:xfrm>
            <a:off x="4079875" y="2636839"/>
            <a:ext cx="0" cy="504825"/>
          </a:xfrm>
          <a:prstGeom prst="line">
            <a:avLst/>
          </a:prstGeom>
          <a:noFill/>
          <a:ln w="9525">
            <a:solidFill>
              <a:schemeClr val="hlink"/>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20866" name="Line 34">
            <a:extLst>
              <a:ext uri="{FF2B5EF4-FFF2-40B4-BE49-F238E27FC236}">
                <a16:creationId xmlns:a16="http://schemas.microsoft.com/office/drawing/2014/main" id="{6272E318-1C34-4D28-B031-ACEA1403B1BD}"/>
              </a:ext>
            </a:extLst>
          </p:cNvPr>
          <p:cNvSpPr>
            <a:spLocks noChangeShapeType="1"/>
          </p:cNvSpPr>
          <p:nvPr/>
        </p:nvSpPr>
        <p:spPr bwMode="auto">
          <a:xfrm>
            <a:off x="2711450" y="1196976"/>
            <a:ext cx="0" cy="1800225"/>
          </a:xfrm>
          <a:prstGeom prst="line">
            <a:avLst/>
          </a:prstGeom>
          <a:noFill/>
          <a:ln w="9525">
            <a:solidFill>
              <a:schemeClr val="hlink"/>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101601" y="212839"/>
            <a:ext cx="11914975" cy="408839"/>
          </a:xfrm>
        </p:spPr>
        <p:txBody>
          <a:bodyPr>
            <a:normAutofit fontScale="90000"/>
          </a:bodyPr>
          <a:lstStyle/>
          <a:p>
            <a:pPr algn="ctr"/>
            <a:r>
              <a:rPr lang="fr-FR" dirty="0"/>
              <a:t>DETAIL RPM PAR ACTIVITE</a:t>
            </a:r>
          </a:p>
        </p:txBody>
      </p:sp>
      <p:graphicFrame>
        <p:nvGraphicFramePr>
          <p:cNvPr id="4" name="Tableau 3"/>
          <p:cNvGraphicFramePr>
            <a:graphicFrameLocks noGrp="1"/>
          </p:cNvGraphicFramePr>
          <p:nvPr/>
        </p:nvGraphicFramePr>
        <p:xfrm>
          <a:off x="1451431" y="1033420"/>
          <a:ext cx="8755015" cy="5503802"/>
        </p:xfrm>
        <a:graphic>
          <a:graphicData uri="http://schemas.openxmlformats.org/drawingml/2006/table">
            <a:tbl>
              <a:tblPr/>
              <a:tblGrid>
                <a:gridCol w="2355411">
                  <a:extLst>
                    <a:ext uri="{9D8B030D-6E8A-4147-A177-3AD203B41FA5}">
                      <a16:colId xmlns:a16="http://schemas.microsoft.com/office/drawing/2014/main" val="20000"/>
                    </a:ext>
                  </a:extLst>
                </a:gridCol>
                <a:gridCol w="1106104">
                  <a:extLst>
                    <a:ext uri="{9D8B030D-6E8A-4147-A177-3AD203B41FA5}">
                      <a16:colId xmlns:a16="http://schemas.microsoft.com/office/drawing/2014/main" val="20001"/>
                    </a:ext>
                  </a:extLst>
                </a:gridCol>
                <a:gridCol w="1106104">
                  <a:extLst>
                    <a:ext uri="{9D8B030D-6E8A-4147-A177-3AD203B41FA5}">
                      <a16:colId xmlns:a16="http://schemas.microsoft.com/office/drawing/2014/main" val="20002"/>
                    </a:ext>
                  </a:extLst>
                </a:gridCol>
                <a:gridCol w="1106104">
                  <a:extLst>
                    <a:ext uri="{9D8B030D-6E8A-4147-A177-3AD203B41FA5}">
                      <a16:colId xmlns:a16="http://schemas.microsoft.com/office/drawing/2014/main" val="20003"/>
                    </a:ext>
                  </a:extLst>
                </a:gridCol>
                <a:gridCol w="770323">
                  <a:extLst>
                    <a:ext uri="{9D8B030D-6E8A-4147-A177-3AD203B41FA5}">
                      <a16:colId xmlns:a16="http://schemas.microsoft.com/office/drawing/2014/main" val="20004"/>
                    </a:ext>
                  </a:extLst>
                </a:gridCol>
                <a:gridCol w="770323">
                  <a:extLst>
                    <a:ext uri="{9D8B030D-6E8A-4147-A177-3AD203B41FA5}">
                      <a16:colId xmlns:a16="http://schemas.microsoft.com/office/drawing/2014/main" val="20005"/>
                    </a:ext>
                  </a:extLst>
                </a:gridCol>
                <a:gridCol w="770323">
                  <a:extLst>
                    <a:ext uri="{9D8B030D-6E8A-4147-A177-3AD203B41FA5}">
                      <a16:colId xmlns:a16="http://schemas.microsoft.com/office/drawing/2014/main" val="20006"/>
                    </a:ext>
                  </a:extLst>
                </a:gridCol>
                <a:gridCol w="770323">
                  <a:extLst>
                    <a:ext uri="{9D8B030D-6E8A-4147-A177-3AD203B41FA5}">
                      <a16:colId xmlns:a16="http://schemas.microsoft.com/office/drawing/2014/main" val="20007"/>
                    </a:ext>
                  </a:extLst>
                </a:gridCol>
              </a:tblGrid>
              <a:tr h="426376">
                <a:tc>
                  <a:txBody>
                    <a:bodyPr/>
                    <a:lstStyle/>
                    <a:p>
                      <a:pPr algn="l" fontAlgn="ctr"/>
                      <a:r>
                        <a:rPr lang="fr-FR" sz="1200" b="1" i="0" u="none" strike="noStrike">
                          <a:solidFill>
                            <a:srgbClr val="FFFFFF"/>
                          </a:solidFill>
                          <a:effectLst/>
                          <a:latin typeface="Calibri" panose="020F0502020204030204" pitchFamily="34" charset="0"/>
                        </a:rPr>
                        <a:t>ROLEX PARS MASTERS</a:t>
                      </a:r>
                      <a:br>
                        <a:rPr lang="fr-FR" sz="1200" b="1" i="0" u="none" strike="noStrike">
                          <a:solidFill>
                            <a:srgbClr val="FFFFFF"/>
                          </a:solidFill>
                          <a:effectLst/>
                          <a:latin typeface="Calibri" panose="020F0502020204030204" pitchFamily="34" charset="0"/>
                        </a:rPr>
                      </a:br>
                      <a:r>
                        <a:rPr lang="fr-FR" sz="900" b="0" i="0" u="none" strike="noStrike">
                          <a:solidFill>
                            <a:srgbClr val="FFFFFF"/>
                          </a:solidFill>
                          <a:effectLst/>
                          <a:latin typeface="Calibri" panose="020F0502020204030204" pitchFamily="34" charset="0"/>
                        </a:rPr>
                        <a:t>Editions</a:t>
                      </a:r>
                      <a:endParaRPr lang="fr-FR" sz="1200" b="1" i="0" u="none" strike="noStrike">
                        <a:solidFill>
                          <a:srgbClr val="FFFFFF"/>
                        </a:solidFill>
                        <a:effectLst/>
                        <a:latin typeface="Calibri" panose="020F0502020204030204" pitchFamily="34" charset="0"/>
                      </a:endParaRPr>
                    </a:p>
                  </a:txBody>
                  <a:tcPr marL="0" marR="0" marT="0" marB="0" anchor="ctr">
                    <a:lnL>
                      <a:noFill/>
                    </a:lnL>
                    <a:lnR>
                      <a:noFill/>
                    </a:lnR>
                    <a:lnT>
                      <a:noFill/>
                    </a:lnT>
                    <a:lnB>
                      <a:noFill/>
                    </a:lnB>
                    <a:solidFill>
                      <a:srgbClr val="000000"/>
                    </a:solidFill>
                  </a:tcPr>
                </a:tc>
                <a:tc>
                  <a:txBody>
                    <a:bodyPr/>
                    <a:lstStyle/>
                    <a:p>
                      <a:pPr algn="ctr" fontAlgn="ctr"/>
                      <a:r>
                        <a:rPr lang="fr-FR" sz="900" b="1" i="0" u="none" strike="noStrike">
                          <a:solidFill>
                            <a:srgbClr val="000000"/>
                          </a:solidFill>
                          <a:effectLst/>
                          <a:latin typeface="Calibri" panose="020F0502020204030204" pitchFamily="34" charset="0"/>
                        </a:rPr>
                        <a:t>Réel</a:t>
                      </a:r>
                      <a:br>
                        <a:rPr lang="fr-FR" sz="900" b="1" i="0" u="none" strike="noStrike">
                          <a:solidFill>
                            <a:srgbClr val="000000"/>
                          </a:solidFill>
                          <a:effectLst/>
                          <a:latin typeface="Calibri" panose="020F0502020204030204" pitchFamily="34" charset="0"/>
                        </a:rPr>
                      </a:br>
                      <a:r>
                        <a:rPr lang="fr-FR" sz="900" b="1" i="0" u="none" strike="noStrike">
                          <a:solidFill>
                            <a:srgbClr val="000000"/>
                          </a:solidFill>
                          <a:effectLst/>
                          <a:latin typeface="Calibri" panose="020F0502020204030204" pitchFamily="34" charset="0"/>
                        </a:rPr>
                        <a:t>2017</a:t>
                      </a:r>
                    </a:p>
                  </a:txBody>
                  <a:tcPr marL="0" marR="0" marT="0" marB="0" anchor="ctr">
                    <a:lnL>
                      <a:noFill/>
                    </a:lnL>
                    <a:lnR>
                      <a:noFill/>
                    </a:lnR>
                    <a:lnT>
                      <a:noFill/>
                    </a:lnT>
                    <a:lnB>
                      <a:noFill/>
                    </a:lnB>
                  </a:tcPr>
                </a:tc>
                <a:tc>
                  <a:txBody>
                    <a:bodyPr/>
                    <a:lstStyle/>
                    <a:p>
                      <a:pPr algn="ctr" fontAlgn="ctr"/>
                      <a:r>
                        <a:rPr lang="fr-FR" sz="900" b="1" i="0" u="none" strike="noStrike">
                          <a:solidFill>
                            <a:srgbClr val="000000"/>
                          </a:solidFill>
                          <a:effectLst/>
                          <a:latin typeface="Calibri" panose="020F0502020204030204" pitchFamily="34" charset="0"/>
                        </a:rPr>
                        <a:t>BI V0</a:t>
                      </a:r>
                      <a:br>
                        <a:rPr lang="fr-FR" sz="900" b="1" i="0" u="none" strike="noStrike">
                          <a:solidFill>
                            <a:srgbClr val="000000"/>
                          </a:solidFill>
                          <a:effectLst/>
                          <a:latin typeface="Calibri" panose="020F0502020204030204" pitchFamily="34" charset="0"/>
                        </a:rPr>
                      </a:br>
                      <a:r>
                        <a:rPr lang="fr-FR" sz="900" b="1" i="0" u="none" strike="noStrike">
                          <a:solidFill>
                            <a:srgbClr val="000000"/>
                          </a:solidFill>
                          <a:effectLst/>
                          <a:latin typeface="Calibri" panose="020F0502020204030204" pitchFamily="34" charset="0"/>
                        </a:rPr>
                        <a:t>2018</a:t>
                      </a:r>
                    </a:p>
                  </a:txBody>
                  <a:tcPr marL="0" marR="0" marT="0" marB="0" anchor="ctr">
                    <a:lnL>
                      <a:noFill/>
                    </a:lnL>
                    <a:lnR>
                      <a:noFill/>
                    </a:lnR>
                    <a:lnT>
                      <a:noFill/>
                    </a:lnT>
                    <a:lnB>
                      <a:noFill/>
                    </a:lnB>
                  </a:tcPr>
                </a:tc>
                <a:tc>
                  <a:txBody>
                    <a:bodyPr/>
                    <a:lstStyle/>
                    <a:p>
                      <a:pPr algn="ctr" fontAlgn="ctr"/>
                      <a:r>
                        <a:rPr lang="fr-FR" sz="900" b="1" i="0" u="none" strike="noStrike">
                          <a:solidFill>
                            <a:srgbClr val="000000"/>
                          </a:solidFill>
                          <a:effectLst/>
                          <a:latin typeface="Calibri" panose="020F0502020204030204" pitchFamily="34" charset="0"/>
                        </a:rPr>
                        <a:t>BI VDEF</a:t>
                      </a:r>
                      <a:br>
                        <a:rPr lang="fr-FR" sz="900" b="1" i="0" u="none" strike="noStrike">
                          <a:solidFill>
                            <a:srgbClr val="000000"/>
                          </a:solidFill>
                          <a:effectLst/>
                          <a:latin typeface="Calibri" panose="020F0502020204030204" pitchFamily="34" charset="0"/>
                        </a:rPr>
                      </a:br>
                      <a:r>
                        <a:rPr lang="fr-FR" sz="900" b="1" i="0" u="none" strike="noStrike">
                          <a:solidFill>
                            <a:srgbClr val="000000"/>
                          </a:solidFill>
                          <a:effectLst/>
                          <a:latin typeface="Calibri" panose="020F0502020204030204" pitchFamily="34" charset="0"/>
                        </a:rPr>
                        <a:t>2018</a:t>
                      </a:r>
                    </a:p>
                  </a:txBody>
                  <a:tcPr marL="0" marR="0" marT="0" marB="0" anchor="ctr">
                    <a:lnL>
                      <a:noFill/>
                    </a:lnL>
                    <a:lnR>
                      <a:noFill/>
                    </a:lnR>
                    <a:lnT>
                      <a:noFill/>
                    </a:lnT>
                    <a:lnB>
                      <a:noFill/>
                    </a:lnB>
                  </a:tcPr>
                </a:tc>
                <a:tc gridSpan="2">
                  <a:txBody>
                    <a:bodyPr/>
                    <a:lstStyle/>
                    <a:p>
                      <a:pPr algn="ctr" fontAlgn="ctr"/>
                      <a:r>
                        <a:rPr lang="fr-FR" sz="900" b="1" i="0" u="none" strike="noStrike">
                          <a:solidFill>
                            <a:srgbClr val="FF0000"/>
                          </a:solidFill>
                          <a:effectLst/>
                          <a:latin typeface="Calibri" panose="020F0502020204030204" pitchFamily="34" charset="0"/>
                        </a:rPr>
                        <a:t>BI 2018 VDEF</a:t>
                      </a:r>
                      <a:br>
                        <a:rPr lang="fr-FR" sz="900" b="1" i="0" u="none" strike="noStrike">
                          <a:solidFill>
                            <a:srgbClr val="FF0000"/>
                          </a:solidFill>
                          <a:effectLst/>
                          <a:latin typeface="Calibri" panose="020F0502020204030204" pitchFamily="34" charset="0"/>
                        </a:rPr>
                      </a:br>
                      <a:r>
                        <a:rPr lang="fr-FR" sz="900" b="1" i="0" u="none" strike="noStrike">
                          <a:solidFill>
                            <a:srgbClr val="FF0000"/>
                          </a:solidFill>
                          <a:effectLst/>
                          <a:latin typeface="Calibri" panose="020F0502020204030204" pitchFamily="34" charset="0"/>
                        </a:rPr>
                        <a:t> vs BI 2018 V0</a:t>
                      </a:r>
                    </a:p>
                  </a:txBody>
                  <a:tcPr marL="0" marR="0" marT="0" marB="0" anchor="ctr">
                    <a:lnL>
                      <a:noFill/>
                    </a:lnL>
                    <a:lnR>
                      <a:noFill/>
                    </a:lnR>
                    <a:lnT>
                      <a:noFill/>
                    </a:lnT>
                    <a:lnB>
                      <a:noFill/>
                    </a:lnB>
                  </a:tcPr>
                </a:tc>
                <a:tc hMerge="1">
                  <a:txBody>
                    <a:bodyPr/>
                    <a:lstStyle/>
                    <a:p>
                      <a:endParaRPr lang="fr-FR"/>
                    </a:p>
                  </a:txBody>
                  <a:tcPr/>
                </a:tc>
                <a:tc gridSpan="2">
                  <a:txBody>
                    <a:bodyPr/>
                    <a:lstStyle/>
                    <a:p>
                      <a:pPr algn="ctr" fontAlgn="ctr"/>
                      <a:r>
                        <a:rPr lang="fr-FR" sz="900" b="1" i="0" u="none" strike="noStrike">
                          <a:solidFill>
                            <a:srgbClr val="FF0000"/>
                          </a:solidFill>
                          <a:effectLst/>
                          <a:latin typeface="Calibri" panose="020F0502020204030204" pitchFamily="34" charset="0"/>
                        </a:rPr>
                        <a:t>BI 2018 VDEF</a:t>
                      </a:r>
                      <a:br>
                        <a:rPr lang="fr-FR" sz="900" b="1" i="0" u="none" strike="noStrike">
                          <a:solidFill>
                            <a:srgbClr val="FF0000"/>
                          </a:solidFill>
                          <a:effectLst/>
                          <a:latin typeface="Calibri" panose="020F0502020204030204" pitchFamily="34" charset="0"/>
                        </a:rPr>
                      </a:br>
                      <a:r>
                        <a:rPr lang="fr-FR" sz="900" b="1" i="0" u="none" strike="noStrike">
                          <a:solidFill>
                            <a:srgbClr val="FF0000"/>
                          </a:solidFill>
                          <a:effectLst/>
                          <a:latin typeface="Calibri" panose="020F0502020204030204" pitchFamily="34" charset="0"/>
                        </a:rPr>
                        <a:t> vs Réel 2017</a:t>
                      </a:r>
                    </a:p>
                  </a:txBody>
                  <a:tcPr marL="0" marR="0" marT="0" marB="0" anchor="ctr">
                    <a:lnL>
                      <a:noFill/>
                    </a:lnL>
                    <a:lnR>
                      <a:noFill/>
                    </a:lnR>
                    <a:lnT>
                      <a:noFill/>
                    </a:lnT>
                    <a:lnB>
                      <a:noFill/>
                    </a:lnB>
                  </a:tcPr>
                </a:tc>
                <a:tc hMerge="1">
                  <a:txBody>
                    <a:bodyPr/>
                    <a:lstStyle/>
                    <a:p>
                      <a:endParaRPr lang="fr-FR"/>
                    </a:p>
                  </a:txBody>
                  <a:tcPr/>
                </a:tc>
                <a:extLst>
                  <a:ext uri="{0D108BD9-81ED-4DB2-BD59-A6C34878D82A}">
                    <a16:rowId xmlns:a16="http://schemas.microsoft.com/office/drawing/2014/main" val="10000"/>
                  </a:ext>
                </a:extLst>
              </a:tr>
              <a:tr h="213188">
                <a:tc>
                  <a:txBody>
                    <a:bodyPr/>
                    <a:lstStyle/>
                    <a:p>
                      <a:pPr algn="l" fontAlgn="ctr"/>
                      <a:r>
                        <a:rPr lang="fr-FR" sz="900" b="1" i="0" u="none" strike="noStrike">
                          <a:solidFill>
                            <a:srgbClr val="FFFFFF"/>
                          </a:solidFill>
                          <a:effectLst/>
                          <a:latin typeface="Calibri" panose="020F0502020204030204" pitchFamily="34" charset="0"/>
                        </a:rPr>
                        <a:t>PRODUITS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70C0"/>
                    </a:solidFill>
                  </a:tcPr>
                </a:tc>
                <a:tc>
                  <a:txBody>
                    <a:bodyPr/>
                    <a:lstStyle/>
                    <a:p>
                      <a:pPr algn="r" fontAlgn="ctr"/>
                      <a:r>
                        <a:rPr lang="fr-FR" sz="900" b="1" i="0" u="none" strike="noStrike">
                          <a:solidFill>
                            <a:srgbClr val="FFFFFF"/>
                          </a:solidFill>
                          <a:effectLst/>
                          <a:latin typeface="Calibri" panose="020F0502020204030204" pitchFamily="34" charset="0"/>
                        </a:rPr>
                        <a:t>17 497 K€</a:t>
                      </a:r>
                    </a:p>
                  </a:txBody>
                  <a:tcPr marL="0" marR="94773" marT="0" marB="0" anchor="ctr">
                    <a:lnL>
                      <a:noFill/>
                    </a:lnL>
                    <a:lnR>
                      <a:noFill/>
                    </a:lnR>
                    <a:lnT>
                      <a:noFill/>
                    </a:lnT>
                    <a:lnB w="6350" cap="flat" cmpd="sng" algn="ctr">
                      <a:solidFill>
                        <a:srgbClr val="000000"/>
                      </a:solidFill>
                      <a:prstDash val="solid"/>
                      <a:round/>
                      <a:headEnd type="none" w="med" len="med"/>
                      <a:tailEnd type="none" w="med" len="med"/>
                    </a:lnB>
                    <a:solidFill>
                      <a:srgbClr val="0070C0"/>
                    </a:solidFill>
                  </a:tcPr>
                </a:tc>
                <a:tc>
                  <a:txBody>
                    <a:bodyPr/>
                    <a:lstStyle/>
                    <a:p>
                      <a:pPr algn="r" fontAlgn="ctr"/>
                      <a:r>
                        <a:rPr lang="fr-FR" sz="900" b="1" i="0" u="none" strike="noStrike">
                          <a:solidFill>
                            <a:srgbClr val="FFFFFF"/>
                          </a:solidFill>
                          <a:effectLst/>
                          <a:latin typeface="Calibri" panose="020F0502020204030204" pitchFamily="34" charset="0"/>
                        </a:rPr>
                        <a:t>18 026 K€</a:t>
                      </a:r>
                    </a:p>
                  </a:txBody>
                  <a:tcPr marL="0" marR="94773" marT="0" marB="0" anchor="ctr">
                    <a:lnL>
                      <a:noFill/>
                    </a:lnL>
                    <a:lnR>
                      <a:noFill/>
                    </a:lnR>
                    <a:lnT>
                      <a:noFill/>
                    </a:lnT>
                    <a:lnB w="6350" cap="flat" cmpd="sng" algn="ctr">
                      <a:solidFill>
                        <a:srgbClr val="000000"/>
                      </a:solidFill>
                      <a:prstDash val="solid"/>
                      <a:round/>
                      <a:headEnd type="none" w="med" len="med"/>
                      <a:tailEnd type="none" w="med" len="med"/>
                    </a:lnB>
                    <a:solidFill>
                      <a:srgbClr val="0070C0"/>
                    </a:solidFill>
                  </a:tcPr>
                </a:tc>
                <a:tc>
                  <a:txBody>
                    <a:bodyPr/>
                    <a:lstStyle/>
                    <a:p>
                      <a:pPr algn="r" fontAlgn="ctr"/>
                      <a:r>
                        <a:rPr lang="fr-FR" sz="900" b="1" i="0" u="none" strike="noStrike">
                          <a:solidFill>
                            <a:srgbClr val="FFFFFF"/>
                          </a:solidFill>
                          <a:effectLst/>
                          <a:latin typeface="Calibri" panose="020F0502020204030204" pitchFamily="34" charset="0"/>
                        </a:rPr>
                        <a:t>18 345 K€</a:t>
                      </a:r>
                    </a:p>
                  </a:txBody>
                  <a:tcPr marL="0" marR="94773"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70C0"/>
                    </a:solidFill>
                  </a:tcPr>
                </a:tc>
                <a:tc>
                  <a:txBody>
                    <a:bodyPr/>
                    <a:lstStyle/>
                    <a:p>
                      <a:pPr algn="r" fontAlgn="ctr"/>
                      <a:r>
                        <a:rPr lang="fr-FR" sz="900" b="1" i="0" u="none" strike="noStrike">
                          <a:solidFill>
                            <a:srgbClr val="FF0000"/>
                          </a:solidFill>
                          <a:effectLst/>
                          <a:latin typeface="Calibri" panose="020F0502020204030204" pitchFamily="34" charset="0"/>
                        </a:rPr>
                        <a:t>+ 319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1" i="0" u="none" strike="noStrike">
                          <a:solidFill>
                            <a:srgbClr val="FF0000"/>
                          </a:solidFill>
                          <a:effectLst/>
                          <a:latin typeface="Calibri" panose="020F0502020204030204" pitchFamily="34" charset="0"/>
                        </a:rPr>
                        <a:t>+ 1.8%</a:t>
                      </a:r>
                    </a:p>
                  </a:txBody>
                  <a:tcPr marL="0" marR="0" marT="0" marB="0" anchor="ctr">
                    <a:lnL>
                      <a:noFill/>
                    </a:lnL>
                    <a:lnR>
                      <a:noFill/>
                    </a:lnR>
                    <a:lnT>
                      <a:noFill/>
                    </a:lnT>
                    <a:lnB>
                      <a:noFill/>
                    </a:lnB>
                  </a:tcPr>
                </a:tc>
                <a:tc>
                  <a:txBody>
                    <a:bodyPr/>
                    <a:lstStyle/>
                    <a:p>
                      <a:pPr algn="r" fontAlgn="ctr"/>
                      <a:r>
                        <a:rPr lang="fr-FR" sz="900" b="1" i="0" u="none" strike="noStrike">
                          <a:solidFill>
                            <a:srgbClr val="FF0000"/>
                          </a:solidFill>
                          <a:effectLst/>
                          <a:latin typeface="Calibri" panose="020F0502020204030204" pitchFamily="34" charset="0"/>
                        </a:rPr>
                        <a:t>+ 847 K€</a:t>
                      </a:r>
                    </a:p>
                  </a:txBody>
                  <a:tcPr marL="0" marR="0" marT="0" marB="0" anchor="ctr">
                    <a:lnL>
                      <a:noFill/>
                    </a:lnL>
                    <a:lnR>
                      <a:noFill/>
                    </a:lnR>
                    <a:lnT>
                      <a:noFill/>
                    </a:lnT>
                    <a:lnB>
                      <a:noFill/>
                    </a:lnB>
                  </a:tcPr>
                </a:tc>
                <a:tc>
                  <a:txBody>
                    <a:bodyPr/>
                    <a:lstStyle/>
                    <a:p>
                      <a:pPr algn="r" fontAlgn="ctr"/>
                      <a:r>
                        <a:rPr lang="fr-FR" sz="900" b="1" i="0" u="none" strike="noStrike">
                          <a:solidFill>
                            <a:srgbClr val="FF0000"/>
                          </a:solidFill>
                          <a:effectLst/>
                          <a:latin typeface="Calibri" panose="020F0502020204030204" pitchFamily="34" charset="0"/>
                        </a:rPr>
                        <a:t>+ 4.8%</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213188">
                <a:tc>
                  <a:txBody>
                    <a:bodyPr/>
                    <a:lstStyle/>
                    <a:p>
                      <a:pPr algn="l" fontAlgn="ctr"/>
                      <a:r>
                        <a:rPr lang="fr-FR" sz="900" b="0" i="0" u="none" strike="noStrike">
                          <a:solidFill>
                            <a:srgbClr val="000000"/>
                          </a:solidFill>
                          <a:effectLst/>
                          <a:latin typeface="Calibri" panose="020F0502020204030204" pitchFamily="34" charset="0"/>
                        </a:rPr>
                        <a:t>Partenariat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4 298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5 128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5 195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fr-FR" sz="900" b="0" i="0" u="none" strike="noStrike">
                          <a:solidFill>
                            <a:srgbClr val="FF0000"/>
                          </a:solidFill>
                          <a:effectLst/>
                          <a:latin typeface="Calibri" panose="020F0502020204030204" pitchFamily="34" charset="0"/>
                        </a:rPr>
                        <a:t>+ 67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+ 1.3%</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+ 896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+ 20.9%</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213188">
                <a:tc>
                  <a:txBody>
                    <a:bodyPr/>
                    <a:lstStyle/>
                    <a:p>
                      <a:pPr algn="l" fontAlgn="ctr"/>
                      <a:r>
                        <a:rPr lang="fr-FR" sz="900" b="0" i="0" u="none" strike="noStrike">
                          <a:solidFill>
                            <a:srgbClr val="000000"/>
                          </a:solidFill>
                          <a:effectLst/>
                          <a:latin typeface="Calibri" panose="020F0502020204030204" pitchFamily="34" charset="0"/>
                        </a:rPr>
                        <a:t>Hospitalités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2 162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2 111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2 146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fr-FR" sz="900" b="0" i="0" u="none" strike="noStrike">
                          <a:solidFill>
                            <a:srgbClr val="FF0000"/>
                          </a:solidFill>
                          <a:effectLst/>
                          <a:latin typeface="Calibri" panose="020F0502020204030204" pitchFamily="34" charset="0"/>
                        </a:rPr>
                        <a:t>+ 35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+ 1.7%</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- 16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- 0.7%</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213188">
                <a:tc>
                  <a:txBody>
                    <a:bodyPr/>
                    <a:lstStyle/>
                    <a:p>
                      <a:pPr algn="l" fontAlgn="ctr"/>
                      <a:r>
                        <a:rPr lang="fr-FR" sz="900" b="0" i="0" u="none" strike="noStrike">
                          <a:solidFill>
                            <a:srgbClr val="000000"/>
                          </a:solidFill>
                          <a:effectLst/>
                          <a:latin typeface="Calibri" panose="020F0502020204030204" pitchFamily="34" charset="0"/>
                        </a:rPr>
                        <a:t>Billetterie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4 900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5 129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5 341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fr-FR" sz="900" b="0" i="0" u="none" strike="noStrike">
                          <a:solidFill>
                            <a:srgbClr val="FF0000"/>
                          </a:solidFill>
                          <a:effectLst/>
                          <a:latin typeface="Calibri" panose="020F0502020204030204" pitchFamily="34" charset="0"/>
                        </a:rPr>
                        <a:t>+ 212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+ 4.1%</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+ 441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+ 9.0%</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213188">
                <a:tc>
                  <a:txBody>
                    <a:bodyPr/>
                    <a:lstStyle/>
                    <a:p>
                      <a:pPr algn="l" fontAlgn="ctr"/>
                      <a:r>
                        <a:rPr lang="fr-FR" sz="900" b="0" i="0" u="none" strike="noStrike">
                          <a:solidFill>
                            <a:srgbClr val="000000"/>
                          </a:solidFill>
                          <a:effectLst/>
                          <a:latin typeface="Calibri" panose="020F0502020204030204" pitchFamily="34" charset="0"/>
                        </a:rPr>
                        <a:t>Médias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6 137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5 658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5 663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fr-FR" sz="900" b="0" i="0" u="none" strike="noStrike">
                          <a:solidFill>
                            <a:srgbClr val="FF0000"/>
                          </a:solidFill>
                          <a:effectLst/>
                          <a:latin typeface="Calibri" panose="020F0502020204030204" pitchFamily="34" charset="0"/>
                        </a:rPr>
                        <a:t>+ 5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+ 0.1%</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- 474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- 7.7%</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21318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06"/>
                  </a:ext>
                </a:extLst>
              </a:tr>
              <a:tr h="21318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07"/>
                  </a:ext>
                </a:extLst>
              </a:tr>
              <a:tr h="193645">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94773" marT="0" marB="0" anchor="ctr">
                    <a:lnL>
                      <a:noFill/>
                    </a:lnL>
                    <a:lnR>
                      <a:noFill/>
                    </a:lnR>
                    <a:lnT>
                      <a:noFill/>
                    </a:lnT>
                    <a:lnB>
                      <a:noFill/>
                    </a:lnB>
                  </a:tcP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94773" marT="0" marB="0" anchor="ctr">
                    <a:lnL>
                      <a:noFill/>
                    </a:lnL>
                    <a:lnR>
                      <a:noFill/>
                    </a:lnR>
                    <a:lnT>
                      <a:noFill/>
                    </a:lnT>
                    <a:lnB>
                      <a:noFill/>
                    </a:lnB>
                  </a:tcP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94773" marT="0" marB="0" anchor="ctr">
                    <a:lnL>
                      <a:noFill/>
                    </a:lnL>
                    <a:lnR>
                      <a:noFill/>
                    </a:lnR>
                    <a:lnT>
                      <a:noFill/>
                    </a:lnT>
                    <a:lnB>
                      <a:noFill/>
                    </a:lnB>
                  </a:tcP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94773" marT="0" marB="0" anchor="ctr">
                    <a:lnL>
                      <a:noFill/>
                    </a:lnL>
                    <a:lnR>
                      <a:noFill/>
                    </a:lnR>
                    <a:lnT>
                      <a:noFill/>
                    </a:lnT>
                    <a:lnB>
                      <a:noFill/>
                    </a:lnB>
                  </a:tcP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94773" marT="0" marB="0" anchor="ctr">
                    <a:lnL>
                      <a:noFill/>
                    </a:lnL>
                    <a:lnR>
                      <a:noFill/>
                    </a:lnR>
                    <a:lnT>
                      <a:noFill/>
                    </a:lnT>
                    <a:lnB>
                      <a:noFill/>
                    </a:lnB>
                  </a:tcP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08"/>
                  </a:ext>
                </a:extLst>
              </a:tr>
              <a:tr h="213188">
                <a:tc>
                  <a:txBody>
                    <a:bodyPr/>
                    <a:lstStyle/>
                    <a:p>
                      <a:pPr algn="l" fontAlgn="ctr"/>
                      <a:r>
                        <a:rPr lang="fr-FR" sz="900" b="1" i="0" u="none" strike="noStrike">
                          <a:solidFill>
                            <a:srgbClr val="FFFFFF"/>
                          </a:solidFill>
                          <a:effectLst/>
                          <a:latin typeface="Calibri" panose="020F0502020204030204" pitchFamily="34" charset="0"/>
                        </a:rPr>
                        <a:t>CHARGES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fr-FR" sz="900" b="1" i="0" u="none" strike="noStrike">
                          <a:solidFill>
                            <a:srgbClr val="FFFFFF"/>
                          </a:solidFill>
                          <a:effectLst/>
                          <a:latin typeface="Calibri" panose="020F0502020204030204" pitchFamily="34" charset="0"/>
                        </a:rPr>
                        <a:t>1 158 K€</a:t>
                      </a:r>
                    </a:p>
                  </a:txBody>
                  <a:tcPr marL="0" marR="94773" marT="0" marB="0" anchor="ctr">
                    <a:lnL>
                      <a:noFill/>
                    </a:lnL>
                    <a:lnR>
                      <a:noFill/>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fr-FR" sz="900" b="1" i="0" u="none" strike="noStrike">
                          <a:solidFill>
                            <a:srgbClr val="FFFFFF"/>
                          </a:solidFill>
                          <a:effectLst/>
                          <a:latin typeface="Calibri" panose="020F0502020204030204" pitchFamily="34" charset="0"/>
                        </a:rPr>
                        <a:t>1 209 K€</a:t>
                      </a:r>
                    </a:p>
                  </a:txBody>
                  <a:tcPr marL="0" marR="94773" marT="0" marB="0" anchor="ctr">
                    <a:lnL>
                      <a:noFill/>
                    </a:lnL>
                    <a:lnR>
                      <a:noFill/>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fr-FR" sz="900" b="1" i="0" u="none" strike="noStrike">
                          <a:solidFill>
                            <a:srgbClr val="FFFFFF"/>
                          </a:solidFill>
                          <a:effectLst/>
                          <a:latin typeface="Calibri" panose="020F0502020204030204" pitchFamily="34" charset="0"/>
                        </a:rPr>
                        <a:t>1 343 K€</a:t>
                      </a:r>
                    </a:p>
                  </a:txBody>
                  <a:tcPr marL="0" marR="94773"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fr-FR" sz="900" b="1" i="0" u="none" strike="noStrike">
                          <a:solidFill>
                            <a:srgbClr val="FF0000"/>
                          </a:solidFill>
                          <a:effectLst/>
                          <a:latin typeface="Calibri" panose="020F0502020204030204" pitchFamily="34" charset="0"/>
                        </a:rPr>
                        <a:t>+ 134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1" i="0" u="none" strike="noStrike">
                          <a:solidFill>
                            <a:srgbClr val="FF0000"/>
                          </a:solidFill>
                          <a:effectLst/>
                          <a:latin typeface="Calibri" panose="020F0502020204030204" pitchFamily="34" charset="0"/>
                        </a:rPr>
                        <a:t>+ 11.1%</a:t>
                      </a:r>
                    </a:p>
                  </a:txBody>
                  <a:tcPr marL="0" marR="0" marT="0" marB="0" anchor="ctr">
                    <a:lnL>
                      <a:noFill/>
                    </a:lnL>
                    <a:lnR>
                      <a:noFill/>
                    </a:lnR>
                    <a:lnT>
                      <a:noFill/>
                    </a:lnT>
                    <a:lnB>
                      <a:noFill/>
                    </a:lnB>
                  </a:tcPr>
                </a:tc>
                <a:tc>
                  <a:txBody>
                    <a:bodyPr/>
                    <a:lstStyle/>
                    <a:p>
                      <a:pPr algn="r" fontAlgn="ctr"/>
                      <a:r>
                        <a:rPr lang="fr-FR" sz="900" b="1" i="0" u="none" strike="noStrike">
                          <a:solidFill>
                            <a:srgbClr val="FF0000"/>
                          </a:solidFill>
                          <a:effectLst/>
                          <a:latin typeface="Calibri" panose="020F0502020204030204" pitchFamily="34" charset="0"/>
                        </a:rPr>
                        <a:t>+ 185 K€</a:t>
                      </a:r>
                    </a:p>
                  </a:txBody>
                  <a:tcPr marL="0" marR="0" marT="0" marB="0" anchor="ctr">
                    <a:lnL>
                      <a:noFill/>
                    </a:lnL>
                    <a:lnR>
                      <a:noFill/>
                    </a:lnR>
                    <a:lnT>
                      <a:noFill/>
                    </a:lnT>
                    <a:lnB>
                      <a:noFill/>
                    </a:lnB>
                  </a:tcPr>
                </a:tc>
                <a:tc>
                  <a:txBody>
                    <a:bodyPr/>
                    <a:lstStyle/>
                    <a:p>
                      <a:pPr algn="r" fontAlgn="ctr"/>
                      <a:r>
                        <a:rPr lang="fr-FR" sz="900" b="1" i="0" u="none" strike="noStrike">
                          <a:solidFill>
                            <a:srgbClr val="FF0000"/>
                          </a:solidFill>
                          <a:effectLst/>
                          <a:latin typeface="Calibri" panose="020F0502020204030204" pitchFamily="34" charset="0"/>
                        </a:rPr>
                        <a:t>+ 16.0%</a:t>
                      </a:r>
                    </a:p>
                  </a:txBody>
                  <a:tcPr marL="0" marR="0" marT="0" marB="0" anchor="ctr">
                    <a:lnL>
                      <a:noFill/>
                    </a:lnL>
                    <a:lnR>
                      <a:noFill/>
                    </a:lnR>
                    <a:lnT>
                      <a:noFill/>
                    </a:lnT>
                    <a:lnB>
                      <a:noFill/>
                    </a:lnB>
                  </a:tcPr>
                </a:tc>
                <a:extLst>
                  <a:ext uri="{0D108BD9-81ED-4DB2-BD59-A6C34878D82A}">
                    <a16:rowId xmlns:a16="http://schemas.microsoft.com/office/drawing/2014/main" val="10009"/>
                  </a:ext>
                </a:extLst>
              </a:tr>
              <a:tr h="213188">
                <a:tc>
                  <a:txBody>
                    <a:bodyPr/>
                    <a:lstStyle/>
                    <a:p>
                      <a:pPr algn="l" fontAlgn="ctr"/>
                      <a:r>
                        <a:rPr lang="fr-FR" sz="900" b="0" i="0" u="none" strike="noStrike">
                          <a:solidFill>
                            <a:srgbClr val="000000"/>
                          </a:solidFill>
                          <a:effectLst/>
                          <a:latin typeface="Calibri" panose="020F0502020204030204" pitchFamily="34" charset="0"/>
                        </a:rPr>
                        <a:t>Partenariat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38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48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48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fr-FR" sz="900" b="0" i="0" u="none" strike="noStrike">
                          <a:solidFill>
                            <a:srgbClr val="FF0000"/>
                          </a:solidFill>
                          <a:effectLst/>
                          <a:latin typeface="Calibri" panose="020F0502020204030204" pitchFamily="34" charset="0"/>
                        </a:rPr>
                        <a:t>+ 0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+ 0.0%</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+ 10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+ 27.0%</a:t>
                      </a:r>
                    </a:p>
                  </a:txBody>
                  <a:tcPr marL="0" marR="0" marT="0" marB="0" anchor="ctr">
                    <a:lnL>
                      <a:noFill/>
                    </a:lnL>
                    <a:lnR>
                      <a:noFill/>
                    </a:lnR>
                    <a:lnT>
                      <a:noFill/>
                    </a:lnT>
                    <a:lnB>
                      <a:noFill/>
                    </a:lnB>
                  </a:tcPr>
                </a:tc>
                <a:extLst>
                  <a:ext uri="{0D108BD9-81ED-4DB2-BD59-A6C34878D82A}">
                    <a16:rowId xmlns:a16="http://schemas.microsoft.com/office/drawing/2014/main" val="10010"/>
                  </a:ext>
                </a:extLst>
              </a:tr>
              <a:tr h="213188">
                <a:tc>
                  <a:txBody>
                    <a:bodyPr/>
                    <a:lstStyle/>
                    <a:p>
                      <a:pPr algn="l" fontAlgn="ctr"/>
                      <a:r>
                        <a:rPr lang="fr-FR" sz="900" b="0" i="0" u="none" strike="noStrike">
                          <a:solidFill>
                            <a:srgbClr val="000000"/>
                          </a:solidFill>
                          <a:effectLst/>
                          <a:latin typeface="Calibri" panose="020F0502020204030204" pitchFamily="34" charset="0"/>
                        </a:rPr>
                        <a:t>Hospitalités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848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830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830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fr-FR" sz="900" b="0" i="0" u="none" strike="noStrike">
                          <a:solidFill>
                            <a:srgbClr val="FF0000"/>
                          </a:solidFill>
                          <a:effectLst/>
                          <a:latin typeface="Calibri" panose="020F0502020204030204" pitchFamily="34" charset="0"/>
                        </a:rPr>
                        <a:t>+ 0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+ 0.0%</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- 18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- 2.1%</a:t>
                      </a:r>
                    </a:p>
                  </a:txBody>
                  <a:tcPr marL="0" marR="0" marT="0" marB="0" anchor="ctr">
                    <a:lnL>
                      <a:noFill/>
                    </a:lnL>
                    <a:lnR>
                      <a:noFill/>
                    </a:lnR>
                    <a:lnT>
                      <a:noFill/>
                    </a:lnT>
                    <a:lnB>
                      <a:noFill/>
                    </a:lnB>
                  </a:tcPr>
                </a:tc>
                <a:extLst>
                  <a:ext uri="{0D108BD9-81ED-4DB2-BD59-A6C34878D82A}">
                    <a16:rowId xmlns:a16="http://schemas.microsoft.com/office/drawing/2014/main" val="10011"/>
                  </a:ext>
                </a:extLst>
              </a:tr>
              <a:tr h="213188">
                <a:tc>
                  <a:txBody>
                    <a:bodyPr/>
                    <a:lstStyle/>
                    <a:p>
                      <a:pPr algn="l" fontAlgn="ctr"/>
                      <a:r>
                        <a:rPr lang="fr-FR" sz="900" b="0" i="0" u="none" strike="noStrike">
                          <a:solidFill>
                            <a:srgbClr val="000000"/>
                          </a:solidFill>
                          <a:effectLst/>
                          <a:latin typeface="Calibri" panose="020F0502020204030204" pitchFamily="34" charset="0"/>
                        </a:rPr>
                        <a:t>Billetterie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181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207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338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fr-FR" sz="900" b="0" i="0" u="none" strike="noStrike">
                          <a:solidFill>
                            <a:srgbClr val="FF0000"/>
                          </a:solidFill>
                          <a:effectLst/>
                          <a:latin typeface="Calibri" panose="020F0502020204030204" pitchFamily="34" charset="0"/>
                        </a:rPr>
                        <a:t>+ 131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+ 63.3%</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+ 157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+ 86.6%</a:t>
                      </a:r>
                    </a:p>
                  </a:txBody>
                  <a:tcPr marL="0" marR="0" marT="0" marB="0" anchor="ctr">
                    <a:lnL>
                      <a:noFill/>
                    </a:lnL>
                    <a:lnR>
                      <a:noFill/>
                    </a:lnR>
                    <a:lnT>
                      <a:noFill/>
                    </a:lnT>
                    <a:lnB>
                      <a:noFill/>
                    </a:lnB>
                  </a:tcPr>
                </a:tc>
                <a:extLst>
                  <a:ext uri="{0D108BD9-81ED-4DB2-BD59-A6C34878D82A}">
                    <a16:rowId xmlns:a16="http://schemas.microsoft.com/office/drawing/2014/main" val="10012"/>
                  </a:ext>
                </a:extLst>
              </a:tr>
              <a:tr h="213188">
                <a:tc>
                  <a:txBody>
                    <a:bodyPr/>
                    <a:lstStyle/>
                    <a:p>
                      <a:pPr algn="l" fontAlgn="ctr"/>
                      <a:r>
                        <a:rPr lang="fr-FR" sz="900" b="0" i="0" u="none" strike="noStrike">
                          <a:solidFill>
                            <a:srgbClr val="000000"/>
                          </a:solidFill>
                          <a:effectLst/>
                          <a:latin typeface="Calibri" panose="020F0502020204030204" pitchFamily="34" charset="0"/>
                        </a:rPr>
                        <a:t>Médias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79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94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97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fr-FR" sz="900" b="0" i="0" u="none" strike="noStrike">
                          <a:solidFill>
                            <a:srgbClr val="FF0000"/>
                          </a:solidFill>
                          <a:effectLst/>
                          <a:latin typeface="Calibri" panose="020F0502020204030204" pitchFamily="34" charset="0"/>
                        </a:rPr>
                        <a:t>+ 3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+ 3.1%</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+ 18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+ 22.5%</a:t>
                      </a:r>
                    </a:p>
                  </a:txBody>
                  <a:tcPr marL="0" marR="0" marT="0" marB="0" anchor="ctr">
                    <a:lnL>
                      <a:noFill/>
                    </a:lnL>
                    <a:lnR>
                      <a:noFill/>
                    </a:lnR>
                    <a:lnT>
                      <a:noFill/>
                    </a:lnT>
                    <a:lnB>
                      <a:noFill/>
                    </a:lnB>
                  </a:tcPr>
                </a:tc>
                <a:extLst>
                  <a:ext uri="{0D108BD9-81ED-4DB2-BD59-A6C34878D82A}">
                    <a16:rowId xmlns:a16="http://schemas.microsoft.com/office/drawing/2014/main" val="10013"/>
                  </a:ext>
                </a:extLst>
              </a:tr>
              <a:tr h="213188">
                <a:tc>
                  <a:txBody>
                    <a:bodyPr/>
                    <a:lstStyle/>
                    <a:p>
                      <a:pPr algn="l" fontAlgn="ctr"/>
                      <a:r>
                        <a:rPr lang="fr-FR" sz="900" b="0" i="0" u="none" strike="noStrike">
                          <a:solidFill>
                            <a:srgbClr val="000000"/>
                          </a:solidFill>
                          <a:effectLst/>
                          <a:latin typeface="Calibri" panose="020F0502020204030204" pitchFamily="34" charset="0"/>
                        </a:rPr>
                        <a:t>Mkg Stratégique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11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30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30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fr-FR" sz="900" b="0" i="0" u="none" strike="noStrike">
                          <a:solidFill>
                            <a:srgbClr val="FF0000"/>
                          </a:solidFill>
                          <a:effectLst/>
                          <a:latin typeface="Calibri" panose="020F0502020204030204" pitchFamily="34" charset="0"/>
                        </a:rPr>
                        <a:t>+ 0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+ 0.0%</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+ 19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+ 164.3%</a:t>
                      </a:r>
                    </a:p>
                  </a:txBody>
                  <a:tcPr marL="0" marR="0" marT="0" marB="0" anchor="ctr">
                    <a:lnL>
                      <a:noFill/>
                    </a:lnL>
                    <a:lnR>
                      <a:noFill/>
                    </a:lnR>
                    <a:lnT>
                      <a:noFill/>
                    </a:lnT>
                    <a:lnB>
                      <a:noFill/>
                    </a:lnB>
                  </a:tcPr>
                </a:tc>
                <a:extLst>
                  <a:ext uri="{0D108BD9-81ED-4DB2-BD59-A6C34878D82A}">
                    <a16:rowId xmlns:a16="http://schemas.microsoft.com/office/drawing/2014/main" val="10014"/>
                  </a:ext>
                </a:extLst>
              </a:tr>
              <a:tr h="21318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15"/>
                  </a:ext>
                </a:extLst>
              </a:tr>
              <a:tr h="21318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16"/>
                  </a:ext>
                </a:extLst>
              </a:tr>
              <a:tr h="213188">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17"/>
                  </a:ext>
                </a:extLst>
              </a:tr>
              <a:tr h="193645">
                <a:tc>
                  <a:txBody>
                    <a:bodyPr/>
                    <a:lstStyle/>
                    <a:p>
                      <a:pPr algn="l" fontAlgn="ctr"/>
                      <a:endParaRPr lang="fr-FR"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94773" marT="0" marB="0" anchor="ctr">
                    <a:lnL>
                      <a:noFill/>
                    </a:lnL>
                    <a:lnR>
                      <a:noFill/>
                    </a:lnR>
                    <a:lnT>
                      <a:noFill/>
                    </a:lnT>
                    <a:lnB>
                      <a:noFill/>
                    </a:lnB>
                  </a:tcP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94773" marT="0" marB="0" anchor="ctr">
                    <a:lnL>
                      <a:noFill/>
                    </a:lnL>
                    <a:lnR>
                      <a:noFill/>
                    </a:lnR>
                    <a:lnT>
                      <a:noFill/>
                    </a:lnT>
                    <a:lnB>
                      <a:noFill/>
                    </a:lnB>
                  </a:tcPr>
                </a:tc>
                <a:tc>
                  <a:txBody>
                    <a:bodyPr/>
                    <a:lstStyle/>
                    <a:p>
                      <a:pPr algn="r" fontAlgn="ctr"/>
                      <a:endParaRPr lang="fr-FR" sz="900" b="0" i="0" u="none" strike="noStrike">
                        <a:solidFill>
                          <a:srgbClr val="000000"/>
                        </a:solidFill>
                        <a:effectLst/>
                        <a:latin typeface="Calibri" panose="020F0502020204030204" pitchFamily="34" charset="0"/>
                      </a:endParaRPr>
                    </a:p>
                  </a:txBody>
                  <a:tcPr marL="0" marR="94773" marT="0" marB="0" anchor="ctr">
                    <a:lnL>
                      <a:noFill/>
                    </a:lnL>
                    <a:lnR>
                      <a:noFill/>
                    </a:lnR>
                    <a:lnT>
                      <a:noFill/>
                    </a:lnT>
                    <a:lnB>
                      <a:noFill/>
                    </a:lnB>
                  </a:tcP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r" fontAlgn="ctr"/>
                      <a:endParaRPr lang="fr-FR" sz="900" b="0" i="0" u="none" strike="noStrike">
                        <a:solidFill>
                          <a:srgbClr val="FF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0018"/>
                  </a:ext>
                </a:extLst>
              </a:tr>
              <a:tr h="213188">
                <a:tc>
                  <a:txBody>
                    <a:bodyPr/>
                    <a:lstStyle/>
                    <a:p>
                      <a:pPr algn="l" fontAlgn="ctr"/>
                      <a:r>
                        <a:rPr lang="fr-FR" sz="900" b="1" i="0" u="none" strike="noStrike">
                          <a:solidFill>
                            <a:srgbClr val="FFFFFF"/>
                          </a:solidFill>
                          <a:effectLst/>
                          <a:latin typeface="Calibri" panose="020F0502020204030204" pitchFamily="34" charset="0"/>
                        </a:rPr>
                        <a:t>MARGES</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r" fontAlgn="ctr"/>
                      <a:r>
                        <a:rPr lang="fr-FR" sz="900" b="1" i="0" u="none" strike="noStrike">
                          <a:solidFill>
                            <a:srgbClr val="FFFFFF"/>
                          </a:solidFill>
                          <a:effectLst/>
                          <a:latin typeface="Calibri" panose="020F0502020204030204" pitchFamily="34" charset="0"/>
                        </a:rPr>
                        <a:t>16 340 K€</a:t>
                      </a:r>
                    </a:p>
                  </a:txBody>
                  <a:tcPr marL="0" marR="94773"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r" fontAlgn="ctr"/>
                      <a:r>
                        <a:rPr lang="fr-FR" sz="900" b="1" i="0" u="none" strike="noStrike">
                          <a:solidFill>
                            <a:srgbClr val="FFFFFF"/>
                          </a:solidFill>
                          <a:effectLst/>
                          <a:latin typeface="Calibri" panose="020F0502020204030204" pitchFamily="34" charset="0"/>
                        </a:rPr>
                        <a:t>16 817 K€</a:t>
                      </a:r>
                    </a:p>
                  </a:txBody>
                  <a:tcPr marL="0" marR="94773" marT="0" marB="0" anchor="ctr">
                    <a:lnL>
                      <a:noFill/>
                    </a:lnL>
                    <a:lnR>
                      <a:noFill/>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r" fontAlgn="ctr"/>
                      <a:r>
                        <a:rPr lang="fr-FR" sz="900" b="1" i="0" u="none" strike="noStrike">
                          <a:solidFill>
                            <a:srgbClr val="FFFFFF"/>
                          </a:solidFill>
                          <a:effectLst/>
                          <a:latin typeface="Calibri" panose="020F0502020204030204" pitchFamily="34" charset="0"/>
                        </a:rPr>
                        <a:t>17 002 K€</a:t>
                      </a:r>
                    </a:p>
                  </a:txBody>
                  <a:tcPr marL="0" marR="94773"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0000"/>
                    </a:solidFill>
                  </a:tcPr>
                </a:tc>
                <a:tc>
                  <a:txBody>
                    <a:bodyPr/>
                    <a:lstStyle/>
                    <a:p>
                      <a:pPr algn="r" fontAlgn="ctr"/>
                      <a:r>
                        <a:rPr lang="fr-FR" sz="900" b="1" i="0" u="none" strike="noStrike">
                          <a:solidFill>
                            <a:srgbClr val="FF0000"/>
                          </a:solidFill>
                          <a:effectLst/>
                          <a:latin typeface="Calibri" panose="020F0502020204030204" pitchFamily="34" charset="0"/>
                        </a:rPr>
                        <a:t>+ 185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1" i="0" u="none" strike="noStrike">
                          <a:solidFill>
                            <a:srgbClr val="FF0000"/>
                          </a:solidFill>
                          <a:effectLst/>
                          <a:latin typeface="Calibri" panose="020F0502020204030204" pitchFamily="34" charset="0"/>
                        </a:rPr>
                        <a:t>+ 1.1%</a:t>
                      </a:r>
                    </a:p>
                  </a:txBody>
                  <a:tcPr marL="0" marR="0" marT="0" marB="0" anchor="ctr">
                    <a:lnL>
                      <a:noFill/>
                    </a:lnL>
                    <a:lnR>
                      <a:noFill/>
                    </a:lnR>
                    <a:lnT>
                      <a:noFill/>
                    </a:lnT>
                    <a:lnB>
                      <a:noFill/>
                    </a:lnB>
                  </a:tcPr>
                </a:tc>
                <a:tc>
                  <a:txBody>
                    <a:bodyPr/>
                    <a:lstStyle/>
                    <a:p>
                      <a:pPr algn="r" fontAlgn="ctr"/>
                      <a:r>
                        <a:rPr lang="fr-FR" sz="900" b="1" i="0" u="none" strike="noStrike">
                          <a:solidFill>
                            <a:srgbClr val="FF0000"/>
                          </a:solidFill>
                          <a:effectLst/>
                          <a:latin typeface="Calibri" panose="020F0502020204030204" pitchFamily="34" charset="0"/>
                        </a:rPr>
                        <a:t>+ 662 K€</a:t>
                      </a:r>
                    </a:p>
                  </a:txBody>
                  <a:tcPr marL="0" marR="0" marT="0" marB="0" anchor="ctr">
                    <a:lnL>
                      <a:noFill/>
                    </a:lnL>
                    <a:lnR>
                      <a:noFill/>
                    </a:lnR>
                    <a:lnT>
                      <a:noFill/>
                    </a:lnT>
                    <a:lnB>
                      <a:noFill/>
                    </a:lnB>
                  </a:tcPr>
                </a:tc>
                <a:tc>
                  <a:txBody>
                    <a:bodyPr/>
                    <a:lstStyle/>
                    <a:p>
                      <a:pPr algn="r" fontAlgn="ctr"/>
                      <a:r>
                        <a:rPr lang="fr-FR" sz="900" b="1" i="0" u="none" strike="noStrike">
                          <a:solidFill>
                            <a:srgbClr val="FF0000"/>
                          </a:solidFill>
                          <a:effectLst/>
                          <a:latin typeface="Calibri" panose="020F0502020204030204" pitchFamily="34" charset="0"/>
                        </a:rPr>
                        <a:t>+ 4.1%</a:t>
                      </a:r>
                    </a:p>
                  </a:txBody>
                  <a:tcPr marL="0" marR="0" marT="0" marB="0" anchor="ctr">
                    <a:lnL>
                      <a:noFill/>
                    </a:lnL>
                    <a:lnR>
                      <a:noFill/>
                    </a:lnR>
                    <a:lnT>
                      <a:noFill/>
                    </a:lnT>
                    <a:lnB>
                      <a:noFill/>
                    </a:lnB>
                  </a:tcPr>
                </a:tc>
                <a:extLst>
                  <a:ext uri="{0D108BD9-81ED-4DB2-BD59-A6C34878D82A}">
                    <a16:rowId xmlns:a16="http://schemas.microsoft.com/office/drawing/2014/main" val="10019"/>
                  </a:ext>
                </a:extLst>
              </a:tr>
              <a:tr h="213188">
                <a:tc>
                  <a:txBody>
                    <a:bodyPr/>
                    <a:lstStyle/>
                    <a:p>
                      <a:pPr algn="l" fontAlgn="ctr"/>
                      <a:r>
                        <a:rPr lang="fr-FR" sz="900" b="0" i="0" u="none" strike="noStrike">
                          <a:solidFill>
                            <a:srgbClr val="000000"/>
                          </a:solidFill>
                          <a:effectLst/>
                          <a:latin typeface="Calibri" panose="020F0502020204030204" pitchFamily="34" charset="0"/>
                        </a:rPr>
                        <a:t>Partenariat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4 261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5 080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5 147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FF0000"/>
                          </a:solidFill>
                          <a:effectLst/>
                          <a:latin typeface="Calibri" panose="020F0502020204030204" pitchFamily="34" charset="0"/>
                        </a:rPr>
                        <a:t>+ 67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+ 1.3%</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+ 886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+ 20.8%</a:t>
                      </a:r>
                    </a:p>
                  </a:txBody>
                  <a:tcPr marL="0" marR="0" marT="0" marB="0" anchor="ctr">
                    <a:lnL>
                      <a:noFill/>
                    </a:lnL>
                    <a:lnR>
                      <a:noFill/>
                    </a:lnR>
                    <a:lnT>
                      <a:noFill/>
                    </a:lnT>
                    <a:lnB>
                      <a:noFill/>
                    </a:lnB>
                  </a:tcPr>
                </a:tc>
                <a:extLst>
                  <a:ext uri="{0D108BD9-81ED-4DB2-BD59-A6C34878D82A}">
                    <a16:rowId xmlns:a16="http://schemas.microsoft.com/office/drawing/2014/main" val="10020"/>
                  </a:ext>
                </a:extLst>
              </a:tr>
              <a:tr h="213188">
                <a:tc>
                  <a:txBody>
                    <a:bodyPr/>
                    <a:lstStyle/>
                    <a:p>
                      <a:pPr algn="l" fontAlgn="ctr"/>
                      <a:r>
                        <a:rPr lang="fr-FR" sz="900" b="0" i="0" u="none" strike="noStrike">
                          <a:solidFill>
                            <a:srgbClr val="000000"/>
                          </a:solidFill>
                          <a:effectLst/>
                          <a:latin typeface="Calibri" panose="020F0502020204030204" pitchFamily="34" charset="0"/>
                        </a:rPr>
                        <a:t>Hospitalités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1 314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1 281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1 316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FF0000"/>
                          </a:solidFill>
                          <a:effectLst/>
                          <a:latin typeface="Calibri" panose="020F0502020204030204" pitchFamily="34" charset="0"/>
                        </a:rPr>
                        <a:t>+ 35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+ 2.7%</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+ 2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+ 0.2%</a:t>
                      </a:r>
                    </a:p>
                  </a:txBody>
                  <a:tcPr marL="0" marR="0" marT="0" marB="0" anchor="ctr">
                    <a:lnL>
                      <a:noFill/>
                    </a:lnL>
                    <a:lnR>
                      <a:noFill/>
                    </a:lnR>
                    <a:lnT>
                      <a:noFill/>
                    </a:lnT>
                    <a:lnB>
                      <a:noFill/>
                    </a:lnB>
                  </a:tcPr>
                </a:tc>
                <a:extLst>
                  <a:ext uri="{0D108BD9-81ED-4DB2-BD59-A6C34878D82A}">
                    <a16:rowId xmlns:a16="http://schemas.microsoft.com/office/drawing/2014/main" val="10021"/>
                  </a:ext>
                </a:extLst>
              </a:tr>
              <a:tr h="213188">
                <a:tc>
                  <a:txBody>
                    <a:bodyPr/>
                    <a:lstStyle/>
                    <a:p>
                      <a:pPr algn="l" fontAlgn="ctr"/>
                      <a:r>
                        <a:rPr lang="fr-FR" sz="900" b="0" i="0" u="none" strike="noStrike">
                          <a:solidFill>
                            <a:srgbClr val="000000"/>
                          </a:solidFill>
                          <a:effectLst/>
                          <a:latin typeface="Calibri" panose="020F0502020204030204" pitchFamily="34" charset="0"/>
                        </a:rPr>
                        <a:t>Billetterie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4 718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4 922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5 003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FF0000"/>
                          </a:solidFill>
                          <a:effectLst/>
                          <a:latin typeface="Calibri" panose="020F0502020204030204" pitchFamily="34" charset="0"/>
                        </a:rPr>
                        <a:t>+ 81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+ 1.6%</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+ 284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+ 6.0%</a:t>
                      </a:r>
                    </a:p>
                  </a:txBody>
                  <a:tcPr marL="0" marR="0" marT="0" marB="0" anchor="ctr">
                    <a:lnL>
                      <a:noFill/>
                    </a:lnL>
                    <a:lnR>
                      <a:noFill/>
                    </a:lnR>
                    <a:lnT>
                      <a:noFill/>
                    </a:lnT>
                    <a:lnB>
                      <a:noFill/>
                    </a:lnB>
                  </a:tcPr>
                </a:tc>
                <a:extLst>
                  <a:ext uri="{0D108BD9-81ED-4DB2-BD59-A6C34878D82A}">
                    <a16:rowId xmlns:a16="http://schemas.microsoft.com/office/drawing/2014/main" val="10022"/>
                  </a:ext>
                </a:extLst>
              </a:tr>
              <a:tr h="213188">
                <a:tc>
                  <a:txBody>
                    <a:bodyPr/>
                    <a:lstStyle/>
                    <a:p>
                      <a:pPr algn="l" fontAlgn="ctr"/>
                      <a:r>
                        <a:rPr lang="fr-FR" sz="900" b="0" i="0" u="none" strike="noStrike">
                          <a:solidFill>
                            <a:srgbClr val="000000"/>
                          </a:solidFill>
                          <a:effectLst/>
                          <a:latin typeface="Calibri" panose="020F0502020204030204" pitchFamily="34" charset="0"/>
                        </a:rPr>
                        <a:t>Médias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6 058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5 564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000000"/>
                          </a:solidFill>
                          <a:effectLst/>
                          <a:latin typeface="Calibri" panose="020F0502020204030204" pitchFamily="34" charset="0"/>
                        </a:rPr>
                        <a:t>5 566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0" u="none" strike="noStrike">
                          <a:solidFill>
                            <a:srgbClr val="FF0000"/>
                          </a:solidFill>
                          <a:effectLst/>
                          <a:latin typeface="Calibri" panose="020F0502020204030204" pitchFamily="34" charset="0"/>
                        </a:rPr>
                        <a:t>+ 2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+ 0.0%</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- 492 K€</a:t>
                      </a:r>
                    </a:p>
                  </a:txBody>
                  <a:tcPr marL="0" marR="0" marT="0" marB="0" anchor="ctr">
                    <a:lnL>
                      <a:noFill/>
                    </a:lnL>
                    <a:lnR>
                      <a:noFill/>
                    </a:lnR>
                    <a:lnT>
                      <a:noFill/>
                    </a:lnT>
                    <a:lnB>
                      <a:noFill/>
                    </a:lnB>
                  </a:tcPr>
                </a:tc>
                <a:tc>
                  <a:txBody>
                    <a:bodyPr/>
                    <a:lstStyle/>
                    <a:p>
                      <a:pPr algn="r" fontAlgn="ctr"/>
                      <a:r>
                        <a:rPr lang="fr-FR" sz="900" b="0" i="0" u="none" strike="noStrike">
                          <a:solidFill>
                            <a:srgbClr val="FF0000"/>
                          </a:solidFill>
                          <a:effectLst/>
                          <a:latin typeface="Calibri" panose="020F0502020204030204" pitchFamily="34" charset="0"/>
                        </a:rPr>
                        <a:t>- 8.1%</a:t>
                      </a:r>
                    </a:p>
                  </a:txBody>
                  <a:tcPr marL="0" marR="0" marT="0" marB="0" anchor="ctr">
                    <a:lnL>
                      <a:noFill/>
                    </a:lnL>
                    <a:lnR>
                      <a:noFill/>
                    </a:lnR>
                    <a:lnT>
                      <a:noFill/>
                    </a:lnT>
                    <a:lnB>
                      <a:noFill/>
                    </a:lnB>
                  </a:tcPr>
                </a:tc>
                <a:extLst>
                  <a:ext uri="{0D108BD9-81ED-4DB2-BD59-A6C34878D82A}">
                    <a16:rowId xmlns:a16="http://schemas.microsoft.com/office/drawing/2014/main" val="10023"/>
                  </a:ext>
                </a:extLst>
              </a:tr>
              <a:tr h="213188">
                <a:tc>
                  <a:txBody>
                    <a:bodyPr/>
                    <a:lstStyle/>
                    <a:p>
                      <a:pPr algn="l" fontAlgn="ctr"/>
                      <a:r>
                        <a:rPr lang="fr-FR" sz="900" b="0" i="1" u="none" strike="noStrike">
                          <a:solidFill>
                            <a:srgbClr val="000000"/>
                          </a:solidFill>
                          <a:effectLst/>
                          <a:latin typeface="Calibri" panose="020F0502020204030204" pitchFamily="34" charset="0"/>
                        </a:rPr>
                        <a:t>Mkg Stratégique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1" u="none" strike="noStrike">
                          <a:solidFill>
                            <a:srgbClr val="000000"/>
                          </a:solidFill>
                          <a:effectLst/>
                          <a:latin typeface="Calibri" panose="020F0502020204030204" pitchFamily="34" charset="0"/>
                        </a:rPr>
                        <a:t>-11 K€</a:t>
                      </a:r>
                    </a:p>
                  </a:txBody>
                  <a:tcPr marL="0" marR="94773"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1" u="none" strike="noStrike">
                          <a:solidFill>
                            <a:srgbClr val="000000"/>
                          </a:solidFill>
                          <a:effectLst/>
                          <a:latin typeface="Calibri" panose="020F0502020204030204" pitchFamily="34" charset="0"/>
                        </a:rPr>
                        <a:t>-30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1" u="none" strike="noStrike">
                          <a:solidFill>
                            <a:srgbClr val="000000"/>
                          </a:solidFill>
                          <a:effectLst/>
                          <a:latin typeface="Calibri" panose="020F0502020204030204" pitchFamily="34" charset="0"/>
                        </a:rPr>
                        <a:t>-30 K€</a:t>
                      </a:r>
                    </a:p>
                  </a:txBody>
                  <a:tcPr marL="0" marR="94773"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r-FR" sz="900" b="0" i="1" u="none" strike="noStrike">
                          <a:solidFill>
                            <a:srgbClr val="FF0000"/>
                          </a:solidFill>
                          <a:effectLst/>
                          <a:latin typeface="Calibri" panose="020F0502020204030204" pitchFamily="34" charset="0"/>
                        </a:rPr>
                        <a:t>+ 0 K€</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fr-FR" sz="900" b="0" i="1" u="none" strike="noStrike">
                          <a:solidFill>
                            <a:srgbClr val="FF0000"/>
                          </a:solidFill>
                          <a:effectLst/>
                          <a:latin typeface="Calibri" panose="020F0502020204030204" pitchFamily="34" charset="0"/>
                        </a:rPr>
                        <a:t>+ 0.0%</a:t>
                      </a:r>
                    </a:p>
                  </a:txBody>
                  <a:tcPr marL="0" marR="0" marT="0" marB="0" anchor="ctr">
                    <a:lnL>
                      <a:noFill/>
                    </a:lnL>
                    <a:lnR>
                      <a:noFill/>
                    </a:lnR>
                    <a:lnT>
                      <a:noFill/>
                    </a:lnT>
                    <a:lnB>
                      <a:noFill/>
                    </a:lnB>
                  </a:tcPr>
                </a:tc>
                <a:tc>
                  <a:txBody>
                    <a:bodyPr/>
                    <a:lstStyle/>
                    <a:p>
                      <a:pPr algn="r" fontAlgn="ctr"/>
                      <a:r>
                        <a:rPr lang="fr-FR" sz="900" b="0" i="1" u="none" strike="noStrike">
                          <a:solidFill>
                            <a:srgbClr val="FF0000"/>
                          </a:solidFill>
                          <a:effectLst/>
                          <a:latin typeface="Calibri" panose="020F0502020204030204" pitchFamily="34" charset="0"/>
                        </a:rPr>
                        <a:t>- 19 K€</a:t>
                      </a:r>
                    </a:p>
                  </a:txBody>
                  <a:tcPr marL="0" marR="0" marT="0" marB="0" anchor="ctr">
                    <a:lnL>
                      <a:noFill/>
                    </a:lnL>
                    <a:lnR>
                      <a:noFill/>
                    </a:lnR>
                    <a:lnT>
                      <a:noFill/>
                    </a:lnT>
                    <a:lnB>
                      <a:noFill/>
                    </a:lnB>
                  </a:tcPr>
                </a:tc>
                <a:tc>
                  <a:txBody>
                    <a:bodyPr/>
                    <a:lstStyle/>
                    <a:p>
                      <a:pPr algn="r" fontAlgn="ctr"/>
                      <a:r>
                        <a:rPr lang="fr-FR" sz="900" b="0" i="1" u="none" strike="noStrike" dirty="0">
                          <a:solidFill>
                            <a:srgbClr val="FF0000"/>
                          </a:solidFill>
                          <a:effectLst/>
                          <a:latin typeface="Calibri" panose="020F0502020204030204" pitchFamily="34" charset="0"/>
                        </a:rPr>
                        <a:t>+ 164.3%</a:t>
                      </a:r>
                    </a:p>
                  </a:txBody>
                  <a:tcPr marL="0" marR="0" marT="0" marB="0" anchor="ctr">
                    <a:lnL>
                      <a:noFill/>
                    </a:lnL>
                    <a:lnR>
                      <a:noFill/>
                    </a:lnR>
                    <a:lnT>
                      <a:noFill/>
                    </a:lnT>
                    <a:lnB>
                      <a:noFill/>
                    </a:lnB>
                  </a:tcPr>
                </a:tc>
                <a:extLst>
                  <a:ext uri="{0D108BD9-81ED-4DB2-BD59-A6C34878D82A}">
                    <a16:rowId xmlns:a16="http://schemas.microsoft.com/office/drawing/2014/main" val="10024"/>
                  </a:ext>
                </a:extLst>
              </a:tr>
            </a:tbl>
          </a:graphicData>
        </a:graphic>
      </p:graphicFrame>
    </p:spTree>
    <p:extLst>
      <p:ext uri="{BB962C8B-B14F-4D97-AF65-F5344CB8AC3E}">
        <p14:creationId xmlns:p14="http://schemas.microsoft.com/office/powerpoint/2010/main" val="11862289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homme, personne, complet, intérieur&#10;&#10;Description générée automatiquement">
            <a:extLst>
              <a:ext uri="{FF2B5EF4-FFF2-40B4-BE49-F238E27FC236}">
                <a16:creationId xmlns:a16="http://schemas.microsoft.com/office/drawing/2014/main" id="{B58B195F-0304-4118-A109-A1FC9F922F23}"/>
              </a:ext>
            </a:extLst>
          </p:cNvPr>
          <p:cNvPicPr>
            <a:picLocks noChangeAspect="1"/>
          </p:cNvPicPr>
          <p:nvPr/>
        </p:nvPicPr>
        <p:blipFill rotWithShape="1">
          <a:blip r:embed="rId2"/>
          <a:srcRect l="12910" r="21411" b="1"/>
          <a:stretch/>
        </p:blipFill>
        <p:spPr>
          <a:xfrm>
            <a:off x="7369890" y="3506112"/>
            <a:ext cx="329811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7" name="Image 6" descr="Une image contenant personne, homme, complet, debout&#10;&#10;Description générée automatiquement">
            <a:extLst>
              <a:ext uri="{FF2B5EF4-FFF2-40B4-BE49-F238E27FC236}">
                <a16:creationId xmlns:a16="http://schemas.microsoft.com/office/drawing/2014/main" id="{271727CF-6300-45B4-BA27-825878CC1281}"/>
              </a:ext>
            </a:extLst>
          </p:cNvPr>
          <p:cNvPicPr>
            <a:picLocks noChangeAspect="1"/>
          </p:cNvPicPr>
          <p:nvPr/>
        </p:nvPicPr>
        <p:blipFill rotWithShape="1">
          <a:blip r:embed="rId3"/>
          <a:srcRect l="15738" r="15737" b="-1"/>
          <a:stretch/>
        </p:blipFill>
        <p:spPr>
          <a:xfrm>
            <a:off x="1524021" y="11"/>
            <a:ext cx="6865999"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40962" name="Picture 2" descr="Résultat de recherche d'images pour &quot;hotel accor arena&quot;">
            <a:extLst>
              <a:ext uri="{FF2B5EF4-FFF2-40B4-BE49-F238E27FC236}">
                <a16:creationId xmlns:a16="http://schemas.microsoft.com/office/drawing/2014/main" id="{D4A7D621-D463-406D-9B49-B6C2C416ED3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23" r="22324" b="1"/>
          <a:stretch/>
        </p:blipFill>
        <p:spPr bwMode="auto">
          <a:xfrm>
            <a:off x="6150142" y="10"/>
            <a:ext cx="4517859"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uy Forget France Banque d&amp;#39;image et photos - Alamy">
            <a:extLst>
              <a:ext uri="{FF2B5EF4-FFF2-40B4-BE49-F238E27FC236}">
                <a16:creationId xmlns:a16="http://schemas.microsoft.com/office/drawing/2014/main" id="{9B165EE5-3939-4F75-A1BB-2A1928B27D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81" r="17453"/>
          <a:stretch/>
        </p:blipFill>
        <p:spPr bwMode="auto">
          <a:xfrm>
            <a:off x="2619448"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059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OLEX PARIS MASTERS on Twitter: &quot;Cédric Pioline named director of the Rolex  Paris Masters 👉https://t.co/TjXVZTxQwl #RolexParisMasters  https://t.co/4LMeTgQ4o4&quot; / Twitter">
            <a:extLst>
              <a:ext uri="{FF2B5EF4-FFF2-40B4-BE49-F238E27FC236}">
                <a16:creationId xmlns:a16="http://schemas.microsoft.com/office/drawing/2014/main" id="{26319586-45A1-4A4E-88BE-972AD28CA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422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902726" y="675565"/>
            <a:ext cx="2707375" cy="5204085"/>
          </a:xfrm>
        </p:spPr>
        <p:txBody>
          <a:bodyPr>
            <a:normAutofit/>
          </a:bodyPr>
          <a:lstStyle/>
          <a:p>
            <a:pPr eaLnBrk="1" hangingPunct="1">
              <a:defRPr/>
            </a:pPr>
            <a:r>
              <a:rPr lang="fr-FR" sz="3400" dirty="0"/>
              <a:t>10 % des organisations sportives</a:t>
            </a:r>
          </a:p>
        </p:txBody>
      </p:sp>
      <p:graphicFrame>
        <p:nvGraphicFramePr>
          <p:cNvPr id="179208" name="Rectangle 3">
            <a:extLst>
              <a:ext uri="{FF2B5EF4-FFF2-40B4-BE49-F238E27FC236}">
                <a16:creationId xmlns:a16="http://schemas.microsoft.com/office/drawing/2014/main" id="{BC8B94A4-BFA7-4ECC-8875-59E8BF0EAB60}"/>
              </a:ext>
            </a:extLst>
          </p:cNvPr>
          <p:cNvGraphicFramePr/>
          <p:nvPr/>
        </p:nvGraphicFramePr>
        <p:xfrm>
          <a:off x="5106548" y="819370"/>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à trois pointes 3"/>
          <p:cNvSpPr/>
          <p:nvPr/>
        </p:nvSpPr>
        <p:spPr>
          <a:xfrm>
            <a:off x="3935414" y="2636838"/>
            <a:ext cx="3889375" cy="2305050"/>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fr-FR" dirty="0">
                <a:solidFill>
                  <a:prstClr val="white"/>
                </a:solidFill>
                <a:latin typeface="Calibri"/>
              </a:rPr>
              <a:t>Club or Event BRAND</a:t>
            </a:r>
          </a:p>
        </p:txBody>
      </p:sp>
      <p:sp>
        <p:nvSpPr>
          <p:cNvPr id="74755" name="ZoneTexte 4"/>
          <p:cNvSpPr txBox="1">
            <a:spLocks noChangeArrowheads="1"/>
          </p:cNvSpPr>
          <p:nvPr/>
        </p:nvSpPr>
        <p:spPr bwMode="auto">
          <a:xfrm>
            <a:off x="5045075" y="2038351"/>
            <a:ext cx="167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defTabSz="914400">
              <a:spcBef>
                <a:spcPct val="0"/>
              </a:spcBef>
              <a:buClrTx/>
              <a:buSzTx/>
              <a:buNone/>
            </a:pPr>
            <a:r>
              <a:rPr lang="fr-FR" altLang="fr-FR" sz="1800" b="1" dirty="0" err="1">
                <a:solidFill>
                  <a:prstClr val="black"/>
                </a:solidFill>
              </a:rPr>
              <a:t>Relational</a:t>
            </a:r>
            <a:endParaRPr lang="fr-FR" altLang="fr-FR" sz="1800" b="1" dirty="0">
              <a:solidFill>
                <a:prstClr val="black"/>
              </a:solidFill>
            </a:endParaRPr>
          </a:p>
          <a:p>
            <a:pPr algn="ctr" defTabSz="914400">
              <a:spcBef>
                <a:spcPct val="0"/>
              </a:spcBef>
              <a:buClrTx/>
              <a:buSzTx/>
              <a:buNone/>
            </a:pPr>
            <a:r>
              <a:rPr lang="fr-FR" altLang="fr-FR" sz="1800" b="1" dirty="0" err="1">
                <a:solidFill>
                  <a:prstClr val="black"/>
                </a:solidFill>
              </a:rPr>
              <a:t>Centric</a:t>
            </a:r>
            <a:endParaRPr lang="fr-FR" altLang="fr-FR" sz="1800" b="1" dirty="0">
              <a:solidFill>
                <a:prstClr val="black"/>
              </a:solidFill>
            </a:endParaRPr>
          </a:p>
        </p:txBody>
      </p:sp>
      <p:sp>
        <p:nvSpPr>
          <p:cNvPr id="74756" name="Rectangle 5"/>
          <p:cNvSpPr>
            <a:spLocks noChangeArrowheads="1"/>
          </p:cNvSpPr>
          <p:nvPr/>
        </p:nvSpPr>
        <p:spPr bwMode="auto">
          <a:xfrm>
            <a:off x="1655764" y="333376"/>
            <a:ext cx="89050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defTabSz="914400">
              <a:spcBef>
                <a:spcPct val="0"/>
              </a:spcBef>
              <a:buClrTx/>
              <a:buSzTx/>
              <a:buNone/>
            </a:pPr>
            <a:r>
              <a:rPr lang="fr-FR" altLang="fr-FR" sz="3600" dirty="0">
                <a:solidFill>
                  <a:prstClr val="black"/>
                </a:solidFill>
              </a:rPr>
              <a:t>3 Business </a:t>
            </a:r>
            <a:r>
              <a:rPr lang="fr-FR" altLang="fr-FR" sz="3600" dirty="0" err="1">
                <a:solidFill>
                  <a:prstClr val="black"/>
                </a:solidFill>
              </a:rPr>
              <a:t>Models</a:t>
            </a:r>
            <a:r>
              <a:rPr lang="fr-FR" altLang="fr-FR" sz="3600" dirty="0">
                <a:solidFill>
                  <a:prstClr val="black"/>
                </a:solidFill>
              </a:rPr>
              <a:t> dans le Sport Business</a:t>
            </a:r>
          </a:p>
        </p:txBody>
      </p:sp>
      <p:sp>
        <p:nvSpPr>
          <p:cNvPr id="74757" name="ZoneTexte 6"/>
          <p:cNvSpPr txBox="1">
            <a:spLocks noChangeArrowheads="1"/>
          </p:cNvSpPr>
          <p:nvPr/>
        </p:nvSpPr>
        <p:spPr bwMode="auto">
          <a:xfrm>
            <a:off x="1985391" y="4056802"/>
            <a:ext cx="167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defTabSz="914400">
              <a:spcBef>
                <a:spcPct val="0"/>
              </a:spcBef>
              <a:buClrTx/>
              <a:buSzTx/>
              <a:buNone/>
            </a:pPr>
            <a:r>
              <a:rPr lang="fr-FR" altLang="fr-FR" sz="1800" b="1" dirty="0" err="1">
                <a:solidFill>
                  <a:prstClr val="black"/>
                </a:solidFill>
              </a:rPr>
              <a:t>Reputational</a:t>
            </a:r>
            <a:endParaRPr lang="fr-FR" altLang="fr-FR" sz="1800" b="1" dirty="0">
              <a:solidFill>
                <a:prstClr val="black"/>
              </a:solidFill>
            </a:endParaRPr>
          </a:p>
          <a:p>
            <a:pPr algn="ctr" defTabSz="914400">
              <a:spcBef>
                <a:spcPct val="0"/>
              </a:spcBef>
              <a:buClrTx/>
              <a:buSzTx/>
              <a:buNone/>
            </a:pPr>
            <a:r>
              <a:rPr lang="fr-FR" altLang="fr-FR" sz="1800" b="1" dirty="0" err="1">
                <a:solidFill>
                  <a:prstClr val="black"/>
                </a:solidFill>
              </a:rPr>
              <a:t>Centric</a:t>
            </a:r>
            <a:endParaRPr lang="fr-FR" altLang="fr-FR" sz="1800" b="1" dirty="0">
              <a:solidFill>
                <a:prstClr val="black"/>
              </a:solidFill>
            </a:endParaRPr>
          </a:p>
        </p:txBody>
      </p:sp>
      <p:sp>
        <p:nvSpPr>
          <p:cNvPr id="74758" name="ZoneTexte 7"/>
          <p:cNvSpPr txBox="1">
            <a:spLocks noChangeArrowheads="1"/>
          </p:cNvSpPr>
          <p:nvPr/>
        </p:nvSpPr>
        <p:spPr bwMode="auto">
          <a:xfrm>
            <a:off x="8246684" y="3836227"/>
            <a:ext cx="1670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defTabSz="914400">
              <a:spcBef>
                <a:spcPct val="0"/>
              </a:spcBef>
              <a:buClrTx/>
              <a:buSzTx/>
              <a:buNone/>
            </a:pPr>
            <a:r>
              <a:rPr lang="fr-FR" altLang="fr-FR" sz="1800" b="1" dirty="0">
                <a:solidFill>
                  <a:prstClr val="black"/>
                </a:solidFill>
              </a:rPr>
              <a:t>Cultural</a:t>
            </a:r>
          </a:p>
          <a:p>
            <a:pPr algn="ctr" defTabSz="914400">
              <a:spcBef>
                <a:spcPct val="0"/>
              </a:spcBef>
              <a:buClrTx/>
              <a:buSzTx/>
              <a:buNone/>
            </a:pPr>
            <a:r>
              <a:rPr lang="fr-FR" altLang="fr-FR" sz="1800" b="1" dirty="0" err="1">
                <a:solidFill>
                  <a:prstClr val="black"/>
                </a:solidFill>
              </a:rPr>
              <a:t>Centric</a:t>
            </a:r>
            <a:endParaRPr lang="fr-FR" altLang="fr-FR" sz="1800" b="1" dirty="0">
              <a:solidFill>
                <a:prstClr val="black"/>
              </a:solidFill>
            </a:endParaRPr>
          </a:p>
        </p:txBody>
      </p:sp>
      <p:sp>
        <p:nvSpPr>
          <p:cNvPr id="9" name="Ellipse 8"/>
          <p:cNvSpPr/>
          <p:nvPr/>
        </p:nvSpPr>
        <p:spPr>
          <a:xfrm>
            <a:off x="4581525" y="1196975"/>
            <a:ext cx="2376488" cy="7191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fr-FR" dirty="0" err="1">
                <a:solidFill>
                  <a:prstClr val="white"/>
                </a:solidFill>
                <a:latin typeface="Calibri"/>
              </a:rPr>
              <a:t>Hospitality</a:t>
            </a:r>
            <a:r>
              <a:rPr lang="fr-FR" dirty="0">
                <a:solidFill>
                  <a:prstClr val="white"/>
                </a:solidFill>
                <a:latin typeface="Calibri"/>
              </a:rPr>
              <a:t> / PR</a:t>
            </a:r>
          </a:p>
        </p:txBody>
      </p:sp>
      <p:sp>
        <p:nvSpPr>
          <p:cNvPr id="12" name="Ellipse 11"/>
          <p:cNvSpPr/>
          <p:nvPr/>
        </p:nvSpPr>
        <p:spPr>
          <a:xfrm>
            <a:off x="1689100" y="4724401"/>
            <a:ext cx="2535238"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fr-FR" dirty="0">
                <a:solidFill>
                  <a:prstClr val="white"/>
                </a:solidFill>
                <a:latin typeface="Calibri"/>
              </a:rPr>
              <a:t>Media / WOM</a:t>
            </a:r>
          </a:p>
          <a:p>
            <a:pPr algn="ctr" defTabSz="914400">
              <a:defRPr/>
            </a:pPr>
            <a:r>
              <a:rPr lang="fr-FR" dirty="0">
                <a:solidFill>
                  <a:prstClr val="white"/>
                </a:solidFill>
                <a:latin typeface="Calibri"/>
              </a:rPr>
              <a:t>Communication</a:t>
            </a:r>
          </a:p>
        </p:txBody>
      </p:sp>
      <p:sp>
        <p:nvSpPr>
          <p:cNvPr id="13" name="Ellipse 12"/>
          <p:cNvSpPr/>
          <p:nvPr/>
        </p:nvSpPr>
        <p:spPr>
          <a:xfrm>
            <a:off x="7104063" y="4816476"/>
            <a:ext cx="3168650"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fr-FR" dirty="0">
                <a:solidFill>
                  <a:prstClr val="white"/>
                </a:solidFill>
                <a:latin typeface="Calibri"/>
              </a:rPr>
              <a:t>FRM</a:t>
            </a:r>
          </a:p>
          <a:p>
            <a:pPr algn="ctr" defTabSz="914400">
              <a:defRPr/>
            </a:pPr>
            <a:r>
              <a:rPr lang="fr-FR" dirty="0">
                <a:solidFill>
                  <a:prstClr val="white"/>
                </a:solidFill>
                <a:latin typeface="Calibri"/>
              </a:rPr>
              <a:t>Brand Management</a:t>
            </a:r>
          </a:p>
        </p:txBody>
      </p:sp>
      <p:pic>
        <p:nvPicPr>
          <p:cNvPr id="6146" name="Picture 2" descr="Fournituresscolaire pas cher colle Super glue 3 liquid 3g">
            <a:extLst>
              <a:ext uri="{FF2B5EF4-FFF2-40B4-BE49-F238E27FC236}">
                <a16:creationId xmlns:a16="http://schemas.microsoft.com/office/drawing/2014/main" id="{07CE1BA3-2DC8-4EAC-91CA-342D6C3D6A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3892" y="4367421"/>
            <a:ext cx="405525" cy="4055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ournituresscolaire pas cher colle Super glue 3 liquid 3g">
            <a:extLst>
              <a:ext uri="{FF2B5EF4-FFF2-40B4-BE49-F238E27FC236}">
                <a16:creationId xmlns:a16="http://schemas.microsoft.com/office/drawing/2014/main" id="{C523B2BC-C525-4379-9831-5F7565A2D5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9313" y="2026389"/>
            <a:ext cx="1670050" cy="1670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ournituresscolaire pas cher colle Super glue 3 liquid 3g">
            <a:extLst>
              <a:ext uri="{FF2B5EF4-FFF2-40B4-BE49-F238E27FC236}">
                <a16:creationId xmlns:a16="http://schemas.microsoft.com/office/drawing/2014/main" id="{2B011B49-A512-498C-B10D-C383AD814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628" y="4096904"/>
            <a:ext cx="646113" cy="646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n on Business of Dentistry / DentalMBA">
            <a:extLst>
              <a:ext uri="{FF2B5EF4-FFF2-40B4-BE49-F238E27FC236}">
                <a16:creationId xmlns:a16="http://schemas.microsoft.com/office/drawing/2014/main" id="{5BF40D3A-C181-621D-44CA-15063CFB9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836" y="-5657"/>
            <a:ext cx="4969164" cy="68636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ter Drucker quote: The ultimate resource in economic development is  people. It is...">
            <a:extLst>
              <a:ext uri="{FF2B5EF4-FFF2-40B4-BE49-F238E27FC236}">
                <a16:creationId xmlns:a16="http://schemas.microsoft.com/office/drawing/2014/main" id="{FDF6B839-413B-FECC-916C-64A40A962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41" y="1607127"/>
            <a:ext cx="6869544" cy="323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6311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0" name="Picture 6" descr="Jo-Wilfried Tsonga et l'Olympique Lyonnais présentent la « All In Academy »  ! | Sport Stratégies">
            <a:extLst>
              <a:ext uri="{FF2B5EF4-FFF2-40B4-BE49-F238E27FC236}">
                <a16:creationId xmlns:a16="http://schemas.microsoft.com/office/drawing/2014/main" id="{C20C0F4F-317E-25EC-FE37-3B168C1A8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8788"/>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FB7F13C-D063-22BA-DADE-664E8273CB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95" b="-4"/>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B4A8ABFA-CE32-89CE-5427-3326DC82FEAB}"/>
              </a:ext>
            </a:extLst>
          </p:cNvPr>
          <p:cNvPicPr>
            <a:picLocks noChangeAspect="1"/>
          </p:cNvPicPr>
          <p:nvPr/>
        </p:nvPicPr>
        <p:blipFill rotWithShape="1">
          <a:blip r:embed="rId4"/>
          <a:srcRect l="1763" r="29496" b="-3"/>
          <a:stretch/>
        </p:blipFill>
        <p:spPr>
          <a:xfrm>
            <a:off x="3159553" y="3514855"/>
            <a:ext cx="2837076" cy="2785951"/>
          </a:xfrm>
          <a:prstGeom prst="rect">
            <a:avLst/>
          </a:prstGeom>
        </p:spPr>
      </p:pic>
      <p:pic>
        <p:nvPicPr>
          <p:cNvPr id="3" name="Image 2">
            <a:extLst>
              <a:ext uri="{FF2B5EF4-FFF2-40B4-BE49-F238E27FC236}">
                <a16:creationId xmlns:a16="http://schemas.microsoft.com/office/drawing/2014/main" id="{81B8CABB-7FEA-7FDF-46DD-B900388DDDAB}"/>
              </a:ext>
            </a:extLst>
          </p:cNvPr>
          <p:cNvPicPr>
            <a:picLocks noChangeAspect="1"/>
          </p:cNvPicPr>
          <p:nvPr/>
        </p:nvPicPr>
        <p:blipFill rotWithShape="1">
          <a:blip r:embed="rId5"/>
          <a:srcRect l="5192" r="1317" b="-2"/>
          <a:stretch/>
        </p:blipFill>
        <p:spPr>
          <a:xfrm>
            <a:off x="6195373" y="321733"/>
            <a:ext cx="5674892" cy="5979074"/>
          </a:xfrm>
          <a:prstGeom prst="rect">
            <a:avLst/>
          </a:prstGeom>
        </p:spPr>
      </p:pic>
    </p:spTree>
    <p:extLst>
      <p:ext uri="{BB962C8B-B14F-4D97-AF65-F5344CB8AC3E}">
        <p14:creationId xmlns:p14="http://schemas.microsoft.com/office/powerpoint/2010/main" val="4280998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a plus stratégique de toutes les ressources [Frédéric Fréry]">
            <a:hlinkClick r:id="" action="ppaction://media"/>
            <a:extLst>
              <a:ext uri="{FF2B5EF4-FFF2-40B4-BE49-F238E27FC236}">
                <a16:creationId xmlns:a16="http://schemas.microsoft.com/office/drawing/2014/main" id="{1A0A3D3F-8B24-CF5F-D002-653C3E7F2DEC}"/>
              </a:ext>
            </a:extLst>
          </p:cNvPr>
          <p:cNvPicPr>
            <a:picLocks noRot="1" noChangeAspect="1"/>
          </p:cNvPicPr>
          <p:nvPr>
            <a:videoFile r:link="rId1"/>
          </p:nvPr>
        </p:nvPicPr>
        <p:blipFill>
          <a:blip r:embed="rId3"/>
          <a:stretch>
            <a:fillRect/>
          </a:stretch>
        </p:blipFill>
        <p:spPr>
          <a:xfrm>
            <a:off x="0" y="4313"/>
            <a:ext cx="12192000" cy="6888480"/>
          </a:xfrm>
          <a:prstGeom prst="rect">
            <a:avLst/>
          </a:prstGeom>
        </p:spPr>
      </p:pic>
    </p:spTree>
    <p:extLst>
      <p:ext uri="{BB962C8B-B14F-4D97-AF65-F5344CB8AC3E}">
        <p14:creationId xmlns:p14="http://schemas.microsoft.com/office/powerpoint/2010/main" val="2843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F55EA-8778-B6FB-AC75-D51B391C4576}"/>
              </a:ext>
            </a:extLst>
          </p:cNvPr>
          <p:cNvSpPr>
            <a:spLocks noGrp="1"/>
          </p:cNvSpPr>
          <p:nvPr>
            <p:ph type="title"/>
          </p:nvPr>
        </p:nvSpPr>
        <p:spPr>
          <a:xfrm>
            <a:off x="838200" y="365125"/>
            <a:ext cx="6254496" cy="1828800"/>
          </a:xfrm>
        </p:spPr>
        <p:txBody>
          <a:bodyPr>
            <a:normAutofit/>
          </a:bodyPr>
          <a:lstStyle/>
          <a:p>
            <a:r>
              <a:rPr lang="fr-FR"/>
              <a:t>Rôle des compétences</a:t>
            </a:r>
          </a:p>
        </p:txBody>
      </p:sp>
      <p:sp>
        <p:nvSpPr>
          <p:cNvPr id="3" name="Espace réservé du contenu 2">
            <a:extLst>
              <a:ext uri="{FF2B5EF4-FFF2-40B4-BE49-F238E27FC236}">
                <a16:creationId xmlns:a16="http://schemas.microsoft.com/office/drawing/2014/main" id="{EE5EBD93-8E44-AAD3-BC55-2911A7B085EB}"/>
              </a:ext>
            </a:extLst>
          </p:cNvPr>
          <p:cNvSpPr>
            <a:spLocks noGrp="1"/>
          </p:cNvSpPr>
          <p:nvPr>
            <p:ph idx="1"/>
          </p:nvPr>
        </p:nvSpPr>
        <p:spPr>
          <a:xfrm>
            <a:off x="838200" y="2322576"/>
            <a:ext cx="6254496" cy="3858768"/>
          </a:xfrm>
        </p:spPr>
        <p:txBody>
          <a:bodyPr>
            <a:normAutofit/>
          </a:bodyPr>
          <a:lstStyle/>
          <a:p>
            <a:pPr eaLnBrk="1" hangingPunct="1">
              <a:defRPr/>
            </a:pPr>
            <a:r>
              <a:rPr lang="fr-FR" sz="2400"/>
              <a:t>Découverte </a:t>
            </a:r>
          </a:p>
          <a:p>
            <a:pPr eaLnBrk="1" hangingPunct="1">
              <a:defRPr/>
            </a:pPr>
            <a:r>
              <a:rPr lang="fr-FR" sz="2400"/>
              <a:t>Acquisition</a:t>
            </a:r>
          </a:p>
          <a:p>
            <a:pPr eaLnBrk="1" hangingPunct="1">
              <a:defRPr/>
            </a:pPr>
            <a:r>
              <a:rPr lang="fr-FR" sz="2400"/>
              <a:t>Contrôle</a:t>
            </a:r>
          </a:p>
          <a:p>
            <a:pPr eaLnBrk="1" hangingPunct="1">
              <a:defRPr/>
            </a:pPr>
            <a:r>
              <a:rPr lang="fr-FR" sz="2400"/>
              <a:t>Exploitation</a:t>
            </a:r>
          </a:p>
          <a:p>
            <a:pPr eaLnBrk="1" hangingPunct="1">
              <a:defRPr/>
            </a:pPr>
            <a:r>
              <a:rPr lang="fr-FR" sz="2400"/>
              <a:t>Renouvellement</a:t>
            </a:r>
          </a:p>
          <a:p>
            <a:pPr eaLnBrk="1" hangingPunct="1">
              <a:defRPr/>
            </a:pPr>
            <a:r>
              <a:rPr lang="fr-FR" sz="2400"/>
              <a:t>Orchestration ? </a:t>
            </a:r>
          </a:p>
          <a:p>
            <a:pPr eaLnBrk="1" hangingPunct="1">
              <a:defRPr/>
            </a:pPr>
            <a:endParaRPr lang="fr-FR" sz="2400"/>
          </a:p>
          <a:p>
            <a:pPr eaLnBrk="1" hangingPunct="1">
              <a:buFont typeface="Wingdings" panose="05000000000000000000" pitchFamily="2" charset="2"/>
              <a:buNone/>
              <a:defRPr/>
            </a:pPr>
            <a:r>
              <a:rPr lang="fr-FR" sz="2400">
                <a:sym typeface="Wingdings" pitchFamily="2" charset="2"/>
              </a:rPr>
              <a:t> aptitudes managériales !</a:t>
            </a:r>
            <a:endParaRPr lang="fr-FR" sz="2400"/>
          </a:p>
          <a:p>
            <a:endParaRPr lang="fr-FR" sz="2400"/>
          </a:p>
        </p:txBody>
      </p:sp>
      <p:pic>
        <p:nvPicPr>
          <p:cNvPr id="36866" name="Picture 2" descr="An Analysis of David J. Teece's Dynamic Capabilities and Strategic  Management: Organizing for Innovation and Growth (The Macat Library):  Stoyanova, Veselina: 9781912453047: Amazon.com: Books">
            <a:extLst>
              <a:ext uri="{FF2B5EF4-FFF2-40B4-BE49-F238E27FC236}">
                <a16:creationId xmlns:a16="http://schemas.microsoft.com/office/drawing/2014/main" id="{DFF3B369-87BC-DF02-E2EF-4FB1331AD6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4" r="1" b="3021"/>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31660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La méthode d'analyse VRIO, développée par Jay Barney- HRImag : HOTELS,  RESTAURANTS et INSTITUTIONS">
            <a:extLst>
              <a:ext uri="{FF2B5EF4-FFF2-40B4-BE49-F238E27FC236}">
                <a16:creationId xmlns:a16="http://schemas.microsoft.com/office/drawing/2014/main" id="{31FE315D-2C55-C112-C949-D9E7B2ECE6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703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Concurrence et compétences : le petit o de VRIO [Thomas Durand]">
            <a:hlinkClick r:id="" action="ppaction://media"/>
            <a:extLst>
              <a:ext uri="{FF2B5EF4-FFF2-40B4-BE49-F238E27FC236}">
                <a16:creationId xmlns:a16="http://schemas.microsoft.com/office/drawing/2014/main" id="{EDB028F7-7C62-0E68-E79E-1E09C37B6F27}"/>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3530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a:extLst>
              <a:ext uri="{FF2B5EF4-FFF2-40B4-BE49-F238E27FC236}">
                <a16:creationId xmlns:a16="http://schemas.microsoft.com/office/drawing/2014/main" id="{40EB540D-A159-4B38-963C-637862602333}"/>
              </a:ext>
            </a:extLst>
          </p:cNvPr>
          <p:cNvSpPr>
            <a:spLocks noGrp="1" noChangeArrowheads="1"/>
          </p:cNvSpPr>
          <p:nvPr>
            <p:ph type="title"/>
          </p:nvPr>
        </p:nvSpPr>
        <p:spPr>
          <a:xfrm>
            <a:off x="33339" y="316709"/>
            <a:ext cx="11966004" cy="1139825"/>
          </a:xfrm>
        </p:spPr>
        <p:txBody>
          <a:bodyPr anchorCtr="1">
            <a:normAutofit fontScale="90000"/>
          </a:bodyPr>
          <a:lstStyle/>
          <a:p>
            <a:pPr algn="ctr" eaLnBrk="1" hangingPunct="1">
              <a:defRPr/>
            </a:pPr>
            <a:r>
              <a:rPr lang="fr-FR" b="1" dirty="0"/>
              <a:t>L’événement au cœur d’un réseau de Stakeholders fournisseurs de ressources</a:t>
            </a:r>
          </a:p>
        </p:txBody>
      </p:sp>
      <p:grpSp>
        <p:nvGrpSpPr>
          <p:cNvPr id="34821" name="Group 5">
            <a:extLst>
              <a:ext uri="{FF2B5EF4-FFF2-40B4-BE49-F238E27FC236}">
                <a16:creationId xmlns:a16="http://schemas.microsoft.com/office/drawing/2014/main" id="{AFF24663-9B69-49D4-BB20-B76DCC27FA7D}"/>
              </a:ext>
            </a:extLst>
          </p:cNvPr>
          <p:cNvGrpSpPr>
            <a:grpSpLocks/>
          </p:cNvGrpSpPr>
          <p:nvPr/>
        </p:nvGrpSpPr>
        <p:grpSpPr bwMode="auto">
          <a:xfrm>
            <a:off x="2790825" y="2074864"/>
            <a:ext cx="4343400" cy="4649787"/>
            <a:chOff x="521" y="1261"/>
            <a:chExt cx="2736" cy="2929"/>
          </a:xfrm>
        </p:grpSpPr>
        <p:sp>
          <p:nvSpPr>
            <p:cNvPr id="37910" name="Text Box 6">
              <a:extLst>
                <a:ext uri="{FF2B5EF4-FFF2-40B4-BE49-F238E27FC236}">
                  <a16:creationId xmlns:a16="http://schemas.microsoft.com/office/drawing/2014/main" id="{9339A13E-F5E7-4C11-A4D2-B1B958E9F99F}"/>
                </a:ext>
              </a:extLst>
            </p:cNvPr>
            <p:cNvSpPr txBox="1">
              <a:spLocks noChangeArrowheads="1"/>
            </p:cNvSpPr>
            <p:nvPr/>
          </p:nvSpPr>
          <p:spPr bwMode="auto">
            <a:xfrm>
              <a:off x="521" y="1261"/>
              <a:ext cx="1382" cy="464"/>
            </a:xfrm>
            <a:prstGeom prst="rect">
              <a:avLst/>
            </a:prstGeom>
            <a:gradFill rotWithShape="1">
              <a:gsLst>
                <a:gs pos="0">
                  <a:srgbClr val="475E00"/>
                </a:gs>
                <a:gs pos="50000">
                  <a:srgbClr val="99CC00"/>
                </a:gs>
                <a:gs pos="100000">
                  <a:srgbClr val="475E00"/>
                </a:gs>
              </a:gsLst>
              <a:lin ang="5400000" scaled="1"/>
            </a:gradFill>
            <a:ln w="9525">
              <a:solidFill>
                <a:srgbClr val="008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rPr>
                <a:t>Partenaires Privés</a:t>
              </a:r>
            </a:p>
          </p:txBody>
        </p:sp>
        <p:sp>
          <p:nvSpPr>
            <p:cNvPr id="37911" name="Text Box 7">
              <a:extLst>
                <a:ext uri="{FF2B5EF4-FFF2-40B4-BE49-F238E27FC236}">
                  <a16:creationId xmlns:a16="http://schemas.microsoft.com/office/drawing/2014/main" id="{75665F62-6539-4B33-B9FA-EFF2E87B7245}"/>
                </a:ext>
              </a:extLst>
            </p:cNvPr>
            <p:cNvSpPr txBox="1">
              <a:spLocks noChangeArrowheads="1"/>
            </p:cNvSpPr>
            <p:nvPr/>
          </p:nvSpPr>
          <p:spPr bwMode="auto">
            <a:xfrm>
              <a:off x="2565" y="3727"/>
              <a:ext cx="692" cy="463"/>
            </a:xfrm>
            <a:prstGeom prst="rect">
              <a:avLst/>
            </a:prstGeom>
            <a:gradFill rotWithShape="1">
              <a:gsLst>
                <a:gs pos="0">
                  <a:srgbClr val="475E00"/>
                </a:gs>
                <a:gs pos="50000">
                  <a:srgbClr val="99CC00"/>
                </a:gs>
                <a:gs pos="100000">
                  <a:srgbClr val="475E00"/>
                </a:gs>
              </a:gsLst>
              <a:lin ang="5400000" scaled="1"/>
            </a:gradFill>
            <a:ln w="9525">
              <a:solidFill>
                <a:srgbClr val="008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1400" b="1">
                <a:latin typeface="Verdana" panose="020B0604030504040204" pitchFamily="34" charset="0"/>
              </a:endParaRPr>
            </a:p>
            <a:p>
              <a:pPr algn="ctr" eaLnBrk="1" hangingPunct="1">
                <a:spcBef>
                  <a:spcPct val="0"/>
                </a:spcBef>
                <a:buClrTx/>
                <a:buSzTx/>
                <a:buFontTx/>
                <a:buNone/>
              </a:pPr>
              <a:r>
                <a:rPr lang="fr-FR" altLang="fr-FR" sz="1600" b="1">
                  <a:latin typeface="Verdana" panose="020B0604030504040204" pitchFamily="34" charset="0"/>
                </a:rPr>
                <a:t>Médias</a:t>
              </a:r>
            </a:p>
          </p:txBody>
        </p:sp>
        <p:sp>
          <p:nvSpPr>
            <p:cNvPr id="37912" name="Line 8">
              <a:extLst>
                <a:ext uri="{FF2B5EF4-FFF2-40B4-BE49-F238E27FC236}">
                  <a16:creationId xmlns:a16="http://schemas.microsoft.com/office/drawing/2014/main" id="{B5A4E3A7-6668-4C8C-A053-0F0156CE5A5C}"/>
                </a:ext>
              </a:extLst>
            </p:cNvPr>
            <p:cNvSpPr>
              <a:spLocks noChangeShapeType="1"/>
            </p:cNvSpPr>
            <p:nvPr/>
          </p:nvSpPr>
          <p:spPr bwMode="auto">
            <a:xfrm flipV="1">
              <a:off x="2911" y="3108"/>
              <a:ext cx="1" cy="619"/>
            </a:xfrm>
            <a:prstGeom prst="line">
              <a:avLst/>
            </a:prstGeom>
            <a:noFill/>
            <a:ln w="28575">
              <a:solidFill>
                <a:srgbClr val="008000"/>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37913" name="Line 9">
              <a:extLst>
                <a:ext uri="{FF2B5EF4-FFF2-40B4-BE49-F238E27FC236}">
                  <a16:creationId xmlns:a16="http://schemas.microsoft.com/office/drawing/2014/main" id="{BA68E895-767F-44A2-8CFB-E0F08B013CE5}"/>
                </a:ext>
              </a:extLst>
            </p:cNvPr>
            <p:cNvSpPr>
              <a:spLocks noChangeShapeType="1"/>
            </p:cNvSpPr>
            <p:nvPr/>
          </p:nvSpPr>
          <p:spPr bwMode="auto">
            <a:xfrm>
              <a:off x="1874" y="1717"/>
              <a:ext cx="629" cy="678"/>
            </a:xfrm>
            <a:prstGeom prst="line">
              <a:avLst/>
            </a:prstGeom>
            <a:noFill/>
            <a:ln w="28575">
              <a:solidFill>
                <a:srgbClr val="008000"/>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grpSp>
      <p:grpSp>
        <p:nvGrpSpPr>
          <p:cNvPr id="34826" name="Group 10">
            <a:extLst>
              <a:ext uri="{FF2B5EF4-FFF2-40B4-BE49-F238E27FC236}">
                <a16:creationId xmlns:a16="http://schemas.microsoft.com/office/drawing/2014/main" id="{E0D7DF86-A8AB-4B93-A65D-BA7385F76BEB}"/>
              </a:ext>
            </a:extLst>
          </p:cNvPr>
          <p:cNvGrpSpPr>
            <a:grpSpLocks/>
          </p:cNvGrpSpPr>
          <p:nvPr/>
        </p:nvGrpSpPr>
        <p:grpSpPr bwMode="auto">
          <a:xfrm>
            <a:off x="3476625" y="2062163"/>
            <a:ext cx="7131050" cy="4418012"/>
            <a:chOff x="953" y="1253"/>
            <a:chExt cx="4492" cy="2783"/>
          </a:xfrm>
        </p:grpSpPr>
        <p:sp>
          <p:nvSpPr>
            <p:cNvPr id="34827" name="Text Box 11">
              <a:extLst>
                <a:ext uri="{FF2B5EF4-FFF2-40B4-BE49-F238E27FC236}">
                  <a16:creationId xmlns:a16="http://schemas.microsoft.com/office/drawing/2014/main" id="{2DC090EC-221B-40BD-ACF8-CCD706D02B75}"/>
                </a:ext>
              </a:extLst>
            </p:cNvPr>
            <p:cNvSpPr txBox="1">
              <a:spLocks noChangeArrowheads="1"/>
            </p:cNvSpPr>
            <p:nvPr/>
          </p:nvSpPr>
          <p:spPr bwMode="auto">
            <a:xfrm>
              <a:off x="3833" y="1253"/>
              <a:ext cx="1612" cy="464"/>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rgbClr val="003366"/>
              </a:solidFill>
              <a:miter lim="800000"/>
              <a:headEnd/>
              <a:tailEnd/>
            </a:ln>
          </p:spPr>
          <p:txBody>
            <a:bodyPr/>
            <a:lstStyle/>
            <a:p>
              <a:pPr algn="ctr" eaLnBrk="1" hangingPunct="1">
                <a:defRPr/>
              </a:pPr>
              <a:endParaRPr lang="fr-FR" sz="1600" b="1">
                <a:latin typeface="Verdana" pitchFamily="34" charset="0"/>
              </a:endParaRPr>
            </a:p>
            <a:p>
              <a:pPr algn="ctr" eaLnBrk="1" hangingPunct="1">
                <a:defRPr/>
              </a:pPr>
              <a:r>
                <a:rPr lang="fr-FR" sz="1600" b="1">
                  <a:latin typeface="Verdana" pitchFamily="34" charset="0"/>
                </a:rPr>
                <a:t>Institutions</a:t>
              </a:r>
            </a:p>
          </p:txBody>
        </p:sp>
        <p:sp>
          <p:nvSpPr>
            <p:cNvPr id="34828" name="Text Box 12">
              <a:extLst>
                <a:ext uri="{FF2B5EF4-FFF2-40B4-BE49-F238E27FC236}">
                  <a16:creationId xmlns:a16="http://schemas.microsoft.com/office/drawing/2014/main" id="{C9794E3F-23D9-493D-AD41-29C0D966516D}"/>
                </a:ext>
              </a:extLst>
            </p:cNvPr>
            <p:cNvSpPr txBox="1">
              <a:spLocks noChangeArrowheads="1"/>
            </p:cNvSpPr>
            <p:nvPr/>
          </p:nvSpPr>
          <p:spPr bwMode="auto">
            <a:xfrm>
              <a:off x="953" y="3572"/>
              <a:ext cx="1036" cy="464"/>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rgbClr val="003366"/>
              </a:solidFill>
              <a:miter lim="800000"/>
              <a:headEnd/>
              <a:tailEnd/>
            </a:ln>
          </p:spPr>
          <p:txBody>
            <a:bodyPr/>
            <a:lstStyle/>
            <a:p>
              <a:pPr algn="ctr" eaLnBrk="1" hangingPunct="1">
                <a:defRPr/>
              </a:pPr>
              <a:endParaRPr lang="fr-FR" sz="1400" b="1">
                <a:latin typeface="Verdana" pitchFamily="34" charset="0"/>
              </a:endParaRPr>
            </a:p>
            <a:p>
              <a:pPr algn="ctr" eaLnBrk="1" hangingPunct="1">
                <a:defRPr/>
              </a:pPr>
              <a:r>
                <a:rPr lang="fr-FR" sz="1600" b="1">
                  <a:latin typeface="Verdana" pitchFamily="34" charset="0"/>
                </a:rPr>
                <a:t>Prestataires</a:t>
              </a:r>
            </a:p>
          </p:txBody>
        </p:sp>
        <p:sp>
          <p:nvSpPr>
            <p:cNvPr id="37908" name="Line 13">
              <a:extLst>
                <a:ext uri="{FF2B5EF4-FFF2-40B4-BE49-F238E27FC236}">
                  <a16:creationId xmlns:a16="http://schemas.microsoft.com/office/drawing/2014/main" id="{47377FE9-B622-47F7-834C-E1D14EA677E6}"/>
                </a:ext>
              </a:extLst>
            </p:cNvPr>
            <p:cNvSpPr>
              <a:spLocks noChangeShapeType="1"/>
            </p:cNvSpPr>
            <p:nvPr/>
          </p:nvSpPr>
          <p:spPr bwMode="auto">
            <a:xfrm flipV="1">
              <a:off x="1989" y="3067"/>
              <a:ext cx="619" cy="505"/>
            </a:xfrm>
            <a:prstGeom prst="line">
              <a:avLst/>
            </a:prstGeom>
            <a:noFill/>
            <a:ln w="28575">
              <a:solidFill>
                <a:srgbClr val="003366"/>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37909" name="Line 14">
              <a:extLst>
                <a:ext uri="{FF2B5EF4-FFF2-40B4-BE49-F238E27FC236}">
                  <a16:creationId xmlns:a16="http://schemas.microsoft.com/office/drawing/2014/main" id="{CF8597E4-5612-44AB-ABFD-87EBBCD7F1C1}"/>
                </a:ext>
              </a:extLst>
            </p:cNvPr>
            <p:cNvSpPr>
              <a:spLocks noChangeShapeType="1"/>
            </p:cNvSpPr>
            <p:nvPr/>
          </p:nvSpPr>
          <p:spPr bwMode="auto">
            <a:xfrm flipH="1">
              <a:off x="3229" y="1717"/>
              <a:ext cx="604" cy="633"/>
            </a:xfrm>
            <a:prstGeom prst="line">
              <a:avLst/>
            </a:prstGeom>
            <a:noFill/>
            <a:ln w="28575">
              <a:solidFill>
                <a:srgbClr val="003366"/>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grpSp>
      <p:grpSp>
        <p:nvGrpSpPr>
          <p:cNvPr id="34831" name="Group 15">
            <a:extLst>
              <a:ext uri="{FF2B5EF4-FFF2-40B4-BE49-F238E27FC236}">
                <a16:creationId xmlns:a16="http://schemas.microsoft.com/office/drawing/2014/main" id="{728BF81C-B271-4152-83DE-BE2045E6D0D0}"/>
              </a:ext>
            </a:extLst>
          </p:cNvPr>
          <p:cNvGrpSpPr>
            <a:grpSpLocks/>
          </p:cNvGrpSpPr>
          <p:nvPr/>
        </p:nvGrpSpPr>
        <p:grpSpPr bwMode="auto">
          <a:xfrm>
            <a:off x="2420939" y="2054226"/>
            <a:ext cx="7832725" cy="4418013"/>
            <a:chOff x="295" y="1253"/>
            <a:chExt cx="4934" cy="2783"/>
          </a:xfrm>
        </p:grpSpPr>
        <p:sp>
          <p:nvSpPr>
            <p:cNvPr id="34832" name="Oval 16">
              <a:extLst>
                <a:ext uri="{FF2B5EF4-FFF2-40B4-BE49-F238E27FC236}">
                  <a16:creationId xmlns:a16="http://schemas.microsoft.com/office/drawing/2014/main" id="{43857E36-C3B1-4844-B33B-54D7E557BA72}"/>
                </a:ext>
              </a:extLst>
            </p:cNvPr>
            <p:cNvSpPr>
              <a:spLocks noChangeArrowheads="1"/>
            </p:cNvSpPr>
            <p:nvPr/>
          </p:nvSpPr>
          <p:spPr bwMode="auto">
            <a:xfrm>
              <a:off x="2200" y="2341"/>
              <a:ext cx="1451" cy="773"/>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38100">
              <a:solidFill>
                <a:srgbClr val="000080"/>
              </a:solidFill>
              <a:round/>
              <a:headEnd/>
              <a:tailEnd/>
            </a:ln>
          </p:spPr>
          <p:txBody>
            <a:bodyPr/>
            <a:lstStyle/>
            <a:p>
              <a:pPr algn="ctr" eaLnBrk="1" hangingPunct="1">
                <a:defRPr/>
              </a:pPr>
              <a:endParaRPr lang="fr-FR" b="1">
                <a:solidFill>
                  <a:schemeClr val="hlink"/>
                </a:solidFill>
                <a:latin typeface="Arial" charset="0"/>
              </a:endParaRPr>
            </a:p>
            <a:p>
              <a:pPr algn="ctr" eaLnBrk="1" hangingPunct="1">
                <a:defRPr/>
              </a:pPr>
              <a:r>
                <a:rPr lang="fr-FR" b="1">
                  <a:solidFill>
                    <a:schemeClr val="hlink"/>
                  </a:solidFill>
                  <a:latin typeface="Arial" charset="0"/>
                </a:rPr>
                <a:t>EVENEMENT</a:t>
              </a:r>
            </a:p>
          </p:txBody>
        </p:sp>
        <p:grpSp>
          <p:nvGrpSpPr>
            <p:cNvPr id="37897" name="Group 17">
              <a:extLst>
                <a:ext uri="{FF2B5EF4-FFF2-40B4-BE49-F238E27FC236}">
                  <a16:creationId xmlns:a16="http://schemas.microsoft.com/office/drawing/2014/main" id="{12416C54-1B2B-4611-A2F9-E83631407AE1}"/>
                </a:ext>
              </a:extLst>
            </p:cNvPr>
            <p:cNvGrpSpPr>
              <a:grpSpLocks/>
            </p:cNvGrpSpPr>
            <p:nvPr/>
          </p:nvGrpSpPr>
          <p:grpSpPr bwMode="auto">
            <a:xfrm>
              <a:off x="295" y="1253"/>
              <a:ext cx="4934" cy="2783"/>
              <a:chOff x="295" y="1253"/>
              <a:chExt cx="4934" cy="2783"/>
            </a:xfrm>
          </p:grpSpPr>
          <p:sp>
            <p:nvSpPr>
              <p:cNvPr id="34834" name="Text Box 18">
                <a:extLst>
                  <a:ext uri="{FF2B5EF4-FFF2-40B4-BE49-F238E27FC236}">
                    <a16:creationId xmlns:a16="http://schemas.microsoft.com/office/drawing/2014/main" id="{47158135-2EFF-4B91-8071-FA0DB32C22F5}"/>
                  </a:ext>
                </a:extLst>
              </p:cNvPr>
              <p:cNvSpPr txBox="1">
                <a:spLocks noChangeArrowheads="1"/>
              </p:cNvSpPr>
              <p:nvPr/>
            </p:nvSpPr>
            <p:spPr bwMode="auto">
              <a:xfrm>
                <a:off x="2220" y="1253"/>
                <a:ext cx="1382" cy="464"/>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rgbClr val="000080"/>
                </a:solidFill>
                <a:miter lim="800000"/>
                <a:headEnd/>
                <a:tailEnd/>
              </a:ln>
            </p:spPr>
            <p:txBody>
              <a:bodyPr/>
              <a:lstStyle/>
              <a:p>
                <a:pPr algn="ctr" eaLnBrk="1" hangingPunct="1">
                  <a:defRPr/>
                </a:pPr>
                <a:r>
                  <a:rPr lang="fr-FR" sz="1600" b="1">
                    <a:latin typeface="Verdana" pitchFamily="34" charset="0"/>
                  </a:rPr>
                  <a:t>Partenaires Publics</a:t>
                </a:r>
              </a:p>
            </p:txBody>
          </p:sp>
          <p:sp>
            <p:nvSpPr>
              <p:cNvPr id="34835" name="Text Box 19">
                <a:extLst>
                  <a:ext uri="{FF2B5EF4-FFF2-40B4-BE49-F238E27FC236}">
                    <a16:creationId xmlns:a16="http://schemas.microsoft.com/office/drawing/2014/main" id="{891CF0B3-24F6-4520-981D-6E9901C461A3}"/>
                  </a:ext>
                </a:extLst>
              </p:cNvPr>
              <p:cNvSpPr txBox="1">
                <a:spLocks noChangeArrowheads="1"/>
              </p:cNvSpPr>
              <p:nvPr/>
            </p:nvSpPr>
            <p:spPr bwMode="auto">
              <a:xfrm>
                <a:off x="3717" y="3572"/>
                <a:ext cx="1037" cy="464"/>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rgbClr val="000080"/>
                </a:solidFill>
                <a:miter lim="800000"/>
                <a:headEnd/>
                <a:tailEnd/>
              </a:ln>
            </p:spPr>
            <p:txBody>
              <a:bodyPr/>
              <a:lstStyle/>
              <a:p>
                <a:pPr algn="ctr" eaLnBrk="1" hangingPunct="1">
                  <a:defRPr/>
                </a:pPr>
                <a:r>
                  <a:rPr lang="fr-FR" sz="1600" b="1">
                    <a:latin typeface="Verdana" pitchFamily="34" charset="0"/>
                  </a:rPr>
                  <a:t>Grand Public</a:t>
                </a:r>
              </a:p>
            </p:txBody>
          </p:sp>
          <p:sp>
            <p:nvSpPr>
              <p:cNvPr id="34836" name="Text Box 20">
                <a:extLst>
                  <a:ext uri="{FF2B5EF4-FFF2-40B4-BE49-F238E27FC236}">
                    <a16:creationId xmlns:a16="http://schemas.microsoft.com/office/drawing/2014/main" id="{F4598214-E76C-4B84-949C-1BFACEF54CA8}"/>
                  </a:ext>
                </a:extLst>
              </p:cNvPr>
              <p:cNvSpPr txBox="1">
                <a:spLocks noChangeArrowheads="1"/>
              </p:cNvSpPr>
              <p:nvPr/>
            </p:nvSpPr>
            <p:spPr bwMode="auto">
              <a:xfrm>
                <a:off x="4422" y="2478"/>
                <a:ext cx="807" cy="464"/>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rgbClr val="000080"/>
                </a:solidFill>
                <a:miter lim="800000"/>
                <a:headEnd/>
                <a:tailEnd/>
              </a:ln>
            </p:spPr>
            <p:txBody>
              <a:bodyPr/>
              <a:lstStyle/>
              <a:p>
                <a:pPr algn="ctr" eaLnBrk="1" hangingPunct="1">
                  <a:defRPr/>
                </a:pPr>
                <a:endParaRPr lang="fr-FR" sz="1400" b="1">
                  <a:latin typeface="Verdana" pitchFamily="34" charset="0"/>
                </a:endParaRPr>
              </a:p>
              <a:p>
                <a:pPr algn="ctr" eaLnBrk="1" hangingPunct="1">
                  <a:defRPr/>
                </a:pPr>
                <a:r>
                  <a:rPr lang="fr-FR" sz="1600" b="1">
                    <a:latin typeface="Verdana" pitchFamily="34" charset="0"/>
                  </a:rPr>
                  <a:t>Acteurs</a:t>
                </a:r>
              </a:p>
            </p:txBody>
          </p:sp>
          <p:sp>
            <p:nvSpPr>
              <p:cNvPr id="34837" name="Text Box 21">
                <a:extLst>
                  <a:ext uri="{FF2B5EF4-FFF2-40B4-BE49-F238E27FC236}">
                    <a16:creationId xmlns:a16="http://schemas.microsoft.com/office/drawing/2014/main" id="{CE8044CC-4520-4AA3-AA93-5D744D75AF2C}"/>
                  </a:ext>
                </a:extLst>
              </p:cNvPr>
              <p:cNvSpPr txBox="1">
                <a:spLocks noChangeArrowheads="1"/>
              </p:cNvSpPr>
              <p:nvPr/>
            </p:nvSpPr>
            <p:spPr bwMode="auto">
              <a:xfrm>
                <a:off x="295" y="2478"/>
                <a:ext cx="1088" cy="464"/>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rgbClr val="000080"/>
                </a:solidFill>
                <a:miter lim="800000"/>
                <a:headEnd/>
                <a:tailEnd/>
              </a:ln>
            </p:spPr>
            <p:txBody>
              <a:bodyPr/>
              <a:lstStyle/>
              <a:p>
                <a:pPr algn="ctr" eaLnBrk="1" hangingPunct="1">
                  <a:defRPr/>
                </a:pPr>
                <a:endParaRPr lang="fr-FR" sz="1400" b="1">
                  <a:latin typeface="Verdana" pitchFamily="34" charset="0"/>
                </a:endParaRPr>
              </a:p>
              <a:p>
                <a:pPr algn="ctr" eaLnBrk="1" hangingPunct="1">
                  <a:defRPr/>
                </a:pPr>
                <a:r>
                  <a:rPr lang="fr-FR" sz="1600" b="1">
                    <a:latin typeface="Verdana" pitchFamily="34" charset="0"/>
                  </a:rPr>
                  <a:t>Organisation</a:t>
                </a:r>
              </a:p>
            </p:txBody>
          </p:sp>
          <p:sp>
            <p:nvSpPr>
              <p:cNvPr id="37902" name="Line 22">
                <a:extLst>
                  <a:ext uri="{FF2B5EF4-FFF2-40B4-BE49-F238E27FC236}">
                    <a16:creationId xmlns:a16="http://schemas.microsoft.com/office/drawing/2014/main" id="{FF6EB3CB-9335-4F5B-AB4F-DB97EB23BBBE}"/>
                  </a:ext>
                </a:extLst>
              </p:cNvPr>
              <p:cNvSpPr>
                <a:spLocks noChangeShapeType="1"/>
              </p:cNvSpPr>
              <p:nvPr/>
            </p:nvSpPr>
            <p:spPr bwMode="auto">
              <a:xfrm flipH="1" flipV="1">
                <a:off x="3198" y="3067"/>
                <a:ext cx="519" cy="505"/>
              </a:xfrm>
              <a:prstGeom prst="line">
                <a:avLst/>
              </a:prstGeom>
              <a:noFill/>
              <a:ln w="28575">
                <a:solidFill>
                  <a:srgbClr val="000080"/>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37903" name="Line 23">
                <a:extLst>
                  <a:ext uri="{FF2B5EF4-FFF2-40B4-BE49-F238E27FC236}">
                    <a16:creationId xmlns:a16="http://schemas.microsoft.com/office/drawing/2014/main" id="{7C171B4B-0258-4DCE-853A-72431162576A}"/>
                  </a:ext>
                </a:extLst>
              </p:cNvPr>
              <p:cNvSpPr>
                <a:spLocks noChangeShapeType="1"/>
              </p:cNvSpPr>
              <p:nvPr/>
            </p:nvSpPr>
            <p:spPr bwMode="auto">
              <a:xfrm>
                <a:off x="2911" y="1717"/>
                <a:ext cx="0" cy="618"/>
              </a:xfrm>
              <a:prstGeom prst="line">
                <a:avLst/>
              </a:prstGeom>
              <a:noFill/>
              <a:ln w="28575">
                <a:solidFill>
                  <a:srgbClr val="000080"/>
                </a:solidFill>
                <a:round/>
                <a:headEnd/>
                <a:tailEnd type="stealth" w="lg" len="lg"/>
              </a:ln>
              <a:extLst>
                <a:ext uri="{909E8E84-426E-40DD-AFC4-6F175D3DCCD1}">
                  <a14:hiddenFill xmlns:a14="http://schemas.microsoft.com/office/drawing/2010/main">
                    <a:noFill/>
                  </a14:hiddenFill>
                </a:ext>
              </a:extLst>
            </p:spPr>
            <p:txBody>
              <a:bodyPr/>
              <a:lstStyle/>
              <a:p>
                <a:endParaRPr lang="fr-FR"/>
              </a:p>
            </p:txBody>
          </p:sp>
          <p:sp>
            <p:nvSpPr>
              <p:cNvPr id="37904" name="Line 24">
                <a:extLst>
                  <a:ext uri="{FF2B5EF4-FFF2-40B4-BE49-F238E27FC236}">
                    <a16:creationId xmlns:a16="http://schemas.microsoft.com/office/drawing/2014/main" id="{523EC8E2-B374-4380-8338-0517858019DC}"/>
                  </a:ext>
                </a:extLst>
              </p:cNvPr>
              <p:cNvSpPr>
                <a:spLocks noChangeShapeType="1"/>
              </p:cNvSpPr>
              <p:nvPr/>
            </p:nvSpPr>
            <p:spPr bwMode="auto">
              <a:xfrm>
                <a:off x="1383" y="2614"/>
                <a:ext cx="862" cy="0"/>
              </a:xfrm>
              <a:prstGeom prst="line">
                <a:avLst/>
              </a:prstGeom>
              <a:noFill/>
              <a:ln w="28575">
                <a:solidFill>
                  <a:srgbClr val="00008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7905" name="Line 25">
                <a:extLst>
                  <a:ext uri="{FF2B5EF4-FFF2-40B4-BE49-F238E27FC236}">
                    <a16:creationId xmlns:a16="http://schemas.microsoft.com/office/drawing/2014/main" id="{D21D02DD-BB02-4DBA-BE4F-2CD3BCDB4CFC}"/>
                  </a:ext>
                </a:extLst>
              </p:cNvPr>
              <p:cNvSpPr>
                <a:spLocks noChangeShapeType="1"/>
              </p:cNvSpPr>
              <p:nvPr/>
            </p:nvSpPr>
            <p:spPr bwMode="auto">
              <a:xfrm flipH="1">
                <a:off x="3606" y="2614"/>
                <a:ext cx="816" cy="0"/>
              </a:xfrm>
              <a:prstGeom prst="line">
                <a:avLst/>
              </a:prstGeom>
              <a:noFill/>
              <a:ln w="28575">
                <a:solidFill>
                  <a:srgbClr val="00008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sp>
        <p:nvSpPr>
          <p:cNvPr id="34842" name="Text Box 26">
            <a:extLst>
              <a:ext uri="{FF2B5EF4-FFF2-40B4-BE49-F238E27FC236}">
                <a16:creationId xmlns:a16="http://schemas.microsoft.com/office/drawing/2014/main" id="{0386F03D-1E36-4F23-AD15-546DB9F3837A}"/>
              </a:ext>
            </a:extLst>
          </p:cNvPr>
          <p:cNvSpPr txBox="1">
            <a:spLocks noChangeArrowheads="1"/>
          </p:cNvSpPr>
          <p:nvPr/>
        </p:nvSpPr>
        <p:spPr bwMode="auto">
          <a:xfrm>
            <a:off x="3535363" y="5230813"/>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endParaRPr lang="fr-FR" sz="1400" b="1">
              <a:solidFill>
                <a:schemeClr val="tx2"/>
              </a:solidFill>
              <a:effectLst>
                <a:outerShdw blurRad="38100" dist="38100" dir="2700000" algn="tl">
                  <a:srgbClr val="000000"/>
                </a:outerShdw>
              </a:effectLst>
              <a:latin typeface="Arial" charset="0"/>
            </a:endParaRPr>
          </a:p>
        </p:txBody>
      </p:sp>
      <p:sp>
        <p:nvSpPr>
          <p:cNvPr id="34843" name="Text Box 27">
            <a:extLst>
              <a:ext uri="{FF2B5EF4-FFF2-40B4-BE49-F238E27FC236}">
                <a16:creationId xmlns:a16="http://schemas.microsoft.com/office/drawing/2014/main" id="{8A99DBD2-214F-4485-ADCA-EABC885AE6E9}"/>
              </a:ext>
            </a:extLst>
          </p:cNvPr>
          <p:cNvSpPr txBox="1">
            <a:spLocks noChangeArrowheads="1"/>
          </p:cNvSpPr>
          <p:nvPr/>
        </p:nvSpPr>
        <p:spPr bwMode="auto">
          <a:xfrm>
            <a:off x="5519739" y="278130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endParaRPr lang="fr-FR" sz="1400" b="1">
              <a:solidFill>
                <a:schemeClr val="tx2"/>
              </a:solidFill>
              <a:effectLst>
                <a:outerShdw blurRad="38100" dist="38100" dir="2700000" algn="tl">
                  <a:srgbClr val="000000"/>
                </a:outerShdw>
              </a:effectLst>
              <a:latin typeface="Arial" charset="0"/>
            </a:endParaRPr>
          </a:p>
          <a:p>
            <a:pPr eaLnBrk="1" hangingPunct="1">
              <a:defRPr/>
            </a:pPr>
            <a:endParaRPr lang="fr-FR" sz="1400" b="1">
              <a:solidFill>
                <a:schemeClr val="tx2"/>
              </a:solidFill>
              <a:effectLst>
                <a:outerShdw blurRad="38100" dist="38100" dir="2700000" algn="tl">
                  <a:srgbClr val="000000"/>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483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nodePh="1">
                                  <p:stCondLst>
                                    <p:cond delay="0"/>
                                  </p:stCondLst>
                                  <p:endCondLst>
                                    <p:cond evt="begin" delay="0">
                                      <p:tn val="8"/>
                                    </p:cond>
                                  </p:endCondLst>
                                  <p:childTnLst>
                                    <p:set>
                                      <p:cBhvr>
                                        <p:cTn id="9" dur="1" fill="hold">
                                          <p:stCondLst>
                                            <p:cond delay="499"/>
                                          </p:stCondLst>
                                        </p:cTn>
                                        <p:tgtEl>
                                          <p:spTgt spid="3484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1" nodeType="clickEffect" nodePh="1">
                                  <p:stCondLst>
                                    <p:cond delay="0"/>
                                  </p:stCondLst>
                                  <p:endCondLst>
                                    <p:cond evt="begin" delay="0">
                                      <p:tn val="12"/>
                                    </p:cond>
                                  </p:endCondLst>
                                  <p:childTnLst>
                                    <p:set>
                                      <p:cBhvr>
                                        <p:cTn id="13" dur="1" fill="hold">
                                          <p:stCondLst>
                                            <p:cond delay="0"/>
                                          </p:stCondLst>
                                        </p:cTn>
                                        <p:tgtEl>
                                          <p:spTgt spid="3484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34826"/>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nodePh="1">
                                  <p:stCondLst>
                                    <p:cond delay="0"/>
                                  </p:stCondLst>
                                  <p:endCondLst>
                                    <p:cond evt="begin" delay="0">
                                      <p:tn val="19"/>
                                    </p:cond>
                                  </p:endCondLst>
                                  <p:childTnLst>
                                    <p:set>
                                      <p:cBhvr>
                                        <p:cTn id="20" dur="1" fill="hold">
                                          <p:stCondLst>
                                            <p:cond delay="499"/>
                                          </p:stCondLst>
                                        </p:cTn>
                                        <p:tgtEl>
                                          <p:spTgt spid="3484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34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42" grpId="0" autoUpdateAnimBg="0"/>
      <p:bldP spid="34843" grpId="0" autoUpdateAnimBg="0"/>
      <p:bldP spid="3484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6FDBB1F-EA4B-44AB-880C-2E1E5A7A9574}"/>
              </a:ext>
            </a:extLst>
          </p:cNvPr>
          <p:cNvSpPr>
            <a:spLocks noGrp="1" noRot="1" noChangeArrowheads="1"/>
          </p:cNvSpPr>
          <p:nvPr>
            <p:ph type="title"/>
          </p:nvPr>
        </p:nvSpPr>
        <p:spPr>
          <a:xfrm>
            <a:off x="1019668" y="-29912"/>
            <a:ext cx="9397507" cy="1280890"/>
          </a:xfrm>
        </p:spPr>
        <p:txBody>
          <a:bodyPr/>
          <a:lstStyle/>
          <a:p>
            <a:pPr eaLnBrk="1" hangingPunct="1">
              <a:defRPr/>
            </a:pPr>
            <a:r>
              <a:rPr lang="fr-FR" b="1" dirty="0"/>
              <a:t>Rappels : Ressources événementielles ?</a:t>
            </a:r>
          </a:p>
        </p:txBody>
      </p:sp>
      <p:graphicFrame>
        <p:nvGraphicFramePr>
          <p:cNvPr id="8196" name="Group 4">
            <a:extLst>
              <a:ext uri="{FF2B5EF4-FFF2-40B4-BE49-F238E27FC236}">
                <a16:creationId xmlns:a16="http://schemas.microsoft.com/office/drawing/2014/main" id="{D6FC8F0F-1641-4F26-8C67-10016667B7FB}"/>
              </a:ext>
            </a:extLst>
          </p:cNvPr>
          <p:cNvGraphicFramePr>
            <a:graphicFrameLocks noGrp="1"/>
          </p:cNvGraphicFramePr>
          <p:nvPr/>
        </p:nvGraphicFramePr>
        <p:xfrm>
          <a:off x="1703388" y="1257301"/>
          <a:ext cx="4176712" cy="5408614"/>
        </p:xfrm>
        <a:graphic>
          <a:graphicData uri="http://schemas.openxmlformats.org/drawingml/2006/table">
            <a:tbl>
              <a:tblPr/>
              <a:tblGrid>
                <a:gridCol w="1501775">
                  <a:extLst>
                    <a:ext uri="{9D8B030D-6E8A-4147-A177-3AD203B41FA5}">
                      <a16:colId xmlns:a16="http://schemas.microsoft.com/office/drawing/2014/main" val="20000"/>
                    </a:ext>
                  </a:extLst>
                </a:gridCol>
                <a:gridCol w="2674937">
                  <a:extLst>
                    <a:ext uri="{9D8B030D-6E8A-4147-A177-3AD203B41FA5}">
                      <a16:colId xmlns:a16="http://schemas.microsoft.com/office/drawing/2014/main" val="20001"/>
                    </a:ext>
                  </a:extLst>
                </a:gridCol>
              </a:tblGrid>
              <a:tr h="666750">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2400" b="1" i="0" u="none" strike="noStrike" cap="none" normalizeH="0" baseline="0">
                          <a:ln>
                            <a:noFill/>
                          </a:ln>
                          <a:solidFill>
                            <a:schemeClr val="tx1"/>
                          </a:solidFill>
                          <a:effectLst>
                            <a:outerShdw blurRad="38100" dist="38100" dir="2700000" algn="tl">
                              <a:srgbClr val="000000"/>
                            </a:outerShdw>
                          </a:effectLst>
                          <a:latin typeface="Garamond" pitchFamily="18" charset="0"/>
                        </a:rPr>
                        <a:t>Evénement sportif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tc hMerge="1">
                  <a:txBody>
                    <a:bodyPr/>
                    <a:lstStyle/>
                    <a:p>
                      <a:endParaRPr lang="fr-FR"/>
                    </a:p>
                  </a:txBody>
                  <a:tcPr/>
                </a:tc>
                <a:extLst>
                  <a:ext uri="{0D108BD9-81ED-4DB2-BD59-A6C34878D82A}">
                    <a16:rowId xmlns:a16="http://schemas.microsoft.com/office/drawing/2014/main" val="10000"/>
                  </a:ext>
                </a:extLst>
              </a:tr>
              <a:tr h="640080">
                <a:tc rowSpan="6">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Ressources financières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Acteurs (sportifs, artistes…)</a:t>
                      </a:r>
                      <a:endParaRPr kumimoji="0" lang="fr-FR" sz="1600" b="1"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extLst>
                  <a:ext uri="{0D108BD9-81ED-4DB2-BD59-A6C34878D82A}">
                    <a16:rowId xmlns:a16="http://schemas.microsoft.com/office/drawing/2014/main" val="10001"/>
                  </a:ext>
                </a:extLst>
              </a:tr>
              <a:tr h="487363">
                <a:tc v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Billetterie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extLst>
                  <a:ext uri="{0D108BD9-81ED-4DB2-BD59-A6C34878D82A}">
                    <a16:rowId xmlns:a16="http://schemas.microsoft.com/office/drawing/2014/main" val="10002"/>
                  </a:ext>
                </a:extLst>
              </a:tr>
              <a:tr h="917575">
                <a:tc v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Contrats (partenariats, sponsoring, Relations Publiques)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extLst>
                  <a:ext uri="{0D108BD9-81ED-4DB2-BD59-A6C34878D82A}">
                    <a16:rowId xmlns:a16="http://schemas.microsoft.com/office/drawing/2014/main" val="10003"/>
                  </a:ext>
                </a:extLst>
              </a:tr>
              <a:tr h="431800">
                <a:tc v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Droits Médias (TV)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extLst>
                  <a:ext uri="{0D108BD9-81ED-4DB2-BD59-A6C34878D82A}">
                    <a16:rowId xmlns:a16="http://schemas.microsoft.com/office/drawing/2014/main" val="10004"/>
                  </a:ext>
                </a:extLst>
              </a:tr>
              <a:tr h="365760">
                <a:tc v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Merchandising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extLst>
                  <a:ext uri="{0D108BD9-81ED-4DB2-BD59-A6C34878D82A}">
                    <a16:rowId xmlns:a16="http://schemas.microsoft.com/office/drawing/2014/main" val="10005"/>
                  </a:ext>
                </a:extLst>
              </a:tr>
              <a:tr h="795338">
                <a:tc v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Institutions (subventions publiques)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extLst>
                  <a:ext uri="{0D108BD9-81ED-4DB2-BD59-A6C34878D82A}">
                    <a16:rowId xmlns:a16="http://schemas.microsoft.com/office/drawing/2014/main" val="10006"/>
                  </a:ext>
                </a:extLst>
              </a:tr>
              <a:tr h="365760">
                <a:tc row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Renommée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Histoire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extLst>
                  <a:ext uri="{0D108BD9-81ED-4DB2-BD59-A6C34878D82A}">
                    <a16:rowId xmlns:a16="http://schemas.microsoft.com/office/drawing/2014/main" val="10007"/>
                  </a:ext>
                </a:extLst>
              </a:tr>
              <a:tr h="371475">
                <a:tc v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Performance sportive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extLst>
                  <a:ext uri="{0D108BD9-81ED-4DB2-BD59-A6C34878D82A}">
                    <a16:rowId xmlns:a16="http://schemas.microsoft.com/office/drawing/2014/main" val="10008"/>
                  </a:ext>
                </a:extLst>
              </a:tr>
              <a:tr h="366713">
                <a:tc vMerge="1">
                  <a:txBody>
                    <a:bodyPr/>
                    <a:lstStyle/>
                    <a:p>
                      <a:endParaRPr lang="fr-F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1800" b="1" i="0" u="none" strike="noStrike" cap="none" normalizeH="0" baseline="0">
                          <a:ln>
                            <a:noFill/>
                          </a:ln>
                          <a:solidFill>
                            <a:schemeClr val="tx1"/>
                          </a:solidFill>
                          <a:effectLst>
                            <a:outerShdw blurRad="38100" dist="38100" dir="2700000" algn="tl">
                              <a:srgbClr val="000000"/>
                            </a:outerShdw>
                          </a:effectLst>
                          <a:latin typeface="Garamond" pitchFamily="18" charset="0"/>
                        </a:rPr>
                        <a:t>Affluence, audience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000209"/>
                        </a:gs>
                        <a:gs pos="50000">
                          <a:schemeClr val="bg1"/>
                        </a:gs>
                        <a:gs pos="100000">
                          <a:srgbClr val="000209"/>
                        </a:gs>
                      </a:gsLst>
                      <a:lin ang="5400000" scaled="1"/>
                    </a:gradFill>
                  </a:tcPr>
                </a:tc>
                <a:extLst>
                  <a:ext uri="{0D108BD9-81ED-4DB2-BD59-A6C34878D82A}">
                    <a16:rowId xmlns:a16="http://schemas.microsoft.com/office/drawing/2014/main" val="10009"/>
                  </a:ext>
                </a:extLst>
              </a:tr>
            </a:tbl>
          </a:graphicData>
        </a:graphic>
      </p:graphicFrame>
      <p:graphicFrame>
        <p:nvGraphicFramePr>
          <p:cNvPr id="8226" name="Group 34">
            <a:extLst>
              <a:ext uri="{FF2B5EF4-FFF2-40B4-BE49-F238E27FC236}">
                <a16:creationId xmlns:a16="http://schemas.microsoft.com/office/drawing/2014/main" id="{66C72945-DB6A-4784-B36E-1223CB0E9F87}"/>
              </a:ext>
            </a:extLst>
          </p:cNvPr>
          <p:cNvGraphicFramePr>
            <a:graphicFrameLocks noGrp="1"/>
          </p:cNvGraphicFramePr>
          <p:nvPr/>
        </p:nvGraphicFramePr>
        <p:xfrm>
          <a:off x="7104063" y="1484314"/>
          <a:ext cx="3313112" cy="4594225"/>
        </p:xfrm>
        <a:graphic>
          <a:graphicData uri="http://schemas.openxmlformats.org/drawingml/2006/table">
            <a:tbl>
              <a:tblPr/>
              <a:tblGrid>
                <a:gridCol w="3313112">
                  <a:extLst>
                    <a:ext uri="{9D8B030D-6E8A-4147-A177-3AD203B41FA5}">
                      <a16:colId xmlns:a16="http://schemas.microsoft.com/office/drawing/2014/main" val="20000"/>
                    </a:ext>
                  </a:extLst>
                </a:gridCol>
              </a:tblGrid>
              <a:tr h="100764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fr-FR" sz="2400" b="1" i="0" u="none" strike="noStrike" cap="none" normalizeH="0" baseline="0">
                          <a:ln>
                            <a:noFill/>
                          </a:ln>
                          <a:solidFill>
                            <a:schemeClr val="tx1"/>
                          </a:solidFill>
                          <a:effectLst>
                            <a:outerShdw blurRad="38100" dist="38100" dir="2700000" algn="tl">
                              <a:srgbClr val="000000"/>
                            </a:outerShdw>
                          </a:effectLst>
                          <a:latin typeface="Garamond" pitchFamily="18" charset="0"/>
                        </a:rPr>
                        <a:t>Actifs</a:t>
                      </a:r>
                    </a:p>
                  </a:txBody>
                  <a:tcPr marT="45700" marB="457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bg1">
                            <a:gamma/>
                            <a:shade val="46275"/>
                            <a:invGamma/>
                          </a:schemeClr>
                        </a:gs>
                        <a:gs pos="50000">
                          <a:schemeClr val="bg1"/>
                        </a:gs>
                        <a:gs pos="100000">
                          <a:schemeClr val="bg1">
                            <a:gamma/>
                            <a:shade val="46275"/>
                            <a:invGamma/>
                          </a:schemeClr>
                        </a:gs>
                      </a:gsLst>
                      <a:lin ang="5400000" scaled="1"/>
                    </a:gradFill>
                  </a:tcPr>
                </a:tc>
                <a:extLst>
                  <a:ext uri="{0D108BD9-81ED-4DB2-BD59-A6C34878D82A}">
                    <a16:rowId xmlns:a16="http://schemas.microsoft.com/office/drawing/2014/main" val="10000"/>
                  </a:ext>
                </a:extLst>
              </a:tr>
              <a:tr h="3586583">
                <a:tc>
                  <a:txBody>
                    <a:bodyPr/>
                    <a:lstStyle/>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2000" b="1" i="0" u="none" strike="noStrike" cap="none" normalizeH="0" baseline="0">
                          <a:ln>
                            <a:noFill/>
                          </a:ln>
                          <a:solidFill>
                            <a:srgbClr val="FF3300"/>
                          </a:solidFill>
                          <a:effectLst>
                            <a:outerShdw blurRad="38100" dist="38100" dir="2700000" algn="tl">
                              <a:srgbClr val="000000"/>
                            </a:outerShdw>
                          </a:effectLst>
                          <a:latin typeface="Garamond" pitchFamily="18" charset="0"/>
                        </a:rPr>
                        <a:t>Acteurs Pros </a:t>
                      </a:r>
                      <a:r>
                        <a:rPr kumimoji="0" lang="fr-FR" sz="1600" b="1" i="0" u="none" strike="noStrike" cap="none" normalizeH="0" baseline="0">
                          <a:ln>
                            <a:noFill/>
                          </a:ln>
                          <a:solidFill>
                            <a:srgbClr val="FF3300"/>
                          </a:solidFill>
                          <a:effectLst>
                            <a:outerShdw blurRad="38100" dist="38100" dir="2700000" algn="tl">
                              <a:srgbClr val="000000"/>
                            </a:outerShdw>
                          </a:effectLst>
                          <a:latin typeface="Garamond" pitchFamily="18" charset="0"/>
                        </a:rPr>
                        <a:t>(art – sport)</a:t>
                      </a:r>
                    </a:p>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2000" b="1" i="0" u="none" strike="noStrike" cap="none" normalizeH="0" baseline="0">
                          <a:ln>
                            <a:noFill/>
                          </a:ln>
                          <a:solidFill>
                            <a:srgbClr val="FF3300"/>
                          </a:solidFill>
                          <a:effectLst>
                            <a:outerShdw blurRad="38100" dist="38100" dir="2700000" algn="tl">
                              <a:srgbClr val="000000"/>
                            </a:outerShdw>
                          </a:effectLst>
                          <a:latin typeface="Garamond" pitchFamily="18" charset="0"/>
                        </a:rPr>
                        <a:t>Partenariales </a:t>
                      </a:r>
                    </a:p>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1600" b="1" i="0" u="none" strike="noStrike" cap="none" normalizeH="0" baseline="0">
                          <a:ln>
                            <a:noFill/>
                          </a:ln>
                          <a:solidFill>
                            <a:srgbClr val="FF3300"/>
                          </a:solidFill>
                          <a:effectLst>
                            <a:outerShdw blurRad="38100" dist="38100" dir="2700000" algn="tl">
                              <a:srgbClr val="000000"/>
                            </a:outerShdw>
                          </a:effectLst>
                          <a:latin typeface="Garamond" pitchFamily="18" charset="0"/>
                        </a:rPr>
                        <a:t>(sponsoring, parrainage</a:t>
                      </a:r>
                      <a:r>
                        <a:rPr kumimoji="0" lang="fr-FR" sz="1600" b="1" i="0" u="none" strike="noStrike" cap="none" normalizeH="0" baseline="0">
                          <a:ln>
                            <a:noFill/>
                          </a:ln>
                          <a:solidFill>
                            <a:schemeClr val="tx1"/>
                          </a:solidFill>
                          <a:effectLst>
                            <a:outerShdw blurRad="38100" dist="38100" dir="2700000" algn="tl">
                              <a:srgbClr val="000000"/>
                            </a:outerShdw>
                          </a:effectLst>
                          <a:latin typeface="Garamond" pitchFamily="18" charset="0"/>
                        </a:rPr>
                        <a:t>)</a:t>
                      </a:r>
                      <a:r>
                        <a:rPr kumimoji="0" lang="fr-FR" sz="2000" b="1" i="0" u="none" strike="noStrike" cap="none" normalizeH="0" baseline="0">
                          <a:ln>
                            <a:noFill/>
                          </a:ln>
                          <a:solidFill>
                            <a:schemeClr val="tx1"/>
                          </a:solidFill>
                          <a:effectLst>
                            <a:outerShdw blurRad="38100" dist="38100" dir="2700000" algn="tl">
                              <a:srgbClr val="000000"/>
                            </a:outerShdw>
                          </a:effectLst>
                          <a:latin typeface="Garamond" pitchFamily="18" charset="0"/>
                        </a:rPr>
                        <a:t> </a:t>
                      </a:r>
                    </a:p>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2000" b="1" i="0" u="none" strike="noStrike" cap="none" normalizeH="0" baseline="0">
                          <a:ln>
                            <a:noFill/>
                          </a:ln>
                          <a:solidFill>
                            <a:schemeClr val="hlink"/>
                          </a:solidFill>
                          <a:effectLst>
                            <a:outerShdw blurRad="38100" dist="38100" dir="2700000" algn="tl">
                              <a:srgbClr val="000000"/>
                            </a:outerShdw>
                          </a:effectLst>
                          <a:latin typeface="Garamond" pitchFamily="18" charset="0"/>
                        </a:rPr>
                        <a:t>Réputation </a:t>
                      </a:r>
                    </a:p>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1600" b="1" i="0" u="none" strike="noStrike" cap="none" normalizeH="0" baseline="0">
                          <a:ln>
                            <a:noFill/>
                          </a:ln>
                          <a:solidFill>
                            <a:schemeClr val="hlink"/>
                          </a:solidFill>
                          <a:effectLst>
                            <a:outerShdw blurRad="38100" dist="38100" dir="2700000" algn="tl">
                              <a:srgbClr val="000000"/>
                            </a:outerShdw>
                          </a:effectLst>
                          <a:latin typeface="Garamond" pitchFamily="18" charset="0"/>
                        </a:rPr>
                        <a:t>(événement, acteur, site)</a:t>
                      </a:r>
                    </a:p>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2000" b="1" i="0" u="none" strike="noStrike" cap="none" normalizeH="0" baseline="0">
                          <a:ln>
                            <a:noFill/>
                          </a:ln>
                          <a:solidFill>
                            <a:srgbClr val="FF3300"/>
                          </a:solidFill>
                          <a:effectLst>
                            <a:outerShdw blurRad="38100" dist="38100" dir="2700000" algn="tl">
                              <a:srgbClr val="000000"/>
                            </a:outerShdw>
                          </a:effectLst>
                          <a:latin typeface="Garamond" pitchFamily="18" charset="0"/>
                        </a:rPr>
                        <a:t>Relationnelles </a:t>
                      </a:r>
                    </a:p>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1600" b="1" i="0" u="none" strike="noStrike" cap="none" normalizeH="0" baseline="0">
                          <a:ln>
                            <a:noFill/>
                          </a:ln>
                          <a:solidFill>
                            <a:srgbClr val="FF3300"/>
                          </a:solidFill>
                          <a:effectLst>
                            <a:outerShdw blurRad="38100" dist="38100" dir="2700000" algn="tl">
                              <a:srgbClr val="000000"/>
                            </a:outerShdw>
                          </a:effectLst>
                          <a:latin typeface="Garamond" pitchFamily="18" charset="0"/>
                        </a:rPr>
                        <a:t>(capital social, réseaux relationnels, relations publiques</a:t>
                      </a:r>
                      <a:r>
                        <a:rPr kumimoji="0" lang="fr-FR" sz="1600" b="1" i="0" u="none" strike="noStrike" cap="none" normalizeH="0" baseline="0">
                          <a:ln>
                            <a:noFill/>
                          </a:ln>
                          <a:solidFill>
                            <a:schemeClr val="tx1"/>
                          </a:solidFill>
                          <a:effectLst>
                            <a:outerShdw blurRad="38100" dist="38100" dir="2700000" algn="tl">
                              <a:srgbClr val="000000"/>
                            </a:outerShdw>
                          </a:effectLst>
                          <a:latin typeface="Garamond" pitchFamily="18" charset="0"/>
                        </a:rPr>
                        <a:t>)</a:t>
                      </a:r>
                    </a:p>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2000" b="1" i="0" u="none" strike="noStrike" cap="none" normalizeH="0" baseline="0">
                          <a:ln>
                            <a:noFill/>
                          </a:ln>
                          <a:solidFill>
                            <a:schemeClr val="hlink"/>
                          </a:solidFill>
                          <a:effectLst>
                            <a:outerShdw blurRad="38100" dist="38100" dir="2700000" algn="tl">
                              <a:srgbClr val="000000"/>
                            </a:outerShdw>
                          </a:effectLst>
                          <a:latin typeface="Garamond" pitchFamily="18" charset="0"/>
                        </a:rPr>
                        <a:t>Physiques - Territoriales</a:t>
                      </a:r>
                    </a:p>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1600" b="1" i="0" u="none" strike="noStrike" cap="none" normalizeH="0" baseline="0">
                          <a:ln>
                            <a:noFill/>
                          </a:ln>
                          <a:solidFill>
                            <a:schemeClr val="hlink"/>
                          </a:solidFill>
                          <a:effectLst>
                            <a:outerShdw blurRad="38100" dist="38100" dir="2700000" algn="tl">
                              <a:srgbClr val="000000"/>
                            </a:outerShdw>
                          </a:effectLst>
                          <a:latin typeface="Garamond" pitchFamily="18" charset="0"/>
                        </a:rPr>
                        <a:t>(infrastructures, culture)</a:t>
                      </a:r>
                    </a:p>
                    <a:p>
                      <a:pPr marL="0" marR="0" lvl="0" indent="0" algn="ctr" defTabSz="914400" rtl="0" eaLnBrk="1" fontAlgn="base" latinLnBrk="0" hangingPunct="1">
                        <a:lnSpc>
                          <a:spcPct val="90000"/>
                        </a:lnSpc>
                        <a:spcBef>
                          <a:spcPct val="10000"/>
                        </a:spcBef>
                        <a:spcAft>
                          <a:spcPct val="0"/>
                        </a:spcAft>
                        <a:buClr>
                          <a:schemeClr val="hlink"/>
                        </a:buClr>
                        <a:buSzPct val="70000"/>
                        <a:buFont typeface="Wingdings" pitchFamily="2" charset="2"/>
                        <a:buNone/>
                        <a:tabLst/>
                      </a:pPr>
                      <a:r>
                        <a:rPr kumimoji="0" lang="fr-FR" sz="2000" b="1" i="0" u="none" strike="noStrike" cap="none" normalizeH="0" baseline="0">
                          <a:ln>
                            <a:noFill/>
                          </a:ln>
                          <a:solidFill>
                            <a:schemeClr val="hlink"/>
                          </a:solidFill>
                          <a:effectLst>
                            <a:outerShdw blurRad="38100" dist="38100" dir="2700000" algn="tl">
                              <a:srgbClr val="000000"/>
                            </a:outerShdw>
                          </a:effectLst>
                          <a:latin typeface="Garamond" pitchFamily="18" charset="0"/>
                        </a:rPr>
                        <a:t>Capacités organisationnelles </a:t>
                      </a:r>
                      <a:r>
                        <a:rPr kumimoji="0" lang="fr-FR" sz="1600" b="1" i="0" u="none" strike="noStrike" cap="none" normalizeH="0" baseline="0">
                          <a:ln>
                            <a:noFill/>
                          </a:ln>
                          <a:solidFill>
                            <a:schemeClr val="hlink"/>
                          </a:solidFill>
                          <a:effectLst>
                            <a:outerShdw blurRad="38100" dist="38100" dir="2700000" algn="tl">
                              <a:srgbClr val="000000"/>
                            </a:outerShdw>
                          </a:effectLst>
                          <a:latin typeface="Garamond" pitchFamily="18" charset="0"/>
                        </a:rPr>
                        <a:t>(compétences clés, savoir-faire événementiel)</a:t>
                      </a:r>
                    </a:p>
                  </a:txBody>
                  <a:tcPr marT="45700" marB="457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1">
                            <a:gamma/>
                            <a:shade val="46275"/>
                            <a:invGamma/>
                          </a:schemeClr>
                        </a:gs>
                        <a:gs pos="50000">
                          <a:schemeClr val="bg1"/>
                        </a:gs>
                        <a:gs pos="100000">
                          <a:schemeClr val="bg1">
                            <a:gamma/>
                            <a:shade val="46275"/>
                            <a:invGamma/>
                          </a:schemeClr>
                        </a:gs>
                      </a:gsLst>
                      <a:lin ang="5400000" scaled="1"/>
                    </a:gradFill>
                  </a:tcPr>
                </a:tc>
                <a:extLst>
                  <a:ext uri="{0D108BD9-81ED-4DB2-BD59-A6C34878D82A}">
                    <a16:rowId xmlns:a16="http://schemas.microsoft.com/office/drawing/2014/main" val="10001"/>
                  </a:ext>
                </a:extLst>
              </a:tr>
            </a:tbl>
          </a:graphicData>
        </a:graphic>
      </p:graphicFrame>
      <p:sp>
        <p:nvSpPr>
          <p:cNvPr id="8234" name="AutoShape 42">
            <a:extLst>
              <a:ext uri="{FF2B5EF4-FFF2-40B4-BE49-F238E27FC236}">
                <a16:creationId xmlns:a16="http://schemas.microsoft.com/office/drawing/2014/main" id="{11D12A62-87FD-4B21-92A2-7807BA7EFC02}"/>
              </a:ext>
            </a:extLst>
          </p:cNvPr>
          <p:cNvSpPr>
            <a:spLocks noChangeArrowheads="1"/>
          </p:cNvSpPr>
          <p:nvPr/>
        </p:nvSpPr>
        <p:spPr bwMode="auto">
          <a:xfrm>
            <a:off x="5880100" y="3357563"/>
            <a:ext cx="1225550" cy="1655762"/>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nodeType="clickEffect">
                                  <p:stCondLst>
                                    <p:cond delay="0"/>
                                  </p:stCondLst>
                                  <p:childTnLst>
                                    <p:set>
                                      <p:cBhvr>
                                        <p:cTn id="10" dur="1" fill="hold">
                                          <p:stCondLst>
                                            <p:cond delay="0"/>
                                          </p:stCondLst>
                                        </p:cTn>
                                        <p:tgtEl>
                                          <p:spTgt spid="8234"/>
                                        </p:tgtEl>
                                        <p:attrNameLst>
                                          <p:attrName>style.visibility</p:attrName>
                                        </p:attrNameLst>
                                      </p:cBhvr>
                                      <p:to>
                                        <p:strVal val="visible"/>
                                      </p:to>
                                    </p:set>
                                    <p:anim calcmode="lin" valueType="num">
                                      <p:cBhvr>
                                        <p:cTn id="11" dur="500" fill="hold"/>
                                        <p:tgtEl>
                                          <p:spTgt spid="8234"/>
                                        </p:tgtEl>
                                        <p:attrNameLst>
                                          <p:attrName>ppt_x</p:attrName>
                                        </p:attrNameLst>
                                      </p:cBhvr>
                                      <p:tavLst>
                                        <p:tav tm="0">
                                          <p:val>
                                            <p:strVal val="#ppt_x-#ppt_w/2"/>
                                          </p:val>
                                        </p:tav>
                                        <p:tav tm="100000">
                                          <p:val>
                                            <p:strVal val="#ppt_x"/>
                                          </p:val>
                                        </p:tav>
                                      </p:tavLst>
                                    </p:anim>
                                    <p:anim calcmode="lin" valueType="num">
                                      <p:cBhvr>
                                        <p:cTn id="12" dur="500" fill="hold"/>
                                        <p:tgtEl>
                                          <p:spTgt spid="8234"/>
                                        </p:tgtEl>
                                        <p:attrNameLst>
                                          <p:attrName>ppt_y</p:attrName>
                                        </p:attrNameLst>
                                      </p:cBhvr>
                                      <p:tavLst>
                                        <p:tav tm="0">
                                          <p:val>
                                            <p:strVal val="#ppt_y"/>
                                          </p:val>
                                        </p:tav>
                                        <p:tav tm="100000">
                                          <p:val>
                                            <p:strVal val="#ppt_y"/>
                                          </p:val>
                                        </p:tav>
                                      </p:tavLst>
                                    </p:anim>
                                    <p:anim calcmode="lin" valueType="num">
                                      <p:cBhvr>
                                        <p:cTn id="13" dur="500" fill="hold"/>
                                        <p:tgtEl>
                                          <p:spTgt spid="8234"/>
                                        </p:tgtEl>
                                        <p:attrNameLst>
                                          <p:attrName>ppt_w</p:attrName>
                                        </p:attrNameLst>
                                      </p:cBhvr>
                                      <p:tavLst>
                                        <p:tav tm="0">
                                          <p:val>
                                            <p:fltVal val="0"/>
                                          </p:val>
                                        </p:tav>
                                        <p:tav tm="100000">
                                          <p:val>
                                            <p:strVal val="#ppt_w"/>
                                          </p:val>
                                        </p:tav>
                                      </p:tavLst>
                                    </p:anim>
                                    <p:anim calcmode="lin" valueType="num">
                                      <p:cBhvr>
                                        <p:cTn id="14" dur="500" fill="hold"/>
                                        <p:tgtEl>
                                          <p:spTgt spid="8234"/>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8226"/>
                                        </p:tgtEl>
                                        <p:attrNameLst>
                                          <p:attrName>style.visibility</p:attrName>
                                        </p:attrNameLst>
                                      </p:cBhvr>
                                      <p:to>
                                        <p:strVal val="visible"/>
                                      </p:to>
                                    </p:set>
                                    <p:animEffect transition="in" filter="checkerboard(across)">
                                      <p:cBhvr>
                                        <p:cTn id="19" dur="500"/>
                                        <p:tgtEl>
                                          <p:spTgt spid="8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5">
            <a:extLst>
              <a:ext uri="{FF2B5EF4-FFF2-40B4-BE49-F238E27FC236}">
                <a16:creationId xmlns:a16="http://schemas.microsoft.com/office/drawing/2014/main" id="{27016ED3-7D7D-4480-B1D2-7EDFD45D5FFD}"/>
              </a:ext>
            </a:extLst>
          </p:cNvPr>
          <p:cNvSpPr txBox="1">
            <a:spLocks noChangeArrowheads="1"/>
          </p:cNvSpPr>
          <p:nvPr/>
        </p:nvSpPr>
        <p:spPr bwMode="auto">
          <a:xfrm>
            <a:off x="3719514" y="2636838"/>
            <a:ext cx="2016125" cy="59055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600" b="1">
                <a:latin typeface="Times New Roman" panose="02020603050405020304" pitchFamily="18" charset="0"/>
              </a:rPr>
              <a:t>Ressources relationnelles</a:t>
            </a:r>
          </a:p>
        </p:txBody>
      </p:sp>
      <p:sp>
        <p:nvSpPr>
          <p:cNvPr id="9222" name="Text Box 6">
            <a:extLst>
              <a:ext uri="{FF2B5EF4-FFF2-40B4-BE49-F238E27FC236}">
                <a16:creationId xmlns:a16="http://schemas.microsoft.com/office/drawing/2014/main" id="{9D5267ED-B3DE-4EDC-BBA3-E094B8AA429D}"/>
              </a:ext>
            </a:extLst>
          </p:cNvPr>
          <p:cNvSpPr txBox="1">
            <a:spLocks noChangeArrowheads="1"/>
          </p:cNvSpPr>
          <p:nvPr/>
        </p:nvSpPr>
        <p:spPr bwMode="auto">
          <a:xfrm>
            <a:off x="3719514" y="765175"/>
            <a:ext cx="1997075" cy="59055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Times New Roman" panose="02020603050405020304" pitchFamily="18" charset="0"/>
              </a:rPr>
              <a:t>Ressources partenariales</a:t>
            </a:r>
          </a:p>
        </p:txBody>
      </p:sp>
      <p:sp>
        <p:nvSpPr>
          <p:cNvPr id="39940" name="Text Box 7">
            <a:extLst>
              <a:ext uri="{FF2B5EF4-FFF2-40B4-BE49-F238E27FC236}">
                <a16:creationId xmlns:a16="http://schemas.microsoft.com/office/drawing/2014/main" id="{E07B18A7-95F2-44E5-B30B-8CBA38E4509E}"/>
              </a:ext>
            </a:extLst>
          </p:cNvPr>
          <p:cNvSpPr txBox="1">
            <a:spLocks noChangeArrowheads="1"/>
          </p:cNvSpPr>
          <p:nvPr/>
        </p:nvSpPr>
        <p:spPr bwMode="auto">
          <a:xfrm>
            <a:off x="1524001" y="981075"/>
            <a:ext cx="1331913"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endParaRPr lang="fr-FR" altLang="fr-FR" sz="1800" b="1">
              <a:solidFill>
                <a:schemeClr val="hlink"/>
              </a:solidFill>
              <a:latin typeface="Times New Roman" panose="02020603050405020304" pitchFamily="18" charset="0"/>
            </a:endParaRPr>
          </a:p>
          <a:p>
            <a:pPr algn="ctr" eaLnBrk="1" hangingPunct="1">
              <a:spcBef>
                <a:spcPct val="50000"/>
              </a:spcBef>
              <a:buClrTx/>
              <a:buSzTx/>
              <a:buFontTx/>
              <a:buNone/>
            </a:pPr>
            <a:r>
              <a:rPr lang="fr-FR" altLang="fr-FR" sz="1800" b="1">
                <a:solidFill>
                  <a:schemeClr val="tx2"/>
                </a:solidFill>
                <a:latin typeface="Times New Roman" panose="02020603050405020304" pitchFamily="18" charset="0"/>
              </a:rPr>
              <a:t>Portefeuille </a:t>
            </a:r>
          </a:p>
          <a:p>
            <a:pPr algn="ctr" eaLnBrk="1" hangingPunct="1">
              <a:spcBef>
                <a:spcPct val="50000"/>
              </a:spcBef>
              <a:buClrTx/>
              <a:buSzTx/>
              <a:buFontTx/>
              <a:buNone/>
            </a:pPr>
            <a:r>
              <a:rPr lang="fr-FR" altLang="fr-FR" sz="1800" b="1">
                <a:solidFill>
                  <a:schemeClr val="tx2"/>
                </a:solidFill>
                <a:latin typeface="Times New Roman" panose="02020603050405020304" pitchFamily="18" charset="0"/>
              </a:rPr>
              <a:t>de </a:t>
            </a:r>
          </a:p>
          <a:p>
            <a:pPr algn="ctr" eaLnBrk="1" hangingPunct="1">
              <a:spcBef>
                <a:spcPct val="50000"/>
              </a:spcBef>
              <a:buClrTx/>
              <a:buSzTx/>
              <a:buFontTx/>
              <a:buNone/>
            </a:pPr>
            <a:r>
              <a:rPr lang="fr-FR" altLang="fr-FR" sz="1800" b="1">
                <a:solidFill>
                  <a:schemeClr val="tx2"/>
                </a:solidFill>
                <a:latin typeface="Times New Roman" panose="02020603050405020304" pitchFamily="18" charset="0"/>
              </a:rPr>
              <a:t>Ressources</a:t>
            </a:r>
          </a:p>
          <a:p>
            <a:pPr algn="ctr" eaLnBrk="1" hangingPunct="1">
              <a:spcBef>
                <a:spcPct val="50000"/>
              </a:spcBef>
              <a:buClrTx/>
              <a:buSzTx/>
              <a:buFontTx/>
              <a:buNone/>
            </a:pPr>
            <a:r>
              <a:rPr lang="fr-FR" altLang="fr-FR" sz="1800" b="1">
                <a:solidFill>
                  <a:schemeClr val="tx2"/>
                </a:solidFill>
                <a:latin typeface="Times New Roman" panose="02020603050405020304" pitchFamily="18" charset="0"/>
              </a:rPr>
              <a:t>(actifs marketing)</a:t>
            </a:r>
          </a:p>
        </p:txBody>
      </p:sp>
      <p:sp>
        <p:nvSpPr>
          <p:cNvPr id="39941" name="Text Box 8">
            <a:extLst>
              <a:ext uri="{FF2B5EF4-FFF2-40B4-BE49-F238E27FC236}">
                <a16:creationId xmlns:a16="http://schemas.microsoft.com/office/drawing/2014/main" id="{38C51B68-FFEB-40D5-AD1F-C24733B6AD5F}"/>
              </a:ext>
            </a:extLst>
          </p:cNvPr>
          <p:cNvSpPr txBox="1">
            <a:spLocks noChangeArrowheads="1"/>
          </p:cNvSpPr>
          <p:nvPr/>
        </p:nvSpPr>
        <p:spPr bwMode="auto">
          <a:xfrm>
            <a:off x="1524000" y="3657601"/>
            <a:ext cx="20574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1800" b="1">
                <a:solidFill>
                  <a:schemeClr val="tx2"/>
                </a:solidFill>
                <a:latin typeface="Times New Roman" panose="02020603050405020304" pitchFamily="18" charset="0"/>
              </a:rPr>
              <a:t>Capacités, </a:t>
            </a:r>
          </a:p>
          <a:p>
            <a:pPr eaLnBrk="1" hangingPunct="1">
              <a:spcBef>
                <a:spcPct val="50000"/>
              </a:spcBef>
              <a:buClrTx/>
              <a:buSzTx/>
              <a:buFontTx/>
              <a:buNone/>
            </a:pPr>
            <a:r>
              <a:rPr lang="fr-FR" altLang="fr-FR" sz="1800" b="1">
                <a:solidFill>
                  <a:schemeClr val="tx2"/>
                </a:solidFill>
                <a:latin typeface="Times New Roman" panose="02020603050405020304" pitchFamily="18" charset="0"/>
              </a:rPr>
              <a:t>Compétences</a:t>
            </a:r>
          </a:p>
        </p:txBody>
      </p:sp>
      <p:sp>
        <p:nvSpPr>
          <p:cNvPr id="39942" name="Text Box 9">
            <a:extLst>
              <a:ext uri="{FF2B5EF4-FFF2-40B4-BE49-F238E27FC236}">
                <a16:creationId xmlns:a16="http://schemas.microsoft.com/office/drawing/2014/main" id="{A9E2C8AD-ADAC-4ED6-AE60-364638D1CFDE}"/>
              </a:ext>
            </a:extLst>
          </p:cNvPr>
          <p:cNvSpPr txBox="1">
            <a:spLocks noChangeArrowheads="1"/>
          </p:cNvSpPr>
          <p:nvPr/>
        </p:nvSpPr>
        <p:spPr bwMode="auto">
          <a:xfrm>
            <a:off x="1524000" y="4953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1800" b="1">
                <a:solidFill>
                  <a:schemeClr val="tx2"/>
                </a:solidFill>
                <a:latin typeface="Times New Roman" panose="02020603050405020304" pitchFamily="18" charset="0"/>
              </a:rPr>
              <a:t>Performance, succès</a:t>
            </a:r>
          </a:p>
        </p:txBody>
      </p:sp>
      <p:sp>
        <p:nvSpPr>
          <p:cNvPr id="39943" name="Line 10">
            <a:extLst>
              <a:ext uri="{FF2B5EF4-FFF2-40B4-BE49-F238E27FC236}">
                <a16:creationId xmlns:a16="http://schemas.microsoft.com/office/drawing/2014/main" id="{41C1236E-E8CF-4140-8E26-50DEE711ECF0}"/>
              </a:ext>
            </a:extLst>
          </p:cNvPr>
          <p:cNvSpPr>
            <a:spLocks noChangeShapeType="1"/>
          </p:cNvSpPr>
          <p:nvPr/>
        </p:nvSpPr>
        <p:spPr bwMode="auto">
          <a:xfrm>
            <a:off x="2971800" y="0"/>
            <a:ext cx="0" cy="6858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4" name="Text Box 11">
            <a:extLst>
              <a:ext uri="{FF2B5EF4-FFF2-40B4-BE49-F238E27FC236}">
                <a16:creationId xmlns:a16="http://schemas.microsoft.com/office/drawing/2014/main" id="{60BB325A-5FF9-404C-84C6-4E1C8200D0A8}"/>
              </a:ext>
            </a:extLst>
          </p:cNvPr>
          <p:cNvSpPr txBox="1">
            <a:spLocks noChangeArrowheads="1"/>
          </p:cNvSpPr>
          <p:nvPr/>
        </p:nvSpPr>
        <p:spPr bwMode="auto">
          <a:xfrm>
            <a:off x="1676400" y="1"/>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2000" b="1">
                <a:solidFill>
                  <a:schemeClr val="tx2"/>
                </a:solidFill>
                <a:latin typeface="Times New Roman" panose="02020603050405020304" pitchFamily="18" charset="0"/>
              </a:rPr>
              <a:t>Concepts</a:t>
            </a:r>
          </a:p>
        </p:txBody>
      </p:sp>
      <p:sp>
        <p:nvSpPr>
          <p:cNvPr id="39945" name="Line 12">
            <a:extLst>
              <a:ext uri="{FF2B5EF4-FFF2-40B4-BE49-F238E27FC236}">
                <a16:creationId xmlns:a16="http://schemas.microsoft.com/office/drawing/2014/main" id="{907FC97B-9E76-4BC9-92E8-67C925366FFA}"/>
              </a:ext>
            </a:extLst>
          </p:cNvPr>
          <p:cNvSpPr>
            <a:spLocks noChangeShapeType="1"/>
          </p:cNvSpPr>
          <p:nvPr/>
        </p:nvSpPr>
        <p:spPr bwMode="auto">
          <a:xfrm>
            <a:off x="1524000" y="457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6" name="Text Box 13">
            <a:extLst>
              <a:ext uri="{FF2B5EF4-FFF2-40B4-BE49-F238E27FC236}">
                <a16:creationId xmlns:a16="http://schemas.microsoft.com/office/drawing/2014/main" id="{AD6AB6DA-A9C6-46EE-A707-15F9186E27F5}"/>
              </a:ext>
            </a:extLst>
          </p:cNvPr>
          <p:cNvSpPr txBox="1">
            <a:spLocks noChangeArrowheads="1"/>
          </p:cNvSpPr>
          <p:nvPr/>
        </p:nvSpPr>
        <p:spPr bwMode="auto">
          <a:xfrm>
            <a:off x="3863975" y="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2400" b="1">
                <a:latin typeface="Verdana" panose="020B0604030504040204" pitchFamily="34" charset="0"/>
              </a:rPr>
              <a:t>MODELE RBV</a:t>
            </a:r>
          </a:p>
        </p:txBody>
      </p:sp>
      <p:sp>
        <p:nvSpPr>
          <p:cNvPr id="9230" name="Oval 14">
            <a:extLst>
              <a:ext uri="{FF2B5EF4-FFF2-40B4-BE49-F238E27FC236}">
                <a16:creationId xmlns:a16="http://schemas.microsoft.com/office/drawing/2014/main" id="{9AB957AC-73B6-424B-A6DA-5C94FECE9D88}"/>
              </a:ext>
            </a:extLst>
          </p:cNvPr>
          <p:cNvSpPr>
            <a:spLocks noChangeArrowheads="1"/>
          </p:cNvSpPr>
          <p:nvPr/>
        </p:nvSpPr>
        <p:spPr bwMode="auto">
          <a:xfrm>
            <a:off x="5016500" y="6381751"/>
            <a:ext cx="2438400" cy="33337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rPr>
              <a:t>Long Terme</a:t>
            </a:r>
          </a:p>
        </p:txBody>
      </p:sp>
      <p:sp>
        <p:nvSpPr>
          <p:cNvPr id="9231" name="Oval 15">
            <a:extLst>
              <a:ext uri="{FF2B5EF4-FFF2-40B4-BE49-F238E27FC236}">
                <a16:creationId xmlns:a16="http://schemas.microsoft.com/office/drawing/2014/main" id="{2FD91DDF-ACDE-4AE4-921A-B5A096980E80}"/>
              </a:ext>
            </a:extLst>
          </p:cNvPr>
          <p:cNvSpPr>
            <a:spLocks noChangeArrowheads="1"/>
          </p:cNvSpPr>
          <p:nvPr/>
        </p:nvSpPr>
        <p:spPr bwMode="auto">
          <a:xfrm>
            <a:off x="4730750" y="5000625"/>
            <a:ext cx="2819400" cy="5334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rPr>
              <a:t>Succès « sectoriel »</a:t>
            </a:r>
          </a:p>
        </p:txBody>
      </p:sp>
      <p:sp>
        <p:nvSpPr>
          <p:cNvPr id="9232" name="Oval 16">
            <a:extLst>
              <a:ext uri="{FF2B5EF4-FFF2-40B4-BE49-F238E27FC236}">
                <a16:creationId xmlns:a16="http://schemas.microsoft.com/office/drawing/2014/main" id="{F9F7109A-A803-4F8E-A0DD-3640412C590A}"/>
              </a:ext>
            </a:extLst>
          </p:cNvPr>
          <p:cNvSpPr>
            <a:spLocks noChangeArrowheads="1"/>
          </p:cNvSpPr>
          <p:nvPr/>
        </p:nvSpPr>
        <p:spPr bwMode="auto">
          <a:xfrm>
            <a:off x="5087938" y="3716338"/>
            <a:ext cx="2362200" cy="8382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rPr>
              <a:t>Organisateurs, </a:t>
            </a:r>
          </a:p>
          <a:p>
            <a:pPr algn="ctr" eaLnBrk="1" hangingPunct="1">
              <a:defRPr/>
            </a:pPr>
            <a:r>
              <a:rPr lang="fr-FR" b="1">
                <a:latin typeface="Arial" charset="0"/>
              </a:rPr>
              <a:t>Managers</a:t>
            </a:r>
          </a:p>
        </p:txBody>
      </p:sp>
      <p:sp>
        <p:nvSpPr>
          <p:cNvPr id="39950" name="Line 17">
            <a:extLst>
              <a:ext uri="{FF2B5EF4-FFF2-40B4-BE49-F238E27FC236}">
                <a16:creationId xmlns:a16="http://schemas.microsoft.com/office/drawing/2014/main" id="{C43E3BD4-F491-4599-9DBF-48342C80133E}"/>
              </a:ext>
            </a:extLst>
          </p:cNvPr>
          <p:cNvSpPr>
            <a:spLocks noChangeShapeType="1"/>
          </p:cNvSpPr>
          <p:nvPr/>
        </p:nvSpPr>
        <p:spPr bwMode="auto">
          <a:xfrm flipV="1">
            <a:off x="1524000" y="3644900"/>
            <a:ext cx="8388350" cy="1270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51" name="Line 18">
            <a:extLst>
              <a:ext uri="{FF2B5EF4-FFF2-40B4-BE49-F238E27FC236}">
                <a16:creationId xmlns:a16="http://schemas.microsoft.com/office/drawing/2014/main" id="{F3A56188-2E0A-4737-A233-F91860168255}"/>
              </a:ext>
            </a:extLst>
          </p:cNvPr>
          <p:cNvSpPr>
            <a:spLocks noChangeShapeType="1"/>
          </p:cNvSpPr>
          <p:nvPr/>
        </p:nvSpPr>
        <p:spPr bwMode="auto">
          <a:xfrm>
            <a:off x="1524000" y="4724400"/>
            <a:ext cx="83883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35" name="Text Box 19">
            <a:extLst>
              <a:ext uri="{FF2B5EF4-FFF2-40B4-BE49-F238E27FC236}">
                <a16:creationId xmlns:a16="http://schemas.microsoft.com/office/drawing/2014/main" id="{27BA4F3F-4FEB-4117-A674-550BEB3F0E0A}"/>
              </a:ext>
            </a:extLst>
          </p:cNvPr>
          <p:cNvSpPr txBox="1">
            <a:spLocks noChangeArrowheads="1"/>
          </p:cNvSpPr>
          <p:nvPr/>
        </p:nvSpPr>
        <p:spPr bwMode="auto">
          <a:xfrm>
            <a:off x="9912351" y="1125538"/>
            <a:ext cx="379413" cy="3606800"/>
          </a:xfrm>
          <a:prstGeom prst="rect">
            <a:avLst/>
          </a:prstGeom>
          <a:gradFill rotWithShape="1">
            <a:gsLst>
              <a:gs pos="0">
                <a:schemeClr val="bg2"/>
              </a:gs>
              <a:gs pos="50000">
                <a:schemeClr val="bg2">
                  <a:gamma/>
                  <a:shade val="46275"/>
                  <a:invGamma/>
                </a:schemeClr>
              </a:gs>
              <a:gs pos="100000">
                <a:schemeClr val="bg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2000" b="1">
                <a:latin typeface="Times New Roman" pitchFamily="18" charset="0"/>
              </a:rPr>
              <a:t>PROPRIETES</a:t>
            </a:r>
          </a:p>
          <a:p>
            <a:pPr algn="ctr" eaLnBrk="1" hangingPunct="1">
              <a:spcBef>
                <a:spcPct val="50000"/>
              </a:spcBef>
              <a:defRPr/>
            </a:pPr>
            <a:r>
              <a:rPr lang="fr-FR" sz="2000" b="1">
                <a:latin typeface="Times New Roman" pitchFamily="18" charset="0"/>
              </a:rPr>
              <a:t>?</a:t>
            </a:r>
          </a:p>
        </p:txBody>
      </p:sp>
      <p:sp>
        <p:nvSpPr>
          <p:cNvPr id="9236" name="Rectangle 20">
            <a:extLst>
              <a:ext uri="{FF2B5EF4-FFF2-40B4-BE49-F238E27FC236}">
                <a16:creationId xmlns:a16="http://schemas.microsoft.com/office/drawing/2014/main" id="{61F77456-07A6-4B83-88E8-7BDA5E725160}"/>
              </a:ext>
            </a:extLst>
          </p:cNvPr>
          <p:cNvSpPr>
            <a:spLocks noChangeArrowheads="1"/>
          </p:cNvSpPr>
          <p:nvPr/>
        </p:nvSpPr>
        <p:spPr bwMode="auto">
          <a:xfrm>
            <a:off x="3124200" y="609601"/>
            <a:ext cx="6356350" cy="2747963"/>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9237" name="Oval 21">
            <a:extLst>
              <a:ext uri="{FF2B5EF4-FFF2-40B4-BE49-F238E27FC236}">
                <a16:creationId xmlns:a16="http://schemas.microsoft.com/office/drawing/2014/main" id="{1954053D-FD61-4DE3-99F8-827D6490A9B2}"/>
              </a:ext>
            </a:extLst>
          </p:cNvPr>
          <p:cNvSpPr>
            <a:spLocks noChangeArrowheads="1"/>
          </p:cNvSpPr>
          <p:nvPr/>
        </p:nvSpPr>
        <p:spPr bwMode="auto">
          <a:xfrm>
            <a:off x="3214688" y="5564189"/>
            <a:ext cx="1985962" cy="720725"/>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rPr>
              <a:t>Succès Financier</a:t>
            </a:r>
          </a:p>
        </p:txBody>
      </p:sp>
      <p:sp>
        <p:nvSpPr>
          <p:cNvPr id="9238" name="Oval 22">
            <a:extLst>
              <a:ext uri="{FF2B5EF4-FFF2-40B4-BE49-F238E27FC236}">
                <a16:creationId xmlns:a16="http://schemas.microsoft.com/office/drawing/2014/main" id="{180B94AC-D0B9-45DC-AA79-DBB0BE864076}"/>
              </a:ext>
            </a:extLst>
          </p:cNvPr>
          <p:cNvSpPr>
            <a:spLocks noChangeArrowheads="1"/>
          </p:cNvSpPr>
          <p:nvPr/>
        </p:nvSpPr>
        <p:spPr bwMode="auto">
          <a:xfrm>
            <a:off x="7145338" y="5564188"/>
            <a:ext cx="1871662" cy="647700"/>
          </a:xfrm>
          <a:prstGeom prst="ellipse">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latin typeface="Arial" charset="0"/>
              </a:rPr>
              <a:t>Succès Public</a:t>
            </a:r>
          </a:p>
        </p:txBody>
      </p:sp>
      <p:sp>
        <p:nvSpPr>
          <p:cNvPr id="9239" name="Line 23">
            <a:extLst>
              <a:ext uri="{FF2B5EF4-FFF2-40B4-BE49-F238E27FC236}">
                <a16:creationId xmlns:a16="http://schemas.microsoft.com/office/drawing/2014/main" id="{9B4E6BDF-47A1-4876-8C37-3B6AABBED3AC}"/>
              </a:ext>
            </a:extLst>
          </p:cNvPr>
          <p:cNvSpPr>
            <a:spLocks noChangeShapeType="1"/>
          </p:cNvSpPr>
          <p:nvPr/>
        </p:nvSpPr>
        <p:spPr bwMode="auto">
          <a:xfrm>
            <a:off x="4584701" y="6310314"/>
            <a:ext cx="473075" cy="192087"/>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0" name="Line 24">
            <a:extLst>
              <a:ext uri="{FF2B5EF4-FFF2-40B4-BE49-F238E27FC236}">
                <a16:creationId xmlns:a16="http://schemas.microsoft.com/office/drawing/2014/main" id="{9651B211-CED1-46B0-AC82-6B3C0D575AAA}"/>
              </a:ext>
            </a:extLst>
          </p:cNvPr>
          <p:cNvSpPr>
            <a:spLocks noChangeShapeType="1"/>
          </p:cNvSpPr>
          <p:nvPr/>
        </p:nvSpPr>
        <p:spPr bwMode="auto">
          <a:xfrm flipH="1">
            <a:off x="7392989" y="6310313"/>
            <a:ext cx="503237" cy="21590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1" name="Line 25">
            <a:extLst>
              <a:ext uri="{FF2B5EF4-FFF2-40B4-BE49-F238E27FC236}">
                <a16:creationId xmlns:a16="http://schemas.microsoft.com/office/drawing/2014/main" id="{816944FE-5165-4421-9DF1-85499E774DC4}"/>
              </a:ext>
            </a:extLst>
          </p:cNvPr>
          <p:cNvSpPr>
            <a:spLocks noChangeShapeType="1"/>
          </p:cNvSpPr>
          <p:nvPr/>
        </p:nvSpPr>
        <p:spPr bwMode="auto">
          <a:xfrm>
            <a:off x="5200650" y="5924550"/>
            <a:ext cx="1944688" cy="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2" name="Line 26">
            <a:extLst>
              <a:ext uri="{FF2B5EF4-FFF2-40B4-BE49-F238E27FC236}">
                <a16:creationId xmlns:a16="http://schemas.microsoft.com/office/drawing/2014/main" id="{A95EBF30-28AF-4DA7-95DD-5324D4BCE509}"/>
              </a:ext>
            </a:extLst>
          </p:cNvPr>
          <p:cNvSpPr>
            <a:spLocks noChangeShapeType="1"/>
          </p:cNvSpPr>
          <p:nvPr/>
        </p:nvSpPr>
        <p:spPr bwMode="auto">
          <a:xfrm>
            <a:off x="9912350" y="31416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3" name="Line 27">
            <a:extLst>
              <a:ext uri="{FF2B5EF4-FFF2-40B4-BE49-F238E27FC236}">
                <a16:creationId xmlns:a16="http://schemas.microsoft.com/office/drawing/2014/main" id="{75FDD561-4B35-4D23-B504-5B825CC0EFC5}"/>
              </a:ext>
            </a:extLst>
          </p:cNvPr>
          <p:cNvSpPr>
            <a:spLocks noChangeShapeType="1"/>
          </p:cNvSpPr>
          <p:nvPr/>
        </p:nvSpPr>
        <p:spPr bwMode="auto">
          <a:xfrm flipH="1" flipV="1">
            <a:off x="9480550" y="2349501"/>
            <a:ext cx="431800" cy="35877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4" name="Line 28">
            <a:extLst>
              <a:ext uri="{FF2B5EF4-FFF2-40B4-BE49-F238E27FC236}">
                <a16:creationId xmlns:a16="http://schemas.microsoft.com/office/drawing/2014/main" id="{B263A82A-646F-410B-9516-FDEC48A61619}"/>
              </a:ext>
            </a:extLst>
          </p:cNvPr>
          <p:cNvSpPr>
            <a:spLocks noChangeShapeType="1"/>
          </p:cNvSpPr>
          <p:nvPr/>
        </p:nvSpPr>
        <p:spPr bwMode="auto">
          <a:xfrm flipH="1">
            <a:off x="7464426" y="3716338"/>
            <a:ext cx="2447925" cy="360362"/>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5" name="Text Box 29">
            <a:extLst>
              <a:ext uri="{FF2B5EF4-FFF2-40B4-BE49-F238E27FC236}">
                <a16:creationId xmlns:a16="http://schemas.microsoft.com/office/drawing/2014/main" id="{C1E4AEBF-E9F2-4F55-8014-14B6F1C530D8}"/>
              </a:ext>
            </a:extLst>
          </p:cNvPr>
          <p:cNvSpPr txBox="1">
            <a:spLocks noChangeArrowheads="1"/>
          </p:cNvSpPr>
          <p:nvPr/>
        </p:nvSpPr>
        <p:spPr bwMode="auto">
          <a:xfrm>
            <a:off x="6959601" y="765175"/>
            <a:ext cx="1997075" cy="59055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fr-FR" sz="1600" b="1">
                <a:latin typeface="Times New Roman" pitchFamily="18" charset="0"/>
              </a:rPr>
              <a:t>Ressources de réputation</a:t>
            </a:r>
          </a:p>
        </p:txBody>
      </p:sp>
      <p:sp>
        <p:nvSpPr>
          <p:cNvPr id="9246" name="Text Box 30">
            <a:extLst>
              <a:ext uri="{FF2B5EF4-FFF2-40B4-BE49-F238E27FC236}">
                <a16:creationId xmlns:a16="http://schemas.microsoft.com/office/drawing/2014/main" id="{CDA408EC-2071-4B12-841B-F4137E9C4DC9}"/>
              </a:ext>
            </a:extLst>
          </p:cNvPr>
          <p:cNvSpPr txBox="1">
            <a:spLocks noChangeArrowheads="1"/>
          </p:cNvSpPr>
          <p:nvPr/>
        </p:nvSpPr>
        <p:spPr bwMode="auto">
          <a:xfrm>
            <a:off x="6888164" y="2636838"/>
            <a:ext cx="2016125" cy="590550"/>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fr-FR" sz="1600" b="1">
                <a:latin typeface="Times New Roman" pitchFamily="18" charset="0"/>
              </a:rPr>
              <a:t>Ressources physiques</a:t>
            </a:r>
          </a:p>
        </p:txBody>
      </p:sp>
      <p:sp>
        <p:nvSpPr>
          <p:cNvPr id="9247" name="Line 31">
            <a:extLst>
              <a:ext uri="{FF2B5EF4-FFF2-40B4-BE49-F238E27FC236}">
                <a16:creationId xmlns:a16="http://schemas.microsoft.com/office/drawing/2014/main" id="{370CFFE9-3E81-42B8-B1D2-29FB64DD6266}"/>
              </a:ext>
            </a:extLst>
          </p:cNvPr>
          <p:cNvSpPr>
            <a:spLocks noChangeShapeType="1"/>
          </p:cNvSpPr>
          <p:nvPr/>
        </p:nvSpPr>
        <p:spPr bwMode="auto">
          <a:xfrm>
            <a:off x="4727575"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8" name="Line 32">
            <a:extLst>
              <a:ext uri="{FF2B5EF4-FFF2-40B4-BE49-F238E27FC236}">
                <a16:creationId xmlns:a16="http://schemas.microsoft.com/office/drawing/2014/main" id="{E3245B00-46C6-4A0C-A7B2-752B12AEF694}"/>
              </a:ext>
            </a:extLst>
          </p:cNvPr>
          <p:cNvSpPr>
            <a:spLocks noChangeShapeType="1"/>
          </p:cNvSpPr>
          <p:nvPr/>
        </p:nvSpPr>
        <p:spPr bwMode="auto">
          <a:xfrm>
            <a:off x="7967663" y="1341438"/>
            <a:ext cx="0"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9" name="Line 33">
            <a:extLst>
              <a:ext uri="{FF2B5EF4-FFF2-40B4-BE49-F238E27FC236}">
                <a16:creationId xmlns:a16="http://schemas.microsoft.com/office/drawing/2014/main" id="{DD6CFE5E-7253-4C31-8BC5-5D02EB714D81}"/>
              </a:ext>
            </a:extLst>
          </p:cNvPr>
          <p:cNvSpPr>
            <a:spLocks noChangeShapeType="1"/>
          </p:cNvSpPr>
          <p:nvPr/>
        </p:nvSpPr>
        <p:spPr bwMode="auto">
          <a:xfrm>
            <a:off x="5735639" y="2924175"/>
            <a:ext cx="1152525"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0" name="Line 34">
            <a:extLst>
              <a:ext uri="{FF2B5EF4-FFF2-40B4-BE49-F238E27FC236}">
                <a16:creationId xmlns:a16="http://schemas.microsoft.com/office/drawing/2014/main" id="{4CF70615-2AF0-4FE5-879B-B45399500822}"/>
              </a:ext>
            </a:extLst>
          </p:cNvPr>
          <p:cNvSpPr>
            <a:spLocks noChangeShapeType="1"/>
          </p:cNvSpPr>
          <p:nvPr/>
        </p:nvSpPr>
        <p:spPr bwMode="auto">
          <a:xfrm>
            <a:off x="5735638" y="1052513"/>
            <a:ext cx="1223962"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1" name="Line 35">
            <a:extLst>
              <a:ext uri="{FF2B5EF4-FFF2-40B4-BE49-F238E27FC236}">
                <a16:creationId xmlns:a16="http://schemas.microsoft.com/office/drawing/2014/main" id="{EC78233A-72C8-4CEC-B612-7801EEDC54B4}"/>
              </a:ext>
            </a:extLst>
          </p:cNvPr>
          <p:cNvSpPr>
            <a:spLocks noChangeShapeType="1"/>
          </p:cNvSpPr>
          <p:nvPr/>
        </p:nvSpPr>
        <p:spPr bwMode="auto">
          <a:xfrm>
            <a:off x="5735639" y="1341438"/>
            <a:ext cx="1152525"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2" name="Line 36">
            <a:extLst>
              <a:ext uri="{FF2B5EF4-FFF2-40B4-BE49-F238E27FC236}">
                <a16:creationId xmlns:a16="http://schemas.microsoft.com/office/drawing/2014/main" id="{2171A27A-F4B9-4702-A687-AC959917616D}"/>
              </a:ext>
            </a:extLst>
          </p:cNvPr>
          <p:cNvSpPr>
            <a:spLocks noChangeShapeType="1"/>
          </p:cNvSpPr>
          <p:nvPr/>
        </p:nvSpPr>
        <p:spPr bwMode="auto">
          <a:xfrm flipV="1">
            <a:off x="5735638" y="1341438"/>
            <a:ext cx="1223962" cy="129540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3" name="Rectangle 37">
            <a:extLst>
              <a:ext uri="{FF2B5EF4-FFF2-40B4-BE49-F238E27FC236}">
                <a16:creationId xmlns:a16="http://schemas.microsoft.com/office/drawing/2014/main" id="{860E57DC-70C6-4EF4-AA56-1AE06BA34801}"/>
              </a:ext>
            </a:extLst>
          </p:cNvPr>
          <p:cNvSpPr>
            <a:spLocks noChangeArrowheads="1"/>
          </p:cNvSpPr>
          <p:nvPr/>
        </p:nvSpPr>
        <p:spPr bwMode="auto">
          <a:xfrm>
            <a:off x="3143251" y="4941889"/>
            <a:ext cx="6048375" cy="1366837"/>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9254" name="Line 38">
            <a:extLst>
              <a:ext uri="{FF2B5EF4-FFF2-40B4-BE49-F238E27FC236}">
                <a16:creationId xmlns:a16="http://schemas.microsoft.com/office/drawing/2014/main" id="{77CB56BD-1583-484C-B0CC-A8181240B840}"/>
              </a:ext>
            </a:extLst>
          </p:cNvPr>
          <p:cNvSpPr>
            <a:spLocks noChangeShapeType="1"/>
          </p:cNvSpPr>
          <p:nvPr/>
        </p:nvSpPr>
        <p:spPr bwMode="auto">
          <a:xfrm>
            <a:off x="6240463" y="4581526"/>
            <a:ext cx="0" cy="360363"/>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5" name="Line 39">
            <a:extLst>
              <a:ext uri="{FF2B5EF4-FFF2-40B4-BE49-F238E27FC236}">
                <a16:creationId xmlns:a16="http://schemas.microsoft.com/office/drawing/2014/main" id="{0F9ACC09-4695-4B85-8D66-207192857EFB}"/>
              </a:ext>
            </a:extLst>
          </p:cNvPr>
          <p:cNvSpPr>
            <a:spLocks noChangeShapeType="1"/>
          </p:cNvSpPr>
          <p:nvPr/>
        </p:nvSpPr>
        <p:spPr bwMode="auto">
          <a:xfrm>
            <a:off x="6240463" y="3357564"/>
            <a:ext cx="0" cy="358775"/>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6" name="Line 40">
            <a:extLst>
              <a:ext uri="{FF2B5EF4-FFF2-40B4-BE49-F238E27FC236}">
                <a16:creationId xmlns:a16="http://schemas.microsoft.com/office/drawing/2014/main" id="{1E331AE9-1A35-4F45-9245-65184260BD69}"/>
              </a:ext>
            </a:extLst>
          </p:cNvPr>
          <p:cNvSpPr>
            <a:spLocks noChangeShapeType="1"/>
          </p:cNvSpPr>
          <p:nvPr/>
        </p:nvSpPr>
        <p:spPr bwMode="auto">
          <a:xfrm flipV="1">
            <a:off x="4295776" y="5300663"/>
            <a:ext cx="504825"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57" name="Line 41">
            <a:extLst>
              <a:ext uri="{FF2B5EF4-FFF2-40B4-BE49-F238E27FC236}">
                <a16:creationId xmlns:a16="http://schemas.microsoft.com/office/drawing/2014/main" id="{6F14B568-9DC9-426E-A1CC-07615A2BF200}"/>
              </a:ext>
            </a:extLst>
          </p:cNvPr>
          <p:cNvSpPr>
            <a:spLocks noChangeShapeType="1"/>
          </p:cNvSpPr>
          <p:nvPr/>
        </p:nvSpPr>
        <p:spPr bwMode="auto">
          <a:xfrm>
            <a:off x="7535863" y="5300663"/>
            <a:ext cx="576262" cy="215900"/>
          </a:xfrm>
          <a:prstGeom prst="line">
            <a:avLst/>
          </a:prstGeom>
          <a:noFill/>
          <a:ln w="2857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75" name="Line 42">
            <a:extLst>
              <a:ext uri="{FF2B5EF4-FFF2-40B4-BE49-F238E27FC236}">
                <a16:creationId xmlns:a16="http://schemas.microsoft.com/office/drawing/2014/main" id="{00A19F72-C0AF-458D-A121-DA84779C38AD}"/>
              </a:ext>
            </a:extLst>
          </p:cNvPr>
          <p:cNvSpPr>
            <a:spLocks noChangeShapeType="1"/>
          </p:cNvSpPr>
          <p:nvPr/>
        </p:nvSpPr>
        <p:spPr bwMode="auto">
          <a:xfrm>
            <a:off x="10344150" y="3644900"/>
            <a:ext cx="323850" cy="0"/>
          </a:xfrm>
          <a:prstGeom prst="line">
            <a:avLst/>
          </a:prstGeom>
          <a:noFill/>
          <a:ln w="31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76" name="Line 43">
            <a:extLst>
              <a:ext uri="{FF2B5EF4-FFF2-40B4-BE49-F238E27FC236}">
                <a16:creationId xmlns:a16="http://schemas.microsoft.com/office/drawing/2014/main" id="{E5F9C59F-B170-44E8-AE6C-DD93344864BA}"/>
              </a:ext>
            </a:extLst>
          </p:cNvPr>
          <p:cNvSpPr>
            <a:spLocks noChangeShapeType="1"/>
          </p:cNvSpPr>
          <p:nvPr/>
        </p:nvSpPr>
        <p:spPr bwMode="auto">
          <a:xfrm>
            <a:off x="10344150" y="4724400"/>
            <a:ext cx="323850" cy="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77" name="AutoShape 44">
            <a:extLst>
              <a:ext uri="{FF2B5EF4-FFF2-40B4-BE49-F238E27FC236}">
                <a16:creationId xmlns:a16="http://schemas.microsoft.com/office/drawing/2014/main" id="{BC464E6D-3DF7-4CF3-8F0D-233088FA6AB3}"/>
              </a:ext>
            </a:extLst>
          </p:cNvPr>
          <p:cNvSpPr>
            <a:spLocks noChangeArrowheads="1"/>
          </p:cNvSpPr>
          <p:nvPr/>
        </p:nvSpPr>
        <p:spPr bwMode="auto">
          <a:xfrm>
            <a:off x="4872039" y="1484314"/>
            <a:ext cx="3095625" cy="1152525"/>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Tahoma" panose="020B0604030504040204" pitchFamily="34" charset="0"/>
              </a:rPr>
              <a:t>ACTEURS</a:t>
            </a:r>
            <a:endParaRPr lang="fr-FR" altLang="fr-FR" sz="1400" b="1">
              <a:latin typeface="Tahoma" panose="020B060403050404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252"/>
                                        </p:tgtEl>
                                        <p:attrNameLst>
                                          <p:attrName>style.visibility</p:attrName>
                                        </p:attrNameLst>
                                      </p:cBhvr>
                                      <p:to>
                                        <p:strVal val="visible"/>
                                      </p:to>
                                    </p:set>
                                  </p:childTnLst>
                                </p:cTn>
                              </p:par>
                            </p:childTnLst>
                          </p:cTn>
                        </p:par>
                        <p:par>
                          <p:cTn id="27" fill="hold" nodeType="afterGroup">
                            <p:stCondLst>
                              <p:cond delay="0"/>
                            </p:stCondLst>
                            <p:childTnLst>
                              <p:par>
                                <p:cTn id="28" presetID="17" presetClass="entr" presetSubtype="1" fill="hold" nodeType="afterEffect">
                                  <p:stCondLst>
                                    <p:cond delay="0"/>
                                  </p:stCondLst>
                                  <p:childTnLst>
                                    <p:set>
                                      <p:cBhvr>
                                        <p:cTn id="29" dur="1" fill="hold">
                                          <p:stCondLst>
                                            <p:cond delay="0"/>
                                          </p:stCondLst>
                                        </p:cTn>
                                        <p:tgtEl>
                                          <p:spTgt spid="9255"/>
                                        </p:tgtEl>
                                        <p:attrNameLst>
                                          <p:attrName>style.visibility</p:attrName>
                                        </p:attrNameLst>
                                      </p:cBhvr>
                                      <p:to>
                                        <p:strVal val="visible"/>
                                      </p:to>
                                    </p:set>
                                    <p:anim calcmode="lin" valueType="num">
                                      <p:cBhvr>
                                        <p:cTn id="30" dur="500" fill="hold"/>
                                        <p:tgtEl>
                                          <p:spTgt spid="9255"/>
                                        </p:tgtEl>
                                        <p:attrNameLst>
                                          <p:attrName>ppt_x</p:attrName>
                                        </p:attrNameLst>
                                      </p:cBhvr>
                                      <p:tavLst>
                                        <p:tav tm="0">
                                          <p:val>
                                            <p:strVal val="#ppt_x"/>
                                          </p:val>
                                        </p:tav>
                                        <p:tav tm="100000">
                                          <p:val>
                                            <p:strVal val="#ppt_x"/>
                                          </p:val>
                                        </p:tav>
                                      </p:tavLst>
                                    </p:anim>
                                    <p:anim calcmode="lin" valueType="num">
                                      <p:cBhvr>
                                        <p:cTn id="31" dur="500" fill="hold"/>
                                        <p:tgtEl>
                                          <p:spTgt spid="9255"/>
                                        </p:tgtEl>
                                        <p:attrNameLst>
                                          <p:attrName>ppt_y</p:attrName>
                                        </p:attrNameLst>
                                      </p:cBhvr>
                                      <p:tavLst>
                                        <p:tav tm="0">
                                          <p:val>
                                            <p:strVal val="#ppt_y-#ppt_h/2"/>
                                          </p:val>
                                        </p:tav>
                                        <p:tav tm="100000">
                                          <p:val>
                                            <p:strVal val="#ppt_y"/>
                                          </p:val>
                                        </p:tav>
                                      </p:tavLst>
                                    </p:anim>
                                    <p:anim calcmode="lin" valueType="num">
                                      <p:cBhvr>
                                        <p:cTn id="32" dur="500" fill="hold"/>
                                        <p:tgtEl>
                                          <p:spTgt spid="9255"/>
                                        </p:tgtEl>
                                        <p:attrNameLst>
                                          <p:attrName>ppt_w</p:attrName>
                                        </p:attrNameLst>
                                      </p:cBhvr>
                                      <p:tavLst>
                                        <p:tav tm="0">
                                          <p:val>
                                            <p:strVal val="#ppt_w"/>
                                          </p:val>
                                        </p:tav>
                                        <p:tav tm="100000">
                                          <p:val>
                                            <p:strVal val="#ppt_w"/>
                                          </p:val>
                                        </p:tav>
                                      </p:tavLst>
                                    </p:anim>
                                    <p:anim calcmode="lin" valueType="num">
                                      <p:cBhvr>
                                        <p:cTn id="33" dur="500" fill="hold"/>
                                        <p:tgtEl>
                                          <p:spTgt spid="9255"/>
                                        </p:tgtEl>
                                        <p:attrNameLst>
                                          <p:attrName>ppt_h</p:attrName>
                                        </p:attrNameLst>
                                      </p:cBhvr>
                                      <p:tavLst>
                                        <p:tav tm="0">
                                          <p:val>
                                            <p:fltVal val="0"/>
                                          </p:val>
                                        </p:tav>
                                        <p:tav tm="100000">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23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235"/>
                                        </p:tgtEl>
                                        <p:attrNameLst>
                                          <p:attrName>style.visibility</p:attrName>
                                        </p:attrNameLst>
                                      </p:cBhvr>
                                      <p:to>
                                        <p:strVal val="visible"/>
                                      </p:to>
                                    </p:set>
                                  </p:childTnLst>
                                </p:cTn>
                              </p:par>
                            </p:childTnLst>
                          </p:cTn>
                        </p:par>
                        <p:par>
                          <p:cTn id="42" fill="hold" nodeType="afterGroup">
                            <p:stCondLst>
                              <p:cond delay="0"/>
                            </p:stCondLst>
                            <p:childTnLst>
                              <p:par>
                                <p:cTn id="43" presetID="17" presetClass="entr" presetSubtype="2" fill="hold" nodeType="afterEffect">
                                  <p:stCondLst>
                                    <p:cond delay="0"/>
                                  </p:stCondLst>
                                  <p:childTnLst>
                                    <p:set>
                                      <p:cBhvr>
                                        <p:cTn id="44" dur="1" fill="hold">
                                          <p:stCondLst>
                                            <p:cond delay="0"/>
                                          </p:stCondLst>
                                        </p:cTn>
                                        <p:tgtEl>
                                          <p:spTgt spid="9242"/>
                                        </p:tgtEl>
                                        <p:attrNameLst>
                                          <p:attrName>style.visibility</p:attrName>
                                        </p:attrNameLst>
                                      </p:cBhvr>
                                      <p:to>
                                        <p:strVal val="visible"/>
                                      </p:to>
                                    </p:set>
                                    <p:anim calcmode="lin" valueType="num">
                                      <p:cBhvr>
                                        <p:cTn id="45" dur="500" fill="hold"/>
                                        <p:tgtEl>
                                          <p:spTgt spid="9242"/>
                                        </p:tgtEl>
                                        <p:attrNameLst>
                                          <p:attrName>ppt_x</p:attrName>
                                        </p:attrNameLst>
                                      </p:cBhvr>
                                      <p:tavLst>
                                        <p:tav tm="0">
                                          <p:val>
                                            <p:strVal val="#ppt_x+#ppt_w/2"/>
                                          </p:val>
                                        </p:tav>
                                        <p:tav tm="100000">
                                          <p:val>
                                            <p:strVal val="#ppt_x"/>
                                          </p:val>
                                        </p:tav>
                                      </p:tavLst>
                                    </p:anim>
                                    <p:anim calcmode="lin" valueType="num">
                                      <p:cBhvr>
                                        <p:cTn id="46" dur="500" fill="hold"/>
                                        <p:tgtEl>
                                          <p:spTgt spid="9242"/>
                                        </p:tgtEl>
                                        <p:attrNameLst>
                                          <p:attrName>ppt_y</p:attrName>
                                        </p:attrNameLst>
                                      </p:cBhvr>
                                      <p:tavLst>
                                        <p:tav tm="0">
                                          <p:val>
                                            <p:strVal val="#ppt_y"/>
                                          </p:val>
                                        </p:tav>
                                        <p:tav tm="100000">
                                          <p:val>
                                            <p:strVal val="#ppt_y"/>
                                          </p:val>
                                        </p:tav>
                                      </p:tavLst>
                                    </p:anim>
                                    <p:anim calcmode="lin" valueType="num">
                                      <p:cBhvr>
                                        <p:cTn id="47" dur="500" fill="hold"/>
                                        <p:tgtEl>
                                          <p:spTgt spid="9242"/>
                                        </p:tgtEl>
                                        <p:attrNameLst>
                                          <p:attrName>ppt_w</p:attrName>
                                        </p:attrNameLst>
                                      </p:cBhvr>
                                      <p:tavLst>
                                        <p:tav tm="0">
                                          <p:val>
                                            <p:fltVal val="0"/>
                                          </p:val>
                                        </p:tav>
                                        <p:tav tm="100000">
                                          <p:val>
                                            <p:strVal val="#ppt_w"/>
                                          </p:val>
                                        </p:tav>
                                      </p:tavLst>
                                    </p:anim>
                                    <p:anim calcmode="lin" valueType="num">
                                      <p:cBhvr>
                                        <p:cTn id="48" dur="500" fill="hold"/>
                                        <p:tgtEl>
                                          <p:spTgt spid="9242"/>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2" fill="hold" nodeType="clickEffect">
                                  <p:stCondLst>
                                    <p:cond delay="0"/>
                                  </p:stCondLst>
                                  <p:childTnLst>
                                    <p:set>
                                      <p:cBhvr>
                                        <p:cTn id="52" dur="1" fill="hold">
                                          <p:stCondLst>
                                            <p:cond delay="0"/>
                                          </p:stCondLst>
                                        </p:cTn>
                                        <p:tgtEl>
                                          <p:spTgt spid="9243"/>
                                        </p:tgtEl>
                                        <p:attrNameLst>
                                          <p:attrName>style.visibility</p:attrName>
                                        </p:attrNameLst>
                                      </p:cBhvr>
                                      <p:to>
                                        <p:strVal val="visible"/>
                                      </p:to>
                                    </p:set>
                                    <p:anim calcmode="lin" valueType="num">
                                      <p:cBhvr>
                                        <p:cTn id="53" dur="500" fill="hold"/>
                                        <p:tgtEl>
                                          <p:spTgt spid="9243"/>
                                        </p:tgtEl>
                                        <p:attrNameLst>
                                          <p:attrName>ppt_x</p:attrName>
                                        </p:attrNameLst>
                                      </p:cBhvr>
                                      <p:tavLst>
                                        <p:tav tm="0">
                                          <p:val>
                                            <p:strVal val="#ppt_x+#ppt_w/2"/>
                                          </p:val>
                                        </p:tav>
                                        <p:tav tm="100000">
                                          <p:val>
                                            <p:strVal val="#ppt_x"/>
                                          </p:val>
                                        </p:tav>
                                      </p:tavLst>
                                    </p:anim>
                                    <p:anim calcmode="lin" valueType="num">
                                      <p:cBhvr>
                                        <p:cTn id="54" dur="500" fill="hold"/>
                                        <p:tgtEl>
                                          <p:spTgt spid="9243"/>
                                        </p:tgtEl>
                                        <p:attrNameLst>
                                          <p:attrName>ppt_y</p:attrName>
                                        </p:attrNameLst>
                                      </p:cBhvr>
                                      <p:tavLst>
                                        <p:tav tm="0">
                                          <p:val>
                                            <p:strVal val="#ppt_y"/>
                                          </p:val>
                                        </p:tav>
                                        <p:tav tm="100000">
                                          <p:val>
                                            <p:strVal val="#ppt_y"/>
                                          </p:val>
                                        </p:tav>
                                      </p:tavLst>
                                    </p:anim>
                                    <p:anim calcmode="lin" valueType="num">
                                      <p:cBhvr>
                                        <p:cTn id="55" dur="500" fill="hold"/>
                                        <p:tgtEl>
                                          <p:spTgt spid="9243"/>
                                        </p:tgtEl>
                                        <p:attrNameLst>
                                          <p:attrName>ppt_w</p:attrName>
                                        </p:attrNameLst>
                                      </p:cBhvr>
                                      <p:tavLst>
                                        <p:tav tm="0">
                                          <p:val>
                                            <p:fltVal val="0"/>
                                          </p:val>
                                        </p:tav>
                                        <p:tav tm="100000">
                                          <p:val>
                                            <p:strVal val="#ppt_w"/>
                                          </p:val>
                                        </p:tav>
                                      </p:tavLst>
                                    </p:anim>
                                    <p:anim calcmode="lin" valueType="num">
                                      <p:cBhvr>
                                        <p:cTn id="56" dur="500" fill="hold"/>
                                        <p:tgtEl>
                                          <p:spTgt spid="9243"/>
                                        </p:tgtEl>
                                        <p:attrNameLst>
                                          <p:attrName>ppt_h</p:attrName>
                                        </p:attrNameLst>
                                      </p:cBhvr>
                                      <p:tavLst>
                                        <p:tav tm="0">
                                          <p:val>
                                            <p:strVal val="#ppt_h"/>
                                          </p:val>
                                        </p:tav>
                                        <p:tav tm="100000">
                                          <p:val>
                                            <p:strVal val="#ppt_h"/>
                                          </p:val>
                                        </p:tav>
                                      </p:tavLst>
                                    </p:anim>
                                  </p:childTnLst>
                                </p:cTn>
                              </p:par>
                            </p:childTnLst>
                          </p:cTn>
                        </p:par>
                        <p:par>
                          <p:cTn id="57" fill="hold" nodeType="afterGroup">
                            <p:stCondLst>
                              <p:cond delay="500"/>
                            </p:stCondLst>
                            <p:childTnLst>
                              <p:par>
                                <p:cTn id="58" presetID="17" presetClass="entr" presetSubtype="2" fill="hold" nodeType="afterEffect">
                                  <p:stCondLst>
                                    <p:cond delay="0"/>
                                  </p:stCondLst>
                                  <p:childTnLst>
                                    <p:set>
                                      <p:cBhvr>
                                        <p:cTn id="59" dur="1" fill="hold">
                                          <p:stCondLst>
                                            <p:cond delay="0"/>
                                          </p:stCondLst>
                                        </p:cTn>
                                        <p:tgtEl>
                                          <p:spTgt spid="9244"/>
                                        </p:tgtEl>
                                        <p:attrNameLst>
                                          <p:attrName>style.visibility</p:attrName>
                                        </p:attrNameLst>
                                      </p:cBhvr>
                                      <p:to>
                                        <p:strVal val="visible"/>
                                      </p:to>
                                    </p:set>
                                    <p:anim calcmode="lin" valueType="num">
                                      <p:cBhvr>
                                        <p:cTn id="60" dur="500" fill="hold"/>
                                        <p:tgtEl>
                                          <p:spTgt spid="9244"/>
                                        </p:tgtEl>
                                        <p:attrNameLst>
                                          <p:attrName>ppt_x</p:attrName>
                                        </p:attrNameLst>
                                      </p:cBhvr>
                                      <p:tavLst>
                                        <p:tav tm="0">
                                          <p:val>
                                            <p:strVal val="#ppt_x+#ppt_w/2"/>
                                          </p:val>
                                        </p:tav>
                                        <p:tav tm="100000">
                                          <p:val>
                                            <p:strVal val="#ppt_x"/>
                                          </p:val>
                                        </p:tav>
                                      </p:tavLst>
                                    </p:anim>
                                    <p:anim calcmode="lin" valueType="num">
                                      <p:cBhvr>
                                        <p:cTn id="61" dur="500" fill="hold"/>
                                        <p:tgtEl>
                                          <p:spTgt spid="9244"/>
                                        </p:tgtEl>
                                        <p:attrNameLst>
                                          <p:attrName>ppt_y</p:attrName>
                                        </p:attrNameLst>
                                      </p:cBhvr>
                                      <p:tavLst>
                                        <p:tav tm="0">
                                          <p:val>
                                            <p:strVal val="#ppt_y"/>
                                          </p:val>
                                        </p:tav>
                                        <p:tav tm="100000">
                                          <p:val>
                                            <p:strVal val="#ppt_y"/>
                                          </p:val>
                                        </p:tav>
                                      </p:tavLst>
                                    </p:anim>
                                    <p:anim calcmode="lin" valueType="num">
                                      <p:cBhvr>
                                        <p:cTn id="62" dur="500" fill="hold"/>
                                        <p:tgtEl>
                                          <p:spTgt spid="9244"/>
                                        </p:tgtEl>
                                        <p:attrNameLst>
                                          <p:attrName>ppt_w</p:attrName>
                                        </p:attrNameLst>
                                      </p:cBhvr>
                                      <p:tavLst>
                                        <p:tav tm="0">
                                          <p:val>
                                            <p:fltVal val="0"/>
                                          </p:val>
                                        </p:tav>
                                        <p:tav tm="100000">
                                          <p:val>
                                            <p:strVal val="#ppt_w"/>
                                          </p:val>
                                        </p:tav>
                                      </p:tavLst>
                                    </p:anim>
                                    <p:anim calcmode="lin" valueType="num">
                                      <p:cBhvr>
                                        <p:cTn id="63" dur="500" fill="hold"/>
                                        <p:tgtEl>
                                          <p:spTgt spid="9244"/>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1000"/>
                            </p:stCondLst>
                            <p:childTnLst>
                              <p:par>
                                <p:cTn id="65" presetID="17" presetClass="entr" presetSubtype="1" fill="hold" nodeType="afterEffect">
                                  <p:stCondLst>
                                    <p:cond delay="0"/>
                                  </p:stCondLst>
                                  <p:childTnLst>
                                    <p:set>
                                      <p:cBhvr>
                                        <p:cTn id="66" dur="1" fill="hold">
                                          <p:stCondLst>
                                            <p:cond delay="0"/>
                                          </p:stCondLst>
                                        </p:cTn>
                                        <p:tgtEl>
                                          <p:spTgt spid="9254"/>
                                        </p:tgtEl>
                                        <p:attrNameLst>
                                          <p:attrName>style.visibility</p:attrName>
                                        </p:attrNameLst>
                                      </p:cBhvr>
                                      <p:to>
                                        <p:strVal val="visible"/>
                                      </p:to>
                                    </p:set>
                                    <p:anim calcmode="lin" valueType="num">
                                      <p:cBhvr>
                                        <p:cTn id="67" dur="500" fill="hold"/>
                                        <p:tgtEl>
                                          <p:spTgt spid="9254"/>
                                        </p:tgtEl>
                                        <p:attrNameLst>
                                          <p:attrName>ppt_x</p:attrName>
                                        </p:attrNameLst>
                                      </p:cBhvr>
                                      <p:tavLst>
                                        <p:tav tm="0">
                                          <p:val>
                                            <p:strVal val="#ppt_x"/>
                                          </p:val>
                                        </p:tav>
                                        <p:tav tm="100000">
                                          <p:val>
                                            <p:strVal val="#ppt_x"/>
                                          </p:val>
                                        </p:tav>
                                      </p:tavLst>
                                    </p:anim>
                                    <p:anim calcmode="lin" valueType="num">
                                      <p:cBhvr>
                                        <p:cTn id="68" dur="500" fill="hold"/>
                                        <p:tgtEl>
                                          <p:spTgt spid="9254"/>
                                        </p:tgtEl>
                                        <p:attrNameLst>
                                          <p:attrName>ppt_y</p:attrName>
                                        </p:attrNameLst>
                                      </p:cBhvr>
                                      <p:tavLst>
                                        <p:tav tm="0">
                                          <p:val>
                                            <p:strVal val="#ppt_y-#ppt_h/2"/>
                                          </p:val>
                                        </p:tav>
                                        <p:tav tm="100000">
                                          <p:val>
                                            <p:strVal val="#ppt_y"/>
                                          </p:val>
                                        </p:tav>
                                      </p:tavLst>
                                    </p:anim>
                                    <p:anim calcmode="lin" valueType="num">
                                      <p:cBhvr>
                                        <p:cTn id="69" dur="500" fill="hold"/>
                                        <p:tgtEl>
                                          <p:spTgt spid="9254"/>
                                        </p:tgtEl>
                                        <p:attrNameLst>
                                          <p:attrName>ppt_w</p:attrName>
                                        </p:attrNameLst>
                                      </p:cBhvr>
                                      <p:tavLst>
                                        <p:tav tm="0">
                                          <p:val>
                                            <p:strVal val="#ppt_w"/>
                                          </p:val>
                                        </p:tav>
                                        <p:tav tm="100000">
                                          <p:val>
                                            <p:strVal val="#ppt_w"/>
                                          </p:val>
                                        </p:tav>
                                      </p:tavLst>
                                    </p:anim>
                                    <p:anim calcmode="lin" valueType="num">
                                      <p:cBhvr>
                                        <p:cTn id="70" dur="500" fill="hold"/>
                                        <p:tgtEl>
                                          <p:spTgt spid="9254"/>
                                        </p:tgtEl>
                                        <p:attrNameLst>
                                          <p:attrName>ppt_h</p:attrName>
                                        </p:attrNameLst>
                                      </p:cBhvr>
                                      <p:tavLst>
                                        <p:tav tm="0">
                                          <p:val>
                                            <p:fltVal val="0"/>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2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2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23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2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25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25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9257"/>
                                        </p:tgtEl>
                                        <p:attrNameLst>
                                          <p:attrName>style.visibility</p:attrName>
                                        </p:attrNameLst>
                                      </p:cBhvr>
                                      <p:to>
                                        <p:strVal val="visible"/>
                                      </p:to>
                                    </p:set>
                                  </p:childTnLst>
                                </p:cTn>
                              </p:par>
                            </p:childTnLst>
                          </p:cTn>
                        </p:par>
                        <p:par>
                          <p:cTn id="87" fill="hold" nodeType="afterGroup">
                            <p:stCondLst>
                              <p:cond delay="0"/>
                            </p:stCondLst>
                            <p:childTnLst>
                              <p:par>
                                <p:cTn id="88" presetID="17" presetClass="entr" presetSubtype="1" fill="hold" nodeType="afterEffect">
                                  <p:stCondLst>
                                    <p:cond delay="0"/>
                                  </p:stCondLst>
                                  <p:childTnLst>
                                    <p:set>
                                      <p:cBhvr>
                                        <p:cTn id="89" dur="1" fill="hold">
                                          <p:stCondLst>
                                            <p:cond delay="0"/>
                                          </p:stCondLst>
                                        </p:cTn>
                                        <p:tgtEl>
                                          <p:spTgt spid="9239"/>
                                        </p:tgtEl>
                                        <p:attrNameLst>
                                          <p:attrName>style.visibility</p:attrName>
                                        </p:attrNameLst>
                                      </p:cBhvr>
                                      <p:to>
                                        <p:strVal val="visible"/>
                                      </p:to>
                                    </p:set>
                                    <p:anim calcmode="lin" valueType="num">
                                      <p:cBhvr>
                                        <p:cTn id="90" dur="500" fill="hold"/>
                                        <p:tgtEl>
                                          <p:spTgt spid="9239"/>
                                        </p:tgtEl>
                                        <p:attrNameLst>
                                          <p:attrName>ppt_x</p:attrName>
                                        </p:attrNameLst>
                                      </p:cBhvr>
                                      <p:tavLst>
                                        <p:tav tm="0">
                                          <p:val>
                                            <p:strVal val="#ppt_x"/>
                                          </p:val>
                                        </p:tav>
                                        <p:tav tm="100000">
                                          <p:val>
                                            <p:strVal val="#ppt_x"/>
                                          </p:val>
                                        </p:tav>
                                      </p:tavLst>
                                    </p:anim>
                                    <p:anim calcmode="lin" valueType="num">
                                      <p:cBhvr>
                                        <p:cTn id="91" dur="500" fill="hold"/>
                                        <p:tgtEl>
                                          <p:spTgt spid="9239"/>
                                        </p:tgtEl>
                                        <p:attrNameLst>
                                          <p:attrName>ppt_y</p:attrName>
                                        </p:attrNameLst>
                                      </p:cBhvr>
                                      <p:tavLst>
                                        <p:tav tm="0">
                                          <p:val>
                                            <p:strVal val="#ppt_y-#ppt_h/2"/>
                                          </p:val>
                                        </p:tav>
                                        <p:tav tm="100000">
                                          <p:val>
                                            <p:strVal val="#ppt_y"/>
                                          </p:val>
                                        </p:tav>
                                      </p:tavLst>
                                    </p:anim>
                                    <p:anim calcmode="lin" valueType="num">
                                      <p:cBhvr>
                                        <p:cTn id="92" dur="500" fill="hold"/>
                                        <p:tgtEl>
                                          <p:spTgt spid="9239"/>
                                        </p:tgtEl>
                                        <p:attrNameLst>
                                          <p:attrName>ppt_w</p:attrName>
                                        </p:attrNameLst>
                                      </p:cBhvr>
                                      <p:tavLst>
                                        <p:tav tm="0">
                                          <p:val>
                                            <p:strVal val="#ppt_w"/>
                                          </p:val>
                                        </p:tav>
                                        <p:tav tm="100000">
                                          <p:val>
                                            <p:strVal val="#ppt_w"/>
                                          </p:val>
                                        </p:tav>
                                      </p:tavLst>
                                    </p:anim>
                                    <p:anim calcmode="lin" valueType="num">
                                      <p:cBhvr>
                                        <p:cTn id="93" dur="500" fill="hold"/>
                                        <p:tgtEl>
                                          <p:spTgt spid="9239"/>
                                        </p:tgtEl>
                                        <p:attrNameLst>
                                          <p:attrName>ppt_h</p:attrName>
                                        </p:attrNameLst>
                                      </p:cBhvr>
                                      <p:tavLst>
                                        <p:tav tm="0">
                                          <p:val>
                                            <p:fltVal val="0"/>
                                          </p:val>
                                        </p:tav>
                                        <p:tav tm="100000">
                                          <p:val>
                                            <p:strVal val="#ppt_h"/>
                                          </p:val>
                                        </p:tav>
                                      </p:tavLst>
                                    </p:anim>
                                  </p:childTnLst>
                                </p:cTn>
                              </p:par>
                            </p:childTnLst>
                          </p:cTn>
                        </p:par>
                        <p:par>
                          <p:cTn id="94" fill="hold" nodeType="afterGroup">
                            <p:stCondLst>
                              <p:cond delay="500"/>
                            </p:stCondLst>
                            <p:childTnLst>
                              <p:par>
                                <p:cTn id="95" presetID="17" presetClass="entr" presetSubtype="1" fill="hold" nodeType="afterEffect">
                                  <p:stCondLst>
                                    <p:cond delay="0"/>
                                  </p:stCondLst>
                                  <p:childTnLst>
                                    <p:set>
                                      <p:cBhvr>
                                        <p:cTn id="96" dur="1" fill="hold">
                                          <p:stCondLst>
                                            <p:cond delay="0"/>
                                          </p:stCondLst>
                                        </p:cTn>
                                        <p:tgtEl>
                                          <p:spTgt spid="9240"/>
                                        </p:tgtEl>
                                        <p:attrNameLst>
                                          <p:attrName>style.visibility</p:attrName>
                                        </p:attrNameLst>
                                      </p:cBhvr>
                                      <p:to>
                                        <p:strVal val="visible"/>
                                      </p:to>
                                    </p:set>
                                    <p:anim calcmode="lin" valueType="num">
                                      <p:cBhvr>
                                        <p:cTn id="97" dur="500" fill="hold"/>
                                        <p:tgtEl>
                                          <p:spTgt spid="9240"/>
                                        </p:tgtEl>
                                        <p:attrNameLst>
                                          <p:attrName>ppt_x</p:attrName>
                                        </p:attrNameLst>
                                      </p:cBhvr>
                                      <p:tavLst>
                                        <p:tav tm="0">
                                          <p:val>
                                            <p:strVal val="#ppt_x"/>
                                          </p:val>
                                        </p:tav>
                                        <p:tav tm="100000">
                                          <p:val>
                                            <p:strVal val="#ppt_x"/>
                                          </p:val>
                                        </p:tav>
                                      </p:tavLst>
                                    </p:anim>
                                    <p:anim calcmode="lin" valueType="num">
                                      <p:cBhvr>
                                        <p:cTn id="98" dur="500" fill="hold"/>
                                        <p:tgtEl>
                                          <p:spTgt spid="9240"/>
                                        </p:tgtEl>
                                        <p:attrNameLst>
                                          <p:attrName>ppt_y</p:attrName>
                                        </p:attrNameLst>
                                      </p:cBhvr>
                                      <p:tavLst>
                                        <p:tav tm="0">
                                          <p:val>
                                            <p:strVal val="#ppt_y-#ppt_h/2"/>
                                          </p:val>
                                        </p:tav>
                                        <p:tav tm="100000">
                                          <p:val>
                                            <p:strVal val="#ppt_y"/>
                                          </p:val>
                                        </p:tav>
                                      </p:tavLst>
                                    </p:anim>
                                    <p:anim calcmode="lin" valueType="num">
                                      <p:cBhvr>
                                        <p:cTn id="99" dur="500" fill="hold"/>
                                        <p:tgtEl>
                                          <p:spTgt spid="9240"/>
                                        </p:tgtEl>
                                        <p:attrNameLst>
                                          <p:attrName>ppt_w</p:attrName>
                                        </p:attrNameLst>
                                      </p:cBhvr>
                                      <p:tavLst>
                                        <p:tav tm="0">
                                          <p:val>
                                            <p:strVal val="#ppt_w"/>
                                          </p:val>
                                        </p:tav>
                                        <p:tav tm="100000">
                                          <p:val>
                                            <p:strVal val="#ppt_w"/>
                                          </p:val>
                                        </p:tav>
                                      </p:tavLst>
                                    </p:anim>
                                    <p:anim calcmode="lin" valueType="num">
                                      <p:cBhvr>
                                        <p:cTn id="100" dur="500" fill="hold"/>
                                        <p:tgtEl>
                                          <p:spTgt spid="9240"/>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1000"/>
                            </p:stCondLst>
                            <p:childTnLst>
                              <p:par>
                                <p:cTn id="102" presetID="17" presetClass="entr" presetSubtype="1" fill="hold" grpId="0" nodeType="afterEffect">
                                  <p:stCondLst>
                                    <p:cond delay="0"/>
                                  </p:stCondLst>
                                  <p:childTnLst>
                                    <p:set>
                                      <p:cBhvr>
                                        <p:cTn id="103" dur="1" fill="hold">
                                          <p:stCondLst>
                                            <p:cond delay="0"/>
                                          </p:stCondLst>
                                        </p:cTn>
                                        <p:tgtEl>
                                          <p:spTgt spid="9230"/>
                                        </p:tgtEl>
                                        <p:attrNameLst>
                                          <p:attrName>style.visibility</p:attrName>
                                        </p:attrNameLst>
                                      </p:cBhvr>
                                      <p:to>
                                        <p:strVal val="visible"/>
                                      </p:to>
                                    </p:set>
                                    <p:anim calcmode="lin" valueType="num">
                                      <p:cBhvr>
                                        <p:cTn id="104" dur="500" fill="hold"/>
                                        <p:tgtEl>
                                          <p:spTgt spid="9230"/>
                                        </p:tgtEl>
                                        <p:attrNameLst>
                                          <p:attrName>ppt_x</p:attrName>
                                        </p:attrNameLst>
                                      </p:cBhvr>
                                      <p:tavLst>
                                        <p:tav tm="0">
                                          <p:val>
                                            <p:strVal val="#ppt_x"/>
                                          </p:val>
                                        </p:tav>
                                        <p:tav tm="100000">
                                          <p:val>
                                            <p:strVal val="#ppt_x"/>
                                          </p:val>
                                        </p:tav>
                                      </p:tavLst>
                                    </p:anim>
                                    <p:anim calcmode="lin" valueType="num">
                                      <p:cBhvr>
                                        <p:cTn id="105" dur="500" fill="hold"/>
                                        <p:tgtEl>
                                          <p:spTgt spid="9230"/>
                                        </p:tgtEl>
                                        <p:attrNameLst>
                                          <p:attrName>ppt_y</p:attrName>
                                        </p:attrNameLst>
                                      </p:cBhvr>
                                      <p:tavLst>
                                        <p:tav tm="0">
                                          <p:val>
                                            <p:strVal val="#ppt_y-#ppt_h/2"/>
                                          </p:val>
                                        </p:tav>
                                        <p:tav tm="100000">
                                          <p:val>
                                            <p:strVal val="#ppt_y"/>
                                          </p:val>
                                        </p:tav>
                                      </p:tavLst>
                                    </p:anim>
                                    <p:anim calcmode="lin" valueType="num">
                                      <p:cBhvr>
                                        <p:cTn id="106" dur="500" fill="hold"/>
                                        <p:tgtEl>
                                          <p:spTgt spid="9230"/>
                                        </p:tgtEl>
                                        <p:attrNameLst>
                                          <p:attrName>ppt_w</p:attrName>
                                        </p:attrNameLst>
                                      </p:cBhvr>
                                      <p:tavLst>
                                        <p:tav tm="0">
                                          <p:val>
                                            <p:strVal val="#ppt_w"/>
                                          </p:val>
                                        </p:tav>
                                        <p:tav tm="100000">
                                          <p:val>
                                            <p:strVal val="#ppt_w"/>
                                          </p:val>
                                        </p:tav>
                                      </p:tavLst>
                                    </p:anim>
                                    <p:anim calcmode="lin" valueType="num">
                                      <p:cBhvr>
                                        <p:cTn id="107" dur="500" fill="hold"/>
                                        <p:tgtEl>
                                          <p:spTgt spid="92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30" grpId="0" animBg="1"/>
      <p:bldP spid="9231" grpId="0" animBg="1"/>
      <p:bldP spid="9232" grpId="0" animBg="1"/>
      <p:bldP spid="9235" grpId="0" animBg="1"/>
      <p:bldP spid="9236" grpId="0" animBg="1"/>
      <p:bldP spid="9237" grpId="0" animBg="1"/>
      <p:bldP spid="9238" grpId="0" animBg="1"/>
      <p:bldP spid="9245" grpId="0" animBg="1"/>
      <p:bldP spid="9246" grpId="0" animBg="1"/>
      <p:bldP spid="92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La France, championne du monde des événements sportifs ! - Le Point">
            <a:extLst>
              <a:ext uri="{FF2B5EF4-FFF2-40B4-BE49-F238E27FC236}">
                <a16:creationId xmlns:a16="http://schemas.microsoft.com/office/drawing/2014/main" id="{57A54B28-5535-A10B-AA78-7B57B638D2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291" r="27016"/>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F55D66B1-72D3-45FA-8B22-BF34A589EF76}"/>
              </a:ext>
            </a:extLst>
          </p:cNvPr>
          <p:cNvSpPr>
            <a:spLocks noGrp="1"/>
          </p:cNvSpPr>
          <p:nvPr>
            <p:ph type="ctrTitle"/>
          </p:nvPr>
        </p:nvSpPr>
        <p:spPr>
          <a:xfrm>
            <a:off x="6343650" y="3962400"/>
            <a:ext cx="5505814" cy="1690409"/>
          </a:xfrm>
        </p:spPr>
        <p:txBody>
          <a:bodyPr anchor="b">
            <a:normAutofit/>
          </a:bodyPr>
          <a:lstStyle/>
          <a:p>
            <a:pPr algn="l">
              <a:defRPr/>
            </a:pPr>
            <a:r>
              <a:rPr lang="fr-FR" sz="4400"/>
              <a:t>Le principal critère</a:t>
            </a:r>
          </a:p>
        </p:txBody>
      </p:sp>
      <p:sp>
        <p:nvSpPr>
          <p:cNvPr id="5" name="Sous-titre 4">
            <a:extLst>
              <a:ext uri="{FF2B5EF4-FFF2-40B4-BE49-F238E27FC236}">
                <a16:creationId xmlns:a16="http://schemas.microsoft.com/office/drawing/2014/main" id="{DED94483-BD95-4999-9759-7701E0CF1EC4}"/>
              </a:ext>
            </a:extLst>
          </p:cNvPr>
          <p:cNvSpPr>
            <a:spLocks noGrp="1"/>
          </p:cNvSpPr>
          <p:nvPr>
            <p:ph type="subTitle" idx="1"/>
          </p:nvPr>
        </p:nvSpPr>
        <p:spPr>
          <a:xfrm>
            <a:off x="6343650" y="5709565"/>
            <a:ext cx="5395975" cy="646785"/>
          </a:xfrm>
        </p:spPr>
        <p:txBody>
          <a:bodyPr>
            <a:normAutofit/>
          </a:bodyPr>
          <a:lstStyle/>
          <a:p>
            <a:pPr algn="l">
              <a:defRPr/>
            </a:pPr>
            <a:r>
              <a:rPr lang="fr-FR" b="1"/>
              <a:t>Audiences directes et indirectes</a:t>
            </a:r>
          </a:p>
        </p:txBody>
      </p:sp>
      <p:pic>
        <p:nvPicPr>
          <p:cNvPr id="1026" name="Picture 2" descr="Baisse du suivi du sport en avril - SportBusiness.Club">
            <a:extLst>
              <a:ext uri="{FF2B5EF4-FFF2-40B4-BE49-F238E27FC236}">
                <a16:creationId xmlns:a16="http://schemas.microsoft.com/office/drawing/2014/main" id="{26A906E3-500E-6991-401D-6B5D922596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48" r="16409"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Savoir dire NON : une stratégie, c’est décider ce que l’on ne fera pas [Frédéric Fréry]">
            <a:hlinkClick r:id="" action="ppaction://media"/>
            <a:extLst>
              <a:ext uri="{FF2B5EF4-FFF2-40B4-BE49-F238E27FC236}">
                <a16:creationId xmlns:a16="http://schemas.microsoft.com/office/drawing/2014/main" id="{8CB2FA82-A04B-40F8-BDD3-AC4293B60F3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1691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A3A26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re 4">
            <a:extLst>
              <a:ext uri="{FF2B5EF4-FFF2-40B4-BE49-F238E27FC236}">
                <a16:creationId xmlns:a16="http://schemas.microsoft.com/office/drawing/2014/main" id="{0651856F-61F3-3BBB-61BC-373E9C5E3033}"/>
              </a:ext>
            </a:extLst>
          </p:cNvPr>
          <p:cNvSpPr>
            <a:spLocks noGrp="1"/>
          </p:cNvSpPr>
          <p:nvPr>
            <p:ph type="title"/>
          </p:nvPr>
        </p:nvSpPr>
        <p:spPr>
          <a:xfrm>
            <a:off x="524256" y="491260"/>
            <a:ext cx="6594189" cy="1625210"/>
          </a:xfrm>
        </p:spPr>
        <p:txBody>
          <a:bodyPr>
            <a:normAutofit/>
          </a:bodyPr>
          <a:lstStyle/>
          <a:p>
            <a:pPr algn="ctr"/>
            <a:r>
              <a:rPr lang="fr-FR" sz="3700" b="1" dirty="0">
                <a:solidFill>
                  <a:srgbClr val="FFFFFF"/>
                </a:solidFill>
              </a:rPr>
              <a:t>Business Model </a:t>
            </a:r>
            <a:br>
              <a:rPr lang="fr-FR" sz="3700" b="1" dirty="0">
                <a:solidFill>
                  <a:srgbClr val="FFFFFF"/>
                </a:solidFill>
              </a:rPr>
            </a:br>
            <a:r>
              <a:rPr lang="fr-FR" sz="3700" b="1" dirty="0">
                <a:solidFill>
                  <a:srgbClr val="FFFFFF"/>
                </a:solidFill>
              </a:rPr>
              <a:t>&amp; </a:t>
            </a:r>
            <a:br>
              <a:rPr lang="fr-FR" sz="3700" b="1" dirty="0">
                <a:solidFill>
                  <a:srgbClr val="FFFFFF"/>
                </a:solidFill>
              </a:rPr>
            </a:br>
            <a:r>
              <a:rPr lang="fr-FR" sz="3700" b="1" dirty="0">
                <a:solidFill>
                  <a:srgbClr val="FFFFFF"/>
                </a:solidFill>
              </a:rPr>
              <a:t>Business Plan  </a:t>
            </a:r>
          </a:p>
        </p:txBody>
      </p:sp>
      <p:pic>
        <p:nvPicPr>
          <p:cNvPr id="11266" name="Picture 2" descr="BUSINESS MODEL &amp; BUSINESS PLAN - POP AP">
            <a:extLst>
              <a:ext uri="{FF2B5EF4-FFF2-40B4-BE49-F238E27FC236}">
                <a16:creationId xmlns:a16="http://schemas.microsoft.com/office/drawing/2014/main" id="{A6324126-87F9-7880-3E65-490C13A57B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0" r="1493" b="-3"/>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11273" name="Rectangle 112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space réservé du contenu 5">
            <a:extLst>
              <a:ext uri="{FF2B5EF4-FFF2-40B4-BE49-F238E27FC236}">
                <a16:creationId xmlns:a16="http://schemas.microsoft.com/office/drawing/2014/main" id="{D12DDF35-96E4-FC9F-1D19-DD06BA913F9C}"/>
              </a:ext>
            </a:extLst>
          </p:cNvPr>
          <p:cNvSpPr>
            <a:spLocks noGrp="1"/>
          </p:cNvSpPr>
          <p:nvPr>
            <p:ph idx="1"/>
          </p:nvPr>
        </p:nvSpPr>
        <p:spPr>
          <a:xfrm>
            <a:off x="8029319" y="917725"/>
            <a:ext cx="3424739" cy="4852362"/>
          </a:xfrm>
        </p:spPr>
        <p:txBody>
          <a:bodyPr anchor="ctr">
            <a:normAutofit/>
          </a:bodyPr>
          <a:lstStyle/>
          <a:p>
            <a:r>
              <a:rPr lang="fr-FR" sz="2000" dirty="0">
                <a:solidFill>
                  <a:srgbClr val="FFFFFF"/>
                </a:solidFill>
              </a:rPr>
              <a:t>Business Model ou Modèle économique n’est pas un Business Plan</a:t>
            </a:r>
          </a:p>
          <a:p>
            <a:endParaRPr lang="fr-FR" sz="2000" dirty="0">
              <a:solidFill>
                <a:srgbClr val="FFFFFF"/>
              </a:solidFill>
            </a:endParaRPr>
          </a:p>
          <a:p>
            <a:r>
              <a:rPr lang="fr-FR" sz="2000" dirty="0">
                <a:solidFill>
                  <a:srgbClr val="FFFFFF"/>
                </a:solidFill>
              </a:rPr>
              <a:t>Le Business Plan est un document détaillé incluant des projections financières, généralement utiles pour convaincre les prêteurs ou investisseurs</a:t>
            </a:r>
          </a:p>
        </p:txBody>
      </p:sp>
    </p:spTree>
    <p:extLst>
      <p:ext uri="{BB962C8B-B14F-4D97-AF65-F5344CB8AC3E}">
        <p14:creationId xmlns:p14="http://schemas.microsoft.com/office/powerpoint/2010/main" val="1067089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4C10F-22C8-757D-7FA7-769F7BC27A67}"/>
              </a:ext>
            </a:extLst>
          </p:cNvPr>
          <p:cNvSpPr>
            <a:spLocks noGrp="1"/>
          </p:cNvSpPr>
          <p:nvPr>
            <p:ph type="title"/>
          </p:nvPr>
        </p:nvSpPr>
        <p:spPr>
          <a:xfrm>
            <a:off x="1137035" y="609600"/>
            <a:ext cx="3595678" cy="1330839"/>
          </a:xfrm>
        </p:spPr>
        <p:txBody>
          <a:bodyPr>
            <a:normAutofit/>
          </a:bodyPr>
          <a:lstStyle/>
          <a:p>
            <a:r>
              <a:rPr lang="fr-FR" sz="2800" b="1" dirty="0"/>
              <a:t>Business Model </a:t>
            </a:r>
            <a:br>
              <a:rPr lang="fr-FR" sz="2800" b="1" dirty="0"/>
            </a:br>
            <a:r>
              <a:rPr lang="fr-FR" sz="1800" dirty="0"/>
              <a:t>(</a:t>
            </a:r>
            <a:r>
              <a:rPr lang="fr-FR" sz="1800" dirty="0" err="1"/>
              <a:t>Lhemann</a:t>
            </a:r>
            <a:r>
              <a:rPr lang="fr-FR" sz="1800" dirty="0"/>
              <a:t>-Ortega et al., 2017)</a:t>
            </a:r>
          </a:p>
        </p:txBody>
      </p:sp>
      <p:sp>
        <p:nvSpPr>
          <p:cNvPr id="3" name="Espace réservé du contenu 2">
            <a:extLst>
              <a:ext uri="{FF2B5EF4-FFF2-40B4-BE49-F238E27FC236}">
                <a16:creationId xmlns:a16="http://schemas.microsoft.com/office/drawing/2014/main" id="{4BD983D2-5FDD-E3EE-41BA-A3EC2F642E88}"/>
              </a:ext>
            </a:extLst>
          </p:cNvPr>
          <p:cNvSpPr>
            <a:spLocks noGrp="1"/>
          </p:cNvSpPr>
          <p:nvPr>
            <p:ph idx="1"/>
          </p:nvPr>
        </p:nvSpPr>
        <p:spPr>
          <a:xfrm>
            <a:off x="1137034" y="2194102"/>
            <a:ext cx="3158741" cy="3908586"/>
          </a:xfrm>
        </p:spPr>
        <p:txBody>
          <a:bodyPr>
            <a:normAutofit/>
          </a:bodyPr>
          <a:lstStyle/>
          <a:p>
            <a:r>
              <a:rPr lang="fr-FR" sz="1900"/>
              <a:t>Le business model se définit comme la description des mécanismes permettant à une entreprise de générer des profits.</a:t>
            </a:r>
          </a:p>
          <a:p>
            <a:endParaRPr lang="fr-FR" sz="1900"/>
          </a:p>
          <a:p>
            <a:r>
              <a:rPr lang="fr-FR" sz="1900"/>
              <a:t>Il s’articule autour de 3 piliers :</a:t>
            </a:r>
          </a:p>
          <a:p>
            <a:pPr lvl="1"/>
            <a:r>
              <a:rPr lang="fr-FR" sz="1900"/>
              <a:t>Proposition de Valeur</a:t>
            </a:r>
          </a:p>
          <a:p>
            <a:pPr lvl="1"/>
            <a:r>
              <a:rPr lang="fr-FR" sz="1900"/>
              <a:t>Architecture de Valeur</a:t>
            </a:r>
          </a:p>
          <a:p>
            <a:pPr lvl="1"/>
            <a:r>
              <a:rPr lang="fr-FR" sz="1900"/>
              <a:t>Equation de Profit</a:t>
            </a:r>
          </a:p>
        </p:txBody>
      </p:sp>
      <p:pic>
        <p:nvPicPr>
          <p:cNvPr id="5" name="Picture 4" descr="Bâtiment de bureaux superposé avec graphiques boursiers">
            <a:extLst>
              <a:ext uri="{FF2B5EF4-FFF2-40B4-BE49-F238E27FC236}">
                <a16:creationId xmlns:a16="http://schemas.microsoft.com/office/drawing/2014/main" id="{C51D9429-C7E7-0CD5-30C8-C200B37798F7}"/>
              </a:ext>
            </a:extLst>
          </p:cNvPr>
          <p:cNvPicPr>
            <a:picLocks noChangeAspect="1"/>
          </p:cNvPicPr>
          <p:nvPr/>
        </p:nvPicPr>
        <p:blipFill rotWithShape="1">
          <a:blip r:embed="rId2"/>
          <a:srcRect l="29759"/>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2918169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01" name="Rectangle 1230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3" name="Rectangle 5">
            <a:extLst>
              <a:ext uri="{FF2B5EF4-FFF2-40B4-BE49-F238E27FC236}">
                <a16:creationId xmlns:a16="http://schemas.microsoft.com/office/drawing/2014/main" id="{A25FEC9D-337C-4301-9D14-CC5A7990037F}"/>
              </a:ext>
            </a:extLst>
          </p:cNvPr>
          <p:cNvSpPr>
            <a:spLocks noGrp="1" noChangeArrowheads="1"/>
          </p:cNvSpPr>
          <p:nvPr>
            <p:ph type="title"/>
          </p:nvPr>
        </p:nvSpPr>
        <p:spPr>
          <a:xfrm>
            <a:off x="838201" y="1065862"/>
            <a:ext cx="3313164" cy="4726276"/>
          </a:xfrm>
        </p:spPr>
        <p:txBody>
          <a:bodyPr>
            <a:normAutofit/>
          </a:bodyPr>
          <a:lstStyle/>
          <a:p>
            <a:pPr algn="r" eaLnBrk="1" hangingPunct="1">
              <a:defRPr/>
            </a:pPr>
            <a:r>
              <a:rPr lang="fr-FR" sz="4000" dirty="0">
                <a:solidFill>
                  <a:srgbClr val="FFFFFF"/>
                </a:solidFill>
              </a:rPr>
              <a:t>Formaliser sa stratégie d’intention : </a:t>
            </a:r>
            <a:br>
              <a:rPr lang="fr-FR" sz="4000" dirty="0">
                <a:solidFill>
                  <a:srgbClr val="FFFFFF"/>
                </a:solidFill>
              </a:rPr>
            </a:br>
            <a:r>
              <a:rPr lang="fr-FR" sz="4000" dirty="0">
                <a:solidFill>
                  <a:srgbClr val="FFFFFF"/>
                </a:solidFill>
              </a:rPr>
              <a:t>du Business Model</a:t>
            </a:r>
          </a:p>
        </p:txBody>
      </p:sp>
      <p:cxnSp>
        <p:nvCxnSpPr>
          <p:cNvPr id="12303" name="Straight Connector 1230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12296" name="Rectangle 6">
            <a:extLst>
              <a:ext uri="{FF2B5EF4-FFF2-40B4-BE49-F238E27FC236}">
                <a16:creationId xmlns:a16="http://schemas.microsoft.com/office/drawing/2014/main" id="{E6843CFB-CF7E-4316-A06E-F8A3896AAF87}"/>
              </a:ext>
            </a:extLst>
          </p:cNvPr>
          <p:cNvGraphicFramePr>
            <a:graphicFrameLocks noGrp="1"/>
          </p:cNvGraphicFramePr>
          <p:nvPr>
            <p:ph idx="1"/>
            <p:extLst>
              <p:ext uri="{D42A27DB-BD31-4B8C-83A1-F6EECF244321}">
                <p14:modId xmlns:p14="http://schemas.microsoft.com/office/powerpoint/2010/main" val="90716598"/>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es cochons dans la ferme : le modￃﾨle ￃﾩconomique du gratuit [Frￃﾩdￃﾩric Frￃﾩry]">
            <a:hlinkClick r:id="" action="ppaction://media"/>
            <a:extLst>
              <a:ext uri="{FF2B5EF4-FFF2-40B4-BE49-F238E27FC236}">
                <a16:creationId xmlns:a16="http://schemas.microsoft.com/office/drawing/2014/main" id="{7678EBCD-A362-48FA-A009-DB85C0573B6B}"/>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0259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édia en ligne 2" title="Comment choisir le bon business model [Jￃﾩrￃﾴme Barthￃﾩlemy]">
            <a:hlinkClick r:id="" action="ppaction://media"/>
            <a:extLst>
              <a:ext uri="{FF2B5EF4-FFF2-40B4-BE49-F238E27FC236}">
                <a16:creationId xmlns:a16="http://schemas.microsoft.com/office/drawing/2014/main" id="{A5E7E531-39E1-4416-B178-18BEECD2470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55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0EA0540-D22D-44A4-8CC5-F1F517F7387D}"/>
              </a:ext>
            </a:extLst>
          </p:cNvPr>
          <p:cNvSpPr>
            <a:spLocks noGrp="1" noRot="1" noChangeArrowheads="1"/>
          </p:cNvSpPr>
          <p:nvPr>
            <p:ph type="title"/>
          </p:nvPr>
        </p:nvSpPr>
        <p:spPr>
          <a:xfrm>
            <a:off x="4965430" y="629268"/>
            <a:ext cx="6586491" cy="1286160"/>
          </a:xfrm>
        </p:spPr>
        <p:txBody>
          <a:bodyPr anchor="b">
            <a:normAutofit/>
          </a:bodyPr>
          <a:lstStyle/>
          <a:p>
            <a:pPr eaLnBrk="1" hangingPunct="1">
              <a:defRPr/>
            </a:pPr>
            <a:r>
              <a:rPr lang="fr-FR" b="0"/>
              <a:t>La démarche</a:t>
            </a:r>
          </a:p>
        </p:txBody>
      </p:sp>
      <p:sp>
        <p:nvSpPr>
          <p:cNvPr id="66563" name="Rectangle 3">
            <a:extLst>
              <a:ext uri="{FF2B5EF4-FFF2-40B4-BE49-F238E27FC236}">
                <a16:creationId xmlns:a16="http://schemas.microsoft.com/office/drawing/2014/main" id="{E4F8D533-9BBA-4776-896F-5006E29982E0}"/>
              </a:ext>
            </a:extLst>
          </p:cNvPr>
          <p:cNvSpPr>
            <a:spLocks noGrp="1" noChangeArrowheads="1"/>
          </p:cNvSpPr>
          <p:nvPr>
            <p:ph idx="1"/>
          </p:nvPr>
        </p:nvSpPr>
        <p:spPr>
          <a:xfrm>
            <a:off x="4965431" y="2438400"/>
            <a:ext cx="6586489" cy="3785419"/>
          </a:xfrm>
        </p:spPr>
        <p:txBody>
          <a:bodyPr>
            <a:normAutofit/>
          </a:bodyPr>
          <a:lstStyle/>
          <a:p>
            <a:pPr eaLnBrk="1" hangingPunct="1">
              <a:defRPr/>
            </a:pPr>
            <a:r>
              <a:rPr lang="fr-FR" sz="2000"/>
              <a:t>Le « RoadMap » doit répondre à plusieurs critères de forme qui prennent un caractère impératif si le document est à vocation externe.</a:t>
            </a:r>
          </a:p>
          <a:p>
            <a:pPr eaLnBrk="1" hangingPunct="1">
              <a:defRPr/>
            </a:pPr>
            <a:endParaRPr lang="fr-FR" sz="2000"/>
          </a:p>
          <a:p>
            <a:pPr eaLnBrk="1" hangingPunct="1">
              <a:defRPr/>
            </a:pPr>
            <a:r>
              <a:rPr lang="fr-FR" sz="2000"/>
              <a:t>C’est un document de synthèse dont la démarche s’articule au tour de 3 phases :</a:t>
            </a:r>
          </a:p>
          <a:p>
            <a:pPr lvl="1" eaLnBrk="1" hangingPunct="1">
              <a:defRPr/>
            </a:pPr>
            <a:r>
              <a:rPr lang="fr-FR" sz="2000"/>
              <a:t>Evaluation</a:t>
            </a:r>
          </a:p>
          <a:p>
            <a:pPr lvl="1" eaLnBrk="1" hangingPunct="1">
              <a:defRPr/>
            </a:pPr>
            <a:r>
              <a:rPr lang="fr-FR" sz="2000"/>
              <a:t>Organisation </a:t>
            </a:r>
          </a:p>
          <a:p>
            <a:pPr lvl="1" eaLnBrk="1" hangingPunct="1">
              <a:defRPr/>
            </a:pPr>
            <a:r>
              <a:rPr lang="fr-FR" sz="2000"/>
              <a:t>Restitution</a:t>
            </a:r>
          </a:p>
        </p:txBody>
      </p:sp>
      <p:pic>
        <p:nvPicPr>
          <p:cNvPr id="66565" name="Picture 66564" descr="Puzzle blanc avec une pièce rouge">
            <a:extLst>
              <a:ext uri="{FF2B5EF4-FFF2-40B4-BE49-F238E27FC236}">
                <a16:creationId xmlns:a16="http://schemas.microsoft.com/office/drawing/2014/main" id="{D9633A88-D5CE-33BA-6F23-8FD31F3A0A30}"/>
              </a:ext>
            </a:extLst>
          </p:cNvPr>
          <p:cNvPicPr>
            <a:picLocks noChangeAspect="1"/>
          </p:cNvPicPr>
          <p:nvPr/>
        </p:nvPicPr>
        <p:blipFill rotWithShape="1">
          <a:blip r:embed="rId2"/>
          <a:srcRect l="31791" r="30187"/>
          <a:stretch/>
        </p:blipFill>
        <p:spPr>
          <a:xfrm>
            <a:off x="20" y="10"/>
            <a:ext cx="4635571" cy="6857990"/>
          </a:xfrm>
          <a:prstGeom prst="rect">
            <a:avLst/>
          </a:prstGeom>
          <a:effectLst/>
        </p:spPr>
      </p:pic>
      <p:cxnSp>
        <p:nvCxnSpPr>
          <p:cNvPr id="66569" name="Straight Connector 6656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9221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DB97C2F-320B-4B3C-BC2A-808A1819FF9B}"/>
              </a:ext>
            </a:extLst>
          </p:cNvPr>
          <p:cNvPicPr>
            <a:picLocks noChangeAspect="1"/>
          </p:cNvPicPr>
          <p:nvPr/>
        </p:nvPicPr>
        <p:blipFill rotWithShape="1">
          <a:blip r:embed="rId2">
            <a:alphaModFix amt="40000"/>
          </a:blip>
          <a:srcRect t="1215" b="2219"/>
          <a:stretch/>
        </p:blipFill>
        <p:spPr>
          <a:xfrm>
            <a:off x="20" y="10"/>
            <a:ext cx="12191980" cy="6857990"/>
          </a:xfrm>
          <a:prstGeom prst="rect">
            <a:avLst/>
          </a:prstGeom>
        </p:spPr>
      </p:pic>
      <p:sp>
        <p:nvSpPr>
          <p:cNvPr id="2" name="Titre 1">
            <a:extLst>
              <a:ext uri="{FF2B5EF4-FFF2-40B4-BE49-F238E27FC236}">
                <a16:creationId xmlns:a16="http://schemas.microsoft.com/office/drawing/2014/main" id="{94A6F535-E859-48A2-8EAD-A467941F545E}"/>
              </a:ext>
            </a:extLst>
          </p:cNvPr>
          <p:cNvSpPr>
            <a:spLocks noGrp="1"/>
          </p:cNvSpPr>
          <p:nvPr>
            <p:ph type="title"/>
          </p:nvPr>
        </p:nvSpPr>
        <p:spPr>
          <a:xfrm>
            <a:off x="451967" y="395748"/>
            <a:ext cx="8915399" cy="858966"/>
          </a:xfrm>
        </p:spPr>
        <p:txBody>
          <a:bodyPr vert="horz" lIns="91440" tIns="45720" rIns="91440" bIns="45720" rtlCol="0" anchor="b">
            <a:normAutofit/>
          </a:bodyPr>
          <a:lstStyle/>
          <a:p>
            <a:pPr>
              <a:defRPr/>
            </a:pPr>
            <a:r>
              <a:rPr lang="en-US" sz="5400" dirty="0" err="1">
                <a:solidFill>
                  <a:schemeClr val="tx1"/>
                </a:solidFill>
              </a:rPr>
              <a:t>Préambule</a:t>
            </a:r>
            <a:endParaRPr lang="en-US" sz="5400" dirty="0">
              <a:solidFill>
                <a:schemeClr val="tx1"/>
              </a:solidFill>
            </a:endParaRPr>
          </a:p>
        </p:txBody>
      </p:sp>
      <p:sp>
        <p:nvSpPr>
          <p:cNvPr id="3" name="Espace réservé du contenu 2">
            <a:extLst>
              <a:ext uri="{FF2B5EF4-FFF2-40B4-BE49-F238E27FC236}">
                <a16:creationId xmlns:a16="http://schemas.microsoft.com/office/drawing/2014/main" id="{B7E260D1-6E07-4A4C-A6EF-B124DDB5FB6B}"/>
              </a:ext>
            </a:extLst>
          </p:cNvPr>
          <p:cNvSpPr>
            <a:spLocks noGrp="1"/>
          </p:cNvSpPr>
          <p:nvPr>
            <p:ph idx="1"/>
          </p:nvPr>
        </p:nvSpPr>
        <p:spPr>
          <a:xfrm>
            <a:off x="2506867" y="5695432"/>
            <a:ext cx="8915399" cy="1126283"/>
          </a:xfrm>
        </p:spPr>
        <p:txBody>
          <a:bodyPr vert="horz" lIns="91440" tIns="45720" rIns="91440" bIns="45720" rtlCol="0" anchor="t">
            <a:normAutofit/>
          </a:bodyPr>
          <a:lstStyle/>
          <a:p>
            <a:pPr marL="0" indent="0">
              <a:buNone/>
              <a:defRPr/>
            </a:pPr>
            <a:r>
              <a:rPr lang="en-US" b="1" dirty="0">
                <a:solidFill>
                  <a:schemeClr val="tx1">
                    <a:lumMod val="65000"/>
                    <a:lumOff val="35000"/>
                  </a:schemeClr>
                </a:solidFill>
              </a:rPr>
              <a:t>FIXER VOS OBJECTIFS DE MANIÈRE REALISTE SUR 3-5 ANS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594" name="Rectangle 6759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Rectangle 2">
            <a:extLst>
              <a:ext uri="{FF2B5EF4-FFF2-40B4-BE49-F238E27FC236}">
                <a16:creationId xmlns:a16="http://schemas.microsoft.com/office/drawing/2014/main" id="{7679820B-32E7-4C02-ADFF-9EAFDE4D02E1}"/>
              </a:ext>
            </a:extLst>
          </p:cNvPr>
          <p:cNvSpPr>
            <a:spLocks noGrp="1" noRot="1" noChangeArrowheads="1"/>
          </p:cNvSpPr>
          <p:nvPr>
            <p:ph type="title"/>
          </p:nvPr>
        </p:nvSpPr>
        <p:spPr>
          <a:xfrm>
            <a:off x="838200" y="557188"/>
            <a:ext cx="10515600" cy="1133499"/>
          </a:xfrm>
        </p:spPr>
        <p:txBody>
          <a:bodyPr>
            <a:normAutofit/>
          </a:bodyPr>
          <a:lstStyle/>
          <a:p>
            <a:pPr algn="ctr" eaLnBrk="1" hangingPunct="1">
              <a:defRPr/>
            </a:pPr>
            <a:r>
              <a:rPr lang="fr-FR" sz="5200"/>
              <a:t>Phase d’évaluation événementielle</a:t>
            </a:r>
          </a:p>
        </p:txBody>
      </p:sp>
      <p:graphicFrame>
        <p:nvGraphicFramePr>
          <p:cNvPr id="67589" name="Rectangle 3">
            <a:extLst>
              <a:ext uri="{FF2B5EF4-FFF2-40B4-BE49-F238E27FC236}">
                <a16:creationId xmlns:a16="http://schemas.microsoft.com/office/drawing/2014/main" id="{72A9F2DF-B2BC-48A1-A0FA-F643909A8BF7}"/>
              </a:ext>
            </a:extLst>
          </p:cNvPr>
          <p:cNvGraphicFramePr>
            <a:graphicFrameLocks noGrp="1"/>
          </p:cNvGraphicFramePr>
          <p:nvPr>
            <p:ph idx="1"/>
            <p:extLst>
              <p:ext uri="{D42A27DB-BD31-4B8C-83A1-F6EECF244321}">
                <p14:modId xmlns:p14="http://schemas.microsoft.com/office/powerpoint/2010/main" val="289321654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618" name="Rectangle 6861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0" name="Rectangle 2">
            <a:extLst>
              <a:ext uri="{FF2B5EF4-FFF2-40B4-BE49-F238E27FC236}">
                <a16:creationId xmlns:a16="http://schemas.microsoft.com/office/drawing/2014/main" id="{91F79655-DDB2-45CE-9860-5D3326C7616E}"/>
              </a:ext>
            </a:extLst>
          </p:cNvPr>
          <p:cNvSpPr>
            <a:spLocks noGrp="1" noRot="1" noChangeArrowheads="1"/>
          </p:cNvSpPr>
          <p:nvPr>
            <p:ph type="title"/>
          </p:nvPr>
        </p:nvSpPr>
        <p:spPr>
          <a:xfrm>
            <a:off x="838200" y="557188"/>
            <a:ext cx="10515600" cy="1133499"/>
          </a:xfrm>
        </p:spPr>
        <p:txBody>
          <a:bodyPr>
            <a:normAutofit/>
          </a:bodyPr>
          <a:lstStyle/>
          <a:p>
            <a:pPr algn="ctr" eaLnBrk="1" hangingPunct="1">
              <a:defRPr/>
            </a:pPr>
            <a:r>
              <a:rPr lang="fr-FR" sz="5200"/>
              <a:t>Phase d’évaluation événementielle</a:t>
            </a:r>
          </a:p>
        </p:txBody>
      </p:sp>
      <p:graphicFrame>
        <p:nvGraphicFramePr>
          <p:cNvPr id="68613" name="Rectangle 3">
            <a:extLst>
              <a:ext uri="{FF2B5EF4-FFF2-40B4-BE49-F238E27FC236}">
                <a16:creationId xmlns:a16="http://schemas.microsoft.com/office/drawing/2014/main" id="{B04E52E3-9A22-49EF-A114-BBC48A275658}"/>
              </a:ext>
            </a:extLst>
          </p:cNvPr>
          <p:cNvGraphicFramePr>
            <a:graphicFrameLocks noGrp="1"/>
          </p:cNvGraphicFramePr>
          <p:nvPr>
            <p:ph idx="1"/>
            <p:extLst>
              <p:ext uri="{D42A27DB-BD31-4B8C-83A1-F6EECF244321}">
                <p14:modId xmlns:p14="http://schemas.microsoft.com/office/powerpoint/2010/main" val="333547733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7C0AD9C-A851-4453-858B-619EB4834890}"/>
              </a:ext>
            </a:extLst>
          </p:cNvPr>
          <p:cNvSpPr>
            <a:spLocks noChangeArrowheads="1"/>
          </p:cNvSpPr>
          <p:nvPr/>
        </p:nvSpPr>
        <p:spPr bwMode="auto">
          <a:xfrm>
            <a:off x="2279650" y="18891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defRPr/>
            </a:pPr>
            <a:r>
              <a:rPr lang="fr-FR" sz="4000" b="1">
                <a:effectLst>
                  <a:outerShdw blurRad="38100" dist="38100" dir="2700000" algn="tl">
                    <a:srgbClr val="000000"/>
                  </a:outerShdw>
                </a:effectLst>
              </a:rPr>
              <a:t>5 Clés du Business Model</a:t>
            </a:r>
          </a:p>
        </p:txBody>
      </p:sp>
      <p:sp>
        <p:nvSpPr>
          <p:cNvPr id="70659" name="AutoShape 3">
            <a:extLst>
              <a:ext uri="{FF2B5EF4-FFF2-40B4-BE49-F238E27FC236}">
                <a16:creationId xmlns:a16="http://schemas.microsoft.com/office/drawing/2014/main" id="{0C8B815E-0DD7-4C62-BBEE-D054EEC0BD2C}"/>
              </a:ext>
            </a:extLst>
          </p:cNvPr>
          <p:cNvSpPr>
            <a:spLocks noChangeArrowheads="1"/>
          </p:cNvSpPr>
          <p:nvPr/>
        </p:nvSpPr>
        <p:spPr bwMode="auto">
          <a:xfrm>
            <a:off x="3359151" y="2133600"/>
            <a:ext cx="5618163" cy="3887788"/>
          </a:xfrm>
          <a:prstGeom prst="star5">
            <a:avLst/>
          </a:prstGeom>
          <a:solidFill>
            <a:srgbClr val="FFCC99">
              <a:alpha val="50000"/>
            </a:srgbClr>
          </a:solidFill>
          <a:ln w="952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sz="3200" b="1">
                <a:latin typeface="Snap ITC" pitchFamily="82" charset="0"/>
              </a:rPr>
              <a:t>Business </a:t>
            </a:r>
          </a:p>
          <a:p>
            <a:pPr algn="ctr" eaLnBrk="1" hangingPunct="1">
              <a:defRPr/>
            </a:pPr>
            <a:r>
              <a:rPr lang="fr-FR" sz="3200" b="1">
                <a:latin typeface="Snap ITC" pitchFamily="82" charset="0"/>
              </a:rPr>
              <a:t>Model</a:t>
            </a:r>
          </a:p>
        </p:txBody>
      </p:sp>
      <p:sp>
        <p:nvSpPr>
          <p:cNvPr id="51204" name="Text Box 4">
            <a:extLst>
              <a:ext uri="{FF2B5EF4-FFF2-40B4-BE49-F238E27FC236}">
                <a16:creationId xmlns:a16="http://schemas.microsoft.com/office/drawing/2014/main" id="{BC15B00A-422E-4351-ADDC-DC620A070CE1}"/>
              </a:ext>
            </a:extLst>
          </p:cNvPr>
          <p:cNvSpPr txBox="1">
            <a:spLocks noChangeArrowheads="1"/>
          </p:cNvSpPr>
          <p:nvPr/>
        </p:nvSpPr>
        <p:spPr bwMode="auto">
          <a:xfrm>
            <a:off x="1703389" y="3213100"/>
            <a:ext cx="237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2400" b="1">
                <a:latin typeface="Times New Roman" panose="02020603050405020304" pitchFamily="18" charset="0"/>
              </a:rPr>
              <a:t>Positionnement</a:t>
            </a:r>
          </a:p>
        </p:txBody>
      </p:sp>
      <p:sp>
        <p:nvSpPr>
          <p:cNvPr id="51205" name="Text Box 5">
            <a:extLst>
              <a:ext uri="{FF2B5EF4-FFF2-40B4-BE49-F238E27FC236}">
                <a16:creationId xmlns:a16="http://schemas.microsoft.com/office/drawing/2014/main" id="{613C4B7A-FBFF-48F0-9129-88029072C45B}"/>
              </a:ext>
            </a:extLst>
          </p:cNvPr>
          <p:cNvSpPr txBox="1">
            <a:spLocks noChangeArrowheads="1"/>
          </p:cNvSpPr>
          <p:nvPr/>
        </p:nvSpPr>
        <p:spPr bwMode="auto">
          <a:xfrm>
            <a:off x="8724900" y="3141663"/>
            <a:ext cx="194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2400" b="1">
                <a:latin typeface="Times New Roman" panose="02020603050405020304" pitchFamily="18" charset="0"/>
              </a:rPr>
              <a:t>Singularité</a:t>
            </a:r>
          </a:p>
        </p:txBody>
      </p:sp>
      <p:sp>
        <p:nvSpPr>
          <p:cNvPr id="51206" name="Text Box 6">
            <a:extLst>
              <a:ext uri="{FF2B5EF4-FFF2-40B4-BE49-F238E27FC236}">
                <a16:creationId xmlns:a16="http://schemas.microsoft.com/office/drawing/2014/main" id="{794D483B-85CE-45BE-B762-3DDB7DB947D8}"/>
              </a:ext>
            </a:extLst>
          </p:cNvPr>
          <p:cNvSpPr txBox="1">
            <a:spLocks noChangeArrowheads="1"/>
          </p:cNvSpPr>
          <p:nvPr/>
        </p:nvSpPr>
        <p:spPr bwMode="auto">
          <a:xfrm>
            <a:off x="5232401" y="1628775"/>
            <a:ext cx="1871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2400" b="1">
                <a:latin typeface="Times New Roman" panose="02020603050405020304" pitchFamily="18" charset="0"/>
              </a:rPr>
              <a:t>Métier</a:t>
            </a:r>
          </a:p>
        </p:txBody>
      </p:sp>
      <p:sp>
        <p:nvSpPr>
          <p:cNvPr id="51207" name="Text Box 7">
            <a:extLst>
              <a:ext uri="{FF2B5EF4-FFF2-40B4-BE49-F238E27FC236}">
                <a16:creationId xmlns:a16="http://schemas.microsoft.com/office/drawing/2014/main" id="{28235536-1052-4543-8146-63B808B22B6E}"/>
              </a:ext>
            </a:extLst>
          </p:cNvPr>
          <p:cNvSpPr txBox="1">
            <a:spLocks noChangeArrowheads="1"/>
          </p:cNvSpPr>
          <p:nvPr/>
        </p:nvSpPr>
        <p:spPr bwMode="auto">
          <a:xfrm>
            <a:off x="3001963" y="5949950"/>
            <a:ext cx="252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2400" b="1">
                <a:latin typeface="Times New Roman" panose="02020603050405020304" pitchFamily="18" charset="0"/>
              </a:rPr>
              <a:t>Compétences clés</a:t>
            </a:r>
          </a:p>
        </p:txBody>
      </p:sp>
      <p:sp>
        <p:nvSpPr>
          <p:cNvPr id="51208" name="Text Box 8">
            <a:extLst>
              <a:ext uri="{FF2B5EF4-FFF2-40B4-BE49-F238E27FC236}">
                <a16:creationId xmlns:a16="http://schemas.microsoft.com/office/drawing/2014/main" id="{F51002C2-B32B-46F6-AD73-6CA4755B6574}"/>
              </a:ext>
            </a:extLst>
          </p:cNvPr>
          <p:cNvSpPr txBox="1">
            <a:spLocks noChangeArrowheads="1"/>
          </p:cNvSpPr>
          <p:nvPr/>
        </p:nvSpPr>
        <p:spPr bwMode="auto">
          <a:xfrm>
            <a:off x="6527801" y="5949950"/>
            <a:ext cx="3529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2400" b="1">
                <a:latin typeface="Times New Roman" panose="02020603050405020304" pitchFamily="18" charset="0"/>
              </a:rPr>
              <a:t>Réponse à des demandes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6" name="Freeform: Shape 80905">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0908" name="Group 80907">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80909"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fr-FR"/>
            </a:p>
          </p:txBody>
        </p:sp>
        <p:sp>
          <p:nvSpPr>
            <p:cNvPr id="80910"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fr-FR"/>
            </a:p>
          </p:txBody>
        </p:sp>
        <p:sp>
          <p:nvSpPr>
            <p:cNvPr id="80911"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fr-FR"/>
            </a:p>
          </p:txBody>
        </p:sp>
        <p:sp>
          <p:nvSpPr>
            <p:cNvPr id="8091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fr-FR"/>
            </a:p>
          </p:txBody>
        </p:sp>
        <p:sp>
          <p:nvSpPr>
            <p:cNvPr id="80913"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fr-FR"/>
            </a:p>
          </p:txBody>
        </p:sp>
        <p:sp>
          <p:nvSpPr>
            <p:cNvPr id="80914"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fr-FR"/>
            </a:p>
          </p:txBody>
        </p:sp>
      </p:grpSp>
      <p:sp>
        <p:nvSpPr>
          <p:cNvPr id="80898" name="Rectangle 2">
            <a:extLst>
              <a:ext uri="{FF2B5EF4-FFF2-40B4-BE49-F238E27FC236}">
                <a16:creationId xmlns:a16="http://schemas.microsoft.com/office/drawing/2014/main" id="{CF9A5BA0-7E2D-4D30-8788-17BB8316521D}"/>
              </a:ext>
            </a:extLst>
          </p:cNvPr>
          <p:cNvSpPr>
            <a:spLocks noGrp="1" noRot="1" noChangeArrowheads="1"/>
          </p:cNvSpPr>
          <p:nvPr>
            <p:ph type="title"/>
          </p:nvPr>
        </p:nvSpPr>
        <p:spPr>
          <a:xfrm>
            <a:off x="535020" y="685800"/>
            <a:ext cx="2780271" cy="5105400"/>
          </a:xfrm>
        </p:spPr>
        <p:txBody>
          <a:bodyPr>
            <a:normAutofit/>
          </a:bodyPr>
          <a:lstStyle/>
          <a:p>
            <a:pPr eaLnBrk="1" hangingPunct="1">
              <a:defRPr/>
            </a:pPr>
            <a:r>
              <a:rPr lang="fr-FR" sz="4000" b="0">
                <a:solidFill>
                  <a:srgbClr val="FFFFFF"/>
                </a:solidFill>
              </a:rPr>
              <a:t>Rappels !</a:t>
            </a:r>
          </a:p>
        </p:txBody>
      </p:sp>
      <p:graphicFrame>
        <p:nvGraphicFramePr>
          <p:cNvPr id="80901" name="Rectangle 3">
            <a:extLst>
              <a:ext uri="{FF2B5EF4-FFF2-40B4-BE49-F238E27FC236}">
                <a16:creationId xmlns:a16="http://schemas.microsoft.com/office/drawing/2014/main" id="{9D2D9DB3-D548-4CB1-8ECA-BCB035A69ADC}"/>
              </a:ext>
            </a:extLst>
          </p:cNvPr>
          <p:cNvGraphicFramePr/>
          <p:nvPr>
            <p:extLst>
              <p:ext uri="{D42A27DB-BD31-4B8C-83A1-F6EECF244321}">
                <p14:modId xmlns:p14="http://schemas.microsoft.com/office/powerpoint/2010/main" val="26719349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688" name="Rectangle 71687">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82" name="Rectangle 2">
            <a:extLst>
              <a:ext uri="{FF2B5EF4-FFF2-40B4-BE49-F238E27FC236}">
                <a16:creationId xmlns:a16="http://schemas.microsoft.com/office/drawing/2014/main" id="{5C824526-768F-4263-AB14-733FC51589DD}"/>
              </a:ext>
            </a:extLst>
          </p:cNvPr>
          <p:cNvSpPr>
            <a:spLocks noChangeArrowheads="1"/>
          </p:cNvSpPr>
          <p:nvPr/>
        </p:nvSpPr>
        <p:spPr bwMode="auto">
          <a:xfrm>
            <a:off x="1271588" y="662400"/>
            <a:ext cx="10055721" cy="132556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a:bodyPr>
          <a:lstStyle/>
          <a:p>
            <a:pPr>
              <a:lnSpc>
                <a:spcPct val="90000"/>
              </a:lnSpc>
              <a:spcBef>
                <a:spcPct val="0"/>
              </a:spcBef>
              <a:spcAft>
                <a:spcPts val="600"/>
              </a:spcAft>
              <a:defRPr/>
            </a:pPr>
            <a:r>
              <a:rPr lang="en-US" sz="4400" b="1" kern="1200">
                <a:solidFill>
                  <a:schemeClr val="tx1"/>
                </a:solidFill>
                <a:effectLst>
                  <a:outerShdw blurRad="38100" dist="38100" dir="2700000" algn="tl">
                    <a:srgbClr val="000000"/>
                  </a:outerShdw>
                </a:effectLst>
                <a:latin typeface="+mj-lt"/>
                <a:ea typeface="+mj-ea"/>
                <a:cs typeface="+mj-cs"/>
              </a:rPr>
              <a:t>Business Model de Zara </a:t>
            </a:r>
          </a:p>
        </p:txBody>
      </p:sp>
      <p:grpSp>
        <p:nvGrpSpPr>
          <p:cNvPr id="71690" name="Group 71689">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71691"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txBody>
            <a:bodyPr/>
            <a:lstStyle/>
            <a:p>
              <a:endParaRPr lang="fr-FR"/>
            </a:p>
          </p:txBody>
        </p:sp>
        <p:sp>
          <p:nvSpPr>
            <p:cNvPr id="71692"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fr-FR"/>
            </a:p>
          </p:txBody>
        </p:sp>
      </p:grpSp>
      <p:sp>
        <p:nvSpPr>
          <p:cNvPr id="71683" name="Rectangle 3">
            <a:extLst>
              <a:ext uri="{FF2B5EF4-FFF2-40B4-BE49-F238E27FC236}">
                <a16:creationId xmlns:a16="http://schemas.microsoft.com/office/drawing/2014/main" id="{A79D7B25-73AC-4B73-88C7-D5A33A8B9EEE}"/>
              </a:ext>
            </a:extLst>
          </p:cNvPr>
          <p:cNvSpPr>
            <a:spLocks noChangeArrowheads="1"/>
          </p:cNvSpPr>
          <p:nvPr/>
        </p:nvSpPr>
        <p:spPr bwMode="auto">
          <a:xfrm>
            <a:off x="1251678" y="2286001"/>
            <a:ext cx="10089112" cy="390959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marL="457200" indent="-228600">
              <a:lnSpc>
                <a:spcPct val="90000"/>
              </a:lnSpc>
              <a:spcBef>
                <a:spcPct val="20000"/>
              </a:spcBef>
              <a:buClr>
                <a:schemeClr val="hlink"/>
              </a:buClr>
              <a:buSzPct val="70000"/>
              <a:buFont typeface="Arial" panose="020B0604020202020204" pitchFamily="34" charset="0"/>
              <a:buChar char="•"/>
              <a:defRPr/>
            </a:pPr>
            <a:r>
              <a:rPr lang="en-US" sz="2000" b="1">
                <a:solidFill>
                  <a:schemeClr val="tx1">
                    <a:alpha val="60000"/>
                  </a:schemeClr>
                </a:solidFill>
                <a:effectLst>
                  <a:outerShdw blurRad="38100" dist="38100" dir="2700000" algn="tl">
                    <a:srgbClr val="000000"/>
                  </a:outerShdw>
                </a:effectLst>
              </a:rPr>
              <a:t>Créateur, fabricant et distributeur de vêtements de mode de grande diffusion,</a:t>
            </a:r>
          </a:p>
          <a:p>
            <a:pPr marL="457200" indent="-228600">
              <a:lnSpc>
                <a:spcPct val="90000"/>
              </a:lnSpc>
              <a:spcBef>
                <a:spcPct val="20000"/>
              </a:spcBef>
              <a:buClr>
                <a:schemeClr val="hlink"/>
              </a:buClr>
              <a:buSzPct val="70000"/>
              <a:buFont typeface="Arial" panose="020B0604020202020204" pitchFamily="34" charset="0"/>
              <a:buChar char="•"/>
              <a:defRPr/>
            </a:pPr>
            <a:r>
              <a:rPr lang="en-US" sz="2000" b="1">
                <a:solidFill>
                  <a:schemeClr val="tx1">
                    <a:alpha val="60000"/>
                  </a:schemeClr>
                </a:solidFill>
                <a:effectLst>
                  <a:outerShdw blurRad="38100" dist="38100" dir="2700000" algn="tl">
                    <a:srgbClr val="000000"/>
                  </a:outerShdw>
                </a:effectLst>
              </a:rPr>
              <a:t>Positionnement dans le domaine de vente des produits de mode à « bas prix »,</a:t>
            </a:r>
          </a:p>
          <a:p>
            <a:pPr marL="457200" indent="-228600">
              <a:lnSpc>
                <a:spcPct val="90000"/>
              </a:lnSpc>
              <a:spcBef>
                <a:spcPct val="20000"/>
              </a:spcBef>
              <a:buClr>
                <a:schemeClr val="hlink"/>
              </a:buClr>
              <a:buSzPct val="70000"/>
              <a:buFont typeface="Arial" panose="020B0604020202020204" pitchFamily="34" charset="0"/>
              <a:buChar char="•"/>
              <a:defRPr/>
            </a:pPr>
            <a:r>
              <a:rPr lang="en-US" sz="2000" b="1">
                <a:solidFill>
                  <a:schemeClr val="tx1">
                    <a:alpha val="60000"/>
                  </a:schemeClr>
                </a:solidFill>
                <a:effectLst>
                  <a:outerShdw blurRad="38100" dist="38100" dir="2700000" algn="tl">
                    <a:srgbClr val="000000"/>
                  </a:outerShdw>
                </a:effectLst>
              </a:rPr>
              <a:t>La singularité vient du fait que les vêtements sont des copies des produits « tendance » des grands couturiers, vendus environ 10 fois moins cher. De plus la rareté (synonyme de luxe) est crée par des moyennes séries de fabrication et des nouveautés en rayon toutes les semaines.</a:t>
            </a:r>
          </a:p>
          <a:p>
            <a:pPr marL="457200" indent="-228600">
              <a:lnSpc>
                <a:spcPct val="90000"/>
              </a:lnSpc>
              <a:spcBef>
                <a:spcPct val="20000"/>
              </a:spcBef>
              <a:buClr>
                <a:schemeClr val="hlink"/>
              </a:buClr>
              <a:buSzPct val="70000"/>
              <a:buFont typeface="Arial" panose="020B0604020202020204" pitchFamily="34" charset="0"/>
              <a:buChar char="•"/>
              <a:defRPr/>
            </a:pPr>
            <a:r>
              <a:rPr lang="en-US" sz="2000" b="1">
                <a:solidFill>
                  <a:schemeClr val="tx1">
                    <a:alpha val="60000"/>
                  </a:schemeClr>
                </a:solidFill>
                <a:effectLst>
                  <a:outerShdw blurRad="38100" dist="38100" dir="2700000" algn="tl">
                    <a:srgbClr val="000000"/>
                  </a:outerShdw>
                </a:effectLst>
              </a:rPr>
              <a:t>Les compétences clefs sont la maîtrise du processus de création, fabrication et logistique (supply-chain management)</a:t>
            </a:r>
          </a:p>
          <a:p>
            <a:pPr marL="457200" indent="-228600">
              <a:lnSpc>
                <a:spcPct val="90000"/>
              </a:lnSpc>
              <a:spcBef>
                <a:spcPct val="20000"/>
              </a:spcBef>
              <a:buClr>
                <a:schemeClr val="hlink"/>
              </a:buClr>
              <a:buSzPct val="70000"/>
              <a:buFont typeface="Arial" panose="020B0604020202020204" pitchFamily="34" charset="0"/>
              <a:buChar char="•"/>
              <a:defRPr/>
            </a:pPr>
            <a:r>
              <a:rPr lang="en-US" sz="2000" b="1">
                <a:solidFill>
                  <a:schemeClr val="tx1">
                    <a:alpha val="60000"/>
                  </a:schemeClr>
                </a:solidFill>
                <a:effectLst>
                  <a:outerShdw blurRad="38100" dist="38100" dir="2700000" algn="tl">
                    <a:srgbClr val="000000"/>
                  </a:outerShdw>
                </a:effectLst>
              </a:rPr>
              <a:t>Réponse à une demande forte pour des vêtements « tendance » (à la mode) à prix modérés.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14" name="Freeform: Shape 7271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716" name="Group 7271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7271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fr-FR"/>
            </a:p>
          </p:txBody>
        </p:sp>
        <p:sp>
          <p:nvSpPr>
            <p:cNvPr id="7271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fr-FR"/>
            </a:p>
          </p:txBody>
        </p:sp>
        <p:sp>
          <p:nvSpPr>
            <p:cNvPr id="7271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fr-FR"/>
            </a:p>
          </p:txBody>
        </p:sp>
        <p:sp>
          <p:nvSpPr>
            <p:cNvPr id="7272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fr-FR"/>
            </a:p>
          </p:txBody>
        </p:sp>
        <p:sp>
          <p:nvSpPr>
            <p:cNvPr id="7272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fr-FR"/>
            </a:p>
          </p:txBody>
        </p:sp>
        <p:sp>
          <p:nvSpPr>
            <p:cNvPr id="7272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fr-FR"/>
            </a:p>
          </p:txBody>
        </p:sp>
      </p:grpSp>
      <p:sp>
        <p:nvSpPr>
          <p:cNvPr id="72706" name="Rectangle 2">
            <a:extLst>
              <a:ext uri="{FF2B5EF4-FFF2-40B4-BE49-F238E27FC236}">
                <a16:creationId xmlns:a16="http://schemas.microsoft.com/office/drawing/2014/main" id="{AE9B477D-1D7A-4466-BFE6-200D2C50A519}"/>
              </a:ext>
            </a:extLst>
          </p:cNvPr>
          <p:cNvSpPr>
            <a:spLocks noGrp="1" noRot="1" noChangeArrowheads="1"/>
          </p:cNvSpPr>
          <p:nvPr>
            <p:ph type="title"/>
          </p:nvPr>
        </p:nvSpPr>
        <p:spPr>
          <a:xfrm>
            <a:off x="535020" y="685800"/>
            <a:ext cx="2780271" cy="5105400"/>
          </a:xfrm>
        </p:spPr>
        <p:txBody>
          <a:bodyPr>
            <a:normAutofit/>
          </a:bodyPr>
          <a:lstStyle/>
          <a:p>
            <a:pPr eaLnBrk="1" hangingPunct="1">
              <a:defRPr/>
            </a:pPr>
            <a:r>
              <a:rPr lang="fr-FR" sz="3100">
                <a:solidFill>
                  <a:srgbClr val="FFFFFF"/>
                </a:solidFill>
              </a:rPr>
              <a:t>Phase d’organisation événementielle</a:t>
            </a:r>
          </a:p>
        </p:txBody>
      </p:sp>
      <p:graphicFrame>
        <p:nvGraphicFramePr>
          <p:cNvPr id="72709" name="Rectangle 3">
            <a:extLst>
              <a:ext uri="{FF2B5EF4-FFF2-40B4-BE49-F238E27FC236}">
                <a16:creationId xmlns:a16="http://schemas.microsoft.com/office/drawing/2014/main" id="{875FD829-EAEE-44CE-94F5-919C0012AE21}"/>
              </a:ext>
            </a:extLst>
          </p:cNvPr>
          <p:cNvGraphicFramePr>
            <a:graphicFrameLocks noGrp="1"/>
          </p:cNvGraphicFramePr>
          <p:nvPr>
            <p:ph idx="1"/>
            <p:extLst>
              <p:ext uri="{D42A27DB-BD31-4B8C-83A1-F6EECF244321}">
                <p14:modId xmlns:p14="http://schemas.microsoft.com/office/powerpoint/2010/main" val="2780253687"/>
              </p:ext>
            </p:extLst>
          </p:nvPr>
        </p:nvGraphicFramePr>
        <p:xfrm>
          <a:off x="4739280" y="685800"/>
          <a:ext cx="676374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F3501E7-1662-41B4-9D6A-711C3AC89466}"/>
              </a:ext>
            </a:extLst>
          </p:cNvPr>
          <p:cNvSpPr>
            <a:spLocks noGrp="1" noRot="1" noChangeArrowheads="1"/>
          </p:cNvSpPr>
          <p:nvPr>
            <p:ph type="title"/>
          </p:nvPr>
        </p:nvSpPr>
        <p:spPr>
          <a:xfrm>
            <a:off x="4965430" y="629268"/>
            <a:ext cx="6586491" cy="1286160"/>
          </a:xfrm>
        </p:spPr>
        <p:txBody>
          <a:bodyPr anchor="b">
            <a:normAutofit/>
          </a:bodyPr>
          <a:lstStyle/>
          <a:p>
            <a:pPr eaLnBrk="1" hangingPunct="1">
              <a:defRPr/>
            </a:pPr>
            <a:r>
              <a:rPr lang="fr-FR" sz="4100" dirty="0"/>
              <a:t>Phase de mise en œuvre</a:t>
            </a:r>
          </a:p>
        </p:txBody>
      </p:sp>
      <p:sp>
        <p:nvSpPr>
          <p:cNvPr id="73731" name="Rectangle 3">
            <a:extLst>
              <a:ext uri="{FF2B5EF4-FFF2-40B4-BE49-F238E27FC236}">
                <a16:creationId xmlns:a16="http://schemas.microsoft.com/office/drawing/2014/main" id="{486092FD-EDF5-41B5-A989-DED82848292A}"/>
              </a:ext>
            </a:extLst>
          </p:cNvPr>
          <p:cNvSpPr>
            <a:spLocks noGrp="1" noChangeArrowheads="1"/>
          </p:cNvSpPr>
          <p:nvPr>
            <p:ph idx="1"/>
          </p:nvPr>
        </p:nvSpPr>
        <p:spPr>
          <a:xfrm>
            <a:off x="4965431" y="2438400"/>
            <a:ext cx="6586489" cy="3785419"/>
          </a:xfrm>
        </p:spPr>
        <p:txBody>
          <a:bodyPr>
            <a:normAutofit/>
          </a:bodyPr>
          <a:lstStyle/>
          <a:p>
            <a:pPr eaLnBrk="1" hangingPunct="1">
              <a:buFont typeface="Wingdings" panose="05000000000000000000" pitchFamily="2" charset="2"/>
              <a:buNone/>
              <a:defRPr/>
            </a:pPr>
            <a:r>
              <a:rPr lang="fr-FR" sz="1400"/>
              <a:t>5. Marketers à vous de jouer !</a:t>
            </a:r>
          </a:p>
          <a:p>
            <a:pPr eaLnBrk="1" hangingPunct="1">
              <a:defRPr/>
            </a:pPr>
            <a:endParaRPr lang="fr-FR" sz="1400"/>
          </a:p>
          <a:p>
            <a:pPr eaLnBrk="1" hangingPunct="1">
              <a:defRPr/>
            </a:pPr>
            <a:r>
              <a:rPr lang="fr-FR" sz="1400"/>
              <a:t>Activations de partenariats et en quête de fidélisation B to B = mini plans</a:t>
            </a:r>
          </a:p>
          <a:p>
            <a:pPr eaLnBrk="1" hangingPunct="1">
              <a:defRPr/>
            </a:pPr>
            <a:endParaRPr lang="fr-FR" sz="1400"/>
          </a:p>
          <a:p>
            <a:pPr eaLnBrk="1" hangingPunct="1">
              <a:defRPr/>
            </a:pPr>
            <a:r>
              <a:rPr lang="fr-FR" sz="1400"/>
              <a:t>Commercialisation B to C : minis plan</a:t>
            </a:r>
          </a:p>
          <a:p>
            <a:pPr lvl="1" eaLnBrk="1" hangingPunct="1">
              <a:defRPr/>
            </a:pPr>
            <a:r>
              <a:rPr lang="fr-FR" sz="1400"/>
              <a:t>Communication non conventionnelle (Buzz, street…) </a:t>
            </a:r>
          </a:p>
          <a:p>
            <a:pPr lvl="1" eaLnBrk="1" hangingPunct="1">
              <a:defRPr/>
            </a:pPr>
            <a:r>
              <a:rPr lang="fr-FR" sz="1400"/>
              <a:t>Ticketing &amp; CRM</a:t>
            </a:r>
          </a:p>
          <a:p>
            <a:pPr lvl="1" eaLnBrk="1" hangingPunct="1">
              <a:defRPr/>
            </a:pPr>
            <a:r>
              <a:rPr lang="fr-FR" sz="1400"/>
              <a:t>Marketing expérientiel</a:t>
            </a:r>
          </a:p>
          <a:p>
            <a:pPr lvl="1" eaLnBrk="1" hangingPunct="1">
              <a:defRPr/>
            </a:pPr>
            <a:r>
              <a:rPr lang="fr-FR" sz="1400"/>
              <a:t>Marketing Tribal</a:t>
            </a:r>
          </a:p>
          <a:p>
            <a:pPr eaLnBrk="1" hangingPunct="1">
              <a:defRPr/>
            </a:pPr>
            <a:endParaRPr lang="fr-FR" sz="1400"/>
          </a:p>
          <a:p>
            <a:pPr eaLnBrk="1" hangingPunct="1">
              <a:defRPr/>
            </a:pPr>
            <a:r>
              <a:rPr lang="fr-FR" sz="1400"/>
              <a:t>Et si on pensait à exploiter une Marque Commerciale… : mini plans</a:t>
            </a:r>
          </a:p>
          <a:p>
            <a:pPr lvl="1" eaLnBrk="1" hangingPunct="1">
              <a:defRPr/>
            </a:pPr>
            <a:r>
              <a:rPr lang="fr-FR" sz="1400"/>
              <a:t>Diversifications</a:t>
            </a:r>
          </a:p>
          <a:p>
            <a:pPr lvl="1" eaLnBrk="1" hangingPunct="1">
              <a:defRPr/>
            </a:pPr>
            <a:r>
              <a:rPr lang="fr-FR" sz="1400"/>
              <a:t>Branding – Co-branding… </a:t>
            </a:r>
          </a:p>
        </p:txBody>
      </p:sp>
      <p:pic>
        <p:nvPicPr>
          <p:cNvPr id="73733" name="Picture 73732" descr="Punaises multicolores connectées par un fil de fer noir">
            <a:extLst>
              <a:ext uri="{FF2B5EF4-FFF2-40B4-BE49-F238E27FC236}">
                <a16:creationId xmlns:a16="http://schemas.microsoft.com/office/drawing/2014/main" id="{26065AD3-6FE3-6E4D-43A3-C86D8AC0AD50}"/>
              </a:ext>
            </a:extLst>
          </p:cNvPr>
          <p:cNvPicPr>
            <a:picLocks noChangeAspect="1"/>
          </p:cNvPicPr>
          <p:nvPr/>
        </p:nvPicPr>
        <p:blipFill rotWithShape="1">
          <a:blip r:embed="rId2"/>
          <a:srcRect l="6344" r="48536" b="-1"/>
          <a:stretch/>
        </p:blipFill>
        <p:spPr>
          <a:xfrm>
            <a:off x="20" y="10"/>
            <a:ext cx="4635571" cy="6857990"/>
          </a:xfrm>
          <a:prstGeom prst="rect">
            <a:avLst/>
          </a:prstGeom>
          <a:effectLst/>
        </p:spPr>
      </p:pic>
      <p:cxnSp>
        <p:nvCxnSpPr>
          <p:cNvPr id="73737" name="Straight Connector 7373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F26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76CF21-473F-4E3C-96E7-5A90EDD7B60D}"/>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2890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Teaser COLDPLAY 16,17, 19 &amp; 20 JUILLET 2022 au Stade de France">
            <a:hlinkClick r:id="" action="ppaction://media"/>
            <a:extLst>
              <a:ext uri="{FF2B5EF4-FFF2-40B4-BE49-F238E27FC236}">
                <a16:creationId xmlns:a16="http://schemas.microsoft.com/office/drawing/2014/main" id="{8098DA4B-483E-9F79-0362-FBBC39801AD0}"/>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93413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Guidelines on Input Output Analysis">
            <a:extLst>
              <a:ext uri="{FF2B5EF4-FFF2-40B4-BE49-F238E27FC236}">
                <a16:creationId xmlns:a16="http://schemas.microsoft.com/office/drawing/2014/main" id="{374B3FB3-08B6-AA37-FE08-057B1CEBA7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39147" y="643467"/>
            <a:ext cx="8913705"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nput Output Diagram">
            <a:extLst>
              <a:ext uri="{FF2B5EF4-FFF2-40B4-BE49-F238E27FC236}">
                <a16:creationId xmlns:a16="http://schemas.microsoft.com/office/drawing/2014/main" id="{BCB0BCEC-BA61-C4A3-77A8-F4E3F09245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105323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hlinkClick r:id="rId2"/>
            <a:extLst>
              <a:ext uri="{FF2B5EF4-FFF2-40B4-BE49-F238E27FC236}">
                <a16:creationId xmlns:a16="http://schemas.microsoft.com/office/drawing/2014/main" id="{B4BD4337-C09F-6731-3244-D687C5A96C9D}"/>
              </a:ext>
            </a:extLst>
          </p:cNvPr>
          <p:cNvPicPr>
            <a:picLocks noChangeAspect="1"/>
          </p:cNvPicPr>
          <p:nvPr/>
        </p:nvPicPr>
        <p:blipFill rotWithShape="1">
          <a:blip r:embed="rId3">
            <a:extLst>
              <a:ext uri="{28A0092B-C50C-407E-A947-70E740481C1C}">
                <a14:useLocalDpi xmlns:a14="http://schemas.microsoft.com/office/drawing/2010/main" val="0"/>
              </a:ext>
            </a:extLst>
          </a:blip>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3032863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7" descr="BEM">
            <a:extLst>
              <a:ext uri="{FF2B5EF4-FFF2-40B4-BE49-F238E27FC236}">
                <a16:creationId xmlns:a16="http://schemas.microsoft.com/office/drawing/2014/main" id="{876DEDCA-0D6B-4EE0-B9C6-A70B58B56F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568" y="1672893"/>
            <a:ext cx="3209544" cy="3209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2">
            <a:extLst>
              <a:ext uri="{FF2B5EF4-FFF2-40B4-BE49-F238E27FC236}">
                <a16:creationId xmlns:a16="http://schemas.microsoft.com/office/drawing/2014/main" id="{62B6E6F3-A757-4369-8C31-2AF953136BC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7333" y="2539470"/>
            <a:ext cx="3209544" cy="14763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5" descr="Logo_Euromed_Management">
            <a:extLst>
              <a:ext uri="{FF2B5EF4-FFF2-40B4-BE49-F238E27FC236}">
                <a16:creationId xmlns:a16="http://schemas.microsoft.com/office/drawing/2014/main" id="{258CE928-ECAA-44CA-8F88-CA797A6415A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5887" y="2695935"/>
            <a:ext cx="3209544" cy="11634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7AA9098F-5DA2-4AD0-BE84-8C0EF7B0456C}"/>
              </a:ext>
            </a:extLst>
          </p:cNvPr>
          <p:cNvSpPr>
            <a:spLocks noChangeArrowheads="1"/>
          </p:cNvSpPr>
          <p:nvPr/>
        </p:nvSpPr>
        <p:spPr bwMode="auto">
          <a:xfrm>
            <a:off x="2424113" y="3068639"/>
            <a:ext cx="1657350" cy="11525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Réputation</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Classement</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(Accréditations)</a:t>
            </a:r>
          </a:p>
        </p:txBody>
      </p:sp>
      <p:sp>
        <p:nvSpPr>
          <p:cNvPr id="2053" name="Oval 5">
            <a:extLst>
              <a:ext uri="{FF2B5EF4-FFF2-40B4-BE49-F238E27FC236}">
                <a16:creationId xmlns:a16="http://schemas.microsoft.com/office/drawing/2014/main" id="{7AD6A8D8-A675-471C-9FE2-9FD72CF0256E}"/>
              </a:ext>
            </a:extLst>
          </p:cNvPr>
          <p:cNvSpPr>
            <a:spLocks noChangeArrowheads="1"/>
          </p:cNvSpPr>
          <p:nvPr/>
        </p:nvSpPr>
        <p:spPr bwMode="auto">
          <a:xfrm>
            <a:off x="2424113" y="1557339"/>
            <a:ext cx="1657350" cy="151288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Connaissance</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des accréditions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Communication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Lobbying</a:t>
            </a:r>
          </a:p>
          <a:p>
            <a:pPr algn="ctr" eaLnBrk="1" hangingPunct="1">
              <a:spcBef>
                <a:spcPct val="0"/>
              </a:spcBef>
              <a:buFontTx/>
              <a:buNone/>
            </a:pPr>
            <a:endParaRPr lang="fr-FR" altLang="fr-FR" sz="1400">
              <a:latin typeface="Arial" panose="020B0604020202020204" pitchFamily="34" charset="0"/>
              <a:cs typeface="Arial" panose="020B0604020202020204" pitchFamily="34" charset="0"/>
            </a:endParaRPr>
          </a:p>
        </p:txBody>
      </p:sp>
      <p:sp>
        <p:nvSpPr>
          <p:cNvPr id="2054" name="Rectangle 6">
            <a:extLst>
              <a:ext uri="{FF2B5EF4-FFF2-40B4-BE49-F238E27FC236}">
                <a16:creationId xmlns:a16="http://schemas.microsoft.com/office/drawing/2014/main" id="{200911AD-E63E-4823-B0AC-883FA33311ED}"/>
              </a:ext>
            </a:extLst>
          </p:cNvPr>
          <p:cNvSpPr>
            <a:spLocks noChangeArrowheads="1"/>
          </p:cNvSpPr>
          <p:nvPr/>
        </p:nvSpPr>
        <p:spPr bwMode="auto">
          <a:xfrm>
            <a:off x="5016501" y="4149726"/>
            <a:ext cx="1584325" cy="1008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Professeurs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Chercheurs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Enseignants</a:t>
            </a:r>
          </a:p>
        </p:txBody>
      </p:sp>
      <p:sp>
        <p:nvSpPr>
          <p:cNvPr id="2055" name="Oval 7">
            <a:extLst>
              <a:ext uri="{FF2B5EF4-FFF2-40B4-BE49-F238E27FC236}">
                <a16:creationId xmlns:a16="http://schemas.microsoft.com/office/drawing/2014/main" id="{44D3E502-3C1A-42A8-89DC-69CE3E4E1C31}"/>
              </a:ext>
            </a:extLst>
          </p:cNvPr>
          <p:cNvSpPr>
            <a:spLocks noChangeArrowheads="1"/>
          </p:cNvSpPr>
          <p:nvPr/>
        </p:nvSpPr>
        <p:spPr bwMode="auto">
          <a:xfrm>
            <a:off x="5016500" y="5157789"/>
            <a:ext cx="1657350" cy="1512887"/>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Capacité de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publications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Internationales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Relationnel</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Recherche</a:t>
            </a:r>
          </a:p>
        </p:txBody>
      </p:sp>
      <p:sp>
        <p:nvSpPr>
          <p:cNvPr id="2056" name="Rectangle 8">
            <a:extLst>
              <a:ext uri="{FF2B5EF4-FFF2-40B4-BE49-F238E27FC236}">
                <a16:creationId xmlns:a16="http://schemas.microsoft.com/office/drawing/2014/main" id="{85D2B65D-325D-4299-9E16-F901C089F4A9}"/>
              </a:ext>
            </a:extLst>
          </p:cNvPr>
          <p:cNvSpPr>
            <a:spLocks noChangeArrowheads="1"/>
          </p:cNvSpPr>
          <p:nvPr/>
        </p:nvSpPr>
        <p:spPr bwMode="auto">
          <a:xfrm>
            <a:off x="7896225" y="2997200"/>
            <a:ext cx="2160588" cy="1295400"/>
          </a:xfrm>
          <a:prstGeom prst="rect">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Partenariats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Entreprises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(Apprentissage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et alternance)</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Universités étrangères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(doubles diplômes)</a:t>
            </a:r>
          </a:p>
        </p:txBody>
      </p:sp>
      <p:sp>
        <p:nvSpPr>
          <p:cNvPr id="2057" name="Rectangle 9">
            <a:extLst>
              <a:ext uri="{FF2B5EF4-FFF2-40B4-BE49-F238E27FC236}">
                <a16:creationId xmlns:a16="http://schemas.microsoft.com/office/drawing/2014/main" id="{45863129-51CD-4160-B81B-6EAB3F1612BC}"/>
              </a:ext>
            </a:extLst>
          </p:cNvPr>
          <p:cNvSpPr>
            <a:spLocks noChangeArrowheads="1"/>
          </p:cNvSpPr>
          <p:nvPr/>
        </p:nvSpPr>
        <p:spPr bwMode="auto">
          <a:xfrm>
            <a:off x="5087939" y="1773238"/>
            <a:ext cx="1584325" cy="10080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Lieux </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(établissements)</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de pédagogie</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pour les Etudiants</a:t>
            </a:r>
          </a:p>
        </p:txBody>
      </p:sp>
      <p:sp>
        <p:nvSpPr>
          <p:cNvPr id="2058" name="Oval 10">
            <a:extLst>
              <a:ext uri="{FF2B5EF4-FFF2-40B4-BE49-F238E27FC236}">
                <a16:creationId xmlns:a16="http://schemas.microsoft.com/office/drawing/2014/main" id="{21097DDF-70E1-4723-9064-BD313360F0EB}"/>
              </a:ext>
            </a:extLst>
          </p:cNvPr>
          <p:cNvSpPr>
            <a:spLocks noChangeArrowheads="1"/>
          </p:cNvSpPr>
          <p:nvPr/>
        </p:nvSpPr>
        <p:spPr bwMode="auto">
          <a:xfrm>
            <a:off x="5016500" y="215900"/>
            <a:ext cx="1657350" cy="1512888"/>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200">
                <a:latin typeface="Arial" panose="020B0604020202020204" pitchFamily="34" charset="0"/>
                <a:cs typeface="Arial" panose="020B0604020202020204" pitchFamily="34" charset="0"/>
              </a:rPr>
              <a:t>Personnels </a:t>
            </a:r>
          </a:p>
          <a:p>
            <a:pPr algn="ctr" eaLnBrk="1" hangingPunct="1">
              <a:spcBef>
                <a:spcPct val="0"/>
              </a:spcBef>
              <a:buFontTx/>
              <a:buNone/>
            </a:pPr>
            <a:r>
              <a:rPr lang="fr-FR" altLang="fr-FR" sz="1200">
                <a:latin typeface="Arial" panose="020B0604020202020204" pitchFamily="34" charset="0"/>
                <a:cs typeface="Arial" panose="020B0604020202020204" pitchFamily="34" charset="0"/>
              </a:rPr>
              <a:t>Administratifs</a:t>
            </a:r>
          </a:p>
          <a:p>
            <a:pPr algn="ctr" eaLnBrk="1" hangingPunct="1">
              <a:spcBef>
                <a:spcPct val="0"/>
              </a:spcBef>
              <a:buFontTx/>
              <a:buNone/>
            </a:pPr>
            <a:r>
              <a:rPr lang="fr-FR" altLang="fr-FR" sz="1200">
                <a:latin typeface="Arial" panose="020B0604020202020204" pitchFamily="34" charset="0"/>
                <a:cs typeface="Arial" panose="020B0604020202020204" pitchFamily="34" charset="0"/>
              </a:rPr>
              <a:t>(gestion des stages, </a:t>
            </a:r>
          </a:p>
          <a:p>
            <a:pPr algn="ctr" eaLnBrk="1" hangingPunct="1">
              <a:spcBef>
                <a:spcPct val="0"/>
              </a:spcBef>
              <a:buFontTx/>
              <a:buNone/>
            </a:pPr>
            <a:r>
              <a:rPr lang="fr-FR" altLang="fr-FR" sz="1200">
                <a:latin typeface="Arial" panose="020B0604020202020204" pitchFamily="34" charset="0"/>
                <a:cs typeface="Arial" panose="020B0604020202020204" pitchFamily="34" charset="0"/>
              </a:rPr>
              <a:t>Projets, recrutement,</a:t>
            </a:r>
          </a:p>
          <a:p>
            <a:pPr algn="ctr" eaLnBrk="1" hangingPunct="1">
              <a:spcBef>
                <a:spcPct val="0"/>
              </a:spcBef>
              <a:buFontTx/>
              <a:buNone/>
            </a:pPr>
            <a:r>
              <a:rPr lang="fr-FR" altLang="fr-FR" sz="1200">
                <a:latin typeface="Arial" panose="020B0604020202020204" pitchFamily="34" charset="0"/>
                <a:cs typeface="Arial" panose="020B0604020202020204" pitchFamily="34" charset="0"/>
              </a:rPr>
              <a:t>promotion…)</a:t>
            </a:r>
          </a:p>
        </p:txBody>
      </p:sp>
      <p:sp>
        <p:nvSpPr>
          <p:cNvPr id="2059" name="Oval 11">
            <a:extLst>
              <a:ext uri="{FF2B5EF4-FFF2-40B4-BE49-F238E27FC236}">
                <a16:creationId xmlns:a16="http://schemas.microsoft.com/office/drawing/2014/main" id="{DF07CF75-7294-4F93-B106-EF5DBA7C443B}"/>
              </a:ext>
            </a:extLst>
          </p:cNvPr>
          <p:cNvSpPr>
            <a:spLocks noChangeArrowheads="1"/>
          </p:cNvSpPr>
          <p:nvPr/>
        </p:nvSpPr>
        <p:spPr bwMode="auto">
          <a:xfrm>
            <a:off x="8183563" y="4292600"/>
            <a:ext cx="1657350" cy="1512888"/>
          </a:xfrm>
          <a:prstGeom prst="ellipse">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400">
                <a:latin typeface="Arial" panose="020B0604020202020204" pitchFamily="34" charset="0"/>
                <a:cs typeface="Arial" panose="020B0604020202020204" pitchFamily="34" charset="0"/>
              </a:rPr>
              <a:t>Commercialisation</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Négociation</a:t>
            </a:r>
          </a:p>
          <a:p>
            <a:pPr algn="ctr" eaLnBrk="1" hangingPunct="1">
              <a:spcBef>
                <a:spcPct val="0"/>
              </a:spcBef>
              <a:buFontTx/>
              <a:buNone/>
            </a:pPr>
            <a:r>
              <a:rPr lang="fr-FR" altLang="fr-FR" sz="1400">
                <a:latin typeface="Arial" panose="020B0604020202020204" pitchFamily="34" charset="0"/>
                <a:cs typeface="Arial" panose="020B0604020202020204" pitchFamily="34" charset="0"/>
              </a:rPr>
              <a:t>Lobbying</a:t>
            </a:r>
          </a:p>
        </p:txBody>
      </p:sp>
      <p:sp>
        <p:nvSpPr>
          <p:cNvPr id="2060" name="Line 12">
            <a:extLst>
              <a:ext uri="{FF2B5EF4-FFF2-40B4-BE49-F238E27FC236}">
                <a16:creationId xmlns:a16="http://schemas.microsoft.com/office/drawing/2014/main" id="{35FF8DF9-5CC0-421B-A262-863B03DA7C61}"/>
              </a:ext>
            </a:extLst>
          </p:cNvPr>
          <p:cNvSpPr>
            <a:spLocks noChangeShapeType="1"/>
          </p:cNvSpPr>
          <p:nvPr/>
        </p:nvSpPr>
        <p:spPr bwMode="auto">
          <a:xfrm flipH="1" flipV="1">
            <a:off x="4079876" y="4221163"/>
            <a:ext cx="936625"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1" name="Text Box 13">
            <a:extLst>
              <a:ext uri="{FF2B5EF4-FFF2-40B4-BE49-F238E27FC236}">
                <a16:creationId xmlns:a16="http://schemas.microsoft.com/office/drawing/2014/main" id="{36CB3F1D-A18B-4226-B6D8-D4CF7B849AA4}"/>
              </a:ext>
            </a:extLst>
          </p:cNvPr>
          <p:cNvSpPr txBox="1">
            <a:spLocks noChangeArrowheads="1"/>
          </p:cNvSpPr>
          <p:nvPr/>
        </p:nvSpPr>
        <p:spPr bwMode="auto">
          <a:xfrm>
            <a:off x="4151313" y="4508501"/>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000">
                <a:latin typeface="Arial" panose="020B0604020202020204" pitchFamily="34" charset="0"/>
                <a:cs typeface="Arial" panose="020B0604020202020204" pitchFamily="34" charset="0"/>
              </a:rPr>
              <a:t>50 %</a:t>
            </a:r>
          </a:p>
        </p:txBody>
      </p:sp>
      <p:sp>
        <p:nvSpPr>
          <p:cNvPr id="2062" name="Line 14">
            <a:extLst>
              <a:ext uri="{FF2B5EF4-FFF2-40B4-BE49-F238E27FC236}">
                <a16:creationId xmlns:a16="http://schemas.microsoft.com/office/drawing/2014/main" id="{CD1508E8-7D8A-4731-80D9-B93A4750041A}"/>
              </a:ext>
            </a:extLst>
          </p:cNvPr>
          <p:cNvSpPr>
            <a:spLocks noChangeShapeType="1"/>
          </p:cNvSpPr>
          <p:nvPr/>
        </p:nvSpPr>
        <p:spPr bwMode="auto">
          <a:xfrm>
            <a:off x="4079876" y="3933826"/>
            <a:ext cx="936625"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3" name="Line 15">
            <a:extLst>
              <a:ext uri="{FF2B5EF4-FFF2-40B4-BE49-F238E27FC236}">
                <a16:creationId xmlns:a16="http://schemas.microsoft.com/office/drawing/2014/main" id="{3A67BF4C-6145-47DD-9DFF-38A4DC50978A}"/>
              </a:ext>
            </a:extLst>
          </p:cNvPr>
          <p:cNvSpPr>
            <a:spLocks noChangeShapeType="1"/>
          </p:cNvSpPr>
          <p:nvPr/>
        </p:nvSpPr>
        <p:spPr bwMode="auto">
          <a:xfrm flipH="1">
            <a:off x="4079875" y="3716338"/>
            <a:ext cx="3816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4" name="Text Box 16">
            <a:extLst>
              <a:ext uri="{FF2B5EF4-FFF2-40B4-BE49-F238E27FC236}">
                <a16:creationId xmlns:a16="http://schemas.microsoft.com/office/drawing/2014/main" id="{E54D68E2-01EE-4721-ACF6-E8CD7B65B0AC}"/>
              </a:ext>
            </a:extLst>
          </p:cNvPr>
          <p:cNvSpPr txBox="1">
            <a:spLocks noChangeArrowheads="1"/>
          </p:cNvSpPr>
          <p:nvPr/>
        </p:nvSpPr>
        <p:spPr bwMode="auto">
          <a:xfrm>
            <a:off x="5951538" y="3716339"/>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000">
                <a:latin typeface="Arial" panose="020B0604020202020204" pitchFamily="34" charset="0"/>
                <a:cs typeface="Arial" panose="020B0604020202020204" pitchFamily="34" charset="0"/>
              </a:rPr>
              <a:t>25 %</a:t>
            </a:r>
          </a:p>
        </p:txBody>
      </p:sp>
      <p:sp>
        <p:nvSpPr>
          <p:cNvPr id="2065" name="Line 17">
            <a:extLst>
              <a:ext uri="{FF2B5EF4-FFF2-40B4-BE49-F238E27FC236}">
                <a16:creationId xmlns:a16="http://schemas.microsoft.com/office/drawing/2014/main" id="{89609440-94B7-4F1C-B1F7-563F907BE4A2}"/>
              </a:ext>
            </a:extLst>
          </p:cNvPr>
          <p:cNvSpPr>
            <a:spLocks noChangeShapeType="1"/>
          </p:cNvSpPr>
          <p:nvPr/>
        </p:nvSpPr>
        <p:spPr bwMode="auto">
          <a:xfrm>
            <a:off x="4079875" y="3429000"/>
            <a:ext cx="3816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6" name="Line 18">
            <a:extLst>
              <a:ext uri="{FF2B5EF4-FFF2-40B4-BE49-F238E27FC236}">
                <a16:creationId xmlns:a16="http://schemas.microsoft.com/office/drawing/2014/main" id="{C1108533-DE5A-4612-9366-E0040FDF281A}"/>
              </a:ext>
            </a:extLst>
          </p:cNvPr>
          <p:cNvSpPr>
            <a:spLocks noChangeShapeType="1"/>
          </p:cNvSpPr>
          <p:nvPr/>
        </p:nvSpPr>
        <p:spPr bwMode="auto">
          <a:xfrm flipH="1">
            <a:off x="4079876" y="2492375"/>
            <a:ext cx="1008063"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7" name="Text Box 19">
            <a:extLst>
              <a:ext uri="{FF2B5EF4-FFF2-40B4-BE49-F238E27FC236}">
                <a16:creationId xmlns:a16="http://schemas.microsoft.com/office/drawing/2014/main" id="{118430C2-5850-4185-AF99-15A990363AA6}"/>
              </a:ext>
            </a:extLst>
          </p:cNvPr>
          <p:cNvSpPr txBox="1">
            <a:spLocks noChangeArrowheads="1"/>
          </p:cNvSpPr>
          <p:nvPr/>
        </p:nvSpPr>
        <p:spPr bwMode="auto">
          <a:xfrm>
            <a:off x="4583113" y="2781301"/>
            <a:ext cx="647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000">
                <a:latin typeface="Arial" panose="020B0604020202020204" pitchFamily="34" charset="0"/>
                <a:cs typeface="Arial" panose="020B0604020202020204" pitchFamily="34" charset="0"/>
              </a:rPr>
              <a:t>25 %</a:t>
            </a:r>
          </a:p>
        </p:txBody>
      </p:sp>
      <p:sp>
        <p:nvSpPr>
          <p:cNvPr id="2068" name="Line 20">
            <a:extLst>
              <a:ext uri="{FF2B5EF4-FFF2-40B4-BE49-F238E27FC236}">
                <a16:creationId xmlns:a16="http://schemas.microsoft.com/office/drawing/2014/main" id="{16E9612D-B994-42C4-819B-C9E0DEF1B057}"/>
              </a:ext>
            </a:extLst>
          </p:cNvPr>
          <p:cNvSpPr>
            <a:spLocks noChangeShapeType="1"/>
          </p:cNvSpPr>
          <p:nvPr/>
        </p:nvSpPr>
        <p:spPr bwMode="auto">
          <a:xfrm flipV="1">
            <a:off x="3863976" y="2276476"/>
            <a:ext cx="1223963"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69" name="Line 21">
            <a:extLst>
              <a:ext uri="{FF2B5EF4-FFF2-40B4-BE49-F238E27FC236}">
                <a16:creationId xmlns:a16="http://schemas.microsoft.com/office/drawing/2014/main" id="{E39CECDE-5A7B-48C4-B76E-8FBD1AAACB9C}"/>
              </a:ext>
            </a:extLst>
          </p:cNvPr>
          <p:cNvSpPr>
            <a:spLocks noChangeShapeType="1"/>
          </p:cNvSpPr>
          <p:nvPr/>
        </p:nvSpPr>
        <p:spPr bwMode="auto">
          <a:xfrm>
            <a:off x="6672263" y="2205038"/>
            <a:ext cx="1223962"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0" name="Line 22">
            <a:extLst>
              <a:ext uri="{FF2B5EF4-FFF2-40B4-BE49-F238E27FC236}">
                <a16:creationId xmlns:a16="http://schemas.microsoft.com/office/drawing/2014/main" id="{68123C27-46A7-4C1F-A5B9-DAE1A6E446DA}"/>
              </a:ext>
            </a:extLst>
          </p:cNvPr>
          <p:cNvSpPr>
            <a:spLocks noChangeShapeType="1"/>
          </p:cNvSpPr>
          <p:nvPr/>
        </p:nvSpPr>
        <p:spPr bwMode="auto">
          <a:xfrm flipH="1" flipV="1">
            <a:off x="6672263" y="2420938"/>
            <a:ext cx="1223962"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1" name="Line 23">
            <a:extLst>
              <a:ext uri="{FF2B5EF4-FFF2-40B4-BE49-F238E27FC236}">
                <a16:creationId xmlns:a16="http://schemas.microsoft.com/office/drawing/2014/main" id="{B9765D1F-1CA1-4E65-AF76-145067D82F7E}"/>
              </a:ext>
            </a:extLst>
          </p:cNvPr>
          <p:cNvSpPr>
            <a:spLocks noChangeShapeType="1"/>
          </p:cNvSpPr>
          <p:nvPr/>
        </p:nvSpPr>
        <p:spPr bwMode="auto">
          <a:xfrm flipV="1">
            <a:off x="6600825" y="4076701"/>
            <a:ext cx="1295400" cy="720725"/>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072" name="Line 24">
            <a:extLst>
              <a:ext uri="{FF2B5EF4-FFF2-40B4-BE49-F238E27FC236}">
                <a16:creationId xmlns:a16="http://schemas.microsoft.com/office/drawing/2014/main" id="{AE21DD8D-8B47-4586-AF1F-89A0B1397207}"/>
              </a:ext>
            </a:extLst>
          </p:cNvPr>
          <p:cNvSpPr>
            <a:spLocks noChangeShapeType="1"/>
          </p:cNvSpPr>
          <p:nvPr/>
        </p:nvSpPr>
        <p:spPr bwMode="auto">
          <a:xfrm flipH="1">
            <a:off x="6600825" y="3860801"/>
            <a:ext cx="1295400" cy="720725"/>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2727" name="Rectangle 25">
            <a:extLst>
              <a:ext uri="{FF2B5EF4-FFF2-40B4-BE49-F238E27FC236}">
                <a16:creationId xmlns:a16="http://schemas.microsoft.com/office/drawing/2014/main" id="{13A7FA3A-125E-453E-8E52-D6B9EBDCF674}"/>
              </a:ext>
            </a:extLst>
          </p:cNvPr>
          <p:cNvSpPr>
            <a:spLocks noChangeArrowheads="1"/>
          </p:cNvSpPr>
          <p:nvPr/>
        </p:nvSpPr>
        <p:spPr bwMode="auto">
          <a:xfrm>
            <a:off x="1774826" y="5445125"/>
            <a:ext cx="684213" cy="4333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endParaRPr lang="fr-FR" altLang="fr-FR" sz="2400">
              <a:latin typeface="Arial" panose="020B0604020202020204" pitchFamily="34" charset="0"/>
              <a:cs typeface="Arial" panose="020B0604020202020204" pitchFamily="34" charset="0"/>
            </a:endParaRPr>
          </a:p>
        </p:txBody>
      </p:sp>
      <p:sp>
        <p:nvSpPr>
          <p:cNvPr id="72728" name="Oval 26">
            <a:extLst>
              <a:ext uri="{FF2B5EF4-FFF2-40B4-BE49-F238E27FC236}">
                <a16:creationId xmlns:a16="http://schemas.microsoft.com/office/drawing/2014/main" id="{D4EDCF56-AE2F-4775-A243-6356A15D83AB}"/>
              </a:ext>
            </a:extLst>
          </p:cNvPr>
          <p:cNvSpPr>
            <a:spLocks noChangeArrowheads="1"/>
          </p:cNvSpPr>
          <p:nvPr/>
        </p:nvSpPr>
        <p:spPr bwMode="auto">
          <a:xfrm>
            <a:off x="1774826" y="6092826"/>
            <a:ext cx="720725" cy="5048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0"/>
              </a:spcBef>
              <a:buFontTx/>
              <a:buNone/>
            </a:pPr>
            <a:endParaRPr lang="fr-FR" altLang="fr-FR" sz="2400">
              <a:latin typeface="Arial" panose="020B0604020202020204" pitchFamily="34" charset="0"/>
              <a:cs typeface="Arial" panose="020B0604020202020204" pitchFamily="34" charset="0"/>
            </a:endParaRPr>
          </a:p>
        </p:txBody>
      </p:sp>
      <p:sp>
        <p:nvSpPr>
          <p:cNvPr id="72729" name="Text Box 27">
            <a:extLst>
              <a:ext uri="{FF2B5EF4-FFF2-40B4-BE49-F238E27FC236}">
                <a16:creationId xmlns:a16="http://schemas.microsoft.com/office/drawing/2014/main" id="{80AC1F48-066A-4873-A06A-AD4695801741}"/>
              </a:ext>
            </a:extLst>
          </p:cNvPr>
          <p:cNvSpPr txBox="1">
            <a:spLocks noChangeArrowheads="1"/>
          </p:cNvSpPr>
          <p:nvPr/>
        </p:nvSpPr>
        <p:spPr bwMode="auto">
          <a:xfrm>
            <a:off x="2711451" y="5445125"/>
            <a:ext cx="1439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200">
                <a:latin typeface="Arial" panose="020B0604020202020204" pitchFamily="34" charset="0"/>
                <a:cs typeface="Arial" panose="020B0604020202020204" pitchFamily="34" charset="0"/>
              </a:rPr>
              <a:t>Ressources</a:t>
            </a:r>
          </a:p>
        </p:txBody>
      </p:sp>
      <p:sp>
        <p:nvSpPr>
          <p:cNvPr id="72730" name="Text Box 28">
            <a:extLst>
              <a:ext uri="{FF2B5EF4-FFF2-40B4-BE49-F238E27FC236}">
                <a16:creationId xmlns:a16="http://schemas.microsoft.com/office/drawing/2014/main" id="{8BFC69E5-DBEF-4C4C-A6EC-65223846F097}"/>
              </a:ext>
            </a:extLst>
          </p:cNvPr>
          <p:cNvSpPr txBox="1">
            <a:spLocks noChangeArrowheads="1"/>
          </p:cNvSpPr>
          <p:nvPr/>
        </p:nvSpPr>
        <p:spPr bwMode="auto">
          <a:xfrm>
            <a:off x="2711451" y="6092825"/>
            <a:ext cx="14398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hangingPunct="1">
              <a:spcBef>
                <a:spcPct val="50000"/>
              </a:spcBef>
              <a:buFontTx/>
              <a:buNone/>
            </a:pPr>
            <a:r>
              <a:rPr lang="fr-FR" altLang="fr-FR" sz="1200">
                <a:latin typeface="Arial" panose="020B0604020202020204" pitchFamily="34" charset="0"/>
                <a:cs typeface="Arial" panose="020B0604020202020204" pitchFamily="34" charset="0"/>
              </a:rPr>
              <a:t>Compétences</a:t>
            </a:r>
          </a:p>
        </p:txBody>
      </p:sp>
      <p:sp>
        <p:nvSpPr>
          <p:cNvPr id="72731" name="Text Box 29">
            <a:extLst>
              <a:ext uri="{FF2B5EF4-FFF2-40B4-BE49-F238E27FC236}">
                <a16:creationId xmlns:a16="http://schemas.microsoft.com/office/drawing/2014/main" id="{B24803D2-9B9D-4D71-BDC0-DF77EA50CACF}"/>
              </a:ext>
            </a:extLst>
          </p:cNvPr>
          <p:cNvSpPr txBox="1">
            <a:spLocks noChangeArrowheads="1"/>
          </p:cNvSpPr>
          <p:nvPr/>
        </p:nvSpPr>
        <p:spPr bwMode="auto">
          <a:xfrm>
            <a:off x="1524000" y="0"/>
            <a:ext cx="2268538"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50000"/>
              </a:spcBef>
              <a:buFontTx/>
              <a:buNone/>
            </a:pPr>
            <a:r>
              <a:rPr lang="fr-FR" altLang="fr-FR" sz="1400" b="1" i="1">
                <a:latin typeface="Arial" panose="020B0604020202020204" pitchFamily="34" charset="0"/>
                <a:cs typeface="Arial" panose="020B0604020202020204" pitchFamily="34" charset="0"/>
              </a:rPr>
              <a:t>Business Model d’une Grande Ecole de Commerce </a:t>
            </a:r>
          </a:p>
          <a:p>
            <a:pPr algn="ctr" eaLnBrk="1" hangingPunct="1">
              <a:spcBef>
                <a:spcPct val="50000"/>
              </a:spcBef>
              <a:buFontTx/>
              <a:buNone/>
            </a:pPr>
            <a:endParaRPr lang="fr-FR" altLang="fr-FR" sz="1400" b="1" i="1">
              <a:latin typeface="Arial" panose="020B0604020202020204" pitchFamily="34" charset="0"/>
              <a:cs typeface="Arial" panose="020B0604020202020204" pitchFamily="34" charset="0"/>
            </a:endParaRPr>
          </a:p>
        </p:txBody>
      </p:sp>
      <p:sp>
        <p:nvSpPr>
          <p:cNvPr id="2078" name="Oval 30">
            <a:extLst>
              <a:ext uri="{FF2B5EF4-FFF2-40B4-BE49-F238E27FC236}">
                <a16:creationId xmlns:a16="http://schemas.microsoft.com/office/drawing/2014/main" id="{C4DA79AC-ECEF-42A9-B01B-A22BFE8C562B}"/>
              </a:ext>
            </a:extLst>
          </p:cNvPr>
          <p:cNvSpPr>
            <a:spLocks noChangeArrowheads="1"/>
          </p:cNvSpPr>
          <p:nvPr/>
        </p:nvSpPr>
        <p:spPr bwMode="auto">
          <a:xfrm>
            <a:off x="4583114" y="4437064"/>
            <a:ext cx="217487"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1</a:t>
            </a:r>
          </a:p>
        </p:txBody>
      </p:sp>
      <p:sp>
        <p:nvSpPr>
          <p:cNvPr id="2079" name="Oval 31">
            <a:extLst>
              <a:ext uri="{FF2B5EF4-FFF2-40B4-BE49-F238E27FC236}">
                <a16:creationId xmlns:a16="http://schemas.microsoft.com/office/drawing/2014/main" id="{63C04E23-DB76-47AE-B5DC-CC6A965D0853}"/>
              </a:ext>
            </a:extLst>
          </p:cNvPr>
          <p:cNvSpPr>
            <a:spLocks noChangeArrowheads="1"/>
          </p:cNvSpPr>
          <p:nvPr/>
        </p:nvSpPr>
        <p:spPr bwMode="auto">
          <a:xfrm>
            <a:off x="4224339" y="2565400"/>
            <a:ext cx="217487" cy="2873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2</a:t>
            </a:r>
          </a:p>
        </p:txBody>
      </p:sp>
      <p:sp>
        <p:nvSpPr>
          <p:cNvPr id="2080" name="Oval 32">
            <a:extLst>
              <a:ext uri="{FF2B5EF4-FFF2-40B4-BE49-F238E27FC236}">
                <a16:creationId xmlns:a16="http://schemas.microsoft.com/office/drawing/2014/main" id="{768FBF73-37CB-4ED3-BE78-A1B312579FD1}"/>
              </a:ext>
            </a:extLst>
          </p:cNvPr>
          <p:cNvSpPr>
            <a:spLocks noChangeArrowheads="1"/>
          </p:cNvSpPr>
          <p:nvPr/>
        </p:nvSpPr>
        <p:spPr bwMode="auto">
          <a:xfrm>
            <a:off x="4367214" y="4005264"/>
            <a:ext cx="217487"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3</a:t>
            </a:r>
          </a:p>
        </p:txBody>
      </p:sp>
      <p:sp>
        <p:nvSpPr>
          <p:cNvPr id="2081" name="Oval 33">
            <a:extLst>
              <a:ext uri="{FF2B5EF4-FFF2-40B4-BE49-F238E27FC236}">
                <a16:creationId xmlns:a16="http://schemas.microsoft.com/office/drawing/2014/main" id="{6A7928D0-FB09-4784-B329-6FECD97D082F}"/>
              </a:ext>
            </a:extLst>
          </p:cNvPr>
          <p:cNvSpPr>
            <a:spLocks noChangeArrowheads="1"/>
          </p:cNvSpPr>
          <p:nvPr/>
        </p:nvSpPr>
        <p:spPr bwMode="auto">
          <a:xfrm>
            <a:off x="4367214" y="2852739"/>
            <a:ext cx="217487"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4</a:t>
            </a:r>
          </a:p>
        </p:txBody>
      </p:sp>
      <p:sp>
        <p:nvSpPr>
          <p:cNvPr id="2082" name="Oval 34">
            <a:extLst>
              <a:ext uri="{FF2B5EF4-FFF2-40B4-BE49-F238E27FC236}">
                <a16:creationId xmlns:a16="http://schemas.microsoft.com/office/drawing/2014/main" id="{09C2BD4C-A870-4489-A2D9-EB797DBC5DC9}"/>
              </a:ext>
            </a:extLst>
          </p:cNvPr>
          <p:cNvSpPr>
            <a:spLocks noChangeArrowheads="1"/>
          </p:cNvSpPr>
          <p:nvPr/>
        </p:nvSpPr>
        <p:spPr bwMode="auto">
          <a:xfrm>
            <a:off x="7248525" y="2420939"/>
            <a:ext cx="217488"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5</a:t>
            </a:r>
          </a:p>
        </p:txBody>
      </p:sp>
      <p:sp>
        <p:nvSpPr>
          <p:cNvPr id="2083" name="Oval 35">
            <a:extLst>
              <a:ext uri="{FF2B5EF4-FFF2-40B4-BE49-F238E27FC236}">
                <a16:creationId xmlns:a16="http://schemas.microsoft.com/office/drawing/2014/main" id="{286183D3-E189-43C8-B6C6-BA4BA68EAE07}"/>
              </a:ext>
            </a:extLst>
          </p:cNvPr>
          <p:cNvSpPr>
            <a:spLocks noChangeArrowheads="1"/>
          </p:cNvSpPr>
          <p:nvPr/>
        </p:nvSpPr>
        <p:spPr bwMode="auto">
          <a:xfrm>
            <a:off x="7248525" y="2781300"/>
            <a:ext cx="217488" cy="2873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6</a:t>
            </a:r>
          </a:p>
        </p:txBody>
      </p:sp>
      <p:sp>
        <p:nvSpPr>
          <p:cNvPr id="2084" name="Oval 36">
            <a:extLst>
              <a:ext uri="{FF2B5EF4-FFF2-40B4-BE49-F238E27FC236}">
                <a16:creationId xmlns:a16="http://schemas.microsoft.com/office/drawing/2014/main" id="{0CC2C2CA-DF8C-47DC-8CC2-3EE209903F49}"/>
              </a:ext>
            </a:extLst>
          </p:cNvPr>
          <p:cNvSpPr>
            <a:spLocks noChangeArrowheads="1"/>
          </p:cNvSpPr>
          <p:nvPr/>
        </p:nvSpPr>
        <p:spPr bwMode="auto">
          <a:xfrm>
            <a:off x="7104064" y="3933825"/>
            <a:ext cx="217487" cy="2873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9</a:t>
            </a:r>
          </a:p>
        </p:txBody>
      </p:sp>
      <p:sp>
        <p:nvSpPr>
          <p:cNvPr id="2085" name="Oval 37">
            <a:extLst>
              <a:ext uri="{FF2B5EF4-FFF2-40B4-BE49-F238E27FC236}">
                <a16:creationId xmlns:a16="http://schemas.microsoft.com/office/drawing/2014/main" id="{D1D39E0B-C3E2-49E4-8013-4461EA097976}"/>
              </a:ext>
            </a:extLst>
          </p:cNvPr>
          <p:cNvSpPr>
            <a:spLocks noChangeArrowheads="1"/>
          </p:cNvSpPr>
          <p:nvPr/>
        </p:nvSpPr>
        <p:spPr bwMode="auto">
          <a:xfrm>
            <a:off x="7175500" y="4292600"/>
            <a:ext cx="217488" cy="28733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10</a:t>
            </a:r>
          </a:p>
        </p:txBody>
      </p:sp>
      <p:sp>
        <p:nvSpPr>
          <p:cNvPr id="2086" name="Oval 38">
            <a:extLst>
              <a:ext uri="{FF2B5EF4-FFF2-40B4-BE49-F238E27FC236}">
                <a16:creationId xmlns:a16="http://schemas.microsoft.com/office/drawing/2014/main" id="{72CDCF83-EEC3-4907-869A-8546204BA4E3}"/>
              </a:ext>
            </a:extLst>
          </p:cNvPr>
          <p:cNvSpPr>
            <a:spLocks noChangeArrowheads="1"/>
          </p:cNvSpPr>
          <p:nvPr/>
        </p:nvSpPr>
        <p:spPr bwMode="auto">
          <a:xfrm>
            <a:off x="5591175" y="3716339"/>
            <a:ext cx="217488"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7</a:t>
            </a:r>
          </a:p>
        </p:txBody>
      </p:sp>
      <p:sp>
        <p:nvSpPr>
          <p:cNvPr id="2087" name="Oval 39">
            <a:extLst>
              <a:ext uri="{FF2B5EF4-FFF2-40B4-BE49-F238E27FC236}">
                <a16:creationId xmlns:a16="http://schemas.microsoft.com/office/drawing/2014/main" id="{9BC4189B-DC83-4061-8B6B-26242D7A944F}"/>
              </a:ext>
            </a:extLst>
          </p:cNvPr>
          <p:cNvSpPr>
            <a:spLocks noChangeArrowheads="1"/>
          </p:cNvSpPr>
          <p:nvPr/>
        </p:nvSpPr>
        <p:spPr bwMode="auto">
          <a:xfrm>
            <a:off x="5664200" y="3141664"/>
            <a:ext cx="217488" cy="28733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ahoma" panose="020B0604030504040204" pitchFamily="34" charset="0"/>
              </a:defRPr>
            </a:lvl1pPr>
            <a:lvl2pPr marL="742950" indent="-285750">
              <a:spcBef>
                <a:spcPct val="20000"/>
              </a:spcBef>
              <a:buChar char="–"/>
              <a:defRPr sz="2800">
                <a:solidFill>
                  <a:schemeClr val="tx1"/>
                </a:solidFill>
                <a:latin typeface="Tahoma" panose="020B0604030504040204" pitchFamily="34" charset="0"/>
              </a:defRPr>
            </a:lvl2pPr>
            <a:lvl3pPr marL="1143000" indent="-228600">
              <a:spcBef>
                <a:spcPct val="20000"/>
              </a:spcBef>
              <a:buChar char="•"/>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algn="ctr" eaLnBrk="1" hangingPunct="1">
              <a:spcBef>
                <a:spcPct val="0"/>
              </a:spcBef>
              <a:buFontTx/>
              <a:buNone/>
            </a:pPr>
            <a:r>
              <a:rPr lang="fr-FR" altLang="fr-FR" sz="1600" b="1">
                <a:solidFill>
                  <a:schemeClr val="bg1"/>
                </a:solidFill>
                <a:latin typeface="Arial" panose="020B0604020202020204" pitchFamily="34" charset="0"/>
                <a:cs typeface="Arial" panose="020B0604020202020204"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2000"/>
                                        <p:tgtEl>
                                          <p:spTgt spid="2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2000"/>
                                        <p:tgtEl>
                                          <p:spTgt spid="205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55"/>
                                        </p:tgtEl>
                                        <p:attrNameLst>
                                          <p:attrName>style.visibility</p:attrName>
                                        </p:attrNameLst>
                                      </p:cBhvr>
                                      <p:to>
                                        <p:strVal val="visible"/>
                                      </p:to>
                                    </p:set>
                                    <p:animEffect transition="in" filter="fade">
                                      <p:cBhvr>
                                        <p:cTn id="22" dur="2000"/>
                                        <p:tgtEl>
                                          <p:spTgt spid="205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0"/>
                                        </p:tgtEl>
                                        <p:attrNameLst>
                                          <p:attrName>style.visibility</p:attrName>
                                        </p:attrNameLst>
                                      </p:cBhvr>
                                      <p:to>
                                        <p:strVal val="visible"/>
                                      </p:to>
                                    </p:set>
                                    <p:animEffect transition="in" filter="fade">
                                      <p:cBhvr>
                                        <p:cTn id="27" dur="2000"/>
                                        <p:tgtEl>
                                          <p:spTgt spid="206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78"/>
                                        </p:tgtEl>
                                        <p:attrNameLst>
                                          <p:attrName>style.visibility</p:attrName>
                                        </p:attrNameLst>
                                      </p:cBhvr>
                                      <p:to>
                                        <p:strVal val="visible"/>
                                      </p:to>
                                    </p:set>
                                    <p:animEffect transition="in" filter="fade">
                                      <p:cBhvr>
                                        <p:cTn id="30" dur="2000"/>
                                        <p:tgtEl>
                                          <p:spTgt spid="207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61"/>
                                        </p:tgtEl>
                                        <p:attrNameLst>
                                          <p:attrName>style.visibility</p:attrName>
                                        </p:attrNameLst>
                                      </p:cBhvr>
                                      <p:to>
                                        <p:strVal val="visible"/>
                                      </p:to>
                                    </p:set>
                                    <p:animEffect transition="in" filter="fade">
                                      <p:cBhvr>
                                        <p:cTn id="33" dur="2000"/>
                                        <p:tgtEl>
                                          <p:spTgt spid="206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57"/>
                                        </p:tgtEl>
                                        <p:attrNameLst>
                                          <p:attrName>style.visibility</p:attrName>
                                        </p:attrNameLst>
                                      </p:cBhvr>
                                      <p:to>
                                        <p:strVal val="visible"/>
                                      </p:to>
                                    </p:set>
                                    <p:animEffect transition="in" filter="fade">
                                      <p:cBhvr>
                                        <p:cTn id="38" dur="2000"/>
                                        <p:tgtEl>
                                          <p:spTgt spid="205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58"/>
                                        </p:tgtEl>
                                        <p:attrNameLst>
                                          <p:attrName>style.visibility</p:attrName>
                                        </p:attrNameLst>
                                      </p:cBhvr>
                                      <p:to>
                                        <p:strVal val="visible"/>
                                      </p:to>
                                    </p:set>
                                    <p:animEffect transition="in" filter="fade">
                                      <p:cBhvr>
                                        <p:cTn id="43" dur="2000"/>
                                        <p:tgtEl>
                                          <p:spTgt spid="205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068"/>
                                        </p:tgtEl>
                                        <p:attrNameLst>
                                          <p:attrName>style.visibility</p:attrName>
                                        </p:attrNameLst>
                                      </p:cBhvr>
                                      <p:to>
                                        <p:strVal val="visible"/>
                                      </p:to>
                                    </p:set>
                                    <p:animEffect transition="in" filter="fade">
                                      <p:cBhvr>
                                        <p:cTn id="48" dur="2000"/>
                                        <p:tgtEl>
                                          <p:spTgt spid="206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79"/>
                                        </p:tgtEl>
                                        <p:attrNameLst>
                                          <p:attrName>style.visibility</p:attrName>
                                        </p:attrNameLst>
                                      </p:cBhvr>
                                      <p:to>
                                        <p:strVal val="visible"/>
                                      </p:to>
                                    </p:set>
                                    <p:animEffect transition="in" filter="fade">
                                      <p:cBhvr>
                                        <p:cTn id="51" dur="2000"/>
                                        <p:tgtEl>
                                          <p:spTgt spid="207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2062"/>
                                        </p:tgtEl>
                                        <p:attrNameLst>
                                          <p:attrName>style.visibility</p:attrName>
                                        </p:attrNameLst>
                                      </p:cBhvr>
                                      <p:to>
                                        <p:strVal val="visible"/>
                                      </p:to>
                                    </p:set>
                                    <p:animEffect transition="in" filter="fade">
                                      <p:cBhvr>
                                        <p:cTn id="56" dur="2000"/>
                                        <p:tgtEl>
                                          <p:spTgt spid="206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80"/>
                                        </p:tgtEl>
                                        <p:attrNameLst>
                                          <p:attrName>style.visibility</p:attrName>
                                        </p:attrNameLst>
                                      </p:cBhvr>
                                      <p:to>
                                        <p:strVal val="visible"/>
                                      </p:to>
                                    </p:set>
                                    <p:animEffect transition="in" filter="fade">
                                      <p:cBhvr>
                                        <p:cTn id="59" dur="2000"/>
                                        <p:tgtEl>
                                          <p:spTgt spid="208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2066"/>
                                        </p:tgtEl>
                                        <p:attrNameLst>
                                          <p:attrName>style.visibility</p:attrName>
                                        </p:attrNameLst>
                                      </p:cBhvr>
                                      <p:to>
                                        <p:strVal val="visible"/>
                                      </p:to>
                                    </p:set>
                                    <p:animEffect transition="in" filter="fade">
                                      <p:cBhvr>
                                        <p:cTn id="64" dur="2000"/>
                                        <p:tgtEl>
                                          <p:spTgt spid="206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81"/>
                                        </p:tgtEl>
                                        <p:attrNameLst>
                                          <p:attrName>style.visibility</p:attrName>
                                        </p:attrNameLst>
                                      </p:cBhvr>
                                      <p:to>
                                        <p:strVal val="visible"/>
                                      </p:to>
                                    </p:set>
                                    <p:animEffect transition="in" filter="fade">
                                      <p:cBhvr>
                                        <p:cTn id="67" dur="2000"/>
                                        <p:tgtEl>
                                          <p:spTgt spid="208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67"/>
                                        </p:tgtEl>
                                        <p:attrNameLst>
                                          <p:attrName>style.visibility</p:attrName>
                                        </p:attrNameLst>
                                      </p:cBhvr>
                                      <p:to>
                                        <p:strVal val="visible"/>
                                      </p:to>
                                    </p:set>
                                    <p:animEffect transition="in" filter="fade">
                                      <p:cBhvr>
                                        <p:cTn id="70" dur="2000"/>
                                        <p:tgtEl>
                                          <p:spTgt spid="206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56"/>
                                        </p:tgtEl>
                                        <p:attrNameLst>
                                          <p:attrName>style.visibility</p:attrName>
                                        </p:attrNameLst>
                                      </p:cBhvr>
                                      <p:to>
                                        <p:strVal val="visible"/>
                                      </p:to>
                                    </p:set>
                                    <p:animEffect transition="in" filter="fade">
                                      <p:cBhvr>
                                        <p:cTn id="75" dur="2000"/>
                                        <p:tgtEl>
                                          <p:spTgt spid="2056"/>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059"/>
                                        </p:tgtEl>
                                        <p:attrNameLst>
                                          <p:attrName>style.visibility</p:attrName>
                                        </p:attrNameLst>
                                      </p:cBhvr>
                                      <p:to>
                                        <p:strVal val="visible"/>
                                      </p:to>
                                    </p:set>
                                    <p:animEffect transition="in" filter="fade">
                                      <p:cBhvr>
                                        <p:cTn id="80" dur="2000"/>
                                        <p:tgtEl>
                                          <p:spTgt spid="205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2069"/>
                                        </p:tgtEl>
                                        <p:attrNameLst>
                                          <p:attrName>style.visibility</p:attrName>
                                        </p:attrNameLst>
                                      </p:cBhvr>
                                      <p:to>
                                        <p:strVal val="visible"/>
                                      </p:to>
                                    </p:set>
                                    <p:animEffect transition="in" filter="fade">
                                      <p:cBhvr>
                                        <p:cTn id="85" dur="2000"/>
                                        <p:tgtEl>
                                          <p:spTgt spid="206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82"/>
                                        </p:tgtEl>
                                        <p:attrNameLst>
                                          <p:attrName>style.visibility</p:attrName>
                                        </p:attrNameLst>
                                      </p:cBhvr>
                                      <p:to>
                                        <p:strVal val="visible"/>
                                      </p:to>
                                    </p:set>
                                    <p:animEffect transition="in" filter="fade">
                                      <p:cBhvr>
                                        <p:cTn id="88" dur="2000"/>
                                        <p:tgtEl>
                                          <p:spTgt spid="208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2070"/>
                                        </p:tgtEl>
                                        <p:attrNameLst>
                                          <p:attrName>style.visibility</p:attrName>
                                        </p:attrNameLst>
                                      </p:cBhvr>
                                      <p:to>
                                        <p:strVal val="visible"/>
                                      </p:to>
                                    </p:set>
                                    <p:animEffect transition="in" filter="fade">
                                      <p:cBhvr>
                                        <p:cTn id="93" dur="2000"/>
                                        <p:tgtEl>
                                          <p:spTgt spid="207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083"/>
                                        </p:tgtEl>
                                        <p:attrNameLst>
                                          <p:attrName>style.visibility</p:attrName>
                                        </p:attrNameLst>
                                      </p:cBhvr>
                                      <p:to>
                                        <p:strVal val="visible"/>
                                      </p:to>
                                    </p:set>
                                    <p:animEffect transition="in" filter="fade">
                                      <p:cBhvr>
                                        <p:cTn id="96" dur="2000"/>
                                        <p:tgtEl>
                                          <p:spTgt spid="2083"/>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0" presetClass="entr" presetSubtype="0" fill="hold" nodeType="clickEffect">
                                  <p:stCondLst>
                                    <p:cond delay="0"/>
                                  </p:stCondLst>
                                  <p:childTnLst>
                                    <p:set>
                                      <p:cBhvr>
                                        <p:cTn id="100" dur="1" fill="hold">
                                          <p:stCondLst>
                                            <p:cond delay="0"/>
                                          </p:stCondLst>
                                        </p:cTn>
                                        <p:tgtEl>
                                          <p:spTgt spid="2063"/>
                                        </p:tgtEl>
                                        <p:attrNameLst>
                                          <p:attrName>style.visibility</p:attrName>
                                        </p:attrNameLst>
                                      </p:cBhvr>
                                      <p:to>
                                        <p:strVal val="visible"/>
                                      </p:to>
                                    </p:set>
                                    <p:animEffect transition="in" filter="fade">
                                      <p:cBhvr>
                                        <p:cTn id="101" dur="2000"/>
                                        <p:tgtEl>
                                          <p:spTgt spid="206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086"/>
                                        </p:tgtEl>
                                        <p:attrNameLst>
                                          <p:attrName>style.visibility</p:attrName>
                                        </p:attrNameLst>
                                      </p:cBhvr>
                                      <p:to>
                                        <p:strVal val="visible"/>
                                      </p:to>
                                    </p:set>
                                    <p:animEffect transition="in" filter="fade">
                                      <p:cBhvr>
                                        <p:cTn id="104" dur="2000"/>
                                        <p:tgtEl>
                                          <p:spTgt spid="208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064"/>
                                        </p:tgtEl>
                                        <p:attrNameLst>
                                          <p:attrName>style.visibility</p:attrName>
                                        </p:attrNameLst>
                                      </p:cBhvr>
                                      <p:to>
                                        <p:strVal val="visible"/>
                                      </p:to>
                                    </p:set>
                                    <p:animEffect transition="in" filter="fade">
                                      <p:cBhvr>
                                        <p:cTn id="107" dur="2000"/>
                                        <p:tgtEl>
                                          <p:spTgt spid="2064"/>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2065"/>
                                        </p:tgtEl>
                                        <p:attrNameLst>
                                          <p:attrName>style.visibility</p:attrName>
                                        </p:attrNameLst>
                                      </p:cBhvr>
                                      <p:to>
                                        <p:strVal val="visible"/>
                                      </p:to>
                                    </p:set>
                                    <p:animEffect transition="in" filter="fade">
                                      <p:cBhvr>
                                        <p:cTn id="112" dur="2000"/>
                                        <p:tgtEl>
                                          <p:spTgt spid="206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087"/>
                                        </p:tgtEl>
                                        <p:attrNameLst>
                                          <p:attrName>style.visibility</p:attrName>
                                        </p:attrNameLst>
                                      </p:cBhvr>
                                      <p:to>
                                        <p:strVal val="visible"/>
                                      </p:to>
                                    </p:set>
                                    <p:animEffect transition="in" filter="fade">
                                      <p:cBhvr>
                                        <p:cTn id="115" dur="2000"/>
                                        <p:tgtEl>
                                          <p:spTgt spid="208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0" presetClass="entr" presetSubtype="0" fill="hold" nodeType="clickEffect">
                                  <p:stCondLst>
                                    <p:cond delay="0"/>
                                  </p:stCondLst>
                                  <p:childTnLst>
                                    <p:set>
                                      <p:cBhvr>
                                        <p:cTn id="119" dur="1" fill="hold">
                                          <p:stCondLst>
                                            <p:cond delay="0"/>
                                          </p:stCondLst>
                                        </p:cTn>
                                        <p:tgtEl>
                                          <p:spTgt spid="2072"/>
                                        </p:tgtEl>
                                        <p:attrNameLst>
                                          <p:attrName>style.visibility</p:attrName>
                                        </p:attrNameLst>
                                      </p:cBhvr>
                                      <p:to>
                                        <p:strVal val="visible"/>
                                      </p:to>
                                    </p:set>
                                    <p:animEffect transition="in" filter="fade">
                                      <p:cBhvr>
                                        <p:cTn id="120" dur="2000"/>
                                        <p:tgtEl>
                                          <p:spTgt spid="207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084"/>
                                        </p:tgtEl>
                                        <p:attrNameLst>
                                          <p:attrName>style.visibility</p:attrName>
                                        </p:attrNameLst>
                                      </p:cBhvr>
                                      <p:to>
                                        <p:strVal val="visible"/>
                                      </p:to>
                                    </p:set>
                                    <p:animEffect transition="in" filter="fade">
                                      <p:cBhvr>
                                        <p:cTn id="123" dur="2000"/>
                                        <p:tgtEl>
                                          <p:spTgt spid="2084"/>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ntr" presetSubtype="0" fill="hold" nodeType="clickEffect">
                                  <p:stCondLst>
                                    <p:cond delay="0"/>
                                  </p:stCondLst>
                                  <p:childTnLst>
                                    <p:set>
                                      <p:cBhvr>
                                        <p:cTn id="127" dur="1" fill="hold">
                                          <p:stCondLst>
                                            <p:cond delay="0"/>
                                          </p:stCondLst>
                                        </p:cTn>
                                        <p:tgtEl>
                                          <p:spTgt spid="2071"/>
                                        </p:tgtEl>
                                        <p:attrNameLst>
                                          <p:attrName>style.visibility</p:attrName>
                                        </p:attrNameLst>
                                      </p:cBhvr>
                                      <p:to>
                                        <p:strVal val="visible"/>
                                      </p:to>
                                    </p:set>
                                    <p:animEffect transition="in" filter="fade">
                                      <p:cBhvr>
                                        <p:cTn id="128" dur="2000"/>
                                        <p:tgtEl>
                                          <p:spTgt spid="207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085"/>
                                        </p:tgtEl>
                                        <p:attrNameLst>
                                          <p:attrName>style.visibility</p:attrName>
                                        </p:attrNameLst>
                                      </p:cBhvr>
                                      <p:to>
                                        <p:strVal val="visible"/>
                                      </p:to>
                                    </p:set>
                                    <p:animEffect transition="in" filter="fade">
                                      <p:cBhvr>
                                        <p:cTn id="131" dur="2000"/>
                                        <p:tgtEl>
                                          <p:spTgt spid="2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053" grpId="0" animBg="1"/>
      <p:bldP spid="2054" grpId="0" animBg="1"/>
      <p:bldP spid="2055" grpId="0" animBg="1"/>
      <p:bldP spid="2056" grpId="0" animBg="1"/>
      <p:bldP spid="2057" grpId="0" animBg="1"/>
      <p:bldP spid="2058" grpId="0" animBg="1"/>
      <p:bldP spid="2059" grpId="0" animBg="1"/>
      <p:bldP spid="2061" grpId="0"/>
      <p:bldP spid="2064" grpId="0"/>
      <p:bldP spid="2067" grpId="0"/>
      <p:bldP spid="2078" grpId="0" animBg="1"/>
      <p:bldP spid="2079" grpId="0" animBg="1"/>
      <p:bldP spid="2080" grpId="0" animBg="1"/>
      <p:bldP spid="2081" grpId="0" animBg="1"/>
      <p:bldP spid="2082" grpId="0" animBg="1"/>
      <p:bldP spid="2083" grpId="0" animBg="1"/>
      <p:bldP spid="2084" grpId="0" animBg="1"/>
      <p:bldP spid="2085" grpId="0" animBg="1"/>
      <p:bldP spid="2086" grpId="0" animBg="1"/>
      <p:bldP spid="208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C8A23E8-EA63-FF8D-B530-8B1E9568514D}"/>
              </a:ext>
            </a:extLst>
          </p:cNvPr>
          <p:cNvSpPr txBox="1"/>
          <p:nvPr/>
        </p:nvSpPr>
        <p:spPr>
          <a:xfrm>
            <a:off x="406399" y="768059"/>
            <a:ext cx="3764341" cy="707886"/>
          </a:xfrm>
          <a:prstGeom prst="rect">
            <a:avLst/>
          </a:prstGeom>
          <a:noFill/>
        </p:spPr>
        <p:txBody>
          <a:bodyPr wrap="square" rtlCol="0">
            <a:spAutoFit/>
          </a:bodyPr>
          <a:lstStyle/>
          <a:p>
            <a:r>
              <a:rPr lang="fr-FR" sz="4000" dirty="0"/>
              <a:t>Ce que l’on a ?</a:t>
            </a:r>
          </a:p>
        </p:txBody>
      </p:sp>
      <p:sp>
        <p:nvSpPr>
          <p:cNvPr id="3" name="ZoneTexte 2">
            <a:extLst>
              <a:ext uri="{FF2B5EF4-FFF2-40B4-BE49-F238E27FC236}">
                <a16:creationId xmlns:a16="http://schemas.microsoft.com/office/drawing/2014/main" id="{799A0CDC-B12D-28D9-CB7A-9DFA573CA57F}"/>
              </a:ext>
            </a:extLst>
          </p:cNvPr>
          <p:cNvSpPr txBox="1"/>
          <p:nvPr/>
        </p:nvSpPr>
        <p:spPr>
          <a:xfrm>
            <a:off x="4613912" y="768059"/>
            <a:ext cx="7439542" cy="707886"/>
          </a:xfrm>
          <a:prstGeom prst="rect">
            <a:avLst/>
          </a:prstGeom>
          <a:noFill/>
        </p:spPr>
        <p:txBody>
          <a:bodyPr wrap="square" rtlCol="0">
            <a:spAutoFit/>
          </a:bodyPr>
          <a:lstStyle/>
          <a:p>
            <a:r>
              <a:rPr lang="fr-FR" sz="4000" dirty="0"/>
              <a:t>Ce que l’on fait avec ce que l’on a ?</a:t>
            </a:r>
          </a:p>
        </p:txBody>
      </p:sp>
      <p:sp>
        <p:nvSpPr>
          <p:cNvPr id="4" name="Ellipse 3">
            <a:extLst>
              <a:ext uri="{FF2B5EF4-FFF2-40B4-BE49-F238E27FC236}">
                <a16:creationId xmlns:a16="http://schemas.microsoft.com/office/drawing/2014/main" id="{22EF33C8-F125-EC26-26E4-B854DAFC94D8}"/>
              </a:ext>
            </a:extLst>
          </p:cNvPr>
          <p:cNvSpPr/>
          <p:nvPr/>
        </p:nvSpPr>
        <p:spPr>
          <a:xfrm>
            <a:off x="683317" y="2005860"/>
            <a:ext cx="2216989" cy="169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RESSOURCES</a:t>
            </a:r>
          </a:p>
        </p:txBody>
      </p:sp>
      <p:sp>
        <p:nvSpPr>
          <p:cNvPr id="5" name="Ellipse 4">
            <a:extLst>
              <a:ext uri="{FF2B5EF4-FFF2-40B4-BE49-F238E27FC236}">
                <a16:creationId xmlns:a16="http://schemas.microsoft.com/office/drawing/2014/main" id="{D7760B9C-5631-5669-EDB8-6098479FB24B}"/>
              </a:ext>
            </a:extLst>
          </p:cNvPr>
          <p:cNvSpPr/>
          <p:nvPr/>
        </p:nvSpPr>
        <p:spPr>
          <a:xfrm>
            <a:off x="7819888" y="1922733"/>
            <a:ext cx="2349260" cy="16994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COMPETENCES</a:t>
            </a:r>
          </a:p>
        </p:txBody>
      </p:sp>
      <p:pic>
        <p:nvPicPr>
          <p:cNvPr id="18434" name="Picture 2" descr="Amazon.fr - Comment développer votre activité avec votre réseau relationnel:  Méthodes, outils et attitudes pour réussir en toutes situations - Bosetti,  Alain, Lahore, Mark - Livres">
            <a:extLst>
              <a:ext uri="{FF2B5EF4-FFF2-40B4-BE49-F238E27FC236}">
                <a16:creationId xmlns:a16="http://schemas.microsoft.com/office/drawing/2014/main" id="{A39F6184-5949-6A00-EB45-89A6E2213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860" y="1845894"/>
            <a:ext cx="3030249" cy="42440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257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954" name="Rectangle 8295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6" name="Rectangle 8295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8" name="Rectangle 8295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60" name="Rectangle 8295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946" name="Rectangle 2">
            <a:extLst>
              <a:ext uri="{FF2B5EF4-FFF2-40B4-BE49-F238E27FC236}">
                <a16:creationId xmlns:a16="http://schemas.microsoft.com/office/drawing/2014/main" id="{44FC1605-769B-4819-80DB-625E90B07EE7}"/>
              </a:ext>
            </a:extLst>
          </p:cNvPr>
          <p:cNvSpPr>
            <a:spLocks noGrp="1" noRot="1" noChangeArrowheads="1"/>
          </p:cNvSpPr>
          <p:nvPr>
            <p:ph type="title"/>
          </p:nvPr>
        </p:nvSpPr>
        <p:spPr>
          <a:xfrm>
            <a:off x="1371597" y="348865"/>
            <a:ext cx="10044023" cy="877729"/>
          </a:xfrm>
        </p:spPr>
        <p:txBody>
          <a:bodyPr anchor="ctr">
            <a:normAutofit/>
          </a:bodyPr>
          <a:lstStyle/>
          <a:p>
            <a:pPr eaLnBrk="1" hangingPunct="1">
              <a:defRPr/>
            </a:pPr>
            <a:r>
              <a:rPr lang="fr-FR" sz="4000">
                <a:solidFill>
                  <a:srgbClr val="FFFFFF"/>
                </a:solidFill>
              </a:rPr>
              <a:t>Objectifs</a:t>
            </a:r>
          </a:p>
        </p:txBody>
      </p:sp>
      <p:graphicFrame>
        <p:nvGraphicFramePr>
          <p:cNvPr id="82949" name="Rectangle 3">
            <a:extLst>
              <a:ext uri="{FF2B5EF4-FFF2-40B4-BE49-F238E27FC236}">
                <a16:creationId xmlns:a16="http://schemas.microsoft.com/office/drawing/2014/main" id="{EF951260-8D38-477A-83FF-D68459C6CDE1}"/>
              </a:ext>
            </a:extLst>
          </p:cNvPr>
          <p:cNvGraphicFramePr/>
          <p:nvPr>
            <p:extLst>
              <p:ext uri="{D42A27DB-BD31-4B8C-83A1-F6EECF244321}">
                <p14:modId xmlns:p14="http://schemas.microsoft.com/office/powerpoint/2010/main" val="130680908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Vue aérienne de la route forestière">
            <a:extLst>
              <a:ext uri="{FF2B5EF4-FFF2-40B4-BE49-F238E27FC236}">
                <a16:creationId xmlns:a16="http://schemas.microsoft.com/office/drawing/2014/main" id="{3CE3EC27-0F6A-9BC0-175E-D3AB3A2F4155}"/>
              </a:ext>
            </a:extLst>
          </p:cNvPr>
          <p:cNvPicPr>
            <a:picLocks noChangeAspect="1"/>
          </p:cNvPicPr>
          <p:nvPr/>
        </p:nvPicPr>
        <p:blipFill rotWithShape="1">
          <a:blip r:embed="rId2"/>
          <a:srcRect t="3177"/>
          <a:stretch/>
        </p:blipFill>
        <p:spPr>
          <a:xfrm>
            <a:off x="1" y="10"/>
            <a:ext cx="9669642" cy="6857990"/>
          </a:xfrm>
          <a:prstGeom prst="rect">
            <a:avLst/>
          </a:prstGeom>
        </p:spPr>
      </p:pic>
      <p:sp>
        <p:nvSpPr>
          <p:cNvPr id="2" name="Titre 1">
            <a:extLst>
              <a:ext uri="{FF2B5EF4-FFF2-40B4-BE49-F238E27FC236}">
                <a16:creationId xmlns:a16="http://schemas.microsoft.com/office/drawing/2014/main" id="{6C51915F-252B-2037-653A-CF312DDCCF96}"/>
              </a:ext>
            </a:extLst>
          </p:cNvPr>
          <p:cNvSpPr>
            <a:spLocks noGrp="1"/>
          </p:cNvSpPr>
          <p:nvPr>
            <p:ph type="title"/>
          </p:nvPr>
        </p:nvSpPr>
        <p:spPr>
          <a:xfrm>
            <a:off x="7531610" y="365125"/>
            <a:ext cx="3822189" cy="1899912"/>
          </a:xfrm>
        </p:spPr>
        <p:txBody>
          <a:bodyPr>
            <a:normAutofit/>
          </a:bodyPr>
          <a:lstStyle/>
          <a:p>
            <a:r>
              <a:rPr lang="fr-FR" sz="4000"/>
              <a:t>Roadmap stratégique : création d’activité</a:t>
            </a:r>
          </a:p>
        </p:txBody>
      </p:sp>
      <p:sp>
        <p:nvSpPr>
          <p:cNvPr id="3" name="Espace réservé du contenu 2">
            <a:extLst>
              <a:ext uri="{FF2B5EF4-FFF2-40B4-BE49-F238E27FC236}">
                <a16:creationId xmlns:a16="http://schemas.microsoft.com/office/drawing/2014/main" id="{3752E065-BE34-92DA-FCFB-B0A188F4A655}"/>
              </a:ext>
            </a:extLst>
          </p:cNvPr>
          <p:cNvSpPr>
            <a:spLocks noGrp="1"/>
          </p:cNvSpPr>
          <p:nvPr>
            <p:ph idx="1"/>
          </p:nvPr>
        </p:nvSpPr>
        <p:spPr>
          <a:xfrm>
            <a:off x="7531610" y="2434201"/>
            <a:ext cx="3822189" cy="3742762"/>
          </a:xfrm>
        </p:spPr>
        <p:txBody>
          <a:bodyPr>
            <a:normAutofit/>
          </a:bodyPr>
          <a:lstStyle/>
          <a:p>
            <a:r>
              <a:rPr lang="fr-FR" sz="2000" dirty="0"/>
              <a:t>Evaluation</a:t>
            </a:r>
          </a:p>
          <a:p>
            <a:endParaRPr lang="fr-FR" sz="2000" dirty="0"/>
          </a:p>
          <a:p>
            <a:r>
              <a:rPr lang="fr-FR" sz="2000" dirty="0"/>
              <a:t>Organisation  </a:t>
            </a:r>
          </a:p>
          <a:p>
            <a:endParaRPr lang="fr-FR" sz="2000" dirty="0"/>
          </a:p>
          <a:p>
            <a:r>
              <a:rPr lang="fr-FR" sz="2000" dirty="0"/>
              <a:t>Mise en œuvre </a:t>
            </a:r>
          </a:p>
        </p:txBody>
      </p:sp>
    </p:spTree>
    <p:extLst>
      <p:ext uri="{BB962C8B-B14F-4D97-AF65-F5344CB8AC3E}">
        <p14:creationId xmlns:p14="http://schemas.microsoft.com/office/powerpoint/2010/main" val="3024158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4" name="Rectangle 1639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a:extLst>
              <a:ext uri="{FF2B5EF4-FFF2-40B4-BE49-F238E27FC236}">
                <a16:creationId xmlns:a16="http://schemas.microsoft.com/office/drawing/2014/main" id="{6E561603-4E0D-4B01-B77A-D52F100606B8}"/>
              </a:ext>
            </a:extLst>
          </p:cNvPr>
          <p:cNvSpPr>
            <a:spLocks noGrp="1" noRot="1" noChangeArrowheads="1"/>
          </p:cNvSpPr>
          <p:nvPr>
            <p:ph type="title"/>
          </p:nvPr>
        </p:nvSpPr>
        <p:spPr>
          <a:xfrm>
            <a:off x="651307" y="640081"/>
            <a:ext cx="3377183" cy="3681976"/>
          </a:xfrm>
          <a:noFill/>
        </p:spPr>
        <p:txBody>
          <a:bodyPr vert="horz" lIns="91440" tIns="45720" rIns="91440" bIns="45720" rtlCol="0" anchor="b">
            <a:normAutofit/>
          </a:bodyPr>
          <a:lstStyle/>
          <a:p>
            <a:pPr>
              <a:defRPr/>
            </a:pPr>
            <a:r>
              <a:rPr lang="en-US" sz="3700">
                <a:solidFill>
                  <a:schemeClr val="bg1"/>
                </a:solidFill>
              </a:rPr>
              <a:t>Oui mais…Quels peuvent être les facteur clés d’échec événementiel ?</a:t>
            </a:r>
          </a:p>
        </p:txBody>
      </p:sp>
      <p:graphicFrame>
        <p:nvGraphicFramePr>
          <p:cNvPr id="16389" name="Rectangle 3">
            <a:extLst>
              <a:ext uri="{FF2B5EF4-FFF2-40B4-BE49-F238E27FC236}">
                <a16:creationId xmlns:a16="http://schemas.microsoft.com/office/drawing/2014/main" id="{E019C7A2-CD93-4A8C-ACB9-2E01C0B119F6}"/>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ans titre-1 copie">
            <a:extLst>
              <a:ext uri="{FF2B5EF4-FFF2-40B4-BE49-F238E27FC236}">
                <a16:creationId xmlns:a16="http://schemas.microsoft.com/office/drawing/2014/main" id="{4B4E589A-9533-4BAC-B053-892C130A8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Sans titre-1 copie">
            <a:extLst>
              <a:ext uri="{FF2B5EF4-FFF2-40B4-BE49-F238E27FC236}">
                <a16:creationId xmlns:a16="http://schemas.microsoft.com/office/drawing/2014/main" id="{350B19AC-EA85-4C10-98A5-944ECBD88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6" name="Group 4">
            <a:extLst>
              <a:ext uri="{FF2B5EF4-FFF2-40B4-BE49-F238E27FC236}">
                <a16:creationId xmlns:a16="http://schemas.microsoft.com/office/drawing/2014/main" id="{FA4681B0-FAE1-4B2D-A7AE-F7BCA7B7E2B7}"/>
              </a:ext>
            </a:extLst>
          </p:cNvPr>
          <p:cNvGrpSpPr>
            <a:grpSpLocks/>
          </p:cNvGrpSpPr>
          <p:nvPr/>
        </p:nvGrpSpPr>
        <p:grpSpPr bwMode="auto">
          <a:xfrm>
            <a:off x="2352676" y="5334000"/>
            <a:ext cx="6919913" cy="1257300"/>
            <a:chOff x="2342" y="6919"/>
            <a:chExt cx="6912" cy="1584"/>
          </a:xfrm>
        </p:grpSpPr>
        <p:sp>
          <p:nvSpPr>
            <p:cNvPr id="59444" name="Line 5">
              <a:extLst>
                <a:ext uri="{FF2B5EF4-FFF2-40B4-BE49-F238E27FC236}">
                  <a16:creationId xmlns:a16="http://schemas.microsoft.com/office/drawing/2014/main" id="{B1A14A9A-8A17-4816-999E-8184C167A29C}"/>
                </a:ext>
              </a:extLst>
            </p:cNvPr>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45" name="Line 6">
              <a:extLst>
                <a:ext uri="{FF2B5EF4-FFF2-40B4-BE49-F238E27FC236}">
                  <a16:creationId xmlns:a16="http://schemas.microsoft.com/office/drawing/2014/main" id="{14DBD652-C6CE-4360-8014-47DC86FF0AB2}"/>
                </a:ext>
              </a:extLst>
            </p:cNvPr>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46" name="Line 7">
              <a:extLst>
                <a:ext uri="{FF2B5EF4-FFF2-40B4-BE49-F238E27FC236}">
                  <a16:creationId xmlns:a16="http://schemas.microsoft.com/office/drawing/2014/main" id="{1FD5D59A-A7CB-4239-A3AD-83CAB2D13E74}"/>
                </a:ext>
              </a:extLst>
            </p:cNvPr>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9397" name="Group 8">
            <a:extLst>
              <a:ext uri="{FF2B5EF4-FFF2-40B4-BE49-F238E27FC236}">
                <a16:creationId xmlns:a16="http://schemas.microsoft.com/office/drawing/2014/main" id="{88385C71-B5A7-4E15-AA13-79C039F718DA}"/>
              </a:ext>
            </a:extLst>
          </p:cNvPr>
          <p:cNvGrpSpPr>
            <a:grpSpLocks/>
          </p:cNvGrpSpPr>
          <p:nvPr/>
        </p:nvGrpSpPr>
        <p:grpSpPr bwMode="auto">
          <a:xfrm>
            <a:off x="3938589" y="1104900"/>
            <a:ext cx="1298575" cy="800100"/>
            <a:chOff x="4070" y="7"/>
            <a:chExt cx="1296" cy="1008"/>
          </a:xfrm>
        </p:grpSpPr>
        <p:sp>
          <p:nvSpPr>
            <p:cNvPr id="59441" name="Line 9">
              <a:extLst>
                <a:ext uri="{FF2B5EF4-FFF2-40B4-BE49-F238E27FC236}">
                  <a16:creationId xmlns:a16="http://schemas.microsoft.com/office/drawing/2014/main" id="{8CCBB7DF-37EE-4834-A578-4B6AE9E99C32}"/>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42" name="Line 10">
              <a:extLst>
                <a:ext uri="{FF2B5EF4-FFF2-40B4-BE49-F238E27FC236}">
                  <a16:creationId xmlns:a16="http://schemas.microsoft.com/office/drawing/2014/main" id="{EFC6B25C-96F3-4515-8F67-D939722EF869}"/>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43" name="Line 11">
              <a:extLst>
                <a:ext uri="{FF2B5EF4-FFF2-40B4-BE49-F238E27FC236}">
                  <a16:creationId xmlns:a16="http://schemas.microsoft.com/office/drawing/2014/main" id="{4EF9599E-1EB4-4D0F-B021-C512EC55BC75}"/>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9398" name="Group 12">
            <a:extLst>
              <a:ext uri="{FF2B5EF4-FFF2-40B4-BE49-F238E27FC236}">
                <a16:creationId xmlns:a16="http://schemas.microsoft.com/office/drawing/2014/main" id="{523AE340-6124-4C08-8A91-90B79DAE87BA}"/>
              </a:ext>
            </a:extLst>
          </p:cNvPr>
          <p:cNvGrpSpPr>
            <a:grpSpLocks/>
          </p:cNvGrpSpPr>
          <p:nvPr/>
        </p:nvGrpSpPr>
        <p:grpSpPr bwMode="auto">
          <a:xfrm rot="20355126">
            <a:off x="4948239" y="2133600"/>
            <a:ext cx="1296987" cy="800100"/>
            <a:chOff x="4070" y="7"/>
            <a:chExt cx="1296" cy="1008"/>
          </a:xfrm>
        </p:grpSpPr>
        <p:sp>
          <p:nvSpPr>
            <p:cNvPr id="59438" name="Line 13">
              <a:extLst>
                <a:ext uri="{FF2B5EF4-FFF2-40B4-BE49-F238E27FC236}">
                  <a16:creationId xmlns:a16="http://schemas.microsoft.com/office/drawing/2014/main" id="{DF08A617-5211-40FB-836D-E4A347ADCF1D}"/>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39" name="Line 14">
              <a:extLst>
                <a:ext uri="{FF2B5EF4-FFF2-40B4-BE49-F238E27FC236}">
                  <a16:creationId xmlns:a16="http://schemas.microsoft.com/office/drawing/2014/main" id="{51EBD7D1-74FC-4940-962C-FC0DFC569F1E}"/>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40" name="Line 15">
              <a:extLst>
                <a:ext uri="{FF2B5EF4-FFF2-40B4-BE49-F238E27FC236}">
                  <a16:creationId xmlns:a16="http://schemas.microsoft.com/office/drawing/2014/main" id="{B730DBAB-724D-4EEC-AF37-AB86B3893755}"/>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9399" name="Group 16">
            <a:extLst>
              <a:ext uri="{FF2B5EF4-FFF2-40B4-BE49-F238E27FC236}">
                <a16:creationId xmlns:a16="http://schemas.microsoft.com/office/drawing/2014/main" id="{C6CFAFA0-A6A9-4DC2-9D0E-AA45F5FCEFFD}"/>
              </a:ext>
            </a:extLst>
          </p:cNvPr>
          <p:cNvGrpSpPr>
            <a:grpSpLocks/>
          </p:cNvGrpSpPr>
          <p:nvPr/>
        </p:nvGrpSpPr>
        <p:grpSpPr bwMode="auto">
          <a:xfrm rot="19834919">
            <a:off x="5811839" y="3276600"/>
            <a:ext cx="1298575" cy="800100"/>
            <a:chOff x="4070" y="7"/>
            <a:chExt cx="1296" cy="1008"/>
          </a:xfrm>
        </p:grpSpPr>
        <p:sp>
          <p:nvSpPr>
            <p:cNvPr id="59435" name="Line 17">
              <a:extLst>
                <a:ext uri="{FF2B5EF4-FFF2-40B4-BE49-F238E27FC236}">
                  <a16:creationId xmlns:a16="http://schemas.microsoft.com/office/drawing/2014/main" id="{B35AA063-51AB-4CF1-9557-1FD4C365EA77}"/>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36" name="Line 18">
              <a:extLst>
                <a:ext uri="{FF2B5EF4-FFF2-40B4-BE49-F238E27FC236}">
                  <a16:creationId xmlns:a16="http://schemas.microsoft.com/office/drawing/2014/main" id="{B2E67967-2490-4998-87CE-7819FF06BEE6}"/>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37" name="Line 19">
              <a:extLst>
                <a:ext uri="{FF2B5EF4-FFF2-40B4-BE49-F238E27FC236}">
                  <a16:creationId xmlns:a16="http://schemas.microsoft.com/office/drawing/2014/main" id="{E958C478-01AC-424D-AE9F-69947E558DAF}"/>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9400" name="Group 20">
            <a:extLst>
              <a:ext uri="{FF2B5EF4-FFF2-40B4-BE49-F238E27FC236}">
                <a16:creationId xmlns:a16="http://schemas.microsoft.com/office/drawing/2014/main" id="{3B46080E-8F67-4BC1-97A0-ECEEA7BE82A2}"/>
              </a:ext>
            </a:extLst>
          </p:cNvPr>
          <p:cNvGrpSpPr>
            <a:grpSpLocks/>
          </p:cNvGrpSpPr>
          <p:nvPr/>
        </p:nvGrpSpPr>
        <p:grpSpPr bwMode="auto">
          <a:xfrm rot="20355126">
            <a:off x="6532564" y="4419600"/>
            <a:ext cx="1298575" cy="800100"/>
            <a:chOff x="4070" y="7"/>
            <a:chExt cx="1296" cy="1008"/>
          </a:xfrm>
        </p:grpSpPr>
        <p:sp>
          <p:nvSpPr>
            <p:cNvPr id="59432" name="Line 21">
              <a:extLst>
                <a:ext uri="{FF2B5EF4-FFF2-40B4-BE49-F238E27FC236}">
                  <a16:creationId xmlns:a16="http://schemas.microsoft.com/office/drawing/2014/main" id="{9A12DC9D-A75C-4712-A8C6-8AA75BA4698B}"/>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33" name="Line 22">
              <a:extLst>
                <a:ext uri="{FF2B5EF4-FFF2-40B4-BE49-F238E27FC236}">
                  <a16:creationId xmlns:a16="http://schemas.microsoft.com/office/drawing/2014/main" id="{4A77E9E2-137D-4A83-86AE-ABD1E881CD24}"/>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34" name="Line 23">
              <a:extLst>
                <a:ext uri="{FF2B5EF4-FFF2-40B4-BE49-F238E27FC236}">
                  <a16:creationId xmlns:a16="http://schemas.microsoft.com/office/drawing/2014/main" id="{DA90EF28-9846-4FE5-8B9D-AC6336DD6711}"/>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59401" name="Rectangle 24">
            <a:extLst>
              <a:ext uri="{FF2B5EF4-FFF2-40B4-BE49-F238E27FC236}">
                <a16:creationId xmlns:a16="http://schemas.microsoft.com/office/drawing/2014/main" id="{2236C569-04BA-4D8B-A761-720EDB39629B}"/>
              </a:ext>
            </a:extLst>
          </p:cNvPr>
          <p:cNvSpPr>
            <a:spLocks noChangeArrowheads="1"/>
          </p:cNvSpPr>
          <p:nvPr/>
        </p:nvSpPr>
        <p:spPr bwMode="auto">
          <a:xfrm>
            <a:off x="2352676"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59402" name="Line 25">
            <a:extLst>
              <a:ext uri="{FF2B5EF4-FFF2-40B4-BE49-F238E27FC236}">
                <a16:creationId xmlns:a16="http://schemas.microsoft.com/office/drawing/2014/main" id="{595E0001-1FE5-4243-90E0-D576E0CB1B03}"/>
              </a:ext>
            </a:extLst>
          </p:cNvPr>
          <p:cNvSpPr>
            <a:spLocks noChangeShapeType="1"/>
          </p:cNvSpPr>
          <p:nvPr/>
        </p:nvSpPr>
        <p:spPr bwMode="auto">
          <a:xfrm>
            <a:off x="3073400" y="2819400"/>
            <a:ext cx="2306638"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03" name="Line 26">
            <a:extLst>
              <a:ext uri="{FF2B5EF4-FFF2-40B4-BE49-F238E27FC236}">
                <a16:creationId xmlns:a16="http://schemas.microsoft.com/office/drawing/2014/main" id="{A9B298A1-C0F9-46C7-AB8F-1C0BE79B7052}"/>
              </a:ext>
            </a:extLst>
          </p:cNvPr>
          <p:cNvSpPr>
            <a:spLocks noChangeShapeType="1"/>
          </p:cNvSpPr>
          <p:nvPr/>
        </p:nvSpPr>
        <p:spPr bwMode="auto">
          <a:xfrm flipH="1">
            <a:off x="3073400" y="5105400"/>
            <a:ext cx="38925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491" name="Freeform 27">
            <a:extLst>
              <a:ext uri="{FF2B5EF4-FFF2-40B4-BE49-F238E27FC236}">
                <a16:creationId xmlns:a16="http://schemas.microsoft.com/office/drawing/2014/main" id="{CDB95012-5A4C-4FC2-8AA2-4E7A9F213D0A}"/>
              </a:ext>
            </a:extLst>
          </p:cNvPr>
          <p:cNvSpPr>
            <a:spLocks/>
          </p:cNvSpPr>
          <p:nvPr/>
        </p:nvSpPr>
        <p:spPr bwMode="auto">
          <a:xfrm>
            <a:off x="5091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59405" name="AutoShape 28">
            <a:extLst>
              <a:ext uri="{FF2B5EF4-FFF2-40B4-BE49-F238E27FC236}">
                <a16:creationId xmlns:a16="http://schemas.microsoft.com/office/drawing/2014/main" id="{FFA0B53E-C262-498D-A714-0367F3A42C17}"/>
              </a:ext>
            </a:extLst>
          </p:cNvPr>
          <p:cNvSpPr>
            <a:spLocks noChangeArrowheads="1"/>
          </p:cNvSpPr>
          <p:nvPr/>
        </p:nvSpPr>
        <p:spPr bwMode="auto">
          <a:xfrm>
            <a:off x="3071814" y="1557339"/>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59406" name="AutoShape 29">
            <a:extLst>
              <a:ext uri="{FF2B5EF4-FFF2-40B4-BE49-F238E27FC236}">
                <a16:creationId xmlns:a16="http://schemas.microsoft.com/office/drawing/2014/main" id="{3F2BBC93-0904-46CC-80E4-C987999BA8AA}"/>
              </a:ext>
            </a:extLst>
          </p:cNvPr>
          <p:cNvSpPr>
            <a:spLocks noChangeArrowheads="1"/>
          </p:cNvSpPr>
          <p:nvPr/>
        </p:nvSpPr>
        <p:spPr bwMode="auto">
          <a:xfrm>
            <a:off x="8040689"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Arial" panose="020B0604020202020204" pitchFamily="34" charset="0"/>
              </a:rPr>
              <a:t>Capacités Organisationnelles</a:t>
            </a:r>
          </a:p>
          <a:p>
            <a:pPr algn="ctr" eaLnBrk="1" hangingPunct="1">
              <a:spcBef>
                <a:spcPct val="0"/>
              </a:spcBef>
              <a:buClrTx/>
              <a:buSzTx/>
              <a:buFontTx/>
              <a:buNone/>
            </a:pPr>
            <a:r>
              <a:rPr lang="fr-FR" altLang="fr-FR" sz="1800" b="1">
                <a:latin typeface="Arial" panose="020B0604020202020204" pitchFamily="34" charset="0"/>
              </a:rPr>
              <a:t>(apprentissage)</a:t>
            </a:r>
          </a:p>
        </p:txBody>
      </p:sp>
      <p:sp>
        <p:nvSpPr>
          <p:cNvPr id="62494" name="Freeform 30">
            <a:extLst>
              <a:ext uri="{FF2B5EF4-FFF2-40B4-BE49-F238E27FC236}">
                <a16:creationId xmlns:a16="http://schemas.microsoft.com/office/drawing/2014/main" id="{2411DA92-4014-482E-8268-14A035C7B85D}"/>
              </a:ext>
            </a:extLst>
          </p:cNvPr>
          <p:cNvSpPr>
            <a:spLocks/>
          </p:cNvSpPr>
          <p:nvPr/>
        </p:nvSpPr>
        <p:spPr bwMode="auto">
          <a:xfrm>
            <a:off x="7974014" y="4876801"/>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2495" name="Freeform 31">
            <a:extLst>
              <a:ext uri="{FF2B5EF4-FFF2-40B4-BE49-F238E27FC236}">
                <a16:creationId xmlns:a16="http://schemas.microsoft.com/office/drawing/2014/main" id="{9CA92B0D-EC03-4602-BFD3-C5077919939E}"/>
              </a:ext>
            </a:extLst>
          </p:cNvPr>
          <p:cNvSpPr>
            <a:spLocks/>
          </p:cNvSpPr>
          <p:nvPr/>
        </p:nvSpPr>
        <p:spPr bwMode="auto">
          <a:xfrm>
            <a:off x="6672263" y="2636839"/>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2496" name="Freeform 32">
            <a:extLst>
              <a:ext uri="{FF2B5EF4-FFF2-40B4-BE49-F238E27FC236}">
                <a16:creationId xmlns:a16="http://schemas.microsoft.com/office/drawing/2014/main" id="{8ABBB0A5-D62F-469A-BB07-E13ABC370890}"/>
              </a:ext>
            </a:extLst>
          </p:cNvPr>
          <p:cNvSpPr>
            <a:spLocks/>
          </p:cNvSpPr>
          <p:nvPr/>
        </p:nvSpPr>
        <p:spPr bwMode="auto">
          <a:xfrm>
            <a:off x="7535864"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2497" name="Freeform 33">
            <a:extLst>
              <a:ext uri="{FF2B5EF4-FFF2-40B4-BE49-F238E27FC236}">
                <a16:creationId xmlns:a16="http://schemas.microsoft.com/office/drawing/2014/main" id="{9B012243-8EC4-4F2F-9D63-CA1CB5E39639}"/>
              </a:ext>
            </a:extLst>
          </p:cNvPr>
          <p:cNvSpPr>
            <a:spLocks/>
          </p:cNvSpPr>
          <p:nvPr/>
        </p:nvSpPr>
        <p:spPr bwMode="auto">
          <a:xfrm>
            <a:off x="3432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2498" name="Freeform 34">
            <a:extLst>
              <a:ext uri="{FF2B5EF4-FFF2-40B4-BE49-F238E27FC236}">
                <a16:creationId xmlns:a16="http://schemas.microsoft.com/office/drawing/2014/main" id="{2E31E03B-3337-4222-BB42-583E529A7650}"/>
              </a:ext>
            </a:extLst>
          </p:cNvPr>
          <p:cNvSpPr>
            <a:spLocks/>
          </p:cNvSpPr>
          <p:nvPr/>
        </p:nvSpPr>
        <p:spPr bwMode="auto">
          <a:xfrm>
            <a:off x="5711826" y="2708276"/>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59412" name="Picture 35" descr="Sans titre-1 copie">
            <a:extLst>
              <a:ext uri="{FF2B5EF4-FFF2-40B4-BE49-F238E27FC236}">
                <a16:creationId xmlns:a16="http://schemas.microsoft.com/office/drawing/2014/main" id="{6DF4F51C-2CF8-44E0-9FAA-2653848F1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36" descr="Sans titre-1 copie">
            <a:extLst>
              <a:ext uri="{FF2B5EF4-FFF2-40B4-BE49-F238E27FC236}">
                <a16:creationId xmlns:a16="http://schemas.microsoft.com/office/drawing/2014/main" id="{47306AD2-1002-4FB0-9815-BF7E80F41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9"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4" name="Line 37">
            <a:extLst>
              <a:ext uri="{FF2B5EF4-FFF2-40B4-BE49-F238E27FC236}">
                <a16:creationId xmlns:a16="http://schemas.microsoft.com/office/drawing/2014/main" id="{B219D49A-4B3C-4ADC-B95F-C3F7817546D2}"/>
              </a:ext>
            </a:extLst>
          </p:cNvPr>
          <p:cNvSpPr>
            <a:spLocks noChangeShapeType="1"/>
          </p:cNvSpPr>
          <p:nvPr/>
        </p:nvSpPr>
        <p:spPr bwMode="auto">
          <a:xfrm flipV="1">
            <a:off x="3071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415" name="Line 38">
            <a:extLst>
              <a:ext uri="{FF2B5EF4-FFF2-40B4-BE49-F238E27FC236}">
                <a16:creationId xmlns:a16="http://schemas.microsoft.com/office/drawing/2014/main" id="{56B50A4F-92E4-46E0-8B11-AD387A257C50}"/>
              </a:ext>
            </a:extLst>
          </p:cNvPr>
          <p:cNvSpPr>
            <a:spLocks noChangeShapeType="1"/>
          </p:cNvSpPr>
          <p:nvPr/>
        </p:nvSpPr>
        <p:spPr bwMode="auto">
          <a:xfrm>
            <a:off x="3071814" y="4005263"/>
            <a:ext cx="3024187"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2503" name="Text Box 39">
            <a:extLst>
              <a:ext uri="{FF2B5EF4-FFF2-40B4-BE49-F238E27FC236}">
                <a16:creationId xmlns:a16="http://schemas.microsoft.com/office/drawing/2014/main" id="{F9EAF941-A73E-4A9F-8C34-EFE5F2FE40FE}"/>
              </a:ext>
            </a:extLst>
          </p:cNvPr>
          <p:cNvSpPr txBox="1">
            <a:spLocks noChangeArrowheads="1"/>
          </p:cNvSpPr>
          <p:nvPr/>
        </p:nvSpPr>
        <p:spPr bwMode="auto">
          <a:xfrm>
            <a:off x="4440238"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Ressources partenariales</a:t>
            </a:r>
          </a:p>
          <a:p>
            <a:pPr algn="ctr" eaLnBrk="1" hangingPunct="1">
              <a:spcBef>
                <a:spcPct val="0"/>
              </a:spcBef>
              <a:buClrTx/>
              <a:buSzTx/>
              <a:buFontTx/>
              <a:buNone/>
            </a:pPr>
            <a:r>
              <a:rPr lang="fr-FR" altLang="fr-FR" sz="1400" b="1">
                <a:latin typeface="Verdana" panose="020B0604030504040204" pitchFamily="34" charset="0"/>
              </a:rPr>
              <a:t>« Pivots »</a:t>
            </a:r>
          </a:p>
        </p:txBody>
      </p:sp>
      <p:sp>
        <p:nvSpPr>
          <p:cNvPr id="62504" name="Text Box 40">
            <a:extLst>
              <a:ext uri="{FF2B5EF4-FFF2-40B4-BE49-F238E27FC236}">
                <a16:creationId xmlns:a16="http://schemas.microsoft.com/office/drawing/2014/main" id="{5CDE1C9A-4157-4FBA-9534-994D8F3143AF}"/>
              </a:ext>
            </a:extLst>
          </p:cNvPr>
          <p:cNvSpPr txBox="1">
            <a:spLocks noChangeArrowheads="1"/>
          </p:cNvSpPr>
          <p:nvPr/>
        </p:nvSpPr>
        <p:spPr bwMode="auto">
          <a:xfrm>
            <a:off x="5232401" y="2276475"/>
            <a:ext cx="2879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b="1">
                <a:latin typeface="Verdana" panose="020B0604030504040204" pitchFamily="34" charset="0"/>
              </a:rPr>
              <a:t>Ressources </a:t>
            </a:r>
          </a:p>
          <a:p>
            <a:pPr eaLnBrk="1" hangingPunct="1">
              <a:spcBef>
                <a:spcPct val="0"/>
              </a:spcBef>
              <a:buClrTx/>
              <a:buSzTx/>
              <a:buFontTx/>
              <a:buNone/>
            </a:pPr>
            <a:r>
              <a:rPr lang="fr-FR" altLang="fr-FR" sz="1400" b="1">
                <a:latin typeface="Verdana" panose="020B0604030504040204" pitchFamily="34" charset="0"/>
              </a:rPr>
              <a:t>Relationnelles</a:t>
            </a:r>
          </a:p>
        </p:txBody>
      </p:sp>
      <p:sp>
        <p:nvSpPr>
          <p:cNvPr id="62505" name="Text Box 41">
            <a:extLst>
              <a:ext uri="{FF2B5EF4-FFF2-40B4-BE49-F238E27FC236}">
                <a16:creationId xmlns:a16="http://schemas.microsoft.com/office/drawing/2014/main" id="{41657E7A-F39E-4AC7-A5BE-E381B9FD3BE4}"/>
              </a:ext>
            </a:extLst>
          </p:cNvPr>
          <p:cNvSpPr txBox="1">
            <a:spLocks noChangeArrowheads="1"/>
          </p:cNvSpPr>
          <p:nvPr/>
        </p:nvSpPr>
        <p:spPr bwMode="auto">
          <a:xfrm>
            <a:off x="6167439"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b="1">
                <a:latin typeface="Verdana" panose="020B0604030504040204" pitchFamily="34" charset="0"/>
              </a:rPr>
              <a:t>Ressources de réputation</a:t>
            </a:r>
          </a:p>
        </p:txBody>
      </p:sp>
      <p:sp>
        <p:nvSpPr>
          <p:cNvPr id="62506" name="Text Box 42">
            <a:extLst>
              <a:ext uri="{FF2B5EF4-FFF2-40B4-BE49-F238E27FC236}">
                <a16:creationId xmlns:a16="http://schemas.microsoft.com/office/drawing/2014/main" id="{863AFBC7-BE21-4EB7-A329-BB1E89E98AEC}"/>
              </a:ext>
            </a:extLst>
          </p:cNvPr>
          <p:cNvSpPr txBox="1">
            <a:spLocks noChangeArrowheads="1"/>
          </p:cNvSpPr>
          <p:nvPr/>
        </p:nvSpPr>
        <p:spPr bwMode="auto">
          <a:xfrm>
            <a:off x="6959600" y="4437063"/>
            <a:ext cx="269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b="1">
                <a:latin typeface="Verdana" panose="020B0604030504040204" pitchFamily="34" charset="0"/>
              </a:rPr>
              <a:t>Ressources </a:t>
            </a:r>
          </a:p>
          <a:p>
            <a:pPr eaLnBrk="1" hangingPunct="1">
              <a:spcBef>
                <a:spcPct val="0"/>
              </a:spcBef>
              <a:buClrTx/>
              <a:buSzTx/>
              <a:buFontTx/>
              <a:buNone/>
            </a:pPr>
            <a:r>
              <a:rPr lang="fr-FR" altLang="fr-FR" sz="1400" b="1">
                <a:latin typeface="Verdana" panose="020B0604030504040204" pitchFamily="34" charset="0"/>
              </a:rPr>
              <a:t>Physiques</a:t>
            </a:r>
          </a:p>
        </p:txBody>
      </p:sp>
      <p:sp>
        <p:nvSpPr>
          <p:cNvPr id="62507" name="Text Box 43">
            <a:extLst>
              <a:ext uri="{FF2B5EF4-FFF2-40B4-BE49-F238E27FC236}">
                <a16:creationId xmlns:a16="http://schemas.microsoft.com/office/drawing/2014/main" id="{8EDDA0F4-FA5E-461D-A222-EC2BCF0416C2}"/>
              </a:ext>
            </a:extLst>
          </p:cNvPr>
          <p:cNvSpPr txBox="1">
            <a:spLocks noChangeArrowheads="1"/>
          </p:cNvSpPr>
          <p:nvPr/>
        </p:nvSpPr>
        <p:spPr bwMode="auto">
          <a:xfrm>
            <a:off x="6672264" y="1700214"/>
            <a:ext cx="11525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800" b="1" i="1">
                <a:latin typeface="Verdana" panose="020B0604030504040204" pitchFamily="34" charset="0"/>
              </a:rPr>
              <a:t>Survie</a:t>
            </a:r>
            <a:endParaRPr lang="fr-FR" altLang="fr-FR" sz="1800" b="1">
              <a:latin typeface="Verdana" panose="020B0604030504040204" pitchFamily="34" charset="0"/>
            </a:endParaRPr>
          </a:p>
        </p:txBody>
      </p:sp>
      <p:sp>
        <p:nvSpPr>
          <p:cNvPr id="62508" name="Text Box 44">
            <a:extLst>
              <a:ext uri="{FF2B5EF4-FFF2-40B4-BE49-F238E27FC236}">
                <a16:creationId xmlns:a16="http://schemas.microsoft.com/office/drawing/2014/main" id="{908F82A3-C4BF-4B4F-8855-D0B5DED3709B}"/>
              </a:ext>
            </a:extLst>
          </p:cNvPr>
          <p:cNvSpPr txBox="1">
            <a:spLocks noChangeArrowheads="1"/>
          </p:cNvSpPr>
          <p:nvPr/>
        </p:nvSpPr>
        <p:spPr bwMode="auto">
          <a:xfrm>
            <a:off x="7896225" y="3573464"/>
            <a:ext cx="107950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800" b="1" i="1">
                <a:latin typeface="Verdana" panose="020B0604030504040204" pitchFamily="34" charset="0"/>
              </a:rPr>
              <a:t>Survie</a:t>
            </a:r>
            <a:endParaRPr lang="fr-FR" altLang="fr-FR" sz="1800" b="1">
              <a:latin typeface="Verdana" panose="020B0604030504040204" pitchFamily="34" charset="0"/>
            </a:endParaRPr>
          </a:p>
        </p:txBody>
      </p:sp>
      <p:sp>
        <p:nvSpPr>
          <p:cNvPr id="59422" name="Rectangle 45">
            <a:extLst>
              <a:ext uri="{FF2B5EF4-FFF2-40B4-BE49-F238E27FC236}">
                <a16:creationId xmlns:a16="http://schemas.microsoft.com/office/drawing/2014/main" id="{AD574F01-B52D-4B8A-95CF-587263BC5FBA}"/>
              </a:ext>
            </a:extLst>
          </p:cNvPr>
          <p:cNvSpPr>
            <a:spLocks noChangeArrowheads="1"/>
          </p:cNvSpPr>
          <p:nvPr/>
        </p:nvSpPr>
        <p:spPr bwMode="auto">
          <a:xfrm>
            <a:off x="2351088" y="6237288"/>
            <a:ext cx="6919912" cy="354012"/>
          </a:xfrm>
          <a:prstGeom prst="rect">
            <a:avLst/>
          </a:prstGeom>
          <a:solidFill>
            <a:srgbClr val="CCFFFF">
              <a:alpha val="50195"/>
            </a:srgbClr>
          </a:solidFill>
          <a:ln w="9525">
            <a:solidFill>
              <a:srgbClr val="000000"/>
            </a:solidFill>
            <a:prstDash val="dashDot"/>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59423" name="Line 46">
            <a:extLst>
              <a:ext uri="{FF2B5EF4-FFF2-40B4-BE49-F238E27FC236}">
                <a16:creationId xmlns:a16="http://schemas.microsoft.com/office/drawing/2014/main" id="{66EB1BEC-7320-4652-9D0A-69844558FB7A}"/>
              </a:ext>
            </a:extLst>
          </p:cNvPr>
          <p:cNvSpPr>
            <a:spLocks noChangeShapeType="1"/>
          </p:cNvSpPr>
          <p:nvPr/>
        </p:nvSpPr>
        <p:spPr bwMode="auto">
          <a:xfrm>
            <a:off x="6600825" y="6237288"/>
            <a:ext cx="0" cy="3540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2511" name="Text Box 47">
            <a:extLst>
              <a:ext uri="{FF2B5EF4-FFF2-40B4-BE49-F238E27FC236}">
                <a16:creationId xmlns:a16="http://schemas.microsoft.com/office/drawing/2014/main" id="{3FADCD68-5454-4C42-A858-8C347CF0CFCE}"/>
              </a:ext>
            </a:extLst>
          </p:cNvPr>
          <p:cNvSpPr txBox="1">
            <a:spLocks noChangeArrowheads="1"/>
          </p:cNvSpPr>
          <p:nvPr/>
        </p:nvSpPr>
        <p:spPr bwMode="auto">
          <a:xfrm>
            <a:off x="645636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rPr>
              <a:t>Stock de ressources</a:t>
            </a:r>
            <a:endParaRPr lang="fr-FR" altLang="fr-FR" sz="1600">
              <a:latin typeface="Verdana" panose="020B0604030504040204" pitchFamily="34" charset="0"/>
            </a:endParaRPr>
          </a:p>
        </p:txBody>
      </p:sp>
      <p:sp>
        <p:nvSpPr>
          <p:cNvPr id="62512" name="Freeform 48">
            <a:extLst>
              <a:ext uri="{FF2B5EF4-FFF2-40B4-BE49-F238E27FC236}">
                <a16:creationId xmlns:a16="http://schemas.microsoft.com/office/drawing/2014/main" id="{67693D0C-E2FF-4C92-AAB1-BDDA301BBC08}"/>
              </a:ext>
            </a:extLst>
          </p:cNvPr>
          <p:cNvSpPr>
            <a:spLocks/>
          </p:cNvSpPr>
          <p:nvPr/>
        </p:nvSpPr>
        <p:spPr bwMode="auto">
          <a:xfrm>
            <a:off x="2351088" y="5445125"/>
            <a:ext cx="1441450" cy="1079500"/>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38100">
            <a:solidFill>
              <a:srgbClr val="000000"/>
            </a:solidFill>
            <a:round/>
            <a:headEnd type="none"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2513" name="Text Box 49">
            <a:extLst>
              <a:ext uri="{FF2B5EF4-FFF2-40B4-BE49-F238E27FC236}">
                <a16:creationId xmlns:a16="http://schemas.microsoft.com/office/drawing/2014/main" id="{2F45B34D-C2B8-400A-A78C-BED39B0AFB5E}"/>
              </a:ext>
            </a:extLst>
          </p:cNvPr>
          <p:cNvSpPr txBox="1">
            <a:spLocks noChangeArrowheads="1"/>
          </p:cNvSpPr>
          <p:nvPr/>
        </p:nvSpPr>
        <p:spPr bwMode="auto">
          <a:xfrm>
            <a:off x="3287713" y="6237288"/>
            <a:ext cx="3314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rPr>
              <a:t>Capacités dynamiques</a:t>
            </a:r>
            <a:endParaRPr lang="fr-FR" altLang="fr-FR" sz="1600">
              <a:latin typeface="Verdana" panose="020B0604030504040204" pitchFamily="34" charset="0"/>
            </a:endParaRPr>
          </a:p>
        </p:txBody>
      </p:sp>
      <p:sp>
        <p:nvSpPr>
          <p:cNvPr id="62514" name="Rectangle 50">
            <a:extLst>
              <a:ext uri="{FF2B5EF4-FFF2-40B4-BE49-F238E27FC236}">
                <a16:creationId xmlns:a16="http://schemas.microsoft.com/office/drawing/2014/main" id="{BB68B7F9-D7A7-489A-9167-15C71CA9B987}"/>
              </a:ext>
            </a:extLst>
          </p:cNvPr>
          <p:cNvSpPr>
            <a:spLocks noChangeArrowheads="1"/>
          </p:cNvSpPr>
          <p:nvPr/>
        </p:nvSpPr>
        <p:spPr bwMode="auto">
          <a:xfrm>
            <a:off x="3432175" y="260350"/>
            <a:ext cx="180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fr-FR" sz="2400" b="1">
                <a:solidFill>
                  <a:schemeClr val="tx2"/>
                </a:solidFill>
                <a:effectLst>
                  <a:outerShdw blurRad="38100" dist="38100" dir="2700000" algn="tl">
                    <a:srgbClr val="000000"/>
                  </a:outerShdw>
                </a:effectLst>
                <a:latin typeface="Times New Roman" pitchFamily="18" charset="0"/>
              </a:rPr>
              <a:t>Cas d’échec </a:t>
            </a:r>
          </a:p>
        </p:txBody>
      </p:sp>
      <p:sp>
        <p:nvSpPr>
          <p:cNvPr id="59428" name="Freeform 51">
            <a:extLst>
              <a:ext uri="{FF2B5EF4-FFF2-40B4-BE49-F238E27FC236}">
                <a16:creationId xmlns:a16="http://schemas.microsoft.com/office/drawing/2014/main" id="{BE8841FC-0871-4DEE-848C-8F433E2F3A2D}"/>
              </a:ext>
            </a:extLst>
          </p:cNvPr>
          <p:cNvSpPr>
            <a:spLocks/>
          </p:cNvSpPr>
          <p:nvPr/>
        </p:nvSpPr>
        <p:spPr bwMode="auto">
          <a:xfrm>
            <a:off x="4071938" y="1306513"/>
            <a:ext cx="800100" cy="609600"/>
          </a:xfrm>
          <a:custGeom>
            <a:avLst/>
            <a:gdLst>
              <a:gd name="T0" fmla="*/ 2147483646 w 452"/>
              <a:gd name="T1" fmla="*/ 2147483646 h 351"/>
              <a:gd name="T2" fmla="*/ 2147483646 w 452"/>
              <a:gd name="T3" fmla="*/ 2147483646 h 351"/>
              <a:gd name="T4" fmla="*/ 2147483646 w 452"/>
              <a:gd name="T5" fmla="*/ 2147483646 h 351"/>
              <a:gd name="T6" fmla="*/ 2147483646 w 452"/>
              <a:gd name="T7" fmla="*/ 2147483646 h 351"/>
              <a:gd name="T8" fmla="*/ 2147483646 w 452"/>
              <a:gd name="T9" fmla="*/ 2147483646 h 351"/>
              <a:gd name="T10" fmla="*/ 2147483646 w 452"/>
              <a:gd name="T11" fmla="*/ 2147483646 h 351"/>
              <a:gd name="T12" fmla="*/ 2147483646 w 452"/>
              <a:gd name="T13" fmla="*/ 2147483646 h 351"/>
              <a:gd name="T14" fmla="*/ 2147483646 w 452"/>
              <a:gd name="T15" fmla="*/ 2147483646 h 351"/>
              <a:gd name="T16" fmla="*/ 2147483646 w 452"/>
              <a:gd name="T17" fmla="*/ 2147483646 h 351"/>
              <a:gd name="T18" fmla="*/ 2147483646 w 452"/>
              <a:gd name="T19" fmla="*/ 2147483646 h 351"/>
              <a:gd name="T20" fmla="*/ 2147483646 w 452"/>
              <a:gd name="T21" fmla="*/ 0 h 351"/>
              <a:gd name="T22" fmla="*/ 2147483646 w 452"/>
              <a:gd name="T23" fmla="*/ 2147483646 h 351"/>
              <a:gd name="T24" fmla="*/ 2147483646 w 452"/>
              <a:gd name="T25" fmla="*/ 2147483646 h 3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2" h="351">
                <a:moveTo>
                  <a:pt x="4" y="46"/>
                </a:moveTo>
                <a:cubicBezTo>
                  <a:pt x="38" y="98"/>
                  <a:pt x="0" y="126"/>
                  <a:pt x="59" y="146"/>
                </a:cubicBezTo>
                <a:cubicBezTo>
                  <a:pt x="80" y="178"/>
                  <a:pt x="95" y="186"/>
                  <a:pt x="123" y="210"/>
                </a:cubicBezTo>
                <a:cubicBezTo>
                  <a:pt x="208" y="285"/>
                  <a:pt x="135" y="233"/>
                  <a:pt x="196" y="274"/>
                </a:cubicBezTo>
                <a:cubicBezTo>
                  <a:pt x="221" y="350"/>
                  <a:pt x="257" y="322"/>
                  <a:pt x="352" y="329"/>
                </a:cubicBezTo>
                <a:cubicBezTo>
                  <a:pt x="417" y="351"/>
                  <a:pt x="415" y="323"/>
                  <a:pt x="452" y="283"/>
                </a:cubicBezTo>
                <a:cubicBezTo>
                  <a:pt x="432" y="223"/>
                  <a:pt x="414" y="201"/>
                  <a:pt x="370" y="155"/>
                </a:cubicBezTo>
                <a:cubicBezTo>
                  <a:pt x="353" y="105"/>
                  <a:pt x="309" y="78"/>
                  <a:pt x="269" y="46"/>
                </a:cubicBezTo>
                <a:cubicBezTo>
                  <a:pt x="262" y="41"/>
                  <a:pt x="259" y="31"/>
                  <a:pt x="251" y="27"/>
                </a:cubicBezTo>
                <a:cubicBezTo>
                  <a:pt x="234" y="18"/>
                  <a:pt x="214" y="15"/>
                  <a:pt x="196" y="9"/>
                </a:cubicBezTo>
                <a:cubicBezTo>
                  <a:pt x="187" y="6"/>
                  <a:pt x="169" y="0"/>
                  <a:pt x="169" y="0"/>
                </a:cubicBezTo>
                <a:cubicBezTo>
                  <a:pt x="132" y="3"/>
                  <a:pt x="95" y="2"/>
                  <a:pt x="59" y="9"/>
                </a:cubicBezTo>
                <a:cubicBezTo>
                  <a:pt x="33" y="14"/>
                  <a:pt x="28" y="46"/>
                  <a:pt x="4" y="46"/>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29" name="Freeform 52">
            <a:extLst>
              <a:ext uri="{FF2B5EF4-FFF2-40B4-BE49-F238E27FC236}">
                <a16:creationId xmlns:a16="http://schemas.microsoft.com/office/drawing/2014/main" id="{653C4783-8E3D-4B94-8648-41ADBD63AE8C}"/>
              </a:ext>
            </a:extLst>
          </p:cNvPr>
          <p:cNvSpPr>
            <a:spLocks/>
          </p:cNvSpPr>
          <p:nvPr/>
        </p:nvSpPr>
        <p:spPr bwMode="auto">
          <a:xfrm>
            <a:off x="5240339" y="2492375"/>
            <a:ext cx="350837" cy="400050"/>
          </a:xfrm>
          <a:custGeom>
            <a:avLst/>
            <a:gdLst>
              <a:gd name="T0" fmla="*/ 0 w 354"/>
              <a:gd name="T1" fmla="*/ 2147483646 h 323"/>
              <a:gd name="T2" fmla="*/ 2147483646 w 354"/>
              <a:gd name="T3" fmla="*/ 2147483646 h 323"/>
              <a:gd name="T4" fmla="*/ 2147483646 w 354"/>
              <a:gd name="T5" fmla="*/ 2147483646 h 323"/>
              <a:gd name="T6" fmla="*/ 2147483646 w 354"/>
              <a:gd name="T7" fmla="*/ 2147483646 h 323"/>
              <a:gd name="T8" fmla="*/ 2147483646 w 354"/>
              <a:gd name="T9" fmla="*/ 2147483646 h 323"/>
              <a:gd name="T10" fmla="*/ 2147483646 w 354"/>
              <a:gd name="T11" fmla="*/ 2147483646 h 323"/>
              <a:gd name="T12" fmla="*/ 2147483646 w 354"/>
              <a:gd name="T13" fmla="*/ 2147483646 h 323"/>
              <a:gd name="T14" fmla="*/ 2147483646 w 354"/>
              <a:gd name="T15" fmla="*/ 2147483646 h 323"/>
              <a:gd name="T16" fmla="*/ 2147483646 w 354"/>
              <a:gd name="T17" fmla="*/ 0 h 323"/>
              <a:gd name="T18" fmla="*/ 0 w 354"/>
              <a:gd name="T19" fmla="*/ 2147483646 h 3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4" h="323">
                <a:moveTo>
                  <a:pt x="0" y="10"/>
                </a:moveTo>
                <a:cubicBezTo>
                  <a:pt x="8" y="71"/>
                  <a:pt x="6" y="152"/>
                  <a:pt x="73" y="174"/>
                </a:cubicBezTo>
                <a:cubicBezTo>
                  <a:pt x="82" y="180"/>
                  <a:pt x="90" y="188"/>
                  <a:pt x="100" y="192"/>
                </a:cubicBezTo>
                <a:cubicBezTo>
                  <a:pt x="118" y="200"/>
                  <a:pt x="155" y="211"/>
                  <a:pt x="155" y="211"/>
                </a:cubicBezTo>
                <a:cubicBezTo>
                  <a:pt x="185" y="256"/>
                  <a:pt x="231" y="303"/>
                  <a:pt x="283" y="320"/>
                </a:cubicBezTo>
                <a:cubicBezTo>
                  <a:pt x="354" y="306"/>
                  <a:pt x="346" y="323"/>
                  <a:pt x="320" y="211"/>
                </a:cubicBezTo>
                <a:cubicBezTo>
                  <a:pt x="318" y="202"/>
                  <a:pt x="307" y="199"/>
                  <a:pt x="301" y="192"/>
                </a:cubicBezTo>
                <a:cubicBezTo>
                  <a:pt x="271" y="155"/>
                  <a:pt x="232" y="109"/>
                  <a:pt x="192" y="83"/>
                </a:cubicBezTo>
                <a:cubicBezTo>
                  <a:pt x="158" y="33"/>
                  <a:pt x="116" y="19"/>
                  <a:pt x="64" y="0"/>
                </a:cubicBezTo>
                <a:cubicBezTo>
                  <a:pt x="43" y="3"/>
                  <a:pt x="0" y="10"/>
                  <a:pt x="0" y="1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30" name="Freeform 53">
            <a:extLst>
              <a:ext uri="{FF2B5EF4-FFF2-40B4-BE49-F238E27FC236}">
                <a16:creationId xmlns:a16="http://schemas.microsoft.com/office/drawing/2014/main" id="{0A0332F8-2EA2-473A-B1A9-5EE744D98F9F}"/>
              </a:ext>
            </a:extLst>
          </p:cNvPr>
          <p:cNvSpPr>
            <a:spLocks/>
          </p:cNvSpPr>
          <p:nvPr/>
        </p:nvSpPr>
        <p:spPr bwMode="auto">
          <a:xfrm>
            <a:off x="5951539" y="3573463"/>
            <a:ext cx="936625" cy="461962"/>
          </a:xfrm>
          <a:custGeom>
            <a:avLst/>
            <a:gdLst>
              <a:gd name="T0" fmla="*/ 2147483646 w 241"/>
              <a:gd name="T1" fmla="*/ 2147483646 h 197"/>
              <a:gd name="T2" fmla="*/ 2147483646 w 241"/>
              <a:gd name="T3" fmla="*/ 2147483646 h 197"/>
              <a:gd name="T4" fmla="*/ 2147483646 w 241"/>
              <a:gd name="T5" fmla="*/ 2147483646 h 197"/>
              <a:gd name="T6" fmla="*/ 2147483646 w 241"/>
              <a:gd name="T7" fmla="*/ 2147483646 h 197"/>
              <a:gd name="T8" fmla="*/ 2147483646 w 241"/>
              <a:gd name="T9" fmla="*/ 2147483646 h 197"/>
              <a:gd name="T10" fmla="*/ 2147483646 w 241"/>
              <a:gd name="T11" fmla="*/ 2147483646 h 197"/>
              <a:gd name="T12" fmla="*/ 2147483646 w 241"/>
              <a:gd name="T13" fmla="*/ 2147483646 h 1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1" h="197">
                <a:moveTo>
                  <a:pt x="9" y="23"/>
                </a:moveTo>
                <a:cubicBezTo>
                  <a:pt x="53" y="89"/>
                  <a:pt x="0" y="0"/>
                  <a:pt x="36" y="142"/>
                </a:cubicBezTo>
                <a:cubicBezTo>
                  <a:pt x="41" y="160"/>
                  <a:pt x="86" y="183"/>
                  <a:pt x="100" y="197"/>
                </a:cubicBezTo>
                <a:cubicBezTo>
                  <a:pt x="148" y="189"/>
                  <a:pt x="171" y="186"/>
                  <a:pt x="210" y="160"/>
                </a:cubicBezTo>
                <a:cubicBezTo>
                  <a:pt x="241" y="113"/>
                  <a:pt x="224" y="89"/>
                  <a:pt x="192" y="50"/>
                </a:cubicBezTo>
                <a:cubicBezTo>
                  <a:pt x="185" y="42"/>
                  <a:pt x="185" y="25"/>
                  <a:pt x="174" y="23"/>
                </a:cubicBezTo>
                <a:cubicBezTo>
                  <a:pt x="120" y="15"/>
                  <a:pt x="64" y="23"/>
                  <a:pt x="9" y="23"/>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9431" name="Freeform 54">
            <a:extLst>
              <a:ext uri="{FF2B5EF4-FFF2-40B4-BE49-F238E27FC236}">
                <a16:creationId xmlns:a16="http://schemas.microsoft.com/office/drawing/2014/main" id="{68ED414F-495F-4CBB-BD41-2269E9D9AE39}"/>
              </a:ext>
            </a:extLst>
          </p:cNvPr>
          <p:cNvSpPr>
            <a:spLocks/>
          </p:cNvSpPr>
          <p:nvPr/>
        </p:nvSpPr>
        <p:spPr bwMode="auto">
          <a:xfrm>
            <a:off x="7097713" y="4975225"/>
            <a:ext cx="317500" cy="215900"/>
          </a:xfrm>
          <a:custGeom>
            <a:avLst/>
            <a:gdLst>
              <a:gd name="T0" fmla="*/ 0 w 200"/>
              <a:gd name="T1" fmla="*/ 2147483646 h 136"/>
              <a:gd name="T2" fmla="*/ 2147483646 w 200"/>
              <a:gd name="T3" fmla="*/ 2147483646 h 136"/>
              <a:gd name="T4" fmla="*/ 2147483646 w 200"/>
              <a:gd name="T5" fmla="*/ 2147483646 h 136"/>
              <a:gd name="T6" fmla="*/ 2147483646 w 200"/>
              <a:gd name="T7" fmla="*/ 2147483646 h 136"/>
              <a:gd name="T8" fmla="*/ 2147483646 w 200"/>
              <a:gd name="T9" fmla="*/ 2147483646 h 136"/>
              <a:gd name="T10" fmla="*/ 0 w 200"/>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 h="136">
                <a:moveTo>
                  <a:pt x="0" y="20"/>
                </a:moveTo>
                <a:cubicBezTo>
                  <a:pt x="10" y="51"/>
                  <a:pt x="32" y="96"/>
                  <a:pt x="64" y="112"/>
                </a:cubicBezTo>
                <a:cubicBezTo>
                  <a:pt x="81" y="121"/>
                  <a:pt x="119" y="130"/>
                  <a:pt x="119" y="130"/>
                </a:cubicBezTo>
                <a:cubicBezTo>
                  <a:pt x="140" y="127"/>
                  <a:pt x="168" y="136"/>
                  <a:pt x="183" y="121"/>
                </a:cubicBezTo>
                <a:cubicBezTo>
                  <a:pt x="200" y="104"/>
                  <a:pt x="149" y="39"/>
                  <a:pt x="137" y="29"/>
                </a:cubicBezTo>
                <a:cubicBezTo>
                  <a:pt x="102" y="0"/>
                  <a:pt x="46" y="20"/>
                  <a:pt x="0" y="20"/>
                </a:cubicBezTo>
                <a:close/>
              </a:path>
            </a:pathLst>
          </a:custGeom>
          <a:solidFill>
            <a:srgbClr val="CCFFFF">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2503"/>
                                        </p:tgtEl>
                                        <p:attrNameLst>
                                          <p:attrName>style.visibility</p:attrName>
                                        </p:attrNameLst>
                                      </p:cBhvr>
                                      <p:to>
                                        <p:strVal val="visible"/>
                                      </p:to>
                                    </p:set>
                                    <p:animEffect transition="in" filter="strips(downLeft)">
                                      <p:cBhvr>
                                        <p:cTn id="7" dur="500"/>
                                        <p:tgtEl>
                                          <p:spTgt spid="625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2504"/>
                                        </p:tgtEl>
                                        <p:attrNameLst>
                                          <p:attrName>style.visibility</p:attrName>
                                        </p:attrNameLst>
                                      </p:cBhvr>
                                      <p:to>
                                        <p:strVal val="visible"/>
                                      </p:to>
                                    </p:set>
                                    <p:animEffect transition="in" filter="strips(downLeft)">
                                      <p:cBhvr>
                                        <p:cTn id="12" dur="500"/>
                                        <p:tgtEl>
                                          <p:spTgt spid="625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2505"/>
                                        </p:tgtEl>
                                        <p:attrNameLst>
                                          <p:attrName>style.visibility</p:attrName>
                                        </p:attrNameLst>
                                      </p:cBhvr>
                                      <p:to>
                                        <p:strVal val="visible"/>
                                      </p:to>
                                    </p:set>
                                    <p:animEffect transition="in" filter="strips(downLeft)">
                                      <p:cBhvr>
                                        <p:cTn id="17" dur="500"/>
                                        <p:tgtEl>
                                          <p:spTgt spid="625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2506"/>
                                        </p:tgtEl>
                                        <p:attrNameLst>
                                          <p:attrName>style.visibility</p:attrName>
                                        </p:attrNameLst>
                                      </p:cBhvr>
                                      <p:to>
                                        <p:strVal val="visible"/>
                                      </p:to>
                                    </p:set>
                                    <p:animEffect transition="in" filter="strips(downLeft)">
                                      <p:cBhvr>
                                        <p:cTn id="22" dur="500"/>
                                        <p:tgtEl>
                                          <p:spTgt spid="625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1000"/>
                                        <p:tgtEl>
                                          <p:spTgt spid="62491"/>
                                        </p:tgtEl>
                                      </p:cBhvr>
                                    </p:animEffect>
                                    <p:set>
                                      <p:cBhvr>
                                        <p:cTn id="27" dur="1" fill="hold">
                                          <p:stCondLst>
                                            <p:cond delay="999"/>
                                          </p:stCondLst>
                                        </p:cTn>
                                        <p:tgtEl>
                                          <p:spTgt spid="62491"/>
                                        </p:tgtEl>
                                        <p:attrNameLst>
                                          <p:attrName>style.visibility</p:attrName>
                                        </p:attrNameLst>
                                      </p:cBhvr>
                                      <p:to>
                                        <p:strVal val="hidden"/>
                                      </p:to>
                                    </p:set>
                                  </p:childTnLst>
                                </p:cTn>
                              </p:par>
                            </p:childTnLst>
                          </p:cTn>
                        </p:par>
                        <p:par>
                          <p:cTn id="28" fill="hold" nodeType="afterGroup">
                            <p:stCondLst>
                              <p:cond delay="1000"/>
                            </p:stCondLst>
                            <p:childTnLst>
                              <p:par>
                                <p:cTn id="29" presetID="1" presetClass="entr" presetSubtype="0" fill="hold" grpId="0" nodeType="afterEffect">
                                  <p:stCondLst>
                                    <p:cond delay="0"/>
                                  </p:stCondLst>
                                  <p:childTnLst>
                                    <p:set>
                                      <p:cBhvr>
                                        <p:cTn id="30" dur="1" fill="hold">
                                          <p:stCondLst>
                                            <p:cond delay="0"/>
                                          </p:stCondLst>
                                        </p:cTn>
                                        <p:tgtEl>
                                          <p:spTgt spid="62511"/>
                                        </p:tgtEl>
                                        <p:attrNameLst>
                                          <p:attrName>style.visibility</p:attrName>
                                        </p:attrNameLst>
                                      </p:cBhvr>
                                      <p:to>
                                        <p:strVal val="visible"/>
                                      </p:to>
                                    </p:set>
                                  </p:childTnLst>
                                </p:cTn>
                              </p:par>
                            </p:childTnLst>
                          </p:cTn>
                        </p:par>
                        <p:par>
                          <p:cTn id="31" fill="hold" nodeType="afterGroup">
                            <p:stCondLst>
                              <p:cond delay="1000"/>
                            </p:stCondLst>
                            <p:childTnLst>
                              <p:par>
                                <p:cTn id="32" presetID="10" presetClass="exit" presetSubtype="0" fill="hold" nodeType="afterEffect">
                                  <p:stCondLst>
                                    <p:cond delay="0"/>
                                  </p:stCondLst>
                                  <p:childTnLst>
                                    <p:animEffect transition="out" filter="fade">
                                      <p:cBhvr>
                                        <p:cTn id="33" dur="1000"/>
                                        <p:tgtEl>
                                          <p:spTgt spid="62495"/>
                                        </p:tgtEl>
                                      </p:cBhvr>
                                    </p:animEffect>
                                    <p:set>
                                      <p:cBhvr>
                                        <p:cTn id="34" dur="1" fill="hold">
                                          <p:stCondLst>
                                            <p:cond delay="999"/>
                                          </p:stCondLst>
                                        </p:cTn>
                                        <p:tgtEl>
                                          <p:spTgt spid="62495"/>
                                        </p:tgtEl>
                                        <p:attrNameLst>
                                          <p:attrName>style.visibility</p:attrName>
                                        </p:attrNameLst>
                                      </p:cBhvr>
                                      <p:to>
                                        <p:strVal val="hidden"/>
                                      </p:to>
                                    </p:set>
                                  </p:childTnLst>
                                </p:cTn>
                              </p:par>
                            </p:childTnLst>
                          </p:cTn>
                        </p:par>
                        <p:par>
                          <p:cTn id="35" fill="hold" nodeType="afterGroup">
                            <p:stCondLst>
                              <p:cond delay="2000"/>
                            </p:stCondLst>
                            <p:childTnLst>
                              <p:par>
                                <p:cTn id="36" presetID="10" presetClass="exit" presetSubtype="0" fill="hold" nodeType="afterEffect">
                                  <p:stCondLst>
                                    <p:cond delay="0"/>
                                  </p:stCondLst>
                                  <p:childTnLst>
                                    <p:animEffect transition="out" filter="fade">
                                      <p:cBhvr>
                                        <p:cTn id="37" dur="1000"/>
                                        <p:tgtEl>
                                          <p:spTgt spid="62496"/>
                                        </p:tgtEl>
                                      </p:cBhvr>
                                    </p:animEffect>
                                    <p:set>
                                      <p:cBhvr>
                                        <p:cTn id="38" dur="1" fill="hold">
                                          <p:stCondLst>
                                            <p:cond delay="999"/>
                                          </p:stCondLst>
                                        </p:cTn>
                                        <p:tgtEl>
                                          <p:spTgt spid="62496"/>
                                        </p:tgtEl>
                                        <p:attrNameLst>
                                          <p:attrName>style.visibility</p:attrName>
                                        </p:attrNameLst>
                                      </p:cBhvr>
                                      <p:to>
                                        <p:strVal val="hidden"/>
                                      </p:to>
                                    </p:set>
                                  </p:childTnLst>
                                </p:cTn>
                              </p:par>
                            </p:childTnLst>
                          </p:cTn>
                        </p:par>
                        <p:par>
                          <p:cTn id="39" fill="hold" nodeType="afterGroup">
                            <p:stCondLst>
                              <p:cond delay="3000"/>
                            </p:stCondLst>
                            <p:childTnLst>
                              <p:par>
                                <p:cTn id="40" presetID="10" presetClass="exit" presetSubtype="0" fill="hold" nodeType="afterEffect">
                                  <p:stCondLst>
                                    <p:cond delay="0"/>
                                  </p:stCondLst>
                                  <p:childTnLst>
                                    <p:animEffect transition="out" filter="fade">
                                      <p:cBhvr>
                                        <p:cTn id="41" dur="1000"/>
                                        <p:tgtEl>
                                          <p:spTgt spid="62494"/>
                                        </p:tgtEl>
                                      </p:cBhvr>
                                    </p:animEffect>
                                    <p:set>
                                      <p:cBhvr>
                                        <p:cTn id="42" dur="1" fill="hold">
                                          <p:stCondLst>
                                            <p:cond delay="999"/>
                                          </p:stCondLst>
                                        </p:cTn>
                                        <p:tgtEl>
                                          <p:spTgt spid="62494"/>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12" fill="hold" nodeType="clickEffect">
                                  <p:stCondLst>
                                    <p:cond delay="0"/>
                                  </p:stCondLst>
                                  <p:childTnLst>
                                    <p:set>
                                      <p:cBhvr>
                                        <p:cTn id="46" dur="1" fill="hold">
                                          <p:stCondLst>
                                            <p:cond delay="0"/>
                                          </p:stCondLst>
                                        </p:cTn>
                                        <p:tgtEl>
                                          <p:spTgt spid="62497"/>
                                        </p:tgtEl>
                                        <p:attrNameLst>
                                          <p:attrName>style.visibility</p:attrName>
                                        </p:attrNameLst>
                                      </p:cBhvr>
                                      <p:to>
                                        <p:strVal val="visible"/>
                                      </p:to>
                                    </p:set>
                                    <p:animEffect transition="in" filter="strips(downLeft)">
                                      <p:cBhvr>
                                        <p:cTn id="47" dur="500"/>
                                        <p:tgtEl>
                                          <p:spTgt spid="62497"/>
                                        </p:tgtEl>
                                      </p:cBhvr>
                                    </p:animEffect>
                                  </p:childTnLst>
                                </p:cTn>
                              </p:par>
                            </p:childTnLst>
                          </p:cTn>
                        </p:par>
                        <p:par>
                          <p:cTn id="48" fill="hold" nodeType="after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62507"/>
                                        </p:tgtEl>
                                        <p:attrNameLst>
                                          <p:attrName>style.visibility</p:attrName>
                                        </p:attrNameLst>
                                      </p:cBhvr>
                                      <p:to>
                                        <p:strVal val="visible"/>
                                      </p:to>
                                    </p:set>
                                    <p:animEffect transition="in" filter="fade">
                                      <p:cBhvr>
                                        <p:cTn id="51" dur="1000"/>
                                        <p:tgtEl>
                                          <p:spTgt spid="6250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12" fill="hold" nodeType="clickEffect">
                                  <p:stCondLst>
                                    <p:cond delay="0"/>
                                  </p:stCondLst>
                                  <p:childTnLst>
                                    <p:set>
                                      <p:cBhvr>
                                        <p:cTn id="55" dur="1" fill="hold">
                                          <p:stCondLst>
                                            <p:cond delay="0"/>
                                          </p:stCondLst>
                                        </p:cTn>
                                        <p:tgtEl>
                                          <p:spTgt spid="62498"/>
                                        </p:tgtEl>
                                        <p:attrNameLst>
                                          <p:attrName>style.visibility</p:attrName>
                                        </p:attrNameLst>
                                      </p:cBhvr>
                                      <p:to>
                                        <p:strVal val="visible"/>
                                      </p:to>
                                    </p:set>
                                    <p:animEffect transition="in" filter="strips(downLeft)">
                                      <p:cBhvr>
                                        <p:cTn id="56" dur="500"/>
                                        <p:tgtEl>
                                          <p:spTgt spid="62498"/>
                                        </p:tgtEl>
                                      </p:cBhvr>
                                    </p:animEffec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62508"/>
                                        </p:tgtEl>
                                        <p:attrNameLst>
                                          <p:attrName>style.visibility</p:attrName>
                                        </p:attrNameLst>
                                      </p:cBhvr>
                                      <p:to>
                                        <p:strVal val="visible"/>
                                      </p:to>
                                    </p:set>
                                    <p:animEffect transition="in" filter="fade">
                                      <p:cBhvr>
                                        <p:cTn id="60" dur="1000"/>
                                        <p:tgtEl>
                                          <p:spTgt spid="6250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1" presetClass="entr" presetSubtype="4" fill="hold" nodeType="clickEffect">
                                  <p:stCondLst>
                                    <p:cond delay="0"/>
                                  </p:stCondLst>
                                  <p:childTnLst>
                                    <p:set>
                                      <p:cBhvr>
                                        <p:cTn id="64" dur="1" fill="hold">
                                          <p:stCondLst>
                                            <p:cond delay="0"/>
                                          </p:stCondLst>
                                        </p:cTn>
                                        <p:tgtEl>
                                          <p:spTgt spid="62512"/>
                                        </p:tgtEl>
                                        <p:attrNameLst>
                                          <p:attrName>style.visibility</p:attrName>
                                        </p:attrNameLst>
                                      </p:cBhvr>
                                      <p:to>
                                        <p:strVal val="visible"/>
                                      </p:to>
                                    </p:set>
                                    <p:animEffect transition="in" filter="wheel(4)">
                                      <p:cBhvr>
                                        <p:cTn id="65" dur="2000"/>
                                        <p:tgtEl>
                                          <p:spTgt spid="62512"/>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2513"/>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nodeType="clickEffect">
                                  <p:stCondLst>
                                    <p:cond delay="0"/>
                                  </p:stCondLst>
                                  <p:childTnLst>
                                    <p:animEffect transition="out" filter="fade">
                                      <p:cBhvr>
                                        <p:cTn id="73" dur="2000"/>
                                        <p:tgtEl>
                                          <p:spTgt spid="62512"/>
                                        </p:tgtEl>
                                      </p:cBhvr>
                                    </p:animEffect>
                                    <p:set>
                                      <p:cBhvr>
                                        <p:cTn id="74" dur="1" fill="hold">
                                          <p:stCondLst>
                                            <p:cond delay="1999"/>
                                          </p:stCondLst>
                                        </p:cTn>
                                        <p:tgtEl>
                                          <p:spTgt spid="62512"/>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xit" presetSubtype="0" fill="hold" grpId="1" nodeType="clickEffect">
                                  <p:stCondLst>
                                    <p:cond delay="0"/>
                                  </p:stCondLst>
                                  <p:childTnLst>
                                    <p:animEffect transition="out" filter="fade">
                                      <p:cBhvr>
                                        <p:cTn id="78" dur="2000"/>
                                        <p:tgtEl>
                                          <p:spTgt spid="62513"/>
                                        </p:tgtEl>
                                      </p:cBhvr>
                                    </p:animEffect>
                                    <p:set>
                                      <p:cBhvr>
                                        <p:cTn id="79" dur="1" fill="hold">
                                          <p:stCondLst>
                                            <p:cond delay="1999"/>
                                          </p:stCondLst>
                                        </p:cTn>
                                        <p:tgtEl>
                                          <p:spTgt spid="625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3" grpId="0"/>
      <p:bldP spid="62504" grpId="0"/>
      <p:bldP spid="62505" grpId="0"/>
      <p:bldP spid="62506" grpId="0"/>
      <p:bldP spid="62507" grpId="0"/>
      <p:bldP spid="62508" grpId="0"/>
      <p:bldP spid="62511" grpId="0"/>
      <p:bldP spid="62513" grpId="0"/>
      <p:bldP spid="62513"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23" name="Rectangle 60422">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25" name="Rectangle 6042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dessin&#10;&#10;Description générée automatiquement">
            <a:extLst>
              <a:ext uri="{FF2B5EF4-FFF2-40B4-BE49-F238E27FC236}">
                <a16:creationId xmlns:a16="http://schemas.microsoft.com/office/drawing/2014/main" id="{A6295121-9978-4494-9E31-9166F2631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2164886"/>
            <a:ext cx="5294716" cy="2528226"/>
          </a:xfrm>
          <a:prstGeom prst="rect">
            <a:avLst/>
          </a:prstGeom>
        </p:spPr>
      </p:pic>
      <p:cxnSp>
        <p:nvCxnSpPr>
          <p:cNvPr id="60427" name="Straight Connector 60426">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0418" name="Image 2">
            <a:extLst>
              <a:ext uri="{FF2B5EF4-FFF2-40B4-BE49-F238E27FC236}">
                <a16:creationId xmlns:a16="http://schemas.microsoft.com/office/drawing/2014/main" id="{F6D9B8F8-D210-4B0A-890F-387DF719D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253817" y="1668507"/>
            <a:ext cx="5294715" cy="35209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Open 13 Provence 2018, le parcours VIP">
            <a:hlinkClick r:id="" action="ppaction://media"/>
            <a:extLst>
              <a:ext uri="{FF2B5EF4-FFF2-40B4-BE49-F238E27FC236}">
                <a16:creationId xmlns:a16="http://schemas.microsoft.com/office/drawing/2014/main" id="{0DC4DF02-288C-49C0-989B-286667C8E58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7834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BEST OF OPEN 13 PROVENCE 2022">
            <a:hlinkClick r:id="" action="ppaction://media"/>
            <a:extLst>
              <a:ext uri="{FF2B5EF4-FFF2-40B4-BE49-F238E27FC236}">
                <a16:creationId xmlns:a16="http://schemas.microsoft.com/office/drawing/2014/main" id="{BF7909EC-3569-D1C4-AF78-C9C8DE69A00D}"/>
              </a:ext>
            </a:extLst>
          </p:cNvPr>
          <p:cNvPicPr>
            <a:picLocks noRot="1" noChangeAspect="1"/>
          </p:cNvPicPr>
          <p:nvPr>
            <a:videoFile r:link="rId1"/>
          </p:nvPr>
        </p:nvPicPr>
        <p:blipFill>
          <a:blip r:embed="rId3"/>
          <a:stretch>
            <a:fillRect/>
          </a:stretch>
        </p:blipFill>
        <p:spPr>
          <a:xfrm>
            <a:off x="0" y="-10657"/>
            <a:ext cx="12192000" cy="6888481"/>
          </a:xfrm>
          <a:prstGeom prst="rect">
            <a:avLst/>
          </a:prstGeom>
        </p:spPr>
      </p:pic>
    </p:spTree>
    <p:extLst>
      <p:ext uri="{BB962C8B-B14F-4D97-AF65-F5344CB8AC3E}">
        <p14:creationId xmlns:p14="http://schemas.microsoft.com/office/powerpoint/2010/main" val="247799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674" name="Object 2"/>
          <p:cNvGraphicFramePr>
            <a:graphicFrameLocks noChangeAspect="1"/>
          </p:cNvGraphicFramePr>
          <p:nvPr/>
        </p:nvGraphicFramePr>
        <p:xfrm>
          <a:off x="1524001" y="-1"/>
          <a:ext cx="3013533" cy="4182799"/>
        </p:xfrm>
        <a:graphic>
          <a:graphicData uri="http://schemas.openxmlformats.org/presentationml/2006/ole">
            <mc:AlternateContent xmlns:mc="http://schemas.openxmlformats.org/markup-compatibility/2006">
              <mc:Choice xmlns:v="urn:schemas-microsoft-com:vml" Requires="v">
                <p:oleObj name="Image" r:id="rId2" imgW="5200917" imgH="7588640" progId="Photoshop.Image.7">
                  <p:embed/>
                </p:oleObj>
              </mc:Choice>
              <mc:Fallback>
                <p:oleObj name="Image" r:id="rId2" imgW="5200917" imgH="7588640" progId="Photoshop.Image.7">
                  <p:embed/>
                  <p:pic>
                    <p:nvPicPr>
                      <p:cNvPr id="15667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3013533" cy="4182799"/>
                      </a:xfrm>
                      <a:prstGeom prst="rect">
                        <a:avLst/>
                      </a:prstGeom>
                      <a:noFill/>
                      <a:ln>
                        <a:noFill/>
                      </a:ln>
                      <a:effectLst/>
                    </p:spPr>
                  </p:pic>
                </p:oleObj>
              </mc:Fallback>
            </mc:AlternateContent>
          </a:graphicData>
        </a:graphic>
      </p:graphicFrame>
      <p:pic>
        <p:nvPicPr>
          <p:cNvPr id="156675" name="Picture 3" descr="4_3_open13 san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4182799"/>
            <a:ext cx="3934877" cy="269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open2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535" y="2"/>
            <a:ext cx="2786297" cy="418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5" descr="open200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7082" y="1312"/>
            <a:ext cx="3294881" cy="249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open2006">
            <a:extLst>
              <a:ext uri="{FF2B5EF4-FFF2-40B4-BE49-F238E27FC236}">
                <a16:creationId xmlns:a16="http://schemas.microsoft.com/office/drawing/2014/main" id="{2486CED9-32B4-4F2A-986C-4500557C42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7380033" y="2492896"/>
            <a:ext cx="3288977" cy="24667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descr="Open13 affiche 2007 Nadal">
            <a:extLst>
              <a:ext uri="{FF2B5EF4-FFF2-40B4-BE49-F238E27FC236}">
                <a16:creationId xmlns:a16="http://schemas.microsoft.com/office/drawing/2014/main" id="{0E21A2E9-7DE4-4F96-A60B-94DC7CC97D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8878" y="4182799"/>
            <a:ext cx="1782921" cy="267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0">
            <a:extLst>
              <a:ext uri="{FF2B5EF4-FFF2-40B4-BE49-F238E27FC236}">
                <a16:creationId xmlns:a16="http://schemas.microsoft.com/office/drawing/2014/main" id="{E8A2B482-E4F6-4D73-8989-7BB1977DB45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3114" y="5301209"/>
            <a:ext cx="1080641" cy="108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6674"/>
                                        </p:tgtEl>
                                        <p:attrNameLst>
                                          <p:attrName>style.visibility</p:attrName>
                                        </p:attrNameLst>
                                      </p:cBhvr>
                                      <p:to>
                                        <p:strVal val="visible"/>
                                      </p:to>
                                    </p:set>
                                    <p:animEffect transition="in" filter="dissolve">
                                      <p:cBhvr>
                                        <p:cTn id="7" dur="1000"/>
                                        <p:tgtEl>
                                          <p:spTgt spid="156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gtEl>
                                        <p:attrNameLst>
                                          <p:attrName>style.visibility</p:attrName>
                                        </p:attrNameLst>
                                      </p:cBhvr>
                                      <p:to>
                                        <p:strVal val="visible"/>
                                      </p:to>
                                    </p:set>
                                    <p:animEffect transition="in" filter="dissolve">
                                      <p:cBhvr>
                                        <p:cTn id="12" dur="1000"/>
                                        <p:tgtEl>
                                          <p:spTgt spid="1566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6676"/>
                                        </p:tgtEl>
                                        <p:attrNameLst>
                                          <p:attrName>style.visibility</p:attrName>
                                        </p:attrNameLst>
                                      </p:cBhvr>
                                      <p:to>
                                        <p:strVal val="visible"/>
                                      </p:to>
                                    </p:set>
                                    <p:animEffect transition="in" filter="dissolve">
                                      <p:cBhvr>
                                        <p:cTn id="17" dur="1000"/>
                                        <p:tgtEl>
                                          <p:spTgt spid="1566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6677"/>
                                        </p:tgtEl>
                                        <p:attrNameLst>
                                          <p:attrName>style.visibility</p:attrName>
                                        </p:attrNameLst>
                                      </p:cBhvr>
                                      <p:to>
                                        <p:strVal val="visible"/>
                                      </p:to>
                                    </p:set>
                                    <p:animEffect transition="in" filter="dissolve">
                                      <p:cBhvr>
                                        <p:cTn id="22" dur="1000"/>
                                        <p:tgtEl>
                                          <p:spTgt spid="156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open13-affiche-1-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659" y="39881"/>
            <a:ext cx="2114363"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open13-affiche-2-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535" y="10813"/>
            <a:ext cx="2152621" cy="327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open13-affiche-3-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2894" y="1"/>
            <a:ext cx="2151260" cy="327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open13-affiche-4-2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0132" y="65072"/>
            <a:ext cx="2152621" cy="32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4x3">
            <a:extLst>
              <a:ext uri="{FF2B5EF4-FFF2-40B4-BE49-F238E27FC236}">
                <a16:creationId xmlns:a16="http://schemas.microsoft.com/office/drawing/2014/main" id="{10DA82C2-0A73-43FB-9DDC-517958DE8F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7319" y="3460530"/>
            <a:ext cx="4087663" cy="306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4X3 OPEN 2010">
            <a:extLst>
              <a:ext uri="{FF2B5EF4-FFF2-40B4-BE49-F238E27FC236}">
                <a16:creationId xmlns:a16="http://schemas.microsoft.com/office/drawing/2014/main" id="{C69CBDEB-1FE0-464C-A741-F1C1FE93E7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4154" y="3460529"/>
            <a:ext cx="4088690" cy="306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Grp="1" noChangeAspect="1"/>
          </p:cNvGraphicFramePr>
          <p:nvPr>
            <p:ph/>
          </p:nvPr>
        </p:nvGraphicFramePr>
        <p:xfrm>
          <a:off x="1524000" y="0"/>
          <a:ext cx="9144000" cy="6853238"/>
        </p:xfrm>
        <a:graphic>
          <a:graphicData uri="http://schemas.openxmlformats.org/presentationml/2006/ole">
            <mc:AlternateContent xmlns:mc="http://schemas.openxmlformats.org/markup-compatibility/2006">
              <mc:Choice xmlns:v="urn:schemas-microsoft-com:vml" Requires="v">
                <p:oleObj name="Acrobat Document" r:id="rId2" imgW="10801198" imgH="8096098" progId="AcroExch.Document.7">
                  <p:embed/>
                </p:oleObj>
              </mc:Choice>
              <mc:Fallback>
                <p:oleObj name="Acrobat Document" r:id="rId2" imgW="10801198" imgH="8096098" progId="AcroExch.Document.7">
                  <p:embed/>
                  <p:pic>
                    <p:nvPicPr>
                      <p:cNvPr id="4403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333375"/>
            <a:ext cx="4083050" cy="304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8" y="333376"/>
            <a:ext cx="403860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500438"/>
            <a:ext cx="4129087"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1" y="3500438"/>
            <a:ext cx="2079625" cy="295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0780B0C-D304-41FE-A9AE-B02EA94EFC7E}"/>
              </a:ext>
            </a:extLst>
          </p:cNvPr>
          <p:cNvSpPr>
            <a:spLocks noGrp="1" noRot="1" noChangeArrowheads="1"/>
          </p:cNvSpPr>
          <p:nvPr>
            <p:ph type="title"/>
          </p:nvPr>
        </p:nvSpPr>
        <p:spPr>
          <a:xfrm>
            <a:off x="1992313" y="0"/>
            <a:ext cx="8229600" cy="692150"/>
          </a:xfrm>
        </p:spPr>
        <p:txBody>
          <a:bodyPr>
            <a:normAutofit/>
          </a:bodyPr>
          <a:lstStyle/>
          <a:p>
            <a:pPr eaLnBrk="1" hangingPunct="1">
              <a:defRPr/>
            </a:pPr>
            <a:r>
              <a:rPr lang="fr-FR" sz="4000"/>
              <a:t>Où en est-on à ce stade ?</a:t>
            </a:r>
          </a:p>
        </p:txBody>
      </p:sp>
      <p:sp>
        <p:nvSpPr>
          <p:cNvPr id="30724" name="Oval 4">
            <a:extLst>
              <a:ext uri="{FF2B5EF4-FFF2-40B4-BE49-F238E27FC236}">
                <a16:creationId xmlns:a16="http://schemas.microsoft.com/office/drawing/2014/main" id="{8EFA126F-94D2-4DCD-AC83-0594E08A2403}"/>
              </a:ext>
            </a:extLst>
          </p:cNvPr>
          <p:cNvSpPr>
            <a:spLocks noChangeArrowheads="1"/>
          </p:cNvSpPr>
          <p:nvPr/>
        </p:nvSpPr>
        <p:spPr bwMode="auto">
          <a:xfrm>
            <a:off x="1919288" y="2060575"/>
            <a:ext cx="2520950" cy="1296988"/>
          </a:xfrm>
          <a:prstGeom prst="ellipse">
            <a:avLst/>
          </a:prstGeom>
          <a:gradFill rotWithShape="1">
            <a:gsLst>
              <a:gs pos="0">
                <a:schemeClr val="bg1"/>
              </a:gs>
              <a:gs pos="50000">
                <a:schemeClr val="accent1"/>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t>Panel de Ressources</a:t>
            </a:r>
            <a:r>
              <a:rPr lang="fr-FR"/>
              <a:t> </a:t>
            </a:r>
          </a:p>
        </p:txBody>
      </p:sp>
      <p:sp>
        <p:nvSpPr>
          <p:cNvPr id="30725" name="Oval 5">
            <a:extLst>
              <a:ext uri="{FF2B5EF4-FFF2-40B4-BE49-F238E27FC236}">
                <a16:creationId xmlns:a16="http://schemas.microsoft.com/office/drawing/2014/main" id="{00ECC7C9-3564-4296-86A1-A289E313491D}"/>
              </a:ext>
            </a:extLst>
          </p:cNvPr>
          <p:cNvSpPr>
            <a:spLocks noChangeArrowheads="1"/>
          </p:cNvSpPr>
          <p:nvPr/>
        </p:nvSpPr>
        <p:spPr bwMode="auto">
          <a:xfrm>
            <a:off x="5519738" y="2781300"/>
            <a:ext cx="3062286" cy="1296988"/>
          </a:xfrm>
          <a:prstGeom prst="ellipse">
            <a:avLst/>
          </a:prstGeom>
          <a:gradFill rotWithShape="1">
            <a:gsLst>
              <a:gs pos="0">
                <a:schemeClr val="bg1"/>
              </a:gs>
              <a:gs pos="50000">
                <a:schemeClr val="accent1"/>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dirty="0"/>
              <a:t>Capacités managériales</a:t>
            </a:r>
          </a:p>
          <a:p>
            <a:pPr algn="ctr" eaLnBrk="1" hangingPunct="1">
              <a:defRPr/>
            </a:pPr>
            <a:r>
              <a:rPr lang="fr-FR" b="1" dirty="0"/>
              <a:t>organisationnelles</a:t>
            </a:r>
          </a:p>
        </p:txBody>
      </p:sp>
      <p:sp>
        <p:nvSpPr>
          <p:cNvPr id="30726" name="Oval 6">
            <a:extLst>
              <a:ext uri="{FF2B5EF4-FFF2-40B4-BE49-F238E27FC236}">
                <a16:creationId xmlns:a16="http://schemas.microsoft.com/office/drawing/2014/main" id="{177C238B-8A72-4435-88A7-539D8AD52267}"/>
              </a:ext>
            </a:extLst>
          </p:cNvPr>
          <p:cNvSpPr>
            <a:spLocks noChangeArrowheads="1"/>
          </p:cNvSpPr>
          <p:nvPr/>
        </p:nvSpPr>
        <p:spPr bwMode="auto">
          <a:xfrm>
            <a:off x="1919288" y="3860800"/>
            <a:ext cx="2520950" cy="1296988"/>
          </a:xfrm>
          <a:prstGeom prst="ellipse">
            <a:avLst/>
          </a:prstGeom>
          <a:gradFill rotWithShape="1">
            <a:gsLst>
              <a:gs pos="0">
                <a:schemeClr val="bg1"/>
              </a:gs>
              <a:gs pos="50000">
                <a:schemeClr val="accent1"/>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t>Stakeholders</a:t>
            </a:r>
            <a:r>
              <a:rPr lang="fr-FR"/>
              <a:t> </a:t>
            </a:r>
          </a:p>
        </p:txBody>
      </p:sp>
      <p:sp>
        <p:nvSpPr>
          <p:cNvPr id="30729" name="Oval 9">
            <a:extLst>
              <a:ext uri="{FF2B5EF4-FFF2-40B4-BE49-F238E27FC236}">
                <a16:creationId xmlns:a16="http://schemas.microsoft.com/office/drawing/2014/main" id="{EDB0B88F-F2EC-4B98-A695-C035AD9B23C8}"/>
              </a:ext>
            </a:extLst>
          </p:cNvPr>
          <p:cNvSpPr>
            <a:spLocks noChangeArrowheads="1"/>
          </p:cNvSpPr>
          <p:nvPr/>
        </p:nvSpPr>
        <p:spPr bwMode="auto">
          <a:xfrm>
            <a:off x="9732962" y="1881188"/>
            <a:ext cx="935038" cy="2952750"/>
          </a:xfrm>
          <a:prstGeom prst="ellipse">
            <a:avLst/>
          </a:prstGeom>
          <a:gradFill rotWithShape="1">
            <a:gsLst>
              <a:gs pos="0">
                <a:schemeClr val="bg1"/>
              </a:gs>
              <a:gs pos="50000">
                <a:schemeClr val="accent1"/>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a:t>E</a:t>
            </a:r>
          </a:p>
          <a:p>
            <a:pPr algn="ctr" eaLnBrk="1" hangingPunct="1">
              <a:defRPr/>
            </a:pPr>
            <a:r>
              <a:rPr lang="fr-FR" b="1"/>
              <a:t>V</a:t>
            </a:r>
          </a:p>
          <a:p>
            <a:pPr algn="ctr" eaLnBrk="1" hangingPunct="1">
              <a:defRPr/>
            </a:pPr>
            <a:r>
              <a:rPr lang="fr-FR" b="1"/>
              <a:t>E</a:t>
            </a:r>
          </a:p>
          <a:p>
            <a:pPr algn="ctr" eaLnBrk="1" hangingPunct="1">
              <a:defRPr/>
            </a:pPr>
            <a:r>
              <a:rPr lang="fr-FR" b="1"/>
              <a:t>N</a:t>
            </a:r>
          </a:p>
          <a:p>
            <a:pPr algn="ctr" eaLnBrk="1" hangingPunct="1">
              <a:defRPr/>
            </a:pPr>
            <a:r>
              <a:rPr lang="fr-FR" b="1"/>
              <a:t>E</a:t>
            </a:r>
          </a:p>
          <a:p>
            <a:pPr algn="ctr" eaLnBrk="1" hangingPunct="1">
              <a:defRPr/>
            </a:pPr>
            <a:r>
              <a:rPr lang="fr-FR" b="1"/>
              <a:t>M</a:t>
            </a:r>
          </a:p>
          <a:p>
            <a:pPr algn="ctr" eaLnBrk="1" hangingPunct="1">
              <a:defRPr/>
            </a:pPr>
            <a:r>
              <a:rPr lang="fr-FR" b="1"/>
              <a:t>E</a:t>
            </a:r>
          </a:p>
          <a:p>
            <a:pPr algn="ctr" eaLnBrk="1" hangingPunct="1">
              <a:defRPr/>
            </a:pPr>
            <a:r>
              <a:rPr lang="fr-FR" b="1"/>
              <a:t>N</a:t>
            </a:r>
          </a:p>
          <a:p>
            <a:pPr algn="ctr" eaLnBrk="1" hangingPunct="1">
              <a:defRPr/>
            </a:pPr>
            <a:r>
              <a:rPr lang="fr-FR" b="1"/>
              <a:t>T</a:t>
            </a:r>
          </a:p>
        </p:txBody>
      </p:sp>
      <p:sp>
        <p:nvSpPr>
          <p:cNvPr id="30727" name="Text Box 10">
            <a:extLst>
              <a:ext uri="{FF2B5EF4-FFF2-40B4-BE49-F238E27FC236}">
                <a16:creationId xmlns:a16="http://schemas.microsoft.com/office/drawing/2014/main" id="{54695572-A240-43B3-A099-F28FEA9B080F}"/>
              </a:ext>
            </a:extLst>
          </p:cNvPr>
          <p:cNvSpPr txBox="1">
            <a:spLocks noChangeArrowheads="1"/>
          </p:cNvSpPr>
          <p:nvPr/>
        </p:nvSpPr>
        <p:spPr bwMode="auto">
          <a:xfrm>
            <a:off x="1774826" y="5445126"/>
            <a:ext cx="26654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b="1"/>
              <a:t>Ingrédients</a:t>
            </a:r>
          </a:p>
        </p:txBody>
      </p:sp>
      <p:sp>
        <p:nvSpPr>
          <p:cNvPr id="30728" name="Text Box 11">
            <a:extLst>
              <a:ext uri="{FF2B5EF4-FFF2-40B4-BE49-F238E27FC236}">
                <a16:creationId xmlns:a16="http://schemas.microsoft.com/office/drawing/2014/main" id="{5C097E39-27B5-4625-99F6-6137050FAEF5}"/>
              </a:ext>
            </a:extLst>
          </p:cNvPr>
          <p:cNvSpPr txBox="1">
            <a:spLocks noChangeArrowheads="1"/>
          </p:cNvSpPr>
          <p:nvPr/>
        </p:nvSpPr>
        <p:spPr bwMode="auto">
          <a:xfrm>
            <a:off x="5159376" y="5300663"/>
            <a:ext cx="26654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b="1"/>
              <a:t>Cuisiniers</a:t>
            </a:r>
          </a:p>
        </p:txBody>
      </p:sp>
      <p:sp>
        <p:nvSpPr>
          <p:cNvPr id="2" name="Text Box 12">
            <a:extLst>
              <a:ext uri="{FF2B5EF4-FFF2-40B4-BE49-F238E27FC236}">
                <a16:creationId xmlns:a16="http://schemas.microsoft.com/office/drawing/2014/main" id="{0ADED626-9B81-4ED1-92FA-4645A15FA7B2}"/>
              </a:ext>
            </a:extLst>
          </p:cNvPr>
          <p:cNvSpPr txBox="1">
            <a:spLocks noChangeArrowheads="1"/>
          </p:cNvSpPr>
          <p:nvPr/>
        </p:nvSpPr>
        <p:spPr bwMode="auto">
          <a:xfrm>
            <a:off x="8002588" y="5300663"/>
            <a:ext cx="2665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b="1"/>
              <a:t>Gâteau</a:t>
            </a:r>
          </a:p>
        </p:txBody>
      </p:sp>
      <p:sp>
        <p:nvSpPr>
          <p:cNvPr id="30730" name="Text Box 13">
            <a:extLst>
              <a:ext uri="{FF2B5EF4-FFF2-40B4-BE49-F238E27FC236}">
                <a16:creationId xmlns:a16="http://schemas.microsoft.com/office/drawing/2014/main" id="{35677C3E-0721-4FA5-9708-7E80430D84FD}"/>
              </a:ext>
            </a:extLst>
          </p:cNvPr>
          <p:cNvSpPr txBox="1">
            <a:spLocks noChangeArrowheads="1"/>
          </p:cNvSpPr>
          <p:nvPr/>
        </p:nvSpPr>
        <p:spPr bwMode="auto">
          <a:xfrm>
            <a:off x="2782888" y="6237288"/>
            <a:ext cx="6983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50000"/>
              </a:spcBef>
              <a:buClrTx/>
              <a:buSzTx/>
              <a:buFontTx/>
              <a:buNone/>
            </a:pPr>
            <a:r>
              <a:rPr lang="fr-FR" altLang="fr-FR" sz="1800" b="1" i="1"/>
              <a:t>Métaphore Dierrickx et Cool (1989)</a:t>
            </a:r>
          </a:p>
        </p:txBody>
      </p:sp>
      <p:sp>
        <p:nvSpPr>
          <p:cNvPr id="30731" name="Line 14">
            <a:extLst>
              <a:ext uri="{FF2B5EF4-FFF2-40B4-BE49-F238E27FC236}">
                <a16:creationId xmlns:a16="http://schemas.microsoft.com/office/drawing/2014/main" id="{6CD921D6-232A-4A92-9170-D23E51315282}"/>
              </a:ext>
            </a:extLst>
          </p:cNvPr>
          <p:cNvSpPr>
            <a:spLocks noChangeShapeType="1"/>
          </p:cNvSpPr>
          <p:nvPr/>
        </p:nvSpPr>
        <p:spPr bwMode="auto">
          <a:xfrm>
            <a:off x="4440238" y="2708275"/>
            <a:ext cx="1079500"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32" name="Line 15">
            <a:extLst>
              <a:ext uri="{FF2B5EF4-FFF2-40B4-BE49-F238E27FC236}">
                <a16:creationId xmlns:a16="http://schemas.microsoft.com/office/drawing/2014/main" id="{0C6EABDF-2C00-43AB-A114-4028F83056A4}"/>
              </a:ext>
            </a:extLst>
          </p:cNvPr>
          <p:cNvSpPr>
            <a:spLocks noChangeShapeType="1"/>
          </p:cNvSpPr>
          <p:nvPr/>
        </p:nvSpPr>
        <p:spPr bwMode="auto">
          <a:xfrm flipV="1">
            <a:off x="4440239" y="3716338"/>
            <a:ext cx="1150937"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33" name="Line 16">
            <a:extLst>
              <a:ext uri="{FF2B5EF4-FFF2-40B4-BE49-F238E27FC236}">
                <a16:creationId xmlns:a16="http://schemas.microsoft.com/office/drawing/2014/main" id="{BD549054-3097-4400-882A-4FC14236CA8F}"/>
              </a:ext>
            </a:extLst>
          </p:cNvPr>
          <p:cNvSpPr>
            <a:spLocks noChangeShapeType="1"/>
          </p:cNvSpPr>
          <p:nvPr/>
        </p:nvSpPr>
        <p:spPr bwMode="auto">
          <a:xfrm>
            <a:off x="8582025" y="3429000"/>
            <a:ext cx="11509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37" name="AutoShape 17">
            <a:extLst>
              <a:ext uri="{FF2B5EF4-FFF2-40B4-BE49-F238E27FC236}">
                <a16:creationId xmlns:a16="http://schemas.microsoft.com/office/drawing/2014/main" id="{F273B394-23B6-49F4-8ED4-400EC8B2EBFF}"/>
              </a:ext>
            </a:extLst>
          </p:cNvPr>
          <p:cNvSpPr>
            <a:spLocks noChangeArrowheads="1"/>
          </p:cNvSpPr>
          <p:nvPr/>
        </p:nvSpPr>
        <p:spPr bwMode="auto">
          <a:xfrm>
            <a:off x="1524000" y="692150"/>
            <a:ext cx="10521820" cy="1081088"/>
          </a:xfrm>
          <a:prstGeom prst="rightArrow">
            <a:avLst>
              <a:gd name="adj1" fmla="val 50000"/>
              <a:gd name="adj2" fmla="val 211454"/>
            </a:avLst>
          </a:prstGeom>
          <a:gradFill rotWithShape="1">
            <a:gsLst>
              <a:gs pos="0">
                <a:schemeClr val="bg1"/>
              </a:gs>
              <a:gs pos="50000">
                <a:schemeClr val="accent1"/>
              </a:gs>
              <a:gs pos="100000">
                <a:schemeClr val="bg1"/>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fr-FR" b="1" i="1" dirty="0"/>
              <a:t>Construction :</a:t>
            </a:r>
          </a:p>
          <a:p>
            <a:pPr algn="ctr" eaLnBrk="1" hangingPunct="1">
              <a:defRPr/>
            </a:pPr>
            <a:r>
              <a:rPr lang="fr-FR" b="1" i="1" dirty="0"/>
              <a:t>Intention stratégique </a:t>
            </a:r>
            <a:r>
              <a:rPr lang="fr-FR" b="1" i="1" dirty="0">
                <a:sym typeface="Wingdings" pitchFamily="2" charset="2"/>
              </a:rPr>
              <a:t> formalisation  Marketing stratégique événementiel</a:t>
            </a:r>
            <a:endParaRPr lang="fr-FR" b="1" i="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260350"/>
            <a:ext cx="4308475" cy="638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260351"/>
            <a:ext cx="4308475" cy="642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fade">
                                      <p:cBhvr>
                                        <p:cTn id="7" dur="2000"/>
                                        <p:tgtEl>
                                          <p:spTgt spid="191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1493"/>
                                        </p:tgtEl>
                                        <p:attrNameLst>
                                          <p:attrName>style.visibility</p:attrName>
                                        </p:attrNameLst>
                                      </p:cBhvr>
                                      <p:to>
                                        <p:strVal val="visible"/>
                                      </p:to>
                                    </p:set>
                                    <p:animEffect transition="in" filter="fade">
                                      <p:cBhvr>
                                        <p:cTn id="12" dur="2000"/>
                                        <p:tgtEl>
                                          <p:spTgt spid="19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91625" cy="6884988"/>
          </a:xfrm>
          <a:prstGeom prst="rect">
            <a:avLst/>
          </a:prstGeom>
          <a:ln/>
        </p:spPr>
        <p:style>
          <a:lnRef idx="0">
            <a:schemeClr val="accent6"/>
          </a:lnRef>
          <a:fillRef idx="3">
            <a:schemeClr val="accent6"/>
          </a:fillRef>
          <a:effectRef idx="3">
            <a:schemeClr val="accent6"/>
          </a:effectRef>
          <a:fontRef idx="minor">
            <a:schemeClr val="lt1"/>
          </a:fontRef>
        </p:style>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contenu 2"/>
          <p:cNvSpPr>
            <a:spLocks noGrp="1"/>
          </p:cNvSpPr>
          <p:nvPr>
            <p:ph idx="1"/>
          </p:nvPr>
        </p:nvSpPr>
        <p:spPr/>
        <p:txBody>
          <a:bodyPr/>
          <a:lstStyle/>
          <a:p>
            <a:pPr eaLnBrk="1" hangingPunct="1">
              <a:defRPr/>
            </a:pPr>
            <a:endParaRPr lang="fr-FR"/>
          </a:p>
        </p:txBody>
      </p:sp>
      <p:sp>
        <p:nvSpPr>
          <p:cNvPr id="3074" name="Titre 1"/>
          <p:cNvSpPr>
            <a:spLocks noGrp="1"/>
          </p:cNvSpPr>
          <p:nvPr>
            <p:ph type="title"/>
          </p:nvPr>
        </p:nvSpPr>
        <p:spPr/>
        <p:txBody>
          <a:bodyPr/>
          <a:lstStyle/>
          <a:p>
            <a:pPr>
              <a:defRPr/>
            </a:pPr>
            <a:endParaRPr lang="fr-FR"/>
          </a:p>
        </p:txBody>
      </p:sp>
      <p:pic>
        <p:nvPicPr>
          <p:cNvPr id="481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643438"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4608513" cy="692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15888"/>
            <a:ext cx="44815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128588"/>
            <a:ext cx="4545012"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03201"/>
            <a:ext cx="4600575"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203201"/>
            <a:ext cx="45720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464"/>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9552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099195" y="643467"/>
            <a:ext cx="378355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a:extLst>
              <a:ext uri="{FF2B5EF4-FFF2-40B4-BE49-F238E27FC236}">
                <a16:creationId xmlns:a16="http://schemas.microsoft.com/office/drawing/2014/main" id="{4E2C9F9A-8813-4444-8BB4-242D499BA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216649" y="1942284"/>
            <a:ext cx="3968751" cy="29734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054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887475" y="1750981"/>
            <a:ext cx="2637839" cy="33498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57007" y="1749487"/>
            <a:ext cx="2653008" cy="33528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645752" y="1755027"/>
            <a:ext cx="2637840" cy="3341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61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525163" y="-1"/>
            <a:ext cx="9142837" cy="6940993"/>
          </a:xfrm>
          <a:prstGeom prst="rect">
            <a:avLst/>
          </a:prstGeom>
        </p:spPr>
      </p:pic>
    </p:spTree>
    <p:extLst>
      <p:ext uri="{BB962C8B-B14F-4D97-AF65-F5344CB8AC3E}">
        <p14:creationId xmlns:p14="http://schemas.microsoft.com/office/powerpoint/2010/main" val="1440706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1" b="1281"/>
          <a:stretch/>
        </p:blipFill>
        <p:spPr>
          <a:xfrm>
            <a:off x="1765299" y="321733"/>
            <a:ext cx="4296411" cy="6214533"/>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r="1" b="1281"/>
          <a:stretch/>
        </p:blipFill>
        <p:spPr>
          <a:xfrm>
            <a:off x="6130291" y="321733"/>
            <a:ext cx="4296411" cy="6214533"/>
          </a:xfrm>
          <a:prstGeom prst="rect">
            <a:avLst/>
          </a:prstGeom>
        </p:spPr>
      </p:pic>
    </p:spTree>
    <p:extLst>
      <p:ext uri="{BB962C8B-B14F-4D97-AF65-F5344CB8AC3E}">
        <p14:creationId xmlns:p14="http://schemas.microsoft.com/office/powerpoint/2010/main" val="1896725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16" name="Rectangle 55305">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98" name="Rectangle 2">
            <a:extLst>
              <a:ext uri="{FF2B5EF4-FFF2-40B4-BE49-F238E27FC236}">
                <a16:creationId xmlns:a16="http://schemas.microsoft.com/office/drawing/2014/main" id="{40BFEF68-06E7-4EB9-B158-E44D53095A4D}"/>
              </a:ext>
            </a:extLst>
          </p:cNvPr>
          <p:cNvSpPr>
            <a:spLocks noGrp="1" noRot="1" noChangeArrowheads="1"/>
          </p:cNvSpPr>
          <p:nvPr>
            <p:ph type="title"/>
          </p:nvPr>
        </p:nvSpPr>
        <p:spPr>
          <a:xfrm>
            <a:off x="651307" y="640081"/>
            <a:ext cx="3377183" cy="3681976"/>
          </a:xfrm>
          <a:noFill/>
        </p:spPr>
        <p:txBody>
          <a:bodyPr vert="horz" lIns="91440" tIns="45720" rIns="91440" bIns="45720" rtlCol="0" anchor="b">
            <a:normAutofit/>
          </a:bodyPr>
          <a:lstStyle/>
          <a:p>
            <a:pPr>
              <a:defRPr/>
            </a:pPr>
            <a:r>
              <a:rPr lang="en-US" sz="4100">
                <a:solidFill>
                  <a:schemeClr val="bg1"/>
                </a:solidFill>
              </a:rPr>
              <a:t>Identification des actifs événementiels</a:t>
            </a:r>
          </a:p>
        </p:txBody>
      </p:sp>
      <p:graphicFrame>
        <p:nvGraphicFramePr>
          <p:cNvPr id="55301" name="Rectangle 3">
            <a:extLst>
              <a:ext uri="{FF2B5EF4-FFF2-40B4-BE49-F238E27FC236}">
                <a16:creationId xmlns:a16="http://schemas.microsoft.com/office/drawing/2014/main" id="{E4259014-5462-428A-867B-A22CF132AD54}"/>
              </a:ext>
            </a:extLst>
          </p:cNvPr>
          <p:cNvGraphicFramePr>
            <a:graphicFrameLocks noGrp="1"/>
          </p:cNvGraphicFramePr>
          <p:nvPr>
            <p:ph idx="1"/>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4672939" cy="68580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938" y="0"/>
            <a:ext cx="4672940" cy="6858000"/>
          </a:xfrm>
          <a:prstGeom prst="rect">
            <a:avLst/>
          </a:prstGeom>
        </p:spPr>
      </p:pic>
    </p:spTree>
    <p:extLst>
      <p:ext uri="{BB962C8B-B14F-4D97-AF65-F5344CB8AC3E}">
        <p14:creationId xmlns:p14="http://schemas.microsoft.com/office/powerpoint/2010/main" val="1461230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29179"/>
            <a:ext cx="4692822" cy="6887179"/>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822" y="-29180"/>
            <a:ext cx="4672940" cy="6887179"/>
          </a:xfrm>
          <a:prstGeom prst="rect">
            <a:avLst/>
          </a:prstGeom>
        </p:spPr>
      </p:pic>
    </p:spTree>
    <p:extLst>
      <p:ext uri="{BB962C8B-B14F-4D97-AF65-F5344CB8AC3E}">
        <p14:creationId xmlns:p14="http://schemas.microsoft.com/office/powerpoint/2010/main" val="2934027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r="1" b="1281"/>
          <a:stretch/>
        </p:blipFill>
        <p:spPr>
          <a:xfrm>
            <a:off x="1765299" y="321733"/>
            <a:ext cx="4296411" cy="6214533"/>
          </a:xfrm>
          <a:prstGeom prst="rect">
            <a:avLst/>
          </a:prstGeom>
        </p:spPr>
      </p:pic>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r="1" b="1281"/>
          <a:stretch/>
        </p:blipFill>
        <p:spPr>
          <a:xfrm>
            <a:off x="6130291" y="321733"/>
            <a:ext cx="4296411" cy="6214533"/>
          </a:xfrm>
          <a:prstGeom prst="rect">
            <a:avLst/>
          </a:prstGeom>
        </p:spPr>
      </p:pic>
    </p:spTree>
    <p:extLst>
      <p:ext uri="{BB962C8B-B14F-4D97-AF65-F5344CB8AC3E}">
        <p14:creationId xmlns:p14="http://schemas.microsoft.com/office/powerpoint/2010/main" val="2315286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B9658B-2F51-4CB0-B047-028565A5C248}"/>
              </a:ext>
            </a:extLst>
          </p:cNvPr>
          <p:cNvPicPr>
            <a:picLocks noChangeAspect="1"/>
          </p:cNvPicPr>
          <p:nvPr/>
        </p:nvPicPr>
        <p:blipFill>
          <a:blip r:embed="rId2"/>
          <a:stretch>
            <a:fillRect/>
          </a:stretch>
        </p:blipFill>
        <p:spPr>
          <a:xfrm>
            <a:off x="2126135" y="643467"/>
            <a:ext cx="3729681" cy="5571066"/>
          </a:xfrm>
          <a:prstGeom prst="rect">
            <a:avLst/>
          </a:prstGeom>
        </p:spPr>
      </p:pic>
      <p:pic>
        <p:nvPicPr>
          <p:cNvPr id="4" name="Image 3">
            <a:extLst>
              <a:ext uri="{FF2B5EF4-FFF2-40B4-BE49-F238E27FC236}">
                <a16:creationId xmlns:a16="http://schemas.microsoft.com/office/drawing/2014/main" id="{AB7E79A4-F4AB-4BD8-B43A-96B2D9F86C1B}"/>
              </a:ext>
            </a:extLst>
          </p:cNvPr>
          <p:cNvPicPr>
            <a:picLocks noChangeAspect="1"/>
          </p:cNvPicPr>
          <p:nvPr/>
        </p:nvPicPr>
        <p:blipFill>
          <a:blip r:embed="rId3"/>
          <a:stretch>
            <a:fillRect/>
          </a:stretch>
        </p:blipFill>
        <p:spPr>
          <a:xfrm>
            <a:off x="6234765" y="643467"/>
            <a:ext cx="3932516" cy="5571066"/>
          </a:xfrm>
          <a:prstGeom prst="rect">
            <a:avLst/>
          </a:prstGeom>
        </p:spPr>
      </p:pic>
    </p:spTree>
    <p:extLst>
      <p:ext uri="{BB962C8B-B14F-4D97-AF65-F5344CB8AC3E}">
        <p14:creationId xmlns:p14="http://schemas.microsoft.com/office/powerpoint/2010/main" val="91762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F1BE26-7B88-4C95-8871-4ED139AB0A34}"/>
              </a:ext>
            </a:extLst>
          </p:cNvPr>
          <p:cNvPicPr>
            <a:picLocks noChangeAspect="1"/>
          </p:cNvPicPr>
          <p:nvPr/>
        </p:nvPicPr>
        <p:blipFill>
          <a:blip r:embed="rId2"/>
          <a:stretch>
            <a:fillRect/>
          </a:stretch>
        </p:blipFill>
        <p:spPr>
          <a:xfrm>
            <a:off x="477903" y="0"/>
            <a:ext cx="5059680" cy="6858000"/>
          </a:xfrm>
          <a:prstGeom prst="rect">
            <a:avLst/>
          </a:prstGeom>
        </p:spPr>
      </p:pic>
      <p:pic>
        <p:nvPicPr>
          <p:cNvPr id="4" name="Image 3">
            <a:extLst>
              <a:ext uri="{FF2B5EF4-FFF2-40B4-BE49-F238E27FC236}">
                <a16:creationId xmlns:a16="http://schemas.microsoft.com/office/drawing/2014/main" id="{1EAC5D7A-3BF1-E293-E2C9-3067930873E3}"/>
              </a:ext>
            </a:extLst>
          </p:cNvPr>
          <p:cNvPicPr>
            <a:picLocks noChangeAspect="1"/>
          </p:cNvPicPr>
          <p:nvPr/>
        </p:nvPicPr>
        <p:blipFill>
          <a:blip r:embed="rId3"/>
          <a:stretch>
            <a:fillRect/>
          </a:stretch>
        </p:blipFill>
        <p:spPr>
          <a:xfrm>
            <a:off x="6654419" y="0"/>
            <a:ext cx="4587190" cy="6858000"/>
          </a:xfrm>
          <a:prstGeom prst="rect">
            <a:avLst/>
          </a:prstGeom>
        </p:spPr>
      </p:pic>
    </p:spTree>
    <p:extLst>
      <p:ext uri="{BB962C8B-B14F-4D97-AF65-F5344CB8AC3E}">
        <p14:creationId xmlns:p14="http://schemas.microsoft.com/office/powerpoint/2010/main" val="2641779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3A80EC-8942-1422-ADB4-CBEBF973FAF9}"/>
              </a:ext>
            </a:extLst>
          </p:cNvPr>
          <p:cNvPicPr>
            <a:picLocks noChangeAspect="1"/>
          </p:cNvPicPr>
          <p:nvPr/>
        </p:nvPicPr>
        <p:blipFill>
          <a:blip r:embed="rId2"/>
          <a:stretch>
            <a:fillRect/>
          </a:stretch>
        </p:blipFill>
        <p:spPr>
          <a:xfrm>
            <a:off x="1223962" y="314325"/>
            <a:ext cx="9744075" cy="6229350"/>
          </a:xfrm>
          <a:prstGeom prst="rect">
            <a:avLst/>
          </a:prstGeom>
        </p:spPr>
      </p:pic>
    </p:spTree>
    <p:extLst>
      <p:ext uri="{BB962C8B-B14F-4D97-AF65-F5344CB8AC3E}">
        <p14:creationId xmlns:p14="http://schemas.microsoft.com/office/powerpoint/2010/main" val="1975706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F2BA1-9683-4D5C-A926-554C5169D4A4}"/>
              </a:ext>
            </a:extLst>
          </p:cNvPr>
          <p:cNvSpPr>
            <a:spLocks noGrp="1"/>
          </p:cNvSpPr>
          <p:nvPr>
            <p:ph type="title"/>
          </p:nvPr>
        </p:nvSpPr>
        <p:spPr>
          <a:xfrm>
            <a:off x="1524000" y="21746"/>
            <a:ext cx="2400300" cy="994172"/>
          </a:xfrm>
        </p:spPr>
        <p:txBody>
          <a:bodyPr/>
          <a:lstStyle/>
          <a:p>
            <a:r>
              <a:rPr lang="fr-FR" b="1" dirty="0">
                <a:solidFill>
                  <a:schemeClr val="bg1"/>
                </a:solidFill>
              </a:rPr>
              <a:t>ASSETS</a:t>
            </a:r>
          </a:p>
        </p:txBody>
      </p:sp>
      <p:sp>
        <p:nvSpPr>
          <p:cNvPr id="3" name="Espace réservé du contenu 2">
            <a:extLst>
              <a:ext uri="{FF2B5EF4-FFF2-40B4-BE49-F238E27FC236}">
                <a16:creationId xmlns:a16="http://schemas.microsoft.com/office/drawing/2014/main" id="{ED9FDFE7-C38F-450B-8021-0A4D984711E3}"/>
              </a:ext>
            </a:extLst>
          </p:cNvPr>
          <p:cNvSpPr>
            <a:spLocks noGrp="1"/>
          </p:cNvSpPr>
          <p:nvPr>
            <p:ph sz="half" idx="1"/>
          </p:nvPr>
        </p:nvSpPr>
        <p:spPr>
          <a:xfrm>
            <a:off x="1675827" y="2780463"/>
            <a:ext cx="3886200" cy="3132388"/>
          </a:xfrm>
          <a:solidFill>
            <a:schemeClr val="tx1"/>
          </a:solidFill>
        </p:spPr>
        <p:txBody>
          <a:bodyPr>
            <a:normAutofit fontScale="55000" lnSpcReduction="20000"/>
          </a:bodyPr>
          <a:lstStyle/>
          <a:p>
            <a:pPr marL="0" indent="0" algn="ctr">
              <a:buNone/>
            </a:pPr>
            <a:r>
              <a:rPr lang="fr-FR" b="1" dirty="0">
                <a:solidFill>
                  <a:schemeClr val="bg1"/>
                </a:solidFill>
              </a:rPr>
              <a:t>SPORT PRIORITY</a:t>
            </a:r>
          </a:p>
          <a:p>
            <a:pPr marL="0" indent="0" algn="ctr">
              <a:buNone/>
            </a:pPr>
            <a:endParaRPr lang="fr-FR" dirty="0">
              <a:solidFill>
                <a:schemeClr val="bg1"/>
              </a:solidFill>
            </a:endParaRPr>
          </a:p>
          <a:p>
            <a:pPr marL="0" indent="0" algn="ctr">
              <a:buNone/>
            </a:pPr>
            <a:r>
              <a:rPr lang="fr-FR" dirty="0">
                <a:solidFill>
                  <a:schemeClr val="bg1"/>
                </a:solidFill>
              </a:rPr>
              <a:t>2023 : Auger-</a:t>
            </a:r>
            <a:r>
              <a:rPr lang="fr-FR" dirty="0" err="1">
                <a:solidFill>
                  <a:schemeClr val="bg1"/>
                </a:solidFill>
              </a:rPr>
              <a:t>Aliassime</a:t>
            </a:r>
            <a:r>
              <a:rPr lang="fr-FR" dirty="0">
                <a:solidFill>
                  <a:schemeClr val="bg1"/>
                </a:solidFill>
              </a:rPr>
              <a:t>?, Rune, </a:t>
            </a:r>
            <a:r>
              <a:rPr lang="fr-FR" dirty="0" err="1">
                <a:solidFill>
                  <a:schemeClr val="bg1"/>
                </a:solidFill>
              </a:rPr>
              <a:t>Sinner</a:t>
            </a:r>
            <a:r>
              <a:rPr lang="fr-FR" dirty="0">
                <a:solidFill>
                  <a:schemeClr val="bg1"/>
                </a:solidFill>
              </a:rPr>
              <a:t>, </a:t>
            </a:r>
            <a:r>
              <a:rPr lang="fr-FR" dirty="0" err="1">
                <a:solidFill>
                  <a:schemeClr val="bg1"/>
                </a:solidFill>
              </a:rPr>
              <a:t>Hurkacz</a:t>
            </a:r>
            <a:r>
              <a:rPr lang="fr-FR" dirty="0">
                <a:solidFill>
                  <a:schemeClr val="bg1"/>
                </a:solidFill>
              </a:rPr>
              <a:t>, Wawrinka, De </a:t>
            </a:r>
            <a:r>
              <a:rPr lang="fr-FR" dirty="0" err="1">
                <a:solidFill>
                  <a:schemeClr val="bg1"/>
                </a:solidFill>
              </a:rPr>
              <a:t>Minaur</a:t>
            </a:r>
            <a:r>
              <a:rPr lang="fr-FR" dirty="0">
                <a:solidFill>
                  <a:schemeClr val="bg1"/>
                </a:solidFill>
              </a:rPr>
              <a:t>, </a:t>
            </a:r>
            <a:r>
              <a:rPr lang="fr-FR" dirty="0" err="1">
                <a:solidFill>
                  <a:schemeClr val="bg1"/>
                </a:solidFill>
              </a:rPr>
              <a:t>Khachanov</a:t>
            </a:r>
            <a:r>
              <a:rPr lang="fr-FR" dirty="0">
                <a:solidFill>
                  <a:schemeClr val="bg1"/>
                </a:solidFill>
              </a:rPr>
              <a:t>, Monfils </a:t>
            </a:r>
          </a:p>
          <a:p>
            <a:pPr marL="0" indent="0" algn="ctr">
              <a:buNone/>
            </a:pPr>
            <a:r>
              <a:rPr lang="fr-FR" dirty="0">
                <a:solidFill>
                  <a:schemeClr val="bg1"/>
                </a:solidFill>
              </a:rPr>
              <a:t> #NEXTGEN ATP leaders Race to Milan : </a:t>
            </a:r>
            <a:r>
              <a:rPr lang="fr-FR" dirty="0" err="1">
                <a:solidFill>
                  <a:schemeClr val="bg1"/>
                </a:solidFill>
              </a:rPr>
              <a:t>Tsitsipas</a:t>
            </a:r>
            <a:r>
              <a:rPr lang="fr-FR" dirty="0">
                <a:solidFill>
                  <a:schemeClr val="bg1"/>
                </a:solidFill>
              </a:rPr>
              <a:t>, Auger-</a:t>
            </a:r>
            <a:r>
              <a:rPr lang="fr-FR" dirty="0" err="1">
                <a:solidFill>
                  <a:schemeClr val="bg1"/>
                </a:solidFill>
              </a:rPr>
              <a:t>Aliassime</a:t>
            </a:r>
            <a:r>
              <a:rPr lang="fr-FR" dirty="0">
                <a:solidFill>
                  <a:schemeClr val="bg1"/>
                </a:solidFill>
              </a:rPr>
              <a:t>, </a:t>
            </a:r>
            <a:r>
              <a:rPr lang="fr-FR" dirty="0" err="1">
                <a:solidFill>
                  <a:schemeClr val="bg1"/>
                </a:solidFill>
              </a:rPr>
              <a:t>Shapovalov</a:t>
            </a:r>
            <a:r>
              <a:rPr lang="fr-FR" dirty="0">
                <a:solidFill>
                  <a:schemeClr val="bg1"/>
                </a:solidFill>
              </a:rPr>
              <a:t>, Humbert, </a:t>
            </a:r>
            <a:r>
              <a:rPr lang="fr-FR" dirty="0" err="1">
                <a:solidFill>
                  <a:schemeClr val="bg1"/>
                </a:solidFill>
              </a:rPr>
              <a:t>Sinner</a:t>
            </a:r>
            <a:endParaRPr lang="fr-FR" dirty="0">
              <a:solidFill>
                <a:schemeClr val="bg1"/>
              </a:solidFill>
            </a:endParaRPr>
          </a:p>
          <a:p>
            <a:pPr marL="0" indent="0" algn="ctr">
              <a:buNone/>
            </a:pPr>
            <a:endParaRPr lang="fr-FR" dirty="0">
              <a:solidFill>
                <a:schemeClr val="bg1"/>
              </a:solidFill>
            </a:endParaRPr>
          </a:p>
          <a:p>
            <a:pPr marL="0" indent="0" algn="ctr">
              <a:buNone/>
            </a:pPr>
            <a:r>
              <a:rPr lang="fr-FR" dirty="0">
                <a:solidFill>
                  <a:schemeClr val="bg1"/>
                </a:solidFill>
              </a:rPr>
              <a:t>Best ATP </a:t>
            </a:r>
            <a:r>
              <a:rPr lang="fr-FR" dirty="0" err="1">
                <a:solidFill>
                  <a:schemeClr val="bg1"/>
                </a:solidFill>
              </a:rPr>
              <a:t>contenders</a:t>
            </a:r>
            <a:r>
              <a:rPr lang="fr-FR" dirty="0">
                <a:solidFill>
                  <a:schemeClr val="bg1"/>
                </a:solidFill>
              </a:rPr>
              <a:t> vs big3 (Djokovic-Nadal-Federer) Race to London : Medvedev, </a:t>
            </a:r>
            <a:r>
              <a:rPr lang="fr-FR" dirty="0" err="1">
                <a:solidFill>
                  <a:schemeClr val="bg1"/>
                </a:solidFill>
              </a:rPr>
              <a:t>Tsitsipas</a:t>
            </a:r>
            <a:r>
              <a:rPr lang="fr-FR" dirty="0">
                <a:solidFill>
                  <a:schemeClr val="bg1"/>
                </a:solidFill>
              </a:rPr>
              <a:t>, </a:t>
            </a:r>
            <a:r>
              <a:rPr lang="fr-FR" dirty="0" err="1">
                <a:solidFill>
                  <a:schemeClr val="bg1"/>
                </a:solidFill>
              </a:rPr>
              <a:t>Rublev</a:t>
            </a:r>
            <a:r>
              <a:rPr lang="fr-FR" dirty="0">
                <a:solidFill>
                  <a:schemeClr val="bg1"/>
                </a:solidFill>
              </a:rPr>
              <a:t>, Auger-</a:t>
            </a:r>
            <a:r>
              <a:rPr lang="fr-FR" dirty="0" err="1">
                <a:solidFill>
                  <a:schemeClr val="bg1"/>
                </a:solidFill>
              </a:rPr>
              <a:t>Aliassime</a:t>
            </a:r>
            <a:endParaRPr lang="fr-FR" dirty="0">
              <a:solidFill>
                <a:schemeClr val="bg1"/>
              </a:solidFill>
            </a:endParaRPr>
          </a:p>
          <a:p>
            <a:pPr marL="0" indent="0" algn="ctr">
              <a:buNone/>
            </a:pPr>
            <a:r>
              <a:rPr lang="fr-FR" dirty="0">
                <a:solidFill>
                  <a:schemeClr val="bg1"/>
                </a:solidFill>
              </a:rPr>
              <a:t>Best French Davis Cup </a:t>
            </a:r>
            <a:r>
              <a:rPr lang="fr-FR" dirty="0" err="1">
                <a:solidFill>
                  <a:schemeClr val="bg1"/>
                </a:solidFill>
              </a:rPr>
              <a:t>players</a:t>
            </a:r>
            <a:r>
              <a:rPr lang="fr-FR" dirty="0">
                <a:solidFill>
                  <a:schemeClr val="bg1"/>
                </a:solidFill>
              </a:rPr>
              <a:t> and leaders : Monfils, Tsonga, Paire, Humbert, Gasquet, Simon…</a:t>
            </a:r>
          </a:p>
        </p:txBody>
      </p:sp>
      <p:sp>
        <p:nvSpPr>
          <p:cNvPr id="4" name="Espace réservé du contenu 3">
            <a:extLst>
              <a:ext uri="{FF2B5EF4-FFF2-40B4-BE49-F238E27FC236}">
                <a16:creationId xmlns:a16="http://schemas.microsoft.com/office/drawing/2014/main" id="{F3AB73DF-378E-4D2A-801D-76B6C241A3ED}"/>
              </a:ext>
            </a:extLst>
          </p:cNvPr>
          <p:cNvSpPr>
            <a:spLocks noGrp="1"/>
          </p:cNvSpPr>
          <p:nvPr>
            <p:ph sz="half" idx="2"/>
          </p:nvPr>
        </p:nvSpPr>
        <p:spPr>
          <a:xfrm>
            <a:off x="7037224" y="1043740"/>
            <a:ext cx="3630776" cy="3263504"/>
          </a:xfrm>
        </p:spPr>
        <p:txBody>
          <a:bodyPr>
            <a:normAutofit fontScale="55000" lnSpcReduction="20000"/>
          </a:bodyPr>
          <a:lstStyle/>
          <a:p>
            <a:pPr marL="0" indent="0" algn="ctr">
              <a:buNone/>
            </a:pPr>
            <a:r>
              <a:rPr lang="fr-FR" b="1" dirty="0">
                <a:solidFill>
                  <a:schemeClr val="bg1"/>
                </a:solidFill>
              </a:rPr>
              <a:t>BUSINESS CARE</a:t>
            </a:r>
          </a:p>
          <a:p>
            <a:pPr marL="0" indent="0" algn="ctr">
              <a:buNone/>
            </a:pPr>
            <a:endParaRPr lang="fr-FR" dirty="0">
              <a:solidFill>
                <a:schemeClr val="bg1"/>
              </a:solidFill>
            </a:endParaRPr>
          </a:p>
          <a:p>
            <a:pPr marL="0" indent="0" algn="ctr">
              <a:buNone/>
            </a:pPr>
            <a:r>
              <a:rPr lang="fr-FR" dirty="0">
                <a:solidFill>
                  <a:schemeClr val="bg1"/>
                </a:solidFill>
              </a:rPr>
              <a:t>Public Relations </a:t>
            </a:r>
            <a:r>
              <a:rPr lang="fr-FR" dirty="0" err="1">
                <a:solidFill>
                  <a:schemeClr val="bg1"/>
                </a:solidFill>
              </a:rPr>
              <a:t>reference</a:t>
            </a:r>
            <a:r>
              <a:rPr lang="fr-FR" dirty="0">
                <a:solidFill>
                  <a:schemeClr val="bg1"/>
                </a:solidFill>
              </a:rPr>
              <a:t> in France and Europe</a:t>
            </a:r>
          </a:p>
          <a:p>
            <a:pPr marL="0" indent="0" algn="ctr">
              <a:buNone/>
            </a:pPr>
            <a:endParaRPr lang="fr-FR" dirty="0">
              <a:solidFill>
                <a:schemeClr val="bg1"/>
              </a:solidFill>
            </a:endParaRPr>
          </a:p>
          <a:p>
            <a:pPr marL="0" indent="0" algn="ctr">
              <a:buNone/>
            </a:pPr>
            <a:r>
              <a:rPr lang="fr-FR" dirty="0">
                <a:solidFill>
                  <a:schemeClr val="bg1"/>
                </a:solidFill>
              </a:rPr>
              <a:t>Expertise in </a:t>
            </a:r>
            <a:r>
              <a:rPr lang="fr-FR" dirty="0" err="1">
                <a:solidFill>
                  <a:schemeClr val="bg1"/>
                </a:solidFill>
              </a:rPr>
              <a:t>hospitalitity</a:t>
            </a:r>
            <a:r>
              <a:rPr lang="fr-FR" dirty="0">
                <a:solidFill>
                  <a:schemeClr val="bg1"/>
                </a:solidFill>
              </a:rPr>
              <a:t> management and </a:t>
            </a:r>
            <a:r>
              <a:rPr lang="fr-FR" dirty="0" err="1">
                <a:solidFill>
                  <a:schemeClr val="bg1"/>
                </a:solidFill>
              </a:rPr>
              <a:t>servicing</a:t>
            </a:r>
            <a:r>
              <a:rPr lang="fr-FR" dirty="0">
                <a:solidFill>
                  <a:schemeClr val="bg1"/>
                </a:solidFill>
              </a:rPr>
              <a:t> </a:t>
            </a:r>
          </a:p>
          <a:p>
            <a:pPr marL="0" indent="0" algn="ctr">
              <a:buNone/>
            </a:pPr>
            <a:endParaRPr lang="fr-FR" dirty="0">
              <a:solidFill>
                <a:schemeClr val="bg1"/>
              </a:solidFill>
            </a:endParaRPr>
          </a:p>
          <a:p>
            <a:pPr marL="0" indent="0" algn="ctr">
              <a:buNone/>
            </a:pPr>
            <a:r>
              <a:rPr lang="fr-FR" dirty="0">
                <a:solidFill>
                  <a:schemeClr val="bg1"/>
                </a:solidFill>
              </a:rPr>
              <a:t>Place to Be – Place to </a:t>
            </a:r>
            <a:r>
              <a:rPr lang="fr-FR" dirty="0" err="1">
                <a:solidFill>
                  <a:schemeClr val="bg1"/>
                </a:solidFill>
              </a:rPr>
              <a:t>Meet</a:t>
            </a:r>
            <a:r>
              <a:rPr lang="fr-FR" dirty="0">
                <a:solidFill>
                  <a:schemeClr val="bg1"/>
                </a:solidFill>
              </a:rPr>
              <a:t> – Place to Share for business – </a:t>
            </a:r>
            <a:r>
              <a:rPr lang="fr-FR" dirty="0" err="1">
                <a:solidFill>
                  <a:schemeClr val="bg1"/>
                </a:solidFill>
              </a:rPr>
              <a:t>politic</a:t>
            </a:r>
            <a:r>
              <a:rPr lang="fr-FR" dirty="0">
                <a:solidFill>
                  <a:schemeClr val="bg1"/>
                </a:solidFill>
              </a:rPr>
              <a:t> and Entertainment</a:t>
            </a:r>
          </a:p>
          <a:p>
            <a:pPr marL="0" indent="0" algn="ctr">
              <a:buNone/>
            </a:pPr>
            <a:endParaRPr lang="fr-FR" dirty="0">
              <a:solidFill>
                <a:schemeClr val="bg1"/>
              </a:solidFill>
            </a:endParaRPr>
          </a:p>
          <a:p>
            <a:pPr marL="0" indent="0" algn="ctr">
              <a:buNone/>
            </a:pPr>
            <a:endParaRPr lang="fr-FR" dirty="0">
              <a:solidFill>
                <a:schemeClr val="bg1"/>
              </a:solidFill>
            </a:endParaRPr>
          </a:p>
        </p:txBody>
      </p:sp>
      <p:pic>
        <p:nvPicPr>
          <p:cNvPr id="6" name="Image 5" descr="Une image contenant personne, table, intérieur, alimentation&#10;&#10;Description générée automatiquement">
            <a:extLst>
              <a:ext uri="{FF2B5EF4-FFF2-40B4-BE49-F238E27FC236}">
                <a16:creationId xmlns:a16="http://schemas.microsoft.com/office/drawing/2014/main" id="{ABE01D1E-4F02-46B6-BED2-F70A67DEE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028" y="3019621"/>
            <a:ext cx="5012123" cy="2183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 7" descr="Une image contenant personne, extérieur, photo, debout&#10;&#10;Description générée automatiquement">
            <a:extLst>
              <a:ext uri="{FF2B5EF4-FFF2-40B4-BE49-F238E27FC236}">
                <a16:creationId xmlns:a16="http://schemas.microsoft.com/office/drawing/2014/main" id="{8D3537A1-54CE-444F-903A-F1A1F108AC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025" y="857250"/>
            <a:ext cx="3984952" cy="1721499"/>
          </a:xfrm>
          <a:prstGeom prst="rect">
            <a:avLst/>
          </a:prstGeom>
          <a:ln>
            <a:noFill/>
          </a:ln>
          <a:effectLst>
            <a:softEdge rad="112500"/>
          </a:effectLst>
        </p:spPr>
      </p:pic>
    </p:spTree>
    <p:extLst>
      <p:ext uri="{BB962C8B-B14F-4D97-AF65-F5344CB8AC3E}">
        <p14:creationId xmlns:p14="http://schemas.microsoft.com/office/powerpoint/2010/main" val="247726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9C5CE-696C-4253-884E-A2933DE88B5D}"/>
              </a:ext>
            </a:extLst>
          </p:cNvPr>
          <p:cNvSpPr>
            <a:spLocks noGrp="1"/>
          </p:cNvSpPr>
          <p:nvPr>
            <p:ph type="title"/>
          </p:nvPr>
        </p:nvSpPr>
        <p:spPr>
          <a:xfrm>
            <a:off x="1741493" y="74131"/>
            <a:ext cx="8886242" cy="761710"/>
          </a:xfrm>
        </p:spPr>
        <p:txBody>
          <a:bodyPr>
            <a:normAutofit/>
          </a:bodyPr>
          <a:lstStyle/>
          <a:p>
            <a:r>
              <a:rPr lang="fr-FR" b="1" dirty="0">
                <a:solidFill>
                  <a:schemeClr val="bg1"/>
                </a:solidFill>
              </a:rPr>
              <a:t>1</a:t>
            </a:r>
            <a:r>
              <a:rPr lang="fr-FR" b="1" baseline="30000" dirty="0">
                <a:solidFill>
                  <a:schemeClr val="bg1"/>
                </a:solidFill>
              </a:rPr>
              <a:t>st</a:t>
            </a:r>
            <a:r>
              <a:rPr lang="fr-FR" b="1" dirty="0">
                <a:solidFill>
                  <a:schemeClr val="bg1"/>
                </a:solidFill>
              </a:rPr>
              <a:t> INVESTMENT &amp; LEGACY : PLAYERS !</a:t>
            </a:r>
          </a:p>
        </p:txBody>
      </p:sp>
      <p:sp>
        <p:nvSpPr>
          <p:cNvPr id="3" name="Espace réservé du contenu 2">
            <a:extLst>
              <a:ext uri="{FF2B5EF4-FFF2-40B4-BE49-F238E27FC236}">
                <a16:creationId xmlns:a16="http://schemas.microsoft.com/office/drawing/2014/main" id="{6BA7825A-BE60-4032-B5F2-9AAF2749E9B6}"/>
              </a:ext>
            </a:extLst>
          </p:cNvPr>
          <p:cNvSpPr>
            <a:spLocks noGrp="1"/>
          </p:cNvSpPr>
          <p:nvPr>
            <p:ph sz="half" idx="1"/>
          </p:nvPr>
        </p:nvSpPr>
        <p:spPr>
          <a:xfrm>
            <a:off x="1598064" y="2350285"/>
            <a:ext cx="3717485" cy="3263504"/>
          </a:xfrm>
        </p:spPr>
        <p:txBody>
          <a:bodyPr>
            <a:normAutofit fontScale="55000" lnSpcReduction="20000"/>
          </a:bodyPr>
          <a:lstStyle/>
          <a:p>
            <a:pPr marL="0" indent="0" algn="ctr">
              <a:buNone/>
            </a:pPr>
            <a:r>
              <a:rPr lang="fr-FR" sz="2550" b="1" dirty="0" err="1">
                <a:solidFill>
                  <a:schemeClr val="bg1"/>
                </a:solidFill>
              </a:rPr>
              <a:t>Reputation</a:t>
            </a:r>
            <a:r>
              <a:rPr lang="fr-FR" dirty="0">
                <a:solidFill>
                  <a:schemeClr val="bg1"/>
                </a:solidFill>
              </a:rPr>
              <a:t> </a:t>
            </a:r>
          </a:p>
          <a:p>
            <a:endParaRPr lang="fr-FR" dirty="0">
              <a:solidFill>
                <a:schemeClr val="bg1"/>
              </a:solidFill>
            </a:endParaRPr>
          </a:p>
          <a:p>
            <a:pPr marL="0" indent="0" algn="ctr">
              <a:buNone/>
            </a:pPr>
            <a:r>
              <a:rPr lang="fr-FR" dirty="0">
                <a:solidFill>
                  <a:schemeClr val="bg1"/>
                </a:solidFill>
              </a:rPr>
              <a:t>13 last ATP N°1 </a:t>
            </a:r>
            <a:r>
              <a:rPr lang="fr-FR" dirty="0" err="1">
                <a:solidFill>
                  <a:schemeClr val="bg1"/>
                </a:solidFill>
              </a:rPr>
              <a:t>played</a:t>
            </a:r>
            <a:r>
              <a:rPr lang="fr-FR" dirty="0">
                <a:solidFill>
                  <a:schemeClr val="bg1"/>
                </a:solidFill>
              </a:rPr>
              <a:t> the </a:t>
            </a:r>
            <a:r>
              <a:rPr lang="fr-FR" dirty="0" err="1">
                <a:solidFill>
                  <a:schemeClr val="bg1"/>
                </a:solidFill>
              </a:rPr>
              <a:t>tournament</a:t>
            </a:r>
            <a:r>
              <a:rPr lang="fr-FR" dirty="0">
                <a:solidFill>
                  <a:schemeClr val="bg1"/>
                </a:solidFill>
              </a:rPr>
              <a:t> : Djokovic, Nadal, Federer, Murray, Ferrero, Hewitt, </a:t>
            </a:r>
            <a:r>
              <a:rPr lang="fr-FR" dirty="0" err="1">
                <a:solidFill>
                  <a:schemeClr val="bg1"/>
                </a:solidFill>
              </a:rPr>
              <a:t>Kuerten</a:t>
            </a:r>
            <a:r>
              <a:rPr lang="fr-FR" dirty="0">
                <a:solidFill>
                  <a:schemeClr val="bg1"/>
                </a:solidFill>
              </a:rPr>
              <a:t>, </a:t>
            </a:r>
            <a:r>
              <a:rPr lang="fr-FR" dirty="0" err="1">
                <a:solidFill>
                  <a:schemeClr val="bg1"/>
                </a:solidFill>
              </a:rPr>
              <a:t>Safin</a:t>
            </a:r>
            <a:r>
              <a:rPr lang="fr-FR" dirty="0">
                <a:solidFill>
                  <a:schemeClr val="bg1"/>
                </a:solidFill>
              </a:rPr>
              <a:t>, Kafelnikov, Moya, Rios, Becker, Lendl</a:t>
            </a:r>
          </a:p>
          <a:p>
            <a:pPr marL="0" indent="0" algn="ctr">
              <a:buNone/>
            </a:pPr>
            <a:endParaRPr lang="fr-FR" dirty="0">
              <a:solidFill>
                <a:schemeClr val="bg1"/>
              </a:solidFill>
            </a:endParaRPr>
          </a:p>
          <a:p>
            <a:pPr marL="0" indent="0" algn="ctr">
              <a:buNone/>
            </a:pPr>
            <a:r>
              <a:rPr lang="fr-FR" dirty="0">
                <a:solidFill>
                  <a:schemeClr val="bg1"/>
                </a:solidFill>
              </a:rPr>
              <a:t>Worldclass winners: Becker, Forget, Kafelnikov, Federer, Murray, Tsonga, Del </a:t>
            </a:r>
            <a:r>
              <a:rPr lang="fr-FR" dirty="0" err="1">
                <a:solidFill>
                  <a:schemeClr val="bg1"/>
                </a:solidFill>
              </a:rPr>
              <a:t>Potro</a:t>
            </a:r>
            <a:r>
              <a:rPr lang="fr-FR" dirty="0">
                <a:solidFill>
                  <a:schemeClr val="bg1"/>
                </a:solidFill>
              </a:rPr>
              <a:t>, Kyrgios, Medvedev, </a:t>
            </a:r>
            <a:r>
              <a:rPr lang="fr-FR" dirty="0" err="1">
                <a:solidFill>
                  <a:schemeClr val="bg1"/>
                </a:solidFill>
              </a:rPr>
              <a:t>Tsitsipas</a:t>
            </a:r>
            <a:r>
              <a:rPr lang="fr-FR" dirty="0">
                <a:solidFill>
                  <a:schemeClr val="bg1"/>
                </a:solidFill>
              </a:rPr>
              <a:t>…  </a:t>
            </a:r>
          </a:p>
        </p:txBody>
      </p:sp>
      <p:sp>
        <p:nvSpPr>
          <p:cNvPr id="4" name="Espace réservé du contenu 3">
            <a:extLst>
              <a:ext uri="{FF2B5EF4-FFF2-40B4-BE49-F238E27FC236}">
                <a16:creationId xmlns:a16="http://schemas.microsoft.com/office/drawing/2014/main" id="{6908B25D-401C-44EC-A7F8-B70747CA7938}"/>
              </a:ext>
            </a:extLst>
          </p:cNvPr>
          <p:cNvSpPr>
            <a:spLocks noGrp="1"/>
          </p:cNvSpPr>
          <p:nvPr>
            <p:ph sz="half" idx="2"/>
          </p:nvPr>
        </p:nvSpPr>
        <p:spPr>
          <a:xfrm>
            <a:off x="6246370" y="2288833"/>
            <a:ext cx="3198500" cy="3263504"/>
          </a:xfrm>
        </p:spPr>
        <p:txBody>
          <a:bodyPr>
            <a:normAutofit fontScale="55000" lnSpcReduction="20000"/>
          </a:bodyPr>
          <a:lstStyle/>
          <a:p>
            <a:pPr marL="0" indent="0" algn="ctr">
              <a:buNone/>
            </a:pPr>
            <a:r>
              <a:rPr lang="fr-FR" sz="2550" b="1" dirty="0">
                <a:solidFill>
                  <a:schemeClr val="bg1"/>
                </a:solidFill>
              </a:rPr>
              <a:t>Strategic Intent </a:t>
            </a:r>
          </a:p>
          <a:p>
            <a:pPr marL="0" indent="0">
              <a:buNone/>
            </a:pPr>
            <a:endParaRPr lang="fr-FR" dirty="0">
              <a:solidFill>
                <a:schemeClr val="bg1"/>
              </a:solidFill>
            </a:endParaRPr>
          </a:p>
          <a:p>
            <a:pPr marL="0" indent="0" algn="ctr">
              <a:buNone/>
            </a:pPr>
            <a:r>
              <a:rPr lang="fr-FR" dirty="0">
                <a:solidFill>
                  <a:schemeClr val="bg1"/>
                </a:solidFill>
              </a:rPr>
              <a:t>Next </a:t>
            </a:r>
            <a:r>
              <a:rPr lang="fr-FR" dirty="0" err="1">
                <a:solidFill>
                  <a:schemeClr val="bg1"/>
                </a:solidFill>
              </a:rPr>
              <a:t>generation</a:t>
            </a:r>
            <a:r>
              <a:rPr lang="fr-FR" dirty="0">
                <a:solidFill>
                  <a:schemeClr val="bg1"/>
                </a:solidFill>
              </a:rPr>
              <a:t> </a:t>
            </a:r>
            <a:r>
              <a:rPr lang="fr-FR" dirty="0" err="1">
                <a:solidFill>
                  <a:schemeClr val="bg1"/>
                </a:solidFill>
              </a:rPr>
              <a:t>positionning</a:t>
            </a:r>
            <a:r>
              <a:rPr lang="fr-FR" dirty="0">
                <a:solidFill>
                  <a:schemeClr val="bg1"/>
                </a:solidFill>
              </a:rPr>
              <a:t> : </a:t>
            </a:r>
            <a:r>
              <a:rPr lang="fr-FR" dirty="0" err="1">
                <a:solidFill>
                  <a:schemeClr val="bg1"/>
                </a:solidFill>
              </a:rPr>
              <a:t>Tsitsipas</a:t>
            </a:r>
            <a:r>
              <a:rPr lang="fr-FR" dirty="0">
                <a:solidFill>
                  <a:schemeClr val="bg1"/>
                </a:solidFill>
              </a:rPr>
              <a:t>, Auger-</a:t>
            </a:r>
            <a:r>
              <a:rPr lang="fr-FR" dirty="0" err="1">
                <a:solidFill>
                  <a:schemeClr val="bg1"/>
                </a:solidFill>
              </a:rPr>
              <a:t>Aliassime</a:t>
            </a:r>
            <a:r>
              <a:rPr lang="fr-FR" dirty="0">
                <a:solidFill>
                  <a:schemeClr val="bg1"/>
                </a:solidFill>
              </a:rPr>
              <a:t>, </a:t>
            </a:r>
            <a:r>
              <a:rPr lang="fr-FR" dirty="0" err="1">
                <a:solidFill>
                  <a:schemeClr val="bg1"/>
                </a:solidFill>
              </a:rPr>
              <a:t>Shapovalov</a:t>
            </a:r>
            <a:r>
              <a:rPr lang="fr-FR" dirty="0">
                <a:solidFill>
                  <a:schemeClr val="bg1"/>
                </a:solidFill>
              </a:rPr>
              <a:t>, Humbert, </a:t>
            </a:r>
            <a:r>
              <a:rPr lang="fr-FR" dirty="0" err="1">
                <a:solidFill>
                  <a:schemeClr val="bg1"/>
                </a:solidFill>
              </a:rPr>
              <a:t>Sinner</a:t>
            </a:r>
            <a:r>
              <a:rPr lang="fr-FR" dirty="0">
                <a:solidFill>
                  <a:schemeClr val="bg1"/>
                </a:solidFill>
              </a:rPr>
              <a:t>, Rune</a:t>
            </a:r>
          </a:p>
          <a:p>
            <a:pPr marL="0" indent="0" algn="ctr">
              <a:buNone/>
            </a:pPr>
            <a:endParaRPr lang="fr-FR" dirty="0">
              <a:solidFill>
                <a:schemeClr val="bg1"/>
              </a:solidFill>
            </a:endParaRPr>
          </a:p>
          <a:p>
            <a:pPr marL="0" indent="0" algn="ctr">
              <a:buNone/>
            </a:pPr>
            <a:r>
              <a:rPr lang="fr-FR" dirty="0">
                <a:solidFill>
                  <a:schemeClr val="bg1"/>
                </a:solidFill>
              </a:rPr>
              <a:t>Champions </a:t>
            </a:r>
            <a:r>
              <a:rPr lang="fr-FR" dirty="0" err="1">
                <a:solidFill>
                  <a:schemeClr val="bg1"/>
                </a:solidFill>
              </a:rPr>
              <a:t>reveal</a:t>
            </a:r>
            <a:r>
              <a:rPr lang="fr-FR" dirty="0">
                <a:solidFill>
                  <a:schemeClr val="bg1"/>
                </a:solidFill>
              </a:rPr>
              <a:t> and winners in Marseille : Federer, </a:t>
            </a:r>
            <a:r>
              <a:rPr lang="fr-FR" dirty="0" err="1">
                <a:solidFill>
                  <a:schemeClr val="bg1"/>
                </a:solidFill>
              </a:rPr>
              <a:t>Soderling</a:t>
            </a:r>
            <a:r>
              <a:rPr lang="fr-FR" dirty="0">
                <a:solidFill>
                  <a:schemeClr val="bg1"/>
                </a:solidFill>
              </a:rPr>
              <a:t>, Murray, Tsonga, Kyrgios, </a:t>
            </a:r>
            <a:r>
              <a:rPr lang="fr-FR" dirty="0" err="1">
                <a:solidFill>
                  <a:schemeClr val="bg1"/>
                </a:solidFill>
              </a:rPr>
              <a:t>Khachanov</a:t>
            </a:r>
            <a:r>
              <a:rPr lang="fr-FR" dirty="0">
                <a:solidFill>
                  <a:schemeClr val="bg1"/>
                </a:solidFill>
              </a:rPr>
              <a:t>, </a:t>
            </a:r>
            <a:r>
              <a:rPr lang="fr-FR" dirty="0" err="1">
                <a:solidFill>
                  <a:schemeClr val="bg1"/>
                </a:solidFill>
              </a:rPr>
              <a:t>Tsitsipas</a:t>
            </a:r>
            <a:endParaRPr lang="fr-FR" dirty="0">
              <a:solidFill>
                <a:schemeClr val="bg1"/>
              </a:solidFill>
            </a:endParaRPr>
          </a:p>
          <a:p>
            <a:pPr marL="0" indent="0" algn="ctr">
              <a:buNone/>
            </a:pPr>
            <a:endParaRPr lang="fr-FR" dirty="0">
              <a:solidFill>
                <a:schemeClr val="bg1"/>
              </a:solidFill>
            </a:endParaRPr>
          </a:p>
          <a:p>
            <a:pPr marL="0" indent="0" algn="ctr">
              <a:buNone/>
            </a:pPr>
            <a:r>
              <a:rPr lang="fr-FR" dirty="0">
                <a:solidFill>
                  <a:schemeClr val="bg1"/>
                </a:solidFill>
              </a:rPr>
              <a:t>Top best french </a:t>
            </a:r>
            <a:r>
              <a:rPr lang="fr-FR" dirty="0" err="1">
                <a:solidFill>
                  <a:schemeClr val="bg1"/>
                </a:solidFill>
              </a:rPr>
              <a:t>players</a:t>
            </a:r>
            <a:r>
              <a:rPr lang="fr-FR" dirty="0">
                <a:solidFill>
                  <a:schemeClr val="bg1"/>
                </a:solidFill>
              </a:rPr>
              <a:t> : Noah, Forget, Leconte, Pioline, Santoro, Grosjean, Clément, Tsonga, Monfils, Gasquet, Simon, Pouille… </a:t>
            </a:r>
          </a:p>
        </p:txBody>
      </p:sp>
      <p:pic>
        <p:nvPicPr>
          <p:cNvPr id="6" name="Image 5" descr="Une image contenant personne, intérieur, table, tenant&#10;&#10;Description générée automatiquement">
            <a:extLst>
              <a:ext uri="{FF2B5EF4-FFF2-40B4-BE49-F238E27FC236}">
                <a16:creationId xmlns:a16="http://schemas.microsoft.com/office/drawing/2014/main" id="{CF878BCA-E663-40B6-A4E7-3952D3F4B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874" y="4515645"/>
            <a:ext cx="1323781" cy="1323781"/>
          </a:xfrm>
          <a:prstGeom prst="rect">
            <a:avLst/>
          </a:prstGeom>
          <a:ln>
            <a:noFill/>
          </a:ln>
          <a:effectLst>
            <a:softEdge rad="112500"/>
          </a:effectLst>
        </p:spPr>
      </p:pic>
      <p:pic>
        <p:nvPicPr>
          <p:cNvPr id="33" name="Image 32">
            <a:extLst>
              <a:ext uri="{FF2B5EF4-FFF2-40B4-BE49-F238E27FC236}">
                <a16:creationId xmlns:a16="http://schemas.microsoft.com/office/drawing/2014/main" id="{19727B78-8F91-402B-A71E-A200E0FFFF29}"/>
              </a:ext>
            </a:extLst>
          </p:cNvPr>
          <p:cNvPicPr>
            <a:picLocks noChangeAspect="1"/>
          </p:cNvPicPr>
          <p:nvPr/>
        </p:nvPicPr>
        <p:blipFill>
          <a:blip r:embed="rId3"/>
          <a:stretch>
            <a:fillRect/>
          </a:stretch>
        </p:blipFill>
        <p:spPr>
          <a:xfrm>
            <a:off x="4685464" y="4364460"/>
            <a:ext cx="1260169" cy="1508951"/>
          </a:xfrm>
          <a:prstGeom prst="rect">
            <a:avLst/>
          </a:prstGeom>
          <a:ln>
            <a:noFill/>
          </a:ln>
          <a:effectLst>
            <a:softEdge rad="112500"/>
          </a:effectLst>
        </p:spPr>
      </p:pic>
      <p:pic>
        <p:nvPicPr>
          <p:cNvPr id="35" name="Image 34">
            <a:extLst>
              <a:ext uri="{FF2B5EF4-FFF2-40B4-BE49-F238E27FC236}">
                <a16:creationId xmlns:a16="http://schemas.microsoft.com/office/drawing/2014/main" id="{B86AF0C0-F510-446B-8D0F-1BAFDD53CCB3}"/>
              </a:ext>
            </a:extLst>
          </p:cNvPr>
          <p:cNvPicPr>
            <a:picLocks noChangeAspect="1"/>
          </p:cNvPicPr>
          <p:nvPr/>
        </p:nvPicPr>
        <p:blipFill>
          <a:blip r:embed="rId4"/>
          <a:stretch>
            <a:fillRect/>
          </a:stretch>
        </p:blipFill>
        <p:spPr>
          <a:xfrm>
            <a:off x="5319753" y="1708589"/>
            <a:ext cx="798596" cy="1582200"/>
          </a:xfrm>
          <a:prstGeom prst="rect">
            <a:avLst/>
          </a:prstGeom>
          <a:ln>
            <a:noFill/>
          </a:ln>
          <a:effectLst>
            <a:softEdge rad="112500"/>
          </a:effectLst>
        </p:spPr>
      </p:pic>
      <p:pic>
        <p:nvPicPr>
          <p:cNvPr id="36" name="Image 35">
            <a:extLst>
              <a:ext uri="{FF2B5EF4-FFF2-40B4-BE49-F238E27FC236}">
                <a16:creationId xmlns:a16="http://schemas.microsoft.com/office/drawing/2014/main" id="{F64768A7-8AB1-4DC3-8D64-6C6FD2F38B38}"/>
              </a:ext>
            </a:extLst>
          </p:cNvPr>
          <p:cNvPicPr>
            <a:picLocks noChangeAspect="1"/>
          </p:cNvPicPr>
          <p:nvPr/>
        </p:nvPicPr>
        <p:blipFill>
          <a:blip r:embed="rId5"/>
          <a:stretch>
            <a:fillRect/>
          </a:stretch>
        </p:blipFill>
        <p:spPr>
          <a:xfrm>
            <a:off x="1741494" y="1018576"/>
            <a:ext cx="1003739" cy="1523600"/>
          </a:xfrm>
          <a:prstGeom prst="rect">
            <a:avLst/>
          </a:prstGeom>
          <a:ln>
            <a:noFill/>
          </a:ln>
          <a:effectLst>
            <a:softEdge rad="112500"/>
          </a:effectLst>
        </p:spPr>
      </p:pic>
      <p:pic>
        <p:nvPicPr>
          <p:cNvPr id="37" name="Image 36">
            <a:extLst>
              <a:ext uri="{FF2B5EF4-FFF2-40B4-BE49-F238E27FC236}">
                <a16:creationId xmlns:a16="http://schemas.microsoft.com/office/drawing/2014/main" id="{C7D2C27F-460A-4D6E-9B50-08D9C62B258A}"/>
              </a:ext>
            </a:extLst>
          </p:cNvPr>
          <p:cNvPicPr>
            <a:picLocks noChangeAspect="1"/>
          </p:cNvPicPr>
          <p:nvPr/>
        </p:nvPicPr>
        <p:blipFill>
          <a:blip r:embed="rId6"/>
          <a:stretch>
            <a:fillRect/>
          </a:stretch>
        </p:blipFill>
        <p:spPr>
          <a:xfrm>
            <a:off x="9341096" y="1305664"/>
            <a:ext cx="1252842" cy="1406400"/>
          </a:xfrm>
          <a:prstGeom prst="rect">
            <a:avLst/>
          </a:prstGeom>
          <a:ln>
            <a:noFill/>
          </a:ln>
          <a:effectLst>
            <a:softEdge rad="112500"/>
          </a:effectLst>
        </p:spPr>
      </p:pic>
      <p:pic>
        <p:nvPicPr>
          <p:cNvPr id="38" name="Image 37">
            <a:extLst>
              <a:ext uri="{FF2B5EF4-FFF2-40B4-BE49-F238E27FC236}">
                <a16:creationId xmlns:a16="http://schemas.microsoft.com/office/drawing/2014/main" id="{4B3ABBE2-1A08-40C5-BCC7-64D47384192A}"/>
              </a:ext>
            </a:extLst>
          </p:cNvPr>
          <p:cNvPicPr>
            <a:picLocks noChangeAspect="1"/>
          </p:cNvPicPr>
          <p:nvPr/>
        </p:nvPicPr>
        <p:blipFill>
          <a:blip r:embed="rId7"/>
          <a:stretch>
            <a:fillRect/>
          </a:stretch>
        </p:blipFill>
        <p:spPr>
          <a:xfrm>
            <a:off x="9319116" y="2890001"/>
            <a:ext cx="1296802" cy="1413725"/>
          </a:xfrm>
          <a:prstGeom prst="rect">
            <a:avLst/>
          </a:prstGeom>
          <a:ln>
            <a:noFill/>
          </a:ln>
          <a:effectLst>
            <a:softEdge rad="112500"/>
          </a:effectLst>
        </p:spPr>
      </p:pic>
      <p:pic>
        <p:nvPicPr>
          <p:cNvPr id="39" name="Image 38">
            <a:extLst>
              <a:ext uri="{FF2B5EF4-FFF2-40B4-BE49-F238E27FC236}">
                <a16:creationId xmlns:a16="http://schemas.microsoft.com/office/drawing/2014/main" id="{D19AD95D-7AF2-45A5-A5A1-95126DE561AF}"/>
              </a:ext>
            </a:extLst>
          </p:cNvPr>
          <p:cNvPicPr>
            <a:picLocks noChangeAspect="1"/>
          </p:cNvPicPr>
          <p:nvPr/>
        </p:nvPicPr>
        <p:blipFill>
          <a:blip r:embed="rId8"/>
          <a:stretch>
            <a:fillRect/>
          </a:stretch>
        </p:blipFill>
        <p:spPr>
          <a:xfrm>
            <a:off x="9341097" y="4481660"/>
            <a:ext cx="1208883" cy="1391750"/>
          </a:xfrm>
          <a:prstGeom prst="rect">
            <a:avLst/>
          </a:prstGeom>
          <a:ln>
            <a:noFill/>
          </a:ln>
          <a:effectLst>
            <a:softEdge rad="112500"/>
          </a:effectLst>
        </p:spPr>
      </p:pic>
    </p:spTree>
    <p:extLst>
      <p:ext uri="{BB962C8B-B14F-4D97-AF65-F5344CB8AC3E}">
        <p14:creationId xmlns:p14="http://schemas.microsoft.com/office/powerpoint/2010/main" val="3075170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A25CBA-5D54-4F6B-A763-259BCBED5151}"/>
              </a:ext>
            </a:extLst>
          </p:cNvPr>
          <p:cNvSpPr>
            <a:spLocks noGrp="1"/>
          </p:cNvSpPr>
          <p:nvPr>
            <p:ph type="title"/>
          </p:nvPr>
        </p:nvSpPr>
        <p:spPr>
          <a:xfrm>
            <a:off x="1542640" y="24432"/>
            <a:ext cx="4265329" cy="994172"/>
          </a:xfrm>
          <a:solidFill>
            <a:schemeClr val="tx1"/>
          </a:solidFill>
        </p:spPr>
        <p:txBody>
          <a:bodyPr>
            <a:noAutofit/>
          </a:bodyPr>
          <a:lstStyle/>
          <a:p>
            <a:r>
              <a:rPr lang="fr-FR" sz="3600" b="1" dirty="0">
                <a:solidFill>
                  <a:schemeClr val="bg1"/>
                </a:solidFill>
              </a:rPr>
              <a:t>PARTNERSHIP </a:t>
            </a:r>
            <a:br>
              <a:rPr lang="fr-FR" sz="3600" b="1" dirty="0">
                <a:solidFill>
                  <a:schemeClr val="bg1"/>
                </a:solidFill>
              </a:rPr>
            </a:br>
            <a:r>
              <a:rPr lang="fr-FR" sz="3600" b="1" dirty="0">
                <a:solidFill>
                  <a:schemeClr val="bg1"/>
                </a:solidFill>
              </a:rPr>
              <a:t>VALUE CREATION </a:t>
            </a:r>
          </a:p>
        </p:txBody>
      </p:sp>
      <p:sp>
        <p:nvSpPr>
          <p:cNvPr id="3" name="Espace réservé du contenu 2">
            <a:extLst>
              <a:ext uri="{FF2B5EF4-FFF2-40B4-BE49-F238E27FC236}">
                <a16:creationId xmlns:a16="http://schemas.microsoft.com/office/drawing/2014/main" id="{B2C52E17-5A34-4A76-9C63-B9473731FD13}"/>
              </a:ext>
            </a:extLst>
          </p:cNvPr>
          <p:cNvSpPr>
            <a:spLocks noGrp="1"/>
          </p:cNvSpPr>
          <p:nvPr>
            <p:ph sz="half" idx="1"/>
          </p:nvPr>
        </p:nvSpPr>
        <p:spPr>
          <a:xfrm>
            <a:off x="1524001" y="4487115"/>
            <a:ext cx="4002833" cy="1499945"/>
          </a:xfrm>
          <a:solidFill>
            <a:schemeClr val="tx1"/>
          </a:solidFill>
        </p:spPr>
        <p:txBody>
          <a:bodyPr>
            <a:normAutofit fontScale="47500" lnSpcReduction="20000"/>
          </a:bodyPr>
          <a:lstStyle/>
          <a:p>
            <a:pPr marL="0" indent="0" algn="ctr">
              <a:buNone/>
            </a:pPr>
            <a:r>
              <a:rPr lang="fr-FR" b="1" dirty="0">
                <a:solidFill>
                  <a:schemeClr val="bg1"/>
                </a:solidFill>
              </a:rPr>
              <a:t>VIP Village, </a:t>
            </a:r>
            <a:r>
              <a:rPr lang="fr-FR" b="1" dirty="0" err="1">
                <a:solidFill>
                  <a:schemeClr val="bg1"/>
                </a:solidFill>
              </a:rPr>
              <a:t>Hospitality</a:t>
            </a:r>
            <a:r>
              <a:rPr lang="fr-FR" b="1" dirty="0">
                <a:solidFill>
                  <a:schemeClr val="bg1"/>
                </a:solidFill>
              </a:rPr>
              <a:t>, Design and </a:t>
            </a:r>
            <a:r>
              <a:rPr lang="fr-FR" b="1" dirty="0" err="1">
                <a:solidFill>
                  <a:schemeClr val="bg1"/>
                </a:solidFill>
              </a:rPr>
              <a:t>Atmosphere</a:t>
            </a:r>
            <a:r>
              <a:rPr lang="fr-FR" b="1" dirty="0">
                <a:solidFill>
                  <a:schemeClr val="bg1"/>
                </a:solidFill>
              </a:rPr>
              <a:t> </a:t>
            </a:r>
          </a:p>
          <a:p>
            <a:pPr marL="0" indent="0" algn="ctr">
              <a:buNone/>
            </a:pPr>
            <a:r>
              <a:rPr lang="fr-FR" dirty="0">
                <a:solidFill>
                  <a:schemeClr val="bg1"/>
                </a:solidFill>
              </a:rPr>
              <a:t>6000 m² </a:t>
            </a:r>
            <a:r>
              <a:rPr lang="fr-FR" dirty="0" err="1">
                <a:solidFill>
                  <a:schemeClr val="bg1"/>
                </a:solidFill>
              </a:rPr>
              <a:t>temporary</a:t>
            </a:r>
            <a:r>
              <a:rPr lang="fr-FR" dirty="0">
                <a:solidFill>
                  <a:schemeClr val="bg1"/>
                </a:solidFill>
              </a:rPr>
              <a:t> </a:t>
            </a:r>
            <a:r>
              <a:rPr lang="fr-FR" dirty="0" err="1">
                <a:solidFill>
                  <a:schemeClr val="bg1"/>
                </a:solidFill>
              </a:rPr>
              <a:t>hospitality</a:t>
            </a:r>
            <a:endParaRPr lang="fr-FR" dirty="0">
              <a:solidFill>
                <a:schemeClr val="bg1"/>
              </a:solidFill>
            </a:endParaRPr>
          </a:p>
          <a:p>
            <a:pPr marL="0" indent="0" algn="ctr">
              <a:buNone/>
            </a:pPr>
            <a:r>
              <a:rPr lang="fr-FR" dirty="0">
                <a:solidFill>
                  <a:schemeClr val="bg1"/>
                </a:solidFill>
              </a:rPr>
              <a:t>More </a:t>
            </a:r>
            <a:r>
              <a:rPr lang="fr-FR" dirty="0" err="1">
                <a:solidFill>
                  <a:schemeClr val="bg1"/>
                </a:solidFill>
              </a:rPr>
              <a:t>than</a:t>
            </a:r>
            <a:r>
              <a:rPr lang="fr-FR" dirty="0">
                <a:solidFill>
                  <a:schemeClr val="bg1"/>
                </a:solidFill>
              </a:rPr>
              <a:t> 25000 VIPs</a:t>
            </a:r>
          </a:p>
          <a:p>
            <a:pPr marL="0" indent="0" algn="ctr">
              <a:buNone/>
            </a:pPr>
            <a:r>
              <a:rPr lang="fr-FR" dirty="0">
                <a:solidFill>
                  <a:schemeClr val="bg1"/>
                </a:solidFill>
              </a:rPr>
              <a:t>3 restaurants and </a:t>
            </a:r>
            <a:r>
              <a:rPr lang="fr-FR" dirty="0" err="1">
                <a:solidFill>
                  <a:schemeClr val="bg1"/>
                </a:solidFill>
              </a:rPr>
              <a:t>themes</a:t>
            </a:r>
            <a:endParaRPr lang="fr-FR" dirty="0">
              <a:solidFill>
                <a:schemeClr val="bg1"/>
              </a:solidFill>
            </a:endParaRPr>
          </a:p>
          <a:p>
            <a:pPr marL="0" indent="0" algn="ctr">
              <a:buNone/>
            </a:pPr>
            <a:r>
              <a:rPr lang="fr-FR" dirty="0">
                <a:solidFill>
                  <a:schemeClr val="bg1"/>
                </a:solidFill>
              </a:rPr>
              <a:t>Home and smart spirit ambiance</a:t>
            </a:r>
          </a:p>
        </p:txBody>
      </p:sp>
      <p:sp>
        <p:nvSpPr>
          <p:cNvPr id="4" name="Espace réservé du contenu 3">
            <a:extLst>
              <a:ext uri="{FF2B5EF4-FFF2-40B4-BE49-F238E27FC236}">
                <a16:creationId xmlns:a16="http://schemas.microsoft.com/office/drawing/2014/main" id="{4431B22B-9846-4942-B4EC-D63F956CCEEB}"/>
              </a:ext>
            </a:extLst>
          </p:cNvPr>
          <p:cNvSpPr>
            <a:spLocks noGrp="1"/>
          </p:cNvSpPr>
          <p:nvPr>
            <p:ph sz="half" idx="2"/>
          </p:nvPr>
        </p:nvSpPr>
        <p:spPr>
          <a:xfrm>
            <a:off x="7089740" y="965448"/>
            <a:ext cx="3578261" cy="2948291"/>
          </a:xfrm>
          <a:solidFill>
            <a:schemeClr val="tx1"/>
          </a:solidFill>
        </p:spPr>
        <p:txBody>
          <a:bodyPr>
            <a:normAutofit fontScale="47500" lnSpcReduction="20000"/>
          </a:bodyPr>
          <a:lstStyle/>
          <a:p>
            <a:pPr marL="0" indent="0" algn="ctr">
              <a:buNone/>
            </a:pPr>
            <a:r>
              <a:rPr lang="fr-FR" b="1" dirty="0" err="1">
                <a:solidFill>
                  <a:schemeClr val="bg1"/>
                </a:solidFill>
              </a:rPr>
              <a:t>Loyalty</a:t>
            </a:r>
            <a:r>
              <a:rPr lang="fr-FR" b="1" dirty="0">
                <a:solidFill>
                  <a:schemeClr val="bg1"/>
                </a:solidFill>
              </a:rPr>
              <a:t> &amp; </a:t>
            </a:r>
            <a:r>
              <a:rPr lang="fr-FR" b="1" dirty="0" err="1">
                <a:solidFill>
                  <a:schemeClr val="bg1"/>
                </a:solidFill>
              </a:rPr>
              <a:t>sustainable</a:t>
            </a:r>
            <a:r>
              <a:rPr lang="fr-FR" b="1" dirty="0">
                <a:solidFill>
                  <a:schemeClr val="bg1"/>
                </a:solidFill>
              </a:rPr>
              <a:t> </a:t>
            </a:r>
            <a:r>
              <a:rPr lang="fr-FR" b="1" dirty="0" err="1">
                <a:solidFill>
                  <a:schemeClr val="bg1"/>
                </a:solidFill>
              </a:rPr>
              <a:t>patnership</a:t>
            </a:r>
            <a:r>
              <a:rPr lang="fr-FR" b="1" dirty="0">
                <a:solidFill>
                  <a:schemeClr val="bg1"/>
                </a:solidFill>
              </a:rPr>
              <a:t> relations </a:t>
            </a:r>
          </a:p>
          <a:p>
            <a:pPr marL="0" indent="0" algn="ctr">
              <a:buNone/>
            </a:pPr>
            <a:endParaRPr lang="fr-FR" dirty="0">
              <a:solidFill>
                <a:schemeClr val="bg1"/>
              </a:solidFill>
            </a:endParaRPr>
          </a:p>
          <a:p>
            <a:pPr marL="0" indent="0" algn="ctr">
              <a:buNone/>
            </a:pPr>
            <a:r>
              <a:rPr lang="fr-FR" dirty="0">
                <a:solidFill>
                  <a:schemeClr val="bg1"/>
                </a:solidFill>
              </a:rPr>
              <a:t>Public : Conseil Départemental des Bouches du Rhône, Ville de Marseille, Aix-Marseille Provence Métropole, French </a:t>
            </a:r>
            <a:r>
              <a:rPr lang="fr-FR" dirty="0" err="1">
                <a:solidFill>
                  <a:schemeClr val="bg1"/>
                </a:solidFill>
              </a:rPr>
              <a:t>Federation</a:t>
            </a:r>
            <a:r>
              <a:rPr lang="fr-FR" dirty="0">
                <a:solidFill>
                  <a:schemeClr val="bg1"/>
                </a:solidFill>
              </a:rPr>
              <a:t> of Tennis</a:t>
            </a:r>
          </a:p>
          <a:p>
            <a:pPr marL="0" indent="0" algn="ctr">
              <a:buNone/>
            </a:pPr>
            <a:endParaRPr lang="fr-FR" dirty="0">
              <a:solidFill>
                <a:schemeClr val="bg1"/>
              </a:solidFill>
            </a:endParaRPr>
          </a:p>
          <a:p>
            <a:pPr marL="0" indent="0" algn="ctr">
              <a:buNone/>
            </a:pPr>
            <a:r>
              <a:rPr lang="fr-FR" dirty="0" err="1">
                <a:solidFill>
                  <a:schemeClr val="bg1"/>
                </a:solidFill>
              </a:rPr>
              <a:t>Private</a:t>
            </a:r>
            <a:r>
              <a:rPr lang="fr-FR" dirty="0">
                <a:solidFill>
                  <a:schemeClr val="bg1"/>
                </a:solidFill>
              </a:rPr>
              <a:t> </a:t>
            </a:r>
            <a:r>
              <a:rPr lang="fr-FR" dirty="0" err="1">
                <a:solidFill>
                  <a:schemeClr val="bg1"/>
                </a:solidFill>
              </a:rPr>
              <a:t>both</a:t>
            </a:r>
            <a:r>
              <a:rPr lang="fr-FR" dirty="0">
                <a:solidFill>
                  <a:schemeClr val="bg1"/>
                </a:solidFill>
              </a:rPr>
              <a:t> national &amp; international : BNP Paribas, Veolia, Eiffage, Emirates, Sodexo, Dalkia, DLSI, Lacoste, GL Events, Suez, Nexity…</a:t>
            </a:r>
          </a:p>
          <a:p>
            <a:pPr marL="0" indent="0" algn="ctr">
              <a:buNone/>
            </a:pPr>
            <a:endParaRPr lang="fr-FR" dirty="0">
              <a:solidFill>
                <a:schemeClr val="bg1"/>
              </a:solidFill>
            </a:endParaRPr>
          </a:p>
          <a:p>
            <a:pPr marL="0" indent="0" algn="ctr">
              <a:buNone/>
            </a:pPr>
            <a:r>
              <a:rPr lang="fr-FR" dirty="0" err="1">
                <a:solidFill>
                  <a:schemeClr val="bg1"/>
                </a:solidFill>
              </a:rPr>
              <a:t>SMEs</a:t>
            </a:r>
            <a:r>
              <a:rPr lang="fr-FR" dirty="0">
                <a:solidFill>
                  <a:schemeClr val="bg1"/>
                </a:solidFill>
              </a:rPr>
              <a:t> and local </a:t>
            </a:r>
            <a:r>
              <a:rPr lang="fr-FR" dirty="0" err="1">
                <a:solidFill>
                  <a:schemeClr val="bg1"/>
                </a:solidFill>
              </a:rPr>
              <a:t>companies</a:t>
            </a:r>
            <a:r>
              <a:rPr lang="fr-FR" dirty="0">
                <a:solidFill>
                  <a:schemeClr val="bg1"/>
                </a:solidFill>
              </a:rPr>
              <a:t> : Onet, ETIC, Ricard, Enseignes &amp; </a:t>
            </a:r>
            <a:r>
              <a:rPr lang="fr-FR" dirty="0" err="1">
                <a:solidFill>
                  <a:schemeClr val="bg1"/>
                </a:solidFill>
              </a:rPr>
              <a:t>Neons</a:t>
            </a:r>
            <a:r>
              <a:rPr lang="fr-FR" dirty="0">
                <a:solidFill>
                  <a:schemeClr val="bg1"/>
                </a:solidFill>
              </a:rPr>
              <a:t>, </a:t>
            </a:r>
            <a:r>
              <a:rPr lang="fr-FR" dirty="0" err="1">
                <a:solidFill>
                  <a:schemeClr val="bg1"/>
                </a:solidFill>
              </a:rPr>
              <a:t>HighCo</a:t>
            </a:r>
            <a:r>
              <a:rPr lang="fr-FR" dirty="0">
                <a:solidFill>
                  <a:schemeClr val="bg1"/>
                </a:solidFill>
              </a:rPr>
              <a:t>, Terrasses du Port…. </a:t>
            </a:r>
          </a:p>
        </p:txBody>
      </p:sp>
      <p:pic>
        <p:nvPicPr>
          <p:cNvPr id="5" name="Image 4">
            <a:extLst>
              <a:ext uri="{FF2B5EF4-FFF2-40B4-BE49-F238E27FC236}">
                <a16:creationId xmlns:a16="http://schemas.microsoft.com/office/drawing/2014/main" id="{A4C65D8E-5F30-4590-B88B-06AE6124F0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2640" y="1851424"/>
            <a:ext cx="3640511" cy="2528101"/>
          </a:xfrm>
          <a:prstGeom prst="ellipse">
            <a:avLst/>
          </a:prstGeom>
          <a:solidFill>
            <a:schemeClr val="bg1"/>
          </a:solidFill>
          <a:ln>
            <a:noFill/>
          </a:ln>
          <a:effectLst>
            <a:softEdge rad="112500"/>
          </a:effectLst>
        </p:spPr>
      </p:pic>
      <p:pic>
        <p:nvPicPr>
          <p:cNvPr id="7" name="Image 6" descr="Une image contenant personne, gens, debout, homme&#10;&#10;Description générée automatiquement">
            <a:extLst>
              <a:ext uri="{FF2B5EF4-FFF2-40B4-BE49-F238E27FC236}">
                <a16:creationId xmlns:a16="http://schemas.microsoft.com/office/drawing/2014/main" id="{59C232FF-16AB-411C-BC7B-4EEB0E1E0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8335" y="991094"/>
            <a:ext cx="1828800" cy="1211580"/>
          </a:xfrm>
          <a:prstGeom prst="rect">
            <a:avLst/>
          </a:prstGeom>
          <a:solidFill>
            <a:schemeClr val="bg1"/>
          </a:solidFill>
          <a:ln>
            <a:noFill/>
          </a:ln>
          <a:effectLst>
            <a:softEdge rad="112500"/>
          </a:effectLst>
        </p:spPr>
      </p:pic>
      <p:pic>
        <p:nvPicPr>
          <p:cNvPr id="11" name="Image 10" descr="Une image contenant extérieur, eau, rue, nuit&#10;&#10;Description générée automatiquement">
            <a:extLst>
              <a:ext uri="{FF2B5EF4-FFF2-40B4-BE49-F238E27FC236}">
                <a16:creationId xmlns:a16="http://schemas.microsoft.com/office/drawing/2014/main" id="{1EE435B6-167B-4AAB-99B0-1F1B52EBA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6834" y="4357667"/>
            <a:ext cx="2302329" cy="1534886"/>
          </a:xfrm>
          <a:prstGeom prst="rect">
            <a:avLst/>
          </a:prstGeom>
          <a:solidFill>
            <a:schemeClr val="bg1"/>
          </a:solidFill>
          <a:ln>
            <a:noFill/>
          </a:ln>
          <a:effectLst>
            <a:softEdge rad="112500"/>
          </a:effectLst>
        </p:spPr>
      </p:pic>
      <p:pic>
        <p:nvPicPr>
          <p:cNvPr id="2050" name="Picture 2" descr="Résultat de recherche d'images pour &quot;village open13&quot;">
            <a:hlinkClick r:id="rId5"/>
            <a:extLst>
              <a:ext uri="{FF2B5EF4-FFF2-40B4-BE49-F238E27FC236}">
                <a16:creationId xmlns:a16="http://schemas.microsoft.com/office/drawing/2014/main" id="{7E1668F0-FCA9-4EED-8B4C-8C0C40CAD2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550" y="2684140"/>
            <a:ext cx="1824191" cy="1213916"/>
          </a:xfrm>
          <a:prstGeom prst="rect">
            <a:avLst/>
          </a:prstGeom>
          <a:solidFill>
            <a:schemeClr val="bg1"/>
          </a:solidFill>
          <a:ln>
            <a:noFill/>
          </a:ln>
          <a:effectLst>
            <a:softEdge rad="112500"/>
          </a:effectLst>
        </p:spPr>
      </p:pic>
      <p:pic>
        <p:nvPicPr>
          <p:cNvPr id="13" name="Image 12" descr="Une image contenant personne, intérieur, gens, groupe&#10;&#10;Description générée automatiquement">
            <a:extLst>
              <a:ext uri="{FF2B5EF4-FFF2-40B4-BE49-F238E27FC236}">
                <a16:creationId xmlns:a16="http://schemas.microsoft.com/office/drawing/2014/main" id="{4276A72E-375E-4671-9914-C7857C69FD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1192" y="4169790"/>
            <a:ext cx="2467971" cy="1642682"/>
          </a:xfrm>
          <a:prstGeom prst="rect">
            <a:avLst/>
          </a:prstGeom>
          <a:solidFill>
            <a:schemeClr val="bg1"/>
          </a:solidFill>
          <a:ln>
            <a:noFill/>
          </a:ln>
          <a:effectLst>
            <a:softEdge rad="112500"/>
          </a:effectLst>
        </p:spPr>
      </p:pic>
    </p:spTree>
    <p:extLst>
      <p:ext uri="{BB962C8B-B14F-4D97-AF65-F5344CB8AC3E}">
        <p14:creationId xmlns:p14="http://schemas.microsoft.com/office/powerpoint/2010/main" val="3985599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92CC66-BD3E-4F0A-903E-8184BAB0E371}"/>
              </a:ext>
            </a:extLst>
          </p:cNvPr>
          <p:cNvSpPr>
            <a:spLocks noGrp="1"/>
          </p:cNvSpPr>
          <p:nvPr>
            <p:ph type="title"/>
          </p:nvPr>
        </p:nvSpPr>
        <p:spPr>
          <a:xfrm>
            <a:off x="1524002" y="857252"/>
            <a:ext cx="9143999" cy="700343"/>
          </a:xfrm>
          <a:solidFill>
            <a:schemeClr val="tx1"/>
          </a:solidFill>
        </p:spPr>
        <p:txBody>
          <a:bodyPr>
            <a:normAutofit/>
          </a:bodyPr>
          <a:lstStyle/>
          <a:p>
            <a:r>
              <a:rPr lang="fr-FR" b="1" dirty="0">
                <a:solidFill>
                  <a:schemeClr val="bg1"/>
                </a:solidFill>
              </a:rPr>
              <a:t>INTERNATIONAL TV COVERAGE</a:t>
            </a:r>
          </a:p>
        </p:txBody>
      </p:sp>
      <p:sp>
        <p:nvSpPr>
          <p:cNvPr id="9" name="ZoneTexte 8">
            <a:extLst>
              <a:ext uri="{FF2B5EF4-FFF2-40B4-BE49-F238E27FC236}">
                <a16:creationId xmlns:a16="http://schemas.microsoft.com/office/drawing/2014/main" id="{4B022D1F-59C4-48F9-A7DA-6B4BD92403F1}"/>
              </a:ext>
            </a:extLst>
          </p:cNvPr>
          <p:cNvSpPr txBox="1"/>
          <p:nvPr/>
        </p:nvSpPr>
        <p:spPr>
          <a:xfrm>
            <a:off x="2955923" y="2055705"/>
            <a:ext cx="1046079" cy="253916"/>
          </a:xfrm>
          <a:prstGeom prst="rect">
            <a:avLst/>
          </a:prstGeom>
          <a:solidFill>
            <a:schemeClr val="tx1"/>
          </a:solidFill>
        </p:spPr>
        <p:txBody>
          <a:bodyPr wrap="square" rtlCol="0">
            <a:spAutoFit/>
          </a:bodyPr>
          <a:lstStyle/>
          <a:p>
            <a:pPr algn="ctr"/>
            <a:r>
              <a:rPr lang="fr-FR" sz="1050" b="1" dirty="0">
                <a:solidFill>
                  <a:schemeClr val="bg1"/>
                </a:solidFill>
              </a:rPr>
              <a:t>USA</a:t>
            </a:r>
          </a:p>
        </p:txBody>
      </p:sp>
      <p:sp>
        <p:nvSpPr>
          <p:cNvPr id="10" name="ZoneTexte 9">
            <a:extLst>
              <a:ext uri="{FF2B5EF4-FFF2-40B4-BE49-F238E27FC236}">
                <a16:creationId xmlns:a16="http://schemas.microsoft.com/office/drawing/2014/main" id="{A84B60B5-D3E1-4ABD-B454-EE6C107255B1}"/>
              </a:ext>
            </a:extLst>
          </p:cNvPr>
          <p:cNvSpPr txBox="1"/>
          <p:nvPr/>
        </p:nvSpPr>
        <p:spPr>
          <a:xfrm>
            <a:off x="2811898" y="2773360"/>
            <a:ext cx="676776" cy="253916"/>
          </a:xfrm>
          <a:prstGeom prst="rect">
            <a:avLst/>
          </a:prstGeom>
          <a:solidFill>
            <a:schemeClr val="tx1"/>
          </a:solidFill>
        </p:spPr>
        <p:txBody>
          <a:bodyPr wrap="square" rtlCol="0">
            <a:spAutoFit/>
          </a:bodyPr>
          <a:lstStyle/>
          <a:p>
            <a:r>
              <a:rPr lang="fr-FR" sz="1050" b="1" dirty="0">
                <a:solidFill>
                  <a:schemeClr val="bg1"/>
                </a:solidFill>
              </a:rPr>
              <a:t>BRESIL</a:t>
            </a:r>
          </a:p>
        </p:txBody>
      </p:sp>
      <p:sp>
        <p:nvSpPr>
          <p:cNvPr id="11" name="ZoneTexte 10">
            <a:extLst>
              <a:ext uri="{FF2B5EF4-FFF2-40B4-BE49-F238E27FC236}">
                <a16:creationId xmlns:a16="http://schemas.microsoft.com/office/drawing/2014/main" id="{DD974333-E470-470F-B219-D6060268B543}"/>
              </a:ext>
            </a:extLst>
          </p:cNvPr>
          <p:cNvSpPr txBox="1"/>
          <p:nvPr/>
        </p:nvSpPr>
        <p:spPr>
          <a:xfrm>
            <a:off x="7546203" y="3395076"/>
            <a:ext cx="517379" cy="415498"/>
          </a:xfrm>
          <a:prstGeom prst="rect">
            <a:avLst/>
          </a:prstGeom>
          <a:solidFill>
            <a:schemeClr val="tx1"/>
          </a:solidFill>
        </p:spPr>
        <p:txBody>
          <a:bodyPr wrap="square" rtlCol="0">
            <a:spAutoFit/>
          </a:bodyPr>
          <a:lstStyle/>
          <a:p>
            <a:r>
              <a:rPr lang="fr-FR" sz="1050" b="1" dirty="0">
                <a:solidFill>
                  <a:schemeClr val="bg1"/>
                </a:solidFill>
              </a:rPr>
              <a:t>CHINA</a:t>
            </a:r>
          </a:p>
        </p:txBody>
      </p:sp>
      <p:sp>
        <p:nvSpPr>
          <p:cNvPr id="12" name="ZoneTexte 11">
            <a:extLst>
              <a:ext uri="{FF2B5EF4-FFF2-40B4-BE49-F238E27FC236}">
                <a16:creationId xmlns:a16="http://schemas.microsoft.com/office/drawing/2014/main" id="{2087CAC8-B762-4DDB-BF11-CA30E426E1B9}"/>
              </a:ext>
            </a:extLst>
          </p:cNvPr>
          <p:cNvSpPr txBox="1"/>
          <p:nvPr/>
        </p:nvSpPr>
        <p:spPr>
          <a:xfrm>
            <a:off x="8143571" y="3971387"/>
            <a:ext cx="866274" cy="415498"/>
          </a:xfrm>
          <a:prstGeom prst="rect">
            <a:avLst/>
          </a:prstGeom>
          <a:solidFill>
            <a:schemeClr val="tx1"/>
          </a:solidFill>
        </p:spPr>
        <p:txBody>
          <a:bodyPr wrap="square" rtlCol="0">
            <a:spAutoFit/>
          </a:bodyPr>
          <a:lstStyle/>
          <a:p>
            <a:pPr algn="ctr"/>
            <a:r>
              <a:rPr lang="fr-FR" sz="1050" b="1" dirty="0">
                <a:solidFill>
                  <a:schemeClr val="bg1"/>
                </a:solidFill>
              </a:rPr>
              <a:t>HONG-KONG</a:t>
            </a:r>
          </a:p>
        </p:txBody>
      </p:sp>
      <p:sp>
        <p:nvSpPr>
          <p:cNvPr id="13" name="ZoneTexte 12">
            <a:extLst>
              <a:ext uri="{FF2B5EF4-FFF2-40B4-BE49-F238E27FC236}">
                <a16:creationId xmlns:a16="http://schemas.microsoft.com/office/drawing/2014/main" id="{FE13E6C7-260D-4BD8-87EC-5BEC1B19EFEE}"/>
              </a:ext>
            </a:extLst>
          </p:cNvPr>
          <p:cNvSpPr txBox="1"/>
          <p:nvPr/>
        </p:nvSpPr>
        <p:spPr>
          <a:xfrm>
            <a:off x="7980853" y="2996388"/>
            <a:ext cx="700818" cy="253916"/>
          </a:xfrm>
          <a:prstGeom prst="rect">
            <a:avLst/>
          </a:prstGeom>
          <a:solidFill>
            <a:schemeClr val="tx1"/>
          </a:solidFill>
        </p:spPr>
        <p:txBody>
          <a:bodyPr wrap="square" rtlCol="0">
            <a:spAutoFit/>
          </a:bodyPr>
          <a:lstStyle/>
          <a:p>
            <a:r>
              <a:rPr lang="fr-FR" sz="1050" b="1" dirty="0">
                <a:solidFill>
                  <a:schemeClr val="bg1"/>
                </a:solidFill>
              </a:rPr>
              <a:t>JAPON</a:t>
            </a:r>
          </a:p>
        </p:txBody>
      </p:sp>
      <p:sp>
        <p:nvSpPr>
          <p:cNvPr id="14" name="ZoneTexte 13">
            <a:extLst>
              <a:ext uri="{FF2B5EF4-FFF2-40B4-BE49-F238E27FC236}">
                <a16:creationId xmlns:a16="http://schemas.microsoft.com/office/drawing/2014/main" id="{0C67E759-6003-45EB-8973-D97CD090A004}"/>
              </a:ext>
            </a:extLst>
          </p:cNvPr>
          <p:cNvSpPr txBox="1"/>
          <p:nvPr/>
        </p:nvSpPr>
        <p:spPr>
          <a:xfrm>
            <a:off x="7787451" y="4522262"/>
            <a:ext cx="959508" cy="253916"/>
          </a:xfrm>
          <a:prstGeom prst="rect">
            <a:avLst/>
          </a:prstGeom>
          <a:solidFill>
            <a:schemeClr val="tx1"/>
          </a:solidFill>
          <a:ln>
            <a:noFill/>
          </a:ln>
        </p:spPr>
        <p:txBody>
          <a:bodyPr wrap="square" rtlCol="0">
            <a:spAutoFit/>
          </a:bodyPr>
          <a:lstStyle/>
          <a:p>
            <a:r>
              <a:rPr lang="fr-FR" sz="1050" b="1" dirty="0">
                <a:solidFill>
                  <a:schemeClr val="bg1"/>
                </a:solidFill>
              </a:rPr>
              <a:t>SINGAPORE</a:t>
            </a:r>
          </a:p>
        </p:txBody>
      </p:sp>
      <p:sp>
        <p:nvSpPr>
          <p:cNvPr id="15" name="ZoneTexte 14">
            <a:extLst>
              <a:ext uri="{FF2B5EF4-FFF2-40B4-BE49-F238E27FC236}">
                <a16:creationId xmlns:a16="http://schemas.microsoft.com/office/drawing/2014/main" id="{A593D862-8C91-4FF5-914F-AEA686FC68D5}"/>
              </a:ext>
            </a:extLst>
          </p:cNvPr>
          <p:cNvSpPr txBox="1"/>
          <p:nvPr/>
        </p:nvSpPr>
        <p:spPr>
          <a:xfrm>
            <a:off x="5321121" y="2070927"/>
            <a:ext cx="768498" cy="253916"/>
          </a:xfrm>
          <a:prstGeom prst="rect">
            <a:avLst/>
          </a:prstGeom>
          <a:solidFill>
            <a:schemeClr val="tx1"/>
          </a:solidFill>
        </p:spPr>
        <p:txBody>
          <a:bodyPr wrap="square" rtlCol="0">
            <a:spAutoFit/>
          </a:bodyPr>
          <a:lstStyle/>
          <a:p>
            <a:r>
              <a:rPr lang="fr-FR" sz="1050" b="1" dirty="0">
                <a:solidFill>
                  <a:schemeClr val="bg1"/>
                </a:solidFill>
              </a:rPr>
              <a:t>DENMARK</a:t>
            </a:r>
          </a:p>
        </p:txBody>
      </p:sp>
      <p:sp>
        <p:nvSpPr>
          <p:cNvPr id="16" name="ZoneTexte 15">
            <a:extLst>
              <a:ext uri="{FF2B5EF4-FFF2-40B4-BE49-F238E27FC236}">
                <a16:creationId xmlns:a16="http://schemas.microsoft.com/office/drawing/2014/main" id="{564ABB4F-93EA-43F0-98D3-9E26ED4F5817}"/>
              </a:ext>
            </a:extLst>
          </p:cNvPr>
          <p:cNvSpPr txBox="1"/>
          <p:nvPr/>
        </p:nvSpPr>
        <p:spPr>
          <a:xfrm>
            <a:off x="5633180" y="4690555"/>
            <a:ext cx="685800" cy="253916"/>
          </a:xfrm>
          <a:prstGeom prst="rect">
            <a:avLst/>
          </a:prstGeom>
          <a:solidFill>
            <a:schemeClr val="tx1"/>
          </a:solidFill>
        </p:spPr>
        <p:txBody>
          <a:bodyPr wrap="square" rtlCol="0">
            <a:spAutoFit/>
          </a:bodyPr>
          <a:lstStyle/>
          <a:p>
            <a:r>
              <a:rPr lang="fr-FR" sz="1050" b="1" dirty="0">
                <a:solidFill>
                  <a:schemeClr val="bg1"/>
                </a:solidFill>
              </a:rPr>
              <a:t>GREECE</a:t>
            </a:r>
          </a:p>
        </p:txBody>
      </p:sp>
      <p:sp>
        <p:nvSpPr>
          <p:cNvPr id="17" name="ZoneTexte 16">
            <a:extLst>
              <a:ext uri="{FF2B5EF4-FFF2-40B4-BE49-F238E27FC236}">
                <a16:creationId xmlns:a16="http://schemas.microsoft.com/office/drawing/2014/main" id="{ADED31BC-03C3-4CA4-95BD-DA47487DBE45}"/>
              </a:ext>
            </a:extLst>
          </p:cNvPr>
          <p:cNvSpPr txBox="1"/>
          <p:nvPr/>
        </p:nvSpPr>
        <p:spPr>
          <a:xfrm>
            <a:off x="5976082" y="2301760"/>
            <a:ext cx="1457251" cy="253916"/>
          </a:xfrm>
          <a:prstGeom prst="rect">
            <a:avLst/>
          </a:prstGeom>
          <a:solidFill>
            <a:schemeClr val="tx1"/>
          </a:solidFill>
        </p:spPr>
        <p:txBody>
          <a:bodyPr wrap="square" rtlCol="0">
            <a:spAutoFit/>
          </a:bodyPr>
          <a:lstStyle/>
          <a:p>
            <a:pPr algn="ctr"/>
            <a:r>
              <a:rPr lang="fr-FR" sz="1050" b="1" dirty="0">
                <a:solidFill>
                  <a:schemeClr val="bg1"/>
                </a:solidFill>
              </a:rPr>
              <a:t>NETHERLANDS</a:t>
            </a:r>
          </a:p>
        </p:txBody>
      </p:sp>
      <p:sp>
        <p:nvSpPr>
          <p:cNvPr id="18" name="ZoneTexte 17">
            <a:extLst>
              <a:ext uri="{FF2B5EF4-FFF2-40B4-BE49-F238E27FC236}">
                <a16:creationId xmlns:a16="http://schemas.microsoft.com/office/drawing/2014/main" id="{1F0A6400-05D1-4DBE-B1D3-7E612B4684F8}"/>
              </a:ext>
            </a:extLst>
          </p:cNvPr>
          <p:cNvSpPr txBox="1"/>
          <p:nvPr/>
        </p:nvSpPr>
        <p:spPr>
          <a:xfrm>
            <a:off x="3565673" y="4049066"/>
            <a:ext cx="723350" cy="415498"/>
          </a:xfrm>
          <a:prstGeom prst="rect">
            <a:avLst/>
          </a:prstGeom>
          <a:solidFill>
            <a:schemeClr val="tx1"/>
          </a:solidFill>
          <a:ln>
            <a:noFill/>
          </a:ln>
        </p:spPr>
        <p:txBody>
          <a:bodyPr wrap="square" rtlCol="0">
            <a:spAutoFit/>
          </a:bodyPr>
          <a:lstStyle/>
          <a:p>
            <a:r>
              <a:rPr lang="fr-FR" sz="1050" b="1" dirty="0">
                <a:solidFill>
                  <a:schemeClr val="bg1"/>
                </a:solidFill>
              </a:rPr>
              <a:t>BULGARIA</a:t>
            </a:r>
          </a:p>
        </p:txBody>
      </p:sp>
      <p:sp>
        <p:nvSpPr>
          <p:cNvPr id="19" name="ZoneTexte 18">
            <a:extLst>
              <a:ext uri="{FF2B5EF4-FFF2-40B4-BE49-F238E27FC236}">
                <a16:creationId xmlns:a16="http://schemas.microsoft.com/office/drawing/2014/main" id="{6B9C55FF-A4A7-493C-9E8C-9C007A42B04A}"/>
              </a:ext>
            </a:extLst>
          </p:cNvPr>
          <p:cNvSpPr txBox="1"/>
          <p:nvPr/>
        </p:nvSpPr>
        <p:spPr>
          <a:xfrm>
            <a:off x="4133937" y="2317368"/>
            <a:ext cx="1107239" cy="253916"/>
          </a:xfrm>
          <a:prstGeom prst="rect">
            <a:avLst/>
          </a:prstGeom>
          <a:solidFill>
            <a:schemeClr val="tx1"/>
          </a:solidFill>
        </p:spPr>
        <p:txBody>
          <a:bodyPr wrap="square" rtlCol="0">
            <a:spAutoFit/>
          </a:bodyPr>
          <a:lstStyle/>
          <a:p>
            <a:r>
              <a:rPr lang="fr-FR" sz="1050" b="1" dirty="0">
                <a:solidFill>
                  <a:schemeClr val="bg1"/>
                </a:solidFill>
              </a:rPr>
              <a:t>FINLAND</a:t>
            </a:r>
          </a:p>
        </p:txBody>
      </p:sp>
      <p:sp>
        <p:nvSpPr>
          <p:cNvPr id="20" name="ZoneTexte 19">
            <a:extLst>
              <a:ext uri="{FF2B5EF4-FFF2-40B4-BE49-F238E27FC236}">
                <a16:creationId xmlns:a16="http://schemas.microsoft.com/office/drawing/2014/main" id="{A90E4F1C-E54C-4217-803B-89DD827CF4A2}"/>
              </a:ext>
            </a:extLst>
          </p:cNvPr>
          <p:cNvSpPr txBox="1"/>
          <p:nvPr/>
        </p:nvSpPr>
        <p:spPr>
          <a:xfrm>
            <a:off x="3561340" y="5022710"/>
            <a:ext cx="819899" cy="253916"/>
          </a:xfrm>
          <a:prstGeom prst="rect">
            <a:avLst/>
          </a:prstGeom>
          <a:solidFill>
            <a:schemeClr val="tx1"/>
          </a:solidFill>
        </p:spPr>
        <p:txBody>
          <a:bodyPr wrap="square" rtlCol="0">
            <a:spAutoFit/>
          </a:bodyPr>
          <a:lstStyle/>
          <a:p>
            <a:r>
              <a:rPr lang="fr-FR" sz="1050" b="1" dirty="0">
                <a:solidFill>
                  <a:schemeClr val="bg1"/>
                </a:solidFill>
              </a:rPr>
              <a:t>GERMANY</a:t>
            </a:r>
          </a:p>
        </p:txBody>
      </p:sp>
      <p:sp>
        <p:nvSpPr>
          <p:cNvPr id="21" name="ZoneTexte 20">
            <a:extLst>
              <a:ext uri="{FF2B5EF4-FFF2-40B4-BE49-F238E27FC236}">
                <a16:creationId xmlns:a16="http://schemas.microsoft.com/office/drawing/2014/main" id="{9D70F2A3-1C5D-4F07-A614-B512BF7633A0}"/>
              </a:ext>
            </a:extLst>
          </p:cNvPr>
          <p:cNvSpPr txBox="1"/>
          <p:nvPr/>
        </p:nvSpPr>
        <p:spPr>
          <a:xfrm>
            <a:off x="4935856" y="5179820"/>
            <a:ext cx="1204137" cy="253916"/>
          </a:xfrm>
          <a:prstGeom prst="rect">
            <a:avLst/>
          </a:prstGeom>
          <a:solidFill>
            <a:schemeClr val="tx1"/>
          </a:solidFill>
        </p:spPr>
        <p:txBody>
          <a:bodyPr wrap="square" rtlCol="0">
            <a:spAutoFit/>
          </a:bodyPr>
          <a:lstStyle/>
          <a:p>
            <a:r>
              <a:rPr lang="fr-FR" sz="1050" b="1" dirty="0">
                <a:solidFill>
                  <a:schemeClr val="bg1"/>
                </a:solidFill>
              </a:rPr>
              <a:t>HUNGARY</a:t>
            </a:r>
          </a:p>
        </p:txBody>
      </p:sp>
      <p:sp>
        <p:nvSpPr>
          <p:cNvPr id="22" name="ZoneTexte 21">
            <a:extLst>
              <a:ext uri="{FF2B5EF4-FFF2-40B4-BE49-F238E27FC236}">
                <a16:creationId xmlns:a16="http://schemas.microsoft.com/office/drawing/2014/main" id="{07D4B47C-14C3-4468-A38A-B99EC5930F14}"/>
              </a:ext>
            </a:extLst>
          </p:cNvPr>
          <p:cNvSpPr txBox="1"/>
          <p:nvPr/>
        </p:nvSpPr>
        <p:spPr>
          <a:xfrm>
            <a:off x="7645462" y="1888121"/>
            <a:ext cx="974756" cy="253916"/>
          </a:xfrm>
          <a:prstGeom prst="rect">
            <a:avLst/>
          </a:prstGeom>
          <a:solidFill>
            <a:schemeClr val="tx1"/>
          </a:solidFill>
        </p:spPr>
        <p:txBody>
          <a:bodyPr wrap="square" rtlCol="0">
            <a:spAutoFit/>
          </a:bodyPr>
          <a:lstStyle/>
          <a:p>
            <a:r>
              <a:rPr lang="fr-FR" sz="1050" b="1" dirty="0">
                <a:solidFill>
                  <a:schemeClr val="bg1"/>
                </a:solidFill>
              </a:rPr>
              <a:t>TURKEY</a:t>
            </a:r>
          </a:p>
        </p:txBody>
      </p:sp>
      <p:sp>
        <p:nvSpPr>
          <p:cNvPr id="23" name="ZoneTexte 22">
            <a:extLst>
              <a:ext uri="{FF2B5EF4-FFF2-40B4-BE49-F238E27FC236}">
                <a16:creationId xmlns:a16="http://schemas.microsoft.com/office/drawing/2014/main" id="{1E9ED689-4E7A-4924-A918-334BBAE24B87}"/>
              </a:ext>
            </a:extLst>
          </p:cNvPr>
          <p:cNvSpPr txBox="1"/>
          <p:nvPr/>
        </p:nvSpPr>
        <p:spPr>
          <a:xfrm>
            <a:off x="6801514" y="4661510"/>
            <a:ext cx="723410" cy="253916"/>
          </a:xfrm>
          <a:prstGeom prst="rect">
            <a:avLst/>
          </a:prstGeom>
          <a:solidFill>
            <a:schemeClr val="tx1"/>
          </a:solidFill>
        </p:spPr>
        <p:txBody>
          <a:bodyPr wrap="square" rtlCol="0">
            <a:spAutoFit/>
          </a:bodyPr>
          <a:lstStyle/>
          <a:p>
            <a:r>
              <a:rPr lang="fr-FR" sz="1050" b="1" dirty="0">
                <a:solidFill>
                  <a:schemeClr val="bg1"/>
                </a:solidFill>
              </a:rPr>
              <a:t>ISRAEL</a:t>
            </a:r>
          </a:p>
        </p:txBody>
      </p:sp>
      <p:sp>
        <p:nvSpPr>
          <p:cNvPr id="24" name="ZoneTexte 23">
            <a:extLst>
              <a:ext uri="{FF2B5EF4-FFF2-40B4-BE49-F238E27FC236}">
                <a16:creationId xmlns:a16="http://schemas.microsoft.com/office/drawing/2014/main" id="{1EDEC383-2E1B-45F2-B024-073BC2E25367}"/>
              </a:ext>
            </a:extLst>
          </p:cNvPr>
          <p:cNvSpPr txBox="1"/>
          <p:nvPr/>
        </p:nvSpPr>
        <p:spPr>
          <a:xfrm>
            <a:off x="2994014" y="3452709"/>
            <a:ext cx="830179" cy="253916"/>
          </a:xfrm>
          <a:prstGeom prst="rect">
            <a:avLst/>
          </a:prstGeom>
          <a:solidFill>
            <a:schemeClr val="tx1"/>
          </a:solidFill>
        </p:spPr>
        <p:txBody>
          <a:bodyPr wrap="square" rtlCol="0">
            <a:spAutoFit/>
          </a:bodyPr>
          <a:lstStyle/>
          <a:p>
            <a:r>
              <a:rPr lang="fr-FR" sz="1050" b="1" dirty="0">
                <a:solidFill>
                  <a:schemeClr val="bg1"/>
                </a:solidFill>
              </a:rPr>
              <a:t>PORTUGAL</a:t>
            </a:r>
          </a:p>
        </p:txBody>
      </p:sp>
      <p:sp>
        <p:nvSpPr>
          <p:cNvPr id="25" name="ZoneTexte 24">
            <a:extLst>
              <a:ext uri="{FF2B5EF4-FFF2-40B4-BE49-F238E27FC236}">
                <a16:creationId xmlns:a16="http://schemas.microsoft.com/office/drawing/2014/main" id="{96DAA5A2-563D-44D9-9D23-560385C52839}"/>
              </a:ext>
            </a:extLst>
          </p:cNvPr>
          <p:cNvSpPr txBox="1"/>
          <p:nvPr/>
        </p:nvSpPr>
        <p:spPr>
          <a:xfrm>
            <a:off x="2847201" y="4459845"/>
            <a:ext cx="523373" cy="253916"/>
          </a:xfrm>
          <a:prstGeom prst="rect">
            <a:avLst/>
          </a:prstGeom>
          <a:solidFill>
            <a:schemeClr val="tx1"/>
          </a:solidFill>
        </p:spPr>
        <p:txBody>
          <a:bodyPr wrap="square" rtlCol="0">
            <a:spAutoFit/>
          </a:bodyPr>
          <a:lstStyle/>
          <a:p>
            <a:r>
              <a:rPr lang="fr-FR" sz="1050" b="1" dirty="0">
                <a:solidFill>
                  <a:schemeClr val="bg1"/>
                </a:solidFill>
              </a:rPr>
              <a:t>ITALY</a:t>
            </a:r>
          </a:p>
        </p:txBody>
      </p:sp>
      <p:sp>
        <p:nvSpPr>
          <p:cNvPr id="26" name="ZoneTexte 25">
            <a:extLst>
              <a:ext uri="{FF2B5EF4-FFF2-40B4-BE49-F238E27FC236}">
                <a16:creationId xmlns:a16="http://schemas.microsoft.com/office/drawing/2014/main" id="{15677DF1-201E-4C87-8F0F-9263EA60DDEB}"/>
              </a:ext>
            </a:extLst>
          </p:cNvPr>
          <p:cNvSpPr txBox="1"/>
          <p:nvPr/>
        </p:nvSpPr>
        <p:spPr>
          <a:xfrm>
            <a:off x="7466503" y="5241921"/>
            <a:ext cx="676776" cy="253916"/>
          </a:xfrm>
          <a:prstGeom prst="rect">
            <a:avLst/>
          </a:prstGeom>
          <a:solidFill>
            <a:schemeClr val="tx1"/>
          </a:solidFill>
        </p:spPr>
        <p:txBody>
          <a:bodyPr wrap="square" rtlCol="0">
            <a:spAutoFit/>
          </a:bodyPr>
          <a:lstStyle/>
          <a:p>
            <a:r>
              <a:rPr lang="fr-FR" sz="1050" b="1" dirty="0">
                <a:solidFill>
                  <a:schemeClr val="bg1"/>
                </a:solidFill>
              </a:rPr>
              <a:t>SPAIN</a:t>
            </a:r>
          </a:p>
        </p:txBody>
      </p:sp>
      <p:sp>
        <p:nvSpPr>
          <p:cNvPr id="27" name="ZoneTexte 26">
            <a:extLst>
              <a:ext uri="{FF2B5EF4-FFF2-40B4-BE49-F238E27FC236}">
                <a16:creationId xmlns:a16="http://schemas.microsoft.com/office/drawing/2014/main" id="{252E3DF6-F06F-41F5-A324-300C0845AB7C}"/>
              </a:ext>
            </a:extLst>
          </p:cNvPr>
          <p:cNvSpPr txBox="1"/>
          <p:nvPr/>
        </p:nvSpPr>
        <p:spPr>
          <a:xfrm>
            <a:off x="8331262" y="2424890"/>
            <a:ext cx="783546" cy="253916"/>
          </a:xfrm>
          <a:prstGeom prst="rect">
            <a:avLst/>
          </a:prstGeom>
          <a:solidFill>
            <a:schemeClr val="tx1"/>
          </a:solidFill>
        </p:spPr>
        <p:txBody>
          <a:bodyPr wrap="square" rtlCol="0">
            <a:spAutoFit/>
          </a:bodyPr>
          <a:lstStyle/>
          <a:p>
            <a:r>
              <a:rPr lang="fr-FR" sz="1050" b="1" dirty="0">
                <a:solidFill>
                  <a:schemeClr val="bg1"/>
                </a:solidFill>
              </a:rPr>
              <a:t>POLAND</a:t>
            </a:r>
          </a:p>
        </p:txBody>
      </p:sp>
      <p:pic>
        <p:nvPicPr>
          <p:cNvPr id="28" name="Image 27">
            <a:extLst>
              <a:ext uri="{FF2B5EF4-FFF2-40B4-BE49-F238E27FC236}">
                <a16:creationId xmlns:a16="http://schemas.microsoft.com/office/drawing/2014/main" id="{C302D378-C953-4C6C-8AAE-BABA160890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3534" y="1870923"/>
            <a:ext cx="288984" cy="168103"/>
          </a:xfrm>
          <a:prstGeom prst="rect">
            <a:avLst/>
          </a:prstGeom>
          <a:solidFill>
            <a:schemeClr val="tx1"/>
          </a:solidFill>
        </p:spPr>
      </p:pic>
      <p:pic>
        <p:nvPicPr>
          <p:cNvPr id="29" name="Image 28">
            <a:extLst>
              <a:ext uri="{FF2B5EF4-FFF2-40B4-BE49-F238E27FC236}">
                <a16:creationId xmlns:a16="http://schemas.microsoft.com/office/drawing/2014/main" id="{E2B3FC8B-F289-476B-A27E-665196080E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9023" y="2132471"/>
            <a:ext cx="244520" cy="148580"/>
          </a:xfrm>
          <a:prstGeom prst="rect">
            <a:avLst/>
          </a:prstGeom>
          <a:solidFill>
            <a:schemeClr val="tx1"/>
          </a:solidFill>
        </p:spPr>
      </p:pic>
      <p:pic>
        <p:nvPicPr>
          <p:cNvPr id="30" name="Image 29">
            <a:extLst>
              <a:ext uri="{FF2B5EF4-FFF2-40B4-BE49-F238E27FC236}">
                <a16:creationId xmlns:a16="http://schemas.microsoft.com/office/drawing/2014/main" id="{0118FE51-C4EC-4D92-B5B8-102CF6EA85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2282" y="1867982"/>
            <a:ext cx="276285" cy="208820"/>
          </a:xfrm>
          <a:prstGeom prst="rect">
            <a:avLst/>
          </a:prstGeom>
          <a:solidFill>
            <a:schemeClr val="tx1"/>
          </a:solidFill>
        </p:spPr>
      </p:pic>
      <p:pic>
        <p:nvPicPr>
          <p:cNvPr id="31" name="Image 30">
            <a:extLst>
              <a:ext uri="{FF2B5EF4-FFF2-40B4-BE49-F238E27FC236}">
                <a16:creationId xmlns:a16="http://schemas.microsoft.com/office/drawing/2014/main" id="{5FB5A001-76DF-477E-8B77-63F90BC0B3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17503" y="2094080"/>
            <a:ext cx="311519" cy="207680"/>
          </a:xfrm>
          <a:prstGeom prst="rect">
            <a:avLst/>
          </a:prstGeom>
          <a:solidFill>
            <a:schemeClr val="tx1"/>
          </a:solidFill>
        </p:spPr>
      </p:pic>
      <p:pic>
        <p:nvPicPr>
          <p:cNvPr id="32" name="Image 31">
            <a:extLst>
              <a:ext uri="{FF2B5EF4-FFF2-40B4-BE49-F238E27FC236}">
                <a16:creationId xmlns:a16="http://schemas.microsoft.com/office/drawing/2014/main" id="{B6C74E51-39D9-4783-BA73-3763C75B6A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78330" y="1669179"/>
            <a:ext cx="299837" cy="199528"/>
          </a:xfrm>
          <a:prstGeom prst="rect">
            <a:avLst/>
          </a:prstGeom>
          <a:solidFill>
            <a:schemeClr val="tx1"/>
          </a:solidFill>
        </p:spPr>
      </p:pic>
      <p:pic>
        <p:nvPicPr>
          <p:cNvPr id="33" name="Image 32">
            <a:extLst>
              <a:ext uri="{FF2B5EF4-FFF2-40B4-BE49-F238E27FC236}">
                <a16:creationId xmlns:a16="http://schemas.microsoft.com/office/drawing/2014/main" id="{B1D4B5EC-E8A1-476D-98D5-A01C7A7FF3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8412650" y="2181666"/>
            <a:ext cx="415137" cy="251051"/>
          </a:xfrm>
          <a:prstGeom prst="rect">
            <a:avLst/>
          </a:prstGeom>
          <a:solidFill>
            <a:schemeClr val="tx1"/>
          </a:solidFill>
        </p:spPr>
      </p:pic>
      <p:pic>
        <p:nvPicPr>
          <p:cNvPr id="34" name="Image 33">
            <a:extLst>
              <a:ext uri="{FF2B5EF4-FFF2-40B4-BE49-F238E27FC236}">
                <a16:creationId xmlns:a16="http://schemas.microsoft.com/office/drawing/2014/main" id="{4B08763D-1CAA-49B6-8A7C-281FA684FE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8461" y="2818270"/>
            <a:ext cx="280759" cy="186833"/>
          </a:xfrm>
          <a:prstGeom prst="rect">
            <a:avLst/>
          </a:prstGeom>
          <a:solidFill>
            <a:schemeClr val="tx1"/>
          </a:solidFill>
        </p:spPr>
      </p:pic>
      <p:pic>
        <p:nvPicPr>
          <p:cNvPr id="35" name="Image 34">
            <a:extLst>
              <a:ext uri="{FF2B5EF4-FFF2-40B4-BE49-F238E27FC236}">
                <a16:creationId xmlns:a16="http://schemas.microsoft.com/office/drawing/2014/main" id="{5846D4F3-F993-4FED-889F-AE3A3F1CC2B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79551" y="3240605"/>
            <a:ext cx="236204" cy="157183"/>
          </a:xfrm>
          <a:prstGeom prst="rect">
            <a:avLst/>
          </a:prstGeom>
          <a:solidFill>
            <a:schemeClr val="tx1"/>
          </a:solidFill>
        </p:spPr>
      </p:pic>
      <p:pic>
        <p:nvPicPr>
          <p:cNvPr id="36" name="Image 35">
            <a:extLst>
              <a:ext uri="{FF2B5EF4-FFF2-40B4-BE49-F238E27FC236}">
                <a16:creationId xmlns:a16="http://schemas.microsoft.com/office/drawing/2014/main" id="{C8F563D0-6EC0-4581-8F6B-47834939F6F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20568" y="3731694"/>
            <a:ext cx="312280" cy="207808"/>
          </a:xfrm>
          <a:prstGeom prst="rect">
            <a:avLst/>
          </a:prstGeom>
          <a:solidFill>
            <a:schemeClr val="tx1"/>
          </a:solidFill>
        </p:spPr>
      </p:pic>
      <p:pic>
        <p:nvPicPr>
          <p:cNvPr id="38" name="Image 37">
            <a:extLst>
              <a:ext uri="{FF2B5EF4-FFF2-40B4-BE49-F238E27FC236}">
                <a16:creationId xmlns:a16="http://schemas.microsoft.com/office/drawing/2014/main" id="{F62DDE2A-03F1-4B19-A33F-99B936BD054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06946" y="4477119"/>
            <a:ext cx="308896" cy="174593"/>
          </a:xfrm>
          <a:prstGeom prst="rect">
            <a:avLst/>
          </a:prstGeom>
          <a:solidFill>
            <a:schemeClr val="tx1"/>
          </a:solidFill>
        </p:spPr>
      </p:pic>
      <p:pic>
        <p:nvPicPr>
          <p:cNvPr id="39" name="Image 38">
            <a:extLst>
              <a:ext uri="{FF2B5EF4-FFF2-40B4-BE49-F238E27FC236}">
                <a16:creationId xmlns:a16="http://schemas.microsoft.com/office/drawing/2014/main" id="{8583D6E2-41BF-434A-BDB7-96946C89F51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68687" y="5083282"/>
            <a:ext cx="236204" cy="157183"/>
          </a:xfrm>
          <a:prstGeom prst="rect">
            <a:avLst/>
          </a:prstGeom>
          <a:solidFill>
            <a:schemeClr val="tx1"/>
          </a:solidFill>
        </p:spPr>
      </p:pic>
      <p:pic>
        <p:nvPicPr>
          <p:cNvPr id="40" name="Image 39">
            <a:extLst>
              <a:ext uri="{FF2B5EF4-FFF2-40B4-BE49-F238E27FC236}">
                <a16:creationId xmlns:a16="http://schemas.microsoft.com/office/drawing/2014/main" id="{DDE7FA29-32FA-4E62-956C-07C728DFCBA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45694" y="4522262"/>
            <a:ext cx="280759" cy="186833"/>
          </a:xfrm>
          <a:prstGeom prst="rect">
            <a:avLst/>
          </a:prstGeom>
          <a:solidFill>
            <a:schemeClr val="tx1"/>
          </a:solidFill>
        </p:spPr>
      </p:pic>
      <p:pic>
        <p:nvPicPr>
          <p:cNvPr id="41" name="Image 40">
            <a:extLst>
              <a:ext uri="{FF2B5EF4-FFF2-40B4-BE49-F238E27FC236}">
                <a16:creationId xmlns:a16="http://schemas.microsoft.com/office/drawing/2014/main" id="{055E6A34-ACAB-4907-92F7-0F0FAB17894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136559" y="5020349"/>
            <a:ext cx="260839" cy="174288"/>
          </a:xfrm>
          <a:prstGeom prst="rect">
            <a:avLst/>
          </a:prstGeom>
          <a:solidFill>
            <a:schemeClr val="tx1"/>
          </a:solidFill>
        </p:spPr>
      </p:pic>
      <p:pic>
        <p:nvPicPr>
          <p:cNvPr id="42" name="Image 41">
            <a:extLst>
              <a:ext uri="{FF2B5EF4-FFF2-40B4-BE49-F238E27FC236}">
                <a16:creationId xmlns:a16="http://schemas.microsoft.com/office/drawing/2014/main" id="{6112D194-7DF1-49F2-A839-87685B5C836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790938" y="4896181"/>
            <a:ext cx="243518" cy="119822"/>
          </a:xfrm>
          <a:prstGeom prst="rect">
            <a:avLst/>
          </a:prstGeom>
          <a:solidFill>
            <a:schemeClr val="tx1"/>
          </a:solidFill>
        </p:spPr>
      </p:pic>
      <p:pic>
        <p:nvPicPr>
          <p:cNvPr id="43" name="Image 42">
            <a:extLst>
              <a:ext uri="{FF2B5EF4-FFF2-40B4-BE49-F238E27FC236}">
                <a16:creationId xmlns:a16="http://schemas.microsoft.com/office/drawing/2014/main" id="{DF9BBED2-1B45-41A0-B9B2-BA3AB186324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957674" y="4348820"/>
            <a:ext cx="200276" cy="133274"/>
          </a:xfrm>
          <a:prstGeom prst="rect">
            <a:avLst/>
          </a:prstGeom>
          <a:solidFill>
            <a:schemeClr val="tx1"/>
          </a:solidFill>
        </p:spPr>
      </p:pic>
      <p:pic>
        <p:nvPicPr>
          <p:cNvPr id="44" name="Image 43">
            <a:extLst>
              <a:ext uri="{FF2B5EF4-FFF2-40B4-BE49-F238E27FC236}">
                <a16:creationId xmlns:a16="http://schemas.microsoft.com/office/drawing/2014/main" id="{2663DE51-0189-4D90-BBCC-410A5F0509B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803638" y="3891885"/>
            <a:ext cx="236204" cy="157183"/>
          </a:xfrm>
          <a:prstGeom prst="rect">
            <a:avLst/>
          </a:prstGeom>
          <a:solidFill>
            <a:schemeClr val="tx1"/>
          </a:solidFill>
        </p:spPr>
      </p:pic>
      <p:pic>
        <p:nvPicPr>
          <p:cNvPr id="45" name="Image 44">
            <a:extLst>
              <a:ext uri="{FF2B5EF4-FFF2-40B4-BE49-F238E27FC236}">
                <a16:creationId xmlns:a16="http://schemas.microsoft.com/office/drawing/2014/main" id="{0AB207A9-D1D6-406A-885C-590346F0E52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207738" y="3257432"/>
            <a:ext cx="308342" cy="205187"/>
          </a:xfrm>
          <a:prstGeom prst="rect">
            <a:avLst/>
          </a:prstGeom>
          <a:solidFill>
            <a:schemeClr val="tx1"/>
          </a:solidFill>
        </p:spPr>
      </p:pic>
      <p:pic>
        <p:nvPicPr>
          <p:cNvPr id="46" name="Image 45">
            <a:extLst>
              <a:ext uri="{FF2B5EF4-FFF2-40B4-BE49-F238E27FC236}">
                <a16:creationId xmlns:a16="http://schemas.microsoft.com/office/drawing/2014/main" id="{6D9BDE8C-AF76-4120-9715-B8477B2D46EA}"/>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912995" y="2559137"/>
            <a:ext cx="294745" cy="206762"/>
          </a:xfrm>
          <a:prstGeom prst="rect">
            <a:avLst/>
          </a:prstGeom>
          <a:solidFill>
            <a:schemeClr val="tx1"/>
          </a:solidFill>
        </p:spPr>
      </p:pic>
      <p:pic>
        <p:nvPicPr>
          <p:cNvPr id="49" name="Image 48" descr="Une image contenant arbre, dessin&#10;&#10;Description générée automatiquement">
            <a:extLst>
              <a:ext uri="{FF2B5EF4-FFF2-40B4-BE49-F238E27FC236}">
                <a16:creationId xmlns:a16="http://schemas.microsoft.com/office/drawing/2014/main" id="{8A30DD3A-A4D6-4712-A364-C50E3A5C0EC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52417" y="2657459"/>
            <a:ext cx="3071596" cy="16006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1" name="Image 50" descr="Une image contenant dessin, alimentation&#10;&#10;Description générée automatiquement">
            <a:extLst>
              <a:ext uri="{FF2B5EF4-FFF2-40B4-BE49-F238E27FC236}">
                <a16:creationId xmlns:a16="http://schemas.microsoft.com/office/drawing/2014/main" id="{6E4AD8F6-535B-4B8D-B397-BA7DD661641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96793" y="4291430"/>
            <a:ext cx="346250" cy="230833"/>
          </a:xfrm>
          <a:prstGeom prst="rect">
            <a:avLst/>
          </a:prstGeom>
        </p:spPr>
      </p:pic>
    </p:spTree>
    <p:extLst>
      <p:ext uri="{BB962C8B-B14F-4D97-AF65-F5344CB8AC3E}">
        <p14:creationId xmlns:p14="http://schemas.microsoft.com/office/powerpoint/2010/main" val="1071333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5" name="Rectangle 32774">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513C43">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5">
            <a:extLst>
              <a:ext uri="{FF2B5EF4-FFF2-40B4-BE49-F238E27FC236}">
                <a16:creationId xmlns:a16="http://schemas.microsoft.com/office/drawing/2014/main" id="{E855A95A-62F3-D740-D7ED-33EE621C7E62}"/>
              </a:ext>
            </a:extLst>
          </p:cNvPr>
          <p:cNvSpPr>
            <a:spLocks noGrp="1"/>
          </p:cNvSpPr>
          <p:nvPr>
            <p:ph type="ctrTitle"/>
          </p:nvPr>
        </p:nvSpPr>
        <p:spPr>
          <a:xfrm>
            <a:off x="5141495" y="1179095"/>
            <a:ext cx="5956353" cy="3404488"/>
          </a:xfrm>
        </p:spPr>
        <p:txBody>
          <a:bodyPr>
            <a:normAutofit/>
          </a:bodyPr>
          <a:lstStyle/>
          <a:p>
            <a:pPr algn="l"/>
            <a:r>
              <a:rPr lang="fr-FR" sz="4800">
                <a:solidFill>
                  <a:srgbClr val="FFFFFF"/>
                </a:solidFill>
              </a:rPr>
              <a:t>Approche Ressources &amp; Compétences</a:t>
            </a:r>
            <a:br>
              <a:rPr lang="fr-FR" sz="4800">
                <a:solidFill>
                  <a:srgbClr val="FFFFFF"/>
                </a:solidFill>
              </a:rPr>
            </a:br>
            <a:endParaRPr lang="fr-FR" sz="4800">
              <a:solidFill>
                <a:srgbClr val="FFFFFF"/>
              </a:solidFill>
            </a:endParaRPr>
          </a:p>
        </p:txBody>
      </p:sp>
      <p:sp>
        <p:nvSpPr>
          <p:cNvPr id="5" name="Espace réservé du contenu 4">
            <a:extLst>
              <a:ext uri="{FF2B5EF4-FFF2-40B4-BE49-F238E27FC236}">
                <a16:creationId xmlns:a16="http://schemas.microsoft.com/office/drawing/2014/main" id="{781847A9-2C94-AA0F-7475-29CB21A8B1AB}"/>
              </a:ext>
            </a:extLst>
          </p:cNvPr>
          <p:cNvSpPr>
            <a:spLocks noGrp="1"/>
          </p:cNvSpPr>
          <p:nvPr>
            <p:ph type="subTitle" idx="1"/>
          </p:nvPr>
        </p:nvSpPr>
        <p:spPr>
          <a:xfrm>
            <a:off x="5141495" y="4866870"/>
            <a:ext cx="5956353" cy="1247274"/>
          </a:xfrm>
        </p:spPr>
        <p:txBody>
          <a:bodyPr>
            <a:normAutofit/>
          </a:bodyPr>
          <a:lstStyle/>
          <a:p>
            <a:pPr algn="l"/>
            <a:endParaRPr lang="fr-FR" dirty="0">
              <a:solidFill>
                <a:srgbClr val="FFFFFF"/>
              </a:solidFill>
            </a:endParaRPr>
          </a:p>
          <a:p>
            <a:pPr algn="l"/>
            <a:r>
              <a:rPr lang="fr-FR" dirty="0">
                <a:solidFill>
                  <a:srgbClr val="FFFFFF"/>
                </a:solidFill>
              </a:rPr>
              <a:t>Modèle Resource </a:t>
            </a:r>
            <a:r>
              <a:rPr lang="fr-FR">
                <a:solidFill>
                  <a:srgbClr val="FFFFFF"/>
                </a:solidFill>
              </a:rPr>
              <a:t>Based-View</a:t>
            </a:r>
            <a:r>
              <a:rPr lang="fr-FR" dirty="0">
                <a:solidFill>
                  <a:srgbClr val="FFFFFF"/>
                </a:solidFill>
              </a:rPr>
              <a:t> (RBV)</a:t>
            </a:r>
          </a:p>
          <a:p>
            <a:pPr algn="l"/>
            <a:endParaRPr lang="fr-FR" dirty="0">
              <a:solidFill>
                <a:srgbClr val="FFFFFF"/>
              </a:solidFill>
            </a:endParaRPr>
          </a:p>
          <a:p>
            <a:pPr algn="l"/>
            <a:endParaRPr lang="fr-FR" dirty="0">
              <a:solidFill>
                <a:srgbClr val="FFFFFF"/>
              </a:solidFill>
            </a:endParaRPr>
          </a:p>
        </p:txBody>
      </p:sp>
      <p:cxnSp>
        <p:nvCxnSpPr>
          <p:cNvPr id="32777" name="Straight Connector 32776">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2770" name="Picture 2" descr="Amazon.fr - The Theory of the Growth of the Firm - Penrose, Edith, Pitelis,  Christos - Livres">
            <a:extLst>
              <a:ext uri="{FF2B5EF4-FFF2-40B4-BE49-F238E27FC236}">
                <a16:creationId xmlns:a16="http://schemas.microsoft.com/office/drawing/2014/main" id="{AD931484-A851-7D7D-87C4-CDCA6F9DB7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6" r="224" b="2"/>
          <a:stretch/>
        </p:blipFill>
        <p:spPr bwMode="auto">
          <a:xfrm>
            <a:off x="475488" y="476777"/>
            <a:ext cx="3864383" cy="592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7829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DAB7D5-6389-4B5B-937D-02F15ED8DF34}"/>
              </a:ext>
            </a:extLst>
          </p:cNvPr>
          <p:cNvSpPr>
            <a:spLocks noGrp="1"/>
          </p:cNvSpPr>
          <p:nvPr>
            <p:ph type="title"/>
          </p:nvPr>
        </p:nvSpPr>
        <p:spPr>
          <a:xfrm>
            <a:off x="2171272" y="1012004"/>
            <a:ext cx="2562119" cy="4795408"/>
          </a:xfrm>
        </p:spPr>
        <p:txBody>
          <a:bodyPr vert="horz" lIns="91440" tIns="45720" rIns="91440" bIns="45720" rtlCol="0" anchor="ctr">
            <a:normAutofit/>
          </a:bodyPr>
          <a:lstStyle/>
          <a:p>
            <a:pPr algn="l">
              <a:lnSpc>
                <a:spcPct val="90000"/>
              </a:lnSpc>
            </a:pPr>
            <a:r>
              <a:rPr lang="en-US" sz="4100" b="1">
                <a:solidFill>
                  <a:srgbClr val="FFFFFF"/>
                </a:solidFill>
              </a:rPr>
              <a:t>DOMESTIC MEDIA COVERAGE</a:t>
            </a:r>
          </a:p>
        </p:txBody>
      </p:sp>
      <p:graphicFrame>
        <p:nvGraphicFramePr>
          <p:cNvPr id="10" name="Espace réservé du contenu 7">
            <a:extLst>
              <a:ext uri="{FF2B5EF4-FFF2-40B4-BE49-F238E27FC236}">
                <a16:creationId xmlns:a16="http://schemas.microsoft.com/office/drawing/2014/main" id="{12CC42C3-FB09-4998-A84D-D58F8B738F0D}"/>
              </a:ext>
            </a:extLst>
          </p:cNvPr>
          <p:cNvGraphicFramePr>
            <a:graphicFrameLocks noGrp="1"/>
          </p:cNvGraphicFramePr>
          <p:nvPr>
            <p:ph sz="half" idx="1"/>
          </p:nvPr>
        </p:nvGraphicFramePr>
        <p:xfrm>
          <a:off x="5419726"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0495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4C10DA-3D98-4AB1-8580-14145F8EDA66}"/>
              </a:ext>
            </a:extLst>
          </p:cNvPr>
          <p:cNvSpPr>
            <a:spLocks noGrp="1"/>
          </p:cNvSpPr>
          <p:nvPr>
            <p:ph type="title"/>
          </p:nvPr>
        </p:nvSpPr>
        <p:spPr>
          <a:xfrm>
            <a:off x="1650711" y="395784"/>
            <a:ext cx="8397527" cy="994172"/>
          </a:xfrm>
        </p:spPr>
        <p:txBody>
          <a:bodyPr>
            <a:normAutofit fontScale="90000"/>
          </a:bodyPr>
          <a:lstStyle/>
          <a:p>
            <a:r>
              <a:rPr lang="fr-FR" b="1" dirty="0">
                <a:solidFill>
                  <a:schemeClr val="bg1"/>
                </a:solidFill>
              </a:rPr>
              <a:t>FANS, TENNIS CLUBS IN MARSEILLE PROVENCE</a:t>
            </a:r>
          </a:p>
        </p:txBody>
      </p:sp>
      <p:sp>
        <p:nvSpPr>
          <p:cNvPr id="4" name="Espace réservé du contenu 3">
            <a:extLst>
              <a:ext uri="{FF2B5EF4-FFF2-40B4-BE49-F238E27FC236}">
                <a16:creationId xmlns:a16="http://schemas.microsoft.com/office/drawing/2014/main" id="{0DBD8225-4C16-422B-8A5F-3BF8F7CF79FD}"/>
              </a:ext>
            </a:extLst>
          </p:cNvPr>
          <p:cNvSpPr>
            <a:spLocks noGrp="1"/>
          </p:cNvSpPr>
          <p:nvPr>
            <p:ph sz="half" idx="2"/>
          </p:nvPr>
        </p:nvSpPr>
        <p:spPr>
          <a:xfrm>
            <a:off x="6562555" y="4724955"/>
            <a:ext cx="3868340" cy="846377"/>
          </a:xfrm>
        </p:spPr>
        <p:txBody>
          <a:bodyPr>
            <a:normAutofit fontScale="92500" lnSpcReduction="20000"/>
          </a:bodyPr>
          <a:lstStyle/>
          <a:p>
            <a:pPr marL="0" indent="0" algn="ctr">
              <a:buNone/>
            </a:pPr>
            <a:r>
              <a:rPr lang="fr-FR" dirty="0">
                <a:solidFill>
                  <a:schemeClr val="bg1"/>
                </a:solidFill>
              </a:rPr>
              <a:t>50 000 </a:t>
            </a:r>
            <a:r>
              <a:rPr lang="fr-FR" dirty="0" err="1">
                <a:solidFill>
                  <a:schemeClr val="bg1"/>
                </a:solidFill>
              </a:rPr>
              <a:t>spectators</a:t>
            </a:r>
            <a:endParaRPr lang="fr-FR" dirty="0">
              <a:solidFill>
                <a:schemeClr val="bg1"/>
              </a:solidFill>
            </a:endParaRPr>
          </a:p>
          <a:p>
            <a:pPr marL="0" indent="0" algn="ctr">
              <a:buNone/>
            </a:pPr>
            <a:r>
              <a:rPr lang="fr-FR" dirty="0">
                <a:solidFill>
                  <a:schemeClr val="bg1"/>
                </a:solidFill>
              </a:rPr>
              <a:t>70 % tickets on line </a:t>
            </a:r>
          </a:p>
        </p:txBody>
      </p:sp>
      <p:pic>
        <p:nvPicPr>
          <p:cNvPr id="8" name="Image 7">
            <a:extLst>
              <a:ext uri="{FF2B5EF4-FFF2-40B4-BE49-F238E27FC236}">
                <a16:creationId xmlns:a16="http://schemas.microsoft.com/office/drawing/2014/main" id="{EDF36C61-931E-4BA3-B66C-35FBF58F7D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754" y="1742072"/>
            <a:ext cx="4489628" cy="25254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Espace réservé du contenu 3">
            <a:extLst>
              <a:ext uri="{FF2B5EF4-FFF2-40B4-BE49-F238E27FC236}">
                <a16:creationId xmlns:a16="http://schemas.microsoft.com/office/drawing/2014/main" id="{74B8F4A1-3FFF-4CC8-92C9-85F70B3D83BD}"/>
              </a:ext>
            </a:extLst>
          </p:cNvPr>
          <p:cNvSpPr txBox="1">
            <a:spLocks/>
          </p:cNvSpPr>
          <p:nvPr/>
        </p:nvSpPr>
        <p:spPr>
          <a:xfrm>
            <a:off x="1524001" y="4741061"/>
            <a:ext cx="5094515" cy="1255524"/>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100" dirty="0" err="1">
                <a:solidFill>
                  <a:schemeClr val="bg1"/>
                </a:solidFill>
              </a:rPr>
              <a:t>Special</a:t>
            </a:r>
            <a:r>
              <a:rPr lang="fr-FR" sz="2100" dirty="0">
                <a:solidFill>
                  <a:schemeClr val="bg1"/>
                </a:solidFill>
              </a:rPr>
              <a:t> </a:t>
            </a:r>
            <a:r>
              <a:rPr lang="fr-FR" sz="2100" dirty="0" err="1">
                <a:solidFill>
                  <a:schemeClr val="bg1"/>
                </a:solidFill>
              </a:rPr>
              <a:t>offer</a:t>
            </a:r>
            <a:r>
              <a:rPr lang="fr-FR" sz="2100" dirty="0">
                <a:solidFill>
                  <a:schemeClr val="bg1"/>
                </a:solidFill>
              </a:rPr>
              <a:t> </a:t>
            </a:r>
            <a:r>
              <a:rPr lang="fr-FR" sz="2100" dirty="0" err="1">
                <a:solidFill>
                  <a:schemeClr val="bg1"/>
                </a:solidFill>
              </a:rPr>
              <a:t>days</a:t>
            </a:r>
            <a:r>
              <a:rPr lang="fr-FR" sz="2100" dirty="0">
                <a:solidFill>
                  <a:schemeClr val="bg1"/>
                </a:solidFill>
              </a:rPr>
              <a:t> for tennis clubs</a:t>
            </a:r>
          </a:p>
          <a:p>
            <a:pPr marL="0" indent="0" algn="ctr">
              <a:buNone/>
            </a:pPr>
            <a:r>
              <a:rPr lang="fr-FR" sz="2100" dirty="0">
                <a:solidFill>
                  <a:schemeClr val="bg1"/>
                </a:solidFill>
              </a:rPr>
              <a:t>Engagement </a:t>
            </a:r>
            <a:r>
              <a:rPr lang="fr-FR" sz="2100" dirty="0" err="1">
                <a:solidFill>
                  <a:schemeClr val="bg1"/>
                </a:solidFill>
              </a:rPr>
              <a:t>with</a:t>
            </a:r>
            <a:r>
              <a:rPr lang="fr-FR" sz="2100" dirty="0">
                <a:solidFill>
                  <a:schemeClr val="bg1"/>
                </a:solidFill>
              </a:rPr>
              <a:t> </a:t>
            </a:r>
            <a:r>
              <a:rPr lang="fr-FR" sz="2100" dirty="0" err="1">
                <a:solidFill>
                  <a:schemeClr val="bg1"/>
                </a:solidFill>
              </a:rPr>
              <a:t>education</a:t>
            </a:r>
            <a:r>
              <a:rPr lang="fr-FR" sz="2100" dirty="0">
                <a:solidFill>
                  <a:schemeClr val="bg1"/>
                </a:solidFill>
              </a:rPr>
              <a:t> and cause (</a:t>
            </a:r>
            <a:r>
              <a:rPr lang="fr-FR" sz="2100" dirty="0" err="1">
                <a:solidFill>
                  <a:schemeClr val="bg1"/>
                </a:solidFill>
              </a:rPr>
              <a:t>hospitals</a:t>
            </a:r>
            <a:r>
              <a:rPr lang="fr-FR" sz="2100" dirty="0">
                <a:solidFill>
                  <a:schemeClr val="bg1"/>
                </a:solidFill>
              </a:rPr>
              <a:t>, fête le mur…)</a:t>
            </a:r>
          </a:p>
          <a:p>
            <a:pPr marL="0" indent="0" algn="ctr">
              <a:buNone/>
            </a:pPr>
            <a:r>
              <a:rPr lang="fr-FR" sz="2100" dirty="0" err="1">
                <a:solidFill>
                  <a:schemeClr val="bg1"/>
                </a:solidFill>
              </a:rPr>
              <a:t>Schools</a:t>
            </a:r>
            <a:r>
              <a:rPr lang="fr-FR" sz="2100" dirty="0">
                <a:solidFill>
                  <a:schemeClr val="bg1"/>
                </a:solidFill>
              </a:rPr>
              <a:t> and </a:t>
            </a:r>
            <a:r>
              <a:rPr lang="fr-FR" sz="2100" dirty="0" err="1">
                <a:solidFill>
                  <a:schemeClr val="bg1"/>
                </a:solidFill>
              </a:rPr>
              <a:t>university</a:t>
            </a:r>
            <a:r>
              <a:rPr lang="fr-FR" sz="2100" dirty="0">
                <a:solidFill>
                  <a:schemeClr val="bg1"/>
                </a:solidFill>
              </a:rPr>
              <a:t> </a:t>
            </a:r>
            <a:r>
              <a:rPr lang="fr-FR" sz="2100" dirty="0" err="1">
                <a:solidFill>
                  <a:schemeClr val="bg1"/>
                </a:solidFill>
              </a:rPr>
              <a:t>special</a:t>
            </a:r>
            <a:r>
              <a:rPr lang="fr-FR" sz="2100" dirty="0">
                <a:solidFill>
                  <a:schemeClr val="bg1"/>
                </a:solidFill>
              </a:rPr>
              <a:t> </a:t>
            </a:r>
            <a:r>
              <a:rPr lang="fr-FR" sz="2100" dirty="0" err="1">
                <a:solidFill>
                  <a:schemeClr val="bg1"/>
                </a:solidFill>
              </a:rPr>
              <a:t>offer</a:t>
            </a:r>
            <a:r>
              <a:rPr lang="fr-FR" sz="2100" dirty="0">
                <a:solidFill>
                  <a:schemeClr val="bg1"/>
                </a:solidFill>
              </a:rPr>
              <a:t> </a:t>
            </a:r>
            <a:r>
              <a:rPr lang="fr-FR" sz="2100" dirty="0" err="1">
                <a:solidFill>
                  <a:schemeClr val="bg1"/>
                </a:solidFill>
              </a:rPr>
              <a:t>with</a:t>
            </a:r>
            <a:r>
              <a:rPr lang="fr-FR" sz="2100" dirty="0">
                <a:solidFill>
                  <a:schemeClr val="bg1"/>
                </a:solidFill>
              </a:rPr>
              <a:t> </a:t>
            </a:r>
            <a:r>
              <a:rPr lang="fr-FR" sz="2100" dirty="0" err="1">
                <a:solidFill>
                  <a:schemeClr val="bg1"/>
                </a:solidFill>
              </a:rPr>
              <a:t>partners</a:t>
            </a:r>
            <a:r>
              <a:rPr lang="fr-FR" sz="2100" dirty="0">
                <a:solidFill>
                  <a:schemeClr val="bg1"/>
                </a:solidFill>
              </a:rPr>
              <a:t> </a:t>
            </a:r>
          </a:p>
        </p:txBody>
      </p:sp>
      <p:pic>
        <p:nvPicPr>
          <p:cNvPr id="11" name="Image 10" descr="Une image contenant personne, foule, gens, groupe&#10;&#10;Description générée automatiquement">
            <a:extLst>
              <a:ext uri="{FF2B5EF4-FFF2-40B4-BE49-F238E27FC236}">
                <a16:creationId xmlns:a16="http://schemas.microsoft.com/office/drawing/2014/main" id="{7A57AEED-FD36-4F1A-974F-E2CD7A822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7994" y="2016827"/>
            <a:ext cx="3655427" cy="2433905"/>
          </a:xfrm>
          <a:prstGeom prst="rect">
            <a:avLst/>
          </a:prstGeom>
          <a:ln>
            <a:noFill/>
          </a:ln>
          <a:effectLst>
            <a:softEdge rad="112500"/>
          </a:effectLst>
        </p:spPr>
      </p:pic>
    </p:spTree>
    <p:extLst>
      <p:ext uri="{BB962C8B-B14F-4D97-AF65-F5344CB8AC3E}">
        <p14:creationId xmlns:p14="http://schemas.microsoft.com/office/powerpoint/2010/main" val="1725312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BC7E5098-BBDC-48BB-B1A6-D27ABC19374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464" r="8468" b="2"/>
          <a:stretch/>
        </p:blipFill>
        <p:spPr>
          <a:xfrm>
            <a:off x="1525722" y="10"/>
            <a:ext cx="5620081" cy="4515944"/>
          </a:xfrm>
          <a:prstGeom prst="rect">
            <a:avLst/>
          </a:prstGeom>
        </p:spPr>
      </p:pic>
      <p:pic>
        <p:nvPicPr>
          <p:cNvPr id="25" name="Image 24">
            <a:extLst>
              <a:ext uri="{FF2B5EF4-FFF2-40B4-BE49-F238E27FC236}">
                <a16:creationId xmlns:a16="http://schemas.microsoft.com/office/drawing/2014/main" id="{2905E93E-6659-497A-9F40-E84D0637DF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 b="5346"/>
          <a:stretch/>
        </p:blipFill>
        <p:spPr>
          <a:xfrm>
            <a:off x="7209872" y="-1"/>
            <a:ext cx="3455338" cy="2183054"/>
          </a:xfrm>
          <a:prstGeom prst="rect">
            <a:avLst/>
          </a:prstGeom>
        </p:spPr>
      </p:pic>
      <p:pic>
        <p:nvPicPr>
          <p:cNvPr id="23" name="Image 22">
            <a:extLst>
              <a:ext uri="{FF2B5EF4-FFF2-40B4-BE49-F238E27FC236}">
                <a16:creationId xmlns:a16="http://schemas.microsoft.com/office/drawing/2014/main" id="{3E78A8FA-202E-48EF-9146-967CE94505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b="2323"/>
          <a:stretch/>
        </p:blipFill>
        <p:spPr>
          <a:xfrm>
            <a:off x="7209874" y="2274492"/>
            <a:ext cx="3450829" cy="2241463"/>
          </a:xfrm>
          <a:prstGeom prst="rect">
            <a:avLst/>
          </a:prstGeom>
        </p:spPr>
      </p:pic>
      <p:pic>
        <p:nvPicPr>
          <p:cNvPr id="24" name="Image 23">
            <a:extLst>
              <a:ext uri="{FF2B5EF4-FFF2-40B4-BE49-F238E27FC236}">
                <a16:creationId xmlns:a16="http://schemas.microsoft.com/office/drawing/2014/main" id="{38EC0B11-EFE7-4D2D-8174-D20EB9DD92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542" r="-3" b="-3"/>
          <a:stretch/>
        </p:blipFill>
        <p:spPr>
          <a:xfrm>
            <a:off x="1521214" y="4607392"/>
            <a:ext cx="2780257" cy="2250608"/>
          </a:xfrm>
          <a:prstGeom prst="rect">
            <a:avLst/>
          </a:prstGeom>
        </p:spPr>
      </p:pic>
      <p:pic>
        <p:nvPicPr>
          <p:cNvPr id="22" name="Image 21">
            <a:extLst>
              <a:ext uri="{FF2B5EF4-FFF2-40B4-BE49-F238E27FC236}">
                <a16:creationId xmlns:a16="http://schemas.microsoft.com/office/drawing/2014/main" id="{389D613E-F091-47DF-ACCB-9C60C542280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7756" r="50" b="-3"/>
          <a:stretch/>
        </p:blipFill>
        <p:spPr>
          <a:xfrm>
            <a:off x="4370052" y="4607393"/>
            <a:ext cx="2771241" cy="2250608"/>
          </a:xfrm>
          <a:prstGeom prst="rect">
            <a:avLst/>
          </a:prstGeom>
        </p:spPr>
      </p:pic>
      <p:pic>
        <p:nvPicPr>
          <p:cNvPr id="21" name="Image 20">
            <a:extLst>
              <a:ext uri="{FF2B5EF4-FFF2-40B4-BE49-F238E27FC236}">
                <a16:creationId xmlns:a16="http://schemas.microsoft.com/office/drawing/2014/main" id="{4DFE55F2-4655-4B8A-B551-F8CDE468E6A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2" b="2168"/>
          <a:stretch/>
        </p:blipFill>
        <p:spPr>
          <a:xfrm>
            <a:off x="7209873" y="4607392"/>
            <a:ext cx="3446322" cy="2250608"/>
          </a:xfrm>
          <a:prstGeom prst="rect">
            <a:avLst/>
          </a:prstGeom>
        </p:spPr>
      </p:pic>
    </p:spTree>
    <p:extLst>
      <p:ext uri="{BB962C8B-B14F-4D97-AF65-F5344CB8AC3E}">
        <p14:creationId xmlns:p14="http://schemas.microsoft.com/office/powerpoint/2010/main" val="26948378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dessin&#10;&#10;Description générée automatiquement">
            <a:extLst>
              <a:ext uri="{FF2B5EF4-FFF2-40B4-BE49-F238E27FC236}">
                <a16:creationId xmlns:a16="http://schemas.microsoft.com/office/drawing/2014/main" id="{7933DE63-B85B-4301-988B-ED141C69F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900" y="929385"/>
            <a:ext cx="1721644" cy="1493044"/>
          </a:xfrm>
          <a:prstGeom prst="rect">
            <a:avLst/>
          </a:prstGeom>
        </p:spPr>
      </p:pic>
      <p:pic>
        <p:nvPicPr>
          <p:cNvPr id="5" name="Image 4" descr="Une image contenant texte, carte&#10;&#10;Description générée automatiquement">
            <a:extLst>
              <a:ext uri="{FF2B5EF4-FFF2-40B4-BE49-F238E27FC236}">
                <a16:creationId xmlns:a16="http://schemas.microsoft.com/office/drawing/2014/main" id="{7AA9F6B3-4D01-4A6A-84FF-22C8BFF8E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4176" y="857251"/>
            <a:ext cx="2083824" cy="2095478"/>
          </a:xfrm>
          <a:prstGeom prst="rect">
            <a:avLst/>
          </a:prstGeom>
        </p:spPr>
      </p:pic>
      <p:pic>
        <p:nvPicPr>
          <p:cNvPr id="15" name="Image 14" descr="Une image contenant jeu, raquette, sport, personne&#10;&#10;Description générée automatiquement">
            <a:extLst>
              <a:ext uri="{FF2B5EF4-FFF2-40B4-BE49-F238E27FC236}">
                <a16:creationId xmlns:a16="http://schemas.microsoft.com/office/drawing/2014/main" id="{A011CF88-1F71-4509-9298-88F568752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6705" y="1609686"/>
            <a:ext cx="2643833" cy="1988307"/>
          </a:xfrm>
          <a:prstGeom prst="rect">
            <a:avLst/>
          </a:prstGeom>
          <a:ln>
            <a:noFill/>
          </a:ln>
          <a:effectLst>
            <a:softEdge rad="112500"/>
          </a:effectLst>
        </p:spPr>
      </p:pic>
      <p:pic>
        <p:nvPicPr>
          <p:cNvPr id="17" name="Image 16" descr="Une image contenant personne, sport, jeu, route&#10;&#10;Description générée automatiquement">
            <a:extLst>
              <a:ext uri="{FF2B5EF4-FFF2-40B4-BE49-F238E27FC236}">
                <a16:creationId xmlns:a16="http://schemas.microsoft.com/office/drawing/2014/main" id="{3ACCF0F9-E85C-4CCB-8C79-2E8A648B96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150" y="3830274"/>
            <a:ext cx="2806642" cy="1871094"/>
          </a:xfrm>
          <a:prstGeom prst="rect">
            <a:avLst/>
          </a:prstGeom>
          <a:ln>
            <a:noFill/>
          </a:ln>
          <a:effectLst>
            <a:softEdge rad="112500"/>
          </a:effectLst>
        </p:spPr>
      </p:pic>
      <p:sp>
        <p:nvSpPr>
          <p:cNvPr id="19" name="Rectangle 18">
            <a:extLst>
              <a:ext uri="{FF2B5EF4-FFF2-40B4-BE49-F238E27FC236}">
                <a16:creationId xmlns:a16="http://schemas.microsoft.com/office/drawing/2014/main" id="{954B963D-701D-4E4D-B17C-2CAFA733C505}"/>
              </a:ext>
            </a:extLst>
          </p:cNvPr>
          <p:cNvSpPr/>
          <p:nvPr/>
        </p:nvSpPr>
        <p:spPr>
          <a:xfrm>
            <a:off x="1725150" y="2422430"/>
            <a:ext cx="2755143" cy="1295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a:solidFill>
                  <a:schemeClr val="tx1"/>
                </a:solidFill>
              </a:rPr>
              <a:t>5 Millions Citizens</a:t>
            </a:r>
          </a:p>
          <a:p>
            <a:pPr algn="ctr"/>
            <a:endParaRPr lang="fr-FR" sz="1350">
              <a:solidFill>
                <a:schemeClr val="tx1"/>
              </a:solidFill>
            </a:endParaRPr>
          </a:p>
          <a:p>
            <a:pPr algn="ctr"/>
            <a:r>
              <a:rPr lang="fr-FR" sz="1350">
                <a:solidFill>
                  <a:schemeClr val="tx1"/>
                </a:solidFill>
              </a:rPr>
              <a:t>3rd Economic Region in France</a:t>
            </a:r>
          </a:p>
          <a:p>
            <a:pPr algn="ctr"/>
            <a:endParaRPr lang="fr-FR" sz="1350">
              <a:solidFill>
                <a:schemeClr val="tx1"/>
              </a:solidFill>
            </a:endParaRPr>
          </a:p>
          <a:p>
            <a:pPr algn="ctr"/>
            <a:r>
              <a:rPr lang="fr-FR" sz="1350">
                <a:solidFill>
                  <a:schemeClr val="tx1"/>
                </a:solidFill>
              </a:rPr>
              <a:t>92 % SMEs </a:t>
            </a:r>
            <a:endParaRPr lang="fr-FR" sz="1350" dirty="0">
              <a:solidFill>
                <a:schemeClr val="tx1"/>
              </a:solidFill>
            </a:endParaRPr>
          </a:p>
        </p:txBody>
      </p:sp>
      <p:pic>
        <p:nvPicPr>
          <p:cNvPr id="21" name="Image 20">
            <a:extLst>
              <a:ext uri="{FF2B5EF4-FFF2-40B4-BE49-F238E27FC236}">
                <a16:creationId xmlns:a16="http://schemas.microsoft.com/office/drawing/2014/main" id="{B7787DA7-89AF-4938-A095-8A4A517E7A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5957" y="3597992"/>
            <a:ext cx="2384255" cy="655670"/>
          </a:xfrm>
          <a:prstGeom prst="rect">
            <a:avLst/>
          </a:prstGeom>
        </p:spPr>
      </p:pic>
      <p:sp>
        <p:nvSpPr>
          <p:cNvPr id="22" name="Rectangle 21">
            <a:extLst>
              <a:ext uri="{FF2B5EF4-FFF2-40B4-BE49-F238E27FC236}">
                <a16:creationId xmlns:a16="http://schemas.microsoft.com/office/drawing/2014/main" id="{DC8C52B9-3343-43B5-B6E6-7EE584E7CEE8}"/>
              </a:ext>
            </a:extLst>
          </p:cNvPr>
          <p:cNvSpPr/>
          <p:nvPr/>
        </p:nvSpPr>
        <p:spPr>
          <a:xfrm>
            <a:off x="4588079" y="4114744"/>
            <a:ext cx="3812796" cy="1517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a:solidFill>
                  <a:schemeClr val="tx1"/>
                </a:solidFill>
              </a:rPr>
              <a:t>476 tennis clubs</a:t>
            </a:r>
          </a:p>
          <a:p>
            <a:pPr algn="ctr"/>
            <a:r>
              <a:rPr lang="fr-FR" sz="1350">
                <a:solidFill>
                  <a:schemeClr val="tx1"/>
                </a:solidFill>
              </a:rPr>
              <a:t>86 445 practicers (FFT Licence)</a:t>
            </a:r>
          </a:p>
          <a:p>
            <a:pPr algn="ctr"/>
            <a:r>
              <a:rPr lang="fr-FR" sz="1350">
                <a:solidFill>
                  <a:schemeClr val="tx1"/>
                </a:solidFill>
              </a:rPr>
              <a:t>More than 1 Million matchs in PACA tournaments</a:t>
            </a:r>
          </a:p>
          <a:p>
            <a:pPr algn="ctr"/>
            <a:r>
              <a:rPr lang="fr-FR" sz="1350">
                <a:solidFill>
                  <a:schemeClr val="tx1"/>
                </a:solidFill>
              </a:rPr>
              <a:t>1st Region in terms of diversity of practice (Children, Adults, Seniors, Padel, Beach Tennis, HandySport)</a:t>
            </a:r>
          </a:p>
          <a:p>
            <a:pPr algn="ctr"/>
            <a:r>
              <a:rPr lang="fr-FR" sz="1350">
                <a:solidFill>
                  <a:schemeClr val="tx1"/>
                </a:solidFill>
              </a:rPr>
              <a:t>More than 20 % of local players on Ten’Up FFT Apps</a:t>
            </a:r>
            <a:endParaRPr lang="fr-FR" sz="1350" dirty="0">
              <a:solidFill>
                <a:schemeClr val="tx1"/>
              </a:solidFill>
            </a:endParaRPr>
          </a:p>
        </p:txBody>
      </p:sp>
      <p:pic>
        <p:nvPicPr>
          <p:cNvPr id="24" name="Image 23" descr="Une image contenant sport, personne, homme, jeu&#10;&#10;Description générée automatiquement">
            <a:extLst>
              <a:ext uri="{FF2B5EF4-FFF2-40B4-BE49-F238E27FC236}">
                <a16:creationId xmlns:a16="http://schemas.microsoft.com/office/drawing/2014/main" id="{4CD84927-3367-4CDF-AD4B-21366C945A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4176" y="3309926"/>
            <a:ext cx="1589720" cy="23914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5" name="Rectangle 24">
            <a:extLst>
              <a:ext uri="{FF2B5EF4-FFF2-40B4-BE49-F238E27FC236}">
                <a16:creationId xmlns:a16="http://schemas.microsoft.com/office/drawing/2014/main" id="{AFE6303B-191E-4D60-A5A3-C0569952BC40}"/>
              </a:ext>
            </a:extLst>
          </p:cNvPr>
          <p:cNvSpPr/>
          <p:nvPr/>
        </p:nvSpPr>
        <p:spPr>
          <a:xfrm>
            <a:off x="3549942" y="954015"/>
            <a:ext cx="5241022" cy="655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700" b="1">
                <a:solidFill>
                  <a:schemeClr val="tx1"/>
                </a:solidFill>
              </a:rPr>
              <a:t>PROVENCE GLOBAL AUDIENCE</a:t>
            </a:r>
            <a:endParaRPr lang="fr-FR" sz="2700" b="1" dirty="0">
              <a:solidFill>
                <a:schemeClr val="tx1"/>
              </a:solidFill>
            </a:endParaRPr>
          </a:p>
        </p:txBody>
      </p:sp>
    </p:spTree>
    <p:extLst>
      <p:ext uri="{BB962C8B-B14F-4D97-AF65-F5344CB8AC3E}">
        <p14:creationId xmlns:p14="http://schemas.microsoft.com/office/powerpoint/2010/main" val="38038781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homme, extérieur, sport&#10;&#10;Description générée automatiquement">
            <a:extLst>
              <a:ext uri="{FF2B5EF4-FFF2-40B4-BE49-F238E27FC236}">
                <a16:creationId xmlns:a16="http://schemas.microsoft.com/office/drawing/2014/main" id="{44F4C8C1-2A4F-4A09-967A-30660D8CBB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857250"/>
            <a:ext cx="2870829" cy="1912690"/>
          </a:xfrm>
          <a:prstGeom prst="rect">
            <a:avLst/>
          </a:prstGeom>
        </p:spPr>
      </p:pic>
      <p:pic>
        <p:nvPicPr>
          <p:cNvPr id="5" name="Image 4" descr="Une image contenant intérieur, table, petit, bateau&#10;&#10;Description générée automatiquement">
            <a:extLst>
              <a:ext uri="{FF2B5EF4-FFF2-40B4-BE49-F238E27FC236}">
                <a16:creationId xmlns:a16="http://schemas.microsoft.com/office/drawing/2014/main" id="{881CBAA1-C1C0-4A16-ACD3-428BCB128A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7174" y="857249"/>
            <a:ext cx="2863631" cy="1912690"/>
          </a:xfrm>
          <a:prstGeom prst="rect">
            <a:avLst/>
          </a:prstGeom>
        </p:spPr>
      </p:pic>
      <p:pic>
        <p:nvPicPr>
          <p:cNvPr id="9" name="Image 8" descr="Une image contenant personne, homme, tenant, debout&#10;&#10;Description générée automatiquement">
            <a:extLst>
              <a:ext uri="{FF2B5EF4-FFF2-40B4-BE49-F238E27FC236}">
                <a16:creationId xmlns:a16="http://schemas.microsoft.com/office/drawing/2014/main" id="{CF75E48C-DE0F-4FE0-ADB5-C7B7DCC38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4829" y="2769938"/>
            <a:ext cx="3402344" cy="1922228"/>
          </a:xfrm>
          <a:prstGeom prst="rect">
            <a:avLst/>
          </a:prstGeom>
        </p:spPr>
      </p:pic>
      <p:pic>
        <p:nvPicPr>
          <p:cNvPr id="10" name="Picture 4" descr="Afficher l'image d'origine">
            <a:extLst>
              <a:ext uri="{FF2B5EF4-FFF2-40B4-BE49-F238E27FC236}">
                <a16:creationId xmlns:a16="http://schemas.microsoft.com/office/drawing/2014/main" id="{35330CE0-D8A1-45A8-9189-3C07430AD9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2084" y="3024000"/>
            <a:ext cx="405000" cy="405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fficher l'image d'origine">
            <a:extLst>
              <a:ext uri="{FF2B5EF4-FFF2-40B4-BE49-F238E27FC236}">
                <a16:creationId xmlns:a16="http://schemas.microsoft.com/office/drawing/2014/main" id="{8718EC8E-E8A9-41D7-88A1-80BCF7C2C0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2085" y="3796940"/>
            <a:ext cx="497945" cy="4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Afficher l'image d'origine">
            <a:extLst>
              <a:ext uri="{FF2B5EF4-FFF2-40B4-BE49-F238E27FC236}">
                <a16:creationId xmlns:a16="http://schemas.microsoft.com/office/drawing/2014/main" id="{F0B09896-DDC5-4484-8D2B-6F9706644B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2084" y="4569879"/>
            <a:ext cx="405000" cy="405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Afficher l'image d'origine">
            <a:extLst>
              <a:ext uri="{FF2B5EF4-FFF2-40B4-BE49-F238E27FC236}">
                <a16:creationId xmlns:a16="http://schemas.microsoft.com/office/drawing/2014/main" id="{952BDB36-E3BE-43DE-B64D-40D5B91495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6985" y="5342030"/>
            <a:ext cx="575201" cy="405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16FB090-5119-4B3B-A787-FCFBBD06893C}"/>
              </a:ext>
            </a:extLst>
          </p:cNvPr>
          <p:cNvSpPr/>
          <p:nvPr/>
        </p:nvSpPr>
        <p:spPr>
          <a:xfrm>
            <a:off x="2381250" y="2946941"/>
            <a:ext cx="1645920" cy="528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11 743 followers</a:t>
            </a:r>
          </a:p>
          <a:p>
            <a:pPr algn="ctr"/>
            <a:r>
              <a:rPr lang="fr-FR" sz="1350" dirty="0">
                <a:solidFill>
                  <a:schemeClr val="tx1"/>
                </a:solidFill>
              </a:rPr>
              <a:t>11 675 likes</a:t>
            </a:r>
          </a:p>
        </p:txBody>
      </p:sp>
      <p:sp>
        <p:nvSpPr>
          <p:cNvPr id="16" name="Rectangle 15">
            <a:extLst>
              <a:ext uri="{FF2B5EF4-FFF2-40B4-BE49-F238E27FC236}">
                <a16:creationId xmlns:a16="http://schemas.microsoft.com/office/drawing/2014/main" id="{35459B64-D929-4313-8CDB-0AFF8E4F4EA9}"/>
              </a:ext>
            </a:extLst>
          </p:cNvPr>
          <p:cNvSpPr/>
          <p:nvPr/>
        </p:nvSpPr>
        <p:spPr>
          <a:xfrm>
            <a:off x="2381250" y="3823840"/>
            <a:ext cx="1645920" cy="528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4 695 followers</a:t>
            </a:r>
          </a:p>
          <a:p>
            <a:pPr algn="ctr"/>
            <a:endParaRPr lang="fr-FR" sz="1350" dirty="0">
              <a:solidFill>
                <a:schemeClr val="tx1"/>
              </a:solidFill>
            </a:endParaRPr>
          </a:p>
        </p:txBody>
      </p:sp>
      <p:sp>
        <p:nvSpPr>
          <p:cNvPr id="17" name="Rectangle 16">
            <a:extLst>
              <a:ext uri="{FF2B5EF4-FFF2-40B4-BE49-F238E27FC236}">
                <a16:creationId xmlns:a16="http://schemas.microsoft.com/office/drawing/2014/main" id="{16F4564E-E3CC-4EAD-B848-EBFF5335EFED}"/>
              </a:ext>
            </a:extLst>
          </p:cNvPr>
          <p:cNvSpPr/>
          <p:nvPr/>
        </p:nvSpPr>
        <p:spPr>
          <a:xfrm>
            <a:off x="2333244" y="4569879"/>
            <a:ext cx="1645920" cy="528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2 756 followers</a:t>
            </a:r>
          </a:p>
          <a:p>
            <a:pPr algn="ctr"/>
            <a:endParaRPr lang="fr-FR" sz="1350" dirty="0">
              <a:solidFill>
                <a:schemeClr val="tx1"/>
              </a:solidFill>
            </a:endParaRPr>
          </a:p>
        </p:txBody>
      </p:sp>
      <p:sp>
        <p:nvSpPr>
          <p:cNvPr id="18" name="Rectangle 17">
            <a:extLst>
              <a:ext uri="{FF2B5EF4-FFF2-40B4-BE49-F238E27FC236}">
                <a16:creationId xmlns:a16="http://schemas.microsoft.com/office/drawing/2014/main" id="{60B2D5A0-971D-435C-9DFE-DA89BCB2A40D}"/>
              </a:ext>
            </a:extLst>
          </p:cNvPr>
          <p:cNvSpPr/>
          <p:nvPr/>
        </p:nvSpPr>
        <p:spPr>
          <a:xfrm>
            <a:off x="2232185" y="5315918"/>
            <a:ext cx="1645920" cy="528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160 268 </a:t>
            </a:r>
            <a:r>
              <a:rPr lang="fr-FR" sz="1350" dirty="0" err="1">
                <a:solidFill>
                  <a:schemeClr val="tx1"/>
                </a:solidFill>
              </a:rPr>
              <a:t>views</a:t>
            </a:r>
            <a:r>
              <a:rPr lang="fr-FR" sz="1350" dirty="0">
                <a:solidFill>
                  <a:schemeClr val="tx1"/>
                </a:solidFill>
              </a:rPr>
              <a:t> </a:t>
            </a:r>
          </a:p>
          <a:p>
            <a:pPr algn="ctr"/>
            <a:endParaRPr lang="fr-FR" sz="1350" dirty="0">
              <a:solidFill>
                <a:schemeClr val="tx1"/>
              </a:solidFill>
            </a:endParaRPr>
          </a:p>
        </p:txBody>
      </p:sp>
      <p:pic>
        <p:nvPicPr>
          <p:cNvPr id="19" name="Image 18">
            <a:extLst>
              <a:ext uri="{FF2B5EF4-FFF2-40B4-BE49-F238E27FC236}">
                <a16:creationId xmlns:a16="http://schemas.microsoft.com/office/drawing/2014/main" id="{901B78C5-0A31-475B-BA4C-DCDDA122FA1B}"/>
              </a:ext>
            </a:extLst>
          </p:cNvPr>
          <p:cNvPicPr>
            <a:picLocks noChangeAspect="1"/>
          </p:cNvPicPr>
          <p:nvPr/>
        </p:nvPicPr>
        <p:blipFill>
          <a:blip r:embed="rId9"/>
          <a:stretch>
            <a:fillRect/>
          </a:stretch>
        </p:blipFill>
        <p:spPr>
          <a:xfrm>
            <a:off x="4843264" y="857252"/>
            <a:ext cx="2505474" cy="1204133"/>
          </a:xfrm>
          <a:prstGeom prst="rect">
            <a:avLst/>
          </a:prstGeom>
        </p:spPr>
      </p:pic>
      <p:sp>
        <p:nvSpPr>
          <p:cNvPr id="20" name="ZoneTexte 19">
            <a:extLst>
              <a:ext uri="{FF2B5EF4-FFF2-40B4-BE49-F238E27FC236}">
                <a16:creationId xmlns:a16="http://schemas.microsoft.com/office/drawing/2014/main" id="{A7C844B9-5C56-4BAE-858E-7F6786F81660}"/>
              </a:ext>
            </a:extLst>
          </p:cNvPr>
          <p:cNvSpPr txBox="1"/>
          <p:nvPr/>
        </p:nvSpPr>
        <p:spPr>
          <a:xfrm>
            <a:off x="4658106" y="2215135"/>
            <a:ext cx="2756916" cy="461665"/>
          </a:xfrm>
          <a:prstGeom prst="rect">
            <a:avLst/>
          </a:prstGeom>
          <a:noFill/>
        </p:spPr>
        <p:txBody>
          <a:bodyPr wrap="square" rtlCol="0">
            <a:spAutoFit/>
          </a:bodyPr>
          <a:lstStyle/>
          <a:p>
            <a:pPr algn="ctr"/>
            <a:r>
              <a:rPr lang="fr-FR" sz="2400" b="1" dirty="0"/>
              <a:t>AUDIENCE</a:t>
            </a:r>
          </a:p>
        </p:txBody>
      </p:sp>
      <p:sp>
        <p:nvSpPr>
          <p:cNvPr id="21" name="Rectangle 20">
            <a:extLst>
              <a:ext uri="{FF2B5EF4-FFF2-40B4-BE49-F238E27FC236}">
                <a16:creationId xmlns:a16="http://schemas.microsoft.com/office/drawing/2014/main" id="{616ED166-2DD4-4200-8B73-C804A80D7193}"/>
              </a:ext>
            </a:extLst>
          </p:cNvPr>
          <p:cNvSpPr/>
          <p:nvPr/>
        </p:nvSpPr>
        <p:spPr>
          <a:xfrm>
            <a:off x="4603242" y="5153436"/>
            <a:ext cx="2985516" cy="528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SHAREHOLDER &amp; ABASSADOR</a:t>
            </a:r>
          </a:p>
          <a:p>
            <a:pPr algn="ctr"/>
            <a:endParaRPr lang="fr-FR" sz="1350" dirty="0">
              <a:solidFill>
                <a:schemeClr val="tx1"/>
              </a:solidFill>
            </a:endParaRPr>
          </a:p>
          <a:p>
            <a:pPr algn="ctr"/>
            <a:r>
              <a:rPr lang="fr-FR" sz="1350" dirty="0">
                <a:solidFill>
                  <a:schemeClr val="tx1"/>
                </a:solidFill>
              </a:rPr>
              <a:t>2 300 000 Followers</a:t>
            </a:r>
          </a:p>
          <a:p>
            <a:pPr algn="ctr"/>
            <a:endParaRPr lang="fr-FR" sz="1350" dirty="0">
              <a:solidFill>
                <a:schemeClr val="tx1"/>
              </a:solidFill>
            </a:endParaRPr>
          </a:p>
          <a:p>
            <a:pPr algn="ctr"/>
            <a:r>
              <a:rPr lang="fr-FR" sz="1350" dirty="0">
                <a:solidFill>
                  <a:schemeClr val="tx1"/>
                </a:solidFill>
              </a:rPr>
              <a:t>1st Tennis Player Brand in France</a:t>
            </a:r>
          </a:p>
          <a:p>
            <a:pPr algn="ctr"/>
            <a:endParaRPr lang="fr-FR" sz="1350" dirty="0">
              <a:solidFill>
                <a:schemeClr val="tx1"/>
              </a:solidFill>
            </a:endParaRPr>
          </a:p>
        </p:txBody>
      </p:sp>
      <p:sp>
        <p:nvSpPr>
          <p:cNvPr id="22" name="Rectangle 21">
            <a:extLst>
              <a:ext uri="{FF2B5EF4-FFF2-40B4-BE49-F238E27FC236}">
                <a16:creationId xmlns:a16="http://schemas.microsoft.com/office/drawing/2014/main" id="{B56B9BE3-2A06-4DD2-8F2F-2D881D3DBC91}"/>
              </a:ext>
            </a:extLst>
          </p:cNvPr>
          <p:cNvSpPr/>
          <p:nvPr/>
        </p:nvSpPr>
        <p:spPr>
          <a:xfrm>
            <a:off x="7984238" y="4508157"/>
            <a:ext cx="2359151" cy="528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50" dirty="0">
                <a:solidFill>
                  <a:schemeClr val="tx1"/>
                </a:solidFill>
              </a:rPr>
              <a:t>50H on TV : 21 </a:t>
            </a:r>
            <a:r>
              <a:rPr lang="fr-FR" sz="1350" dirty="0" err="1">
                <a:solidFill>
                  <a:schemeClr val="tx1"/>
                </a:solidFill>
              </a:rPr>
              <a:t>games</a:t>
            </a:r>
            <a:endParaRPr lang="fr-FR" sz="1350" dirty="0">
              <a:solidFill>
                <a:schemeClr val="tx1"/>
              </a:solidFill>
            </a:endParaRPr>
          </a:p>
          <a:p>
            <a:pPr algn="ctr"/>
            <a:endParaRPr lang="fr-FR" sz="1350" dirty="0">
              <a:solidFill>
                <a:schemeClr val="tx1"/>
              </a:solidFill>
            </a:endParaRPr>
          </a:p>
          <a:p>
            <a:pPr algn="ctr"/>
            <a:r>
              <a:rPr lang="fr-FR" sz="1350" dirty="0">
                <a:solidFill>
                  <a:schemeClr val="tx1"/>
                </a:solidFill>
              </a:rPr>
              <a:t>Live Shows Radio all the </a:t>
            </a:r>
            <a:r>
              <a:rPr lang="fr-FR" sz="1350" dirty="0" err="1">
                <a:solidFill>
                  <a:schemeClr val="tx1"/>
                </a:solidFill>
              </a:rPr>
              <a:t>week</a:t>
            </a:r>
            <a:endParaRPr lang="fr-FR" sz="1350" dirty="0">
              <a:solidFill>
                <a:schemeClr val="tx1"/>
              </a:solidFill>
            </a:endParaRPr>
          </a:p>
          <a:p>
            <a:pPr algn="ctr"/>
            <a:endParaRPr lang="fr-FR" sz="1350" dirty="0">
              <a:solidFill>
                <a:schemeClr val="tx1"/>
              </a:solidFill>
            </a:endParaRPr>
          </a:p>
          <a:p>
            <a:pPr algn="ctr"/>
            <a:r>
              <a:rPr lang="fr-FR" sz="1350" dirty="0">
                <a:solidFill>
                  <a:schemeClr val="tx1"/>
                </a:solidFill>
              </a:rPr>
              <a:t>60 810 </a:t>
            </a:r>
            <a:r>
              <a:rPr lang="fr-FR" sz="1350" dirty="0" err="1">
                <a:solidFill>
                  <a:schemeClr val="tx1"/>
                </a:solidFill>
              </a:rPr>
              <a:t>visits</a:t>
            </a:r>
            <a:r>
              <a:rPr lang="fr-FR" sz="1350" dirty="0">
                <a:solidFill>
                  <a:schemeClr val="tx1"/>
                </a:solidFill>
              </a:rPr>
              <a:t> on open13.fr</a:t>
            </a:r>
          </a:p>
          <a:p>
            <a:pPr algn="ctr"/>
            <a:endParaRPr lang="fr-FR" sz="1350" dirty="0">
              <a:solidFill>
                <a:schemeClr val="tx1"/>
              </a:solidFill>
            </a:endParaRPr>
          </a:p>
          <a:p>
            <a:pPr algn="ctr"/>
            <a:r>
              <a:rPr lang="fr-FR" sz="1350" dirty="0">
                <a:solidFill>
                  <a:schemeClr val="tx1"/>
                </a:solidFill>
              </a:rPr>
              <a:t>2 740 contacts media / </a:t>
            </a:r>
            <a:r>
              <a:rPr lang="fr-FR" sz="1350" dirty="0" err="1">
                <a:solidFill>
                  <a:schemeClr val="tx1"/>
                </a:solidFill>
              </a:rPr>
              <a:t>partners</a:t>
            </a:r>
            <a:r>
              <a:rPr lang="fr-FR" sz="1350" dirty="0">
                <a:solidFill>
                  <a:schemeClr val="tx1"/>
                </a:solidFill>
              </a:rPr>
              <a:t> </a:t>
            </a:r>
          </a:p>
          <a:p>
            <a:pPr algn="ctr"/>
            <a:endParaRPr lang="fr-FR" sz="1350" dirty="0">
              <a:solidFill>
                <a:schemeClr val="tx1"/>
              </a:solidFill>
            </a:endParaRPr>
          </a:p>
          <a:p>
            <a:pPr algn="ctr"/>
            <a:r>
              <a:rPr lang="fr-FR" sz="1350" dirty="0">
                <a:solidFill>
                  <a:schemeClr val="tx1"/>
                </a:solidFill>
              </a:rPr>
              <a:t>7 newsletters</a:t>
            </a:r>
          </a:p>
          <a:p>
            <a:pPr algn="ctr"/>
            <a:endParaRPr lang="fr-FR" sz="1350" dirty="0">
              <a:solidFill>
                <a:schemeClr val="tx1"/>
              </a:solidFill>
            </a:endParaRPr>
          </a:p>
          <a:p>
            <a:pPr algn="ctr"/>
            <a:r>
              <a:rPr lang="fr-FR" sz="1350" dirty="0">
                <a:solidFill>
                  <a:schemeClr val="tx1"/>
                </a:solidFill>
              </a:rPr>
              <a:t>49 000 </a:t>
            </a:r>
            <a:r>
              <a:rPr lang="fr-FR" sz="1350" dirty="0" err="1">
                <a:solidFill>
                  <a:schemeClr val="tx1"/>
                </a:solidFill>
              </a:rPr>
              <a:t>spectators</a:t>
            </a:r>
            <a:r>
              <a:rPr lang="fr-FR" sz="1350" dirty="0">
                <a:solidFill>
                  <a:schemeClr val="tx1"/>
                </a:solidFill>
              </a:rPr>
              <a:t> </a:t>
            </a:r>
          </a:p>
          <a:p>
            <a:pPr algn="ctr"/>
            <a:endParaRPr lang="fr-FR" sz="1350" dirty="0">
              <a:solidFill>
                <a:schemeClr val="tx1"/>
              </a:solidFill>
            </a:endParaRPr>
          </a:p>
          <a:p>
            <a:pPr algn="ctr"/>
            <a:r>
              <a:rPr lang="fr-FR" sz="1350" dirty="0">
                <a:solidFill>
                  <a:schemeClr val="tx1"/>
                </a:solidFill>
              </a:rPr>
              <a:t>70 % tickets on line</a:t>
            </a:r>
          </a:p>
          <a:p>
            <a:pPr algn="ctr"/>
            <a:endParaRPr lang="fr-FR" sz="1350" dirty="0">
              <a:solidFill>
                <a:schemeClr val="tx1"/>
              </a:solidFill>
            </a:endParaRPr>
          </a:p>
          <a:p>
            <a:pPr algn="ctr"/>
            <a:endParaRPr lang="fr-FR" sz="1350" dirty="0">
              <a:solidFill>
                <a:schemeClr val="tx1"/>
              </a:solidFill>
            </a:endParaRPr>
          </a:p>
          <a:p>
            <a:pPr algn="ctr"/>
            <a:endParaRPr lang="fr-FR" sz="1350" dirty="0">
              <a:solidFill>
                <a:schemeClr val="tx1"/>
              </a:solidFill>
            </a:endParaRPr>
          </a:p>
          <a:p>
            <a:pPr algn="ctr"/>
            <a:endParaRPr lang="fr-FR" sz="1350" dirty="0">
              <a:solidFill>
                <a:schemeClr val="tx1"/>
              </a:solidFill>
            </a:endParaRPr>
          </a:p>
          <a:p>
            <a:pPr algn="ctr"/>
            <a:endParaRPr lang="fr-FR" sz="1350" dirty="0">
              <a:solidFill>
                <a:schemeClr val="tx1"/>
              </a:solidFill>
            </a:endParaRPr>
          </a:p>
        </p:txBody>
      </p:sp>
    </p:spTree>
    <p:extLst>
      <p:ext uri="{BB962C8B-B14F-4D97-AF65-F5344CB8AC3E}">
        <p14:creationId xmlns:p14="http://schemas.microsoft.com/office/powerpoint/2010/main" val="26713872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route, raquette, court, boule&#10;&#10;Description générée automatiquement">
            <a:extLst>
              <a:ext uri="{FF2B5EF4-FFF2-40B4-BE49-F238E27FC236}">
                <a16:creationId xmlns:a16="http://schemas.microsoft.com/office/drawing/2014/main" id="{E747B267-41DD-44ED-8739-65517406EFFF}"/>
              </a:ext>
            </a:extLst>
          </p:cNvPr>
          <p:cNvPicPr>
            <a:picLocks noChangeAspect="1"/>
          </p:cNvPicPr>
          <p:nvPr/>
        </p:nvPicPr>
        <p:blipFill rotWithShape="1">
          <a:blip r:embed="rId2">
            <a:extLst>
              <a:ext uri="{28A0092B-C50C-407E-A947-70E740481C1C}">
                <a14:useLocalDpi xmlns:a14="http://schemas.microsoft.com/office/drawing/2010/main" val="0"/>
              </a:ext>
            </a:extLst>
          </a:blip>
          <a:srcRect r="16932" b="2"/>
          <a:stretch/>
        </p:blipFill>
        <p:spPr>
          <a:xfrm>
            <a:off x="1525722" y="10"/>
            <a:ext cx="5620081" cy="4515944"/>
          </a:xfrm>
          <a:prstGeom prst="rect">
            <a:avLst/>
          </a:prstGeom>
        </p:spPr>
      </p:pic>
      <p:pic>
        <p:nvPicPr>
          <p:cNvPr id="5" name="Image 4" descr="Une image contenant personne, extérieur, bâtiment, gens&#10;&#10;Description générée automatiquement">
            <a:extLst>
              <a:ext uri="{FF2B5EF4-FFF2-40B4-BE49-F238E27FC236}">
                <a16:creationId xmlns:a16="http://schemas.microsoft.com/office/drawing/2014/main" id="{502C1703-2DAA-4A54-8EB9-EB4D58C40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 b="5346"/>
          <a:stretch/>
        </p:blipFill>
        <p:spPr>
          <a:xfrm>
            <a:off x="7209873" y="-1"/>
            <a:ext cx="3455338" cy="2183054"/>
          </a:xfrm>
          <a:prstGeom prst="rect">
            <a:avLst/>
          </a:prstGeom>
        </p:spPr>
      </p:pic>
      <p:pic>
        <p:nvPicPr>
          <p:cNvPr id="11" name="Image 10" descr="Une image contenant sport, route, jeu, personne&#10;&#10;Description générée automatiquement">
            <a:extLst>
              <a:ext uri="{FF2B5EF4-FFF2-40B4-BE49-F238E27FC236}">
                <a16:creationId xmlns:a16="http://schemas.microsoft.com/office/drawing/2014/main" id="{AE5400AE-B03E-406F-84A0-34D9905B80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01" r="-1" b="-1"/>
          <a:stretch/>
        </p:blipFill>
        <p:spPr>
          <a:xfrm>
            <a:off x="7209873" y="2274492"/>
            <a:ext cx="3450828" cy="2241463"/>
          </a:xfrm>
          <a:prstGeom prst="rect">
            <a:avLst/>
          </a:prstGeom>
        </p:spPr>
      </p:pic>
      <p:pic>
        <p:nvPicPr>
          <p:cNvPr id="3" name="Image 2" descr="Une image contenant jeu, joueur, tenant, boule&#10;&#10;Description générée automatiquement">
            <a:extLst>
              <a:ext uri="{FF2B5EF4-FFF2-40B4-BE49-F238E27FC236}">
                <a16:creationId xmlns:a16="http://schemas.microsoft.com/office/drawing/2014/main" id="{184E6471-7E06-49D8-AA47-09411A0D8F80}"/>
              </a:ext>
            </a:extLst>
          </p:cNvPr>
          <p:cNvPicPr>
            <a:picLocks noChangeAspect="1"/>
          </p:cNvPicPr>
          <p:nvPr/>
        </p:nvPicPr>
        <p:blipFill rotWithShape="1">
          <a:blip r:embed="rId5">
            <a:extLst>
              <a:ext uri="{28A0092B-C50C-407E-A947-70E740481C1C}">
                <a14:useLocalDpi xmlns:a14="http://schemas.microsoft.com/office/drawing/2010/main" val="0"/>
              </a:ext>
            </a:extLst>
          </a:blip>
          <a:srcRect t="6" r="4" b="2699"/>
          <a:stretch/>
        </p:blipFill>
        <p:spPr>
          <a:xfrm>
            <a:off x="1521214" y="4607392"/>
            <a:ext cx="3469647" cy="2250608"/>
          </a:xfrm>
          <a:prstGeom prst="rect">
            <a:avLst/>
          </a:prstGeom>
        </p:spPr>
      </p:pic>
      <p:pic>
        <p:nvPicPr>
          <p:cNvPr id="7" name="Image 6" descr="Une image contenant personne, sport, jeu, joueur&#10;&#10;Description générée automatiquement">
            <a:extLst>
              <a:ext uri="{FF2B5EF4-FFF2-40B4-BE49-F238E27FC236}">
                <a16:creationId xmlns:a16="http://schemas.microsoft.com/office/drawing/2014/main" id="{A190CB06-F6FC-49CD-A60F-9AA19C3335DD}"/>
              </a:ext>
            </a:extLst>
          </p:cNvPr>
          <p:cNvPicPr>
            <a:picLocks noChangeAspect="1"/>
          </p:cNvPicPr>
          <p:nvPr/>
        </p:nvPicPr>
        <p:blipFill rotWithShape="1">
          <a:blip r:embed="rId6">
            <a:extLst>
              <a:ext uri="{28A0092B-C50C-407E-A947-70E740481C1C}">
                <a14:useLocalDpi xmlns:a14="http://schemas.microsoft.com/office/drawing/2010/main" val="0"/>
              </a:ext>
            </a:extLst>
          </a:blip>
          <a:srcRect t="1716" r="1" b="38040"/>
          <a:stretch/>
        </p:blipFill>
        <p:spPr>
          <a:xfrm>
            <a:off x="5059441" y="4607392"/>
            <a:ext cx="5596755" cy="2250608"/>
          </a:xfrm>
          <a:prstGeom prst="rect">
            <a:avLst/>
          </a:prstGeom>
        </p:spPr>
      </p:pic>
    </p:spTree>
    <p:extLst>
      <p:ext uri="{BB962C8B-B14F-4D97-AF65-F5344CB8AC3E}">
        <p14:creationId xmlns:p14="http://schemas.microsoft.com/office/powerpoint/2010/main" val="36923767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27BE206-DEA5-4A38-8429-DC766ECB6671}"/>
              </a:ext>
            </a:extLst>
          </p:cNvPr>
          <p:cNvSpPr>
            <a:spLocks noChangeArrowheads="1"/>
          </p:cNvSpPr>
          <p:nvPr/>
        </p:nvSpPr>
        <p:spPr bwMode="auto">
          <a:xfrm>
            <a:off x="1919288" y="260350"/>
            <a:ext cx="8229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defRPr/>
            </a:pPr>
            <a:r>
              <a:rPr lang="fr-FR" sz="4400">
                <a:solidFill>
                  <a:schemeClr val="hlink"/>
                </a:solidFill>
                <a:effectLst>
                  <a:outerShdw blurRad="38100" dist="38100" dir="2700000" algn="tl">
                    <a:srgbClr val="000000"/>
                  </a:outerShdw>
                </a:effectLst>
              </a:rPr>
              <a:t>« Cascades de ressources »</a:t>
            </a:r>
          </a:p>
        </p:txBody>
      </p:sp>
      <p:pic>
        <p:nvPicPr>
          <p:cNvPr id="95235" name="Picture 3" descr="Sans titre-1 copie">
            <a:extLst>
              <a:ext uri="{FF2B5EF4-FFF2-40B4-BE49-F238E27FC236}">
                <a16:creationId xmlns:a16="http://schemas.microsoft.com/office/drawing/2014/main" id="{F05C9A16-B528-45F6-9E6A-45DF7A6C2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484313"/>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Sans titre-1 copie">
            <a:extLst>
              <a:ext uri="{FF2B5EF4-FFF2-40B4-BE49-F238E27FC236}">
                <a16:creationId xmlns:a16="http://schemas.microsoft.com/office/drawing/2014/main" id="{5B9DAD52-FA95-41C9-87D8-6A55861AF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50" y="3789363"/>
            <a:ext cx="388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7" name="Group 5">
            <a:extLst>
              <a:ext uri="{FF2B5EF4-FFF2-40B4-BE49-F238E27FC236}">
                <a16:creationId xmlns:a16="http://schemas.microsoft.com/office/drawing/2014/main" id="{BF1D7655-B6E5-46A7-B405-C27F29154106}"/>
              </a:ext>
            </a:extLst>
          </p:cNvPr>
          <p:cNvGrpSpPr>
            <a:grpSpLocks/>
          </p:cNvGrpSpPr>
          <p:nvPr/>
        </p:nvGrpSpPr>
        <p:grpSpPr bwMode="auto">
          <a:xfrm>
            <a:off x="2352676" y="5334000"/>
            <a:ext cx="6919913" cy="1257300"/>
            <a:chOff x="2342" y="6919"/>
            <a:chExt cx="6912" cy="1584"/>
          </a:xfrm>
        </p:grpSpPr>
        <p:sp>
          <p:nvSpPr>
            <p:cNvPr id="95289" name="Line 6">
              <a:extLst>
                <a:ext uri="{FF2B5EF4-FFF2-40B4-BE49-F238E27FC236}">
                  <a16:creationId xmlns:a16="http://schemas.microsoft.com/office/drawing/2014/main" id="{E26C625F-55CE-4F74-8D7E-A6432B8AB5C9}"/>
                </a:ext>
              </a:extLst>
            </p:cNvPr>
            <p:cNvSpPr>
              <a:spLocks noChangeShapeType="1"/>
            </p:cNvSpPr>
            <p:nvPr/>
          </p:nvSpPr>
          <p:spPr bwMode="auto">
            <a:xfrm>
              <a:off x="2342" y="7063"/>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90" name="Line 7">
              <a:extLst>
                <a:ext uri="{FF2B5EF4-FFF2-40B4-BE49-F238E27FC236}">
                  <a16:creationId xmlns:a16="http://schemas.microsoft.com/office/drawing/2014/main" id="{AEA303B2-2A9A-4C70-A2DA-1EB0E337F4BB}"/>
                </a:ext>
              </a:extLst>
            </p:cNvPr>
            <p:cNvSpPr>
              <a:spLocks noChangeShapeType="1"/>
            </p:cNvSpPr>
            <p:nvPr/>
          </p:nvSpPr>
          <p:spPr bwMode="auto">
            <a:xfrm>
              <a:off x="2342" y="8503"/>
              <a:ext cx="69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91" name="Line 8">
              <a:extLst>
                <a:ext uri="{FF2B5EF4-FFF2-40B4-BE49-F238E27FC236}">
                  <a16:creationId xmlns:a16="http://schemas.microsoft.com/office/drawing/2014/main" id="{428107E9-C1A2-449B-B846-F2A1E583F7C9}"/>
                </a:ext>
              </a:extLst>
            </p:cNvPr>
            <p:cNvSpPr>
              <a:spLocks noChangeShapeType="1"/>
            </p:cNvSpPr>
            <p:nvPr/>
          </p:nvSpPr>
          <p:spPr bwMode="auto">
            <a:xfrm flipV="1">
              <a:off x="9254" y="6919"/>
              <a:ext cx="0" cy="158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95238" name="Group 9">
            <a:extLst>
              <a:ext uri="{FF2B5EF4-FFF2-40B4-BE49-F238E27FC236}">
                <a16:creationId xmlns:a16="http://schemas.microsoft.com/office/drawing/2014/main" id="{34B069D4-4E1C-452A-94EA-885A96F81C56}"/>
              </a:ext>
            </a:extLst>
          </p:cNvPr>
          <p:cNvGrpSpPr>
            <a:grpSpLocks/>
          </p:cNvGrpSpPr>
          <p:nvPr/>
        </p:nvGrpSpPr>
        <p:grpSpPr bwMode="auto">
          <a:xfrm>
            <a:off x="3938589" y="1104900"/>
            <a:ext cx="1298575" cy="800100"/>
            <a:chOff x="4070" y="7"/>
            <a:chExt cx="1296" cy="1008"/>
          </a:xfrm>
        </p:grpSpPr>
        <p:sp>
          <p:nvSpPr>
            <p:cNvPr id="95286" name="Line 10">
              <a:extLst>
                <a:ext uri="{FF2B5EF4-FFF2-40B4-BE49-F238E27FC236}">
                  <a16:creationId xmlns:a16="http://schemas.microsoft.com/office/drawing/2014/main" id="{097DBB4F-F595-4C2B-A56B-931FDCA6B34F}"/>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87" name="Line 11">
              <a:extLst>
                <a:ext uri="{FF2B5EF4-FFF2-40B4-BE49-F238E27FC236}">
                  <a16:creationId xmlns:a16="http://schemas.microsoft.com/office/drawing/2014/main" id="{BAE02EF8-0576-458A-9DD1-808204821F72}"/>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88" name="Line 12">
              <a:extLst>
                <a:ext uri="{FF2B5EF4-FFF2-40B4-BE49-F238E27FC236}">
                  <a16:creationId xmlns:a16="http://schemas.microsoft.com/office/drawing/2014/main" id="{E2505C83-4B25-4FD9-B418-4C45F24EB0E2}"/>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95239" name="Group 13">
            <a:extLst>
              <a:ext uri="{FF2B5EF4-FFF2-40B4-BE49-F238E27FC236}">
                <a16:creationId xmlns:a16="http://schemas.microsoft.com/office/drawing/2014/main" id="{94C0E4DC-BCDE-4CD9-9F8E-BCA0D2717FD1}"/>
              </a:ext>
            </a:extLst>
          </p:cNvPr>
          <p:cNvGrpSpPr>
            <a:grpSpLocks/>
          </p:cNvGrpSpPr>
          <p:nvPr/>
        </p:nvGrpSpPr>
        <p:grpSpPr bwMode="auto">
          <a:xfrm rot="20355126">
            <a:off x="4948239" y="2133600"/>
            <a:ext cx="1296987" cy="800100"/>
            <a:chOff x="4070" y="7"/>
            <a:chExt cx="1296" cy="1008"/>
          </a:xfrm>
        </p:grpSpPr>
        <p:sp>
          <p:nvSpPr>
            <p:cNvPr id="95283" name="Line 14">
              <a:extLst>
                <a:ext uri="{FF2B5EF4-FFF2-40B4-BE49-F238E27FC236}">
                  <a16:creationId xmlns:a16="http://schemas.microsoft.com/office/drawing/2014/main" id="{58CB06EF-5BE2-4993-90AE-37A6276B367E}"/>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84" name="Line 15">
              <a:extLst>
                <a:ext uri="{FF2B5EF4-FFF2-40B4-BE49-F238E27FC236}">
                  <a16:creationId xmlns:a16="http://schemas.microsoft.com/office/drawing/2014/main" id="{2F05F865-A86F-457C-B315-77B6B6A7B984}"/>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85" name="Line 16">
              <a:extLst>
                <a:ext uri="{FF2B5EF4-FFF2-40B4-BE49-F238E27FC236}">
                  <a16:creationId xmlns:a16="http://schemas.microsoft.com/office/drawing/2014/main" id="{D91EEE0F-BED1-4DCB-9E99-B5B682B3EAD6}"/>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95240" name="Group 17">
            <a:extLst>
              <a:ext uri="{FF2B5EF4-FFF2-40B4-BE49-F238E27FC236}">
                <a16:creationId xmlns:a16="http://schemas.microsoft.com/office/drawing/2014/main" id="{92D60EBD-776A-40A0-B10D-8F81FE180D6E}"/>
              </a:ext>
            </a:extLst>
          </p:cNvPr>
          <p:cNvGrpSpPr>
            <a:grpSpLocks/>
          </p:cNvGrpSpPr>
          <p:nvPr/>
        </p:nvGrpSpPr>
        <p:grpSpPr bwMode="auto">
          <a:xfrm rot="19834919">
            <a:off x="5811839" y="3276600"/>
            <a:ext cx="1298575" cy="800100"/>
            <a:chOff x="4070" y="7"/>
            <a:chExt cx="1296" cy="1008"/>
          </a:xfrm>
        </p:grpSpPr>
        <p:sp>
          <p:nvSpPr>
            <p:cNvPr id="95280" name="Line 18">
              <a:extLst>
                <a:ext uri="{FF2B5EF4-FFF2-40B4-BE49-F238E27FC236}">
                  <a16:creationId xmlns:a16="http://schemas.microsoft.com/office/drawing/2014/main" id="{B757D3FE-4501-4C35-881A-FABE84FD4FDE}"/>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81" name="Line 19">
              <a:extLst>
                <a:ext uri="{FF2B5EF4-FFF2-40B4-BE49-F238E27FC236}">
                  <a16:creationId xmlns:a16="http://schemas.microsoft.com/office/drawing/2014/main" id="{DF5EA8C5-9CC4-44B3-AF65-3A9C52DF62B9}"/>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82" name="Line 20">
              <a:extLst>
                <a:ext uri="{FF2B5EF4-FFF2-40B4-BE49-F238E27FC236}">
                  <a16:creationId xmlns:a16="http://schemas.microsoft.com/office/drawing/2014/main" id="{1C1D4C7C-351E-43B9-854B-74F1C8F6E7FF}"/>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95241" name="Group 21">
            <a:extLst>
              <a:ext uri="{FF2B5EF4-FFF2-40B4-BE49-F238E27FC236}">
                <a16:creationId xmlns:a16="http://schemas.microsoft.com/office/drawing/2014/main" id="{D1AB4D74-C6B6-4F6B-9534-A10602E8B618}"/>
              </a:ext>
            </a:extLst>
          </p:cNvPr>
          <p:cNvGrpSpPr>
            <a:grpSpLocks/>
          </p:cNvGrpSpPr>
          <p:nvPr/>
        </p:nvGrpSpPr>
        <p:grpSpPr bwMode="auto">
          <a:xfrm rot="20355126">
            <a:off x="6532564" y="4419600"/>
            <a:ext cx="1298575" cy="800100"/>
            <a:chOff x="4070" y="7"/>
            <a:chExt cx="1296" cy="1008"/>
          </a:xfrm>
        </p:grpSpPr>
        <p:sp>
          <p:nvSpPr>
            <p:cNvPr id="95277" name="Line 22">
              <a:extLst>
                <a:ext uri="{FF2B5EF4-FFF2-40B4-BE49-F238E27FC236}">
                  <a16:creationId xmlns:a16="http://schemas.microsoft.com/office/drawing/2014/main" id="{C0821241-8695-42DF-AB72-681711F2DFD5}"/>
                </a:ext>
              </a:extLst>
            </p:cNvPr>
            <p:cNvSpPr>
              <a:spLocks noChangeShapeType="1"/>
            </p:cNvSpPr>
            <p:nvPr/>
          </p:nvSpPr>
          <p:spPr bwMode="auto">
            <a:xfrm>
              <a:off x="4070" y="439"/>
              <a:ext cx="576" cy="5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78" name="Line 23">
              <a:extLst>
                <a:ext uri="{FF2B5EF4-FFF2-40B4-BE49-F238E27FC236}">
                  <a16:creationId xmlns:a16="http://schemas.microsoft.com/office/drawing/2014/main" id="{1AA4586E-922F-4F9C-A680-54278D9AAB1F}"/>
                </a:ext>
              </a:extLst>
            </p:cNvPr>
            <p:cNvSpPr>
              <a:spLocks noChangeShapeType="1"/>
            </p:cNvSpPr>
            <p:nvPr/>
          </p:nvSpPr>
          <p:spPr bwMode="auto">
            <a:xfrm>
              <a:off x="4646" y="1015"/>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79" name="Line 24">
              <a:extLst>
                <a:ext uri="{FF2B5EF4-FFF2-40B4-BE49-F238E27FC236}">
                  <a16:creationId xmlns:a16="http://schemas.microsoft.com/office/drawing/2014/main" id="{81B5291D-4267-4589-BA94-F59B5DEEA70A}"/>
                </a:ext>
              </a:extLst>
            </p:cNvPr>
            <p:cNvSpPr>
              <a:spLocks noChangeShapeType="1"/>
            </p:cNvSpPr>
            <p:nvPr/>
          </p:nvSpPr>
          <p:spPr bwMode="auto">
            <a:xfrm flipV="1">
              <a:off x="4070" y="7"/>
              <a:ext cx="576" cy="4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95242" name="Rectangle 25">
            <a:extLst>
              <a:ext uri="{FF2B5EF4-FFF2-40B4-BE49-F238E27FC236}">
                <a16:creationId xmlns:a16="http://schemas.microsoft.com/office/drawing/2014/main" id="{BF5F11CF-0199-4534-BC18-8BB9C56D1F46}"/>
              </a:ext>
            </a:extLst>
          </p:cNvPr>
          <p:cNvSpPr>
            <a:spLocks noChangeArrowheads="1"/>
          </p:cNvSpPr>
          <p:nvPr/>
        </p:nvSpPr>
        <p:spPr bwMode="auto">
          <a:xfrm>
            <a:off x="2352676" y="1104900"/>
            <a:ext cx="720725" cy="5486400"/>
          </a:xfrm>
          <a:prstGeom prst="rect">
            <a:avLst/>
          </a:prstGeom>
          <a:noFill/>
          <a:ln w="19050"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95243" name="Line 26">
            <a:extLst>
              <a:ext uri="{FF2B5EF4-FFF2-40B4-BE49-F238E27FC236}">
                <a16:creationId xmlns:a16="http://schemas.microsoft.com/office/drawing/2014/main" id="{AE40D7F1-BFBE-4798-84B6-BE3354E510F6}"/>
              </a:ext>
            </a:extLst>
          </p:cNvPr>
          <p:cNvSpPr>
            <a:spLocks noChangeShapeType="1"/>
          </p:cNvSpPr>
          <p:nvPr/>
        </p:nvSpPr>
        <p:spPr bwMode="auto">
          <a:xfrm flipV="1">
            <a:off x="2566988" y="2819400"/>
            <a:ext cx="2813050" cy="33338"/>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44" name="Line 27">
            <a:extLst>
              <a:ext uri="{FF2B5EF4-FFF2-40B4-BE49-F238E27FC236}">
                <a16:creationId xmlns:a16="http://schemas.microsoft.com/office/drawing/2014/main" id="{AC48B5FB-A8E9-4CFD-910F-CDA8FB8814B5}"/>
              </a:ext>
            </a:extLst>
          </p:cNvPr>
          <p:cNvSpPr>
            <a:spLocks noChangeShapeType="1"/>
          </p:cNvSpPr>
          <p:nvPr/>
        </p:nvSpPr>
        <p:spPr bwMode="auto">
          <a:xfrm flipH="1" flipV="1">
            <a:off x="2424114" y="5084764"/>
            <a:ext cx="4541837" cy="20637"/>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64" name="Freeform 28">
            <a:extLst>
              <a:ext uri="{FF2B5EF4-FFF2-40B4-BE49-F238E27FC236}">
                <a16:creationId xmlns:a16="http://schemas.microsoft.com/office/drawing/2014/main" id="{8A74B24A-3DE6-4B9B-9033-A83A4FD7AA8A}"/>
              </a:ext>
            </a:extLst>
          </p:cNvPr>
          <p:cNvSpPr>
            <a:spLocks/>
          </p:cNvSpPr>
          <p:nvPr/>
        </p:nvSpPr>
        <p:spPr bwMode="auto">
          <a:xfrm>
            <a:off x="5091113" y="1790700"/>
            <a:ext cx="577850" cy="457200"/>
          </a:xfrm>
          <a:custGeom>
            <a:avLst/>
            <a:gdLst>
              <a:gd name="T0" fmla="*/ 0 w 720"/>
              <a:gd name="T1" fmla="*/ 0 h 720"/>
              <a:gd name="T2" fmla="*/ 2147483646 w 720"/>
              <a:gd name="T3" fmla="*/ 2147483646 h 720"/>
              <a:gd name="T4" fmla="*/ 2147483646 w 720"/>
              <a:gd name="T5" fmla="*/ 2147483646 h 720"/>
              <a:gd name="T6" fmla="*/ 0 60000 65536"/>
              <a:gd name="T7" fmla="*/ 0 60000 65536"/>
              <a:gd name="T8" fmla="*/ 0 60000 65536"/>
            </a:gdLst>
            <a:ahLst/>
            <a:cxnLst>
              <a:cxn ang="T6">
                <a:pos x="T0" y="T1"/>
              </a:cxn>
              <a:cxn ang="T7">
                <a:pos x="T2" y="T3"/>
              </a:cxn>
              <a:cxn ang="T8">
                <a:pos x="T4" y="T5"/>
              </a:cxn>
            </a:cxnLst>
            <a:rect l="0" t="0" r="r" b="b"/>
            <a:pathLst>
              <a:path w="720" h="720">
                <a:moveTo>
                  <a:pt x="0" y="0"/>
                </a:moveTo>
                <a:cubicBezTo>
                  <a:pt x="210" y="30"/>
                  <a:pt x="420" y="60"/>
                  <a:pt x="540" y="180"/>
                </a:cubicBezTo>
                <a:cubicBezTo>
                  <a:pt x="660" y="300"/>
                  <a:pt x="690" y="630"/>
                  <a:pt x="720" y="72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95246" name="AutoShape 29">
            <a:extLst>
              <a:ext uri="{FF2B5EF4-FFF2-40B4-BE49-F238E27FC236}">
                <a16:creationId xmlns:a16="http://schemas.microsoft.com/office/drawing/2014/main" id="{2D3F7886-50AB-4A5F-A0B3-092D025CACD6}"/>
              </a:ext>
            </a:extLst>
          </p:cNvPr>
          <p:cNvSpPr>
            <a:spLocks noChangeArrowheads="1"/>
          </p:cNvSpPr>
          <p:nvPr/>
        </p:nvSpPr>
        <p:spPr bwMode="auto">
          <a:xfrm>
            <a:off x="3071814" y="1557339"/>
            <a:ext cx="865187" cy="287337"/>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9525">
            <a:solidFill>
              <a:srgbClr val="000000"/>
            </a:solidFill>
            <a:miter lim="800000"/>
            <a:headEnd/>
            <a:tailEnd/>
          </a:ln>
        </p:spPr>
        <p:txBody>
          <a:bodyPr/>
          <a:lstStyle/>
          <a:p>
            <a:endParaRPr lang="fr-FR"/>
          </a:p>
        </p:txBody>
      </p:sp>
      <p:sp>
        <p:nvSpPr>
          <p:cNvPr id="95247" name="Line 30">
            <a:extLst>
              <a:ext uri="{FF2B5EF4-FFF2-40B4-BE49-F238E27FC236}">
                <a16:creationId xmlns:a16="http://schemas.microsoft.com/office/drawing/2014/main" id="{4A4A6542-8F57-40A0-8727-6B2499FFE7C3}"/>
              </a:ext>
            </a:extLst>
          </p:cNvPr>
          <p:cNvSpPr>
            <a:spLocks noChangeShapeType="1"/>
          </p:cNvSpPr>
          <p:nvPr/>
        </p:nvSpPr>
        <p:spPr bwMode="auto">
          <a:xfrm>
            <a:off x="2352676" y="5676900"/>
            <a:ext cx="6919913" cy="0"/>
          </a:xfrm>
          <a:prstGeom prst="line">
            <a:avLst/>
          </a:prstGeom>
          <a:noFill/>
          <a:ln w="9525">
            <a:solidFill>
              <a:srgbClr val="000000"/>
            </a:solidFill>
            <a:prstDash val="dashDot"/>
            <a:round/>
            <a:headEnd/>
            <a:tailEnd/>
          </a:ln>
          <a:extLst>
            <a:ext uri="{909E8E84-426E-40DD-AFC4-6F175D3DCCD1}">
              <a14:hiddenFill xmlns:a14="http://schemas.microsoft.com/office/drawing/2010/main">
                <a:noFill/>
              </a14:hiddenFill>
            </a:ext>
          </a:extLst>
        </p:spPr>
        <p:txBody>
          <a:bodyPr/>
          <a:lstStyle/>
          <a:p>
            <a:endParaRPr lang="fr-FR"/>
          </a:p>
        </p:txBody>
      </p:sp>
      <p:sp>
        <p:nvSpPr>
          <p:cNvPr id="95248" name="Rectangle 31">
            <a:extLst>
              <a:ext uri="{FF2B5EF4-FFF2-40B4-BE49-F238E27FC236}">
                <a16:creationId xmlns:a16="http://schemas.microsoft.com/office/drawing/2014/main" id="{34131FA2-D71B-470C-A10A-CCB95B76919F}"/>
              </a:ext>
            </a:extLst>
          </p:cNvPr>
          <p:cNvSpPr>
            <a:spLocks noChangeArrowheads="1"/>
          </p:cNvSpPr>
          <p:nvPr/>
        </p:nvSpPr>
        <p:spPr bwMode="auto">
          <a:xfrm>
            <a:off x="2279650" y="5661025"/>
            <a:ext cx="6985000" cy="914400"/>
          </a:xfrm>
          <a:prstGeom prst="rect">
            <a:avLst/>
          </a:prstGeom>
          <a:solidFill>
            <a:srgbClr val="CCFFFF">
              <a:alpha val="30196"/>
            </a:srgbClr>
          </a:solidFill>
          <a:ln w="9525">
            <a:solidFill>
              <a:srgbClr val="000000"/>
            </a:solidFill>
            <a:prstDash val="dashDot"/>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65568" name="Text Box 32">
            <a:extLst>
              <a:ext uri="{FF2B5EF4-FFF2-40B4-BE49-F238E27FC236}">
                <a16:creationId xmlns:a16="http://schemas.microsoft.com/office/drawing/2014/main" id="{DD7460F4-DB47-4A52-A925-7502639B736A}"/>
              </a:ext>
            </a:extLst>
          </p:cNvPr>
          <p:cNvSpPr txBox="1">
            <a:spLocks noChangeArrowheads="1"/>
          </p:cNvSpPr>
          <p:nvPr/>
        </p:nvSpPr>
        <p:spPr bwMode="auto">
          <a:xfrm>
            <a:off x="7680325" y="5661025"/>
            <a:ext cx="17272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Verdana" panose="020B0604030504040204" pitchFamily="34" charset="0"/>
              </a:rPr>
              <a:t>Stock de ressources (mélange)</a:t>
            </a:r>
            <a:endParaRPr lang="fr-FR" altLang="fr-FR" sz="1600">
              <a:latin typeface="Verdana" panose="020B0604030504040204" pitchFamily="34" charset="0"/>
            </a:endParaRPr>
          </a:p>
        </p:txBody>
      </p:sp>
      <p:sp>
        <p:nvSpPr>
          <p:cNvPr id="65569" name="Text Box 33">
            <a:extLst>
              <a:ext uri="{FF2B5EF4-FFF2-40B4-BE49-F238E27FC236}">
                <a16:creationId xmlns:a16="http://schemas.microsoft.com/office/drawing/2014/main" id="{A3333FEB-36FB-4C13-96A0-4D41D2B718B1}"/>
              </a:ext>
            </a:extLst>
          </p:cNvPr>
          <p:cNvSpPr txBox="1">
            <a:spLocks noChangeArrowheads="1"/>
          </p:cNvSpPr>
          <p:nvPr/>
        </p:nvSpPr>
        <p:spPr bwMode="auto">
          <a:xfrm>
            <a:off x="4151313" y="1052513"/>
            <a:ext cx="2089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Ressources Relationnelles</a:t>
            </a:r>
          </a:p>
          <a:p>
            <a:pPr algn="ctr" eaLnBrk="1" hangingPunct="1">
              <a:spcBef>
                <a:spcPct val="0"/>
              </a:spcBef>
              <a:buClrTx/>
              <a:buSzTx/>
              <a:buFontTx/>
              <a:buNone/>
            </a:pPr>
            <a:r>
              <a:rPr lang="fr-FR" altLang="fr-FR" sz="1400" b="1">
                <a:latin typeface="Verdana" panose="020B0604030504040204" pitchFamily="34" charset="0"/>
              </a:rPr>
              <a:t>« Pivots »</a:t>
            </a:r>
          </a:p>
        </p:txBody>
      </p:sp>
      <p:sp>
        <p:nvSpPr>
          <p:cNvPr id="65570" name="Text Box 34">
            <a:extLst>
              <a:ext uri="{FF2B5EF4-FFF2-40B4-BE49-F238E27FC236}">
                <a16:creationId xmlns:a16="http://schemas.microsoft.com/office/drawing/2014/main" id="{81C79478-99CE-4743-B76B-D49956EC8DB2}"/>
              </a:ext>
            </a:extLst>
          </p:cNvPr>
          <p:cNvSpPr txBox="1">
            <a:spLocks noChangeArrowheads="1"/>
          </p:cNvSpPr>
          <p:nvPr/>
        </p:nvSpPr>
        <p:spPr bwMode="auto">
          <a:xfrm>
            <a:off x="5303839" y="2133600"/>
            <a:ext cx="20843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Verdana" panose="020B0604030504040204" pitchFamily="34" charset="0"/>
              </a:rPr>
              <a:t>Ressources</a:t>
            </a:r>
          </a:p>
          <a:p>
            <a:pPr algn="ctr" eaLnBrk="1" hangingPunct="1">
              <a:spcBef>
                <a:spcPct val="0"/>
              </a:spcBef>
              <a:buClrTx/>
              <a:buSzTx/>
              <a:buFontTx/>
              <a:buNone/>
            </a:pPr>
            <a:r>
              <a:rPr lang="fr-FR" altLang="fr-FR" sz="1400" b="1">
                <a:latin typeface="Verdana" panose="020B0604030504040204" pitchFamily="34" charset="0"/>
              </a:rPr>
              <a:t>Partenariales</a:t>
            </a:r>
          </a:p>
        </p:txBody>
      </p:sp>
      <p:sp>
        <p:nvSpPr>
          <p:cNvPr id="65571" name="Freeform 35">
            <a:extLst>
              <a:ext uri="{FF2B5EF4-FFF2-40B4-BE49-F238E27FC236}">
                <a16:creationId xmlns:a16="http://schemas.microsoft.com/office/drawing/2014/main" id="{4EC45C43-3482-4E96-9CAA-CD358202A24F}"/>
              </a:ext>
            </a:extLst>
          </p:cNvPr>
          <p:cNvSpPr>
            <a:spLocks/>
          </p:cNvSpPr>
          <p:nvPr/>
        </p:nvSpPr>
        <p:spPr bwMode="auto">
          <a:xfrm>
            <a:off x="2208214" y="1700214"/>
            <a:ext cx="1800225" cy="5157787"/>
          </a:xfrm>
          <a:custGeom>
            <a:avLst/>
            <a:gdLst>
              <a:gd name="T0" fmla="*/ 2147483646 w 3060"/>
              <a:gd name="T1" fmla="*/ 2147483646 h 7980"/>
              <a:gd name="T2" fmla="*/ 2147483646 w 3060"/>
              <a:gd name="T3" fmla="*/ 2147483646 h 7980"/>
              <a:gd name="T4" fmla="*/ 2147483646 w 3060"/>
              <a:gd name="T5" fmla="*/ 0 h 7980"/>
              <a:gd name="T6" fmla="*/ 0 60000 65536"/>
              <a:gd name="T7" fmla="*/ 0 60000 65536"/>
              <a:gd name="T8" fmla="*/ 0 60000 65536"/>
            </a:gdLst>
            <a:ahLst/>
            <a:cxnLst>
              <a:cxn ang="T6">
                <a:pos x="T0" y="T1"/>
              </a:cxn>
              <a:cxn ang="T7">
                <a:pos x="T2" y="T3"/>
              </a:cxn>
              <a:cxn ang="T8">
                <a:pos x="T4" y="T5"/>
              </a:cxn>
            </a:cxnLst>
            <a:rect l="0" t="0" r="r" b="b"/>
            <a:pathLst>
              <a:path w="3060" h="7980">
                <a:moveTo>
                  <a:pt x="3060" y="6840"/>
                </a:moveTo>
                <a:cubicBezTo>
                  <a:pt x="1890" y="7410"/>
                  <a:pt x="720" y="7980"/>
                  <a:pt x="360" y="6840"/>
                </a:cubicBezTo>
                <a:cubicBezTo>
                  <a:pt x="0" y="5700"/>
                  <a:pt x="810" y="1140"/>
                  <a:pt x="900" y="0"/>
                </a:cubicBezTo>
              </a:path>
            </a:pathLst>
          </a:custGeom>
          <a:noFill/>
          <a:ln w="76200">
            <a:solidFill>
              <a:srgbClr val="000000"/>
            </a:solidFill>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5572" name="Text Box 36">
            <a:extLst>
              <a:ext uri="{FF2B5EF4-FFF2-40B4-BE49-F238E27FC236}">
                <a16:creationId xmlns:a16="http://schemas.microsoft.com/office/drawing/2014/main" id="{36DFED0B-FE32-47D2-8F4C-B79D6FF52D38}"/>
              </a:ext>
            </a:extLst>
          </p:cNvPr>
          <p:cNvSpPr txBox="1">
            <a:spLocks noChangeArrowheads="1"/>
          </p:cNvSpPr>
          <p:nvPr/>
        </p:nvSpPr>
        <p:spPr bwMode="auto">
          <a:xfrm>
            <a:off x="6256339" y="3141663"/>
            <a:ext cx="2503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b="1">
                <a:latin typeface="Verdana" panose="020B0604030504040204" pitchFamily="34" charset="0"/>
              </a:rPr>
              <a:t>Ressources de réputation</a:t>
            </a:r>
          </a:p>
        </p:txBody>
      </p:sp>
      <p:sp>
        <p:nvSpPr>
          <p:cNvPr id="65573" name="Text Box 37">
            <a:extLst>
              <a:ext uri="{FF2B5EF4-FFF2-40B4-BE49-F238E27FC236}">
                <a16:creationId xmlns:a16="http://schemas.microsoft.com/office/drawing/2014/main" id="{89CA813C-3395-4984-95BF-ADCC409119F4}"/>
              </a:ext>
            </a:extLst>
          </p:cNvPr>
          <p:cNvSpPr txBox="1">
            <a:spLocks noChangeArrowheads="1"/>
          </p:cNvSpPr>
          <p:nvPr/>
        </p:nvSpPr>
        <p:spPr bwMode="auto">
          <a:xfrm>
            <a:off x="6859589" y="4292600"/>
            <a:ext cx="276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b="1">
                <a:latin typeface="Verdana" panose="020B0604030504040204" pitchFamily="34" charset="0"/>
              </a:rPr>
              <a:t>Ressources physiques</a:t>
            </a:r>
          </a:p>
        </p:txBody>
      </p:sp>
      <p:sp>
        <p:nvSpPr>
          <p:cNvPr id="65574" name="AutoShape 38">
            <a:extLst>
              <a:ext uri="{FF2B5EF4-FFF2-40B4-BE49-F238E27FC236}">
                <a16:creationId xmlns:a16="http://schemas.microsoft.com/office/drawing/2014/main" id="{31653A21-5339-42A4-92F3-2F6D5D2FB1A0}"/>
              </a:ext>
            </a:extLst>
          </p:cNvPr>
          <p:cNvSpPr>
            <a:spLocks noChangeArrowheads="1"/>
          </p:cNvSpPr>
          <p:nvPr/>
        </p:nvSpPr>
        <p:spPr bwMode="auto">
          <a:xfrm>
            <a:off x="8040689" y="1557338"/>
            <a:ext cx="2376487" cy="1117600"/>
          </a:xfrm>
          <a:prstGeom prst="flowChartAlternateProcess">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800" b="1">
                <a:latin typeface="Arial" panose="020B0604020202020204" pitchFamily="34" charset="0"/>
              </a:rPr>
              <a:t>Capacités Organisationnelles</a:t>
            </a:r>
          </a:p>
          <a:p>
            <a:pPr algn="ctr" eaLnBrk="1" hangingPunct="1">
              <a:spcBef>
                <a:spcPct val="0"/>
              </a:spcBef>
              <a:buClrTx/>
              <a:buSzTx/>
              <a:buFontTx/>
              <a:buNone/>
            </a:pPr>
            <a:r>
              <a:rPr lang="fr-FR" altLang="fr-FR" sz="1800" b="1">
                <a:latin typeface="Arial" panose="020B0604020202020204" pitchFamily="34" charset="0"/>
              </a:rPr>
              <a:t>(apprentissage)</a:t>
            </a:r>
          </a:p>
        </p:txBody>
      </p:sp>
      <p:sp>
        <p:nvSpPr>
          <p:cNvPr id="65575" name="Freeform 39">
            <a:extLst>
              <a:ext uri="{FF2B5EF4-FFF2-40B4-BE49-F238E27FC236}">
                <a16:creationId xmlns:a16="http://schemas.microsoft.com/office/drawing/2014/main" id="{29FAE78F-7989-418F-9313-C32521807068}"/>
              </a:ext>
            </a:extLst>
          </p:cNvPr>
          <p:cNvSpPr>
            <a:spLocks/>
          </p:cNvSpPr>
          <p:nvPr/>
        </p:nvSpPr>
        <p:spPr bwMode="auto">
          <a:xfrm>
            <a:off x="7974014" y="4876801"/>
            <a:ext cx="858837" cy="784225"/>
          </a:xfrm>
          <a:custGeom>
            <a:avLst/>
            <a:gdLst>
              <a:gd name="T0" fmla="*/ 0 w 900"/>
              <a:gd name="T1" fmla="*/ 0 h 1080"/>
              <a:gd name="T2" fmla="*/ 2147483646 w 900"/>
              <a:gd name="T3" fmla="*/ 2147483646 h 1080"/>
              <a:gd name="T4" fmla="*/ 2147483646 w 900"/>
              <a:gd name="T5" fmla="*/ 2147483646 h 1080"/>
              <a:gd name="T6" fmla="*/ 0 60000 65536"/>
              <a:gd name="T7" fmla="*/ 0 60000 65536"/>
              <a:gd name="T8" fmla="*/ 0 60000 65536"/>
            </a:gdLst>
            <a:ahLst/>
            <a:cxnLst>
              <a:cxn ang="T6">
                <a:pos x="T0" y="T1"/>
              </a:cxn>
              <a:cxn ang="T7">
                <a:pos x="T2" y="T3"/>
              </a:cxn>
              <a:cxn ang="T8">
                <a:pos x="T4" y="T5"/>
              </a:cxn>
            </a:cxnLst>
            <a:rect l="0" t="0" r="r" b="b"/>
            <a:pathLst>
              <a:path w="900" h="1080">
                <a:moveTo>
                  <a:pt x="0" y="0"/>
                </a:moveTo>
                <a:cubicBezTo>
                  <a:pt x="195" y="0"/>
                  <a:pt x="390" y="0"/>
                  <a:pt x="540" y="180"/>
                </a:cubicBezTo>
                <a:cubicBezTo>
                  <a:pt x="690" y="360"/>
                  <a:pt x="840" y="930"/>
                  <a:pt x="900" y="1080"/>
                </a:cubicBezTo>
              </a:path>
            </a:pathLst>
          </a:custGeom>
          <a:noFill/>
          <a:ln w="9525">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65576" name="Freeform 40">
            <a:extLst>
              <a:ext uri="{FF2B5EF4-FFF2-40B4-BE49-F238E27FC236}">
                <a16:creationId xmlns:a16="http://schemas.microsoft.com/office/drawing/2014/main" id="{EE403894-F840-4871-AB53-82DD3E8FEE92}"/>
              </a:ext>
            </a:extLst>
          </p:cNvPr>
          <p:cNvSpPr>
            <a:spLocks/>
          </p:cNvSpPr>
          <p:nvPr/>
        </p:nvSpPr>
        <p:spPr bwMode="auto">
          <a:xfrm>
            <a:off x="6672263" y="2636839"/>
            <a:ext cx="431800" cy="504825"/>
          </a:xfrm>
          <a:custGeom>
            <a:avLst/>
            <a:gdLst>
              <a:gd name="T0" fmla="*/ 0 w 272"/>
              <a:gd name="T1" fmla="*/ 0 h 318"/>
              <a:gd name="T2" fmla="*/ 2147483646 w 272"/>
              <a:gd name="T3" fmla="*/ 2147483646 h 318"/>
              <a:gd name="T4" fmla="*/ 2147483646 w 272"/>
              <a:gd name="T5" fmla="*/ 2147483646 h 318"/>
              <a:gd name="T6" fmla="*/ 0 60000 65536"/>
              <a:gd name="T7" fmla="*/ 0 60000 65536"/>
              <a:gd name="T8" fmla="*/ 0 60000 65536"/>
            </a:gdLst>
            <a:ahLst/>
            <a:cxnLst>
              <a:cxn ang="T6">
                <a:pos x="T0" y="T1"/>
              </a:cxn>
              <a:cxn ang="T7">
                <a:pos x="T2" y="T3"/>
              </a:cxn>
              <a:cxn ang="T8">
                <a:pos x="T4" y="T5"/>
              </a:cxn>
            </a:cxnLst>
            <a:rect l="0" t="0" r="r" b="b"/>
            <a:pathLst>
              <a:path w="272" h="318">
                <a:moveTo>
                  <a:pt x="0" y="0"/>
                </a:moveTo>
                <a:cubicBezTo>
                  <a:pt x="91" y="64"/>
                  <a:pt x="182" y="128"/>
                  <a:pt x="227" y="181"/>
                </a:cubicBezTo>
                <a:cubicBezTo>
                  <a:pt x="272" y="234"/>
                  <a:pt x="265" y="295"/>
                  <a:pt x="272" y="318"/>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5577" name="Freeform 41">
            <a:extLst>
              <a:ext uri="{FF2B5EF4-FFF2-40B4-BE49-F238E27FC236}">
                <a16:creationId xmlns:a16="http://schemas.microsoft.com/office/drawing/2014/main" id="{01AB36D0-D31F-49E7-9638-420B0D1C2C05}"/>
              </a:ext>
            </a:extLst>
          </p:cNvPr>
          <p:cNvSpPr>
            <a:spLocks/>
          </p:cNvSpPr>
          <p:nvPr/>
        </p:nvSpPr>
        <p:spPr bwMode="auto">
          <a:xfrm>
            <a:off x="7535864" y="3716338"/>
            <a:ext cx="420687" cy="576262"/>
          </a:xfrm>
          <a:custGeom>
            <a:avLst/>
            <a:gdLst>
              <a:gd name="T0" fmla="*/ 0 w 265"/>
              <a:gd name="T1" fmla="*/ 0 h 363"/>
              <a:gd name="T2" fmla="*/ 2147483646 w 265"/>
              <a:gd name="T3" fmla="*/ 2147483646 h 363"/>
              <a:gd name="T4" fmla="*/ 2147483646 w 265"/>
              <a:gd name="T5" fmla="*/ 2147483646 h 363"/>
              <a:gd name="T6" fmla="*/ 0 60000 65536"/>
              <a:gd name="T7" fmla="*/ 0 60000 65536"/>
              <a:gd name="T8" fmla="*/ 0 60000 65536"/>
            </a:gdLst>
            <a:ahLst/>
            <a:cxnLst>
              <a:cxn ang="T6">
                <a:pos x="T0" y="T1"/>
              </a:cxn>
              <a:cxn ang="T7">
                <a:pos x="T2" y="T3"/>
              </a:cxn>
              <a:cxn ang="T8">
                <a:pos x="T4" y="T5"/>
              </a:cxn>
            </a:cxnLst>
            <a:rect l="0" t="0" r="r" b="b"/>
            <a:pathLst>
              <a:path w="265" h="363">
                <a:moveTo>
                  <a:pt x="0" y="0"/>
                </a:moveTo>
                <a:cubicBezTo>
                  <a:pt x="94" y="106"/>
                  <a:pt x="189" y="213"/>
                  <a:pt x="227" y="273"/>
                </a:cubicBezTo>
                <a:cubicBezTo>
                  <a:pt x="265" y="333"/>
                  <a:pt x="227" y="348"/>
                  <a:pt x="227" y="36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5578" name="Freeform 42">
            <a:extLst>
              <a:ext uri="{FF2B5EF4-FFF2-40B4-BE49-F238E27FC236}">
                <a16:creationId xmlns:a16="http://schemas.microsoft.com/office/drawing/2014/main" id="{931E8236-1299-4225-9F13-B2A681D2CB27}"/>
              </a:ext>
            </a:extLst>
          </p:cNvPr>
          <p:cNvSpPr>
            <a:spLocks/>
          </p:cNvSpPr>
          <p:nvPr/>
        </p:nvSpPr>
        <p:spPr bwMode="auto">
          <a:xfrm>
            <a:off x="3432175" y="1773238"/>
            <a:ext cx="4535488" cy="360362"/>
          </a:xfrm>
          <a:custGeom>
            <a:avLst/>
            <a:gdLst>
              <a:gd name="T0" fmla="*/ 2147483646 w 2706"/>
              <a:gd name="T1" fmla="*/ 2147483646 h 227"/>
              <a:gd name="T2" fmla="*/ 2147483646 w 2706"/>
              <a:gd name="T3" fmla="*/ 2147483646 h 227"/>
              <a:gd name="T4" fmla="*/ 2147483646 w 2706"/>
              <a:gd name="T5" fmla="*/ 0 h 227"/>
              <a:gd name="T6" fmla="*/ 0 60000 65536"/>
              <a:gd name="T7" fmla="*/ 0 60000 65536"/>
              <a:gd name="T8" fmla="*/ 0 60000 65536"/>
            </a:gdLst>
            <a:ahLst/>
            <a:cxnLst>
              <a:cxn ang="T6">
                <a:pos x="T0" y="T1"/>
              </a:cxn>
              <a:cxn ang="T7">
                <a:pos x="T2" y="T3"/>
              </a:cxn>
              <a:cxn ang="T8">
                <a:pos x="T4" y="T5"/>
              </a:cxn>
            </a:cxnLst>
            <a:rect l="0" t="0" r="r" b="b"/>
            <a:pathLst>
              <a:path w="2706" h="227">
                <a:moveTo>
                  <a:pt x="2706" y="227"/>
                </a:moveTo>
                <a:cubicBezTo>
                  <a:pt x="1746" y="223"/>
                  <a:pt x="786" y="219"/>
                  <a:pt x="393" y="181"/>
                </a:cubicBezTo>
                <a:cubicBezTo>
                  <a:pt x="0" y="143"/>
                  <a:pt x="355" y="30"/>
                  <a:pt x="348" y="0"/>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5579" name="Freeform 43">
            <a:extLst>
              <a:ext uri="{FF2B5EF4-FFF2-40B4-BE49-F238E27FC236}">
                <a16:creationId xmlns:a16="http://schemas.microsoft.com/office/drawing/2014/main" id="{1A438C91-F026-4357-A7CD-315380766633}"/>
              </a:ext>
            </a:extLst>
          </p:cNvPr>
          <p:cNvSpPr>
            <a:spLocks/>
          </p:cNvSpPr>
          <p:nvPr/>
        </p:nvSpPr>
        <p:spPr bwMode="auto">
          <a:xfrm>
            <a:off x="4835526" y="2636839"/>
            <a:ext cx="3205163" cy="623887"/>
          </a:xfrm>
          <a:custGeom>
            <a:avLst/>
            <a:gdLst>
              <a:gd name="T0" fmla="*/ 2147483646 w 2019"/>
              <a:gd name="T1" fmla="*/ 0 h 393"/>
              <a:gd name="T2" fmla="*/ 2147483646 w 2019"/>
              <a:gd name="T3" fmla="*/ 2147483646 h 393"/>
              <a:gd name="T4" fmla="*/ 2147483646 w 2019"/>
              <a:gd name="T5" fmla="*/ 2147483646 h 393"/>
              <a:gd name="T6" fmla="*/ 0 60000 65536"/>
              <a:gd name="T7" fmla="*/ 0 60000 65536"/>
              <a:gd name="T8" fmla="*/ 0 60000 65536"/>
            </a:gdLst>
            <a:ahLst/>
            <a:cxnLst>
              <a:cxn ang="T6">
                <a:pos x="T0" y="T1"/>
              </a:cxn>
              <a:cxn ang="T7">
                <a:pos x="T2" y="T3"/>
              </a:cxn>
              <a:cxn ang="T8">
                <a:pos x="T4" y="T5"/>
              </a:cxn>
            </a:cxnLst>
            <a:rect l="0" t="0" r="r" b="b"/>
            <a:pathLst>
              <a:path w="2019" h="393">
                <a:moveTo>
                  <a:pt x="2019" y="0"/>
                </a:moveTo>
                <a:cubicBezTo>
                  <a:pt x="1304" y="166"/>
                  <a:pt x="590" y="333"/>
                  <a:pt x="295" y="363"/>
                </a:cubicBezTo>
                <a:cubicBezTo>
                  <a:pt x="0" y="393"/>
                  <a:pt x="250" y="211"/>
                  <a:pt x="250" y="181"/>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5580" name="Freeform 44">
            <a:extLst>
              <a:ext uri="{FF2B5EF4-FFF2-40B4-BE49-F238E27FC236}">
                <a16:creationId xmlns:a16="http://schemas.microsoft.com/office/drawing/2014/main" id="{840D7CAF-C830-4003-B24E-1241C52EA633}"/>
              </a:ext>
            </a:extLst>
          </p:cNvPr>
          <p:cNvSpPr>
            <a:spLocks/>
          </p:cNvSpPr>
          <p:nvPr/>
        </p:nvSpPr>
        <p:spPr bwMode="auto">
          <a:xfrm>
            <a:off x="5711826" y="2708276"/>
            <a:ext cx="3624263" cy="1681163"/>
          </a:xfrm>
          <a:custGeom>
            <a:avLst/>
            <a:gdLst>
              <a:gd name="T0" fmla="*/ 2147483646 w 2306"/>
              <a:gd name="T1" fmla="*/ 0 h 1104"/>
              <a:gd name="T2" fmla="*/ 2147483646 w 2306"/>
              <a:gd name="T3" fmla="*/ 2147483646 h 1104"/>
              <a:gd name="T4" fmla="*/ 2147483646 w 2306"/>
              <a:gd name="T5" fmla="*/ 2147483646 h 1104"/>
              <a:gd name="T6" fmla="*/ 2147483646 w 2306"/>
              <a:gd name="T7" fmla="*/ 2147483646 h 11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6" h="1104">
                <a:moveTo>
                  <a:pt x="2056" y="0"/>
                </a:moveTo>
                <a:cubicBezTo>
                  <a:pt x="2181" y="294"/>
                  <a:pt x="2306" y="589"/>
                  <a:pt x="2011" y="771"/>
                </a:cubicBezTo>
                <a:cubicBezTo>
                  <a:pt x="1716" y="953"/>
                  <a:pt x="574" y="1074"/>
                  <a:pt x="287" y="1089"/>
                </a:cubicBezTo>
                <a:cubicBezTo>
                  <a:pt x="0" y="1104"/>
                  <a:pt x="287" y="900"/>
                  <a:pt x="287" y="862"/>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5581" name="Freeform 45">
            <a:extLst>
              <a:ext uri="{FF2B5EF4-FFF2-40B4-BE49-F238E27FC236}">
                <a16:creationId xmlns:a16="http://schemas.microsoft.com/office/drawing/2014/main" id="{79BE9DF7-8185-4B3F-ABFA-D109003E111C}"/>
              </a:ext>
            </a:extLst>
          </p:cNvPr>
          <p:cNvSpPr>
            <a:spLocks/>
          </p:cNvSpPr>
          <p:nvPr/>
        </p:nvSpPr>
        <p:spPr bwMode="auto">
          <a:xfrm>
            <a:off x="6011864" y="2708276"/>
            <a:ext cx="4548187" cy="2976563"/>
          </a:xfrm>
          <a:custGeom>
            <a:avLst/>
            <a:gdLst>
              <a:gd name="T0" fmla="*/ 2147483646 w 2865"/>
              <a:gd name="T1" fmla="*/ 0 h 1875"/>
              <a:gd name="T2" fmla="*/ 2147483646 w 2865"/>
              <a:gd name="T3" fmla="*/ 2147483646 h 1875"/>
              <a:gd name="T4" fmla="*/ 2147483646 w 2865"/>
              <a:gd name="T5" fmla="*/ 2147483646 h 1875"/>
              <a:gd name="T6" fmla="*/ 2147483646 w 2865"/>
              <a:gd name="T7" fmla="*/ 2147483646 h 18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5" h="1875">
                <a:moveTo>
                  <a:pt x="2502" y="0"/>
                </a:moveTo>
                <a:cubicBezTo>
                  <a:pt x="2683" y="650"/>
                  <a:pt x="2865" y="1301"/>
                  <a:pt x="2502" y="1588"/>
                </a:cubicBezTo>
                <a:cubicBezTo>
                  <a:pt x="2139" y="1875"/>
                  <a:pt x="650" y="1724"/>
                  <a:pt x="325" y="1724"/>
                </a:cubicBezTo>
                <a:cubicBezTo>
                  <a:pt x="0" y="1724"/>
                  <a:pt x="514" y="1611"/>
                  <a:pt x="552" y="1588"/>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95263" name="Picture 46" descr="Sans titre-1 copie">
            <a:extLst>
              <a:ext uri="{FF2B5EF4-FFF2-40B4-BE49-F238E27FC236}">
                <a16:creationId xmlns:a16="http://schemas.microsoft.com/office/drawing/2014/main" id="{10B2FC18-F395-461B-93C2-47E41ECBE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494188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4" name="Picture 47" descr="Sans titre-1 copie">
            <a:extLst>
              <a:ext uri="{FF2B5EF4-FFF2-40B4-BE49-F238E27FC236}">
                <a16:creationId xmlns:a16="http://schemas.microsoft.com/office/drawing/2014/main" id="{D506A277-583F-4683-8297-DE2F775D4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9" y="2636838"/>
            <a:ext cx="390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65" name="Line 48">
            <a:extLst>
              <a:ext uri="{FF2B5EF4-FFF2-40B4-BE49-F238E27FC236}">
                <a16:creationId xmlns:a16="http://schemas.microsoft.com/office/drawing/2014/main" id="{C7D683E1-E46D-46FE-82EE-E8F50700928F}"/>
              </a:ext>
            </a:extLst>
          </p:cNvPr>
          <p:cNvSpPr>
            <a:spLocks noChangeShapeType="1"/>
          </p:cNvSpPr>
          <p:nvPr/>
        </p:nvSpPr>
        <p:spPr bwMode="auto">
          <a:xfrm flipV="1">
            <a:off x="3071813" y="1700213"/>
            <a:ext cx="8636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95266" name="Line 49">
            <a:extLst>
              <a:ext uri="{FF2B5EF4-FFF2-40B4-BE49-F238E27FC236}">
                <a16:creationId xmlns:a16="http://schemas.microsoft.com/office/drawing/2014/main" id="{DAD91044-8F92-4D2A-A4EA-FC30AEC49415}"/>
              </a:ext>
            </a:extLst>
          </p:cNvPr>
          <p:cNvSpPr>
            <a:spLocks noChangeShapeType="1"/>
          </p:cNvSpPr>
          <p:nvPr/>
        </p:nvSpPr>
        <p:spPr bwMode="auto">
          <a:xfrm>
            <a:off x="2495550" y="4005263"/>
            <a:ext cx="3600450"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587" name="Text Box 51">
            <a:extLst>
              <a:ext uri="{FF2B5EF4-FFF2-40B4-BE49-F238E27FC236}">
                <a16:creationId xmlns:a16="http://schemas.microsoft.com/office/drawing/2014/main" id="{49AB205E-8657-48AE-87DF-9AD5F412AC80}"/>
              </a:ext>
            </a:extLst>
          </p:cNvPr>
          <p:cNvSpPr txBox="1">
            <a:spLocks noChangeArrowheads="1"/>
          </p:cNvSpPr>
          <p:nvPr/>
        </p:nvSpPr>
        <p:spPr bwMode="auto">
          <a:xfrm>
            <a:off x="4079876" y="5803901"/>
            <a:ext cx="3744913"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50000"/>
              </a:spcBef>
              <a:buClrTx/>
              <a:buSzTx/>
              <a:buFontTx/>
              <a:buNone/>
            </a:pPr>
            <a:r>
              <a:rPr lang="fr-FR" altLang="fr-FR" sz="1800" b="1">
                <a:latin typeface="Arial" panose="020B0604020202020204" pitchFamily="34" charset="0"/>
              </a:rPr>
              <a:t>Capacités dynamiques</a:t>
            </a:r>
          </a:p>
          <a:p>
            <a:pPr eaLnBrk="1" hangingPunct="1">
              <a:spcBef>
                <a:spcPct val="50000"/>
              </a:spcBef>
              <a:buClrTx/>
              <a:buSzTx/>
              <a:buFontTx/>
              <a:buNone/>
            </a:pPr>
            <a:r>
              <a:rPr lang="fr-FR" altLang="fr-FR" sz="1800" b="1">
                <a:latin typeface="Arial" panose="020B0604020202020204" pitchFamily="34" charset="0"/>
              </a:rPr>
              <a:t>« Bricolage ou sérendipité »</a:t>
            </a:r>
          </a:p>
        </p:txBody>
      </p:sp>
      <p:sp>
        <p:nvSpPr>
          <p:cNvPr id="65588" name="Line 52">
            <a:extLst>
              <a:ext uri="{FF2B5EF4-FFF2-40B4-BE49-F238E27FC236}">
                <a16:creationId xmlns:a16="http://schemas.microsoft.com/office/drawing/2014/main" id="{1D7BFF60-428F-4786-B943-1645D9A879C6}"/>
              </a:ext>
            </a:extLst>
          </p:cNvPr>
          <p:cNvSpPr>
            <a:spLocks noChangeShapeType="1"/>
          </p:cNvSpPr>
          <p:nvPr/>
        </p:nvSpPr>
        <p:spPr bwMode="auto">
          <a:xfrm>
            <a:off x="2424114" y="5084763"/>
            <a:ext cx="4751387"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5589" name="Freeform 53">
            <a:extLst>
              <a:ext uri="{FF2B5EF4-FFF2-40B4-BE49-F238E27FC236}">
                <a16:creationId xmlns:a16="http://schemas.microsoft.com/office/drawing/2014/main" id="{0A33638C-F538-44E6-857D-91C13938B6C5}"/>
              </a:ext>
            </a:extLst>
          </p:cNvPr>
          <p:cNvSpPr>
            <a:spLocks/>
          </p:cNvSpPr>
          <p:nvPr/>
        </p:nvSpPr>
        <p:spPr bwMode="auto">
          <a:xfrm>
            <a:off x="2676525" y="1700214"/>
            <a:ext cx="1835150" cy="288925"/>
          </a:xfrm>
          <a:custGeom>
            <a:avLst/>
            <a:gdLst>
              <a:gd name="T0" fmla="*/ 2147483646 w 703"/>
              <a:gd name="T1" fmla="*/ 2147483646 h 212"/>
              <a:gd name="T2" fmla="*/ 2147483646 w 703"/>
              <a:gd name="T3" fmla="*/ 2147483646 h 212"/>
              <a:gd name="T4" fmla="*/ 2147483646 w 703"/>
              <a:gd name="T5" fmla="*/ 2147483646 h 212"/>
              <a:gd name="T6" fmla="*/ 0 60000 65536"/>
              <a:gd name="T7" fmla="*/ 0 60000 65536"/>
              <a:gd name="T8" fmla="*/ 0 60000 65536"/>
            </a:gdLst>
            <a:ahLst/>
            <a:cxnLst>
              <a:cxn ang="T6">
                <a:pos x="T0" y="T1"/>
              </a:cxn>
              <a:cxn ang="T7">
                <a:pos x="T2" y="T3"/>
              </a:cxn>
              <a:cxn ang="T8">
                <a:pos x="T4" y="T5"/>
              </a:cxn>
            </a:cxnLst>
            <a:rect l="0" t="0" r="r" b="b"/>
            <a:pathLst>
              <a:path w="703" h="212">
                <a:moveTo>
                  <a:pt x="22" y="212"/>
                </a:moveTo>
                <a:cubicBezTo>
                  <a:pt x="11" y="136"/>
                  <a:pt x="0" y="60"/>
                  <a:pt x="113" y="30"/>
                </a:cubicBezTo>
                <a:cubicBezTo>
                  <a:pt x="226" y="0"/>
                  <a:pt x="605" y="30"/>
                  <a:pt x="703" y="30"/>
                </a:cubicBezTo>
              </a:path>
            </a:pathLst>
          </a:custGeom>
          <a:noFill/>
          <a:ln w="25400" cap="flat">
            <a:solidFill>
              <a:srgbClr val="000000"/>
            </a:solidFill>
            <a:prstDash val="dash"/>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5590" name="Line 54">
            <a:extLst>
              <a:ext uri="{FF2B5EF4-FFF2-40B4-BE49-F238E27FC236}">
                <a16:creationId xmlns:a16="http://schemas.microsoft.com/office/drawing/2014/main" id="{C2B766C2-72C1-4E7B-9C7A-547622E10732}"/>
              </a:ext>
            </a:extLst>
          </p:cNvPr>
          <p:cNvSpPr>
            <a:spLocks noChangeShapeType="1"/>
          </p:cNvSpPr>
          <p:nvPr/>
        </p:nvSpPr>
        <p:spPr bwMode="auto">
          <a:xfrm>
            <a:off x="2495550" y="4005263"/>
            <a:ext cx="40322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5591" name="Line 55">
            <a:extLst>
              <a:ext uri="{FF2B5EF4-FFF2-40B4-BE49-F238E27FC236}">
                <a16:creationId xmlns:a16="http://schemas.microsoft.com/office/drawing/2014/main" id="{C5F0C3B2-9B3A-467C-9F13-E13B1D927458}"/>
              </a:ext>
            </a:extLst>
          </p:cNvPr>
          <p:cNvSpPr>
            <a:spLocks noChangeShapeType="1"/>
          </p:cNvSpPr>
          <p:nvPr/>
        </p:nvSpPr>
        <p:spPr bwMode="auto">
          <a:xfrm>
            <a:off x="2566988" y="2852738"/>
            <a:ext cx="309721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5273" name="Freeform 56">
            <a:extLst>
              <a:ext uri="{FF2B5EF4-FFF2-40B4-BE49-F238E27FC236}">
                <a16:creationId xmlns:a16="http://schemas.microsoft.com/office/drawing/2014/main" id="{0D51910F-1B37-452F-B842-ADF9301E9D4C}"/>
              </a:ext>
            </a:extLst>
          </p:cNvPr>
          <p:cNvSpPr>
            <a:spLocks/>
          </p:cNvSpPr>
          <p:nvPr/>
        </p:nvSpPr>
        <p:spPr bwMode="auto">
          <a:xfrm>
            <a:off x="4008439" y="1268413"/>
            <a:ext cx="885825" cy="633412"/>
          </a:xfrm>
          <a:custGeom>
            <a:avLst/>
            <a:gdLst>
              <a:gd name="T0" fmla="*/ 2147483646 w 695"/>
              <a:gd name="T1" fmla="*/ 2147483646 h 433"/>
              <a:gd name="T2" fmla="*/ 2147483646 w 695"/>
              <a:gd name="T3" fmla="*/ 2147483646 h 433"/>
              <a:gd name="T4" fmla="*/ 2147483646 w 695"/>
              <a:gd name="T5" fmla="*/ 2147483646 h 433"/>
              <a:gd name="T6" fmla="*/ 2147483646 w 695"/>
              <a:gd name="T7" fmla="*/ 2147483646 h 433"/>
              <a:gd name="T8" fmla="*/ 2147483646 w 695"/>
              <a:gd name="T9" fmla="*/ 2147483646 h 433"/>
              <a:gd name="T10" fmla="*/ 2147483646 w 695"/>
              <a:gd name="T11" fmla="*/ 2147483646 h 433"/>
              <a:gd name="T12" fmla="*/ 2147483646 w 695"/>
              <a:gd name="T13" fmla="*/ 2147483646 h 433"/>
              <a:gd name="T14" fmla="*/ 2147483646 w 695"/>
              <a:gd name="T15" fmla="*/ 2147483646 h 433"/>
              <a:gd name="T16" fmla="*/ 2147483646 w 695"/>
              <a:gd name="T17" fmla="*/ 2147483646 h 433"/>
              <a:gd name="T18" fmla="*/ 2147483646 w 695"/>
              <a:gd name="T19" fmla="*/ 2147483646 h 433"/>
              <a:gd name="T20" fmla="*/ 2147483646 w 695"/>
              <a:gd name="T21" fmla="*/ 2147483646 h 433"/>
              <a:gd name="T22" fmla="*/ 2147483646 w 695"/>
              <a:gd name="T23" fmla="*/ 2147483646 h 433"/>
              <a:gd name="T24" fmla="*/ 2147483646 w 695"/>
              <a:gd name="T25" fmla="*/ 2147483646 h 433"/>
              <a:gd name="T26" fmla="*/ 2147483646 w 695"/>
              <a:gd name="T27" fmla="*/ 2147483646 h 433"/>
              <a:gd name="T28" fmla="*/ 2147483646 w 695"/>
              <a:gd name="T29" fmla="*/ 2147483646 h 433"/>
              <a:gd name="T30" fmla="*/ 2147483646 w 695"/>
              <a:gd name="T31" fmla="*/ 2147483646 h 433"/>
              <a:gd name="T32" fmla="*/ 2147483646 w 695"/>
              <a:gd name="T33" fmla="*/ 2147483646 h 433"/>
              <a:gd name="T34" fmla="*/ 2147483646 w 695"/>
              <a:gd name="T35" fmla="*/ 2147483646 h 433"/>
              <a:gd name="T36" fmla="*/ 2147483646 w 695"/>
              <a:gd name="T37" fmla="*/ 2147483646 h 433"/>
              <a:gd name="T38" fmla="*/ 2147483646 w 695"/>
              <a:gd name="T39" fmla="*/ 2147483646 h 433"/>
              <a:gd name="T40" fmla="*/ 2147483646 w 695"/>
              <a:gd name="T41" fmla="*/ 2147483646 h 433"/>
              <a:gd name="T42" fmla="*/ 2147483646 w 695"/>
              <a:gd name="T43" fmla="*/ 2147483646 h 4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5" h="433">
                <a:moveTo>
                  <a:pt x="693" y="433"/>
                </a:moveTo>
                <a:cubicBezTo>
                  <a:pt x="587" y="422"/>
                  <a:pt x="479" y="426"/>
                  <a:pt x="373" y="414"/>
                </a:cubicBezTo>
                <a:cubicBezTo>
                  <a:pt x="342" y="411"/>
                  <a:pt x="326" y="368"/>
                  <a:pt x="309" y="350"/>
                </a:cubicBezTo>
                <a:cubicBezTo>
                  <a:pt x="292" y="332"/>
                  <a:pt x="276" y="330"/>
                  <a:pt x="254" y="323"/>
                </a:cubicBezTo>
                <a:cubicBezTo>
                  <a:pt x="203" y="247"/>
                  <a:pt x="287" y="365"/>
                  <a:pt x="181" y="259"/>
                </a:cubicBezTo>
                <a:cubicBezTo>
                  <a:pt x="166" y="244"/>
                  <a:pt x="153" y="225"/>
                  <a:pt x="135" y="213"/>
                </a:cubicBezTo>
                <a:cubicBezTo>
                  <a:pt x="126" y="207"/>
                  <a:pt x="116" y="202"/>
                  <a:pt x="108" y="195"/>
                </a:cubicBezTo>
                <a:cubicBezTo>
                  <a:pt x="43" y="138"/>
                  <a:pt x="88" y="158"/>
                  <a:pt x="35" y="140"/>
                </a:cubicBezTo>
                <a:cubicBezTo>
                  <a:pt x="26" y="127"/>
                  <a:pt x="0" y="103"/>
                  <a:pt x="26" y="85"/>
                </a:cubicBezTo>
                <a:lnTo>
                  <a:pt x="108" y="58"/>
                </a:lnTo>
                <a:cubicBezTo>
                  <a:pt x="108" y="58"/>
                  <a:pt x="108" y="58"/>
                  <a:pt x="108" y="58"/>
                </a:cubicBezTo>
                <a:cubicBezTo>
                  <a:pt x="134" y="41"/>
                  <a:pt x="155" y="20"/>
                  <a:pt x="181" y="3"/>
                </a:cubicBezTo>
                <a:cubicBezTo>
                  <a:pt x="215" y="7"/>
                  <a:pt x="255" y="0"/>
                  <a:pt x="282" y="21"/>
                </a:cubicBezTo>
                <a:cubicBezTo>
                  <a:pt x="299" y="34"/>
                  <a:pt x="327" y="67"/>
                  <a:pt x="327" y="67"/>
                </a:cubicBezTo>
                <a:cubicBezTo>
                  <a:pt x="341" y="105"/>
                  <a:pt x="367" y="136"/>
                  <a:pt x="401" y="158"/>
                </a:cubicBezTo>
                <a:cubicBezTo>
                  <a:pt x="417" y="183"/>
                  <a:pt x="417" y="191"/>
                  <a:pt x="446" y="204"/>
                </a:cubicBezTo>
                <a:cubicBezTo>
                  <a:pt x="464" y="212"/>
                  <a:pt x="501" y="222"/>
                  <a:pt x="501" y="222"/>
                </a:cubicBezTo>
                <a:cubicBezTo>
                  <a:pt x="507" y="228"/>
                  <a:pt x="514" y="234"/>
                  <a:pt x="519" y="241"/>
                </a:cubicBezTo>
                <a:cubicBezTo>
                  <a:pt x="524" y="249"/>
                  <a:pt x="523" y="261"/>
                  <a:pt x="529" y="268"/>
                </a:cubicBezTo>
                <a:cubicBezTo>
                  <a:pt x="536" y="276"/>
                  <a:pt x="548" y="279"/>
                  <a:pt x="556" y="286"/>
                </a:cubicBezTo>
                <a:cubicBezTo>
                  <a:pt x="600" y="322"/>
                  <a:pt x="640" y="360"/>
                  <a:pt x="675" y="405"/>
                </a:cubicBezTo>
                <a:cubicBezTo>
                  <a:pt x="695" y="431"/>
                  <a:pt x="693" y="414"/>
                  <a:pt x="693" y="433"/>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5274" name="Freeform 57">
            <a:extLst>
              <a:ext uri="{FF2B5EF4-FFF2-40B4-BE49-F238E27FC236}">
                <a16:creationId xmlns:a16="http://schemas.microsoft.com/office/drawing/2014/main" id="{726E9A1D-8A19-415A-87A3-60CB59D7CC23}"/>
              </a:ext>
            </a:extLst>
          </p:cNvPr>
          <p:cNvSpPr>
            <a:spLocks/>
          </p:cNvSpPr>
          <p:nvPr/>
        </p:nvSpPr>
        <p:spPr bwMode="auto">
          <a:xfrm>
            <a:off x="5087938" y="2349500"/>
            <a:ext cx="895350" cy="611188"/>
          </a:xfrm>
          <a:custGeom>
            <a:avLst/>
            <a:gdLst>
              <a:gd name="T0" fmla="*/ 2147483646 w 692"/>
              <a:gd name="T1" fmla="*/ 2147483646 h 372"/>
              <a:gd name="T2" fmla="*/ 2147483646 w 692"/>
              <a:gd name="T3" fmla="*/ 2147483646 h 372"/>
              <a:gd name="T4" fmla="*/ 2147483646 w 692"/>
              <a:gd name="T5" fmla="*/ 2147483646 h 372"/>
              <a:gd name="T6" fmla="*/ 2147483646 w 692"/>
              <a:gd name="T7" fmla="*/ 2147483646 h 372"/>
              <a:gd name="T8" fmla="*/ 2147483646 w 692"/>
              <a:gd name="T9" fmla="*/ 2147483646 h 372"/>
              <a:gd name="T10" fmla="*/ 2147483646 w 692"/>
              <a:gd name="T11" fmla="*/ 2147483646 h 372"/>
              <a:gd name="T12" fmla="*/ 2147483646 w 692"/>
              <a:gd name="T13" fmla="*/ 2147483646 h 372"/>
              <a:gd name="T14" fmla="*/ 2147483646 w 692"/>
              <a:gd name="T15" fmla="*/ 2147483646 h 372"/>
              <a:gd name="T16" fmla="*/ 2147483646 w 692"/>
              <a:gd name="T17" fmla="*/ 2147483646 h 372"/>
              <a:gd name="T18" fmla="*/ 2147483646 w 692"/>
              <a:gd name="T19" fmla="*/ 2147483646 h 372"/>
              <a:gd name="T20" fmla="*/ 2147483646 w 692"/>
              <a:gd name="T21" fmla="*/ 2147483646 h 372"/>
              <a:gd name="T22" fmla="*/ 2147483646 w 692"/>
              <a:gd name="T23" fmla="*/ 2147483646 h 372"/>
              <a:gd name="T24" fmla="*/ 2147483646 w 692"/>
              <a:gd name="T25" fmla="*/ 2147483646 h 372"/>
              <a:gd name="T26" fmla="*/ 2147483646 w 692"/>
              <a:gd name="T27" fmla="*/ 2147483646 h 372"/>
              <a:gd name="T28" fmla="*/ 2147483646 w 692"/>
              <a:gd name="T29" fmla="*/ 2147483646 h 372"/>
              <a:gd name="T30" fmla="*/ 2147483646 w 692"/>
              <a:gd name="T31" fmla="*/ 2147483646 h 372"/>
              <a:gd name="T32" fmla="*/ 2147483646 w 692"/>
              <a:gd name="T33" fmla="*/ 2147483646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92" h="372">
                <a:moveTo>
                  <a:pt x="672" y="272"/>
                </a:moveTo>
                <a:cubicBezTo>
                  <a:pt x="604" y="316"/>
                  <a:pt x="692" y="266"/>
                  <a:pt x="544" y="299"/>
                </a:cubicBezTo>
                <a:cubicBezTo>
                  <a:pt x="514" y="306"/>
                  <a:pt x="489" y="372"/>
                  <a:pt x="489" y="372"/>
                </a:cubicBezTo>
                <a:cubicBezTo>
                  <a:pt x="468" y="369"/>
                  <a:pt x="446" y="368"/>
                  <a:pt x="425" y="363"/>
                </a:cubicBezTo>
                <a:cubicBezTo>
                  <a:pt x="406" y="359"/>
                  <a:pt x="370" y="345"/>
                  <a:pt x="370" y="345"/>
                </a:cubicBezTo>
                <a:cubicBezTo>
                  <a:pt x="291" y="261"/>
                  <a:pt x="170" y="222"/>
                  <a:pt x="59" y="208"/>
                </a:cubicBezTo>
                <a:cubicBezTo>
                  <a:pt x="24" y="195"/>
                  <a:pt x="16" y="188"/>
                  <a:pt x="4" y="153"/>
                </a:cubicBezTo>
                <a:cubicBezTo>
                  <a:pt x="17" y="47"/>
                  <a:pt x="0" y="98"/>
                  <a:pt x="68" y="52"/>
                </a:cubicBezTo>
                <a:cubicBezTo>
                  <a:pt x="103" y="0"/>
                  <a:pt x="81" y="16"/>
                  <a:pt x="187" y="34"/>
                </a:cubicBezTo>
                <a:cubicBezTo>
                  <a:pt x="206" y="37"/>
                  <a:pt x="224" y="46"/>
                  <a:pt x="242" y="52"/>
                </a:cubicBezTo>
                <a:cubicBezTo>
                  <a:pt x="251" y="55"/>
                  <a:pt x="269" y="61"/>
                  <a:pt x="269" y="61"/>
                </a:cubicBezTo>
                <a:cubicBezTo>
                  <a:pt x="306" y="98"/>
                  <a:pt x="268" y="65"/>
                  <a:pt x="315" y="89"/>
                </a:cubicBezTo>
                <a:cubicBezTo>
                  <a:pt x="332" y="98"/>
                  <a:pt x="344" y="116"/>
                  <a:pt x="361" y="125"/>
                </a:cubicBezTo>
                <a:cubicBezTo>
                  <a:pt x="410" y="149"/>
                  <a:pt x="474" y="172"/>
                  <a:pt x="525" y="189"/>
                </a:cubicBezTo>
                <a:cubicBezTo>
                  <a:pt x="533" y="192"/>
                  <a:pt x="572" y="204"/>
                  <a:pt x="580" y="208"/>
                </a:cubicBezTo>
                <a:cubicBezTo>
                  <a:pt x="599" y="219"/>
                  <a:pt x="635" y="244"/>
                  <a:pt x="635" y="244"/>
                </a:cubicBezTo>
                <a:cubicBezTo>
                  <a:pt x="647" y="281"/>
                  <a:pt x="634" y="272"/>
                  <a:pt x="672" y="272"/>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5275" name="Freeform 58">
            <a:extLst>
              <a:ext uri="{FF2B5EF4-FFF2-40B4-BE49-F238E27FC236}">
                <a16:creationId xmlns:a16="http://schemas.microsoft.com/office/drawing/2014/main" id="{30FA39CB-D755-4F4C-A30B-3CB1DC816F9E}"/>
              </a:ext>
            </a:extLst>
          </p:cNvPr>
          <p:cNvSpPr>
            <a:spLocks/>
          </p:cNvSpPr>
          <p:nvPr/>
        </p:nvSpPr>
        <p:spPr bwMode="auto">
          <a:xfrm>
            <a:off x="5951538" y="3500439"/>
            <a:ext cx="933450" cy="549275"/>
          </a:xfrm>
          <a:custGeom>
            <a:avLst/>
            <a:gdLst>
              <a:gd name="T0" fmla="*/ 2147483646 w 709"/>
              <a:gd name="T1" fmla="*/ 2147483646 h 316"/>
              <a:gd name="T2" fmla="*/ 2147483646 w 709"/>
              <a:gd name="T3" fmla="*/ 2147483646 h 316"/>
              <a:gd name="T4" fmla="*/ 2147483646 w 709"/>
              <a:gd name="T5" fmla="*/ 2147483646 h 316"/>
              <a:gd name="T6" fmla="*/ 2147483646 w 709"/>
              <a:gd name="T7" fmla="*/ 2147483646 h 316"/>
              <a:gd name="T8" fmla="*/ 2147483646 w 709"/>
              <a:gd name="T9" fmla="*/ 2147483646 h 316"/>
              <a:gd name="T10" fmla="*/ 2147483646 w 709"/>
              <a:gd name="T11" fmla="*/ 2147483646 h 316"/>
              <a:gd name="T12" fmla="*/ 2147483646 w 709"/>
              <a:gd name="T13" fmla="*/ 2147483646 h 316"/>
              <a:gd name="T14" fmla="*/ 2147483646 w 709"/>
              <a:gd name="T15" fmla="*/ 2147483646 h 316"/>
              <a:gd name="T16" fmla="*/ 2147483646 w 709"/>
              <a:gd name="T17" fmla="*/ 2147483646 h 316"/>
              <a:gd name="T18" fmla="*/ 2147483646 w 709"/>
              <a:gd name="T19" fmla="*/ 2147483646 h 316"/>
              <a:gd name="T20" fmla="*/ 2147483646 w 709"/>
              <a:gd name="T21" fmla="*/ 2147483646 h 316"/>
              <a:gd name="T22" fmla="*/ 2147483646 w 709"/>
              <a:gd name="T23" fmla="*/ 2147483646 h 316"/>
              <a:gd name="T24" fmla="*/ 2147483646 w 709"/>
              <a:gd name="T25" fmla="*/ 2147483646 h 316"/>
              <a:gd name="T26" fmla="*/ 2147483646 w 709"/>
              <a:gd name="T27" fmla="*/ 2147483646 h 316"/>
              <a:gd name="T28" fmla="*/ 2147483646 w 709"/>
              <a:gd name="T29" fmla="*/ 2147483646 h 3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9" h="316">
                <a:moveTo>
                  <a:pt x="706" y="197"/>
                </a:moveTo>
                <a:cubicBezTo>
                  <a:pt x="642" y="218"/>
                  <a:pt x="637" y="231"/>
                  <a:pt x="578" y="270"/>
                </a:cubicBezTo>
                <a:cubicBezTo>
                  <a:pt x="551" y="288"/>
                  <a:pt x="547" y="305"/>
                  <a:pt x="514" y="316"/>
                </a:cubicBezTo>
                <a:cubicBezTo>
                  <a:pt x="468" y="313"/>
                  <a:pt x="422" y="312"/>
                  <a:pt x="377" y="307"/>
                </a:cubicBezTo>
                <a:cubicBezTo>
                  <a:pt x="348" y="304"/>
                  <a:pt x="323" y="283"/>
                  <a:pt x="294" y="279"/>
                </a:cubicBezTo>
                <a:cubicBezTo>
                  <a:pt x="230" y="271"/>
                  <a:pt x="166" y="268"/>
                  <a:pt x="102" y="261"/>
                </a:cubicBezTo>
                <a:cubicBezTo>
                  <a:pt x="84" y="255"/>
                  <a:pt x="65" y="249"/>
                  <a:pt x="47" y="243"/>
                </a:cubicBezTo>
                <a:cubicBezTo>
                  <a:pt x="38" y="240"/>
                  <a:pt x="20" y="234"/>
                  <a:pt x="20" y="234"/>
                </a:cubicBezTo>
                <a:cubicBezTo>
                  <a:pt x="0" y="172"/>
                  <a:pt x="14" y="240"/>
                  <a:pt x="29" y="179"/>
                </a:cubicBezTo>
                <a:cubicBezTo>
                  <a:pt x="51" y="90"/>
                  <a:pt x="21" y="102"/>
                  <a:pt x="84" y="60"/>
                </a:cubicBezTo>
                <a:cubicBezTo>
                  <a:pt x="87" y="51"/>
                  <a:pt x="86" y="39"/>
                  <a:pt x="93" y="32"/>
                </a:cubicBezTo>
                <a:cubicBezTo>
                  <a:pt x="125" y="0"/>
                  <a:pt x="255" y="53"/>
                  <a:pt x="294" y="69"/>
                </a:cubicBezTo>
                <a:cubicBezTo>
                  <a:pt x="343" y="115"/>
                  <a:pt x="491" y="120"/>
                  <a:pt x="550" y="124"/>
                </a:cubicBezTo>
                <a:cubicBezTo>
                  <a:pt x="599" y="140"/>
                  <a:pt x="644" y="159"/>
                  <a:pt x="687" y="188"/>
                </a:cubicBezTo>
                <a:cubicBezTo>
                  <a:pt x="709" y="220"/>
                  <a:pt x="706" y="226"/>
                  <a:pt x="706" y="197"/>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5276" name="Freeform 59">
            <a:extLst>
              <a:ext uri="{FF2B5EF4-FFF2-40B4-BE49-F238E27FC236}">
                <a16:creationId xmlns:a16="http://schemas.microsoft.com/office/drawing/2014/main" id="{96CF1F16-BEB6-4D4B-9E1E-2742CFCAD4C6}"/>
              </a:ext>
            </a:extLst>
          </p:cNvPr>
          <p:cNvSpPr>
            <a:spLocks/>
          </p:cNvSpPr>
          <p:nvPr/>
        </p:nvSpPr>
        <p:spPr bwMode="auto">
          <a:xfrm>
            <a:off x="6672263" y="4724401"/>
            <a:ext cx="876300" cy="500063"/>
          </a:xfrm>
          <a:custGeom>
            <a:avLst/>
            <a:gdLst>
              <a:gd name="T0" fmla="*/ 2147483646 w 674"/>
              <a:gd name="T1" fmla="*/ 2147483646 h 332"/>
              <a:gd name="T2" fmla="*/ 2147483646 w 674"/>
              <a:gd name="T3" fmla="*/ 2147483646 h 332"/>
              <a:gd name="T4" fmla="*/ 2147483646 w 674"/>
              <a:gd name="T5" fmla="*/ 2147483646 h 332"/>
              <a:gd name="T6" fmla="*/ 2147483646 w 674"/>
              <a:gd name="T7" fmla="*/ 2147483646 h 332"/>
              <a:gd name="T8" fmla="*/ 2147483646 w 674"/>
              <a:gd name="T9" fmla="*/ 2147483646 h 332"/>
              <a:gd name="T10" fmla="*/ 2147483646 w 674"/>
              <a:gd name="T11" fmla="*/ 2147483646 h 332"/>
              <a:gd name="T12" fmla="*/ 2147483646 w 674"/>
              <a:gd name="T13" fmla="*/ 2147483646 h 332"/>
              <a:gd name="T14" fmla="*/ 2147483646 w 674"/>
              <a:gd name="T15" fmla="*/ 2147483646 h 332"/>
              <a:gd name="T16" fmla="*/ 2147483646 w 674"/>
              <a:gd name="T17" fmla="*/ 2147483646 h 332"/>
              <a:gd name="T18" fmla="*/ 2147483646 w 674"/>
              <a:gd name="T19" fmla="*/ 2147483646 h 332"/>
              <a:gd name="T20" fmla="*/ 2147483646 w 674"/>
              <a:gd name="T21" fmla="*/ 2147483646 h 332"/>
              <a:gd name="T22" fmla="*/ 2147483646 w 674"/>
              <a:gd name="T23" fmla="*/ 2147483646 h 332"/>
              <a:gd name="T24" fmla="*/ 2147483646 w 674"/>
              <a:gd name="T25" fmla="*/ 2147483646 h 332"/>
              <a:gd name="T26" fmla="*/ 2147483646 w 674"/>
              <a:gd name="T27" fmla="*/ 2147483646 h 332"/>
              <a:gd name="T28" fmla="*/ 2147483646 w 674"/>
              <a:gd name="T29" fmla="*/ 2147483646 h 332"/>
              <a:gd name="T30" fmla="*/ 2147483646 w 674"/>
              <a:gd name="T31" fmla="*/ 2147483646 h 332"/>
              <a:gd name="T32" fmla="*/ 2147483646 w 674"/>
              <a:gd name="T33" fmla="*/ 2147483646 h 332"/>
              <a:gd name="T34" fmla="*/ 2147483646 w 674"/>
              <a:gd name="T35" fmla="*/ 2147483646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4" h="332">
                <a:moveTo>
                  <a:pt x="655" y="250"/>
                </a:moveTo>
                <a:cubicBezTo>
                  <a:pt x="613" y="264"/>
                  <a:pt x="570" y="266"/>
                  <a:pt x="527" y="278"/>
                </a:cubicBezTo>
                <a:cubicBezTo>
                  <a:pt x="507" y="309"/>
                  <a:pt x="498" y="320"/>
                  <a:pt x="463" y="332"/>
                </a:cubicBezTo>
                <a:cubicBezTo>
                  <a:pt x="454" y="329"/>
                  <a:pt x="444" y="328"/>
                  <a:pt x="436" y="323"/>
                </a:cubicBezTo>
                <a:cubicBezTo>
                  <a:pt x="428" y="319"/>
                  <a:pt x="425" y="309"/>
                  <a:pt x="417" y="305"/>
                </a:cubicBezTo>
                <a:cubicBezTo>
                  <a:pt x="400" y="297"/>
                  <a:pt x="380" y="293"/>
                  <a:pt x="362" y="287"/>
                </a:cubicBezTo>
                <a:cubicBezTo>
                  <a:pt x="353" y="284"/>
                  <a:pt x="335" y="278"/>
                  <a:pt x="335" y="278"/>
                </a:cubicBezTo>
                <a:cubicBezTo>
                  <a:pt x="296" y="251"/>
                  <a:pt x="259" y="205"/>
                  <a:pt x="216" y="186"/>
                </a:cubicBezTo>
                <a:cubicBezTo>
                  <a:pt x="154" y="159"/>
                  <a:pt x="89" y="163"/>
                  <a:pt x="24" y="150"/>
                </a:cubicBezTo>
                <a:cubicBezTo>
                  <a:pt x="0" y="76"/>
                  <a:pt x="34" y="68"/>
                  <a:pt x="79" y="31"/>
                </a:cubicBezTo>
                <a:cubicBezTo>
                  <a:pt x="115" y="1"/>
                  <a:pt x="76" y="19"/>
                  <a:pt x="125" y="3"/>
                </a:cubicBezTo>
                <a:cubicBezTo>
                  <a:pt x="253" y="14"/>
                  <a:pt x="200" y="0"/>
                  <a:pt x="289" y="31"/>
                </a:cubicBezTo>
                <a:cubicBezTo>
                  <a:pt x="299" y="35"/>
                  <a:pt x="307" y="45"/>
                  <a:pt x="317" y="49"/>
                </a:cubicBezTo>
                <a:cubicBezTo>
                  <a:pt x="335" y="57"/>
                  <a:pt x="372" y="67"/>
                  <a:pt x="372" y="67"/>
                </a:cubicBezTo>
                <a:cubicBezTo>
                  <a:pt x="406" y="90"/>
                  <a:pt x="440" y="114"/>
                  <a:pt x="472" y="140"/>
                </a:cubicBezTo>
                <a:cubicBezTo>
                  <a:pt x="479" y="146"/>
                  <a:pt x="482" y="155"/>
                  <a:pt x="490" y="159"/>
                </a:cubicBezTo>
                <a:cubicBezTo>
                  <a:pt x="526" y="177"/>
                  <a:pt x="571" y="182"/>
                  <a:pt x="609" y="195"/>
                </a:cubicBezTo>
                <a:cubicBezTo>
                  <a:pt x="670" y="236"/>
                  <a:pt x="674" y="212"/>
                  <a:pt x="655" y="250"/>
                </a:cubicBezTo>
                <a:close/>
              </a:path>
            </a:pathLst>
          </a:custGeom>
          <a:solidFill>
            <a:srgbClr val="CCECFF">
              <a:alpha val="45097"/>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grpId="0" nodeType="clickEffect">
                                  <p:stCondLst>
                                    <p:cond delay="0"/>
                                  </p:stCondLst>
                                  <p:childTnLst>
                                    <p:animEffect transition="out" filter="checkerboard(across)">
                                      <p:cBhvr>
                                        <p:cTn id="6" dur="500"/>
                                        <p:tgtEl>
                                          <p:spTgt spid="65538"/>
                                        </p:tgtEl>
                                      </p:cBhvr>
                                    </p:animEffect>
                                    <p:set>
                                      <p:cBhvr>
                                        <p:cTn id="7" dur="1" fill="hold">
                                          <p:stCondLst>
                                            <p:cond delay="499"/>
                                          </p:stCondLst>
                                        </p:cTn>
                                        <p:tgtEl>
                                          <p:spTgt spid="6553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5569"/>
                                        </p:tgtEl>
                                        <p:attrNameLst>
                                          <p:attrName>style.visibility</p:attrName>
                                        </p:attrNameLst>
                                      </p:cBhvr>
                                      <p:to>
                                        <p:strVal val="visible"/>
                                      </p:to>
                                    </p:set>
                                    <p:animEffect transition="in" filter="strips(downLeft)">
                                      <p:cBhvr>
                                        <p:cTn id="12" dur="500"/>
                                        <p:tgtEl>
                                          <p:spTgt spid="65569"/>
                                        </p:tgtEl>
                                      </p:cBhvr>
                                    </p:animEffect>
                                  </p:childTnLst>
                                </p:cTn>
                              </p:par>
                            </p:childTnLst>
                          </p:cTn>
                        </p:par>
                        <p:par>
                          <p:cTn id="13" fill="hold" nodeType="afterGroup">
                            <p:stCondLst>
                              <p:cond delay="500"/>
                            </p:stCondLst>
                            <p:childTnLst>
                              <p:par>
                                <p:cTn id="14" presetID="17" presetClass="entr" presetSubtype="1" fill="hold" nodeType="afterEffect">
                                  <p:stCondLst>
                                    <p:cond delay="0"/>
                                  </p:stCondLst>
                                  <p:childTnLst>
                                    <p:set>
                                      <p:cBhvr>
                                        <p:cTn id="15" dur="1" fill="hold">
                                          <p:stCondLst>
                                            <p:cond delay="0"/>
                                          </p:stCondLst>
                                        </p:cTn>
                                        <p:tgtEl>
                                          <p:spTgt spid="65564"/>
                                        </p:tgtEl>
                                        <p:attrNameLst>
                                          <p:attrName>style.visibility</p:attrName>
                                        </p:attrNameLst>
                                      </p:cBhvr>
                                      <p:to>
                                        <p:strVal val="visible"/>
                                      </p:to>
                                    </p:set>
                                    <p:anim calcmode="lin" valueType="num">
                                      <p:cBhvr>
                                        <p:cTn id="16" dur="500" fill="hold"/>
                                        <p:tgtEl>
                                          <p:spTgt spid="65564"/>
                                        </p:tgtEl>
                                        <p:attrNameLst>
                                          <p:attrName>ppt_x</p:attrName>
                                        </p:attrNameLst>
                                      </p:cBhvr>
                                      <p:tavLst>
                                        <p:tav tm="0">
                                          <p:val>
                                            <p:strVal val="#ppt_x"/>
                                          </p:val>
                                        </p:tav>
                                        <p:tav tm="100000">
                                          <p:val>
                                            <p:strVal val="#ppt_x"/>
                                          </p:val>
                                        </p:tav>
                                      </p:tavLst>
                                    </p:anim>
                                    <p:anim calcmode="lin" valueType="num">
                                      <p:cBhvr>
                                        <p:cTn id="17" dur="500" fill="hold"/>
                                        <p:tgtEl>
                                          <p:spTgt spid="65564"/>
                                        </p:tgtEl>
                                        <p:attrNameLst>
                                          <p:attrName>ppt_y</p:attrName>
                                        </p:attrNameLst>
                                      </p:cBhvr>
                                      <p:tavLst>
                                        <p:tav tm="0">
                                          <p:val>
                                            <p:strVal val="#ppt_y-#ppt_h/2"/>
                                          </p:val>
                                        </p:tav>
                                        <p:tav tm="100000">
                                          <p:val>
                                            <p:strVal val="#ppt_y"/>
                                          </p:val>
                                        </p:tav>
                                      </p:tavLst>
                                    </p:anim>
                                    <p:anim calcmode="lin" valueType="num">
                                      <p:cBhvr>
                                        <p:cTn id="18" dur="500" fill="hold"/>
                                        <p:tgtEl>
                                          <p:spTgt spid="65564"/>
                                        </p:tgtEl>
                                        <p:attrNameLst>
                                          <p:attrName>ppt_w</p:attrName>
                                        </p:attrNameLst>
                                      </p:cBhvr>
                                      <p:tavLst>
                                        <p:tav tm="0">
                                          <p:val>
                                            <p:strVal val="#ppt_w"/>
                                          </p:val>
                                        </p:tav>
                                        <p:tav tm="100000">
                                          <p:val>
                                            <p:strVal val="#ppt_w"/>
                                          </p:val>
                                        </p:tav>
                                      </p:tavLst>
                                    </p:anim>
                                    <p:anim calcmode="lin" valueType="num">
                                      <p:cBhvr>
                                        <p:cTn id="19" dur="500" fill="hold"/>
                                        <p:tgtEl>
                                          <p:spTgt spid="65564"/>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65570"/>
                                        </p:tgtEl>
                                        <p:attrNameLst>
                                          <p:attrName>style.visibility</p:attrName>
                                        </p:attrNameLst>
                                      </p:cBhvr>
                                      <p:to>
                                        <p:strVal val="visible"/>
                                      </p:to>
                                    </p:set>
                                    <p:animEffect transition="in" filter="strips(downLeft)">
                                      <p:cBhvr>
                                        <p:cTn id="24" dur="500"/>
                                        <p:tgtEl>
                                          <p:spTgt spid="65570"/>
                                        </p:tgtEl>
                                      </p:cBhvr>
                                    </p:animEffect>
                                  </p:childTnLst>
                                </p:cTn>
                              </p:par>
                            </p:childTnLst>
                          </p:cTn>
                        </p:par>
                        <p:par>
                          <p:cTn id="25" fill="hold" nodeType="afterGroup">
                            <p:stCondLst>
                              <p:cond delay="500"/>
                            </p:stCondLst>
                            <p:childTnLst>
                              <p:par>
                                <p:cTn id="26" presetID="17" presetClass="entr" presetSubtype="1" fill="hold" nodeType="afterEffect">
                                  <p:stCondLst>
                                    <p:cond delay="0"/>
                                  </p:stCondLst>
                                  <p:childTnLst>
                                    <p:set>
                                      <p:cBhvr>
                                        <p:cTn id="27" dur="1" fill="hold">
                                          <p:stCondLst>
                                            <p:cond delay="0"/>
                                          </p:stCondLst>
                                        </p:cTn>
                                        <p:tgtEl>
                                          <p:spTgt spid="65576"/>
                                        </p:tgtEl>
                                        <p:attrNameLst>
                                          <p:attrName>style.visibility</p:attrName>
                                        </p:attrNameLst>
                                      </p:cBhvr>
                                      <p:to>
                                        <p:strVal val="visible"/>
                                      </p:to>
                                    </p:set>
                                    <p:anim calcmode="lin" valueType="num">
                                      <p:cBhvr>
                                        <p:cTn id="28" dur="500" fill="hold"/>
                                        <p:tgtEl>
                                          <p:spTgt spid="65576"/>
                                        </p:tgtEl>
                                        <p:attrNameLst>
                                          <p:attrName>ppt_x</p:attrName>
                                        </p:attrNameLst>
                                      </p:cBhvr>
                                      <p:tavLst>
                                        <p:tav tm="0">
                                          <p:val>
                                            <p:strVal val="#ppt_x"/>
                                          </p:val>
                                        </p:tav>
                                        <p:tav tm="100000">
                                          <p:val>
                                            <p:strVal val="#ppt_x"/>
                                          </p:val>
                                        </p:tav>
                                      </p:tavLst>
                                    </p:anim>
                                    <p:anim calcmode="lin" valueType="num">
                                      <p:cBhvr>
                                        <p:cTn id="29" dur="500" fill="hold"/>
                                        <p:tgtEl>
                                          <p:spTgt spid="65576"/>
                                        </p:tgtEl>
                                        <p:attrNameLst>
                                          <p:attrName>ppt_y</p:attrName>
                                        </p:attrNameLst>
                                      </p:cBhvr>
                                      <p:tavLst>
                                        <p:tav tm="0">
                                          <p:val>
                                            <p:strVal val="#ppt_y-#ppt_h/2"/>
                                          </p:val>
                                        </p:tav>
                                        <p:tav tm="100000">
                                          <p:val>
                                            <p:strVal val="#ppt_y"/>
                                          </p:val>
                                        </p:tav>
                                      </p:tavLst>
                                    </p:anim>
                                    <p:anim calcmode="lin" valueType="num">
                                      <p:cBhvr>
                                        <p:cTn id="30" dur="500" fill="hold"/>
                                        <p:tgtEl>
                                          <p:spTgt spid="65576"/>
                                        </p:tgtEl>
                                        <p:attrNameLst>
                                          <p:attrName>ppt_w</p:attrName>
                                        </p:attrNameLst>
                                      </p:cBhvr>
                                      <p:tavLst>
                                        <p:tav tm="0">
                                          <p:val>
                                            <p:strVal val="#ppt_w"/>
                                          </p:val>
                                        </p:tav>
                                        <p:tav tm="100000">
                                          <p:val>
                                            <p:strVal val="#ppt_w"/>
                                          </p:val>
                                        </p:tav>
                                      </p:tavLst>
                                    </p:anim>
                                    <p:anim calcmode="lin" valueType="num">
                                      <p:cBhvr>
                                        <p:cTn id="31" dur="500" fill="hold"/>
                                        <p:tgtEl>
                                          <p:spTgt spid="65576"/>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65572"/>
                                        </p:tgtEl>
                                        <p:attrNameLst>
                                          <p:attrName>style.visibility</p:attrName>
                                        </p:attrNameLst>
                                      </p:cBhvr>
                                      <p:to>
                                        <p:strVal val="visible"/>
                                      </p:to>
                                    </p:set>
                                    <p:animEffect transition="in" filter="strips(downLeft)">
                                      <p:cBhvr>
                                        <p:cTn id="36" dur="500"/>
                                        <p:tgtEl>
                                          <p:spTgt spid="6557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 fill="hold" nodeType="clickEffect">
                                  <p:stCondLst>
                                    <p:cond delay="0"/>
                                  </p:stCondLst>
                                  <p:childTnLst>
                                    <p:set>
                                      <p:cBhvr>
                                        <p:cTn id="40" dur="1" fill="hold">
                                          <p:stCondLst>
                                            <p:cond delay="0"/>
                                          </p:stCondLst>
                                        </p:cTn>
                                        <p:tgtEl>
                                          <p:spTgt spid="65577"/>
                                        </p:tgtEl>
                                        <p:attrNameLst>
                                          <p:attrName>style.visibility</p:attrName>
                                        </p:attrNameLst>
                                      </p:cBhvr>
                                      <p:to>
                                        <p:strVal val="visible"/>
                                      </p:to>
                                    </p:set>
                                    <p:anim calcmode="lin" valueType="num">
                                      <p:cBhvr>
                                        <p:cTn id="41" dur="500" fill="hold"/>
                                        <p:tgtEl>
                                          <p:spTgt spid="65577"/>
                                        </p:tgtEl>
                                        <p:attrNameLst>
                                          <p:attrName>ppt_x</p:attrName>
                                        </p:attrNameLst>
                                      </p:cBhvr>
                                      <p:tavLst>
                                        <p:tav tm="0">
                                          <p:val>
                                            <p:strVal val="#ppt_x"/>
                                          </p:val>
                                        </p:tav>
                                        <p:tav tm="100000">
                                          <p:val>
                                            <p:strVal val="#ppt_x"/>
                                          </p:val>
                                        </p:tav>
                                      </p:tavLst>
                                    </p:anim>
                                    <p:anim calcmode="lin" valueType="num">
                                      <p:cBhvr>
                                        <p:cTn id="42" dur="500" fill="hold"/>
                                        <p:tgtEl>
                                          <p:spTgt spid="65577"/>
                                        </p:tgtEl>
                                        <p:attrNameLst>
                                          <p:attrName>ppt_y</p:attrName>
                                        </p:attrNameLst>
                                      </p:cBhvr>
                                      <p:tavLst>
                                        <p:tav tm="0">
                                          <p:val>
                                            <p:strVal val="#ppt_y-#ppt_h/2"/>
                                          </p:val>
                                        </p:tav>
                                        <p:tav tm="100000">
                                          <p:val>
                                            <p:strVal val="#ppt_y"/>
                                          </p:val>
                                        </p:tav>
                                      </p:tavLst>
                                    </p:anim>
                                    <p:anim calcmode="lin" valueType="num">
                                      <p:cBhvr>
                                        <p:cTn id="43" dur="500" fill="hold"/>
                                        <p:tgtEl>
                                          <p:spTgt spid="65577"/>
                                        </p:tgtEl>
                                        <p:attrNameLst>
                                          <p:attrName>ppt_w</p:attrName>
                                        </p:attrNameLst>
                                      </p:cBhvr>
                                      <p:tavLst>
                                        <p:tav tm="0">
                                          <p:val>
                                            <p:strVal val="#ppt_w"/>
                                          </p:val>
                                        </p:tav>
                                        <p:tav tm="100000">
                                          <p:val>
                                            <p:strVal val="#ppt_w"/>
                                          </p:val>
                                        </p:tav>
                                      </p:tavLst>
                                    </p:anim>
                                    <p:anim calcmode="lin" valueType="num">
                                      <p:cBhvr>
                                        <p:cTn id="44" dur="500" fill="hold"/>
                                        <p:tgtEl>
                                          <p:spTgt spid="65577"/>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65573"/>
                                        </p:tgtEl>
                                        <p:attrNameLst>
                                          <p:attrName>style.visibility</p:attrName>
                                        </p:attrNameLst>
                                      </p:cBhvr>
                                      <p:to>
                                        <p:strVal val="visible"/>
                                      </p:to>
                                    </p:set>
                                    <p:animEffect transition="in" filter="strips(downLeft)">
                                      <p:cBhvr>
                                        <p:cTn id="49" dur="500"/>
                                        <p:tgtEl>
                                          <p:spTgt spid="65573"/>
                                        </p:tgtEl>
                                      </p:cBhvr>
                                    </p:animEffect>
                                  </p:childTnLst>
                                </p:cTn>
                              </p:par>
                            </p:childTnLst>
                          </p:cTn>
                        </p:par>
                        <p:par>
                          <p:cTn id="50" fill="hold" nodeType="afterGroup">
                            <p:stCondLst>
                              <p:cond delay="500"/>
                            </p:stCondLst>
                            <p:childTnLst>
                              <p:par>
                                <p:cTn id="51" presetID="17" presetClass="entr" presetSubtype="1" fill="hold" nodeType="afterEffect">
                                  <p:stCondLst>
                                    <p:cond delay="0"/>
                                  </p:stCondLst>
                                  <p:childTnLst>
                                    <p:set>
                                      <p:cBhvr>
                                        <p:cTn id="52" dur="1" fill="hold">
                                          <p:stCondLst>
                                            <p:cond delay="0"/>
                                          </p:stCondLst>
                                        </p:cTn>
                                        <p:tgtEl>
                                          <p:spTgt spid="65575"/>
                                        </p:tgtEl>
                                        <p:attrNameLst>
                                          <p:attrName>style.visibility</p:attrName>
                                        </p:attrNameLst>
                                      </p:cBhvr>
                                      <p:to>
                                        <p:strVal val="visible"/>
                                      </p:to>
                                    </p:set>
                                    <p:anim calcmode="lin" valueType="num">
                                      <p:cBhvr>
                                        <p:cTn id="53" dur="500" fill="hold"/>
                                        <p:tgtEl>
                                          <p:spTgt spid="65575"/>
                                        </p:tgtEl>
                                        <p:attrNameLst>
                                          <p:attrName>ppt_x</p:attrName>
                                        </p:attrNameLst>
                                      </p:cBhvr>
                                      <p:tavLst>
                                        <p:tav tm="0">
                                          <p:val>
                                            <p:strVal val="#ppt_x"/>
                                          </p:val>
                                        </p:tav>
                                        <p:tav tm="100000">
                                          <p:val>
                                            <p:strVal val="#ppt_x"/>
                                          </p:val>
                                        </p:tav>
                                      </p:tavLst>
                                    </p:anim>
                                    <p:anim calcmode="lin" valueType="num">
                                      <p:cBhvr>
                                        <p:cTn id="54" dur="500" fill="hold"/>
                                        <p:tgtEl>
                                          <p:spTgt spid="65575"/>
                                        </p:tgtEl>
                                        <p:attrNameLst>
                                          <p:attrName>ppt_y</p:attrName>
                                        </p:attrNameLst>
                                      </p:cBhvr>
                                      <p:tavLst>
                                        <p:tav tm="0">
                                          <p:val>
                                            <p:strVal val="#ppt_y-#ppt_h/2"/>
                                          </p:val>
                                        </p:tav>
                                        <p:tav tm="100000">
                                          <p:val>
                                            <p:strVal val="#ppt_y"/>
                                          </p:val>
                                        </p:tav>
                                      </p:tavLst>
                                    </p:anim>
                                    <p:anim calcmode="lin" valueType="num">
                                      <p:cBhvr>
                                        <p:cTn id="55" dur="500" fill="hold"/>
                                        <p:tgtEl>
                                          <p:spTgt spid="65575"/>
                                        </p:tgtEl>
                                        <p:attrNameLst>
                                          <p:attrName>ppt_w</p:attrName>
                                        </p:attrNameLst>
                                      </p:cBhvr>
                                      <p:tavLst>
                                        <p:tav tm="0">
                                          <p:val>
                                            <p:strVal val="#ppt_w"/>
                                          </p:val>
                                        </p:tav>
                                        <p:tav tm="100000">
                                          <p:val>
                                            <p:strVal val="#ppt_w"/>
                                          </p:val>
                                        </p:tav>
                                      </p:tavLst>
                                    </p:anim>
                                    <p:anim calcmode="lin" valueType="num">
                                      <p:cBhvr>
                                        <p:cTn id="56" dur="500" fill="hold"/>
                                        <p:tgtEl>
                                          <p:spTgt spid="65575"/>
                                        </p:tgtEl>
                                        <p:attrNameLst>
                                          <p:attrName>ppt_h</p:attrName>
                                        </p:attrNameLst>
                                      </p:cBhvr>
                                      <p:tavLst>
                                        <p:tav tm="0">
                                          <p:val>
                                            <p:fltVal val="0"/>
                                          </p:val>
                                        </p:tav>
                                        <p:tav tm="100000">
                                          <p:val>
                                            <p:strVal val="#ppt_h"/>
                                          </p:val>
                                        </p:tav>
                                      </p:tavLst>
                                    </p:anim>
                                  </p:childTnLst>
                                </p:cTn>
                              </p:par>
                            </p:childTnLst>
                          </p:cTn>
                        </p:par>
                        <p:par>
                          <p:cTn id="57" fill="hold" nodeType="afterGroup">
                            <p:stCondLst>
                              <p:cond delay="1000"/>
                            </p:stCondLst>
                            <p:childTnLst>
                              <p:par>
                                <p:cTn id="58" presetID="1" presetClass="entr" presetSubtype="0" fill="hold" grpId="0" nodeType="afterEffect">
                                  <p:stCondLst>
                                    <p:cond delay="0"/>
                                  </p:stCondLst>
                                  <p:childTnLst>
                                    <p:set>
                                      <p:cBhvr>
                                        <p:cTn id="59" dur="1" fill="hold">
                                          <p:stCondLst>
                                            <p:cond delay="0"/>
                                          </p:stCondLst>
                                        </p:cTn>
                                        <p:tgtEl>
                                          <p:spTgt spid="65568"/>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65574"/>
                                        </p:tgtEl>
                                        <p:attrNameLst>
                                          <p:attrName>style.visibility</p:attrName>
                                        </p:attrNameLst>
                                      </p:cBhvr>
                                      <p:to>
                                        <p:strVal val="visible"/>
                                      </p:to>
                                    </p:set>
                                    <p:animEffect transition="in" filter="strips(downLeft)">
                                      <p:cBhvr>
                                        <p:cTn id="64" dur="500"/>
                                        <p:tgtEl>
                                          <p:spTgt spid="6557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nodeType="clickEffect">
                                  <p:stCondLst>
                                    <p:cond delay="0"/>
                                  </p:stCondLst>
                                  <p:childTnLst>
                                    <p:set>
                                      <p:cBhvr>
                                        <p:cTn id="68" dur="1" fill="hold">
                                          <p:stCondLst>
                                            <p:cond delay="0"/>
                                          </p:stCondLst>
                                        </p:cTn>
                                        <p:tgtEl>
                                          <p:spTgt spid="65578"/>
                                        </p:tgtEl>
                                        <p:attrNameLst>
                                          <p:attrName>style.visibility</p:attrName>
                                        </p:attrNameLst>
                                      </p:cBhvr>
                                      <p:to>
                                        <p:strVal val="visible"/>
                                      </p:to>
                                    </p:set>
                                    <p:animEffect transition="in" filter="strips(downLeft)">
                                      <p:cBhvr>
                                        <p:cTn id="69" dur="500"/>
                                        <p:tgtEl>
                                          <p:spTgt spid="65578"/>
                                        </p:tgtEl>
                                      </p:cBhvr>
                                    </p:animEffect>
                                  </p:childTnLst>
                                </p:cTn>
                              </p:par>
                            </p:childTnLst>
                          </p:cTn>
                        </p:par>
                        <p:par>
                          <p:cTn id="70" fill="hold" nodeType="afterGroup">
                            <p:stCondLst>
                              <p:cond delay="500"/>
                            </p:stCondLst>
                            <p:childTnLst>
                              <p:par>
                                <p:cTn id="71" presetID="18" presetClass="entr" presetSubtype="12" fill="hold" nodeType="afterEffect">
                                  <p:stCondLst>
                                    <p:cond delay="0"/>
                                  </p:stCondLst>
                                  <p:childTnLst>
                                    <p:set>
                                      <p:cBhvr>
                                        <p:cTn id="72" dur="1" fill="hold">
                                          <p:stCondLst>
                                            <p:cond delay="0"/>
                                          </p:stCondLst>
                                        </p:cTn>
                                        <p:tgtEl>
                                          <p:spTgt spid="65579"/>
                                        </p:tgtEl>
                                        <p:attrNameLst>
                                          <p:attrName>style.visibility</p:attrName>
                                        </p:attrNameLst>
                                      </p:cBhvr>
                                      <p:to>
                                        <p:strVal val="visible"/>
                                      </p:to>
                                    </p:set>
                                    <p:animEffect transition="in" filter="strips(downLeft)">
                                      <p:cBhvr>
                                        <p:cTn id="73" dur="500"/>
                                        <p:tgtEl>
                                          <p:spTgt spid="65579"/>
                                        </p:tgtEl>
                                      </p:cBhvr>
                                    </p:animEffect>
                                  </p:childTnLst>
                                </p:cTn>
                              </p:par>
                            </p:childTnLst>
                          </p:cTn>
                        </p:par>
                        <p:par>
                          <p:cTn id="74" fill="hold" nodeType="afterGroup">
                            <p:stCondLst>
                              <p:cond delay="1000"/>
                            </p:stCondLst>
                            <p:childTnLst>
                              <p:par>
                                <p:cTn id="75" presetID="18" presetClass="entr" presetSubtype="12" fill="hold" nodeType="afterEffect">
                                  <p:stCondLst>
                                    <p:cond delay="0"/>
                                  </p:stCondLst>
                                  <p:childTnLst>
                                    <p:set>
                                      <p:cBhvr>
                                        <p:cTn id="76" dur="1" fill="hold">
                                          <p:stCondLst>
                                            <p:cond delay="0"/>
                                          </p:stCondLst>
                                        </p:cTn>
                                        <p:tgtEl>
                                          <p:spTgt spid="65580"/>
                                        </p:tgtEl>
                                        <p:attrNameLst>
                                          <p:attrName>style.visibility</p:attrName>
                                        </p:attrNameLst>
                                      </p:cBhvr>
                                      <p:to>
                                        <p:strVal val="visible"/>
                                      </p:to>
                                    </p:set>
                                    <p:animEffect transition="in" filter="strips(downLeft)">
                                      <p:cBhvr>
                                        <p:cTn id="77" dur="500"/>
                                        <p:tgtEl>
                                          <p:spTgt spid="65580"/>
                                        </p:tgtEl>
                                      </p:cBhvr>
                                    </p:animEffect>
                                  </p:childTnLst>
                                </p:cTn>
                              </p:par>
                            </p:childTnLst>
                          </p:cTn>
                        </p:par>
                        <p:par>
                          <p:cTn id="78" fill="hold" nodeType="afterGroup">
                            <p:stCondLst>
                              <p:cond delay="1500"/>
                            </p:stCondLst>
                            <p:childTnLst>
                              <p:par>
                                <p:cTn id="79" presetID="18" presetClass="entr" presetSubtype="12" fill="hold" nodeType="afterEffect">
                                  <p:stCondLst>
                                    <p:cond delay="0"/>
                                  </p:stCondLst>
                                  <p:childTnLst>
                                    <p:set>
                                      <p:cBhvr>
                                        <p:cTn id="80" dur="1" fill="hold">
                                          <p:stCondLst>
                                            <p:cond delay="0"/>
                                          </p:stCondLst>
                                        </p:cTn>
                                        <p:tgtEl>
                                          <p:spTgt spid="65581"/>
                                        </p:tgtEl>
                                        <p:attrNameLst>
                                          <p:attrName>style.visibility</p:attrName>
                                        </p:attrNameLst>
                                      </p:cBhvr>
                                      <p:to>
                                        <p:strVal val="visible"/>
                                      </p:to>
                                    </p:set>
                                    <p:animEffect transition="in" filter="strips(downLeft)">
                                      <p:cBhvr>
                                        <p:cTn id="81" dur="500"/>
                                        <p:tgtEl>
                                          <p:spTgt spid="6558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5587"/>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21" presetClass="entr" presetSubtype="4" fill="hold" nodeType="clickEffect">
                                  <p:stCondLst>
                                    <p:cond delay="0"/>
                                  </p:stCondLst>
                                  <p:childTnLst>
                                    <p:set>
                                      <p:cBhvr>
                                        <p:cTn id="89" dur="1" fill="hold">
                                          <p:stCondLst>
                                            <p:cond delay="0"/>
                                          </p:stCondLst>
                                        </p:cTn>
                                        <p:tgtEl>
                                          <p:spTgt spid="65571"/>
                                        </p:tgtEl>
                                        <p:attrNameLst>
                                          <p:attrName>style.visibility</p:attrName>
                                        </p:attrNameLst>
                                      </p:cBhvr>
                                      <p:to>
                                        <p:strVal val="visible"/>
                                      </p:to>
                                    </p:set>
                                    <p:animEffect transition="in" filter="wheel(4)">
                                      <p:cBhvr>
                                        <p:cTn id="90" dur="2000"/>
                                        <p:tgtEl>
                                          <p:spTgt spid="65571"/>
                                        </p:tgtEl>
                                      </p:cBhvr>
                                    </p:animEffect>
                                  </p:childTnLst>
                                </p:cTn>
                              </p:par>
                            </p:childTnLst>
                          </p:cTn>
                        </p:par>
                        <p:par>
                          <p:cTn id="91" fill="hold" nodeType="afterGroup">
                            <p:stCondLst>
                              <p:cond delay="2000"/>
                            </p:stCondLst>
                            <p:childTnLst>
                              <p:par>
                                <p:cTn id="92" presetID="18" presetClass="entr" presetSubtype="6" fill="hold" nodeType="afterEffect">
                                  <p:stCondLst>
                                    <p:cond delay="0"/>
                                  </p:stCondLst>
                                  <p:childTnLst>
                                    <p:set>
                                      <p:cBhvr>
                                        <p:cTn id="93" dur="1" fill="hold">
                                          <p:stCondLst>
                                            <p:cond delay="0"/>
                                          </p:stCondLst>
                                        </p:cTn>
                                        <p:tgtEl>
                                          <p:spTgt spid="65588"/>
                                        </p:tgtEl>
                                        <p:attrNameLst>
                                          <p:attrName>style.visibility</p:attrName>
                                        </p:attrNameLst>
                                      </p:cBhvr>
                                      <p:to>
                                        <p:strVal val="visible"/>
                                      </p:to>
                                    </p:set>
                                    <p:animEffect transition="in" filter="strips(downRight)">
                                      <p:cBhvr>
                                        <p:cTn id="94" dur="500"/>
                                        <p:tgtEl>
                                          <p:spTgt spid="65588"/>
                                        </p:tgtEl>
                                      </p:cBhvr>
                                    </p:animEffect>
                                  </p:childTnLst>
                                </p:cTn>
                              </p:par>
                              <p:par>
                                <p:cTn id="95" presetID="18" presetClass="entr" presetSubtype="6" fill="hold" nodeType="withEffect">
                                  <p:stCondLst>
                                    <p:cond delay="0"/>
                                  </p:stCondLst>
                                  <p:childTnLst>
                                    <p:set>
                                      <p:cBhvr>
                                        <p:cTn id="96" dur="1" fill="hold">
                                          <p:stCondLst>
                                            <p:cond delay="0"/>
                                          </p:stCondLst>
                                        </p:cTn>
                                        <p:tgtEl>
                                          <p:spTgt spid="65590"/>
                                        </p:tgtEl>
                                        <p:attrNameLst>
                                          <p:attrName>style.visibility</p:attrName>
                                        </p:attrNameLst>
                                      </p:cBhvr>
                                      <p:to>
                                        <p:strVal val="visible"/>
                                      </p:to>
                                    </p:set>
                                    <p:animEffect transition="in" filter="strips(downRight)">
                                      <p:cBhvr>
                                        <p:cTn id="97" dur="500"/>
                                        <p:tgtEl>
                                          <p:spTgt spid="65590"/>
                                        </p:tgtEl>
                                      </p:cBhvr>
                                    </p:animEffect>
                                  </p:childTnLst>
                                </p:cTn>
                              </p:par>
                              <p:par>
                                <p:cTn id="98" presetID="18" presetClass="entr" presetSubtype="6" fill="hold" nodeType="withEffect">
                                  <p:stCondLst>
                                    <p:cond delay="0"/>
                                  </p:stCondLst>
                                  <p:childTnLst>
                                    <p:set>
                                      <p:cBhvr>
                                        <p:cTn id="99" dur="1" fill="hold">
                                          <p:stCondLst>
                                            <p:cond delay="0"/>
                                          </p:stCondLst>
                                        </p:cTn>
                                        <p:tgtEl>
                                          <p:spTgt spid="65591"/>
                                        </p:tgtEl>
                                        <p:attrNameLst>
                                          <p:attrName>style.visibility</p:attrName>
                                        </p:attrNameLst>
                                      </p:cBhvr>
                                      <p:to>
                                        <p:strVal val="visible"/>
                                      </p:to>
                                    </p:set>
                                    <p:animEffect transition="in" filter="strips(downRight)">
                                      <p:cBhvr>
                                        <p:cTn id="100" dur="500"/>
                                        <p:tgtEl>
                                          <p:spTgt spid="65591"/>
                                        </p:tgtEl>
                                      </p:cBhvr>
                                    </p:animEffect>
                                  </p:childTnLst>
                                </p:cTn>
                              </p:par>
                              <p:par>
                                <p:cTn id="101" presetID="18" presetClass="entr" presetSubtype="6" fill="hold" nodeType="withEffect">
                                  <p:stCondLst>
                                    <p:cond delay="0"/>
                                  </p:stCondLst>
                                  <p:childTnLst>
                                    <p:set>
                                      <p:cBhvr>
                                        <p:cTn id="102" dur="1" fill="hold">
                                          <p:stCondLst>
                                            <p:cond delay="0"/>
                                          </p:stCondLst>
                                        </p:cTn>
                                        <p:tgtEl>
                                          <p:spTgt spid="65589"/>
                                        </p:tgtEl>
                                        <p:attrNameLst>
                                          <p:attrName>style.visibility</p:attrName>
                                        </p:attrNameLst>
                                      </p:cBhvr>
                                      <p:to>
                                        <p:strVal val="visible"/>
                                      </p:to>
                                    </p:set>
                                    <p:animEffect transition="in" filter="strips(downRight)">
                                      <p:cBhvr>
                                        <p:cTn id="103" dur="500"/>
                                        <p:tgtEl>
                                          <p:spTgt spid="6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68" grpId="0"/>
      <p:bldP spid="65569" grpId="0"/>
      <p:bldP spid="65570" grpId="0"/>
      <p:bldP spid="65572" grpId="0"/>
      <p:bldP spid="65573" grpId="0"/>
      <p:bldP spid="65574" grpId="0" animBg="1"/>
      <p:bldP spid="6558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BEST OF OPEN 13 PROVENCE 2022">
            <a:hlinkClick r:id="" action="ppaction://media"/>
            <a:extLst>
              <a:ext uri="{FF2B5EF4-FFF2-40B4-BE49-F238E27FC236}">
                <a16:creationId xmlns:a16="http://schemas.microsoft.com/office/drawing/2014/main" id="{BF7909EC-3569-D1C4-AF78-C9C8DE69A00D}"/>
              </a:ext>
            </a:extLst>
          </p:cNvPr>
          <p:cNvPicPr>
            <a:picLocks noRot="1" noChangeAspect="1"/>
          </p:cNvPicPr>
          <p:nvPr>
            <a:videoFile r:link="rId1"/>
          </p:nvPr>
        </p:nvPicPr>
        <p:blipFill>
          <a:blip r:embed="rId3"/>
          <a:stretch>
            <a:fillRect/>
          </a:stretch>
        </p:blipFill>
        <p:spPr>
          <a:xfrm>
            <a:off x="0" y="-10657"/>
            <a:ext cx="12192000" cy="6888481"/>
          </a:xfrm>
          <a:prstGeom prst="rect">
            <a:avLst/>
          </a:prstGeom>
        </p:spPr>
      </p:pic>
    </p:spTree>
    <p:extLst>
      <p:ext uri="{BB962C8B-B14F-4D97-AF65-F5344CB8AC3E}">
        <p14:creationId xmlns:p14="http://schemas.microsoft.com/office/powerpoint/2010/main" val="306753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3708FA1-E70B-4322-8135-D299A91BB661}"/>
              </a:ext>
            </a:extLst>
          </p:cNvPr>
          <p:cNvSpPr>
            <a:spLocks noGrp="1" noRot="1" noChangeArrowheads="1"/>
          </p:cNvSpPr>
          <p:nvPr>
            <p:ph type="title"/>
          </p:nvPr>
        </p:nvSpPr>
        <p:spPr>
          <a:xfrm>
            <a:off x="2269837" y="0"/>
            <a:ext cx="10515600" cy="1325563"/>
          </a:xfrm>
        </p:spPr>
        <p:txBody>
          <a:bodyPr/>
          <a:lstStyle/>
          <a:p>
            <a:pPr eaLnBrk="1" hangingPunct="1">
              <a:defRPr/>
            </a:pPr>
            <a:r>
              <a:rPr lang="fr-FR" b="1" dirty="0"/>
              <a:t>Business Model / RBV Open13</a:t>
            </a:r>
          </a:p>
        </p:txBody>
      </p:sp>
      <p:sp>
        <p:nvSpPr>
          <p:cNvPr id="96259" name="AutoShape 3">
            <a:extLst>
              <a:ext uri="{FF2B5EF4-FFF2-40B4-BE49-F238E27FC236}">
                <a16:creationId xmlns:a16="http://schemas.microsoft.com/office/drawing/2014/main" id="{01C1FC0C-FBF8-49D8-BAD3-83FBF629E9DA}"/>
              </a:ext>
            </a:extLst>
          </p:cNvPr>
          <p:cNvSpPr>
            <a:spLocks noChangeAspect="1" noChangeArrowheads="1"/>
          </p:cNvSpPr>
          <p:nvPr/>
        </p:nvSpPr>
        <p:spPr bwMode="auto">
          <a:xfrm>
            <a:off x="1127126" y="1196976"/>
            <a:ext cx="90011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96260" name="Text Box 4">
            <a:extLst>
              <a:ext uri="{FF2B5EF4-FFF2-40B4-BE49-F238E27FC236}">
                <a16:creationId xmlns:a16="http://schemas.microsoft.com/office/drawing/2014/main" id="{B9CB7296-47C7-4554-95F7-880B84918AE1}"/>
              </a:ext>
            </a:extLst>
          </p:cNvPr>
          <p:cNvSpPr txBox="1">
            <a:spLocks noChangeArrowheads="1"/>
          </p:cNvSpPr>
          <p:nvPr/>
        </p:nvSpPr>
        <p:spPr bwMode="auto">
          <a:xfrm>
            <a:off x="2027239" y="2997201"/>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Réputation</a:t>
            </a:r>
          </a:p>
          <a:p>
            <a:pPr eaLnBrk="1" hangingPunct="1">
              <a:spcBef>
                <a:spcPct val="0"/>
              </a:spcBef>
              <a:buClrTx/>
              <a:buSzTx/>
              <a:buFontTx/>
              <a:buNone/>
            </a:pPr>
            <a:endParaRPr lang="fr-FR" altLang="fr-FR" sz="1600" b="1">
              <a:solidFill>
                <a:schemeClr val="bg1"/>
              </a:solidFill>
            </a:endParaRPr>
          </a:p>
        </p:txBody>
      </p:sp>
      <p:sp>
        <p:nvSpPr>
          <p:cNvPr id="96261" name="Text Box 5">
            <a:extLst>
              <a:ext uri="{FF2B5EF4-FFF2-40B4-BE49-F238E27FC236}">
                <a16:creationId xmlns:a16="http://schemas.microsoft.com/office/drawing/2014/main" id="{04A51E02-9B31-4919-A3A6-09C6D926D39A}"/>
              </a:ext>
            </a:extLst>
          </p:cNvPr>
          <p:cNvSpPr txBox="1">
            <a:spLocks noChangeArrowheads="1"/>
          </p:cNvSpPr>
          <p:nvPr/>
        </p:nvSpPr>
        <p:spPr bwMode="auto">
          <a:xfrm>
            <a:off x="4546601" y="2997201"/>
            <a:ext cx="1800225" cy="72072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400">
              <a:solidFill>
                <a:schemeClr val="bg1"/>
              </a:solidFill>
              <a:latin typeface="Times New Roman" panose="02020603050405020304" pitchFamily="18" charset="0"/>
            </a:endParaRPr>
          </a:p>
          <a:p>
            <a:pPr algn="ctr" eaLnBrk="1" hangingPunct="1">
              <a:spcBef>
                <a:spcPct val="0"/>
              </a:spcBef>
              <a:buClrTx/>
              <a:buSzTx/>
              <a:buFontTx/>
              <a:buNone/>
            </a:pPr>
            <a:r>
              <a:rPr lang="fr-FR" altLang="fr-FR" sz="1600" b="1">
                <a:solidFill>
                  <a:schemeClr val="bg1"/>
                </a:solidFill>
                <a:latin typeface="Times New Roman" panose="02020603050405020304" pitchFamily="18" charset="0"/>
              </a:rPr>
              <a:t>Capital Social</a:t>
            </a:r>
          </a:p>
          <a:p>
            <a:pPr eaLnBrk="1" hangingPunct="1">
              <a:spcBef>
                <a:spcPct val="0"/>
              </a:spcBef>
              <a:buClrTx/>
              <a:buSzTx/>
              <a:buFontTx/>
              <a:buNone/>
            </a:pPr>
            <a:endParaRPr lang="fr-FR" altLang="fr-FR" sz="1600" b="1">
              <a:solidFill>
                <a:schemeClr val="bg1"/>
              </a:solidFill>
            </a:endParaRPr>
          </a:p>
        </p:txBody>
      </p:sp>
      <p:sp>
        <p:nvSpPr>
          <p:cNvPr id="96262" name="Text Box 6">
            <a:extLst>
              <a:ext uri="{FF2B5EF4-FFF2-40B4-BE49-F238E27FC236}">
                <a16:creationId xmlns:a16="http://schemas.microsoft.com/office/drawing/2014/main" id="{C0BF9F73-9C9B-42AC-96CA-C179F7FE7E6E}"/>
              </a:ext>
            </a:extLst>
          </p:cNvPr>
          <p:cNvSpPr txBox="1">
            <a:spLocks noChangeArrowheads="1"/>
          </p:cNvSpPr>
          <p:nvPr/>
        </p:nvSpPr>
        <p:spPr bwMode="auto">
          <a:xfrm>
            <a:off x="7067551" y="1917700"/>
            <a:ext cx="1800225" cy="719138"/>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endParaRPr lang="fr-FR" altLang="fr-FR" sz="400">
              <a:latin typeface="Times New Roman" panose="02020603050405020304" pitchFamily="18" charset="0"/>
            </a:endParaRPr>
          </a:p>
          <a:p>
            <a:pPr algn="ctr" eaLnBrk="1" hangingPunct="1">
              <a:spcBef>
                <a:spcPct val="0"/>
              </a:spcBef>
              <a:buClrTx/>
              <a:buSzTx/>
              <a:buFontTx/>
              <a:buNone/>
            </a:pPr>
            <a:r>
              <a:rPr lang="fr-FR" altLang="fr-FR" sz="1600" b="1">
                <a:latin typeface="Times New Roman" panose="02020603050405020304" pitchFamily="18" charset="0"/>
              </a:rPr>
              <a:t>Partenariats</a:t>
            </a:r>
          </a:p>
          <a:p>
            <a:pPr eaLnBrk="1" hangingPunct="1">
              <a:spcBef>
                <a:spcPct val="0"/>
              </a:spcBef>
              <a:buClrTx/>
              <a:buSzTx/>
              <a:buFontTx/>
              <a:buNone/>
            </a:pPr>
            <a:endParaRPr lang="fr-FR" altLang="fr-FR" sz="1600" b="1"/>
          </a:p>
        </p:txBody>
      </p:sp>
      <p:sp>
        <p:nvSpPr>
          <p:cNvPr id="96263" name="Text Box 7">
            <a:extLst>
              <a:ext uri="{FF2B5EF4-FFF2-40B4-BE49-F238E27FC236}">
                <a16:creationId xmlns:a16="http://schemas.microsoft.com/office/drawing/2014/main" id="{6EC84648-EC65-43B8-90F4-D54CAC2FEA2D}"/>
              </a:ext>
            </a:extLst>
          </p:cNvPr>
          <p:cNvSpPr txBox="1">
            <a:spLocks noChangeArrowheads="1"/>
          </p:cNvSpPr>
          <p:nvPr/>
        </p:nvSpPr>
        <p:spPr bwMode="auto">
          <a:xfrm>
            <a:off x="7067551" y="4076701"/>
            <a:ext cx="1800225" cy="720725"/>
          </a:xfrm>
          <a:prstGeom prst="rect">
            <a:avLst/>
          </a:prstGeom>
          <a:solidFill>
            <a:srgbClr val="FFFFFF"/>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600" b="1">
                <a:latin typeface="Times New Roman" panose="02020603050405020304" pitchFamily="18" charset="0"/>
              </a:rPr>
              <a:t>Ressources Physiques</a:t>
            </a:r>
          </a:p>
          <a:p>
            <a:pPr eaLnBrk="1" hangingPunct="1">
              <a:spcBef>
                <a:spcPct val="0"/>
              </a:spcBef>
              <a:buClrTx/>
              <a:buSzTx/>
              <a:buFontTx/>
              <a:buNone/>
            </a:pPr>
            <a:endParaRPr lang="fr-FR" altLang="fr-FR" sz="1600" b="1"/>
          </a:p>
        </p:txBody>
      </p:sp>
      <p:sp>
        <p:nvSpPr>
          <p:cNvPr id="96264" name="Line 8">
            <a:extLst>
              <a:ext uri="{FF2B5EF4-FFF2-40B4-BE49-F238E27FC236}">
                <a16:creationId xmlns:a16="http://schemas.microsoft.com/office/drawing/2014/main" id="{FF015B56-2268-4F7D-9703-CA847C8D3450}"/>
              </a:ext>
            </a:extLst>
          </p:cNvPr>
          <p:cNvSpPr>
            <a:spLocks noChangeShapeType="1"/>
          </p:cNvSpPr>
          <p:nvPr/>
        </p:nvSpPr>
        <p:spPr bwMode="auto">
          <a:xfrm flipH="1">
            <a:off x="3827464" y="3357564"/>
            <a:ext cx="719137" cy="1587"/>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65" name="Line 9">
            <a:extLst>
              <a:ext uri="{FF2B5EF4-FFF2-40B4-BE49-F238E27FC236}">
                <a16:creationId xmlns:a16="http://schemas.microsoft.com/office/drawing/2014/main" id="{535AF320-63B0-4B80-9B6B-530DD48F786F}"/>
              </a:ext>
            </a:extLst>
          </p:cNvPr>
          <p:cNvSpPr>
            <a:spLocks noChangeShapeType="1"/>
          </p:cNvSpPr>
          <p:nvPr/>
        </p:nvSpPr>
        <p:spPr bwMode="auto">
          <a:xfrm flipV="1">
            <a:off x="6346826" y="2636838"/>
            <a:ext cx="720725" cy="360362"/>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66" name="Line 10">
            <a:extLst>
              <a:ext uri="{FF2B5EF4-FFF2-40B4-BE49-F238E27FC236}">
                <a16:creationId xmlns:a16="http://schemas.microsoft.com/office/drawing/2014/main" id="{44B8AF49-E633-4FBF-B2C1-43D47C6CF9C6}"/>
              </a:ext>
            </a:extLst>
          </p:cNvPr>
          <p:cNvSpPr>
            <a:spLocks noChangeShapeType="1"/>
          </p:cNvSpPr>
          <p:nvPr/>
        </p:nvSpPr>
        <p:spPr bwMode="auto">
          <a:xfrm>
            <a:off x="6346826" y="3717926"/>
            <a:ext cx="720725" cy="358775"/>
          </a:xfrm>
          <a:prstGeom prst="line">
            <a:avLst/>
          </a:prstGeom>
          <a:noFill/>
          <a:ln w="9525">
            <a:solidFill>
              <a:schemeClr va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67" name="Oval 11">
            <a:extLst>
              <a:ext uri="{FF2B5EF4-FFF2-40B4-BE49-F238E27FC236}">
                <a16:creationId xmlns:a16="http://schemas.microsoft.com/office/drawing/2014/main" id="{557A662B-584F-4ADD-BF27-A78C18CB926B}"/>
              </a:ext>
            </a:extLst>
          </p:cNvPr>
          <p:cNvSpPr>
            <a:spLocks noChangeArrowheads="1"/>
          </p:cNvSpPr>
          <p:nvPr/>
        </p:nvSpPr>
        <p:spPr bwMode="auto">
          <a:xfrm>
            <a:off x="3216275" y="4076701"/>
            <a:ext cx="1690688" cy="720725"/>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t>Réseaux Relationnels</a:t>
            </a:r>
          </a:p>
        </p:txBody>
      </p:sp>
      <p:sp>
        <p:nvSpPr>
          <p:cNvPr id="96268" name="Line 12">
            <a:extLst>
              <a:ext uri="{FF2B5EF4-FFF2-40B4-BE49-F238E27FC236}">
                <a16:creationId xmlns:a16="http://schemas.microsoft.com/office/drawing/2014/main" id="{D199A39B-794D-4D85-9AEF-21E809E409EA}"/>
              </a:ext>
            </a:extLst>
          </p:cNvPr>
          <p:cNvSpPr>
            <a:spLocks noChangeShapeType="1"/>
          </p:cNvSpPr>
          <p:nvPr/>
        </p:nvSpPr>
        <p:spPr bwMode="auto">
          <a:xfrm flipV="1">
            <a:off x="4187825" y="3357564"/>
            <a:ext cx="0" cy="71913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96269" name="AutoShape 13">
            <a:extLst>
              <a:ext uri="{FF2B5EF4-FFF2-40B4-BE49-F238E27FC236}">
                <a16:creationId xmlns:a16="http://schemas.microsoft.com/office/drawing/2014/main" id="{31B8DC05-3118-4CF8-AA08-512D93E4BFAD}"/>
              </a:ext>
            </a:extLst>
          </p:cNvPr>
          <p:cNvSpPr>
            <a:spLocks noChangeArrowheads="1"/>
          </p:cNvSpPr>
          <p:nvPr/>
        </p:nvSpPr>
        <p:spPr bwMode="auto">
          <a:xfrm>
            <a:off x="5087939" y="4257675"/>
            <a:ext cx="1800225" cy="719138"/>
          </a:xfrm>
          <a:prstGeom prst="roundRect">
            <a:avLst>
              <a:gd name="adj" fmla="val 16667"/>
            </a:avLst>
          </a:prstGeom>
          <a:solidFill>
            <a:srgbClr val="FFFFFF"/>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t>Aménagement infrastructures RP</a:t>
            </a:r>
          </a:p>
        </p:txBody>
      </p:sp>
      <p:sp>
        <p:nvSpPr>
          <p:cNvPr id="96270" name="Line 14">
            <a:extLst>
              <a:ext uri="{FF2B5EF4-FFF2-40B4-BE49-F238E27FC236}">
                <a16:creationId xmlns:a16="http://schemas.microsoft.com/office/drawing/2014/main" id="{728F9AC0-AD73-4DA0-909D-EF06EB852E75}"/>
              </a:ext>
            </a:extLst>
          </p:cNvPr>
          <p:cNvSpPr>
            <a:spLocks noChangeShapeType="1"/>
          </p:cNvSpPr>
          <p:nvPr/>
        </p:nvSpPr>
        <p:spPr bwMode="auto">
          <a:xfrm flipH="1">
            <a:off x="5988050" y="3897313"/>
            <a:ext cx="719138" cy="360362"/>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96271" name="AutoShape 15">
            <a:extLst>
              <a:ext uri="{FF2B5EF4-FFF2-40B4-BE49-F238E27FC236}">
                <a16:creationId xmlns:a16="http://schemas.microsoft.com/office/drawing/2014/main" id="{339C391D-63AF-41E3-B33C-526B9E90944E}"/>
              </a:ext>
            </a:extLst>
          </p:cNvPr>
          <p:cNvSpPr>
            <a:spLocks noChangeArrowheads="1"/>
          </p:cNvSpPr>
          <p:nvPr/>
        </p:nvSpPr>
        <p:spPr bwMode="auto">
          <a:xfrm>
            <a:off x="5267325" y="1557339"/>
            <a:ext cx="1620838" cy="719137"/>
          </a:xfrm>
          <a:prstGeom prst="roundRect">
            <a:avLst>
              <a:gd name="adj" fmla="val 16667"/>
            </a:avLst>
          </a:prstGeom>
          <a:solidFill>
            <a:srgbClr val="FFFFFF"/>
          </a:solidFill>
          <a:ln w="9525">
            <a:solidFill>
              <a:srgbClr val="FFFF99"/>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fr-FR" altLang="fr-FR" sz="1400" b="1">
                <a:latin typeface="Times New Roman" panose="02020603050405020304" pitchFamily="18" charset="0"/>
              </a:rPr>
              <a:t>Gestion de la relation - client</a:t>
            </a:r>
            <a:endParaRPr lang="fr-FR" altLang="fr-FR" sz="1400" b="1"/>
          </a:p>
        </p:txBody>
      </p:sp>
      <p:sp>
        <p:nvSpPr>
          <p:cNvPr id="96272" name="Line 16">
            <a:extLst>
              <a:ext uri="{FF2B5EF4-FFF2-40B4-BE49-F238E27FC236}">
                <a16:creationId xmlns:a16="http://schemas.microsoft.com/office/drawing/2014/main" id="{17B495DD-31F1-4D78-A24D-5018012F1650}"/>
              </a:ext>
            </a:extLst>
          </p:cNvPr>
          <p:cNvSpPr>
            <a:spLocks noChangeShapeType="1"/>
          </p:cNvSpPr>
          <p:nvPr/>
        </p:nvSpPr>
        <p:spPr bwMode="auto">
          <a:xfrm flipH="1" flipV="1">
            <a:off x="5988050" y="2276475"/>
            <a:ext cx="719138" cy="541338"/>
          </a:xfrm>
          <a:prstGeom prst="line">
            <a:avLst/>
          </a:prstGeom>
          <a:noFill/>
          <a:ln w="9525">
            <a:solidFill>
              <a:schemeClr val="hlink"/>
            </a:solidFill>
            <a:round/>
            <a:headEnd type="oval" w="med" len="med"/>
            <a:tailEnd/>
          </a:ln>
          <a:extLst>
            <a:ext uri="{909E8E84-426E-40DD-AFC4-6F175D3DCCD1}">
              <a14:hiddenFill xmlns:a14="http://schemas.microsoft.com/office/drawing/2010/main">
                <a:noFill/>
              </a14:hiddenFill>
            </a:ext>
          </a:extLst>
        </p:spPr>
        <p:txBody>
          <a:bodyPr/>
          <a:lstStyle/>
          <a:p>
            <a:endParaRPr lang="fr-FR"/>
          </a:p>
        </p:txBody>
      </p:sp>
      <p:sp>
        <p:nvSpPr>
          <p:cNvPr id="96273" name="Line 17">
            <a:extLst>
              <a:ext uri="{FF2B5EF4-FFF2-40B4-BE49-F238E27FC236}">
                <a16:creationId xmlns:a16="http://schemas.microsoft.com/office/drawing/2014/main" id="{69A29E4E-A711-41E3-88AB-998CB216F7E0}"/>
              </a:ext>
            </a:extLst>
          </p:cNvPr>
          <p:cNvSpPr>
            <a:spLocks noChangeShapeType="1"/>
          </p:cNvSpPr>
          <p:nvPr/>
        </p:nvSpPr>
        <p:spPr bwMode="auto">
          <a:xfrm>
            <a:off x="7788275" y="4797426"/>
            <a:ext cx="0" cy="360363"/>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96274" name="Line 18">
            <a:extLst>
              <a:ext uri="{FF2B5EF4-FFF2-40B4-BE49-F238E27FC236}">
                <a16:creationId xmlns:a16="http://schemas.microsoft.com/office/drawing/2014/main" id="{4EDEEA93-92FA-4E25-9A95-5871BBB112BE}"/>
              </a:ext>
            </a:extLst>
          </p:cNvPr>
          <p:cNvSpPr>
            <a:spLocks noChangeShapeType="1"/>
          </p:cNvSpPr>
          <p:nvPr/>
        </p:nvSpPr>
        <p:spPr bwMode="auto">
          <a:xfrm flipH="1">
            <a:off x="2746375" y="5157789"/>
            <a:ext cx="5041900" cy="1587"/>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96275" name="Line 19">
            <a:extLst>
              <a:ext uri="{FF2B5EF4-FFF2-40B4-BE49-F238E27FC236}">
                <a16:creationId xmlns:a16="http://schemas.microsoft.com/office/drawing/2014/main" id="{6100DA4F-EE05-4A29-B608-D85361A696C3}"/>
              </a:ext>
            </a:extLst>
          </p:cNvPr>
          <p:cNvSpPr>
            <a:spLocks noChangeShapeType="1"/>
          </p:cNvSpPr>
          <p:nvPr/>
        </p:nvSpPr>
        <p:spPr bwMode="auto">
          <a:xfrm flipV="1">
            <a:off x="2746375" y="3717926"/>
            <a:ext cx="1588" cy="1439863"/>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76" name="Line 20">
            <a:extLst>
              <a:ext uri="{FF2B5EF4-FFF2-40B4-BE49-F238E27FC236}">
                <a16:creationId xmlns:a16="http://schemas.microsoft.com/office/drawing/2014/main" id="{3FD78401-01BC-426A-B270-63A63C0339DC}"/>
              </a:ext>
            </a:extLst>
          </p:cNvPr>
          <p:cNvSpPr>
            <a:spLocks noChangeShapeType="1"/>
          </p:cNvSpPr>
          <p:nvPr/>
        </p:nvSpPr>
        <p:spPr bwMode="auto">
          <a:xfrm>
            <a:off x="7607300"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77" name="Line 21">
            <a:extLst>
              <a:ext uri="{FF2B5EF4-FFF2-40B4-BE49-F238E27FC236}">
                <a16:creationId xmlns:a16="http://schemas.microsoft.com/office/drawing/2014/main" id="{DD0CC375-1101-4B83-8DC1-4345A222E34B}"/>
              </a:ext>
            </a:extLst>
          </p:cNvPr>
          <p:cNvSpPr>
            <a:spLocks noChangeShapeType="1"/>
          </p:cNvSpPr>
          <p:nvPr/>
        </p:nvSpPr>
        <p:spPr bwMode="auto">
          <a:xfrm flipV="1">
            <a:off x="8328025" y="2636838"/>
            <a:ext cx="0" cy="14398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78" name="Line 22">
            <a:extLst>
              <a:ext uri="{FF2B5EF4-FFF2-40B4-BE49-F238E27FC236}">
                <a16:creationId xmlns:a16="http://schemas.microsoft.com/office/drawing/2014/main" id="{CF288105-72D3-44CA-B160-E8A02296D0B5}"/>
              </a:ext>
            </a:extLst>
          </p:cNvPr>
          <p:cNvSpPr>
            <a:spLocks noChangeShapeType="1"/>
          </p:cNvSpPr>
          <p:nvPr/>
        </p:nvSpPr>
        <p:spPr bwMode="auto">
          <a:xfrm flipV="1">
            <a:off x="7788275" y="1196976"/>
            <a:ext cx="0" cy="720725"/>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96279" name="Line 23">
            <a:extLst>
              <a:ext uri="{FF2B5EF4-FFF2-40B4-BE49-F238E27FC236}">
                <a16:creationId xmlns:a16="http://schemas.microsoft.com/office/drawing/2014/main" id="{8CC0FF4B-4C28-4D75-B332-5C0E02F18482}"/>
              </a:ext>
            </a:extLst>
          </p:cNvPr>
          <p:cNvSpPr>
            <a:spLocks noChangeShapeType="1"/>
          </p:cNvSpPr>
          <p:nvPr/>
        </p:nvSpPr>
        <p:spPr bwMode="auto">
          <a:xfrm flipH="1">
            <a:off x="5087939" y="1196975"/>
            <a:ext cx="2700337" cy="1588"/>
          </a:xfrm>
          <a:prstGeom prst="line">
            <a:avLst/>
          </a:prstGeom>
          <a:noFill/>
          <a:ln w="9525">
            <a:solidFill>
              <a:schemeClr val="hlink"/>
            </a:solidFill>
            <a:prstDash val="dash"/>
            <a:round/>
            <a:headEnd/>
            <a:tailEnd/>
          </a:ln>
          <a:extLst>
            <a:ext uri="{909E8E84-426E-40DD-AFC4-6F175D3DCCD1}">
              <a14:hiddenFill xmlns:a14="http://schemas.microsoft.com/office/drawing/2010/main">
                <a:noFill/>
              </a14:hiddenFill>
            </a:ext>
          </a:extLst>
        </p:spPr>
        <p:txBody>
          <a:bodyPr/>
          <a:lstStyle/>
          <a:p>
            <a:endParaRPr lang="fr-FR"/>
          </a:p>
        </p:txBody>
      </p:sp>
      <p:sp>
        <p:nvSpPr>
          <p:cNvPr id="96280" name="Line 24">
            <a:extLst>
              <a:ext uri="{FF2B5EF4-FFF2-40B4-BE49-F238E27FC236}">
                <a16:creationId xmlns:a16="http://schemas.microsoft.com/office/drawing/2014/main" id="{65EB47E5-F224-4EAE-AC88-E74710BBBCE9}"/>
              </a:ext>
            </a:extLst>
          </p:cNvPr>
          <p:cNvSpPr>
            <a:spLocks noChangeShapeType="1"/>
          </p:cNvSpPr>
          <p:nvPr/>
        </p:nvSpPr>
        <p:spPr bwMode="auto">
          <a:xfrm>
            <a:off x="5087938" y="1196976"/>
            <a:ext cx="0" cy="1800225"/>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81" name="Rectangle 25">
            <a:extLst>
              <a:ext uri="{FF2B5EF4-FFF2-40B4-BE49-F238E27FC236}">
                <a16:creationId xmlns:a16="http://schemas.microsoft.com/office/drawing/2014/main" id="{DE9EA85D-072C-4207-B149-2CFCC563F353}"/>
              </a:ext>
            </a:extLst>
          </p:cNvPr>
          <p:cNvSpPr>
            <a:spLocks noChangeArrowheads="1"/>
          </p:cNvSpPr>
          <p:nvPr/>
        </p:nvSpPr>
        <p:spPr bwMode="auto">
          <a:xfrm>
            <a:off x="1846264" y="5518151"/>
            <a:ext cx="541337" cy="358775"/>
          </a:xfrm>
          <a:prstGeom prst="rect">
            <a:avLst/>
          </a:prstGeom>
          <a:solidFill>
            <a:srgbClr val="000000"/>
          </a:solidFill>
          <a:ln w="9525">
            <a:solidFill>
              <a:srgbClr val="000000"/>
            </a:solidFill>
            <a:miter lim="800000"/>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96282" name="Line 26">
            <a:extLst>
              <a:ext uri="{FF2B5EF4-FFF2-40B4-BE49-F238E27FC236}">
                <a16:creationId xmlns:a16="http://schemas.microsoft.com/office/drawing/2014/main" id="{766BA866-C709-4F95-BC40-5B005C45E7B1}"/>
              </a:ext>
            </a:extLst>
          </p:cNvPr>
          <p:cNvSpPr>
            <a:spLocks noChangeShapeType="1"/>
          </p:cNvSpPr>
          <p:nvPr/>
        </p:nvSpPr>
        <p:spPr bwMode="auto">
          <a:xfrm>
            <a:off x="4546600" y="5697539"/>
            <a:ext cx="541338" cy="1587"/>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83" name="Line 27">
            <a:extLst>
              <a:ext uri="{FF2B5EF4-FFF2-40B4-BE49-F238E27FC236}">
                <a16:creationId xmlns:a16="http://schemas.microsoft.com/office/drawing/2014/main" id="{CF8A8121-D606-4B36-B2C7-BB1E10B99545}"/>
              </a:ext>
            </a:extLst>
          </p:cNvPr>
          <p:cNvSpPr>
            <a:spLocks noChangeShapeType="1"/>
          </p:cNvSpPr>
          <p:nvPr/>
        </p:nvSpPr>
        <p:spPr bwMode="auto">
          <a:xfrm>
            <a:off x="4546600" y="6237289"/>
            <a:ext cx="541338" cy="1587"/>
          </a:xfrm>
          <a:prstGeom prst="line">
            <a:avLst/>
          </a:prstGeom>
          <a:noFill/>
          <a:ln w="9525">
            <a:solidFill>
              <a:schemeClr val="hlink"/>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6284" name="Line 28">
            <a:extLst>
              <a:ext uri="{FF2B5EF4-FFF2-40B4-BE49-F238E27FC236}">
                <a16:creationId xmlns:a16="http://schemas.microsoft.com/office/drawing/2014/main" id="{6CF4C1AA-A87B-4F23-931F-3109F3034FE5}"/>
              </a:ext>
            </a:extLst>
          </p:cNvPr>
          <p:cNvSpPr>
            <a:spLocks noChangeShapeType="1"/>
          </p:cNvSpPr>
          <p:nvPr/>
        </p:nvSpPr>
        <p:spPr bwMode="auto">
          <a:xfrm>
            <a:off x="6888163" y="5697539"/>
            <a:ext cx="539750" cy="1587"/>
          </a:xfrm>
          <a:prstGeom prst="line">
            <a:avLst/>
          </a:prstGeom>
          <a:noFill/>
          <a:ln w="9525">
            <a:solidFill>
              <a:schemeClr val="hlink"/>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96285" name="Text Box 29">
            <a:extLst>
              <a:ext uri="{FF2B5EF4-FFF2-40B4-BE49-F238E27FC236}">
                <a16:creationId xmlns:a16="http://schemas.microsoft.com/office/drawing/2014/main" id="{79A917C6-D827-4984-93F2-46B15F196367}"/>
              </a:ext>
            </a:extLst>
          </p:cNvPr>
          <p:cNvSpPr txBox="1">
            <a:spLocks noChangeArrowheads="1"/>
          </p:cNvSpPr>
          <p:nvPr/>
        </p:nvSpPr>
        <p:spPr bwMode="auto">
          <a:xfrm>
            <a:off x="23876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Base de ressources</a:t>
            </a:r>
            <a:endParaRPr lang="fr-FR" altLang="fr-FR" sz="1400"/>
          </a:p>
        </p:txBody>
      </p:sp>
      <p:sp>
        <p:nvSpPr>
          <p:cNvPr id="96286" name="Text Box 30">
            <a:extLst>
              <a:ext uri="{FF2B5EF4-FFF2-40B4-BE49-F238E27FC236}">
                <a16:creationId xmlns:a16="http://schemas.microsoft.com/office/drawing/2014/main" id="{446E58E8-2C25-4734-98C1-95AAC97E4E1F}"/>
              </a:ext>
            </a:extLst>
          </p:cNvPr>
          <p:cNvSpPr txBox="1">
            <a:spLocks noChangeArrowheads="1"/>
          </p:cNvSpPr>
          <p:nvPr/>
        </p:nvSpPr>
        <p:spPr bwMode="auto">
          <a:xfrm>
            <a:off x="5087939" y="6057901"/>
            <a:ext cx="18002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Impact indirect</a:t>
            </a:r>
            <a:endParaRPr lang="fr-FR" altLang="fr-FR" sz="1400"/>
          </a:p>
        </p:txBody>
      </p:sp>
      <p:sp>
        <p:nvSpPr>
          <p:cNvPr id="96287" name="Oval 31">
            <a:extLst>
              <a:ext uri="{FF2B5EF4-FFF2-40B4-BE49-F238E27FC236}">
                <a16:creationId xmlns:a16="http://schemas.microsoft.com/office/drawing/2014/main" id="{C0EABEC7-DA68-452E-B5F4-1B61A7AE8913}"/>
              </a:ext>
            </a:extLst>
          </p:cNvPr>
          <p:cNvSpPr>
            <a:spLocks noChangeArrowheads="1"/>
          </p:cNvSpPr>
          <p:nvPr/>
        </p:nvSpPr>
        <p:spPr bwMode="auto">
          <a:xfrm>
            <a:off x="1846264" y="6237288"/>
            <a:ext cx="541337" cy="360362"/>
          </a:xfrm>
          <a:prstGeom prst="ellipse">
            <a:avLst/>
          </a:prstGeom>
          <a:solidFill>
            <a:srgbClr val="FFFFFF"/>
          </a:solidFill>
          <a:ln w="9525">
            <a:solidFill>
              <a:srgbClr val="000000"/>
            </a:solidFill>
            <a:round/>
            <a:headEnd/>
            <a:tailEnd/>
          </a:ln>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fr-FR" altLang="fr-FR" sz="1800"/>
          </a:p>
        </p:txBody>
      </p:sp>
      <p:sp>
        <p:nvSpPr>
          <p:cNvPr id="96288" name="Text Box 32">
            <a:extLst>
              <a:ext uri="{FF2B5EF4-FFF2-40B4-BE49-F238E27FC236}">
                <a16:creationId xmlns:a16="http://schemas.microsoft.com/office/drawing/2014/main" id="{74F43F1D-879C-4EFB-884E-3BFC8D62027A}"/>
              </a:ext>
            </a:extLst>
          </p:cNvPr>
          <p:cNvSpPr txBox="1">
            <a:spLocks noChangeArrowheads="1"/>
          </p:cNvSpPr>
          <p:nvPr/>
        </p:nvSpPr>
        <p:spPr bwMode="auto">
          <a:xfrm>
            <a:off x="5087939"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Impact direct</a:t>
            </a:r>
            <a:endParaRPr lang="fr-FR" altLang="fr-FR" sz="1400"/>
          </a:p>
        </p:txBody>
      </p:sp>
      <p:sp>
        <p:nvSpPr>
          <p:cNvPr id="96289" name="Text Box 33">
            <a:extLst>
              <a:ext uri="{FF2B5EF4-FFF2-40B4-BE49-F238E27FC236}">
                <a16:creationId xmlns:a16="http://schemas.microsoft.com/office/drawing/2014/main" id="{9667E64C-6FDC-4ACA-89B1-FEFAB6CFF05F}"/>
              </a:ext>
            </a:extLst>
          </p:cNvPr>
          <p:cNvSpPr txBox="1">
            <a:spLocks noChangeArrowheads="1"/>
          </p:cNvSpPr>
          <p:nvPr/>
        </p:nvSpPr>
        <p:spPr bwMode="auto">
          <a:xfrm>
            <a:off x="7607301" y="5518151"/>
            <a:ext cx="18002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Déploiement</a:t>
            </a:r>
            <a:endParaRPr lang="fr-FR" altLang="fr-FR" sz="1400"/>
          </a:p>
        </p:txBody>
      </p:sp>
      <p:sp>
        <p:nvSpPr>
          <p:cNvPr id="96290" name="Text Box 34">
            <a:extLst>
              <a:ext uri="{FF2B5EF4-FFF2-40B4-BE49-F238E27FC236}">
                <a16:creationId xmlns:a16="http://schemas.microsoft.com/office/drawing/2014/main" id="{0769412E-8D93-4BB7-B8F6-3C34AB5BF9A6}"/>
              </a:ext>
            </a:extLst>
          </p:cNvPr>
          <p:cNvSpPr txBox="1">
            <a:spLocks noChangeArrowheads="1"/>
          </p:cNvSpPr>
          <p:nvPr/>
        </p:nvSpPr>
        <p:spPr bwMode="auto">
          <a:xfrm>
            <a:off x="2387601" y="6237288"/>
            <a:ext cx="23399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400">
                <a:latin typeface="Times New Roman" panose="02020603050405020304" pitchFamily="18" charset="0"/>
              </a:rPr>
              <a:t>Compétences distinctives</a:t>
            </a:r>
            <a:endParaRPr lang="fr-FR" altLang="fr-FR" sz="14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Image 4">
            <a:extLst>
              <a:ext uri="{FF2B5EF4-FFF2-40B4-BE49-F238E27FC236}">
                <a16:creationId xmlns:a16="http://schemas.microsoft.com/office/drawing/2014/main" id="{27FEAA17-E1F9-47A8-BC07-3D02448420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0719" y="3633789"/>
            <a:ext cx="29559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4" name="Groupe 7">
            <a:extLst>
              <a:ext uri="{FF2B5EF4-FFF2-40B4-BE49-F238E27FC236}">
                <a16:creationId xmlns:a16="http://schemas.microsoft.com/office/drawing/2014/main" id="{8556386C-354C-48F2-BAA2-E0706E122DFD}"/>
              </a:ext>
            </a:extLst>
          </p:cNvPr>
          <p:cNvGrpSpPr>
            <a:grpSpLocks/>
          </p:cNvGrpSpPr>
          <p:nvPr/>
        </p:nvGrpSpPr>
        <p:grpSpPr bwMode="auto">
          <a:xfrm>
            <a:off x="2606223" y="3786188"/>
            <a:ext cx="3667125" cy="3071812"/>
            <a:chOff x="597915" y="907514"/>
            <a:chExt cx="3667125" cy="3071678"/>
          </a:xfrm>
        </p:grpSpPr>
        <p:pic>
          <p:nvPicPr>
            <p:cNvPr id="97287" name="Image 3">
              <a:extLst>
                <a:ext uri="{FF2B5EF4-FFF2-40B4-BE49-F238E27FC236}">
                  <a16:creationId xmlns:a16="http://schemas.microsoft.com/office/drawing/2014/main" id="{8BC44503-360B-4807-824F-CF5310AAB5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915" y="1340767"/>
              <a:ext cx="36671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Image 5">
              <a:extLst>
                <a:ext uri="{FF2B5EF4-FFF2-40B4-BE49-F238E27FC236}">
                  <a16:creationId xmlns:a16="http://schemas.microsoft.com/office/drawing/2014/main" id="{462DC504-1C07-44B6-A329-55BE511493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915" y="907514"/>
              <a:ext cx="3667125" cy="44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7285" name="Image 6">
            <a:extLst>
              <a:ext uri="{FF2B5EF4-FFF2-40B4-BE49-F238E27FC236}">
                <a16:creationId xmlns:a16="http://schemas.microsoft.com/office/drawing/2014/main" id="{299C9383-2F71-4B06-94C5-A020471FE4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6635" y="439802"/>
            <a:ext cx="370681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Image 8">
            <a:extLst>
              <a:ext uri="{FF2B5EF4-FFF2-40B4-BE49-F238E27FC236}">
                <a16:creationId xmlns:a16="http://schemas.microsoft.com/office/drawing/2014/main" id="{6F055CCD-B272-456B-ACD4-ED22B09A3C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86017" y="439802"/>
            <a:ext cx="21431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Comprendre la stratégie par les ressources (resource based view) [Philippe Gattet]">
            <a:hlinkClick r:id="" action="ppaction://media"/>
            <a:extLst>
              <a:ext uri="{FF2B5EF4-FFF2-40B4-BE49-F238E27FC236}">
                <a16:creationId xmlns:a16="http://schemas.microsoft.com/office/drawing/2014/main" id="{6E94E538-EB6B-B613-2158-A6963A008683}"/>
              </a:ext>
            </a:extLst>
          </p:cNvPr>
          <p:cNvPicPr>
            <a:picLocks noRot="1" noChangeAspect="1"/>
          </p:cNvPicPr>
          <p:nvPr>
            <a:videoFile r:link="rId1"/>
          </p:nvPr>
        </p:nvPicPr>
        <p:blipFill>
          <a:blip r:embed="rId3"/>
          <a:stretch>
            <a:fillRect/>
          </a:stretch>
        </p:blipFill>
        <p:spPr>
          <a:xfrm>
            <a:off x="0" y="0"/>
            <a:ext cx="12192000" cy="6888480"/>
          </a:xfrm>
          <a:prstGeom prst="rect">
            <a:avLst/>
          </a:prstGeom>
        </p:spPr>
      </p:pic>
    </p:spTree>
    <p:extLst>
      <p:ext uri="{BB962C8B-B14F-4D97-AF65-F5344CB8AC3E}">
        <p14:creationId xmlns:p14="http://schemas.microsoft.com/office/powerpoint/2010/main" val="142265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45EC1EC6-6241-48DA-83D4-15FEAB2EBB01}"/>
              </a:ext>
            </a:extLst>
          </p:cNvPr>
          <p:cNvPicPr>
            <a:picLocks noChangeAspect="1"/>
          </p:cNvPicPr>
          <p:nvPr/>
        </p:nvPicPr>
        <p:blipFill rotWithShape="1">
          <a:blip r:embed="rId2">
            <a:extLst>
              <a:ext uri="{28A0092B-C50C-407E-A947-70E740481C1C}">
                <a14:useLocalDpi xmlns:a14="http://schemas.microsoft.com/office/drawing/2010/main" val="0"/>
              </a:ext>
            </a:extLst>
          </a:blip>
          <a:srcRect t="13214" r="-3" b="23468"/>
          <a:stretch/>
        </p:blipFill>
        <p:spPr>
          <a:xfrm>
            <a:off x="5162052" y="3272588"/>
            <a:ext cx="6105382" cy="3585411"/>
          </a:xfrm>
          <a:prstGeom prst="rect">
            <a:avLst/>
          </a:prstGeom>
        </p:spPr>
      </p:pic>
      <p:pic>
        <p:nvPicPr>
          <p:cNvPr id="12" name="Image 11">
            <a:extLst>
              <a:ext uri="{FF2B5EF4-FFF2-40B4-BE49-F238E27FC236}">
                <a16:creationId xmlns:a16="http://schemas.microsoft.com/office/drawing/2014/main" id="{CB7B3568-A92B-41CD-B7C3-5CA986EC6F3A}"/>
              </a:ext>
            </a:extLst>
          </p:cNvPr>
          <p:cNvPicPr>
            <a:picLocks noChangeAspect="1"/>
          </p:cNvPicPr>
          <p:nvPr/>
        </p:nvPicPr>
        <p:blipFill rotWithShape="1">
          <a:blip r:embed="rId3">
            <a:extLst>
              <a:ext uri="{28A0092B-C50C-407E-A947-70E740481C1C}">
                <a14:useLocalDpi xmlns:a14="http://schemas.microsoft.com/office/drawing/2010/main" val="0"/>
              </a:ext>
            </a:extLst>
          </a:blip>
          <a:srcRect r="1" b="19538"/>
          <a:stretch/>
        </p:blipFill>
        <p:spPr>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6" name="Image 5">
            <a:extLst>
              <a:ext uri="{FF2B5EF4-FFF2-40B4-BE49-F238E27FC236}">
                <a16:creationId xmlns:a16="http://schemas.microsoft.com/office/drawing/2014/main" id="{A51CBB7B-76F6-48E7-9F81-C041940C3C92}"/>
              </a:ext>
            </a:extLst>
          </p:cNvPr>
          <p:cNvPicPr>
            <a:picLocks noChangeAspect="1"/>
          </p:cNvPicPr>
          <p:nvPr/>
        </p:nvPicPr>
        <p:blipFill rotWithShape="1">
          <a:blip r:embed="rId4">
            <a:extLst>
              <a:ext uri="{28A0092B-C50C-407E-A947-70E740481C1C}">
                <a14:useLocalDpi xmlns:a14="http://schemas.microsoft.com/office/drawing/2010/main" val="0"/>
              </a:ext>
            </a:extLst>
          </a:blip>
          <a:srcRect r="4762" b="5"/>
          <a:stretch/>
        </p:blipFill>
        <p:spPr>
          <a:xfrm>
            <a:off x="7458302" y="-22547"/>
            <a:ext cx="3809132" cy="3139531"/>
          </a:xfrm>
          <a:prstGeom prst="rect">
            <a:avLst/>
          </a:prstGeom>
        </p:spPr>
      </p:pic>
      <p:pic>
        <p:nvPicPr>
          <p:cNvPr id="4" name="Image 3">
            <a:extLst>
              <a:ext uri="{FF2B5EF4-FFF2-40B4-BE49-F238E27FC236}">
                <a16:creationId xmlns:a16="http://schemas.microsoft.com/office/drawing/2014/main" id="{4FE9FE16-26F7-4F41-B8BE-64247B07124D}"/>
              </a:ext>
            </a:extLst>
          </p:cNvPr>
          <p:cNvPicPr>
            <a:picLocks noChangeAspect="1"/>
          </p:cNvPicPr>
          <p:nvPr/>
        </p:nvPicPr>
        <p:blipFill rotWithShape="1">
          <a:blip r:embed="rId5">
            <a:extLst>
              <a:ext uri="{28A0092B-C50C-407E-A947-70E740481C1C}">
                <a14:useLocalDpi xmlns:a14="http://schemas.microsoft.com/office/drawing/2010/main" val="0"/>
              </a:ext>
            </a:extLst>
          </a:blip>
          <a:srcRect b="10670"/>
          <a:stretch/>
        </p:blipFill>
        <p:spPr>
          <a:xfrm>
            <a:off x="1" y="4065775"/>
            <a:ext cx="5001186" cy="2792224"/>
          </a:xfrm>
          <a:prstGeom prst="rect">
            <a:avLst/>
          </a:prstGeom>
        </p:spPr>
      </p:pic>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tennis, raquette, tenant&#10;&#10;Description générée automatiquement">
            <a:extLst>
              <a:ext uri="{FF2B5EF4-FFF2-40B4-BE49-F238E27FC236}">
                <a16:creationId xmlns:a16="http://schemas.microsoft.com/office/drawing/2014/main" id="{3F93F456-AC67-4440-AD69-59197B3BE305}"/>
              </a:ext>
            </a:extLst>
          </p:cNvPr>
          <p:cNvPicPr>
            <a:picLocks noChangeAspect="1"/>
          </p:cNvPicPr>
          <p:nvPr/>
        </p:nvPicPr>
        <p:blipFill rotWithShape="1">
          <a:blip r:embed="rId2">
            <a:alphaModFix amt="40000"/>
          </a:blip>
          <a:srcRect t="174" b="21701"/>
          <a:stretch/>
        </p:blipFill>
        <p:spPr>
          <a:xfrm>
            <a:off x="20" y="10"/>
            <a:ext cx="12191980" cy="6857990"/>
          </a:xfrm>
          <a:prstGeom prst="rect">
            <a:avLst/>
          </a:prstGeom>
        </p:spPr>
      </p:pic>
      <p:sp>
        <p:nvSpPr>
          <p:cNvPr id="2" name="Titre 1">
            <a:extLst>
              <a:ext uri="{FF2B5EF4-FFF2-40B4-BE49-F238E27FC236}">
                <a16:creationId xmlns:a16="http://schemas.microsoft.com/office/drawing/2014/main" id="{418D7372-A04B-4A0A-9E95-6D62D35450A8}"/>
              </a:ext>
            </a:extLst>
          </p:cNvPr>
          <p:cNvSpPr>
            <a:spLocks noGrp="1"/>
          </p:cNvSpPr>
          <p:nvPr>
            <p:ph type="ctrTitle"/>
          </p:nvPr>
        </p:nvSpPr>
        <p:spPr>
          <a:xfrm>
            <a:off x="2589213" y="2514600"/>
            <a:ext cx="8915399" cy="2262781"/>
          </a:xfrm>
        </p:spPr>
        <p:txBody>
          <a:bodyPr>
            <a:normAutofit/>
          </a:bodyPr>
          <a:lstStyle/>
          <a:p>
            <a:pPr>
              <a:defRPr/>
            </a:pPr>
            <a:r>
              <a:rPr lang="fr-FR">
                <a:solidFill>
                  <a:schemeClr val="tx1"/>
                </a:solidFill>
              </a:rPr>
              <a:t>Dans la réalité !</a:t>
            </a:r>
          </a:p>
        </p:txBody>
      </p:sp>
      <p:sp>
        <p:nvSpPr>
          <p:cNvPr id="3" name="Sous-titre 2">
            <a:extLst>
              <a:ext uri="{FF2B5EF4-FFF2-40B4-BE49-F238E27FC236}">
                <a16:creationId xmlns:a16="http://schemas.microsoft.com/office/drawing/2014/main" id="{81C234A2-EB2A-4EF2-AF88-EDDF4C6CE356}"/>
              </a:ext>
            </a:extLst>
          </p:cNvPr>
          <p:cNvSpPr>
            <a:spLocks noGrp="1"/>
          </p:cNvSpPr>
          <p:nvPr>
            <p:ph type="subTitle" idx="1"/>
          </p:nvPr>
        </p:nvSpPr>
        <p:spPr>
          <a:xfrm>
            <a:off x="2589213" y="4777379"/>
            <a:ext cx="8915399" cy="1126283"/>
          </a:xfrm>
        </p:spPr>
        <p:txBody>
          <a:bodyPr>
            <a:normAutofit/>
          </a:bodyPr>
          <a:lstStyle/>
          <a:p>
            <a:pPr>
              <a:defRPr/>
            </a:pPr>
            <a:r>
              <a:rPr lang="fr-FR"/>
              <a:t>Gérer l’irrationnel !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F58922-F78D-4671-A0ED-180F03F7EFC0}"/>
              </a:ext>
            </a:extLst>
          </p:cNvPr>
          <p:cNvSpPr>
            <a:spLocks noGrp="1"/>
          </p:cNvSpPr>
          <p:nvPr>
            <p:ph type="title"/>
          </p:nvPr>
        </p:nvSpPr>
        <p:spPr/>
        <p:txBody>
          <a:bodyPr/>
          <a:lstStyle/>
          <a:p>
            <a:pPr>
              <a:defRPr/>
            </a:pPr>
            <a:r>
              <a:rPr lang="fr-FR" dirty="0">
                <a:solidFill>
                  <a:schemeClr val="accent4">
                    <a:lumMod val="10000"/>
                  </a:schemeClr>
                </a:solidFill>
              </a:rPr>
              <a:t>Strategic vision ?</a:t>
            </a:r>
          </a:p>
        </p:txBody>
      </p:sp>
      <p:sp>
        <p:nvSpPr>
          <p:cNvPr id="4" name="Ellipse 3">
            <a:extLst>
              <a:ext uri="{FF2B5EF4-FFF2-40B4-BE49-F238E27FC236}">
                <a16:creationId xmlns:a16="http://schemas.microsoft.com/office/drawing/2014/main" id="{E5068DA4-DA08-4446-AA54-412EABEBBB69}"/>
              </a:ext>
            </a:extLst>
          </p:cNvPr>
          <p:cNvSpPr/>
          <p:nvPr/>
        </p:nvSpPr>
        <p:spPr>
          <a:xfrm>
            <a:off x="2063750" y="3573463"/>
            <a:ext cx="1944688" cy="1223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err="1"/>
              <a:t>Relational</a:t>
            </a:r>
            <a:endParaRPr lang="fr-FR" dirty="0"/>
          </a:p>
          <a:p>
            <a:pPr algn="ctr">
              <a:defRPr/>
            </a:pPr>
            <a:r>
              <a:rPr lang="fr-FR" dirty="0"/>
              <a:t>BM</a:t>
            </a:r>
          </a:p>
        </p:txBody>
      </p:sp>
      <p:sp>
        <p:nvSpPr>
          <p:cNvPr id="6" name="Ellipse 5">
            <a:extLst>
              <a:ext uri="{FF2B5EF4-FFF2-40B4-BE49-F238E27FC236}">
                <a16:creationId xmlns:a16="http://schemas.microsoft.com/office/drawing/2014/main" id="{5DF09240-48F9-4252-A8E1-CC65C67E4BAA}"/>
              </a:ext>
            </a:extLst>
          </p:cNvPr>
          <p:cNvSpPr/>
          <p:nvPr/>
        </p:nvSpPr>
        <p:spPr>
          <a:xfrm>
            <a:off x="4727576" y="3573463"/>
            <a:ext cx="2401012" cy="12239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err="1"/>
              <a:t>Reputational</a:t>
            </a:r>
            <a:endParaRPr lang="fr-FR" dirty="0"/>
          </a:p>
          <a:p>
            <a:pPr algn="ctr">
              <a:defRPr/>
            </a:pPr>
            <a:r>
              <a:rPr lang="fr-FR" dirty="0"/>
              <a:t>BM</a:t>
            </a:r>
          </a:p>
        </p:txBody>
      </p:sp>
      <p:sp>
        <p:nvSpPr>
          <p:cNvPr id="7" name="Ellipse 6">
            <a:extLst>
              <a:ext uri="{FF2B5EF4-FFF2-40B4-BE49-F238E27FC236}">
                <a16:creationId xmlns:a16="http://schemas.microsoft.com/office/drawing/2014/main" id="{69F260FE-0A43-4D46-849A-AB13C00765CB}"/>
              </a:ext>
            </a:extLst>
          </p:cNvPr>
          <p:cNvSpPr/>
          <p:nvPr/>
        </p:nvSpPr>
        <p:spPr>
          <a:xfrm>
            <a:off x="7792359" y="3573463"/>
            <a:ext cx="2232025" cy="1223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t>Cultural</a:t>
            </a:r>
          </a:p>
          <a:p>
            <a:pPr algn="ctr">
              <a:defRPr/>
            </a:pPr>
            <a:r>
              <a:rPr lang="fr-FR" dirty="0"/>
              <a:t>BM</a:t>
            </a:r>
          </a:p>
        </p:txBody>
      </p:sp>
      <p:cxnSp>
        <p:nvCxnSpPr>
          <p:cNvPr id="9" name="Connecteur droit avec flèche 8">
            <a:extLst>
              <a:ext uri="{FF2B5EF4-FFF2-40B4-BE49-F238E27FC236}">
                <a16:creationId xmlns:a16="http://schemas.microsoft.com/office/drawing/2014/main" id="{B178FD22-29A3-4078-B3CD-5E10E1045BC3}"/>
              </a:ext>
            </a:extLst>
          </p:cNvPr>
          <p:cNvCxnSpPr>
            <a:cxnSpLocks/>
            <a:stCxn id="4" idx="6"/>
            <a:endCxn id="6" idx="2"/>
          </p:cNvCxnSpPr>
          <p:nvPr/>
        </p:nvCxnSpPr>
        <p:spPr>
          <a:xfrm>
            <a:off x="4008438" y="4185444"/>
            <a:ext cx="7191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3431" name="Image 10">
            <a:extLst>
              <a:ext uri="{FF2B5EF4-FFF2-40B4-BE49-F238E27FC236}">
                <a16:creationId xmlns:a16="http://schemas.microsoft.com/office/drawing/2014/main" id="{86147CFA-B462-4F92-94E2-94732977C7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060576"/>
            <a:ext cx="12604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432" name="Objet 10">
            <a:extLst>
              <a:ext uri="{FF2B5EF4-FFF2-40B4-BE49-F238E27FC236}">
                <a16:creationId xmlns:a16="http://schemas.microsoft.com/office/drawing/2014/main" id="{37BE4CE0-0B48-4C51-B482-FEBCCE3C8B63}"/>
              </a:ext>
            </a:extLst>
          </p:cNvPr>
          <p:cNvGraphicFramePr>
            <a:graphicFrameLocks noChangeAspect="1"/>
          </p:cNvGraphicFramePr>
          <p:nvPr/>
        </p:nvGraphicFramePr>
        <p:xfrm>
          <a:off x="4295776" y="2233613"/>
          <a:ext cx="3095625" cy="914400"/>
        </p:xfrm>
        <a:graphic>
          <a:graphicData uri="http://schemas.openxmlformats.org/presentationml/2006/ole">
            <mc:AlternateContent xmlns:mc="http://schemas.openxmlformats.org/markup-compatibility/2006">
              <mc:Choice xmlns:v="urn:schemas-microsoft-com:vml" Requires="v">
                <p:oleObj r:id="rId3" imgW="5460317" imgH="1612698" progId="">
                  <p:embed/>
                </p:oleObj>
              </mc:Choice>
              <mc:Fallback>
                <p:oleObj r:id="rId3" imgW="5460317" imgH="1612698" progId="">
                  <p:embed/>
                  <p:pic>
                    <p:nvPicPr>
                      <p:cNvPr id="103432" name="Objet 10">
                        <a:extLst>
                          <a:ext uri="{FF2B5EF4-FFF2-40B4-BE49-F238E27FC236}">
                            <a16:creationId xmlns:a16="http://schemas.microsoft.com/office/drawing/2014/main" id="{37BE4CE0-0B48-4C51-B482-FEBCCE3C8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6" y="2233613"/>
                        <a:ext cx="3095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ZoneTexte 11">
            <a:extLst>
              <a:ext uri="{FF2B5EF4-FFF2-40B4-BE49-F238E27FC236}">
                <a16:creationId xmlns:a16="http://schemas.microsoft.com/office/drawing/2014/main" id="{1B9F0802-0EBB-4058-8D50-3412477D23AA}"/>
              </a:ext>
            </a:extLst>
          </p:cNvPr>
          <p:cNvSpPr txBox="1"/>
          <p:nvPr/>
        </p:nvSpPr>
        <p:spPr>
          <a:xfrm>
            <a:off x="8513084" y="1876393"/>
            <a:ext cx="1511300" cy="1446213"/>
          </a:xfrm>
          <a:prstGeom prst="rect">
            <a:avLst/>
          </a:prstGeom>
          <a:noFill/>
        </p:spPr>
        <p:txBody>
          <a:bodyPr>
            <a:spAutoFit/>
          </a:bodyPr>
          <a:lstStyle/>
          <a:p>
            <a:pPr>
              <a:defRPr/>
            </a:pPr>
            <a:r>
              <a:rPr lang="fr-FR" sz="8800" dirty="0">
                <a:solidFill>
                  <a:schemeClr val="accent4">
                    <a:lumMod val="10000"/>
                  </a:schemeClr>
                </a:solidFill>
              </a:rPr>
              <a:t>?</a:t>
            </a:r>
          </a:p>
        </p:txBody>
      </p:sp>
      <p:cxnSp>
        <p:nvCxnSpPr>
          <p:cNvPr id="8" name="Connecteur droit avec flèche 7">
            <a:extLst>
              <a:ext uri="{FF2B5EF4-FFF2-40B4-BE49-F238E27FC236}">
                <a16:creationId xmlns:a16="http://schemas.microsoft.com/office/drawing/2014/main" id="{1FE6A75A-1E26-4540-BBAF-A75ACD55ACDC}"/>
              </a:ext>
            </a:extLst>
          </p:cNvPr>
          <p:cNvCxnSpPr>
            <a:stCxn id="6" idx="6"/>
            <a:endCxn id="7" idx="2"/>
          </p:cNvCxnSpPr>
          <p:nvPr/>
        </p:nvCxnSpPr>
        <p:spPr>
          <a:xfrm>
            <a:off x="7128588" y="4185444"/>
            <a:ext cx="66377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vid 19 et sport : de certains effets de la crise sanitaire mondiale sur  le droit et l'économie du sport en France - Ginestié Magellan Paley-Vincent  - Avocats à la Cour">
            <a:extLst>
              <a:ext uri="{FF2B5EF4-FFF2-40B4-BE49-F238E27FC236}">
                <a16:creationId xmlns:a16="http://schemas.microsoft.com/office/drawing/2014/main" id="{16A8A942-0697-41B0-89D5-9479BF372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3132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3BA996-83FE-47AA-A00F-9AF14AD50787}"/>
              </a:ext>
            </a:extLst>
          </p:cNvPr>
          <p:cNvSpPr>
            <a:spLocks noGrp="1"/>
          </p:cNvSpPr>
          <p:nvPr>
            <p:ph type="title"/>
          </p:nvPr>
        </p:nvSpPr>
        <p:spPr/>
        <p:txBody>
          <a:bodyPr>
            <a:normAutofit/>
          </a:bodyPr>
          <a:lstStyle/>
          <a:p>
            <a:r>
              <a:rPr lang="fr-FR" b="1" dirty="0"/>
              <a:t>Contexte : Organisation sous contraintes sanitaires</a:t>
            </a:r>
          </a:p>
        </p:txBody>
      </p:sp>
      <p:graphicFrame>
        <p:nvGraphicFramePr>
          <p:cNvPr id="5" name="Espace réservé du contenu 2">
            <a:extLst>
              <a:ext uri="{FF2B5EF4-FFF2-40B4-BE49-F238E27FC236}">
                <a16:creationId xmlns:a16="http://schemas.microsoft.com/office/drawing/2014/main" id="{C0098046-8CD5-4A27-A2A4-3DAC8D7CE5E8}"/>
              </a:ext>
            </a:extLst>
          </p:cNvPr>
          <p:cNvGraphicFramePr>
            <a:graphicFrameLocks noGrp="1"/>
          </p:cNvGraphicFramePr>
          <p:nvPr>
            <p:ph idx="1"/>
          </p:nvPr>
        </p:nvGraphicFramePr>
        <p:xfrm>
          <a:off x="2152650" y="222277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0650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C7A791-4673-44C2-82DD-0C443DB9F112}"/>
              </a:ext>
            </a:extLst>
          </p:cNvPr>
          <p:cNvSpPr>
            <a:spLocks noGrp="1"/>
          </p:cNvSpPr>
          <p:nvPr>
            <p:ph type="title"/>
          </p:nvPr>
        </p:nvSpPr>
        <p:spPr>
          <a:xfrm>
            <a:off x="1787236" y="1762826"/>
            <a:ext cx="8880764" cy="830633"/>
          </a:xfrm>
        </p:spPr>
        <p:txBody>
          <a:bodyPr>
            <a:normAutofit/>
          </a:bodyPr>
          <a:lstStyle/>
          <a:p>
            <a:pPr algn="ctr"/>
            <a:r>
              <a:rPr lang="fr-FR" sz="2400" b="1" dirty="0"/>
              <a:t>Répartition des revenus événementiels tennis professionnels</a:t>
            </a:r>
          </a:p>
        </p:txBody>
      </p:sp>
      <p:pic>
        <p:nvPicPr>
          <p:cNvPr id="5" name="Image 4">
            <a:extLst>
              <a:ext uri="{FF2B5EF4-FFF2-40B4-BE49-F238E27FC236}">
                <a16:creationId xmlns:a16="http://schemas.microsoft.com/office/drawing/2014/main" id="{E84410C4-5388-4D7C-A85F-073DEF9EDF77}"/>
              </a:ext>
            </a:extLst>
          </p:cNvPr>
          <p:cNvPicPr>
            <a:picLocks noChangeAspect="1"/>
          </p:cNvPicPr>
          <p:nvPr/>
        </p:nvPicPr>
        <p:blipFill>
          <a:blip r:embed="rId2"/>
          <a:stretch>
            <a:fillRect/>
          </a:stretch>
        </p:blipFill>
        <p:spPr>
          <a:xfrm>
            <a:off x="2152652" y="2614783"/>
            <a:ext cx="7529945" cy="3299522"/>
          </a:xfrm>
          <a:prstGeom prst="rect">
            <a:avLst/>
          </a:prstGeom>
        </p:spPr>
      </p:pic>
    </p:spTree>
    <p:extLst>
      <p:ext uri="{BB962C8B-B14F-4D97-AF65-F5344CB8AC3E}">
        <p14:creationId xmlns:p14="http://schemas.microsoft.com/office/powerpoint/2010/main" val="8342819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D129A-9F35-4B6B-846B-09574B9B8BA5}"/>
              </a:ext>
            </a:extLst>
          </p:cNvPr>
          <p:cNvSpPr>
            <a:spLocks noGrp="1"/>
          </p:cNvSpPr>
          <p:nvPr>
            <p:ph type="title"/>
          </p:nvPr>
        </p:nvSpPr>
        <p:spPr/>
        <p:txBody>
          <a:bodyPr>
            <a:normAutofit/>
          </a:bodyPr>
          <a:lstStyle/>
          <a:p>
            <a:pPr algn="ctr"/>
            <a:r>
              <a:rPr lang="fr-FR" sz="2400" b="1" dirty="0"/>
              <a:t>La ressource « billetteries » sous tension  </a:t>
            </a:r>
          </a:p>
        </p:txBody>
      </p:sp>
      <p:pic>
        <p:nvPicPr>
          <p:cNvPr id="5" name="Image 4">
            <a:extLst>
              <a:ext uri="{FF2B5EF4-FFF2-40B4-BE49-F238E27FC236}">
                <a16:creationId xmlns:a16="http://schemas.microsoft.com/office/drawing/2014/main" id="{CAFE00E3-4E88-4EE3-8808-E08EB0290285}"/>
              </a:ext>
            </a:extLst>
          </p:cNvPr>
          <p:cNvPicPr>
            <a:picLocks noChangeAspect="1"/>
          </p:cNvPicPr>
          <p:nvPr/>
        </p:nvPicPr>
        <p:blipFill>
          <a:blip r:embed="rId2"/>
          <a:stretch>
            <a:fillRect/>
          </a:stretch>
        </p:blipFill>
        <p:spPr>
          <a:xfrm>
            <a:off x="1524000" y="2304241"/>
            <a:ext cx="9144000" cy="3696511"/>
          </a:xfrm>
          <a:prstGeom prst="rect">
            <a:avLst/>
          </a:prstGeom>
        </p:spPr>
      </p:pic>
    </p:spTree>
    <p:extLst>
      <p:ext uri="{BB962C8B-B14F-4D97-AF65-F5344CB8AC3E}">
        <p14:creationId xmlns:p14="http://schemas.microsoft.com/office/powerpoint/2010/main" val="41018390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5">
            <a:extLst>
              <a:ext uri="{FF2B5EF4-FFF2-40B4-BE49-F238E27FC236}">
                <a16:creationId xmlns:a16="http://schemas.microsoft.com/office/drawing/2014/main" id="{7D537C0E-77FE-429D-BBBE-4DBD2737452A}"/>
              </a:ext>
            </a:extLst>
          </p:cNvPr>
          <p:cNvGraphicFramePr>
            <a:graphicFrameLocks noGrp="1"/>
          </p:cNvGraphicFramePr>
          <p:nvPr>
            <p:ph idx="1"/>
          </p:nvPr>
        </p:nvGraphicFramePr>
        <p:xfrm>
          <a:off x="4764437" y="2095066"/>
          <a:ext cx="5781953" cy="3957638"/>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a:extLst>
              <a:ext uri="{FF2B5EF4-FFF2-40B4-BE49-F238E27FC236}">
                <a16:creationId xmlns:a16="http://schemas.microsoft.com/office/drawing/2014/main" id="{45DD58DC-65BD-4F1B-BCAE-436A3685C6B4}"/>
              </a:ext>
            </a:extLst>
          </p:cNvPr>
          <p:cNvSpPr txBox="1"/>
          <p:nvPr/>
        </p:nvSpPr>
        <p:spPr>
          <a:xfrm>
            <a:off x="1812014" y="2434905"/>
            <a:ext cx="2222392" cy="3829050"/>
          </a:xfrm>
          <a:prstGeom prst="rect">
            <a:avLst/>
          </a:prstGeom>
        </p:spPr>
        <p:txBody>
          <a:bodyPr vert="horz" lIns="68580" tIns="34290" rIns="68580" bIns="34290" rtlCol="0" anchor="ctr">
            <a:normAutofit/>
          </a:bodyPr>
          <a:lstStyle/>
          <a:p>
            <a:pPr defTabSz="685800">
              <a:lnSpc>
                <a:spcPct val="90000"/>
              </a:lnSpc>
              <a:spcBef>
                <a:spcPct val="0"/>
              </a:spcBef>
              <a:spcAft>
                <a:spcPts val="450"/>
              </a:spcAft>
              <a:defRPr/>
            </a:pPr>
            <a:r>
              <a:rPr lang="en-US" sz="3000" b="1" dirty="0">
                <a:latin typeface="Calibri Light" panose="020F0302020204030204"/>
              </a:rPr>
              <a:t>CHARGES : 4.771 K€</a:t>
            </a:r>
          </a:p>
          <a:p>
            <a:pPr defTabSz="685800">
              <a:lnSpc>
                <a:spcPct val="90000"/>
              </a:lnSpc>
              <a:spcBef>
                <a:spcPct val="0"/>
              </a:spcBef>
              <a:spcAft>
                <a:spcPts val="450"/>
              </a:spcAft>
              <a:defRPr/>
            </a:pPr>
            <a:endParaRPr lang="en-US" sz="3000" b="1" dirty="0">
              <a:latin typeface="Calibri Light" panose="020F0302020204030204"/>
            </a:endParaRPr>
          </a:p>
          <a:p>
            <a:pPr defTabSz="685800">
              <a:lnSpc>
                <a:spcPct val="90000"/>
              </a:lnSpc>
              <a:spcBef>
                <a:spcPct val="0"/>
              </a:spcBef>
              <a:spcAft>
                <a:spcPts val="450"/>
              </a:spcAft>
              <a:defRPr/>
            </a:pPr>
            <a:r>
              <a:rPr lang="en-US" sz="2100" b="1" dirty="0">
                <a:latin typeface="Calibri Light" panose="020F0302020204030204"/>
              </a:rPr>
              <a:t>Variable </a:t>
            </a:r>
            <a:r>
              <a:rPr lang="en-US" sz="2100" b="1" dirty="0" err="1">
                <a:latin typeface="Calibri Light" panose="020F0302020204030204"/>
              </a:rPr>
              <a:t>d’ajustement</a:t>
            </a:r>
            <a:endParaRPr lang="en-US" sz="2100" b="1" dirty="0">
              <a:latin typeface="Calibri Light" panose="020F0302020204030204"/>
            </a:endParaRPr>
          </a:p>
          <a:p>
            <a:pPr defTabSz="685800">
              <a:lnSpc>
                <a:spcPct val="90000"/>
              </a:lnSpc>
              <a:spcBef>
                <a:spcPct val="0"/>
              </a:spcBef>
              <a:spcAft>
                <a:spcPts val="450"/>
              </a:spcAft>
              <a:defRPr/>
            </a:pPr>
            <a:r>
              <a:rPr lang="en-US" sz="2100" b="1" dirty="0" err="1">
                <a:latin typeface="Calibri Light" panose="020F0302020204030204"/>
              </a:rPr>
              <a:t>Garanties</a:t>
            </a:r>
            <a:r>
              <a:rPr lang="en-US" sz="2100" b="1" dirty="0">
                <a:latin typeface="Calibri Light" panose="020F0302020204030204"/>
              </a:rPr>
              <a:t> </a:t>
            </a:r>
            <a:r>
              <a:rPr lang="en-US" sz="2100" b="1" dirty="0" err="1">
                <a:latin typeface="Calibri Light" panose="020F0302020204030204"/>
              </a:rPr>
              <a:t>joueurs</a:t>
            </a:r>
            <a:endParaRPr lang="en-US" sz="2100" b="1" dirty="0">
              <a:latin typeface="Calibri Light" panose="020F0302020204030204"/>
            </a:endParaRPr>
          </a:p>
        </p:txBody>
      </p:sp>
      <p:pic>
        <p:nvPicPr>
          <p:cNvPr id="10" name="Image 9">
            <a:extLst>
              <a:ext uri="{FF2B5EF4-FFF2-40B4-BE49-F238E27FC236}">
                <a16:creationId xmlns:a16="http://schemas.microsoft.com/office/drawing/2014/main" id="{1C5E84AE-BA69-4C2B-9979-AB0FB9B88A36}"/>
              </a:ext>
            </a:extLst>
          </p:cNvPr>
          <p:cNvPicPr>
            <a:picLocks noChangeAspect="1"/>
          </p:cNvPicPr>
          <p:nvPr/>
        </p:nvPicPr>
        <p:blipFill>
          <a:blip r:embed="rId3"/>
          <a:stretch>
            <a:fillRect/>
          </a:stretch>
        </p:blipFill>
        <p:spPr>
          <a:xfrm>
            <a:off x="2053211" y="1832470"/>
            <a:ext cx="1688649" cy="803732"/>
          </a:xfrm>
          <a:prstGeom prst="rect">
            <a:avLst/>
          </a:prstGeom>
        </p:spPr>
      </p:pic>
      <p:sp>
        <p:nvSpPr>
          <p:cNvPr id="11" name="ZoneTexte 10">
            <a:extLst>
              <a:ext uri="{FF2B5EF4-FFF2-40B4-BE49-F238E27FC236}">
                <a16:creationId xmlns:a16="http://schemas.microsoft.com/office/drawing/2014/main" id="{A8EC4D5A-4E29-4D30-B01A-60D690918AFD}"/>
              </a:ext>
            </a:extLst>
          </p:cNvPr>
          <p:cNvSpPr txBox="1"/>
          <p:nvPr/>
        </p:nvSpPr>
        <p:spPr>
          <a:xfrm>
            <a:off x="1982086" y="2529242"/>
            <a:ext cx="1918982" cy="300082"/>
          </a:xfrm>
          <a:prstGeom prst="rect">
            <a:avLst/>
          </a:prstGeom>
          <a:noFill/>
        </p:spPr>
        <p:txBody>
          <a:bodyPr wrap="square" rtlCol="0">
            <a:spAutoFit/>
          </a:bodyPr>
          <a:lstStyle/>
          <a:p>
            <a:pPr algn="ctr"/>
            <a:r>
              <a:rPr lang="fr-FR" sz="1350" b="1" dirty="0"/>
              <a:t>2020</a:t>
            </a:r>
          </a:p>
        </p:txBody>
      </p:sp>
    </p:spTree>
    <p:extLst>
      <p:ext uri="{BB962C8B-B14F-4D97-AF65-F5344CB8AC3E}">
        <p14:creationId xmlns:p14="http://schemas.microsoft.com/office/powerpoint/2010/main" val="18255177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5">
            <a:extLst>
              <a:ext uri="{FF2B5EF4-FFF2-40B4-BE49-F238E27FC236}">
                <a16:creationId xmlns:a16="http://schemas.microsoft.com/office/drawing/2014/main" id="{69F94C77-1E75-437C-A3B8-53CBA28F4E94}"/>
              </a:ext>
            </a:extLst>
          </p:cNvPr>
          <p:cNvGraphicFramePr>
            <a:graphicFrameLocks noGrp="1"/>
          </p:cNvGraphicFramePr>
          <p:nvPr>
            <p:ph idx="1"/>
          </p:nvPr>
        </p:nvGraphicFramePr>
        <p:xfrm>
          <a:off x="4869536" y="2003822"/>
          <a:ext cx="5611428" cy="3996929"/>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E9844237-7541-4298-BA48-1656C9205C81}"/>
              </a:ext>
            </a:extLst>
          </p:cNvPr>
          <p:cNvSpPr txBox="1"/>
          <p:nvPr/>
        </p:nvSpPr>
        <p:spPr>
          <a:xfrm>
            <a:off x="1944141" y="2465265"/>
            <a:ext cx="2310476" cy="3829050"/>
          </a:xfrm>
          <a:prstGeom prst="rect">
            <a:avLst/>
          </a:prstGeom>
        </p:spPr>
        <p:txBody>
          <a:bodyPr vert="horz" lIns="68580" tIns="34290" rIns="68580" bIns="34290" rtlCol="0" anchor="ctr">
            <a:normAutofit/>
          </a:bodyPr>
          <a:lstStyle/>
          <a:p>
            <a:pPr defTabSz="685800">
              <a:lnSpc>
                <a:spcPct val="90000"/>
              </a:lnSpc>
              <a:spcBef>
                <a:spcPct val="0"/>
              </a:spcBef>
              <a:spcAft>
                <a:spcPts val="450"/>
              </a:spcAft>
              <a:defRPr/>
            </a:pPr>
            <a:r>
              <a:rPr lang="en-US" sz="3000" b="1" dirty="0">
                <a:latin typeface="Calibri Light" panose="020F0302020204030204"/>
              </a:rPr>
              <a:t>PRODUITS : 5.163 K€</a:t>
            </a:r>
          </a:p>
          <a:p>
            <a:pPr defTabSz="685800">
              <a:lnSpc>
                <a:spcPct val="90000"/>
              </a:lnSpc>
              <a:spcBef>
                <a:spcPct val="0"/>
              </a:spcBef>
              <a:spcAft>
                <a:spcPts val="450"/>
              </a:spcAft>
              <a:defRPr/>
            </a:pPr>
            <a:endParaRPr lang="en-US" sz="3000" b="1" dirty="0">
              <a:latin typeface="Calibri Light" panose="020F0302020204030204"/>
            </a:endParaRPr>
          </a:p>
          <a:p>
            <a:pPr defTabSz="685800">
              <a:lnSpc>
                <a:spcPct val="90000"/>
              </a:lnSpc>
              <a:spcBef>
                <a:spcPct val="0"/>
              </a:spcBef>
              <a:spcAft>
                <a:spcPts val="450"/>
              </a:spcAft>
              <a:defRPr/>
            </a:pPr>
            <a:r>
              <a:rPr lang="en-US" sz="2400" b="1" dirty="0" err="1">
                <a:latin typeface="Calibri Light" panose="020F0302020204030204"/>
              </a:rPr>
              <a:t>Billetterie</a:t>
            </a:r>
            <a:r>
              <a:rPr lang="en-US" sz="2400" b="1" dirty="0">
                <a:latin typeface="Calibri Light" panose="020F0302020204030204"/>
              </a:rPr>
              <a:t> </a:t>
            </a:r>
            <a:r>
              <a:rPr lang="en-US" sz="2400" b="1" dirty="0" err="1">
                <a:latin typeface="Calibri Light" panose="020F0302020204030204"/>
              </a:rPr>
              <a:t>BtB</a:t>
            </a:r>
            <a:r>
              <a:rPr lang="en-US" sz="2400" b="1" dirty="0">
                <a:latin typeface="Calibri Light" panose="020F0302020204030204"/>
              </a:rPr>
              <a:t> &gt; 50 % CA </a:t>
            </a:r>
          </a:p>
        </p:txBody>
      </p:sp>
      <p:pic>
        <p:nvPicPr>
          <p:cNvPr id="6" name="Image 5">
            <a:extLst>
              <a:ext uri="{FF2B5EF4-FFF2-40B4-BE49-F238E27FC236}">
                <a16:creationId xmlns:a16="http://schemas.microsoft.com/office/drawing/2014/main" id="{1ADA9AE0-2A72-411D-B92B-6C4A627666BF}"/>
              </a:ext>
            </a:extLst>
          </p:cNvPr>
          <p:cNvPicPr>
            <a:picLocks noChangeAspect="1"/>
          </p:cNvPicPr>
          <p:nvPr/>
        </p:nvPicPr>
        <p:blipFill>
          <a:blip r:embed="rId3"/>
          <a:stretch>
            <a:fillRect/>
          </a:stretch>
        </p:blipFill>
        <p:spPr>
          <a:xfrm>
            <a:off x="2097253" y="1807303"/>
            <a:ext cx="1688649" cy="803732"/>
          </a:xfrm>
          <a:prstGeom prst="rect">
            <a:avLst/>
          </a:prstGeom>
        </p:spPr>
      </p:pic>
      <p:sp>
        <p:nvSpPr>
          <p:cNvPr id="7" name="ZoneTexte 6">
            <a:extLst>
              <a:ext uri="{FF2B5EF4-FFF2-40B4-BE49-F238E27FC236}">
                <a16:creationId xmlns:a16="http://schemas.microsoft.com/office/drawing/2014/main" id="{36015A1D-BA36-448C-8588-F0137E356176}"/>
              </a:ext>
            </a:extLst>
          </p:cNvPr>
          <p:cNvSpPr txBox="1"/>
          <p:nvPr/>
        </p:nvSpPr>
        <p:spPr>
          <a:xfrm>
            <a:off x="1982086" y="2529242"/>
            <a:ext cx="1918982" cy="300082"/>
          </a:xfrm>
          <a:prstGeom prst="rect">
            <a:avLst/>
          </a:prstGeom>
          <a:noFill/>
        </p:spPr>
        <p:txBody>
          <a:bodyPr wrap="square" rtlCol="0">
            <a:spAutoFit/>
          </a:bodyPr>
          <a:lstStyle/>
          <a:p>
            <a:pPr algn="ctr"/>
            <a:r>
              <a:rPr lang="fr-FR" sz="1350" b="1" dirty="0"/>
              <a:t>2020</a:t>
            </a:r>
          </a:p>
        </p:txBody>
      </p:sp>
    </p:spTree>
    <p:extLst>
      <p:ext uri="{BB962C8B-B14F-4D97-AF65-F5344CB8AC3E}">
        <p14:creationId xmlns:p14="http://schemas.microsoft.com/office/powerpoint/2010/main" val="30819299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Le 18:18 - Tennis : dans les coulisses de l'Open 13 Provence en mode Covid">
            <a:hlinkClick r:id="" action="ppaction://media"/>
            <a:extLst>
              <a:ext uri="{FF2B5EF4-FFF2-40B4-BE49-F238E27FC236}">
                <a16:creationId xmlns:a16="http://schemas.microsoft.com/office/drawing/2014/main" id="{E20F8D52-0FA1-4741-9448-DAB9921FC8DB}"/>
              </a:ext>
            </a:extLst>
          </p:cNvPr>
          <p:cNvPicPr>
            <a:picLocks noRot="1" noChangeAspect="1"/>
          </p:cNvPicPr>
          <p:nvPr>
            <a:videoFile r:link="rId1"/>
          </p:nvPr>
        </p:nvPicPr>
        <p:blipFill>
          <a:blip r:embed="rId3"/>
          <a:stretch>
            <a:fillRect/>
          </a:stretch>
        </p:blipFill>
        <p:spPr>
          <a:xfrm>
            <a:off x="1518249" y="-4313"/>
            <a:ext cx="9135374" cy="6851530"/>
          </a:xfrm>
          <a:prstGeom prst="rect">
            <a:avLst/>
          </a:prstGeom>
        </p:spPr>
      </p:pic>
    </p:spTree>
    <p:extLst>
      <p:ext uri="{BB962C8B-B14F-4D97-AF65-F5344CB8AC3E}">
        <p14:creationId xmlns:p14="http://schemas.microsoft.com/office/powerpoint/2010/main" val="159656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9" name="Rectangle 3379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6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8BBC48C7-2C41-167A-8478-F166908FFCFC}"/>
              </a:ext>
            </a:extLst>
          </p:cNvPr>
          <p:cNvSpPr>
            <a:spLocks noGrp="1"/>
          </p:cNvSpPr>
          <p:nvPr>
            <p:ph type="title"/>
          </p:nvPr>
        </p:nvSpPr>
        <p:spPr>
          <a:xfrm>
            <a:off x="524256" y="516804"/>
            <a:ext cx="6594189" cy="1625210"/>
          </a:xfrm>
        </p:spPr>
        <p:txBody>
          <a:bodyPr>
            <a:normAutofit/>
          </a:bodyPr>
          <a:lstStyle/>
          <a:p>
            <a:r>
              <a:rPr lang="fr-FR" dirty="0">
                <a:solidFill>
                  <a:srgbClr val="FFFFFF"/>
                </a:solidFill>
              </a:rPr>
              <a:t>Le principe du « modèle » RBV</a:t>
            </a:r>
          </a:p>
        </p:txBody>
      </p:sp>
      <p:sp>
        <p:nvSpPr>
          <p:cNvPr id="33801" name="Rectangle 3380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a:extLst>
              <a:ext uri="{FF2B5EF4-FFF2-40B4-BE49-F238E27FC236}">
                <a16:creationId xmlns:a16="http://schemas.microsoft.com/office/drawing/2014/main" id="{1B387515-5BAF-80A1-93A5-5CA6241384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6744" y="2764729"/>
            <a:ext cx="6579910" cy="3438002"/>
          </a:xfrm>
          <a:prstGeom prst="rect">
            <a:avLst/>
          </a:prstGeom>
          <a:noFill/>
          <a:extLst>
            <a:ext uri="{909E8E84-426E-40DD-AFC4-6F175D3DCCD1}">
              <a14:hiddenFill xmlns:a14="http://schemas.microsoft.com/office/drawing/2010/main">
                <a:solidFill>
                  <a:srgbClr val="FFFFFF"/>
                </a:solidFill>
              </a14:hiddenFill>
            </a:ext>
          </a:extLst>
        </p:spPr>
      </p:pic>
      <p:sp>
        <p:nvSpPr>
          <p:cNvPr id="33803" name="Rectangle 3380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56DFFBF8-0979-2035-204A-7C4CB46DD9F6}"/>
              </a:ext>
            </a:extLst>
          </p:cNvPr>
          <p:cNvSpPr>
            <a:spLocks noGrp="1"/>
          </p:cNvSpPr>
          <p:nvPr>
            <p:ph idx="1"/>
          </p:nvPr>
        </p:nvSpPr>
        <p:spPr>
          <a:xfrm>
            <a:off x="8029319" y="917725"/>
            <a:ext cx="3424739" cy="4852362"/>
          </a:xfrm>
        </p:spPr>
        <p:txBody>
          <a:bodyPr anchor="ctr">
            <a:normAutofit/>
          </a:bodyPr>
          <a:lstStyle/>
          <a:p>
            <a:pPr eaLnBrk="1" hangingPunct="1">
              <a:defRPr/>
            </a:pPr>
            <a:r>
              <a:rPr lang="fr-FR" sz="2000">
                <a:solidFill>
                  <a:srgbClr val="FFFFFF"/>
                </a:solidFill>
              </a:rPr>
              <a:t>S’intéresser aux spécificités de l’entreprise analysée plutôt que sur celles de son secteur d’activité.</a:t>
            </a:r>
          </a:p>
          <a:p>
            <a:pPr eaLnBrk="1" hangingPunct="1">
              <a:defRPr/>
            </a:pPr>
            <a:endParaRPr lang="fr-FR" sz="2000">
              <a:solidFill>
                <a:srgbClr val="FFFFFF"/>
              </a:solidFill>
            </a:endParaRPr>
          </a:p>
          <a:p>
            <a:pPr eaLnBrk="1" hangingPunct="1">
              <a:defRPr/>
            </a:pPr>
            <a:r>
              <a:rPr lang="fr-FR" sz="2000">
                <a:solidFill>
                  <a:srgbClr val="FFFFFF"/>
                </a:solidFill>
              </a:rPr>
              <a:t>La combinaison unique des actifs (ressources + compétences) d’une firme associée à leur caractéristique est à l’origine d’un avantage concurrentiel.</a:t>
            </a:r>
          </a:p>
          <a:p>
            <a:endParaRPr lang="fr-FR" sz="2000">
              <a:solidFill>
                <a:srgbClr val="FFFFFF"/>
              </a:solidFill>
            </a:endParaRPr>
          </a:p>
        </p:txBody>
      </p:sp>
    </p:spTree>
    <p:extLst>
      <p:ext uri="{BB962C8B-B14F-4D97-AF65-F5344CB8AC3E}">
        <p14:creationId xmlns:p14="http://schemas.microsoft.com/office/powerpoint/2010/main" val="17752861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jeu, sport, personne, clôture&#10;&#10;Description générée automatiquement">
            <a:extLst>
              <a:ext uri="{FF2B5EF4-FFF2-40B4-BE49-F238E27FC236}">
                <a16:creationId xmlns:a16="http://schemas.microsoft.com/office/drawing/2014/main" id="{E2701191-2C29-4FCD-980F-6F6C33E4945C}"/>
              </a:ext>
            </a:extLst>
          </p:cNvPr>
          <p:cNvPicPr>
            <a:picLocks noChangeAspect="1"/>
          </p:cNvPicPr>
          <p:nvPr/>
        </p:nvPicPr>
        <p:blipFill rotWithShape="1">
          <a:blip r:embed="rId2">
            <a:extLst>
              <a:ext uri="{28A0092B-C50C-407E-A947-70E740481C1C}">
                <a14:useLocalDpi xmlns:a14="http://schemas.microsoft.com/office/drawing/2010/main" val="0"/>
              </a:ext>
            </a:extLst>
          </a:blip>
          <a:srcRect l="16863" r="7884" b="-4"/>
          <a:stretch/>
        </p:blipFill>
        <p:spPr>
          <a:xfrm>
            <a:off x="3548325" y="3089245"/>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026" name="Picture 2" descr="L'Open 13 Provence les finales! | Open 13 Provence 2020">
            <a:extLst>
              <a:ext uri="{FF2B5EF4-FFF2-40B4-BE49-F238E27FC236}">
                <a16:creationId xmlns:a16="http://schemas.microsoft.com/office/drawing/2014/main" id="{E53DC094-6258-4445-8B04-33454EEAB5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375" r="9372" b="-4"/>
          <a:stretch/>
        </p:blipFill>
        <p:spPr bwMode="auto">
          <a:xfrm>
            <a:off x="6158833" y="3089245"/>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Image 6" descr="Une image contenant homme, photo, debout, avant&#10;&#10;Description générée automatiquement">
            <a:extLst>
              <a:ext uri="{FF2B5EF4-FFF2-40B4-BE49-F238E27FC236}">
                <a16:creationId xmlns:a16="http://schemas.microsoft.com/office/drawing/2014/main" id="{6C2C2452-D90E-49FD-8541-0ECE863ACD39}"/>
              </a:ext>
            </a:extLst>
          </p:cNvPr>
          <p:cNvPicPr>
            <a:picLocks noChangeAspect="1"/>
          </p:cNvPicPr>
          <p:nvPr/>
        </p:nvPicPr>
        <p:blipFill rotWithShape="1">
          <a:blip r:embed="rId4">
            <a:extLst>
              <a:ext uri="{28A0092B-C50C-407E-A947-70E740481C1C}">
                <a14:useLocalDpi xmlns:a14="http://schemas.microsoft.com/office/drawing/2010/main" val="0"/>
              </a:ext>
            </a:extLst>
          </a:blip>
          <a:srcRect l="17495" r="7252" b="-4"/>
          <a:stretch/>
        </p:blipFill>
        <p:spPr>
          <a:xfrm>
            <a:off x="8769341" y="3089245"/>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grpSp>
        <p:nvGrpSpPr>
          <p:cNvPr id="11" name="Groupe 10">
            <a:extLst>
              <a:ext uri="{FF2B5EF4-FFF2-40B4-BE49-F238E27FC236}">
                <a16:creationId xmlns:a16="http://schemas.microsoft.com/office/drawing/2014/main" id="{BF078E2E-122D-4E06-8548-285C0F21DEE1}"/>
              </a:ext>
            </a:extLst>
          </p:cNvPr>
          <p:cNvGrpSpPr/>
          <p:nvPr/>
        </p:nvGrpSpPr>
        <p:grpSpPr>
          <a:xfrm>
            <a:off x="937817" y="3013843"/>
            <a:ext cx="2410198" cy="2509935"/>
            <a:chOff x="975139" y="2071451"/>
            <a:chExt cx="2410198" cy="2509935"/>
          </a:xfrm>
        </p:grpSpPr>
        <p:pic>
          <p:nvPicPr>
            <p:cNvPr id="1028" name="Picture 4" descr="Une image contenant personne, posant, intérieur, photo&#10;&#10;Description générée automatiquement">
              <a:extLst>
                <a:ext uri="{FF2B5EF4-FFF2-40B4-BE49-F238E27FC236}">
                  <a16:creationId xmlns:a16="http://schemas.microsoft.com/office/drawing/2014/main" id="{FB4457DC-7FBC-4101-8A0C-6D74AF71C5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282" r="15715" b="-5"/>
            <a:stretch/>
          </p:blipFill>
          <p:spPr bwMode="auto">
            <a:xfrm>
              <a:off x="975139"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7E62E0E-F644-4372-9AEA-AFD007944156}"/>
                </a:ext>
              </a:extLst>
            </p:cNvPr>
            <p:cNvSpPr/>
            <p:nvPr/>
          </p:nvSpPr>
          <p:spPr>
            <a:xfrm>
              <a:off x="1464153" y="2071451"/>
              <a:ext cx="1591733" cy="205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EF2D70E-0CAD-4EF2-8EA7-F5D69F2B5003}"/>
                </a:ext>
              </a:extLst>
            </p:cNvPr>
            <p:cNvSpPr/>
            <p:nvPr/>
          </p:nvSpPr>
          <p:spPr>
            <a:xfrm>
              <a:off x="1384371" y="4376222"/>
              <a:ext cx="1591733" cy="205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ZoneTexte 11">
            <a:extLst>
              <a:ext uri="{FF2B5EF4-FFF2-40B4-BE49-F238E27FC236}">
                <a16:creationId xmlns:a16="http://schemas.microsoft.com/office/drawing/2014/main" id="{4A4E072F-1B26-4A3E-8EB6-7A54F33484E2}"/>
              </a:ext>
            </a:extLst>
          </p:cNvPr>
          <p:cNvSpPr txBox="1"/>
          <p:nvPr/>
        </p:nvSpPr>
        <p:spPr>
          <a:xfrm>
            <a:off x="6287084" y="2591855"/>
            <a:ext cx="2153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Plaisirs</a:t>
            </a:r>
          </a:p>
        </p:txBody>
      </p:sp>
      <p:sp>
        <p:nvSpPr>
          <p:cNvPr id="16" name="ZoneTexte 15">
            <a:extLst>
              <a:ext uri="{FF2B5EF4-FFF2-40B4-BE49-F238E27FC236}">
                <a16:creationId xmlns:a16="http://schemas.microsoft.com/office/drawing/2014/main" id="{E1FA9DB2-8475-49AF-ABA7-8D69EE8444E3}"/>
              </a:ext>
            </a:extLst>
          </p:cNvPr>
          <p:cNvSpPr txBox="1"/>
          <p:nvPr/>
        </p:nvSpPr>
        <p:spPr>
          <a:xfrm>
            <a:off x="3676576" y="2591855"/>
            <a:ext cx="2153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Partages</a:t>
            </a:r>
          </a:p>
        </p:txBody>
      </p:sp>
      <p:sp>
        <p:nvSpPr>
          <p:cNvPr id="17" name="ZoneTexte 16">
            <a:extLst>
              <a:ext uri="{FF2B5EF4-FFF2-40B4-BE49-F238E27FC236}">
                <a16:creationId xmlns:a16="http://schemas.microsoft.com/office/drawing/2014/main" id="{18991B0A-839A-4118-94EB-60354A352CB8}"/>
              </a:ext>
            </a:extLst>
          </p:cNvPr>
          <p:cNvSpPr txBox="1"/>
          <p:nvPr/>
        </p:nvSpPr>
        <p:spPr>
          <a:xfrm>
            <a:off x="1066067" y="2595884"/>
            <a:ext cx="2153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Rencontres</a:t>
            </a:r>
          </a:p>
        </p:txBody>
      </p:sp>
      <p:sp>
        <p:nvSpPr>
          <p:cNvPr id="18" name="ZoneTexte 17">
            <a:extLst>
              <a:ext uri="{FF2B5EF4-FFF2-40B4-BE49-F238E27FC236}">
                <a16:creationId xmlns:a16="http://schemas.microsoft.com/office/drawing/2014/main" id="{CDC428D5-BAC4-4C3C-B730-D66FF5A82CFA}"/>
              </a:ext>
            </a:extLst>
          </p:cNvPr>
          <p:cNvSpPr txBox="1"/>
          <p:nvPr/>
        </p:nvSpPr>
        <p:spPr>
          <a:xfrm>
            <a:off x="8897592" y="2589800"/>
            <a:ext cx="2153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Découvertes</a:t>
            </a:r>
          </a:p>
        </p:txBody>
      </p:sp>
      <p:sp>
        <p:nvSpPr>
          <p:cNvPr id="19" name="ZoneTexte 18">
            <a:extLst>
              <a:ext uri="{FF2B5EF4-FFF2-40B4-BE49-F238E27FC236}">
                <a16:creationId xmlns:a16="http://schemas.microsoft.com/office/drawing/2014/main" id="{262026C9-FFBD-4C23-B2FD-E0D97F54D455}"/>
              </a:ext>
            </a:extLst>
          </p:cNvPr>
          <p:cNvSpPr txBox="1"/>
          <p:nvPr/>
        </p:nvSpPr>
        <p:spPr>
          <a:xfrm>
            <a:off x="1066067" y="5499443"/>
            <a:ext cx="2153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rPr>
              <a:t>Distinction</a:t>
            </a:r>
          </a:p>
        </p:txBody>
      </p:sp>
      <p:sp>
        <p:nvSpPr>
          <p:cNvPr id="20" name="ZoneTexte 19">
            <a:extLst>
              <a:ext uri="{FF2B5EF4-FFF2-40B4-BE49-F238E27FC236}">
                <a16:creationId xmlns:a16="http://schemas.microsoft.com/office/drawing/2014/main" id="{53CD3FD7-E97A-40BA-A080-1E57C99D8B3C}"/>
              </a:ext>
            </a:extLst>
          </p:cNvPr>
          <p:cNvSpPr txBox="1"/>
          <p:nvPr/>
        </p:nvSpPr>
        <p:spPr>
          <a:xfrm>
            <a:off x="3668905" y="5499443"/>
            <a:ext cx="2153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rPr>
              <a:t>Valeurs</a:t>
            </a:r>
          </a:p>
        </p:txBody>
      </p:sp>
      <p:sp>
        <p:nvSpPr>
          <p:cNvPr id="21" name="ZoneTexte 20">
            <a:extLst>
              <a:ext uri="{FF2B5EF4-FFF2-40B4-BE49-F238E27FC236}">
                <a16:creationId xmlns:a16="http://schemas.microsoft.com/office/drawing/2014/main" id="{6419BB95-AC3D-4D10-8AB5-37E6E748D688}"/>
              </a:ext>
            </a:extLst>
          </p:cNvPr>
          <p:cNvSpPr txBox="1"/>
          <p:nvPr/>
        </p:nvSpPr>
        <p:spPr>
          <a:xfrm>
            <a:off x="6382788" y="5523778"/>
            <a:ext cx="2153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rPr>
              <a:t>Raison d’être</a:t>
            </a:r>
          </a:p>
        </p:txBody>
      </p:sp>
      <p:sp>
        <p:nvSpPr>
          <p:cNvPr id="22" name="ZoneTexte 21">
            <a:extLst>
              <a:ext uri="{FF2B5EF4-FFF2-40B4-BE49-F238E27FC236}">
                <a16:creationId xmlns:a16="http://schemas.microsoft.com/office/drawing/2014/main" id="{4EEA875B-D32F-4E29-95A4-0EEE71AF2E52}"/>
              </a:ext>
            </a:extLst>
          </p:cNvPr>
          <p:cNvSpPr txBox="1"/>
          <p:nvPr/>
        </p:nvSpPr>
        <p:spPr>
          <a:xfrm>
            <a:off x="9025843" y="5523778"/>
            <a:ext cx="21536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prstClr val="black"/>
                </a:solidFill>
                <a:effectLst/>
                <a:uLnTx/>
                <a:uFillTx/>
                <a:latin typeface="Calibri" panose="020F0502020204030204"/>
                <a:ea typeface="+mn-ea"/>
                <a:cs typeface="+mn-cs"/>
              </a:rPr>
              <a:t>Ambition</a:t>
            </a:r>
          </a:p>
        </p:txBody>
      </p:sp>
      <p:pic>
        <p:nvPicPr>
          <p:cNvPr id="15" name="Image 14">
            <a:extLst>
              <a:ext uri="{FF2B5EF4-FFF2-40B4-BE49-F238E27FC236}">
                <a16:creationId xmlns:a16="http://schemas.microsoft.com/office/drawing/2014/main" id="{7CBAC132-26C1-443B-857C-97A3CE40C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8078" y="-131937"/>
            <a:ext cx="4184689" cy="2092345"/>
          </a:xfrm>
          <a:prstGeom prst="rect">
            <a:avLst/>
          </a:prstGeom>
        </p:spPr>
      </p:pic>
      <p:pic>
        <p:nvPicPr>
          <p:cNvPr id="24" name="Image 23" descr="Une image contenant dessin&#10;&#10;Description générée automatiquement">
            <a:extLst>
              <a:ext uri="{FF2B5EF4-FFF2-40B4-BE49-F238E27FC236}">
                <a16:creationId xmlns:a16="http://schemas.microsoft.com/office/drawing/2014/main" id="{B15FC906-10D0-4E50-A5B4-D59D973CEC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3272" y="100372"/>
            <a:ext cx="2175759" cy="2175759"/>
          </a:xfrm>
          <a:prstGeom prst="rect">
            <a:avLst/>
          </a:prstGeom>
        </p:spPr>
      </p:pic>
    </p:spTree>
    <p:extLst>
      <p:ext uri="{BB962C8B-B14F-4D97-AF65-F5344CB8AC3E}">
        <p14:creationId xmlns:p14="http://schemas.microsoft.com/office/powerpoint/2010/main" val="8494957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A6576DC-2931-4340-B417-8180B500C345}"/>
              </a:ext>
            </a:extLst>
          </p:cNvPr>
          <p:cNvSpPr>
            <a:spLocks noGrp="1" noRot="1" noChangeArrowheads="1"/>
          </p:cNvSpPr>
          <p:nvPr>
            <p:ph type="title"/>
          </p:nvPr>
        </p:nvSpPr>
        <p:spPr>
          <a:xfrm>
            <a:off x="0" y="0"/>
            <a:ext cx="12949382" cy="1143000"/>
          </a:xfrm>
        </p:spPr>
        <p:txBody>
          <a:bodyPr/>
          <a:lstStyle/>
          <a:p>
            <a:pPr algn="l" eaLnBrk="1" hangingPunct="1">
              <a:defRPr/>
            </a:pPr>
            <a:r>
              <a:rPr lang="fr-FR" sz="2400" dirty="0">
                <a:solidFill>
                  <a:schemeClr val="tx1"/>
                </a:solidFill>
              </a:rPr>
              <a:t>Exemple d’un Plan de Développement Professionnel </a:t>
            </a:r>
            <a:br>
              <a:rPr lang="fr-FR" sz="2400" dirty="0">
                <a:solidFill>
                  <a:schemeClr val="tx1"/>
                </a:solidFill>
              </a:rPr>
            </a:br>
            <a:r>
              <a:rPr lang="fr-FR" sz="2400" dirty="0">
                <a:solidFill>
                  <a:schemeClr val="tx1"/>
                </a:solidFill>
              </a:rPr>
              <a:t>(3 mois de travail) 2006-2007.</a:t>
            </a:r>
          </a:p>
        </p:txBody>
      </p:sp>
      <p:pic>
        <p:nvPicPr>
          <p:cNvPr id="104451" name="Picture 3" descr="BNPinter">
            <a:hlinkClick r:id="rId2" action="ppaction://hlinkpres?slideindex=1&amp;slidetitle="/>
            <a:extLst>
              <a:ext uri="{FF2B5EF4-FFF2-40B4-BE49-F238E27FC236}">
                <a16:creationId xmlns:a16="http://schemas.microsoft.com/office/drawing/2014/main" id="{FC3A3AAD-67DF-4506-92DD-2AF7DA345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6181" y="426553"/>
            <a:ext cx="116363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image-10">
            <a:extLst>
              <a:ext uri="{FF2B5EF4-FFF2-40B4-BE49-F238E27FC236}">
                <a16:creationId xmlns:a16="http://schemas.microsoft.com/office/drawing/2014/main" id="{CA94A0BE-179D-461D-9B3C-40B06951A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1916114"/>
            <a:ext cx="741045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ZoneTexte 4">
            <a:extLst>
              <a:ext uri="{FF2B5EF4-FFF2-40B4-BE49-F238E27FC236}">
                <a16:creationId xmlns:a16="http://schemas.microsoft.com/office/drawing/2014/main" id="{A3DF9407-A61D-4E87-9C3D-32F1358D2B28}"/>
              </a:ext>
            </a:extLst>
          </p:cNvPr>
          <p:cNvSpPr txBox="1">
            <a:spLocks noChangeArrowheads="1"/>
          </p:cNvSpPr>
          <p:nvPr/>
        </p:nvSpPr>
        <p:spPr bwMode="auto">
          <a:xfrm>
            <a:off x="8667750" y="6500814"/>
            <a:ext cx="20002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fr-FR" altLang="fr-FR" sz="1100">
                <a:latin typeface="Century Gothic" panose="020B0502020202020204" pitchFamily="34" charset="0"/>
                <a:cs typeface="Arial" panose="020B0604020202020204" pitchFamily="34" charset="0"/>
              </a:rPr>
              <a:t>© Illustrasport – juin 2010</a:t>
            </a:r>
          </a:p>
        </p:txBody>
      </p:sp>
      <p:pic>
        <p:nvPicPr>
          <p:cNvPr id="105475" name="Image 2">
            <a:extLst>
              <a:ext uri="{FF2B5EF4-FFF2-40B4-BE49-F238E27FC236}">
                <a16:creationId xmlns:a16="http://schemas.microsoft.com/office/drawing/2014/main" id="{8810AD5C-3891-407C-841A-FC46EDEE9A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0"/>
            <a:ext cx="9142412"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a:extLst>
              <a:ext uri="{FF2B5EF4-FFF2-40B4-BE49-F238E27FC236}">
                <a16:creationId xmlns:a16="http://schemas.microsoft.com/office/drawing/2014/main" id="{BAAC26C8-8600-43F2-86E1-3386F682E93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8729" y="643467"/>
            <a:ext cx="7354542"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a:extLst>
              <a:ext uri="{FF2B5EF4-FFF2-40B4-BE49-F238E27FC236}">
                <a16:creationId xmlns:a16="http://schemas.microsoft.com/office/drawing/2014/main" id="{59B8D644-1587-4BE1-81FB-146EEC24966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8729" y="643467"/>
            <a:ext cx="7354542"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5B510D04-7B32-4A94-949B-258A227161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8729" y="643467"/>
            <a:ext cx="7354542"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62D9E4CE-4882-4F6A-BCCD-CE3B7886A3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8729" y="643467"/>
            <a:ext cx="7354542"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2F6269E1-EDBA-4855-A0ED-4F77F5E861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8729" y="643467"/>
            <a:ext cx="7354542"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a:extLst>
              <a:ext uri="{FF2B5EF4-FFF2-40B4-BE49-F238E27FC236}">
                <a16:creationId xmlns:a16="http://schemas.microsoft.com/office/drawing/2014/main" id="{3B296862-6D14-46D2-AAC1-C8B53C47DA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07229" y="643467"/>
            <a:ext cx="8377542"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a:extLst>
              <a:ext uri="{FF2B5EF4-FFF2-40B4-BE49-F238E27FC236}">
                <a16:creationId xmlns:a16="http://schemas.microsoft.com/office/drawing/2014/main" id="{38886A0F-4D80-4260-A6CC-D97877B8D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3375"/>
            <a:ext cx="9144000"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2774</Words>
  <Application>Microsoft Office PowerPoint</Application>
  <PresentationFormat>Grand écran</PresentationFormat>
  <Paragraphs>654</Paragraphs>
  <Slides>118</Slides>
  <Notes>0</Notes>
  <HiddenSlides>0</HiddenSlides>
  <MMClips>11</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2</vt:i4>
      </vt:variant>
      <vt:variant>
        <vt:lpstr>Titres des diapositives</vt:lpstr>
      </vt:variant>
      <vt:variant>
        <vt:i4>118</vt:i4>
      </vt:variant>
    </vt:vector>
  </HeadingPairs>
  <TitlesOfParts>
    <vt:vector size="133" baseType="lpstr">
      <vt:lpstr>Arial</vt:lpstr>
      <vt:lpstr>Calibri</vt:lpstr>
      <vt:lpstr>Calibri Light</vt:lpstr>
      <vt:lpstr>Century Gothic</vt:lpstr>
      <vt:lpstr>Courier New</vt:lpstr>
      <vt:lpstr>Garamond</vt:lpstr>
      <vt:lpstr>RG Text</vt:lpstr>
      <vt:lpstr>Snap ITC</vt:lpstr>
      <vt:lpstr>Tahoma</vt:lpstr>
      <vt:lpstr>Times New Roman</vt:lpstr>
      <vt:lpstr>Verdana</vt:lpstr>
      <vt:lpstr>Wingdings</vt:lpstr>
      <vt:lpstr>Thème Office</vt:lpstr>
      <vt:lpstr>Image</vt:lpstr>
      <vt:lpstr>Acrobat Document</vt:lpstr>
      <vt:lpstr>Présentation PowerPoint</vt:lpstr>
      <vt:lpstr>Présentation PowerPoint</vt:lpstr>
      <vt:lpstr>Rappels !</vt:lpstr>
      <vt:lpstr>Objectifs</vt:lpstr>
      <vt:lpstr>Où en est-on à ce stade ?</vt:lpstr>
      <vt:lpstr>Identification des actifs événementiels</vt:lpstr>
      <vt:lpstr>Approche Ressources &amp; Compétences </vt:lpstr>
      <vt:lpstr>Présentation PowerPoint</vt:lpstr>
      <vt:lpstr>Le principe du « modèle » RBV</vt:lpstr>
      <vt:lpstr>Ressources &amp; Compétences</vt:lpstr>
      <vt:lpstr>Catégorisation des ressources</vt:lpstr>
      <vt:lpstr>Présentation PowerPoint</vt:lpstr>
      <vt:lpstr>Rôle des compétences</vt:lpstr>
      <vt:lpstr>Présentation PowerPoint</vt:lpstr>
      <vt:lpstr>Présentation PowerPoint</vt:lpstr>
      <vt:lpstr>L’événement au cœur d’un réseau de Stakeholders fournisseurs de ressources</vt:lpstr>
      <vt:lpstr>Rappels : Ressources événementielles ?</vt:lpstr>
      <vt:lpstr>Présentation PowerPoint</vt:lpstr>
      <vt:lpstr>Le principal critère</vt:lpstr>
      <vt:lpstr>Business Model  &amp;  Business Plan  </vt:lpstr>
      <vt:lpstr>Business Model  (Lhemann-Ortega et al., 2017)</vt:lpstr>
      <vt:lpstr>Formaliser sa stratégie d’intention :  du Business Model</vt:lpstr>
      <vt:lpstr>Présentation PowerPoint</vt:lpstr>
      <vt:lpstr>Présentation PowerPoint</vt:lpstr>
      <vt:lpstr>La démarche</vt:lpstr>
      <vt:lpstr>Préambule</vt:lpstr>
      <vt:lpstr>Phase d’évaluation événementielle</vt:lpstr>
      <vt:lpstr>Phase d’évaluation événementielle</vt:lpstr>
      <vt:lpstr>Présentation PowerPoint</vt:lpstr>
      <vt:lpstr>Présentation PowerPoint</vt:lpstr>
      <vt:lpstr>Phase d’organisation événementielle</vt:lpstr>
      <vt:lpstr>Phase de mise en œuvre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Roadmap stratégique : création d’activité</vt:lpstr>
      <vt:lpstr>Oui mais…Quels peuvent être les facteur clés d’échec événementiel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ASSETS</vt:lpstr>
      <vt:lpstr>1st INVESTMENT &amp; LEGACY : PLAYERS !</vt:lpstr>
      <vt:lpstr>PARTNERSHIP  VALUE CREATION </vt:lpstr>
      <vt:lpstr>INTERNATIONAL TV COVERAGE</vt:lpstr>
      <vt:lpstr>DOMESTIC MEDIA COVERAGE</vt:lpstr>
      <vt:lpstr>FANS, TENNIS CLUBS IN MARSEILLE PROVENCE</vt:lpstr>
      <vt:lpstr>Présentation PowerPoint</vt:lpstr>
      <vt:lpstr>Présentation PowerPoint</vt:lpstr>
      <vt:lpstr>Présentation PowerPoint</vt:lpstr>
      <vt:lpstr>Présentation PowerPoint</vt:lpstr>
      <vt:lpstr>Présentation PowerPoint</vt:lpstr>
      <vt:lpstr>Présentation PowerPoint</vt:lpstr>
      <vt:lpstr>Business Model / RBV Open13</vt:lpstr>
      <vt:lpstr>Présentation PowerPoint</vt:lpstr>
      <vt:lpstr>Présentation PowerPoint</vt:lpstr>
      <vt:lpstr>Dans la réalité !</vt:lpstr>
      <vt:lpstr>Strategic vision ?</vt:lpstr>
      <vt:lpstr>Présentation PowerPoint</vt:lpstr>
      <vt:lpstr>Contexte : Organisation sous contraintes sanitaires</vt:lpstr>
      <vt:lpstr>Répartition des revenus événementiels tennis professionnels</vt:lpstr>
      <vt:lpstr>La ressource « billetteries » sous tension  </vt:lpstr>
      <vt:lpstr>Présentation PowerPoint</vt:lpstr>
      <vt:lpstr>Présentation PowerPoint</vt:lpstr>
      <vt:lpstr>Présentation PowerPoint</vt:lpstr>
      <vt:lpstr>Présentation PowerPoint</vt:lpstr>
      <vt:lpstr>Exemple d’un Plan de Développement Professionnel  (3 mois de travail) 2006-2007.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Business Model / RBV BNPPM</vt:lpstr>
      <vt:lpstr>DETAIL RPM PAR ACTIVITE</vt:lpstr>
      <vt:lpstr>Présentation PowerPoint</vt:lpstr>
      <vt:lpstr>Présentation PowerPoint</vt:lpstr>
      <vt:lpstr>Présentation PowerPoint</vt:lpstr>
      <vt:lpstr>10 % des organisations sportives</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Lionel Maltese</dc:creator>
  <cp:lastModifiedBy>Lionel Maltese</cp:lastModifiedBy>
  <cp:revision>7</cp:revision>
  <dcterms:created xsi:type="dcterms:W3CDTF">2022-09-09T12:21:30Z</dcterms:created>
  <dcterms:modified xsi:type="dcterms:W3CDTF">2023-08-27T10:47:08Z</dcterms:modified>
</cp:coreProperties>
</file>