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  <p:sldMasterId id="2147483700" r:id="rId2"/>
  </p:sldMasterIdLst>
  <p:sldIdLst>
    <p:sldId id="256" r:id="rId3"/>
    <p:sldId id="332" r:id="rId4"/>
    <p:sldId id="363" r:id="rId5"/>
    <p:sldId id="339" r:id="rId6"/>
    <p:sldId id="326" r:id="rId7"/>
    <p:sldId id="411" r:id="rId8"/>
    <p:sldId id="412" r:id="rId9"/>
    <p:sldId id="413" r:id="rId10"/>
    <p:sldId id="414" r:id="rId11"/>
    <p:sldId id="415" r:id="rId12"/>
    <p:sldId id="416" r:id="rId13"/>
    <p:sldId id="741" r:id="rId14"/>
    <p:sldId id="418" r:id="rId15"/>
    <p:sldId id="419" r:id="rId16"/>
    <p:sldId id="420" r:id="rId17"/>
    <p:sldId id="421" r:id="rId18"/>
    <p:sldId id="423" r:id="rId19"/>
    <p:sldId id="759" r:id="rId20"/>
    <p:sldId id="424" r:id="rId21"/>
    <p:sldId id="394" r:id="rId22"/>
    <p:sldId id="447" r:id="rId23"/>
    <p:sldId id="396" r:id="rId24"/>
    <p:sldId id="406" r:id="rId25"/>
    <p:sldId id="448" r:id="rId26"/>
    <p:sldId id="689" r:id="rId27"/>
    <p:sldId id="728" r:id="rId28"/>
    <p:sldId id="739" r:id="rId29"/>
    <p:sldId id="756" r:id="rId30"/>
    <p:sldId id="740" r:id="rId31"/>
    <p:sldId id="690" r:id="rId32"/>
    <p:sldId id="737" r:id="rId33"/>
    <p:sldId id="2873" r:id="rId34"/>
    <p:sldId id="745" r:id="rId35"/>
    <p:sldId id="397" r:id="rId36"/>
    <p:sldId id="747" r:id="rId37"/>
    <p:sldId id="748" r:id="rId38"/>
    <p:sldId id="749" r:id="rId39"/>
    <p:sldId id="750" r:id="rId40"/>
    <p:sldId id="751" r:id="rId41"/>
    <p:sldId id="752" r:id="rId42"/>
    <p:sldId id="755" r:id="rId43"/>
    <p:sldId id="753" r:id="rId44"/>
    <p:sldId id="754" r:id="rId45"/>
    <p:sldId id="691" r:id="rId46"/>
    <p:sldId id="313" r:id="rId47"/>
    <p:sldId id="262" r:id="rId48"/>
    <p:sldId id="264" r:id="rId49"/>
    <p:sldId id="265" r:id="rId50"/>
    <p:sldId id="266" r:id="rId51"/>
    <p:sldId id="347" r:id="rId52"/>
    <p:sldId id="314" r:id="rId53"/>
    <p:sldId id="263" r:id="rId54"/>
    <p:sldId id="320" r:id="rId55"/>
    <p:sldId id="323" r:id="rId56"/>
    <p:sldId id="267" r:id="rId57"/>
    <p:sldId id="268" r:id="rId58"/>
    <p:sldId id="269" r:id="rId59"/>
    <p:sldId id="270" r:id="rId60"/>
    <p:sldId id="271" r:id="rId61"/>
    <p:sldId id="272" r:id="rId62"/>
    <p:sldId id="346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733" r:id="rId72"/>
    <p:sldId id="716" r:id="rId73"/>
    <p:sldId id="717" r:id="rId74"/>
    <p:sldId id="2874" r:id="rId75"/>
    <p:sldId id="2875" r:id="rId76"/>
    <p:sldId id="281" r:id="rId77"/>
    <p:sldId id="282" r:id="rId78"/>
    <p:sldId id="283" r:id="rId79"/>
    <p:sldId id="284" r:id="rId80"/>
    <p:sldId id="712" r:id="rId81"/>
    <p:sldId id="285" r:id="rId82"/>
    <p:sldId id="286" r:id="rId83"/>
    <p:sldId id="734" r:id="rId84"/>
    <p:sldId id="287" r:id="rId85"/>
    <p:sldId id="315" r:id="rId86"/>
    <p:sldId id="345" r:id="rId87"/>
    <p:sldId id="360" r:id="rId88"/>
    <p:sldId id="389" r:id="rId89"/>
    <p:sldId id="417" r:id="rId90"/>
    <p:sldId id="427" r:id="rId91"/>
    <p:sldId id="432" r:id="rId92"/>
    <p:sldId id="719" r:id="rId93"/>
    <p:sldId id="718" r:id="rId94"/>
    <p:sldId id="761" r:id="rId95"/>
    <p:sldId id="762" r:id="rId96"/>
    <p:sldId id="763" r:id="rId97"/>
    <p:sldId id="764" r:id="rId98"/>
    <p:sldId id="765" r:id="rId99"/>
    <p:sldId id="390" r:id="rId100"/>
    <p:sldId id="288" r:id="rId101"/>
    <p:sldId id="316" r:id="rId102"/>
    <p:sldId id="289" r:id="rId103"/>
    <p:sldId id="290" r:id="rId104"/>
    <p:sldId id="325" r:id="rId105"/>
    <p:sldId id="354" r:id="rId106"/>
    <p:sldId id="376" r:id="rId107"/>
    <p:sldId id="405" r:id="rId108"/>
    <p:sldId id="409" r:id="rId109"/>
    <p:sldId id="446" r:id="rId110"/>
    <p:sldId id="742" r:id="rId111"/>
    <p:sldId id="2876" r:id="rId112"/>
    <p:sldId id="725" r:id="rId113"/>
    <p:sldId id="2877" r:id="rId114"/>
    <p:sldId id="766" r:id="rId115"/>
    <p:sldId id="768" r:id="rId116"/>
    <p:sldId id="769" r:id="rId117"/>
    <p:sldId id="757" r:id="rId118"/>
    <p:sldId id="298" r:id="rId119"/>
    <p:sldId id="300" r:id="rId120"/>
    <p:sldId id="301" r:id="rId121"/>
    <p:sldId id="291" r:id="rId122"/>
    <p:sldId id="2871" r:id="rId123"/>
    <p:sldId id="391" r:id="rId124"/>
    <p:sldId id="318" r:id="rId125"/>
    <p:sldId id="379" r:id="rId126"/>
    <p:sldId id="726" r:id="rId127"/>
    <p:sldId id="378" r:id="rId1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svg"/><Relationship Id="rId1" Type="http://schemas.openxmlformats.org/officeDocument/2006/relationships/image" Target="../media/image111.png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svg"/><Relationship Id="rId1" Type="http://schemas.openxmlformats.org/officeDocument/2006/relationships/image" Target="../media/image201.png"/><Relationship Id="rId6" Type="http://schemas.openxmlformats.org/officeDocument/2006/relationships/image" Target="../media/image206.svg"/><Relationship Id="rId5" Type="http://schemas.openxmlformats.org/officeDocument/2006/relationships/image" Target="../media/image205.png"/><Relationship Id="rId4" Type="http://schemas.openxmlformats.org/officeDocument/2006/relationships/image" Target="../media/image20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42.svg"/><Relationship Id="rId1" Type="http://schemas.openxmlformats.org/officeDocument/2006/relationships/image" Target="../media/image141.png"/><Relationship Id="rId4" Type="http://schemas.openxmlformats.org/officeDocument/2006/relationships/image" Target="../media/image12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4" Type="http://schemas.openxmlformats.org/officeDocument/2006/relationships/image" Target="../media/image146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svg"/><Relationship Id="rId2" Type="http://schemas.openxmlformats.org/officeDocument/2006/relationships/image" Target="../media/image162.svg"/><Relationship Id="rId1" Type="http://schemas.openxmlformats.org/officeDocument/2006/relationships/image" Target="../media/image161.png"/><Relationship Id="rId6" Type="http://schemas.openxmlformats.org/officeDocument/2006/relationships/image" Target="../media/image166.sv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svg"/><Relationship Id="rId4" Type="http://schemas.openxmlformats.org/officeDocument/2006/relationships/image" Target="../media/image164.svg"/><Relationship Id="rId9" Type="http://schemas.openxmlformats.org/officeDocument/2006/relationships/image" Target="../media/image16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svg"/><Relationship Id="rId1" Type="http://schemas.openxmlformats.org/officeDocument/2006/relationships/image" Target="../media/image111.png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svg"/><Relationship Id="rId1" Type="http://schemas.openxmlformats.org/officeDocument/2006/relationships/image" Target="../media/image201.png"/><Relationship Id="rId6" Type="http://schemas.openxmlformats.org/officeDocument/2006/relationships/image" Target="../media/image206.svg"/><Relationship Id="rId5" Type="http://schemas.openxmlformats.org/officeDocument/2006/relationships/image" Target="../media/image205.png"/><Relationship Id="rId4" Type="http://schemas.openxmlformats.org/officeDocument/2006/relationships/image" Target="../media/image20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42.svg"/><Relationship Id="rId1" Type="http://schemas.openxmlformats.org/officeDocument/2006/relationships/image" Target="../media/image141.png"/><Relationship Id="rId4" Type="http://schemas.openxmlformats.org/officeDocument/2006/relationships/image" Target="../media/image12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4" Type="http://schemas.openxmlformats.org/officeDocument/2006/relationships/image" Target="../media/image146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svg"/><Relationship Id="rId2" Type="http://schemas.openxmlformats.org/officeDocument/2006/relationships/image" Target="../media/image162.svg"/><Relationship Id="rId1" Type="http://schemas.openxmlformats.org/officeDocument/2006/relationships/image" Target="../media/image161.png"/><Relationship Id="rId6" Type="http://schemas.openxmlformats.org/officeDocument/2006/relationships/image" Target="../media/image166.sv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svg"/><Relationship Id="rId4" Type="http://schemas.openxmlformats.org/officeDocument/2006/relationships/image" Target="../media/image164.svg"/><Relationship Id="rId9" Type="http://schemas.openxmlformats.org/officeDocument/2006/relationships/image" Target="../media/image1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7FA8A8-24FF-44C0-9157-E00C9177100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BE846A3A-3420-41D1-8326-0727EACBD12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Potentiel  VRIO</a:t>
          </a:r>
          <a:endParaRPr lang="en-US"/>
        </a:p>
      </dgm:t>
    </dgm:pt>
    <dgm:pt modelId="{0530B980-2747-4E34-9C6F-875C9EF2AA8B}" type="parTrans" cxnId="{AFD32262-54FC-4F65-9848-CE6F64D6C878}">
      <dgm:prSet/>
      <dgm:spPr/>
      <dgm:t>
        <a:bodyPr/>
        <a:lstStyle/>
        <a:p>
          <a:endParaRPr lang="en-US"/>
        </a:p>
      </dgm:t>
    </dgm:pt>
    <dgm:pt modelId="{D5B89BF7-6CE3-4F47-B663-49861814EBCB}" type="sibTrans" cxnId="{AFD32262-54FC-4F65-9848-CE6F64D6C878}">
      <dgm:prSet/>
      <dgm:spPr/>
      <dgm:t>
        <a:bodyPr/>
        <a:lstStyle/>
        <a:p>
          <a:endParaRPr lang="en-US"/>
        </a:p>
      </dgm:t>
    </dgm:pt>
    <dgm:pt modelId="{38AE01A1-F837-4749-A5F9-1E63DB55605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Déclencheur</a:t>
          </a:r>
          <a:endParaRPr lang="en-US"/>
        </a:p>
      </dgm:t>
    </dgm:pt>
    <dgm:pt modelId="{7F15FBAB-95EE-4B60-BB69-7F748186B97F}" type="parTrans" cxnId="{23A01154-7149-4EA9-9FBD-5D5BD1FA7151}">
      <dgm:prSet/>
      <dgm:spPr/>
      <dgm:t>
        <a:bodyPr/>
        <a:lstStyle/>
        <a:p>
          <a:endParaRPr lang="en-US"/>
        </a:p>
      </dgm:t>
    </dgm:pt>
    <dgm:pt modelId="{8AA81DE8-038A-4843-98D2-B0CB9B50EA3B}" type="sibTrans" cxnId="{23A01154-7149-4EA9-9FBD-5D5BD1FA7151}">
      <dgm:prSet/>
      <dgm:spPr/>
      <dgm:t>
        <a:bodyPr/>
        <a:lstStyle/>
        <a:p>
          <a:endParaRPr lang="en-US"/>
        </a:p>
      </dgm:t>
    </dgm:pt>
    <dgm:pt modelId="{F94F011F-7294-482A-88C3-2B6A8002FF1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Essence même d’un événement = structure extrêmement expressive</a:t>
          </a:r>
          <a:endParaRPr lang="en-US"/>
        </a:p>
      </dgm:t>
    </dgm:pt>
    <dgm:pt modelId="{A2DF00C3-4044-40FE-8FAB-652630D58A72}" type="parTrans" cxnId="{38D0C6EF-D733-48F5-8E1E-277E04F642FC}">
      <dgm:prSet/>
      <dgm:spPr/>
      <dgm:t>
        <a:bodyPr/>
        <a:lstStyle/>
        <a:p>
          <a:endParaRPr lang="en-US"/>
        </a:p>
      </dgm:t>
    </dgm:pt>
    <dgm:pt modelId="{B5A523C0-E0D7-47F1-A376-66CF0E20B9E3}" type="sibTrans" cxnId="{38D0C6EF-D733-48F5-8E1E-277E04F642FC}">
      <dgm:prSet/>
      <dgm:spPr/>
      <dgm:t>
        <a:bodyPr/>
        <a:lstStyle/>
        <a:p>
          <a:endParaRPr lang="en-US"/>
        </a:p>
      </dgm:t>
    </dgm:pt>
    <dgm:pt modelId="{B96A5A92-3950-420C-9B97-8A8FAC8953D8}" type="pres">
      <dgm:prSet presAssocID="{917FA8A8-24FF-44C0-9157-E00C91771002}" presName="root" presStyleCnt="0">
        <dgm:presLayoutVars>
          <dgm:dir/>
          <dgm:resizeHandles val="exact"/>
        </dgm:presLayoutVars>
      </dgm:prSet>
      <dgm:spPr/>
    </dgm:pt>
    <dgm:pt modelId="{FD5859FD-38BB-4082-A684-F53572A80F62}" type="pres">
      <dgm:prSet presAssocID="{BE846A3A-3420-41D1-8326-0727EACBD127}" presName="compNode" presStyleCnt="0"/>
      <dgm:spPr/>
    </dgm:pt>
    <dgm:pt modelId="{CF135C21-4C68-4B85-AC3C-472D5E0694AF}" type="pres">
      <dgm:prSet presAssocID="{BE846A3A-3420-41D1-8326-0727EACBD127}" presName="bgRect" presStyleLbl="bgShp" presStyleIdx="0" presStyleCnt="3"/>
      <dgm:spPr/>
    </dgm:pt>
    <dgm:pt modelId="{EA0E1C52-9514-447E-8D85-C31FFC40137A}" type="pres">
      <dgm:prSet presAssocID="{BE846A3A-3420-41D1-8326-0727EACBD12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712CD96-44EF-4D75-83DC-410F75C0E316}" type="pres">
      <dgm:prSet presAssocID="{BE846A3A-3420-41D1-8326-0727EACBD127}" presName="spaceRect" presStyleCnt="0"/>
      <dgm:spPr/>
    </dgm:pt>
    <dgm:pt modelId="{E697FF2C-5E19-430A-BE3F-B20D425F40BE}" type="pres">
      <dgm:prSet presAssocID="{BE846A3A-3420-41D1-8326-0727EACBD127}" presName="parTx" presStyleLbl="revTx" presStyleIdx="0" presStyleCnt="3">
        <dgm:presLayoutVars>
          <dgm:chMax val="0"/>
          <dgm:chPref val="0"/>
        </dgm:presLayoutVars>
      </dgm:prSet>
      <dgm:spPr/>
    </dgm:pt>
    <dgm:pt modelId="{CD955B5C-6FD8-4395-8350-2084CF261C99}" type="pres">
      <dgm:prSet presAssocID="{D5B89BF7-6CE3-4F47-B663-49861814EBCB}" presName="sibTrans" presStyleCnt="0"/>
      <dgm:spPr/>
    </dgm:pt>
    <dgm:pt modelId="{22A8B8EE-F0E8-4270-BD19-F72B5EB962E0}" type="pres">
      <dgm:prSet presAssocID="{38AE01A1-F837-4749-A5F9-1E63DB556058}" presName="compNode" presStyleCnt="0"/>
      <dgm:spPr/>
    </dgm:pt>
    <dgm:pt modelId="{A9EF1DC0-76B7-4718-B45A-2622E4E5C8B7}" type="pres">
      <dgm:prSet presAssocID="{38AE01A1-F837-4749-A5F9-1E63DB556058}" presName="bgRect" presStyleLbl="bgShp" presStyleIdx="1" presStyleCnt="3"/>
      <dgm:spPr/>
    </dgm:pt>
    <dgm:pt modelId="{D90C19AB-8848-49D6-B533-589C8D4DF4CE}" type="pres">
      <dgm:prSet presAssocID="{38AE01A1-F837-4749-A5F9-1E63DB55605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5090372C-C629-4193-B2F7-DB06063B70AF}" type="pres">
      <dgm:prSet presAssocID="{38AE01A1-F837-4749-A5F9-1E63DB556058}" presName="spaceRect" presStyleCnt="0"/>
      <dgm:spPr/>
    </dgm:pt>
    <dgm:pt modelId="{AAC4AC1C-88B5-443D-BB1C-C55B0DF8FDDC}" type="pres">
      <dgm:prSet presAssocID="{38AE01A1-F837-4749-A5F9-1E63DB556058}" presName="parTx" presStyleLbl="revTx" presStyleIdx="1" presStyleCnt="3">
        <dgm:presLayoutVars>
          <dgm:chMax val="0"/>
          <dgm:chPref val="0"/>
        </dgm:presLayoutVars>
      </dgm:prSet>
      <dgm:spPr/>
    </dgm:pt>
    <dgm:pt modelId="{FE48923A-B142-4B69-A1C5-496C079A36CD}" type="pres">
      <dgm:prSet presAssocID="{8AA81DE8-038A-4843-98D2-B0CB9B50EA3B}" presName="sibTrans" presStyleCnt="0"/>
      <dgm:spPr/>
    </dgm:pt>
    <dgm:pt modelId="{C6E520C3-5870-48D1-93F2-23B76E109E7D}" type="pres">
      <dgm:prSet presAssocID="{F94F011F-7294-482A-88C3-2B6A8002FF15}" presName="compNode" presStyleCnt="0"/>
      <dgm:spPr/>
    </dgm:pt>
    <dgm:pt modelId="{2F300CFB-CA9C-4A18-881A-9F14D15A5FDD}" type="pres">
      <dgm:prSet presAssocID="{F94F011F-7294-482A-88C3-2B6A8002FF15}" presName="bgRect" presStyleLbl="bgShp" presStyleIdx="2" presStyleCnt="3"/>
      <dgm:spPr/>
    </dgm:pt>
    <dgm:pt modelId="{FFA66F57-619D-48B2-A918-33824EE4335F}" type="pres">
      <dgm:prSet presAssocID="{F94F011F-7294-482A-88C3-2B6A8002FF1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el"/>
        </a:ext>
      </dgm:extLst>
    </dgm:pt>
    <dgm:pt modelId="{31BED330-067E-4339-B181-0825F1C1C55C}" type="pres">
      <dgm:prSet presAssocID="{F94F011F-7294-482A-88C3-2B6A8002FF15}" presName="spaceRect" presStyleCnt="0"/>
      <dgm:spPr/>
    </dgm:pt>
    <dgm:pt modelId="{119A1FF7-98B0-4D39-A387-3B19CA797474}" type="pres">
      <dgm:prSet presAssocID="{F94F011F-7294-482A-88C3-2B6A8002FF1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C599901-32EC-4265-851A-98C4558CFB9B}" type="presOf" srcId="{38AE01A1-F837-4749-A5F9-1E63DB556058}" destId="{AAC4AC1C-88B5-443D-BB1C-C55B0DF8FDDC}" srcOrd="0" destOrd="0" presId="urn:microsoft.com/office/officeart/2018/2/layout/IconVerticalSolidList"/>
    <dgm:cxn modelId="{A7CBBF36-7C17-44F1-A10E-63CEB1C6033C}" type="presOf" srcId="{BE846A3A-3420-41D1-8326-0727EACBD127}" destId="{E697FF2C-5E19-430A-BE3F-B20D425F40BE}" srcOrd="0" destOrd="0" presId="urn:microsoft.com/office/officeart/2018/2/layout/IconVerticalSolidList"/>
    <dgm:cxn modelId="{AFD32262-54FC-4F65-9848-CE6F64D6C878}" srcId="{917FA8A8-24FF-44C0-9157-E00C91771002}" destId="{BE846A3A-3420-41D1-8326-0727EACBD127}" srcOrd="0" destOrd="0" parTransId="{0530B980-2747-4E34-9C6F-875C9EF2AA8B}" sibTransId="{D5B89BF7-6CE3-4F47-B663-49861814EBCB}"/>
    <dgm:cxn modelId="{23A01154-7149-4EA9-9FBD-5D5BD1FA7151}" srcId="{917FA8A8-24FF-44C0-9157-E00C91771002}" destId="{38AE01A1-F837-4749-A5F9-1E63DB556058}" srcOrd="1" destOrd="0" parTransId="{7F15FBAB-95EE-4B60-BB69-7F748186B97F}" sibTransId="{8AA81DE8-038A-4843-98D2-B0CB9B50EA3B}"/>
    <dgm:cxn modelId="{38D0C6EF-D733-48F5-8E1E-277E04F642FC}" srcId="{917FA8A8-24FF-44C0-9157-E00C91771002}" destId="{F94F011F-7294-482A-88C3-2B6A8002FF15}" srcOrd="2" destOrd="0" parTransId="{A2DF00C3-4044-40FE-8FAB-652630D58A72}" sibTransId="{B5A523C0-E0D7-47F1-A376-66CF0E20B9E3}"/>
    <dgm:cxn modelId="{6A53FAF6-8E61-4743-B713-A09BCE7B991B}" type="presOf" srcId="{917FA8A8-24FF-44C0-9157-E00C91771002}" destId="{B96A5A92-3950-420C-9B97-8A8FAC8953D8}" srcOrd="0" destOrd="0" presId="urn:microsoft.com/office/officeart/2018/2/layout/IconVerticalSolidList"/>
    <dgm:cxn modelId="{C7E904FA-A51D-4DBD-BA08-42D51E0C12CE}" type="presOf" srcId="{F94F011F-7294-482A-88C3-2B6A8002FF15}" destId="{119A1FF7-98B0-4D39-A387-3B19CA797474}" srcOrd="0" destOrd="0" presId="urn:microsoft.com/office/officeart/2018/2/layout/IconVerticalSolidList"/>
    <dgm:cxn modelId="{A67748F5-96FF-4E90-96F9-661FAC82B2FF}" type="presParOf" srcId="{B96A5A92-3950-420C-9B97-8A8FAC8953D8}" destId="{FD5859FD-38BB-4082-A684-F53572A80F62}" srcOrd="0" destOrd="0" presId="urn:microsoft.com/office/officeart/2018/2/layout/IconVerticalSolidList"/>
    <dgm:cxn modelId="{2AE01E62-8935-402C-BC37-DAC2EE47DB28}" type="presParOf" srcId="{FD5859FD-38BB-4082-A684-F53572A80F62}" destId="{CF135C21-4C68-4B85-AC3C-472D5E0694AF}" srcOrd="0" destOrd="0" presId="urn:microsoft.com/office/officeart/2018/2/layout/IconVerticalSolidList"/>
    <dgm:cxn modelId="{86C42FAE-3B11-42A4-9B7C-DEE2BD899489}" type="presParOf" srcId="{FD5859FD-38BB-4082-A684-F53572A80F62}" destId="{EA0E1C52-9514-447E-8D85-C31FFC40137A}" srcOrd="1" destOrd="0" presId="urn:microsoft.com/office/officeart/2018/2/layout/IconVerticalSolidList"/>
    <dgm:cxn modelId="{6D0A1235-626C-46FD-9DDE-D969FCD95433}" type="presParOf" srcId="{FD5859FD-38BB-4082-A684-F53572A80F62}" destId="{D712CD96-44EF-4D75-83DC-410F75C0E316}" srcOrd="2" destOrd="0" presId="urn:microsoft.com/office/officeart/2018/2/layout/IconVerticalSolidList"/>
    <dgm:cxn modelId="{D0FECB9F-01B6-49BC-997A-B280BBC0C6E7}" type="presParOf" srcId="{FD5859FD-38BB-4082-A684-F53572A80F62}" destId="{E697FF2C-5E19-430A-BE3F-B20D425F40BE}" srcOrd="3" destOrd="0" presId="urn:microsoft.com/office/officeart/2018/2/layout/IconVerticalSolidList"/>
    <dgm:cxn modelId="{0CA9B56B-8AFF-438E-9747-299C2B240A99}" type="presParOf" srcId="{B96A5A92-3950-420C-9B97-8A8FAC8953D8}" destId="{CD955B5C-6FD8-4395-8350-2084CF261C99}" srcOrd="1" destOrd="0" presId="urn:microsoft.com/office/officeart/2018/2/layout/IconVerticalSolidList"/>
    <dgm:cxn modelId="{B13E6F75-B3F1-4129-BC21-85BB16EA8384}" type="presParOf" srcId="{B96A5A92-3950-420C-9B97-8A8FAC8953D8}" destId="{22A8B8EE-F0E8-4270-BD19-F72B5EB962E0}" srcOrd="2" destOrd="0" presId="urn:microsoft.com/office/officeart/2018/2/layout/IconVerticalSolidList"/>
    <dgm:cxn modelId="{1A43AB8F-975B-4195-91B6-0764C13F7B57}" type="presParOf" srcId="{22A8B8EE-F0E8-4270-BD19-F72B5EB962E0}" destId="{A9EF1DC0-76B7-4718-B45A-2622E4E5C8B7}" srcOrd="0" destOrd="0" presId="urn:microsoft.com/office/officeart/2018/2/layout/IconVerticalSolidList"/>
    <dgm:cxn modelId="{CF2B3B06-249D-4D6E-9A5E-BF328754C212}" type="presParOf" srcId="{22A8B8EE-F0E8-4270-BD19-F72B5EB962E0}" destId="{D90C19AB-8848-49D6-B533-589C8D4DF4CE}" srcOrd="1" destOrd="0" presId="urn:microsoft.com/office/officeart/2018/2/layout/IconVerticalSolidList"/>
    <dgm:cxn modelId="{C4D02D36-B766-43CF-8D2E-C89798BA7FD3}" type="presParOf" srcId="{22A8B8EE-F0E8-4270-BD19-F72B5EB962E0}" destId="{5090372C-C629-4193-B2F7-DB06063B70AF}" srcOrd="2" destOrd="0" presId="urn:microsoft.com/office/officeart/2018/2/layout/IconVerticalSolidList"/>
    <dgm:cxn modelId="{34D63774-EAAC-48C7-B67D-F4B6E55269D3}" type="presParOf" srcId="{22A8B8EE-F0E8-4270-BD19-F72B5EB962E0}" destId="{AAC4AC1C-88B5-443D-BB1C-C55B0DF8FDDC}" srcOrd="3" destOrd="0" presId="urn:microsoft.com/office/officeart/2018/2/layout/IconVerticalSolidList"/>
    <dgm:cxn modelId="{AC363B79-F454-4D5D-84B0-857D65478962}" type="presParOf" srcId="{B96A5A92-3950-420C-9B97-8A8FAC8953D8}" destId="{FE48923A-B142-4B69-A1C5-496C079A36CD}" srcOrd="3" destOrd="0" presId="urn:microsoft.com/office/officeart/2018/2/layout/IconVerticalSolidList"/>
    <dgm:cxn modelId="{B0305E93-88A8-46CA-A86E-99E40410EF3F}" type="presParOf" srcId="{B96A5A92-3950-420C-9B97-8A8FAC8953D8}" destId="{C6E520C3-5870-48D1-93F2-23B76E109E7D}" srcOrd="4" destOrd="0" presId="urn:microsoft.com/office/officeart/2018/2/layout/IconVerticalSolidList"/>
    <dgm:cxn modelId="{A74B0C34-9074-45E9-A636-D79432090945}" type="presParOf" srcId="{C6E520C3-5870-48D1-93F2-23B76E109E7D}" destId="{2F300CFB-CA9C-4A18-881A-9F14D15A5FDD}" srcOrd="0" destOrd="0" presId="urn:microsoft.com/office/officeart/2018/2/layout/IconVerticalSolidList"/>
    <dgm:cxn modelId="{6B11F35B-ADBB-49F7-A018-619EC9C54143}" type="presParOf" srcId="{C6E520C3-5870-48D1-93F2-23B76E109E7D}" destId="{FFA66F57-619D-48B2-A918-33824EE4335F}" srcOrd="1" destOrd="0" presId="urn:microsoft.com/office/officeart/2018/2/layout/IconVerticalSolidList"/>
    <dgm:cxn modelId="{B8FA45F1-315E-4796-AAD8-6CCA336C49A1}" type="presParOf" srcId="{C6E520C3-5870-48D1-93F2-23B76E109E7D}" destId="{31BED330-067E-4339-B181-0825F1C1C55C}" srcOrd="2" destOrd="0" presId="urn:microsoft.com/office/officeart/2018/2/layout/IconVerticalSolidList"/>
    <dgm:cxn modelId="{95BFBFBA-A23F-4C1F-AE14-EA16D4CE80EC}" type="presParOf" srcId="{C6E520C3-5870-48D1-93F2-23B76E109E7D}" destId="{119A1FF7-98B0-4D39-A387-3B19CA7974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32C233-34D8-4F5F-A4D3-BCFE73E33CA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DD94BAF-B1F5-45A0-BDE6-DD244C76EA5E}">
      <dgm:prSet/>
      <dgm:spPr/>
      <dgm:t>
        <a:bodyPr/>
        <a:lstStyle/>
        <a:p>
          <a:r>
            <a:rPr lang="fr-FR"/>
            <a:t>L’affiche n’est jamais la même : difficulté de travailler une marque par différentes raisons (merchandising = souvenir)…</a:t>
          </a:r>
          <a:endParaRPr lang="en-US"/>
        </a:p>
      </dgm:t>
    </dgm:pt>
    <dgm:pt modelId="{7BAB72F6-B89E-4FE7-8052-280F920B0A74}" type="parTrans" cxnId="{2ED9D86F-054F-49A7-8A72-963C28E2173D}">
      <dgm:prSet/>
      <dgm:spPr/>
      <dgm:t>
        <a:bodyPr/>
        <a:lstStyle/>
        <a:p>
          <a:endParaRPr lang="en-US"/>
        </a:p>
      </dgm:t>
    </dgm:pt>
    <dgm:pt modelId="{13953E49-B757-4ADA-9835-D954F4A50AA6}" type="sibTrans" cxnId="{2ED9D86F-054F-49A7-8A72-963C28E2173D}">
      <dgm:prSet/>
      <dgm:spPr/>
      <dgm:t>
        <a:bodyPr/>
        <a:lstStyle/>
        <a:p>
          <a:endParaRPr lang="en-US"/>
        </a:p>
      </dgm:t>
    </dgm:pt>
    <dgm:pt modelId="{BA53415B-8A82-4A47-9221-AC4CD2D7BDEC}">
      <dgm:prSet/>
      <dgm:spPr/>
      <dgm:t>
        <a:bodyPr/>
        <a:lstStyle/>
        <a:p>
          <a:r>
            <a:rPr lang="fr-FR"/>
            <a:t>Identité et réputation : légende – histoire, territoire français (voire européen 2007) : événement qui fait partie du patrimoine français.</a:t>
          </a:r>
          <a:endParaRPr lang="en-US"/>
        </a:p>
      </dgm:t>
    </dgm:pt>
    <dgm:pt modelId="{6050F6C6-F676-47FE-A9B2-4AA599C20BE9}" type="parTrans" cxnId="{2C5541ED-C145-4E07-8296-1037D7951E54}">
      <dgm:prSet/>
      <dgm:spPr/>
      <dgm:t>
        <a:bodyPr/>
        <a:lstStyle/>
        <a:p>
          <a:endParaRPr lang="en-US"/>
        </a:p>
      </dgm:t>
    </dgm:pt>
    <dgm:pt modelId="{6E0B81D6-592C-4AD8-8E06-CF8F81CAF8E1}" type="sibTrans" cxnId="{2C5541ED-C145-4E07-8296-1037D7951E54}">
      <dgm:prSet/>
      <dgm:spPr/>
      <dgm:t>
        <a:bodyPr/>
        <a:lstStyle/>
        <a:p>
          <a:endParaRPr lang="en-US"/>
        </a:p>
      </dgm:t>
    </dgm:pt>
    <dgm:pt modelId="{381CC9FF-6C21-443E-9D38-492118341899}">
      <dgm:prSet/>
      <dgm:spPr/>
      <dgm:t>
        <a:bodyPr/>
        <a:lstStyle/>
        <a:p>
          <a:r>
            <a:rPr lang="fr-FR"/>
            <a:t>Evénement qui fait le sportif (idem pour RG)</a:t>
          </a:r>
          <a:endParaRPr lang="en-US"/>
        </a:p>
      </dgm:t>
    </dgm:pt>
    <dgm:pt modelId="{8A0BE1A8-FC70-47A8-825C-7F9A677F354B}" type="parTrans" cxnId="{C51145F1-5FED-4A35-8705-7B6740998320}">
      <dgm:prSet/>
      <dgm:spPr/>
      <dgm:t>
        <a:bodyPr/>
        <a:lstStyle/>
        <a:p>
          <a:endParaRPr lang="en-US"/>
        </a:p>
      </dgm:t>
    </dgm:pt>
    <dgm:pt modelId="{E5DD6231-FA67-42D9-BEF6-E0014600FE7D}" type="sibTrans" cxnId="{C51145F1-5FED-4A35-8705-7B6740998320}">
      <dgm:prSet/>
      <dgm:spPr/>
      <dgm:t>
        <a:bodyPr/>
        <a:lstStyle/>
        <a:p>
          <a:endParaRPr lang="en-US"/>
        </a:p>
      </dgm:t>
    </dgm:pt>
    <dgm:pt modelId="{F8CF5879-F31E-41EB-B6C3-34F6FAE2ACAC}">
      <dgm:prSet/>
      <dgm:spPr/>
      <dgm:t>
        <a:bodyPr/>
        <a:lstStyle/>
        <a:p>
          <a:r>
            <a:rPr lang="fr-FR"/>
            <a:t>Organisateur méconnu (ASO) mis à part la qualité opérationnelle unique</a:t>
          </a:r>
          <a:endParaRPr lang="en-US"/>
        </a:p>
      </dgm:t>
    </dgm:pt>
    <dgm:pt modelId="{FDC88E24-FD58-4BFF-A78D-177C965815E9}" type="parTrans" cxnId="{FEEA6574-6658-42B7-A165-6FB01E5EA84C}">
      <dgm:prSet/>
      <dgm:spPr/>
      <dgm:t>
        <a:bodyPr/>
        <a:lstStyle/>
        <a:p>
          <a:endParaRPr lang="en-US"/>
        </a:p>
      </dgm:t>
    </dgm:pt>
    <dgm:pt modelId="{9EB06ECC-3786-400C-8A02-CC0D186A2AC7}" type="sibTrans" cxnId="{FEEA6574-6658-42B7-A165-6FB01E5EA84C}">
      <dgm:prSet/>
      <dgm:spPr/>
      <dgm:t>
        <a:bodyPr/>
        <a:lstStyle/>
        <a:p>
          <a:endParaRPr lang="en-US"/>
        </a:p>
      </dgm:t>
    </dgm:pt>
    <dgm:pt modelId="{4F7A5759-EBF4-4AA6-9FE1-9A9470D817C0}">
      <dgm:prSet/>
      <dgm:spPr/>
      <dgm:t>
        <a:bodyPr/>
        <a:lstStyle/>
        <a:p>
          <a:r>
            <a:rPr lang="fr-FR"/>
            <a:t>Difficulté de segmentation – événement extrêmement populaire =&gt; parrainage « hétérogène » </a:t>
          </a:r>
          <a:endParaRPr lang="en-US"/>
        </a:p>
      </dgm:t>
    </dgm:pt>
    <dgm:pt modelId="{2B30A487-D171-459B-97BD-FB213FBA2FAD}" type="parTrans" cxnId="{5A1A7C41-F48C-49AA-989C-2FCB286A16C8}">
      <dgm:prSet/>
      <dgm:spPr/>
      <dgm:t>
        <a:bodyPr/>
        <a:lstStyle/>
        <a:p>
          <a:endParaRPr lang="en-US"/>
        </a:p>
      </dgm:t>
    </dgm:pt>
    <dgm:pt modelId="{7103C0D8-2CAE-41EF-9216-A25FA1552E42}" type="sibTrans" cxnId="{5A1A7C41-F48C-49AA-989C-2FCB286A16C8}">
      <dgm:prSet/>
      <dgm:spPr/>
      <dgm:t>
        <a:bodyPr/>
        <a:lstStyle/>
        <a:p>
          <a:endParaRPr lang="en-US"/>
        </a:p>
      </dgm:t>
    </dgm:pt>
    <dgm:pt modelId="{2BE67E6A-8D51-48FE-A7F5-1A85DFD12507}">
      <dgm:prSet/>
      <dgm:spPr/>
      <dgm:t>
        <a:bodyPr/>
        <a:lstStyle/>
        <a:p>
          <a:r>
            <a:rPr lang="fr-FR"/>
            <a:t>Bassin du hors média = Caravane du Tour (unique!)</a:t>
          </a:r>
          <a:endParaRPr lang="en-US"/>
        </a:p>
      </dgm:t>
    </dgm:pt>
    <dgm:pt modelId="{B418E3A6-5991-4A47-9C0E-C0F82DF82B0C}" type="parTrans" cxnId="{3CE5B7B1-F984-4539-8D0E-59DDA244087B}">
      <dgm:prSet/>
      <dgm:spPr/>
      <dgm:t>
        <a:bodyPr/>
        <a:lstStyle/>
        <a:p>
          <a:endParaRPr lang="en-US"/>
        </a:p>
      </dgm:t>
    </dgm:pt>
    <dgm:pt modelId="{BA4B215E-A00B-40A7-B40C-0180F0DA7490}" type="sibTrans" cxnId="{3CE5B7B1-F984-4539-8D0E-59DDA244087B}">
      <dgm:prSet/>
      <dgm:spPr/>
      <dgm:t>
        <a:bodyPr/>
        <a:lstStyle/>
        <a:p>
          <a:endParaRPr lang="en-US"/>
        </a:p>
      </dgm:t>
    </dgm:pt>
    <dgm:pt modelId="{5C3EF8FF-810A-47DF-937B-695018DF8CBD}">
      <dgm:prSet/>
      <dgm:spPr/>
      <dgm:t>
        <a:bodyPr/>
        <a:lstStyle/>
        <a:p>
          <a:r>
            <a:rPr lang="fr-FR"/>
            <a:t>Dirigeant reconnu et charismatique : Jean-Marie Leblanc </a:t>
          </a:r>
          <a:r>
            <a:rPr lang="fr-FR">
              <a:sym typeface="Wingdings" panose="05000000000000000000" pitchFamily="2" charset="2"/>
            </a:rPr>
            <a:t></a:t>
          </a:r>
          <a:r>
            <a:rPr lang="fr-FR"/>
            <a:t> Christian Prudhomme</a:t>
          </a:r>
          <a:endParaRPr lang="en-US"/>
        </a:p>
      </dgm:t>
    </dgm:pt>
    <dgm:pt modelId="{C46C3E0C-1D63-431F-9306-1C05CCDC6D56}" type="parTrans" cxnId="{CCC66445-C155-4F98-8009-E3D884ABB4F3}">
      <dgm:prSet/>
      <dgm:spPr/>
      <dgm:t>
        <a:bodyPr/>
        <a:lstStyle/>
        <a:p>
          <a:endParaRPr lang="en-US"/>
        </a:p>
      </dgm:t>
    </dgm:pt>
    <dgm:pt modelId="{378140C4-3D4B-4099-9C8E-BDA8BB9AB3E6}" type="sibTrans" cxnId="{CCC66445-C155-4F98-8009-E3D884ABB4F3}">
      <dgm:prSet/>
      <dgm:spPr/>
      <dgm:t>
        <a:bodyPr/>
        <a:lstStyle/>
        <a:p>
          <a:endParaRPr lang="en-US"/>
        </a:p>
      </dgm:t>
    </dgm:pt>
    <dgm:pt modelId="{BC265437-5054-47FC-8265-DB06BFEF4A1C}" type="pres">
      <dgm:prSet presAssocID="{0332C233-34D8-4F5F-A4D3-BCFE73E33CAA}" presName="vert0" presStyleCnt="0">
        <dgm:presLayoutVars>
          <dgm:dir/>
          <dgm:animOne val="branch"/>
          <dgm:animLvl val="lvl"/>
        </dgm:presLayoutVars>
      </dgm:prSet>
      <dgm:spPr/>
    </dgm:pt>
    <dgm:pt modelId="{DB2F447F-B5BB-428C-AF2C-7A8FA6D4B2A3}" type="pres">
      <dgm:prSet presAssocID="{4DD94BAF-B1F5-45A0-BDE6-DD244C76EA5E}" presName="thickLine" presStyleLbl="alignNode1" presStyleIdx="0" presStyleCnt="7"/>
      <dgm:spPr/>
    </dgm:pt>
    <dgm:pt modelId="{2021C114-C41B-4997-9FC9-B99C742417F9}" type="pres">
      <dgm:prSet presAssocID="{4DD94BAF-B1F5-45A0-BDE6-DD244C76EA5E}" presName="horz1" presStyleCnt="0"/>
      <dgm:spPr/>
    </dgm:pt>
    <dgm:pt modelId="{1F9C0A5D-1407-40F9-A125-7B0E71D375EA}" type="pres">
      <dgm:prSet presAssocID="{4DD94BAF-B1F5-45A0-BDE6-DD244C76EA5E}" presName="tx1" presStyleLbl="revTx" presStyleIdx="0" presStyleCnt="7"/>
      <dgm:spPr/>
    </dgm:pt>
    <dgm:pt modelId="{5A9DD1CE-BD63-4742-86D2-9647063AED30}" type="pres">
      <dgm:prSet presAssocID="{4DD94BAF-B1F5-45A0-BDE6-DD244C76EA5E}" presName="vert1" presStyleCnt="0"/>
      <dgm:spPr/>
    </dgm:pt>
    <dgm:pt modelId="{8543C951-6265-42FF-971F-2F1C164379D5}" type="pres">
      <dgm:prSet presAssocID="{BA53415B-8A82-4A47-9221-AC4CD2D7BDEC}" presName="thickLine" presStyleLbl="alignNode1" presStyleIdx="1" presStyleCnt="7"/>
      <dgm:spPr/>
    </dgm:pt>
    <dgm:pt modelId="{E6455878-0BD1-417B-864F-097EDA961043}" type="pres">
      <dgm:prSet presAssocID="{BA53415B-8A82-4A47-9221-AC4CD2D7BDEC}" presName="horz1" presStyleCnt="0"/>
      <dgm:spPr/>
    </dgm:pt>
    <dgm:pt modelId="{18579BCB-6383-49B8-8628-4482999AAEEC}" type="pres">
      <dgm:prSet presAssocID="{BA53415B-8A82-4A47-9221-AC4CD2D7BDEC}" presName="tx1" presStyleLbl="revTx" presStyleIdx="1" presStyleCnt="7"/>
      <dgm:spPr/>
    </dgm:pt>
    <dgm:pt modelId="{65269F61-1A34-459C-90C0-EFE3C39220FE}" type="pres">
      <dgm:prSet presAssocID="{BA53415B-8A82-4A47-9221-AC4CD2D7BDEC}" presName="vert1" presStyleCnt="0"/>
      <dgm:spPr/>
    </dgm:pt>
    <dgm:pt modelId="{8E8EE3DA-82E0-4BA8-BC1B-50FE09A04F9E}" type="pres">
      <dgm:prSet presAssocID="{381CC9FF-6C21-443E-9D38-492118341899}" presName="thickLine" presStyleLbl="alignNode1" presStyleIdx="2" presStyleCnt="7"/>
      <dgm:spPr/>
    </dgm:pt>
    <dgm:pt modelId="{8E2E433A-6C02-4397-BC43-42430B20DF2D}" type="pres">
      <dgm:prSet presAssocID="{381CC9FF-6C21-443E-9D38-492118341899}" presName="horz1" presStyleCnt="0"/>
      <dgm:spPr/>
    </dgm:pt>
    <dgm:pt modelId="{70D35254-2E71-415F-A77D-166330D2B4C6}" type="pres">
      <dgm:prSet presAssocID="{381CC9FF-6C21-443E-9D38-492118341899}" presName="tx1" presStyleLbl="revTx" presStyleIdx="2" presStyleCnt="7"/>
      <dgm:spPr/>
    </dgm:pt>
    <dgm:pt modelId="{6BF6B2F4-5750-433A-928B-FEB46F59F957}" type="pres">
      <dgm:prSet presAssocID="{381CC9FF-6C21-443E-9D38-492118341899}" presName="vert1" presStyleCnt="0"/>
      <dgm:spPr/>
    </dgm:pt>
    <dgm:pt modelId="{C85AC4FD-5B94-4782-A4D3-AD951815987A}" type="pres">
      <dgm:prSet presAssocID="{F8CF5879-F31E-41EB-B6C3-34F6FAE2ACAC}" presName="thickLine" presStyleLbl="alignNode1" presStyleIdx="3" presStyleCnt="7"/>
      <dgm:spPr/>
    </dgm:pt>
    <dgm:pt modelId="{82612A27-AD80-4B96-AD24-E4A8AEDA94F1}" type="pres">
      <dgm:prSet presAssocID="{F8CF5879-F31E-41EB-B6C3-34F6FAE2ACAC}" presName="horz1" presStyleCnt="0"/>
      <dgm:spPr/>
    </dgm:pt>
    <dgm:pt modelId="{B097D676-3E2F-4C40-918F-951EDE7594F2}" type="pres">
      <dgm:prSet presAssocID="{F8CF5879-F31E-41EB-B6C3-34F6FAE2ACAC}" presName="tx1" presStyleLbl="revTx" presStyleIdx="3" presStyleCnt="7"/>
      <dgm:spPr/>
    </dgm:pt>
    <dgm:pt modelId="{9EC5B54B-6CD8-43DF-977C-62F11B282B43}" type="pres">
      <dgm:prSet presAssocID="{F8CF5879-F31E-41EB-B6C3-34F6FAE2ACAC}" presName="vert1" presStyleCnt="0"/>
      <dgm:spPr/>
    </dgm:pt>
    <dgm:pt modelId="{94F5E9C9-6A6C-4D16-97ED-84183643D9C7}" type="pres">
      <dgm:prSet presAssocID="{4F7A5759-EBF4-4AA6-9FE1-9A9470D817C0}" presName="thickLine" presStyleLbl="alignNode1" presStyleIdx="4" presStyleCnt="7"/>
      <dgm:spPr/>
    </dgm:pt>
    <dgm:pt modelId="{6C4210C2-CA73-4293-A553-774E2D61D2A1}" type="pres">
      <dgm:prSet presAssocID="{4F7A5759-EBF4-4AA6-9FE1-9A9470D817C0}" presName="horz1" presStyleCnt="0"/>
      <dgm:spPr/>
    </dgm:pt>
    <dgm:pt modelId="{4038B2D0-5D34-4E92-8AF7-FB5767B37575}" type="pres">
      <dgm:prSet presAssocID="{4F7A5759-EBF4-4AA6-9FE1-9A9470D817C0}" presName="tx1" presStyleLbl="revTx" presStyleIdx="4" presStyleCnt="7"/>
      <dgm:spPr/>
    </dgm:pt>
    <dgm:pt modelId="{9BCFC28F-5DEB-4871-837C-1FC7BBBFA5F0}" type="pres">
      <dgm:prSet presAssocID="{4F7A5759-EBF4-4AA6-9FE1-9A9470D817C0}" presName="vert1" presStyleCnt="0"/>
      <dgm:spPr/>
    </dgm:pt>
    <dgm:pt modelId="{F238F0C7-10D9-466B-A4EE-2CE0E72AD69C}" type="pres">
      <dgm:prSet presAssocID="{2BE67E6A-8D51-48FE-A7F5-1A85DFD12507}" presName="thickLine" presStyleLbl="alignNode1" presStyleIdx="5" presStyleCnt="7"/>
      <dgm:spPr/>
    </dgm:pt>
    <dgm:pt modelId="{2E29D5E2-CC9F-4564-99C2-93937F337FE6}" type="pres">
      <dgm:prSet presAssocID="{2BE67E6A-8D51-48FE-A7F5-1A85DFD12507}" presName="horz1" presStyleCnt="0"/>
      <dgm:spPr/>
    </dgm:pt>
    <dgm:pt modelId="{CE5CA674-17CA-4F29-9156-B9C61761155E}" type="pres">
      <dgm:prSet presAssocID="{2BE67E6A-8D51-48FE-A7F5-1A85DFD12507}" presName="tx1" presStyleLbl="revTx" presStyleIdx="5" presStyleCnt="7"/>
      <dgm:spPr/>
    </dgm:pt>
    <dgm:pt modelId="{4ADB2230-56EE-4BBD-A0B5-37613EA1EB57}" type="pres">
      <dgm:prSet presAssocID="{2BE67E6A-8D51-48FE-A7F5-1A85DFD12507}" presName="vert1" presStyleCnt="0"/>
      <dgm:spPr/>
    </dgm:pt>
    <dgm:pt modelId="{A8988156-0731-493E-A77B-EEDC14E8FC29}" type="pres">
      <dgm:prSet presAssocID="{5C3EF8FF-810A-47DF-937B-695018DF8CBD}" presName="thickLine" presStyleLbl="alignNode1" presStyleIdx="6" presStyleCnt="7"/>
      <dgm:spPr/>
    </dgm:pt>
    <dgm:pt modelId="{5474F9F2-D5B4-4AF1-9FDE-6CD5026268DA}" type="pres">
      <dgm:prSet presAssocID="{5C3EF8FF-810A-47DF-937B-695018DF8CBD}" presName="horz1" presStyleCnt="0"/>
      <dgm:spPr/>
    </dgm:pt>
    <dgm:pt modelId="{9EB9D42D-5B52-42F9-BE1B-F604B04AE816}" type="pres">
      <dgm:prSet presAssocID="{5C3EF8FF-810A-47DF-937B-695018DF8CBD}" presName="tx1" presStyleLbl="revTx" presStyleIdx="6" presStyleCnt="7"/>
      <dgm:spPr/>
    </dgm:pt>
    <dgm:pt modelId="{E86BC0EF-E589-4393-B5F2-21E3E6B4AE55}" type="pres">
      <dgm:prSet presAssocID="{5C3EF8FF-810A-47DF-937B-695018DF8CBD}" presName="vert1" presStyleCnt="0"/>
      <dgm:spPr/>
    </dgm:pt>
  </dgm:ptLst>
  <dgm:cxnLst>
    <dgm:cxn modelId="{61C74512-D6E6-49EE-A862-E006CB4A9A38}" type="presOf" srcId="{4F7A5759-EBF4-4AA6-9FE1-9A9470D817C0}" destId="{4038B2D0-5D34-4E92-8AF7-FB5767B37575}" srcOrd="0" destOrd="0" presId="urn:microsoft.com/office/officeart/2008/layout/LinedList"/>
    <dgm:cxn modelId="{5A1A7C41-F48C-49AA-989C-2FCB286A16C8}" srcId="{0332C233-34D8-4F5F-A4D3-BCFE73E33CAA}" destId="{4F7A5759-EBF4-4AA6-9FE1-9A9470D817C0}" srcOrd="4" destOrd="0" parTransId="{2B30A487-D171-459B-97BD-FB213FBA2FAD}" sibTransId="{7103C0D8-2CAE-41EF-9216-A25FA1552E42}"/>
    <dgm:cxn modelId="{C1C01E62-6A5F-48CE-834B-AAEC07B13BC7}" type="presOf" srcId="{381CC9FF-6C21-443E-9D38-492118341899}" destId="{70D35254-2E71-415F-A77D-166330D2B4C6}" srcOrd="0" destOrd="0" presId="urn:microsoft.com/office/officeart/2008/layout/LinedList"/>
    <dgm:cxn modelId="{CCC66445-C155-4F98-8009-E3D884ABB4F3}" srcId="{0332C233-34D8-4F5F-A4D3-BCFE73E33CAA}" destId="{5C3EF8FF-810A-47DF-937B-695018DF8CBD}" srcOrd="6" destOrd="0" parTransId="{C46C3E0C-1D63-431F-9306-1C05CCDC6D56}" sibTransId="{378140C4-3D4B-4099-9C8E-BDA8BB9AB3E6}"/>
    <dgm:cxn modelId="{A72AE768-2CB2-470B-AFFA-27C848FFB73F}" type="presOf" srcId="{0332C233-34D8-4F5F-A4D3-BCFE73E33CAA}" destId="{BC265437-5054-47FC-8265-DB06BFEF4A1C}" srcOrd="0" destOrd="0" presId="urn:microsoft.com/office/officeart/2008/layout/LinedList"/>
    <dgm:cxn modelId="{C20D384A-BD01-4BBE-AC97-DF474887B7EB}" type="presOf" srcId="{F8CF5879-F31E-41EB-B6C3-34F6FAE2ACAC}" destId="{B097D676-3E2F-4C40-918F-951EDE7594F2}" srcOrd="0" destOrd="0" presId="urn:microsoft.com/office/officeart/2008/layout/LinedList"/>
    <dgm:cxn modelId="{2ED9D86F-054F-49A7-8A72-963C28E2173D}" srcId="{0332C233-34D8-4F5F-A4D3-BCFE73E33CAA}" destId="{4DD94BAF-B1F5-45A0-BDE6-DD244C76EA5E}" srcOrd="0" destOrd="0" parTransId="{7BAB72F6-B89E-4FE7-8052-280F920B0A74}" sibTransId="{13953E49-B757-4ADA-9835-D954F4A50AA6}"/>
    <dgm:cxn modelId="{FEEA6574-6658-42B7-A165-6FB01E5EA84C}" srcId="{0332C233-34D8-4F5F-A4D3-BCFE73E33CAA}" destId="{F8CF5879-F31E-41EB-B6C3-34F6FAE2ACAC}" srcOrd="3" destOrd="0" parTransId="{FDC88E24-FD58-4BFF-A78D-177C965815E9}" sibTransId="{9EB06ECC-3786-400C-8A02-CC0D186A2AC7}"/>
    <dgm:cxn modelId="{820C3278-85DE-4C43-A3ED-66B401498FF8}" type="presOf" srcId="{BA53415B-8A82-4A47-9221-AC4CD2D7BDEC}" destId="{18579BCB-6383-49B8-8628-4482999AAEEC}" srcOrd="0" destOrd="0" presId="urn:microsoft.com/office/officeart/2008/layout/LinedList"/>
    <dgm:cxn modelId="{AF6A5C79-BC70-4595-BCCD-0147B3C91A37}" type="presOf" srcId="{2BE67E6A-8D51-48FE-A7F5-1A85DFD12507}" destId="{CE5CA674-17CA-4F29-9156-B9C61761155E}" srcOrd="0" destOrd="0" presId="urn:microsoft.com/office/officeart/2008/layout/LinedList"/>
    <dgm:cxn modelId="{3CE5B7B1-F984-4539-8D0E-59DDA244087B}" srcId="{0332C233-34D8-4F5F-A4D3-BCFE73E33CAA}" destId="{2BE67E6A-8D51-48FE-A7F5-1A85DFD12507}" srcOrd="5" destOrd="0" parTransId="{B418E3A6-5991-4A47-9C0E-C0F82DF82B0C}" sibTransId="{BA4B215E-A00B-40A7-B40C-0180F0DA7490}"/>
    <dgm:cxn modelId="{7F152CDE-1691-4CAB-A548-BFE18E833C57}" type="presOf" srcId="{5C3EF8FF-810A-47DF-937B-695018DF8CBD}" destId="{9EB9D42D-5B52-42F9-BE1B-F604B04AE816}" srcOrd="0" destOrd="0" presId="urn:microsoft.com/office/officeart/2008/layout/LinedList"/>
    <dgm:cxn modelId="{2C5541ED-C145-4E07-8296-1037D7951E54}" srcId="{0332C233-34D8-4F5F-A4D3-BCFE73E33CAA}" destId="{BA53415B-8A82-4A47-9221-AC4CD2D7BDEC}" srcOrd="1" destOrd="0" parTransId="{6050F6C6-F676-47FE-A9B2-4AA599C20BE9}" sibTransId="{6E0B81D6-592C-4AD8-8E06-CF8F81CAF8E1}"/>
    <dgm:cxn modelId="{C51145F1-5FED-4A35-8705-7B6740998320}" srcId="{0332C233-34D8-4F5F-A4D3-BCFE73E33CAA}" destId="{381CC9FF-6C21-443E-9D38-492118341899}" srcOrd="2" destOrd="0" parTransId="{8A0BE1A8-FC70-47A8-825C-7F9A677F354B}" sibTransId="{E5DD6231-FA67-42D9-BEF6-E0014600FE7D}"/>
    <dgm:cxn modelId="{783C8DFC-2A0C-49F5-9ABC-C7F8CD5ECCE3}" type="presOf" srcId="{4DD94BAF-B1F5-45A0-BDE6-DD244C76EA5E}" destId="{1F9C0A5D-1407-40F9-A125-7B0E71D375EA}" srcOrd="0" destOrd="0" presId="urn:microsoft.com/office/officeart/2008/layout/LinedList"/>
    <dgm:cxn modelId="{239915AC-6F14-45E7-96CE-BAB9981185B1}" type="presParOf" srcId="{BC265437-5054-47FC-8265-DB06BFEF4A1C}" destId="{DB2F447F-B5BB-428C-AF2C-7A8FA6D4B2A3}" srcOrd="0" destOrd="0" presId="urn:microsoft.com/office/officeart/2008/layout/LinedList"/>
    <dgm:cxn modelId="{B204E868-C684-4C94-A142-6551DBE4555A}" type="presParOf" srcId="{BC265437-5054-47FC-8265-DB06BFEF4A1C}" destId="{2021C114-C41B-4997-9FC9-B99C742417F9}" srcOrd="1" destOrd="0" presId="urn:microsoft.com/office/officeart/2008/layout/LinedList"/>
    <dgm:cxn modelId="{10A9EAFD-F4C8-4DCB-B8D4-06B249E1D8E3}" type="presParOf" srcId="{2021C114-C41B-4997-9FC9-B99C742417F9}" destId="{1F9C0A5D-1407-40F9-A125-7B0E71D375EA}" srcOrd="0" destOrd="0" presId="urn:microsoft.com/office/officeart/2008/layout/LinedList"/>
    <dgm:cxn modelId="{365061D2-F2CB-4E1A-9138-33A248EA58BF}" type="presParOf" srcId="{2021C114-C41B-4997-9FC9-B99C742417F9}" destId="{5A9DD1CE-BD63-4742-86D2-9647063AED30}" srcOrd="1" destOrd="0" presId="urn:microsoft.com/office/officeart/2008/layout/LinedList"/>
    <dgm:cxn modelId="{B7424DA4-F370-4ED3-A172-6E71DDDB1A7B}" type="presParOf" srcId="{BC265437-5054-47FC-8265-DB06BFEF4A1C}" destId="{8543C951-6265-42FF-971F-2F1C164379D5}" srcOrd="2" destOrd="0" presId="urn:microsoft.com/office/officeart/2008/layout/LinedList"/>
    <dgm:cxn modelId="{5C33C13F-A69B-4832-9E24-1F023D1CF89E}" type="presParOf" srcId="{BC265437-5054-47FC-8265-DB06BFEF4A1C}" destId="{E6455878-0BD1-417B-864F-097EDA961043}" srcOrd="3" destOrd="0" presId="urn:microsoft.com/office/officeart/2008/layout/LinedList"/>
    <dgm:cxn modelId="{0C6D394E-AA00-4779-9E8C-C7CDA5F90C9A}" type="presParOf" srcId="{E6455878-0BD1-417B-864F-097EDA961043}" destId="{18579BCB-6383-49B8-8628-4482999AAEEC}" srcOrd="0" destOrd="0" presId="urn:microsoft.com/office/officeart/2008/layout/LinedList"/>
    <dgm:cxn modelId="{39790B68-F951-4DF6-BDC2-1AAEEB75153E}" type="presParOf" srcId="{E6455878-0BD1-417B-864F-097EDA961043}" destId="{65269F61-1A34-459C-90C0-EFE3C39220FE}" srcOrd="1" destOrd="0" presId="urn:microsoft.com/office/officeart/2008/layout/LinedList"/>
    <dgm:cxn modelId="{6BD1755B-A538-45B2-96DC-F8D075E6A678}" type="presParOf" srcId="{BC265437-5054-47FC-8265-DB06BFEF4A1C}" destId="{8E8EE3DA-82E0-4BA8-BC1B-50FE09A04F9E}" srcOrd="4" destOrd="0" presId="urn:microsoft.com/office/officeart/2008/layout/LinedList"/>
    <dgm:cxn modelId="{0FDFAFF9-1784-4E1F-9714-8DB30CF61B3D}" type="presParOf" srcId="{BC265437-5054-47FC-8265-DB06BFEF4A1C}" destId="{8E2E433A-6C02-4397-BC43-42430B20DF2D}" srcOrd="5" destOrd="0" presId="urn:microsoft.com/office/officeart/2008/layout/LinedList"/>
    <dgm:cxn modelId="{9F0E1BE6-6234-41C2-A2F3-5C9F940F20F5}" type="presParOf" srcId="{8E2E433A-6C02-4397-BC43-42430B20DF2D}" destId="{70D35254-2E71-415F-A77D-166330D2B4C6}" srcOrd="0" destOrd="0" presId="urn:microsoft.com/office/officeart/2008/layout/LinedList"/>
    <dgm:cxn modelId="{3C814065-E654-4A59-97EE-E4BA40E3131A}" type="presParOf" srcId="{8E2E433A-6C02-4397-BC43-42430B20DF2D}" destId="{6BF6B2F4-5750-433A-928B-FEB46F59F957}" srcOrd="1" destOrd="0" presId="urn:microsoft.com/office/officeart/2008/layout/LinedList"/>
    <dgm:cxn modelId="{FA506613-37C8-4548-9A7D-57FBAD8718A7}" type="presParOf" srcId="{BC265437-5054-47FC-8265-DB06BFEF4A1C}" destId="{C85AC4FD-5B94-4782-A4D3-AD951815987A}" srcOrd="6" destOrd="0" presId="urn:microsoft.com/office/officeart/2008/layout/LinedList"/>
    <dgm:cxn modelId="{1D00FF51-E02C-43FC-9E2D-55297928AEA8}" type="presParOf" srcId="{BC265437-5054-47FC-8265-DB06BFEF4A1C}" destId="{82612A27-AD80-4B96-AD24-E4A8AEDA94F1}" srcOrd="7" destOrd="0" presId="urn:microsoft.com/office/officeart/2008/layout/LinedList"/>
    <dgm:cxn modelId="{099F7E40-FE00-4D53-94C2-E86D62F4AEF4}" type="presParOf" srcId="{82612A27-AD80-4B96-AD24-E4A8AEDA94F1}" destId="{B097D676-3E2F-4C40-918F-951EDE7594F2}" srcOrd="0" destOrd="0" presId="urn:microsoft.com/office/officeart/2008/layout/LinedList"/>
    <dgm:cxn modelId="{17027B4E-A7A8-4242-86C4-826C02B1370C}" type="presParOf" srcId="{82612A27-AD80-4B96-AD24-E4A8AEDA94F1}" destId="{9EC5B54B-6CD8-43DF-977C-62F11B282B43}" srcOrd="1" destOrd="0" presId="urn:microsoft.com/office/officeart/2008/layout/LinedList"/>
    <dgm:cxn modelId="{547C60DA-16AA-41A6-9E1D-3CB5D0E59E4B}" type="presParOf" srcId="{BC265437-5054-47FC-8265-DB06BFEF4A1C}" destId="{94F5E9C9-6A6C-4D16-97ED-84183643D9C7}" srcOrd="8" destOrd="0" presId="urn:microsoft.com/office/officeart/2008/layout/LinedList"/>
    <dgm:cxn modelId="{385B2954-0BA8-42B8-89A4-D74604C0531A}" type="presParOf" srcId="{BC265437-5054-47FC-8265-DB06BFEF4A1C}" destId="{6C4210C2-CA73-4293-A553-774E2D61D2A1}" srcOrd="9" destOrd="0" presId="urn:microsoft.com/office/officeart/2008/layout/LinedList"/>
    <dgm:cxn modelId="{4AD142AB-002E-4999-81CE-F9DA00C60DD6}" type="presParOf" srcId="{6C4210C2-CA73-4293-A553-774E2D61D2A1}" destId="{4038B2D0-5D34-4E92-8AF7-FB5767B37575}" srcOrd="0" destOrd="0" presId="urn:microsoft.com/office/officeart/2008/layout/LinedList"/>
    <dgm:cxn modelId="{A33D41C1-741F-486E-83EC-327BFE2D5A75}" type="presParOf" srcId="{6C4210C2-CA73-4293-A553-774E2D61D2A1}" destId="{9BCFC28F-5DEB-4871-837C-1FC7BBBFA5F0}" srcOrd="1" destOrd="0" presId="urn:microsoft.com/office/officeart/2008/layout/LinedList"/>
    <dgm:cxn modelId="{E36586EA-07B5-4EE9-96A8-1368A5C65EAA}" type="presParOf" srcId="{BC265437-5054-47FC-8265-DB06BFEF4A1C}" destId="{F238F0C7-10D9-466B-A4EE-2CE0E72AD69C}" srcOrd="10" destOrd="0" presId="urn:microsoft.com/office/officeart/2008/layout/LinedList"/>
    <dgm:cxn modelId="{EFDD9BFC-F5B7-43EB-A2B3-148F983E6511}" type="presParOf" srcId="{BC265437-5054-47FC-8265-DB06BFEF4A1C}" destId="{2E29D5E2-CC9F-4564-99C2-93937F337FE6}" srcOrd="11" destOrd="0" presId="urn:microsoft.com/office/officeart/2008/layout/LinedList"/>
    <dgm:cxn modelId="{96A7CAD6-495F-481B-AFB6-BB51A83640DB}" type="presParOf" srcId="{2E29D5E2-CC9F-4564-99C2-93937F337FE6}" destId="{CE5CA674-17CA-4F29-9156-B9C61761155E}" srcOrd="0" destOrd="0" presId="urn:microsoft.com/office/officeart/2008/layout/LinedList"/>
    <dgm:cxn modelId="{11AAEC4F-167D-41A9-9F68-5C354C7452C1}" type="presParOf" srcId="{2E29D5E2-CC9F-4564-99C2-93937F337FE6}" destId="{4ADB2230-56EE-4BBD-A0B5-37613EA1EB57}" srcOrd="1" destOrd="0" presId="urn:microsoft.com/office/officeart/2008/layout/LinedList"/>
    <dgm:cxn modelId="{4E06206B-94C3-4F39-A35C-E148A722FD78}" type="presParOf" srcId="{BC265437-5054-47FC-8265-DB06BFEF4A1C}" destId="{A8988156-0731-493E-A77B-EEDC14E8FC29}" srcOrd="12" destOrd="0" presId="urn:microsoft.com/office/officeart/2008/layout/LinedList"/>
    <dgm:cxn modelId="{5522FE88-0842-43FF-9E1B-5004C0AF003B}" type="presParOf" srcId="{BC265437-5054-47FC-8265-DB06BFEF4A1C}" destId="{5474F9F2-D5B4-4AF1-9FDE-6CD5026268DA}" srcOrd="13" destOrd="0" presId="urn:microsoft.com/office/officeart/2008/layout/LinedList"/>
    <dgm:cxn modelId="{ECB818BB-4BC5-496C-B3F6-7F6AB101B5E2}" type="presParOf" srcId="{5474F9F2-D5B4-4AF1-9FDE-6CD5026268DA}" destId="{9EB9D42D-5B52-42F9-BE1B-F604B04AE816}" srcOrd="0" destOrd="0" presId="urn:microsoft.com/office/officeart/2008/layout/LinedList"/>
    <dgm:cxn modelId="{DE1C858E-5FC0-441C-B5DD-BF6586CEDE1D}" type="presParOf" srcId="{5474F9F2-D5B4-4AF1-9FDE-6CD5026268DA}" destId="{E86BC0EF-E589-4393-B5F2-21E3E6B4AE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C460C6-6F18-4EF3-ABC7-88C1D55705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EBDFA232-41A6-4F99-A391-B4E59042D6F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DOPAGE !</a:t>
          </a:r>
          <a:endParaRPr lang="en-US"/>
        </a:p>
      </dgm:t>
    </dgm:pt>
    <dgm:pt modelId="{9DB1B047-2A33-41CE-B0E5-316119509CEE}" type="parTrans" cxnId="{F88271EE-43EB-4004-852B-2031D0F74237}">
      <dgm:prSet/>
      <dgm:spPr/>
      <dgm:t>
        <a:bodyPr/>
        <a:lstStyle/>
        <a:p>
          <a:endParaRPr lang="en-US"/>
        </a:p>
      </dgm:t>
    </dgm:pt>
    <dgm:pt modelId="{8D62B741-74FB-4675-B708-C6DE92D432F8}" type="sibTrans" cxnId="{F88271EE-43EB-4004-852B-2031D0F74237}">
      <dgm:prSet/>
      <dgm:spPr/>
      <dgm:t>
        <a:bodyPr/>
        <a:lstStyle/>
        <a:p>
          <a:endParaRPr lang="en-US"/>
        </a:p>
      </dgm:t>
    </dgm:pt>
    <dgm:pt modelId="{5C335758-516A-46FD-BE37-4C4001BC211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Contrôle des stakeholders !</a:t>
          </a:r>
          <a:endParaRPr lang="en-US"/>
        </a:p>
      </dgm:t>
    </dgm:pt>
    <dgm:pt modelId="{C733A740-871A-49C9-B5C9-B88776079436}" type="parTrans" cxnId="{68F03FD7-6163-48A2-A067-DEB5593F1FC3}">
      <dgm:prSet/>
      <dgm:spPr/>
      <dgm:t>
        <a:bodyPr/>
        <a:lstStyle/>
        <a:p>
          <a:endParaRPr lang="en-US"/>
        </a:p>
      </dgm:t>
    </dgm:pt>
    <dgm:pt modelId="{8D56A4CC-EC49-4A2A-BF98-BFE72B56D3C1}" type="sibTrans" cxnId="{68F03FD7-6163-48A2-A067-DEB5593F1FC3}">
      <dgm:prSet/>
      <dgm:spPr/>
      <dgm:t>
        <a:bodyPr/>
        <a:lstStyle/>
        <a:p>
          <a:endParaRPr lang="en-US"/>
        </a:p>
      </dgm:t>
    </dgm:pt>
    <dgm:pt modelId="{924F4ED0-59B3-4CD6-8457-70E6375BEF2F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L’événement le plus populaire en France peut-il disparaître ?</a:t>
          </a:r>
          <a:endParaRPr lang="en-US"/>
        </a:p>
      </dgm:t>
    </dgm:pt>
    <dgm:pt modelId="{D3372D80-48D4-4EFE-8F5F-64EAABA0E845}" type="parTrans" cxnId="{3753394A-DB7B-464D-BC29-99F2A0E34A9D}">
      <dgm:prSet/>
      <dgm:spPr/>
      <dgm:t>
        <a:bodyPr/>
        <a:lstStyle/>
        <a:p>
          <a:endParaRPr lang="en-US"/>
        </a:p>
      </dgm:t>
    </dgm:pt>
    <dgm:pt modelId="{D5295329-9925-42FE-91C1-C8E99299BFDE}" type="sibTrans" cxnId="{3753394A-DB7B-464D-BC29-99F2A0E34A9D}">
      <dgm:prSet/>
      <dgm:spPr/>
      <dgm:t>
        <a:bodyPr/>
        <a:lstStyle/>
        <a:p>
          <a:endParaRPr lang="en-US"/>
        </a:p>
      </dgm:t>
    </dgm:pt>
    <dgm:pt modelId="{BC1791BD-0EE1-4B20-911D-2C0A2F0EA9B0}" type="pres">
      <dgm:prSet presAssocID="{E4C460C6-6F18-4EF3-ABC7-88C1D557057B}" presName="root" presStyleCnt="0">
        <dgm:presLayoutVars>
          <dgm:dir/>
          <dgm:resizeHandles val="exact"/>
        </dgm:presLayoutVars>
      </dgm:prSet>
      <dgm:spPr/>
    </dgm:pt>
    <dgm:pt modelId="{8189A573-A14B-4BAD-9FD1-039BB7CD2CDE}" type="pres">
      <dgm:prSet presAssocID="{EBDFA232-41A6-4F99-A391-B4E59042D6FB}" presName="compNode" presStyleCnt="0"/>
      <dgm:spPr/>
    </dgm:pt>
    <dgm:pt modelId="{7DF026F1-25BE-46F3-B0CD-74CA5D9D4EE8}" type="pres">
      <dgm:prSet presAssocID="{EBDFA232-41A6-4F99-A391-B4E59042D6FB}" presName="bgRect" presStyleLbl="bgShp" presStyleIdx="0" presStyleCnt="3"/>
      <dgm:spPr/>
    </dgm:pt>
    <dgm:pt modelId="{F9585ACC-2D6D-4E20-8F61-1BA2F5B2B71D}" type="pres">
      <dgm:prSet presAssocID="{EBDFA232-41A6-4F99-A391-B4E59042D6F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93F1214-63EB-485C-80A7-F7D9263B6A5A}" type="pres">
      <dgm:prSet presAssocID="{EBDFA232-41A6-4F99-A391-B4E59042D6FB}" presName="spaceRect" presStyleCnt="0"/>
      <dgm:spPr/>
    </dgm:pt>
    <dgm:pt modelId="{607CF1B6-3C60-4F20-9B8C-7C9470CD9A94}" type="pres">
      <dgm:prSet presAssocID="{EBDFA232-41A6-4F99-A391-B4E59042D6FB}" presName="parTx" presStyleLbl="revTx" presStyleIdx="0" presStyleCnt="3">
        <dgm:presLayoutVars>
          <dgm:chMax val="0"/>
          <dgm:chPref val="0"/>
        </dgm:presLayoutVars>
      </dgm:prSet>
      <dgm:spPr/>
    </dgm:pt>
    <dgm:pt modelId="{B038ED10-70C6-4F81-9CF5-716664F05977}" type="pres">
      <dgm:prSet presAssocID="{8D62B741-74FB-4675-B708-C6DE92D432F8}" presName="sibTrans" presStyleCnt="0"/>
      <dgm:spPr/>
    </dgm:pt>
    <dgm:pt modelId="{16350725-8FC4-40E8-B59A-76E4D2CC7ACB}" type="pres">
      <dgm:prSet presAssocID="{5C335758-516A-46FD-BE37-4C4001BC211A}" presName="compNode" presStyleCnt="0"/>
      <dgm:spPr/>
    </dgm:pt>
    <dgm:pt modelId="{A08A4814-B288-4FFF-8030-C3C70C0FEE50}" type="pres">
      <dgm:prSet presAssocID="{5C335758-516A-46FD-BE37-4C4001BC211A}" presName="bgRect" presStyleLbl="bgShp" presStyleIdx="1" presStyleCnt="3"/>
      <dgm:spPr/>
    </dgm:pt>
    <dgm:pt modelId="{DC816C17-32F2-43BA-BC66-DC977D202F3A}" type="pres">
      <dgm:prSet presAssocID="{5C335758-516A-46FD-BE37-4C4001BC211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9A98058C-ED0C-46A7-81C8-5F864C3904B5}" type="pres">
      <dgm:prSet presAssocID="{5C335758-516A-46FD-BE37-4C4001BC211A}" presName="spaceRect" presStyleCnt="0"/>
      <dgm:spPr/>
    </dgm:pt>
    <dgm:pt modelId="{56F2F605-B359-4997-8953-D88281516BFE}" type="pres">
      <dgm:prSet presAssocID="{5C335758-516A-46FD-BE37-4C4001BC211A}" presName="parTx" presStyleLbl="revTx" presStyleIdx="1" presStyleCnt="3">
        <dgm:presLayoutVars>
          <dgm:chMax val="0"/>
          <dgm:chPref val="0"/>
        </dgm:presLayoutVars>
      </dgm:prSet>
      <dgm:spPr/>
    </dgm:pt>
    <dgm:pt modelId="{F521AFD7-5142-44FB-A438-842859CDF165}" type="pres">
      <dgm:prSet presAssocID="{8D56A4CC-EC49-4A2A-BF98-BFE72B56D3C1}" presName="sibTrans" presStyleCnt="0"/>
      <dgm:spPr/>
    </dgm:pt>
    <dgm:pt modelId="{1B86E87D-FC12-42A4-8728-BB52DE81DB25}" type="pres">
      <dgm:prSet presAssocID="{924F4ED0-59B3-4CD6-8457-70E6375BEF2F}" presName="compNode" presStyleCnt="0"/>
      <dgm:spPr/>
    </dgm:pt>
    <dgm:pt modelId="{E769940A-58D9-4CC3-BCAC-EB06A3AAD927}" type="pres">
      <dgm:prSet presAssocID="{924F4ED0-59B3-4CD6-8457-70E6375BEF2F}" presName="bgRect" presStyleLbl="bgShp" presStyleIdx="2" presStyleCnt="3"/>
      <dgm:spPr/>
    </dgm:pt>
    <dgm:pt modelId="{53BC6DDC-6003-430A-8AC6-66C5EE01B95B}" type="pres">
      <dgm:prSet presAssocID="{924F4ED0-59B3-4CD6-8457-70E6375BEF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F2C29C77-AE36-428E-8501-BB2590F4F0E6}" type="pres">
      <dgm:prSet presAssocID="{924F4ED0-59B3-4CD6-8457-70E6375BEF2F}" presName="spaceRect" presStyleCnt="0"/>
      <dgm:spPr/>
    </dgm:pt>
    <dgm:pt modelId="{7D1E0762-5246-4F16-A2F8-308535F59906}" type="pres">
      <dgm:prSet presAssocID="{924F4ED0-59B3-4CD6-8457-70E6375BEF2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4394316-497E-4478-BFA9-F5B959C89B14}" type="presOf" srcId="{EBDFA232-41A6-4F99-A391-B4E59042D6FB}" destId="{607CF1B6-3C60-4F20-9B8C-7C9470CD9A94}" srcOrd="0" destOrd="0" presId="urn:microsoft.com/office/officeart/2018/2/layout/IconVerticalSolidList"/>
    <dgm:cxn modelId="{3753394A-DB7B-464D-BC29-99F2A0E34A9D}" srcId="{E4C460C6-6F18-4EF3-ABC7-88C1D557057B}" destId="{924F4ED0-59B3-4CD6-8457-70E6375BEF2F}" srcOrd="2" destOrd="0" parTransId="{D3372D80-48D4-4EFE-8F5F-64EAABA0E845}" sibTransId="{D5295329-9925-42FE-91C1-C8E99299BFDE}"/>
    <dgm:cxn modelId="{CCB62B59-4D9D-4282-8FE4-FB39136E3E53}" type="presOf" srcId="{924F4ED0-59B3-4CD6-8457-70E6375BEF2F}" destId="{7D1E0762-5246-4F16-A2F8-308535F59906}" srcOrd="0" destOrd="0" presId="urn:microsoft.com/office/officeart/2018/2/layout/IconVerticalSolidList"/>
    <dgm:cxn modelId="{8CC2B27E-B62C-4A5C-AF55-0B339C478F7E}" type="presOf" srcId="{5C335758-516A-46FD-BE37-4C4001BC211A}" destId="{56F2F605-B359-4997-8953-D88281516BFE}" srcOrd="0" destOrd="0" presId="urn:microsoft.com/office/officeart/2018/2/layout/IconVerticalSolidList"/>
    <dgm:cxn modelId="{68F03FD7-6163-48A2-A067-DEB5593F1FC3}" srcId="{E4C460C6-6F18-4EF3-ABC7-88C1D557057B}" destId="{5C335758-516A-46FD-BE37-4C4001BC211A}" srcOrd="1" destOrd="0" parTransId="{C733A740-871A-49C9-B5C9-B88776079436}" sibTransId="{8D56A4CC-EC49-4A2A-BF98-BFE72B56D3C1}"/>
    <dgm:cxn modelId="{F88271EE-43EB-4004-852B-2031D0F74237}" srcId="{E4C460C6-6F18-4EF3-ABC7-88C1D557057B}" destId="{EBDFA232-41A6-4F99-A391-B4E59042D6FB}" srcOrd="0" destOrd="0" parTransId="{9DB1B047-2A33-41CE-B0E5-316119509CEE}" sibTransId="{8D62B741-74FB-4675-B708-C6DE92D432F8}"/>
    <dgm:cxn modelId="{34B6EFF2-B2F3-4254-B74F-916B77F0D322}" type="presOf" srcId="{E4C460C6-6F18-4EF3-ABC7-88C1D557057B}" destId="{BC1791BD-0EE1-4B20-911D-2C0A2F0EA9B0}" srcOrd="0" destOrd="0" presId="urn:microsoft.com/office/officeart/2018/2/layout/IconVerticalSolidList"/>
    <dgm:cxn modelId="{382D2BF7-83D1-47CA-96C0-D3BA94BC6034}" type="presParOf" srcId="{BC1791BD-0EE1-4B20-911D-2C0A2F0EA9B0}" destId="{8189A573-A14B-4BAD-9FD1-039BB7CD2CDE}" srcOrd="0" destOrd="0" presId="urn:microsoft.com/office/officeart/2018/2/layout/IconVerticalSolidList"/>
    <dgm:cxn modelId="{64E900F2-A1AD-4C68-A6A9-738B5C43FBD4}" type="presParOf" srcId="{8189A573-A14B-4BAD-9FD1-039BB7CD2CDE}" destId="{7DF026F1-25BE-46F3-B0CD-74CA5D9D4EE8}" srcOrd="0" destOrd="0" presId="urn:microsoft.com/office/officeart/2018/2/layout/IconVerticalSolidList"/>
    <dgm:cxn modelId="{D996FB21-7D9F-4684-A5DD-08231536AC46}" type="presParOf" srcId="{8189A573-A14B-4BAD-9FD1-039BB7CD2CDE}" destId="{F9585ACC-2D6D-4E20-8F61-1BA2F5B2B71D}" srcOrd="1" destOrd="0" presId="urn:microsoft.com/office/officeart/2018/2/layout/IconVerticalSolidList"/>
    <dgm:cxn modelId="{00348786-4533-4B44-9522-423A2D6C57B0}" type="presParOf" srcId="{8189A573-A14B-4BAD-9FD1-039BB7CD2CDE}" destId="{293F1214-63EB-485C-80A7-F7D9263B6A5A}" srcOrd="2" destOrd="0" presId="urn:microsoft.com/office/officeart/2018/2/layout/IconVerticalSolidList"/>
    <dgm:cxn modelId="{2DB52BB8-820C-461F-B58E-0080F42BFF98}" type="presParOf" srcId="{8189A573-A14B-4BAD-9FD1-039BB7CD2CDE}" destId="{607CF1B6-3C60-4F20-9B8C-7C9470CD9A94}" srcOrd="3" destOrd="0" presId="urn:microsoft.com/office/officeart/2018/2/layout/IconVerticalSolidList"/>
    <dgm:cxn modelId="{E11D0E15-13FA-4C19-92F4-FD64FFDE6B82}" type="presParOf" srcId="{BC1791BD-0EE1-4B20-911D-2C0A2F0EA9B0}" destId="{B038ED10-70C6-4F81-9CF5-716664F05977}" srcOrd="1" destOrd="0" presId="urn:microsoft.com/office/officeart/2018/2/layout/IconVerticalSolidList"/>
    <dgm:cxn modelId="{553F1EC3-7F5B-4067-9E3E-5F14A5102571}" type="presParOf" srcId="{BC1791BD-0EE1-4B20-911D-2C0A2F0EA9B0}" destId="{16350725-8FC4-40E8-B59A-76E4D2CC7ACB}" srcOrd="2" destOrd="0" presId="urn:microsoft.com/office/officeart/2018/2/layout/IconVerticalSolidList"/>
    <dgm:cxn modelId="{583A0F1D-63FD-49DC-ADD2-CB7D33A2D77E}" type="presParOf" srcId="{16350725-8FC4-40E8-B59A-76E4D2CC7ACB}" destId="{A08A4814-B288-4FFF-8030-C3C70C0FEE50}" srcOrd="0" destOrd="0" presId="urn:microsoft.com/office/officeart/2018/2/layout/IconVerticalSolidList"/>
    <dgm:cxn modelId="{0BA53900-A445-4FEA-A15F-31162E4121CE}" type="presParOf" srcId="{16350725-8FC4-40E8-B59A-76E4D2CC7ACB}" destId="{DC816C17-32F2-43BA-BC66-DC977D202F3A}" srcOrd="1" destOrd="0" presId="urn:microsoft.com/office/officeart/2018/2/layout/IconVerticalSolidList"/>
    <dgm:cxn modelId="{DDD343F8-4273-4B5D-84D2-83EC3A7CF818}" type="presParOf" srcId="{16350725-8FC4-40E8-B59A-76E4D2CC7ACB}" destId="{9A98058C-ED0C-46A7-81C8-5F864C3904B5}" srcOrd="2" destOrd="0" presId="urn:microsoft.com/office/officeart/2018/2/layout/IconVerticalSolidList"/>
    <dgm:cxn modelId="{527DDFE4-628C-4109-9B0B-CD8A3834F75C}" type="presParOf" srcId="{16350725-8FC4-40E8-B59A-76E4D2CC7ACB}" destId="{56F2F605-B359-4997-8953-D88281516BFE}" srcOrd="3" destOrd="0" presId="urn:microsoft.com/office/officeart/2018/2/layout/IconVerticalSolidList"/>
    <dgm:cxn modelId="{BEEB5F98-7710-4D8A-91D7-4905C3AAA985}" type="presParOf" srcId="{BC1791BD-0EE1-4B20-911D-2C0A2F0EA9B0}" destId="{F521AFD7-5142-44FB-A438-842859CDF165}" srcOrd="3" destOrd="0" presId="urn:microsoft.com/office/officeart/2018/2/layout/IconVerticalSolidList"/>
    <dgm:cxn modelId="{8070E746-2B53-4C80-86B2-8E448940C273}" type="presParOf" srcId="{BC1791BD-0EE1-4B20-911D-2C0A2F0EA9B0}" destId="{1B86E87D-FC12-42A4-8728-BB52DE81DB25}" srcOrd="4" destOrd="0" presId="urn:microsoft.com/office/officeart/2018/2/layout/IconVerticalSolidList"/>
    <dgm:cxn modelId="{18F11B45-47E9-40A7-A642-EB5432310D89}" type="presParOf" srcId="{1B86E87D-FC12-42A4-8728-BB52DE81DB25}" destId="{E769940A-58D9-4CC3-BCAC-EB06A3AAD927}" srcOrd="0" destOrd="0" presId="urn:microsoft.com/office/officeart/2018/2/layout/IconVerticalSolidList"/>
    <dgm:cxn modelId="{70179FF3-5899-4D44-8741-2488FCFF8507}" type="presParOf" srcId="{1B86E87D-FC12-42A4-8728-BB52DE81DB25}" destId="{53BC6DDC-6003-430A-8AC6-66C5EE01B95B}" srcOrd="1" destOrd="0" presId="urn:microsoft.com/office/officeart/2018/2/layout/IconVerticalSolidList"/>
    <dgm:cxn modelId="{51BA7F94-4915-4409-B67D-B418AC682D39}" type="presParOf" srcId="{1B86E87D-FC12-42A4-8728-BB52DE81DB25}" destId="{F2C29C77-AE36-428E-8501-BB2590F4F0E6}" srcOrd="2" destOrd="0" presId="urn:microsoft.com/office/officeart/2018/2/layout/IconVerticalSolidList"/>
    <dgm:cxn modelId="{517E4AE7-1DC0-4729-B597-8313E2392D4E}" type="presParOf" srcId="{1B86E87D-FC12-42A4-8728-BB52DE81DB25}" destId="{7D1E0762-5246-4F16-A2F8-308535F599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3014717-8A54-4E49-A34C-504C77FC3FCF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7CB9871-681E-4254-95D2-B4A82E8D33E8}">
      <dgm:prSet/>
      <dgm:spPr/>
      <dgm:t>
        <a:bodyPr/>
        <a:lstStyle/>
        <a:p>
          <a:r>
            <a:rPr lang="fr-FR" b="1"/>
            <a:t>Question ?</a:t>
          </a:r>
          <a:endParaRPr lang="en-US"/>
        </a:p>
      </dgm:t>
    </dgm:pt>
    <dgm:pt modelId="{85319BC0-60FF-4962-B45E-C3EDE95DC36B}" type="parTrans" cxnId="{F9B976E5-4635-45D9-AFC1-212EA174C4A8}">
      <dgm:prSet/>
      <dgm:spPr/>
      <dgm:t>
        <a:bodyPr/>
        <a:lstStyle/>
        <a:p>
          <a:endParaRPr lang="en-US"/>
        </a:p>
      </dgm:t>
    </dgm:pt>
    <dgm:pt modelId="{13873E44-77F8-44C6-AC1C-31C628CF60A5}" type="sibTrans" cxnId="{F9B976E5-4635-45D9-AFC1-212EA174C4A8}">
      <dgm:prSet/>
      <dgm:spPr/>
      <dgm:t>
        <a:bodyPr/>
        <a:lstStyle/>
        <a:p>
          <a:endParaRPr lang="en-US"/>
        </a:p>
      </dgm:t>
    </dgm:pt>
    <dgm:pt modelId="{8F82FF1E-5822-4502-BF3C-D43BA1AFBFEB}">
      <dgm:prSet/>
      <dgm:spPr/>
      <dgm:t>
        <a:bodyPr/>
        <a:lstStyle/>
        <a:p>
          <a:r>
            <a:rPr lang="fr-FR"/>
            <a:t>Quel type de management pour un événement exceptionnel (qui se fait tout seul ?) ?</a:t>
          </a:r>
          <a:endParaRPr lang="en-US"/>
        </a:p>
      </dgm:t>
    </dgm:pt>
    <dgm:pt modelId="{6C8E2529-08A7-4723-A8B1-7EA3956C87F6}" type="parTrans" cxnId="{F49EE933-A763-4770-879F-2706A714F560}">
      <dgm:prSet/>
      <dgm:spPr/>
      <dgm:t>
        <a:bodyPr/>
        <a:lstStyle/>
        <a:p>
          <a:endParaRPr lang="en-US"/>
        </a:p>
      </dgm:t>
    </dgm:pt>
    <dgm:pt modelId="{A0A55463-0AFA-468A-BB7D-24CAFE6CA9B9}" type="sibTrans" cxnId="{F49EE933-A763-4770-879F-2706A714F560}">
      <dgm:prSet/>
      <dgm:spPr/>
      <dgm:t>
        <a:bodyPr/>
        <a:lstStyle/>
        <a:p>
          <a:endParaRPr lang="en-US"/>
        </a:p>
      </dgm:t>
    </dgm:pt>
    <dgm:pt modelId="{A4EF3227-D442-46C3-881F-EA5F192B395B}">
      <dgm:prSet/>
      <dgm:spPr/>
      <dgm:t>
        <a:bodyPr/>
        <a:lstStyle/>
        <a:p>
          <a:r>
            <a:rPr lang="fr-FR"/>
            <a:t>Quelles améliorations – innovations ?</a:t>
          </a:r>
          <a:endParaRPr lang="en-US"/>
        </a:p>
      </dgm:t>
    </dgm:pt>
    <dgm:pt modelId="{B17F12A0-3BDE-4A33-AA96-A5F53BEE20F1}" type="parTrans" cxnId="{0FD846D2-33DC-49B9-8924-0FF331937884}">
      <dgm:prSet/>
      <dgm:spPr/>
      <dgm:t>
        <a:bodyPr/>
        <a:lstStyle/>
        <a:p>
          <a:endParaRPr lang="en-US"/>
        </a:p>
      </dgm:t>
    </dgm:pt>
    <dgm:pt modelId="{ACF7DC7D-FC7C-47BF-B702-A4517C48C5AA}" type="sibTrans" cxnId="{0FD846D2-33DC-49B9-8924-0FF331937884}">
      <dgm:prSet/>
      <dgm:spPr/>
      <dgm:t>
        <a:bodyPr/>
        <a:lstStyle/>
        <a:p>
          <a:endParaRPr lang="en-US"/>
        </a:p>
      </dgm:t>
    </dgm:pt>
    <dgm:pt modelId="{EB9DA03D-64C8-4BE7-9BB8-93A45D9B380A}">
      <dgm:prSet/>
      <dgm:spPr/>
      <dgm:t>
        <a:bodyPr/>
        <a:lstStyle/>
        <a:p>
          <a:r>
            <a:rPr lang="fr-FR" b="1"/>
            <a:t>Réponses…</a:t>
          </a:r>
          <a:r>
            <a:rPr lang="fr-FR"/>
            <a:t>  </a:t>
          </a:r>
          <a:endParaRPr lang="en-US"/>
        </a:p>
      </dgm:t>
    </dgm:pt>
    <dgm:pt modelId="{318996FB-61B3-47DD-9861-B57AD4315877}" type="parTrans" cxnId="{BD714D6E-A94B-4DF9-95DB-540A0BE366EA}">
      <dgm:prSet/>
      <dgm:spPr/>
      <dgm:t>
        <a:bodyPr/>
        <a:lstStyle/>
        <a:p>
          <a:endParaRPr lang="en-US"/>
        </a:p>
      </dgm:t>
    </dgm:pt>
    <dgm:pt modelId="{692667F4-A413-473A-95AD-F5B134E4E58E}" type="sibTrans" cxnId="{BD714D6E-A94B-4DF9-95DB-540A0BE366EA}">
      <dgm:prSet/>
      <dgm:spPr/>
      <dgm:t>
        <a:bodyPr/>
        <a:lstStyle/>
        <a:p>
          <a:endParaRPr lang="en-US"/>
        </a:p>
      </dgm:t>
    </dgm:pt>
    <dgm:pt modelId="{3AA1B0F3-8106-49B5-A7D0-8DF8B82700D1}">
      <dgm:prSet/>
      <dgm:spPr/>
      <dgm:t>
        <a:bodyPr/>
        <a:lstStyle/>
        <a:p>
          <a:r>
            <a:rPr lang="fr-FR"/>
            <a:t>Manager la réputation événementielle (créer – protéger – réparer) : ressource pivot qui déclenche le reste…</a:t>
          </a:r>
          <a:endParaRPr lang="en-US"/>
        </a:p>
      </dgm:t>
    </dgm:pt>
    <dgm:pt modelId="{68F5C587-F5EE-4BBD-AD96-BD34559E4000}" type="parTrans" cxnId="{4D497968-0BF1-44E6-BA08-12182CAE65A8}">
      <dgm:prSet/>
      <dgm:spPr/>
      <dgm:t>
        <a:bodyPr/>
        <a:lstStyle/>
        <a:p>
          <a:endParaRPr lang="en-US"/>
        </a:p>
      </dgm:t>
    </dgm:pt>
    <dgm:pt modelId="{BCAE557C-DDF5-4409-986E-F0E7892DD2DA}" type="sibTrans" cxnId="{4D497968-0BF1-44E6-BA08-12182CAE65A8}">
      <dgm:prSet/>
      <dgm:spPr/>
      <dgm:t>
        <a:bodyPr/>
        <a:lstStyle/>
        <a:p>
          <a:endParaRPr lang="en-US"/>
        </a:p>
      </dgm:t>
    </dgm:pt>
    <dgm:pt modelId="{86AD189E-AAAA-4607-8FE7-7F84C5C59D38}">
      <dgm:prSet/>
      <dgm:spPr/>
      <dgm:t>
        <a:bodyPr/>
        <a:lstStyle/>
        <a:p>
          <a:r>
            <a:rPr lang="fr-FR"/>
            <a:t>Idéal : manager une marque événementielle…</a:t>
          </a:r>
          <a:endParaRPr lang="en-US"/>
        </a:p>
      </dgm:t>
    </dgm:pt>
    <dgm:pt modelId="{263982D1-2500-4876-AE38-158C6A59139F}" type="parTrans" cxnId="{57379CEC-99CF-4585-A4A9-3D94414A6BCF}">
      <dgm:prSet/>
      <dgm:spPr/>
      <dgm:t>
        <a:bodyPr/>
        <a:lstStyle/>
        <a:p>
          <a:endParaRPr lang="en-US"/>
        </a:p>
      </dgm:t>
    </dgm:pt>
    <dgm:pt modelId="{073BD524-5D7C-4BD0-83AE-C56776EF55D4}" type="sibTrans" cxnId="{57379CEC-99CF-4585-A4A9-3D94414A6BCF}">
      <dgm:prSet/>
      <dgm:spPr/>
      <dgm:t>
        <a:bodyPr/>
        <a:lstStyle/>
        <a:p>
          <a:endParaRPr lang="en-US"/>
        </a:p>
      </dgm:t>
    </dgm:pt>
    <dgm:pt modelId="{E54785C3-8189-4A9A-BF9E-052FE9DB1374}">
      <dgm:prSet/>
      <dgm:spPr/>
      <dgm:t>
        <a:bodyPr/>
        <a:lstStyle/>
        <a:p>
          <a:r>
            <a:rPr lang="fr-FR"/>
            <a:t>+ </a:t>
          </a:r>
          <a:endParaRPr lang="en-US"/>
        </a:p>
      </dgm:t>
    </dgm:pt>
    <dgm:pt modelId="{92B3448E-3F46-4496-9E29-4FD366DAA4A8}" type="parTrans" cxnId="{1D848A19-8C0C-48CC-BDAA-AA194897656B}">
      <dgm:prSet/>
      <dgm:spPr/>
      <dgm:t>
        <a:bodyPr/>
        <a:lstStyle/>
        <a:p>
          <a:endParaRPr lang="en-US"/>
        </a:p>
      </dgm:t>
    </dgm:pt>
    <dgm:pt modelId="{22842439-FCA3-478D-9015-01B466774C55}" type="sibTrans" cxnId="{1D848A19-8C0C-48CC-BDAA-AA194897656B}">
      <dgm:prSet/>
      <dgm:spPr/>
      <dgm:t>
        <a:bodyPr/>
        <a:lstStyle/>
        <a:p>
          <a:endParaRPr lang="en-US"/>
        </a:p>
      </dgm:t>
    </dgm:pt>
    <dgm:pt modelId="{6312FFBC-E318-4540-A778-3B5DE5198384}">
      <dgm:prSet/>
      <dgm:spPr/>
      <dgm:t>
        <a:bodyPr/>
        <a:lstStyle/>
        <a:p>
          <a:r>
            <a:rPr lang="fr-FR"/>
            <a:t>Contrôle externe </a:t>
          </a:r>
          <a:endParaRPr lang="en-US"/>
        </a:p>
      </dgm:t>
    </dgm:pt>
    <dgm:pt modelId="{6B4382F9-4AC1-4ADD-B6EC-BA93B0FD79ED}" type="parTrans" cxnId="{8C78745D-4C0A-459A-A08C-52EC736CF3F8}">
      <dgm:prSet/>
      <dgm:spPr/>
      <dgm:t>
        <a:bodyPr/>
        <a:lstStyle/>
        <a:p>
          <a:endParaRPr lang="en-US"/>
        </a:p>
      </dgm:t>
    </dgm:pt>
    <dgm:pt modelId="{ED70FFF7-3099-4C67-89AC-A140025BA2AA}" type="sibTrans" cxnId="{8C78745D-4C0A-459A-A08C-52EC736CF3F8}">
      <dgm:prSet/>
      <dgm:spPr/>
      <dgm:t>
        <a:bodyPr/>
        <a:lstStyle/>
        <a:p>
          <a:endParaRPr lang="en-US"/>
        </a:p>
      </dgm:t>
    </dgm:pt>
    <dgm:pt modelId="{F884ACEC-50E5-4A39-B2E0-9CC11BD80577}">
      <dgm:prSet/>
      <dgm:spPr/>
      <dgm:t>
        <a:bodyPr/>
        <a:lstStyle/>
        <a:p>
          <a:r>
            <a:rPr lang="fr-FR"/>
            <a:t>(parrains, médias, collectivités, communautés, UCI, institutions, équipes, athlètes)</a:t>
          </a:r>
          <a:endParaRPr lang="en-US"/>
        </a:p>
      </dgm:t>
    </dgm:pt>
    <dgm:pt modelId="{70B22EF7-B127-47DD-8200-608632F35182}" type="parTrans" cxnId="{8EF7B74C-8E3B-4DF9-B0A9-FCF28BFB6FBA}">
      <dgm:prSet/>
      <dgm:spPr/>
      <dgm:t>
        <a:bodyPr/>
        <a:lstStyle/>
        <a:p>
          <a:endParaRPr lang="en-US"/>
        </a:p>
      </dgm:t>
    </dgm:pt>
    <dgm:pt modelId="{E80AA170-B347-44CF-A9F4-4BD256C9764F}" type="sibTrans" cxnId="{8EF7B74C-8E3B-4DF9-B0A9-FCF28BFB6FBA}">
      <dgm:prSet/>
      <dgm:spPr/>
      <dgm:t>
        <a:bodyPr/>
        <a:lstStyle/>
        <a:p>
          <a:endParaRPr lang="en-US"/>
        </a:p>
      </dgm:t>
    </dgm:pt>
    <dgm:pt modelId="{AF96D3CE-AB25-498D-8EBD-E6C9EAFBBBDD}" type="pres">
      <dgm:prSet presAssocID="{33014717-8A54-4E49-A34C-504C77FC3FCF}" presName="vert0" presStyleCnt="0">
        <dgm:presLayoutVars>
          <dgm:dir/>
          <dgm:animOne val="branch"/>
          <dgm:animLvl val="lvl"/>
        </dgm:presLayoutVars>
      </dgm:prSet>
      <dgm:spPr/>
    </dgm:pt>
    <dgm:pt modelId="{8146CFC8-A7E2-4551-B2E1-ADC4C3849E85}" type="pres">
      <dgm:prSet presAssocID="{F7CB9871-681E-4254-95D2-B4A82E8D33E8}" presName="thickLine" presStyleLbl="alignNode1" presStyleIdx="0" presStyleCnt="9"/>
      <dgm:spPr/>
    </dgm:pt>
    <dgm:pt modelId="{D8039966-F38F-4C7E-BA97-D0E1A8B18A41}" type="pres">
      <dgm:prSet presAssocID="{F7CB9871-681E-4254-95D2-B4A82E8D33E8}" presName="horz1" presStyleCnt="0"/>
      <dgm:spPr/>
    </dgm:pt>
    <dgm:pt modelId="{5E6D14D5-46BC-4806-9318-56C806B683EF}" type="pres">
      <dgm:prSet presAssocID="{F7CB9871-681E-4254-95D2-B4A82E8D33E8}" presName="tx1" presStyleLbl="revTx" presStyleIdx="0" presStyleCnt="9"/>
      <dgm:spPr/>
    </dgm:pt>
    <dgm:pt modelId="{0B0B7E93-21EE-4DDD-B61E-5AE9C877D5CA}" type="pres">
      <dgm:prSet presAssocID="{F7CB9871-681E-4254-95D2-B4A82E8D33E8}" presName="vert1" presStyleCnt="0"/>
      <dgm:spPr/>
    </dgm:pt>
    <dgm:pt modelId="{E4F3C360-425E-4D72-8539-C02CA704A4A4}" type="pres">
      <dgm:prSet presAssocID="{8F82FF1E-5822-4502-BF3C-D43BA1AFBFEB}" presName="thickLine" presStyleLbl="alignNode1" presStyleIdx="1" presStyleCnt="9"/>
      <dgm:spPr/>
    </dgm:pt>
    <dgm:pt modelId="{E231D43B-22B0-421A-8C66-F6EF33722559}" type="pres">
      <dgm:prSet presAssocID="{8F82FF1E-5822-4502-BF3C-D43BA1AFBFEB}" presName="horz1" presStyleCnt="0"/>
      <dgm:spPr/>
    </dgm:pt>
    <dgm:pt modelId="{9E0690E3-9256-4A34-81F0-37B1916130FC}" type="pres">
      <dgm:prSet presAssocID="{8F82FF1E-5822-4502-BF3C-D43BA1AFBFEB}" presName="tx1" presStyleLbl="revTx" presStyleIdx="1" presStyleCnt="9"/>
      <dgm:spPr/>
    </dgm:pt>
    <dgm:pt modelId="{468EDF15-3B2B-4A52-9CDF-562E9842F394}" type="pres">
      <dgm:prSet presAssocID="{8F82FF1E-5822-4502-BF3C-D43BA1AFBFEB}" presName="vert1" presStyleCnt="0"/>
      <dgm:spPr/>
    </dgm:pt>
    <dgm:pt modelId="{09CCC962-5E10-419F-B83C-033D8A1610B9}" type="pres">
      <dgm:prSet presAssocID="{A4EF3227-D442-46C3-881F-EA5F192B395B}" presName="thickLine" presStyleLbl="alignNode1" presStyleIdx="2" presStyleCnt="9"/>
      <dgm:spPr/>
    </dgm:pt>
    <dgm:pt modelId="{9CCD9073-026C-44DF-A1DA-E1C1993B0798}" type="pres">
      <dgm:prSet presAssocID="{A4EF3227-D442-46C3-881F-EA5F192B395B}" presName="horz1" presStyleCnt="0"/>
      <dgm:spPr/>
    </dgm:pt>
    <dgm:pt modelId="{C7F0461B-C209-4F1F-9379-EA2183A0CA6F}" type="pres">
      <dgm:prSet presAssocID="{A4EF3227-D442-46C3-881F-EA5F192B395B}" presName="tx1" presStyleLbl="revTx" presStyleIdx="2" presStyleCnt="9"/>
      <dgm:spPr/>
    </dgm:pt>
    <dgm:pt modelId="{57C00B4C-701C-42F3-A519-AFE911D0980B}" type="pres">
      <dgm:prSet presAssocID="{A4EF3227-D442-46C3-881F-EA5F192B395B}" presName="vert1" presStyleCnt="0"/>
      <dgm:spPr/>
    </dgm:pt>
    <dgm:pt modelId="{FB3FFE4D-A8DD-4F80-9507-E580A6D9489C}" type="pres">
      <dgm:prSet presAssocID="{EB9DA03D-64C8-4BE7-9BB8-93A45D9B380A}" presName="thickLine" presStyleLbl="alignNode1" presStyleIdx="3" presStyleCnt="9"/>
      <dgm:spPr/>
    </dgm:pt>
    <dgm:pt modelId="{7535404A-875F-4E18-9695-1396F853ACC0}" type="pres">
      <dgm:prSet presAssocID="{EB9DA03D-64C8-4BE7-9BB8-93A45D9B380A}" presName="horz1" presStyleCnt="0"/>
      <dgm:spPr/>
    </dgm:pt>
    <dgm:pt modelId="{EEF59D3B-CF94-40BA-8A89-970C8186F439}" type="pres">
      <dgm:prSet presAssocID="{EB9DA03D-64C8-4BE7-9BB8-93A45D9B380A}" presName="tx1" presStyleLbl="revTx" presStyleIdx="3" presStyleCnt="9"/>
      <dgm:spPr/>
    </dgm:pt>
    <dgm:pt modelId="{05DABB1B-88D1-4397-AC6A-A76ABEB15EAC}" type="pres">
      <dgm:prSet presAssocID="{EB9DA03D-64C8-4BE7-9BB8-93A45D9B380A}" presName="vert1" presStyleCnt="0"/>
      <dgm:spPr/>
    </dgm:pt>
    <dgm:pt modelId="{B8A5C049-C49D-41CB-894C-256EB8565D5D}" type="pres">
      <dgm:prSet presAssocID="{3AA1B0F3-8106-49B5-A7D0-8DF8B82700D1}" presName="thickLine" presStyleLbl="alignNode1" presStyleIdx="4" presStyleCnt="9"/>
      <dgm:spPr/>
    </dgm:pt>
    <dgm:pt modelId="{4265EB4D-2C30-4812-8A57-BA941F86AA4B}" type="pres">
      <dgm:prSet presAssocID="{3AA1B0F3-8106-49B5-A7D0-8DF8B82700D1}" presName="horz1" presStyleCnt="0"/>
      <dgm:spPr/>
    </dgm:pt>
    <dgm:pt modelId="{92947F81-EE98-4F0B-927A-F200670459FB}" type="pres">
      <dgm:prSet presAssocID="{3AA1B0F3-8106-49B5-A7D0-8DF8B82700D1}" presName="tx1" presStyleLbl="revTx" presStyleIdx="4" presStyleCnt="9"/>
      <dgm:spPr/>
    </dgm:pt>
    <dgm:pt modelId="{ADD12A94-8E2D-4BE8-83E9-E9C09A230E61}" type="pres">
      <dgm:prSet presAssocID="{3AA1B0F3-8106-49B5-A7D0-8DF8B82700D1}" presName="vert1" presStyleCnt="0"/>
      <dgm:spPr/>
    </dgm:pt>
    <dgm:pt modelId="{E8428F14-7820-41FE-9DF7-89BE3DABA8AC}" type="pres">
      <dgm:prSet presAssocID="{86AD189E-AAAA-4607-8FE7-7F84C5C59D38}" presName="thickLine" presStyleLbl="alignNode1" presStyleIdx="5" presStyleCnt="9"/>
      <dgm:spPr/>
    </dgm:pt>
    <dgm:pt modelId="{97F5E4A0-325B-4AC3-9A93-6C3C16A2906F}" type="pres">
      <dgm:prSet presAssocID="{86AD189E-AAAA-4607-8FE7-7F84C5C59D38}" presName="horz1" presStyleCnt="0"/>
      <dgm:spPr/>
    </dgm:pt>
    <dgm:pt modelId="{5106F083-E8E3-478D-91D0-808D54F661E0}" type="pres">
      <dgm:prSet presAssocID="{86AD189E-AAAA-4607-8FE7-7F84C5C59D38}" presName="tx1" presStyleLbl="revTx" presStyleIdx="5" presStyleCnt="9"/>
      <dgm:spPr/>
    </dgm:pt>
    <dgm:pt modelId="{1636312F-B3E5-4FF7-8D70-0DA311FDFC05}" type="pres">
      <dgm:prSet presAssocID="{86AD189E-AAAA-4607-8FE7-7F84C5C59D38}" presName="vert1" presStyleCnt="0"/>
      <dgm:spPr/>
    </dgm:pt>
    <dgm:pt modelId="{BCC0B4B8-1A27-41F8-BF1D-83507439517B}" type="pres">
      <dgm:prSet presAssocID="{E54785C3-8189-4A9A-BF9E-052FE9DB1374}" presName="thickLine" presStyleLbl="alignNode1" presStyleIdx="6" presStyleCnt="9"/>
      <dgm:spPr/>
    </dgm:pt>
    <dgm:pt modelId="{43946CA8-068E-4DDC-95DD-F911863193E9}" type="pres">
      <dgm:prSet presAssocID="{E54785C3-8189-4A9A-BF9E-052FE9DB1374}" presName="horz1" presStyleCnt="0"/>
      <dgm:spPr/>
    </dgm:pt>
    <dgm:pt modelId="{C091C10A-3616-4BF7-B089-16B98042DA62}" type="pres">
      <dgm:prSet presAssocID="{E54785C3-8189-4A9A-BF9E-052FE9DB1374}" presName="tx1" presStyleLbl="revTx" presStyleIdx="6" presStyleCnt="9"/>
      <dgm:spPr/>
    </dgm:pt>
    <dgm:pt modelId="{B187DC86-5704-406A-8698-1C77AB1A72A7}" type="pres">
      <dgm:prSet presAssocID="{E54785C3-8189-4A9A-BF9E-052FE9DB1374}" presName="vert1" presStyleCnt="0"/>
      <dgm:spPr/>
    </dgm:pt>
    <dgm:pt modelId="{13C7B3EF-1FD6-4C32-9B20-5BEE3AAAAD6D}" type="pres">
      <dgm:prSet presAssocID="{6312FFBC-E318-4540-A778-3B5DE5198384}" presName="thickLine" presStyleLbl="alignNode1" presStyleIdx="7" presStyleCnt="9"/>
      <dgm:spPr/>
    </dgm:pt>
    <dgm:pt modelId="{3ED842EC-55CC-46BA-80B5-628ABEE12A18}" type="pres">
      <dgm:prSet presAssocID="{6312FFBC-E318-4540-A778-3B5DE5198384}" presName="horz1" presStyleCnt="0"/>
      <dgm:spPr/>
    </dgm:pt>
    <dgm:pt modelId="{8D07A985-FAF7-42B7-8BB7-E8B47BA31046}" type="pres">
      <dgm:prSet presAssocID="{6312FFBC-E318-4540-A778-3B5DE5198384}" presName="tx1" presStyleLbl="revTx" presStyleIdx="7" presStyleCnt="9"/>
      <dgm:spPr/>
    </dgm:pt>
    <dgm:pt modelId="{5C9DBCD3-B7FD-4A6E-8C4F-48E42345BA6A}" type="pres">
      <dgm:prSet presAssocID="{6312FFBC-E318-4540-A778-3B5DE5198384}" presName="vert1" presStyleCnt="0"/>
      <dgm:spPr/>
    </dgm:pt>
    <dgm:pt modelId="{197238AA-67D8-42CB-A01C-013845ADA968}" type="pres">
      <dgm:prSet presAssocID="{F884ACEC-50E5-4A39-B2E0-9CC11BD80577}" presName="thickLine" presStyleLbl="alignNode1" presStyleIdx="8" presStyleCnt="9"/>
      <dgm:spPr/>
    </dgm:pt>
    <dgm:pt modelId="{D270D14E-1E23-4A7C-BDBF-C88042DDE4A5}" type="pres">
      <dgm:prSet presAssocID="{F884ACEC-50E5-4A39-B2E0-9CC11BD80577}" presName="horz1" presStyleCnt="0"/>
      <dgm:spPr/>
    </dgm:pt>
    <dgm:pt modelId="{28AEDA3E-0B2A-4F83-9269-3C2783EAE3A3}" type="pres">
      <dgm:prSet presAssocID="{F884ACEC-50E5-4A39-B2E0-9CC11BD80577}" presName="tx1" presStyleLbl="revTx" presStyleIdx="8" presStyleCnt="9"/>
      <dgm:spPr/>
    </dgm:pt>
    <dgm:pt modelId="{9CA2714B-A89F-4174-BE5B-A67F5F9457D8}" type="pres">
      <dgm:prSet presAssocID="{F884ACEC-50E5-4A39-B2E0-9CC11BD80577}" presName="vert1" presStyleCnt="0"/>
      <dgm:spPr/>
    </dgm:pt>
  </dgm:ptLst>
  <dgm:cxnLst>
    <dgm:cxn modelId="{1F039214-3B84-4531-B0F7-C891E18DD1FD}" type="presOf" srcId="{6312FFBC-E318-4540-A778-3B5DE5198384}" destId="{8D07A985-FAF7-42B7-8BB7-E8B47BA31046}" srcOrd="0" destOrd="0" presId="urn:microsoft.com/office/officeart/2008/layout/LinedList"/>
    <dgm:cxn modelId="{1D848A19-8C0C-48CC-BDAA-AA194897656B}" srcId="{33014717-8A54-4E49-A34C-504C77FC3FCF}" destId="{E54785C3-8189-4A9A-BF9E-052FE9DB1374}" srcOrd="6" destOrd="0" parTransId="{92B3448E-3F46-4496-9E29-4FD366DAA4A8}" sibTransId="{22842439-FCA3-478D-9015-01B466774C55}"/>
    <dgm:cxn modelId="{26FD3630-90C8-4F75-9B5F-C5945E284F47}" type="presOf" srcId="{F7CB9871-681E-4254-95D2-B4A82E8D33E8}" destId="{5E6D14D5-46BC-4806-9318-56C806B683EF}" srcOrd="0" destOrd="0" presId="urn:microsoft.com/office/officeart/2008/layout/LinedList"/>
    <dgm:cxn modelId="{F49EE933-A763-4770-879F-2706A714F560}" srcId="{33014717-8A54-4E49-A34C-504C77FC3FCF}" destId="{8F82FF1E-5822-4502-BF3C-D43BA1AFBFEB}" srcOrd="1" destOrd="0" parTransId="{6C8E2529-08A7-4723-A8B1-7EA3956C87F6}" sibTransId="{A0A55463-0AFA-468A-BB7D-24CAFE6CA9B9}"/>
    <dgm:cxn modelId="{8C78745D-4C0A-459A-A08C-52EC736CF3F8}" srcId="{33014717-8A54-4E49-A34C-504C77FC3FCF}" destId="{6312FFBC-E318-4540-A778-3B5DE5198384}" srcOrd="7" destOrd="0" parTransId="{6B4382F9-4AC1-4ADD-B6EC-BA93B0FD79ED}" sibTransId="{ED70FFF7-3099-4C67-89AC-A140025BA2AA}"/>
    <dgm:cxn modelId="{FED37346-78F0-498E-84B5-4EE1206EA0F8}" type="presOf" srcId="{3AA1B0F3-8106-49B5-A7D0-8DF8B82700D1}" destId="{92947F81-EE98-4F0B-927A-F200670459FB}" srcOrd="0" destOrd="0" presId="urn:microsoft.com/office/officeart/2008/layout/LinedList"/>
    <dgm:cxn modelId="{4D497968-0BF1-44E6-BA08-12182CAE65A8}" srcId="{33014717-8A54-4E49-A34C-504C77FC3FCF}" destId="{3AA1B0F3-8106-49B5-A7D0-8DF8B82700D1}" srcOrd="4" destOrd="0" parTransId="{68F5C587-F5EE-4BBD-AD96-BD34559E4000}" sibTransId="{BCAE557C-DDF5-4409-986E-F0E7892DD2DA}"/>
    <dgm:cxn modelId="{8EF7B74C-8E3B-4DF9-B0A9-FCF28BFB6FBA}" srcId="{33014717-8A54-4E49-A34C-504C77FC3FCF}" destId="{F884ACEC-50E5-4A39-B2E0-9CC11BD80577}" srcOrd="8" destOrd="0" parTransId="{70B22EF7-B127-47DD-8200-608632F35182}" sibTransId="{E80AA170-B347-44CF-A9F4-4BD256C9764F}"/>
    <dgm:cxn modelId="{BD714D6E-A94B-4DF9-95DB-540A0BE366EA}" srcId="{33014717-8A54-4E49-A34C-504C77FC3FCF}" destId="{EB9DA03D-64C8-4BE7-9BB8-93A45D9B380A}" srcOrd="3" destOrd="0" parTransId="{318996FB-61B3-47DD-9861-B57AD4315877}" sibTransId="{692667F4-A413-473A-95AD-F5B134E4E58E}"/>
    <dgm:cxn modelId="{03786771-8BF2-49E8-BD03-5AE0D8CE0867}" type="presOf" srcId="{A4EF3227-D442-46C3-881F-EA5F192B395B}" destId="{C7F0461B-C209-4F1F-9379-EA2183A0CA6F}" srcOrd="0" destOrd="0" presId="urn:microsoft.com/office/officeart/2008/layout/LinedList"/>
    <dgm:cxn modelId="{782265A4-24C9-4971-8A42-3B47A652CBE5}" type="presOf" srcId="{33014717-8A54-4E49-A34C-504C77FC3FCF}" destId="{AF96D3CE-AB25-498D-8EBD-E6C9EAFBBBDD}" srcOrd="0" destOrd="0" presId="urn:microsoft.com/office/officeart/2008/layout/LinedList"/>
    <dgm:cxn modelId="{92C944AA-1579-4033-9C72-5D0766CE9297}" type="presOf" srcId="{8F82FF1E-5822-4502-BF3C-D43BA1AFBFEB}" destId="{9E0690E3-9256-4A34-81F0-37B1916130FC}" srcOrd="0" destOrd="0" presId="urn:microsoft.com/office/officeart/2008/layout/LinedList"/>
    <dgm:cxn modelId="{0FD846D2-33DC-49B9-8924-0FF331937884}" srcId="{33014717-8A54-4E49-A34C-504C77FC3FCF}" destId="{A4EF3227-D442-46C3-881F-EA5F192B395B}" srcOrd="2" destOrd="0" parTransId="{B17F12A0-3BDE-4A33-AA96-A5F53BEE20F1}" sibTransId="{ACF7DC7D-FC7C-47BF-B702-A4517C48C5AA}"/>
    <dgm:cxn modelId="{FF701EE1-A53D-4145-82A0-ADCF035B9107}" type="presOf" srcId="{EB9DA03D-64C8-4BE7-9BB8-93A45D9B380A}" destId="{EEF59D3B-CF94-40BA-8A89-970C8186F439}" srcOrd="0" destOrd="0" presId="urn:microsoft.com/office/officeart/2008/layout/LinedList"/>
    <dgm:cxn modelId="{F9B976E5-4635-45D9-AFC1-212EA174C4A8}" srcId="{33014717-8A54-4E49-A34C-504C77FC3FCF}" destId="{F7CB9871-681E-4254-95D2-B4A82E8D33E8}" srcOrd="0" destOrd="0" parTransId="{85319BC0-60FF-4962-B45E-C3EDE95DC36B}" sibTransId="{13873E44-77F8-44C6-AC1C-31C628CF60A5}"/>
    <dgm:cxn modelId="{57379CEC-99CF-4585-A4A9-3D94414A6BCF}" srcId="{33014717-8A54-4E49-A34C-504C77FC3FCF}" destId="{86AD189E-AAAA-4607-8FE7-7F84C5C59D38}" srcOrd="5" destOrd="0" parTransId="{263982D1-2500-4876-AE38-158C6A59139F}" sibTransId="{073BD524-5D7C-4BD0-83AE-C56776EF55D4}"/>
    <dgm:cxn modelId="{4C174CED-0566-481C-812D-FF9579559DF1}" type="presOf" srcId="{F884ACEC-50E5-4A39-B2E0-9CC11BD80577}" destId="{28AEDA3E-0B2A-4F83-9269-3C2783EAE3A3}" srcOrd="0" destOrd="0" presId="urn:microsoft.com/office/officeart/2008/layout/LinedList"/>
    <dgm:cxn modelId="{5A9972F2-7B73-4359-9580-10CAA37A2901}" type="presOf" srcId="{86AD189E-AAAA-4607-8FE7-7F84C5C59D38}" destId="{5106F083-E8E3-478D-91D0-808D54F661E0}" srcOrd="0" destOrd="0" presId="urn:microsoft.com/office/officeart/2008/layout/LinedList"/>
    <dgm:cxn modelId="{85318BFD-87CE-4088-A8DA-2310F531A801}" type="presOf" srcId="{E54785C3-8189-4A9A-BF9E-052FE9DB1374}" destId="{C091C10A-3616-4BF7-B089-16B98042DA62}" srcOrd="0" destOrd="0" presId="urn:microsoft.com/office/officeart/2008/layout/LinedList"/>
    <dgm:cxn modelId="{C0687E98-5DFE-4119-839B-A76FA3896FB8}" type="presParOf" srcId="{AF96D3CE-AB25-498D-8EBD-E6C9EAFBBBDD}" destId="{8146CFC8-A7E2-4551-B2E1-ADC4C3849E85}" srcOrd="0" destOrd="0" presId="urn:microsoft.com/office/officeart/2008/layout/LinedList"/>
    <dgm:cxn modelId="{3E831728-B6F2-4AC4-817B-3631A7F0FA27}" type="presParOf" srcId="{AF96D3CE-AB25-498D-8EBD-E6C9EAFBBBDD}" destId="{D8039966-F38F-4C7E-BA97-D0E1A8B18A41}" srcOrd="1" destOrd="0" presId="urn:microsoft.com/office/officeart/2008/layout/LinedList"/>
    <dgm:cxn modelId="{77752319-849F-43A4-989A-05EEB47671DC}" type="presParOf" srcId="{D8039966-F38F-4C7E-BA97-D0E1A8B18A41}" destId="{5E6D14D5-46BC-4806-9318-56C806B683EF}" srcOrd="0" destOrd="0" presId="urn:microsoft.com/office/officeart/2008/layout/LinedList"/>
    <dgm:cxn modelId="{C75C2CA9-98AA-4D95-A832-6447B2C3C262}" type="presParOf" srcId="{D8039966-F38F-4C7E-BA97-D0E1A8B18A41}" destId="{0B0B7E93-21EE-4DDD-B61E-5AE9C877D5CA}" srcOrd="1" destOrd="0" presId="urn:microsoft.com/office/officeart/2008/layout/LinedList"/>
    <dgm:cxn modelId="{D0CCC33F-31D0-417F-B6CD-F5370766869B}" type="presParOf" srcId="{AF96D3CE-AB25-498D-8EBD-E6C9EAFBBBDD}" destId="{E4F3C360-425E-4D72-8539-C02CA704A4A4}" srcOrd="2" destOrd="0" presId="urn:microsoft.com/office/officeart/2008/layout/LinedList"/>
    <dgm:cxn modelId="{E973703B-1BD6-4A81-A3CC-57B2371506A2}" type="presParOf" srcId="{AF96D3CE-AB25-498D-8EBD-E6C9EAFBBBDD}" destId="{E231D43B-22B0-421A-8C66-F6EF33722559}" srcOrd="3" destOrd="0" presId="urn:microsoft.com/office/officeart/2008/layout/LinedList"/>
    <dgm:cxn modelId="{B16B50A5-0A5B-4DE9-B98C-B309E7E3A682}" type="presParOf" srcId="{E231D43B-22B0-421A-8C66-F6EF33722559}" destId="{9E0690E3-9256-4A34-81F0-37B1916130FC}" srcOrd="0" destOrd="0" presId="urn:microsoft.com/office/officeart/2008/layout/LinedList"/>
    <dgm:cxn modelId="{5B040873-5298-473B-A499-DE12033587ED}" type="presParOf" srcId="{E231D43B-22B0-421A-8C66-F6EF33722559}" destId="{468EDF15-3B2B-4A52-9CDF-562E9842F394}" srcOrd="1" destOrd="0" presId="urn:microsoft.com/office/officeart/2008/layout/LinedList"/>
    <dgm:cxn modelId="{E1D05D88-E34A-4E11-8226-736D57130D3F}" type="presParOf" srcId="{AF96D3CE-AB25-498D-8EBD-E6C9EAFBBBDD}" destId="{09CCC962-5E10-419F-B83C-033D8A1610B9}" srcOrd="4" destOrd="0" presId="urn:microsoft.com/office/officeart/2008/layout/LinedList"/>
    <dgm:cxn modelId="{9ACC5F84-B512-4B3D-99AF-328334732171}" type="presParOf" srcId="{AF96D3CE-AB25-498D-8EBD-E6C9EAFBBBDD}" destId="{9CCD9073-026C-44DF-A1DA-E1C1993B0798}" srcOrd="5" destOrd="0" presId="urn:microsoft.com/office/officeart/2008/layout/LinedList"/>
    <dgm:cxn modelId="{676A7E7C-92DF-43F1-9C29-B7384549CDDC}" type="presParOf" srcId="{9CCD9073-026C-44DF-A1DA-E1C1993B0798}" destId="{C7F0461B-C209-4F1F-9379-EA2183A0CA6F}" srcOrd="0" destOrd="0" presId="urn:microsoft.com/office/officeart/2008/layout/LinedList"/>
    <dgm:cxn modelId="{F21A5C35-01F7-4D95-BAE1-B9CADC10FD74}" type="presParOf" srcId="{9CCD9073-026C-44DF-A1DA-E1C1993B0798}" destId="{57C00B4C-701C-42F3-A519-AFE911D0980B}" srcOrd="1" destOrd="0" presId="urn:microsoft.com/office/officeart/2008/layout/LinedList"/>
    <dgm:cxn modelId="{63F4EBED-6D59-4497-902A-F1DF8A26779C}" type="presParOf" srcId="{AF96D3CE-AB25-498D-8EBD-E6C9EAFBBBDD}" destId="{FB3FFE4D-A8DD-4F80-9507-E580A6D9489C}" srcOrd="6" destOrd="0" presId="urn:microsoft.com/office/officeart/2008/layout/LinedList"/>
    <dgm:cxn modelId="{98F26D4D-63FE-411F-99A6-EE9545FD00E9}" type="presParOf" srcId="{AF96D3CE-AB25-498D-8EBD-E6C9EAFBBBDD}" destId="{7535404A-875F-4E18-9695-1396F853ACC0}" srcOrd="7" destOrd="0" presId="urn:microsoft.com/office/officeart/2008/layout/LinedList"/>
    <dgm:cxn modelId="{DC2C3FB8-8999-4B49-A6D7-65E263CEF261}" type="presParOf" srcId="{7535404A-875F-4E18-9695-1396F853ACC0}" destId="{EEF59D3B-CF94-40BA-8A89-970C8186F439}" srcOrd="0" destOrd="0" presId="urn:microsoft.com/office/officeart/2008/layout/LinedList"/>
    <dgm:cxn modelId="{BA89D76B-AED6-4950-932C-C2F8ABEC8BB9}" type="presParOf" srcId="{7535404A-875F-4E18-9695-1396F853ACC0}" destId="{05DABB1B-88D1-4397-AC6A-A76ABEB15EAC}" srcOrd="1" destOrd="0" presId="urn:microsoft.com/office/officeart/2008/layout/LinedList"/>
    <dgm:cxn modelId="{5B90022F-B503-43D5-BE4B-5AD85D26531E}" type="presParOf" srcId="{AF96D3CE-AB25-498D-8EBD-E6C9EAFBBBDD}" destId="{B8A5C049-C49D-41CB-894C-256EB8565D5D}" srcOrd="8" destOrd="0" presId="urn:microsoft.com/office/officeart/2008/layout/LinedList"/>
    <dgm:cxn modelId="{447AB0F5-754B-42A3-A44D-429BCB705CF8}" type="presParOf" srcId="{AF96D3CE-AB25-498D-8EBD-E6C9EAFBBBDD}" destId="{4265EB4D-2C30-4812-8A57-BA941F86AA4B}" srcOrd="9" destOrd="0" presId="urn:microsoft.com/office/officeart/2008/layout/LinedList"/>
    <dgm:cxn modelId="{681A88F0-7AAA-47A8-8AE3-BEB5BEF034F7}" type="presParOf" srcId="{4265EB4D-2C30-4812-8A57-BA941F86AA4B}" destId="{92947F81-EE98-4F0B-927A-F200670459FB}" srcOrd="0" destOrd="0" presId="urn:microsoft.com/office/officeart/2008/layout/LinedList"/>
    <dgm:cxn modelId="{83C2E814-01E6-4C06-BB20-8CC8C89FC61B}" type="presParOf" srcId="{4265EB4D-2C30-4812-8A57-BA941F86AA4B}" destId="{ADD12A94-8E2D-4BE8-83E9-E9C09A230E61}" srcOrd="1" destOrd="0" presId="urn:microsoft.com/office/officeart/2008/layout/LinedList"/>
    <dgm:cxn modelId="{6961C246-D42F-4AF6-A9C4-DC42DFF1D1B0}" type="presParOf" srcId="{AF96D3CE-AB25-498D-8EBD-E6C9EAFBBBDD}" destId="{E8428F14-7820-41FE-9DF7-89BE3DABA8AC}" srcOrd="10" destOrd="0" presId="urn:microsoft.com/office/officeart/2008/layout/LinedList"/>
    <dgm:cxn modelId="{8B7463BB-162B-4402-9C92-BD9021DAB4B5}" type="presParOf" srcId="{AF96D3CE-AB25-498D-8EBD-E6C9EAFBBBDD}" destId="{97F5E4A0-325B-4AC3-9A93-6C3C16A2906F}" srcOrd="11" destOrd="0" presId="urn:microsoft.com/office/officeart/2008/layout/LinedList"/>
    <dgm:cxn modelId="{7079F682-1722-47CB-9310-0A9407082355}" type="presParOf" srcId="{97F5E4A0-325B-4AC3-9A93-6C3C16A2906F}" destId="{5106F083-E8E3-478D-91D0-808D54F661E0}" srcOrd="0" destOrd="0" presId="urn:microsoft.com/office/officeart/2008/layout/LinedList"/>
    <dgm:cxn modelId="{D08C86D2-E2C1-460F-9D91-9BF16B69D302}" type="presParOf" srcId="{97F5E4A0-325B-4AC3-9A93-6C3C16A2906F}" destId="{1636312F-B3E5-4FF7-8D70-0DA311FDFC05}" srcOrd="1" destOrd="0" presId="urn:microsoft.com/office/officeart/2008/layout/LinedList"/>
    <dgm:cxn modelId="{F533AF32-954D-40AD-81F6-9B768937970E}" type="presParOf" srcId="{AF96D3CE-AB25-498D-8EBD-E6C9EAFBBBDD}" destId="{BCC0B4B8-1A27-41F8-BF1D-83507439517B}" srcOrd="12" destOrd="0" presId="urn:microsoft.com/office/officeart/2008/layout/LinedList"/>
    <dgm:cxn modelId="{F46D1186-73A2-4FDC-B5F8-1A2D7C9E1B6E}" type="presParOf" srcId="{AF96D3CE-AB25-498D-8EBD-E6C9EAFBBBDD}" destId="{43946CA8-068E-4DDC-95DD-F911863193E9}" srcOrd="13" destOrd="0" presId="urn:microsoft.com/office/officeart/2008/layout/LinedList"/>
    <dgm:cxn modelId="{A119B33E-10EC-4ADB-8B7D-CB9EF161EBFD}" type="presParOf" srcId="{43946CA8-068E-4DDC-95DD-F911863193E9}" destId="{C091C10A-3616-4BF7-B089-16B98042DA62}" srcOrd="0" destOrd="0" presId="urn:microsoft.com/office/officeart/2008/layout/LinedList"/>
    <dgm:cxn modelId="{E61CDB3F-6CA7-4B31-8EA4-2502BB47D473}" type="presParOf" srcId="{43946CA8-068E-4DDC-95DD-F911863193E9}" destId="{B187DC86-5704-406A-8698-1C77AB1A72A7}" srcOrd="1" destOrd="0" presId="urn:microsoft.com/office/officeart/2008/layout/LinedList"/>
    <dgm:cxn modelId="{D1398D4B-02AC-427B-82D6-A78ED6F0950F}" type="presParOf" srcId="{AF96D3CE-AB25-498D-8EBD-E6C9EAFBBBDD}" destId="{13C7B3EF-1FD6-4C32-9B20-5BEE3AAAAD6D}" srcOrd="14" destOrd="0" presId="urn:microsoft.com/office/officeart/2008/layout/LinedList"/>
    <dgm:cxn modelId="{65810C9F-A30B-4960-94E4-EA3523093801}" type="presParOf" srcId="{AF96D3CE-AB25-498D-8EBD-E6C9EAFBBBDD}" destId="{3ED842EC-55CC-46BA-80B5-628ABEE12A18}" srcOrd="15" destOrd="0" presId="urn:microsoft.com/office/officeart/2008/layout/LinedList"/>
    <dgm:cxn modelId="{B3BBACF8-D00A-4A2F-A129-A453B7D0D36A}" type="presParOf" srcId="{3ED842EC-55CC-46BA-80B5-628ABEE12A18}" destId="{8D07A985-FAF7-42B7-8BB7-E8B47BA31046}" srcOrd="0" destOrd="0" presId="urn:microsoft.com/office/officeart/2008/layout/LinedList"/>
    <dgm:cxn modelId="{84161EB4-00F6-48E3-B2AA-3BE74DD17D33}" type="presParOf" srcId="{3ED842EC-55CC-46BA-80B5-628ABEE12A18}" destId="{5C9DBCD3-B7FD-4A6E-8C4F-48E42345BA6A}" srcOrd="1" destOrd="0" presId="urn:microsoft.com/office/officeart/2008/layout/LinedList"/>
    <dgm:cxn modelId="{AF9A4F9C-80F9-4816-9157-AB91EED92CA3}" type="presParOf" srcId="{AF96D3CE-AB25-498D-8EBD-E6C9EAFBBBDD}" destId="{197238AA-67D8-42CB-A01C-013845ADA968}" srcOrd="16" destOrd="0" presId="urn:microsoft.com/office/officeart/2008/layout/LinedList"/>
    <dgm:cxn modelId="{E4C3AE71-8C24-4C67-9046-F803F2A6270E}" type="presParOf" srcId="{AF96D3CE-AB25-498D-8EBD-E6C9EAFBBBDD}" destId="{D270D14E-1E23-4A7C-BDBF-C88042DDE4A5}" srcOrd="17" destOrd="0" presId="urn:microsoft.com/office/officeart/2008/layout/LinedList"/>
    <dgm:cxn modelId="{5C4AE657-4116-4CAF-A839-1F88C6C1D7C3}" type="presParOf" srcId="{D270D14E-1E23-4A7C-BDBF-C88042DDE4A5}" destId="{28AEDA3E-0B2A-4F83-9269-3C2783EAE3A3}" srcOrd="0" destOrd="0" presId="urn:microsoft.com/office/officeart/2008/layout/LinedList"/>
    <dgm:cxn modelId="{3DE1C468-EA04-4BFC-A26A-4803EB3E7AF8}" type="presParOf" srcId="{D270D14E-1E23-4A7C-BDBF-C88042DDE4A5}" destId="{9CA2714B-A89F-4174-BE5B-A67F5F9457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1B6956-4CA7-4D0B-BFA5-BF5A174439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DC2C9B49-E015-408E-821D-531CB354479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Lien avec la performance : cas Ecole de Commerce </a:t>
          </a:r>
          <a:r>
            <a:rPr lang="fr-FR">
              <a:sym typeface="Wingdings" panose="05000000000000000000" pitchFamily="2" charset="2"/>
            </a:rPr>
            <a:t></a:t>
          </a:r>
          <a:r>
            <a:rPr lang="fr-FR"/>
            <a:t> Being Known or being good ?</a:t>
          </a:r>
          <a:endParaRPr lang="en-US"/>
        </a:p>
      </dgm:t>
    </dgm:pt>
    <dgm:pt modelId="{AFC78295-A70F-4541-BB6A-96B7F92F47BC}" type="parTrans" cxnId="{A9FD2902-545A-4EB1-AD4B-BD7DC0B5680E}">
      <dgm:prSet/>
      <dgm:spPr/>
      <dgm:t>
        <a:bodyPr/>
        <a:lstStyle/>
        <a:p>
          <a:endParaRPr lang="en-US"/>
        </a:p>
      </dgm:t>
    </dgm:pt>
    <dgm:pt modelId="{BE012A36-7E3D-4CAF-AE7F-A34FBD11C713}" type="sibTrans" cxnId="{A9FD2902-545A-4EB1-AD4B-BD7DC0B5680E}">
      <dgm:prSet/>
      <dgm:spPr/>
      <dgm:t>
        <a:bodyPr/>
        <a:lstStyle/>
        <a:p>
          <a:endParaRPr lang="en-US"/>
        </a:p>
      </dgm:t>
    </dgm:pt>
    <dgm:pt modelId="{C205CD52-AD16-4A7D-850D-B7600119782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Notoriété / réputation</a:t>
          </a:r>
          <a:endParaRPr lang="en-US"/>
        </a:p>
      </dgm:t>
    </dgm:pt>
    <dgm:pt modelId="{60542377-D648-41FA-8D29-C4FA40AC7ECD}" type="parTrans" cxnId="{AA250DBD-C237-448A-BF9C-5A92ED612A18}">
      <dgm:prSet/>
      <dgm:spPr/>
      <dgm:t>
        <a:bodyPr/>
        <a:lstStyle/>
        <a:p>
          <a:endParaRPr lang="en-US"/>
        </a:p>
      </dgm:t>
    </dgm:pt>
    <dgm:pt modelId="{5AC5953D-D7A1-45B1-8C1B-6E287C8256C4}" type="sibTrans" cxnId="{AA250DBD-C237-448A-BF9C-5A92ED612A18}">
      <dgm:prSet/>
      <dgm:spPr/>
      <dgm:t>
        <a:bodyPr/>
        <a:lstStyle/>
        <a:p>
          <a:endParaRPr lang="en-US"/>
        </a:p>
      </dgm:t>
    </dgm:pt>
    <dgm:pt modelId="{36E9D30B-E427-4AA3-B738-0F4CDCD8B7A6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Corporate (stakeholder externes) &amp; organisationnel (membres de l’organisation) – </a:t>
          </a:r>
          <a:endParaRPr lang="en-US"/>
        </a:p>
      </dgm:t>
    </dgm:pt>
    <dgm:pt modelId="{ED614B0B-3460-4E79-9385-219C0E5EE199}" type="parTrans" cxnId="{3AF98E5E-0087-4B27-91F0-063678BD1F3D}">
      <dgm:prSet/>
      <dgm:spPr/>
      <dgm:t>
        <a:bodyPr/>
        <a:lstStyle/>
        <a:p>
          <a:endParaRPr lang="en-US"/>
        </a:p>
      </dgm:t>
    </dgm:pt>
    <dgm:pt modelId="{24E6461C-5904-4AFE-9A11-90144BFA51BD}" type="sibTrans" cxnId="{3AF98E5E-0087-4B27-91F0-063678BD1F3D}">
      <dgm:prSet/>
      <dgm:spPr/>
      <dgm:t>
        <a:bodyPr/>
        <a:lstStyle/>
        <a:p>
          <a:endParaRPr lang="en-US"/>
        </a:p>
      </dgm:t>
    </dgm:pt>
    <dgm:pt modelId="{3B4B9712-0C05-47D0-B006-81585E5157E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Réputation des acteurs (sportifs, artistes…) : faire une différence entre les local et major events / hallmark et mega events</a:t>
          </a:r>
          <a:endParaRPr lang="en-US"/>
        </a:p>
      </dgm:t>
    </dgm:pt>
    <dgm:pt modelId="{7F2E5863-03F5-488D-AC9D-AB15E3AABC29}" type="parTrans" cxnId="{8FB5EFCE-1DFD-4B5D-BA26-DF77B5D0589D}">
      <dgm:prSet/>
      <dgm:spPr/>
      <dgm:t>
        <a:bodyPr/>
        <a:lstStyle/>
        <a:p>
          <a:endParaRPr lang="en-US"/>
        </a:p>
      </dgm:t>
    </dgm:pt>
    <dgm:pt modelId="{7AE52A06-F07C-429D-A219-7C4EBEBF6827}" type="sibTrans" cxnId="{8FB5EFCE-1DFD-4B5D-BA26-DF77B5D0589D}">
      <dgm:prSet/>
      <dgm:spPr/>
      <dgm:t>
        <a:bodyPr/>
        <a:lstStyle/>
        <a:p>
          <a:endParaRPr lang="en-US"/>
        </a:p>
      </dgm:t>
    </dgm:pt>
    <dgm:pt modelId="{CD095593-E597-4297-B89B-8593B118FD8A}" type="pres">
      <dgm:prSet presAssocID="{181B6956-4CA7-4D0B-BFA5-BF5A174439AB}" presName="root" presStyleCnt="0">
        <dgm:presLayoutVars>
          <dgm:dir/>
          <dgm:resizeHandles val="exact"/>
        </dgm:presLayoutVars>
      </dgm:prSet>
      <dgm:spPr/>
    </dgm:pt>
    <dgm:pt modelId="{0E07361F-9630-4F18-9778-6D6434F89CEC}" type="pres">
      <dgm:prSet presAssocID="{DC2C9B49-E015-408E-821D-531CB3544793}" presName="compNode" presStyleCnt="0"/>
      <dgm:spPr/>
    </dgm:pt>
    <dgm:pt modelId="{C1F52B8D-167D-456E-8DF1-E1C56FAE4D0C}" type="pres">
      <dgm:prSet presAssocID="{DC2C9B49-E015-408E-821D-531CB3544793}" presName="bgRect" presStyleLbl="bgShp" presStyleIdx="0" presStyleCnt="4"/>
      <dgm:spPr/>
    </dgm:pt>
    <dgm:pt modelId="{9765E08A-AA94-4354-8082-8398BFCE4980}" type="pres">
      <dgm:prSet presAssocID="{DC2C9B49-E015-408E-821D-531CB35447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6DB6803-0BC8-4145-A691-54B11068D279}" type="pres">
      <dgm:prSet presAssocID="{DC2C9B49-E015-408E-821D-531CB3544793}" presName="spaceRect" presStyleCnt="0"/>
      <dgm:spPr/>
    </dgm:pt>
    <dgm:pt modelId="{1825D02C-3D95-48CB-9943-D0C652BCF677}" type="pres">
      <dgm:prSet presAssocID="{DC2C9B49-E015-408E-821D-531CB3544793}" presName="parTx" presStyleLbl="revTx" presStyleIdx="0" presStyleCnt="4">
        <dgm:presLayoutVars>
          <dgm:chMax val="0"/>
          <dgm:chPref val="0"/>
        </dgm:presLayoutVars>
      </dgm:prSet>
      <dgm:spPr/>
    </dgm:pt>
    <dgm:pt modelId="{F6DFB1A0-A6F1-4905-9885-CF2BCB2837FC}" type="pres">
      <dgm:prSet presAssocID="{BE012A36-7E3D-4CAF-AE7F-A34FBD11C713}" presName="sibTrans" presStyleCnt="0"/>
      <dgm:spPr/>
    </dgm:pt>
    <dgm:pt modelId="{E0CB10AB-DD53-45A4-B6A4-74A27A515593}" type="pres">
      <dgm:prSet presAssocID="{C205CD52-AD16-4A7D-850D-B7600119782E}" presName="compNode" presStyleCnt="0"/>
      <dgm:spPr/>
    </dgm:pt>
    <dgm:pt modelId="{3BEB94A7-2FEB-49B3-BB8E-04EC99C3BF97}" type="pres">
      <dgm:prSet presAssocID="{C205CD52-AD16-4A7D-850D-B7600119782E}" presName="bgRect" presStyleLbl="bgShp" presStyleIdx="1" presStyleCnt="4"/>
      <dgm:spPr/>
    </dgm:pt>
    <dgm:pt modelId="{57D2D8EC-6191-48A9-8511-76ECAE856A1F}" type="pres">
      <dgm:prSet presAssocID="{C205CD52-AD16-4A7D-850D-B7600119782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24D5284F-121A-45ED-9F19-FF4600AB7C30}" type="pres">
      <dgm:prSet presAssocID="{C205CD52-AD16-4A7D-850D-B7600119782E}" presName="spaceRect" presStyleCnt="0"/>
      <dgm:spPr/>
    </dgm:pt>
    <dgm:pt modelId="{306026FC-370F-4012-975C-A166E058CDF9}" type="pres">
      <dgm:prSet presAssocID="{C205CD52-AD16-4A7D-850D-B7600119782E}" presName="parTx" presStyleLbl="revTx" presStyleIdx="1" presStyleCnt="4">
        <dgm:presLayoutVars>
          <dgm:chMax val="0"/>
          <dgm:chPref val="0"/>
        </dgm:presLayoutVars>
      </dgm:prSet>
      <dgm:spPr/>
    </dgm:pt>
    <dgm:pt modelId="{467C6992-46BA-4753-B82F-0CF8A820183A}" type="pres">
      <dgm:prSet presAssocID="{5AC5953D-D7A1-45B1-8C1B-6E287C8256C4}" presName="sibTrans" presStyleCnt="0"/>
      <dgm:spPr/>
    </dgm:pt>
    <dgm:pt modelId="{10366382-3D91-4E6B-BF78-BC48F094CBFE}" type="pres">
      <dgm:prSet presAssocID="{36E9D30B-E427-4AA3-B738-0F4CDCD8B7A6}" presName="compNode" presStyleCnt="0"/>
      <dgm:spPr/>
    </dgm:pt>
    <dgm:pt modelId="{703F25A7-5D23-461C-A1AD-E542705D5BEE}" type="pres">
      <dgm:prSet presAssocID="{36E9D30B-E427-4AA3-B738-0F4CDCD8B7A6}" presName="bgRect" presStyleLbl="bgShp" presStyleIdx="2" presStyleCnt="4"/>
      <dgm:spPr/>
    </dgm:pt>
    <dgm:pt modelId="{AD2F3135-A04D-4328-844A-25E9CF6CACDE}" type="pres">
      <dgm:prSet presAssocID="{36E9D30B-E427-4AA3-B738-0F4CDCD8B7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033FB1F-062B-4667-8902-03B67535E2E1}" type="pres">
      <dgm:prSet presAssocID="{36E9D30B-E427-4AA3-B738-0F4CDCD8B7A6}" presName="spaceRect" presStyleCnt="0"/>
      <dgm:spPr/>
    </dgm:pt>
    <dgm:pt modelId="{03736F26-E363-45B2-92A6-5A0ED410DCB3}" type="pres">
      <dgm:prSet presAssocID="{36E9D30B-E427-4AA3-B738-0F4CDCD8B7A6}" presName="parTx" presStyleLbl="revTx" presStyleIdx="2" presStyleCnt="4">
        <dgm:presLayoutVars>
          <dgm:chMax val="0"/>
          <dgm:chPref val="0"/>
        </dgm:presLayoutVars>
      </dgm:prSet>
      <dgm:spPr/>
    </dgm:pt>
    <dgm:pt modelId="{89812746-AA62-45F0-96AE-8D0A9EA0F4C5}" type="pres">
      <dgm:prSet presAssocID="{24E6461C-5904-4AFE-9A11-90144BFA51BD}" presName="sibTrans" presStyleCnt="0"/>
      <dgm:spPr/>
    </dgm:pt>
    <dgm:pt modelId="{34B64890-DD06-4E44-8153-9333A2230538}" type="pres">
      <dgm:prSet presAssocID="{3B4B9712-0C05-47D0-B006-81585E5157E4}" presName="compNode" presStyleCnt="0"/>
      <dgm:spPr/>
    </dgm:pt>
    <dgm:pt modelId="{86E76C16-A16B-4E0D-9528-64825520BCCC}" type="pres">
      <dgm:prSet presAssocID="{3B4B9712-0C05-47D0-B006-81585E5157E4}" presName="bgRect" presStyleLbl="bgShp" presStyleIdx="3" presStyleCnt="4"/>
      <dgm:spPr/>
    </dgm:pt>
    <dgm:pt modelId="{492D7DEB-6D56-4E52-855D-AFD19B0D9B91}" type="pres">
      <dgm:prSet presAssocID="{3B4B9712-0C05-47D0-B006-81585E5157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C4BB2D69-5FC2-47D5-BEFA-0AE1CA5AB6BD}" type="pres">
      <dgm:prSet presAssocID="{3B4B9712-0C05-47D0-B006-81585E5157E4}" presName="spaceRect" presStyleCnt="0"/>
      <dgm:spPr/>
    </dgm:pt>
    <dgm:pt modelId="{9EE53C99-B82F-4051-98C2-EF41FE50BD2B}" type="pres">
      <dgm:prSet presAssocID="{3B4B9712-0C05-47D0-B006-81585E5157E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9FD2902-545A-4EB1-AD4B-BD7DC0B5680E}" srcId="{181B6956-4CA7-4D0B-BFA5-BF5A174439AB}" destId="{DC2C9B49-E015-408E-821D-531CB3544793}" srcOrd="0" destOrd="0" parTransId="{AFC78295-A70F-4541-BB6A-96B7F92F47BC}" sibTransId="{BE012A36-7E3D-4CAF-AE7F-A34FBD11C713}"/>
    <dgm:cxn modelId="{3FDDE604-DC05-43C0-915A-18DC26D00AA7}" type="presOf" srcId="{36E9D30B-E427-4AA3-B738-0F4CDCD8B7A6}" destId="{03736F26-E363-45B2-92A6-5A0ED410DCB3}" srcOrd="0" destOrd="0" presId="urn:microsoft.com/office/officeart/2018/2/layout/IconVerticalSolidList"/>
    <dgm:cxn modelId="{3AF98E5E-0087-4B27-91F0-063678BD1F3D}" srcId="{181B6956-4CA7-4D0B-BFA5-BF5A174439AB}" destId="{36E9D30B-E427-4AA3-B738-0F4CDCD8B7A6}" srcOrd="2" destOrd="0" parTransId="{ED614B0B-3460-4E79-9385-219C0E5EE199}" sibTransId="{24E6461C-5904-4AFE-9A11-90144BFA51BD}"/>
    <dgm:cxn modelId="{E9DFFE83-27F2-4B80-870A-5517426BFCC1}" type="presOf" srcId="{181B6956-4CA7-4D0B-BFA5-BF5A174439AB}" destId="{CD095593-E597-4297-B89B-8593B118FD8A}" srcOrd="0" destOrd="0" presId="urn:microsoft.com/office/officeart/2018/2/layout/IconVerticalSolidList"/>
    <dgm:cxn modelId="{5091D186-0E98-49C4-9DC2-01419AAA6DB6}" type="presOf" srcId="{3B4B9712-0C05-47D0-B006-81585E5157E4}" destId="{9EE53C99-B82F-4051-98C2-EF41FE50BD2B}" srcOrd="0" destOrd="0" presId="urn:microsoft.com/office/officeart/2018/2/layout/IconVerticalSolidList"/>
    <dgm:cxn modelId="{1FEFC798-2345-461A-BFB8-A4E6A66DABAE}" type="presOf" srcId="{DC2C9B49-E015-408E-821D-531CB3544793}" destId="{1825D02C-3D95-48CB-9943-D0C652BCF677}" srcOrd="0" destOrd="0" presId="urn:microsoft.com/office/officeart/2018/2/layout/IconVerticalSolidList"/>
    <dgm:cxn modelId="{10B485B8-F8EF-48D0-8360-DE6E18EDC994}" type="presOf" srcId="{C205CD52-AD16-4A7D-850D-B7600119782E}" destId="{306026FC-370F-4012-975C-A166E058CDF9}" srcOrd="0" destOrd="0" presId="urn:microsoft.com/office/officeart/2018/2/layout/IconVerticalSolidList"/>
    <dgm:cxn modelId="{AA250DBD-C237-448A-BF9C-5A92ED612A18}" srcId="{181B6956-4CA7-4D0B-BFA5-BF5A174439AB}" destId="{C205CD52-AD16-4A7D-850D-B7600119782E}" srcOrd="1" destOrd="0" parTransId="{60542377-D648-41FA-8D29-C4FA40AC7ECD}" sibTransId="{5AC5953D-D7A1-45B1-8C1B-6E287C8256C4}"/>
    <dgm:cxn modelId="{8FB5EFCE-1DFD-4B5D-BA26-DF77B5D0589D}" srcId="{181B6956-4CA7-4D0B-BFA5-BF5A174439AB}" destId="{3B4B9712-0C05-47D0-B006-81585E5157E4}" srcOrd="3" destOrd="0" parTransId="{7F2E5863-03F5-488D-AC9D-AB15E3AABC29}" sibTransId="{7AE52A06-F07C-429D-A219-7C4EBEBF6827}"/>
    <dgm:cxn modelId="{DE983A8E-0907-4E5F-AABF-FBAEEBF0BB6B}" type="presParOf" srcId="{CD095593-E597-4297-B89B-8593B118FD8A}" destId="{0E07361F-9630-4F18-9778-6D6434F89CEC}" srcOrd="0" destOrd="0" presId="urn:microsoft.com/office/officeart/2018/2/layout/IconVerticalSolidList"/>
    <dgm:cxn modelId="{72DFCC54-F17D-4B14-8115-B00FB7D00E12}" type="presParOf" srcId="{0E07361F-9630-4F18-9778-6D6434F89CEC}" destId="{C1F52B8D-167D-456E-8DF1-E1C56FAE4D0C}" srcOrd="0" destOrd="0" presId="urn:microsoft.com/office/officeart/2018/2/layout/IconVerticalSolidList"/>
    <dgm:cxn modelId="{87A4DD1D-1294-45F9-B081-5C948813A17A}" type="presParOf" srcId="{0E07361F-9630-4F18-9778-6D6434F89CEC}" destId="{9765E08A-AA94-4354-8082-8398BFCE4980}" srcOrd="1" destOrd="0" presId="urn:microsoft.com/office/officeart/2018/2/layout/IconVerticalSolidList"/>
    <dgm:cxn modelId="{922C20E3-DE9C-4D8D-A756-58182AB89FD5}" type="presParOf" srcId="{0E07361F-9630-4F18-9778-6D6434F89CEC}" destId="{36DB6803-0BC8-4145-A691-54B11068D279}" srcOrd="2" destOrd="0" presId="urn:microsoft.com/office/officeart/2018/2/layout/IconVerticalSolidList"/>
    <dgm:cxn modelId="{962D18C7-8187-4387-949B-E43681790093}" type="presParOf" srcId="{0E07361F-9630-4F18-9778-6D6434F89CEC}" destId="{1825D02C-3D95-48CB-9943-D0C652BCF677}" srcOrd="3" destOrd="0" presId="urn:microsoft.com/office/officeart/2018/2/layout/IconVerticalSolidList"/>
    <dgm:cxn modelId="{189D99EB-FE39-4092-9E95-46040BF12AF7}" type="presParOf" srcId="{CD095593-E597-4297-B89B-8593B118FD8A}" destId="{F6DFB1A0-A6F1-4905-9885-CF2BCB2837FC}" srcOrd="1" destOrd="0" presId="urn:microsoft.com/office/officeart/2018/2/layout/IconVerticalSolidList"/>
    <dgm:cxn modelId="{97FF96F9-7AAB-404E-8A42-50F39CF8DDF2}" type="presParOf" srcId="{CD095593-E597-4297-B89B-8593B118FD8A}" destId="{E0CB10AB-DD53-45A4-B6A4-74A27A515593}" srcOrd="2" destOrd="0" presId="urn:microsoft.com/office/officeart/2018/2/layout/IconVerticalSolidList"/>
    <dgm:cxn modelId="{EB3034AB-7004-483E-8619-E014D2067F6C}" type="presParOf" srcId="{E0CB10AB-DD53-45A4-B6A4-74A27A515593}" destId="{3BEB94A7-2FEB-49B3-BB8E-04EC99C3BF97}" srcOrd="0" destOrd="0" presId="urn:microsoft.com/office/officeart/2018/2/layout/IconVerticalSolidList"/>
    <dgm:cxn modelId="{3D0BCFAA-D95A-4880-AEF8-F11ACD0407D5}" type="presParOf" srcId="{E0CB10AB-DD53-45A4-B6A4-74A27A515593}" destId="{57D2D8EC-6191-48A9-8511-76ECAE856A1F}" srcOrd="1" destOrd="0" presId="urn:microsoft.com/office/officeart/2018/2/layout/IconVerticalSolidList"/>
    <dgm:cxn modelId="{3B9FA6FC-4E23-4A23-8C71-9AAF31E22585}" type="presParOf" srcId="{E0CB10AB-DD53-45A4-B6A4-74A27A515593}" destId="{24D5284F-121A-45ED-9F19-FF4600AB7C30}" srcOrd="2" destOrd="0" presId="urn:microsoft.com/office/officeart/2018/2/layout/IconVerticalSolidList"/>
    <dgm:cxn modelId="{A1D8D37A-23B2-4CF0-8807-380EF99751AA}" type="presParOf" srcId="{E0CB10AB-DD53-45A4-B6A4-74A27A515593}" destId="{306026FC-370F-4012-975C-A166E058CDF9}" srcOrd="3" destOrd="0" presId="urn:microsoft.com/office/officeart/2018/2/layout/IconVerticalSolidList"/>
    <dgm:cxn modelId="{DAD40797-B168-4448-A7CD-829F17E8E37E}" type="presParOf" srcId="{CD095593-E597-4297-B89B-8593B118FD8A}" destId="{467C6992-46BA-4753-B82F-0CF8A820183A}" srcOrd="3" destOrd="0" presId="urn:microsoft.com/office/officeart/2018/2/layout/IconVerticalSolidList"/>
    <dgm:cxn modelId="{7154993B-B2EC-48DC-B62F-39D68060691C}" type="presParOf" srcId="{CD095593-E597-4297-B89B-8593B118FD8A}" destId="{10366382-3D91-4E6B-BF78-BC48F094CBFE}" srcOrd="4" destOrd="0" presId="urn:microsoft.com/office/officeart/2018/2/layout/IconVerticalSolidList"/>
    <dgm:cxn modelId="{1921E42E-0B80-43AD-9C8C-DF05567A29E5}" type="presParOf" srcId="{10366382-3D91-4E6B-BF78-BC48F094CBFE}" destId="{703F25A7-5D23-461C-A1AD-E542705D5BEE}" srcOrd="0" destOrd="0" presId="urn:microsoft.com/office/officeart/2018/2/layout/IconVerticalSolidList"/>
    <dgm:cxn modelId="{27BB7012-FB3D-4240-8A77-A5E66353D850}" type="presParOf" srcId="{10366382-3D91-4E6B-BF78-BC48F094CBFE}" destId="{AD2F3135-A04D-4328-844A-25E9CF6CACDE}" srcOrd="1" destOrd="0" presId="urn:microsoft.com/office/officeart/2018/2/layout/IconVerticalSolidList"/>
    <dgm:cxn modelId="{80C5EA97-8054-41A4-8D94-FB10099E92CB}" type="presParOf" srcId="{10366382-3D91-4E6B-BF78-BC48F094CBFE}" destId="{2033FB1F-062B-4667-8902-03B67535E2E1}" srcOrd="2" destOrd="0" presId="urn:microsoft.com/office/officeart/2018/2/layout/IconVerticalSolidList"/>
    <dgm:cxn modelId="{8A9C425B-6A0C-4F23-8472-B4C06511BFE8}" type="presParOf" srcId="{10366382-3D91-4E6B-BF78-BC48F094CBFE}" destId="{03736F26-E363-45B2-92A6-5A0ED410DCB3}" srcOrd="3" destOrd="0" presId="urn:microsoft.com/office/officeart/2018/2/layout/IconVerticalSolidList"/>
    <dgm:cxn modelId="{15AC9EB2-4BA6-4110-8F1A-E16C1B39A842}" type="presParOf" srcId="{CD095593-E597-4297-B89B-8593B118FD8A}" destId="{89812746-AA62-45F0-96AE-8D0A9EA0F4C5}" srcOrd="5" destOrd="0" presId="urn:microsoft.com/office/officeart/2018/2/layout/IconVerticalSolidList"/>
    <dgm:cxn modelId="{17886284-5D16-4D68-82A6-6AADBE21FBA2}" type="presParOf" srcId="{CD095593-E597-4297-B89B-8593B118FD8A}" destId="{34B64890-DD06-4E44-8153-9333A2230538}" srcOrd="6" destOrd="0" presId="urn:microsoft.com/office/officeart/2018/2/layout/IconVerticalSolidList"/>
    <dgm:cxn modelId="{76411542-EC28-422C-B746-81C3B5CA00F9}" type="presParOf" srcId="{34B64890-DD06-4E44-8153-9333A2230538}" destId="{86E76C16-A16B-4E0D-9528-64825520BCCC}" srcOrd="0" destOrd="0" presId="urn:microsoft.com/office/officeart/2018/2/layout/IconVerticalSolidList"/>
    <dgm:cxn modelId="{9C60EA35-96CF-41EE-B467-E46CF183D28C}" type="presParOf" srcId="{34B64890-DD06-4E44-8153-9333A2230538}" destId="{492D7DEB-6D56-4E52-855D-AFD19B0D9B91}" srcOrd="1" destOrd="0" presId="urn:microsoft.com/office/officeart/2018/2/layout/IconVerticalSolidList"/>
    <dgm:cxn modelId="{D5543419-B1D0-49F1-940C-E017CF953B7F}" type="presParOf" srcId="{34B64890-DD06-4E44-8153-9333A2230538}" destId="{C4BB2D69-5FC2-47D5-BEFA-0AE1CA5AB6BD}" srcOrd="2" destOrd="0" presId="urn:microsoft.com/office/officeart/2018/2/layout/IconVerticalSolidList"/>
    <dgm:cxn modelId="{38312AE9-C218-470D-9011-B4449CF18417}" type="presParOf" srcId="{34B64890-DD06-4E44-8153-9333A2230538}" destId="{9EE53C99-B82F-4051-98C2-EF41FE50BD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E1F50A-EB4C-4747-A1C8-4879A1BF125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9C32DB-7BF2-4EF8-8AB0-EC2331C968AD}">
      <dgm:prSet/>
      <dgm:spPr/>
      <dgm:t>
        <a:bodyPr/>
        <a:lstStyle/>
        <a:p>
          <a:r>
            <a:rPr lang="fr-FR"/>
            <a:t>La réputation d’une entreprise reflète la façon dont elle est perçue en fonction des </a:t>
          </a:r>
          <a:r>
            <a:rPr lang="fr-FR" b="1"/>
            <a:t>informations (vraies ou fausses) circulant à son sujet, sur ses activités, son environnement de travail, ses performances passées et ses résultats attendus.</a:t>
          </a:r>
          <a:endParaRPr lang="en-US"/>
        </a:p>
      </dgm:t>
    </dgm:pt>
    <dgm:pt modelId="{298D93A9-576D-4535-B56B-920A646B7282}" type="parTrans" cxnId="{5CB9869F-DA45-4E20-BC8B-555ABC7607ED}">
      <dgm:prSet/>
      <dgm:spPr/>
      <dgm:t>
        <a:bodyPr/>
        <a:lstStyle/>
        <a:p>
          <a:endParaRPr lang="en-US"/>
        </a:p>
      </dgm:t>
    </dgm:pt>
    <dgm:pt modelId="{7D0EB6F8-622B-4A4F-9513-2DA03015C069}" type="sibTrans" cxnId="{5CB9869F-DA45-4E20-BC8B-555ABC7607ED}">
      <dgm:prSet/>
      <dgm:spPr/>
      <dgm:t>
        <a:bodyPr/>
        <a:lstStyle/>
        <a:p>
          <a:endParaRPr lang="en-US"/>
        </a:p>
      </dgm:t>
    </dgm:pt>
    <dgm:pt modelId="{4A714214-63D3-49B0-AF58-9C23862DD6F4}">
      <dgm:prSet/>
      <dgm:spPr/>
      <dgm:t>
        <a:bodyPr/>
        <a:lstStyle/>
        <a:p>
          <a:r>
            <a:rPr lang="fr-FR"/>
            <a:t>L’organisateur d’événement doit </a:t>
          </a:r>
          <a:r>
            <a:rPr lang="fr-FR" b="1"/>
            <a:t>contrôler ses médias</a:t>
          </a:r>
          <a:r>
            <a:rPr lang="fr-FR"/>
            <a:t> pour gérer ces informations (création de médias propres : chine de TV, Internet, Web TV, radios et presse propres…).</a:t>
          </a:r>
          <a:endParaRPr lang="en-US"/>
        </a:p>
      </dgm:t>
    </dgm:pt>
    <dgm:pt modelId="{CB6B59E4-3C23-498F-8325-ED26028DC67A}" type="parTrans" cxnId="{19F59941-ECE1-49D9-9F85-E7D68321BD11}">
      <dgm:prSet/>
      <dgm:spPr/>
      <dgm:t>
        <a:bodyPr/>
        <a:lstStyle/>
        <a:p>
          <a:endParaRPr lang="en-US"/>
        </a:p>
      </dgm:t>
    </dgm:pt>
    <dgm:pt modelId="{1B2D8E3A-F743-4BD4-9332-58E83A45A645}" type="sibTrans" cxnId="{19F59941-ECE1-49D9-9F85-E7D68321BD11}">
      <dgm:prSet/>
      <dgm:spPr/>
      <dgm:t>
        <a:bodyPr/>
        <a:lstStyle/>
        <a:p>
          <a:endParaRPr lang="en-US"/>
        </a:p>
      </dgm:t>
    </dgm:pt>
    <dgm:pt modelId="{E03BF2B1-5957-48A4-8EAE-9596BE956340}" type="pres">
      <dgm:prSet presAssocID="{BFE1F50A-EB4C-4747-A1C8-4879A1BF12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7A23684-4CF5-40E3-BFB0-01DD11076D66}" type="pres">
      <dgm:prSet presAssocID="{CC9C32DB-7BF2-4EF8-8AB0-EC2331C968AD}" presName="hierRoot1" presStyleCnt="0"/>
      <dgm:spPr/>
    </dgm:pt>
    <dgm:pt modelId="{7C1401FA-4104-4A05-9CCE-5FEBA672A4EA}" type="pres">
      <dgm:prSet presAssocID="{CC9C32DB-7BF2-4EF8-8AB0-EC2331C968AD}" presName="composite" presStyleCnt="0"/>
      <dgm:spPr/>
    </dgm:pt>
    <dgm:pt modelId="{E6883013-3F2A-4799-B048-9D0BE89C97D4}" type="pres">
      <dgm:prSet presAssocID="{CC9C32DB-7BF2-4EF8-8AB0-EC2331C968AD}" presName="background" presStyleLbl="node0" presStyleIdx="0" presStyleCnt="2"/>
      <dgm:spPr/>
    </dgm:pt>
    <dgm:pt modelId="{A1C06F6B-C31D-4FCD-8B9B-6707700483FA}" type="pres">
      <dgm:prSet presAssocID="{CC9C32DB-7BF2-4EF8-8AB0-EC2331C968AD}" presName="text" presStyleLbl="fgAcc0" presStyleIdx="0" presStyleCnt="2">
        <dgm:presLayoutVars>
          <dgm:chPref val="3"/>
        </dgm:presLayoutVars>
      </dgm:prSet>
      <dgm:spPr/>
    </dgm:pt>
    <dgm:pt modelId="{EBC5F969-5449-46D4-8D30-7F106D7ABF2B}" type="pres">
      <dgm:prSet presAssocID="{CC9C32DB-7BF2-4EF8-8AB0-EC2331C968AD}" presName="hierChild2" presStyleCnt="0"/>
      <dgm:spPr/>
    </dgm:pt>
    <dgm:pt modelId="{10010F1A-0113-45A7-8B45-4B705EC282F6}" type="pres">
      <dgm:prSet presAssocID="{4A714214-63D3-49B0-AF58-9C23862DD6F4}" presName="hierRoot1" presStyleCnt="0"/>
      <dgm:spPr/>
    </dgm:pt>
    <dgm:pt modelId="{A4795347-2DDE-4116-89C5-042D419C6E30}" type="pres">
      <dgm:prSet presAssocID="{4A714214-63D3-49B0-AF58-9C23862DD6F4}" presName="composite" presStyleCnt="0"/>
      <dgm:spPr/>
    </dgm:pt>
    <dgm:pt modelId="{407DFC0D-AE31-4FEA-9C7B-1D80E1FF30A8}" type="pres">
      <dgm:prSet presAssocID="{4A714214-63D3-49B0-AF58-9C23862DD6F4}" presName="background" presStyleLbl="node0" presStyleIdx="1" presStyleCnt="2"/>
      <dgm:spPr/>
    </dgm:pt>
    <dgm:pt modelId="{CCE755A7-32F7-451A-B6E4-4C07DD032443}" type="pres">
      <dgm:prSet presAssocID="{4A714214-63D3-49B0-AF58-9C23862DD6F4}" presName="text" presStyleLbl="fgAcc0" presStyleIdx="1" presStyleCnt="2">
        <dgm:presLayoutVars>
          <dgm:chPref val="3"/>
        </dgm:presLayoutVars>
      </dgm:prSet>
      <dgm:spPr/>
    </dgm:pt>
    <dgm:pt modelId="{DECB2989-9275-4B70-9C55-1EF061116373}" type="pres">
      <dgm:prSet presAssocID="{4A714214-63D3-49B0-AF58-9C23862DD6F4}" presName="hierChild2" presStyleCnt="0"/>
      <dgm:spPr/>
    </dgm:pt>
  </dgm:ptLst>
  <dgm:cxnLst>
    <dgm:cxn modelId="{9D5C3F2F-E42D-4393-9F0C-F9BEE4E80862}" type="presOf" srcId="{CC9C32DB-7BF2-4EF8-8AB0-EC2331C968AD}" destId="{A1C06F6B-C31D-4FCD-8B9B-6707700483FA}" srcOrd="0" destOrd="0" presId="urn:microsoft.com/office/officeart/2005/8/layout/hierarchy1"/>
    <dgm:cxn modelId="{19F59941-ECE1-49D9-9F85-E7D68321BD11}" srcId="{BFE1F50A-EB4C-4747-A1C8-4879A1BF125B}" destId="{4A714214-63D3-49B0-AF58-9C23862DD6F4}" srcOrd="1" destOrd="0" parTransId="{CB6B59E4-3C23-498F-8325-ED26028DC67A}" sibTransId="{1B2D8E3A-F743-4BD4-9332-58E83A45A645}"/>
    <dgm:cxn modelId="{5CB9869F-DA45-4E20-BC8B-555ABC7607ED}" srcId="{BFE1F50A-EB4C-4747-A1C8-4879A1BF125B}" destId="{CC9C32DB-7BF2-4EF8-8AB0-EC2331C968AD}" srcOrd="0" destOrd="0" parTransId="{298D93A9-576D-4535-B56B-920A646B7282}" sibTransId="{7D0EB6F8-622B-4A4F-9513-2DA03015C069}"/>
    <dgm:cxn modelId="{00BB33B5-0609-404C-84EE-81C24D088244}" type="presOf" srcId="{4A714214-63D3-49B0-AF58-9C23862DD6F4}" destId="{CCE755A7-32F7-451A-B6E4-4C07DD032443}" srcOrd="0" destOrd="0" presId="urn:microsoft.com/office/officeart/2005/8/layout/hierarchy1"/>
    <dgm:cxn modelId="{21EB99BF-81B5-4868-A886-6932FBBBC420}" type="presOf" srcId="{BFE1F50A-EB4C-4747-A1C8-4879A1BF125B}" destId="{E03BF2B1-5957-48A4-8EAE-9596BE956340}" srcOrd="0" destOrd="0" presId="urn:microsoft.com/office/officeart/2005/8/layout/hierarchy1"/>
    <dgm:cxn modelId="{742703F2-A883-4840-84E1-1ADB1E95A347}" type="presParOf" srcId="{E03BF2B1-5957-48A4-8EAE-9596BE956340}" destId="{D7A23684-4CF5-40E3-BFB0-01DD11076D66}" srcOrd="0" destOrd="0" presId="urn:microsoft.com/office/officeart/2005/8/layout/hierarchy1"/>
    <dgm:cxn modelId="{FF178A5D-55E4-41C0-A7BE-4B3C3653E20C}" type="presParOf" srcId="{D7A23684-4CF5-40E3-BFB0-01DD11076D66}" destId="{7C1401FA-4104-4A05-9CCE-5FEBA672A4EA}" srcOrd="0" destOrd="0" presId="urn:microsoft.com/office/officeart/2005/8/layout/hierarchy1"/>
    <dgm:cxn modelId="{26B504E5-2F49-4183-8B38-F50C5FCB8968}" type="presParOf" srcId="{7C1401FA-4104-4A05-9CCE-5FEBA672A4EA}" destId="{E6883013-3F2A-4799-B048-9D0BE89C97D4}" srcOrd="0" destOrd="0" presId="urn:microsoft.com/office/officeart/2005/8/layout/hierarchy1"/>
    <dgm:cxn modelId="{2BFDDEEA-0CA3-4217-AE27-3143572A6EAF}" type="presParOf" srcId="{7C1401FA-4104-4A05-9CCE-5FEBA672A4EA}" destId="{A1C06F6B-C31D-4FCD-8B9B-6707700483FA}" srcOrd="1" destOrd="0" presId="urn:microsoft.com/office/officeart/2005/8/layout/hierarchy1"/>
    <dgm:cxn modelId="{27394036-63FD-41B8-B9FB-7F820BED9A80}" type="presParOf" srcId="{D7A23684-4CF5-40E3-BFB0-01DD11076D66}" destId="{EBC5F969-5449-46D4-8D30-7F106D7ABF2B}" srcOrd="1" destOrd="0" presId="urn:microsoft.com/office/officeart/2005/8/layout/hierarchy1"/>
    <dgm:cxn modelId="{47FC6C48-2F03-4A67-9F58-C4A2933EF60B}" type="presParOf" srcId="{E03BF2B1-5957-48A4-8EAE-9596BE956340}" destId="{10010F1A-0113-45A7-8B45-4B705EC282F6}" srcOrd="1" destOrd="0" presId="urn:microsoft.com/office/officeart/2005/8/layout/hierarchy1"/>
    <dgm:cxn modelId="{1EB5212D-C2A5-459A-A08F-412C0F0701AA}" type="presParOf" srcId="{10010F1A-0113-45A7-8B45-4B705EC282F6}" destId="{A4795347-2DDE-4116-89C5-042D419C6E30}" srcOrd="0" destOrd="0" presId="urn:microsoft.com/office/officeart/2005/8/layout/hierarchy1"/>
    <dgm:cxn modelId="{3E73D7F9-4627-41BD-A19E-5A15A522C0C1}" type="presParOf" srcId="{A4795347-2DDE-4116-89C5-042D419C6E30}" destId="{407DFC0D-AE31-4FEA-9C7B-1D80E1FF30A8}" srcOrd="0" destOrd="0" presId="urn:microsoft.com/office/officeart/2005/8/layout/hierarchy1"/>
    <dgm:cxn modelId="{4CC2EE60-0549-4CA7-838A-96A5BAF77375}" type="presParOf" srcId="{A4795347-2DDE-4116-89C5-042D419C6E30}" destId="{CCE755A7-32F7-451A-B6E4-4C07DD032443}" srcOrd="1" destOrd="0" presId="urn:microsoft.com/office/officeart/2005/8/layout/hierarchy1"/>
    <dgm:cxn modelId="{4AC93364-6E9A-4D21-AEA2-A45D95858733}" type="presParOf" srcId="{10010F1A-0113-45A7-8B45-4B705EC282F6}" destId="{DECB2989-9275-4B70-9C55-1EF0611163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218B6E-7A9A-4C3F-AD7F-B84E44B461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DB564AFA-1FBC-42F9-9F8E-30DEC6EEC08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Image de marque : « des perceptions concernant une marque reflétées par des associations à la marque dans la mémoire du consommateur » (Keller, 1993). </a:t>
          </a:r>
          <a:endParaRPr lang="en-US"/>
        </a:p>
      </dgm:t>
    </dgm:pt>
    <dgm:pt modelId="{C4087B27-7364-4181-9ADA-E8AE701D5AA1}" type="parTrans" cxnId="{A449C7A9-68C7-41E5-95DD-39F89A5FE480}">
      <dgm:prSet/>
      <dgm:spPr/>
      <dgm:t>
        <a:bodyPr/>
        <a:lstStyle/>
        <a:p>
          <a:endParaRPr lang="en-US"/>
        </a:p>
      </dgm:t>
    </dgm:pt>
    <dgm:pt modelId="{43C4C3C1-F6D7-456A-8AA8-4509450EA745}" type="sibTrans" cxnId="{A449C7A9-68C7-41E5-95DD-39F89A5FE480}">
      <dgm:prSet/>
      <dgm:spPr/>
      <dgm:t>
        <a:bodyPr/>
        <a:lstStyle/>
        <a:p>
          <a:endParaRPr lang="en-US"/>
        </a:p>
      </dgm:t>
    </dgm:pt>
    <dgm:pt modelId="{92BD30D5-D0E6-4E9B-8E8A-C4A60BE4A3A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En marketing, réputation  = l’image de marque</a:t>
          </a:r>
          <a:endParaRPr lang="en-US"/>
        </a:p>
      </dgm:t>
    </dgm:pt>
    <dgm:pt modelId="{66740E82-468B-4EAF-AF11-5422A9B5BEFE}" type="parTrans" cxnId="{F8D5BCE9-5B28-4D77-8644-93FFA262C5E4}">
      <dgm:prSet/>
      <dgm:spPr/>
      <dgm:t>
        <a:bodyPr/>
        <a:lstStyle/>
        <a:p>
          <a:endParaRPr lang="en-US"/>
        </a:p>
      </dgm:t>
    </dgm:pt>
    <dgm:pt modelId="{6A26F366-6BB3-4A79-8B91-9AF3D8AD50B0}" type="sibTrans" cxnId="{F8D5BCE9-5B28-4D77-8644-93FFA262C5E4}">
      <dgm:prSet/>
      <dgm:spPr/>
      <dgm:t>
        <a:bodyPr/>
        <a:lstStyle/>
        <a:p>
          <a:endParaRPr lang="en-US"/>
        </a:p>
      </dgm:t>
    </dgm:pt>
    <dgm:pt modelId="{FBB85690-903D-4720-8EE1-8F5146E6C23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Mais événement = marque ?</a:t>
          </a:r>
          <a:endParaRPr lang="en-US"/>
        </a:p>
      </dgm:t>
    </dgm:pt>
    <dgm:pt modelId="{5A18791F-B75F-4DAD-A180-55FBBD94E296}" type="parTrans" cxnId="{C9EEBC05-9AE8-42E7-96D5-BA05EDD2750A}">
      <dgm:prSet/>
      <dgm:spPr/>
      <dgm:t>
        <a:bodyPr/>
        <a:lstStyle/>
        <a:p>
          <a:endParaRPr lang="en-US"/>
        </a:p>
      </dgm:t>
    </dgm:pt>
    <dgm:pt modelId="{7D8D47A5-077B-407B-BDC3-87B3E379E8EE}" type="sibTrans" cxnId="{C9EEBC05-9AE8-42E7-96D5-BA05EDD2750A}">
      <dgm:prSet/>
      <dgm:spPr/>
      <dgm:t>
        <a:bodyPr/>
        <a:lstStyle/>
        <a:p>
          <a:endParaRPr lang="en-US"/>
        </a:p>
      </dgm:t>
    </dgm:pt>
    <dgm:pt modelId="{661AA5F1-E768-4D0E-B6B7-5ED4A1811590}" type="pres">
      <dgm:prSet presAssocID="{C8218B6E-7A9A-4C3F-AD7F-B84E44B46100}" presName="root" presStyleCnt="0">
        <dgm:presLayoutVars>
          <dgm:dir/>
          <dgm:resizeHandles val="exact"/>
        </dgm:presLayoutVars>
      </dgm:prSet>
      <dgm:spPr/>
    </dgm:pt>
    <dgm:pt modelId="{7FB1077B-D3E7-48B1-A564-954D5766B292}" type="pres">
      <dgm:prSet presAssocID="{DB564AFA-1FBC-42F9-9F8E-30DEC6EEC084}" presName="compNode" presStyleCnt="0"/>
      <dgm:spPr/>
    </dgm:pt>
    <dgm:pt modelId="{AE6BA27D-6557-45D6-86D5-90A44CBFE62C}" type="pres">
      <dgm:prSet presAssocID="{DB564AFA-1FBC-42F9-9F8E-30DEC6EEC084}" presName="bgRect" presStyleLbl="bgShp" presStyleIdx="0" presStyleCnt="3"/>
      <dgm:spPr/>
    </dgm:pt>
    <dgm:pt modelId="{D4D76B63-2777-4C75-BF52-D1AFC1B2A20E}" type="pres">
      <dgm:prSet presAssocID="{DB564AFA-1FBC-42F9-9F8E-30DEC6EEC08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8E62F762-5CFB-43F4-8FD3-9B80008F2C34}" type="pres">
      <dgm:prSet presAssocID="{DB564AFA-1FBC-42F9-9F8E-30DEC6EEC084}" presName="spaceRect" presStyleCnt="0"/>
      <dgm:spPr/>
    </dgm:pt>
    <dgm:pt modelId="{306A27DA-4976-4C3B-A719-B487AD63997E}" type="pres">
      <dgm:prSet presAssocID="{DB564AFA-1FBC-42F9-9F8E-30DEC6EEC084}" presName="parTx" presStyleLbl="revTx" presStyleIdx="0" presStyleCnt="3">
        <dgm:presLayoutVars>
          <dgm:chMax val="0"/>
          <dgm:chPref val="0"/>
        </dgm:presLayoutVars>
      </dgm:prSet>
      <dgm:spPr/>
    </dgm:pt>
    <dgm:pt modelId="{4C62FC0F-293D-4250-B419-7ADF15937609}" type="pres">
      <dgm:prSet presAssocID="{43C4C3C1-F6D7-456A-8AA8-4509450EA745}" presName="sibTrans" presStyleCnt="0"/>
      <dgm:spPr/>
    </dgm:pt>
    <dgm:pt modelId="{1D4C8F4A-2E8C-49F9-BA18-B9142AD4AF8D}" type="pres">
      <dgm:prSet presAssocID="{92BD30D5-D0E6-4E9B-8E8A-C4A60BE4A3A8}" presName="compNode" presStyleCnt="0"/>
      <dgm:spPr/>
    </dgm:pt>
    <dgm:pt modelId="{54E6E59C-6CFD-42A2-A981-346066AABC4A}" type="pres">
      <dgm:prSet presAssocID="{92BD30D5-D0E6-4E9B-8E8A-C4A60BE4A3A8}" presName="bgRect" presStyleLbl="bgShp" presStyleIdx="1" presStyleCnt="3"/>
      <dgm:spPr/>
    </dgm:pt>
    <dgm:pt modelId="{DCC1B093-0E34-417E-87CC-EBC50DD3F022}" type="pres">
      <dgm:prSet presAssocID="{92BD30D5-D0E6-4E9B-8E8A-C4A60BE4A3A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26A2AF5-C2CD-40F6-89D2-2976C9D1039B}" type="pres">
      <dgm:prSet presAssocID="{92BD30D5-D0E6-4E9B-8E8A-C4A60BE4A3A8}" presName="spaceRect" presStyleCnt="0"/>
      <dgm:spPr/>
    </dgm:pt>
    <dgm:pt modelId="{3BAE0D37-4AC0-4888-A59B-CB870631D76B}" type="pres">
      <dgm:prSet presAssocID="{92BD30D5-D0E6-4E9B-8E8A-C4A60BE4A3A8}" presName="parTx" presStyleLbl="revTx" presStyleIdx="1" presStyleCnt="3">
        <dgm:presLayoutVars>
          <dgm:chMax val="0"/>
          <dgm:chPref val="0"/>
        </dgm:presLayoutVars>
      </dgm:prSet>
      <dgm:spPr/>
    </dgm:pt>
    <dgm:pt modelId="{0F13F9C3-1FC6-422C-8531-4BBDBE8D8C5A}" type="pres">
      <dgm:prSet presAssocID="{6A26F366-6BB3-4A79-8B91-9AF3D8AD50B0}" presName="sibTrans" presStyleCnt="0"/>
      <dgm:spPr/>
    </dgm:pt>
    <dgm:pt modelId="{87E9D3EA-AABF-45FD-9FB6-C29D1DB90971}" type="pres">
      <dgm:prSet presAssocID="{FBB85690-903D-4720-8EE1-8F5146E6C234}" presName="compNode" presStyleCnt="0"/>
      <dgm:spPr/>
    </dgm:pt>
    <dgm:pt modelId="{19D0CF7C-D801-4719-95EA-734B6F526929}" type="pres">
      <dgm:prSet presAssocID="{FBB85690-903D-4720-8EE1-8F5146E6C234}" presName="bgRect" presStyleLbl="bgShp" presStyleIdx="2" presStyleCnt="3"/>
      <dgm:spPr/>
    </dgm:pt>
    <dgm:pt modelId="{C0ABB6A4-2683-4F40-85DD-0636A5C86892}" type="pres">
      <dgm:prSet presAssocID="{FBB85690-903D-4720-8EE1-8F5146E6C23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ED98882-540B-490F-9306-FC11A1800CF1}" type="pres">
      <dgm:prSet presAssocID="{FBB85690-903D-4720-8EE1-8F5146E6C234}" presName="spaceRect" presStyleCnt="0"/>
      <dgm:spPr/>
    </dgm:pt>
    <dgm:pt modelId="{40225B4B-C52E-4D97-ACD4-D3844166A6BB}" type="pres">
      <dgm:prSet presAssocID="{FBB85690-903D-4720-8EE1-8F5146E6C23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9EEBC05-9AE8-42E7-96D5-BA05EDD2750A}" srcId="{C8218B6E-7A9A-4C3F-AD7F-B84E44B46100}" destId="{FBB85690-903D-4720-8EE1-8F5146E6C234}" srcOrd="2" destOrd="0" parTransId="{5A18791F-B75F-4DAD-A180-55FBBD94E296}" sibTransId="{7D8D47A5-077B-407B-BDC3-87B3E379E8EE}"/>
    <dgm:cxn modelId="{CC1EC92B-C7E7-4382-96B8-1B166AF52363}" type="presOf" srcId="{DB564AFA-1FBC-42F9-9F8E-30DEC6EEC084}" destId="{306A27DA-4976-4C3B-A719-B487AD63997E}" srcOrd="0" destOrd="0" presId="urn:microsoft.com/office/officeart/2018/2/layout/IconVerticalSolidList"/>
    <dgm:cxn modelId="{DD94199A-EB8A-4D0E-8346-651408334C9D}" type="presOf" srcId="{92BD30D5-D0E6-4E9B-8E8A-C4A60BE4A3A8}" destId="{3BAE0D37-4AC0-4888-A59B-CB870631D76B}" srcOrd="0" destOrd="0" presId="urn:microsoft.com/office/officeart/2018/2/layout/IconVerticalSolidList"/>
    <dgm:cxn modelId="{713F0FA0-0063-484C-9616-5208FB1B387E}" type="presOf" srcId="{FBB85690-903D-4720-8EE1-8F5146E6C234}" destId="{40225B4B-C52E-4D97-ACD4-D3844166A6BB}" srcOrd="0" destOrd="0" presId="urn:microsoft.com/office/officeart/2018/2/layout/IconVerticalSolidList"/>
    <dgm:cxn modelId="{A449C7A9-68C7-41E5-95DD-39F89A5FE480}" srcId="{C8218B6E-7A9A-4C3F-AD7F-B84E44B46100}" destId="{DB564AFA-1FBC-42F9-9F8E-30DEC6EEC084}" srcOrd="0" destOrd="0" parTransId="{C4087B27-7364-4181-9ADA-E8AE701D5AA1}" sibTransId="{43C4C3C1-F6D7-456A-8AA8-4509450EA745}"/>
    <dgm:cxn modelId="{12F375CC-DE1F-4B4F-86F1-88BD08B7887D}" type="presOf" srcId="{C8218B6E-7A9A-4C3F-AD7F-B84E44B46100}" destId="{661AA5F1-E768-4D0E-B6B7-5ED4A1811590}" srcOrd="0" destOrd="0" presId="urn:microsoft.com/office/officeart/2018/2/layout/IconVerticalSolidList"/>
    <dgm:cxn modelId="{F8D5BCE9-5B28-4D77-8644-93FFA262C5E4}" srcId="{C8218B6E-7A9A-4C3F-AD7F-B84E44B46100}" destId="{92BD30D5-D0E6-4E9B-8E8A-C4A60BE4A3A8}" srcOrd="1" destOrd="0" parTransId="{66740E82-468B-4EAF-AF11-5422A9B5BEFE}" sibTransId="{6A26F366-6BB3-4A79-8B91-9AF3D8AD50B0}"/>
    <dgm:cxn modelId="{13B79AA9-594B-4BEC-8D23-1E0D008635B2}" type="presParOf" srcId="{661AA5F1-E768-4D0E-B6B7-5ED4A1811590}" destId="{7FB1077B-D3E7-48B1-A564-954D5766B292}" srcOrd="0" destOrd="0" presId="urn:microsoft.com/office/officeart/2018/2/layout/IconVerticalSolidList"/>
    <dgm:cxn modelId="{A51CF6FB-24E1-4ADE-AA4F-AA79F9DB6BA3}" type="presParOf" srcId="{7FB1077B-D3E7-48B1-A564-954D5766B292}" destId="{AE6BA27D-6557-45D6-86D5-90A44CBFE62C}" srcOrd="0" destOrd="0" presId="urn:microsoft.com/office/officeart/2018/2/layout/IconVerticalSolidList"/>
    <dgm:cxn modelId="{DE8A9567-2862-42B2-82EE-C732B3A4FDD9}" type="presParOf" srcId="{7FB1077B-D3E7-48B1-A564-954D5766B292}" destId="{D4D76B63-2777-4C75-BF52-D1AFC1B2A20E}" srcOrd="1" destOrd="0" presId="urn:microsoft.com/office/officeart/2018/2/layout/IconVerticalSolidList"/>
    <dgm:cxn modelId="{DC29AD46-1C56-4FEB-A9F3-BE84561233C5}" type="presParOf" srcId="{7FB1077B-D3E7-48B1-A564-954D5766B292}" destId="{8E62F762-5CFB-43F4-8FD3-9B80008F2C34}" srcOrd="2" destOrd="0" presId="urn:microsoft.com/office/officeart/2018/2/layout/IconVerticalSolidList"/>
    <dgm:cxn modelId="{415EC6AF-10D3-44E4-9A22-973E1F7D4EA2}" type="presParOf" srcId="{7FB1077B-D3E7-48B1-A564-954D5766B292}" destId="{306A27DA-4976-4C3B-A719-B487AD63997E}" srcOrd="3" destOrd="0" presId="urn:microsoft.com/office/officeart/2018/2/layout/IconVerticalSolidList"/>
    <dgm:cxn modelId="{EB6808DC-C8ED-48D9-A522-137D431E8626}" type="presParOf" srcId="{661AA5F1-E768-4D0E-B6B7-5ED4A1811590}" destId="{4C62FC0F-293D-4250-B419-7ADF15937609}" srcOrd="1" destOrd="0" presId="urn:microsoft.com/office/officeart/2018/2/layout/IconVerticalSolidList"/>
    <dgm:cxn modelId="{88390F56-FC6A-499F-B5E0-E81723862BF0}" type="presParOf" srcId="{661AA5F1-E768-4D0E-B6B7-5ED4A1811590}" destId="{1D4C8F4A-2E8C-49F9-BA18-B9142AD4AF8D}" srcOrd="2" destOrd="0" presId="urn:microsoft.com/office/officeart/2018/2/layout/IconVerticalSolidList"/>
    <dgm:cxn modelId="{D83106FC-2640-49E1-B5AF-F4735B879C5C}" type="presParOf" srcId="{1D4C8F4A-2E8C-49F9-BA18-B9142AD4AF8D}" destId="{54E6E59C-6CFD-42A2-A981-346066AABC4A}" srcOrd="0" destOrd="0" presId="urn:microsoft.com/office/officeart/2018/2/layout/IconVerticalSolidList"/>
    <dgm:cxn modelId="{A744B6CC-5832-4452-83A8-DFAF092C22FF}" type="presParOf" srcId="{1D4C8F4A-2E8C-49F9-BA18-B9142AD4AF8D}" destId="{DCC1B093-0E34-417E-87CC-EBC50DD3F022}" srcOrd="1" destOrd="0" presId="urn:microsoft.com/office/officeart/2018/2/layout/IconVerticalSolidList"/>
    <dgm:cxn modelId="{2FD53174-A472-4CEC-B62D-1B0FD096F3A9}" type="presParOf" srcId="{1D4C8F4A-2E8C-49F9-BA18-B9142AD4AF8D}" destId="{826A2AF5-C2CD-40F6-89D2-2976C9D1039B}" srcOrd="2" destOrd="0" presId="urn:microsoft.com/office/officeart/2018/2/layout/IconVerticalSolidList"/>
    <dgm:cxn modelId="{60732B58-330B-4104-AD3B-845BFB132D1A}" type="presParOf" srcId="{1D4C8F4A-2E8C-49F9-BA18-B9142AD4AF8D}" destId="{3BAE0D37-4AC0-4888-A59B-CB870631D76B}" srcOrd="3" destOrd="0" presId="urn:microsoft.com/office/officeart/2018/2/layout/IconVerticalSolidList"/>
    <dgm:cxn modelId="{C964ECCB-EEC7-4564-BF49-744ECE6EE943}" type="presParOf" srcId="{661AA5F1-E768-4D0E-B6B7-5ED4A1811590}" destId="{0F13F9C3-1FC6-422C-8531-4BBDBE8D8C5A}" srcOrd="3" destOrd="0" presId="urn:microsoft.com/office/officeart/2018/2/layout/IconVerticalSolidList"/>
    <dgm:cxn modelId="{7796F104-F6D3-4A5B-8358-15FE41DD1858}" type="presParOf" srcId="{661AA5F1-E768-4D0E-B6B7-5ED4A1811590}" destId="{87E9D3EA-AABF-45FD-9FB6-C29D1DB90971}" srcOrd="4" destOrd="0" presId="urn:microsoft.com/office/officeart/2018/2/layout/IconVerticalSolidList"/>
    <dgm:cxn modelId="{4776B317-3CA6-4013-852A-765F309C25A0}" type="presParOf" srcId="{87E9D3EA-AABF-45FD-9FB6-C29D1DB90971}" destId="{19D0CF7C-D801-4719-95EA-734B6F526929}" srcOrd="0" destOrd="0" presId="urn:microsoft.com/office/officeart/2018/2/layout/IconVerticalSolidList"/>
    <dgm:cxn modelId="{0720288D-F0A0-4127-9BA6-1356FA2C9AF4}" type="presParOf" srcId="{87E9D3EA-AABF-45FD-9FB6-C29D1DB90971}" destId="{C0ABB6A4-2683-4F40-85DD-0636A5C86892}" srcOrd="1" destOrd="0" presId="urn:microsoft.com/office/officeart/2018/2/layout/IconVerticalSolidList"/>
    <dgm:cxn modelId="{F4375E39-4CBE-4014-9E0B-9050218132FE}" type="presParOf" srcId="{87E9D3EA-AABF-45FD-9FB6-C29D1DB90971}" destId="{AED98882-540B-490F-9306-FC11A1800CF1}" srcOrd="2" destOrd="0" presId="urn:microsoft.com/office/officeart/2018/2/layout/IconVerticalSolidList"/>
    <dgm:cxn modelId="{93563C5A-9EF7-4974-9457-ACA2D56ECB86}" type="presParOf" srcId="{87E9D3EA-AABF-45FD-9FB6-C29D1DB90971}" destId="{40225B4B-C52E-4D97-ACD4-D3844166A6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42CC0D-AF0C-4144-BAFD-3586C4842A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BCE9E53B-A564-4432-B3E5-B0F3989C1B7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Une exposition médiatique intense peut générer des changements importants  en ce qui concerne la réputation d’une organisation.</a:t>
          </a:r>
          <a:endParaRPr lang="en-US"/>
        </a:p>
      </dgm:t>
    </dgm:pt>
    <dgm:pt modelId="{22487507-5967-4AA4-9263-2F45B6DD2461}" type="parTrans" cxnId="{23CAE241-1FE7-47C1-83E1-1947939915A6}">
      <dgm:prSet/>
      <dgm:spPr/>
      <dgm:t>
        <a:bodyPr/>
        <a:lstStyle/>
        <a:p>
          <a:endParaRPr lang="en-US"/>
        </a:p>
      </dgm:t>
    </dgm:pt>
    <dgm:pt modelId="{F7BF57E9-4C80-43BA-91EB-97D5B6B92F7A}" type="sibTrans" cxnId="{23CAE241-1FE7-47C1-83E1-1947939915A6}">
      <dgm:prSet/>
      <dgm:spPr/>
      <dgm:t>
        <a:bodyPr/>
        <a:lstStyle/>
        <a:p>
          <a:endParaRPr lang="en-US"/>
        </a:p>
      </dgm:t>
    </dgm:pt>
    <dgm:pt modelId="{FE46D85D-7F78-47D2-AEFF-321C9AFBF43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Cependant que l’intensité médiatique peut s’avérer néfaste pour la réputation d’une entreprise.  </a:t>
          </a:r>
          <a:endParaRPr lang="en-US"/>
        </a:p>
      </dgm:t>
    </dgm:pt>
    <dgm:pt modelId="{BDA1032C-E2CB-4412-9EDD-A5A1D158763E}" type="parTrans" cxnId="{EB62375A-7B4C-480F-BD85-7F4A51084817}">
      <dgm:prSet/>
      <dgm:spPr/>
      <dgm:t>
        <a:bodyPr/>
        <a:lstStyle/>
        <a:p>
          <a:endParaRPr lang="en-US"/>
        </a:p>
      </dgm:t>
    </dgm:pt>
    <dgm:pt modelId="{5BA4F6FE-A0D3-48AF-9D85-2E0D34328E9B}" type="sibTrans" cxnId="{EB62375A-7B4C-480F-BD85-7F4A51084817}">
      <dgm:prSet/>
      <dgm:spPr/>
      <dgm:t>
        <a:bodyPr/>
        <a:lstStyle/>
        <a:p>
          <a:endParaRPr lang="en-US"/>
        </a:p>
      </dgm:t>
    </dgm:pt>
    <dgm:pt modelId="{CE367F34-26D3-43B7-9874-A9748F8BB879}" type="pres">
      <dgm:prSet presAssocID="{6442CC0D-AF0C-4144-BAFD-3586C4842A53}" presName="root" presStyleCnt="0">
        <dgm:presLayoutVars>
          <dgm:dir/>
          <dgm:resizeHandles val="exact"/>
        </dgm:presLayoutVars>
      </dgm:prSet>
      <dgm:spPr/>
    </dgm:pt>
    <dgm:pt modelId="{40B0EC62-0686-4CA1-802B-DD3C16F03A0F}" type="pres">
      <dgm:prSet presAssocID="{BCE9E53B-A564-4432-B3E5-B0F3989C1B77}" presName="compNode" presStyleCnt="0"/>
      <dgm:spPr/>
    </dgm:pt>
    <dgm:pt modelId="{9F93FDAE-8A48-45BF-AB13-7D8533CC6401}" type="pres">
      <dgm:prSet presAssocID="{BCE9E53B-A564-4432-B3E5-B0F3989C1B77}" presName="bgRect" presStyleLbl="bgShp" presStyleIdx="0" presStyleCnt="2"/>
      <dgm:spPr/>
    </dgm:pt>
    <dgm:pt modelId="{EAE50EE6-38A4-4480-9674-CCEE0F153988}" type="pres">
      <dgm:prSet presAssocID="{BCE9E53B-A564-4432-B3E5-B0F3989C1B7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64BDF1A5-A2AC-4F9E-B9E9-575C9F191665}" type="pres">
      <dgm:prSet presAssocID="{BCE9E53B-A564-4432-B3E5-B0F3989C1B77}" presName="spaceRect" presStyleCnt="0"/>
      <dgm:spPr/>
    </dgm:pt>
    <dgm:pt modelId="{A3FCBCCC-B614-4639-A82E-A841929EFCFC}" type="pres">
      <dgm:prSet presAssocID="{BCE9E53B-A564-4432-B3E5-B0F3989C1B77}" presName="parTx" presStyleLbl="revTx" presStyleIdx="0" presStyleCnt="2">
        <dgm:presLayoutVars>
          <dgm:chMax val="0"/>
          <dgm:chPref val="0"/>
        </dgm:presLayoutVars>
      </dgm:prSet>
      <dgm:spPr/>
    </dgm:pt>
    <dgm:pt modelId="{D8BD2CBE-F89A-41E4-B8D8-D8ED06F28F2E}" type="pres">
      <dgm:prSet presAssocID="{F7BF57E9-4C80-43BA-91EB-97D5B6B92F7A}" presName="sibTrans" presStyleCnt="0"/>
      <dgm:spPr/>
    </dgm:pt>
    <dgm:pt modelId="{2A3B006C-301F-4DD6-AA8D-4A418E34C056}" type="pres">
      <dgm:prSet presAssocID="{FE46D85D-7F78-47D2-AEFF-321C9AFBF437}" presName="compNode" presStyleCnt="0"/>
      <dgm:spPr/>
    </dgm:pt>
    <dgm:pt modelId="{98A87B53-A042-41E5-94B2-4689D190D1E7}" type="pres">
      <dgm:prSet presAssocID="{FE46D85D-7F78-47D2-AEFF-321C9AFBF437}" presName="bgRect" presStyleLbl="bgShp" presStyleIdx="1" presStyleCnt="2"/>
      <dgm:spPr/>
    </dgm:pt>
    <dgm:pt modelId="{5264D3EB-C74D-490C-8EB1-0BA20F247D21}" type="pres">
      <dgm:prSet presAssocID="{FE46D85D-7F78-47D2-AEFF-321C9AFBF43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E394E3CB-6009-4A30-9627-83EE85C76D72}" type="pres">
      <dgm:prSet presAssocID="{FE46D85D-7F78-47D2-AEFF-321C9AFBF437}" presName="spaceRect" presStyleCnt="0"/>
      <dgm:spPr/>
    </dgm:pt>
    <dgm:pt modelId="{A3E2CAE2-5DAE-4CFA-80A8-EFF9F1539FEA}" type="pres">
      <dgm:prSet presAssocID="{FE46D85D-7F78-47D2-AEFF-321C9AFBF43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3CAE241-1FE7-47C1-83E1-1947939915A6}" srcId="{6442CC0D-AF0C-4144-BAFD-3586C4842A53}" destId="{BCE9E53B-A564-4432-B3E5-B0F3989C1B77}" srcOrd="0" destOrd="0" parTransId="{22487507-5967-4AA4-9263-2F45B6DD2461}" sibTransId="{F7BF57E9-4C80-43BA-91EB-97D5B6B92F7A}"/>
    <dgm:cxn modelId="{036E4179-7F87-4AB1-8C52-431EBBBEA649}" type="presOf" srcId="{6442CC0D-AF0C-4144-BAFD-3586C4842A53}" destId="{CE367F34-26D3-43B7-9874-A9748F8BB879}" srcOrd="0" destOrd="0" presId="urn:microsoft.com/office/officeart/2018/2/layout/IconVerticalSolidList"/>
    <dgm:cxn modelId="{EB62375A-7B4C-480F-BD85-7F4A51084817}" srcId="{6442CC0D-AF0C-4144-BAFD-3586C4842A53}" destId="{FE46D85D-7F78-47D2-AEFF-321C9AFBF437}" srcOrd="1" destOrd="0" parTransId="{BDA1032C-E2CB-4412-9EDD-A5A1D158763E}" sibTransId="{5BA4F6FE-A0D3-48AF-9D85-2E0D34328E9B}"/>
    <dgm:cxn modelId="{5A276A81-B5CF-414D-93DE-772936578BB2}" type="presOf" srcId="{FE46D85D-7F78-47D2-AEFF-321C9AFBF437}" destId="{A3E2CAE2-5DAE-4CFA-80A8-EFF9F1539FEA}" srcOrd="0" destOrd="0" presId="urn:microsoft.com/office/officeart/2018/2/layout/IconVerticalSolidList"/>
    <dgm:cxn modelId="{EE8F3197-5766-426F-AC32-85C01849AF01}" type="presOf" srcId="{BCE9E53B-A564-4432-B3E5-B0F3989C1B77}" destId="{A3FCBCCC-B614-4639-A82E-A841929EFCFC}" srcOrd="0" destOrd="0" presId="urn:microsoft.com/office/officeart/2018/2/layout/IconVerticalSolidList"/>
    <dgm:cxn modelId="{40A9A173-0EB1-4402-A308-5246E838D44E}" type="presParOf" srcId="{CE367F34-26D3-43B7-9874-A9748F8BB879}" destId="{40B0EC62-0686-4CA1-802B-DD3C16F03A0F}" srcOrd="0" destOrd="0" presId="urn:microsoft.com/office/officeart/2018/2/layout/IconVerticalSolidList"/>
    <dgm:cxn modelId="{4037BC11-A7D8-4E4C-B602-722B0DFD7794}" type="presParOf" srcId="{40B0EC62-0686-4CA1-802B-DD3C16F03A0F}" destId="{9F93FDAE-8A48-45BF-AB13-7D8533CC6401}" srcOrd="0" destOrd="0" presId="urn:microsoft.com/office/officeart/2018/2/layout/IconVerticalSolidList"/>
    <dgm:cxn modelId="{1DD97B7D-0C98-4CE6-9FA9-CA39992D5716}" type="presParOf" srcId="{40B0EC62-0686-4CA1-802B-DD3C16F03A0F}" destId="{EAE50EE6-38A4-4480-9674-CCEE0F153988}" srcOrd="1" destOrd="0" presId="urn:microsoft.com/office/officeart/2018/2/layout/IconVerticalSolidList"/>
    <dgm:cxn modelId="{01A82018-4F9F-48AB-BCB1-8D3C073D5A6D}" type="presParOf" srcId="{40B0EC62-0686-4CA1-802B-DD3C16F03A0F}" destId="{64BDF1A5-A2AC-4F9E-B9E9-575C9F191665}" srcOrd="2" destOrd="0" presId="urn:microsoft.com/office/officeart/2018/2/layout/IconVerticalSolidList"/>
    <dgm:cxn modelId="{279AF070-96FC-42D0-AF03-312959AA8084}" type="presParOf" srcId="{40B0EC62-0686-4CA1-802B-DD3C16F03A0F}" destId="{A3FCBCCC-B614-4639-A82E-A841929EFCFC}" srcOrd="3" destOrd="0" presId="urn:microsoft.com/office/officeart/2018/2/layout/IconVerticalSolidList"/>
    <dgm:cxn modelId="{961C6C70-C543-4EDF-9BAB-FEF97A2F5A03}" type="presParOf" srcId="{CE367F34-26D3-43B7-9874-A9748F8BB879}" destId="{D8BD2CBE-F89A-41E4-B8D8-D8ED06F28F2E}" srcOrd="1" destOrd="0" presId="urn:microsoft.com/office/officeart/2018/2/layout/IconVerticalSolidList"/>
    <dgm:cxn modelId="{85B1C61D-286E-4C42-BF22-765F68545F9D}" type="presParOf" srcId="{CE367F34-26D3-43B7-9874-A9748F8BB879}" destId="{2A3B006C-301F-4DD6-AA8D-4A418E34C056}" srcOrd="2" destOrd="0" presId="urn:microsoft.com/office/officeart/2018/2/layout/IconVerticalSolidList"/>
    <dgm:cxn modelId="{5564F2CC-C7F4-43D8-BBF2-FE9CA72C7C5D}" type="presParOf" srcId="{2A3B006C-301F-4DD6-AA8D-4A418E34C056}" destId="{98A87B53-A042-41E5-94B2-4689D190D1E7}" srcOrd="0" destOrd="0" presId="urn:microsoft.com/office/officeart/2018/2/layout/IconVerticalSolidList"/>
    <dgm:cxn modelId="{CA57845F-250F-47A1-9C69-A56724E85CEF}" type="presParOf" srcId="{2A3B006C-301F-4DD6-AA8D-4A418E34C056}" destId="{5264D3EB-C74D-490C-8EB1-0BA20F247D21}" srcOrd="1" destOrd="0" presId="urn:microsoft.com/office/officeart/2018/2/layout/IconVerticalSolidList"/>
    <dgm:cxn modelId="{082CA3F7-FE1C-42DD-B8A3-94A335F096E9}" type="presParOf" srcId="{2A3B006C-301F-4DD6-AA8D-4A418E34C056}" destId="{E394E3CB-6009-4A30-9627-83EE85C76D72}" srcOrd="2" destOrd="0" presId="urn:microsoft.com/office/officeart/2018/2/layout/IconVerticalSolidList"/>
    <dgm:cxn modelId="{B52C406C-1495-4E30-B683-51A618620E0A}" type="presParOf" srcId="{2A3B006C-301F-4DD6-AA8D-4A418E34C056}" destId="{A3E2CAE2-5DAE-4CFA-80A8-EFF9F1539F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9CB633-2DCC-4D7F-8F0C-754A5133039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8E7383C4-5E7E-4A6A-BAEA-37F887B07CC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La </a:t>
          </a:r>
          <a:r>
            <a:rPr lang="fr-FR" b="1"/>
            <a:t>réputation individuelle</a:t>
          </a:r>
          <a:r>
            <a:rPr lang="fr-FR"/>
            <a:t> peut également influencer la réputation d’une entreprise notamment au travers de ses </a:t>
          </a:r>
          <a:r>
            <a:rPr lang="fr-FR" b="1"/>
            <a:t>leaders </a:t>
          </a:r>
          <a:r>
            <a:rPr lang="fr-FR"/>
            <a:t>(local &amp; major events mais peu pour hallmark et mega events). </a:t>
          </a:r>
          <a:endParaRPr lang="en-US"/>
        </a:p>
      </dgm:t>
    </dgm:pt>
    <dgm:pt modelId="{0902C1D3-9B5D-463E-871F-14FE70B9E585}" type="parTrans" cxnId="{B29D603F-42EB-47D8-9798-A298EF3311AE}">
      <dgm:prSet/>
      <dgm:spPr/>
      <dgm:t>
        <a:bodyPr/>
        <a:lstStyle/>
        <a:p>
          <a:endParaRPr lang="en-US"/>
        </a:p>
      </dgm:t>
    </dgm:pt>
    <dgm:pt modelId="{D5564A41-F28A-47D4-B294-D5EFB44601DE}" type="sibTrans" cxnId="{B29D603F-42EB-47D8-9798-A298EF3311AE}">
      <dgm:prSet/>
      <dgm:spPr/>
      <dgm:t>
        <a:bodyPr/>
        <a:lstStyle/>
        <a:p>
          <a:endParaRPr lang="en-US"/>
        </a:p>
      </dgm:t>
    </dgm:pt>
    <dgm:pt modelId="{94FCDCBA-26C8-4207-898B-3397249A192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Un autre moyen de construire une réputation corporate peut être fondé sur le rôle des </a:t>
          </a:r>
          <a:r>
            <a:rPr lang="fr-FR" b="1"/>
            <a:t>relations publiques</a:t>
          </a:r>
          <a:r>
            <a:rPr lang="fr-FR"/>
            <a:t>. </a:t>
          </a:r>
          <a:endParaRPr lang="en-US"/>
        </a:p>
      </dgm:t>
    </dgm:pt>
    <dgm:pt modelId="{64B1BB12-32A7-45B0-BD38-F60950D29A10}" type="parTrans" cxnId="{F2436DE4-F3D8-4757-807E-903B0954836F}">
      <dgm:prSet/>
      <dgm:spPr/>
      <dgm:t>
        <a:bodyPr/>
        <a:lstStyle/>
        <a:p>
          <a:endParaRPr lang="en-US"/>
        </a:p>
      </dgm:t>
    </dgm:pt>
    <dgm:pt modelId="{4D2506B3-FAF8-4BF9-B819-957A1C087BE5}" type="sibTrans" cxnId="{F2436DE4-F3D8-4757-807E-903B0954836F}">
      <dgm:prSet/>
      <dgm:spPr/>
      <dgm:t>
        <a:bodyPr/>
        <a:lstStyle/>
        <a:p>
          <a:endParaRPr lang="en-US"/>
        </a:p>
      </dgm:t>
    </dgm:pt>
    <dgm:pt modelId="{0F462D50-4EAF-42E4-A4D3-5AE2C8D2F536}" type="pres">
      <dgm:prSet presAssocID="{D59CB633-2DCC-4D7F-8F0C-754A51330391}" presName="root" presStyleCnt="0">
        <dgm:presLayoutVars>
          <dgm:dir/>
          <dgm:resizeHandles val="exact"/>
        </dgm:presLayoutVars>
      </dgm:prSet>
      <dgm:spPr/>
    </dgm:pt>
    <dgm:pt modelId="{97066201-EA0F-47E5-B239-3EE7FF2AA373}" type="pres">
      <dgm:prSet presAssocID="{8E7383C4-5E7E-4A6A-BAEA-37F887B07CC4}" presName="compNode" presStyleCnt="0"/>
      <dgm:spPr/>
    </dgm:pt>
    <dgm:pt modelId="{7424FB1D-B556-4C19-BD98-DCD7E25AD27D}" type="pres">
      <dgm:prSet presAssocID="{8E7383C4-5E7E-4A6A-BAEA-37F887B07CC4}" presName="bgRect" presStyleLbl="bgShp" presStyleIdx="0" presStyleCnt="2"/>
      <dgm:spPr/>
    </dgm:pt>
    <dgm:pt modelId="{D42D7297-6784-41D1-898E-ED27B554D581}" type="pres">
      <dgm:prSet presAssocID="{8E7383C4-5E7E-4A6A-BAEA-37F887B07CC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AB26B17D-8AD6-4494-A22C-37482BEB095D}" type="pres">
      <dgm:prSet presAssocID="{8E7383C4-5E7E-4A6A-BAEA-37F887B07CC4}" presName="spaceRect" presStyleCnt="0"/>
      <dgm:spPr/>
    </dgm:pt>
    <dgm:pt modelId="{4391A972-7C6C-40DC-BB28-AED45E83DA17}" type="pres">
      <dgm:prSet presAssocID="{8E7383C4-5E7E-4A6A-BAEA-37F887B07CC4}" presName="parTx" presStyleLbl="revTx" presStyleIdx="0" presStyleCnt="2">
        <dgm:presLayoutVars>
          <dgm:chMax val="0"/>
          <dgm:chPref val="0"/>
        </dgm:presLayoutVars>
      </dgm:prSet>
      <dgm:spPr/>
    </dgm:pt>
    <dgm:pt modelId="{D960B73D-C50B-4989-A5D3-5FDD9EFB42AF}" type="pres">
      <dgm:prSet presAssocID="{D5564A41-F28A-47D4-B294-D5EFB44601DE}" presName="sibTrans" presStyleCnt="0"/>
      <dgm:spPr/>
    </dgm:pt>
    <dgm:pt modelId="{D1E393FE-E128-4BA2-BCC8-100669CF36E0}" type="pres">
      <dgm:prSet presAssocID="{94FCDCBA-26C8-4207-898B-3397249A1924}" presName="compNode" presStyleCnt="0"/>
      <dgm:spPr/>
    </dgm:pt>
    <dgm:pt modelId="{0CC3D402-0576-4F9F-8F2C-37772EB500B1}" type="pres">
      <dgm:prSet presAssocID="{94FCDCBA-26C8-4207-898B-3397249A1924}" presName="bgRect" presStyleLbl="bgShp" presStyleIdx="1" presStyleCnt="2"/>
      <dgm:spPr/>
    </dgm:pt>
    <dgm:pt modelId="{205A9A7B-0911-41BB-8C56-0533364BBBF0}" type="pres">
      <dgm:prSet presAssocID="{94FCDCBA-26C8-4207-898B-3397249A192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B074813-3FAD-4A45-B1D3-1D03CAFF710E}" type="pres">
      <dgm:prSet presAssocID="{94FCDCBA-26C8-4207-898B-3397249A1924}" presName="spaceRect" presStyleCnt="0"/>
      <dgm:spPr/>
    </dgm:pt>
    <dgm:pt modelId="{F9B47DAF-5FC1-4EE5-A611-39C1B67B1CEA}" type="pres">
      <dgm:prSet presAssocID="{94FCDCBA-26C8-4207-898B-3397249A192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29D603F-42EB-47D8-9798-A298EF3311AE}" srcId="{D59CB633-2DCC-4D7F-8F0C-754A51330391}" destId="{8E7383C4-5E7E-4A6A-BAEA-37F887B07CC4}" srcOrd="0" destOrd="0" parTransId="{0902C1D3-9B5D-463E-871F-14FE70B9E585}" sibTransId="{D5564A41-F28A-47D4-B294-D5EFB44601DE}"/>
    <dgm:cxn modelId="{6589FC6C-128E-44E4-B4CD-570730C152CE}" type="presOf" srcId="{8E7383C4-5E7E-4A6A-BAEA-37F887B07CC4}" destId="{4391A972-7C6C-40DC-BB28-AED45E83DA17}" srcOrd="0" destOrd="0" presId="urn:microsoft.com/office/officeart/2018/2/layout/IconVerticalSolidList"/>
    <dgm:cxn modelId="{9D02C680-863D-4879-866E-BF60E41A67BE}" type="presOf" srcId="{D59CB633-2DCC-4D7F-8F0C-754A51330391}" destId="{0F462D50-4EAF-42E4-A4D3-5AE2C8D2F536}" srcOrd="0" destOrd="0" presId="urn:microsoft.com/office/officeart/2018/2/layout/IconVerticalSolidList"/>
    <dgm:cxn modelId="{3A199BAD-CD5D-47CF-8F56-F2307FEBC357}" type="presOf" srcId="{94FCDCBA-26C8-4207-898B-3397249A1924}" destId="{F9B47DAF-5FC1-4EE5-A611-39C1B67B1CEA}" srcOrd="0" destOrd="0" presId="urn:microsoft.com/office/officeart/2018/2/layout/IconVerticalSolidList"/>
    <dgm:cxn modelId="{F2436DE4-F3D8-4757-807E-903B0954836F}" srcId="{D59CB633-2DCC-4D7F-8F0C-754A51330391}" destId="{94FCDCBA-26C8-4207-898B-3397249A1924}" srcOrd="1" destOrd="0" parTransId="{64B1BB12-32A7-45B0-BD38-F60950D29A10}" sibTransId="{4D2506B3-FAF8-4BF9-B819-957A1C087BE5}"/>
    <dgm:cxn modelId="{31047CD9-86A7-4349-868E-DD0A69BFE132}" type="presParOf" srcId="{0F462D50-4EAF-42E4-A4D3-5AE2C8D2F536}" destId="{97066201-EA0F-47E5-B239-3EE7FF2AA373}" srcOrd="0" destOrd="0" presId="urn:microsoft.com/office/officeart/2018/2/layout/IconVerticalSolidList"/>
    <dgm:cxn modelId="{70E72969-9DEB-4116-A556-3E1ADE32252E}" type="presParOf" srcId="{97066201-EA0F-47E5-B239-3EE7FF2AA373}" destId="{7424FB1D-B556-4C19-BD98-DCD7E25AD27D}" srcOrd="0" destOrd="0" presId="urn:microsoft.com/office/officeart/2018/2/layout/IconVerticalSolidList"/>
    <dgm:cxn modelId="{1A8A174D-54A2-41BE-A0A3-9194628897BD}" type="presParOf" srcId="{97066201-EA0F-47E5-B239-3EE7FF2AA373}" destId="{D42D7297-6784-41D1-898E-ED27B554D581}" srcOrd="1" destOrd="0" presId="urn:microsoft.com/office/officeart/2018/2/layout/IconVerticalSolidList"/>
    <dgm:cxn modelId="{DA3E65E2-633A-437A-B8E7-479F47B3AA91}" type="presParOf" srcId="{97066201-EA0F-47E5-B239-3EE7FF2AA373}" destId="{AB26B17D-8AD6-4494-A22C-37482BEB095D}" srcOrd="2" destOrd="0" presId="urn:microsoft.com/office/officeart/2018/2/layout/IconVerticalSolidList"/>
    <dgm:cxn modelId="{FDAF5C73-46F9-48F8-98E4-0B58D9705486}" type="presParOf" srcId="{97066201-EA0F-47E5-B239-3EE7FF2AA373}" destId="{4391A972-7C6C-40DC-BB28-AED45E83DA17}" srcOrd="3" destOrd="0" presId="urn:microsoft.com/office/officeart/2018/2/layout/IconVerticalSolidList"/>
    <dgm:cxn modelId="{EB0DDD57-F548-430B-9A5E-D86513DCD13E}" type="presParOf" srcId="{0F462D50-4EAF-42E4-A4D3-5AE2C8D2F536}" destId="{D960B73D-C50B-4989-A5D3-5FDD9EFB42AF}" srcOrd="1" destOrd="0" presId="urn:microsoft.com/office/officeart/2018/2/layout/IconVerticalSolidList"/>
    <dgm:cxn modelId="{D260120D-F0BE-4504-8072-C6F35C86D313}" type="presParOf" srcId="{0F462D50-4EAF-42E4-A4D3-5AE2C8D2F536}" destId="{D1E393FE-E128-4BA2-BCC8-100669CF36E0}" srcOrd="2" destOrd="0" presId="urn:microsoft.com/office/officeart/2018/2/layout/IconVerticalSolidList"/>
    <dgm:cxn modelId="{6B699B16-2332-48A3-9D2F-30F698138038}" type="presParOf" srcId="{D1E393FE-E128-4BA2-BCC8-100669CF36E0}" destId="{0CC3D402-0576-4F9F-8F2C-37772EB500B1}" srcOrd="0" destOrd="0" presId="urn:microsoft.com/office/officeart/2018/2/layout/IconVerticalSolidList"/>
    <dgm:cxn modelId="{6B040278-03BA-420B-B4AF-4647613A7C8E}" type="presParOf" srcId="{D1E393FE-E128-4BA2-BCC8-100669CF36E0}" destId="{205A9A7B-0911-41BB-8C56-0533364BBBF0}" srcOrd="1" destOrd="0" presId="urn:microsoft.com/office/officeart/2018/2/layout/IconVerticalSolidList"/>
    <dgm:cxn modelId="{48AA1352-B570-43DF-AFC7-D9210024B1E5}" type="presParOf" srcId="{D1E393FE-E128-4BA2-BCC8-100669CF36E0}" destId="{CB074813-3FAD-4A45-B1D3-1D03CAFF710E}" srcOrd="2" destOrd="0" presId="urn:microsoft.com/office/officeart/2018/2/layout/IconVerticalSolidList"/>
    <dgm:cxn modelId="{410E7550-087C-4177-8C31-A6AE85675A88}" type="presParOf" srcId="{D1E393FE-E128-4BA2-BCC8-100669CF36E0}" destId="{F9B47DAF-5FC1-4EE5-A611-39C1B67B1C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74DC0D-45F3-4408-8D2C-B0387A160EF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92356C-5933-4A22-BECD-EB1D71C3620C}">
      <dgm:prSet/>
      <dgm:spPr/>
      <dgm:t>
        <a:bodyPr/>
        <a:lstStyle/>
        <a:p>
          <a:r>
            <a:rPr lang="fr-FR"/>
            <a:t>5 principes afin d’assurer un </a:t>
          </a:r>
          <a:r>
            <a:rPr lang="fr-FR" b="1" i="1"/>
            <a:t>« management de la réputation »</a:t>
          </a:r>
          <a:r>
            <a:rPr lang="fr-FR"/>
            <a:t> au sein de l’entreprise : </a:t>
          </a:r>
          <a:endParaRPr lang="en-US"/>
        </a:p>
      </dgm:t>
    </dgm:pt>
    <dgm:pt modelId="{8ED030C9-E3AA-46EC-B41D-3747644FC692}" type="parTrans" cxnId="{BB3C125C-FAD3-489F-B703-5A79543468EB}">
      <dgm:prSet/>
      <dgm:spPr/>
      <dgm:t>
        <a:bodyPr/>
        <a:lstStyle/>
        <a:p>
          <a:endParaRPr lang="en-US"/>
        </a:p>
      </dgm:t>
    </dgm:pt>
    <dgm:pt modelId="{00E5283F-7809-4A29-A283-BC140A78ED65}" type="sibTrans" cxnId="{BB3C125C-FAD3-489F-B703-5A79543468EB}">
      <dgm:prSet/>
      <dgm:spPr/>
      <dgm:t>
        <a:bodyPr/>
        <a:lstStyle/>
        <a:p>
          <a:endParaRPr lang="en-US"/>
        </a:p>
      </dgm:t>
    </dgm:pt>
    <dgm:pt modelId="{68DAA82A-F79F-45EA-8FDC-7D37461985C9}">
      <dgm:prSet/>
      <dgm:spPr/>
      <dgm:t>
        <a:bodyPr/>
        <a:lstStyle/>
        <a:p>
          <a:r>
            <a:rPr lang="fr-FR"/>
            <a:t>- </a:t>
          </a:r>
          <a:r>
            <a:rPr lang="fr-FR" b="1"/>
            <a:t>« </a:t>
          </a:r>
          <a:r>
            <a:rPr lang="fr-FR" b="1" i="1"/>
            <a:t>visible »</a:t>
          </a:r>
          <a:r>
            <a:rPr lang="fr-FR" i="1"/>
            <a:t> </a:t>
          </a:r>
          <a:r>
            <a:rPr lang="fr-FR"/>
            <a:t>: cibler en concentrant sa communication sur un même thème par le biais d’une visibilité médiatique ;</a:t>
          </a:r>
          <a:endParaRPr lang="en-US"/>
        </a:p>
      </dgm:t>
    </dgm:pt>
    <dgm:pt modelId="{47D6071D-9E9D-494D-BD2D-92366FBB9FA4}" type="parTrans" cxnId="{50B1FFC5-0E1A-4D12-9F62-33736F5CCB02}">
      <dgm:prSet/>
      <dgm:spPr/>
      <dgm:t>
        <a:bodyPr/>
        <a:lstStyle/>
        <a:p>
          <a:endParaRPr lang="en-US"/>
        </a:p>
      </dgm:t>
    </dgm:pt>
    <dgm:pt modelId="{9F6BFFF0-2C4C-4626-A820-174E95F40DCE}" type="sibTrans" cxnId="{50B1FFC5-0E1A-4D12-9F62-33736F5CCB02}">
      <dgm:prSet/>
      <dgm:spPr/>
      <dgm:t>
        <a:bodyPr/>
        <a:lstStyle/>
        <a:p>
          <a:endParaRPr lang="en-US"/>
        </a:p>
      </dgm:t>
    </dgm:pt>
    <dgm:pt modelId="{5EB56517-EEF0-465A-A1DE-465D695F3A66}">
      <dgm:prSet/>
      <dgm:spPr/>
      <dgm:t>
        <a:bodyPr/>
        <a:lstStyle/>
        <a:p>
          <a:r>
            <a:rPr lang="fr-FR"/>
            <a:t>- </a:t>
          </a:r>
          <a:r>
            <a:rPr lang="fr-FR" b="1"/>
            <a:t>« </a:t>
          </a:r>
          <a:r>
            <a:rPr lang="fr-FR" b="1" i="1"/>
            <a:t>authentique » </a:t>
          </a:r>
          <a:r>
            <a:rPr lang="fr-FR"/>
            <a:t>: conserver son identité à long terme ;</a:t>
          </a:r>
          <a:endParaRPr lang="en-US"/>
        </a:p>
      </dgm:t>
    </dgm:pt>
    <dgm:pt modelId="{190F7AF4-ADA2-4C25-BF98-644B63904D65}" type="parTrans" cxnId="{50F39EF2-2F69-4254-9387-E46213CDA4D1}">
      <dgm:prSet/>
      <dgm:spPr/>
      <dgm:t>
        <a:bodyPr/>
        <a:lstStyle/>
        <a:p>
          <a:endParaRPr lang="en-US"/>
        </a:p>
      </dgm:t>
    </dgm:pt>
    <dgm:pt modelId="{D0B55444-9D66-45B0-8DE3-0AB2EBA3CA1D}" type="sibTrans" cxnId="{50F39EF2-2F69-4254-9387-E46213CDA4D1}">
      <dgm:prSet/>
      <dgm:spPr/>
      <dgm:t>
        <a:bodyPr/>
        <a:lstStyle/>
        <a:p>
          <a:endParaRPr lang="en-US"/>
        </a:p>
      </dgm:t>
    </dgm:pt>
    <dgm:pt modelId="{1A8002FB-C3B9-4C7F-AD4E-C23A1BABC00C}" type="pres">
      <dgm:prSet presAssocID="{B074DC0D-45F3-4408-8D2C-B0387A160EF5}" presName="linear" presStyleCnt="0">
        <dgm:presLayoutVars>
          <dgm:animLvl val="lvl"/>
          <dgm:resizeHandles val="exact"/>
        </dgm:presLayoutVars>
      </dgm:prSet>
      <dgm:spPr/>
    </dgm:pt>
    <dgm:pt modelId="{BBB7ACC3-689F-496C-97FE-4B34885DC216}" type="pres">
      <dgm:prSet presAssocID="{FA92356C-5933-4A22-BECD-EB1D71C362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6C19E9C-7FC3-469B-A15F-0EEB93B76ECC}" type="pres">
      <dgm:prSet presAssocID="{00E5283F-7809-4A29-A283-BC140A78ED65}" presName="spacer" presStyleCnt="0"/>
      <dgm:spPr/>
    </dgm:pt>
    <dgm:pt modelId="{C15DA062-D371-44E0-9A01-490102AED82F}" type="pres">
      <dgm:prSet presAssocID="{68DAA82A-F79F-45EA-8FDC-7D37461985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BF641C-188F-40E9-BA8E-042E903DAD77}" type="pres">
      <dgm:prSet presAssocID="{9F6BFFF0-2C4C-4626-A820-174E95F40DCE}" presName="spacer" presStyleCnt="0"/>
      <dgm:spPr/>
    </dgm:pt>
    <dgm:pt modelId="{A7C265CC-73CD-4FF2-A2BA-3D0A3BC5C575}" type="pres">
      <dgm:prSet presAssocID="{5EB56517-EEF0-465A-A1DE-465D695F3A6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D08C20C-5A5C-43CE-8923-717B383706C3}" type="presOf" srcId="{B074DC0D-45F3-4408-8D2C-B0387A160EF5}" destId="{1A8002FB-C3B9-4C7F-AD4E-C23A1BABC00C}" srcOrd="0" destOrd="0" presId="urn:microsoft.com/office/officeart/2005/8/layout/vList2"/>
    <dgm:cxn modelId="{BB3C125C-FAD3-489F-B703-5A79543468EB}" srcId="{B074DC0D-45F3-4408-8D2C-B0387A160EF5}" destId="{FA92356C-5933-4A22-BECD-EB1D71C3620C}" srcOrd="0" destOrd="0" parTransId="{8ED030C9-E3AA-46EC-B41D-3747644FC692}" sibTransId="{00E5283F-7809-4A29-A283-BC140A78ED65}"/>
    <dgm:cxn modelId="{432DA76F-905A-40AC-B240-32300FC61FC9}" type="presOf" srcId="{FA92356C-5933-4A22-BECD-EB1D71C3620C}" destId="{BBB7ACC3-689F-496C-97FE-4B34885DC216}" srcOrd="0" destOrd="0" presId="urn:microsoft.com/office/officeart/2005/8/layout/vList2"/>
    <dgm:cxn modelId="{F63FB786-2584-4297-B346-3093F17BC385}" type="presOf" srcId="{5EB56517-EEF0-465A-A1DE-465D695F3A66}" destId="{A7C265CC-73CD-4FF2-A2BA-3D0A3BC5C575}" srcOrd="0" destOrd="0" presId="urn:microsoft.com/office/officeart/2005/8/layout/vList2"/>
    <dgm:cxn modelId="{50B1FFC5-0E1A-4D12-9F62-33736F5CCB02}" srcId="{B074DC0D-45F3-4408-8D2C-B0387A160EF5}" destId="{68DAA82A-F79F-45EA-8FDC-7D37461985C9}" srcOrd="1" destOrd="0" parTransId="{47D6071D-9E9D-494D-BD2D-92366FBB9FA4}" sibTransId="{9F6BFFF0-2C4C-4626-A820-174E95F40DCE}"/>
    <dgm:cxn modelId="{C44CFDD2-6F9E-4880-B9A0-C5A12C5F1F13}" type="presOf" srcId="{68DAA82A-F79F-45EA-8FDC-7D37461985C9}" destId="{C15DA062-D371-44E0-9A01-490102AED82F}" srcOrd="0" destOrd="0" presId="urn:microsoft.com/office/officeart/2005/8/layout/vList2"/>
    <dgm:cxn modelId="{50F39EF2-2F69-4254-9387-E46213CDA4D1}" srcId="{B074DC0D-45F3-4408-8D2C-B0387A160EF5}" destId="{5EB56517-EEF0-465A-A1DE-465D695F3A66}" srcOrd="2" destOrd="0" parTransId="{190F7AF4-ADA2-4C25-BF98-644B63904D65}" sibTransId="{D0B55444-9D66-45B0-8DE3-0AB2EBA3CA1D}"/>
    <dgm:cxn modelId="{051F0329-F095-4B01-9478-19A085161891}" type="presParOf" srcId="{1A8002FB-C3B9-4C7F-AD4E-C23A1BABC00C}" destId="{BBB7ACC3-689F-496C-97FE-4B34885DC216}" srcOrd="0" destOrd="0" presId="urn:microsoft.com/office/officeart/2005/8/layout/vList2"/>
    <dgm:cxn modelId="{DEABAC9C-EA47-4B14-B519-3F33DA89ADF1}" type="presParOf" srcId="{1A8002FB-C3B9-4C7F-AD4E-C23A1BABC00C}" destId="{46C19E9C-7FC3-469B-A15F-0EEB93B76ECC}" srcOrd="1" destOrd="0" presId="urn:microsoft.com/office/officeart/2005/8/layout/vList2"/>
    <dgm:cxn modelId="{0676C531-7F07-42D8-A6F2-03A0EFE85256}" type="presParOf" srcId="{1A8002FB-C3B9-4C7F-AD4E-C23A1BABC00C}" destId="{C15DA062-D371-44E0-9A01-490102AED82F}" srcOrd="2" destOrd="0" presId="urn:microsoft.com/office/officeart/2005/8/layout/vList2"/>
    <dgm:cxn modelId="{B205957A-B669-49F5-9670-9436FCF49AF1}" type="presParOf" srcId="{1A8002FB-C3B9-4C7F-AD4E-C23A1BABC00C}" destId="{53BF641C-188F-40E9-BA8E-042E903DAD77}" srcOrd="3" destOrd="0" presId="urn:microsoft.com/office/officeart/2005/8/layout/vList2"/>
    <dgm:cxn modelId="{FC7C1B79-84D4-479B-86D9-736EF69C2FFD}" type="presParOf" srcId="{1A8002FB-C3B9-4C7F-AD4E-C23A1BABC00C}" destId="{A7C265CC-73CD-4FF2-A2BA-3D0A3BC5C57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F6584F-7086-4E94-8A6E-E1107AEBB44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11416D-82BF-4B05-AA77-083406E81944}">
      <dgm:prSet/>
      <dgm:spPr/>
      <dgm:t>
        <a:bodyPr/>
        <a:lstStyle/>
        <a:p>
          <a:r>
            <a:rPr lang="fr-FR"/>
            <a:t>- </a:t>
          </a:r>
          <a:r>
            <a:rPr lang="fr-FR" b="1"/>
            <a:t>« </a:t>
          </a:r>
          <a:r>
            <a:rPr lang="fr-FR" b="1" i="1"/>
            <a:t>cohérente »</a:t>
          </a:r>
          <a:r>
            <a:rPr lang="fr-FR"/>
            <a:t> : rechercher une cohérence dans les actions menées avec les partenaires (parties prenantes) ;</a:t>
          </a:r>
          <a:endParaRPr lang="en-US"/>
        </a:p>
      </dgm:t>
    </dgm:pt>
    <dgm:pt modelId="{D769F9B2-08F1-4157-A275-AE551D16CF95}" type="parTrans" cxnId="{4803550E-C1CE-4A94-A6E4-FDCEA7B74368}">
      <dgm:prSet/>
      <dgm:spPr/>
      <dgm:t>
        <a:bodyPr/>
        <a:lstStyle/>
        <a:p>
          <a:endParaRPr lang="en-US"/>
        </a:p>
      </dgm:t>
    </dgm:pt>
    <dgm:pt modelId="{2E1DC6A7-8ACD-46BE-9F33-565ADB6DF6B3}" type="sibTrans" cxnId="{4803550E-C1CE-4A94-A6E4-FDCEA7B74368}">
      <dgm:prSet/>
      <dgm:spPr/>
      <dgm:t>
        <a:bodyPr/>
        <a:lstStyle/>
        <a:p>
          <a:endParaRPr lang="en-US"/>
        </a:p>
      </dgm:t>
    </dgm:pt>
    <dgm:pt modelId="{F2320B6F-B4FB-47B8-B2B9-5459A287845C}">
      <dgm:prSet/>
      <dgm:spPr/>
      <dgm:t>
        <a:bodyPr/>
        <a:lstStyle/>
        <a:p>
          <a:r>
            <a:rPr lang="fr-FR"/>
            <a:t>- </a:t>
          </a:r>
          <a:r>
            <a:rPr lang="fr-FR" b="1"/>
            <a:t>« </a:t>
          </a:r>
          <a:r>
            <a:rPr lang="fr-FR" b="1" i="1"/>
            <a:t>distincte » </a:t>
          </a:r>
          <a:r>
            <a:rPr lang="fr-FR" i="1"/>
            <a:t>:</a:t>
          </a:r>
          <a:r>
            <a:rPr lang="fr-FR"/>
            <a:t> créer l’exception en occupant une position particulière voire unique sur le marché ;</a:t>
          </a:r>
          <a:endParaRPr lang="en-US"/>
        </a:p>
      </dgm:t>
    </dgm:pt>
    <dgm:pt modelId="{00ECC5E4-0081-49E8-9F67-9A22FB64A1CC}" type="parTrans" cxnId="{485027AB-BCD1-404F-BE0D-4EED7A5792DD}">
      <dgm:prSet/>
      <dgm:spPr/>
      <dgm:t>
        <a:bodyPr/>
        <a:lstStyle/>
        <a:p>
          <a:endParaRPr lang="en-US"/>
        </a:p>
      </dgm:t>
    </dgm:pt>
    <dgm:pt modelId="{73EE39C6-0A21-4645-BC6E-DB09B9ABCA7B}" type="sibTrans" cxnId="{485027AB-BCD1-404F-BE0D-4EED7A5792DD}">
      <dgm:prSet/>
      <dgm:spPr/>
      <dgm:t>
        <a:bodyPr/>
        <a:lstStyle/>
        <a:p>
          <a:endParaRPr lang="en-US"/>
        </a:p>
      </dgm:t>
    </dgm:pt>
    <dgm:pt modelId="{37893AE5-EF65-43F7-92FA-60E4DF92B1B5}">
      <dgm:prSet/>
      <dgm:spPr/>
      <dgm:t>
        <a:bodyPr/>
        <a:lstStyle/>
        <a:p>
          <a:r>
            <a:rPr lang="fr-FR" i="1"/>
            <a:t>- </a:t>
          </a:r>
          <a:r>
            <a:rPr lang="fr-FR" b="1" i="1"/>
            <a:t>« transparente »</a:t>
          </a:r>
          <a:r>
            <a:rPr lang="fr-FR" i="1"/>
            <a:t> :</a:t>
          </a:r>
          <a:r>
            <a:rPr lang="fr-FR"/>
            <a:t> communiquer directement et ouvertement afin de crédibiliser ses actions.</a:t>
          </a:r>
          <a:endParaRPr lang="en-US"/>
        </a:p>
      </dgm:t>
    </dgm:pt>
    <dgm:pt modelId="{90C5F97C-CE85-4A32-A805-6B56CDE7339B}" type="parTrans" cxnId="{62D5EF86-0184-45B7-8EBE-2B537515E62F}">
      <dgm:prSet/>
      <dgm:spPr/>
      <dgm:t>
        <a:bodyPr/>
        <a:lstStyle/>
        <a:p>
          <a:endParaRPr lang="en-US"/>
        </a:p>
      </dgm:t>
    </dgm:pt>
    <dgm:pt modelId="{89C337D4-6685-44D2-842A-2EC6B2B41165}" type="sibTrans" cxnId="{62D5EF86-0184-45B7-8EBE-2B537515E62F}">
      <dgm:prSet/>
      <dgm:spPr/>
      <dgm:t>
        <a:bodyPr/>
        <a:lstStyle/>
        <a:p>
          <a:endParaRPr lang="en-US"/>
        </a:p>
      </dgm:t>
    </dgm:pt>
    <dgm:pt modelId="{59E2DEE5-DD9F-4A46-B4D4-C62865684D7D}" type="pres">
      <dgm:prSet presAssocID="{F5F6584F-7086-4E94-8A6E-E1107AEBB44D}" presName="linear" presStyleCnt="0">
        <dgm:presLayoutVars>
          <dgm:animLvl val="lvl"/>
          <dgm:resizeHandles val="exact"/>
        </dgm:presLayoutVars>
      </dgm:prSet>
      <dgm:spPr/>
    </dgm:pt>
    <dgm:pt modelId="{671267E6-E2EC-486F-97B9-C3D99B6A9A2A}" type="pres">
      <dgm:prSet presAssocID="{0B11416D-82BF-4B05-AA77-083406E819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7A515DE-DF09-4791-BE38-D84B9F7F9845}" type="pres">
      <dgm:prSet presAssocID="{2E1DC6A7-8ACD-46BE-9F33-565ADB6DF6B3}" presName="spacer" presStyleCnt="0"/>
      <dgm:spPr/>
    </dgm:pt>
    <dgm:pt modelId="{18260797-FCEE-4522-A56E-E80930958C4F}" type="pres">
      <dgm:prSet presAssocID="{F2320B6F-B4FB-47B8-B2B9-5459A28784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08181C-89D5-4739-B67D-2B6B9DBEA53D}" type="pres">
      <dgm:prSet presAssocID="{73EE39C6-0A21-4645-BC6E-DB09B9ABCA7B}" presName="spacer" presStyleCnt="0"/>
      <dgm:spPr/>
    </dgm:pt>
    <dgm:pt modelId="{F2A555B1-1092-4C59-9BC6-3293963C4719}" type="pres">
      <dgm:prSet presAssocID="{37893AE5-EF65-43F7-92FA-60E4DF92B1B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C7690B-664A-4580-A4EF-2EC79592CF91}" type="presOf" srcId="{0B11416D-82BF-4B05-AA77-083406E81944}" destId="{671267E6-E2EC-486F-97B9-C3D99B6A9A2A}" srcOrd="0" destOrd="0" presId="urn:microsoft.com/office/officeart/2005/8/layout/vList2"/>
    <dgm:cxn modelId="{48F8050E-9DDC-49A9-BF3A-A0D2606B706A}" type="presOf" srcId="{37893AE5-EF65-43F7-92FA-60E4DF92B1B5}" destId="{F2A555B1-1092-4C59-9BC6-3293963C4719}" srcOrd="0" destOrd="0" presId="urn:microsoft.com/office/officeart/2005/8/layout/vList2"/>
    <dgm:cxn modelId="{4803550E-C1CE-4A94-A6E4-FDCEA7B74368}" srcId="{F5F6584F-7086-4E94-8A6E-E1107AEBB44D}" destId="{0B11416D-82BF-4B05-AA77-083406E81944}" srcOrd="0" destOrd="0" parTransId="{D769F9B2-08F1-4157-A275-AE551D16CF95}" sibTransId="{2E1DC6A7-8ACD-46BE-9F33-565ADB6DF6B3}"/>
    <dgm:cxn modelId="{F6A6B11D-B4D8-46D4-A3FE-1CA0D3BF65DC}" type="presOf" srcId="{F5F6584F-7086-4E94-8A6E-E1107AEBB44D}" destId="{59E2DEE5-DD9F-4A46-B4D4-C62865684D7D}" srcOrd="0" destOrd="0" presId="urn:microsoft.com/office/officeart/2005/8/layout/vList2"/>
    <dgm:cxn modelId="{9F65297C-C3AD-43F3-AE52-4453D1146E42}" type="presOf" srcId="{F2320B6F-B4FB-47B8-B2B9-5459A287845C}" destId="{18260797-FCEE-4522-A56E-E80930958C4F}" srcOrd="0" destOrd="0" presId="urn:microsoft.com/office/officeart/2005/8/layout/vList2"/>
    <dgm:cxn modelId="{62D5EF86-0184-45B7-8EBE-2B537515E62F}" srcId="{F5F6584F-7086-4E94-8A6E-E1107AEBB44D}" destId="{37893AE5-EF65-43F7-92FA-60E4DF92B1B5}" srcOrd="2" destOrd="0" parTransId="{90C5F97C-CE85-4A32-A805-6B56CDE7339B}" sibTransId="{89C337D4-6685-44D2-842A-2EC6B2B41165}"/>
    <dgm:cxn modelId="{485027AB-BCD1-404F-BE0D-4EED7A5792DD}" srcId="{F5F6584F-7086-4E94-8A6E-E1107AEBB44D}" destId="{F2320B6F-B4FB-47B8-B2B9-5459A287845C}" srcOrd="1" destOrd="0" parTransId="{00ECC5E4-0081-49E8-9F67-9A22FB64A1CC}" sibTransId="{73EE39C6-0A21-4645-BC6E-DB09B9ABCA7B}"/>
    <dgm:cxn modelId="{7057D9D0-BEA6-491C-81CE-69D50DC711F7}" type="presParOf" srcId="{59E2DEE5-DD9F-4A46-B4D4-C62865684D7D}" destId="{671267E6-E2EC-486F-97B9-C3D99B6A9A2A}" srcOrd="0" destOrd="0" presId="urn:microsoft.com/office/officeart/2005/8/layout/vList2"/>
    <dgm:cxn modelId="{837CCBE6-BECD-4E9D-A9D1-5B382A3544BB}" type="presParOf" srcId="{59E2DEE5-DD9F-4A46-B4D4-C62865684D7D}" destId="{97A515DE-DF09-4791-BE38-D84B9F7F9845}" srcOrd="1" destOrd="0" presId="urn:microsoft.com/office/officeart/2005/8/layout/vList2"/>
    <dgm:cxn modelId="{015BC36E-A36E-4B04-B06B-E9AEE24C3C6D}" type="presParOf" srcId="{59E2DEE5-DD9F-4A46-B4D4-C62865684D7D}" destId="{18260797-FCEE-4522-A56E-E80930958C4F}" srcOrd="2" destOrd="0" presId="urn:microsoft.com/office/officeart/2005/8/layout/vList2"/>
    <dgm:cxn modelId="{EC7F33CD-A994-4BFA-B75C-205D72B1AA04}" type="presParOf" srcId="{59E2DEE5-DD9F-4A46-B4D4-C62865684D7D}" destId="{1108181C-89D5-4739-B67D-2B6B9DBEA53D}" srcOrd="3" destOrd="0" presId="urn:microsoft.com/office/officeart/2005/8/layout/vList2"/>
    <dgm:cxn modelId="{E297033A-7099-4BAC-B623-601ECBD003FF}" type="presParOf" srcId="{59E2DEE5-DD9F-4A46-B4D4-C62865684D7D}" destId="{F2A555B1-1092-4C59-9BC6-3293963C47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8E8245-1727-49F1-9C71-ACC2741F812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332340E-95B7-4147-B09E-5A161024DA1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Marques des parrains</a:t>
          </a:r>
          <a:endParaRPr lang="en-US"/>
        </a:p>
      </dgm:t>
    </dgm:pt>
    <dgm:pt modelId="{30A3969A-9262-4849-BC39-27369DD77057}" type="parTrans" cxnId="{86568384-B293-470E-9D42-D8450803B402}">
      <dgm:prSet/>
      <dgm:spPr/>
      <dgm:t>
        <a:bodyPr/>
        <a:lstStyle/>
        <a:p>
          <a:endParaRPr lang="en-US"/>
        </a:p>
      </dgm:t>
    </dgm:pt>
    <dgm:pt modelId="{49B8F841-A3C8-4BF8-ACBA-7BFB0B42EC05}" type="sibTrans" cxnId="{86568384-B293-470E-9D42-D8450803B402}">
      <dgm:prSet/>
      <dgm:spPr/>
      <dgm:t>
        <a:bodyPr/>
        <a:lstStyle/>
        <a:p>
          <a:endParaRPr lang="en-US"/>
        </a:p>
      </dgm:t>
    </dgm:pt>
    <dgm:pt modelId="{70CCE14B-4E78-4A78-9110-A18409258A8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RP – Célébrités des dirigeants</a:t>
          </a:r>
          <a:endParaRPr lang="en-US"/>
        </a:p>
      </dgm:t>
    </dgm:pt>
    <dgm:pt modelId="{1C11F9F7-5087-402A-A679-F8C68FFCAE6F}" type="parTrans" cxnId="{3C3308F5-6B26-4F93-8D6F-D59E682DF862}">
      <dgm:prSet/>
      <dgm:spPr/>
      <dgm:t>
        <a:bodyPr/>
        <a:lstStyle/>
        <a:p>
          <a:endParaRPr lang="en-US"/>
        </a:p>
      </dgm:t>
    </dgm:pt>
    <dgm:pt modelId="{F284118F-1556-4981-A623-DB7FBF7CA039}" type="sibTrans" cxnId="{3C3308F5-6B26-4F93-8D6F-D59E682DF862}">
      <dgm:prSet/>
      <dgm:spPr/>
      <dgm:t>
        <a:bodyPr/>
        <a:lstStyle/>
        <a:p>
          <a:endParaRPr lang="en-US"/>
        </a:p>
      </dgm:t>
    </dgm:pt>
    <dgm:pt modelId="{7939EF46-B6BA-4932-A5A5-C0CEF9618EB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Identité locale – Nation – Ville – Collectivités</a:t>
          </a:r>
          <a:endParaRPr lang="en-US"/>
        </a:p>
      </dgm:t>
    </dgm:pt>
    <dgm:pt modelId="{41FADA0E-FEF0-47B0-A8A1-6033C3E4EFB7}" type="parTrans" cxnId="{79C689A5-8A41-495A-9D0F-6F3F6F681A04}">
      <dgm:prSet/>
      <dgm:spPr/>
      <dgm:t>
        <a:bodyPr/>
        <a:lstStyle/>
        <a:p>
          <a:endParaRPr lang="en-US"/>
        </a:p>
      </dgm:t>
    </dgm:pt>
    <dgm:pt modelId="{12A7D843-8BA9-4FB8-A5E9-56098CD05302}" type="sibTrans" cxnId="{79C689A5-8A41-495A-9D0F-6F3F6F681A04}">
      <dgm:prSet/>
      <dgm:spPr/>
      <dgm:t>
        <a:bodyPr/>
        <a:lstStyle/>
        <a:p>
          <a:endParaRPr lang="en-US"/>
        </a:p>
      </dgm:t>
    </dgm:pt>
    <dgm:pt modelId="{4B64C826-7E48-45C6-A573-3E5D0BEA3A6F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Réceptifs : Stades- Théâtre – opéra – Salle - lieu reconnu</a:t>
          </a:r>
          <a:endParaRPr lang="en-US"/>
        </a:p>
      </dgm:t>
    </dgm:pt>
    <dgm:pt modelId="{D80B29BC-3EB8-4E8C-A047-4B614C1BF9A1}" type="parTrans" cxnId="{23A6CAE6-388A-49A8-A3ED-5C4F360BBD93}">
      <dgm:prSet/>
      <dgm:spPr/>
      <dgm:t>
        <a:bodyPr/>
        <a:lstStyle/>
        <a:p>
          <a:endParaRPr lang="en-US"/>
        </a:p>
      </dgm:t>
    </dgm:pt>
    <dgm:pt modelId="{5DCC1D32-8B9A-43C4-9B58-7939F57AFEEE}" type="sibTrans" cxnId="{23A6CAE6-388A-49A8-A3ED-5C4F360BBD93}">
      <dgm:prSet/>
      <dgm:spPr/>
      <dgm:t>
        <a:bodyPr/>
        <a:lstStyle/>
        <a:p>
          <a:endParaRPr lang="en-US"/>
        </a:p>
      </dgm:t>
    </dgm:pt>
    <dgm:pt modelId="{E292AEE8-906E-4301-AA7F-A1EB353E6D9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Réputation </a:t>
          </a:r>
          <a:r>
            <a:rPr lang="fr-FR" b="1">
              <a:sym typeface="Wingdings" panose="05000000000000000000" pitchFamily="2" charset="2"/>
            </a:rPr>
            <a:t></a:t>
          </a:r>
          <a:r>
            <a:rPr lang="fr-FR" b="1"/>
            <a:t> « Histoire événementielle »</a:t>
          </a:r>
          <a:endParaRPr lang="en-US"/>
        </a:p>
      </dgm:t>
    </dgm:pt>
    <dgm:pt modelId="{4C1698CA-5DF0-42F6-8F69-EF4645AA5BB4}" type="parTrans" cxnId="{C8205386-3DDA-415D-96CD-B8C47AC664B9}">
      <dgm:prSet/>
      <dgm:spPr/>
      <dgm:t>
        <a:bodyPr/>
        <a:lstStyle/>
        <a:p>
          <a:endParaRPr lang="en-US"/>
        </a:p>
      </dgm:t>
    </dgm:pt>
    <dgm:pt modelId="{3B2C1E96-A098-4659-94CA-8F7C6B618E7D}" type="sibTrans" cxnId="{C8205386-3DDA-415D-96CD-B8C47AC664B9}">
      <dgm:prSet/>
      <dgm:spPr/>
      <dgm:t>
        <a:bodyPr/>
        <a:lstStyle/>
        <a:p>
          <a:endParaRPr lang="en-US"/>
        </a:p>
      </dgm:t>
    </dgm:pt>
    <dgm:pt modelId="{4AB2BBC8-1295-474C-BB6E-A8BAF050067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/>
            <a:t>« Being known » =&gt; pas toujours « Being Good ! »</a:t>
          </a:r>
          <a:endParaRPr lang="en-US"/>
        </a:p>
      </dgm:t>
    </dgm:pt>
    <dgm:pt modelId="{DFA2EDA5-307F-4C46-BDB4-582B0A0606ED}" type="parTrans" cxnId="{DC9542CD-8FC1-43E8-A3D4-85CFC47AE951}">
      <dgm:prSet/>
      <dgm:spPr/>
      <dgm:t>
        <a:bodyPr/>
        <a:lstStyle/>
        <a:p>
          <a:endParaRPr lang="en-US"/>
        </a:p>
      </dgm:t>
    </dgm:pt>
    <dgm:pt modelId="{6E58B0C5-AAD2-4CC6-B037-AD491DAE6798}" type="sibTrans" cxnId="{DC9542CD-8FC1-43E8-A3D4-85CFC47AE951}">
      <dgm:prSet/>
      <dgm:spPr/>
      <dgm:t>
        <a:bodyPr/>
        <a:lstStyle/>
        <a:p>
          <a:endParaRPr lang="en-US"/>
        </a:p>
      </dgm:t>
    </dgm:pt>
    <dgm:pt modelId="{1358AA99-90A8-4840-BC71-C0060CABA75D}" type="pres">
      <dgm:prSet presAssocID="{A68E8245-1727-49F1-9C71-ACC2741F8128}" presName="root" presStyleCnt="0">
        <dgm:presLayoutVars>
          <dgm:dir/>
          <dgm:resizeHandles val="exact"/>
        </dgm:presLayoutVars>
      </dgm:prSet>
      <dgm:spPr/>
    </dgm:pt>
    <dgm:pt modelId="{A3D94639-9BF3-4B62-B9CC-638760FC633D}" type="pres">
      <dgm:prSet presAssocID="{3332340E-95B7-4147-B09E-5A161024DA14}" presName="compNode" presStyleCnt="0"/>
      <dgm:spPr/>
    </dgm:pt>
    <dgm:pt modelId="{48DE7D86-4743-448A-9368-2243FE538118}" type="pres">
      <dgm:prSet presAssocID="{3332340E-95B7-4147-B09E-5A161024DA14}" presName="bgRect" presStyleLbl="bgShp" presStyleIdx="0" presStyleCnt="6"/>
      <dgm:spPr/>
    </dgm:pt>
    <dgm:pt modelId="{615D3BB0-81DE-4D72-BADB-5ECB4C250CA6}" type="pres">
      <dgm:prSet presAssocID="{3332340E-95B7-4147-B09E-5A161024DA1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9E9691CC-532D-4591-A640-02B426097162}" type="pres">
      <dgm:prSet presAssocID="{3332340E-95B7-4147-B09E-5A161024DA14}" presName="spaceRect" presStyleCnt="0"/>
      <dgm:spPr/>
    </dgm:pt>
    <dgm:pt modelId="{EE17CA92-D0D3-4089-B458-86284A5CCEE5}" type="pres">
      <dgm:prSet presAssocID="{3332340E-95B7-4147-B09E-5A161024DA14}" presName="parTx" presStyleLbl="revTx" presStyleIdx="0" presStyleCnt="6">
        <dgm:presLayoutVars>
          <dgm:chMax val="0"/>
          <dgm:chPref val="0"/>
        </dgm:presLayoutVars>
      </dgm:prSet>
      <dgm:spPr/>
    </dgm:pt>
    <dgm:pt modelId="{EA710242-6EC4-4D9C-ACAE-CF8FEDA52E5F}" type="pres">
      <dgm:prSet presAssocID="{49B8F841-A3C8-4BF8-ACBA-7BFB0B42EC05}" presName="sibTrans" presStyleCnt="0"/>
      <dgm:spPr/>
    </dgm:pt>
    <dgm:pt modelId="{72D3FE6A-9295-46A1-9E5B-36F14B91A3EF}" type="pres">
      <dgm:prSet presAssocID="{70CCE14B-4E78-4A78-9110-A18409258A8D}" presName="compNode" presStyleCnt="0"/>
      <dgm:spPr/>
    </dgm:pt>
    <dgm:pt modelId="{228241FF-6BBF-4A47-B796-8ADB0C92AAC8}" type="pres">
      <dgm:prSet presAssocID="{70CCE14B-4E78-4A78-9110-A18409258A8D}" presName="bgRect" presStyleLbl="bgShp" presStyleIdx="1" presStyleCnt="6"/>
      <dgm:spPr/>
    </dgm:pt>
    <dgm:pt modelId="{58D8552C-4EA7-461D-8334-CE1F6CB9C182}" type="pres">
      <dgm:prSet presAssocID="{70CCE14B-4E78-4A78-9110-A18409258A8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32212291-1243-483A-8D3D-26526EC5AD54}" type="pres">
      <dgm:prSet presAssocID="{70CCE14B-4E78-4A78-9110-A18409258A8D}" presName="spaceRect" presStyleCnt="0"/>
      <dgm:spPr/>
    </dgm:pt>
    <dgm:pt modelId="{A6E40183-76AD-43CC-B3E3-5195D015948D}" type="pres">
      <dgm:prSet presAssocID="{70CCE14B-4E78-4A78-9110-A18409258A8D}" presName="parTx" presStyleLbl="revTx" presStyleIdx="1" presStyleCnt="6">
        <dgm:presLayoutVars>
          <dgm:chMax val="0"/>
          <dgm:chPref val="0"/>
        </dgm:presLayoutVars>
      </dgm:prSet>
      <dgm:spPr/>
    </dgm:pt>
    <dgm:pt modelId="{E88CDCD2-EC65-4123-98E8-F7D4308E4C39}" type="pres">
      <dgm:prSet presAssocID="{F284118F-1556-4981-A623-DB7FBF7CA039}" presName="sibTrans" presStyleCnt="0"/>
      <dgm:spPr/>
    </dgm:pt>
    <dgm:pt modelId="{ABC936FB-D06D-4B28-AD07-EBF7D84269B8}" type="pres">
      <dgm:prSet presAssocID="{7939EF46-B6BA-4932-A5A5-C0CEF9618EB5}" presName="compNode" presStyleCnt="0"/>
      <dgm:spPr/>
    </dgm:pt>
    <dgm:pt modelId="{11566DD1-DECE-4CB8-BA24-E715C7EC68FD}" type="pres">
      <dgm:prSet presAssocID="{7939EF46-B6BA-4932-A5A5-C0CEF9618EB5}" presName="bgRect" presStyleLbl="bgShp" presStyleIdx="2" presStyleCnt="6"/>
      <dgm:spPr/>
    </dgm:pt>
    <dgm:pt modelId="{51A595F9-1E63-43C2-AA45-4A7A31E6BC66}" type="pres">
      <dgm:prSet presAssocID="{7939EF46-B6BA-4932-A5A5-C0CEF9618EB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9519DCD-B9B6-4623-817D-A47AD0BA1D62}" type="pres">
      <dgm:prSet presAssocID="{7939EF46-B6BA-4932-A5A5-C0CEF9618EB5}" presName="spaceRect" presStyleCnt="0"/>
      <dgm:spPr/>
    </dgm:pt>
    <dgm:pt modelId="{DB9D02E2-7F17-41EE-86DC-A70CBD96C296}" type="pres">
      <dgm:prSet presAssocID="{7939EF46-B6BA-4932-A5A5-C0CEF9618EB5}" presName="parTx" presStyleLbl="revTx" presStyleIdx="2" presStyleCnt="6">
        <dgm:presLayoutVars>
          <dgm:chMax val="0"/>
          <dgm:chPref val="0"/>
        </dgm:presLayoutVars>
      </dgm:prSet>
      <dgm:spPr/>
    </dgm:pt>
    <dgm:pt modelId="{B930E144-0511-4AB3-92DE-5E2A073862ED}" type="pres">
      <dgm:prSet presAssocID="{12A7D843-8BA9-4FB8-A5E9-56098CD05302}" presName="sibTrans" presStyleCnt="0"/>
      <dgm:spPr/>
    </dgm:pt>
    <dgm:pt modelId="{ECD60022-071F-4506-A04A-A872B1B5071B}" type="pres">
      <dgm:prSet presAssocID="{4B64C826-7E48-45C6-A573-3E5D0BEA3A6F}" presName="compNode" presStyleCnt="0"/>
      <dgm:spPr/>
    </dgm:pt>
    <dgm:pt modelId="{5D09D31B-B623-4EC2-8BCE-CE6ADE92BEB9}" type="pres">
      <dgm:prSet presAssocID="{4B64C826-7E48-45C6-A573-3E5D0BEA3A6F}" presName="bgRect" presStyleLbl="bgShp" presStyleIdx="3" presStyleCnt="6"/>
      <dgm:spPr/>
    </dgm:pt>
    <dgm:pt modelId="{4A7BEBD0-E385-42D3-A62C-979D54F2FAAC}" type="pres">
      <dgm:prSet presAssocID="{4B64C826-7E48-45C6-A573-3E5D0BEA3A6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917D1FB6-BC03-4B78-8793-0152E51A5B1E}" type="pres">
      <dgm:prSet presAssocID="{4B64C826-7E48-45C6-A573-3E5D0BEA3A6F}" presName="spaceRect" presStyleCnt="0"/>
      <dgm:spPr/>
    </dgm:pt>
    <dgm:pt modelId="{ED791DE6-6C1F-4E37-864A-86D30AA5B0BA}" type="pres">
      <dgm:prSet presAssocID="{4B64C826-7E48-45C6-A573-3E5D0BEA3A6F}" presName="parTx" presStyleLbl="revTx" presStyleIdx="3" presStyleCnt="6">
        <dgm:presLayoutVars>
          <dgm:chMax val="0"/>
          <dgm:chPref val="0"/>
        </dgm:presLayoutVars>
      </dgm:prSet>
      <dgm:spPr/>
    </dgm:pt>
    <dgm:pt modelId="{526B770C-CE17-48D9-959F-01812599FEE1}" type="pres">
      <dgm:prSet presAssocID="{5DCC1D32-8B9A-43C4-9B58-7939F57AFEEE}" presName="sibTrans" presStyleCnt="0"/>
      <dgm:spPr/>
    </dgm:pt>
    <dgm:pt modelId="{FD4AC5E2-1ED8-4C0E-9950-6410E58FA782}" type="pres">
      <dgm:prSet presAssocID="{E292AEE8-906E-4301-AA7F-A1EB353E6D9B}" presName="compNode" presStyleCnt="0"/>
      <dgm:spPr/>
    </dgm:pt>
    <dgm:pt modelId="{5C696661-6E57-4777-B2B2-CD67B402F0C0}" type="pres">
      <dgm:prSet presAssocID="{E292AEE8-906E-4301-AA7F-A1EB353E6D9B}" presName="bgRect" presStyleLbl="bgShp" presStyleIdx="4" presStyleCnt="6"/>
      <dgm:spPr/>
    </dgm:pt>
    <dgm:pt modelId="{1F3B4185-FD60-4A65-AAFF-026036A8F862}" type="pres">
      <dgm:prSet presAssocID="{E292AEE8-906E-4301-AA7F-A1EB353E6D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60413588-BE28-4C65-AC02-BAE55F0C6ED3}" type="pres">
      <dgm:prSet presAssocID="{E292AEE8-906E-4301-AA7F-A1EB353E6D9B}" presName="spaceRect" presStyleCnt="0"/>
      <dgm:spPr/>
    </dgm:pt>
    <dgm:pt modelId="{34C74F39-94D3-4988-9FB7-92C9894D06EF}" type="pres">
      <dgm:prSet presAssocID="{E292AEE8-906E-4301-AA7F-A1EB353E6D9B}" presName="parTx" presStyleLbl="revTx" presStyleIdx="4" presStyleCnt="6">
        <dgm:presLayoutVars>
          <dgm:chMax val="0"/>
          <dgm:chPref val="0"/>
        </dgm:presLayoutVars>
      </dgm:prSet>
      <dgm:spPr/>
    </dgm:pt>
    <dgm:pt modelId="{D04BB968-7161-45FC-B4A8-7F91D8EE2975}" type="pres">
      <dgm:prSet presAssocID="{3B2C1E96-A098-4659-94CA-8F7C6B618E7D}" presName="sibTrans" presStyleCnt="0"/>
      <dgm:spPr/>
    </dgm:pt>
    <dgm:pt modelId="{E24125B0-A8B1-4EED-9AE1-670FC88AAA16}" type="pres">
      <dgm:prSet presAssocID="{4AB2BBC8-1295-474C-BB6E-A8BAF050067E}" presName="compNode" presStyleCnt="0"/>
      <dgm:spPr/>
    </dgm:pt>
    <dgm:pt modelId="{8C4E82C2-61AC-4811-A696-F115EAE37820}" type="pres">
      <dgm:prSet presAssocID="{4AB2BBC8-1295-474C-BB6E-A8BAF050067E}" presName="bgRect" presStyleLbl="bgShp" presStyleIdx="5" presStyleCnt="6"/>
      <dgm:spPr/>
    </dgm:pt>
    <dgm:pt modelId="{59C09E3F-A4D7-49BE-9727-76368C7CAC6F}" type="pres">
      <dgm:prSet presAssocID="{4AB2BBC8-1295-474C-BB6E-A8BAF050067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3D6B5831-CA1C-4150-A1B4-AE35686004A6}" type="pres">
      <dgm:prSet presAssocID="{4AB2BBC8-1295-474C-BB6E-A8BAF050067E}" presName="spaceRect" presStyleCnt="0"/>
      <dgm:spPr/>
    </dgm:pt>
    <dgm:pt modelId="{930AB731-E876-40C4-871C-2099C29DB85C}" type="pres">
      <dgm:prSet presAssocID="{4AB2BBC8-1295-474C-BB6E-A8BAF050067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0C49A41-DBB9-442B-B115-9AD5A89A27A8}" type="presOf" srcId="{7939EF46-B6BA-4932-A5A5-C0CEF9618EB5}" destId="{DB9D02E2-7F17-41EE-86DC-A70CBD96C296}" srcOrd="0" destOrd="0" presId="urn:microsoft.com/office/officeart/2018/2/layout/IconVerticalSolidList"/>
    <dgm:cxn modelId="{1B5C807A-7701-4697-98E2-392E47BE8995}" type="presOf" srcId="{4B64C826-7E48-45C6-A573-3E5D0BEA3A6F}" destId="{ED791DE6-6C1F-4E37-864A-86D30AA5B0BA}" srcOrd="0" destOrd="0" presId="urn:microsoft.com/office/officeart/2018/2/layout/IconVerticalSolidList"/>
    <dgm:cxn modelId="{715E207F-7990-4F70-8A94-48DD7EC9DB6A}" type="presOf" srcId="{4AB2BBC8-1295-474C-BB6E-A8BAF050067E}" destId="{930AB731-E876-40C4-871C-2099C29DB85C}" srcOrd="0" destOrd="0" presId="urn:microsoft.com/office/officeart/2018/2/layout/IconVerticalSolidList"/>
    <dgm:cxn modelId="{86568384-B293-470E-9D42-D8450803B402}" srcId="{A68E8245-1727-49F1-9C71-ACC2741F8128}" destId="{3332340E-95B7-4147-B09E-5A161024DA14}" srcOrd="0" destOrd="0" parTransId="{30A3969A-9262-4849-BC39-27369DD77057}" sibTransId="{49B8F841-A3C8-4BF8-ACBA-7BFB0B42EC05}"/>
    <dgm:cxn modelId="{C8205386-3DDA-415D-96CD-B8C47AC664B9}" srcId="{A68E8245-1727-49F1-9C71-ACC2741F8128}" destId="{E292AEE8-906E-4301-AA7F-A1EB353E6D9B}" srcOrd="4" destOrd="0" parTransId="{4C1698CA-5DF0-42F6-8F69-EF4645AA5BB4}" sibTransId="{3B2C1E96-A098-4659-94CA-8F7C6B618E7D}"/>
    <dgm:cxn modelId="{79C689A5-8A41-495A-9D0F-6F3F6F681A04}" srcId="{A68E8245-1727-49F1-9C71-ACC2741F8128}" destId="{7939EF46-B6BA-4932-A5A5-C0CEF9618EB5}" srcOrd="2" destOrd="0" parTransId="{41FADA0E-FEF0-47B0-A8A1-6033C3E4EFB7}" sibTransId="{12A7D843-8BA9-4FB8-A5E9-56098CD05302}"/>
    <dgm:cxn modelId="{621C22B8-DDAF-47B6-BFDF-4726436B786A}" type="presOf" srcId="{3332340E-95B7-4147-B09E-5A161024DA14}" destId="{EE17CA92-D0D3-4089-B458-86284A5CCEE5}" srcOrd="0" destOrd="0" presId="urn:microsoft.com/office/officeart/2018/2/layout/IconVerticalSolidList"/>
    <dgm:cxn modelId="{DC9542CD-8FC1-43E8-A3D4-85CFC47AE951}" srcId="{A68E8245-1727-49F1-9C71-ACC2741F8128}" destId="{4AB2BBC8-1295-474C-BB6E-A8BAF050067E}" srcOrd="5" destOrd="0" parTransId="{DFA2EDA5-307F-4C46-BDB4-582B0A0606ED}" sibTransId="{6E58B0C5-AAD2-4CC6-B037-AD491DAE6798}"/>
    <dgm:cxn modelId="{A147F2DC-52AE-4121-ABE9-9028EF1E5F15}" type="presOf" srcId="{70CCE14B-4E78-4A78-9110-A18409258A8D}" destId="{A6E40183-76AD-43CC-B3E3-5195D015948D}" srcOrd="0" destOrd="0" presId="urn:microsoft.com/office/officeart/2018/2/layout/IconVerticalSolidList"/>
    <dgm:cxn modelId="{23A6CAE6-388A-49A8-A3ED-5C4F360BBD93}" srcId="{A68E8245-1727-49F1-9C71-ACC2741F8128}" destId="{4B64C826-7E48-45C6-A573-3E5D0BEA3A6F}" srcOrd="3" destOrd="0" parTransId="{D80B29BC-3EB8-4E8C-A047-4B614C1BF9A1}" sibTransId="{5DCC1D32-8B9A-43C4-9B58-7939F57AFEEE}"/>
    <dgm:cxn modelId="{D8D543F4-8785-47DC-B209-1DE5DB1891FE}" type="presOf" srcId="{A68E8245-1727-49F1-9C71-ACC2741F8128}" destId="{1358AA99-90A8-4840-BC71-C0060CABA75D}" srcOrd="0" destOrd="0" presId="urn:microsoft.com/office/officeart/2018/2/layout/IconVerticalSolidList"/>
    <dgm:cxn modelId="{3C3308F5-6B26-4F93-8D6F-D59E682DF862}" srcId="{A68E8245-1727-49F1-9C71-ACC2741F8128}" destId="{70CCE14B-4E78-4A78-9110-A18409258A8D}" srcOrd="1" destOrd="0" parTransId="{1C11F9F7-5087-402A-A679-F8C68FFCAE6F}" sibTransId="{F284118F-1556-4981-A623-DB7FBF7CA039}"/>
    <dgm:cxn modelId="{9EA6B5FB-D0A4-4F2F-B37C-27DB19F72971}" type="presOf" srcId="{E292AEE8-906E-4301-AA7F-A1EB353E6D9B}" destId="{34C74F39-94D3-4988-9FB7-92C9894D06EF}" srcOrd="0" destOrd="0" presId="urn:microsoft.com/office/officeart/2018/2/layout/IconVerticalSolidList"/>
    <dgm:cxn modelId="{95726F27-DAB5-4E7B-AB32-0133AFA1A0FA}" type="presParOf" srcId="{1358AA99-90A8-4840-BC71-C0060CABA75D}" destId="{A3D94639-9BF3-4B62-B9CC-638760FC633D}" srcOrd="0" destOrd="0" presId="urn:microsoft.com/office/officeart/2018/2/layout/IconVerticalSolidList"/>
    <dgm:cxn modelId="{B3753042-1B26-4F4B-84B8-2EBF0226FDD1}" type="presParOf" srcId="{A3D94639-9BF3-4B62-B9CC-638760FC633D}" destId="{48DE7D86-4743-448A-9368-2243FE538118}" srcOrd="0" destOrd="0" presId="urn:microsoft.com/office/officeart/2018/2/layout/IconVerticalSolidList"/>
    <dgm:cxn modelId="{A6DC2361-0439-4D4E-8882-DFF177A116BF}" type="presParOf" srcId="{A3D94639-9BF3-4B62-B9CC-638760FC633D}" destId="{615D3BB0-81DE-4D72-BADB-5ECB4C250CA6}" srcOrd="1" destOrd="0" presId="urn:microsoft.com/office/officeart/2018/2/layout/IconVerticalSolidList"/>
    <dgm:cxn modelId="{2A81053E-EE73-4BAD-A8E2-923FA9CAACB1}" type="presParOf" srcId="{A3D94639-9BF3-4B62-B9CC-638760FC633D}" destId="{9E9691CC-532D-4591-A640-02B426097162}" srcOrd="2" destOrd="0" presId="urn:microsoft.com/office/officeart/2018/2/layout/IconVerticalSolidList"/>
    <dgm:cxn modelId="{1C0565C6-767F-4BB6-A786-E0DBA7F79D31}" type="presParOf" srcId="{A3D94639-9BF3-4B62-B9CC-638760FC633D}" destId="{EE17CA92-D0D3-4089-B458-86284A5CCEE5}" srcOrd="3" destOrd="0" presId="urn:microsoft.com/office/officeart/2018/2/layout/IconVerticalSolidList"/>
    <dgm:cxn modelId="{17DBA378-702B-4793-9E7B-37692588A889}" type="presParOf" srcId="{1358AA99-90A8-4840-BC71-C0060CABA75D}" destId="{EA710242-6EC4-4D9C-ACAE-CF8FEDA52E5F}" srcOrd="1" destOrd="0" presId="urn:microsoft.com/office/officeart/2018/2/layout/IconVerticalSolidList"/>
    <dgm:cxn modelId="{801B0BBE-BC3D-4BE3-AF36-46FF4D7E4F89}" type="presParOf" srcId="{1358AA99-90A8-4840-BC71-C0060CABA75D}" destId="{72D3FE6A-9295-46A1-9E5B-36F14B91A3EF}" srcOrd="2" destOrd="0" presId="urn:microsoft.com/office/officeart/2018/2/layout/IconVerticalSolidList"/>
    <dgm:cxn modelId="{D1204DD4-BE17-4ACE-96DD-6D62D0DE434B}" type="presParOf" srcId="{72D3FE6A-9295-46A1-9E5B-36F14B91A3EF}" destId="{228241FF-6BBF-4A47-B796-8ADB0C92AAC8}" srcOrd="0" destOrd="0" presId="urn:microsoft.com/office/officeart/2018/2/layout/IconVerticalSolidList"/>
    <dgm:cxn modelId="{15A75A5F-2758-4A71-AA05-9196DB217AA7}" type="presParOf" srcId="{72D3FE6A-9295-46A1-9E5B-36F14B91A3EF}" destId="{58D8552C-4EA7-461D-8334-CE1F6CB9C182}" srcOrd="1" destOrd="0" presId="urn:microsoft.com/office/officeart/2018/2/layout/IconVerticalSolidList"/>
    <dgm:cxn modelId="{8409F68E-ECD3-4BAA-951F-9706F6483D49}" type="presParOf" srcId="{72D3FE6A-9295-46A1-9E5B-36F14B91A3EF}" destId="{32212291-1243-483A-8D3D-26526EC5AD54}" srcOrd="2" destOrd="0" presId="urn:microsoft.com/office/officeart/2018/2/layout/IconVerticalSolidList"/>
    <dgm:cxn modelId="{F0D387CE-8A2C-493E-A6CC-553543E3DEDB}" type="presParOf" srcId="{72D3FE6A-9295-46A1-9E5B-36F14B91A3EF}" destId="{A6E40183-76AD-43CC-B3E3-5195D015948D}" srcOrd="3" destOrd="0" presId="urn:microsoft.com/office/officeart/2018/2/layout/IconVerticalSolidList"/>
    <dgm:cxn modelId="{66D047C1-A5A5-439E-8380-F533431935AB}" type="presParOf" srcId="{1358AA99-90A8-4840-BC71-C0060CABA75D}" destId="{E88CDCD2-EC65-4123-98E8-F7D4308E4C39}" srcOrd="3" destOrd="0" presId="urn:microsoft.com/office/officeart/2018/2/layout/IconVerticalSolidList"/>
    <dgm:cxn modelId="{4C1E86A6-9ED3-4CEF-B957-11CBB2163D95}" type="presParOf" srcId="{1358AA99-90A8-4840-BC71-C0060CABA75D}" destId="{ABC936FB-D06D-4B28-AD07-EBF7D84269B8}" srcOrd="4" destOrd="0" presId="urn:microsoft.com/office/officeart/2018/2/layout/IconVerticalSolidList"/>
    <dgm:cxn modelId="{6C2BEE11-6EF7-417F-B665-CCD4A5C9178F}" type="presParOf" srcId="{ABC936FB-D06D-4B28-AD07-EBF7D84269B8}" destId="{11566DD1-DECE-4CB8-BA24-E715C7EC68FD}" srcOrd="0" destOrd="0" presId="urn:microsoft.com/office/officeart/2018/2/layout/IconVerticalSolidList"/>
    <dgm:cxn modelId="{385F3A8C-2854-435F-BBA5-CC1D07114D08}" type="presParOf" srcId="{ABC936FB-D06D-4B28-AD07-EBF7D84269B8}" destId="{51A595F9-1E63-43C2-AA45-4A7A31E6BC66}" srcOrd="1" destOrd="0" presId="urn:microsoft.com/office/officeart/2018/2/layout/IconVerticalSolidList"/>
    <dgm:cxn modelId="{2E3498CA-7F11-4FC9-A6E9-103B7B28E05E}" type="presParOf" srcId="{ABC936FB-D06D-4B28-AD07-EBF7D84269B8}" destId="{F9519DCD-B9B6-4623-817D-A47AD0BA1D62}" srcOrd="2" destOrd="0" presId="urn:microsoft.com/office/officeart/2018/2/layout/IconVerticalSolidList"/>
    <dgm:cxn modelId="{BCC80C29-4814-401B-A64B-C9C0693519CE}" type="presParOf" srcId="{ABC936FB-D06D-4B28-AD07-EBF7D84269B8}" destId="{DB9D02E2-7F17-41EE-86DC-A70CBD96C296}" srcOrd="3" destOrd="0" presId="urn:microsoft.com/office/officeart/2018/2/layout/IconVerticalSolidList"/>
    <dgm:cxn modelId="{D8B514B0-BC80-41F9-BBE0-402E98F876D9}" type="presParOf" srcId="{1358AA99-90A8-4840-BC71-C0060CABA75D}" destId="{B930E144-0511-4AB3-92DE-5E2A073862ED}" srcOrd="5" destOrd="0" presId="urn:microsoft.com/office/officeart/2018/2/layout/IconVerticalSolidList"/>
    <dgm:cxn modelId="{A59D33EF-164C-40CF-A476-2720D0CD7133}" type="presParOf" srcId="{1358AA99-90A8-4840-BC71-C0060CABA75D}" destId="{ECD60022-071F-4506-A04A-A872B1B5071B}" srcOrd="6" destOrd="0" presId="urn:microsoft.com/office/officeart/2018/2/layout/IconVerticalSolidList"/>
    <dgm:cxn modelId="{3F3B7D7C-BD52-40F6-B1CE-C8538362B25A}" type="presParOf" srcId="{ECD60022-071F-4506-A04A-A872B1B5071B}" destId="{5D09D31B-B623-4EC2-8BCE-CE6ADE92BEB9}" srcOrd="0" destOrd="0" presId="urn:microsoft.com/office/officeart/2018/2/layout/IconVerticalSolidList"/>
    <dgm:cxn modelId="{CAE3DB3F-4256-47F4-B61C-4A005E908FA9}" type="presParOf" srcId="{ECD60022-071F-4506-A04A-A872B1B5071B}" destId="{4A7BEBD0-E385-42D3-A62C-979D54F2FAAC}" srcOrd="1" destOrd="0" presId="urn:microsoft.com/office/officeart/2018/2/layout/IconVerticalSolidList"/>
    <dgm:cxn modelId="{1F3852C3-75F6-4FEC-B9CE-D4F363829944}" type="presParOf" srcId="{ECD60022-071F-4506-A04A-A872B1B5071B}" destId="{917D1FB6-BC03-4B78-8793-0152E51A5B1E}" srcOrd="2" destOrd="0" presId="urn:microsoft.com/office/officeart/2018/2/layout/IconVerticalSolidList"/>
    <dgm:cxn modelId="{5B3DA608-7B8B-4E22-AB67-11492CDAB8AD}" type="presParOf" srcId="{ECD60022-071F-4506-A04A-A872B1B5071B}" destId="{ED791DE6-6C1F-4E37-864A-86D30AA5B0BA}" srcOrd="3" destOrd="0" presId="urn:microsoft.com/office/officeart/2018/2/layout/IconVerticalSolidList"/>
    <dgm:cxn modelId="{5EFDED81-25DF-4E84-AC93-35AE7E2CE195}" type="presParOf" srcId="{1358AA99-90A8-4840-BC71-C0060CABA75D}" destId="{526B770C-CE17-48D9-959F-01812599FEE1}" srcOrd="7" destOrd="0" presId="urn:microsoft.com/office/officeart/2018/2/layout/IconVerticalSolidList"/>
    <dgm:cxn modelId="{59D24F8D-A54D-4819-981F-BDD10D05BFE3}" type="presParOf" srcId="{1358AA99-90A8-4840-BC71-C0060CABA75D}" destId="{FD4AC5E2-1ED8-4C0E-9950-6410E58FA782}" srcOrd="8" destOrd="0" presId="urn:microsoft.com/office/officeart/2018/2/layout/IconVerticalSolidList"/>
    <dgm:cxn modelId="{666DBC79-F079-41C3-947E-5FC2821AC2A4}" type="presParOf" srcId="{FD4AC5E2-1ED8-4C0E-9950-6410E58FA782}" destId="{5C696661-6E57-4777-B2B2-CD67B402F0C0}" srcOrd="0" destOrd="0" presId="urn:microsoft.com/office/officeart/2018/2/layout/IconVerticalSolidList"/>
    <dgm:cxn modelId="{33C5D838-D1B4-4EC5-84C0-F11CB173B4E2}" type="presParOf" srcId="{FD4AC5E2-1ED8-4C0E-9950-6410E58FA782}" destId="{1F3B4185-FD60-4A65-AAFF-026036A8F862}" srcOrd="1" destOrd="0" presId="urn:microsoft.com/office/officeart/2018/2/layout/IconVerticalSolidList"/>
    <dgm:cxn modelId="{392F7D16-3520-44D2-ABF9-99F614E9C58E}" type="presParOf" srcId="{FD4AC5E2-1ED8-4C0E-9950-6410E58FA782}" destId="{60413588-BE28-4C65-AC02-BAE55F0C6ED3}" srcOrd="2" destOrd="0" presId="urn:microsoft.com/office/officeart/2018/2/layout/IconVerticalSolidList"/>
    <dgm:cxn modelId="{98695B0A-2529-4FC2-80EB-C34DDD544513}" type="presParOf" srcId="{FD4AC5E2-1ED8-4C0E-9950-6410E58FA782}" destId="{34C74F39-94D3-4988-9FB7-92C9894D06EF}" srcOrd="3" destOrd="0" presId="urn:microsoft.com/office/officeart/2018/2/layout/IconVerticalSolidList"/>
    <dgm:cxn modelId="{74190CCF-24F3-4E39-95A9-D0F851153739}" type="presParOf" srcId="{1358AA99-90A8-4840-BC71-C0060CABA75D}" destId="{D04BB968-7161-45FC-B4A8-7F91D8EE2975}" srcOrd="9" destOrd="0" presId="urn:microsoft.com/office/officeart/2018/2/layout/IconVerticalSolidList"/>
    <dgm:cxn modelId="{3F536A90-3D89-4746-8B56-C26AD80E1C6E}" type="presParOf" srcId="{1358AA99-90A8-4840-BC71-C0060CABA75D}" destId="{E24125B0-A8B1-4EED-9AE1-670FC88AAA16}" srcOrd="10" destOrd="0" presId="urn:microsoft.com/office/officeart/2018/2/layout/IconVerticalSolidList"/>
    <dgm:cxn modelId="{89639943-0B40-440F-B248-8CD39FAF5783}" type="presParOf" srcId="{E24125B0-A8B1-4EED-9AE1-670FC88AAA16}" destId="{8C4E82C2-61AC-4811-A696-F115EAE37820}" srcOrd="0" destOrd="0" presId="urn:microsoft.com/office/officeart/2018/2/layout/IconVerticalSolidList"/>
    <dgm:cxn modelId="{8C60DDBA-89B0-4607-80DA-46E603531665}" type="presParOf" srcId="{E24125B0-A8B1-4EED-9AE1-670FC88AAA16}" destId="{59C09E3F-A4D7-49BE-9727-76368C7CAC6F}" srcOrd="1" destOrd="0" presId="urn:microsoft.com/office/officeart/2018/2/layout/IconVerticalSolidList"/>
    <dgm:cxn modelId="{F8618742-E8B0-4523-9BDF-3187296B001A}" type="presParOf" srcId="{E24125B0-A8B1-4EED-9AE1-670FC88AAA16}" destId="{3D6B5831-CA1C-4150-A1B4-AE35686004A6}" srcOrd="2" destOrd="0" presId="urn:microsoft.com/office/officeart/2018/2/layout/IconVerticalSolidList"/>
    <dgm:cxn modelId="{9B33822E-FD34-4109-A9E1-223802F73BC7}" type="presParOf" srcId="{E24125B0-A8B1-4EED-9AE1-670FC88AAA16}" destId="{930AB731-E876-40C4-871C-2099C29DB8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5C21-4C68-4B85-AC3C-472D5E0694AF}">
      <dsp:nvSpPr>
        <dsp:cNvPr id="0" name=""/>
        <dsp:cNvSpPr/>
      </dsp:nvSpPr>
      <dsp:spPr>
        <a:xfrm>
          <a:off x="0" y="509"/>
          <a:ext cx="10515600" cy="11931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E1C52-9514-447E-8D85-C31FFC40137A}">
      <dsp:nvSpPr>
        <dsp:cNvPr id="0" name=""/>
        <dsp:cNvSpPr/>
      </dsp:nvSpPr>
      <dsp:spPr>
        <a:xfrm>
          <a:off x="360915" y="268959"/>
          <a:ext cx="656209" cy="6562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7FF2C-5E19-430A-BE3F-B20D425F40BE}">
      <dsp:nvSpPr>
        <dsp:cNvPr id="0" name=""/>
        <dsp:cNvSpPr/>
      </dsp:nvSpPr>
      <dsp:spPr>
        <a:xfrm>
          <a:off x="1378039" y="509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Potentiel  VRIO</a:t>
          </a:r>
          <a:endParaRPr lang="en-US" sz="2500" kern="1200"/>
        </a:p>
      </dsp:txBody>
      <dsp:txXfrm>
        <a:off x="1378039" y="509"/>
        <a:ext cx="9137560" cy="1193107"/>
      </dsp:txXfrm>
    </dsp:sp>
    <dsp:sp modelId="{A9EF1DC0-76B7-4718-B45A-2622E4E5C8B7}">
      <dsp:nvSpPr>
        <dsp:cNvPr id="0" name=""/>
        <dsp:cNvSpPr/>
      </dsp:nvSpPr>
      <dsp:spPr>
        <a:xfrm>
          <a:off x="0" y="1491894"/>
          <a:ext cx="10515600" cy="11931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C19AB-8848-49D6-B533-589C8D4DF4CE}">
      <dsp:nvSpPr>
        <dsp:cNvPr id="0" name=""/>
        <dsp:cNvSpPr/>
      </dsp:nvSpPr>
      <dsp:spPr>
        <a:xfrm>
          <a:off x="360915" y="1760343"/>
          <a:ext cx="656209" cy="6562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4AC1C-88B5-443D-BB1C-C55B0DF8FDDC}">
      <dsp:nvSpPr>
        <dsp:cNvPr id="0" name=""/>
        <dsp:cNvSpPr/>
      </dsp:nvSpPr>
      <dsp:spPr>
        <a:xfrm>
          <a:off x="1378039" y="1491894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Déclencheur</a:t>
          </a:r>
          <a:endParaRPr lang="en-US" sz="2500" kern="1200"/>
        </a:p>
      </dsp:txBody>
      <dsp:txXfrm>
        <a:off x="1378039" y="1491894"/>
        <a:ext cx="9137560" cy="1193107"/>
      </dsp:txXfrm>
    </dsp:sp>
    <dsp:sp modelId="{2F300CFB-CA9C-4A18-881A-9F14D15A5FDD}">
      <dsp:nvSpPr>
        <dsp:cNvPr id="0" name=""/>
        <dsp:cNvSpPr/>
      </dsp:nvSpPr>
      <dsp:spPr>
        <a:xfrm>
          <a:off x="0" y="2983279"/>
          <a:ext cx="10515600" cy="11931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66F57-619D-48B2-A918-33824EE4335F}">
      <dsp:nvSpPr>
        <dsp:cNvPr id="0" name=""/>
        <dsp:cNvSpPr/>
      </dsp:nvSpPr>
      <dsp:spPr>
        <a:xfrm>
          <a:off x="360915" y="3251728"/>
          <a:ext cx="656209" cy="6562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A1FF7-98B0-4D39-A387-3B19CA797474}">
      <dsp:nvSpPr>
        <dsp:cNvPr id="0" name=""/>
        <dsp:cNvSpPr/>
      </dsp:nvSpPr>
      <dsp:spPr>
        <a:xfrm>
          <a:off x="1378039" y="2983279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Essence même d’un événement = structure extrêmement expressive</a:t>
          </a:r>
          <a:endParaRPr lang="en-US" sz="2500" kern="1200"/>
        </a:p>
      </dsp:txBody>
      <dsp:txXfrm>
        <a:off x="1378039" y="2983279"/>
        <a:ext cx="9137560" cy="11931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F447F-B5BB-428C-AF2C-7A8FA6D4B2A3}">
      <dsp:nvSpPr>
        <dsp:cNvPr id="0" name=""/>
        <dsp:cNvSpPr/>
      </dsp:nvSpPr>
      <dsp:spPr>
        <a:xfrm>
          <a:off x="0" y="576"/>
          <a:ext cx="574468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C0A5D-1407-40F9-A125-7B0E71D375EA}">
      <dsp:nvSpPr>
        <dsp:cNvPr id="0" name=""/>
        <dsp:cNvSpPr/>
      </dsp:nvSpPr>
      <dsp:spPr>
        <a:xfrm>
          <a:off x="0" y="576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L’affiche n’est jamais la même : difficulté de travailler une marque par différentes raisons (merchandising = souvenir)…</a:t>
          </a:r>
          <a:endParaRPr lang="en-US" sz="1600" kern="1200"/>
        </a:p>
      </dsp:txBody>
      <dsp:txXfrm>
        <a:off x="0" y="576"/>
        <a:ext cx="5744684" cy="675017"/>
      </dsp:txXfrm>
    </dsp:sp>
    <dsp:sp modelId="{8543C951-6265-42FF-971F-2F1C164379D5}">
      <dsp:nvSpPr>
        <dsp:cNvPr id="0" name=""/>
        <dsp:cNvSpPr/>
      </dsp:nvSpPr>
      <dsp:spPr>
        <a:xfrm>
          <a:off x="0" y="675594"/>
          <a:ext cx="5744684" cy="0"/>
        </a:xfrm>
        <a:prstGeom prst="lin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79BCB-6383-49B8-8628-4482999AAEEC}">
      <dsp:nvSpPr>
        <dsp:cNvPr id="0" name=""/>
        <dsp:cNvSpPr/>
      </dsp:nvSpPr>
      <dsp:spPr>
        <a:xfrm>
          <a:off x="0" y="675594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Identité et réputation : légende – histoire, territoire français (voire européen 2007) : événement qui fait partie du patrimoine français.</a:t>
          </a:r>
          <a:endParaRPr lang="en-US" sz="1600" kern="1200"/>
        </a:p>
      </dsp:txBody>
      <dsp:txXfrm>
        <a:off x="0" y="675594"/>
        <a:ext cx="5744684" cy="675017"/>
      </dsp:txXfrm>
    </dsp:sp>
    <dsp:sp modelId="{8E8EE3DA-82E0-4BA8-BC1B-50FE09A04F9E}">
      <dsp:nvSpPr>
        <dsp:cNvPr id="0" name=""/>
        <dsp:cNvSpPr/>
      </dsp:nvSpPr>
      <dsp:spPr>
        <a:xfrm>
          <a:off x="0" y="1350611"/>
          <a:ext cx="5744684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35254-2E71-415F-A77D-166330D2B4C6}">
      <dsp:nvSpPr>
        <dsp:cNvPr id="0" name=""/>
        <dsp:cNvSpPr/>
      </dsp:nvSpPr>
      <dsp:spPr>
        <a:xfrm>
          <a:off x="0" y="1350611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Evénement qui fait le sportif (idem pour RG)</a:t>
          </a:r>
          <a:endParaRPr lang="en-US" sz="1600" kern="1200"/>
        </a:p>
      </dsp:txBody>
      <dsp:txXfrm>
        <a:off x="0" y="1350611"/>
        <a:ext cx="5744684" cy="675017"/>
      </dsp:txXfrm>
    </dsp:sp>
    <dsp:sp modelId="{C85AC4FD-5B94-4782-A4D3-AD951815987A}">
      <dsp:nvSpPr>
        <dsp:cNvPr id="0" name=""/>
        <dsp:cNvSpPr/>
      </dsp:nvSpPr>
      <dsp:spPr>
        <a:xfrm>
          <a:off x="0" y="2025629"/>
          <a:ext cx="5744684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D676-3E2F-4C40-918F-951EDE7594F2}">
      <dsp:nvSpPr>
        <dsp:cNvPr id="0" name=""/>
        <dsp:cNvSpPr/>
      </dsp:nvSpPr>
      <dsp:spPr>
        <a:xfrm>
          <a:off x="0" y="2025629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Organisateur méconnu (ASO) mis à part la qualité opérationnelle unique</a:t>
          </a:r>
          <a:endParaRPr lang="en-US" sz="1600" kern="1200"/>
        </a:p>
      </dsp:txBody>
      <dsp:txXfrm>
        <a:off x="0" y="2025629"/>
        <a:ext cx="5744684" cy="675017"/>
      </dsp:txXfrm>
    </dsp:sp>
    <dsp:sp modelId="{94F5E9C9-6A6C-4D16-97ED-84183643D9C7}">
      <dsp:nvSpPr>
        <dsp:cNvPr id="0" name=""/>
        <dsp:cNvSpPr/>
      </dsp:nvSpPr>
      <dsp:spPr>
        <a:xfrm>
          <a:off x="0" y="2700646"/>
          <a:ext cx="5744684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8B2D0-5D34-4E92-8AF7-FB5767B37575}">
      <dsp:nvSpPr>
        <dsp:cNvPr id="0" name=""/>
        <dsp:cNvSpPr/>
      </dsp:nvSpPr>
      <dsp:spPr>
        <a:xfrm>
          <a:off x="0" y="2700646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Difficulté de segmentation – événement extrêmement populaire =&gt; parrainage « hétérogène » </a:t>
          </a:r>
          <a:endParaRPr lang="en-US" sz="1600" kern="1200"/>
        </a:p>
      </dsp:txBody>
      <dsp:txXfrm>
        <a:off x="0" y="2700646"/>
        <a:ext cx="5744684" cy="675017"/>
      </dsp:txXfrm>
    </dsp:sp>
    <dsp:sp modelId="{F238F0C7-10D9-466B-A4EE-2CE0E72AD69C}">
      <dsp:nvSpPr>
        <dsp:cNvPr id="0" name=""/>
        <dsp:cNvSpPr/>
      </dsp:nvSpPr>
      <dsp:spPr>
        <a:xfrm>
          <a:off x="0" y="3375664"/>
          <a:ext cx="5744684" cy="0"/>
        </a:xfrm>
        <a:prstGeom prst="lin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CA674-17CA-4F29-9156-B9C61761155E}">
      <dsp:nvSpPr>
        <dsp:cNvPr id="0" name=""/>
        <dsp:cNvSpPr/>
      </dsp:nvSpPr>
      <dsp:spPr>
        <a:xfrm>
          <a:off x="0" y="3375664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Bassin du hors média = Caravane du Tour (unique!)</a:t>
          </a:r>
          <a:endParaRPr lang="en-US" sz="1600" kern="1200"/>
        </a:p>
      </dsp:txBody>
      <dsp:txXfrm>
        <a:off x="0" y="3375664"/>
        <a:ext cx="5744684" cy="675017"/>
      </dsp:txXfrm>
    </dsp:sp>
    <dsp:sp modelId="{A8988156-0731-493E-A77B-EEDC14E8FC29}">
      <dsp:nvSpPr>
        <dsp:cNvPr id="0" name=""/>
        <dsp:cNvSpPr/>
      </dsp:nvSpPr>
      <dsp:spPr>
        <a:xfrm>
          <a:off x="0" y="4050681"/>
          <a:ext cx="574468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9D42D-5B52-42F9-BE1B-F604B04AE816}">
      <dsp:nvSpPr>
        <dsp:cNvPr id="0" name=""/>
        <dsp:cNvSpPr/>
      </dsp:nvSpPr>
      <dsp:spPr>
        <a:xfrm>
          <a:off x="0" y="4050681"/>
          <a:ext cx="5744684" cy="675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Dirigeant reconnu et charismatique : Jean-Marie Leblanc </a:t>
          </a:r>
          <a:r>
            <a:rPr lang="fr-FR" sz="1600" kern="1200">
              <a:sym typeface="Wingdings" panose="05000000000000000000" pitchFamily="2" charset="2"/>
            </a:rPr>
            <a:t></a:t>
          </a:r>
          <a:r>
            <a:rPr lang="fr-FR" sz="1600" kern="1200"/>
            <a:t> Christian Prudhomme</a:t>
          </a:r>
          <a:endParaRPr lang="en-US" sz="1600" kern="1200"/>
        </a:p>
      </dsp:txBody>
      <dsp:txXfrm>
        <a:off x="0" y="4050681"/>
        <a:ext cx="5744684" cy="6750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026F1-25BE-46F3-B0CD-74CA5D9D4EE8}">
      <dsp:nvSpPr>
        <dsp:cNvPr id="0" name=""/>
        <dsp:cNvSpPr/>
      </dsp:nvSpPr>
      <dsp:spPr>
        <a:xfrm>
          <a:off x="0" y="576"/>
          <a:ext cx="5744684" cy="13500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85ACC-2D6D-4E20-8F61-1BA2F5B2B71D}">
      <dsp:nvSpPr>
        <dsp:cNvPr id="0" name=""/>
        <dsp:cNvSpPr/>
      </dsp:nvSpPr>
      <dsp:spPr>
        <a:xfrm>
          <a:off x="408385" y="304334"/>
          <a:ext cx="742519" cy="742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CF1B6-3C60-4F20-9B8C-7C9470CD9A94}">
      <dsp:nvSpPr>
        <dsp:cNvPr id="0" name=""/>
        <dsp:cNvSpPr/>
      </dsp:nvSpPr>
      <dsp:spPr>
        <a:xfrm>
          <a:off x="1559290" y="576"/>
          <a:ext cx="4185394" cy="1350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9" tIns="142879" rIns="142879" bIns="14287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DOPAGE !</a:t>
          </a:r>
          <a:endParaRPr lang="en-US" sz="2400" kern="1200"/>
        </a:p>
      </dsp:txBody>
      <dsp:txXfrm>
        <a:off x="1559290" y="576"/>
        <a:ext cx="4185394" cy="1350034"/>
      </dsp:txXfrm>
    </dsp:sp>
    <dsp:sp modelId="{A08A4814-B288-4FFF-8030-C3C70C0FEE50}">
      <dsp:nvSpPr>
        <dsp:cNvPr id="0" name=""/>
        <dsp:cNvSpPr/>
      </dsp:nvSpPr>
      <dsp:spPr>
        <a:xfrm>
          <a:off x="0" y="1688120"/>
          <a:ext cx="5744684" cy="13500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16C17-32F2-43BA-BC66-DC977D202F3A}">
      <dsp:nvSpPr>
        <dsp:cNvPr id="0" name=""/>
        <dsp:cNvSpPr/>
      </dsp:nvSpPr>
      <dsp:spPr>
        <a:xfrm>
          <a:off x="408385" y="1991878"/>
          <a:ext cx="742519" cy="742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2F605-B359-4997-8953-D88281516BFE}">
      <dsp:nvSpPr>
        <dsp:cNvPr id="0" name=""/>
        <dsp:cNvSpPr/>
      </dsp:nvSpPr>
      <dsp:spPr>
        <a:xfrm>
          <a:off x="1559290" y="1688120"/>
          <a:ext cx="4185394" cy="1350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9" tIns="142879" rIns="142879" bIns="14287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Contrôle des stakeholders !</a:t>
          </a:r>
          <a:endParaRPr lang="en-US" sz="2400" kern="1200"/>
        </a:p>
      </dsp:txBody>
      <dsp:txXfrm>
        <a:off x="1559290" y="1688120"/>
        <a:ext cx="4185394" cy="1350034"/>
      </dsp:txXfrm>
    </dsp:sp>
    <dsp:sp modelId="{E769940A-58D9-4CC3-BCAC-EB06A3AAD927}">
      <dsp:nvSpPr>
        <dsp:cNvPr id="0" name=""/>
        <dsp:cNvSpPr/>
      </dsp:nvSpPr>
      <dsp:spPr>
        <a:xfrm>
          <a:off x="0" y="3375664"/>
          <a:ext cx="5744684" cy="13500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6DDC-6003-430A-8AC6-66C5EE01B95B}">
      <dsp:nvSpPr>
        <dsp:cNvPr id="0" name=""/>
        <dsp:cNvSpPr/>
      </dsp:nvSpPr>
      <dsp:spPr>
        <a:xfrm>
          <a:off x="408385" y="3679422"/>
          <a:ext cx="742519" cy="7425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E0762-5246-4F16-A2F8-308535F59906}">
      <dsp:nvSpPr>
        <dsp:cNvPr id="0" name=""/>
        <dsp:cNvSpPr/>
      </dsp:nvSpPr>
      <dsp:spPr>
        <a:xfrm>
          <a:off x="1559290" y="3375664"/>
          <a:ext cx="4185394" cy="1350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9" tIns="142879" rIns="142879" bIns="14287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L’événement le plus populaire en France peut-il disparaître ?</a:t>
          </a:r>
          <a:endParaRPr lang="en-US" sz="2400" kern="1200"/>
        </a:p>
      </dsp:txBody>
      <dsp:txXfrm>
        <a:off x="1559290" y="3375664"/>
        <a:ext cx="4185394" cy="13500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6CFC8-A7E2-4551-B2E1-ADC4C3849E85}">
      <dsp:nvSpPr>
        <dsp:cNvPr id="0" name=""/>
        <dsp:cNvSpPr/>
      </dsp:nvSpPr>
      <dsp:spPr>
        <a:xfrm>
          <a:off x="0" y="509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D14D5-46BC-4806-9318-56C806B683EF}">
      <dsp:nvSpPr>
        <dsp:cNvPr id="0" name=""/>
        <dsp:cNvSpPr/>
      </dsp:nvSpPr>
      <dsp:spPr>
        <a:xfrm>
          <a:off x="0" y="509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Question ?</a:t>
          </a:r>
          <a:endParaRPr lang="en-US" sz="1800" kern="1200"/>
        </a:p>
      </dsp:txBody>
      <dsp:txXfrm>
        <a:off x="0" y="509"/>
        <a:ext cx="10515600" cy="463986"/>
      </dsp:txXfrm>
    </dsp:sp>
    <dsp:sp modelId="{E4F3C360-425E-4D72-8539-C02CA704A4A4}">
      <dsp:nvSpPr>
        <dsp:cNvPr id="0" name=""/>
        <dsp:cNvSpPr/>
      </dsp:nvSpPr>
      <dsp:spPr>
        <a:xfrm>
          <a:off x="0" y="464496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0690E3-9256-4A34-81F0-37B1916130FC}">
      <dsp:nvSpPr>
        <dsp:cNvPr id="0" name=""/>
        <dsp:cNvSpPr/>
      </dsp:nvSpPr>
      <dsp:spPr>
        <a:xfrm>
          <a:off x="0" y="464496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Quel type de management pour un événement exceptionnel (qui se fait tout seul ?) ?</a:t>
          </a:r>
          <a:endParaRPr lang="en-US" sz="1800" kern="1200"/>
        </a:p>
      </dsp:txBody>
      <dsp:txXfrm>
        <a:off x="0" y="464496"/>
        <a:ext cx="10515600" cy="463986"/>
      </dsp:txXfrm>
    </dsp:sp>
    <dsp:sp modelId="{09CCC962-5E10-419F-B83C-033D8A1610B9}">
      <dsp:nvSpPr>
        <dsp:cNvPr id="0" name=""/>
        <dsp:cNvSpPr/>
      </dsp:nvSpPr>
      <dsp:spPr>
        <a:xfrm>
          <a:off x="0" y="928482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F0461B-C209-4F1F-9379-EA2183A0CA6F}">
      <dsp:nvSpPr>
        <dsp:cNvPr id="0" name=""/>
        <dsp:cNvSpPr/>
      </dsp:nvSpPr>
      <dsp:spPr>
        <a:xfrm>
          <a:off x="0" y="928482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Quelles améliorations – innovations ?</a:t>
          </a:r>
          <a:endParaRPr lang="en-US" sz="1800" kern="1200"/>
        </a:p>
      </dsp:txBody>
      <dsp:txXfrm>
        <a:off x="0" y="928482"/>
        <a:ext cx="10515600" cy="463986"/>
      </dsp:txXfrm>
    </dsp:sp>
    <dsp:sp modelId="{FB3FFE4D-A8DD-4F80-9507-E580A6D9489C}">
      <dsp:nvSpPr>
        <dsp:cNvPr id="0" name=""/>
        <dsp:cNvSpPr/>
      </dsp:nvSpPr>
      <dsp:spPr>
        <a:xfrm>
          <a:off x="0" y="1392468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F59D3B-CF94-40BA-8A89-970C8186F439}">
      <dsp:nvSpPr>
        <dsp:cNvPr id="0" name=""/>
        <dsp:cNvSpPr/>
      </dsp:nvSpPr>
      <dsp:spPr>
        <a:xfrm>
          <a:off x="0" y="1392468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Réponses…</a:t>
          </a:r>
          <a:r>
            <a:rPr lang="fr-FR" sz="1800" kern="1200"/>
            <a:t>  </a:t>
          </a:r>
          <a:endParaRPr lang="en-US" sz="1800" kern="1200"/>
        </a:p>
      </dsp:txBody>
      <dsp:txXfrm>
        <a:off x="0" y="1392468"/>
        <a:ext cx="10515600" cy="463986"/>
      </dsp:txXfrm>
    </dsp:sp>
    <dsp:sp modelId="{B8A5C049-C49D-41CB-894C-256EB8565D5D}">
      <dsp:nvSpPr>
        <dsp:cNvPr id="0" name=""/>
        <dsp:cNvSpPr/>
      </dsp:nvSpPr>
      <dsp:spPr>
        <a:xfrm>
          <a:off x="0" y="1856455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947F81-EE98-4F0B-927A-F200670459FB}">
      <dsp:nvSpPr>
        <dsp:cNvPr id="0" name=""/>
        <dsp:cNvSpPr/>
      </dsp:nvSpPr>
      <dsp:spPr>
        <a:xfrm>
          <a:off x="0" y="1856455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Manager la réputation événementielle (créer – protéger – réparer) : ressource pivot qui déclenche le reste…</a:t>
          </a:r>
          <a:endParaRPr lang="en-US" sz="1800" kern="1200"/>
        </a:p>
      </dsp:txBody>
      <dsp:txXfrm>
        <a:off x="0" y="1856455"/>
        <a:ext cx="10515600" cy="463986"/>
      </dsp:txXfrm>
    </dsp:sp>
    <dsp:sp modelId="{E8428F14-7820-41FE-9DF7-89BE3DABA8AC}">
      <dsp:nvSpPr>
        <dsp:cNvPr id="0" name=""/>
        <dsp:cNvSpPr/>
      </dsp:nvSpPr>
      <dsp:spPr>
        <a:xfrm>
          <a:off x="0" y="2320441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06F083-E8E3-478D-91D0-808D54F661E0}">
      <dsp:nvSpPr>
        <dsp:cNvPr id="0" name=""/>
        <dsp:cNvSpPr/>
      </dsp:nvSpPr>
      <dsp:spPr>
        <a:xfrm>
          <a:off x="0" y="2320441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Idéal : manager une marque événementielle…</a:t>
          </a:r>
          <a:endParaRPr lang="en-US" sz="1800" kern="1200"/>
        </a:p>
      </dsp:txBody>
      <dsp:txXfrm>
        <a:off x="0" y="2320441"/>
        <a:ext cx="10515600" cy="463986"/>
      </dsp:txXfrm>
    </dsp:sp>
    <dsp:sp modelId="{BCC0B4B8-1A27-41F8-BF1D-83507439517B}">
      <dsp:nvSpPr>
        <dsp:cNvPr id="0" name=""/>
        <dsp:cNvSpPr/>
      </dsp:nvSpPr>
      <dsp:spPr>
        <a:xfrm>
          <a:off x="0" y="2784428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91C10A-3616-4BF7-B089-16B98042DA62}">
      <dsp:nvSpPr>
        <dsp:cNvPr id="0" name=""/>
        <dsp:cNvSpPr/>
      </dsp:nvSpPr>
      <dsp:spPr>
        <a:xfrm>
          <a:off x="0" y="2784428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+ </a:t>
          </a:r>
          <a:endParaRPr lang="en-US" sz="1800" kern="1200"/>
        </a:p>
      </dsp:txBody>
      <dsp:txXfrm>
        <a:off x="0" y="2784428"/>
        <a:ext cx="10515600" cy="463986"/>
      </dsp:txXfrm>
    </dsp:sp>
    <dsp:sp modelId="{13C7B3EF-1FD6-4C32-9B20-5BEE3AAAAD6D}">
      <dsp:nvSpPr>
        <dsp:cNvPr id="0" name=""/>
        <dsp:cNvSpPr/>
      </dsp:nvSpPr>
      <dsp:spPr>
        <a:xfrm>
          <a:off x="0" y="3248414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07A985-FAF7-42B7-8BB7-E8B47BA31046}">
      <dsp:nvSpPr>
        <dsp:cNvPr id="0" name=""/>
        <dsp:cNvSpPr/>
      </dsp:nvSpPr>
      <dsp:spPr>
        <a:xfrm>
          <a:off x="0" y="3248414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Contrôle externe </a:t>
          </a:r>
          <a:endParaRPr lang="en-US" sz="1800" kern="1200"/>
        </a:p>
      </dsp:txBody>
      <dsp:txXfrm>
        <a:off x="0" y="3248414"/>
        <a:ext cx="10515600" cy="463986"/>
      </dsp:txXfrm>
    </dsp:sp>
    <dsp:sp modelId="{197238AA-67D8-42CB-A01C-013845ADA968}">
      <dsp:nvSpPr>
        <dsp:cNvPr id="0" name=""/>
        <dsp:cNvSpPr/>
      </dsp:nvSpPr>
      <dsp:spPr>
        <a:xfrm>
          <a:off x="0" y="3712400"/>
          <a:ext cx="1051560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AEDA3E-0B2A-4F83-9269-3C2783EAE3A3}">
      <dsp:nvSpPr>
        <dsp:cNvPr id="0" name=""/>
        <dsp:cNvSpPr/>
      </dsp:nvSpPr>
      <dsp:spPr>
        <a:xfrm>
          <a:off x="0" y="3712400"/>
          <a:ext cx="10515600" cy="463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(parrains, médias, collectivités, communautés, UCI, institutions, équipes, athlètes)</a:t>
          </a:r>
          <a:endParaRPr lang="en-US" sz="1800" kern="1200"/>
        </a:p>
      </dsp:txBody>
      <dsp:txXfrm>
        <a:off x="0" y="3712400"/>
        <a:ext cx="10515600" cy="463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52B8D-167D-456E-8DF1-E1C56FAE4D0C}">
      <dsp:nvSpPr>
        <dsp:cNvPr id="0" name=""/>
        <dsp:cNvSpPr/>
      </dsp:nvSpPr>
      <dsp:spPr>
        <a:xfrm>
          <a:off x="0" y="1316"/>
          <a:ext cx="9792471" cy="6671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5E08A-AA94-4354-8082-8398BFCE4980}">
      <dsp:nvSpPr>
        <dsp:cNvPr id="0" name=""/>
        <dsp:cNvSpPr/>
      </dsp:nvSpPr>
      <dsp:spPr>
        <a:xfrm>
          <a:off x="201801" y="151416"/>
          <a:ext cx="366912" cy="3669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5D02C-3D95-48CB-9943-D0C652BCF677}">
      <dsp:nvSpPr>
        <dsp:cNvPr id="0" name=""/>
        <dsp:cNvSpPr/>
      </dsp:nvSpPr>
      <dsp:spPr>
        <a:xfrm>
          <a:off x="770516" y="1316"/>
          <a:ext cx="9021954" cy="66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03" tIns="70603" rIns="70603" bIns="706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Lien avec la performance : cas Ecole de Commerce </a:t>
          </a:r>
          <a:r>
            <a:rPr lang="fr-FR" sz="1600" kern="1200">
              <a:sym typeface="Wingdings" panose="05000000000000000000" pitchFamily="2" charset="2"/>
            </a:rPr>
            <a:t></a:t>
          </a:r>
          <a:r>
            <a:rPr lang="fr-FR" sz="1600" kern="1200"/>
            <a:t> Being Known or being good ?</a:t>
          </a:r>
          <a:endParaRPr lang="en-US" sz="1600" kern="1200"/>
        </a:p>
      </dsp:txBody>
      <dsp:txXfrm>
        <a:off x="770516" y="1316"/>
        <a:ext cx="9021954" cy="667113"/>
      </dsp:txXfrm>
    </dsp:sp>
    <dsp:sp modelId="{3BEB94A7-2FEB-49B3-BB8E-04EC99C3BF97}">
      <dsp:nvSpPr>
        <dsp:cNvPr id="0" name=""/>
        <dsp:cNvSpPr/>
      </dsp:nvSpPr>
      <dsp:spPr>
        <a:xfrm>
          <a:off x="0" y="835208"/>
          <a:ext cx="9792471" cy="6671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2D8EC-6191-48A9-8511-76ECAE856A1F}">
      <dsp:nvSpPr>
        <dsp:cNvPr id="0" name=""/>
        <dsp:cNvSpPr/>
      </dsp:nvSpPr>
      <dsp:spPr>
        <a:xfrm>
          <a:off x="201801" y="985309"/>
          <a:ext cx="366912" cy="3669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026FC-370F-4012-975C-A166E058CDF9}">
      <dsp:nvSpPr>
        <dsp:cNvPr id="0" name=""/>
        <dsp:cNvSpPr/>
      </dsp:nvSpPr>
      <dsp:spPr>
        <a:xfrm>
          <a:off x="770516" y="835208"/>
          <a:ext cx="9021954" cy="66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03" tIns="70603" rIns="70603" bIns="706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Notoriété / réputation</a:t>
          </a:r>
          <a:endParaRPr lang="en-US" sz="1600" kern="1200"/>
        </a:p>
      </dsp:txBody>
      <dsp:txXfrm>
        <a:off x="770516" y="835208"/>
        <a:ext cx="9021954" cy="667113"/>
      </dsp:txXfrm>
    </dsp:sp>
    <dsp:sp modelId="{703F25A7-5D23-461C-A1AD-E542705D5BEE}">
      <dsp:nvSpPr>
        <dsp:cNvPr id="0" name=""/>
        <dsp:cNvSpPr/>
      </dsp:nvSpPr>
      <dsp:spPr>
        <a:xfrm>
          <a:off x="0" y="1669100"/>
          <a:ext cx="9792471" cy="6671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F3135-A04D-4328-844A-25E9CF6CACDE}">
      <dsp:nvSpPr>
        <dsp:cNvPr id="0" name=""/>
        <dsp:cNvSpPr/>
      </dsp:nvSpPr>
      <dsp:spPr>
        <a:xfrm>
          <a:off x="201801" y="1819201"/>
          <a:ext cx="366912" cy="3669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36F26-E363-45B2-92A6-5A0ED410DCB3}">
      <dsp:nvSpPr>
        <dsp:cNvPr id="0" name=""/>
        <dsp:cNvSpPr/>
      </dsp:nvSpPr>
      <dsp:spPr>
        <a:xfrm>
          <a:off x="770516" y="1669100"/>
          <a:ext cx="9021954" cy="66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03" tIns="70603" rIns="70603" bIns="706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Corporate (stakeholder externes) &amp; organisationnel (membres de l’organisation) – </a:t>
          </a:r>
          <a:endParaRPr lang="en-US" sz="1600" kern="1200"/>
        </a:p>
      </dsp:txBody>
      <dsp:txXfrm>
        <a:off x="770516" y="1669100"/>
        <a:ext cx="9021954" cy="667113"/>
      </dsp:txXfrm>
    </dsp:sp>
    <dsp:sp modelId="{86E76C16-A16B-4E0D-9528-64825520BCCC}">
      <dsp:nvSpPr>
        <dsp:cNvPr id="0" name=""/>
        <dsp:cNvSpPr/>
      </dsp:nvSpPr>
      <dsp:spPr>
        <a:xfrm>
          <a:off x="0" y="2502992"/>
          <a:ext cx="9792471" cy="66711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D7DEB-6D56-4E52-855D-AFD19B0D9B91}">
      <dsp:nvSpPr>
        <dsp:cNvPr id="0" name=""/>
        <dsp:cNvSpPr/>
      </dsp:nvSpPr>
      <dsp:spPr>
        <a:xfrm>
          <a:off x="201801" y="2653093"/>
          <a:ext cx="366912" cy="3669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53C99-B82F-4051-98C2-EF41FE50BD2B}">
      <dsp:nvSpPr>
        <dsp:cNvPr id="0" name=""/>
        <dsp:cNvSpPr/>
      </dsp:nvSpPr>
      <dsp:spPr>
        <a:xfrm>
          <a:off x="770516" y="2502992"/>
          <a:ext cx="9021954" cy="66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03" tIns="70603" rIns="70603" bIns="706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Réputation des acteurs (sportifs, artistes…) : faire une différence entre les local et major events / hallmark et mega events</a:t>
          </a:r>
          <a:endParaRPr lang="en-US" sz="1600" kern="1200"/>
        </a:p>
      </dsp:txBody>
      <dsp:txXfrm>
        <a:off x="770516" y="2502992"/>
        <a:ext cx="9021954" cy="6671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83013-3F2A-4799-B048-9D0BE89C97D4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06F6B-C31D-4FCD-8B9B-6707700483FA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La réputation d’une entreprise reflète la façon dont elle est perçue en fonction des </a:t>
          </a:r>
          <a:r>
            <a:rPr lang="fr-FR" sz="2300" b="1" kern="1200"/>
            <a:t>informations (vraies ou fausses) circulant à son sujet, sur ses activités, son environnement de travail, ses performances passées et ses résultats attendus.</a:t>
          </a:r>
          <a:endParaRPr lang="en-US" sz="2300" kern="1200"/>
        </a:p>
      </dsp:txBody>
      <dsp:txXfrm>
        <a:off x="608661" y="692298"/>
        <a:ext cx="4508047" cy="2799040"/>
      </dsp:txXfrm>
    </dsp:sp>
    <dsp:sp modelId="{407DFC0D-AE31-4FEA-9C7B-1D80E1FF30A8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755A7-32F7-451A-B6E4-4C07DD03244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L’organisateur d’événement doit </a:t>
          </a:r>
          <a:r>
            <a:rPr lang="fr-FR" sz="2300" b="1" kern="1200"/>
            <a:t>contrôler ses médias</a:t>
          </a:r>
          <a:r>
            <a:rPr lang="fr-FR" sz="2300" kern="1200"/>
            <a:t> pour gérer ces informations (création de médias propres : chine de TV, Internet, Web TV, radios et presse propres…).</a:t>
          </a:r>
          <a:endParaRPr lang="en-US" sz="2300" kern="1200"/>
        </a:p>
      </dsp:txBody>
      <dsp:txXfrm>
        <a:off x="6331365" y="692298"/>
        <a:ext cx="4508047" cy="279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A27D-6557-45D6-86D5-90A44CBFE62C}">
      <dsp:nvSpPr>
        <dsp:cNvPr id="0" name=""/>
        <dsp:cNvSpPr/>
      </dsp:nvSpPr>
      <dsp:spPr>
        <a:xfrm>
          <a:off x="0" y="509"/>
          <a:ext cx="10515600" cy="11931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76B63-2777-4C75-BF52-D1AFC1B2A20E}">
      <dsp:nvSpPr>
        <dsp:cNvPr id="0" name=""/>
        <dsp:cNvSpPr/>
      </dsp:nvSpPr>
      <dsp:spPr>
        <a:xfrm>
          <a:off x="360915" y="268959"/>
          <a:ext cx="656209" cy="6562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A27DA-4976-4C3B-A719-B487AD63997E}">
      <dsp:nvSpPr>
        <dsp:cNvPr id="0" name=""/>
        <dsp:cNvSpPr/>
      </dsp:nvSpPr>
      <dsp:spPr>
        <a:xfrm>
          <a:off x="1378039" y="509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Image de marque : « des perceptions concernant une marque reflétées par des associations à la marque dans la mémoire du consommateur » (Keller, 1993). </a:t>
          </a:r>
          <a:endParaRPr lang="en-US" sz="2100" kern="1200"/>
        </a:p>
      </dsp:txBody>
      <dsp:txXfrm>
        <a:off x="1378039" y="509"/>
        <a:ext cx="9137560" cy="1193107"/>
      </dsp:txXfrm>
    </dsp:sp>
    <dsp:sp modelId="{54E6E59C-6CFD-42A2-A981-346066AABC4A}">
      <dsp:nvSpPr>
        <dsp:cNvPr id="0" name=""/>
        <dsp:cNvSpPr/>
      </dsp:nvSpPr>
      <dsp:spPr>
        <a:xfrm>
          <a:off x="0" y="1491894"/>
          <a:ext cx="10515600" cy="119310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1B093-0E34-417E-87CC-EBC50DD3F022}">
      <dsp:nvSpPr>
        <dsp:cNvPr id="0" name=""/>
        <dsp:cNvSpPr/>
      </dsp:nvSpPr>
      <dsp:spPr>
        <a:xfrm>
          <a:off x="360915" y="1760343"/>
          <a:ext cx="656209" cy="6562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E0D37-4AC0-4888-A59B-CB870631D76B}">
      <dsp:nvSpPr>
        <dsp:cNvPr id="0" name=""/>
        <dsp:cNvSpPr/>
      </dsp:nvSpPr>
      <dsp:spPr>
        <a:xfrm>
          <a:off x="1378039" y="1491894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En marketing, réputation  = l’image de marque</a:t>
          </a:r>
          <a:endParaRPr lang="en-US" sz="2100" kern="1200"/>
        </a:p>
      </dsp:txBody>
      <dsp:txXfrm>
        <a:off x="1378039" y="1491894"/>
        <a:ext cx="9137560" cy="1193107"/>
      </dsp:txXfrm>
    </dsp:sp>
    <dsp:sp modelId="{19D0CF7C-D801-4719-95EA-734B6F526929}">
      <dsp:nvSpPr>
        <dsp:cNvPr id="0" name=""/>
        <dsp:cNvSpPr/>
      </dsp:nvSpPr>
      <dsp:spPr>
        <a:xfrm>
          <a:off x="0" y="2983279"/>
          <a:ext cx="10515600" cy="119310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BB6A4-2683-4F40-85DD-0636A5C86892}">
      <dsp:nvSpPr>
        <dsp:cNvPr id="0" name=""/>
        <dsp:cNvSpPr/>
      </dsp:nvSpPr>
      <dsp:spPr>
        <a:xfrm>
          <a:off x="360915" y="3251728"/>
          <a:ext cx="656209" cy="6562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25B4B-C52E-4D97-ACD4-D3844166A6BB}">
      <dsp:nvSpPr>
        <dsp:cNvPr id="0" name=""/>
        <dsp:cNvSpPr/>
      </dsp:nvSpPr>
      <dsp:spPr>
        <a:xfrm>
          <a:off x="1378039" y="2983279"/>
          <a:ext cx="9137560" cy="1193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71" tIns="126271" rIns="126271" bIns="12627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Mais événement = marque ?</a:t>
          </a:r>
          <a:endParaRPr lang="en-US" sz="2100" kern="1200"/>
        </a:p>
      </dsp:txBody>
      <dsp:txXfrm>
        <a:off x="1378039" y="2983279"/>
        <a:ext cx="9137560" cy="11931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3FDAE-8A48-45BF-AB13-7D8533CC6401}">
      <dsp:nvSpPr>
        <dsp:cNvPr id="0" name=""/>
        <dsp:cNvSpPr/>
      </dsp:nvSpPr>
      <dsp:spPr>
        <a:xfrm>
          <a:off x="0" y="707288"/>
          <a:ext cx="10515600" cy="1305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50EE6-38A4-4480-9674-CCEE0F153988}">
      <dsp:nvSpPr>
        <dsp:cNvPr id="0" name=""/>
        <dsp:cNvSpPr/>
      </dsp:nvSpPr>
      <dsp:spPr>
        <a:xfrm>
          <a:off x="394993" y="1001085"/>
          <a:ext cx="718169" cy="718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CBCCC-B614-4639-A82E-A841929EFCFC}">
      <dsp:nvSpPr>
        <dsp:cNvPr id="0" name=""/>
        <dsp:cNvSpPr/>
      </dsp:nvSpPr>
      <dsp:spPr>
        <a:xfrm>
          <a:off x="1508156" y="707288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Une exposition médiatique intense peut générer des changements importants  en ce qui concerne la réputation d’une organisation.</a:t>
          </a:r>
          <a:endParaRPr lang="en-US" sz="2500" kern="1200"/>
        </a:p>
      </dsp:txBody>
      <dsp:txXfrm>
        <a:off x="1508156" y="707288"/>
        <a:ext cx="9007443" cy="1305763"/>
      </dsp:txXfrm>
    </dsp:sp>
    <dsp:sp modelId="{98A87B53-A042-41E5-94B2-4689D190D1E7}">
      <dsp:nvSpPr>
        <dsp:cNvPr id="0" name=""/>
        <dsp:cNvSpPr/>
      </dsp:nvSpPr>
      <dsp:spPr>
        <a:xfrm>
          <a:off x="0" y="2339492"/>
          <a:ext cx="10515600" cy="1305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4D3EB-C74D-490C-8EB1-0BA20F247D21}">
      <dsp:nvSpPr>
        <dsp:cNvPr id="0" name=""/>
        <dsp:cNvSpPr/>
      </dsp:nvSpPr>
      <dsp:spPr>
        <a:xfrm>
          <a:off x="394993" y="2633289"/>
          <a:ext cx="718169" cy="718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2CAE2-5DAE-4CFA-80A8-EFF9F1539FEA}">
      <dsp:nvSpPr>
        <dsp:cNvPr id="0" name=""/>
        <dsp:cNvSpPr/>
      </dsp:nvSpPr>
      <dsp:spPr>
        <a:xfrm>
          <a:off x="1508156" y="2339492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Cependant que l’intensité médiatique peut s’avérer néfaste pour la réputation d’une entreprise.  </a:t>
          </a:r>
          <a:endParaRPr lang="en-US" sz="2500" kern="1200"/>
        </a:p>
      </dsp:txBody>
      <dsp:txXfrm>
        <a:off x="1508156" y="2339492"/>
        <a:ext cx="9007443" cy="13057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4FB1D-B556-4C19-BD98-DCD7E25AD27D}">
      <dsp:nvSpPr>
        <dsp:cNvPr id="0" name=""/>
        <dsp:cNvSpPr/>
      </dsp:nvSpPr>
      <dsp:spPr>
        <a:xfrm>
          <a:off x="0" y="707288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D7297-6784-41D1-898E-ED27B554D581}">
      <dsp:nvSpPr>
        <dsp:cNvPr id="0" name=""/>
        <dsp:cNvSpPr/>
      </dsp:nvSpPr>
      <dsp:spPr>
        <a:xfrm>
          <a:off x="394993" y="1001085"/>
          <a:ext cx="718169" cy="718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1A972-7C6C-40DC-BB28-AED45E83DA17}">
      <dsp:nvSpPr>
        <dsp:cNvPr id="0" name=""/>
        <dsp:cNvSpPr/>
      </dsp:nvSpPr>
      <dsp:spPr>
        <a:xfrm>
          <a:off x="1508156" y="707288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La </a:t>
          </a:r>
          <a:r>
            <a:rPr lang="fr-FR" sz="2200" b="1" kern="1200"/>
            <a:t>réputation individuelle</a:t>
          </a:r>
          <a:r>
            <a:rPr lang="fr-FR" sz="2200" kern="1200"/>
            <a:t> peut également influencer la réputation d’une entreprise notamment au travers de ses </a:t>
          </a:r>
          <a:r>
            <a:rPr lang="fr-FR" sz="2200" b="1" kern="1200"/>
            <a:t>leaders </a:t>
          </a:r>
          <a:r>
            <a:rPr lang="fr-FR" sz="2200" kern="1200"/>
            <a:t>(local &amp; major events mais peu pour hallmark et mega events). </a:t>
          </a:r>
          <a:endParaRPr lang="en-US" sz="2200" kern="1200"/>
        </a:p>
      </dsp:txBody>
      <dsp:txXfrm>
        <a:off x="1508156" y="707288"/>
        <a:ext cx="9007443" cy="1305763"/>
      </dsp:txXfrm>
    </dsp:sp>
    <dsp:sp modelId="{0CC3D402-0576-4F9F-8F2C-37772EB500B1}">
      <dsp:nvSpPr>
        <dsp:cNvPr id="0" name=""/>
        <dsp:cNvSpPr/>
      </dsp:nvSpPr>
      <dsp:spPr>
        <a:xfrm>
          <a:off x="0" y="2339492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A9A7B-0911-41BB-8C56-0533364BBBF0}">
      <dsp:nvSpPr>
        <dsp:cNvPr id="0" name=""/>
        <dsp:cNvSpPr/>
      </dsp:nvSpPr>
      <dsp:spPr>
        <a:xfrm>
          <a:off x="394993" y="2633289"/>
          <a:ext cx="718169" cy="718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47DAF-5FC1-4EE5-A611-39C1B67B1CEA}">
      <dsp:nvSpPr>
        <dsp:cNvPr id="0" name=""/>
        <dsp:cNvSpPr/>
      </dsp:nvSpPr>
      <dsp:spPr>
        <a:xfrm>
          <a:off x="1508156" y="2339492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Un autre moyen de construire une réputation corporate peut être fondé sur le rôle des </a:t>
          </a:r>
          <a:r>
            <a:rPr lang="fr-FR" sz="2200" b="1" kern="1200"/>
            <a:t>relations publiques</a:t>
          </a:r>
          <a:r>
            <a:rPr lang="fr-FR" sz="2200" kern="1200"/>
            <a:t>. </a:t>
          </a:r>
          <a:endParaRPr lang="en-US" sz="2200" kern="1200"/>
        </a:p>
      </dsp:txBody>
      <dsp:txXfrm>
        <a:off x="1508156" y="2339492"/>
        <a:ext cx="9007443" cy="13057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7ACC3-689F-496C-97FE-4B34885DC216}">
      <dsp:nvSpPr>
        <dsp:cNvPr id="0" name=""/>
        <dsp:cNvSpPr/>
      </dsp:nvSpPr>
      <dsp:spPr>
        <a:xfrm>
          <a:off x="0" y="319088"/>
          <a:ext cx="6245265" cy="15947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5 principes afin d’assurer un </a:t>
          </a:r>
          <a:r>
            <a:rPr lang="fr-FR" sz="2900" b="1" i="1" kern="1200"/>
            <a:t>« management de la réputation »</a:t>
          </a:r>
          <a:r>
            <a:rPr lang="fr-FR" sz="2900" kern="1200"/>
            <a:t> au sein de l’entreprise : </a:t>
          </a:r>
          <a:endParaRPr lang="en-US" sz="2900" kern="1200"/>
        </a:p>
      </dsp:txBody>
      <dsp:txXfrm>
        <a:off x="77847" y="396935"/>
        <a:ext cx="6089571" cy="1439016"/>
      </dsp:txXfrm>
    </dsp:sp>
    <dsp:sp modelId="{C15DA062-D371-44E0-9A01-490102AED82F}">
      <dsp:nvSpPr>
        <dsp:cNvPr id="0" name=""/>
        <dsp:cNvSpPr/>
      </dsp:nvSpPr>
      <dsp:spPr>
        <a:xfrm>
          <a:off x="0" y="1997318"/>
          <a:ext cx="6245265" cy="159471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- </a:t>
          </a:r>
          <a:r>
            <a:rPr lang="fr-FR" sz="2900" b="1" kern="1200"/>
            <a:t>« </a:t>
          </a:r>
          <a:r>
            <a:rPr lang="fr-FR" sz="2900" b="1" i="1" kern="1200"/>
            <a:t>visible »</a:t>
          </a:r>
          <a:r>
            <a:rPr lang="fr-FR" sz="2900" i="1" kern="1200"/>
            <a:t> </a:t>
          </a:r>
          <a:r>
            <a:rPr lang="fr-FR" sz="2900" kern="1200"/>
            <a:t>: cibler en concentrant sa communication sur un même thème par le biais d’une visibilité médiatique ;</a:t>
          </a:r>
          <a:endParaRPr lang="en-US" sz="2900" kern="1200"/>
        </a:p>
      </dsp:txBody>
      <dsp:txXfrm>
        <a:off x="77847" y="2075165"/>
        <a:ext cx="6089571" cy="1439016"/>
      </dsp:txXfrm>
    </dsp:sp>
    <dsp:sp modelId="{A7C265CC-73CD-4FF2-A2BA-3D0A3BC5C575}">
      <dsp:nvSpPr>
        <dsp:cNvPr id="0" name=""/>
        <dsp:cNvSpPr/>
      </dsp:nvSpPr>
      <dsp:spPr>
        <a:xfrm>
          <a:off x="0" y="3675548"/>
          <a:ext cx="6245265" cy="15947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- </a:t>
          </a:r>
          <a:r>
            <a:rPr lang="fr-FR" sz="2900" b="1" kern="1200"/>
            <a:t>« </a:t>
          </a:r>
          <a:r>
            <a:rPr lang="fr-FR" sz="2900" b="1" i="1" kern="1200"/>
            <a:t>authentique » </a:t>
          </a:r>
          <a:r>
            <a:rPr lang="fr-FR" sz="2900" kern="1200"/>
            <a:t>: conserver son identité à long terme ;</a:t>
          </a:r>
          <a:endParaRPr lang="en-US" sz="2900" kern="1200"/>
        </a:p>
      </dsp:txBody>
      <dsp:txXfrm>
        <a:off x="77847" y="3753395"/>
        <a:ext cx="6089571" cy="1439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267E6-E2EC-486F-97B9-C3D99B6A9A2A}">
      <dsp:nvSpPr>
        <dsp:cNvPr id="0" name=""/>
        <dsp:cNvSpPr/>
      </dsp:nvSpPr>
      <dsp:spPr>
        <a:xfrm>
          <a:off x="0" y="404453"/>
          <a:ext cx="6245265" cy="1539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- </a:t>
          </a:r>
          <a:r>
            <a:rPr lang="fr-FR" sz="2800" b="1" kern="1200"/>
            <a:t>« </a:t>
          </a:r>
          <a:r>
            <a:rPr lang="fr-FR" sz="2800" b="1" i="1" kern="1200"/>
            <a:t>cohérente »</a:t>
          </a:r>
          <a:r>
            <a:rPr lang="fr-FR" sz="2800" kern="1200"/>
            <a:t> : rechercher une cohérence dans les actions menées avec les partenaires (parties prenantes) ;</a:t>
          </a:r>
          <a:endParaRPr lang="en-US" sz="2800" kern="1200"/>
        </a:p>
      </dsp:txBody>
      <dsp:txXfrm>
        <a:off x="75163" y="479616"/>
        <a:ext cx="6094939" cy="1389393"/>
      </dsp:txXfrm>
    </dsp:sp>
    <dsp:sp modelId="{18260797-FCEE-4522-A56E-E80930958C4F}">
      <dsp:nvSpPr>
        <dsp:cNvPr id="0" name=""/>
        <dsp:cNvSpPr/>
      </dsp:nvSpPr>
      <dsp:spPr>
        <a:xfrm>
          <a:off x="0" y="2024813"/>
          <a:ext cx="6245265" cy="153971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- </a:t>
          </a:r>
          <a:r>
            <a:rPr lang="fr-FR" sz="2800" b="1" kern="1200"/>
            <a:t>« </a:t>
          </a:r>
          <a:r>
            <a:rPr lang="fr-FR" sz="2800" b="1" i="1" kern="1200"/>
            <a:t>distincte » </a:t>
          </a:r>
          <a:r>
            <a:rPr lang="fr-FR" sz="2800" i="1" kern="1200"/>
            <a:t>:</a:t>
          </a:r>
          <a:r>
            <a:rPr lang="fr-FR" sz="2800" kern="1200"/>
            <a:t> créer l’exception en occupant une position particulière voire unique sur le marché ;</a:t>
          </a:r>
          <a:endParaRPr lang="en-US" sz="2800" kern="1200"/>
        </a:p>
      </dsp:txBody>
      <dsp:txXfrm>
        <a:off x="75163" y="2099976"/>
        <a:ext cx="6094939" cy="1389393"/>
      </dsp:txXfrm>
    </dsp:sp>
    <dsp:sp modelId="{F2A555B1-1092-4C59-9BC6-3293963C4719}">
      <dsp:nvSpPr>
        <dsp:cNvPr id="0" name=""/>
        <dsp:cNvSpPr/>
      </dsp:nvSpPr>
      <dsp:spPr>
        <a:xfrm>
          <a:off x="0" y="3645173"/>
          <a:ext cx="6245265" cy="15397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i="1" kern="1200"/>
            <a:t>- </a:t>
          </a:r>
          <a:r>
            <a:rPr lang="fr-FR" sz="2800" b="1" i="1" kern="1200"/>
            <a:t>« transparente »</a:t>
          </a:r>
          <a:r>
            <a:rPr lang="fr-FR" sz="2800" i="1" kern="1200"/>
            <a:t> :</a:t>
          </a:r>
          <a:r>
            <a:rPr lang="fr-FR" sz="2800" kern="1200"/>
            <a:t> communiquer directement et ouvertement afin de crédibiliser ses actions.</a:t>
          </a:r>
          <a:endParaRPr lang="en-US" sz="2800" kern="1200"/>
        </a:p>
      </dsp:txBody>
      <dsp:txXfrm>
        <a:off x="75163" y="3720336"/>
        <a:ext cx="6094939" cy="13893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E7D86-4743-448A-9368-2243FE538118}">
      <dsp:nvSpPr>
        <dsp:cNvPr id="0" name=""/>
        <dsp:cNvSpPr/>
      </dsp:nvSpPr>
      <dsp:spPr>
        <a:xfrm>
          <a:off x="0" y="1528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D3BB0-81DE-4D72-BADB-5ECB4C250CA6}">
      <dsp:nvSpPr>
        <dsp:cNvPr id="0" name=""/>
        <dsp:cNvSpPr/>
      </dsp:nvSpPr>
      <dsp:spPr>
        <a:xfrm>
          <a:off x="197072" y="148111"/>
          <a:ext cx="358313" cy="3583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7CA92-D0D3-4089-B458-86284A5CCEE5}">
      <dsp:nvSpPr>
        <dsp:cNvPr id="0" name=""/>
        <dsp:cNvSpPr/>
      </dsp:nvSpPr>
      <dsp:spPr>
        <a:xfrm>
          <a:off x="752457" y="1528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Marques des parrains</a:t>
          </a:r>
          <a:endParaRPr lang="en-US" sz="1600" kern="1200"/>
        </a:p>
      </dsp:txBody>
      <dsp:txXfrm>
        <a:off x="752457" y="1528"/>
        <a:ext cx="4992227" cy="651478"/>
      </dsp:txXfrm>
    </dsp:sp>
    <dsp:sp modelId="{228241FF-6BBF-4A47-B796-8ADB0C92AAC8}">
      <dsp:nvSpPr>
        <dsp:cNvPr id="0" name=""/>
        <dsp:cNvSpPr/>
      </dsp:nvSpPr>
      <dsp:spPr>
        <a:xfrm>
          <a:off x="0" y="815876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8552C-4EA7-461D-8334-CE1F6CB9C182}">
      <dsp:nvSpPr>
        <dsp:cNvPr id="0" name=""/>
        <dsp:cNvSpPr/>
      </dsp:nvSpPr>
      <dsp:spPr>
        <a:xfrm>
          <a:off x="197072" y="962459"/>
          <a:ext cx="358313" cy="3583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40183-76AD-43CC-B3E3-5195D015948D}">
      <dsp:nvSpPr>
        <dsp:cNvPr id="0" name=""/>
        <dsp:cNvSpPr/>
      </dsp:nvSpPr>
      <dsp:spPr>
        <a:xfrm>
          <a:off x="752457" y="815876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RP – Célébrités des dirigeants</a:t>
          </a:r>
          <a:endParaRPr lang="en-US" sz="1600" kern="1200"/>
        </a:p>
      </dsp:txBody>
      <dsp:txXfrm>
        <a:off x="752457" y="815876"/>
        <a:ext cx="4992227" cy="651478"/>
      </dsp:txXfrm>
    </dsp:sp>
    <dsp:sp modelId="{11566DD1-DECE-4CB8-BA24-E715C7EC68FD}">
      <dsp:nvSpPr>
        <dsp:cNvPr id="0" name=""/>
        <dsp:cNvSpPr/>
      </dsp:nvSpPr>
      <dsp:spPr>
        <a:xfrm>
          <a:off x="0" y="1630224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595F9-1E63-43C2-AA45-4A7A31E6BC66}">
      <dsp:nvSpPr>
        <dsp:cNvPr id="0" name=""/>
        <dsp:cNvSpPr/>
      </dsp:nvSpPr>
      <dsp:spPr>
        <a:xfrm>
          <a:off x="197072" y="1776807"/>
          <a:ext cx="358313" cy="3583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D02E2-7F17-41EE-86DC-A70CBD96C296}">
      <dsp:nvSpPr>
        <dsp:cNvPr id="0" name=""/>
        <dsp:cNvSpPr/>
      </dsp:nvSpPr>
      <dsp:spPr>
        <a:xfrm>
          <a:off x="752457" y="1630224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Identité locale – Nation – Ville – Collectivités</a:t>
          </a:r>
          <a:endParaRPr lang="en-US" sz="1600" kern="1200"/>
        </a:p>
      </dsp:txBody>
      <dsp:txXfrm>
        <a:off x="752457" y="1630224"/>
        <a:ext cx="4992227" cy="651478"/>
      </dsp:txXfrm>
    </dsp:sp>
    <dsp:sp modelId="{5D09D31B-B623-4EC2-8BCE-CE6ADE92BEB9}">
      <dsp:nvSpPr>
        <dsp:cNvPr id="0" name=""/>
        <dsp:cNvSpPr/>
      </dsp:nvSpPr>
      <dsp:spPr>
        <a:xfrm>
          <a:off x="0" y="2444572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BEBD0-E385-42D3-A62C-979D54F2FAAC}">
      <dsp:nvSpPr>
        <dsp:cNvPr id="0" name=""/>
        <dsp:cNvSpPr/>
      </dsp:nvSpPr>
      <dsp:spPr>
        <a:xfrm>
          <a:off x="197072" y="2591155"/>
          <a:ext cx="358313" cy="3583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91DE6-6C1F-4E37-864A-86D30AA5B0BA}">
      <dsp:nvSpPr>
        <dsp:cNvPr id="0" name=""/>
        <dsp:cNvSpPr/>
      </dsp:nvSpPr>
      <dsp:spPr>
        <a:xfrm>
          <a:off x="752457" y="2444572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Réceptifs : Stades- Théâtre – opéra – Salle - lieu reconnu</a:t>
          </a:r>
          <a:endParaRPr lang="en-US" sz="1600" kern="1200"/>
        </a:p>
      </dsp:txBody>
      <dsp:txXfrm>
        <a:off x="752457" y="2444572"/>
        <a:ext cx="4992227" cy="651478"/>
      </dsp:txXfrm>
    </dsp:sp>
    <dsp:sp modelId="{5C696661-6E57-4777-B2B2-CD67B402F0C0}">
      <dsp:nvSpPr>
        <dsp:cNvPr id="0" name=""/>
        <dsp:cNvSpPr/>
      </dsp:nvSpPr>
      <dsp:spPr>
        <a:xfrm>
          <a:off x="0" y="3258920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B4185-FD60-4A65-AAFF-026036A8F862}">
      <dsp:nvSpPr>
        <dsp:cNvPr id="0" name=""/>
        <dsp:cNvSpPr/>
      </dsp:nvSpPr>
      <dsp:spPr>
        <a:xfrm>
          <a:off x="197072" y="3405503"/>
          <a:ext cx="358313" cy="3583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74F39-94D3-4988-9FB7-92C9894D06EF}">
      <dsp:nvSpPr>
        <dsp:cNvPr id="0" name=""/>
        <dsp:cNvSpPr/>
      </dsp:nvSpPr>
      <dsp:spPr>
        <a:xfrm>
          <a:off x="752457" y="3258920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Réputation </a:t>
          </a:r>
          <a:r>
            <a:rPr lang="fr-FR" sz="1600" b="1" kern="1200">
              <a:sym typeface="Wingdings" panose="05000000000000000000" pitchFamily="2" charset="2"/>
            </a:rPr>
            <a:t></a:t>
          </a:r>
          <a:r>
            <a:rPr lang="fr-FR" sz="1600" b="1" kern="1200"/>
            <a:t> « Histoire événementielle »</a:t>
          </a:r>
          <a:endParaRPr lang="en-US" sz="1600" kern="1200"/>
        </a:p>
      </dsp:txBody>
      <dsp:txXfrm>
        <a:off x="752457" y="3258920"/>
        <a:ext cx="4992227" cy="651478"/>
      </dsp:txXfrm>
    </dsp:sp>
    <dsp:sp modelId="{8C4E82C2-61AC-4811-A696-F115EAE37820}">
      <dsp:nvSpPr>
        <dsp:cNvPr id="0" name=""/>
        <dsp:cNvSpPr/>
      </dsp:nvSpPr>
      <dsp:spPr>
        <a:xfrm>
          <a:off x="0" y="4073268"/>
          <a:ext cx="5744684" cy="651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09E3F-A4D7-49BE-9727-76368C7CAC6F}">
      <dsp:nvSpPr>
        <dsp:cNvPr id="0" name=""/>
        <dsp:cNvSpPr/>
      </dsp:nvSpPr>
      <dsp:spPr>
        <a:xfrm>
          <a:off x="197072" y="4219851"/>
          <a:ext cx="358313" cy="3583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AB731-E876-40C4-871C-2099C29DB85C}">
      <dsp:nvSpPr>
        <dsp:cNvPr id="0" name=""/>
        <dsp:cNvSpPr/>
      </dsp:nvSpPr>
      <dsp:spPr>
        <a:xfrm>
          <a:off x="752457" y="4073268"/>
          <a:ext cx="4992227" cy="65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48" tIns="68948" rIns="68948" bIns="6894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« Being known » =&gt; pas toujours « Being Good ! »</a:t>
          </a:r>
          <a:endParaRPr lang="en-US" sz="1600" kern="1200"/>
        </a:p>
      </dsp:txBody>
      <dsp:txXfrm>
        <a:off x="752457" y="4073268"/>
        <a:ext cx="4992227" cy="651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0E063153-0FD5-408A-9ABE-6FBB57BF0532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1158510" y="3733800"/>
            <a:ext cx="986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48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4B647-7878-4AFA-A573-0D065A57A6C5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5471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et texte vertic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EF7C3E-3315-414B-BCB9-BF75EF04C47A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1673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58234" y="1315124"/>
            <a:ext cx="10704665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RG Text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RG Text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RG Text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RG Text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RG Text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673951" y="305516"/>
            <a:ext cx="10664784" cy="4088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0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673951" y="773120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44706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DB289-7CA8-CF98-2C81-88380B895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ED9FF3-E7BC-75A6-2748-D5A850A5D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6F91D3-1C51-95C8-9D14-F84A23E5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4E4CD3-4649-36F8-B83C-7E8965E8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0EB67F-AFFE-7306-B1F1-F2D0300A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0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F2AF3-4B80-6F03-4342-63F185F6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3D89B-D90C-A325-6FB9-3FB15116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39131D-9CCB-EEDA-E2B5-ECB4217A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03CDA4-F89F-9F94-85D2-61D88E00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1FB13-8E1C-F150-B7D5-C5C691E8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8E860-285B-6A12-8935-9C5FEB35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438101-94BE-3FDC-C20D-20E216DA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C882DC-8E3F-0C9D-69C4-7A6D757C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820A0E-7969-BA9E-2B62-B6745012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3926B-B500-757D-83C4-79FA500B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0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F35695-BD68-FD6F-68A1-EE9A538F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B10837-A882-D90B-C1BB-B8A96189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406176-1007-5F7B-37C9-700C730CE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71A33E-8B18-47AD-75C0-FE9C85D02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0F6DF8-AC93-83B8-D765-4CA0E9B0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E8941D-EDE9-035E-4199-13645AEE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6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406EA-B535-D562-7FD9-26041B6F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26DCD2-71F5-8864-811F-714CC8558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2D5F03-102D-84AC-83EA-5896D6B18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01D361-EF4B-AFA4-B222-2286C23EF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712A57-2524-9CDE-8BA4-0C8A9F83D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F08FD8-DC54-5184-40DD-74267831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DCF5AF-9B26-3C07-2507-222CF54C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DA897DC-8102-E3A6-2C8F-3A93E7D2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53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AC4C-35A8-6CD3-A75B-5AA98774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6B6931-B25B-5EC9-A9ED-93C267B5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0CEA66-0757-AAFC-2607-56F03A7B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D3A6D1-D422-AD4E-B009-AD6D02E5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68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7ED8B8-9CBE-0C2E-721B-DE99823E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794653-1185-2544-80B8-7B6C789C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6B2487-1C1B-8D18-9516-F4C8A36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3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1A6E74-AC4F-4887-BFC1-057988AF3584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10606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9636E-EEAC-7F6B-6C1F-EBB065F4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1F3335-9E58-2D0F-D372-152E3CC8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1C06B2-2AEE-768F-6300-8A0420D58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BFC71C-EDA9-06A7-90B3-282BD19D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EE6847-13D6-7832-91B3-679F795C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E40056-0FF3-32FC-072D-9D5B7E4A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7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EB0A-20CF-6DAD-5E8E-895E1759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456003-33CA-14EE-C11D-192875ABC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62898D-E5F2-DA76-7CC4-BA5FED39A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434A73-3D5E-0C74-9A63-B5854359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EA899E-CDDA-9491-771E-9116B768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BCB1A-917C-E569-B9C7-A9471D2C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75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2B724-D83E-C4C8-7F52-778A7039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C130A6-30CC-8558-E73F-AE6BEED06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9B5934-5014-4C79-4F04-170D140E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70841A-1FA3-359E-3302-057D6F24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451100-143C-9BA7-3829-5E1FCA38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93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0CC348-3EC5-528C-1CD4-F40045061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20BDAE-3A63-A3C0-A0AC-9685DEC03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6BE2FB-CB5D-2AC4-932B-3ABDA289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53540-D27C-78BF-3CB1-BF930955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323C8E-EF68-11E3-957D-BECDFDC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57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335573" y="1315123"/>
            <a:ext cx="5280000" cy="4679997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0" indent="0">
              <a:buClr>
                <a:srgbClr val="C85A19"/>
              </a:buClr>
              <a:buNone/>
              <a:defRPr sz="1867">
                <a:solidFill>
                  <a:srgbClr val="6E6E6E"/>
                </a:solidFill>
                <a:latin typeface="Arial"/>
                <a:cs typeface="Arial"/>
              </a:defRPr>
            </a:lvl1pPr>
            <a:lvl2pPr marL="596885" indent="-241294">
              <a:buClr>
                <a:srgbClr val="C85A19"/>
              </a:buClr>
              <a:buFont typeface="Arial" panose="020B0604020202020204" pitchFamily="34" charset="0"/>
              <a:buChar char="•"/>
              <a:defRPr sz="1867">
                <a:solidFill>
                  <a:srgbClr val="6E6E6E"/>
                </a:solidFill>
                <a:latin typeface="Arial"/>
                <a:cs typeface="Arial"/>
              </a:defRPr>
            </a:lvl2pPr>
            <a:lvl3pPr marL="596885" indent="-241294">
              <a:buClr>
                <a:srgbClr val="C85A19"/>
              </a:buClr>
              <a:defRPr sz="1600">
                <a:solidFill>
                  <a:srgbClr val="6E6E6E"/>
                </a:solidFill>
                <a:latin typeface="Arial"/>
                <a:cs typeface="Arial"/>
              </a:defRPr>
            </a:lvl3pPr>
            <a:lvl4pPr marL="596885" indent="-241294">
              <a:buClr>
                <a:srgbClr val="C85A19"/>
              </a:buClr>
              <a:buFont typeface="Arial" panose="020B0604020202020204" pitchFamily="34" charset="0"/>
              <a:buChar char="•"/>
              <a:defRPr sz="1600" i="1">
                <a:solidFill>
                  <a:srgbClr val="6E6E6E"/>
                </a:solidFill>
                <a:latin typeface="Arial"/>
                <a:cs typeface="Arial"/>
              </a:defRPr>
            </a:lvl4pPr>
            <a:lvl5pPr marL="1079473" indent="-241294">
              <a:buClr>
                <a:srgbClr val="C85A19"/>
              </a:buClr>
              <a:buFont typeface="Courier New"/>
              <a:buChar char="o"/>
              <a:defRPr sz="1333">
                <a:solidFill>
                  <a:srgbClr val="6E6E6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658965" y="1315122"/>
            <a:ext cx="5280000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867">
                <a:solidFill>
                  <a:srgbClr val="002857"/>
                </a:solidFill>
                <a:latin typeface="Arial"/>
                <a:cs typeface="Arial"/>
              </a:defRPr>
            </a:lvl1pPr>
            <a:lvl2pPr marL="596885" indent="-241294">
              <a:buClr>
                <a:srgbClr val="C85A19"/>
              </a:buClr>
              <a:buFont typeface="Arial" panose="020B0604020202020204" pitchFamily="34" charset="0"/>
              <a:buChar char="•"/>
              <a:defRPr sz="1867">
                <a:solidFill>
                  <a:srgbClr val="002857"/>
                </a:solidFill>
                <a:latin typeface="Arial"/>
                <a:cs typeface="Arial"/>
              </a:defRPr>
            </a:lvl2pPr>
            <a:lvl3pPr marL="596885" indent="-241294">
              <a:buClr>
                <a:srgbClr val="C85A19"/>
              </a:buClr>
              <a:defRPr sz="1600">
                <a:solidFill>
                  <a:srgbClr val="002857"/>
                </a:solidFill>
                <a:latin typeface="Arial"/>
                <a:cs typeface="Arial"/>
              </a:defRPr>
            </a:lvl3pPr>
            <a:lvl4pPr marL="596885" indent="-241294">
              <a:buClr>
                <a:srgbClr val="C85A19"/>
              </a:buClr>
              <a:buFont typeface="Arial" panose="020B0604020202020204" pitchFamily="34" charset="0"/>
              <a:buChar char="•"/>
              <a:defRPr sz="16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1079473" indent="-241294">
              <a:buClr>
                <a:srgbClr val="C85A19"/>
              </a:buClr>
              <a:buFont typeface="Courier New"/>
              <a:buChar char="o"/>
              <a:defRPr sz="1333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673951" y="305515"/>
            <a:ext cx="10664784" cy="40883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673951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24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1227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9C695-68C4-4E3C-8362-2C7697D013DB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84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D4ECDE-E0F0-4F39-B00C-128DA6CCCE91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4520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au texte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F54CC-55A0-46CA-9C99-BC796720B6DF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6387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3F12C9-D7BB-45BF-8073-58F07DE2FAC4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4747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273783-439F-422B-819F-975B39BF460A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6190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B07A51-1A56-4505-9A2B-7BD3999005A2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1259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F5342F-201D-4B84-BB24-F5802278AAB0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023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95579EF-631B-44DF-8243-3B24BF3DF1C8}" type="datetime1">
              <a:rPr lang="fr-FR" noProof="0" smtClean="0"/>
              <a:t>29/08/2023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3071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E5B87F-3930-C1BD-5468-291ED0E5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F3A642-6228-C033-C56D-00F1698F1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8241E5-2172-727B-FA29-2ABA77F9E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08AA1D-6DC6-7B29-A54C-1566710FB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EF8E1-3962-8872-B7C9-6AB5E0824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5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ionelmaltese.f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ilJyadcvJyU?feature=oembed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frCIbYXTu3M?feature=oembed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9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4.jpe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microsoft.com/office/2007/relationships/hdphoto" Target="../media/hdphoto1.wdp"/><Relationship Id="rId18" Type="http://schemas.openxmlformats.org/officeDocument/2006/relationships/image" Target="../media/image252.png"/><Relationship Id="rId3" Type="http://schemas.openxmlformats.org/officeDocument/2006/relationships/image" Target="../media/image238.jpeg"/><Relationship Id="rId21" Type="http://schemas.openxmlformats.org/officeDocument/2006/relationships/image" Target="../media/image255.png"/><Relationship Id="rId7" Type="http://schemas.openxmlformats.org/officeDocument/2006/relationships/image" Target="../media/image242.jpeg"/><Relationship Id="rId12" Type="http://schemas.openxmlformats.org/officeDocument/2006/relationships/image" Target="../media/image247.png"/><Relationship Id="rId17" Type="http://schemas.openxmlformats.org/officeDocument/2006/relationships/image" Target="../media/image251.png"/><Relationship Id="rId2" Type="http://schemas.openxmlformats.org/officeDocument/2006/relationships/image" Target="../media/image237.jpeg"/><Relationship Id="rId16" Type="http://schemas.openxmlformats.org/officeDocument/2006/relationships/image" Target="../media/image250.png"/><Relationship Id="rId20" Type="http://schemas.openxmlformats.org/officeDocument/2006/relationships/image" Target="../media/image2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1.jpeg"/><Relationship Id="rId11" Type="http://schemas.openxmlformats.org/officeDocument/2006/relationships/image" Target="../media/image246.jpeg"/><Relationship Id="rId5" Type="http://schemas.openxmlformats.org/officeDocument/2006/relationships/image" Target="../media/image240.png"/><Relationship Id="rId15" Type="http://schemas.openxmlformats.org/officeDocument/2006/relationships/image" Target="../media/image249.png"/><Relationship Id="rId10" Type="http://schemas.openxmlformats.org/officeDocument/2006/relationships/image" Target="../media/image245.png"/><Relationship Id="rId19" Type="http://schemas.openxmlformats.org/officeDocument/2006/relationships/image" Target="../media/image253.png"/><Relationship Id="rId4" Type="http://schemas.openxmlformats.org/officeDocument/2006/relationships/image" Target="../media/image239.gif"/><Relationship Id="rId9" Type="http://schemas.openxmlformats.org/officeDocument/2006/relationships/image" Target="../media/image244.png"/><Relationship Id="rId14" Type="http://schemas.openxmlformats.org/officeDocument/2006/relationships/image" Target="../media/image248.jpeg"/><Relationship Id="rId22" Type="http://schemas.openxmlformats.org/officeDocument/2006/relationships/image" Target="../media/image256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4.jpe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hyperlink" Target="http://www.last-video.com/tennis-roger-federer-vs-alejandro-video-roland-garros-2010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9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1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6.jpg"/><Relationship Id="rId5" Type="http://schemas.openxmlformats.org/officeDocument/2006/relationships/image" Target="../media/image85.emf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image" Target="../media/image152.jpg"/><Relationship Id="rId7" Type="http://schemas.openxmlformats.org/officeDocument/2006/relationships/image" Target="../media/image156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Ucdx4W8Xes?feature=oembed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lVjets3T-E?feature=oembed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iyjhtK-64o?feature=oembed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79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8.png"/><Relationship Id="rId5" Type="http://schemas.openxmlformats.org/officeDocument/2006/relationships/hyperlink" Target="http://www.letour.fr/index.html" TargetMode="External"/><Relationship Id="rId4" Type="http://schemas.openxmlformats.org/officeDocument/2006/relationships/image" Target="../media/image1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Z_UnCdIR5o?feature=oembed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mNyvvZ3fKY?feature=oembed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6ABC0JJJ2g?feature=oembed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22AC7293-6809-4D39-8EDF-9B159BAA0177}"/>
              </a:ext>
            </a:extLst>
          </p:cNvPr>
          <p:cNvSpPr txBox="1">
            <a:spLocks noChangeArrowheads="1"/>
          </p:cNvSpPr>
          <p:nvPr/>
        </p:nvSpPr>
        <p:spPr>
          <a:xfrm>
            <a:off x="276225" y="2693987"/>
            <a:ext cx="5819775" cy="1470025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fr-FR" sz="2800" dirty="0">
                <a:solidFill>
                  <a:schemeClr val="bg1"/>
                </a:solidFill>
              </a:rPr>
              <a:t>SPORT BUSINESS MANAGEMENT</a:t>
            </a:r>
            <a:br>
              <a:rPr lang="fr-FR" sz="2800" b="0" dirty="0">
                <a:solidFill>
                  <a:schemeClr val="bg1"/>
                </a:solidFill>
              </a:rPr>
            </a:br>
            <a:r>
              <a:rPr lang="fr-FR" sz="2800" b="0" dirty="0">
                <a:solidFill>
                  <a:schemeClr val="bg1"/>
                </a:solidFill>
              </a:rPr>
              <a:t>Master Droit du Sport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C9570C9B-7907-4330-A6B6-FDA2C11B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2671" y="123866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 dirty="0">
                <a:solidFill>
                  <a:schemeClr val="bg1"/>
                </a:solidFill>
                <a:latin typeface="Verdana" panose="020B0604030504040204" pitchFamily="34" charset="0"/>
              </a:rPr>
              <a:t>Séance 5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A3CA2EAE-2DCA-479B-A4A0-9B508A17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731" y="2950423"/>
            <a:ext cx="6408738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http://lionelmaltese.fr</a:t>
            </a:r>
            <a:endParaRPr lang="fr-FR" altLang="fr-FR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@</a:t>
            </a:r>
            <a:r>
              <a:rPr lang="fr-FR" altLang="fr-FR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lionelmaltese</a:t>
            </a: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3289834-6E31-49BB-81BC-F86EB1F4AF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7803" y="4798178"/>
            <a:ext cx="12191999" cy="17526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b="1" i="1" dirty="0">
                <a:solidFill>
                  <a:schemeClr val="bg1"/>
                </a:solidFill>
              </a:rPr>
              <a:t>Lionel Maltese</a:t>
            </a:r>
          </a:p>
          <a:p>
            <a:pPr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Maître de Conférences Aix Marseille Université – CERGAM IAE Aix-En-Provence – Université Laval Québec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Professeur Associé </a:t>
            </a:r>
            <a:r>
              <a:rPr lang="fr-FR" sz="1600" b="1" i="1" dirty="0" err="1">
                <a:solidFill>
                  <a:schemeClr val="bg1"/>
                </a:solidFill>
              </a:rPr>
              <a:t>Kedge</a:t>
            </a:r>
            <a:r>
              <a:rPr lang="fr-FR" sz="1600" b="1" i="1" dirty="0">
                <a:solidFill>
                  <a:schemeClr val="bg1"/>
                </a:solidFill>
              </a:rPr>
              <a:t> Business </a:t>
            </a:r>
            <a:r>
              <a:rPr lang="fr-FR" sz="1600" b="1" i="1" dirty="0" err="1">
                <a:solidFill>
                  <a:schemeClr val="bg1"/>
                </a:solidFill>
              </a:rPr>
              <a:t>School</a:t>
            </a: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Manager Délégué Open13 Provence – Open Parc Auvergne Rhône Alpes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Entrepreneur Sport Business </a:t>
            </a:r>
            <a:r>
              <a:rPr lang="fr-FR" sz="1600" b="1" i="1" dirty="0" err="1">
                <a:solidFill>
                  <a:schemeClr val="bg1"/>
                </a:solidFill>
              </a:rPr>
              <a:t>Strategy</a:t>
            </a:r>
            <a:endParaRPr lang="fr-FR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1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"/>
            <a:ext cx="6769100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724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4" name="Rectangle 19047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AF2CBAA6-94AA-4BF7-99E9-0E8178A84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Mais réputation affectée !</a:t>
            </a:r>
          </a:p>
        </p:txBody>
      </p:sp>
      <p:cxnSp>
        <p:nvCxnSpPr>
          <p:cNvPr id="190476" name="Straight Connector 19047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0469" name="Rectangle 3">
            <a:extLst>
              <a:ext uri="{FF2B5EF4-FFF2-40B4-BE49-F238E27FC236}">
                <a16:creationId xmlns:a16="http://schemas.microsoft.com/office/drawing/2014/main" id="{3C492BF9-CEB4-4480-B451-46FAB30D9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83364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666" name="Rectangle 15566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6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5657" name="Rectangle 2">
            <a:extLst>
              <a:ext uri="{FF2B5EF4-FFF2-40B4-BE49-F238E27FC236}">
                <a16:creationId xmlns:a16="http://schemas.microsoft.com/office/drawing/2014/main" id="{6D697596-4F98-47EC-A9F1-9C682E1B0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055956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680" name="Rectangle 156679">
            <a:extLst>
              <a:ext uri="{FF2B5EF4-FFF2-40B4-BE49-F238E27FC236}">
                <a16:creationId xmlns:a16="http://schemas.microsoft.com/office/drawing/2014/main" id="{C34C49FD-318D-49AE-BAC7-5634695C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682" name="Group 156681">
            <a:extLst>
              <a:ext uri="{FF2B5EF4-FFF2-40B4-BE49-F238E27FC236}">
                <a16:creationId xmlns:a16="http://schemas.microsoft.com/office/drawing/2014/main" id="{8444DC2E-9E72-4669-878E-AF93DF307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6683" name="Rectangle 156682">
              <a:extLst>
                <a:ext uri="{FF2B5EF4-FFF2-40B4-BE49-F238E27FC236}">
                  <a16:creationId xmlns:a16="http://schemas.microsoft.com/office/drawing/2014/main" id="{6E56A799-9BBA-4BC7-8D47-C6251FDDF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84" name="Rectangle 156683">
              <a:extLst>
                <a:ext uri="{FF2B5EF4-FFF2-40B4-BE49-F238E27FC236}">
                  <a16:creationId xmlns:a16="http://schemas.microsoft.com/office/drawing/2014/main" id="{89EA9C1F-2B28-4DEA-8EF8-4D0A06E28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686" name="Rectangle 156685">
            <a:extLst>
              <a:ext uri="{FF2B5EF4-FFF2-40B4-BE49-F238E27FC236}">
                <a16:creationId xmlns:a16="http://schemas.microsoft.com/office/drawing/2014/main" id="{2AD021B0-C307-4067-887D-35DF4544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688" name="Group 156687">
            <a:extLst>
              <a:ext uri="{FF2B5EF4-FFF2-40B4-BE49-F238E27FC236}">
                <a16:creationId xmlns:a16="http://schemas.microsoft.com/office/drawing/2014/main" id="{223CC9DA-C742-47CF-8965-06B4D836A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83337" y="549273"/>
            <a:ext cx="5257537" cy="5757924"/>
            <a:chOff x="4656138" y="0"/>
            <a:chExt cx="6983409" cy="6308725"/>
          </a:xfrm>
        </p:grpSpPr>
        <p:sp>
          <p:nvSpPr>
            <p:cNvPr id="156689" name="Rectangle 156688">
              <a:extLst>
                <a:ext uri="{FF2B5EF4-FFF2-40B4-BE49-F238E27FC236}">
                  <a16:creationId xmlns:a16="http://schemas.microsoft.com/office/drawing/2014/main" id="{B27219E4-2868-4D53-9258-78813DDFD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6690" name="Rectangle 156689">
              <a:extLst>
                <a:ext uri="{FF2B5EF4-FFF2-40B4-BE49-F238E27FC236}">
                  <a16:creationId xmlns:a16="http://schemas.microsoft.com/office/drawing/2014/main" id="{47272C0A-7EBF-4D41-9851-D1B8A23DF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6691" name="Rectangle 156690">
              <a:extLst>
                <a:ext uri="{FF2B5EF4-FFF2-40B4-BE49-F238E27FC236}">
                  <a16:creationId xmlns:a16="http://schemas.microsoft.com/office/drawing/2014/main" id="{D4AD8EFA-1927-489C-803F-6F7684B61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9094" name="Picture 6" descr="affiche_rg_04">
            <a:extLst>
              <a:ext uri="{FF2B5EF4-FFF2-40B4-BE49-F238E27FC236}">
                <a16:creationId xmlns:a16="http://schemas.microsoft.com/office/drawing/2014/main" id="{A7D98CE5-CB1A-4AB3-A689-F6636E50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47688"/>
            <a:ext cx="2717800" cy="3335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0" descr="Affiche-Roland-Garros-2008">
            <a:extLst>
              <a:ext uri="{FF2B5EF4-FFF2-40B4-BE49-F238E27FC236}">
                <a16:creationId xmlns:a16="http://schemas.microsoft.com/office/drawing/2014/main" id="{08B3D692-1A33-4813-8B32-D96D842F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547688"/>
            <a:ext cx="2435225" cy="3335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afficheRG2006">
            <a:extLst>
              <a:ext uri="{FF2B5EF4-FFF2-40B4-BE49-F238E27FC236}">
                <a16:creationId xmlns:a16="http://schemas.microsoft.com/office/drawing/2014/main" id="{3D9A6C22-E2EE-475E-A5B5-FB58ADC3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3952875"/>
            <a:ext cx="1549400" cy="2351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RG2005">
            <a:extLst>
              <a:ext uri="{FF2B5EF4-FFF2-40B4-BE49-F238E27FC236}">
                <a16:creationId xmlns:a16="http://schemas.microsoft.com/office/drawing/2014/main" id="{45778474-FF7F-4E88-8347-8B59A93F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952875"/>
            <a:ext cx="1638300" cy="2351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AfficheRGarros2007resize">
            <a:extLst>
              <a:ext uri="{FF2B5EF4-FFF2-40B4-BE49-F238E27FC236}">
                <a16:creationId xmlns:a16="http://schemas.microsoft.com/office/drawing/2014/main" id="{17575C06-7B2C-4E79-B1D8-59EC5829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25" y="3952875"/>
            <a:ext cx="1895475" cy="2351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Rectangle 2">
            <a:extLst>
              <a:ext uri="{FF2B5EF4-FFF2-40B4-BE49-F238E27FC236}">
                <a16:creationId xmlns:a16="http://schemas.microsoft.com/office/drawing/2014/main" id="{ED1AA7F0-492D-4FDB-B781-696BE15043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92200" y="1112840"/>
            <a:ext cx="4716463" cy="2311844"/>
          </a:xfrm>
        </p:spPr>
        <p:txBody>
          <a:bodyPr wrap="square" anchor="b">
            <a:normAutofit/>
          </a:bodyPr>
          <a:lstStyle/>
          <a:p>
            <a:pPr algn="l" eaLnBrk="1" hangingPunct="1">
              <a:defRPr/>
            </a:pPr>
            <a:r>
              <a:rPr lang="fr-FR" sz="4200">
                <a:effectLst>
                  <a:outerShdw blurRad="38100" dist="38100" dir="2700000" algn="tl">
                    <a:srgbClr val="C0C0C0"/>
                  </a:outerShdw>
                </a:effectLst>
              </a:rPr>
              <a:t>Quand réputation et marque cohabitent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CF5EA555-C83C-47E4-9FD2-4D9F8A1F9D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92200" y="3493790"/>
            <a:ext cx="4716463" cy="2299000"/>
          </a:xfrm>
        </p:spPr>
        <p:txBody>
          <a:bodyPr wrap="square" anchor="t">
            <a:normAutofit/>
          </a:bodyPr>
          <a:lstStyle/>
          <a:p>
            <a:pPr algn="l" eaLnBrk="1" hangingPunct="1">
              <a:defRPr/>
            </a:pPr>
            <a:r>
              <a:rPr lang="fr-FR" sz="400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 Roland Garros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konrad_klapheck_roland_garros">
            <a:extLst>
              <a:ext uri="{FF2B5EF4-FFF2-40B4-BE49-F238E27FC236}">
                <a16:creationId xmlns:a16="http://schemas.microsoft.com/office/drawing/2014/main" id="{AA39CED8-DA72-4714-8D19-40CC6426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933" y="643467"/>
            <a:ext cx="409473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7" descr="affiche_roland_garros_2010">
            <a:extLst>
              <a:ext uri="{FF2B5EF4-FFF2-40B4-BE49-F238E27FC236}">
                <a16:creationId xmlns:a16="http://schemas.microsoft.com/office/drawing/2014/main" id="{7F015FBE-4921-4E2B-8897-212B0E2E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549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AFFICHE-RG-2011">
            <a:extLst>
              <a:ext uri="{FF2B5EF4-FFF2-40B4-BE49-F238E27FC236}">
                <a16:creationId xmlns:a16="http://schemas.microsoft.com/office/drawing/2014/main" id="{E336452E-1493-41CE-A501-E526F8B4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150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6">
            <a:extLst>
              <a:ext uri="{FF2B5EF4-FFF2-40B4-BE49-F238E27FC236}">
                <a16:creationId xmlns:a16="http://schemas.microsoft.com/office/drawing/2014/main" id="{C08D73FA-599F-4D73-9678-7B78E7FD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9091" y="643467"/>
            <a:ext cx="438721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Image 2">
            <a:extLst>
              <a:ext uri="{FF2B5EF4-FFF2-40B4-BE49-F238E27FC236}">
                <a16:creationId xmlns:a16="http://schemas.microsoft.com/office/drawing/2014/main" id="{E49C649A-0154-4CA4-ACDC-6F0B69A0F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884" y="643467"/>
            <a:ext cx="3690831" cy="5571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2">
            <a:extLst>
              <a:ext uri="{FF2B5EF4-FFF2-40B4-BE49-F238E27FC236}">
                <a16:creationId xmlns:a16="http://schemas.microsoft.com/office/drawing/2014/main" id="{F850C84C-EC46-4221-BD03-355620BE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549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Image 4">
            <a:extLst>
              <a:ext uri="{FF2B5EF4-FFF2-40B4-BE49-F238E27FC236}">
                <a16:creationId xmlns:a16="http://schemas.microsoft.com/office/drawing/2014/main" id="{D397D281-77ED-43B5-AC37-CD0F2DBC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114" y="643467"/>
            <a:ext cx="416437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3">
            <a:extLst>
              <a:ext uri="{FF2B5EF4-FFF2-40B4-BE49-F238E27FC236}">
                <a16:creationId xmlns:a16="http://schemas.microsoft.com/office/drawing/2014/main" id="{ABF4D897-01AA-40EF-8184-6D6CA3EB2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585" y="643467"/>
            <a:ext cx="419222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Image 2">
            <a:extLst>
              <a:ext uri="{FF2B5EF4-FFF2-40B4-BE49-F238E27FC236}">
                <a16:creationId xmlns:a16="http://schemas.microsoft.com/office/drawing/2014/main" id="{9A0CD3F2-CE6E-4806-9773-2178C3A6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957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Image 1" descr="Une image contenant extérieur, terrain, bâtiment, meubles&#10;&#10;Description générée automatiquement">
            <a:extLst>
              <a:ext uri="{FF2B5EF4-FFF2-40B4-BE49-F238E27FC236}">
                <a16:creationId xmlns:a16="http://schemas.microsoft.com/office/drawing/2014/main" id="{B5F56F79-3A5A-4CF7-9924-162238D5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8536" y="643467"/>
            <a:ext cx="378832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00" y="643467"/>
            <a:ext cx="4119600" cy="5571066"/>
          </a:xfrm>
          <a:prstGeom prst="rect">
            <a:avLst/>
          </a:prstGeom>
        </p:spPr>
      </p:pic>
      <p:pic>
        <p:nvPicPr>
          <p:cNvPr id="4" name="Picture 2" descr="Roland Garros &gt; L'affiche de Roland-Garros 2020 est connue - We Love Tennis">
            <a:extLst>
              <a:ext uri="{FF2B5EF4-FFF2-40B4-BE49-F238E27FC236}">
                <a16:creationId xmlns:a16="http://schemas.microsoft.com/office/drawing/2014/main" id="{66BCE227-3F8D-4176-8AA6-0088B318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7476" y="643467"/>
            <a:ext cx="415044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04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 voici l&amp;#39;affiche officielle de Roland-Garros 2021 ! - Roland-Garros - Le  site officiel du Tournoi de Roland-Garros 2021">
            <a:extLst>
              <a:ext uri="{FF2B5EF4-FFF2-40B4-BE49-F238E27FC236}">
                <a16:creationId xmlns:a16="http://schemas.microsoft.com/office/drawing/2014/main" id="{D984F21D-1CD9-431A-B2EF-1F4BFE02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8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écouvrez l'affiche officielle de Roland-Garros 2022 ! - Roland-Garros - Le  site officiel du Tournoi de Roland-Garros 2023">
            <a:extLst>
              <a:ext uri="{FF2B5EF4-FFF2-40B4-BE49-F238E27FC236}">
                <a16:creationId xmlns:a16="http://schemas.microsoft.com/office/drawing/2014/main" id="{5665A479-60EC-BE81-87D4-41EE6989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03" y="0"/>
            <a:ext cx="519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0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P1154159D1161283G_apx_47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Picture 3" descr="photo_1258626327083-1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33375"/>
            <a:ext cx="3514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4" descr="equipe_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765175"/>
            <a:ext cx="29527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5" descr="drapeau_fr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149725"/>
            <a:ext cx="30241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115216-56976_304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"/>
            <a:ext cx="48768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1" name="Picture 7" descr="equipe_de_france_b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149725"/>
            <a:ext cx="3108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Capt+-Anelka-dark+v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114800"/>
            <a:ext cx="1790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2a580a7cb5268eec46b308f2610e25dd4c1cd95e3d97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4" y="692150"/>
            <a:ext cx="35956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3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nnis. Un Normand auteur de la prestigieuse affiche de Roland-Garros 2023">
            <a:extLst>
              <a:ext uri="{FF2B5EF4-FFF2-40B4-BE49-F238E27FC236}">
                <a16:creationId xmlns:a16="http://schemas.microsoft.com/office/drawing/2014/main" id="{3B80985E-9419-02C4-F4D8-4A83EF1B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b="320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310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HE ODYSSEY | Roland-Garros 2019">
            <a:hlinkClick r:id="" action="ppaction://media"/>
            <a:extLst>
              <a:ext uri="{FF2B5EF4-FFF2-40B4-BE49-F238E27FC236}">
                <a16:creationId xmlns:a16="http://schemas.microsoft.com/office/drawing/2014/main" id="{5818A886-CA54-435D-A5C9-D342599552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4759" y="242094"/>
            <a:ext cx="11362481" cy="63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Rafael Nadal 22 Grand Slam titles | Roland-Garros 2022">
            <a:hlinkClick r:id="" action="ppaction://media"/>
            <a:extLst>
              <a:ext uri="{FF2B5EF4-FFF2-40B4-BE49-F238E27FC236}">
                <a16:creationId xmlns:a16="http://schemas.microsoft.com/office/drawing/2014/main" id="{B6FE9A26-98E5-97D5-D028-25924A4F08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48608E0-4F80-E64A-6C6E-7AEAB2D8E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31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8314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63B092EA-4844-D266-AF34-3C65C9E46E1D}"/>
              </a:ext>
            </a:extLst>
          </p:cNvPr>
          <p:cNvSpPr txBox="1">
            <a:spLocks/>
          </p:cNvSpPr>
          <p:nvPr/>
        </p:nvSpPr>
        <p:spPr>
          <a:xfrm>
            <a:off x="1350457" y="1483426"/>
            <a:ext cx="9491087" cy="645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the IFOP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popularity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 perception of Roland-Garros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9D2E5B57-FE3D-D56F-DE90-F06ECF599813}"/>
              </a:ext>
            </a:extLst>
          </p:cNvPr>
          <p:cNvSpPr txBox="1"/>
          <p:nvPr/>
        </p:nvSpPr>
        <p:spPr>
          <a:xfrm>
            <a:off x="695391" y="3101871"/>
            <a:ext cx="33961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awareness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among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 tennis fans**</a:t>
            </a:r>
          </a:p>
        </p:txBody>
      </p:sp>
      <p:sp>
        <p:nvSpPr>
          <p:cNvPr id="4" name="ZoneTexte 47">
            <a:extLst>
              <a:ext uri="{FF2B5EF4-FFF2-40B4-BE49-F238E27FC236}">
                <a16:creationId xmlns:a16="http://schemas.microsoft.com/office/drawing/2014/main" id="{C061D846-85DD-48FB-0B19-0CDBB56BF3EE}"/>
              </a:ext>
            </a:extLst>
          </p:cNvPr>
          <p:cNvSpPr txBox="1"/>
          <p:nvPr/>
        </p:nvSpPr>
        <p:spPr>
          <a:xfrm>
            <a:off x="8079199" y="3101871"/>
            <a:ext cx="34028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Most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famous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 sport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event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*** </a:t>
            </a:r>
          </a:p>
        </p:txBody>
      </p:sp>
      <p:sp>
        <p:nvSpPr>
          <p:cNvPr id="5" name="ZoneTexte 58">
            <a:extLst>
              <a:ext uri="{FF2B5EF4-FFF2-40B4-BE49-F238E27FC236}">
                <a16:creationId xmlns:a16="http://schemas.microsoft.com/office/drawing/2014/main" id="{361A5D69-4E57-7C9B-AB6A-955B7B439C3D}"/>
              </a:ext>
            </a:extLst>
          </p:cNvPr>
          <p:cNvSpPr txBox="1"/>
          <p:nvPr/>
        </p:nvSpPr>
        <p:spPr>
          <a:xfrm>
            <a:off x="4373954" y="3101871"/>
            <a:ext cx="34028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Associated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charset="0"/>
                <a:ea typeface="+mn-ea"/>
                <a:cs typeface="+mn-cs"/>
              </a:rPr>
              <a:t> Roland-Garros*</a:t>
            </a:r>
          </a:p>
        </p:txBody>
      </p:sp>
      <p:pic>
        <p:nvPicPr>
          <p:cNvPr id="6" name="Image 18">
            <a:extLst>
              <a:ext uri="{FF2B5EF4-FFF2-40B4-BE49-F238E27FC236}">
                <a16:creationId xmlns:a16="http://schemas.microsoft.com/office/drawing/2014/main" id="{37455720-3298-FD03-3B71-2B0A91348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75" y="4026360"/>
            <a:ext cx="336936" cy="254660"/>
          </a:xfrm>
          <a:prstGeom prst="rect">
            <a:avLst/>
          </a:prstGeom>
        </p:spPr>
      </p:pic>
      <p:pic>
        <p:nvPicPr>
          <p:cNvPr id="7" name="Image 19">
            <a:extLst>
              <a:ext uri="{FF2B5EF4-FFF2-40B4-BE49-F238E27FC236}">
                <a16:creationId xmlns:a16="http://schemas.microsoft.com/office/drawing/2014/main" id="{753A4B57-5E19-A71C-E821-757A017B7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36" y="3792215"/>
            <a:ext cx="377264" cy="377264"/>
          </a:xfrm>
          <a:prstGeom prst="rect">
            <a:avLst/>
          </a:prstGeom>
        </p:spPr>
      </p:pic>
      <p:pic>
        <p:nvPicPr>
          <p:cNvPr id="8" name="Image 20">
            <a:extLst>
              <a:ext uri="{FF2B5EF4-FFF2-40B4-BE49-F238E27FC236}">
                <a16:creationId xmlns:a16="http://schemas.microsoft.com/office/drawing/2014/main" id="{8E19A38C-1290-ED85-39F5-EB31C3A5E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44" y="3775412"/>
            <a:ext cx="377265" cy="375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6E500D-D754-DDA2-49B0-893121BC42FA}"/>
              </a:ext>
            </a:extLst>
          </p:cNvPr>
          <p:cNvSpPr/>
          <p:nvPr/>
        </p:nvSpPr>
        <p:spPr>
          <a:xfrm>
            <a:off x="1268003" y="4212314"/>
            <a:ext cx="428014" cy="995273"/>
          </a:xfrm>
          <a:prstGeom prst="rect">
            <a:avLst/>
          </a:prstGeom>
          <a:solidFill>
            <a:srgbClr val="DB6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BA522-71E7-BA7C-3CEF-28AB5AB07E71}"/>
              </a:ext>
            </a:extLst>
          </p:cNvPr>
          <p:cNvSpPr/>
          <p:nvPr/>
        </p:nvSpPr>
        <p:spPr>
          <a:xfrm>
            <a:off x="1872059" y="4272602"/>
            <a:ext cx="430095" cy="934983"/>
          </a:xfrm>
          <a:prstGeom prst="rect">
            <a:avLst/>
          </a:prstGeom>
          <a:solidFill>
            <a:srgbClr val="087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20A06-49B9-7053-4D2A-FA672E11F118}"/>
              </a:ext>
            </a:extLst>
          </p:cNvPr>
          <p:cNvSpPr/>
          <p:nvPr/>
        </p:nvSpPr>
        <p:spPr>
          <a:xfrm>
            <a:off x="2475114" y="4372196"/>
            <a:ext cx="432658" cy="831722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7722F-5BE6-7E74-1FC0-A1CE7168147A}"/>
              </a:ext>
            </a:extLst>
          </p:cNvPr>
          <p:cNvSpPr/>
          <p:nvPr/>
        </p:nvSpPr>
        <p:spPr>
          <a:xfrm>
            <a:off x="3073847" y="4569656"/>
            <a:ext cx="438637" cy="63792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25">
            <a:extLst>
              <a:ext uri="{FF2B5EF4-FFF2-40B4-BE49-F238E27FC236}">
                <a16:creationId xmlns:a16="http://schemas.microsoft.com/office/drawing/2014/main" id="{6452C50F-6722-7E9B-EC68-A2DEEED6406F}"/>
              </a:ext>
            </a:extLst>
          </p:cNvPr>
          <p:cNvSpPr txBox="1"/>
          <p:nvPr/>
        </p:nvSpPr>
        <p:spPr>
          <a:xfrm>
            <a:off x="1288324" y="4171884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84</a:t>
            </a:r>
          </a:p>
        </p:txBody>
      </p:sp>
      <p:sp>
        <p:nvSpPr>
          <p:cNvPr id="14" name="ZoneTexte 26">
            <a:extLst>
              <a:ext uri="{FF2B5EF4-FFF2-40B4-BE49-F238E27FC236}">
                <a16:creationId xmlns:a16="http://schemas.microsoft.com/office/drawing/2014/main" id="{057AD0DA-666B-52B6-DB06-7D345BD15C43}"/>
              </a:ext>
            </a:extLst>
          </p:cNvPr>
          <p:cNvSpPr txBox="1"/>
          <p:nvPr/>
        </p:nvSpPr>
        <p:spPr>
          <a:xfrm>
            <a:off x="1895875" y="4272602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81</a:t>
            </a:r>
          </a:p>
        </p:txBody>
      </p:sp>
      <p:sp>
        <p:nvSpPr>
          <p:cNvPr id="15" name="ZoneTexte 27">
            <a:extLst>
              <a:ext uri="{FF2B5EF4-FFF2-40B4-BE49-F238E27FC236}">
                <a16:creationId xmlns:a16="http://schemas.microsoft.com/office/drawing/2014/main" id="{74D51EF0-C517-929F-0CEB-0182269F4204}"/>
              </a:ext>
            </a:extLst>
          </p:cNvPr>
          <p:cNvSpPr txBox="1"/>
          <p:nvPr/>
        </p:nvSpPr>
        <p:spPr>
          <a:xfrm>
            <a:off x="2500500" y="4361416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76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984BCA0A-C7F8-EB1C-E1D6-92BD11C596EC}"/>
              </a:ext>
            </a:extLst>
          </p:cNvPr>
          <p:cNvSpPr txBox="1"/>
          <p:nvPr/>
        </p:nvSpPr>
        <p:spPr>
          <a:xfrm>
            <a:off x="3113881" y="4569240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62</a:t>
            </a:r>
          </a:p>
        </p:txBody>
      </p:sp>
      <p:pic>
        <p:nvPicPr>
          <p:cNvPr id="17" name="Picture 4" descr="Image result for us open logo png">
            <a:extLst>
              <a:ext uri="{FF2B5EF4-FFF2-40B4-BE49-F238E27FC236}">
                <a16:creationId xmlns:a16="http://schemas.microsoft.com/office/drawing/2014/main" id="{C74C64B4-9098-68B4-0719-03D37DAD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49" y="4151364"/>
            <a:ext cx="508708" cy="3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FB719CB9-63AE-4206-C178-AC52AC40E142}"/>
              </a:ext>
            </a:extLst>
          </p:cNvPr>
          <p:cNvCxnSpPr>
            <a:cxnSpLocks/>
          </p:cNvCxnSpPr>
          <p:nvPr/>
        </p:nvCxnSpPr>
        <p:spPr>
          <a:xfrm>
            <a:off x="1155087" y="5203917"/>
            <a:ext cx="248350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92145E3-50ED-0339-3146-05F88A5E706F}"/>
              </a:ext>
            </a:extLst>
          </p:cNvPr>
          <p:cNvSpPr/>
          <p:nvPr/>
        </p:nvSpPr>
        <p:spPr>
          <a:xfrm>
            <a:off x="4848683" y="3590040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  <a:ea typeface="+mn-ea"/>
                <a:cs typeface="+mn-cs"/>
              </a:rPr>
              <a:t>INTERNATIONAL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A22202-5C1F-8329-7DD7-E188AD5CC3F7}"/>
              </a:ext>
            </a:extLst>
          </p:cNvPr>
          <p:cNvSpPr/>
          <p:nvPr/>
        </p:nvSpPr>
        <p:spPr>
          <a:xfrm>
            <a:off x="4848683" y="4116515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  <a:ea typeface="+mn-ea"/>
                <a:cs typeface="+mn-cs"/>
              </a:rPr>
              <a:t>PRESTIGIOUS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61983B-ED1E-E692-23D3-A4BC444E6D31}"/>
              </a:ext>
            </a:extLst>
          </p:cNvPr>
          <p:cNvSpPr/>
          <p:nvPr/>
        </p:nvSpPr>
        <p:spPr>
          <a:xfrm>
            <a:off x="4848683" y="4656845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  <a:ea typeface="+mn-ea"/>
                <a:cs typeface="+mn-cs"/>
              </a:rPr>
              <a:t>HIGH-LEVEL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BDD971-D114-2539-45DB-D929299CC672}"/>
              </a:ext>
            </a:extLst>
          </p:cNvPr>
          <p:cNvSpPr/>
          <p:nvPr/>
        </p:nvSpPr>
        <p:spPr>
          <a:xfrm>
            <a:off x="10548539" y="4603657"/>
            <a:ext cx="428014" cy="603368"/>
          </a:xfrm>
          <a:prstGeom prst="rect">
            <a:avLst/>
          </a:prstGeom>
          <a:solidFill>
            <a:srgbClr val="DB6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AC1211-4C57-A608-FD9D-4A2E56AB1CFE}"/>
              </a:ext>
            </a:extLst>
          </p:cNvPr>
          <p:cNvSpPr/>
          <p:nvPr/>
        </p:nvSpPr>
        <p:spPr>
          <a:xfrm>
            <a:off x="9234312" y="4109823"/>
            <a:ext cx="430095" cy="1101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46EB87-8648-109A-8B85-05C49D3857B8}"/>
              </a:ext>
            </a:extLst>
          </p:cNvPr>
          <p:cNvSpPr/>
          <p:nvPr/>
        </p:nvSpPr>
        <p:spPr>
          <a:xfrm>
            <a:off x="8581517" y="4015140"/>
            <a:ext cx="430095" cy="11959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52">
            <a:extLst>
              <a:ext uri="{FF2B5EF4-FFF2-40B4-BE49-F238E27FC236}">
                <a16:creationId xmlns:a16="http://schemas.microsoft.com/office/drawing/2014/main" id="{5FACE157-D9CE-4C3C-22F3-14EF03E7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52" y="4181059"/>
            <a:ext cx="377265" cy="375942"/>
          </a:xfrm>
          <a:prstGeom prst="rect">
            <a:avLst/>
          </a:prstGeom>
        </p:spPr>
      </p:pic>
      <p:pic>
        <p:nvPicPr>
          <p:cNvPr id="26" name="Image 54">
            <a:extLst>
              <a:ext uri="{FF2B5EF4-FFF2-40B4-BE49-F238E27FC236}">
                <a16:creationId xmlns:a16="http://schemas.microsoft.com/office/drawing/2014/main" id="{81A3E2FC-521D-296D-BB96-B09AE5E8A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11" y="3751211"/>
            <a:ext cx="556991" cy="361346"/>
          </a:xfrm>
          <a:prstGeom prst="rect">
            <a:avLst/>
          </a:prstGeom>
        </p:spPr>
      </p:pic>
      <p:pic>
        <p:nvPicPr>
          <p:cNvPr id="27" name="Image 55">
            <a:extLst>
              <a:ext uri="{FF2B5EF4-FFF2-40B4-BE49-F238E27FC236}">
                <a16:creationId xmlns:a16="http://schemas.microsoft.com/office/drawing/2014/main" id="{C2B90E3E-7901-F138-882C-D41A6BC83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07" y="3445731"/>
            <a:ext cx="377514" cy="521801"/>
          </a:xfrm>
          <a:prstGeom prst="rect">
            <a:avLst/>
          </a:prstGeom>
        </p:spPr>
      </p:pic>
      <p:sp>
        <p:nvSpPr>
          <p:cNvPr id="28" name="ZoneTexte 56">
            <a:extLst>
              <a:ext uri="{FF2B5EF4-FFF2-40B4-BE49-F238E27FC236}">
                <a16:creationId xmlns:a16="http://schemas.microsoft.com/office/drawing/2014/main" id="{FF75B888-DC08-F52D-08ED-968E626950AE}"/>
              </a:ext>
            </a:extLst>
          </p:cNvPr>
          <p:cNvSpPr txBox="1"/>
          <p:nvPr/>
        </p:nvSpPr>
        <p:spPr>
          <a:xfrm>
            <a:off x="8620840" y="4056218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47</a:t>
            </a:r>
          </a:p>
        </p:txBody>
      </p:sp>
      <p:sp>
        <p:nvSpPr>
          <p:cNvPr id="29" name="ZoneTexte 57">
            <a:extLst>
              <a:ext uri="{FF2B5EF4-FFF2-40B4-BE49-F238E27FC236}">
                <a16:creationId xmlns:a16="http://schemas.microsoft.com/office/drawing/2014/main" id="{0BBF067A-EBD5-A5A2-428C-8335AECB594F}"/>
              </a:ext>
            </a:extLst>
          </p:cNvPr>
          <p:cNvSpPr txBox="1"/>
          <p:nvPr/>
        </p:nvSpPr>
        <p:spPr>
          <a:xfrm>
            <a:off x="9267481" y="4174399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35</a:t>
            </a:r>
          </a:p>
        </p:txBody>
      </p:sp>
      <p:sp>
        <p:nvSpPr>
          <p:cNvPr id="30" name="ZoneTexte 59">
            <a:extLst>
              <a:ext uri="{FF2B5EF4-FFF2-40B4-BE49-F238E27FC236}">
                <a16:creationId xmlns:a16="http://schemas.microsoft.com/office/drawing/2014/main" id="{C9C3AC3D-72C2-2FB3-710D-4870026DF77E}"/>
              </a:ext>
            </a:extLst>
          </p:cNvPr>
          <p:cNvSpPr txBox="1"/>
          <p:nvPr/>
        </p:nvSpPr>
        <p:spPr>
          <a:xfrm>
            <a:off x="10587648" y="4645771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14</a:t>
            </a:r>
          </a:p>
        </p:txBody>
      </p:sp>
      <p:pic>
        <p:nvPicPr>
          <p:cNvPr id="31" name="Image 61">
            <a:extLst>
              <a:ext uri="{FF2B5EF4-FFF2-40B4-BE49-F238E27FC236}">
                <a16:creationId xmlns:a16="http://schemas.microsoft.com/office/drawing/2014/main" id="{94D647F0-93C0-D042-0C8F-F6488A09FF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3"/>
          <a:stretch/>
        </p:blipFill>
        <p:spPr>
          <a:xfrm>
            <a:off x="9805158" y="4106960"/>
            <a:ext cx="640472" cy="26453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E15705-1E0F-1073-A5BB-C40D50CCEEBD}"/>
              </a:ext>
            </a:extLst>
          </p:cNvPr>
          <p:cNvSpPr/>
          <p:nvPr/>
        </p:nvSpPr>
        <p:spPr>
          <a:xfrm>
            <a:off x="9892824" y="4555391"/>
            <a:ext cx="428014" cy="654317"/>
          </a:xfrm>
          <a:prstGeom prst="rect">
            <a:avLst/>
          </a:prstGeom>
          <a:solidFill>
            <a:srgbClr val="03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67">
            <a:extLst>
              <a:ext uri="{FF2B5EF4-FFF2-40B4-BE49-F238E27FC236}">
                <a16:creationId xmlns:a16="http://schemas.microsoft.com/office/drawing/2014/main" id="{A04DB036-93F1-2E5C-B05F-AD24908A5C92}"/>
              </a:ext>
            </a:extLst>
          </p:cNvPr>
          <p:cNvSpPr txBox="1"/>
          <p:nvPr/>
        </p:nvSpPr>
        <p:spPr>
          <a:xfrm>
            <a:off x="9920584" y="4584742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G Text" panose="02000503040000020003" pitchFamily="50" charset="0"/>
                <a:ea typeface="+mn-ea"/>
                <a:cs typeface="+mn-cs"/>
              </a:rPr>
              <a:t>17</a:t>
            </a:r>
          </a:p>
        </p:txBody>
      </p:sp>
      <p:cxnSp>
        <p:nvCxnSpPr>
          <p:cNvPr id="34" name="Straight Connector 105">
            <a:extLst>
              <a:ext uri="{FF2B5EF4-FFF2-40B4-BE49-F238E27FC236}">
                <a16:creationId xmlns:a16="http://schemas.microsoft.com/office/drawing/2014/main" id="{12452BDB-946D-7450-03CC-39D53CD9AAA1}"/>
              </a:ext>
            </a:extLst>
          </p:cNvPr>
          <p:cNvCxnSpPr>
            <a:cxnSpLocks/>
          </p:cNvCxnSpPr>
          <p:nvPr/>
        </p:nvCxnSpPr>
        <p:spPr>
          <a:xfrm>
            <a:off x="8400355" y="5203917"/>
            <a:ext cx="275189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">
            <a:extLst>
              <a:ext uri="{FF2B5EF4-FFF2-40B4-BE49-F238E27FC236}">
                <a16:creationId xmlns:a16="http://schemas.microsoft.com/office/drawing/2014/main" id="{4A9238EA-253F-ADFC-6437-6F097F1F3510}"/>
              </a:ext>
            </a:extLst>
          </p:cNvPr>
          <p:cNvSpPr txBox="1"/>
          <p:nvPr/>
        </p:nvSpPr>
        <p:spPr>
          <a:xfrm>
            <a:off x="883706" y="538227"/>
            <a:ext cx="110034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Top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positioning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among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 sport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 Light"/>
                <a:ea typeface="+mn-ea"/>
                <a:cs typeface="+mn-cs"/>
              </a:rPr>
              <a:t>events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RG Title Ligh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DF7DE8-A3F6-6804-0A85-42161521418B}"/>
              </a:ext>
            </a:extLst>
          </p:cNvPr>
          <p:cNvSpPr/>
          <p:nvPr/>
        </p:nvSpPr>
        <p:spPr>
          <a:xfrm>
            <a:off x="980465" y="2504287"/>
            <a:ext cx="13484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" panose="02000000000000000000" pitchFamily="50" charset="0"/>
                <a:ea typeface="+mn-ea"/>
                <a:cs typeface="+mn-cs"/>
              </a:rPr>
              <a:t>84%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8619FD-4A29-DCFF-704D-ABCAA94345CA}"/>
              </a:ext>
            </a:extLst>
          </p:cNvPr>
          <p:cNvSpPr/>
          <p:nvPr/>
        </p:nvSpPr>
        <p:spPr>
          <a:xfrm>
            <a:off x="4522044" y="2492095"/>
            <a:ext cx="3147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" panose="02000000000000000000" pitchFamily="50" charset="0"/>
                <a:ea typeface="+mn-ea"/>
                <a:cs typeface="+mn-cs"/>
              </a:rPr>
              <a:t>TOP VALUES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1A6D30-3A05-75E8-D63C-8365FEF31D76}"/>
              </a:ext>
            </a:extLst>
          </p:cNvPr>
          <p:cNvSpPr/>
          <p:nvPr/>
        </p:nvSpPr>
        <p:spPr>
          <a:xfrm>
            <a:off x="8600465" y="2504287"/>
            <a:ext cx="1083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" panose="02000000000000000000" pitchFamily="50" charset="0"/>
                <a:ea typeface="+mn-ea"/>
                <a:cs typeface="+mn-cs"/>
              </a:rPr>
              <a:t>4</a:t>
            </a:r>
            <a:r>
              <a:rPr kumimoji="0" lang="fr-FR" sz="4400" b="1" i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G Title" panose="02000000000000000000" pitchFamily="50" charset="0"/>
                <a:ea typeface="+mn-ea"/>
                <a:cs typeface="+mn-cs"/>
              </a:rPr>
              <a:t>TH</a:t>
            </a:r>
          </a:p>
        </p:txBody>
      </p:sp>
      <p:grpSp>
        <p:nvGrpSpPr>
          <p:cNvPr id="39" name="Group 303">
            <a:extLst>
              <a:ext uri="{FF2B5EF4-FFF2-40B4-BE49-F238E27FC236}">
                <a16:creationId xmlns:a16="http://schemas.microsoft.com/office/drawing/2014/main" id="{70688FDF-B22E-2C90-890A-DE591C4B0FFF}"/>
              </a:ext>
            </a:extLst>
          </p:cNvPr>
          <p:cNvGrpSpPr/>
          <p:nvPr/>
        </p:nvGrpSpPr>
        <p:grpSpPr>
          <a:xfrm>
            <a:off x="4194048" y="2440827"/>
            <a:ext cx="3803904" cy="2982113"/>
            <a:chOff x="4181856" y="2440827"/>
            <a:chExt cx="3803904" cy="2982113"/>
          </a:xfrm>
        </p:grpSpPr>
        <p:cxnSp>
          <p:nvCxnSpPr>
            <p:cNvPr id="40" name="Straight Connector 301">
              <a:extLst>
                <a:ext uri="{FF2B5EF4-FFF2-40B4-BE49-F238E27FC236}">
                  <a16:creationId xmlns:a16="http://schemas.microsoft.com/office/drawing/2014/main" id="{63467F84-D2A0-0143-09FA-0A6BC6F3E47C}"/>
                </a:ext>
              </a:extLst>
            </p:cNvPr>
            <p:cNvCxnSpPr/>
            <p:nvPr/>
          </p:nvCxnSpPr>
          <p:spPr>
            <a:xfrm>
              <a:off x="4181856" y="2440827"/>
              <a:ext cx="0" cy="298211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02">
              <a:extLst>
                <a:ext uri="{FF2B5EF4-FFF2-40B4-BE49-F238E27FC236}">
                  <a16:creationId xmlns:a16="http://schemas.microsoft.com/office/drawing/2014/main" id="{6ECA4303-2EF4-5351-9E66-26471E832DEB}"/>
                </a:ext>
              </a:extLst>
            </p:cNvPr>
            <p:cNvCxnSpPr/>
            <p:nvPr/>
          </p:nvCxnSpPr>
          <p:spPr>
            <a:xfrm>
              <a:off x="7985760" y="2440827"/>
              <a:ext cx="0" cy="298211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03151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3">
            <a:extLst>
              <a:ext uri="{FF2B5EF4-FFF2-40B4-BE49-F238E27FC236}">
                <a16:creationId xmlns:a16="http://schemas.microsoft.com/office/drawing/2014/main" id="{7688483A-FBD1-EDC4-A886-CD5A7DCE6FEA}"/>
              </a:ext>
            </a:extLst>
          </p:cNvPr>
          <p:cNvSpPr>
            <a:spLocks/>
          </p:cNvSpPr>
          <p:nvPr/>
        </p:nvSpPr>
        <p:spPr bwMode="auto">
          <a:xfrm>
            <a:off x="1141966" y="2436519"/>
            <a:ext cx="942894" cy="687592"/>
          </a:xfrm>
          <a:custGeom>
            <a:avLst/>
            <a:gdLst>
              <a:gd name="T0" fmla="*/ 218 w 305"/>
              <a:gd name="T1" fmla="*/ 148 h 222"/>
              <a:gd name="T2" fmla="*/ 248 w 305"/>
              <a:gd name="T3" fmla="*/ 163 h 222"/>
              <a:gd name="T4" fmla="*/ 261 w 305"/>
              <a:gd name="T5" fmla="*/ 155 h 222"/>
              <a:gd name="T6" fmla="*/ 285 w 305"/>
              <a:gd name="T7" fmla="*/ 182 h 222"/>
              <a:gd name="T8" fmla="*/ 298 w 305"/>
              <a:gd name="T9" fmla="*/ 196 h 222"/>
              <a:gd name="T10" fmla="*/ 301 w 305"/>
              <a:gd name="T11" fmla="*/ 212 h 222"/>
              <a:gd name="T12" fmla="*/ 286 w 305"/>
              <a:gd name="T13" fmla="*/ 203 h 222"/>
              <a:gd name="T14" fmla="*/ 278 w 305"/>
              <a:gd name="T15" fmla="*/ 195 h 222"/>
              <a:gd name="T16" fmla="*/ 277 w 305"/>
              <a:gd name="T17" fmla="*/ 186 h 222"/>
              <a:gd name="T18" fmla="*/ 269 w 305"/>
              <a:gd name="T19" fmla="*/ 186 h 222"/>
              <a:gd name="T20" fmla="*/ 268 w 305"/>
              <a:gd name="T21" fmla="*/ 175 h 222"/>
              <a:gd name="T22" fmla="*/ 254 w 305"/>
              <a:gd name="T23" fmla="*/ 169 h 222"/>
              <a:gd name="T24" fmla="*/ 236 w 305"/>
              <a:gd name="T25" fmla="*/ 163 h 222"/>
              <a:gd name="T26" fmla="*/ 195 w 305"/>
              <a:gd name="T27" fmla="*/ 153 h 222"/>
              <a:gd name="T28" fmla="*/ 156 w 305"/>
              <a:gd name="T29" fmla="*/ 143 h 222"/>
              <a:gd name="T30" fmla="*/ 130 w 305"/>
              <a:gd name="T31" fmla="*/ 163 h 222"/>
              <a:gd name="T32" fmla="*/ 129 w 305"/>
              <a:gd name="T33" fmla="*/ 159 h 222"/>
              <a:gd name="T34" fmla="*/ 142 w 305"/>
              <a:gd name="T35" fmla="*/ 142 h 222"/>
              <a:gd name="T36" fmla="*/ 139 w 305"/>
              <a:gd name="T37" fmla="*/ 139 h 222"/>
              <a:gd name="T38" fmla="*/ 113 w 305"/>
              <a:gd name="T39" fmla="*/ 168 h 222"/>
              <a:gd name="T40" fmla="*/ 93 w 305"/>
              <a:gd name="T41" fmla="*/ 187 h 222"/>
              <a:gd name="T42" fmla="*/ 51 w 305"/>
              <a:gd name="T43" fmla="*/ 209 h 222"/>
              <a:gd name="T44" fmla="*/ 37 w 305"/>
              <a:gd name="T45" fmla="*/ 213 h 222"/>
              <a:gd name="T46" fmla="*/ 60 w 305"/>
              <a:gd name="T47" fmla="*/ 199 h 222"/>
              <a:gd name="T48" fmla="*/ 96 w 305"/>
              <a:gd name="T49" fmla="*/ 166 h 222"/>
              <a:gd name="T50" fmla="*/ 81 w 305"/>
              <a:gd name="T51" fmla="*/ 170 h 222"/>
              <a:gd name="T52" fmla="*/ 72 w 305"/>
              <a:gd name="T53" fmla="*/ 173 h 222"/>
              <a:gd name="T54" fmla="*/ 57 w 305"/>
              <a:gd name="T55" fmla="*/ 169 h 222"/>
              <a:gd name="T56" fmla="*/ 50 w 305"/>
              <a:gd name="T57" fmla="*/ 171 h 222"/>
              <a:gd name="T58" fmla="*/ 47 w 305"/>
              <a:gd name="T59" fmla="*/ 158 h 222"/>
              <a:gd name="T60" fmla="*/ 39 w 305"/>
              <a:gd name="T61" fmla="*/ 159 h 222"/>
              <a:gd name="T62" fmla="*/ 24 w 305"/>
              <a:gd name="T63" fmla="*/ 145 h 222"/>
              <a:gd name="T64" fmla="*/ 34 w 305"/>
              <a:gd name="T65" fmla="*/ 117 h 222"/>
              <a:gd name="T66" fmla="*/ 51 w 305"/>
              <a:gd name="T67" fmla="*/ 98 h 222"/>
              <a:gd name="T68" fmla="*/ 55 w 305"/>
              <a:gd name="T69" fmla="*/ 94 h 222"/>
              <a:gd name="T70" fmla="*/ 39 w 305"/>
              <a:gd name="T71" fmla="*/ 99 h 222"/>
              <a:gd name="T72" fmla="*/ 12 w 305"/>
              <a:gd name="T73" fmla="*/ 97 h 222"/>
              <a:gd name="T74" fmla="*/ 9 w 305"/>
              <a:gd name="T75" fmla="*/ 86 h 222"/>
              <a:gd name="T76" fmla="*/ 26 w 305"/>
              <a:gd name="T77" fmla="*/ 69 h 222"/>
              <a:gd name="T78" fmla="*/ 42 w 305"/>
              <a:gd name="T79" fmla="*/ 75 h 222"/>
              <a:gd name="T80" fmla="*/ 32 w 305"/>
              <a:gd name="T81" fmla="*/ 61 h 222"/>
              <a:gd name="T82" fmla="*/ 9 w 305"/>
              <a:gd name="T83" fmla="*/ 44 h 222"/>
              <a:gd name="T84" fmla="*/ 29 w 305"/>
              <a:gd name="T85" fmla="*/ 36 h 222"/>
              <a:gd name="T86" fmla="*/ 76 w 305"/>
              <a:gd name="T87" fmla="*/ 8 h 222"/>
              <a:gd name="T88" fmla="*/ 97 w 305"/>
              <a:gd name="T89" fmla="*/ 4 h 222"/>
              <a:gd name="T90" fmla="*/ 102 w 305"/>
              <a:gd name="T91" fmla="*/ 4 h 222"/>
              <a:gd name="T92" fmla="*/ 123 w 305"/>
              <a:gd name="T93" fmla="*/ 7 h 222"/>
              <a:gd name="T94" fmla="*/ 154 w 305"/>
              <a:gd name="T95" fmla="*/ 13 h 222"/>
              <a:gd name="T96" fmla="*/ 199 w 305"/>
              <a:gd name="T97" fmla="*/ 18 h 222"/>
              <a:gd name="T98" fmla="*/ 218 w 305"/>
              <a:gd name="T99" fmla="*/ 23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5" h="222">
                <a:moveTo>
                  <a:pt x="218" y="23"/>
                </a:moveTo>
                <a:cubicBezTo>
                  <a:pt x="218" y="148"/>
                  <a:pt x="218" y="148"/>
                  <a:pt x="218" y="148"/>
                </a:cubicBezTo>
                <a:cubicBezTo>
                  <a:pt x="221" y="151"/>
                  <a:pt x="230" y="146"/>
                  <a:pt x="233" y="152"/>
                </a:cubicBezTo>
                <a:cubicBezTo>
                  <a:pt x="236" y="156"/>
                  <a:pt x="242" y="163"/>
                  <a:pt x="248" y="163"/>
                </a:cubicBezTo>
                <a:cubicBezTo>
                  <a:pt x="252" y="163"/>
                  <a:pt x="252" y="157"/>
                  <a:pt x="256" y="156"/>
                </a:cubicBezTo>
                <a:cubicBezTo>
                  <a:pt x="257" y="156"/>
                  <a:pt x="259" y="156"/>
                  <a:pt x="261" y="155"/>
                </a:cubicBezTo>
                <a:cubicBezTo>
                  <a:pt x="270" y="163"/>
                  <a:pt x="274" y="166"/>
                  <a:pt x="282" y="178"/>
                </a:cubicBezTo>
                <a:cubicBezTo>
                  <a:pt x="282" y="179"/>
                  <a:pt x="284" y="179"/>
                  <a:pt x="285" y="182"/>
                </a:cubicBezTo>
                <a:cubicBezTo>
                  <a:pt x="286" y="185"/>
                  <a:pt x="288" y="190"/>
                  <a:pt x="291" y="193"/>
                </a:cubicBezTo>
                <a:cubicBezTo>
                  <a:pt x="293" y="195"/>
                  <a:pt x="296" y="194"/>
                  <a:pt x="298" y="196"/>
                </a:cubicBezTo>
                <a:cubicBezTo>
                  <a:pt x="301" y="199"/>
                  <a:pt x="305" y="200"/>
                  <a:pt x="305" y="206"/>
                </a:cubicBezTo>
                <a:cubicBezTo>
                  <a:pt x="305" y="209"/>
                  <a:pt x="301" y="210"/>
                  <a:pt x="301" y="212"/>
                </a:cubicBezTo>
                <a:cubicBezTo>
                  <a:pt x="300" y="212"/>
                  <a:pt x="300" y="212"/>
                  <a:pt x="299" y="212"/>
                </a:cubicBezTo>
                <a:cubicBezTo>
                  <a:pt x="294" y="212"/>
                  <a:pt x="286" y="207"/>
                  <a:pt x="286" y="203"/>
                </a:cubicBezTo>
                <a:cubicBezTo>
                  <a:pt x="286" y="201"/>
                  <a:pt x="286" y="202"/>
                  <a:pt x="286" y="199"/>
                </a:cubicBezTo>
                <a:cubicBezTo>
                  <a:pt x="286" y="195"/>
                  <a:pt x="283" y="195"/>
                  <a:pt x="278" y="195"/>
                </a:cubicBezTo>
                <a:cubicBezTo>
                  <a:pt x="274" y="195"/>
                  <a:pt x="273" y="192"/>
                  <a:pt x="273" y="191"/>
                </a:cubicBezTo>
                <a:cubicBezTo>
                  <a:pt x="273" y="188"/>
                  <a:pt x="277" y="188"/>
                  <a:pt x="277" y="186"/>
                </a:cubicBezTo>
                <a:cubicBezTo>
                  <a:pt x="277" y="184"/>
                  <a:pt x="277" y="183"/>
                  <a:pt x="277" y="182"/>
                </a:cubicBezTo>
                <a:cubicBezTo>
                  <a:pt x="272" y="182"/>
                  <a:pt x="273" y="186"/>
                  <a:pt x="269" y="186"/>
                </a:cubicBezTo>
                <a:cubicBezTo>
                  <a:pt x="268" y="186"/>
                  <a:pt x="265" y="183"/>
                  <a:pt x="265" y="181"/>
                </a:cubicBezTo>
                <a:cubicBezTo>
                  <a:pt x="265" y="178"/>
                  <a:pt x="267" y="177"/>
                  <a:pt x="268" y="175"/>
                </a:cubicBezTo>
                <a:cubicBezTo>
                  <a:pt x="266" y="174"/>
                  <a:pt x="264" y="171"/>
                  <a:pt x="263" y="173"/>
                </a:cubicBezTo>
                <a:cubicBezTo>
                  <a:pt x="258" y="173"/>
                  <a:pt x="256" y="171"/>
                  <a:pt x="254" y="169"/>
                </a:cubicBezTo>
                <a:cubicBezTo>
                  <a:pt x="253" y="171"/>
                  <a:pt x="252" y="174"/>
                  <a:pt x="250" y="174"/>
                </a:cubicBezTo>
                <a:cubicBezTo>
                  <a:pt x="244" y="174"/>
                  <a:pt x="240" y="166"/>
                  <a:pt x="236" y="163"/>
                </a:cubicBezTo>
                <a:cubicBezTo>
                  <a:pt x="229" y="158"/>
                  <a:pt x="219" y="158"/>
                  <a:pt x="210" y="153"/>
                </a:cubicBezTo>
                <a:cubicBezTo>
                  <a:pt x="195" y="153"/>
                  <a:pt x="195" y="153"/>
                  <a:pt x="195" y="153"/>
                </a:cubicBezTo>
                <a:cubicBezTo>
                  <a:pt x="185" y="150"/>
                  <a:pt x="173" y="149"/>
                  <a:pt x="168" y="139"/>
                </a:cubicBezTo>
                <a:cubicBezTo>
                  <a:pt x="164" y="140"/>
                  <a:pt x="158" y="142"/>
                  <a:pt x="156" y="143"/>
                </a:cubicBezTo>
                <a:cubicBezTo>
                  <a:pt x="157" y="145"/>
                  <a:pt x="157" y="146"/>
                  <a:pt x="159" y="147"/>
                </a:cubicBezTo>
                <a:cubicBezTo>
                  <a:pt x="155" y="153"/>
                  <a:pt x="137" y="163"/>
                  <a:pt x="130" y="163"/>
                </a:cubicBezTo>
                <a:cubicBezTo>
                  <a:pt x="129" y="163"/>
                  <a:pt x="127" y="162"/>
                  <a:pt x="127" y="161"/>
                </a:cubicBezTo>
                <a:cubicBezTo>
                  <a:pt x="127" y="160"/>
                  <a:pt x="129" y="159"/>
                  <a:pt x="129" y="159"/>
                </a:cubicBezTo>
                <a:cubicBezTo>
                  <a:pt x="128" y="157"/>
                  <a:pt x="129" y="157"/>
                  <a:pt x="129" y="156"/>
                </a:cubicBezTo>
                <a:cubicBezTo>
                  <a:pt x="129" y="149"/>
                  <a:pt x="133" y="144"/>
                  <a:pt x="142" y="142"/>
                </a:cubicBezTo>
                <a:cubicBezTo>
                  <a:pt x="142" y="141"/>
                  <a:pt x="142" y="140"/>
                  <a:pt x="142" y="139"/>
                </a:cubicBezTo>
                <a:cubicBezTo>
                  <a:pt x="140" y="139"/>
                  <a:pt x="140" y="139"/>
                  <a:pt x="139" y="139"/>
                </a:cubicBezTo>
                <a:cubicBezTo>
                  <a:pt x="132" y="139"/>
                  <a:pt x="113" y="155"/>
                  <a:pt x="113" y="164"/>
                </a:cubicBezTo>
                <a:cubicBezTo>
                  <a:pt x="113" y="166"/>
                  <a:pt x="113" y="167"/>
                  <a:pt x="113" y="168"/>
                </a:cubicBezTo>
                <a:cubicBezTo>
                  <a:pt x="113" y="175"/>
                  <a:pt x="107" y="177"/>
                  <a:pt x="100" y="180"/>
                </a:cubicBezTo>
                <a:cubicBezTo>
                  <a:pt x="96" y="181"/>
                  <a:pt x="95" y="184"/>
                  <a:pt x="93" y="187"/>
                </a:cubicBezTo>
                <a:cubicBezTo>
                  <a:pt x="88" y="193"/>
                  <a:pt x="79" y="195"/>
                  <a:pt x="74" y="200"/>
                </a:cubicBezTo>
                <a:cubicBezTo>
                  <a:pt x="70" y="204"/>
                  <a:pt x="59" y="208"/>
                  <a:pt x="51" y="209"/>
                </a:cubicBezTo>
                <a:cubicBezTo>
                  <a:pt x="41" y="210"/>
                  <a:pt x="35" y="222"/>
                  <a:pt x="23" y="219"/>
                </a:cubicBezTo>
                <a:cubicBezTo>
                  <a:pt x="26" y="214"/>
                  <a:pt x="32" y="216"/>
                  <a:pt x="37" y="213"/>
                </a:cubicBezTo>
                <a:cubicBezTo>
                  <a:pt x="40" y="211"/>
                  <a:pt x="43" y="205"/>
                  <a:pt x="46" y="203"/>
                </a:cubicBezTo>
                <a:cubicBezTo>
                  <a:pt x="51" y="201"/>
                  <a:pt x="56" y="203"/>
                  <a:pt x="60" y="199"/>
                </a:cubicBezTo>
                <a:cubicBezTo>
                  <a:pt x="65" y="193"/>
                  <a:pt x="76" y="188"/>
                  <a:pt x="83" y="183"/>
                </a:cubicBezTo>
                <a:cubicBezTo>
                  <a:pt x="89" y="179"/>
                  <a:pt x="89" y="170"/>
                  <a:pt x="96" y="166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88" y="168"/>
                  <a:pt x="86" y="170"/>
                  <a:pt x="81" y="170"/>
                </a:cubicBezTo>
                <a:cubicBezTo>
                  <a:pt x="78" y="170"/>
                  <a:pt x="76" y="168"/>
                  <a:pt x="74" y="168"/>
                </a:cubicBezTo>
                <a:cubicBezTo>
                  <a:pt x="73" y="170"/>
                  <a:pt x="72" y="171"/>
                  <a:pt x="72" y="173"/>
                </a:cubicBezTo>
                <a:cubicBezTo>
                  <a:pt x="65" y="170"/>
                  <a:pt x="63" y="168"/>
                  <a:pt x="58" y="165"/>
                </a:cubicBezTo>
                <a:cubicBezTo>
                  <a:pt x="57" y="166"/>
                  <a:pt x="57" y="168"/>
                  <a:pt x="57" y="169"/>
                </a:cubicBezTo>
                <a:cubicBezTo>
                  <a:pt x="55" y="169"/>
                  <a:pt x="55" y="169"/>
                  <a:pt x="54" y="169"/>
                </a:cubicBezTo>
                <a:cubicBezTo>
                  <a:pt x="52" y="169"/>
                  <a:pt x="51" y="171"/>
                  <a:pt x="50" y="171"/>
                </a:cubicBezTo>
                <a:cubicBezTo>
                  <a:pt x="48" y="171"/>
                  <a:pt x="47" y="166"/>
                  <a:pt x="47" y="164"/>
                </a:cubicBezTo>
                <a:cubicBezTo>
                  <a:pt x="47" y="161"/>
                  <a:pt x="47" y="161"/>
                  <a:pt x="47" y="158"/>
                </a:cubicBezTo>
                <a:cubicBezTo>
                  <a:pt x="47" y="158"/>
                  <a:pt x="47" y="154"/>
                  <a:pt x="45" y="154"/>
                </a:cubicBezTo>
                <a:cubicBezTo>
                  <a:pt x="42" y="154"/>
                  <a:pt x="40" y="159"/>
                  <a:pt x="39" y="159"/>
                </a:cubicBezTo>
                <a:cubicBezTo>
                  <a:pt x="35" y="159"/>
                  <a:pt x="22" y="148"/>
                  <a:pt x="20" y="146"/>
                </a:cubicBezTo>
                <a:cubicBezTo>
                  <a:pt x="21" y="146"/>
                  <a:pt x="22" y="145"/>
                  <a:pt x="24" y="145"/>
                </a:cubicBezTo>
                <a:cubicBezTo>
                  <a:pt x="22" y="139"/>
                  <a:pt x="12" y="137"/>
                  <a:pt x="12" y="133"/>
                </a:cubicBezTo>
                <a:cubicBezTo>
                  <a:pt x="12" y="124"/>
                  <a:pt x="28" y="117"/>
                  <a:pt x="34" y="117"/>
                </a:cubicBezTo>
                <a:cubicBezTo>
                  <a:pt x="36" y="117"/>
                  <a:pt x="56" y="109"/>
                  <a:pt x="56" y="105"/>
                </a:cubicBezTo>
                <a:cubicBezTo>
                  <a:pt x="56" y="103"/>
                  <a:pt x="51" y="99"/>
                  <a:pt x="51" y="98"/>
                </a:cubicBezTo>
                <a:cubicBezTo>
                  <a:pt x="54" y="97"/>
                  <a:pt x="53" y="97"/>
                  <a:pt x="55" y="98"/>
                </a:cubicBezTo>
                <a:cubicBezTo>
                  <a:pt x="55" y="94"/>
                  <a:pt x="55" y="94"/>
                  <a:pt x="55" y="94"/>
                </a:cubicBezTo>
                <a:cubicBezTo>
                  <a:pt x="53" y="94"/>
                  <a:pt x="53" y="94"/>
                  <a:pt x="51" y="94"/>
                </a:cubicBezTo>
                <a:cubicBezTo>
                  <a:pt x="47" y="94"/>
                  <a:pt x="45" y="99"/>
                  <a:pt x="39" y="99"/>
                </a:cubicBezTo>
                <a:cubicBezTo>
                  <a:pt x="33" y="99"/>
                  <a:pt x="31" y="96"/>
                  <a:pt x="27" y="97"/>
                </a:cubicBezTo>
                <a:cubicBezTo>
                  <a:pt x="21" y="97"/>
                  <a:pt x="14" y="97"/>
                  <a:pt x="12" y="97"/>
                </a:cubicBezTo>
                <a:cubicBezTo>
                  <a:pt x="11" y="92"/>
                  <a:pt x="8" y="91"/>
                  <a:pt x="8" y="89"/>
                </a:cubicBezTo>
                <a:cubicBezTo>
                  <a:pt x="8" y="88"/>
                  <a:pt x="8" y="87"/>
                  <a:pt x="9" y="86"/>
                </a:cubicBezTo>
                <a:cubicBezTo>
                  <a:pt x="4" y="86"/>
                  <a:pt x="1" y="84"/>
                  <a:pt x="0" y="81"/>
                </a:cubicBezTo>
                <a:cubicBezTo>
                  <a:pt x="7" y="77"/>
                  <a:pt x="19" y="73"/>
                  <a:pt x="26" y="69"/>
                </a:cubicBezTo>
                <a:cubicBezTo>
                  <a:pt x="31" y="69"/>
                  <a:pt x="31" y="69"/>
                  <a:pt x="31" y="69"/>
                </a:cubicBezTo>
                <a:cubicBezTo>
                  <a:pt x="31" y="78"/>
                  <a:pt x="36" y="75"/>
                  <a:pt x="42" y="75"/>
                </a:cubicBezTo>
                <a:cubicBezTo>
                  <a:pt x="46" y="75"/>
                  <a:pt x="46" y="76"/>
                  <a:pt x="50" y="75"/>
                </a:cubicBezTo>
                <a:cubicBezTo>
                  <a:pt x="47" y="66"/>
                  <a:pt x="41" y="65"/>
                  <a:pt x="32" y="61"/>
                </a:cubicBezTo>
                <a:cubicBezTo>
                  <a:pt x="30" y="60"/>
                  <a:pt x="27" y="52"/>
                  <a:pt x="24" y="50"/>
                </a:cubicBezTo>
                <a:cubicBezTo>
                  <a:pt x="20" y="48"/>
                  <a:pt x="9" y="46"/>
                  <a:pt x="9" y="44"/>
                </a:cubicBezTo>
                <a:cubicBezTo>
                  <a:pt x="9" y="44"/>
                  <a:pt x="13" y="36"/>
                  <a:pt x="13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7" y="24"/>
                  <a:pt x="50" y="13"/>
                  <a:pt x="65" y="8"/>
                </a:cubicBezTo>
                <a:cubicBezTo>
                  <a:pt x="69" y="7"/>
                  <a:pt x="72" y="9"/>
                  <a:pt x="76" y="8"/>
                </a:cubicBezTo>
                <a:cubicBezTo>
                  <a:pt x="81" y="6"/>
                  <a:pt x="84" y="0"/>
                  <a:pt x="88" y="0"/>
                </a:cubicBezTo>
                <a:cubicBezTo>
                  <a:pt x="92" y="0"/>
                  <a:pt x="94" y="3"/>
                  <a:pt x="97" y="4"/>
                </a:cubicBezTo>
                <a:cubicBezTo>
                  <a:pt x="96" y="6"/>
                  <a:pt x="96" y="6"/>
                  <a:pt x="95" y="8"/>
                </a:cubicBezTo>
                <a:cubicBezTo>
                  <a:pt x="98" y="8"/>
                  <a:pt x="100" y="6"/>
                  <a:pt x="102" y="4"/>
                </a:cubicBezTo>
                <a:cubicBezTo>
                  <a:pt x="105" y="5"/>
                  <a:pt x="106" y="6"/>
                  <a:pt x="109" y="7"/>
                </a:cubicBezTo>
                <a:cubicBezTo>
                  <a:pt x="123" y="7"/>
                  <a:pt x="123" y="7"/>
                  <a:pt x="123" y="7"/>
                </a:cubicBezTo>
                <a:cubicBezTo>
                  <a:pt x="126" y="9"/>
                  <a:pt x="127" y="11"/>
                  <a:pt x="131" y="13"/>
                </a:cubicBezTo>
                <a:cubicBezTo>
                  <a:pt x="154" y="13"/>
                  <a:pt x="154" y="13"/>
                  <a:pt x="154" y="13"/>
                </a:cubicBezTo>
                <a:cubicBezTo>
                  <a:pt x="159" y="18"/>
                  <a:pt x="177" y="20"/>
                  <a:pt x="186" y="20"/>
                </a:cubicBezTo>
                <a:cubicBezTo>
                  <a:pt x="191" y="20"/>
                  <a:pt x="194" y="18"/>
                  <a:pt x="199" y="18"/>
                </a:cubicBezTo>
                <a:cubicBezTo>
                  <a:pt x="208" y="18"/>
                  <a:pt x="210" y="21"/>
                  <a:pt x="218" y="24"/>
                </a:cubicBezTo>
                <a:cubicBezTo>
                  <a:pt x="218" y="23"/>
                  <a:pt x="218" y="23"/>
                  <a:pt x="218" y="2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Freeform 149">
            <a:extLst>
              <a:ext uri="{FF2B5EF4-FFF2-40B4-BE49-F238E27FC236}">
                <a16:creationId xmlns:a16="http://schemas.microsoft.com/office/drawing/2014/main" id="{336197D8-1DAA-52EF-1EB0-80282CCB4647}"/>
              </a:ext>
            </a:extLst>
          </p:cNvPr>
          <p:cNvSpPr>
            <a:spLocks/>
          </p:cNvSpPr>
          <p:nvPr/>
        </p:nvSpPr>
        <p:spPr bwMode="auto">
          <a:xfrm>
            <a:off x="1469316" y="2994109"/>
            <a:ext cx="53253" cy="34457"/>
          </a:xfrm>
          <a:custGeom>
            <a:avLst/>
            <a:gdLst>
              <a:gd name="T0" fmla="*/ 14 w 17"/>
              <a:gd name="T1" fmla="*/ 0 h 11"/>
              <a:gd name="T2" fmla="*/ 17 w 17"/>
              <a:gd name="T3" fmla="*/ 0 h 11"/>
              <a:gd name="T4" fmla="*/ 17 w 17"/>
              <a:gd name="T5" fmla="*/ 3 h 11"/>
              <a:gd name="T6" fmla="*/ 6 w 17"/>
              <a:gd name="T7" fmla="*/ 11 h 11"/>
              <a:gd name="T8" fmla="*/ 0 w 17"/>
              <a:gd name="T9" fmla="*/ 8 h 11"/>
              <a:gd name="T10" fmla="*/ 0 w 17"/>
              <a:gd name="T11" fmla="*/ 4 h 11"/>
              <a:gd name="T12" fmla="*/ 14 w 17"/>
              <a:gd name="T13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1">
                <a:moveTo>
                  <a:pt x="14" y="0"/>
                </a:moveTo>
                <a:cubicBezTo>
                  <a:pt x="16" y="0"/>
                  <a:pt x="16" y="0"/>
                  <a:pt x="17" y="0"/>
                </a:cubicBezTo>
                <a:cubicBezTo>
                  <a:pt x="17" y="3"/>
                  <a:pt x="17" y="3"/>
                  <a:pt x="17" y="3"/>
                </a:cubicBezTo>
                <a:cubicBezTo>
                  <a:pt x="12" y="6"/>
                  <a:pt x="11" y="8"/>
                  <a:pt x="6" y="11"/>
                </a:cubicBezTo>
                <a:cubicBezTo>
                  <a:pt x="4" y="9"/>
                  <a:pt x="2" y="9"/>
                  <a:pt x="0" y="8"/>
                </a:cubicBezTo>
                <a:cubicBezTo>
                  <a:pt x="0" y="4"/>
                  <a:pt x="0" y="4"/>
                  <a:pt x="0" y="4"/>
                </a:cubicBezTo>
                <a:cubicBezTo>
                  <a:pt x="5" y="3"/>
                  <a:pt x="9" y="0"/>
                  <a:pt x="1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Freeform 170">
            <a:extLst>
              <a:ext uri="{FF2B5EF4-FFF2-40B4-BE49-F238E27FC236}">
                <a16:creationId xmlns:a16="http://schemas.microsoft.com/office/drawing/2014/main" id="{52A473DA-9A7F-5558-20CC-D65F13C8856B}"/>
              </a:ext>
            </a:extLst>
          </p:cNvPr>
          <p:cNvSpPr>
            <a:spLocks/>
          </p:cNvSpPr>
          <p:nvPr/>
        </p:nvSpPr>
        <p:spPr bwMode="auto">
          <a:xfrm>
            <a:off x="1154497" y="2898568"/>
            <a:ext cx="40723" cy="18795"/>
          </a:xfrm>
          <a:custGeom>
            <a:avLst/>
            <a:gdLst>
              <a:gd name="T0" fmla="*/ 4 w 13"/>
              <a:gd name="T1" fmla="*/ 3 h 6"/>
              <a:gd name="T2" fmla="*/ 8 w 13"/>
              <a:gd name="T3" fmla="*/ 1 h 6"/>
              <a:gd name="T4" fmla="*/ 13 w 13"/>
              <a:gd name="T5" fmla="*/ 6 h 6"/>
              <a:gd name="T6" fmla="*/ 3 w 13"/>
              <a:gd name="T7" fmla="*/ 6 h 6"/>
              <a:gd name="T8" fmla="*/ 0 w 13"/>
              <a:gd name="T9" fmla="*/ 3 h 6"/>
              <a:gd name="T10" fmla="*/ 4 w 13"/>
              <a:gd name="T11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">
                <a:moveTo>
                  <a:pt x="4" y="3"/>
                </a:moveTo>
                <a:cubicBezTo>
                  <a:pt x="5" y="0"/>
                  <a:pt x="6" y="1"/>
                  <a:pt x="8" y="1"/>
                </a:cubicBezTo>
                <a:cubicBezTo>
                  <a:pt x="12" y="1"/>
                  <a:pt x="12" y="3"/>
                  <a:pt x="13" y="6"/>
                </a:cubicBezTo>
                <a:cubicBezTo>
                  <a:pt x="3" y="6"/>
                  <a:pt x="3" y="6"/>
                  <a:pt x="3" y="6"/>
                </a:cubicBezTo>
                <a:cubicBezTo>
                  <a:pt x="2" y="5"/>
                  <a:pt x="0" y="4"/>
                  <a:pt x="0" y="3"/>
                </a:cubicBezTo>
                <a:lnTo>
                  <a:pt x="4" y="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797">
            <a:extLst>
              <a:ext uri="{FF2B5EF4-FFF2-40B4-BE49-F238E27FC236}">
                <a16:creationId xmlns:a16="http://schemas.microsoft.com/office/drawing/2014/main" id="{416E7E5A-B3F4-5828-DC00-C211391672B6}"/>
              </a:ext>
            </a:extLst>
          </p:cNvPr>
          <p:cNvGrpSpPr/>
          <p:nvPr/>
        </p:nvGrpSpPr>
        <p:grpSpPr>
          <a:xfrm>
            <a:off x="1815461" y="1744227"/>
            <a:ext cx="8351338" cy="4470130"/>
            <a:chOff x="2060202" y="1435415"/>
            <a:chExt cx="8351338" cy="4470130"/>
          </a:xfrm>
          <a:solidFill>
            <a:schemeClr val="bg2">
              <a:lumMod val="90000"/>
            </a:schemeClr>
          </a:solidFill>
        </p:grpSpPr>
        <p:grpSp>
          <p:nvGrpSpPr>
            <p:cNvPr id="6" name="Group 798">
              <a:extLst>
                <a:ext uri="{FF2B5EF4-FFF2-40B4-BE49-F238E27FC236}">
                  <a16:creationId xmlns:a16="http://schemas.microsoft.com/office/drawing/2014/main" id="{9F8B3281-C9EB-55E3-7AA4-ACDE5414E92A}"/>
                </a:ext>
              </a:extLst>
            </p:cNvPr>
            <p:cNvGrpSpPr/>
            <p:nvPr/>
          </p:nvGrpSpPr>
          <p:grpSpPr>
            <a:xfrm>
              <a:off x="2060202" y="1435415"/>
              <a:ext cx="8351338" cy="4470130"/>
              <a:chOff x="2060202" y="1435415"/>
              <a:chExt cx="8351338" cy="4470130"/>
            </a:xfrm>
            <a:grpFill/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8FD8317-7290-F9CE-8791-71D14C32A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773" y="3335298"/>
                <a:ext cx="1721329" cy="1926509"/>
              </a:xfrm>
              <a:custGeom>
                <a:avLst/>
                <a:gdLst>
                  <a:gd name="T0" fmla="*/ 325 w 557"/>
                  <a:gd name="T1" fmla="*/ 43 h 623"/>
                  <a:gd name="T2" fmla="*/ 343 w 557"/>
                  <a:gd name="T3" fmla="*/ 53 h 623"/>
                  <a:gd name="T4" fmla="*/ 396 w 557"/>
                  <a:gd name="T5" fmla="*/ 56 h 623"/>
                  <a:gd name="T6" fmla="*/ 419 w 557"/>
                  <a:gd name="T7" fmla="*/ 57 h 623"/>
                  <a:gd name="T8" fmla="*/ 419 w 557"/>
                  <a:gd name="T9" fmla="*/ 88 h 623"/>
                  <a:gd name="T10" fmla="*/ 403 w 557"/>
                  <a:gd name="T11" fmla="*/ 75 h 623"/>
                  <a:gd name="T12" fmla="*/ 442 w 557"/>
                  <a:gd name="T13" fmla="*/ 145 h 623"/>
                  <a:gd name="T14" fmla="*/ 455 w 557"/>
                  <a:gd name="T15" fmla="*/ 174 h 623"/>
                  <a:gd name="T16" fmla="*/ 475 w 557"/>
                  <a:gd name="T17" fmla="*/ 202 h 623"/>
                  <a:gd name="T18" fmla="*/ 491 w 557"/>
                  <a:gd name="T19" fmla="*/ 226 h 623"/>
                  <a:gd name="T20" fmla="*/ 512 w 557"/>
                  <a:gd name="T21" fmla="*/ 233 h 623"/>
                  <a:gd name="T22" fmla="*/ 555 w 557"/>
                  <a:gd name="T23" fmla="*/ 225 h 623"/>
                  <a:gd name="T24" fmla="*/ 537 w 557"/>
                  <a:gd name="T25" fmla="*/ 276 h 623"/>
                  <a:gd name="T26" fmla="*/ 468 w 557"/>
                  <a:gd name="T27" fmla="*/ 352 h 623"/>
                  <a:gd name="T28" fmla="*/ 460 w 557"/>
                  <a:gd name="T29" fmla="*/ 390 h 623"/>
                  <a:gd name="T30" fmla="*/ 469 w 557"/>
                  <a:gd name="T31" fmla="*/ 415 h 623"/>
                  <a:gd name="T32" fmla="*/ 468 w 557"/>
                  <a:gd name="T33" fmla="*/ 440 h 623"/>
                  <a:gd name="T34" fmla="*/ 429 w 557"/>
                  <a:gd name="T35" fmla="*/ 484 h 623"/>
                  <a:gd name="T36" fmla="*/ 429 w 557"/>
                  <a:gd name="T37" fmla="*/ 512 h 623"/>
                  <a:gd name="T38" fmla="*/ 418 w 557"/>
                  <a:gd name="T39" fmla="*/ 531 h 623"/>
                  <a:gd name="T40" fmla="*/ 408 w 557"/>
                  <a:gd name="T41" fmla="*/ 550 h 623"/>
                  <a:gd name="T42" fmla="*/ 385 w 557"/>
                  <a:gd name="T43" fmla="*/ 587 h 623"/>
                  <a:gd name="T44" fmla="*/ 350 w 557"/>
                  <a:gd name="T45" fmla="*/ 615 h 623"/>
                  <a:gd name="T46" fmla="*/ 333 w 557"/>
                  <a:gd name="T47" fmla="*/ 614 h 623"/>
                  <a:gd name="T48" fmla="*/ 294 w 557"/>
                  <a:gd name="T49" fmla="*/ 617 h 623"/>
                  <a:gd name="T50" fmla="*/ 286 w 557"/>
                  <a:gd name="T51" fmla="*/ 604 h 623"/>
                  <a:gd name="T52" fmla="*/ 280 w 557"/>
                  <a:gd name="T53" fmla="*/ 581 h 623"/>
                  <a:gd name="T54" fmla="*/ 257 w 557"/>
                  <a:gd name="T55" fmla="*/ 513 h 623"/>
                  <a:gd name="T56" fmla="*/ 234 w 557"/>
                  <a:gd name="T57" fmla="*/ 461 h 623"/>
                  <a:gd name="T58" fmla="*/ 249 w 557"/>
                  <a:gd name="T59" fmla="*/ 404 h 623"/>
                  <a:gd name="T60" fmla="*/ 237 w 557"/>
                  <a:gd name="T61" fmla="*/ 363 h 623"/>
                  <a:gd name="T62" fmla="*/ 219 w 557"/>
                  <a:gd name="T63" fmla="*/ 319 h 623"/>
                  <a:gd name="T64" fmla="*/ 222 w 557"/>
                  <a:gd name="T65" fmla="*/ 300 h 623"/>
                  <a:gd name="T66" fmla="*/ 192 w 557"/>
                  <a:gd name="T67" fmla="*/ 288 h 623"/>
                  <a:gd name="T68" fmla="*/ 134 w 557"/>
                  <a:gd name="T69" fmla="*/ 281 h 623"/>
                  <a:gd name="T70" fmla="*/ 106 w 557"/>
                  <a:gd name="T71" fmla="*/ 282 h 623"/>
                  <a:gd name="T72" fmla="*/ 71 w 557"/>
                  <a:gd name="T73" fmla="*/ 286 h 623"/>
                  <a:gd name="T74" fmla="*/ 26 w 557"/>
                  <a:gd name="T75" fmla="*/ 240 h 623"/>
                  <a:gd name="T76" fmla="*/ 5 w 557"/>
                  <a:gd name="T77" fmla="*/ 220 h 623"/>
                  <a:gd name="T78" fmla="*/ 4 w 557"/>
                  <a:gd name="T79" fmla="*/ 210 h 623"/>
                  <a:gd name="T80" fmla="*/ 12 w 557"/>
                  <a:gd name="T81" fmla="*/ 175 h 623"/>
                  <a:gd name="T82" fmla="*/ 14 w 557"/>
                  <a:gd name="T83" fmla="*/ 129 h 623"/>
                  <a:gd name="T84" fmla="*/ 50 w 557"/>
                  <a:gd name="T85" fmla="*/ 86 h 623"/>
                  <a:gd name="T86" fmla="*/ 68 w 557"/>
                  <a:gd name="T87" fmla="*/ 50 h 623"/>
                  <a:gd name="T88" fmla="*/ 92 w 557"/>
                  <a:gd name="T89" fmla="*/ 23 h 623"/>
                  <a:gd name="T90" fmla="*/ 122 w 557"/>
                  <a:gd name="T91" fmla="*/ 22 h 623"/>
                  <a:gd name="T92" fmla="*/ 178 w 557"/>
                  <a:gd name="T93" fmla="*/ 4 h 623"/>
                  <a:gd name="T94" fmla="*/ 200 w 557"/>
                  <a:gd name="T95" fmla="*/ 2 h 623"/>
                  <a:gd name="T96" fmla="*/ 220 w 557"/>
                  <a:gd name="T97" fmla="*/ 0 h 623"/>
                  <a:gd name="T98" fmla="*/ 233 w 557"/>
                  <a:gd name="T99" fmla="*/ 3 h 623"/>
                  <a:gd name="T100" fmla="*/ 232 w 557"/>
                  <a:gd name="T101" fmla="*/ 17 h 623"/>
                  <a:gd name="T102" fmla="*/ 241 w 557"/>
                  <a:gd name="T103" fmla="*/ 42 h 623"/>
                  <a:gd name="T104" fmla="*/ 296 w 557"/>
                  <a:gd name="T105" fmla="*/ 65 h 623"/>
                  <a:gd name="T106" fmla="*/ 302 w 557"/>
                  <a:gd name="T107" fmla="*/ 55 h 623"/>
                  <a:gd name="T108" fmla="*/ 318 w 557"/>
                  <a:gd name="T109" fmla="*/ 4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57" h="623">
                    <a:moveTo>
                      <a:pt x="318" y="43"/>
                    </a:moveTo>
                    <a:cubicBezTo>
                      <a:pt x="325" y="43"/>
                      <a:pt x="325" y="43"/>
                      <a:pt x="325" y="43"/>
                    </a:cubicBezTo>
                    <a:cubicBezTo>
                      <a:pt x="325" y="47"/>
                      <a:pt x="328" y="48"/>
                      <a:pt x="329" y="50"/>
                    </a:cubicBezTo>
                    <a:cubicBezTo>
                      <a:pt x="331" y="53"/>
                      <a:pt x="338" y="51"/>
                      <a:pt x="343" y="53"/>
                    </a:cubicBezTo>
                    <a:cubicBezTo>
                      <a:pt x="352" y="56"/>
                      <a:pt x="365" y="60"/>
                      <a:pt x="375" y="60"/>
                    </a:cubicBezTo>
                    <a:cubicBezTo>
                      <a:pt x="384" y="60"/>
                      <a:pt x="387" y="56"/>
                      <a:pt x="396" y="56"/>
                    </a:cubicBezTo>
                    <a:cubicBezTo>
                      <a:pt x="401" y="56"/>
                      <a:pt x="404" y="60"/>
                      <a:pt x="411" y="60"/>
                    </a:cubicBezTo>
                    <a:cubicBezTo>
                      <a:pt x="415" y="60"/>
                      <a:pt x="415" y="58"/>
                      <a:pt x="419" y="57"/>
                    </a:cubicBezTo>
                    <a:cubicBezTo>
                      <a:pt x="421" y="63"/>
                      <a:pt x="424" y="66"/>
                      <a:pt x="424" y="72"/>
                    </a:cubicBezTo>
                    <a:cubicBezTo>
                      <a:pt x="424" y="74"/>
                      <a:pt x="420" y="85"/>
                      <a:pt x="419" y="88"/>
                    </a:cubicBezTo>
                    <a:cubicBezTo>
                      <a:pt x="413" y="88"/>
                      <a:pt x="408" y="75"/>
                      <a:pt x="403" y="70"/>
                    </a:cubicBezTo>
                    <a:cubicBezTo>
                      <a:pt x="403" y="75"/>
                      <a:pt x="403" y="75"/>
                      <a:pt x="403" y="75"/>
                    </a:cubicBezTo>
                    <a:cubicBezTo>
                      <a:pt x="430" y="123"/>
                      <a:pt x="430" y="123"/>
                      <a:pt x="430" y="123"/>
                    </a:cubicBezTo>
                    <a:cubicBezTo>
                      <a:pt x="429" y="129"/>
                      <a:pt x="437" y="142"/>
                      <a:pt x="442" y="145"/>
                    </a:cubicBezTo>
                    <a:cubicBezTo>
                      <a:pt x="442" y="160"/>
                      <a:pt x="442" y="160"/>
                      <a:pt x="442" y="160"/>
                    </a:cubicBezTo>
                    <a:cubicBezTo>
                      <a:pt x="445" y="168"/>
                      <a:pt x="450" y="168"/>
                      <a:pt x="455" y="174"/>
                    </a:cubicBezTo>
                    <a:cubicBezTo>
                      <a:pt x="460" y="181"/>
                      <a:pt x="457" y="188"/>
                      <a:pt x="462" y="193"/>
                    </a:cubicBezTo>
                    <a:cubicBezTo>
                      <a:pt x="466" y="198"/>
                      <a:pt x="470" y="198"/>
                      <a:pt x="475" y="202"/>
                    </a:cubicBezTo>
                    <a:cubicBezTo>
                      <a:pt x="479" y="205"/>
                      <a:pt x="482" y="217"/>
                      <a:pt x="491" y="217"/>
                    </a:cubicBezTo>
                    <a:cubicBezTo>
                      <a:pt x="491" y="222"/>
                      <a:pt x="494" y="223"/>
                      <a:pt x="491" y="226"/>
                    </a:cubicBezTo>
                    <a:cubicBezTo>
                      <a:pt x="495" y="229"/>
                      <a:pt x="499" y="238"/>
                      <a:pt x="503" y="238"/>
                    </a:cubicBezTo>
                    <a:cubicBezTo>
                      <a:pt x="508" y="238"/>
                      <a:pt x="508" y="234"/>
                      <a:pt x="512" y="233"/>
                    </a:cubicBezTo>
                    <a:cubicBezTo>
                      <a:pt x="516" y="232"/>
                      <a:pt x="519" y="234"/>
                      <a:pt x="523" y="233"/>
                    </a:cubicBezTo>
                    <a:cubicBezTo>
                      <a:pt x="534" y="232"/>
                      <a:pt x="545" y="227"/>
                      <a:pt x="555" y="225"/>
                    </a:cubicBezTo>
                    <a:cubicBezTo>
                      <a:pt x="556" y="226"/>
                      <a:pt x="557" y="227"/>
                      <a:pt x="557" y="229"/>
                    </a:cubicBezTo>
                    <a:cubicBezTo>
                      <a:pt x="557" y="245"/>
                      <a:pt x="544" y="267"/>
                      <a:pt x="537" y="276"/>
                    </a:cubicBezTo>
                    <a:cubicBezTo>
                      <a:pt x="528" y="288"/>
                      <a:pt x="525" y="298"/>
                      <a:pt x="514" y="307"/>
                    </a:cubicBezTo>
                    <a:cubicBezTo>
                      <a:pt x="495" y="321"/>
                      <a:pt x="475" y="326"/>
                      <a:pt x="468" y="352"/>
                    </a:cubicBezTo>
                    <a:cubicBezTo>
                      <a:pt x="466" y="359"/>
                      <a:pt x="458" y="361"/>
                      <a:pt x="458" y="369"/>
                    </a:cubicBezTo>
                    <a:cubicBezTo>
                      <a:pt x="458" y="378"/>
                      <a:pt x="460" y="382"/>
                      <a:pt x="460" y="390"/>
                    </a:cubicBezTo>
                    <a:cubicBezTo>
                      <a:pt x="460" y="400"/>
                      <a:pt x="471" y="405"/>
                      <a:pt x="471" y="410"/>
                    </a:cubicBezTo>
                    <a:cubicBezTo>
                      <a:pt x="471" y="412"/>
                      <a:pt x="469" y="414"/>
                      <a:pt x="469" y="415"/>
                    </a:cubicBezTo>
                    <a:cubicBezTo>
                      <a:pt x="469" y="422"/>
                      <a:pt x="469" y="422"/>
                      <a:pt x="469" y="422"/>
                    </a:cubicBezTo>
                    <a:cubicBezTo>
                      <a:pt x="469" y="426"/>
                      <a:pt x="468" y="432"/>
                      <a:pt x="468" y="440"/>
                    </a:cubicBezTo>
                    <a:cubicBezTo>
                      <a:pt x="470" y="442"/>
                      <a:pt x="470" y="443"/>
                      <a:pt x="470" y="446"/>
                    </a:cubicBezTo>
                    <a:cubicBezTo>
                      <a:pt x="470" y="468"/>
                      <a:pt x="433" y="466"/>
                      <a:pt x="429" y="484"/>
                    </a:cubicBezTo>
                    <a:cubicBezTo>
                      <a:pt x="425" y="485"/>
                      <a:pt x="421" y="490"/>
                      <a:pt x="421" y="493"/>
                    </a:cubicBezTo>
                    <a:cubicBezTo>
                      <a:pt x="421" y="499"/>
                      <a:pt x="429" y="504"/>
                      <a:pt x="429" y="512"/>
                    </a:cubicBezTo>
                    <a:cubicBezTo>
                      <a:pt x="429" y="517"/>
                      <a:pt x="428" y="526"/>
                      <a:pt x="426" y="529"/>
                    </a:cubicBezTo>
                    <a:cubicBezTo>
                      <a:pt x="425" y="531"/>
                      <a:pt x="420" y="530"/>
                      <a:pt x="418" y="531"/>
                    </a:cubicBezTo>
                    <a:cubicBezTo>
                      <a:pt x="411" y="534"/>
                      <a:pt x="407" y="537"/>
                      <a:pt x="404" y="544"/>
                    </a:cubicBezTo>
                    <a:cubicBezTo>
                      <a:pt x="406" y="546"/>
                      <a:pt x="408" y="548"/>
                      <a:pt x="408" y="550"/>
                    </a:cubicBezTo>
                    <a:cubicBezTo>
                      <a:pt x="408" y="558"/>
                      <a:pt x="400" y="565"/>
                      <a:pt x="396" y="568"/>
                    </a:cubicBezTo>
                    <a:cubicBezTo>
                      <a:pt x="390" y="575"/>
                      <a:pt x="389" y="581"/>
                      <a:pt x="385" y="587"/>
                    </a:cubicBezTo>
                    <a:cubicBezTo>
                      <a:pt x="378" y="596"/>
                      <a:pt x="375" y="604"/>
                      <a:pt x="363" y="610"/>
                    </a:cubicBezTo>
                    <a:cubicBezTo>
                      <a:pt x="358" y="612"/>
                      <a:pt x="351" y="610"/>
                      <a:pt x="350" y="615"/>
                    </a:cubicBezTo>
                    <a:cubicBezTo>
                      <a:pt x="346" y="615"/>
                      <a:pt x="344" y="617"/>
                      <a:pt x="341" y="617"/>
                    </a:cubicBezTo>
                    <a:cubicBezTo>
                      <a:pt x="338" y="617"/>
                      <a:pt x="336" y="614"/>
                      <a:pt x="333" y="614"/>
                    </a:cubicBezTo>
                    <a:cubicBezTo>
                      <a:pt x="321" y="614"/>
                      <a:pt x="314" y="623"/>
                      <a:pt x="303" y="623"/>
                    </a:cubicBezTo>
                    <a:cubicBezTo>
                      <a:pt x="298" y="623"/>
                      <a:pt x="296" y="620"/>
                      <a:pt x="294" y="617"/>
                    </a:cubicBezTo>
                    <a:cubicBezTo>
                      <a:pt x="292" y="617"/>
                      <a:pt x="292" y="618"/>
                      <a:pt x="291" y="618"/>
                    </a:cubicBezTo>
                    <a:cubicBezTo>
                      <a:pt x="291" y="613"/>
                      <a:pt x="288" y="606"/>
                      <a:pt x="286" y="604"/>
                    </a:cubicBezTo>
                    <a:cubicBezTo>
                      <a:pt x="288" y="602"/>
                      <a:pt x="290" y="600"/>
                      <a:pt x="290" y="596"/>
                    </a:cubicBezTo>
                    <a:cubicBezTo>
                      <a:pt x="290" y="592"/>
                      <a:pt x="282" y="583"/>
                      <a:pt x="280" y="581"/>
                    </a:cubicBezTo>
                    <a:cubicBezTo>
                      <a:pt x="270" y="563"/>
                      <a:pt x="257" y="546"/>
                      <a:pt x="257" y="521"/>
                    </a:cubicBezTo>
                    <a:cubicBezTo>
                      <a:pt x="257" y="516"/>
                      <a:pt x="257" y="515"/>
                      <a:pt x="257" y="513"/>
                    </a:cubicBezTo>
                    <a:cubicBezTo>
                      <a:pt x="257" y="509"/>
                      <a:pt x="253" y="508"/>
                      <a:pt x="251" y="504"/>
                    </a:cubicBezTo>
                    <a:cubicBezTo>
                      <a:pt x="243" y="490"/>
                      <a:pt x="234" y="479"/>
                      <a:pt x="234" y="461"/>
                    </a:cubicBezTo>
                    <a:cubicBezTo>
                      <a:pt x="234" y="441"/>
                      <a:pt x="252" y="436"/>
                      <a:pt x="252" y="420"/>
                    </a:cubicBezTo>
                    <a:cubicBezTo>
                      <a:pt x="252" y="413"/>
                      <a:pt x="249" y="410"/>
                      <a:pt x="249" y="404"/>
                    </a:cubicBezTo>
                    <a:cubicBezTo>
                      <a:pt x="247" y="392"/>
                      <a:pt x="244" y="387"/>
                      <a:pt x="241" y="380"/>
                    </a:cubicBezTo>
                    <a:cubicBezTo>
                      <a:pt x="239" y="375"/>
                      <a:pt x="240" y="368"/>
                      <a:pt x="237" y="363"/>
                    </a:cubicBezTo>
                    <a:cubicBezTo>
                      <a:pt x="229" y="354"/>
                      <a:pt x="213" y="344"/>
                      <a:pt x="213" y="330"/>
                    </a:cubicBezTo>
                    <a:cubicBezTo>
                      <a:pt x="213" y="327"/>
                      <a:pt x="217" y="320"/>
                      <a:pt x="219" y="319"/>
                    </a:cubicBezTo>
                    <a:cubicBezTo>
                      <a:pt x="218" y="316"/>
                      <a:pt x="219" y="315"/>
                      <a:pt x="219" y="314"/>
                    </a:cubicBezTo>
                    <a:cubicBezTo>
                      <a:pt x="219" y="311"/>
                      <a:pt x="219" y="302"/>
                      <a:pt x="222" y="300"/>
                    </a:cubicBezTo>
                    <a:cubicBezTo>
                      <a:pt x="219" y="294"/>
                      <a:pt x="214" y="288"/>
                      <a:pt x="204" y="288"/>
                    </a:cubicBezTo>
                    <a:cubicBezTo>
                      <a:pt x="199" y="288"/>
                      <a:pt x="195" y="288"/>
                      <a:pt x="192" y="288"/>
                    </a:cubicBezTo>
                    <a:cubicBezTo>
                      <a:pt x="183" y="288"/>
                      <a:pt x="181" y="271"/>
                      <a:pt x="170" y="271"/>
                    </a:cubicBezTo>
                    <a:cubicBezTo>
                      <a:pt x="155" y="271"/>
                      <a:pt x="145" y="278"/>
                      <a:pt x="134" y="281"/>
                    </a:cubicBezTo>
                    <a:cubicBezTo>
                      <a:pt x="129" y="283"/>
                      <a:pt x="128" y="286"/>
                      <a:pt x="124" y="286"/>
                    </a:cubicBezTo>
                    <a:cubicBezTo>
                      <a:pt x="119" y="286"/>
                      <a:pt x="112" y="282"/>
                      <a:pt x="106" y="282"/>
                    </a:cubicBezTo>
                    <a:cubicBezTo>
                      <a:pt x="95" y="282"/>
                      <a:pt x="90" y="288"/>
                      <a:pt x="79" y="288"/>
                    </a:cubicBezTo>
                    <a:cubicBezTo>
                      <a:pt x="76" y="288"/>
                      <a:pt x="72" y="286"/>
                      <a:pt x="71" y="286"/>
                    </a:cubicBezTo>
                    <a:cubicBezTo>
                      <a:pt x="63" y="280"/>
                      <a:pt x="46" y="270"/>
                      <a:pt x="40" y="261"/>
                    </a:cubicBezTo>
                    <a:cubicBezTo>
                      <a:pt x="34" y="252"/>
                      <a:pt x="33" y="245"/>
                      <a:pt x="26" y="240"/>
                    </a:cubicBezTo>
                    <a:cubicBezTo>
                      <a:pt x="24" y="238"/>
                      <a:pt x="8" y="225"/>
                      <a:pt x="8" y="224"/>
                    </a:cubicBezTo>
                    <a:cubicBezTo>
                      <a:pt x="7" y="222"/>
                      <a:pt x="6" y="221"/>
                      <a:pt x="5" y="220"/>
                    </a:cubicBezTo>
                    <a:cubicBezTo>
                      <a:pt x="5" y="220"/>
                      <a:pt x="5" y="220"/>
                      <a:pt x="5" y="220"/>
                    </a:cubicBezTo>
                    <a:cubicBezTo>
                      <a:pt x="5" y="215"/>
                      <a:pt x="4" y="213"/>
                      <a:pt x="4" y="210"/>
                    </a:cubicBezTo>
                    <a:cubicBezTo>
                      <a:pt x="4" y="206"/>
                      <a:pt x="2" y="205"/>
                      <a:pt x="0" y="201"/>
                    </a:cubicBezTo>
                    <a:cubicBezTo>
                      <a:pt x="6" y="198"/>
                      <a:pt x="12" y="182"/>
                      <a:pt x="12" y="175"/>
                    </a:cubicBezTo>
                    <a:cubicBezTo>
                      <a:pt x="12" y="162"/>
                      <a:pt x="6" y="154"/>
                      <a:pt x="6" y="143"/>
                    </a:cubicBezTo>
                    <a:cubicBezTo>
                      <a:pt x="6" y="137"/>
                      <a:pt x="13" y="134"/>
                      <a:pt x="14" y="129"/>
                    </a:cubicBezTo>
                    <a:cubicBezTo>
                      <a:pt x="18" y="118"/>
                      <a:pt x="26" y="103"/>
                      <a:pt x="33" y="93"/>
                    </a:cubicBezTo>
                    <a:cubicBezTo>
                      <a:pt x="37" y="88"/>
                      <a:pt x="45" y="88"/>
                      <a:pt x="50" y="86"/>
                    </a:cubicBezTo>
                    <a:cubicBezTo>
                      <a:pt x="54" y="83"/>
                      <a:pt x="61" y="77"/>
                      <a:pt x="63" y="73"/>
                    </a:cubicBezTo>
                    <a:cubicBezTo>
                      <a:pt x="66" y="62"/>
                      <a:pt x="62" y="57"/>
                      <a:pt x="68" y="50"/>
                    </a:cubicBezTo>
                    <a:cubicBezTo>
                      <a:pt x="75" y="41"/>
                      <a:pt x="85" y="32"/>
                      <a:pt x="92" y="23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4" y="20"/>
                      <a:pt x="94" y="18"/>
                      <a:pt x="97" y="15"/>
                    </a:cubicBezTo>
                    <a:cubicBezTo>
                      <a:pt x="104" y="20"/>
                      <a:pt x="112" y="22"/>
                      <a:pt x="122" y="22"/>
                    </a:cubicBezTo>
                    <a:cubicBezTo>
                      <a:pt x="128" y="22"/>
                      <a:pt x="129" y="19"/>
                      <a:pt x="132" y="17"/>
                    </a:cubicBezTo>
                    <a:cubicBezTo>
                      <a:pt x="144" y="12"/>
                      <a:pt x="165" y="4"/>
                      <a:pt x="178" y="4"/>
                    </a:cubicBezTo>
                    <a:cubicBezTo>
                      <a:pt x="182" y="4"/>
                      <a:pt x="185" y="7"/>
                      <a:pt x="188" y="7"/>
                    </a:cubicBezTo>
                    <a:cubicBezTo>
                      <a:pt x="191" y="7"/>
                      <a:pt x="195" y="2"/>
                      <a:pt x="200" y="2"/>
                    </a:cubicBezTo>
                    <a:cubicBezTo>
                      <a:pt x="203" y="2"/>
                      <a:pt x="205" y="4"/>
                      <a:pt x="208" y="4"/>
                    </a:cubicBezTo>
                    <a:cubicBezTo>
                      <a:pt x="214" y="4"/>
                      <a:pt x="214" y="0"/>
                      <a:pt x="220" y="0"/>
                    </a:cubicBezTo>
                    <a:cubicBezTo>
                      <a:pt x="225" y="0"/>
                      <a:pt x="224" y="5"/>
                      <a:pt x="228" y="5"/>
                    </a:cubicBezTo>
                    <a:cubicBezTo>
                      <a:pt x="230" y="5"/>
                      <a:pt x="231" y="4"/>
                      <a:pt x="233" y="3"/>
                    </a:cubicBezTo>
                    <a:cubicBezTo>
                      <a:pt x="232" y="8"/>
                      <a:pt x="228" y="7"/>
                      <a:pt x="228" y="11"/>
                    </a:cubicBezTo>
                    <a:cubicBezTo>
                      <a:pt x="228" y="14"/>
                      <a:pt x="232" y="15"/>
                      <a:pt x="232" y="17"/>
                    </a:cubicBezTo>
                    <a:cubicBezTo>
                      <a:pt x="232" y="22"/>
                      <a:pt x="228" y="24"/>
                      <a:pt x="228" y="28"/>
                    </a:cubicBezTo>
                    <a:cubicBezTo>
                      <a:pt x="228" y="35"/>
                      <a:pt x="236" y="42"/>
                      <a:pt x="241" y="42"/>
                    </a:cubicBezTo>
                    <a:cubicBezTo>
                      <a:pt x="245" y="42"/>
                      <a:pt x="247" y="42"/>
                      <a:pt x="249" y="42"/>
                    </a:cubicBezTo>
                    <a:cubicBezTo>
                      <a:pt x="268" y="42"/>
                      <a:pt x="275" y="65"/>
                      <a:pt x="296" y="65"/>
                    </a:cubicBezTo>
                    <a:cubicBezTo>
                      <a:pt x="298" y="65"/>
                      <a:pt x="302" y="62"/>
                      <a:pt x="302" y="60"/>
                    </a:cubicBezTo>
                    <a:cubicBezTo>
                      <a:pt x="302" y="58"/>
                      <a:pt x="302" y="57"/>
                      <a:pt x="302" y="55"/>
                    </a:cubicBezTo>
                    <a:cubicBezTo>
                      <a:pt x="302" y="45"/>
                      <a:pt x="309" y="45"/>
                      <a:pt x="317" y="43"/>
                    </a:cubicBezTo>
                    <a:lnTo>
                      <a:pt x="318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grpSp>
            <p:nvGrpSpPr>
              <p:cNvPr id="11" name="Group 803">
                <a:extLst>
                  <a:ext uri="{FF2B5EF4-FFF2-40B4-BE49-F238E27FC236}">
                    <a16:creationId xmlns:a16="http://schemas.microsoft.com/office/drawing/2014/main" id="{7C855D29-66DC-9E6A-9893-ACC55C4614D3}"/>
                  </a:ext>
                </a:extLst>
              </p:cNvPr>
              <p:cNvGrpSpPr/>
              <p:nvPr/>
            </p:nvGrpSpPr>
            <p:grpSpPr>
              <a:xfrm>
                <a:off x="8074669" y="4271926"/>
                <a:ext cx="1567833" cy="1243616"/>
                <a:chOff x="6329473" y="3053436"/>
                <a:chExt cx="1240440" cy="983926"/>
              </a:xfrm>
              <a:grpFill/>
            </p:grpSpPr>
            <p:sp>
              <p:nvSpPr>
                <p:cNvPr id="147" name="Freeform 12">
                  <a:extLst>
                    <a:ext uri="{FF2B5EF4-FFF2-40B4-BE49-F238E27FC236}">
                      <a16:creationId xmlns:a16="http://schemas.microsoft.com/office/drawing/2014/main" id="{23920CE9-F2FC-51F7-DCFF-423BC7811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3280" y="3065828"/>
                  <a:ext cx="126399" cy="146226"/>
                </a:xfrm>
                <a:custGeom>
                  <a:avLst/>
                  <a:gdLst>
                    <a:gd name="T0" fmla="*/ 21 w 52"/>
                    <a:gd name="T1" fmla="*/ 22 h 60"/>
                    <a:gd name="T2" fmla="*/ 17 w 52"/>
                    <a:gd name="T3" fmla="*/ 25 h 60"/>
                    <a:gd name="T4" fmla="*/ 11 w 52"/>
                    <a:gd name="T5" fmla="*/ 15 h 60"/>
                    <a:gd name="T6" fmla="*/ 21 w 52"/>
                    <a:gd name="T7" fmla="*/ 10 h 60"/>
                    <a:gd name="T8" fmla="*/ 32 w 52"/>
                    <a:gd name="T9" fmla="*/ 9 h 60"/>
                    <a:gd name="T10" fmla="*/ 42 w 52"/>
                    <a:gd name="T11" fmla="*/ 11 h 60"/>
                    <a:gd name="T12" fmla="*/ 50 w 52"/>
                    <a:gd name="T13" fmla="*/ 2 h 60"/>
                    <a:gd name="T14" fmla="*/ 52 w 52"/>
                    <a:gd name="T15" fmla="*/ 0 h 60"/>
                    <a:gd name="T16" fmla="*/ 50 w 52"/>
                    <a:gd name="T17" fmla="*/ 0 h 60"/>
                    <a:gd name="T18" fmla="*/ 41 w 52"/>
                    <a:gd name="T19" fmla="*/ 6 h 60"/>
                    <a:gd name="T20" fmla="*/ 39 w 52"/>
                    <a:gd name="T21" fmla="*/ 6 h 60"/>
                    <a:gd name="T22" fmla="*/ 19 w 52"/>
                    <a:gd name="T23" fmla="*/ 3 h 60"/>
                    <a:gd name="T24" fmla="*/ 8 w 52"/>
                    <a:gd name="T25" fmla="*/ 19 h 60"/>
                    <a:gd name="T26" fmla="*/ 5 w 52"/>
                    <a:gd name="T27" fmla="*/ 23 h 60"/>
                    <a:gd name="T28" fmla="*/ 0 w 52"/>
                    <a:gd name="T29" fmla="*/ 39 h 60"/>
                    <a:gd name="T30" fmla="*/ 6 w 52"/>
                    <a:gd name="T31" fmla="*/ 43 h 60"/>
                    <a:gd name="T32" fmla="*/ 6 w 52"/>
                    <a:gd name="T33" fmla="*/ 56 h 60"/>
                    <a:gd name="T34" fmla="*/ 10 w 52"/>
                    <a:gd name="T35" fmla="*/ 60 h 60"/>
                    <a:gd name="T36" fmla="*/ 15 w 52"/>
                    <a:gd name="T37" fmla="*/ 49 h 60"/>
                    <a:gd name="T38" fmla="*/ 12 w 52"/>
                    <a:gd name="T39" fmla="*/ 39 h 60"/>
                    <a:gd name="T40" fmla="*/ 16 w 52"/>
                    <a:gd name="T41" fmla="*/ 36 h 60"/>
                    <a:gd name="T42" fmla="*/ 19 w 52"/>
                    <a:gd name="T43" fmla="*/ 36 h 60"/>
                    <a:gd name="T44" fmla="*/ 17 w 52"/>
                    <a:gd name="T45" fmla="*/ 42 h 60"/>
                    <a:gd name="T46" fmla="*/ 22 w 52"/>
                    <a:gd name="T47" fmla="*/ 51 h 60"/>
                    <a:gd name="T48" fmla="*/ 22 w 52"/>
                    <a:gd name="T49" fmla="*/ 53 h 60"/>
                    <a:gd name="T50" fmla="*/ 26 w 52"/>
                    <a:gd name="T51" fmla="*/ 53 h 60"/>
                    <a:gd name="T52" fmla="*/ 32 w 52"/>
                    <a:gd name="T53" fmla="*/ 47 h 60"/>
                    <a:gd name="T54" fmla="*/ 28 w 52"/>
                    <a:gd name="T55" fmla="*/ 42 h 60"/>
                    <a:gd name="T56" fmla="*/ 29 w 52"/>
                    <a:gd name="T57" fmla="*/ 40 h 60"/>
                    <a:gd name="T58" fmla="*/ 22 w 52"/>
                    <a:gd name="T59" fmla="*/ 28 h 60"/>
                    <a:gd name="T60" fmla="*/ 37 w 52"/>
                    <a:gd name="T61" fmla="*/ 20 h 60"/>
                    <a:gd name="T62" fmla="*/ 37 w 52"/>
                    <a:gd name="T63" fmla="*/ 18 h 60"/>
                    <a:gd name="T64" fmla="*/ 20 w 52"/>
                    <a:gd name="T65" fmla="*/ 23 h 60"/>
                    <a:gd name="T66" fmla="*/ 21 w 52"/>
                    <a:gd name="T67" fmla="*/ 22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2" h="60">
                      <a:moveTo>
                        <a:pt x="21" y="22"/>
                      </a:moveTo>
                      <a:cubicBezTo>
                        <a:pt x="19" y="23"/>
                        <a:pt x="19" y="25"/>
                        <a:pt x="17" y="25"/>
                      </a:cubicBezTo>
                      <a:cubicBezTo>
                        <a:pt x="13" y="25"/>
                        <a:pt x="11" y="19"/>
                        <a:pt x="11" y="15"/>
                      </a:cubicBezTo>
                      <a:cubicBezTo>
                        <a:pt x="11" y="9"/>
                        <a:pt x="16" y="10"/>
                        <a:pt x="21" y="10"/>
                      </a:cubicBezTo>
                      <a:cubicBezTo>
                        <a:pt x="26" y="10"/>
                        <a:pt x="28" y="9"/>
                        <a:pt x="32" y="9"/>
                      </a:cubicBezTo>
                      <a:cubicBezTo>
                        <a:pt x="35" y="9"/>
                        <a:pt x="38" y="11"/>
                        <a:pt x="42" y="11"/>
                      </a:cubicBezTo>
                      <a:cubicBezTo>
                        <a:pt x="48" y="11"/>
                        <a:pt x="50" y="6"/>
                        <a:pt x="50" y="2"/>
                      </a:cubicBezTo>
                      <a:cubicBezTo>
                        <a:pt x="51" y="2"/>
                        <a:pt x="52" y="1"/>
                        <a:pt x="52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47" y="2"/>
                        <a:pt x="43" y="5"/>
                        <a:pt x="41" y="6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1" y="3"/>
                        <a:pt x="8" y="12"/>
                        <a:pt x="8" y="19"/>
                      </a:cubicBezTo>
                      <a:cubicBezTo>
                        <a:pt x="8" y="21"/>
                        <a:pt x="5" y="22"/>
                        <a:pt x="5" y="23"/>
                      </a:cubicBezTo>
                      <a:cubicBezTo>
                        <a:pt x="3" y="30"/>
                        <a:pt x="0" y="33"/>
                        <a:pt x="0" y="39"/>
                      </a:cubicBezTo>
                      <a:cubicBezTo>
                        <a:pt x="0" y="42"/>
                        <a:pt x="4" y="42"/>
                        <a:pt x="6" y="43"/>
                      </a:cubicBezTo>
                      <a:cubicBezTo>
                        <a:pt x="6" y="47"/>
                        <a:pt x="6" y="53"/>
                        <a:pt x="6" y="56"/>
                      </a:cubicBezTo>
                      <a:cubicBezTo>
                        <a:pt x="6" y="58"/>
                        <a:pt x="8" y="60"/>
                        <a:pt x="10" y="60"/>
                      </a:cubicBezTo>
                      <a:cubicBezTo>
                        <a:pt x="13" y="60"/>
                        <a:pt x="15" y="50"/>
                        <a:pt x="15" y="49"/>
                      </a:cubicBezTo>
                      <a:cubicBezTo>
                        <a:pt x="15" y="45"/>
                        <a:pt x="12" y="43"/>
                        <a:pt x="12" y="39"/>
                      </a:cubicBezTo>
                      <a:cubicBezTo>
                        <a:pt x="12" y="37"/>
                        <a:pt x="14" y="36"/>
                        <a:pt x="16" y="36"/>
                      </a:cubicBezTo>
                      <a:cubicBezTo>
                        <a:pt x="17" y="36"/>
                        <a:pt x="18" y="36"/>
                        <a:pt x="19" y="36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7" y="46"/>
                        <a:pt x="22" y="47"/>
                        <a:pt x="22" y="51"/>
                      </a:cubicBezTo>
                      <a:cubicBezTo>
                        <a:pt x="22" y="52"/>
                        <a:pt x="22" y="52"/>
                        <a:pt x="22" y="53"/>
                      </a:cubicBezTo>
                      <a:cubicBezTo>
                        <a:pt x="26" y="53"/>
                        <a:pt x="26" y="53"/>
                        <a:pt x="26" y="53"/>
                      </a:cubicBezTo>
                      <a:cubicBezTo>
                        <a:pt x="26" y="50"/>
                        <a:pt x="32" y="50"/>
                        <a:pt x="32" y="47"/>
                      </a:cubicBezTo>
                      <a:cubicBezTo>
                        <a:pt x="31" y="47"/>
                        <a:pt x="28" y="44"/>
                        <a:pt x="28" y="42"/>
                      </a:cubicBezTo>
                      <a:cubicBezTo>
                        <a:pt x="28" y="42"/>
                        <a:pt x="29" y="41"/>
                        <a:pt x="29" y="40"/>
                      </a:cubicBezTo>
                      <a:cubicBezTo>
                        <a:pt x="27" y="40"/>
                        <a:pt x="22" y="29"/>
                        <a:pt x="22" y="28"/>
                      </a:cubicBezTo>
                      <a:cubicBezTo>
                        <a:pt x="30" y="28"/>
                        <a:pt x="31" y="22"/>
                        <a:pt x="37" y="20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5" y="17"/>
                        <a:pt x="20" y="22"/>
                        <a:pt x="20" y="23"/>
                      </a:cubicBezTo>
                      <a:lnTo>
                        <a:pt x="21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3">
                  <a:extLst>
                    <a:ext uri="{FF2B5EF4-FFF2-40B4-BE49-F238E27FC236}">
                      <a16:creationId xmlns:a16="http://schemas.microsoft.com/office/drawing/2014/main" id="{B1FA9BC5-C06A-C3D5-DF92-28059C918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612" y="3214533"/>
                  <a:ext cx="205707" cy="61960"/>
                </a:xfrm>
                <a:custGeom>
                  <a:avLst/>
                  <a:gdLst>
                    <a:gd name="T0" fmla="*/ 81 w 84"/>
                    <a:gd name="T1" fmla="*/ 24 h 25"/>
                    <a:gd name="T2" fmla="*/ 75 w 84"/>
                    <a:gd name="T3" fmla="*/ 22 h 25"/>
                    <a:gd name="T4" fmla="*/ 75 w 84"/>
                    <a:gd name="T5" fmla="*/ 25 h 25"/>
                    <a:gd name="T6" fmla="*/ 44 w 84"/>
                    <a:gd name="T7" fmla="*/ 20 h 25"/>
                    <a:gd name="T8" fmla="*/ 37 w 84"/>
                    <a:gd name="T9" fmla="*/ 17 h 25"/>
                    <a:gd name="T10" fmla="*/ 21 w 84"/>
                    <a:gd name="T11" fmla="*/ 15 h 25"/>
                    <a:gd name="T12" fmla="*/ 10 w 84"/>
                    <a:gd name="T13" fmla="*/ 13 h 25"/>
                    <a:gd name="T14" fmla="*/ 0 w 84"/>
                    <a:gd name="T15" fmla="*/ 7 h 25"/>
                    <a:gd name="T16" fmla="*/ 8 w 84"/>
                    <a:gd name="T17" fmla="*/ 1 h 25"/>
                    <a:gd name="T18" fmla="*/ 10 w 84"/>
                    <a:gd name="T19" fmla="*/ 2 h 25"/>
                    <a:gd name="T20" fmla="*/ 14 w 84"/>
                    <a:gd name="T21" fmla="*/ 0 h 25"/>
                    <a:gd name="T22" fmla="*/ 36 w 84"/>
                    <a:gd name="T23" fmla="*/ 10 h 25"/>
                    <a:gd name="T24" fmla="*/ 45 w 84"/>
                    <a:gd name="T25" fmla="*/ 5 h 25"/>
                    <a:gd name="T26" fmla="*/ 58 w 84"/>
                    <a:gd name="T27" fmla="*/ 10 h 25"/>
                    <a:gd name="T28" fmla="*/ 66 w 84"/>
                    <a:gd name="T29" fmla="*/ 9 h 25"/>
                    <a:gd name="T30" fmla="*/ 69 w 84"/>
                    <a:gd name="T31" fmla="*/ 9 h 25"/>
                    <a:gd name="T32" fmla="*/ 58 w 84"/>
                    <a:gd name="T33" fmla="*/ 11 h 25"/>
                    <a:gd name="T34" fmla="*/ 70 w 84"/>
                    <a:gd name="T35" fmla="*/ 15 h 25"/>
                    <a:gd name="T36" fmla="*/ 72 w 84"/>
                    <a:gd name="T37" fmla="*/ 18 h 25"/>
                    <a:gd name="T38" fmla="*/ 79 w 84"/>
                    <a:gd name="T39" fmla="*/ 18 h 25"/>
                    <a:gd name="T40" fmla="*/ 84 w 84"/>
                    <a:gd name="T41" fmla="*/ 21 h 25"/>
                    <a:gd name="T42" fmla="*/ 81 w 84"/>
                    <a:gd name="T43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25">
                      <a:moveTo>
                        <a:pt x="81" y="24"/>
                      </a:moveTo>
                      <a:cubicBezTo>
                        <a:pt x="78" y="24"/>
                        <a:pt x="78" y="22"/>
                        <a:pt x="75" y="22"/>
                      </a:cubicBezTo>
                      <a:cubicBezTo>
                        <a:pt x="74" y="22"/>
                        <a:pt x="74" y="24"/>
                        <a:pt x="75" y="25"/>
                      </a:cubicBezTo>
                      <a:cubicBezTo>
                        <a:pt x="65" y="21"/>
                        <a:pt x="56" y="20"/>
                        <a:pt x="44" y="20"/>
                      </a:cubicBezTo>
                      <a:cubicBezTo>
                        <a:pt x="41" y="20"/>
                        <a:pt x="40" y="17"/>
                        <a:pt x="37" y="17"/>
                      </a:cubicBezTo>
                      <a:cubicBezTo>
                        <a:pt x="32" y="17"/>
                        <a:pt x="27" y="16"/>
                        <a:pt x="21" y="15"/>
                      </a:cubicBezTo>
                      <a:cubicBezTo>
                        <a:pt x="17" y="13"/>
                        <a:pt x="13" y="16"/>
                        <a:pt x="10" y="13"/>
                      </a:cubicBezTo>
                      <a:cubicBezTo>
                        <a:pt x="7" y="10"/>
                        <a:pt x="5" y="7"/>
                        <a:pt x="0" y="7"/>
                      </a:cubicBezTo>
                      <a:cubicBezTo>
                        <a:pt x="1" y="6"/>
                        <a:pt x="6" y="1"/>
                        <a:pt x="8" y="1"/>
                      </a:cubicBezTo>
                      <a:cubicBezTo>
                        <a:pt x="8" y="1"/>
                        <a:pt x="9" y="2"/>
                        <a:pt x="10" y="2"/>
                      </a:cubicBezTo>
                      <a:cubicBezTo>
                        <a:pt x="12" y="2"/>
                        <a:pt x="13" y="0"/>
                        <a:pt x="14" y="0"/>
                      </a:cubicBezTo>
                      <a:cubicBezTo>
                        <a:pt x="23" y="0"/>
                        <a:pt x="27" y="10"/>
                        <a:pt x="36" y="10"/>
                      </a:cubicBezTo>
                      <a:cubicBezTo>
                        <a:pt x="41" y="10"/>
                        <a:pt x="41" y="5"/>
                        <a:pt x="45" y="5"/>
                      </a:cubicBezTo>
                      <a:cubicBezTo>
                        <a:pt x="51" y="5"/>
                        <a:pt x="53" y="10"/>
                        <a:pt x="58" y="10"/>
                      </a:cubicBezTo>
                      <a:cubicBezTo>
                        <a:pt x="66" y="9"/>
                        <a:pt x="66" y="9"/>
                        <a:pt x="66" y="9"/>
                      </a:cubicBezTo>
                      <a:cubicBezTo>
                        <a:pt x="69" y="9"/>
                        <a:pt x="69" y="9"/>
                        <a:pt x="69" y="9"/>
                      </a:cubicBezTo>
                      <a:cubicBezTo>
                        <a:pt x="68" y="11"/>
                        <a:pt x="59" y="12"/>
                        <a:pt x="58" y="11"/>
                      </a:cubicBezTo>
                      <a:cubicBezTo>
                        <a:pt x="61" y="14"/>
                        <a:pt x="65" y="15"/>
                        <a:pt x="70" y="15"/>
                      </a:cubicBezTo>
                      <a:cubicBezTo>
                        <a:pt x="72" y="15"/>
                        <a:pt x="72" y="17"/>
                        <a:pt x="72" y="18"/>
                      </a:cubicBezTo>
                      <a:cubicBezTo>
                        <a:pt x="74" y="20"/>
                        <a:pt x="77" y="17"/>
                        <a:pt x="79" y="18"/>
                      </a:cubicBezTo>
                      <a:cubicBezTo>
                        <a:pt x="82" y="19"/>
                        <a:pt x="82" y="20"/>
                        <a:pt x="84" y="21"/>
                      </a:cubicBezTo>
                      <a:cubicBezTo>
                        <a:pt x="83" y="22"/>
                        <a:pt x="81" y="24"/>
                        <a:pt x="8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4">
                  <a:extLst>
                    <a:ext uri="{FF2B5EF4-FFF2-40B4-BE49-F238E27FC236}">
                      <a16:creationId xmlns:a16="http://schemas.microsoft.com/office/drawing/2014/main" id="{E8731DCD-245B-328F-E865-665123664F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4346" y="3264101"/>
                  <a:ext cx="61960" cy="14870"/>
                </a:xfrm>
                <a:custGeom>
                  <a:avLst/>
                  <a:gdLst>
                    <a:gd name="T0" fmla="*/ 17 w 25"/>
                    <a:gd name="T1" fmla="*/ 6 h 6"/>
                    <a:gd name="T2" fmla="*/ 7 w 25"/>
                    <a:gd name="T3" fmla="*/ 6 h 6"/>
                    <a:gd name="T4" fmla="*/ 0 w 25"/>
                    <a:gd name="T5" fmla="*/ 3 h 6"/>
                    <a:gd name="T6" fmla="*/ 6 w 25"/>
                    <a:gd name="T7" fmla="*/ 1 h 6"/>
                    <a:gd name="T8" fmla="*/ 17 w 25"/>
                    <a:gd name="T9" fmla="*/ 3 h 6"/>
                    <a:gd name="T10" fmla="*/ 25 w 25"/>
                    <a:gd name="T11" fmla="*/ 0 h 6"/>
                    <a:gd name="T12" fmla="*/ 17 w 25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6">
                      <a:moveTo>
                        <a:pt x="17" y="6"/>
                      </a:moveTo>
                      <a:cubicBezTo>
                        <a:pt x="13" y="6"/>
                        <a:pt x="9" y="6"/>
                        <a:pt x="7" y="6"/>
                      </a:cubicBezTo>
                      <a:cubicBezTo>
                        <a:pt x="5" y="6"/>
                        <a:pt x="0" y="6"/>
                        <a:pt x="0" y="3"/>
                      </a:cubicBezTo>
                      <a:cubicBezTo>
                        <a:pt x="0" y="0"/>
                        <a:pt x="4" y="1"/>
                        <a:pt x="6" y="1"/>
                      </a:cubicBezTo>
                      <a:cubicBezTo>
                        <a:pt x="11" y="1"/>
                        <a:pt x="13" y="3"/>
                        <a:pt x="17" y="3"/>
                      </a:cubicBezTo>
                      <a:cubicBezTo>
                        <a:pt x="21" y="3"/>
                        <a:pt x="23" y="1"/>
                        <a:pt x="25" y="0"/>
                      </a:cubicBezTo>
                      <a:cubicBezTo>
                        <a:pt x="23" y="4"/>
                        <a:pt x="21" y="4"/>
                        <a:pt x="1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5">
                  <a:extLst>
                    <a:ext uri="{FF2B5EF4-FFF2-40B4-BE49-F238E27FC236}">
                      <a16:creationId xmlns:a16="http://schemas.microsoft.com/office/drawing/2014/main" id="{7BB82B8B-7DCE-7898-BD3A-DB7536A93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3625" y="3266579"/>
                  <a:ext cx="44611" cy="14870"/>
                </a:xfrm>
                <a:custGeom>
                  <a:avLst/>
                  <a:gdLst>
                    <a:gd name="T0" fmla="*/ 18 w 18"/>
                    <a:gd name="T1" fmla="*/ 4 h 6"/>
                    <a:gd name="T2" fmla="*/ 15 w 18"/>
                    <a:gd name="T3" fmla="*/ 4 h 6"/>
                    <a:gd name="T4" fmla="*/ 13 w 18"/>
                    <a:gd name="T5" fmla="*/ 3 h 6"/>
                    <a:gd name="T6" fmla="*/ 6 w 18"/>
                    <a:gd name="T7" fmla="*/ 6 h 6"/>
                    <a:gd name="T8" fmla="*/ 0 w 18"/>
                    <a:gd name="T9" fmla="*/ 4 h 6"/>
                    <a:gd name="T10" fmla="*/ 5 w 18"/>
                    <a:gd name="T11" fmla="*/ 1 h 6"/>
                    <a:gd name="T12" fmla="*/ 11 w 18"/>
                    <a:gd name="T13" fmla="*/ 2 h 6"/>
                    <a:gd name="T14" fmla="*/ 11 w 18"/>
                    <a:gd name="T15" fmla="*/ 0 h 6"/>
                    <a:gd name="T16" fmla="*/ 18 w 18"/>
                    <a:gd name="T17" fmla="*/ 0 h 6"/>
                    <a:gd name="T18" fmla="*/ 18 w 18"/>
                    <a:gd name="T19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6">
                      <a:moveTo>
                        <a:pt x="18" y="4"/>
                      </a:move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4"/>
                        <a:pt x="9" y="6"/>
                        <a:pt x="6" y="6"/>
                      </a:cubicBezTo>
                      <a:cubicBezTo>
                        <a:pt x="4" y="6"/>
                        <a:pt x="0" y="5"/>
                        <a:pt x="0" y="4"/>
                      </a:cubicBezTo>
                      <a:cubicBezTo>
                        <a:pt x="0" y="1"/>
                        <a:pt x="3" y="1"/>
                        <a:pt x="5" y="1"/>
                      </a:cubicBezTo>
                      <a:cubicBezTo>
                        <a:pt x="8" y="1"/>
                        <a:pt x="9" y="2"/>
                        <a:pt x="11" y="2"/>
                      </a:cubicBezTo>
                      <a:cubicBezTo>
                        <a:pt x="11" y="1"/>
                        <a:pt x="11" y="1"/>
                        <a:pt x="1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"/>
                        <a:pt x="17" y="4"/>
                        <a:pt x="1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6">
                  <a:extLst>
                    <a:ext uri="{FF2B5EF4-FFF2-40B4-BE49-F238E27FC236}">
                      <a16:creationId xmlns:a16="http://schemas.microsoft.com/office/drawing/2014/main" id="{F1BFC6B9-566D-C0CE-788E-88E3206B0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0715" y="3283928"/>
                  <a:ext cx="30980" cy="24784"/>
                </a:xfrm>
                <a:custGeom>
                  <a:avLst/>
                  <a:gdLst>
                    <a:gd name="T0" fmla="*/ 9 w 13"/>
                    <a:gd name="T1" fmla="*/ 10 h 10"/>
                    <a:gd name="T2" fmla="*/ 8 w 13"/>
                    <a:gd name="T3" fmla="*/ 6 h 10"/>
                    <a:gd name="T4" fmla="*/ 0 w 13"/>
                    <a:gd name="T5" fmla="*/ 3 h 10"/>
                    <a:gd name="T6" fmla="*/ 6 w 13"/>
                    <a:gd name="T7" fmla="*/ 1 h 10"/>
                    <a:gd name="T8" fmla="*/ 8 w 13"/>
                    <a:gd name="T9" fmla="*/ 1 h 10"/>
                    <a:gd name="T10" fmla="*/ 13 w 13"/>
                    <a:gd name="T11" fmla="*/ 8 h 10"/>
                    <a:gd name="T12" fmla="*/ 10 w 13"/>
                    <a:gd name="T13" fmla="*/ 10 h 10"/>
                    <a:gd name="T14" fmla="*/ 9 w 13"/>
                    <a:gd name="T1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0">
                      <a:moveTo>
                        <a:pt x="9" y="10"/>
                      </a:moveTo>
                      <a:cubicBezTo>
                        <a:pt x="8" y="10"/>
                        <a:pt x="8" y="7"/>
                        <a:pt x="8" y="6"/>
                      </a:cubicBezTo>
                      <a:cubicBezTo>
                        <a:pt x="5" y="6"/>
                        <a:pt x="0" y="6"/>
                        <a:pt x="0" y="3"/>
                      </a:cubicBezTo>
                      <a:cubicBezTo>
                        <a:pt x="0" y="0"/>
                        <a:pt x="4" y="1"/>
                        <a:pt x="6" y="1"/>
                      </a:cubicBezTo>
                      <a:cubicBezTo>
                        <a:pt x="6" y="1"/>
                        <a:pt x="8" y="1"/>
                        <a:pt x="8" y="1"/>
                      </a:cubicBezTo>
                      <a:cubicBezTo>
                        <a:pt x="8" y="5"/>
                        <a:pt x="13" y="4"/>
                        <a:pt x="13" y="8"/>
                      </a:cubicBezTo>
                      <a:cubicBezTo>
                        <a:pt x="13" y="9"/>
                        <a:pt x="11" y="10"/>
                        <a:pt x="10" y="10"/>
                      </a:cubicBezTo>
                      <a:cubicBezTo>
                        <a:pt x="10" y="10"/>
                        <a:pt x="10" y="10"/>
                        <a:pt x="9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7">
                  <a:extLst>
                    <a:ext uri="{FF2B5EF4-FFF2-40B4-BE49-F238E27FC236}">
                      <a16:creationId xmlns:a16="http://schemas.microsoft.com/office/drawing/2014/main" id="{47EBDE40-CE1F-8249-B04F-D0E895168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8755" y="3266579"/>
                  <a:ext cx="12392" cy="12392"/>
                </a:xfrm>
                <a:custGeom>
                  <a:avLst/>
                  <a:gdLst>
                    <a:gd name="T0" fmla="*/ 0 w 5"/>
                    <a:gd name="T1" fmla="*/ 0 h 5"/>
                    <a:gd name="T2" fmla="*/ 2 w 5"/>
                    <a:gd name="T3" fmla="*/ 0 h 5"/>
                    <a:gd name="T4" fmla="*/ 5 w 5"/>
                    <a:gd name="T5" fmla="*/ 2 h 5"/>
                    <a:gd name="T6" fmla="*/ 2 w 5"/>
                    <a:gd name="T7" fmla="*/ 5 h 5"/>
                    <a:gd name="T8" fmla="*/ 0 w 5"/>
                    <a:gd name="T9" fmla="*/ 3 h 5"/>
                    <a:gd name="T10" fmla="*/ 0 w 5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4" y="0"/>
                        <a:pt x="4" y="1"/>
                        <a:pt x="5" y="2"/>
                      </a:cubicBezTo>
                      <a:cubicBezTo>
                        <a:pt x="5" y="3"/>
                        <a:pt x="4" y="5"/>
                        <a:pt x="2" y="5"/>
                      </a:cubicBezTo>
                      <a:cubicBezTo>
                        <a:pt x="1" y="5"/>
                        <a:pt x="0" y="3"/>
                        <a:pt x="0" y="3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8">
                  <a:extLst>
                    <a:ext uri="{FF2B5EF4-FFF2-40B4-BE49-F238E27FC236}">
                      <a16:creationId xmlns:a16="http://schemas.microsoft.com/office/drawing/2014/main" id="{D8B5D0A9-B75D-ABB9-6E1A-42B1907C4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8699" y="3266579"/>
                  <a:ext cx="70635" cy="42133"/>
                </a:xfrm>
                <a:custGeom>
                  <a:avLst/>
                  <a:gdLst>
                    <a:gd name="T0" fmla="*/ 12 w 29"/>
                    <a:gd name="T1" fmla="*/ 9 h 17"/>
                    <a:gd name="T2" fmla="*/ 11 w 29"/>
                    <a:gd name="T3" fmla="*/ 12 h 17"/>
                    <a:gd name="T4" fmla="*/ 2 w 29"/>
                    <a:gd name="T5" fmla="*/ 17 h 17"/>
                    <a:gd name="T6" fmla="*/ 0 w 29"/>
                    <a:gd name="T7" fmla="*/ 15 h 17"/>
                    <a:gd name="T8" fmla="*/ 10 w 29"/>
                    <a:gd name="T9" fmla="*/ 7 h 17"/>
                    <a:gd name="T10" fmla="*/ 11 w 29"/>
                    <a:gd name="T11" fmla="*/ 4 h 17"/>
                    <a:gd name="T12" fmla="*/ 29 w 29"/>
                    <a:gd name="T13" fmla="*/ 2 h 17"/>
                    <a:gd name="T14" fmla="*/ 12 w 29"/>
                    <a:gd name="T15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17">
                      <a:moveTo>
                        <a:pt x="12" y="9"/>
                      </a:moveTo>
                      <a:cubicBezTo>
                        <a:pt x="11" y="9"/>
                        <a:pt x="12" y="11"/>
                        <a:pt x="11" y="12"/>
                      </a:cubicBezTo>
                      <a:cubicBezTo>
                        <a:pt x="10" y="14"/>
                        <a:pt x="5" y="17"/>
                        <a:pt x="2" y="17"/>
                      </a:cubicBezTo>
                      <a:cubicBezTo>
                        <a:pt x="1" y="17"/>
                        <a:pt x="0" y="16"/>
                        <a:pt x="0" y="15"/>
                      </a:cubicBezTo>
                      <a:cubicBezTo>
                        <a:pt x="0" y="8"/>
                        <a:pt x="5" y="8"/>
                        <a:pt x="10" y="7"/>
                      </a:cubicBezTo>
                      <a:cubicBezTo>
                        <a:pt x="11" y="7"/>
                        <a:pt x="11" y="5"/>
                        <a:pt x="11" y="4"/>
                      </a:cubicBezTo>
                      <a:cubicBezTo>
                        <a:pt x="14" y="1"/>
                        <a:pt x="27" y="0"/>
                        <a:pt x="29" y="2"/>
                      </a:cubicBezTo>
                      <a:cubicBezTo>
                        <a:pt x="26" y="6"/>
                        <a:pt x="17" y="9"/>
                        <a:pt x="1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9">
                  <a:extLst>
                    <a:ext uri="{FF2B5EF4-FFF2-40B4-BE49-F238E27FC236}">
                      <a16:creationId xmlns:a16="http://schemas.microsoft.com/office/drawing/2014/main" id="{1E3569D2-14AC-127F-D1F2-707DA58A0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8123" y="3210815"/>
                  <a:ext cx="12392" cy="28502"/>
                </a:xfrm>
                <a:custGeom>
                  <a:avLst/>
                  <a:gdLst>
                    <a:gd name="T0" fmla="*/ 4 w 5"/>
                    <a:gd name="T1" fmla="*/ 0 h 12"/>
                    <a:gd name="T2" fmla="*/ 5 w 5"/>
                    <a:gd name="T3" fmla="*/ 3 h 12"/>
                    <a:gd name="T4" fmla="*/ 3 w 5"/>
                    <a:gd name="T5" fmla="*/ 6 h 12"/>
                    <a:gd name="T6" fmla="*/ 1 w 5"/>
                    <a:gd name="T7" fmla="*/ 12 h 12"/>
                    <a:gd name="T8" fmla="*/ 0 w 5"/>
                    <a:gd name="T9" fmla="*/ 10 h 12"/>
                    <a:gd name="T10" fmla="*/ 3 w 5"/>
                    <a:gd name="T11" fmla="*/ 5 h 12"/>
                    <a:gd name="T12" fmla="*/ 4 w 5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2">
                      <a:moveTo>
                        <a:pt x="4" y="0"/>
                      </a:moveTo>
                      <a:cubicBezTo>
                        <a:pt x="5" y="2"/>
                        <a:pt x="5" y="1"/>
                        <a:pt x="5" y="3"/>
                      </a:cubicBezTo>
                      <a:cubicBezTo>
                        <a:pt x="5" y="5"/>
                        <a:pt x="5" y="6"/>
                        <a:pt x="3" y="6"/>
                      </a:cubicBezTo>
                      <a:cubicBezTo>
                        <a:pt x="3" y="9"/>
                        <a:pt x="4" y="12"/>
                        <a:pt x="1" y="12"/>
                      </a:cubicBezTo>
                      <a:cubicBezTo>
                        <a:pt x="1" y="12"/>
                        <a:pt x="0" y="10"/>
                        <a:pt x="0" y="10"/>
                      </a:cubicBezTo>
                      <a:cubicBezTo>
                        <a:pt x="0" y="7"/>
                        <a:pt x="3" y="6"/>
                        <a:pt x="3" y="5"/>
                      </a:cubicBezTo>
                      <a:cubicBezTo>
                        <a:pt x="3" y="3"/>
                        <a:pt x="2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20">
                  <a:extLst>
                    <a:ext uri="{FF2B5EF4-FFF2-40B4-BE49-F238E27FC236}">
                      <a16:creationId xmlns:a16="http://schemas.microsoft.com/office/drawing/2014/main" id="{E5404284-BD83-9BD5-1BC3-B40E2566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9505" y="3156290"/>
                  <a:ext cx="19827" cy="22306"/>
                </a:xfrm>
                <a:custGeom>
                  <a:avLst/>
                  <a:gdLst>
                    <a:gd name="T0" fmla="*/ 8 w 8"/>
                    <a:gd name="T1" fmla="*/ 5 h 9"/>
                    <a:gd name="T2" fmla="*/ 5 w 8"/>
                    <a:gd name="T3" fmla="*/ 9 h 9"/>
                    <a:gd name="T4" fmla="*/ 0 w 8"/>
                    <a:gd name="T5" fmla="*/ 3 h 9"/>
                    <a:gd name="T6" fmla="*/ 8 w 8"/>
                    <a:gd name="T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9">
                      <a:moveTo>
                        <a:pt x="8" y="5"/>
                      </a:moveTo>
                      <a:cubicBezTo>
                        <a:pt x="8" y="5"/>
                        <a:pt x="6" y="9"/>
                        <a:pt x="5" y="9"/>
                      </a:cubicBezTo>
                      <a:cubicBezTo>
                        <a:pt x="3" y="9"/>
                        <a:pt x="0" y="5"/>
                        <a:pt x="0" y="3"/>
                      </a:cubicBezTo>
                      <a:cubicBezTo>
                        <a:pt x="0" y="0"/>
                        <a:pt x="8" y="2"/>
                        <a:pt x="8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21">
                  <a:extLst>
                    <a:ext uri="{FF2B5EF4-FFF2-40B4-BE49-F238E27FC236}">
                      <a16:creationId xmlns:a16="http://schemas.microsoft.com/office/drawing/2014/main" id="{F6C6ED35-90BF-A6C5-D4C4-67E30A909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6681" y="3158768"/>
                  <a:ext cx="55764" cy="14870"/>
                </a:xfrm>
                <a:custGeom>
                  <a:avLst/>
                  <a:gdLst>
                    <a:gd name="T0" fmla="*/ 20 w 23"/>
                    <a:gd name="T1" fmla="*/ 0 h 6"/>
                    <a:gd name="T2" fmla="*/ 23 w 23"/>
                    <a:gd name="T3" fmla="*/ 6 h 6"/>
                    <a:gd name="T4" fmla="*/ 21 w 23"/>
                    <a:gd name="T5" fmla="*/ 6 h 6"/>
                    <a:gd name="T6" fmla="*/ 11 w 23"/>
                    <a:gd name="T7" fmla="*/ 3 h 6"/>
                    <a:gd name="T8" fmla="*/ 5 w 23"/>
                    <a:gd name="T9" fmla="*/ 3 h 6"/>
                    <a:gd name="T10" fmla="*/ 0 w 23"/>
                    <a:gd name="T11" fmla="*/ 2 h 6"/>
                    <a:gd name="T12" fmla="*/ 2 w 23"/>
                    <a:gd name="T13" fmla="*/ 0 h 6"/>
                    <a:gd name="T14" fmla="*/ 14 w 23"/>
                    <a:gd name="T15" fmla="*/ 0 h 6"/>
                    <a:gd name="T16" fmla="*/ 19 w 23"/>
                    <a:gd name="T17" fmla="*/ 1 h 6"/>
                    <a:gd name="T18" fmla="*/ 20 w 23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6">
                      <a:moveTo>
                        <a:pt x="20" y="0"/>
                      </a:moveTo>
                      <a:cubicBezTo>
                        <a:pt x="20" y="3"/>
                        <a:pt x="23" y="3"/>
                        <a:pt x="23" y="6"/>
                      </a:cubicBezTo>
                      <a:cubicBezTo>
                        <a:pt x="23" y="6"/>
                        <a:pt x="22" y="6"/>
                        <a:pt x="21" y="6"/>
                      </a:cubicBezTo>
                      <a:cubicBezTo>
                        <a:pt x="17" y="6"/>
                        <a:pt x="15" y="3"/>
                        <a:pt x="11" y="3"/>
                      </a:cubicBezTo>
                      <a:cubicBezTo>
                        <a:pt x="8" y="3"/>
                        <a:pt x="7" y="3"/>
                        <a:pt x="5" y="3"/>
                      </a:cubicBezTo>
                      <a:cubicBezTo>
                        <a:pt x="4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5" y="2"/>
                        <a:pt x="17" y="1"/>
                        <a:pt x="19" y="1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22">
                  <a:extLst>
                    <a:ext uri="{FF2B5EF4-FFF2-40B4-BE49-F238E27FC236}">
                      <a16:creationId xmlns:a16="http://schemas.microsoft.com/office/drawing/2014/main" id="{01886682-5174-0DDA-DBC6-8DB45DB8E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6768" y="3053436"/>
                  <a:ext cx="23545" cy="54525"/>
                </a:xfrm>
                <a:custGeom>
                  <a:avLst/>
                  <a:gdLst>
                    <a:gd name="T0" fmla="*/ 3 w 10"/>
                    <a:gd name="T1" fmla="*/ 18 h 22"/>
                    <a:gd name="T2" fmla="*/ 3 w 10"/>
                    <a:gd name="T3" fmla="*/ 16 h 22"/>
                    <a:gd name="T4" fmla="*/ 9 w 10"/>
                    <a:gd name="T5" fmla="*/ 15 h 22"/>
                    <a:gd name="T6" fmla="*/ 7 w 10"/>
                    <a:gd name="T7" fmla="*/ 11 h 22"/>
                    <a:gd name="T8" fmla="*/ 10 w 10"/>
                    <a:gd name="T9" fmla="*/ 7 h 22"/>
                    <a:gd name="T10" fmla="*/ 2 w 10"/>
                    <a:gd name="T11" fmla="*/ 0 h 22"/>
                    <a:gd name="T12" fmla="*/ 0 w 10"/>
                    <a:gd name="T13" fmla="*/ 5 h 22"/>
                    <a:gd name="T14" fmla="*/ 2 w 10"/>
                    <a:gd name="T15" fmla="*/ 13 h 22"/>
                    <a:gd name="T16" fmla="*/ 2 w 10"/>
                    <a:gd name="T17" fmla="*/ 17 h 22"/>
                    <a:gd name="T18" fmla="*/ 6 w 10"/>
                    <a:gd name="T19" fmla="*/ 22 h 22"/>
                    <a:gd name="T20" fmla="*/ 3 w 10"/>
                    <a:gd name="T21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22">
                      <a:moveTo>
                        <a:pt x="3" y="18"/>
                      </a:move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5" y="16"/>
                        <a:pt x="8" y="15"/>
                        <a:pt x="9" y="15"/>
                      </a:cubicBezTo>
                      <a:cubicBezTo>
                        <a:pt x="9" y="13"/>
                        <a:pt x="7" y="12"/>
                        <a:pt x="7" y="11"/>
                      </a:cubicBezTo>
                      <a:cubicBezTo>
                        <a:pt x="7" y="9"/>
                        <a:pt x="10" y="9"/>
                        <a:pt x="10" y="7"/>
                      </a:cubicBezTo>
                      <a:cubicBezTo>
                        <a:pt x="5" y="6"/>
                        <a:pt x="3" y="4"/>
                        <a:pt x="2" y="0"/>
                      </a:cubicBezTo>
                      <a:cubicBezTo>
                        <a:pt x="0" y="1"/>
                        <a:pt x="0" y="3"/>
                        <a:pt x="0" y="5"/>
                      </a:cubicBezTo>
                      <a:cubicBezTo>
                        <a:pt x="0" y="9"/>
                        <a:pt x="2" y="10"/>
                        <a:pt x="2" y="13"/>
                      </a:cubicBezTo>
                      <a:cubicBezTo>
                        <a:pt x="2" y="16"/>
                        <a:pt x="2" y="15"/>
                        <a:pt x="2" y="17"/>
                      </a:cubicBezTo>
                      <a:cubicBezTo>
                        <a:pt x="2" y="19"/>
                        <a:pt x="3" y="22"/>
                        <a:pt x="6" y="22"/>
                      </a:cubicBezTo>
                      <a:cubicBezTo>
                        <a:pt x="4" y="20"/>
                        <a:pt x="4" y="19"/>
                        <a:pt x="3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23">
                  <a:extLst>
                    <a:ext uri="{FF2B5EF4-FFF2-40B4-BE49-F238E27FC236}">
                      <a16:creationId xmlns:a16="http://schemas.microsoft.com/office/drawing/2014/main" id="{7AAE8B34-0727-6518-5E21-9D205C1C2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9336" y="3181074"/>
                  <a:ext cx="78070" cy="45851"/>
                </a:xfrm>
                <a:custGeom>
                  <a:avLst/>
                  <a:gdLst>
                    <a:gd name="T0" fmla="*/ 8 w 32"/>
                    <a:gd name="T1" fmla="*/ 18 h 19"/>
                    <a:gd name="T2" fmla="*/ 0 w 32"/>
                    <a:gd name="T3" fmla="*/ 12 h 19"/>
                    <a:gd name="T4" fmla="*/ 9 w 32"/>
                    <a:gd name="T5" fmla="*/ 12 h 19"/>
                    <a:gd name="T6" fmla="*/ 12 w 32"/>
                    <a:gd name="T7" fmla="*/ 11 h 19"/>
                    <a:gd name="T8" fmla="*/ 23 w 32"/>
                    <a:gd name="T9" fmla="*/ 9 h 19"/>
                    <a:gd name="T10" fmla="*/ 29 w 32"/>
                    <a:gd name="T11" fmla="*/ 0 h 19"/>
                    <a:gd name="T12" fmla="*/ 32 w 32"/>
                    <a:gd name="T13" fmla="*/ 5 h 19"/>
                    <a:gd name="T14" fmla="*/ 26 w 32"/>
                    <a:gd name="T15" fmla="*/ 15 h 19"/>
                    <a:gd name="T16" fmla="*/ 12 w 32"/>
                    <a:gd name="T17" fmla="*/ 19 h 19"/>
                    <a:gd name="T18" fmla="*/ 7 w 32"/>
                    <a:gd name="T19" fmla="*/ 16 h 19"/>
                    <a:gd name="T20" fmla="*/ 8 w 32"/>
                    <a:gd name="T21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19">
                      <a:moveTo>
                        <a:pt x="8" y="18"/>
                      </a:moveTo>
                      <a:cubicBezTo>
                        <a:pt x="6" y="15"/>
                        <a:pt x="1" y="16"/>
                        <a:pt x="0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12" y="11"/>
                        <a:pt x="12" y="11"/>
                      </a:cubicBezTo>
                      <a:cubicBezTo>
                        <a:pt x="16" y="9"/>
                        <a:pt x="21" y="10"/>
                        <a:pt x="23" y="9"/>
                      </a:cubicBezTo>
                      <a:cubicBezTo>
                        <a:pt x="27" y="7"/>
                        <a:pt x="25" y="0"/>
                        <a:pt x="29" y="0"/>
                      </a:cubicBezTo>
                      <a:cubicBezTo>
                        <a:pt x="31" y="0"/>
                        <a:pt x="32" y="3"/>
                        <a:pt x="32" y="5"/>
                      </a:cubicBezTo>
                      <a:cubicBezTo>
                        <a:pt x="32" y="11"/>
                        <a:pt x="26" y="9"/>
                        <a:pt x="26" y="15"/>
                      </a:cubicBezTo>
                      <a:cubicBezTo>
                        <a:pt x="21" y="16"/>
                        <a:pt x="18" y="19"/>
                        <a:pt x="12" y="19"/>
                      </a:cubicBezTo>
                      <a:cubicBezTo>
                        <a:pt x="11" y="19"/>
                        <a:pt x="7" y="17"/>
                        <a:pt x="7" y="16"/>
                      </a:cubicBezTo>
                      <a:lnTo>
                        <a:pt x="8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24">
                  <a:extLst>
                    <a:ext uri="{FF2B5EF4-FFF2-40B4-BE49-F238E27FC236}">
                      <a16:creationId xmlns:a16="http://schemas.microsoft.com/office/drawing/2014/main" id="{6C11D247-982E-9256-33DB-98518C07B8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2446" y="3103004"/>
                  <a:ext cx="406458" cy="211904"/>
                </a:xfrm>
                <a:custGeom>
                  <a:avLst/>
                  <a:gdLst>
                    <a:gd name="T0" fmla="*/ 83 w 166"/>
                    <a:gd name="T1" fmla="*/ 18 h 87"/>
                    <a:gd name="T2" fmla="*/ 104 w 166"/>
                    <a:gd name="T3" fmla="*/ 25 h 87"/>
                    <a:gd name="T4" fmla="*/ 112 w 166"/>
                    <a:gd name="T5" fmla="*/ 29 h 87"/>
                    <a:gd name="T6" fmla="*/ 116 w 166"/>
                    <a:gd name="T7" fmla="*/ 32 h 87"/>
                    <a:gd name="T8" fmla="*/ 132 w 166"/>
                    <a:gd name="T9" fmla="*/ 46 h 87"/>
                    <a:gd name="T10" fmla="*/ 141 w 166"/>
                    <a:gd name="T11" fmla="*/ 51 h 87"/>
                    <a:gd name="T12" fmla="*/ 135 w 166"/>
                    <a:gd name="T13" fmla="*/ 56 h 87"/>
                    <a:gd name="T14" fmla="*/ 141 w 166"/>
                    <a:gd name="T15" fmla="*/ 62 h 87"/>
                    <a:gd name="T16" fmla="*/ 145 w 166"/>
                    <a:gd name="T17" fmla="*/ 71 h 87"/>
                    <a:gd name="T18" fmla="*/ 152 w 166"/>
                    <a:gd name="T19" fmla="*/ 74 h 87"/>
                    <a:gd name="T20" fmla="*/ 154 w 166"/>
                    <a:gd name="T21" fmla="*/ 77 h 87"/>
                    <a:gd name="T22" fmla="*/ 157 w 166"/>
                    <a:gd name="T23" fmla="*/ 77 h 87"/>
                    <a:gd name="T24" fmla="*/ 160 w 166"/>
                    <a:gd name="T25" fmla="*/ 81 h 87"/>
                    <a:gd name="T26" fmla="*/ 166 w 166"/>
                    <a:gd name="T27" fmla="*/ 82 h 87"/>
                    <a:gd name="T28" fmla="*/ 162 w 166"/>
                    <a:gd name="T29" fmla="*/ 87 h 87"/>
                    <a:gd name="T30" fmla="*/ 160 w 166"/>
                    <a:gd name="T31" fmla="*/ 87 h 87"/>
                    <a:gd name="T32" fmla="*/ 155 w 166"/>
                    <a:gd name="T33" fmla="*/ 83 h 87"/>
                    <a:gd name="T34" fmla="*/ 148 w 166"/>
                    <a:gd name="T35" fmla="*/ 83 h 87"/>
                    <a:gd name="T36" fmla="*/ 137 w 166"/>
                    <a:gd name="T37" fmla="*/ 76 h 87"/>
                    <a:gd name="T38" fmla="*/ 134 w 166"/>
                    <a:gd name="T39" fmla="*/ 74 h 87"/>
                    <a:gd name="T40" fmla="*/ 113 w 166"/>
                    <a:gd name="T41" fmla="*/ 60 h 87"/>
                    <a:gd name="T42" fmla="*/ 103 w 166"/>
                    <a:gd name="T43" fmla="*/ 67 h 87"/>
                    <a:gd name="T44" fmla="*/ 101 w 166"/>
                    <a:gd name="T45" fmla="*/ 74 h 87"/>
                    <a:gd name="T46" fmla="*/ 90 w 166"/>
                    <a:gd name="T47" fmla="*/ 74 h 87"/>
                    <a:gd name="T48" fmla="*/ 74 w 166"/>
                    <a:gd name="T49" fmla="*/ 65 h 87"/>
                    <a:gd name="T50" fmla="*/ 69 w 166"/>
                    <a:gd name="T51" fmla="*/ 67 h 87"/>
                    <a:gd name="T52" fmla="*/ 63 w 166"/>
                    <a:gd name="T53" fmla="*/ 67 h 87"/>
                    <a:gd name="T54" fmla="*/ 59 w 166"/>
                    <a:gd name="T55" fmla="*/ 64 h 87"/>
                    <a:gd name="T56" fmla="*/ 66 w 166"/>
                    <a:gd name="T57" fmla="*/ 59 h 87"/>
                    <a:gd name="T58" fmla="*/ 62 w 166"/>
                    <a:gd name="T59" fmla="*/ 46 h 87"/>
                    <a:gd name="T60" fmla="*/ 50 w 166"/>
                    <a:gd name="T61" fmla="*/ 38 h 87"/>
                    <a:gd name="T62" fmla="*/ 34 w 166"/>
                    <a:gd name="T63" fmla="*/ 35 h 87"/>
                    <a:gd name="T64" fmla="*/ 24 w 166"/>
                    <a:gd name="T65" fmla="*/ 29 h 87"/>
                    <a:gd name="T66" fmla="*/ 24 w 166"/>
                    <a:gd name="T67" fmla="*/ 27 h 87"/>
                    <a:gd name="T68" fmla="*/ 20 w 166"/>
                    <a:gd name="T69" fmla="*/ 32 h 87"/>
                    <a:gd name="T70" fmla="*/ 17 w 166"/>
                    <a:gd name="T71" fmla="*/ 31 h 87"/>
                    <a:gd name="T72" fmla="*/ 15 w 166"/>
                    <a:gd name="T73" fmla="*/ 25 h 87"/>
                    <a:gd name="T74" fmla="*/ 10 w 166"/>
                    <a:gd name="T75" fmla="*/ 21 h 87"/>
                    <a:gd name="T76" fmla="*/ 25 w 166"/>
                    <a:gd name="T77" fmla="*/ 17 h 87"/>
                    <a:gd name="T78" fmla="*/ 23 w 166"/>
                    <a:gd name="T79" fmla="*/ 17 h 87"/>
                    <a:gd name="T80" fmla="*/ 14 w 166"/>
                    <a:gd name="T81" fmla="*/ 18 h 87"/>
                    <a:gd name="T82" fmla="*/ 10 w 166"/>
                    <a:gd name="T83" fmla="*/ 17 h 87"/>
                    <a:gd name="T84" fmla="*/ 9 w 166"/>
                    <a:gd name="T85" fmla="*/ 14 h 87"/>
                    <a:gd name="T86" fmla="*/ 0 w 166"/>
                    <a:gd name="T87" fmla="*/ 8 h 87"/>
                    <a:gd name="T88" fmla="*/ 4 w 166"/>
                    <a:gd name="T89" fmla="*/ 5 h 87"/>
                    <a:gd name="T90" fmla="*/ 14 w 166"/>
                    <a:gd name="T91" fmla="*/ 0 h 87"/>
                    <a:gd name="T92" fmla="*/ 28 w 166"/>
                    <a:gd name="T93" fmla="*/ 6 h 87"/>
                    <a:gd name="T94" fmla="*/ 28 w 166"/>
                    <a:gd name="T95" fmla="*/ 17 h 87"/>
                    <a:gd name="T96" fmla="*/ 32 w 166"/>
                    <a:gd name="T97" fmla="*/ 19 h 87"/>
                    <a:gd name="T98" fmla="*/ 38 w 166"/>
                    <a:gd name="T99" fmla="*/ 25 h 87"/>
                    <a:gd name="T100" fmla="*/ 43 w 166"/>
                    <a:gd name="T101" fmla="*/ 20 h 87"/>
                    <a:gd name="T102" fmla="*/ 50 w 166"/>
                    <a:gd name="T103" fmla="*/ 16 h 87"/>
                    <a:gd name="T104" fmla="*/ 60 w 166"/>
                    <a:gd name="T105" fmla="*/ 10 h 87"/>
                    <a:gd name="T106" fmla="*/ 63 w 166"/>
                    <a:gd name="T107" fmla="*/ 11 h 87"/>
                    <a:gd name="T108" fmla="*/ 71 w 166"/>
                    <a:gd name="T109" fmla="*/ 17 h 87"/>
                    <a:gd name="T110" fmla="*/ 78 w 166"/>
                    <a:gd name="T111" fmla="*/ 17 h 87"/>
                    <a:gd name="T112" fmla="*/ 84 w 166"/>
                    <a:gd name="T113" fmla="*/ 19 h 87"/>
                    <a:gd name="T114" fmla="*/ 84 w 166"/>
                    <a:gd name="T115" fmla="*/ 20 h 87"/>
                    <a:gd name="T116" fmla="*/ 83 w 166"/>
                    <a:gd name="T117" fmla="*/ 18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66" h="87">
                      <a:moveTo>
                        <a:pt x="83" y="18"/>
                      </a:moveTo>
                      <a:cubicBezTo>
                        <a:pt x="86" y="22"/>
                        <a:pt x="96" y="25"/>
                        <a:pt x="104" y="25"/>
                      </a:cubicBezTo>
                      <a:cubicBezTo>
                        <a:pt x="107" y="25"/>
                        <a:pt x="109" y="29"/>
                        <a:pt x="112" y="29"/>
                      </a:cubicBezTo>
                      <a:cubicBezTo>
                        <a:pt x="112" y="32"/>
                        <a:pt x="115" y="32"/>
                        <a:pt x="116" y="32"/>
                      </a:cubicBezTo>
                      <a:cubicBezTo>
                        <a:pt x="125" y="35"/>
                        <a:pt x="125" y="43"/>
                        <a:pt x="132" y="46"/>
                      </a:cubicBezTo>
                      <a:cubicBezTo>
                        <a:pt x="135" y="48"/>
                        <a:pt x="141" y="45"/>
                        <a:pt x="141" y="51"/>
                      </a:cubicBezTo>
                      <a:cubicBezTo>
                        <a:pt x="141" y="54"/>
                        <a:pt x="135" y="53"/>
                        <a:pt x="135" y="56"/>
                      </a:cubicBezTo>
                      <a:cubicBezTo>
                        <a:pt x="135" y="57"/>
                        <a:pt x="140" y="62"/>
                        <a:pt x="141" y="62"/>
                      </a:cubicBezTo>
                      <a:cubicBezTo>
                        <a:pt x="144" y="65"/>
                        <a:pt x="143" y="67"/>
                        <a:pt x="145" y="71"/>
                      </a:cubicBezTo>
                      <a:cubicBezTo>
                        <a:pt x="146" y="72"/>
                        <a:pt x="150" y="74"/>
                        <a:pt x="152" y="74"/>
                      </a:cubicBezTo>
                      <a:cubicBezTo>
                        <a:pt x="152" y="74"/>
                        <a:pt x="153" y="76"/>
                        <a:pt x="154" y="77"/>
                      </a:cubicBezTo>
                      <a:cubicBezTo>
                        <a:pt x="154" y="78"/>
                        <a:pt x="156" y="77"/>
                        <a:pt x="157" y="77"/>
                      </a:cubicBezTo>
                      <a:cubicBezTo>
                        <a:pt x="159" y="78"/>
                        <a:pt x="160" y="80"/>
                        <a:pt x="160" y="81"/>
                      </a:cubicBezTo>
                      <a:cubicBezTo>
                        <a:pt x="161" y="82"/>
                        <a:pt x="165" y="82"/>
                        <a:pt x="166" y="82"/>
                      </a:cubicBezTo>
                      <a:cubicBezTo>
                        <a:pt x="164" y="83"/>
                        <a:pt x="162" y="85"/>
                        <a:pt x="162" y="87"/>
                      </a:cubicBezTo>
                      <a:cubicBezTo>
                        <a:pt x="162" y="87"/>
                        <a:pt x="161" y="87"/>
                        <a:pt x="160" y="87"/>
                      </a:cubicBezTo>
                      <a:cubicBezTo>
                        <a:pt x="160" y="87"/>
                        <a:pt x="156" y="84"/>
                        <a:pt x="155" y="83"/>
                      </a:cubicBezTo>
                      <a:cubicBezTo>
                        <a:pt x="148" y="83"/>
                        <a:pt x="148" y="83"/>
                        <a:pt x="148" y="83"/>
                      </a:cubicBezTo>
                      <a:cubicBezTo>
                        <a:pt x="143" y="82"/>
                        <a:pt x="137" y="79"/>
                        <a:pt x="137" y="76"/>
                      </a:cubicBezTo>
                      <a:cubicBezTo>
                        <a:pt x="137" y="75"/>
                        <a:pt x="134" y="74"/>
                        <a:pt x="134" y="74"/>
                      </a:cubicBezTo>
                      <a:cubicBezTo>
                        <a:pt x="128" y="68"/>
                        <a:pt x="123" y="60"/>
                        <a:pt x="113" y="60"/>
                      </a:cubicBezTo>
                      <a:cubicBezTo>
                        <a:pt x="106" y="60"/>
                        <a:pt x="107" y="65"/>
                        <a:pt x="103" y="67"/>
                      </a:cubicBezTo>
                      <a:cubicBezTo>
                        <a:pt x="104" y="71"/>
                        <a:pt x="101" y="72"/>
                        <a:pt x="101" y="74"/>
                      </a:cubicBezTo>
                      <a:cubicBezTo>
                        <a:pt x="95" y="74"/>
                        <a:pt x="94" y="74"/>
                        <a:pt x="90" y="74"/>
                      </a:cubicBezTo>
                      <a:cubicBezTo>
                        <a:pt x="83" y="74"/>
                        <a:pt x="81" y="65"/>
                        <a:pt x="74" y="65"/>
                      </a:cubicBezTo>
                      <a:cubicBezTo>
                        <a:pt x="72" y="65"/>
                        <a:pt x="69" y="65"/>
                        <a:pt x="69" y="67"/>
                      </a:cubicBezTo>
                      <a:cubicBezTo>
                        <a:pt x="63" y="67"/>
                        <a:pt x="63" y="67"/>
                        <a:pt x="63" y="67"/>
                      </a:cubicBezTo>
                      <a:cubicBezTo>
                        <a:pt x="61" y="67"/>
                        <a:pt x="59" y="67"/>
                        <a:pt x="59" y="64"/>
                      </a:cubicBezTo>
                      <a:cubicBezTo>
                        <a:pt x="59" y="61"/>
                        <a:pt x="64" y="60"/>
                        <a:pt x="66" y="59"/>
                      </a:cubicBezTo>
                      <a:cubicBezTo>
                        <a:pt x="62" y="55"/>
                        <a:pt x="63" y="51"/>
                        <a:pt x="62" y="46"/>
                      </a:cubicBezTo>
                      <a:cubicBezTo>
                        <a:pt x="61" y="43"/>
                        <a:pt x="53" y="40"/>
                        <a:pt x="50" y="38"/>
                      </a:cubicBezTo>
                      <a:cubicBezTo>
                        <a:pt x="47" y="37"/>
                        <a:pt x="39" y="35"/>
                        <a:pt x="34" y="35"/>
                      </a:cubicBezTo>
                      <a:cubicBezTo>
                        <a:pt x="30" y="35"/>
                        <a:pt x="28" y="28"/>
                        <a:pt x="24" y="29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3" y="29"/>
                        <a:pt x="22" y="32"/>
                        <a:pt x="20" y="32"/>
                      </a:cubicBezTo>
                      <a:cubicBezTo>
                        <a:pt x="19" y="32"/>
                        <a:pt x="17" y="32"/>
                        <a:pt x="17" y="31"/>
                      </a:cubicBezTo>
                      <a:cubicBezTo>
                        <a:pt x="15" y="28"/>
                        <a:pt x="17" y="27"/>
                        <a:pt x="15" y="25"/>
                      </a:cubicBezTo>
                      <a:cubicBezTo>
                        <a:pt x="14" y="23"/>
                        <a:pt x="11" y="24"/>
                        <a:pt x="10" y="21"/>
                      </a:cubicBezTo>
                      <a:cubicBezTo>
                        <a:pt x="14" y="19"/>
                        <a:pt x="23" y="20"/>
                        <a:pt x="25" y="17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0" y="17"/>
                        <a:pt x="18" y="18"/>
                        <a:pt x="14" y="18"/>
                      </a:cubicBezTo>
                      <a:cubicBezTo>
                        <a:pt x="13" y="18"/>
                        <a:pt x="12" y="17"/>
                        <a:pt x="10" y="17"/>
                      </a:cubicBezTo>
                      <a:cubicBezTo>
                        <a:pt x="10" y="17"/>
                        <a:pt x="9" y="15"/>
                        <a:pt x="9" y="14"/>
                      </a:cubicBezTo>
                      <a:cubicBezTo>
                        <a:pt x="7" y="10"/>
                        <a:pt x="0" y="12"/>
                        <a:pt x="0" y="8"/>
                      </a:cubicBezTo>
                      <a:cubicBezTo>
                        <a:pt x="0" y="6"/>
                        <a:pt x="2" y="5"/>
                        <a:pt x="4" y="5"/>
                      </a:cubicBezTo>
                      <a:cubicBezTo>
                        <a:pt x="7" y="5"/>
                        <a:pt x="9" y="0"/>
                        <a:pt x="14" y="0"/>
                      </a:cubicBezTo>
                      <a:cubicBezTo>
                        <a:pt x="19" y="0"/>
                        <a:pt x="23" y="5"/>
                        <a:pt x="28" y="6"/>
                      </a:cubicBezTo>
                      <a:cubicBezTo>
                        <a:pt x="28" y="10"/>
                        <a:pt x="28" y="14"/>
                        <a:pt x="28" y="17"/>
                      </a:cubicBezTo>
                      <a:cubicBezTo>
                        <a:pt x="28" y="18"/>
                        <a:pt x="30" y="19"/>
                        <a:pt x="32" y="19"/>
                      </a:cubicBezTo>
                      <a:cubicBezTo>
                        <a:pt x="32" y="20"/>
                        <a:pt x="36" y="25"/>
                        <a:pt x="38" y="25"/>
                      </a:cubicBezTo>
                      <a:cubicBezTo>
                        <a:pt x="40" y="25"/>
                        <a:pt x="43" y="21"/>
                        <a:pt x="43" y="20"/>
                      </a:cubicBezTo>
                      <a:cubicBezTo>
                        <a:pt x="46" y="18"/>
                        <a:pt x="46" y="17"/>
                        <a:pt x="50" y="16"/>
                      </a:cubicBezTo>
                      <a:cubicBezTo>
                        <a:pt x="53" y="15"/>
                        <a:pt x="56" y="10"/>
                        <a:pt x="60" y="10"/>
                      </a:cubicBezTo>
                      <a:cubicBezTo>
                        <a:pt x="60" y="11"/>
                        <a:pt x="62" y="11"/>
                        <a:pt x="63" y="11"/>
                      </a:cubicBezTo>
                      <a:cubicBezTo>
                        <a:pt x="67" y="12"/>
                        <a:pt x="69" y="16"/>
                        <a:pt x="71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80" y="18"/>
                        <a:pt x="83" y="19"/>
                        <a:pt x="84" y="19"/>
                      </a:cubicBezTo>
                      <a:cubicBezTo>
                        <a:pt x="84" y="20"/>
                        <a:pt x="84" y="20"/>
                        <a:pt x="84" y="20"/>
                      </a:cubicBezTo>
                      <a:lnTo>
                        <a:pt x="83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25">
                  <a:extLst>
                    <a:ext uri="{FF2B5EF4-FFF2-40B4-BE49-F238E27FC236}">
                      <a16:creationId xmlns:a16="http://schemas.microsoft.com/office/drawing/2014/main" id="{561F5444-3A84-EC8D-5916-DEB82951C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5100" y="3148855"/>
                  <a:ext cx="39654" cy="42133"/>
                </a:xfrm>
                <a:custGeom>
                  <a:avLst/>
                  <a:gdLst>
                    <a:gd name="T0" fmla="*/ 14 w 16"/>
                    <a:gd name="T1" fmla="*/ 16 h 17"/>
                    <a:gd name="T2" fmla="*/ 12 w 16"/>
                    <a:gd name="T3" fmla="*/ 11 h 17"/>
                    <a:gd name="T4" fmla="*/ 5 w 16"/>
                    <a:gd name="T5" fmla="*/ 4 h 17"/>
                    <a:gd name="T6" fmla="*/ 0 w 16"/>
                    <a:gd name="T7" fmla="*/ 0 h 17"/>
                    <a:gd name="T8" fmla="*/ 11 w 16"/>
                    <a:gd name="T9" fmla="*/ 9 h 17"/>
                    <a:gd name="T10" fmla="*/ 16 w 16"/>
                    <a:gd name="T11" fmla="*/ 14 h 17"/>
                    <a:gd name="T12" fmla="*/ 16 w 16"/>
                    <a:gd name="T13" fmla="*/ 16 h 17"/>
                    <a:gd name="T14" fmla="*/ 14 w 16"/>
                    <a:gd name="T15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7">
                      <a:moveTo>
                        <a:pt x="14" y="16"/>
                      </a:moveTo>
                      <a:cubicBezTo>
                        <a:pt x="11" y="16"/>
                        <a:pt x="11" y="14"/>
                        <a:pt x="12" y="11"/>
                      </a:cubicBezTo>
                      <a:cubicBezTo>
                        <a:pt x="8" y="9"/>
                        <a:pt x="8" y="6"/>
                        <a:pt x="5" y="4"/>
                      </a:cubicBezTo>
                      <a:cubicBezTo>
                        <a:pt x="2" y="2"/>
                        <a:pt x="0" y="3"/>
                        <a:pt x="0" y="0"/>
                      </a:cubicBezTo>
                      <a:cubicBezTo>
                        <a:pt x="5" y="2"/>
                        <a:pt x="8" y="6"/>
                        <a:pt x="11" y="9"/>
                      </a:cubicBezTo>
                      <a:cubicBezTo>
                        <a:pt x="13" y="11"/>
                        <a:pt x="16" y="10"/>
                        <a:pt x="16" y="14"/>
                      </a:cubicBezTo>
                      <a:cubicBezTo>
                        <a:pt x="16" y="15"/>
                        <a:pt x="16" y="16"/>
                        <a:pt x="16" y="16"/>
                      </a:cubicBezTo>
                      <a:cubicBezTo>
                        <a:pt x="16" y="16"/>
                        <a:pt x="15" y="17"/>
                        <a:pt x="1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6">
                  <a:extLst>
                    <a:ext uri="{FF2B5EF4-FFF2-40B4-BE49-F238E27FC236}">
                      <a16:creationId xmlns:a16="http://schemas.microsoft.com/office/drawing/2014/main" id="{95798E89-EA13-8193-6D86-C9C53D1026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6973" y="3208336"/>
                  <a:ext cx="18588" cy="26024"/>
                </a:xfrm>
                <a:custGeom>
                  <a:avLst/>
                  <a:gdLst>
                    <a:gd name="T0" fmla="*/ 4 w 8"/>
                    <a:gd name="T1" fmla="*/ 6 h 11"/>
                    <a:gd name="T2" fmla="*/ 0 w 8"/>
                    <a:gd name="T3" fmla="*/ 0 h 11"/>
                    <a:gd name="T4" fmla="*/ 8 w 8"/>
                    <a:gd name="T5" fmla="*/ 8 h 11"/>
                    <a:gd name="T6" fmla="*/ 6 w 8"/>
                    <a:gd name="T7" fmla="*/ 11 h 11"/>
                    <a:gd name="T8" fmla="*/ 4 w 8"/>
                    <a:gd name="T9" fmla="*/ 9 h 11"/>
                    <a:gd name="T10" fmla="*/ 4 w 8"/>
                    <a:gd name="T11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11">
                      <a:moveTo>
                        <a:pt x="4" y="6"/>
                      </a:moveTo>
                      <a:cubicBezTo>
                        <a:pt x="1" y="6"/>
                        <a:pt x="0" y="3"/>
                        <a:pt x="0" y="0"/>
                      </a:cubicBezTo>
                      <a:cubicBezTo>
                        <a:pt x="2" y="1"/>
                        <a:pt x="8" y="7"/>
                        <a:pt x="8" y="8"/>
                      </a:cubicBezTo>
                      <a:cubicBezTo>
                        <a:pt x="8" y="9"/>
                        <a:pt x="7" y="11"/>
                        <a:pt x="6" y="11"/>
                      </a:cubicBezTo>
                      <a:cubicBezTo>
                        <a:pt x="5" y="11"/>
                        <a:pt x="4" y="9"/>
                        <a:pt x="4" y="9"/>
                      </a:cubicBezTo>
                      <a:cubicBezTo>
                        <a:pt x="4" y="8"/>
                        <a:pt x="4" y="7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27">
                  <a:extLst>
                    <a:ext uri="{FF2B5EF4-FFF2-40B4-BE49-F238E27FC236}">
                      <a16:creationId xmlns:a16="http://schemas.microsoft.com/office/drawing/2014/main" id="{4433F7C0-E1FB-C78E-411F-8FF6FA6F7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2651" y="3246752"/>
                  <a:ext cx="27262" cy="14870"/>
                </a:xfrm>
                <a:custGeom>
                  <a:avLst/>
                  <a:gdLst>
                    <a:gd name="T0" fmla="*/ 1 w 11"/>
                    <a:gd name="T1" fmla="*/ 0 h 6"/>
                    <a:gd name="T2" fmla="*/ 11 w 11"/>
                    <a:gd name="T3" fmla="*/ 5 h 6"/>
                    <a:gd name="T4" fmla="*/ 9 w 11"/>
                    <a:gd name="T5" fmla="*/ 6 h 6"/>
                    <a:gd name="T6" fmla="*/ 0 w 11"/>
                    <a:gd name="T7" fmla="*/ 1 h 6"/>
                    <a:gd name="T8" fmla="*/ 1 w 11"/>
                    <a:gd name="T9" fmla="*/ 1 h 6"/>
                    <a:gd name="T10" fmla="*/ 1 w 11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6">
                      <a:moveTo>
                        <a:pt x="1" y="0"/>
                      </a:moveTo>
                      <a:cubicBezTo>
                        <a:pt x="4" y="1"/>
                        <a:pt x="10" y="3"/>
                        <a:pt x="11" y="5"/>
                      </a:cubicBezTo>
                      <a:cubicBezTo>
                        <a:pt x="11" y="6"/>
                        <a:pt x="10" y="6"/>
                        <a:pt x="9" y="6"/>
                      </a:cubicBezTo>
                      <a:cubicBezTo>
                        <a:pt x="7" y="6"/>
                        <a:pt x="0" y="4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28">
                  <a:extLst>
                    <a:ext uri="{FF2B5EF4-FFF2-40B4-BE49-F238E27FC236}">
                      <a16:creationId xmlns:a16="http://schemas.microsoft.com/office/drawing/2014/main" id="{5C49B36C-3EFF-1ADC-D282-C613FDF19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0432" y="3229403"/>
                  <a:ext cx="17349" cy="9914"/>
                </a:xfrm>
                <a:custGeom>
                  <a:avLst/>
                  <a:gdLst>
                    <a:gd name="T0" fmla="*/ 0 w 7"/>
                    <a:gd name="T1" fmla="*/ 0 h 4"/>
                    <a:gd name="T2" fmla="*/ 7 w 7"/>
                    <a:gd name="T3" fmla="*/ 4 h 4"/>
                    <a:gd name="T4" fmla="*/ 4 w 7"/>
                    <a:gd name="T5" fmla="*/ 4 h 4"/>
                    <a:gd name="T6" fmla="*/ 0 w 7"/>
                    <a:gd name="T7" fmla="*/ 1 h 4"/>
                    <a:gd name="T8" fmla="*/ 2 w 7"/>
                    <a:gd name="T9" fmla="*/ 0 h 4"/>
                    <a:gd name="T10" fmla="*/ 0 w 7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4">
                      <a:moveTo>
                        <a:pt x="0" y="0"/>
                      </a:moveTo>
                      <a:cubicBezTo>
                        <a:pt x="3" y="2"/>
                        <a:pt x="5" y="1"/>
                        <a:pt x="7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29">
                  <a:extLst>
                    <a:ext uri="{FF2B5EF4-FFF2-40B4-BE49-F238E27FC236}">
                      <a16:creationId xmlns:a16="http://schemas.microsoft.com/office/drawing/2014/main" id="{FA28C8C9-533D-7600-9F6E-5810B3AFA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8787" y="3959292"/>
                  <a:ext cx="78070" cy="78070"/>
                </a:xfrm>
                <a:custGeom>
                  <a:avLst/>
                  <a:gdLst>
                    <a:gd name="T0" fmla="*/ 16 w 32"/>
                    <a:gd name="T1" fmla="*/ 4 h 32"/>
                    <a:gd name="T2" fmla="*/ 29 w 32"/>
                    <a:gd name="T3" fmla="*/ 1 h 32"/>
                    <a:gd name="T4" fmla="*/ 32 w 32"/>
                    <a:gd name="T5" fmla="*/ 10 h 32"/>
                    <a:gd name="T6" fmla="*/ 18 w 32"/>
                    <a:gd name="T7" fmla="*/ 32 h 32"/>
                    <a:gd name="T8" fmla="*/ 0 w 32"/>
                    <a:gd name="T9" fmla="*/ 4 h 32"/>
                    <a:gd name="T10" fmla="*/ 16 w 32"/>
                    <a:gd name="T1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32">
                      <a:moveTo>
                        <a:pt x="16" y="4"/>
                      </a:moveTo>
                      <a:cubicBezTo>
                        <a:pt x="20" y="4"/>
                        <a:pt x="25" y="3"/>
                        <a:pt x="29" y="1"/>
                      </a:cubicBezTo>
                      <a:cubicBezTo>
                        <a:pt x="30" y="5"/>
                        <a:pt x="32" y="7"/>
                        <a:pt x="32" y="10"/>
                      </a:cubicBezTo>
                      <a:cubicBezTo>
                        <a:pt x="32" y="16"/>
                        <a:pt x="24" y="32"/>
                        <a:pt x="18" y="32"/>
                      </a:cubicBezTo>
                      <a:cubicBezTo>
                        <a:pt x="10" y="32"/>
                        <a:pt x="0" y="10"/>
                        <a:pt x="0" y="4"/>
                      </a:cubicBezTo>
                      <a:cubicBezTo>
                        <a:pt x="0" y="0"/>
                        <a:pt x="16" y="4"/>
                        <a:pt x="1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30">
                  <a:extLst>
                    <a:ext uri="{FF2B5EF4-FFF2-40B4-BE49-F238E27FC236}">
                      <a16:creationId xmlns:a16="http://schemas.microsoft.com/office/drawing/2014/main" id="{13DB7B9A-F4C9-A534-9685-D56EAF641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6944" y="3944422"/>
                  <a:ext cx="7435" cy="12392"/>
                </a:xfrm>
                <a:custGeom>
                  <a:avLst/>
                  <a:gdLst>
                    <a:gd name="T0" fmla="*/ 3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  <a:gd name="T6" fmla="*/ 3 w 3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5">
                      <a:moveTo>
                        <a:pt x="3" y="0"/>
                      </a:moveTo>
                      <a:cubicBezTo>
                        <a:pt x="3" y="3"/>
                        <a:pt x="3" y="3"/>
                        <a:pt x="3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" y="0"/>
                        <a:pt x="3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31">
                  <a:extLst>
                    <a:ext uri="{FF2B5EF4-FFF2-40B4-BE49-F238E27FC236}">
                      <a16:creationId xmlns:a16="http://schemas.microsoft.com/office/drawing/2014/main" id="{2AE35E0D-792A-86AA-71BD-03F82F74E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7691" y="3846525"/>
                  <a:ext cx="23545" cy="12392"/>
                </a:xfrm>
                <a:custGeom>
                  <a:avLst/>
                  <a:gdLst>
                    <a:gd name="T0" fmla="*/ 10 w 10"/>
                    <a:gd name="T1" fmla="*/ 2 h 5"/>
                    <a:gd name="T2" fmla="*/ 0 w 10"/>
                    <a:gd name="T3" fmla="*/ 2 h 5"/>
                    <a:gd name="T4" fmla="*/ 10 w 10"/>
                    <a:gd name="T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cubicBezTo>
                        <a:pt x="7" y="4"/>
                        <a:pt x="3" y="5"/>
                        <a:pt x="0" y="2"/>
                      </a:cubicBezTo>
                      <a:cubicBezTo>
                        <a:pt x="6" y="0"/>
                        <a:pt x="6" y="0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32">
                  <a:extLst>
                    <a:ext uri="{FF2B5EF4-FFF2-40B4-BE49-F238E27FC236}">
                      <a16:creationId xmlns:a16="http://schemas.microsoft.com/office/drawing/2014/main" id="{A3B4BB13-1FFC-A47F-CBDD-3ABB935A6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7575" y="3324821"/>
                  <a:ext cx="27262" cy="12392"/>
                </a:xfrm>
                <a:custGeom>
                  <a:avLst/>
                  <a:gdLst>
                    <a:gd name="T0" fmla="*/ 11 w 11"/>
                    <a:gd name="T1" fmla="*/ 1 h 5"/>
                    <a:gd name="T2" fmla="*/ 11 w 11"/>
                    <a:gd name="T3" fmla="*/ 5 h 5"/>
                    <a:gd name="T4" fmla="*/ 8 w 11"/>
                    <a:gd name="T5" fmla="*/ 5 h 5"/>
                    <a:gd name="T6" fmla="*/ 0 w 11"/>
                    <a:gd name="T7" fmla="*/ 2 h 5"/>
                    <a:gd name="T8" fmla="*/ 11 w 11"/>
                    <a:gd name="T9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5">
                      <a:moveTo>
                        <a:pt x="11" y="1"/>
                      </a:move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0" y="5"/>
                        <a:pt x="9" y="5"/>
                        <a:pt x="8" y="5"/>
                      </a:cubicBezTo>
                      <a:cubicBezTo>
                        <a:pt x="5" y="5"/>
                        <a:pt x="1" y="3"/>
                        <a:pt x="0" y="2"/>
                      </a:cubicBezTo>
                      <a:cubicBezTo>
                        <a:pt x="5" y="1"/>
                        <a:pt x="7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33">
                  <a:extLst>
                    <a:ext uri="{FF2B5EF4-FFF2-40B4-BE49-F238E27FC236}">
                      <a16:creationId xmlns:a16="http://schemas.microsoft.com/office/drawing/2014/main" id="{5FDFECE4-3F80-5AC7-DFF1-6A11DC2F8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2991" y="3314908"/>
                  <a:ext cx="806720" cy="612166"/>
                </a:xfrm>
                <a:custGeom>
                  <a:avLst/>
                  <a:gdLst>
                    <a:gd name="T0" fmla="*/ 330 w 330"/>
                    <a:gd name="T1" fmla="*/ 152 h 250"/>
                    <a:gd name="T2" fmla="*/ 326 w 330"/>
                    <a:gd name="T3" fmla="*/ 177 h 250"/>
                    <a:gd name="T4" fmla="*/ 310 w 330"/>
                    <a:gd name="T5" fmla="*/ 203 h 250"/>
                    <a:gd name="T6" fmla="*/ 302 w 330"/>
                    <a:gd name="T7" fmla="*/ 229 h 250"/>
                    <a:gd name="T8" fmla="*/ 259 w 330"/>
                    <a:gd name="T9" fmla="*/ 241 h 250"/>
                    <a:gd name="T10" fmla="*/ 218 w 330"/>
                    <a:gd name="T11" fmla="*/ 228 h 250"/>
                    <a:gd name="T12" fmla="*/ 213 w 330"/>
                    <a:gd name="T13" fmla="*/ 215 h 250"/>
                    <a:gd name="T14" fmla="*/ 204 w 330"/>
                    <a:gd name="T15" fmla="*/ 217 h 250"/>
                    <a:gd name="T16" fmla="*/ 203 w 330"/>
                    <a:gd name="T17" fmla="*/ 205 h 250"/>
                    <a:gd name="T18" fmla="*/ 196 w 330"/>
                    <a:gd name="T19" fmla="*/ 214 h 250"/>
                    <a:gd name="T20" fmla="*/ 201 w 330"/>
                    <a:gd name="T21" fmla="*/ 191 h 250"/>
                    <a:gd name="T22" fmla="*/ 180 w 330"/>
                    <a:gd name="T23" fmla="*/ 206 h 250"/>
                    <a:gd name="T24" fmla="*/ 139 w 330"/>
                    <a:gd name="T25" fmla="*/ 180 h 250"/>
                    <a:gd name="T26" fmla="*/ 85 w 330"/>
                    <a:gd name="T27" fmla="*/ 201 h 250"/>
                    <a:gd name="T28" fmla="*/ 60 w 330"/>
                    <a:gd name="T29" fmla="*/ 203 h 250"/>
                    <a:gd name="T30" fmla="*/ 14 w 330"/>
                    <a:gd name="T31" fmla="*/ 202 h 250"/>
                    <a:gd name="T32" fmla="*/ 15 w 330"/>
                    <a:gd name="T33" fmla="*/ 171 h 250"/>
                    <a:gd name="T34" fmla="*/ 1 w 330"/>
                    <a:gd name="T35" fmla="*/ 133 h 250"/>
                    <a:gd name="T36" fmla="*/ 5 w 330"/>
                    <a:gd name="T37" fmla="*/ 133 h 250"/>
                    <a:gd name="T38" fmla="*/ 2 w 330"/>
                    <a:gd name="T39" fmla="*/ 115 h 250"/>
                    <a:gd name="T40" fmla="*/ 5 w 330"/>
                    <a:gd name="T41" fmla="*/ 95 h 250"/>
                    <a:gd name="T42" fmla="*/ 21 w 330"/>
                    <a:gd name="T43" fmla="*/ 87 h 250"/>
                    <a:gd name="T44" fmla="*/ 74 w 330"/>
                    <a:gd name="T45" fmla="*/ 62 h 250"/>
                    <a:gd name="T46" fmla="*/ 77 w 330"/>
                    <a:gd name="T47" fmla="*/ 50 h 250"/>
                    <a:gd name="T48" fmla="*/ 85 w 330"/>
                    <a:gd name="T49" fmla="*/ 46 h 250"/>
                    <a:gd name="T50" fmla="*/ 97 w 330"/>
                    <a:gd name="T51" fmla="*/ 33 h 250"/>
                    <a:gd name="T52" fmla="*/ 121 w 330"/>
                    <a:gd name="T53" fmla="*/ 38 h 250"/>
                    <a:gd name="T54" fmla="*/ 132 w 330"/>
                    <a:gd name="T55" fmla="*/ 37 h 250"/>
                    <a:gd name="T56" fmla="*/ 137 w 330"/>
                    <a:gd name="T57" fmla="*/ 20 h 250"/>
                    <a:gd name="T58" fmla="*/ 158 w 330"/>
                    <a:gd name="T59" fmla="*/ 11 h 250"/>
                    <a:gd name="T60" fmla="*/ 179 w 330"/>
                    <a:gd name="T61" fmla="*/ 13 h 250"/>
                    <a:gd name="T62" fmla="*/ 193 w 330"/>
                    <a:gd name="T63" fmla="*/ 16 h 250"/>
                    <a:gd name="T64" fmla="*/ 183 w 330"/>
                    <a:gd name="T65" fmla="*/ 36 h 250"/>
                    <a:gd name="T66" fmla="*/ 191 w 330"/>
                    <a:gd name="T67" fmla="*/ 44 h 250"/>
                    <a:gd name="T68" fmla="*/ 221 w 330"/>
                    <a:gd name="T69" fmla="*/ 59 h 250"/>
                    <a:gd name="T70" fmla="*/ 233 w 330"/>
                    <a:gd name="T71" fmla="*/ 10 h 250"/>
                    <a:gd name="T72" fmla="*/ 248 w 330"/>
                    <a:gd name="T73" fmla="*/ 18 h 250"/>
                    <a:gd name="T74" fmla="*/ 260 w 330"/>
                    <a:gd name="T75" fmla="*/ 33 h 250"/>
                    <a:gd name="T76" fmla="*/ 272 w 330"/>
                    <a:gd name="T77" fmla="*/ 68 h 250"/>
                    <a:gd name="T78" fmla="*/ 297 w 330"/>
                    <a:gd name="T79" fmla="*/ 95 h 250"/>
                    <a:gd name="T80" fmla="*/ 323 w 330"/>
                    <a:gd name="T81" fmla="*/ 121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30" h="250">
                      <a:moveTo>
                        <a:pt x="322" y="122"/>
                      </a:moveTo>
                      <a:cubicBezTo>
                        <a:pt x="327" y="128"/>
                        <a:pt x="330" y="143"/>
                        <a:pt x="330" y="152"/>
                      </a:cubicBezTo>
                      <a:cubicBezTo>
                        <a:pt x="330" y="158"/>
                        <a:pt x="328" y="167"/>
                        <a:pt x="326" y="169"/>
                      </a:cubicBezTo>
                      <a:cubicBezTo>
                        <a:pt x="326" y="177"/>
                        <a:pt x="326" y="177"/>
                        <a:pt x="326" y="177"/>
                      </a:cubicBezTo>
                      <a:cubicBezTo>
                        <a:pt x="324" y="180"/>
                        <a:pt x="325" y="181"/>
                        <a:pt x="324" y="183"/>
                      </a:cubicBezTo>
                      <a:cubicBezTo>
                        <a:pt x="318" y="191"/>
                        <a:pt x="313" y="194"/>
                        <a:pt x="310" y="203"/>
                      </a:cubicBezTo>
                      <a:cubicBezTo>
                        <a:pt x="308" y="210"/>
                        <a:pt x="302" y="219"/>
                        <a:pt x="302" y="229"/>
                      </a:cubicBezTo>
                      <a:cubicBezTo>
                        <a:pt x="302" y="229"/>
                        <a:pt x="302" y="229"/>
                        <a:pt x="302" y="229"/>
                      </a:cubicBezTo>
                      <a:cubicBezTo>
                        <a:pt x="299" y="242"/>
                        <a:pt x="275" y="236"/>
                        <a:pt x="273" y="250"/>
                      </a:cubicBezTo>
                      <a:cubicBezTo>
                        <a:pt x="271" y="249"/>
                        <a:pt x="259" y="243"/>
                        <a:pt x="259" y="241"/>
                      </a:cubicBezTo>
                      <a:cubicBezTo>
                        <a:pt x="252" y="241"/>
                        <a:pt x="254" y="247"/>
                        <a:pt x="247" y="247"/>
                      </a:cubicBezTo>
                      <a:cubicBezTo>
                        <a:pt x="236" y="247"/>
                        <a:pt x="218" y="240"/>
                        <a:pt x="218" y="228"/>
                      </a:cubicBezTo>
                      <a:cubicBezTo>
                        <a:pt x="218" y="224"/>
                        <a:pt x="214" y="220"/>
                        <a:pt x="214" y="217"/>
                      </a:cubicBezTo>
                      <a:cubicBezTo>
                        <a:pt x="214" y="217"/>
                        <a:pt x="213" y="215"/>
                        <a:pt x="213" y="215"/>
                      </a:cubicBezTo>
                      <a:cubicBezTo>
                        <a:pt x="211" y="216"/>
                        <a:pt x="210" y="217"/>
                        <a:pt x="208" y="217"/>
                      </a:cubicBezTo>
                      <a:cubicBezTo>
                        <a:pt x="204" y="217"/>
                        <a:pt x="204" y="217"/>
                        <a:pt x="204" y="217"/>
                      </a:cubicBezTo>
                      <a:cubicBezTo>
                        <a:pt x="205" y="215"/>
                        <a:pt x="206" y="214"/>
                        <a:pt x="206" y="211"/>
                      </a:cubicBezTo>
                      <a:cubicBezTo>
                        <a:pt x="206" y="207"/>
                        <a:pt x="204" y="206"/>
                        <a:pt x="203" y="205"/>
                      </a:cubicBezTo>
                      <a:cubicBezTo>
                        <a:pt x="203" y="206"/>
                        <a:pt x="203" y="207"/>
                        <a:pt x="203" y="208"/>
                      </a:cubicBezTo>
                      <a:cubicBezTo>
                        <a:pt x="200" y="209"/>
                        <a:pt x="200" y="214"/>
                        <a:pt x="196" y="214"/>
                      </a:cubicBezTo>
                      <a:cubicBezTo>
                        <a:pt x="194" y="214"/>
                        <a:pt x="193" y="213"/>
                        <a:pt x="193" y="211"/>
                      </a:cubicBezTo>
                      <a:cubicBezTo>
                        <a:pt x="200" y="210"/>
                        <a:pt x="201" y="195"/>
                        <a:pt x="201" y="191"/>
                      </a:cubicBezTo>
                      <a:cubicBezTo>
                        <a:pt x="196" y="196"/>
                        <a:pt x="189" y="211"/>
                        <a:pt x="183" y="211"/>
                      </a:cubicBezTo>
                      <a:cubicBezTo>
                        <a:pt x="179" y="211"/>
                        <a:pt x="180" y="206"/>
                        <a:pt x="180" y="206"/>
                      </a:cubicBezTo>
                      <a:cubicBezTo>
                        <a:pt x="178" y="206"/>
                        <a:pt x="172" y="192"/>
                        <a:pt x="170" y="188"/>
                      </a:cubicBezTo>
                      <a:cubicBezTo>
                        <a:pt x="165" y="183"/>
                        <a:pt x="148" y="180"/>
                        <a:pt x="139" y="180"/>
                      </a:cubicBezTo>
                      <a:cubicBezTo>
                        <a:pt x="128" y="180"/>
                        <a:pt x="126" y="184"/>
                        <a:pt x="120" y="186"/>
                      </a:cubicBezTo>
                      <a:cubicBezTo>
                        <a:pt x="105" y="191"/>
                        <a:pt x="87" y="186"/>
                        <a:pt x="85" y="201"/>
                      </a:cubicBezTo>
                      <a:cubicBezTo>
                        <a:pt x="79" y="201"/>
                        <a:pt x="74" y="203"/>
                        <a:pt x="68" y="203"/>
                      </a:cubicBezTo>
                      <a:cubicBezTo>
                        <a:pt x="63" y="200"/>
                        <a:pt x="63" y="203"/>
                        <a:pt x="60" y="203"/>
                      </a:cubicBezTo>
                      <a:cubicBezTo>
                        <a:pt x="50" y="203"/>
                        <a:pt x="45" y="212"/>
                        <a:pt x="33" y="212"/>
                      </a:cubicBezTo>
                      <a:cubicBezTo>
                        <a:pt x="28" y="212"/>
                        <a:pt x="14" y="206"/>
                        <a:pt x="14" y="202"/>
                      </a:cubicBezTo>
                      <a:cubicBezTo>
                        <a:pt x="14" y="198"/>
                        <a:pt x="21" y="196"/>
                        <a:pt x="21" y="189"/>
                      </a:cubicBezTo>
                      <a:cubicBezTo>
                        <a:pt x="21" y="181"/>
                        <a:pt x="16" y="176"/>
                        <a:pt x="15" y="171"/>
                      </a:cubicBezTo>
                      <a:cubicBezTo>
                        <a:pt x="11" y="159"/>
                        <a:pt x="10" y="155"/>
                        <a:pt x="7" y="143"/>
                      </a:cubicBezTo>
                      <a:cubicBezTo>
                        <a:pt x="5" y="139"/>
                        <a:pt x="0" y="138"/>
                        <a:pt x="1" y="133"/>
                      </a:cubicBezTo>
                      <a:cubicBezTo>
                        <a:pt x="2" y="132"/>
                        <a:pt x="2" y="131"/>
                        <a:pt x="3" y="130"/>
                      </a:cubicBezTo>
                      <a:cubicBezTo>
                        <a:pt x="3" y="131"/>
                        <a:pt x="4" y="132"/>
                        <a:pt x="5" y="133"/>
                      </a:cubicBezTo>
                      <a:cubicBezTo>
                        <a:pt x="6" y="132"/>
                        <a:pt x="5" y="131"/>
                        <a:pt x="5" y="130"/>
                      </a:cubicBezTo>
                      <a:cubicBezTo>
                        <a:pt x="5" y="125"/>
                        <a:pt x="2" y="122"/>
                        <a:pt x="2" y="115"/>
                      </a:cubicBezTo>
                      <a:cubicBezTo>
                        <a:pt x="2" y="106"/>
                        <a:pt x="2" y="105"/>
                        <a:pt x="2" y="98"/>
                      </a:cubicBezTo>
                      <a:cubicBezTo>
                        <a:pt x="2" y="96"/>
                        <a:pt x="4" y="95"/>
                        <a:pt x="5" y="95"/>
                      </a:cubicBezTo>
                      <a:cubicBezTo>
                        <a:pt x="5" y="95"/>
                        <a:pt x="5" y="97"/>
                        <a:pt x="5" y="97"/>
                      </a:cubicBezTo>
                      <a:cubicBezTo>
                        <a:pt x="11" y="97"/>
                        <a:pt x="17" y="90"/>
                        <a:pt x="21" y="87"/>
                      </a:cubicBezTo>
                      <a:cubicBezTo>
                        <a:pt x="24" y="83"/>
                        <a:pt x="34" y="82"/>
                        <a:pt x="40" y="82"/>
                      </a:cubicBezTo>
                      <a:cubicBezTo>
                        <a:pt x="50" y="80"/>
                        <a:pt x="74" y="72"/>
                        <a:pt x="74" y="62"/>
                      </a:cubicBezTo>
                      <a:cubicBezTo>
                        <a:pt x="74" y="60"/>
                        <a:pt x="74" y="59"/>
                        <a:pt x="74" y="57"/>
                      </a:cubicBezTo>
                      <a:cubicBezTo>
                        <a:pt x="74" y="54"/>
                        <a:pt x="74" y="51"/>
                        <a:pt x="77" y="50"/>
                      </a:cubicBezTo>
                      <a:cubicBezTo>
                        <a:pt x="79" y="53"/>
                        <a:pt x="80" y="54"/>
                        <a:pt x="82" y="56"/>
                      </a:cubicBezTo>
                      <a:cubicBezTo>
                        <a:pt x="85" y="54"/>
                        <a:pt x="83" y="49"/>
                        <a:pt x="85" y="46"/>
                      </a:cubicBezTo>
                      <a:cubicBezTo>
                        <a:pt x="87" y="47"/>
                        <a:pt x="89" y="49"/>
                        <a:pt x="91" y="49"/>
                      </a:cubicBezTo>
                      <a:cubicBezTo>
                        <a:pt x="91" y="41"/>
                        <a:pt x="97" y="39"/>
                        <a:pt x="97" y="33"/>
                      </a:cubicBezTo>
                      <a:cubicBezTo>
                        <a:pt x="105" y="33"/>
                        <a:pt x="106" y="27"/>
                        <a:pt x="112" y="27"/>
                      </a:cubicBezTo>
                      <a:cubicBezTo>
                        <a:pt x="118" y="27"/>
                        <a:pt x="120" y="33"/>
                        <a:pt x="121" y="38"/>
                      </a:cubicBezTo>
                      <a:cubicBezTo>
                        <a:pt x="122" y="36"/>
                        <a:pt x="125" y="35"/>
                        <a:pt x="127" y="35"/>
                      </a:cubicBezTo>
                      <a:cubicBezTo>
                        <a:pt x="129" y="35"/>
                        <a:pt x="131" y="37"/>
                        <a:pt x="132" y="37"/>
                      </a:cubicBezTo>
                      <a:cubicBezTo>
                        <a:pt x="133" y="35"/>
                        <a:pt x="132" y="33"/>
                        <a:pt x="132" y="30"/>
                      </a:cubicBezTo>
                      <a:cubicBezTo>
                        <a:pt x="132" y="26"/>
                        <a:pt x="137" y="24"/>
                        <a:pt x="137" y="20"/>
                      </a:cubicBezTo>
                      <a:cubicBezTo>
                        <a:pt x="137" y="16"/>
                        <a:pt x="148" y="13"/>
                        <a:pt x="153" y="13"/>
                      </a:cubicBezTo>
                      <a:cubicBezTo>
                        <a:pt x="155" y="13"/>
                        <a:pt x="157" y="12"/>
                        <a:pt x="158" y="11"/>
                      </a:cubicBezTo>
                      <a:cubicBezTo>
                        <a:pt x="157" y="9"/>
                        <a:pt x="154" y="8"/>
                        <a:pt x="153" y="5"/>
                      </a:cubicBezTo>
                      <a:cubicBezTo>
                        <a:pt x="163" y="9"/>
                        <a:pt x="169" y="13"/>
                        <a:pt x="179" y="13"/>
                      </a:cubicBezTo>
                      <a:cubicBezTo>
                        <a:pt x="183" y="13"/>
                        <a:pt x="184" y="10"/>
                        <a:pt x="187" y="10"/>
                      </a:cubicBezTo>
                      <a:cubicBezTo>
                        <a:pt x="189" y="10"/>
                        <a:pt x="193" y="13"/>
                        <a:pt x="193" y="16"/>
                      </a:cubicBezTo>
                      <a:cubicBezTo>
                        <a:pt x="193" y="19"/>
                        <a:pt x="188" y="20"/>
                        <a:pt x="186" y="21"/>
                      </a:cubicBezTo>
                      <a:cubicBezTo>
                        <a:pt x="183" y="36"/>
                        <a:pt x="183" y="36"/>
                        <a:pt x="183" y="36"/>
                      </a:cubicBezTo>
                      <a:cubicBezTo>
                        <a:pt x="183" y="38"/>
                        <a:pt x="187" y="37"/>
                        <a:pt x="188" y="39"/>
                      </a:cubicBezTo>
                      <a:cubicBezTo>
                        <a:pt x="190" y="40"/>
                        <a:pt x="190" y="44"/>
                        <a:pt x="191" y="44"/>
                      </a:cubicBezTo>
                      <a:cubicBezTo>
                        <a:pt x="199" y="47"/>
                        <a:pt x="203" y="49"/>
                        <a:pt x="210" y="51"/>
                      </a:cubicBezTo>
                      <a:cubicBezTo>
                        <a:pt x="215" y="53"/>
                        <a:pt x="216" y="59"/>
                        <a:pt x="221" y="59"/>
                      </a:cubicBezTo>
                      <a:cubicBezTo>
                        <a:pt x="230" y="59"/>
                        <a:pt x="232" y="42"/>
                        <a:pt x="233" y="36"/>
                      </a:cubicBezTo>
                      <a:cubicBezTo>
                        <a:pt x="233" y="10"/>
                        <a:pt x="233" y="10"/>
                        <a:pt x="233" y="10"/>
                      </a:cubicBezTo>
                      <a:cubicBezTo>
                        <a:pt x="238" y="6"/>
                        <a:pt x="237" y="3"/>
                        <a:pt x="241" y="0"/>
                      </a:cubicBezTo>
                      <a:cubicBezTo>
                        <a:pt x="242" y="8"/>
                        <a:pt x="246" y="13"/>
                        <a:pt x="248" y="18"/>
                      </a:cubicBezTo>
                      <a:cubicBezTo>
                        <a:pt x="249" y="22"/>
                        <a:pt x="248" y="28"/>
                        <a:pt x="251" y="30"/>
                      </a:cubicBezTo>
                      <a:cubicBezTo>
                        <a:pt x="254" y="31"/>
                        <a:pt x="259" y="33"/>
                        <a:pt x="260" y="33"/>
                      </a:cubicBezTo>
                      <a:cubicBezTo>
                        <a:pt x="264" y="35"/>
                        <a:pt x="264" y="45"/>
                        <a:pt x="265" y="49"/>
                      </a:cubicBezTo>
                      <a:cubicBezTo>
                        <a:pt x="268" y="57"/>
                        <a:pt x="270" y="61"/>
                        <a:pt x="272" y="68"/>
                      </a:cubicBezTo>
                      <a:cubicBezTo>
                        <a:pt x="274" y="75"/>
                        <a:pt x="287" y="77"/>
                        <a:pt x="292" y="82"/>
                      </a:cubicBezTo>
                      <a:cubicBezTo>
                        <a:pt x="295" y="86"/>
                        <a:pt x="296" y="91"/>
                        <a:pt x="297" y="95"/>
                      </a:cubicBezTo>
                      <a:cubicBezTo>
                        <a:pt x="298" y="99"/>
                        <a:pt x="303" y="99"/>
                        <a:pt x="306" y="99"/>
                      </a:cubicBezTo>
                      <a:cubicBezTo>
                        <a:pt x="306" y="110"/>
                        <a:pt x="317" y="115"/>
                        <a:pt x="323" y="121"/>
                      </a:cubicBezTo>
                      <a:lnTo>
                        <a:pt x="322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48">
                  <a:extLst>
                    <a:ext uri="{FF2B5EF4-FFF2-40B4-BE49-F238E27FC236}">
                      <a16:creationId xmlns:a16="http://schemas.microsoft.com/office/drawing/2014/main" id="{76EC7409-0590-4AA5-E26E-A4643B1A7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1895" y="3126549"/>
                  <a:ext cx="33459" cy="32219"/>
                </a:xfrm>
                <a:custGeom>
                  <a:avLst/>
                  <a:gdLst>
                    <a:gd name="T0" fmla="*/ 8 w 14"/>
                    <a:gd name="T1" fmla="*/ 11 h 13"/>
                    <a:gd name="T2" fmla="*/ 6 w 14"/>
                    <a:gd name="T3" fmla="*/ 7 h 13"/>
                    <a:gd name="T4" fmla="*/ 0 w 14"/>
                    <a:gd name="T5" fmla="*/ 4 h 13"/>
                    <a:gd name="T6" fmla="*/ 6 w 14"/>
                    <a:gd name="T7" fmla="*/ 0 h 13"/>
                    <a:gd name="T8" fmla="*/ 14 w 14"/>
                    <a:gd name="T9" fmla="*/ 10 h 13"/>
                    <a:gd name="T10" fmla="*/ 14 w 14"/>
                    <a:gd name="T11" fmla="*/ 13 h 13"/>
                    <a:gd name="T12" fmla="*/ 12 w 14"/>
                    <a:gd name="T13" fmla="*/ 13 h 13"/>
                    <a:gd name="T14" fmla="*/ 8 w 14"/>
                    <a:gd name="T15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3">
                      <a:moveTo>
                        <a:pt x="8" y="11"/>
                      </a:moveTo>
                      <a:cubicBezTo>
                        <a:pt x="8" y="11"/>
                        <a:pt x="6" y="8"/>
                        <a:pt x="6" y="7"/>
                      </a:cubicBezTo>
                      <a:cubicBezTo>
                        <a:pt x="5" y="5"/>
                        <a:pt x="0" y="6"/>
                        <a:pt x="0" y="4"/>
                      </a:cubicBezTo>
                      <a:cubicBezTo>
                        <a:pt x="0" y="2"/>
                        <a:pt x="4" y="0"/>
                        <a:pt x="6" y="0"/>
                      </a:cubicBezTo>
                      <a:cubicBezTo>
                        <a:pt x="8" y="4"/>
                        <a:pt x="10" y="10"/>
                        <a:pt x="14" y="10"/>
                      </a:cubicBezTo>
                      <a:cubicBezTo>
                        <a:pt x="14" y="11"/>
                        <a:pt x="14" y="12"/>
                        <a:pt x="14" y="13"/>
                      </a:cubicBezTo>
                      <a:cubicBezTo>
                        <a:pt x="13" y="13"/>
                        <a:pt x="12" y="13"/>
                        <a:pt x="12" y="13"/>
                      </a:cubicBezTo>
                      <a:cubicBezTo>
                        <a:pt x="10" y="13"/>
                        <a:pt x="9" y="11"/>
                        <a:pt x="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49">
                  <a:extLst>
                    <a:ext uri="{FF2B5EF4-FFF2-40B4-BE49-F238E27FC236}">
                      <a16:creationId xmlns:a16="http://schemas.microsoft.com/office/drawing/2014/main" id="{292E0899-3A5D-B5E7-6611-BA4019DFD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702" y="3148855"/>
                  <a:ext cx="14870" cy="12392"/>
                </a:xfrm>
                <a:custGeom>
                  <a:avLst/>
                  <a:gdLst>
                    <a:gd name="T0" fmla="*/ 0 w 6"/>
                    <a:gd name="T1" fmla="*/ 0 h 5"/>
                    <a:gd name="T2" fmla="*/ 3 w 6"/>
                    <a:gd name="T3" fmla="*/ 0 h 5"/>
                    <a:gd name="T4" fmla="*/ 6 w 6"/>
                    <a:gd name="T5" fmla="*/ 2 h 5"/>
                    <a:gd name="T6" fmla="*/ 2 w 6"/>
                    <a:gd name="T7" fmla="*/ 5 h 5"/>
                    <a:gd name="T8" fmla="*/ 0 w 6"/>
                    <a:gd name="T9" fmla="*/ 2 h 5"/>
                    <a:gd name="T10" fmla="*/ 0 w 6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4" y="0"/>
                        <a:pt x="5" y="2"/>
                        <a:pt x="6" y="2"/>
                      </a:cubicBezTo>
                      <a:cubicBezTo>
                        <a:pt x="5" y="4"/>
                        <a:pt x="4" y="5"/>
                        <a:pt x="2" y="5"/>
                      </a:cubicBezTo>
                      <a:cubicBezTo>
                        <a:pt x="1" y="5"/>
                        <a:pt x="0" y="3"/>
                        <a:pt x="0" y="2"/>
                      </a:cubicBezTo>
                      <a:cubicBezTo>
                        <a:pt x="0" y="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50">
                  <a:extLst>
                    <a:ext uri="{FF2B5EF4-FFF2-40B4-BE49-F238E27FC236}">
                      <a16:creationId xmlns:a16="http://schemas.microsoft.com/office/drawing/2014/main" id="{D426E044-AB2E-B41E-06DD-9DDE09078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4257" y="3119114"/>
                  <a:ext cx="14870" cy="19827"/>
                </a:xfrm>
                <a:custGeom>
                  <a:avLst/>
                  <a:gdLst>
                    <a:gd name="T0" fmla="*/ 1 w 6"/>
                    <a:gd name="T1" fmla="*/ 0 h 8"/>
                    <a:gd name="T2" fmla="*/ 5 w 6"/>
                    <a:gd name="T3" fmla="*/ 8 h 8"/>
                    <a:gd name="T4" fmla="*/ 0 w 6"/>
                    <a:gd name="T5" fmla="*/ 1 h 8"/>
                    <a:gd name="T6" fmla="*/ 0 w 6"/>
                    <a:gd name="T7" fmla="*/ 0 h 8"/>
                    <a:gd name="T8" fmla="*/ 2 w 6"/>
                    <a:gd name="T9" fmla="*/ 0 h 8"/>
                    <a:gd name="T10" fmla="*/ 2 w 6"/>
                    <a:gd name="T11" fmla="*/ 1 h 8"/>
                    <a:gd name="T12" fmla="*/ 1 w 6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8">
                      <a:moveTo>
                        <a:pt x="1" y="0"/>
                      </a:moveTo>
                      <a:cubicBezTo>
                        <a:pt x="4" y="3"/>
                        <a:pt x="6" y="4"/>
                        <a:pt x="5" y="8"/>
                      </a:cubicBezTo>
                      <a:cubicBezTo>
                        <a:pt x="4" y="8"/>
                        <a:pt x="0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51">
                  <a:extLst>
                    <a:ext uri="{FF2B5EF4-FFF2-40B4-BE49-F238E27FC236}">
                      <a16:creationId xmlns:a16="http://schemas.microsoft.com/office/drawing/2014/main" id="{BEA574D0-7D01-8D3E-0317-914BA5A505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9473" y="3075742"/>
                  <a:ext cx="19827" cy="17349"/>
                </a:xfrm>
                <a:custGeom>
                  <a:avLst/>
                  <a:gdLst>
                    <a:gd name="T0" fmla="*/ 1 w 8"/>
                    <a:gd name="T1" fmla="*/ 0 h 7"/>
                    <a:gd name="T2" fmla="*/ 5 w 8"/>
                    <a:gd name="T3" fmla="*/ 7 h 7"/>
                    <a:gd name="T4" fmla="*/ 0 w 8"/>
                    <a:gd name="T5" fmla="*/ 1 h 7"/>
                    <a:gd name="T6" fmla="*/ 0 w 8"/>
                    <a:gd name="T7" fmla="*/ 1 h 7"/>
                    <a:gd name="T8" fmla="*/ 1 w 8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3" y="1"/>
                        <a:pt x="8" y="7"/>
                        <a:pt x="5" y="7"/>
                      </a:cubicBezTo>
                      <a:cubicBezTo>
                        <a:pt x="4" y="7"/>
                        <a:pt x="0" y="3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804">
                <a:extLst>
                  <a:ext uri="{FF2B5EF4-FFF2-40B4-BE49-F238E27FC236}">
                    <a16:creationId xmlns:a16="http://schemas.microsoft.com/office/drawing/2014/main" id="{02C4EFD8-C7E7-4F52-A109-3DBD5FFD957C}"/>
                  </a:ext>
                </a:extLst>
              </p:cNvPr>
              <p:cNvGrpSpPr/>
              <p:nvPr/>
            </p:nvGrpSpPr>
            <p:grpSpPr>
              <a:xfrm>
                <a:off x="3568518" y="4027590"/>
                <a:ext cx="1177832" cy="1877955"/>
                <a:chOff x="3211966" y="2860121"/>
                <a:chExt cx="931879" cy="1485803"/>
              </a:xfrm>
              <a:grpFill/>
            </p:grpSpPr>
            <p:sp>
              <p:nvSpPr>
                <p:cNvPr id="145" name="Freeform 94">
                  <a:extLst>
                    <a:ext uri="{FF2B5EF4-FFF2-40B4-BE49-F238E27FC236}">
                      <a16:creationId xmlns:a16="http://schemas.microsoft.com/office/drawing/2014/main" id="{756C6EA3-0970-3345-151D-8D6EA0106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892" y="3105483"/>
                  <a:ext cx="47090" cy="35937"/>
                </a:xfrm>
                <a:custGeom>
                  <a:avLst/>
                  <a:gdLst>
                    <a:gd name="T0" fmla="*/ 7 w 19"/>
                    <a:gd name="T1" fmla="*/ 0 h 15"/>
                    <a:gd name="T2" fmla="*/ 13 w 19"/>
                    <a:gd name="T3" fmla="*/ 3 h 15"/>
                    <a:gd name="T4" fmla="*/ 17 w 19"/>
                    <a:gd name="T5" fmla="*/ 3 h 15"/>
                    <a:gd name="T6" fmla="*/ 19 w 19"/>
                    <a:gd name="T7" fmla="*/ 6 h 15"/>
                    <a:gd name="T8" fmla="*/ 11 w 19"/>
                    <a:gd name="T9" fmla="*/ 15 h 15"/>
                    <a:gd name="T10" fmla="*/ 0 w 19"/>
                    <a:gd name="T11" fmla="*/ 7 h 15"/>
                    <a:gd name="T12" fmla="*/ 5 w 19"/>
                    <a:gd name="T13" fmla="*/ 0 h 15"/>
                    <a:gd name="T14" fmla="*/ 7 w 19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15">
                      <a:moveTo>
                        <a:pt x="7" y="0"/>
                      </a:moveTo>
                      <a:cubicBezTo>
                        <a:pt x="8" y="1"/>
                        <a:pt x="10" y="3"/>
                        <a:pt x="13" y="3"/>
                      </a:cubicBezTo>
                      <a:cubicBezTo>
                        <a:pt x="13" y="7"/>
                        <a:pt x="16" y="3"/>
                        <a:pt x="17" y="3"/>
                      </a:cubicBezTo>
                      <a:cubicBezTo>
                        <a:pt x="18" y="3"/>
                        <a:pt x="19" y="5"/>
                        <a:pt x="19" y="6"/>
                      </a:cubicBezTo>
                      <a:cubicBezTo>
                        <a:pt x="19" y="9"/>
                        <a:pt x="15" y="15"/>
                        <a:pt x="11" y="15"/>
                      </a:cubicBezTo>
                      <a:cubicBezTo>
                        <a:pt x="7" y="15"/>
                        <a:pt x="0" y="10"/>
                        <a:pt x="0" y="7"/>
                      </a:cubicBezTo>
                      <a:cubicBezTo>
                        <a:pt x="0" y="3"/>
                        <a:pt x="2" y="0"/>
                        <a:pt x="5" y="0"/>
                      </a:cubicBezTo>
                      <a:cubicBezTo>
                        <a:pt x="6" y="0"/>
                        <a:pt x="7" y="1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96">
                  <a:extLst>
                    <a:ext uri="{FF2B5EF4-FFF2-40B4-BE49-F238E27FC236}">
                      <a16:creationId xmlns:a16="http://schemas.microsoft.com/office/drawing/2014/main" id="{895CAC10-8735-BCEB-71FB-0EAF1C9D1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1966" y="2860121"/>
                  <a:ext cx="931879" cy="1485803"/>
                </a:xfrm>
                <a:custGeom>
                  <a:avLst/>
                  <a:gdLst>
                    <a:gd name="T0" fmla="*/ 57 w 381"/>
                    <a:gd name="T1" fmla="*/ 584 h 607"/>
                    <a:gd name="T2" fmla="*/ 63 w 381"/>
                    <a:gd name="T3" fmla="*/ 573 h 607"/>
                    <a:gd name="T4" fmla="*/ 51 w 381"/>
                    <a:gd name="T5" fmla="*/ 536 h 607"/>
                    <a:gd name="T6" fmla="*/ 53 w 381"/>
                    <a:gd name="T7" fmla="*/ 512 h 607"/>
                    <a:gd name="T8" fmla="*/ 63 w 381"/>
                    <a:gd name="T9" fmla="*/ 514 h 607"/>
                    <a:gd name="T10" fmla="*/ 70 w 381"/>
                    <a:gd name="T11" fmla="*/ 467 h 607"/>
                    <a:gd name="T12" fmla="*/ 65 w 381"/>
                    <a:gd name="T13" fmla="*/ 447 h 607"/>
                    <a:gd name="T14" fmla="*/ 65 w 381"/>
                    <a:gd name="T15" fmla="*/ 432 h 607"/>
                    <a:gd name="T16" fmla="*/ 77 w 381"/>
                    <a:gd name="T17" fmla="*/ 405 h 607"/>
                    <a:gd name="T18" fmla="*/ 82 w 381"/>
                    <a:gd name="T19" fmla="*/ 351 h 607"/>
                    <a:gd name="T20" fmla="*/ 90 w 381"/>
                    <a:gd name="T21" fmla="*/ 311 h 607"/>
                    <a:gd name="T22" fmla="*/ 91 w 381"/>
                    <a:gd name="T23" fmla="*/ 259 h 607"/>
                    <a:gd name="T24" fmla="*/ 59 w 381"/>
                    <a:gd name="T25" fmla="*/ 235 h 607"/>
                    <a:gd name="T26" fmla="*/ 35 w 381"/>
                    <a:gd name="T27" fmla="*/ 203 h 607"/>
                    <a:gd name="T28" fmla="*/ 15 w 381"/>
                    <a:gd name="T29" fmla="*/ 167 h 607"/>
                    <a:gd name="T30" fmla="*/ 0 w 381"/>
                    <a:gd name="T31" fmla="*/ 143 h 607"/>
                    <a:gd name="T32" fmla="*/ 7 w 381"/>
                    <a:gd name="T33" fmla="*/ 124 h 607"/>
                    <a:gd name="T34" fmla="*/ 21 w 381"/>
                    <a:gd name="T35" fmla="*/ 84 h 607"/>
                    <a:gd name="T36" fmla="*/ 32 w 381"/>
                    <a:gd name="T37" fmla="*/ 66 h 607"/>
                    <a:gd name="T38" fmla="*/ 30 w 381"/>
                    <a:gd name="T39" fmla="*/ 59 h 607"/>
                    <a:gd name="T40" fmla="*/ 33 w 381"/>
                    <a:gd name="T41" fmla="*/ 33 h 607"/>
                    <a:gd name="T42" fmla="*/ 38 w 381"/>
                    <a:gd name="T43" fmla="*/ 30 h 607"/>
                    <a:gd name="T44" fmla="*/ 53 w 381"/>
                    <a:gd name="T45" fmla="*/ 11 h 607"/>
                    <a:gd name="T46" fmla="*/ 83 w 381"/>
                    <a:gd name="T47" fmla="*/ 3 h 607"/>
                    <a:gd name="T48" fmla="*/ 82 w 381"/>
                    <a:gd name="T49" fmla="*/ 27 h 607"/>
                    <a:gd name="T50" fmla="*/ 89 w 381"/>
                    <a:gd name="T51" fmla="*/ 8 h 607"/>
                    <a:gd name="T52" fmla="*/ 95 w 381"/>
                    <a:gd name="T53" fmla="*/ 3 h 607"/>
                    <a:gd name="T54" fmla="*/ 126 w 381"/>
                    <a:gd name="T55" fmla="*/ 15 h 607"/>
                    <a:gd name="T56" fmla="*/ 148 w 381"/>
                    <a:gd name="T57" fmla="*/ 13 h 607"/>
                    <a:gd name="T58" fmla="*/ 152 w 381"/>
                    <a:gd name="T59" fmla="*/ 17 h 607"/>
                    <a:gd name="T60" fmla="*/ 176 w 381"/>
                    <a:gd name="T61" fmla="*/ 32 h 607"/>
                    <a:gd name="T62" fmla="*/ 214 w 381"/>
                    <a:gd name="T63" fmla="*/ 54 h 607"/>
                    <a:gd name="T64" fmla="*/ 230 w 381"/>
                    <a:gd name="T65" fmla="*/ 58 h 607"/>
                    <a:gd name="T66" fmla="*/ 253 w 381"/>
                    <a:gd name="T67" fmla="*/ 84 h 607"/>
                    <a:gd name="T68" fmla="*/ 249 w 381"/>
                    <a:gd name="T69" fmla="*/ 110 h 607"/>
                    <a:gd name="T70" fmla="*/ 262 w 381"/>
                    <a:gd name="T71" fmla="*/ 120 h 607"/>
                    <a:gd name="T72" fmla="*/ 296 w 381"/>
                    <a:gd name="T73" fmla="*/ 114 h 607"/>
                    <a:gd name="T74" fmla="*/ 304 w 381"/>
                    <a:gd name="T75" fmla="*/ 124 h 607"/>
                    <a:gd name="T76" fmla="*/ 334 w 381"/>
                    <a:gd name="T77" fmla="*/ 124 h 607"/>
                    <a:gd name="T78" fmla="*/ 374 w 381"/>
                    <a:gd name="T79" fmla="*/ 143 h 607"/>
                    <a:gd name="T80" fmla="*/ 357 w 381"/>
                    <a:gd name="T81" fmla="*/ 201 h 607"/>
                    <a:gd name="T82" fmla="*/ 346 w 381"/>
                    <a:gd name="T83" fmla="*/ 243 h 607"/>
                    <a:gd name="T84" fmla="*/ 339 w 381"/>
                    <a:gd name="T85" fmla="*/ 263 h 607"/>
                    <a:gd name="T86" fmla="*/ 315 w 381"/>
                    <a:gd name="T87" fmla="*/ 292 h 607"/>
                    <a:gd name="T88" fmla="*/ 279 w 381"/>
                    <a:gd name="T89" fmla="*/ 308 h 607"/>
                    <a:gd name="T90" fmla="*/ 268 w 381"/>
                    <a:gd name="T91" fmla="*/ 341 h 607"/>
                    <a:gd name="T92" fmla="*/ 252 w 381"/>
                    <a:gd name="T93" fmla="*/ 363 h 607"/>
                    <a:gd name="T94" fmla="*/ 202 w 381"/>
                    <a:gd name="T95" fmla="*/ 399 h 607"/>
                    <a:gd name="T96" fmla="*/ 193 w 381"/>
                    <a:gd name="T97" fmla="*/ 402 h 607"/>
                    <a:gd name="T98" fmla="*/ 201 w 381"/>
                    <a:gd name="T99" fmla="*/ 425 h 607"/>
                    <a:gd name="T100" fmla="*/ 159 w 381"/>
                    <a:gd name="T101" fmla="*/ 440 h 607"/>
                    <a:gd name="T102" fmla="*/ 156 w 381"/>
                    <a:gd name="T103" fmla="*/ 460 h 607"/>
                    <a:gd name="T104" fmla="*/ 133 w 381"/>
                    <a:gd name="T105" fmla="*/ 462 h 607"/>
                    <a:gd name="T106" fmla="*/ 146 w 381"/>
                    <a:gd name="T107" fmla="*/ 475 h 607"/>
                    <a:gd name="T108" fmla="*/ 139 w 381"/>
                    <a:gd name="T109" fmla="*/ 480 h 607"/>
                    <a:gd name="T110" fmla="*/ 116 w 381"/>
                    <a:gd name="T111" fmla="*/ 512 h 607"/>
                    <a:gd name="T112" fmla="*/ 114 w 381"/>
                    <a:gd name="T113" fmla="*/ 550 h 607"/>
                    <a:gd name="T114" fmla="*/ 104 w 381"/>
                    <a:gd name="T115" fmla="*/ 575 h 6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81" h="607">
                      <a:moveTo>
                        <a:pt x="74" y="595"/>
                      </a:moveTo>
                      <a:cubicBezTo>
                        <a:pt x="66" y="595"/>
                        <a:pt x="64" y="591"/>
                        <a:pt x="60" y="587"/>
                      </a:cubicBezTo>
                      <a:cubicBezTo>
                        <a:pt x="59" y="586"/>
                        <a:pt x="57" y="585"/>
                        <a:pt x="57" y="584"/>
                      </a:cubicBezTo>
                      <a:cubicBezTo>
                        <a:pt x="57" y="582"/>
                        <a:pt x="63" y="582"/>
                        <a:pt x="63" y="580"/>
                      </a:cubicBezTo>
                      <a:cubicBezTo>
                        <a:pt x="62" y="579"/>
                        <a:pt x="61" y="579"/>
                        <a:pt x="61" y="578"/>
                      </a:cubicBezTo>
                      <a:cubicBezTo>
                        <a:pt x="61" y="577"/>
                        <a:pt x="63" y="575"/>
                        <a:pt x="63" y="573"/>
                      </a:cubicBezTo>
                      <a:cubicBezTo>
                        <a:pt x="63" y="566"/>
                        <a:pt x="55" y="568"/>
                        <a:pt x="55" y="561"/>
                      </a:cubicBezTo>
                      <a:cubicBezTo>
                        <a:pt x="55" y="559"/>
                        <a:pt x="55" y="559"/>
                        <a:pt x="55" y="557"/>
                      </a:cubicBezTo>
                      <a:cubicBezTo>
                        <a:pt x="55" y="551"/>
                        <a:pt x="51" y="541"/>
                        <a:pt x="51" y="536"/>
                      </a:cubicBezTo>
                      <a:cubicBezTo>
                        <a:pt x="51" y="531"/>
                        <a:pt x="57" y="529"/>
                        <a:pt x="57" y="524"/>
                      </a:cubicBezTo>
                      <a:cubicBezTo>
                        <a:pt x="57" y="522"/>
                        <a:pt x="54" y="518"/>
                        <a:pt x="53" y="514"/>
                      </a:cubicBezTo>
                      <a:cubicBezTo>
                        <a:pt x="53" y="512"/>
                        <a:pt x="53" y="512"/>
                        <a:pt x="53" y="512"/>
                      </a:cubicBezTo>
                      <a:cubicBezTo>
                        <a:pt x="53" y="512"/>
                        <a:pt x="53" y="512"/>
                        <a:pt x="53" y="512"/>
                      </a:cubicBezTo>
                      <a:cubicBezTo>
                        <a:pt x="53" y="510"/>
                        <a:pt x="55" y="508"/>
                        <a:pt x="56" y="508"/>
                      </a:cubicBezTo>
                      <a:cubicBezTo>
                        <a:pt x="61" y="508"/>
                        <a:pt x="59" y="514"/>
                        <a:pt x="63" y="514"/>
                      </a:cubicBezTo>
                      <a:cubicBezTo>
                        <a:pt x="73" y="471"/>
                        <a:pt x="73" y="471"/>
                        <a:pt x="73" y="471"/>
                      </a:cubicBezTo>
                      <a:cubicBezTo>
                        <a:pt x="73" y="467"/>
                        <a:pt x="73" y="467"/>
                        <a:pt x="73" y="467"/>
                      </a:cubicBezTo>
                      <a:cubicBezTo>
                        <a:pt x="72" y="467"/>
                        <a:pt x="71" y="467"/>
                        <a:pt x="70" y="467"/>
                      </a:cubicBezTo>
                      <a:cubicBezTo>
                        <a:pt x="68" y="468"/>
                        <a:pt x="68" y="470"/>
                        <a:pt x="66" y="470"/>
                      </a:cubicBezTo>
                      <a:cubicBezTo>
                        <a:pt x="64" y="470"/>
                        <a:pt x="62" y="463"/>
                        <a:pt x="62" y="460"/>
                      </a:cubicBezTo>
                      <a:cubicBezTo>
                        <a:pt x="62" y="455"/>
                        <a:pt x="64" y="452"/>
                        <a:pt x="65" y="447"/>
                      </a:cubicBezTo>
                      <a:cubicBezTo>
                        <a:pt x="67" y="447"/>
                        <a:pt x="68" y="446"/>
                        <a:pt x="68" y="446"/>
                      </a:cubicBezTo>
                      <a:cubicBezTo>
                        <a:pt x="68" y="444"/>
                        <a:pt x="66" y="442"/>
                        <a:pt x="66" y="442"/>
                      </a:cubicBezTo>
                      <a:cubicBezTo>
                        <a:pt x="65" y="442"/>
                        <a:pt x="65" y="434"/>
                        <a:pt x="65" y="432"/>
                      </a:cubicBezTo>
                      <a:cubicBezTo>
                        <a:pt x="65" y="426"/>
                        <a:pt x="69" y="419"/>
                        <a:pt x="71" y="415"/>
                      </a:cubicBezTo>
                      <a:cubicBezTo>
                        <a:pt x="72" y="413"/>
                        <a:pt x="73" y="409"/>
                        <a:pt x="74" y="407"/>
                      </a:cubicBezTo>
                      <a:cubicBezTo>
                        <a:pt x="75" y="406"/>
                        <a:pt x="77" y="406"/>
                        <a:pt x="77" y="405"/>
                      </a:cubicBezTo>
                      <a:cubicBezTo>
                        <a:pt x="79" y="398"/>
                        <a:pt x="79" y="394"/>
                        <a:pt x="81" y="387"/>
                      </a:cubicBezTo>
                      <a:cubicBezTo>
                        <a:pt x="80" y="365"/>
                        <a:pt x="80" y="365"/>
                        <a:pt x="80" y="365"/>
                      </a:cubicBezTo>
                      <a:cubicBezTo>
                        <a:pt x="79" y="360"/>
                        <a:pt x="82" y="356"/>
                        <a:pt x="82" y="351"/>
                      </a:cubicBezTo>
                      <a:cubicBezTo>
                        <a:pt x="82" y="341"/>
                        <a:pt x="88" y="333"/>
                        <a:pt x="88" y="324"/>
                      </a:cubicBezTo>
                      <a:cubicBezTo>
                        <a:pt x="88" y="323"/>
                        <a:pt x="88" y="322"/>
                        <a:pt x="88" y="321"/>
                      </a:cubicBezTo>
                      <a:cubicBezTo>
                        <a:pt x="88" y="319"/>
                        <a:pt x="90" y="314"/>
                        <a:pt x="90" y="311"/>
                      </a:cubicBezTo>
                      <a:cubicBezTo>
                        <a:pt x="90" y="302"/>
                        <a:pt x="90" y="302"/>
                        <a:pt x="90" y="298"/>
                      </a:cubicBezTo>
                      <a:cubicBezTo>
                        <a:pt x="90" y="294"/>
                        <a:pt x="93" y="287"/>
                        <a:pt x="93" y="282"/>
                      </a:cubicBezTo>
                      <a:cubicBezTo>
                        <a:pt x="93" y="279"/>
                        <a:pt x="92" y="262"/>
                        <a:pt x="91" y="259"/>
                      </a:cubicBezTo>
                      <a:cubicBezTo>
                        <a:pt x="88" y="252"/>
                        <a:pt x="84" y="248"/>
                        <a:pt x="78" y="245"/>
                      </a:cubicBezTo>
                      <a:cubicBezTo>
                        <a:pt x="74" y="243"/>
                        <a:pt x="71" y="244"/>
                        <a:pt x="68" y="241"/>
                      </a:cubicBezTo>
                      <a:cubicBezTo>
                        <a:pt x="64" y="237"/>
                        <a:pt x="63" y="236"/>
                        <a:pt x="59" y="235"/>
                      </a:cubicBezTo>
                      <a:cubicBezTo>
                        <a:pt x="51" y="232"/>
                        <a:pt x="47" y="228"/>
                        <a:pt x="41" y="223"/>
                      </a:cubicBezTo>
                      <a:cubicBezTo>
                        <a:pt x="39" y="221"/>
                        <a:pt x="40" y="218"/>
                        <a:pt x="40" y="214"/>
                      </a:cubicBezTo>
                      <a:cubicBezTo>
                        <a:pt x="40" y="210"/>
                        <a:pt x="36" y="207"/>
                        <a:pt x="35" y="203"/>
                      </a:cubicBezTo>
                      <a:cubicBezTo>
                        <a:pt x="32" y="196"/>
                        <a:pt x="27" y="191"/>
                        <a:pt x="25" y="185"/>
                      </a:cubicBezTo>
                      <a:cubicBezTo>
                        <a:pt x="23" y="178"/>
                        <a:pt x="21" y="175"/>
                        <a:pt x="18" y="169"/>
                      </a:cubicBezTo>
                      <a:cubicBezTo>
                        <a:pt x="18" y="167"/>
                        <a:pt x="16" y="168"/>
                        <a:pt x="15" y="167"/>
                      </a:cubicBezTo>
                      <a:cubicBezTo>
                        <a:pt x="13" y="165"/>
                        <a:pt x="12" y="161"/>
                        <a:pt x="11" y="159"/>
                      </a:cubicBezTo>
                      <a:cubicBezTo>
                        <a:pt x="10" y="157"/>
                        <a:pt x="8" y="158"/>
                        <a:pt x="7" y="157"/>
                      </a:cubicBezTo>
                      <a:cubicBezTo>
                        <a:pt x="4" y="154"/>
                        <a:pt x="0" y="148"/>
                        <a:pt x="0" y="143"/>
                      </a:cubicBezTo>
                      <a:cubicBezTo>
                        <a:pt x="0" y="139"/>
                        <a:pt x="2" y="135"/>
                        <a:pt x="3" y="134"/>
                      </a:cubicBezTo>
                      <a:cubicBezTo>
                        <a:pt x="5" y="130"/>
                        <a:pt x="11" y="129"/>
                        <a:pt x="12" y="124"/>
                      </a:cubicBezTo>
                      <a:cubicBezTo>
                        <a:pt x="9" y="122"/>
                        <a:pt x="9" y="124"/>
                        <a:pt x="7" y="124"/>
                      </a:cubicBezTo>
                      <a:cubicBezTo>
                        <a:pt x="3" y="124"/>
                        <a:pt x="3" y="118"/>
                        <a:pt x="3" y="114"/>
                      </a:cubicBezTo>
                      <a:cubicBezTo>
                        <a:pt x="3" y="107"/>
                        <a:pt x="10" y="109"/>
                        <a:pt x="9" y="96"/>
                      </a:cubicBezTo>
                      <a:cubicBezTo>
                        <a:pt x="17" y="96"/>
                        <a:pt x="19" y="88"/>
                        <a:pt x="21" y="84"/>
                      </a:cubicBezTo>
                      <a:cubicBezTo>
                        <a:pt x="24" y="77"/>
                        <a:pt x="32" y="79"/>
                        <a:pt x="33" y="72"/>
                      </a:cubicBezTo>
                      <a:cubicBezTo>
                        <a:pt x="32" y="71"/>
                        <a:pt x="30" y="70"/>
                        <a:pt x="30" y="69"/>
                      </a:cubicBezTo>
                      <a:cubicBezTo>
                        <a:pt x="32" y="66"/>
                        <a:pt x="32" y="66"/>
                        <a:pt x="32" y="66"/>
                      </a:cubicBezTo>
                      <a:cubicBezTo>
                        <a:pt x="32" y="67"/>
                        <a:pt x="32" y="67"/>
                        <a:pt x="32" y="67"/>
                      </a:cubicBezTo>
                      <a:cubicBezTo>
                        <a:pt x="32" y="66"/>
                        <a:pt x="32" y="66"/>
                        <a:pt x="32" y="65"/>
                      </a:cubicBezTo>
                      <a:cubicBezTo>
                        <a:pt x="32" y="63"/>
                        <a:pt x="30" y="61"/>
                        <a:pt x="30" y="59"/>
                      </a:cubicBezTo>
                      <a:cubicBezTo>
                        <a:pt x="30" y="55"/>
                        <a:pt x="31" y="54"/>
                        <a:pt x="31" y="51"/>
                      </a:cubicBezTo>
                      <a:cubicBezTo>
                        <a:pt x="31" y="45"/>
                        <a:pt x="26" y="46"/>
                        <a:pt x="26" y="41"/>
                      </a:cubicBezTo>
                      <a:cubicBezTo>
                        <a:pt x="26" y="37"/>
                        <a:pt x="32" y="35"/>
                        <a:pt x="33" y="33"/>
                      </a:cubicBezTo>
                      <a:cubicBezTo>
                        <a:pt x="36" y="33"/>
                        <a:pt x="35" y="33"/>
                        <a:pt x="37" y="33"/>
                      </a:cubicBezTo>
                      <a:cubicBezTo>
                        <a:pt x="37" y="32"/>
                        <a:pt x="37" y="32"/>
                        <a:pt x="37" y="31"/>
                      </a:cubicBezTo>
                      <a:cubicBezTo>
                        <a:pt x="37" y="31"/>
                        <a:pt x="38" y="30"/>
                        <a:pt x="38" y="30"/>
                      </a:cubicBezTo>
                      <a:cubicBezTo>
                        <a:pt x="38" y="27"/>
                        <a:pt x="41" y="26"/>
                        <a:pt x="43" y="25"/>
                      </a:cubicBezTo>
                      <a:cubicBezTo>
                        <a:pt x="45" y="24"/>
                        <a:pt x="45" y="20"/>
                        <a:pt x="46" y="18"/>
                      </a:cubicBezTo>
                      <a:cubicBezTo>
                        <a:pt x="47" y="13"/>
                        <a:pt x="50" y="12"/>
                        <a:pt x="53" y="11"/>
                      </a:cubicBezTo>
                      <a:cubicBezTo>
                        <a:pt x="60" y="9"/>
                        <a:pt x="65" y="8"/>
                        <a:pt x="72" y="5"/>
                      </a:cubicBezTo>
                      <a:cubicBezTo>
                        <a:pt x="76" y="4"/>
                        <a:pt x="77" y="0"/>
                        <a:pt x="80" y="0"/>
                      </a:cubicBezTo>
                      <a:cubicBezTo>
                        <a:pt x="82" y="0"/>
                        <a:pt x="83" y="3"/>
                        <a:pt x="83" y="3"/>
                      </a:cubicBezTo>
                      <a:cubicBezTo>
                        <a:pt x="83" y="6"/>
                        <a:pt x="81" y="7"/>
                        <a:pt x="80" y="7"/>
                      </a:cubicBezTo>
                      <a:cubicBezTo>
                        <a:pt x="79" y="11"/>
                        <a:pt x="77" y="16"/>
                        <a:pt x="77" y="19"/>
                      </a:cubicBezTo>
                      <a:cubicBezTo>
                        <a:pt x="77" y="22"/>
                        <a:pt x="79" y="27"/>
                        <a:pt x="82" y="27"/>
                      </a:cubicBezTo>
                      <a:cubicBezTo>
                        <a:pt x="83" y="27"/>
                        <a:pt x="85" y="24"/>
                        <a:pt x="85" y="23"/>
                      </a:cubicBezTo>
                      <a:cubicBezTo>
                        <a:pt x="85" y="19"/>
                        <a:pt x="82" y="17"/>
                        <a:pt x="82" y="14"/>
                      </a:cubicBezTo>
                      <a:cubicBezTo>
                        <a:pt x="82" y="9"/>
                        <a:pt x="86" y="10"/>
                        <a:pt x="89" y="8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4" y="5"/>
                        <a:pt x="90" y="6"/>
                        <a:pt x="90" y="3"/>
                      </a:cubicBezTo>
                      <a:cubicBezTo>
                        <a:pt x="95" y="3"/>
                        <a:pt x="95" y="3"/>
                        <a:pt x="95" y="3"/>
                      </a:cubicBezTo>
                      <a:cubicBezTo>
                        <a:pt x="96" y="7"/>
                        <a:pt x="103" y="9"/>
                        <a:pt x="107" y="10"/>
                      </a:cubicBezTo>
                      <a:cubicBezTo>
                        <a:pt x="107" y="13"/>
                        <a:pt x="109" y="15"/>
                        <a:pt x="111" y="15"/>
                      </a:cubicBezTo>
                      <a:cubicBezTo>
                        <a:pt x="115" y="15"/>
                        <a:pt x="123" y="15"/>
                        <a:pt x="126" y="15"/>
                      </a:cubicBezTo>
                      <a:cubicBezTo>
                        <a:pt x="126" y="18"/>
                        <a:pt x="129" y="18"/>
                        <a:pt x="132" y="18"/>
                      </a:cubicBezTo>
                      <a:cubicBezTo>
                        <a:pt x="136" y="18"/>
                        <a:pt x="139" y="18"/>
                        <a:pt x="141" y="14"/>
                      </a:cubicBezTo>
                      <a:cubicBezTo>
                        <a:pt x="141" y="13"/>
                        <a:pt x="147" y="13"/>
                        <a:pt x="148" y="13"/>
                      </a:cubicBezTo>
                      <a:cubicBezTo>
                        <a:pt x="151" y="13"/>
                        <a:pt x="156" y="14"/>
                        <a:pt x="156" y="14"/>
                      </a:cubicBezTo>
                      <a:cubicBezTo>
                        <a:pt x="155" y="15"/>
                        <a:pt x="152" y="15"/>
                        <a:pt x="152" y="14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54" y="21"/>
                        <a:pt x="160" y="21"/>
                        <a:pt x="164" y="23"/>
                      </a:cubicBezTo>
                      <a:cubicBezTo>
                        <a:pt x="168" y="24"/>
                        <a:pt x="167" y="28"/>
                        <a:pt x="168" y="32"/>
                      </a:cubicBezTo>
                      <a:cubicBezTo>
                        <a:pt x="176" y="32"/>
                        <a:pt x="176" y="32"/>
                        <a:pt x="176" y="32"/>
                      </a:cubicBezTo>
                      <a:cubicBezTo>
                        <a:pt x="181" y="37"/>
                        <a:pt x="184" y="37"/>
                        <a:pt x="187" y="44"/>
                      </a:cubicBezTo>
                      <a:cubicBezTo>
                        <a:pt x="188" y="45"/>
                        <a:pt x="190" y="46"/>
                        <a:pt x="192" y="46"/>
                      </a:cubicBezTo>
                      <a:cubicBezTo>
                        <a:pt x="194" y="54"/>
                        <a:pt x="206" y="53"/>
                        <a:pt x="214" y="54"/>
                      </a:cubicBezTo>
                      <a:cubicBezTo>
                        <a:pt x="221" y="54"/>
                        <a:pt x="221" y="54"/>
                        <a:pt x="221" y="54"/>
                      </a:cubicBezTo>
                      <a:cubicBezTo>
                        <a:pt x="223" y="55"/>
                        <a:pt x="228" y="57"/>
                        <a:pt x="230" y="57"/>
                      </a:cubicBezTo>
                      <a:cubicBezTo>
                        <a:pt x="230" y="58"/>
                        <a:pt x="230" y="58"/>
                        <a:pt x="230" y="58"/>
                      </a:cubicBezTo>
                      <a:cubicBezTo>
                        <a:pt x="231" y="58"/>
                        <a:pt x="232" y="58"/>
                        <a:pt x="232" y="58"/>
                      </a:cubicBezTo>
                      <a:cubicBezTo>
                        <a:pt x="237" y="58"/>
                        <a:pt x="243" y="67"/>
                        <a:pt x="248" y="68"/>
                      </a:cubicBezTo>
                      <a:cubicBezTo>
                        <a:pt x="248" y="72"/>
                        <a:pt x="251" y="81"/>
                        <a:pt x="253" y="84"/>
                      </a:cubicBezTo>
                      <a:cubicBezTo>
                        <a:pt x="254" y="87"/>
                        <a:pt x="258" y="87"/>
                        <a:pt x="258" y="90"/>
                      </a:cubicBezTo>
                      <a:cubicBezTo>
                        <a:pt x="253" y="96"/>
                        <a:pt x="245" y="99"/>
                        <a:pt x="245" y="107"/>
                      </a:cubicBezTo>
                      <a:cubicBezTo>
                        <a:pt x="245" y="110"/>
                        <a:pt x="248" y="110"/>
                        <a:pt x="249" y="110"/>
                      </a:cubicBezTo>
                      <a:cubicBezTo>
                        <a:pt x="252" y="112"/>
                        <a:pt x="253" y="114"/>
                        <a:pt x="254" y="117"/>
                      </a:cubicBezTo>
                      <a:cubicBezTo>
                        <a:pt x="261" y="117"/>
                        <a:pt x="261" y="117"/>
                        <a:pt x="261" y="117"/>
                      </a:cubicBezTo>
                      <a:cubicBezTo>
                        <a:pt x="261" y="118"/>
                        <a:pt x="261" y="120"/>
                        <a:pt x="262" y="120"/>
                      </a:cubicBezTo>
                      <a:cubicBezTo>
                        <a:pt x="263" y="120"/>
                        <a:pt x="265" y="118"/>
                        <a:pt x="265" y="117"/>
                      </a:cubicBezTo>
                      <a:cubicBezTo>
                        <a:pt x="268" y="112"/>
                        <a:pt x="272" y="106"/>
                        <a:pt x="276" y="106"/>
                      </a:cubicBezTo>
                      <a:cubicBezTo>
                        <a:pt x="282" y="106"/>
                        <a:pt x="292" y="112"/>
                        <a:pt x="296" y="114"/>
                      </a:cubicBezTo>
                      <a:cubicBezTo>
                        <a:pt x="298" y="115"/>
                        <a:pt x="300" y="115"/>
                        <a:pt x="301" y="117"/>
                      </a:cubicBezTo>
                      <a:cubicBezTo>
                        <a:pt x="302" y="120"/>
                        <a:pt x="302" y="122"/>
                        <a:pt x="302" y="124"/>
                      </a:cubicBezTo>
                      <a:cubicBezTo>
                        <a:pt x="304" y="124"/>
                        <a:pt x="304" y="124"/>
                        <a:pt x="304" y="124"/>
                      </a:cubicBezTo>
                      <a:cubicBezTo>
                        <a:pt x="306" y="123"/>
                        <a:pt x="307" y="121"/>
                        <a:pt x="310" y="121"/>
                      </a:cubicBezTo>
                      <a:cubicBezTo>
                        <a:pt x="316" y="121"/>
                        <a:pt x="317" y="126"/>
                        <a:pt x="323" y="126"/>
                      </a:cubicBezTo>
                      <a:cubicBezTo>
                        <a:pt x="334" y="124"/>
                        <a:pt x="334" y="124"/>
                        <a:pt x="334" y="124"/>
                      </a:cubicBezTo>
                      <a:cubicBezTo>
                        <a:pt x="339" y="125"/>
                        <a:pt x="344" y="127"/>
                        <a:pt x="347" y="129"/>
                      </a:cubicBezTo>
                      <a:cubicBezTo>
                        <a:pt x="350" y="133"/>
                        <a:pt x="359" y="141"/>
                        <a:pt x="363" y="143"/>
                      </a:cubicBezTo>
                      <a:cubicBezTo>
                        <a:pt x="367" y="144"/>
                        <a:pt x="370" y="142"/>
                        <a:pt x="374" y="143"/>
                      </a:cubicBezTo>
                      <a:cubicBezTo>
                        <a:pt x="380" y="145"/>
                        <a:pt x="381" y="151"/>
                        <a:pt x="381" y="157"/>
                      </a:cubicBezTo>
                      <a:cubicBezTo>
                        <a:pt x="381" y="178"/>
                        <a:pt x="369" y="184"/>
                        <a:pt x="362" y="195"/>
                      </a:cubicBezTo>
                      <a:cubicBezTo>
                        <a:pt x="360" y="198"/>
                        <a:pt x="359" y="199"/>
                        <a:pt x="357" y="201"/>
                      </a:cubicBezTo>
                      <a:cubicBezTo>
                        <a:pt x="354" y="206"/>
                        <a:pt x="351" y="206"/>
                        <a:pt x="348" y="209"/>
                      </a:cubicBezTo>
                      <a:cubicBezTo>
                        <a:pt x="344" y="213"/>
                        <a:pt x="348" y="223"/>
                        <a:pt x="348" y="230"/>
                      </a:cubicBezTo>
                      <a:cubicBezTo>
                        <a:pt x="348" y="235"/>
                        <a:pt x="346" y="239"/>
                        <a:pt x="346" y="243"/>
                      </a:cubicBezTo>
                      <a:cubicBezTo>
                        <a:pt x="346" y="245"/>
                        <a:pt x="345" y="246"/>
                        <a:pt x="345" y="247"/>
                      </a:cubicBezTo>
                      <a:cubicBezTo>
                        <a:pt x="344" y="248"/>
                        <a:pt x="341" y="251"/>
                        <a:pt x="341" y="253"/>
                      </a:cubicBezTo>
                      <a:cubicBezTo>
                        <a:pt x="341" y="256"/>
                        <a:pt x="340" y="262"/>
                        <a:pt x="339" y="263"/>
                      </a:cubicBezTo>
                      <a:cubicBezTo>
                        <a:pt x="335" y="270"/>
                        <a:pt x="334" y="273"/>
                        <a:pt x="329" y="278"/>
                      </a:cubicBezTo>
                      <a:cubicBezTo>
                        <a:pt x="328" y="280"/>
                        <a:pt x="329" y="283"/>
                        <a:pt x="328" y="285"/>
                      </a:cubicBezTo>
                      <a:cubicBezTo>
                        <a:pt x="326" y="288"/>
                        <a:pt x="320" y="292"/>
                        <a:pt x="315" y="292"/>
                      </a:cubicBezTo>
                      <a:cubicBezTo>
                        <a:pt x="310" y="292"/>
                        <a:pt x="306" y="292"/>
                        <a:pt x="301" y="294"/>
                      </a:cubicBezTo>
                      <a:cubicBezTo>
                        <a:pt x="300" y="295"/>
                        <a:pt x="299" y="296"/>
                        <a:pt x="298" y="297"/>
                      </a:cubicBezTo>
                      <a:cubicBezTo>
                        <a:pt x="292" y="304"/>
                        <a:pt x="284" y="300"/>
                        <a:pt x="279" y="308"/>
                      </a:cubicBezTo>
                      <a:cubicBezTo>
                        <a:pt x="277" y="312"/>
                        <a:pt x="273" y="312"/>
                        <a:pt x="271" y="314"/>
                      </a:cubicBezTo>
                      <a:cubicBezTo>
                        <a:pt x="267" y="318"/>
                        <a:pt x="268" y="322"/>
                        <a:pt x="268" y="327"/>
                      </a:cubicBezTo>
                      <a:cubicBezTo>
                        <a:pt x="268" y="341"/>
                        <a:pt x="268" y="341"/>
                        <a:pt x="268" y="341"/>
                      </a:cubicBezTo>
                      <a:cubicBezTo>
                        <a:pt x="262" y="343"/>
                        <a:pt x="259" y="348"/>
                        <a:pt x="256" y="354"/>
                      </a:cubicBezTo>
                      <a:cubicBezTo>
                        <a:pt x="256" y="354"/>
                        <a:pt x="256" y="354"/>
                        <a:pt x="256" y="354"/>
                      </a:cubicBezTo>
                      <a:cubicBezTo>
                        <a:pt x="254" y="358"/>
                        <a:pt x="255" y="360"/>
                        <a:pt x="252" y="363"/>
                      </a:cubicBezTo>
                      <a:cubicBezTo>
                        <a:pt x="247" y="371"/>
                        <a:pt x="241" y="372"/>
                        <a:pt x="236" y="380"/>
                      </a:cubicBezTo>
                      <a:cubicBezTo>
                        <a:pt x="231" y="388"/>
                        <a:pt x="229" y="402"/>
                        <a:pt x="215" y="402"/>
                      </a:cubicBezTo>
                      <a:cubicBezTo>
                        <a:pt x="211" y="402"/>
                        <a:pt x="204" y="399"/>
                        <a:pt x="202" y="399"/>
                      </a:cubicBezTo>
                      <a:cubicBezTo>
                        <a:pt x="198" y="399"/>
                        <a:pt x="195" y="396"/>
                        <a:pt x="190" y="396"/>
                      </a:cubicBezTo>
                      <a:cubicBezTo>
                        <a:pt x="189" y="396"/>
                        <a:pt x="188" y="396"/>
                        <a:pt x="188" y="397"/>
                      </a:cubicBezTo>
                      <a:cubicBezTo>
                        <a:pt x="188" y="400"/>
                        <a:pt x="192" y="401"/>
                        <a:pt x="193" y="402"/>
                      </a:cubicBezTo>
                      <a:cubicBezTo>
                        <a:pt x="195" y="404"/>
                        <a:pt x="195" y="408"/>
                        <a:pt x="197" y="411"/>
                      </a:cubicBezTo>
                      <a:cubicBezTo>
                        <a:pt x="197" y="414"/>
                        <a:pt x="202" y="414"/>
                        <a:pt x="202" y="417"/>
                      </a:cubicBezTo>
                      <a:cubicBezTo>
                        <a:pt x="202" y="421"/>
                        <a:pt x="202" y="423"/>
                        <a:pt x="201" y="425"/>
                      </a:cubicBezTo>
                      <a:cubicBezTo>
                        <a:pt x="198" y="429"/>
                        <a:pt x="196" y="431"/>
                        <a:pt x="193" y="434"/>
                      </a:cubicBezTo>
                      <a:cubicBezTo>
                        <a:pt x="188" y="439"/>
                        <a:pt x="182" y="437"/>
                        <a:pt x="175" y="440"/>
                      </a:cubicBezTo>
                      <a:cubicBezTo>
                        <a:pt x="171" y="441"/>
                        <a:pt x="161" y="438"/>
                        <a:pt x="159" y="440"/>
                      </a:cubicBezTo>
                      <a:cubicBezTo>
                        <a:pt x="155" y="444"/>
                        <a:pt x="158" y="453"/>
                        <a:pt x="156" y="457"/>
                      </a:cubicBezTo>
                      <a:cubicBezTo>
                        <a:pt x="156" y="456"/>
                        <a:pt x="156" y="456"/>
                        <a:pt x="156" y="456"/>
                      </a:cubicBezTo>
                      <a:cubicBezTo>
                        <a:pt x="156" y="457"/>
                        <a:pt x="156" y="459"/>
                        <a:pt x="156" y="460"/>
                      </a:cubicBezTo>
                      <a:cubicBezTo>
                        <a:pt x="156" y="461"/>
                        <a:pt x="151" y="463"/>
                        <a:pt x="149" y="463"/>
                      </a:cubicBezTo>
                      <a:cubicBezTo>
                        <a:pt x="143" y="463"/>
                        <a:pt x="142" y="459"/>
                        <a:pt x="136" y="459"/>
                      </a:cubicBezTo>
                      <a:cubicBezTo>
                        <a:pt x="134" y="459"/>
                        <a:pt x="133" y="461"/>
                        <a:pt x="133" y="462"/>
                      </a:cubicBezTo>
                      <a:cubicBezTo>
                        <a:pt x="133" y="467"/>
                        <a:pt x="137" y="474"/>
                        <a:pt x="139" y="474"/>
                      </a:cubicBezTo>
                      <a:cubicBezTo>
                        <a:pt x="141" y="474"/>
                        <a:pt x="143" y="472"/>
                        <a:pt x="144" y="472"/>
                      </a:cubicBezTo>
                      <a:cubicBezTo>
                        <a:pt x="145" y="473"/>
                        <a:pt x="146" y="473"/>
                        <a:pt x="146" y="475"/>
                      </a:cubicBezTo>
                      <a:cubicBezTo>
                        <a:pt x="146" y="477"/>
                        <a:pt x="144" y="479"/>
                        <a:pt x="143" y="479"/>
                      </a:cubicBezTo>
                      <a:cubicBezTo>
                        <a:pt x="140" y="479"/>
                        <a:pt x="139" y="476"/>
                        <a:pt x="136" y="476"/>
                      </a:cubicBezTo>
                      <a:cubicBezTo>
                        <a:pt x="136" y="479"/>
                        <a:pt x="137" y="480"/>
                        <a:pt x="139" y="480"/>
                      </a:cubicBezTo>
                      <a:cubicBezTo>
                        <a:pt x="134" y="485"/>
                        <a:pt x="134" y="491"/>
                        <a:pt x="132" y="498"/>
                      </a:cubicBezTo>
                      <a:cubicBezTo>
                        <a:pt x="131" y="501"/>
                        <a:pt x="126" y="501"/>
                        <a:pt x="124" y="502"/>
                      </a:cubicBezTo>
                      <a:cubicBezTo>
                        <a:pt x="120" y="503"/>
                        <a:pt x="116" y="507"/>
                        <a:pt x="116" y="512"/>
                      </a:cubicBezTo>
                      <a:cubicBezTo>
                        <a:pt x="116" y="523"/>
                        <a:pt x="129" y="519"/>
                        <a:pt x="129" y="528"/>
                      </a:cubicBezTo>
                      <a:cubicBezTo>
                        <a:pt x="129" y="536"/>
                        <a:pt x="121" y="537"/>
                        <a:pt x="117" y="541"/>
                      </a:cubicBezTo>
                      <a:cubicBezTo>
                        <a:pt x="115" y="543"/>
                        <a:pt x="116" y="547"/>
                        <a:pt x="114" y="550"/>
                      </a:cubicBezTo>
                      <a:cubicBezTo>
                        <a:pt x="112" y="554"/>
                        <a:pt x="108" y="553"/>
                        <a:pt x="105" y="555"/>
                      </a:cubicBezTo>
                      <a:cubicBezTo>
                        <a:pt x="102" y="559"/>
                        <a:pt x="100" y="563"/>
                        <a:pt x="100" y="568"/>
                      </a:cubicBezTo>
                      <a:cubicBezTo>
                        <a:pt x="100" y="571"/>
                        <a:pt x="103" y="574"/>
                        <a:pt x="104" y="575"/>
                      </a:cubicBezTo>
                      <a:cubicBezTo>
                        <a:pt x="110" y="578"/>
                        <a:pt x="109" y="591"/>
                        <a:pt x="113" y="594"/>
                      </a:cubicBezTo>
                      <a:cubicBezTo>
                        <a:pt x="119" y="601"/>
                        <a:pt x="127" y="603"/>
                        <a:pt x="135" y="6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805">
                <a:extLst>
                  <a:ext uri="{FF2B5EF4-FFF2-40B4-BE49-F238E27FC236}">
                    <a16:creationId xmlns:a16="http://schemas.microsoft.com/office/drawing/2014/main" id="{FBB94001-39B9-10FE-4479-410844182608}"/>
                  </a:ext>
                </a:extLst>
              </p:cNvPr>
              <p:cNvGrpSpPr/>
              <p:nvPr/>
            </p:nvGrpSpPr>
            <p:grpSpPr>
              <a:xfrm>
                <a:off x="5365027" y="1629632"/>
                <a:ext cx="1038436" cy="1747955"/>
                <a:chOff x="4185654" y="962903"/>
                <a:chExt cx="821591" cy="1382949"/>
              </a:xfrm>
              <a:grpFill/>
            </p:grpSpPr>
            <p:sp>
              <p:nvSpPr>
                <p:cNvPr id="129" name="Freeform 61">
                  <a:extLst>
                    <a:ext uri="{FF2B5EF4-FFF2-40B4-BE49-F238E27FC236}">
                      <a16:creationId xmlns:a16="http://schemas.microsoft.com/office/drawing/2014/main" id="{1C614C3F-2CFA-A827-945B-F45180B7F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9286" y="1793168"/>
                  <a:ext cx="773262" cy="552684"/>
                </a:xfrm>
                <a:custGeom>
                  <a:avLst/>
                  <a:gdLst>
                    <a:gd name="T0" fmla="*/ 308 w 316"/>
                    <a:gd name="T1" fmla="*/ 151 h 226"/>
                    <a:gd name="T2" fmla="*/ 306 w 316"/>
                    <a:gd name="T3" fmla="*/ 178 h 226"/>
                    <a:gd name="T4" fmla="*/ 278 w 316"/>
                    <a:gd name="T5" fmla="*/ 178 h 226"/>
                    <a:gd name="T6" fmla="*/ 261 w 316"/>
                    <a:gd name="T7" fmla="*/ 184 h 226"/>
                    <a:gd name="T8" fmla="*/ 262 w 316"/>
                    <a:gd name="T9" fmla="*/ 197 h 226"/>
                    <a:gd name="T10" fmla="*/ 268 w 316"/>
                    <a:gd name="T11" fmla="*/ 209 h 226"/>
                    <a:gd name="T12" fmla="*/ 260 w 316"/>
                    <a:gd name="T13" fmla="*/ 207 h 226"/>
                    <a:gd name="T14" fmla="*/ 258 w 316"/>
                    <a:gd name="T15" fmla="*/ 219 h 226"/>
                    <a:gd name="T16" fmla="*/ 248 w 316"/>
                    <a:gd name="T17" fmla="*/ 205 h 226"/>
                    <a:gd name="T18" fmla="*/ 233 w 316"/>
                    <a:gd name="T19" fmla="*/ 180 h 226"/>
                    <a:gd name="T20" fmla="*/ 214 w 316"/>
                    <a:gd name="T21" fmla="*/ 155 h 226"/>
                    <a:gd name="T22" fmla="*/ 188 w 316"/>
                    <a:gd name="T23" fmla="*/ 138 h 226"/>
                    <a:gd name="T24" fmla="*/ 176 w 316"/>
                    <a:gd name="T25" fmla="*/ 137 h 226"/>
                    <a:gd name="T26" fmla="*/ 188 w 316"/>
                    <a:gd name="T27" fmla="*/ 159 h 226"/>
                    <a:gd name="T28" fmla="*/ 205 w 316"/>
                    <a:gd name="T29" fmla="*/ 171 h 226"/>
                    <a:gd name="T30" fmla="*/ 215 w 316"/>
                    <a:gd name="T31" fmla="*/ 184 h 226"/>
                    <a:gd name="T32" fmla="*/ 210 w 316"/>
                    <a:gd name="T33" fmla="*/ 198 h 226"/>
                    <a:gd name="T34" fmla="*/ 205 w 316"/>
                    <a:gd name="T35" fmla="*/ 197 h 226"/>
                    <a:gd name="T36" fmla="*/ 189 w 316"/>
                    <a:gd name="T37" fmla="*/ 178 h 226"/>
                    <a:gd name="T38" fmla="*/ 149 w 316"/>
                    <a:gd name="T39" fmla="*/ 145 h 226"/>
                    <a:gd name="T40" fmla="*/ 109 w 316"/>
                    <a:gd name="T41" fmla="*/ 154 h 226"/>
                    <a:gd name="T42" fmla="*/ 88 w 316"/>
                    <a:gd name="T43" fmla="*/ 177 h 226"/>
                    <a:gd name="T44" fmla="*/ 66 w 316"/>
                    <a:gd name="T45" fmla="*/ 212 h 226"/>
                    <a:gd name="T46" fmla="*/ 47 w 316"/>
                    <a:gd name="T47" fmla="*/ 220 h 226"/>
                    <a:gd name="T48" fmla="*/ 6 w 316"/>
                    <a:gd name="T49" fmla="*/ 217 h 226"/>
                    <a:gd name="T50" fmla="*/ 0 w 316"/>
                    <a:gd name="T51" fmla="*/ 199 h 226"/>
                    <a:gd name="T52" fmla="*/ 2 w 316"/>
                    <a:gd name="T53" fmla="*/ 160 h 226"/>
                    <a:gd name="T54" fmla="*/ 31 w 316"/>
                    <a:gd name="T55" fmla="*/ 153 h 226"/>
                    <a:gd name="T56" fmla="*/ 58 w 316"/>
                    <a:gd name="T57" fmla="*/ 156 h 226"/>
                    <a:gd name="T58" fmla="*/ 68 w 316"/>
                    <a:gd name="T59" fmla="*/ 134 h 226"/>
                    <a:gd name="T60" fmla="*/ 67 w 316"/>
                    <a:gd name="T61" fmla="*/ 125 h 226"/>
                    <a:gd name="T62" fmla="*/ 39 w 316"/>
                    <a:gd name="T63" fmla="*/ 106 h 226"/>
                    <a:gd name="T64" fmla="*/ 57 w 316"/>
                    <a:gd name="T65" fmla="*/ 102 h 226"/>
                    <a:gd name="T66" fmla="*/ 62 w 316"/>
                    <a:gd name="T67" fmla="*/ 93 h 226"/>
                    <a:gd name="T68" fmla="*/ 74 w 316"/>
                    <a:gd name="T69" fmla="*/ 94 h 226"/>
                    <a:gd name="T70" fmla="*/ 95 w 316"/>
                    <a:gd name="T71" fmla="*/ 76 h 226"/>
                    <a:gd name="T72" fmla="*/ 114 w 316"/>
                    <a:gd name="T73" fmla="*/ 58 h 226"/>
                    <a:gd name="T74" fmla="*/ 135 w 316"/>
                    <a:gd name="T75" fmla="*/ 47 h 226"/>
                    <a:gd name="T76" fmla="*/ 147 w 316"/>
                    <a:gd name="T77" fmla="*/ 35 h 226"/>
                    <a:gd name="T78" fmla="*/ 159 w 316"/>
                    <a:gd name="T79" fmla="*/ 3 h 226"/>
                    <a:gd name="T80" fmla="*/ 163 w 316"/>
                    <a:gd name="T81" fmla="*/ 16 h 226"/>
                    <a:gd name="T82" fmla="*/ 156 w 316"/>
                    <a:gd name="T83" fmla="*/ 35 h 226"/>
                    <a:gd name="T84" fmla="*/ 165 w 316"/>
                    <a:gd name="T85" fmla="*/ 42 h 226"/>
                    <a:gd name="T86" fmla="*/ 188 w 316"/>
                    <a:gd name="T87" fmla="*/ 44 h 226"/>
                    <a:gd name="T88" fmla="*/ 217 w 316"/>
                    <a:gd name="T89" fmla="*/ 32 h 226"/>
                    <a:gd name="T90" fmla="*/ 246 w 316"/>
                    <a:gd name="T91" fmla="*/ 35 h 226"/>
                    <a:gd name="T92" fmla="*/ 265 w 316"/>
                    <a:gd name="T93" fmla="*/ 61 h 226"/>
                    <a:gd name="T94" fmla="*/ 260 w 316"/>
                    <a:gd name="T95" fmla="*/ 100 h 226"/>
                    <a:gd name="T96" fmla="*/ 306 w 316"/>
                    <a:gd name="T97" fmla="*/ 117 h 226"/>
                    <a:gd name="T98" fmla="*/ 308 w 316"/>
                    <a:gd name="T99" fmla="*/ 133 h 226"/>
                    <a:gd name="T100" fmla="*/ 310 w 316"/>
                    <a:gd name="T101" fmla="*/ 140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16" h="226">
                      <a:moveTo>
                        <a:pt x="310" y="140"/>
                      </a:moveTo>
                      <a:cubicBezTo>
                        <a:pt x="309" y="145"/>
                        <a:pt x="309" y="142"/>
                        <a:pt x="308" y="144"/>
                      </a:cubicBezTo>
                      <a:cubicBezTo>
                        <a:pt x="308" y="151"/>
                        <a:pt x="308" y="151"/>
                        <a:pt x="308" y="151"/>
                      </a:cubicBezTo>
                      <a:cubicBezTo>
                        <a:pt x="305" y="154"/>
                        <a:pt x="300" y="160"/>
                        <a:pt x="300" y="164"/>
                      </a:cubicBezTo>
                      <a:cubicBezTo>
                        <a:pt x="300" y="170"/>
                        <a:pt x="308" y="174"/>
                        <a:pt x="309" y="176"/>
                      </a:cubicBezTo>
                      <a:cubicBezTo>
                        <a:pt x="308" y="178"/>
                        <a:pt x="307" y="177"/>
                        <a:pt x="306" y="178"/>
                      </a:cubicBezTo>
                      <a:cubicBezTo>
                        <a:pt x="303" y="178"/>
                        <a:pt x="301" y="177"/>
                        <a:pt x="298" y="178"/>
                      </a:cubicBezTo>
                      <a:cubicBezTo>
                        <a:pt x="295" y="180"/>
                        <a:pt x="294" y="184"/>
                        <a:pt x="290" y="184"/>
                      </a:cubicBezTo>
                      <a:cubicBezTo>
                        <a:pt x="286" y="184"/>
                        <a:pt x="283" y="178"/>
                        <a:pt x="278" y="178"/>
                      </a:cubicBezTo>
                      <a:cubicBezTo>
                        <a:pt x="273" y="178"/>
                        <a:pt x="272" y="181"/>
                        <a:pt x="268" y="182"/>
                      </a:cubicBezTo>
                      <a:cubicBezTo>
                        <a:pt x="269" y="184"/>
                        <a:pt x="269" y="186"/>
                        <a:pt x="268" y="188"/>
                      </a:cubicBezTo>
                      <a:cubicBezTo>
                        <a:pt x="264" y="188"/>
                        <a:pt x="264" y="184"/>
                        <a:pt x="261" y="184"/>
                      </a:cubicBezTo>
                      <a:cubicBezTo>
                        <a:pt x="260" y="184"/>
                        <a:pt x="258" y="186"/>
                        <a:pt x="258" y="187"/>
                      </a:cubicBezTo>
                      <a:cubicBezTo>
                        <a:pt x="263" y="193"/>
                        <a:pt x="263" y="193"/>
                        <a:pt x="263" y="193"/>
                      </a:cubicBezTo>
                      <a:cubicBezTo>
                        <a:pt x="263" y="195"/>
                        <a:pt x="262" y="196"/>
                        <a:pt x="262" y="197"/>
                      </a:cubicBezTo>
                      <a:cubicBezTo>
                        <a:pt x="262" y="198"/>
                        <a:pt x="270" y="205"/>
                        <a:pt x="272" y="205"/>
                      </a:cubicBezTo>
                      <a:cubicBezTo>
                        <a:pt x="272" y="206"/>
                        <a:pt x="273" y="207"/>
                        <a:pt x="273" y="207"/>
                      </a:cubicBezTo>
                      <a:cubicBezTo>
                        <a:pt x="272" y="208"/>
                        <a:pt x="269" y="207"/>
                        <a:pt x="268" y="209"/>
                      </a:cubicBezTo>
                      <a:cubicBezTo>
                        <a:pt x="268" y="209"/>
                        <a:pt x="268" y="209"/>
                        <a:pt x="268" y="209"/>
                      </a:cubicBezTo>
                      <a:cubicBezTo>
                        <a:pt x="265" y="209"/>
                        <a:pt x="262" y="206"/>
                        <a:pt x="260" y="205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61" y="209"/>
                        <a:pt x="262" y="210"/>
                        <a:pt x="262" y="212"/>
                      </a:cubicBezTo>
                      <a:cubicBezTo>
                        <a:pt x="262" y="214"/>
                        <a:pt x="259" y="217"/>
                        <a:pt x="262" y="219"/>
                      </a:cubicBezTo>
                      <a:cubicBezTo>
                        <a:pt x="261" y="219"/>
                        <a:pt x="258" y="219"/>
                        <a:pt x="258" y="219"/>
                      </a:cubicBezTo>
                      <a:cubicBezTo>
                        <a:pt x="254" y="219"/>
                        <a:pt x="250" y="214"/>
                        <a:pt x="250" y="209"/>
                      </a:cubicBezTo>
                      <a:cubicBezTo>
                        <a:pt x="250" y="207"/>
                        <a:pt x="252" y="206"/>
                        <a:pt x="253" y="205"/>
                      </a:cubicBezTo>
                      <a:cubicBezTo>
                        <a:pt x="252" y="205"/>
                        <a:pt x="250" y="205"/>
                        <a:pt x="248" y="205"/>
                      </a:cubicBezTo>
                      <a:cubicBezTo>
                        <a:pt x="247" y="205"/>
                        <a:pt x="247" y="202"/>
                        <a:pt x="247" y="202"/>
                      </a:cubicBezTo>
                      <a:cubicBezTo>
                        <a:pt x="246" y="198"/>
                        <a:pt x="243" y="195"/>
                        <a:pt x="241" y="193"/>
                      </a:cubicBezTo>
                      <a:cubicBezTo>
                        <a:pt x="237" y="189"/>
                        <a:pt x="233" y="186"/>
                        <a:pt x="233" y="180"/>
                      </a:cubicBezTo>
                      <a:cubicBezTo>
                        <a:pt x="233" y="177"/>
                        <a:pt x="233" y="175"/>
                        <a:pt x="233" y="173"/>
                      </a:cubicBezTo>
                      <a:cubicBezTo>
                        <a:pt x="233" y="169"/>
                        <a:pt x="226" y="163"/>
                        <a:pt x="222" y="161"/>
                      </a:cubicBezTo>
                      <a:cubicBezTo>
                        <a:pt x="218" y="159"/>
                        <a:pt x="214" y="159"/>
                        <a:pt x="214" y="155"/>
                      </a:cubicBezTo>
                      <a:cubicBezTo>
                        <a:pt x="212" y="155"/>
                        <a:pt x="211" y="155"/>
                        <a:pt x="210" y="155"/>
                      </a:cubicBezTo>
                      <a:cubicBezTo>
                        <a:pt x="203" y="155"/>
                        <a:pt x="196" y="145"/>
                        <a:pt x="196" y="138"/>
                      </a:cubicBezTo>
                      <a:cubicBezTo>
                        <a:pt x="193" y="138"/>
                        <a:pt x="191" y="138"/>
                        <a:pt x="188" y="138"/>
                      </a:cubicBezTo>
                      <a:cubicBezTo>
                        <a:pt x="184" y="138"/>
                        <a:pt x="186" y="132"/>
                        <a:pt x="184" y="131"/>
                      </a:cubicBezTo>
                      <a:cubicBezTo>
                        <a:pt x="181" y="133"/>
                        <a:pt x="174" y="133"/>
                        <a:pt x="174" y="136"/>
                      </a:cubicBezTo>
                      <a:cubicBezTo>
                        <a:pt x="174" y="136"/>
                        <a:pt x="175" y="137"/>
                        <a:pt x="176" y="137"/>
                      </a:cubicBezTo>
                      <a:cubicBezTo>
                        <a:pt x="175" y="139"/>
                        <a:pt x="175" y="141"/>
                        <a:pt x="175" y="143"/>
                      </a:cubicBezTo>
                      <a:cubicBezTo>
                        <a:pt x="175" y="147"/>
                        <a:pt x="177" y="149"/>
                        <a:pt x="181" y="150"/>
                      </a:cubicBezTo>
                      <a:cubicBezTo>
                        <a:pt x="185" y="151"/>
                        <a:pt x="187" y="156"/>
                        <a:pt x="188" y="159"/>
                      </a:cubicBezTo>
                      <a:cubicBezTo>
                        <a:pt x="189" y="163"/>
                        <a:pt x="191" y="167"/>
                        <a:pt x="194" y="168"/>
                      </a:cubicBezTo>
                      <a:cubicBezTo>
                        <a:pt x="198" y="170"/>
                        <a:pt x="201" y="169"/>
                        <a:pt x="205" y="169"/>
                      </a:cubicBezTo>
                      <a:cubicBezTo>
                        <a:pt x="205" y="170"/>
                        <a:pt x="205" y="171"/>
                        <a:pt x="205" y="171"/>
                      </a:cubicBezTo>
                      <a:cubicBezTo>
                        <a:pt x="203" y="175"/>
                        <a:pt x="210" y="176"/>
                        <a:pt x="212" y="177"/>
                      </a:cubicBezTo>
                      <a:cubicBezTo>
                        <a:pt x="218" y="180"/>
                        <a:pt x="225" y="182"/>
                        <a:pt x="224" y="188"/>
                      </a:cubicBezTo>
                      <a:cubicBezTo>
                        <a:pt x="221" y="188"/>
                        <a:pt x="219" y="184"/>
                        <a:pt x="215" y="184"/>
                      </a:cubicBezTo>
                      <a:cubicBezTo>
                        <a:pt x="211" y="184"/>
                        <a:pt x="208" y="186"/>
                        <a:pt x="208" y="188"/>
                      </a:cubicBezTo>
                      <a:cubicBezTo>
                        <a:pt x="208" y="192"/>
                        <a:pt x="213" y="193"/>
                        <a:pt x="213" y="197"/>
                      </a:cubicBezTo>
                      <a:cubicBezTo>
                        <a:pt x="213" y="198"/>
                        <a:pt x="210" y="198"/>
                        <a:pt x="210" y="198"/>
                      </a:cubicBezTo>
                      <a:cubicBezTo>
                        <a:pt x="207" y="201"/>
                        <a:pt x="208" y="207"/>
                        <a:pt x="204" y="207"/>
                      </a:cubicBezTo>
                      <a:cubicBezTo>
                        <a:pt x="202" y="207"/>
                        <a:pt x="200" y="206"/>
                        <a:pt x="200" y="205"/>
                      </a:cubicBezTo>
                      <a:cubicBezTo>
                        <a:pt x="204" y="205"/>
                        <a:pt x="205" y="201"/>
                        <a:pt x="205" y="197"/>
                      </a:cubicBezTo>
                      <a:cubicBezTo>
                        <a:pt x="205" y="193"/>
                        <a:pt x="203" y="192"/>
                        <a:pt x="202" y="189"/>
                      </a:cubicBezTo>
                      <a:cubicBezTo>
                        <a:pt x="202" y="189"/>
                        <a:pt x="195" y="182"/>
                        <a:pt x="194" y="181"/>
                      </a:cubicBezTo>
                      <a:cubicBezTo>
                        <a:pt x="193" y="181"/>
                        <a:pt x="189" y="179"/>
                        <a:pt x="189" y="178"/>
                      </a:cubicBezTo>
                      <a:cubicBezTo>
                        <a:pt x="180" y="176"/>
                        <a:pt x="178" y="173"/>
                        <a:pt x="173" y="168"/>
                      </a:cubicBezTo>
                      <a:cubicBezTo>
                        <a:pt x="171" y="166"/>
                        <a:pt x="167" y="165"/>
                        <a:pt x="166" y="163"/>
                      </a:cubicBezTo>
                      <a:cubicBezTo>
                        <a:pt x="161" y="156"/>
                        <a:pt x="159" y="145"/>
                        <a:pt x="149" y="145"/>
                      </a:cubicBezTo>
                      <a:cubicBezTo>
                        <a:pt x="143" y="145"/>
                        <a:pt x="143" y="148"/>
                        <a:pt x="141" y="149"/>
                      </a:cubicBezTo>
                      <a:cubicBezTo>
                        <a:pt x="135" y="152"/>
                        <a:pt x="131" y="157"/>
                        <a:pt x="125" y="157"/>
                      </a:cubicBezTo>
                      <a:cubicBezTo>
                        <a:pt x="119" y="157"/>
                        <a:pt x="115" y="154"/>
                        <a:pt x="109" y="154"/>
                      </a:cubicBezTo>
                      <a:cubicBezTo>
                        <a:pt x="105" y="154"/>
                        <a:pt x="100" y="157"/>
                        <a:pt x="100" y="161"/>
                      </a:cubicBezTo>
                      <a:cubicBezTo>
                        <a:pt x="102" y="168"/>
                        <a:pt x="102" y="168"/>
                        <a:pt x="102" y="168"/>
                      </a:cubicBezTo>
                      <a:cubicBezTo>
                        <a:pt x="100" y="173"/>
                        <a:pt x="94" y="175"/>
                        <a:pt x="88" y="177"/>
                      </a:cubicBezTo>
                      <a:cubicBezTo>
                        <a:pt x="83" y="178"/>
                        <a:pt x="74" y="190"/>
                        <a:pt x="74" y="196"/>
                      </a:cubicBezTo>
                      <a:cubicBezTo>
                        <a:pt x="74" y="198"/>
                        <a:pt x="76" y="199"/>
                        <a:pt x="77" y="200"/>
                      </a:cubicBezTo>
                      <a:cubicBezTo>
                        <a:pt x="73" y="205"/>
                        <a:pt x="72" y="209"/>
                        <a:pt x="66" y="212"/>
                      </a:cubicBezTo>
                      <a:cubicBezTo>
                        <a:pt x="62" y="213"/>
                        <a:pt x="62" y="221"/>
                        <a:pt x="56" y="219"/>
                      </a:cubicBezTo>
                      <a:cubicBezTo>
                        <a:pt x="56" y="219"/>
                        <a:pt x="56" y="219"/>
                        <a:pt x="56" y="219"/>
                      </a:cubicBezTo>
                      <a:cubicBezTo>
                        <a:pt x="53" y="218"/>
                        <a:pt x="48" y="220"/>
                        <a:pt x="47" y="220"/>
                      </a:cubicBezTo>
                      <a:cubicBezTo>
                        <a:pt x="40" y="220"/>
                        <a:pt x="36" y="226"/>
                        <a:pt x="30" y="226"/>
                      </a:cubicBezTo>
                      <a:cubicBezTo>
                        <a:pt x="26" y="226"/>
                        <a:pt x="25" y="215"/>
                        <a:pt x="19" y="215"/>
                      </a:cubicBezTo>
                      <a:cubicBezTo>
                        <a:pt x="14" y="215"/>
                        <a:pt x="11" y="217"/>
                        <a:pt x="6" y="217"/>
                      </a:cubicBezTo>
                      <a:cubicBezTo>
                        <a:pt x="5" y="217"/>
                        <a:pt x="4" y="215"/>
                        <a:pt x="4" y="215"/>
                      </a:cubicBezTo>
                      <a:cubicBezTo>
                        <a:pt x="4" y="209"/>
                        <a:pt x="4" y="207"/>
                        <a:pt x="4" y="203"/>
                      </a:cubicBezTo>
                      <a:cubicBezTo>
                        <a:pt x="2" y="203"/>
                        <a:pt x="0" y="201"/>
                        <a:pt x="0" y="199"/>
                      </a:cubicBezTo>
                      <a:cubicBezTo>
                        <a:pt x="0" y="195"/>
                        <a:pt x="3" y="195"/>
                        <a:pt x="3" y="193"/>
                      </a:cubicBezTo>
                      <a:cubicBezTo>
                        <a:pt x="3" y="185"/>
                        <a:pt x="5" y="178"/>
                        <a:pt x="5" y="170"/>
                      </a:cubicBezTo>
                      <a:cubicBezTo>
                        <a:pt x="5" y="166"/>
                        <a:pt x="2" y="162"/>
                        <a:pt x="2" y="160"/>
                      </a:cubicBezTo>
                      <a:cubicBezTo>
                        <a:pt x="2" y="158"/>
                        <a:pt x="12" y="152"/>
                        <a:pt x="14" y="152"/>
                      </a:cubicBezTo>
                      <a:cubicBezTo>
                        <a:pt x="15" y="152"/>
                        <a:pt x="16" y="153"/>
                        <a:pt x="18" y="153"/>
                      </a:cubicBezTo>
                      <a:cubicBezTo>
                        <a:pt x="31" y="153"/>
                        <a:pt x="31" y="153"/>
                        <a:pt x="31" y="153"/>
                      </a:cubicBezTo>
                      <a:cubicBezTo>
                        <a:pt x="32" y="154"/>
                        <a:pt x="34" y="154"/>
                        <a:pt x="36" y="155"/>
                      </a:cubicBezTo>
                      <a:cubicBezTo>
                        <a:pt x="50" y="155"/>
                        <a:pt x="50" y="155"/>
                        <a:pt x="50" y="155"/>
                      </a:cubicBezTo>
                      <a:cubicBezTo>
                        <a:pt x="53" y="154"/>
                        <a:pt x="55" y="156"/>
                        <a:pt x="58" y="156"/>
                      </a:cubicBezTo>
                      <a:cubicBezTo>
                        <a:pt x="60" y="156"/>
                        <a:pt x="64" y="154"/>
                        <a:pt x="65" y="154"/>
                      </a:cubicBezTo>
                      <a:cubicBezTo>
                        <a:pt x="65" y="149"/>
                        <a:pt x="68" y="147"/>
                        <a:pt x="68" y="141"/>
                      </a:cubicBezTo>
                      <a:cubicBezTo>
                        <a:pt x="68" y="140"/>
                        <a:pt x="68" y="135"/>
                        <a:pt x="68" y="134"/>
                      </a:cubicBezTo>
                      <a:cubicBezTo>
                        <a:pt x="68" y="134"/>
                        <a:pt x="68" y="134"/>
                        <a:pt x="68" y="134"/>
                      </a:cubicBezTo>
                      <a:cubicBezTo>
                        <a:pt x="68" y="133"/>
                        <a:pt x="69" y="131"/>
                        <a:pt x="69" y="130"/>
                      </a:cubicBezTo>
                      <a:cubicBezTo>
                        <a:pt x="69" y="127"/>
                        <a:pt x="67" y="128"/>
                        <a:pt x="67" y="125"/>
                      </a:cubicBezTo>
                      <a:cubicBezTo>
                        <a:pt x="61" y="125"/>
                        <a:pt x="60" y="120"/>
                        <a:pt x="60" y="116"/>
                      </a:cubicBezTo>
                      <a:cubicBezTo>
                        <a:pt x="58" y="115"/>
                        <a:pt x="58" y="114"/>
                        <a:pt x="56" y="114"/>
                      </a:cubicBezTo>
                      <a:cubicBezTo>
                        <a:pt x="52" y="112"/>
                        <a:pt x="39" y="110"/>
                        <a:pt x="39" y="106"/>
                      </a:cubicBezTo>
                      <a:cubicBezTo>
                        <a:pt x="39" y="106"/>
                        <a:pt x="39" y="105"/>
                        <a:pt x="39" y="104"/>
                      </a:cubicBezTo>
                      <a:cubicBezTo>
                        <a:pt x="39" y="102"/>
                        <a:pt x="47" y="100"/>
                        <a:pt x="50" y="99"/>
                      </a:cubicBezTo>
                      <a:cubicBezTo>
                        <a:pt x="50" y="101"/>
                        <a:pt x="55" y="102"/>
                        <a:pt x="57" y="102"/>
                      </a:cubicBezTo>
                      <a:cubicBezTo>
                        <a:pt x="60" y="102"/>
                        <a:pt x="63" y="101"/>
                        <a:pt x="64" y="101"/>
                      </a:cubicBezTo>
                      <a:cubicBezTo>
                        <a:pt x="64" y="99"/>
                        <a:pt x="64" y="99"/>
                        <a:pt x="64" y="99"/>
                      </a:cubicBezTo>
                      <a:cubicBezTo>
                        <a:pt x="62" y="98"/>
                        <a:pt x="63" y="94"/>
                        <a:pt x="62" y="93"/>
                      </a:cubicBezTo>
                      <a:cubicBezTo>
                        <a:pt x="62" y="91"/>
                        <a:pt x="62" y="91"/>
                        <a:pt x="62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8" y="93"/>
                        <a:pt x="70" y="94"/>
                        <a:pt x="74" y="94"/>
                      </a:cubicBezTo>
                      <a:cubicBezTo>
                        <a:pt x="76" y="94"/>
                        <a:pt x="78" y="92"/>
                        <a:pt x="79" y="90"/>
                      </a:cubicBezTo>
                      <a:cubicBezTo>
                        <a:pt x="87" y="90"/>
                        <a:pt x="90" y="84"/>
                        <a:pt x="91" y="77"/>
                      </a:cubicBezTo>
                      <a:cubicBezTo>
                        <a:pt x="93" y="77"/>
                        <a:pt x="94" y="77"/>
                        <a:pt x="95" y="76"/>
                      </a:cubicBezTo>
                      <a:cubicBezTo>
                        <a:pt x="97" y="76"/>
                        <a:pt x="109" y="71"/>
                        <a:pt x="110" y="70"/>
                      </a:cubicBezTo>
                      <a:cubicBezTo>
                        <a:pt x="112" y="68"/>
                        <a:pt x="111" y="64"/>
                        <a:pt x="111" y="61"/>
                      </a:cubicBezTo>
                      <a:cubicBezTo>
                        <a:pt x="111" y="60"/>
                        <a:pt x="114" y="58"/>
                        <a:pt x="114" y="58"/>
                      </a:cubicBezTo>
                      <a:cubicBezTo>
                        <a:pt x="118" y="54"/>
                        <a:pt x="122" y="49"/>
                        <a:pt x="129" y="49"/>
                      </a:cubicBezTo>
                      <a:cubicBezTo>
                        <a:pt x="132" y="49"/>
                        <a:pt x="131" y="50"/>
                        <a:pt x="133" y="49"/>
                      </a:cubicBezTo>
                      <a:cubicBezTo>
                        <a:pt x="134" y="50"/>
                        <a:pt x="134" y="48"/>
                        <a:pt x="135" y="47"/>
                      </a:cubicBezTo>
                      <a:cubicBezTo>
                        <a:pt x="137" y="45"/>
                        <a:pt x="140" y="47"/>
                        <a:pt x="142" y="47"/>
                      </a:cubicBezTo>
                      <a:cubicBezTo>
                        <a:pt x="144" y="47"/>
                        <a:pt x="149" y="44"/>
                        <a:pt x="149" y="42"/>
                      </a:cubicBezTo>
                      <a:cubicBezTo>
                        <a:pt x="149" y="40"/>
                        <a:pt x="147" y="35"/>
                        <a:pt x="147" y="35"/>
                      </a:cubicBezTo>
                      <a:cubicBezTo>
                        <a:pt x="145" y="27"/>
                        <a:pt x="141" y="25"/>
                        <a:pt x="141" y="18"/>
                      </a:cubicBezTo>
                      <a:cubicBezTo>
                        <a:pt x="141" y="6"/>
                        <a:pt x="152" y="5"/>
                        <a:pt x="159" y="0"/>
                      </a:cubicBezTo>
                      <a:cubicBezTo>
                        <a:pt x="159" y="3"/>
                        <a:pt x="159" y="3"/>
                        <a:pt x="159" y="3"/>
                      </a:cubicBezTo>
                      <a:cubicBezTo>
                        <a:pt x="158" y="6"/>
                        <a:pt x="157" y="8"/>
                        <a:pt x="157" y="11"/>
                      </a:cubicBezTo>
                      <a:cubicBezTo>
                        <a:pt x="157" y="13"/>
                        <a:pt x="161" y="14"/>
                        <a:pt x="163" y="14"/>
                      </a:cubicBezTo>
                      <a:cubicBezTo>
                        <a:pt x="163" y="15"/>
                        <a:pt x="163" y="15"/>
                        <a:pt x="163" y="16"/>
                      </a:cubicBezTo>
                      <a:cubicBezTo>
                        <a:pt x="163" y="17"/>
                        <a:pt x="160" y="18"/>
                        <a:pt x="159" y="19"/>
                      </a:cubicBezTo>
                      <a:cubicBezTo>
                        <a:pt x="157" y="22"/>
                        <a:pt x="153" y="24"/>
                        <a:pt x="153" y="30"/>
                      </a:cubicBezTo>
                      <a:cubicBezTo>
                        <a:pt x="153" y="32"/>
                        <a:pt x="155" y="34"/>
                        <a:pt x="156" y="35"/>
                      </a:cubicBezTo>
                      <a:cubicBezTo>
                        <a:pt x="156" y="36"/>
                        <a:pt x="157" y="37"/>
                        <a:pt x="156" y="38"/>
                      </a:cubicBezTo>
                      <a:cubicBezTo>
                        <a:pt x="159" y="38"/>
                        <a:pt x="161" y="39"/>
                        <a:pt x="163" y="39"/>
                      </a:cubicBezTo>
                      <a:cubicBezTo>
                        <a:pt x="164" y="40"/>
                        <a:pt x="164" y="42"/>
                        <a:pt x="165" y="42"/>
                      </a:cubicBezTo>
                      <a:cubicBezTo>
                        <a:pt x="173" y="42"/>
                        <a:pt x="178" y="36"/>
                        <a:pt x="185" y="37"/>
                      </a:cubicBezTo>
                      <a:cubicBezTo>
                        <a:pt x="185" y="38"/>
                        <a:pt x="183" y="39"/>
                        <a:pt x="183" y="40"/>
                      </a:cubicBezTo>
                      <a:cubicBezTo>
                        <a:pt x="183" y="40"/>
                        <a:pt x="188" y="44"/>
                        <a:pt x="188" y="44"/>
                      </a:cubicBezTo>
                      <a:cubicBezTo>
                        <a:pt x="191" y="44"/>
                        <a:pt x="192" y="42"/>
                        <a:pt x="193" y="41"/>
                      </a:cubicBezTo>
                      <a:cubicBezTo>
                        <a:pt x="198" y="39"/>
                        <a:pt x="202" y="40"/>
                        <a:pt x="206" y="38"/>
                      </a:cubicBezTo>
                      <a:cubicBezTo>
                        <a:pt x="209" y="37"/>
                        <a:pt x="213" y="32"/>
                        <a:pt x="217" y="32"/>
                      </a:cubicBezTo>
                      <a:cubicBezTo>
                        <a:pt x="220" y="32"/>
                        <a:pt x="224" y="33"/>
                        <a:pt x="226" y="34"/>
                      </a:cubicBezTo>
                      <a:cubicBezTo>
                        <a:pt x="226" y="35"/>
                        <a:pt x="225" y="36"/>
                        <a:pt x="225" y="37"/>
                      </a:cubicBezTo>
                      <a:cubicBezTo>
                        <a:pt x="233" y="37"/>
                        <a:pt x="240" y="35"/>
                        <a:pt x="246" y="35"/>
                      </a:cubicBezTo>
                      <a:cubicBezTo>
                        <a:pt x="251" y="35"/>
                        <a:pt x="255" y="35"/>
                        <a:pt x="260" y="35"/>
                      </a:cubicBezTo>
                      <a:cubicBezTo>
                        <a:pt x="266" y="35"/>
                        <a:pt x="269" y="46"/>
                        <a:pt x="269" y="52"/>
                      </a:cubicBezTo>
                      <a:cubicBezTo>
                        <a:pt x="269" y="56"/>
                        <a:pt x="265" y="58"/>
                        <a:pt x="265" y="61"/>
                      </a:cubicBezTo>
                      <a:cubicBezTo>
                        <a:pt x="265" y="67"/>
                        <a:pt x="271" y="71"/>
                        <a:pt x="271" y="77"/>
                      </a:cubicBezTo>
                      <a:cubicBezTo>
                        <a:pt x="271" y="80"/>
                        <a:pt x="265" y="81"/>
                        <a:pt x="264" y="83"/>
                      </a:cubicBezTo>
                      <a:cubicBezTo>
                        <a:pt x="261" y="88"/>
                        <a:pt x="260" y="93"/>
                        <a:pt x="260" y="100"/>
                      </a:cubicBezTo>
                      <a:cubicBezTo>
                        <a:pt x="260" y="108"/>
                        <a:pt x="265" y="106"/>
                        <a:pt x="272" y="106"/>
                      </a:cubicBezTo>
                      <a:cubicBezTo>
                        <a:pt x="281" y="106"/>
                        <a:pt x="285" y="102"/>
                        <a:pt x="292" y="102"/>
                      </a:cubicBezTo>
                      <a:cubicBezTo>
                        <a:pt x="300" y="102"/>
                        <a:pt x="298" y="117"/>
                        <a:pt x="306" y="117"/>
                      </a:cubicBezTo>
                      <a:cubicBezTo>
                        <a:pt x="306" y="129"/>
                        <a:pt x="306" y="129"/>
                        <a:pt x="306" y="129"/>
                      </a:cubicBezTo>
                      <a:cubicBezTo>
                        <a:pt x="306" y="130"/>
                        <a:pt x="306" y="130"/>
                        <a:pt x="307" y="131"/>
                      </a:cubicBezTo>
                      <a:cubicBezTo>
                        <a:pt x="308" y="133"/>
                        <a:pt x="308" y="133"/>
                        <a:pt x="308" y="133"/>
                      </a:cubicBezTo>
                      <a:cubicBezTo>
                        <a:pt x="310" y="133"/>
                        <a:pt x="313" y="131"/>
                        <a:pt x="315" y="131"/>
                      </a:cubicBezTo>
                      <a:cubicBezTo>
                        <a:pt x="316" y="132"/>
                        <a:pt x="315" y="134"/>
                        <a:pt x="316" y="135"/>
                      </a:cubicBezTo>
                      <a:cubicBezTo>
                        <a:pt x="313" y="136"/>
                        <a:pt x="310" y="137"/>
                        <a:pt x="310" y="1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62">
                  <a:extLst>
                    <a:ext uri="{FF2B5EF4-FFF2-40B4-BE49-F238E27FC236}">
                      <a16:creationId xmlns:a16="http://schemas.microsoft.com/office/drawing/2014/main" id="{11AA4AD6-5CA0-B9B1-0656-8A34E5D4D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5541" y="1352012"/>
                  <a:ext cx="521704" cy="506834"/>
                </a:xfrm>
                <a:custGeom>
                  <a:avLst/>
                  <a:gdLst>
                    <a:gd name="T0" fmla="*/ 43 w 213"/>
                    <a:gd name="T1" fmla="*/ 154 h 207"/>
                    <a:gd name="T2" fmla="*/ 3 w 213"/>
                    <a:gd name="T3" fmla="*/ 165 h 207"/>
                    <a:gd name="T4" fmla="*/ 8 w 213"/>
                    <a:gd name="T5" fmla="*/ 157 h 207"/>
                    <a:gd name="T6" fmla="*/ 5 w 213"/>
                    <a:gd name="T7" fmla="*/ 151 h 207"/>
                    <a:gd name="T8" fmla="*/ 6 w 213"/>
                    <a:gd name="T9" fmla="*/ 124 h 207"/>
                    <a:gd name="T10" fmla="*/ 36 w 213"/>
                    <a:gd name="T11" fmla="*/ 106 h 207"/>
                    <a:gd name="T12" fmla="*/ 55 w 213"/>
                    <a:gd name="T13" fmla="*/ 84 h 207"/>
                    <a:gd name="T14" fmla="*/ 63 w 213"/>
                    <a:gd name="T15" fmla="*/ 66 h 207"/>
                    <a:gd name="T16" fmla="*/ 92 w 213"/>
                    <a:gd name="T17" fmla="*/ 36 h 207"/>
                    <a:gd name="T18" fmla="*/ 81 w 213"/>
                    <a:gd name="T19" fmla="*/ 37 h 207"/>
                    <a:gd name="T20" fmla="*/ 81 w 213"/>
                    <a:gd name="T21" fmla="*/ 32 h 207"/>
                    <a:gd name="T22" fmla="*/ 86 w 213"/>
                    <a:gd name="T23" fmla="*/ 29 h 207"/>
                    <a:gd name="T24" fmla="*/ 96 w 213"/>
                    <a:gd name="T25" fmla="*/ 37 h 207"/>
                    <a:gd name="T26" fmla="*/ 97 w 213"/>
                    <a:gd name="T27" fmla="*/ 29 h 207"/>
                    <a:gd name="T28" fmla="*/ 109 w 213"/>
                    <a:gd name="T29" fmla="*/ 24 h 207"/>
                    <a:gd name="T30" fmla="*/ 119 w 213"/>
                    <a:gd name="T31" fmla="*/ 18 h 207"/>
                    <a:gd name="T32" fmla="*/ 130 w 213"/>
                    <a:gd name="T33" fmla="*/ 14 h 207"/>
                    <a:gd name="T34" fmla="*/ 143 w 213"/>
                    <a:gd name="T35" fmla="*/ 11 h 207"/>
                    <a:gd name="T36" fmla="*/ 145 w 213"/>
                    <a:gd name="T37" fmla="*/ 3 h 207"/>
                    <a:gd name="T38" fmla="*/ 166 w 213"/>
                    <a:gd name="T39" fmla="*/ 4 h 207"/>
                    <a:gd name="T40" fmla="*/ 173 w 213"/>
                    <a:gd name="T41" fmla="*/ 5 h 207"/>
                    <a:gd name="T42" fmla="*/ 185 w 213"/>
                    <a:gd name="T43" fmla="*/ 2 h 207"/>
                    <a:gd name="T44" fmla="*/ 192 w 213"/>
                    <a:gd name="T45" fmla="*/ 4 h 207"/>
                    <a:gd name="T46" fmla="*/ 191 w 213"/>
                    <a:gd name="T47" fmla="*/ 16 h 207"/>
                    <a:gd name="T48" fmla="*/ 205 w 213"/>
                    <a:gd name="T49" fmla="*/ 21 h 207"/>
                    <a:gd name="T50" fmla="*/ 201 w 213"/>
                    <a:gd name="T51" fmla="*/ 47 h 207"/>
                    <a:gd name="T52" fmla="*/ 201 w 213"/>
                    <a:gd name="T53" fmla="*/ 73 h 207"/>
                    <a:gd name="T54" fmla="*/ 207 w 213"/>
                    <a:gd name="T55" fmla="*/ 96 h 207"/>
                    <a:gd name="T56" fmla="*/ 213 w 213"/>
                    <a:gd name="T57" fmla="*/ 112 h 207"/>
                    <a:gd name="T58" fmla="*/ 166 w 213"/>
                    <a:gd name="T59" fmla="*/ 146 h 207"/>
                    <a:gd name="T60" fmla="*/ 142 w 213"/>
                    <a:gd name="T61" fmla="*/ 147 h 207"/>
                    <a:gd name="T62" fmla="*/ 134 w 213"/>
                    <a:gd name="T63" fmla="*/ 130 h 207"/>
                    <a:gd name="T64" fmla="*/ 128 w 213"/>
                    <a:gd name="T65" fmla="*/ 114 h 207"/>
                    <a:gd name="T66" fmla="*/ 165 w 213"/>
                    <a:gd name="T67" fmla="*/ 85 h 207"/>
                    <a:gd name="T68" fmla="*/ 131 w 213"/>
                    <a:gd name="T69" fmla="*/ 88 h 207"/>
                    <a:gd name="T70" fmla="*/ 112 w 213"/>
                    <a:gd name="T71" fmla="*/ 110 h 207"/>
                    <a:gd name="T72" fmla="*/ 95 w 213"/>
                    <a:gd name="T73" fmla="*/ 131 h 207"/>
                    <a:gd name="T74" fmla="*/ 98 w 213"/>
                    <a:gd name="T75" fmla="*/ 142 h 207"/>
                    <a:gd name="T76" fmla="*/ 99 w 213"/>
                    <a:gd name="T77" fmla="*/ 165 h 207"/>
                    <a:gd name="T78" fmla="*/ 95 w 213"/>
                    <a:gd name="T79" fmla="*/ 184 h 207"/>
                    <a:gd name="T80" fmla="*/ 79 w 213"/>
                    <a:gd name="T81" fmla="*/ 198 h 207"/>
                    <a:gd name="T82" fmla="*/ 59 w 213"/>
                    <a:gd name="T83" fmla="*/ 193 h 207"/>
                    <a:gd name="T84" fmla="*/ 53 w 213"/>
                    <a:gd name="T85" fmla="*/ 175 h 207"/>
                    <a:gd name="T86" fmla="*/ 49 w 213"/>
                    <a:gd name="T87" fmla="*/ 16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3" h="207">
                      <a:moveTo>
                        <a:pt x="49" y="161"/>
                      </a:moveTo>
                      <a:cubicBezTo>
                        <a:pt x="46" y="159"/>
                        <a:pt x="45" y="157"/>
                        <a:pt x="43" y="154"/>
                      </a:cubicBezTo>
                      <a:cubicBezTo>
                        <a:pt x="37" y="162"/>
                        <a:pt x="28" y="173"/>
                        <a:pt x="16" y="173"/>
                      </a:cubicBezTo>
                      <a:cubicBezTo>
                        <a:pt x="14" y="173"/>
                        <a:pt x="3" y="166"/>
                        <a:pt x="3" y="165"/>
                      </a:cubicBezTo>
                      <a:cubicBezTo>
                        <a:pt x="3" y="163"/>
                        <a:pt x="7" y="162"/>
                        <a:pt x="8" y="161"/>
                      </a:cubicBezTo>
                      <a:cubicBezTo>
                        <a:pt x="8" y="157"/>
                        <a:pt x="8" y="157"/>
                        <a:pt x="8" y="157"/>
                      </a:cubicBezTo>
                      <a:cubicBezTo>
                        <a:pt x="4" y="157"/>
                        <a:pt x="4" y="157"/>
                        <a:pt x="0" y="158"/>
                      </a:cubicBezTo>
                      <a:cubicBezTo>
                        <a:pt x="0" y="156"/>
                        <a:pt x="3" y="153"/>
                        <a:pt x="5" y="151"/>
                      </a:cubicBezTo>
                      <a:cubicBezTo>
                        <a:pt x="1" y="146"/>
                        <a:pt x="0" y="138"/>
                        <a:pt x="0" y="130"/>
                      </a:cubicBezTo>
                      <a:cubicBezTo>
                        <a:pt x="0" y="126"/>
                        <a:pt x="5" y="126"/>
                        <a:pt x="6" y="124"/>
                      </a:cubicBezTo>
                      <a:cubicBezTo>
                        <a:pt x="10" y="119"/>
                        <a:pt x="13" y="115"/>
                        <a:pt x="19" y="114"/>
                      </a:cubicBezTo>
                      <a:cubicBezTo>
                        <a:pt x="24" y="112"/>
                        <a:pt x="26" y="105"/>
                        <a:pt x="36" y="106"/>
                      </a:cubicBezTo>
                      <a:cubicBezTo>
                        <a:pt x="33" y="106"/>
                        <a:pt x="32" y="105"/>
                        <a:pt x="29" y="104"/>
                      </a:cubicBezTo>
                      <a:cubicBezTo>
                        <a:pt x="42" y="101"/>
                        <a:pt x="46" y="91"/>
                        <a:pt x="55" y="84"/>
                      </a:cubicBezTo>
                      <a:cubicBezTo>
                        <a:pt x="59" y="82"/>
                        <a:pt x="58" y="73"/>
                        <a:pt x="60" y="73"/>
                      </a:cubicBezTo>
                      <a:cubicBezTo>
                        <a:pt x="60" y="73"/>
                        <a:pt x="63" y="67"/>
                        <a:pt x="63" y="66"/>
                      </a:cubicBezTo>
                      <a:cubicBezTo>
                        <a:pt x="67" y="61"/>
                        <a:pt x="71" y="57"/>
                        <a:pt x="77" y="54"/>
                      </a:cubicBezTo>
                      <a:cubicBezTo>
                        <a:pt x="83" y="52"/>
                        <a:pt x="91" y="42"/>
                        <a:pt x="92" y="36"/>
                      </a:cubicBezTo>
                      <a:cubicBezTo>
                        <a:pt x="85" y="38"/>
                        <a:pt x="82" y="41"/>
                        <a:pt x="75" y="41"/>
                      </a:cubicBezTo>
                      <a:cubicBezTo>
                        <a:pt x="77" y="39"/>
                        <a:pt x="80" y="38"/>
                        <a:pt x="81" y="37"/>
                      </a:cubicBezTo>
                      <a:cubicBezTo>
                        <a:pt x="79" y="37"/>
                        <a:pt x="77" y="36"/>
                        <a:pt x="77" y="36"/>
                      </a:cubicBezTo>
                      <a:cubicBezTo>
                        <a:pt x="77" y="34"/>
                        <a:pt x="79" y="32"/>
                        <a:pt x="81" y="32"/>
                      </a:cubicBezTo>
                      <a:cubicBezTo>
                        <a:pt x="82" y="32"/>
                        <a:pt x="82" y="33"/>
                        <a:pt x="83" y="33"/>
                      </a:cubicBezTo>
                      <a:cubicBezTo>
                        <a:pt x="84" y="31"/>
                        <a:pt x="85" y="30"/>
                        <a:pt x="86" y="29"/>
                      </a:cubicBezTo>
                      <a:cubicBezTo>
                        <a:pt x="87" y="31"/>
                        <a:pt x="88" y="32"/>
                        <a:pt x="87" y="34"/>
                      </a:cubicBezTo>
                      <a:cubicBezTo>
                        <a:pt x="91" y="34"/>
                        <a:pt x="92" y="37"/>
                        <a:pt x="96" y="37"/>
                      </a:cubicBezTo>
                      <a:cubicBezTo>
                        <a:pt x="98" y="37"/>
                        <a:pt x="101" y="30"/>
                        <a:pt x="101" y="30"/>
                      </a:cubicBezTo>
                      <a:cubicBezTo>
                        <a:pt x="99" y="29"/>
                        <a:pt x="99" y="29"/>
                        <a:pt x="97" y="29"/>
                      </a:cubicBezTo>
                      <a:cubicBezTo>
                        <a:pt x="98" y="27"/>
                        <a:pt x="100" y="25"/>
                        <a:pt x="103" y="25"/>
                      </a:cubicBezTo>
                      <a:cubicBezTo>
                        <a:pt x="105" y="25"/>
                        <a:pt x="107" y="25"/>
                        <a:pt x="109" y="24"/>
                      </a:cubicBezTo>
                      <a:cubicBezTo>
                        <a:pt x="108" y="23"/>
                        <a:pt x="108" y="23"/>
                        <a:pt x="107" y="22"/>
                      </a:cubicBezTo>
                      <a:cubicBezTo>
                        <a:pt x="110" y="19"/>
                        <a:pt x="115" y="19"/>
                        <a:pt x="119" y="18"/>
                      </a:cubicBezTo>
                      <a:cubicBezTo>
                        <a:pt x="119" y="22"/>
                        <a:pt x="119" y="22"/>
                        <a:pt x="119" y="22"/>
                      </a:cubicBezTo>
                      <a:cubicBezTo>
                        <a:pt x="123" y="21"/>
                        <a:pt x="124" y="14"/>
                        <a:pt x="130" y="14"/>
                      </a:cubicBezTo>
                      <a:cubicBezTo>
                        <a:pt x="130" y="19"/>
                        <a:pt x="130" y="19"/>
                        <a:pt x="130" y="19"/>
                      </a:cubicBezTo>
                      <a:cubicBezTo>
                        <a:pt x="133" y="12"/>
                        <a:pt x="138" y="14"/>
                        <a:pt x="143" y="11"/>
                      </a:cubicBezTo>
                      <a:cubicBezTo>
                        <a:pt x="141" y="10"/>
                        <a:pt x="139" y="9"/>
                        <a:pt x="139" y="7"/>
                      </a:cubicBezTo>
                      <a:cubicBezTo>
                        <a:pt x="139" y="6"/>
                        <a:pt x="144" y="5"/>
                        <a:pt x="145" y="3"/>
                      </a:cubicBezTo>
                      <a:cubicBezTo>
                        <a:pt x="147" y="5"/>
                        <a:pt x="149" y="7"/>
                        <a:pt x="151" y="7"/>
                      </a:cubicBezTo>
                      <a:cubicBezTo>
                        <a:pt x="156" y="7"/>
                        <a:pt x="166" y="0"/>
                        <a:pt x="166" y="4"/>
                      </a:cubicBezTo>
                      <a:cubicBezTo>
                        <a:pt x="166" y="8"/>
                        <a:pt x="162" y="9"/>
                        <a:pt x="160" y="13"/>
                      </a:cubicBezTo>
                      <a:cubicBezTo>
                        <a:pt x="166" y="14"/>
                        <a:pt x="168" y="7"/>
                        <a:pt x="173" y="5"/>
                      </a:cubicBezTo>
                      <a:cubicBezTo>
                        <a:pt x="174" y="7"/>
                        <a:pt x="174" y="8"/>
                        <a:pt x="174" y="10"/>
                      </a:cubicBezTo>
                      <a:cubicBezTo>
                        <a:pt x="178" y="6"/>
                        <a:pt x="180" y="5"/>
                        <a:pt x="185" y="2"/>
                      </a:cubicBezTo>
                      <a:cubicBezTo>
                        <a:pt x="185" y="5"/>
                        <a:pt x="185" y="8"/>
                        <a:pt x="188" y="8"/>
                      </a:cubicBezTo>
                      <a:cubicBezTo>
                        <a:pt x="189" y="6"/>
                        <a:pt x="190" y="4"/>
                        <a:pt x="192" y="4"/>
                      </a:cubicBezTo>
                      <a:cubicBezTo>
                        <a:pt x="194" y="4"/>
                        <a:pt x="200" y="7"/>
                        <a:pt x="202" y="9"/>
                      </a:cubicBezTo>
                      <a:cubicBezTo>
                        <a:pt x="200" y="16"/>
                        <a:pt x="197" y="13"/>
                        <a:pt x="191" y="16"/>
                      </a:cubicBezTo>
                      <a:cubicBezTo>
                        <a:pt x="194" y="18"/>
                        <a:pt x="196" y="18"/>
                        <a:pt x="196" y="20"/>
                      </a:cubicBezTo>
                      <a:cubicBezTo>
                        <a:pt x="198" y="20"/>
                        <a:pt x="204" y="21"/>
                        <a:pt x="205" y="21"/>
                      </a:cubicBezTo>
                      <a:cubicBezTo>
                        <a:pt x="201" y="24"/>
                        <a:pt x="191" y="29"/>
                        <a:pt x="191" y="36"/>
                      </a:cubicBezTo>
                      <a:cubicBezTo>
                        <a:pt x="191" y="41"/>
                        <a:pt x="201" y="41"/>
                        <a:pt x="201" y="47"/>
                      </a:cubicBezTo>
                      <a:cubicBezTo>
                        <a:pt x="201" y="52"/>
                        <a:pt x="196" y="54"/>
                        <a:pt x="196" y="59"/>
                      </a:cubicBezTo>
                      <a:cubicBezTo>
                        <a:pt x="196" y="65"/>
                        <a:pt x="201" y="68"/>
                        <a:pt x="201" y="73"/>
                      </a:cubicBezTo>
                      <a:cubicBezTo>
                        <a:pt x="201" y="77"/>
                        <a:pt x="199" y="79"/>
                        <a:pt x="199" y="82"/>
                      </a:cubicBezTo>
                      <a:cubicBezTo>
                        <a:pt x="199" y="88"/>
                        <a:pt x="207" y="90"/>
                        <a:pt x="207" y="96"/>
                      </a:cubicBezTo>
                      <a:cubicBezTo>
                        <a:pt x="207" y="98"/>
                        <a:pt x="205" y="100"/>
                        <a:pt x="204" y="100"/>
                      </a:cubicBezTo>
                      <a:cubicBezTo>
                        <a:pt x="206" y="105"/>
                        <a:pt x="213" y="106"/>
                        <a:pt x="213" y="112"/>
                      </a:cubicBezTo>
                      <a:cubicBezTo>
                        <a:pt x="213" y="122"/>
                        <a:pt x="193" y="132"/>
                        <a:pt x="187" y="140"/>
                      </a:cubicBezTo>
                      <a:cubicBezTo>
                        <a:pt x="184" y="146"/>
                        <a:pt x="171" y="147"/>
                        <a:pt x="166" y="146"/>
                      </a:cubicBezTo>
                      <a:cubicBezTo>
                        <a:pt x="160" y="148"/>
                        <a:pt x="153" y="150"/>
                        <a:pt x="148" y="150"/>
                      </a:cubicBezTo>
                      <a:cubicBezTo>
                        <a:pt x="145" y="150"/>
                        <a:pt x="142" y="150"/>
                        <a:pt x="142" y="147"/>
                      </a:cubicBezTo>
                      <a:cubicBezTo>
                        <a:pt x="136" y="147"/>
                        <a:pt x="130" y="143"/>
                        <a:pt x="130" y="137"/>
                      </a:cubicBezTo>
                      <a:cubicBezTo>
                        <a:pt x="130" y="134"/>
                        <a:pt x="133" y="132"/>
                        <a:pt x="134" y="130"/>
                      </a:cubicBezTo>
                      <a:cubicBezTo>
                        <a:pt x="131" y="129"/>
                        <a:pt x="128" y="123"/>
                        <a:pt x="128" y="119"/>
                      </a:cubicBezTo>
                      <a:cubicBezTo>
                        <a:pt x="128" y="117"/>
                        <a:pt x="129" y="116"/>
                        <a:pt x="128" y="114"/>
                      </a:cubicBezTo>
                      <a:cubicBezTo>
                        <a:pt x="140" y="114"/>
                        <a:pt x="147" y="98"/>
                        <a:pt x="154" y="94"/>
                      </a:cubicBezTo>
                      <a:cubicBezTo>
                        <a:pt x="158" y="91"/>
                        <a:pt x="165" y="90"/>
                        <a:pt x="165" y="85"/>
                      </a:cubicBezTo>
                      <a:cubicBezTo>
                        <a:pt x="165" y="78"/>
                        <a:pt x="156" y="76"/>
                        <a:pt x="148" y="76"/>
                      </a:cubicBezTo>
                      <a:cubicBezTo>
                        <a:pt x="139" y="76"/>
                        <a:pt x="131" y="80"/>
                        <a:pt x="131" y="88"/>
                      </a:cubicBezTo>
                      <a:cubicBezTo>
                        <a:pt x="131" y="91"/>
                        <a:pt x="132" y="93"/>
                        <a:pt x="131" y="94"/>
                      </a:cubicBezTo>
                      <a:cubicBezTo>
                        <a:pt x="131" y="101"/>
                        <a:pt x="118" y="107"/>
                        <a:pt x="112" y="110"/>
                      </a:cubicBezTo>
                      <a:cubicBezTo>
                        <a:pt x="107" y="113"/>
                        <a:pt x="102" y="114"/>
                        <a:pt x="99" y="119"/>
                      </a:cubicBezTo>
                      <a:cubicBezTo>
                        <a:pt x="97" y="123"/>
                        <a:pt x="100" y="129"/>
                        <a:pt x="95" y="131"/>
                      </a:cubicBezTo>
                      <a:cubicBezTo>
                        <a:pt x="95" y="137"/>
                        <a:pt x="95" y="137"/>
                        <a:pt x="95" y="137"/>
                      </a:cubicBezTo>
                      <a:cubicBezTo>
                        <a:pt x="97" y="138"/>
                        <a:pt x="98" y="140"/>
                        <a:pt x="98" y="142"/>
                      </a:cubicBezTo>
                      <a:cubicBezTo>
                        <a:pt x="103" y="143"/>
                        <a:pt x="110" y="148"/>
                        <a:pt x="110" y="153"/>
                      </a:cubicBezTo>
                      <a:cubicBezTo>
                        <a:pt x="110" y="158"/>
                        <a:pt x="102" y="165"/>
                        <a:pt x="99" y="165"/>
                      </a:cubicBezTo>
                      <a:cubicBezTo>
                        <a:pt x="93" y="165"/>
                        <a:pt x="91" y="173"/>
                        <a:pt x="91" y="179"/>
                      </a:cubicBezTo>
                      <a:cubicBezTo>
                        <a:pt x="91" y="183"/>
                        <a:pt x="94" y="184"/>
                        <a:pt x="95" y="184"/>
                      </a:cubicBezTo>
                      <a:cubicBezTo>
                        <a:pt x="94" y="192"/>
                        <a:pt x="88" y="192"/>
                        <a:pt x="87" y="198"/>
                      </a:cubicBezTo>
                      <a:cubicBezTo>
                        <a:pt x="83" y="198"/>
                        <a:pt x="81" y="198"/>
                        <a:pt x="79" y="198"/>
                      </a:cubicBezTo>
                      <a:cubicBezTo>
                        <a:pt x="74" y="198"/>
                        <a:pt x="72" y="207"/>
                        <a:pt x="65" y="207"/>
                      </a:cubicBezTo>
                      <a:cubicBezTo>
                        <a:pt x="63" y="207"/>
                        <a:pt x="59" y="195"/>
                        <a:pt x="59" y="193"/>
                      </a:cubicBezTo>
                      <a:cubicBezTo>
                        <a:pt x="59" y="193"/>
                        <a:pt x="59" y="191"/>
                        <a:pt x="59" y="191"/>
                      </a:cubicBezTo>
                      <a:cubicBezTo>
                        <a:pt x="55" y="186"/>
                        <a:pt x="55" y="182"/>
                        <a:pt x="53" y="175"/>
                      </a:cubicBezTo>
                      <a:cubicBezTo>
                        <a:pt x="52" y="171"/>
                        <a:pt x="47" y="170"/>
                        <a:pt x="47" y="165"/>
                      </a:cubicBezTo>
                      <a:cubicBezTo>
                        <a:pt x="47" y="163"/>
                        <a:pt x="49" y="160"/>
                        <a:pt x="49" y="160"/>
                      </a:cubicBezTo>
                      <a:lnTo>
                        <a:pt x="49" y="1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80">
                  <a:extLst>
                    <a:ext uri="{FF2B5EF4-FFF2-40B4-BE49-F238E27FC236}">
                      <a16:creationId xmlns:a16="http://schemas.microsoft.com/office/drawing/2014/main" id="{9A944264-F2D2-C9B0-0D7A-0D486C82A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3352" y="987687"/>
                  <a:ext cx="278821" cy="154901"/>
                </a:xfrm>
                <a:custGeom>
                  <a:avLst/>
                  <a:gdLst>
                    <a:gd name="T0" fmla="*/ 96 w 114"/>
                    <a:gd name="T1" fmla="*/ 51 h 63"/>
                    <a:gd name="T2" fmla="*/ 96 w 114"/>
                    <a:gd name="T3" fmla="*/ 46 h 63"/>
                    <a:gd name="T4" fmla="*/ 83 w 114"/>
                    <a:gd name="T5" fmla="*/ 45 h 63"/>
                    <a:gd name="T6" fmla="*/ 87 w 114"/>
                    <a:gd name="T7" fmla="*/ 37 h 63"/>
                    <a:gd name="T8" fmla="*/ 81 w 114"/>
                    <a:gd name="T9" fmla="*/ 29 h 63"/>
                    <a:gd name="T10" fmla="*/ 85 w 114"/>
                    <a:gd name="T11" fmla="*/ 29 h 63"/>
                    <a:gd name="T12" fmla="*/ 78 w 114"/>
                    <a:gd name="T13" fmla="*/ 24 h 63"/>
                    <a:gd name="T14" fmla="*/ 63 w 114"/>
                    <a:gd name="T15" fmla="*/ 45 h 63"/>
                    <a:gd name="T16" fmla="*/ 58 w 114"/>
                    <a:gd name="T17" fmla="*/ 47 h 63"/>
                    <a:gd name="T18" fmla="*/ 50 w 114"/>
                    <a:gd name="T19" fmla="*/ 63 h 63"/>
                    <a:gd name="T20" fmla="*/ 28 w 114"/>
                    <a:gd name="T21" fmla="*/ 45 h 63"/>
                    <a:gd name="T22" fmla="*/ 38 w 114"/>
                    <a:gd name="T23" fmla="*/ 45 h 63"/>
                    <a:gd name="T24" fmla="*/ 48 w 114"/>
                    <a:gd name="T25" fmla="*/ 43 h 63"/>
                    <a:gd name="T26" fmla="*/ 35 w 114"/>
                    <a:gd name="T27" fmla="*/ 41 h 63"/>
                    <a:gd name="T28" fmla="*/ 24 w 114"/>
                    <a:gd name="T29" fmla="*/ 37 h 63"/>
                    <a:gd name="T30" fmla="*/ 32 w 114"/>
                    <a:gd name="T31" fmla="*/ 35 h 63"/>
                    <a:gd name="T32" fmla="*/ 47 w 114"/>
                    <a:gd name="T33" fmla="*/ 27 h 63"/>
                    <a:gd name="T34" fmla="*/ 39 w 114"/>
                    <a:gd name="T35" fmla="*/ 27 h 63"/>
                    <a:gd name="T36" fmla="*/ 35 w 114"/>
                    <a:gd name="T37" fmla="*/ 25 h 63"/>
                    <a:gd name="T38" fmla="*/ 33 w 114"/>
                    <a:gd name="T39" fmla="*/ 25 h 63"/>
                    <a:gd name="T40" fmla="*/ 24 w 114"/>
                    <a:gd name="T41" fmla="*/ 32 h 63"/>
                    <a:gd name="T42" fmla="*/ 15 w 114"/>
                    <a:gd name="T43" fmla="*/ 28 h 63"/>
                    <a:gd name="T44" fmla="*/ 17 w 114"/>
                    <a:gd name="T45" fmla="*/ 27 h 63"/>
                    <a:gd name="T46" fmla="*/ 9 w 114"/>
                    <a:gd name="T47" fmla="*/ 18 h 63"/>
                    <a:gd name="T48" fmla="*/ 7 w 114"/>
                    <a:gd name="T49" fmla="*/ 17 h 63"/>
                    <a:gd name="T50" fmla="*/ 0 w 114"/>
                    <a:gd name="T51" fmla="*/ 10 h 63"/>
                    <a:gd name="T52" fmla="*/ 10 w 114"/>
                    <a:gd name="T53" fmla="*/ 3 h 63"/>
                    <a:gd name="T54" fmla="*/ 24 w 114"/>
                    <a:gd name="T55" fmla="*/ 4 h 63"/>
                    <a:gd name="T56" fmla="*/ 21 w 114"/>
                    <a:gd name="T57" fmla="*/ 8 h 63"/>
                    <a:gd name="T58" fmla="*/ 28 w 114"/>
                    <a:gd name="T59" fmla="*/ 12 h 63"/>
                    <a:gd name="T60" fmla="*/ 26 w 114"/>
                    <a:gd name="T61" fmla="*/ 9 h 63"/>
                    <a:gd name="T62" fmla="*/ 31 w 114"/>
                    <a:gd name="T63" fmla="*/ 4 h 63"/>
                    <a:gd name="T64" fmla="*/ 44 w 114"/>
                    <a:gd name="T65" fmla="*/ 16 h 63"/>
                    <a:gd name="T66" fmla="*/ 41 w 114"/>
                    <a:gd name="T67" fmla="*/ 4 h 63"/>
                    <a:gd name="T68" fmla="*/ 46 w 114"/>
                    <a:gd name="T69" fmla="*/ 0 h 63"/>
                    <a:gd name="T70" fmla="*/ 58 w 114"/>
                    <a:gd name="T71" fmla="*/ 5 h 63"/>
                    <a:gd name="T72" fmla="*/ 57 w 114"/>
                    <a:gd name="T73" fmla="*/ 11 h 63"/>
                    <a:gd name="T74" fmla="*/ 62 w 114"/>
                    <a:gd name="T75" fmla="*/ 7 h 63"/>
                    <a:gd name="T76" fmla="*/ 66 w 114"/>
                    <a:gd name="T77" fmla="*/ 14 h 63"/>
                    <a:gd name="T78" fmla="*/ 68 w 114"/>
                    <a:gd name="T79" fmla="*/ 14 h 63"/>
                    <a:gd name="T80" fmla="*/ 91 w 114"/>
                    <a:gd name="T81" fmla="*/ 26 h 63"/>
                    <a:gd name="T82" fmla="*/ 89 w 114"/>
                    <a:gd name="T83" fmla="*/ 27 h 63"/>
                    <a:gd name="T84" fmla="*/ 94 w 114"/>
                    <a:gd name="T85" fmla="*/ 27 h 63"/>
                    <a:gd name="T86" fmla="*/ 94 w 114"/>
                    <a:gd name="T87" fmla="*/ 31 h 63"/>
                    <a:gd name="T88" fmla="*/ 103 w 114"/>
                    <a:gd name="T89" fmla="*/ 31 h 63"/>
                    <a:gd name="T90" fmla="*/ 114 w 114"/>
                    <a:gd name="T91" fmla="*/ 41 h 63"/>
                    <a:gd name="T92" fmla="*/ 96 w 114"/>
                    <a:gd name="T93" fmla="*/ 5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4" h="63">
                      <a:moveTo>
                        <a:pt x="96" y="51"/>
                      </a:moveTo>
                      <a:cubicBezTo>
                        <a:pt x="95" y="49"/>
                        <a:pt x="95" y="47"/>
                        <a:pt x="96" y="46"/>
                      </a:cubicBezTo>
                      <a:cubicBezTo>
                        <a:pt x="93" y="45"/>
                        <a:pt x="87" y="46"/>
                        <a:pt x="83" y="45"/>
                      </a:cubicBezTo>
                      <a:cubicBezTo>
                        <a:pt x="83" y="40"/>
                        <a:pt x="87" y="42"/>
                        <a:pt x="87" y="37"/>
                      </a:cubicBezTo>
                      <a:cubicBezTo>
                        <a:pt x="85" y="37"/>
                        <a:pt x="83" y="32"/>
                        <a:pt x="81" y="29"/>
                      </a:cubicBezTo>
                      <a:cubicBezTo>
                        <a:pt x="83" y="29"/>
                        <a:pt x="84" y="29"/>
                        <a:pt x="85" y="29"/>
                      </a:cubicBezTo>
                      <a:cubicBezTo>
                        <a:pt x="81" y="28"/>
                        <a:pt x="78" y="24"/>
                        <a:pt x="78" y="24"/>
                      </a:cubicBezTo>
                      <a:cubicBezTo>
                        <a:pt x="69" y="24"/>
                        <a:pt x="66" y="37"/>
                        <a:pt x="63" y="45"/>
                      </a:cubicBezTo>
                      <a:cubicBezTo>
                        <a:pt x="62" y="46"/>
                        <a:pt x="60" y="46"/>
                        <a:pt x="58" y="47"/>
                      </a:cubicBezTo>
                      <a:cubicBezTo>
                        <a:pt x="54" y="51"/>
                        <a:pt x="54" y="59"/>
                        <a:pt x="50" y="63"/>
                      </a:cubicBezTo>
                      <a:cubicBezTo>
                        <a:pt x="43" y="58"/>
                        <a:pt x="28" y="54"/>
                        <a:pt x="28" y="45"/>
                      </a:cubicBezTo>
                      <a:cubicBezTo>
                        <a:pt x="32" y="44"/>
                        <a:pt x="38" y="45"/>
                        <a:pt x="38" y="45"/>
                      </a:cubicBezTo>
                      <a:cubicBezTo>
                        <a:pt x="41" y="43"/>
                        <a:pt x="44" y="43"/>
                        <a:pt x="48" y="43"/>
                      </a:cubicBezTo>
                      <a:cubicBezTo>
                        <a:pt x="46" y="41"/>
                        <a:pt x="37" y="41"/>
                        <a:pt x="35" y="41"/>
                      </a:cubicBezTo>
                      <a:cubicBezTo>
                        <a:pt x="31" y="41"/>
                        <a:pt x="24" y="44"/>
                        <a:pt x="24" y="37"/>
                      </a:cubicBezTo>
                      <a:cubicBezTo>
                        <a:pt x="24" y="35"/>
                        <a:pt x="31" y="35"/>
                        <a:pt x="32" y="35"/>
                      </a:cubicBezTo>
                      <a:cubicBezTo>
                        <a:pt x="36" y="33"/>
                        <a:pt x="44" y="30"/>
                        <a:pt x="47" y="27"/>
                      </a:cubicBezTo>
                      <a:cubicBezTo>
                        <a:pt x="43" y="27"/>
                        <a:pt x="40" y="27"/>
                        <a:pt x="39" y="27"/>
                      </a:cubicBezTo>
                      <a:cubicBezTo>
                        <a:pt x="39" y="27"/>
                        <a:pt x="36" y="26"/>
                        <a:pt x="35" y="25"/>
                      </a:cubicBezTo>
                      <a:cubicBezTo>
                        <a:pt x="34" y="25"/>
                        <a:pt x="33" y="25"/>
                        <a:pt x="33" y="25"/>
                      </a:cubicBezTo>
                      <a:cubicBezTo>
                        <a:pt x="30" y="26"/>
                        <a:pt x="30" y="32"/>
                        <a:pt x="24" y="32"/>
                      </a:cubicBezTo>
                      <a:cubicBezTo>
                        <a:pt x="19" y="32"/>
                        <a:pt x="16" y="31"/>
                        <a:pt x="15" y="28"/>
                      </a:cubicBezTo>
                      <a:cubicBezTo>
                        <a:pt x="16" y="28"/>
                        <a:pt x="16" y="27"/>
                        <a:pt x="17" y="27"/>
                      </a:cubicBezTo>
                      <a:cubicBezTo>
                        <a:pt x="12" y="25"/>
                        <a:pt x="8" y="22"/>
                        <a:pt x="9" y="18"/>
                      </a:cubicBezTo>
                      <a:cubicBezTo>
                        <a:pt x="8" y="18"/>
                        <a:pt x="8" y="17"/>
                        <a:pt x="7" y="17"/>
                      </a:cubicBezTo>
                      <a:cubicBezTo>
                        <a:pt x="5" y="17"/>
                        <a:pt x="2" y="12"/>
                        <a:pt x="0" y="10"/>
                      </a:cubicBezTo>
                      <a:cubicBezTo>
                        <a:pt x="1" y="8"/>
                        <a:pt x="7" y="3"/>
                        <a:pt x="10" y="3"/>
                      </a:cubicBezTo>
                      <a:cubicBezTo>
                        <a:pt x="14" y="3"/>
                        <a:pt x="17" y="3"/>
                        <a:pt x="24" y="4"/>
                      </a:cubicBezTo>
                      <a:cubicBezTo>
                        <a:pt x="23" y="6"/>
                        <a:pt x="21" y="7"/>
                        <a:pt x="21" y="8"/>
                      </a:cubicBezTo>
                      <a:cubicBezTo>
                        <a:pt x="23" y="10"/>
                        <a:pt x="26" y="10"/>
                        <a:pt x="28" y="12"/>
                      </a:cubicBezTo>
                      <a:cubicBezTo>
                        <a:pt x="27" y="12"/>
                        <a:pt x="26" y="10"/>
                        <a:pt x="26" y="9"/>
                      </a:cubicBezTo>
                      <a:cubicBezTo>
                        <a:pt x="26" y="6"/>
                        <a:pt x="29" y="4"/>
                        <a:pt x="31" y="4"/>
                      </a:cubicBezTo>
                      <a:cubicBezTo>
                        <a:pt x="39" y="4"/>
                        <a:pt x="37" y="14"/>
                        <a:pt x="44" y="16"/>
                      </a:cubicBezTo>
                      <a:cubicBezTo>
                        <a:pt x="42" y="12"/>
                        <a:pt x="41" y="9"/>
                        <a:pt x="41" y="4"/>
                      </a:cubicBezTo>
                      <a:cubicBezTo>
                        <a:pt x="41" y="0"/>
                        <a:pt x="43" y="0"/>
                        <a:pt x="46" y="0"/>
                      </a:cubicBezTo>
                      <a:cubicBezTo>
                        <a:pt x="50" y="0"/>
                        <a:pt x="58" y="2"/>
                        <a:pt x="58" y="5"/>
                      </a:cubicBezTo>
                      <a:cubicBezTo>
                        <a:pt x="58" y="7"/>
                        <a:pt x="57" y="9"/>
                        <a:pt x="57" y="11"/>
                      </a:cubicBezTo>
                      <a:cubicBezTo>
                        <a:pt x="59" y="10"/>
                        <a:pt x="60" y="7"/>
                        <a:pt x="62" y="7"/>
                      </a:cubicBezTo>
                      <a:cubicBezTo>
                        <a:pt x="67" y="7"/>
                        <a:pt x="66" y="12"/>
                        <a:pt x="66" y="14"/>
                      </a:cubicBezTo>
                      <a:cubicBezTo>
                        <a:pt x="66" y="14"/>
                        <a:pt x="68" y="14"/>
                        <a:pt x="68" y="14"/>
                      </a:cubicBezTo>
                      <a:cubicBezTo>
                        <a:pt x="73" y="14"/>
                        <a:pt x="89" y="23"/>
                        <a:pt x="91" y="26"/>
                      </a:cubicBezTo>
                      <a:cubicBezTo>
                        <a:pt x="91" y="27"/>
                        <a:pt x="89" y="27"/>
                        <a:pt x="89" y="27"/>
                      </a:cubicBezTo>
                      <a:cubicBezTo>
                        <a:pt x="91" y="27"/>
                        <a:pt x="92" y="27"/>
                        <a:pt x="94" y="27"/>
                      </a:cubicBezTo>
                      <a:cubicBezTo>
                        <a:pt x="94" y="28"/>
                        <a:pt x="95" y="30"/>
                        <a:pt x="94" y="31"/>
                      </a:cubicBezTo>
                      <a:cubicBezTo>
                        <a:pt x="98" y="31"/>
                        <a:pt x="99" y="31"/>
                        <a:pt x="103" y="31"/>
                      </a:cubicBezTo>
                      <a:cubicBezTo>
                        <a:pt x="103" y="40"/>
                        <a:pt x="111" y="38"/>
                        <a:pt x="114" y="41"/>
                      </a:cubicBezTo>
                      <a:cubicBezTo>
                        <a:pt x="106" y="44"/>
                        <a:pt x="103" y="49"/>
                        <a:pt x="96" y="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81">
                  <a:extLst>
                    <a:ext uri="{FF2B5EF4-FFF2-40B4-BE49-F238E27FC236}">
                      <a16:creationId xmlns:a16="http://schemas.microsoft.com/office/drawing/2014/main" id="{9A224B61-F362-CD8D-5DC2-2F3F93C04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338" y="962903"/>
                  <a:ext cx="183402" cy="66917"/>
                </a:xfrm>
                <a:custGeom>
                  <a:avLst/>
                  <a:gdLst>
                    <a:gd name="T0" fmla="*/ 75 w 75"/>
                    <a:gd name="T1" fmla="*/ 12 h 27"/>
                    <a:gd name="T2" fmla="*/ 45 w 75"/>
                    <a:gd name="T3" fmla="*/ 27 h 27"/>
                    <a:gd name="T4" fmla="*/ 35 w 75"/>
                    <a:gd name="T5" fmla="*/ 22 h 27"/>
                    <a:gd name="T6" fmla="*/ 19 w 75"/>
                    <a:gd name="T7" fmla="*/ 22 h 27"/>
                    <a:gd name="T8" fmla="*/ 15 w 75"/>
                    <a:gd name="T9" fmla="*/ 17 h 27"/>
                    <a:gd name="T10" fmla="*/ 21 w 75"/>
                    <a:gd name="T11" fmla="*/ 17 h 27"/>
                    <a:gd name="T12" fmla="*/ 28 w 75"/>
                    <a:gd name="T13" fmla="*/ 15 h 27"/>
                    <a:gd name="T14" fmla="*/ 15 w 75"/>
                    <a:gd name="T15" fmla="*/ 14 h 27"/>
                    <a:gd name="T16" fmla="*/ 5 w 75"/>
                    <a:gd name="T17" fmla="*/ 11 h 27"/>
                    <a:gd name="T18" fmla="*/ 0 w 75"/>
                    <a:gd name="T19" fmla="*/ 4 h 27"/>
                    <a:gd name="T20" fmla="*/ 5 w 75"/>
                    <a:gd name="T21" fmla="*/ 4 h 27"/>
                    <a:gd name="T22" fmla="*/ 10 w 75"/>
                    <a:gd name="T23" fmla="*/ 5 h 27"/>
                    <a:gd name="T24" fmla="*/ 10 w 75"/>
                    <a:gd name="T25" fmla="*/ 4 h 27"/>
                    <a:gd name="T26" fmla="*/ 15 w 75"/>
                    <a:gd name="T27" fmla="*/ 4 h 27"/>
                    <a:gd name="T28" fmla="*/ 14 w 75"/>
                    <a:gd name="T29" fmla="*/ 1 h 27"/>
                    <a:gd name="T30" fmla="*/ 22 w 75"/>
                    <a:gd name="T31" fmla="*/ 1 h 27"/>
                    <a:gd name="T32" fmla="*/ 33 w 75"/>
                    <a:gd name="T33" fmla="*/ 7 h 27"/>
                    <a:gd name="T34" fmla="*/ 40 w 75"/>
                    <a:gd name="T35" fmla="*/ 0 h 27"/>
                    <a:gd name="T36" fmla="*/ 44 w 75"/>
                    <a:gd name="T37" fmla="*/ 0 h 27"/>
                    <a:gd name="T38" fmla="*/ 44 w 75"/>
                    <a:gd name="T39" fmla="*/ 7 h 27"/>
                    <a:gd name="T40" fmla="*/ 53 w 75"/>
                    <a:gd name="T41" fmla="*/ 4 h 27"/>
                    <a:gd name="T42" fmla="*/ 62 w 75"/>
                    <a:gd name="T43" fmla="*/ 4 h 27"/>
                    <a:gd name="T44" fmla="*/ 75 w 75"/>
                    <a:gd name="T45" fmla="*/ 1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5" h="27">
                      <a:moveTo>
                        <a:pt x="75" y="12"/>
                      </a:moveTo>
                      <a:cubicBezTo>
                        <a:pt x="68" y="17"/>
                        <a:pt x="54" y="27"/>
                        <a:pt x="45" y="27"/>
                      </a:cubicBezTo>
                      <a:cubicBezTo>
                        <a:pt x="40" y="27"/>
                        <a:pt x="37" y="25"/>
                        <a:pt x="35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6" y="21"/>
                        <a:pt x="16" y="19"/>
                        <a:pt x="15" y="17"/>
                      </a:cubicBezTo>
                      <a:cubicBezTo>
                        <a:pt x="17" y="17"/>
                        <a:pt x="20" y="17"/>
                        <a:pt x="21" y="17"/>
                      </a:cubicBezTo>
                      <a:cubicBezTo>
                        <a:pt x="24" y="16"/>
                        <a:pt x="27" y="16"/>
                        <a:pt x="28" y="15"/>
                      </a:cubicBezTo>
                      <a:cubicBezTo>
                        <a:pt x="27" y="15"/>
                        <a:pt x="15" y="14"/>
                        <a:pt x="15" y="14"/>
                      </a:cubicBezTo>
                      <a:cubicBezTo>
                        <a:pt x="10" y="14"/>
                        <a:pt x="4" y="18"/>
                        <a:pt x="5" y="11"/>
                      </a:cubicBezTo>
                      <a:cubicBezTo>
                        <a:pt x="2" y="10"/>
                        <a:pt x="1" y="7"/>
                        <a:pt x="0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5"/>
                        <a:pt x="9" y="6"/>
                        <a:pt x="10" y="5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4" y="3"/>
                        <a:pt x="32" y="7"/>
                        <a:pt x="33" y="7"/>
                      </a:cubicBezTo>
                      <a:cubicBezTo>
                        <a:pt x="37" y="7"/>
                        <a:pt x="39" y="1"/>
                        <a:pt x="40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4" y="4"/>
                        <a:pt x="43" y="5"/>
                        <a:pt x="44" y="7"/>
                      </a:cubicBezTo>
                      <a:cubicBezTo>
                        <a:pt x="46" y="7"/>
                        <a:pt x="48" y="4"/>
                        <a:pt x="53" y="4"/>
                      </a:cubicBezTo>
                      <a:cubicBezTo>
                        <a:pt x="59" y="4"/>
                        <a:pt x="58" y="4"/>
                        <a:pt x="62" y="4"/>
                      </a:cubicBezTo>
                      <a:cubicBezTo>
                        <a:pt x="68" y="4"/>
                        <a:pt x="73" y="9"/>
                        <a:pt x="7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82">
                  <a:extLst>
                    <a:ext uri="{FF2B5EF4-FFF2-40B4-BE49-F238E27FC236}">
                      <a16:creationId xmlns:a16="http://schemas.microsoft.com/office/drawing/2014/main" id="{3A114087-787B-6A74-9DB9-BA7A0994A4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960" y="1037255"/>
                  <a:ext cx="34698" cy="28502"/>
                </a:xfrm>
                <a:custGeom>
                  <a:avLst/>
                  <a:gdLst>
                    <a:gd name="T0" fmla="*/ 5 w 14"/>
                    <a:gd name="T1" fmla="*/ 0 h 12"/>
                    <a:gd name="T2" fmla="*/ 14 w 14"/>
                    <a:gd name="T3" fmla="*/ 12 h 12"/>
                    <a:gd name="T4" fmla="*/ 5 w 14"/>
                    <a:gd name="T5" fmla="*/ 0 h 12"/>
                    <a:gd name="T6" fmla="*/ 5 w 14"/>
                    <a:gd name="T7" fmla="*/ 1 h 12"/>
                    <a:gd name="T8" fmla="*/ 5 w 14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2">
                      <a:moveTo>
                        <a:pt x="5" y="0"/>
                      </a:moveTo>
                      <a:cubicBezTo>
                        <a:pt x="8" y="5"/>
                        <a:pt x="12" y="6"/>
                        <a:pt x="14" y="12"/>
                      </a:cubicBezTo>
                      <a:cubicBezTo>
                        <a:pt x="9" y="11"/>
                        <a:pt x="0" y="2"/>
                        <a:pt x="5" y="0"/>
                      </a:cubicBezTo>
                      <a:cubicBezTo>
                        <a:pt x="5" y="1"/>
                        <a:pt x="5" y="1"/>
                        <a:pt x="5" y="1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83">
                  <a:extLst>
                    <a:ext uri="{FF2B5EF4-FFF2-40B4-BE49-F238E27FC236}">
                      <a16:creationId xmlns:a16="http://schemas.microsoft.com/office/drawing/2014/main" id="{0BA0299A-D57A-63DC-2660-BE1FDFC7B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5654" y="1861325"/>
                  <a:ext cx="87984" cy="105333"/>
                </a:xfrm>
                <a:custGeom>
                  <a:avLst/>
                  <a:gdLst>
                    <a:gd name="T0" fmla="*/ 6 w 36"/>
                    <a:gd name="T1" fmla="*/ 12 h 43"/>
                    <a:gd name="T2" fmla="*/ 14 w 36"/>
                    <a:gd name="T3" fmla="*/ 9 h 43"/>
                    <a:gd name="T4" fmla="*/ 12 w 36"/>
                    <a:gd name="T5" fmla="*/ 6 h 43"/>
                    <a:gd name="T6" fmla="*/ 21 w 36"/>
                    <a:gd name="T7" fmla="*/ 0 h 43"/>
                    <a:gd name="T8" fmla="*/ 26 w 36"/>
                    <a:gd name="T9" fmla="*/ 0 h 43"/>
                    <a:gd name="T10" fmla="*/ 36 w 36"/>
                    <a:gd name="T11" fmla="*/ 12 h 43"/>
                    <a:gd name="T12" fmla="*/ 31 w 36"/>
                    <a:gd name="T13" fmla="*/ 16 h 43"/>
                    <a:gd name="T14" fmla="*/ 31 w 36"/>
                    <a:gd name="T15" fmla="*/ 26 h 43"/>
                    <a:gd name="T16" fmla="*/ 30 w 36"/>
                    <a:gd name="T17" fmla="*/ 34 h 43"/>
                    <a:gd name="T18" fmla="*/ 23 w 36"/>
                    <a:gd name="T19" fmla="*/ 35 h 43"/>
                    <a:gd name="T20" fmla="*/ 12 w 36"/>
                    <a:gd name="T21" fmla="*/ 42 h 43"/>
                    <a:gd name="T22" fmla="*/ 7 w 36"/>
                    <a:gd name="T23" fmla="*/ 43 h 43"/>
                    <a:gd name="T24" fmla="*/ 0 w 36"/>
                    <a:gd name="T25" fmla="*/ 36 h 43"/>
                    <a:gd name="T26" fmla="*/ 8 w 36"/>
                    <a:gd name="T27" fmla="*/ 22 h 43"/>
                    <a:gd name="T28" fmla="*/ 3 w 36"/>
                    <a:gd name="T29" fmla="*/ 16 h 43"/>
                    <a:gd name="T30" fmla="*/ 6 w 36"/>
                    <a:gd name="T31" fmla="*/ 1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" h="43">
                      <a:moveTo>
                        <a:pt x="6" y="12"/>
                      </a:moveTo>
                      <a:cubicBezTo>
                        <a:pt x="8" y="12"/>
                        <a:pt x="12" y="11"/>
                        <a:pt x="14" y="9"/>
                      </a:cubicBezTo>
                      <a:cubicBezTo>
                        <a:pt x="13" y="8"/>
                        <a:pt x="12" y="7"/>
                        <a:pt x="12" y="6"/>
                      </a:cubicBezTo>
                      <a:cubicBezTo>
                        <a:pt x="12" y="4"/>
                        <a:pt x="18" y="0"/>
                        <a:pt x="21" y="0"/>
                      </a:cubicBezTo>
                      <a:cubicBezTo>
                        <a:pt x="23" y="0"/>
                        <a:pt x="24" y="0"/>
                        <a:pt x="26" y="0"/>
                      </a:cubicBezTo>
                      <a:cubicBezTo>
                        <a:pt x="33" y="0"/>
                        <a:pt x="36" y="7"/>
                        <a:pt x="36" y="12"/>
                      </a:cubicBezTo>
                      <a:cubicBezTo>
                        <a:pt x="36" y="14"/>
                        <a:pt x="31" y="14"/>
                        <a:pt x="31" y="16"/>
                      </a:cubicBezTo>
                      <a:cubicBezTo>
                        <a:pt x="31" y="18"/>
                        <a:pt x="31" y="26"/>
                        <a:pt x="31" y="26"/>
                      </a:cubicBezTo>
                      <a:cubicBezTo>
                        <a:pt x="31" y="28"/>
                        <a:pt x="33" y="32"/>
                        <a:pt x="30" y="34"/>
                      </a:cubicBezTo>
                      <a:cubicBezTo>
                        <a:pt x="29" y="36"/>
                        <a:pt x="26" y="35"/>
                        <a:pt x="23" y="35"/>
                      </a:cubicBezTo>
                      <a:cubicBezTo>
                        <a:pt x="18" y="35"/>
                        <a:pt x="15" y="40"/>
                        <a:pt x="12" y="42"/>
                      </a:cubicBezTo>
                      <a:cubicBezTo>
                        <a:pt x="11" y="43"/>
                        <a:pt x="9" y="43"/>
                        <a:pt x="7" y="43"/>
                      </a:cubicBezTo>
                      <a:cubicBezTo>
                        <a:pt x="4" y="43"/>
                        <a:pt x="0" y="40"/>
                        <a:pt x="0" y="36"/>
                      </a:cubicBezTo>
                      <a:cubicBezTo>
                        <a:pt x="0" y="29"/>
                        <a:pt x="7" y="28"/>
                        <a:pt x="8" y="22"/>
                      </a:cubicBezTo>
                      <a:cubicBezTo>
                        <a:pt x="5" y="20"/>
                        <a:pt x="3" y="18"/>
                        <a:pt x="3" y="16"/>
                      </a:cubicBezTo>
                      <a:cubicBezTo>
                        <a:pt x="3" y="12"/>
                        <a:pt x="5" y="12"/>
                        <a:pt x="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84">
                  <a:extLst>
                    <a:ext uri="{FF2B5EF4-FFF2-40B4-BE49-F238E27FC236}">
                      <a16:creationId xmlns:a16="http://schemas.microsoft.com/office/drawing/2014/main" id="{ADA3449B-073D-EE82-17FF-2D5742795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3897" y="1773341"/>
                  <a:ext cx="17349" cy="14870"/>
                </a:xfrm>
                <a:custGeom>
                  <a:avLst/>
                  <a:gdLst>
                    <a:gd name="T0" fmla="*/ 2 w 7"/>
                    <a:gd name="T1" fmla="*/ 6 h 6"/>
                    <a:gd name="T2" fmla="*/ 0 w 7"/>
                    <a:gd name="T3" fmla="*/ 3 h 6"/>
                    <a:gd name="T4" fmla="*/ 7 w 7"/>
                    <a:gd name="T5" fmla="*/ 0 h 6"/>
                    <a:gd name="T6" fmla="*/ 2 w 7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6">
                      <a:moveTo>
                        <a:pt x="2" y="6"/>
                      </a:moveTo>
                      <a:cubicBezTo>
                        <a:pt x="1" y="6"/>
                        <a:pt x="0" y="4"/>
                        <a:pt x="0" y="3"/>
                      </a:cubicBezTo>
                      <a:cubicBezTo>
                        <a:pt x="0" y="1"/>
                        <a:pt x="5" y="0"/>
                        <a:pt x="7" y="0"/>
                      </a:cubicBezTo>
                      <a:cubicBezTo>
                        <a:pt x="7" y="3"/>
                        <a:pt x="5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CF92D4D7-8626-946C-B283-CB05571893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3811" y="1763427"/>
                  <a:ext cx="166053" cy="242884"/>
                </a:xfrm>
                <a:custGeom>
                  <a:avLst/>
                  <a:gdLst>
                    <a:gd name="T0" fmla="*/ 62 w 68"/>
                    <a:gd name="T1" fmla="*/ 66 h 99"/>
                    <a:gd name="T2" fmla="*/ 59 w 68"/>
                    <a:gd name="T3" fmla="*/ 83 h 99"/>
                    <a:gd name="T4" fmla="*/ 65 w 68"/>
                    <a:gd name="T5" fmla="*/ 86 h 99"/>
                    <a:gd name="T6" fmla="*/ 45 w 68"/>
                    <a:gd name="T7" fmla="*/ 91 h 99"/>
                    <a:gd name="T8" fmla="*/ 25 w 68"/>
                    <a:gd name="T9" fmla="*/ 91 h 99"/>
                    <a:gd name="T10" fmla="*/ 17 w 68"/>
                    <a:gd name="T11" fmla="*/ 96 h 99"/>
                    <a:gd name="T12" fmla="*/ 11 w 68"/>
                    <a:gd name="T13" fmla="*/ 99 h 99"/>
                    <a:gd name="T14" fmla="*/ 21 w 68"/>
                    <a:gd name="T15" fmla="*/ 86 h 99"/>
                    <a:gd name="T16" fmla="*/ 30 w 68"/>
                    <a:gd name="T17" fmla="*/ 81 h 99"/>
                    <a:gd name="T18" fmla="*/ 17 w 68"/>
                    <a:gd name="T19" fmla="*/ 80 h 99"/>
                    <a:gd name="T20" fmla="*/ 12 w 68"/>
                    <a:gd name="T21" fmla="*/ 80 h 99"/>
                    <a:gd name="T22" fmla="*/ 18 w 68"/>
                    <a:gd name="T23" fmla="*/ 63 h 99"/>
                    <a:gd name="T24" fmla="*/ 31 w 68"/>
                    <a:gd name="T25" fmla="*/ 53 h 99"/>
                    <a:gd name="T26" fmla="*/ 26 w 68"/>
                    <a:gd name="T27" fmla="*/ 46 h 99"/>
                    <a:gd name="T28" fmla="*/ 17 w 68"/>
                    <a:gd name="T29" fmla="*/ 47 h 99"/>
                    <a:gd name="T30" fmla="*/ 15 w 68"/>
                    <a:gd name="T31" fmla="*/ 39 h 99"/>
                    <a:gd name="T32" fmla="*/ 10 w 68"/>
                    <a:gd name="T33" fmla="*/ 32 h 99"/>
                    <a:gd name="T34" fmla="*/ 8 w 68"/>
                    <a:gd name="T35" fmla="*/ 36 h 99"/>
                    <a:gd name="T36" fmla="*/ 9 w 68"/>
                    <a:gd name="T37" fmla="*/ 29 h 99"/>
                    <a:gd name="T38" fmla="*/ 5 w 68"/>
                    <a:gd name="T39" fmla="*/ 25 h 99"/>
                    <a:gd name="T40" fmla="*/ 7 w 68"/>
                    <a:gd name="T41" fmla="*/ 19 h 99"/>
                    <a:gd name="T42" fmla="*/ 5 w 68"/>
                    <a:gd name="T43" fmla="*/ 13 h 99"/>
                    <a:gd name="T44" fmla="*/ 8 w 68"/>
                    <a:gd name="T45" fmla="*/ 14 h 99"/>
                    <a:gd name="T46" fmla="*/ 11 w 68"/>
                    <a:gd name="T47" fmla="*/ 9 h 99"/>
                    <a:gd name="T48" fmla="*/ 16 w 68"/>
                    <a:gd name="T49" fmla="*/ 0 h 99"/>
                    <a:gd name="T50" fmla="*/ 28 w 68"/>
                    <a:gd name="T51" fmla="*/ 3 h 99"/>
                    <a:gd name="T52" fmla="*/ 21 w 68"/>
                    <a:gd name="T53" fmla="*/ 13 h 99"/>
                    <a:gd name="T54" fmla="*/ 30 w 68"/>
                    <a:gd name="T55" fmla="*/ 30 h 99"/>
                    <a:gd name="T56" fmla="*/ 35 w 68"/>
                    <a:gd name="T57" fmla="*/ 33 h 99"/>
                    <a:gd name="T58" fmla="*/ 55 w 68"/>
                    <a:gd name="T59" fmla="*/ 58 h 99"/>
                    <a:gd name="T60" fmla="*/ 57 w 68"/>
                    <a:gd name="T61" fmla="*/ 66 h 99"/>
                    <a:gd name="T62" fmla="*/ 60 w 68"/>
                    <a:gd name="T63" fmla="*/ 6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8" h="99">
                      <a:moveTo>
                        <a:pt x="59" y="67"/>
                      </a:moveTo>
                      <a:cubicBezTo>
                        <a:pt x="61" y="66"/>
                        <a:pt x="60" y="66"/>
                        <a:pt x="62" y="66"/>
                      </a:cubicBezTo>
                      <a:cubicBezTo>
                        <a:pt x="66" y="66"/>
                        <a:pt x="68" y="69"/>
                        <a:pt x="68" y="72"/>
                      </a:cubicBezTo>
                      <a:cubicBezTo>
                        <a:pt x="68" y="77"/>
                        <a:pt x="61" y="79"/>
                        <a:pt x="59" y="83"/>
                      </a:cubicBezTo>
                      <a:cubicBezTo>
                        <a:pt x="62" y="84"/>
                        <a:pt x="63" y="84"/>
                        <a:pt x="65" y="84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2" y="89"/>
                        <a:pt x="60" y="91"/>
                        <a:pt x="57" y="91"/>
                      </a:cubicBezTo>
                      <a:cubicBezTo>
                        <a:pt x="53" y="91"/>
                        <a:pt x="47" y="91"/>
                        <a:pt x="45" y="91"/>
                      </a:cubicBezTo>
                      <a:cubicBezTo>
                        <a:pt x="42" y="91"/>
                        <a:pt x="35" y="93"/>
                        <a:pt x="30" y="93"/>
                      </a:cubicBezTo>
                      <a:cubicBezTo>
                        <a:pt x="28" y="93"/>
                        <a:pt x="27" y="91"/>
                        <a:pt x="25" y="91"/>
                      </a:cubicBezTo>
                      <a:cubicBezTo>
                        <a:pt x="22" y="91"/>
                        <a:pt x="21" y="94"/>
                        <a:pt x="21" y="96"/>
                      </a:cubicBezTo>
                      <a:cubicBezTo>
                        <a:pt x="17" y="96"/>
                        <a:pt x="17" y="96"/>
                        <a:pt x="17" y="96"/>
                      </a:cubicBezTo>
                      <a:cubicBezTo>
                        <a:pt x="15" y="96"/>
                        <a:pt x="14" y="97"/>
                        <a:pt x="13" y="99"/>
                      </a:cubicBezTo>
                      <a:cubicBezTo>
                        <a:pt x="11" y="99"/>
                        <a:pt x="11" y="99"/>
                        <a:pt x="11" y="99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1" y="96"/>
                        <a:pt x="20" y="87"/>
                        <a:pt x="21" y="86"/>
                      </a:cubicBezTo>
                      <a:cubicBezTo>
                        <a:pt x="25" y="85"/>
                        <a:pt x="30" y="87"/>
                        <a:pt x="30" y="83"/>
                      </a:cubicBezTo>
                      <a:cubicBezTo>
                        <a:pt x="30" y="82"/>
                        <a:pt x="30" y="81"/>
                        <a:pt x="30" y="81"/>
                      </a:cubicBezTo>
                      <a:cubicBezTo>
                        <a:pt x="29" y="82"/>
                        <a:pt x="27" y="83"/>
                        <a:pt x="25" y="83"/>
                      </a:cubicBezTo>
                      <a:cubicBezTo>
                        <a:pt x="21" y="83"/>
                        <a:pt x="20" y="80"/>
                        <a:pt x="17" y="80"/>
                      </a:cubicBezTo>
                      <a:cubicBezTo>
                        <a:pt x="15" y="80"/>
                        <a:pt x="15" y="81"/>
                        <a:pt x="14" y="81"/>
                      </a:cubicBezTo>
                      <a:cubicBezTo>
                        <a:pt x="13" y="81"/>
                        <a:pt x="12" y="81"/>
                        <a:pt x="12" y="80"/>
                      </a:cubicBezTo>
                      <a:cubicBezTo>
                        <a:pt x="12" y="76"/>
                        <a:pt x="20" y="75"/>
                        <a:pt x="20" y="71"/>
                      </a:cubicBezTo>
                      <a:cubicBezTo>
                        <a:pt x="20" y="67"/>
                        <a:pt x="18" y="66"/>
                        <a:pt x="18" y="63"/>
                      </a:cubicBezTo>
                      <a:cubicBezTo>
                        <a:pt x="23" y="63"/>
                        <a:pt x="30" y="60"/>
                        <a:pt x="31" y="57"/>
                      </a:cubicBezTo>
                      <a:cubicBezTo>
                        <a:pt x="31" y="53"/>
                        <a:pt x="31" y="53"/>
                        <a:pt x="31" y="53"/>
                      </a:cubicBezTo>
                      <a:cubicBezTo>
                        <a:pt x="28" y="53"/>
                        <a:pt x="24" y="53"/>
                        <a:pt x="24" y="50"/>
                      </a:cubicBezTo>
                      <a:cubicBezTo>
                        <a:pt x="24" y="48"/>
                        <a:pt x="26" y="47"/>
                        <a:pt x="26" y="46"/>
                      </a:cubicBezTo>
                      <a:cubicBezTo>
                        <a:pt x="25" y="46"/>
                        <a:pt x="24" y="46"/>
                        <a:pt x="24" y="46"/>
                      </a:cubicBezTo>
                      <a:cubicBezTo>
                        <a:pt x="21" y="46"/>
                        <a:pt x="19" y="47"/>
                        <a:pt x="17" y="47"/>
                      </a:cubicBezTo>
                      <a:cubicBezTo>
                        <a:pt x="14" y="47"/>
                        <a:pt x="12" y="47"/>
                        <a:pt x="12" y="45"/>
                      </a:cubicBezTo>
                      <a:cubicBezTo>
                        <a:pt x="12" y="42"/>
                        <a:pt x="15" y="41"/>
                        <a:pt x="15" y="39"/>
                      </a:cubicBezTo>
                      <a:cubicBezTo>
                        <a:pt x="15" y="36"/>
                        <a:pt x="14" y="35"/>
                        <a:pt x="15" y="33"/>
                      </a:cubicBezTo>
                      <a:cubicBezTo>
                        <a:pt x="13" y="33"/>
                        <a:pt x="11" y="32"/>
                        <a:pt x="10" y="32"/>
                      </a:cubicBezTo>
                      <a:cubicBezTo>
                        <a:pt x="9" y="34"/>
                        <a:pt x="10" y="35"/>
                        <a:pt x="10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4"/>
                        <a:pt x="8" y="33"/>
                        <a:pt x="8" y="31"/>
                      </a:cubicBezTo>
                      <a:cubicBezTo>
                        <a:pt x="8" y="31"/>
                        <a:pt x="8" y="30"/>
                        <a:pt x="9" y="29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7" y="27"/>
                        <a:pt x="5" y="26"/>
                        <a:pt x="5" y="25"/>
                      </a:cubicBezTo>
                      <a:cubicBezTo>
                        <a:pt x="5" y="23"/>
                        <a:pt x="7" y="21"/>
                        <a:pt x="7" y="21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3" y="18"/>
                        <a:pt x="0" y="17"/>
                        <a:pt x="0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5"/>
                        <a:pt x="6" y="16"/>
                        <a:pt x="7" y="16"/>
                      </a:cubicBezTo>
                      <a:cubicBezTo>
                        <a:pt x="7" y="16"/>
                        <a:pt x="8" y="15"/>
                        <a:pt x="8" y="14"/>
                      </a:cubicBezTo>
                      <a:cubicBezTo>
                        <a:pt x="7" y="14"/>
                        <a:pt x="7" y="13"/>
                        <a:pt x="7" y="12"/>
                      </a:cubicBezTo>
                      <a:cubicBezTo>
                        <a:pt x="7" y="10"/>
                        <a:pt x="9" y="9"/>
                        <a:pt x="11" y="9"/>
                      </a:cubicBezTo>
                      <a:cubicBezTo>
                        <a:pt x="11" y="6"/>
                        <a:pt x="12" y="5"/>
                        <a:pt x="12" y="4"/>
                      </a:cubicBezTo>
                      <a:cubicBezTo>
                        <a:pt x="12" y="2"/>
                        <a:pt x="15" y="0"/>
                        <a:pt x="16" y="0"/>
                      </a:cubicBezTo>
                      <a:cubicBezTo>
                        <a:pt x="19" y="0"/>
                        <a:pt x="23" y="0"/>
                        <a:pt x="25" y="0"/>
                      </a:cubicBezTo>
                      <a:cubicBezTo>
                        <a:pt x="26" y="0"/>
                        <a:pt x="28" y="2"/>
                        <a:pt x="28" y="3"/>
                      </a:cubicBezTo>
                      <a:cubicBezTo>
                        <a:pt x="28" y="7"/>
                        <a:pt x="21" y="6"/>
                        <a:pt x="20" y="10"/>
                      </a:cubicBezTo>
                      <a:cubicBezTo>
                        <a:pt x="20" y="11"/>
                        <a:pt x="21" y="12"/>
                        <a:pt x="21" y="13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21"/>
                        <a:pt x="30" y="24"/>
                        <a:pt x="30" y="30"/>
                      </a:cubicBezTo>
                      <a:cubicBezTo>
                        <a:pt x="29" y="30"/>
                        <a:pt x="28" y="31"/>
                        <a:pt x="28" y="32"/>
                      </a:cubicBezTo>
                      <a:cubicBezTo>
                        <a:pt x="31" y="33"/>
                        <a:pt x="32" y="32"/>
                        <a:pt x="35" y="33"/>
                      </a:cubicBezTo>
                      <a:cubicBezTo>
                        <a:pt x="40" y="34"/>
                        <a:pt x="39" y="41"/>
                        <a:pt x="43" y="45"/>
                      </a:cubicBezTo>
                      <a:cubicBezTo>
                        <a:pt x="47" y="49"/>
                        <a:pt x="55" y="51"/>
                        <a:pt x="55" y="58"/>
                      </a:cubicBezTo>
                      <a:cubicBezTo>
                        <a:pt x="55" y="60"/>
                        <a:pt x="58" y="62"/>
                        <a:pt x="58" y="64"/>
                      </a:cubicBezTo>
                      <a:cubicBezTo>
                        <a:pt x="58" y="65"/>
                        <a:pt x="57" y="66"/>
                        <a:pt x="57" y="66"/>
                      </a:cubicBezTo>
                      <a:cubicBezTo>
                        <a:pt x="57" y="68"/>
                        <a:pt x="57" y="68"/>
                        <a:pt x="57" y="68"/>
                      </a:cubicBezTo>
                      <a:cubicBezTo>
                        <a:pt x="59" y="68"/>
                        <a:pt x="59" y="67"/>
                        <a:pt x="60" y="66"/>
                      </a:cubicBezTo>
                      <a:lnTo>
                        <a:pt x="59" y="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86">
                  <a:extLst>
                    <a:ext uri="{FF2B5EF4-FFF2-40B4-BE49-F238E27FC236}">
                      <a16:creationId xmlns:a16="http://schemas.microsoft.com/office/drawing/2014/main" id="{F33AB620-8FA7-84F8-AABA-0B40CBC58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9747" y="1888587"/>
                  <a:ext cx="7435" cy="7435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3 h 3"/>
                    <a:gd name="T6" fmla="*/ 3 w 3"/>
                    <a:gd name="T7" fmla="*/ 0 h 3"/>
                    <a:gd name="T8" fmla="*/ 2 w 3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3" y="2"/>
                        <a:pt x="3" y="1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50">
                  <a:extLst>
                    <a:ext uri="{FF2B5EF4-FFF2-40B4-BE49-F238E27FC236}">
                      <a16:creationId xmlns:a16="http://schemas.microsoft.com/office/drawing/2014/main" id="{0AEEBFEA-BD2F-94B7-589A-F7FFE7A1E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0528" y="2295045"/>
                  <a:ext cx="55764" cy="35937"/>
                </a:xfrm>
                <a:custGeom>
                  <a:avLst/>
                  <a:gdLst>
                    <a:gd name="T0" fmla="*/ 0 w 23"/>
                    <a:gd name="T1" fmla="*/ 3 h 15"/>
                    <a:gd name="T2" fmla="*/ 0 w 23"/>
                    <a:gd name="T3" fmla="*/ 5 h 15"/>
                    <a:gd name="T4" fmla="*/ 4 w 23"/>
                    <a:gd name="T5" fmla="*/ 6 h 15"/>
                    <a:gd name="T6" fmla="*/ 18 w 23"/>
                    <a:gd name="T7" fmla="*/ 14 h 15"/>
                    <a:gd name="T8" fmla="*/ 20 w 23"/>
                    <a:gd name="T9" fmla="*/ 15 h 15"/>
                    <a:gd name="T10" fmla="*/ 22 w 23"/>
                    <a:gd name="T11" fmla="*/ 13 h 15"/>
                    <a:gd name="T12" fmla="*/ 20 w 23"/>
                    <a:gd name="T13" fmla="*/ 8 h 15"/>
                    <a:gd name="T14" fmla="*/ 22 w 23"/>
                    <a:gd name="T15" fmla="*/ 5 h 15"/>
                    <a:gd name="T16" fmla="*/ 23 w 23"/>
                    <a:gd name="T17" fmla="*/ 2 h 15"/>
                    <a:gd name="T18" fmla="*/ 13 w 23"/>
                    <a:gd name="T19" fmla="*/ 4 h 15"/>
                    <a:gd name="T20" fmla="*/ 0 w 23"/>
                    <a:gd name="T2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15">
                      <a:moveTo>
                        <a:pt x="0" y="3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6"/>
                        <a:pt x="4" y="6"/>
                        <a:pt x="4" y="6"/>
                      </a:cubicBezTo>
                      <a:cubicBezTo>
                        <a:pt x="9" y="8"/>
                        <a:pt x="13" y="12"/>
                        <a:pt x="18" y="14"/>
                      </a:cubicBezTo>
                      <a:cubicBezTo>
                        <a:pt x="18" y="14"/>
                        <a:pt x="19" y="15"/>
                        <a:pt x="20" y="15"/>
                      </a:cubicBezTo>
                      <a:cubicBezTo>
                        <a:pt x="21" y="15"/>
                        <a:pt x="22" y="14"/>
                        <a:pt x="22" y="13"/>
                      </a:cubicBezTo>
                      <a:cubicBezTo>
                        <a:pt x="22" y="10"/>
                        <a:pt x="20" y="10"/>
                        <a:pt x="20" y="8"/>
                      </a:cubicBezTo>
                      <a:cubicBezTo>
                        <a:pt x="20" y="7"/>
                        <a:pt x="22" y="5"/>
                        <a:pt x="22" y="5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18" y="1"/>
                        <a:pt x="17" y="4"/>
                        <a:pt x="13" y="4"/>
                      </a:cubicBezTo>
                      <a:cubicBezTo>
                        <a:pt x="9" y="4"/>
                        <a:pt x="6" y="0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151">
                  <a:extLst>
                    <a:ext uri="{FF2B5EF4-FFF2-40B4-BE49-F238E27FC236}">
                      <a16:creationId xmlns:a16="http://schemas.microsoft.com/office/drawing/2014/main" id="{C13753B0-1D45-B8D8-90AF-7EE10EA8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936" y="2184756"/>
                  <a:ext cx="18588" cy="37176"/>
                </a:xfrm>
                <a:custGeom>
                  <a:avLst/>
                  <a:gdLst>
                    <a:gd name="T0" fmla="*/ 2 w 8"/>
                    <a:gd name="T1" fmla="*/ 3 h 15"/>
                    <a:gd name="T2" fmla="*/ 7 w 8"/>
                    <a:gd name="T3" fmla="*/ 0 h 15"/>
                    <a:gd name="T4" fmla="*/ 8 w 8"/>
                    <a:gd name="T5" fmla="*/ 3 h 15"/>
                    <a:gd name="T6" fmla="*/ 5 w 8"/>
                    <a:gd name="T7" fmla="*/ 15 h 15"/>
                    <a:gd name="T8" fmla="*/ 0 w 8"/>
                    <a:gd name="T9" fmla="*/ 4 h 15"/>
                    <a:gd name="T10" fmla="*/ 2 w 8"/>
                    <a:gd name="T1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15">
                      <a:moveTo>
                        <a:pt x="2" y="3"/>
                      </a:moveTo>
                      <a:cubicBezTo>
                        <a:pt x="4" y="3"/>
                        <a:pt x="5" y="0"/>
                        <a:pt x="7" y="0"/>
                      </a:cubicBezTo>
                      <a:cubicBezTo>
                        <a:pt x="7" y="2"/>
                        <a:pt x="7" y="3"/>
                        <a:pt x="8" y="3"/>
                      </a:cubicBezTo>
                      <a:cubicBezTo>
                        <a:pt x="7" y="7"/>
                        <a:pt x="6" y="13"/>
                        <a:pt x="5" y="15"/>
                      </a:cubicBezTo>
                      <a:cubicBezTo>
                        <a:pt x="2" y="14"/>
                        <a:pt x="2" y="6"/>
                        <a:pt x="0" y="4"/>
                      </a:cubicBezTo>
                      <a:cubicBezTo>
                        <a:pt x="1" y="4"/>
                        <a:pt x="2" y="3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152">
                  <a:extLst>
                    <a:ext uri="{FF2B5EF4-FFF2-40B4-BE49-F238E27FC236}">
                      <a16:creationId xmlns:a16="http://schemas.microsoft.com/office/drawing/2014/main" id="{7BE97AB2-A369-AC4B-FA43-03DB475A5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9980" y="2226889"/>
                  <a:ext cx="28502" cy="50808"/>
                </a:xfrm>
                <a:custGeom>
                  <a:avLst/>
                  <a:gdLst>
                    <a:gd name="T0" fmla="*/ 3 w 12"/>
                    <a:gd name="T1" fmla="*/ 9 h 21"/>
                    <a:gd name="T2" fmla="*/ 0 w 12"/>
                    <a:gd name="T3" fmla="*/ 3 h 21"/>
                    <a:gd name="T4" fmla="*/ 6 w 12"/>
                    <a:gd name="T5" fmla="*/ 0 h 21"/>
                    <a:gd name="T6" fmla="*/ 10 w 12"/>
                    <a:gd name="T7" fmla="*/ 1 h 21"/>
                    <a:gd name="T8" fmla="*/ 12 w 12"/>
                    <a:gd name="T9" fmla="*/ 13 h 21"/>
                    <a:gd name="T10" fmla="*/ 4 w 12"/>
                    <a:gd name="T11" fmla="*/ 21 h 21"/>
                    <a:gd name="T12" fmla="*/ 1 w 12"/>
                    <a:gd name="T13" fmla="*/ 15 h 21"/>
                    <a:gd name="T14" fmla="*/ 3 w 12"/>
                    <a:gd name="T15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21">
                      <a:moveTo>
                        <a:pt x="3" y="9"/>
                      </a:moveTo>
                      <a:cubicBezTo>
                        <a:pt x="3" y="7"/>
                        <a:pt x="0" y="6"/>
                        <a:pt x="0" y="3"/>
                      </a:cubicBezTo>
                      <a:cubicBezTo>
                        <a:pt x="3" y="3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10" y="1"/>
                      </a:cubicBezTo>
                      <a:cubicBezTo>
                        <a:pt x="12" y="6"/>
                        <a:pt x="12" y="9"/>
                        <a:pt x="12" y="13"/>
                      </a:cubicBezTo>
                      <a:cubicBezTo>
                        <a:pt x="12" y="17"/>
                        <a:pt x="6" y="21"/>
                        <a:pt x="4" y="21"/>
                      </a:cubicBezTo>
                      <a:cubicBezTo>
                        <a:pt x="1" y="21"/>
                        <a:pt x="1" y="18"/>
                        <a:pt x="1" y="15"/>
                      </a:cubicBezTo>
                      <a:cubicBezTo>
                        <a:pt x="2" y="13"/>
                        <a:pt x="3" y="11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153">
                  <a:extLst>
                    <a:ext uri="{FF2B5EF4-FFF2-40B4-BE49-F238E27FC236}">
                      <a16:creationId xmlns:a16="http://schemas.microsoft.com/office/drawing/2014/main" id="{B2EEEF5D-AC1E-EE6C-1209-5A2B929FA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7213" y="2257869"/>
                  <a:ext cx="14870" cy="9914"/>
                </a:xfrm>
                <a:custGeom>
                  <a:avLst/>
                  <a:gdLst>
                    <a:gd name="T0" fmla="*/ 6 w 6"/>
                    <a:gd name="T1" fmla="*/ 3 h 4"/>
                    <a:gd name="T2" fmla="*/ 4 w 6"/>
                    <a:gd name="T3" fmla="*/ 4 h 4"/>
                    <a:gd name="T4" fmla="*/ 0 w 6"/>
                    <a:gd name="T5" fmla="*/ 2 h 4"/>
                    <a:gd name="T6" fmla="*/ 4 w 6"/>
                    <a:gd name="T7" fmla="*/ 0 h 4"/>
                    <a:gd name="T8" fmla="*/ 6 w 6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6" y="3"/>
                      </a:moveTo>
                      <a:cubicBezTo>
                        <a:pt x="6" y="4"/>
                        <a:pt x="4" y="4"/>
                        <a:pt x="4" y="4"/>
                      </a:cubicBezTo>
                      <a:cubicBezTo>
                        <a:pt x="2" y="4"/>
                        <a:pt x="0" y="2"/>
                        <a:pt x="0" y="2"/>
                      </a:cubicBezTo>
                      <a:cubicBezTo>
                        <a:pt x="2" y="1"/>
                        <a:pt x="3" y="0"/>
                        <a:pt x="4" y="0"/>
                      </a:cubicBezTo>
                      <a:cubicBezTo>
                        <a:pt x="4" y="0"/>
                        <a:pt x="6" y="2"/>
                        <a:pt x="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154">
                  <a:extLst>
                    <a:ext uri="{FF2B5EF4-FFF2-40B4-BE49-F238E27FC236}">
                      <a16:creationId xmlns:a16="http://schemas.microsoft.com/office/drawing/2014/main" id="{7C361945-5EDC-37F1-5E73-6284A08A3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960" y="1853889"/>
                  <a:ext cx="19827" cy="22306"/>
                </a:xfrm>
                <a:custGeom>
                  <a:avLst/>
                  <a:gdLst>
                    <a:gd name="T0" fmla="*/ 7 w 8"/>
                    <a:gd name="T1" fmla="*/ 6 h 9"/>
                    <a:gd name="T2" fmla="*/ 0 w 8"/>
                    <a:gd name="T3" fmla="*/ 3 h 9"/>
                    <a:gd name="T4" fmla="*/ 0 w 8"/>
                    <a:gd name="T5" fmla="*/ 0 h 9"/>
                    <a:gd name="T6" fmla="*/ 6 w 8"/>
                    <a:gd name="T7" fmla="*/ 0 h 9"/>
                    <a:gd name="T8" fmla="*/ 8 w 8"/>
                    <a:gd name="T9" fmla="*/ 5 h 9"/>
                    <a:gd name="T10" fmla="*/ 7 w 8"/>
                    <a:gd name="T11" fmla="*/ 9 h 9"/>
                    <a:gd name="T12" fmla="*/ 7 w 8"/>
                    <a:gd name="T13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9">
                      <a:moveTo>
                        <a:pt x="7" y="6"/>
                      </a:moveTo>
                      <a:cubicBezTo>
                        <a:pt x="3" y="6"/>
                        <a:pt x="0" y="5"/>
                        <a:pt x="0" y="3"/>
                      </a:cubicBezTo>
                      <a:cubicBezTo>
                        <a:pt x="0" y="2"/>
                        <a:pt x="0" y="0"/>
                        <a:pt x="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3"/>
                        <a:pt x="8" y="3"/>
                        <a:pt x="8" y="5"/>
                      </a:cubicBezTo>
                      <a:cubicBezTo>
                        <a:pt x="8" y="8"/>
                        <a:pt x="7" y="7"/>
                        <a:pt x="7" y="9"/>
                      </a:cubicBezTo>
                      <a:cubicBezTo>
                        <a:pt x="7" y="8"/>
                        <a:pt x="7" y="7"/>
                        <a:pt x="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155">
                  <a:extLst>
                    <a:ext uri="{FF2B5EF4-FFF2-40B4-BE49-F238E27FC236}">
                      <a16:creationId xmlns:a16="http://schemas.microsoft.com/office/drawing/2014/main" id="{DF91E6A7-ECF6-7025-728B-D25CC873E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266" y="1832822"/>
                  <a:ext cx="32219" cy="45851"/>
                </a:xfrm>
                <a:custGeom>
                  <a:avLst/>
                  <a:gdLst>
                    <a:gd name="T0" fmla="*/ 2 w 13"/>
                    <a:gd name="T1" fmla="*/ 17 h 19"/>
                    <a:gd name="T2" fmla="*/ 6 w 13"/>
                    <a:gd name="T3" fmla="*/ 14 h 19"/>
                    <a:gd name="T4" fmla="*/ 0 w 13"/>
                    <a:gd name="T5" fmla="*/ 9 h 19"/>
                    <a:gd name="T6" fmla="*/ 6 w 13"/>
                    <a:gd name="T7" fmla="*/ 0 h 19"/>
                    <a:gd name="T8" fmla="*/ 13 w 13"/>
                    <a:gd name="T9" fmla="*/ 8 h 19"/>
                    <a:gd name="T10" fmla="*/ 4 w 13"/>
                    <a:gd name="T11" fmla="*/ 19 h 19"/>
                    <a:gd name="T12" fmla="*/ 0 w 13"/>
                    <a:gd name="T13" fmla="*/ 18 h 19"/>
                    <a:gd name="T14" fmla="*/ 2 w 13"/>
                    <a:gd name="T15" fmla="*/ 16 h 19"/>
                    <a:gd name="T16" fmla="*/ 2 w 13"/>
                    <a:gd name="T17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9">
                      <a:moveTo>
                        <a:pt x="2" y="17"/>
                      </a:moveTo>
                      <a:cubicBezTo>
                        <a:pt x="4" y="17"/>
                        <a:pt x="6" y="15"/>
                        <a:pt x="6" y="14"/>
                      </a:cubicBezTo>
                      <a:cubicBezTo>
                        <a:pt x="3" y="13"/>
                        <a:pt x="0" y="11"/>
                        <a:pt x="0" y="9"/>
                      </a:cubicBezTo>
                      <a:cubicBezTo>
                        <a:pt x="0" y="8"/>
                        <a:pt x="4" y="0"/>
                        <a:pt x="6" y="0"/>
                      </a:cubicBezTo>
                      <a:cubicBezTo>
                        <a:pt x="11" y="0"/>
                        <a:pt x="12" y="3"/>
                        <a:pt x="13" y="8"/>
                      </a:cubicBezTo>
                      <a:cubicBezTo>
                        <a:pt x="8" y="9"/>
                        <a:pt x="11" y="19"/>
                        <a:pt x="4" y="19"/>
                      </a:cubicBezTo>
                      <a:cubicBezTo>
                        <a:pt x="2" y="19"/>
                        <a:pt x="0" y="18"/>
                        <a:pt x="0" y="18"/>
                      </a:cubicBezTo>
                      <a:cubicBezTo>
                        <a:pt x="0" y="17"/>
                        <a:pt x="1" y="16"/>
                        <a:pt x="2" y="16"/>
                      </a:cubicBezTo>
                      <a:lnTo>
                        <a:pt x="2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156">
                  <a:extLst>
                    <a:ext uri="{FF2B5EF4-FFF2-40B4-BE49-F238E27FC236}">
                      <a16:creationId xmlns:a16="http://schemas.microsoft.com/office/drawing/2014/main" id="{88DEC000-1A6A-D13A-9C07-22702102A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0817" y="1780776"/>
                  <a:ext cx="18588" cy="27262"/>
                </a:xfrm>
                <a:custGeom>
                  <a:avLst/>
                  <a:gdLst>
                    <a:gd name="T0" fmla="*/ 6 w 8"/>
                    <a:gd name="T1" fmla="*/ 4 h 11"/>
                    <a:gd name="T2" fmla="*/ 1 w 8"/>
                    <a:gd name="T3" fmla="*/ 11 h 11"/>
                    <a:gd name="T4" fmla="*/ 1 w 8"/>
                    <a:gd name="T5" fmla="*/ 8 h 11"/>
                    <a:gd name="T6" fmla="*/ 8 w 8"/>
                    <a:gd name="T7" fmla="*/ 0 h 11"/>
                    <a:gd name="T8" fmla="*/ 6 w 8"/>
                    <a:gd name="T9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1">
                      <a:moveTo>
                        <a:pt x="6" y="4"/>
                      </a:moveTo>
                      <a:cubicBezTo>
                        <a:pt x="6" y="7"/>
                        <a:pt x="3" y="9"/>
                        <a:pt x="1" y="11"/>
                      </a:cubicBezTo>
                      <a:cubicBezTo>
                        <a:pt x="0" y="10"/>
                        <a:pt x="1" y="9"/>
                        <a:pt x="1" y="8"/>
                      </a:cubicBezTo>
                      <a:cubicBezTo>
                        <a:pt x="1" y="6"/>
                        <a:pt x="3" y="1"/>
                        <a:pt x="8" y="0"/>
                      </a:cubicBezTo>
                      <a:cubicBezTo>
                        <a:pt x="7" y="2"/>
                        <a:pt x="6" y="3"/>
                        <a:pt x="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806">
                <a:extLst>
                  <a:ext uri="{FF2B5EF4-FFF2-40B4-BE49-F238E27FC236}">
                    <a16:creationId xmlns:a16="http://schemas.microsoft.com/office/drawing/2014/main" id="{ABDE1669-E9C4-70E0-C1C9-684408A8B89B}"/>
                  </a:ext>
                </a:extLst>
              </p:cNvPr>
              <p:cNvGrpSpPr/>
              <p:nvPr/>
            </p:nvGrpSpPr>
            <p:grpSpPr>
              <a:xfrm>
                <a:off x="6109003" y="1552886"/>
                <a:ext cx="4302537" cy="2922654"/>
                <a:chOff x="4774275" y="902183"/>
                <a:chExt cx="3404087" cy="2312349"/>
              </a:xfrm>
              <a:grpFill/>
            </p:grpSpPr>
            <p:sp>
              <p:nvSpPr>
                <p:cNvPr id="74" name="Freeform 7">
                  <a:extLst>
                    <a:ext uri="{FF2B5EF4-FFF2-40B4-BE49-F238E27FC236}">
                      <a16:creationId xmlns:a16="http://schemas.microsoft.com/office/drawing/2014/main" id="{2E328097-B7E4-0187-D647-BE8D29B98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913" y="2184756"/>
                  <a:ext cx="766442" cy="662973"/>
                </a:xfrm>
                <a:custGeom>
                  <a:avLst/>
                  <a:gdLst>
                    <a:gd name="T0" fmla="*/ 66 w 304"/>
                    <a:gd name="T1" fmla="*/ 100 h 263"/>
                    <a:gd name="T2" fmla="*/ 73 w 304"/>
                    <a:gd name="T3" fmla="*/ 81 h 263"/>
                    <a:gd name="T4" fmla="*/ 79 w 304"/>
                    <a:gd name="T5" fmla="*/ 55 h 263"/>
                    <a:gd name="T6" fmla="*/ 81 w 304"/>
                    <a:gd name="T7" fmla="*/ 49 h 263"/>
                    <a:gd name="T8" fmla="*/ 70 w 304"/>
                    <a:gd name="T9" fmla="*/ 50 h 263"/>
                    <a:gd name="T10" fmla="*/ 41 w 304"/>
                    <a:gd name="T11" fmla="*/ 50 h 263"/>
                    <a:gd name="T12" fmla="*/ 17 w 304"/>
                    <a:gd name="T13" fmla="*/ 51 h 263"/>
                    <a:gd name="T14" fmla="*/ 17 w 304"/>
                    <a:gd name="T15" fmla="*/ 49 h 263"/>
                    <a:gd name="T16" fmla="*/ 0 w 304"/>
                    <a:gd name="T17" fmla="*/ 35 h 263"/>
                    <a:gd name="T18" fmla="*/ 6 w 304"/>
                    <a:gd name="T19" fmla="*/ 24 h 263"/>
                    <a:gd name="T20" fmla="*/ 27 w 304"/>
                    <a:gd name="T21" fmla="*/ 13 h 263"/>
                    <a:gd name="T22" fmla="*/ 31 w 304"/>
                    <a:gd name="T23" fmla="*/ 8 h 263"/>
                    <a:gd name="T24" fmla="*/ 52 w 304"/>
                    <a:gd name="T25" fmla="*/ 2 h 263"/>
                    <a:gd name="T26" fmla="*/ 83 w 304"/>
                    <a:gd name="T27" fmla="*/ 4 h 263"/>
                    <a:gd name="T28" fmla="*/ 113 w 304"/>
                    <a:gd name="T29" fmla="*/ 10 h 263"/>
                    <a:gd name="T30" fmla="*/ 145 w 304"/>
                    <a:gd name="T31" fmla="*/ 13 h 263"/>
                    <a:gd name="T32" fmla="*/ 166 w 304"/>
                    <a:gd name="T33" fmla="*/ 28 h 263"/>
                    <a:gd name="T34" fmla="*/ 180 w 304"/>
                    <a:gd name="T35" fmla="*/ 21 h 263"/>
                    <a:gd name="T36" fmla="*/ 182 w 304"/>
                    <a:gd name="T37" fmla="*/ 28 h 263"/>
                    <a:gd name="T38" fmla="*/ 188 w 304"/>
                    <a:gd name="T39" fmla="*/ 42 h 263"/>
                    <a:gd name="T40" fmla="*/ 201 w 304"/>
                    <a:gd name="T41" fmla="*/ 49 h 263"/>
                    <a:gd name="T42" fmla="*/ 227 w 304"/>
                    <a:gd name="T43" fmla="*/ 49 h 263"/>
                    <a:gd name="T44" fmla="*/ 233 w 304"/>
                    <a:gd name="T45" fmla="*/ 40 h 263"/>
                    <a:gd name="T46" fmla="*/ 252 w 304"/>
                    <a:gd name="T47" fmla="*/ 33 h 263"/>
                    <a:gd name="T48" fmla="*/ 285 w 304"/>
                    <a:gd name="T49" fmla="*/ 47 h 263"/>
                    <a:gd name="T50" fmla="*/ 289 w 304"/>
                    <a:gd name="T51" fmla="*/ 62 h 263"/>
                    <a:gd name="T52" fmla="*/ 283 w 304"/>
                    <a:gd name="T53" fmla="*/ 77 h 263"/>
                    <a:gd name="T54" fmla="*/ 284 w 304"/>
                    <a:gd name="T55" fmla="*/ 89 h 263"/>
                    <a:gd name="T56" fmla="*/ 292 w 304"/>
                    <a:gd name="T57" fmla="*/ 101 h 263"/>
                    <a:gd name="T58" fmla="*/ 289 w 304"/>
                    <a:gd name="T59" fmla="*/ 116 h 263"/>
                    <a:gd name="T60" fmla="*/ 291 w 304"/>
                    <a:gd name="T61" fmla="*/ 151 h 263"/>
                    <a:gd name="T62" fmla="*/ 291 w 304"/>
                    <a:gd name="T63" fmla="*/ 156 h 263"/>
                    <a:gd name="T64" fmla="*/ 255 w 304"/>
                    <a:gd name="T65" fmla="*/ 150 h 263"/>
                    <a:gd name="T66" fmla="*/ 240 w 304"/>
                    <a:gd name="T67" fmla="*/ 142 h 263"/>
                    <a:gd name="T68" fmla="*/ 216 w 304"/>
                    <a:gd name="T69" fmla="*/ 134 h 263"/>
                    <a:gd name="T70" fmla="*/ 204 w 304"/>
                    <a:gd name="T71" fmla="*/ 124 h 263"/>
                    <a:gd name="T72" fmla="*/ 180 w 304"/>
                    <a:gd name="T73" fmla="*/ 118 h 263"/>
                    <a:gd name="T74" fmla="*/ 197 w 304"/>
                    <a:gd name="T75" fmla="*/ 146 h 263"/>
                    <a:gd name="T76" fmla="*/ 205 w 304"/>
                    <a:gd name="T77" fmla="*/ 147 h 263"/>
                    <a:gd name="T78" fmla="*/ 203 w 304"/>
                    <a:gd name="T79" fmla="*/ 159 h 263"/>
                    <a:gd name="T80" fmla="*/ 246 w 304"/>
                    <a:gd name="T81" fmla="*/ 146 h 263"/>
                    <a:gd name="T82" fmla="*/ 264 w 304"/>
                    <a:gd name="T83" fmla="*/ 169 h 263"/>
                    <a:gd name="T84" fmla="*/ 269 w 304"/>
                    <a:gd name="T85" fmla="*/ 175 h 263"/>
                    <a:gd name="T86" fmla="*/ 266 w 304"/>
                    <a:gd name="T87" fmla="*/ 196 h 263"/>
                    <a:gd name="T88" fmla="*/ 254 w 304"/>
                    <a:gd name="T89" fmla="*/ 209 h 263"/>
                    <a:gd name="T90" fmla="*/ 237 w 304"/>
                    <a:gd name="T91" fmla="*/ 225 h 263"/>
                    <a:gd name="T92" fmla="*/ 213 w 304"/>
                    <a:gd name="T93" fmla="*/ 239 h 263"/>
                    <a:gd name="T94" fmla="*/ 172 w 304"/>
                    <a:gd name="T95" fmla="*/ 256 h 263"/>
                    <a:gd name="T96" fmla="*/ 152 w 304"/>
                    <a:gd name="T97" fmla="*/ 262 h 263"/>
                    <a:gd name="T98" fmla="*/ 141 w 304"/>
                    <a:gd name="T99" fmla="*/ 259 h 263"/>
                    <a:gd name="T100" fmla="*/ 136 w 304"/>
                    <a:gd name="T101" fmla="*/ 241 h 263"/>
                    <a:gd name="T102" fmla="*/ 129 w 304"/>
                    <a:gd name="T103" fmla="*/ 221 h 263"/>
                    <a:gd name="T104" fmla="*/ 105 w 304"/>
                    <a:gd name="T105" fmla="*/ 182 h 263"/>
                    <a:gd name="T106" fmla="*/ 100 w 304"/>
                    <a:gd name="T107" fmla="*/ 168 h 263"/>
                    <a:gd name="T108" fmla="*/ 91 w 304"/>
                    <a:gd name="T109" fmla="*/ 163 h 263"/>
                    <a:gd name="T110" fmla="*/ 85 w 304"/>
                    <a:gd name="T111" fmla="*/ 148 h 263"/>
                    <a:gd name="T112" fmla="*/ 70 w 304"/>
                    <a:gd name="T113" fmla="*/ 127 h 263"/>
                    <a:gd name="T114" fmla="*/ 72 w 304"/>
                    <a:gd name="T115" fmla="*/ 115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4" h="263">
                      <a:moveTo>
                        <a:pt x="72" y="115"/>
                      </a:moveTo>
                      <a:cubicBezTo>
                        <a:pt x="66" y="100"/>
                        <a:pt x="66" y="100"/>
                        <a:pt x="66" y="100"/>
                      </a:cubicBezTo>
                      <a:cubicBezTo>
                        <a:pt x="66" y="98"/>
                        <a:pt x="68" y="98"/>
                        <a:pt x="68" y="97"/>
                      </a:cubicBezTo>
                      <a:cubicBezTo>
                        <a:pt x="70" y="90"/>
                        <a:pt x="71" y="87"/>
                        <a:pt x="73" y="81"/>
                      </a:cubicBezTo>
                      <a:cubicBezTo>
                        <a:pt x="75" y="76"/>
                        <a:pt x="81" y="74"/>
                        <a:pt x="81" y="68"/>
                      </a:cubicBezTo>
                      <a:cubicBezTo>
                        <a:pt x="81" y="63"/>
                        <a:pt x="79" y="59"/>
                        <a:pt x="79" y="55"/>
                      </a:cubicBezTo>
                      <a:cubicBezTo>
                        <a:pt x="79" y="53"/>
                        <a:pt x="81" y="53"/>
                        <a:pt x="81" y="52"/>
                      </a:cubicBezTo>
                      <a:cubicBezTo>
                        <a:pt x="81" y="49"/>
                        <a:pt x="81" y="49"/>
                        <a:pt x="81" y="49"/>
                      </a:cubicBezTo>
                      <a:cubicBezTo>
                        <a:pt x="79" y="50"/>
                        <a:pt x="78" y="52"/>
                        <a:pt x="76" y="52"/>
                      </a:cubicBezTo>
                      <a:cubicBezTo>
                        <a:pt x="73" y="52"/>
                        <a:pt x="71" y="51"/>
                        <a:pt x="70" y="50"/>
                      </a:cubicBezTo>
                      <a:cubicBezTo>
                        <a:pt x="65" y="53"/>
                        <a:pt x="64" y="57"/>
                        <a:pt x="56" y="57"/>
                      </a:cubicBezTo>
                      <a:cubicBezTo>
                        <a:pt x="50" y="57"/>
                        <a:pt x="47" y="50"/>
                        <a:pt x="41" y="50"/>
                      </a:cubicBezTo>
                      <a:cubicBezTo>
                        <a:pt x="35" y="50"/>
                        <a:pt x="36" y="56"/>
                        <a:pt x="31" y="56"/>
                      </a:cubicBezTo>
                      <a:cubicBezTo>
                        <a:pt x="26" y="56"/>
                        <a:pt x="23" y="49"/>
                        <a:pt x="17" y="51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51"/>
                        <a:pt x="16" y="50"/>
                        <a:pt x="17" y="49"/>
                      </a:cubicBezTo>
                      <a:cubicBezTo>
                        <a:pt x="15" y="48"/>
                        <a:pt x="6" y="43"/>
                        <a:pt x="9" y="41"/>
                      </a:cubicBezTo>
                      <a:cubicBezTo>
                        <a:pt x="7" y="37"/>
                        <a:pt x="4" y="37"/>
                        <a:pt x="0" y="35"/>
                      </a:cubicBezTo>
                      <a:cubicBezTo>
                        <a:pt x="2" y="32"/>
                        <a:pt x="6" y="33"/>
                        <a:pt x="6" y="27"/>
                      </a:cubicBezTo>
                      <a:cubicBezTo>
                        <a:pt x="6" y="25"/>
                        <a:pt x="5" y="25"/>
                        <a:pt x="6" y="24"/>
                      </a:cubicBezTo>
                      <a:cubicBezTo>
                        <a:pt x="4" y="24"/>
                        <a:pt x="1" y="24"/>
                        <a:pt x="1" y="22"/>
                      </a:cubicBezTo>
                      <a:cubicBezTo>
                        <a:pt x="1" y="14"/>
                        <a:pt x="21" y="15"/>
                        <a:pt x="27" y="13"/>
                      </a:cubicBezTo>
                      <a:cubicBezTo>
                        <a:pt x="26" y="10"/>
                        <a:pt x="24" y="11"/>
                        <a:pt x="24" y="9"/>
                      </a:cubicBezTo>
                      <a:cubicBezTo>
                        <a:pt x="24" y="7"/>
                        <a:pt x="30" y="8"/>
                        <a:pt x="31" y="8"/>
                      </a:cubicBezTo>
                      <a:cubicBezTo>
                        <a:pt x="35" y="8"/>
                        <a:pt x="40" y="8"/>
                        <a:pt x="40" y="8"/>
                      </a:cubicBezTo>
                      <a:cubicBezTo>
                        <a:pt x="43" y="8"/>
                        <a:pt x="49" y="4"/>
                        <a:pt x="52" y="2"/>
                      </a:cubicBezTo>
                      <a:cubicBezTo>
                        <a:pt x="56" y="0"/>
                        <a:pt x="64" y="0"/>
                        <a:pt x="68" y="0"/>
                      </a:cubicBezTo>
                      <a:cubicBezTo>
                        <a:pt x="76" y="0"/>
                        <a:pt x="76" y="4"/>
                        <a:pt x="83" y="4"/>
                      </a:cubicBezTo>
                      <a:cubicBezTo>
                        <a:pt x="83" y="7"/>
                        <a:pt x="94" y="9"/>
                        <a:pt x="97" y="10"/>
                      </a:cubicBezTo>
                      <a:cubicBezTo>
                        <a:pt x="105" y="10"/>
                        <a:pt x="110" y="10"/>
                        <a:pt x="113" y="10"/>
                      </a:cubicBezTo>
                      <a:cubicBezTo>
                        <a:pt x="121" y="10"/>
                        <a:pt x="124" y="2"/>
                        <a:pt x="133" y="2"/>
                      </a:cubicBezTo>
                      <a:cubicBezTo>
                        <a:pt x="142" y="2"/>
                        <a:pt x="142" y="7"/>
                        <a:pt x="145" y="13"/>
                      </a:cubicBezTo>
                      <a:cubicBezTo>
                        <a:pt x="145" y="14"/>
                        <a:pt x="151" y="18"/>
                        <a:pt x="152" y="18"/>
                      </a:cubicBezTo>
                      <a:cubicBezTo>
                        <a:pt x="157" y="20"/>
                        <a:pt x="158" y="28"/>
                        <a:pt x="166" y="28"/>
                      </a:cubicBezTo>
                      <a:cubicBezTo>
                        <a:pt x="172" y="28"/>
                        <a:pt x="172" y="23"/>
                        <a:pt x="176" y="22"/>
                      </a:cubicBezTo>
                      <a:cubicBezTo>
                        <a:pt x="179" y="21"/>
                        <a:pt x="178" y="21"/>
                        <a:pt x="180" y="21"/>
                      </a:cubicBezTo>
                      <a:cubicBezTo>
                        <a:pt x="181" y="22"/>
                        <a:pt x="181" y="25"/>
                        <a:pt x="182" y="26"/>
                      </a:cubicBezTo>
                      <a:cubicBezTo>
                        <a:pt x="182" y="27"/>
                        <a:pt x="182" y="27"/>
                        <a:pt x="182" y="28"/>
                      </a:cubicBezTo>
                      <a:cubicBezTo>
                        <a:pt x="182" y="31"/>
                        <a:pt x="185" y="30"/>
                        <a:pt x="186" y="33"/>
                      </a:cubicBezTo>
                      <a:cubicBezTo>
                        <a:pt x="188" y="36"/>
                        <a:pt x="186" y="38"/>
                        <a:pt x="188" y="42"/>
                      </a:cubicBezTo>
                      <a:cubicBezTo>
                        <a:pt x="189" y="45"/>
                        <a:pt x="193" y="43"/>
                        <a:pt x="196" y="44"/>
                      </a:cubicBezTo>
                      <a:cubicBezTo>
                        <a:pt x="198" y="44"/>
                        <a:pt x="199" y="47"/>
                        <a:pt x="201" y="49"/>
                      </a:cubicBezTo>
                      <a:cubicBezTo>
                        <a:pt x="203" y="51"/>
                        <a:pt x="210" y="51"/>
                        <a:pt x="214" y="51"/>
                      </a:cubicBezTo>
                      <a:cubicBezTo>
                        <a:pt x="219" y="51"/>
                        <a:pt x="224" y="50"/>
                        <a:pt x="227" y="49"/>
                      </a:cubicBezTo>
                      <a:cubicBezTo>
                        <a:pt x="227" y="46"/>
                        <a:pt x="227" y="46"/>
                        <a:pt x="227" y="44"/>
                      </a:cubicBezTo>
                      <a:cubicBezTo>
                        <a:pt x="227" y="41"/>
                        <a:pt x="231" y="41"/>
                        <a:pt x="233" y="40"/>
                      </a:cubicBezTo>
                      <a:cubicBezTo>
                        <a:pt x="237" y="39"/>
                        <a:pt x="236" y="38"/>
                        <a:pt x="239" y="37"/>
                      </a:cubicBezTo>
                      <a:cubicBezTo>
                        <a:pt x="244" y="35"/>
                        <a:pt x="248" y="36"/>
                        <a:pt x="252" y="33"/>
                      </a:cubicBezTo>
                      <a:cubicBezTo>
                        <a:pt x="258" y="37"/>
                        <a:pt x="262" y="37"/>
                        <a:pt x="268" y="39"/>
                      </a:cubicBezTo>
                      <a:cubicBezTo>
                        <a:pt x="275" y="41"/>
                        <a:pt x="277" y="47"/>
                        <a:pt x="285" y="47"/>
                      </a:cubicBezTo>
                      <a:cubicBezTo>
                        <a:pt x="286" y="49"/>
                        <a:pt x="287" y="50"/>
                        <a:pt x="288" y="51"/>
                      </a:cubicBezTo>
                      <a:cubicBezTo>
                        <a:pt x="289" y="55"/>
                        <a:pt x="287" y="60"/>
                        <a:pt x="289" y="62"/>
                      </a:cubicBezTo>
                      <a:cubicBezTo>
                        <a:pt x="287" y="63"/>
                        <a:pt x="283" y="74"/>
                        <a:pt x="283" y="74"/>
                      </a:cubicBezTo>
                      <a:cubicBezTo>
                        <a:pt x="283" y="75"/>
                        <a:pt x="283" y="76"/>
                        <a:pt x="283" y="77"/>
                      </a:cubicBezTo>
                      <a:cubicBezTo>
                        <a:pt x="283" y="78"/>
                        <a:pt x="283" y="79"/>
                        <a:pt x="284" y="80"/>
                      </a:cubicBezTo>
                      <a:cubicBezTo>
                        <a:pt x="284" y="89"/>
                        <a:pt x="284" y="89"/>
                        <a:pt x="284" y="89"/>
                      </a:cubicBezTo>
                      <a:cubicBezTo>
                        <a:pt x="285" y="92"/>
                        <a:pt x="284" y="94"/>
                        <a:pt x="285" y="96"/>
                      </a:cubicBezTo>
                      <a:cubicBezTo>
                        <a:pt x="286" y="99"/>
                        <a:pt x="292" y="96"/>
                        <a:pt x="292" y="101"/>
                      </a:cubicBezTo>
                      <a:cubicBezTo>
                        <a:pt x="292" y="107"/>
                        <a:pt x="286" y="106"/>
                        <a:pt x="286" y="111"/>
                      </a:cubicBezTo>
                      <a:cubicBezTo>
                        <a:pt x="286" y="115"/>
                        <a:pt x="288" y="115"/>
                        <a:pt x="289" y="116"/>
                      </a:cubicBezTo>
                      <a:cubicBezTo>
                        <a:pt x="294" y="126"/>
                        <a:pt x="304" y="127"/>
                        <a:pt x="304" y="140"/>
                      </a:cubicBezTo>
                      <a:cubicBezTo>
                        <a:pt x="296" y="141"/>
                        <a:pt x="291" y="143"/>
                        <a:pt x="291" y="151"/>
                      </a:cubicBezTo>
                      <a:cubicBezTo>
                        <a:pt x="291" y="153"/>
                        <a:pt x="293" y="154"/>
                        <a:pt x="293" y="156"/>
                      </a:cubicBezTo>
                      <a:cubicBezTo>
                        <a:pt x="293" y="156"/>
                        <a:pt x="291" y="156"/>
                        <a:pt x="291" y="156"/>
                      </a:cubicBezTo>
                      <a:cubicBezTo>
                        <a:pt x="286" y="156"/>
                        <a:pt x="273" y="152"/>
                        <a:pt x="265" y="152"/>
                      </a:cubicBezTo>
                      <a:cubicBezTo>
                        <a:pt x="264" y="152"/>
                        <a:pt x="256" y="150"/>
                        <a:pt x="255" y="150"/>
                      </a:cubicBezTo>
                      <a:cubicBezTo>
                        <a:pt x="252" y="147"/>
                        <a:pt x="252" y="138"/>
                        <a:pt x="246" y="138"/>
                      </a:cubicBezTo>
                      <a:cubicBezTo>
                        <a:pt x="243" y="138"/>
                        <a:pt x="242" y="141"/>
                        <a:pt x="240" y="142"/>
                      </a:cubicBezTo>
                      <a:cubicBezTo>
                        <a:pt x="226" y="142"/>
                        <a:pt x="226" y="142"/>
                        <a:pt x="226" y="142"/>
                      </a:cubicBezTo>
                      <a:cubicBezTo>
                        <a:pt x="221" y="141"/>
                        <a:pt x="219" y="137"/>
                        <a:pt x="216" y="134"/>
                      </a:cubicBezTo>
                      <a:cubicBezTo>
                        <a:pt x="213" y="131"/>
                        <a:pt x="208" y="133"/>
                        <a:pt x="205" y="130"/>
                      </a:cubicBezTo>
                      <a:cubicBezTo>
                        <a:pt x="203" y="128"/>
                        <a:pt x="204" y="126"/>
                        <a:pt x="204" y="124"/>
                      </a:cubicBezTo>
                      <a:cubicBezTo>
                        <a:pt x="200" y="118"/>
                        <a:pt x="194" y="109"/>
                        <a:pt x="186" y="109"/>
                      </a:cubicBezTo>
                      <a:cubicBezTo>
                        <a:pt x="182" y="109"/>
                        <a:pt x="180" y="114"/>
                        <a:pt x="180" y="118"/>
                      </a:cubicBezTo>
                      <a:cubicBezTo>
                        <a:pt x="180" y="121"/>
                        <a:pt x="180" y="123"/>
                        <a:pt x="181" y="125"/>
                      </a:cubicBezTo>
                      <a:cubicBezTo>
                        <a:pt x="183" y="132"/>
                        <a:pt x="191" y="144"/>
                        <a:pt x="197" y="146"/>
                      </a:cubicBezTo>
                      <a:cubicBezTo>
                        <a:pt x="197" y="149"/>
                        <a:pt x="199" y="150"/>
                        <a:pt x="199" y="152"/>
                      </a:cubicBezTo>
                      <a:cubicBezTo>
                        <a:pt x="203" y="151"/>
                        <a:pt x="202" y="148"/>
                        <a:pt x="205" y="147"/>
                      </a:cubicBezTo>
                      <a:cubicBezTo>
                        <a:pt x="205" y="148"/>
                        <a:pt x="205" y="149"/>
                        <a:pt x="205" y="150"/>
                      </a:cubicBezTo>
                      <a:cubicBezTo>
                        <a:pt x="205" y="154"/>
                        <a:pt x="203" y="156"/>
                        <a:pt x="203" y="159"/>
                      </a:cubicBezTo>
                      <a:cubicBezTo>
                        <a:pt x="203" y="163"/>
                        <a:pt x="211" y="165"/>
                        <a:pt x="215" y="165"/>
                      </a:cubicBezTo>
                      <a:cubicBezTo>
                        <a:pt x="234" y="165"/>
                        <a:pt x="236" y="154"/>
                        <a:pt x="246" y="146"/>
                      </a:cubicBezTo>
                      <a:cubicBezTo>
                        <a:pt x="246" y="157"/>
                        <a:pt x="246" y="157"/>
                        <a:pt x="246" y="157"/>
                      </a:cubicBezTo>
                      <a:cubicBezTo>
                        <a:pt x="250" y="165"/>
                        <a:pt x="256" y="166"/>
                        <a:pt x="264" y="169"/>
                      </a:cubicBezTo>
                      <a:cubicBezTo>
                        <a:pt x="267" y="170"/>
                        <a:pt x="267" y="175"/>
                        <a:pt x="269" y="176"/>
                      </a:cubicBezTo>
                      <a:cubicBezTo>
                        <a:pt x="269" y="175"/>
                        <a:pt x="269" y="175"/>
                        <a:pt x="269" y="175"/>
                      </a:cubicBezTo>
                      <a:cubicBezTo>
                        <a:pt x="271" y="178"/>
                        <a:pt x="275" y="177"/>
                        <a:pt x="275" y="180"/>
                      </a:cubicBezTo>
                      <a:cubicBezTo>
                        <a:pt x="275" y="187"/>
                        <a:pt x="266" y="189"/>
                        <a:pt x="266" y="196"/>
                      </a:cubicBezTo>
                      <a:cubicBezTo>
                        <a:pt x="262" y="196"/>
                        <a:pt x="259" y="197"/>
                        <a:pt x="258" y="200"/>
                      </a:cubicBezTo>
                      <a:cubicBezTo>
                        <a:pt x="257" y="204"/>
                        <a:pt x="257" y="209"/>
                        <a:pt x="254" y="209"/>
                      </a:cubicBezTo>
                      <a:cubicBezTo>
                        <a:pt x="250" y="209"/>
                        <a:pt x="250" y="217"/>
                        <a:pt x="246" y="217"/>
                      </a:cubicBezTo>
                      <a:cubicBezTo>
                        <a:pt x="243" y="217"/>
                        <a:pt x="237" y="222"/>
                        <a:pt x="237" y="225"/>
                      </a:cubicBezTo>
                      <a:cubicBezTo>
                        <a:pt x="230" y="227"/>
                        <a:pt x="212" y="230"/>
                        <a:pt x="212" y="236"/>
                      </a:cubicBezTo>
                      <a:cubicBezTo>
                        <a:pt x="212" y="237"/>
                        <a:pt x="213" y="238"/>
                        <a:pt x="213" y="239"/>
                      </a:cubicBezTo>
                      <a:cubicBezTo>
                        <a:pt x="207" y="242"/>
                        <a:pt x="198" y="244"/>
                        <a:pt x="191" y="246"/>
                      </a:cubicBezTo>
                      <a:cubicBezTo>
                        <a:pt x="188" y="247"/>
                        <a:pt x="176" y="255"/>
                        <a:pt x="172" y="256"/>
                      </a:cubicBezTo>
                      <a:cubicBezTo>
                        <a:pt x="163" y="256"/>
                        <a:pt x="163" y="256"/>
                        <a:pt x="163" y="256"/>
                      </a:cubicBezTo>
                      <a:cubicBezTo>
                        <a:pt x="159" y="260"/>
                        <a:pt x="158" y="262"/>
                        <a:pt x="152" y="262"/>
                      </a:cubicBezTo>
                      <a:cubicBezTo>
                        <a:pt x="150" y="263"/>
                        <a:pt x="150" y="263"/>
                        <a:pt x="150" y="263"/>
                      </a:cubicBezTo>
                      <a:cubicBezTo>
                        <a:pt x="149" y="263"/>
                        <a:pt x="142" y="260"/>
                        <a:pt x="141" y="259"/>
                      </a:cubicBezTo>
                      <a:cubicBezTo>
                        <a:pt x="140" y="259"/>
                        <a:pt x="143" y="259"/>
                        <a:pt x="141" y="256"/>
                      </a:cubicBezTo>
                      <a:cubicBezTo>
                        <a:pt x="138" y="252"/>
                        <a:pt x="136" y="247"/>
                        <a:pt x="136" y="241"/>
                      </a:cubicBezTo>
                      <a:cubicBezTo>
                        <a:pt x="132" y="241"/>
                        <a:pt x="135" y="236"/>
                        <a:pt x="135" y="233"/>
                      </a:cubicBezTo>
                      <a:cubicBezTo>
                        <a:pt x="137" y="227"/>
                        <a:pt x="132" y="224"/>
                        <a:pt x="129" y="221"/>
                      </a:cubicBezTo>
                      <a:cubicBezTo>
                        <a:pt x="125" y="218"/>
                        <a:pt x="117" y="208"/>
                        <a:pt x="117" y="201"/>
                      </a:cubicBezTo>
                      <a:cubicBezTo>
                        <a:pt x="107" y="199"/>
                        <a:pt x="105" y="193"/>
                        <a:pt x="105" y="182"/>
                      </a:cubicBezTo>
                      <a:cubicBezTo>
                        <a:pt x="105" y="175"/>
                        <a:pt x="101" y="174"/>
                        <a:pt x="100" y="168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99" y="167"/>
                        <a:pt x="97" y="165"/>
                        <a:pt x="96" y="165"/>
                      </a:cubicBezTo>
                      <a:cubicBezTo>
                        <a:pt x="95" y="163"/>
                        <a:pt x="91" y="164"/>
                        <a:pt x="91" y="163"/>
                      </a:cubicBezTo>
                      <a:cubicBezTo>
                        <a:pt x="89" y="161"/>
                        <a:pt x="89" y="157"/>
                        <a:pt x="89" y="155"/>
                      </a:cubicBezTo>
                      <a:cubicBezTo>
                        <a:pt x="88" y="153"/>
                        <a:pt x="86" y="150"/>
                        <a:pt x="85" y="148"/>
                      </a:cubicBezTo>
                      <a:cubicBezTo>
                        <a:pt x="81" y="143"/>
                        <a:pt x="78" y="139"/>
                        <a:pt x="75" y="134"/>
                      </a:cubicBezTo>
                      <a:cubicBezTo>
                        <a:pt x="74" y="133"/>
                        <a:pt x="70" y="128"/>
                        <a:pt x="70" y="127"/>
                      </a:cubicBezTo>
                      <a:cubicBezTo>
                        <a:pt x="70" y="124"/>
                        <a:pt x="72" y="118"/>
                        <a:pt x="72" y="113"/>
                      </a:cubicBezTo>
                      <a:lnTo>
                        <a:pt x="72" y="1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8">
                  <a:extLst>
                    <a:ext uri="{FF2B5EF4-FFF2-40B4-BE49-F238E27FC236}">
                      <a16:creationId xmlns:a16="http://schemas.microsoft.com/office/drawing/2014/main" id="{9D1D83B8-FC11-1944-F234-5AF5DCCD4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0104" y="2904732"/>
                  <a:ext cx="42133" cy="78070"/>
                </a:xfrm>
                <a:custGeom>
                  <a:avLst/>
                  <a:gdLst>
                    <a:gd name="T0" fmla="*/ 17 w 17"/>
                    <a:gd name="T1" fmla="*/ 20 h 32"/>
                    <a:gd name="T2" fmla="*/ 7 w 17"/>
                    <a:gd name="T3" fmla="*/ 32 h 32"/>
                    <a:gd name="T4" fmla="*/ 0 w 17"/>
                    <a:gd name="T5" fmla="*/ 23 h 32"/>
                    <a:gd name="T6" fmla="*/ 4 w 17"/>
                    <a:gd name="T7" fmla="*/ 0 h 32"/>
                    <a:gd name="T8" fmla="*/ 17 w 17"/>
                    <a:gd name="T9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32">
                      <a:moveTo>
                        <a:pt x="17" y="20"/>
                      </a:moveTo>
                      <a:cubicBezTo>
                        <a:pt x="17" y="25"/>
                        <a:pt x="13" y="32"/>
                        <a:pt x="7" y="32"/>
                      </a:cubicBezTo>
                      <a:cubicBezTo>
                        <a:pt x="3" y="32"/>
                        <a:pt x="0" y="28"/>
                        <a:pt x="0" y="23"/>
                      </a:cubicBezTo>
                      <a:cubicBezTo>
                        <a:pt x="0" y="15"/>
                        <a:pt x="4" y="9"/>
                        <a:pt x="4" y="0"/>
                      </a:cubicBezTo>
                      <a:cubicBezTo>
                        <a:pt x="8" y="7"/>
                        <a:pt x="17" y="11"/>
                        <a:pt x="17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9">
                  <a:extLst>
                    <a:ext uri="{FF2B5EF4-FFF2-40B4-BE49-F238E27FC236}">
                      <a16:creationId xmlns:a16="http://schemas.microsoft.com/office/drawing/2014/main" id="{2409E007-6634-C3B2-31F4-9FE4C227C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3894" y="2268121"/>
                  <a:ext cx="842979" cy="680322"/>
                </a:xfrm>
                <a:custGeom>
                  <a:avLst/>
                  <a:gdLst>
                    <a:gd name="T0" fmla="*/ 96 w 331"/>
                    <a:gd name="T1" fmla="*/ 175 h 267"/>
                    <a:gd name="T2" fmla="*/ 113 w 331"/>
                    <a:gd name="T3" fmla="*/ 221 h 267"/>
                    <a:gd name="T4" fmla="*/ 130 w 331"/>
                    <a:gd name="T5" fmla="*/ 261 h 267"/>
                    <a:gd name="T6" fmla="*/ 140 w 331"/>
                    <a:gd name="T7" fmla="*/ 261 h 267"/>
                    <a:gd name="T8" fmla="*/ 154 w 331"/>
                    <a:gd name="T9" fmla="*/ 246 h 267"/>
                    <a:gd name="T10" fmla="*/ 158 w 331"/>
                    <a:gd name="T11" fmla="*/ 221 h 267"/>
                    <a:gd name="T12" fmla="*/ 174 w 331"/>
                    <a:gd name="T13" fmla="*/ 194 h 267"/>
                    <a:gd name="T14" fmla="*/ 212 w 331"/>
                    <a:gd name="T15" fmla="*/ 156 h 267"/>
                    <a:gd name="T16" fmla="*/ 243 w 331"/>
                    <a:gd name="T17" fmla="*/ 141 h 267"/>
                    <a:gd name="T18" fmla="*/ 266 w 331"/>
                    <a:gd name="T19" fmla="*/ 169 h 267"/>
                    <a:gd name="T20" fmla="*/ 275 w 331"/>
                    <a:gd name="T21" fmla="*/ 196 h 267"/>
                    <a:gd name="T22" fmla="*/ 297 w 331"/>
                    <a:gd name="T23" fmla="*/ 195 h 267"/>
                    <a:gd name="T24" fmla="*/ 310 w 331"/>
                    <a:gd name="T25" fmla="*/ 238 h 267"/>
                    <a:gd name="T26" fmla="*/ 318 w 331"/>
                    <a:gd name="T27" fmla="*/ 233 h 267"/>
                    <a:gd name="T28" fmla="*/ 307 w 331"/>
                    <a:gd name="T29" fmla="*/ 206 h 267"/>
                    <a:gd name="T30" fmla="*/ 307 w 331"/>
                    <a:gd name="T31" fmla="*/ 187 h 267"/>
                    <a:gd name="T32" fmla="*/ 314 w 331"/>
                    <a:gd name="T33" fmla="*/ 165 h 267"/>
                    <a:gd name="T34" fmla="*/ 317 w 331"/>
                    <a:gd name="T35" fmla="*/ 138 h 267"/>
                    <a:gd name="T36" fmla="*/ 304 w 331"/>
                    <a:gd name="T37" fmla="*/ 128 h 267"/>
                    <a:gd name="T38" fmla="*/ 289 w 331"/>
                    <a:gd name="T39" fmla="*/ 81 h 267"/>
                    <a:gd name="T40" fmla="*/ 275 w 331"/>
                    <a:gd name="T41" fmla="*/ 84 h 267"/>
                    <a:gd name="T42" fmla="*/ 242 w 331"/>
                    <a:gd name="T43" fmla="*/ 93 h 267"/>
                    <a:gd name="T44" fmla="*/ 222 w 331"/>
                    <a:gd name="T45" fmla="*/ 96 h 267"/>
                    <a:gd name="T46" fmla="*/ 192 w 331"/>
                    <a:gd name="T47" fmla="*/ 88 h 267"/>
                    <a:gd name="T48" fmla="*/ 165 w 331"/>
                    <a:gd name="T49" fmla="*/ 75 h 267"/>
                    <a:gd name="T50" fmla="*/ 147 w 331"/>
                    <a:gd name="T51" fmla="*/ 58 h 267"/>
                    <a:gd name="T52" fmla="*/ 149 w 331"/>
                    <a:gd name="T53" fmla="*/ 45 h 267"/>
                    <a:gd name="T54" fmla="*/ 139 w 331"/>
                    <a:gd name="T55" fmla="*/ 28 h 267"/>
                    <a:gd name="T56" fmla="*/ 115 w 331"/>
                    <a:gd name="T57" fmla="*/ 10 h 267"/>
                    <a:gd name="T58" fmla="*/ 85 w 331"/>
                    <a:gd name="T59" fmla="*/ 0 h 267"/>
                    <a:gd name="T60" fmla="*/ 61 w 331"/>
                    <a:gd name="T61" fmla="*/ 14 h 267"/>
                    <a:gd name="T62" fmla="*/ 42 w 331"/>
                    <a:gd name="T63" fmla="*/ 8 h 267"/>
                    <a:gd name="T64" fmla="*/ 15 w 331"/>
                    <a:gd name="T65" fmla="*/ 30 h 267"/>
                    <a:gd name="T66" fmla="*/ 0 w 331"/>
                    <a:gd name="T67" fmla="*/ 41 h 267"/>
                    <a:gd name="T68" fmla="*/ 1 w 331"/>
                    <a:gd name="T69" fmla="*/ 56 h 267"/>
                    <a:gd name="T70" fmla="*/ 3 w 331"/>
                    <a:gd name="T71" fmla="*/ 78 h 267"/>
                    <a:gd name="T72" fmla="*/ 8 w 331"/>
                    <a:gd name="T73" fmla="*/ 118 h 267"/>
                    <a:gd name="T74" fmla="*/ 22 w 331"/>
                    <a:gd name="T75" fmla="*/ 120 h 267"/>
                    <a:gd name="T76" fmla="*/ 45 w 331"/>
                    <a:gd name="T77" fmla="*/ 120 h 267"/>
                    <a:gd name="T78" fmla="*/ 76 w 331"/>
                    <a:gd name="T79" fmla="*/ 142 h 267"/>
                    <a:gd name="T80" fmla="*/ 82 w 331"/>
                    <a:gd name="T81" fmla="*/ 161 h 267"/>
                    <a:gd name="T82" fmla="*/ 94 w 331"/>
                    <a:gd name="T83" fmla="*/ 151 h 267"/>
                    <a:gd name="T84" fmla="*/ 97 w 331"/>
                    <a:gd name="T85" fmla="*/ 172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31" h="267">
                      <a:moveTo>
                        <a:pt x="97" y="172"/>
                      </a:moveTo>
                      <a:cubicBezTo>
                        <a:pt x="95" y="171"/>
                        <a:pt x="95" y="171"/>
                        <a:pt x="95" y="171"/>
                      </a:cubicBezTo>
                      <a:cubicBezTo>
                        <a:pt x="95" y="172"/>
                        <a:pt x="96" y="174"/>
                        <a:pt x="96" y="175"/>
                      </a:cubicBezTo>
                      <a:cubicBezTo>
                        <a:pt x="96" y="181"/>
                        <a:pt x="99" y="186"/>
                        <a:pt x="101" y="192"/>
                      </a:cubicBezTo>
                      <a:cubicBezTo>
                        <a:pt x="103" y="198"/>
                        <a:pt x="108" y="208"/>
                        <a:pt x="109" y="212"/>
                      </a:cubicBezTo>
                      <a:cubicBezTo>
                        <a:pt x="111" y="216"/>
                        <a:pt x="111" y="217"/>
                        <a:pt x="113" y="221"/>
                      </a:cubicBezTo>
                      <a:cubicBezTo>
                        <a:pt x="115" y="225"/>
                        <a:pt x="114" y="228"/>
                        <a:pt x="116" y="233"/>
                      </a:cubicBezTo>
                      <a:cubicBezTo>
                        <a:pt x="117" y="235"/>
                        <a:pt x="121" y="238"/>
                        <a:pt x="122" y="242"/>
                      </a:cubicBezTo>
                      <a:cubicBezTo>
                        <a:pt x="124" y="248"/>
                        <a:pt x="128" y="254"/>
                        <a:pt x="130" y="261"/>
                      </a:cubicBezTo>
                      <a:cubicBezTo>
                        <a:pt x="130" y="262"/>
                        <a:pt x="131" y="264"/>
                        <a:pt x="132" y="264"/>
                      </a:cubicBezTo>
                      <a:cubicBezTo>
                        <a:pt x="133" y="266"/>
                        <a:pt x="134" y="267"/>
                        <a:pt x="137" y="266"/>
                      </a:cubicBezTo>
                      <a:cubicBezTo>
                        <a:pt x="139" y="266"/>
                        <a:pt x="139" y="263"/>
                        <a:pt x="140" y="261"/>
                      </a:cubicBezTo>
                      <a:cubicBezTo>
                        <a:pt x="142" y="258"/>
                        <a:pt x="142" y="259"/>
                        <a:pt x="146" y="257"/>
                      </a:cubicBezTo>
                      <a:cubicBezTo>
                        <a:pt x="148" y="256"/>
                        <a:pt x="147" y="249"/>
                        <a:pt x="151" y="248"/>
                      </a:cubicBezTo>
                      <a:cubicBezTo>
                        <a:pt x="152" y="247"/>
                        <a:pt x="154" y="247"/>
                        <a:pt x="154" y="246"/>
                      </a:cubicBezTo>
                      <a:cubicBezTo>
                        <a:pt x="156" y="246"/>
                        <a:pt x="156" y="246"/>
                        <a:pt x="156" y="246"/>
                      </a:cubicBezTo>
                      <a:cubicBezTo>
                        <a:pt x="154" y="239"/>
                        <a:pt x="154" y="239"/>
                        <a:pt x="154" y="239"/>
                      </a:cubicBezTo>
                      <a:cubicBezTo>
                        <a:pt x="154" y="233"/>
                        <a:pt x="158" y="229"/>
                        <a:pt x="158" y="221"/>
                      </a:cubicBezTo>
                      <a:cubicBezTo>
                        <a:pt x="158" y="217"/>
                        <a:pt x="156" y="214"/>
                        <a:pt x="156" y="209"/>
                      </a:cubicBezTo>
                      <a:cubicBezTo>
                        <a:pt x="156" y="203"/>
                        <a:pt x="162" y="202"/>
                        <a:pt x="167" y="200"/>
                      </a:cubicBezTo>
                      <a:cubicBezTo>
                        <a:pt x="169" y="200"/>
                        <a:pt x="172" y="196"/>
                        <a:pt x="174" y="194"/>
                      </a:cubicBezTo>
                      <a:cubicBezTo>
                        <a:pt x="180" y="188"/>
                        <a:pt x="185" y="183"/>
                        <a:pt x="191" y="177"/>
                      </a:cubicBezTo>
                      <a:cubicBezTo>
                        <a:pt x="195" y="172"/>
                        <a:pt x="204" y="171"/>
                        <a:pt x="209" y="166"/>
                      </a:cubicBezTo>
                      <a:cubicBezTo>
                        <a:pt x="211" y="163"/>
                        <a:pt x="211" y="160"/>
                        <a:pt x="212" y="156"/>
                      </a:cubicBezTo>
                      <a:cubicBezTo>
                        <a:pt x="213" y="153"/>
                        <a:pt x="219" y="153"/>
                        <a:pt x="221" y="149"/>
                      </a:cubicBezTo>
                      <a:cubicBezTo>
                        <a:pt x="223" y="150"/>
                        <a:pt x="223" y="152"/>
                        <a:pt x="228" y="152"/>
                      </a:cubicBezTo>
                      <a:cubicBezTo>
                        <a:pt x="235" y="152"/>
                        <a:pt x="243" y="150"/>
                        <a:pt x="243" y="141"/>
                      </a:cubicBezTo>
                      <a:cubicBezTo>
                        <a:pt x="248" y="142"/>
                        <a:pt x="253" y="144"/>
                        <a:pt x="254" y="148"/>
                      </a:cubicBezTo>
                      <a:cubicBezTo>
                        <a:pt x="255" y="151"/>
                        <a:pt x="254" y="156"/>
                        <a:pt x="257" y="159"/>
                      </a:cubicBezTo>
                      <a:cubicBezTo>
                        <a:pt x="259" y="163"/>
                        <a:pt x="262" y="165"/>
                        <a:pt x="266" y="169"/>
                      </a:cubicBezTo>
                      <a:cubicBezTo>
                        <a:pt x="269" y="173"/>
                        <a:pt x="272" y="178"/>
                        <a:pt x="274" y="184"/>
                      </a:cubicBezTo>
                      <a:cubicBezTo>
                        <a:pt x="275" y="185"/>
                        <a:pt x="276" y="186"/>
                        <a:pt x="276" y="188"/>
                      </a:cubicBezTo>
                      <a:cubicBezTo>
                        <a:pt x="276" y="191"/>
                        <a:pt x="275" y="192"/>
                        <a:pt x="275" y="196"/>
                      </a:cubicBezTo>
                      <a:cubicBezTo>
                        <a:pt x="275" y="200"/>
                        <a:pt x="275" y="203"/>
                        <a:pt x="279" y="203"/>
                      </a:cubicBezTo>
                      <a:cubicBezTo>
                        <a:pt x="287" y="203"/>
                        <a:pt x="289" y="195"/>
                        <a:pt x="294" y="190"/>
                      </a:cubicBezTo>
                      <a:cubicBezTo>
                        <a:pt x="296" y="192"/>
                        <a:pt x="295" y="193"/>
                        <a:pt x="297" y="195"/>
                      </a:cubicBezTo>
                      <a:cubicBezTo>
                        <a:pt x="297" y="195"/>
                        <a:pt x="300" y="195"/>
                        <a:pt x="301" y="196"/>
                      </a:cubicBezTo>
                      <a:cubicBezTo>
                        <a:pt x="303" y="200"/>
                        <a:pt x="299" y="209"/>
                        <a:pt x="302" y="209"/>
                      </a:cubicBezTo>
                      <a:cubicBezTo>
                        <a:pt x="302" y="218"/>
                        <a:pt x="310" y="226"/>
                        <a:pt x="310" y="238"/>
                      </a:cubicBezTo>
                      <a:cubicBezTo>
                        <a:pt x="310" y="241"/>
                        <a:pt x="307" y="248"/>
                        <a:pt x="310" y="249"/>
                      </a:cubicBezTo>
                      <a:cubicBezTo>
                        <a:pt x="312" y="244"/>
                        <a:pt x="313" y="241"/>
                        <a:pt x="315" y="236"/>
                      </a:cubicBezTo>
                      <a:cubicBezTo>
                        <a:pt x="316" y="235"/>
                        <a:pt x="318" y="234"/>
                        <a:pt x="318" y="233"/>
                      </a:cubicBezTo>
                      <a:cubicBezTo>
                        <a:pt x="318" y="230"/>
                        <a:pt x="314" y="217"/>
                        <a:pt x="312" y="215"/>
                      </a:cubicBezTo>
                      <a:cubicBezTo>
                        <a:pt x="310" y="213"/>
                        <a:pt x="307" y="211"/>
                        <a:pt x="307" y="208"/>
                      </a:cubicBezTo>
                      <a:cubicBezTo>
                        <a:pt x="307" y="207"/>
                        <a:pt x="307" y="206"/>
                        <a:pt x="307" y="206"/>
                      </a:cubicBezTo>
                      <a:cubicBezTo>
                        <a:pt x="307" y="206"/>
                        <a:pt x="307" y="206"/>
                        <a:pt x="307" y="206"/>
                      </a:cubicBezTo>
                      <a:cubicBezTo>
                        <a:pt x="307" y="205"/>
                        <a:pt x="310" y="202"/>
                        <a:pt x="310" y="200"/>
                      </a:cubicBezTo>
                      <a:cubicBezTo>
                        <a:pt x="310" y="196"/>
                        <a:pt x="309" y="190"/>
                        <a:pt x="307" y="187"/>
                      </a:cubicBezTo>
                      <a:cubicBezTo>
                        <a:pt x="306" y="185"/>
                        <a:pt x="302" y="185"/>
                        <a:pt x="302" y="179"/>
                      </a:cubicBezTo>
                      <a:cubicBezTo>
                        <a:pt x="302" y="174"/>
                        <a:pt x="304" y="170"/>
                        <a:pt x="307" y="167"/>
                      </a:cubicBezTo>
                      <a:cubicBezTo>
                        <a:pt x="308" y="166"/>
                        <a:pt x="311" y="167"/>
                        <a:pt x="314" y="165"/>
                      </a:cubicBezTo>
                      <a:cubicBezTo>
                        <a:pt x="321" y="161"/>
                        <a:pt x="325" y="158"/>
                        <a:pt x="331" y="150"/>
                      </a:cubicBezTo>
                      <a:cubicBezTo>
                        <a:pt x="329" y="150"/>
                        <a:pt x="328" y="150"/>
                        <a:pt x="326" y="150"/>
                      </a:cubicBezTo>
                      <a:cubicBezTo>
                        <a:pt x="320" y="150"/>
                        <a:pt x="317" y="144"/>
                        <a:pt x="317" y="138"/>
                      </a:cubicBezTo>
                      <a:cubicBezTo>
                        <a:pt x="314" y="138"/>
                        <a:pt x="313" y="130"/>
                        <a:pt x="311" y="130"/>
                      </a:cubicBezTo>
                      <a:cubicBezTo>
                        <a:pt x="309" y="130"/>
                        <a:pt x="307" y="131"/>
                        <a:pt x="305" y="131"/>
                      </a:cubicBezTo>
                      <a:cubicBezTo>
                        <a:pt x="304" y="131"/>
                        <a:pt x="304" y="129"/>
                        <a:pt x="304" y="128"/>
                      </a:cubicBezTo>
                      <a:cubicBezTo>
                        <a:pt x="304" y="117"/>
                        <a:pt x="311" y="117"/>
                        <a:pt x="311" y="106"/>
                      </a:cubicBezTo>
                      <a:cubicBezTo>
                        <a:pt x="311" y="100"/>
                        <a:pt x="307" y="98"/>
                        <a:pt x="305" y="93"/>
                      </a:cubicBezTo>
                      <a:cubicBezTo>
                        <a:pt x="297" y="90"/>
                        <a:pt x="291" y="91"/>
                        <a:pt x="289" y="81"/>
                      </a:cubicBezTo>
                      <a:cubicBezTo>
                        <a:pt x="287" y="81"/>
                        <a:pt x="287" y="81"/>
                        <a:pt x="287" y="81"/>
                      </a:cubicBezTo>
                      <a:cubicBezTo>
                        <a:pt x="285" y="84"/>
                        <a:pt x="285" y="84"/>
                        <a:pt x="285" y="84"/>
                      </a:cubicBezTo>
                      <a:cubicBezTo>
                        <a:pt x="281" y="85"/>
                        <a:pt x="278" y="82"/>
                        <a:pt x="275" y="84"/>
                      </a:cubicBezTo>
                      <a:cubicBezTo>
                        <a:pt x="274" y="85"/>
                        <a:pt x="274" y="86"/>
                        <a:pt x="272" y="88"/>
                      </a:cubicBezTo>
                      <a:cubicBezTo>
                        <a:pt x="270" y="89"/>
                        <a:pt x="260" y="97"/>
                        <a:pt x="256" y="97"/>
                      </a:cubicBezTo>
                      <a:cubicBezTo>
                        <a:pt x="251" y="97"/>
                        <a:pt x="249" y="93"/>
                        <a:pt x="242" y="93"/>
                      </a:cubicBezTo>
                      <a:cubicBezTo>
                        <a:pt x="235" y="93"/>
                        <a:pt x="234" y="99"/>
                        <a:pt x="230" y="101"/>
                      </a:cubicBezTo>
                      <a:cubicBezTo>
                        <a:pt x="230" y="99"/>
                        <a:pt x="229" y="94"/>
                        <a:pt x="227" y="94"/>
                      </a:cubicBezTo>
                      <a:cubicBezTo>
                        <a:pt x="225" y="94"/>
                        <a:pt x="225" y="96"/>
                        <a:pt x="222" y="96"/>
                      </a:cubicBezTo>
                      <a:cubicBezTo>
                        <a:pt x="218" y="96"/>
                        <a:pt x="214" y="96"/>
                        <a:pt x="210" y="96"/>
                      </a:cubicBezTo>
                      <a:cubicBezTo>
                        <a:pt x="203" y="96"/>
                        <a:pt x="201" y="91"/>
                        <a:pt x="196" y="89"/>
                      </a:cubicBezTo>
                      <a:cubicBezTo>
                        <a:pt x="195" y="88"/>
                        <a:pt x="193" y="90"/>
                        <a:pt x="192" y="88"/>
                      </a:cubicBezTo>
                      <a:cubicBezTo>
                        <a:pt x="191" y="86"/>
                        <a:pt x="191" y="84"/>
                        <a:pt x="188" y="82"/>
                      </a:cubicBezTo>
                      <a:cubicBezTo>
                        <a:pt x="184" y="80"/>
                        <a:pt x="181" y="82"/>
                        <a:pt x="178" y="78"/>
                      </a:cubicBezTo>
                      <a:cubicBezTo>
                        <a:pt x="174" y="75"/>
                        <a:pt x="171" y="76"/>
                        <a:pt x="165" y="75"/>
                      </a:cubicBezTo>
                      <a:cubicBezTo>
                        <a:pt x="160" y="74"/>
                        <a:pt x="158" y="70"/>
                        <a:pt x="153" y="68"/>
                      </a:cubicBezTo>
                      <a:cubicBezTo>
                        <a:pt x="152" y="68"/>
                        <a:pt x="149" y="68"/>
                        <a:pt x="148" y="67"/>
                      </a:cubicBezTo>
                      <a:cubicBezTo>
                        <a:pt x="147" y="63"/>
                        <a:pt x="148" y="61"/>
                        <a:pt x="147" y="58"/>
                      </a:cubicBezTo>
                      <a:cubicBezTo>
                        <a:pt x="147" y="55"/>
                        <a:pt x="147" y="55"/>
                        <a:pt x="147" y="55"/>
                      </a:cubicBezTo>
                      <a:cubicBezTo>
                        <a:pt x="150" y="55"/>
                        <a:pt x="153" y="56"/>
                        <a:pt x="153" y="52"/>
                      </a:cubicBezTo>
                      <a:cubicBezTo>
                        <a:pt x="153" y="49"/>
                        <a:pt x="149" y="48"/>
                        <a:pt x="149" y="45"/>
                      </a:cubicBezTo>
                      <a:cubicBezTo>
                        <a:pt x="149" y="37"/>
                        <a:pt x="160" y="38"/>
                        <a:pt x="160" y="31"/>
                      </a:cubicBezTo>
                      <a:cubicBezTo>
                        <a:pt x="160" y="28"/>
                        <a:pt x="153" y="23"/>
                        <a:pt x="151" y="23"/>
                      </a:cubicBezTo>
                      <a:cubicBezTo>
                        <a:pt x="146" y="23"/>
                        <a:pt x="144" y="27"/>
                        <a:pt x="139" y="28"/>
                      </a:cubicBezTo>
                      <a:cubicBezTo>
                        <a:pt x="133" y="26"/>
                        <a:pt x="130" y="26"/>
                        <a:pt x="126" y="22"/>
                      </a:cubicBezTo>
                      <a:cubicBezTo>
                        <a:pt x="124" y="20"/>
                        <a:pt x="126" y="16"/>
                        <a:pt x="122" y="15"/>
                      </a:cubicBezTo>
                      <a:cubicBezTo>
                        <a:pt x="118" y="14"/>
                        <a:pt x="115" y="15"/>
                        <a:pt x="115" y="10"/>
                      </a:cubicBezTo>
                      <a:cubicBezTo>
                        <a:pt x="112" y="10"/>
                        <a:pt x="109" y="10"/>
                        <a:pt x="106" y="10"/>
                      </a:cubicBezTo>
                      <a:cubicBezTo>
                        <a:pt x="100" y="10"/>
                        <a:pt x="98" y="14"/>
                        <a:pt x="91" y="14"/>
                      </a:cubicBezTo>
                      <a:cubicBezTo>
                        <a:pt x="84" y="14"/>
                        <a:pt x="91" y="0"/>
                        <a:pt x="85" y="0"/>
                      </a:cubicBezTo>
                      <a:cubicBezTo>
                        <a:pt x="79" y="0"/>
                        <a:pt x="78" y="6"/>
                        <a:pt x="75" y="6"/>
                      </a:cubicBezTo>
                      <a:cubicBezTo>
                        <a:pt x="75" y="6"/>
                        <a:pt x="74" y="7"/>
                        <a:pt x="74" y="6"/>
                      </a:cubicBezTo>
                      <a:cubicBezTo>
                        <a:pt x="71" y="10"/>
                        <a:pt x="67" y="14"/>
                        <a:pt x="61" y="14"/>
                      </a:cubicBezTo>
                      <a:cubicBezTo>
                        <a:pt x="59" y="14"/>
                        <a:pt x="58" y="10"/>
                        <a:pt x="56" y="10"/>
                      </a:cubicBezTo>
                      <a:cubicBezTo>
                        <a:pt x="54" y="10"/>
                        <a:pt x="47" y="13"/>
                        <a:pt x="47" y="9"/>
                      </a:cubicBezTo>
                      <a:cubicBezTo>
                        <a:pt x="44" y="9"/>
                        <a:pt x="45" y="8"/>
                        <a:pt x="42" y="8"/>
                      </a:cubicBezTo>
                      <a:cubicBezTo>
                        <a:pt x="35" y="8"/>
                        <a:pt x="34" y="16"/>
                        <a:pt x="29" y="20"/>
                      </a:cubicBezTo>
                      <a:cubicBezTo>
                        <a:pt x="27" y="23"/>
                        <a:pt x="24" y="23"/>
                        <a:pt x="21" y="25"/>
                      </a:cubicBezTo>
                      <a:cubicBezTo>
                        <a:pt x="20" y="27"/>
                        <a:pt x="18" y="30"/>
                        <a:pt x="15" y="30"/>
                      </a:cubicBezTo>
                      <a:cubicBezTo>
                        <a:pt x="12" y="30"/>
                        <a:pt x="10" y="27"/>
                        <a:pt x="8" y="27"/>
                      </a:cubicBezTo>
                      <a:cubicBezTo>
                        <a:pt x="7" y="27"/>
                        <a:pt x="7" y="29"/>
                        <a:pt x="6" y="29"/>
                      </a:cubicBezTo>
                      <a:cubicBezTo>
                        <a:pt x="4" y="30"/>
                        <a:pt x="0" y="41"/>
                        <a:pt x="0" y="41"/>
                      </a:cubicBezTo>
                      <a:cubicBezTo>
                        <a:pt x="0" y="42"/>
                        <a:pt x="0" y="43"/>
                        <a:pt x="0" y="44"/>
                      </a:cubicBezTo>
                      <a:cubicBezTo>
                        <a:pt x="0" y="45"/>
                        <a:pt x="0" y="46"/>
                        <a:pt x="1" y="47"/>
                      </a:cubicBezTo>
                      <a:cubicBezTo>
                        <a:pt x="1" y="56"/>
                        <a:pt x="1" y="56"/>
                        <a:pt x="1" y="56"/>
                      </a:cubicBezTo>
                      <a:cubicBezTo>
                        <a:pt x="2" y="59"/>
                        <a:pt x="1" y="61"/>
                        <a:pt x="2" y="63"/>
                      </a:cubicBezTo>
                      <a:cubicBezTo>
                        <a:pt x="3" y="66"/>
                        <a:pt x="9" y="63"/>
                        <a:pt x="9" y="68"/>
                      </a:cubicBezTo>
                      <a:cubicBezTo>
                        <a:pt x="9" y="74"/>
                        <a:pt x="3" y="73"/>
                        <a:pt x="3" y="78"/>
                      </a:cubicBezTo>
                      <a:cubicBezTo>
                        <a:pt x="3" y="82"/>
                        <a:pt x="5" y="82"/>
                        <a:pt x="6" y="83"/>
                      </a:cubicBezTo>
                      <a:cubicBezTo>
                        <a:pt x="11" y="93"/>
                        <a:pt x="21" y="94"/>
                        <a:pt x="21" y="107"/>
                      </a:cubicBezTo>
                      <a:cubicBezTo>
                        <a:pt x="13" y="108"/>
                        <a:pt x="8" y="110"/>
                        <a:pt x="8" y="118"/>
                      </a:cubicBezTo>
                      <a:cubicBezTo>
                        <a:pt x="8" y="120"/>
                        <a:pt x="10" y="121"/>
                        <a:pt x="10" y="123"/>
                      </a:cubicBezTo>
                      <a:cubicBezTo>
                        <a:pt x="20" y="122"/>
                        <a:pt x="20" y="122"/>
                        <a:pt x="20" y="122"/>
                      </a:cubicBezTo>
                      <a:cubicBezTo>
                        <a:pt x="20" y="122"/>
                        <a:pt x="21" y="121"/>
                        <a:pt x="22" y="120"/>
                      </a:cubicBezTo>
                      <a:cubicBezTo>
                        <a:pt x="30" y="122"/>
                        <a:pt x="30" y="122"/>
                        <a:pt x="30" y="122"/>
                      </a:cubicBezTo>
                      <a:cubicBezTo>
                        <a:pt x="33" y="122"/>
                        <a:pt x="33" y="120"/>
                        <a:pt x="37" y="120"/>
                      </a:cubicBezTo>
                      <a:cubicBezTo>
                        <a:pt x="40" y="120"/>
                        <a:pt x="42" y="119"/>
                        <a:pt x="45" y="120"/>
                      </a:cubicBezTo>
                      <a:cubicBezTo>
                        <a:pt x="49" y="121"/>
                        <a:pt x="51" y="128"/>
                        <a:pt x="53" y="132"/>
                      </a:cubicBezTo>
                      <a:cubicBezTo>
                        <a:pt x="56" y="136"/>
                        <a:pt x="64" y="142"/>
                        <a:pt x="70" y="142"/>
                      </a:cubicBezTo>
                      <a:cubicBezTo>
                        <a:pt x="72" y="142"/>
                        <a:pt x="74" y="142"/>
                        <a:pt x="76" y="142"/>
                      </a:cubicBezTo>
                      <a:cubicBezTo>
                        <a:pt x="75" y="143"/>
                        <a:pt x="75" y="146"/>
                        <a:pt x="73" y="146"/>
                      </a:cubicBezTo>
                      <a:cubicBezTo>
                        <a:pt x="70" y="147"/>
                        <a:pt x="68" y="146"/>
                        <a:pt x="66" y="148"/>
                      </a:cubicBezTo>
                      <a:cubicBezTo>
                        <a:pt x="70" y="152"/>
                        <a:pt x="73" y="161"/>
                        <a:pt x="82" y="161"/>
                      </a:cubicBezTo>
                      <a:cubicBezTo>
                        <a:pt x="90" y="161"/>
                        <a:pt x="90" y="151"/>
                        <a:pt x="94" y="147"/>
                      </a:cubicBezTo>
                      <a:cubicBezTo>
                        <a:pt x="96" y="147"/>
                        <a:pt x="96" y="147"/>
                        <a:pt x="96" y="147"/>
                      </a:cubicBezTo>
                      <a:cubicBezTo>
                        <a:pt x="96" y="148"/>
                        <a:pt x="94" y="151"/>
                        <a:pt x="94" y="151"/>
                      </a:cubicBezTo>
                      <a:cubicBezTo>
                        <a:pt x="94" y="155"/>
                        <a:pt x="97" y="159"/>
                        <a:pt x="97" y="163"/>
                      </a:cubicBezTo>
                      <a:cubicBezTo>
                        <a:pt x="97" y="167"/>
                        <a:pt x="96" y="167"/>
                        <a:pt x="96" y="172"/>
                      </a:cubicBezTo>
                      <a:lnTo>
                        <a:pt x="97" y="1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11">
                  <a:extLst>
                    <a:ext uri="{FF2B5EF4-FFF2-40B4-BE49-F238E27FC236}">
                      <a16:creationId xmlns:a16="http://schemas.microsoft.com/office/drawing/2014/main" id="{96B19138-C39E-920C-5F73-8D06AA9E8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486" y="2958017"/>
                  <a:ext cx="203229" cy="225535"/>
                </a:xfrm>
                <a:custGeom>
                  <a:avLst/>
                  <a:gdLst>
                    <a:gd name="T0" fmla="*/ 24 w 83"/>
                    <a:gd name="T1" fmla="*/ 85 h 92"/>
                    <a:gd name="T2" fmla="*/ 23 w 83"/>
                    <a:gd name="T3" fmla="*/ 80 h 92"/>
                    <a:gd name="T4" fmla="*/ 17 w 83"/>
                    <a:gd name="T5" fmla="*/ 82 h 92"/>
                    <a:gd name="T6" fmla="*/ 8 w 83"/>
                    <a:gd name="T7" fmla="*/ 66 h 92"/>
                    <a:gd name="T8" fmla="*/ 8 w 83"/>
                    <a:gd name="T9" fmla="*/ 65 h 92"/>
                    <a:gd name="T10" fmla="*/ 4 w 83"/>
                    <a:gd name="T11" fmla="*/ 63 h 92"/>
                    <a:gd name="T12" fmla="*/ 0 w 83"/>
                    <a:gd name="T13" fmla="*/ 51 h 92"/>
                    <a:gd name="T14" fmla="*/ 10 w 83"/>
                    <a:gd name="T15" fmla="*/ 48 h 92"/>
                    <a:gd name="T16" fmla="*/ 22 w 83"/>
                    <a:gd name="T17" fmla="*/ 35 h 92"/>
                    <a:gd name="T18" fmla="*/ 30 w 83"/>
                    <a:gd name="T19" fmla="*/ 32 h 92"/>
                    <a:gd name="T20" fmla="*/ 36 w 83"/>
                    <a:gd name="T21" fmla="*/ 26 h 92"/>
                    <a:gd name="T22" fmla="*/ 38 w 83"/>
                    <a:gd name="T23" fmla="*/ 23 h 92"/>
                    <a:gd name="T24" fmla="*/ 41 w 83"/>
                    <a:gd name="T25" fmla="*/ 21 h 92"/>
                    <a:gd name="T26" fmla="*/ 43 w 83"/>
                    <a:gd name="T27" fmla="*/ 19 h 92"/>
                    <a:gd name="T28" fmla="*/ 53 w 83"/>
                    <a:gd name="T29" fmla="*/ 15 h 92"/>
                    <a:gd name="T30" fmla="*/ 66 w 83"/>
                    <a:gd name="T31" fmla="*/ 0 h 92"/>
                    <a:gd name="T32" fmla="*/ 71 w 83"/>
                    <a:gd name="T33" fmla="*/ 7 h 92"/>
                    <a:gd name="T34" fmla="*/ 83 w 83"/>
                    <a:gd name="T35" fmla="*/ 15 h 92"/>
                    <a:gd name="T36" fmla="*/ 76 w 83"/>
                    <a:gd name="T37" fmla="*/ 19 h 92"/>
                    <a:gd name="T38" fmla="*/ 78 w 83"/>
                    <a:gd name="T39" fmla="*/ 20 h 92"/>
                    <a:gd name="T40" fmla="*/ 69 w 83"/>
                    <a:gd name="T41" fmla="*/ 24 h 92"/>
                    <a:gd name="T42" fmla="*/ 70 w 83"/>
                    <a:gd name="T43" fmla="*/ 27 h 92"/>
                    <a:gd name="T44" fmla="*/ 68 w 83"/>
                    <a:gd name="T45" fmla="*/ 29 h 92"/>
                    <a:gd name="T46" fmla="*/ 81 w 83"/>
                    <a:gd name="T47" fmla="*/ 47 h 92"/>
                    <a:gd name="T48" fmla="*/ 75 w 83"/>
                    <a:gd name="T49" fmla="*/ 50 h 92"/>
                    <a:gd name="T50" fmla="*/ 72 w 83"/>
                    <a:gd name="T51" fmla="*/ 51 h 92"/>
                    <a:gd name="T52" fmla="*/ 71 w 83"/>
                    <a:gd name="T53" fmla="*/ 54 h 92"/>
                    <a:gd name="T54" fmla="*/ 67 w 83"/>
                    <a:gd name="T55" fmla="*/ 67 h 92"/>
                    <a:gd name="T56" fmla="*/ 61 w 83"/>
                    <a:gd name="T57" fmla="*/ 73 h 92"/>
                    <a:gd name="T58" fmla="*/ 62 w 83"/>
                    <a:gd name="T59" fmla="*/ 77 h 92"/>
                    <a:gd name="T60" fmla="*/ 59 w 83"/>
                    <a:gd name="T61" fmla="*/ 87 h 92"/>
                    <a:gd name="T62" fmla="*/ 50 w 83"/>
                    <a:gd name="T63" fmla="*/ 92 h 92"/>
                    <a:gd name="T64" fmla="*/ 46 w 83"/>
                    <a:gd name="T65" fmla="*/ 88 h 92"/>
                    <a:gd name="T66" fmla="*/ 33 w 83"/>
                    <a:gd name="T67" fmla="*/ 83 h 92"/>
                    <a:gd name="T68" fmla="*/ 26 w 83"/>
                    <a:gd name="T69" fmla="*/ 86 h 92"/>
                    <a:gd name="T70" fmla="*/ 24 w 83"/>
                    <a:gd name="T71" fmla="*/ 85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3" h="92">
                      <a:moveTo>
                        <a:pt x="24" y="85"/>
                      </a:moveTo>
                      <a:cubicBezTo>
                        <a:pt x="23" y="85"/>
                        <a:pt x="24" y="82"/>
                        <a:pt x="23" y="80"/>
                      </a:cubicBezTo>
                      <a:cubicBezTo>
                        <a:pt x="21" y="80"/>
                        <a:pt x="20" y="82"/>
                        <a:pt x="17" y="82"/>
                      </a:cubicBezTo>
                      <a:cubicBezTo>
                        <a:pt x="7" y="82"/>
                        <a:pt x="11" y="72"/>
                        <a:pt x="8" y="66"/>
                      </a:cubicBezTo>
                      <a:cubicBezTo>
                        <a:pt x="8" y="66"/>
                        <a:pt x="8" y="65"/>
                        <a:pt x="8" y="65"/>
                      </a:cubicBezTo>
                      <a:cubicBezTo>
                        <a:pt x="7" y="63"/>
                        <a:pt x="6" y="63"/>
                        <a:pt x="4" y="63"/>
                      </a:cubicBezTo>
                      <a:cubicBezTo>
                        <a:pt x="3" y="63"/>
                        <a:pt x="0" y="52"/>
                        <a:pt x="0" y="51"/>
                      </a:cubicBezTo>
                      <a:cubicBezTo>
                        <a:pt x="0" y="46"/>
                        <a:pt x="6" y="48"/>
                        <a:pt x="10" y="48"/>
                      </a:cubicBezTo>
                      <a:cubicBezTo>
                        <a:pt x="19" y="48"/>
                        <a:pt x="18" y="39"/>
                        <a:pt x="22" y="35"/>
                      </a:cubicBezTo>
                      <a:cubicBezTo>
                        <a:pt x="24" y="33"/>
                        <a:pt x="27" y="33"/>
                        <a:pt x="30" y="32"/>
                      </a:cubicBezTo>
                      <a:cubicBezTo>
                        <a:pt x="34" y="32"/>
                        <a:pt x="34" y="29"/>
                        <a:pt x="36" y="26"/>
                      </a:cubicBezTo>
                      <a:cubicBezTo>
                        <a:pt x="35" y="25"/>
                        <a:pt x="38" y="23"/>
                        <a:pt x="38" y="23"/>
                      </a:cubicBezTo>
                      <a:cubicBezTo>
                        <a:pt x="40" y="22"/>
                        <a:pt x="40" y="22"/>
                        <a:pt x="41" y="21"/>
                      </a:cubicBezTo>
                      <a:cubicBezTo>
                        <a:pt x="42" y="21"/>
                        <a:pt x="42" y="19"/>
                        <a:pt x="43" y="19"/>
                      </a:cubicBezTo>
                      <a:cubicBezTo>
                        <a:pt x="45" y="16"/>
                        <a:pt x="52" y="18"/>
                        <a:pt x="53" y="15"/>
                      </a:cubicBezTo>
                      <a:cubicBezTo>
                        <a:pt x="56" y="11"/>
                        <a:pt x="62" y="0"/>
                        <a:pt x="66" y="0"/>
                      </a:cubicBezTo>
                      <a:cubicBezTo>
                        <a:pt x="71" y="0"/>
                        <a:pt x="71" y="3"/>
                        <a:pt x="71" y="7"/>
                      </a:cubicBezTo>
                      <a:cubicBezTo>
                        <a:pt x="71" y="13"/>
                        <a:pt x="83" y="10"/>
                        <a:pt x="83" y="15"/>
                      </a:cubicBezTo>
                      <a:cubicBezTo>
                        <a:pt x="83" y="18"/>
                        <a:pt x="76" y="16"/>
                        <a:pt x="76" y="19"/>
                      </a:cubicBezTo>
                      <a:cubicBezTo>
                        <a:pt x="76" y="19"/>
                        <a:pt x="77" y="20"/>
                        <a:pt x="78" y="20"/>
                      </a:cubicBezTo>
                      <a:cubicBezTo>
                        <a:pt x="77" y="21"/>
                        <a:pt x="69" y="24"/>
                        <a:pt x="69" y="24"/>
                      </a:cubicBezTo>
                      <a:cubicBezTo>
                        <a:pt x="70" y="25"/>
                        <a:pt x="70" y="26"/>
                        <a:pt x="70" y="27"/>
                      </a:cubicBezTo>
                      <a:cubicBezTo>
                        <a:pt x="70" y="27"/>
                        <a:pt x="68" y="28"/>
                        <a:pt x="68" y="29"/>
                      </a:cubicBezTo>
                      <a:cubicBezTo>
                        <a:pt x="68" y="33"/>
                        <a:pt x="76" y="47"/>
                        <a:pt x="81" y="47"/>
                      </a:cubicBezTo>
                      <a:cubicBezTo>
                        <a:pt x="80" y="52"/>
                        <a:pt x="78" y="50"/>
                        <a:pt x="75" y="50"/>
                      </a:cubicBezTo>
                      <a:cubicBezTo>
                        <a:pt x="74" y="50"/>
                        <a:pt x="73" y="51"/>
                        <a:pt x="72" y="51"/>
                      </a:cubicBezTo>
                      <a:cubicBezTo>
                        <a:pt x="71" y="54"/>
                        <a:pt x="71" y="54"/>
                        <a:pt x="71" y="54"/>
                      </a:cubicBezTo>
                      <a:cubicBezTo>
                        <a:pt x="69" y="60"/>
                        <a:pt x="67" y="62"/>
                        <a:pt x="67" y="67"/>
                      </a:cubicBezTo>
                      <a:cubicBezTo>
                        <a:pt x="64" y="67"/>
                        <a:pt x="61" y="72"/>
                        <a:pt x="61" y="73"/>
                      </a:cubicBezTo>
                      <a:cubicBezTo>
                        <a:pt x="61" y="75"/>
                        <a:pt x="62" y="76"/>
                        <a:pt x="62" y="77"/>
                      </a:cubicBezTo>
                      <a:cubicBezTo>
                        <a:pt x="62" y="80"/>
                        <a:pt x="59" y="84"/>
                        <a:pt x="59" y="87"/>
                      </a:cubicBezTo>
                      <a:cubicBezTo>
                        <a:pt x="54" y="88"/>
                        <a:pt x="54" y="92"/>
                        <a:pt x="50" y="92"/>
                      </a:cubicBezTo>
                      <a:cubicBezTo>
                        <a:pt x="47" y="92"/>
                        <a:pt x="46" y="89"/>
                        <a:pt x="46" y="88"/>
                      </a:cubicBezTo>
                      <a:cubicBezTo>
                        <a:pt x="41" y="86"/>
                        <a:pt x="38" y="83"/>
                        <a:pt x="33" y="83"/>
                      </a:cubicBezTo>
                      <a:cubicBezTo>
                        <a:pt x="31" y="83"/>
                        <a:pt x="30" y="86"/>
                        <a:pt x="26" y="86"/>
                      </a:cubicBezTo>
                      <a:cubicBezTo>
                        <a:pt x="25" y="86"/>
                        <a:pt x="25" y="85"/>
                        <a:pt x="2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34">
                  <a:extLst>
                    <a:ext uri="{FF2B5EF4-FFF2-40B4-BE49-F238E27FC236}">
                      <a16:creationId xmlns:a16="http://schemas.microsoft.com/office/drawing/2014/main" id="{C7B1315C-D843-23A2-24EE-660163CC8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1436" y="2902254"/>
                  <a:ext cx="90462" cy="83027"/>
                </a:xfrm>
                <a:custGeom>
                  <a:avLst/>
                  <a:gdLst>
                    <a:gd name="T0" fmla="*/ 31 w 37"/>
                    <a:gd name="T1" fmla="*/ 24 h 34"/>
                    <a:gd name="T2" fmla="*/ 29 w 37"/>
                    <a:gd name="T3" fmla="*/ 22 h 34"/>
                    <a:gd name="T4" fmla="*/ 27 w 37"/>
                    <a:gd name="T5" fmla="*/ 26 h 34"/>
                    <a:gd name="T6" fmla="*/ 30 w 37"/>
                    <a:gd name="T7" fmla="*/ 31 h 34"/>
                    <a:gd name="T8" fmla="*/ 27 w 37"/>
                    <a:gd name="T9" fmla="*/ 34 h 34"/>
                    <a:gd name="T10" fmla="*/ 26 w 37"/>
                    <a:gd name="T11" fmla="*/ 32 h 34"/>
                    <a:gd name="T12" fmla="*/ 23 w 37"/>
                    <a:gd name="T13" fmla="*/ 33 h 34"/>
                    <a:gd name="T14" fmla="*/ 16 w 37"/>
                    <a:gd name="T15" fmla="*/ 24 h 34"/>
                    <a:gd name="T16" fmla="*/ 18 w 37"/>
                    <a:gd name="T17" fmla="*/ 21 h 34"/>
                    <a:gd name="T18" fmla="*/ 17 w 37"/>
                    <a:gd name="T19" fmla="*/ 18 h 34"/>
                    <a:gd name="T20" fmla="*/ 13 w 37"/>
                    <a:gd name="T21" fmla="*/ 18 h 34"/>
                    <a:gd name="T22" fmla="*/ 13 w 37"/>
                    <a:gd name="T23" fmla="*/ 20 h 34"/>
                    <a:gd name="T24" fmla="*/ 10 w 37"/>
                    <a:gd name="T25" fmla="*/ 19 h 34"/>
                    <a:gd name="T26" fmla="*/ 10 w 37"/>
                    <a:gd name="T27" fmla="*/ 20 h 34"/>
                    <a:gd name="T28" fmla="*/ 7 w 37"/>
                    <a:gd name="T29" fmla="*/ 18 h 34"/>
                    <a:gd name="T30" fmla="*/ 2 w 37"/>
                    <a:gd name="T31" fmla="*/ 29 h 34"/>
                    <a:gd name="T32" fmla="*/ 2 w 37"/>
                    <a:gd name="T33" fmla="*/ 23 h 34"/>
                    <a:gd name="T34" fmla="*/ 1 w 37"/>
                    <a:gd name="T35" fmla="*/ 20 h 34"/>
                    <a:gd name="T36" fmla="*/ 3 w 37"/>
                    <a:gd name="T37" fmla="*/ 14 h 34"/>
                    <a:gd name="T38" fmla="*/ 12 w 37"/>
                    <a:gd name="T39" fmla="*/ 9 h 34"/>
                    <a:gd name="T40" fmla="*/ 16 w 37"/>
                    <a:gd name="T41" fmla="*/ 13 h 34"/>
                    <a:gd name="T42" fmla="*/ 18 w 37"/>
                    <a:gd name="T43" fmla="*/ 13 h 34"/>
                    <a:gd name="T44" fmla="*/ 20 w 37"/>
                    <a:gd name="T45" fmla="*/ 10 h 34"/>
                    <a:gd name="T46" fmla="*/ 26 w 37"/>
                    <a:gd name="T47" fmla="*/ 6 h 34"/>
                    <a:gd name="T48" fmla="*/ 27 w 37"/>
                    <a:gd name="T49" fmla="*/ 0 h 34"/>
                    <a:gd name="T50" fmla="*/ 31 w 37"/>
                    <a:gd name="T51" fmla="*/ 2 h 34"/>
                    <a:gd name="T52" fmla="*/ 37 w 37"/>
                    <a:gd name="T53" fmla="*/ 21 h 34"/>
                    <a:gd name="T54" fmla="*/ 34 w 37"/>
                    <a:gd name="T55" fmla="*/ 29 h 34"/>
                    <a:gd name="T56" fmla="*/ 31 w 37"/>
                    <a:gd name="T57" fmla="*/ 23 h 34"/>
                    <a:gd name="T58" fmla="*/ 31 w 37"/>
                    <a:gd name="T59" fmla="*/ 2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7" h="34">
                      <a:moveTo>
                        <a:pt x="31" y="24"/>
                      </a:moveTo>
                      <a:cubicBezTo>
                        <a:pt x="31" y="23"/>
                        <a:pt x="30" y="23"/>
                        <a:pt x="29" y="22"/>
                      </a:cubicBezTo>
                      <a:cubicBezTo>
                        <a:pt x="28" y="24"/>
                        <a:pt x="27" y="24"/>
                        <a:pt x="27" y="26"/>
                      </a:cubicBezTo>
                      <a:cubicBezTo>
                        <a:pt x="27" y="27"/>
                        <a:pt x="30" y="28"/>
                        <a:pt x="30" y="31"/>
                      </a:cubicBezTo>
                      <a:cubicBezTo>
                        <a:pt x="30" y="33"/>
                        <a:pt x="29" y="34"/>
                        <a:pt x="27" y="34"/>
                      </a:cubicBezTo>
                      <a:cubicBezTo>
                        <a:pt x="26" y="34"/>
                        <a:pt x="26" y="33"/>
                        <a:pt x="26" y="32"/>
                      </a:cubicBezTo>
                      <a:cubicBezTo>
                        <a:pt x="25" y="33"/>
                        <a:pt x="24" y="33"/>
                        <a:pt x="23" y="33"/>
                      </a:cubicBezTo>
                      <a:cubicBezTo>
                        <a:pt x="19" y="32"/>
                        <a:pt x="16" y="28"/>
                        <a:pt x="16" y="24"/>
                      </a:cubicBezTo>
                      <a:cubicBezTo>
                        <a:pt x="16" y="22"/>
                        <a:pt x="17" y="21"/>
                        <a:pt x="18" y="21"/>
                      </a:cubicBezTo>
                      <a:cubicBezTo>
                        <a:pt x="17" y="20"/>
                        <a:pt x="17" y="19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9"/>
                        <a:pt x="13" y="20"/>
                        <a:pt x="13" y="20"/>
                      </a:cubicBezTo>
                      <a:cubicBezTo>
                        <a:pt x="11" y="20"/>
                        <a:pt x="11" y="20"/>
                        <a:pt x="10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9" y="20"/>
                        <a:pt x="7" y="18"/>
                        <a:pt x="7" y="18"/>
                      </a:cubicBezTo>
                      <a:cubicBezTo>
                        <a:pt x="4" y="20"/>
                        <a:pt x="5" y="29"/>
                        <a:pt x="2" y="29"/>
                      </a:cubicBezTo>
                      <a:cubicBezTo>
                        <a:pt x="0" y="29"/>
                        <a:pt x="2" y="24"/>
                        <a:pt x="2" y="23"/>
                      </a:cubicBezTo>
                      <a:cubicBezTo>
                        <a:pt x="2" y="22"/>
                        <a:pt x="1" y="21"/>
                        <a:pt x="1" y="20"/>
                      </a:cubicBezTo>
                      <a:cubicBezTo>
                        <a:pt x="1" y="18"/>
                        <a:pt x="2" y="16"/>
                        <a:pt x="3" y="14"/>
                      </a:cubicBezTo>
                      <a:cubicBezTo>
                        <a:pt x="8" y="14"/>
                        <a:pt x="7" y="9"/>
                        <a:pt x="12" y="9"/>
                      </a:cubicBezTo>
                      <a:cubicBezTo>
                        <a:pt x="15" y="9"/>
                        <a:pt x="14" y="13"/>
                        <a:pt x="16" y="13"/>
                      </a:cubicBezTo>
                      <a:cubicBezTo>
                        <a:pt x="17" y="13"/>
                        <a:pt x="17" y="13"/>
                        <a:pt x="18" y="13"/>
                      </a:cubicBezTo>
                      <a:cubicBezTo>
                        <a:pt x="18" y="11"/>
                        <a:pt x="19" y="10"/>
                        <a:pt x="20" y="10"/>
                      </a:cubicBezTo>
                      <a:cubicBezTo>
                        <a:pt x="20" y="6"/>
                        <a:pt x="25" y="7"/>
                        <a:pt x="26" y="6"/>
                      </a:cubicBezTo>
                      <a:cubicBezTo>
                        <a:pt x="27" y="4"/>
                        <a:pt x="26" y="0"/>
                        <a:pt x="27" y="0"/>
                      </a:cubicBezTo>
                      <a:cubicBezTo>
                        <a:pt x="29" y="0"/>
                        <a:pt x="30" y="1"/>
                        <a:pt x="31" y="2"/>
                      </a:cubicBezTo>
                      <a:cubicBezTo>
                        <a:pt x="33" y="4"/>
                        <a:pt x="37" y="19"/>
                        <a:pt x="37" y="21"/>
                      </a:cubicBezTo>
                      <a:cubicBezTo>
                        <a:pt x="37" y="24"/>
                        <a:pt x="34" y="25"/>
                        <a:pt x="34" y="29"/>
                      </a:cubicBezTo>
                      <a:cubicBezTo>
                        <a:pt x="33" y="29"/>
                        <a:pt x="31" y="24"/>
                        <a:pt x="31" y="23"/>
                      </a:cubicBezTo>
                      <a:lnTo>
                        <a:pt x="31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35">
                  <a:extLst>
                    <a:ext uri="{FF2B5EF4-FFF2-40B4-BE49-F238E27FC236}">
                      <a16:creationId xmlns:a16="http://schemas.microsoft.com/office/drawing/2014/main" id="{1AC4D981-EAEA-89AD-BCDC-ED0EAD31A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8409" y="2879948"/>
                  <a:ext cx="43372" cy="45851"/>
                </a:xfrm>
                <a:custGeom>
                  <a:avLst/>
                  <a:gdLst>
                    <a:gd name="T0" fmla="*/ 1 w 18"/>
                    <a:gd name="T1" fmla="*/ 19 h 19"/>
                    <a:gd name="T2" fmla="*/ 0 w 18"/>
                    <a:gd name="T3" fmla="*/ 19 h 19"/>
                    <a:gd name="T4" fmla="*/ 14 w 18"/>
                    <a:gd name="T5" fmla="*/ 3 h 19"/>
                    <a:gd name="T6" fmla="*/ 16 w 18"/>
                    <a:gd name="T7" fmla="*/ 0 h 19"/>
                    <a:gd name="T8" fmla="*/ 18 w 18"/>
                    <a:gd name="T9" fmla="*/ 4 h 19"/>
                    <a:gd name="T10" fmla="*/ 15 w 18"/>
                    <a:gd name="T11" fmla="*/ 5 h 19"/>
                    <a:gd name="T12" fmla="*/ 11 w 18"/>
                    <a:gd name="T13" fmla="*/ 8 h 19"/>
                    <a:gd name="T14" fmla="*/ 1 w 18"/>
                    <a:gd name="T15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9">
                      <a:moveTo>
                        <a:pt x="1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11"/>
                        <a:pt x="11" y="8"/>
                        <a:pt x="14" y="3"/>
                      </a:cubicBezTo>
                      <a:cubicBezTo>
                        <a:pt x="15" y="2"/>
                        <a:pt x="15" y="0"/>
                        <a:pt x="16" y="0"/>
                      </a:cubicBezTo>
                      <a:cubicBezTo>
                        <a:pt x="16" y="2"/>
                        <a:pt x="17" y="3"/>
                        <a:pt x="18" y="4"/>
                      </a:cubicBezTo>
                      <a:cubicBezTo>
                        <a:pt x="17" y="4"/>
                        <a:pt x="17" y="5"/>
                        <a:pt x="15" y="5"/>
                      </a:cubicBezTo>
                      <a:cubicBezTo>
                        <a:pt x="15" y="7"/>
                        <a:pt x="13" y="8"/>
                        <a:pt x="11" y="8"/>
                      </a:cubicBezTo>
                      <a:cubicBezTo>
                        <a:pt x="10" y="13"/>
                        <a:pt x="5" y="17"/>
                        <a:pt x="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36">
                  <a:extLst>
                    <a:ext uri="{FF2B5EF4-FFF2-40B4-BE49-F238E27FC236}">
                      <a16:creationId xmlns:a16="http://schemas.microsoft.com/office/drawing/2014/main" id="{6F8086AF-7557-D49C-1B7D-A173C12B1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390" y="2725048"/>
                  <a:ext cx="87984" cy="122681"/>
                </a:xfrm>
                <a:custGeom>
                  <a:avLst/>
                  <a:gdLst>
                    <a:gd name="T0" fmla="*/ 3 w 36"/>
                    <a:gd name="T1" fmla="*/ 20 h 50"/>
                    <a:gd name="T2" fmla="*/ 5 w 36"/>
                    <a:gd name="T3" fmla="*/ 13 h 50"/>
                    <a:gd name="T4" fmla="*/ 3 w 36"/>
                    <a:gd name="T5" fmla="*/ 5 h 50"/>
                    <a:gd name="T6" fmla="*/ 6 w 36"/>
                    <a:gd name="T7" fmla="*/ 0 h 50"/>
                    <a:gd name="T8" fmla="*/ 11 w 36"/>
                    <a:gd name="T9" fmla="*/ 4 h 50"/>
                    <a:gd name="T10" fmla="*/ 14 w 36"/>
                    <a:gd name="T11" fmla="*/ 2 h 50"/>
                    <a:gd name="T12" fmla="*/ 15 w 36"/>
                    <a:gd name="T13" fmla="*/ 3 h 50"/>
                    <a:gd name="T14" fmla="*/ 15 w 36"/>
                    <a:gd name="T15" fmla="*/ 5 h 50"/>
                    <a:gd name="T16" fmla="*/ 18 w 36"/>
                    <a:gd name="T17" fmla="*/ 16 h 50"/>
                    <a:gd name="T18" fmla="*/ 13 w 36"/>
                    <a:gd name="T19" fmla="*/ 27 h 50"/>
                    <a:gd name="T20" fmla="*/ 20 w 36"/>
                    <a:gd name="T21" fmla="*/ 39 h 50"/>
                    <a:gd name="T22" fmla="*/ 20 w 36"/>
                    <a:gd name="T23" fmla="*/ 37 h 50"/>
                    <a:gd name="T24" fmla="*/ 23 w 36"/>
                    <a:gd name="T25" fmla="*/ 35 h 50"/>
                    <a:gd name="T26" fmla="*/ 28 w 36"/>
                    <a:gd name="T27" fmla="*/ 41 h 50"/>
                    <a:gd name="T28" fmla="*/ 31 w 36"/>
                    <a:gd name="T29" fmla="*/ 40 h 50"/>
                    <a:gd name="T30" fmla="*/ 32 w 36"/>
                    <a:gd name="T31" fmla="*/ 40 h 50"/>
                    <a:gd name="T32" fmla="*/ 30 w 36"/>
                    <a:gd name="T33" fmla="*/ 43 h 50"/>
                    <a:gd name="T34" fmla="*/ 32 w 36"/>
                    <a:gd name="T35" fmla="*/ 43 h 50"/>
                    <a:gd name="T36" fmla="*/ 36 w 36"/>
                    <a:gd name="T37" fmla="*/ 46 h 50"/>
                    <a:gd name="T38" fmla="*/ 36 w 36"/>
                    <a:gd name="T39" fmla="*/ 48 h 50"/>
                    <a:gd name="T40" fmla="*/ 35 w 36"/>
                    <a:gd name="T41" fmla="*/ 50 h 50"/>
                    <a:gd name="T42" fmla="*/ 33 w 36"/>
                    <a:gd name="T43" fmla="*/ 48 h 50"/>
                    <a:gd name="T44" fmla="*/ 24 w 36"/>
                    <a:gd name="T45" fmla="*/ 40 h 50"/>
                    <a:gd name="T46" fmla="*/ 24 w 36"/>
                    <a:gd name="T47" fmla="*/ 45 h 50"/>
                    <a:gd name="T48" fmla="*/ 17 w 36"/>
                    <a:gd name="T49" fmla="*/ 39 h 50"/>
                    <a:gd name="T50" fmla="*/ 12 w 36"/>
                    <a:gd name="T51" fmla="*/ 41 h 50"/>
                    <a:gd name="T52" fmla="*/ 9 w 36"/>
                    <a:gd name="T53" fmla="*/ 37 h 50"/>
                    <a:gd name="T54" fmla="*/ 10 w 36"/>
                    <a:gd name="T55" fmla="*/ 34 h 50"/>
                    <a:gd name="T56" fmla="*/ 10 w 36"/>
                    <a:gd name="T57" fmla="*/ 32 h 50"/>
                    <a:gd name="T58" fmla="*/ 9 w 36"/>
                    <a:gd name="T59" fmla="*/ 32 h 50"/>
                    <a:gd name="T60" fmla="*/ 7 w 36"/>
                    <a:gd name="T61" fmla="*/ 33 h 50"/>
                    <a:gd name="T62" fmla="*/ 1 w 36"/>
                    <a:gd name="T63" fmla="*/ 29 h 50"/>
                    <a:gd name="T64" fmla="*/ 3 w 36"/>
                    <a:gd name="T65" fmla="*/ 2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6" h="50">
                      <a:moveTo>
                        <a:pt x="3" y="20"/>
                      </a:moveTo>
                      <a:cubicBezTo>
                        <a:pt x="4" y="18"/>
                        <a:pt x="4" y="15"/>
                        <a:pt x="5" y="13"/>
                      </a:cubicBezTo>
                      <a:cubicBezTo>
                        <a:pt x="5" y="10"/>
                        <a:pt x="3" y="8"/>
                        <a:pt x="3" y="5"/>
                      </a:cubicBezTo>
                      <a:cubicBezTo>
                        <a:pt x="3" y="2"/>
                        <a:pt x="4" y="0"/>
                        <a:pt x="6" y="0"/>
                      </a:cubicBezTo>
                      <a:cubicBezTo>
                        <a:pt x="9" y="0"/>
                        <a:pt x="8" y="4"/>
                        <a:pt x="11" y="4"/>
                      </a:cubicBezTo>
                      <a:cubicBezTo>
                        <a:pt x="12" y="4"/>
                        <a:pt x="13" y="2"/>
                        <a:pt x="14" y="2"/>
                      </a:cubicBezTo>
                      <a:cubicBezTo>
                        <a:pt x="14" y="2"/>
                        <a:pt x="15" y="3"/>
                        <a:pt x="15" y="3"/>
                      </a:cubicBezTo>
                      <a:cubicBezTo>
                        <a:pt x="15" y="4"/>
                        <a:pt x="15" y="4"/>
                        <a:pt x="15" y="5"/>
                      </a:cubicBezTo>
                      <a:cubicBezTo>
                        <a:pt x="15" y="8"/>
                        <a:pt x="18" y="12"/>
                        <a:pt x="18" y="16"/>
                      </a:cubicBezTo>
                      <a:cubicBezTo>
                        <a:pt x="18" y="22"/>
                        <a:pt x="14" y="22"/>
                        <a:pt x="13" y="27"/>
                      </a:cubicBezTo>
                      <a:cubicBezTo>
                        <a:pt x="13" y="31"/>
                        <a:pt x="17" y="37"/>
                        <a:pt x="20" y="39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20" y="36"/>
                        <a:pt x="21" y="35"/>
                        <a:pt x="23" y="35"/>
                      </a:cubicBezTo>
                      <a:cubicBezTo>
                        <a:pt x="26" y="36"/>
                        <a:pt x="27" y="41"/>
                        <a:pt x="28" y="41"/>
                      </a:cubicBezTo>
                      <a:cubicBezTo>
                        <a:pt x="29" y="41"/>
                        <a:pt x="29" y="40"/>
                        <a:pt x="31" y="40"/>
                      </a:cubicBezTo>
                      <a:cubicBezTo>
                        <a:pt x="31" y="40"/>
                        <a:pt x="32" y="40"/>
                        <a:pt x="32" y="40"/>
                      </a:cubicBezTo>
                      <a:cubicBezTo>
                        <a:pt x="32" y="42"/>
                        <a:pt x="30" y="42"/>
                        <a:pt x="30" y="43"/>
                      </a:cubicBezTo>
                      <a:cubicBezTo>
                        <a:pt x="30" y="44"/>
                        <a:pt x="32" y="43"/>
                        <a:pt x="32" y="43"/>
                      </a:cubicBezTo>
                      <a:cubicBezTo>
                        <a:pt x="32" y="45"/>
                        <a:pt x="34" y="46"/>
                        <a:pt x="36" y="46"/>
                      </a:cubicBezTo>
                      <a:cubicBezTo>
                        <a:pt x="36" y="47"/>
                        <a:pt x="36" y="47"/>
                        <a:pt x="36" y="48"/>
                      </a:cubicBezTo>
                      <a:cubicBezTo>
                        <a:pt x="36" y="49"/>
                        <a:pt x="35" y="50"/>
                        <a:pt x="35" y="50"/>
                      </a:cubicBezTo>
                      <a:cubicBezTo>
                        <a:pt x="34" y="50"/>
                        <a:pt x="33" y="48"/>
                        <a:pt x="33" y="48"/>
                      </a:cubicBezTo>
                      <a:cubicBezTo>
                        <a:pt x="32" y="45"/>
                        <a:pt x="25" y="42"/>
                        <a:pt x="24" y="40"/>
                      </a:cubicBezTo>
                      <a:cubicBezTo>
                        <a:pt x="23" y="42"/>
                        <a:pt x="23" y="43"/>
                        <a:pt x="24" y="45"/>
                      </a:cubicBezTo>
                      <a:cubicBezTo>
                        <a:pt x="20" y="45"/>
                        <a:pt x="20" y="39"/>
                        <a:pt x="17" y="39"/>
                      </a:cubicBezTo>
                      <a:cubicBezTo>
                        <a:pt x="15" y="39"/>
                        <a:pt x="14" y="41"/>
                        <a:pt x="12" y="41"/>
                      </a:cubicBezTo>
                      <a:cubicBezTo>
                        <a:pt x="11" y="41"/>
                        <a:pt x="9" y="38"/>
                        <a:pt x="9" y="37"/>
                      </a:cubicBezTo>
                      <a:cubicBezTo>
                        <a:pt x="9" y="35"/>
                        <a:pt x="10" y="35"/>
                        <a:pt x="10" y="34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8" y="32"/>
                        <a:pt x="8" y="33"/>
                        <a:pt x="7" y="33"/>
                      </a:cubicBezTo>
                      <a:cubicBezTo>
                        <a:pt x="6" y="33"/>
                        <a:pt x="1" y="30"/>
                        <a:pt x="1" y="29"/>
                      </a:cubicBezTo>
                      <a:cubicBezTo>
                        <a:pt x="1" y="25"/>
                        <a:pt x="0" y="20"/>
                        <a:pt x="3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37">
                  <a:extLst>
                    <a:ext uri="{FF2B5EF4-FFF2-40B4-BE49-F238E27FC236}">
                      <a16:creationId xmlns:a16="http://schemas.microsoft.com/office/drawing/2014/main" id="{02152864-D219-D631-EEBA-AB62DFAAD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851" y="2847729"/>
                  <a:ext cx="27262" cy="49568"/>
                </a:xfrm>
                <a:custGeom>
                  <a:avLst/>
                  <a:gdLst>
                    <a:gd name="T0" fmla="*/ 10 w 11"/>
                    <a:gd name="T1" fmla="*/ 13 h 20"/>
                    <a:gd name="T2" fmla="*/ 6 w 11"/>
                    <a:gd name="T3" fmla="*/ 13 h 20"/>
                    <a:gd name="T4" fmla="*/ 9 w 11"/>
                    <a:gd name="T5" fmla="*/ 18 h 20"/>
                    <a:gd name="T6" fmla="*/ 9 w 11"/>
                    <a:gd name="T7" fmla="*/ 20 h 20"/>
                    <a:gd name="T8" fmla="*/ 6 w 11"/>
                    <a:gd name="T9" fmla="*/ 20 h 20"/>
                    <a:gd name="T10" fmla="*/ 5 w 11"/>
                    <a:gd name="T11" fmla="*/ 16 h 20"/>
                    <a:gd name="T12" fmla="*/ 5 w 11"/>
                    <a:gd name="T13" fmla="*/ 15 h 20"/>
                    <a:gd name="T14" fmla="*/ 1 w 11"/>
                    <a:gd name="T15" fmla="*/ 11 h 20"/>
                    <a:gd name="T16" fmla="*/ 1 w 11"/>
                    <a:gd name="T17" fmla="*/ 10 h 20"/>
                    <a:gd name="T18" fmla="*/ 5 w 11"/>
                    <a:gd name="T19" fmla="*/ 10 h 20"/>
                    <a:gd name="T20" fmla="*/ 6 w 11"/>
                    <a:gd name="T21" fmla="*/ 9 h 20"/>
                    <a:gd name="T22" fmla="*/ 0 w 11"/>
                    <a:gd name="T23" fmla="*/ 1 h 20"/>
                    <a:gd name="T24" fmla="*/ 2 w 11"/>
                    <a:gd name="T25" fmla="*/ 0 h 20"/>
                    <a:gd name="T26" fmla="*/ 8 w 11"/>
                    <a:gd name="T27" fmla="*/ 1 h 20"/>
                    <a:gd name="T28" fmla="*/ 8 w 11"/>
                    <a:gd name="T29" fmla="*/ 4 h 20"/>
                    <a:gd name="T30" fmla="*/ 9 w 11"/>
                    <a:gd name="T31" fmla="*/ 4 h 20"/>
                    <a:gd name="T32" fmla="*/ 9 w 11"/>
                    <a:gd name="T33" fmla="*/ 8 h 20"/>
                    <a:gd name="T34" fmla="*/ 11 w 11"/>
                    <a:gd name="T35" fmla="*/ 10 h 20"/>
                    <a:gd name="T36" fmla="*/ 10 w 11"/>
                    <a:gd name="T37" fmla="*/ 1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" h="20">
                      <a:moveTo>
                        <a:pt x="10" y="13"/>
                      </a:move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5"/>
                        <a:pt x="8" y="18"/>
                        <a:pt x="9" y="18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8" y="20"/>
                        <a:pt x="7" y="20"/>
                        <a:pt x="6" y="20"/>
                      </a:cubicBezTo>
                      <a:cubicBezTo>
                        <a:pt x="4" y="20"/>
                        <a:pt x="4" y="18"/>
                        <a:pt x="5" y="16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3" y="15"/>
                        <a:pt x="1" y="12"/>
                        <a:pt x="1" y="1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0"/>
                        <a:pt x="4" y="10"/>
                        <a:pt x="5" y="10"/>
                      </a:cubicBezTo>
                      <a:cubicBezTo>
                        <a:pt x="5" y="10"/>
                        <a:pt x="6" y="9"/>
                        <a:pt x="6" y="9"/>
                      </a:cubicBezTo>
                      <a:cubicBezTo>
                        <a:pt x="6" y="5"/>
                        <a:pt x="0" y="3"/>
                        <a:pt x="0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4" y="0"/>
                        <a:pt x="6" y="1"/>
                        <a:pt x="8" y="1"/>
                      </a:cubicBezTo>
                      <a:cubicBezTo>
                        <a:pt x="8" y="2"/>
                        <a:pt x="8" y="3"/>
                        <a:pt x="8" y="4"/>
                      </a:cubicBezTo>
                      <a:cubicBezTo>
                        <a:pt x="8" y="4"/>
                        <a:pt x="9" y="4"/>
                        <a:pt x="9" y="4"/>
                      </a:cubicBezTo>
                      <a:cubicBezTo>
                        <a:pt x="10" y="5"/>
                        <a:pt x="9" y="8"/>
                        <a:pt x="9" y="8"/>
                      </a:cubicBezTo>
                      <a:cubicBezTo>
                        <a:pt x="9" y="8"/>
                        <a:pt x="11" y="10"/>
                        <a:pt x="11" y="10"/>
                      </a:cubicBezTo>
                      <a:cubicBezTo>
                        <a:pt x="11" y="12"/>
                        <a:pt x="11" y="12"/>
                        <a:pt x="1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38">
                  <a:extLst>
                    <a:ext uri="{FF2B5EF4-FFF2-40B4-BE49-F238E27FC236}">
                      <a16:creationId xmlns:a16="http://schemas.microsoft.com/office/drawing/2014/main" id="{52BC7439-2F2D-AA2F-0B5E-749FF9325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8958" y="2860121"/>
                  <a:ext cx="22306" cy="32219"/>
                </a:xfrm>
                <a:custGeom>
                  <a:avLst/>
                  <a:gdLst>
                    <a:gd name="T0" fmla="*/ 2 w 9"/>
                    <a:gd name="T1" fmla="*/ 1 h 13"/>
                    <a:gd name="T2" fmla="*/ 9 w 9"/>
                    <a:gd name="T3" fmla="*/ 5 h 13"/>
                    <a:gd name="T4" fmla="*/ 1 w 9"/>
                    <a:gd name="T5" fmla="*/ 13 h 13"/>
                    <a:gd name="T6" fmla="*/ 0 w 9"/>
                    <a:gd name="T7" fmla="*/ 2 h 13"/>
                    <a:gd name="T8" fmla="*/ 1 w 9"/>
                    <a:gd name="T9" fmla="*/ 0 h 13"/>
                    <a:gd name="T10" fmla="*/ 3 w 9"/>
                    <a:gd name="T11" fmla="*/ 2 h 13"/>
                    <a:gd name="T12" fmla="*/ 2 w 9"/>
                    <a:gd name="T1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3">
                      <a:moveTo>
                        <a:pt x="2" y="1"/>
                      </a:moveTo>
                      <a:cubicBezTo>
                        <a:pt x="3" y="2"/>
                        <a:pt x="9" y="3"/>
                        <a:pt x="9" y="5"/>
                      </a:cubicBezTo>
                      <a:cubicBezTo>
                        <a:pt x="9" y="9"/>
                        <a:pt x="3" y="11"/>
                        <a:pt x="1" y="13"/>
                      </a:cubicBezTo>
                      <a:cubicBezTo>
                        <a:pt x="1" y="9"/>
                        <a:pt x="0" y="4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3" y="2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39">
                  <a:extLst>
                    <a:ext uri="{FF2B5EF4-FFF2-40B4-BE49-F238E27FC236}">
                      <a16:creationId xmlns:a16="http://schemas.microsoft.com/office/drawing/2014/main" id="{1F83F29E-0014-F30C-AB72-F6E6E5FDD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1350" y="2879948"/>
                  <a:ext cx="21067" cy="38416"/>
                </a:xfrm>
                <a:custGeom>
                  <a:avLst/>
                  <a:gdLst>
                    <a:gd name="T0" fmla="*/ 9 w 9"/>
                    <a:gd name="T1" fmla="*/ 3 h 16"/>
                    <a:gd name="T2" fmla="*/ 6 w 9"/>
                    <a:gd name="T3" fmla="*/ 11 h 16"/>
                    <a:gd name="T4" fmla="*/ 7 w 9"/>
                    <a:gd name="T5" fmla="*/ 15 h 16"/>
                    <a:gd name="T6" fmla="*/ 6 w 9"/>
                    <a:gd name="T7" fmla="*/ 16 h 16"/>
                    <a:gd name="T8" fmla="*/ 0 w 9"/>
                    <a:gd name="T9" fmla="*/ 9 h 16"/>
                    <a:gd name="T10" fmla="*/ 3 w 9"/>
                    <a:gd name="T11" fmla="*/ 8 h 16"/>
                    <a:gd name="T12" fmla="*/ 5 w 9"/>
                    <a:gd name="T13" fmla="*/ 1 h 16"/>
                    <a:gd name="T14" fmla="*/ 9 w 9"/>
                    <a:gd name="T15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6">
                      <a:moveTo>
                        <a:pt x="9" y="3"/>
                      </a:moveTo>
                      <a:cubicBezTo>
                        <a:pt x="9" y="6"/>
                        <a:pt x="6" y="8"/>
                        <a:pt x="6" y="11"/>
                      </a:cubicBezTo>
                      <a:cubicBezTo>
                        <a:pt x="6" y="14"/>
                        <a:pt x="7" y="13"/>
                        <a:pt x="7" y="15"/>
                      </a:cubicBezTo>
                      <a:cubicBezTo>
                        <a:pt x="7" y="15"/>
                        <a:pt x="6" y="16"/>
                        <a:pt x="6" y="16"/>
                      </a:cubicBezTo>
                      <a:cubicBezTo>
                        <a:pt x="5" y="16"/>
                        <a:pt x="0" y="11"/>
                        <a:pt x="0" y="9"/>
                      </a:cubicBezTo>
                      <a:cubicBezTo>
                        <a:pt x="0" y="8"/>
                        <a:pt x="2" y="8"/>
                        <a:pt x="3" y="8"/>
                      </a:cubicBezTo>
                      <a:cubicBezTo>
                        <a:pt x="3" y="7"/>
                        <a:pt x="4" y="1"/>
                        <a:pt x="5" y="1"/>
                      </a:cubicBezTo>
                      <a:cubicBezTo>
                        <a:pt x="8" y="0"/>
                        <a:pt x="9" y="2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40">
                  <a:extLst>
                    <a:ext uri="{FF2B5EF4-FFF2-40B4-BE49-F238E27FC236}">
                      <a16:creationId xmlns:a16="http://schemas.microsoft.com/office/drawing/2014/main" id="{5CA435B2-3386-3E79-9C02-F321395E2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1177" y="2882427"/>
                  <a:ext cx="11153" cy="22306"/>
                </a:xfrm>
                <a:custGeom>
                  <a:avLst/>
                  <a:gdLst>
                    <a:gd name="T0" fmla="*/ 5 w 5"/>
                    <a:gd name="T1" fmla="*/ 0 h 9"/>
                    <a:gd name="T2" fmla="*/ 1 w 5"/>
                    <a:gd name="T3" fmla="*/ 9 h 9"/>
                    <a:gd name="T4" fmla="*/ 0 w 5"/>
                    <a:gd name="T5" fmla="*/ 9 h 9"/>
                    <a:gd name="T6" fmla="*/ 2 w 5"/>
                    <a:gd name="T7" fmla="*/ 0 h 9"/>
                    <a:gd name="T8" fmla="*/ 5 w 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5" y="0"/>
                      </a:moveTo>
                      <a:cubicBezTo>
                        <a:pt x="5" y="4"/>
                        <a:pt x="1" y="6"/>
                        <a:pt x="1" y="9"/>
                      </a:cubicBezTo>
                      <a:cubicBezTo>
                        <a:pt x="1" y="9"/>
                        <a:pt x="0" y="9"/>
                        <a:pt x="0" y="9"/>
                      </a:cubicBezTo>
                      <a:cubicBezTo>
                        <a:pt x="1" y="6"/>
                        <a:pt x="2" y="4"/>
                        <a:pt x="2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41">
                  <a:extLst>
                    <a:ext uri="{FF2B5EF4-FFF2-40B4-BE49-F238E27FC236}">
                      <a16:creationId xmlns:a16="http://schemas.microsoft.com/office/drawing/2014/main" id="{97798B99-09A9-2BA0-C1AD-31A3FD146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4894" y="2897297"/>
                  <a:ext cx="14870" cy="12392"/>
                </a:xfrm>
                <a:custGeom>
                  <a:avLst/>
                  <a:gdLst>
                    <a:gd name="T0" fmla="*/ 6 w 6"/>
                    <a:gd name="T1" fmla="*/ 0 h 5"/>
                    <a:gd name="T2" fmla="*/ 2 w 6"/>
                    <a:gd name="T3" fmla="*/ 5 h 5"/>
                    <a:gd name="T4" fmla="*/ 0 w 6"/>
                    <a:gd name="T5" fmla="*/ 4 h 5"/>
                    <a:gd name="T6" fmla="*/ 3 w 6"/>
                    <a:gd name="T7" fmla="*/ 0 h 5"/>
                    <a:gd name="T8" fmla="*/ 6 w 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6" y="0"/>
                      </a:moveTo>
                      <a:cubicBezTo>
                        <a:pt x="6" y="3"/>
                        <a:pt x="4" y="5"/>
                        <a:pt x="2" y="5"/>
                      </a:cubicBezTo>
                      <a:cubicBezTo>
                        <a:pt x="1" y="5"/>
                        <a:pt x="0" y="4"/>
                        <a:pt x="0" y="4"/>
                      </a:cubicBezTo>
                      <a:cubicBezTo>
                        <a:pt x="0" y="2"/>
                        <a:pt x="2" y="2"/>
                        <a:pt x="3" y="0"/>
                      </a:cubicBezTo>
                      <a:cubicBezTo>
                        <a:pt x="4" y="1"/>
                        <a:pt x="5" y="1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42">
                  <a:extLst>
                    <a:ext uri="{FF2B5EF4-FFF2-40B4-BE49-F238E27FC236}">
                      <a16:creationId xmlns:a16="http://schemas.microsoft.com/office/drawing/2014/main" id="{DE516800-CFC3-9DF4-EA91-61BD5B9F8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1263" y="2847729"/>
                  <a:ext cx="16110" cy="19827"/>
                </a:xfrm>
                <a:custGeom>
                  <a:avLst/>
                  <a:gdLst>
                    <a:gd name="T0" fmla="*/ 0 w 7"/>
                    <a:gd name="T1" fmla="*/ 4 h 8"/>
                    <a:gd name="T2" fmla="*/ 0 w 7"/>
                    <a:gd name="T3" fmla="*/ 0 h 8"/>
                    <a:gd name="T4" fmla="*/ 2 w 7"/>
                    <a:gd name="T5" fmla="*/ 0 h 8"/>
                    <a:gd name="T6" fmla="*/ 6 w 7"/>
                    <a:gd name="T7" fmla="*/ 6 h 8"/>
                    <a:gd name="T8" fmla="*/ 4 w 7"/>
                    <a:gd name="T9" fmla="*/ 4 h 8"/>
                    <a:gd name="T10" fmla="*/ 0 w 7"/>
                    <a:gd name="T11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0" y="4"/>
                      </a:move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2"/>
                        <a:pt x="7" y="3"/>
                        <a:pt x="6" y="6"/>
                      </a:cubicBezTo>
                      <a:cubicBezTo>
                        <a:pt x="6" y="8"/>
                        <a:pt x="4" y="5"/>
                        <a:pt x="4" y="4"/>
                      </a:cubicBezTo>
                      <a:cubicBezTo>
                        <a:pt x="2" y="4"/>
                        <a:pt x="1" y="4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43">
                  <a:extLst>
                    <a:ext uri="{FF2B5EF4-FFF2-40B4-BE49-F238E27FC236}">
                      <a16:creationId xmlns:a16="http://schemas.microsoft.com/office/drawing/2014/main" id="{5F6B5078-6806-3763-651C-42CC5FE30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6738" y="2827902"/>
                  <a:ext cx="24784" cy="24784"/>
                </a:xfrm>
                <a:custGeom>
                  <a:avLst/>
                  <a:gdLst>
                    <a:gd name="T0" fmla="*/ 8 w 10"/>
                    <a:gd name="T1" fmla="*/ 10 h 10"/>
                    <a:gd name="T2" fmla="*/ 0 w 10"/>
                    <a:gd name="T3" fmla="*/ 0 h 10"/>
                    <a:gd name="T4" fmla="*/ 3 w 10"/>
                    <a:gd name="T5" fmla="*/ 0 h 10"/>
                    <a:gd name="T6" fmla="*/ 9 w 10"/>
                    <a:gd name="T7" fmla="*/ 5 h 10"/>
                    <a:gd name="T8" fmla="*/ 8 w 10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0">
                      <a:moveTo>
                        <a:pt x="8" y="10"/>
                      </a:moveTo>
                      <a:cubicBezTo>
                        <a:pt x="6" y="10"/>
                        <a:pt x="0" y="0"/>
                        <a:pt x="0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6" y="2"/>
                        <a:pt x="9" y="2"/>
                        <a:pt x="9" y="5"/>
                      </a:cubicBezTo>
                      <a:cubicBezTo>
                        <a:pt x="10" y="7"/>
                        <a:pt x="9" y="10"/>
                        <a:pt x="8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44">
                  <a:extLst>
                    <a:ext uri="{FF2B5EF4-FFF2-40B4-BE49-F238E27FC236}">
                      <a16:creationId xmlns:a16="http://schemas.microsoft.com/office/drawing/2014/main" id="{77BD4D22-459B-3E8D-B199-9F1F81909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1523" y="2830380"/>
                  <a:ext cx="7435" cy="2478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0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45">
                  <a:extLst>
                    <a:ext uri="{FF2B5EF4-FFF2-40B4-BE49-F238E27FC236}">
                      <a16:creationId xmlns:a16="http://schemas.microsoft.com/office/drawing/2014/main" id="{F226BAAD-DB85-6D63-CC07-34F372B14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6825" y="2578822"/>
                  <a:ext cx="44611" cy="60721"/>
                </a:xfrm>
                <a:custGeom>
                  <a:avLst/>
                  <a:gdLst>
                    <a:gd name="T0" fmla="*/ 5 w 18"/>
                    <a:gd name="T1" fmla="*/ 25 h 25"/>
                    <a:gd name="T2" fmla="*/ 1 w 18"/>
                    <a:gd name="T3" fmla="*/ 17 h 25"/>
                    <a:gd name="T4" fmla="*/ 11 w 18"/>
                    <a:gd name="T5" fmla="*/ 0 h 25"/>
                    <a:gd name="T6" fmla="*/ 5 w 18"/>
                    <a:gd name="T7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5">
                      <a:moveTo>
                        <a:pt x="5" y="25"/>
                      </a:moveTo>
                      <a:cubicBezTo>
                        <a:pt x="0" y="25"/>
                        <a:pt x="1" y="22"/>
                        <a:pt x="1" y="17"/>
                      </a:cubicBezTo>
                      <a:cubicBezTo>
                        <a:pt x="1" y="11"/>
                        <a:pt x="7" y="0"/>
                        <a:pt x="11" y="0"/>
                      </a:cubicBezTo>
                      <a:cubicBezTo>
                        <a:pt x="18" y="0"/>
                        <a:pt x="11" y="25"/>
                        <a:pt x="5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46">
                  <a:extLst>
                    <a:ext uri="{FF2B5EF4-FFF2-40B4-BE49-F238E27FC236}">
                      <a16:creationId xmlns:a16="http://schemas.microsoft.com/office/drawing/2014/main" id="{9BD590CF-D558-17EF-4845-4D988B21C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5094" y="2689111"/>
                  <a:ext cx="50808" cy="40894"/>
                </a:xfrm>
                <a:custGeom>
                  <a:avLst/>
                  <a:gdLst>
                    <a:gd name="T0" fmla="*/ 2 w 21"/>
                    <a:gd name="T1" fmla="*/ 7 h 17"/>
                    <a:gd name="T2" fmla="*/ 17 w 21"/>
                    <a:gd name="T3" fmla="*/ 0 h 17"/>
                    <a:gd name="T4" fmla="*/ 21 w 21"/>
                    <a:gd name="T5" fmla="*/ 4 h 17"/>
                    <a:gd name="T6" fmla="*/ 8 w 21"/>
                    <a:gd name="T7" fmla="*/ 17 h 17"/>
                    <a:gd name="T8" fmla="*/ 2 w 21"/>
                    <a:gd name="T9" fmla="*/ 11 h 17"/>
                    <a:gd name="T10" fmla="*/ 2 w 21"/>
                    <a:gd name="T11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17">
                      <a:moveTo>
                        <a:pt x="2" y="7"/>
                      </a:moveTo>
                      <a:cubicBezTo>
                        <a:pt x="4" y="7"/>
                        <a:pt x="14" y="0"/>
                        <a:pt x="17" y="0"/>
                      </a:cubicBezTo>
                      <a:cubicBezTo>
                        <a:pt x="19" y="0"/>
                        <a:pt x="21" y="2"/>
                        <a:pt x="21" y="4"/>
                      </a:cubicBezTo>
                      <a:cubicBezTo>
                        <a:pt x="21" y="8"/>
                        <a:pt x="12" y="17"/>
                        <a:pt x="8" y="17"/>
                      </a:cubicBezTo>
                      <a:cubicBezTo>
                        <a:pt x="4" y="17"/>
                        <a:pt x="2" y="15"/>
                        <a:pt x="2" y="11"/>
                      </a:cubicBezTo>
                      <a:cubicBezTo>
                        <a:pt x="2" y="9"/>
                        <a:pt x="0" y="7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47">
                  <a:extLst>
                    <a:ext uri="{FF2B5EF4-FFF2-40B4-BE49-F238E27FC236}">
                      <a16:creationId xmlns:a16="http://schemas.microsoft.com/office/drawing/2014/main" id="{EA201FBA-2C65-C987-2923-FB9E0D83D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2039" y="2601817"/>
                  <a:ext cx="242882" cy="468970"/>
                </a:xfrm>
                <a:custGeom>
                  <a:avLst/>
                  <a:gdLst>
                    <a:gd name="T0" fmla="*/ 8 w 95"/>
                    <a:gd name="T1" fmla="*/ 112 h 184"/>
                    <a:gd name="T2" fmla="*/ 13 w 95"/>
                    <a:gd name="T3" fmla="*/ 99 h 184"/>
                    <a:gd name="T4" fmla="*/ 16 w 95"/>
                    <a:gd name="T5" fmla="*/ 96 h 184"/>
                    <a:gd name="T6" fmla="*/ 10 w 95"/>
                    <a:gd name="T7" fmla="*/ 78 h 184"/>
                    <a:gd name="T8" fmla="*/ 5 w 95"/>
                    <a:gd name="T9" fmla="*/ 71 h 184"/>
                    <a:gd name="T10" fmla="*/ 5 w 95"/>
                    <a:gd name="T11" fmla="*/ 69 h 184"/>
                    <a:gd name="T12" fmla="*/ 5 w 95"/>
                    <a:gd name="T13" fmla="*/ 69 h 184"/>
                    <a:gd name="T14" fmla="*/ 8 w 95"/>
                    <a:gd name="T15" fmla="*/ 63 h 184"/>
                    <a:gd name="T16" fmla="*/ 5 w 95"/>
                    <a:gd name="T17" fmla="*/ 50 h 184"/>
                    <a:gd name="T18" fmla="*/ 0 w 95"/>
                    <a:gd name="T19" fmla="*/ 42 h 184"/>
                    <a:gd name="T20" fmla="*/ 5 w 95"/>
                    <a:gd name="T21" fmla="*/ 30 h 184"/>
                    <a:gd name="T22" fmla="*/ 12 w 95"/>
                    <a:gd name="T23" fmla="*/ 28 h 184"/>
                    <a:gd name="T24" fmla="*/ 29 w 95"/>
                    <a:gd name="T25" fmla="*/ 13 h 184"/>
                    <a:gd name="T26" fmla="*/ 30 w 95"/>
                    <a:gd name="T27" fmla="*/ 13 h 184"/>
                    <a:gd name="T28" fmla="*/ 32 w 95"/>
                    <a:gd name="T29" fmla="*/ 16 h 184"/>
                    <a:gd name="T30" fmla="*/ 34 w 95"/>
                    <a:gd name="T31" fmla="*/ 13 h 184"/>
                    <a:gd name="T32" fmla="*/ 34 w 95"/>
                    <a:gd name="T33" fmla="*/ 6 h 184"/>
                    <a:gd name="T34" fmla="*/ 41 w 95"/>
                    <a:gd name="T35" fmla="*/ 4 h 184"/>
                    <a:gd name="T36" fmla="*/ 51 w 95"/>
                    <a:gd name="T37" fmla="*/ 4 h 184"/>
                    <a:gd name="T38" fmla="*/ 62 w 95"/>
                    <a:gd name="T39" fmla="*/ 0 h 184"/>
                    <a:gd name="T40" fmla="*/ 74 w 95"/>
                    <a:gd name="T41" fmla="*/ 3 h 184"/>
                    <a:gd name="T42" fmla="*/ 84 w 95"/>
                    <a:gd name="T43" fmla="*/ 14 h 184"/>
                    <a:gd name="T44" fmla="*/ 65 w 95"/>
                    <a:gd name="T45" fmla="*/ 38 h 184"/>
                    <a:gd name="T46" fmla="*/ 67 w 95"/>
                    <a:gd name="T47" fmla="*/ 42 h 184"/>
                    <a:gd name="T48" fmla="*/ 84 w 95"/>
                    <a:gd name="T49" fmla="*/ 61 h 184"/>
                    <a:gd name="T50" fmla="*/ 95 w 95"/>
                    <a:gd name="T51" fmla="*/ 87 h 184"/>
                    <a:gd name="T52" fmla="*/ 92 w 95"/>
                    <a:gd name="T53" fmla="*/ 102 h 184"/>
                    <a:gd name="T54" fmla="*/ 74 w 95"/>
                    <a:gd name="T55" fmla="*/ 111 h 184"/>
                    <a:gd name="T56" fmla="*/ 68 w 95"/>
                    <a:gd name="T57" fmla="*/ 117 h 184"/>
                    <a:gd name="T58" fmla="*/ 67 w 95"/>
                    <a:gd name="T59" fmla="*/ 115 h 184"/>
                    <a:gd name="T60" fmla="*/ 67 w 95"/>
                    <a:gd name="T61" fmla="*/ 118 h 184"/>
                    <a:gd name="T62" fmla="*/ 60 w 95"/>
                    <a:gd name="T63" fmla="*/ 125 h 184"/>
                    <a:gd name="T64" fmla="*/ 58 w 95"/>
                    <a:gd name="T65" fmla="*/ 119 h 184"/>
                    <a:gd name="T66" fmla="*/ 59 w 95"/>
                    <a:gd name="T67" fmla="*/ 115 h 184"/>
                    <a:gd name="T68" fmla="*/ 57 w 95"/>
                    <a:gd name="T69" fmla="*/ 111 h 184"/>
                    <a:gd name="T70" fmla="*/ 47 w 95"/>
                    <a:gd name="T71" fmla="*/ 105 h 184"/>
                    <a:gd name="T72" fmla="*/ 40 w 95"/>
                    <a:gd name="T73" fmla="*/ 97 h 184"/>
                    <a:gd name="T74" fmla="*/ 28 w 95"/>
                    <a:gd name="T75" fmla="*/ 92 h 184"/>
                    <a:gd name="T76" fmla="*/ 26 w 95"/>
                    <a:gd name="T77" fmla="*/ 88 h 184"/>
                    <a:gd name="T78" fmla="*/ 19 w 95"/>
                    <a:gd name="T79" fmla="*/ 84 h 184"/>
                    <a:gd name="T80" fmla="*/ 17 w 95"/>
                    <a:gd name="T81" fmla="*/ 87 h 184"/>
                    <a:gd name="T82" fmla="*/ 18 w 95"/>
                    <a:gd name="T83" fmla="*/ 93 h 184"/>
                    <a:gd name="T84" fmla="*/ 10 w 95"/>
                    <a:gd name="T85" fmla="*/ 111 h 184"/>
                    <a:gd name="T86" fmla="*/ 20 w 95"/>
                    <a:gd name="T87" fmla="*/ 125 h 184"/>
                    <a:gd name="T88" fmla="*/ 19 w 95"/>
                    <a:gd name="T89" fmla="*/ 125 h 184"/>
                    <a:gd name="T90" fmla="*/ 23 w 95"/>
                    <a:gd name="T91" fmla="*/ 134 h 184"/>
                    <a:gd name="T92" fmla="*/ 47 w 95"/>
                    <a:gd name="T93" fmla="*/ 158 h 184"/>
                    <a:gd name="T94" fmla="*/ 46 w 95"/>
                    <a:gd name="T95" fmla="*/ 164 h 184"/>
                    <a:gd name="T96" fmla="*/ 52 w 95"/>
                    <a:gd name="T97" fmla="*/ 174 h 184"/>
                    <a:gd name="T98" fmla="*/ 54 w 95"/>
                    <a:gd name="T99" fmla="*/ 182 h 184"/>
                    <a:gd name="T100" fmla="*/ 51 w 95"/>
                    <a:gd name="T101" fmla="*/ 183 h 184"/>
                    <a:gd name="T102" fmla="*/ 48 w 95"/>
                    <a:gd name="T103" fmla="*/ 184 h 184"/>
                    <a:gd name="T104" fmla="*/ 44 w 95"/>
                    <a:gd name="T105" fmla="*/ 181 h 184"/>
                    <a:gd name="T106" fmla="*/ 24 w 95"/>
                    <a:gd name="T107" fmla="*/ 160 h 184"/>
                    <a:gd name="T108" fmla="*/ 17 w 95"/>
                    <a:gd name="T109" fmla="*/ 139 h 184"/>
                    <a:gd name="T110" fmla="*/ 9 w 95"/>
                    <a:gd name="T111" fmla="*/ 125 h 184"/>
                    <a:gd name="T112" fmla="*/ 5 w 95"/>
                    <a:gd name="T113" fmla="*/ 125 h 184"/>
                    <a:gd name="T114" fmla="*/ 5 w 95"/>
                    <a:gd name="T115" fmla="*/ 123 h 184"/>
                    <a:gd name="T116" fmla="*/ 6 w 95"/>
                    <a:gd name="T117" fmla="*/ 112 h 184"/>
                    <a:gd name="T118" fmla="*/ 7 w 95"/>
                    <a:gd name="T119" fmla="*/ 112 h 184"/>
                    <a:gd name="T120" fmla="*/ 8 w 95"/>
                    <a:gd name="T121" fmla="*/ 11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95" h="184">
                      <a:moveTo>
                        <a:pt x="8" y="112"/>
                      </a:moveTo>
                      <a:cubicBezTo>
                        <a:pt x="10" y="107"/>
                        <a:pt x="11" y="104"/>
                        <a:pt x="13" y="99"/>
                      </a:cubicBezTo>
                      <a:cubicBezTo>
                        <a:pt x="14" y="98"/>
                        <a:pt x="16" y="97"/>
                        <a:pt x="16" y="96"/>
                      </a:cubicBezTo>
                      <a:cubicBezTo>
                        <a:pt x="16" y="93"/>
                        <a:pt x="12" y="80"/>
                        <a:pt x="10" y="78"/>
                      </a:cubicBezTo>
                      <a:cubicBezTo>
                        <a:pt x="8" y="76"/>
                        <a:pt x="5" y="74"/>
                        <a:pt x="5" y="71"/>
                      </a:cubicBezTo>
                      <a:cubicBezTo>
                        <a:pt x="5" y="70"/>
                        <a:pt x="5" y="69"/>
                        <a:pt x="5" y="69"/>
                      </a:cubicBezTo>
                      <a:cubicBezTo>
                        <a:pt x="5" y="69"/>
                        <a:pt x="5" y="69"/>
                        <a:pt x="5" y="69"/>
                      </a:cubicBezTo>
                      <a:cubicBezTo>
                        <a:pt x="5" y="68"/>
                        <a:pt x="8" y="65"/>
                        <a:pt x="8" y="63"/>
                      </a:cubicBezTo>
                      <a:cubicBezTo>
                        <a:pt x="8" y="59"/>
                        <a:pt x="7" y="53"/>
                        <a:pt x="5" y="50"/>
                      </a:cubicBezTo>
                      <a:cubicBezTo>
                        <a:pt x="4" y="48"/>
                        <a:pt x="0" y="48"/>
                        <a:pt x="0" y="42"/>
                      </a:cubicBezTo>
                      <a:cubicBezTo>
                        <a:pt x="0" y="37"/>
                        <a:pt x="2" y="33"/>
                        <a:pt x="5" y="30"/>
                      </a:cubicBezTo>
                      <a:cubicBezTo>
                        <a:pt x="6" y="29"/>
                        <a:pt x="9" y="30"/>
                        <a:pt x="12" y="28"/>
                      </a:cubicBezTo>
                      <a:cubicBezTo>
                        <a:pt x="19" y="24"/>
                        <a:pt x="23" y="21"/>
                        <a:pt x="29" y="13"/>
                      </a:cubicBezTo>
                      <a:cubicBezTo>
                        <a:pt x="30" y="13"/>
                        <a:pt x="30" y="13"/>
                        <a:pt x="30" y="13"/>
                      </a:cubicBezTo>
                      <a:cubicBezTo>
                        <a:pt x="30" y="15"/>
                        <a:pt x="32" y="16"/>
                        <a:pt x="32" y="16"/>
                      </a:cubicBezTo>
                      <a:cubicBezTo>
                        <a:pt x="33" y="16"/>
                        <a:pt x="34" y="14"/>
                        <a:pt x="34" y="13"/>
                      </a:cubicBezTo>
                      <a:cubicBezTo>
                        <a:pt x="34" y="10"/>
                        <a:pt x="34" y="9"/>
                        <a:pt x="34" y="6"/>
                      </a:cubicBezTo>
                      <a:cubicBezTo>
                        <a:pt x="34" y="6"/>
                        <a:pt x="40" y="4"/>
                        <a:pt x="41" y="4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5" y="6"/>
                        <a:pt x="58" y="0"/>
                        <a:pt x="62" y="0"/>
                      </a:cubicBezTo>
                      <a:cubicBezTo>
                        <a:pt x="67" y="0"/>
                        <a:pt x="69" y="3"/>
                        <a:pt x="74" y="3"/>
                      </a:cubicBezTo>
                      <a:cubicBezTo>
                        <a:pt x="74" y="11"/>
                        <a:pt x="80" y="13"/>
                        <a:pt x="84" y="14"/>
                      </a:cubicBezTo>
                      <a:cubicBezTo>
                        <a:pt x="79" y="23"/>
                        <a:pt x="65" y="25"/>
                        <a:pt x="65" y="38"/>
                      </a:cubicBezTo>
                      <a:cubicBezTo>
                        <a:pt x="65" y="40"/>
                        <a:pt x="66" y="41"/>
                        <a:pt x="67" y="42"/>
                      </a:cubicBezTo>
                      <a:cubicBezTo>
                        <a:pt x="74" y="48"/>
                        <a:pt x="77" y="56"/>
                        <a:pt x="84" y="61"/>
                      </a:cubicBezTo>
                      <a:cubicBezTo>
                        <a:pt x="91" y="65"/>
                        <a:pt x="95" y="78"/>
                        <a:pt x="95" y="87"/>
                      </a:cubicBezTo>
                      <a:cubicBezTo>
                        <a:pt x="95" y="94"/>
                        <a:pt x="92" y="96"/>
                        <a:pt x="92" y="102"/>
                      </a:cubicBezTo>
                      <a:cubicBezTo>
                        <a:pt x="83" y="104"/>
                        <a:pt x="82" y="107"/>
                        <a:pt x="74" y="111"/>
                      </a:cubicBezTo>
                      <a:cubicBezTo>
                        <a:pt x="71" y="113"/>
                        <a:pt x="71" y="117"/>
                        <a:pt x="68" y="117"/>
                      </a:cubicBezTo>
                      <a:cubicBezTo>
                        <a:pt x="67" y="117"/>
                        <a:pt x="67" y="115"/>
                        <a:pt x="67" y="115"/>
                      </a:cubicBezTo>
                      <a:cubicBezTo>
                        <a:pt x="67" y="116"/>
                        <a:pt x="67" y="117"/>
                        <a:pt x="67" y="118"/>
                      </a:cubicBezTo>
                      <a:cubicBezTo>
                        <a:pt x="67" y="121"/>
                        <a:pt x="61" y="125"/>
                        <a:pt x="60" y="125"/>
                      </a:cubicBezTo>
                      <a:cubicBezTo>
                        <a:pt x="59" y="125"/>
                        <a:pt x="58" y="121"/>
                        <a:pt x="58" y="119"/>
                      </a:cubicBezTo>
                      <a:cubicBezTo>
                        <a:pt x="58" y="117"/>
                        <a:pt x="58" y="116"/>
                        <a:pt x="59" y="115"/>
                      </a:cubicBezTo>
                      <a:cubicBezTo>
                        <a:pt x="58" y="115"/>
                        <a:pt x="57" y="112"/>
                        <a:pt x="57" y="111"/>
                      </a:cubicBezTo>
                      <a:cubicBezTo>
                        <a:pt x="53" y="111"/>
                        <a:pt x="47" y="109"/>
                        <a:pt x="47" y="105"/>
                      </a:cubicBezTo>
                      <a:cubicBezTo>
                        <a:pt x="41" y="105"/>
                        <a:pt x="44" y="101"/>
                        <a:pt x="40" y="97"/>
                      </a:cubicBezTo>
                      <a:cubicBezTo>
                        <a:pt x="36" y="93"/>
                        <a:pt x="32" y="93"/>
                        <a:pt x="28" y="92"/>
                      </a:cubicBezTo>
                      <a:cubicBezTo>
                        <a:pt x="27" y="92"/>
                        <a:pt x="26" y="88"/>
                        <a:pt x="26" y="88"/>
                      </a:cubicBezTo>
                      <a:cubicBezTo>
                        <a:pt x="26" y="85"/>
                        <a:pt x="22" y="84"/>
                        <a:pt x="19" y="84"/>
                      </a:cubicBezTo>
                      <a:cubicBezTo>
                        <a:pt x="17" y="84"/>
                        <a:pt x="17" y="86"/>
                        <a:pt x="17" y="87"/>
                      </a:cubicBezTo>
                      <a:cubicBezTo>
                        <a:pt x="17" y="90"/>
                        <a:pt x="18" y="90"/>
                        <a:pt x="18" y="93"/>
                      </a:cubicBezTo>
                      <a:cubicBezTo>
                        <a:pt x="18" y="101"/>
                        <a:pt x="10" y="104"/>
                        <a:pt x="10" y="111"/>
                      </a:cubicBezTo>
                      <a:cubicBezTo>
                        <a:pt x="10" y="120"/>
                        <a:pt x="20" y="117"/>
                        <a:pt x="20" y="125"/>
                      </a:cubicBezTo>
                      <a:cubicBezTo>
                        <a:pt x="19" y="125"/>
                        <a:pt x="19" y="125"/>
                        <a:pt x="19" y="125"/>
                      </a:cubicBezTo>
                      <a:cubicBezTo>
                        <a:pt x="20" y="127"/>
                        <a:pt x="21" y="132"/>
                        <a:pt x="23" y="134"/>
                      </a:cubicBezTo>
                      <a:cubicBezTo>
                        <a:pt x="30" y="142"/>
                        <a:pt x="47" y="144"/>
                        <a:pt x="47" y="158"/>
                      </a:cubicBezTo>
                      <a:cubicBezTo>
                        <a:pt x="47" y="161"/>
                        <a:pt x="46" y="161"/>
                        <a:pt x="46" y="164"/>
                      </a:cubicBezTo>
                      <a:cubicBezTo>
                        <a:pt x="46" y="169"/>
                        <a:pt x="51" y="170"/>
                        <a:pt x="52" y="174"/>
                      </a:cubicBezTo>
                      <a:cubicBezTo>
                        <a:pt x="53" y="178"/>
                        <a:pt x="53" y="179"/>
                        <a:pt x="54" y="182"/>
                      </a:cubicBezTo>
                      <a:cubicBezTo>
                        <a:pt x="52" y="183"/>
                        <a:pt x="52" y="183"/>
                        <a:pt x="51" y="183"/>
                      </a:cubicBezTo>
                      <a:cubicBezTo>
                        <a:pt x="50" y="183"/>
                        <a:pt x="49" y="184"/>
                        <a:pt x="48" y="184"/>
                      </a:cubicBezTo>
                      <a:cubicBezTo>
                        <a:pt x="46" y="184"/>
                        <a:pt x="45" y="182"/>
                        <a:pt x="44" y="181"/>
                      </a:cubicBezTo>
                      <a:cubicBezTo>
                        <a:pt x="35" y="178"/>
                        <a:pt x="27" y="170"/>
                        <a:pt x="24" y="160"/>
                      </a:cubicBezTo>
                      <a:cubicBezTo>
                        <a:pt x="21" y="152"/>
                        <a:pt x="20" y="146"/>
                        <a:pt x="17" y="139"/>
                      </a:cubicBezTo>
                      <a:cubicBezTo>
                        <a:pt x="15" y="135"/>
                        <a:pt x="13" y="125"/>
                        <a:pt x="9" y="125"/>
                      </a:cubicBezTo>
                      <a:cubicBezTo>
                        <a:pt x="6" y="125"/>
                        <a:pt x="7" y="127"/>
                        <a:pt x="5" y="125"/>
                      </a:cubicBezTo>
                      <a:cubicBezTo>
                        <a:pt x="4" y="125"/>
                        <a:pt x="5" y="124"/>
                        <a:pt x="5" y="123"/>
                      </a:cubicBezTo>
                      <a:cubicBezTo>
                        <a:pt x="5" y="119"/>
                        <a:pt x="5" y="116"/>
                        <a:pt x="6" y="112"/>
                      </a:cubicBezTo>
                      <a:cubicBezTo>
                        <a:pt x="7" y="112"/>
                        <a:pt x="7" y="112"/>
                        <a:pt x="7" y="112"/>
                      </a:cubicBezTo>
                      <a:lnTo>
                        <a:pt x="8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10">
                  <a:extLst>
                    <a:ext uri="{FF2B5EF4-FFF2-40B4-BE49-F238E27FC236}">
                      <a16:creationId xmlns:a16="http://schemas.microsoft.com/office/drawing/2014/main" id="{61D87DBF-91E1-E548-8514-DEBC6CFCF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3623" y="2987758"/>
                  <a:ext cx="211904" cy="226774"/>
                </a:xfrm>
                <a:custGeom>
                  <a:avLst/>
                  <a:gdLst>
                    <a:gd name="T0" fmla="*/ 39 w 87"/>
                    <a:gd name="T1" fmla="*/ 48 h 93"/>
                    <a:gd name="T2" fmla="*/ 38 w 87"/>
                    <a:gd name="T3" fmla="*/ 45 h 93"/>
                    <a:gd name="T4" fmla="*/ 33 w 87"/>
                    <a:gd name="T5" fmla="*/ 44 h 93"/>
                    <a:gd name="T6" fmla="*/ 29 w 87"/>
                    <a:gd name="T7" fmla="*/ 34 h 93"/>
                    <a:gd name="T8" fmla="*/ 19 w 87"/>
                    <a:gd name="T9" fmla="*/ 24 h 93"/>
                    <a:gd name="T10" fmla="*/ 14 w 87"/>
                    <a:gd name="T11" fmla="*/ 16 h 93"/>
                    <a:gd name="T12" fmla="*/ 8 w 87"/>
                    <a:gd name="T13" fmla="*/ 13 h 93"/>
                    <a:gd name="T14" fmla="*/ 0 w 87"/>
                    <a:gd name="T15" fmla="*/ 2 h 93"/>
                    <a:gd name="T16" fmla="*/ 0 w 87"/>
                    <a:gd name="T17" fmla="*/ 0 h 93"/>
                    <a:gd name="T18" fmla="*/ 2 w 87"/>
                    <a:gd name="T19" fmla="*/ 0 h 93"/>
                    <a:gd name="T20" fmla="*/ 7 w 87"/>
                    <a:gd name="T21" fmla="*/ 2 h 93"/>
                    <a:gd name="T22" fmla="*/ 17 w 87"/>
                    <a:gd name="T23" fmla="*/ 2 h 93"/>
                    <a:gd name="T24" fmla="*/ 27 w 87"/>
                    <a:gd name="T25" fmla="*/ 13 h 93"/>
                    <a:gd name="T26" fmla="*/ 31 w 87"/>
                    <a:gd name="T27" fmla="*/ 14 h 93"/>
                    <a:gd name="T28" fmla="*/ 40 w 87"/>
                    <a:gd name="T29" fmla="*/ 22 h 93"/>
                    <a:gd name="T30" fmla="*/ 56 w 87"/>
                    <a:gd name="T31" fmla="*/ 34 h 93"/>
                    <a:gd name="T32" fmla="*/ 66 w 87"/>
                    <a:gd name="T33" fmla="*/ 41 h 93"/>
                    <a:gd name="T34" fmla="*/ 65 w 87"/>
                    <a:gd name="T35" fmla="*/ 43 h 93"/>
                    <a:gd name="T36" fmla="*/ 67 w 87"/>
                    <a:gd name="T37" fmla="*/ 43 h 93"/>
                    <a:gd name="T38" fmla="*/ 70 w 87"/>
                    <a:gd name="T39" fmla="*/ 45 h 93"/>
                    <a:gd name="T40" fmla="*/ 69 w 87"/>
                    <a:gd name="T41" fmla="*/ 48 h 93"/>
                    <a:gd name="T42" fmla="*/ 74 w 87"/>
                    <a:gd name="T43" fmla="*/ 53 h 93"/>
                    <a:gd name="T44" fmla="*/ 81 w 87"/>
                    <a:gd name="T45" fmla="*/ 64 h 93"/>
                    <a:gd name="T46" fmla="*/ 87 w 87"/>
                    <a:gd name="T47" fmla="*/ 69 h 93"/>
                    <a:gd name="T48" fmla="*/ 87 w 87"/>
                    <a:gd name="T49" fmla="*/ 81 h 93"/>
                    <a:gd name="T50" fmla="*/ 85 w 87"/>
                    <a:gd name="T51" fmla="*/ 89 h 93"/>
                    <a:gd name="T52" fmla="*/ 77 w 87"/>
                    <a:gd name="T53" fmla="*/ 93 h 93"/>
                    <a:gd name="T54" fmla="*/ 71 w 87"/>
                    <a:gd name="T55" fmla="*/ 86 h 93"/>
                    <a:gd name="T56" fmla="*/ 55 w 87"/>
                    <a:gd name="T57" fmla="*/ 73 h 93"/>
                    <a:gd name="T58" fmla="*/ 44 w 87"/>
                    <a:gd name="T59" fmla="*/ 55 h 93"/>
                    <a:gd name="T60" fmla="*/ 39 w 87"/>
                    <a:gd name="T61" fmla="*/ 48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7" h="93">
                      <a:moveTo>
                        <a:pt x="39" y="48"/>
                      </a:moveTo>
                      <a:cubicBezTo>
                        <a:pt x="38" y="48"/>
                        <a:pt x="38" y="46"/>
                        <a:pt x="38" y="45"/>
                      </a:cubicBezTo>
                      <a:cubicBezTo>
                        <a:pt x="38" y="45"/>
                        <a:pt x="34" y="45"/>
                        <a:pt x="33" y="44"/>
                      </a:cubicBezTo>
                      <a:cubicBezTo>
                        <a:pt x="32" y="43"/>
                        <a:pt x="30" y="36"/>
                        <a:pt x="29" y="34"/>
                      </a:cubicBezTo>
                      <a:cubicBezTo>
                        <a:pt x="27" y="27"/>
                        <a:pt x="21" y="29"/>
                        <a:pt x="19" y="24"/>
                      </a:cubicBezTo>
                      <a:cubicBezTo>
                        <a:pt x="17" y="21"/>
                        <a:pt x="16" y="19"/>
                        <a:pt x="14" y="16"/>
                      </a:cubicBezTo>
                      <a:cubicBezTo>
                        <a:pt x="13" y="13"/>
                        <a:pt x="10" y="14"/>
                        <a:pt x="8" y="13"/>
                      </a:cubicBezTo>
                      <a:cubicBezTo>
                        <a:pt x="5" y="13"/>
                        <a:pt x="1" y="5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5" y="0"/>
                        <a:pt x="5" y="1"/>
                        <a:pt x="7" y="2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23" y="4"/>
                        <a:pt x="25" y="8"/>
                        <a:pt x="27" y="13"/>
                      </a:cubicBezTo>
                      <a:cubicBezTo>
                        <a:pt x="28" y="14"/>
                        <a:pt x="29" y="14"/>
                        <a:pt x="31" y="14"/>
                      </a:cubicBezTo>
                      <a:cubicBezTo>
                        <a:pt x="35" y="16"/>
                        <a:pt x="37" y="19"/>
                        <a:pt x="40" y="22"/>
                      </a:cubicBezTo>
                      <a:cubicBezTo>
                        <a:pt x="45" y="28"/>
                        <a:pt x="48" y="31"/>
                        <a:pt x="56" y="34"/>
                      </a:cubicBezTo>
                      <a:cubicBezTo>
                        <a:pt x="61" y="35"/>
                        <a:pt x="66" y="37"/>
                        <a:pt x="66" y="41"/>
                      </a:cubicBezTo>
                      <a:cubicBezTo>
                        <a:pt x="66" y="41"/>
                        <a:pt x="65" y="42"/>
                        <a:pt x="65" y="43"/>
                      </a:cubicBezTo>
                      <a:cubicBezTo>
                        <a:pt x="66" y="43"/>
                        <a:pt x="66" y="43"/>
                        <a:pt x="67" y="43"/>
                      </a:cubicBezTo>
                      <a:cubicBezTo>
                        <a:pt x="68" y="43"/>
                        <a:pt x="69" y="44"/>
                        <a:pt x="70" y="45"/>
                      </a:cubicBezTo>
                      <a:cubicBezTo>
                        <a:pt x="69" y="48"/>
                        <a:pt x="69" y="48"/>
                        <a:pt x="69" y="48"/>
                      </a:cubicBezTo>
                      <a:cubicBezTo>
                        <a:pt x="69" y="52"/>
                        <a:pt x="71" y="53"/>
                        <a:pt x="74" y="53"/>
                      </a:cubicBezTo>
                      <a:cubicBezTo>
                        <a:pt x="74" y="59"/>
                        <a:pt x="78" y="60"/>
                        <a:pt x="81" y="64"/>
                      </a:cubicBezTo>
                      <a:cubicBezTo>
                        <a:pt x="83" y="65"/>
                        <a:pt x="87" y="66"/>
                        <a:pt x="87" y="69"/>
                      </a:cubicBezTo>
                      <a:cubicBezTo>
                        <a:pt x="87" y="73"/>
                        <a:pt x="87" y="75"/>
                        <a:pt x="87" y="81"/>
                      </a:cubicBezTo>
                      <a:cubicBezTo>
                        <a:pt x="84" y="82"/>
                        <a:pt x="85" y="86"/>
                        <a:pt x="85" y="89"/>
                      </a:cubicBezTo>
                      <a:cubicBezTo>
                        <a:pt x="85" y="93"/>
                        <a:pt x="79" y="93"/>
                        <a:pt x="77" y="93"/>
                      </a:cubicBezTo>
                      <a:cubicBezTo>
                        <a:pt x="76" y="93"/>
                        <a:pt x="71" y="86"/>
                        <a:pt x="71" y="86"/>
                      </a:cubicBezTo>
                      <a:cubicBezTo>
                        <a:pt x="65" y="80"/>
                        <a:pt x="60" y="78"/>
                        <a:pt x="55" y="73"/>
                      </a:cubicBezTo>
                      <a:cubicBezTo>
                        <a:pt x="49" y="67"/>
                        <a:pt x="47" y="62"/>
                        <a:pt x="44" y="55"/>
                      </a:cubicBezTo>
                      <a:cubicBezTo>
                        <a:pt x="43" y="54"/>
                        <a:pt x="40" y="48"/>
                        <a:pt x="3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52">
                  <a:extLst>
                    <a:ext uri="{FF2B5EF4-FFF2-40B4-BE49-F238E27FC236}">
                      <a16:creationId xmlns:a16="http://schemas.microsoft.com/office/drawing/2014/main" id="{9B9B672E-388E-C67A-A352-AE9560291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0140" y="2390463"/>
                  <a:ext cx="47090" cy="60721"/>
                </a:xfrm>
                <a:custGeom>
                  <a:avLst/>
                  <a:gdLst>
                    <a:gd name="T0" fmla="*/ 7 w 19"/>
                    <a:gd name="T1" fmla="*/ 15 h 25"/>
                    <a:gd name="T2" fmla="*/ 8 w 19"/>
                    <a:gd name="T3" fmla="*/ 11 h 25"/>
                    <a:gd name="T4" fmla="*/ 6 w 19"/>
                    <a:gd name="T5" fmla="*/ 7 h 25"/>
                    <a:gd name="T6" fmla="*/ 6 w 19"/>
                    <a:gd name="T7" fmla="*/ 9 h 25"/>
                    <a:gd name="T8" fmla="*/ 3 w 19"/>
                    <a:gd name="T9" fmla="*/ 11 h 25"/>
                    <a:gd name="T10" fmla="*/ 0 w 19"/>
                    <a:gd name="T11" fmla="*/ 7 h 25"/>
                    <a:gd name="T12" fmla="*/ 9 w 19"/>
                    <a:gd name="T13" fmla="*/ 0 h 25"/>
                    <a:gd name="T14" fmla="*/ 16 w 19"/>
                    <a:gd name="T15" fmla="*/ 2 h 25"/>
                    <a:gd name="T16" fmla="*/ 17 w 19"/>
                    <a:gd name="T17" fmla="*/ 5 h 25"/>
                    <a:gd name="T18" fmla="*/ 19 w 19"/>
                    <a:gd name="T19" fmla="*/ 8 h 25"/>
                    <a:gd name="T20" fmla="*/ 19 w 19"/>
                    <a:gd name="T21" fmla="*/ 11 h 25"/>
                    <a:gd name="T22" fmla="*/ 17 w 19"/>
                    <a:gd name="T23" fmla="*/ 11 h 25"/>
                    <a:gd name="T24" fmla="*/ 9 w 19"/>
                    <a:gd name="T25" fmla="*/ 25 h 25"/>
                    <a:gd name="T26" fmla="*/ 8 w 19"/>
                    <a:gd name="T27" fmla="*/ 22 h 25"/>
                    <a:gd name="T28" fmla="*/ 8 w 19"/>
                    <a:gd name="T29" fmla="*/ 24 h 25"/>
                    <a:gd name="T30" fmla="*/ 4 w 19"/>
                    <a:gd name="T31" fmla="*/ 19 h 25"/>
                    <a:gd name="T32" fmla="*/ 7 w 19"/>
                    <a:gd name="T33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7" y="15"/>
                      </a:move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0"/>
                        <a:pt x="6" y="8"/>
                        <a:pt x="6" y="7"/>
                      </a:cubicBezTo>
                      <a:cubicBezTo>
                        <a:pt x="6" y="8"/>
                        <a:pt x="6" y="8"/>
                        <a:pt x="6" y="9"/>
                      </a:cubicBezTo>
                      <a:cubicBezTo>
                        <a:pt x="5" y="9"/>
                        <a:pt x="4" y="11"/>
                        <a:pt x="3" y="11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6"/>
                        <a:pt x="8" y="0"/>
                        <a:pt x="9" y="0"/>
                      </a:cubicBezTo>
                      <a:cubicBezTo>
                        <a:pt x="11" y="0"/>
                        <a:pt x="13" y="2"/>
                        <a:pt x="16" y="2"/>
                      </a:cubicBezTo>
                      <a:cubicBezTo>
                        <a:pt x="16" y="3"/>
                        <a:pt x="16" y="5"/>
                        <a:pt x="17" y="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18" y="11"/>
                        <a:pt x="17" y="11"/>
                        <a:pt x="17" y="11"/>
                      </a:cubicBezTo>
                      <a:cubicBezTo>
                        <a:pt x="16" y="16"/>
                        <a:pt x="13" y="25"/>
                        <a:pt x="9" y="25"/>
                      </a:cubicBezTo>
                      <a:cubicBezTo>
                        <a:pt x="8" y="25"/>
                        <a:pt x="8" y="23"/>
                        <a:pt x="8" y="22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6" y="24"/>
                        <a:pt x="4" y="20"/>
                        <a:pt x="4" y="19"/>
                      </a:cubicBezTo>
                      <a:cubicBezTo>
                        <a:pt x="4" y="19"/>
                        <a:pt x="7" y="15"/>
                        <a:pt x="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53">
                  <a:extLst>
                    <a:ext uri="{FF2B5EF4-FFF2-40B4-BE49-F238E27FC236}">
                      <a16:creationId xmlns:a16="http://schemas.microsoft.com/office/drawing/2014/main" id="{475AE5F4-7BD5-639C-4896-6997203D6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4665" y="2375593"/>
                  <a:ext cx="53286" cy="39654"/>
                </a:xfrm>
                <a:custGeom>
                  <a:avLst/>
                  <a:gdLst>
                    <a:gd name="T0" fmla="*/ 15 w 22"/>
                    <a:gd name="T1" fmla="*/ 10 h 16"/>
                    <a:gd name="T2" fmla="*/ 11 w 22"/>
                    <a:gd name="T3" fmla="*/ 8 h 16"/>
                    <a:gd name="T4" fmla="*/ 4 w 22"/>
                    <a:gd name="T5" fmla="*/ 16 h 16"/>
                    <a:gd name="T6" fmla="*/ 3 w 22"/>
                    <a:gd name="T7" fmla="*/ 11 h 16"/>
                    <a:gd name="T8" fmla="*/ 0 w 22"/>
                    <a:gd name="T9" fmla="*/ 8 h 16"/>
                    <a:gd name="T10" fmla="*/ 6 w 22"/>
                    <a:gd name="T11" fmla="*/ 4 h 16"/>
                    <a:gd name="T12" fmla="*/ 15 w 22"/>
                    <a:gd name="T13" fmla="*/ 0 h 16"/>
                    <a:gd name="T14" fmla="*/ 15 w 22"/>
                    <a:gd name="T15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16">
                      <a:moveTo>
                        <a:pt x="15" y="10"/>
                      </a:moveTo>
                      <a:cubicBezTo>
                        <a:pt x="13" y="10"/>
                        <a:pt x="12" y="9"/>
                        <a:pt x="11" y="8"/>
                      </a:cubicBezTo>
                      <a:cubicBezTo>
                        <a:pt x="9" y="11"/>
                        <a:pt x="8" y="16"/>
                        <a:pt x="4" y="16"/>
                      </a:cubicBezTo>
                      <a:cubicBezTo>
                        <a:pt x="3" y="16"/>
                        <a:pt x="2" y="13"/>
                        <a:pt x="3" y="11"/>
                      </a:cubicBezTo>
                      <a:cubicBezTo>
                        <a:pt x="1" y="10"/>
                        <a:pt x="0" y="10"/>
                        <a:pt x="0" y="8"/>
                      </a:cubicBezTo>
                      <a:cubicBezTo>
                        <a:pt x="0" y="8"/>
                        <a:pt x="6" y="4"/>
                        <a:pt x="6" y="4"/>
                      </a:cubicBezTo>
                      <a:cubicBezTo>
                        <a:pt x="11" y="5"/>
                        <a:pt x="11" y="0"/>
                        <a:pt x="15" y="0"/>
                      </a:cubicBezTo>
                      <a:cubicBezTo>
                        <a:pt x="22" y="0"/>
                        <a:pt x="18" y="10"/>
                        <a:pt x="1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54">
                  <a:extLst>
                    <a:ext uri="{FF2B5EF4-FFF2-40B4-BE49-F238E27FC236}">
                      <a16:creationId xmlns:a16="http://schemas.microsoft.com/office/drawing/2014/main" id="{32A0CCC4-5FA8-C1E9-6DE8-CEF660741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4924" y="2216975"/>
                  <a:ext cx="224296" cy="180923"/>
                </a:xfrm>
                <a:custGeom>
                  <a:avLst/>
                  <a:gdLst>
                    <a:gd name="T0" fmla="*/ 36 w 92"/>
                    <a:gd name="T1" fmla="*/ 71 h 74"/>
                    <a:gd name="T2" fmla="*/ 36 w 92"/>
                    <a:gd name="T3" fmla="*/ 69 h 74"/>
                    <a:gd name="T4" fmla="*/ 37 w 92"/>
                    <a:gd name="T5" fmla="*/ 64 h 74"/>
                    <a:gd name="T6" fmla="*/ 29 w 92"/>
                    <a:gd name="T7" fmla="*/ 62 h 74"/>
                    <a:gd name="T8" fmla="*/ 26 w 92"/>
                    <a:gd name="T9" fmla="*/ 64 h 74"/>
                    <a:gd name="T10" fmla="*/ 19 w 92"/>
                    <a:gd name="T11" fmla="*/ 65 h 74"/>
                    <a:gd name="T12" fmla="*/ 5 w 92"/>
                    <a:gd name="T13" fmla="*/ 69 h 74"/>
                    <a:gd name="T14" fmla="*/ 0 w 92"/>
                    <a:gd name="T15" fmla="*/ 68 h 74"/>
                    <a:gd name="T16" fmla="*/ 4 w 92"/>
                    <a:gd name="T17" fmla="*/ 66 h 74"/>
                    <a:gd name="T18" fmla="*/ 20 w 92"/>
                    <a:gd name="T19" fmla="*/ 55 h 74"/>
                    <a:gd name="T20" fmla="*/ 38 w 92"/>
                    <a:gd name="T21" fmla="*/ 55 h 74"/>
                    <a:gd name="T22" fmla="*/ 47 w 92"/>
                    <a:gd name="T23" fmla="*/ 46 h 74"/>
                    <a:gd name="T24" fmla="*/ 52 w 92"/>
                    <a:gd name="T25" fmla="*/ 38 h 74"/>
                    <a:gd name="T26" fmla="*/ 51 w 92"/>
                    <a:gd name="T27" fmla="*/ 42 h 74"/>
                    <a:gd name="T28" fmla="*/ 52 w 92"/>
                    <a:gd name="T29" fmla="*/ 43 h 74"/>
                    <a:gd name="T30" fmla="*/ 60 w 92"/>
                    <a:gd name="T31" fmla="*/ 39 h 74"/>
                    <a:gd name="T32" fmla="*/ 76 w 92"/>
                    <a:gd name="T33" fmla="*/ 16 h 74"/>
                    <a:gd name="T34" fmla="*/ 75 w 92"/>
                    <a:gd name="T35" fmla="*/ 12 h 74"/>
                    <a:gd name="T36" fmla="*/ 82 w 92"/>
                    <a:gd name="T37" fmla="*/ 2 h 74"/>
                    <a:gd name="T38" fmla="*/ 85 w 92"/>
                    <a:gd name="T39" fmla="*/ 3 h 74"/>
                    <a:gd name="T40" fmla="*/ 85 w 92"/>
                    <a:gd name="T41" fmla="*/ 2 h 74"/>
                    <a:gd name="T42" fmla="*/ 84 w 92"/>
                    <a:gd name="T43" fmla="*/ 0 h 74"/>
                    <a:gd name="T44" fmla="*/ 87 w 92"/>
                    <a:gd name="T45" fmla="*/ 1 h 74"/>
                    <a:gd name="T46" fmla="*/ 88 w 92"/>
                    <a:gd name="T47" fmla="*/ 7 h 74"/>
                    <a:gd name="T48" fmla="*/ 92 w 92"/>
                    <a:gd name="T49" fmla="*/ 17 h 74"/>
                    <a:gd name="T50" fmla="*/ 88 w 92"/>
                    <a:gd name="T51" fmla="*/ 26 h 74"/>
                    <a:gd name="T52" fmla="*/ 88 w 92"/>
                    <a:gd name="T53" fmla="*/ 28 h 74"/>
                    <a:gd name="T54" fmla="*/ 85 w 92"/>
                    <a:gd name="T55" fmla="*/ 28 h 74"/>
                    <a:gd name="T56" fmla="*/ 83 w 92"/>
                    <a:gd name="T57" fmla="*/ 41 h 74"/>
                    <a:gd name="T58" fmla="*/ 80 w 92"/>
                    <a:gd name="T59" fmla="*/ 49 h 74"/>
                    <a:gd name="T60" fmla="*/ 82 w 92"/>
                    <a:gd name="T61" fmla="*/ 55 h 74"/>
                    <a:gd name="T62" fmla="*/ 75 w 92"/>
                    <a:gd name="T63" fmla="*/ 60 h 74"/>
                    <a:gd name="T64" fmla="*/ 75 w 92"/>
                    <a:gd name="T65" fmla="*/ 56 h 74"/>
                    <a:gd name="T66" fmla="*/ 67 w 92"/>
                    <a:gd name="T67" fmla="*/ 63 h 74"/>
                    <a:gd name="T68" fmla="*/ 66 w 92"/>
                    <a:gd name="T69" fmla="*/ 61 h 74"/>
                    <a:gd name="T70" fmla="*/ 63 w 92"/>
                    <a:gd name="T71" fmla="*/ 61 h 74"/>
                    <a:gd name="T72" fmla="*/ 57 w 92"/>
                    <a:gd name="T73" fmla="*/ 65 h 74"/>
                    <a:gd name="T74" fmla="*/ 49 w 92"/>
                    <a:gd name="T75" fmla="*/ 60 h 74"/>
                    <a:gd name="T76" fmla="*/ 47 w 92"/>
                    <a:gd name="T77" fmla="*/ 62 h 74"/>
                    <a:gd name="T78" fmla="*/ 50 w 92"/>
                    <a:gd name="T79" fmla="*/ 67 h 74"/>
                    <a:gd name="T80" fmla="*/ 47 w 92"/>
                    <a:gd name="T81" fmla="*/ 67 h 74"/>
                    <a:gd name="T82" fmla="*/ 40 w 92"/>
                    <a:gd name="T83" fmla="*/ 74 h 74"/>
                    <a:gd name="T84" fmla="*/ 36 w 92"/>
                    <a:gd name="T85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2" h="74">
                      <a:moveTo>
                        <a:pt x="36" y="71"/>
                      </a:moveTo>
                      <a:cubicBezTo>
                        <a:pt x="35" y="71"/>
                        <a:pt x="36" y="70"/>
                        <a:pt x="36" y="69"/>
                      </a:cubicBezTo>
                      <a:cubicBezTo>
                        <a:pt x="36" y="67"/>
                        <a:pt x="37" y="65"/>
                        <a:pt x="37" y="64"/>
                      </a:cubicBezTo>
                      <a:cubicBezTo>
                        <a:pt x="34" y="63"/>
                        <a:pt x="32" y="62"/>
                        <a:pt x="29" y="62"/>
                      </a:cubicBezTo>
                      <a:cubicBezTo>
                        <a:pt x="27" y="62"/>
                        <a:pt x="27" y="64"/>
                        <a:pt x="26" y="64"/>
                      </a:cubicBezTo>
                      <a:cubicBezTo>
                        <a:pt x="23" y="65"/>
                        <a:pt x="22" y="64"/>
                        <a:pt x="19" y="65"/>
                      </a:cubicBezTo>
                      <a:cubicBezTo>
                        <a:pt x="16" y="67"/>
                        <a:pt x="11" y="69"/>
                        <a:pt x="5" y="69"/>
                      </a:cubicBezTo>
                      <a:cubicBezTo>
                        <a:pt x="2" y="69"/>
                        <a:pt x="0" y="69"/>
                        <a:pt x="0" y="68"/>
                      </a:cubicBezTo>
                      <a:cubicBezTo>
                        <a:pt x="0" y="67"/>
                        <a:pt x="3" y="66"/>
                        <a:pt x="4" y="66"/>
                      </a:cubicBezTo>
                      <a:cubicBezTo>
                        <a:pt x="10" y="62"/>
                        <a:pt x="13" y="55"/>
                        <a:pt x="20" y="55"/>
                      </a:cubicBezTo>
                      <a:cubicBezTo>
                        <a:pt x="29" y="55"/>
                        <a:pt x="31" y="55"/>
                        <a:pt x="38" y="55"/>
                      </a:cubicBezTo>
                      <a:cubicBezTo>
                        <a:pt x="43" y="55"/>
                        <a:pt x="45" y="46"/>
                        <a:pt x="47" y="46"/>
                      </a:cubicBezTo>
                      <a:cubicBezTo>
                        <a:pt x="48" y="46"/>
                        <a:pt x="51" y="39"/>
                        <a:pt x="52" y="38"/>
                      </a:cubicBezTo>
                      <a:cubicBezTo>
                        <a:pt x="51" y="39"/>
                        <a:pt x="51" y="40"/>
                        <a:pt x="51" y="42"/>
                      </a:cubicBezTo>
                      <a:cubicBezTo>
                        <a:pt x="51" y="42"/>
                        <a:pt x="52" y="43"/>
                        <a:pt x="52" y="43"/>
                      </a:cubicBezTo>
                      <a:cubicBezTo>
                        <a:pt x="56" y="43"/>
                        <a:pt x="57" y="40"/>
                        <a:pt x="60" y="39"/>
                      </a:cubicBezTo>
                      <a:cubicBezTo>
                        <a:pt x="66" y="37"/>
                        <a:pt x="76" y="25"/>
                        <a:pt x="76" y="16"/>
                      </a:cubicBezTo>
                      <a:cubicBezTo>
                        <a:pt x="76" y="14"/>
                        <a:pt x="75" y="14"/>
                        <a:pt x="75" y="12"/>
                      </a:cubicBezTo>
                      <a:cubicBezTo>
                        <a:pt x="75" y="9"/>
                        <a:pt x="78" y="2"/>
                        <a:pt x="82" y="2"/>
                      </a:cubicBezTo>
                      <a:cubicBezTo>
                        <a:pt x="82" y="2"/>
                        <a:pt x="82" y="5"/>
                        <a:pt x="85" y="3"/>
                      </a:cubicBezTo>
                      <a:cubicBezTo>
                        <a:pt x="85" y="3"/>
                        <a:pt x="85" y="2"/>
                        <a:pt x="85" y="2"/>
                      </a:cubicBezTo>
                      <a:cubicBezTo>
                        <a:pt x="84" y="2"/>
                        <a:pt x="83" y="0"/>
                        <a:pt x="84" y="0"/>
                      </a:cubicBezTo>
                      <a:cubicBezTo>
                        <a:pt x="86" y="0"/>
                        <a:pt x="87" y="0"/>
                        <a:pt x="87" y="1"/>
                      </a:cubicBezTo>
                      <a:cubicBezTo>
                        <a:pt x="88" y="3"/>
                        <a:pt x="88" y="5"/>
                        <a:pt x="88" y="7"/>
                      </a:cubicBezTo>
                      <a:cubicBezTo>
                        <a:pt x="88" y="11"/>
                        <a:pt x="92" y="13"/>
                        <a:pt x="92" y="17"/>
                      </a:cubicBezTo>
                      <a:cubicBezTo>
                        <a:pt x="92" y="22"/>
                        <a:pt x="88" y="22"/>
                        <a:pt x="88" y="26"/>
                      </a:cubicBezTo>
                      <a:cubicBezTo>
                        <a:pt x="88" y="26"/>
                        <a:pt x="88" y="27"/>
                        <a:pt x="88" y="28"/>
                      </a:cubicBezTo>
                      <a:cubicBezTo>
                        <a:pt x="87" y="28"/>
                        <a:pt x="86" y="28"/>
                        <a:pt x="85" y="28"/>
                      </a:cubicBezTo>
                      <a:cubicBezTo>
                        <a:pt x="83" y="29"/>
                        <a:pt x="83" y="38"/>
                        <a:pt x="83" y="41"/>
                      </a:cubicBezTo>
                      <a:cubicBezTo>
                        <a:pt x="83" y="44"/>
                        <a:pt x="80" y="45"/>
                        <a:pt x="80" y="49"/>
                      </a:cubicBezTo>
                      <a:cubicBezTo>
                        <a:pt x="80" y="52"/>
                        <a:pt x="81" y="53"/>
                        <a:pt x="82" y="55"/>
                      </a:cubicBezTo>
                      <a:cubicBezTo>
                        <a:pt x="78" y="56"/>
                        <a:pt x="78" y="59"/>
                        <a:pt x="75" y="60"/>
                      </a:cubicBezTo>
                      <a:cubicBezTo>
                        <a:pt x="74" y="58"/>
                        <a:pt x="75" y="58"/>
                        <a:pt x="75" y="56"/>
                      </a:cubicBezTo>
                      <a:cubicBezTo>
                        <a:pt x="71" y="58"/>
                        <a:pt x="69" y="59"/>
                        <a:pt x="67" y="63"/>
                      </a:cubicBezTo>
                      <a:cubicBezTo>
                        <a:pt x="67" y="63"/>
                        <a:pt x="66" y="62"/>
                        <a:pt x="66" y="61"/>
                      </a:cubicBezTo>
                      <a:cubicBezTo>
                        <a:pt x="63" y="61"/>
                        <a:pt x="63" y="61"/>
                        <a:pt x="63" y="61"/>
                      </a:cubicBezTo>
                      <a:cubicBezTo>
                        <a:pt x="61" y="63"/>
                        <a:pt x="60" y="65"/>
                        <a:pt x="57" y="65"/>
                      </a:cubicBezTo>
                      <a:cubicBezTo>
                        <a:pt x="51" y="65"/>
                        <a:pt x="52" y="60"/>
                        <a:pt x="49" y="60"/>
                      </a:cubicBezTo>
                      <a:cubicBezTo>
                        <a:pt x="48" y="60"/>
                        <a:pt x="47" y="61"/>
                        <a:pt x="47" y="62"/>
                      </a:cubicBezTo>
                      <a:cubicBezTo>
                        <a:pt x="47" y="63"/>
                        <a:pt x="50" y="67"/>
                        <a:pt x="50" y="67"/>
                      </a:cubicBezTo>
                      <a:cubicBezTo>
                        <a:pt x="49" y="67"/>
                        <a:pt x="48" y="67"/>
                        <a:pt x="47" y="67"/>
                      </a:cubicBezTo>
                      <a:cubicBezTo>
                        <a:pt x="45" y="67"/>
                        <a:pt x="42" y="71"/>
                        <a:pt x="40" y="74"/>
                      </a:cubicBezTo>
                      <a:cubicBezTo>
                        <a:pt x="38" y="74"/>
                        <a:pt x="38" y="71"/>
                        <a:pt x="36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55">
                  <a:extLst>
                    <a:ext uri="{FF2B5EF4-FFF2-40B4-BE49-F238E27FC236}">
                      <a16:creationId xmlns:a16="http://schemas.microsoft.com/office/drawing/2014/main" id="{C8F87381-8230-6756-9248-9BC361DB1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8326" y="2116600"/>
                  <a:ext cx="112768" cy="95419"/>
                </a:xfrm>
                <a:custGeom>
                  <a:avLst/>
                  <a:gdLst>
                    <a:gd name="T0" fmla="*/ 6 w 46"/>
                    <a:gd name="T1" fmla="*/ 21 h 39"/>
                    <a:gd name="T2" fmla="*/ 9 w 46"/>
                    <a:gd name="T3" fmla="*/ 21 h 39"/>
                    <a:gd name="T4" fmla="*/ 16 w 46"/>
                    <a:gd name="T5" fmla="*/ 6 h 39"/>
                    <a:gd name="T6" fmla="*/ 14 w 46"/>
                    <a:gd name="T7" fmla="*/ 3 h 39"/>
                    <a:gd name="T8" fmla="*/ 16 w 46"/>
                    <a:gd name="T9" fmla="*/ 0 h 39"/>
                    <a:gd name="T10" fmla="*/ 39 w 46"/>
                    <a:gd name="T11" fmla="*/ 14 h 39"/>
                    <a:gd name="T12" fmla="*/ 45 w 46"/>
                    <a:gd name="T13" fmla="*/ 13 h 39"/>
                    <a:gd name="T14" fmla="*/ 43 w 46"/>
                    <a:gd name="T15" fmla="*/ 17 h 39"/>
                    <a:gd name="T16" fmla="*/ 46 w 46"/>
                    <a:gd name="T17" fmla="*/ 21 h 39"/>
                    <a:gd name="T18" fmla="*/ 37 w 46"/>
                    <a:gd name="T19" fmla="*/ 23 h 39"/>
                    <a:gd name="T20" fmla="*/ 27 w 46"/>
                    <a:gd name="T21" fmla="*/ 33 h 39"/>
                    <a:gd name="T22" fmla="*/ 15 w 46"/>
                    <a:gd name="T23" fmla="*/ 27 h 39"/>
                    <a:gd name="T24" fmla="*/ 13 w 46"/>
                    <a:gd name="T25" fmla="*/ 29 h 39"/>
                    <a:gd name="T26" fmla="*/ 4 w 46"/>
                    <a:gd name="T27" fmla="*/ 31 h 39"/>
                    <a:gd name="T28" fmla="*/ 10 w 46"/>
                    <a:gd name="T29" fmla="*/ 35 h 39"/>
                    <a:gd name="T30" fmla="*/ 3 w 46"/>
                    <a:gd name="T31" fmla="*/ 39 h 39"/>
                    <a:gd name="T32" fmla="*/ 1 w 46"/>
                    <a:gd name="T33" fmla="*/ 39 h 39"/>
                    <a:gd name="T34" fmla="*/ 1 w 46"/>
                    <a:gd name="T35" fmla="*/ 33 h 39"/>
                    <a:gd name="T36" fmla="*/ 0 w 46"/>
                    <a:gd name="T37" fmla="*/ 30 h 39"/>
                    <a:gd name="T38" fmla="*/ 5 w 46"/>
                    <a:gd name="T39" fmla="*/ 23 h 39"/>
                    <a:gd name="T40" fmla="*/ 5 w 46"/>
                    <a:gd name="T41" fmla="*/ 20 h 39"/>
                    <a:gd name="T42" fmla="*/ 7 w 46"/>
                    <a:gd name="T43" fmla="*/ 22 h 39"/>
                    <a:gd name="T44" fmla="*/ 6 w 46"/>
                    <a:gd name="T45" fmla="*/ 2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6" h="39">
                      <a:moveTo>
                        <a:pt x="6" y="21"/>
                      </a:moveTo>
                      <a:cubicBezTo>
                        <a:pt x="7" y="21"/>
                        <a:pt x="8" y="21"/>
                        <a:pt x="9" y="21"/>
                      </a:cubicBezTo>
                      <a:cubicBezTo>
                        <a:pt x="14" y="21"/>
                        <a:pt x="16" y="10"/>
                        <a:pt x="16" y="6"/>
                      </a:cubicBezTo>
                      <a:cubicBezTo>
                        <a:pt x="16" y="5"/>
                        <a:pt x="14" y="5"/>
                        <a:pt x="14" y="3"/>
                      </a:cubicBezTo>
                      <a:cubicBezTo>
                        <a:pt x="14" y="1"/>
                        <a:pt x="16" y="1"/>
                        <a:pt x="16" y="0"/>
                      </a:cubicBezTo>
                      <a:cubicBezTo>
                        <a:pt x="24" y="5"/>
                        <a:pt x="27" y="14"/>
                        <a:pt x="39" y="14"/>
                      </a:cubicBezTo>
                      <a:cubicBezTo>
                        <a:pt x="41" y="14"/>
                        <a:pt x="43" y="12"/>
                        <a:pt x="45" y="13"/>
                      </a:cubicBezTo>
                      <a:cubicBezTo>
                        <a:pt x="44" y="15"/>
                        <a:pt x="43" y="15"/>
                        <a:pt x="43" y="17"/>
                      </a:cubicBezTo>
                      <a:cubicBezTo>
                        <a:pt x="43" y="19"/>
                        <a:pt x="45" y="20"/>
                        <a:pt x="46" y="21"/>
                      </a:cubicBezTo>
                      <a:cubicBezTo>
                        <a:pt x="44" y="22"/>
                        <a:pt x="42" y="23"/>
                        <a:pt x="37" y="23"/>
                      </a:cubicBezTo>
                      <a:cubicBezTo>
                        <a:pt x="31" y="23"/>
                        <a:pt x="29" y="30"/>
                        <a:pt x="27" y="33"/>
                      </a:cubicBezTo>
                      <a:cubicBezTo>
                        <a:pt x="22" y="30"/>
                        <a:pt x="20" y="30"/>
                        <a:pt x="15" y="27"/>
                      </a:cubicBezTo>
                      <a:cubicBezTo>
                        <a:pt x="14" y="27"/>
                        <a:pt x="13" y="28"/>
                        <a:pt x="13" y="29"/>
                      </a:cubicBezTo>
                      <a:cubicBezTo>
                        <a:pt x="9" y="29"/>
                        <a:pt x="4" y="26"/>
                        <a:pt x="4" y="31"/>
                      </a:cubicBezTo>
                      <a:cubicBezTo>
                        <a:pt x="4" y="34"/>
                        <a:pt x="8" y="34"/>
                        <a:pt x="10" y="35"/>
                      </a:cubicBezTo>
                      <a:cubicBezTo>
                        <a:pt x="7" y="38"/>
                        <a:pt x="5" y="37"/>
                        <a:pt x="3" y="39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1" y="38"/>
                        <a:pt x="1" y="33"/>
                        <a:pt x="1" y="33"/>
                      </a:cubicBezTo>
                      <a:cubicBezTo>
                        <a:pt x="1" y="32"/>
                        <a:pt x="0" y="31"/>
                        <a:pt x="0" y="30"/>
                      </a:cubicBezTo>
                      <a:cubicBezTo>
                        <a:pt x="0" y="27"/>
                        <a:pt x="4" y="25"/>
                        <a:pt x="5" y="23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21"/>
                        <a:pt x="6" y="21"/>
                        <a:pt x="7" y="22"/>
                      </a:cubicBezTo>
                      <a:lnTo>
                        <a:pt x="6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56">
                  <a:extLst>
                    <a:ext uri="{FF2B5EF4-FFF2-40B4-BE49-F238E27FC236}">
                      <a16:creationId xmlns:a16="http://schemas.microsoft.com/office/drawing/2014/main" id="{6A57C9CB-8BD8-0E12-219F-44FFF8942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8615" y="2137666"/>
                  <a:ext cx="19827" cy="19827"/>
                </a:xfrm>
                <a:custGeom>
                  <a:avLst/>
                  <a:gdLst>
                    <a:gd name="T0" fmla="*/ 7 w 8"/>
                    <a:gd name="T1" fmla="*/ 0 h 8"/>
                    <a:gd name="T2" fmla="*/ 8 w 8"/>
                    <a:gd name="T3" fmla="*/ 2 h 8"/>
                    <a:gd name="T4" fmla="*/ 1 w 8"/>
                    <a:gd name="T5" fmla="*/ 8 h 8"/>
                    <a:gd name="T6" fmla="*/ 1 w 8"/>
                    <a:gd name="T7" fmla="*/ 5 h 8"/>
                    <a:gd name="T8" fmla="*/ 8 w 8"/>
                    <a:gd name="T9" fmla="*/ 1 h 8"/>
                    <a:gd name="T10" fmla="*/ 7 w 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8">
                      <a:moveTo>
                        <a:pt x="7" y="0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3"/>
                        <a:pt x="4" y="8"/>
                        <a:pt x="1" y="8"/>
                      </a:cubicBezTo>
                      <a:cubicBezTo>
                        <a:pt x="0" y="8"/>
                        <a:pt x="0" y="6"/>
                        <a:pt x="1" y="5"/>
                      </a:cubicBezTo>
                      <a:cubicBezTo>
                        <a:pt x="2" y="3"/>
                        <a:pt x="5" y="1"/>
                        <a:pt x="8" y="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57">
                  <a:extLst>
                    <a:ext uri="{FF2B5EF4-FFF2-40B4-BE49-F238E27FC236}">
                      <a16:creationId xmlns:a16="http://schemas.microsoft.com/office/drawing/2014/main" id="{98B3237C-357C-5048-0AB4-9CED001513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7030" y="2114122"/>
                  <a:ext cx="27262" cy="19827"/>
                </a:xfrm>
                <a:custGeom>
                  <a:avLst/>
                  <a:gdLst>
                    <a:gd name="T0" fmla="*/ 11 w 11"/>
                    <a:gd name="T1" fmla="*/ 2 h 8"/>
                    <a:gd name="T2" fmla="*/ 1 w 11"/>
                    <a:gd name="T3" fmla="*/ 8 h 8"/>
                    <a:gd name="T4" fmla="*/ 1 w 11"/>
                    <a:gd name="T5" fmla="*/ 6 h 8"/>
                    <a:gd name="T6" fmla="*/ 7 w 11"/>
                    <a:gd name="T7" fmla="*/ 0 h 8"/>
                    <a:gd name="T8" fmla="*/ 11 w 11"/>
                    <a:gd name="T9" fmla="*/ 0 h 8"/>
                    <a:gd name="T10" fmla="*/ 11 w 11"/>
                    <a:gd name="T11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8">
                      <a:moveTo>
                        <a:pt x="11" y="2"/>
                      </a:moveTo>
                      <a:cubicBezTo>
                        <a:pt x="5" y="2"/>
                        <a:pt x="5" y="8"/>
                        <a:pt x="1" y="8"/>
                      </a:cubicBezTo>
                      <a:cubicBezTo>
                        <a:pt x="0" y="8"/>
                        <a:pt x="1" y="7"/>
                        <a:pt x="1" y="6"/>
                      </a:cubicBezTo>
                      <a:cubicBezTo>
                        <a:pt x="1" y="6"/>
                        <a:pt x="3" y="0"/>
                        <a:pt x="7" y="0"/>
                      </a:cubicBezTo>
                      <a:cubicBezTo>
                        <a:pt x="9" y="0"/>
                        <a:pt x="10" y="0"/>
                        <a:pt x="11" y="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58">
                  <a:extLst>
                    <a:ext uri="{FF2B5EF4-FFF2-40B4-BE49-F238E27FC236}">
                      <a16:creationId xmlns:a16="http://schemas.microsoft.com/office/drawing/2014/main" id="{261DCC00-4D14-D523-2987-453BF92BB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6598" y="2094294"/>
                  <a:ext cx="12392" cy="14870"/>
                </a:xfrm>
                <a:custGeom>
                  <a:avLst/>
                  <a:gdLst>
                    <a:gd name="T0" fmla="*/ 0 w 5"/>
                    <a:gd name="T1" fmla="*/ 4 h 6"/>
                    <a:gd name="T2" fmla="*/ 1 w 5"/>
                    <a:gd name="T3" fmla="*/ 2 h 6"/>
                    <a:gd name="T4" fmla="*/ 5 w 5"/>
                    <a:gd name="T5" fmla="*/ 0 h 6"/>
                    <a:gd name="T6" fmla="*/ 0 w 5"/>
                    <a:gd name="T7" fmla="*/ 6 h 6"/>
                    <a:gd name="T8" fmla="*/ 0 w 5"/>
                    <a:gd name="T9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6">
                      <a:moveTo>
                        <a:pt x="0" y="4"/>
                      </a:moveTo>
                      <a:cubicBezTo>
                        <a:pt x="1" y="4"/>
                        <a:pt x="0" y="2"/>
                        <a:pt x="1" y="2"/>
                      </a:cubicBezTo>
                      <a:cubicBezTo>
                        <a:pt x="1" y="0"/>
                        <a:pt x="5" y="0"/>
                        <a:pt x="5" y="0"/>
                      </a:cubicBezTo>
                      <a:cubicBezTo>
                        <a:pt x="5" y="2"/>
                        <a:pt x="3" y="6"/>
                        <a:pt x="0" y="6"/>
                      </a:cubicBezTo>
                      <a:cubicBezTo>
                        <a:pt x="0" y="6"/>
                        <a:pt x="0" y="4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59">
                  <a:extLst>
                    <a:ext uri="{FF2B5EF4-FFF2-40B4-BE49-F238E27FC236}">
                      <a16:creationId xmlns:a16="http://schemas.microsoft.com/office/drawing/2014/main" id="{7FB94DBD-E96E-EE11-4BD2-B22DAC66E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3024" y="1878673"/>
                  <a:ext cx="55764" cy="220578"/>
                </a:xfrm>
                <a:custGeom>
                  <a:avLst/>
                  <a:gdLst>
                    <a:gd name="T0" fmla="*/ 17 w 23"/>
                    <a:gd name="T1" fmla="*/ 55 h 90"/>
                    <a:gd name="T2" fmla="*/ 9 w 23"/>
                    <a:gd name="T3" fmla="*/ 72 h 90"/>
                    <a:gd name="T4" fmla="*/ 17 w 23"/>
                    <a:gd name="T5" fmla="*/ 86 h 90"/>
                    <a:gd name="T6" fmla="*/ 16 w 23"/>
                    <a:gd name="T7" fmla="*/ 87 h 90"/>
                    <a:gd name="T8" fmla="*/ 13 w 23"/>
                    <a:gd name="T9" fmla="*/ 84 h 90"/>
                    <a:gd name="T10" fmla="*/ 11 w 23"/>
                    <a:gd name="T11" fmla="*/ 84 h 90"/>
                    <a:gd name="T12" fmla="*/ 4 w 23"/>
                    <a:gd name="T13" fmla="*/ 90 h 90"/>
                    <a:gd name="T14" fmla="*/ 4 w 23"/>
                    <a:gd name="T15" fmla="*/ 82 h 90"/>
                    <a:gd name="T16" fmla="*/ 5 w 23"/>
                    <a:gd name="T17" fmla="*/ 69 h 90"/>
                    <a:gd name="T18" fmla="*/ 3 w 23"/>
                    <a:gd name="T19" fmla="*/ 61 h 90"/>
                    <a:gd name="T20" fmla="*/ 4 w 23"/>
                    <a:gd name="T21" fmla="*/ 52 h 90"/>
                    <a:gd name="T22" fmla="*/ 4 w 23"/>
                    <a:gd name="T23" fmla="*/ 35 h 90"/>
                    <a:gd name="T24" fmla="*/ 0 w 23"/>
                    <a:gd name="T25" fmla="*/ 25 h 90"/>
                    <a:gd name="T26" fmla="*/ 6 w 23"/>
                    <a:gd name="T27" fmla="*/ 10 h 90"/>
                    <a:gd name="T28" fmla="*/ 7 w 23"/>
                    <a:gd name="T29" fmla="*/ 6 h 90"/>
                    <a:gd name="T30" fmla="*/ 7 w 23"/>
                    <a:gd name="T31" fmla="*/ 0 h 90"/>
                    <a:gd name="T32" fmla="*/ 9 w 23"/>
                    <a:gd name="T33" fmla="*/ 0 h 90"/>
                    <a:gd name="T34" fmla="*/ 13 w 23"/>
                    <a:gd name="T35" fmla="*/ 13 h 90"/>
                    <a:gd name="T36" fmla="*/ 14 w 23"/>
                    <a:gd name="T37" fmla="*/ 24 h 90"/>
                    <a:gd name="T38" fmla="*/ 14 w 23"/>
                    <a:gd name="T39" fmla="*/ 31 h 90"/>
                    <a:gd name="T40" fmla="*/ 16 w 23"/>
                    <a:gd name="T41" fmla="*/ 39 h 90"/>
                    <a:gd name="T42" fmla="*/ 23 w 23"/>
                    <a:gd name="T43" fmla="*/ 59 h 90"/>
                    <a:gd name="T44" fmla="*/ 17 w 23"/>
                    <a:gd name="T45" fmla="*/ 5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3" h="90">
                      <a:moveTo>
                        <a:pt x="17" y="55"/>
                      </a:moveTo>
                      <a:cubicBezTo>
                        <a:pt x="10" y="55"/>
                        <a:pt x="9" y="64"/>
                        <a:pt x="9" y="72"/>
                      </a:cubicBezTo>
                      <a:cubicBezTo>
                        <a:pt x="9" y="78"/>
                        <a:pt x="15" y="81"/>
                        <a:pt x="17" y="86"/>
                      </a:cubicBezTo>
                      <a:cubicBezTo>
                        <a:pt x="17" y="86"/>
                        <a:pt x="17" y="87"/>
                        <a:pt x="16" y="87"/>
                      </a:cubicBezTo>
                      <a:cubicBezTo>
                        <a:pt x="15" y="87"/>
                        <a:pt x="14" y="85"/>
                        <a:pt x="13" y="84"/>
                      </a:cubicBezTo>
                      <a:cubicBezTo>
                        <a:pt x="13" y="84"/>
                        <a:pt x="11" y="84"/>
                        <a:pt x="11" y="84"/>
                      </a:cubicBezTo>
                      <a:cubicBezTo>
                        <a:pt x="7" y="84"/>
                        <a:pt x="7" y="90"/>
                        <a:pt x="4" y="90"/>
                      </a:cubicBezTo>
                      <a:cubicBezTo>
                        <a:pt x="3" y="90"/>
                        <a:pt x="4" y="83"/>
                        <a:pt x="4" y="82"/>
                      </a:cubicBezTo>
                      <a:cubicBezTo>
                        <a:pt x="4" y="77"/>
                        <a:pt x="5" y="73"/>
                        <a:pt x="5" y="69"/>
                      </a:cubicBezTo>
                      <a:cubicBezTo>
                        <a:pt x="5" y="65"/>
                        <a:pt x="3" y="64"/>
                        <a:pt x="3" y="61"/>
                      </a:cubicBezTo>
                      <a:cubicBezTo>
                        <a:pt x="3" y="56"/>
                        <a:pt x="4" y="55"/>
                        <a:pt x="4" y="52"/>
                      </a:cubicBezTo>
                      <a:cubicBezTo>
                        <a:pt x="4" y="44"/>
                        <a:pt x="4" y="42"/>
                        <a:pt x="4" y="35"/>
                      </a:cubicBezTo>
                      <a:cubicBezTo>
                        <a:pt x="4" y="31"/>
                        <a:pt x="0" y="29"/>
                        <a:pt x="0" y="25"/>
                      </a:cubicBezTo>
                      <a:cubicBezTo>
                        <a:pt x="0" y="19"/>
                        <a:pt x="2" y="11"/>
                        <a:pt x="6" y="10"/>
                      </a:cubicBezTo>
                      <a:cubicBezTo>
                        <a:pt x="6" y="8"/>
                        <a:pt x="7" y="8"/>
                        <a:pt x="7" y="6"/>
                      </a:cubicBezTo>
                      <a:cubicBezTo>
                        <a:pt x="7" y="3"/>
                        <a:pt x="7" y="3"/>
                        <a:pt x="7" y="0"/>
                      </a:cubicBezTo>
                      <a:cubicBezTo>
                        <a:pt x="8" y="0"/>
                        <a:pt x="9" y="0"/>
                        <a:pt x="9" y="0"/>
                      </a:cubicBezTo>
                      <a:cubicBezTo>
                        <a:pt x="9" y="6"/>
                        <a:pt x="12" y="10"/>
                        <a:pt x="13" y="13"/>
                      </a:cubicBezTo>
                      <a:cubicBezTo>
                        <a:pt x="14" y="17"/>
                        <a:pt x="12" y="20"/>
                        <a:pt x="14" y="24"/>
                      </a:cubicBezTo>
                      <a:cubicBezTo>
                        <a:pt x="14" y="31"/>
                        <a:pt x="14" y="31"/>
                        <a:pt x="14" y="31"/>
                      </a:cubicBezTo>
                      <a:cubicBezTo>
                        <a:pt x="13" y="34"/>
                        <a:pt x="15" y="37"/>
                        <a:pt x="16" y="39"/>
                      </a:cubicBezTo>
                      <a:cubicBezTo>
                        <a:pt x="18" y="46"/>
                        <a:pt x="22" y="52"/>
                        <a:pt x="23" y="59"/>
                      </a:cubicBezTo>
                      <a:cubicBezTo>
                        <a:pt x="22" y="57"/>
                        <a:pt x="20" y="55"/>
                        <a:pt x="17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60">
                  <a:extLst>
                    <a:ext uri="{FF2B5EF4-FFF2-40B4-BE49-F238E27FC236}">
                      <a16:creationId xmlns:a16="http://schemas.microsoft.com/office/drawing/2014/main" id="{4D981E63-D6CD-31D1-75F6-BEC698D48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5029" y="1117804"/>
                  <a:ext cx="351933" cy="256515"/>
                </a:xfrm>
                <a:custGeom>
                  <a:avLst/>
                  <a:gdLst>
                    <a:gd name="T0" fmla="*/ 50 w 144"/>
                    <a:gd name="T1" fmla="*/ 104 h 105"/>
                    <a:gd name="T2" fmla="*/ 33 w 144"/>
                    <a:gd name="T3" fmla="*/ 85 h 105"/>
                    <a:gd name="T4" fmla="*/ 68 w 144"/>
                    <a:gd name="T5" fmla="*/ 43 h 105"/>
                    <a:gd name="T6" fmla="*/ 82 w 144"/>
                    <a:gd name="T7" fmla="*/ 35 h 105"/>
                    <a:gd name="T8" fmla="*/ 88 w 144"/>
                    <a:gd name="T9" fmla="*/ 29 h 105"/>
                    <a:gd name="T10" fmla="*/ 115 w 144"/>
                    <a:gd name="T11" fmla="*/ 22 h 105"/>
                    <a:gd name="T12" fmla="*/ 144 w 144"/>
                    <a:gd name="T13" fmla="*/ 7 h 105"/>
                    <a:gd name="T14" fmla="*/ 132 w 144"/>
                    <a:gd name="T15" fmla="*/ 0 h 105"/>
                    <a:gd name="T16" fmla="*/ 89 w 144"/>
                    <a:gd name="T17" fmla="*/ 16 h 105"/>
                    <a:gd name="T18" fmla="*/ 81 w 144"/>
                    <a:gd name="T19" fmla="*/ 13 h 105"/>
                    <a:gd name="T20" fmla="*/ 72 w 144"/>
                    <a:gd name="T21" fmla="*/ 16 h 105"/>
                    <a:gd name="T22" fmla="*/ 46 w 144"/>
                    <a:gd name="T23" fmla="*/ 30 h 105"/>
                    <a:gd name="T24" fmla="*/ 34 w 144"/>
                    <a:gd name="T25" fmla="*/ 32 h 105"/>
                    <a:gd name="T26" fmla="*/ 31 w 144"/>
                    <a:gd name="T27" fmla="*/ 35 h 105"/>
                    <a:gd name="T28" fmla="*/ 33 w 144"/>
                    <a:gd name="T29" fmla="*/ 40 h 105"/>
                    <a:gd name="T30" fmla="*/ 19 w 144"/>
                    <a:gd name="T31" fmla="*/ 57 h 105"/>
                    <a:gd name="T32" fmla="*/ 23 w 144"/>
                    <a:gd name="T33" fmla="*/ 63 h 105"/>
                    <a:gd name="T34" fmla="*/ 9 w 144"/>
                    <a:gd name="T35" fmla="*/ 71 h 105"/>
                    <a:gd name="T36" fmla="*/ 9 w 144"/>
                    <a:gd name="T37" fmla="*/ 76 h 105"/>
                    <a:gd name="T38" fmla="*/ 0 w 144"/>
                    <a:gd name="T39" fmla="*/ 87 h 105"/>
                    <a:gd name="T40" fmla="*/ 6 w 144"/>
                    <a:gd name="T41" fmla="*/ 93 h 105"/>
                    <a:gd name="T42" fmla="*/ 14 w 144"/>
                    <a:gd name="T43" fmla="*/ 93 h 105"/>
                    <a:gd name="T44" fmla="*/ 19 w 144"/>
                    <a:gd name="T45" fmla="*/ 103 h 105"/>
                    <a:gd name="T46" fmla="*/ 26 w 144"/>
                    <a:gd name="T47" fmla="*/ 103 h 105"/>
                    <a:gd name="T48" fmla="*/ 28 w 144"/>
                    <a:gd name="T49" fmla="*/ 105 h 105"/>
                    <a:gd name="T50" fmla="*/ 50 w 144"/>
                    <a:gd name="T51" fmla="*/ 105 h 105"/>
                    <a:gd name="T52" fmla="*/ 47 w 144"/>
                    <a:gd name="T53" fmla="*/ 101 h 105"/>
                    <a:gd name="T54" fmla="*/ 50 w 144"/>
                    <a:gd name="T55" fmla="*/ 104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44" h="105">
                      <a:moveTo>
                        <a:pt x="50" y="104"/>
                      </a:moveTo>
                      <a:cubicBezTo>
                        <a:pt x="44" y="98"/>
                        <a:pt x="33" y="96"/>
                        <a:pt x="33" y="85"/>
                      </a:cubicBezTo>
                      <a:cubicBezTo>
                        <a:pt x="33" y="66"/>
                        <a:pt x="53" y="47"/>
                        <a:pt x="68" y="43"/>
                      </a:cubicBezTo>
                      <a:cubicBezTo>
                        <a:pt x="73" y="42"/>
                        <a:pt x="75" y="35"/>
                        <a:pt x="82" y="35"/>
                      </a:cubicBezTo>
                      <a:cubicBezTo>
                        <a:pt x="85" y="35"/>
                        <a:pt x="86" y="30"/>
                        <a:pt x="88" y="29"/>
                      </a:cubicBezTo>
                      <a:cubicBezTo>
                        <a:pt x="97" y="24"/>
                        <a:pt x="105" y="27"/>
                        <a:pt x="115" y="22"/>
                      </a:cubicBezTo>
                      <a:cubicBezTo>
                        <a:pt x="122" y="18"/>
                        <a:pt x="144" y="17"/>
                        <a:pt x="144" y="7"/>
                      </a:cubicBezTo>
                      <a:cubicBezTo>
                        <a:pt x="144" y="4"/>
                        <a:pt x="136" y="0"/>
                        <a:pt x="132" y="0"/>
                      </a:cubicBezTo>
                      <a:cubicBezTo>
                        <a:pt x="118" y="0"/>
                        <a:pt x="105" y="16"/>
                        <a:pt x="89" y="16"/>
                      </a:cubicBezTo>
                      <a:cubicBezTo>
                        <a:pt x="86" y="16"/>
                        <a:pt x="84" y="13"/>
                        <a:pt x="81" y="13"/>
                      </a:cubicBezTo>
                      <a:cubicBezTo>
                        <a:pt x="75" y="13"/>
                        <a:pt x="75" y="16"/>
                        <a:pt x="72" y="16"/>
                      </a:cubicBezTo>
                      <a:cubicBezTo>
                        <a:pt x="61" y="16"/>
                        <a:pt x="53" y="30"/>
                        <a:pt x="46" y="30"/>
                      </a:cubicBezTo>
                      <a:cubicBezTo>
                        <a:pt x="42" y="30"/>
                        <a:pt x="39" y="32"/>
                        <a:pt x="34" y="32"/>
                      </a:cubicBezTo>
                      <a:cubicBezTo>
                        <a:pt x="32" y="32"/>
                        <a:pt x="31" y="33"/>
                        <a:pt x="31" y="35"/>
                      </a:cubicBezTo>
                      <a:cubicBezTo>
                        <a:pt x="31" y="36"/>
                        <a:pt x="33" y="37"/>
                        <a:pt x="33" y="40"/>
                      </a:cubicBezTo>
                      <a:cubicBezTo>
                        <a:pt x="33" y="48"/>
                        <a:pt x="19" y="52"/>
                        <a:pt x="19" y="57"/>
                      </a:cubicBezTo>
                      <a:cubicBezTo>
                        <a:pt x="19" y="59"/>
                        <a:pt x="23" y="60"/>
                        <a:pt x="23" y="63"/>
                      </a:cubicBezTo>
                      <a:cubicBezTo>
                        <a:pt x="18" y="64"/>
                        <a:pt x="9" y="66"/>
                        <a:pt x="9" y="71"/>
                      </a:cubicBezTo>
                      <a:cubicBezTo>
                        <a:pt x="9" y="74"/>
                        <a:pt x="9" y="76"/>
                        <a:pt x="9" y="76"/>
                      </a:cubicBezTo>
                      <a:cubicBezTo>
                        <a:pt x="9" y="81"/>
                        <a:pt x="0" y="80"/>
                        <a:pt x="0" y="87"/>
                      </a:cubicBezTo>
                      <a:cubicBezTo>
                        <a:pt x="0" y="91"/>
                        <a:pt x="6" y="93"/>
                        <a:pt x="6" y="93"/>
                      </a:cubicBezTo>
                      <a:cubicBezTo>
                        <a:pt x="6" y="93"/>
                        <a:pt x="13" y="93"/>
                        <a:pt x="14" y="93"/>
                      </a:cubicBezTo>
                      <a:cubicBezTo>
                        <a:pt x="19" y="94"/>
                        <a:pt x="17" y="99"/>
                        <a:pt x="19" y="103"/>
                      </a:cubicBezTo>
                      <a:cubicBezTo>
                        <a:pt x="19" y="104"/>
                        <a:pt x="24" y="103"/>
                        <a:pt x="26" y="103"/>
                      </a:cubicBezTo>
                      <a:cubicBezTo>
                        <a:pt x="27" y="103"/>
                        <a:pt x="27" y="105"/>
                        <a:pt x="28" y="105"/>
                      </a:cubicBezTo>
                      <a:cubicBezTo>
                        <a:pt x="50" y="105"/>
                        <a:pt x="50" y="105"/>
                        <a:pt x="50" y="105"/>
                      </a:cubicBezTo>
                      <a:cubicBezTo>
                        <a:pt x="49" y="103"/>
                        <a:pt x="48" y="102"/>
                        <a:pt x="47" y="101"/>
                      </a:cubicBezTo>
                      <a:lnTo>
                        <a:pt x="50" y="1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63">
                  <a:extLst>
                    <a:ext uri="{FF2B5EF4-FFF2-40B4-BE49-F238E27FC236}">
                      <a16:creationId xmlns:a16="http://schemas.microsoft.com/office/drawing/2014/main" id="{5C1A1834-35F7-3FB0-A779-08266BC64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4275" y="1093020"/>
                  <a:ext cx="3404087" cy="1265225"/>
                </a:xfrm>
                <a:custGeom>
                  <a:avLst/>
                  <a:gdLst>
                    <a:gd name="T0" fmla="*/ 986 w 1392"/>
                    <a:gd name="T1" fmla="*/ 380 h 517"/>
                    <a:gd name="T2" fmla="*/ 950 w 1392"/>
                    <a:gd name="T3" fmla="*/ 315 h 517"/>
                    <a:gd name="T4" fmla="*/ 1084 w 1392"/>
                    <a:gd name="T5" fmla="*/ 265 h 517"/>
                    <a:gd name="T6" fmla="*/ 1174 w 1392"/>
                    <a:gd name="T7" fmla="*/ 225 h 517"/>
                    <a:gd name="T8" fmla="*/ 1112 w 1392"/>
                    <a:gd name="T9" fmla="*/ 302 h 517"/>
                    <a:gd name="T10" fmla="*/ 1167 w 1392"/>
                    <a:gd name="T11" fmla="*/ 294 h 517"/>
                    <a:gd name="T12" fmla="*/ 1294 w 1392"/>
                    <a:gd name="T13" fmla="*/ 203 h 517"/>
                    <a:gd name="T14" fmla="*/ 1375 w 1392"/>
                    <a:gd name="T15" fmla="*/ 186 h 517"/>
                    <a:gd name="T16" fmla="*/ 1231 w 1392"/>
                    <a:gd name="T17" fmla="*/ 126 h 517"/>
                    <a:gd name="T18" fmla="*/ 1081 w 1392"/>
                    <a:gd name="T19" fmla="*/ 103 h 517"/>
                    <a:gd name="T20" fmla="*/ 934 w 1392"/>
                    <a:gd name="T21" fmla="*/ 101 h 517"/>
                    <a:gd name="T22" fmla="*/ 855 w 1392"/>
                    <a:gd name="T23" fmla="*/ 63 h 517"/>
                    <a:gd name="T24" fmla="*/ 718 w 1392"/>
                    <a:gd name="T25" fmla="*/ 67 h 517"/>
                    <a:gd name="T26" fmla="*/ 662 w 1392"/>
                    <a:gd name="T27" fmla="*/ 17 h 517"/>
                    <a:gd name="T28" fmla="*/ 494 w 1392"/>
                    <a:gd name="T29" fmla="*/ 76 h 517"/>
                    <a:gd name="T30" fmla="*/ 435 w 1392"/>
                    <a:gd name="T31" fmla="*/ 96 h 517"/>
                    <a:gd name="T32" fmla="*/ 419 w 1392"/>
                    <a:gd name="T33" fmla="*/ 78 h 517"/>
                    <a:gd name="T34" fmla="*/ 333 w 1392"/>
                    <a:gd name="T35" fmla="*/ 134 h 517"/>
                    <a:gd name="T36" fmla="*/ 210 w 1392"/>
                    <a:gd name="T37" fmla="*/ 160 h 517"/>
                    <a:gd name="T38" fmla="*/ 139 w 1392"/>
                    <a:gd name="T39" fmla="*/ 192 h 517"/>
                    <a:gd name="T40" fmla="*/ 149 w 1392"/>
                    <a:gd name="T41" fmla="*/ 147 h 517"/>
                    <a:gd name="T42" fmla="*/ 83 w 1392"/>
                    <a:gd name="T43" fmla="*/ 153 h 517"/>
                    <a:gd name="T44" fmla="*/ 89 w 1392"/>
                    <a:gd name="T45" fmla="*/ 202 h 517"/>
                    <a:gd name="T46" fmla="*/ 76 w 1392"/>
                    <a:gd name="T47" fmla="*/ 256 h 517"/>
                    <a:gd name="T48" fmla="*/ 33 w 1392"/>
                    <a:gd name="T49" fmla="*/ 289 h 517"/>
                    <a:gd name="T50" fmla="*/ 11 w 1392"/>
                    <a:gd name="T51" fmla="*/ 321 h 517"/>
                    <a:gd name="T52" fmla="*/ 36 w 1392"/>
                    <a:gd name="T53" fmla="*/ 363 h 517"/>
                    <a:gd name="T54" fmla="*/ 57 w 1392"/>
                    <a:gd name="T55" fmla="*/ 388 h 517"/>
                    <a:gd name="T56" fmla="*/ 73 w 1392"/>
                    <a:gd name="T57" fmla="*/ 419 h 517"/>
                    <a:gd name="T58" fmla="*/ 136 w 1392"/>
                    <a:gd name="T59" fmla="*/ 420 h 517"/>
                    <a:gd name="T60" fmla="*/ 147 w 1392"/>
                    <a:gd name="T61" fmla="*/ 407 h 517"/>
                    <a:gd name="T62" fmla="*/ 185 w 1392"/>
                    <a:gd name="T63" fmla="*/ 456 h 517"/>
                    <a:gd name="T64" fmla="*/ 228 w 1392"/>
                    <a:gd name="T65" fmla="*/ 476 h 517"/>
                    <a:gd name="T66" fmla="*/ 238 w 1392"/>
                    <a:gd name="T67" fmla="*/ 482 h 517"/>
                    <a:gd name="T68" fmla="*/ 228 w 1392"/>
                    <a:gd name="T69" fmla="*/ 412 h 517"/>
                    <a:gd name="T70" fmla="*/ 269 w 1392"/>
                    <a:gd name="T71" fmla="*/ 419 h 517"/>
                    <a:gd name="T72" fmla="*/ 278 w 1392"/>
                    <a:gd name="T73" fmla="*/ 455 h 517"/>
                    <a:gd name="T74" fmla="*/ 279 w 1392"/>
                    <a:gd name="T75" fmla="*/ 485 h 517"/>
                    <a:gd name="T76" fmla="*/ 291 w 1392"/>
                    <a:gd name="T77" fmla="*/ 491 h 517"/>
                    <a:gd name="T78" fmla="*/ 340 w 1392"/>
                    <a:gd name="T79" fmla="*/ 505 h 517"/>
                    <a:gd name="T80" fmla="*/ 364 w 1392"/>
                    <a:gd name="T81" fmla="*/ 507 h 517"/>
                    <a:gd name="T82" fmla="*/ 396 w 1392"/>
                    <a:gd name="T83" fmla="*/ 501 h 517"/>
                    <a:gd name="T84" fmla="*/ 426 w 1392"/>
                    <a:gd name="T85" fmla="*/ 501 h 517"/>
                    <a:gd name="T86" fmla="*/ 441 w 1392"/>
                    <a:gd name="T87" fmla="*/ 486 h 517"/>
                    <a:gd name="T88" fmla="*/ 540 w 1392"/>
                    <a:gd name="T89" fmla="*/ 386 h 517"/>
                    <a:gd name="T90" fmla="*/ 647 w 1392"/>
                    <a:gd name="T91" fmla="*/ 347 h 517"/>
                    <a:gd name="T92" fmla="*/ 797 w 1392"/>
                    <a:gd name="T93" fmla="*/ 370 h 517"/>
                    <a:gd name="T94" fmla="*/ 919 w 1392"/>
                    <a:gd name="T95" fmla="*/ 394 h 517"/>
                    <a:gd name="T96" fmla="*/ 911 w 1392"/>
                    <a:gd name="T97" fmla="*/ 426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92" h="517">
                      <a:moveTo>
                        <a:pt x="910" y="444"/>
                      </a:moveTo>
                      <a:cubicBezTo>
                        <a:pt x="910" y="444"/>
                        <a:pt x="921" y="447"/>
                        <a:pt x="930" y="447"/>
                      </a:cubicBezTo>
                      <a:cubicBezTo>
                        <a:pt x="946" y="447"/>
                        <a:pt x="962" y="413"/>
                        <a:pt x="973" y="401"/>
                      </a:cubicBezTo>
                      <a:cubicBezTo>
                        <a:pt x="978" y="397"/>
                        <a:pt x="984" y="387"/>
                        <a:pt x="986" y="380"/>
                      </a:cubicBezTo>
                      <a:cubicBezTo>
                        <a:pt x="988" y="371"/>
                        <a:pt x="985" y="366"/>
                        <a:pt x="989" y="358"/>
                      </a:cubicBezTo>
                      <a:cubicBezTo>
                        <a:pt x="991" y="355"/>
                        <a:pt x="994" y="349"/>
                        <a:pt x="994" y="342"/>
                      </a:cubicBezTo>
                      <a:cubicBezTo>
                        <a:pt x="994" y="335"/>
                        <a:pt x="982" y="320"/>
                        <a:pt x="976" y="324"/>
                      </a:cubicBezTo>
                      <a:cubicBezTo>
                        <a:pt x="959" y="337"/>
                        <a:pt x="950" y="317"/>
                        <a:pt x="950" y="315"/>
                      </a:cubicBezTo>
                      <a:cubicBezTo>
                        <a:pt x="950" y="307"/>
                        <a:pt x="966" y="298"/>
                        <a:pt x="972" y="292"/>
                      </a:cubicBezTo>
                      <a:cubicBezTo>
                        <a:pt x="981" y="283"/>
                        <a:pt x="992" y="268"/>
                        <a:pt x="1005" y="265"/>
                      </a:cubicBezTo>
                      <a:cubicBezTo>
                        <a:pt x="1016" y="262"/>
                        <a:pt x="1050" y="259"/>
                        <a:pt x="1059" y="259"/>
                      </a:cubicBezTo>
                      <a:cubicBezTo>
                        <a:pt x="1071" y="259"/>
                        <a:pt x="1076" y="265"/>
                        <a:pt x="1084" y="265"/>
                      </a:cubicBezTo>
                      <a:cubicBezTo>
                        <a:pt x="1088" y="265"/>
                        <a:pt x="1090" y="265"/>
                        <a:pt x="1099" y="265"/>
                      </a:cubicBezTo>
                      <a:cubicBezTo>
                        <a:pt x="1104" y="246"/>
                        <a:pt x="1113" y="235"/>
                        <a:pt x="1132" y="235"/>
                      </a:cubicBezTo>
                      <a:cubicBezTo>
                        <a:pt x="1138" y="235"/>
                        <a:pt x="1140" y="233"/>
                        <a:pt x="1150" y="235"/>
                      </a:cubicBezTo>
                      <a:cubicBezTo>
                        <a:pt x="1145" y="239"/>
                        <a:pt x="1143" y="263"/>
                        <a:pt x="1174" y="225"/>
                      </a:cubicBezTo>
                      <a:cubicBezTo>
                        <a:pt x="1177" y="224"/>
                        <a:pt x="1192" y="230"/>
                        <a:pt x="1170" y="245"/>
                      </a:cubicBezTo>
                      <a:cubicBezTo>
                        <a:pt x="1162" y="250"/>
                        <a:pt x="1155" y="247"/>
                        <a:pt x="1150" y="255"/>
                      </a:cubicBezTo>
                      <a:cubicBezTo>
                        <a:pt x="1144" y="264"/>
                        <a:pt x="1138" y="274"/>
                        <a:pt x="1129" y="279"/>
                      </a:cubicBezTo>
                      <a:cubicBezTo>
                        <a:pt x="1122" y="283"/>
                        <a:pt x="1112" y="290"/>
                        <a:pt x="1112" y="302"/>
                      </a:cubicBezTo>
                      <a:cubicBezTo>
                        <a:pt x="1112" y="313"/>
                        <a:pt x="1116" y="348"/>
                        <a:pt x="1124" y="354"/>
                      </a:cubicBezTo>
                      <a:cubicBezTo>
                        <a:pt x="1129" y="345"/>
                        <a:pt x="1133" y="330"/>
                        <a:pt x="1145" y="327"/>
                      </a:cubicBezTo>
                      <a:cubicBezTo>
                        <a:pt x="1144" y="319"/>
                        <a:pt x="1157" y="317"/>
                        <a:pt x="1157" y="311"/>
                      </a:cubicBezTo>
                      <a:cubicBezTo>
                        <a:pt x="1157" y="301"/>
                        <a:pt x="1167" y="299"/>
                        <a:pt x="1167" y="294"/>
                      </a:cubicBezTo>
                      <a:cubicBezTo>
                        <a:pt x="1167" y="290"/>
                        <a:pt x="1164" y="287"/>
                        <a:pt x="1167" y="281"/>
                      </a:cubicBezTo>
                      <a:cubicBezTo>
                        <a:pt x="1190" y="231"/>
                        <a:pt x="1211" y="258"/>
                        <a:pt x="1220" y="258"/>
                      </a:cubicBezTo>
                      <a:cubicBezTo>
                        <a:pt x="1245" y="258"/>
                        <a:pt x="1263" y="225"/>
                        <a:pt x="1286" y="225"/>
                      </a:cubicBezTo>
                      <a:cubicBezTo>
                        <a:pt x="1328" y="224"/>
                        <a:pt x="1294" y="208"/>
                        <a:pt x="1294" y="203"/>
                      </a:cubicBezTo>
                      <a:cubicBezTo>
                        <a:pt x="1294" y="191"/>
                        <a:pt x="1311" y="193"/>
                        <a:pt x="1315" y="186"/>
                      </a:cubicBezTo>
                      <a:cubicBezTo>
                        <a:pt x="1316" y="183"/>
                        <a:pt x="1313" y="176"/>
                        <a:pt x="1319" y="176"/>
                      </a:cubicBezTo>
                      <a:cubicBezTo>
                        <a:pt x="1337" y="176"/>
                        <a:pt x="1352" y="200"/>
                        <a:pt x="1365" y="200"/>
                      </a:cubicBezTo>
                      <a:cubicBezTo>
                        <a:pt x="1371" y="200"/>
                        <a:pt x="1372" y="190"/>
                        <a:pt x="1375" y="186"/>
                      </a:cubicBezTo>
                      <a:cubicBezTo>
                        <a:pt x="1380" y="180"/>
                        <a:pt x="1384" y="181"/>
                        <a:pt x="1392" y="178"/>
                      </a:cubicBezTo>
                      <a:cubicBezTo>
                        <a:pt x="1382" y="165"/>
                        <a:pt x="1348" y="157"/>
                        <a:pt x="1332" y="147"/>
                      </a:cubicBezTo>
                      <a:cubicBezTo>
                        <a:pt x="1309" y="134"/>
                        <a:pt x="1279" y="120"/>
                        <a:pt x="1246" y="120"/>
                      </a:cubicBezTo>
                      <a:cubicBezTo>
                        <a:pt x="1237" y="120"/>
                        <a:pt x="1230" y="122"/>
                        <a:pt x="1231" y="126"/>
                      </a:cubicBezTo>
                      <a:cubicBezTo>
                        <a:pt x="1240" y="154"/>
                        <a:pt x="1218" y="126"/>
                        <a:pt x="1213" y="126"/>
                      </a:cubicBezTo>
                      <a:cubicBezTo>
                        <a:pt x="1147" y="124"/>
                        <a:pt x="1147" y="124"/>
                        <a:pt x="1147" y="124"/>
                      </a:cubicBezTo>
                      <a:cubicBezTo>
                        <a:pt x="1143" y="109"/>
                        <a:pt x="1133" y="104"/>
                        <a:pt x="1114" y="104"/>
                      </a:cubicBezTo>
                      <a:cubicBezTo>
                        <a:pt x="1103" y="104"/>
                        <a:pt x="1087" y="108"/>
                        <a:pt x="1081" y="103"/>
                      </a:cubicBezTo>
                      <a:cubicBezTo>
                        <a:pt x="1075" y="98"/>
                        <a:pt x="1075" y="91"/>
                        <a:pt x="1066" y="88"/>
                      </a:cubicBezTo>
                      <a:cubicBezTo>
                        <a:pt x="1049" y="83"/>
                        <a:pt x="1030" y="78"/>
                        <a:pt x="1008" y="78"/>
                      </a:cubicBezTo>
                      <a:cubicBezTo>
                        <a:pt x="985" y="78"/>
                        <a:pt x="982" y="90"/>
                        <a:pt x="980" y="101"/>
                      </a:cubicBezTo>
                      <a:cubicBezTo>
                        <a:pt x="959" y="101"/>
                        <a:pt x="949" y="101"/>
                        <a:pt x="934" y="101"/>
                      </a:cubicBezTo>
                      <a:cubicBezTo>
                        <a:pt x="926" y="101"/>
                        <a:pt x="925" y="95"/>
                        <a:pt x="916" y="94"/>
                      </a:cubicBezTo>
                      <a:cubicBezTo>
                        <a:pt x="915" y="98"/>
                        <a:pt x="913" y="107"/>
                        <a:pt x="908" y="107"/>
                      </a:cubicBezTo>
                      <a:cubicBezTo>
                        <a:pt x="896" y="107"/>
                        <a:pt x="891" y="92"/>
                        <a:pt x="891" y="84"/>
                      </a:cubicBezTo>
                      <a:cubicBezTo>
                        <a:pt x="891" y="82"/>
                        <a:pt x="914" y="68"/>
                        <a:pt x="855" y="63"/>
                      </a:cubicBezTo>
                      <a:cubicBezTo>
                        <a:pt x="848" y="62"/>
                        <a:pt x="844" y="65"/>
                        <a:pt x="844" y="74"/>
                      </a:cubicBezTo>
                      <a:cubicBezTo>
                        <a:pt x="812" y="74"/>
                        <a:pt x="812" y="74"/>
                        <a:pt x="812" y="74"/>
                      </a:cubicBezTo>
                      <a:cubicBezTo>
                        <a:pt x="803" y="72"/>
                        <a:pt x="753" y="66"/>
                        <a:pt x="747" y="56"/>
                      </a:cubicBezTo>
                      <a:cubicBezTo>
                        <a:pt x="709" y="86"/>
                        <a:pt x="718" y="67"/>
                        <a:pt x="718" y="67"/>
                      </a:cubicBezTo>
                      <a:cubicBezTo>
                        <a:pt x="727" y="56"/>
                        <a:pt x="813" y="32"/>
                        <a:pt x="742" y="15"/>
                      </a:cubicBezTo>
                      <a:cubicBezTo>
                        <a:pt x="712" y="15"/>
                        <a:pt x="712" y="15"/>
                        <a:pt x="712" y="15"/>
                      </a:cubicBezTo>
                      <a:cubicBezTo>
                        <a:pt x="709" y="7"/>
                        <a:pt x="703" y="0"/>
                        <a:pt x="690" y="0"/>
                      </a:cubicBezTo>
                      <a:cubicBezTo>
                        <a:pt x="675" y="0"/>
                        <a:pt x="669" y="11"/>
                        <a:pt x="662" y="17"/>
                      </a:cubicBezTo>
                      <a:cubicBezTo>
                        <a:pt x="656" y="21"/>
                        <a:pt x="619" y="36"/>
                        <a:pt x="622" y="23"/>
                      </a:cubicBezTo>
                      <a:cubicBezTo>
                        <a:pt x="613" y="25"/>
                        <a:pt x="572" y="28"/>
                        <a:pt x="551" y="47"/>
                      </a:cubicBezTo>
                      <a:cubicBezTo>
                        <a:pt x="547" y="51"/>
                        <a:pt x="545" y="63"/>
                        <a:pt x="539" y="63"/>
                      </a:cubicBezTo>
                      <a:cubicBezTo>
                        <a:pt x="529" y="63"/>
                        <a:pt x="494" y="59"/>
                        <a:pt x="494" y="76"/>
                      </a:cubicBezTo>
                      <a:cubicBezTo>
                        <a:pt x="494" y="79"/>
                        <a:pt x="497" y="82"/>
                        <a:pt x="498" y="87"/>
                      </a:cubicBezTo>
                      <a:cubicBezTo>
                        <a:pt x="492" y="91"/>
                        <a:pt x="490" y="87"/>
                        <a:pt x="469" y="87"/>
                      </a:cubicBezTo>
                      <a:cubicBezTo>
                        <a:pt x="452" y="110"/>
                        <a:pt x="454" y="84"/>
                        <a:pt x="450" y="78"/>
                      </a:cubicBezTo>
                      <a:cubicBezTo>
                        <a:pt x="448" y="88"/>
                        <a:pt x="442" y="92"/>
                        <a:pt x="435" y="96"/>
                      </a:cubicBezTo>
                      <a:cubicBezTo>
                        <a:pt x="437" y="104"/>
                        <a:pt x="450" y="112"/>
                        <a:pt x="441" y="122"/>
                      </a:cubicBezTo>
                      <a:cubicBezTo>
                        <a:pt x="435" y="128"/>
                        <a:pt x="452" y="149"/>
                        <a:pt x="443" y="149"/>
                      </a:cubicBezTo>
                      <a:cubicBezTo>
                        <a:pt x="431" y="149"/>
                        <a:pt x="428" y="106"/>
                        <a:pt x="428" y="97"/>
                      </a:cubicBezTo>
                      <a:cubicBezTo>
                        <a:pt x="428" y="87"/>
                        <a:pt x="444" y="83"/>
                        <a:pt x="419" y="78"/>
                      </a:cubicBezTo>
                      <a:cubicBezTo>
                        <a:pt x="407" y="76"/>
                        <a:pt x="383" y="96"/>
                        <a:pt x="383" y="107"/>
                      </a:cubicBezTo>
                      <a:cubicBezTo>
                        <a:pt x="383" y="120"/>
                        <a:pt x="389" y="129"/>
                        <a:pt x="396" y="136"/>
                      </a:cubicBezTo>
                      <a:cubicBezTo>
                        <a:pt x="412" y="161"/>
                        <a:pt x="374" y="133"/>
                        <a:pt x="360" y="129"/>
                      </a:cubicBezTo>
                      <a:cubicBezTo>
                        <a:pt x="321" y="119"/>
                        <a:pt x="333" y="132"/>
                        <a:pt x="333" y="134"/>
                      </a:cubicBezTo>
                      <a:cubicBezTo>
                        <a:pt x="332" y="157"/>
                        <a:pt x="322" y="139"/>
                        <a:pt x="317" y="139"/>
                      </a:cubicBezTo>
                      <a:cubicBezTo>
                        <a:pt x="308" y="139"/>
                        <a:pt x="290" y="151"/>
                        <a:pt x="277" y="144"/>
                      </a:cubicBezTo>
                      <a:cubicBezTo>
                        <a:pt x="271" y="128"/>
                        <a:pt x="228" y="166"/>
                        <a:pt x="217" y="166"/>
                      </a:cubicBezTo>
                      <a:cubicBezTo>
                        <a:pt x="213" y="166"/>
                        <a:pt x="208" y="163"/>
                        <a:pt x="210" y="160"/>
                      </a:cubicBezTo>
                      <a:cubicBezTo>
                        <a:pt x="214" y="149"/>
                        <a:pt x="208" y="124"/>
                        <a:pt x="195" y="162"/>
                      </a:cubicBezTo>
                      <a:cubicBezTo>
                        <a:pt x="195" y="164"/>
                        <a:pt x="200" y="165"/>
                        <a:pt x="200" y="170"/>
                      </a:cubicBezTo>
                      <a:cubicBezTo>
                        <a:pt x="200" y="180"/>
                        <a:pt x="185" y="173"/>
                        <a:pt x="177" y="176"/>
                      </a:cubicBezTo>
                      <a:cubicBezTo>
                        <a:pt x="169" y="179"/>
                        <a:pt x="173" y="206"/>
                        <a:pt x="139" y="192"/>
                      </a:cubicBezTo>
                      <a:cubicBezTo>
                        <a:pt x="139" y="203"/>
                        <a:pt x="139" y="203"/>
                        <a:pt x="139" y="203"/>
                      </a:cubicBezTo>
                      <a:cubicBezTo>
                        <a:pt x="123" y="202"/>
                        <a:pt x="125" y="184"/>
                        <a:pt x="119" y="176"/>
                      </a:cubicBezTo>
                      <a:cubicBezTo>
                        <a:pt x="132" y="176"/>
                        <a:pt x="138" y="176"/>
                        <a:pt x="150" y="179"/>
                      </a:cubicBezTo>
                      <a:cubicBezTo>
                        <a:pt x="166" y="183"/>
                        <a:pt x="198" y="163"/>
                        <a:pt x="149" y="147"/>
                      </a:cubicBezTo>
                      <a:cubicBezTo>
                        <a:pt x="135" y="143"/>
                        <a:pt x="104" y="127"/>
                        <a:pt x="95" y="127"/>
                      </a:cubicBezTo>
                      <a:cubicBezTo>
                        <a:pt x="94" y="127"/>
                        <a:pt x="94" y="126"/>
                        <a:pt x="87" y="127"/>
                      </a:cubicBezTo>
                      <a:cubicBezTo>
                        <a:pt x="83" y="130"/>
                        <a:pt x="73" y="135"/>
                        <a:pt x="73" y="142"/>
                      </a:cubicBezTo>
                      <a:cubicBezTo>
                        <a:pt x="73" y="147"/>
                        <a:pt x="83" y="147"/>
                        <a:pt x="83" y="153"/>
                      </a:cubicBezTo>
                      <a:cubicBezTo>
                        <a:pt x="83" y="158"/>
                        <a:pt x="78" y="160"/>
                        <a:pt x="78" y="165"/>
                      </a:cubicBezTo>
                      <a:cubicBezTo>
                        <a:pt x="78" y="171"/>
                        <a:pt x="83" y="174"/>
                        <a:pt x="83" y="179"/>
                      </a:cubicBezTo>
                      <a:cubicBezTo>
                        <a:pt x="83" y="183"/>
                        <a:pt x="81" y="185"/>
                        <a:pt x="81" y="188"/>
                      </a:cubicBezTo>
                      <a:cubicBezTo>
                        <a:pt x="81" y="194"/>
                        <a:pt x="89" y="196"/>
                        <a:pt x="89" y="202"/>
                      </a:cubicBezTo>
                      <a:cubicBezTo>
                        <a:pt x="89" y="204"/>
                        <a:pt x="87" y="206"/>
                        <a:pt x="86" y="206"/>
                      </a:cubicBezTo>
                      <a:cubicBezTo>
                        <a:pt x="88" y="211"/>
                        <a:pt x="95" y="212"/>
                        <a:pt x="95" y="218"/>
                      </a:cubicBezTo>
                      <a:cubicBezTo>
                        <a:pt x="95" y="228"/>
                        <a:pt x="75" y="238"/>
                        <a:pt x="69" y="246"/>
                      </a:cubicBezTo>
                      <a:cubicBezTo>
                        <a:pt x="71" y="250"/>
                        <a:pt x="74" y="251"/>
                        <a:pt x="76" y="256"/>
                      </a:cubicBezTo>
                      <a:cubicBezTo>
                        <a:pt x="73" y="259"/>
                        <a:pt x="64" y="263"/>
                        <a:pt x="60" y="263"/>
                      </a:cubicBezTo>
                      <a:cubicBezTo>
                        <a:pt x="56" y="263"/>
                        <a:pt x="52" y="261"/>
                        <a:pt x="46" y="261"/>
                      </a:cubicBezTo>
                      <a:cubicBezTo>
                        <a:pt x="40" y="261"/>
                        <a:pt x="25" y="267"/>
                        <a:pt x="30" y="271"/>
                      </a:cubicBezTo>
                      <a:cubicBezTo>
                        <a:pt x="44" y="284"/>
                        <a:pt x="37" y="289"/>
                        <a:pt x="33" y="289"/>
                      </a:cubicBezTo>
                      <a:cubicBezTo>
                        <a:pt x="27" y="289"/>
                        <a:pt x="27" y="282"/>
                        <a:pt x="22" y="282"/>
                      </a:cubicBezTo>
                      <a:cubicBezTo>
                        <a:pt x="17" y="282"/>
                        <a:pt x="10" y="295"/>
                        <a:pt x="10" y="302"/>
                      </a:cubicBezTo>
                      <a:cubicBezTo>
                        <a:pt x="10" y="314"/>
                        <a:pt x="1" y="312"/>
                        <a:pt x="0" y="322"/>
                      </a:cubicBezTo>
                      <a:cubicBezTo>
                        <a:pt x="4" y="322"/>
                        <a:pt x="8" y="321"/>
                        <a:pt x="11" y="321"/>
                      </a:cubicBezTo>
                      <a:cubicBezTo>
                        <a:pt x="16" y="321"/>
                        <a:pt x="20" y="321"/>
                        <a:pt x="25" y="321"/>
                      </a:cubicBezTo>
                      <a:cubicBezTo>
                        <a:pt x="31" y="321"/>
                        <a:pt x="34" y="332"/>
                        <a:pt x="34" y="338"/>
                      </a:cubicBezTo>
                      <a:cubicBezTo>
                        <a:pt x="34" y="342"/>
                        <a:pt x="30" y="344"/>
                        <a:pt x="30" y="347"/>
                      </a:cubicBezTo>
                      <a:cubicBezTo>
                        <a:pt x="30" y="353"/>
                        <a:pt x="36" y="357"/>
                        <a:pt x="36" y="363"/>
                      </a:cubicBezTo>
                      <a:cubicBezTo>
                        <a:pt x="36" y="366"/>
                        <a:pt x="30" y="367"/>
                        <a:pt x="29" y="369"/>
                      </a:cubicBezTo>
                      <a:cubicBezTo>
                        <a:pt x="26" y="374"/>
                        <a:pt x="25" y="379"/>
                        <a:pt x="25" y="386"/>
                      </a:cubicBezTo>
                      <a:cubicBezTo>
                        <a:pt x="25" y="394"/>
                        <a:pt x="30" y="392"/>
                        <a:pt x="37" y="392"/>
                      </a:cubicBezTo>
                      <a:cubicBezTo>
                        <a:pt x="46" y="392"/>
                        <a:pt x="50" y="388"/>
                        <a:pt x="57" y="388"/>
                      </a:cubicBezTo>
                      <a:cubicBezTo>
                        <a:pt x="65" y="388"/>
                        <a:pt x="63" y="403"/>
                        <a:pt x="71" y="403"/>
                      </a:cubicBezTo>
                      <a:cubicBezTo>
                        <a:pt x="71" y="415"/>
                        <a:pt x="71" y="415"/>
                        <a:pt x="71" y="415"/>
                      </a:cubicBezTo>
                      <a:cubicBezTo>
                        <a:pt x="71" y="416"/>
                        <a:pt x="71" y="416"/>
                        <a:pt x="72" y="417"/>
                      </a:cubicBezTo>
                      <a:cubicBezTo>
                        <a:pt x="73" y="419"/>
                        <a:pt x="73" y="419"/>
                        <a:pt x="73" y="419"/>
                      </a:cubicBezTo>
                      <a:cubicBezTo>
                        <a:pt x="75" y="419"/>
                        <a:pt x="78" y="417"/>
                        <a:pt x="80" y="417"/>
                      </a:cubicBezTo>
                      <a:cubicBezTo>
                        <a:pt x="87" y="415"/>
                        <a:pt x="87" y="408"/>
                        <a:pt x="93" y="408"/>
                      </a:cubicBezTo>
                      <a:cubicBezTo>
                        <a:pt x="99" y="408"/>
                        <a:pt x="112" y="429"/>
                        <a:pt x="116" y="429"/>
                      </a:cubicBezTo>
                      <a:cubicBezTo>
                        <a:pt x="120" y="429"/>
                        <a:pt x="134" y="423"/>
                        <a:pt x="136" y="420"/>
                      </a:cubicBezTo>
                      <a:cubicBezTo>
                        <a:pt x="135" y="420"/>
                        <a:pt x="128" y="419"/>
                        <a:pt x="128" y="419"/>
                      </a:cubicBezTo>
                      <a:cubicBezTo>
                        <a:pt x="127" y="419"/>
                        <a:pt x="123" y="418"/>
                        <a:pt x="123" y="415"/>
                      </a:cubicBezTo>
                      <a:cubicBezTo>
                        <a:pt x="123" y="413"/>
                        <a:pt x="144" y="405"/>
                        <a:pt x="152" y="402"/>
                      </a:cubicBezTo>
                      <a:cubicBezTo>
                        <a:pt x="152" y="402"/>
                        <a:pt x="148" y="406"/>
                        <a:pt x="147" y="407"/>
                      </a:cubicBezTo>
                      <a:cubicBezTo>
                        <a:pt x="147" y="408"/>
                        <a:pt x="155" y="416"/>
                        <a:pt x="138" y="421"/>
                      </a:cubicBezTo>
                      <a:cubicBezTo>
                        <a:pt x="145" y="437"/>
                        <a:pt x="178" y="435"/>
                        <a:pt x="178" y="457"/>
                      </a:cubicBezTo>
                      <a:cubicBezTo>
                        <a:pt x="179" y="457"/>
                        <a:pt x="179" y="457"/>
                        <a:pt x="179" y="457"/>
                      </a:cubicBezTo>
                      <a:cubicBezTo>
                        <a:pt x="181" y="456"/>
                        <a:pt x="183" y="456"/>
                        <a:pt x="185" y="456"/>
                      </a:cubicBezTo>
                      <a:cubicBezTo>
                        <a:pt x="194" y="456"/>
                        <a:pt x="194" y="461"/>
                        <a:pt x="197" y="467"/>
                      </a:cubicBezTo>
                      <a:cubicBezTo>
                        <a:pt x="197" y="468"/>
                        <a:pt x="203" y="472"/>
                        <a:pt x="204" y="472"/>
                      </a:cubicBezTo>
                      <a:cubicBezTo>
                        <a:pt x="209" y="474"/>
                        <a:pt x="210" y="482"/>
                        <a:pt x="218" y="482"/>
                      </a:cubicBezTo>
                      <a:cubicBezTo>
                        <a:pt x="224" y="482"/>
                        <a:pt x="224" y="477"/>
                        <a:pt x="228" y="476"/>
                      </a:cubicBezTo>
                      <a:cubicBezTo>
                        <a:pt x="231" y="475"/>
                        <a:pt x="230" y="475"/>
                        <a:pt x="232" y="475"/>
                      </a:cubicBezTo>
                      <a:cubicBezTo>
                        <a:pt x="233" y="476"/>
                        <a:pt x="233" y="479"/>
                        <a:pt x="234" y="480"/>
                      </a:cubicBezTo>
                      <a:cubicBezTo>
                        <a:pt x="234" y="481"/>
                        <a:pt x="234" y="481"/>
                        <a:pt x="234" y="482"/>
                      </a:cubicBezTo>
                      <a:cubicBezTo>
                        <a:pt x="238" y="482"/>
                        <a:pt x="238" y="482"/>
                        <a:pt x="238" y="482"/>
                      </a:cubicBezTo>
                      <a:cubicBezTo>
                        <a:pt x="242" y="478"/>
                        <a:pt x="242" y="471"/>
                        <a:pt x="246" y="468"/>
                      </a:cubicBezTo>
                      <a:cubicBezTo>
                        <a:pt x="239" y="464"/>
                        <a:pt x="227" y="447"/>
                        <a:pt x="227" y="437"/>
                      </a:cubicBezTo>
                      <a:cubicBezTo>
                        <a:pt x="227" y="434"/>
                        <a:pt x="221" y="430"/>
                        <a:pt x="221" y="426"/>
                      </a:cubicBezTo>
                      <a:cubicBezTo>
                        <a:pt x="221" y="424"/>
                        <a:pt x="226" y="414"/>
                        <a:pt x="228" y="412"/>
                      </a:cubicBezTo>
                      <a:cubicBezTo>
                        <a:pt x="229" y="413"/>
                        <a:pt x="238" y="408"/>
                        <a:pt x="238" y="408"/>
                      </a:cubicBezTo>
                      <a:cubicBezTo>
                        <a:pt x="246" y="405"/>
                        <a:pt x="250" y="403"/>
                        <a:pt x="260" y="403"/>
                      </a:cubicBezTo>
                      <a:cubicBezTo>
                        <a:pt x="275" y="403"/>
                        <a:pt x="278" y="410"/>
                        <a:pt x="284" y="419"/>
                      </a:cubicBezTo>
                      <a:cubicBezTo>
                        <a:pt x="279" y="422"/>
                        <a:pt x="274" y="419"/>
                        <a:pt x="269" y="419"/>
                      </a:cubicBezTo>
                      <a:cubicBezTo>
                        <a:pt x="261" y="419"/>
                        <a:pt x="249" y="427"/>
                        <a:pt x="248" y="426"/>
                      </a:cubicBezTo>
                      <a:cubicBezTo>
                        <a:pt x="249" y="432"/>
                        <a:pt x="253" y="432"/>
                        <a:pt x="255" y="435"/>
                      </a:cubicBezTo>
                      <a:cubicBezTo>
                        <a:pt x="260" y="444"/>
                        <a:pt x="268" y="448"/>
                        <a:pt x="268" y="459"/>
                      </a:cubicBezTo>
                      <a:cubicBezTo>
                        <a:pt x="271" y="458"/>
                        <a:pt x="276" y="455"/>
                        <a:pt x="278" y="455"/>
                      </a:cubicBezTo>
                      <a:cubicBezTo>
                        <a:pt x="278" y="459"/>
                        <a:pt x="283" y="462"/>
                        <a:pt x="283" y="466"/>
                      </a:cubicBezTo>
                      <a:cubicBezTo>
                        <a:pt x="274" y="466"/>
                        <a:pt x="274" y="466"/>
                        <a:pt x="274" y="466"/>
                      </a:cubicBezTo>
                      <a:cubicBezTo>
                        <a:pt x="272" y="466"/>
                        <a:pt x="269" y="469"/>
                        <a:pt x="269" y="473"/>
                      </a:cubicBezTo>
                      <a:cubicBezTo>
                        <a:pt x="275" y="474"/>
                        <a:pt x="279" y="480"/>
                        <a:pt x="279" y="485"/>
                      </a:cubicBezTo>
                      <a:cubicBezTo>
                        <a:pt x="279" y="488"/>
                        <a:pt x="277" y="489"/>
                        <a:pt x="277" y="492"/>
                      </a:cubicBezTo>
                      <a:cubicBezTo>
                        <a:pt x="277" y="494"/>
                        <a:pt x="279" y="497"/>
                        <a:pt x="279" y="498"/>
                      </a:cubicBezTo>
                      <a:cubicBezTo>
                        <a:pt x="279" y="495"/>
                        <a:pt x="283" y="495"/>
                        <a:pt x="285" y="494"/>
                      </a:cubicBezTo>
                      <a:cubicBezTo>
                        <a:pt x="289" y="493"/>
                        <a:pt x="288" y="492"/>
                        <a:pt x="291" y="491"/>
                      </a:cubicBezTo>
                      <a:cubicBezTo>
                        <a:pt x="296" y="489"/>
                        <a:pt x="300" y="490"/>
                        <a:pt x="304" y="487"/>
                      </a:cubicBezTo>
                      <a:cubicBezTo>
                        <a:pt x="310" y="491"/>
                        <a:pt x="314" y="491"/>
                        <a:pt x="320" y="493"/>
                      </a:cubicBezTo>
                      <a:cubicBezTo>
                        <a:pt x="327" y="495"/>
                        <a:pt x="329" y="501"/>
                        <a:pt x="337" y="501"/>
                      </a:cubicBezTo>
                      <a:cubicBezTo>
                        <a:pt x="338" y="503"/>
                        <a:pt x="339" y="504"/>
                        <a:pt x="340" y="505"/>
                      </a:cubicBezTo>
                      <a:cubicBezTo>
                        <a:pt x="341" y="508"/>
                        <a:pt x="340" y="511"/>
                        <a:pt x="341" y="515"/>
                      </a:cubicBezTo>
                      <a:cubicBezTo>
                        <a:pt x="344" y="512"/>
                        <a:pt x="347" y="517"/>
                        <a:pt x="350" y="517"/>
                      </a:cubicBezTo>
                      <a:cubicBezTo>
                        <a:pt x="353" y="517"/>
                        <a:pt x="355" y="514"/>
                        <a:pt x="356" y="512"/>
                      </a:cubicBezTo>
                      <a:cubicBezTo>
                        <a:pt x="359" y="510"/>
                        <a:pt x="362" y="510"/>
                        <a:pt x="364" y="507"/>
                      </a:cubicBezTo>
                      <a:cubicBezTo>
                        <a:pt x="369" y="503"/>
                        <a:pt x="370" y="495"/>
                        <a:pt x="377" y="495"/>
                      </a:cubicBezTo>
                      <a:cubicBezTo>
                        <a:pt x="380" y="495"/>
                        <a:pt x="379" y="496"/>
                        <a:pt x="382" y="496"/>
                      </a:cubicBezTo>
                      <a:cubicBezTo>
                        <a:pt x="382" y="500"/>
                        <a:pt x="389" y="497"/>
                        <a:pt x="391" y="497"/>
                      </a:cubicBezTo>
                      <a:cubicBezTo>
                        <a:pt x="393" y="497"/>
                        <a:pt x="394" y="501"/>
                        <a:pt x="396" y="501"/>
                      </a:cubicBezTo>
                      <a:cubicBezTo>
                        <a:pt x="402" y="501"/>
                        <a:pt x="406" y="497"/>
                        <a:pt x="409" y="493"/>
                      </a:cubicBezTo>
                      <a:cubicBezTo>
                        <a:pt x="409" y="494"/>
                        <a:pt x="410" y="493"/>
                        <a:pt x="410" y="493"/>
                      </a:cubicBezTo>
                      <a:cubicBezTo>
                        <a:pt x="413" y="493"/>
                        <a:pt x="414" y="487"/>
                        <a:pt x="420" y="487"/>
                      </a:cubicBezTo>
                      <a:cubicBezTo>
                        <a:pt x="426" y="487"/>
                        <a:pt x="419" y="501"/>
                        <a:pt x="426" y="501"/>
                      </a:cubicBezTo>
                      <a:cubicBezTo>
                        <a:pt x="433" y="501"/>
                        <a:pt x="435" y="497"/>
                        <a:pt x="441" y="497"/>
                      </a:cubicBezTo>
                      <a:cubicBezTo>
                        <a:pt x="444" y="497"/>
                        <a:pt x="447" y="497"/>
                        <a:pt x="450" y="497"/>
                      </a:cubicBezTo>
                      <a:cubicBezTo>
                        <a:pt x="451" y="496"/>
                        <a:pt x="451" y="496"/>
                        <a:pt x="451" y="496"/>
                      </a:cubicBezTo>
                      <a:cubicBezTo>
                        <a:pt x="450" y="489"/>
                        <a:pt x="448" y="488"/>
                        <a:pt x="441" y="486"/>
                      </a:cubicBezTo>
                      <a:cubicBezTo>
                        <a:pt x="442" y="480"/>
                        <a:pt x="448" y="467"/>
                        <a:pt x="452" y="467"/>
                      </a:cubicBezTo>
                      <a:cubicBezTo>
                        <a:pt x="479" y="467"/>
                        <a:pt x="497" y="454"/>
                        <a:pt x="497" y="421"/>
                      </a:cubicBezTo>
                      <a:cubicBezTo>
                        <a:pt x="511" y="419"/>
                        <a:pt x="512" y="402"/>
                        <a:pt x="521" y="403"/>
                      </a:cubicBezTo>
                      <a:cubicBezTo>
                        <a:pt x="544" y="406"/>
                        <a:pt x="535" y="390"/>
                        <a:pt x="540" y="386"/>
                      </a:cubicBezTo>
                      <a:cubicBezTo>
                        <a:pt x="551" y="375"/>
                        <a:pt x="569" y="375"/>
                        <a:pt x="583" y="367"/>
                      </a:cubicBezTo>
                      <a:cubicBezTo>
                        <a:pt x="585" y="366"/>
                        <a:pt x="590" y="360"/>
                        <a:pt x="594" y="360"/>
                      </a:cubicBezTo>
                      <a:cubicBezTo>
                        <a:pt x="602" y="360"/>
                        <a:pt x="614" y="368"/>
                        <a:pt x="626" y="368"/>
                      </a:cubicBezTo>
                      <a:cubicBezTo>
                        <a:pt x="642" y="368"/>
                        <a:pt x="638" y="347"/>
                        <a:pt x="647" y="347"/>
                      </a:cubicBezTo>
                      <a:cubicBezTo>
                        <a:pt x="653" y="347"/>
                        <a:pt x="670" y="350"/>
                        <a:pt x="672" y="354"/>
                      </a:cubicBezTo>
                      <a:cubicBezTo>
                        <a:pt x="678" y="373"/>
                        <a:pt x="690" y="363"/>
                        <a:pt x="698" y="363"/>
                      </a:cubicBezTo>
                      <a:cubicBezTo>
                        <a:pt x="715" y="363"/>
                        <a:pt x="721" y="377"/>
                        <a:pt x="739" y="377"/>
                      </a:cubicBezTo>
                      <a:cubicBezTo>
                        <a:pt x="755" y="377"/>
                        <a:pt x="776" y="362"/>
                        <a:pt x="797" y="370"/>
                      </a:cubicBezTo>
                      <a:cubicBezTo>
                        <a:pt x="824" y="380"/>
                        <a:pt x="811" y="332"/>
                        <a:pt x="847" y="332"/>
                      </a:cubicBezTo>
                      <a:cubicBezTo>
                        <a:pt x="872" y="332"/>
                        <a:pt x="871" y="353"/>
                        <a:pt x="881" y="368"/>
                      </a:cubicBezTo>
                      <a:cubicBezTo>
                        <a:pt x="885" y="374"/>
                        <a:pt x="898" y="375"/>
                        <a:pt x="903" y="380"/>
                      </a:cubicBezTo>
                      <a:cubicBezTo>
                        <a:pt x="906" y="384"/>
                        <a:pt x="910" y="394"/>
                        <a:pt x="919" y="394"/>
                      </a:cubicBezTo>
                      <a:cubicBezTo>
                        <a:pt x="928" y="394"/>
                        <a:pt x="930" y="386"/>
                        <a:pt x="941" y="386"/>
                      </a:cubicBezTo>
                      <a:cubicBezTo>
                        <a:pt x="941" y="393"/>
                        <a:pt x="941" y="393"/>
                        <a:pt x="941" y="393"/>
                      </a:cubicBezTo>
                      <a:cubicBezTo>
                        <a:pt x="935" y="399"/>
                        <a:pt x="933" y="414"/>
                        <a:pt x="926" y="419"/>
                      </a:cubicBezTo>
                      <a:cubicBezTo>
                        <a:pt x="919" y="422"/>
                        <a:pt x="908" y="423"/>
                        <a:pt x="911" y="426"/>
                      </a:cubicBezTo>
                      <a:cubicBezTo>
                        <a:pt x="921" y="432"/>
                        <a:pt x="910" y="444"/>
                        <a:pt x="910" y="4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64">
                  <a:extLst>
                    <a:ext uri="{FF2B5EF4-FFF2-40B4-BE49-F238E27FC236}">
                      <a16:creationId xmlns:a16="http://schemas.microsoft.com/office/drawing/2014/main" id="{F15ACAF6-7319-6B43-5020-771D811E0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7532" y="1888619"/>
                  <a:ext cx="1231168" cy="788813"/>
                </a:xfrm>
                <a:custGeom>
                  <a:avLst/>
                  <a:gdLst>
                    <a:gd name="T0" fmla="*/ 381 w 500"/>
                    <a:gd name="T1" fmla="*/ 200 h 317"/>
                    <a:gd name="T2" fmla="*/ 373 w 500"/>
                    <a:gd name="T3" fmla="*/ 188 h 317"/>
                    <a:gd name="T4" fmla="*/ 399 w 500"/>
                    <a:gd name="T5" fmla="*/ 167 h 317"/>
                    <a:gd name="T6" fmla="*/ 383 w 500"/>
                    <a:gd name="T7" fmla="*/ 161 h 317"/>
                    <a:gd name="T8" fmla="*/ 371 w 500"/>
                    <a:gd name="T9" fmla="*/ 167 h 317"/>
                    <a:gd name="T10" fmla="*/ 359 w 500"/>
                    <a:gd name="T11" fmla="*/ 154 h 317"/>
                    <a:gd name="T12" fmla="*/ 384 w 500"/>
                    <a:gd name="T13" fmla="*/ 136 h 317"/>
                    <a:gd name="T14" fmla="*/ 394 w 500"/>
                    <a:gd name="T15" fmla="*/ 138 h 317"/>
                    <a:gd name="T16" fmla="*/ 412 w 500"/>
                    <a:gd name="T17" fmla="*/ 141 h 317"/>
                    <a:gd name="T18" fmla="*/ 422 w 500"/>
                    <a:gd name="T19" fmla="*/ 151 h 317"/>
                    <a:gd name="T20" fmla="*/ 421 w 500"/>
                    <a:gd name="T21" fmla="*/ 162 h 317"/>
                    <a:gd name="T22" fmla="*/ 433 w 500"/>
                    <a:gd name="T23" fmla="*/ 166 h 317"/>
                    <a:gd name="T24" fmla="*/ 428 w 500"/>
                    <a:gd name="T25" fmla="*/ 173 h 317"/>
                    <a:gd name="T26" fmla="*/ 433 w 500"/>
                    <a:gd name="T27" fmla="*/ 180 h 317"/>
                    <a:gd name="T28" fmla="*/ 432 w 500"/>
                    <a:gd name="T29" fmla="*/ 189 h 317"/>
                    <a:gd name="T30" fmla="*/ 434 w 500"/>
                    <a:gd name="T31" fmla="*/ 193 h 317"/>
                    <a:gd name="T32" fmla="*/ 449 w 500"/>
                    <a:gd name="T33" fmla="*/ 187 h 317"/>
                    <a:gd name="T34" fmla="*/ 444 w 500"/>
                    <a:gd name="T35" fmla="*/ 152 h 317"/>
                    <a:gd name="T36" fmla="*/ 448 w 500"/>
                    <a:gd name="T37" fmla="*/ 137 h 317"/>
                    <a:gd name="T38" fmla="*/ 469 w 500"/>
                    <a:gd name="T39" fmla="*/ 112 h 317"/>
                    <a:gd name="T40" fmla="*/ 485 w 500"/>
                    <a:gd name="T41" fmla="*/ 87 h 317"/>
                    <a:gd name="T42" fmla="*/ 500 w 500"/>
                    <a:gd name="T43" fmla="*/ 54 h 317"/>
                    <a:gd name="T44" fmla="*/ 462 w 500"/>
                    <a:gd name="T45" fmla="*/ 48 h 317"/>
                    <a:gd name="T46" fmla="*/ 406 w 500"/>
                    <a:gd name="T47" fmla="*/ 0 h 317"/>
                    <a:gd name="T48" fmla="*/ 298 w 500"/>
                    <a:gd name="T49" fmla="*/ 45 h 317"/>
                    <a:gd name="T50" fmla="*/ 231 w 500"/>
                    <a:gd name="T51" fmla="*/ 22 h 317"/>
                    <a:gd name="T52" fmla="*/ 185 w 500"/>
                    <a:gd name="T53" fmla="*/ 36 h 317"/>
                    <a:gd name="T54" fmla="*/ 142 w 500"/>
                    <a:gd name="T55" fmla="*/ 35 h 317"/>
                    <a:gd name="T56" fmla="*/ 80 w 500"/>
                    <a:gd name="T57" fmla="*/ 71 h 317"/>
                    <a:gd name="T58" fmla="*/ 11 w 500"/>
                    <a:gd name="T59" fmla="*/ 135 h 317"/>
                    <a:gd name="T60" fmla="*/ 10 w 500"/>
                    <a:gd name="T61" fmla="*/ 164 h 317"/>
                    <a:gd name="T62" fmla="*/ 16 w 500"/>
                    <a:gd name="T63" fmla="*/ 170 h 317"/>
                    <a:gd name="T64" fmla="*/ 33 w 500"/>
                    <a:gd name="T65" fmla="*/ 183 h 317"/>
                    <a:gd name="T66" fmla="*/ 54 w 500"/>
                    <a:gd name="T67" fmla="*/ 186 h 317"/>
                    <a:gd name="T68" fmla="*/ 47 w 500"/>
                    <a:gd name="T69" fmla="*/ 207 h 317"/>
                    <a:gd name="T70" fmla="*/ 41 w 500"/>
                    <a:gd name="T71" fmla="*/ 213 h 317"/>
                    <a:gd name="T72" fmla="*/ 47 w 500"/>
                    <a:gd name="T73" fmla="*/ 223 h 317"/>
                    <a:gd name="T74" fmla="*/ 72 w 500"/>
                    <a:gd name="T75" fmla="*/ 233 h 317"/>
                    <a:gd name="T76" fmla="*/ 86 w 500"/>
                    <a:gd name="T77" fmla="*/ 243 h 317"/>
                    <a:gd name="T78" fmla="*/ 104 w 500"/>
                    <a:gd name="T79" fmla="*/ 251 h 317"/>
                    <a:gd name="T80" fmla="*/ 121 w 500"/>
                    <a:gd name="T81" fmla="*/ 249 h 317"/>
                    <a:gd name="T82" fmla="*/ 136 w 500"/>
                    <a:gd name="T83" fmla="*/ 248 h 317"/>
                    <a:gd name="T84" fmla="*/ 166 w 500"/>
                    <a:gd name="T85" fmla="*/ 243 h 317"/>
                    <a:gd name="T86" fmla="*/ 179 w 500"/>
                    <a:gd name="T87" fmla="*/ 239 h 317"/>
                    <a:gd name="T88" fmla="*/ 183 w 500"/>
                    <a:gd name="T89" fmla="*/ 236 h 317"/>
                    <a:gd name="T90" fmla="*/ 205 w 500"/>
                    <a:gd name="T91" fmla="*/ 261 h 317"/>
                    <a:gd name="T92" fmla="*/ 199 w 500"/>
                    <a:gd name="T93" fmla="*/ 286 h 317"/>
                    <a:gd name="T94" fmla="*/ 211 w 500"/>
                    <a:gd name="T95" fmla="*/ 293 h 317"/>
                    <a:gd name="T96" fmla="*/ 225 w 500"/>
                    <a:gd name="T97" fmla="*/ 305 h 317"/>
                    <a:gd name="T98" fmla="*/ 228 w 500"/>
                    <a:gd name="T99" fmla="*/ 308 h 317"/>
                    <a:gd name="T100" fmla="*/ 230 w 500"/>
                    <a:gd name="T101" fmla="*/ 298 h 317"/>
                    <a:gd name="T102" fmla="*/ 247 w 500"/>
                    <a:gd name="T103" fmla="*/ 296 h 317"/>
                    <a:gd name="T104" fmla="*/ 270 w 500"/>
                    <a:gd name="T105" fmla="*/ 295 h 317"/>
                    <a:gd name="T106" fmla="*/ 280 w 500"/>
                    <a:gd name="T107" fmla="*/ 306 h 317"/>
                    <a:gd name="T108" fmla="*/ 296 w 500"/>
                    <a:gd name="T109" fmla="*/ 317 h 317"/>
                    <a:gd name="T110" fmla="*/ 309 w 500"/>
                    <a:gd name="T111" fmla="*/ 307 h 317"/>
                    <a:gd name="T112" fmla="*/ 327 w 500"/>
                    <a:gd name="T113" fmla="*/ 296 h 317"/>
                    <a:gd name="T114" fmla="*/ 359 w 500"/>
                    <a:gd name="T115" fmla="*/ 286 h 317"/>
                    <a:gd name="T116" fmla="*/ 375 w 500"/>
                    <a:gd name="T117" fmla="*/ 265 h 317"/>
                    <a:gd name="T118" fmla="*/ 393 w 500"/>
                    <a:gd name="T119" fmla="*/ 231 h 317"/>
                    <a:gd name="T120" fmla="*/ 381 w 500"/>
                    <a:gd name="T121" fmla="*/ 20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00" h="317">
                      <a:moveTo>
                        <a:pt x="381" y="200"/>
                      </a:moveTo>
                      <a:cubicBezTo>
                        <a:pt x="381" y="200"/>
                        <a:pt x="381" y="200"/>
                        <a:pt x="381" y="200"/>
                      </a:cubicBezTo>
                      <a:cubicBezTo>
                        <a:pt x="381" y="200"/>
                        <a:pt x="381" y="196"/>
                        <a:pt x="381" y="195"/>
                      </a:cubicBezTo>
                      <a:cubicBezTo>
                        <a:pt x="378" y="194"/>
                        <a:pt x="373" y="192"/>
                        <a:pt x="373" y="188"/>
                      </a:cubicBezTo>
                      <a:cubicBezTo>
                        <a:pt x="373" y="184"/>
                        <a:pt x="378" y="184"/>
                        <a:pt x="379" y="180"/>
                      </a:cubicBezTo>
                      <a:cubicBezTo>
                        <a:pt x="381" y="173"/>
                        <a:pt x="394" y="173"/>
                        <a:pt x="399" y="167"/>
                      </a:cubicBezTo>
                      <a:cubicBezTo>
                        <a:pt x="397" y="164"/>
                        <a:pt x="393" y="167"/>
                        <a:pt x="389" y="164"/>
                      </a:cubicBezTo>
                      <a:cubicBezTo>
                        <a:pt x="387" y="163"/>
                        <a:pt x="386" y="161"/>
                        <a:pt x="383" y="161"/>
                      </a:cubicBezTo>
                      <a:cubicBezTo>
                        <a:pt x="380" y="161"/>
                        <a:pt x="380" y="167"/>
                        <a:pt x="379" y="167"/>
                      </a:cubicBezTo>
                      <a:cubicBezTo>
                        <a:pt x="376" y="167"/>
                        <a:pt x="373" y="168"/>
                        <a:pt x="371" y="167"/>
                      </a:cubicBezTo>
                      <a:cubicBezTo>
                        <a:pt x="368" y="164"/>
                        <a:pt x="369" y="161"/>
                        <a:pt x="365" y="159"/>
                      </a:cubicBezTo>
                      <a:cubicBezTo>
                        <a:pt x="364" y="158"/>
                        <a:pt x="359" y="157"/>
                        <a:pt x="359" y="154"/>
                      </a:cubicBezTo>
                      <a:cubicBezTo>
                        <a:pt x="359" y="148"/>
                        <a:pt x="368" y="150"/>
                        <a:pt x="372" y="147"/>
                      </a:cubicBezTo>
                      <a:cubicBezTo>
                        <a:pt x="375" y="144"/>
                        <a:pt x="382" y="140"/>
                        <a:pt x="384" y="136"/>
                      </a:cubicBezTo>
                      <a:cubicBezTo>
                        <a:pt x="385" y="136"/>
                        <a:pt x="386" y="133"/>
                        <a:pt x="389" y="133"/>
                      </a:cubicBezTo>
                      <a:cubicBezTo>
                        <a:pt x="391" y="133"/>
                        <a:pt x="394" y="136"/>
                        <a:pt x="394" y="138"/>
                      </a:cubicBezTo>
                      <a:cubicBezTo>
                        <a:pt x="394" y="143"/>
                        <a:pt x="389" y="145"/>
                        <a:pt x="389" y="150"/>
                      </a:cubicBezTo>
                      <a:cubicBezTo>
                        <a:pt x="397" y="150"/>
                        <a:pt x="403" y="141"/>
                        <a:pt x="412" y="141"/>
                      </a:cubicBezTo>
                      <a:cubicBezTo>
                        <a:pt x="416" y="141"/>
                        <a:pt x="417" y="144"/>
                        <a:pt x="422" y="144"/>
                      </a:cubicBezTo>
                      <a:cubicBezTo>
                        <a:pt x="420" y="147"/>
                        <a:pt x="422" y="147"/>
                        <a:pt x="422" y="151"/>
                      </a:cubicBezTo>
                      <a:cubicBezTo>
                        <a:pt x="422" y="154"/>
                        <a:pt x="418" y="153"/>
                        <a:pt x="418" y="157"/>
                      </a:cubicBezTo>
                      <a:cubicBezTo>
                        <a:pt x="418" y="158"/>
                        <a:pt x="419" y="162"/>
                        <a:pt x="421" y="162"/>
                      </a:cubicBezTo>
                      <a:cubicBezTo>
                        <a:pt x="422" y="162"/>
                        <a:pt x="423" y="160"/>
                        <a:pt x="425" y="160"/>
                      </a:cubicBezTo>
                      <a:cubicBezTo>
                        <a:pt x="429" y="160"/>
                        <a:pt x="433" y="163"/>
                        <a:pt x="433" y="166"/>
                      </a:cubicBezTo>
                      <a:cubicBezTo>
                        <a:pt x="433" y="168"/>
                        <a:pt x="431" y="170"/>
                        <a:pt x="428" y="170"/>
                      </a:cubicBezTo>
                      <a:cubicBezTo>
                        <a:pt x="428" y="173"/>
                        <a:pt x="428" y="173"/>
                        <a:pt x="428" y="173"/>
                      </a:cubicBezTo>
                      <a:cubicBezTo>
                        <a:pt x="429" y="173"/>
                        <a:pt x="430" y="174"/>
                        <a:pt x="431" y="175"/>
                      </a:cubicBezTo>
                      <a:cubicBezTo>
                        <a:pt x="431" y="176"/>
                        <a:pt x="433" y="178"/>
                        <a:pt x="433" y="180"/>
                      </a:cubicBezTo>
                      <a:cubicBezTo>
                        <a:pt x="433" y="180"/>
                        <a:pt x="430" y="184"/>
                        <a:pt x="430" y="186"/>
                      </a:cubicBezTo>
                      <a:cubicBezTo>
                        <a:pt x="430" y="187"/>
                        <a:pt x="430" y="189"/>
                        <a:pt x="432" y="189"/>
                      </a:cubicBezTo>
                      <a:cubicBezTo>
                        <a:pt x="431" y="190"/>
                        <a:pt x="430" y="191"/>
                        <a:pt x="430" y="193"/>
                      </a:cubicBezTo>
                      <a:cubicBezTo>
                        <a:pt x="434" y="193"/>
                        <a:pt x="434" y="193"/>
                        <a:pt x="434" y="193"/>
                      </a:cubicBezTo>
                      <a:cubicBezTo>
                        <a:pt x="436" y="191"/>
                        <a:pt x="436" y="191"/>
                        <a:pt x="440" y="190"/>
                      </a:cubicBezTo>
                      <a:cubicBezTo>
                        <a:pt x="440" y="188"/>
                        <a:pt x="447" y="187"/>
                        <a:pt x="449" y="187"/>
                      </a:cubicBezTo>
                      <a:cubicBezTo>
                        <a:pt x="453" y="186"/>
                        <a:pt x="455" y="182"/>
                        <a:pt x="455" y="176"/>
                      </a:cubicBezTo>
                      <a:cubicBezTo>
                        <a:pt x="455" y="165"/>
                        <a:pt x="450" y="158"/>
                        <a:pt x="444" y="152"/>
                      </a:cubicBezTo>
                      <a:cubicBezTo>
                        <a:pt x="441" y="149"/>
                        <a:pt x="439" y="147"/>
                        <a:pt x="439" y="142"/>
                      </a:cubicBezTo>
                      <a:cubicBezTo>
                        <a:pt x="443" y="142"/>
                        <a:pt x="445" y="140"/>
                        <a:pt x="448" y="137"/>
                      </a:cubicBezTo>
                      <a:cubicBezTo>
                        <a:pt x="450" y="135"/>
                        <a:pt x="455" y="132"/>
                        <a:pt x="456" y="130"/>
                      </a:cubicBezTo>
                      <a:cubicBezTo>
                        <a:pt x="460" y="122"/>
                        <a:pt x="462" y="118"/>
                        <a:pt x="469" y="112"/>
                      </a:cubicBezTo>
                      <a:cubicBezTo>
                        <a:pt x="469" y="112"/>
                        <a:pt x="480" y="100"/>
                        <a:pt x="470" y="94"/>
                      </a:cubicBezTo>
                      <a:cubicBezTo>
                        <a:pt x="467" y="91"/>
                        <a:pt x="478" y="90"/>
                        <a:pt x="485" y="87"/>
                      </a:cubicBezTo>
                      <a:cubicBezTo>
                        <a:pt x="492" y="82"/>
                        <a:pt x="494" y="67"/>
                        <a:pt x="500" y="61"/>
                      </a:cubicBezTo>
                      <a:cubicBezTo>
                        <a:pt x="500" y="54"/>
                        <a:pt x="500" y="54"/>
                        <a:pt x="500" y="54"/>
                      </a:cubicBezTo>
                      <a:cubicBezTo>
                        <a:pt x="489" y="54"/>
                        <a:pt x="487" y="62"/>
                        <a:pt x="478" y="62"/>
                      </a:cubicBezTo>
                      <a:cubicBezTo>
                        <a:pt x="469" y="62"/>
                        <a:pt x="465" y="52"/>
                        <a:pt x="462" y="48"/>
                      </a:cubicBezTo>
                      <a:cubicBezTo>
                        <a:pt x="457" y="43"/>
                        <a:pt x="444" y="42"/>
                        <a:pt x="440" y="36"/>
                      </a:cubicBezTo>
                      <a:cubicBezTo>
                        <a:pt x="430" y="21"/>
                        <a:pt x="431" y="0"/>
                        <a:pt x="406" y="0"/>
                      </a:cubicBezTo>
                      <a:cubicBezTo>
                        <a:pt x="370" y="0"/>
                        <a:pt x="383" y="48"/>
                        <a:pt x="356" y="38"/>
                      </a:cubicBezTo>
                      <a:cubicBezTo>
                        <a:pt x="335" y="30"/>
                        <a:pt x="314" y="45"/>
                        <a:pt x="298" y="45"/>
                      </a:cubicBezTo>
                      <a:cubicBezTo>
                        <a:pt x="280" y="45"/>
                        <a:pt x="274" y="31"/>
                        <a:pt x="257" y="31"/>
                      </a:cubicBezTo>
                      <a:cubicBezTo>
                        <a:pt x="249" y="31"/>
                        <a:pt x="237" y="41"/>
                        <a:pt x="231" y="22"/>
                      </a:cubicBezTo>
                      <a:cubicBezTo>
                        <a:pt x="229" y="18"/>
                        <a:pt x="212" y="15"/>
                        <a:pt x="206" y="15"/>
                      </a:cubicBezTo>
                      <a:cubicBezTo>
                        <a:pt x="197" y="15"/>
                        <a:pt x="201" y="36"/>
                        <a:pt x="185" y="36"/>
                      </a:cubicBezTo>
                      <a:cubicBezTo>
                        <a:pt x="173" y="36"/>
                        <a:pt x="161" y="28"/>
                        <a:pt x="153" y="28"/>
                      </a:cubicBezTo>
                      <a:cubicBezTo>
                        <a:pt x="149" y="28"/>
                        <a:pt x="144" y="34"/>
                        <a:pt x="142" y="35"/>
                      </a:cubicBezTo>
                      <a:cubicBezTo>
                        <a:pt x="128" y="43"/>
                        <a:pt x="110" y="43"/>
                        <a:pt x="99" y="54"/>
                      </a:cubicBezTo>
                      <a:cubicBezTo>
                        <a:pt x="94" y="58"/>
                        <a:pt x="103" y="74"/>
                        <a:pt x="80" y="71"/>
                      </a:cubicBezTo>
                      <a:cubicBezTo>
                        <a:pt x="71" y="70"/>
                        <a:pt x="70" y="87"/>
                        <a:pt x="56" y="89"/>
                      </a:cubicBezTo>
                      <a:cubicBezTo>
                        <a:pt x="56" y="122"/>
                        <a:pt x="38" y="135"/>
                        <a:pt x="11" y="135"/>
                      </a:cubicBezTo>
                      <a:cubicBezTo>
                        <a:pt x="7" y="135"/>
                        <a:pt x="1" y="148"/>
                        <a:pt x="0" y="154"/>
                      </a:cubicBezTo>
                      <a:cubicBezTo>
                        <a:pt x="7" y="156"/>
                        <a:pt x="9" y="157"/>
                        <a:pt x="10" y="164"/>
                      </a:cubicBezTo>
                      <a:cubicBezTo>
                        <a:pt x="9" y="165"/>
                        <a:pt x="9" y="165"/>
                        <a:pt x="9" y="165"/>
                      </a:cubicBezTo>
                      <a:cubicBezTo>
                        <a:pt x="9" y="170"/>
                        <a:pt x="12" y="169"/>
                        <a:pt x="16" y="170"/>
                      </a:cubicBezTo>
                      <a:cubicBezTo>
                        <a:pt x="20" y="171"/>
                        <a:pt x="18" y="175"/>
                        <a:pt x="20" y="177"/>
                      </a:cubicBezTo>
                      <a:cubicBezTo>
                        <a:pt x="24" y="181"/>
                        <a:pt x="27" y="181"/>
                        <a:pt x="33" y="183"/>
                      </a:cubicBezTo>
                      <a:cubicBezTo>
                        <a:pt x="38" y="182"/>
                        <a:pt x="40" y="178"/>
                        <a:pt x="45" y="178"/>
                      </a:cubicBezTo>
                      <a:cubicBezTo>
                        <a:pt x="47" y="178"/>
                        <a:pt x="54" y="183"/>
                        <a:pt x="54" y="186"/>
                      </a:cubicBezTo>
                      <a:cubicBezTo>
                        <a:pt x="54" y="193"/>
                        <a:pt x="43" y="192"/>
                        <a:pt x="43" y="200"/>
                      </a:cubicBezTo>
                      <a:cubicBezTo>
                        <a:pt x="43" y="203"/>
                        <a:pt x="47" y="204"/>
                        <a:pt x="47" y="207"/>
                      </a:cubicBezTo>
                      <a:cubicBezTo>
                        <a:pt x="47" y="211"/>
                        <a:pt x="44" y="210"/>
                        <a:pt x="41" y="210"/>
                      </a:cubicBezTo>
                      <a:cubicBezTo>
                        <a:pt x="41" y="213"/>
                        <a:pt x="41" y="213"/>
                        <a:pt x="41" y="213"/>
                      </a:cubicBezTo>
                      <a:cubicBezTo>
                        <a:pt x="42" y="216"/>
                        <a:pt x="41" y="218"/>
                        <a:pt x="42" y="222"/>
                      </a:cubicBezTo>
                      <a:cubicBezTo>
                        <a:pt x="43" y="223"/>
                        <a:pt x="46" y="223"/>
                        <a:pt x="47" y="223"/>
                      </a:cubicBezTo>
                      <a:cubicBezTo>
                        <a:pt x="52" y="225"/>
                        <a:pt x="54" y="229"/>
                        <a:pt x="59" y="230"/>
                      </a:cubicBezTo>
                      <a:cubicBezTo>
                        <a:pt x="65" y="231"/>
                        <a:pt x="68" y="230"/>
                        <a:pt x="72" y="233"/>
                      </a:cubicBezTo>
                      <a:cubicBezTo>
                        <a:pt x="75" y="237"/>
                        <a:pt x="78" y="235"/>
                        <a:pt x="82" y="237"/>
                      </a:cubicBezTo>
                      <a:cubicBezTo>
                        <a:pt x="85" y="239"/>
                        <a:pt x="85" y="241"/>
                        <a:pt x="86" y="243"/>
                      </a:cubicBezTo>
                      <a:cubicBezTo>
                        <a:pt x="87" y="245"/>
                        <a:pt x="89" y="243"/>
                        <a:pt x="90" y="244"/>
                      </a:cubicBezTo>
                      <a:cubicBezTo>
                        <a:pt x="95" y="246"/>
                        <a:pt x="97" y="251"/>
                        <a:pt x="104" y="251"/>
                      </a:cubicBezTo>
                      <a:cubicBezTo>
                        <a:pt x="108" y="251"/>
                        <a:pt x="112" y="251"/>
                        <a:pt x="116" y="251"/>
                      </a:cubicBezTo>
                      <a:cubicBezTo>
                        <a:pt x="119" y="251"/>
                        <a:pt x="119" y="249"/>
                        <a:pt x="121" y="249"/>
                      </a:cubicBezTo>
                      <a:cubicBezTo>
                        <a:pt x="123" y="249"/>
                        <a:pt x="124" y="254"/>
                        <a:pt x="124" y="256"/>
                      </a:cubicBezTo>
                      <a:cubicBezTo>
                        <a:pt x="128" y="254"/>
                        <a:pt x="129" y="248"/>
                        <a:pt x="136" y="248"/>
                      </a:cubicBezTo>
                      <a:cubicBezTo>
                        <a:pt x="143" y="248"/>
                        <a:pt x="145" y="252"/>
                        <a:pt x="150" y="252"/>
                      </a:cubicBezTo>
                      <a:cubicBezTo>
                        <a:pt x="154" y="252"/>
                        <a:pt x="164" y="244"/>
                        <a:pt x="166" y="243"/>
                      </a:cubicBezTo>
                      <a:cubicBezTo>
                        <a:pt x="168" y="241"/>
                        <a:pt x="168" y="240"/>
                        <a:pt x="169" y="239"/>
                      </a:cubicBezTo>
                      <a:cubicBezTo>
                        <a:pt x="172" y="237"/>
                        <a:pt x="175" y="240"/>
                        <a:pt x="179" y="239"/>
                      </a:cubicBezTo>
                      <a:cubicBezTo>
                        <a:pt x="181" y="236"/>
                        <a:pt x="181" y="236"/>
                        <a:pt x="181" y="236"/>
                      </a:cubicBezTo>
                      <a:cubicBezTo>
                        <a:pt x="183" y="236"/>
                        <a:pt x="183" y="236"/>
                        <a:pt x="183" y="236"/>
                      </a:cubicBezTo>
                      <a:cubicBezTo>
                        <a:pt x="185" y="246"/>
                        <a:pt x="191" y="245"/>
                        <a:pt x="199" y="248"/>
                      </a:cubicBezTo>
                      <a:cubicBezTo>
                        <a:pt x="201" y="253"/>
                        <a:pt x="205" y="255"/>
                        <a:pt x="205" y="261"/>
                      </a:cubicBezTo>
                      <a:cubicBezTo>
                        <a:pt x="205" y="272"/>
                        <a:pt x="198" y="272"/>
                        <a:pt x="198" y="283"/>
                      </a:cubicBezTo>
                      <a:cubicBezTo>
                        <a:pt x="198" y="284"/>
                        <a:pt x="198" y="286"/>
                        <a:pt x="199" y="286"/>
                      </a:cubicBezTo>
                      <a:cubicBezTo>
                        <a:pt x="201" y="286"/>
                        <a:pt x="203" y="285"/>
                        <a:pt x="205" y="285"/>
                      </a:cubicBezTo>
                      <a:cubicBezTo>
                        <a:pt x="207" y="285"/>
                        <a:pt x="208" y="293"/>
                        <a:pt x="211" y="293"/>
                      </a:cubicBezTo>
                      <a:cubicBezTo>
                        <a:pt x="211" y="299"/>
                        <a:pt x="214" y="305"/>
                        <a:pt x="220" y="305"/>
                      </a:cubicBezTo>
                      <a:cubicBezTo>
                        <a:pt x="222" y="305"/>
                        <a:pt x="223" y="305"/>
                        <a:pt x="225" y="305"/>
                      </a:cubicBezTo>
                      <a:cubicBezTo>
                        <a:pt x="226" y="305"/>
                        <a:pt x="226" y="305"/>
                        <a:pt x="226" y="305"/>
                      </a:cubicBezTo>
                      <a:cubicBezTo>
                        <a:pt x="226" y="307"/>
                        <a:pt x="228" y="308"/>
                        <a:pt x="228" y="308"/>
                      </a:cubicBezTo>
                      <a:cubicBezTo>
                        <a:pt x="229" y="308"/>
                        <a:pt x="230" y="306"/>
                        <a:pt x="230" y="305"/>
                      </a:cubicBezTo>
                      <a:cubicBezTo>
                        <a:pt x="230" y="302"/>
                        <a:pt x="230" y="301"/>
                        <a:pt x="230" y="298"/>
                      </a:cubicBezTo>
                      <a:cubicBezTo>
                        <a:pt x="230" y="298"/>
                        <a:pt x="236" y="296"/>
                        <a:pt x="237" y="296"/>
                      </a:cubicBezTo>
                      <a:cubicBezTo>
                        <a:pt x="247" y="296"/>
                        <a:pt x="247" y="296"/>
                        <a:pt x="247" y="296"/>
                      </a:cubicBezTo>
                      <a:cubicBezTo>
                        <a:pt x="251" y="298"/>
                        <a:pt x="254" y="292"/>
                        <a:pt x="258" y="292"/>
                      </a:cubicBezTo>
                      <a:cubicBezTo>
                        <a:pt x="263" y="292"/>
                        <a:pt x="265" y="295"/>
                        <a:pt x="270" y="295"/>
                      </a:cubicBezTo>
                      <a:cubicBezTo>
                        <a:pt x="270" y="303"/>
                        <a:pt x="276" y="305"/>
                        <a:pt x="280" y="306"/>
                      </a:cubicBezTo>
                      <a:cubicBezTo>
                        <a:pt x="280" y="306"/>
                        <a:pt x="280" y="306"/>
                        <a:pt x="280" y="306"/>
                      </a:cubicBezTo>
                      <a:cubicBezTo>
                        <a:pt x="285" y="309"/>
                        <a:pt x="289" y="307"/>
                        <a:pt x="294" y="310"/>
                      </a:cubicBezTo>
                      <a:cubicBezTo>
                        <a:pt x="294" y="311"/>
                        <a:pt x="293" y="317"/>
                        <a:pt x="296" y="317"/>
                      </a:cubicBezTo>
                      <a:cubicBezTo>
                        <a:pt x="299" y="317"/>
                        <a:pt x="297" y="313"/>
                        <a:pt x="299" y="311"/>
                      </a:cubicBezTo>
                      <a:cubicBezTo>
                        <a:pt x="301" y="309"/>
                        <a:pt x="307" y="308"/>
                        <a:pt x="309" y="307"/>
                      </a:cubicBezTo>
                      <a:cubicBezTo>
                        <a:pt x="315" y="304"/>
                        <a:pt x="320" y="305"/>
                        <a:pt x="324" y="302"/>
                      </a:cubicBezTo>
                      <a:cubicBezTo>
                        <a:pt x="324" y="302"/>
                        <a:pt x="327" y="296"/>
                        <a:pt x="327" y="296"/>
                      </a:cubicBezTo>
                      <a:cubicBezTo>
                        <a:pt x="330" y="296"/>
                        <a:pt x="331" y="299"/>
                        <a:pt x="334" y="299"/>
                      </a:cubicBezTo>
                      <a:cubicBezTo>
                        <a:pt x="348" y="299"/>
                        <a:pt x="351" y="291"/>
                        <a:pt x="359" y="286"/>
                      </a:cubicBezTo>
                      <a:cubicBezTo>
                        <a:pt x="361" y="285"/>
                        <a:pt x="362" y="284"/>
                        <a:pt x="363" y="281"/>
                      </a:cubicBezTo>
                      <a:cubicBezTo>
                        <a:pt x="370" y="281"/>
                        <a:pt x="372" y="270"/>
                        <a:pt x="375" y="265"/>
                      </a:cubicBezTo>
                      <a:cubicBezTo>
                        <a:pt x="376" y="261"/>
                        <a:pt x="384" y="250"/>
                        <a:pt x="388" y="249"/>
                      </a:cubicBezTo>
                      <a:cubicBezTo>
                        <a:pt x="388" y="243"/>
                        <a:pt x="393" y="240"/>
                        <a:pt x="393" y="231"/>
                      </a:cubicBezTo>
                      <a:cubicBezTo>
                        <a:pt x="393" y="219"/>
                        <a:pt x="390" y="215"/>
                        <a:pt x="385" y="207"/>
                      </a:cubicBezTo>
                      <a:cubicBezTo>
                        <a:pt x="384" y="205"/>
                        <a:pt x="384" y="202"/>
                        <a:pt x="381" y="2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65">
                  <a:extLst>
                    <a:ext uri="{FF2B5EF4-FFF2-40B4-BE49-F238E27FC236}">
                      <a16:creationId xmlns:a16="http://schemas.microsoft.com/office/drawing/2014/main" id="{DF60B844-59C8-928B-8B7B-3AA1FD82D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49109" y="1328468"/>
                  <a:ext cx="70635" cy="30980"/>
                </a:xfrm>
                <a:custGeom>
                  <a:avLst/>
                  <a:gdLst>
                    <a:gd name="T0" fmla="*/ 3 w 29"/>
                    <a:gd name="T1" fmla="*/ 13 h 13"/>
                    <a:gd name="T2" fmla="*/ 0 w 29"/>
                    <a:gd name="T3" fmla="*/ 10 h 13"/>
                    <a:gd name="T4" fmla="*/ 14 w 29"/>
                    <a:gd name="T5" fmla="*/ 0 h 13"/>
                    <a:gd name="T6" fmla="*/ 29 w 29"/>
                    <a:gd name="T7" fmla="*/ 7 h 13"/>
                    <a:gd name="T8" fmla="*/ 3 w 29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13">
                      <a:moveTo>
                        <a:pt x="3" y="13"/>
                      </a:moveTo>
                      <a:cubicBezTo>
                        <a:pt x="1" y="13"/>
                        <a:pt x="0" y="11"/>
                        <a:pt x="0" y="10"/>
                      </a:cubicBezTo>
                      <a:cubicBezTo>
                        <a:pt x="0" y="5"/>
                        <a:pt x="9" y="0"/>
                        <a:pt x="14" y="0"/>
                      </a:cubicBezTo>
                      <a:cubicBezTo>
                        <a:pt x="18" y="0"/>
                        <a:pt x="29" y="3"/>
                        <a:pt x="29" y="7"/>
                      </a:cubicBezTo>
                      <a:cubicBezTo>
                        <a:pt x="29" y="11"/>
                        <a:pt x="6" y="13"/>
                        <a:pt x="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66">
                  <a:extLst>
                    <a:ext uri="{FF2B5EF4-FFF2-40B4-BE49-F238E27FC236}">
                      <a16:creationId xmlns:a16="http://schemas.microsoft.com/office/drawing/2014/main" id="{304902C3-E0EC-6BC7-0C3F-176230A49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5967" y="1386710"/>
                  <a:ext cx="29741" cy="14870"/>
                </a:xfrm>
                <a:custGeom>
                  <a:avLst/>
                  <a:gdLst>
                    <a:gd name="T0" fmla="*/ 9 w 12"/>
                    <a:gd name="T1" fmla="*/ 6 h 6"/>
                    <a:gd name="T2" fmla="*/ 12 w 12"/>
                    <a:gd name="T3" fmla="*/ 4 h 6"/>
                    <a:gd name="T4" fmla="*/ 10 w 12"/>
                    <a:gd name="T5" fmla="*/ 0 h 6"/>
                    <a:gd name="T6" fmla="*/ 0 w 12"/>
                    <a:gd name="T7" fmla="*/ 0 h 6"/>
                    <a:gd name="T8" fmla="*/ 9 w 1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9" y="6"/>
                      </a:moveTo>
                      <a:cubicBezTo>
                        <a:pt x="10" y="6"/>
                        <a:pt x="12" y="5"/>
                        <a:pt x="12" y="4"/>
                      </a:cubicBezTo>
                      <a:cubicBezTo>
                        <a:pt x="12" y="2"/>
                        <a:pt x="10" y="1"/>
                        <a:pt x="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"/>
                        <a:pt x="5" y="6"/>
                        <a:pt x="9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67">
                  <a:extLst>
                    <a:ext uri="{FF2B5EF4-FFF2-40B4-BE49-F238E27FC236}">
                      <a16:creationId xmlns:a16="http://schemas.microsoft.com/office/drawing/2014/main" id="{538FC530-BD0D-5A0A-8FF6-F2132A2C0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2907" y="1163654"/>
                  <a:ext cx="14870" cy="14870"/>
                </a:xfrm>
                <a:custGeom>
                  <a:avLst/>
                  <a:gdLst>
                    <a:gd name="T0" fmla="*/ 6 w 6"/>
                    <a:gd name="T1" fmla="*/ 3 h 6"/>
                    <a:gd name="T2" fmla="*/ 3 w 6"/>
                    <a:gd name="T3" fmla="*/ 0 h 6"/>
                    <a:gd name="T4" fmla="*/ 0 w 6"/>
                    <a:gd name="T5" fmla="*/ 4 h 6"/>
                    <a:gd name="T6" fmla="*/ 3 w 6"/>
                    <a:gd name="T7" fmla="*/ 6 h 6"/>
                    <a:gd name="T8" fmla="*/ 6 w 6"/>
                    <a:gd name="T9" fmla="*/ 2 h 6"/>
                    <a:gd name="T10" fmla="*/ 5 w 6"/>
                    <a:gd name="T11" fmla="*/ 2 h 6"/>
                    <a:gd name="T12" fmla="*/ 6 w 6"/>
                    <a:gd name="T1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6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1"/>
                        <a:pt x="0" y="2"/>
                        <a:pt x="0" y="4"/>
                      </a:cubicBezTo>
                      <a:cubicBezTo>
                        <a:pt x="0" y="6"/>
                        <a:pt x="1" y="6"/>
                        <a:pt x="3" y="6"/>
                      </a:cubicBezTo>
                      <a:cubicBezTo>
                        <a:pt x="5" y="6"/>
                        <a:pt x="5" y="4"/>
                        <a:pt x="6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lnTo>
                        <a:pt x="6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68">
                  <a:extLst>
                    <a:ext uri="{FF2B5EF4-FFF2-40B4-BE49-F238E27FC236}">
                      <a16:creationId xmlns:a16="http://schemas.microsoft.com/office/drawing/2014/main" id="{336B509C-610B-868C-B62A-B5C3EE7DD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250" y="1215700"/>
                  <a:ext cx="29741" cy="19827"/>
                </a:xfrm>
                <a:custGeom>
                  <a:avLst/>
                  <a:gdLst>
                    <a:gd name="T0" fmla="*/ 12 w 12"/>
                    <a:gd name="T1" fmla="*/ 6 h 8"/>
                    <a:gd name="T2" fmla="*/ 6 w 12"/>
                    <a:gd name="T3" fmla="*/ 8 h 8"/>
                    <a:gd name="T4" fmla="*/ 0 w 12"/>
                    <a:gd name="T5" fmla="*/ 4 h 8"/>
                    <a:gd name="T6" fmla="*/ 6 w 12"/>
                    <a:gd name="T7" fmla="*/ 0 h 8"/>
                    <a:gd name="T8" fmla="*/ 12 w 12"/>
                    <a:gd name="T9" fmla="*/ 4 h 8"/>
                    <a:gd name="T10" fmla="*/ 10 w 12"/>
                    <a:gd name="T11" fmla="*/ 8 h 8"/>
                    <a:gd name="T12" fmla="*/ 12 w 12"/>
                    <a:gd name="T13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12" y="6"/>
                      </a:moveTo>
                      <a:cubicBezTo>
                        <a:pt x="10" y="7"/>
                        <a:pt x="8" y="8"/>
                        <a:pt x="6" y="8"/>
                      </a:cubicBezTo>
                      <a:cubicBezTo>
                        <a:pt x="3" y="8"/>
                        <a:pt x="0" y="7"/>
                        <a:pt x="0" y="4"/>
                      </a:cubicBezTo>
                      <a:cubicBezTo>
                        <a:pt x="0" y="1"/>
                        <a:pt x="3" y="0"/>
                        <a:pt x="6" y="0"/>
                      </a:cubicBezTo>
                      <a:cubicBezTo>
                        <a:pt x="10" y="0"/>
                        <a:pt x="12" y="1"/>
                        <a:pt x="12" y="4"/>
                      </a:cubicBezTo>
                      <a:cubicBezTo>
                        <a:pt x="12" y="6"/>
                        <a:pt x="11" y="7"/>
                        <a:pt x="10" y="8"/>
                      </a:cubicBezTo>
                      <a:lnTo>
                        <a:pt x="12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69">
                  <a:extLst>
                    <a:ext uri="{FF2B5EF4-FFF2-40B4-BE49-F238E27FC236}">
                      <a16:creationId xmlns:a16="http://schemas.microsoft.com/office/drawing/2014/main" id="{3C5EEA49-35D6-11E7-DD1D-5E1013180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170" y="1012471"/>
                  <a:ext cx="121442" cy="65678"/>
                </a:xfrm>
                <a:custGeom>
                  <a:avLst/>
                  <a:gdLst>
                    <a:gd name="T0" fmla="*/ 5 w 50"/>
                    <a:gd name="T1" fmla="*/ 27 h 27"/>
                    <a:gd name="T2" fmla="*/ 0 w 50"/>
                    <a:gd name="T3" fmla="*/ 23 h 27"/>
                    <a:gd name="T4" fmla="*/ 5 w 50"/>
                    <a:gd name="T5" fmla="*/ 17 h 27"/>
                    <a:gd name="T6" fmla="*/ 26 w 50"/>
                    <a:gd name="T7" fmla="*/ 0 h 27"/>
                    <a:gd name="T8" fmla="*/ 30 w 50"/>
                    <a:gd name="T9" fmla="*/ 0 h 27"/>
                    <a:gd name="T10" fmla="*/ 29 w 50"/>
                    <a:gd name="T11" fmla="*/ 6 h 27"/>
                    <a:gd name="T12" fmla="*/ 34 w 50"/>
                    <a:gd name="T13" fmla="*/ 3 h 27"/>
                    <a:gd name="T14" fmla="*/ 50 w 50"/>
                    <a:gd name="T15" fmla="*/ 14 h 27"/>
                    <a:gd name="T16" fmla="*/ 30 w 50"/>
                    <a:gd name="T17" fmla="*/ 22 h 27"/>
                    <a:gd name="T18" fmla="*/ 20 w 50"/>
                    <a:gd name="T19" fmla="*/ 23 h 27"/>
                    <a:gd name="T20" fmla="*/ 5 w 50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27">
                      <a:moveTo>
                        <a:pt x="5" y="27"/>
                      </a:moveTo>
                      <a:cubicBezTo>
                        <a:pt x="1" y="27"/>
                        <a:pt x="0" y="26"/>
                        <a:pt x="0" y="23"/>
                      </a:cubicBezTo>
                      <a:cubicBezTo>
                        <a:pt x="0" y="18"/>
                        <a:pt x="4" y="18"/>
                        <a:pt x="5" y="17"/>
                      </a:cubicBezTo>
                      <a:cubicBezTo>
                        <a:pt x="12" y="10"/>
                        <a:pt x="15" y="0"/>
                        <a:pt x="26" y="0"/>
                      </a:cubicBezTo>
                      <a:cubicBezTo>
                        <a:pt x="29" y="0"/>
                        <a:pt x="29" y="0"/>
                        <a:pt x="30" y="0"/>
                      </a:cubicBezTo>
                      <a:cubicBezTo>
                        <a:pt x="30" y="4"/>
                        <a:pt x="31" y="4"/>
                        <a:pt x="29" y="6"/>
                      </a:cubicBezTo>
                      <a:cubicBezTo>
                        <a:pt x="31" y="5"/>
                        <a:pt x="32" y="3"/>
                        <a:pt x="34" y="3"/>
                      </a:cubicBezTo>
                      <a:cubicBezTo>
                        <a:pt x="38" y="3"/>
                        <a:pt x="50" y="10"/>
                        <a:pt x="50" y="14"/>
                      </a:cubicBezTo>
                      <a:cubicBezTo>
                        <a:pt x="50" y="21"/>
                        <a:pt x="35" y="22"/>
                        <a:pt x="30" y="22"/>
                      </a:cubicBezTo>
                      <a:cubicBezTo>
                        <a:pt x="29" y="22"/>
                        <a:pt x="20" y="23"/>
                        <a:pt x="20" y="23"/>
                      </a:cubicBezTo>
                      <a:lnTo>
                        <a:pt x="5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70">
                  <a:extLst>
                    <a:ext uri="{FF2B5EF4-FFF2-40B4-BE49-F238E27FC236}">
                      <a16:creationId xmlns:a16="http://schemas.microsoft.com/office/drawing/2014/main" id="{D68CE00F-6921-F98C-B59A-D9FEBD942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5639" y="977773"/>
                  <a:ext cx="45851" cy="24784"/>
                </a:xfrm>
                <a:custGeom>
                  <a:avLst/>
                  <a:gdLst>
                    <a:gd name="T0" fmla="*/ 8 w 19"/>
                    <a:gd name="T1" fmla="*/ 0 h 10"/>
                    <a:gd name="T2" fmla="*/ 19 w 19"/>
                    <a:gd name="T3" fmla="*/ 4 h 10"/>
                    <a:gd name="T4" fmla="*/ 5 w 19"/>
                    <a:gd name="T5" fmla="*/ 10 h 10"/>
                    <a:gd name="T6" fmla="*/ 0 w 19"/>
                    <a:gd name="T7" fmla="*/ 3 h 10"/>
                    <a:gd name="T8" fmla="*/ 8 w 19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0">
                      <a:moveTo>
                        <a:pt x="8" y="0"/>
                      </a:moveTo>
                      <a:cubicBezTo>
                        <a:pt x="9" y="0"/>
                        <a:pt x="17" y="4"/>
                        <a:pt x="19" y="4"/>
                      </a:cubicBezTo>
                      <a:cubicBezTo>
                        <a:pt x="18" y="9"/>
                        <a:pt x="9" y="10"/>
                        <a:pt x="5" y="10"/>
                      </a:cubicBezTo>
                      <a:cubicBezTo>
                        <a:pt x="4" y="10"/>
                        <a:pt x="0" y="5"/>
                        <a:pt x="0" y="3"/>
                      </a:cubicBezTo>
                      <a:cubicBezTo>
                        <a:pt x="0" y="0"/>
                        <a:pt x="6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71">
                  <a:extLst>
                    <a:ext uri="{FF2B5EF4-FFF2-40B4-BE49-F238E27FC236}">
                      <a16:creationId xmlns:a16="http://schemas.microsoft.com/office/drawing/2014/main" id="{6EE8FD81-1C57-688F-FB57-5EFF735DC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0509" y="924488"/>
                  <a:ext cx="166053" cy="117725"/>
                </a:xfrm>
                <a:custGeom>
                  <a:avLst/>
                  <a:gdLst>
                    <a:gd name="T0" fmla="*/ 65 w 68"/>
                    <a:gd name="T1" fmla="*/ 44 h 48"/>
                    <a:gd name="T2" fmla="*/ 59 w 68"/>
                    <a:gd name="T3" fmla="*/ 48 h 48"/>
                    <a:gd name="T4" fmla="*/ 27 w 68"/>
                    <a:gd name="T5" fmla="*/ 43 h 48"/>
                    <a:gd name="T6" fmla="*/ 12 w 68"/>
                    <a:gd name="T7" fmla="*/ 33 h 48"/>
                    <a:gd name="T8" fmla="*/ 33 w 68"/>
                    <a:gd name="T9" fmla="*/ 24 h 48"/>
                    <a:gd name="T10" fmla="*/ 21 w 68"/>
                    <a:gd name="T11" fmla="*/ 23 h 48"/>
                    <a:gd name="T12" fmla="*/ 0 w 68"/>
                    <a:gd name="T13" fmla="*/ 17 h 48"/>
                    <a:gd name="T14" fmla="*/ 30 w 68"/>
                    <a:gd name="T15" fmla="*/ 0 h 48"/>
                    <a:gd name="T16" fmla="*/ 47 w 68"/>
                    <a:gd name="T17" fmla="*/ 11 h 48"/>
                    <a:gd name="T18" fmla="*/ 44 w 68"/>
                    <a:gd name="T19" fmla="*/ 12 h 48"/>
                    <a:gd name="T20" fmla="*/ 44 w 68"/>
                    <a:gd name="T21" fmla="*/ 17 h 48"/>
                    <a:gd name="T22" fmla="*/ 39 w 68"/>
                    <a:gd name="T23" fmla="*/ 23 h 48"/>
                    <a:gd name="T24" fmla="*/ 45 w 68"/>
                    <a:gd name="T25" fmla="*/ 23 h 48"/>
                    <a:gd name="T26" fmla="*/ 53 w 68"/>
                    <a:gd name="T27" fmla="*/ 26 h 48"/>
                    <a:gd name="T28" fmla="*/ 59 w 68"/>
                    <a:gd name="T29" fmla="*/ 26 h 48"/>
                    <a:gd name="T30" fmla="*/ 68 w 68"/>
                    <a:gd name="T31" fmla="*/ 31 h 48"/>
                    <a:gd name="T32" fmla="*/ 66 w 68"/>
                    <a:gd name="T33" fmla="*/ 37 h 48"/>
                    <a:gd name="T34" fmla="*/ 60 w 68"/>
                    <a:gd name="T35" fmla="*/ 41 h 48"/>
                    <a:gd name="T36" fmla="*/ 65 w 68"/>
                    <a:gd name="T37" fmla="*/ 4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8" h="48">
                      <a:moveTo>
                        <a:pt x="65" y="44"/>
                      </a:moveTo>
                      <a:cubicBezTo>
                        <a:pt x="65" y="47"/>
                        <a:pt x="61" y="48"/>
                        <a:pt x="59" y="48"/>
                      </a:cubicBezTo>
                      <a:cubicBezTo>
                        <a:pt x="46" y="48"/>
                        <a:pt x="37" y="43"/>
                        <a:pt x="27" y="43"/>
                      </a:cubicBezTo>
                      <a:cubicBezTo>
                        <a:pt x="23" y="43"/>
                        <a:pt x="16" y="35"/>
                        <a:pt x="12" y="33"/>
                      </a:cubicBezTo>
                      <a:cubicBezTo>
                        <a:pt x="21" y="30"/>
                        <a:pt x="24" y="27"/>
                        <a:pt x="33" y="24"/>
                      </a:cubicBezTo>
                      <a:cubicBezTo>
                        <a:pt x="30" y="24"/>
                        <a:pt x="23" y="23"/>
                        <a:pt x="21" y="23"/>
                      </a:cubicBezTo>
                      <a:cubicBezTo>
                        <a:pt x="13" y="23"/>
                        <a:pt x="8" y="21"/>
                        <a:pt x="0" y="17"/>
                      </a:cubicBezTo>
                      <a:cubicBezTo>
                        <a:pt x="12" y="14"/>
                        <a:pt x="16" y="0"/>
                        <a:pt x="30" y="0"/>
                      </a:cubicBezTo>
                      <a:cubicBezTo>
                        <a:pt x="38" y="0"/>
                        <a:pt x="43" y="8"/>
                        <a:pt x="47" y="11"/>
                      </a:cubicBezTo>
                      <a:cubicBezTo>
                        <a:pt x="45" y="13"/>
                        <a:pt x="45" y="12"/>
                        <a:pt x="44" y="12"/>
                      </a:cubicBezTo>
                      <a:cubicBezTo>
                        <a:pt x="44" y="15"/>
                        <a:pt x="44" y="16"/>
                        <a:pt x="44" y="17"/>
                      </a:cubicBezTo>
                      <a:cubicBezTo>
                        <a:pt x="44" y="19"/>
                        <a:pt x="41" y="21"/>
                        <a:pt x="39" y="23"/>
                      </a:cubicBezTo>
                      <a:cubicBezTo>
                        <a:pt x="41" y="22"/>
                        <a:pt x="42" y="23"/>
                        <a:pt x="45" y="23"/>
                      </a:cubicBezTo>
                      <a:cubicBezTo>
                        <a:pt x="48" y="23"/>
                        <a:pt x="50" y="26"/>
                        <a:pt x="53" y="26"/>
                      </a:cubicBezTo>
                      <a:cubicBezTo>
                        <a:pt x="55" y="26"/>
                        <a:pt x="57" y="26"/>
                        <a:pt x="59" y="26"/>
                      </a:cubicBezTo>
                      <a:cubicBezTo>
                        <a:pt x="65" y="26"/>
                        <a:pt x="65" y="28"/>
                        <a:pt x="68" y="31"/>
                      </a:cubicBezTo>
                      <a:cubicBezTo>
                        <a:pt x="66" y="34"/>
                        <a:pt x="66" y="34"/>
                        <a:pt x="66" y="37"/>
                      </a:cubicBezTo>
                      <a:cubicBezTo>
                        <a:pt x="66" y="40"/>
                        <a:pt x="62" y="40"/>
                        <a:pt x="60" y="41"/>
                      </a:cubicBezTo>
                      <a:cubicBezTo>
                        <a:pt x="62" y="41"/>
                        <a:pt x="65" y="42"/>
                        <a:pt x="65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72">
                  <a:extLst>
                    <a:ext uri="{FF2B5EF4-FFF2-40B4-BE49-F238E27FC236}">
                      <a16:creationId xmlns:a16="http://schemas.microsoft.com/office/drawing/2014/main" id="{601933B3-AD63-110D-8572-8173174BB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3623" y="1110368"/>
                  <a:ext cx="18588" cy="14870"/>
                </a:xfrm>
                <a:custGeom>
                  <a:avLst/>
                  <a:gdLst>
                    <a:gd name="T0" fmla="*/ 0 w 8"/>
                    <a:gd name="T1" fmla="*/ 3 h 6"/>
                    <a:gd name="T2" fmla="*/ 4 w 8"/>
                    <a:gd name="T3" fmla="*/ 0 h 6"/>
                    <a:gd name="T4" fmla="*/ 8 w 8"/>
                    <a:gd name="T5" fmla="*/ 0 h 6"/>
                    <a:gd name="T6" fmla="*/ 3 w 8"/>
                    <a:gd name="T7" fmla="*/ 6 h 6"/>
                    <a:gd name="T8" fmla="*/ 0 w 8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0" y="3"/>
                      </a:moveTo>
                      <a:cubicBezTo>
                        <a:pt x="1" y="2"/>
                        <a:pt x="3" y="1"/>
                        <a:pt x="4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4"/>
                        <a:pt x="6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73">
                  <a:extLst>
                    <a:ext uri="{FF2B5EF4-FFF2-40B4-BE49-F238E27FC236}">
                      <a16:creationId xmlns:a16="http://schemas.microsoft.com/office/drawing/2014/main" id="{E7C6D347-73F9-70D1-D0D8-59423AC8A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290" y="929445"/>
                  <a:ext cx="27262" cy="7435"/>
                </a:xfrm>
                <a:custGeom>
                  <a:avLst/>
                  <a:gdLst>
                    <a:gd name="T0" fmla="*/ 11 w 11"/>
                    <a:gd name="T1" fmla="*/ 2 h 3"/>
                    <a:gd name="T2" fmla="*/ 0 w 11"/>
                    <a:gd name="T3" fmla="*/ 0 h 3"/>
                    <a:gd name="T4" fmla="*/ 10 w 11"/>
                    <a:gd name="T5" fmla="*/ 0 h 3"/>
                    <a:gd name="T6" fmla="*/ 11 w 1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3">
                      <a:moveTo>
                        <a:pt x="11" y="2"/>
                      </a:moveTo>
                      <a:cubicBezTo>
                        <a:pt x="7" y="3"/>
                        <a:pt x="1" y="3"/>
                        <a:pt x="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74">
                  <a:extLst>
                    <a:ext uri="{FF2B5EF4-FFF2-40B4-BE49-F238E27FC236}">
                      <a16:creationId xmlns:a16="http://schemas.microsoft.com/office/drawing/2014/main" id="{5E510DF8-9B21-35CC-5556-C35CF28791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7918" y="1063279"/>
                  <a:ext cx="24784" cy="9914"/>
                </a:xfrm>
                <a:custGeom>
                  <a:avLst/>
                  <a:gdLst>
                    <a:gd name="T0" fmla="*/ 10 w 10"/>
                    <a:gd name="T1" fmla="*/ 0 h 4"/>
                    <a:gd name="T2" fmla="*/ 6 w 10"/>
                    <a:gd name="T3" fmla="*/ 4 h 4"/>
                    <a:gd name="T4" fmla="*/ 0 w 10"/>
                    <a:gd name="T5" fmla="*/ 1 h 4"/>
                    <a:gd name="T6" fmla="*/ 10 w 10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4">
                      <a:moveTo>
                        <a:pt x="10" y="0"/>
                      </a:moveTo>
                      <a:cubicBezTo>
                        <a:pt x="9" y="2"/>
                        <a:pt x="8" y="4"/>
                        <a:pt x="6" y="4"/>
                      </a:cubicBezTo>
                      <a:cubicBezTo>
                        <a:pt x="2" y="4"/>
                        <a:pt x="1" y="2"/>
                        <a:pt x="0" y="1"/>
                      </a:cubicBezTo>
                      <a:cubicBezTo>
                        <a:pt x="6" y="0"/>
                        <a:pt x="7" y="1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75">
                  <a:extLst>
                    <a:ext uri="{FF2B5EF4-FFF2-40B4-BE49-F238E27FC236}">
                      <a16:creationId xmlns:a16="http://schemas.microsoft.com/office/drawing/2014/main" id="{8D5228A4-9661-8F67-B27E-91CF40B00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1281" y="946794"/>
                  <a:ext cx="141269" cy="40894"/>
                </a:xfrm>
                <a:custGeom>
                  <a:avLst/>
                  <a:gdLst>
                    <a:gd name="T0" fmla="*/ 49 w 58"/>
                    <a:gd name="T1" fmla="*/ 8 h 17"/>
                    <a:gd name="T2" fmla="*/ 37 w 58"/>
                    <a:gd name="T3" fmla="*/ 11 h 17"/>
                    <a:gd name="T4" fmla="*/ 32 w 58"/>
                    <a:gd name="T5" fmla="*/ 17 h 17"/>
                    <a:gd name="T6" fmla="*/ 29 w 58"/>
                    <a:gd name="T7" fmla="*/ 14 h 17"/>
                    <a:gd name="T8" fmla="*/ 29 w 58"/>
                    <a:gd name="T9" fmla="*/ 14 h 17"/>
                    <a:gd name="T10" fmla="*/ 21 w 58"/>
                    <a:gd name="T11" fmla="*/ 11 h 17"/>
                    <a:gd name="T12" fmla="*/ 27 w 58"/>
                    <a:gd name="T13" fmla="*/ 8 h 17"/>
                    <a:gd name="T14" fmla="*/ 22 w 58"/>
                    <a:gd name="T15" fmla="*/ 8 h 17"/>
                    <a:gd name="T16" fmla="*/ 26 w 58"/>
                    <a:gd name="T17" fmla="*/ 5 h 17"/>
                    <a:gd name="T18" fmla="*/ 19 w 58"/>
                    <a:gd name="T19" fmla="*/ 3 h 17"/>
                    <a:gd name="T20" fmla="*/ 6 w 58"/>
                    <a:gd name="T21" fmla="*/ 6 h 17"/>
                    <a:gd name="T22" fmla="*/ 0 w 58"/>
                    <a:gd name="T23" fmla="*/ 5 h 17"/>
                    <a:gd name="T24" fmla="*/ 22 w 58"/>
                    <a:gd name="T25" fmla="*/ 0 h 17"/>
                    <a:gd name="T26" fmla="*/ 39 w 58"/>
                    <a:gd name="T27" fmla="*/ 4 h 17"/>
                    <a:gd name="T28" fmla="*/ 49 w 58"/>
                    <a:gd name="T29" fmla="*/ 0 h 17"/>
                    <a:gd name="T30" fmla="*/ 58 w 58"/>
                    <a:gd name="T31" fmla="*/ 3 h 17"/>
                    <a:gd name="T32" fmla="*/ 50 w 58"/>
                    <a:gd name="T33" fmla="*/ 8 h 17"/>
                    <a:gd name="T34" fmla="*/ 47 w 58"/>
                    <a:gd name="T35" fmla="*/ 8 h 17"/>
                    <a:gd name="T36" fmla="*/ 47 w 58"/>
                    <a:gd name="T37" fmla="*/ 11 h 17"/>
                    <a:gd name="T38" fmla="*/ 49 w 58"/>
                    <a:gd name="T39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17">
                      <a:moveTo>
                        <a:pt x="49" y="8"/>
                      </a:moveTo>
                      <a:cubicBezTo>
                        <a:pt x="45" y="12"/>
                        <a:pt x="42" y="8"/>
                        <a:pt x="37" y="11"/>
                      </a:cubicBezTo>
                      <a:cubicBezTo>
                        <a:pt x="35" y="12"/>
                        <a:pt x="34" y="17"/>
                        <a:pt x="32" y="17"/>
                      </a:cubicBezTo>
                      <a:cubicBezTo>
                        <a:pt x="30" y="17"/>
                        <a:pt x="29" y="15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4" y="14"/>
                        <a:pt x="22" y="13"/>
                        <a:pt x="21" y="11"/>
                      </a:cubicBezTo>
                      <a:cubicBezTo>
                        <a:pt x="23" y="10"/>
                        <a:pt x="24" y="9"/>
                        <a:pt x="27" y="8"/>
                      </a:cubicBezTo>
                      <a:cubicBezTo>
                        <a:pt x="24" y="8"/>
                        <a:pt x="23" y="8"/>
                        <a:pt x="22" y="8"/>
                      </a:cubicBezTo>
                      <a:cubicBezTo>
                        <a:pt x="23" y="7"/>
                        <a:pt x="24" y="6"/>
                        <a:pt x="26" y="5"/>
                      </a:cubicBezTo>
                      <a:cubicBezTo>
                        <a:pt x="23" y="4"/>
                        <a:pt x="22" y="3"/>
                        <a:pt x="19" y="3"/>
                      </a:cubicBezTo>
                      <a:cubicBezTo>
                        <a:pt x="16" y="3"/>
                        <a:pt x="11" y="6"/>
                        <a:pt x="6" y="6"/>
                      </a:cubicBezTo>
                      <a:cubicBezTo>
                        <a:pt x="4" y="6"/>
                        <a:pt x="2" y="6"/>
                        <a:pt x="0" y="5"/>
                      </a:cubicBezTo>
                      <a:cubicBezTo>
                        <a:pt x="3" y="1"/>
                        <a:pt x="16" y="0"/>
                        <a:pt x="22" y="0"/>
                      </a:cubicBezTo>
                      <a:cubicBezTo>
                        <a:pt x="29" y="0"/>
                        <a:pt x="33" y="4"/>
                        <a:pt x="39" y="4"/>
                      </a:cubicBezTo>
                      <a:cubicBezTo>
                        <a:pt x="43" y="4"/>
                        <a:pt x="45" y="0"/>
                        <a:pt x="49" y="0"/>
                      </a:cubicBezTo>
                      <a:cubicBezTo>
                        <a:pt x="53" y="0"/>
                        <a:pt x="56" y="2"/>
                        <a:pt x="58" y="3"/>
                      </a:cubicBezTo>
                      <a:cubicBezTo>
                        <a:pt x="57" y="8"/>
                        <a:pt x="54" y="5"/>
                        <a:pt x="50" y="8"/>
                      </a:cubicBezTo>
                      <a:cubicBezTo>
                        <a:pt x="49" y="8"/>
                        <a:pt x="48" y="8"/>
                        <a:pt x="47" y="8"/>
                      </a:cubicBezTo>
                      <a:cubicBezTo>
                        <a:pt x="47" y="11"/>
                        <a:pt x="47" y="11"/>
                        <a:pt x="47" y="11"/>
                      </a:cubicBezTo>
                      <a:lnTo>
                        <a:pt x="49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76">
                  <a:extLst>
                    <a:ext uri="{FF2B5EF4-FFF2-40B4-BE49-F238E27FC236}">
                      <a16:creationId xmlns:a16="http://schemas.microsoft.com/office/drawing/2014/main" id="{739C9CEF-6060-F4ED-C63C-4D460C50A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0563" y="917053"/>
                  <a:ext cx="48329" cy="32219"/>
                </a:xfrm>
                <a:custGeom>
                  <a:avLst/>
                  <a:gdLst>
                    <a:gd name="T0" fmla="*/ 5 w 20"/>
                    <a:gd name="T1" fmla="*/ 13 h 13"/>
                    <a:gd name="T2" fmla="*/ 0 w 20"/>
                    <a:gd name="T3" fmla="*/ 9 h 13"/>
                    <a:gd name="T4" fmla="*/ 16 w 20"/>
                    <a:gd name="T5" fmla="*/ 0 h 13"/>
                    <a:gd name="T6" fmla="*/ 20 w 20"/>
                    <a:gd name="T7" fmla="*/ 10 h 13"/>
                    <a:gd name="T8" fmla="*/ 5 w 2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3">
                      <a:moveTo>
                        <a:pt x="5" y="13"/>
                      </a:moveTo>
                      <a:cubicBezTo>
                        <a:pt x="1" y="13"/>
                        <a:pt x="0" y="12"/>
                        <a:pt x="0" y="9"/>
                      </a:cubicBezTo>
                      <a:cubicBezTo>
                        <a:pt x="0" y="5"/>
                        <a:pt x="12" y="0"/>
                        <a:pt x="16" y="0"/>
                      </a:cubicBezTo>
                      <a:cubicBezTo>
                        <a:pt x="20" y="10"/>
                        <a:pt x="20" y="10"/>
                        <a:pt x="20" y="10"/>
                      </a:cubicBezTo>
                      <a:cubicBezTo>
                        <a:pt x="18" y="11"/>
                        <a:pt x="7" y="13"/>
                        <a:pt x="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77">
                  <a:extLst>
                    <a:ext uri="{FF2B5EF4-FFF2-40B4-BE49-F238E27FC236}">
                      <a16:creationId xmlns:a16="http://schemas.microsoft.com/office/drawing/2014/main" id="{7DCFBA7B-29CF-F58A-0091-B1E3630E5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886" y="939359"/>
                  <a:ext cx="53286" cy="30980"/>
                </a:xfrm>
                <a:custGeom>
                  <a:avLst/>
                  <a:gdLst>
                    <a:gd name="T0" fmla="*/ 22 w 22"/>
                    <a:gd name="T1" fmla="*/ 2 h 13"/>
                    <a:gd name="T2" fmla="*/ 22 w 22"/>
                    <a:gd name="T3" fmla="*/ 7 h 13"/>
                    <a:gd name="T4" fmla="*/ 14 w 22"/>
                    <a:gd name="T5" fmla="*/ 8 h 13"/>
                    <a:gd name="T6" fmla="*/ 16 w 22"/>
                    <a:gd name="T7" fmla="*/ 11 h 13"/>
                    <a:gd name="T8" fmla="*/ 0 w 22"/>
                    <a:gd name="T9" fmla="*/ 11 h 13"/>
                    <a:gd name="T10" fmla="*/ 6 w 22"/>
                    <a:gd name="T11" fmla="*/ 4 h 13"/>
                    <a:gd name="T12" fmla="*/ 6 w 22"/>
                    <a:gd name="T13" fmla="*/ 0 h 13"/>
                    <a:gd name="T14" fmla="*/ 15 w 22"/>
                    <a:gd name="T15" fmla="*/ 0 h 13"/>
                    <a:gd name="T16" fmla="*/ 12 w 22"/>
                    <a:gd name="T17" fmla="*/ 2 h 13"/>
                    <a:gd name="T18" fmla="*/ 22 w 22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3">
                      <a:moveTo>
                        <a:pt x="22" y="2"/>
                      </a:moveTo>
                      <a:cubicBezTo>
                        <a:pt x="22" y="5"/>
                        <a:pt x="22" y="5"/>
                        <a:pt x="22" y="7"/>
                      </a:cubicBezTo>
                      <a:cubicBezTo>
                        <a:pt x="20" y="9"/>
                        <a:pt x="17" y="8"/>
                        <a:pt x="14" y="8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4" y="12"/>
                        <a:pt x="0" y="13"/>
                        <a:pt x="0" y="11"/>
                      </a:cubicBezTo>
                      <a:cubicBezTo>
                        <a:pt x="0" y="7"/>
                        <a:pt x="2" y="5"/>
                        <a:pt x="6" y="4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1"/>
                        <a:pt x="13" y="2"/>
                        <a:pt x="12" y="2"/>
                      </a:cubicBezTo>
                      <a:cubicBezTo>
                        <a:pt x="14" y="3"/>
                        <a:pt x="19" y="3"/>
                        <a:pt x="2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78">
                  <a:extLst>
                    <a:ext uri="{FF2B5EF4-FFF2-40B4-BE49-F238E27FC236}">
                      <a16:creationId xmlns:a16="http://schemas.microsoft.com/office/drawing/2014/main" id="{31552FCC-A239-9A4D-784A-F8268E6160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012" y="965381"/>
                  <a:ext cx="57003" cy="19827"/>
                </a:xfrm>
                <a:custGeom>
                  <a:avLst/>
                  <a:gdLst>
                    <a:gd name="T0" fmla="*/ 13 w 23"/>
                    <a:gd name="T1" fmla="*/ 8 h 8"/>
                    <a:gd name="T2" fmla="*/ 8 w 23"/>
                    <a:gd name="T3" fmla="*/ 5 h 8"/>
                    <a:gd name="T4" fmla="*/ 3 w 23"/>
                    <a:gd name="T5" fmla="*/ 8 h 8"/>
                    <a:gd name="T6" fmla="*/ 0 w 23"/>
                    <a:gd name="T7" fmla="*/ 6 h 8"/>
                    <a:gd name="T8" fmla="*/ 15 w 23"/>
                    <a:gd name="T9" fmla="*/ 0 h 8"/>
                    <a:gd name="T10" fmla="*/ 23 w 23"/>
                    <a:gd name="T11" fmla="*/ 3 h 8"/>
                    <a:gd name="T12" fmla="*/ 13 w 23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8">
                      <a:moveTo>
                        <a:pt x="13" y="8"/>
                      </a:moveTo>
                      <a:cubicBezTo>
                        <a:pt x="12" y="8"/>
                        <a:pt x="9" y="5"/>
                        <a:pt x="8" y="5"/>
                      </a:cubicBezTo>
                      <a:cubicBezTo>
                        <a:pt x="7" y="8"/>
                        <a:pt x="6" y="8"/>
                        <a:pt x="3" y="8"/>
                      </a:cubicBezTo>
                      <a:cubicBezTo>
                        <a:pt x="2" y="8"/>
                        <a:pt x="0" y="7"/>
                        <a:pt x="0" y="6"/>
                      </a:cubicBezTo>
                      <a:cubicBezTo>
                        <a:pt x="0" y="2"/>
                        <a:pt x="12" y="0"/>
                        <a:pt x="15" y="0"/>
                      </a:cubicBezTo>
                      <a:cubicBezTo>
                        <a:pt x="18" y="0"/>
                        <a:pt x="21" y="1"/>
                        <a:pt x="23" y="3"/>
                      </a:cubicBezTo>
                      <a:cubicBezTo>
                        <a:pt x="17" y="3"/>
                        <a:pt x="17" y="8"/>
                        <a:pt x="1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79">
                  <a:extLst>
                    <a:ext uri="{FF2B5EF4-FFF2-40B4-BE49-F238E27FC236}">
                      <a16:creationId xmlns:a16="http://schemas.microsoft.com/office/drawing/2014/main" id="{19C1FBAB-5982-131E-812B-A67CC0380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2032" y="902183"/>
                  <a:ext cx="85505" cy="58243"/>
                </a:xfrm>
                <a:custGeom>
                  <a:avLst/>
                  <a:gdLst>
                    <a:gd name="T0" fmla="*/ 26 w 35"/>
                    <a:gd name="T1" fmla="*/ 20 h 24"/>
                    <a:gd name="T2" fmla="*/ 15 w 35"/>
                    <a:gd name="T3" fmla="*/ 24 h 24"/>
                    <a:gd name="T4" fmla="*/ 0 w 35"/>
                    <a:gd name="T5" fmla="*/ 18 h 24"/>
                    <a:gd name="T6" fmla="*/ 4 w 35"/>
                    <a:gd name="T7" fmla="*/ 15 h 24"/>
                    <a:gd name="T8" fmla="*/ 16 w 35"/>
                    <a:gd name="T9" fmla="*/ 15 h 24"/>
                    <a:gd name="T10" fmla="*/ 11 w 35"/>
                    <a:gd name="T11" fmla="*/ 14 h 24"/>
                    <a:gd name="T12" fmla="*/ 11 w 35"/>
                    <a:gd name="T13" fmla="*/ 11 h 24"/>
                    <a:gd name="T14" fmla="*/ 29 w 35"/>
                    <a:gd name="T15" fmla="*/ 5 h 24"/>
                    <a:gd name="T16" fmla="*/ 33 w 35"/>
                    <a:gd name="T17" fmla="*/ 0 h 24"/>
                    <a:gd name="T18" fmla="*/ 34 w 35"/>
                    <a:gd name="T19" fmla="*/ 4 h 24"/>
                    <a:gd name="T20" fmla="*/ 32 w 35"/>
                    <a:gd name="T21" fmla="*/ 7 h 24"/>
                    <a:gd name="T22" fmla="*/ 19 w 35"/>
                    <a:gd name="T23" fmla="*/ 15 h 24"/>
                    <a:gd name="T24" fmla="*/ 35 w 35"/>
                    <a:gd name="T25" fmla="*/ 19 h 24"/>
                    <a:gd name="T26" fmla="*/ 26 w 35"/>
                    <a:gd name="T27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5" h="24">
                      <a:moveTo>
                        <a:pt x="26" y="20"/>
                      </a:moveTo>
                      <a:cubicBezTo>
                        <a:pt x="23" y="20"/>
                        <a:pt x="18" y="24"/>
                        <a:pt x="15" y="24"/>
                      </a:cubicBezTo>
                      <a:cubicBezTo>
                        <a:pt x="13" y="24"/>
                        <a:pt x="1" y="18"/>
                        <a:pt x="0" y="18"/>
                      </a:cubicBezTo>
                      <a:cubicBezTo>
                        <a:pt x="2" y="17"/>
                        <a:pt x="3" y="16"/>
                        <a:pt x="4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3" y="14"/>
                        <a:pt x="14" y="13"/>
                        <a:pt x="11" y="14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20" y="11"/>
                        <a:pt x="20" y="5"/>
                        <a:pt x="29" y="5"/>
                      </a:cubicBezTo>
                      <a:cubicBezTo>
                        <a:pt x="29" y="2"/>
                        <a:pt x="31" y="0"/>
                        <a:pt x="33" y="0"/>
                      </a:cubicBezTo>
                      <a:cubicBezTo>
                        <a:pt x="34" y="0"/>
                        <a:pt x="34" y="3"/>
                        <a:pt x="34" y="4"/>
                      </a:cubicBezTo>
                      <a:cubicBezTo>
                        <a:pt x="33" y="4"/>
                        <a:pt x="32" y="6"/>
                        <a:pt x="32" y="7"/>
                      </a:cubicBezTo>
                      <a:cubicBezTo>
                        <a:pt x="27" y="10"/>
                        <a:pt x="21" y="12"/>
                        <a:pt x="19" y="15"/>
                      </a:cubicBezTo>
                      <a:cubicBezTo>
                        <a:pt x="27" y="16"/>
                        <a:pt x="29" y="16"/>
                        <a:pt x="35" y="19"/>
                      </a:cubicBezTo>
                      <a:cubicBezTo>
                        <a:pt x="33" y="21"/>
                        <a:pt x="29" y="20"/>
                        <a:pt x="26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144">
                  <a:extLst>
                    <a:ext uri="{FF2B5EF4-FFF2-40B4-BE49-F238E27FC236}">
                      <a16:creationId xmlns:a16="http://schemas.microsoft.com/office/drawing/2014/main" id="{2B435FD8-1523-05F7-B703-98C27A3C30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2562" y="1150023"/>
                  <a:ext cx="153661" cy="58243"/>
                </a:xfrm>
                <a:custGeom>
                  <a:avLst/>
                  <a:gdLst>
                    <a:gd name="T0" fmla="*/ 50 w 63"/>
                    <a:gd name="T1" fmla="*/ 18 h 24"/>
                    <a:gd name="T2" fmla="*/ 43 w 63"/>
                    <a:gd name="T3" fmla="*/ 21 h 24"/>
                    <a:gd name="T4" fmla="*/ 37 w 63"/>
                    <a:gd name="T5" fmla="*/ 18 h 24"/>
                    <a:gd name="T6" fmla="*/ 32 w 63"/>
                    <a:gd name="T7" fmla="*/ 20 h 24"/>
                    <a:gd name="T8" fmla="*/ 25 w 63"/>
                    <a:gd name="T9" fmla="*/ 22 h 24"/>
                    <a:gd name="T10" fmla="*/ 20 w 63"/>
                    <a:gd name="T11" fmla="*/ 20 h 24"/>
                    <a:gd name="T12" fmla="*/ 14 w 63"/>
                    <a:gd name="T13" fmla="*/ 24 h 24"/>
                    <a:gd name="T14" fmla="*/ 0 w 63"/>
                    <a:gd name="T15" fmla="*/ 11 h 24"/>
                    <a:gd name="T16" fmla="*/ 12 w 63"/>
                    <a:gd name="T17" fmla="*/ 0 h 24"/>
                    <a:gd name="T18" fmla="*/ 30 w 63"/>
                    <a:gd name="T19" fmla="*/ 9 h 24"/>
                    <a:gd name="T20" fmla="*/ 35 w 63"/>
                    <a:gd name="T21" fmla="*/ 1 h 24"/>
                    <a:gd name="T22" fmla="*/ 63 w 63"/>
                    <a:gd name="T23" fmla="*/ 9 h 24"/>
                    <a:gd name="T24" fmla="*/ 58 w 63"/>
                    <a:gd name="T25" fmla="*/ 18 h 24"/>
                    <a:gd name="T26" fmla="*/ 50 w 63"/>
                    <a:gd name="T27" fmla="*/ 1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24">
                      <a:moveTo>
                        <a:pt x="50" y="18"/>
                      </a:moveTo>
                      <a:cubicBezTo>
                        <a:pt x="48" y="18"/>
                        <a:pt x="46" y="21"/>
                        <a:pt x="43" y="21"/>
                      </a:cubicBezTo>
                      <a:cubicBezTo>
                        <a:pt x="41" y="21"/>
                        <a:pt x="39" y="18"/>
                        <a:pt x="37" y="18"/>
                      </a:cubicBezTo>
                      <a:cubicBezTo>
                        <a:pt x="35" y="18"/>
                        <a:pt x="34" y="20"/>
                        <a:pt x="32" y="20"/>
                      </a:cubicBezTo>
                      <a:cubicBezTo>
                        <a:pt x="30" y="20"/>
                        <a:pt x="28" y="22"/>
                        <a:pt x="25" y="22"/>
                      </a:cubicBezTo>
                      <a:cubicBezTo>
                        <a:pt x="23" y="22"/>
                        <a:pt x="22" y="21"/>
                        <a:pt x="20" y="20"/>
                      </a:cubicBezTo>
                      <a:cubicBezTo>
                        <a:pt x="18" y="21"/>
                        <a:pt x="17" y="24"/>
                        <a:pt x="14" y="24"/>
                      </a:cubicBezTo>
                      <a:cubicBezTo>
                        <a:pt x="6" y="24"/>
                        <a:pt x="0" y="18"/>
                        <a:pt x="0" y="11"/>
                      </a:cubicBezTo>
                      <a:cubicBezTo>
                        <a:pt x="0" y="4"/>
                        <a:pt x="6" y="0"/>
                        <a:pt x="12" y="0"/>
                      </a:cubicBezTo>
                      <a:cubicBezTo>
                        <a:pt x="21" y="0"/>
                        <a:pt x="22" y="9"/>
                        <a:pt x="30" y="9"/>
                      </a:cubicBezTo>
                      <a:cubicBezTo>
                        <a:pt x="30" y="4"/>
                        <a:pt x="31" y="1"/>
                        <a:pt x="35" y="1"/>
                      </a:cubicBezTo>
                      <a:cubicBezTo>
                        <a:pt x="40" y="1"/>
                        <a:pt x="57" y="7"/>
                        <a:pt x="63" y="9"/>
                      </a:cubicBezTo>
                      <a:cubicBezTo>
                        <a:pt x="62" y="13"/>
                        <a:pt x="58" y="16"/>
                        <a:pt x="58" y="18"/>
                      </a:cubicBezTo>
                      <a:lnTo>
                        <a:pt x="50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157">
                  <a:extLst>
                    <a:ext uri="{FF2B5EF4-FFF2-40B4-BE49-F238E27FC236}">
                      <a16:creationId xmlns:a16="http://schemas.microsoft.com/office/drawing/2014/main" id="{D1B65B20-9D18-D215-AA05-4545E99C9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6408" y="1746078"/>
                  <a:ext cx="23545" cy="32219"/>
                </a:xfrm>
                <a:custGeom>
                  <a:avLst/>
                  <a:gdLst>
                    <a:gd name="T0" fmla="*/ 8 w 10"/>
                    <a:gd name="T1" fmla="*/ 7 h 13"/>
                    <a:gd name="T2" fmla="*/ 8 w 10"/>
                    <a:gd name="T3" fmla="*/ 10 h 13"/>
                    <a:gd name="T4" fmla="*/ 3 w 10"/>
                    <a:gd name="T5" fmla="*/ 13 h 13"/>
                    <a:gd name="T6" fmla="*/ 0 w 10"/>
                    <a:gd name="T7" fmla="*/ 9 h 13"/>
                    <a:gd name="T8" fmla="*/ 6 w 10"/>
                    <a:gd name="T9" fmla="*/ 6 h 13"/>
                    <a:gd name="T10" fmla="*/ 4 w 10"/>
                    <a:gd name="T11" fmla="*/ 3 h 13"/>
                    <a:gd name="T12" fmla="*/ 7 w 10"/>
                    <a:gd name="T13" fmla="*/ 0 h 13"/>
                    <a:gd name="T14" fmla="*/ 10 w 10"/>
                    <a:gd name="T15" fmla="*/ 3 h 13"/>
                    <a:gd name="T16" fmla="*/ 8 w 10"/>
                    <a:gd name="T17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3">
                      <a:moveTo>
                        <a:pt x="8" y="7"/>
                      </a:moveTo>
                      <a:cubicBezTo>
                        <a:pt x="8" y="8"/>
                        <a:pt x="8" y="9"/>
                        <a:pt x="8" y="10"/>
                      </a:cubicBezTo>
                      <a:cubicBezTo>
                        <a:pt x="8" y="11"/>
                        <a:pt x="4" y="13"/>
                        <a:pt x="3" y="13"/>
                      </a:cubicBezTo>
                      <a:cubicBezTo>
                        <a:pt x="0" y="13"/>
                        <a:pt x="0" y="10"/>
                        <a:pt x="0" y="9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5" y="5"/>
                        <a:pt x="4" y="4"/>
                        <a:pt x="4" y="3"/>
                      </a:cubicBezTo>
                      <a:cubicBezTo>
                        <a:pt x="4" y="1"/>
                        <a:pt x="7" y="0"/>
                        <a:pt x="7" y="0"/>
                      </a:cubicBezTo>
                      <a:cubicBezTo>
                        <a:pt x="8" y="2"/>
                        <a:pt x="9" y="2"/>
                        <a:pt x="10" y="3"/>
                      </a:cubicBezTo>
                      <a:cubicBezTo>
                        <a:pt x="10" y="4"/>
                        <a:pt x="8" y="6"/>
                        <a:pt x="8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158">
                  <a:extLst>
                    <a:ext uri="{FF2B5EF4-FFF2-40B4-BE49-F238E27FC236}">
                      <a16:creationId xmlns:a16="http://schemas.microsoft.com/office/drawing/2014/main" id="{35F4F50A-D4AD-FB32-E8BD-B63716841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9780" y="2360722"/>
                  <a:ext cx="44611" cy="9914"/>
                </a:xfrm>
                <a:custGeom>
                  <a:avLst/>
                  <a:gdLst>
                    <a:gd name="T0" fmla="*/ 18 w 18"/>
                    <a:gd name="T1" fmla="*/ 2 h 4"/>
                    <a:gd name="T2" fmla="*/ 11 w 18"/>
                    <a:gd name="T3" fmla="*/ 3 h 4"/>
                    <a:gd name="T4" fmla="*/ 0 w 18"/>
                    <a:gd name="T5" fmla="*/ 1 h 4"/>
                    <a:gd name="T6" fmla="*/ 18 w 18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4">
                      <a:moveTo>
                        <a:pt x="18" y="2"/>
                      </a:moveTo>
                      <a:cubicBezTo>
                        <a:pt x="14" y="4"/>
                        <a:pt x="13" y="3"/>
                        <a:pt x="11" y="3"/>
                      </a:cubicBezTo>
                      <a:cubicBezTo>
                        <a:pt x="8" y="3"/>
                        <a:pt x="3" y="2"/>
                        <a:pt x="0" y="1"/>
                      </a:cubicBezTo>
                      <a:cubicBezTo>
                        <a:pt x="6" y="0"/>
                        <a:pt x="13" y="1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159">
                  <a:extLst>
                    <a:ext uri="{FF2B5EF4-FFF2-40B4-BE49-F238E27FC236}">
                      <a16:creationId xmlns:a16="http://schemas.microsoft.com/office/drawing/2014/main" id="{812D8181-3C73-76F8-DC19-1911C5FCB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8311" y="2353287"/>
                  <a:ext cx="39654" cy="22306"/>
                </a:xfrm>
                <a:custGeom>
                  <a:avLst/>
                  <a:gdLst>
                    <a:gd name="T0" fmla="*/ 3 w 16"/>
                    <a:gd name="T1" fmla="*/ 9 h 9"/>
                    <a:gd name="T2" fmla="*/ 1 w 16"/>
                    <a:gd name="T3" fmla="*/ 7 h 9"/>
                    <a:gd name="T4" fmla="*/ 0 w 16"/>
                    <a:gd name="T5" fmla="*/ 6 h 9"/>
                    <a:gd name="T6" fmla="*/ 16 w 16"/>
                    <a:gd name="T7" fmla="*/ 0 h 9"/>
                    <a:gd name="T8" fmla="*/ 13 w 16"/>
                    <a:gd name="T9" fmla="*/ 3 h 9"/>
                    <a:gd name="T10" fmla="*/ 12 w 16"/>
                    <a:gd name="T11" fmla="*/ 6 h 9"/>
                    <a:gd name="T12" fmla="*/ 3 w 16"/>
                    <a:gd name="T13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9">
                      <a:moveTo>
                        <a:pt x="3" y="9"/>
                      </a:moveTo>
                      <a:cubicBezTo>
                        <a:pt x="2" y="9"/>
                        <a:pt x="1" y="8"/>
                        <a:pt x="1" y="7"/>
                      </a:cubicBezTo>
                      <a:cubicBezTo>
                        <a:pt x="1" y="7"/>
                        <a:pt x="0" y="7"/>
                        <a:pt x="0" y="6"/>
                      </a:cubicBezTo>
                      <a:cubicBezTo>
                        <a:pt x="4" y="4"/>
                        <a:pt x="12" y="1"/>
                        <a:pt x="16" y="0"/>
                      </a:cubicBezTo>
                      <a:cubicBezTo>
                        <a:pt x="16" y="3"/>
                        <a:pt x="14" y="2"/>
                        <a:pt x="13" y="3"/>
                      </a:cubicBezTo>
                      <a:cubicBezTo>
                        <a:pt x="12" y="3"/>
                        <a:pt x="12" y="5"/>
                        <a:pt x="12" y="6"/>
                      </a:cubicBezTo>
                      <a:cubicBezTo>
                        <a:pt x="11" y="7"/>
                        <a:pt x="6" y="9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161">
                  <a:extLst>
                    <a:ext uri="{FF2B5EF4-FFF2-40B4-BE49-F238E27FC236}">
                      <a16:creationId xmlns:a16="http://schemas.microsoft.com/office/drawing/2014/main" id="{8DE8B5C2-085E-5E09-DA06-9855292FA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6873" y="1409016"/>
                  <a:ext cx="42133" cy="32219"/>
                </a:xfrm>
                <a:custGeom>
                  <a:avLst/>
                  <a:gdLst>
                    <a:gd name="T0" fmla="*/ 4 w 17"/>
                    <a:gd name="T1" fmla="*/ 3 h 13"/>
                    <a:gd name="T2" fmla="*/ 7 w 17"/>
                    <a:gd name="T3" fmla="*/ 0 h 13"/>
                    <a:gd name="T4" fmla="*/ 17 w 17"/>
                    <a:gd name="T5" fmla="*/ 5 h 13"/>
                    <a:gd name="T6" fmla="*/ 17 w 17"/>
                    <a:gd name="T7" fmla="*/ 8 h 13"/>
                    <a:gd name="T8" fmla="*/ 5 w 17"/>
                    <a:gd name="T9" fmla="*/ 13 h 13"/>
                    <a:gd name="T10" fmla="*/ 0 w 17"/>
                    <a:gd name="T11" fmla="*/ 10 h 13"/>
                    <a:gd name="T12" fmla="*/ 4 w 17"/>
                    <a:gd name="T13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3">
                      <a:moveTo>
                        <a:pt x="4" y="3"/>
                      </a:moveTo>
                      <a:cubicBezTo>
                        <a:pt x="5" y="3"/>
                        <a:pt x="6" y="0"/>
                        <a:pt x="7" y="0"/>
                      </a:cubicBezTo>
                      <a:cubicBezTo>
                        <a:pt x="11" y="0"/>
                        <a:pt x="13" y="4"/>
                        <a:pt x="17" y="5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3" y="10"/>
                        <a:pt x="10" y="13"/>
                        <a:pt x="5" y="13"/>
                      </a:cubicBezTo>
                      <a:cubicBezTo>
                        <a:pt x="2" y="13"/>
                        <a:pt x="0" y="13"/>
                        <a:pt x="0" y="10"/>
                      </a:cubicBezTo>
                      <a:cubicBezTo>
                        <a:pt x="0" y="9"/>
                        <a:pt x="3" y="3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162">
                  <a:extLst>
                    <a:ext uri="{FF2B5EF4-FFF2-40B4-BE49-F238E27FC236}">
                      <a16:creationId xmlns:a16="http://schemas.microsoft.com/office/drawing/2014/main" id="{2A741517-ACC5-AD07-430F-FD7C5DD02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7537" y="1371840"/>
                  <a:ext cx="33459" cy="34698"/>
                </a:xfrm>
                <a:custGeom>
                  <a:avLst/>
                  <a:gdLst>
                    <a:gd name="T0" fmla="*/ 14 w 14"/>
                    <a:gd name="T1" fmla="*/ 12 h 14"/>
                    <a:gd name="T2" fmla="*/ 10 w 14"/>
                    <a:gd name="T3" fmla="*/ 13 h 14"/>
                    <a:gd name="T4" fmla="*/ 0 w 14"/>
                    <a:gd name="T5" fmla="*/ 6 h 14"/>
                    <a:gd name="T6" fmla="*/ 14 w 14"/>
                    <a:gd name="T7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14" y="12"/>
                      </a:moveTo>
                      <a:cubicBezTo>
                        <a:pt x="14" y="14"/>
                        <a:pt x="10" y="13"/>
                        <a:pt x="10" y="13"/>
                      </a:cubicBezTo>
                      <a:cubicBezTo>
                        <a:pt x="6" y="13"/>
                        <a:pt x="0" y="10"/>
                        <a:pt x="0" y="6"/>
                      </a:cubicBezTo>
                      <a:cubicBezTo>
                        <a:pt x="0" y="0"/>
                        <a:pt x="14" y="6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163">
                  <a:extLst>
                    <a:ext uri="{FF2B5EF4-FFF2-40B4-BE49-F238E27FC236}">
                      <a16:creationId xmlns:a16="http://schemas.microsoft.com/office/drawing/2014/main" id="{2956FE96-EFEF-47FF-51DE-2F6A5BB1C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4311" y="1259073"/>
                  <a:ext cx="29741" cy="22306"/>
                </a:xfrm>
                <a:custGeom>
                  <a:avLst/>
                  <a:gdLst>
                    <a:gd name="T0" fmla="*/ 1 w 12"/>
                    <a:gd name="T1" fmla="*/ 9 h 9"/>
                    <a:gd name="T2" fmla="*/ 12 w 12"/>
                    <a:gd name="T3" fmla="*/ 6 h 9"/>
                    <a:gd name="T4" fmla="*/ 5 w 12"/>
                    <a:gd name="T5" fmla="*/ 0 h 9"/>
                    <a:gd name="T6" fmla="*/ 1 w 12"/>
                    <a:gd name="T7" fmla="*/ 6 h 9"/>
                    <a:gd name="T8" fmla="*/ 1 w 12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1" y="9"/>
                      </a:moveTo>
                      <a:cubicBezTo>
                        <a:pt x="4" y="9"/>
                        <a:pt x="11" y="7"/>
                        <a:pt x="12" y="6"/>
                      </a:cubicBezTo>
                      <a:cubicBezTo>
                        <a:pt x="10" y="4"/>
                        <a:pt x="9" y="0"/>
                        <a:pt x="5" y="0"/>
                      </a:cubicBezTo>
                      <a:cubicBezTo>
                        <a:pt x="3" y="0"/>
                        <a:pt x="1" y="4"/>
                        <a:pt x="1" y="6"/>
                      </a:cubicBezTo>
                      <a:cubicBezTo>
                        <a:pt x="1" y="7"/>
                        <a:pt x="0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164">
                  <a:extLst>
                    <a:ext uri="{FF2B5EF4-FFF2-40B4-BE49-F238E27FC236}">
                      <a16:creationId xmlns:a16="http://schemas.microsoft.com/office/drawing/2014/main" id="{E7010A97-5B6A-247A-9391-2A5021919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3283" y="1240484"/>
                  <a:ext cx="65678" cy="26024"/>
                </a:xfrm>
                <a:custGeom>
                  <a:avLst/>
                  <a:gdLst>
                    <a:gd name="T0" fmla="*/ 0 w 27"/>
                    <a:gd name="T1" fmla="*/ 8 h 11"/>
                    <a:gd name="T2" fmla="*/ 13 w 27"/>
                    <a:gd name="T3" fmla="*/ 0 h 11"/>
                    <a:gd name="T4" fmla="*/ 27 w 27"/>
                    <a:gd name="T5" fmla="*/ 11 h 11"/>
                    <a:gd name="T6" fmla="*/ 18 w 27"/>
                    <a:gd name="T7" fmla="*/ 11 h 11"/>
                    <a:gd name="T8" fmla="*/ 1 w 27"/>
                    <a:gd name="T9" fmla="*/ 7 h 11"/>
                    <a:gd name="T10" fmla="*/ 0 w 27"/>
                    <a:gd name="T11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11">
                      <a:moveTo>
                        <a:pt x="0" y="8"/>
                      </a:moveTo>
                      <a:cubicBezTo>
                        <a:pt x="3" y="4"/>
                        <a:pt x="7" y="0"/>
                        <a:pt x="13" y="0"/>
                      </a:cubicBezTo>
                      <a:cubicBezTo>
                        <a:pt x="21" y="0"/>
                        <a:pt x="27" y="5"/>
                        <a:pt x="27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3" y="8"/>
                        <a:pt x="6" y="9"/>
                        <a:pt x="1" y="7"/>
                      </a:cubicBez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165">
                  <a:extLst>
                    <a:ext uri="{FF2B5EF4-FFF2-40B4-BE49-F238E27FC236}">
                      <a16:creationId xmlns:a16="http://schemas.microsoft.com/office/drawing/2014/main" id="{C15BA289-3471-BF57-5AD9-FA98FE96B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8442" y="1173567"/>
                  <a:ext cx="90462" cy="32219"/>
                </a:xfrm>
                <a:custGeom>
                  <a:avLst/>
                  <a:gdLst>
                    <a:gd name="T0" fmla="*/ 0 w 37"/>
                    <a:gd name="T1" fmla="*/ 0 h 13"/>
                    <a:gd name="T2" fmla="*/ 34 w 37"/>
                    <a:gd name="T3" fmla="*/ 6 h 13"/>
                    <a:gd name="T4" fmla="*/ 37 w 37"/>
                    <a:gd name="T5" fmla="*/ 9 h 13"/>
                    <a:gd name="T6" fmla="*/ 24 w 37"/>
                    <a:gd name="T7" fmla="*/ 13 h 13"/>
                    <a:gd name="T8" fmla="*/ 3 w 37"/>
                    <a:gd name="T9" fmla="*/ 2 h 13"/>
                    <a:gd name="T10" fmla="*/ 0 w 37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3">
                      <a:moveTo>
                        <a:pt x="0" y="0"/>
                      </a:moveTo>
                      <a:cubicBezTo>
                        <a:pt x="3" y="2"/>
                        <a:pt x="33" y="6"/>
                        <a:pt x="34" y="6"/>
                      </a:cubicBezTo>
                      <a:cubicBezTo>
                        <a:pt x="36" y="6"/>
                        <a:pt x="37" y="7"/>
                        <a:pt x="37" y="9"/>
                      </a:cubicBezTo>
                      <a:cubicBezTo>
                        <a:pt x="37" y="12"/>
                        <a:pt x="29" y="13"/>
                        <a:pt x="24" y="13"/>
                      </a:cubicBezTo>
                      <a:cubicBezTo>
                        <a:pt x="17" y="13"/>
                        <a:pt x="3" y="10"/>
                        <a:pt x="3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166">
                  <a:extLst>
                    <a:ext uri="{FF2B5EF4-FFF2-40B4-BE49-F238E27FC236}">
                      <a16:creationId xmlns:a16="http://schemas.microsoft.com/office/drawing/2014/main" id="{CC2E7777-4D0B-DAC1-C25F-0B00D528D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0805" y="1218179"/>
                  <a:ext cx="19827" cy="22306"/>
                </a:xfrm>
                <a:custGeom>
                  <a:avLst/>
                  <a:gdLst>
                    <a:gd name="T0" fmla="*/ 8 w 8"/>
                    <a:gd name="T1" fmla="*/ 5 h 9"/>
                    <a:gd name="T2" fmla="*/ 3 w 8"/>
                    <a:gd name="T3" fmla="*/ 9 h 9"/>
                    <a:gd name="T4" fmla="*/ 0 w 8"/>
                    <a:gd name="T5" fmla="*/ 5 h 9"/>
                    <a:gd name="T6" fmla="*/ 8 w 8"/>
                    <a:gd name="T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9">
                      <a:moveTo>
                        <a:pt x="8" y="5"/>
                      </a:moveTo>
                      <a:cubicBezTo>
                        <a:pt x="8" y="7"/>
                        <a:pt x="5" y="9"/>
                        <a:pt x="3" y="9"/>
                      </a:cubicBezTo>
                      <a:cubicBezTo>
                        <a:pt x="0" y="9"/>
                        <a:pt x="0" y="8"/>
                        <a:pt x="0" y="5"/>
                      </a:cubicBezTo>
                      <a:cubicBezTo>
                        <a:pt x="0" y="0"/>
                        <a:pt x="8" y="1"/>
                        <a:pt x="8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Freeform 102">
                <a:extLst>
                  <a:ext uri="{FF2B5EF4-FFF2-40B4-BE49-F238E27FC236}">
                    <a16:creationId xmlns:a16="http://schemas.microsoft.com/office/drawing/2014/main" id="{DC6B4353-9126-B9ED-4BAB-0EE64D6B6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202" y="2097948"/>
                <a:ext cx="2152053" cy="1113617"/>
              </a:xfrm>
              <a:custGeom>
                <a:avLst/>
                <a:gdLst>
                  <a:gd name="T0" fmla="*/ 617 w 696"/>
                  <a:gd name="T1" fmla="*/ 326 h 360"/>
                  <a:gd name="T2" fmla="*/ 617 w 696"/>
                  <a:gd name="T3" fmla="*/ 344 h 360"/>
                  <a:gd name="T4" fmla="*/ 621 w 696"/>
                  <a:gd name="T5" fmla="*/ 305 h 360"/>
                  <a:gd name="T6" fmla="*/ 614 w 696"/>
                  <a:gd name="T7" fmla="*/ 284 h 360"/>
                  <a:gd name="T8" fmla="*/ 638 w 696"/>
                  <a:gd name="T9" fmla="*/ 272 h 360"/>
                  <a:gd name="T10" fmla="*/ 689 w 696"/>
                  <a:gd name="T11" fmla="*/ 232 h 360"/>
                  <a:gd name="T12" fmla="*/ 682 w 696"/>
                  <a:gd name="T13" fmla="*/ 225 h 360"/>
                  <a:gd name="T14" fmla="*/ 644 w 696"/>
                  <a:gd name="T15" fmla="*/ 202 h 360"/>
                  <a:gd name="T16" fmla="*/ 627 w 696"/>
                  <a:gd name="T17" fmla="*/ 161 h 360"/>
                  <a:gd name="T18" fmla="*/ 590 w 696"/>
                  <a:gd name="T19" fmla="*/ 174 h 360"/>
                  <a:gd name="T20" fmla="*/ 540 w 696"/>
                  <a:gd name="T21" fmla="*/ 133 h 360"/>
                  <a:gd name="T22" fmla="*/ 516 w 696"/>
                  <a:gd name="T23" fmla="*/ 161 h 360"/>
                  <a:gd name="T24" fmla="*/ 509 w 696"/>
                  <a:gd name="T25" fmla="*/ 252 h 360"/>
                  <a:gd name="T26" fmla="*/ 472 w 696"/>
                  <a:gd name="T27" fmla="*/ 218 h 360"/>
                  <a:gd name="T28" fmla="*/ 394 w 696"/>
                  <a:gd name="T29" fmla="*/ 199 h 360"/>
                  <a:gd name="T30" fmla="*/ 386 w 696"/>
                  <a:gd name="T31" fmla="*/ 141 h 360"/>
                  <a:gd name="T32" fmla="*/ 411 w 696"/>
                  <a:gd name="T33" fmla="*/ 116 h 360"/>
                  <a:gd name="T34" fmla="*/ 439 w 696"/>
                  <a:gd name="T35" fmla="*/ 95 h 360"/>
                  <a:gd name="T36" fmla="*/ 446 w 696"/>
                  <a:gd name="T37" fmla="*/ 83 h 360"/>
                  <a:gd name="T38" fmla="*/ 469 w 696"/>
                  <a:gd name="T39" fmla="*/ 79 h 360"/>
                  <a:gd name="T40" fmla="*/ 485 w 696"/>
                  <a:gd name="T41" fmla="*/ 40 h 360"/>
                  <a:gd name="T42" fmla="*/ 456 w 696"/>
                  <a:gd name="T43" fmla="*/ 44 h 360"/>
                  <a:gd name="T44" fmla="*/ 432 w 696"/>
                  <a:gd name="T45" fmla="*/ 48 h 360"/>
                  <a:gd name="T46" fmla="*/ 406 w 696"/>
                  <a:gd name="T47" fmla="*/ 36 h 360"/>
                  <a:gd name="T48" fmla="*/ 373 w 696"/>
                  <a:gd name="T49" fmla="*/ 1 h 360"/>
                  <a:gd name="T50" fmla="*/ 360 w 696"/>
                  <a:gd name="T51" fmla="*/ 25 h 360"/>
                  <a:gd name="T52" fmla="*/ 368 w 696"/>
                  <a:gd name="T53" fmla="*/ 64 h 360"/>
                  <a:gd name="T54" fmla="*/ 320 w 696"/>
                  <a:gd name="T55" fmla="*/ 60 h 360"/>
                  <a:gd name="T56" fmla="*/ 279 w 696"/>
                  <a:gd name="T57" fmla="*/ 49 h 360"/>
                  <a:gd name="T58" fmla="*/ 251 w 696"/>
                  <a:gd name="T59" fmla="*/ 58 h 360"/>
                  <a:gd name="T60" fmla="*/ 216 w 696"/>
                  <a:gd name="T61" fmla="*/ 53 h 360"/>
                  <a:gd name="T62" fmla="*/ 130 w 696"/>
                  <a:gd name="T63" fmla="*/ 28 h 360"/>
                  <a:gd name="T64" fmla="*/ 89 w 696"/>
                  <a:gd name="T65" fmla="*/ 27 h 360"/>
                  <a:gd name="T66" fmla="*/ 39 w 696"/>
                  <a:gd name="T67" fmla="*/ 46 h 360"/>
                  <a:gd name="T68" fmla="*/ 0 w 696"/>
                  <a:gd name="T69" fmla="*/ 158 h 360"/>
                  <a:gd name="T70" fmla="*/ 43 w 696"/>
                  <a:gd name="T71" fmla="*/ 165 h 360"/>
                  <a:gd name="T72" fmla="*/ 80 w 696"/>
                  <a:gd name="T73" fmla="*/ 206 h 360"/>
                  <a:gd name="T74" fmla="*/ 88 w 696"/>
                  <a:gd name="T75" fmla="*/ 238 h 360"/>
                  <a:gd name="T76" fmla="*/ 117 w 696"/>
                  <a:gd name="T77" fmla="*/ 269 h 360"/>
                  <a:gd name="T78" fmla="*/ 145 w 696"/>
                  <a:gd name="T79" fmla="*/ 287 h 360"/>
                  <a:gd name="T80" fmla="*/ 396 w 696"/>
                  <a:gd name="T81" fmla="*/ 290 h 360"/>
                  <a:gd name="T82" fmla="*/ 439 w 696"/>
                  <a:gd name="T83" fmla="*/ 295 h 360"/>
                  <a:gd name="T84" fmla="*/ 458 w 696"/>
                  <a:gd name="T85" fmla="*/ 310 h 360"/>
                  <a:gd name="T86" fmla="*/ 493 w 696"/>
                  <a:gd name="T87" fmla="*/ 333 h 360"/>
                  <a:gd name="T88" fmla="*/ 475 w 696"/>
                  <a:gd name="T89" fmla="*/ 360 h 360"/>
                  <a:gd name="T90" fmla="*/ 502 w 696"/>
                  <a:gd name="T91" fmla="*/ 354 h 360"/>
                  <a:gd name="T92" fmla="*/ 529 w 696"/>
                  <a:gd name="T93" fmla="*/ 338 h 360"/>
                  <a:gd name="T94" fmla="*/ 571 w 696"/>
                  <a:gd name="T95" fmla="*/ 324 h 360"/>
                  <a:gd name="T96" fmla="*/ 603 w 696"/>
                  <a:gd name="T97" fmla="*/ 32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6" h="360">
                    <a:moveTo>
                      <a:pt x="603" y="328"/>
                    </a:moveTo>
                    <a:cubicBezTo>
                      <a:pt x="603" y="327"/>
                      <a:pt x="603" y="327"/>
                      <a:pt x="603" y="327"/>
                    </a:cubicBezTo>
                    <a:cubicBezTo>
                      <a:pt x="603" y="327"/>
                      <a:pt x="605" y="327"/>
                      <a:pt x="606" y="327"/>
                    </a:cubicBezTo>
                    <a:cubicBezTo>
                      <a:pt x="607" y="327"/>
                      <a:pt x="615" y="328"/>
                      <a:pt x="617" y="326"/>
                    </a:cubicBezTo>
                    <a:cubicBezTo>
                      <a:pt x="620" y="325"/>
                      <a:pt x="620" y="321"/>
                      <a:pt x="624" y="321"/>
                    </a:cubicBezTo>
                    <a:cubicBezTo>
                      <a:pt x="624" y="325"/>
                      <a:pt x="624" y="325"/>
                      <a:pt x="628" y="325"/>
                    </a:cubicBezTo>
                    <a:cubicBezTo>
                      <a:pt x="622" y="325"/>
                      <a:pt x="611" y="330"/>
                      <a:pt x="611" y="336"/>
                    </a:cubicBezTo>
                    <a:cubicBezTo>
                      <a:pt x="611" y="339"/>
                      <a:pt x="615" y="344"/>
                      <a:pt x="617" y="344"/>
                    </a:cubicBezTo>
                    <a:cubicBezTo>
                      <a:pt x="619" y="344"/>
                      <a:pt x="625" y="336"/>
                      <a:pt x="631" y="334"/>
                    </a:cubicBezTo>
                    <a:cubicBezTo>
                      <a:pt x="632" y="334"/>
                      <a:pt x="652" y="326"/>
                      <a:pt x="652" y="324"/>
                    </a:cubicBezTo>
                    <a:cubicBezTo>
                      <a:pt x="652" y="321"/>
                      <a:pt x="644" y="321"/>
                      <a:pt x="642" y="321"/>
                    </a:cubicBezTo>
                    <a:cubicBezTo>
                      <a:pt x="634" y="321"/>
                      <a:pt x="621" y="313"/>
                      <a:pt x="621" y="305"/>
                    </a:cubicBezTo>
                    <a:cubicBezTo>
                      <a:pt x="621" y="304"/>
                      <a:pt x="623" y="301"/>
                      <a:pt x="624" y="298"/>
                    </a:cubicBezTo>
                    <a:cubicBezTo>
                      <a:pt x="622" y="298"/>
                      <a:pt x="619" y="298"/>
                      <a:pt x="617" y="298"/>
                    </a:cubicBezTo>
                    <a:cubicBezTo>
                      <a:pt x="618" y="295"/>
                      <a:pt x="629" y="294"/>
                      <a:pt x="629" y="288"/>
                    </a:cubicBezTo>
                    <a:cubicBezTo>
                      <a:pt x="629" y="283"/>
                      <a:pt x="620" y="284"/>
                      <a:pt x="614" y="284"/>
                    </a:cubicBezTo>
                    <a:cubicBezTo>
                      <a:pt x="601" y="284"/>
                      <a:pt x="595" y="293"/>
                      <a:pt x="587" y="294"/>
                    </a:cubicBezTo>
                    <a:cubicBezTo>
                      <a:pt x="590" y="286"/>
                      <a:pt x="596" y="289"/>
                      <a:pt x="603" y="282"/>
                    </a:cubicBezTo>
                    <a:cubicBezTo>
                      <a:pt x="607" y="278"/>
                      <a:pt x="604" y="276"/>
                      <a:pt x="610" y="274"/>
                    </a:cubicBezTo>
                    <a:cubicBezTo>
                      <a:pt x="621" y="270"/>
                      <a:pt x="627" y="272"/>
                      <a:pt x="638" y="272"/>
                    </a:cubicBezTo>
                    <a:cubicBezTo>
                      <a:pt x="652" y="272"/>
                      <a:pt x="660" y="277"/>
                      <a:pt x="669" y="266"/>
                    </a:cubicBezTo>
                    <a:cubicBezTo>
                      <a:pt x="673" y="261"/>
                      <a:pt x="696" y="259"/>
                      <a:pt x="696" y="250"/>
                    </a:cubicBezTo>
                    <a:cubicBezTo>
                      <a:pt x="696" y="244"/>
                      <a:pt x="694" y="241"/>
                      <a:pt x="691" y="236"/>
                    </a:cubicBezTo>
                    <a:cubicBezTo>
                      <a:pt x="689" y="236"/>
                      <a:pt x="692" y="234"/>
                      <a:pt x="689" y="232"/>
                    </a:cubicBezTo>
                    <a:cubicBezTo>
                      <a:pt x="689" y="229"/>
                      <a:pt x="689" y="229"/>
                      <a:pt x="689" y="229"/>
                    </a:cubicBezTo>
                    <a:cubicBezTo>
                      <a:pt x="682" y="232"/>
                      <a:pt x="669" y="237"/>
                      <a:pt x="662" y="237"/>
                    </a:cubicBezTo>
                    <a:cubicBezTo>
                      <a:pt x="661" y="237"/>
                      <a:pt x="659" y="237"/>
                      <a:pt x="659" y="236"/>
                    </a:cubicBezTo>
                    <a:cubicBezTo>
                      <a:pt x="665" y="233"/>
                      <a:pt x="680" y="231"/>
                      <a:pt x="682" y="225"/>
                    </a:cubicBezTo>
                    <a:cubicBezTo>
                      <a:pt x="682" y="224"/>
                      <a:pt x="680" y="224"/>
                      <a:pt x="680" y="222"/>
                    </a:cubicBezTo>
                    <a:cubicBezTo>
                      <a:pt x="673" y="223"/>
                      <a:pt x="658" y="220"/>
                      <a:pt x="658" y="210"/>
                    </a:cubicBezTo>
                    <a:cubicBezTo>
                      <a:pt x="658" y="209"/>
                      <a:pt x="658" y="209"/>
                      <a:pt x="658" y="209"/>
                    </a:cubicBezTo>
                    <a:cubicBezTo>
                      <a:pt x="652" y="209"/>
                      <a:pt x="648" y="205"/>
                      <a:pt x="644" y="202"/>
                    </a:cubicBezTo>
                    <a:cubicBezTo>
                      <a:pt x="646" y="201"/>
                      <a:pt x="649" y="201"/>
                      <a:pt x="649" y="197"/>
                    </a:cubicBezTo>
                    <a:cubicBezTo>
                      <a:pt x="649" y="194"/>
                      <a:pt x="646" y="192"/>
                      <a:pt x="647" y="189"/>
                    </a:cubicBezTo>
                    <a:cubicBezTo>
                      <a:pt x="644" y="188"/>
                      <a:pt x="635" y="182"/>
                      <a:pt x="637" y="177"/>
                    </a:cubicBezTo>
                    <a:cubicBezTo>
                      <a:pt x="640" y="171"/>
                      <a:pt x="628" y="169"/>
                      <a:pt x="627" y="161"/>
                    </a:cubicBezTo>
                    <a:cubicBezTo>
                      <a:pt x="626" y="161"/>
                      <a:pt x="623" y="159"/>
                      <a:pt x="622" y="158"/>
                    </a:cubicBezTo>
                    <a:cubicBezTo>
                      <a:pt x="620" y="159"/>
                      <a:pt x="616" y="162"/>
                      <a:pt x="616" y="166"/>
                    </a:cubicBezTo>
                    <a:cubicBezTo>
                      <a:pt x="616" y="170"/>
                      <a:pt x="607" y="180"/>
                      <a:pt x="599" y="180"/>
                    </a:cubicBezTo>
                    <a:cubicBezTo>
                      <a:pt x="594" y="180"/>
                      <a:pt x="593" y="174"/>
                      <a:pt x="590" y="174"/>
                    </a:cubicBezTo>
                    <a:cubicBezTo>
                      <a:pt x="585" y="174"/>
                      <a:pt x="583" y="160"/>
                      <a:pt x="582" y="154"/>
                    </a:cubicBezTo>
                    <a:cubicBezTo>
                      <a:pt x="581" y="146"/>
                      <a:pt x="565" y="152"/>
                      <a:pt x="565" y="141"/>
                    </a:cubicBezTo>
                    <a:cubicBezTo>
                      <a:pt x="557" y="140"/>
                      <a:pt x="556" y="130"/>
                      <a:pt x="548" y="130"/>
                    </a:cubicBezTo>
                    <a:cubicBezTo>
                      <a:pt x="544" y="130"/>
                      <a:pt x="544" y="133"/>
                      <a:pt x="540" y="133"/>
                    </a:cubicBezTo>
                    <a:cubicBezTo>
                      <a:pt x="531" y="133"/>
                      <a:pt x="526" y="128"/>
                      <a:pt x="518" y="128"/>
                    </a:cubicBezTo>
                    <a:cubicBezTo>
                      <a:pt x="514" y="128"/>
                      <a:pt x="510" y="130"/>
                      <a:pt x="510" y="135"/>
                    </a:cubicBezTo>
                    <a:cubicBezTo>
                      <a:pt x="510" y="138"/>
                      <a:pt x="520" y="142"/>
                      <a:pt x="510" y="148"/>
                    </a:cubicBezTo>
                    <a:cubicBezTo>
                      <a:pt x="507" y="151"/>
                      <a:pt x="516" y="157"/>
                      <a:pt x="516" y="161"/>
                    </a:cubicBezTo>
                    <a:cubicBezTo>
                      <a:pt x="517" y="170"/>
                      <a:pt x="509" y="172"/>
                      <a:pt x="505" y="173"/>
                    </a:cubicBezTo>
                    <a:cubicBezTo>
                      <a:pt x="512" y="185"/>
                      <a:pt x="522" y="188"/>
                      <a:pt x="522" y="207"/>
                    </a:cubicBezTo>
                    <a:cubicBezTo>
                      <a:pt x="522" y="212"/>
                      <a:pt x="505" y="225"/>
                      <a:pt x="499" y="226"/>
                    </a:cubicBezTo>
                    <a:cubicBezTo>
                      <a:pt x="509" y="231"/>
                      <a:pt x="505" y="247"/>
                      <a:pt x="509" y="252"/>
                    </a:cubicBezTo>
                    <a:cubicBezTo>
                      <a:pt x="508" y="254"/>
                      <a:pt x="504" y="256"/>
                      <a:pt x="504" y="259"/>
                    </a:cubicBezTo>
                    <a:cubicBezTo>
                      <a:pt x="500" y="259"/>
                      <a:pt x="498" y="264"/>
                      <a:pt x="495" y="262"/>
                    </a:cubicBezTo>
                    <a:cubicBezTo>
                      <a:pt x="488" y="257"/>
                      <a:pt x="478" y="248"/>
                      <a:pt x="478" y="239"/>
                    </a:cubicBezTo>
                    <a:cubicBezTo>
                      <a:pt x="478" y="230"/>
                      <a:pt x="480" y="223"/>
                      <a:pt x="472" y="218"/>
                    </a:cubicBezTo>
                    <a:cubicBezTo>
                      <a:pt x="453" y="218"/>
                      <a:pt x="453" y="218"/>
                      <a:pt x="453" y="218"/>
                    </a:cubicBezTo>
                    <a:cubicBezTo>
                      <a:pt x="442" y="210"/>
                      <a:pt x="430" y="205"/>
                      <a:pt x="418" y="201"/>
                    </a:cubicBezTo>
                    <a:cubicBezTo>
                      <a:pt x="415" y="200"/>
                      <a:pt x="409" y="195"/>
                      <a:pt x="405" y="195"/>
                    </a:cubicBezTo>
                    <a:cubicBezTo>
                      <a:pt x="400" y="195"/>
                      <a:pt x="398" y="199"/>
                      <a:pt x="394" y="199"/>
                    </a:cubicBezTo>
                    <a:cubicBezTo>
                      <a:pt x="394" y="192"/>
                      <a:pt x="390" y="176"/>
                      <a:pt x="383" y="176"/>
                    </a:cubicBezTo>
                    <a:cubicBezTo>
                      <a:pt x="380" y="176"/>
                      <a:pt x="379" y="178"/>
                      <a:pt x="376" y="179"/>
                    </a:cubicBezTo>
                    <a:cubicBezTo>
                      <a:pt x="377" y="176"/>
                      <a:pt x="376" y="174"/>
                      <a:pt x="376" y="166"/>
                    </a:cubicBezTo>
                    <a:cubicBezTo>
                      <a:pt x="376" y="155"/>
                      <a:pt x="380" y="148"/>
                      <a:pt x="386" y="141"/>
                    </a:cubicBezTo>
                    <a:cubicBezTo>
                      <a:pt x="388" y="139"/>
                      <a:pt x="393" y="128"/>
                      <a:pt x="396" y="127"/>
                    </a:cubicBezTo>
                    <a:cubicBezTo>
                      <a:pt x="400" y="125"/>
                      <a:pt x="409" y="128"/>
                      <a:pt x="409" y="121"/>
                    </a:cubicBezTo>
                    <a:cubicBezTo>
                      <a:pt x="409" y="117"/>
                      <a:pt x="398" y="116"/>
                      <a:pt x="394" y="114"/>
                    </a:cubicBezTo>
                    <a:cubicBezTo>
                      <a:pt x="397" y="115"/>
                      <a:pt x="388" y="109"/>
                      <a:pt x="411" y="116"/>
                    </a:cubicBezTo>
                    <a:cubicBezTo>
                      <a:pt x="417" y="118"/>
                      <a:pt x="414" y="110"/>
                      <a:pt x="417" y="110"/>
                    </a:cubicBezTo>
                    <a:cubicBezTo>
                      <a:pt x="418" y="110"/>
                      <a:pt x="420" y="110"/>
                      <a:pt x="423" y="110"/>
                    </a:cubicBezTo>
                    <a:cubicBezTo>
                      <a:pt x="430" y="110"/>
                      <a:pt x="434" y="103"/>
                      <a:pt x="439" y="100"/>
                    </a:cubicBezTo>
                    <a:cubicBezTo>
                      <a:pt x="439" y="95"/>
                      <a:pt x="439" y="95"/>
                      <a:pt x="439" y="95"/>
                    </a:cubicBezTo>
                    <a:cubicBezTo>
                      <a:pt x="429" y="93"/>
                      <a:pt x="419" y="94"/>
                      <a:pt x="415" y="86"/>
                    </a:cubicBezTo>
                    <a:cubicBezTo>
                      <a:pt x="415" y="86"/>
                      <a:pt x="418" y="86"/>
                      <a:pt x="420" y="86"/>
                    </a:cubicBezTo>
                    <a:cubicBezTo>
                      <a:pt x="424" y="88"/>
                      <a:pt x="427" y="92"/>
                      <a:pt x="433" y="92"/>
                    </a:cubicBezTo>
                    <a:cubicBezTo>
                      <a:pt x="438" y="92"/>
                      <a:pt x="446" y="86"/>
                      <a:pt x="446" y="83"/>
                    </a:cubicBezTo>
                    <a:cubicBezTo>
                      <a:pt x="446" y="82"/>
                      <a:pt x="442" y="77"/>
                      <a:pt x="444" y="77"/>
                    </a:cubicBezTo>
                    <a:cubicBezTo>
                      <a:pt x="450" y="77"/>
                      <a:pt x="452" y="82"/>
                      <a:pt x="456" y="82"/>
                    </a:cubicBezTo>
                    <a:cubicBezTo>
                      <a:pt x="459" y="82"/>
                      <a:pt x="461" y="80"/>
                      <a:pt x="466" y="80"/>
                    </a:cubicBezTo>
                    <a:cubicBezTo>
                      <a:pt x="464" y="78"/>
                      <a:pt x="466" y="73"/>
                      <a:pt x="469" y="79"/>
                    </a:cubicBezTo>
                    <a:cubicBezTo>
                      <a:pt x="471" y="81"/>
                      <a:pt x="486" y="69"/>
                      <a:pt x="486" y="65"/>
                    </a:cubicBezTo>
                    <a:cubicBezTo>
                      <a:pt x="486" y="63"/>
                      <a:pt x="479" y="60"/>
                      <a:pt x="479" y="58"/>
                    </a:cubicBezTo>
                    <a:cubicBezTo>
                      <a:pt x="479" y="56"/>
                      <a:pt x="476" y="51"/>
                      <a:pt x="485" y="47"/>
                    </a:cubicBezTo>
                    <a:cubicBezTo>
                      <a:pt x="486" y="44"/>
                      <a:pt x="485" y="45"/>
                      <a:pt x="485" y="40"/>
                    </a:cubicBezTo>
                    <a:cubicBezTo>
                      <a:pt x="475" y="40"/>
                      <a:pt x="478" y="33"/>
                      <a:pt x="466" y="33"/>
                    </a:cubicBezTo>
                    <a:cubicBezTo>
                      <a:pt x="463" y="32"/>
                      <a:pt x="461" y="31"/>
                      <a:pt x="459" y="31"/>
                    </a:cubicBezTo>
                    <a:cubicBezTo>
                      <a:pt x="455" y="31"/>
                      <a:pt x="452" y="33"/>
                      <a:pt x="452" y="36"/>
                    </a:cubicBezTo>
                    <a:cubicBezTo>
                      <a:pt x="452" y="40"/>
                      <a:pt x="456" y="42"/>
                      <a:pt x="456" y="44"/>
                    </a:cubicBezTo>
                    <a:cubicBezTo>
                      <a:pt x="456" y="47"/>
                      <a:pt x="449" y="47"/>
                      <a:pt x="448" y="50"/>
                    </a:cubicBezTo>
                    <a:cubicBezTo>
                      <a:pt x="446" y="55"/>
                      <a:pt x="446" y="59"/>
                      <a:pt x="442" y="64"/>
                    </a:cubicBezTo>
                    <a:cubicBezTo>
                      <a:pt x="436" y="72"/>
                      <a:pt x="427" y="59"/>
                      <a:pt x="427" y="56"/>
                    </a:cubicBezTo>
                    <a:cubicBezTo>
                      <a:pt x="427" y="52"/>
                      <a:pt x="432" y="53"/>
                      <a:pt x="432" y="48"/>
                    </a:cubicBezTo>
                    <a:cubicBezTo>
                      <a:pt x="432" y="46"/>
                      <a:pt x="424" y="38"/>
                      <a:pt x="421" y="38"/>
                    </a:cubicBezTo>
                    <a:cubicBezTo>
                      <a:pt x="413" y="38"/>
                      <a:pt x="419" y="51"/>
                      <a:pt x="410" y="51"/>
                    </a:cubicBezTo>
                    <a:cubicBezTo>
                      <a:pt x="410" y="46"/>
                      <a:pt x="409" y="42"/>
                      <a:pt x="403" y="40"/>
                    </a:cubicBezTo>
                    <a:cubicBezTo>
                      <a:pt x="404" y="38"/>
                      <a:pt x="405" y="37"/>
                      <a:pt x="406" y="36"/>
                    </a:cubicBezTo>
                    <a:cubicBezTo>
                      <a:pt x="402" y="33"/>
                      <a:pt x="395" y="36"/>
                      <a:pt x="392" y="32"/>
                    </a:cubicBezTo>
                    <a:cubicBezTo>
                      <a:pt x="394" y="31"/>
                      <a:pt x="399" y="29"/>
                      <a:pt x="399" y="25"/>
                    </a:cubicBezTo>
                    <a:cubicBezTo>
                      <a:pt x="399" y="19"/>
                      <a:pt x="391" y="20"/>
                      <a:pt x="390" y="15"/>
                    </a:cubicBezTo>
                    <a:cubicBezTo>
                      <a:pt x="390" y="7"/>
                      <a:pt x="384" y="1"/>
                      <a:pt x="373" y="1"/>
                    </a:cubicBezTo>
                    <a:cubicBezTo>
                      <a:pt x="367" y="0"/>
                      <a:pt x="369" y="4"/>
                      <a:pt x="370" y="7"/>
                    </a:cubicBezTo>
                    <a:cubicBezTo>
                      <a:pt x="366" y="8"/>
                      <a:pt x="362" y="7"/>
                      <a:pt x="362" y="11"/>
                    </a:cubicBezTo>
                    <a:cubicBezTo>
                      <a:pt x="362" y="14"/>
                      <a:pt x="364" y="15"/>
                      <a:pt x="364" y="18"/>
                    </a:cubicBezTo>
                    <a:cubicBezTo>
                      <a:pt x="364" y="21"/>
                      <a:pt x="360" y="21"/>
                      <a:pt x="360" y="25"/>
                    </a:cubicBezTo>
                    <a:cubicBezTo>
                      <a:pt x="360" y="34"/>
                      <a:pt x="380" y="29"/>
                      <a:pt x="380" y="38"/>
                    </a:cubicBezTo>
                    <a:cubicBezTo>
                      <a:pt x="380" y="40"/>
                      <a:pt x="378" y="47"/>
                      <a:pt x="378" y="47"/>
                    </a:cubicBezTo>
                    <a:cubicBezTo>
                      <a:pt x="380" y="46"/>
                      <a:pt x="381" y="45"/>
                      <a:pt x="384" y="44"/>
                    </a:cubicBezTo>
                    <a:cubicBezTo>
                      <a:pt x="387" y="56"/>
                      <a:pt x="368" y="50"/>
                      <a:pt x="368" y="64"/>
                    </a:cubicBezTo>
                    <a:cubicBezTo>
                      <a:pt x="359" y="67"/>
                      <a:pt x="366" y="57"/>
                      <a:pt x="364" y="54"/>
                    </a:cubicBezTo>
                    <a:cubicBezTo>
                      <a:pt x="363" y="53"/>
                      <a:pt x="355" y="51"/>
                      <a:pt x="351" y="51"/>
                    </a:cubicBezTo>
                    <a:cubicBezTo>
                      <a:pt x="346" y="51"/>
                      <a:pt x="344" y="54"/>
                      <a:pt x="344" y="60"/>
                    </a:cubicBezTo>
                    <a:cubicBezTo>
                      <a:pt x="339" y="59"/>
                      <a:pt x="336" y="60"/>
                      <a:pt x="320" y="60"/>
                    </a:cubicBezTo>
                    <a:cubicBezTo>
                      <a:pt x="304" y="60"/>
                      <a:pt x="286" y="55"/>
                      <a:pt x="282" y="43"/>
                    </a:cubicBezTo>
                    <a:cubicBezTo>
                      <a:pt x="277" y="44"/>
                      <a:pt x="260" y="44"/>
                      <a:pt x="260" y="51"/>
                    </a:cubicBezTo>
                    <a:cubicBezTo>
                      <a:pt x="260" y="53"/>
                      <a:pt x="261" y="54"/>
                      <a:pt x="263" y="54"/>
                    </a:cubicBezTo>
                    <a:cubicBezTo>
                      <a:pt x="268" y="54"/>
                      <a:pt x="276" y="52"/>
                      <a:pt x="279" y="49"/>
                    </a:cubicBezTo>
                    <a:cubicBezTo>
                      <a:pt x="280" y="59"/>
                      <a:pt x="266" y="51"/>
                      <a:pt x="266" y="61"/>
                    </a:cubicBezTo>
                    <a:cubicBezTo>
                      <a:pt x="266" y="63"/>
                      <a:pt x="269" y="69"/>
                      <a:pt x="267" y="69"/>
                    </a:cubicBezTo>
                    <a:cubicBezTo>
                      <a:pt x="262" y="69"/>
                      <a:pt x="260" y="62"/>
                      <a:pt x="256" y="60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44" y="58"/>
                      <a:pt x="240" y="58"/>
                      <a:pt x="233" y="58"/>
                    </a:cubicBezTo>
                    <a:cubicBezTo>
                      <a:pt x="227" y="58"/>
                      <a:pt x="223" y="60"/>
                      <a:pt x="217" y="61"/>
                    </a:cubicBezTo>
                    <a:cubicBezTo>
                      <a:pt x="206" y="61"/>
                      <a:pt x="206" y="57"/>
                      <a:pt x="206" y="56"/>
                    </a:cubicBezTo>
                    <a:cubicBezTo>
                      <a:pt x="206" y="53"/>
                      <a:pt x="215" y="55"/>
                      <a:pt x="216" y="53"/>
                    </a:cubicBezTo>
                    <a:cubicBezTo>
                      <a:pt x="208" y="42"/>
                      <a:pt x="210" y="43"/>
                      <a:pt x="193" y="45"/>
                    </a:cubicBezTo>
                    <a:cubicBezTo>
                      <a:pt x="176" y="46"/>
                      <a:pt x="167" y="32"/>
                      <a:pt x="150" y="32"/>
                    </a:cubicBezTo>
                    <a:cubicBezTo>
                      <a:pt x="144" y="32"/>
                      <a:pt x="142" y="36"/>
                      <a:pt x="137" y="36"/>
                    </a:cubicBezTo>
                    <a:cubicBezTo>
                      <a:pt x="134" y="36"/>
                      <a:pt x="131" y="30"/>
                      <a:pt x="130" y="28"/>
                    </a:cubicBezTo>
                    <a:cubicBezTo>
                      <a:pt x="125" y="29"/>
                      <a:pt x="125" y="35"/>
                      <a:pt x="119" y="35"/>
                    </a:cubicBezTo>
                    <a:cubicBezTo>
                      <a:pt x="114" y="35"/>
                      <a:pt x="106" y="22"/>
                      <a:pt x="104" y="22"/>
                    </a:cubicBezTo>
                    <a:cubicBezTo>
                      <a:pt x="99" y="22"/>
                      <a:pt x="101" y="31"/>
                      <a:pt x="95" y="31"/>
                    </a:cubicBezTo>
                    <a:cubicBezTo>
                      <a:pt x="92" y="31"/>
                      <a:pt x="90" y="29"/>
                      <a:pt x="89" y="27"/>
                    </a:cubicBezTo>
                    <a:cubicBezTo>
                      <a:pt x="81" y="29"/>
                      <a:pt x="77" y="29"/>
                      <a:pt x="69" y="32"/>
                    </a:cubicBezTo>
                    <a:cubicBezTo>
                      <a:pt x="66" y="33"/>
                      <a:pt x="59" y="38"/>
                      <a:pt x="56" y="36"/>
                    </a:cubicBezTo>
                    <a:cubicBezTo>
                      <a:pt x="49" y="29"/>
                      <a:pt x="50" y="38"/>
                      <a:pt x="47" y="38"/>
                    </a:cubicBezTo>
                    <a:cubicBezTo>
                      <a:pt x="29" y="39"/>
                      <a:pt x="41" y="46"/>
                      <a:pt x="39" y="46"/>
                    </a:cubicBezTo>
                    <a:cubicBezTo>
                      <a:pt x="32" y="46"/>
                      <a:pt x="19" y="44"/>
                      <a:pt x="7" y="37"/>
                    </a:cubicBezTo>
                    <a:cubicBezTo>
                      <a:pt x="7" y="37"/>
                      <a:pt x="3" y="34"/>
                      <a:pt x="3" y="33"/>
                    </a:cubicBezTo>
                    <a:cubicBezTo>
                      <a:pt x="1" y="34"/>
                      <a:pt x="2" y="34"/>
                      <a:pt x="0" y="3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3" y="161"/>
                      <a:pt x="12" y="156"/>
                      <a:pt x="15" y="162"/>
                    </a:cubicBezTo>
                    <a:cubicBezTo>
                      <a:pt x="18" y="166"/>
                      <a:pt x="24" y="173"/>
                      <a:pt x="30" y="173"/>
                    </a:cubicBezTo>
                    <a:cubicBezTo>
                      <a:pt x="34" y="173"/>
                      <a:pt x="34" y="167"/>
                      <a:pt x="38" y="166"/>
                    </a:cubicBezTo>
                    <a:cubicBezTo>
                      <a:pt x="39" y="166"/>
                      <a:pt x="41" y="166"/>
                      <a:pt x="43" y="165"/>
                    </a:cubicBezTo>
                    <a:cubicBezTo>
                      <a:pt x="52" y="173"/>
                      <a:pt x="56" y="176"/>
                      <a:pt x="64" y="188"/>
                    </a:cubicBezTo>
                    <a:cubicBezTo>
                      <a:pt x="64" y="189"/>
                      <a:pt x="66" y="189"/>
                      <a:pt x="67" y="192"/>
                    </a:cubicBezTo>
                    <a:cubicBezTo>
                      <a:pt x="68" y="195"/>
                      <a:pt x="70" y="200"/>
                      <a:pt x="73" y="203"/>
                    </a:cubicBezTo>
                    <a:cubicBezTo>
                      <a:pt x="75" y="205"/>
                      <a:pt x="78" y="204"/>
                      <a:pt x="80" y="206"/>
                    </a:cubicBezTo>
                    <a:cubicBezTo>
                      <a:pt x="83" y="209"/>
                      <a:pt x="87" y="210"/>
                      <a:pt x="87" y="216"/>
                    </a:cubicBezTo>
                    <a:cubicBezTo>
                      <a:pt x="87" y="219"/>
                      <a:pt x="83" y="220"/>
                      <a:pt x="83" y="222"/>
                    </a:cubicBezTo>
                    <a:cubicBezTo>
                      <a:pt x="83" y="223"/>
                      <a:pt x="85" y="224"/>
                      <a:pt x="85" y="226"/>
                    </a:cubicBezTo>
                    <a:cubicBezTo>
                      <a:pt x="85" y="230"/>
                      <a:pt x="84" y="237"/>
                      <a:pt x="88" y="238"/>
                    </a:cubicBezTo>
                    <a:cubicBezTo>
                      <a:pt x="90" y="239"/>
                      <a:pt x="93" y="239"/>
                      <a:pt x="94" y="241"/>
                    </a:cubicBezTo>
                    <a:cubicBezTo>
                      <a:pt x="97" y="243"/>
                      <a:pt x="94" y="247"/>
                      <a:pt x="97" y="249"/>
                    </a:cubicBezTo>
                    <a:cubicBezTo>
                      <a:pt x="97" y="249"/>
                      <a:pt x="105" y="254"/>
                      <a:pt x="105" y="255"/>
                    </a:cubicBezTo>
                    <a:cubicBezTo>
                      <a:pt x="107" y="261"/>
                      <a:pt x="107" y="269"/>
                      <a:pt x="117" y="269"/>
                    </a:cubicBezTo>
                    <a:cubicBezTo>
                      <a:pt x="119" y="275"/>
                      <a:pt x="129" y="271"/>
                      <a:pt x="131" y="279"/>
                    </a:cubicBezTo>
                    <a:cubicBezTo>
                      <a:pt x="132" y="282"/>
                      <a:pt x="139" y="282"/>
                      <a:pt x="142" y="285"/>
                    </a:cubicBezTo>
                    <a:cubicBezTo>
                      <a:pt x="142" y="286"/>
                      <a:pt x="144" y="286"/>
                      <a:pt x="145" y="287"/>
                    </a:cubicBezTo>
                    <a:cubicBezTo>
                      <a:pt x="145" y="287"/>
                      <a:pt x="145" y="287"/>
                      <a:pt x="145" y="287"/>
                    </a:cubicBezTo>
                    <a:cubicBezTo>
                      <a:pt x="375" y="287"/>
                      <a:pt x="375" y="287"/>
                      <a:pt x="375" y="287"/>
                    </a:cubicBezTo>
                    <a:cubicBezTo>
                      <a:pt x="375" y="283"/>
                      <a:pt x="375" y="283"/>
                      <a:pt x="375" y="283"/>
                    </a:cubicBezTo>
                    <a:cubicBezTo>
                      <a:pt x="378" y="286"/>
                      <a:pt x="378" y="288"/>
                      <a:pt x="382" y="290"/>
                    </a:cubicBezTo>
                    <a:cubicBezTo>
                      <a:pt x="396" y="290"/>
                      <a:pt x="396" y="290"/>
                      <a:pt x="396" y="290"/>
                    </a:cubicBezTo>
                    <a:cubicBezTo>
                      <a:pt x="402" y="296"/>
                      <a:pt x="409" y="296"/>
                      <a:pt x="420" y="296"/>
                    </a:cubicBezTo>
                    <a:cubicBezTo>
                      <a:pt x="424" y="295"/>
                      <a:pt x="424" y="296"/>
                      <a:pt x="427" y="295"/>
                    </a:cubicBezTo>
                    <a:cubicBezTo>
                      <a:pt x="430" y="293"/>
                      <a:pt x="429" y="289"/>
                      <a:pt x="432" y="289"/>
                    </a:cubicBezTo>
                    <a:cubicBezTo>
                      <a:pt x="435" y="289"/>
                      <a:pt x="438" y="294"/>
                      <a:pt x="439" y="295"/>
                    </a:cubicBezTo>
                    <a:cubicBezTo>
                      <a:pt x="440" y="294"/>
                      <a:pt x="439" y="292"/>
                      <a:pt x="439" y="291"/>
                    </a:cubicBezTo>
                    <a:cubicBezTo>
                      <a:pt x="440" y="291"/>
                      <a:pt x="441" y="291"/>
                      <a:pt x="442" y="291"/>
                    </a:cubicBezTo>
                    <a:cubicBezTo>
                      <a:pt x="443" y="291"/>
                      <a:pt x="455" y="301"/>
                      <a:pt x="456" y="302"/>
                    </a:cubicBezTo>
                    <a:cubicBezTo>
                      <a:pt x="458" y="305"/>
                      <a:pt x="456" y="308"/>
                      <a:pt x="458" y="310"/>
                    </a:cubicBezTo>
                    <a:cubicBezTo>
                      <a:pt x="465" y="317"/>
                      <a:pt x="474" y="316"/>
                      <a:pt x="481" y="320"/>
                    </a:cubicBezTo>
                    <a:cubicBezTo>
                      <a:pt x="488" y="320"/>
                      <a:pt x="488" y="320"/>
                      <a:pt x="488" y="320"/>
                    </a:cubicBezTo>
                    <a:cubicBezTo>
                      <a:pt x="492" y="323"/>
                      <a:pt x="496" y="325"/>
                      <a:pt x="496" y="330"/>
                    </a:cubicBezTo>
                    <a:cubicBezTo>
                      <a:pt x="496" y="332"/>
                      <a:pt x="495" y="333"/>
                      <a:pt x="493" y="333"/>
                    </a:cubicBezTo>
                    <a:cubicBezTo>
                      <a:pt x="490" y="333"/>
                      <a:pt x="486" y="329"/>
                      <a:pt x="485" y="328"/>
                    </a:cubicBezTo>
                    <a:cubicBezTo>
                      <a:pt x="484" y="333"/>
                      <a:pt x="481" y="347"/>
                      <a:pt x="477" y="347"/>
                    </a:cubicBezTo>
                    <a:cubicBezTo>
                      <a:pt x="474" y="350"/>
                      <a:pt x="471" y="352"/>
                      <a:pt x="471" y="356"/>
                    </a:cubicBezTo>
                    <a:cubicBezTo>
                      <a:pt x="472" y="358"/>
                      <a:pt x="474" y="360"/>
                      <a:pt x="475" y="360"/>
                    </a:cubicBezTo>
                    <a:cubicBezTo>
                      <a:pt x="478" y="360"/>
                      <a:pt x="478" y="358"/>
                      <a:pt x="479" y="357"/>
                    </a:cubicBezTo>
                    <a:cubicBezTo>
                      <a:pt x="482" y="354"/>
                      <a:pt x="486" y="355"/>
                      <a:pt x="490" y="355"/>
                    </a:cubicBezTo>
                    <a:cubicBezTo>
                      <a:pt x="494" y="355"/>
                      <a:pt x="496" y="357"/>
                      <a:pt x="497" y="356"/>
                    </a:cubicBezTo>
                    <a:cubicBezTo>
                      <a:pt x="499" y="355"/>
                      <a:pt x="501" y="354"/>
                      <a:pt x="502" y="354"/>
                    </a:cubicBezTo>
                    <a:cubicBezTo>
                      <a:pt x="501" y="352"/>
                      <a:pt x="501" y="350"/>
                      <a:pt x="500" y="349"/>
                    </a:cubicBezTo>
                    <a:cubicBezTo>
                      <a:pt x="500" y="348"/>
                      <a:pt x="498" y="347"/>
                      <a:pt x="498" y="346"/>
                    </a:cubicBezTo>
                    <a:cubicBezTo>
                      <a:pt x="498" y="345"/>
                      <a:pt x="501" y="344"/>
                      <a:pt x="502" y="344"/>
                    </a:cubicBezTo>
                    <a:cubicBezTo>
                      <a:pt x="508" y="342"/>
                      <a:pt x="522" y="338"/>
                      <a:pt x="529" y="338"/>
                    </a:cubicBezTo>
                    <a:cubicBezTo>
                      <a:pt x="530" y="338"/>
                      <a:pt x="540" y="328"/>
                      <a:pt x="542" y="326"/>
                    </a:cubicBezTo>
                    <a:cubicBezTo>
                      <a:pt x="543" y="325"/>
                      <a:pt x="550" y="325"/>
                      <a:pt x="557" y="325"/>
                    </a:cubicBezTo>
                    <a:cubicBezTo>
                      <a:pt x="559" y="325"/>
                      <a:pt x="561" y="325"/>
                      <a:pt x="564" y="325"/>
                    </a:cubicBezTo>
                    <a:cubicBezTo>
                      <a:pt x="567" y="325"/>
                      <a:pt x="569" y="325"/>
                      <a:pt x="571" y="324"/>
                    </a:cubicBezTo>
                    <a:cubicBezTo>
                      <a:pt x="574" y="324"/>
                      <a:pt x="573" y="323"/>
                      <a:pt x="574" y="322"/>
                    </a:cubicBezTo>
                    <a:cubicBezTo>
                      <a:pt x="580" y="316"/>
                      <a:pt x="579" y="307"/>
                      <a:pt x="587" y="302"/>
                    </a:cubicBezTo>
                    <a:cubicBezTo>
                      <a:pt x="590" y="306"/>
                      <a:pt x="596" y="300"/>
                      <a:pt x="598" y="304"/>
                    </a:cubicBezTo>
                    <a:cubicBezTo>
                      <a:pt x="602" y="311"/>
                      <a:pt x="599" y="322"/>
                      <a:pt x="603" y="329"/>
                    </a:cubicBezTo>
                    <a:lnTo>
                      <a:pt x="603" y="3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Freeform 87">
                <a:extLst>
                  <a:ext uri="{FF2B5EF4-FFF2-40B4-BE49-F238E27FC236}">
                    <a16:creationId xmlns:a16="http://schemas.microsoft.com/office/drawing/2014/main" id="{36DBBF27-7C81-5C9F-2409-9208E3D56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882" y="2329755"/>
                <a:ext cx="255302" cy="117471"/>
              </a:xfrm>
              <a:custGeom>
                <a:avLst/>
                <a:gdLst>
                  <a:gd name="T0" fmla="*/ 82 w 83"/>
                  <a:gd name="T1" fmla="*/ 21 h 38"/>
                  <a:gd name="T2" fmla="*/ 69 w 83"/>
                  <a:gd name="T3" fmla="*/ 31 h 38"/>
                  <a:gd name="T4" fmla="*/ 47 w 83"/>
                  <a:gd name="T5" fmla="*/ 38 h 38"/>
                  <a:gd name="T6" fmla="*/ 21 w 83"/>
                  <a:gd name="T7" fmla="*/ 33 h 38"/>
                  <a:gd name="T8" fmla="*/ 9 w 83"/>
                  <a:gd name="T9" fmla="*/ 28 h 38"/>
                  <a:gd name="T10" fmla="*/ 11 w 83"/>
                  <a:gd name="T11" fmla="*/ 26 h 38"/>
                  <a:gd name="T12" fmla="*/ 13 w 83"/>
                  <a:gd name="T13" fmla="*/ 18 h 38"/>
                  <a:gd name="T14" fmla="*/ 1 w 83"/>
                  <a:gd name="T15" fmla="*/ 17 h 38"/>
                  <a:gd name="T16" fmla="*/ 15 w 83"/>
                  <a:gd name="T17" fmla="*/ 14 h 38"/>
                  <a:gd name="T18" fmla="*/ 14 w 83"/>
                  <a:gd name="T19" fmla="*/ 12 h 38"/>
                  <a:gd name="T20" fmla="*/ 0 w 83"/>
                  <a:gd name="T21" fmla="*/ 5 h 38"/>
                  <a:gd name="T22" fmla="*/ 5 w 83"/>
                  <a:gd name="T23" fmla="*/ 6 h 38"/>
                  <a:gd name="T24" fmla="*/ 5 w 83"/>
                  <a:gd name="T25" fmla="*/ 4 h 38"/>
                  <a:gd name="T26" fmla="*/ 11 w 83"/>
                  <a:gd name="T27" fmla="*/ 0 h 38"/>
                  <a:gd name="T28" fmla="*/ 13 w 83"/>
                  <a:gd name="T29" fmla="*/ 0 h 38"/>
                  <a:gd name="T30" fmla="*/ 15 w 83"/>
                  <a:gd name="T31" fmla="*/ 5 h 38"/>
                  <a:gd name="T32" fmla="*/ 19 w 83"/>
                  <a:gd name="T33" fmla="*/ 11 h 38"/>
                  <a:gd name="T34" fmla="*/ 24 w 83"/>
                  <a:gd name="T35" fmla="*/ 9 h 38"/>
                  <a:gd name="T36" fmla="*/ 24 w 83"/>
                  <a:gd name="T37" fmla="*/ 5 h 38"/>
                  <a:gd name="T38" fmla="*/ 28 w 83"/>
                  <a:gd name="T39" fmla="*/ 8 h 38"/>
                  <a:gd name="T40" fmla="*/ 35 w 83"/>
                  <a:gd name="T41" fmla="*/ 6 h 38"/>
                  <a:gd name="T42" fmla="*/ 39 w 83"/>
                  <a:gd name="T43" fmla="*/ 8 h 38"/>
                  <a:gd name="T44" fmla="*/ 39 w 83"/>
                  <a:gd name="T45" fmla="*/ 5 h 38"/>
                  <a:gd name="T46" fmla="*/ 48 w 83"/>
                  <a:gd name="T47" fmla="*/ 6 h 38"/>
                  <a:gd name="T48" fmla="*/ 58 w 83"/>
                  <a:gd name="T49" fmla="*/ 5 h 38"/>
                  <a:gd name="T50" fmla="*/ 59 w 83"/>
                  <a:gd name="T51" fmla="*/ 1 h 38"/>
                  <a:gd name="T52" fmla="*/ 62 w 83"/>
                  <a:gd name="T53" fmla="*/ 1 h 38"/>
                  <a:gd name="T54" fmla="*/ 67 w 83"/>
                  <a:gd name="T55" fmla="*/ 4 h 38"/>
                  <a:gd name="T56" fmla="*/ 74 w 83"/>
                  <a:gd name="T57" fmla="*/ 3 h 38"/>
                  <a:gd name="T58" fmla="*/ 72 w 83"/>
                  <a:gd name="T59" fmla="*/ 6 h 38"/>
                  <a:gd name="T60" fmla="*/ 83 w 83"/>
                  <a:gd name="T61" fmla="*/ 20 h 38"/>
                  <a:gd name="T62" fmla="*/ 82 w 83"/>
                  <a:gd name="T63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38">
                    <a:moveTo>
                      <a:pt x="82" y="21"/>
                    </a:moveTo>
                    <a:cubicBezTo>
                      <a:pt x="80" y="25"/>
                      <a:pt x="73" y="30"/>
                      <a:pt x="69" y="31"/>
                    </a:cubicBezTo>
                    <a:cubicBezTo>
                      <a:pt x="62" y="33"/>
                      <a:pt x="57" y="38"/>
                      <a:pt x="47" y="38"/>
                    </a:cubicBezTo>
                    <a:cubicBezTo>
                      <a:pt x="37" y="38"/>
                      <a:pt x="29" y="35"/>
                      <a:pt x="21" y="33"/>
                    </a:cubicBezTo>
                    <a:cubicBezTo>
                      <a:pt x="17" y="32"/>
                      <a:pt x="15" y="28"/>
                      <a:pt x="9" y="28"/>
                    </a:cubicBezTo>
                    <a:cubicBezTo>
                      <a:pt x="10" y="27"/>
                      <a:pt x="11" y="26"/>
                      <a:pt x="11" y="26"/>
                    </a:cubicBezTo>
                    <a:cubicBezTo>
                      <a:pt x="11" y="23"/>
                      <a:pt x="12" y="21"/>
                      <a:pt x="13" y="18"/>
                    </a:cubicBezTo>
                    <a:cubicBezTo>
                      <a:pt x="8" y="17"/>
                      <a:pt x="3" y="19"/>
                      <a:pt x="1" y="17"/>
                    </a:cubicBezTo>
                    <a:cubicBezTo>
                      <a:pt x="5" y="17"/>
                      <a:pt x="12" y="15"/>
                      <a:pt x="15" y="14"/>
                    </a:cubicBezTo>
                    <a:cubicBezTo>
                      <a:pt x="15" y="13"/>
                      <a:pt x="14" y="13"/>
                      <a:pt x="14" y="12"/>
                    </a:cubicBezTo>
                    <a:cubicBezTo>
                      <a:pt x="11" y="12"/>
                      <a:pt x="0" y="8"/>
                      <a:pt x="0" y="5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8" y="4"/>
                      <a:pt x="8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3" y="2"/>
                      <a:pt x="14" y="3"/>
                      <a:pt x="15" y="5"/>
                    </a:cubicBezTo>
                    <a:cubicBezTo>
                      <a:pt x="14" y="7"/>
                      <a:pt x="17" y="11"/>
                      <a:pt x="19" y="11"/>
                    </a:cubicBezTo>
                    <a:cubicBezTo>
                      <a:pt x="21" y="11"/>
                      <a:pt x="23" y="9"/>
                      <a:pt x="24" y="9"/>
                    </a:cubicBezTo>
                    <a:cubicBezTo>
                      <a:pt x="23" y="7"/>
                      <a:pt x="23" y="6"/>
                      <a:pt x="24" y="5"/>
                    </a:cubicBezTo>
                    <a:cubicBezTo>
                      <a:pt x="25" y="6"/>
                      <a:pt x="26" y="8"/>
                      <a:pt x="28" y="8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7" y="6"/>
                      <a:pt x="38" y="7"/>
                      <a:pt x="39" y="8"/>
                    </a:cubicBezTo>
                    <a:cubicBezTo>
                      <a:pt x="38" y="7"/>
                      <a:pt x="39" y="6"/>
                      <a:pt x="39" y="5"/>
                    </a:cubicBezTo>
                    <a:cubicBezTo>
                      <a:pt x="43" y="5"/>
                      <a:pt x="45" y="6"/>
                      <a:pt x="48" y="6"/>
                    </a:cubicBezTo>
                    <a:cubicBezTo>
                      <a:pt x="52" y="6"/>
                      <a:pt x="55" y="2"/>
                      <a:pt x="58" y="5"/>
                    </a:cubicBezTo>
                    <a:cubicBezTo>
                      <a:pt x="58" y="3"/>
                      <a:pt x="58" y="2"/>
                      <a:pt x="59" y="1"/>
                    </a:cubicBezTo>
                    <a:cubicBezTo>
                      <a:pt x="61" y="1"/>
                      <a:pt x="61" y="2"/>
                      <a:pt x="62" y="1"/>
                    </a:cubicBezTo>
                    <a:cubicBezTo>
                      <a:pt x="62" y="4"/>
                      <a:pt x="64" y="4"/>
                      <a:pt x="67" y="4"/>
                    </a:cubicBezTo>
                    <a:cubicBezTo>
                      <a:pt x="70" y="4"/>
                      <a:pt x="71" y="3"/>
                      <a:pt x="74" y="3"/>
                    </a:cubicBezTo>
                    <a:cubicBezTo>
                      <a:pt x="73" y="4"/>
                      <a:pt x="72" y="5"/>
                      <a:pt x="72" y="6"/>
                    </a:cubicBezTo>
                    <a:cubicBezTo>
                      <a:pt x="72" y="14"/>
                      <a:pt x="83" y="12"/>
                      <a:pt x="83" y="20"/>
                    </a:cubicBezTo>
                    <a:lnTo>
                      <a:pt x="8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7" name="Freeform 88">
                <a:extLst>
                  <a:ext uri="{FF2B5EF4-FFF2-40B4-BE49-F238E27FC236}">
                    <a16:creationId xmlns:a16="http://schemas.microsoft.com/office/drawing/2014/main" id="{08F9FD53-8ADB-0861-C6F4-17A3B7046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240" y="3742529"/>
                <a:ext cx="263133" cy="90844"/>
              </a:xfrm>
              <a:custGeom>
                <a:avLst/>
                <a:gdLst>
                  <a:gd name="T0" fmla="*/ 85 w 85"/>
                  <a:gd name="T1" fmla="*/ 26 h 29"/>
                  <a:gd name="T2" fmla="*/ 74 w 85"/>
                  <a:gd name="T3" fmla="*/ 29 h 29"/>
                  <a:gd name="T4" fmla="*/ 58 w 85"/>
                  <a:gd name="T5" fmla="*/ 27 h 29"/>
                  <a:gd name="T6" fmla="*/ 58 w 85"/>
                  <a:gd name="T7" fmla="*/ 26 h 29"/>
                  <a:gd name="T8" fmla="*/ 61 w 85"/>
                  <a:gd name="T9" fmla="*/ 23 h 29"/>
                  <a:gd name="T10" fmla="*/ 51 w 85"/>
                  <a:gd name="T11" fmla="*/ 17 h 29"/>
                  <a:gd name="T12" fmla="*/ 48 w 85"/>
                  <a:gd name="T13" fmla="*/ 14 h 29"/>
                  <a:gd name="T14" fmla="*/ 42 w 85"/>
                  <a:gd name="T15" fmla="*/ 14 h 29"/>
                  <a:gd name="T16" fmla="*/ 32 w 85"/>
                  <a:gd name="T17" fmla="*/ 10 h 29"/>
                  <a:gd name="T18" fmla="*/ 23 w 85"/>
                  <a:gd name="T19" fmla="*/ 10 h 29"/>
                  <a:gd name="T20" fmla="*/ 23 w 85"/>
                  <a:gd name="T21" fmla="*/ 7 h 29"/>
                  <a:gd name="T22" fmla="*/ 19 w 85"/>
                  <a:gd name="T23" fmla="*/ 6 h 29"/>
                  <a:gd name="T24" fmla="*/ 3 w 85"/>
                  <a:gd name="T25" fmla="*/ 13 h 29"/>
                  <a:gd name="T26" fmla="*/ 0 w 85"/>
                  <a:gd name="T27" fmla="*/ 13 h 29"/>
                  <a:gd name="T28" fmla="*/ 24 w 85"/>
                  <a:gd name="T29" fmla="*/ 0 h 29"/>
                  <a:gd name="T30" fmla="*/ 52 w 85"/>
                  <a:gd name="T31" fmla="*/ 7 h 29"/>
                  <a:gd name="T32" fmla="*/ 57 w 85"/>
                  <a:gd name="T33" fmla="*/ 11 h 29"/>
                  <a:gd name="T34" fmla="*/ 74 w 85"/>
                  <a:gd name="T35" fmla="*/ 18 h 29"/>
                  <a:gd name="T36" fmla="*/ 74 w 85"/>
                  <a:gd name="T37" fmla="*/ 20 h 29"/>
                  <a:gd name="T38" fmla="*/ 79 w 85"/>
                  <a:gd name="T39" fmla="*/ 20 h 29"/>
                  <a:gd name="T40" fmla="*/ 85 w 85"/>
                  <a:gd name="T4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29">
                    <a:moveTo>
                      <a:pt x="85" y="26"/>
                    </a:moveTo>
                    <a:cubicBezTo>
                      <a:pt x="83" y="29"/>
                      <a:pt x="78" y="29"/>
                      <a:pt x="74" y="29"/>
                    </a:cubicBezTo>
                    <a:cubicBezTo>
                      <a:pt x="68" y="29"/>
                      <a:pt x="63" y="27"/>
                      <a:pt x="58" y="27"/>
                    </a:cubicBezTo>
                    <a:cubicBezTo>
                      <a:pt x="58" y="27"/>
                      <a:pt x="58" y="26"/>
                      <a:pt x="58" y="26"/>
                    </a:cubicBezTo>
                    <a:cubicBezTo>
                      <a:pt x="59" y="26"/>
                      <a:pt x="60" y="24"/>
                      <a:pt x="61" y="23"/>
                    </a:cubicBezTo>
                    <a:cubicBezTo>
                      <a:pt x="56" y="21"/>
                      <a:pt x="52" y="21"/>
                      <a:pt x="51" y="17"/>
                    </a:cubicBezTo>
                    <a:cubicBezTo>
                      <a:pt x="49" y="17"/>
                      <a:pt x="49" y="15"/>
                      <a:pt x="48" y="14"/>
                    </a:cubicBezTo>
                    <a:cubicBezTo>
                      <a:pt x="45" y="13"/>
                      <a:pt x="44" y="14"/>
                      <a:pt x="42" y="14"/>
                    </a:cubicBezTo>
                    <a:cubicBezTo>
                      <a:pt x="38" y="14"/>
                      <a:pt x="36" y="10"/>
                      <a:pt x="3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9"/>
                      <a:pt x="22" y="8"/>
                      <a:pt x="23" y="7"/>
                    </a:cubicBezTo>
                    <a:cubicBezTo>
                      <a:pt x="22" y="5"/>
                      <a:pt x="20" y="6"/>
                      <a:pt x="19" y="6"/>
                    </a:cubicBezTo>
                    <a:cubicBezTo>
                      <a:pt x="13" y="6"/>
                      <a:pt x="5" y="10"/>
                      <a:pt x="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5"/>
                      <a:pt x="11" y="0"/>
                      <a:pt x="24" y="0"/>
                    </a:cubicBezTo>
                    <a:cubicBezTo>
                      <a:pt x="36" y="0"/>
                      <a:pt x="42" y="7"/>
                      <a:pt x="52" y="7"/>
                    </a:cubicBezTo>
                    <a:cubicBezTo>
                      <a:pt x="54" y="7"/>
                      <a:pt x="56" y="10"/>
                      <a:pt x="57" y="11"/>
                    </a:cubicBezTo>
                    <a:cubicBezTo>
                      <a:pt x="61" y="15"/>
                      <a:pt x="68" y="18"/>
                      <a:pt x="74" y="18"/>
                    </a:cubicBezTo>
                    <a:cubicBezTo>
                      <a:pt x="74" y="18"/>
                      <a:pt x="74" y="19"/>
                      <a:pt x="74" y="2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82" y="21"/>
                      <a:pt x="83" y="25"/>
                      <a:pt x="85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" name="Freeform 89">
                <a:extLst>
                  <a:ext uri="{FF2B5EF4-FFF2-40B4-BE49-F238E27FC236}">
                    <a16:creationId xmlns:a16="http://schemas.microsoft.com/office/drawing/2014/main" id="{6B5FEAF6-E323-471C-1E91-1D77DD4B9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832" y="3776987"/>
                <a:ext cx="10965" cy="15663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5 h 5"/>
                  <a:gd name="T4" fmla="*/ 0 w 4"/>
                  <a:gd name="T5" fmla="*/ 5 h 5"/>
                  <a:gd name="T6" fmla="*/ 2 w 4"/>
                  <a:gd name="T7" fmla="*/ 2 h 5"/>
                  <a:gd name="T8" fmla="*/ 2 w 4"/>
                  <a:gd name="T9" fmla="*/ 0 h 5"/>
                  <a:gd name="T10" fmla="*/ 3 w 4"/>
                  <a:gd name="T11" fmla="*/ 0 h 5"/>
                  <a:gd name="T12" fmla="*/ 4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2"/>
                      <a:pt x="4" y="3"/>
                      <a:pt x="4" y="5"/>
                    </a:cubicBezTo>
                    <a:cubicBezTo>
                      <a:pt x="4" y="5"/>
                      <a:pt x="0" y="5"/>
                      <a:pt x="0" y="5"/>
                    </a:cubicBezTo>
                    <a:cubicBezTo>
                      <a:pt x="0" y="3"/>
                      <a:pt x="2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" name="Freeform 90">
                <a:extLst>
                  <a:ext uri="{FF2B5EF4-FFF2-40B4-BE49-F238E27FC236}">
                    <a16:creationId xmlns:a16="http://schemas.microsoft.com/office/drawing/2014/main" id="{32EC5C5D-C764-5157-9AFC-703F6643F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97" y="3866264"/>
                <a:ext cx="43856" cy="18795"/>
              </a:xfrm>
              <a:custGeom>
                <a:avLst/>
                <a:gdLst>
                  <a:gd name="T0" fmla="*/ 11 w 14"/>
                  <a:gd name="T1" fmla="*/ 2 h 6"/>
                  <a:gd name="T2" fmla="*/ 14 w 14"/>
                  <a:gd name="T3" fmla="*/ 4 h 6"/>
                  <a:gd name="T4" fmla="*/ 4 w 14"/>
                  <a:gd name="T5" fmla="*/ 6 h 6"/>
                  <a:gd name="T6" fmla="*/ 0 w 14"/>
                  <a:gd name="T7" fmla="*/ 2 h 6"/>
                  <a:gd name="T8" fmla="*/ 2 w 14"/>
                  <a:gd name="T9" fmla="*/ 0 h 6"/>
                  <a:gd name="T10" fmla="*/ 12 w 14"/>
                  <a:gd name="T11" fmla="*/ 2 h 6"/>
                  <a:gd name="T12" fmla="*/ 11 w 1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">
                    <a:moveTo>
                      <a:pt x="11" y="2"/>
                    </a:moveTo>
                    <a:cubicBezTo>
                      <a:pt x="13" y="2"/>
                      <a:pt x="13" y="3"/>
                      <a:pt x="14" y="4"/>
                    </a:cubicBezTo>
                    <a:cubicBezTo>
                      <a:pt x="10" y="5"/>
                      <a:pt x="8" y="6"/>
                      <a:pt x="4" y="6"/>
                    </a:cubicBezTo>
                    <a:cubicBezTo>
                      <a:pt x="2" y="6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10" y="2"/>
                      <a:pt x="12" y="2"/>
                    </a:cubicBezTo>
                    <a:lnTo>
                      <a:pt x="11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" name="Freeform 91">
                <a:extLst>
                  <a:ext uri="{FF2B5EF4-FFF2-40B4-BE49-F238E27FC236}">
                    <a16:creationId xmlns:a16="http://schemas.microsoft.com/office/drawing/2014/main" id="{BF61CCF8-48F2-C507-51D2-36A32E11E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193" y="3863131"/>
                <a:ext cx="37591" cy="15663"/>
              </a:xfrm>
              <a:custGeom>
                <a:avLst/>
                <a:gdLst>
                  <a:gd name="T0" fmla="*/ 12 w 12"/>
                  <a:gd name="T1" fmla="*/ 3 h 5"/>
                  <a:gd name="T2" fmla="*/ 7 w 12"/>
                  <a:gd name="T3" fmla="*/ 5 h 5"/>
                  <a:gd name="T4" fmla="*/ 0 w 12"/>
                  <a:gd name="T5" fmla="*/ 2 h 5"/>
                  <a:gd name="T6" fmla="*/ 3 w 12"/>
                  <a:gd name="T7" fmla="*/ 0 h 5"/>
                  <a:gd name="T8" fmla="*/ 12 w 12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3"/>
                    </a:moveTo>
                    <a:cubicBezTo>
                      <a:pt x="11" y="5"/>
                      <a:pt x="9" y="5"/>
                      <a:pt x="7" y="5"/>
                    </a:cubicBezTo>
                    <a:cubicBezTo>
                      <a:pt x="4" y="5"/>
                      <a:pt x="0" y="5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11" y="2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" name="Freeform 92">
                <a:extLst>
                  <a:ext uri="{FF2B5EF4-FFF2-40B4-BE49-F238E27FC236}">
                    <a16:creationId xmlns:a16="http://schemas.microsoft.com/office/drawing/2014/main" id="{EA2C2277-9F82-D16E-5106-F9D602D02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505" y="3827107"/>
                <a:ext cx="150361" cy="61085"/>
              </a:xfrm>
              <a:custGeom>
                <a:avLst/>
                <a:gdLst>
                  <a:gd name="T0" fmla="*/ 41 w 49"/>
                  <a:gd name="T1" fmla="*/ 7 h 20"/>
                  <a:gd name="T2" fmla="*/ 49 w 49"/>
                  <a:gd name="T3" fmla="*/ 14 h 20"/>
                  <a:gd name="T4" fmla="*/ 38 w 49"/>
                  <a:gd name="T5" fmla="*/ 14 h 20"/>
                  <a:gd name="T6" fmla="*/ 33 w 49"/>
                  <a:gd name="T7" fmla="*/ 16 h 20"/>
                  <a:gd name="T8" fmla="*/ 30 w 49"/>
                  <a:gd name="T9" fmla="*/ 15 h 20"/>
                  <a:gd name="T10" fmla="*/ 23 w 49"/>
                  <a:gd name="T11" fmla="*/ 20 h 20"/>
                  <a:gd name="T12" fmla="*/ 20 w 49"/>
                  <a:gd name="T13" fmla="*/ 16 h 20"/>
                  <a:gd name="T14" fmla="*/ 7 w 49"/>
                  <a:gd name="T15" fmla="*/ 15 h 20"/>
                  <a:gd name="T16" fmla="*/ 4 w 49"/>
                  <a:gd name="T17" fmla="*/ 15 h 20"/>
                  <a:gd name="T18" fmla="*/ 3 w 49"/>
                  <a:gd name="T19" fmla="*/ 18 h 20"/>
                  <a:gd name="T20" fmla="*/ 0 w 49"/>
                  <a:gd name="T21" fmla="*/ 13 h 20"/>
                  <a:gd name="T22" fmla="*/ 1 w 49"/>
                  <a:gd name="T23" fmla="*/ 12 h 20"/>
                  <a:gd name="T24" fmla="*/ 14 w 49"/>
                  <a:gd name="T25" fmla="*/ 12 h 20"/>
                  <a:gd name="T26" fmla="*/ 12 w 49"/>
                  <a:gd name="T27" fmla="*/ 5 h 20"/>
                  <a:gd name="T28" fmla="*/ 8 w 49"/>
                  <a:gd name="T29" fmla="*/ 2 h 20"/>
                  <a:gd name="T30" fmla="*/ 11 w 49"/>
                  <a:gd name="T31" fmla="*/ 0 h 20"/>
                  <a:gd name="T32" fmla="*/ 18 w 49"/>
                  <a:gd name="T33" fmla="*/ 2 h 20"/>
                  <a:gd name="T34" fmla="*/ 26 w 49"/>
                  <a:gd name="T35" fmla="*/ 1 h 20"/>
                  <a:gd name="T36" fmla="*/ 42 w 49"/>
                  <a:gd name="T37" fmla="*/ 9 h 20"/>
                  <a:gd name="T38" fmla="*/ 41 w 49"/>
                  <a:gd name="T3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20">
                    <a:moveTo>
                      <a:pt x="41" y="7"/>
                    </a:moveTo>
                    <a:cubicBezTo>
                      <a:pt x="44" y="10"/>
                      <a:pt x="47" y="11"/>
                      <a:pt x="4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6" y="15"/>
                      <a:pt x="35" y="16"/>
                      <a:pt x="33" y="16"/>
                    </a:cubicBezTo>
                    <a:cubicBezTo>
                      <a:pt x="31" y="16"/>
                      <a:pt x="31" y="15"/>
                      <a:pt x="30" y="15"/>
                    </a:cubicBezTo>
                    <a:cubicBezTo>
                      <a:pt x="26" y="15"/>
                      <a:pt x="27" y="20"/>
                      <a:pt x="23" y="20"/>
                    </a:cubicBezTo>
                    <a:cubicBezTo>
                      <a:pt x="21" y="20"/>
                      <a:pt x="21" y="17"/>
                      <a:pt x="20" y="16"/>
                    </a:cubicBezTo>
                    <a:cubicBezTo>
                      <a:pt x="17" y="14"/>
                      <a:pt x="10" y="15"/>
                      <a:pt x="7" y="15"/>
                    </a:cubicBezTo>
                    <a:cubicBezTo>
                      <a:pt x="5" y="15"/>
                      <a:pt x="5" y="16"/>
                      <a:pt x="4" y="15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2" y="17"/>
                      <a:pt x="0" y="15"/>
                      <a:pt x="0" y="13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8" y="12"/>
                      <a:pt x="11" y="13"/>
                      <a:pt x="14" y="12"/>
                    </a:cubicBezTo>
                    <a:cubicBezTo>
                      <a:pt x="12" y="10"/>
                      <a:pt x="12" y="8"/>
                      <a:pt x="12" y="5"/>
                    </a:cubicBezTo>
                    <a:cubicBezTo>
                      <a:pt x="10" y="5"/>
                      <a:pt x="8" y="4"/>
                      <a:pt x="8" y="2"/>
                    </a:cubicBezTo>
                    <a:cubicBezTo>
                      <a:pt x="8" y="1"/>
                      <a:pt x="10" y="0"/>
                      <a:pt x="11" y="0"/>
                    </a:cubicBezTo>
                    <a:cubicBezTo>
                      <a:pt x="13" y="0"/>
                      <a:pt x="15" y="2"/>
                      <a:pt x="18" y="2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35" y="1"/>
                      <a:pt x="37" y="6"/>
                      <a:pt x="42" y="9"/>
                    </a:cubicBezTo>
                    <a:lnTo>
                      <a:pt x="41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" name="Freeform 93">
                <a:extLst>
                  <a:ext uri="{FF2B5EF4-FFF2-40B4-BE49-F238E27FC236}">
                    <a16:creationId xmlns:a16="http://schemas.microsoft.com/office/drawing/2014/main" id="{8BEEDEB0-CC06-D954-86E1-6417A4092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460" y="4071446"/>
                <a:ext cx="18795" cy="1879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0 h 6"/>
                  <a:gd name="T4" fmla="*/ 4 w 6"/>
                  <a:gd name="T5" fmla="*/ 0 h 6"/>
                  <a:gd name="T6" fmla="*/ 0 w 6"/>
                  <a:gd name="T7" fmla="*/ 5 h 6"/>
                  <a:gd name="T8" fmla="*/ 3 w 6"/>
                  <a:gd name="T9" fmla="*/ 5 h 6"/>
                  <a:gd name="T10" fmla="*/ 6 w 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6"/>
                      <a:pt x="2" y="5"/>
                      <a:pt x="3" y="5"/>
                    </a:cubicBezTo>
                    <a:cubicBezTo>
                      <a:pt x="5" y="5"/>
                      <a:pt x="6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7511B471-0CB6-1CB2-6184-581AAC186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566" y="3693975"/>
                <a:ext cx="10965" cy="18795"/>
              </a:xfrm>
              <a:custGeom>
                <a:avLst/>
                <a:gdLst>
                  <a:gd name="T0" fmla="*/ 1 w 4"/>
                  <a:gd name="T1" fmla="*/ 0 h 6"/>
                  <a:gd name="T2" fmla="*/ 4 w 4"/>
                  <a:gd name="T3" fmla="*/ 4 h 6"/>
                  <a:gd name="T4" fmla="*/ 3 w 4"/>
                  <a:gd name="T5" fmla="*/ 6 h 6"/>
                  <a:gd name="T6" fmla="*/ 0 w 4"/>
                  <a:gd name="T7" fmla="*/ 0 h 6"/>
                  <a:gd name="T8" fmla="*/ 1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3" y="1"/>
                      <a:pt x="4" y="2"/>
                      <a:pt x="4" y="4"/>
                    </a:cubicBezTo>
                    <a:cubicBezTo>
                      <a:pt x="4" y="5"/>
                      <a:pt x="3" y="6"/>
                      <a:pt x="3" y="6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F83F2D5B-4CBF-E987-DBD5-36C64B8F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038" y="3643854"/>
                <a:ext cx="20362" cy="6265"/>
              </a:xfrm>
              <a:custGeom>
                <a:avLst/>
                <a:gdLst>
                  <a:gd name="T0" fmla="*/ 0 w 7"/>
                  <a:gd name="T1" fmla="*/ 2 h 2"/>
                  <a:gd name="T2" fmla="*/ 4 w 7"/>
                  <a:gd name="T3" fmla="*/ 0 h 2"/>
                  <a:gd name="T4" fmla="*/ 7 w 7"/>
                  <a:gd name="T5" fmla="*/ 2 h 2"/>
                  <a:gd name="T6" fmla="*/ 0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4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" name="Freeform 99">
                <a:extLst>
                  <a:ext uri="{FF2B5EF4-FFF2-40B4-BE49-F238E27FC236}">
                    <a16:creationId xmlns:a16="http://schemas.microsoft.com/office/drawing/2014/main" id="{5289BF50-634F-A83D-3AEF-5FA7BB29F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061" y="3653251"/>
                <a:ext cx="6265" cy="9397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3"/>
                      <a:pt x="0" y="1"/>
                      <a:pt x="1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6" name="Freeform 100">
                <a:extLst>
                  <a:ext uri="{FF2B5EF4-FFF2-40B4-BE49-F238E27FC236}">
                    <a16:creationId xmlns:a16="http://schemas.microsoft.com/office/drawing/2014/main" id="{E083BFB1-3EDA-B260-751F-2D3EB6EDC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8037" y="3786383"/>
                <a:ext cx="14097" cy="15663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5 h 5"/>
                  <a:gd name="T4" fmla="*/ 1 w 5"/>
                  <a:gd name="T5" fmla="*/ 5 h 5"/>
                  <a:gd name="T6" fmla="*/ 5 w 5"/>
                  <a:gd name="T7" fmla="*/ 3 h 5"/>
                  <a:gd name="T8" fmla="*/ 5 w 5"/>
                  <a:gd name="T9" fmla="*/ 0 h 5"/>
                  <a:gd name="T10" fmla="*/ 0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2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7" name="Freeform 104">
                <a:extLst>
                  <a:ext uri="{FF2B5EF4-FFF2-40B4-BE49-F238E27FC236}">
                    <a16:creationId xmlns:a16="http://schemas.microsoft.com/office/drawing/2014/main" id="{D6605C70-0B19-EC82-F385-A244AF4DC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7191" y="2735418"/>
                <a:ext cx="42290" cy="57953"/>
              </a:xfrm>
              <a:custGeom>
                <a:avLst/>
                <a:gdLst>
                  <a:gd name="T0" fmla="*/ 6 w 14"/>
                  <a:gd name="T1" fmla="*/ 7 h 19"/>
                  <a:gd name="T2" fmla="*/ 0 w 14"/>
                  <a:gd name="T3" fmla="*/ 7 h 19"/>
                  <a:gd name="T4" fmla="*/ 7 w 14"/>
                  <a:gd name="T5" fmla="*/ 1 h 19"/>
                  <a:gd name="T6" fmla="*/ 14 w 14"/>
                  <a:gd name="T7" fmla="*/ 16 h 19"/>
                  <a:gd name="T8" fmla="*/ 12 w 14"/>
                  <a:gd name="T9" fmla="*/ 19 h 19"/>
                  <a:gd name="T10" fmla="*/ 6 w 14"/>
                  <a:gd name="T11" fmla="*/ 13 h 19"/>
                  <a:gd name="T12" fmla="*/ 6 w 14"/>
                  <a:gd name="T13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6" y="7"/>
                    </a:moveTo>
                    <a:cubicBezTo>
                      <a:pt x="2" y="6"/>
                      <a:pt x="3" y="5"/>
                      <a:pt x="0" y="7"/>
                    </a:cubicBezTo>
                    <a:cubicBezTo>
                      <a:pt x="0" y="0"/>
                      <a:pt x="1" y="0"/>
                      <a:pt x="7" y="1"/>
                    </a:cubicBezTo>
                    <a:cubicBezTo>
                      <a:pt x="7" y="9"/>
                      <a:pt x="14" y="10"/>
                      <a:pt x="14" y="16"/>
                    </a:cubicBezTo>
                    <a:cubicBezTo>
                      <a:pt x="14" y="18"/>
                      <a:pt x="13" y="19"/>
                      <a:pt x="12" y="19"/>
                    </a:cubicBezTo>
                    <a:cubicBezTo>
                      <a:pt x="9" y="19"/>
                      <a:pt x="6" y="13"/>
                      <a:pt x="6" y="13"/>
                    </a:cubicBezTo>
                    <a:cubicBezTo>
                      <a:pt x="6" y="11"/>
                      <a:pt x="5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8" name="Freeform 105">
                <a:extLst>
                  <a:ext uri="{FF2B5EF4-FFF2-40B4-BE49-F238E27FC236}">
                    <a16:creationId xmlns:a16="http://schemas.microsoft.com/office/drawing/2014/main" id="{A17DCC29-41C3-189C-6FB5-D87175DCB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275" y="2666502"/>
                <a:ext cx="50120" cy="72048"/>
              </a:xfrm>
              <a:custGeom>
                <a:avLst/>
                <a:gdLst>
                  <a:gd name="T0" fmla="*/ 10 w 16"/>
                  <a:gd name="T1" fmla="*/ 12 h 23"/>
                  <a:gd name="T2" fmla="*/ 13 w 16"/>
                  <a:gd name="T3" fmla="*/ 12 h 23"/>
                  <a:gd name="T4" fmla="*/ 13 w 16"/>
                  <a:gd name="T5" fmla="*/ 23 h 23"/>
                  <a:gd name="T6" fmla="*/ 8 w 16"/>
                  <a:gd name="T7" fmla="*/ 12 h 23"/>
                  <a:gd name="T8" fmla="*/ 0 w 16"/>
                  <a:gd name="T9" fmla="*/ 3 h 23"/>
                  <a:gd name="T10" fmla="*/ 4 w 16"/>
                  <a:gd name="T11" fmla="*/ 0 h 23"/>
                  <a:gd name="T12" fmla="*/ 10 w 16"/>
                  <a:gd name="T13" fmla="*/ 0 h 23"/>
                  <a:gd name="T14" fmla="*/ 10 w 16"/>
                  <a:gd name="T1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3">
                    <a:moveTo>
                      <a:pt x="10" y="12"/>
                    </a:moveTo>
                    <a:cubicBezTo>
                      <a:pt x="10" y="13"/>
                      <a:pt x="13" y="13"/>
                      <a:pt x="13" y="12"/>
                    </a:cubicBezTo>
                    <a:cubicBezTo>
                      <a:pt x="13" y="16"/>
                      <a:pt x="16" y="20"/>
                      <a:pt x="13" y="23"/>
                    </a:cubicBezTo>
                    <a:cubicBezTo>
                      <a:pt x="9" y="20"/>
                      <a:pt x="8" y="16"/>
                      <a:pt x="8" y="12"/>
                    </a:cubicBezTo>
                    <a:cubicBezTo>
                      <a:pt x="4" y="11"/>
                      <a:pt x="0" y="7"/>
                      <a:pt x="0" y="3"/>
                    </a:cubicBezTo>
                    <a:cubicBezTo>
                      <a:pt x="0" y="1"/>
                      <a:pt x="3" y="0"/>
                      <a:pt x="4" y="0"/>
                    </a:cubicBezTo>
                    <a:cubicBezTo>
                      <a:pt x="9" y="0"/>
                      <a:pt x="6" y="3"/>
                      <a:pt x="10" y="0"/>
                    </a:cubicBezTo>
                    <a:cubicBezTo>
                      <a:pt x="10" y="8"/>
                      <a:pt x="9" y="8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9" name="Freeform 106">
                <a:extLst>
                  <a:ext uri="{FF2B5EF4-FFF2-40B4-BE49-F238E27FC236}">
                    <a16:creationId xmlns:a16="http://schemas.microsoft.com/office/drawing/2014/main" id="{7E171BEC-FB29-6A54-6C15-8A8BB415D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564" y="2000839"/>
                <a:ext cx="463616" cy="244337"/>
              </a:xfrm>
              <a:custGeom>
                <a:avLst/>
                <a:gdLst>
                  <a:gd name="T0" fmla="*/ 139 w 150"/>
                  <a:gd name="T1" fmla="*/ 62 h 79"/>
                  <a:gd name="T2" fmla="*/ 135 w 150"/>
                  <a:gd name="T3" fmla="*/ 65 h 79"/>
                  <a:gd name="T4" fmla="*/ 139 w 150"/>
                  <a:gd name="T5" fmla="*/ 67 h 79"/>
                  <a:gd name="T6" fmla="*/ 142 w 150"/>
                  <a:gd name="T7" fmla="*/ 71 h 79"/>
                  <a:gd name="T8" fmla="*/ 126 w 150"/>
                  <a:gd name="T9" fmla="*/ 77 h 79"/>
                  <a:gd name="T10" fmla="*/ 102 w 150"/>
                  <a:gd name="T11" fmla="*/ 68 h 79"/>
                  <a:gd name="T12" fmla="*/ 95 w 150"/>
                  <a:gd name="T13" fmla="*/ 73 h 79"/>
                  <a:gd name="T14" fmla="*/ 74 w 150"/>
                  <a:gd name="T15" fmla="*/ 79 h 79"/>
                  <a:gd name="T16" fmla="*/ 48 w 150"/>
                  <a:gd name="T17" fmla="*/ 79 h 79"/>
                  <a:gd name="T18" fmla="*/ 43 w 150"/>
                  <a:gd name="T19" fmla="*/ 72 h 79"/>
                  <a:gd name="T20" fmla="*/ 27 w 150"/>
                  <a:gd name="T21" fmla="*/ 70 h 79"/>
                  <a:gd name="T22" fmla="*/ 14 w 150"/>
                  <a:gd name="T23" fmla="*/ 60 h 79"/>
                  <a:gd name="T24" fmla="*/ 42 w 150"/>
                  <a:gd name="T25" fmla="*/ 54 h 79"/>
                  <a:gd name="T26" fmla="*/ 51 w 150"/>
                  <a:gd name="T27" fmla="*/ 53 h 79"/>
                  <a:gd name="T28" fmla="*/ 44 w 150"/>
                  <a:gd name="T29" fmla="*/ 50 h 79"/>
                  <a:gd name="T30" fmla="*/ 29 w 150"/>
                  <a:gd name="T31" fmla="*/ 50 h 79"/>
                  <a:gd name="T32" fmla="*/ 7 w 150"/>
                  <a:gd name="T33" fmla="*/ 45 h 79"/>
                  <a:gd name="T34" fmla="*/ 18 w 150"/>
                  <a:gd name="T35" fmla="*/ 39 h 79"/>
                  <a:gd name="T36" fmla="*/ 8 w 150"/>
                  <a:gd name="T37" fmla="*/ 39 h 79"/>
                  <a:gd name="T38" fmla="*/ 0 w 150"/>
                  <a:gd name="T39" fmla="*/ 33 h 79"/>
                  <a:gd name="T40" fmla="*/ 36 w 150"/>
                  <a:gd name="T41" fmla="*/ 9 h 79"/>
                  <a:gd name="T42" fmla="*/ 41 w 150"/>
                  <a:gd name="T43" fmla="*/ 19 h 79"/>
                  <a:gd name="T44" fmla="*/ 50 w 150"/>
                  <a:gd name="T45" fmla="*/ 13 h 79"/>
                  <a:gd name="T46" fmla="*/ 63 w 150"/>
                  <a:gd name="T47" fmla="*/ 22 h 79"/>
                  <a:gd name="T48" fmla="*/ 71 w 150"/>
                  <a:gd name="T49" fmla="*/ 20 h 79"/>
                  <a:gd name="T50" fmla="*/ 70 w 150"/>
                  <a:gd name="T51" fmla="*/ 15 h 79"/>
                  <a:gd name="T52" fmla="*/ 76 w 150"/>
                  <a:gd name="T53" fmla="*/ 15 h 79"/>
                  <a:gd name="T54" fmla="*/ 86 w 150"/>
                  <a:gd name="T55" fmla="*/ 23 h 79"/>
                  <a:gd name="T56" fmla="*/ 91 w 150"/>
                  <a:gd name="T57" fmla="*/ 34 h 79"/>
                  <a:gd name="T58" fmla="*/ 94 w 150"/>
                  <a:gd name="T59" fmla="*/ 31 h 79"/>
                  <a:gd name="T60" fmla="*/ 88 w 150"/>
                  <a:gd name="T61" fmla="*/ 11 h 79"/>
                  <a:gd name="T62" fmla="*/ 93 w 150"/>
                  <a:gd name="T63" fmla="*/ 8 h 79"/>
                  <a:gd name="T64" fmla="*/ 101 w 150"/>
                  <a:gd name="T65" fmla="*/ 8 h 79"/>
                  <a:gd name="T66" fmla="*/ 101 w 150"/>
                  <a:gd name="T67" fmla="*/ 5 h 79"/>
                  <a:gd name="T68" fmla="*/ 109 w 150"/>
                  <a:gd name="T69" fmla="*/ 0 h 79"/>
                  <a:gd name="T70" fmla="*/ 119 w 150"/>
                  <a:gd name="T71" fmla="*/ 6 h 79"/>
                  <a:gd name="T72" fmla="*/ 113 w 150"/>
                  <a:gd name="T73" fmla="*/ 16 h 79"/>
                  <a:gd name="T74" fmla="*/ 121 w 150"/>
                  <a:gd name="T75" fmla="*/ 40 h 79"/>
                  <a:gd name="T76" fmla="*/ 150 w 150"/>
                  <a:gd name="T77" fmla="*/ 60 h 79"/>
                  <a:gd name="T78" fmla="*/ 139 w 150"/>
                  <a:gd name="T79" fmla="*/ 6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0" h="79">
                    <a:moveTo>
                      <a:pt x="139" y="62"/>
                    </a:moveTo>
                    <a:cubicBezTo>
                      <a:pt x="137" y="62"/>
                      <a:pt x="135" y="63"/>
                      <a:pt x="135" y="65"/>
                    </a:cubicBezTo>
                    <a:cubicBezTo>
                      <a:pt x="135" y="67"/>
                      <a:pt x="138" y="67"/>
                      <a:pt x="139" y="67"/>
                    </a:cubicBezTo>
                    <a:cubicBezTo>
                      <a:pt x="140" y="70"/>
                      <a:pt x="141" y="71"/>
                      <a:pt x="142" y="71"/>
                    </a:cubicBezTo>
                    <a:cubicBezTo>
                      <a:pt x="140" y="77"/>
                      <a:pt x="133" y="77"/>
                      <a:pt x="126" y="77"/>
                    </a:cubicBezTo>
                    <a:cubicBezTo>
                      <a:pt x="115" y="77"/>
                      <a:pt x="111" y="68"/>
                      <a:pt x="102" y="68"/>
                    </a:cubicBezTo>
                    <a:cubicBezTo>
                      <a:pt x="97" y="68"/>
                      <a:pt x="99" y="71"/>
                      <a:pt x="95" y="73"/>
                    </a:cubicBezTo>
                    <a:cubicBezTo>
                      <a:pt x="87" y="77"/>
                      <a:pt x="80" y="75"/>
                      <a:pt x="74" y="79"/>
                    </a:cubicBezTo>
                    <a:cubicBezTo>
                      <a:pt x="61" y="79"/>
                      <a:pt x="56" y="79"/>
                      <a:pt x="48" y="79"/>
                    </a:cubicBezTo>
                    <a:cubicBezTo>
                      <a:pt x="44" y="79"/>
                      <a:pt x="47" y="74"/>
                      <a:pt x="43" y="72"/>
                    </a:cubicBezTo>
                    <a:cubicBezTo>
                      <a:pt x="40" y="69"/>
                      <a:pt x="31" y="70"/>
                      <a:pt x="27" y="70"/>
                    </a:cubicBezTo>
                    <a:cubicBezTo>
                      <a:pt x="21" y="70"/>
                      <a:pt x="16" y="64"/>
                      <a:pt x="14" y="60"/>
                    </a:cubicBezTo>
                    <a:cubicBezTo>
                      <a:pt x="21" y="55"/>
                      <a:pt x="30" y="54"/>
                      <a:pt x="42" y="54"/>
                    </a:cubicBezTo>
                    <a:cubicBezTo>
                      <a:pt x="46" y="54"/>
                      <a:pt x="48" y="53"/>
                      <a:pt x="51" y="53"/>
                    </a:cubicBezTo>
                    <a:cubicBezTo>
                      <a:pt x="49" y="52"/>
                      <a:pt x="47" y="50"/>
                      <a:pt x="44" y="50"/>
                    </a:cubicBezTo>
                    <a:cubicBezTo>
                      <a:pt x="39" y="50"/>
                      <a:pt x="32" y="50"/>
                      <a:pt x="29" y="50"/>
                    </a:cubicBezTo>
                    <a:cubicBezTo>
                      <a:pt x="23" y="50"/>
                      <a:pt x="7" y="53"/>
                      <a:pt x="7" y="45"/>
                    </a:cubicBezTo>
                    <a:cubicBezTo>
                      <a:pt x="7" y="39"/>
                      <a:pt x="15" y="41"/>
                      <a:pt x="18" y="39"/>
                    </a:cubicBezTo>
                    <a:cubicBezTo>
                      <a:pt x="14" y="38"/>
                      <a:pt x="12" y="39"/>
                      <a:pt x="8" y="39"/>
                    </a:cubicBezTo>
                    <a:cubicBezTo>
                      <a:pt x="5" y="39"/>
                      <a:pt x="0" y="34"/>
                      <a:pt x="0" y="33"/>
                    </a:cubicBezTo>
                    <a:cubicBezTo>
                      <a:pt x="0" y="19"/>
                      <a:pt x="26" y="9"/>
                      <a:pt x="36" y="9"/>
                    </a:cubicBezTo>
                    <a:cubicBezTo>
                      <a:pt x="40" y="9"/>
                      <a:pt x="40" y="17"/>
                      <a:pt x="41" y="19"/>
                    </a:cubicBezTo>
                    <a:cubicBezTo>
                      <a:pt x="43" y="17"/>
                      <a:pt x="45" y="13"/>
                      <a:pt x="50" y="13"/>
                    </a:cubicBezTo>
                    <a:cubicBezTo>
                      <a:pt x="58" y="13"/>
                      <a:pt x="61" y="17"/>
                      <a:pt x="63" y="22"/>
                    </a:cubicBezTo>
                    <a:cubicBezTo>
                      <a:pt x="66" y="21"/>
                      <a:pt x="68" y="21"/>
                      <a:pt x="71" y="20"/>
                    </a:cubicBezTo>
                    <a:cubicBezTo>
                      <a:pt x="71" y="17"/>
                      <a:pt x="71" y="17"/>
                      <a:pt x="70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80" y="16"/>
                      <a:pt x="84" y="20"/>
                      <a:pt x="86" y="23"/>
                    </a:cubicBezTo>
                    <a:cubicBezTo>
                      <a:pt x="87" y="26"/>
                      <a:pt x="85" y="34"/>
                      <a:pt x="91" y="34"/>
                    </a:cubicBezTo>
                    <a:cubicBezTo>
                      <a:pt x="93" y="34"/>
                      <a:pt x="93" y="32"/>
                      <a:pt x="94" y="31"/>
                    </a:cubicBezTo>
                    <a:cubicBezTo>
                      <a:pt x="92" y="28"/>
                      <a:pt x="88" y="14"/>
                      <a:pt x="88" y="11"/>
                    </a:cubicBezTo>
                    <a:cubicBezTo>
                      <a:pt x="88" y="9"/>
                      <a:pt x="91" y="8"/>
                      <a:pt x="93" y="8"/>
                    </a:cubicBezTo>
                    <a:cubicBezTo>
                      <a:pt x="98" y="8"/>
                      <a:pt x="96" y="10"/>
                      <a:pt x="101" y="8"/>
                    </a:cubicBezTo>
                    <a:cubicBezTo>
                      <a:pt x="101" y="7"/>
                      <a:pt x="101" y="6"/>
                      <a:pt x="101" y="5"/>
                    </a:cubicBezTo>
                    <a:cubicBezTo>
                      <a:pt x="101" y="2"/>
                      <a:pt x="105" y="0"/>
                      <a:pt x="109" y="0"/>
                    </a:cubicBezTo>
                    <a:cubicBezTo>
                      <a:pt x="114" y="0"/>
                      <a:pt x="119" y="2"/>
                      <a:pt x="119" y="6"/>
                    </a:cubicBezTo>
                    <a:cubicBezTo>
                      <a:pt x="119" y="11"/>
                      <a:pt x="113" y="13"/>
                      <a:pt x="113" y="16"/>
                    </a:cubicBezTo>
                    <a:cubicBezTo>
                      <a:pt x="113" y="26"/>
                      <a:pt x="121" y="33"/>
                      <a:pt x="121" y="40"/>
                    </a:cubicBezTo>
                    <a:cubicBezTo>
                      <a:pt x="121" y="49"/>
                      <a:pt x="145" y="56"/>
                      <a:pt x="150" y="60"/>
                    </a:cubicBezTo>
                    <a:cubicBezTo>
                      <a:pt x="145" y="63"/>
                      <a:pt x="144" y="62"/>
                      <a:pt x="139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" name="Freeform 107">
                <a:extLst>
                  <a:ext uri="{FF2B5EF4-FFF2-40B4-BE49-F238E27FC236}">
                    <a16:creationId xmlns:a16="http://schemas.microsoft.com/office/drawing/2014/main" id="{286D0A9F-7A7D-1E10-EB9F-32C1874CC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275" y="1961683"/>
                <a:ext cx="260000" cy="172289"/>
              </a:xfrm>
              <a:custGeom>
                <a:avLst/>
                <a:gdLst>
                  <a:gd name="T0" fmla="*/ 18 w 84"/>
                  <a:gd name="T1" fmla="*/ 53 h 56"/>
                  <a:gd name="T2" fmla="*/ 14 w 84"/>
                  <a:gd name="T3" fmla="*/ 47 h 56"/>
                  <a:gd name="T4" fmla="*/ 0 w 84"/>
                  <a:gd name="T5" fmla="*/ 42 h 56"/>
                  <a:gd name="T6" fmla="*/ 15 w 84"/>
                  <a:gd name="T7" fmla="*/ 14 h 56"/>
                  <a:gd name="T8" fmla="*/ 10 w 84"/>
                  <a:gd name="T9" fmla="*/ 4 h 56"/>
                  <a:gd name="T10" fmla="*/ 28 w 84"/>
                  <a:gd name="T11" fmla="*/ 4 h 56"/>
                  <a:gd name="T12" fmla="*/ 39 w 84"/>
                  <a:gd name="T13" fmla="*/ 2 h 56"/>
                  <a:gd name="T14" fmla="*/ 54 w 84"/>
                  <a:gd name="T15" fmla="*/ 7 h 56"/>
                  <a:gd name="T16" fmla="*/ 64 w 84"/>
                  <a:gd name="T17" fmla="*/ 6 h 56"/>
                  <a:gd name="T18" fmla="*/ 84 w 84"/>
                  <a:gd name="T19" fmla="*/ 19 h 56"/>
                  <a:gd name="T20" fmla="*/ 66 w 84"/>
                  <a:gd name="T21" fmla="*/ 25 h 56"/>
                  <a:gd name="T22" fmla="*/ 45 w 84"/>
                  <a:gd name="T23" fmla="*/ 47 h 56"/>
                  <a:gd name="T24" fmla="*/ 23 w 84"/>
                  <a:gd name="T25" fmla="*/ 56 h 56"/>
                  <a:gd name="T26" fmla="*/ 18 w 84"/>
                  <a:gd name="T27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56">
                    <a:moveTo>
                      <a:pt x="18" y="53"/>
                    </a:moveTo>
                    <a:cubicBezTo>
                      <a:pt x="17" y="53"/>
                      <a:pt x="15" y="49"/>
                      <a:pt x="14" y="47"/>
                    </a:cubicBezTo>
                    <a:cubicBezTo>
                      <a:pt x="12" y="44"/>
                      <a:pt x="0" y="45"/>
                      <a:pt x="0" y="42"/>
                    </a:cubicBezTo>
                    <a:cubicBezTo>
                      <a:pt x="0" y="32"/>
                      <a:pt x="15" y="24"/>
                      <a:pt x="15" y="14"/>
                    </a:cubicBezTo>
                    <a:cubicBezTo>
                      <a:pt x="15" y="11"/>
                      <a:pt x="11" y="7"/>
                      <a:pt x="10" y="4"/>
                    </a:cubicBezTo>
                    <a:cubicBezTo>
                      <a:pt x="17" y="1"/>
                      <a:pt x="21" y="4"/>
                      <a:pt x="28" y="4"/>
                    </a:cubicBezTo>
                    <a:cubicBezTo>
                      <a:pt x="31" y="4"/>
                      <a:pt x="34" y="0"/>
                      <a:pt x="39" y="2"/>
                    </a:cubicBezTo>
                    <a:cubicBezTo>
                      <a:pt x="45" y="3"/>
                      <a:pt x="48" y="7"/>
                      <a:pt x="54" y="7"/>
                    </a:cubicBezTo>
                    <a:cubicBezTo>
                      <a:pt x="57" y="10"/>
                      <a:pt x="61" y="6"/>
                      <a:pt x="64" y="6"/>
                    </a:cubicBezTo>
                    <a:cubicBezTo>
                      <a:pt x="70" y="6"/>
                      <a:pt x="84" y="12"/>
                      <a:pt x="84" y="19"/>
                    </a:cubicBezTo>
                    <a:cubicBezTo>
                      <a:pt x="84" y="22"/>
                      <a:pt x="69" y="24"/>
                      <a:pt x="66" y="25"/>
                    </a:cubicBezTo>
                    <a:cubicBezTo>
                      <a:pt x="57" y="28"/>
                      <a:pt x="45" y="40"/>
                      <a:pt x="45" y="47"/>
                    </a:cubicBezTo>
                    <a:cubicBezTo>
                      <a:pt x="45" y="49"/>
                      <a:pt x="25" y="56"/>
                      <a:pt x="23" y="56"/>
                    </a:cubicBezTo>
                    <a:cubicBezTo>
                      <a:pt x="21" y="56"/>
                      <a:pt x="20" y="53"/>
                      <a:pt x="18" y="5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" name="Freeform 108">
                <a:extLst>
                  <a:ext uri="{FF2B5EF4-FFF2-40B4-BE49-F238E27FC236}">
                    <a16:creationId xmlns:a16="http://schemas.microsoft.com/office/drawing/2014/main" id="{0FEF5084-1AC8-EEEF-6A6D-AD11ACDCC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023" y="1841081"/>
                <a:ext cx="313253" cy="133134"/>
              </a:xfrm>
              <a:custGeom>
                <a:avLst/>
                <a:gdLst>
                  <a:gd name="T0" fmla="*/ 35 w 101"/>
                  <a:gd name="T1" fmla="*/ 43 h 43"/>
                  <a:gd name="T2" fmla="*/ 27 w 101"/>
                  <a:gd name="T3" fmla="*/ 38 h 43"/>
                  <a:gd name="T4" fmla="*/ 35 w 101"/>
                  <a:gd name="T5" fmla="*/ 35 h 43"/>
                  <a:gd name="T6" fmla="*/ 30 w 101"/>
                  <a:gd name="T7" fmla="*/ 28 h 43"/>
                  <a:gd name="T8" fmla="*/ 27 w 101"/>
                  <a:gd name="T9" fmla="*/ 32 h 43"/>
                  <a:gd name="T10" fmla="*/ 14 w 101"/>
                  <a:gd name="T11" fmla="*/ 34 h 43"/>
                  <a:gd name="T12" fmla="*/ 4 w 101"/>
                  <a:gd name="T13" fmla="*/ 32 h 43"/>
                  <a:gd name="T14" fmla="*/ 0 w 101"/>
                  <a:gd name="T15" fmla="*/ 28 h 43"/>
                  <a:gd name="T16" fmla="*/ 0 w 101"/>
                  <a:gd name="T17" fmla="*/ 23 h 43"/>
                  <a:gd name="T18" fmla="*/ 7 w 101"/>
                  <a:gd name="T19" fmla="*/ 20 h 43"/>
                  <a:gd name="T20" fmla="*/ 20 w 101"/>
                  <a:gd name="T21" fmla="*/ 23 h 43"/>
                  <a:gd name="T22" fmla="*/ 7 w 101"/>
                  <a:gd name="T23" fmla="*/ 20 h 43"/>
                  <a:gd name="T24" fmla="*/ 7 w 101"/>
                  <a:gd name="T25" fmla="*/ 15 h 43"/>
                  <a:gd name="T26" fmla="*/ 12 w 101"/>
                  <a:gd name="T27" fmla="*/ 15 h 43"/>
                  <a:gd name="T28" fmla="*/ 25 w 101"/>
                  <a:gd name="T29" fmla="*/ 17 h 43"/>
                  <a:gd name="T30" fmla="*/ 11 w 101"/>
                  <a:gd name="T31" fmla="*/ 14 h 43"/>
                  <a:gd name="T32" fmla="*/ 16 w 101"/>
                  <a:gd name="T33" fmla="*/ 11 h 43"/>
                  <a:gd name="T34" fmla="*/ 24 w 101"/>
                  <a:gd name="T35" fmla="*/ 12 h 43"/>
                  <a:gd name="T36" fmla="*/ 15 w 101"/>
                  <a:gd name="T37" fmla="*/ 8 h 43"/>
                  <a:gd name="T38" fmla="*/ 25 w 101"/>
                  <a:gd name="T39" fmla="*/ 8 h 43"/>
                  <a:gd name="T40" fmla="*/ 29 w 101"/>
                  <a:gd name="T41" fmla="*/ 12 h 43"/>
                  <a:gd name="T42" fmla="*/ 36 w 101"/>
                  <a:gd name="T43" fmla="*/ 12 h 43"/>
                  <a:gd name="T44" fmla="*/ 63 w 101"/>
                  <a:gd name="T45" fmla="*/ 23 h 43"/>
                  <a:gd name="T46" fmla="*/ 70 w 101"/>
                  <a:gd name="T47" fmla="*/ 20 h 43"/>
                  <a:gd name="T48" fmla="*/ 64 w 101"/>
                  <a:gd name="T49" fmla="*/ 19 h 43"/>
                  <a:gd name="T50" fmla="*/ 67 w 101"/>
                  <a:gd name="T51" fmla="*/ 18 h 43"/>
                  <a:gd name="T52" fmla="*/ 67 w 101"/>
                  <a:gd name="T53" fmla="*/ 14 h 43"/>
                  <a:gd name="T54" fmla="*/ 60 w 101"/>
                  <a:gd name="T55" fmla="*/ 10 h 43"/>
                  <a:gd name="T56" fmla="*/ 70 w 101"/>
                  <a:gd name="T57" fmla="*/ 0 h 43"/>
                  <a:gd name="T58" fmla="*/ 75 w 101"/>
                  <a:gd name="T59" fmla="*/ 2 h 43"/>
                  <a:gd name="T60" fmla="*/ 75 w 101"/>
                  <a:gd name="T61" fmla="*/ 6 h 43"/>
                  <a:gd name="T62" fmla="*/ 86 w 101"/>
                  <a:gd name="T63" fmla="*/ 17 h 43"/>
                  <a:gd name="T64" fmla="*/ 94 w 101"/>
                  <a:gd name="T65" fmla="*/ 13 h 43"/>
                  <a:gd name="T66" fmla="*/ 101 w 101"/>
                  <a:gd name="T67" fmla="*/ 20 h 43"/>
                  <a:gd name="T68" fmla="*/ 91 w 101"/>
                  <a:gd name="T69" fmla="*/ 34 h 43"/>
                  <a:gd name="T70" fmla="*/ 72 w 101"/>
                  <a:gd name="T71" fmla="*/ 33 h 43"/>
                  <a:gd name="T72" fmla="*/ 53 w 101"/>
                  <a:gd name="T73" fmla="*/ 38 h 43"/>
                  <a:gd name="T74" fmla="*/ 35 w 101"/>
                  <a:gd name="T7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1" h="43">
                    <a:moveTo>
                      <a:pt x="35" y="43"/>
                    </a:moveTo>
                    <a:cubicBezTo>
                      <a:pt x="31" y="43"/>
                      <a:pt x="27" y="40"/>
                      <a:pt x="27" y="38"/>
                    </a:cubicBezTo>
                    <a:cubicBezTo>
                      <a:pt x="27" y="34"/>
                      <a:pt x="31" y="35"/>
                      <a:pt x="35" y="35"/>
                    </a:cubicBezTo>
                    <a:cubicBezTo>
                      <a:pt x="33" y="32"/>
                      <a:pt x="30" y="31"/>
                      <a:pt x="30" y="28"/>
                    </a:cubicBezTo>
                    <a:cubicBezTo>
                      <a:pt x="28" y="28"/>
                      <a:pt x="27" y="30"/>
                      <a:pt x="27" y="32"/>
                    </a:cubicBezTo>
                    <a:cubicBezTo>
                      <a:pt x="22" y="32"/>
                      <a:pt x="18" y="34"/>
                      <a:pt x="14" y="34"/>
                    </a:cubicBezTo>
                    <a:cubicBezTo>
                      <a:pt x="11" y="34"/>
                      <a:pt x="6" y="32"/>
                      <a:pt x="4" y="32"/>
                    </a:cubicBezTo>
                    <a:cubicBezTo>
                      <a:pt x="2" y="32"/>
                      <a:pt x="0" y="30"/>
                      <a:pt x="0" y="28"/>
                    </a:cubicBezTo>
                    <a:cubicBezTo>
                      <a:pt x="0" y="25"/>
                      <a:pt x="1" y="25"/>
                      <a:pt x="0" y="23"/>
                    </a:cubicBezTo>
                    <a:cubicBezTo>
                      <a:pt x="3" y="23"/>
                      <a:pt x="4" y="20"/>
                      <a:pt x="7" y="20"/>
                    </a:cubicBezTo>
                    <a:cubicBezTo>
                      <a:pt x="13" y="20"/>
                      <a:pt x="16" y="23"/>
                      <a:pt x="20" y="23"/>
                    </a:cubicBezTo>
                    <a:cubicBezTo>
                      <a:pt x="15" y="23"/>
                      <a:pt x="11" y="21"/>
                      <a:pt x="7" y="2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5"/>
                      <a:pt x="12" y="15"/>
                      <a:pt x="12" y="15"/>
                    </a:cubicBezTo>
                    <a:cubicBezTo>
                      <a:pt x="13" y="15"/>
                      <a:pt x="22" y="17"/>
                      <a:pt x="25" y="17"/>
                    </a:cubicBezTo>
                    <a:cubicBezTo>
                      <a:pt x="20" y="16"/>
                      <a:pt x="15" y="17"/>
                      <a:pt x="11" y="14"/>
                    </a:cubicBezTo>
                    <a:cubicBezTo>
                      <a:pt x="12" y="12"/>
                      <a:pt x="14" y="11"/>
                      <a:pt x="16" y="11"/>
                    </a:cubicBezTo>
                    <a:cubicBezTo>
                      <a:pt x="20" y="11"/>
                      <a:pt x="21" y="12"/>
                      <a:pt x="24" y="12"/>
                    </a:cubicBezTo>
                    <a:cubicBezTo>
                      <a:pt x="20" y="12"/>
                      <a:pt x="15" y="12"/>
                      <a:pt x="15" y="8"/>
                    </a:cubicBezTo>
                    <a:cubicBezTo>
                      <a:pt x="20" y="7"/>
                      <a:pt x="22" y="8"/>
                      <a:pt x="25" y="8"/>
                    </a:cubicBezTo>
                    <a:cubicBezTo>
                      <a:pt x="26" y="8"/>
                      <a:pt x="29" y="9"/>
                      <a:pt x="29" y="12"/>
                    </a:cubicBezTo>
                    <a:cubicBezTo>
                      <a:pt x="33" y="12"/>
                      <a:pt x="35" y="12"/>
                      <a:pt x="36" y="12"/>
                    </a:cubicBezTo>
                    <a:cubicBezTo>
                      <a:pt x="45" y="12"/>
                      <a:pt x="51" y="23"/>
                      <a:pt x="63" y="23"/>
                    </a:cubicBezTo>
                    <a:cubicBezTo>
                      <a:pt x="67" y="23"/>
                      <a:pt x="68" y="22"/>
                      <a:pt x="70" y="20"/>
                    </a:cubicBezTo>
                    <a:cubicBezTo>
                      <a:pt x="66" y="20"/>
                      <a:pt x="65" y="19"/>
                      <a:pt x="64" y="19"/>
                    </a:cubicBezTo>
                    <a:cubicBezTo>
                      <a:pt x="64" y="18"/>
                      <a:pt x="66" y="18"/>
                      <a:pt x="67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5" y="14"/>
                      <a:pt x="60" y="12"/>
                      <a:pt x="60" y="10"/>
                    </a:cubicBezTo>
                    <a:cubicBezTo>
                      <a:pt x="60" y="5"/>
                      <a:pt x="67" y="3"/>
                      <a:pt x="70" y="0"/>
                    </a:cubicBezTo>
                    <a:cubicBezTo>
                      <a:pt x="72" y="1"/>
                      <a:pt x="73" y="2"/>
                      <a:pt x="75" y="2"/>
                    </a:cubicBezTo>
                    <a:cubicBezTo>
                      <a:pt x="75" y="5"/>
                      <a:pt x="75" y="5"/>
                      <a:pt x="75" y="6"/>
                    </a:cubicBezTo>
                    <a:cubicBezTo>
                      <a:pt x="75" y="10"/>
                      <a:pt x="81" y="17"/>
                      <a:pt x="86" y="17"/>
                    </a:cubicBezTo>
                    <a:cubicBezTo>
                      <a:pt x="89" y="17"/>
                      <a:pt x="90" y="13"/>
                      <a:pt x="94" y="13"/>
                    </a:cubicBezTo>
                    <a:cubicBezTo>
                      <a:pt x="97" y="13"/>
                      <a:pt x="101" y="17"/>
                      <a:pt x="101" y="20"/>
                    </a:cubicBezTo>
                    <a:cubicBezTo>
                      <a:pt x="101" y="24"/>
                      <a:pt x="94" y="33"/>
                      <a:pt x="91" y="34"/>
                    </a:cubicBezTo>
                    <a:cubicBezTo>
                      <a:pt x="89" y="34"/>
                      <a:pt x="72" y="32"/>
                      <a:pt x="72" y="33"/>
                    </a:cubicBezTo>
                    <a:cubicBezTo>
                      <a:pt x="72" y="34"/>
                      <a:pt x="54" y="38"/>
                      <a:pt x="53" y="38"/>
                    </a:cubicBezTo>
                    <a:cubicBezTo>
                      <a:pt x="47" y="41"/>
                      <a:pt x="42" y="43"/>
                      <a:pt x="3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" name="Freeform 109">
                <a:extLst>
                  <a:ext uri="{FF2B5EF4-FFF2-40B4-BE49-F238E27FC236}">
                    <a16:creationId xmlns:a16="http://schemas.microsoft.com/office/drawing/2014/main" id="{3D9C951A-DABD-F7DC-BB92-871DD3415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733" y="1886501"/>
                <a:ext cx="39157" cy="31325"/>
              </a:xfrm>
              <a:custGeom>
                <a:avLst/>
                <a:gdLst>
                  <a:gd name="T0" fmla="*/ 5 w 13"/>
                  <a:gd name="T1" fmla="*/ 10 h 10"/>
                  <a:gd name="T2" fmla="*/ 0 w 13"/>
                  <a:gd name="T3" fmla="*/ 7 h 10"/>
                  <a:gd name="T4" fmla="*/ 13 w 13"/>
                  <a:gd name="T5" fmla="*/ 0 h 10"/>
                  <a:gd name="T6" fmla="*/ 5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5" y="10"/>
                    </a:moveTo>
                    <a:cubicBezTo>
                      <a:pt x="2" y="10"/>
                      <a:pt x="0" y="9"/>
                      <a:pt x="0" y="7"/>
                    </a:cubicBezTo>
                    <a:cubicBezTo>
                      <a:pt x="0" y="2"/>
                      <a:pt x="10" y="0"/>
                      <a:pt x="13" y="0"/>
                    </a:cubicBezTo>
                    <a:cubicBezTo>
                      <a:pt x="13" y="4"/>
                      <a:pt x="8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Freeform 110">
                <a:extLst>
                  <a:ext uri="{FF2B5EF4-FFF2-40B4-BE49-F238E27FC236}">
                    <a16:creationId xmlns:a16="http://schemas.microsoft.com/office/drawing/2014/main" id="{DFAD4268-1BFB-26CC-CE50-FD3AFEE36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939" y="1844211"/>
                <a:ext cx="29759" cy="12531"/>
              </a:xfrm>
              <a:custGeom>
                <a:avLst/>
                <a:gdLst>
                  <a:gd name="T0" fmla="*/ 4 w 10"/>
                  <a:gd name="T1" fmla="*/ 4 h 4"/>
                  <a:gd name="T2" fmla="*/ 0 w 10"/>
                  <a:gd name="T3" fmla="*/ 0 h 4"/>
                  <a:gd name="T4" fmla="*/ 10 w 10"/>
                  <a:gd name="T5" fmla="*/ 0 h 4"/>
                  <a:gd name="T6" fmla="*/ 10 w 10"/>
                  <a:gd name="T7" fmla="*/ 4 h 4"/>
                  <a:gd name="T8" fmla="*/ 4 w 10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4" y="4"/>
                    </a:moveTo>
                    <a:cubicBezTo>
                      <a:pt x="3" y="4"/>
                      <a:pt x="0" y="2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4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Freeform 111">
                <a:extLst>
                  <a:ext uri="{FF2B5EF4-FFF2-40B4-BE49-F238E27FC236}">
                    <a16:creationId xmlns:a16="http://schemas.microsoft.com/office/drawing/2014/main" id="{36689DCF-E5E3-FF69-1DD8-696033F5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889" y="1803490"/>
                <a:ext cx="176989" cy="98675"/>
              </a:xfrm>
              <a:custGeom>
                <a:avLst/>
                <a:gdLst>
                  <a:gd name="T0" fmla="*/ 57 w 57"/>
                  <a:gd name="T1" fmla="*/ 5 h 32"/>
                  <a:gd name="T2" fmla="*/ 54 w 57"/>
                  <a:gd name="T3" fmla="*/ 9 h 32"/>
                  <a:gd name="T4" fmla="*/ 56 w 57"/>
                  <a:gd name="T5" fmla="*/ 15 h 32"/>
                  <a:gd name="T6" fmla="*/ 44 w 57"/>
                  <a:gd name="T7" fmla="*/ 24 h 32"/>
                  <a:gd name="T8" fmla="*/ 37 w 57"/>
                  <a:gd name="T9" fmla="*/ 16 h 32"/>
                  <a:gd name="T10" fmla="*/ 27 w 57"/>
                  <a:gd name="T11" fmla="*/ 25 h 32"/>
                  <a:gd name="T12" fmla="*/ 21 w 57"/>
                  <a:gd name="T13" fmla="*/ 32 h 32"/>
                  <a:gd name="T14" fmla="*/ 16 w 57"/>
                  <a:gd name="T15" fmla="*/ 27 h 32"/>
                  <a:gd name="T16" fmla="*/ 8 w 57"/>
                  <a:gd name="T17" fmla="*/ 27 h 32"/>
                  <a:gd name="T18" fmla="*/ 3 w 57"/>
                  <a:gd name="T19" fmla="*/ 30 h 32"/>
                  <a:gd name="T20" fmla="*/ 0 w 57"/>
                  <a:gd name="T21" fmla="*/ 25 h 32"/>
                  <a:gd name="T22" fmla="*/ 6 w 57"/>
                  <a:gd name="T23" fmla="*/ 20 h 32"/>
                  <a:gd name="T24" fmla="*/ 20 w 57"/>
                  <a:gd name="T25" fmla="*/ 14 h 32"/>
                  <a:gd name="T26" fmla="*/ 35 w 57"/>
                  <a:gd name="T27" fmla="*/ 4 h 32"/>
                  <a:gd name="T28" fmla="*/ 40 w 57"/>
                  <a:gd name="T29" fmla="*/ 4 h 32"/>
                  <a:gd name="T30" fmla="*/ 57 w 57"/>
                  <a:gd name="T31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32">
                    <a:moveTo>
                      <a:pt x="57" y="5"/>
                    </a:moveTo>
                    <a:cubicBezTo>
                      <a:pt x="57" y="7"/>
                      <a:pt x="56" y="9"/>
                      <a:pt x="54" y="9"/>
                    </a:cubicBezTo>
                    <a:cubicBezTo>
                      <a:pt x="54" y="12"/>
                      <a:pt x="56" y="13"/>
                      <a:pt x="56" y="15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39" y="24"/>
                      <a:pt x="39" y="18"/>
                      <a:pt x="37" y="16"/>
                    </a:cubicBezTo>
                    <a:cubicBezTo>
                      <a:pt x="36" y="21"/>
                      <a:pt x="32" y="26"/>
                      <a:pt x="27" y="25"/>
                    </a:cubicBezTo>
                    <a:cubicBezTo>
                      <a:pt x="26" y="28"/>
                      <a:pt x="24" y="32"/>
                      <a:pt x="21" y="32"/>
                    </a:cubicBezTo>
                    <a:cubicBezTo>
                      <a:pt x="18" y="32"/>
                      <a:pt x="16" y="28"/>
                      <a:pt x="16" y="27"/>
                    </a:cubicBezTo>
                    <a:cubicBezTo>
                      <a:pt x="12" y="29"/>
                      <a:pt x="11" y="27"/>
                      <a:pt x="8" y="27"/>
                    </a:cubicBezTo>
                    <a:cubicBezTo>
                      <a:pt x="6" y="27"/>
                      <a:pt x="5" y="29"/>
                      <a:pt x="3" y="30"/>
                    </a:cubicBezTo>
                    <a:cubicBezTo>
                      <a:pt x="2" y="28"/>
                      <a:pt x="0" y="26"/>
                      <a:pt x="0" y="25"/>
                    </a:cubicBezTo>
                    <a:cubicBezTo>
                      <a:pt x="0" y="25"/>
                      <a:pt x="5" y="21"/>
                      <a:pt x="6" y="20"/>
                    </a:cubicBezTo>
                    <a:cubicBezTo>
                      <a:pt x="11" y="18"/>
                      <a:pt x="15" y="17"/>
                      <a:pt x="20" y="14"/>
                    </a:cubicBezTo>
                    <a:cubicBezTo>
                      <a:pt x="26" y="11"/>
                      <a:pt x="27" y="4"/>
                      <a:pt x="35" y="4"/>
                    </a:cubicBezTo>
                    <a:cubicBezTo>
                      <a:pt x="37" y="4"/>
                      <a:pt x="38" y="4"/>
                      <a:pt x="40" y="4"/>
                    </a:cubicBezTo>
                    <a:cubicBezTo>
                      <a:pt x="40" y="4"/>
                      <a:pt x="57" y="0"/>
                      <a:pt x="5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 112">
                <a:extLst>
                  <a:ext uri="{FF2B5EF4-FFF2-40B4-BE49-F238E27FC236}">
                    <a16:creationId xmlns:a16="http://schemas.microsoft.com/office/drawing/2014/main" id="{0BD680AE-6BE6-BCE5-B284-0687A4C12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962" y="1739272"/>
                <a:ext cx="101807" cy="29759"/>
              </a:xfrm>
              <a:custGeom>
                <a:avLst/>
                <a:gdLst>
                  <a:gd name="T0" fmla="*/ 13 w 33"/>
                  <a:gd name="T1" fmla="*/ 10 h 10"/>
                  <a:gd name="T2" fmla="*/ 5 w 33"/>
                  <a:gd name="T3" fmla="*/ 8 h 10"/>
                  <a:gd name="T4" fmla="*/ 0 w 33"/>
                  <a:gd name="T5" fmla="*/ 10 h 10"/>
                  <a:gd name="T6" fmla="*/ 21 w 33"/>
                  <a:gd name="T7" fmla="*/ 0 h 10"/>
                  <a:gd name="T8" fmla="*/ 33 w 33"/>
                  <a:gd name="T9" fmla="*/ 7 h 10"/>
                  <a:gd name="T10" fmla="*/ 25 w 33"/>
                  <a:gd name="T11" fmla="*/ 10 h 10"/>
                  <a:gd name="T12" fmla="*/ 13 w 3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13" y="10"/>
                    </a:moveTo>
                    <a:cubicBezTo>
                      <a:pt x="9" y="10"/>
                      <a:pt x="8" y="8"/>
                      <a:pt x="5" y="8"/>
                    </a:cubicBezTo>
                    <a:cubicBezTo>
                      <a:pt x="3" y="8"/>
                      <a:pt x="2" y="10"/>
                      <a:pt x="0" y="10"/>
                    </a:cubicBezTo>
                    <a:cubicBezTo>
                      <a:pt x="0" y="7"/>
                      <a:pt x="17" y="0"/>
                      <a:pt x="21" y="0"/>
                    </a:cubicBezTo>
                    <a:cubicBezTo>
                      <a:pt x="27" y="0"/>
                      <a:pt x="32" y="4"/>
                      <a:pt x="33" y="7"/>
                    </a:cubicBezTo>
                    <a:cubicBezTo>
                      <a:pt x="30" y="9"/>
                      <a:pt x="28" y="10"/>
                      <a:pt x="25" y="10"/>
                    </a:cubicBezTo>
                    <a:cubicBezTo>
                      <a:pt x="17" y="10"/>
                      <a:pt x="19" y="10"/>
                      <a:pt x="1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6" name="Freeform 113">
                <a:extLst>
                  <a:ext uri="{FF2B5EF4-FFF2-40B4-BE49-F238E27FC236}">
                    <a16:creationId xmlns:a16="http://schemas.microsoft.com/office/drawing/2014/main" id="{4009DD25-2F08-C733-F4AB-0E848821E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094" y="1775295"/>
                <a:ext cx="87711" cy="46988"/>
              </a:xfrm>
              <a:custGeom>
                <a:avLst/>
                <a:gdLst>
                  <a:gd name="T0" fmla="*/ 24 w 28"/>
                  <a:gd name="T1" fmla="*/ 6 h 15"/>
                  <a:gd name="T2" fmla="*/ 9 w 28"/>
                  <a:gd name="T3" fmla="*/ 15 h 15"/>
                  <a:gd name="T4" fmla="*/ 0 w 28"/>
                  <a:gd name="T5" fmla="*/ 7 h 15"/>
                  <a:gd name="T6" fmla="*/ 23 w 28"/>
                  <a:gd name="T7" fmla="*/ 0 h 15"/>
                  <a:gd name="T8" fmla="*/ 28 w 28"/>
                  <a:gd name="T9" fmla="*/ 3 h 15"/>
                  <a:gd name="T10" fmla="*/ 16 w 28"/>
                  <a:gd name="T11" fmla="*/ 6 h 15"/>
                  <a:gd name="T12" fmla="*/ 24 w 28"/>
                  <a:gd name="T1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5">
                    <a:moveTo>
                      <a:pt x="24" y="6"/>
                    </a:moveTo>
                    <a:cubicBezTo>
                      <a:pt x="25" y="12"/>
                      <a:pt x="15" y="15"/>
                      <a:pt x="9" y="15"/>
                    </a:cubicBezTo>
                    <a:cubicBezTo>
                      <a:pt x="4" y="15"/>
                      <a:pt x="0" y="10"/>
                      <a:pt x="0" y="7"/>
                    </a:cubicBezTo>
                    <a:cubicBezTo>
                      <a:pt x="0" y="0"/>
                      <a:pt x="17" y="0"/>
                      <a:pt x="23" y="0"/>
                    </a:cubicBezTo>
                    <a:cubicBezTo>
                      <a:pt x="26" y="0"/>
                      <a:pt x="27" y="2"/>
                      <a:pt x="28" y="3"/>
                    </a:cubicBezTo>
                    <a:cubicBezTo>
                      <a:pt x="25" y="5"/>
                      <a:pt x="20" y="6"/>
                      <a:pt x="16" y="6"/>
                    </a:cubicBez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Freeform 114">
                <a:extLst>
                  <a:ext uri="{FF2B5EF4-FFF2-40B4-BE49-F238E27FC236}">
                    <a16:creationId xmlns:a16="http://schemas.microsoft.com/office/drawing/2014/main" id="{391C9378-A8B6-63A3-A3DD-81563A63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805" y="1769031"/>
                <a:ext cx="29759" cy="34457"/>
              </a:xfrm>
              <a:custGeom>
                <a:avLst/>
                <a:gdLst>
                  <a:gd name="T0" fmla="*/ 10 w 10"/>
                  <a:gd name="T1" fmla="*/ 8 h 11"/>
                  <a:gd name="T2" fmla="*/ 6 w 10"/>
                  <a:gd name="T3" fmla="*/ 11 h 11"/>
                  <a:gd name="T4" fmla="*/ 0 w 10"/>
                  <a:gd name="T5" fmla="*/ 7 h 11"/>
                  <a:gd name="T6" fmla="*/ 10 w 10"/>
                  <a:gd name="T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8"/>
                    </a:moveTo>
                    <a:cubicBezTo>
                      <a:pt x="8" y="9"/>
                      <a:pt x="8" y="11"/>
                      <a:pt x="6" y="11"/>
                    </a:cubicBezTo>
                    <a:cubicBezTo>
                      <a:pt x="3" y="11"/>
                      <a:pt x="0" y="8"/>
                      <a:pt x="0" y="7"/>
                    </a:cubicBezTo>
                    <a:cubicBezTo>
                      <a:pt x="0" y="0"/>
                      <a:pt x="8" y="7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8" name="Freeform 115">
                <a:extLst>
                  <a:ext uri="{FF2B5EF4-FFF2-40B4-BE49-F238E27FC236}">
                    <a16:creationId xmlns:a16="http://schemas.microsoft.com/office/drawing/2014/main" id="{F84B5129-7F17-D6BF-03CC-6BD787811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155" y="1997707"/>
                <a:ext cx="151929" cy="123735"/>
              </a:xfrm>
              <a:custGeom>
                <a:avLst/>
                <a:gdLst>
                  <a:gd name="T0" fmla="*/ 43 w 49"/>
                  <a:gd name="T1" fmla="*/ 15 h 40"/>
                  <a:gd name="T2" fmla="*/ 42 w 49"/>
                  <a:gd name="T3" fmla="*/ 20 h 40"/>
                  <a:gd name="T4" fmla="*/ 49 w 49"/>
                  <a:gd name="T5" fmla="*/ 21 h 40"/>
                  <a:gd name="T6" fmla="*/ 37 w 49"/>
                  <a:gd name="T7" fmla="*/ 36 h 40"/>
                  <a:gd name="T8" fmla="*/ 32 w 49"/>
                  <a:gd name="T9" fmla="*/ 40 h 40"/>
                  <a:gd name="T10" fmla="*/ 25 w 49"/>
                  <a:gd name="T11" fmla="*/ 35 h 40"/>
                  <a:gd name="T12" fmla="*/ 0 w 49"/>
                  <a:gd name="T13" fmla="*/ 20 h 40"/>
                  <a:gd name="T14" fmla="*/ 0 w 49"/>
                  <a:gd name="T15" fmla="*/ 15 h 40"/>
                  <a:gd name="T16" fmla="*/ 13 w 49"/>
                  <a:gd name="T17" fmla="*/ 19 h 40"/>
                  <a:gd name="T18" fmla="*/ 17 w 49"/>
                  <a:gd name="T19" fmla="*/ 19 h 40"/>
                  <a:gd name="T20" fmla="*/ 17 w 49"/>
                  <a:gd name="T21" fmla="*/ 11 h 40"/>
                  <a:gd name="T22" fmla="*/ 8 w 49"/>
                  <a:gd name="T23" fmla="*/ 7 h 40"/>
                  <a:gd name="T24" fmla="*/ 10 w 49"/>
                  <a:gd name="T25" fmla="*/ 5 h 40"/>
                  <a:gd name="T26" fmla="*/ 27 w 49"/>
                  <a:gd name="T27" fmla="*/ 2 h 40"/>
                  <a:gd name="T28" fmla="*/ 39 w 49"/>
                  <a:gd name="T29" fmla="*/ 2 h 40"/>
                  <a:gd name="T30" fmla="*/ 42 w 49"/>
                  <a:gd name="T31" fmla="*/ 4 h 40"/>
                  <a:gd name="T32" fmla="*/ 32 w 49"/>
                  <a:gd name="T33" fmla="*/ 15 h 40"/>
                  <a:gd name="T34" fmla="*/ 43 w 49"/>
                  <a:gd name="T35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0">
                    <a:moveTo>
                      <a:pt x="43" y="15"/>
                    </a:moveTo>
                    <a:cubicBezTo>
                      <a:pt x="43" y="19"/>
                      <a:pt x="42" y="17"/>
                      <a:pt x="42" y="20"/>
                    </a:cubicBezTo>
                    <a:cubicBezTo>
                      <a:pt x="43" y="20"/>
                      <a:pt x="47" y="21"/>
                      <a:pt x="49" y="21"/>
                    </a:cubicBezTo>
                    <a:cubicBezTo>
                      <a:pt x="47" y="37"/>
                      <a:pt x="46" y="33"/>
                      <a:pt x="37" y="36"/>
                    </a:cubicBezTo>
                    <a:cubicBezTo>
                      <a:pt x="35" y="37"/>
                      <a:pt x="34" y="40"/>
                      <a:pt x="32" y="40"/>
                    </a:cubicBezTo>
                    <a:cubicBezTo>
                      <a:pt x="28" y="40"/>
                      <a:pt x="27" y="37"/>
                      <a:pt x="25" y="35"/>
                    </a:cubicBezTo>
                    <a:cubicBezTo>
                      <a:pt x="17" y="27"/>
                      <a:pt x="8" y="29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15"/>
                      <a:pt x="8" y="19"/>
                      <a:pt x="13" y="19"/>
                    </a:cubicBezTo>
                    <a:cubicBezTo>
                      <a:pt x="16" y="19"/>
                      <a:pt x="15" y="19"/>
                      <a:pt x="17" y="19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10"/>
                      <a:pt x="8" y="11"/>
                      <a:pt x="8" y="7"/>
                    </a:cubicBezTo>
                    <a:cubicBezTo>
                      <a:pt x="8" y="6"/>
                      <a:pt x="10" y="6"/>
                      <a:pt x="10" y="5"/>
                    </a:cubicBezTo>
                    <a:cubicBezTo>
                      <a:pt x="15" y="0"/>
                      <a:pt x="21" y="2"/>
                      <a:pt x="27" y="2"/>
                    </a:cubicBezTo>
                    <a:cubicBezTo>
                      <a:pt x="32" y="2"/>
                      <a:pt x="39" y="2"/>
                      <a:pt x="39" y="2"/>
                    </a:cubicBezTo>
                    <a:cubicBezTo>
                      <a:pt x="40" y="2"/>
                      <a:pt x="42" y="3"/>
                      <a:pt x="42" y="4"/>
                    </a:cubicBezTo>
                    <a:cubicBezTo>
                      <a:pt x="42" y="10"/>
                      <a:pt x="34" y="12"/>
                      <a:pt x="32" y="15"/>
                    </a:cubicBezTo>
                    <a:cubicBezTo>
                      <a:pt x="35" y="15"/>
                      <a:pt x="43" y="12"/>
                      <a:pt x="4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Freeform 116">
                <a:extLst>
                  <a:ext uri="{FF2B5EF4-FFF2-40B4-BE49-F238E27FC236}">
                    <a16:creationId xmlns:a16="http://schemas.microsoft.com/office/drawing/2014/main" id="{28FAA06E-879B-409A-D294-37BC24AEC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770" y="1853610"/>
                <a:ext cx="170723" cy="89278"/>
              </a:xfrm>
              <a:custGeom>
                <a:avLst/>
                <a:gdLst>
                  <a:gd name="T0" fmla="*/ 3 w 55"/>
                  <a:gd name="T1" fmla="*/ 7 h 29"/>
                  <a:gd name="T2" fmla="*/ 0 w 55"/>
                  <a:gd name="T3" fmla="*/ 1 h 29"/>
                  <a:gd name="T4" fmla="*/ 4 w 55"/>
                  <a:gd name="T5" fmla="*/ 1 h 29"/>
                  <a:gd name="T6" fmla="*/ 25 w 55"/>
                  <a:gd name="T7" fmla="*/ 13 h 29"/>
                  <a:gd name="T8" fmla="*/ 19 w 55"/>
                  <a:gd name="T9" fmla="*/ 8 h 29"/>
                  <a:gd name="T10" fmla="*/ 19 w 55"/>
                  <a:gd name="T11" fmla="*/ 5 h 29"/>
                  <a:gd name="T12" fmla="*/ 35 w 55"/>
                  <a:gd name="T13" fmla="*/ 11 h 29"/>
                  <a:gd name="T14" fmla="*/ 35 w 55"/>
                  <a:gd name="T15" fmla="*/ 5 h 29"/>
                  <a:gd name="T16" fmla="*/ 25 w 55"/>
                  <a:gd name="T17" fmla="*/ 1 h 29"/>
                  <a:gd name="T18" fmla="*/ 30 w 55"/>
                  <a:gd name="T19" fmla="*/ 1 h 29"/>
                  <a:gd name="T20" fmla="*/ 43 w 55"/>
                  <a:gd name="T21" fmla="*/ 4 h 29"/>
                  <a:gd name="T22" fmla="*/ 49 w 55"/>
                  <a:gd name="T23" fmla="*/ 1 h 29"/>
                  <a:gd name="T24" fmla="*/ 55 w 55"/>
                  <a:gd name="T25" fmla="*/ 8 h 29"/>
                  <a:gd name="T26" fmla="*/ 52 w 55"/>
                  <a:gd name="T27" fmla="*/ 26 h 29"/>
                  <a:gd name="T28" fmla="*/ 41 w 55"/>
                  <a:gd name="T29" fmla="*/ 28 h 29"/>
                  <a:gd name="T30" fmla="*/ 32 w 55"/>
                  <a:gd name="T31" fmla="*/ 26 h 29"/>
                  <a:gd name="T32" fmla="*/ 34 w 55"/>
                  <a:gd name="T33" fmla="*/ 24 h 29"/>
                  <a:gd name="T34" fmla="*/ 34 w 55"/>
                  <a:gd name="T35" fmla="*/ 21 h 29"/>
                  <a:gd name="T36" fmla="*/ 41 w 55"/>
                  <a:gd name="T37" fmla="*/ 16 h 29"/>
                  <a:gd name="T38" fmla="*/ 37 w 55"/>
                  <a:gd name="T39" fmla="*/ 16 h 29"/>
                  <a:gd name="T40" fmla="*/ 17 w 55"/>
                  <a:gd name="T41" fmla="*/ 18 h 29"/>
                  <a:gd name="T42" fmla="*/ 13 w 55"/>
                  <a:gd name="T43" fmla="*/ 15 h 29"/>
                  <a:gd name="T44" fmla="*/ 9 w 55"/>
                  <a:gd name="T45" fmla="*/ 15 h 29"/>
                  <a:gd name="T46" fmla="*/ 8 w 55"/>
                  <a:gd name="T47" fmla="*/ 12 h 29"/>
                  <a:gd name="T48" fmla="*/ 1 w 55"/>
                  <a:gd name="T49" fmla="*/ 9 h 29"/>
                  <a:gd name="T50" fmla="*/ 1 w 55"/>
                  <a:gd name="T51" fmla="*/ 4 h 29"/>
                  <a:gd name="T52" fmla="*/ 3 w 55"/>
                  <a:gd name="T5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29">
                    <a:moveTo>
                      <a:pt x="3" y="7"/>
                    </a:moveTo>
                    <a:cubicBezTo>
                      <a:pt x="2" y="6"/>
                      <a:pt x="0" y="4"/>
                      <a:pt x="0" y="1"/>
                    </a:cubicBezTo>
                    <a:cubicBezTo>
                      <a:pt x="1" y="1"/>
                      <a:pt x="2" y="1"/>
                      <a:pt x="4" y="1"/>
                    </a:cubicBezTo>
                    <a:cubicBezTo>
                      <a:pt x="12" y="1"/>
                      <a:pt x="16" y="16"/>
                      <a:pt x="25" y="13"/>
                    </a:cubicBezTo>
                    <a:cubicBezTo>
                      <a:pt x="23" y="12"/>
                      <a:pt x="21" y="10"/>
                      <a:pt x="19" y="8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6" y="5"/>
                      <a:pt x="28" y="11"/>
                      <a:pt x="35" y="11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0" y="5"/>
                      <a:pt x="26" y="5"/>
                      <a:pt x="25" y="1"/>
                    </a:cubicBezTo>
                    <a:cubicBezTo>
                      <a:pt x="27" y="0"/>
                      <a:pt x="28" y="1"/>
                      <a:pt x="30" y="1"/>
                    </a:cubicBezTo>
                    <a:cubicBezTo>
                      <a:pt x="35" y="1"/>
                      <a:pt x="38" y="4"/>
                      <a:pt x="43" y="4"/>
                    </a:cubicBezTo>
                    <a:cubicBezTo>
                      <a:pt x="46" y="4"/>
                      <a:pt x="47" y="1"/>
                      <a:pt x="49" y="1"/>
                    </a:cubicBezTo>
                    <a:cubicBezTo>
                      <a:pt x="54" y="1"/>
                      <a:pt x="55" y="4"/>
                      <a:pt x="55" y="8"/>
                    </a:cubicBezTo>
                    <a:cubicBezTo>
                      <a:pt x="55" y="15"/>
                      <a:pt x="51" y="18"/>
                      <a:pt x="52" y="26"/>
                    </a:cubicBezTo>
                    <a:cubicBezTo>
                      <a:pt x="48" y="28"/>
                      <a:pt x="42" y="28"/>
                      <a:pt x="41" y="28"/>
                    </a:cubicBezTo>
                    <a:cubicBezTo>
                      <a:pt x="39" y="28"/>
                      <a:pt x="32" y="29"/>
                      <a:pt x="32" y="26"/>
                    </a:cubicBezTo>
                    <a:cubicBezTo>
                      <a:pt x="32" y="25"/>
                      <a:pt x="33" y="24"/>
                      <a:pt x="34" y="24"/>
                    </a:cubicBezTo>
                    <a:cubicBezTo>
                      <a:pt x="33" y="23"/>
                      <a:pt x="33" y="22"/>
                      <a:pt x="34" y="21"/>
                    </a:cubicBezTo>
                    <a:cubicBezTo>
                      <a:pt x="34" y="18"/>
                      <a:pt x="39" y="18"/>
                      <a:pt x="41" y="16"/>
                    </a:cubicBezTo>
                    <a:cubicBezTo>
                      <a:pt x="40" y="16"/>
                      <a:pt x="39" y="16"/>
                      <a:pt x="37" y="16"/>
                    </a:cubicBezTo>
                    <a:cubicBezTo>
                      <a:pt x="32" y="16"/>
                      <a:pt x="22" y="18"/>
                      <a:pt x="17" y="18"/>
                    </a:cubicBezTo>
                    <a:cubicBezTo>
                      <a:pt x="15" y="18"/>
                      <a:pt x="13" y="17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5" y="13"/>
                      <a:pt x="3" y="11"/>
                      <a:pt x="1" y="9"/>
                    </a:cubicBezTo>
                    <a:cubicBezTo>
                      <a:pt x="1" y="4"/>
                      <a:pt x="1" y="4"/>
                      <a:pt x="1" y="4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0" name="Freeform 117">
                <a:extLst>
                  <a:ext uri="{FF2B5EF4-FFF2-40B4-BE49-F238E27FC236}">
                    <a16:creationId xmlns:a16="http://schemas.microsoft.com/office/drawing/2014/main" id="{C12E9167-D294-4D1B-007D-5C16FC639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770" y="2193490"/>
                <a:ext cx="98675" cy="57953"/>
              </a:xfrm>
              <a:custGeom>
                <a:avLst/>
                <a:gdLst>
                  <a:gd name="T0" fmla="*/ 25 w 32"/>
                  <a:gd name="T1" fmla="*/ 19 h 19"/>
                  <a:gd name="T2" fmla="*/ 0 w 32"/>
                  <a:gd name="T3" fmla="*/ 10 h 19"/>
                  <a:gd name="T4" fmla="*/ 6 w 32"/>
                  <a:gd name="T5" fmla="*/ 9 h 19"/>
                  <a:gd name="T6" fmla="*/ 14 w 32"/>
                  <a:gd name="T7" fmla="*/ 0 h 19"/>
                  <a:gd name="T8" fmla="*/ 32 w 32"/>
                  <a:gd name="T9" fmla="*/ 14 h 19"/>
                  <a:gd name="T10" fmla="*/ 25 w 32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9">
                    <a:moveTo>
                      <a:pt x="25" y="19"/>
                    </a:moveTo>
                    <a:cubicBezTo>
                      <a:pt x="21" y="19"/>
                      <a:pt x="0" y="11"/>
                      <a:pt x="0" y="10"/>
                    </a:cubicBezTo>
                    <a:cubicBezTo>
                      <a:pt x="0" y="8"/>
                      <a:pt x="5" y="9"/>
                      <a:pt x="6" y="9"/>
                    </a:cubicBezTo>
                    <a:cubicBezTo>
                      <a:pt x="10" y="8"/>
                      <a:pt x="8" y="0"/>
                      <a:pt x="14" y="0"/>
                    </a:cubicBezTo>
                    <a:cubicBezTo>
                      <a:pt x="18" y="0"/>
                      <a:pt x="30" y="10"/>
                      <a:pt x="32" y="14"/>
                    </a:cubicBezTo>
                    <a:cubicBezTo>
                      <a:pt x="29" y="16"/>
                      <a:pt x="28" y="19"/>
                      <a:pt x="2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1" name="Freeform 118">
                <a:extLst>
                  <a:ext uri="{FF2B5EF4-FFF2-40B4-BE49-F238E27FC236}">
                    <a16:creationId xmlns:a16="http://schemas.microsoft.com/office/drawing/2014/main" id="{21DB59C3-2BAF-85C0-B527-ABFE8E962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179" y="1983611"/>
                <a:ext cx="133134" cy="108073"/>
              </a:xfrm>
              <a:custGeom>
                <a:avLst/>
                <a:gdLst>
                  <a:gd name="T0" fmla="*/ 43 w 43"/>
                  <a:gd name="T1" fmla="*/ 7 h 35"/>
                  <a:gd name="T2" fmla="*/ 38 w 43"/>
                  <a:gd name="T3" fmla="*/ 12 h 35"/>
                  <a:gd name="T4" fmla="*/ 21 w 43"/>
                  <a:gd name="T5" fmla="*/ 23 h 35"/>
                  <a:gd name="T6" fmla="*/ 13 w 43"/>
                  <a:gd name="T7" fmla="*/ 25 h 35"/>
                  <a:gd name="T8" fmla="*/ 17 w 43"/>
                  <a:gd name="T9" fmla="*/ 25 h 35"/>
                  <a:gd name="T10" fmla="*/ 11 w 43"/>
                  <a:gd name="T11" fmla="*/ 35 h 35"/>
                  <a:gd name="T12" fmla="*/ 5 w 43"/>
                  <a:gd name="T13" fmla="*/ 35 h 35"/>
                  <a:gd name="T14" fmla="*/ 5 w 43"/>
                  <a:gd name="T15" fmla="*/ 26 h 35"/>
                  <a:gd name="T16" fmla="*/ 0 w 43"/>
                  <a:gd name="T17" fmla="*/ 12 h 35"/>
                  <a:gd name="T18" fmla="*/ 0 w 43"/>
                  <a:gd name="T19" fmla="*/ 7 h 35"/>
                  <a:gd name="T20" fmla="*/ 7 w 43"/>
                  <a:gd name="T21" fmla="*/ 7 h 35"/>
                  <a:gd name="T22" fmla="*/ 7 w 43"/>
                  <a:gd name="T23" fmla="*/ 5 h 35"/>
                  <a:gd name="T24" fmla="*/ 15 w 43"/>
                  <a:gd name="T25" fmla="*/ 0 h 35"/>
                  <a:gd name="T26" fmla="*/ 43 w 43"/>
                  <a:gd name="T27" fmla="*/ 4 h 35"/>
                  <a:gd name="T28" fmla="*/ 43 w 43"/>
                  <a:gd name="T2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35">
                    <a:moveTo>
                      <a:pt x="43" y="7"/>
                    </a:moveTo>
                    <a:cubicBezTo>
                      <a:pt x="43" y="8"/>
                      <a:pt x="38" y="12"/>
                      <a:pt x="38" y="12"/>
                    </a:cubicBezTo>
                    <a:cubicBezTo>
                      <a:pt x="34" y="17"/>
                      <a:pt x="30" y="23"/>
                      <a:pt x="21" y="23"/>
                    </a:cubicBezTo>
                    <a:cubicBezTo>
                      <a:pt x="15" y="23"/>
                      <a:pt x="15" y="19"/>
                      <a:pt x="13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30"/>
                      <a:pt x="14" y="31"/>
                      <a:pt x="11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1"/>
                      <a:pt x="5" y="27"/>
                      <a:pt x="5" y="26"/>
                    </a:cubicBezTo>
                    <a:cubicBezTo>
                      <a:pt x="0" y="21"/>
                      <a:pt x="2" y="18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7" y="7"/>
                      <a:pt x="7" y="5"/>
                      <a:pt x="7" y="5"/>
                    </a:cubicBezTo>
                    <a:cubicBezTo>
                      <a:pt x="7" y="4"/>
                      <a:pt x="9" y="0"/>
                      <a:pt x="15" y="0"/>
                    </a:cubicBezTo>
                    <a:cubicBezTo>
                      <a:pt x="25" y="0"/>
                      <a:pt x="33" y="4"/>
                      <a:pt x="43" y="4"/>
                    </a:cubicBezTo>
                    <a:cubicBezTo>
                      <a:pt x="43" y="5"/>
                      <a:pt x="43" y="6"/>
                      <a:pt x="4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119">
                <a:extLst>
                  <a:ext uri="{FF2B5EF4-FFF2-40B4-BE49-F238E27FC236}">
                    <a16:creationId xmlns:a16="http://schemas.microsoft.com/office/drawing/2014/main" id="{51BC8CD9-73A7-173C-1379-3B76CA6AB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481" y="1794091"/>
                <a:ext cx="42290" cy="37591"/>
              </a:xfrm>
              <a:custGeom>
                <a:avLst/>
                <a:gdLst>
                  <a:gd name="T0" fmla="*/ 14 w 14"/>
                  <a:gd name="T1" fmla="*/ 8 h 12"/>
                  <a:gd name="T2" fmla="*/ 10 w 14"/>
                  <a:gd name="T3" fmla="*/ 12 h 12"/>
                  <a:gd name="T4" fmla="*/ 0 w 14"/>
                  <a:gd name="T5" fmla="*/ 0 h 12"/>
                  <a:gd name="T6" fmla="*/ 14 w 14"/>
                  <a:gd name="T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2">
                    <a:moveTo>
                      <a:pt x="14" y="8"/>
                    </a:moveTo>
                    <a:cubicBezTo>
                      <a:pt x="14" y="10"/>
                      <a:pt x="12" y="12"/>
                      <a:pt x="10" y="12"/>
                    </a:cubicBezTo>
                    <a:cubicBezTo>
                      <a:pt x="7" y="12"/>
                      <a:pt x="0" y="4"/>
                      <a:pt x="0" y="0"/>
                    </a:cubicBezTo>
                    <a:cubicBezTo>
                      <a:pt x="8" y="0"/>
                      <a:pt x="8" y="6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120">
                <a:extLst>
                  <a:ext uri="{FF2B5EF4-FFF2-40B4-BE49-F238E27FC236}">
                    <a16:creationId xmlns:a16="http://schemas.microsoft.com/office/drawing/2014/main" id="{0EE5B38C-2551-5610-98FF-CCBB13762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107" y="1914695"/>
                <a:ext cx="31325" cy="25060"/>
              </a:xfrm>
              <a:custGeom>
                <a:avLst/>
                <a:gdLst>
                  <a:gd name="T0" fmla="*/ 8 w 10"/>
                  <a:gd name="T1" fmla="*/ 0 h 8"/>
                  <a:gd name="T2" fmla="*/ 10 w 10"/>
                  <a:gd name="T3" fmla="*/ 4 h 8"/>
                  <a:gd name="T4" fmla="*/ 6 w 10"/>
                  <a:gd name="T5" fmla="*/ 8 h 8"/>
                  <a:gd name="T6" fmla="*/ 0 w 10"/>
                  <a:gd name="T7" fmla="*/ 8 h 8"/>
                  <a:gd name="T8" fmla="*/ 8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8" y="0"/>
                    </a:moveTo>
                    <a:cubicBezTo>
                      <a:pt x="9" y="1"/>
                      <a:pt x="10" y="2"/>
                      <a:pt x="10" y="4"/>
                    </a:cubicBezTo>
                    <a:cubicBezTo>
                      <a:pt x="10" y="8"/>
                      <a:pt x="7" y="8"/>
                      <a:pt x="6" y="8"/>
                    </a:cubicBezTo>
                    <a:cubicBezTo>
                      <a:pt x="3" y="8"/>
                      <a:pt x="2" y="7"/>
                      <a:pt x="0" y="8"/>
                    </a:cubicBezTo>
                    <a:cubicBezTo>
                      <a:pt x="1" y="3"/>
                      <a:pt x="4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id="{C76B6F36-9E63-07FC-0FC5-D6DDC9E7E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010" y="1704813"/>
                <a:ext cx="162892" cy="89278"/>
              </a:xfrm>
              <a:custGeom>
                <a:avLst/>
                <a:gdLst>
                  <a:gd name="T0" fmla="*/ 35 w 53"/>
                  <a:gd name="T1" fmla="*/ 21 h 29"/>
                  <a:gd name="T2" fmla="*/ 22 w 53"/>
                  <a:gd name="T3" fmla="*/ 20 h 29"/>
                  <a:gd name="T4" fmla="*/ 12 w 53"/>
                  <a:gd name="T5" fmla="*/ 19 h 29"/>
                  <a:gd name="T6" fmla="*/ 4 w 53"/>
                  <a:gd name="T7" fmla="*/ 17 h 29"/>
                  <a:gd name="T8" fmla="*/ 13 w 53"/>
                  <a:gd name="T9" fmla="*/ 13 h 29"/>
                  <a:gd name="T10" fmla="*/ 13 w 53"/>
                  <a:gd name="T11" fmla="*/ 10 h 29"/>
                  <a:gd name="T12" fmla="*/ 3 w 53"/>
                  <a:gd name="T13" fmla="*/ 10 h 29"/>
                  <a:gd name="T14" fmla="*/ 5 w 53"/>
                  <a:gd name="T15" fmla="*/ 7 h 29"/>
                  <a:gd name="T16" fmla="*/ 0 w 53"/>
                  <a:gd name="T17" fmla="*/ 3 h 29"/>
                  <a:gd name="T18" fmla="*/ 9 w 53"/>
                  <a:gd name="T19" fmla="*/ 0 h 29"/>
                  <a:gd name="T20" fmla="*/ 20 w 53"/>
                  <a:gd name="T21" fmla="*/ 6 h 29"/>
                  <a:gd name="T22" fmla="*/ 26 w 53"/>
                  <a:gd name="T23" fmla="*/ 3 h 29"/>
                  <a:gd name="T24" fmla="*/ 35 w 53"/>
                  <a:gd name="T25" fmla="*/ 10 h 29"/>
                  <a:gd name="T26" fmla="*/ 39 w 53"/>
                  <a:gd name="T27" fmla="*/ 8 h 29"/>
                  <a:gd name="T28" fmla="*/ 47 w 53"/>
                  <a:gd name="T29" fmla="*/ 14 h 29"/>
                  <a:gd name="T30" fmla="*/ 45 w 53"/>
                  <a:gd name="T31" fmla="*/ 17 h 29"/>
                  <a:gd name="T32" fmla="*/ 53 w 53"/>
                  <a:gd name="T33" fmla="*/ 25 h 29"/>
                  <a:gd name="T34" fmla="*/ 48 w 53"/>
                  <a:gd name="T35" fmla="*/ 29 h 29"/>
                  <a:gd name="T36" fmla="*/ 35 w 53"/>
                  <a:gd name="T37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29">
                    <a:moveTo>
                      <a:pt x="35" y="21"/>
                    </a:moveTo>
                    <a:cubicBezTo>
                      <a:pt x="30" y="21"/>
                      <a:pt x="27" y="20"/>
                      <a:pt x="22" y="20"/>
                    </a:cubicBezTo>
                    <a:cubicBezTo>
                      <a:pt x="20" y="18"/>
                      <a:pt x="16" y="19"/>
                      <a:pt x="12" y="19"/>
                    </a:cubicBezTo>
                    <a:cubicBezTo>
                      <a:pt x="8" y="19"/>
                      <a:pt x="7" y="19"/>
                      <a:pt x="4" y="17"/>
                    </a:cubicBezTo>
                    <a:cubicBezTo>
                      <a:pt x="7" y="14"/>
                      <a:pt x="10" y="14"/>
                      <a:pt x="13" y="13"/>
                    </a:cubicBezTo>
                    <a:cubicBezTo>
                      <a:pt x="12" y="12"/>
                      <a:pt x="12" y="11"/>
                      <a:pt x="13" y="10"/>
                    </a:cubicBezTo>
                    <a:cubicBezTo>
                      <a:pt x="7" y="10"/>
                      <a:pt x="5" y="12"/>
                      <a:pt x="3" y="10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1" y="7"/>
                      <a:pt x="0" y="6"/>
                      <a:pt x="0" y="3"/>
                    </a:cubicBezTo>
                    <a:cubicBezTo>
                      <a:pt x="4" y="2"/>
                      <a:pt x="6" y="0"/>
                      <a:pt x="9" y="0"/>
                    </a:cubicBezTo>
                    <a:cubicBezTo>
                      <a:pt x="15" y="0"/>
                      <a:pt x="17" y="6"/>
                      <a:pt x="20" y="6"/>
                    </a:cubicBezTo>
                    <a:cubicBezTo>
                      <a:pt x="23" y="6"/>
                      <a:pt x="24" y="3"/>
                      <a:pt x="26" y="3"/>
                    </a:cubicBezTo>
                    <a:cubicBezTo>
                      <a:pt x="32" y="3"/>
                      <a:pt x="31" y="10"/>
                      <a:pt x="35" y="10"/>
                    </a:cubicBezTo>
                    <a:cubicBezTo>
                      <a:pt x="36" y="10"/>
                      <a:pt x="37" y="8"/>
                      <a:pt x="39" y="8"/>
                    </a:cubicBezTo>
                    <a:cubicBezTo>
                      <a:pt x="43" y="8"/>
                      <a:pt x="46" y="13"/>
                      <a:pt x="47" y="14"/>
                    </a:cubicBezTo>
                    <a:cubicBezTo>
                      <a:pt x="47" y="15"/>
                      <a:pt x="46" y="16"/>
                      <a:pt x="45" y="17"/>
                    </a:cubicBezTo>
                    <a:cubicBezTo>
                      <a:pt x="47" y="19"/>
                      <a:pt x="53" y="22"/>
                      <a:pt x="53" y="25"/>
                    </a:cubicBezTo>
                    <a:cubicBezTo>
                      <a:pt x="53" y="28"/>
                      <a:pt x="50" y="29"/>
                      <a:pt x="48" y="29"/>
                    </a:cubicBezTo>
                    <a:cubicBezTo>
                      <a:pt x="41" y="29"/>
                      <a:pt x="42" y="21"/>
                      <a:pt x="35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id="{0ECEF36A-CC4D-07F2-FF8E-302C5ECAF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227" y="1781562"/>
                <a:ext cx="43856" cy="12531"/>
              </a:xfrm>
              <a:custGeom>
                <a:avLst/>
                <a:gdLst>
                  <a:gd name="T0" fmla="*/ 5 w 14"/>
                  <a:gd name="T1" fmla="*/ 4 h 4"/>
                  <a:gd name="T2" fmla="*/ 8 w 14"/>
                  <a:gd name="T3" fmla="*/ 0 h 4"/>
                  <a:gd name="T4" fmla="*/ 14 w 14"/>
                  <a:gd name="T5" fmla="*/ 2 h 4"/>
                  <a:gd name="T6" fmla="*/ 5 w 1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5" y="4"/>
                    </a:moveTo>
                    <a:cubicBezTo>
                      <a:pt x="0" y="4"/>
                      <a:pt x="7" y="0"/>
                      <a:pt x="8" y="0"/>
                    </a:cubicBezTo>
                    <a:cubicBezTo>
                      <a:pt x="11" y="0"/>
                      <a:pt x="12" y="1"/>
                      <a:pt x="14" y="2"/>
                    </a:cubicBezTo>
                    <a:cubicBezTo>
                      <a:pt x="13" y="4"/>
                      <a:pt x="10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id="{6C3AA3D1-1B94-9E42-6ACA-0F76E33F3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553" y="1831682"/>
                <a:ext cx="435422" cy="139398"/>
              </a:xfrm>
              <a:custGeom>
                <a:avLst/>
                <a:gdLst>
                  <a:gd name="T0" fmla="*/ 140 w 141"/>
                  <a:gd name="T1" fmla="*/ 30 h 45"/>
                  <a:gd name="T2" fmla="*/ 137 w 141"/>
                  <a:gd name="T3" fmla="*/ 34 h 45"/>
                  <a:gd name="T4" fmla="*/ 141 w 141"/>
                  <a:gd name="T5" fmla="*/ 34 h 45"/>
                  <a:gd name="T6" fmla="*/ 117 w 141"/>
                  <a:gd name="T7" fmla="*/ 44 h 45"/>
                  <a:gd name="T8" fmla="*/ 111 w 141"/>
                  <a:gd name="T9" fmla="*/ 40 h 45"/>
                  <a:gd name="T10" fmla="*/ 104 w 141"/>
                  <a:gd name="T11" fmla="*/ 44 h 45"/>
                  <a:gd name="T12" fmla="*/ 81 w 141"/>
                  <a:gd name="T13" fmla="*/ 44 h 45"/>
                  <a:gd name="T14" fmla="*/ 67 w 141"/>
                  <a:gd name="T15" fmla="*/ 39 h 45"/>
                  <a:gd name="T16" fmla="*/ 63 w 141"/>
                  <a:gd name="T17" fmla="*/ 39 h 45"/>
                  <a:gd name="T18" fmla="*/ 55 w 141"/>
                  <a:gd name="T19" fmla="*/ 44 h 45"/>
                  <a:gd name="T20" fmla="*/ 35 w 141"/>
                  <a:gd name="T21" fmla="*/ 31 h 45"/>
                  <a:gd name="T22" fmla="*/ 38 w 141"/>
                  <a:gd name="T23" fmla="*/ 27 h 45"/>
                  <a:gd name="T24" fmla="*/ 27 w 141"/>
                  <a:gd name="T25" fmla="*/ 12 h 45"/>
                  <a:gd name="T26" fmla="*/ 21 w 141"/>
                  <a:gd name="T27" fmla="*/ 15 h 45"/>
                  <a:gd name="T28" fmla="*/ 0 w 141"/>
                  <a:gd name="T29" fmla="*/ 5 h 45"/>
                  <a:gd name="T30" fmla="*/ 9 w 141"/>
                  <a:gd name="T31" fmla="*/ 0 h 45"/>
                  <a:gd name="T32" fmla="*/ 34 w 141"/>
                  <a:gd name="T33" fmla="*/ 11 h 45"/>
                  <a:gd name="T34" fmla="*/ 40 w 141"/>
                  <a:gd name="T35" fmla="*/ 8 h 45"/>
                  <a:gd name="T36" fmla="*/ 45 w 141"/>
                  <a:gd name="T37" fmla="*/ 8 h 45"/>
                  <a:gd name="T38" fmla="*/ 58 w 141"/>
                  <a:gd name="T39" fmla="*/ 17 h 45"/>
                  <a:gd name="T40" fmla="*/ 47 w 141"/>
                  <a:gd name="T41" fmla="*/ 17 h 45"/>
                  <a:gd name="T42" fmla="*/ 60 w 141"/>
                  <a:gd name="T43" fmla="*/ 23 h 45"/>
                  <a:gd name="T44" fmla="*/ 58 w 141"/>
                  <a:gd name="T45" fmla="*/ 25 h 45"/>
                  <a:gd name="T46" fmla="*/ 62 w 141"/>
                  <a:gd name="T47" fmla="*/ 26 h 45"/>
                  <a:gd name="T48" fmla="*/ 82 w 141"/>
                  <a:gd name="T49" fmla="*/ 30 h 45"/>
                  <a:gd name="T50" fmla="*/ 118 w 141"/>
                  <a:gd name="T51" fmla="*/ 23 h 45"/>
                  <a:gd name="T52" fmla="*/ 141 w 141"/>
                  <a:gd name="T53" fmla="*/ 31 h 45"/>
                  <a:gd name="T54" fmla="*/ 138 w 141"/>
                  <a:gd name="T55" fmla="*/ 31 h 45"/>
                  <a:gd name="T56" fmla="*/ 140 w 141"/>
                  <a:gd name="T57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1" h="45">
                    <a:moveTo>
                      <a:pt x="140" y="30"/>
                    </a:moveTo>
                    <a:cubicBezTo>
                      <a:pt x="139" y="31"/>
                      <a:pt x="138" y="32"/>
                      <a:pt x="137" y="34"/>
                    </a:cubicBezTo>
                    <a:cubicBezTo>
                      <a:pt x="139" y="34"/>
                      <a:pt x="141" y="34"/>
                      <a:pt x="141" y="34"/>
                    </a:cubicBezTo>
                    <a:cubicBezTo>
                      <a:pt x="140" y="44"/>
                      <a:pt x="127" y="44"/>
                      <a:pt x="117" y="44"/>
                    </a:cubicBezTo>
                    <a:cubicBezTo>
                      <a:pt x="113" y="44"/>
                      <a:pt x="112" y="42"/>
                      <a:pt x="111" y="40"/>
                    </a:cubicBezTo>
                    <a:cubicBezTo>
                      <a:pt x="107" y="40"/>
                      <a:pt x="107" y="42"/>
                      <a:pt x="104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75" y="45"/>
                      <a:pt x="66" y="44"/>
                      <a:pt x="67" y="39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2" y="41"/>
                      <a:pt x="58" y="44"/>
                      <a:pt x="55" y="44"/>
                    </a:cubicBezTo>
                    <a:cubicBezTo>
                      <a:pt x="49" y="44"/>
                      <a:pt x="35" y="37"/>
                      <a:pt x="35" y="31"/>
                    </a:cubicBezTo>
                    <a:cubicBezTo>
                      <a:pt x="35" y="29"/>
                      <a:pt x="37" y="27"/>
                      <a:pt x="38" y="27"/>
                    </a:cubicBezTo>
                    <a:cubicBezTo>
                      <a:pt x="33" y="21"/>
                      <a:pt x="32" y="17"/>
                      <a:pt x="27" y="12"/>
                    </a:cubicBezTo>
                    <a:cubicBezTo>
                      <a:pt x="25" y="14"/>
                      <a:pt x="23" y="15"/>
                      <a:pt x="21" y="15"/>
                    </a:cubicBezTo>
                    <a:cubicBezTo>
                      <a:pt x="18" y="15"/>
                      <a:pt x="0" y="7"/>
                      <a:pt x="0" y="5"/>
                    </a:cubicBezTo>
                    <a:cubicBezTo>
                      <a:pt x="0" y="0"/>
                      <a:pt x="5" y="0"/>
                      <a:pt x="9" y="0"/>
                    </a:cubicBezTo>
                    <a:cubicBezTo>
                      <a:pt x="22" y="0"/>
                      <a:pt x="24" y="11"/>
                      <a:pt x="34" y="11"/>
                    </a:cubicBezTo>
                    <a:cubicBezTo>
                      <a:pt x="37" y="11"/>
                      <a:pt x="38" y="10"/>
                      <a:pt x="40" y="8"/>
                    </a:cubicBezTo>
                    <a:cubicBezTo>
                      <a:pt x="42" y="8"/>
                      <a:pt x="45" y="8"/>
                      <a:pt x="45" y="8"/>
                    </a:cubicBezTo>
                    <a:cubicBezTo>
                      <a:pt x="42" y="15"/>
                      <a:pt x="56" y="13"/>
                      <a:pt x="58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25"/>
                      <a:pt x="56" y="20"/>
                      <a:pt x="60" y="23"/>
                    </a:cubicBezTo>
                    <a:cubicBezTo>
                      <a:pt x="59" y="24"/>
                      <a:pt x="58" y="24"/>
                      <a:pt x="58" y="25"/>
                    </a:cubicBezTo>
                    <a:cubicBezTo>
                      <a:pt x="58" y="29"/>
                      <a:pt x="61" y="27"/>
                      <a:pt x="62" y="26"/>
                    </a:cubicBezTo>
                    <a:cubicBezTo>
                      <a:pt x="69" y="28"/>
                      <a:pt x="75" y="30"/>
                      <a:pt x="82" y="30"/>
                    </a:cubicBezTo>
                    <a:cubicBezTo>
                      <a:pt x="98" y="30"/>
                      <a:pt x="103" y="23"/>
                      <a:pt x="118" y="23"/>
                    </a:cubicBezTo>
                    <a:cubicBezTo>
                      <a:pt x="129" y="23"/>
                      <a:pt x="137" y="23"/>
                      <a:pt x="141" y="31"/>
                    </a:cubicBezTo>
                    <a:cubicBezTo>
                      <a:pt x="140" y="31"/>
                      <a:pt x="139" y="31"/>
                      <a:pt x="138" y="31"/>
                    </a:cubicBezTo>
                    <a:lnTo>
                      <a:pt x="140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id="{D927E0BC-52F2-B318-BC7A-402DBF9EC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818" y="1905296"/>
                <a:ext cx="76747" cy="59519"/>
              </a:xfrm>
              <a:custGeom>
                <a:avLst/>
                <a:gdLst>
                  <a:gd name="T0" fmla="*/ 4 w 25"/>
                  <a:gd name="T1" fmla="*/ 7 h 19"/>
                  <a:gd name="T2" fmla="*/ 13 w 25"/>
                  <a:gd name="T3" fmla="*/ 0 h 19"/>
                  <a:gd name="T4" fmla="*/ 25 w 25"/>
                  <a:gd name="T5" fmla="*/ 9 h 19"/>
                  <a:gd name="T6" fmla="*/ 19 w 25"/>
                  <a:gd name="T7" fmla="*/ 19 h 19"/>
                  <a:gd name="T8" fmla="*/ 0 w 25"/>
                  <a:gd name="T9" fmla="*/ 11 h 19"/>
                  <a:gd name="T10" fmla="*/ 4 w 25"/>
                  <a:gd name="T1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9">
                    <a:moveTo>
                      <a:pt x="4" y="7"/>
                    </a:moveTo>
                    <a:cubicBezTo>
                      <a:pt x="7" y="7"/>
                      <a:pt x="6" y="0"/>
                      <a:pt x="13" y="0"/>
                    </a:cubicBezTo>
                    <a:cubicBezTo>
                      <a:pt x="18" y="0"/>
                      <a:pt x="25" y="6"/>
                      <a:pt x="25" y="9"/>
                    </a:cubicBezTo>
                    <a:cubicBezTo>
                      <a:pt x="25" y="14"/>
                      <a:pt x="23" y="19"/>
                      <a:pt x="19" y="19"/>
                    </a:cubicBezTo>
                    <a:cubicBezTo>
                      <a:pt x="17" y="19"/>
                      <a:pt x="0" y="11"/>
                      <a:pt x="0" y="11"/>
                    </a:cubicBezTo>
                    <a:cubicBezTo>
                      <a:pt x="0" y="8"/>
                      <a:pt x="3" y="7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Freeform 125">
                <a:extLst>
                  <a:ext uri="{FF2B5EF4-FFF2-40B4-BE49-F238E27FC236}">
                    <a16:creationId xmlns:a16="http://schemas.microsoft.com/office/drawing/2014/main" id="{4B6CA4F0-D54D-75F6-1D6C-BB3383643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650" y="1794091"/>
                <a:ext cx="72048" cy="21928"/>
              </a:xfrm>
              <a:custGeom>
                <a:avLst/>
                <a:gdLst>
                  <a:gd name="T0" fmla="*/ 19 w 23"/>
                  <a:gd name="T1" fmla="*/ 0 h 7"/>
                  <a:gd name="T2" fmla="*/ 23 w 23"/>
                  <a:gd name="T3" fmla="*/ 0 h 7"/>
                  <a:gd name="T4" fmla="*/ 23 w 23"/>
                  <a:gd name="T5" fmla="*/ 4 h 7"/>
                  <a:gd name="T6" fmla="*/ 18 w 23"/>
                  <a:gd name="T7" fmla="*/ 7 h 7"/>
                  <a:gd name="T8" fmla="*/ 0 w 23"/>
                  <a:gd name="T9" fmla="*/ 4 h 7"/>
                  <a:gd name="T10" fmla="*/ 19 w 2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7">
                    <a:moveTo>
                      <a:pt x="19" y="0"/>
                    </a:moveTo>
                    <a:cubicBezTo>
                      <a:pt x="22" y="0"/>
                      <a:pt x="20" y="1"/>
                      <a:pt x="23" y="0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5"/>
                      <a:pt x="21" y="7"/>
                      <a:pt x="18" y="7"/>
                    </a:cubicBezTo>
                    <a:cubicBezTo>
                      <a:pt x="17" y="7"/>
                      <a:pt x="0" y="4"/>
                      <a:pt x="0" y="4"/>
                    </a:cubicBezTo>
                    <a:cubicBezTo>
                      <a:pt x="3" y="1"/>
                      <a:pt x="13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Freeform 126">
                <a:extLst>
                  <a:ext uri="{FF2B5EF4-FFF2-40B4-BE49-F238E27FC236}">
                    <a16:creationId xmlns:a16="http://schemas.microsoft.com/office/drawing/2014/main" id="{83AB5746-67B5-2886-0DA8-E4C26FA21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964" y="1729873"/>
                <a:ext cx="83013" cy="64218"/>
              </a:xfrm>
              <a:custGeom>
                <a:avLst/>
                <a:gdLst>
                  <a:gd name="T0" fmla="*/ 7 w 27"/>
                  <a:gd name="T1" fmla="*/ 18 h 21"/>
                  <a:gd name="T2" fmla="*/ 9 w 27"/>
                  <a:gd name="T3" fmla="*/ 15 h 21"/>
                  <a:gd name="T4" fmla="*/ 0 w 27"/>
                  <a:gd name="T5" fmla="*/ 4 h 21"/>
                  <a:gd name="T6" fmla="*/ 7 w 27"/>
                  <a:gd name="T7" fmla="*/ 0 h 21"/>
                  <a:gd name="T8" fmla="*/ 17 w 27"/>
                  <a:gd name="T9" fmla="*/ 4 h 21"/>
                  <a:gd name="T10" fmla="*/ 27 w 27"/>
                  <a:gd name="T11" fmla="*/ 10 h 21"/>
                  <a:gd name="T12" fmla="*/ 27 w 27"/>
                  <a:gd name="T13" fmla="*/ 18 h 21"/>
                  <a:gd name="T14" fmla="*/ 7 w 27"/>
                  <a:gd name="T1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1">
                    <a:moveTo>
                      <a:pt x="7" y="18"/>
                    </a:moveTo>
                    <a:cubicBezTo>
                      <a:pt x="7" y="16"/>
                      <a:pt x="9" y="15"/>
                      <a:pt x="9" y="15"/>
                    </a:cubicBezTo>
                    <a:cubicBezTo>
                      <a:pt x="6" y="11"/>
                      <a:pt x="0" y="10"/>
                      <a:pt x="0" y="4"/>
                    </a:cubicBezTo>
                    <a:cubicBezTo>
                      <a:pt x="0" y="1"/>
                      <a:pt x="4" y="0"/>
                      <a:pt x="7" y="0"/>
                    </a:cubicBezTo>
                    <a:cubicBezTo>
                      <a:pt x="7" y="2"/>
                      <a:pt x="13" y="4"/>
                      <a:pt x="17" y="4"/>
                    </a:cubicBezTo>
                    <a:cubicBezTo>
                      <a:pt x="17" y="11"/>
                      <a:pt x="27" y="4"/>
                      <a:pt x="27" y="10"/>
                    </a:cubicBezTo>
                    <a:cubicBezTo>
                      <a:pt x="27" y="13"/>
                      <a:pt x="26" y="15"/>
                      <a:pt x="27" y="18"/>
                    </a:cubicBezTo>
                    <a:cubicBezTo>
                      <a:pt x="17" y="20"/>
                      <a:pt x="7" y="21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Freeform 127">
                <a:extLst>
                  <a:ext uri="{FF2B5EF4-FFF2-40B4-BE49-F238E27FC236}">
                    <a16:creationId xmlns:a16="http://schemas.microsoft.com/office/drawing/2014/main" id="{CC74FF41-C716-0CB9-F6CF-31C6F531F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637" y="1667224"/>
                <a:ext cx="31325" cy="18795"/>
              </a:xfrm>
              <a:custGeom>
                <a:avLst/>
                <a:gdLst>
                  <a:gd name="T0" fmla="*/ 10 w 10"/>
                  <a:gd name="T1" fmla="*/ 0 h 6"/>
                  <a:gd name="T2" fmla="*/ 10 w 10"/>
                  <a:gd name="T3" fmla="*/ 6 h 6"/>
                  <a:gd name="T4" fmla="*/ 5 w 10"/>
                  <a:gd name="T5" fmla="*/ 6 h 6"/>
                  <a:gd name="T6" fmla="*/ 0 w 10"/>
                  <a:gd name="T7" fmla="*/ 0 h 6"/>
                  <a:gd name="T8" fmla="*/ 10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0" y="4"/>
                      <a:pt x="0" y="0"/>
                    </a:cubicBezTo>
                    <a:cubicBezTo>
                      <a:pt x="4" y="0"/>
                      <a:pt x="8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1" name="Freeform 128">
                <a:extLst>
                  <a:ext uri="{FF2B5EF4-FFF2-40B4-BE49-F238E27FC236}">
                    <a16:creationId xmlns:a16="http://schemas.microsoft.com/office/drawing/2014/main" id="{218B0482-EA51-0C63-1734-4E4AB19B4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915" y="1590477"/>
                <a:ext cx="275662" cy="184820"/>
              </a:xfrm>
              <a:custGeom>
                <a:avLst/>
                <a:gdLst>
                  <a:gd name="T0" fmla="*/ 59 w 89"/>
                  <a:gd name="T1" fmla="*/ 24 h 60"/>
                  <a:gd name="T2" fmla="*/ 63 w 89"/>
                  <a:gd name="T3" fmla="*/ 24 h 60"/>
                  <a:gd name="T4" fmla="*/ 63 w 89"/>
                  <a:gd name="T5" fmla="*/ 20 h 60"/>
                  <a:gd name="T6" fmla="*/ 61 w 89"/>
                  <a:gd name="T7" fmla="*/ 18 h 60"/>
                  <a:gd name="T8" fmla="*/ 64 w 89"/>
                  <a:gd name="T9" fmla="*/ 18 h 60"/>
                  <a:gd name="T10" fmla="*/ 68 w 89"/>
                  <a:gd name="T11" fmla="*/ 23 h 60"/>
                  <a:gd name="T12" fmla="*/ 71 w 89"/>
                  <a:gd name="T13" fmla="*/ 27 h 60"/>
                  <a:gd name="T14" fmla="*/ 69 w 89"/>
                  <a:gd name="T15" fmla="*/ 32 h 60"/>
                  <a:gd name="T16" fmla="*/ 74 w 89"/>
                  <a:gd name="T17" fmla="*/ 32 h 60"/>
                  <a:gd name="T18" fmla="*/ 88 w 89"/>
                  <a:gd name="T19" fmla="*/ 35 h 60"/>
                  <a:gd name="T20" fmla="*/ 88 w 89"/>
                  <a:gd name="T21" fmla="*/ 40 h 60"/>
                  <a:gd name="T22" fmla="*/ 81 w 89"/>
                  <a:gd name="T23" fmla="*/ 41 h 60"/>
                  <a:gd name="T24" fmla="*/ 68 w 89"/>
                  <a:gd name="T25" fmla="*/ 50 h 60"/>
                  <a:gd name="T26" fmla="*/ 63 w 89"/>
                  <a:gd name="T27" fmla="*/ 45 h 60"/>
                  <a:gd name="T28" fmla="*/ 60 w 89"/>
                  <a:gd name="T29" fmla="*/ 49 h 60"/>
                  <a:gd name="T30" fmla="*/ 64 w 89"/>
                  <a:gd name="T31" fmla="*/ 55 h 60"/>
                  <a:gd name="T32" fmla="*/ 58 w 89"/>
                  <a:gd name="T33" fmla="*/ 55 h 60"/>
                  <a:gd name="T34" fmla="*/ 58 w 89"/>
                  <a:gd name="T35" fmla="*/ 58 h 60"/>
                  <a:gd name="T36" fmla="*/ 48 w 89"/>
                  <a:gd name="T37" fmla="*/ 53 h 60"/>
                  <a:gd name="T38" fmla="*/ 41 w 89"/>
                  <a:gd name="T39" fmla="*/ 60 h 60"/>
                  <a:gd name="T40" fmla="*/ 30 w 89"/>
                  <a:gd name="T41" fmla="*/ 55 h 60"/>
                  <a:gd name="T42" fmla="*/ 33 w 89"/>
                  <a:gd name="T43" fmla="*/ 53 h 60"/>
                  <a:gd name="T44" fmla="*/ 21 w 89"/>
                  <a:gd name="T45" fmla="*/ 45 h 60"/>
                  <a:gd name="T46" fmla="*/ 42 w 89"/>
                  <a:gd name="T47" fmla="*/ 40 h 60"/>
                  <a:gd name="T48" fmla="*/ 31 w 89"/>
                  <a:gd name="T49" fmla="*/ 37 h 60"/>
                  <a:gd name="T50" fmla="*/ 22 w 89"/>
                  <a:gd name="T51" fmla="*/ 40 h 60"/>
                  <a:gd name="T52" fmla="*/ 18 w 89"/>
                  <a:gd name="T53" fmla="*/ 36 h 60"/>
                  <a:gd name="T54" fmla="*/ 12 w 89"/>
                  <a:gd name="T55" fmla="*/ 38 h 60"/>
                  <a:gd name="T56" fmla="*/ 10 w 89"/>
                  <a:gd name="T57" fmla="*/ 35 h 60"/>
                  <a:gd name="T58" fmla="*/ 16 w 89"/>
                  <a:gd name="T59" fmla="*/ 32 h 60"/>
                  <a:gd name="T60" fmla="*/ 0 w 89"/>
                  <a:gd name="T61" fmla="*/ 23 h 60"/>
                  <a:gd name="T62" fmla="*/ 4 w 89"/>
                  <a:gd name="T63" fmla="*/ 23 h 60"/>
                  <a:gd name="T64" fmla="*/ 13 w 89"/>
                  <a:gd name="T65" fmla="*/ 25 h 60"/>
                  <a:gd name="T66" fmla="*/ 15 w 89"/>
                  <a:gd name="T67" fmla="*/ 23 h 60"/>
                  <a:gd name="T68" fmla="*/ 2 w 89"/>
                  <a:gd name="T69" fmla="*/ 17 h 60"/>
                  <a:gd name="T70" fmla="*/ 9 w 89"/>
                  <a:gd name="T71" fmla="*/ 14 h 60"/>
                  <a:gd name="T72" fmla="*/ 17 w 89"/>
                  <a:gd name="T73" fmla="*/ 16 h 60"/>
                  <a:gd name="T74" fmla="*/ 20 w 89"/>
                  <a:gd name="T75" fmla="*/ 13 h 60"/>
                  <a:gd name="T76" fmla="*/ 12 w 89"/>
                  <a:gd name="T77" fmla="*/ 13 h 60"/>
                  <a:gd name="T78" fmla="*/ 8 w 89"/>
                  <a:gd name="T79" fmla="*/ 8 h 60"/>
                  <a:gd name="T80" fmla="*/ 19 w 89"/>
                  <a:gd name="T81" fmla="*/ 6 h 60"/>
                  <a:gd name="T82" fmla="*/ 24 w 89"/>
                  <a:gd name="T83" fmla="*/ 6 h 60"/>
                  <a:gd name="T84" fmla="*/ 15 w 89"/>
                  <a:gd name="T85" fmla="*/ 0 h 60"/>
                  <a:gd name="T86" fmla="*/ 33 w 89"/>
                  <a:gd name="T87" fmla="*/ 3 h 60"/>
                  <a:gd name="T88" fmla="*/ 43 w 89"/>
                  <a:gd name="T89" fmla="*/ 15 h 60"/>
                  <a:gd name="T90" fmla="*/ 54 w 89"/>
                  <a:gd name="T91" fmla="*/ 16 h 60"/>
                  <a:gd name="T92" fmla="*/ 59 w 89"/>
                  <a:gd name="T9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9" h="60">
                    <a:moveTo>
                      <a:pt x="59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8"/>
                      <a:pt x="63" y="18"/>
                      <a:pt x="64" y="18"/>
                    </a:cubicBezTo>
                    <a:cubicBezTo>
                      <a:pt x="68" y="18"/>
                      <a:pt x="68" y="20"/>
                      <a:pt x="68" y="23"/>
                    </a:cubicBezTo>
                    <a:cubicBezTo>
                      <a:pt x="68" y="25"/>
                      <a:pt x="71" y="25"/>
                      <a:pt x="71" y="27"/>
                    </a:cubicBezTo>
                    <a:cubicBezTo>
                      <a:pt x="71" y="29"/>
                      <a:pt x="69" y="30"/>
                      <a:pt x="69" y="32"/>
                    </a:cubicBezTo>
                    <a:cubicBezTo>
                      <a:pt x="69" y="34"/>
                      <a:pt x="74" y="32"/>
                      <a:pt x="74" y="32"/>
                    </a:cubicBezTo>
                    <a:cubicBezTo>
                      <a:pt x="77" y="32"/>
                      <a:pt x="85" y="35"/>
                      <a:pt x="88" y="35"/>
                    </a:cubicBezTo>
                    <a:cubicBezTo>
                      <a:pt x="88" y="37"/>
                      <a:pt x="89" y="39"/>
                      <a:pt x="88" y="40"/>
                    </a:cubicBezTo>
                    <a:cubicBezTo>
                      <a:pt x="87" y="41"/>
                      <a:pt x="84" y="41"/>
                      <a:pt x="81" y="41"/>
                    </a:cubicBezTo>
                    <a:cubicBezTo>
                      <a:pt x="76" y="42"/>
                      <a:pt x="72" y="50"/>
                      <a:pt x="68" y="50"/>
                    </a:cubicBezTo>
                    <a:cubicBezTo>
                      <a:pt x="64" y="50"/>
                      <a:pt x="64" y="48"/>
                      <a:pt x="63" y="45"/>
                    </a:cubicBezTo>
                    <a:cubicBezTo>
                      <a:pt x="62" y="46"/>
                      <a:pt x="61" y="47"/>
                      <a:pt x="60" y="49"/>
                    </a:cubicBezTo>
                    <a:cubicBezTo>
                      <a:pt x="62" y="52"/>
                      <a:pt x="63" y="52"/>
                      <a:pt x="64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6" y="59"/>
                      <a:pt x="51" y="55"/>
                      <a:pt x="48" y="53"/>
                    </a:cubicBezTo>
                    <a:cubicBezTo>
                      <a:pt x="48" y="58"/>
                      <a:pt x="46" y="60"/>
                      <a:pt x="41" y="60"/>
                    </a:cubicBezTo>
                    <a:cubicBezTo>
                      <a:pt x="37" y="60"/>
                      <a:pt x="30" y="59"/>
                      <a:pt x="30" y="55"/>
                    </a:cubicBezTo>
                    <a:cubicBezTo>
                      <a:pt x="32" y="54"/>
                      <a:pt x="33" y="54"/>
                      <a:pt x="33" y="53"/>
                    </a:cubicBezTo>
                    <a:cubicBezTo>
                      <a:pt x="29" y="53"/>
                      <a:pt x="21" y="50"/>
                      <a:pt x="21" y="45"/>
                    </a:cubicBezTo>
                    <a:cubicBezTo>
                      <a:pt x="21" y="40"/>
                      <a:pt x="38" y="41"/>
                      <a:pt x="42" y="40"/>
                    </a:cubicBezTo>
                    <a:cubicBezTo>
                      <a:pt x="38" y="39"/>
                      <a:pt x="35" y="37"/>
                      <a:pt x="31" y="37"/>
                    </a:cubicBezTo>
                    <a:cubicBezTo>
                      <a:pt x="26" y="37"/>
                      <a:pt x="25" y="40"/>
                      <a:pt x="22" y="40"/>
                    </a:cubicBezTo>
                    <a:cubicBezTo>
                      <a:pt x="19" y="40"/>
                      <a:pt x="19" y="38"/>
                      <a:pt x="18" y="36"/>
                    </a:cubicBezTo>
                    <a:cubicBezTo>
                      <a:pt x="15" y="37"/>
                      <a:pt x="14" y="38"/>
                      <a:pt x="12" y="38"/>
                    </a:cubicBezTo>
                    <a:cubicBezTo>
                      <a:pt x="10" y="38"/>
                      <a:pt x="10" y="37"/>
                      <a:pt x="10" y="35"/>
                    </a:cubicBezTo>
                    <a:cubicBezTo>
                      <a:pt x="13" y="34"/>
                      <a:pt x="15" y="34"/>
                      <a:pt x="16" y="32"/>
                    </a:cubicBezTo>
                    <a:cubicBezTo>
                      <a:pt x="7" y="32"/>
                      <a:pt x="0" y="31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4"/>
                      <a:pt x="10" y="25"/>
                      <a:pt x="13" y="25"/>
                    </a:cubicBezTo>
                    <a:cubicBezTo>
                      <a:pt x="14" y="25"/>
                      <a:pt x="15" y="23"/>
                      <a:pt x="15" y="23"/>
                    </a:cubicBezTo>
                    <a:cubicBezTo>
                      <a:pt x="11" y="22"/>
                      <a:pt x="2" y="20"/>
                      <a:pt x="2" y="17"/>
                    </a:cubicBezTo>
                    <a:cubicBezTo>
                      <a:pt x="2" y="14"/>
                      <a:pt x="7" y="14"/>
                      <a:pt x="9" y="14"/>
                    </a:cubicBezTo>
                    <a:cubicBezTo>
                      <a:pt x="13" y="14"/>
                      <a:pt x="15" y="16"/>
                      <a:pt x="17" y="16"/>
                    </a:cubicBezTo>
                    <a:cubicBezTo>
                      <a:pt x="19" y="16"/>
                      <a:pt x="19" y="14"/>
                      <a:pt x="20" y="13"/>
                    </a:cubicBezTo>
                    <a:cubicBezTo>
                      <a:pt x="17" y="11"/>
                      <a:pt x="14" y="13"/>
                      <a:pt x="12" y="13"/>
                    </a:cubicBezTo>
                    <a:cubicBezTo>
                      <a:pt x="11" y="13"/>
                      <a:pt x="8" y="9"/>
                      <a:pt x="8" y="8"/>
                    </a:cubicBezTo>
                    <a:cubicBezTo>
                      <a:pt x="12" y="6"/>
                      <a:pt x="14" y="5"/>
                      <a:pt x="19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4"/>
                      <a:pt x="16" y="4"/>
                      <a:pt x="15" y="0"/>
                    </a:cubicBezTo>
                    <a:cubicBezTo>
                      <a:pt x="23" y="0"/>
                      <a:pt x="28" y="1"/>
                      <a:pt x="33" y="3"/>
                    </a:cubicBezTo>
                    <a:cubicBezTo>
                      <a:pt x="39" y="5"/>
                      <a:pt x="38" y="14"/>
                      <a:pt x="43" y="15"/>
                    </a:cubicBezTo>
                    <a:cubicBezTo>
                      <a:pt x="47" y="17"/>
                      <a:pt x="50" y="14"/>
                      <a:pt x="54" y="16"/>
                    </a:cubicBezTo>
                    <a:cubicBezTo>
                      <a:pt x="58" y="18"/>
                      <a:pt x="57" y="21"/>
                      <a:pt x="59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2" name="Freeform 129">
                <a:extLst>
                  <a:ext uri="{FF2B5EF4-FFF2-40B4-BE49-F238E27FC236}">
                    <a16:creationId xmlns:a16="http://schemas.microsoft.com/office/drawing/2014/main" id="{6E5BBD53-56AA-93EC-2588-761B3AF1D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758" y="2364212"/>
                <a:ext cx="181687" cy="114338"/>
              </a:xfrm>
              <a:custGeom>
                <a:avLst/>
                <a:gdLst>
                  <a:gd name="T0" fmla="*/ 5 w 59"/>
                  <a:gd name="T1" fmla="*/ 25 h 37"/>
                  <a:gd name="T2" fmla="*/ 8 w 59"/>
                  <a:gd name="T3" fmla="*/ 21 h 37"/>
                  <a:gd name="T4" fmla="*/ 8 w 59"/>
                  <a:gd name="T5" fmla="*/ 17 h 37"/>
                  <a:gd name="T6" fmla="*/ 17 w 59"/>
                  <a:gd name="T7" fmla="*/ 0 h 37"/>
                  <a:gd name="T8" fmla="*/ 21 w 59"/>
                  <a:gd name="T9" fmla="*/ 8 h 37"/>
                  <a:gd name="T10" fmla="*/ 24 w 59"/>
                  <a:gd name="T11" fmla="*/ 6 h 37"/>
                  <a:gd name="T12" fmla="*/ 44 w 59"/>
                  <a:gd name="T13" fmla="*/ 17 h 37"/>
                  <a:gd name="T14" fmla="*/ 46 w 59"/>
                  <a:gd name="T15" fmla="*/ 22 h 37"/>
                  <a:gd name="T16" fmla="*/ 59 w 59"/>
                  <a:gd name="T17" fmla="*/ 28 h 37"/>
                  <a:gd name="T18" fmla="*/ 49 w 59"/>
                  <a:gd name="T19" fmla="*/ 31 h 37"/>
                  <a:gd name="T20" fmla="*/ 41 w 59"/>
                  <a:gd name="T21" fmla="*/ 31 h 37"/>
                  <a:gd name="T22" fmla="*/ 30 w 59"/>
                  <a:gd name="T23" fmla="*/ 24 h 37"/>
                  <a:gd name="T24" fmla="*/ 17 w 59"/>
                  <a:gd name="T25" fmla="*/ 34 h 37"/>
                  <a:gd name="T26" fmla="*/ 15 w 59"/>
                  <a:gd name="T27" fmla="*/ 37 h 37"/>
                  <a:gd name="T28" fmla="*/ 13 w 59"/>
                  <a:gd name="T29" fmla="*/ 31 h 37"/>
                  <a:gd name="T30" fmla="*/ 0 w 59"/>
                  <a:gd name="T31" fmla="*/ 31 h 37"/>
                  <a:gd name="T32" fmla="*/ 5 w 59"/>
                  <a:gd name="T33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37">
                    <a:moveTo>
                      <a:pt x="5" y="25"/>
                    </a:moveTo>
                    <a:cubicBezTo>
                      <a:pt x="6" y="24"/>
                      <a:pt x="8" y="23"/>
                      <a:pt x="8" y="21"/>
                    </a:cubicBezTo>
                    <a:cubicBezTo>
                      <a:pt x="8" y="19"/>
                      <a:pt x="8" y="20"/>
                      <a:pt x="8" y="17"/>
                    </a:cubicBezTo>
                    <a:cubicBezTo>
                      <a:pt x="8" y="12"/>
                      <a:pt x="9" y="1"/>
                      <a:pt x="17" y="0"/>
                    </a:cubicBezTo>
                    <a:cubicBezTo>
                      <a:pt x="18" y="4"/>
                      <a:pt x="20" y="5"/>
                      <a:pt x="21" y="8"/>
                    </a:cubicBezTo>
                    <a:cubicBezTo>
                      <a:pt x="22" y="7"/>
                      <a:pt x="23" y="6"/>
                      <a:pt x="24" y="6"/>
                    </a:cubicBezTo>
                    <a:cubicBezTo>
                      <a:pt x="30" y="13"/>
                      <a:pt x="39" y="10"/>
                      <a:pt x="44" y="17"/>
                    </a:cubicBezTo>
                    <a:cubicBezTo>
                      <a:pt x="46" y="19"/>
                      <a:pt x="45" y="21"/>
                      <a:pt x="46" y="22"/>
                    </a:cubicBezTo>
                    <a:cubicBezTo>
                      <a:pt x="51" y="26"/>
                      <a:pt x="56" y="24"/>
                      <a:pt x="59" y="28"/>
                    </a:cubicBezTo>
                    <a:cubicBezTo>
                      <a:pt x="55" y="30"/>
                      <a:pt x="53" y="31"/>
                      <a:pt x="49" y="31"/>
                    </a:cubicBezTo>
                    <a:cubicBezTo>
                      <a:pt x="46" y="31"/>
                      <a:pt x="44" y="31"/>
                      <a:pt x="41" y="31"/>
                    </a:cubicBezTo>
                    <a:cubicBezTo>
                      <a:pt x="41" y="31"/>
                      <a:pt x="32" y="24"/>
                      <a:pt x="30" y="24"/>
                    </a:cubicBezTo>
                    <a:cubicBezTo>
                      <a:pt x="30" y="30"/>
                      <a:pt x="21" y="36"/>
                      <a:pt x="17" y="34"/>
                    </a:cubicBezTo>
                    <a:cubicBezTo>
                      <a:pt x="16" y="36"/>
                      <a:pt x="16" y="37"/>
                      <a:pt x="15" y="37"/>
                    </a:cubicBezTo>
                    <a:cubicBezTo>
                      <a:pt x="11" y="37"/>
                      <a:pt x="12" y="34"/>
                      <a:pt x="13" y="31"/>
                    </a:cubicBezTo>
                    <a:cubicBezTo>
                      <a:pt x="8" y="30"/>
                      <a:pt x="3" y="31"/>
                      <a:pt x="0" y="31"/>
                    </a:cubicBezTo>
                    <a:cubicBezTo>
                      <a:pt x="1" y="26"/>
                      <a:pt x="4" y="26"/>
                      <a:pt x="5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Freeform 130">
                <a:extLst>
                  <a:ext uri="{FF2B5EF4-FFF2-40B4-BE49-F238E27FC236}">
                    <a16:creationId xmlns:a16="http://schemas.microsoft.com/office/drawing/2014/main" id="{8D5E96DF-EB44-2754-EC58-C35997555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4060" y="2248308"/>
                <a:ext cx="56385" cy="56385"/>
              </a:xfrm>
              <a:custGeom>
                <a:avLst/>
                <a:gdLst>
                  <a:gd name="T0" fmla="*/ 18 w 18"/>
                  <a:gd name="T1" fmla="*/ 12 h 18"/>
                  <a:gd name="T2" fmla="*/ 7 w 18"/>
                  <a:gd name="T3" fmla="*/ 18 h 18"/>
                  <a:gd name="T4" fmla="*/ 0 w 18"/>
                  <a:gd name="T5" fmla="*/ 12 h 18"/>
                  <a:gd name="T6" fmla="*/ 18 w 18"/>
                  <a:gd name="T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cubicBezTo>
                      <a:pt x="18" y="16"/>
                      <a:pt x="11" y="18"/>
                      <a:pt x="7" y="18"/>
                    </a:cubicBezTo>
                    <a:cubicBezTo>
                      <a:pt x="3" y="18"/>
                      <a:pt x="0" y="15"/>
                      <a:pt x="0" y="12"/>
                    </a:cubicBezTo>
                    <a:cubicBezTo>
                      <a:pt x="0" y="0"/>
                      <a:pt x="18" y="2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131">
                <a:extLst>
                  <a:ext uri="{FF2B5EF4-FFF2-40B4-BE49-F238E27FC236}">
                    <a16:creationId xmlns:a16="http://schemas.microsoft.com/office/drawing/2014/main" id="{9DF2EED0-3B68-C76F-20A0-266946965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168" y="2481684"/>
                <a:ext cx="42290" cy="32893"/>
              </a:xfrm>
              <a:custGeom>
                <a:avLst/>
                <a:gdLst>
                  <a:gd name="T0" fmla="*/ 6 w 14"/>
                  <a:gd name="T1" fmla="*/ 1 h 11"/>
                  <a:gd name="T2" fmla="*/ 14 w 14"/>
                  <a:gd name="T3" fmla="*/ 2 h 11"/>
                  <a:gd name="T4" fmla="*/ 0 w 14"/>
                  <a:gd name="T5" fmla="*/ 11 h 11"/>
                  <a:gd name="T6" fmla="*/ 0 w 14"/>
                  <a:gd name="T7" fmla="*/ 8 h 11"/>
                  <a:gd name="T8" fmla="*/ 6 w 14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6" y="1"/>
                    </a:moveTo>
                    <a:cubicBezTo>
                      <a:pt x="12" y="0"/>
                      <a:pt x="11" y="0"/>
                      <a:pt x="14" y="2"/>
                    </a:cubicBezTo>
                    <a:cubicBezTo>
                      <a:pt x="12" y="5"/>
                      <a:pt x="5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5"/>
                      <a:pt x="6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132">
                <a:extLst>
                  <a:ext uri="{FF2B5EF4-FFF2-40B4-BE49-F238E27FC236}">
                    <a16:creationId xmlns:a16="http://schemas.microsoft.com/office/drawing/2014/main" id="{1C8C23C5-B473-D9E3-CFFE-C9CFB5A52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650" y="2003973"/>
                <a:ext cx="120603" cy="50120"/>
              </a:xfrm>
              <a:custGeom>
                <a:avLst/>
                <a:gdLst>
                  <a:gd name="T0" fmla="*/ 14 w 39"/>
                  <a:gd name="T1" fmla="*/ 16 h 16"/>
                  <a:gd name="T2" fmla="*/ 6 w 39"/>
                  <a:gd name="T3" fmla="*/ 10 h 16"/>
                  <a:gd name="T4" fmla="*/ 0 w 39"/>
                  <a:gd name="T5" fmla="*/ 4 h 16"/>
                  <a:gd name="T6" fmla="*/ 5 w 39"/>
                  <a:gd name="T7" fmla="*/ 0 h 16"/>
                  <a:gd name="T8" fmla="*/ 19 w 39"/>
                  <a:gd name="T9" fmla="*/ 2 h 16"/>
                  <a:gd name="T10" fmla="*/ 39 w 39"/>
                  <a:gd name="T11" fmla="*/ 11 h 16"/>
                  <a:gd name="T12" fmla="*/ 33 w 39"/>
                  <a:gd name="T13" fmla="*/ 15 h 16"/>
                  <a:gd name="T14" fmla="*/ 25 w 39"/>
                  <a:gd name="T15" fmla="*/ 13 h 16"/>
                  <a:gd name="T16" fmla="*/ 14 w 39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6">
                    <a:moveTo>
                      <a:pt x="14" y="16"/>
                    </a:moveTo>
                    <a:cubicBezTo>
                      <a:pt x="8" y="16"/>
                      <a:pt x="4" y="15"/>
                      <a:pt x="6" y="10"/>
                    </a:cubicBezTo>
                    <a:cubicBezTo>
                      <a:pt x="3" y="8"/>
                      <a:pt x="0" y="7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11" y="0"/>
                      <a:pt x="13" y="2"/>
                      <a:pt x="19" y="2"/>
                    </a:cubicBezTo>
                    <a:cubicBezTo>
                      <a:pt x="27" y="2"/>
                      <a:pt x="33" y="8"/>
                      <a:pt x="39" y="11"/>
                    </a:cubicBezTo>
                    <a:cubicBezTo>
                      <a:pt x="38" y="13"/>
                      <a:pt x="36" y="15"/>
                      <a:pt x="33" y="15"/>
                    </a:cubicBezTo>
                    <a:cubicBezTo>
                      <a:pt x="30" y="15"/>
                      <a:pt x="28" y="13"/>
                      <a:pt x="25" y="13"/>
                    </a:cubicBezTo>
                    <a:cubicBezTo>
                      <a:pt x="22" y="13"/>
                      <a:pt x="19" y="16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133">
                <a:extLst>
                  <a:ext uri="{FF2B5EF4-FFF2-40B4-BE49-F238E27FC236}">
                    <a16:creationId xmlns:a16="http://schemas.microsoft.com/office/drawing/2014/main" id="{A4D12C89-A54E-82DA-F600-3CDFD7ED5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047" y="2502046"/>
                <a:ext cx="31325" cy="31325"/>
              </a:xfrm>
              <a:custGeom>
                <a:avLst/>
                <a:gdLst>
                  <a:gd name="T0" fmla="*/ 10 w 10"/>
                  <a:gd name="T1" fmla="*/ 4 h 10"/>
                  <a:gd name="T2" fmla="*/ 5 w 10"/>
                  <a:gd name="T3" fmla="*/ 10 h 10"/>
                  <a:gd name="T4" fmla="*/ 0 w 10"/>
                  <a:gd name="T5" fmla="*/ 6 h 10"/>
                  <a:gd name="T6" fmla="*/ 10 w 10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8" y="6"/>
                      <a:pt x="7" y="10"/>
                      <a:pt x="5" y="10"/>
                    </a:cubicBezTo>
                    <a:cubicBezTo>
                      <a:pt x="4" y="10"/>
                      <a:pt x="0" y="6"/>
                      <a:pt x="0" y="6"/>
                    </a:cubicBezTo>
                    <a:cubicBezTo>
                      <a:pt x="0" y="1"/>
                      <a:pt x="7" y="0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134">
                <a:extLst>
                  <a:ext uri="{FF2B5EF4-FFF2-40B4-BE49-F238E27FC236}">
                    <a16:creationId xmlns:a16="http://schemas.microsoft.com/office/drawing/2014/main" id="{F2D90244-F846-D1BC-A2D8-6B8C90952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844" y="2263972"/>
                <a:ext cx="28193" cy="18795"/>
              </a:xfrm>
              <a:custGeom>
                <a:avLst/>
                <a:gdLst>
                  <a:gd name="T0" fmla="*/ 3 w 9"/>
                  <a:gd name="T1" fmla="*/ 5 h 6"/>
                  <a:gd name="T2" fmla="*/ 0 w 9"/>
                  <a:gd name="T3" fmla="*/ 3 h 6"/>
                  <a:gd name="T4" fmla="*/ 3 w 9"/>
                  <a:gd name="T5" fmla="*/ 0 h 6"/>
                  <a:gd name="T6" fmla="*/ 9 w 9"/>
                  <a:gd name="T7" fmla="*/ 5 h 6"/>
                  <a:gd name="T8" fmla="*/ 3 w 9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3" y="5"/>
                    </a:moveTo>
                    <a:cubicBezTo>
                      <a:pt x="1" y="5"/>
                      <a:pt x="0" y="5"/>
                      <a:pt x="0" y="3"/>
                    </a:cubicBezTo>
                    <a:cubicBezTo>
                      <a:pt x="0" y="2"/>
                      <a:pt x="3" y="0"/>
                      <a:pt x="3" y="0"/>
                    </a:cubicBezTo>
                    <a:cubicBezTo>
                      <a:pt x="6" y="0"/>
                      <a:pt x="8" y="4"/>
                      <a:pt x="9" y="5"/>
                    </a:cubicBezTo>
                    <a:cubicBezTo>
                      <a:pt x="5" y="6"/>
                      <a:pt x="6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135">
                <a:extLst>
                  <a:ext uri="{FF2B5EF4-FFF2-40B4-BE49-F238E27FC236}">
                    <a16:creationId xmlns:a16="http://schemas.microsoft.com/office/drawing/2014/main" id="{B8018A01-FFC7-FC8C-65FE-35452BEEE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2975" y="2215417"/>
                <a:ext cx="31325" cy="18795"/>
              </a:xfrm>
              <a:custGeom>
                <a:avLst/>
                <a:gdLst>
                  <a:gd name="T0" fmla="*/ 3 w 10"/>
                  <a:gd name="T1" fmla="*/ 6 h 6"/>
                  <a:gd name="T2" fmla="*/ 10 w 10"/>
                  <a:gd name="T3" fmla="*/ 0 h 6"/>
                  <a:gd name="T4" fmla="*/ 3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cubicBezTo>
                      <a:pt x="0" y="6"/>
                      <a:pt x="7" y="0"/>
                      <a:pt x="10" y="0"/>
                    </a:cubicBezTo>
                    <a:cubicBezTo>
                      <a:pt x="9" y="3"/>
                      <a:pt x="7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9" name="Freeform 136">
                <a:extLst>
                  <a:ext uri="{FF2B5EF4-FFF2-40B4-BE49-F238E27FC236}">
                    <a16:creationId xmlns:a16="http://schemas.microsoft.com/office/drawing/2014/main" id="{05F1C3FF-583E-A944-A309-D20BDC976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710" y="2000839"/>
                <a:ext cx="729881" cy="526266"/>
              </a:xfrm>
              <a:custGeom>
                <a:avLst/>
                <a:gdLst>
                  <a:gd name="T0" fmla="*/ 217 w 236"/>
                  <a:gd name="T1" fmla="*/ 128 h 170"/>
                  <a:gd name="T2" fmla="*/ 183 w 236"/>
                  <a:gd name="T3" fmla="*/ 111 h 170"/>
                  <a:gd name="T4" fmla="*/ 188 w 236"/>
                  <a:gd name="T5" fmla="*/ 115 h 170"/>
                  <a:gd name="T6" fmla="*/ 184 w 236"/>
                  <a:gd name="T7" fmla="*/ 120 h 170"/>
                  <a:gd name="T8" fmla="*/ 194 w 236"/>
                  <a:gd name="T9" fmla="*/ 131 h 170"/>
                  <a:gd name="T10" fmla="*/ 207 w 236"/>
                  <a:gd name="T11" fmla="*/ 134 h 170"/>
                  <a:gd name="T12" fmla="*/ 212 w 236"/>
                  <a:gd name="T13" fmla="*/ 146 h 170"/>
                  <a:gd name="T14" fmla="*/ 181 w 236"/>
                  <a:gd name="T15" fmla="*/ 146 h 170"/>
                  <a:gd name="T16" fmla="*/ 198 w 236"/>
                  <a:gd name="T17" fmla="*/ 166 h 170"/>
                  <a:gd name="T18" fmla="*/ 192 w 236"/>
                  <a:gd name="T19" fmla="*/ 166 h 170"/>
                  <a:gd name="T20" fmla="*/ 152 w 236"/>
                  <a:gd name="T21" fmla="*/ 147 h 170"/>
                  <a:gd name="T22" fmla="*/ 124 w 236"/>
                  <a:gd name="T23" fmla="*/ 137 h 170"/>
                  <a:gd name="T24" fmla="*/ 110 w 236"/>
                  <a:gd name="T25" fmla="*/ 139 h 170"/>
                  <a:gd name="T26" fmla="*/ 109 w 236"/>
                  <a:gd name="T27" fmla="*/ 123 h 170"/>
                  <a:gd name="T28" fmla="*/ 135 w 236"/>
                  <a:gd name="T29" fmla="*/ 119 h 170"/>
                  <a:gd name="T30" fmla="*/ 137 w 236"/>
                  <a:gd name="T31" fmla="*/ 109 h 170"/>
                  <a:gd name="T32" fmla="*/ 121 w 236"/>
                  <a:gd name="T33" fmla="*/ 75 h 170"/>
                  <a:gd name="T34" fmla="*/ 109 w 236"/>
                  <a:gd name="T35" fmla="*/ 75 h 170"/>
                  <a:gd name="T36" fmla="*/ 95 w 236"/>
                  <a:gd name="T37" fmla="*/ 55 h 170"/>
                  <a:gd name="T38" fmla="*/ 79 w 236"/>
                  <a:gd name="T39" fmla="*/ 59 h 170"/>
                  <a:gd name="T40" fmla="*/ 27 w 236"/>
                  <a:gd name="T41" fmla="*/ 54 h 170"/>
                  <a:gd name="T42" fmla="*/ 7 w 236"/>
                  <a:gd name="T43" fmla="*/ 45 h 170"/>
                  <a:gd name="T44" fmla="*/ 20 w 236"/>
                  <a:gd name="T45" fmla="*/ 42 h 170"/>
                  <a:gd name="T46" fmla="*/ 0 w 236"/>
                  <a:gd name="T47" fmla="*/ 32 h 170"/>
                  <a:gd name="T48" fmla="*/ 8 w 236"/>
                  <a:gd name="T49" fmla="*/ 11 h 170"/>
                  <a:gd name="T50" fmla="*/ 40 w 236"/>
                  <a:gd name="T51" fmla="*/ 3 h 170"/>
                  <a:gd name="T52" fmla="*/ 30 w 236"/>
                  <a:gd name="T53" fmla="*/ 21 h 170"/>
                  <a:gd name="T54" fmla="*/ 33 w 236"/>
                  <a:gd name="T55" fmla="*/ 31 h 170"/>
                  <a:gd name="T56" fmla="*/ 36 w 236"/>
                  <a:gd name="T57" fmla="*/ 17 h 170"/>
                  <a:gd name="T58" fmla="*/ 78 w 236"/>
                  <a:gd name="T59" fmla="*/ 19 h 170"/>
                  <a:gd name="T60" fmla="*/ 84 w 236"/>
                  <a:gd name="T61" fmla="*/ 22 h 170"/>
                  <a:gd name="T62" fmla="*/ 102 w 236"/>
                  <a:gd name="T63" fmla="*/ 18 h 170"/>
                  <a:gd name="T64" fmla="*/ 141 w 236"/>
                  <a:gd name="T65" fmla="*/ 36 h 170"/>
                  <a:gd name="T66" fmla="*/ 158 w 236"/>
                  <a:gd name="T67" fmla="*/ 42 h 170"/>
                  <a:gd name="T68" fmla="*/ 178 w 236"/>
                  <a:gd name="T69" fmla="*/ 55 h 170"/>
                  <a:gd name="T70" fmla="*/ 191 w 236"/>
                  <a:gd name="T71" fmla="*/ 62 h 170"/>
                  <a:gd name="T72" fmla="*/ 189 w 236"/>
                  <a:gd name="T73" fmla="*/ 67 h 170"/>
                  <a:gd name="T74" fmla="*/ 184 w 236"/>
                  <a:gd name="T75" fmla="*/ 76 h 170"/>
                  <a:gd name="T76" fmla="*/ 206 w 236"/>
                  <a:gd name="T77" fmla="*/ 88 h 170"/>
                  <a:gd name="T78" fmla="*/ 223 w 236"/>
                  <a:gd name="T79" fmla="*/ 100 h 170"/>
                  <a:gd name="T80" fmla="*/ 236 w 236"/>
                  <a:gd name="T81" fmla="*/ 108 h 170"/>
                  <a:gd name="T82" fmla="*/ 227 w 236"/>
                  <a:gd name="T83" fmla="*/ 11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170">
                    <a:moveTo>
                      <a:pt x="221" y="120"/>
                    </a:moveTo>
                    <a:cubicBezTo>
                      <a:pt x="221" y="123"/>
                      <a:pt x="220" y="128"/>
                      <a:pt x="217" y="128"/>
                    </a:cubicBezTo>
                    <a:cubicBezTo>
                      <a:pt x="203" y="128"/>
                      <a:pt x="202" y="108"/>
                      <a:pt x="188" y="108"/>
                    </a:cubicBezTo>
                    <a:cubicBezTo>
                      <a:pt x="187" y="108"/>
                      <a:pt x="183" y="111"/>
                      <a:pt x="183" y="111"/>
                    </a:cubicBezTo>
                    <a:cubicBezTo>
                      <a:pt x="185" y="113"/>
                      <a:pt x="186" y="112"/>
                      <a:pt x="188" y="112"/>
                    </a:cubicBezTo>
                    <a:cubicBezTo>
                      <a:pt x="188" y="115"/>
                      <a:pt x="188" y="115"/>
                      <a:pt x="188" y="115"/>
                    </a:cubicBezTo>
                    <a:cubicBezTo>
                      <a:pt x="187" y="116"/>
                      <a:pt x="185" y="116"/>
                      <a:pt x="184" y="115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3"/>
                      <a:pt x="192" y="130"/>
                      <a:pt x="194" y="131"/>
                    </a:cubicBezTo>
                    <a:cubicBezTo>
                      <a:pt x="200" y="133"/>
                      <a:pt x="202" y="129"/>
                      <a:pt x="202" y="134"/>
                    </a:cubicBezTo>
                    <a:cubicBezTo>
                      <a:pt x="205" y="134"/>
                      <a:pt x="205" y="134"/>
                      <a:pt x="207" y="134"/>
                    </a:cubicBezTo>
                    <a:cubicBezTo>
                      <a:pt x="207" y="139"/>
                      <a:pt x="207" y="139"/>
                      <a:pt x="207" y="140"/>
                    </a:cubicBezTo>
                    <a:cubicBezTo>
                      <a:pt x="207" y="142"/>
                      <a:pt x="212" y="143"/>
                      <a:pt x="212" y="146"/>
                    </a:cubicBezTo>
                    <a:cubicBezTo>
                      <a:pt x="212" y="149"/>
                      <a:pt x="209" y="155"/>
                      <a:pt x="208" y="158"/>
                    </a:cubicBezTo>
                    <a:cubicBezTo>
                      <a:pt x="203" y="157"/>
                      <a:pt x="184" y="150"/>
                      <a:pt x="181" y="146"/>
                    </a:cubicBezTo>
                    <a:cubicBezTo>
                      <a:pt x="177" y="146"/>
                      <a:pt x="177" y="146"/>
                      <a:pt x="177" y="146"/>
                    </a:cubicBezTo>
                    <a:cubicBezTo>
                      <a:pt x="182" y="152"/>
                      <a:pt x="198" y="158"/>
                      <a:pt x="198" y="166"/>
                    </a:cubicBezTo>
                    <a:cubicBezTo>
                      <a:pt x="198" y="168"/>
                      <a:pt x="196" y="170"/>
                      <a:pt x="195" y="170"/>
                    </a:cubicBezTo>
                    <a:cubicBezTo>
                      <a:pt x="194" y="170"/>
                      <a:pt x="193" y="167"/>
                      <a:pt x="192" y="166"/>
                    </a:cubicBezTo>
                    <a:cubicBezTo>
                      <a:pt x="184" y="162"/>
                      <a:pt x="178" y="164"/>
                      <a:pt x="171" y="160"/>
                    </a:cubicBezTo>
                    <a:cubicBezTo>
                      <a:pt x="164" y="156"/>
                      <a:pt x="147" y="156"/>
                      <a:pt x="152" y="147"/>
                    </a:cubicBezTo>
                    <a:cubicBezTo>
                      <a:pt x="142" y="143"/>
                      <a:pt x="138" y="137"/>
                      <a:pt x="130" y="133"/>
                    </a:cubicBezTo>
                    <a:cubicBezTo>
                      <a:pt x="128" y="135"/>
                      <a:pt x="126" y="137"/>
                      <a:pt x="124" y="137"/>
                    </a:cubicBezTo>
                    <a:cubicBezTo>
                      <a:pt x="121" y="137"/>
                      <a:pt x="122" y="135"/>
                      <a:pt x="119" y="135"/>
                    </a:cubicBezTo>
                    <a:cubicBezTo>
                      <a:pt x="115" y="135"/>
                      <a:pt x="114" y="139"/>
                      <a:pt x="110" y="139"/>
                    </a:cubicBezTo>
                    <a:cubicBezTo>
                      <a:pt x="107" y="139"/>
                      <a:pt x="98" y="135"/>
                      <a:pt x="98" y="131"/>
                    </a:cubicBezTo>
                    <a:cubicBezTo>
                      <a:pt x="98" y="128"/>
                      <a:pt x="105" y="123"/>
                      <a:pt x="109" y="123"/>
                    </a:cubicBezTo>
                    <a:cubicBezTo>
                      <a:pt x="115" y="123"/>
                      <a:pt x="119" y="123"/>
                      <a:pt x="122" y="123"/>
                    </a:cubicBezTo>
                    <a:cubicBezTo>
                      <a:pt x="124" y="123"/>
                      <a:pt x="131" y="122"/>
                      <a:pt x="135" y="119"/>
                    </a:cubicBezTo>
                    <a:cubicBezTo>
                      <a:pt x="133" y="119"/>
                      <a:pt x="130" y="116"/>
                      <a:pt x="130" y="113"/>
                    </a:cubicBezTo>
                    <a:cubicBezTo>
                      <a:pt x="130" y="108"/>
                      <a:pt x="135" y="111"/>
                      <a:pt x="137" y="109"/>
                    </a:cubicBezTo>
                    <a:cubicBezTo>
                      <a:pt x="139" y="106"/>
                      <a:pt x="145" y="100"/>
                      <a:pt x="145" y="96"/>
                    </a:cubicBezTo>
                    <a:cubicBezTo>
                      <a:pt x="145" y="89"/>
                      <a:pt x="127" y="75"/>
                      <a:pt x="121" y="75"/>
                    </a:cubicBezTo>
                    <a:cubicBezTo>
                      <a:pt x="117" y="75"/>
                      <a:pt x="115" y="78"/>
                      <a:pt x="112" y="78"/>
                    </a:cubicBezTo>
                    <a:cubicBezTo>
                      <a:pt x="111" y="78"/>
                      <a:pt x="109" y="75"/>
                      <a:pt x="109" y="75"/>
                    </a:cubicBezTo>
                    <a:cubicBezTo>
                      <a:pt x="109" y="72"/>
                      <a:pt x="115" y="71"/>
                      <a:pt x="116" y="71"/>
                    </a:cubicBezTo>
                    <a:cubicBezTo>
                      <a:pt x="114" y="68"/>
                      <a:pt x="98" y="55"/>
                      <a:pt x="95" y="55"/>
                    </a:cubicBezTo>
                    <a:cubicBezTo>
                      <a:pt x="91" y="55"/>
                      <a:pt x="87" y="66"/>
                      <a:pt x="82" y="66"/>
                    </a:cubicBezTo>
                    <a:cubicBezTo>
                      <a:pt x="78" y="66"/>
                      <a:pt x="79" y="61"/>
                      <a:pt x="79" y="59"/>
                    </a:cubicBezTo>
                    <a:cubicBezTo>
                      <a:pt x="70" y="59"/>
                      <a:pt x="49" y="59"/>
                      <a:pt x="36" y="59"/>
                    </a:cubicBezTo>
                    <a:cubicBezTo>
                      <a:pt x="33" y="59"/>
                      <a:pt x="29" y="56"/>
                      <a:pt x="27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2" y="50"/>
                      <a:pt x="8" y="49"/>
                      <a:pt x="7" y="45"/>
                    </a:cubicBezTo>
                    <a:cubicBezTo>
                      <a:pt x="11" y="44"/>
                      <a:pt x="15" y="45"/>
                      <a:pt x="20" y="46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7" y="40"/>
                      <a:pt x="4" y="39"/>
                      <a:pt x="4" y="39"/>
                    </a:cubicBezTo>
                    <a:cubicBezTo>
                      <a:pt x="4" y="39"/>
                      <a:pt x="0" y="34"/>
                      <a:pt x="0" y="32"/>
                    </a:cubicBezTo>
                    <a:cubicBezTo>
                      <a:pt x="0" y="24"/>
                      <a:pt x="1" y="22"/>
                      <a:pt x="6" y="19"/>
                    </a:cubicBezTo>
                    <a:cubicBezTo>
                      <a:pt x="8" y="17"/>
                      <a:pt x="6" y="12"/>
                      <a:pt x="8" y="11"/>
                    </a:cubicBezTo>
                    <a:cubicBezTo>
                      <a:pt x="13" y="5"/>
                      <a:pt x="21" y="0"/>
                      <a:pt x="31" y="0"/>
                    </a:cubicBezTo>
                    <a:cubicBezTo>
                      <a:pt x="31" y="0"/>
                      <a:pt x="40" y="3"/>
                      <a:pt x="40" y="3"/>
                    </a:cubicBezTo>
                    <a:cubicBezTo>
                      <a:pt x="37" y="9"/>
                      <a:pt x="28" y="9"/>
                      <a:pt x="28" y="18"/>
                    </a:cubicBezTo>
                    <a:cubicBezTo>
                      <a:pt x="28" y="20"/>
                      <a:pt x="29" y="21"/>
                      <a:pt x="30" y="21"/>
                    </a:cubicBezTo>
                    <a:cubicBezTo>
                      <a:pt x="29" y="23"/>
                      <a:pt x="30" y="26"/>
                      <a:pt x="30" y="26"/>
                    </a:cubicBezTo>
                    <a:cubicBezTo>
                      <a:pt x="30" y="28"/>
                      <a:pt x="29" y="31"/>
                      <a:pt x="33" y="31"/>
                    </a:cubicBezTo>
                    <a:cubicBezTo>
                      <a:pt x="35" y="31"/>
                      <a:pt x="39" y="27"/>
                      <a:pt x="39" y="25"/>
                    </a:cubicBezTo>
                    <a:cubicBezTo>
                      <a:pt x="39" y="22"/>
                      <a:pt x="36" y="20"/>
                      <a:pt x="36" y="17"/>
                    </a:cubicBezTo>
                    <a:cubicBezTo>
                      <a:pt x="36" y="6"/>
                      <a:pt x="55" y="3"/>
                      <a:pt x="66" y="3"/>
                    </a:cubicBezTo>
                    <a:cubicBezTo>
                      <a:pt x="74" y="3"/>
                      <a:pt x="78" y="13"/>
                      <a:pt x="78" y="19"/>
                    </a:cubicBezTo>
                    <a:cubicBezTo>
                      <a:pt x="78" y="20"/>
                      <a:pt x="76" y="25"/>
                      <a:pt x="78" y="25"/>
                    </a:cubicBezTo>
                    <a:cubicBezTo>
                      <a:pt x="80" y="25"/>
                      <a:pt x="81" y="22"/>
                      <a:pt x="84" y="22"/>
                    </a:cubicBezTo>
                    <a:cubicBezTo>
                      <a:pt x="87" y="22"/>
                      <a:pt x="88" y="25"/>
                      <a:pt x="90" y="25"/>
                    </a:cubicBezTo>
                    <a:cubicBezTo>
                      <a:pt x="95" y="25"/>
                      <a:pt x="97" y="18"/>
                      <a:pt x="102" y="18"/>
                    </a:cubicBezTo>
                    <a:cubicBezTo>
                      <a:pt x="107" y="18"/>
                      <a:pt x="119" y="20"/>
                      <a:pt x="123" y="22"/>
                    </a:cubicBezTo>
                    <a:cubicBezTo>
                      <a:pt x="130" y="27"/>
                      <a:pt x="132" y="36"/>
                      <a:pt x="141" y="36"/>
                    </a:cubicBezTo>
                    <a:cubicBezTo>
                      <a:pt x="145" y="36"/>
                      <a:pt x="146" y="36"/>
                      <a:pt x="148" y="36"/>
                    </a:cubicBezTo>
                    <a:cubicBezTo>
                      <a:pt x="151" y="36"/>
                      <a:pt x="159" y="37"/>
                      <a:pt x="158" y="42"/>
                    </a:cubicBezTo>
                    <a:cubicBezTo>
                      <a:pt x="165" y="45"/>
                      <a:pt x="170" y="49"/>
                      <a:pt x="178" y="50"/>
                    </a:cubicBezTo>
                    <a:cubicBezTo>
                      <a:pt x="178" y="55"/>
                      <a:pt x="178" y="55"/>
                      <a:pt x="178" y="55"/>
                    </a:cubicBezTo>
                    <a:cubicBezTo>
                      <a:pt x="179" y="55"/>
                      <a:pt x="183" y="55"/>
                      <a:pt x="183" y="55"/>
                    </a:cubicBezTo>
                    <a:cubicBezTo>
                      <a:pt x="187" y="55"/>
                      <a:pt x="189" y="58"/>
                      <a:pt x="191" y="62"/>
                    </a:cubicBezTo>
                    <a:cubicBezTo>
                      <a:pt x="187" y="63"/>
                      <a:pt x="183" y="63"/>
                      <a:pt x="181" y="66"/>
                    </a:cubicBezTo>
                    <a:cubicBezTo>
                      <a:pt x="186" y="67"/>
                      <a:pt x="187" y="67"/>
                      <a:pt x="189" y="67"/>
                    </a:cubicBezTo>
                    <a:cubicBezTo>
                      <a:pt x="191" y="67"/>
                      <a:pt x="193" y="67"/>
                      <a:pt x="194" y="69"/>
                    </a:cubicBezTo>
                    <a:cubicBezTo>
                      <a:pt x="189" y="71"/>
                      <a:pt x="187" y="71"/>
                      <a:pt x="184" y="76"/>
                    </a:cubicBezTo>
                    <a:cubicBezTo>
                      <a:pt x="187" y="77"/>
                      <a:pt x="188" y="78"/>
                      <a:pt x="192" y="78"/>
                    </a:cubicBezTo>
                    <a:cubicBezTo>
                      <a:pt x="193" y="85"/>
                      <a:pt x="200" y="88"/>
                      <a:pt x="206" y="88"/>
                    </a:cubicBezTo>
                    <a:cubicBezTo>
                      <a:pt x="207" y="93"/>
                      <a:pt x="208" y="98"/>
                      <a:pt x="213" y="98"/>
                    </a:cubicBezTo>
                    <a:cubicBezTo>
                      <a:pt x="219" y="98"/>
                      <a:pt x="221" y="94"/>
                      <a:pt x="223" y="100"/>
                    </a:cubicBezTo>
                    <a:cubicBezTo>
                      <a:pt x="224" y="101"/>
                      <a:pt x="227" y="101"/>
                      <a:pt x="228" y="101"/>
                    </a:cubicBezTo>
                    <a:cubicBezTo>
                      <a:pt x="233" y="101"/>
                      <a:pt x="236" y="103"/>
                      <a:pt x="236" y="108"/>
                    </a:cubicBezTo>
                    <a:cubicBezTo>
                      <a:pt x="236" y="111"/>
                      <a:pt x="231" y="112"/>
                      <a:pt x="227" y="112"/>
                    </a:cubicBezTo>
                    <a:cubicBezTo>
                      <a:pt x="227" y="116"/>
                      <a:pt x="227" y="115"/>
                      <a:pt x="227" y="116"/>
                    </a:cubicBezTo>
                    <a:cubicBezTo>
                      <a:pt x="227" y="117"/>
                      <a:pt x="226" y="120"/>
                      <a:pt x="221" y="1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Freeform 137">
                <a:extLst>
                  <a:ext uri="{FF2B5EF4-FFF2-40B4-BE49-F238E27FC236}">
                    <a16:creationId xmlns:a16="http://schemas.microsoft.com/office/drawing/2014/main" id="{E5E3E75D-6C2B-017E-08DB-6CA83F830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434" y="2456622"/>
                <a:ext cx="17230" cy="18795"/>
              </a:xfrm>
              <a:custGeom>
                <a:avLst/>
                <a:gdLst>
                  <a:gd name="T0" fmla="*/ 6 w 6"/>
                  <a:gd name="T1" fmla="*/ 3 h 6"/>
                  <a:gd name="T2" fmla="*/ 0 w 6"/>
                  <a:gd name="T3" fmla="*/ 3 h 6"/>
                  <a:gd name="T4" fmla="*/ 6 w 6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cubicBezTo>
                      <a:pt x="3" y="6"/>
                      <a:pt x="2" y="6"/>
                      <a:pt x="0" y="3"/>
                    </a:cubicBezTo>
                    <a:cubicBezTo>
                      <a:pt x="2" y="0"/>
                      <a:pt x="3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Freeform 138">
                <a:extLst>
                  <a:ext uri="{FF2B5EF4-FFF2-40B4-BE49-F238E27FC236}">
                    <a16:creationId xmlns:a16="http://schemas.microsoft.com/office/drawing/2014/main" id="{E9AE87C7-E04F-3049-EF18-14AB5333F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505" y="2354816"/>
                <a:ext cx="18795" cy="17230"/>
              </a:xfrm>
              <a:custGeom>
                <a:avLst/>
                <a:gdLst>
                  <a:gd name="T0" fmla="*/ 1 w 6"/>
                  <a:gd name="T1" fmla="*/ 1 h 6"/>
                  <a:gd name="T2" fmla="*/ 6 w 6"/>
                  <a:gd name="T3" fmla="*/ 6 h 6"/>
                  <a:gd name="T4" fmla="*/ 1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4" y="0"/>
                      <a:pt x="4" y="3"/>
                      <a:pt x="6" y="6"/>
                    </a:cubicBezTo>
                    <a:cubicBezTo>
                      <a:pt x="3" y="6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Freeform 139">
                <a:extLst>
                  <a:ext uri="{FF2B5EF4-FFF2-40B4-BE49-F238E27FC236}">
                    <a16:creationId xmlns:a16="http://schemas.microsoft.com/office/drawing/2014/main" id="{41D1143C-A295-7027-E291-980476424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288" y="1473007"/>
                <a:ext cx="778435" cy="407229"/>
              </a:xfrm>
              <a:custGeom>
                <a:avLst/>
                <a:gdLst>
                  <a:gd name="T0" fmla="*/ 201 w 252"/>
                  <a:gd name="T1" fmla="*/ 10 h 132"/>
                  <a:gd name="T2" fmla="*/ 229 w 252"/>
                  <a:gd name="T3" fmla="*/ 6 h 132"/>
                  <a:gd name="T4" fmla="*/ 252 w 252"/>
                  <a:gd name="T5" fmla="*/ 18 h 132"/>
                  <a:gd name="T6" fmla="*/ 204 w 252"/>
                  <a:gd name="T7" fmla="*/ 33 h 132"/>
                  <a:gd name="T8" fmla="*/ 193 w 252"/>
                  <a:gd name="T9" fmla="*/ 48 h 132"/>
                  <a:gd name="T10" fmla="*/ 151 w 252"/>
                  <a:gd name="T11" fmla="*/ 71 h 132"/>
                  <a:gd name="T12" fmla="*/ 141 w 252"/>
                  <a:gd name="T13" fmla="*/ 77 h 132"/>
                  <a:gd name="T14" fmla="*/ 141 w 252"/>
                  <a:gd name="T15" fmla="*/ 89 h 132"/>
                  <a:gd name="T16" fmla="*/ 114 w 252"/>
                  <a:gd name="T17" fmla="*/ 102 h 132"/>
                  <a:gd name="T18" fmla="*/ 104 w 252"/>
                  <a:gd name="T19" fmla="*/ 120 h 132"/>
                  <a:gd name="T20" fmla="*/ 115 w 252"/>
                  <a:gd name="T21" fmla="*/ 122 h 132"/>
                  <a:gd name="T22" fmla="*/ 83 w 252"/>
                  <a:gd name="T23" fmla="*/ 128 h 132"/>
                  <a:gd name="T24" fmla="*/ 53 w 252"/>
                  <a:gd name="T25" fmla="*/ 131 h 132"/>
                  <a:gd name="T26" fmla="*/ 22 w 252"/>
                  <a:gd name="T27" fmla="*/ 128 h 132"/>
                  <a:gd name="T28" fmla="*/ 40 w 252"/>
                  <a:gd name="T29" fmla="*/ 114 h 132"/>
                  <a:gd name="T30" fmla="*/ 38 w 252"/>
                  <a:gd name="T31" fmla="*/ 103 h 132"/>
                  <a:gd name="T32" fmla="*/ 61 w 252"/>
                  <a:gd name="T33" fmla="*/ 111 h 132"/>
                  <a:gd name="T34" fmla="*/ 44 w 252"/>
                  <a:gd name="T35" fmla="*/ 96 h 132"/>
                  <a:gd name="T36" fmla="*/ 36 w 252"/>
                  <a:gd name="T37" fmla="*/ 98 h 132"/>
                  <a:gd name="T38" fmla="*/ 45 w 252"/>
                  <a:gd name="T39" fmla="*/ 85 h 132"/>
                  <a:gd name="T40" fmla="*/ 41 w 252"/>
                  <a:gd name="T41" fmla="*/ 63 h 132"/>
                  <a:gd name="T42" fmla="*/ 44 w 252"/>
                  <a:gd name="T43" fmla="*/ 58 h 132"/>
                  <a:gd name="T44" fmla="*/ 64 w 252"/>
                  <a:gd name="T45" fmla="*/ 58 h 132"/>
                  <a:gd name="T46" fmla="*/ 71 w 252"/>
                  <a:gd name="T47" fmla="*/ 59 h 132"/>
                  <a:gd name="T48" fmla="*/ 87 w 252"/>
                  <a:gd name="T49" fmla="*/ 56 h 132"/>
                  <a:gd name="T50" fmla="*/ 97 w 252"/>
                  <a:gd name="T51" fmla="*/ 48 h 132"/>
                  <a:gd name="T52" fmla="*/ 65 w 252"/>
                  <a:gd name="T53" fmla="*/ 52 h 132"/>
                  <a:gd name="T54" fmla="*/ 48 w 252"/>
                  <a:gd name="T55" fmla="*/ 50 h 132"/>
                  <a:gd name="T56" fmla="*/ 38 w 252"/>
                  <a:gd name="T57" fmla="*/ 52 h 132"/>
                  <a:gd name="T58" fmla="*/ 30 w 252"/>
                  <a:gd name="T59" fmla="*/ 43 h 132"/>
                  <a:gd name="T60" fmla="*/ 34 w 252"/>
                  <a:gd name="T61" fmla="*/ 34 h 132"/>
                  <a:gd name="T62" fmla="*/ 17 w 252"/>
                  <a:gd name="T63" fmla="*/ 39 h 132"/>
                  <a:gd name="T64" fmla="*/ 20 w 252"/>
                  <a:gd name="T65" fmla="*/ 32 h 132"/>
                  <a:gd name="T66" fmla="*/ 7 w 252"/>
                  <a:gd name="T67" fmla="*/ 34 h 132"/>
                  <a:gd name="T68" fmla="*/ 29 w 252"/>
                  <a:gd name="T69" fmla="*/ 23 h 132"/>
                  <a:gd name="T70" fmla="*/ 38 w 252"/>
                  <a:gd name="T71" fmla="*/ 21 h 132"/>
                  <a:gd name="T72" fmla="*/ 68 w 252"/>
                  <a:gd name="T73" fmla="*/ 21 h 132"/>
                  <a:gd name="T74" fmla="*/ 89 w 252"/>
                  <a:gd name="T75" fmla="*/ 7 h 132"/>
                  <a:gd name="T76" fmla="*/ 128 w 252"/>
                  <a:gd name="T77" fmla="*/ 4 h 132"/>
                  <a:gd name="T78" fmla="*/ 143 w 252"/>
                  <a:gd name="T79" fmla="*/ 5 h 132"/>
                  <a:gd name="T80" fmla="*/ 160 w 252"/>
                  <a:gd name="T81" fmla="*/ 2 h 132"/>
                  <a:gd name="T82" fmla="*/ 206 w 252"/>
                  <a:gd name="T83" fmla="*/ 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2" h="132">
                    <a:moveTo>
                      <a:pt x="206" y="7"/>
                    </a:moveTo>
                    <a:cubicBezTo>
                      <a:pt x="204" y="9"/>
                      <a:pt x="203" y="10"/>
                      <a:pt x="201" y="10"/>
                    </a:cubicBezTo>
                    <a:cubicBezTo>
                      <a:pt x="223" y="4"/>
                      <a:pt x="223" y="4"/>
                      <a:pt x="223" y="4"/>
                    </a:cubicBezTo>
                    <a:cubicBezTo>
                      <a:pt x="225" y="5"/>
                      <a:pt x="227" y="5"/>
                      <a:pt x="229" y="6"/>
                    </a:cubicBezTo>
                    <a:cubicBezTo>
                      <a:pt x="232" y="7"/>
                      <a:pt x="232" y="9"/>
                      <a:pt x="234" y="11"/>
                    </a:cubicBezTo>
                    <a:cubicBezTo>
                      <a:pt x="237" y="14"/>
                      <a:pt x="252" y="13"/>
                      <a:pt x="252" y="18"/>
                    </a:cubicBezTo>
                    <a:cubicBezTo>
                      <a:pt x="252" y="22"/>
                      <a:pt x="247" y="21"/>
                      <a:pt x="245" y="22"/>
                    </a:cubicBezTo>
                    <a:cubicBezTo>
                      <a:pt x="234" y="31"/>
                      <a:pt x="219" y="26"/>
                      <a:pt x="204" y="33"/>
                    </a:cubicBezTo>
                    <a:cubicBezTo>
                      <a:pt x="207" y="36"/>
                      <a:pt x="219" y="34"/>
                      <a:pt x="226" y="34"/>
                    </a:cubicBezTo>
                    <a:cubicBezTo>
                      <a:pt x="219" y="41"/>
                      <a:pt x="203" y="45"/>
                      <a:pt x="193" y="48"/>
                    </a:cubicBezTo>
                    <a:cubicBezTo>
                      <a:pt x="181" y="52"/>
                      <a:pt x="175" y="63"/>
                      <a:pt x="166" y="70"/>
                    </a:cubicBezTo>
                    <a:cubicBezTo>
                      <a:pt x="162" y="73"/>
                      <a:pt x="156" y="69"/>
                      <a:pt x="151" y="71"/>
                    </a:cubicBezTo>
                    <a:cubicBezTo>
                      <a:pt x="145" y="73"/>
                      <a:pt x="138" y="73"/>
                      <a:pt x="133" y="77"/>
                    </a:cubicBezTo>
                    <a:cubicBezTo>
                      <a:pt x="141" y="77"/>
                      <a:pt x="141" y="77"/>
                      <a:pt x="141" y="77"/>
                    </a:cubicBezTo>
                    <a:cubicBezTo>
                      <a:pt x="142" y="83"/>
                      <a:pt x="138" y="83"/>
                      <a:pt x="133" y="82"/>
                    </a:cubicBezTo>
                    <a:cubicBezTo>
                      <a:pt x="136" y="84"/>
                      <a:pt x="139" y="85"/>
                      <a:pt x="141" y="89"/>
                    </a:cubicBezTo>
                    <a:cubicBezTo>
                      <a:pt x="135" y="92"/>
                      <a:pt x="133" y="99"/>
                      <a:pt x="128" y="102"/>
                    </a:cubicBezTo>
                    <a:cubicBezTo>
                      <a:pt x="116" y="102"/>
                      <a:pt x="116" y="102"/>
                      <a:pt x="114" y="102"/>
                    </a:cubicBezTo>
                    <a:cubicBezTo>
                      <a:pt x="114" y="104"/>
                      <a:pt x="116" y="105"/>
                      <a:pt x="116" y="106"/>
                    </a:cubicBezTo>
                    <a:cubicBezTo>
                      <a:pt x="116" y="116"/>
                      <a:pt x="104" y="110"/>
                      <a:pt x="104" y="120"/>
                    </a:cubicBezTo>
                    <a:cubicBezTo>
                      <a:pt x="108" y="120"/>
                      <a:pt x="109" y="120"/>
                      <a:pt x="111" y="120"/>
                    </a:cubicBezTo>
                    <a:cubicBezTo>
                      <a:pt x="112" y="120"/>
                      <a:pt x="115" y="120"/>
                      <a:pt x="115" y="122"/>
                    </a:cubicBezTo>
                    <a:cubicBezTo>
                      <a:pt x="115" y="127"/>
                      <a:pt x="99" y="132"/>
                      <a:pt x="92" y="132"/>
                    </a:cubicBezTo>
                    <a:cubicBezTo>
                      <a:pt x="86" y="132"/>
                      <a:pt x="89" y="128"/>
                      <a:pt x="83" y="128"/>
                    </a:cubicBezTo>
                    <a:cubicBezTo>
                      <a:pt x="75" y="128"/>
                      <a:pt x="68" y="128"/>
                      <a:pt x="61" y="128"/>
                    </a:cubicBezTo>
                    <a:cubicBezTo>
                      <a:pt x="59" y="128"/>
                      <a:pt x="57" y="131"/>
                      <a:pt x="53" y="131"/>
                    </a:cubicBezTo>
                    <a:cubicBezTo>
                      <a:pt x="43" y="131"/>
                      <a:pt x="35" y="128"/>
                      <a:pt x="25" y="125"/>
                    </a:cubicBezTo>
                    <a:cubicBezTo>
                      <a:pt x="25" y="127"/>
                      <a:pt x="23" y="128"/>
                      <a:pt x="22" y="128"/>
                    </a:cubicBezTo>
                    <a:cubicBezTo>
                      <a:pt x="20" y="128"/>
                      <a:pt x="19" y="127"/>
                      <a:pt x="19" y="126"/>
                    </a:cubicBezTo>
                    <a:cubicBezTo>
                      <a:pt x="19" y="114"/>
                      <a:pt x="34" y="118"/>
                      <a:pt x="40" y="114"/>
                    </a:cubicBezTo>
                    <a:cubicBezTo>
                      <a:pt x="37" y="112"/>
                      <a:pt x="31" y="111"/>
                      <a:pt x="31" y="106"/>
                    </a:cubicBezTo>
                    <a:cubicBezTo>
                      <a:pt x="31" y="102"/>
                      <a:pt x="35" y="103"/>
                      <a:pt x="38" y="103"/>
                    </a:cubicBezTo>
                    <a:cubicBezTo>
                      <a:pt x="47" y="103"/>
                      <a:pt x="50" y="108"/>
                      <a:pt x="56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57" y="107"/>
                      <a:pt x="48" y="103"/>
                      <a:pt x="48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2" y="97"/>
                      <a:pt x="42" y="97"/>
                      <a:pt x="41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9" y="90"/>
                      <a:pt x="41" y="87"/>
                      <a:pt x="45" y="85"/>
                    </a:cubicBezTo>
                    <a:cubicBezTo>
                      <a:pt x="52" y="83"/>
                      <a:pt x="61" y="86"/>
                      <a:pt x="61" y="78"/>
                    </a:cubicBezTo>
                    <a:cubicBezTo>
                      <a:pt x="61" y="69"/>
                      <a:pt x="41" y="69"/>
                      <a:pt x="41" y="63"/>
                    </a:cubicBezTo>
                    <a:cubicBezTo>
                      <a:pt x="41" y="61"/>
                      <a:pt x="46" y="61"/>
                      <a:pt x="48" y="61"/>
                    </a:cubicBezTo>
                    <a:cubicBezTo>
                      <a:pt x="45" y="61"/>
                      <a:pt x="45" y="60"/>
                      <a:pt x="44" y="58"/>
                    </a:cubicBezTo>
                    <a:cubicBezTo>
                      <a:pt x="46" y="57"/>
                      <a:pt x="47" y="58"/>
                      <a:pt x="48" y="58"/>
                    </a:cubicBezTo>
                    <a:cubicBezTo>
                      <a:pt x="52" y="58"/>
                      <a:pt x="58" y="56"/>
                      <a:pt x="64" y="58"/>
                    </a:cubicBezTo>
                    <a:cubicBezTo>
                      <a:pt x="71" y="61"/>
                      <a:pt x="73" y="69"/>
                      <a:pt x="81" y="68"/>
                    </a:cubicBezTo>
                    <a:cubicBezTo>
                      <a:pt x="80" y="67"/>
                      <a:pt x="71" y="61"/>
                      <a:pt x="71" y="59"/>
                    </a:cubicBezTo>
                    <a:cubicBezTo>
                      <a:pt x="71" y="58"/>
                      <a:pt x="72" y="57"/>
                      <a:pt x="73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3" y="54"/>
                      <a:pt x="97" y="52"/>
                      <a:pt x="101" y="48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1" y="53"/>
                      <a:pt x="84" y="55"/>
                      <a:pt x="75" y="55"/>
                    </a:cubicBezTo>
                    <a:cubicBezTo>
                      <a:pt x="70" y="55"/>
                      <a:pt x="68" y="52"/>
                      <a:pt x="65" y="52"/>
                    </a:cubicBezTo>
                    <a:cubicBezTo>
                      <a:pt x="63" y="52"/>
                      <a:pt x="62" y="55"/>
                      <a:pt x="59" y="55"/>
                    </a:cubicBezTo>
                    <a:cubicBezTo>
                      <a:pt x="54" y="55"/>
                      <a:pt x="46" y="53"/>
                      <a:pt x="48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2" y="51"/>
                      <a:pt x="40" y="52"/>
                      <a:pt x="38" y="52"/>
                    </a:cubicBezTo>
                    <a:cubicBezTo>
                      <a:pt x="32" y="52"/>
                      <a:pt x="24" y="49"/>
                      <a:pt x="22" y="46"/>
                    </a:cubicBezTo>
                    <a:cubicBezTo>
                      <a:pt x="24" y="45"/>
                      <a:pt x="26" y="44"/>
                      <a:pt x="30" y="43"/>
                    </a:cubicBezTo>
                    <a:cubicBezTo>
                      <a:pt x="24" y="43"/>
                      <a:pt x="19" y="43"/>
                      <a:pt x="16" y="43"/>
                    </a:cubicBezTo>
                    <a:cubicBezTo>
                      <a:pt x="19" y="36"/>
                      <a:pt x="27" y="37"/>
                      <a:pt x="34" y="34"/>
                    </a:cubicBezTo>
                    <a:cubicBezTo>
                      <a:pt x="31" y="34"/>
                      <a:pt x="31" y="34"/>
                      <a:pt x="28" y="34"/>
                    </a:cubicBezTo>
                    <a:cubicBezTo>
                      <a:pt x="23" y="34"/>
                      <a:pt x="22" y="39"/>
                      <a:pt x="17" y="39"/>
                    </a:cubicBezTo>
                    <a:cubicBezTo>
                      <a:pt x="15" y="39"/>
                      <a:pt x="12" y="37"/>
                      <a:pt x="12" y="37"/>
                    </a:cubicBezTo>
                    <a:cubicBezTo>
                      <a:pt x="15" y="34"/>
                      <a:pt x="16" y="33"/>
                      <a:pt x="20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9" y="32"/>
                      <a:pt x="8" y="33"/>
                      <a:pt x="7" y="34"/>
                    </a:cubicBezTo>
                    <a:cubicBezTo>
                      <a:pt x="6" y="34"/>
                      <a:pt x="2" y="34"/>
                      <a:pt x="0" y="34"/>
                    </a:cubicBezTo>
                    <a:cubicBezTo>
                      <a:pt x="2" y="27"/>
                      <a:pt x="21" y="23"/>
                      <a:pt x="29" y="23"/>
                    </a:cubicBezTo>
                    <a:cubicBezTo>
                      <a:pt x="33" y="23"/>
                      <a:pt x="35" y="23"/>
                      <a:pt x="35" y="23"/>
                    </a:cubicBezTo>
                    <a:cubicBezTo>
                      <a:pt x="37" y="23"/>
                      <a:pt x="38" y="22"/>
                      <a:pt x="38" y="21"/>
                    </a:cubicBezTo>
                    <a:cubicBezTo>
                      <a:pt x="47" y="21"/>
                      <a:pt x="43" y="15"/>
                      <a:pt x="49" y="15"/>
                    </a:cubicBezTo>
                    <a:cubicBezTo>
                      <a:pt x="55" y="15"/>
                      <a:pt x="66" y="20"/>
                      <a:pt x="68" y="21"/>
                    </a:cubicBezTo>
                    <a:cubicBezTo>
                      <a:pt x="71" y="14"/>
                      <a:pt x="75" y="8"/>
                      <a:pt x="83" y="8"/>
                    </a:cubicBezTo>
                    <a:cubicBezTo>
                      <a:pt x="88" y="8"/>
                      <a:pt x="85" y="11"/>
                      <a:pt x="89" y="7"/>
                    </a:cubicBezTo>
                    <a:cubicBezTo>
                      <a:pt x="90" y="5"/>
                      <a:pt x="92" y="4"/>
                      <a:pt x="95" y="4"/>
                    </a:cubicBezTo>
                    <a:cubicBezTo>
                      <a:pt x="110" y="4"/>
                      <a:pt x="113" y="4"/>
                      <a:pt x="128" y="4"/>
                    </a:cubicBezTo>
                    <a:cubicBezTo>
                      <a:pt x="129" y="3"/>
                      <a:pt x="130" y="2"/>
                      <a:pt x="132" y="2"/>
                    </a:cubicBezTo>
                    <a:cubicBezTo>
                      <a:pt x="137" y="2"/>
                      <a:pt x="138" y="5"/>
                      <a:pt x="143" y="5"/>
                    </a:cubicBezTo>
                    <a:cubicBezTo>
                      <a:pt x="147" y="5"/>
                      <a:pt x="148" y="0"/>
                      <a:pt x="152" y="0"/>
                    </a:cubicBezTo>
                    <a:cubicBezTo>
                      <a:pt x="156" y="0"/>
                      <a:pt x="158" y="2"/>
                      <a:pt x="160" y="2"/>
                    </a:cubicBezTo>
                    <a:cubicBezTo>
                      <a:pt x="164" y="2"/>
                      <a:pt x="165" y="2"/>
                      <a:pt x="168" y="2"/>
                    </a:cubicBezTo>
                    <a:cubicBezTo>
                      <a:pt x="175" y="2"/>
                      <a:pt x="200" y="1"/>
                      <a:pt x="20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3" name="Freeform 140">
                <a:extLst>
                  <a:ext uri="{FF2B5EF4-FFF2-40B4-BE49-F238E27FC236}">
                    <a16:creationId xmlns:a16="http://schemas.microsoft.com/office/drawing/2014/main" id="{83C8EE0C-52F5-974C-A1DE-68B9884CF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398" y="1435415"/>
                <a:ext cx="1520846" cy="1157472"/>
              </a:xfrm>
              <a:custGeom>
                <a:avLst/>
                <a:gdLst>
                  <a:gd name="T0" fmla="*/ 183 w 492"/>
                  <a:gd name="T1" fmla="*/ 242 h 374"/>
                  <a:gd name="T2" fmla="*/ 174 w 492"/>
                  <a:gd name="T3" fmla="*/ 234 h 374"/>
                  <a:gd name="T4" fmla="*/ 149 w 492"/>
                  <a:gd name="T5" fmla="*/ 218 h 374"/>
                  <a:gd name="T6" fmla="*/ 140 w 492"/>
                  <a:gd name="T7" fmla="*/ 196 h 374"/>
                  <a:gd name="T8" fmla="*/ 71 w 492"/>
                  <a:gd name="T9" fmla="*/ 142 h 374"/>
                  <a:gd name="T10" fmla="*/ 48 w 492"/>
                  <a:gd name="T11" fmla="*/ 145 h 374"/>
                  <a:gd name="T12" fmla="*/ 28 w 492"/>
                  <a:gd name="T13" fmla="*/ 141 h 374"/>
                  <a:gd name="T14" fmla="*/ 12 w 492"/>
                  <a:gd name="T15" fmla="*/ 131 h 374"/>
                  <a:gd name="T16" fmla="*/ 33 w 492"/>
                  <a:gd name="T17" fmla="*/ 123 h 374"/>
                  <a:gd name="T18" fmla="*/ 42 w 492"/>
                  <a:gd name="T19" fmla="*/ 117 h 374"/>
                  <a:gd name="T20" fmla="*/ 0 w 492"/>
                  <a:gd name="T21" fmla="*/ 108 h 374"/>
                  <a:gd name="T22" fmla="*/ 55 w 492"/>
                  <a:gd name="T23" fmla="*/ 91 h 374"/>
                  <a:gd name="T24" fmla="*/ 47 w 492"/>
                  <a:gd name="T25" fmla="*/ 66 h 374"/>
                  <a:gd name="T26" fmla="*/ 94 w 492"/>
                  <a:gd name="T27" fmla="*/ 38 h 374"/>
                  <a:gd name="T28" fmla="*/ 154 w 492"/>
                  <a:gd name="T29" fmla="*/ 36 h 374"/>
                  <a:gd name="T30" fmla="*/ 170 w 492"/>
                  <a:gd name="T31" fmla="*/ 34 h 374"/>
                  <a:gd name="T32" fmla="*/ 179 w 492"/>
                  <a:gd name="T33" fmla="*/ 24 h 374"/>
                  <a:gd name="T34" fmla="*/ 201 w 492"/>
                  <a:gd name="T35" fmla="*/ 23 h 374"/>
                  <a:gd name="T36" fmla="*/ 231 w 492"/>
                  <a:gd name="T37" fmla="*/ 9 h 374"/>
                  <a:gd name="T38" fmla="*/ 255 w 492"/>
                  <a:gd name="T39" fmla="*/ 8 h 374"/>
                  <a:gd name="T40" fmla="*/ 348 w 492"/>
                  <a:gd name="T41" fmla="*/ 0 h 374"/>
                  <a:gd name="T42" fmla="*/ 387 w 492"/>
                  <a:gd name="T43" fmla="*/ 31 h 374"/>
                  <a:gd name="T44" fmla="*/ 371 w 492"/>
                  <a:gd name="T45" fmla="*/ 49 h 374"/>
                  <a:gd name="T46" fmla="*/ 393 w 492"/>
                  <a:gd name="T47" fmla="*/ 66 h 374"/>
                  <a:gd name="T48" fmla="*/ 445 w 492"/>
                  <a:gd name="T49" fmla="*/ 42 h 374"/>
                  <a:gd name="T50" fmla="*/ 475 w 492"/>
                  <a:gd name="T51" fmla="*/ 33 h 374"/>
                  <a:gd name="T52" fmla="*/ 457 w 492"/>
                  <a:gd name="T53" fmla="*/ 61 h 374"/>
                  <a:gd name="T54" fmla="*/ 450 w 492"/>
                  <a:gd name="T55" fmla="*/ 74 h 374"/>
                  <a:gd name="T56" fmla="*/ 426 w 492"/>
                  <a:gd name="T57" fmla="*/ 97 h 374"/>
                  <a:gd name="T58" fmla="*/ 441 w 492"/>
                  <a:gd name="T59" fmla="*/ 115 h 374"/>
                  <a:gd name="T60" fmla="*/ 428 w 492"/>
                  <a:gd name="T61" fmla="*/ 131 h 374"/>
                  <a:gd name="T62" fmla="*/ 436 w 492"/>
                  <a:gd name="T63" fmla="*/ 153 h 374"/>
                  <a:gd name="T64" fmla="*/ 438 w 492"/>
                  <a:gd name="T65" fmla="*/ 169 h 374"/>
                  <a:gd name="T66" fmla="*/ 412 w 492"/>
                  <a:gd name="T67" fmla="*/ 192 h 374"/>
                  <a:gd name="T68" fmla="*/ 415 w 492"/>
                  <a:gd name="T69" fmla="*/ 198 h 374"/>
                  <a:gd name="T70" fmla="*/ 391 w 492"/>
                  <a:gd name="T71" fmla="*/ 193 h 374"/>
                  <a:gd name="T72" fmla="*/ 412 w 492"/>
                  <a:gd name="T73" fmla="*/ 232 h 374"/>
                  <a:gd name="T74" fmla="*/ 388 w 492"/>
                  <a:gd name="T75" fmla="*/ 225 h 374"/>
                  <a:gd name="T76" fmla="*/ 401 w 492"/>
                  <a:gd name="T77" fmla="*/ 244 h 374"/>
                  <a:gd name="T78" fmla="*/ 338 w 492"/>
                  <a:gd name="T79" fmla="*/ 265 h 374"/>
                  <a:gd name="T80" fmla="*/ 315 w 492"/>
                  <a:gd name="T81" fmla="*/ 289 h 374"/>
                  <a:gd name="T82" fmla="*/ 289 w 492"/>
                  <a:gd name="T83" fmla="*/ 292 h 374"/>
                  <a:gd name="T84" fmla="*/ 262 w 492"/>
                  <a:gd name="T85" fmla="*/ 315 h 374"/>
                  <a:gd name="T86" fmla="*/ 250 w 492"/>
                  <a:gd name="T87" fmla="*/ 340 h 374"/>
                  <a:gd name="T88" fmla="*/ 236 w 492"/>
                  <a:gd name="T89" fmla="*/ 371 h 374"/>
                  <a:gd name="T90" fmla="*/ 204 w 492"/>
                  <a:gd name="T91" fmla="*/ 364 h 374"/>
                  <a:gd name="T92" fmla="*/ 176 w 492"/>
                  <a:gd name="T93" fmla="*/ 324 h 374"/>
                  <a:gd name="T94" fmla="*/ 167 w 492"/>
                  <a:gd name="T95" fmla="*/ 308 h 374"/>
                  <a:gd name="T96" fmla="*/ 154 w 492"/>
                  <a:gd name="T97" fmla="*/ 28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2" h="374">
                    <a:moveTo>
                      <a:pt x="166" y="262"/>
                    </a:moveTo>
                    <a:cubicBezTo>
                      <a:pt x="170" y="260"/>
                      <a:pt x="170" y="260"/>
                      <a:pt x="174" y="261"/>
                    </a:cubicBezTo>
                    <a:cubicBezTo>
                      <a:pt x="176" y="253"/>
                      <a:pt x="180" y="250"/>
                      <a:pt x="183" y="242"/>
                    </a:cubicBezTo>
                    <a:cubicBezTo>
                      <a:pt x="174" y="239"/>
                      <a:pt x="153" y="238"/>
                      <a:pt x="152" y="229"/>
                    </a:cubicBezTo>
                    <a:cubicBezTo>
                      <a:pt x="154" y="228"/>
                      <a:pt x="154" y="229"/>
                      <a:pt x="157" y="229"/>
                    </a:cubicBezTo>
                    <a:cubicBezTo>
                      <a:pt x="163" y="229"/>
                      <a:pt x="167" y="234"/>
                      <a:pt x="174" y="234"/>
                    </a:cubicBezTo>
                    <a:cubicBezTo>
                      <a:pt x="177" y="234"/>
                      <a:pt x="177" y="231"/>
                      <a:pt x="177" y="229"/>
                    </a:cubicBezTo>
                    <a:cubicBezTo>
                      <a:pt x="168" y="227"/>
                      <a:pt x="165" y="213"/>
                      <a:pt x="156" y="213"/>
                    </a:cubicBezTo>
                    <a:cubicBezTo>
                      <a:pt x="153" y="213"/>
                      <a:pt x="152" y="218"/>
                      <a:pt x="149" y="218"/>
                    </a:cubicBezTo>
                    <a:cubicBezTo>
                      <a:pt x="144" y="218"/>
                      <a:pt x="141" y="217"/>
                      <a:pt x="141" y="213"/>
                    </a:cubicBezTo>
                    <a:cubicBezTo>
                      <a:pt x="141" y="207"/>
                      <a:pt x="147" y="207"/>
                      <a:pt x="147" y="201"/>
                    </a:cubicBezTo>
                    <a:cubicBezTo>
                      <a:pt x="147" y="196"/>
                      <a:pt x="143" y="196"/>
                      <a:pt x="140" y="196"/>
                    </a:cubicBezTo>
                    <a:cubicBezTo>
                      <a:pt x="140" y="192"/>
                      <a:pt x="140" y="192"/>
                      <a:pt x="140" y="192"/>
                    </a:cubicBezTo>
                    <a:cubicBezTo>
                      <a:pt x="132" y="167"/>
                      <a:pt x="112" y="142"/>
                      <a:pt x="80" y="142"/>
                    </a:cubicBezTo>
                    <a:cubicBezTo>
                      <a:pt x="75" y="142"/>
                      <a:pt x="74" y="142"/>
                      <a:pt x="71" y="142"/>
                    </a:cubicBezTo>
                    <a:cubicBezTo>
                      <a:pt x="67" y="142"/>
                      <a:pt x="66" y="146"/>
                      <a:pt x="62" y="146"/>
                    </a:cubicBezTo>
                    <a:cubicBezTo>
                      <a:pt x="59" y="146"/>
                      <a:pt x="57" y="143"/>
                      <a:pt x="53" y="143"/>
                    </a:cubicBezTo>
                    <a:cubicBezTo>
                      <a:pt x="50" y="143"/>
                      <a:pt x="49" y="144"/>
                      <a:pt x="48" y="145"/>
                    </a:cubicBezTo>
                    <a:cubicBezTo>
                      <a:pt x="49" y="145"/>
                      <a:pt x="50" y="147"/>
                      <a:pt x="51" y="147"/>
                    </a:cubicBezTo>
                    <a:cubicBezTo>
                      <a:pt x="49" y="149"/>
                      <a:pt x="49" y="148"/>
                      <a:pt x="47" y="148"/>
                    </a:cubicBezTo>
                    <a:cubicBezTo>
                      <a:pt x="41" y="148"/>
                      <a:pt x="32" y="145"/>
                      <a:pt x="28" y="141"/>
                    </a:cubicBezTo>
                    <a:cubicBezTo>
                      <a:pt x="31" y="139"/>
                      <a:pt x="33" y="139"/>
                      <a:pt x="34" y="136"/>
                    </a:cubicBezTo>
                    <a:cubicBezTo>
                      <a:pt x="29" y="134"/>
                      <a:pt x="26" y="131"/>
                      <a:pt x="22" y="131"/>
                    </a:cubicBezTo>
                    <a:cubicBezTo>
                      <a:pt x="16" y="131"/>
                      <a:pt x="18" y="133"/>
                      <a:pt x="12" y="131"/>
                    </a:cubicBezTo>
                    <a:cubicBezTo>
                      <a:pt x="13" y="127"/>
                      <a:pt x="19" y="126"/>
                      <a:pt x="21" y="126"/>
                    </a:cubicBezTo>
                    <a:cubicBezTo>
                      <a:pt x="24" y="126"/>
                      <a:pt x="26" y="126"/>
                      <a:pt x="28" y="126"/>
                    </a:cubicBezTo>
                    <a:cubicBezTo>
                      <a:pt x="31" y="126"/>
                      <a:pt x="32" y="125"/>
                      <a:pt x="33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3" y="121"/>
                      <a:pt x="53" y="120"/>
                      <a:pt x="53" y="117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41" y="118"/>
                      <a:pt x="40" y="120"/>
                      <a:pt x="39" y="120"/>
                    </a:cubicBezTo>
                    <a:cubicBezTo>
                      <a:pt x="34" y="120"/>
                      <a:pt x="33" y="120"/>
                      <a:pt x="29" y="120"/>
                    </a:cubicBezTo>
                    <a:cubicBezTo>
                      <a:pt x="28" y="120"/>
                      <a:pt x="0" y="112"/>
                      <a:pt x="0" y="108"/>
                    </a:cubicBezTo>
                    <a:cubicBezTo>
                      <a:pt x="0" y="99"/>
                      <a:pt x="10" y="102"/>
                      <a:pt x="17" y="100"/>
                    </a:cubicBezTo>
                    <a:cubicBezTo>
                      <a:pt x="22" y="98"/>
                      <a:pt x="25" y="95"/>
                      <a:pt x="30" y="93"/>
                    </a:cubicBezTo>
                    <a:cubicBezTo>
                      <a:pt x="38" y="91"/>
                      <a:pt x="49" y="95"/>
                      <a:pt x="55" y="91"/>
                    </a:cubicBezTo>
                    <a:cubicBezTo>
                      <a:pt x="59" y="88"/>
                      <a:pt x="63" y="83"/>
                      <a:pt x="63" y="76"/>
                    </a:cubicBezTo>
                    <a:cubicBezTo>
                      <a:pt x="57" y="75"/>
                      <a:pt x="41" y="76"/>
                      <a:pt x="41" y="70"/>
                    </a:cubicBezTo>
                    <a:cubicBezTo>
                      <a:pt x="41" y="68"/>
                      <a:pt x="45" y="66"/>
                      <a:pt x="47" y="66"/>
                    </a:cubicBezTo>
                    <a:cubicBezTo>
                      <a:pt x="57" y="63"/>
                      <a:pt x="69" y="56"/>
                      <a:pt x="75" y="50"/>
                    </a:cubicBezTo>
                    <a:cubicBezTo>
                      <a:pt x="78" y="52"/>
                      <a:pt x="80" y="52"/>
                      <a:pt x="83" y="52"/>
                    </a:cubicBezTo>
                    <a:cubicBezTo>
                      <a:pt x="93" y="52"/>
                      <a:pt x="85" y="39"/>
                      <a:pt x="94" y="38"/>
                    </a:cubicBezTo>
                    <a:cubicBezTo>
                      <a:pt x="106" y="37"/>
                      <a:pt x="110" y="34"/>
                      <a:pt x="121" y="34"/>
                    </a:cubicBezTo>
                    <a:cubicBezTo>
                      <a:pt x="129" y="32"/>
                      <a:pt x="135" y="27"/>
                      <a:pt x="142" y="27"/>
                    </a:cubicBezTo>
                    <a:cubicBezTo>
                      <a:pt x="148" y="27"/>
                      <a:pt x="149" y="36"/>
                      <a:pt x="154" y="36"/>
                    </a:cubicBezTo>
                    <a:cubicBezTo>
                      <a:pt x="154" y="34"/>
                      <a:pt x="153" y="32"/>
                      <a:pt x="153" y="30"/>
                    </a:cubicBezTo>
                    <a:cubicBezTo>
                      <a:pt x="156" y="27"/>
                      <a:pt x="156" y="27"/>
                      <a:pt x="156" y="27"/>
                    </a:cubicBezTo>
                    <a:cubicBezTo>
                      <a:pt x="159" y="33"/>
                      <a:pt x="164" y="32"/>
                      <a:pt x="170" y="34"/>
                    </a:cubicBezTo>
                    <a:cubicBezTo>
                      <a:pt x="171" y="34"/>
                      <a:pt x="174" y="34"/>
                      <a:pt x="174" y="34"/>
                    </a:cubicBezTo>
                    <a:cubicBezTo>
                      <a:pt x="173" y="32"/>
                      <a:pt x="172" y="30"/>
                      <a:pt x="172" y="28"/>
                    </a:cubicBezTo>
                    <a:cubicBezTo>
                      <a:pt x="172" y="25"/>
                      <a:pt x="176" y="24"/>
                      <a:pt x="179" y="24"/>
                    </a:cubicBezTo>
                    <a:cubicBezTo>
                      <a:pt x="191" y="24"/>
                      <a:pt x="197" y="31"/>
                      <a:pt x="205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3" y="32"/>
                      <a:pt x="201" y="28"/>
                      <a:pt x="201" y="23"/>
                    </a:cubicBezTo>
                    <a:cubicBezTo>
                      <a:pt x="201" y="19"/>
                      <a:pt x="210" y="20"/>
                      <a:pt x="213" y="19"/>
                    </a:cubicBezTo>
                    <a:cubicBezTo>
                      <a:pt x="211" y="17"/>
                      <a:pt x="208" y="17"/>
                      <a:pt x="207" y="15"/>
                    </a:cubicBezTo>
                    <a:cubicBezTo>
                      <a:pt x="215" y="11"/>
                      <a:pt x="222" y="9"/>
                      <a:pt x="231" y="9"/>
                    </a:cubicBezTo>
                    <a:cubicBezTo>
                      <a:pt x="238" y="9"/>
                      <a:pt x="243" y="9"/>
                      <a:pt x="249" y="11"/>
                    </a:cubicBezTo>
                    <a:cubicBezTo>
                      <a:pt x="255" y="11"/>
                      <a:pt x="255" y="11"/>
                      <a:pt x="255" y="11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9" y="7"/>
                      <a:pt x="262" y="8"/>
                      <a:pt x="266" y="8"/>
                    </a:cubicBezTo>
                    <a:cubicBezTo>
                      <a:pt x="280" y="8"/>
                      <a:pt x="291" y="0"/>
                      <a:pt x="306" y="0"/>
                    </a:cubicBezTo>
                    <a:cubicBezTo>
                      <a:pt x="322" y="0"/>
                      <a:pt x="333" y="0"/>
                      <a:pt x="348" y="0"/>
                    </a:cubicBezTo>
                    <a:cubicBezTo>
                      <a:pt x="364" y="0"/>
                      <a:pt x="377" y="11"/>
                      <a:pt x="391" y="17"/>
                    </a:cubicBezTo>
                    <a:cubicBezTo>
                      <a:pt x="398" y="20"/>
                      <a:pt x="408" y="18"/>
                      <a:pt x="416" y="19"/>
                    </a:cubicBezTo>
                    <a:cubicBezTo>
                      <a:pt x="414" y="29"/>
                      <a:pt x="395" y="28"/>
                      <a:pt x="387" y="31"/>
                    </a:cubicBezTo>
                    <a:cubicBezTo>
                      <a:pt x="324" y="34"/>
                      <a:pt x="324" y="34"/>
                      <a:pt x="324" y="34"/>
                    </a:cubicBezTo>
                    <a:cubicBezTo>
                      <a:pt x="329" y="38"/>
                      <a:pt x="377" y="32"/>
                      <a:pt x="382" y="34"/>
                    </a:cubicBezTo>
                    <a:cubicBezTo>
                      <a:pt x="381" y="37"/>
                      <a:pt x="369" y="49"/>
                      <a:pt x="371" y="49"/>
                    </a:cubicBezTo>
                    <a:cubicBezTo>
                      <a:pt x="378" y="49"/>
                      <a:pt x="395" y="32"/>
                      <a:pt x="405" y="32"/>
                    </a:cubicBezTo>
                    <a:cubicBezTo>
                      <a:pt x="410" y="32"/>
                      <a:pt x="412" y="37"/>
                      <a:pt x="412" y="41"/>
                    </a:cubicBezTo>
                    <a:cubicBezTo>
                      <a:pt x="412" y="44"/>
                      <a:pt x="394" y="63"/>
                      <a:pt x="393" y="66"/>
                    </a:cubicBezTo>
                    <a:cubicBezTo>
                      <a:pt x="400" y="64"/>
                      <a:pt x="415" y="45"/>
                      <a:pt x="419" y="42"/>
                    </a:cubicBezTo>
                    <a:cubicBezTo>
                      <a:pt x="427" y="42"/>
                      <a:pt x="439" y="42"/>
                      <a:pt x="439" y="42"/>
                    </a:cubicBezTo>
                    <a:cubicBezTo>
                      <a:pt x="439" y="42"/>
                      <a:pt x="444" y="43"/>
                      <a:pt x="445" y="42"/>
                    </a:cubicBezTo>
                    <a:cubicBezTo>
                      <a:pt x="450" y="40"/>
                      <a:pt x="451" y="39"/>
                      <a:pt x="456" y="37"/>
                    </a:cubicBezTo>
                    <a:cubicBezTo>
                      <a:pt x="470" y="37"/>
                      <a:pt x="470" y="37"/>
                      <a:pt x="470" y="37"/>
                    </a:cubicBezTo>
                    <a:cubicBezTo>
                      <a:pt x="470" y="33"/>
                      <a:pt x="472" y="33"/>
                      <a:pt x="475" y="33"/>
                    </a:cubicBezTo>
                    <a:cubicBezTo>
                      <a:pt x="479" y="33"/>
                      <a:pt x="492" y="39"/>
                      <a:pt x="492" y="43"/>
                    </a:cubicBezTo>
                    <a:cubicBezTo>
                      <a:pt x="492" y="46"/>
                      <a:pt x="487" y="49"/>
                      <a:pt x="485" y="50"/>
                    </a:cubicBezTo>
                    <a:cubicBezTo>
                      <a:pt x="476" y="53"/>
                      <a:pt x="470" y="61"/>
                      <a:pt x="457" y="61"/>
                    </a:cubicBezTo>
                    <a:cubicBezTo>
                      <a:pt x="460" y="63"/>
                      <a:pt x="461" y="63"/>
                      <a:pt x="463" y="61"/>
                    </a:cubicBezTo>
                    <a:cubicBezTo>
                      <a:pt x="463" y="69"/>
                      <a:pt x="455" y="69"/>
                      <a:pt x="450" y="70"/>
                    </a:cubicBezTo>
                    <a:cubicBezTo>
                      <a:pt x="452" y="74"/>
                      <a:pt x="450" y="71"/>
                      <a:pt x="450" y="74"/>
                    </a:cubicBezTo>
                    <a:cubicBezTo>
                      <a:pt x="450" y="79"/>
                      <a:pt x="443" y="80"/>
                      <a:pt x="437" y="81"/>
                    </a:cubicBezTo>
                    <a:cubicBezTo>
                      <a:pt x="437" y="84"/>
                      <a:pt x="437" y="84"/>
                      <a:pt x="437" y="85"/>
                    </a:cubicBezTo>
                    <a:cubicBezTo>
                      <a:pt x="437" y="91"/>
                      <a:pt x="431" y="93"/>
                      <a:pt x="426" y="97"/>
                    </a:cubicBezTo>
                    <a:cubicBezTo>
                      <a:pt x="422" y="100"/>
                      <a:pt x="422" y="107"/>
                      <a:pt x="421" y="110"/>
                    </a:cubicBezTo>
                    <a:cubicBezTo>
                      <a:pt x="424" y="111"/>
                      <a:pt x="426" y="110"/>
                      <a:pt x="429" y="110"/>
                    </a:cubicBezTo>
                    <a:cubicBezTo>
                      <a:pt x="434" y="110"/>
                      <a:pt x="438" y="113"/>
                      <a:pt x="441" y="115"/>
                    </a:cubicBezTo>
                    <a:cubicBezTo>
                      <a:pt x="439" y="116"/>
                      <a:pt x="437" y="117"/>
                      <a:pt x="436" y="117"/>
                    </a:cubicBezTo>
                    <a:cubicBezTo>
                      <a:pt x="437" y="122"/>
                      <a:pt x="448" y="120"/>
                      <a:pt x="448" y="127"/>
                    </a:cubicBezTo>
                    <a:cubicBezTo>
                      <a:pt x="448" y="134"/>
                      <a:pt x="433" y="131"/>
                      <a:pt x="428" y="131"/>
                    </a:cubicBezTo>
                    <a:cubicBezTo>
                      <a:pt x="425" y="131"/>
                      <a:pt x="422" y="134"/>
                      <a:pt x="422" y="136"/>
                    </a:cubicBezTo>
                    <a:cubicBezTo>
                      <a:pt x="422" y="141"/>
                      <a:pt x="427" y="141"/>
                      <a:pt x="431" y="141"/>
                    </a:cubicBezTo>
                    <a:cubicBezTo>
                      <a:pt x="431" y="147"/>
                      <a:pt x="436" y="149"/>
                      <a:pt x="436" y="153"/>
                    </a:cubicBezTo>
                    <a:cubicBezTo>
                      <a:pt x="436" y="155"/>
                      <a:pt x="434" y="157"/>
                      <a:pt x="436" y="159"/>
                    </a:cubicBezTo>
                    <a:cubicBezTo>
                      <a:pt x="431" y="159"/>
                      <a:pt x="426" y="159"/>
                      <a:pt x="426" y="163"/>
                    </a:cubicBezTo>
                    <a:cubicBezTo>
                      <a:pt x="426" y="168"/>
                      <a:pt x="435" y="167"/>
                      <a:pt x="438" y="169"/>
                    </a:cubicBezTo>
                    <a:cubicBezTo>
                      <a:pt x="436" y="173"/>
                      <a:pt x="430" y="176"/>
                      <a:pt x="425" y="176"/>
                    </a:cubicBezTo>
                    <a:cubicBezTo>
                      <a:pt x="425" y="178"/>
                      <a:pt x="426" y="180"/>
                      <a:pt x="428" y="181"/>
                    </a:cubicBezTo>
                    <a:cubicBezTo>
                      <a:pt x="426" y="189"/>
                      <a:pt x="414" y="186"/>
                      <a:pt x="412" y="192"/>
                    </a:cubicBezTo>
                    <a:cubicBezTo>
                      <a:pt x="409" y="190"/>
                      <a:pt x="406" y="188"/>
                      <a:pt x="404" y="185"/>
                    </a:cubicBezTo>
                    <a:cubicBezTo>
                      <a:pt x="399" y="185"/>
                      <a:pt x="399" y="185"/>
                      <a:pt x="399" y="185"/>
                    </a:cubicBezTo>
                    <a:cubicBezTo>
                      <a:pt x="402" y="193"/>
                      <a:pt x="415" y="190"/>
                      <a:pt x="415" y="198"/>
                    </a:cubicBezTo>
                    <a:cubicBezTo>
                      <a:pt x="415" y="201"/>
                      <a:pt x="414" y="206"/>
                      <a:pt x="411" y="206"/>
                    </a:cubicBezTo>
                    <a:cubicBezTo>
                      <a:pt x="406" y="206"/>
                      <a:pt x="397" y="198"/>
                      <a:pt x="395" y="193"/>
                    </a:cubicBezTo>
                    <a:cubicBezTo>
                      <a:pt x="393" y="193"/>
                      <a:pt x="392" y="193"/>
                      <a:pt x="391" y="193"/>
                    </a:cubicBezTo>
                    <a:cubicBezTo>
                      <a:pt x="391" y="197"/>
                      <a:pt x="391" y="197"/>
                      <a:pt x="391" y="197"/>
                    </a:cubicBezTo>
                    <a:cubicBezTo>
                      <a:pt x="402" y="208"/>
                      <a:pt x="420" y="213"/>
                      <a:pt x="420" y="229"/>
                    </a:cubicBezTo>
                    <a:cubicBezTo>
                      <a:pt x="420" y="232"/>
                      <a:pt x="415" y="232"/>
                      <a:pt x="412" y="232"/>
                    </a:cubicBezTo>
                    <a:cubicBezTo>
                      <a:pt x="399" y="232"/>
                      <a:pt x="402" y="218"/>
                      <a:pt x="390" y="218"/>
                    </a:cubicBezTo>
                    <a:cubicBezTo>
                      <a:pt x="388" y="218"/>
                      <a:pt x="387" y="219"/>
                      <a:pt x="385" y="218"/>
                    </a:cubicBezTo>
                    <a:cubicBezTo>
                      <a:pt x="385" y="222"/>
                      <a:pt x="388" y="223"/>
                      <a:pt x="388" y="225"/>
                    </a:cubicBezTo>
                    <a:cubicBezTo>
                      <a:pt x="388" y="228"/>
                      <a:pt x="383" y="229"/>
                      <a:pt x="382" y="229"/>
                    </a:cubicBezTo>
                    <a:cubicBezTo>
                      <a:pt x="382" y="238"/>
                      <a:pt x="408" y="236"/>
                      <a:pt x="414" y="238"/>
                    </a:cubicBezTo>
                    <a:cubicBezTo>
                      <a:pt x="409" y="242"/>
                      <a:pt x="406" y="242"/>
                      <a:pt x="401" y="244"/>
                    </a:cubicBezTo>
                    <a:cubicBezTo>
                      <a:pt x="392" y="247"/>
                      <a:pt x="389" y="255"/>
                      <a:pt x="381" y="258"/>
                    </a:cubicBezTo>
                    <a:cubicBezTo>
                      <a:pt x="370" y="261"/>
                      <a:pt x="362" y="260"/>
                      <a:pt x="351" y="265"/>
                    </a:cubicBezTo>
                    <a:cubicBezTo>
                      <a:pt x="338" y="265"/>
                      <a:pt x="338" y="265"/>
                      <a:pt x="338" y="265"/>
                    </a:cubicBezTo>
                    <a:cubicBezTo>
                      <a:pt x="335" y="266"/>
                      <a:pt x="332" y="267"/>
                      <a:pt x="332" y="270"/>
                    </a:cubicBezTo>
                    <a:cubicBezTo>
                      <a:pt x="325" y="275"/>
                      <a:pt x="325" y="275"/>
                      <a:pt x="325" y="275"/>
                    </a:cubicBezTo>
                    <a:cubicBezTo>
                      <a:pt x="319" y="279"/>
                      <a:pt x="319" y="285"/>
                      <a:pt x="315" y="289"/>
                    </a:cubicBezTo>
                    <a:cubicBezTo>
                      <a:pt x="309" y="295"/>
                      <a:pt x="299" y="293"/>
                      <a:pt x="293" y="298"/>
                    </a:cubicBezTo>
                    <a:cubicBezTo>
                      <a:pt x="289" y="298"/>
                      <a:pt x="289" y="298"/>
                      <a:pt x="289" y="298"/>
                    </a:cubicBezTo>
                    <a:cubicBezTo>
                      <a:pt x="289" y="292"/>
                      <a:pt x="289" y="292"/>
                      <a:pt x="289" y="292"/>
                    </a:cubicBezTo>
                    <a:cubicBezTo>
                      <a:pt x="284" y="294"/>
                      <a:pt x="286" y="297"/>
                      <a:pt x="283" y="299"/>
                    </a:cubicBezTo>
                    <a:cubicBezTo>
                      <a:pt x="277" y="305"/>
                      <a:pt x="261" y="303"/>
                      <a:pt x="261" y="312"/>
                    </a:cubicBezTo>
                    <a:cubicBezTo>
                      <a:pt x="261" y="313"/>
                      <a:pt x="262" y="314"/>
                      <a:pt x="262" y="315"/>
                    </a:cubicBezTo>
                    <a:cubicBezTo>
                      <a:pt x="261" y="316"/>
                      <a:pt x="260" y="317"/>
                      <a:pt x="260" y="318"/>
                    </a:cubicBezTo>
                    <a:cubicBezTo>
                      <a:pt x="260" y="320"/>
                      <a:pt x="263" y="322"/>
                      <a:pt x="263" y="325"/>
                    </a:cubicBezTo>
                    <a:cubicBezTo>
                      <a:pt x="263" y="335"/>
                      <a:pt x="250" y="332"/>
                      <a:pt x="250" y="340"/>
                    </a:cubicBezTo>
                    <a:cubicBezTo>
                      <a:pt x="250" y="345"/>
                      <a:pt x="249" y="353"/>
                      <a:pt x="250" y="356"/>
                    </a:cubicBezTo>
                    <a:cubicBezTo>
                      <a:pt x="243" y="359"/>
                      <a:pt x="247" y="374"/>
                      <a:pt x="239" y="374"/>
                    </a:cubicBezTo>
                    <a:cubicBezTo>
                      <a:pt x="237" y="374"/>
                      <a:pt x="236" y="373"/>
                      <a:pt x="236" y="371"/>
                    </a:cubicBezTo>
                    <a:cubicBezTo>
                      <a:pt x="232" y="371"/>
                      <a:pt x="232" y="373"/>
                      <a:pt x="230" y="373"/>
                    </a:cubicBezTo>
                    <a:cubicBezTo>
                      <a:pt x="223" y="373"/>
                      <a:pt x="223" y="360"/>
                      <a:pt x="216" y="360"/>
                    </a:cubicBezTo>
                    <a:cubicBezTo>
                      <a:pt x="212" y="360"/>
                      <a:pt x="208" y="363"/>
                      <a:pt x="204" y="364"/>
                    </a:cubicBezTo>
                    <a:cubicBezTo>
                      <a:pt x="202" y="357"/>
                      <a:pt x="199" y="359"/>
                      <a:pt x="195" y="356"/>
                    </a:cubicBezTo>
                    <a:cubicBezTo>
                      <a:pt x="193" y="355"/>
                      <a:pt x="193" y="351"/>
                      <a:pt x="193" y="350"/>
                    </a:cubicBezTo>
                    <a:cubicBezTo>
                      <a:pt x="187" y="345"/>
                      <a:pt x="176" y="332"/>
                      <a:pt x="176" y="324"/>
                    </a:cubicBezTo>
                    <a:cubicBezTo>
                      <a:pt x="176" y="320"/>
                      <a:pt x="178" y="321"/>
                      <a:pt x="180" y="319"/>
                    </a:cubicBezTo>
                    <a:cubicBezTo>
                      <a:pt x="176" y="313"/>
                      <a:pt x="175" y="320"/>
                      <a:pt x="170" y="318"/>
                    </a:cubicBezTo>
                    <a:cubicBezTo>
                      <a:pt x="168" y="317"/>
                      <a:pt x="168" y="311"/>
                      <a:pt x="167" y="308"/>
                    </a:cubicBezTo>
                    <a:cubicBezTo>
                      <a:pt x="165" y="303"/>
                      <a:pt x="157" y="300"/>
                      <a:pt x="157" y="292"/>
                    </a:cubicBezTo>
                    <a:cubicBezTo>
                      <a:pt x="157" y="289"/>
                      <a:pt x="159" y="288"/>
                      <a:pt x="160" y="285"/>
                    </a:cubicBezTo>
                    <a:cubicBezTo>
                      <a:pt x="158" y="284"/>
                      <a:pt x="156" y="283"/>
                      <a:pt x="154" y="285"/>
                    </a:cubicBez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8" y="273"/>
                      <a:pt x="160" y="267"/>
                      <a:pt x="166" y="2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4" name="Freeform 141">
                <a:extLst>
                  <a:ext uri="{FF2B5EF4-FFF2-40B4-BE49-F238E27FC236}">
                    <a16:creationId xmlns:a16="http://schemas.microsoft.com/office/drawing/2014/main" id="{CC50DAEF-9B21-202E-AD7C-C7A9CEEE7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616" y="2162164"/>
                <a:ext cx="72048" cy="50120"/>
              </a:xfrm>
              <a:custGeom>
                <a:avLst/>
                <a:gdLst>
                  <a:gd name="T0" fmla="*/ 5 w 23"/>
                  <a:gd name="T1" fmla="*/ 16 h 16"/>
                  <a:gd name="T2" fmla="*/ 0 w 23"/>
                  <a:gd name="T3" fmla="*/ 6 h 16"/>
                  <a:gd name="T4" fmla="*/ 6 w 23"/>
                  <a:gd name="T5" fmla="*/ 0 h 16"/>
                  <a:gd name="T6" fmla="*/ 23 w 23"/>
                  <a:gd name="T7" fmla="*/ 10 h 16"/>
                  <a:gd name="T8" fmla="*/ 12 w 23"/>
                  <a:gd name="T9" fmla="*/ 16 h 16"/>
                  <a:gd name="T10" fmla="*/ 5 w 23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6">
                    <a:moveTo>
                      <a:pt x="5" y="16"/>
                    </a:moveTo>
                    <a:cubicBezTo>
                      <a:pt x="3" y="16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3" y="0"/>
                      <a:pt x="16" y="8"/>
                      <a:pt x="23" y="10"/>
                    </a:cubicBezTo>
                    <a:cubicBezTo>
                      <a:pt x="23" y="15"/>
                      <a:pt x="17" y="16"/>
                      <a:pt x="12" y="16"/>
                    </a:cubicBezTo>
                    <a:lnTo>
                      <a:pt x="5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5" name="Freeform 142">
                <a:extLst>
                  <a:ext uri="{FF2B5EF4-FFF2-40B4-BE49-F238E27FC236}">
                    <a16:creationId xmlns:a16="http://schemas.microsoft.com/office/drawing/2014/main" id="{52A60559-04F3-4C03-80DE-C4A02B1CF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484" y="1914693"/>
                <a:ext cx="39157" cy="25060"/>
              </a:xfrm>
              <a:custGeom>
                <a:avLst/>
                <a:gdLst>
                  <a:gd name="T0" fmla="*/ 4 w 13"/>
                  <a:gd name="T1" fmla="*/ 8 h 8"/>
                  <a:gd name="T2" fmla="*/ 0 w 13"/>
                  <a:gd name="T3" fmla="*/ 4 h 8"/>
                  <a:gd name="T4" fmla="*/ 3 w 13"/>
                  <a:gd name="T5" fmla="*/ 0 h 8"/>
                  <a:gd name="T6" fmla="*/ 8 w 13"/>
                  <a:gd name="T7" fmla="*/ 0 h 8"/>
                  <a:gd name="T8" fmla="*/ 8 w 13"/>
                  <a:gd name="T9" fmla="*/ 4 h 8"/>
                  <a:gd name="T10" fmla="*/ 13 w 13"/>
                  <a:gd name="T11" fmla="*/ 4 h 8"/>
                  <a:gd name="T12" fmla="*/ 4 w 1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4" y="8"/>
                    </a:moveTo>
                    <a:cubicBezTo>
                      <a:pt x="2" y="8"/>
                      <a:pt x="0" y="5"/>
                      <a:pt x="0" y="4"/>
                    </a:cubicBezTo>
                    <a:cubicBezTo>
                      <a:pt x="0" y="2"/>
                      <a:pt x="2" y="1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7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6" name="Freeform 143">
                <a:extLst>
                  <a:ext uri="{FF2B5EF4-FFF2-40B4-BE49-F238E27FC236}">
                    <a16:creationId xmlns:a16="http://schemas.microsoft.com/office/drawing/2014/main" id="{C86B4D43-2012-D6E1-8F9A-CFFEF2324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410" y="2898309"/>
                <a:ext cx="167591" cy="161326"/>
              </a:xfrm>
              <a:custGeom>
                <a:avLst/>
                <a:gdLst>
                  <a:gd name="T0" fmla="*/ 3 w 54"/>
                  <a:gd name="T1" fmla="*/ 43 h 52"/>
                  <a:gd name="T2" fmla="*/ 0 w 54"/>
                  <a:gd name="T3" fmla="*/ 40 h 52"/>
                  <a:gd name="T4" fmla="*/ 6 w 54"/>
                  <a:gd name="T5" fmla="*/ 35 h 52"/>
                  <a:gd name="T6" fmla="*/ 6 w 54"/>
                  <a:gd name="T7" fmla="*/ 33 h 52"/>
                  <a:gd name="T8" fmla="*/ 3 w 54"/>
                  <a:gd name="T9" fmla="*/ 32 h 52"/>
                  <a:gd name="T10" fmla="*/ 19 w 54"/>
                  <a:gd name="T11" fmla="*/ 8 h 52"/>
                  <a:gd name="T12" fmla="*/ 27 w 54"/>
                  <a:gd name="T13" fmla="*/ 0 h 52"/>
                  <a:gd name="T14" fmla="*/ 29 w 54"/>
                  <a:gd name="T15" fmla="*/ 2 h 52"/>
                  <a:gd name="T16" fmla="*/ 22 w 54"/>
                  <a:gd name="T17" fmla="*/ 17 h 52"/>
                  <a:gd name="T18" fmla="*/ 22 w 54"/>
                  <a:gd name="T19" fmla="*/ 20 h 52"/>
                  <a:gd name="T20" fmla="*/ 26 w 54"/>
                  <a:gd name="T21" fmla="*/ 17 h 52"/>
                  <a:gd name="T22" fmla="*/ 31 w 54"/>
                  <a:gd name="T23" fmla="*/ 19 h 52"/>
                  <a:gd name="T24" fmla="*/ 29 w 54"/>
                  <a:gd name="T25" fmla="*/ 20 h 52"/>
                  <a:gd name="T26" fmla="*/ 29 w 54"/>
                  <a:gd name="T27" fmla="*/ 23 h 52"/>
                  <a:gd name="T28" fmla="*/ 34 w 54"/>
                  <a:gd name="T29" fmla="*/ 23 h 52"/>
                  <a:gd name="T30" fmla="*/ 34 w 54"/>
                  <a:gd name="T31" fmla="*/ 24 h 52"/>
                  <a:gd name="T32" fmla="*/ 38 w 54"/>
                  <a:gd name="T33" fmla="*/ 23 h 52"/>
                  <a:gd name="T34" fmla="*/ 46 w 54"/>
                  <a:gd name="T35" fmla="*/ 23 h 52"/>
                  <a:gd name="T36" fmla="*/ 46 w 54"/>
                  <a:gd name="T37" fmla="*/ 33 h 52"/>
                  <a:gd name="T38" fmla="*/ 49 w 54"/>
                  <a:gd name="T39" fmla="*/ 32 h 52"/>
                  <a:gd name="T40" fmla="*/ 46 w 54"/>
                  <a:gd name="T41" fmla="*/ 36 h 52"/>
                  <a:gd name="T42" fmla="*/ 48 w 54"/>
                  <a:gd name="T43" fmla="*/ 41 h 52"/>
                  <a:gd name="T44" fmla="*/ 52 w 54"/>
                  <a:gd name="T45" fmla="*/ 39 h 52"/>
                  <a:gd name="T46" fmla="*/ 54 w 54"/>
                  <a:gd name="T47" fmla="*/ 45 h 52"/>
                  <a:gd name="T48" fmla="*/ 49 w 54"/>
                  <a:gd name="T49" fmla="*/ 52 h 52"/>
                  <a:gd name="T50" fmla="*/ 47 w 54"/>
                  <a:gd name="T51" fmla="*/ 48 h 52"/>
                  <a:gd name="T52" fmla="*/ 44 w 54"/>
                  <a:gd name="T53" fmla="*/ 48 h 52"/>
                  <a:gd name="T54" fmla="*/ 41 w 54"/>
                  <a:gd name="T55" fmla="*/ 40 h 52"/>
                  <a:gd name="T56" fmla="*/ 33 w 54"/>
                  <a:gd name="T57" fmla="*/ 48 h 52"/>
                  <a:gd name="T58" fmla="*/ 31 w 54"/>
                  <a:gd name="T59" fmla="*/ 48 h 52"/>
                  <a:gd name="T60" fmla="*/ 35 w 54"/>
                  <a:gd name="T61" fmla="*/ 43 h 52"/>
                  <a:gd name="T62" fmla="*/ 26 w 54"/>
                  <a:gd name="T63" fmla="*/ 42 h 52"/>
                  <a:gd name="T64" fmla="*/ 21 w 54"/>
                  <a:gd name="T65" fmla="*/ 43 h 52"/>
                  <a:gd name="T66" fmla="*/ 12 w 54"/>
                  <a:gd name="T67" fmla="*/ 41 h 52"/>
                  <a:gd name="T68" fmla="*/ 3 w 54"/>
                  <a:gd name="T6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" h="52">
                    <a:moveTo>
                      <a:pt x="3" y="43"/>
                    </a:moveTo>
                    <a:cubicBezTo>
                      <a:pt x="2" y="43"/>
                      <a:pt x="0" y="41"/>
                      <a:pt x="0" y="40"/>
                    </a:cubicBezTo>
                    <a:cubicBezTo>
                      <a:pt x="0" y="39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5" y="33"/>
                      <a:pt x="4" y="33"/>
                      <a:pt x="3" y="32"/>
                    </a:cubicBezTo>
                    <a:cubicBezTo>
                      <a:pt x="11" y="28"/>
                      <a:pt x="14" y="15"/>
                      <a:pt x="19" y="8"/>
                    </a:cubicBezTo>
                    <a:cubicBezTo>
                      <a:pt x="21" y="4"/>
                      <a:pt x="23" y="0"/>
                      <a:pt x="27" y="0"/>
                    </a:cubicBezTo>
                    <a:cubicBezTo>
                      <a:pt x="28" y="0"/>
                      <a:pt x="29" y="1"/>
                      <a:pt x="29" y="2"/>
                    </a:cubicBezTo>
                    <a:cubicBezTo>
                      <a:pt x="29" y="9"/>
                      <a:pt x="23" y="12"/>
                      <a:pt x="22" y="17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9"/>
                      <a:pt x="24" y="17"/>
                      <a:pt x="26" y="17"/>
                    </a:cubicBezTo>
                    <a:cubicBezTo>
                      <a:pt x="28" y="17"/>
                      <a:pt x="29" y="18"/>
                      <a:pt x="31" y="19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4"/>
                      <a:pt x="34" y="24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1" y="24"/>
                      <a:pt x="45" y="24"/>
                      <a:pt x="46" y="23"/>
                    </a:cubicBezTo>
                    <a:cubicBezTo>
                      <a:pt x="46" y="26"/>
                      <a:pt x="46" y="28"/>
                      <a:pt x="46" y="33"/>
                    </a:cubicBezTo>
                    <a:cubicBezTo>
                      <a:pt x="46" y="32"/>
                      <a:pt x="48" y="32"/>
                      <a:pt x="49" y="32"/>
                    </a:cubicBezTo>
                    <a:cubicBezTo>
                      <a:pt x="49" y="34"/>
                      <a:pt x="46" y="35"/>
                      <a:pt x="46" y="36"/>
                    </a:cubicBezTo>
                    <a:cubicBezTo>
                      <a:pt x="46" y="37"/>
                      <a:pt x="48" y="39"/>
                      <a:pt x="48" y="41"/>
                    </a:cubicBezTo>
                    <a:cubicBezTo>
                      <a:pt x="51" y="41"/>
                      <a:pt x="50" y="40"/>
                      <a:pt x="52" y="39"/>
                    </a:cubicBezTo>
                    <a:cubicBezTo>
                      <a:pt x="52" y="42"/>
                      <a:pt x="54" y="42"/>
                      <a:pt x="54" y="45"/>
                    </a:cubicBezTo>
                    <a:cubicBezTo>
                      <a:pt x="54" y="48"/>
                      <a:pt x="52" y="52"/>
                      <a:pt x="49" y="52"/>
                    </a:cubicBezTo>
                    <a:cubicBezTo>
                      <a:pt x="47" y="52"/>
                      <a:pt x="47" y="49"/>
                      <a:pt x="47" y="48"/>
                    </a:cubicBezTo>
                    <a:cubicBezTo>
                      <a:pt x="46" y="48"/>
                      <a:pt x="45" y="48"/>
                      <a:pt x="44" y="48"/>
                    </a:cubicBezTo>
                    <a:cubicBezTo>
                      <a:pt x="42" y="48"/>
                      <a:pt x="44" y="42"/>
                      <a:pt x="41" y="40"/>
                    </a:cubicBezTo>
                    <a:cubicBezTo>
                      <a:pt x="39" y="43"/>
                      <a:pt x="37" y="48"/>
                      <a:pt x="33" y="48"/>
                    </a:cubicBezTo>
                    <a:cubicBezTo>
                      <a:pt x="33" y="48"/>
                      <a:pt x="31" y="48"/>
                      <a:pt x="31" y="48"/>
                    </a:cubicBezTo>
                    <a:cubicBezTo>
                      <a:pt x="31" y="45"/>
                      <a:pt x="34" y="45"/>
                      <a:pt x="35" y="43"/>
                    </a:cubicBezTo>
                    <a:cubicBezTo>
                      <a:pt x="32" y="43"/>
                      <a:pt x="28" y="45"/>
                      <a:pt x="26" y="42"/>
                    </a:cubicBezTo>
                    <a:cubicBezTo>
                      <a:pt x="24" y="43"/>
                      <a:pt x="23" y="43"/>
                      <a:pt x="21" y="43"/>
                    </a:cubicBezTo>
                    <a:cubicBezTo>
                      <a:pt x="17" y="43"/>
                      <a:pt x="15" y="41"/>
                      <a:pt x="12" y="41"/>
                    </a:cubicBezTo>
                    <a:cubicBezTo>
                      <a:pt x="8" y="41"/>
                      <a:pt x="7" y="43"/>
                      <a:pt x="3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7" name="Freeform 145">
                <a:extLst>
                  <a:ext uri="{FF2B5EF4-FFF2-40B4-BE49-F238E27FC236}">
                    <a16:creationId xmlns:a16="http://schemas.microsoft.com/office/drawing/2014/main" id="{F61E4D39-E183-D592-E3B2-F278CAA96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951" y="3480960"/>
                <a:ext cx="1013376" cy="679760"/>
              </a:xfrm>
              <a:custGeom>
                <a:avLst/>
                <a:gdLst>
                  <a:gd name="T0" fmla="*/ 163 w 328"/>
                  <a:gd name="T1" fmla="*/ 64 h 220"/>
                  <a:gd name="T2" fmla="*/ 160 w 328"/>
                  <a:gd name="T3" fmla="*/ 92 h 220"/>
                  <a:gd name="T4" fmla="*/ 163 w 328"/>
                  <a:gd name="T5" fmla="*/ 105 h 220"/>
                  <a:gd name="T6" fmla="*/ 183 w 328"/>
                  <a:gd name="T7" fmla="*/ 125 h 220"/>
                  <a:gd name="T8" fmla="*/ 203 w 328"/>
                  <a:gd name="T9" fmla="*/ 125 h 220"/>
                  <a:gd name="T10" fmla="*/ 213 w 328"/>
                  <a:gd name="T11" fmla="*/ 122 h 220"/>
                  <a:gd name="T12" fmla="*/ 236 w 328"/>
                  <a:gd name="T13" fmla="*/ 99 h 220"/>
                  <a:gd name="T14" fmla="*/ 249 w 328"/>
                  <a:gd name="T15" fmla="*/ 101 h 220"/>
                  <a:gd name="T16" fmla="*/ 244 w 328"/>
                  <a:gd name="T17" fmla="*/ 118 h 220"/>
                  <a:gd name="T18" fmla="*/ 240 w 328"/>
                  <a:gd name="T19" fmla="*/ 125 h 220"/>
                  <a:gd name="T20" fmla="*/ 238 w 328"/>
                  <a:gd name="T21" fmla="*/ 139 h 220"/>
                  <a:gd name="T22" fmla="*/ 233 w 328"/>
                  <a:gd name="T23" fmla="*/ 146 h 220"/>
                  <a:gd name="T24" fmla="*/ 263 w 328"/>
                  <a:gd name="T25" fmla="*/ 148 h 220"/>
                  <a:gd name="T26" fmla="*/ 277 w 328"/>
                  <a:gd name="T27" fmla="*/ 158 h 220"/>
                  <a:gd name="T28" fmla="*/ 275 w 328"/>
                  <a:gd name="T29" fmla="*/ 188 h 220"/>
                  <a:gd name="T30" fmla="*/ 294 w 328"/>
                  <a:gd name="T31" fmla="*/ 206 h 220"/>
                  <a:gd name="T32" fmla="*/ 328 w 328"/>
                  <a:gd name="T33" fmla="*/ 210 h 220"/>
                  <a:gd name="T34" fmla="*/ 318 w 328"/>
                  <a:gd name="T35" fmla="*/ 214 h 220"/>
                  <a:gd name="T36" fmla="*/ 312 w 328"/>
                  <a:gd name="T37" fmla="*/ 206 h 220"/>
                  <a:gd name="T38" fmla="*/ 304 w 328"/>
                  <a:gd name="T39" fmla="*/ 216 h 220"/>
                  <a:gd name="T40" fmla="*/ 290 w 328"/>
                  <a:gd name="T41" fmla="*/ 213 h 220"/>
                  <a:gd name="T42" fmla="*/ 280 w 328"/>
                  <a:gd name="T43" fmla="*/ 211 h 220"/>
                  <a:gd name="T44" fmla="*/ 264 w 328"/>
                  <a:gd name="T45" fmla="*/ 197 h 220"/>
                  <a:gd name="T46" fmla="*/ 261 w 328"/>
                  <a:gd name="T47" fmla="*/ 200 h 220"/>
                  <a:gd name="T48" fmla="*/ 255 w 328"/>
                  <a:gd name="T49" fmla="*/ 183 h 220"/>
                  <a:gd name="T50" fmla="*/ 242 w 328"/>
                  <a:gd name="T51" fmla="*/ 169 h 220"/>
                  <a:gd name="T52" fmla="*/ 224 w 328"/>
                  <a:gd name="T53" fmla="*/ 166 h 220"/>
                  <a:gd name="T54" fmla="*/ 191 w 328"/>
                  <a:gd name="T55" fmla="*/ 147 h 220"/>
                  <a:gd name="T56" fmla="*/ 183 w 328"/>
                  <a:gd name="T57" fmla="*/ 145 h 220"/>
                  <a:gd name="T58" fmla="*/ 167 w 328"/>
                  <a:gd name="T59" fmla="*/ 148 h 220"/>
                  <a:gd name="T60" fmla="*/ 144 w 328"/>
                  <a:gd name="T61" fmla="*/ 139 h 220"/>
                  <a:gd name="T62" fmla="*/ 127 w 328"/>
                  <a:gd name="T63" fmla="*/ 132 h 220"/>
                  <a:gd name="T64" fmla="*/ 114 w 328"/>
                  <a:gd name="T65" fmla="*/ 127 h 220"/>
                  <a:gd name="T66" fmla="*/ 97 w 328"/>
                  <a:gd name="T67" fmla="*/ 112 h 220"/>
                  <a:gd name="T68" fmla="*/ 97 w 328"/>
                  <a:gd name="T69" fmla="*/ 98 h 220"/>
                  <a:gd name="T70" fmla="*/ 67 w 328"/>
                  <a:gd name="T71" fmla="*/ 66 h 220"/>
                  <a:gd name="T72" fmla="*/ 54 w 328"/>
                  <a:gd name="T73" fmla="*/ 45 h 220"/>
                  <a:gd name="T74" fmla="*/ 41 w 328"/>
                  <a:gd name="T75" fmla="*/ 35 h 220"/>
                  <a:gd name="T76" fmla="*/ 32 w 328"/>
                  <a:gd name="T77" fmla="*/ 15 h 220"/>
                  <a:gd name="T78" fmla="*/ 18 w 328"/>
                  <a:gd name="T79" fmla="*/ 13 h 220"/>
                  <a:gd name="T80" fmla="*/ 32 w 328"/>
                  <a:gd name="T81" fmla="*/ 35 h 220"/>
                  <a:gd name="T82" fmla="*/ 48 w 328"/>
                  <a:gd name="T83" fmla="*/ 62 h 220"/>
                  <a:gd name="T84" fmla="*/ 63 w 328"/>
                  <a:gd name="T85" fmla="*/ 85 h 220"/>
                  <a:gd name="T86" fmla="*/ 56 w 328"/>
                  <a:gd name="T87" fmla="*/ 83 h 220"/>
                  <a:gd name="T88" fmla="*/ 42 w 328"/>
                  <a:gd name="T89" fmla="*/ 72 h 220"/>
                  <a:gd name="T90" fmla="*/ 34 w 328"/>
                  <a:gd name="T91" fmla="*/ 55 h 220"/>
                  <a:gd name="T92" fmla="*/ 26 w 328"/>
                  <a:gd name="T93" fmla="*/ 45 h 220"/>
                  <a:gd name="T94" fmla="*/ 7 w 328"/>
                  <a:gd name="T95" fmla="*/ 16 h 220"/>
                  <a:gd name="T96" fmla="*/ 0 w 328"/>
                  <a:gd name="T97" fmla="*/ 0 h 220"/>
                  <a:gd name="T98" fmla="*/ 50 w 328"/>
                  <a:gd name="T99" fmla="*/ 10 h 220"/>
                  <a:gd name="T100" fmla="*/ 73 w 328"/>
                  <a:gd name="T101" fmla="*/ 7 h 220"/>
                  <a:gd name="T102" fmla="*/ 99 w 328"/>
                  <a:gd name="T103" fmla="*/ 19 h 220"/>
                  <a:gd name="T104" fmla="*/ 122 w 328"/>
                  <a:gd name="T105" fmla="*/ 25 h 220"/>
                  <a:gd name="T106" fmla="*/ 162 w 328"/>
                  <a:gd name="T107" fmla="*/ 59 h 220"/>
                  <a:gd name="T108" fmla="*/ 161 w 328"/>
                  <a:gd name="T109" fmla="*/ 5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8" h="220">
                    <a:moveTo>
                      <a:pt x="162" y="60"/>
                    </a:moveTo>
                    <a:cubicBezTo>
                      <a:pt x="162" y="62"/>
                      <a:pt x="163" y="63"/>
                      <a:pt x="163" y="64"/>
                    </a:cubicBezTo>
                    <a:cubicBezTo>
                      <a:pt x="163" y="70"/>
                      <a:pt x="161" y="72"/>
                      <a:pt x="160" y="76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4"/>
                      <a:pt x="162" y="97"/>
                      <a:pt x="162" y="98"/>
                    </a:cubicBezTo>
                    <a:cubicBezTo>
                      <a:pt x="164" y="100"/>
                      <a:pt x="162" y="102"/>
                      <a:pt x="163" y="105"/>
                    </a:cubicBezTo>
                    <a:cubicBezTo>
                      <a:pt x="164" y="107"/>
                      <a:pt x="168" y="111"/>
                      <a:pt x="170" y="113"/>
                    </a:cubicBezTo>
                    <a:cubicBezTo>
                      <a:pt x="175" y="118"/>
                      <a:pt x="175" y="123"/>
                      <a:pt x="183" y="125"/>
                    </a:cubicBezTo>
                    <a:cubicBezTo>
                      <a:pt x="185" y="126"/>
                      <a:pt x="185" y="129"/>
                      <a:pt x="188" y="129"/>
                    </a:cubicBezTo>
                    <a:cubicBezTo>
                      <a:pt x="193" y="129"/>
                      <a:pt x="198" y="125"/>
                      <a:pt x="203" y="125"/>
                    </a:cubicBezTo>
                    <a:cubicBezTo>
                      <a:pt x="207" y="125"/>
                      <a:pt x="208" y="126"/>
                      <a:pt x="209" y="126"/>
                    </a:cubicBezTo>
                    <a:cubicBezTo>
                      <a:pt x="211" y="126"/>
                      <a:pt x="213" y="123"/>
                      <a:pt x="213" y="122"/>
                    </a:cubicBezTo>
                    <a:cubicBezTo>
                      <a:pt x="214" y="118"/>
                      <a:pt x="219" y="115"/>
                      <a:pt x="219" y="110"/>
                    </a:cubicBezTo>
                    <a:cubicBezTo>
                      <a:pt x="219" y="102"/>
                      <a:pt x="228" y="99"/>
                      <a:pt x="236" y="99"/>
                    </a:cubicBezTo>
                    <a:cubicBezTo>
                      <a:pt x="239" y="99"/>
                      <a:pt x="241" y="99"/>
                      <a:pt x="242" y="100"/>
                    </a:cubicBezTo>
                    <a:cubicBezTo>
                      <a:pt x="243" y="100"/>
                      <a:pt x="247" y="101"/>
                      <a:pt x="249" y="101"/>
                    </a:cubicBezTo>
                    <a:cubicBezTo>
                      <a:pt x="249" y="101"/>
                      <a:pt x="249" y="102"/>
                      <a:pt x="249" y="103"/>
                    </a:cubicBezTo>
                    <a:cubicBezTo>
                      <a:pt x="249" y="107"/>
                      <a:pt x="244" y="112"/>
                      <a:pt x="244" y="118"/>
                    </a:cubicBezTo>
                    <a:cubicBezTo>
                      <a:pt x="244" y="122"/>
                      <a:pt x="242" y="124"/>
                      <a:pt x="240" y="127"/>
                    </a:cubicBezTo>
                    <a:cubicBezTo>
                      <a:pt x="240" y="127"/>
                      <a:pt x="240" y="126"/>
                      <a:pt x="240" y="125"/>
                    </a:cubicBezTo>
                    <a:cubicBezTo>
                      <a:pt x="239" y="125"/>
                      <a:pt x="239" y="125"/>
                      <a:pt x="238" y="125"/>
                    </a:cubicBezTo>
                    <a:cubicBezTo>
                      <a:pt x="238" y="128"/>
                      <a:pt x="238" y="135"/>
                      <a:pt x="238" y="139"/>
                    </a:cubicBezTo>
                    <a:cubicBezTo>
                      <a:pt x="238" y="142"/>
                      <a:pt x="234" y="143"/>
                      <a:pt x="233" y="145"/>
                    </a:cubicBezTo>
                    <a:cubicBezTo>
                      <a:pt x="233" y="145"/>
                      <a:pt x="233" y="146"/>
                      <a:pt x="233" y="146"/>
                    </a:cubicBezTo>
                    <a:cubicBezTo>
                      <a:pt x="233" y="148"/>
                      <a:pt x="234" y="149"/>
                      <a:pt x="236" y="149"/>
                    </a:cubicBezTo>
                    <a:cubicBezTo>
                      <a:pt x="246" y="149"/>
                      <a:pt x="253" y="148"/>
                      <a:pt x="263" y="148"/>
                    </a:cubicBezTo>
                    <a:cubicBezTo>
                      <a:pt x="270" y="148"/>
                      <a:pt x="272" y="152"/>
                      <a:pt x="277" y="154"/>
                    </a:cubicBezTo>
                    <a:cubicBezTo>
                      <a:pt x="277" y="155"/>
                      <a:pt x="277" y="156"/>
                      <a:pt x="277" y="158"/>
                    </a:cubicBezTo>
                    <a:cubicBezTo>
                      <a:pt x="277" y="161"/>
                      <a:pt x="277" y="168"/>
                      <a:pt x="275" y="171"/>
                    </a:cubicBezTo>
                    <a:cubicBezTo>
                      <a:pt x="275" y="177"/>
                      <a:pt x="275" y="183"/>
                      <a:pt x="275" y="188"/>
                    </a:cubicBezTo>
                    <a:cubicBezTo>
                      <a:pt x="275" y="194"/>
                      <a:pt x="281" y="197"/>
                      <a:pt x="286" y="199"/>
                    </a:cubicBezTo>
                    <a:cubicBezTo>
                      <a:pt x="289" y="201"/>
                      <a:pt x="289" y="206"/>
                      <a:pt x="294" y="206"/>
                    </a:cubicBezTo>
                    <a:cubicBezTo>
                      <a:pt x="301" y="206"/>
                      <a:pt x="305" y="200"/>
                      <a:pt x="312" y="200"/>
                    </a:cubicBezTo>
                    <a:cubicBezTo>
                      <a:pt x="320" y="200"/>
                      <a:pt x="324" y="206"/>
                      <a:pt x="328" y="210"/>
                    </a:cubicBezTo>
                    <a:cubicBezTo>
                      <a:pt x="328" y="210"/>
                      <a:pt x="322" y="217"/>
                      <a:pt x="321" y="216"/>
                    </a:cubicBezTo>
                    <a:cubicBezTo>
                      <a:pt x="320" y="216"/>
                      <a:pt x="318" y="215"/>
                      <a:pt x="318" y="214"/>
                    </a:cubicBezTo>
                    <a:cubicBezTo>
                      <a:pt x="318" y="213"/>
                      <a:pt x="319" y="212"/>
                      <a:pt x="319" y="211"/>
                    </a:cubicBezTo>
                    <a:cubicBezTo>
                      <a:pt x="316" y="210"/>
                      <a:pt x="315" y="206"/>
                      <a:pt x="312" y="206"/>
                    </a:cubicBezTo>
                    <a:cubicBezTo>
                      <a:pt x="310" y="206"/>
                      <a:pt x="302" y="212"/>
                      <a:pt x="302" y="214"/>
                    </a:cubicBezTo>
                    <a:cubicBezTo>
                      <a:pt x="302" y="215"/>
                      <a:pt x="304" y="216"/>
                      <a:pt x="304" y="216"/>
                    </a:cubicBezTo>
                    <a:cubicBezTo>
                      <a:pt x="304" y="219"/>
                      <a:pt x="302" y="220"/>
                      <a:pt x="300" y="220"/>
                    </a:cubicBezTo>
                    <a:cubicBezTo>
                      <a:pt x="296" y="220"/>
                      <a:pt x="293" y="215"/>
                      <a:pt x="290" y="213"/>
                    </a:cubicBezTo>
                    <a:cubicBezTo>
                      <a:pt x="288" y="211"/>
                      <a:pt x="284" y="212"/>
                      <a:pt x="282" y="212"/>
                    </a:cubicBezTo>
                    <a:cubicBezTo>
                      <a:pt x="281" y="212"/>
                      <a:pt x="280" y="211"/>
                      <a:pt x="280" y="211"/>
                    </a:cubicBezTo>
                    <a:cubicBezTo>
                      <a:pt x="276" y="210"/>
                      <a:pt x="276" y="207"/>
                      <a:pt x="275" y="205"/>
                    </a:cubicBezTo>
                    <a:cubicBezTo>
                      <a:pt x="274" y="203"/>
                      <a:pt x="265" y="197"/>
                      <a:pt x="264" y="197"/>
                    </a:cubicBezTo>
                    <a:cubicBezTo>
                      <a:pt x="264" y="198"/>
                      <a:pt x="264" y="199"/>
                      <a:pt x="264" y="200"/>
                    </a:cubicBezTo>
                    <a:cubicBezTo>
                      <a:pt x="261" y="200"/>
                      <a:pt x="261" y="200"/>
                      <a:pt x="261" y="200"/>
                    </a:cubicBezTo>
                    <a:cubicBezTo>
                      <a:pt x="257" y="197"/>
                      <a:pt x="260" y="193"/>
                      <a:pt x="259" y="188"/>
                    </a:cubicBezTo>
                    <a:cubicBezTo>
                      <a:pt x="258" y="185"/>
                      <a:pt x="256" y="185"/>
                      <a:pt x="255" y="183"/>
                    </a:cubicBezTo>
                    <a:cubicBezTo>
                      <a:pt x="250" y="179"/>
                      <a:pt x="245" y="176"/>
                      <a:pt x="244" y="169"/>
                    </a:cubicBezTo>
                    <a:cubicBezTo>
                      <a:pt x="243" y="169"/>
                      <a:pt x="242" y="169"/>
                      <a:pt x="242" y="169"/>
                    </a:cubicBezTo>
                    <a:cubicBezTo>
                      <a:pt x="240" y="169"/>
                      <a:pt x="238" y="171"/>
                      <a:pt x="236" y="171"/>
                    </a:cubicBezTo>
                    <a:cubicBezTo>
                      <a:pt x="231" y="171"/>
                      <a:pt x="228" y="168"/>
                      <a:pt x="224" y="166"/>
                    </a:cubicBezTo>
                    <a:cubicBezTo>
                      <a:pt x="219" y="163"/>
                      <a:pt x="215" y="165"/>
                      <a:pt x="209" y="162"/>
                    </a:cubicBezTo>
                    <a:cubicBezTo>
                      <a:pt x="200" y="158"/>
                      <a:pt x="199" y="151"/>
                      <a:pt x="191" y="147"/>
                    </a:cubicBezTo>
                    <a:cubicBezTo>
                      <a:pt x="190" y="147"/>
                      <a:pt x="190" y="147"/>
                      <a:pt x="190" y="147"/>
                    </a:cubicBezTo>
                    <a:cubicBezTo>
                      <a:pt x="187" y="146"/>
                      <a:pt x="186" y="145"/>
                      <a:pt x="183" y="145"/>
                    </a:cubicBezTo>
                    <a:cubicBezTo>
                      <a:pt x="178" y="145"/>
                      <a:pt x="177" y="151"/>
                      <a:pt x="172" y="151"/>
                    </a:cubicBezTo>
                    <a:cubicBezTo>
                      <a:pt x="170" y="151"/>
                      <a:pt x="168" y="149"/>
                      <a:pt x="167" y="148"/>
                    </a:cubicBezTo>
                    <a:cubicBezTo>
                      <a:pt x="164" y="147"/>
                      <a:pt x="162" y="148"/>
                      <a:pt x="160" y="148"/>
                    </a:cubicBezTo>
                    <a:cubicBezTo>
                      <a:pt x="157" y="148"/>
                      <a:pt x="147" y="141"/>
                      <a:pt x="144" y="139"/>
                    </a:cubicBezTo>
                    <a:cubicBezTo>
                      <a:pt x="141" y="138"/>
                      <a:pt x="139" y="140"/>
                      <a:pt x="136" y="139"/>
                    </a:cubicBezTo>
                    <a:cubicBezTo>
                      <a:pt x="132" y="138"/>
                      <a:pt x="131" y="134"/>
                      <a:pt x="127" y="132"/>
                    </a:cubicBezTo>
                    <a:cubicBezTo>
                      <a:pt x="123" y="130"/>
                      <a:pt x="121" y="131"/>
                      <a:pt x="117" y="129"/>
                    </a:cubicBezTo>
                    <a:cubicBezTo>
                      <a:pt x="116" y="128"/>
                      <a:pt x="115" y="128"/>
                      <a:pt x="114" y="127"/>
                    </a:cubicBezTo>
                    <a:cubicBezTo>
                      <a:pt x="111" y="124"/>
                      <a:pt x="102" y="122"/>
                      <a:pt x="101" y="118"/>
                    </a:cubicBezTo>
                    <a:cubicBezTo>
                      <a:pt x="98" y="118"/>
                      <a:pt x="97" y="115"/>
                      <a:pt x="97" y="112"/>
                    </a:cubicBezTo>
                    <a:cubicBezTo>
                      <a:pt x="97" y="109"/>
                      <a:pt x="100" y="107"/>
                      <a:pt x="100" y="104"/>
                    </a:cubicBezTo>
                    <a:cubicBezTo>
                      <a:pt x="100" y="101"/>
                      <a:pt x="97" y="100"/>
                      <a:pt x="97" y="98"/>
                    </a:cubicBezTo>
                    <a:cubicBezTo>
                      <a:pt x="93" y="87"/>
                      <a:pt x="84" y="79"/>
                      <a:pt x="77" y="73"/>
                    </a:cubicBezTo>
                    <a:cubicBezTo>
                      <a:pt x="74" y="70"/>
                      <a:pt x="70" y="69"/>
                      <a:pt x="67" y="66"/>
                    </a:cubicBezTo>
                    <a:cubicBezTo>
                      <a:pt x="65" y="64"/>
                      <a:pt x="67" y="61"/>
                      <a:pt x="65" y="57"/>
                    </a:cubicBezTo>
                    <a:cubicBezTo>
                      <a:pt x="63" y="52"/>
                      <a:pt x="54" y="52"/>
                      <a:pt x="54" y="45"/>
                    </a:cubicBezTo>
                    <a:cubicBezTo>
                      <a:pt x="51" y="44"/>
                      <a:pt x="51" y="44"/>
                      <a:pt x="51" y="45"/>
                    </a:cubicBezTo>
                    <a:cubicBezTo>
                      <a:pt x="47" y="41"/>
                      <a:pt x="44" y="38"/>
                      <a:pt x="41" y="35"/>
                    </a:cubicBezTo>
                    <a:cubicBezTo>
                      <a:pt x="38" y="32"/>
                      <a:pt x="39" y="27"/>
                      <a:pt x="36" y="25"/>
                    </a:cubicBezTo>
                    <a:cubicBezTo>
                      <a:pt x="34" y="22"/>
                      <a:pt x="34" y="16"/>
                      <a:pt x="32" y="15"/>
                    </a:cubicBezTo>
                    <a:cubicBezTo>
                      <a:pt x="27" y="12"/>
                      <a:pt x="23" y="13"/>
                      <a:pt x="19" y="9"/>
                    </a:cubicBezTo>
                    <a:cubicBezTo>
                      <a:pt x="18" y="10"/>
                      <a:pt x="18" y="12"/>
                      <a:pt x="18" y="13"/>
                    </a:cubicBezTo>
                    <a:cubicBezTo>
                      <a:pt x="18" y="19"/>
                      <a:pt x="21" y="22"/>
                      <a:pt x="24" y="27"/>
                    </a:cubicBezTo>
                    <a:cubicBezTo>
                      <a:pt x="26" y="32"/>
                      <a:pt x="29" y="32"/>
                      <a:pt x="32" y="35"/>
                    </a:cubicBezTo>
                    <a:cubicBezTo>
                      <a:pt x="36" y="39"/>
                      <a:pt x="37" y="41"/>
                      <a:pt x="38" y="46"/>
                    </a:cubicBezTo>
                    <a:cubicBezTo>
                      <a:pt x="40" y="53"/>
                      <a:pt x="46" y="56"/>
                      <a:pt x="48" y="62"/>
                    </a:cubicBezTo>
                    <a:cubicBezTo>
                      <a:pt x="50" y="69"/>
                      <a:pt x="52" y="76"/>
                      <a:pt x="57" y="80"/>
                    </a:cubicBezTo>
                    <a:cubicBezTo>
                      <a:pt x="59" y="78"/>
                      <a:pt x="63" y="82"/>
                      <a:pt x="63" y="85"/>
                    </a:cubicBezTo>
                    <a:cubicBezTo>
                      <a:pt x="63" y="86"/>
                      <a:pt x="62" y="89"/>
                      <a:pt x="61" y="89"/>
                    </a:cubicBezTo>
                    <a:cubicBezTo>
                      <a:pt x="60" y="89"/>
                      <a:pt x="56" y="84"/>
                      <a:pt x="56" y="83"/>
                    </a:cubicBezTo>
                    <a:cubicBezTo>
                      <a:pt x="51" y="83"/>
                      <a:pt x="48" y="76"/>
                      <a:pt x="45" y="74"/>
                    </a:cubicBezTo>
                    <a:cubicBezTo>
                      <a:pt x="43" y="73"/>
                      <a:pt x="43" y="73"/>
                      <a:pt x="42" y="72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9" y="61"/>
                      <a:pt x="37" y="58"/>
                      <a:pt x="34" y="55"/>
                    </a:cubicBezTo>
                    <a:cubicBezTo>
                      <a:pt x="30" y="51"/>
                      <a:pt x="24" y="52"/>
                      <a:pt x="21" y="47"/>
                    </a:cubicBezTo>
                    <a:cubicBezTo>
                      <a:pt x="22" y="47"/>
                      <a:pt x="29" y="48"/>
                      <a:pt x="26" y="45"/>
                    </a:cubicBezTo>
                    <a:cubicBezTo>
                      <a:pt x="22" y="39"/>
                      <a:pt x="17" y="33"/>
                      <a:pt x="12" y="29"/>
                    </a:cubicBezTo>
                    <a:cubicBezTo>
                      <a:pt x="9" y="27"/>
                      <a:pt x="9" y="19"/>
                      <a:pt x="7" y="16"/>
                    </a:cubicBezTo>
                    <a:cubicBezTo>
                      <a:pt x="5" y="11"/>
                      <a:pt x="2" y="9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89" y="10"/>
                      <a:pt x="94" y="11"/>
                      <a:pt x="99" y="19"/>
                    </a:cubicBezTo>
                    <a:cubicBezTo>
                      <a:pt x="102" y="23"/>
                      <a:pt x="106" y="33"/>
                      <a:pt x="112" y="33"/>
                    </a:cubicBezTo>
                    <a:cubicBezTo>
                      <a:pt x="118" y="33"/>
                      <a:pt x="116" y="25"/>
                      <a:pt x="122" y="25"/>
                    </a:cubicBezTo>
                    <a:cubicBezTo>
                      <a:pt x="139" y="25"/>
                      <a:pt x="139" y="46"/>
                      <a:pt x="148" y="55"/>
                    </a:cubicBezTo>
                    <a:cubicBezTo>
                      <a:pt x="150" y="57"/>
                      <a:pt x="158" y="59"/>
                      <a:pt x="162" y="59"/>
                    </a:cubicBezTo>
                    <a:cubicBezTo>
                      <a:pt x="162" y="58"/>
                      <a:pt x="161" y="57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lnTo>
                      <a:pt x="16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8" name="Freeform 146">
                <a:extLst>
                  <a:ext uri="{FF2B5EF4-FFF2-40B4-BE49-F238E27FC236}">
                    <a16:creationId xmlns:a16="http://schemas.microsoft.com/office/drawing/2014/main" id="{65DE4FED-5FA6-4272-6E51-E6B5781EA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590" y="2846623"/>
                <a:ext cx="31325" cy="15663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5 h 5"/>
                  <a:gd name="T4" fmla="*/ 8 w 10"/>
                  <a:gd name="T5" fmla="*/ 5 h 5"/>
                  <a:gd name="T6" fmla="*/ 0 w 10"/>
                  <a:gd name="T7" fmla="*/ 2 h 5"/>
                  <a:gd name="T8" fmla="*/ 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cubicBezTo>
                      <a:pt x="5" y="0"/>
                      <a:pt x="10" y="1"/>
                      <a:pt x="10" y="5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6" y="5"/>
                      <a:pt x="2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9" name="Freeform 147">
                <a:extLst>
                  <a:ext uri="{FF2B5EF4-FFF2-40B4-BE49-F238E27FC236}">
                    <a16:creationId xmlns:a16="http://schemas.microsoft.com/office/drawing/2014/main" id="{1C8C755F-025E-E4A4-216F-DABA13043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022" y="2929634"/>
                <a:ext cx="117470" cy="76747"/>
              </a:xfrm>
              <a:custGeom>
                <a:avLst/>
                <a:gdLst>
                  <a:gd name="T0" fmla="*/ 0 w 38"/>
                  <a:gd name="T1" fmla="*/ 2 h 25"/>
                  <a:gd name="T2" fmla="*/ 4 w 38"/>
                  <a:gd name="T3" fmla="*/ 0 h 25"/>
                  <a:gd name="T4" fmla="*/ 12 w 38"/>
                  <a:gd name="T5" fmla="*/ 4 h 25"/>
                  <a:gd name="T6" fmla="*/ 38 w 38"/>
                  <a:gd name="T7" fmla="*/ 23 h 25"/>
                  <a:gd name="T8" fmla="*/ 38 w 38"/>
                  <a:gd name="T9" fmla="*/ 25 h 25"/>
                  <a:gd name="T10" fmla="*/ 36 w 38"/>
                  <a:gd name="T11" fmla="*/ 25 h 25"/>
                  <a:gd name="T12" fmla="*/ 15 w 38"/>
                  <a:gd name="T13" fmla="*/ 15 h 25"/>
                  <a:gd name="T14" fmla="*/ 18 w 38"/>
                  <a:gd name="T15" fmla="*/ 12 h 25"/>
                  <a:gd name="T16" fmla="*/ 3 w 38"/>
                  <a:gd name="T17" fmla="*/ 6 h 25"/>
                  <a:gd name="T18" fmla="*/ 5 w 38"/>
                  <a:gd name="T19" fmla="*/ 3 h 25"/>
                  <a:gd name="T20" fmla="*/ 1 w 38"/>
                  <a:gd name="T21" fmla="*/ 2 h 25"/>
                  <a:gd name="T22" fmla="*/ 0 w 38"/>
                  <a:gd name="T2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25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10" y="4"/>
                      <a:pt x="12" y="4"/>
                    </a:cubicBezTo>
                    <a:cubicBezTo>
                      <a:pt x="24" y="8"/>
                      <a:pt x="31" y="15"/>
                      <a:pt x="38" y="23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7" y="25"/>
                      <a:pt x="36" y="25"/>
                    </a:cubicBezTo>
                    <a:cubicBezTo>
                      <a:pt x="29" y="25"/>
                      <a:pt x="19" y="18"/>
                      <a:pt x="15" y="15"/>
                    </a:cubicBezTo>
                    <a:cubicBezTo>
                      <a:pt x="15" y="13"/>
                      <a:pt x="17" y="13"/>
                      <a:pt x="18" y="12"/>
                    </a:cubicBezTo>
                    <a:cubicBezTo>
                      <a:pt x="12" y="12"/>
                      <a:pt x="4" y="9"/>
                      <a:pt x="3" y="6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4" y="3"/>
                      <a:pt x="1" y="2"/>
                      <a:pt x="1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0" name="Freeform 148">
                <a:extLst>
                  <a:ext uri="{FF2B5EF4-FFF2-40B4-BE49-F238E27FC236}">
                    <a16:creationId xmlns:a16="http://schemas.microsoft.com/office/drawing/2014/main" id="{884C5949-9E11-844A-62C4-DA96A074A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552" y="2818429"/>
                <a:ext cx="40723" cy="61085"/>
              </a:xfrm>
              <a:custGeom>
                <a:avLst/>
                <a:gdLst>
                  <a:gd name="T0" fmla="*/ 3 w 13"/>
                  <a:gd name="T1" fmla="*/ 8 h 20"/>
                  <a:gd name="T2" fmla="*/ 0 w 13"/>
                  <a:gd name="T3" fmla="*/ 3 h 20"/>
                  <a:gd name="T4" fmla="*/ 0 w 13"/>
                  <a:gd name="T5" fmla="*/ 0 h 20"/>
                  <a:gd name="T6" fmla="*/ 6 w 13"/>
                  <a:gd name="T7" fmla="*/ 2 h 20"/>
                  <a:gd name="T8" fmla="*/ 4 w 13"/>
                  <a:gd name="T9" fmla="*/ 6 h 20"/>
                  <a:gd name="T10" fmla="*/ 8 w 13"/>
                  <a:gd name="T11" fmla="*/ 2 h 20"/>
                  <a:gd name="T12" fmla="*/ 8 w 13"/>
                  <a:gd name="T13" fmla="*/ 8 h 20"/>
                  <a:gd name="T14" fmla="*/ 10 w 13"/>
                  <a:gd name="T15" fmla="*/ 12 h 20"/>
                  <a:gd name="T16" fmla="*/ 8 w 13"/>
                  <a:gd name="T17" fmla="*/ 15 h 20"/>
                  <a:gd name="T18" fmla="*/ 10 w 13"/>
                  <a:gd name="T19" fmla="*/ 20 h 20"/>
                  <a:gd name="T20" fmla="*/ 6 w 13"/>
                  <a:gd name="T21" fmla="*/ 15 h 20"/>
                  <a:gd name="T22" fmla="*/ 8 w 13"/>
                  <a:gd name="T23" fmla="*/ 11 h 20"/>
                  <a:gd name="T24" fmla="*/ 3 w 13"/>
                  <a:gd name="T25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0">
                    <a:moveTo>
                      <a:pt x="3" y="8"/>
                    </a:moveTo>
                    <a:cubicBezTo>
                      <a:pt x="2" y="8"/>
                      <a:pt x="1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2"/>
                      <a:pt x="6" y="2"/>
                    </a:cubicBezTo>
                    <a:cubicBezTo>
                      <a:pt x="6" y="3"/>
                      <a:pt x="3" y="6"/>
                      <a:pt x="4" y="6"/>
                    </a:cubicBezTo>
                    <a:cubicBezTo>
                      <a:pt x="6" y="6"/>
                      <a:pt x="8" y="3"/>
                      <a:pt x="8" y="2"/>
                    </a:cubicBezTo>
                    <a:cubicBezTo>
                      <a:pt x="9" y="4"/>
                      <a:pt x="8" y="5"/>
                      <a:pt x="8" y="8"/>
                    </a:cubicBezTo>
                    <a:cubicBezTo>
                      <a:pt x="8" y="10"/>
                      <a:pt x="10" y="10"/>
                      <a:pt x="10" y="12"/>
                    </a:cubicBezTo>
                    <a:cubicBezTo>
                      <a:pt x="10" y="13"/>
                      <a:pt x="8" y="13"/>
                      <a:pt x="8" y="15"/>
                    </a:cubicBezTo>
                    <a:cubicBezTo>
                      <a:pt x="8" y="16"/>
                      <a:pt x="13" y="20"/>
                      <a:pt x="10" y="20"/>
                    </a:cubicBezTo>
                    <a:cubicBezTo>
                      <a:pt x="8" y="20"/>
                      <a:pt x="6" y="17"/>
                      <a:pt x="6" y="15"/>
                    </a:cubicBezTo>
                    <a:cubicBezTo>
                      <a:pt x="6" y="13"/>
                      <a:pt x="8" y="12"/>
                      <a:pt x="8" y="11"/>
                    </a:cubicBezTo>
                    <a:cubicBezTo>
                      <a:pt x="5" y="11"/>
                      <a:pt x="5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1" name="Freeform 167">
                <a:extLst>
                  <a:ext uri="{FF2B5EF4-FFF2-40B4-BE49-F238E27FC236}">
                    <a16:creationId xmlns:a16="http://schemas.microsoft.com/office/drawing/2014/main" id="{9729FEE1-5824-3F13-7D52-A78BB4F7E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410" y="2951562"/>
                <a:ext cx="65783" cy="31325"/>
              </a:xfrm>
              <a:custGeom>
                <a:avLst/>
                <a:gdLst>
                  <a:gd name="T0" fmla="*/ 17 w 21"/>
                  <a:gd name="T1" fmla="*/ 10 h 10"/>
                  <a:gd name="T2" fmla="*/ 21 w 21"/>
                  <a:gd name="T3" fmla="*/ 9 h 10"/>
                  <a:gd name="T4" fmla="*/ 0 w 21"/>
                  <a:gd name="T5" fmla="*/ 2 h 10"/>
                  <a:gd name="T6" fmla="*/ 17 w 2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17" y="10"/>
                    </a:moveTo>
                    <a:cubicBezTo>
                      <a:pt x="19" y="10"/>
                      <a:pt x="20" y="10"/>
                      <a:pt x="21" y="9"/>
                    </a:cubicBezTo>
                    <a:cubicBezTo>
                      <a:pt x="15" y="5"/>
                      <a:pt x="9" y="0"/>
                      <a:pt x="0" y="2"/>
                    </a:cubicBezTo>
                    <a:cubicBezTo>
                      <a:pt x="4" y="4"/>
                      <a:pt x="12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2" name="Freeform 168">
                <a:extLst>
                  <a:ext uri="{FF2B5EF4-FFF2-40B4-BE49-F238E27FC236}">
                    <a16:creationId xmlns:a16="http://schemas.microsoft.com/office/drawing/2014/main" id="{9DF99398-4E62-FAAA-F129-32FAC8D5A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675" y="3053371"/>
                <a:ext cx="50120" cy="28193"/>
              </a:xfrm>
              <a:custGeom>
                <a:avLst/>
                <a:gdLst>
                  <a:gd name="T0" fmla="*/ 1 w 16"/>
                  <a:gd name="T1" fmla="*/ 0 h 9"/>
                  <a:gd name="T2" fmla="*/ 7 w 16"/>
                  <a:gd name="T3" fmla="*/ 4 h 9"/>
                  <a:gd name="T4" fmla="*/ 16 w 16"/>
                  <a:gd name="T5" fmla="*/ 4 h 9"/>
                  <a:gd name="T6" fmla="*/ 16 w 16"/>
                  <a:gd name="T7" fmla="*/ 6 h 9"/>
                  <a:gd name="T8" fmla="*/ 13 w 16"/>
                  <a:gd name="T9" fmla="*/ 9 h 9"/>
                  <a:gd name="T10" fmla="*/ 0 w 16"/>
                  <a:gd name="T11" fmla="*/ 2 h 9"/>
                  <a:gd name="T12" fmla="*/ 1 w 1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0"/>
                    </a:moveTo>
                    <a:cubicBezTo>
                      <a:pt x="2" y="3"/>
                      <a:pt x="5" y="4"/>
                      <a:pt x="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8"/>
                      <a:pt x="13" y="9"/>
                      <a:pt x="13" y="9"/>
                    </a:cubicBezTo>
                    <a:cubicBezTo>
                      <a:pt x="11" y="9"/>
                      <a:pt x="0" y="4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3" name="Freeform 169">
                <a:extLst>
                  <a:ext uri="{FF2B5EF4-FFF2-40B4-BE49-F238E27FC236}">
                    <a16:creationId xmlns:a16="http://schemas.microsoft.com/office/drawing/2014/main" id="{4ADE3C01-D10B-EB82-D249-D9EBEDF76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723" y="3053371"/>
                <a:ext cx="34457" cy="40723"/>
              </a:xfrm>
              <a:custGeom>
                <a:avLst/>
                <a:gdLst>
                  <a:gd name="T0" fmla="*/ 11 w 11"/>
                  <a:gd name="T1" fmla="*/ 7 h 13"/>
                  <a:gd name="T2" fmla="*/ 11 w 11"/>
                  <a:gd name="T3" fmla="*/ 9 h 13"/>
                  <a:gd name="T4" fmla="*/ 5 w 11"/>
                  <a:gd name="T5" fmla="*/ 13 h 13"/>
                  <a:gd name="T6" fmla="*/ 0 w 11"/>
                  <a:gd name="T7" fmla="*/ 10 h 13"/>
                  <a:gd name="T8" fmla="*/ 7 w 11"/>
                  <a:gd name="T9" fmla="*/ 0 h 13"/>
                  <a:gd name="T10" fmla="*/ 9 w 11"/>
                  <a:gd name="T11" fmla="*/ 3 h 13"/>
                  <a:gd name="T12" fmla="*/ 11 w 11"/>
                  <a:gd name="T1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11" y="7"/>
                    </a:move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8" y="13"/>
                      <a:pt x="5" y="13"/>
                    </a:cubicBezTo>
                    <a:cubicBezTo>
                      <a:pt x="2" y="13"/>
                      <a:pt x="0" y="12"/>
                      <a:pt x="0" y="10"/>
                    </a:cubicBezTo>
                    <a:cubicBezTo>
                      <a:pt x="0" y="8"/>
                      <a:pt x="4" y="1"/>
                      <a:pt x="7" y="0"/>
                    </a:cubicBezTo>
                    <a:cubicBezTo>
                      <a:pt x="7" y="1"/>
                      <a:pt x="9" y="2"/>
                      <a:pt x="9" y="3"/>
                    </a:cubicBezTo>
                    <a:cubicBezTo>
                      <a:pt x="9" y="6"/>
                      <a:pt x="4" y="7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99">
              <a:extLst>
                <a:ext uri="{FF2B5EF4-FFF2-40B4-BE49-F238E27FC236}">
                  <a16:creationId xmlns:a16="http://schemas.microsoft.com/office/drawing/2014/main" id="{85C64E15-71D0-670F-608F-5953CAEB4D7F}"/>
                </a:ext>
              </a:extLst>
            </p:cNvPr>
            <p:cNvGrpSpPr/>
            <p:nvPr/>
          </p:nvGrpSpPr>
          <p:grpSpPr>
            <a:xfrm>
              <a:off x="9660603" y="5243255"/>
              <a:ext cx="207090" cy="271671"/>
              <a:chOff x="4901579" y="3695067"/>
              <a:chExt cx="4509392" cy="5915635"/>
            </a:xfrm>
            <a:grpFill/>
          </p:grpSpPr>
          <p:sp>
            <p:nvSpPr>
              <p:cNvPr id="8" name="Freeform 800">
                <a:extLst>
                  <a:ext uri="{FF2B5EF4-FFF2-40B4-BE49-F238E27FC236}">
                    <a16:creationId xmlns:a16="http://schemas.microsoft.com/office/drawing/2014/main" id="{25BFFD8D-8536-0E19-896D-E669D124F7D6}"/>
                  </a:ext>
                </a:extLst>
              </p:cNvPr>
              <p:cNvSpPr/>
              <p:nvPr/>
            </p:nvSpPr>
            <p:spPr>
              <a:xfrm>
                <a:off x="7251345" y="3695067"/>
                <a:ext cx="2159626" cy="3524939"/>
              </a:xfrm>
              <a:custGeom>
                <a:avLst/>
                <a:gdLst>
                  <a:gd name="connsiteX0" fmla="*/ 0 w 2159619"/>
                  <a:gd name="connsiteY0" fmla="*/ 0 h 3524934"/>
                  <a:gd name="connsiteX1" fmla="*/ 142617 w 2159619"/>
                  <a:gd name="connsiteY1" fmla="*/ 176586 h 3524934"/>
                  <a:gd name="connsiteX2" fmla="*/ 129034 w 2159619"/>
                  <a:gd name="connsiteY2" fmla="*/ 332797 h 3524934"/>
                  <a:gd name="connsiteX3" fmla="*/ 495762 w 2159619"/>
                  <a:gd name="connsiteY3" fmla="*/ 944057 h 3524934"/>
                  <a:gd name="connsiteX4" fmla="*/ 536510 w 2159619"/>
                  <a:gd name="connsiteY4" fmla="*/ 828597 h 3524934"/>
                  <a:gd name="connsiteX5" fmla="*/ 611213 w 2159619"/>
                  <a:gd name="connsiteY5" fmla="*/ 971224 h 3524934"/>
                  <a:gd name="connsiteX6" fmla="*/ 584048 w 2159619"/>
                  <a:gd name="connsiteY6" fmla="*/ 1032350 h 3524934"/>
                  <a:gd name="connsiteX7" fmla="*/ 747039 w 2159619"/>
                  <a:gd name="connsiteY7" fmla="*/ 1575693 h 3524934"/>
                  <a:gd name="connsiteX8" fmla="*/ 726665 w 2159619"/>
                  <a:gd name="connsiteY8" fmla="*/ 1820197 h 3524934"/>
                  <a:gd name="connsiteX9" fmla="*/ 597631 w 2159619"/>
                  <a:gd name="connsiteY9" fmla="*/ 2186953 h 3524934"/>
                  <a:gd name="connsiteX10" fmla="*/ 359937 w 2159619"/>
                  <a:gd name="connsiteY10" fmla="*/ 2248079 h 3524934"/>
                  <a:gd name="connsiteX11" fmla="*/ 292024 w 2159619"/>
                  <a:gd name="connsiteY11" fmla="*/ 2390706 h 3524934"/>
                  <a:gd name="connsiteX12" fmla="*/ 441432 w 2159619"/>
                  <a:gd name="connsiteY12" fmla="*/ 2512958 h 3524934"/>
                  <a:gd name="connsiteX13" fmla="*/ 638378 w 2159619"/>
                  <a:gd name="connsiteY13" fmla="*/ 2642002 h 3524934"/>
                  <a:gd name="connsiteX14" fmla="*/ 808160 w 2159619"/>
                  <a:gd name="connsiteY14" fmla="*/ 2757462 h 3524934"/>
                  <a:gd name="connsiteX15" fmla="*/ 801369 w 2159619"/>
                  <a:gd name="connsiteY15" fmla="*/ 3049509 h 3524934"/>
                  <a:gd name="connsiteX16" fmla="*/ 679126 w 2159619"/>
                  <a:gd name="connsiteY16" fmla="*/ 3192136 h 3524934"/>
                  <a:gd name="connsiteX17" fmla="*/ 611213 w 2159619"/>
                  <a:gd name="connsiteY17" fmla="*/ 3314388 h 3524934"/>
                  <a:gd name="connsiteX18" fmla="*/ 645170 w 2159619"/>
                  <a:gd name="connsiteY18" fmla="*/ 3423057 h 3524934"/>
                  <a:gd name="connsiteX19" fmla="*/ 794577 w 2159619"/>
                  <a:gd name="connsiteY19" fmla="*/ 3429849 h 3524934"/>
                  <a:gd name="connsiteX20" fmla="*/ 794577 w 2159619"/>
                  <a:gd name="connsiteY20" fmla="*/ 3524934 h 3524934"/>
                  <a:gd name="connsiteX21" fmla="*/ 943985 w 2159619"/>
                  <a:gd name="connsiteY21" fmla="*/ 3470599 h 3524934"/>
                  <a:gd name="connsiteX22" fmla="*/ 1100184 w 2159619"/>
                  <a:gd name="connsiteY22" fmla="*/ 3294013 h 3524934"/>
                  <a:gd name="connsiteX23" fmla="*/ 1249591 w 2159619"/>
                  <a:gd name="connsiteY23" fmla="*/ 3069884 h 3524934"/>
                  <a:gd name="connsiteX24" fmla="*/ 1466912 w 2159619"/>
                  <a:gd name="connsiteY24" fmla="*/ 2757462 h 3524934"/>
                  <a:gd name="connsiteX25" fmla="*/ 1507659 w 2159619"/>
                  <a:gd name="connsiteY25" fmla="*/ 2601252 h 3524934"/>
                  <a:gd name="connsiteX26" fmla="*/ 1446538 w 2159619"/>
                  <a:gd name="connsiteY26" fmla="*/ 2506167 h 3524934"/>
                  <a:gd name="connsiteX27" fmla="*/ 1541615 w 2159619"/>
                  <a:gd name="connsiteY27" fmla="*/ 2377123 h 3524934"/>
                  <a:gd name="connsiteX28" fmla="*/ 1677440 w 2159619"/>
                  <a:gd name="connsiteY28" fmla="*/ 2322789 h 3524934"/>
                  <a:gd name="connsiteX29" fmla="*/ 1901552 w 2159619"/>
                  <a:gd name="connsiteY29" fmla="*/ 2336372 h 3524934"/>
                  <a:gd name="connsiteX30" fmla="*/ 1901552 w 2159619"/>
                  <a:gd name="connsiteY30" fmla="*/ 2186953 h 3524934"/>
                  <a:gd name="connsiteX31" fmla="*/ 2003421 w 2159619"/>
                  <a:gd name="connsiteY31" fmla="*/ 2139410 h 3524934"/>
                  <a:gd name="connsiteX32" fmla="*/ 2064542 w 2159619"/>
                  <a:gd name="connsiteY32" fmla="*/ 1983200 h 3524934"/>
                  <a:gd name="connsiteX33" fmla="*/ 2071333 w 2159619"/>
                  <a:gd name="connsiteY33" fmla="*/ 1840572 h 3524934"/>
                  <a:gd name="connsiteX34" fmla="*/ 2159619 w 2159619"/>
                  <a:gd name="connsiteY34" fmla="*/ 1697945 h 3524934"/>
                  <a:gd name="connsiteX35" fmla="*/ 2064542 w 2159619"/>
                  <a:gd name="connsiteY35" fmla="*/ 1623235 h 3524934"/>
                  <a:gd name="connsiteX36" fmla="*/ 1881178 w 2159619"/>
                  <a:gd name="connsiteY36" fmla="*/ 1684361 h 3524934"/>
                  <a:gd name="connsiteX37" fmla="*/ 1813265 w 2159619"/>
                  <a:gd name="connsiteY37" fmla="*/ 1759071 h 3524934"/>
                  <a:gd name="connsiteX38" fmla="*/ 1704605 w 2159619"/>
                  <a:gd name="connsiteY38" fmla="*/ 1813405 h 3524934"/>
                  <a:gd name="connsiteX39" fmla="*/ 1514450 w 2159619"/>
                  <a:gd name="connsiteY39" fmla="*/ 1765863 h 3524934"/>
                  <a:gd name="connsiteX40" fmla="*/ 1202053 w 2159619"/>
                  <a:gd name="connsiteY40" fmla="*/ 1568901 h 3524934"/>
                  <a:gd name="connsiteX41" fmla="*/ 1188470 w 2159619"/>
                  <a:gd name="connsiteY41" fmla="*/ 1399106 h 3524934"/>
                  <a:gd name="connsiteX42" fmla="*/ 1134140 w 2159619"/>
                  <a:gd name="connsiteY42" fmla="*/ 1147811 h 3524934"/>
                  <a:gd name="connsiteX43" fmla="*/ 1005106 w 2159619"/>
                  <a:gd name="connsiteY43" fmla="*/ 957641 h 3524934"/>
                  <a:gd name="connsiteX44" fmla="*/ 1018689 w 2159619"/>
                  <a:gd name="connsiteY44" fmla="*/ 1236104 h 3524934"/>
                  <a:gd name="connsiteX45" fmla="*/ 1011897 w 2159619"/>
                  <a:gd name="connsiteY45" fmla="*/ 1358356 h 3524934"/>
                  <a:gd name="connsiteX46" fmla="*/ 943985 w 2159619"/>
                  <a:gd name="connsiteY46" fmla="*/ 1242895 h 3524934"/>
                  <a:gd name="connsiteX47" fmla="*/ 801369 w 2159619"/>
                  <a:gd name="connsiteY47" fmla="*/ 1174978 h 3524934"/>
                  <a:gd name="connsiteX48" fmla="*/ 719873 w 2159619"/>
                  <a:gd name="connsiteY48" fmla="*/ 1093476 h 3524934"/>
                  <a:gd name="connsiteX49" fmla="*/ 774204 w 2159619"/>
                  <a:gd name="connsiteY49" fmla="*/ 910098 h 3524934"/>
                  <a:gd name="connsiteX50" fmla="*/ 645170 w 2159619"/>
                  <a:gd name="connsiteY50" fmla="*/ 713137 h 3524934"/>
                  <a:gd name="connsiteX51" fmla="*/ 706291 w 2159619"/>
                  <a:gd name="connsiteY51" fmla="*/ 502591 h 3524934"/>
                  <a:gd name="connsiteX52" fmla="*/ 577257 w 2159619"/>
                  <a:gd name="connsiteY52" fmla="*/ 353172 h 3524934"/>
                  <a:gd name="connsiteX53" fmla="*/ 353146 w 2159619"/>
                  <a:gd name="connsiteY53" fmla="*/ 217337 h 3524934"/>
                  <a:gd name="connsiteX54" fmla="*/ 224112 w 2159619"/>
                  <a:gd name="connsiteY54" fmla="*/ 169794 h 3524934"/>
                  <a:gd name="connsiteX55" fmla="*/ 0 w 2159619"/>
                  <a:gd name="connsiteY55" fmla="*/ 0 h 35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159619" h="3524934">
                    <a:moveTo>
                      <a:pt x="0" y="0"/>
                    </a:moveTo>
                    <a:lnTo>
                      <a:pt x="142617" y="176586"/>
                    </a:lnTo>
                    <a:lnTo>
                      <a:pt x="129034" y="332797"/>
                    </a:lnTo>
                    <a:lnTo>
                      <a:pt x="495762" y="944057"/>
                    </a:lnTo>
                    <a:lnTo>
                      <a:pt x="536510" y="828597"/>
                    </a:lnTo>
                    <a:lnTo>
                      <a:pt x="611213" y="971224"/>
                    </a:lnTo>
                    <a:lnTo>
                      <a:pt x="584048" y="1032350"/>
                    </a:lnTo>
                    <a:lnTo>
                      <a:pt x="747039" y="1575693"/>
                    </a:lnTo>
                    <a:lnTo>
                      <a:pt x="726665" y="1820197"/>
                    </a:lnTo>
                    <a:lnTo>
                      <a:pt x="597631" y="2186953"/>
                    </a:lnTo>
                    <a:lnTo>
                      <a:pt x="359937" y="2248079"/>
                    </a:lnTo>
                    <a:lnTo>
                      <a:pt x="292024" y="2390706"/>
                    </a:lnTo>
                    <a:lnTo>
                      <a:pt x="441432" y="2512958"/>
                    </a:lnTo>
                    <a:lnTo>
                      <a:pt x="638378" y="2642002"/>
                    </a:lnTo>
                    <a:lnTo>
                      <a:pt x="808160" y="2757462"/>
                    </a:lnTo>
                    <a:lnTo>
                      <a:pt x="801369" y="3049509"/>
                    </a:lnTo>
                    <a:lnTo>
                      <a:pt x="679126" y="3192136"/>
                    </a:lnTo>
                    <a:lnTo>
                      <a:pt x="611213" y="3314388"/>
                    </a:lnTo>
                    <a:lnTo>
                      <a:pt x="645170" y="3423057"/>
                    </a:lnTo>
                    <a:lnTo>
                      <a:pt x="794577" y="3429849"/>
                    </a:lnTo>
                    <a:lnTo>
                      <a:pt x="794577" y="3524934"/>
                    </a:lnTo>
                    <a:lnTo>
                      <a:pt x="943985" y="3470599"/>
                    </a:lnTo>
                    <a:lnTo>
                      <a:pt x="1100184" y="3294013"/>
                    </a:lnTo>
                    <a:lnTo>
                      <a:pt x="1249591" y="3069884"/>
                    </a:lnTo>
                    <a:lnTo>
                      <a:pt x="1466912" y="2757462"/>
                    </a:lnTo>
                    <a:lnTo>
                      <a:pt x="1507659" y="2601252"/>
                    </a:lnTo>
                    <a:lnTo>
                      <a:pt x="1446538" y="2506167"/>
                    </a:lnTo>
                    <a:lnTo>
                      <a:pt x="1541615" y="2377123"/>
                    </a:lnTo>
                    <a:lnTo>
                      <a:pt x="1677440" y="2322789"/>
                    </a:lnTo>
                    <a:lnTo>
                      <a:pt x="1901552" y="2336372"/>
                    </a:lnTo>
                    <a:lnTo>
                      <a:pt x="1901552" y="2186953"/>
                    </a:lnTo>
                    <a:lnTo>
                      <a:pt x="2003421" y="2139410"/>
                    </a:lnTo>
                    <a:lnTo>
                      <a:pt x="2064542" y="1983200"/>
                    </a:lnTo>
                    <a:lnTo>
                      <a:pt x="2071333" y="1840572"/>
                    </a:lnTo>
                    <a:lnTo>
                      <a:pt x="2159619" y="1697945"/>
                    </a:lnTo>
                    <a:lnTo>
                      <a:pt x="2064542" y="1623235"/>
                    </a:lnTo>
                    <a:lnTo>
                      <a:pt x="1881178" y="1684361"/>
                    </a:lnTo>
                    <a:lnTo>
                      <a:pt x="1813265" y="1759071"/>
                    </a:lnTo>
                    <a:lnTo>
                      <a:pt x="1704605" y="1813405"/>
                    </a:lnTo>
                    <a:lnTo>
                      <a:pt x="1514450" y="1765863"/>
                    </a:lnTo>
                    <a:lnTo>
                      <a:pt x="1202053" y="1568901"/>
                    </a:lnTo>
                    <a:lnTo>
                      <a:pt x="1188470" y="1399106"/>
                    </a:lnTo>
                    <a:lnTo>
                      <a:pt x="1134140" y="1147811"/>
                    </a:lnTo>
                    <a:lnTo>
                      <a:pt x="1005106" y="957641"/>
                    </a:lnTo>
                    <a:lnTo>
                      <a:pt x="1018689" y="1236104"/>
                    </a:lnTo>
                    <a:lnTo>
                      <a:pt x="1011897" y="1358356"/>
                    </a:lnTo>
                    <a:lnTo>
                      <a:pt x="943985" y="1242895"/>
                    </a:lnTo>
                    <a:lnTo>
                      <a:pt x="801369" y="1174978"/>
                    </a:lnTo>
                    <a:lnTo>
                      <a:pt x="719873" y="1093476"/>
                    </a:lnTo>
                    <a:lnTo>
                      <a:pt x="774204" y="910098"/>
                    </a:lnTo>
                    <a:lnTo>
                      <a:pt x="645170" y="713137"/>
                    </a:lnTo>
                    <a:lnTo>
                      <a:pt x="706291" y="502591"/>
                    </a:lnTo>
                    <a:lnTo>
                      <a:pt x="577257" y="353172"/>
                    </a:lnTo>
                    <a:lnTo>
                      <a:pt x="353146" y="217337"/>
                    </a:lnTo>
                    <a:lnTo>
                      <a:pt x="224112" y="1697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Freeform 801">
                <a:extLst>
                  <a:ext uri="{FF2B5EF4-FFF2-40B4-BE49-F238E27FC236}">
                    <a16:creationId xmlns:a16="http://schemas.microsoft.com/office/drawing/2014/main" id="{7A8FAA57-9F67-C24B-FB8D-8F2D16EC03E0}"/>
                  </a:ext>
                </a:extLst>
              </p:cNvPr>
              <p:cNvSpPr/>
              <p:nvPr/>
            </p:nvSpPr>
            <p:spPr>
              <a:xfrm>
                <a:off x="4901579" y="6595151"/>
                <a:ext cx="2798005" cy="3015551"/>
              </a:xfrm>
              <a:custGeom>
                <a:avLst/>
                <a:gdLst>
                  <a:gd name="connsiteX0" fmla="*/ 1983046 w 2797997"/>
                  <a:gd name="connsiteY0" fmla="*/ 373548 h 3015550"/>
                  <a:gd name="connsiteX1" fmla="*/ 2023794 w 2797997"/>
                  <a:gd name="connsiteY1" fmla="*/ 163002 h 3015550"/>
                  <a:gd name="connsiteX2" fmla="*/ 2234322 w 2797997"/>
                  <a:gd name="connsiteY2" fmla="*/ 0 h 3015550"/>
                  <a:gd name="connsiteX3" fmla="*/ 2227531 w 2797997"/>
                  <a:gd name="connsiteY3" fmla="*/ 163002 h 3015550"/>
                  <a:gd name="connsiteX4" fmla="*/ 2309026 w 2797997"/>
                  <a:gd name="connsiteY4" fmla="*/ 196961 h 3015550"/>
                  <a:gd name="connsiteX5" fmla="*/ 2376939 w 2797997"/>
                  <a:gd name="connsiteY5" fmla="*/ 176586 h 3015550"/>
                  <a:gd name="connsiteX6" fmla="*/ 2329400 w 2797997"/>
                  <a:gd name="connsiteY6" fmla="*/ 393923 h 3015550"/>
                  <a:gd name="connsiteX7" fmla="*/ 2465225 w 2797997"/>
                  <a:gd name="connsiteY7" fmla="*/ 380339 h 3015550"/>
                  <a:gd name="connsiteX8" fmla="*/ 2662171 w 2797997"/>
                  <a:gd name="connsiteY8" fmla="*/ 285254 h 3015550"/>
                  <a:gd name="connsiteX9" fmla="*/ 2797997 w 2797997"/>
                  <a:gd name="connsiteY9" fmla="*/ 366756 h 3015550"/>
                  <a:gd name="connsiteX10" fmla="*/ 2696128 w 2797997"/>
                  <a:gd name="connsiteY10" fmla="*/ 522967 h 3015550"/>
                  <a:gd name="connsiteX11" fmla="*/ 2791205 w 2797997"/>
                  <a:gd name="connsiteY11" fmla="*/ 652011 h 3015550"/>
                  <a:gd name="connsiteX12" fmla="*/ 2526346 w 2797997"/>
                  <a:gd name="connsiteY12" fmla="*/ 1018767 h 3015550"/>
                  <a:gd name="connsiteX13" fmla="*/ 2424478 w 2797997"/>
                  <a:gd name="connsiteY13" fmla="*/ 1208936 h 3015550"/>
                  <a:gd name="connsiteX14" fmla="*/ 2220740 w 2797997"/>
                  <a:gd name="connsiteY14" fmla="*/ 1331189 h 3015550"/>
                  <a:gd name="connsiteX15" fmla="*/ 2179992 w 2797997"/>
                  <a:gd name="connsiteY15" fmla="*/ 1534942 h 3015550"/>
                  <a:gd name="connsiteX16" fmla="*/ 2281861 w 2797997"/>
                  <a:gd name="connsiteY16" fmla="*/ 1562109 h 3015550"/>
                  <a:gd name="connsiteX17" fmla="*/ 2315817 w 2797997"/>
                  <a:gd name="connsiteY17" fmla="*/ 1677569 h 3015550"/>
                  <a:gd name="connsiteX18" fmla="*/ 2227531 w 2797997"/>
                  <a:gd name="connsiteY18" fmla="*/ 1691153 h 3015550"/>
                  <a:gd name="connsiteX19" fmla="*/ 2078124 w 2797997"/>
                  <a:gd name="connsiteY19" fmla="*/ 1602860 h 3015550"/>
                  <a:gd name="connsiteX20" fmla="*/ 2030585 w 2797997"/>
                  <a:gd name="connsiteY20" fmla="*/ 1657194 h 3015550"/>
                  <a:gd name="connsiteX21" fmla="*/ 1643483 w 2797997"/>
                  <a:gd name="connsiteY21" fmla="*/ 1881323 h 3015550"/>
                  <a:gd name="connsiteX22" fmla="*/ 1575571 w 2797997"/>
                  <a:gd name="connsiteY22" fmla="*/ 2132619 h 3015550"/>
                  <a:gd name="connsiteX23" fmla="*/ 1487284 w 2797997"/>
                  <a:gd name="connsiteY23" fmla="*/ 2343164 h 3015550"/>
                  <a:gd name="connsiteX24" fmla="*/ 1432954 w 2797997"/>
                  <a:gd name="connsiteY24" fmla="*/ 2512958 h 3015550"/>
                  <a:gd name="connsiteX25" fmla="*/ 1446537 w 2797997"/>
                  <a:gd name="connsiteY25" fmla="*/ 2628419 h 3015550"/>
                  <a:gd name="connsiteX26" fmla="*/ 1337877 w 2797997"/>
                  <a:gd name="connsiteY26" fmla="*/ 2648794 h 3015550"/>
                  <a:gd name="connsiteX27" fmla="*/ 1174887 w 2797997"/>
                  <a:gd name="connsiteY27" fmla="*/ 2811797 h 3015550"/>
                  <a:gd name="connsiteX28" fmla="*/ 1086600 w 2797997"/>
                  <a:gd name="connsiteY28" fmla="*/ 2872923 h 3015550"/>
                  <a:gd name="connsiteX29" fmla="*/ 1066227 w 2797997"/>
                  <a:gd name="connsiteY29" fmla="*/ 2961216 h 3015550"/>
                  <a:gd name="connsiteX30" fmla="*/ 862489 w 2797997"/>
                  <a:gd name="connsiteY30" fmla="*/ 3015550 h 3015550"/>
                  <a:gd name="connsiteX31" fmla="*/ 645169 w 2797997"/>
                  <a:gd name="connsiteY31" fmla="*/ 2968008 h 3015550"/>
                  <a:gd name="connsiteX32" fmla="*/ 550091 w 2797997"/>
                  <a:gd name="connsiteY32" fmla="*/ 2872923 h 3015550"/>
                  <a:gd name="connsiteX33" fmla="*/ 366727 w 2797997"/>
                  <a:gd name="connsiteY33" fmla="*/ 2838964 h 3015550"/>
                  <a:gd name="connsiteX34" fmla="*/ 6791 w 2797997"/>
                  <a:gd name="connsiteY34" fmla="*/ 2805005 h 3015550"/>
                  <a:gd name="connsiteX35" fmla="*/ 0 w 2797997"/>
                  <a:gd name="connsiteY35" fmla="*/ 2682753 h 3015550"/>
                  <a:gd name="connsiteX36" fmla="*/ 88286 w 2797997"/>
                  <a:gd name="connsiteY36" fmla="*/ 2451832 h 3015550"/>
                  <a:gd name="connsiteX37" fmla="*/ 237694 w 2797997"/>
                  <a:gd name="connsiteY37" fmla="*/ 2159786 h 3015550"/>
                  <a:gd name="connsiteX38" fmla="*/ 407475 w 2797997"/>
                  <a:gd name="connsiteY38" fmla="*/ 1996783 h 3015550"/>
                  <a:gd name="connsiteX39" fmla="*/ 509344 w 2797997"/>
                  <a:gd name="connsiteY39" fmla="*/ 1867739 h 3015550"/>
                  <a:gd name="connsiteX40" fmla="*/ 706290 w 2797997"/>
                  <a:gd name="connsiteY40" fmla="*/ 1711528 h 3015550"/>
                  <a:gd name="connsiteX41" fmla="*/ 876071 w 2797997"/>
                  <a:gd name="connsiteY41" fmla="*/ 1630027 h 3015550"/>
                  <a:gd name="connsiteX42" fmla="*/ 1324294 w 2797997"/>
                  <a:gd name="connsiteY42" fmla="*/ 1304021 h 3015550"/>
                  <a:gd name="connsiteX43" fmla="*/ 1480493 w 2797997"/>
                  <a:gd name="connsiteY43" fmla="*/ 1181769 h 3015550"/>
                  <a:gd name="connsiteX44" fmla="*/ 1691022 w 2797997"/>
                  <a:gd name="connsiteY44" fmla="*/ 869347 h 3015550"/>
                  <a:gd name="connsiteX45" fmla="*/ 1772517 w 2797997"/>
                  <a:gd name="connsiteY45" fmla="*/ 624843 h 3015550"/>
                  <a:gd name="connsiteX46" fmla="*/ 1942298 w 2797997"/>
                  <a:gd name="connsiteY46" fmla="*/ 516175 h 3015550"/>
                  <a:gd name="connsiteX47" fmla="*/ 1983046 w 2797997"/>
                  <a:gd name="connsiteY47" fmla="*/ 373548 h 301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797997" h="3015550">
                    <a:moveTo>
                      <a:pt x="1983046" y="373548"/>
                    </a:moveTo>
                    <a:lnTo>
                      <a:pt x="2023794" y="163002"/>
                    </a:lnTo>
                    <a:lnTo>
                      <a:pt x="2234322" y="0"/>
                    </a:lnTo>
                    <a:lnTo>
                      <a:pt x="2227531" y="163002"/>
                    </a:lnTo>
                    <a:lnTo>
                      <a:pt x="2309026" y="196961"/>
                    </a:lnTo>
                    <a:lnTo>
                      <a:pt x="2376939" y="176586"/>
                    </a:lnTo>
                    <a:lnTo>
                      <a:pt x="2329400" y="393923"/>
                    </a:lnTo>
                    <a:lnTo>
                      <a:pt x="2465225" y="380339"/>
                    </a:lnTo>
                    <a:lnTo>
                      <a:pt x="2662171" y="285254"/>
                    </a:lnTo>
                    <a:lnTo>
                      <a:pt x="2797997" y="366756"/>
                    </a:lnTo>
                    <a:lnTo>
                      <a:pt x="2696128" y="522967"/>
                    </a:lnTo>
                    <a:lnTo>
                      <a:pt x="2791205" y="652011"/>
                    </a:lnTo>
                    <a:lnTo>
                      <a:pt x="2526346" y="1018767"/>
                    </a:lnTo>
                    <a:lnTo>
                      <a:pt x="2424478" y="1208936"/>
                    </a:lnTo>
                    <a:lnTo>
                      <a:pt x="2220740" y="1331189"/>
                    </a:lnTo>
                    <a:lnTo>
                      <a:pt x="2179992" y="1534942"/>
                    </a:lnTo>
                    <a:lnTo>
                      <a:pt x="2281861" y="1562109"/>
                    </a:lnTo>
                    <a:lnTo>
                      <a:pt x="2315817" y="1677569"/>
                    </a:lnTo>
                    <a:lnTo>
                      <a:pt x="2227531" y="1691153"/>
                    </a:lnTo>
                    <a:lnTo>
                      <a:pt x="2078124" y="1602860"/>
                    </a:lnTo>
                    <a:lnTo>
                      <a:pt x="2030585" y="1657194"/>
                    </a:lnTo>
                    <a:lnTo>
                      <a:pt x="1643483" y="1881323"/>
                    </a:lnTo>
                    <a:lnTo>
                      <a:pt x="1575571" y="2132619"/>
                    </a:lnTo>
                    <a:lnTo>
                      <a:pt x="1487284" y="2343164"/>
                    </a:lnTo>
                    <a:lnTo>
                      <a:pt x="1432954" y="2512958"/>
                    </a:lnTo>
                    <a:lnTo>
                      <a:pt x="1446537" y="2628419"/>
                    </a:lnTo>
                    <a:lnTo>
                      <a:pt x="1337877" y="2648794"/>
                    </a:lnTo>
                    <a:lnTo>
                      <a:pt x="1174887" y="2811797"/>
                    </a:lnTo>
                    <a:lnTo>
                      <a:pt x="1086600" y="2872923"/>
                    </a:lnTo>
                    <a:lnTo>
                      <a:pt x="1066227" y="2961216"/>
                    </a:lnTo>
                    <a:lnTo>
                      <a:pt x="862489" y="3015550"/>
                    </a:lnTo>
                    <a:lnTo>
                      <a:pt x="645169" y="2968008"/>
                    </a:lnTo>
                    <a:lnTo>
                      <a:pt x="550091" y="2872923"/>
                    </a:lnTo>
                    <a:lnTo>
                      <a:pt x="366727" y="2838964"/>
                    </a:lnTo>
                    <a:lnTo>
                      <a:pt x="6791" y="2805005"/>
                    </a:lnTo>
                    <a:lnTo>
                      <a:pt x="0" y="2682753"/>
                    </a:lnTo>
                    <a:lnTo>
                      <a:pt x="88286" y="2451832"/>
                    </a:lnTo>
                    <a:lnTo>
                      <a:pt x="237694" y="2159786"/>
                    </a:lnTo>
                    <a:lnTo>
                      <a:pt x="407475" y="1996783"/>
                    </a:lnTo>
                    <a:lnTo>
                      <a:pt x="509344" y="1867739"/>
                    </a:lnTo>
                    <a:lnTo>
                      <a:pt x="706290" y="1711528"/>
                    </a:lnTo>
                    <a:lnTo>
                      <a:pt x="876071" y="1630027"/>
                    </a:lnTo>
                    <a:lnTo>
                      <a:pt x="1324294" y="1304021"/>
                    </a:lnTo>
                    <a:lnTo>
                      <a:pt x="1480493" y="1181769"/>
                    </a:lnTo>
                    <a:lnTo>
                      <a:pt x="1691022" y="869347"/>
                    </a:lnTo>
                    <a:lnTo>
                      <a:pt x="1772517" y="624843"/>
                    </a:lnTo>
                    <a:lnTo>
                      <a:pt x="1942298" y="516175"/>
                    </a:lnTo>
                    <a:lnTo>
                      <a:pt x="1983046" y="3735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3" name="Group 6">
            <a:extLst>
              <a:ext uri="{FF2B5EF4-FFF2-40B4-BE49-F238E27FC236}">
                <a16:creationId xmlns:a16="http://schemas.microsoft.com/office/drawing/2014/main" id="{B944D7D1-769C-8877-B7B3-E0B7F9824027}"/>
              </a:ext>
            </a:extLst>
          </p:cNvPr>
          <p:cNvGrpSpPr/>
          <p:nvPr/>
        </p:nvGrpSpPr>
        <p:grpSpPr>
          <a:xfrm>
            <a:off x="2183534" y="2896527"/>
            <a:ext cx="1537248" cy="1092346"/>
            <a:chOff x="2842623" y="2587715"/>
            <a:chExt cx="1537248" cy="1092346"/>
          </a:xfrm>
        </p:grpSpPr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AFA3A90C-B51E-437A-CF7E-0DC23C755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23" y="2980331"/>
              <a:ext cx="1537248" cy="699730"/>
            </a:xfrm>
            <a:custGeom>
              <a:avLst/>
              <a:gdLst>
                <a:gd name="T0" fmla="*/ 353 w 472"/>
                <a:gd name="T1" fmla="*/ 186 h 232"/>
                <a:gd name="T2" fmla="*/ 361 w 472"/>
                <a:gd name="T3" fmla="*/ 207 h 232"/>
                <a:gd name="T4" fmla="*/ 365 w 472"/>
                <a:gd name="T5" fmla="*/ 220 h 232"/>
                <a:gd name="T6" fmla="*/ 353 w 472"/>
                <a:gd name="T7" fmla="*/ 225 h 232"/>
                <a:gd name="T8" fmla="*/ 330 w 472"/>
                <a:gd name="T9" fmla="*/ 187 h 232"/>
                <a:gd name="T10" fmla="*/ 309 w 472"/>
                <a:gd name="T11" fmla="*/ 184 h 232"/>
                <a:gd name="T12" fmla="*/ 299 w 472"/>
                <a:gd name="T13" fmla="*/ 184 h 232"/>
                <a:gd name="T14" fmla="*/ 288 w 472"/>
                <a:gd name="T15" fmla="*/ 187 h 232"/>
                <a:gd name="T16" fmla="*/ 268 w 472"/>
                <a:gd name="T17" fmla="*/ 190 h 232"/>
                <a:gd name="T18" fmla="*/ 256 w 472"/>
                <a:gd name="T19" fmla="*/ 190 h 232"/>
                <a:gd name="T20" fmla="*/ 232 w 472"/>
                <a:gd name="T21" fmla="*/ 202 h 232"/>
                <a:gd name="T22" fmla="*/ 223 w 472"/>
                <a:gd name="T23" fmla="*/ 223 h 232"/>
                <a:gd name="T24" fmla="*/ 183 w 472"/>
                <a:gd name="T25" fmla="*/ 189 h 232"/>
                <a:gd name="T26" fmla="*/ 160 w 472"/>
                <a:gd name="T27" fmla="*/ 183 h 232"/>
                <a:gd name="T28" fmla="*/ 134 w 472"/>
                <a:gd name="T29" fmla="*/ 171 h 232"/>
                <a:gd name="T30" fmla="*/ 111 w 472"/>
                <a:gd name="T31" fmla="*/ 174 h 232"/>
                <a:gd name="T32" fmla="*/ 62 w 472"/>
                <a:gd name="T33" fmla="*/ 164 h 232"/>
                <a:gd name="T34" fmla="*/ 30 w 472"/>
                <a:gd name="T35" fmla="*/ 139 h 232"/>
                <a:gd name="T36" fmla="*/ 2 w 472"/>
                <a:gd name="T37" fmla="*/ 92 h 232"/>
                <a:gd name="T38" fmla="*/ 2 w 472"/>
                <a:gd name="T39" fmla="*/ 62 h 232"/>
                <a:gd name="T40" fmla="*/ 0 w 472"/>
                <a:gd name="T41" fmla="*/ 15 h 232"/>
                <a:gd name="T42" fmla="*/ 13 w 472"/>
                <a:gd name="T43" fmla="*/ 18 h 232"/>
                <a:gd name="T44" fmla="*/ 13 w 472"/>
                <a:gd name="T45" fmla="*/ 4 h 232"/>
                <a:gd name="T46" fmla="*/ 243 w 472"/>
                <a:gd name="T47" fmla="*/ 0 h 232"/>
                <a:gd name="T48" fmla="*/ 264 w 472"/>
                <a:gd name="T49" fmla="*/ 7 h 232"/>
                <a:gd name="T50" fmla="*/ 266 w 472"/>
                <a:gd name="T51" fmla="*/ 30 h 232"/>
                <a:gd name="T52" fmla="*/ 275 w 472"/>
                <a:gd name="T53" fmla="*/ 27 h 232"/>
                <a:gd name="T54" fmla="*/ 287 w 472"/>
                <a:gd name="T55" fmla="*/ 27 h 232"/>
                <a:gd name="T56" fmla="*/ 297 w 472"/>
                <a:gd name="T57" fmla="*/ 27 h 232"/>
                <a:gd name="T58" fmla="*/ 307 w 472"/>
                <a:gd name="T59" fmla="*/ 31 h 232"/>
                <a:gd name="T60" fmla="*/ 332 w 472"/>
                <a:gd name="T61" fmla="*/ 32 h 232"/>
                <a:gd name="T62" fmla="*/ 319 w 472"/>
                <a:gd name="T63" fmla="*/ 35 h 232"/>
                <a:gd name="T64" fmla="*/ 307 w 472"/>
                <a:gd name="T65" fmla="*/ 45 h 232"/>
                <a:gd name="T66" fmla="*/ 307 w 472"/>
                <a:gd name="T67" fmla="*/ 79 h 232"/>
                <a:gd name="T68" fmla="*/ 312 w 472"/>
                <a:gd name="T69" fmla="*/ 58 h 232"/>
                <a:gd name="T70" fmla="*/ 326 w 472"/>
                <a:gd name="T71" fmla="*/ 38 h 232"/>
                <a:gd name="T72" fmla="*/ 336 w 472"/>
                <a:gd name="T73" fmla="*/ 57 h 232"/>
                <a:gd name="T74" fmla="*/ 345 w 472"/>
                <a:gd name="T75" fmla="*/ 64 h 232"/>
                <a:gd name="T76" fmla="*/ 343 w 472"/>
                <a:gd name="T77" fmla="*/ 81 h 232"/>
                <a:gd name="T78" fmla="*/ 367 w 472"/>
                <a:gd name="T79" fmla="*/ 64 h 232"/>
                <a:gd name="T80" fmla="*/ 397 w 472"/>
                <a:gd name="T81" fmla="*/ 55 h 232"/>
                <a:gd name="T82" fmla="*/ 425 w 472"/>
                <a:gd name="T83" fmla="*/ 42 h 232"/>
                <a:gd name="T84" fmla="*/ 439 w 472"/>
                <a:gd name="T85" fmla="*/ 41 h 232"/>
                <a:gd name="T86" fmla="*/ 455 w 472"/>
                <a:gd name="T87" fmla="*/ 19 h 232"/>
                <a:gd name="T88" fmla="*/ 472 w 472"/>
                <a:gd name="T89" fmla="*/ 48 h 232"/>
                <a:gd name="T90" fmla="*/ 456 w 472"/>
                <a:gd name="T91" fmla="*/ 52 h 232"/>
                <a:gd name="T92" fmla="*/ 443 w 472"/>
                <a:gd name="T93" fmla="*/ 74 h 232"/>
                <a:gd name="T94" fmla="*/ 449 w 472"/>
                <a:gd name="T95" fmla="*/ 77 h 232"/>
                <a:gd name="T96" fmla="*/ 440 w 472"/>
                <a:gd name="T97" fmla="*/ 80 h 232"/>
                <a:gd name="T98" fmla="*/ 421 w 472"/>
                <a:gd name="T99" fmla="*/ 86 h 232"/>
                <a:gd name="T100" fmla="*/ 418 w 472"/>
                <a:gd name="T101" fmla="*/ 87 h 232"/>
                <a:gd name="T102" fmla="*/ 413 w 472"/>
                <a:gd name="T103" fmla="*/ 89 h 232"/>
                <a:gd name="T104" fmla="*/ 408 w 472"/>
                <a:gd name="T105" fmla="*/ 105 h 232"/>
                <a:gd name="T106" fmla="*/ 405 w 472"/>
                <a:gd name="T107" fmla="*/ 104 h 232"/>
                <a:gd name="T108" fmla="*/ 400 w 472"/>
                <a:gd name="T109" fmla="*/ 121 h 232"/>
                <a:gd name="T110" fmla="*/ 399 w 472"/>
                <a:gd name="T111" fmla="*/ 116 h 232"/>
                <a:gd name="T112" fmla="*/ 396 w 472"/>
                <a:gd name="T113" fmla="*/ 111 h 232"/>
                <a:gd name="T114" fmla="*/ 397 w 472"/>
                <a:gd name="T115" fmla="*/ 125 h 232"/>
                <a:gd name="T116" fmla="*/ 399 w 472"/>
                <a:gd name="T117" fmla="*/ 128 h 232"/>
                <a:gd name="T118" fmla="*/ 399 w 472"/>
                <a:gd name="T119" fmla="*/ 134 h 232"/>
                <a:gd name="T120" fmla="*/ 395 w 472"/>
                <a:gd name="T121" fmla="*/ 139 h 232"/>
                <a:gd name="T122" fmla="*/ 395 w 472"/>
                <a:gd name="T123" fmla="*/ 144 h 232"/>
                <a:gd name="T124" fmla="*/ 383 w 472"/>
                <a:gd name="T125" fmla="*/ 15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2" h="232">
                  <a:moveTo>
                    <a:pt x="384" y="152"/>
                  </a:moveTo>
                  <a:cubicBezTo>
                    <a:pt x="370" y="160"/>
                    <a:pt x="353" y="165"/>
                    <a:pt x="353" y="186"/>
                  </a:cubicBezTo>
                  <a:cubicBezTo>
                    <a:pt x="353" y="195"/>
                    <a:pt x="361" y="198"/>
                    <a:pt x="361" y="207"/>
                  </a:cubicBezTo>
                  <a:cubicBezTo>
                    <a:pt x="361" y="207"/>
                    <a:pt x="361" y="207"/>
                    <a:pt x="361" y="207"/>
                  </a:cubicBezTo>
                  <a:cubicBezTo>
                    <a:pt x="361" y="209"/>
                    <a:pt x="361" y="209"/>
                    <a:pt x="361" y="209"/>
                  </a:cubicBezTo>
                  <a:cubicBezTo>
                    <a:pt x="362" y="212"/>
                    <a:pt x="365" y="215"/>
                    <a:pt x="365" y="220"/>
                  </a:cubicBezTo>
                  <a:cubicBezTo>
                    <a:pt x="365" y="226"/>
                    <a:pt x="363" y="232"/>
                    <a:pt x="358" y="232"/>
                  </a:cubicBezTo>
                  <a:cubicBezTo>
                    <a:pt x="354" y="232"/>
                    <a:pt x="354" y="227"/>
                    <a:pt x="353" y="225"/>
                  </a:cubicBezTo>
                  <a:cubicBezTo>
                    <a:pt x="349" y="220"/>
                    <a:pt x="346" y="219"/>
                    <a:pt x="344" y="214"/>
                  </a:cubicBezTo>
                  <a:cubicBezTo>
                    <a:pt x="339" y="205"/>
                    <a:pt x="343" y="187"/>
                    <a:pt x="330" y="187"/>
                  </a:cubicBezTo>
                  <a:cubicBezTo>
                    <a:pt x="328" y="187"/>
                    <a:pt x="326" y="191"/>
                    <a:pt x="324" y="191"/>
                  </a:cubicBezTo>
                  <a:cubicBezTo>
                    <a:pt x="319" y="191"/>
                    <a:pt x="316" y="184"/>
                    <a:pt x="309" y="184"/>
                  </a:cubicBezTo>
                  <a:cubicBezTo>
                    <a:pt x="305" y="184"/>
                    <a:pt x="304" y="187"/>
                    <a:pt x="301" y="187"/>
                  </a:cubicBezTo>
                  <a:cubicBezTo>
                    <a:pt x="301" y="187"/>
                    <a:pt x="299" y="185"/>
                    <a:pt x="299" y="184"/>
                  </a:cubicBezTo>
                  <a:cubicBezTo>
                    <a:pt x="295" y="186"/>
                    <a:pt x="289" y="185"/>
                    <a:pt x="284" y="187"/>
                  </a:cubicBezTo>
                  <a:cubicBezTo>
                    <a:pt x="287" y="188"/>
                    <a:pt x="286" y="188"/>
                    <a:pt x="288" y="187"/>
                  </a:cubicBezTo>
                  <a:cubicBezTo>
                    <a:pt x="288" y="191"/>
                    <a:pt x="285" y="194"/>
                    <a:pt x="289" y="196"/>
                  </a:cubicBezTo>
                  <a:cubicBezTo>
                    <a:pt x="281" y="200"/>
                    <a:pt x="274" y="190"/>
                    <a:pt x="268" y="190"/>
                  </a:cubicBezTo>
                  <a:cubicBezTo>
                    <a:pt x="266" y="190"/>
                    <a:pt x="265" y="192"/>
                    <a:pt x="264" y="192"/>
                  </a:cubicBezTo>
                  <a:cubicBezTo>
                    <a:pt x="260" y="192"/>
                    <a:pt x="259" y="190"/>
                    <a:pt x="256" y="190"/>
                  </a:cubicBezTo>
                  <a:cubicBezTo>
                    <a:pt x="247" y="190"/>
                    <a:pt x="243" y="197"/>
                    <a:pt x="240" y="200"/>
                  </a:cubicBezTo>
                  <a:cubicBezTo>
                    <a:pt x="237" y="203"/>
                    <a:pt x="235" y="201"/>
                    <a:pt x="232" y="202"/>
                  </a:cubicBezTo>
                  <a:cubicBezTo>
                    <a:pt x="226" y="204"/>
                    <a:pt x="222" y="212"/>
                    <a:pt x="222" y="220"/>
                  </a:cubicBezTo>
                  <a:cubicBezTo>
                    <a:pt x="222" y="221"/>
                    <a:pt x="223" y="222"/>
                    <a:pt x="223" y="223"/>
                  </a:cubicBezTo>
                  <a:cubicBezTo>
                    <a:pt x="219" y="223"/>
                    <a:pt x="211" y="221"/>
                    <a:pt x="209" y="219"/>
                  </a:cubicBezTo>
                  <a:cubicBezTo>
                    <a:pt x="200" y="210"/>
                    <a:pt x="200" y="189"/>
                    <a:pt x="183" y="189"/>
                  </a:cubicBezTo>
                  <a:cubicBezTo>
                    <a:pt x="177" y="189"/>
                    <a:pt x="179" y="197"/>
                    <a:pt x="173" y="197"/>
                  </a:cubicBezTo>
                  <a:cubicBezTo>
                    <a:pt x="167" y="197"/>
                    <a:pt x="163" y="187"/>
                    <a:pt x="160" y="183"/>
                  </a:cubicBezTo>
                  <a:cubicBezTo>
                    <a:pt x="155" y="175"/>
                    <a:pt x="150" y="174"/>
                    <a:pt x="140" y="171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4"/>
                    <a:pt x="134" y="174"/>
                    <a:pt x="134" y="174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58" y="156"/>
                    <a:pt x="43" y="150"/>
                    <a:pt x="33" y="146"/>
                  </a:cubicBezTo>
                  <a:cubicBezTo>
                    <a:pt x="30" y="145"/>
                    <a:pt x="31" y="142"/>
                    <a:pt x="30" y="139"/>
                  </a:cubicBezTo>
                  <a:cubicBezTo>
                    <a:pt x="26" y="129"/>
                    <a:pt x="18" y="126"/>
                    <a:pt x="20" y="114"/>
                  </a:cubicBezTo>
                  <a:cubicBezTo>
                    <a:pt x="14" y="113"/>
                    <a:pt x="7" y="101"/>
                    <a:pt x="2" y="92"/>
                  </a:cubicBezTo>
                  <a:cubicBezTo>
                    <a:pt x="1" y="90"/>
                    <a:pt x="4" y="88"/>
                    <a:pt x="5" y="87"/>
                  </a:cubicBezTo>
                  <a:cubicBezTo>
                    <a:pt x="2" y="80"/>
                    <a:pt x="5" y="70"/>
                    <a:pt x="2" y="62"/>
                  </a:cubicBezTo>
                  <a:cubicBezTo>
                    <a:pt x="0" y="56"/>
                    <a:pt x="7" y="39"/>
                    <a:pt x="7" y="30"/>
                  </a:cubicBezTo>
                  <a:cubicBezTo>
                    <a:pt x="7" y="24"/>
                    <a:pt x="0" y="21"/>
                    <a:pt x="0" y="15"/>
                  </a:cubicBezTo>
                  <a:cubicBezTo>
                    <a:pt x="0" y="13"/>
                    <a:pt x="3" y="13"/>
                    <a:pt x="4" y="13"/>
                  </a:cubicBezTo>
                  <a:cubicBezTo>
                    <a:pt x="9" y="13"/>
                    <a:pt x="11" y="15"/>
                    <a:pt x="13" y="18"/>
                  </a:cubicBezTo>
                  <a:cubicBezTo>
                    <a:pt x="14" y="16"/>
                    <a:pt x="17" y="13"/>
                    <a:pt x="17" y="10"/>
                  </a:cubicBezTo>
                  <a:cubicBezTo>
                    <a:pt x="17" y="7"/>
                    <a:pt x="14" y="7"/>
                    <a:pt x="1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6" y="3"/>
                    <a:pt x="246" y="5"/>
                    <a:pt x="250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70" y="13"/>
                    <a:pt x="277" y="13"/>
                    <a:pt x="288" y="13"/>
                  </a:cubicBezTo>
                  <a:cubicBezTo>
                    <a:pt x="280" y="18"/>
                    <a:pt x="272" y="21"/>
                    <a:pt x="266" y="30"/>
                  </a:cubicBezTo>
                  <a:cubicBezTo>
                    <a:pt x="270" y="30"/>
                    <a:pt x="270" y="30"/>
                    <a:pt x="270" y="30"/>
                  </a:cubicBezTo>
                  <a:cubicBezTo>
                    <a:pt x="272" y="29"/>
                    <a:pt x="273" y="28"/>
                    <a:pt x="275" y="27"/>
                  </a:cubicBezTo>
                  <a:cubicBezTo>
                    <a:pt x="276" y="30"/>
                    <a:pt x="277" y="30"/>
                    <a:pt x="279" y="30"/>
                  </a:cubicBezTo>
                  <a:cubicBezTo>
                    <a:pt x="284" y="30"/>
                    <a:pt x="285" y="27"/>
                    <a:pt x="287" y="27"/>
                  </a:cubicBezTo>
                  <a:cubicBezTo>
                    <a:pt x="290" y="27"/>
                    <a:pt x="295" y="21"/>
                    <a:pt x="300" y="20"/>
                  </a:cubicBezTo>
                  <a:cubicBezTo>
                    <a:pt x="300" y="24"/>
                    <a:pt x="298" y="25"/>
                    <a:pt x="297" y="27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3" y="30"/>
                    <a:pt x="305" y="31"/>
                    <a:pt x="307" y="31"/>
                  </a:cubicBezTo>
                  <a:cubicBezTo>
                    <a:pt x="311" y="31"/>
                    <a:pt x="312" y="28"/>
                    <a:pt x="315" y="28"/>
                  </a:cubicBezTo>
                  <a:cubicBezTo>
                    <a:pt x="322" y="28"/>
                    <a:pt x="326" y="32"/>
                    <a:pt x="332" y="32"/>
                  </a:cubicBezTo>
                  <a:cubicBezTo>
                    <a:pt x="332" y="35"/>
                    <a:pt x="332" y="35"/>
                    <a:pt x="332" y="35"/>
                  </a:cubicBezTo>
                  <a:cubicBezTo>
                    <a:pt x="327" y="37"/>
                    <a:pt x="321" y="35"/>
                    <a:pt x="319" y="35"/>
                  </a:cubicBezTo>
                  <a:cubicBezTo>
                    <a:pt x="312" y="35"/>
                    <a:pt x="301" y="43"/>
                    <a:pt x="300" y="49"/>
                  </a:cubicBezTo>
                  <a:cubicBezTo>
                    <a:pt x="303" y="47"/>
                    <a:pt x="304" y="45"/>
                    <a:pt x="307" y="45"/>
                  </a:cubicBezTo>
                  <a:cubicBezTo>
                    <a:pt x="302" y="51"/>
                    <a:pt x="300" y="66"/>
                    <a:pt x="300" y="73"/>
                  </a:cubicBezTo>
                  <a:cubicBezTo>
                    <a:pt x="300" y="77"/>
                    <a:pt x="303" y="79"/>
                    <a:pt x="307" y="79"/>
                  </a:cubicBezTo>
                  <a:cubicBezTo>
                    <a:pt x="311" y="79"/>
                    <a:pt x="312" y="71"/>
                    <a:pt x="312" y="67"/>
                  </a:cubicBezTo>
                  <a:cubicBezTo>
                    <a:pt x="312" y="63"/>
                    <a:pt x="312" y="58"/>
                    <a:pt x="312" y="58"/>
                  </a:cubicBezTo>
                  <a:cubicBezTo>
                    <a:pt x="312" y="54"/>
                    <a:pt x="312" y="45"/>
                    <a:pt x="315" y="45"/>
                  </a:cubicBezTo>
                  <a:cubicBezTo>
                    <a:pt x="326" y="44"/>
                    <a:pt x="321" y="38"/>
                    <a:pt x="326" y="38"/>
                  </a:cubicBezTo>
                  <a:cubicBezTo>
                    <a:pt x="328" y="38"/>
                    <a:pt x="339" y="43"/>
                    <a:pt x="339" y="46"/>
                  </a:cubicBezTo>
                  <a:cubicBezTo>
                    <a:pt x="339" y="50"/>
                    <a:pt x="336" y="53"/>
                    <a:pt x="336" y="57"/>
                  </a:cubicBezTo>
                  <a:cubicBezTo>
                    <a:pt x="339" y="57"/>
                    <a:pt x="339" y="56"/>
                    <a:pt x="341" y="55"/>
                  </a:cubicBezTo>
                  <a:cubicBezTo>
                    <a:pt x="343" y="59"/>
                    <a:pt x="343" y="61"/>
                    <a:pt x="345" y="64"/>
                  </a:cubicBezTo>
                  <a:cubicBezTo>
                    <a:pt x="342" y="67"/>
                    <a:pt x="339" y="69"/>
                    <a:pt x="339" y="73"/>
                  </a:cubicBezTo>
                  <a:cubicBezTo>
                    <a:pt x="339" y="76"/>
                    <a:pt x="340" y="81"/>
                    <a:pt x="343" y="81"/>
                  </a:cubicBezTo>
                  <a:cubicBezTo>
                    <a:pt x="351" y="81"/>
                    <a:pt x="364" y="73"/>
                    <a:pt x="370" y="71"/>
                  </a:cubicBezTo>
                  <a:cubicBezTo>
                    <a:pt x="369" y="68"/>
                    <a:pt x="368" y="65"/>
                    <a:pt x="367" y="64"/>
                  </a:cubicBezTo>
                  <a:cubicBezTo>
                    <a:pt x="369" y="64"/>
                    <a:pt x="369" y="63"/>
                    <a:pt x="370" y="63"/>
                  </a:cubicBezTo>
                  <a:cubicBezTo>
                    <a:pt x="379" y="63"/>
                    <a:pt x="397" y="66"/>
                    <a:pt x="397" y="55"/>
                  </a:cubicBezTo>
                  <a:cubicBezTo>
                    <a:pt x="398" y="55"/>
                    <a:pt x="408" y="45"/>
                    <a:pt x="410" y="43"/>
                  </a:cubicBezTo>
                  <a:cubicBezTo>
                    <a:pt x="411" y="42"/>
                    <a:pt x="418" y="42"/>
                    <a:pt x="425" y="42"/>
                  </a:cubicBezTo>
                  <a:cubicBezTo>
                    <a:pt x="427" y="42"/>
                    <a:pt x="429" y="42"/>
                    <a:pt x="432" y="42"/>
                  </a:cubicBezTo>
                  <a:cubicBezTo>
                    <a:pt x="435" y="42"/>
                    <a:pt x="437" y="42"/>
                    <a:pt x="439" y="41"/>
                  </a:cubicBezTo>
                  <a:cubicBezTo>
                    <a:pt x="442" y="41"/>
                    <a:pt x="441" y="40"/>
                    <a:pt x="442" y="39"/>
                  </a:cubicBezTo>
                  <a:cubicBezTo>
                    <a:pt x="448" y="33"/>
                    <a:pt x="447" y="24"/>
                    <a:pt x="455" y="19"/>
                  </a:cubicBezTo>
                  <a:cubicBezTo>
                    <a:pt x="458" y="23"/>
                    <a:pt x="464" y="17"/>
                    <a:pt x="466" y="21"/>
                  </a:cubicBezTo>
                  <a:cubicBezTo>
                    <a:pt x="470" y="29"/>
                    <a:pt x="467" y="41"/>
                    <a:pt x="472" y="48"/>
                  </a:cubicBezTo>
                  <a:cubicBezTo>
                    <a:pt x="470" y="51"/>
                    <a:pt x="467" y="52"/>
                    <a:pt x="463" y="52"/>
                  </a:cubicBezTo>
                  <a:cubicBezTo>
                    <a:pt x="460" y="52"/>
                    <a:pt x="459" y="51"/>
                    <a:pt x="456" y="52"/>
                  </a:cubicBezTo>
                  <a:cubicBezTo>
                    <a:pt x="452" y="57"/>
                    <a:pt x="442" y="60"/>
                    <a:pt x="442" y="71"/>
                  </a:cubicBezTo>
                  <a:cubicBezTo>
                    <a:pt x="442" y="72"/>
                    <a:pt x="442" y="73"/>
                    <a:pt x="443" y="74"/>
                  </a:cubicBezTo>
                  <a:cubicBezTo>
                    <a:pt x="443" y="75"/>
                    <a:pt x="444" y="79"/>
                    <a:pt x="446" y="79"/>
                  </a:cubicBezTo>
                  <a:cubicBezTo>
                    <a:pt x="447" y="79"/>
                    <a:pt x="449" y="77"/>
                    <a:pt x="449" y="77"/>
                  </a:cubicBezTo>
                  <a:cubicBezTo>
                    <a:pt x="449" y="79"/>
                    <a:pt x="449" y="79"/>
                    <a:pt x="449" y="79"/>
                  </a:cubicBezTo>
                  <a:cubicBezTo>
                    <a:pt x="446" y="80"/>
                    <a:pt x="441" y="81"/>
                    <a:pt x="440" y="80"/>
                  </a:cubicBezTo>
                  <a:cubicBezTo>
                    <a:pt x="434" y="84"/>
                    <a:pt x="424" y="82"/>
                    <a:pt x="419" y="86"/>
                  </a:cubicBezTo>
                  <a:cubicBezTo>
                    <a:pt x="421" y="86"/>
                    <a:pt x="421" y="86"/>
                    <a:pt x="421" y="86"/>
                  </a:cubicBezTo>
                  <a:cubicBezTo>
                    <a:pt x="424" y="86"/>
                    <a:pt x="427" y="85"/>
                    <a:pt x="429" y="86"/>
                  </a:cubicBezTo>
                  <a:cubicBezTo>
                    <a:pt x="425" y="87"/>
                    <a:pt x="422" y="87"/>
                    <a:pt x="418" y="87"/>
                  </a:cubicBezTo>
                  <a:cubicBezTo>
                    <a:pt x="417" y="87"/>
                    <a:pt x="416" y="87"/>
                    <a:pt x="415" y="87"/>
                  </a:cubicBezTo>
                  <a:cubicBezTo>
                    <a:pt x="414" y="87"/>
                    <a:pt x="413" y="88"/>
                    <a:pt x="413" y="89"/>
                  </a:cubicBezTo>
                  <a:cubicBezTo>
                    <a:pt x="413" y="91"/>
                    <a:pt x="416" y="93"/>
                    <a:pt x="416" y="93"/>
                  </a:cubicBezTo>
                  <a:cubicBezTo>
                    <a:pt x="415" y="95"/>
                    <a:pt x="410" y="105"/>
                    <a:pt x="408" y="105"/>
                  </a:cubicBezTo>
                  <a:cubicBezTo>
                    <a:pt x="407" y="105"/>
                    <a:pt x="407" y="103"/>
                    <a:pt x="406" y="103"/>
                  </a:cubicBezTo>
                  <a:cubicBezTo>
                    <a:pt x="405" y="104"/>
                    <a:pt x="405" y="104"/>
                    <a:pt x="405" y="104"/>
                  </a:cubicBezTo>
                  <a:cubicBezTo>
                    <a:pt x="405" y="106"/>
                    <a:pt x="407" y="107"/>
                    <a:pt x="407" y="110"/>
                  </a:cubicBezTo>
                  <a:cubicBezTo>
                    <a:pt x="407" y="111"/>
                    <a:pt x="401" y="121"/>
                    <a:pt x="400" y="121"/>
                  </a:cubicBezTo>
                  <a:cubicBezTo>
                    <a:pt x="400" y="121"/>
                    <a:pt x="399" y="120"/>
                    <a:pt x="399" y="120"/>
                  </a:cubicBezTo>
                  <a:cubicBezTo>
                    <a:pt x="399" y="118"/>
                    <a:pt x="399" y="118"/>
                    <a:pt x="399" y="116"/>
                  </a:cubicBezTo>
                  <a:cubicBezTo>
                    <a:pt x="399" y="114"/>
                    <a:pt x="397" y="110"/>
                    <a:pt x="396" y="107"/>
                  </a:cubicBezTo>
                  <a:cubicBezTo>
                    <a:pt x="396" y="108"/>
                    <a:pt x="396" y="111"/>
                    <a:pt x="396" y="111"/>
                  </a:cubicBezTo>
                  <a:cubicBezTo>
                    <a:pt x="396" y="113"/>
                    <a:pt x="397" y="118"/>
                    <a:pt x="397" y="121"/>
                  </a:cubicBezTo>
                  <a:cubicBezTo>
                    <a:pt x="397" y="124"/>
                    <a:pt x="396" y="123"/>
                    <a:pt x="397" y="125"/>
                  </a:cubicBezTo>
                  <a:cubicBezTo>
                    <a:pt x="398" y="125"/>
                    <a:pt x="399" y="125"/>
                    <a:pt x="399" y="125"/>
                  </a:cubicBezTo>
                  <a:cubicBezTo>
                    <a:pt x="399" y="126"/>
                    <a:pt x="399" y="127"/>
                    <a:pt x="399" y="128"/>
                  </a:cubicBezTo>
                  <a:cubicBezTo>
                    <a:pt x="399" y="130"/>
                    <a:pt x="397" y="131"/>
                    <a:pt x="396" y="131"/>
                  </a:cubicBezTo>
                  <a:cubicBezTo>
                    <a:pt x="397" y="133"/>
                    <a:pt x="398" y="134"/>
                    <a:pt x="399" y="134"/>
                  </a:cubicBezTo>
                  <a:cubicBezTo>
                    <a:pt x="399" y="137"/>
                    <a:pt x="398" y="137"/>
                    <a:pt x="395" y="137"/>
                  </a:cubicBezTo>
                  <a:cubicBezTo>
                    <a:pt x="395" y="139"/>
                    <a:pt x="395" y="139"/>
                    <a:pt x="395" y="139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8" y="142"/>
                    <a:pt x="397" y="144"/>
                    <a:pt x="395" y="144"/>
                  </a:cubicBezTo>
                  <a:cubicBezTo>
                    <a:pt x="392" y="145"/>
                    <a:pt x="390" y="147"/>
                    <a:pt x="388" y="148"/>
                  </a:cubicBezTo>
                  <a:cubicBezTo>
                    <a:pt x="384" y="149"/>
                    <a:pt x="385" y="150"/>
                    <a:pt x="383" y="151"/>
                  </a:cubicBezTo>
                  <a:lnTo>
                    <a:pt x="384" y="152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E9AED3B-E1B6-987F-8411-A045FFEA9ABC}"/>
                </a:ext>
              </a:extLst>
            </p:cNvPr>
            <p:cNvSpPr/>
            <p:nvPr/>
          </p:nvSpPr>
          <p:spPr>
            <a:xfrm>
              <a:off x="2891179" y="2587715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USA - Canada</a:t>
              </a:r>
            </a:p>
          </p:txBody>
        </p:sp>
        <p:pic>
          <p:nvPicPr>
            <p:cNvPr id="176" name="Picture 12" descr="http://oncourttennis.net/images/100_TennisChannelLogo.jpg">
              <a:extLst>
                <a:ext uri="{FF2B5EF4-FFF2-40B4-BE49-F238E27FC236}">
                  <a16:creationId xmlns:a16="http://schemas.microsoft.com/office/drawing/2014/main" id="{EA39F1C2-CAE6-D3E6-8C22-2503D7B8F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659" y="2861475"/>
              <a:ext cx="258924" cy="302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14" descr="http://braindamaged.fr/wp-content/uploads/2011/11/NBC-Logo.jpg">
              <a:extLst>
                <a:ext uri="{FF2B5EF4-FFF2-40B4-BE49-F238E27FC236}">
                  <a16:creationId xmlns:a16="http://schemas.microsoft.com/office/drawing/2014/main" id="{9D05AF4E-48F5-DB51-1F04-4979E8BE3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038" y="2856756"/>
              <a:ext cx="372058" cy="28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Image 591">
              <a:extLst>
                <a:ext uri="{FF2B5EF4-FFF2-40B4-BE49-F238E27FC236}">
                  <a16:creationId xmlns:a16="http://schemas.microsoft.com/office/drawing/2014/main" id="{5FAB91AB-4D2D-E6AA-03E2-10CFEED7C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127" y="2826334"/>
              <a:ext cx="380226" cy="380226"/>
            </a:xfrm>
            <a:prstGeom prst="rect">
              <a:avLst/>
            </a:prstGeom>
          </p:spPr>
        </p:pic>
      </p:grpSp>
      <p:grpSp>
        <p:nvGrpSpPr>
          <p:cNvPr id="179" name="Group 3">
            <a:extLst>
              <a:ext uri="{FF2B5EF4-FFF2-40B4-BE49-F238E27FC236}">
                <a16:creationId xmlns:a16="http://schemas.microsoft.com/office/drawing/2014/main" id="{D64E83ED-0F55-4B17-AE0E-5A2EF01D1E4E}"/>
              </a:ext>
            </a:extLst>
          </p:cNvPr>
          <p:cNvGrpSpPr/>
          <p:nvPr/>
        </p:nvGrpSpPr>
        <p:grpSpPr>
          <a:xfrm>
            <a:off x="3733383" y="4913327"/>
            <a:ext cx="1467643" cy="687194"/>
            <a:chOff x="4566230" y="4574613"/>
            <a:chExt cx="1467643" cy="687194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1EDD004-4361-AB73-79D0-E9A263C7C76F}"/>
                </a:ext>
              </a:extLst>
            </p:cNvPr>
            <p:cNvSpPr/>
            <p:nvPr/>
          </p:nvSpPr>
          <p:spPr>
            <a:xfrm>
              <a:off x="4566230" y="4574613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Brazil</a:t>
              </a:r>
            </a:p>
          </p:txBody>
        </p:sp>
        <p:pic>
          <p:nvPicPr>
            <p:cNvPr id="181" name="Image 611">
              <a:extLst>
                <a:ext uri="{FF2B5EF4-FFF2-40B4-BE49-F238E27FC236}">
                  <a16:creationId xmlns:a16="http://schemas.microsoft.com/office/drawing/2014/main" id="{DCA72437-D203-4EA1-DCFE-674E17C6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8639" y="4894803"/>
              <a:ext cx="436617" cy="187669"/>
            </a:xfrm>
            <a:prstGeom prst="rect">
              <a:avLst/>
            </a:prstGeom>
          </p:spPr>
        </p:pic>
      </p:grpSp>
      <p:grpSp>
        <p:nvGrpSpPr>
          <p:cNvPr id="182" name="Group 5">
            <a:extLst>
              <a:ext uri="{FF2B5EF4-FFF2-40B4-BE49-F238E27FC236}">
                <a16:creationId xmlns:a16="http://schemas.microsoft.com/office/drawing/2014/main" id="{07BDDC1A-1586-008F-AE70-1CFA4B41F0E1}"/>
              </a:ext>
            </a:extLst>
          </p:cNvPr>
          <p:cNvGrpSpPr/>
          <p:nvPr/>
        </p:nvGrpSpPr>
        <p:grpSpPr>
          <a:xfrm>
            <a:off x="2815796" y="4021582"/>
            <a:ext cx="1467643" cy="687194"/>
            <a:chOff x="3216799" y="3726684"/>
            <a:chExt cx="1467643" cy="687194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49EC286C-53CB-D031-D3E5-70CB905901D4}"/>
                </a:ext>
              </a:extLst>
            </p:cNvPr>
            <p:cNvSpPr/>
            <p:nvPr/>
          </p:nvSpPr>
          <p:spPr>
            <a:xfrm>
              <a:off x="3216799" y="3726684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Latin America</a:t>
              </a:r>
            </a:p>
          </p:txBody>
        </p:sp>
        <p:pic>
          <p:nvPicPr>
            <p:cNvPr id="184" name="Picture 7" descr="http://www.lyngsat-logo.com/logo/tv/ee/espn_lam.jpg">
              <a:extLst>
                <a:ext uri="{FF2B5EF4-FFF2-40B4-BE49-F238E27FC236}">
                  <a16:creationId xmlns:a16="http://schemas.microsoft.com/office/drawing/2014/main" id="{A5CF17BC-C69C-DFA6-407E-6D9BA12A8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093" y="4016374"/>
              <a:ext cx="463572" cy="28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Group 2">
            <a:extLst>
              <a:ext uri="{FF2B5EF4-FFF2-40B4-BE49-F238E27FC236}">
                <a16:creationId xmlns:a16="http://schemas.microsoft.com/office/drawing/2014/main" id="{131A1172-9506-4AB9-B588-A5C470A46675}"/>
              </a:ext>
            </a:extLst>
          </p:cNvPr>
          <p:cNvGrpSpPr/>
          <p:nvPr/>
        </p:nvGrpSpPr>
        <p:grpSpPr>
          <a:xfrm>
            <a:off x="5693924" y="2357036"/>
            <a:ext cx="1467643" cy="687194"/>
            <a:chOff x="1767074" y="5733306"/>
            <a:chExt cx="1467643" cy="687194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5ED97E1-5075-E526-BBC5-27D119D1EEF3}"/>
                </a:ext>
              </a:extLst>
            </p:cNvPr>
            <p:cNvSpPr/>
            <p:nvPr/>
          </p:nvSpPr>
          <p:spPr>
            <a:xfrm>
              <a:off x="1767074" y="5733306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Europe</a:t>
              </a:r>
            </a:p>
          </p:txBody>
        </p:sp>
        <p:pic>
          <p:nvPicPr>
            <p:cNvPr id="187" name="Image 596">
              <a:extLst>
                <a:ext uri="{FF2B5EF4-FFF2-40B4-BE49-F238E27FC236}">
                  <a16:creationId xmlns:a16="http://schemas.microsoft.com/office/drawing/2014/main" id="{BEAE232E-E87A-ED49-CA8C-FE6869D7E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0" t="38668" r="8316" b="34866"/>
            <a:stretch/>
          </p:blipFill>
          <p:spPr>
            <a:xfrm>
              <a:off x="1865284" y="6106925"/>
              <a:ext cx="703051" cy="116440"/>
            </a:xfrm>
            <a:prstGeom prst="rect">
              <a:avLst/>
            </a:prstGeom>
          </p:spPr>
        </p:pic>
        <p:sp>
          <p:nvSpPr>
            <p:cNvPr id="188" name="ZoneTexte 600">
              <a:extLst>
                <a:ext uri="{FF2B5EF4-FFF2-40B4-BE49-F238E27FC236}">
                  <a16:creationId xmlns:a16="http://schemas.microsoft.com/office/drawing/2014/main" id="{EA80A6C6-34A6-192A-8508-ED9FF89411EA}"/>
                </a:ext>
              </a:extLst>
            </p:cNvPr>
            <p:cNvSpPr txBox="1"/>
            <p:nvPr/>
          </p:nvSpPr>
          <p:spPr>
            <a:xfrm>
              <a:off x="2560395" y="6027454"/>
              <a:ext cx="579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defRPr/>
              </a:pPr>
              <a:r>
                <a:rPr lang="fr-FR" sz="1200" dirty="0">
                  <a:solidFill>
                    <a:srgbClr val="000000"/>
                  </a:solidFill>
                  <a:latin typeface="RG Text" panose="02000503040000020003" charset="0"/>
                </a:rPr>
                <a:t>FTA</a:t>
              </a:r>
            </a:p>
          </p:txBody>
        </p:sp>
      </p:grpSp>
      <p:grpSp>
        <p:nvGrpSpPr>
          <p:cNvPr id="189" name="Group 1">
            <a:extLst>
              <a:ext uri="{FF2B5EF4-FFF2-40B4-BE49-F238E27FC236}">
                <a16:creationId xmlns:a16="http://schemas.microsoft.com/office/drawing/2014/main" id="{52B14442-E340-EBA4-8C94-2595264613A4}"/>
              </a:ext>
            </a:extLst>
          </p:cNvPr>
          <p:cNvGrpSpPr/>
          <p:nvPr/>
        </p:nvGrpSpPr>
        <p:grpSpPr>
          <a:xfrm>
            <a:off x="4084670" y="2529462"/>
            <a:ext cx="1467643" cy="1358418"/>
            <a:chOff x="533485" y="3403047"/>
            <a:chExt cx="1467643" cy="1358418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4B6082D-5067-8230-1945-FD23650C2D42}"/>
                </a:ext>
              </a:extLst>
            </p:cNvPr>
            <p:cNvSpPr/>
            <p:nvPr/>
          </p:nvSpPr>
          <p:spPr>
            <a:xfrm>
              <a:off x="533485" y="3403047"/>
              <a:ext cx="1467643" cy="1358418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France</a:t>
              </a:r>
              <a:endParaRPr lang="fr-FR" sz="1050" dirty="0">
                <a:solidFill>
                  <a:schemeClr val="accent1"/>
                </a:solidFill>
                <a:latin typeface="RG Title" panose="02000000000000000000" pitchFamily="2" charset="0"/>
              </a:endParaRPr>
            </a:p>
            <a:p>
              <a:pPr algn="ctr"/>
              <a:r>
                <a:rPr lang="fr-FR" sz="800" dirty="0" err="1">
                  <a:solidFill>
                    <a:schemeClr val="accent1"/>
                  </a:solidFill>
                  <a:latin typeface="RG Title" panose="02000000000000000000" pitchFamily="2" charset="0"/>
                </a:rPr>
                <a:t>until</a:t>
              </a:r>
              <a:r>
                <a:rPr lang="fr-FR" sz="80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 2020*</a:t>
              </a:r>
            </a:p>
            <a:p>
              <a:pPr algn="ctr"/>
              <a:endParaRPr lang="en-US" sz="1050" dirty="0">
                <a:solidFill>
                  <a:schemeClr val="accent1"/>
                </a:solidFill>
                <a:latin typeface="RG Title" panose="02000000000000000000" pitchFamily="2" charset="0"/>
              </a:endParaRPr>
            </a:p>
            <a:p>
              <a:pPr algn="ctr"/>
              <a:endParaRPr lang="en-US" sz="1600" dirty="0">
                <a:solidFill>
                  <a:schemeClr val="accent1"/>
                </a:solidFill>
                <a:latin typeface="RG Title" panose="02000000000000000000" pitchFamily="2" charset="0"/>
              </a:endParaRPr>
            </a:p>
            <a:p>
              <a:pPr algn="ctr"/>
              <a:r>
                <a:rPr lang="fr-FR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*France</a:t>
              </a:r>
            </a:p>
            <a:p>
              <a:pPr algn="ctr"/>
              <a:r>
                <a:rPr lang="fr-FR" sz="80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as of 2021</a:t>
              </a:r>
            </a:p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 </a:t>
              </a:r>
            </a:p>
          </p:txBody>
        </p:sp>
        <p:pic>
          <p:nvPicPr>
            <p:cNvPr id="191" name="Picture 2" descr="Résultat de recherche d'images pour &quot;france tv logo png&quot;">
              <a:extLst>
                <a:ext uri="{FF2B5EF4-FFF2-40B4-BE49-F238E27FC236}">
                  <a16:creationId xmlns:a16="http://schemas.microsoft.com/office/drawing/2014/main" id="{C9C23220-6112-479E-F061-B298052E1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63" y="3840571"/>
              <a:ext cx="535826" cy="9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Image 596">
              <a:extLst>
                <a:ext uri="{FF2B5EF4-FFF2-40B4-BE49-F238E27FC236}">
                  <a16:creationId xmlns:a16="http://schemas.microsoft.com/office/drawing/2014/main" id="{D2D6765F-C797-11C0-C3E8-18E66FB8B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0" t="38668" r="8316" b="34866"/>
            <a:stretch/>
          </p:blipFill>
          <p:spPr>
            <a:xfrm>
              <a:off x="1213941" y="3830473"/>
              <a:ext cx="703051" cy="116440"/>
            </a:xfrm>
            <a:prstGeom prst="rect">
              <a:avLst/>
            </a:prstGeom>
          </p:spPr>
        </p:pic>
        <p:pic>
          <p:nvPicPr>
            <p:cNvPr id="193" name="Picture 10" descr="File:Amazon logo.svg">
              <a:extLst>
                <a:ext uri="{FF2B5EF4-FFF2-40B4-BE49-F238E27FC236}">
                  <a16:creationId xmlns:a16="http://schemas.microsoft.com/office/drawing/2014/main" id="{0E587671-00B3-DD88-70A2-F0A8A6B37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043" y="4515732"/>
              <a:ext cx="462365" cy="13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2" descr="Résultat de recherche d'images pour &quot;france tv logo png&quot;">
              <a:extLst>
                <a:ext uri="{FF2B5EF4-FFF2-40B4-BE49-F238E27FC236}">
                  <a16:creationId xmlns:a16="http://schemas.microsoft.com/office/drawing/2014/main" id="{6754E3A2-6CB5-3E1E-F349-0CB83A99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39" y="4512085"/>
              <a:ext cx="535826" cy="9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" name="Group 7">
            <a:extLst>
              <a:ext uri="{FF2B5EF4-FFF2-40B4-BE49-F238E27FC236}">
                <a16:creationId xmlns:a16="http://schemas.microsoft.com/office/drawing/2014/main" id="{D0B0816D-BE94-6601-03AE-DA377691B68D}"/>
              </a:ext>
            </a:extLst>
          </p:cNvPr>
          <p:cNvGrpSpPr/>
          <p:nvPr/>
        </p:nvGrpSpPr>
        <p:grpSpPr>
          <a:xfrm>
            <a:off x="4586535" y="4035496"/>
            <a:ext cx="1467643" cy="687194"/>
            <a:chOff x="5245624" y="3726684"/>
            <a:chExt cx="1467643" cy="687194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9DAF5EA-D4A0-5464-6BE3-668E2C199254}"/>
                </a:ext>
              </a:extLst>
            </p:cNvPr>
            <p:cNvSpPr/>
            <p:nvPr/>
          </p:nvSpPr>
          <p:spPr>
            <a:xfrm>
              <a:off x="5245624" y="3726684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Africa</a:t>
              </a:r>
            </a:p>
          </p:txBody>
        </p:sp>
        <p:pic>
          <p:nvPicPr>
            <p:cNvPr id="197" name="Picture 38" descr="Image result for canal + logo">
              <a:extLst>
                <a:ext uri="{FF2B5EF4-FFF2-40B4-BE49-F238E27FC236}">
                  <a16:creationId xmlns:a16="http://schemas.microsoft.com/office/drawing/2014/main" id="{2CA8696A-713C-4C3F-2275-24B7E5F3D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152" y="4095346"/>
              <a:ext cx="519043" cy="1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2" descr="Résultat de recherche d'images pour &quot;supersport logo png&quot;">
              <a:extLst>
                <a:ext uri="{FF2B5EF4-FFF2-40B4-BE49-F238E27FC236}">
                  <a16:creationId xmlns:a16="http://schemas.microsoft.com/office/drawing/2014/main" id="{CA371A42-3819-722F-BFF0-0EDFBDAF2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77" b="27439"/>
            <a:stretch/>
          </p:blipFill>
          <p:spPr bwMode="auto">
            <a:xfrm>
              <a:off x="5938533" y="4045542"/>
              <a:ext cx="690324" cy="234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9" name="Group 8">
            <a:extLst>
              <a:ext uri="{FF2B5EF4-FFF2-40B4-BE49-F238E27FC236}">
                <a16:creationId xmlns:a16="http://schemas.microsoft.com/office/drawing/2014/main" id="{EADB10B7-071D-DB54-1CF9-A2EF56FDA1D2}"/>
              </a:ext>
            </a:extLst>
          </p:cNvPr>
          <p:cNvGrpSpPr/>
          <p:nvPr/>
        </p:nvGrpSpPr>
        <p:grpSpPr>
          <a:xfrm>
            <a:off x="6315322" y="4035496"/>
            <a:ext cx="1467643" cy="691210"/>
            <a:chOff x="6974411" y="3726684"/>
            <a:chExt cx="1467643" cy="691210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5C57A7E-132F-D271-8D3A-8D22613B1D75}"/>
                </a:ext>
              </a:extLst>
            </p:cNvPr>
            <p:cNvSpPr/>
            <p:nvPr/>
          </p:nvSpPr>
          <p:spPr>
            <a:xfrm>
              <a:off x="6974411" y="3726684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India</a:t>
              </a:r>
            </a:p>
          </p:txBody>
        </p:sp>
        <p:pic>
          <p:nvPicPr>
            <p:cNvPr id="201" name="Image 598">
              <a:extLst>
                <a:ext uri="{FF2B5EF4-FFF2-40B4-BE49-F238E27FC236}">
                  <a16:creationId xmlns:a16="http://schemas.microsoft.com/office/drawing/2014/main" id="{EA0E46EB-B9EB-425A-5B7F-BB978A04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992" y="3911363"/>
              <a:ext cx="716480" cy="506531"/>
            </a:xfrm>
            <a:prstGeom prst="rect">
              <a:avLst/>
            </a:prstGeom>
          </p:spPr>
        </p:pic>
      </p:grpSp>
      <p:grpSp>
        <p:nvGrpSpPr>
          <p:cNvPr id="202" name="Group 9">
            <a:extLst>
              <a:ext uri="{FF2B5EF4-FFF2-40B4-BE49-F238E27FC236}">
                <a16:creationId xmlns:a16="http://schemas.microsoft.com/office/drawing/2014/main" id="{146DC5DF-275C-BAD8-D677-AF11A1FAABC3}"/>
              </a:ext>
            </a:extLst>
          </p:cNvPr>
          <p:cNvGrpSpPr/>
          <p:nvPr/>
        </p:nvGrpSpPr>
        <p:grpSpPr>
          <a:xfrm>
            <a:off x="7325538" y="3207121"/>
            <a:ext cx="1467643" cy="687194"/>
            <a:chOff x="7984627" y="2898309"/>
            <a:chExt cx="1467643" cy="687194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BD78DF16-3ADF-9642-56AD-5DCF75CBD6FC}"/>
                </a:ext>
              </a:extLst>
            </p:cNvPr>
            <p:cNvSpPr/>
            <p:nvPr/>
          </p:nvSpPr>
          <p:spPr>
            <a:xfrm>
              <a:off x="7984627" y="2898309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China</a:t>
              </a:r>
            </a:p>
          </p:txBody>
        </p:sp>
        <p:pic>
          <p:nvPicPr>
            <p:cNvPr id="204" name="Picture 6" descr="http://cinematicscoring.com/wp-content/uploads/2013/03/cctv2.jpg">
              <a:extLst>
                <a:ext uri="{FF2B5EF4-FFF2-40B4-BE49-F238E27FC236}">
                  <a16:creationId xmlns:a16="http://schemas.microsoft.com/office/drawing/2014/main" id="{C98FC72E-6D41-65C7-A767-C4FF7AAD0D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4" t="31611" r="7237" b="26695"/>
            <a:stretch/>
          </p:blipFill>
          <p:spPr bwMode="auto">
            <a:xfrm>
              <a:off x="8079942" y="3209970"/>
              <a:ext cx="557199" cy="16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Image 613">
              <a:extLst>
                <a:ext uri="{FF2B5EF4-FFF2-40B4-BE49-F238E27FC236}">
                  <a16:creationId xmlns:a16="http://schemas.microsoft.com/office/drawing/2014/main" id="{3BDA6885-D76B-3305-3146-A9A75C86E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9678" b="49357"/>
            <a:stretch/>
          </p:blipFill>
          <p:spPr>
            <a:xfrm>
              <a:off x="8650348" y="3213945"/>
              <a:ext cx="731562" cy="153376"/>
            </a:xfrm>
            <a:prstGeom prst="rect">
              <a:avLst/>
            </a:prstGeom>
          </p:spPr>
        </p:pic>
      </p:grpSp>
      <p:grpSp>
        <p:nvGrpSpPr>
          <p:cNvPr id="206" name="Group 10">
            <a:extLst>
              <a:ext uri="{FF2B5EF4-FFF2-40B4-BE49-F238E27FC236}">
                <a16:creationId xmlns:a16="http://schemas.microsoft.com/office/drawing/2014/main" id="{84F9FA39-73D5-170A-A96A-93898CEBD03E}"/>
              </a:ext>
            </a:extLst>
          </p:cNvPr>
          <p:cNvGrpSpPr/>
          <p:nvPr/>
        </p:nvGrpSpPr>
        <p:grpSpPr>
          <a:xfrm>
            <a:off x="8954715" y="3188326"/>
            <a:ext cx="1467643" cy="687194"/>
            <a:chOff x="9613804" y="2879514"/>
            <a:chExt cx="1467643" cy="687194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677058D-43A7-2782-F747-74DE6C687B81}"/>
                </a:ext>
              </a:extLst>
            </p:cNvPr>
            <p:cNvSpPr/>
            <p:nvPr/>
          </p:nvSpPr>
          <p:spPr>
            <a:xfrm>
              <a:off x="9613804" y="2879514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Japan</a:t>
              </a:r>
            </a:p>
          </p:txBody>
        </p:sp>
        <p:pic>
          <p:nvPicPr>
            <p:cNvPr id="208" name="Image 593">
              <a:extLst>
                <a:ext uri="{FF2B5EF4-FFF2-40B4-BE49-F238E27FC236}">
                  <a16:creationId xmlns:a16="http://schemas.microsoft.com/office/drawing/2014/main" id="{730D274B-74BE-A9A6-2340-AAC50B38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27691" y="3173432"/>
              <a:ext cx="535844" cy="214842"/>
            </a:xfrm>
            <a:prstGeom prst="rect">
              <a:avLst/>
            </a:prstGeom>
          </p:spPr>
        </p:pic>
        <p:pic>
          <p:nvPicPr>
            <p:cNvPr id="209" name="Image 594">
              <a:extLst>
                <a:ext uri="{FF2B5EF4-FFF2-40B4-BE49-F238E27FC236}">
                  <a16:creationId xmlns:a16="http://schemas.microsoft.com/office/drawing/2014/main" id="{C0900514-D06E-15B6-8142-FAF263E66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71774" y="3156862"/>
              <a:ext cx="647468" cy="231412"/>
            </a:xfrm>
            <a:prstGeom prst="rect">
              <a:avLst/>
            </a:prstGeom>
          </p:spPr>
        </p:pic>
      </p:grpSp>
      <p:grpSp>
        <p:nvGrpSpPr>
          <p:cNvPr id="210" name="Group 11">
            <a:extLst>
              <a:ext uri="{FF2B5EF4-FFF2-40B4-BE49-F238E27FC236}">
                <a16:creationId xmlns:a16="http://schemas.microsoft.com/office/drawing/2014/main" id="{96B98E95-B79C-1894-0437-6E63D267BDFE}"/>
              </a:ext>
            </a:extLst>
          </p:cNvPr>
          <p:cNvGrpSpPr/>
          <p:nvPr/>
        </p:nvGrpSpPr>
        <p:grpSpPr>
          <a:xfrm>
            <a:off x="5702833" y="3214600"/>
            <a:ext cx="1467643" cy="687194"/>
            <a:chOff x="7131818" y="1292041"/>
            <a:chExt cx="1467643" cy="687194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5CBDFEEC-CA61-8CA9-84A2-3E925A740386}"/>
                </a:ext>
              </a:extLst>
            </p:cNvPr>
            <p:cNvSpPr/>
            <p:nvPr/>
          </p:nvSpPr>
          <p:spPr>
            <a:xfrm>
              <a:off x="7131818" y="1292041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Middle East</a:t>
              </a:r>
            </a:p>
          </p:txBody>
        </p:sp>
        <p:pic>
          <p:nvPicPr>
            <p:cNvPr id="212" name="Image 595">
              <a:extLst>
                <a:ext uri="{FF2B5EF4-FFF2-40B4-BE49-F238E27FC236}">
                  <a16:creationId xmlns:a16="http://schemas.microsoft.com/office/drawing/2014/main" id="{6329B075-601E-4DB5-63E7-4E13F2A2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629" y="1624969"/>
              <a:ext cx="408254" cy="203616"/>
            </a:xfrm>
            <a:prstGeom prst="rect">
              <a:avLst/>
            </a:prstGeom>
          </p:spPr>
        </p:pic>
      </p:grpSp>
      <p:grpSp>
        <p:nvGrpSpPr>
          <p:cNvPr id="213" name="Group 12">
            <a:extLst>
              <a:ext uri="{FF2B5EF4-FFF2-40B4-BE49-F238E27FC236}">
                <a16:creationId xmlns:a16="http://schemas.microsoft.com/office/drawing/2014/main" id="{337C37C8-B889-692B-849A-61689C98D9A3}"/>
              </a:ext>
            </a:extLst>
          </p:cNvPr>
          <p:cNvGrpSpPr/>
          <p:nvPr/>
        </p:nvGrpSpPr>
        <p:grpSpPr>
          <a:xfrm>
            <a:off x="8029822" y="4035496"/>
            <a:ext cx="1467643" cy="687194"/>
            <a:chOff x="8688911" y="3726684"/>
            <a:chExt cx="1467643" cy="687194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A5269D2-3958-98EE-47CD-102EEE9A310E}"/>
                </a:ext>
              </a:extLst>
            </p:cNvPr>
            <p:cNvSpPr/>
            <p:nvPr/>
          </p:nvSpPr>
          <p:spPr>
            <a:xfrm>
              <a:off x="8688911" y="3726684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SE Asia</a:t>
              </a:r>
            </a:p>
          </p:txBody>
        </p:sp>
        <p:pic>
          <p:nvPicPr>
            <p:cNvPr id="215" name="Image 606">
              <a:extLst>
                <a:ext uri="{FF2B5EF4-FFF2-40B4-BE49-F238E27FC236}">
                  <a16:creationId xmlns:a16="http://schemas.microsoft.com/office/drawing/2014/main" id="{A788D6CB-ED27-9E56-B86B-2DA86BD3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224732" y="4055196"/>
              <a:ext cx="400083" cy="211047"/>
            </a:xfrm>
            <a:prstGeom prst="rect">
              <a:avLst/>
            </a:prstGeom>
          </p:spPr>
        </p:pic>
      </p:grpSp>
      <p:grpSp>
        <p:nvGrpSpPr>
          <p:cNvPr id="216" name="Group 13">
            <a:extLst>
              <a:ext uri="{FF2B5EF4-FFF2-40B4-BE49-F238E27FC236}">
                <a16:creationId xmlns:a16="http://schemas.microsoft.com/office/drawing/2014/main" id="{E00A919F-5573-7449-FF50-A2AEE7C38360}"/>
              </a:ext>
            </a:extLst>
          </p:cNvPr>
          <p:cNvGrpSpPr/>
          <p:nvPr/>
        </p:nvGrpSpPr>
        <p:grpSpPr>
          <a:xfrm>
            <a:off x="7357245" y="4902962"/>
            <a:ext cx="1467643" cy="687194"/>
            <a:chOff x="8016334" y="4594150"/>
            <a:chExt cx="1467643" cy="687194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A5C6721-CC33-5DDE-279C-121E978CB999}"/>
                </a:ext>
              </a:extLst>
            </p:cNvPr>
            <p:cNvSpPr/>
            <p:nvPr/>
          </p:nvSpPr>
          <p:spPr>
            <a:xfrm>
              <a:off x="8016334" y="4594150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Australia &amp; NZ</a:t>
              </a:r>
            </a:p>
          </p:txBody>
        </p:sp>
        <p:pic>
          <p:nvPicPr>
            <p:cNvPr id="218" name="Image 607">
              <a:extLst>
                <a:ext uri="{FF2B5EF4-FFF2-40B4-BE49-F238E27FC236}">
                  <a16:creationId xmlns:a16="http://schemas.microsoft.com/office/drawing/2014/main" id="{1AB40D90-DE73-FFAB-9572-99DC604EE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026849" y="4926395"/>
              <a:ext cx="400113" cy="200688"/>
            </a:xfrm>
            <a:prstGeom prst="rect">
              <a:avLst/>
            </a:prstGeom>
          </p:spPr>
        </p:pic>
        <p:pic>
          <p:nvPicPr>
            <p:cNvPr id="219" name="Picture 2" descr="Résultat de recherche d'images pour &quot;sbs australia logo&quot;">
              <a:extLst>
                <a:ext uri="{FF2B5EF4-FFF2-40B4-BE49-F238E27FC236}">
                  <a16:creationId xmlns:a16="http://schemas.microsoft.com/office/drawing/2014/main" id="{223E7585-9473-7100-1B31-DA3F16652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340" y="4906337"/>
              <a:ext cx="320388" cy="2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Image 609">
              <a:extLst>
                <a:ext uri="{FF2B5EF4-FFF2-40B4-BE49-F238E27FC236}">
                  <a16:creationId xmlns:a16="http://schemas.microsoft.com/office/drawing/2014/main" id="{09F96825-8401-4C4E-8A1A-B0B765C2F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58701" y="4922662"/>
              <a:ext cx="373422" cy="196983"/>
            </a:xfrm>
            <a:prstGeom prst="rect">
              <a:avLst/>
            </a:prstGeom>
          </p:spPr>
        </p:pic>
      </p:grpSp>
      <p:grpSp>
        <p:nvGrpSpPr>
          <p:cNvPr id="221" name="Group 14">
            <a:extLst>
              <a:ext uri="{FF2B5EF4-FFF2-40B4-BE49-F238E27FC236}">
                <a16:creationId xmlns:a16="http://schemas.microsoft.com/office/drawing/2014/main" id="{2640DDB6-3E7C-6659-A3C8-A84D8675172C}"/>
              </a:ext>
            </a:extLst>
          </p:cNvPr>
          <p:cNvGrpSpPr/>
          <p:nvPr/>
        </p:nvGrpSpPr>
        <p:grpSpPr>
          <a:xfrm>
            <a:off x="10166800" y="5577584"/>
            <a:ext cx="1467643" cy="687194"/>
            <a:chOff x="10224000" y="5691853"/>
            <a:chExt cx="1467643" cy="687194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FA42105-3DC1-6EF9-BF7C-9D146435F61A}"/>
                </a:ext>
              </a:extLst>
            </p:cNvPr>
            <p:cNvSpPr/>
            <p:nvPr/>
          </p:nvSpPr>
          <p:spPr>
            <a:xfrm>
              <a:off x="10224000" y="5691853"/>
              <a:ext cx="1467643" cy="687194"/>
            </a:xfrm>
            <a:prstGeom prst="rect">
              <a:avLst/>
            </a:prstGeom>
            <a:solidFill>
              <a:schemeClr val="bg1"/>
            </a:solidFill>
            <a:ln w="28575" cmpd="sng"/>
            <a:effectLst>
              <a:outerShdw blurRad="247650" dist="1143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  <a:latin typeface="RG Title" panose="02000000000000000000" pitchFamily="2" charset="0"/>
                </a:rPr>
                <a:t>WW - betting</a:t>
              </a:r>
            </a:p>
          </p:txBody>
        </p:sp>
        <p:pic>
          <p:nvPicPr>
            <p:cNvPr id="223" name="Image 599">
              <a:extLst>
                <a:ext uri="{FF2B5EF4-FFF2-40B4-BE49-F238E27FC236}">
                  <a16:creationId xmlns:a16="http://schemas.microsoft.com/office/drawing/2014/main" id="{72D14556-B301-7C08-77D2-D85BBD807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2" t="25906" r="16917" b="26219"/>
            <a:stretch/>
          </p:blipFill>
          <p:spPr>
            <a:xfrm>
              <a:off x="10646343" y="5981637"/>
              <a:ext cx="622956" cy="250575"/>
            </a:xfrm>
            <a:prstGeom prst="rect">
              <a:avLst/>
            </a:prstGeom>
          </p:spPr>
        </p:pic>
      </p:grpSp>
      <p:sp>
        <p:nvSpPr>
          <p:cNvPr id="224" name="TextBox 2">
            <a:extLst>
              <a:ext uri="{FF2B5EF4-FFF2-40B4-BE49-F238E27FC236}">
                <a16:creationId xmlns:a16="http://schemas.microsoft.com/office/drawing/2014/main" id="{7C98D044-4ADE-1319-32C9-2FDF6D58FA53}"/>
              </a:ext>
            </a:extLst>
          </p:cNvPr>
          <p:cNvSpPr txBox="1"/>
          <p:nvPr/>
        </p:nvSpPr>
        <p:spPr>
          <a:xfrm>
            <a:off x="883706" y="538227"/>
            <a:ext cx="110034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600" dirty="0">
                <a:solidFill>
                  <a:schemeClr val="accent4"/>
                </a:solidFill>
                <a:latin typeface="RG Title Light"/>
              </a:rPr>
              <a:t>First in class global TV </a:t>
            </a:r>
            <a:r>
              <a:rPr lang="fr-FR" sz="3600" dirty="0" err="1">
                <a:solidFill>
                  <a:schemeClr val="accent4"/>
                </a:solidFill>
                <a:latin typeface="RG Title Light"/>
              </a:rPr>
              <a:t>coverage</a:t>
            </a:r>
            <a:endParaRPr lang="fr-FR" sz="3600" dirty="0">
              <a:solidFill>
                <a:schemeClr val="accent4"/>
              </a:solidFill>
              <a:latin typeface="RG Titl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34425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63B092EA-4844-D266-AF34-3C65C9E46E1D}"/>
              </a:ext>
            </a:extLst>
          </p:cNvPr>
          <p:cNvSpPr txBox="1">
            <a:spLocks/>
          </p:cNvSpPr>
          <p:nvPr/>
        </p:nvSpPr>
        <p:spPr>
          <a:xfrm>
            <a:off x="1350457" y="1483426"/>
            <a:ext cx="9491087" cy="645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>
                <a:solidFill>
                  <a:srgbClr val="4D4D4D"/>
                </a:solidFill>
              </a:rPr>
              <a:t>The </a:t>
            </a:r>
            <a:r>
              <a:rPr lang="fr-FR" sz="1800" dirty="0" err="1">
                <a:solidFill>
                  <a:srgbClr val="4D4D4D"/>
                </a:solidFill>
              </a:rPr>
              <a:t>yearly</a:t>
            </a:r>
            <a:r>
              <a:rPr lang="fr-FR" sz="1800" dirty="0">
                <a:solidFill>
                  <a:srgbClr val="4D4D4D"/>
                </a:solidFill>
              </a:rPr>
              <a:t> </a:t>
            </a:r>
            <a:r>
              <a:rPr lang="fr-FR" sz="1800" dirty="0" err="1">
                <a:solidFill>
                  <a:srgbClr val="4D4D4D"/>
                </a:solidFill>
              </a:rPr>
              <a:t>survey</a:t>
            </a:r>
            <a:r>
              <a:rPr lang="fr-FR" sz="1800" dirty="0">
                <a:solidFill>
                  <a:srgbClr val="4D4D4D"/>
                </a:solidFill>
              </a:rPr>
              <a:t> </a:t>
            </a:r>
            <a:r>
              <a:rPr lang="fr-FR" sz="1800" dirty="0" err="1">
                <a:solidFill>
                  <a:srgbClr val="4D4D4D"/>
                </a:solidFill>
              </a:rPr>
              <a:t>led</a:t>
            </a:r>
            <a:r>
              <a:rPr lang="fr-FR" sz="1800" dirty="0">
                <a:solidFill>
                  <a:srgbClr val="4D4D4D"/>
                </a:solidFill>
              </a:rPr>
              <a:t> by the IFOP </a:t>
            </a:r>
            <a:r>
              <a:rPr lang="fr-FR" sz="1800" dirty="0" err="1">
                <a:solidFill>
                  <a:srgbClr val="4D4D4D"/>
                </a:solidFill>
              </a:rPr>
              <a:t>demonstrates</a:t>
            </a:r>
            <a:r>
              <a:rPr lang="fr-FR" sz="1800" dirty="0">
                <a:solidFill>
                  <a:srgbClr val="4D4D4D"/>
                </a:solidFill>
              </a:rPr>
              <a:t> the </a:t>
            </a:r>
            <a:r>
              <a:rPr lang="fr-FR" sz="1800" dirty="0" err="1">
                <a:solidFill>
                  <a:srgbClr val="4D4D4D"/>
                </a:solidFill>
              </a:rPr>
              <a:t>outstanding</a:t>
            </a:r>
            <a:r>
              <a:rPr lang="fr-FR" sz="1800" dirty="0">
                <a:solidFill>
                  <a:srgbClr val="4D4D4D"/>
                </a:solidFill>
              </a:rPr>
              <a:t> </a:t>
            </a:r>
            <a:r>
              <a:rPr lang="fr-FR" sz="1800" dirty="0" err="1">
                <a:solidFill>
                  <a:srgbClr val="4D4D4D"/>
                </a:solidFill>
              </a:rPr>
              <a:t>popularity</a:t>
            </a:r>
            <a:r>
              <a:rPr lang="fr-FR" sz="1800" dirty="0">
                <a:solidFill>
                  <a:srgbClr val="4D4D4D"/>
                </a:solidFill>
              </a:rPr>
              <a:t> and </a:t>
            </a:r>
            <a:r>
              <a:rPr lang="fr-FR" sz="1800" dirty="0" err="1">
                <a:solidFill>
                  <a:srgbClr val="4D4D4D"/>
                </a:solidFill>
              </a:rPr>
              <a:t>extremely</a:t>
            </a:r>
            <a:r>
              <a:rPr lang="fr-FR" sz="1800" dirty="0">
                <a:solidFill>
                  <a:srgbClr val="4D4D4D"/>
                </a:solidFill>
              </a:rPr>
              <a:t> positive perception of Roland-Garros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9D2E5B57-FE3D-D56F-DE90-F06ECF599813}"/>
              </a:ext>
            </a:extLst>
          </p:cNvPr>
          <p:cNvSpPr txBox="1"/>
          <p:nvPr/>
        </p:nvSpPr>
        <p:spPr>
          <a:xfrm>
            <a:off x="695391" y="3101871"/>
            <a:ext cx="339615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Of </a:t>
            </a:r>
            <a:r>
              <a:rPr lang="fr-FR" sz="1400" dirty="0" err="1">
                <a:solidFill>
                  <a:srgbClr val="4D4D4D"/>
                </a:solidFill>
                <a:latin typeface="RG Text" panose="02000503040000020003" charset="0"/>
              </a:rPr>
              <a:t>awareness</a:t>
            </a:r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 </a:t>
            </a:r>
            <a:r>
              <a:rPr lang="fr-FR" sz="1400" dirty="0" err="1">
                <a:solidFill>
                  <a:srgbClr val="4D4D4D"/>
                </a:solidFill>
                <a:latin typeface="RG Text" panose="02000503040000020003" charset="0"/>
              </a:rPr>
              <a:t>among</a:t>
            </a:r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 tennis fans**</a:t>
            </a:r>
          </a:p>
        </p:txBody>
      </p:sp>
      <p:sp>
        <p:nvSpPr>
          <p:cNvPr id="4" name="ZoneTexte 47">
            <a:extLst>
              <a:ext uri="{FF2B5EF4-FFF2-40B4-BE49-F238E27FC236}">
                <a16:creationId xmlns:a16="http://schemas.microsoft.com/office/drawing/2014/main" id="{C061D846-85DD-48FB-0B19-0CDBB56BF3EE}"/>
              </a:ext>
            </a:extLst>
          </p:cNvPr>
          <p:cNvSpPr txBox="1"/>
          <p:nvPr/>
        </p:nvSpPr>
        <p:spPr>
          <a:xfrm>
            <a:off x="8079199" y="3101871"/>
            <a:ext cx="34028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Most </a:t>
            </a:r>
            <a:r>
              <a:rPr lang="fr-FR" sz="1400" dirty="0" err="1">
                <a:solidFill>
                  <a:srgbClr val="4D4D4D"/>
                </a:solidFill>
                <a:latin typeface="RG Text" panose="02000503040000020003" charset="0"/>
              </a:rPr>
              <a:t>famous</a:t>
            </a:r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 sport </a:t>
            </a:r>
            <a:r>
              <a:rPr lang="fr-FR" sz="1400" dirty="0" err="1">
                <a:solidFill>
                  <a:srgbClr val="4D4D4D"/>
                </a:solidFill>
                <a:latin typeface="RG Text" panose="02000503040000020003" charset="0"/>
              </a:rPr>
              <a:t>event</a:t>
            </a:r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*** </a:t>
            </a:r>
          </a:p>
        </p:txBody>
      </p:sp>
      <p:sp>
        <p:nvSpPr>
          <p:cNvPr id="5" name="ZoneTexte 58">
            <a:extLst>
              <a:ext uri="{FF2B5EF4-FFF2-40B4-BE49-F238E27FC236}">
                <a16:creationId xmlns:a16="http://schemas.microsoft.com/office/drawing/2014/main" id="{361A5D69-4E57-7C9B-AB6A-955B7B439C3D}"/>
              </a:ext>
            </a:extLst>
          </p:cNvPr>
          <p:cNvSpPr txBox="1"/>
          <p:nvPr/>
        </p:nvSpPr>
        <p:spPr>
          <a:xfrm>
            <a:off x="4373954" y="3101871"/>
            <a:ext cx="340289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Associated </a:t>
            </a:r>
            <a:r>
              <a:rPr lang="fr-FR" sz="1400" dirty="0" err="1">
                <a:solidFill>
                  <a:srgbClr val="4D4D4D"/>
                </a:solidFill>
                <a:latin typeface="RG Text" panose="02000503040000020003" charset="0"/>
              </a:rPr>
              <a:t>with</a:t>
            </a:r>
            <a:r>
              <a:rPr lang="fr-FR" sz="1400" dirty="0">
                <a:solidFill>
                  <a:srgbClr val="4D4D4D"/>
                </a:solidFill>
                <a:latin typeface="RG Text" panose="02000503040000020003" charset="0"/>
              </a:rPr>
              <a:t> Roland-Garros*</a:t>
            </a:r>
          </a:p>
        </p:txBody>
      </p:sp>
      <p:pic>
        <p:nvPicPr>
          <p:cNvPr id="6" name="Image 18">
            <a:extLst>
              <a:ext uri="{FF2B5EF4-FFF2-40B4-BE49-F238E27FC236}">
                <a16:creationId xmlns:a16="http://schemas.microsoft.com/office/drawing/2014/main" id="{37455720-3298-FD03-3B71-2B0A91348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75" y="4026360"/>
            <a:ext cx="336936" cy="254660"/>
          </a:xfrm>
          <a:prstGeom prst="rect">
            <a:avLst/>
          </a:prstGeom>
        </p:spPr>
      </p:pic>
      <p:pic>
        <p:nvPicPr>
          <p:cNvPr id="7" name="Image 19">
            <a:extLst>
              <a:ext uri="{FF2B5EF4-FFF2-40B4-BE49-F238E27FC236}">
                <a16:creationId xmlns:a16="http://schemas.microsoft.com/office/drawing/2014/main" id="{753A4B57-5E19-A71C-E821-757A017B7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36" y="3792215"/>
            <a:ext cx="377264" cy="377264"/>
          </a:xfrm>
          <a:prstGeom prst="rect">
            <a:avLst/>
          </a:prstGeom>
        </p:spPr>
      </p:pic>
      <p:pic>
        <p:nvPicPr>
          <p:cNvPr id="8" name="Image 20">
            <a:extLst>
              <a:ext uri="{FF2B5EF4-FFF2-40B4-BE49-F238E27FC236}">
                <a16:creationId xmlns:a16="http://schemas.microsoft.com/office/drawing/2014/main" id="{8E19A38C-1290-ED85-39F5-EB31C3A5E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44" y="3775412"/>
            <a:ext cx="377265" cy="375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6E500D-D754-DDA2-49B0-893121BC42FA}"/>
              </a:ext>
            </a:extLst>
          </p:cNvPr>
          <p:cNvSpPr/>
          <p:nvPr/>
        </p:nvSpPr>
        <p:spPr>
          <a:xfrm>
            <a:off x="1268003" y="4212314"/>
            <a:ext cx="428014" cy="995273"/>
          </a:xfrm>
          <a:prstGeom prst="rect">
            <a:avLst/>
          </a:prstGeom>
          <a:solidFill>
            <a:srgbClr val="DB6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BA522-71E7-BA7C-3CEF-28AB5AB07E71}"/>
              </a:ext>
            </a:extLst>
          </p:cNvPr>
          <p:cNvSpPr/>
          <p:nvPr/>
        </p:nvSpPr>
        <p:spPr>
          <a:xfrm>
            <a:off x="1872059" y="4272602"/>
            <a:ext cx="430095" cy="934983"/>
          </a:xfrm>
          <a:prstGeom prst="rect">
            <a:avLst/>
          </a:prstGeom>
          <a:solidFill>
            <a:srgbClr val="087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20A06-49B9-7053-4D2A-FA672E11F118}"/>
              </a:ext>
            </a:extLst>
          </p:cNvPr>
          <p:cNvSpPr/>
          <p:nvPr/>
        </p:nvSpPr>
        <p:spPr>
          <a:xfrm>
            <a:off x="2475114" y="4372196"/>
            <a:ext cx="432658" cy="831722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7722F-5BE6-7E74-1FC0-A1CE7168147A}"/>
              </a:ext>
            </a:extLst>
          </p:cNvPr>
          <p:cNvSpPr/>
          <p:nvPr/>
        </p:nvSpPr>
        <p:spPr>
          <a:xfrm>
            <a:off x="3073847" y="4569656"/>
            <a:ext cx="438637" cy="63792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25">
            <a:extLst>
              <a:ext uri="{FF2B5EF4-FFF2-40B4-BE49-F238E27FC236}">
                <a16:creationId xmlns:a16="http://schemas.microsoft.com/office/drawing/2014/main" id="{6452C50F-6722-7E9B-EC68-A2DEEED6406F}"/>
              </a:ext>
            </a:extLst>
          </p:cNvPr>
          <p:cNvSpPr txBox="1"/>
          <p:nvPr/>
        </p:nvSpPr>
        <p:spPr>
          <a:xfrm>
            <a:off x="1288324" y="4171884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84</a:t>
            </a:r>
          </a:p>
        </p:txBody>
      </p:sp>
      <p:sp>
        <p:nvSpPr>
          <p:cNvPr id="14" name="ZoneTexte 26">
            <a:extLst>
              <a:ext uri="{FF2B5EF4-FFF2-40B4-BE49-F238E27FC236}">
                <a16:creationId xmlns:a16="http://schemas.microsoft.com/office/drawing/2014/main" id="{057AD0DA-666B-52B6-DB06-7D345BD15C43}"/>
              </a:ext>
            </a:extLst>
          </p:cNvPr>
          <p:cNvSpPr txBox="1"/>
          <p:nvPr/>
        </p:nvSpPr>
        <p:spPr>
          <a:xfrm>
            <a:off x="1895875" y="4272602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81</a:t>
            </a:r>
          </a:p>
        </p:txBody>
      </p:sp>
      <p:sp>
        <p:nvSpPr>
          <p:cNvPr id="15" name="ZoneTexte 27">
            <a:extLst>
              <a:ext uri="{FF2B5EF4-FFF2-40B4-BE49-F238E27FC236}">
                <a16:creationId xmlns:a16="http://schemas.microsoft.com/office/drawing/2014/main" id="{74D51EF0-C517-929F-0CEB-0182269F4204}"/>
              </a:ext>
            </a:extLst>
          </p:cNvPr>
          <p:cNvSpPr txBox="1"/>
          <p:nvPr/>
        </p:nvSpPr>
        <p:spPr>
          <a:xfrm>
            <a:off x="2500500" y="4361416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76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984BCA0A-C7F8-EB1C-E1D6-92BD11C596EC}"/>
              </a:ext>
            </a:extLst>
          </p:cNvPr>
          <p:cNvSpPr txBox="1"/>
          <p:nvPr/>
        </p:nvSpPr>
        <p:spPr>
          <a:xfrm>
            <a:off x="3113881" y="4569240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62</a:t>
            </a:r>
          </a:p>
        </p:txBody>
      </p:sp>
      <p:pic>
        <p:nvPicPr>
          <p:cNvPr id="17" name="Picture 4" descr="Image result for us open logo png">
            <a:extLst>
              <a:ext uri="{FF2B5EF4-FFF2-40B4-BE49-F238E27FC236}">
                <a16:creationId xmlns:a16="http://schemas.microsoft.com/office/drawing/2014/main" id="{C74C64B4-9098-68B4-0719-03D37DAD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49" y="4151364"/>
            <a:ext cx="508708" cy="3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FB719CB9-63AE-4206-C178-AC52AC40E142}"/>
              </a:ext>
            </a:extLst>
          </p:cNvPr>
          <p:cNvCxnSpPr>
            <a:cxnSpLocks/>
          </p:cNvCxnSpPr>
          <p:nvPr/>
        </p:nvCxnSpPr>
        <p:spPr>
          <a:xfrm>
            <a:off x="1155087" y="5203917"/>
            <a:ext cx="248350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92145E3-50ED-0339-3146-05F88A5E706F}"/>
              </a:ext>
            </a:extLst>
          </p:cNvPr>
          <p:cNvSpPr/>
          <p:nvPr/>
        </p:nvSpPr>
        <p:spPr>
          <a:xfrm>
            <a:off x="4848683" y="3590040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</a:rPr>
              <a:t>INTERNATIONAL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A22202-5C1F-8329-7DD7-E188AD5CC3F7}"/>
              </a:ext>
            </a:extLst>
          </p:cNvPr>
          <p:cNvSpPr/>
          <p:nvPr/>
        </p:nvSpPr>
        <p:spPr>
          <a:xfrm>
            <a:off x="4848683" y="4116515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</a:rPr>
              <a:t>PRESTIGIOUS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61983B-ED1E-E692-23D3-A4BC444E6D31}"/>
              </a:ext>
            </a:extLst>
          </p:cNvPr>
          <p:cNvSpPr/>
          <p:nvPr/>
        </p:nvSpPr>
        <p:spPr>
          <a:xfrm>
            <a:off x="4848683" y="4656845"/>
            <a:ext cx="2453436" cy="42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RG Text" panose="02000503040000020003" pitchFamily="2" charset="0"/>
              </a:rPr>
              <a:t>HIGH-LEVEL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BDD971-D114-2539-45DB-D929299CC672}"/>
              </a:ext>
            </a:extLst>
          </p:cNvPr>
          <p:cNvSpPr/>
          <p:nvPr/>
        </p:nvSpPr>
        <p:spPr>
          <a:xfrm>
            <a:off x="10548539" y="4603657"/>
            <a:ext cx="428014" cy="603368"/>
          </a:xfrm>
          <a:prstGeom prst="rect">
            <a:avLst/>
          </a:prstGeom>
          <a:solidFill>
            <a:srgbClr val="DB6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AC1211-4C57-A608-FD9D-4A2E56AB1CFE}"/>
              </a:ext>
            </a:extLst>
          </p:cNvPr>
          <p:cNvSpPr/>
          <p:nvPr/>
        </p:nvSpPr>
        <p:spPr>
          <a:xfrm>
            <a:off x="9234312" y="4109823"/>
            <a:ext cx="430095" cy="1101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46EB87-8648-109A-8B85-05C49D3857B8}"/>
              </a:ext>
            </a:extLst>
          </p:cNvPr>
          <p:cNvSpPr/>
          <p:nvPr/>
        </p:nvSpPr>
        <p:spPr>
          <a:xfrm>
            <a:off x="8581517" y="4015140"/>
            <a:ext cx="430095" cy="11959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52">
            <a:extLst>
              <a:ext uri="{FF2B5EF4-FFF2-40B4-BE49-F238E27FC236}">
                <a16:creationId xmlns:a16="http://schemas.microsoft.com/office/drawing/2014/main" id="{5FACE157-D9CE-4C3C-22F3-14EF03E7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52" y="4181059"/>
            <a:ext cx="377265" cy="375942"/>
          </a:xfrm>
          <a:prstGeom prst="rect">
            <a:avLst/>
          </a:prstGeom>
        </p:spPr>
      </p:pic>
      <p:pic>
        <p:nvPicPr>
          <p:cNvPr id="26" name="Image 54">
            <a:extLst>
              <a:ext uri="{FF2B5EF4-FFF2-40B4-BE49-F238E27FC236}">
                <a16:creationId xmlns:a16="http://schemas.microsoft.com/office/drawing/2014/main" id="{81A3E2FC-521D-296D-BB96-B09AE5E8A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11" y="3751211"/>
            <a:ext cx="556991" cy="361346"/>
          </a:xfrm>
          <a:prstGeom prst="rect">
            <a:avLst/>
          </a:prstGeom>
        </p:spPr>
      </p:pic>
      <p:pic>
        <p:nvPicPr>
          <p:cNvPr id="27" name="Image 55">
            <a:extLst>
              <a:ext uri="{FF2B5EF4-FFF2-40B4-BE49-F238E27FC236}">
                <a16:creationId xmlns:a16="http://schemas.microsoft.com/office/drawing/2014/main" id="{C2B90E3E-7901-F138-882C-D41A6BC83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07" y="3445731"/>
            <a:ext cx="377514" cy="521801"/>
          </a:xfrm>
          <a:prstGeom prst="rect">
            <a:avLst/>
          </a:prstGeom>
        </p:spPr>
      </p:pic>
      <p:sp>
        <p:nvSpPr>
          <p:cNvPr id="28" name="ZoneTexte 56">
            <a:extLst>
              <a:ext uri="{FF2B5EF4-FFF2-40B4-BE49-F238E27FC236}">
                <a16:creationId xmlns:a16="http://schemas.microsoft.com/office/drawing/2014/main" id="{FF75B888-DC08-F52D-08ED-968E626950AE}"/>
              </a:ext>
            </a:extLst>
          </p:cNvPr>
          <p:cNvSpPr txBox="1"/>
          <p:nvPr/>
        </p:nvSpPr>
        <p:spPr>
          <a:xfrm>
            <a:off x="8620840" y="4056218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47</a:t>
            </a:r>
          </a:p>
        </p:txBody>
      </p:sp>
      <p:sp>
        <p:nvSpPr>
          <p:cNvPr id="29" name="ZoneTexte 57">
            <a:extLst>
              <a:ext uri="{FF2B5EF4-FFF2-40B4-BE49-F238E27FC236}">
                <a16:creationId xmlns:a16="http://schemas.microsoft.com/office/drawing/2014/main" id="{0BBF067A-EBD5-A5A2-428C-8335AECB594F}"/>
              </a:ext>
            </a:extLst>
          </p:cNvPr>
          <p:cNvSpPr txBox="1"/>
          <p:nvPr/>
        </p:nvSpPr>
        <p:spPr>
          <a:xfrm>
            <a:off x="9267481" y="4174399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35</a:t>
            </a:r>
          </a:p>
        </p:txBody>
      </p:sp>
      <p:sp>
        <p:nvSpPr>
          <p:cNvPr id="30" name="ZoneTexte 59">
            <a:extLst>
              <a:ext uri="{FF2B5EF4-FFF2-40B4-BE49-F238E27FC236}">
                <a16:creationId xmlns:a16="http://schemas.microsoft.com/office/drawing/2014/main" id="{C9C3AC3D-72C2-2FB3-710D-4870026DF77E}"/>
              </a:ext>
            </a:extLst>
          </p:cNvPr>
          <p:cNvSpPr txBox="1"/>
          <p:nvPr/>
        </p:nvSpPr>
        <p:spPr>
          <a:xfrm>
            <a:off x="10587648" y="4645771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14</a:t>
            </a:r>
          </a:p>
        </p:txBody>
      </p:sp>
      <p:pic>
        <p:nvPicPr>
          <p:cNvPr id="31" name="Image 61">
            <a:extLst>
              <a:ext uri="{FF2B5EF4-FFF2-40B4-BE49-F238E27FC236}">
                <a16:creationId xmlns:a16="http://schemas.microsoft.com/office/drawing/2014/main" id="{94D647F0-93C0-D042-0C8F-F6488A09FF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3"/>
          <a:stretch/>
        </p:blipFill>
        <p:spPr>
          <a:xfrm>
            <a:off x="9805158" y="4106960"/>
            <a:ext cx="640472" cy="26453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E15705-1E0F-1073-A5BB-C40D50CCEEBD}"/>
              </a:ext>
            </a:extLst>
          </p:cNvPr>
          <p:cNvSpPr/>
          <p:nvPr/>
        </p:nvSpPr>
        <p:spPr>
          <a:xfrm>
            <a:off x="9892824" y="4555391"/>
            <a:ext cx="428014" cy="654317"/>
          </a:xfrm>
          <a:prstGeom prst="rect">
            <a:avLst/>
          </a:prstGeom>
          <a:solidFill>
            <a:srgbClr val="03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67">
            <a:extLst>
              <a:ext uri="{FF2B5EF4-FFF2-40B4-BE49-F238E27FC236}">
                <a16:creationId xmlns:a16="http://schemas.microsoft.com/office/drawing/2014/main" id="{A04DB036-93F1-2E5C-B05F-AD24908A5C92}"/>
              </a:ext>
            </a:extLst>
          </p:cNvPr>
          <p:cNvSpPr txBox="1"/>
          <p:nvPr/>
        </p:nvSpPr>
        <p:spPr>
          <a:xfrm>
            <a:off x="9920584" y="4584742"/>
            <a:ext cx="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G Text" panose="02000503040000020003" pitchFamily="50" charset="0"/>
              </a:rPr>
              <a:t>17</a:t>
            </a:r>
          </a:p>
        </p:txBody>
      </p:sp>
      <p:cxnSp>
        <p:nvCxnSpPr>
          <p:cNvPr id="34" name="Straight Connector 105">
            <a:extLst>
              <a:ext uri="{FF2B5EF4-FFF2-40B4-BE49-F238E27FC236}">
                <a16:creationId xmlns:a16="http://schemas.microsoft.com/office/drawing/2014/main" id="{12452BDB-946D-7450-03CC-39D53CD9AAA1}"/>
              </a:ext>
            </a:extLst>
          </p:cNvPr>
          <p:cNvCxnSpPr>
            <a:cxnSpLocks/>
          </p:cNvCxnSpPr>
          <p:nvPr/>
        </p:nvCxnSpPr>
        <p:spPr>
          <a:xfrm>
            <a:off x="8400355" y="5203917"/>
            <a:ext cx="275189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">
            <a:extLst>
              <a:ext uri="{FF2B5EF4-FFF2-40B4-BE49-F238E27FC236}">
                <a16:creationId xmlns:a16="http://schemas.microsoft.com/office/drawing/2014/main" id="{4A9238EA-253F-ADFC-6437-6F097F1F3510}"/>
              </a:ext>
            </a:extLst>
          </p:cNvPr>
          <p:cNvSpPr txBox="1"/>
          <p:nvPr/>
        </p:nvSpPr>
        <p:spPr>
          <a:xfrm>
            <a:off x="883706" y="538227"/>
            <a:ext cx="110034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600" dirty="0">
                <a:solidFill>
                  <a:schemeClr val="accent3"/>
                </a:solidFill>
                <a:latin typeface="RG Title Light"/>
              </a:rPr>
              <a:t>Top </a:t>
            </a:r>
            <a:r>
              <a:rPr lang="fr-FR" sz="3600" dirty="0" err="1">
                <a:solidFill>
                  <a:schemeClr val="accent3"/>
                </a:solidFill>
                <a:latin typeface="RG Title Light"/>
              </a:rPr>
              <a:t>positioning</a:t>
            </a:r>
            <a:r>
              <a:rPr lang="fr-FR" sz="3600" dirty="0">
                <a:solidFill>
                  <a:schemeClr val="accent3"/>
                </a:solidFill>
                <a:latin typeface="RG Title Light"/>
              </a:rPr>
              <a:t> </a:t>
            </a:r>
            <a:r>
              <a:rPr lang="fr-FR" sz="3600" dirty="0" err="1">
                <a:solidFill>
                  <a:schemeClr val="accent3"/>
                </a:solidFill>
                <a:latin typeface="RG Title Light"/>
              </a:rPr>
              <a:t>among</a:t>
            </a:r>
            <a:r>
              <a:rPr lang="fr-FR" sz="3600" dirty="0">
                <a:solidFill>
                  <a:schemeClr val="accent3"/>
                </a:solidFill>
                <a:latin typeface="RG Title Light"/>
              </a:rPr>
              <a:t> sport </a:t>
            </a:r>
            <a:r>
              <a:rPr lang="fr-FR" sz="3600" dirty="0" err="1">
                <a:solidFill>
                  <a:schemeClr val="accent3"/>
                </a:solidFill>
                <a:latin typeface="RG Title Light"/>
              </a:rPr>
              <a:t>events</a:t>
            </a:r>
            <a:endParaRPr lang="fr-FR" sz="3600" dirty="0">
              <a:solidFill>
                <a:schemeClr val="accent3"/>
              </a:solidFill>
              <a:latin typeface="RG Title 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DF7DE8-A3F6-6804-0A85-42161521418B}"/>
              </a:ext>
            </a:extLst>
          </p:cNvPr>
          <p:cNvSpPr/>
          <p:nvPr/>
        </p:nvSpPr>
        <p:spPr>
          <a:xfrm>
            <a:off x="980465" y="2504287"/>
            <a:ext cx="13484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4400" b="1" dirty="0">
                <a:solidFill>
                  <a:schemeClr val="accent3"/>
                </a:solidFill>
                <a:latin typeface="RG Title" panose="02000000000000000000" pitchFamily="50" charset="0"/>
              </a:rPr>
              <a:t>84%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8619FD-4A29-DCFF-704D-ABCAA94345CA}"/>
              </a:ext>
            </a:extLst>
          </p:cNvPr>
          <p:cNvSpPr/>
          <p:nvPr/>
        </p:nvSpPr>
        <p:spPr>
          <a:xfrm>
            <a:off x="4522044" y="2492095"/>
            <a:ext cx="3147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3600" b="1" dirty="0">
                <a:solidFill>
                  <a:schemeClr val="accent3"/>
                </a:solidFill>
                <a:latin typeface="RG Title" panose="02000000000000000000" pitchFamily="50" charset="0"/>
              </a:rPr>
              <a:t>TOP VALUES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1A6D30-3A05-75E8-D63C-8365FEF31D76}"/>
              </a:ext>
            </a:extLst>
          </p:cNvPr>
          <p:cNvSpPr/>
          <p:nvPr/>
        </p:nvSpPr>
        <p:spPr>
          <a:xfrm>
            <a:off x="8600465" y="2504287"/>
            <a:ext cx="1083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4400" b="1" dirty="0">
                <a:solidFill>
                  <a:schemeClr val="accent3"/>
                </a:solidFill>
                <a:latin typeface="RG Title" panose="02000000000000000000" pitchFamily="50" charset="0"/>
              </a:rPr>
              <a:t>4</a:t>
            </a:r>
            <a:r>
              <a:rPr lang="fr-FR" sz="4400" b="1" baseline="30000" dirty="0">
                <a:solidFill>
                  <a:schemeClr val="accent3"/>
                </a:solidFill>
                <a:latin typeface="RG Title" panose="02000000000000000000" pitchFamily="50" charset="0"/>
              </a:rPr>
              <a:t>TH</a:t>
            </a:r>
          </a:p>
        </p:txBody>
      </p:sp>
      <p:grpSp>
        <p:nvGrpSpPr>
          <p:cNvPr id="39" name="Group 303">
            <a:extLst>
              <a:ext uri="{FF2B5EF4-FFF2-40B4-BE49-F238E27FC236}">
                <a16:creationId xmlns:a16="http://schemas.microsoft.com/office/drawing/2014/main" id="{70688FDF-B22E-2C90-890A-DE591C4B0FFF}"/>
              </a:ext>
            </a:extLst>
          </p:cNvPr>
          <p:cNvGrpSpPr/>
          <p:nvPr/>
        </p:nvGrpSpPr>
        <p:grpSpPr>
          <a:xfrm>
            <a:off x="4194048" y="2440827"/>
            <a:ext cx="3803904" cy="2982113"/>
            <a:chOff x="4181856" y="2440827"/>
            <a:chExt cx="3803904" cy="2982113"/>
          </a:xfrm>
        </p:grpSpPr>
        <p:cxnSp>
          <p:nvCxnSpPr>
            <p:cNvPr id="40" name="Straight Connector 301">
              <a:extLst>
                <a:ext uri="{FF2B5EF4-FFF2-40B4-BE49-F238E27FC236}">
                  <a16:creationId xmlns:a16="http://schemas.microsoft.com/office/drawing/2014/main" id="{63467F84-D2A0-0143-09FA-0A6BC6F3E47C}"/>
                </a:ext>
              </a:extLst>
            </p:cNvPr>
            <p:cNvCxnSpPr/>
            <p:nvPr/>
          </p:nvCxnSpPr>
          <p:spPr>
            <a:xfrm>
              <a:off x="4181856" y="2440827"/>
              <a:ext cx="0" cy="298211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02">
              <a:extLst>
                <a:ext uri="{FF2B5EF4-FFF2-40B4-BE49-F238E27FC236}">
                  <a16:creationId xmlns:a16="http://schemas.microsoft.com/office/drawing/2014/main" id="{6ECA4303-2EF4-5351-9E66-26471E832DEB}"/>
                </a:ext>
              </a:extLst>
            </p:cNvPr>
            <p:cNvCxnSpPr/>
            <p:nvPr/>
          </p:nvCxnSpPr>
          <p:spPr>
            <a:xfrm>
              <a:off x="7985760" y="2440827"/>
              <a:ext cx="0" cy="2982113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67466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6" name="Group 2">
            <a:extLst>
              <a:ext uri="{FF2B5EF4-FFF2-40B4-BE49-F238E27FC236}">
                <a16:creationId xmlns:a16="http://schemas.microsoft.com/office/drawing/2014/main" id="{19BB6257-35A3-4949-AD53-B4F9AE18AE0F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662424"/>
          <a:ext cx="10905067" cy="553315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2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2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01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 Principes du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« management de la réputation »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Interprétations pour le cas de Roland Garros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01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Etre visible</a:t>
                      </a:r>
                      <a:endParaRPr kumimoji="0" lang="fr-FR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Ampleur médiatique et surtout choix d’une forte exposition télévisuelle par l’intermédiaire de certains partenariats (France Télévisions notamment).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Qualité du réceptacle populaire à travers le stade de Roland Garros et son projet d’extension permettant des affluences record.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78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Etre authentique</a:t>
                      </a:r>
                      <a:endParaRPr kumimoji="0" lang="fr-FR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Conservation de l’identité traditionnelle de Roland Garros tant au niveau sportif que culturel.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25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Etre cohérent</a:t>
                      </a:r>
                      <a:endParaRPr kumimoji="0" lang="fr-FR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Politique cohérente avec l’ensemble des partenaires parties prenantes en donnant la priorité à la sphère sportive, principale source de réputation de l’événement.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72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Etre distinctif</a:t>
                      </a:r>
                      <a:endParaRPr kumimoji="0" lang="fr-FR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Création de l’exception sportive et culturelle par l’intermédiaire du caractère exceptionnel de la compétition sportive (Grand Chelem et terre battue),  la « dramaturgie » sportive, le mythe du stade et du tournoi.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01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22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Etre transparent</a:t>
                      </a:r>
                      <a:endParaRPr kumimoji="0" lang="fr-FR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Communication entretenant la légende Roland Garros : visuels, musée, place des mousquetaires…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Transparence organisationnelle compte tenu de la nature même de la FFT (association loi 1901) : actions légitimées par un facteur institutionnel fort.</a:t>
                      </a:r>
                      <a:endParaRPr kumimoji="0" lang="fr-F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84177" marR="84177" marT="42084" marB="42084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72" name="Rectangle 60">
            <a:extLst>
              <a:ext uri="{FF2B5EF4-FFF2-40B4-BE49-F238E27FC236}">
                <a16:creationId xmlns:a16="http://schemas.microsoft.com/office/drawing/2014/main" id="{6F396988-E3D2-4629-B26C-2D4D4725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035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fr-FR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 Cascades de ressources »</a:t>
            </a:r>
          </a:p>
        </p:txBody>
      </p:sp>
      <p:pic>
        <p:nvPicPr>
          <p:cNvPr id="96259" name="Picture 61" descr="Sans titre-1 copie">
            <a:extLst>
              <a:ext uri="{FF2B5EF4-FFF2-40B4-BE49-F238E27FC236}">
                <a16:creationId xmlns:a16="http://schemas.microsoft.com/office/drawing/2014/main" id="{2C22FB4C-FAC8-4806-B6AF-A34326EC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484313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2" descr="Sans titre-1 copie">
            <a:extLst>
              <a:ext uri="{FF2B5EF4-FFF2-40B4-BE49-F238E27FC236}">
                <a16:creationId xmlns:a16="http://schemas.microsoft.com/office/drawing/2014/main" id="{DC30E1EA-A45B-4550-B9A1-296FA4F2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789363"/>
            <a:ext cx="38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1" name="Group 63">
            <a:extLst>
              <a:ext uri="{FF2B5EF4-FFF2-40B4-BE49-F238E27FC236}">
                <a16:creationId xmlns:a16="http://schemas.microsoft.com/office/drawing/2014/main" id="{8EBAE3F2-4786-47D5-8642-F6529093ED25}"/>
              </a:ext>
            </a:extLst>
          </p:cNvPr>
          <p:cNvGrpSpPr>
            <a:grpSpLocks/>
          </p:cNvGrpSpPr>
          <p:nvPr/>
        </p:nvGrpSpPr>
        <p:grpSpPr bwMode="auto">
          <a:xfrm>
            <a:off x="2352676" y="5334000"/>
            <a:ext cx="6919913" cy="1257300"/>
            <a:chOff x="2342" y="6919"/>
            <a:chExt cx="6912" cy="1584"/>
          </a:xfrm>
        </p:grpSpPr>
        <p:sp>
          <p:nvSpPr>
            <p:cNvPr id="96312" name="Line 64">
              <a:extLst>
                <a:ext uri="{FF2B5EF4-FFF2-40B4-BE49-F238E27FC236}">
                  <a16:creationId xmlns:a16="http://schemas.microsoft.com/office/drawing/2014/main" id="{772685A1-3B46-4473-A855-E26A8247F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2" y="7063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13" name="Line 65">
              <a:extLst>
                <a:ext uri="{FF2B5EF4-FFF2-40B4-BE49-F238E27FC236}">
                  <a16:creationId xmlns:a16="http://schemas.microsoft.com/office/drawing/2014/main" id="{DED37CE9-EA28-424E-868A-F0C722A9D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2" y="8503"/>
              <a:ext cx="69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14" name="Line 66">
              <a:extLst>
                <a:ext uri="{FF2B5EF4-FFF2-40B4-BE49-F238E27FC236}">
                  <a16:creationId xmlns:a16="http://schemas.microsoft.com/office/drawing/2014/main" id="{4C034898-73CC-4BFE-9C23-0C1A4B9F8B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4" y="6919"/>
              <a:ext cx="0" cy="15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6262" name="Group 67">
            <a:extLst>
              <a:ext uri="{FF2B5EF4-FFF2-40B4-BE49-F238E27FC236}">
                <a16:creationId xmlns:a16="http://schemas.microsoft.com/office/drawing/2014/main" id="{85A260AB-E91B-40D4-8171-C6E8D3DFF438}"/>
              </a:ext>
            </a:extLst>
          </p:cNvPr>
          <p:cNvGrpSpPr>
            <a:grpSpLocks/>
          </p:cNvGrpSpPr>
          <p:nvPr/>
        </p:nvGrpSpPr>
        <p:grpSpPr bwMode="auto">
          <a:xfrm>
            <a:off x="3938589" y="1104900"/>
            <a:ext cx="1298575" cy="800100"/>
            <a:chOff x="4070" y="7"/>
            <a:chExt cx="1296" cy="1008"/>
          </a:xfrm>
        </p:grpSpPr>
        <p:sp>
          <p:nvSpPr>
            <p:cNvPr id="96309" name="Line 68">
              <a:extLst>
                <a:ext uri="{FF2B5EF4-FFF2-40B4-BE49-F238E27FC236}">
                  <a16:creationId xmlns:a16="http://schemas.microsoft.com/office/drawing/2014/main" id="{2A5AC0D4-01F9-4A0B-886A-C1A1E0926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10" name="Line 69">
              <a:extLst>
                <a:ext uri="{FF2B5EF4-FFF2-40B4-BE49-F238E27FC236}">
                  <a16:creationId xmlns:a16="http://schemas.microsoft.com/office/drawing/2014/main" id="{29720963-FD41-4FBB-A20D-E494604B4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11" name="Line 70">
              <a:extLst>
                <a:ext uri="{FF2B5EF4-FFF2-40B4-BE49-F238E27FC236}">
                  <a16:creationId xmlns:a16="http://schemas.microsoft.com/office/drawing/2014/main" id="{5A6A8357-EADE-4927-8166-59D4901AA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6263" name="Group 71">
            <a:extLst>
              <a:ext uri="{FF2B5EF4-FFF2-40B4-BE49-F238E27FC236}">
                <a16:creationId xmlns:a16="http://schemas.microsoft.com/office/drawing/2014/main" id="{B8B8D43F-CECB-4ACA-81BD-AA3CFEA03C5D}"/>
              </a:ext>
            </a:extLst>
          </p:cNvPr>
          <p:cNvGrpSpPr>
            <a:grpSpLocks/>
          </p:cNvGrpSpPr>
          <p:nvPr/>
        </p:nvGrpSpPr>
        <p:grpSpPr bwMode="auto">
          <a:xfrm rot="20355126">
            <a:off x="4948239" y="2133600"/>
            <a:ext cx="1296987" cy="800100"/>
            <a:chOff x="4070" y="7"/>
            <a:chExt cx="1296" cy="1008"/>
          </a:xfrm>
        </p:grpSpPr>
        <p:sp>
          <p:nvSpPr>
            <p:cNvPr id="96306" name="Line 72">
              <a:extLst>
                <a:ext uri="{FF2B5EF4-FFF2-40B4-BE49-F238E27FC236}">
                  <a16:creationId xmlns:a16="http://schemas.microsoft.com/office/drawing/2014/main" id="{AE45CBD5-A493-466B-8297-00297B658A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7" name="Line 73">
              <a:extLst>
                <a:ext uri="{FF2B5EF4-FFF2-40B4-BE49-F238E27FC236}">
                  <a16:creationId xmlns:a16="http://schemas.microsoft.com/office/drawing/2014/main" id="{4BE89478-D8DB-4C96-9AB3-AEB7F161B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8" name="Line 74">
              <a:extLst>
                <a:ext uri="{FF2B5EF4-FFF2-40B4-BE49-F238E27FC236}">
                  <a16:creationId xmlns:a16="http://schemas.microsoft.com/office/drawing/2014/main" id="{FFE20257-CE85-423B-B13B-C5ECB1439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6264" name="Group 75">
            <a:extLst>
              <a:ext uri="{FF2B5EF4-FFF2-40B4-BE49-F238E27FC236}">
                <a16:creationId xmlns:a16="http://schemas.microsoft.com/office/drawing/2014/main" id="{2B70F1A3-FBBB-4F3C-AB4E-F36A215CE386}"/>
              </a:ext>
            </a:extLst>
          </p:cNvPr>
          <p:cNvGrpSpPr>
            <a:grpSpLocks/>
          </p:cNvGrpSpPr>
          <p:nvPr/>
        </p:nvGrpSpPr>
        <p:grpSpPr bwMode="auto">
          <a:xfrm rot="19834919">
            <a:off x="5811839" y="3276600"/>
            <a:ext cx="1298575" cy="800100"/>
            <a:chOff x="4070" y="7"/>
            <a:chExt cx="1296" cy="1008"/>
          </a:xfrm>
        </p:grpSpPr>
        <p:sp>
          <p:nvSpPr>
            <p:cNvPr id="96303" name="Line 76">
              <a:extLst>
                <a:ext uri="{FF2B5EF4-FFF2-40B4-BE49-F238E27FC236}">
                  <a16:creationId xmlns:a16="http://schemas.microsoft.com/office/drawing/2014/main" id="{B2201C0A-7F6B-4C8F-A341-63BD04B04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4" name="Line 77">
              <a:extLst>
                <a:ext uri="{FF2B5EF4-FFF2-40B4-BE49-F238E27FC236}">
                  <a16:creationId xmlns:a16="http://schemas.microsoft.com/office/drawing/2014/main" id="{6A96AC99-267E-4D7B-9D46-5161EA2DB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5" name="Line 78">
              <a:extLst>
                <a:ext uri="{FF2B5EF4-FFF2-40B4-BE49-F238E27FC236}">
                  <a16:creationId xmlns:a16="http://schemas.microsoft.com/office/drawing/2014/main" id="{5583687B-BBE3-4F69-909F-FA137EF73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6265" name="Group 79">
            <a:extLst>
              <a:ext uri="{FF2B5EF4-FFF2-40B4-BE49-F238E27FC236}">
                <a16:creationId xmlns:a16="http://schemas.microsoft.com/office/drawing/2014/main" id="{5326B2F5-1027-4D31-8D40-2E4229D67D50}"/>
              </a:ext>
            </a:extLst>
          </p:cNvPr>
          <p:cNvGrpSpPr>
            <a:grpSpLocks/>
          </p:cNvGrpSpPr>
          <p:nvPr/>
        </p:nvGrpSpPr>
        <p:grpSpPr bwMode="auto">
          <a:xfrm rot="20355126">
            <a:off x="6532564" y="4419600"/>
            <a:ext cx="1298575" cy="800100"/>
            <a:chOff x="4070" y="7"/>
            <a:chExt cx="1296" cy="1008"/>
          </a:xfrm>
        </p:grpSpPr>
        <p:sp>
          <p:nvSpPr>
            <p:cNvPr id="96300" name="Line 80">
              <a:extLst>
                <a:ext uri="{FF2B5EF4-FFF2-40B4-BE49-F238E27FC236}">
                  <a16:creationId xmlns:a16="http://schemas.microsoft.com/office/drawing/2014/main" id="{9AC333D1-3E44-444A-B9D1-F720B1BE4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" y="439"/>
              <a:ext cx="57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1" name="Line 81">
              <a:extLst>
                <a:ext uri="{FF2B5EF4-FFF2-40B4-BE49-F238E27FC236}">
                  <a16:creationId xmlns:a16="http://schemas.microsoft.com/office/drawing/2014/main" id="{0B605784-D37C-4698-A949-C61239720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" y="1015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302" name="Line 82">
              <a:extLst>
                <a:ext uri="{FF2B5EF4-FFF2-40B4-BE49-F238E27FC236}">
                  <a16:creationId xmlns:a16="http://schemas.microsoft.com/office/drawing/2014/main" id="{EFE5E25E-98AA-4132-AB32-18C9DAF3E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0" y="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6266" name="Rectangle 83">
            <a:extLst>
              <a:ext uri="{FF2B5EF4-FFF2-40B4-BE49-F238E27FC236}">
                <a16:creationId xmlns:a16="http://schemas.microsoft.com/office/drawing/2014/main" id="{DEE42D56-5AFD-4CCD-A4E5-F8A90FFA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676" y="1104900"/>
            <a:ext cx="720725" cy="5486400"/>
          </a:xfrm>
          <a:prstGeom prst="rect">
            <a:avLst/>
          </a:prstGeom>
          <a:noFill/>
          <a:ln w="1905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6267" name="Line 84">
            <a:extLst>
              <a:ext uri="{FF2B5EF4-FFF2-40B4-BE49-F238E27FC236}">
                <a16:creationId xmlns:a16="http://schemas.microsoft.com/office/drawing/2014/main" id="{CA1DF04C-3257-46F9-A7E0-972B7E1824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988" y="2819400"/>
            <a:ext cx="2813050" cy="333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68" name="Line 85">
            <a:extLst>
              <a:ext uri="{FF2B5EF4-FFF2-40B4-BE49-F238E27FC236}">
                <a16:creationId xmlns:a16="http://schemas.microsoft.com/office/drawing/2014/main" id="{9F02D43C-B96C-402D-B4E6-2AB1791A91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4114" y="5084764"/>
            <a:ext cx="4541837" cy="206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6998" name="Freeform 86">
            <a:extLst>
              <a:ext uri="{FF2B5EF4-FFF2-40B4-BE49-F238E27FC236}">
                <a16:creationId xmlns:a16="http://schemas.microsoft.com/office/drawing/2014/main" id="{CEB9A55F-DEFC-4EDB-A616-9781AFEB350B}"/>
              </a:ext>
            </a:extLst>
          </p:cNvPr>
          <p:cNvSpPr>
            <a:spLocks/>
          </p:cNvSpPr>
          <p:nvPr/>
        </p:nvSpPr>
        <p:spPr bwMode="auto">
          <a:xfrm>
            <a:off x="5091113" y="1790700"/>
            <a:ext cx="577850" cy="457200"/>
          </a:xfrm>
          <a:custGeom>
            <a:avLst/>
            <a:gdLst>
              <a:gd name="T0" fmla="*/ 0 w 720"/>
              <a:gd name="T1" fmla="*/ 0 h 720"/>
              <a:gd name="T2" fmla="*/ 2147483646 w 720"/>
              <a:gd name="T3" fmla="*/ 2147483646 h 720"/>
              <a:gd name="T4" fmla="*/ 2147483646 w 720"/>
              <a:gd name="T5" fmla="*/ 2147483646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0" h="720">
                <a:moveTo>
                  <a:pt x="0" y="0"/>
                </a:moveTo>
                <a:cubicBezTo>
                  <a:pt x="210" y="30"/>
                  <a:pt x="420" y="60"/>
                  <a:pt x="540" y="180"/>
                </a:cubicBezTo>
                <a:cubicBezTo>
                  <a:pt x="660" y="300"/>
                  <a:pt x="690" y="630"/>
                  <a:pt x="720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70" name="AutoShape 87">
            <a:extLst>
              <a:ext uri="{FF2B5EF4-FFF2-40B4-BE49-F238E27FC236}">
                <a16:creationId xmlns:a16="http://schemas.microsoft.com/office/drawing/2014/main" id="{7CC8E121-DEB0-458E-BB0A-B1DCCDB4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1557339"/>
            <a:ext cx="865187" cy="28733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6271" name="Line 88">
            <a:extLst>
              <a:ext uri="{FF2B5EF4-FFF2-40B4-BE49-F238E27FC236}">
                <a16:creationId xmlns:a16="http://schemas.microsoft.com/office/drawing/2014/main" id="{A5FD4CA9-EE8E-484A-95ED-C7F1421A24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2676" y="5676900"/>
            <a:ext cx="69199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72" name="Rectangle 89">
            <a:extLst>
              <a:ext uri="{FF2B5EF4-FFF2-40B4-BE49-F238E27FC236}">
                <a16:creationId xmlns:a16="http://schemas.microsoft.com/office/drawing/2014/main" id="{E5D94533-C80F-4D1F-8E54-17358CA32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661025"/>
            <a:ext cx="6985000" cy="914400"/>
          </a:xfrm>
          <a:prstGeom prst="rect">
            <a:avLst/>
          </a:prstGeom>
          <a:solidFill>
            <a:srgbClr val="CCFFFF">
              <a:alpha val="30196"/>
            </a:srgbClr>
          </a:solidFill>
          <a:ln w="9525">
            <a:solidFill>
              <a:srgbClr val="000000"/>
            </a:solidFill>
            <a:prstDash val="dash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67002" name="Text Box 90">
            <a:extLst>
              <a:ext uri="{FF2B5EF4-FFF2-40B4-BE49-F238E27FC236}">
                <a16:creationId xmlns:a16="http://schemas.microsoft.com/office/drawing/2014/main" id="{5618970D-F15B-4F9E-9E40-11FADEEB3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5661025"/>
            <a:ext cx="17272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Stock de ressources (mélange)</a:t>
            </a:r>
            <a:endParaRPr lang="fr-FR" altLang="fr-FR" sz="1600">
              <a:latin typeface="Verdana" panose="020B0604030504040204" pitchFamily="34" charset="0"/>
            </a:endParaRPr>
          </a:p>
        </p:txBody>
      </p:sp>
      <p:sp>
        <p:nvSpPr>
          <p:cNvPr id="167003" name="Text Box 91">
            <a:extLst>
              <a:ext uri="{FF2B5EF4-FFF2-40B4-BE49-F238E27FC236}">
                <a16:creationId xmlns:a16="http://schemas.microsoft.com/office/drawing/2014/main" id="{9A478A2D-8233-46D3-830A-9CC1BD78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1052513"/>
            <a:ext cx="2089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Ressources de réputation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« Pivots »</a:t>
            </a:r>
          </a:p>
        </p:txBody>
      </p:sp>
      <p:sp>
        <p:nvSpPr>
          <p:cNvPr id="167004" name="Text Box 92">
            <a:extLst>
              <a:ext uri="{FF2B5EF4-FFF2-40B4-BE49-F238E27FC236}">
                <a16:creationId xmlns:a16="http://schemas.microsoft.com/office/drawing/2014/main" id="{234E9D4B-75F0-47FF-9945-93FFC076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2133600"/>
            <a:ext cx="20843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Ressources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Physiques</a:t>
            </a:r>
          </a:p>
        </p:txBody>
      </p:sp>
      <p:sp>
        <p:nvSpPr>
          <p:cNvPr id="167005" name="Freeform 93">
            <a:extLst>
              <a:ext uri="{FF2B5EF4-FFF2-40B4-BE49-F238E27FC236}">
                <a16:creationId xmlns:a16="http://schemas.microsoft.com/office/drawing/2014/main" id="{FC01169C-E920-4854-99FD-2820D4654EF7}"/>
              </a:ext>
            </a:extLst>
          </p:cNvPr>
          <p:cNvSpPr>
            <a:spLocks/>
          </p:cNvSpPr>
          <p:nvPr/>
        </p:nvSpPr>
        <p:spPr bwMode="auto">
          <a:xfrm>
            <a:off x="2208214" y="1700214"/>
            <a:ext cx="1800225" cy="5157787"/>
          </a:xfrm>
          <a:custGeom>
            <a:avLst/>
            <a:gdLst>
              <a:gd name="T0" fmla="*/ 2147483646 w 3060"/>
              <a:gd name="T1" fmla="*/ 2147483646 h 7980"/>
              <a:gd name="T2" fmla="*/ 2147483646 w 3060"/>
              <a:gd name="T3" fmla="*/ 2147483646 h 7980"/>
              <a:gd name="T4" fmla="*/ 2147483646 w 3060"/>
              <a:gd name="T5" fmla="*/ 0 h 79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60" h="7980">
                <a:moveTo>
                  <a:pt x="3060" y="6840"/>
                </a:moveTo>
                <a:cubicBezTo>
                  <a:pt x="1890" y="7410"/>
                  <a:pt x="720" y="7980"/>
                  <a:pt x="360" y="6840"/>
                </a:cubicBezTo>
                <a:cubicBezTo>
                  <a:pt x="0" y="5700"/>
                  <a:pt x="810" y="1140"/>
                  <a:pt x="900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06" name="Text Box 94">
            <a:extLst>
              <a:ext uri="{FF2B5EF4-FFF2-40B4-BE49-F238E27FC236}">
                <a16:creationId xmlns:a16="http://schemas.microsoft.com/office/drawing/2014/main" id="{FC1E12B5-5393-480A-A40A-59438A6A9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9" y="3141663"/>
            <a:ext cx="2503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Ressources  Partenariales</a:t>
            </a:r>
          </a:p>
        </p:txBody>
      </p:sp>
      <p:sp>
        <p:nvSpPr>
          <p:cNvPr id="167007" name="Text Box 95">
            <a:extLst>
              <a:ext uri="{FF2B5EF4-FFF2-40B4-BE49-F238E27FC236}">
                <a16:creationId xmlns:a16="http://schemas.microsoft.com/office/drawing/2014/main" id="{66599E5E-B857-4FB1-A986-134D8DB7F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589" y="4292600"/>
            <a:ext cx="276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Verdana" panose="020B0604030504040204" pitchFamily="34" charset="0"/>
              </a:rPr>
              <a:t>Ressources relationnelles</a:t>
            </a:r>
          </a:p>
        </p:txBody>
      </p:sp>
      <p:sp>
        <p:nvSpPr>
          <p:cNvPr id="167008" name="AutoShape 96">
            <a:extLst>
              <a:ext uri="{FF2B5EF4-FFF2-40B4-BE49-F238E27FC236}">
                <a16:creationId xmlns:a16="http://schemas.microsoft.com/office/drawing/2014/main" id="{56D2FC0A-7508-4B59-B5C3-934229620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557338"/>
            <a:ext cx="2376487" cy="1117600"/>
          </a:xfrm>
          <a:prstGeom prst="flowChartAlternateProcess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Capacités Organisationnelles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(apprentissage)</a:t>
            </a:r>
          </a:p>
        </p:txBody>
      </p:sp>
      <p:sp>
        <p:nvSpPr>
          <p:cNvPr id="167009" name="Freeform 97">
            <a:extLst>
              <a:ext uri="{FF2B5EF4-FFF2-40B4-BE49-F238E27FC236}">
                <a16:creationId xmlns:a16="http://schemas.microsoft.com/office/drawing/2014/main" id="{1B43B618-882B-482C-BBB0-CA896C342704}"/>
              </a:ext>
            </a:extLst>
          </p:cNvPr>
          <p:cNvSpPr>
            <a:spLocks/>
          </p:cNvSpPr>
          <p:nvPr/>
        </p:nvSpPr>
        <p:spPr bwMode="auto">
          <a:xfrm>
            <a:off x="7974014" y="4876801"/>
            <a:ext cx="858837" cy="784225"/>
          </a:xfrm>
          <a:custGeom>
            <a:avLst/>
            <a:gdLst>
              <a:gd name="T0" fmla="*/ 0 w 900"/>
              <a:gd name="T1" fmla="*/ 0 h 1080"/>
              <a:gd name="T2" fmla="*/ 2147483646 w 900"/>
              <a:gd name="T3" fmla="*/ 2147483646 h 1080"/>
              <a:gd name="T4" fmla="*/ 2147483646 w 900"/>
              <a:gd name="T5" fmla="*/ 2147483646 h 10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0" h="1080">
                <a:moveTo>
                  <a:pt x="0" y="0"/>
                </a:moveTo>
                <a:cubicBezTo>
                  <a:pt x="195" y="0"/>
                  <a:pt x="390" y="0"/>
                  <a:pt x="540" y="180"/>
                </a:cubicBezTo>
                <a:cubicBezTo>
                  <a:pt x="690" y="360"/>
                  <a:pt x="840" y="930"/>
                  <a:pt x="900" y="10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0" name="Freeform 98">
            <a:extLst>
              <a:ext uri="{FF2B5EF4-FFF2-40B4-BE49-F238E27FC236}">
                <a16:creationId xmlns:a16="http://schemas.microsoft.com/office/drawing/2014/main" id="{7B402D22-FC79-43BA-87C7-B4A3C23D4B38}"/>
              </a:ext>
            </a:extLst>
          </p:cNvPr>
          <p:cNvSpPr>
            <a:spLocks/>
          </p:cNvSpPr>
          <p:nvPr/>
        </p:nvSpPr>
        <p:spPr bwMode="auto">
          <a:xfrm>
            <a:off x="6672263" y="2636839"/>
            <a:ext cx="431800" cy="504825"/>
          </a:xfrm>
          <a:custGeom>
            <a:avLst/>
            <a:gdLst>
              <a:gd name="T0" fmla="*/ 0 w 272"/>
              <a:gd name="T1" fmla="*/ 0 h 318"/>
              <a:gd name="T2" fmla="*/ 2147483646 w 272"/>
              <a:gd name="T3" fmla="*/ 2147483646 h 318"/>
              <a:gd name="T4" fmla="*/ 2147483646 w 272"/>
              <a:gd name="T5" fmla="*/ 2147483646 h 3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318">
                <a:moveTo>
                  <a:pt x="0" y="0"/>
                </a:moveTo>
                <a:cubicBezTo>
                  <a:pt x="91" y="64"/>
                  <a:pt x="182" y="128"/>
                  <a:pt x="227" y="181"/>
                </a:cubicBezTo>
                <a:cubicBezTo>
                  <a:pt x="272" y="234"/>
                  <a:pt x="265" y="295"/>
                  <a:pt x="272" y="3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1" name="Freeform 99">
            <a:extLst>
              <a:ext uri="{FF2B5EF4-FFF2-40B4-BE49-F238E27FC236}">
                <a16:creationId xmlns:a16="http://schemas.microsoft.com/office/drawing/2014/main" id="{67C77608-2804-4C3C-A3A2-D6D00E36C392}"/>
              </a:ext>
            </a:extLst>
          </p:cNvPr>
          <p:cNvSpPr>
            <a:spLocks/>
          </p:cNvSpPr>
          <p:nvPr/>
        </p:nvSpPr>
        <p:spPr bwMode="auto">
          <a:xfrm>
            <a:off x="7535864" y="3716338"/>
            <a:ext cx="420687" cy="576262"/>
          </a:xfrm>
          <a:custGeom>
            <a:avLst/>
            <a:gdLst>
              <a:gd name="T0" fmla="*/ 0 w 265"/>
              <a:gd name="T1" fmla="*/ 0 h 363"/>
              <a:gd name="T2" fmla="*/ 2147483646 w 265"/>
              <a:gd name="T3" fmla="*/ 2147483646 h 363"/>
              <a:gd name="T4" fmla="*/ 2147483646 w 265"/>
              <a:gd name="T5" fmla="*/ 2147483646 h 3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5" h="363">
                <a:moveTo>
                  <a:pt x="0" y="0"/>
                </a:moveTo>
                <a:cubicBezTo>
                  <a:pt x="94" y="106"/>
                  <a:pt x="189" y="213"/>
                  <a:pt x="227" y="273"/>
                </a:cubicBezTo>
                <a:cubicBezTo>
                  <a:pt x="265" y="333"/>
                  <a:pt x="227" y="348"/>
                  <a:pt x="227" y="3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2" name="Freeform 100">
            <a:extLst>
              <a:ext uri="{FF2B5EF4-FFF2-40B4-BE49-F238E27FC236}">
                <a16:creationId xmlns:a16="http://schemas.microsoft.com/office/drawing/2014/main" id="{09E86AB1-001F-43BC-98F3-4C0443FF9411}"/>
              </a:ext>
            </a:extLst>
          </p:cNvPr>
          <p:cNvSpPr>
            <a:spLocks/>
          </p:cNvSpPr>
          <p:nvPr/>
        </p:nvSpPr>
        <p:spPr bwMode="auto">
          <a:xfrm>
            <a:off x="3432175" y="1773238"/>
            <a:ext cx="4535488" cy="360362"/>
          </a:xfrm>
          <a:custGeom>
            <a:avLst/>
            <a:gdLst>
              <a:gd name="T0" fmla="*/ 2147483646 w 2706"/>
              <a:gd name="T1" fmla="*/ 2147483646 h 227"/>
              <a:gd name="T2" fmla="*/ 2147483646 w 2706"/>
              <a:gd name="T3" fmla="*/ 2147483646 h 227"/>
              <a:gd name="T4" fmla="*/ 2147483646 w 2706"/>
              <a:gd name="T5" fmla="*/ 0 h 2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06" h="227">
                <a:moveTo>
                  <a:pt x="2706" y="227"/>
                </a:moveTo>
                <a:cubicBezTo>
                  <a:pt x="1746" y="223"/>
                  <a:pt x="786" y="219"/>
                  <a:pt x="393" y="181"/>
                </a:cubicBezTo>
                <a:cubicBezTo>
                  <a:pt x="0" y="143"/>
                  <a:pt x="355" y="30"/>
                  <a:pt x="34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3" name="Freeform 101">
            <a:extLst>
              <a:ext uri="{FF2B5EF4-FFF2-40B4-BE49-F238E27FC236}">
                <a16:creationId xmlns:a16="http://schemas.microsoft.com/office/drawing/2014/main" id="{A3989642-910D-49DB-B11E-CB2FAB900930}"/>
              </a:ext>
            </a:extLst>
          </p:cNvPr>
          <p:cNvSpPr>
            <a:spLocks/>
          </p:cNvSpPr>
          <p:nvPr/>
        </p:nvSpPr>
        <p:spPr bwMode="auto">
          <a:xfrm>
            <a:off x="4835526" y="2636839"/>
            <a:ext cx="3205163" cy="623887"/>
          </a:xfrm>
          <a:custGeom>
            <a:avLst/>
            <a:gdLst>
              <a:gd name="T0" fmla="*/ 2147483646 w 2019"/>
              <a:gd name="T1" fmla="*/ 0 h 393"/>
              <a:gd name="T2" fmla="*/ 2147483646 w 2019"/>
              <a:gd name="T3" fmla="*/ 2147483646 h 393"/>
              <a:gd name="T4" fmla="*/ 2147483646 w 2019"/>
              <a:gd name="T5" fmla="*/ 2147483646 h 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9" h="393">
                <a:moveTo>
                  <a:pt x="2019" y="0"/>
                </a:moveTo>
                <a:cubicBezTo>
                  <a:pt x="1304" y="166"/>
                  <a:pt x="590" y="333"/>
                  <a:pt x="295" y="363"/>
                </a:cubicBezTo>
                <a:cubicBezTo>
                  <a:pt x="0" y="393"/>
                  <a:pt x="250" y="211"/>
                  <a:pt x="250" y="181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4" name="Freeform 102">
            <a:extLst>
              <a:ext uri="{FF2B5EF4-FFF2-40B4-BE49-F238E27FC236}">
                <a16:creationId xmlns:a16="http://schemas.microsoft.com/office/drawing/2014/main" id="{080D723B-04EC-4076-ABA6-61ED3A6E7200}"/>
              </a:ext>
            </a:extLst>
          </p:cNvPr>
          <p:cNvSpPr>
            <a:spLocks/>
          </p:cNvSpPr>
          <p:nvPr/>
        </p:nvSpPr>
        <p:spPr bwMode="auto">
          <a:xfrm>
            <a:off x="5711826" y="2708276"/>
            <a:ext cx="3624263" cy="1681163"/>
          </a:xfrm>
          <a:custGeom>
            <a:avLst/>
            <a:gdLst>
              <a:gd name="T0" fmla="*/ 2147483646 w 2306"/>
              <a:gd name="T1" fmla="*/ 0 h 1104"/>
              <a:gd name="T2" fmla="*/ 2147483646 w 2306"/>
              <a:gd name="T3" fmla="*/ 2147483646 h 1104"/>
              <a:gd name="T4" fmla="*/ 2147483646 w 2306"/>
              <a:gd name="T5" fmla="*/ 2147483646 h 1104"/>
              <a:gd name="T6" fmla="*/ 2147483646 w 2306"/>
              <a:gd name="T7" fmla="*/ 2147483646 h 1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6" h="1104">
                <a:moveTo>
                  <a:pt x="2056" y="0"/>
                </a:moveTo>
                <a:cubicBezTo>
                  <a:pt x="2181" y="294"/>
                  <a:pt x="2306" y="589"/>
                  <a:pt x="2011" y="771"/>
                </a:cubicBezTo>
                <a:cubicBezTo>
                  <a:pt x="1716" y="953"/>
                  <a:pt x="574" y="1074"/>
                  <a:pt x="287" y="1089"/>
                </a:cubicBezTo>
                <a:cubicBezTo>
                  <a:pt x="0" y="1104"/>
                  <a:pt x="287" y="900"/>
                  <a:pt x="287" y="86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15" name="Freeform 103">
            <a:extLst>
              <a:ext uri="{FF2B5EF4-FFF2-40B4-BE49-F238E27FC236}">
                <a16:creationId xmlns:a16="http://schemas.microsoft.com/office/drawing/2014/main" id="{F9BD5843-B61B-418A-A91B-1B9803ED23CB}"/>
              </a:ext>
            </a:extLst>
          </p:cNvPr>
          <p:cNvSpPr>
            <a:spLocks/>
          </p:cNvSpPr>
          <p:nvPr/>
        </p:nvSpPr>
        <p:spPr bwMode="auto">
          <a:xfrm>
            <a:off x="6011864" y="2708276"/>
            <a:ext cx="4548187" cy="2976563"/>
          </a:xfrm>
          <a:custGeom>
            <a:avLst/>
            <a:gdLst>
              <a:gd name="T0" fmla="*/ 2147483646 w 2865"/>
              <a:gd name="T1" fmla="*/ 0 h 1875"/>
              <a:gd name="T2" fmla="*/ 2147483646 w 2865"/>
              <a:gd name="T3" fmla="*/ 2147483646 h 1875"/>
              <a:gd name="T4" fmla="*/ 2147483646 w 2865"/>
              <a:gd name="T5" fmla="*/ 2147483646 h 1875"/>
              <a:gd name="T6" fmla="*/ 2147483646 w 2865"/>
              <a:gd name="T7" fmla="*/ 2147483646 h 18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65" h="1875">
                <a:moveTo>
                  <a:pt x="2502" y="0"/>
                </a:moveTo>
                <a:cubicBezTo>
                  <a:pt x="2683" y="650"/>
                  <a:pt x="2865" y="1301"/>
                  <a:pt x="2502" y="1588"/>
                </a:cubicBezTo>
                <a:cubicBezTo>
                  <a:pt x="2139" y="1875"/>
                  <a:pt x="650" y="1724"/>
                  <a:pt x="325" y="1724"/>
                </a:cubicBezTo>
                <a:cubicBezTo>
                  <a:pt x="0" y="1724"/>
                  <a:pt x="514" y="1611"/>
                  <a:pt x="552" y="158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6287" name="Picture 104" descr="Sans titre-1 copie">
            <a:extLst>
              <a:ext uri="{FF2B5EF4-FFF2-40B4-BE49-F238E27FC236}">
                <a16:creationId xmlns:a16="http://schemas.microsoft.com/office/drawing/2014/main" id="{74D2FA63-0E1A-4D81-AF5F-990ECBC1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494188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8" name="Picture 105" descr="Sans titre-1 copie">
            <a:extLst>
              <a:ext uri="{FF2B5EF4-FFF2-40B4-BE49-F238E27FC236}">
                <a16:creationId xmlns:a16="http://schemas.microsoft.com/office/drawing/2014/main" id="{F7A61FB8-65B4-43C2-AE2F-3CB4B549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636838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9" name="Line 106">
            <a:extLst>
              <a:ext uri="{FF2B5EF4-FFF2-40B4-BE49-F238E27FC236}">
                <a16:creationId xmlns:a16="http://schemas.microsoft.com/office/drawing/2014/main" id="{7217DCD1-7F66-4B0C-8EAA-B5E0CE090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3" y="1700213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90" name="Line 107">
            <a:extLst>
              <a:ext uri="{FF2B5EF4-FFF2-40B4-BE49-F238E27FC236}">
                <a16:creationId xmlns:a16="http://schemas.microsoft.com/office/drawing/2014/main" id="{1F1A0079-9211-4969-B645-A4E3C00AD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4005263"/>
            <a:ext cx="360045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20" name="Text Box 108">
            <a:extLst>
              <a:ext uri="{FF2B5EF4-FFF2-40B4-BE49-F238E27FC236}">
                <a16:creationId xmlns:a16="http://schemas.microsoft.com/office/drawing/2014/main" id="{E79A9791-F46D-474F-8C57-85B6D1C2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6" y="5803901"/>
            <a:ext cx="374491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Capacités dynamiques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 Bricolage ou sérendipité »</a:t>
            </a:r>
          </a:p>
        </p:txBody>
      </p:sp>
      <p:sp>
        <p:nvSpPr>
          <p:cNvPr id="167021" name="Line 109">
            <a:extLst>
              <a:ext uri="{FF2B5EF4-FFF2-40B4-BE49-F238E27FC236}">
                <a16:creationId xmlns:a16="http://schemas.microsoft.com/office/drawing/2014/main" id="{DAD4E96B-6677-426E-9CEE-F245A79D7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4" y="5084763"/>
            <a:ext cx="47513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22" name="Freeform 110">
            <a:extLst>
              <a:ext uri="{FF2B5EF4-FFF2-40B4-BE49-F238E27FC236}">
                <a16:creationId xmlns:a16="http://schemas.microsoft.com/office/drawing/2014/main" id="{856AAA8E-412F-46F6-99CF-80A33142CCD0}"/>
              </a:ext>
            </a:extLst>
          </p:cNvPr>
          <p:cNvSpPr>
            <a:spLocks/>
          </p:cNvSpPr>
          <p:nvPr/>
        </p:nvSpPr>
        <p:spPr bwMode="auto">
          <a:xfrm>
            <a:off x="2676525" y="1700214"/>
            <a:ext cx="1835150" cy="288925"/>
          </a:xfrm>
          <a:custGeom>
            <a:avLst/>
            <a:gdLst>
              <a:gd name="T0" fmla="*/ 2147483646 w 703"/>
              <a:gd name="T1" fmla="*/ 2147483646 h 212"/>
              <a:gd name="T2" fmla="*/ 2147483646 w 703"/>
              <a:gd name="T3" fmla="*/ 2147483646 h 212"/>
              <a:gd name="T4" fmla="*/ 2147483646 w 703"/>
              <a:gd name="T5" fmla="*/ 2147483646 h 2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03" h="212">
                <a:moveTo>
                  <a:pt x="22" y="212"/>
                </a:moveTo>
                <a:cubicBezTo>
                  <a:pt x="11" y="136"/>
                  <a:pt x="0" y="60"/>
                  <a:pt x="113" y="30"/>
                </a:cubicBezTo>
                <a:cubicBezTo>
                  <a:pt x="226" y="0"/>
                  <a:pt x="605" y="30"/>
                  <a:pt x="703" y="30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23" name="Line 111">
            <a:extLst>
              <a:ext uri="{FF2B5EF4-FFF2-40B4-BE49-F238E27FC236}">
                <a16:creationId xmlns:a16="http://schemas.microsoft.com/office/drawing/2014/main" id="{A10B9458-D1FD-44A6-93B1-7A7ADE92D1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400526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024" name="Line 112">
            <a:extLst>
              <a:ext uri="{FF2B5EF4-FFF2-40B4-BE49-F238E27FC236}">
                <a16:creationId xmlns:a16="http://schemas.microsoft.com/office/drawing/2014/main" id="{DFDFEB5E-9E30-46FA-9650-F41D75061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2852738"/>
            <a:ext cx="30972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96" name="Freeform 113">
            <a:extLst>
              <a:ext uri="{FF2B5EF4-FFF2-40B4-BE49-F238E27FC236}">
                <a16:creationId xmlns:a16="http://schemas.microsoft.com/office/drawing/2014/main" id="{8CB13822-E893-43EF-9B79-8734F9C2E36C}"/>
              </a:ext>
            </a:extLst>
          </p:cNvPr>
          <p:cNvSpPr>
            <a:spLocks/>
          </p:cNvSpPr>
          <p:nvPr/>
        </p:nvSpPr>
        <p:spPr bwMode="auto">
          <a:xfrm>
            <a:off x="4008439" y="1268413"/>
            <a:ext cx="885825" cy="633412"/>
          </a:xfrm>
          <a:custGeom>
            <a:avLst/>
            <a:gdLst>
              <a:gd name="T0" fmla="*/ 2147483646 w 695"/>
              <a:gd name="T1" fmla="*/ 2147483646 h 433"/>
              <a:gd name="T2" fmla="*/ 2147483646 w 695"/>
              <a:gd name="T3" fmla="*/ 2147483646 h 433"/>
              <a:gd name="T4" fmla="*/ 2147483646 w 695"/>
              <a:gd name="T5" fmla="*/ 2147483646 h 433"/>
              <a:gd name="T6" fmla="*/ 2147483646 w 695"/>
              <a:gd name="T7" fmla="*/ 2147483646 h 433"/>
              <a:gd name="T8" fmla="*/ 2147483646 w 695"/>
              <a:gd name="T9" fmla="*/ 2147483646 h 433"/>
              <a:gd name="T10" fmla="*/ 2147483646 w 695"/>
              <a:gd name="T11" fmla="*/ 2147483646 h 433"/>
              <a:gd name="T12" fmla="*/ 2147483646 w 695"/>
              <a:gd name="T13" fmla="*/ 2147483646 h 433"/>
              <a:gd name="T14" fmla="*/ 2147483646 w 695"/>
              <a:gd name="T15" fmla="*/ 2147483646 h 433"/>
              <a:gd name="T16" fmla="*/ 2147483646 w 695"/>
              <a:gd name="T17" fmla="*/ 2147483646 h 433"/>
              <a:gd name="T18" fmla="*/ 2147483646 w 695"/>
              <a:gd name="T19" fmla="*/ 2147483646 h 433"/>
              <a:gd name="T20" fmla="*/ 2147483646 w 695"/>
              <a:gd name="T21" fmla="*/ 2147483646 h 433"/>
              <a:gd name="T22" fmla="*/ 2147483646 w 695"/>
              <a:gd name="T23" fmla="*/ 2147483646 h 433"/>
              <a:gd name="T24" fmla="*/ 2147483646 w 695"/>
              <a:gd name="T25" fmla="*/ 2147483646 h 433"/>
              <a:gd name="T26" fmla="*/ 2147483646 w 695"/>
              <a:gd name="T27" fmla="*/ 2147483646 h 433"/>
              <a:gd name="T28" fmla="*/ 2147483646 w 695"/>
              <a:gd name="T29" fmla="*/ 2147483646 h 433"/>
              <a:gd name="T30" fmla="*/ 2147483646 w 695"/>
              <a:gd name="T31" fmla="*/ 2147483646 h 433"/>
              <a:gd name="T32" fmla="*/ 2147483646 w 695"/>
              <a:gd name="T33" fmla="*/ 2147483646 h 433"/>
              <a:gd name="T34" fmla="*/ 2147483646 w 695"/>
              <a:gd name="T35" fmla="*/ 2147483646 h 433"/>
              <a:gd name="T36" fmla="*/ 2147483646 w 695"/>
              <a:gd name="T37" fmla="*/ 2147483646 h 433"/>
              <a:gd name="T38" fmla="*/ 2147483646 w 695"/>
              <a:gd name="T39" fmla="*/ 2147483646 h 433"/>
              <a:gd name="T40" fmla="*/ 2147483646 w 695"/>
              <a:gd name="T41" fmla="*/ 2147483646 h 433"/>
              <a:gd name="T42" fmla="*/ 2147483646 w 695"/>
              <a:gd name="T43" fmla="*/ 2147483646 h 43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95" h="433">
                <a:moveTo>
                  <a:pt x="693" y="433"/>
                </a:moveTo>
                <a:cubicBezTo>
                  <a:pt x="587" y="422"/>
                  <a:pt x="479" y="426"/>
                  <a:pt x="373" y="414"/>
                </a:cubicBezTo>
                <a:cubicBezTo>
                  <a:pt x="342" y="411"/>
                  <a:pt x="326" y="368"/>
                  <a:pt x="309" y="350"/>
                </a:cubicBezTo>
                <a:cubicBezTo>
                  <a:pt x="292" y="332"/>
                  <a:pt x="276" y="330"/>
                  <a:pt x="254" y="323"/>
                </a:cubicBezTo>
                <a:cubicBezTo>
                  <a:pt x="203" y="247"/>
                  <a:pt x="287" y="365"/>
                  <a:pt x="181" y="259"/>
                </a:cubicBezTo>
                <a:cubicBezTo>
                  <a:pt x="166" y="244"/>
                  <a:pt x="153" y="225"/>
                  <a:pt x="135" y="213"/>
                </a:cubicBezTo>
                <a:cubicBezTo>
                  <a:pt x="126" y="207"/>
                  <a:pt x="116" y="202"/>
                  <a:pt x="108" y="195"/>
                </a:cubicBezTo>
                <a:cubicBezTo>
                  <a:pt x="43" y="138"/>
                  <a:pt x="88" y="158"/>
                  <a:pt x="35" y="140"/>
                </a:cubicBezTo>
                <a:cubicBezTo>
                  <a:pt x="26" y="127"/>
                  <a:pt x="0" y="103"/>
                  <a:pt x="26" y="85"/>
                </a:cubicBezTo>
                <a:lnTo>
                  <a:pt x="108" y="58"/>
                </a:lnTo>
                <a:cubicBezTo>
                  <a:pt x="108" y="58"/>
                  <a:pt x="108" y="58"/>
                  <a:pt x="108" y="58"/>
                </a:cubicBezTo>
                <a:cubicBezTo>
                  <a:pt x="134" y="41"/>
                  <a:pt x="155" y="20"/>
                  <a:pt x="181" y="3"/>
                </a:cubicBezTo>
                <a:cubicBezTo>
                  <a:pt x="215" y="7"/>
                  <a:pt x="255" y="0"/>
                  <a:pt x="282" y="21"/>
                </a:cubicBezTo>
                <a:cubicBezTo>
                  <a:pt x="299" y="34"/>
                  <a:pt x="327" y="67"/>
                  <a:pt x="327" y="67"/>
                </a:cubicBezTo>
                <a:cubicBezTo>
                  <a:pt x="341" y="105"/>
                  <a:pt x="367" y="136"/>
                  <a:pt x="401" y="158"/>
                </a:cubicBezTo>
                <a:cubicBezTo>
                  <a:pt x="417" y="183"/>
                  <a:pt x="417" y="191"/>
                  <a:pt x="446" y="204"/>
                </a:cubicBezTo>
                <a:cubicBezTo>
                  <a:pt x="464" y="212"/>
                  <a:pt x="501" y="222"/>
                  <a:pt x="501" y="222"/>
                </a:cubicBezTo>
                <a:cubicBezTo>
                  <a:pt x="507" y="228"/>
                  <a:pt x="514" y="234"/>
                  <a:pt x="519" y="241"/>
                </a:cubicBezTo>
                <a:cubicBezTo>
                  <a:pt x="524" y="249"/>
                  <a:pt x="523" y="261"/>
                  <a:pt x="529" y="268"/>
                </a:cubicBezTo>
                <a:cubicBezTo>
                  <a:pt x="536" y="276"/>
                  <a:pt x="548" y="279"/>
                  <a:pt x="556" y="286"/>
                </a:cubicBezTo>
                <a:cubicBezTo>
                  <a:pt x="600" y="322"/>
                  <a:pt x="640" y="360"/>
                  <a:pt x="675" y="405"/>
                </a:cubicBezTo>
                <a:cubicBezTo>
                  <a:pt x="695" y="431"/>
                  <a:pt x="693" y="414"/>
                  <a:pt x="693" y="433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97" name="Freeform 114">
            <a:extLst>
              <a:ext uri="{FF2B5EF4-FFF2-40B4-BE49-F238E27FC236}">
                <a16:creationId xmlns:a16="http://schemas.microsoft.com/office/drawing/2014/main" id="{8AD914B6-4DD3-4C4A-A224-1A356191B5F8}"/>
              </a:ext>
            </a:extLst>
          </p:cNvPr>
          <p:cNvSpPr>
            <a:spLocks/>
          </p:cNvSpPr>
          <p:nvPr/>
        </p:nvSpPr>
        <p:spPr bwMode="auto">
          <a:xfrm>
            <a:off x="5087938" y="2349500"/>
            <a:ext cx="895350" cy="611188"/>
          </a:xfrm>
          <a:custGeom>
            <a:avLst/>
            <a:gdLst>
              <a:gd name="T0" fmla="*/ 2147483646 w 692"/>
              <a:gd name="T1" fmla="*/ 2147483646 h 372"/>
              <a:gd name="T2" fmla="*/ 2147483646 w 692"/>
              <a:gd name="T3" fmla="*/ 2147483646 h 372"/>
              <a:gd name="T4" fmla="*/ 2147483646 w 692"/>
              <a:gd name="T5" fmla="*/ 2147483646 h 372"/>
              <a:gd name="T6" fmla="*/ 2147483646 w 692"/>
              <a:gd name="T7" fmla="*/ 2147483646 h 372"/>
              <a:gd name="T8" fmla="*/ 2147483646 w 692"/>
              <a:gd name="T9" fmla="*/ 2147483646 h 372"/>
              <a:gd name="T10" fmla="*/ 2147483646 w 692"/>
              <a:gd name="T11" fmla="*/ 2147483646 h 372"/>
              <a:gd name="T12" fmla="*/ 2147483646 w 692"/>
              <a:gd name="T13" fmla="*/ 2147483646 h 372"/>
              <a:gd name="T14" fmla="*/ 2147483646 w 692"/>
              <a:gd name="T15" fmla="*/ 2147483646 h 372"/>
              <a:gd name="T16" fmla="*/ 2147483646 w 692"/>
              <a:gd name="T17" fmla="*/ 2147483646 h 372"/>
              <a:gd name="T18" fmla="*/ 2147483646 w 692"/>
              <a:gd name="T19" fmla="*/ 2147483646 h 372"/>
              <a:gd name="T20" fmla="*/ 2147483646 w 692"/>
              <a:gd name="T21" fmla="*/ 2147483646 h 372"/>
              <a:gd name="T22" fmla="*/ 2147483646 w 692"/>
              <a:gd name="T23" fmla="*/ 2147483646 h 372"/>
              <a:gd name="T24" fmla="*/ 2147483646 w 692"/>
              <a:gd name="T25" fmla="*/ 2147483646 h 372"/>
              <a:gd name="T26" fmla="*/ 2147483646 w 692"/>
              <a:gd name="T27" fmla="*/ 2147483646 h 372"/>
              <a:gd name="T28" fmla="*/ 2147483646 w 692"/>
              <a:gd name="T29" fmla="*/ 2147483646 h 372"/>
              <a:gd name="T30" fmla="*/ 2147483646 w 692"/>
              <a:gd name="T31" fmla="*/ 2147483646 h 372"/>
              <a:gd name="T32" fmla="*/ 2147483646 w 692"/>
              <a:gd name="T33" fmla="*/ 2147483646 h 3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2" h="372">
                <a:moveTo>
                  <a:pt x="672" y="272"/>
                </a:moveTo>
                <a:cubicBezTo>
                  <a:pt x="604" y="316"/>
                  <a:pt x="692" y="266"/>
                  <a:pt x="544" y="299"/>
                </a:cubicBezTo>
                <a:cubicBezTo>
                  <a:pt x="514" y="306"/>
                  <a:pt x="489" y="372"/>
                  <a:pt x="489" y="372"/>
                </a:cubicBezTo>
                <a:cubicBezTo>
                  <a:pt x="468" y="369"/>
                  <a:pt x="446" y="368"/>
                  <a:pt x="425" y="363"/>
                </a:cubicBezTo>
                <a:cubicBezTo>
                  <a:pt x="406" y="359"/>
                  <a:pt x="370" y="345"/>
                  <a:pt x="370" y="345"/>
                </a:cubicBezTo>
                <a:cubicBezTo>
                  <a:pt x="291" y="261"/>
                  <a:pt x="170" y="222"/>
                  <a:pt x="59" y="208"/>
                </a:cubicBezTo>
                <a:cubicBezTo>
                  <a:pt x="24" y="195"/>
                  <a:pt x="16" y="188"/>
                  <a:pt x="4" y="153"/>
                </a:cubicBezTo>
                <a:cubicBezTo>
                  <a:pt x="17" y="47"/>
                  <a:pt x="0" y="98"/>
                  <a:pt x="68" y="52"/>
                </a:cubicBezTo>
                <a:cubicBezTo>
                  <a:pt x="103" y="0"/>
                  <a:pt x="81" y="16"/>
                  <a:pt x="187" y="34"/>
                </a:cubicBezTo>
                <a:cubicBezTo>
                  <a:pt x="206" y="37"/>
                  <a:pt x="224" y="46"/>
                  <a:pt x="242" y="52"/>
                </a:cubicBezTo>
                <a:cubicBezTo>
                  <a:pt x="251" y="55"/>
                  <a:pt x="269" y="61"/>
                  <a:pt x="269" y="61"/>
                </a:cubicBezTo>
                <a:cubicBezTo>
                  <a:pt x="306" y="98"/>
                  <a:pt x="268" y="65"/>
                  <a:pt x="315" y="89"/>
                </a:cubicBezTo>
                <a:cubicBezTo>
                  <a:pt x="332" y="98"/>
                  <a:pt x="344" y="116"/>
                  <a:pt x="361" y="125"/>
                </a:cubicBezTo>
                <a:cubicBezTo>
                  <a:pt x="410" y="149"/>
                  <a:pt x="474" y="172"/>
                  <a:pt x="525" y="189"/>
                </a:cubicBezTo>
                <a:cubicBezTo>
                  <a:pt x="533" y="192"/>
                  <a:pt x="572" y="204"/>
                  <a:pt x="580" y="208"/>
                </a:cubicBezTo>
                <a:cubicBezTo>
                  <a:pt x="599" y="219"/>
                  <a:pt x="635" y="244"/>
                  <a:pt x="635" y="244"/>
                </a:cubicBezTo>
                <a:cubicBezTo>
                  <a:pt x="647" y="281"/>
                  <a:pt x="634" y="272"/>
                  <a:pt x="672" y="272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98" name="Freeform 115">
            <a:extLst>
              <a:ext uri="{FF2B5EF4-FFF2-40B4-BE49-F238E27FC236}">
                <a16:creationId xmlns:a16="http://schemas.microsoft.com/office/drawing/2014/main" id="{2459FF4D-14E4-4C00-A87F-517EA259AA6B}"/>
              </a:ext>
            </a:extLst>
          </p:cNvPr>
          <p:cNvSpPr>
            <a:spLocks/>
          </p:cNvSpPr>
          <p:nvPr/>
        </p:nvSpPr>
        <p:spPr bwMode="auto">
          <a:xfrm>
            <a:off x="5951538" y="3500439"/>
            <a:ext cx="933450" cy="549275"/>
          </a:xfrm>
          <a:custGeom>
            <a:avLst/>
            <a:gdLst>
              <a:gd name="T0" fmla="*/ 2147483646 w 709"/>
              <a:gd name="T1" fmla="*/ 2147483646 h 316"/>
              <a:gd name="T2" fmla="*/ 2147483646 w 709"/>
              <a:gd name="T3" fmla="*/ 2147483646 h 316"/>
              <a:gd name="T4" fmla="*/ 2147483646 w 709"/>
              <a:gd name="T5" fmla="*/ 2147483646 h 316"/>
              <a:gd name="T6" fmla="*/ 2147483646 w 709"/>
              <a:gd name="T7" fmla="*/ 2147483646 h 316"/>
              <a:gd name="T8" fmla="*/ 2147483646 w 709"/>
              <a:gd name="T9" fmla="*/ 2147483646 h 316"/>
              <a:gd name="T10" fmla="*/ 2147483646 w 709"/>
              <a:gd name="T11" fmla="*/ 2147483646 h 316"/>
              <a:gd name="T12" fmla="*/ 2147483646 w 709"/>
              <a:gd name="T13" fmla="*/ 2147483646 h 316"/>
              <a:gd name="T14" fmla="*/ 2147483646 w 709"/>
              <a:gd name="T15" fmla="*/ 2147483646 h 316"/>
              <a:gd name="T16" fmla="*/ 2147483646 w 709"/>
              <a:gd name="T17" fmla="*/ 2147483646 h 316"/>
              <a:gd name="T18" fmla="*/ 2147483646 w 709"/>
              <a:gd name="T19" fmla="*/ 2147483646 h 316"/>
              <a:gd name="T20" fmla="*/ 2147483646 w 709"/>
              <a:gd name="T21" fmla="*/ 2147483646 h 316"/>
              <a:gd name="T22" fmla="*/ 2147483646 w 709"/>
              <a:gd name="T23" fmla="*/ 2147483646 h 316"/>
              <a:gd name="T24" fmla="*/ 2147483646 w 709"/>
              <a:gd name="T25" fmla="*/ 2147483646 h 316"/>
              <a:gd name="T26" fmla="*/ 2147483646 w 709"/>
              <a:gd name="T27" fmla="*/ 2147483646 h 316"/>
              <a:gd name="T28" fmla="*/ 2147483646 w 709"/>
              <a:gd name="T29" fmla="*/ 2147483646 h 3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09" h="316">
                <a:moveTo>
                  <a:pt x="706" y="197"/>
                </a:moveTo>
                <a:cubicBezTo>
                  <a:pt x="642" y="218"/>
                  <a:pt x="637" y="231"/>
                  <a:pt x="578" y="270"/>
                </a:cubicBezTo>
                <a:cubicBezTo>
                  <a:pt x="551" y="288"/>
                  <a:pt x="547" y="305"/>
                  <a:pt x="514" y="316"/>
                </a:cubicBezTo>
                <a:cubicBezTo>
                  <a:pt x="468" y="313"/>
                  <a:pt x="422" y="312"/>
                  <a:pt x="377" y="307"/>
                </a:cubicBezTo>
                <a:cubicBezTo>
                  <a:pt x="348" y="304"/>
                  <a:pt x="323" y="283"/>
                  <a:pt x="294" y="279"/>
                </a:cubicBezTo>
                <a:cubicBezTo>
                  <a:pt x="230" y="271"/>
                  <a:pt x="166" y="268"/>
                  <a:pt x="102" y="261"/>
                </a:cubicBezTo>
                <a:cubicBezTo>
                  <a:pt x="84" y="255"/>
                  <a:pt x="65" y="249"/>
                  <a:pt x="47" y="243"/>
                </a:cubicBezTo>
                <a:cubicBezTo>
                  <a:pt x="38" y="240"/>
                  <a:pt x="20" y="234"/>
                  <a:pt x="20" y="234"/>
                </a:cubicBezTo>
                <a:cubicBezTo>
                  <a:pt x="0" y="172"/>
                  <a:pt x="14" y="240"/>
                  <a:pt x="29" y="179"/>
                </a:cubicBezTo>
                <a:cubicBezTo>
                  <a:pt x="51" y="90"/>
                  <a:pt x="21" y="102"/>
                  <a:pt x="84" y="60"/>
                </a:cubicBezTo>
                <a:cubicBezTo>
                  <a:pt x="87" y="51"/>
                  <a:pt x="86" y="39"/>
                  <a:pt x="93" y="32"/>
                </a:cubicBezTo>
                <a:cubicBezTo>
                  <a:pt x="125" y="0"/>
                  <a:pt x="255" y="53"/>
                  <a:pt x="294" y="69"/>
                </a:cubicBezTo>
                <a:cubicBezTo>
                  <a:pt x="343" y="115"/>
                  <a:pt x="491" y="120"/>
                  <a:pt x="550" y="124"/>
                </a:cubicBezTo>
                <a:cubicBezTo>
                  <a:pt x="599" y="140"/>
                  <a:pt x="644" y="159"/>
                  <a:pt x="687" y="188"/>
                </a:cubicBezTo>
                <a:cubicBezTo>
                  <a:pt x="709" y="220"/>
                  <a:pt x="706" y="226"/>
                  <a:pt x="706" y="197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6299" name="Freeform 116">
            <a:extLst>
              <a:ext uri="{FF2B5EF4-FFF2-40B4-BE49-F238E27FC236}">
                <a16:creationId xmlns:a16="http://schemas.microsoft.com/office/drawing/2014/main" id="{36C9E392-05FC-4417-AB86-353E5FF60354}"/>
              </a:ext>
            </a:extLst>
          </p:cNvPr>
          <p:cNvSpPr>
            <a:spLocks/>
          </p:cNvSpPr>
          <p:nvPr/>
        </p:nvSpPr>
        <p:spPr bwMode="auto">
          <a:xfrm>
            <a:off x="6672263" y="4724401"/>
            <a:ext cx="876300" cy="500063"/>
          </a:xfrm>
          <a:custGeom>
            <a:avLst/>
            <a:gdLst>
              <a:gd name="T0" fmla="*/ 2147483646 w 674"/>
              <a:gd name="T1" fmla="*/ 2147483646 h 332"/>
              <a:gd name="T2" fmla="*/ 2147483646 w 674"/>
              <a:gd name="T3" fmla="*/ 2147483646 h 332"/>
              <a:gd name="T4" fmla="*/ 2147483646 w 674"/>
              <a:gd name="T5" fmla="*/ 2147483646 h 332"/>
              <a:gd name="T6" fmla="*/ 2147483646 w 674"/>
              <a:gd name="T7" fmla="*/ 2147483646 h 332"/>
              <a:gd name="T8" fmla="*/ 2147483646 w 674"/>
              <a:gd name="T9" fmla="*/ 2147483646 h 332"/>
              <a:gd name="T10" fmla="*/ 2147483646 w 674"/>
              <a:gd name="T11" fmla="*/ 2147483646 h 332"/>
              <a:gd name="T12" fmla="*/ 2147483646 w 674"/>
              <a:gd name="T13" fmla="*/ 2147483646 h 332"/>
              <a:gd name="T14" fmla="*/ 2147483646 w 674"/>
              <a:gd name="T15" fmla="*/ 2147483646 h 332"/>
              <a:gd name="T16" fmla="*/ 2147483646 w 674"/>
              <a:gd name="T17" fmla="*/ 2147483646 h 332"/>
              <a:gd name="T18" fmla="*/ 2147483646 w 674"/>
              <a:gd name="T19" fmla="*/ 2147483646 h 332"/>
              <a:gd name="T20" fmla="*/ 2147483646 w 674"/>
              <a:gd name="T21" fmla="*/ 2147483646 h 332"/>
              <a:gd name="T22" fmla="*/ 2147483646 w 674"/>
              <a:gd name="T23" fmla="*/ 2147483646 h 332"/>
              <a:gd name="T24" fmla="*/ 2147483646 w 674"/>
              <a:gd name="T25" fmla="*/ 2147483646 h 332"/>
              <a:gd name="T26" fmla="*/ 2147483646 w 674"/>
              <a:gd name="T27" fmla="*/ 2147483646 h 332"/>
              <a:gd name="T28" fmla="*/ 2147483646 w 674"/>
              <a:gd name="T29" fmla="*/ 2147483646 h 332"/>
              <a:gd name="T30" fmla="*/ 2147483646 w 674"/>
              <a:gd name="T31" fmla="*/ 2147483646 h 332"/>
              <a:gd name="T32" fmla="*/ 2147483646 w 674"/>
              <a:gd name="T33" fmla="*/ 2147483646 h 332"/>
              <a:gd name="T34" fmla="*/ 2147483646 w 674"/>
              <a:gd name="T35" fmla="*/ 2147483646 h 3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74" h="332">
                <a:moveTo>
                  <a:pt x="655" y="250"/>
                </a:moveTo>
                <a:cubicBezTo>
                  <a:pt x="613" y="264"/>
                  <a:pt x="570" y="266"/>
                  <a:pt x="527" y="278"/>
                </a:cubicBezTo>
                <a:cubicBezTo>
                  <a:pt x="507" y="309"/>
                  <a:pt x="498" y="320"/>
                  <a:pt x="463" y="332"/>
                </a:cubicBezTo>
                <a:cubicBezTo>
                  <a:pt x="454" y="329"/>
                  <a:pt x="444" y="328"/>
                  <a:pt x="436" y="323"/>
                </a:cubicBezTo>
                <a:cubicBezTo>
                  <a:pt x="428" y="319"/>
                  <a:pt x="425" y="309"/>
                  <a:pt x="417" y="305"/>
                </a:cubicBezTo>
                <a:cubicBezTo>
                  <a:pt x="400" y="297"/>
                  <a:pt x="380" y="293"/>
                  <a:pt x="362" y="287"/>
                </a:cubicBezTo>
                <a:cubicBezTo>
                  <a:pt x="353" y="284"/>
                  <a:pt x="335" y="278"/>
                  <a:pt x="335" y="278"/>
                </a:cubicBezTo>
                <a:cubicBezTo>
                  <a:pt x="296" y="251"/>
                  <a:pt x="259" y="205"/>
                  <a:pt x="216" y="186"/>
                </a:cubicBezTo>
                <a:cubicBezTo>
                  <a:pt x="154" y="159"/>
                  <a:pt x="89" y="163"/>
                  <a:pt x="24" y="150"/>
                </a:cubicBezTo>
                <a:cubicBezTo>
                  <a:pt x="0" y="76"/>
                  <a:pt x="34" y="68"/>
                  <a:pt x="79" y="31"/>
                </a:cubicBezTo>
                <a:cubicBezTo>
                  <a:pt x="115" y="1"/>
                  <a:pt x="76" y="19"/>
                  <a:pt x="125" y="3"/>
                </a:cubicBezTo>
                <a:cubicBezTo>
                  <a:pt x="253" y="14"/>
                  <a:pt x="200" y="0"/>
                  <a:pt x="289" y="31"/>
                </a:cubicBezTo>
                <a:cubicBezTo>
                  <a:pt x="299" y="35"/>
                  <a:pt x="307" y="45"/>
                  <a:pt x="317" y="49"/>
                </a:cubicBezTo>
                <a:cubicBezTo>
                  <a:pt x="335" y="57"/>
                  <a:pt x="372" y="67"/>
                  <a:pt x="372" y="67"/>
                </a:cubicBezTo>
                <a:cubicBezTo>
                  <a:pt x="406" y="90"/>
                  <a:pt x="440" y="114"/>
                  <a:pt x="472" y="140"/>
                </a:cubicBezTo>
                <a:cubicBezTo>
                  <a:pt x="479" y="146"/>
                  <a:pt x="482" y="155"/>
                  <a:pt x="490" y="159"/>
                </a:cubicBezTo>
                <a:cubicBezTo>
                  <a:pt x="526" y="177"/>
                  <a:pt x="571" y="182"/>
                  <a:pt x="609" y="195"/>
                </a:cubicBezTo>
                <a:cubicBezTo>
                  <a:pt x="670" y="236"/>
                  <a:pt x="674" y="212"/>
                  <a:pt x="655" y="250"/>
                </a:cubicBezTo>
                <a:close/>
              </a:path>
            </a:pathLst>
          </a:custGeom>
          <a:solidFill>
            <a:srgbClr val="CCEC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66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6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6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7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7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7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7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6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7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7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6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6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6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6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16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67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67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67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6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72" grpId="0"/>
      <p:bldP spid="167002" grpId="0"/>
      <p:bldP spid="167003" grpId="0"/>
      <p:bldP spid="167004" grpId="0"/>
      <p:bldP spid="167006" grpId="0"/>
      <p:bldP spid="167007" grpId="0"/>
      <p:bldP spid="167008" grpId="0" animBg="1"/>
      <p:bldP spid="16702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39828CB-DDE9-4FDB-8AD5-3BE58D44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60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Jean-Claude Blanc : un véritable stratège du management des ressources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93FD3D15-BEC9-4179-932F-3855E51FA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4724400"/>
            <a:ext cx="87852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Pas de Dépendance de Ressources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Contrôle Externe de l’environnement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fr-FR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Evénement le plus rentable en France</a:t>
            </a:r>
          </a:p>
        </p:txBody>
      </p:sp>
      <p:sp>
        <p:nvSpPr>
          <p:cNvPr id="97284" name="Oval 4">
            <a:extLst>
              <a:ext uri="{FF2B5EF4-FFF2-40B4-BE49-F238E27FC236}">
                <a16:creationId xmlns:a16="http://schemas.microsoft.com/office/drawing/2014/main" id="{64CE4E7E-C1F4-424E-ABE9-D2EFE699F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916114"/>
            <a:ext cx="1800225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  <a:cs typeface="Arial" panose="020B0604020202020204" pitchFamily="34" charset="0"/>
              </a:rPr>
              <a:t>Billetterie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  <a:cs typeface="Arial" panose="020B0604020202020204" pitchFamily="34" charset="0"/>
              </a:rPr>
              <a:t>21 millions €</a:t>
            </a:r>
          </a:p>
        </p:txBody>
      </p:sp>
      <p:sp>
        <p:nvSpPr>
          <p:cNvPr id="97285" name="Oval 5">
            <a:extLst>
              <a:ext uri="{FF2B5EF4-FFF2-40B4-BE49-F238E27FC236}">
                <a16:creationId xmlns:a16="http://schemas.microsoft.com/office/drawing/2014/main" id="{667914A6-F14D-4FD9-AEAA-03089880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1773238"/>
            <a:ext cx="2016125" cy="172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Partenaires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25.5 millions €</a:t>
            </a:r>
          </a:p>
        </p:txBody>
      </p:sp>
      <p:sp>
        <p:nvSpPr>
          <p:cNvPr id="97286" name="Oval 6">
            <a:extLst>
              <a:ext uri="{FF2B5EF4-FFF2-40B4-BE49-F238E27FC236}">
                <a16:creationId xmlns:a16="http://schemas.microsoft.com/office/drawing/2014/main" id="{A9B966D3-51CA-4F6D-8421-C3EFF6796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1484314"/>
            <a:ext cx="2376487" cy="201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Droits TV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32 millions €</a:t>
            </a:r>
          </a:p>
        </p:txBody>
      </p:sp>
      <p:sp>
        <p:nvSpPr>
          <p:cNvPr id="97287" name="Oval 7">
            <a:extLst>
              <a:ext uri="{FF2B5EF4-FFF2-40B4-BE49-F238E27FC236}">
                <a16:creationId xmlns:a16="http://schemas.microsoft.com/office/drawing/2014/main" id="{2A1456E0-A5ED-45B7-84C5-F9E5E08A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1628776"/>
            <a:ext cx="2232025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Relations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Publiques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>
                <a:latin typeface="Elephant" panose="02020904090505020303" pitchFamily="18" charset="0"/>
              </a:rPr>
              <a:t>31 millions €</a:t>
            </a: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1E422B92-CE10-476D-A5CD-6824B8D88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3860800"/>
            <a:ext cx="84248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94B8E7F0-5A89-4435-985B-72C7F9FF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4076700"/>
            <a:ext cx="554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i="1">
                <a:latin typeface="Times New Roman" panose="02020603050405020304" pitchFamily="18" charset="0"/>
              </a:rPr>
              <a:t>Equilibre « Resource-Based » (2001-2006)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15888"/>
            <a:ext cx="4699001" cy="626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 descr="http://4.bp.blogspot.com/-1JqsLii4IqQ/UC4QdNZcYjI/AAAAAAAAbXE/usqCFVVqvXI/s1600/Joey+BARTON+et+Ousmane+DAB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9" y="85725"/>
            <a:ext cx="4124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static.foot01.com/img/images/650x600/2012/Aug/16/joey-barton-a-l-om-et-mbia-a-qpr-iconsport_spi_130512_05_05,386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249613"/>
            <a:ext cx="413385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7271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Roland_Garros">
            <a:hlinkClick r:id="rId2"/>
            <a:extLst>
              <a:ext uri="{FF2B5EF4-FFF2-40B4-BE49-F238E27FC236}">
                <a16:creationId xmlns:a16="http://schemas.microsoft.com/office/drawing/2014/main" id="{4F892B4B-BFD1-403F-9C8D-C01ADF8E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31273"/>
            <a:ext cx="5291666" cy="5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7" descr="c3c79a44-1cbf-11e0-8a79-9ecf15bbf96b">
            <a:extLst>
              <a:ext uri="{FF2B5EF4-FFF2-40B4-BE49-F238E27FC236}">
                <a16:creationId xmlns:a16="http://schemas.microsoft.com/office/drawing/2014/main" id="{4935F12F-D8C8-40CF-86F6-24084F4F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973792"/>
            <a:ext cx="5291667" cy="29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FDB05E-1653-1EF0-0657-A569A456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3" y="643467"/>
            <a:ext cx="98988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24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age 1">
            <a:extLst>
              <a:ext uri="{FF2B5EF4-FFF2-40B4-BE49-F238E27FC236}">
                <a16:creationId xmlns:a16="http://schemas.microsoft.com/office/drawing/2014/main" id="{D3F2C6AC-0B1A-4C8F-ACDD-7AD29EF13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1"/>
            <a:ext cx="4414838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Image 2">
            <a:extLst>
              <a:ext uri="{FF2B5EF4-FFF2-40B4-BE49-F238E27FC236}">
                <a16:creationId xmlns:a16="http://schemas.microsoft.com/office/drawing/2014/main" id="{2DC8ADD0-15A8-4C6D-859D-93A7463E1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11139"/>
            <a:ext cx="47371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4">
            <a:extLst>
              <a:ext uri="{FF2B5EF4-FFF2-40B4-BE49-F238E27FC236}">
                <a16:creationId xmlns:a16="http://schemas.microsoft.com/office/drawing/2014/main" id="{0761CE6B-D12C-41D3-A9A9-560D66C3E6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03387" y="1638301"/>
            <a:ext cx="10443987" cy="4595589"/>
            <a:chOff x="2205" y="5171"/>
            <a:chExt cx="7200" cy="3168"/>
          </a:xfrm>
        </p:grpSpPr>
        <p:sp>
          <p:nvSpPr>
            <p:cNvPr id="100356" name="AutoShape 5">
              <a:extLst>
                <a:ext uri="{FF2B5EF4-FFF2-40B4-BE49-F238E27FC236}">
                  <a16:creationId xmlns:a16="http://schemas.microsoft.com/office/drawing/2014/main" id="{15C7A193-AA3A-411A-99DB-3B44A1D1D4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5" y="5171"/>
              <a:ext cx="720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00357" name="Text Box 6">
              <a:extLst>
                <a:ext uri="{FF2B5EF4-FFF2-40B4-BE49-F238E27FC236}">
                  <a16:creationId xmlns:a16="http://schemas.microsoft.com/office/drawing/2014/main" id="{8DF628D6-C003-41ED-A87C-D791CF76A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" y="6323"/>
              <a:ext cx="1440" cy="57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4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Réputation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 dirty="0">
                <a:solidFill>
                  <a:schemeClr val="bg1"/>
                </a:solidFill>
              </a:endParaRPr>
            </a:p>
          </p:txBody>
        </p:sp>
        <p:sp>
          <p:nvSpPr>
            <p:cNvPr id="100358" name="Text Box 7">
              <a:extLst>
                <a:ext uri="{FF2B5EF4-FFF2-40B4-BE49-F238E27FC236}">
                  <a16:creationId xmlns:a16="http://schemas.microsoft.com/office/drawing/2014/main" id="{A06460F1-83F4-4E42-9730-4189A0AC3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" y="6323"/>
              <a:ext cx="1440" cy="57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Ressources Physiques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 dirty="0">
                <a:solidFill>
                  <a:schemeClr val="bg1"/>
                </a:solidFill>
              </a:endParaRPr>
            </a:p>
          </p:txBody>
        </p:sp>
        <p:sp>
          <p:nvSpPr>
            <p:cNvPr id="100359" name="Text Box 8">
              <a:extLst>
                <a:ext uri="{FF2B5EF4-FFF2-40B4-BE49-F238E27FC236}">
                  <a16:creationId xmlns:a16="http://schemas.microsoft.com/office/drawing/2014/main" id="{CFE2ACC7-E7D6-42F9-B0A2-25F48C599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5" y="5459"/>
              <a:ext cx="1440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40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Partenariats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 b="1">
                <a:solidFill>
                  <a:srgbClr val="000000"/>
                </a:solidFill>
              </a:endParaRPr>
            </a:p>
          </p:txBody>
        </p:sp>
        <p:sp>
          <p:nvSpPr>
            <p:cNvPr id="100360" name="Text Box 9">
              <a:extLst>
                <a:ext uri="{FF2B5EF4-FFF2-40B4-BE49-F238E27FC236}">
                  <a16:creationId xmlns:a16="http://schemas.microsoft.com/office/drawing/2014/main" id="{61957AE6-2157-408A-ACC1-5F6F44CA3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5" y="7187"/>
              <a:ext cx="1440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40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Capital</a:t>
              </a:r>
              <a:r>
                <a:rPr lang="fr-FR" altLang="fr-FR" sz="1400" b="1">
                  <a:latin typeface="Times New Roman" panose="02020603050405020304" pitchFamily="18" charset="0"/>
                </a:rPr>
                <a:t> </a:t>
              </a:r>
              <a:r>
                <a:rPr lang="fr-FR" altLang="fr-FR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Social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400" b="1">
                <a:solidFill>
                  <a:srgbClr val="000000"/>
                </a:solidFill>
              </a:endParaRPr>
            </a:p>
          </p:txBody>
        </p:sp>
        <p:sp>
          <p:nvSpPr>
            <p:cNvPr id="100361" name="Line 10">
              <a:extLst>
                <a:ext uri="{FF2B5EF4-FFF2-40B4-BE49-F238E27FC236}">
                  <a16:creationId xmlns:a16="http://schemas.microsoft.com/office/drawing/2014/main" id="{C102A436-B3F6-480B-BAD4-4AC67301E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3" y="6467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62" name="Line 11">
              <a:extLst>
                <a:ext uri="{FF2B5EF4-FFF2-40B4-BE49-F238E27FC236}">
                  <a16:creationId xmlns:a16="http://schemas.microsoft.com/office/drawing/2014/main" id="{49A9AFC5-02A0-4AA8-95A6-F73D53CB5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3" y="6755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63" name="Line 12">
              <a:extLst>
                <a:ext uri="{FF2B5EF4-FFF2-40B4-BE49-F238E27FC236}">
                  <a16:creationId xmlns:a16="http://schemas.microsoft.com/office/drawing/2014/main" id="{5E4A4C3F-5506-4F0A-9542-4108AFC378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49" y="6035"/>
              <a:ext cx="57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64" name="Line 13">
              <a:extLst>
                <a:ext uri="{FF2B5EF4-FFF2-40B4-BE49-F238E27FC236}">
                  <a16:creationId xmlns:a16="http://schemas.microsoft.com/office/drawing/2014/main" id="{E8E7325B-64BB-470F-A178-AB7BBD7BE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9" y="6899"/>
              <a:ext cx="57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65" name="Oval 14">
              <a:extLst>
                <a:ext uri="{FF2B5EF4-FFF2-40B4-BE49-F238E27FC236}">
                  <a16:creationId xmlns:a16="http://schemas.microsoft.com/office/drawing/2014/main" id="{25134163-0AA6-4BBA-80FE-FA571A7A2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7180"/>
              <a:ext cx="1440" cy="86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Gestion du stade et de la billetterie</a:t>
              </a:r>
              <a:endParaRPr lang="fr-FR" altLang="fr-FR" sz="1400" b="1">
                <a:solidFill>
                  <a:srgbClr val="000000"/>
                </a:solidFill>
              </a:endParaRPr>
            </a:p>
          </p:txBody>
        </p:sp>
        <p:sp>
          <p:nvSpPr>
            <p:cNvPr id="100366" name="Oval 15">
              <a:extLst>
                <a:ext uri="{FF2B5EF4-FFF2-40B4-BE49-F238E27FC236}">
                  <a16:creationId xmlns:a16="http://schemas.microsoft.com/office/drawing/2014/main" id="{C82D3CDC-52D0-49C2-BF6A-CCA609E81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5171"/>
              <a:ext cx="1440" cy="86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>
                  <a:latin typeface="Times New Roman" panose="02020603050405020304" pitchFamily="18" charset="0"/>
                </a:rPr>
                <a:t> </a:t>
              </a:r>
              <a:r>
                <a:rPr lang="fr-FR" altLang="fr-FR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Gestion de la marque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Roland Garros</a:t>
              </a:r>
              <a:endParaRPr lang="fr-FR" altLang="fr-FR" sz="1200" b="1">
                <a:solidFill>
                  <a:srgbClr val="000000"/>
                </a:solidFill>
              </a:endParaRPr>
            </a:p>
          </p:txBody>
        </p:sp>
        <p:sp>
          <p:nvSpPr>
            <p:cNvPr id="100367" name="Line 16">
              <a:extLst>
                <a:ext uri="{FF2B5EF4-FFF2-40B4-BE49-F238E27FC236}">
                  <a16:creationId xmlns:a16="http://schemas.microsoft.com/office/drawing/2014/main" id="{418B7402-6AEE-49FC-B8F9-42929BF9E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7" y="6035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68" name="AutoShape 17">
              <a:extLst>
                <a:ext uri="{FF2B5EF4-FFF2-40B4-BE49-F238E27FC236}">
                  <a16:creationId xmlns:a16="http://schemas.microsoft.com/office/drawing/2014/main" id="{77AD10B4-5CB1-4955-ABCD-6F208581A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" y="7331"/>
              <a:ext cx="1440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Aménagement Infrastructures</a:t>
              </a:r>
              <a:endParaRPr lang="fr-FR" altLang="fr-FR" sz="1800" b="1">
                <a:solidFill>
                  <a:srgbClr val="000000"/>
                </a:solidFill>
              </a:endParaRPr>
            </a:p>
          </p:txBody>
        </p:sp>
        <p:sp>
          <p:nvSpPr>
            <p:cNvPr id="100369" name="Line 18">
              <a:extLst>
                <a:ext uri="{FF2B5EF4-FFF2-40B4-BE49-F238E27FC236}">
                  <a16:creationId xmlns:a16="http://schemas.microsoft.com/office/drawing/2014/main" id="{31CEE2B9-761B-4183-A9D2-0F04FB893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61" y="7043"/>
              <a:ext cx="57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70" name="AutoShape 19">
              <a:extLst>
                <a:ext uri="{FF2B5EF4-FFF2-40B4-BE49-F238E27FC236}">
                  <a16:creationId xmlns:a16="http://schemas.microsoft.com/office/drawing/2014/main" id="{984B5A01-C330-4452-A7CC-E1A20321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5171"/>
              <a:ext cx="1296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Gestion de la relation - client</a:t>
              </a:r>
              <a:endParaRPr lang="fr-FR" altLang="fr-FR" sz="1400" b="1">
                <a:solidFill>
                  <a:srgbClr val="000000"/>
                </a:solidFill>
              </a:endParaRPr>
            </a:p>
          </p:txBody>
        </p:sp>
        <p:sp>
          <p:nvSpPr>
            <p:cNvPr id="100371" name="Line 20">
              <a:extLst>
                <a:ext uri="{FF2B5EF4-FFF2-40B4-BE49-F238E27FC236}">
                  <a16:creationId xmlns:a16="http://schemas.microsoft.com/office/drawing/2014/main" id="{8924895C-6045-4E7C-8E65-7757EB1EEB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61" y="5747"/>
              <a:ext cx="576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72" name="Line 21">
              <a:extLst>
                <a:ext uri="{FF2B5EF4-FFF2-40B4-BE49-F238E27FC236}">
                  <a16:creationId xmlns:a16="http://schemas.microsoft.com/office/drawing/2014/main" id="{2A5DC0EF-4F7A-4677-9ADC-1E9F813BC3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01" y="6035"/>
              <a:ext cx="1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73" name="Rectangle 22">
              <a:extLst>
                <a:ext uri="{FF2B5EF4-FFF2-40B4-BE49-F238E27FC236}">
                  <a16:creationId xmlns:a16="http://schemas.microsoft.com/office/drawing/2014/main" id="{C7EEA311-B2A2-4CE1-824F-86A40DDD0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" y="8051"/>
              <a:ext cx="432" cy="28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00374" name="Line 23">
              <a:extLst>
                <a:ext uri="{FF2B5EF4-FFF2-40B4-BE49-F238E27FC236}">
                  <a16:creationId xmlns:a16="http://schemas.microsoft.com/office/drawing/2014/main" id="{09264D3E-F543-48C0-8CDA-2A8DC0286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7" y="8195"/>
              <a:ext cx="4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75" name="Line 24">
              <a:extLst>
                <a:ext uri="{FF2B5EF4-FFF2-40B4-BE49-F238E27FC236}">
                  <a16:creationId xmlns:a16="http://schemas.microsoft.com/office/drawing/2014/main" id="{0E9BE608-6493-4AD3-BDAB-1EA4BE011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7" y="8195"/>
              <a:ext cx="43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76" name="Text Box 25">
              <a:extLst>
                <a:ext uri="{FF2B5EF4-FFF2-40B4-BE49-F238E27FC236}">
                  <a16:creationId xmlns:a16="http://schemas.microsoft.com/office/drawing/2014/main" id="{00427284-A349-4FDE-807A-BCBDA3566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1" y="8051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Base de ressources</a:t>
              </a:r>
              <a:endParaRPr lang="fr-FR" altLang="fr-FR" sz="1400"/>
            </a:p>
          </p:txBody>
        </p:sp>
        <p:sp>
          <p:nvSpPr>
            <p:cNvPr id="100377" name="Oval 26">
              <a:extLst>
                <a:ext uri="{FF2B5EF4-FFF2-40B4-BE49-F238E27FC236}">
                  <a16:creationId xmlns:a16="http://schemas.microsoft.com/office/drawing/2014/main" id="{949E43FE-9AD9-4335-9E74-3168866E3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1" y="8051"/>
              <a:ext cx="432" cy="2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00378" name="Text Box 27">
              <a:extLst>
                <a:ext uri="{FF2B5EF4-FFF2-40B4-BE49-F238E27FC236}">
                  <a16:creationId xmlns:a16="http://schemas.microsoft.com/office/drawing/2014/main" id="{1C69FAAB-7A97-40E9-8445-E6CA37764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" y="8051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Impact direct</a:t>
              </a:r>
              <a:endParaRPr lang="fr-FR" altLang="fr-FR" sz="1400"/>
            </a:p>
          </p:txBody>
        </p:sp>
        <p:sp>
          <p:nvSpPr>
            <p:cNvPr id="100379" name="Text Box 28">
              <a:extLst>
                <a:ext uri="{FF2B5EF4-FFF2-40B4-BE49-F238E27FC236}">
                  <a16:creationId xmlns:a16="http://schemas.microsoft.com/office/drawing/2014/main" id="{FB28EBD8-261C-4F87-AE75-8D53A8584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3" y="8051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Déploiement</a:t>
              </a:r>
              <a:endParaRPr lang="fr-FR" altLang="fr-FR" sz="1400"/>
            </a:p>
          </p:txBody>
        </p:sp>
        <p:sp>
          <p:nvSpPr>
            <p:cNvPr id="100380" name="Text Box 29">
              <a:extLst>
                <a:ext uri="{FF2B5EF4-FFF2-40B4-BE49-F238E27FC236}">
                  <a16:creationId xmlns:a16="http://schemas.microsoft.com/office/drawing/2014/main" id="{9A0D7B76-BDEF-452A-8DE4-A5B7A2A68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3" y="8051"/>
              <a:ext cx="18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Compétences distinctives</a:t>
              </a:r>
              <a:endParaRPr lang="fr-FR" altLang="fr-FR" sz="1400"/>
            </a:p>
          </p:txBody>
        </p:sp>
        <p:sp>
          <p:nvSpPr>
            <p:cNvPr id="100381" name="Line 30">
              <a:extLst>
                <a:ext uri="{FF2B5EF4-FFF2-40B4-BE49-F238E27FC236}">
                  <a16:creationId xmlns:a16="http://schemas.microsoft.com/office/drawing/2014/main" id="{4215BDCD-7BE3-4965-B9C4-A01E075E44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1" y="6755"/>
              <a:ext cx="1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382" name="Oval 31">
              <a:extLst>
                <a:ext uri="{FF2B5EF4-FFF2-40B4-BE49-F238E27FC236}">
                  <a16:creationId xmlns:a16="http://schemas.microsoft.com/office/drawing/2014/main" id="{44429C03-486B-44B6-BD32-D0786839F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" y="6179"/>
              <a:ext cx="1152" cy="67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Agences externes</a:t>
              </a:r>
              <a:endParaRPr lang="fr-FR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100383" name="Line 32">
              <a:extLst>
                <a:ext uri="{FF2B5EF4-FFF2-40B4-BE49-F238E27FC236}">
                  <a16:creationId xmlns:a16="http://schemas.microsoft.com/office/drawing/2014/main" id="{2784433E-93B3-4C22-BAC6-C90ACF5E8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01" y="6467"/>
              <a:ext cx="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2545" name="Rectangle 33">
            <a:extLst>
              <a:ext uri="{FF2B5EF4-FFF2-40B4-BE49-F238E27FC236}">
                <a16:creationId xmlns:a16="http://schemas.microsoft.com/office/drawing/2014/main" id="{7777E9FC-D5F6-4FB4-BEC3-27898115E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b="1" dirty="0"/>
              <a:t>Business Model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F22DEAA1-EF6D-4837-BF36-A6FEDC230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83661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2800" b="1" dirty="0" err="1">
                <a:solidFill>
                  <a:schemeClr val="tx1"/>
                </a:solidFill>
              </a:rPr>
              <a:t>Reputational</a:t>
            </a:r>
            <a:r>
              <a:rPr lang="fr-FR" sz="2800" b="1" dirty="0">
                <a:solidFill>
                  <a:schemeClr val="tx1"/>
                </a:solidFill>
              </a:rPr>
              <a:t> business model and </a:t>
            </a:r>
            <a:r>
              <a:rPr lang="fr-FR" sz="2800" b="1" dirty="0" err="1">
                <a:solidFill>
                  <a:schemeClr val="tx1"/>
                </a:solidFill>
              </a:rPr>
              <a:t>external</a:t>
            </a:r>
            <a:r>
              <a:rPr lang="fr-FR" sz="2800" b="1" dirty="0">
                <a:solidFill>
                  <a:schemeClr val="tx1"/>
                </a:solidFill>
              </a:rPr>
              <a:t> control of </a:t>
            </a:r>
            <a:r>
              <a:rPr lang="fr-FR" sz="2800" b="1" dirty="0" err="1">
                <a:solidFill>
                  <a:schemeClr val="tx1"/>
                </a:solidFill>
              </a:rPr>
              <a:t>your</a:t>
            </a:r>
            <a:r>
              <a:rPr lang="fr-FR" sz="2800" b="1" dirty="0">
                <a:solidFill>
                  <a:schemeClr val="tx1"/>
                </a:solidFill>
              </a:rPr>
              <a:t> stakeholders sharing </a:t>
            </a:r>
            <a:r>
              <a:rPr lang="fr-FR" sz="2800" b="1" dirty="0" err="1">
                <a:solidFill>
                  <a:schemeClr val="tx1"/>
                </a:solidFill>
              </a:rPr>
              <a:t>resources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24BDE77-B05B-4098-A1B5-5A805D3C6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3150" y="4718051"/>
            <a:ext cx="1588" cy="982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363A003B-0997-4871-A2BA-85DE05A14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914" y="2509839"/>
            <a:ext cx="998537" cy="1076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42D25513-2780-4EFF-845B-8F654E7B6F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9476" y="4652964"/>
            <a:ext cx="982663" cy="801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04190659-CCCE-41F3-9DE1-29ABAF7C7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57975" y="2509839"/>
            <a:ext cx="958850" cy="1004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3" name="Oval 7">
            <a:extLst>
              <a:ext uri="{FF2B5EF4-FFF2-40B4-BE49-F238E27FC236}">
                <a16:creationId xmlns:a16="http://schemas.microsoft.com/office/drawing/2014/main" id="{1540C463-B0D6-471B-B5FB-22F8DD6A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6" y="3492500"/>
            <a:ext cx="2303463" cy="12271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</a:rPr>
              <a:t>Club / event</a:t>
            </a:r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8DC63957-F3AA-496F-A5CA-3BA0D93094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97651" y="4645025"/>
            <a:ext cx="823913" cy="801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5" name="Line 9">
            <a:extLst>
              <a:ext uri="{FF2B5EF4-FFF2-40B4-BE49-F238E27FC236}">
                <a16:creationId xmlns:a16="http://schemas.microsoft.com/office/drawing/2014/main" id="{5A434B4F-3C78-4C38-943A-DF5508D0A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501901"/>
            <a:ext cx="0" cy="981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DECF524D-3DFE-4A79-8EE6-DA0D928E5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339" y="3925888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FF30C536-0017-434A-98CD-A0BFAEDA12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5350" y="3925888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188" name="Oval 12">
            <a:extLst>
              <a:ext uri="{FF2B5EF4-FFF2-40B4-BE49-F238E27FC236}">
                <a16:creationId xmlns:a16="http://schemas.microsoft.com/office/drawing/2014/main" id="{4F6EFD68-7DF6-4EDF-B796-33A55585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844676"/>
            <a:ext cx="5976938" cy="4321175"/>
          </a:xfrm>
          <a:prstGeom prst="ellips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8189" name="Text Box 13">
            <a:extLst>
              <a:ext uri="{FF2B5EF4-FFF2-40B4-BE49-F238E27FC236}">
                <a16:creationId xmlns:a16="http://schemas.microsoft.com/office/drawing/2014/main" id="{40F466D4-35F4-4122-8482-4CCAB530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3709988"/>
            <a:ext cx="1727200" cy="7366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fr-FR" sz="1400" b="1">
              <a:latin typeface="Verdana" pitchFamily="34" charset="0"/>
            </a:endParaRPr>
          </a:p>
          <a:p>
            <a:pPr algn="ctr" eaLnBrk="1" hangingPunct="1">
              <a:defRPr/>
            </a:pPr>
            <a:r>
              <a:rPr lang="fr-FR" sz="1600" b="1">
                <a:latin typeface="Verdana" pitchFamily="34" charset="0"/>
              </a:rPr>
              <a:t>Organization</a:t>
            </a:r>
          </a:p>
        </p:txBody>
      </p:sp>
      <p:sp>
        <p:nvSpPr>
          <p:cNvPr id="101390" name="Text Box 14">
            <a:extLst>
              <a:ext uri="{FF2B5EF4-FFF2-40B4-BE49-F238E27FC236}">
                <a16:creationId xmlns:a16="http://schemas.microsoft.com/office/drawing/2014/main" id="{A881D6CF-78E9-41AE-B5E4-1AB1501A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6" y="1785938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Private Sponsors</a:t>
            </a:r>
          </a:p>
        </p:txBody>
      </p:sp>
      <p:sp>
        <p:nvSpPr>
          <p:cNvPr id="101391" name="Text Box 15">
            <a:extLst>
              <a:ext uri="{FF2B5EF4-FFF2-40B4-BE49-F238E27FC236}">
                <a16:creationId xmlns:a16="http://schemas.microsoft.com/office/drawing/2014/main" id="{42ED965F-40A9-47CA-8E40-620B42B1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076" y="1765300"/>
            <a:ext cx="2193925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Public sponors</a:t>
            </a:r>
          </a:p>
        </p:txBody>
      </p:sp>
      <p:sp>
        <p:nvSpPr>
          <p:cNvPr id="101392" name="Text Box 16">
            <a:extLst>
              <a:ext uri="{FF2B5EF4-FFF2-40B4-BE49-F238E27FC236}">
                <a16:creationId xmlns:a16="http://schemas.microsoft.com/office/drawing/2014/main" id="{0342F032-177B-44CE-9F59-E06F933F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1773238"/>
            <a:ext cx="2559050" cy="736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Sports Institutions</a:t>
            </a:r>
          </a:p>
        </p:txBody>
      </p:sp>
      <p:sp>
        <p:nvSpPr>
          <p:cNvPr id="101393" name="Text Box 17">
            <a:extLst>
              <a:ext uri="{FF2B5EF4-FFF2-40B4-BE49-F238E27FC236}">
                <a16:creationId xmlns:a16="http://schemas.microsoft.com/office/drawing/2014/main" id="{6B95C271-6323-42F1-88D1-61471BECD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1" y="3709988"/>
            <a:ext cx="1281113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Athletes</a:t>
            </a:r>
          </a:p>
        </p:txBody>
      </p:sp>
      <p:sp>
        <p:nvSpPr>
          <p:cNvPr id="101394" name="Text Box 18">
            <a:extLst>
              <a:ext uri="{FF2B5EF4-FFF2-40B4-BE49-F238E27FC236}">
                <a16:creationId xmlns:a16="http://schemas.microsoft.com/office/drawing/2014/main" id="{E7905929-2316-45AF-83DB-375A243B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4" y="5446713"/>
            <a:ext cx="1646237" cy="736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Fans</a:t>
            </a:r>
          </a:p>
        </p:txBody>
      </p:sp>
      <p:sp>
        <p:nvSpPr>
          <p:cNvPr id="101395" name="Text Box 19">
            <a:extLst>
              <a:ext uri="{FF2B5EF4-FFF2-40B4-BE49-F238E27FC236}">
                <a16:creationId xmlns:a16="http://schemas.microsoft.com/office/drawing/2014/main" id="{441E3BEE-7716-4FAB-99C0-75FA8E93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75" y="5700713"/>
            <a:ext cx="1098550" cy="735012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Media</a:t>
            </a:r>
          </a:p>
        </p:txBody>
      </p:sp>
      <p:sp>
        <p:nvSpPr>
          <p:cNvPr id="101396" name="Text Box 20">
            <a:extLst>
              <a:ext uri="{FF2B5EF4-FFF2-40B4-BE49-F238E27FC236}">
                <a16:creationId xmlns:a16="http://schemas.microsoft.com/office/drawing/2014/main" id="{9373FD16-D431-4A45-92F4-616E596E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5454650"/>
            <a:ext cx="1644650" cy="736600"/>
          </a:xfrm>
          <a:prstGeom prst="rect">
            <a:avLst/>
          </a:prstGeom>
          <a:solidFill>
            <a:srgbClr val="FF00FF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Verdana" panose="020B0604030504040204" pitchFamily="34" charset="0"/>
              </a:rPr>
              <a:t>Suppliers</a:t>
            </a:r>
          </a:p>
        </p:txBody>
      </p:sp>
      <p:sp>
        <p:nvSpPr>
          <p:cNvPr id="178197" name="Text Box 21">
            <a:extLst>
              <a:ext uri="{FF2B5EF4-FFF2-40B4-BE49-F238E27FC236}">
                <a16:creationId xmlns:a16="http://schemas.microsoft.com/office/drawing/2014/main" id="{3DADD237-2BAC-4204-90D2-EFE7C4F13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908050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Connexion with Fans = activations</a:t>
            </a:r>
          </a:p>
        </p:txBody>
      </p:sp>
      <p:sp>
        <p:nvSpPr>
          <p:cNvPr id="178198" name="Rectangle 22">
            <a:extLst>
              <a:ext uri="{FF2B5EF4-FFF2-40B4-BE49-F238E27FC236}">
                <a16:creationId xmlns:a16="http://schemas.microsoft.com/office/drawing/2014/main" id="{42FFEE2D-A783-4A15-90B2-A7C6A0B72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6308725"/>
            <a:ext cx="182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Services for fans</a:t>
            </a:r>
          </a:p>
        </p:txBody>
      </p:sp>
      <p:sp>
        <p:nvSpPr>
          <p:cNvPr id="101399" name="Text Box 23">
            <a:extLst>
              <a:ext uri="{FF2B5EF4-FFF2-40B4-BE49-F238E27FC236}">
                <a16:creationId xmlns:a16="http://schemas.microsoft.com/office/drawing/2014/main" id="{5CCE2128-BB1A-4200-975D-62FBF9C0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81526"/>
            <a:ext cx="1835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Reputational  Business Model</a:t>
            </a:r>
          </a:p>
        </p:txBody>
      </p:sp>
      <p:sp>
        <p:nvSpPr>
          <p:cNvPr id="178200" name="Line 24">
            <a:extLst>
              <a:ext uri="{FF2B5EF4-FFF2-40B4-BE49-F238E27FC236}">
                <a16:creationId xmlns:a16="http://schemas.microsoft.com/office/drawing/2014/main" id="{055453FD-EF9C-4B60-A97A-77B319928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4339" y="1557338"/>
            <a:ext cx="503237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1" name="Line 25">
            <a:extLst>
              <a:ext uri="{FF2B5EF4-FFF2-40B4-BE49-F238E27FC236}">
                <a16:creationId xmlns:a16="http://schemas.microsoft.com/office/drawing/2014/main" id="{E988C0D7-E539-4B6F-95C9-AE38B0232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557338"/>
            <a:ext cx="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2" name="Line 26">
            <a:extLst>
              <a:ext uri="{FF2B5EF4-FFF2-40B4-BE49-F238E27FC236}">
                <a16:creationId xmlns:a16="http://schemas.microsoft.com/office/drawing/2014/main" id="{ADDC08DE-7811-488B-8DE0-99F67973D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1484314"/>
            <a:ext cx="719138" cy="28892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3" name="Line 27">
            <a:extLst>
              <a:ext uri="{FF2B5EF4-FFF2-40B4-BE49-F238E27FC236}">
                <a16:creationId xmlns:a16="http://schemas.microsoft.com/office/drawing/2014/main" id="{09005DB7-62EB-45CB-9615-62A80B4FB4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82889" y="6021388"/>
            <a:ext cx="288925" cy="3603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4" name="Line 28">
            <a:extLst>
              <a:ext uri="{FF2B5EF4-FFF2-40B4-BE49-F238E27FC236}">
                <a16:creationId xmlns:a16="http://schemas.microsoft.com/office/drawing/2014/main" id="{0649E31E-5A85-435D-8E60-539E382F7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9288" y="4437063"/>
            <a:ext cx="144462" cy="1444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5" name="Text Box 29">
            <a:extLst>
              <a:ext uri="{FF2B5EF4-FFF2-40B4-BE49-F238E27FC236}">
                <a16:creationId xmlns:a16="http://schemas.microsoft.com/office/drawing/2014/main" id="{14A9EC28-8303-4B75-B9D2-1107C5D1A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6276976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99FF33"/>
                </a:solidFill>
                <a:cs typeface="Arial" panose="020B0604020202020204" pitchFamily="34" charset="0"/>
              </a:rPr>
              <a:t>Fans plat-form = Entertainement </a:t>
            </a:r>
          </a:p>
        </p:txBody>
      </p:sp>
      <p:sp>
        <p:nvSpPr>
          <p:cNvPr id="178206" name="Line 30">
            <a:extLst>
              <a:ext uri="{FF2B5EF4-FFF2-40B4-BE49-F238E27FC236}">
                <a16:creationId xmlns:a16="http://schemas.microsoft.com/office/drawing/2014/main" id="{8DFBD9CB-62EF-493D-BDB1-4872C576DD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43700" y="6308725"/>
            <a:ext cx="1873250" cy="2159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7" name="Line 31">
            <a:extLst>
              <a:ext uri="{FF2B5EF4-FFF2-40B4-BE49-F238E27FC236}">
                <a16:creationId xmlns:a16="http://schemas.microsoft.com/office/drawing/2014/main" id="{11D099E6-462C-4B9E-B24D-A3E9AC2679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48751" y="5949951"/>
            <a:ext cx="360363" cy="358775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8" name="Line 32">
            <a:extLst>
              <a:ext uri="{FF2B5EF4-FFF2-40B4-BE49-F238E27FC236}">
                <a16:creationId xmlns:a16="http://schemas.microsoft.com/office/drawing/2014/main" id="{11DFFCB1-B444-4606-886A-FADE3B3691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480551" y="4437063"/>
            <a:ext cx="576263" cy="1871662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8209" name="WordArt 33">
            <a:extLst>
              <a:ext uri="{FF2B5EF4-FFF2-40B4-BE49-F238E27FC236}">
                <a16:creationId xmlns:a16="http://schemas.microsoft.com/office/drawing/2014/main" id="{A2E940AD-EAC6-441E-A15E-5A023856DD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640238">
            <a:off x="4656138" y="3068639"/>
            <a:ext cx="2735262" cy="22701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Reputation</a:t>
            </a:r>
          </a:p>
        </p:txBody>
      </p:sp>
      <p:sp>
        <p:nvSpPr>
          <p:cNvPr id="178210" name="WordArt 34">
            <a:extLst>
              <a:ext uri="{FF2B5EF4-FFF2-40B4-BE49-F238E27FC236}">
                <a16:creationId xmlns:a16="http://schemas.microsoft.com/office/drawing/2014/main" id="{2A2229E4-8D53-47A2-96C8-890DAEF763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8825578">
            <a:off x="4872039" y="3860800"/>
            <a:ext cx="3248025" cy="1252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Arial Black" panose="020B0A04020102020204" pitchFamily="34" charset="0"/>
              </a:rPr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8" grpId="0" animBg="1"/>
      <p:bldP spid="178197" grpId="0"/>
      <p:bldP spid="178198" grpId="0"/>
      <p:bldP spid="17820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y Forget : « La communication n&amp;#39;a jamais existé avec Gilles Moretton » -  YouTube">
            <a:extLst>
              <a:ext uri="{FF2B5EF4-FFF2-40B4-BE49-F238E27FC236}">
                <a16:creationId xmlns:a16="http://schemas.microsoft.com/office/drawing/2014/main" id="{5AC623AD-9F00-4C6C-B8D3-296DA284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53117" cy="32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&amp;#39;ÉQUIPE on Twitter: &amp;quot;Amélie Mauresmo nouvelle directrice du tournoi de  Roland-Garros Le président de la Fédération française de tennis Gilles  Moretton a confirmé la nomination d&amp;#39;Amélie Mauresmo à la direction de  Roland-Garros.">
            <a:extLst>
              <a:ext uri="{FF2B5EF4-FFF2-40B4-BE49-F238E27FC236}">
                <a16:creationId xmlns:a16="http://schemas.microsoft.com/office/drawing/2014/main" id="{E825D39F-A4A5-47FD-AB65-BB5A68BA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10" y="0"/>
            <a:ext cx="441649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brice FENWICK on Twitter: &amp;quot;A 48 ans #Moretton était déjà dans la presse  le pas gentil organisateur. Fev2021 president #FFT organisateur du tournoi  #Rolandgarros pas gentil, pas gentil ce monsieur, j&amp;#39;ai reçu">
            <a:extLst>
              <a:ext uri="{FF2B5EF4-FFF2-40B4-BE49-F238E27FC236}">
                <a16:creationId xmlns:a16="http://schemas.microsoft.com/office/drawing/2014/main" id="{E32EBA2C-46F7-4103-ADED-796C6002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3482"/>
            <a:ext cx="4153638" cy="27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FT: Gilles Moretton, the bottom of a sulphurous election">
            <a:extLst>
              <a:ext uri="{FF2B5EF4-FFF2-40B4-BE49-F238E27FC236}">
                <a16:creationId xmlns:a16="http://schemas.microsoft.com/office/drawing/2014/main" id="{4A98A133-9AED-40EC-A412-854CF0AA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38" y="3236128"/>
            <a:ext cx="3621872" cy="36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963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9F7E8F20-D4F4-41E7-B186-796A5A817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0350"/>
            <a:ext cx="9144000" cy="6302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4000" b="1" dirty="0" err="1"/>
              <a:t>Reputational</a:t>
            </a:r>
            <a:r>
              <a:rPr lang="fr-FR" sz="4000" b="1" dirty="0"/>
              <a:t> </a:t>
            </a:r>
            <a:r>
              <a:rPr lang="fr-FR" sz="4000" b="1" dirty="0">
                <a:sym typeface="Wingdings" pitchFamily="2" charset="2"/>
              </a:rPr>
              <a:t> FRM </a:t>
            </a:r>
            <a:r>
              <a:rPr lang="fr-FR" sz="4000" b="1" dirty="0"/>
              <a:t>Business Model</a:t>
            </a:r>
          </a:p>
        </p:txBody>
      </p:sp>
      <p:sp>
        <p:nvSpPr>
          <p:cNvPr id="102403" name="AutoShape 3">
            <a:extLst>
              <a:ext uri="{FF2B5EF4-FFF2-40B4-BE49-F238E27FC236}">
                <a16:creationId xmlns:a16="http://schemas.microsoft.com/office/drawing/2014/main" id="{69845D67-ED7F-47CF-ABD3-C80985325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7126" y="1196976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02404" name="Text Box 4">
            <a:extLst>
              <a:ext uri="{FF2B5EF4-FFF2-40B4-BE49-F238E27FC236}">
                <a16:creationId xmlns:a16="http://schemas.microsoft.com/office/drawing/2014/main" id="{EFE2A72B-AF05-438A-ADD2-0DA16652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2997201"/>
            <a:ext cx="1800225" cy="7207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  <a:cs typeface="Arial" panose="020B0604020202020204" pitchFamily="34" charset="0"/>
              </a:rPr>
              <a:t>Reputation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47DCEE91-530A-43D9-AF02-91F8D841E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1" y="2997200"/>
            <a:ext cx="1800225" cy="8636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Physical Resources (Stadium)</a:t>
            </a:r>
            <a:endParaRPr lang="fr-FR" altLang="fr-FR" sz="1600" b="1">
              <a:solidFill>
                <a:srgbClr val="FF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06" name="Text Box 6">
            <a:extLst>
              <a:ext uri="{FF2B5EF4-FFF2-40B4-BE49-F238E27FC236}">
                <a16:creationId xmlns:a16="http://schemas.microsoft.com/office/drawing/2014/main" id="{4EE8309B-376F-4841-B66C-FBE433E87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1" y="1917700"/>
            <a:ext cx="1800225" cy="7191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  <a:cs typeface="Arial" panose="020B0604020202020204" pitchFamily="34" charset="0"/>
              </a:rPr>
              <a:t>Parnerships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07" name="Text Box 7">
            <a:extLst>
              <a:ext uri="{FF2B5EF4-FFF2-40B4-BE49-F238E27FC236}">
                <a16:creationId xmlns:a16="http://schemas.microsoft.com/office/drawing/2014/main" id="{B19EA857-BA88-47D9-A189-82D69F59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51" y="4076701"/>
            <a:ext cx="1800225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Social Capital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08" name="Line 8">
            <a:extLst>
              <a:ext uri="{FF2B5EF4-FFF2-40B4-BE49-F238E27FC236}">
                <a16:creationId xmlns:a16="http://schemas.microsoft.com/office/drawing/2014/main" id="{1FED4A82-E457-4C9F-8A75-06191BD278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7464" y="3357564"/>
            <a:ext cx="719137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09" name="Line 9">
            <a:extLst>
              <a:ext uri="{FF2B5EF4-FFF2-40B4-BE49-F238E27FC236}">
                <a16:creationId xmlns:a16="http://schemas.microsoft.com/office/drawing/2014/main" id="{E86D8676-1355-4604-A156-3CA576F95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6" y="2636838"/>
            <a:ext cx="720725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0" name="Line 10">
            <a:extLst>
              <a:ext uri="{FF2B5EF4-FFF2-40B4-BE49-F238E27FC236}">
                <a16:creationId xmlns:a16="http://schemas.microsoft.com/office/drawing/2014/main" id="{FFD6DF2F-0F87-49DF-B9BA-C465003CC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6826" y="3717926"/>
            <a:ext cx="720725" cy="3587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1" name="Oval 11">
            <a:extLst>
              <a:ext uri="{FF2B5EF4-FFF2-40B4-BE49-F238E27FC236}">
                <a16:creationId xmlns:a16="http://schemas.microsoft.com/office/drawing/2014/main" id="{6595F7BC-4E8E-41A0-801C-B003065DA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4076700"/>
            <a:ext cx="1906588" cy="10810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Garamond" panose="02020404030301010803" pitchFamily="18" charset="0"/>
                <a:cs typeface="Arial" panose="020B0604020202020204" pitchFamily="34" charset="0"/>
              </a:rPr>
              <a:t>Entertainment Production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Garamond" panose="02020404030301010803" pitchFamily="18" charset="0"/>
                <a:cs typeface="Arial" panose="020B0604020202020204" pitchFamily="34" charset="0"/>
              </a:rPr>
              <a:t>Ticketing &amp; CRM</a:t>
            </a:r>
          </a:p>
        </p:txBody>
      </p:sp>
      <p:sp>
        <p:nvSpPr>
          <p:cNvPr id="102412" name="Line 12">
            <a:extLst>
              <a:ext uri="{FF2B5EF4-FFF2-40B4-BE49-F238E27FC236}">
                <a16:creationId xmlns:a16="http://schemas.microsoft.com/office/drawing/2014/main" id="{BA84ACD2-54D2-4069-A200-F07405008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7825" y="3357564"/>
            <a:ext cx="0" cy="7191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3" name="AutoShape 13">
            <a:extLst>
              <a:ext uri="{FF2B5EF4-FFF2-40B4-BE49-F238E27FC236}">
                <a16:creationId xmlns:a16="http://schemas.microsoft.com/office/drawing/2014/main" id="{5C374704-5AC5-4FFC-95D1-08EF08FC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4257675"/>
            <a:ext cx="1800225" cy="719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cs typeface="Arial" panose="020B0604020202020204" pitchFamily="34" charset="0"/>
              </a:rPr>
              <a:t>PR infrastructure development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14" name="Line 14">
            <a:extLst>
              <a:ext uri="{FF2B5EF4-FFF2-40B4-BE49-F238E27FC236}">
                <a16:creationId xmlns:a16="http://schemas.microsoft.com/office/drawing/2014/main" id="{20151FAE-4EEF-415C-B720-2CF3283FEF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8050" y="3897313"/>
            <a:ext cx="719138" cy="3603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5" name="AutoShape 15">
            <a:extLst>
              <a:ext uri="{FF2B5EF4-FFF2-40B4-BE49-F238E27FC236}">
                <a16:creationId xmlns:a16="http://schemas.microsoft.com/office/drawing/2014/main" id="{39655FD0-03C6-4CDF-A8D9-E4B70B02A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1557339"/>
            <a:ext cx="1620838" cy="719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  <a:cs typeface="Arial" panose="020B0604020202020204" pitchFamily="34" charset="0"/>
              </a:rPr>
              <a:t>CRM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  <a:cs typeface="Arial" panose="020B0604020202020204" pitchFamily="34" charset="0"/>
              </a:rPr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  <a:cs typeface="Arial" panose="020B0604020202020204" pitchFamily="34" charset="0"/>
              </a:rPr>
              <a:t>B to B</a:t>
            </a:r>
            <a:endParaRPr lang="fr-FR" altLang="fr-FR" sz="14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16" name="Line 16">
            <a:extLst>
              <a:ext uri="{FF2B5EF4-FFF2-40B4-BE49-F238E27FC236}">
                <a16:creationId xmlns:a16="http://schemas.microsoft.com/office/drawing/2014/main" id="{B5011D08-EB2C-4FF9-9221-9583CEE458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88050" y="2276475"/>
            <a:ext cx="719138" cy="54133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7" name="Line 17">
            <a:extLst>
              <a:ext uri="{FF2B5EF4-FFF2-40B4-BE49-F238E27FC236}">
                <a16:creationId xmlns:a16="http://schemas.microsoft.com/office/drawing/2014/main" id="{69486150-E530-438C-80BF-765B7400B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7300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8" name="Line 18">
            <a:extLst>
              <a:ext uri="{FF2B5EF4-FFF2-40B4-BE49-F238E27FC236}">
                <a16:creationId xmlns:a16="http://schemas.microsoft.com/office/drawing/2014/main" id="{E82BF0C8-18EE-4C86-8AA2-B7E76F75E5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28025" y="2636838"/>
            <a:ext cx="0" cy="14398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19" name="Line 19">
            <a:extLst>
              <a:ext uri="{FF2B5EF4-FFF2-40B4-BE49-F238E27FC236}">
                <a16:creationId xmlns:a16="http://schemas.microsoft.com/office/drawing/2014/main" id="{52082DA0-3031-4F1B-991F-AC7F364D69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88275" y="1196976"/>
            <a:ext cx="0" cy="7207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0" name="Line 20">
            <a:extLst>
              <a:ext uri="{FF2B5EF4-FFF2-40B4-BE49-F238E27FC236}">
                <a16:creationId xmlns:a16="http://schemas.microsoft.com/office/drawing/2014/main" id="{A1F3EEA5-A252-4BE1-9752-14038AC0E5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1451" y="1196975"/>
            <a:ext cx="5076825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1" name="Line 21">
            <a:extLst>
              <a:ext uri="{FF2B5EF4-FFF2-40B4-BE49-F238E27FC236}">
                <a16:creationId xmlns:a16="http://schemas.microsoft.com/office/drawing/2014/main" id="{79C8A638-816B-435B-983A-89DA4A24C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3141663"/>
            <a:ext cx="7191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2" name="Oval 22">
            <a:extLst>
              <a:ext uri="{FF2B5EF4-FFF2-40B4-BE49-F238E27FC236}">
                <a16:creationId xmlns:a16="http://schemas.microsoft.com/office/drawing/2014/main" id="{DB31CE58-AC91-4BF9-8FBA-963D9ED6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1916114"/>
            <a:ext cx="1762121" cy="720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 err="1">
                <a:latin typeface="Garamond" panose="02020404030301010803" pitchFamily="18" charset="0"/>
                <a:cs typeface="Arial" panose="020B0604020202020204" pitchFamily="34" charset="0"/>
              </a:rPr>
              <a:t>Athletes</a:t>
            </a:r>
            <a:endParaRPr lang="fr-FR" altLang="fr-FR" sz="14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latin typeface="Garamond" panose="02020404030301010803" pitchFamily="18" charset="0"/>
                <a:cs typeface="Arial" panose="020B0604020202020204" pitchFamily="34" charset="0"/>
              </a:rPr>
              <a:t>Management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23" name="Line 23">
            <a:extLst>
              <a:ext uri="{FF2B5EF4-FFF2-40B4-BE49-F238E27FC236}">
                <a16:creationId xmlns:a16="http://schemas.microsoft.com/office/drawing/2014/main" id="{05F6E3AC-038B-4D7A-A224-EF2AECD64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9875" y="2636839"/>
            <a:ext cx="0" cy="5048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4" name="Line 24">
            <a:extLst>
              <a:ext uri="{FF2B5EF4-FFF2-40B4-BE49-F238E27FC236}">
                <a16:creationId xmlns:a16="http://schemas.microsoft.com/office/drawing/2014/main" id="{42D7A66A-7120-4C1F-AF22-0EFC2C1EA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1196976"/>
            <a:ext cx="0" cy="1800225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5" name="Rectangle 25">
            <a:extLst>
              <a:ext uri="{FF2B5EF4-FFF2-40B4-BE49-F238E27FC236}">
                <a16:creationId xmlns:a16="http://schemas.microsoft.com/office/drawing/2014/main" id="{C623A947-37F0-4456-A5BC-8461A957C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5518151"/>
            <a:ext cx="541337" cy="3587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02426" name="Line 26">
            <a:extLst>
              <a:ext uri="{FF2B5EF4-FFF2-40B4-BE49-F238E27FC236}">
                <a16:creationId xmlns:a16="http://schemas.microsoft.com/office/drawing/2014/main" id="{D35FD072-0738-46DD-A51F-B9F967657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5697539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7" name="Line 27">
            <a:extLst>
              <a:ext uri="{FF2B5EF4-FFF2-40B4-BE49-F238E27FC236}">
                <a16:creationId xmlns:a16="http://schemas.microsoft.com/office/drawing/2014/main" id="{C97D84F0-9EFF-42B9-A3C5-90CBC60F6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6237289"/>
            <a:ext cx="541338" cy="1587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8" name="Line 28">
            <a:extLst>
              <a:ext uri="{FF2B5EF4-FFF2-40B4-BE49-F238E27FC236}">
                <a16:creationId xmlns:a16="http://schemas.microsoft.com/office/drawing/2014/main" id="{88757FE4-A554-425D-9387-7D77EFF19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5697539"/>
            <a:ext cx="539750" cy="15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29" name="Text Box 29">
            <a:extLst>
              <a:ext uri="{FF2B5EF4-FFF2-40B4-BE49-F238E27FC236}">
                <a16:creationId xmlns:a16="http://schemas.microsoft.com/office/drawing/2014/main" id="{70C6791C-DC4C-423F-A7D3-6924A3AA3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1" y="5518151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Resources Basis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30" name="Text Box 30">
            <a:extLst>
              <a:ext uri="{FF2B5EF4-FFF2-40B4-BE49-F238E27FC236}">
                <a16:creationId xmlns:a16="http://schemas.microsoft.com/office/drawing/2014/main" id="{04AD18D9-A345-4FA2-8F16-854192C81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6057901"/>
            <a:ext cx="1800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Indirect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31" name="Oval 31">
            <a:extLst>
              <a:ext uri="{FF2B5EF4-FFF2-40B4-BE49-F238E27FC236}">
                <a16:creationId xmlns:a16="http://schemas.microsoft.com/office/drawing/2014/main" id="{57F84DEE-8D7D-476D-BC65-55294F412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6237288"/>
            <a:ext cx="541337" cy="3603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02432" name="Text Box 32">
            <a:extLst>
              <a:ext uri="{FF2B5EF4-FFF2-40B4-BE49-F238E27FC236}">
                <a16:creationId xmlns:a16="http://schemas.microsoft.com/office/drawing/2014/main" id="{8829D992-E8C6-4168-8B11-4FE0FE49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518151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Direct impact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33" name="Text Box 33">
            <a:extLst>
              <a:ext uri="{FF2B5EF4-FFF2-40B4-BE49-F238E27FC236}">
                <a16:creationId xmlns:a16="http://schemas.microsoft.com/office/drawing/2014/main" id="{FF7C640D-C57E-462F-85B6-E0110C47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1" y="5518151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Deployment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02434" name="Text Box 34">
            <a:extLst>
              <a:ext uri="{FF2B5EF4-FFF2-40B4-BE49-F238E27FC236}">
                <a16:creationId xmlns:a16="http://schemas.microsoft.com/office/drawing/2014/main" id="{8C836E14-81B2-4921-A1A5-04C9C87D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1" y="6237288"/>
            <a:ext cx="2339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  <a:cs typeface="Arial" panose="020B0604020202020204" pitchFamily="34" charset="0"/>
              </a:rPr>
              <a:t>Core Competences</a:t>
            </a:r>
            <a:endParaRPr lang="fr-FR" altLang="fr-FR" sz="1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6163" name="Rectangle 35">
            <a:extLst>
              <a:ext uri="{FF2B5EF4-FFF2-40B4-BE49-F238E27FC236}">
                <a16:creationId xmlns:a16="http://schemas.microsoft.com/office/drawing/2014/main" id="{BF8EBFF2-6D6B-4737-8ADE-D90F4023D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3068639"/>
            <a:ext cx="1728787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FANS</a:t>
            </a:r>
          </a:p>
        </p:txBody>
      </p:sp>
      <p:sp>
        <p:nvSpPr>
          <p:cNvPr id="102436" name="AutoShape 36">
            <a:extLst>
              <a:ext uri="{FF2B5EF4-FFF2-40B4-BE49-F238E27FC236}">
                <a16:creationId xmlns:a16="http://schemas.microsoft.com/office/drawing/2014/main" id="{E5B20D27-3840-4A72-82F5-321E0E3925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43026" y="1412876"/>
            <a:ext cx="9001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76165" name="Rectangle 37">
            <a:extLst>
              <a:ext uri="{FF2B5EF4-FFF2-40B4-BE49-F238E27FC236}">
                <a16:creationId xmlns:a16="http://schemas.microsoft.com/office/drawing/2014/main" id="{4D56B3DE-3D38-47E3-8F77-898000EBE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997200"/>
            <a:ext cx="1439862" cy="6477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63" grpId="0" animBg="1"/>
      <p:bldP spid="1761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une 3009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85725"/>
            <a:ext cx="4591050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une 0110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4" y="179389"/>
            <a:ext cx="4548187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09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176" y="404814"/>
            <a:ext cx="9140825" cy="6092825"/>
          </a:xfrm>
        </p:spPr>
      </p:pic>
    </p:spTree>
    <p:extLst>
      <p:ext uri="{BB962C8B-B14F-4D97-AF65-F5344CB8AC3E}">
        <p14:creationId xmlns:p14="http://schemas.microsoft.com/office/powerpoint/2010/main" val="1629626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48" y="131585"/>
            <a:ext cx="4873095" cy="649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1" y="131585"/>
            <a:ext cx="4566531" cy="674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14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5" y="101600"/>
            <a:ext cx="4575304" cy="67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C02FF314-C58D-4B76-BF85-E40DDAE9B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72" y="-2822"/>
            <a:ext cx="593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0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648200" y="6245225"/>
            <a:ext cx="2895600" cy="476250"/>
          </a:xfrm>
        </p:spPr>
        <p:txBody>
          <a:bodyPr/>
          <a:lstStyle/>
          <a:p>
            <a:pPr algn="ctr">
              <a:defRPr/>
            </a:pPr>
            <a:fld id="{02423223-D8A3-43F5-A364-0CDAF15DDE95}" type="slidenum">
              <a:rPr lang="fr-FR" smtClean="0">
                <a:latin typeface="Arial" charset="0"/>
              </a:rPr>
              <a:pPr algn="ctr">
                <a:defRPr/>
              </a:pPr>
              <a:t>17</a:t>
            </a:fld>
            <a:endParaRPr lang="fr-FR">
              <a:latin typeface="Arial" charset="0"/>
            </a:endParaRPr>
          </a:p>
        </p:txBody>
      </p:sp>
      <p:pic>
        <p:nvPicPr>
          <p:cNvPr id="25603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04" y="-96838"/>
            <a:ext cx="5357984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94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96A9F72-8E17-6AF8-9019-DD8A86C86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5" b="-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05D80E-384C-17A2-C22C-2D7A8C3E3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8735" b="-2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359E558-6F5D-0925-E11A-A0578227C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-3" b="1215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9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t 2"/>
          <p:cNvGraphicFramePr>
            <a:graphicFrameLocks noChangeAspect="1"/>
          </p:cNvGraphicFramePr>
          <p:nvPr/>
        </p:nvGraphicFramePr>
        <p:xfrm>
          <a:off x="2279650" y="4149726"/>
          <a:ext cx="316865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365079" imgH="5841270" progId="">
                  <p:embed/>
                </p:oleObj>
              </mc:Choice>
              <mc:Fallback>
                <p:oleObj r:id="rId2" imgW="7365079" imgH="5841270" progId="">
                  <p:embed/>
                  <p:pic>
                    <p:nvPicPr>
                      <p:cNvPr id="26626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4149726"/>
                        <a:ext cx="3168650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5601"/>
            <a:ext cx="260032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4" y="204788"/>
            <a:ext cx="280193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22251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4" y="4237038"/>
            <a:ext cx="43529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1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29E572C-D4A1-4864-B6F2-5D63F4DA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2781300"/>
            <a:ext cx="151130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/>
              <a:t>Réputation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FB82EDE-2230-41A3-A4E7-D493F20E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692150"/>
            <a:ext cx="151130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/>
              <a:t>Partenariats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b="1"/>
              <a:t>Privés -¨Public – Médias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DEE7AA9F-1BD2-4237-A537-1A182E7F6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781300"/>
            <a:ext cx="151130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/>
              <a:t>Marque commerciale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b="1"/>
              <a:t>Merchandising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b="1"/>
              <a:t>Produits Dérivés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6A0F362-848D-4FF1-A530-F5940A057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4724400"/>
            <a:ext cx="151130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/>
              <a:t>Réseau relationnel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b="1"/>
              <a:t>Relations Publiques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585E5B3-A3D2-4D73-8E7D-8FD80F40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2781300"/>
            <a:ext cx="151130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/>
              <a:t>Stade – lieu - arena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b="1"/>
              <a:t>Billetterie</a:t>
            </a:r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A702A466-2214-410B-8837-BCB5B9DF7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3" y="30686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11F34179-098F-476A-A69F-577FBBCFDB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2175" y="3429000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3F54AA52-5561-4473-A069-108641A14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1" y="29972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7EB8736F-B5D9-4569-B971-B5F868CFBB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1" y="33575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7D31EC18-60DA-417C-BF50-FB9B32913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26" y="3141663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FA4E02AD-3C9F-4B11-BCA9-CA851C5401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2126" y="1557338"/>
            <a:ext cx="792163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9" name="Line 13">
            <a:extLst>
              <a:ext uri="{FF2B5EF4-FFF2-40B4-BE49-F238E27FC236}">
                <a16:creationId xmlns:a16="http://schemas.microsoft.com/office/drawing/2014/main" id="{1634257E-F0CD-402A-9DAF-9C67AC34E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25" y="3644900"/>
            <a:ext cx="8636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F1B7B808-B073-4D10-B397-5E63474F98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4200" y="1125538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1" name="Line 15">
            <a:extLst>
              <a:ext uri="{FF2B5EF4-FFF2-40B4-BE49-F238E27FC236}">
                <a16:creationId xmlns:a16="http://schemas.microsoft.com/office/drawing/2014/main" id="{56FF7C01-8E37-4D22-9A4C-B6B0F16C17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3839" y="4797425"/>
            <a:ext cx="367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2" name="Line 16">
            <a:extLst>
              <a:ext uri="{FF2B5EF4-FFF2-40B4-BE49-F238E27FC236}">
                <a16:creationId xmlns:a16="http://schemas.microsoft.com/office/drawing/2014/main" id="{FEFA3612-71FC-433B-A08D-870F81CCB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1625" y="364490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3" name="Line 17">
            <a:extLst>
              <a:ext uri="{FF2B5EF4-FFF2-40B4-BE49-F238E27FC236}">
                <a16:creationId xmlns:a16="http://schemas.microsoft.com/office/drawing/2014/main" id="{4270623E-B890-424B-B613-EB0BCC040D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9739" y="3933825"/>
            <a:ext cx="367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4" name="Line 18">
            <a:extLst>
              <a:ext uri="{FF2B5EF4-FFF2-40B4-BE49-F238E27FC236}">
                <a16:creationId xmlns:a16="http://schemas.microsoft.com/office/drawing/2014/main" id="{1EAA1C43-D68C-4D25-9715-3B0FC6AE39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9738" y="364490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5" name="Line 19">
            <a:extLst>
              <a:ext uri="{FF2B5EF4-FFF2-40B4-BE49-F238E27FC236}">
                <a16:creationId xmlns:a16="http://schemas.microsoft.com/office/drawing/2014/main" id="{41476B59-1FEA-4ED8-9649-A9F41401A6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3838" y="3644901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6" name="Line 20">
            <a:extLst>
              <a:ext uri="{FF2B5EF4-FFF2-40B4-BE49-F238E27FC236}">
                <a16:creationId xmlns:a16="http://schemas.microsoft.com/office/drawing/2014/main" id="{CFC5DDDE-D6CD-47EC-A3B3-EA2E51AAF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11255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7" name="Line 21">
            <a:extLst>
              <a:ext uri="{FF2B5EF4-FFF2-40B4-BE49-F238E27FC236}">
                <a16:creationId xmlns:a16="http://schemas.microsoft.com/office/drawing/2014/main" id="{0923BE55-A5A4-4BC7-A0B6-AC504798A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8" name="Line 22">
            <a:extLst>
              <a:ext uri="{FF2B5EF4-FFF2-40B4-BE49-F238E27FC236}">
                <a16:creationId xmlns:a16="http://schemas.microsoft.com/office/drawing/2014/main" id="{D4D88361-6E7C-4E5F-94D1-E557AD5BD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39" name="Text Box 23">
            <a:extLst>
              <a:ext uri="{FF2B5EF4-FFF2-40B4-BE49-F238E27FC236}">
                <a16:creationId xmlns:a16="http://schemas.microsoft.com/office/drawing/2014/main" id="{E3834280-F1E9-4AD9-BBA1-0840F8F8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0"/>
            <a:ext cx="15843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b="1" i="1"/>
              <a:t>Fournisseurs de contenus « spectacle »</a:t>
            </a:r>
          </a:p>
        </p:txBody>
      </p:sp>
      <p:sp>
        <p:nvSpPr>
          <p:cNvPr id="9240" name="Text Box 24">
            <a:extLst>
              <a:ext uri="{FF2B5EF4-FFF2-40B4-BE49-F238E27FC236}">
                <a16:creationId xmlns:a16="http://schemas.microsoft.com/office/drawing/2014/main" id="{8E3391C2-B1F1-4C91-8821-68084993E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6" y="0"/>
            <a:ext cx="15843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b="1" i="1"/>
              <a:t>Ressource synergique clé « Cœur » </a:t>
            </a:r>
          </a:p>
        </p:txBody>
      </p:sp>
      <p:sp>
        <p:nvSpPr>
          <p:cNvPr id="9241" name="Text Box 25">
            <a:extLst>
              <a:ext uri="{FF2B5EF4-FFF2-40B4-BE49-F238E27FC236}">
                <a16:creationId xmlns:a16="http://schemas.microsoft.com/office/drawing/2014/main" id="{2F24F5A6-A56D-496E-935D-E3B64B35D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0"/>
            <a:ext cx="15843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b="1" i="1"/>
              <a:t>Ressource de déploiement  « poumon »</a:t>
            </a:r>
          </a:p>
        </p:txBody>
      </p:sp>
      <p:sp>
        <p:nvSpPr>
          <p:cNvPr id="9242" name="Text Box 26">
            <a:extLst>
              <a:ext uri="{FF2B5EF4-FFF2-40B4-BE49-F238E27FC236}">
                <a16:creationId xmlns:a16="http://schemas.microsoft.com/office/drawing/2014/main" id="{16DAF4BE-EA27-4C5D-897A-372B93503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1" y="0"/>
            <a:ext cx="1584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b="1" i="1"/>
              <a:t>Ressources de marchés</a:t>
            </a:r>
          </a:p>
        </p:txBody>
      </p:sp>
      <p:sp>
        <p:nvSpPr>
          <p:cNvPr id="9243" name="Text Box 27">
            <a:extLst>
              <a:ext uri="{FF2B5EF4-FFF2-40B4-BE49-F238E27FC236}">
                <a16:creationId xmlns:a16="http://schemas.microsoft.com/office/drawing/2014/main" id="{44F85038-BFC8-475E-A6A4-60BE8B0E6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6092825"/>
            <a:ext cx="3311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i="1"/>
              <a:t>Ressources commerciales liés aux produits-services &amp; centres de profits</a:t>
            </a:r>
          </a:p>
        </p:txBody>
      </p:sp>
      <p:sp>
        <p:nvSpPr>
          <p:cNvPr id="9244" name="Text Box 28">
            <a:extLst>
              <a:ext uri="{FF2B5EF4-FFF2-40B4-BE49-F238E27FC236}">
                <a16:creationId xmlns:a16="http://schemas.microsoft.com/office/drawing/2014/main" id="{4473C34A-6803-460E-8BF4-AC2599A6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6" y="5734051"/>
            <a:ext cx="18002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i="1"/>
              <a:t>Ressource intangible : expressivité événementielle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817F2281-6BFC-4010-9272-83C50CA6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3860800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 i="1"/>
              <a:t>Hédonisme</a:t>
            </a:r>
          </a:p>
        </p:txBody>
      </p:sp>
      <p:sp>
        <p:nvSpPr>
          <p:cNvPr id="9246" name="Oval 30">
            <a:extLst>
              <a:ext uri="{FF2B5EF4-FFF2-40B4-BE49-F238E27FC236}">
                <a16:creationId xmlns:a16="http://schemas.microsoft.com/office/drawing/2014/main" id="{C4CADB17-5516-4B60-8A51-298E2084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773239"/>
            <a:ext cx="1295400" cy="719137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Management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Fournisseurs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principaux</a:t>
            </a:r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CC78E716-0D47-473C-AAC3-2BF567BD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773239"/>
            <a:ext cx="1295400" cy="719137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Communication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3A0D1DD7-A4F6-4CE6-8797-0F45A154A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24923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9" name="Line 33">
            <a:extLst>
              <a:ext uri="{FF2B5EF4-FFF2-40B4-BE49-F238E27FC236}">
                <a16:creationId xmlns:a16="http://schemas.microsoft.com/office/drawing/2014/main" id="{0740B34E-7298-4860-BF47-3E9D2DCBD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8" y="24923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50" name="Oval 34">
            <a:extLst>
              <a:ext uri="{FF2B5EF4-FFF2-40B4-BE49-F238E27FC236}">
                <a16:creationId xmlns:a16="http://schemas.microsoft.com/office/drawing/2014/main" id="{2F8D5D6C-6738-4696-A048-3124C08FB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1700214"/>
            <a:ext cx="1295400" cy="719137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Activation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Relation Client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Négociation</a:t>
            </a:r>
          </a:p>
        </p:txBody>
      </p:sp>
      <p:sp>
        <p:nvSpPr>
          <p:cNvPr id="9251" name="Oval 35">
            <a:extLst>
              <a:ext uri="{FF2B5EF4-FFF2-40B4-BE49-F238E27FC236}">
                <a16:creationId xmlns:a16="http://schemas.microsoft.com/office/drawing/2014/main" id="{7CCF4F04-CBF1-4BBF-83CF-278AB15B1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5876925"/>
            <a:ext cx="1295400" cy="719138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Relation Client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CRM</a:t>
            </a:r>
          </a:p>
        </p:txBody>
      </p:sp>
      <p:sp>
        <p:nvSpPr>
          <p:cNvPr id="9252" name="Oval 36">
            <a:extLst>
              <a:ext uri="{FF2B5EF4-FFF2-40B4-BE49-F238E27FC236}">
                <a16:creationId xmlns:a16="http://schemas.microsoft.com/office/drawing/2014/main" id="{EF72886E-4B72-4578-822A-CAD32EFB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3860800"/>
            <a:ext cx="1295400" cy="719138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Brand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Management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Co-branding</a:t>
            </a:r>
          </a:p>
        </p:txBody>
      </p:sp>
      <p:sp>
        <p:nvSpPr>
          <p:cNvPr id="9253" name="Oval 37">
            <a:extLst>
              <a:ext uri="{FF2B5EF4-FFF2-40B4-BE49-F238E27FC236}">
                <a16:creationId xmlns:a16="http://schemas.microsoft.com/office/drawing/2014/main" id="{D6F64445-4DCF-44B0-8A48-16A86F1EC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773238"/>
            <a:ext cx="1800225" cy="792162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Hospitalité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CRM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i="1"/>
              <a:t>Gestion lieu de vie </a:t>
            </a:r>
          </a:p>
        </p:txBody>
      </p:sp>
      <p:sp>
        <p:nvSpPr>
          <p:cNvPr id="9254" name="Line 38">
            <a:extLst>
              <a:ext uri="{FF2B5EF4-FFF2-40B4-BE49-F238E27FC236}">
                <a16:creationId xmlns:a16="http://schemas.microsoft.com/office/drawing/2014/main" id="{A1814A96-1C3C-4C9B-A5C6-69CF85724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373688"/>
            <a:ext cx="2484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D3C0DD52-4E2E-42EA-90BA-E361C314D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5373688"/>
            <a:ext cx="0" cy="148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56" name="Rectangle 40">
            <a:extLst>
              <a:ext uri="{FF2B5EF4-FFF2-40B4-BE49-F238E27FC236}">
                <a16:creationId xmlns:a16="http://schemas.microsoft.com/office/drawing/2014/main" id="{F1AA4507-5435-4215-8C84-4FF14A3B3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5589589"/>
            <a:ext cx="4318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257" name="Oval 41">
            <a:extLst>
              <a:ext uri="{FF2B5EF4-FFF2-40B4-BE49-F238E27FC236}">
                <a16:creationId xmlns:a16="http://schemas.microsoft.com/office/drawing/2014/main" id="{204E7A0F-0A2F-414B-AD7B-58A184223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6165851"/>
            <a:ext cx="504825" cy="3587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258" name="Text Box 42">
            <a:extLst>
              <a:ext uri="{FF2B5EF4-FFF2-40B4-BE49-F238E27FC236}">
                <a16:creationId xmlns:a16="http://schemas.microsoft.com/office/drawing/2014/main" id="{DFEC5D81-6BBD-4681-BBB5-F28471BE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5589588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/>
              <a:t>Ressources</a:t>
            </a:r>
          </a:p>
        </p:txBody>
      </p:sp>
      <p:sp>
        <p:nvSpPr>
          <p:cNvPr id="9259" name="Text Box 43">
            <a:extLst>
              <a:ext uri="{FF2B5EF4-FFF2-40B4-BE49-F238E27FC236}">
                <a16:creationId xmlns:a16="http://schemas.microsoft.com/office/drawing/2014/main" id="{6A186CF4-24C8-47BA-BA90-64F7C9B6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165850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/>
              <a:t>Compétences</a:t>
            </a:r>
          </a:p>
        </p:txBody>
      </p:sp>
      <p:sp>
        <p:nvSpPr>
          <p:cNvPr id="9260" name="AutoShape 44">
            <a:extLst>
              <a:ext uri="{FF2B5EF4-FFF2-40B4-BE49-F238E27FC236}">
                <a16:creationId xmlns:a16="http://schemas.microsoft.com/office/drawing/2014/main" id="{50A28009-12C7-4BFF-B273-D06A4971B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781300"/>
            <a:ext cx="1655762" cy="863600"/>
          </a:xfrm>
          <a:prstGeom prst="hexagon">
            <a:avLst>
              <a:gd name="adj" fmla="val 47932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/>
              <a:t>Performances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/>
              <a:t>sectorielles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400"/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DDAABC65-7BB3-4134-A9F3-4853F2FA5D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40913" y="558958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BF03F230-EDDA-4091-9236-1C1F3EF7AF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7888" y="36449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63" name="Line 47">
            <a:extLst>
              <a:ext uri="{FF2B5EF4-FFF2-40B4-BE49-F238E27FC236}">
                <a16:creationId xmlns:a16="http://schemas.microsoft.com/office/drawing/2014/main" id="{507FFB74-595D-4A33-9F8E-D6B8637619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5013" y="15573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64" name="Text Box 48">
            <a:extLst>
              <a:ext uri="{FF2B5EF4-FFF2-40B4-BE49-F238E27FC236}">
                <a16:creationId xmlns:a16="http://schemas.microsoft.com/office/drawing/2014/main" id="{5D743EF6-E1ED-4935-91A4-DA5BC237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620713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ym typeface="Wingdings" panose="05000000000000000000" pitchFamily="2" charset="2"/>
              </a:rPr>
              <a:t></a:t>
            </a:r>
          </a:p>
        </p:txBody>
      </p:sp>
      <p:sp>
        <p:nvSpPr>
          <p:cNvPr id="9265" name="Text Box 49">
            <a:extLst>
              <a:ext uri="{FF2B5EF4-FFF2-40B4-BE49-F238E27FC236}">
                <a16:creationId xmlns:a16="http://schemas.microsoft.com/office/drawing/2014/main" id="{94886E1A-6AB2-4E98-8473-4DC65194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54927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ym typeface="Wingdings" panose="05000000000000000000" pitchFamily="2" charset="2"/>
              </a:rPr>
              <a:t></a:t>
            </a:r>
          </a:p>
        </p:txBody>
      </p:sp>
      <p:sp>
        <p:nvSpPr>
          <p:cNvPr id="9266" name="Text Box 50">
            <a:extLst>
              <a:ext uri="{FF2B5EF4-FFF2-40B4-BE49-F238E27FC236}">
                <a16:creationId xmlns:a16="http://schemas.microsoft.com/office/drawing/2014/main" id="{3EC636E9-4CF4-4169-8319-EED9302C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4927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ym typeface="Wingdings" panose="05000000000000000000" pitchFamily="2" charset="2"/>
              </a:rPr>
              <a:t></a:t>
            </a:r>
          </a:p>
        </p:txBody>
      </p:sp>
      <p:sp>
        <p:nvSpPr>
          <p:cNvPr id="9267" name="Text Box 51">
            <a:extLst>
              <a:ext uri="{FF2B5EF4-FFF2-40B4-BE49-F238E27FC236}">
                <a16:creationId xmlns:a16="http://schemas.microsoft.com/office/drawing/2014/main" id="{5A0C3E3D-AE72-4510-B7AE-F269E9194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9" y="33337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sym typeface="Wingdings" panose="05000000000000000000" pitchFamily="2" charset="2"/>
              </a:rPr>
              <a:t></a:t>
            </a:r>
          </a:p>
        </p:txBody>
      </p:sp>
      <p:sp>
        <p:nvSpPr>
          <p:cNvPr id="9268" name="Line 52">
            <a:extLst>
              <a:ext uri="{FF2B5EF4-FFF2-40B4-BE49-F238E27FC236}">
                <a16:creationId xmlns:a16="http://schemas.microsoft.com/office/drawing/2014/main" id="{E82328C6-224B-46A9-A014-1F3DF1AD1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2565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>
            <a:extLst>
              <a:ext uri="{FF2B5EF4-FFF2-40B4-BE49-F238E27FC236}">
                <a16:creationId xmlns:a16="http://schemas.microsoft.com/office/drawing/2014/main" id="{4FD6EF1A-705B-45E0-9376-40CB99782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1" r="-3" b="14456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 4">
            <a:extLst>
              <a:ext uri="{FF2B5EF4-FFF2-40B4-BE49-F238E27FC236}">
                <a16:creationId xmlns:a16="http://schemas.microsoft.com/office/drawing/2014/main" id="{8F3489E8-2F28-4DA4-A933-D49803B2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3" b="422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 2">
            <a:extLst>
              <a:ext uri="{FF2B5EF4-FFF2-40B4-BE49-F238E27FC236}">
                <a16:creationId xmlns:a16="http://schemas.microsoft.com/office/drawing/2014/main" id="{BA36A24C-2F2D-41F8-AB20-8BC5CBF1B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27832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 3">
            <a:extLst>
              <a:ext uri="{FF2B5EF4-FFF2-40B4-BE49-F238E27FC236}">
                <a16:creationId xmlns:a16="http://schemas.microsoft.com/office/drawing/2014/main" id="{E769F9C2-AD62-48AE-8438-3377DBB9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2" b="39138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 3">
            <a:extLst>
              <a:ext uri="{FF2B5EF4-FFF2-40B4-BE49-F238E27FC236}">
                <a16:creationId xmlns:a16="http://schemas.microsoft.com/office/drawing/2014/main" id="{2204F6D6-1534-4D65-805C-EDA8A3C47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" r="-3" b="19347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 4">
            <a:extLst>
              <a:ext uri="{FF2B5EF4-FFF2-40B4-BE49-F238E27FC236}">
                <a16:creationId xmlns:a16="http://schemas.microsoft.com/office/drawing/2014/main" id="{3C1F8071-3FB3-4396-8D76-9708BCAC2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" b="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 2">
            <a:extLst>
              <a:ext uri="{FF2B5EF4-FFF2-40B4-BE49-F238E27FC236}">
                <a16:creationId xmlns:a16="http://schemas.microsoft.com/office/drawing/2014/main" id="{69E943DC-1FE7-4526-B935-DD58B08D1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9" b="13439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age 1">
            <a:extLst>
              <a:ext uri="{FF2B5EF4-FFF2-40B4-BE49-F238E27FC236}">
                <a16:creationId xmlns:a16="http://schemas.microsoft.com/office/drawing/2014/main" id="{AA3C05B3-622A-42DD-8D45-FBF041DC9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7" r="-2" b="26368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3">
            <a:extLst>
              <a:ext uri="{FF2B5EF4-FFF2-40B4-BE49-F238E27FC236}">
                <a16:creationId xmlns:a16="http://schemas.microsoft.com/office/drawing/2014/main" id="{1E4BC3ED-196B-45D6-B9DF-2038FC7E0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549276"/>
            <a:ext cx="4752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 1">
            <a:extLst>
              <a:ext uri="{FF2B5EF4-FFF2-40B4-BE49-F238E27FC236}">
                <a16:creationId xmlns:a16="http://schemas.microsoft.com/office/drawing/2014/main" id="{23223354-8FE5-462E-9D42-7AFB68330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052513"/>
            <a:ext cx="340201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 2">
            <a:extLst>
              <a:ext uri="{FF2B5EF4-FFF2-40B4-BE49-F238E27FC236}">
                <a16:creationId xmlns:a16="http://schemas.microsoft.com/office/drawing/2014/main" id="{77D95E48-9736-4381-ABE7-948E7D211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500438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1">
            <a:extLst>
              <a:ext uri="{FF2B5EF4-FFF2-40B4-BE49-F238E27FC236}">
                <a16:creationId xmlns:a16="http://schemas.microsoft.com/office/drawing/2014/main" id="{825DE720-5519-4B61-A451-5A5AE8B16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60350"/>
            <a:ext cx="4751387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1">
            <a:extLst>
              <a:ext uri="{FF2B5EF4-FFF2-40B4-BE49-F238E27FC236}">
                <a16:creationId xmlns:a16="http://schemas.microsoft.com/office/drawing/2014/main" id="{5E400AA1-B722-4E45-B7A8-9909151A7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508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 3">
            <a:extLst>
              <a:ext uri="{FF2B5EF4-FFF2-40B4-BE49-F238E27FC236}">
                <a16:creationId xmlns:a16="http://schemas.microsoft.com/office/drawing/2014/main" id="{3A0B9975-9972-4653-9687-FFC2DB3C0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 2">
            <a:extLst>
              <a:ext uri="{FF2B5EF4-FFF2-40B4-BE49-F238E27FC236}">
                <a16:creationId xmlns:a16="http://schemas.microsoft.com/office/drawing/2014/main" id="{8E3D0CEF-B7D2-4697-B5AC-776C5DF2C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3" r="1" b="15808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 5">
            <a:extLst>
              <a:ext uri="{FF2B5EF4-FFF2-40B4-BE49-F238E27FC236}">
                <a16:creationId xmlns:a16="http://schemas.microsoft.com/office/drawing/2014/main" id="{7875A2A0-82CE-4A25-B5B5-849D059B09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r="1" b="1944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17628"/>
            <a:ext cx="5426764" cy="27133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654685"/>
            <a:ext cx="5426764" cy="27133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573739"/>
            <a:ext cx="5426764" cy="55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7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8F82BD-9484-434D-AB36-59CFCE22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" y="0"/>
            <a:ext cx="649542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BF01C2-FD85-4BE1-AE4F-BBD1061E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429" y="0"/>
            <a:ext cx="5408735" cy="69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9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cès de l'affaire Laporte-Altrad : les prevenus et la chronologie -  L'Équipe">
            <a:extLst>
              <a:ext uri="{FF2B5EF4-FFF2-40B4-BE49-F238E27FC236}">
                <a16:creationId xmlns:a16="http://schemas.microsoft.com/office/drawing/2014/main" id="{2F159D0B-08A7-D2BD-459C-05BE969D5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8" b="6936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07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3B6D40F-9BD9-0ABD-0648-82E94DCCF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73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93F602B5-FF73-2ACC-A8C0-00A0C47B7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r="1" b="2523"/>
          <a:stretch/>
        </p:blipFill>
        <p:spPr bwMode="auto"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2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8DD41B34-F57B-477C-ABD4-08924911A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1089" y="34925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/>
              <a:t>Assets </a:t>
            </a:r>
            <a:r>
              <a:rPr lang="fr-FR" dirty="0" err="1"/>
              <a:t>strategic</a:t>
            </a:r>
            <a:r>
              <a:rPr lang="fr-FR" dirty="0"/>
              <a:t> management 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2482D6C3-24E6-4557-B3B3-3BF5B12827D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51089" y="1484313"/>
            <a:ext cx="7343775" cy="792162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  <a:p>
            <a:pPr marL="457200" indent="-457200" algn="ctr">
              <a:lnSpc>
                <a:spcPct val="80000"/>
              </a:lnSpc>
              <a:buNone/>
              <a:defRPr/>
            </a:pPr>
            <a:r>
              <a:rPr lang="fr-FR" sz="2400" dirty="0" err="1"/>
              <a:t>Capabilities</a:t>
            </a:r>
            <a:r>
              <a:rPr lang="fr-FR" sz="2400" dirty="0"/>
              <a:t> : Explore – Exploit - Combine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  <a:p>
            <a:pPr marL="457200" indent="-457200">
              <a:lnSpc>
                <a:spcPct val="80000"/>
              </a:lnSpc>
              <a:defRPr/>
            </a:pPr>
            <a:endParaRPr lang="fr-FR" sz="2400" dirty="0"/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BD563D74-2FE5-44F7-BB6A-A696E7B27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445126"/>
            <a:ext cx="1512888" cy="535531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Place to Be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38CBF909-04E9-4231-8353-ACBA4FA0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5445125"/>
            <a:ext cx="2087563" cy="6413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show the show »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BC5BE105-49C4-4485-A63F-2CED556CF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300663"/>
            <a:ext cx="1727200" cy="75713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leverage and activate »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7A899419-183D-4806-946C-5EEB696C8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157789"/>
            <a:ext cx="1657350" cy="91598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 The Place to express your brand »</a:t>
            </a:r>
          </a:p>
        </p:txBody>
      </p:sp>
      <p:sp>
        <p:nvSpPr>
          <p:cNvPr id="162824" name="Rectangle 8">
            <a:extLst>
              <a:ext uri="{FF2B5EF4-FFF2-40B4-BE49-F238E27FC236}">
                <a16:creationId xmlns:a16="http://schemas.microsoft.com/office/drawing/2014/main" id="{55A290D5-DEE2-4620-8ED0-E2E273419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3068638"/>
            <a:ext cx="1581150" cy="311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162825" name="Rectangle 9">
            <a:extLst>
              <a:ext uri="{FF2B5EF4-FFF2-40B4-BE49-F238E27FC236}">
                <a16:creationId xmlns:a16="http://schemas.microsoft.com/office/drawing/2014/main" id="{506EC9A7-99A5-4D3E-A23E-350F3705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068638"/>
            <a:ext cx="1276350" cy="311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 dirty="0" err="1">
                <a:effectLst>
                  <a:outerShdw blurRad="38100" dist="38100" dir="2700000" algn="tl">
                    <a:srgbClr val="008AE8"/>
                  </a:outerShdw>
                </a:effectLst>
                <a:latin typeface="Arial" charset="0"/>
              </a:rPr>
              <a:t>Relational</a:t>
            </a:r>
            <a:endParaRPr lang="fr-FR" b="1" dirty="0">
              <a:effectLst>
                <a:outerShdw blurRad="38100" dist="38100" dir="2700000" algn="tl">
                  <a:srgbClr val="008AE8"/>
                </a:outerShdw>
              </a:effectLst>
              <a:latin typeface="Arial" charset="0"/>
            </a:endParaRPr>
          </a:p>
        </p:txBody>
      </p:sp>
      <p:sp>
        <p:nvSpPr>
          <p:cNvPr id="162826" name="Rectangle 10">
            <a:extLst>
              <a:ext uri="{FF2B5EF4-FFF2-40B4-BE49-F238E27FC236}">
                <a16:creationId xmlns:a16="http://schemas.microsoft.com/office/drawing/2014/main" id="{3A4542AE-89AC-4942-8AB9-293EF21FA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068638"/>
            <a:ext cx="1111250" cy="311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</a:t>
            </a:r>
          </a:p>
        </p:txBody>
      </p:sp>
      <p:sp>
        <p:nvSpPr>
          <p:cNvPr id="162827" name="Rectangle 11">
            <a:extLst>
              <a:ext uri="{FF2B5EF4-FFF2-40B4-BE49-F238E27FC236}">
                <a16:creationId xmlns:a16="http://schemas.microsoft.com/office/drawing/2014/main" id="{661FFB29-D097-45BA-8F8C-533CBCECB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4292600"/>
            <a:ext cx="1377950" cy="311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Reputation</a:t>
            </a:r>
          </a:p>
        </p:txBody>
      </p:sp>
      <p:sp>
        <p:nvSpPr>
          <p:cNvPr id="10252" name="Line 12">
            <a:extLst>
              <a:ext uri="{FF2B5EF4-FFF2-40B4-BE49-F238E27FC236}">
                <a16:creationId xmlns:a16="http://schemas.microsoft.com/office/drawing/2014/main" id="{F1612B64-E0A1-470C-9D66-78846D1556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1450" y="3284538"/>
            <a:ext cx="6477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019EF3FA-D1F3-49D3-A4D8-8CED443D1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1" y="3284539"/>
            <a:ext cx="11525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4" name="Line 14">
            <a:extLst>
              <a:ext uri="{FF2B5EF4-FFF2-40B4-BE49-F238E27FC236}">
                <a16:creationId xmlns:a16="http://schemas.microsoft.com/office/drawing/2014/main" id="{EC74A187-846D-4B36-8BCE-F157C162EE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16500" y="3357563"/>
            <a:ext cx="1150938" cy="1943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EC755EF0-17F5-4FD9-9A98-6C3BFD735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3357563"/>
            <a:ext cx="1296988" cy="2087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69E0FC26-23C1-4B48-AA70-AF6949C9AF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4288" y="3357563"/>
            <a:ext cx="10080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7" name="Line 17">
            <a:extLst>
              <a:ext uri="{FF2B5EF4-FFF2-40B4-BE49-F238E27FC236}">
                <a16:creationId xmlns:a16="http://schemas.microsoft.com/office/drawing/2014/main" id="{A847BCA1-EC8E-4862-8EE5-6E2CC7828A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7663" y="3357563"/>
            <a:ext cx="5762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8" name="Line 18">
            <a:extLst>
              <a:ext uri="{FF2B5EF4-FFF2-40B4-BE49-F238E27FC236}">
                <a16:creationId xmlns:a16="http://schemas.microsoft.com/office/drawing/2014/main" id="{997BB4A7-FBEB-4938-9908-4AA2BEDCEC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16276" y="4437064"/>
            <a:ext cx="26638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9" name="Line 19">
            <a:extLst>
              <a:ext uri="{FF2B5EF4-FFF2-40B4-BE49-F238E27FC236}">
                <a16:creationId xmlns:a16="http://schemas.microsoft.com/office/drawing/2014/main" id="{56695960-D346-4668-B929-E6464CF82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9739" y="4508501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0" name="Line 20">
            <a:extLst>
              <a:ext uri="{FF2B5EF4-FFF2-40B4-BE49-F238E27FC236}">
                <a16:creationId xmlns:a16="http://schemas.microsoft.com/office/drawing/2014/main" id="{93A3D0A1-137A-4809-B37D-6BC3B5645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4581526"/>
            <a:ext cx="6477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1" name="Line 21">
            <a:extLst>
              <a:ext uri="{FF2B5EF4-FFF2-40B4-BE49-F238E27FC236}">
                <a16:creationId xmlns:a16="http://schemas.microsoft.com/office/drawing/2014/main" id="{CC103B06-6278-4F11-8B0F-971516700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6" y="4437063"/>
            <a:ext cx="20161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62" name="Oval 22">
            <a:extLst>
              <a:ext uri="{FF2B5EF4-FFF2-40B4-BE49-F238E27FC236}">
                <a16:creationId xmlns:a16="http://schemas.microsoft.com/office/drawing/2014/main" id="{4232A260-2970-4F56-B2E2-C290D8F4D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Sponsors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Brands</a:t>
            </a:r>
          </a:p>
        </p:txBody>
      </p:sp>
      <p:sp>
        <p:nvSpPr>
          <p:cNvPr id="10263" name="Oval 23">
            <a:extLst>
              <a:ext uri="{FF2B5EF4-FFF2-40B4-BE49-F238E27FC236}">
                <a16:creationId xmlns:a16="http://schemas.microsoft.com/office/drawing/2014/main" id="{930F939F-0960-4473-BE5E-A1C20397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165850"/>
            <a:ext cx="2195513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Event (game day)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10264" name="Oval 24">
            <a:extLst>
              <a:ext uri="{FF2B5EF4-FFF2-40B4-BE49-F238E27FC236}">
                <a16:creationId xmlns:a16="http://schemas.microsoft.com/office/drawing/2014/main" id="{B213B35D-3BD4-4378-9B63-B905BAE4B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6165850"/>
            <a:ext cx="1366837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Network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10265" name="Oval 25">
            <a:extLst>
              <a:ext uri="{FF2B5EF4-FFF2-40B4-BE49-F238E27FC236}">
                <a16:creationId xmlns:a16="http://schemas.microsoft.com/office/drawing/2014/main" id="{1AF7CE75-5B93-40A5-92E2-7695BEC3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6165850"/>
            <a:ext cx="1366838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Brand</a:t>
            </a:r>
          </a:p>
        </p:txBody>
      </p:sp>
      <p:sp>
        <p:nvSpPr>
          <p:cNvPr id="10266" name="AutoShape 26">
            <a:extLst>
              <a:ext uri="{FF2B5EF4-FFF2-40B4-BE49-F238E27FC236}">
                <a16:creationId xmlns:a16="http://schemas.microsoft.com/office/drawing/2014/main" id="{815D0677-C9DB-4A95-B344-7E2FE46F9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2276475"/>
            <a:ext cx="3167063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Resources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12B503-0AC8-432B-BDE8-4C1285220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08550"/>
            <a:ext cx="3683111" cy="20625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DF0E9F-FEA7-4F57-8F75-10404C521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92" y="358301"/>
            <a:ext cx="2416551" cy="21718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47C90B-0B5E-4806-A1E0-5827F348E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8" y="3006496"/>
            <a:ext cx="6770313" cy="33851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3EBB32-C73F-4E7B-BDF8-2164CCE2D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268" y="650351"/>
            <a:ext cx="3567362" cy="265555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5338DE-873A-4AF3-BD81-C773FCD11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6" y="4172622"/>
            <a:ext cx="3375283" cy="22276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0401CD-95D7-43CF-B293-388F9D39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353050" cy="69071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2">
            <a:extLst>
              <a:ext uri="{FF2B5EF4-FFF2-40B4-BE49-F238E27FC236}">
                <a16:creationId xmlns:a16="http://schemas.microsoft.com/office/drawing/2014/main" id="{292BE52F-EBF8-4137-844C-59EC3EED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1" y="0"/>
            <a:ext cx="5353050" cy="681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940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4EE58A7-0722-19A2-7F83-56A52968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33906"/>
            <a:ext cx="3122143" cy="22947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6253D2-5D10-C9B6-772B-010E8CAC2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32" y="3748194"/>
            <a:ext cx="2857377" cy="24716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F383F3-43FE-B931-3891-C7CD4F17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593025"/>
            <a:ext cx="3252903" cy="36860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FB2707-67B5-20C4-D16F-EC6FDC5CA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931562"/>
            <a:ext cx="3252903" cy="30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jokovid - Diário do Sertão">
            <a:extLst>
              <a:ext uri="{FF2B5EF4-FFF2-40B4-BE49-F238E27FC236}">
                <a16:creationId xmlns:a16="http://schemas.microsoft.com/office/drawing/2014/main" id="{06F1B60C-2C3E-46F3-98EB-C3409A8E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80" y="1417670"/>
            <a:ext cx="3483247" cy="40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7B05C71E-D37D-4F3C-9140-47790F41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5" y="1557629"/>
            <a:ext cx="3157479" cy="39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8CC055EA-FBAD-4F51-BC76-584D026E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27" y="1142465"/>
            <a:ext cx="5021673" cy="45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D010F97-C773-D190-1F3F-CA0BC744A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14239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0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6">
            <a:extLst>
              <a:ext uri="{FF2B5EF4-FFF2-40B4-BE49-F238E27FC236}">
                <a16:creationId xmlns:a16="http://schemas.microsoft.com/office/drawing/2014/main" id="{10AF2DB1-4E7F-45F5-A656-C4A1F6F9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014" y="321733"/>
            <a:ext cx="3549487" cy="22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ootball: Netflix déballe le linge sale de la FIFA - Le Matin">
            <a:extLst>
              <a:ext uri="{FF2B5EF4-FFF2-40B4-BE49-F238E27FC236}">
                <a16:creationId xmlns:a16="http://schemas.microsoft.com/office/drawing/2014/main" id="{6369752D-C718-98EA-EEE5-1CC54DAC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228" y="313080"/>
            <a:ext cx="2262279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Rectangle 3379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2" name="Rectangle 33801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IFA Uncovered : le documentaire choc du géant Netflix sur la Coupe du  monde au Qatar - YouTube">
            <a:extLst>
              <a:ext uri="{FF2B5EF4-FFF2-40B4-BE49-F238E27FC236}">
                <a16:creationId xmlns:a16="http://schemas.microsoft.com/office/drawing/2014/main" id="{82EDF9F8-C5B7-4C27-A017-0FC9B51E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565" y="3006496"/>
            <a:ext cx="6018060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Rectangle 3380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Image 7">
            <a:extLst>
              <a:ext uri="{FF2B5EF4-FFF2-40B4-BE49-F238E27FC236}">
                <a16:creationId xmlns:a16="http://schemas.microsoft.com/office/drawing/2014/main" id="{F5D673D4-445B-43F0-8F19-5CE91DC2C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3268" y="710776"/>
            <a:ext cx="3567362" cy="25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Rectangle 33805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CA8C98-2D25-40B2-58F6-EB3FAC57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2629" y="4172622"/>
            <a:ext cx="3388117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804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F5691A-48B0-46A0-9438-FB60A406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6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3E8632-3148-E0C5-8EE2-744DD1F3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37" y="643466"/>
            <a:ext cx="75369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6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9C48BD-9F23-4A3D-BB5C-7C43BF92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6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FDC813-3C0E-4086-9317-0A7D0385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25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A1D843-D297-4B39-BD42-F73B7A51B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9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196E6516-5894-42C2-B3DC-D52D7D34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64" y="260351"/>
            <a:ext cx="6192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Performance événementielle</a:t>
            </a:r>
            <a:endParaRPr lang="fr-FR" sz="4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267" name="Oval 3">
            <a:extLst>
              <a:ext uri="{FF2B5EF4-FFF2-40B4-BE49-F238E27FC236}">
                <a16:creationId xmlns:a16="http://schemas.microsoft.com/office/drawing/2014/main" id="{ED4E127E-BC91-47C4-B16F-6C3D2AEA0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133600"/>
            <a:ext cx="3168650" cy="1511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EVENEMENT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Mesure Interne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Test P.A.P.E.R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5AEE193-944C-465B-BCAF-6C32D260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Efficacité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du parrainage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(partenaires)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1A27CBF4-EB6D-4B29-A156-0031F550D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Efficacité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des RP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(partenaires)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D4E4B4D9-C1FB-44ED-93BE-ACCF5C06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205038"/>
            <a:ext cx="1800225" cy="1295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Mesure de la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Réputation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événementielle</a:t>
            </a: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7247D9AA-DFC7-4121-91FE-A900723C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4724400"/>
            <a:ext cx="2376488" cy="1296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Performance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Institutionnelle</a:t>
            </a: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D665B144-C034-48B1-B4D6-E2FB63C5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4724400"/>
            <a:ext cx="18002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Performance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Médiatique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(médias)</a:t>
            </a:r>
          </a:p>
        </p:txBody>
      </p:sp>
      <p:sp>
        <p:nvSpPr>
          <p:cNvPr id="11273" name="AutoShape 9">
            <a:extLst>
              <a:ext uri="{FF2B5EF4-FFF2-40B4-BE49-F238E27FC236}">
                <a16:creationId xmlns:a16="http://schemas.microsoft.com/office/drawing/2014/main" id="{8A78302D-491E-4FE0-911D-67BA0FACA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9" y="2060576"/>
            <a:ext cx="2232025" cy="1655763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Evénement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=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marque ?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D18EBA78-439C-4CB3-9D14-3F03595F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6308726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 DES STAKEHOLDERS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E125C89B-4F69-42CB-90C4-4555031B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628776"/>
            <a:ext cx="748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PERFORMANCE DES SHAREHOLDERS</a:t>
            </a:r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id="{A1D00388-5BA6-4DCA-8E16-6184E5B2D8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0376" y="3644900"/>
            <a:ext cx="3587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id="{9C3A4DF5-97EB-4F34-B7D6-F258CF7B0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3573464"/>
            <a:ext cx="576262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8" name="Line 14">
            <a:extLst>
              <a:ext uri="{FF2B5EF4-FFF2-40B4-BE49-F238E27FC236}">
                <a16:creationId xmlns:a16="http://schemas.microsoft.com/office/drawing/2014/main" id="{7F20A95F-E1D3-4E00-868C-2B89DF9E7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357564"/>
            <a:ext cx="129540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02EB1B20-7304-41A2-AF80-C22D31568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141664"/>
            <a:ext cx="331152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95412BA1-44F7-4EF3-86DD-E42C30B77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9" y="28527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073A5977-95B8-4127-955A-A71894A97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9" y="28527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82" name="Rectangle 18">
            <a:extLst>
              <a:ext uri="{FF2B5EF4-FFF2-40B4-BE49-F238E27FC236}">
                <a16:creationId xmlns:a16="http://schemas.microsoft.com/office/drawing/2014/main" id="{8F30BC56-AD0A-4027-84D9-72FDD306F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76250"/>
            <a:ext cx="1512887" cy="8651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 panose="020B0604030504040204" pitchFamily="34" charset="0"/>
              </a:rPr>
              <a:t>Performance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 panose="020B0604030504040204" pitchFamily="34" charset="0"/>
              </a:rPr>
              <a:t>des acteurs</a:t>
            </a:r>
          </a:p>
        </p:txBody>
      </p:sp>
      <p:sp>
        <p:nvSpPr>
          <p:cNvPr id="11283" name="Line 19">
            <a:extLst>
              <a:ext uri="{FF2B5EF4-FFF2-40B4-BE49-F238E27FC236}">
                <a16:creationId xmlns:a16="http://schemas.microsoft.com/office/drawing/2014/main" id="{05950D82-EE62-47E1-9478-49A57F247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1341438"/>
            <a:ext cx="4318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84" name="Line 20">
            <a:extLst>
              <a:ext uri="{FF2B5EF4-FFF2-40B4-BE49-F238E27FC236}">
                <a16:creationId xmlns:a16="http://schemas.microsoft.com/office/drawing/2014/main" id="{794FB27A-5973-47B8-9EA6-E89238058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82889" y="1341438"/>
            <a:ext cx="433387" cy="7921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85" name="Text Box 21">
            <a:extLst>
              <a:ext uri="{FF2B5EF4-FFF2-40B4-BE49-F238E27FC236}">
                <a16:creationId xmlns:a16="http://schemas.microsoft.com/office/drawing/2014/main" id="{18FDE389-CAF4-4B58-B548-08F19C9B4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2627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Verdana" panose="020B0604030504040204" pitchFamily="34" charset="0"/>
              </a:rPr>
              <a:t>Difficulté majeure</a:t>
            </a:r>
          </a:p>
        </p:txBody>
      </p:sp>
      <p:sp>
        <p:nvSpPr>
          <p:cNvPr id="11286" name="Rectangle 22">
            <a:extLst>
              <a:ext uri="{FF2B5EF4-FFF2-40B4-BE49-F238E27FC236}">
                <a16:creationId xmlns:a16="http://schemas.microsoft.com/office/drawing/2014/main" id="{E9B76EA6-3970-402D-89DA-AFD74D9B2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1" y="692150"/>
            <a:ext cx="1584325" cy="108108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Satisfaction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Du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Verdana" panose="020B0604030504040204" pitchFamily="34" charset="0"/>
              </a:rPr>
              <a:t>Grand Public</a:t>
            </a:r>
          </a:p>
        </p:txBody>
      </p:sp>
      <p:sp>
        <p:nvSpPr>
          <p:cNvPr id="11287" name="Line 23">
            <a:extLst>
              <a:ext uri="{FF2B5EF4-FFF2-40B4-BE49-F238E27FC236}">
                <a16:creationId xmlns:a16="http://schemas.microsoft.com/office/drawing/2014/main" id="{4498D683-6341-42AB-B14A-064A427D5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7576" y="1700214"/>
            <a:ext cx="410527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9A83D5-5090-4E32-A5E2-8D0FA69B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28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2E34CF-3D8B-D217-746E-E86094CB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57745"/>
            <a:ext cx="10905066" cy="37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67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E88DC2-8570-42C0-858C-F8365F33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3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3EBA55-916B-46DF-B7B0-A296B3AF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8"/>
            <a:ext cx="12192000" cy="68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2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F5691A-48B0-46A0-9438-FB60A406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6072"/>
            <a:ext cx="9240039" cy="5345857"/>
          </a:xfrm>
          <a:prstGeom prst="rect">
            <a:avLst/>
          </a:prstGeom>
        </p:spPr>
      </p:pic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0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6381" name="Rectangle 18638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383" name="Rectangle 18638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385" name="Freeform: Shape 18638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E5E923DD-909D-49AB-BBC6-6597E25F8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672" y="640080"/>
            <a:ext cx="3746274" cy="525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bg1"/>
                </a:solidFill>
              </a:rPr>
              <a:t>Event/Clubs  ?</a:t>
            </a:r>
          </a:p>
        </p:txBody>
      </p:sp>
      <p:sp>
        <p:nvSpPr>
          <p:cNvPr id="186376" name="Rectangle 8">
            <a:extLst>
              <a:ext uri="{FF2B5EF4-FFF2-40B4-BE49-F238E27FC236}">
                <a16:creationId xmlns:a16="http://schemas.microsoft.com/office/drawing/2014/main" id="{01670673-EA57-487A-83CC-B157E50FAD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2400"/>
              <a:t>Quels sont les clubs/événements les plus réputés ?</a:t>
            </a:r>
          </a:p>
          <a:p>
            <a:pPr eaLnBrk="1" hangingPunct="1">
              <a:defRPr/>
            </a:pPr>
            <a:endParaRPr lang="fr-FR" sz="2400"/>
          </a:p>
          <a:p>
            <a:pPr eaLnBrk="1" hangingPunct="1">
              <a:defRPr/>
            </a:pPr>
            <a:r>
              <a:rPr lang="fr-FR" sz="2400"/>
              <a:t>A quoi sert la réputation pour le développement d’un événement ?</a:t>
            </a:r>
          </a:p>
          <a:p>
            <a:pPr eaLnBrk="1" hangingPunct="1">
              <a:defRPr/>
            </a:pPr>
            <a:endParaRPr lang="fr-FR" sz="2400"/>
          </a:p>
          <a:p>
            <a:pPr eaLnBrk="1" hangingPunct="1">
              <a:defRPr/>
            </a:pPr>
            <a:r>
              <a:rPr lang="fr-FR" sz="2400"/>
              <a:t>L’événement peut il être une marque ?</a:t>
            </a:r>
          </a:p>
          <a:p>
            <a:pPr eaLnBrk="1" hangingPunct="1">
              <a:defRPr/>
            </a:pPr>
            <a:endParaRPr lang="fr-FR" sz="2400"/>
          </a:p>
          <a:p>
            <a:pPr eaLnBrk="1" hangingPunct="1">
              <a:defRPr/>
            </a:pPr>
            <a:r>
              <a:rPr lang="fr-FR" sz="2400"/>
              <a:t>Comment déployer et contrôler la réputation événementielle 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6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6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63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030" name="Rectangle 12802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526839B9-9990-4587-950D-C1D347748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Réputation = ressource : pourquoi ?</a:t>
            </a:r>
            <a:b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803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8016" name="Rectangle 14">
            <a:extLst>
              <a:ext uri="{FF2B5EF4-FFF2-40B4-BE49-F238E27FC236}">
                <a16:creationId xmlns:a16="http://schemas.microsoft.com/office/drawing/2014/main" id="{7CF66853-D66C-402D-9437-B8C7497AC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277852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067" name="Rectangle 13006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1FD635CC-C89D-4653-A9EE-7E1ACEB88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FR" sz="5400"/>
              <a:t>Identité</a:t>
            </a:r>
          </a:p>
        </p:txBody>
      </p:sp>
      <p:pic>
        <p:nvPicPr>
          <p:cNvPr id="6146" name="Picture 2" descr="Essentials of Corporate Communication : Implementing practices for  effective reputation management - ScholarVox Management">
            <a:extLst>
              <a:ext uri="{FF2B5EF4-FFF2-40B4-BE49-F238E27FC236}">
                <a16:creationId xmlns:a16="http://schemas.microsoft.com/office/drawing/2014/main" id="{BE19C1A1-67B5-CE1B-8A1F-F1FCC6961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r="-1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E3C730C-106B-40F9-938A-1183C1F1D9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200"/>
              <a:t>L’identité corporate représente l’ensemble des </a:t>
            </a:r>
            <a:r>
              <a:rPr lang="fr-FR" sz="1200" b="1"/>
              <a:t>valeurs et des principes</a:t>
            </a:r>
            <a:r>
              <a:rPr lang="fr-FR" sz="1200"/>
              <a:t> des </a:t>
            </a:r>
            <a:r>
              <a:rPr lang="fr-FR" sz="1200" b="1" i="1"/>
              <a:t>employés</a:t>
            </a:r>
            <a:r>
              <a:rPr lang="fr-FR" sz="1200"/>
              <a:t> et </a:t>
            </a:r>
            <a:r>
              <a:rPr lang="fr-FR" sz="1200" b="1" i="1"/>
              <a:t>managers</a:t>
            </a:r>
            <a:r>
              <a:rPr lang="fr-FR" sz="1200"/>
              <a:t> associés à une firme tout en tenant compte des </a:t>
            </a:r>
            <a:r>
              <a:rPr lang="fr-FR" sz="1200" b="1"/>
              <a:t>expériences de réussite ou d’échec</a:t>
            </a:r>
            <a:r>
              <a:rPr lang="fr-FR" sz="1200"/>
              <a:t> (Fombrun, 1996).</a:t>
            </a:r>
          </a:p>
          <a:p>
            <a:pPr eaLnBrk="1" hangingPunct="1">
              <a:defRPr/>
            </a:pPr>
            <a:endParaRPr lang="fr-FR" sz="1200"/>
          </a:p>
          <a:p>
            <a:pPr eaLnBrk="1" hangingPunct="1">
              <a:defRPr/>
            </a:pPr>
            <a:r>
              <a:rPr lang="fr-FR" sz="1200"/>
              <a:t>Distinction Organisationnelle / Corporate :</a:t>
            </a:r>
          </a:p>
          <a:p>
            <a:pPr eaLnBrk="1" hangingPunct="1">
              <a:defRPr/>
            </a:pPr>
            <a:endParaRPr lang="fr-FR" sz="1200"/>
          </a:p>
          <a:p>
            <a:pPr lvl="1" eaLnBrk="1" hangingPunct="1">
              <a:defRPr/>
            </a:pPr>
            <a:r>
              <a:rPr lang="fr-FR" sz="1200" b="1"/>
              <a:t>Identité Organisationnelle (sociale) :</a:t>
            </a:r>
            <a:r>
              <a:rPr lang="fr-FR" sz="1200"/>
              <a:t> comme les membres de l’organisation perçoivent et comprennent « Qui nous sommes ? » et/ou « Qu’est ce que nous représentons en tant qu’organisation ? »</a:t>
            </a:r>
          </a:p>
          <a:p>
            <a:pPr eaLnBrk="1" hangingPunct="1">
              <a:defRPr/>
            </a:pPr>
            <a:endParaRPr lang="fr-FR" sz="1200"/>
          </a:p>
          <a:p>
            <a:pPr lvl="1" eaLnBrk="1" hangingPunct="1">
              <a:defRPr/>
            </a:pPr>
            <a:r>
              <a:rPr lang="fr-FR" sz="1200" b="1"/>
              <a:t>Identité Corporate (adéquate pour un événement) :</a:t>
            </a:r>
            <a:r>
              <a:rPr lang="fr-FR" sz="1200"/>
              <a:t> </a:t>
            </a:r>
            <a:r>
              <a:rPr lang="fr-FR" sz="1200" b="1"/>
              <a:t>Comment une organisation s’exprime et se différencie vis-à-vis de ses stakeholders externes et de son audience</a:t>
            </a:r>
            <a:r>
              <a:rPr lang="fr-FR" sz="1200"/>
              <a:t> (cas des événements en général) : qui nous sommes ? Qu’est-ce que nous faisons ? Comment le fait-on et où veut-on aller ? </a:t>
            </a:r>
          </a:p>
          <a:p>
            <a:pPr eaLnBrk="1" hangingPunct="1">
              <a:defRPr/>
            </a:pPr>
            <a:endParaRPr lang="fr-FR" sz="1200"/>
          </a:p>
          <a:p>
            <a:pPr eaLnBrk="1" hangingPunct="1">
              <a:defRPr/>
            </a:pPr>
            <a:endParaRPr lang="fr-FR" sz="1200"/>
          </a:p>
          <a:p>
            <a:pPr eaLnBrk="1" hangingPunct="1">
              <a:defRPr/>
            </a:pPr>
            <a:endParaRPr lang="fr-FR" sz="1200"/>
          </a:p>
          <a:p>
            <a:pPr eaLnBrk="1" hangingPunct="1">
              <a:defRPr/>
            </a:pPr>
            <a:endParaRPr lang="fr-FR" sz="1200"/>
          </a:p>
          <a:p>
            <a:pPr eaLnBrk="1" hangingPunct="1">
              <a:defRPr/>
            </a:pPr>
            <a:endParaRPr lang="fr-FR"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08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2B98CC3F-B064-4B0E-8FD9-6294F23B9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Image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436EE-7C49-FA3E-B1B6-845DBE210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213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sp>
        <p:nvSpPr>
          <p:cNvPr id="131082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6D85599-3C54-4EB0-A3AE-47844761E4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2200"/>
              <a:t>L’image corporate est souvent le miroir fidèle de l’entreprise ; le plus souvent l’image est faussée lorsque l’entreprise essaie de manipuler son public à travers la publicité ou d’autres formes d’autoreprésentation ou lorsque des rumeurs sont développées à partir de communautés non officielles entre employés et leurs pairs, les analystes et les journalistes.</a:t>
            </a:r>
          </a:p>
          <a:p>
            <a:pPr eaLnBrk="1" hangingPunct="1">
              <a:defRPr/>
            </a:pPr>
            <a:endParaRPr lang="fr-FR" sz="22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55DD1036-39AE-4C01-B1FF-B7F670BC1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FR"/>
              <a:t>Réputation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AE0ADCF2-B934-4D03-A6CD-0038EBA0A0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000"/>
              <a:t>La réputation est une </a:t>
            </a:r>
            <a:r>
              <a:rPr lang="fr-FR" sz="2000" b="1"/>
              <a:t>estimation générale qui est issue du public</a:t>
            </a:r>
            <a:r>
              <a:rPr lang="fr-FR" sz="2000"/>
              <a:t> (Fombrun et Van Riel, 1997)</a:t>
            </a:r>
          </a:p>
          <a:p>
            <a:pPr eaLnBrk="1" hangingPunct="1">
              <a:defRPr/>
            </a:pPr>
            <a:endParaRPr lang="fr-FR" sz="2000"/>
          </a:p>
          <a:p>
            <a:pPr eaLnBrk="1" hangingPunct="1">
              <a:defRPr/>
            </a:pPr>
            <a:r>
              <a:rPr lang="fr-FR" sz="2000"/>
              <a:t>La </a:t>
            </a:r>
            <a:r>
              <a:rPr lang="fr-FR" sz="2000" b="1"/>
              <a:t>reputation corporate</a:t>
            </a:r>
            <a:r>
              <a:rPr lang="fr-FR" sz="2000"/>
              <a:t> représente la </a:t>
            </a:r>
            <a:r>
              <a:rPr lang="fr-FR" sz="2000" b="1"/>
              <a:t>réaction « nette » affective ou émotionnelle</a:t>
            </a:r>
            <a:r>
              <a:rPr lang="fr-FR" sz="2000"/>
              <a:t> – bonne ou mauvaise, faible ou forte – des clients, investisseurs, employés et du grand public (stakehoders) vis-à-vis du </a:t>
            </a:r>
            <a:r>
              <a:rPr lang="fr-FR" sz="2000" b="1"/>
              <a:t>nom</a:t>
            </a:r>
            <a:r>
              <a:rPr lang="fr-FR" sz="2000"/>
              <a:t> de l’entreprise (événement)</a:t>
            </a:r>
          </a:p>
          <a:p>
            <a:pPr lvl="1" eaLnBrk="1" hangingPunct="1">
              <a:defRPr/>
            </a:pPr>
            <a:r>
              <a:rPr lang="fr-FR" sz="2000"/>
              <a:t>=&gt; le nom de l’événement a une importance énorme : difficulté du sponsor titre !</a:t>
            </a:r>
          </a:p>
          <a:p>
            <a:pPr eaLnBrk="1" hangingPunct="1">
              <a:defRPr/>
            </a:pPr>
            <a:endParaRPr lang="fr-FR" sz="2000"/>
          </a:p>
        </p:txBody>
      </p:sp>
      <p:pic>
        <p:nvPicPr>
          <p:cNvPr id="9218" name="Picture 2" descr="Amazon.fr - Reputation: Realizing Value from the Corporate Image - Fombrun,  Charles J. - Livres">
            <a:extLst>
              <a:ext uri="{FF2B5EF4-FFF2-40B4-BE49-F238E27FC236}">
                <a16:creationId xmlns:a16="http://schemas.microsoft.com/office/drawing/2014/main" id="{982EF586-FA83-5C6F-FD23-E6B94B1CA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104" name="Straight Connector 13210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749" name="Rectangle 20174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1751" name="Rectangle 2017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53" name="Rectangle 20175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55" name="Rectangle 20175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57" name="Rectangle 20175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759" name="Freeform: Shape 20175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1761" name="Rectangle 20176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C69D9333-3E39-4B64-A7B7-F67C15409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Réputation…</a:t>
            </a:r>
          </a:p>
        </p:txBody>
      </p:sp>
      <p:sp>
        <p:nvSpPr>
          <p:cNvPr id="201744" name="Rectangle 3">
            <a:extLst>
              <a:ext uri="{FF2B5EF4-FFF2-40B4-BE49-F238E27FC236}">
                <a16:creationId xmlns:a16="http://schemas.microsoft.com/office/drawing/2014/main" id="{83615A97-D0D2-4AD8-AE1A-3609F53A7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2000"/>
              <a:t>Les deux choses les plus importantes n'apparaissent pas au bilan de l'entreprise : sa réputation et ses hommes (Henry Ford)</a:t>
            </a:r>
          </a:p>
          <a:p>
            <a:pPr eaLnBrk="1" hangingPunct="1">
              <a:defRPr/>
            </a:pPr>
            <a:endParaRPr lang="fr-FR" sz="2000"/>
          </a:p>
          <a:p>
            <a:pPr eaLnBrk="1" hangingPunct="1">
              <a:defRPr/>
            </a:pPr>
            <a:r>
              <a:rPr lang="fr-FR" sz="2000"/>
              <a:t>Le plus pur trésor que puisse donner l'existence humaine, c'est une réputation sans tache. (William Shakespeare)</a:t>
            </a:r>
          </a:p>
          <a:p>
            <a:pPr eaLnBrk="1" hangingPunct="1">
              <a:defRPr/>
            </a:pPr>
            <a:endParaRPr lang="fr-FR" sz="2000"/>
          </a:p>
          <a:p>
            <a:pPr eaLnBrk="1" hangingPunct="1">
              <a:defRPr/>
            </a:pPr>
            <a:r>
              <a:rPr lang="fr-FR" sz="2000"/>
              <a:t>Il faut une vie entière pour atteindre la respectabilité, mais il suffit d'une seconde pour tuer une réputation. (Carmen Posadas)</a:t>
            </a:r>
          </a:p>
          <a:p>
            <a:pPr eaLnBrk="1" hangingPunct="1">
              <a:defRPr/>
            </a:pPr>
            <a:endParaRPr lang="fr-FR" sz="2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5B9FA29-FFDB-4757-AAF9-235319F4C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2088" y="418598"/>
            <a:ext cx="6329066" cy="132434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GB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are 'reputations'?</a:t>
            </a:r>
            <a:r>
              <a:rPr lang="en-GB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fr-F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082A5637-E476-4139-99D4-FB93D47934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09157" y="2255492"/>
            <a:ext cx="6917672" cy="352174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Reputations are perceptions people have of an individual or organization, be it a company, a city, or a country. These perceptions form as a result of the personal experiences that people have, the messaging they see and hear, and the third party conversations they are exposed to.</a:t>
            </a:r>
            <a:endParaRPr lang="fr-F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60" name="Picture 5" descr="Reputation-Institute-logo">
            <a:extLst>
              <a:ext uri="{FF2B5EF4-FFF2-40B4-BE49-F238E27FC236}">
                <a16:creationId xmlns:a16="http://schemas.microsoft.com/office/drawing/2014/main" id="{A9F09D2B-9EB1-487E-A5FD-CF1E2C95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57" y="495278"/>
            <a:ext cx="3065895" cy="16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texte, noir, signe, assis&#10;&#10;Description générée automatiquement">
            <a:extLst>
              <a:ext uri="{FF2B5EF4-FFF2-40B4-BE49-F238E27FC236}">
                <a16:creationId xmlns:a16="http://schemas.microsoft.com/office/drawing/2014/main" id="{B26EC7E5-5DAF-4BF2-9996-570C3BA8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56" y="2662904"/>
            <a:ext cx="2353698" cy="36633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24D86EA3-B0C7-42F7-95EC-65C7FF08B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/>
              <a:t>Repenser la communication !</a:t>
            </a:r>
          </a:p>
        </p:txBody>
      </p:sp>
      <p:sp>
        <p:nvSpPr>
          <p:cNvPr id="46083" name="Oval 4">
            <a:extLst>
              <a:ext uri="{FF2B5EF4-FFF2-40B4-BE49-F238E27FC236}">
                <a16:creationId xmlns:a16="http://schemas.microsoft.com/office/drawing/2014/main" id="{B52D152E-37E1-4792-AD56-32D86B800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2852739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STRATEGIE</a:t>
            </a:r>
          </a:p>
        </p:txBody>
      </p:sp>
      <p:sp>
        <p:nvSpPr>
          <p:cNvPr id="46084" name="Oval 5">
            <a:extLst>
              <a:ext uri="{FF2B5EF4-FFF2-40B4-BE49-F238E27FC236}">
                <a16:creationId xmlns:a16="http://schemas.microsoft.com/office/drawing/2014/main" id="{FC590313-3762-413E-ABCD-E12D23C4A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2133600"/>
            <a:ext cx="2087563" cy="144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COMMUNICATION</a:t>
            </a:r>
          </a:p>
        </p:txBody>
      </p:sp>
      <p:sp>
        <p:nvSpPr>
          <p:cNvPr id="46085" name="Oval 6">
            <a:extLst>
              <a:ext uri="{FF2B5EF4-FFF2-40B4-BE49-F238E27FC236}">
                <a16:creationId xmlns:a16="http://schemas.microsoft.com/office/drawing/2014/main" id="{5A1682E9-9A13-4E25-A030-B4288230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4221164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REPUTATION</a:t>
            </a:r>
          </a:p>
        </p:txBody>
      </p:sp>
      <p:sp>
        <p:nvSpPr>
          <p:cNvPr id="46086" name="Oval 7">
            <a:extLst>
              <a:ext uri="{FF2B5EF4-FFF2-40B4-BE49-F238E27FC236}">
                <a16:creationId xmlns:a16="http://schemas.microsoft.com/office/drawing/2014/main" id="{0D6EAC42-8D00-4355-8434-A53C1808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4797426"/>
            <a:ext cx="1871663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MARQUE</a:t>
            </a:r>
          </a:p>
        </p:txBody>
      </p:sp>
      <p:sp>
        <p:nvSpPr>
          <p:cNvPr id="46087" name="Line 8">
            <a:extLst>
              <a:ext uri="{FF2B5EF4-FFF2-40B4-BE49-F238E27FC236}">
                <a16:creationId xmlns:a16="http://schemas.microsoft.com/office/drawing/2014/main" id="{6036315D-137E-4458-8E2B-0BB59B28C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4" y="3860801"/>
            <a:ext cx="9366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88" name="Line 9">
            <a:extLst>
              <a:ext uri="{FF2B5EF4-FFF2-40B4-BE49-F238E27FC236}">
                <a16:creationId xmlns:a16="http://schemas.microsoft.com/office/drawing/2014/main" id="{BAC73E65-1585-499B-ABAE-C9352B4D05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639" y="3213101"/>
            <a:ext cx="1584325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89" name="Line 10">
            <a:extLst>
              <a:ext uri="{FF2B5EF4-FFF2-40B4-BE49-F238E27FC236}">
                <a16:creationId xmlns:a16="http://schemas.microsoft.com/office/drawing/2014/main" id="{43C2B9A3-6115-427B-BBA7-A23C03271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3573463"/>
            <a:ext cx="7191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0" name="Line 11">
            <a:extLst>
              <a:ext uri="{FF2B5EF4-FFF2-40B4-BE49-F238E27FC236}">
                <a16:creationId xmlns:a16="http://schemas.microsoft.com/office/drawing/2014/main" id="{B0FC94EA-8092-49F4-BE0C-007BF20EA9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67439" y="5084763"/>
            <a:ext cx="23764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1" name="Text Box 12">
            <a:extLst>
              <a:ext uri="{FF2B5EF4-FFF2-40B4-BE49-F238E27FC236}">
                <a16:creationId xmlns:a16="http://schemas.microsoft.com/office/drawing/2014/main" id="{7AFF3932-4D68-43FB-977D-831D7C75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623728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POUQUOI ?</a:t>
            </a:r>
          </a:p>
        </p:txBody>
      </p:sp>
      <p:sp>
        <p:nvSpPr>
          <p:cNvPr id="46092" name="Line 13">
            <a:extLst>
              <a:ext uri="{FF2B5EF4-FFF2-40B4-BE49-F238E27FC236}">
                <a16:creationId xmlns:a16="http://schemas.microsoft.com/office/drawing/2014/main" id="{B6087750-ABDF-46C0-A4CA-C762195FA0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3338" y="1268414"/>
            <a:ext cx="576262" cy="558958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3" name="Text Box 14">
            <a:extLst>
              <a:ext uri="{FF2B5EF4-FFF2-40B4-BE49-F238E27FC236}">
                <a16:creationId xmlns:a16="http://schemas.microsoft.com/office/drawing/2014/main" id="{03D58EAF-6636-4432-AA5A-0AECBB77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37288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COMMENT 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034" name="Rectangle 129033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036" name="Rectangle 129035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5AEEBC6-218D-4D3D-AE14-687CFE52E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b="1">
                <a:solidFill>
                  <a:srgbClr val="FFFFFF"/>
                </a:solidFill>
              </a:rPr>
              <a:t>Réputation = actif clé mais délicat à contrôler</a:t>
            </a:r>
          </a:p>
        </p:txBody>
      </p:sp>
      <p:graphicFrame>
        <p:nvGraphicFramePr>
          <p:cNvPr id="129029" name="Rectangle 3">
            <a:extLst>
              <a:ext uri="{FF2B5EF4-FFF2-40B4-BE49-F238E27FC236}">
                <a16:creationId xmlns:a16="http://schemas.microsoft.com/office/drawing/2014/main" id="{16B4FBCC-40FA-4A29-A3AC-C275343E8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354206"/>
              </p:ext>
            </p:extLst>
          </p:nvPr>
        </p:nvGraphicFramePr>
        <p:xfrm>
          <a:off x="1198181" y="2957665"/>
          <a:ext cx="9792471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C518F9F7-0597-4454-AE62-B3D9750CF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9856" y="428626"/>
            <a:ext cx="8686800" cy="3079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b="1"/>
              <a:t>Portefeuille de ressources événementielles</a:t>
            </a:r>
          </a:p>
        </p:txBody>
      </p:sp>
      <p:sp>
        <p:nvSpPr>
          <p:cNvPr id="49155" name="Oval 3">
            <a:extLst>
              <a:ext uri="{FF2B5EF4-FFF2-40B4-BE49-F238E27FC236}">
                <a16:creationId xmlns:a16="http://schemas.microsoft.com/office/drawing/2014/main" id="{6A2461A1-7865-45EC-AF39-5F080A2C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1952626"/>
            <a:ext cx="3790950" cy="34194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49156" name="Oval 4">
            <a:extLst>
              <a:ext uri="{FF2B5EF4-FFF2-40B4-BE49-F238E27FC236}">
                <a16:creationId xmlns:a16="http://schemas.microsoft.com/office/drawing/2014/main" id="{6BD95684-A410-43BC-95E9-28A41EDD1DEB}"/>
              </a:ext>
            </a:extLst>
          </p:cNvPr>
          <p:cNvSpPr>
            <a:spLocks noChangeArrowheads="1"/>
          </p:cNvSpPr>
          <p:nvPr/>
        </p:nvSpPr>
        <p:spPr bwMode="auto">
          <a:xfrm rot="12028671">
            <a:off x="4630738" y="3773488"/>
            <a:ext cx="1293812" cy="19558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Times New Roman" panose="02020603050405020304" pitchFamily="18" charset="0"/>
              </a:rPr>
              <a:t>Acteurs ?</a:t>
            </a:r>
            <a:endParaRPr lang="en-US" altLang="fr-FR" sz="1200" b="1">
              <a:solidFill>
                <a:srgbClr val="000000"/>
              </a:solidFill>
            </a:endParaRPr>
          </a:p>
        </p:txBody>
      </p:sp>
      <p:sp>
        <p:nvSpPr>
          <p:cNvPr id="49157" name="Oval 5">
            <a:extLst>
              <a:ext uri="{FF2B5EF4-FFF2-40B4-BE49-F238E27FC236}">
                <a16:creationId xmlns:a16="http://schemas.microsoft.com/office/drawing/2014/main" id="{BB6E2EF9-D657-480E-B9E9-102B515A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1268414"/>
            <a:ext cx="1344613" cy="178593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Times New Roman" panose="02020603050405020304" pitchFamily="18" charset="0"/>
              </a:rPr>
              <a:t>Partenariats</a:t>
            </a:r>
            <a:endParaRPr lang="en-US" altLang="fr-FR" sz="1200" b="1">
              <a:solidFill>
                <a:srgbClr val="000000"/>
              </a:solidFill>
            </a:endParaRPr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55E97D4E-F3F2-43D6-86CE-5C260CB43560}"/>
              </a:ext>
            </a:extLst>
          </p:cNvPr>
          <p:cNvSpPr>
            <a:spLocks noChangeArrowheads="1"/>
          </p:cNvSpPr>
          <p:nvPr/>
        </p:nvSpPr>
        <p:spPr bwMode="auto">
          <a:xfrm rot="16918980">
            <a:off x="3783013" y="2149475"/>
            <a:ext cx="1268412" cy="21034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Times New Roman" panose="02020603050405020304" pitchFamily="18" charset="0"/>
              </a:rPr>
              <a:t>Capital Social</a:t>
            </a:r>
          </a:p>
        </p:txBody>
      </p:sp>
      <p:sp>
        <p:nvSpPr>
          <p:cNvPr id="49159" name="Oval 7">
            <a:extLst>
              <a:ext uri="{FF2B5EF4-FFF2-40B4-BE49-F238E27FC236}">
                <a16:creationId xmlns:a16="http://schemas.microsoft.com/office/drawing/2014/main" id="{96EEFA3B-6480-4B55-A44C-7543FB868903}"/>
              </a:ext>
            </a:extLst>
          </p:cNvPr>
          <p:cNvSpPr>
            <a:spLocks noChangeArrowheads="1"/>
          </p:cNvSpPr>
          <p:nvPr/>
        </p:nvSpPr>
        <p:spPr bwMode="auto">
          <a:xfrm rot="4268544">
            <a:off x="6909594" y="1943894"/>
            <a:ext cx="1149350" cy="210343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2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 b="1">
                <a:solidFill>
                  <a:srgbClr val="000000"/>
                </a:solidFill>
                <a:latin typeface="Times New Roman" panose="02020603050405020304" pitchFamily="18" charset="0"/>
              </a:rPr>
              <a:t>Ressourc</a:t>
            </a:r>
            <a:r>
              <a:rPr lang="fr-FR" altLang="fr-FR" sz="1200" b="1">
                <a:solidFill>
                  <a:srgbClr val="000000"/>
                </a:solidFill>
                <a:latin typeface="Times New Roman" panose="02020603050405020304" pitchFamily="18" charset="0"/>
              </a:rPr>
              <a:t>es Physiques</a:t>
            </a:r>
            <a:endParaRPr lang="en-US" altLang="fr-FR" sz="1200" b="1">
              <a:solidFill>
                <a:srgbClr val="000000"/>
              </a:solidFill>
            </a:endParaRPr>
          </a:p>
        </p:txBody>
      </p:sp>
      <p:sp>
        <p:nvSpPr>
          <p:cNvPr id="49160" name="Oval 8">
            <a:extLst>
              <a:ext uri="{FF2B5EF4-FFF2-40B4-BE49-F238E27FC236}">
                <a16:creationId xmlns:a16="http://schemas.microsoft.com/office/drawing/2014/main" id="{159C210F-5B9E-4C89-B260-F98D67947892}"/>
              </a:ext>
            </a:extLst>
          </p:cNvPr>
          <p:cNvSpPr>
            <a:spLocks noChangeArrowheads="1"/>
          </p:cNvSpPr>
          <p:nvPr/>
        </p:nvSpPr>
        <p:spPr bwMode="auto">
          <a:xfrm rot="9461069">
            <a:off x="6408739" y="3740150"/>
            <a:ext cx="1241425" cy="19558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Times New Roman" panose="02020603050405020304" pitchFamily="18" charset="0"/>
              </a:rPr>
              <a:t>Marque ?</a:t>
            </a:r>
            <a:endParaRPr lang="en-US" altLang="fr-FR" sz="1200" b="1">
              <a:solidFill>
                <a:srgbClr val="000000"/>
              </a:solidFill>
            </a:endParaRPr>
          </a:p>
        </p:txBody>
      </p:sp>
      <p:sp>
        <p:nvSpPr>
          <p:cNvPr id="49161" name="Oval 9">
            <a:extLst>
              <a:ext uri="{FF2B5EF4-FFF2-40B4-BE49-F238E27FC236}">
                <a16:creationId xmlns:a16="http://schemas.microsoft.com/office/drawing/2014/main" id="{CDDBAC94-2748-4F6C-B946-88B9AA166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6" y="2863850"/>
            <a:ext cx="1895475" cy="15954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4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Ressources de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Réputation</a:t>
            </a:r>
            <a:endParaRPr lang="en-US" altLang="fr-FR"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F7CACFD-DDC7-48E2-B784-7E9832A49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18488" cy="5556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sz="2800" b="1" dirty="0"/>
              <a:t>La </a:t>
            </a:r>
            <a:r>
              <a:rPr lang="en-GB" sz="2800" b="1" dirty="0" err="1"/>
              <a:t>réputation</a:t>
            </a:r>
            <a:r>
              <a:rPr lang="en-GB" sz="2800" b="1" dirty="0"/>
              <a:t> : </a:t>
            </a:r>
            <a:r>
              <a:rPr lang="en-GB" sz="2800" b="1" dirty="0" err="1"/>
              <a:t>une</a:t>
            </a:r>
            <a:r>
              <a:rPr lang="en-GB" sz="2800" b="1" dirty="0"/>
              <a:t> </a:t>
            </a:r>
            <a:r>
              <a:rPr lang="en-GB" sz="2800" b="1" dirty="0" err="1"/>
              <a:t>ressource</a:t>
            </a:r>
            <a:r>
              <a:rPr lang="en-GB" sz="2800" b="1" dirty="0"/>
              <a:t> </a:t>
            </a:r>
            <a:r>
              <a:rPr lang="en-GB" sz="2800" b="1" dirty="0" err="1"/>
              <a:t>omniprésente</a:t>
            </a:r>
            <a:r>
              <a:rPr lang="en-GB" sz="2800" b="1" dirty="0"/>
              <a:t> !</a:t>
            </a:r>
            <a:endParaRPr lang="en-US" sz="2800" b="1" dirty="0"/>
          </a:p>
        </p:txBody>
      </p:sp>
      <p:grpSp>
        <p:nvGrpSpPr>
          <p:cNvPr id="50179" name="Group 3">
            <a:extLst>
              <a:ext uri="{FF2B5EF4-FFF2-40B4-BE49-F238E27FC236}">
                <a16:creationId xmlns:a16="http://schemas.microsoft.com/office/drawing/2014/main" id="{BE0E6A76-A3EA-4D69-B084-E20B146106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74826" y="1403350"/>
            <a:ext cx="8029575" cy="4495800"/>
            <a:chOff x="1830" y="1719"/>
            <a:chExt cx="7200" cy="4032"/>
          </a:xfrm>
        </p:grpSpPr>
        <p:sp>
          <p:nvSpPr>
            <p:cNvPr id="50180" name="AutoShape 4">
              <a:extLst>
                <a:ext uri="{FF2B5EF4-FFF2-40B4-BE49-F238E27FC236}">
                  <a16:creationId xmlns:a16="http://schemas.microsoft.com/office/drawing/2014/main" id="{601145BA-43F1-4B46-BA8A-71400F00D7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30" y="1719"/>
              <a:ext cx="7200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50181" name="Line 5">
              <a:extLst>
                <a:ext uri="{FF2B5EF4-FFF2-40B4-BE49-F238E27FC236}">
                  <a16:creationId xmlns:a16="http://schemas.microsoft.com/office/drawing/2014/main" id="{D07F157B-DF89-47A3-96C4-EB592FEEC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0" y="2439"/>
              <a:ext cx="1" cy="3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182" name="Line 6">
              <a:extLst>
                <a:ext uri="{FF2B5EF4-FFF2-40B4-BE49-F238E27FC236}">
                  <a16:creationId xmlns:a16="http://schemas.microsoft.com/office/drawing/2014/main" id="{2FA64805-6525-4726-BB29-EA8C83DE2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8" y="4023"/>
              <a:ext cx="532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183" name="Text Box 7">
              <a:extLst>
                <a:ext uri="{FF2B5EF4-FFF2-40B4-BE49-F238E27FC236}">
                  <a16:creationId xmlns:a16="http://schemas.microsoft.com/office/drawing/2014/main" id="{9EB210AF-7977-4BEA-80F7-A7D40E38C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8" y="2871"/>
              <a:ext cx="144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Times New Roman" panose="02020603050405020304" pitchFamily="18" charset="0"/>
                </a:rPr>
                <a:t>Ressources non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Times New Roman" panose="02020603050405020304" pitchFamily="18" charset="0"/>
                </a:rPr>
                <a:t>liées directement à des individus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600" b="1"/>
            </a:p>
          </p:txBody>
        </p:sp>
        <p:sp>
          <p:nvSpPr>
            <p:cNvPr id="50184" name="Text Box 8">
              <a:extLst>
                <a:ext uri="{FF2B5EF4-FFF2-40B4-BE49-F238E27FC236}">
                  <a16:creationId xmlns:a16="http://schemas.microsoft.com/office/drawing/2014/main" id="{86601565-3346-40B9-924A-D7AF640E3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8" y="4167"/>
              <a:ext cx="144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 b="1">
                  <a:latin typeface="Times New Roman" panose="02020603050405020304" pitchFamily="18" charset="0"/>
                </a:rPr>
                <a:t>Ressources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 b="1">
                  <a:latin typeface="Times New Roman" panose="02020603050405020304" pitchFamily="18" charset="0"/>
                </a:rPr>
                <a:t>Directement liées à des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 b="1">
                  <a:latin typeface="Times New Roman" panose="02020603050405020304" pitchFamily="18" charset="0"/>
                </a:rPr>
                <a:t>individus</a:t>
              </a:r>
              <a:endParaRPr lang="en-US" altLang="fr-FR" sz="1600" b="1"/>
            </a:p>
          </p:txBody>
        </p:sp>
        <p:sp>
          <p:nvSpPr>
            <p:cNvPr id="50185" name="Text Box 9">
              <a:extLst>
                <a:ext uri="{FF2B5EF4-FFF2-40B4-BE49-F238E27FC236}">
                  <a16:creationId xmlns:a16="http://schemas.microsoft.com/office/drawing/2014/main" id="{23E2DE3B-2AD1-41D6-B177-AC02D82F0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" y="2871"/>
              <a:ext cx="172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Partenariats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Droits TV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Produits dérivés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Licencing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6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600"/>
            </a:p>
          </p:txBody>
        </p:sp>
        <p:sp>
          <p:nvSpPr>
            <p:cNvPr id="50186" name="Text Box 10">
              <a:extLst>
                <a:ext uri="{FF2B5EF4-FFF2-40B4-BE49-F238E27FC236}">
                  <a16:creationId xmlns:a16="http://schemas.microsoft.com/office/drawing/2014/main" id="{3F790ED3-AE15-4DDD-BDCF-A93A59F1C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4311"/>
              <a:ext cx="158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Acteurs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600"/>
            </a:p>
          </p:txBody>
        </p:sp>
        <p:sp>
          <p:nvSpPr>
            <p:cNvPr id="50187" name="Text Box 11">
              <a:extLst>
                <a:ext uri="{FF2B5EF4-FFF2-40B4-BE49-F238E27FC236}">
                  <a16:creationId xmlns:a16="http://schemas.microsoft.com/office/drawing/2014/main" id="{C4BC7A75-6125-47B5-ABD9-903FCFA49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2" y="3015"/>
              <a:ext cx="187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Enceinte – Stade – Parc - Salon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Box office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>
                  <a:latin typeface="Times New Roman" panose="02020603050405020304" pitchFamily="18" charset="0"/>
                </a:rPr>
                <a:t>Marque Commerciale</a:t>
              </a:r>
              <a:r>
                <a:rPr lang="fr-FR" altLang="fr-FR" sz="1200"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2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800"/>
            </a:p>
          </p:txBody>
        </p:sp>
        <p:sp>
          <p:nvSpPr>
            <p:cNvPr id="50188" name="Text Box 12">
              <a:extLst>
                <a:ext uri="{FF2B5EF4-FFF2-40B4-BE49-F238E27FC236}">
                  <a16:creationId xmlns:a16="http://schemas.microsoft.com/office/drawing/2014/main" id="{14626D89-DC8C-4966-A74D-66200CFAA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" y="4167"/>
              <a:ext cx="216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>
                  <a:latin typeface="Times New Roman" panose="02020603050405020304" pitchFamily="18" charset="0"/>
                </a:rPr>
                <a:t>Réseaux sociaux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>
                  <a:latin typeface="Times New Roman" panose="02020603050405020304" pitchFamily="18" charset="0"/>
                </a:rPr>
                <a:t>internes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fr-FR" sz="1600">
                  <a:latin typeface="Times New Roman" panose="02020603050405020304" pitchFamily="18" charset="0"/>
                </a:rPr>
                <a:t>externes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fr-FR" sz="16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fr-FR" sz="1600"/>
            </a:p>
          </p:txBody>
        </p:sp>
        <p:sp>
          <p:nvSpPr>
            <p:cNvPr id="50189" name="Rectangle 13">
              <a:extLst>
                <a:ext uri="{FF2B5EF4-FFF2-40B4-BE49-F238E27FC236}">
                  <a16:creationId xmlns:a16="http://schemas.microsoft.com/office/drawing/2014/main" id="{60D54B19-E1D7-4DCD-842B-B1002CC0A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" y="2439"/>
              <a:ext cx="2592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Réputation </a:t>
              </a:r>
              <a:r>
                <a:rPr lang="fr-FR" altLang="fr-FR" sz="1400" b="1">
                  <a:latin typeface="Times New Roman" panose="02020603050405020304" pitchFamily="18" charset="0"/>
                  <a:sym typeface="Wingdings" panose="05000000000000000000" pitchFamily="2" charset="2"/>
                </a:rPr>
                <a:t></a:t>
              </a:r>
              <a:r>
                <a:rPr lang="fr-FR" altLang="fr-FR" sz="1400" b="1">
                  <a:latin typeface="Times New Roman" panose="02020603050405020304" pitchFamily="18" charset="0"/>
                </a:rPr>
                <a:t>Couverture Médiatique</a:t>
              </a:r>
              <a:endParaRPr lang="en-US" altLang="fr-FR" sz="1400" b="1"/>
            </a:p>
          </p:txBody>
        </p:sp>
        <p:sp>
          <p:nvSpPr>
            <p:cNvPr id="50190" name="Rectangle 14">
              <a:extLst>
                <a:ext uri="{FF2B5EF4-FFF2-40B4-BE49-F238E27FC236}">
                  <a16:creationId xmlns:a16="http://schemas.microsoft.com/office/drawing/2014/main" id="{DDDF25B5-DB93-4C74-B8AC-9BC01D9CB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0" y="2439"/>
              <a:ext cx="27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Réputation </a:t>
              </a:r>
              <a:r>
                <a:rPr lang="fr-FR" altLang="fr-FR" sz="1400" b="1">
                  <a:latin typeface="Times New Roman" panose="02020603050405020304" pitchFamily="18" charset="0"/>
                  <a:sym typeface="Wingdings" panose="05000000000000000000" pitchFamily="2" charset="2"/>
                </a:rPr>
                <a:t></a:t>
              </a:r>
              <a:r>
                <a:rPr lang="fr-FR" altLang="fr-FR" sz="1400" b="1">
                  <a:latin typeface="Times New Roman" panose="02020603050405020304" pitchFamily="18" charset="0"/>
                </a:rPr>
                <a:t>Entertainment</a:t>
              </a:r>
              <a:endParaRPr lang="en-US" altLang="fr-FR" sz="1400" b="1"/>
            </a:p>
          </p:txBody>
        </p:sp>
        <p:sp>
          <p:nvSpPr>
            <p:cNvPr id="50191" name="Rectangle 15">
              <a:extLst>
                <a:ext uri="{FF2B5EF4-FFF2-40B4-BE49-F238E27FC236}">
                  <a16:creationId xmlns:a16="http://schemas.microsoft.com/office/drawing/2014/main" id="{20D69A64-E40C-4096-ADA4-5515C67A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0" y="5319"/>
              <a:ext cx="27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Reputation </a:t>
              </a:r>
              <a:r>
                <a:rPr lang="fr-FR" altLang="fr-FR" sz="1400" b="1">
                  <a:latin typeface="Times New Roman" panose="02020603050405020304" pitchFamily="18" charset="0"/>
                  <a:sym typeface="Wingdings" panose="05000000000000000000" pitchFamily="2" charset="2"/>
                </a:rPr>
                <a:t></a:t>
              </a:r>
              <a:r>
                <a:rPr lang="fr-FR" altLang="fr-FR" sz="1400" b="1">
                  <a:latin typeface="Times New Roman" panose="02020603050405020304" pitchFamily="18" charset="0"/>
                </a:rPr>
                <a:t>Capital social</a:t>
              </a:r>
              <a:endParaRPr lang="en-US" altLang="fr-FR" sz="1400" b="1"/>
            </a:p>
          </p:txBody>
        </p:sp>
        <p:sp>
          <p:nvSpPr>
            <p:cNvPr id="50192" name="Rectangle 16">
              <a:extLst>
                <a:ext uri="{FF2B5EF4-FFF2-40B4-BE49-F238E27FC236}">
                  <a16:creationId xmlns:a16="http://schemas.microsoft.com/office/drawing/2014/main" id="{D1F1917F-CC9F-4F09-B0BD-E2DA2FB6B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" y="5319"/>
              <a:ext cx="2592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Reputation </a:t>
              </a:r>
              <a:r>
                <a:rPr lang="fr-FR" altLang="fr-FR" sz="1400" b="1">
                  <a:latin typeface="Times New Roman" panose="02020603050405020304" pitchFamily="18" charset="0"/>
                  <a:sym typeface="Wingdings" panose="05000000000000000000" pitchFamily="2" charset="2"/>
                </a:rPr>
                <a:t></a:t>
              </a:r>
              <a:r>
                <a:rPr lang="fr-FR" altLang="fr-FR" sz="1400" b="1">
                  <a:latin typeface="Times New Roman" panose="02020603050405020304" pitchFamily="18" charset="0"/>
                </a:rPr>
                <a:t>Industrie</a:t>
              </a:r>
              <a:endParaRPr lang="en-US" altLang="fr-FR" sz="1400" b="1"/>
            </a:p>
          </p:txBody>
        </p:sp>
        <p:sp>
          <p:nvSpPr>
            <p:cNvPr id="50193" name="Text Box 17">
              <a:extLst>
                <a:ext uri="{FF2B5EF4-FFF2-40B4-BE49-F238E27FC236}">
                  <a16:creationId xmlns:a16="http://schemas.microsoft.com/office/drawing/2014/main" id="{AD753323-1FF7-48C8-84B2-543293355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4" y="1719"/>
              <a:ext cx="30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Times New Roman" panose="02020603050405020304" pitchFamily="18" charset="0"/>
                </a:rPr>
                <a:t>Contribution des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Times New Roman" panose="02020603050405020304" pitchFamily="18" charset="0"/>
                </a:rPr>
                <a:t>Stakeholders</a:t>
              </a:r>
              <a:endParaRPr lang="en-US" altLang="fr-FR" sz="1600" b="1"/>
            </a:p>
          </p:txBody>
        </p:sp>
        <p:sp>
          <p:nvSpPr>
            <p:cNvPr id="50194" name="Text Box 18">
              <a:extLst>
                <a:ext uri="{FF2B5EF4-FFF2-40B4-BE49-F238E27FC236}">
                  <a16:creationId xmlns:a16="http://schemas.microsoft.com/office/drawing/2014/main" id="{0776F161-16F2-4D2F-A1DF-B28221CB9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2" y="1863"/>
              <a:ext cx="17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Times New Roman" panose="02020603050405020304" pitchFamily="18" charset="0"/>
                </a:rPr>
                <a:t>Evénement</a:t>
              </a:r>
              <a:endParaRPr lang="en-US" altLang="fr-FR" sz="1600" b="1"/>
            </a:p>
          </p:txBody>
        </p:sp>
        <p:sp>
          <p:nvSpPr>
            <p:cNvPr id="50195" name="Line 19">
              <a:extLst>
                <a:ext uri="{FF2B5EF4-FFF2-40B4-BE49-F238E27FC236}">
                  <a16:creationId xmlns:a16="http://schemas.microsoft.com/office/drawing/2014/main" id="{107385DA-4C33-4694-97B2-0228DE6E1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8" y="2439"/>
              <a:ext cx="0" cy="3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196" name="Line 20">
              <a:extLst>
                <a:ext uri="{FF2B5EF4-FFF2-40B4-BE49-F238E27FC236}">
                  <a16:creationId xmlns:a16="http://schemas.microsoft.com/office/drawing/2014/main" id="{8508DFC6-2176-41CF-87EF-A7401C6D8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8" y="2439"/>
              <a:ext cx="53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197" name="Line 21">
              <a:extLst>
                <a:ext uri="{FF2B5EF4-FFF2-40B4-BE49-F238E27FC236}">
                  <a16:creationId xmlns:a16="http://schemas.microsoft.com/office/drawing/2014/main" id="{B2FB4FBF-DB46-4C40-8225-D8D1A3E61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86" y="2439"/>
              <a:ext cx="0" cy="3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30" name="Rectangle 13312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2" name="Rectangle 13313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4" name="Rectangle 13313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6" name="Rectangle 13313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D3942698-CFE3-452A-8F93-430665F09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Réputation Corporate &amp; médias</a:t>
            </a:r>
          </a:p>
        </p:txBody>
      </p:sp>
      <p:graphicFrame>
        <p:nvGraphicFramePr>
          <p:cNvPr id="133125" name="Rectangle 3">
            <a:extLst>
              <a:ext uri="{FF2B5EF4-FFF2-40B4-BE49-F238E27FC236}">
                <a16:creationId xmlns:a16="http://schemas.microsoft.com/office/drawing/2014/main" id="{D551A24B-6F66-475A-8A8C-D18244C73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2488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152" name="Rectangle 13415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154" name="Group 134153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4155" name="Group 134154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34163" name="Freeform: Shape 134162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164" name="Freeform: Shape 134163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4156" name="Group 134155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4157" name="Group 134156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34161" name="Freeform: Shape 134160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162" name="Freeform: Shape 134161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158" name="Group 134157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4159" name="Freeform: Shape 134158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160" name="Freeform: Shape 134159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8E784A37-DE47-4AAC-BDD0-50341C207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4000"/>
              <a:t>Marque (rappels)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EEDDFBCD-2784-4297-AF79-8361E55FB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Une </a:t>
            </a:r>
            <a:r>
              <a:rPr lang="fr-FR" sz="1700" b="1">
                <a:solidFill>
                  <a:schemeClr val="tx1">
                    <a:alpha val="80000"/>
                  </a:schemeClr>
                </a:solidFill>
              </a:rPr>
              <a:t>marque</a:t>
            </a: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 est un </a:t>
            </a:r>
            <a:r>
              <a:rPr lang="fr-FR" sz="1700" b="1">
                <a:solidFill>
                  <a:schemeClr val="tx1">
                    <a:alpha val="80000"/>
                  </a:schemeClr>
                </a:solidFill>
              </a:rPr>
              <a:t>nom, un terme, un signe, un symbole, un dessin</a:t>
            </a: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 ou toute combinaison de ces éléments servant à </a:t>
            </a:r>
            <a:r>
              <a:rPr lang="fr-FR" sz="1700" b="1">
                <a:solidFill>
                  <a:schemeClr val="tx1">
                    <a:alpha val="80000"/>
                  </a:schemeClr>
                </a:solidFill>
              </a:rPr>
              <a:t>identifier les biens ou services</a:t>
            </a: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 d’un vendeur ou d’un groupe de vendeurs et à les </a:t>
            </a:r>
            <a:r>
              <a:rPr lang="fr-FR" sz="1700" b="1">
                <a:solidFill>
                  <a:schemeClr val="tx1">
                    <a:alpha val="80000"/>
                  </a:schemeClr>
                </a:solidFill>
              </a:rPr>
              <a:t>différencier</a:t>
            </a: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 des concurrents (Kotler et Dubois, 2004)</a:t>
            </a:r>
          </a:p>
          <a:p>
            <a:pPr eaLnBrk="1" hangingPunct="1">
              <a:defRPr/>
            </a:pPr>
            <a:endParaRPr lang="fr-FR" sz="1700">
              <a:solidFill>
                <a:schemeClr val="tx1">
                  <a:alpha val="8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Mais pour un événement !!! :</a:t>
            </a:r>
          </a:p>
          <a:p>
            <a:pPr lvl="1"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Bien tangible à vendre = place (et pas toujours…) !</a:t>
            </a:r>
          </a:p>
          <a:p>
            <a:pPr lvl="1"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Bien intangible Service ? Expérience ? : peu de communication sur ces éléments</a:t>
            </a:r>
          </a:p>
          <a:p>
            <a:pPr lvl="1"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Identité de l’événement ? + Image des acteurs (sportifs artistes..) ? </a:t>
            </a:r>
            <a:r>
              <a:rPr lang="fr-FR" sz="17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 Marque ?</a:t>
            </a:r>
          </a:p>
          <a:p>
            <a:pPr lvl="1" eaLnBrk="1" hangingPunct="1">
              <a:defRPr/>
            </a:pPr>
            <a:r>
              <a:rPr lang="fr-FR" sz="1700">
                <a:solidFill>
                  <a:schemeClr val="tx1">
                    <a:alpha val="80000"/>
                  </a:schemeClr>
                </a:solidFill>
              </a:rPr>
              <a:t>Dans le sport et la culture : le stade est un nouvel élément intangible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176" name="Rectangle 13517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178" name="Group 135177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5179" name="Group 135178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35187" name="Freeform: Shape 135186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188" name="Freeform: Shape 135187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5180" name="Group 135179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5181" name="Group 135180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35185" name="Freeform: Shape 135184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186" name="Freeform: Shape 135185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182" name="Group 135181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5183" name="Freeform: Shape 135182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184" name="Freeform: Shape 135183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1708E844-1297-4C46-8D92-69A4AA71E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4000"/>
              <a:t>6 pôles </a:t>
            </a:r>
            <a:r>
              <a:rPr lang="fr-FR" sz="4000">
                <a:sym typeface="Wingdings" pitchFamily="2" charset="2"/>
              </a:rPr>
              <a:t> </a:t>
            </a:r>
            <a:r>
              <a:rPr lang="fr-FR" sz="4000"/>
              <a:t>Marque (rappels)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C33D7C2-424C-4924-AB64-9278A7FA5E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1.</a:t>
            </a:r>
            <a:r>
              <a:rPr lang="fr-FR" sz="19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Ensemble d’attributs :</a:t>
            </a:r>
            <a:r>
              <a:rPr lang="fr-FR" sz="1900">
                <a:solidFill>
                  <a:schemeClr val="tx1">
                    <a:alpha val="80000"/>
                  </a:schemeClr>
                </a:solidFill>
              </a:rPr>
              <a:t> caractéristiques propres à la marque (promesse faite par le vendeur). Ex : Mercedes : solide, cher, durable… Slogan : « Conçue comme aucune autre voiture au monde ».</a:t>
            </a:r>
          </a:p>
          <a:p>
            <a:pPr lvl="1" eaLnBrk="1" hangingPunct="1">
              <a:defRPr/>
            </a:pP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 Difficile pour un événement</a:t>
            </a:r>
          </a:p>
          <a:p>
            <a:pPr eaLnBrk="1" hangingPunct="1">
              <a:defRPr/>
            </a:pPr>
            <a:endParaRPr lang="fr-FR" sz="1900" b="1">
              <a:solidFill>
                <a:schemeClr val="tx1">
                  <a:alpha val="8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2.</a:t>
            </a:r>
            <a:r>
              <a:rPr lang="fr-FR" sz="19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Ensemble d’avantages ou bénéfices clients :</a:t>
            </a:r>
            <a:r>
              <a:rPr lang="fr-FR" sz="1900">
                <a:solidFill>
                  <a:schemeClr val="tx1">
                    <a:alpha val="80000"/>
                  </a:schemeClr>
                </a:solidFill>
              </a:rPr>
              <a:t> plus que des attributs, une marque communique les avantages, fonctionnels ou émotionnels qui lui sont associés. Durabilité = « Je n’aurai pas besoin d’acheter une autre voiture avant des années «  ; solidité = « Je suis en sécurité en cas d’accident » </a:t>
            </a:r>
          </a:p>
          <a:p>
            <a:pPr lvl="1" eaLnBrk="1" hangingPunct="1">
              <a:defRPr/>
            </a:pPr>
            <a:r>
              <a:rPr lang="fr-FR" sz="1900" b="1">
                <a:solidFill>
                  <a:schemeClr val="tx1">
                    <a:alpha val="80000"/>
                  </a:schemeClr>
                </a:solidFill>
              </a:rPr>
              <a:t>Difficile pour un événement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200" name="Rectangle 13619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202" name="Group 136201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6203" name="Group 136202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36211" name="Freeform: Shape 136210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212" name="Freeform: Shape 136211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6204" name="Group 136203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6205" name="Group 136204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36209" name="Freeform: Shape 136208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210" name="Freeform: Shape 136209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206" name="Group 136205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6207" name="Freeform: Shape 136206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208" name="Freeform: Shape 136207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7DE39985-4ABF-44A8-BAA6-B6692D137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4000"/>
              <a:t>6 pôles </a:t>
            </a:r>
            <a:r>
              <a:rPr lang="fr-FR" sz="4000">
                <a:sym typeface="Wingdings" pitchFamily="2" charset="2"/>
              </a:rPr>
              <a:t> </a:t>
            </a:r>
            <a:r>
              <a:rPr lang="fr-FR" sz="4000"/>
              <a:t>Marque (rappels)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23133DBF-EA50-476A-A8CB-C0B06412C9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200" b="1">
                <a:solidFill>
                  <a:schemeClr val="tx1">
                    <a:alpha val="80000"/>
                  </a:schemeClr>
                </a:solidFill>
              </a:rPr>
              <a:t>3. Ensemble de valeurs :</a:t>
            </a:r>
            <a:r>
              <a:rPr lang="fr-FR" sz="2200">
                <a:solidFill>
                  <a:schemeClr val="tx1">
                    <a:alpha val="80000"/>
                  </a:schemeClr>
                </a:solidFill>
              </a:rPr>
              <a:t> La marque exprime également la culture (histoire) de l’entreprise qui en est l’origine. Mercedes : performance, prestige, tradition… </a:t>
            </a:r>
          </a:p>
          <a:p>
            <a:pPr lvl="1" eaLnBrk="1" hangingPunct="1">
              <a:defRPr/>
            </a:pPr>
            <a:r>
              <a:rPr lang="fr-FR" sz="2200" b="1">
                <a:solidFill>
                  <a:schemeClr val="tx1">
                    <a:alpha val="80000"/>
                  </a:schemeClr>
                </a:solidFill>
              </a:rPr>
              <a:t>OK pour un événement</a:t>
            </a:r>
          </a:p>
          <a:p>
            <a:pPr eaLnBrk="1" hangingPunct="1">
              <a:defRPr/>
            </a:pPr>
            <a:endParaRPr lang="fr-FR" sz="2200" b="1">
              <a:solidFill>
                <a:schemeClr val="tx1">
                  <a:alpha val="8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2200" b="1">
                <a:solidFill>
                  <a:schemeClr val="tx1">
                    <a:alpha val="80000"/>
                  </a:schemeClr>
                </a:solidFill>
              </a:rPr>
              <a:t>4. Culture :</a:t>
            </a:r>
            <a:r>
              <a:rPr lang="fr-FR" sz="2200">
                <a:solidFill>
                  <a:schemeClr val="tx1">
                    <a:alpha val="80000"/>
                  </a:schemeClr>
                </a:solidFill>
              </a:rPr>
              <a:t> La marque traduit une affiliation culturelle. Mercedes (comme BOSH, Miel…) est germanique. Fiat italienne. Renault française…</a:t>
            </a:r>
          </a:p>
          <a:p>
            <a:pPr lvl="1" eaLnBrk="1" hangingPunct="1">
              <a:defRPr/>
            </a:pPr>
            <a:r>
              <a:rPr lang="fr-FR" sz="2200" b="1">
                <a:solidFill>
                  <a:schemeClr val="tx1">
                    <a:alpha val="80000"/>
                  </a:schemeClr>
                </a:solidFill>
              </a:rPr>
              <a:t>OK pour un événement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224" name="Rectangle 13722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226" name="Group 137225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7227" name="Group 137226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37235" name="Freeform: Shape 137234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236" name="Freeform: Shape 137235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228" name="Group 137227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7229" name="Group 137228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37233" name="Freeform: Shape 137232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234" name="Freeform: Shape 137233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230" name="Group 137229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7231" name="Freeform: Shape 137230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232" name="Freeform: Shape 137231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660E8C08-7C80-42A6-81D5-607FD0572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4000"/>
              <a:t>6 pôles </a:t>
            </a:r>
            <a:r>
              <a:rPr lang="fr-FR" sz="4000">
                <a:sym typeface="Wingdings" pitchFamily="2" charset="2"/>
              </a:rPr>
              <a:t> </a:t>
            </a:r>
            <a:r>
              <a:rPr lang="fr-FR" sz="4000"/>
              <a:t>Marque (rappels)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4ED678C-1BA1-4954-8B97-FE6E0E46E1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000" b="1">
                <a:solidFill>
                  <a:schemeClr val="tx1">
                    <a:alpha val="80000"/>
                  </a:schemeClr>
                </a:solidFill>
              </a:rPr>
              <a:t>5. Une personnalité :</a:t>
            </a:r>
            <a:r>
              <a:rPr lang="fr-FR" sz="2000">
                <a:solidFill>
                  <a:schemeClr val="tx1">
                    <a:alpha val="80000"/>
                  </a:schemeClr>
                </a:solidFill>
              </a:rPr>
              <a:t> Une marque serait-elle une personne ? Un animal (rôle des mascottes aux US) ? Un objet (la stade ou le réceptif culturel) ? Mercedes serait peut-être un patron, un lion ou un palais austère et prestigieux. </a:t>
            </a:r>
          </a:p>
          <a:p>
            <a:pPr lvl="1" eaLnBrk="1" hangingPunct="1">
              <a:defRPr/>
            </a:pPr>
            <a:r>
              <a:rPr lang="fr-FR" sz="2000" b="1">
                <a:solidFill>
                  <a:schemeClr val="tx1">
                    <a:alpha val="80000"/>
                  </a:schemeClr>
                </a:solidFill>
              </a:rPr>
              <a:t>Délicat mais faisable pour un événement</a:t>
            </a:r>
          </a:p>
          <a:p>
            <a:pPr eaLnBrk="1" hangingPunct="1">
              <a:defRPr/>
            </a:pPr>
            <a:r>
              <a:rPr lang="fr-FR" sz="2000" b="1">
                <a:solidFill>
                  <a:schemeClr val="tx1">
                    <a:alpha val="80000"/>
                  </a:schemeClr>
                </a:solidFill>
              </a:rPr>
              <a:t>6. Profil utilisateur :</a:t>
            </a:r>
            <a:r>
              <a:rPr lang="fr-FR" sz="2000">
                <a:solidFill>
                  <a:schemeClr val="tx1">
                    <a:alpha val="80000"/>
                  </a:schemeClr>
                </a:solidFill>
              </a:rPr>
              <a:t> Une Mercedes convient guère à une secrétaire de vingt ans mais plutôt un cadre supérieur ayant + de 50 ans…</a:t>
            </a:r>
          </a:p>
          <a:p>
            <a:pPr lvl="1" eaLnBrk="1" hangingPunct="1">
              <a:defRPr/>
            </a:pPr>
            <a:r>
              <a:rPr lang="fr-FR" sz="2000" b="1">
                <a:solidFill>
                  <a:schemeClr val="tx1">
                    <a:alpha val="80000"/>
                  </a:schemeClr>
                </a:solidFill>
              </a:rPr>
              <a:t>Délicat encore mais l’aspect communautaire, tribal voire fanatique lié aux événement est très utile…</a:t>
            </a:r>
          </a:p>
          <a:p>
            <a:pPr eaLnBrk="1" hangingPunct="1">
              <a:defRPr/>
            </a:pPr>
            <a:endParaRPr lang="fr-FR" sz="2000" b="1">
              <a:solidFill>
                <a:schemeClr val="tx1">
                  <a:alpha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02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Réputation ?</a:t>
            </a:r>
          </a:p>
        </p:txBody>
      </p:sp>
      <p:pic>
        <p:nvPicPr>
          <p:cNvPr id="175109" name="Picture 5" descr="thriller-michael-jack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341438"/>
            <a:ext cx="46085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7" descr="mcenroe-tro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268413"/>
            <a:ext cx="619283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11" descr="060515_bill_g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268413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7" name="Picture 13" descr="branson1210_415x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1504951"/>
            <a:ext cx="49688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9" name="Picture 15" descr="3112-logo-virg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4797426"/>
            <a:ext cx="1762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1" name="Picture 17" descr="LogoMicroso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414963"/>
            <a:ext cx="29527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3" name="Picture 19" descr="070525_okrent_lagardere_asuiv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103313"/>
            <a:ext cx="33909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5" name="Picture 21" descr="logo_lagarde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6019800"/>
            <a:ext cx="214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0" name="Picture 26" descr="3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8065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75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250" name="Rectangle 13824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9AC83B4-CA27-44E1-8616-609A9F61C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5400">
                <a:solidFill>
                  <a:srgbClr val="FFFFFF"/>
                </a:solidFill>
              </a:rPr>
              <a:t>Image de marque</a:t>
            </a:r>
          </a:p>
        </p:txBody>
      </p:sp>
      <p:sp>
        <p:nvSpPr>
          <p:cNvPr id="13825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8245" name="Rectangle 3">
            <a:extLst>
              <a:ext uri="{FF2B5EF4-FFF2-40B4-BE49-F238E27FC236}">
                <a16:creationId xmlns:a16="http://schemas.microsoft.com/office/drawing/2014/main" id="{1538FB3B-9866-4044-A8F1-87E089E01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187444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360" name="Rectangle 22835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646B239A-1061-4881-8E1E-FDF32150A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2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What's the difference between 'brand' and 'reputation'?</a:t>
            </a:r>
            <a:br>
              <a:rPr lang="fr-FR" sz="25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sz="25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AC471355-E239-41F2-90BD-32AD13F28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90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brand is a promise. Making a relevant and distinctive promise helps to build a brand. </a:t>
            </a:r>
          </a:p>
          <a:p>
            <a:pPr eaLnBrk="1" hangingPunct="1">
              <a:defRPr/>
            </a:pPr>
            <a:endParaRPr lang="fr-FR" sz="1900">
              <a:solidFill>
                <a:schemeClr val="bg1">
                  <a:alpha val="8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fr-FR" sz="190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corporate reputation is built by fulfilling that promise to stakeholders. A company therefore owns its brand, but stakeholders own its reputation.</a:t>
            </a:r>
          </a:p>
        </p:txBody>
      </p:sp>
      <p:pic>
        <p:nvPicPr>
          <p:cNvPr id="10242" name="Picture 2" descr="Powering the world's most reputable companies">
            <a:extLst>
              <a:ext uri="{FF2B5EF4-FFF2-40B4-BE49-F238E27FC236}">
                <a16:creationId xmlns:a16="http://schemas.microsoft.com/office/drawing/2014/main" id="{8A1BD7D5-C5E0-B092-2F75-AF07968A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2552739"/>
            <a:ext cx="5260976" cy="171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552D50B7-F271-4F8A-836D-AE41F00EA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937" y="30955"/>
            <a:ext cx="12285661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2800" b="1" dirty="0"/>
              <a:t>Difficultés pour un événement : « </a:t>
            </a:r>
            <a:r>
              <a:rPr lang="fr-FR" sz="2800" b="1" dirty="0" err="1"/>
              <a:t>melting</a:t>
            </a:r>
            <a:r>
              <a:rPr lang="fr-FR" sz="2800" b="1" dirty="0"/>
              <a:t> pot » de cultures, de marques, d’acteurs à contrôler !</a:t>
            </a:r>
          </a:p>
        </p:txBody>
      </p:sp>
      <p:sp>
        <p:nvSpPr>
          <p:cNvPr id="58371" name="Oval 3">
            <a:extLst>
              <a:ext uri="{FF2B5EF4-FFF2-40B4-BE49-F238E27FC236}">
                <a16:creationId xmlns:a16="http://schemas.microsoft.com/office/drawing/2014/main" id="{AA24F1E3-113E-47AF-8E1F-920026E9D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2636838"/>
            <a:ext cx="2881312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2" name="Oval 4">
            <a:extLst>
              <a:ext uri="{FF2B5EF4-FFF2-40B4-BE49-F238E27FC236}">
                <a16:creationId xmlns:a16="http://schemas.microsoft.com/office/drawing/2014/main" id="{B43F9787-9D6F-4915-9AC5-C2DD90A5F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2565400"/>
            <a:ext cx="2881313" cy="252095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3" name="Oval 5">
            <a:extLst>
              <a:ext uri="{FF2B5EF4-FFF2-40B4-BE49-F238E27FC236}">
                <a16:creationId xmlns:a16="http://schemas.microsoft.com/office/drawing/2014/main" id="{7A0F1C4B-ABF4-4D66-B5E5-4BD3C1FE4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500438"/>
            <a:ext cx="2881312" cy="25209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4" name="Oval 6">
            <a:extLst>
              <a:ext uri="{FF2B5EF4-FFF2-40B4-BE49-F238E27FC236}">
                <a16:creationId xmlns:a16="http://schemas.microsoft.com/office/drawing/2014/main" id="{4EB59F22-DC0E-41E9-9D5F-04E1443AA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1844675"/>
            <a:ext cx="2881312" cy="252095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9B91023F-CC84-424D-BE82-86FE03E5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573463"/>
            <a:ext cx="15271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ACTEURS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SPORTIFS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ARTISTES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CELEBRITES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58376" name="Rectangle 8">
            <a:extLst>
              <a:ext uri="{FF2B5EF4-FFF2-40B4-BE49-F238E27FC236}">
                <a16:creationId xmlns:a16="http://schemas.microsoft.com/office/drawing/2014/main" id="{8BEE7AF6-9DEA-4C28-8E31-0EF3C6A6A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1628775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PAYS -VILLE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COLLECTIVITE</a:t>
            </a:r>
          </a:p>
        </p:txBody>
      </p:sp>
      <p:sp>
        <p:nvSpPr>
          <p:cNvPr id="58377" name="Rectangle 9">
            <a:extLst>
              <a:ext uri="{FF2B5EF4-FFF2-40B4-BE49-F238E27FC236}">
                <a16:creationId xmlns:a16="http://schemas.microsoft.com/office/drawing/2014/main" id="{7C1E42D8-0ADB-4A92-B148-7F3FA105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3284539"/>
            <a:ext cx="4572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PUBLIC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FANS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COMMUNAUTES</a:t>
            </a:r>
          </a:p>
        </p:txBody>
      </p:sp>
      <p:sp>
        <p:nvSpPr>
          <p:cNvPr id="58378" name="Rectangle 10">
            <a:extLst>
              <a:ext uri="{FF2B5EF4-FFF2-40B4-BE49-F238E27FC236}">
                <a16:creationId xmlns:a16="http://schemas.microsoft.com/office/drawing/2014/main" id="{ACE7CDAD-C047-4DBE-A805-B658D75A2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5805488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PARRAINS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MARQUES PRIVES</a:t>
            </a:r>
          </a:p>
        </p:txBody>
      </p:sp>
      <p:sp>
        <p:nvSpPr>
          <p:cNvPr id="58379" name="Freeform 11">
            <a:extLst>
              <a:ext uri="{FF2B5EF4-FFF2-40B4-BE49-F238E27FC236}">
                <a16:creationId xmlns:a16="http://schemas.microsoft.com/office/drawing/2014/main" id="{4A65090B-5F86-478D-B155-1D8D22AEA36E}"/>
              </a:ext>
            </a:extLst>
          </p:cNvPr>
          <p:cNvSpPr>
            <a:spLocks/>
          </p:cNvSpPr>
          <p:nvPr/>
        </p:nvSpPr>
        <p:spPr bwMode="auto">
          <a:xfrm>
            <a:off x="5087939" y="3429000"/>
            <a:ext cx="936625" cy="1042988"/>
          </a:xfrm>
          <a:custGeom>
            <a:avLst/>
            <a:gdLst>
              <a:gd name="T0" fmla="*/ 2147483646 w 590"/>
              <a:gd name="T1" fmla="*/ 2147483646 h 657"/>
              <a:gd name="T2" fmla="*/ 2147483646 w 590"/>
              <a:gd name="T3" fmla="*/ 2147483646 h 657"/>
              <a:gd name="T4" fmla="*/ 2147483646 w 590"/>
              <a:gd name="T5" fmla="*/ 2147483646 h 657"/>
              <a:gd name="T6" fmla="*/ 2147483646 w 590"/>
              <a:gd name="T7" fmla="*/ 2147483646 h 657"/>
              <a:gd name="T8" fmla="*/ 2147483646 w 590"/>
              <a:gd name="T9" fmla="*/ 2147483646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0" h="657">
                <a:moveTo>
                  <a:pt x="68" y="83"/>
                </a:moveTo>
                <a:cubicBezTo>
                  <a:pt x="0" y="166"/>
                  <a:pt x="38" y="507"/>
                  <a:pt x="114" y="582"/>
                </a:cubicBezTo>
                <a:cubicBezTo>
                  <a:pt x="190" y="657"/>
                  <a:pt x="454" y="619"/>
                  <a:pt x="522" y="536"/>
                </a:cubicBezTo>
                <a:cubicBezTo>
                  <a:pt x="590" y="453"/>
                  <a:pt x="590" y="158"/>
                  <a:pt x="522" y="83"/>
                </a:cubicBezTo>
                <a:cubicBezTo>
                  <a:pt x="454" y="8"/>
                  <a:pt x="136" y="0"/>
                  <a:pt x="68" y="83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EB0146CA-81E0-4B18-A756-752B91C1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6" y="3573463"/>
            <a:ext cx="26638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MARQUE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</a:rPr>
              <a:t>EVENEMENTIELLE ?</a:t>
            </a:r>
          </a:p>
        </p:txBody>
      </p:sp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9624772-1F91-41A9-9B24-282EE20D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563" y="1869840"/>
            <a:ext cx="3313057" cy="111446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6" name="Rectangle 140295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298" name="Group 140297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40299" name="Group 140298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0303" name="Freeform: Shape 140302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304" name="Freeform: Shape 140303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300" name="Group 140299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40301" name="Freeform: Shape 140300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302" name="Freeform: Shape 140301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8CCF1B3F-D6FE-4EDE-8A4C-23624EF71E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sz="2900">
                <a:solidFill>
                  <a:schemeClr val="bg1"/>
                </a:solidFill>
              </a:rPr>
              <a:t>MAIS :</a:t>
            </a:r>
            <a:br>
              <a:rPr lang="fr-FR" sz="2900">
                <a:solidFill>
                  <a:schemeClr val="bg1"/>
                </a:solidFill>
              </a:rPr>
            </a:br>
            <a:r>
              <a:rPr lang="fr-FR" sz="2900">
                <a:solidFill>
                  <a:schemeClr val="bg1"/>
                </a:solidFill>
              </a:rPr>
              <a:t>avec une véritable stratégie de management de sa réputation il est possible de construire une identité forte et une marque passionnelle !</a:t>
            </a: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345BDE6-911C-4EFE-B118-B183E234FD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b="1" i="1">
                <a:solidFill>
                  <a:schemeClr val="bg1"/>
                </a:solidFill>
              </a:rPr>
              <a:t>« On y revient toujours : la clé est le contrôle des actifs – Stakeholders »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B0B071F5-F0CD-45AF-89FB-AC043BC90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450" y="109538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3200" b="1" dirty="0">
                <a:solidFill>
                  <a:schemeClr val="tx1"/>
                </a:solidFill>
              </a:rPr>
              <a:t>Relation identité – nom – image – réputation (</a:t>
            </a:r>
            <a:r>
              <a:rPr lang="fr-FR" sz="3200" b="1" dirty="0" err="1">
                <a:solidFill>
                  <a:schemeClr val="tx1"/>
                </a:solidFill>
              </a:rPr>
              <a:t>Fombrun</a:t>
            </a:r>
            <a:r>
              <a:rPr lang="fr-FR" sz="3200" b="1" dirty="0">
                <a:solidFill>
                  <a:schemeClr val="tx1"/>
                </a:solidFill>
              </a:rPr>
              <a:t>, 1996)</a:t>
            </a: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E5AA5BA4-C936-4C7C-8F71-E93C6831F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1844676"/>
            <a:ext cx="28352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Identité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</a:rPr>
              <a:t>Corporate</a:t>
            </a:r>
            <a:endParaRPr lang="fr-FR" altLang="fr-FR" sz="2400" b="1"/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77BEECDA-BC05-4DA8-AF2F-58294CBB6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213101"/>
            <a:ext cx="283527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Noms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Auto-présentations</a:t>
            </a:r>
            <a:endParaRPr lang="fr-FR" altLang="fr-FR" sz="1800" b="1"/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2F4B49B7-9510-4D55-ABE6-165FFCE13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4508501"/>
            <a:ext cx="18891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Image de la communauté</a:t>
            </a:r>
            <a:endParaRPr lang="fr-FR" altLang="fr-FR" sz="1600" b="1"/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0AC22E71-3678-4E41-9BBD-9741F669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4437063"/>
            <a:ext cx="212566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 de l’investisseur</a:t>
            </a:r>
            <a:endParaRPr lang="fr-FR" altLang="fr-FR" sz="1800" b="1"/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B7791871-156C-4A7B-866B-5DB2AD9B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6" y="4437063"/>
            <a:ext cx="16541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 de l’employé</a:t>
            </a:r>
            <a:endParaRPr lang="fr-FR" altLang="fr-FR" sz="1800" b="1"/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C376608A-BB60-4899-833E-F90615B35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75" y="5724526"/>
            <a:ext cx="35448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Réputation Corporate</a:t>
            </a:r>
            <a:endParaRPr lang="fr-FR" altLang="fr-FR" sz="2000" b="1"/>
          </a:p>
        </p:txBody>
      </p:sp>
      <p:sp>
        <p:nvSpPr>
          <p:cNvPr id="60425" name="Oval 9">
            <a:extLst>
              <a:ext uri="{FF2B5EF4-FFF2-40B4-BE49-F238E27FC236}">
                <a16:creationId xmlns:a16="http://schemas.microsoft.com/office/drawing/2014/main" id="{DE9AC05F-176A-4FA3-BCEF-71B02D458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5" y="1773238"/>
            <a:ext cx="40147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26" name="Oval 10">
            <a:extLst>
              <a:ext uri="{FF2B5EF4-FFF2-40B4-BE49-F238E27FC236}">
                <a16:creationId xmlns:a16="http://schemas.microsoft.com/office/drawing/2014/main" id="{B2A27EE5-DA4D-47E6-B541-26D90BDF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4" y="3103563"/>
            <a:ext cx="28352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9046E880-30FF-4FE4-B181-E9BF0DEA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292601"/>
            <a:ext cx="1654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Image du client</a:t>
            </a:r>
            <a:endParaRPr lang="fr-FR" altLang="fr-FR" sz="1800" b="1"/>
          </a:p>
        </p:txBody>
      </p:sp>
      <p:sp>
        <p:nvSpPr>
          <p:cNvPr id="60428" name="Oval 12">
            <a:extLst>
              <a:ext uri="{FF2B5EF4-FFF2-40B4-BE49-F238E27FC236}">
                <a16:creationId xmlns:a16="http://schemas.microsoft.com/office/drawing/2014/main" id="{8042EDAA-8056-4298-9098-AB87447D2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4437063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29" name="Oval 13">
            <a:extLst>
              <a:ext uri="{FF2B5EF4-FFF2-40B4-BE49-F238E27FC236}">
                <a16:creationId xmlns:a16="http://schemas.microsoft.com/office/drawing/2014/main" id="{BE1B7137-B003-469C-95E6-168288F23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6" y="4433888"/>
            <a:ext cx="188912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30" name="Oval 14">
            <a:extLst>
              <a:ext uri="{FF2B5EF4-FFF2-40B4-BE49-F238E27FC236}">
                <a16:creationId xmlns:a16="http://schemas.microsoft.com/office/drawing/2014/main" id="{98616075-6B9A-4153-83E0-6C46ADF8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9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31" name="Oval 15">
            <a:extLst>
              <a:ext uri="{FF2B5EF4-FFF2-40B4-BE49-F238E27FC236}">
                <a16:creationId xmlns:a16="http://schemas.microsoft.com/office/drawing/2014/main" id="{4FEEBB95-251C-4A26-88FB-2332B2B33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614" y="4433888"/>
            <a:ext cx="1654175" cy="7604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32" name="Oval 16">
            <a:extLst>
              <a:ext uri="{FF2B5EF4-FFF2-40B4-BE49-F238E27FC236}">
                <a16:creationId xmlns:a16="http://schemas.microsoft.com/office/drawing/2014/main" id="{EAC1D7C7-8EF9-4B34-9B43-99915CAF1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775" y="5573713"/>
            <a:ext cx="3544888" cy="950912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60433" name="Line 17">
            <a:extLst>
              <a:ext uri="{FF2B5EF4-FFF2-40B4-BE49-F238E27FC236}">
                <a16:creationId xmlns:a16="http://schemas.microsoft.com/office/drawing/2014/main" id="{D7FCE108-3C2B-4837-B187-CC6BE7095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3951" y="2724151"/>
            <a:ext cx="3175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4" name="Line 18">
            <a:extLst>
              <a:ext uri="{FF2B5EF4-FFF2-40B4-BE49-F238E27FC236}">
                <a16:creationId xmlns:a16="http://schemas.microsoft.com/office/drawing/2014/main" id="{7B08A1AF-B285-4064-8FAC-DE5DCCD77C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5214" y="3673476"/>
            <a:ext cx="1417637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5" name="Line 19">
            <a:extLst>
              <a:ext uri="{FF2B5EF4-FFF2-40B4-BE49-F238E27FC236}">
                <a16:creationId xmlns:a16="http://schemas.microsoft.com/office/drawing/2014/main" id="{CACFF0D0-D5D7-406F-8473-E6279F6D3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5050" y="3673476"/>
            <a:ext cx="1417638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6" name="Line 20">
            <a:extLst>
              <a:ext uri="{FF2B5EF4-FFF2-40B4-BE49-F238E27FC236}">
                <a16:creationId xmlns:a16="http://schemas.microsoft.com/office/drawing/2014/main" id="{EB9E02F4-37A6-4B97-B7C5-804426FC22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5925" y="3863976"/>
            <a:ext cx="234950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7" name="Line 21">
            <a:extLst>
              <a:ext uri="{FF2B5EF4-FFF2-40B4-BE49-F238E27FC236}">
                <a16:creationId xmlns:a16="http://schemas.microsoft.com/office/drawing/2014/main" id="{4DD667BE-753A-4D88-AE97-0452A41CD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7025" y="3863976"/>
            <a:ext cx="471488" cy="5699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8" name="Line 22">
            <a:extLst>
              <a:ext uri="{FF2B5EF4-FFF2-40B4-BE49-F238E27FC236}">
                <a16:creationId xmlns:a16="http://schemas.microsoft.com/office/drawing/2014/main" id="{2CBE3224-8294-4EBE-955D-FAD3FCDC4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8675" y="5194301"/>
            <a:ext cx="1181100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39" name="Line 23">
            <a:extLst>
              <a:ext uri="{FF2B5EF4-FFF2-40B4-BE49-F238E27FC236}">
                <a16:creationId xmlns:a16="http://schemas.microsoft.com/office/drawing/2014/main" id="{B4504DC0-4AD2-447D-B01B-39FBBFCD2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9389" y="5194301"/>
            <a:ext cx="236537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40" name="Line 24">
            <a:extLst>
              <a:ext uri="{FF2B5EF4-FFF2-40B4-BE49-F238E27FC236}">
                <a16:creationId xmlns:a16="http://schemas.microsoft.com/office/drawing/2014/main" id="{78F27517-2FFA-4F24-A014-0A07EE023F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1975" y="5194301"/>
            <a:ext cx="236538" cy="379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41" name="Line 25">
            <a:extLst>
              <a:ext uri="{FF2B5EF4-FFF2-40B4-BE49-F238E27FC236}">
                <a16:creationId xmlns:a16="http://schemas.microsoft.com/office/drawing/2014/main" id="{00FF760C-8A1D-4AD5-8AEA-FFBE6CD58F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94663" y="5194301"/>
            <a:ext cx="944562" cy="76041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344" name="Rectangle 14234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92720C67-2197-45EC-8434-3CA681990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FR" sz="4000">
                <a:solidFill>
                  <a:schemeClr val="bg1"/>
                </a:solidFill>
              </a:rPr>
              <a:t>Construction de la réputation</a:t>
            </a:r>
          </a:p>
        </p:txBody>
      </p:sp>
      <p:grpSp>
        <p:nvGrpSpPr>
          <p:cNvPr id="142346" name="Group 142345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2347" name="Group 142346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42355" name="Freeform: Shape 142354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356" name="Freeform: Shape 142355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2348" name="Group 142347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2349" name="Group 142348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2353" name="Freeform: Shape 142352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354" name="Freeform: Shape 142353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350" name="Group 142349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2351" name="Freeform: Shape 142350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352" name="Freeform: Shape 142351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B794E19D-C038-4FFF-BD3E-2FDD73298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2387175"/>
            <a:ext cx="2663825" cy="2663825"/>
          </a:xfrm>
          <a:prstGeom prst="rect">
            <a:avLst/>
          </a:prstGeom>
        </p:spPr>
      </p:pic>
      <p:sp>
        <p:nvSpPr>
          <p:cNvPr id="142339" name="Rectangle 3">
            <a:extLst>
              <a:ext uri="{FF2B5EF4-FFF2-40B4-BE49-F238E27FC236}">
                <a16:creationId xmlns:a16="http://schemas.microsoft.com/office/drawing/2014/main" id="{2F24C5C2-50A2-4DAF-93A1-842726F775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2401" y="3146400"/>
            <a:ext cx="6140449" cy="24543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500">
                <a:solidFill>
                  <a:schemeClr val="bg1">
                    <a:alpha val="80000"/>
                  </a:schemeClr>
                </a:solidFill>
              </a:rPr>
              <a:t>La réputation d’une entreprise devient dès lors un moyen de </a:t>
            </a:r>
            <a:r>
              <a:rPr lang="fr-FR" sz="1500" b="1">
                <a:solidFill>
                  <a:schemeClr val="bg1">
                    <a:alpha val="80000"/>
                  </a:schemeClr>
                </a:solidFill>
              </a:rPr>
              <a:t>différenciation notamment pour influencer les parties prenantes en favorisant les relations commerciales</a:t>
            </a:r>
            <a:r>
              <a:rPr lang="fr-FR" sz="1500">
                <a:solidFill>
                  <a:schemeClr val="bg1">
                    <a:alpha val="80000"/>
                  </a:schemeClr>
                </a:solidFill>
              </a:rPr>
              <a:t> (Fombrun et Shanley, 1990).</a:t>
            </a:r>
          </a:p>
          <a:p>
            <a:pPr eaLnBrk="1" hangingPunct="1">
              <a:defRPr/>
            </a:pPr>
            <a:endParaRPr lang="fr-FR" sz="1500">
              <a:solidFill>
                <a:schemeClr val="bg1">
                  <a:alpha val="8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1500" b="1">
                <a:solidFill>
                  <a:schemeClr val="bg1">
                    <a:alpha val="80000"/>
                  </a:schemeClr>
                </a:solidFill>
              </a:rPr>
              <a:t>La construction de la réputation s’effectue à travers le filtre du public</a:t>
            </a:r>
            <a:r>
              <a:rPr lang="fr-FR" sz="1500">
                <a:solidFill>
                  <a:schemeClr val="bg1">
                    <a:alpha val="80000"/>
                  </a:schemeClr>
                </a:solidFill>
              </a:rPr>
              <a:t> qui construit des réputations à partir d’informations disponibles au sujet des activités des firmes dont l’origine sont les firmes elles-mêmes, </a:t>
            </a:r>
            <a:r>
              <a:rPr lang="fr-FR" sz="1500" b="1">
                <a:solidFill>
                  <a:schemeClr val="bg1">
                    <a:alpha val="80000"/>
                  </a:schemeClr>
                </a:solidFill>
              </a:rPr>
              <a:t>les médias ou d’autres moyens </a:t>
            </a:r>
            <a:r>
              <a:rPr lang="fr-FR" sz="1500">
                <a:solidFill>
                  <a:schemeClr val="bg1">
                    <a:alpha val="80000"/>
                  </a:schemeClr>
                </a:solidFill>
              </a:rPr>
              <a:t>(bouche à oreille : rôle des ambassadeurs !).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370" name="Rectangle 14336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5C47AC88-C2DF-49BF-A51B-F09BB69FF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sz="5200"/>
              <a:t>Levier des médias</a:t>
            </a:r>
          </a:p>
        </p:txBody>
      </p:sp>
      <p:graphicFrame>
        <p:nvGraphicFramePr>
          <p:cNvPr id="143365" name="Rectangle 3">
            <a:extLst>
              <a:ext uri="{FF2B5EF4-FFF2-40B4-BE49-F238E27FC236}">
                <a16:creationId xmlns:a16="http://schemas.microsoft.com/office/drawing/2014/main" id="{77360A89-22C1-4918-8B81-D0A55D286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39309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4394" name="Rectangle 14439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D751DB83-D2AE-4E14-A26B-73D1D8AC3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r-FR" sz="5200"/>
              <a:t>Levier individuel et relationnel</a:t>
            </a:r>
          </a:p>
        </p:txBody>
      </p:sp>
      <p:graphicFrame>
        <p:nvGraphicFramePr>
          <p:cNvPr id="144389" name="Rectangle 3">
            <a:extLst>
              <a:ext uri="{FF2B5EF4-FFF2-40B4-BE49-F238E27FC236}">
                <a16:creationId xmlns:a16="http://schemas.microsoft.com/office/drawing/2014/main" id="{35F1E563-4A32-49FE-96E5-83C4CC2E5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369645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415" name="Rectangle 145414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062212DF-98B8-4A81-AA67-897AEBAB5E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54955" y="552182"/>
            <a:ext cx="5998840" cy="3343135"/>
          </a:xfrm>
          <a:noFill/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sz="2900">
                <a:sym typeface="Wingdings" pitchFamily="2" charset="2"/>
              </a:rPr>
              <a:t>La construction de la réputation d’une organisation (événementielle) est donc un enjeu concurrentiel et différenciateur majeur et nécessite la mise en place d’un véritable </a:t>
            </a:r>
            <a:br>
              <a:rPr lang="fr-FR" sz="2900">
                <a:sym typeface="Wingdings" pitchFamily="2" charset="2"/>
              </a:rPr>
            </a:br>
            <a:r>
              <a:rPr lang="fr-FR" sz="2900">
                <a:sym typeface="Wingdings" pitchFamily="2" charset="2"/>
              </a:rPr>
              <a:t>management de la réputation</a:t>
            </a:r>
            <a:br>
              <a:rPr lang="fr-FR" sz="2900">
                <a:sym typeface="Wingdings" pitchFamily="2" charset="2"/>
              </a:rPr>
            </a:br>
            <a:endParaRPr lang="fr-FR" sz="2900">
              <a:sym typeface="Wingdings" pitchFamily="2" charset="2"/>
            </a:endParaRPr>
          </a:p>
        </p:txBody>
      </p:sp>
      <p:pic>
        <p:nvPicPr>
          <p:cNvPr id="20" name="Picture 2" descr="Game Faces: Sport Celebrity and the Laws of Reputation (Sport and Society)  (English Edition) eBook: Fields, Sarah K.: Amazon.fr">
            <a:extLst>
              <a:ext uri="{FF2B5EF4-FFF2-40B4-BE49-F238E27FC236}">
                <a16:creationId xmlns:a16="http://schemas.microsoft.com/office/drawing/2014/main" id="{C212AE4F-B346-435F-812C-2880000DB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2" b="4332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E2BDD171-42B9-4BA3-BB0D-5693FC832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3444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4000" b="1" dirty="0"/>
              <a:t>Management de la réputation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472C0528-756D-451A-ADA5-485AA6446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79763"/>
            <a:ext cx="2095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REPUTATION</a:t>
            </a:r>
            <a:endParaRPr lang="fr-FR" altLang="fr-FR" sz="2000"/>
          </a:p>
        </p:txBody>
      </p:sp>
      <p:sp>
        <p:nvSpPr>
          <p:cNvPr id="146436" name="AutoShape 4">
            <a:extLst>
              <a:ext uri="{FF2B5EF4-FFF2-40B4-BE49-F238E27FC236}">
                <a16:creationId xmlns:a16="http://schemas.microsoft.com/office/drawing/2014/main" id="{642ADFB0-0BEE-4C9E-A915-A268D5BC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301751"/>
            <a:ext cx="3619500" cy="4291013"/>
          </a:xfrm>
          <a:prstGeom prst="star5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Arial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38BE6966-AF61-494B-9EEC-A8276B82C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765176"/>
            <a:ext cx="13335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Visible</a:t>
            </a:r>
            <a:endParaRPr lang="fr-FR" altLang="fr-FR" sz="1800" b="1"/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89AB20B7-BEE1-4C75-9AC1-74BA7240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636838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Authentique</a:t>
            </a:r>
            <a:endParaRPr lang="fr-FR" altLang="fr-FR" sz="1800" b="1"/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91B0869D-2AAF-4059-A0A0-3B5687BA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592764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Cohérente</a:t>
            </a:r>
            <a:endParaRPr lang="fr-FR" altLang="fr-FR" sz="1600" b="1"/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E4EB29F8-F57B-4C60-90EF-5D116DC4C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92764"/>
            <a:ext cx="1333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Distincte</a:t>
            </a:r>
            <a:endParaRPr lang="fr-FR" altLang="fr-FR" sz="1800" b="1"/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59ACD4ED-45F2-4AE0-B332-0C62402C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2643188"/>
            <a:ext cx="1741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</a:rPr>
              <a:t>Transparente</a:t>
            </a:r>
            <a:endParaRPr lang="fr-FR" altLang="fr-FR" sz="18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max-guazzini-lors-de-stade-francais-perpign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989139"/>
            <a:ext cx="4095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 descr="499501-3989001-317-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836614"/>
            <a:ext cx="367188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141664"/>
            <a:ext cx="27495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 descr="Cuba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1" y="1233488"/>
            <a:ext cx="3668713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4" name="Picture 8" descr="20060302022012-2005092665florentinode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41289"/>
            <a:ext cx="5715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9" descr="jean-michel-aulas-sept_diapora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4" y="1198563"/>
            <a:ext cx="68103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6" name="Picture 10" descr="20071213-sp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9" y="696914"/>
            <a:ext cx="62642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7" name="Picture 11" descr="557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108200"/>
            <a:ext cx="6048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8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Rase campagne - PressReader">
            <a:extLst>
              <a:ext uri="{FF2B5EF4-FFF2-40B4-BE49-F238E27FC236}">
                <a16:creationId xmlns:a16="http://schemas.microsoft.com/office/drawing/2014/main" id="{B5C77519-06B9-4357-9636-514C6B24F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r="8301" b="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s images de la rébellion de l&amp;#39;équipe de France">
            <a:extLst>
              <a:ext uri="{FF2B5EF4-FFF2-40B4-BE49-F238E27FC236}">
                <a16:creationId xmlns:a16="http://schemas.microsoft.com/office/drawing/2014/main" id="{F6CDA3C0-C2B6-4556-83E4-9403FDEDF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 r="-1" b="28002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Démission de Marcelo Bielsa : Bilan d&amp;#39;une saison folle - Who&amp;#39;s The Bet">
            <a:extLst>
              <a:ext uri="{FF2B5EF4-FFF2-40B4-BE49-F238E27FC236}">
                <a16:creationId xmlns:a16="http://schemas.microsoft.com/office/drawing/2014/main" id="{34B9C006-5711-48B1-9BEB-77EB7B22D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r="26932" b="-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344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emme, debout, tenant, noir&#10;&#10;Description générée automatiquement">
            <a:extLst>
              <a:ext uri="{FF2B5EF4-FFF2-40B4-BE49-F238E27FC236}">
                <a16:creationId xmlns:a16="http://schemas.microsoft.com/office/drawing/2014/main" id="{694C6D57-FB28-4B1E-A061-FAD5CB07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" y="1634551"/>
            <a:ext cx="3941621" cy="5223449"/>
          </a:xfrm>
          <a:prstGeom prst="rect">
            <a:avLst/>
          </a:prstGeom>
        </p:spPr>
      </p:pic>
      <p:pic>
        <p:nvPicPr>
          <p:cNvPr id="7" name="Image 6" descr="Une image contenant personne, sport, jeu, homme&#10;&#10;Description générée automatiquement">
            <a:extLst>
              <a:ext uri="{FF2B5EF4-FFF2-40B4-BE49-F238E27FC236}">
                <a16:creationId xmlns:a16="http://schemas.microsoft.com/office/drawing/2014/main" id="{B97956C4-B8AE-47D2-B6AF-DB93BDD2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15" y="0"/>
            <a:ext cx="2880397" cy="16202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0A40D9-ADB0-4647-AD82-79F8C842D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127" y="1634550"/>
            <a:ext cx="8217367" cy="5209123"/>
          </a:xfrm>
          <a:prstGeom prst="rect">
            <a:avLst/>
          </a:prstGeom>
        </p:spPr>
      </p:pic>
      <p:pic>
        <p:nvPicPr>
          <p:cNvPr id="11" name="Image 10" descr="Une image contenant personne, extérieur, jeu, debout&#10;&#10;Description générée automatiquement">
            <a:extLst>
              <a:ext uri="{FF2B5EF4-FFF2-40B4-BE49-F238E27FC236}">
                <a16:creationId xmlns:a16="http://schemas.microsoft.com/office/drawing/2014/main" id="{7B275ED3-7B17-4DE5-B2E6-4D374F9D3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6" y="0"/>
            <a:ext cx="2213510" cy="1640678"/>
          </a:xfrm>
          <a:prstGeom prst="rect">
            <a:avLst/>
          </a:prstGeom>
        </p:spPr>
      </p:pic>
      <p:pic>
        <p:nvPicPr>
          <p:cNvPr id="13" name="Image 12" descr="Une image contenant personne, sport, extérieur, joueur&#10;&#10;Description générée automatiquement">
            <a:extLst>
              <a:ext uri="{FF2B5EF4-FFF2-40B4-BE49-F238E27FC236}">
                <a16:creationId xmlns:a16="http://schemas.microsoft.com/office/drawing/2014/main" id="{3D8CB639-8EB9-4162-B5EC-6CD559A41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412" y="-14329"/>
            <a:ext cx="2330910" cy="1634551"/>
          </a:xfrm>
          <a:prstGeom prst="rect">
            <a:avLst/>
          </a:prstGeom>
        </p:spPr>
      </p:pic>
      <p:pic>
        <p:nvPicPr>
          <p:cNvPr id="17" name="Image 16" descr="Une image contenant personne, sport, jeu, joueur&#10;&#10;Description générée automatiquement">
            <a:extLst>
              <a:ext uri="{FF2B5EF4-FFF2-40B4-BE49-F238E27FC236}">
                <a16:creationId xmlns:a16="http://schemas.microsoft.com/office/drawing/2014/main" id="{95CDDE22-97F9-4956-A7C4-EFFB19EEB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658" y="-14330"/>
            <a:ext cx="3047836" cy="1648879"/>
          </a:xfrm>
          <a:prstGeom prst="rect">
            <a:avLst/>
          </a:prstGeom>
        </p:spPr>
      </p:pic>
      <p:pic>
        <p:nvPicPr>
          <p:cNvPr id="18" name="Image 17" descr="Une image contenant personne, tenant, homme, jaune&#10;&#10;Description générée automatiquement">
            <a:extLst>
              <a:ext uri="{FF2B5EF4-FFF2-40B4-BE49-F238E27FC236}">
                <a16:creationId xmlns:a16="http://schemas.microsoft.com/office/drawing/2014/main" id="{02D89104-2D1A-4B12-831D-DB7D4CB9F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322" y="-14330"/>
            <a:ext cx="2421135" cy="16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90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Dear Basketball - Kobe Bryant [1978-2020]">
            <a:hlinkClick r:id="" action="ppaction://media"/>
            <a:extLst>
              <a:ext uri="{FF2B5EF4-FFF2-40B4-BE49-F238E27FC236}">
                <a16:creationId xmlns:a16="http://schemas.microsoft.com/office/drawing/2014/main" id="{99D60CDF-5F29-4F79-B218-E3CBEC2F1D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THE BLACK MAMBA (Trailer Teaser Tribute)">
            <a:hlinkClick r:id="" action="ppaction://media"/>
            <a:extLst>
              <a:ext uri="{FF2B5EF4-FFF2-40B4-BE49-F238E27FC236}">
                <a16:creationId xmlns:a16="http://schemas.microsoft.com/office/drawing/2014/main" id="{175970EC-F08B-1E3E-0B73-1407ABEC6E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871B80B-9E1C-2990-BD75-305DD0A81A4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005864">
                  <a:extLst>
                    <a:ext uri="{9D8B030D-6E8A-4147-A177-3AD203B41FA5}">
                      <a16:colId xmlns:a16="http://schemas.microsoft.com/office/drawing/2014/main" val="1343648361"/>
                    </a:ext>
                  </a:extLst>
                </a:gridCol>
                <a:gridCol w="3090136">
                  <a:extLst>
                    <a:ext uri="{9D8B030D-6E8A-4147-A177-3AD203B41FA5}">
                      <a16:colId xmlns:a16="http://schemas.microsoft.com/office/drawing/2014/main" val="8055440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605173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94653412"/>
                    </a:ext>
                  </a:extLst>
                </a:gridCol>
              </a:tblGrid>
              <a:tr h="88128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 </a:t>
                      </a:r>
                      <a:r>
                        <a:rPr kumimoji="0" lang="fr-FR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principles</a:t>
                      </a:r>
                      <a:endParaRPr kumimoji="0" lang="fr-FR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Reputation</a:t>
                      </a:r>
                      <a:r>
                        <a:rPr kumimoji="0" lang="fr-FR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Management</a:t>
                      </a:r>
                      <a:endParaRPr kumimoji="0" lang="fr-FR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Roger Federer</a:t>
                      </a:r>
                    </a:p>
                    <a:p>
                      <a:pPr algn="ctr"/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1</a:t>
                      </a:r>
                      <a:r>
                        <a:rPr lang="fr-FR" sz="1800" i="1" baseline="30000" dirty="0">
                          <a:solidFill>
                            <a:srgbClr val="FFFF00"/>
                          </a:solidFill>
                        </a:rPr>
                        <a:t>st</a:t>
                      </a:r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 Intemporal brand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Rafael Nadal</a:t>
                      </a:r>
                    </a:p>
                    <a:p>
                      <a:pPr algn="ctr"/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fr-FR" sz="1800" i="1" baseline="30000" dirty="0">
                          <a:solidFill>
                            <a:srgbClr val="FFFF00"/>
                          </a:solidFill>
                        </a:rPr>
                        <a:t>nd</a:t>
                      </a:r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 Intemporal </a:t>
                      </a:r>
                      <a:r>
                        <a:rPr lang="fr-FR" sz="1800" i="1" dirty="0" err="1">
                          <a:solidFill>
                            <a:srgbClr val="FFFF00"/>
                          </a:solidFill>
                        </a:rPr>
                        <a:t>player</a:t>
                      </a:r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/>
                        <a:t>Novak Djokovic</a:t>
                      </a:r>
                    </a:p>
                    <a:p>
                      <a:pPr algn="ctr"/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3</a:t>
                      </a:r>
                      <a:r>
                        <a:rPr lang="fr-FR" sz="1800" i="1" baseline="30000" dirty="0">
                          <a:solidFill>
                            <a:srgbClr val="FFFF00"/>
                          </a:solidFill>
                        </a:rPr>
                        <a:t>th</a:t>
                      </a:r>
                      <a:r>
                        <a:rPr lang="fr-FR" sz="1800" i="1" dirty="0">
                          <a:solidFill>
                            <a:srgbClr val="FFFF00"/>
                          </a:solidFill>
                        </a:rPr>
                        <a:t> Intemporal winner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654265"/>
                  </a:ext>
                </a:extLst>
              </a:tr>
              <a:tr h="11424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 visible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Titles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Sport &amp; Business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Centric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Sponsorship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sustainability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Titles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Sport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centric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Sponsorship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sustainability</a:t>
                      </a:r>
                      <a:r>
                        <a:rPr lang="fr-FR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Titles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sport &amp;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politic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centric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sustainability</a:t>
                      </a:r>
                      <a:r>
                        <a:rPr lang="fr-FR" sz="1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88231"/>
                  </a:ext>
                </a:extLst>
              </a:tr>
              <a:tr h="8848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 </a:t>
                      </a:r>
                      <a:r>
                        <a:rPr kumimoji="0" lang="fr-FR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authentic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Staff, Coach, Nadal Rivalry &amp; </a:t>
                      </a:r>
                      <a:r>
                        <a:rPr lang="fr-FR" sz="1600" dirty="0" err="1"/>
                        <a:t>Friendship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Fundation</a:t>
                      </a:r>
                      <a:r>
                        <a:rPr lang="fr-FR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Family, Coach, Spain  </a:t>
                      </a:r>
                      <a:r>
                        <a:rPr lang="fr-FR" sz="1600" dirty="0" err="1"/>
                        <a:t>Hardworking</a:t>
                      </a:r>
                      <a:r>
                        <a:rPr lang="fr-FR" sz="1600" dirty="0"/>
                        <a:t>, Federer Rivalry &amp; </a:t>
                      </a:r>
                      <a:r>
                        <a:rPr lang="fr-FR" sz="1600" dirty="0" err="1"/>
                        <a:t>Friendship</a:t>
                      </a:r>
                      <a:r>
                        <a:rPr lang="fr-FR" sz="16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Serbia</a:t>
                      </a:r>
                      <a:r>
                        <a:rPr lang="fr-FR" sz="1600" dirty="0"/>
                        <a:t>, Family, Staff, </a:t>
                      </a:r>
                      <a:r>
                        <a:rPr lang="fr-FR" sz="1600" dirty="0" err="1"/>
                        <a:t>Hardworking</a:t>
                      </a:r>
                      <a:r>
                        <a:rPr lang="fr-FR" sz="1600" dirty="0"/>
                        <a:t>,  </a:t>
                      </a:r>
                      <a:r>
                        <a:rPr lang="fr-FR" sz="1600" dirty="0" err="1"/>
                        <a:t>Fundation</a:t>
                      </a:r>
                      <a:r>
                        <a:rPr lang="fr-FR" sz="1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51957"/>
                  </a:ext>
                </a:extLst>
              </a:tr>
              <a:tr h="140352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 consistent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Be offensive </a:t>
                      </a:r>
                      <a:r>
                        <a:rPr lang="fr-FR" sz="1600" dirty="0" err="1"/>
                        <a:t>based</a:t>
                      </a:r>
                      <a:r>
                        <a:rPr lang="fr-FR" sz="1600" dirty="0"/>
                        <a:t> on 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talent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becoming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skills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Be 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dominant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physically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using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his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left</a:t>
                      </a:r>
                      <a:r>
                        <a:rPr lang="fr-FR" sz="1600" dirty="0"/>
                        <a:t>-hand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Be a total </a:t>
                      </a:r>
                      <a:r>
                        <a:rPr lang="fr-FR" sz="1600" dirty="0" err="1"/>
                        <a:t>player</a:t>
                      </a:r>
                      <a:r>
                        <a:rPr lang="fr-FR" sz="1600" dirty="0"/>
                        <a:t> able to </a:t>
                      </a:r>
                      <a:r>
                        <a:rPr lang="fr-FR" sz="1600" dirty="0" err="1"/>
                        <a:t>be</a:t>
                      </a:r>
                      <a:r>
                        <a:rPr lang="fr-FR" sz="1600" dirty="0"/>
                        <a:t> a « 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destructive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creator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 </a:t>
                      </a:r>
                      <a:r>
                        <a:rPr lang="fr-FR" sz="1600" dirty="0"/>
                        <a:t>» for all </a:t>
                      </a:r>
                      <a:r>
                        <a:rPr lang="fr-FR" sz="1600" dirty="0" err="1"/>
                        <a:t>players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skills</a:t>
                      </a:r>
                      <a:r>
                        <a:rPr lang="fr-FR" sz="1600" dirty="0"/>
                        <a:t> and surfaces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46436"/>
                  </a:ext>
                </a:extLst>
              </a:tr>
              <a:tr h="11424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 distinctive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Style</a:t>
                      </a:r>
                      <a:r>
                        <a:rPr lang="fr-FR" sz="1600" dirty="0"/>
                        <a:t>, 8 Wimbledon,  global fan </a:t>
                      </a:r>
                      <a:r>
                        <a:rPr lang="fr-FR" sz="1600" dirty="0" err="1"/>
                        <a:t>oriented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Fighting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Spirit</a:t>
                      </a:r>
                      <a:r>
                        <a:rPr lang="fr-FR" sz="1600" dirty="0"/>
                        <a:t>, 14 Roland Garros, global fan </a:t>
                      </a:r>
                      <a:r>
                        <a:rPr lang="fr-FR" sz="1600" dirty="0" err="1"/>
                        <a:t>oriented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23 slams, 10 </a:t>
                      </a:r>
                      <a:r>
                        <a:rPr lang="fr-FR" sz="1600" dirty="0" err="1"/>
                        <a:t>Australian</a:t>
                      </a:r>
                      <a:r>
                        <a:rPr lang="fr-FR" sz="1600" dirty="0"/>
                        <a:t> Open,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Mentalist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fr-FR" sz="1600" dirty="0"/>
                        <a:t>&amp; total </a:t>
                      </a:r>
                      <a:r>
                        <a:rPr lang="fr-FR" sz="1600" dirty="0" err="1"/>
                        <a:t>player</a:t>
                      </a:r>
                      <a:r>
                        <a:rPr lang="fr-FR" sz="1600" dirty="0"/>
                        <a:t>, brand </a:t>
                      </a:r>
                      <a:r>
                        <a:rPr lang="fr-FR" sz="1600" dirty="0" err="1"/>
                        <a:t>communities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oriented</a:t>
                      </a:r>
                      <a:r>
                        <a:rPr lang="fr-FR" sz="16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683472"/>
                  </a:ext>
                </a:extLst>
              </a:tr>
              <a:tr h="140352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fr-F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 transparent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Clear on </a:t>
                      </a:r>
                      <a:r>
                        <a:rPr lang="fr-FR" sz="1600" dirty="0" err="1"/>
                        <a:t>his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carreer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evolution</a:t>
                      </a:r>
                      <a:r>
                        <a:rPr lang="fr-FR" sz="1600" dirty="0"/>
                        <a:t> and </a:t>
                      </a:r>
                      <a:r>
                        <a:rPr lang="fr-FR" sz="1600" dirty="0" err="1"/>
                        <a:t>choices</a:t>
                      </a:r>
                      <a:r>
                        <a:rPr lang="fr-FR" sz="1600" dirty="0"/>
                        <a:t> to </a:t>
                      </a:r>
                      <a:r>
                        <a:rPr lang="fr-FR" sz="1600" dirty="0" err="1"/>
                        <a:t>create</a:t>
                      </a:r>
                      <a:r>
                        <a:rPr lang="fr-FR" sz="1600" dirty="0"/>
                        <a:t> the best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personal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brand </a:t>
                      </a:r>
                      <a:r>
                        <a:rPr lang="fr-FR" sz="1600" dirty="0" err="1"/>
                        <a:t>ever</a:t>
                      </a:r>
                      <a:r>
                        <a:rPr lang="fr-FR" sz="1600" dirty="0"/>
                        <a:t> in tennis and in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On </a:t>
                      </a:r>
                      <a:r>
                        <a:rPr lang="fr-FR" sz="1600" dirty="0" err="1"/>
                        <a:t>his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carreer</a:t>
                      </a:r>
                      <a:r>
                        <a:rPr lang="fr-FR" sz="1600" dirty="0"/>
                        <a:t> and </a:t>
                      </a:r>
                      <a:r>
                        <a:rPr lang="fr-FR" sz="1600" dirty="0" err="1"/>
                        <a:t>his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preparation</a:t>
                      </a:r>
                      <a:r>
                        <a:rPr lang="fr-FR" sz="1600" dirty="0"/>
                        <a:t> to </a:t>
                      </a:r>
                      <a:r>
                        <a:rPr lang="fr-FR" sz="1600" dirty="0" err="1"/>
                        <a:t>be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ready</a:t>
                      </a:r>
                      <a:r>
                        <a:rPr lang="fr-FR" sz="1600" dirty="0"/>
                        <a:t> to </a:t>
                      </a:r>
                      <a:r>
                        <a:rPr lang="fr-FR" sz="1600" dirty="0" err="1"/>
                        <a:t>win</a:t>
                      </a:r>
                      <a:r>
                        <a:rPr lang="fr-FR" sz="1600" dirty="0"/>
                        <a:t>. On </a:t>
                      </a:r>
                      <a:r>
                        <a:rPr lang="fr-FR" sz="1600" dirty="0" err="1"/>
                        <a:t>his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academy</a:t>
                      </a:r>
                      <a:r>
                        <a:rPr lang="fr-FR" sz="1600" dirty="0"/>
                        <a:t> and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Not on tennis &amp;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politics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choices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– not on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his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lack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of brand power versus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nadal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&amp; </a:t>
                      </a:r>
                      <a:r>
                        <a:rPr lang="fr-FR" sz="1600" dirty="0" err="1">
                          <a:solidFill>
                            <a:srgbClr val="FFFF00"/>
                          </a:solidFill>
                        </a:rPr>
                        <a:t>federer</a:t>
                      </a:r>
                      <a:r>
                        <a:rPr lang="fr-FR" sz="16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465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175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466" name="Rectangle 14746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5A14ADFB-0C33-464B-8068-D622862F3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5000"/>
              <a:t>Management de la réputation</a:t>
            </a:r>
          </a:p>
        </p:txBody>
      </p:sp>
      <p:cxnSp>
        <p:nvCxnSpPr>
          <p:cNvPr id="147468" name="Straight Connector 14746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7461" name="Rectangle 3">
            <a:extLst>
              <a:ext uri="{FF2B5EF4-FFF2-40B4-BE49-F238E27FC236}">
                <a16:creationId xmlns:a16="http://schemas.microsoft.com/office/drawing/2014/main" id="{5F303415-7063-4545-85AD-FA639A9B15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3442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8490" name="Rectangle 14848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AACB206F-1161-458F-9C70-80F8CEAE7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5000"/>
              <a:t>Management de la réputation</a:t>
            </a:r>
          </a:p>
        </p:txBody>
      </p:sp>
      <p:cxnSp>
        <p:nvCxnSpPr>
          <p:cNvPr id="148492" name="Straight Connector 14849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8485" name="Rectangle 3">
            <a:extLst>
              <a:ext uri="{FF2B5EF4-FFF2-40B4-BE49-F238E27FC236}">
                <a16:creationId xmlns:a16="http://schemas.microsoft.com/office/drawing/2014/main" id="{5C3DA53A-13FE-454D-827D-C2A436D41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73571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2" name="Rectangle 1495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B241066-1A75-CAE4-0818-BF2B21758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r="3300" b="-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6" name="Rectangle 2">
            <a:extLst>
              <a:ext uri="{FF2B5EF4-FFF2-40B4-BE49-F238E27FC236}">
                <a16:creationId xmlns:a16="http://schemas.microsoft.com/office/drawing/2014/main" id="{EDE0E143-AF03-49FD-86E3-0B5773CE6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Management de la réputation</a:t>
            </a:r>
          </a:p>
        </p:txBody>
      </p:sp>
      <p:cxnSp>
        <p:nvCxnSpPr>
          <p:cNvPr id="149514" name="Straight Connector 1495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5E3B5B7-B735-4455-B5B7-F7732B5739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sz="2000">
                <a:solidFill>
                  <a:srgbClr val="FFFFFF"/>
                </a:solidFill>
              </a:rPr>
              <a:t>A partir de ces principes, les managers doivent également intégrer un processus de </a:t>
            </a:r>
            <a:r>
              <a:rPr lang="fr-FR" sz="2000" i="1">
                <a:solidFill>
                  <a:srgbClr val="FFFFFF"/>
                </a:solidFill>
              </a:rPr>
              <a:t>« création »</a:t>
            </a:r>
            <a:r>
              <a:rPr lang="fr-FR" sz="2000">
                <a:solidFill>
                  <a:srgbClr val="FFFFFF"/>
                </a:solidFill>
              </a:rPr>
              <a:t>, de </a:t>
            </a:r>
            <a:r>
              <a:rPr lang="fr-FR" sz="2000" i="1">
                <a:solidFill>
                  <a:srgbClr val="FFFFFF"/>
                </a:solidFill>
              </a:rPr>
              <a:t>« protection »</a:t>
            </a:r>
            <a:r>
              <a:rPr lang="fr-FR" sz="2000">
                <a:solidFill>
                  <a:srgbClr val="FFFFFF"/>
                </a:solidFill>
              </a:rPr>
              <a:t> voire de </a:t>
            </a:r>
            <a:r>
              <a:rPr lang="fr-FR" sz="2000" i="1">
                <a:solidFill>
                  <a:srgbClr val="FFFFFF"/>
                </a:solidFill>
              </a:rPr>
              <a:t>« réparation »</a:t>
            </a:r>
            <a:r>
              <a:rPr lang="fr-FR" sz="2000">
                <a:solidFill>
                  <a:srgbClr val="FFFFFF"/>
                </a:solidFill>
              </a:rPr>
              <a:t> de cet actif potentiellement générateur de valeur.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sz="2000" i="1">
                <a:solidFill>
                  <a:srgbClr val="FFFFFF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sz="2000" i="1">
                <a:solidFill>
                  <a:srgbClr val="FFFFFF"/>
                </a:solidFill>
              </a:rPr>
              <a:t>- Cas particulier  OM – Tensions Réputation / Marque</a:t>
            </a:r>
            <a:r>
              <a:rPr lang="fr-FR" sz="2000">
                <a:solidFill>
                  <a:srgbClr val="FFFFFF"/>
                </a:solidFill>
              </a:rPr>
              <a:t>  </a:t>
            </a:r>
          </a:p>
          <a:p>
            <a:pPr eaLnBrk="1" hangingPunct="1">
              <a:defRPr/>
            </a:pPr>
            <a:endParaRPr lang="fr-FR" sz="200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42" name="Rectangle 15053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BF7DD11C-D88E-4936-8759-3528CB987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S’appuyer également sur la REPUTATION des RESSOURCES</a:t>
            </a:r>
          </a:p>
        </p:txBody>
      </p:sp>
      <p:cxnSp>
        <p:nvCxnSpPr>
          <p:cNvPr id="150543" name="Straight Connector 15053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0533" name="Rectangle 3">
            <a:extLst>
              <a:ext uri="{FF2B5EF4-FFF2-40B4-BE49-F238E27FC236}">
                <a16:creationId xmlns:a16="http://schemas.microsoft.com/office/drawing/2014/main" id="{CE6880CA-8D2A-48B8-9DA7-7C183C60E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662969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5C2874-04CE-4434-8E81-A87F6B269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63" y="643467"/>
            <a:ext cx="59152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bouch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88914"/>
            <a:ext cx="38893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3" name="Picture 3" descr="220871-img-17532-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60351"/>
            <a:ext cx="22748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4" descr="185793-pape-diouf-au-salon-du-livre-le-14-637x0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781300"/>
            <a:ext cx="25130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5" descr="Log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41438"/>
            <a:ext cx="3657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6" name="Picture 6" descr="stadetoulous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196975"/>
            <a:ext cx="4019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7" name="Picture 7" descr="Manchester_Uni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484314"/>
            <a:ext cx="3440112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8" name="Picture 8" descr="wimbled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8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773489"/>
            <a:ext cx="37131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8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38F404F5-8C68-40A2-985A-A7AD2EE8D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175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sz="2800" b="1"/>
              <a:t>Mesure : quotient  (Fombrun et Van Riel, 2003)</a:t>
            </a:r>
          </a:p>
        </p:txBody>
      </p:sp>
      <p:grpSp>
        <p:nvGrpSpPr>
          <p:cNvPr id="70659" name="Group 3">
            <a:extLst>
              <a:ext uri="{FF2B5EF4-FFF2-40B4-BE49-F238E27FC236}">
                <a16:creationId xmlns:a16="http://schemas.microsoft.com/office/drawing/2014/main" id="{435BA2FF-3676-446A-92A0-DA7BE346B1CE}"/>
              </a:ext>
            </a:extLst>
          </p:cNvPr>
          <p:cNvGrpSpPr>
            <a:grpSpLocks/>
          </p:cNvGrpSpPr>
          <p:nvPr/>
        </p:nvGrpSpPr>
        <p:grpSpPr bwMode="auto">
          <a:xfrm>
            <a:off x="2566988" y="836614"/>
            <a:ext cx="7632700" cy="5832475"/>
            <a:chOff x="657" y="527"/>
            <a:chExt cx="4808" cy="3559"/>
          </a:xfrm>
        </p:grpSpPr>
        <p:sp>
          <p:nvSpPr>
            <p:cNvPr id="70660" name="AutoShape 4">
              <a:extLst>
                <a:ext uri="{FF2B5EF4-FFF2-40B4-BE49-F238E27FC236}">
                  <a16:creationId xmlns:a16="http://schemas.microsoft.com/office/drawing/2014/main" id="{1532C657-A114-4361-8423-DF30716C65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7" y="572"/>
              <a:ext cx="4808" cy="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0661" name="Text Box 5">
              <a:extLst>
                <a:ext uri="{FF2B5EF4-FFF2-40B4-BE49-F238E27FC236}">
                  <a16:creationId xmlns:a16="http://schemas.microsoft.com/office/drawing/2014/main" id="{70B576D0-EDE3-4452-95FF-DFD247D6B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" y="2187"/>
              <a:ext cx="104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folHlink"/>
                  </a:solidFill>
                  <a:latin typeface="Times New Roman" panose="02020603050405020304" pitchFamily="18" charset="0"/>
                </a:rPr>
                <a:t>REPUTATION</a:t>
              </a:r>
              <a:endParaRPr lang="fr-FR" altLang="fr-FR" sz="1600">
                <a:solidFill>
                  <a:schemeClr val="folHlin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0662" name="Text Box 6">
              <a:extLst>
                <a:ext uri="{FF2B5EF4-FFF2-40B4-BE49-F238E27FC236}">
                  <a16:creationId xmlns:a16="http://schemas.microsoft.com/office/drawing/2014/main" id="{1B1F8F42-A2CD-48C8-84DF-5346C7658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117"/>
              <a:ext cx="1710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Responsabilité sociale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Perception des causes civiques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Responsabilité environnementale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Responsabilité communautaire (personnel et collectivités)</a:t>
              </a:r>
              <a:r>
                <a:rPr lang="fr-FR" altLang="fr-FR" sz="1000">
                  <a:latin typeface="Times New Roman" panose="02020603050405020304" pitchFamily="18" charset="0"/>
                </a:rPr>
                <a:t> </a:t>
              </a:r>
              <a:endParaRPr lang="fr-FR" altLang="fr-FR" sz="1800">
                <a:latin typeface="Garamond" panose="02020404030301010803" pitchFamily="18" charset="0"/>
              </a:endParaRPr>
            </a:p>
          </p:txBody>
        </p:sp>
        <p:sp>
          <p:nvSpPr>
            <p:cNvPr id="70663" name="Text Box 7">
              <a:extLst>
                <a:ext uri="{FF2B5EF4-FFF2-40B4-BE49-F238E27FC236}">
                  <a16:creationId xmlns:a16="http://schemas.microsoft.com/office/drawing/2014/main" id="{8BFA0EF2-BFA2-4456-9145-1FBC305CA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" y="2092"/>
              <a:ext cx="1330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Vision &amp; Leadership</a:t>
              </a:r>
              <a:r>
                <a:rPr lang="fr-FR" altLang="fr-FR" sz="1400" b="1">
                  <a:latin typeface="Times New Roman" panose="02020603050405020304" pitchFamily="18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Opportunités du marché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Clarté visionnaire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Excellence du leadership</a:t>
              </a:r>
              <a:endParaRPr lang="fr-FR" altLang="fr-FR" sz="1400">
                <a:latin typeface="Garamond" panose="02020404030301010803" pitchFamily="18" charset="0"/>
              </a:endParaRPr>
            </a:p>
          </p:txBody>
        </p:sp>
        <p:sp>
          <p:nvSpPr>
            <p:cNvPr id="70664" name="Text Box 8">
              <a:extLst>
                <a:ext uri="{FF2B5EF4-FFF2-40B4-BE49-F238E27FC236}">
                  <a16:creationId xmlns:a16="http://schemas.microsoft.com/office/drawing/2014/main" id="{2A944F16-AF2D-4D40-8324-B67BC919B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2931"/>
              <a:ext cx="1709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Perception de la rentabilité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Risques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Résultats à venir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Différences face aux concurrents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Performance Financière</a:t>
              </a:r>
              <a:endParaRPr lang="fr-FR" altLang="fr-FR" sz="1400">
                <a:latin typeface="Garamond" panose="02020404030301010803" pitchFamily="18" charset="0"/>
              </a:endParaRPr>
            </a:p>
          </p:txBody>
        </p:sp>
        <p:sp>
          <p:nvSpPr>
            <p:cNvPr id="70665" name="Text Box 9">
              <a:extLst>
                <a:ext uri="{FF2B5EF4-FFF2-40B4-BE49-F238E27FC236}">
                  <a16:creationId xmlns:a16="http://schemas.microsoft.com/office/drawing/2014/main" id="{716F95A2-7D14-41CC-9908-D93832634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2" y="2946"/>
              <a:ext cx="1424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Qualité des employés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Qualité du lieu de travail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Mobilisation des employés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 b="1">
                  <a:latin typeface="Times New Roman" panose="02020603050405020304" pitchFamily="18" charset="0"/>
                </a:rPr>
                <a:t>Environnement de travail </a:t>
              </a:r>
              <a:endParaRPr lang="fr-FR" altLang="fr-FR" sz="1400">
                <a:latin typeface="Garamond" panose="02020404030301010803" pitchFamily="18" charset="0"/>
              </a:endParaRPr>
            </a:p>
          </p:txBody>
        </p:sp>
        <p:sp>
          <p:nvSpPr>
            <p:cNvPr id="70666" name="Text Box 10">
              <a:extLst>
                <a:ext uri="{FF2B5EF4-FFF2-40B4-BE49-F238E27FC236}">
                  <a16:creationId xmlns:a16="http://schemas.microsoft.com/office/drawing/2014/main" id="{F90A2A47-11A3-4DD6-89EB-09D3D6115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024"/>
              <a:ext cx="1588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Produits &amp; Services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Perception de la qualité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Innovation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Valeurs financières produits et services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000">
                  <a:latin typeface="Times New Roman" panose="02020603050405020304" pitchFamily="18" charset="0"/>
                </a:rPr>
                <a:t> </a:t>
              </a:r>
              <a:endParaRPr lang="fr-FR" altLang="fr-FR" sz="1800">
                <a:latin typeface="Garamond" panose="02020404030301010803" pitchFamily="18" charset="0"/>
              </a:endParaRPr>
            </a:p>
          </p:txBody>
        </p:sp>
        <p:sp>
          <p:nvSpPr>
            <p:cNvPr id="70667" name="Text Box 11">
              <a:extLst>
                <a:ext uri="{FF2B5EF4-FFF2-40B4-BE49-F238E27FC236}">
                  <a16:creationId xmlns:a16="http://schemas.microsoft.com/office/drawing/2014/main" id="{18990CD4-A7EB-4994-A6FA-379C57176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1162"/>
              <a:ext cx="1709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solidFill>
                    <a:schemeClr val="hlink"/>
                  </a:solidFill>
                  <a:latin typeface="Times New Roman" panose="02020603050405020304" pitchFamily="18" charset="0"/>
                </a:rPr>
                <a:t>Attrait émotionnel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Séduction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Admiration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400">
                  <a:latin typeface="Times New Roman" panose="02020603050405020304" pitchFamily="18" charset="0"/>
                </a:rPr>
                <a:t>Respect et croyance</a:t>
              </a:r>
              <a:endParaRPr lang="fr-FR" altLang="fr-FR" sz="1400">
                <a:latin typeface="Garamond" panose="02020404030301010803" pitchFamily="18" charset="0"/>
              </a:endParaRPr>
            </a:p>
          </p:txBody>
        </p:sp>
        <p:sp>
          <p:nvSpPr>
            <p:cNvPr id="70668" name="Oval 12">
              <a:extLst>
                <a:ext uri="{FF2B5EF4-FFF2-40B4-BE49-F238E27FC236}">
                  <a16:creationId xmlns:a16="http://schemas.microsoft.com/office/drawing/2014/main" id="{986E0EFD-6137-4855-AAD7-1C675EE92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527"/>
              <a:ext cx="4274" cy="3559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0669" name="Oval 13">
              <a:extLst>
                <a:ext uri="{FF2B5EF4-FFF2-40B4-BE49-F238E27FC236}">
                  <a16:creationId xmlns:a16="http://schemas.microsoft.com/office/drawing/2014/main" id="{EC9C85CA-6D9D-471A-891A-ED501ECF2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2092"/>
              <a:ext cx="1234" cy="380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70670" name="Line 14">
              <a:extLst>
                <a:ext uri="{FF2B5EF4-FFF2-40B4-BE49-F238E27FC236}">
                  <a16:creationId xmlns:a16="http://schemas.microsoft.com/office/drawing/2014/main" id="{C1FAEB87-D16C-4B91-9D75-B533E8D79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8" y="1752"/>
              <a:ext cx="1524" cy="435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1" name="Line 15">
              <a:extLst>
                <a:ext uri="{FF2B5EF4-FFF2-40B4-BE49-F238E27FC236}">
                  <a16:creationId xmlns:a16="http://schemas.microsoft.com/office/drawing/2014/main" id="{85AFD414-040F-4556-9EE8-5FF421FCC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7" y="527"/>
              <a:ext cx="178" cy="1565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2" name="Line 16">
              <a:extLst>
                <a:ext uri="{FF2B5EF4-FFF2-40B4-BE49-F238E27FC236}">
                  <a16:creationId xmlns:a16="http://schemas.microsoft.com/office/drawing/2014/main" id="{712E1365-AE09-4D66-8BC8-7C4DB1DD1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6" y="1332"/>
              <a:ext cx="1235" cy="85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3" name="Line 17">
              <a:extLst>
                <a:ext uri="{FF2B5EF4-FFF2-40B4-BE49-F238E27FC236}">
                  <a16:creationId xmlns:a16="http://schemas.microsoft.com/office/drawing/2014/main" id="{A64DE563-8F8D-4FC3-8A71-27A18E61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1" y="2472"/>
              <a:ext cx="1520" cy="85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4" name="Line 18">
              <a:extLst>
                <a:ext uri="{FF2B5EF4-FFF2-40B4-BE49-F238E27FC236}">
                  <a16:creationId xmlns:a16="http://schemas.microsoft.com/office/drawing/2014/main" id="{5D81376A-1A88-472E-ACB1-279099197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" y="2472"/>
              <a:ext cx="95" cy="161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5" name="Line 19">
              <a:extLst>
                <a:ext uri="{FF2B5EF4-FFF2-40B4-BE49-F238E27FC236}">
                  <a16:creationId xmlns:a16="http://schemas.microsoft.com/office/drawing/2014/main" id="{A8AE82E4-FDEE-4EB2-8F71-77106EA2F8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2472"/>
              <a:ext cx="1627" cy="641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9787D97A-5378-4A2C-90AB-D2B9B63EC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0"/>
            <a:ext cx="8686800" cy="539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200" b="1" dirty="0"/>
              <a:t>Adaptation à la « réputation événementielle »</a:t>
            </a:r>
          </a:p>
        </p:txBody>
      </p:sp>
      <p:sp>
        <p:nvSpPr>
          <p:cNvPr id="71683" name="AutoShape 3">
            <a:extLst>
              <a:ext uri="{FF2B5EF4-FFF2-40B4-BE49-F238E27FC236}">
                <a16:creationId xmlns:a16="http://schemas.microsoft.com/office/drawing/2014/main" id="{6ED1F7E3-1074-491D-A7D3-5B2408724E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2314" y="671514"/>
            <a:ext cx="8199437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E73E88E1-2607-4553-B7EF-A49FD896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4" y="3557589"/>
            <a:ext cx="177958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folHlink"/>
                </a:solidFill>
                <a:latin typeface="Times New Roman" panose="02020603050405020304" pitchFamily="18" charset="0"/>
              </a:rPr>
              <a:t>REPUTATION</a:t>
            </a:r>
            <a:endParaRPr lang="fr-FR" altLang="fr-FR" sz="1600">
              <a:solidFill>
                <a:schemeClr val="folHlink"/>
              </a:solidFill>
              <a:latin typeface="Garamond" panose="02020404030301010803" pitchFamily="18" charset="0"/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F79629B9-6361-49EB-A0FE-A0A3089D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4" y="1803401"/>
            <a:ext cx="29162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imes New Roman" panose="02020603050405020304" pitchFamily="18" charset="0"/>
              </a:rPr>
              <a:t>Responsabilité sociale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Ethique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Causes humanitaires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Communauté - fans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A1E7A3AD-5BBD-4872-B6C0-0A78C8AD1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9" y="3402014"/>
            <a:ext cx="226853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Vision &amp; Leadership</a:t>
            </a:r>
            <a:r>
              <a:rPr lang="fr-FR" altLang="fr-FR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Opportunités du marché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Clarté visionnaire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Excellence du leadership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Changement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71687" name="Text Box 7">
            <a:extLst>
              <a:ext uri="{FF2B5EF4-FFF2-40B4-BE49-F238E27FC236}">
                <a16:creationId xmlns:a16="http://schemas.microsoft.com/office/drawing/2014/main" id="{B36314E2-9DC6-4521-954C-CB22AB70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652964"/>
            <a:ext cx="29146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Perception de la rentabilité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Risques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Résultats à venir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Différences face aux concurrents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Performance Financière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Retombées médiatiques 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  populaires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	Qualité et rentabilité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                          des Stakeholders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71688" name="Text Box 8">
            <a:extLst>
              <a:ext uri="{FF2B5EF4-FFF2-40B4-BE49-F238E27FC236}">
                <a16:creationId xmlns:a16="http://schemas.microsoft.com/office/drawing/2014/main" id="{72FBFDE9-AE79-4379-9A47-24BD67E0D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4724400"/>
            <a:ext cx="24288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Qualité des employés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Qualité du lieu de travail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Mobilisation des employés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Environnement et ambiance de travail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Volonté de la vacation (vivre l’expérience de l’intérieur)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71689" name="Text Box 9">
            <a:extLst>
              <a:ext uri="{FF2B5EF4-FFF2-40B4-BE49-F238E27FC236}">
                <a16:creationId xmlns:a16="http://schemas.microsoft.com/office/drawing/2014/main" id="{BA045596-05CE-457F-A923-4F5C9FB7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3141663"/>
            <a:ext cx="27082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Produits &amp;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Perception de la qualité du spectacle et des 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Innovation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Valeurs financières (rareté)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des produits (places)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	services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>
                <a:latin typeface="Times New Roman" panose="02020603050405020304" pitchFamily="18" charset="0"/>
              </a:rPr>
              <a:t> </a:t>
            </a:r>
            <a:endParaRPr lang="fr-FR" altLang="fr-FR" sz="1800">
              <a:latin typeface="Garamond" panose="02020404030301010803" pitchFamily="18" charset="0"/>
            </a:endParaRPr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0BE01C2A-7593-4B26-AB9D-968C45D94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341438"/>
            <a:ext cx="29146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Attrait émotionnel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Admiration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Séduction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Passion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Expérience de consommation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Hédonique (plaisir)</a:t>
            </a:r>
            <a:endParaRPr lang="fr-FR" altLang="fr-FR" sz="1400">
              <a:latin typeface="Garamond" panose="02020404030301010803" pitchFamily="18" charset="0"/>
            </a:endParaRPr>
          </a:p>
        </p:txBody>
      </p:sp>
      <p:sp>
        <p:nvSpPr>
          <p:cNvPr id="71691" name="Oval 11">
            <a:extLst>
              <a:ext uri="{FF2B5EF4-FFF2-40B4-BE49-F238E27FC236}">
                <a16:creationId xmlns:a16="http://schemas.microsoft.com/office/drawing/2014/main" id="{ED90C65B-5230-4612-A724-463F7ED4D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836614"/>
            <a:ext cx="7288213" cy="6021387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1692" name="Oval 12">
            <a:extLst>
              <a:ext uri="{FF2B5EF4-FFF2-40B4-BE49-F238E27FC236}">
                <a16:creationId xmlns:a16="http://schemas.microsoft.com/office/drawing/2014/main" id="{65ADAE98-BE32-4A29-998C-360170352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39" y="3402014"/>
            <a:ext cx="2105025" cy="642937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1693" name="Line 13">
            <a:extLst>
              <a:ext uri="{FF2B5EF4-FFF2-40B4-BE49-F238E27FC236}">
                <a16:creationId xmlns:a16="http://schemas.microsoft.com/office/drawing/2014/main" id="{C830EB4F-6068-43A1-B321-D31352E10B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1089" y="2636839"/>
            <a:ext cx="2706687" cy="873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4" name="Line 14">
            <a:extLst>
              <a:ext uri="{FF2B5EF4-FFF2-40B4-BE49-F238E27FC236}">
                <a16:creationId xmlns:a16="http://schemas.microsoft.com/office/drawing/2014/main" id="{33759DDB-301A-4D48-B34A-8AB3AE9E6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8664" y="836613"/>
            <a:ext cx="358775" cy="25209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5" name="Line 15">
            <a:extLst>
              <a:ext uri="{FF2B5EF4-FFF2-40B4-BE49-F238E27FC236}">
                <a16:creationId xmlns:a16="http://schemas.microsoft.com/office/drawing/2014/main" id="{D9949238-9805-4051-A8E6-DC99AB30D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0825" y="2155826"/>
            <a:ext cx="2147888" cy="134461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6" name="Line 16">
            <a:extLst>
              <a:ext uri="{FF2B5EF4-FFF2-40B4-BE49-F238E27FC236}">
                <a16:creationId xmlns:a16="http://schemas.microsoft.com/office/drawing/2014/main" id="{FD8EF6D7-82EA-4A66-B287-37EAEFE7E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4024314"/>
            <a:ext cx="2592388" cy="1444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7" name="Line 17">
            <a:extLst>
              <a:ext uri="{FF2B5EF4-FFF2-40B4-BE49-F238E27FC236}">
                <a16:creationId xmlns:a16="http://schemas.microsoft.com/office/drawing/2014/main" id="{D50C2E21-7413-4CF8-ADC7-9E9DE8812D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4" y="4024314"/>
            <a:ext cx="65087" cy="28336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698" name="Line 18">
            <a:extLst>
              <a:ext uri="{FF2B5EF4-FFF2-40B4-BE49-F238E27FC236}">
                <a16:creationId xmlns:a16="http://schemas.microsoft.com/office/drawing/2014/main" id="{93769CD7-5CDB-452B-B50F-5FFAE32591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1088" y="4024313"/>
            <a:ext cx="3232150" cy="989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RepTrak - Motion Graphic Software Video">
            <a:hlinkClick r:id="" action="ppaction://media"/>
            <a:extLst>
              <a:ext uri="{FF2B5EF4-FFF2-40B4-BE49-F238E27FC236}">
                <a16:creationId xmlns:a16="http://schemas.microsoft.com/office/drawing/2014/main" id="{AF0A743C-D797-457E-9EC4-4DA991A482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1" name="Rectangle 76810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2C2F6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6" name="Picture 7" descr="© ">
            <a:extLst>
              <a:ext uri="{FF2B5EF4-FFF2-40B4-BE49-F238E27FC236}">
                <a16:creationId xmlns:a16="http://schemas.microsoft.com/office/drawing/2014/main" id="{F9D65C9D-FD26-4265-B5C4-6F0F583C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105" y="632526"/>
            <a:ext cx="2126433" cy="31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3" name="Rectangle 76812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2C2F6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3" name="Picture 4" descr="17-2006">
            <a:extLst>
              <a:ext uri="{FF2B5EF4-FFF2-40B4-BE49-F238E27FC236}">
                <a16:creationId xmlns:a16="http://schemas.microsoft.com/office/drawing/2014/main" id="{5496E6D9-B14C-4F7A-AFB2-1BB74938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3101" y="633849"/>
            <a:ext cx="2123778" cy="31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5" name="Rectangle 76814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3" descr="news_affiche_tour">
            <a:extLst>
              <a:ext uri="{FF2B5EF4-FFF2-40B4-BE49-F238E27FC236}">
                <a16:creationId xmlns:a16="http://schemas.microsoft.com/office/drawing/2014/main" id="{5E1C5A99-53E0-4EA0-AEC6-22CF0E59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951" y="4328887"/>
            <a:ext cx="1405473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7" name="Rectangle 76816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5" name="Picture 6" descr="logo_tour">
            <a:hlinkClick r:id="rId5"/>
            <a:extLst>
              <a:ext uri="{FF2B5EF4-FFF2-40B4-BE49-F238E27FC236}">
                <a16:creationId xmlns:a16="http://schemas.microsoft.com/office/drawing/2014/main" id="{3439B99C-89C7-4200-9123-94D67F6E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2610" y="4350186"/>
            <a:ext cx="2304761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9" name="Rectangle 76818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4" name="Picture 5" descr="affiche">
            <a:extLst>
              <a:ext uri="{FF2B5EF4-FFF2-40B4-BE49-F238E27FC236}">
                <a16:creationId xmlns:a16="http://schemas.microsoft.com/office/drawing/2014/main" id="{DB3695DF-1603-48B2-AA29-2E594D34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8540" y="635943"/>
            <a:ext cx="3946474" cy="55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4">
            <a:extLst>
              <a:ext uri="{FF2B5EF4-FFF2-40B4-BE49-F238E27FC236}">
                <a16:creationId xmlns:a16="http://schemas.microsoft.com/office/drawing/2014/main" id="{729706DC-5570-430F-B01C-5890798B98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567491"/>
              </p:ext>
            </p:extLst>
          </p:nvPr>
        </p:nvGraphicFramePr>
        <p:xfrm>
          <a:off x="2093383" y="700528"/>
          <a:ext cx="7734300" cy="520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939683" imgH="3326984" progId="Photoshop.Image.8">
                  <p:embed/>
                </p:oleObj>
              </mc:Choice>
              <mc:Fallback>
                <p:oleObj name="Image" r:id="rId2" imgW="4939683" imgH="3326984" progId="Photoshop.Image.8">
                  <p:embed/>
                  <p:pic>
                    <p:nvPicPr>
                      <p:cNvPr id="77826" name="Object 4">
                        <a:extLst>
                          <a:ext uri="{FF2B5EF4-FFF2-40B4-BE49-F238E27FC236}">
                            <a16:creationId xmlns:a16="http://schemas.microsoft.com/office/drawing/2014/main" id="{729706DC-5570-430F-B01C-5890798B98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383" y="700528"/>
                        <a:ext cx="7734300" cy="520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affiche_tour_de_france_2010-1-">
            <a:extLst>
              <a:ext uri="{FF2B5EF4-FFF2-40B4-BE49-F238E27FC236}">
                <a16:creationId xmlns:a16="http://schemas.microsoft.com/office/drawing/2014/main" id="{7116D357-E3DB-4350-B61E-38BDDDC9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573" y="801793"/>
            <a:ext cx="3936999" cy="52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8">
            <a:extLst>
              <a:ext uri="{FF2B5EF4-FFF2-40B4-BE49-F238E27FC236}">
                <a16:creationId xmlns:a16="http://schemas.microsoft.com/office/drawing/2014/main" id="{CAE427F5-D443-4316-9A5C-AB96D54A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6960" y="801793"/>
            <a:ext cx="3883518" cy="52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5" descr="TDF12_AF_40x60_VISUEL">
            <a:extLst>
              <a:ext uri="{FF2B5EF4-FFF2-40B4-BE49-F238E27FC236}">
                <a16:creationId xmlns:a16="http://schemas.microsoft.com/office/drawing/2014/main" id="{CFD5C3A0-400D-43A1-8447-23A2079F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957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6">
            <a:extLst>
              <a:ext uri="{FF2B5EF4-FFF2-40B4-BE49-F238E27FC236}">
                <a16:creationId xmlns:a16="http://schemas.microsoft.com/office/drawing/2014/main" id="{2EF22041-ED41-48C8-9F74-B5E07B24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9428" y="643467"/>
            <a:ext cx="374654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 1">
            <a:extLst>
              <a:ext uri="{FF2B5EF4-FFF2-40B4-BE49-F238E27FC236}">
                <a16:creationId xmlns:a16="http://schemas.microsoft.com/office/drawing/2014/main" id="{63B48B40-B03F-467F-BE5F-39C224CA8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6152" y="643467"/>
            <a:ext cx="467969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 3">
            <a:extLst>
              <a:ext uri="{FF2B5EF4-FFF2-40B4-BE49-F238E27FC236}">
                <a16:creationId xmlns:a16="http://schemas.microsoft.com/office/drawing/2014/main" id="{39CF95C5-2637-4A10-BE58-36187272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age 1">
            <a:extLst>
              <a:ext uri="{FF2B5EF4-FFF2-40B4-BE49-F238E27FC236}">
                <a16:creationId xmlns:a16="http://schemas.microsoft.com/office/drawing/2014/main" id="{BB03330A-9E02-4DFD-A798-7F0060EF2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102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http://i.ytimg.com/vi/epQbfmai_c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420938"/>
            <a:ext cx="5087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6" name="Picture 4" descr="https://www.lesmutuellesdusoleil.fr/Libraries/Images_du_site/logo_rct.sflb.as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88913"/>
            <a:ext cx="1439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6" descr="http://www.blog-rct.com/wp-content/uploads/2732906932_small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9" y="2432050"/>
            <a:ext cx="44100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0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 3">
            <a:extLst>
              <a:ext uri="{FF2B5EF4-FFF2-40B4-BE49-F238E27FC236}">
                <a16:creationId xmlns:a16="http://schemas.microsoft.com/office/drawing/2014/main" id="{BB02C99F-5500-414A-8FE5-61BF6065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469" y="1123527"/>
            <a:ext cx="3077806" cy="46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C1E37E-2E25-4A22-AB29-223515C18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22" y="1123527"/>
            <a:ext cx="3331408" cy="461094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2020 Tour de France Teaser">
            <a:hlinkClick r:id="" action="ppaction://media"/>
            <a:extLst>
              <a:ext uri="{FF2B5EF4-FFF2-40B4-BE49-F238E27FC236}">
                <a16:creationId xmlns:a16="http://schemas.microsoft.com/office/drawing/2014/main" id="{DED195FA-D058-4186-A4C7-2BB8001F0B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8263" y="240897"/>
            <a:ext cx="11354765" cy="63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ur de France 2020 : notre présentation du parcours de la 107e édition">
            <a:extLst>
              <a:ext uri="{FF2B5EF4-FFF2-40B4-BE49-F238E27FC236}">
                <a16:creationId xmlns:a16="http://schemas.microsoft.com/office/drawing/2014/main" id="{E9AE18F9-1B94-48D7-941E-1B9DC1A8C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388" y="1315124"/>
            <a:ext cx="10636356" cy="467999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742366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es créatrices de l'affiche du Tour de France 2021 sont des jumelles  bretonnes - autres - cyclisme | newsouest.fr">
            <a:extLst>
              <a:ext uri="{FF2B5EF4-FFF2-40B4-BE49-F238E27FC236}">
                <a16:creationId xmlns:a16="http://schemas.microsoft.com/office/drawing/2014/main" id="{E75E0484-FF19-E039-79B6-35A70DABF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036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9932C2-6C90-66C2-BBBC-66D336CF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1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ster Tour de France 2023">
            <a:extLst>
              <a:ext uri="{FF2B5EF4-FFF2-40B4-BE49-F238E27FC236}">
                <a16:creationId xmlns:a16="http://schemas.microsoft.com/office/drawing/2014/main" id="{4750F7C0-1DC0-DFC2-7974-436F8CD9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0"/>
            <a:ext cx="5151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932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#TDF22 - Découvrez le teaser du Tour de France 2022">
            <a:hlinkClick r:id="" action="ppaction://media"/>
            <a:extLst>
              <a:ext uri="{FF2B5EF4-FFF2-40B4-BE49-F238E27FC236}">
                <a16:creationId xmlns:a16="http://schemas.microsoft.com/office/drawing/2014/main" id="{6686B876-6C81-15A7-DF4E-510384DE12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our de France 2023  : Rendez-vous au Pays Basque !">
            <a:hlinkClick r:id="" action="ppaction://media"/>
            <a:extLst>
              <a:ext uri="{FF2B5EF4-FFF2-40B4-BE49-F238E27FC236}">
                <a16:creationId xmlns:a16="http://schemas.microsoft.com/office/drawing/2014/main" id="{DF80F183-2E0C-A6C2-C68E-21FF3CB352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273095-9061-48D4-A44E-58D4DB87F954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B4D55619-E0F4-48C4-BC30-34327784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95250"/>
            <a:ext cx="4114800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CB80BA6-2D6C-4F78-B4B4-D4CD4D18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937000"/>
            <a:ext cx="40862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5">
            <a:extLst>
              <a:ext uri="{FF2B5EF4-FFF2-40B4-BE49-F238E27FC236}">
                <a16:creationId xmlns:a16="http://schemas.microsoft.com/office/drawing/2014/main" id="{5F602BAF-9B07-4549-8F84-D419CA4A9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3448050"/>
            <a:ext cx="42449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8" name="Picture 6">
            <a:extLst>
              <a:ext uri="{FF2B5EF4-FFF2-40B4-BE49-F238E27FC236}">
                <a16:creationId xmlns:a16="http://schemas.microsoft.com/office/drawing/2014/main" id="{EBDD2A9B-05AD-492D-B235-7F1F50D65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95251"/>
            <a:ext cx="2376488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4" name="Rectangle 15463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C4D952E-64EA-424F-8C35-3FE4CC68E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sz="4000">
                <a:solidFill>
                  <a:srgbClr val="FFFFFF"/>
                </a:solidFill>
              </a:rPr>
              <a:t>Remarques en vrac…</a:t>
            </a:r>
          </a:p>
        </p:txBody>
      </p:sp>
      <p:cxnSp>
        <p:nvCxnSpPr>
          <p:cNvPr id="154636" name="Straight Connector 15463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4629" name="Rectangle 3">
            <a:extLst>
              <a:ext uri="{FF2B5EF4-FFF2-40B4-BE49-F238E27FC236}">
                <a16:creationId xmlns:a16="http://schemas.microsoft.com/office/drawing/2014/main" id="{A803001D-0519-42DD-B2C1-BD4134802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9425189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se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50637_TF55885775.potx" id="{EE333B1B-DACF-4217-8B5D-D1584619EAE9}" vid="{602E2D6F-DBC8-4F27-B65C-41F894CA96A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3081</Words>
  <Application>Microsoft Office PowerPoint</Application>
  <PresentationFormat>Grand écran</PresentationFormat>
  <Paragraphs>586</Paragraphs>
  <Slides>126</Slides>
  <Notes>0</Notes>
  <HiddenSlides>0</HiddenSlides>
  <MMClips>8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126</vt:i4>
      </vt:variant>
    </vt:vector>
  </HeadingPairs>
  <TitlesOfParts>
    <vt:vector size="144" baseType="lpstr">
      <vt:lpstr>Arial</vt:lpstr>
      <vt:lpstr>Arial Black</vt:lpstr>
      <vt:lpstr>Calibri</vt:lpstr>
      <vt:lpstr>Calibri Light</vt:lpstr>
      <vt:lpstr>Candara</vt:lpstr>
      <vt:lpstr>Corbel</vt:lpstr>
      <vt:lpstr>Courier New</vt:lpstr>
      <vt:lpstr>Elephant</vt:lpstr>
      <vt:lpstr>Garamond</vt:lpstr>
      <vt:lpstr>RG Text</vt:lpstr>
      <vt:lpstr>RG Title</vt:lpstr>
      <vt:lpstr>RG Title Light</vt:lpstr>
      <vt:lpstr>Times New Roman</vt:lpstr>
      <vt:lpstr>Verdana</vt:lpstr>
      <vt:lpstr>Wingdings</vt:lpstr>
      <vt:lpstr>Bases</vt:lpstr>
      <vt:lpstr>Thème Office</vt:lpstr>
      <vt:lpstr>Image</vt:lpstr>
      <vt:lpstr>Présentation PowerPoint</vt:lpstr>
      <vt:lpstr>Présentation PowerPoint</vt:lpstr>
      <vt:lpstr>Assets strategic management </vt:lpstr>
      <vt:lpstr>Présentation PowerPoint</vt:lpstr>
      <vt:lpstr>Réputation…</vt:lpstr>
      <vt:lpstr>Réputation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Event/Clubs  ?</vt:lpstr>
      <vt:lpstr>Réputation = ressource : pourquoi ? </vt:lpstr>
      <vt:lpstr>Identité</vt:lpstr>
      <vt:lpstr>Image</vt:lpstr>
      <vt:lpstr>Réputation</vt:lpstr>
      <vt:lpstr>What are 'reputations'? </vt:lpstr>
      <vt:lpstr>Repenser la communication !</vt:lpstr>
      <vt:lpstr>Réputation = actif clé mais délicat à contrôler</vt:lpstr>
      <vt:lpstr>Portefeuille de ressources événementielles</vt:lpstr>
      <vt:lpstr>La réputation : une ressource omniprésente !</vt:lpstr>
      <vt:lpstr>Réputation Corporate &amp; médias</vt:lpstr>
      <vt:lpstr>Marque (rappels)</vt:lpstr>
      <vt:lpstr>6 pôles  Marque (rappels)</vt:lpstr>
      <vt:lpstr>6 pôles  Marque (rappels)</vt:lpstr>
      <vt:lpstr>6 pôles  Marque (rappels)</vt:lpstr>
      <vt:lpstr>Image de marque</vt:lpstr>
      <vt:lpstr>What's the difference between 'brand' and 'reputation'? </vt:lpstr>
      <vt:lpstr>Difficultés pour un événement : « melting pot » de cultures, de marques, d’acteurs à contrôler !</vt:lpstr>
      <vt:lpstr>MAIS : avec une véritable stratégie de management de sa réputation il est possible de construire une identité forte et une marque passionnelle !</vt:lpstr>
      <vt:lpstr>Relation identité – nom – image – réputation (Fombrun, 1996)</vt:lpstr>
      <vt:lpstr>Construction de la réputation</vt:lpstr>
      <vt:lpstr>Levier des médias</vt:lpstr>
      <vt:lpstr>Levier individuel et relationnel</vt:lpstr>
      <vt:lpstr>La construction de la réputation d’une organisation (événementielle) est donc un enjeu concurrentiel et différenciateur majeur et nécessite la mise en place d’un véritable  management de la réputation </vt:lpstr>
      <vt:lpstr>Management de la réputation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Management de la réputation</vt:lpstr>
      <vt:lpstr>Management de la réputation</vt:lpstr>
      <vt:lpstr>Management de la réputation</vt:lpstr>
      <vt:lpstr>S’appuyer également sur la REPUTATION des RESSOURCES</vt:lpstr>
      <vt:lpstr>Présentation PowerPoint</vt:lpstr>
      <vt:lpstr>Mesure : quotient  (Fombrun et Van Riel, 2003)</vt:lpstr>
      <vt:lpstr>Adaptation à la « réputation événementielle 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Remarques en vrac…</vt:lpstr>
      <vt:lpstr>Mais réputation affectée !</vt:lpstr>
      <vt:lpstr>Présentation PowerPoint</vt:lpstr>
      <vt:lpstr>Quand réputation et marque cohabitent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Business Model</vt:lpstr>
      <vt:lpstr>Reputational business model and external control of your stakeholders sharing resources</vt:lpstr>
      <vt:lpstr>Présentation PowerPoint</vt:lpstr>
      <vt:lpstr>Reputational  FRM Business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Lionel Maltese</dc:creator>
  <cp:lastModifiedBy>Lionel Maltese</cp:lastModifiedBy>
  <cp:revision>14</cp:revision>
  <dcterms:created xsi:type="dcterms:W3CDTF">2020-10-25T05:01:21Z</dcterms:created>
  <dcterms:modified xsi:type="dcterms:W3CDTF">2023-08-29T05:40:23Z</dcterms:modified>
</cp:coreProperties>
</file>