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6" r:id="rId1"/>
    <p:sldMasterId id="2147483680" r:id="rId2"/>
    <p:sldMasterId id="2147483690" r:id="rId3"/>
  </p:sldMasterIdLst>
  <p:sldIdLst>
    <p:sldId id="256" r:id="rId4"/>
    <p:sldId id="351" r:id="rId5"/>
    <p:sldId id="444" r:id="rId6"/>
    <p:sldId id="445" r:id="rId7"/>
    <p:sldId id="257" r:id="rId8"/>
    <p:sldId id="446" r:id="rId9"/>
    <p:sldId id="258" r:id="rId10"/>
    <p:sldId id="260" r:id="rId11"/>
    <p:sldId id="259" r:id="rId12"/>
    <p:sldId id="398" r:id="rId13"/>
    <p:sldId id="261" r:id="rId14"/>
    <p:sldId id="447" r:id="rId15"/>
    <p:sldId id="262" r:id="rId16"/>
    <p:sldId id="402" r:id="rId17"/>
    <p:sldId id="403" r:id="rId18"/>
    <p:sldId id="404" r:id="rId19"/>
    <p:sldId id="378" r:id="rId20"/>
    <p:sldId id="353" r:id="rId21"/>
    <p:sldId id="379" r:id="rId22"/>
    <p:sldId id="360" r:id="rId23"/>
    <p:sldId id="328" r:id="rId24"/>
    <p:sldId id="329" r:id="rId25"/>
    <p:sldId id="330" r:id="rId26"/>
    <p:sldId id="331" r:id="rId27"/>
    <p:sldId id="269" r:id="rId28"/>
    <p:sldId id="422" r:id="rId29"/>
    <p:sldId id="339" r:id="rId30"/>
    <p:sldId id="448" r:id="rId31"/>
    <p:sldId id="270" r:id="rId32"/>
    <p:sldId id="271" r:id="rId33"/>
    <p:sldId id="272" r:id="rId34"/>
    <p:sldId id="371" r:id="rId35"/>
    <p:sldId id="372" r:id="rId36"/>
    <p:sldId id="276" r:id="rId37"/>
    <p:sldId id="277" r:id="rId38"/>
    <p:sldId id="405" r:id="rId39"/>
    <p:sldId id="451" r:id="rId40"/>
    <p:sldId id="452" r:id="rId41"/>
    <p:sldId id="453" r:id="rId42"/>
    <p:sldId id="454" r:id="rId43"/>
    <p:sldId id="455" r:id="rId44"/>
    <p:sldId id="456" r:id="rId45"/>
    <p:sldId id="457" r:id="rId46"/>
    <p:sldId id="471" r:id="rId47"/>
    <p:sldId id="346" r:id="rId48"/>
    <p:sldId id="345" r:id="rId49"/>
    <p:sldId id="347" r:id="rId50"/>
    <p:sldId id="348" r:id="rId51"/>
    <p:sldId id="380" r:id="rId52"/>
    <p:sldId id="285" r:id="rId53"/>
    <p:sldId id="287" r:id="rId54"/>
    <p:sldId id="288" r:id="rId55"/>
    <p:sldId id="458" r:id="rId56"/>
    <p:sldId id="459" r:id="rId57"/>
    <p:sldId id="460" r:id="rId58"/>
    <p:sldId id="461" r:id="rId59"/>
    <p:sldId id="462" r:id="rId60"/>
    <p:sldId id="463" r:id="rId61"/>
    <p:sldId id="464" r:id="rId62"/>
    <p:sldId id="465" r:id="rId63"/>
    <p:sldId id="466" r:id="rId64"/>
    <p:sldId id="467" r:id="rId65"/>
    <p:sldId id="468" r:id="rId66"/>
    <p:sldId id="357" r:id="rId67"/>
    <p:sldId id="289" r:id="rId68"/>
    <p:sldId id="290" r:id="rId69"/>
    <p:sldId id="291" r:id="rId70"/>
    <p:sldId id="292" r:id="rId71"/>
    <p:sldId id="293" r:id="rId72"/>
    <p:sldId id="295" r:id="rId73"/>
    <p:sldId id="296" r:id="rId74"/>
    <p:sldId id="298" r:id="rId75"/>
    <p:sldId id="299" r:id="rId76"/>
    <p:sldId id="300" r:id="rId77"/>
    <p:sldId id="301" r:id="rId78"/>
    <p:sldId id="302" r:id="rId79"/>
    <p:sldId id="303" r:id="rId80"/>
    <p:sldId id="304" r:id="rId81"/>
    <p:sldId id="305" r:id="rId82"/>
    <p:sldId id="308" r:id="rId83"/>
    <p:sldId id="309" r:id="rId84"/>
    <p:sldId id="310" r:id="rId85"/>
    <p:sldId id="440" r:id="rId86"/>
    <p:sldId id="469" r:id="rId87"/>
    <p:sldId id="417" r:id="rId88"/>
    <p:sldId id="418" r:id="rId89"/>
    <p:sldId id="419" r:id="rId90"/>
    <p:sldId id="420" r:id="rId91"/>
    <p:sldId id="441" r:id="rId92"/>
    <p:sldId id="336" r:id="rId93"/>
    <p:sldId id="349" r:id="rId94"/>
    <p:sldId id="337" r:id="rId95"/>
    <p:sldId id="320" r:id="rId96"/>
    <p:sldId id="321" r:id="rId97"/>
    <p:sldId id="423" r:id="rId98"/>
    <p:sldId id="424" r:id="rId99"/>
    <p:sldId id="425" r:id="rId100"/>
    <p:sldId id="436" r:id="rId101"/>
    <p:sldId id="438" r:id="rId102"/>
    <p:sldId id="439" r:id="rId103"/>
    <p:sldId id="470" r:id="rId10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theme" Target="theme/theme1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svg"/><Relationship Id="rId2" Type="http://schemas.openxmlformats.org/officeDocument/2006/relationships/image" Target="../media/image117.svg"/><Relationship Id="rId1" Type="http://schemas.openxmlformats.org/officeDocument/2006/relationships/image" Target="../media/image116.png"/><Relationship Id="rId6" Type="http://schemas.openxmlformats.org/officeDocument/2006/relationships/image" Target="../media/image121.sv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svg"/><Relationship Id="rId4" Type="http://schemas.openxmlformats.org/officeDocument/2006/relationships/image" Target="../media/image119.svg"/><Relationship Id="rId9" Type="http://schemas.openxmlformats.org/officeDocument/2006/relationships/image" Target="../media/image124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svg"/><Relationship Id="rId1" Type="http://schemas.openxmlformats.org/officeDocument/2006/relationships/image" Target="../media/image155.png"/><Relationship Id="rId6" Type="http://schemas.openxmlformats.org/officeDocument/2006/relationships/image" Target="../media/image160.svg"/><Relationship Id="rId5" Type="http://schemas.openxmlformats.org/officeDocument/2006/relationships/image" Target="../media/image159.png"/><Relationship Id="rId10" Type="http://schemas.openxmlformats.org/officeDocument/2006/relationships/image" Target="../media/image164.svg"/><Relationship Id="rId4" Type="http://schemas.openxmlformats.org/officeDocument/2006/relationships/image" Target="../media/image158.svg"/><Relationship Id="rId9" Type="http://schemas.openxmlformats.org/officeDocument/2006/relationships/image" Target="../media/image16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svg"/><Relationship Id="rId1" Type="http://schemas.openxmlformats.org/officeDocument/2006/relationships/image" Target="../media/image165.png"/><Relationship Id="rId6" Type="http://schemas.openxmlformats.org/officeDocument/2006/relationships/image" Target="../media/image170.svg"/><Relationship Id="rId5" Type="http://schemas.openxmlformats.org/officeDocument/2006/relationships/image" Target="../media/image169.png"/><Relationship Id="rId4" Type="http://schemas.openxmlformats.org/officeDocument/2006/relationships/image" Target="../media/image168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svg"/><Relationship Id="rId2" Type="http://schemas.openxmlformats.org/officeDocument/2006/relationships/image" Target="../media/image117.svg"/><Relationship Id="rId1" Type="http://schemas.openxmlformats.org/officeDocument/2006/relationships/image" Target="../media/image116.png"/><Relationship Id="rId6" Type="http://schemas.openxmlformats.org/officeDocument/2006/relationships/image" Target="../media/image121.sv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svg"/><Relationship Id="rId4" Type="http://schemas.openxmlformats.org/officeDocument/2006/relationships/image" Target="../media/image119.svg"/><Relationship Id="rId9" Type="http://schemas.openxmlformats.org/officeDocument/2006/relationships/image" Target="../media/image124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image" Target="../media/image156.svg"/><Relationship Id="rId1" Type="http://schemas.openxmlformats.org/officeDocument/2006/relationships/image" Target="../media/image155.png"/><Relationship Id="rId6" Type="http://schemas.openxmlformats.org/officeDocument/2006/relationships/image" Target="../media/image160.svg"/><Relationship Id="rId5" Type="http://schemas.openxmlformats.org/officeDocument/2006/relationships/image" Target="../media/image159.png"/><Relationship Id="rId10" Type="http://schemas.openxmlformats.org/officeDocument/2006/relationships/image" Target="../media/image164.svg"/><Relationship Id="rId4" Type="http://schemas.openxmlformats.org/officeDocument/2006/relationships/image" Target="../media/image158.svg"/><Relationship Id="rId9" Type="http://schemas.openxmlformats.org/officeDocument/2006/relationships/image" Target="../media/image16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svg"/><Relationship Id="rId1" Type="http://schemas.openxmlformats.org/officeDocument/2006/relationships/image" Target="../media/image165.png"/><Relationship Id="rId6" Type="http://schemas.openxmlformats.org/officeDocument/2006/relationships/image" Target="../media/image170.svg"/><Relationship Id="rId5" Type="http://schemas.openxmlformats.org/officeDocument/2006/relationships/image" Target="../media/image169.png"/><Relationship Id="rId4" Type="http://schemas.openxmlformats.org/officeDocument/2006/relationships/image" Target="../media/image16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AB1A73-08C9-406C-8677-DEA53ACDC86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6B0429B-C196-458A-927C-422F90CE0572}">
      <dgm:prSet/>
      <dgm:spPr/>
      <dgm:t>
        <a:bodyPr/>
        <a:lstStyle/>
        <a:p>
          <a:r>
            <a:rPr lang="fr-FR" i="1"/>
            <a:t>Profil FAN</a:t>
          </a:r>
          <a:endParaRPr lang="en-US"/>
        </a:p>
      </dgm:t>
    </dgm:pt>
    <dgm:pt modelId="{3873BB15-D67C-40B3-893E-EBD0737B5366}" type="parTrans" cxnId="{34F60B2B-80A1-4706-B914-A53E3850C3B4}">
      <dgm:prSet/>
      <dgm:spPr/>
      <dgm:t>
        <a:bodyPr/>
        <a:lstStyle/>
        <a:p>
          <a:endParaRPr lang="en-US"/>
        </a:p>
      </dgm:t>
    </dgm:pt>
    <dgm:pt modelId="{26DDDBFA-AC27-4BC2-9995-264FB2F6DA7D}" type="sibTrans" cxnId="{34F60B2B-80A1-4706-B914-A53E3850C3B4}">
      <dgm:prSet/>
      <dgm:spPr/>
      <dgm:t>
        <a:bodyPr/>
        <a:lstStyle/>
        <a:p>
          <a:endParaRPr lang="en-US"/>
        </a:p>
      </dgm:t>
    </dgm:pt>
    <dgm:pt modelId="{1AFC82CB-E3CA-466A-B87D-CD4C1EADCD85}">
      <dgm:prSet/>
      <dgm:spPr/>
      <dgm:t>
        <a:bodyPr/>
        <a:lstStyle/>
        <a:p>
          <a:r>
            <a:rPr lang="fr-FR"/>
            <a:t>Géographique</a:t>
          </a:r>
          <a:endParaRPr lang="en-US"/>
        </a:p>
      </dgm:t>
    </dgm:pt>
    <dgm:pt modelId="{465CDF22-116D-4F5C-9B66-2D708A0707C6}" type="parTrans" cxnId="{37C21239-EBC8-4552-9C67-7292D0B158C5}">
      <dgm:prSet/>
      <dgm:spPr/>
      <dgm:t>
        <a:bodyPr/>
        <a:lstStyle/>
        <a:p>
          <a:endParaRPr lang="en-US"/>
        </a:p>
      </dgm:t>
    </dgm:pt>
    <dgm:pt modelId="{1D8815F6-511C-44C7-8F3B-D53D14B4EDEA}" type="sibTrans" cxnId="{37C21239-EBC8-4552-9C67-7292D0B158C5}">
      <dgm:prSet/>
      <dgm:spPr/>
      <dgm:t>
        <a:bodyPr/>
        <a:lstStyle/>
        <a:p>
          <a:endParaRPr lang="en-US"/>
        </a:p>
      </dgm:t>
    </dgm:pt>
    <dgm:pt modelId="{9A5C9736-A08D-4106-B1AE-2581E110BDB3}">
      <dgm:prSet/>
      <dgm:spPr/>
      <dgm:t>
        <a:bodyPr/>
        <a:lstStyle/>
        <a:p>
          <a:r>
            <a:rPr lang="fr-FR"/>
            <a:t>Socio-démographique</a:t>
          </a:r>
          <a:endParaRPr lang="en-US"/>
        </a:p>
      </dgm:t>
    </dgm:pt>
    <dgm:pt modelId="{AA4B9F2A-0C17-45B2-B1A1-3E040B23B579}" type="parTrans" cxnId="{F38154C5-58DB-4A3B-B8A9-4FAB1BB2CD25}">
      <dgm:prSet/>
      <dgm:spPr/>
      <dgm:t>
        <a:bodyPr/>
        <a:lstStyle/>
        <a:p>
          <a:endParaRPr lang="en-US"/>
        </a:p>
      </dgm:t>
    </dgm:pt>
    <dgm:pt modelId="{94865FB1-4067-4D70-BE63-82D0A6E53681}" type="sibTrans" cxnId="{F38154C5-58DB-4A3B-B8A9-4FAB1BB2CD25}">
      <dgm:prSet/>
      <dgm:spPr/>
      <dgm:t>
        <a:bodyPr/>
        <a:lstStyle/>
        <a:p>
          <a:endParaRPr lang="en-US"/>
        </a:p>
      </dgm:t>
    </dgm:pt>
    <dgm:pt modelId="{2F108F8A-EFDA-42FA-8885-E054B952F456}">
      <dgm:prSet/>
      <dgm:spPr/>
      <dgm:t>
        <a:bodyPr/>
        <a:lstStyle/>
        <a:p>
          <a:r>
            <a:rPr lang="fr-FR"/>
            <a:t>Grand flux : Adhérents – licenciés – fans</a:t>
          </a:r>
          <a:endParaRPr lang="en-US"/>
        </a:p>
      </dgm:t>
    </dgm:pt>
    <dgm:pt modelId="{64F0E2F0-3843-463C-86CD-8B71A2165555}" type="parTrans" cxnId="{010467B5-C556-4448-8E0B-257E1061490D}">
      <dgm:prSet/>
      <dgm:spPr/>
      <dgm:t>
        <a:bodyPr/>
        <a:lstStyle/>
        <a:p>
          <a:endParaRPr lang="en-US"/>
        </a:p>
      </dgm:t>
    </dgm:pt>
    <dgm:pt modelId="{95B1B6B6-670F-4AF7-AF1A-DFC7A8C47A3B}" type="sibTrans" cxnId="{010467B5-C556-4448-8E0B-257E1061490D}">
      <dgm:prSet/>
      <dgm:spPr/>
      <dgm:t>
        <a:bodyPr/>
        <a:lstStyle/>
        <a:p>
          <a:endParaRPr lang="en-US"/>
        </a:p>
      </dgm:t>
    </dgm:pt>
    <dgm:pt modelId="{CDAF5EC5-25DE-49B2-B739-97DA2C6DEB44}">
      <dgm:prSet/>
      <dgm:spPr/>
      <dgm:t>
        <a:bodyPr/>
        <a:lstStyle/>
        <a:p>
          <a:r>
            <a:rPr lang="fr-FR"/>
            <a:t>Clients des partenaires </a:t>
          </a:r>
          <a:endParaRPr lang="en-US"/>
        </a:p>
      </dgm:t>
    </dgm:pt>
    <dgm:pt modelId="{0A291835-962D-4807-8B71-4F6FB9DB7F56}" type="parTrans" cxnId="{B6B89F8A-F3D6-4633-AFD4-8940C019F795}">
      <dgm:prSet/>
      <dgm:spPr/>
      <dgm:t>
        <a:bodyPr/>
        <a:lstStyle/>
        <a:p>
          <a:endParaRPr lang="en-US"/>
        </a:p>
      </dgm:t>
    </dgm:pt>
    <dgm:pt modelId="{0EBA32F8-CE5C-4FB3-90C3-CAA160B7FC75}" type="sibTrans" cxnId="{B6B89F8A-F3D6-4633-AFD4-8940C019F795}">
      <dgm:prSet/>
      <dgm:spPr/>
      <dgm:t>
        <a:bodyPr/>
        <a:lstStyle/>
        <a:p>
          <a:endParaRPr lang="en-US"/>
        </a:p>
      </dgm:t>
    </dgm:pt>
    <dgm:pt modelId="{B115D4B4-0F8B-4608-A388-5B146D66982D}">
      <dgm:prSet/>
      <dgm:spPr/>
      <dgm:t>
        <a:bodyPr/>
        <a:lstStyle/>
        <a:p>
          <a:r>
            <a:rPr lang="fr-FR"/>
            <a:t>CE ?</a:t>
          </a:r>
          <a:endParaRPr lang="en-US"/>
        </a:p>
      </dgm:t>
    </dgm:pt>
    <dgm:pt modelId="{C751D18C-153E-4320-A88F-967A63683B2E}" type="parTrans" cxnId="{80F6FEFD-368C-4AA6-A1F2-AB46D86DBF9F}">
      <dgm:prSet/>
      <dgm:spPr/>
      <dgm:t>
        <a:bodyPr/>
        <a:lstStyle/>
        <a:p>
          <a:endParaRPr lang="en-US"/>
        </a:p>
      </dgm:t>
    </dgm:pt>
    <dgm:pt modelId="{B56CD6AB-5189-42B5-BD8C-61EFBFF59639}" type="sibTrans" cxnId="{80F6FEFD-368C-4AA6-A1F2-AB46D86DBF9F}">
      <dgm:prSet/>
      <dgm:spPr/>
      <dgm:t>
        <a:bodyPr/>
        <a:lstStyle/>
        <a:p>
          <a:endParaRPr lang="en-US"/>
        </a:p>
      </dgm:t>
    </dgm:pt>
    <dgm:pt modelId="{2D105FF6-50D8-45C3-B5AA-3F039CEDEBF4}">
      <dgm:prSet/>
      <dgm:spPr/>
      <dgm:t>
        <a:bodyPr/>
        <a:lstStyle/>
        <a:p>
          <a:r>
            <a:rPr lang="fr-FR"/>
            <a:t>Zones défavorisées ?</a:t>
          </a:r>
          <a:endParaRPr lang="en-US"/>
        </a:p>
      </dgm:t>
    </dgm:pt>
    <dgm:pt modelId="{ABD63142-8F7D-4284-96E3-A2BDCF08A278}" type="parTrans" cxnId="{8EEF996B-203D-496B-9A52-304B547DA585}">
      <dgm:prSet/>
      <dgm:spPr/>
      <dgm:t>
        <a:bodyPr/>
        <a:lstStyle/>
        <a:p>
          <a:endParaRPr lang="en-US"/>
        </a:p>
      </dgm:t>
    </dgm:pt>
    <dgm:pt modelId="{B17B59DC-8EEC-4F8E-B8CB-6ED6EB3D5EC9}" type="sibTrans" cxnId="{8EEF996B-203D-496B-9A52-304B547DA585}">
      <dgm:prSet/>
      <dgm:spPr/>
      <dgm:t>
        <a:bodyPr/>
        <a:lstStyle/>
        <a:p>
          <a:endParaRPr lang="en-US"/>
        </a:p>
      </dgm:t>
    </dgm:pt>
    <dgm:pt modelId="{AEDF0F55-BCFF-430A-BA2A-F76455BD27A5}">
      <dgm:prSet/>
      <dgm:spPr/>
      <dgm:t>
        <a:bodyPr/>
        <a:lstStyle/>
        <a:p>
          <a:r>
            <a:rPr lang="fr-FR"/>
            <a:t>Fidélité à l’événement (habitudes) ?</a:t>
          </a:r>
          <a:endParaRPr lang="en-US"/>
        </a:p>
      </dgm:t>
    </dgm:pt>
    <dgm:pt modelId="{FA806C20-0F2A-428A-8DB4-E36C2937F4AD}" type="parTrans" cxnId="{6D4122D7-B83B-4A67-9F55-7D99D30E1D7A}">
      <dgm:prSet/>
      <dgm:spPr/>
      <dgm:t>
        <a:bodyPr/>
        <a:lstStyle/>
        <a:p>
          <a:endParaRPr lang="en-US"/>
        </a:p>
      </dgm:t>
    </dgm:pt>
    <dgm:pt modelId="{49F219E3-B505-44E0-BF96-A0D94FF13E78}" type="sibTrans" cxnId="{6D4122D7-B83B-4A67-9F55-7D99D30E1D7A}">
      <dgm:prSet/>
      <dgm:spPr/>
      <dgm:t>
        <a:bodyPr/>
        <a:lstStyle/>
        <a:p>
          <a:endParaRPr lang="en-US"/>
        </a:p>
      </dgm:t>
    </dgm:pt>
    <dgm:pt modelId="{34638C39-CD06-48C1-8750-403527AD910C}">
      <dgm:prSet/>
      <dgm:spPr/>
      <dgm:t>
        <a:bodyPr/>
        <a:lstStyle/>
        <a:p>
          <a:r>
            <a:rPr lang="fr-FR"/>
            <a:t>Habitudes de consommation</a:t>
          </a:r>
          <a:endParaRPr lang="en-US"/>
        </a:p>
      </dgm:t>
    </dgm:pt>
    <dgm:pt modelId="{3B385E59-19FB-4F82-B184-9ED079804433}" type="parTrans" cxnId="{5F82D742-A8A3-4E98-8A72-05CC86897F09}">
      <dgm:prSet/>
      <dgm:spPr/>
      <dgm:t>
        <a:bodyPr/>
        <a:lstStyle/>
        <a:p>
          <a:endParaRPr lang="en-US"/>
        </a:p>
      </dgm:t>
    </dgm:pt>
    <dgm:pt modelId="{AD01525A-BAA3-405A-A990-5A5FE767E001}" type="sibTrans" cxnId="{5F82D742-A8A3-4E98-8A72-05CC86897F09}">
      <dgm:prSet/>
      <dgm:spPr/>
      <dgm:t>
        <a:bodyPr/>
        <a:lstStyle/>
        <a:p>
          <a:endParaRPr lang="en-US"/>
        </a:p>
      </dgm:t>
    </dgm:pt>
    <dgm:pt modelId="{A0CCBED9-DBC8-4E89-A05F-EE099DF7699D}" type="pres">
      <dgm:prSet presAssocID="{95AB1A73-08C9-406C-8677-DEA53ACDC860}" presName="vert0" presStyleCnt="0">
        <dgm:presLayoutVars>
          <dgm:dir/>
          <dgm:animOne val="branch"/>
          <dgm:animLvl val="lvl"/>
        </dgm:presLayoutVars>
      </dgm:prSet>
      <dgm:spPr/>
    </dgm:pt>
    <dgm:pt modelId="{656ED046-8C7B-46AB-A2C5-D61B597BA67A}" type="pres">
      <dgm:prSet presAssocID="{56B0429B-C196-458A-927C-422F90CE0572}" presName="thickLine" presStyleLbl="alignNode1" presStyleIdx="0" presStyleCnt="9"/>
      <dgm:spPr/>
    </dgm:pt>
    <dgm:pt modelId="{DE4865F0-4863-4649-8BF9-21A5D40FD8B7}" type="pres">
      <dgm:prSet presAssocID="{56B0429B-C196-458A-927C-422F90CE0572}" presName="horz1" presStyleCnt="0"/>
      <dgm:spPr/>
    </dgm:pt>
    <dgm:pt modelId="{ACF738C8-729E-4990-A0BD-F7DCBC643007}" type="pres">
      <dgm:prSet presAssocID="{56B0429B-C196-458A-927C-422F90CE0572}" presName="tx1" presStyleLbl="revTx" presStyleIdx="0" presStyleCnt="9"/>
      <dgm:spPr/>
    </dgm:pt>
    <dgm:pt modelId="{3491B5EB-ED23-4B7E-8234-4EE79DC3270D}" type="pres">
      <dgm:prSet presAssocID="{56B0429B-C196-458A-927C-422F90CE0572}" presName="vert1" presStyleCnt="0"/>
      <dgm:spPr/>
    </dgm:pt>
    <dgm:pt modelId="{DF647C83-AA4E-4610-AAE8-175C87ABE8FF}" type="pres">
      <dgm:prSet presAssocID="{1AFC82CB-E3CA-466A-B87D-CD4C1EADCD85}" presName="thickLine" presStyleLbl="alignNode1" presStyleIdx="1" presStyleCnt="9"/>
      <dgm:spPr/>
    </dgm:pt>
    <dgm:pt modelId="{73CD2942-6583-4313-B132-0D42CC0FBD07}" type="pres">
      <dgm:prSet presAssocID="{1AFC82CB-E3CA-466A-B87D-CD4C1EADCD85}" presName="horz1" presStyleCnt="0"/>
      <dgm:spPr/>
    </dgm:pt>
    <dgm:pt modelId="{A1FD1347-E557-42D8-AD2E-088DC0A21AA2}" type="pres">
      <dgm:prSet presAssocID="{1AFC82CB-E3CA-466A-B87D-CD4C1EADCD85}" presName="tx1" presStyleLbl="revTx" presStyleIdx="1" presStyleCnt="9"/>
      <dgm:spPr/>
    </dgm:pt>
    <dgm:pt modelId="{DF3138A2-8D44-4374-8825-70B162F2193C}" type="pres">
      <dgm:prSet presAssocID="{1AFC82CB-E3CA-466A-B87D-CD4C1EADCD85}" presName="vert1" presStyleCnt="0"/>
      <dgm:spPr/>
    </dgm:pt>
    <dgm:pt modelId="{E76EE706-EF35-4228-A939-99855D0E796B}" type="pres">
      <dgm:prSet presAssocID="{9A5C9736-A08D-4106-B1AE-2581E110BDB3}" presName="thickLine" presStyleLbl="alignNode1" presStyleIdx="2" presStyleCnt="9"/>
      <dgm:spPr/>
    </dgm:pt>
    <dgm:pt modelId="{8650619B-E51A-47BA-9AC3-2FF293053F13}" type="pres">
      <dgm:prSet presAssocID="{9A5C9736-A08D-4106-B1AE-2581E110BDB3}" presName="horz1" presStyleCnt="0"/>
      <dgm:spPr/>
    </dgm:pt>
    <dgm:pt modelId="{D0A83F26-7815-4AA0-8CB8-2E7E174AC016}" type="pres">
      <dgm:prSet presAssocID="{9A5C9736-A08D-4106-B1AE-2581E110BDB3}" presName="tx1" presStyleLbl="revTx" presStyleIdx="2" presStyleCnt="9"/>
      <dgm:spPr/>
    </dgm:pt>
    <dgm:pt modelId="{454753DF-8617-4E66-9BCF-C049C94FB5BE}" type="pres">
      <dgm:prSet presAssocID="{9A5C9736-A08D-4106-B1AE-2581E110BDB3}" presName="vert1" presStyleCnt="0"/>
      <dgm:spPr/>
    </dgm:pt>
    <dgm:pt modelId="{C765ECBC-FF1B-4AF2-948C-810F4071952F}" type="pres">
      <dgm:prSet presAssocID="{2F108F8A-EFDA-42FA-8885-E054B952F456}" presName="thickLine" presStyleLbl="alignNode1" presStyleIdx="3" presStyleCnt="9"/>
      <dgm:spPr/>
    </dgm:pt>
    <dgm:pt modelId="{0ECF96CE-9F90-4D60-B4A9-4AD1617B8333}" type="pres">
      <dgm:prSet presAssocID="{2F108F8A-EFDA-42FA-8885-E054B952F456}" presName="horz1" presStyleCnt="0"/>
      <dgm:spPr/>
    </dgm:pt>
    <dgm:pt modelId="{8D73E8D2-12C1-4297-A1BD-91C1230BCEEE}" type="pres">
      <dgm:prSet presAssocID="{2F108F8A-EFDA-42FA-8885-E054B952F456}" presName="tx1" presStyleLbl="revTx" presStyleIdx="3" presStyleCnt="9"/>
      <dgm:spPr/>
    </dgm:pt>
    <dgm:pt modelId="{FFB7FC2C-9CE4-477E-BDF2-355F12B59388}" type="pres">
      <dgm:prSet presAssocID="{2F108F8A-EFDA-42FA-8885-E054B952F456}" presName="vert1" presStyleCnt="0"/>
      <dgm:spPr/>
    </dgm:pt>
    <dgm:pt modelId="{851F5BD7-3EFC-4803-ACF9-93E0E2999A69}" type="pres">
      <dgm:prSet presAssocID="{CDAF5EC5-25DE-49B2-B739-97DA2C6DEB44}" presName="thickLine" presStyleLbl="alignNode1" presStyleIdx="4" presStyleCnt="9"/>
      <dgm:spPr/>
    </dgm:pt>
    <dgm:pt modelId="{2E4D5572-82A3-4414-886F-4AB814A44CDB}" type="pres">
      <dgm:prSet presAssocID="{CDAF5EC5-25DE-49B2-B739-97DA2C6DEB44}" presName="horz1" presStyleCnt="0"/>
      <dgm:spPr/>
    </dgm:pt>
    <dgm:pt modelId="{4967AFD6-54FA-4400-BABF-B3639C8A98F0}" type="pres">
      <dgm:prSet presAssocID="{CDAF5EC5-25DE-49B2-B739-97DA2C6DEB44}" presName="tx1" presStyleLbl="revTx" presStyleIdx="4" presStyleCnt="9"/>
      <dgm:spPr/>
    </dgm:pt>
    <dgm:pt modelId="{930A3305-D952-4BAA-A56C-E097CBF8207B}" type="pres">
      <dgm:prSet presAssocID="{CDAF5EC5-25DE-49B2-B739-97DA2C6DEB44}" presName="vert1" presStyleCnt="0"/>
      <dgm:spPr/>
    </dgm:pt>
    <dgm:pt modelId="{8543FBF2-6528-48FA-B8C3-9E5D7DB599A5}" type="pres">
      <dgm:prSet presAssocID="{B115D4B4-0F8B-4608-A388-5B146D66982D}" presName="thickLine" presStyleLbl="alignNode1" presStyleIdx="5" presStyleCnt="9"/>
      <dgm:spPr/>
    </dgm:pt>
    <dgm:pt modelId="{6BA90B7D-08E8-4097-B257-7D8BD312FA50}" type="pres">
      <dgm:prSet presAssocID="{B115D4B4-0F8B-4608-A388-5B146D66982D}" presName="horz1" presStyleCnt="0"/>
      <dgm:spPr/>
    </dgm:pt>
    <dgm:pt modelId="{D9E0E446-7A4D-44B4-903F-7EA783228258}" type="pres">
      <dgm:prSet presAssocID="{B115D4B4-0F8B-4608-A388-5B146D66982D}" presName="tx1" presStyleLbl="revTx" presStyleIdx="5" presStyleCnt="9"/>
      <dgm:spPr/>
    </dgm:pt>
    <dgm:pt modelId="{F0FFEB89-8749-45B7-AB8E-6F93206AA7C5}" type="pres">
      <dgm:prSet presAssocID="{B115D4B4-0F8B-4608-A388-5B146D66982D}" presName="vert1" presStyleCnt="0"/>
      <dgm:spPr/>
    </dgm:pt>
    <dgm:pt modelId="{0A808793-8152-47F8-ABB9-8F9F36A8513F}" type="pres">
      <dgm:prSet presAssocID="{2D105FF6-50D8-45C3-B5AA-3F039CEDEBF4}" presName="thickLine" presStyleLbl="alignNode1" presStyleIdx="6" presStyleCnt="9"/>
      <dgm:spPr/>
    </dgm:pt>
    <dgm:pt modelId="{52F5B85A-312D-44D8-ACBA-3A82494DE7EC}" type="pres">
      <dgm:prSet presAssocID="{2D105FF6-50D8-45C3-B5AA-3F039CEDEBF4}" presName="horz1" presStyleCnt="0"/>
      <dgm:spPr/>
    </dgm:pt>
    <dgm:pt modelId="{46D86EEE-5618-43DA-93A3-EED60DA93CF3}" type="pres">
      <dgm:prSet presAssocID="{2D105FF6-50D8-45C3-B5AA-3F039CEDEBF4}" presName="tx1" presStyleLbl="revTx" presStyleIdx="6" presStyleCnt="9"/>
      <dgm:spPr/>
    </dgm:pt>
    <dgm:pt modelId="{94A99399-22BC-4109-A976-7D227837604B}" type="pres">
      <dgm:prSet presAssocID="{2D105FF6-50D8-45C3-B5AA-3F039CEDEBF4}" presName="vert1" presStyleCnt="0"/>
      <dgm:spPr/>
    </dgm:pt>
    <dgm:pt modelId="{71EE3699-B8E5-48E6-BE31-15E443B7D0DC}" type="pres">
      <dgm:prSet presAssocID="{AEDF0F55-BCFF-430A-BA2A-F76455BD27A5}" presName="thickLine" presStyleLbl="alignNode1" presStyleIdx="7" presStyleCnt="9"/>
      <dgm:spPr/>
    </dgm:pt>
    <dgm:pt modelId="{3A5FF6D4-3FED-4C34-B2BF-9334171A926F}" type="pres">
      <dgm:prSet presAssocID="{AEDF0F55-BCFF-430A-BA2A-F76455BD27A5}" presName="horz1" presStyleCnt="0"/>
      <dgm:spPr/>
    </dgm:pt>
    <dgm:pt modelId="{C1996B7A-12AD-4A3E-94D2-F5BDAF76533F}" type="pres">
      <dgm:prSet presAssocID="{AEDF0F55-BCFF-430A-BA2A-F76455BD27A5}" presName="tx1" presStyleLbl="revTx" presStyleIdx="7" presStyleCnt="9"/>
      <dgm:spPr/>
    </dgm:pt>
    <dgm:pt modelId="{B3C1D4E0-94CC-48FB-A5D5-AF1467E20647}" type="pres">
      <dgm:prSet presAssocID="{AEDF0F55-BCFF-430A-BA2A-F76455BD27A5}" presName="vert1" presStyleCnt="0"/>
      <dgm:spPr/>
    </dgm:pt>
    <dgm:pt modelId="{56EE76AE-96CE-4C60-9F92-D439AB33B3C3}" type="pres">
      <dgm:prSet presAssocID="{34638C39-CD06-48C1-8750-403527AD910C}" presName="thickLine" presStyleLbl="alignNode1" presStyleIdx="8" presStyleCnt="9"/>
      <dgm:spPr/>
    </dgm:pt>
    <dgm:pt modelId="{E67E9CBE-93CE-417E-8C26-E9222AD970C8}" type="pres">
      <dgm:prSet presAssocID="{34638C39-CD06-48C1-8750-403527AD910C}" presName="horz1" presStyleCnt="0"/>
      <dgm:spPr/>
    </dgm:pt>
    <dgm:pt modelId="{90AFA227-4FC4-4315-91AB-AE321F66F452}" type="pres">
      <dgm:prSet presAssocID="{34638C39-CD06-48C1-8750-403527AD910C}" presName="tx1" presStyleLbl="revTx" presStyleIdx="8" presStyleCnt="9"/>
      <dgm:spPr/>
    </dgm:pt>
    <dgm:pt modelId="{C40C56AF-A49E-4C0F-830A-A39894A14408}" type="pres">
      <dgm:prSet presAssocID="{34638C39-CD06-48C1-8750-403527AD910C}" presName="vert1" presStyleCnt="0"/>
      <dgm:spPr/>
    </dgm:pt>
  </dgm:ptLst>
  <dgm:cxnLst>
    <dgm:cxn modelId="{9B283E19-58B6-42AB-A2FC-CD3B3312C7F3}" type="presOf" srcId="{1AFC82CB-E3CA-466A-B87D-CD4C1EADCD85}" destId="{A1FD1347-E557-42D8-AD2E-088DC0A21AA2}" srcOrd="0" destOrd="0" presId="urn:microsoft.com/office/officeart/2008/layout/LinedList"/>
    <dgm:cxn modelId="{4C7D1C27-A622-4073-B87F-C0FA55D1FABC}" type="presOf" srcId="{CDAF5EC5-25DE-49B2-B739-97DA2C6DEB44}" destId="{4967AFD6-54FA-4400-BABF-B3639C8A98F0}" srcOrd="0" destOrd="0" presId="urn:microsoft.com/office/officeart/2008/layout/LinedList"/>
    <dgm:cxn modelId="{34F60B2B-80A1-4706-B914-A53E3850C3B4}" srcId="{95AB1A73-08C9-406C-8677-DEA53ACDC860}" destId="{56B0429B-C196-458A-927C-422F90CE0572}" srcOrd="0" destOrd="0" parTransId="{3873BB15-D67C-40B3-893E-EBD0737B5366}" sibTransId="{26DDDBFA-AC27-4BC2-9995-264FB2F6DA7D}"/>
    <dgm:cxn modelId="{37C21239-EBC8-4552-9C67-7292D0B158C5}" srcId="{95AB1A73-08C9-406C-8677-DEA53ACDC860}" destId="{1AFC82CB-E3CA-466A-B87D-CD4C1EADCD85}" srcOrd="1" destOrd="0" parTransId="{465CDF22-116D-4F5C-9B66-2D708A0707C6}" sibTransId="{1D8815F6-511C-44C7-8F3B-D53D14B4EDEA}"/>
    <dgm:cxn modelId="{5F82D742-A8A3-4E98-8A72-05CC86897F09}" srcId="{95AB1A73-08C9-406C-8677-DEA53ACDC860}" destId="{34638C39-CD06-48C1-8750-403527AD910C}" srcOrd="8" destOrd="0" parTransId="{3B385E59-19FB-4F82-B184-9ED079804433}" sibTransId="{AD01525A-BAA3-405A-A990-5A5FE767E001}"/>
    <dgm:cxn modelId="{DFF90468-63A5-436E-BEA2-8707E6C5896B}" type="presOf" srcId="{95AB1A73-08C9-406C-8677-DEA53ACDC860}" destId="{A0CCBED9-DBC8-4E89-A05F-EE099DF7699D}" srcOrd="0" destOrd="0" presId="urn:microsoft.com/office/officeart/2008/layout/LinedList"/>
    <dgm:cxn modelId="{8EEF996B-203D-496B-9A52-304B547DA585}" srcId="{95AB1A73-08C9-406C-8677-DEA53ACDC860}" destId="{2D105FF6-50D8-45C3-B5AA-3F039CEDEBF4}" srcOrd="6" destOrd="0" parTransId="{ABD63142-8F7D-4284-96E3-A2BDCF08A278}" sibTransId="{B17B59DC-8EEC-4F8E-B8CB-6ED6EB3D5EC9}"/>
    <dgm:cxn modelId="{B5F6FE6C-6479-454C-ADDB-66C648AF2F29}" type="presOf" srcId="{34638C39-CD06-48C1-8750-403527AD910C}" destId="{90AFA227-4FC4-4315-91AB-AE321F66F452}" srcOrd="0" destOrd="0" presId="urn:microsoft.com/office/officeart/2008/layout/LinedList"/>
    <dgm:cxn modelId="{802B1C54-75C7-410F-9678-A0C38D5B20E8}" type="presOf" srcId="{AEDF0F55-BCFF-430A-BA2A-F76455BD27A5}" destId="{C1996B7A-12AD-4A3E-94D2-F5BDAF76533F}" srcOrd="0" destOrd="0" presId="urn:microsoft.com/office/officeart/2008/layout/LinedList"/>
    <dgm:cxn modelId="{99991486-4066-4E0F-A00B-8C5216632AD4}" type="presOf" srcId="{B115D4B4-0F8B-4608-A388-5B146D66982D}" destId="{D9E0E446-7A4D-44B4-903F-7EA783228258}" srcOrd="0" destOrd="0" presId="urn:microsoft.com/office/officeart/2008/layout/LinedList"/>
    <dgm:cxn modelId="{B6B89F8A-F3D6-4633-AFD4-8940C019F795}" srcId="{95AB1A73-08C9-406C-8677-DEA53ACDC860}" destId="{CDAF5EC5-25DE-49B2-B739-97DA2C6DEB44}" srcOrd="4" destOrd="0" parTransId="{0A291835-962D-4807-8B71-4F6FB9DB7F56}" sibTransId="{0EBA32F8-CE5C-4FB3-90C3-CAA160B7FC75}"/>
    <dgm:cxn modelId="{39A2A48E-C369-4041-B3D8-F6B448D3B06B}" type="presOf" srcId="{9A5C9736-A08D-4106-B1AE-2581E110BDB3}" destId="{D0A83F26-7815-4AA0-8CB8-2E7E174AC016}" srcOrd="0" destOrd="0" presId="urn:microsoft.com/office/officeart/2008/layout/LinedList"/>
    <dgm:cxn modelId="{69AD89A7-EC42-49D9-96C9-6B92C341DBC5}" type="presOf" srcId="{56B0429B-C196-458A-927C-422F90CE0572}" destId="{ACF738C8-729E-4990-A0BD-F7DCBC643007}" srcOrd="0" destOrd="0" presId="urn:microsoft.com/office/officeart/2008/layout/LinedList"/>
    <dgm:cxn modelId="{010467B5-C556-4448-8E0B-257E1061490D}" srcId="{95AB1A73-08C9-406C-8677-DEA53ACDC860}" destId="{2F108F8A-EFDA-42FA-8885-E054B952F456}" srcOrd="3" destOrd="0" parTransId="{64F0E2F0-3843-463C-86CD-8B71A2165555}" sibTransId="{95B1B6B6-670F-4AF7-AF1A-DFC7A8C47A3B}"/>
    <dgm:cxn modelId="{E7E2D9BA-C8A2-44DF-9DC8-EEB48C6F5F9A}" type="presOf" srcId="{2F108F8A-EFDA-42FA-8885-E054B952F456}" destId="{8D73E8D2-12C1-4297-A1BD-91C1230BCEEE}" srcOrd="0" destOrd="0" presId="urn:microsoft.com/office/officeart/2008/layout/LinedList"/>
    <dgm:cxn modelId="{F38154C5-58DB-4A3B-B8A9-4FAB1BB2CD25}" srcId="{95AB1A73-08C9-406C-8677-DEA53ACDC860}" destId="{9A5C9736-A08D-4106-B1AE-2581E110BDB3}" srcOrd="2" destOrd="0" parTransId="{AA4B9F2A-0C17-45B2-B1A1-3E040B23B579}" sibTransId="{94865FB1-4067-4D70-BE63-82D0A6E53681}"/>
    <dgm:cxn modelId="{1118E4CF-A8DC-45D2-86FC-A91FF28583B6}" type="presOf" srcId="{2D105FF6-50D8-45C3-B5AA-3F039CEDEBF4}" destId="{46D86EEE-5618-43DA-93A3-EED60DA93CF3}" srcOrd="0" destOrd="0" presId="urn:microsoft.com/office/officeart/2008/layout/LinedList"/>
    <dgm:cxn modelId="{6D4122D7-B83B-4A67-9F55-7D99D30E1D7A}" srcId="{95AB1A73-08C9-406C-8677-DEA53ACDC860}" destId="{AEDF0F55-BCFF-430A-BA2A-F76455BD27A5}" srcOrd="7" destOrd="0" parTransId="{FA806C20-0F2A-428A-8DB4-E36C2937F4AD}" sibTransId="{49F219E3-B505-44E0-BF96-A0D94FF13E78}"/>
    <dgm:cxn modelId="{80F6FEFD-368C-4AA6-A1F2-AB46D86DBF9F}" srcId="{95AB1A73-08C9-406C-8677-DEA53ACDC860}" destId="{B115D4B4-0F8B-4608-A388-5B146D66982D}" srcOrd="5" destOrd="0" parTransId="{C751D18C-153E-4320-A88F-967A63683B2E}" sibTransId="{B56CD6AB-5189-42B5-BD8C-61EFBFF59639}"/>
    <dgm:cxn modelId="{4D2BD386-7ED2-431E-96B1-E2C415E7D63D}" type="presParOf" srcId="{A0CCBED9-DBC8-4E89-A05F-EE099DF7699D}" destId="{656ED046-8C7B-46AB-A2C5-D61B597BA67A}" srcOrd="0" destOrd="0" presId="urn:microsoft.com/office/officeart/2008/layout/LinedList"/>
    <dgm:cxn modelId="{9B84E2BB-0A49-45D7-8744-98988D694879}" type="presParOf" srcId="{A0CCBED9-DBC8-4E89-A05F-EE099DF7699D}" destId="{DE4865F0-4863-4649-8BF9-21A5D40FD8B7}" srcOrd="1" destOrd="0" presId="urn:microsoft.com/office/officeart/2008/layout/LinedList"/>
    <dgm:cxn modelId="{A386154E-3A26-4843-8FFF-CCAD2DF7C623}" type="presParOf" srcId="{DE4865F0-4863-4649-8BF9-21A5D40FD8B7}" destId="{ACF738C8-729E-4990-A0BD-F7DCBC643007}" srcOrd="0" destOrd="0" presId="urn:microsoft.com/office/officeart/2008/layout/LinedList"/>
    <dgm:cxn modelId="{C229F0E5-B026-4884-9CD0-39B82E924E36}" type="presParOf" srcId="{DE4865F0-4863-4649-8BF9-21A5D40FD8B7}" destId="{3491B5EB-ED23-4B7E-8234-4EE79DC3270D}" srcOrd="1" destOrd="0" presId="urn:microsoft.com/office/officeart/2008/layout/LinedList"/>
    <dgm:cxn modelId="{393DC02C-9F92-46B3-87D5-643B9F4D94B6}" type="presParOf" srcId="{A0CCBED9-DBC8-4E89-A05F-EE099DF7699D}" destId="{DF647C83-AA4E-4610-AAE8-175C87ABE8FF}" srcOrd="2" destOrd="0" presId="urn:microsoft.com/office/officeart/2008/layout/LinedList"/>
    <dgm:cxn modelId="{9FBF0E67-E7BC-4486-A4DD-EDD428669325}" type="presParOf" srcId="{A0CCBED9-DBC8-4E89-A05F-EE099DF7699D}" destId="{73CD2942-6583-4313-B132-0D42CC0FBD07}" srcOrd="3" destOrd="0" presId="urn:microsoft.com/office/officeart/2008/layout/LinedList"/>
    <dgm:cxn modelId="{410F37F8-BFCF-4226-93FF-209F7B672AE8}" type="presParOf" srcId="{73CD2942-6583-4313-B132-0D42CC0FBD07}" destId="{A1FD1347-E557-42D8-AD2E-088DC0A21AA2}" srcOrd="0" destOrd="0" presId="urn:microsoft.com/office/officeart/2008/layout/LinedList"/>
    <dgm:cxn modelId="{B25D0D43-1619-4FB8-8981-617B70818283}" type="presParOf" srcId="{73CD2942-6583-4313-B132-0D42CC0FBD07}" destId="{DF3138A2-8D44-4374-8825-70B162F2193C}" srcOrd="1" destOrd="0" presId="urn:microsoft.com/office/officeart/2008/layout/LinedList"/>
    <dgm:cxn modelId="{9428A288-356C-4BD5-9DBE-7FFB40386CF5}" type="presParOf" srcId="{A0CCBED9-DBC8-4E89-A05F-EE099DF7699D}" destId="{E76EE706-EF35-4228-A939-99855D0E796B}" srcOrd="4" destOrd="0" presId="urn:microsoft.com/office/officeart/2008/layout/LinedList"/>
    <dgm:cxn modelId="{10FFF85C-F753-44EC-8D77-825381AE7F72}" type="presParOf" srcId="{A0CCBED9-DBC8-4E89-A05F-EE099DF7699D}" destId="{8650619B-E51A-47BA-9AC3-2FF293053F13}" srcOrd="5" destOrd="0" presId="urn:microsoft.com/office/officeart/2008/layout/LinedList"/>
    <dgm:cxn modelId="{8D71E221-8337-4E30-9B5C-795D6E3DC940}" type="presParOf" srcId="{8650619B-E51A-47BA-9AC3-2FF293053F13}" destId="{D0A83F26-7815-4AA0-8CB8-2E7E174AC016}" srcOrd="0" destOrd="0" presId="urn:microsoft.com/office/officeart/2008/layout/LinedList"/>
    <dgm:cxn modelId="{2071D370-6E2B-40B9-A635-46BA2EEE10D9}" type="presParOf" srcId="{8650619B-E51A-47BA-9AC3-2FF293053F13}" destId="{454753DF-8617-4E66-9BCF-C049C94FB5BE}" srcOrd="1" destOrd="0" presId="urn:microsoft.com/office/officeart/2008/layout/LinedList"/>
    <dgm:cxn modelId="{E775CDA0-89D3-4192-A482-0EFB052725C7}" type="presParOf" srcId="{A0CCBED9-DBC8-4E89-A05F-EE099DF7699D}" destId="{C765ECBC-FF1B-4AF2-948C-810F4071952F}" srcOrd="6" destOrd="0" presId="urn:microsoft.com/office/officeart/2008/layout/LinedList"/>
    <dgm:cxn modelId="{4D62425F-AC4C-46D5-A748-F96CFB1CDA85}" type="presParOf" srcId="{A0CCBED9-DBC8-4E89-A05F-EE099DF7699D}" destId="{0ECF96CE-9F90-4D60-B4A9-4AD1617B8333}" srcOrd="7" destOrd="0" presId="urn:microsoft.com/office/officeart/2008/layout/LinedList"/>
    <dgm:cxn modelId="{3094A77D-3F64-4BE4-A06F-CCA6CFBC5365}" type="presParOf" srcId="{0ECF96CE-9F90-4D60-B4A9-4AD1617B8333}" destId="{8D73E8D2-12C1-4297-A1BD-91C1230BCEEE}" srcOrd="0" destOrd="0" presId="urn:microsoft.com/office/officeart/2008/layout/LinedList"/>
    <dgm:cxn modelId="{14C55B5B-325B-4842-80EA-B008D648F48B}" type="presParOf" srcId="{0ECF96CE-9F90-4D60-B4A9-4AD1617B8333}" destId="{FFB7FC2C-9CE4-477E-BDF2-355F12B59388}" srcOrd="1" destOrd="0" presId="urn:microsoft.com/office/officeart/2008/layout/LinedList"/>
    <dgm:cxn modelId="{F05FD5CF-39B9-4438-9673-E638E2AF0882}" type="presParOf" srcId="{A0CCBED9-DBC8-4E89-A05F-EE099DF7699D}" destId="{851F5BD7-3EFC-4803-ACF9-93E0E2999A69}" srcOrd="8" destOrd="0" presId="urn:microsoft.com/office/officeart/2008/layout/LinedList"/>
    <dgm:cxn modelId="{D1FEC6E7-FD77-4C8A-AF1F-8D92EFD20A9F}" type="presParOf" srcId="{A0CCBED9-DBC8-4E89-A05F-EE099DF7699D}" destId="{2E4D5572-82A3-4414-886F-4AB814A44CDB}" srcOrd="9" destOrd="0" presId="urn:microsoft.com/office/officeart/2008/layout/LinedList"/>
    <dgm:cxn modelId="{E2B30131-EAD5-4F2C-A1EA-35D2785A8EC9}" type="presParOf" srcId="{2E4D5572-82A3-4414-886F-4AB814A44CDB}" destId="{4967AFD6-54FA-4400-BABF-B3639C8A98F0}" srcOrd="0" destOrd="0" presId="urn:microsoft.com/office/officeart/2008/layout/LinedList"/>
    <dgm:cxn modelId="{F57C73D7-98FD-4A36-A006-09461EA0BA2A}" type="presParOf" srcId="{2E4D5572-82A3-4414-886F-4AB814A44CDB}" destId="{930A3305-D952-4BAA-A56C-E097CBF8207B}" srcOrd="1" destOrd="0" presId="urn:microsoft.com/office/officeart/2008/layout/LinedList"/>
    <dgm:cxn modelId="{B7721706-B0B0-4DA6-AC06-02D83DBB010D}" type="presParOf" srcId="{A0CCBED9-DBC8-4E89-A05F-EE099DF7699D}" destId="{8543FBF2-6528-48FA-B8C3-9E5D7DB599A5}" srcOrd="10" destOrd="0" presId="urn:microsoft.com/office/officeart/2008/layout/LinedList"/>
    <dgm:cxn modelId="{52265F9F-48D3-4FDA-9061-F7F74EA79CA2}" type="presParOf" srcId="{A0CCBED9-DBC8-4E89-A05F-EE099DF7699D}" destId="{6BA90B7D-08E8-4097-B257-7D8BD312FA50}" srcOrd="11" destOrd="0" presId="urn:microsoft.com/office/officeart/2008/layout/LinedList"/>
    <dgm:cxn modelId="{140D0B1D-8134-4B0C-B657-07E5CD0D9FD3}" type="presParOf" srcId="{6BA90B7D-08E8-4097-B257-7D8BD312FA50}" destId="{D9E0E446-7A4D-44B4-903F-7EA783228258}" srcOrd="0" destOrd="0" presId="urn:microsoft.com/office/officeart/2008/layout/LinedList"/>
    <dgm:cxn modelId="{15FC4974-A892-4230-B151-F0BF79815392}" type="presParOf" srcId="{6BA90B7D-08E8-4097-B257-7D8BD312FA50}" destId="{F0FFEB89-8749-45B7-AB8E-6F93206AA7C5}" srcOrd="1" destOrd="0" presId="urn:microsoft.com/office/officeart/2008/layout/LinedList"/>
    <dgm:cxn modelId="{2AB5DA0A-3C3E-4887-9B27-7FC1720ACA02}" type="presParOf" srcId="{A0CCBED9-DBC8-4E89-A05F-EE099DF7699D}" destId="{0A808793-8152-47F8-ABB9-8F9F36A8513F}" srcOrd="12" destOrd="0" presId="urn:microsoft.com/office/officeart/2008/layout/LinedList"/>
    <dgm:cxn modelId="{7A2A7814-1C79-485B-AE3F-A6F99166D6E9}" type="presParOf" srcId="{A0CCBED9-DBC8-4E89-A05F-EE099DF7699D}" destId="{52F5B85A-312D-44D8-ACBA-3A82494DE7EC}" srcOrd="13" destOrd="0" presId="urn:microsoft.com/office/officeart/2008/layout/LinedList"/>
    <dgm:cxn modelId="{749D3922-AEFB-4BA0-9E45-79EA57FCD3DF}" type="presParOf" srcId="{52F5B85A-312D-44D8-ACBA-3A82494DE7EC}" destId="{46D86EEE-5618-43DA-93A3-EED60DA93CF3}" srcOrd="0" destOrd="0" presId="urn:microsoft.com/office/officeart/2008/layout/LinedList"/>
    <dgm:cxn modelId="{FDE772A9-9D11-4197-AF4B-87E149748774}" type="presParOf" srcId="{52F5B85A-312D-44D8-ACBA-3A82494DE7EC}" destId="{94A99399-22BC-4109-A976-7D227837604B}" srcOrd="1" destOrd="0" presId="urn:microsoft.com/office/officeart/2008/layout/LinedList"/>
    <dgm:cxn modelId="{C8AB2761-555B-4B57-94FD-5AF8C74E957D}" type="presParOf" srcId="{A0CCBED9-DBC8-4E89-A05F-EE099DF7699D}" destId="{71EE3699-B8E5-48E6-BE31-15E443B7D0DC}" srcOrd="14" destOrd="0" presId="urn:microsoft.com/office/officeart/2008/layout/LinedList"/>
    <dgm:cxn modelId="{C02A4B28-6FA1-403D-8126-A780228EFD13}" type="presParOf" srcId="{A0CCBED9-DBC8-4E89-A05F-EE099DF7699D}" destId="{3A5FF6D4-3FED-4C34-B2BF-9334171A926F}" srcOrd="15" destOrd="0" presId="urn:microsoft.com/office/officeart/2008/layout/LinedList"/>
    <dgm:cxn modelId="{5E8C4536-8C99-45BE-A568-D6B57118A340}" type="presParOf" srcId="{3A5FF6D4-3FED-4C34-B2BF-9334171A926F}" destId="{C1996B7A-12AD-4A3E-94D2-F5BDAF76533F}" srcOrd="0" destOrd="0" presId="urn:microsoft.com/office/officeart/2008/layout/LinedList"/>
    <dgm:cxn modelId="{180C9226-2BCC-4133-AFF8-143B6E196EF4}" type="presParOf" srcId="{3A5FF6D4-3FED-4C34-B2BF-9334171A926F}" destId="{B3C1D4E0-94CC-48FB-A5D5-AF1467E20647}" srcOrd="1" destOrd="0" presId="urn:microsoft.com/office/officeart/2008/layout/LinedList"/>
    <dgm:cxn modelId="{0CC2B37F-C38B-45F8-A5BC-110164267213}" type="presParOf" srcId="{A0CCBED9-DBC8-4E89-A05F-EE099DF7699D}" destId="{56EE76AE-96CE-4C60-9F92-D439AB33B3C3}" srcOrd="16" destOrd="0" presId="urn:microsoft.com/office/officeart/2008/layout/LinedList"/>
    <dgm:cxn modelId="{1CD88900-0458-40CA-8047-DC32DACDC220}" type="presParOf" srcId="{A0CCBED9-DBC8-4E89-A05F-EE099DF7699D}" destId="{E67E9CBE-93CE-417E-8C26-E9222AD970C8}" srcOrd="17" destOrd="0" presId="urn:microsoft.com/office/officeart/2008/layout/LinedList"/>
    <dgm:cxn modelId="{0C770AB7-DB7F-45DD-916F-D30A2E9170F4}" type="presParOf" srcId="{E67E9CBE-93CE-417E-8C26-E9222AD970C8}" destId="{90AFA227-4FC4-4315-91AB-AE321F66F452}" srcOrd="0" destOrd="0" presId="urn:microsoft.com/office/officeart/2008/layout/LinedList"/>
    <dgm:cxn modelId="{DE8546B8-E8E2-450A-A067-F8B2CABAAD17}" type="presParOf" srcId="{E67E9CBE-93CE-417E-8C26-E9222AD970C8}" destId="{C40C56AF-A49E-4C0F-830A-A39894A1440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5C1C05-0E42-431B-A934-0012B5146A9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848EED8-8F42-4E6C-BAEB-281B96E44570}">
      <dgm:prSet/>
      <dgm:spPr/>
      <dgm:t>
        <a:bodyPr/>
        <a:lstStyle/>
        <a:p>
          <a:r>
            <a:rPr lang="fr-FR"/>
            <a:t>Fixation des prix en fonction des coûts de revient et des différentes cibles.</a:t>
          </a:r>
          <a:endParaRPr lang="en-US"/>
        </a:p>
      </dgm:t>
    </dgm:pt>
    <dgm:pt modelId="{5C6ECBD6-F50F-4170-AC9E-BDC4248E2D54}" type="parTrans" cxnId="{24E4D381-5B00-444E-A00B-979750DA6C54}">
      <dgm:prSet/>
      <dgm:spPr/>
      <dgm:t>
        <a:bodyPr/>
        <a:lstStyle/>
        <a:p>
          <a:endParaRPr lang="en-US"/>
        </a:p>
      </dgm:t>
    </dgm:pt>
    <dgm:pt modelId="{0D0D5D49-13A4-4211-9304-E50EC2F8AC43}" type="sibTrans" cxnId="{24E4D381-5B00-444E-A00B-979750DA6C54}">
      <dgm:prSet/>
      <dgm:spPr/>
      <dgm:t>
        <a:bodyPr/>
        <a:lstStyle/>
        <a:p>
          <a:endParaRPr lang="en-US"/>
        </a:p>
      </dgm:t>
    </dgm:pt>
    <dgm:pt modelId="{3C6B08CA-972C-45AB-ACED-37AA751E043F}">
      <dgm:prSet/>
      <dgm:spPr/>
      <dgm:t>
        <a:bodyPr/>
        <a:lstStyle/>
        <a:p>
          <a:r>
            <a:rPr lang="fr-FR"/>
            <a:t>Avoir une démarche proactive : chercher la rentabilité lors de la commercialisation de la billetterie en ayant la segmentation la plus fine possible afin de ne pas délaisser des catégories !</a:t>
          </a:r>
          <a:endParaRPr lang="en-US"/>
        </a:p>
      </dgm:t>
    </dgm:pt>
    <dgm:pt modelId="{3DFF4FC3-A466-44DF-B080-0CD183309706}" type="parTrans" cxnId="{C6B9DF03-8F04-4294-8324-6217DA15EA11}">
      <dgm:prSet/>
      <dgm:spPr/>
      <dgm:t>
        <a:bodyPr/>
        <a:lstStyle/>
        <a:p>
          <a:endParaRPr lang="en-US"/>
        </a:p>
      </dgm:t>
    </dgm:pt>
    <dgm:pt modelId="{059FD219-78FE-439B-A0E2-E75ECD3756A5}" type="sibTrans" cxnId="{C6B9DF03-8F04-4294-8324-6217DA15EA11}">
      <dgm:prSet/>
      <dgm:spPr/>
      <dgm:t>
        <a:bodyPr/>
        <a:lstStyle/>
        <a:p>
          <a:endParaRPr lang="en-US"/>
        </a:p>
      </dgm:t>
    </dgm:pt>
    <dgm:pt modelId="{7E3DBDA6-2C4D-48CC-9802-DF212C37F6B5}">
      <dgm:prSet/>
      <dgm:spPr/>
      <dgm:t>
        <a:bodyPr/>
        <a:lstStyle/>
        <a:p>
          <a:r>
            <a:rPr lang="fr-FR"/>
            <a:t>Pouvoir proposer un maximum d’offres : très difficile !</a:t>
          </a:r>
          <a:endParaRPr lang="en-US"/>
        </a:p>
      </dgm:t>
    </dgm:pt>
    <dgm:pt modelId="{5ACF34CA-3A59-4BE6-B114-DAABDD1DA0C2}" type="parTrans" cxnId="{7E60BC42-DBA9-401F-9977-65F1181F1FB5}">
      <dgm:prSet/>
      <dgm:spPr/>
      <dgm:t>
        <a:bodyPr/>
        <a:lstStyle/>
        <a:p>
          <a:endParaRPr lang="en-US"/>
        </a:p>
      </dgm:t>
    </dgm:pt>
    <dgm:pt modelId="{1E74E931-30A8-4FE9-9008-1251226F660B}" type="sibTrans" cxnId="{7E60BC42-DBA9-401F-9977-65F1181F1FB5}">
      <dgm:prSet/>
      <dgm:spPr/>
      <dgm:t>
        <a:bodyPr/>
        <a:lstStyle/>
        <a:p>
          <a:endParaRPr lang="en-US"/>
        </a:p>
      </dgm:t>
    </dgm:pt>
    <dgm:pt modelId="{490F187B-050D-4D72-8D5C-FB4498CBB979}">
      <dgm:prSet/>
      <dgm:spPr/>
      <dgm:t>
        <a:bodyPr/>
        <a:lstStyle/>
        <a:p>
          <a:r>
            <a:rPr lang="fr-FR"/>
            <a:t>Avoir une démarche responsable : accessibilité de l’offre événementielle sans pour autant « cannibaliser » son produit !</a:t>
          </a:r>
          <a:endParaRPr lang="en-US"/>
        </a:p>
      </dgm:t>
    </dgm:pt>
    <dgm:pt modelId="{BC644366-FAA6-4EC5-8DE3-7241B9058A02}" type="parTrans" cxnId="{C820A72F-E5C9-416A-AD04-FFB5517CCC5C}">
      <dgm:prSet/>
      <dgm:spPr/>
      <dgm:t>
        <a:bodyPr/>
        <a:lstStyle/>
        <a:p>
          <a:endParaRPr lang="en-US"/>
        </a:p>
      </dgm:t>
    </dgm:pt>
    <dgm:pt modelId="{A241D6C4-76AC-4938-A746-8CF34F480F37}" type="sibTrans" cxnId="{C820A72F-E5C9-416A-AD04-FFB5517CCC5C}">
      <dgm:prSet/>
      <dgm:spPr/>
      <dgm:t>
        <a:bodyPr/>
        <a:lstStyle/>
        <a:p>
          <a:endParaRPr lang="en-US"/>
        </a:p>
      </dgm:t>
    </dgm:pt>
    <dgm:pt modelId="{EF950B12-704E-4F04-8D21-5BBF6E0AF60A}">
      <dgm:prSet/>
      <dgm:spPr/>
      <dgm:t>
        <a:bodyPr/>
        <a:lstStyle/>
        <a:p>
          <a:r>
            <a:rPr lang="fr-FR"/>
            <a:t>Contrôler cette offre et notamment les « invités » indirects</a:t>
          </a:r>
          <a:endParaRPr lang="en-US"/>
        </a:p>
      </dgm:t>
    </dgm:pt>
    <dgm:pt modelId="{EF8C2496-3F1D-43CB-BC0D-1AFB7F0DBCCA}" type="parTrans" cxnId="{45816317-3A02-4801-845D-874DD60C9857}">
      <dgm:prSet/>
      <dgm:spPr/>
      <dgm:t>
        <a:bodyPr/>
        <a:lstStyle/>
        <a:p>
          <a:endParaRPr lang="en-US"/>
        </a:p>
      </dgm:t>
    </dgm:pt>
    <dgm:pt modelId="{2F868E11-C6C4-44DA-90B0-DC0BF20EE3BB}" type="sibTrans" cxnId="{45816317-3A02-4801-845D-874DD60C9857}">
      <dgm:prSet/>
      <dgm:spPr/>
      <dgm:t>
        <a:bodyPr/>
        <a:lstStyle/>
        <a:p>
          <a:endParaRPr lang="en-US"/>
        </a:p>
      </dgm:t>
    </dgm:pt>
    <dgm:pt modelId="{18FD853C-7145-4F0C-9A8D-0998F0D236DE}" type="pres">
      <dgm:prSet presAssocID="{315C1C05-0E42-431B-A934-0012B5146A96}" presName="vert0" presStyleCnt="0">
        <dgm:presLayoutVars>
          <dgm:dir/>
          <dgm:animOne val="branch"/>
          <dgm:animLvl val="lvl"/>
        </dgm:presLayoutVars>
      </dgm:prSet>
      <dgm:spPr/>
    </dgm:pt>
    <dgm:pt modelId="{01CD717C-E51D-4037-A6C5-78179626812A}" type="pres">
      <dgm:prSet presAssocID="{E848EED8-8F42-4E6C-BAEB-281B96E44570}" presName="thickLine" presStyleLbl="alignNode1" presStyleIdx="0" presStyleCnt="5"/>
      <dgm:spPr/>
    </dgm:pt>
    <dgm:pt modelId="{326E0191-6C40-451E-8DA5-EE3F78EC687C}" type="pres">
      <dgm:prSet presAssocID="{E848EED8-8F42-4E6C-BAEB-281B96E44570}" presName="horz1" presStyleCnt="0"/>
      <dgm:spPr/>
    </dgm:pt>
    <dgm:pt modelId="{10BAF164-9A4B-4F94-BE37-AECB4913220A}" type="pres">
      <dgm:prSet presAssocID="{E848EED8-8F42-4E6C-BAEB-281B96E44570}" presName="tx1" presStyleLbl="revTx" presStyleIdx="0" presStyleCnt="5"/>
      <dgm:spPr/>
    </dgm:pt>
    <dgm:pt modelId="{214FA7E5-4F3B-4497-8FA3-295550B9EF24}" type="pres">
      <dgm:prSet presAssocID="{E848EED8-8F42-4E6C-BAEB-281B96E44570}" presName="vert1" presStyleCnt="0"/>
      <dgm:spPr/>
    </dgm:pt>
    <dgm:pt modelId="{39C3795D-0114-4CD8-B5B7-930B8D327D11}" type="pres">
      <dgm:prSet presAssocID="{3C6B08CA-972C-45AB-ACED-37AA751E043F}" presName="thickLine" presStyleLbl="alignNode1" presStyleIdx="1" presStyleCnt="5"/>
      <dgm:spPr/>
    </dgm:pt>
    <dgm:pt modelId="{6129E9B6-9318-414A-B7B2-284E0458091A}" type="pres">
      <dgm:prSet presAssocID="{3C6B08CA-972C-45AB-ACED-37AA751E043F}" presName="horz1" presStyleCnt="0"/>
      <dgm:spPr/>
    </dgm:pt>
    <dgm:pt modelId="{233A8F83-C338-421B-9124-BCDE83427FB1}" type="pres">
      <dgm:prSet presAssocID="{3C6B08CA-972C-45AB-ACED-37AA751E043F}" presName="tx1" presStyleLbl="revTx" presStyleIdx="1" presStyleCnt="5"/>
      <dgm:spPr/>
    </dgm:pt>
    <dgm:pt modelId="{94267DB5-D59D-44EC-9114-9BEEF1834BE3}" type="pres">
      <dgm:prSet presAssocID="{3C6B08CA-972C-45AB-ACED-37AA751E043F}" presName="vert1" presStyleCnt="0"/>
      <dgm:spPr/>
    </dgm:pt>
    <dgm:pt modelId="{DF4739C4-2772-461D-B7F5-A928456FDCB2}" type="pres">
      <dgm:prSet presAssocID="{7E3DBDA6-2C4D-48CC-9802-DF212C37F6B5}" presName="thickLine" presStyleLbl="alignNode1" presStyleIdx="2" presStyleCnt="5"/>
      <dgm:spPr/>
    </dgm:pt>
    <dgm:pt modelId="{30EB786D-D7E7-4844-8E7C-B7027E8B4EA0}" type="pres">
      <dgm:prSet presAssocID="{7E3DBDA6-2C4D-48CC-9802-DF212C37F6B5}" presName="horz1" presStyleCnt="0"/>
      <dgm:spPr/>
    </dgm:pt>
    <dgm:pt modelId="{EE4FC674-8E98-4C81-B78B-9950F33B1D25}" type="pres">
      <dgm:prSet presAssocID="{7E3DBDA6-2C4D-48CC-9802-DF212C37F6B5}" presName="tx1" presStyleLbl="revTx" presStyleIdx="2" presStyleCnt="5"/>
      <dgm:spPr/>
    </dgm:pt>
    <dgm:pt modelId="{875C271B-4B81-40F3-8E49-44421101BDFD}" type="pres">
      <dgm:prSet presAssocID="{7E3DBDA6-2C4D-48CC-9802-DF212C37F6B5}" presName="vert1" presStyleCnt="0"/>
      <dgm:spPr/>
    </dgm:pt>
    <dgm:pt modelId="{59F0DF30-380E-41AD-9EB6-CD88E5446620}" type="pres">
      <dgm:prSet presAssocID="{490F187B-050D-4D72-8D5C-FB4498CBB979}" presName="thickLine" presStyleLbl="alignNode1" presStyleIdx="3" presStyleCnt="5"/>
      <dgm:spPr/>
    </dgm:pt>
    <dgm:pt modelId="{9CF42DF1-537B-4435-8E6D-6F485B61DABD}" type="pres">
      <dgm:prSet presAssocID="{490F187B-050D-4D72-8D5C-FB4498CBB979}" presName="horz1" presStyleCnt="0"/>
      <dgm:spPr/>
    </dgm:pt>
    <dgm:pt modelId="{E7A4D995-FBEE-41FF-B691-7ACE62D4B182}" type="pres">
      <dgm:prSet presAssocID="{490F187B-050D-4D72-8D5C-FB4498CBB979}" presName="tx1" presStyleLbl="revTx" presStyleIdx="3" presStyleCnt="5"/>
      <dgm:spPr/>
    </dgm:pt>
    <dgm:pt modelId="{9066477B-62FD-415B-868A-FACED987477A}" type="pres">
      <dgm:prSet presAssocID="{490F187B-050D-4D72-8D5C-FB4498CBB979}" presName="vert1" presStyleCnt="0"/>
      <dgm:spPr/>
    </dgm:pt>
    <dgm:pt modelId="{AE9F9CEB-205B-477A-A13A-C0BB22737214}" type="pres">
      <dgm:prSet presAssocID="{EF950B12-704E-4F04-8D21-5BBF6E0AF60A}" presName="thickLine" presStyleLbl="alignNode1" presStyleIdx="4" presStyleCnt="5"/>
      <dgm:spPr/>
    </dgm:pt>
    <dgm:pt modelId="{B71D1777-71D9-4E29-A299-64AEE44840E9}" type="pres">
      <dgm:prSet presAssocID="{EF950B12-704E-4F04-8D21-5BBF6E0AF60A}" presName="horz1" presStyleCnt="0"/>
      <dgm:spPr/>
    </dgm:pt>
    <dgm:pt modelId="{7475836D-1E42-42B5-8AC4-B36819FDBD72}" type="pres">
      <dgm:prSet presAssocID="{EF950B12-704E-4F04-8D21-5BBF6E0AF60A}" presName="tx1" presStyleLbl="revTx" presStyleIdx="4" presStyleCnt="5"/>
      <dgm:spPr/>
    </dgm:pt>
    <dgm:pt modelId="{A087F11B-D365-4AD4-BA24-4F111D03E6CD}" type="pres">
      <dgm:prSet presAssocID="{EF950B12-704E-4F04-8D21-5BBF6E0AF60A}" presName="vert1" presStyleCnt="0"/>
      <dgm:spPr/>
    </dgm:pt>
  </dgm:ptLst>
  <dgm:cxnLst>
    <dgm:cxn modelId="{C6B9DF03-8F04-4294-8324-6217DA15EA11}" srcId="{315C1C05-0E42-431B-A934-0012B5146A96}" destId="{3C6B08CA-972C-45AB-ACED-37AA751E043F}" srcOrd="1" destOrd="0" parTransId="{3DFF4FC3-A466-44DF-B080-0CD183309706}" sibTransId="{059FD219-78FE-439B-A0E2-E75ECD3756A5}"/>
    <dgm:cxn modelId="{E2BF7E0C-1A39-4B3C-9C6C-6F0E9F8DDA3A}" type="presOf" srcId="{3C6B08CA-972C-45AB-ACED-37AA751E043F}" destId="{233A8F83-C338-421B-9124-BCDE83427FB1}" srcOrd="0" destOrd="0" presId="urn:microsoft.com/office/officeart/2008/layout/LinedList"/>
    <dgm:cxn modelId="{45816317-3A02-4801-845D-874DD60C9857}" srcId="{315C1C05-0E42-431B-A934-0012B5146A96}" destId="{EF950B12-704E-4F04-8D21-5BBF6E0AF60A}" srcOrd="4" destOrd="0" parTransId="{EF8C2496-3F1D-43CB-BC0D-1AFB7F0DBCCA}" sibTransId="{2F868E11-C6C4-44DA-90B0-DC0BF20EE3BB}"/>
    <dgm:cxn modelId="{C820A72F-E5C9-416A-AD04-FFB5517CCC5C}" srcId="{315C1C05-0E42-431B-A934-0012B5146A96}" destId="{490F187B-050D-4D72-8D5C-FB4498CBB979}" srcOrd="3" destOrd="0" parTransId="{BC644366-FAA6-4EC5-8DE3-7241B9058A02}" sibTransId="{A241D6C4-76AC-4938-A746-8CF34F480F37}"/>
    <dgm:cxn modelId="{7E60BC42-DBA9-401F-9977-65F1181F1FB5}" srcId="{315C1C05-0E42-431B-A934-0012B5146A96}" destId="{7E3DBDA6-2C4D-48CC-9802-DF212C37F6B5}" srcOrd="2" destOrd="0" parTransId="{5ACF34CA-3A59-4BE6-B114-DAABDD1DA0C2}" sibTransId="{1E74E931-30A8-4FE9-9008-1251226F660B}"/>
    <dgm:cxn modelId="{85C8FC49-3951-4908-BD9B-15F05774D224}" type="presOf" srcId="{E848EED8-8F42-4E6C-BAEB-281B96E44570}" destId="{10BAF164-9A4B-4F94-BE37-AECB4913220A}" srcOrd="0" destOrd="0" presId="urn:microsoft.com/office/officeart/2008/layout/LinedList"/>
    <dgm:cxn modelId="{8949B36A-BB39-468E-889C-47A5C2180F42}" type="presOf" srcId="{7E3DBDA6-2C4D-48CC-9802-DF212C37F6B5}" destId="{EE4FC674-8E98-4C81-B78B-9950F33B1D25}" srcOrd="0" destOrd="0" presId="urn:microsoft.com/office/officeart/2008/layout/LinedList"/>
    <dgm:cxn modelId="{24E4D381-5B00-444E-A00B-979750DA6C54}" srcId="{315C1C05-0E42-431B-A934-0012B5146A96}" destId="{E848EED8-8F42-4E6C-BAEB-281B96E44570}" srcOrd="0" destOrd="0" parTransId="{5C6ECBD6-F50F-4170-AC9E-BDC4248E2D54}" sibTransId="{0D0D5D49-13A4-4211-9304-E50EC2F8AC43}"/>
    <dgm:cxn modelId="{D1551289-DBD9-4C81-A75D-262DD179312A}" type="presOf" srcId="{315C1C05-0E42-431B-A934-0012B5146A96}" destId="{18FD853C-7145-4F0C-9A8D-0998F0D236DE}" srcOrd="0" destOrd="0" presId="urn:microsoft.com/office/officeart/2008/layout/LinedList"/>
    <dgm:cxn modelId="{45AFB2CF-DEA4-4AEE-B555-50BD65EAAA89}" type="presOf" srcId="{490F187B-050D-4D72-8D5C-FB4498CBB979}" destId="{E7A4D995-FBEE-41FF-B691-7ACE62D4B182}" srcOrd="0" destOrd="0" presId="urn:microsoft.com/office/officeart/2008/layout/LinedList"/>
    <dgm:cxn modelId="{C32857E9-4152-493A-B135-BE12ACCDEB2B}" type="presOf" srcId="{EF950B12-704E-4F04-8D21-5BBF6E0AF60A}" destId="{7475836D-1E42-42B5-8AC4-B36819FDBD72}" srcOrd="0" destOrd="0" presId="urn:microsoft.com/office/officeart/2008/layout/LinedList"/>
    <dgm:cxn modelId="{842405F4-0BCD-4BB4-AB1A-24C2930539F6}" type="presParOf" srcId="{18FD853C-7145-4F0C-9A8D-0998F0D236DE}" destId="{01CD717C-E51D-4037-A6C5-78179626812A}" srcOrd="0" destOrd="0" presId="urn:microsoft.com/office/officeart/2008/layout/LinedList"/>
    <dgm:cxn modelId="{DF070D6B-9BE6-4539-AD50-1405D1CF394C}" type="presParOf" srcId="{18FD853C-7145-4F0C-9A8D-0998F0D236DE}" destId="{326E0191-6C40-451E-8DA5-EE3F78EC687C}" srcOrd="1" destOrd="0" presId="urn:microsoft.com/office/officeart/2008/layout/LinedList"/>
    <dgm:cxn modelId="{E119674F-7CDE-4AAD-9337-7418B7474920}" type="presParOf" srcId="{326E0191-6C40-451E-8DA5-EE3F78EC687C}" destId="{10BAF164-9A4B-4F94-BE37-AECB4913220A}" srcOrd="0" destOrd="0" presId="urn:microsoft.com/office/officeart/2008/layout/LinedList"/>
    <dgm:cxn modelId="{8EC816D1-82A1-4D18-94E3-CFCA897E14DE}" type="presParOf" srcId="{326E0191-6C40-451E-8DA5-EE3F78EC687C}" destId="{214FA7E5-4F3B-4497-8FA3-295550B9EF24}" srcOrd="1" destOrd="0" presId="urn:microsoft.com/office/officeart/2008/layout/LinedList"/>
    <dgm:cxn modelId="{58017F51-892D-4DCB-89D9-321F2EA281D7}" type="presParOf" srcId="{18FD853C-7145-4F0C-9A8D-0998F0D236DE}" destId="{39C3795D-0114-4CD8-B5B7-930B8D327D11}" srcOrd="2" destOrd="0" presId="urn:microsoft.com/office/officeart/2008/layout/LinedList"/>
    <dgm:cxn modelId="{5166356F-3E9B-45E8-A64D-405F9A549E0C}" type="presParOf" srcId="{18FD853C-7145-4F0C-9A8D-0998F0D236DE}" destId="{6129E9B6-9318-414A-B7B2-284E0458091A}" srcOrd="3" destOrd="0" presId="urn:microsoft.com/office/officeart/2008/layout/LinedList"/>
    <dgm:cxn modelId="{CC13A942-5A13-4FA7-B586-05EA727FF394}" type="presParOf" srcId="{6129E9B6-9318-414A-B7B2-284E0458091A}" destId="{233A8F83-C338-421B-9124-BCDE83427FB1}" srcOrd="0" destOrd="0" presId="urn:microsoft.com/office/officeart/2008/layout/LinedList"/>
    <dgm:cxn modelId="{E43569E6-B6AE-4E86-823D-2A95568F2900}" type="presParOf" srcId="{6129E9B6-9318-414A-B7B2-284E0458091A}" destId="{94267DB5-D59D-44EC-9114-9BEEF1834BE3}" srcOrd="1" destOrd="0" presId="urn:microsoft.com/office/officeart/2008/layout/LinedList"/>
    <dgm:cxn modelId="{1CD720B4-D666-4A49-83F3-D3C9F258D3DA}" type="presParOf" srcId="{18FD853C-7145-4F0C-9A8D-0998F0D236DE}" destId="{DF4739C4-2772-461D-B7F5-A928456FDCB2}" srcOrd="4" destOrd="0" presId="urn:microsoft.com/office/officeart/2008/layout/LinedList"/>
    <dgm:cxn modelId="{D44EE50E-DFE8-431D-B9DA-AF1A07814BD3}" type="presParOf" srcId="{18FD853C-7145-4F0C-9A8D-0998F0D236DE}" destId="{30EB786D-D7E7-4844-8E7C-B7027E8B4EA0}" srcOrd="5" destOrd="0" presId="urn:microsoft.com/office/officeart/2008/layout/LinedList"/>
    <dgm:cxn modelId="{907628BF-60F1-48C6-88E7-043019300193}" type="presParOf" srcId="{30EB786D-D7E7-4844-8E7C-B7027E8B4EA0}" destId="{EE4FC674-8E98-4C81-B78B-9950F33B1D25}" srcOrd="0" destOrd="0" presId="urn:microsoft.com/office/officeart/2008/layout/LinedList"/>
    <dgm:cxn modelId="{03CB698F-E066-4F29-82AC-2EA725568BE4}" type="presParOf" srcId="{30EB786D-D7E7-4844-8E7C-B7027E8B4EA0}" destId="{875C271B-4B81-40F3-8E49-44421101BDFD}" srcOrd="1" destOrd="0" presId="urn:microsoft.com/office/officeart/2008/layout/LinedList"/>
    <dgm:cxn modelId="{C7F7D6DD-0649-4FE9-9C88-FED9424BB2DE}" type="presParOf" srcId="{18FD853C-7145-4F0C-9A8D-0998F0D236DE}" destId="{59F0DF30-380E-41AD-9EB6-CD88E5446620}" srcOrd="6" destOrd="0" presId="urn:microsoft.com/office/officeart/2008/layout/LinedList"/>
    <dgm:cxn modelId="{A0417DC9-CB0E-491C-BE2B-F2318EC4E089}" type="presParOf" srcId="{18FD853C-7145-4F0C-9A8D-0998F0D236DE}" destId="{9CF42DF1-537B-4435-8E6D-6F485B61DABD}" srcOrd="7" destOrd="0" presId="urn:microsoft.com/office/officeart/2008/layout/LinedList"/>
    <dgm:cxn modelId="{98E6C41B-154C-4ECA-8296-19B4158C9AA6}" type="presParOf" srcId="{9CF42DF1-537B-4435-8E6D-6F485B61DABD}" destId="{E7A4D995-FBEE-41FF-B691-7ACE62D4B182}" srcOrd="0" destOrd="0" presId="urn:microsoft.com/office/officeart/2008/layout/LinedList"/>
    <dgm:cxn modelId="{3D520408-66A2-4603-881A-9FD7C3E93B2C}" type="presParOf" srcId="{9CF42DF1-537B-4435-8E6D-6F485B61DABD}" destId="{9066477B-62FD-415B-868A-FACED987477A}" srcOrd="1" destOrd="0" presId="urn:microsoft.com/office/officeart/2008/layout/LinedList"/>
    <dgm:cxn modelId="{1769E681-CE8B-4CAF-BB49-8BE7BE2BFA93}" type="presParOf" srcId="{18FD853C-7145-4F0C-9A8D-0998F0D236DE}" destId="{AE9F9CEB-205B-477A-A13A-C0BB22737214}" srcOrd="8" destOrd="0" presId="urn:microsoft.com/office/officeart/2008/layout/LinedList"/>
    <dgm:cxn modelId="{94351747-BBDC-411A-BCD0-B9A60CDC3C6C}" type="presParOf" srcId="{18FD853C-7145-4F0C-9A8D-0998F0D236DE}" destId="{B71D1777-71D9-4E29-A299-64AEE44840E9}" srcOrd="9" destOrd="0" presId="urn:microsoft.com/office/officeart/2008/layout/LinedList"/>
    <dgm:cxn modelId="{E01E6471-BDA0-432B-B35E-5EAC3DDA76BC}" type="presParOf" srcId="{B71D1777-71D9-4E29-A299-64AEE44840E9}" destId="{7475836D-1E42-42B5-8AC4-B36819FDBD72}" srcOrd="0" destOrd="0" presId="urn:microsoft.com/office/officeart/2008/layout/LinedList"/>
    <dgm:cxn modelId="{0532D10D-CADC-4AC0-B814-6C1BD87A944C}" type="presParOf" srcId="{B71D1777-71D9-4E29-A299-64AEE44840E9}" destId="{A087F11B-D365-4AD4-BA24-4F111D03E6C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D0F68A-A388-4BFC-9D74-48CA2FD45739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32F75223-2689-4484-B012-F2E0E289F4FF}">
      <dgm:prSet/>
      <dgm:spPr/>
      <dgm:t>
        <a:bodyPr/>
        <a:lstStyle/>
        <a:p>
          <a:r>
            <a:rPr lang="fr-FR" b="1"/>
            <a:t>QUOI :</a:t>
          </a:r>
          <a:r>
            <a:rPr lang="fr-FR"/>
            <a:t> quel produit, service, expérience, action, veut-on promouvoir ? </a:t>
          </a:r>
          <a:endParaRPr lang="en-US"/>
        </a:p>
      </dgm:t>
    </dgm:pt>
    <dgm:pt modelId="{2919ACFF-64C4-4319-91AC-94EB03D052ED}" type="parTrans" cxnId="{526A86CC-7B55-49AC-8B47-F18C9F18491C}">
      <dgm:prSet/>
      <dgm:spPr/>
      <dgm:t>
        <a:bodyPr/>
        <a:lstStyle/>
        <a:p>
          <a:endParaRPr lang="en-US"/>
        </a:p>
      </dgm:t>
    </dgm:pt>
    <dgm:pt modelId="{17F66088-B10A-40F3-8894-12ABF47FD147}" type="sibTrans" cxnId="{526A86CC-7B55-49AC-8B47-F18C9F18491C}">
      <dgm:prSet/>
      <dgm:spPr/>
      <dgm:t>
        <a:bodyPr/>
        <a:lstStyle/>
        <a:p>
          <a:endParaRPr lang="en-US"/>
        </a:p>
      </dgm:t>
    </dgm:pt>
    <dgm:pt modelId="{5AD22FFE-E0A0-4C5F-A1AF-64C17F7F65F4}">
      <dgm:prSet/>
      <dgm:spPr/>
      <dgm:t>
        <a:bodyPr/>
        <a:lstStyle/>
        <a:p>
          <a:r>
            <a:rPr lang="fr-FR" b="1"/>
            <a:t>POURQUOI :</a:t>
          </a:r>
          <a:r>
            <a:rPr lang="fr-FR"/>
            <a:t> quels sont les objectifs ? (type d'objectifs : de notoriété (top of mind), de réputation, commerciaux…) </a:t>
          </a:r>
          <a:endParaRPr lang="en-US"/>
        </a:p>
      </dgm:t>
    </dgm:pt>
    <dgm:pt modelId="{D11B8032-70D8-4E03-8D81-6EF182B3C0E2}" type="parTrans" cxnId="{4CFCB4F9-95A4-4DDD-82D4-2E9147BE5A34}">
      <dgm:prSet/>
      <dgm:spPr/>
      <dgm:t>
        <a:bodyPr/>
        <a:lstStyle/>
        <a:p>
          <a:endParaRPr lang="en-US"/>
        </a:p>
      </dgm:t>
    </dgm:pt>
    <dgm:pt modelId="{04CF4D26-3C6B-4D2C-A8EF-F6FD1D1B41B3}" type="sibTrans" cxnId="{4CFCB4F9-95A4-4DDD-82D4-2E9147BE5A34}">
      <dgm:prSet/>
      <dgm:spPr/>
      <dgm:t>
        <a:bodyPr/>
        <a:lstStyle/>
        <a:p>
          <a:endParaRPr lang="en-US"/>
        </a:p>
      </dgm:t>
    </dgm:pt>
    <dgm:pt modelId="{C6E4161B-D6FC-4334-B3B6-44CA311D90EF}">
      <dgm:prSet/>
      <dgm:spPr/>
      <dgm:t>
        <a:bodyPr/>
        <a:lstStyle/>
        <a:p>
          <a:r>
            <a:rPr lang="fr-FR" b="1"/>
            <a:t>A QUI :</a:t>
          </a:r>
          <a:r>
            <a:rPr lang="fr-FR"/>
            <a:t> auprès de quelles cibles? (définition des cibles, et de leurs freins et motivations.) </a:t>
          </a:r>
          <a:endParaRPr lang="en-US"/>
        </a:p>
      </dgm:t>
    </dgm:pt>
    <dgm:pt modelId="{3EA97961-F6C3-4491-A7CF-56A242D06856}" type="parTrans" cxnId="{7DF766E9-CE5C-4EFA-B3D3-C672CA892008}">
      <dgm:prSet/>
      <dgm:spPr/>
      <dgm:t>
        <a:bodyPr/>
        <a:lstStyle/>
        <a:p>
          <a:endParaRPr lang="en-US"/>
        </a:p>
      </dgm:t>
    </dgm:pt>
    <dgm:pt modelId="{33F51B37-FF47-497D-92F3-BC8E0C200459}" type="sibTrans" cxnId="{7DF766E9-CE5C-4EFA-B3D3-C672CA892008}">
      <dgm:prSet/>
      <dgm:spPr/>
      <dgm:t>
        <a:bodyPr/>
        <a:lstStyle/>
        <a:p>
          <a:endParaRPr lang="en-US"/>
        </a:p>
      </dgm:t>
    </dgm:pt>
    <dgm:pt modelId="{D0FF2ED3-DBA3-482B-B894-46CD249F0C3D}">
      <dgm:prSet/>
      <dgm:spPr/>
      <dgm:t>
        <a:bodyPr/>
        <a:lstStyle/>
        <a:p>
          <a:r>
            <a:rPr lang="fr-FR" b="1"/>
            <a:t>COMBIEN :</a:t>
          </a:r>
          <a:r>
            <a:rPr lang="fr-FR"/>
            <a:t> quel budget est-il alloué ? </a:t>
          </a:r>
          <a:endParaRPr lang="en-US"/>
        </a:p>
      </dgm:t>
    </dgm:pt>
    <dgm:pt modelId="{5B94AB54-2379-4DDA-A37B-AD149F66A2E5}" type="parTrans" cxnId="{2B9053E8-DF5D-42E4-9339-46E7F80EB8D7}">
      <dgm:prSet/>
      <dgm:spPr/>
      <dgm:t>
        <a:bodyPr/>
        <a:lstStyle/>
        <a:p>
          <a:endParaRPr lang="en-US"/>
        </a:p>
      </dgm:t>
    </dgm:pt>
    <dgm:pt modelId="{3283B9BF-15A5-4647-87B5-2ED66D250B8A}" type="sibTrans" cxnId="{2B9053E8-DF5D-42E4-9339-46E7F80EB8D7}">
      <dgm:prSet/>
      <dgm:spPr/>
      <dgm:t>
        <a:bodyPr/>
        <a:lstStyle/>
        <a:p>
          <a:endParaRPr lang="en-US"/>
        </a:p>
      </dgm:t>
    </dgm:pt>
    <dgm:pt modelId="{9A7ECAE8-66DE-4702-9F71-ABD2A64B6C2B}">
      <dgm:prSet/>
      <dgm:spPr/>
      <dgm:t>
        <a:bodyPr/>
        <a:lstStyle/>
        <a:p>
          <a:r>
            <a:rPr lang="fr-FR" b="1"/>
            <a:t>COMMENT :</a:t>
          </a:r>
          <a:r>
            <a:rPr lang="fr-FR"/>
            <a:t> par quels moyens - adaptés à chaque cible, et en fonction du budget </a:t>
          </a:r>
          <a:endParaRPr lang="en-US"/>
        </a:p>
      </dgm:t>
    </dgm:pt>
    <dgm:pt modelId="{AC91A6E8-2EEE-402B-827F-98879ECA2B63}" type="parTrans" cxnId="{83C942C0-15AA-49AE-AD1F-6209303D4FB3}">
      <dgm:prSet/>
      <dgm:spPr/>
      <dgm:t>
        <a:bodyPr/>
        <a:lstStyle/>
        <a:p>
          <a:endParaRPr lang="en-US"/>
        </a:p>
      </dgm:t>
    </dgm:pt>
    <dgm:pt modelId="{8D4255C5-F584-4407-A18E-98C32C9952EB}" type="sibTrans" cxnId="{83C942C0-15AA-49AE-AD1F-6209303D4FB3}">
      <dgm:prSet/>
      <dgm:spPr/>
      <dgm:t>
        <a:bodyPr/>
        <a:lstStyle/>
        <a:p>
          <a:endParaRPr lang="en-US"/>
        </a:p>
      </dgm:t>
    </dgm:pt>
    <dgm:pt modelId="{16AF9F10-9112-48B2-838D-D30E40DE29B0}">
      <dgm:prSet/>
      <dgm:spPr/>
      <dgm:t>
        <a:bodyPr/>
        <a:lstStyle/>
        <a:p>
          <a:r>
            <a:rPr lang="fr-FR" b="1"/>
            <a:t>QUAND :</a:t>
          </a:r>
          <a:r>
            <a:rPr lang="fr-FR"/>
            <a:t> selon quel planning </a:t>
          </a:r>
          <a:endParaRPr lang="en-US"/>
        </a:p>
      </dgm:t>
    </dgm:pt>
    <dgm:pt modelId="{A7604CA3-1DB7-4FD1-AF7D-D909DA4CCD72}" type="parTrans" cxnId="{3D531B26-0E99-4F47-9DCB-7A6E459A6F37}">
      <dgm:prSet/>
      <dgm:spPr/>
      <dgm:t>
        <a:bodyPr/>
        <a:lstStyle/>
        <a:p>
          <a:endParaRPr lang="en-US"/>
        </a:p>
      </dgm:t>
    </dgm:pt>
    <dgm:pt modelId="{7FB5E11D-92C9-4C70-B2BB-FC0A66D5FC66}" type="sibTrans" cxnId="{3D531B26-0E99-4F47-9DCB-7A6E459A6F37}">
      <dgm:prSet/>
      <dgm:spPr/>
      <dgm:t>
        <a:bodyPr/>
        <a:lstStyle/>
        <a:p>
          <a:endParaRPr lang="en-US"/>
        </a:p>
      </dgm:t>
    </dgm:pt>
    <dgm:pt modelId="{595BD6E4-DB9B-4FA8-BDF0-9EC58459C766}" type="pres">
      <dgm:prSet presAssocID="{49D0F68A-A388-4BFC-9D74-48CA2FD45739}" presName="vert0" presStyleCnt="0">
        <dgm:presLayoutVars>
          <dgm:dir/>
          <dgm:animOne val="branch"/>
          <dgm:animLvl val="lvl"/>
        </dgm:presLayoutVars>
      </dgm:prSet>
      <dgm:spPr/>
    </dgm:pt>
    <dgm:pt modelId="{743C6BB3-3093-41B1-A264-A99928A8E4F3}" type="pres">
      <dgm:prSet presAssocID="{32F75223-2689-4484-B012-F2E0E289F4FF}" presName="thickLine" presStyleLbl="alignNode1" presStyleIdx="0" presStyleCnt="6"/>
      <dgm:spPr/>
    </dgm:pt>
    <dgm:pt modelId="{DD74CCF7-BA5B-4804-B4EC-77C82E3ACA9E}" type="pres">
      <dgm:prSet presAssocID="{32F75223-2689-4484-B012-F2E0E289F4FF}" presName="horz1" presStyleCnt="0"/>
      <dgm:spPr/>
    </dgm:pt>
    <dgm:pt modelId="{7B18A273-6154-4242-A44F-CB4633C890C6}" type="pres">
      <dgm:prSet presAssocID="{32F75223-2689-4484-B012-F2E0E289F4FF}" presName="tx1" presStyleLbl="revTx" presStyleIdx="0" presStyleCnt="6"/>
      <dgm:spPr/>
    </dgm:pt>
    <dgm:pt modelId="{F19DCC27-4804-4131-A09A-7127F972729D}" type="pres">
      <dgm:prSet presAssocID="{32F75223-2689-4484-B012-F2E0E289F4FF}" presName="vert1" presStyleCnt="0"/>
      <dgm:spPr/>
    </dgm:pt>
    <dgm:pt modelId="{089AE835-4CC0-4557-B62F-3C7C71BD6A35}" type="pres">
      <dgm:prSet presAssocID="{5AD22FFE-E0A0-4C5F-A1AF-64C17F7F65F4}" presName="thickLine" presStyleLbl="alignNode1" presStyleIdx="1" presStyleCnt="6"/>
      <dgm:spPr/>
    </dgm:pt>
    <dgm:pt modelId="{B499A84C-1F61-4FC5-B3DE-FF628BA8D799}" type="pres">
      <dgm:prSet presAssocID="{5AD22FFE-E0A0-4C5F-A1AF-64C17F7F65F4}" presName="horz1" presStyleCnt="0"/>
      <dgm:spPr/>
    </dgm:pt>
    <dgm:pt modelId="{88250602-D6B4-41DC-BBC0-9A95CB0B080A}" type="pres">
      <dgm:prSet presAssocID="{5AD22FFE-E0A0-4C5F-A1AF-64C17F7F65F4}" presName="tx1" presStyleLbl="revTx" presStyleIdx="1" presStyleCnt="6"/>
      <dgm:spPr/>
    </dgm:pt>
    <dgm:pt modelId="{45424FC8-0E42-4C5D-94AE-A159916D8666}" type="pres">
      <dgm:prSet presAssocID="{5AD22FFE-E0A0-4C5F-A1AF-64C17F7F65F4}" presName="vert1" presStyleCnt="0"/>
      <dgm:spPr/>
    </dgm:pt>
    <dgm:pt modelId="{CF258D87-CB9B-41C5-8C5F-5A99C5E84A92}" type="pres">
      <dgm:prSet presAssocID="{C6E4161B-D6FC-4334-B3B6-44CA311D90EF}" presName="thickLine" presStyleLbl="alignNode1" presStyleIdx="2" presStyleCnt="6"/>
      <dgm:spPr/>
    </dgm:pt>
    <dgm:pt modelId="{6BE8DFE5-CD64-42DA-935F-9A209EB425C8}" type="pres">
      <dgm:prSet presAssocID="{C6E4161B-D6FC-4334-B3B6-44CA311D90EF}" presName="horz1" presStyleCnt="0"/>
      <dgm:spPr/>
    </dgm:pt>
    <dgm:pt modelId="{80F4BB3B-4A43-412F-8415-647836146E65}" type="pres">
      <dgm:prSet presAssocID="{C6E4161B-D6FC-4334-B3B6-44CA311D90EF}" presName="tx1" presStyleLbl="revTx" presStyleIdx="2" presStyleCnt="6"/>
      <dgm:spPr/>
    </dgm:pt>
    <dgm:pt modelId="{E89F1AC0-3722-4EB3-A41E-02AFA0E78CD7}" type="pres">
      <dgm:prSet presAssocID="{C6E4161B-D6FC-4334-B3B6-44CA311D90EF}" presName="vert1" presStyleCnt="0"/>
      <dgm:spPr/>
    </dgm:pt>
    <dgm:pt modelId="{5D89EF04-7AE8-4A93-A7F8-AEFA4565CFEB}" type="pres">
      <dgm:prSet presAssocID="{D0FF2ED3-DBA3-482B-B894-46CD249F0C3D}" presName="thickLine" presStyleLbl="alignNode1" presStyleIdx="3" presStyleCnt="6"/>
      <dgm:spPr/>
    </dgm:pt>
    <dgm:pt modelId="{58D12A5B-206D-4173-A90D-BC53077CC490}" type="pres">
      <dgm:prSet presAssocID="{D0FF2ED3-DBA3-482B-B894-46CD249F0C3D}" presName="horz1" presStyleCnt="0"/>
      <dgm:spPr/>
    </dgm:pt>
    <dgm:pt modelId="{41768C43-A7A7-4942-91DF-B4EEEB3D271F}" type="pres">
      <dgm:prSet presAssocID="{D0FF2ED3-DBA3-482B-B894-46CD249F0C3D}" presName="tx1" presStyleLbl="revTx" presStyleIdx="3" presStyleCnt="6"/>
      <dgm:spPr/>
    </dgm:pt>
    <dgm:pt modelId="{B853E2FF-419A-4B77-B7CE-7ABC262E27EE}" type="pres">
      <dgm:prSet presAssocID="{D0FF2ED3-DBA3-482B-B894-46CD249F0C3D}" presName="vert1" presStyleCnt="0"/>
      <dgm:spPr/>
    </dgm:pt>
    <dgm:pt modelId="{274A54CD-F2FA-4A82-A00D-1B85796A9DFC}" type="pres">
      <dgm:prSet presAssocID="{9A7ECAE8-66DE-4702-9F71-ABD2A64B6C2B}" presName="thickLine" presStyleLbl="alignNode1" presStyleIdx="4" presStyleCnt="6"/>
      <dgm:spPr/>
    </dgm:pt>
    <dgm:pt modelId="{D27F2622-DF58-4E50-BA34-B7EB1CA29880}" type="pres">
      <dgm:prSet presAssocID="{9A7ECAE8-66DE-4702-9F71-ABD2A64B6C2B}" presName="horz1" presStyleCnt="0"/>
      <dgm:spPr/>
    </dgm:pt>
    <dgm:pt modelId="{DE90E366-64F4-4E69-8F68-E9FED2E47C0F}" type="pres">
      <dgm:prSet presAssocID="{9A7ECAE8-66DE-4702-9F71-ABD2A64B6C2B}" presName="tx1" presStyleLbl="revTx" presStyleIdx="4" presStyleCnt="6"/>
      <dgm:spPr/>
    </dgm:pt>
    <dgm:pt modelId="{22311DEA-5803-4034-85AE-DA2E251919E8}" type="pres">
      <dgm:prSet presAssocID="{9A7ECAE8-66DE-4702-9F71-ABD2A64B6C2B}" presName="vert1" presStyleCnt="0"/>
      <dgm:spPr/>
    </dgm:pt>
    <dgm:pt modelId="{B967DDCD-B9F1-486B-97DF-E39472E00FF8}" type="pres">
      <dgm:prSet presAssocID="{16AF9F10-9112-48B2-838D-D30E40DE29B0}" presName="thickLine" presStyleLbl="alignNode1" presStyleIdx="5" presStyleCnt="6"/>
      <dgm:spPr/>
    </dgm:pt>
    <dgm:pt modelId="{C038EE49-8E3B-4A1B-8D0D-DA7E0E0FE8C8}" type="pres">
      <dgm:prSet presAssocID="{16AF9F10-9112-48B2-838D-D30E40DE29B0}" presName="horz1" presStyleCnt="0"/>
      <dgm:spPr/>
    </dgm:pt>
    <dgm:pt modelId="{E83A8587-EBD0-425A-84A7-A8D3AA028E77}" type="pres">
      <dgm:prSet presAssocID="{16AF9F10-9112-48B2-838D-D30E40DE29B0}" presName="tx1" presStyleLbl="revTx" presStyleIdx="5" presStyleCnt="6"/>
      <dgm:spPr/>
    </dgm:pt>
    <dgm:pt modelId="{5E2A77C5-3D40-47E4-B2FF-BA3093D382B5}" type="pres">
      <dgm:prSet presAssocID="{16AF9F10-9112-48B2-838D-D30E40DE29B0}" presName="vert1" presStyleCnt="0"/>
      <dgm:spPr/>
    </dgm:pt>
  </dgm:ptLst>
  <dgm:cxnLst>
    <dgm:cxn modelId="{44EE8321-F0E3-4E0D-A6F3-3BF4CD18E3D5}" type="presOf" srcId="{C6E4161B-D6FC-4334-B3B6-44CA311D90EF}" destId="{80F4BB3B-4A43-412F-8415-647836146E65}" srcOrd="0" destOrd="0" presId="urn:microsoft.com/office/officeart/2008/layout/LinedList"/>
    <dgm:cxn modelId="{3D531B26-0E99-4F47-9DCB-7A6E459A6F37}" srcId="{49D0F68A-A388-4BFC-9D74-48CA2FD45739}" destId="{16AF9F10-9112-48B2-838D-D30E40DE29B0}" srcOrd="5" destOrd="0" parTransId="{A7604CA3-1DB7-4FD1-AF7D-D909DA4CCD72}" sibTransId="{7FB5E11D-92C9-4C70-B2BB-FC0A66D5FC66}"/>
    <dgm:cxn modelId="{5F0AE626-C885-4A0A-8526-5962662FD761}" type="presOf" srcId="{5AD22FFE-E0A0-4C5F-A1AF-64C17F7F65F4}" destId="{88250602-D6B4-41DC-BBC0-9A95CB0B080A}" srcOrd="0" destOrd="0" presId="urn:microsoft.com/office/officeart/2008/layout/LinedList"/>
    <dgm:cxn modelId="{4CD3D466-DF7E-4D04-BFAB-B53C82E7F0EA}" type="presOf" srcId="{D0FF2ED3-DBA3-482B-B894-46CD249F0C3D}" destId="{41768C43-A7A7-4942-91DF-B4EEEB3D271F}" srcOrd="0" destOrd="0" presId="urn:microsoft.com/office/officeart/2008/layout/LinedList"/>
    <dgm:cxn modelId="{CC0E6B79-C595-4CB1-A56E-C0A0684C1C6D}" type="presOf" srcId="{49D0F68A-A388-4BFC-9D74-48CA2FD45739}" destId="{595BD6E4-DB9B-4FA8-BDF0-9EC58459C766}" srcOrd="0" destOrd="0" presId="urn:microsoft.com/office/officeart/2008/layout/LinedList"/>
    <dgm:cxn modelId="{0848128F-3FA0-4DFF-8483-D463AA54D65B}" type="presOf" srcId="{16AF9F10-9112-48B2-838D-D30E40DE29B0}" destId="{E83A8587-EBD0-425A-84A7-A8D3AA028E77}" srcOrd="0" destOrd="0" presId="urn:microsoft.com/office/officeart/2008/layout/LinedList"/>
    <dgm:cxn modelId="{45CD72AF-E6FE-4D3C-90E1-03EB73400C22}" type="presOf" srcId="{32F75223-2689-4484-B012-F2E0E289F4FF}" destId="{7B18A273-6154-4242-A44F-CB4633C890C6}" srcOrd="0" destOrd="0" presId="urn:microsoft.com/office/officeart/2008/layout/LinedList"/>
    <dgm:cxn modelId="{7ABC1DC0-B62F-4C28-B7BE-2B90D69632AE}" type="presOf" srcId="{9A7ECAE8-66DE-4702-9F71-ABD2A64B6C2B}" destId="{DE90E366-64F4-4E69-8F68-E9FED2E47C0F}" srcOrd="0" destOrd="0" presId="urn:microsoft.com/office/officeart/2008/layout/LinedList"/>
    <dgm:cxn modelId="{83C942C0-15AA-49AE-AD1F-6209303D4FB3}" srcId="{49D0F68A-A388-4BFC-9D74-48CA2FD45739}" destId="{9A7ECAE8-66DE-4702-9F71-ABD2A64B6C2B}" srcOrd="4" destOrd="0" parTransId="{AC91A6E8-2EEE-402B-827F-98879ECA2B63}" sibTransId="{8D4255C5-F584-4407-A18E-98C32C9952EB}"/>
    <dgm:cxn modelId="{526A86CC-7B55-49AC-8B47-F18C9F18491C}" srcId="{49D0F68A-A388-4BFC-9D74-48CA2FD45739}" destId="{32F75223-2689-4484-B012-F2E0E289F4FF}" srcOrd="0" destOrd="0" parTransId="{2919ACFF-64C4-4319-91AC-94EB03D052ED}" sibTransId="{17F66088-B10A-40F3-8894-12ABF47FD147}"/>
    <dgm:cxn modelId="{2B9053E8-DF5D-42E4-9339-46E7F80EB8D7}" srcId="{49D0F68A-A388-4BFC-9D74-48CA2FD45739}" destId="{D0FF2ED3-DBA3-482B-B894-46CD249F0C3D}" srcOrd="3" destOrd="0" parTransId="{5B94AB54-2379-4DDA-A37B-AD149F66A2E5}" sibTransId="{3283B9BF-15A5-4647-87B5-2ED66D250B8A}"/>
    <dgm:cxn modelId="{7DF766E9-CE5C-4EFA-B3D3-C672CA892008}" srcId="{49D0F68A-A388-4BFC-9D74-48CA2FD45739}" destId="{C6E4161B-D6FC-4334-B3B6-44CA311D90EF}" srcOrd="2" destOrd="0" parTransId="{3EA97961-F6C3-4491-A7CF-56A242D06856}" sibTransId="{33F51B37-FF47-497D-92F3-BC8E0C200459}"/>
    <dgm:cxn modelId="{4CFCB4F9-95A4-4DDD-82D4-2E9147BE5A34}" srcId="{49D0F68A-A388-4BFC-9D74-48CA2FD45739}" destId="{5AD22FFE-E0A0-4C5F-A1AF-64C17F7F65F4}" srcOrd="1" destOrd="0" parTransId="{D11B8032-70D8-4E03-8D81-6EF182B3C0E2}" sibTransId="{04CF4D26-3C6B-4D2C-A8EF-F6FD1D1B41B3}"/>
    <dgm:cxn modelId="{598B7898-383F-4DF6-B413-DAA563CBE5BA}" type="presParOf" srcId="{595BD6E4-DB9B-4FA8-BDF0-9EC58459C766}" destId="{743C6BB3-3093-41B1-A264-A99928A8E4F3}" srcOrd="0" destOrd="0" presId="urn:microsoft.com/office/officeart/2008/layout/LinedList"/>
    <dgm:cxn modelId="{13F799BF-5E87-4074-8E3A-7DDE6A6ED4FB}" type="presParOf" srcId="{595BD6E4-DB9B-4FA8-BDF0-9EC58459C766}" destId="{DD74CCF7-BA5B-4804-B4EC-77C82E3ACA9E}" srcOrd="1" destOrd="0" presId="urn:microsoft.com/office/officeart/2008/layout/LinedList"/>
    <dgm:cxn modelId="{9622717D-C4DD-4E72-9B36-A8CF7A1DF71E}" type="presParOf" srcId="{DD74CCF7-BA5B-4804-B4EC-77C82E3ACA9E}" destId="{7B18A273-6154-4242-A44F-CB4633C890C6}" srcOrd="0" destOrd="0" presId="urn:microsoft.com/office/officeart/2008/layout/LinedList"/>
    <dgm:cxn modelId="{F978E824-CEBC-4A09-B093-749909951DB8}" type="presParOf" srcId="{DD74CCF7-BA5B-4804-B4EC-77C82E3ACA9E}" destId="{F19DCC27-4804-4131-A09A-7127F972729D}" srcOrd="1" destOrd="0" presId="urn:microsoft.com/office/officeart/2008/layout/LinedList"/>
    <dgm:cxn modelId="{1C0A4B76-B0C6-45CB-962A-14130C9BD148}" type="presParOf" srcId="{595BD6E4-DB9B-4FA8-BDF0-9EC58459C766}" destId="{089AE835-4CC0-4557-B62F-3C7C71BD6A35}" srcOrd="2" destOrd="0" presId="urn:microsoft.com/office/officeart/2008/layout/LinedList"/>
    <dgm:cxn modelId="{03189AEC-36AC-4162-8192-C1F9B374E697}" type="presParOf" srcId="{595BD6E4-DB9B-4FA8-BDF0-9EC58459C766}" destId="{B499A84C-1F61-4FC5-B3DE-FF628BA8D799}" srcOrd="3" destOrd="0" presId="urn:microsoft.com/office/officeart/2008/layout/LinedList"/>
    <dgm:cxn modelId="{0FC5117F-7680-4A03-8D8F-FA440B3CBC4B}" type="presParOf" srcId="{B499A84C-1F61-4FC5-B3DE-FF628BA8D799}" destId="{88250602-D6B4-41DC-BBC0-9A95CB0B080A}" srcOrd="0" destOrd="0" presId="urn:microsoft.com/office/officeart/2008/layout/LinedList"/>
    <dgm:cxn modelId="{BF53EEC4-5BFE-4B6D-962D-D8F269BB8F44}" type="presParOf" srcId="{B499A84C-1F61-4FC5-B3DE-FF628BA8D799}" destId="{45424FC8-0E42-4C5D-94AE-A159916D8666}" srcOrd="1" destOrd="0" presId="urn:microsoft.com/office/officeart/2008/layout/LinedList"/>
    <dgm:cxn modelId="{DB4F52E1-04F3-4EF1-A692-2C6B49375CB8}" type="presParOf" srcId="{595BD6E4-DB9B-4FA8-BDF0-9EC58459C766}" destId="{CF258D87-CB9B-41C5-8C5F-5A99C5E84A92}" srcOrd="4" destOrd="0" presId="urn:microsoft.com/office/officeart/2008/layout/LinedList"/>
    <dgm:cxn modelId="{CDE5FBA1-D096-4EBB-937E-6974A4974921}" type="presParOf" srcId="{595BD6E4-DB9B-4FA8-BDF0-9EC58459C766}" destId="{6BE8DFE5-CD64-42DA-935F-9A209EB425C8}" srcOrd="5" destOrd="0" presId="urn:microsoft.com/office/officeart/2008/layout/LinedList"/>
    <dgm:cxn modelId="{2A23997C-9481-47CD-A4AA-615AD51245C9}" type="presParOf" srcId="{6BE8DFE5-CD64-42DA-935F-9A209EB425C8}" destId="{80F4BB3B-4A43-412F-8415-647836146E65}" srcOrd="0" destOrd="0" presId="urn:microsoft.com/office/officeart/2008/layout/LinedList"/>
    <dgm:cxn modelId="{CEDD1516-5696-44E4-949A-F8CCB15CCCC5}" type="presParOf" srcId="{6BE8DFE5-CD64-42DA-935F-9A209EB425C8}" destId="{E89F1AC0-3722-4EB3-A41E-02AFA0E78CD7}" srcOrd="1" destOrd="0" presId="urn:microsoft.com/office/officeart/2008/layout/LinedList"/>
    <dgm:cxn modelId="{1A7A5A14-7DC5-4B78-9908-20B26DAD8BF0}" type="presParOf" srcId="{595BD6E4-DB9B-4FA8-BDF0-9EC58459C766}" destId="{5D89EF04-7AE8-4A93-A7F8-AEFA4565CFEB}" srcOrd="6" destOrd="0" presId="urn:microsoft.com/office/officeart/2008/layout/LinedList"/>
    <dgm:cxn modelId="{3F0EF2C2-B8A5-4A97-B4AF-9F698B4E9EF8}" type="presParOf" srcId="{595BD6E4-DB9B-4FA8-BDF0-9EC58459C766}" destId="{58D12A5B-206D-4173-A90D-BC53077CC490}" srcOrd="7" destOrd="0" presId="urn:microsoft.com/office/officeart/2008/layout/LinedList"/>
    <dgm:cxn modelId="{2FAE3D50-2AE3-4044-BA62-4A248F538443}" type="presParOf" srcId="{58D12A5B-206D-4173-A90D-BC53077CC490}" destId="{41768C43-A7A7-4942-91DF-B4EEEB3D271F}" srcOrd="0" destOrd="0" presId="urn:microsoft.com/office/officeart/2008/layout/LinedList"/>
    <dgm:cxn modelId="{79B07BD3-6661-430E-9A0B-56A51AEEDAB3}" type="presParOf" srcId="{58D12A5B-206D-4173-A90D-BC53077CC490}" destId="{B853E2FF-419A-4B77-B7CE-7ABC262E27EE}" srcOrd="1" destOrd="0" presId="urn:microsoft.com/office/officeart/2008/layout/LinedList"/>
    <dgm:cxn modelId="{A5523A3D-47F3-4E2D-ACF0-946DD760C19F}" type="presParOf" srcId="{595BD6E4-DB9B-4FA8-BDF0-9EC58459C766}" destId="{274A54CD-F2FA-4A82-A00D-1B85796A9DFC}" srcOrd="8" destOrd="0" presId="urn:microsoft.com/office/officeart/2008/layout/LinedList"/>
    <dgm:cxn modelId="{ABC57DB7-53A3-4461-B5BF-94F13013A7F6}" type="presParOf" srcId="{595BD6E4-DB9B-4FA8-BDF0-9EC58459C766}" destId="{D27F2622-DF58-4E50-BA34-B7EB1CA29880}" srcOrd="9" destOrd="0" presId="urn:microsoft.com/office/officeart/2008/layout/LinedList"/>
    <dgm:cxn modelId="{249EC3D1-FEA5-4FF3-A6B5-B51EDD84DFCF}" type="presParOf" srcId="{D27F2622-DF58-4E50-BA34-B7EB1CA29880}" destId="{DE90E366-64F4-4E69-8F68-E9FED2E47C0F}" srcOrd="0" destOrd="0" presId="urn:microsoft.com/office/officeart/2008/layout/LinedList"/>
    <dgm:cxn modelId="{DF2F05BB-7BB4-481E-9D7A-6719BC31DB84}" type="presParOf" srcId="{D27F2622-DF58-4E50-BA34-B7EB1CA29880}" destId="{22311DEA-5803-4034-85AE-DA2E251919E8}" srcOrd="1" destOrd="0" presId="urn:microsoft.com/office/officeart/2008/layout/LinedList"/>
    <dgm:cxn modelId="{4AB6B8BC-2439-47B9-B23B-18F108026A62}" type="presParOf" srcId="{595BD6E4-DB9B-4FA8-BDF0-9EC58459C766}" destId="{B967DDCD-B9F1-486B-97DF-E39472E00FF8}" srcOrd="10" destOrd="0" presId="urn:microsoft.com/office/officeart/2008/layout/LinedList"/>
    <dgm:cxn modelId="{9897803E-A2AE-4FD7-9A2F-82D9F6877436}" type="presParOf" srcId="{595BD6E4-DB9B-4FA8-BDF0-9EC58459C766}" destId="{C038EE49-8E3B-4A1B-8D0D-DA7E0E0FE8C8}" srcOrd="11" destOrd="0" presId="urn:microsoft.com/office/officeart/2008/layout/LinedList"/>
    <dgm:cxn modelId="{B8D21EE2-6BD0-442B-AA7E-7CF30AD5B06D}" type="presParOf" srcId="{C038EE49-8E3B-4A1B-8D0D-DA7E0E0FE8C8}" destId="{E83A8587-EBD0-425A-84A7-A8D3AA028E77}" srcOrd="0" destOrd="0" presId="urn:microsoft.com/office/officeart/2008/layout/LinedList"/>
    <dgm:cxn modelId="{5FE6DEBB-2982-4701-9AFE-E14B0BE7506B}" type="presParOf" srcId="{C038EE49-8E3B-4A1B-8D0D-DA7E0E0FE8C8}" destId="{5E2A77C5-3D40-47E4-B2FF-BA3093D382B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00A4C2-B6BE-4E9A-A256-0DC04B8D8FB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11E1213-1044-4C77-8855-69D18B7F328E}">
      <dgm:prSet/>
      <dgm:spPr/>
      <dgm:t>
        <a:bodyPr/>
        <a:lstStyle/>
        <a:p>
          <a:r>
            <a:rPr lang="fr-FR"/>
            <a:t>TV </a:t>
          </a:r>
          <a:endParaRPr lang="en-US"/>
        </a:p>
      </dgm:t>
    </dgm:pt>
    <dgm:pt modelId="{59147084-DDF9-4309-8790-164F3C75CEF0}" type="parTrans" cxnId="{8B368D2A-7D67-4E44-B27E-5212A584F052}">
      <dgm:prSet/>
      <dgm:spPr/>
      <dgm:t>
        <a:bodyPr/>
        <a:lstStyle/>
        <a:p>
          <a:endParaRPr lang="en-US"/>
        </a:p>
      </dgm:t>
    </dgm:pt>
    <dgm:pt modelId="{B5321849-570E-4F16-81ED-8652E19B4C84}" type="sibTrans" cxnId="{8B368D2A-7D67-4E44-B27E-5212A584F052}">
      <dgm:prSet/>
      <dgm:spPr/>
      <dgm:t>
        <a:bodyPr/>
        <a:lstStyle/>
        <a:p>
          <a:endParaRPr lang="en-US"/>
        </a:p>
      </dgm:t>
    </dgm:pt>
    <dgm:pt modelId="{8949D902-84A2-46CC-B32A-FCBE943B5223}">
      <dgm:prSet/>
      <dgm:spPr/>
      <dgm:t>
        <a:bodyPr/>
        <a:lstStyle/>
        <a:p>
          <a:r>
            <a:rPr lang="fr-FR"/>
            <a:t>Radio</a:t>
          </a:r>
          <a:endParaRPr lang="en-US"/>
        </a:p>
      </dgm:t>
    </dgm:pt>
    <dgm:pt modelId="{76A68B50-B975-49D1-9B73-0EFA26D33A3B}" type="parTrans" cxnId="{1E25C873-B818-4290-B0ED-F2D9DDA8AD1C}">
      <dgm:prSet/>
      <dgm:spPr/>
      <dgm:t>
        <a:bodyPr/>
        <a:lstStyle/>
        <a:p>
          <a:endParaRPr lang="en-US"/>
        </a:p>
      </dgm:t>
    </dgm:pt>
    <dgm:pt modelId="{1BE431BF-B5A7-4A81-9B18-0C8B8C04E5D6}" type="sibTrans" cxnId="{1E25C873-B818-4290-B0ED-F2D9DDA8AD1C}">
      <dgm:prSet/>
      <dgm:spPr/>
      <dgm:t>
        <a:bodyPr/>
        <a:lstStyle/>
        <a:p>
          <a:endParaRPr lang="en-US"/>
        </a:p>
      </dgm:t>
    </dgm:pt>
    <dgm:pt modelId="{B8468344-F933-4EBA-AFCA-B05BA7248E3B}">
      <dgm:prSet/>
      <dgm:spPr/>
      <dgm:t>
        <a:bodyPr/>
        <a:lstStyle/>
        <a:p>
          <a:r>
            <a:rPr lang="fr-FR"/>
            <a:t>Internet</a:t>
          </a:r>
          <a:endParaRPr lang="en-US"/>
        </a:p>
      </dgm:t>
    </dgm:pt>
    <dgm:pt modelId="{E32995A2-7C28-499D-819B-100935F5316C}" type="parTrans" cxnId="{AAA6EC0C-F70B-4174-9C51-CD251CDB155F}">
      <dgm:prSet/>
      <dgm:spPr/>
      <dgm:t>
        <a:bodyPr/>
        <a:lstStyle/>
        <a:p>
          <a:endParaRPr lang="en-US"/>
        </a:p>
      </dgm:t>
    </dgm:pt>
    <dgm:pt modelId="{F7A9C539-B756-4AE7-85D9-FE74D635F072}" type="sibTrans" cxnId="{AAA6EC0C-F70B-4174-9C51-CD251CDB155F}">
      <dgm:prSet/>
      <dgm:spPr/>
      <dgm:t>
        <a:bodyPr/>
        <a:lstStyle/>
        <a:p>
          <a:endParaRPr lang="en-US"/>
        </a:p>
      </dgm:t>
    </dgm:pt>
    <dgm:pt modelId="{DC9DA4DB-11A2-432F-BDBF-14FF079E8345}">
      <dgm:prSet/>
      <dgm:spPr/>
      <dgm:t>
        <a:bodyPr/>
        <a:lstStyle/>
        <a:p>
          <a:r>
            <a:rPr lang="fr-FR"/>
            <a:t>Presse</a:t>
          </a:r>
          <a:endParaRPr lang="en-US"/>
        </a:p>
      </dgm:t>
    </dgm:pt>
    <dgm:pt modelId="{FEFD90DC-32A2-4603-8AD4-16395A7E6D90}" type="parTrans" cxnId="{1B2C7380-3C3D-4BBA-8EF1-6AF6E2170C31}">
      <dgm:prSet/>
      <dgm:spPr/>
      <dgm:t>
        <a:bodyPr/>
        <a:lstStyle/>
        <a:p>
          <a:endParaRPr lang="en-US"/>
        </a:p>
      </dgm:t>
    </dgm:pt>
    <dgm:pt modelId="{AA1B234E-4F82-4DA5-85C6-A65CF45E17FF}" type="sibTrans" cxnId="{1B2C7380-3C3D-4BBA-8EF1-6AF6E2170C31}">
      <dgm:prSet/>
      <dgm:spPr/>
      <dgm:t>
        <a:bodyPr/>
        <a:lstStyle/>
        <a:p>
          <a:endParaRPr lang="en-US"/>
        </a:p>
      </dgm:t>
    </dgm:pt>
    <dgm:pt modelId="{3DCBF309-FD76-464D-ADC1-00CDCF97CF74}">
      <dgm:prSet/>
      <dgm:spPr/>
      <dgm:t>
        <a:bodyPr/>
        <a:lstStyle/>
        <a:p>
          <a:r>
            <a:rPr lang="fr-FR"/>
            <a:t>4*3 : pas de modèle d’affiche mais au moins les messages clés : dates – lieu – contenu </a:t>
          </a:r>
          <a:endParaRPr lang="en-US"/>
        </a:p>
      </dgm:t>
    </dgm:pt>
    <dgm:pt modelId="{C47598EC-CF39-46C3-9994-9C3ACCE37728}" type="parTrans" cxnId="{ED3C5BE4-B665-41F7-B0D6-45F1046E5B47}">
      <dgm:prSet/>
      <dgm:spPr/>
      <dgm:t>
        <a:bodyPr/>
        <a:lstStyle/>
        <a:p>
          <a:endParaRPr lang="en-US"/>
        </a:p>
      </dgm:t>
    </dgm:pt>
    <dgm:pt modelId="{6B4ACBDA-D896-4AF9-B635-436CFC794A91}" type="sibTrans" cxnId="{ED3C5BE4-B665-41F7-B0D6-45F1046E5B47}">
      <dgm:prSet/>
      <dgm:spPr/>
      <dgm:t>
        <a:bodyPr/>
        <a:lstStyle/>
        <a:p>
          <a:endParaRPr lang="en-US"/>
        </a:p>
      </dgm:t>
    </dgm:pt>
    <dgm:pt modelId="{14AF76E5-9762-4B87-9985-6A68AD2CC92B}">
      <dgm:prSet/>
      <dgm:spPr/>
      <dgm:t>
        <a:bodyPr/>
        <a:lstStyle/>
        <a:p>
          <a:r>
            <a:rPr lang="fr-FR" i="1"/>
            <a:t>Le choix de vos partenaires médias doit se faire en cohérence avec votre stratégie de communication.</a:t>
          </a:r>
          <a:endParaRPr lang="en-US"/>
        </a:p>
      </dgm:t>
    </dgm:pt>
    <dgm:pt modelId="{565DF4C2-A977-4BE8-A08E-C7D543746936}" type="parTrans" cxnId="{834C5257-8B79-4086-803C-6A9FD4C36046}">
      <dgm:prSet/>
      <dgm:spPr/>
      <dgm:t>
        <a:bodyPr/>
        <a:lstStyle/>
        <a:p>
          <a:endParaRPr lang="en-US"/>
        </a:p>
      </dgm:t>
    </dgm:pt>
    <dgm:pt modelId="{3B68729E-A7D1-4480-90F8-CB3082DFE91F}" type="sibTrans" cxnId="{834C5257-8B79-4086-803C-6A9FD4C36046}">
      <dgm:prSet/>
      <dgm:spPr/>
      <dgm:t>
        <a:bodyPr/>
        <a:lstStyle/>
        <a:p>
          <a:endParaRPr lang="en-US"/>
        </a:p>
      </dgm:t>
    </dgm:pt>
    <dgm:pt modelId="{77C723B0-1B14-47C6-869D-BB2E5B378600}" type="pres">
      <dgm:prSet presAssocID="{D100A4C2-B6BE-4E9A-A256-0DC04B8D8FBA}" presName="root" presStyleCnt="0">
        <dgm:presLayoutVars>
          <dgm:dir/>
          <dgm:resizeHandles val="exact"/>
        </dgm:presLayoutVars>
      </dgm:prSet>
      <dgm:spPr/>
    </dgm:pt>
    <dgm:pt modelId="{FB4E259E-F6C3-42C9-8AF4-B806DB3972A7}" type="pres">
      <dgm:prSet presAssocID="{B11E1213-1044-4C77-8855-69D18B7F328E}" presName="compNode" presStyleCnt="0"/>
      <dgm:spPr/>
    </dgm:pt>
    <dgm:pt modelId="{F32C2F04-3849-4EA3-8EC3-B1D0F306B5CD}" type="pres">
      <dgm:prSet presAssocID="{B11E1213-1044-4C77-8855-69D18B7F328E}" presName="bgRect" presStyleLbl="bgShp" presStyleIdx="0" presStyleCnt="6"/>
      <dgm:spPr/>
    </dgm:pt>
    <dgm:pt modelId="{CC28F112-A4D4-4B40-ABAB-F1FD38045367}" type="pres">
      <dgm:prSet presAssocID="{B11E1213-1044-4C77-8855-69D18B7F328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F137A6DD-12C7-423F-96B0-96A25598A86A}" type="pres">
      <dgm:prSet presAssocID="{B11E1213-1044-4C77-8855-69D18B7F328E}" presName="spaceRect" presStyleCnt="0"/>
      <dgm:spPr/>
    </dgm:pt>
    <dgm:pt modelId="{813316F4-69C1-462A-8BF1-9A2F0578DB16}" type="pres">
      <dgm:prSet presAssocID="{B11E1213-1044-4C77-8855-69D18B7F328E}" presName="parTx" presStyleLbl="revTx" presStyleIdx="0" presStyleCnt="6">
        <dgm:presLayoutVars>
          <dgm:chMax val="0"/>
          <dgm:chPref val="0"/>
        </dgm:presLayoutVars>
      </dgm:prSet>
      <dgm:spPr/>
    </dgm:pt>
    <dgm:pt modelId="{70DA6DA5-B8D4-45F8-B4DF-7AFD9AA36547}" type="pres">
      <dgm:prSet presAssocID="{B5321849-570E-4F16-81ED-8652E19B4C84}" presName="sibTrans" presStyleCnt="0"/>
      <dgm:spPr/>
    </dgm:pt>
    <dgm:pt modelId="{EB445D42-49F6-4B70-B0C7-9809DCF8B1D1}" type="pres">
      <dgm:prSet presAssocID="{8949D902-84A2-46CC-B32A-FCBE943B5223}" presName="compNode" presStyleCnt="0"/>
      <dgm:spPr/>
    </dgm:pt>
    <dgm:pt modelId="{12DFF93B-32EC-4C36-8DC1-5A120F8B8A4C}" type="pres">
      <dgm:prSet presAssocID="{8949D902-84A2-46CC-B32A-FCBE943B5223}" presName="bgRect" presStyleLbl="bgShp" presStyleIdx="1" presStyleCnt="6"/>
      <dgm:spPr/>
    </dgm:pt>
    <dgm:pt modelId="{16B8FDBC-F50F-4F92-9BFB-ACCCB6C6D5A0}" type="pres">
      <dgm:prSet presAssocID="{8949D902-84A2-46CC-B32A-FCBE943B522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"/>
        </a:ext>
      </dgm:extLst>
    </dgm:pt>
    <dgm:pt modelId="{DC207BA1-F9B8-484C-9ECE-D4779ECFF6FC}" type="pres">
      <dgm:prSet presAssocID="{8949D902-84A2-46CC-B32A-FCBE943B5223}" presName="spaceRect" presStyleCnt="0"/>
      <dgm:spPr/>
    </dgm:pt>
    <dgm:pt modelId="{5DF8D895-E483-4985-AD5A-EB6FE60D1308}" type="pres">
      <dgm:prSet presAssocID="{8949D902-84A2-46CC-B32A-FCBE943B5223}" presName="parTx" presStyleLbl="revTx" presStyleIdx="1" presStyleCnt="6">
        <dgm:presLayoutVars>
          <dgm:chMax val="0"/>
          <dgm:chPref val="0"/>
        </dgm:presLayoutVars>
      </dgm:prSet>
      <dgm:spPr/>
    </dgm:pt>
    <dgm:pt modelId="{EBFAA5E1-76EB-4D70-AE16-8E862A360876}" type="pres">
      <dgm:prSet presAssocID="{1BE431BF-B5A7-4A81-9B18-0C8B8C04E5D6}" presName="sibTrans" presStyleCnt="0"/>
      <dgm:spPr/>
    </dgm:pt>
    <dgm:pt modelId="{4104E5E8-71BA-475F-B63F-DFC05D698971}" type="pres">
      <dgm:prSet presAssocID="{B8468344-F933-4EBA-AFCA-B05BA7248E3B}" presName="compNode" presStyleCnt="0"/>
      <dgm:spPr/>
    </dgm:pt>
    <dgm:pt modelId="{B5E7C42D-862E-42F6-8EBA-CDE5EC279B39}" type="pres">
      <dgm:prSet presAssocID="{B8468344-F933-4EBA-AFCA-B05BA7248E3B}" presName="bgRect" presStyleLbl="bgShp" presStyleIdx="2" presStyleCnt="6"/>
      <dgm:spPr/>
    </dgm:pt>
    <dgm:pt modelId="{F427E882-72A6-471A-940E-A89ECDE19526}" type="pres">
      <dgm:prSet presAssocID="{B8468344-F933-4EBA-AFCA-B05BA7248E3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thernet"/>
        </a:ext>
      </dgm:extLst>
    </dgm:pt>
    <dgm:pt modelId="{0D5D0A28-796C-4E73-9DA7-3E8F8588E7F4}" type="pres">
      <dgm:prSet presAssocID="{B8468344-F933-4EBA-AFCA-B05BA7248E3B}" presName="spaceRect" presStyleCnt="0"/>
      <dgm:spPr/>
    </dgm:pt>
    <dgm:pt modelId="{E53DD247-799A-4F9B-9D05-2DD294BB0D88}" type="pres">
      <dgm:prSet presAssocID="{B8468344-F933-4EBA-AFCA-B05BA7248E3B}" presName="parTx" presStyleLbl="revTx" presStyleIdx="2" presStyleCnt="6">
        <dgm:presLayoutVars>
          <dgm:chMax val="0"/>
          <dgm:chPref val="0"/>
        </dgm:presLayoutVars>
      </dgm:prSet>
      <dgm:spPr/>
    </dgm:pt>
    <dgm:pt modelId="{D7EC3EA8-391C-4C16-B8F9-742E627AEB41}" type="pres">
      <dgm:prSet presAssocID="{F7A9C539-B756-4AE7-85D9-FE74D635F072}" presName="sibTrans" presStyleCnt="0"/>
      <dgm:spPr/>
    </dgm:pt>
    <dgm:pt modelId="{7572C710-D27B-47BA-BD66-F1A28EE799F0}" type="pres">
      <dgm:prSet presAssocID="{DC9DA4DB-11A2-432F-BDBF-14FF079E8345}" presName="compNode" presStyleCnt="0"/>
      <dgm:spPr/>
    </dgm:pt>
    <dgm:pt modelId="{E478320E-4821-4762-8A41-22D116D8576B}" type="pres">
      <dgm:prSet presAssocID="{DC9DA4DB-11A2-432F-BDBF-14FF079E8345}" presName="bgRect" presStyleLbl="bgShp" presStyleIdx="3" presStyleCnt="6"/>
      <dgm:spPr/>
    </dgm:pt>
    <dgm:pt modelId="{4B954B01-C693-45E7-B175-A1A482419505}" type="pres">
      <dgm:prSet presAssocID="{DC9DA4DB-11A2-432F-BDBF-14FF079E834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AB6C555A-A810-4777-A8C5-60C90872A07A}" type="pres">
      <dgm:prSet presAssocID="{DC9DA4DB-11A2-432F-BDBF-14FF079E8345}" presName="spaceRect" presStyleCnt="0"/>
      <dgm:spPr/>
    </dgm:pt>
    <dgm:pt modelId="{F6CBF1CF-EFE4-4020-9FD5-65952208481F}" type="pres">
      <dgm:prSet presAssocID="{DC9DA4DB-11A2-432F-BDBF-14FF079E8345}" presName="parTx" presStyleLbl="revTx" presStyleIdx="3" presStyleCnt="6">
        <dgm:presLayoutVars>
          <dgm:chMax val="0"/>
          <dgm:chPref val="0"/>
        </dgm:presLayoutVars>
      </dgm:prSet>
      <dgm:spPr/>
    </dgm:pt>
    <dgm:pt modelId="{D9FBB74E-7069-4567-8AAC-65B5F4EAEDA8}" type="pres">
      <dgm:prSet presAssocID="{AA1B234E-4F82-4DA5-85C6-A65CF45E17FF}" presName="sibTrans" presStyleCnt="0"/>
      <dgm:spPr/>
    </dgm:pt>
    <dgm:pt modelId="{907328AB-09D3-4344-8DC9-B5D6FBCD3A9C}" type="pres">
      <dgm:prSet presAssocID="{3DCBF309-FD76-464D-ADC1-00CDCF97CF74}" presName="compNode" presStyleCnt="0"/>
      <dgm:spPr/>
    </dgm:pt>
    <dgm:pt modelId="{C303184F-F51B-4DCA-8564-6105617A0277}" type="pres">
      <dgm:prSet presAssocID="{3DCBF309-FD76-464D-ADC1-00CDCF97CF74}" presName="bgRect" presStyleLbl="bgShp" presStyleIdx="4" presStyleCnt="6"/>
      <dgm:spPr/>
    </dgm:pt>
    <dgm:pt modelId="{68774373-ECF8-4E85-A9ED-6A99F7E397E7}" type="pres">
      <dgm:prSet presAssocID="{3DCBF309-FD76-464D-ADC1-00CDCF97CF7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box1"/>
        </a:ext>
      </dgm:extLst>
    </dgm:pt>
    <dgm:pt modelId="{2585F72D-B59E-4F80-9263-AEA20ED074DE}" type="pres">
      <dgm:prSet presAssocID="{3DCBF309-FD76-464D-ADC1-00CDCF97CF74}" presName="spaceRect" presStyleCnt="0"/>
      <dgm:spPr/>
    </dgm:pt>
    <dgm:pt modelId="{E9EDA1F9-66D0-4760-AC93-CCAA775A9260}" type="pres">
      <dgm:prSet presAssocID="{3DCBF309-FD76-464D-ADC1-00CDCF97CF74}" presName="parTx" presStyleLbl="revTx" presStyleIdx="4" presStyleCnt="6">
        <dgm:presLayoutVars>
          <dgm:chMax val="0"/>
          <dgm:chPref val="0"/>
        </dgm:presLayoutVars>
      </dgm:prSet>
      <dgm:spPr/>
    </dgm:pt>
    <dgm:pt modelId="{22B3F488-FABF-45FB-87D9-98FE6746BAA9}" type="pres">
      <dgm:prSet presAssocID="{6B4ACBDA-D896-4AF9-B635-436CFC794A91}" presName="sibTrans" presStyleCnt="0"/>
      <dgm:spPr/>
    </dgm:pt>
    <dgm:pt modelId="{268FEBBE-1776-4A48-B6C1-6EA79BE1AEDC}" type="pres">
      <dgm:prSet presAssocID="{14AF76E5-9762-4B87-9985-6A68AD2CC92B}" presName="compNode" presStyleCnt="0"/>
      <dgm:spPr/>
    </dgm:pt>
    <dgm:pt modelId="{B07BEC1F-6066-4C57-838F-AC4EC0FF152B}" type="pres">
      <dgm:prSet presAssocID="{14AF76E5-9762-4B87-9985-6A68AD2CC92B}" presName="bgRect" presStyleLbl="bgShp" presStyleIdx="5" presStyleCnt="6"/>
      <dgm:spPr/>
    </dgm:pt>
    <dgm:pt modelId="{0FB3873D-C32E-477C-AFF9-2F2D2D234536}" type="pres">
      <dgm:prSet presAssocID="{14AF76E5-9762-4B87-9985-6A68AD2CC92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49FEE13F-C460-425E-8025-01E8555B1600}" type="pres">
      <dgm:prSet presAssocID="{14AF76E5-9762-4B87-9985-6A68AD2CC92B}" presName="spaceRect" presStyleCnt="0"/>
      <dgm:spPr/>
    </dgm:pt>
    <dgm:pt modelId="{136E8DA1-7969-42F0-82B7-6B3ACA7A5C06}" type="pres">
      <dgm:prSet presAssocID="{14AF76E5-9762-4B87-9985-6A68AD2CC92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AAA6EC0C-F70B-4174-9C51-CD251CDB155F}" srcId="{D100A4C2-B6BE-4E9A-A256-0DC04B8D8FBA}" destId="{B8468344-F933-4EBA-AFCA-B05BA7248E3B}" srcOrd="2" destOrd="0" parTransId="{E32995A2-7C28-499D-819B-100935F5316C}" sibTransId="{F7A9C539-B756-4AE7-85D9-FE74D635F072}"/>
    <dgm:cxn modelId="{8B368D2A-7D67-4E44-B27E-5212A584F052}" srcId="{D100A4C2-B6BE-4E9A-A256-0DC04B8D8FBA}" destId="{B11E1213-1044-4C77-8855-69D18B7F328E}" srcOrd="0" destOrd="0" parTransId="{59147084-DDF9-4309-8790-164F3C75CEF0}" sibTransId="{B5321849-570E-4F16-81ED-8652E19B4C84}"/>
    <dgm:cxn modelId="{A0B8EC31-0A4C-4712-875E-8EDA0ABBE3E1}" type="presOf" srcId="{8949D902-84A2-46CC-B32A-FCBE943B5223}" destId="{5DF8D895-E483-4985-AD5A-EB6FE60D1308}" srcOrd="0" destOrd="0" presId="urn:microsoft.com/office/officeart/2018/2/layout/IconVerticalSolidList"/>
    <dgm:cxn modelId="{36592839-7D56-4907-ADE2-52BD556AFA42}" type="presOf" srcId="{DC9DA4DB-11A2-432F-BDBF-14FF079E8345}" destId="{F6CBF1CF-EFE4-4020-9FD5-65952208481F}" srcOrd="0" destOrd="0" presId="urn:microsoft.com/office/officeart/2018/2/layout/IconVerticalSolidList"/>
    <dgm:cxn modelId="{C2243F44-1720-4AA7-AF65-1B57BB693D0D}" type="presOf" srcId="{3DCBF309-FD76-464D-ADC1-00CDCF97CF74}" destId="{E9EDA1F9-66D0-4760-AC93-CCAA775A9260}" srcOrd="0" destOrd="0" presId="urn:microsoft.com/office/officeart/2018/2/layout/IconVerticalSolidList"/>
    <dgm:cxn modelId="{2B9F0547-95E4-4D36-8C29-70204B9B1852}" type="presOf" srcId="{B8468344-F933-4EBA-AFCA-B05BA7248E3B}" destId="{E53DD247-799A-4F9B-9D05-2DD294BB0D88}" srcOrd="0" destOrd="0" presId="urn:microsoft.com/office/officeart/2018/2/layout/IconVerticalSolidList"/>
    <dgm:cxn modelId="{1E25C873-B818-4290-B0ED-F2D9DDA8AD1C}" srcId="{D100A4C2-B6BE-4E9A-A256-0DC04B8D8FBA}" destId="{8949D902-84A2-46CC-B32A-FCBE943B5223}" srcOrd="1" destOrd="0" parTransId="{76A68B50-B975-49D1-9B73-0EFA26D33A3B}" sibTransId="{1BE431BF-B5A7-4A81-9B18-0C8B8C04E5D6}"/>
    <dgm:cxn modelId="{834C5257-8B79-4086-803C-6A9FD4C36046}" srcId="{D100A4C2-B6BE-4E9A-A256-0DC04B8D8FBA}" destId="{14AF76E5-9762-4B87-9985-6A68AD2CC92B}" srcOrd="5" destOrd="0" parTransId="{565DF4C2-A977-4BE8-A08E-C7D543746936}" sibTransId="{3B68729E-A7D1-4480-90F8-CB3082DFE91F}"/>
    <dgm:cxn modelId="{1B2C7380-3C3D-4BBA-8EF1-6AF6E2170C31}" srcId="{D100A4C2-B6BE-4E9A-A256-0DC04B8D8FBA}" destId="{DC9DA4DB-11A2-432F-BDBF-14FF079E8345}" srcOrd="3" destOrd="0" parTransId="{FEFD90DC-32A2-4603-8AD4-16395A7E6D90}" sibTransId="{AA1B234E-4F82-4DA5-85C6-A65CF45E17FF}"/>
    <dgm:cxn modelId="{4AB8289F-A294-4B8D-9C28-274C841BD5BF}" type="presOf" srcId="{14AF76E5-9762-4B87-9985-6A68AD2CC92B}" destId="{136E8DA1-7969-42F0-82B7-6B3ACA7A5C06}" srcOrd="0" destOrd="0" presId="urn:microsoft.com/office/officeart/2018/2/layout/IconVerticalSolidList"/>
    <dgm:cxn modelId="{0BB203B9-0B3C-436F-8535-5F6C8B859E78}" type="presOf" srcId="{D100A4C2-B6BE-4E9A-A256-0DC04B8D8FBA}" destId="{77C723B0-1B14-47C6-869D-BB2E5B378600}" srcOrd="0" destOrd="0" presId="urn:microsoft.com/office/officeart/2018/2/layout/IconVerticalSolidList"/>
    <dgm:cxn modelId="{ED3C5BE4-B665-41F7-B0D6-45F1046E5B47}" srcId="{D100A4C2-B6BE-4E9A-A256-0DC04B8D8FBA}" destId="{3DCBF309-FD76-464D-ADC1-00CDCF97CF74}" srcOrd="4" destOrd="0" parTransId="{C47598EC-CF39-46C3-9994-9C3ACCE37728}" sibTransId="{6B4ACBDA-D896-4AF9-B635-436CFC794A91}"/>
    <dgm:cxn modelId="{711FD1F2-3AC0-45F5-96EC-78B94EC5CCC6}" type="presOf" srcId="{B11E1213-1044-4C77-8855-69D18B7F328E}" destId="{813316F4-69C1-462A-8BF1-9A2F0578DB16}" srcOrd="0" destOrd="0" presId="urn:microsoft.com/office/officeart/2018/2/layout/IconVerticalSolidList"/>
    <dgm:cxn modelId="{86DD39D5-A76E-43D7-892A-11D8D3133F9F}" type="presParOf" srcId="{77C723B0-1B14-47C6-869D-BB2E5B378600}" destId="{FB4E259E-F6C3-42C9-8AF4-B806DB3972A7}" srcOrd="0" destOrd="0" presId="urn:microsoft.com/office/officeart/2018/2/layout/IconVerticalSolidList"/>
    <dgm:cxn modelId="{79E271EF-5BF2-4A70-BD34-CD7F8F3B9BA7}" type="presParOf" srcId="{FB4E259E-F6C3-42C9-8AF4-B806DB3972A7}" destId="{F32C2F04-3849-4EA3-8EC3-B1D0F306B5CD}" srcOrd="0" destOrd="0" presId="urn:microsoft.com/office/officeart/2018/2/layout/IconVerticalSolidList"/>
    <dgm:cxn modelId="{A5ABFC84-4B14-4683-9ED8-E7A0AE2DF050}" type="presParOf" srcId="{FB4E259E-F6C3-42C9-8AF4-B806DB3972A7}" destId="{CC28F112-A4D4-4B40-ABAB-F1FD38045367}" srcOrd="1" destOrd="0" presId="urn:microsoft.com/office/officeart/2018/2/layout/IconVerticalSolidList"/>
    <dgm:cxn modelId="{E4A0B6E4-DB5F-4EC1-AAB3-166BE5724965}" type="presParOf" srcId="{FB4E259E-F6C3-42C9-8AF4-B806DB3972A7}" destId="{F137A6DD-12C7-423F-96B0-96A25598A86A}" srcOrd="2" destOrd="0" presId="urn:microsoft.com/office/officeart/2018/2/layout/IconVerticalSolidList"/>
    <dgm:cxn modelId="{5870D414-2684-4DBE-BF3D-658D3A62B998}" type="presParOf" srcId="{FB4E259E-F6C3-42C9-8AF4-B806DB3972A7}" destId="{813316F4-69C1-462A-8BF1-9A2F0578DB16}" srcOrd="3" destOrd="0" presId="urn:microsoft.com/office/officeart/2018/2/layout/IconVerticalSolidList"/>
    <dgm:cxn modelId="{AC611A45-9F9C-40E8-BD15-78930DB59EE3}" type="presParOf" srcId="{77C723B0-1B14-47C6-869D-BB2E5B378600}" destId="{70DA6DA5-B8D4-45F8-B4DF-7AFD9AA36547}" srcOrd="1" destOrd="0" presId="urn:microsoft.com/office/officeart/2018/2/layout/IconVerticalSolidList"/>
    <dgm:cxn modelId="{86E531DF-AC01-4D0E-9335-51A7E7E76F0D}" type="presParOf" srcId="{77C723B0-1B14-47C6-869D-BB2E5B378600}" destId="{EB445D42-49F6-4B70-B0C7-9809DCF8B1D1}" srcOrd="2" destOrd="0" presId="urn:microsoft.com/office/officeart/2018/2/layout/IconVerticalSolidList"/>
    <dgm:cxn modelId="{95C9BBEF-EF68-4A07-9254-567B2F21D388}" type="presParOf" srcId="{EB445D42-49F6-4B70-B0C7-9809DCF8B1D1}" destId="{12DFF93B-32EC-4C36-8DC1-5A120F8B8A4C}" srcOrd="0" destOrd="0" presId="urn:microsoft.com/office/officeart/2018/2/layout/IconVerticalSolidList"/>
    <dgm:cxn modelId="{65F405C5-9AAC-4F55-8B54-1D45AABAF05B}" type="presParOf" srcId="{EB445D42-49F6-4B70-B0C7-9809DCF8B1D1}" destId="{16B8FDBC-F50F-4F92-9BFB-ACCCB6C6D5A0}" srcOrd="1" destOrd="0" presId="urn:microsoft.com/office/officeart/2018/2/layout/IconVerticalSolidList"/>
    <dgm:cxn modelId="{D5477745-5089-4ECE-984A-8B6DAAFBAD28}" type="presParOf" srcId="{EB445D42-49F6-4B70-B0C7-9809DCF8B1D1}" destId="{DC207BA1-F9B8-484C-9ECE-D4779ECFF6FC}" srcOrd="2" destOrd="0" presId="urn:microsoft.com/office/officeart/2018/2/layout/IconVerticalSolidList"/>
    <dgm:cxn modelId="{76420CF0-F740-44C7-9472-5D0635612B45}" type="presParOf" srcId="{EB445D42-49F6-4B70-B0C7-9809DCF8B1D1}" destId="{5DF8D895-E483-4985-AD5A-EB6FE60D1308}" srcOrd="3" destOrd="0" presId="urn:microsoft.com/office/officeart/2018/2/layout/IconVerticalSolidList"/>
    <dgm:cxn modelId="{900D5377-E490-4F1D-8078-1AFB871A3709}" type="presParOf" srcId="{77C723B0-1B14-47C6-869D-BB2E5B378600}" destId="{EBFAA5E1-76EB-4D70-AE16-8E862A360876}" srcOrd="3" destOrd="0" presId="urn:microsoft.com/office/officeart/2018/2/layout/IconVerticalSolidList"/>
    <dgm:cxn modelId="{3EEF6DAD-A9AF-443A-84D4-F7FE3DB454E1}" type="presParOf" srcId="{77C723B0-1B14-47C6-869D-BB2E5B378600}" destId="{4104E5E8-71BA-475F-B63F-DFC05D698971}" srcOrd="4" destOrd="0" presId="urn:microsoft.com/office/officeart/2018/2/layout/IconVerticalSolidList"/>
    <dgm:cxn modelId="{DAD90881-255C-4F6C-9A6E-9F7EC929DAED}" type="presParOf" srcId="{4104E5E8-71BA-475F-B63F-DFC05D698971}" destId="{B5E7C42D-862E-42F6-8EBA-CDE5EC279B39}" srcOrd="0" destOrd="0" presId="urn:microsoft.com/office/officeart/2018/2/layout/IconVerticalSolidList"/>
    <dgm:cxn modelId="{10707144-3F24-4611-A4E7-94419BE68CB3}" type="presParOf" srcId="{4104E5E8-71BA-475F-B63F-DFC05D698971}" destId="{F427E882-72A6-471A-940E-A89ECDE19526}" srcOrd="1" destOrd="0" presId="urn:microsoft.com/office/officeart/2018/2/layout/IconVerticalSolidList"/>
    <dgm:cxn modelId="{6C991892-D6B8-42E1-AE8B-309530FF4E7B}" type="presParOf" srcId="{4104E5E8-71BA-475F-B63F-DFC05D698971}" destId="{0D5D0A28-796C-4E73-9DA7-3E8F8588E7F4}" srcOrd="2" destOrd="0" presId="urn:microsoft.com/office/officeart/2018/2/layout/IconVerticalSolidList"/>
    <dgm:cxn modelId="{D09CE559-C674-4DD5-820B-FD6208095DCA}" type="presParOf" srcId="{4104E5E8-71BA-475F-B63F-DFC05D698971}" destId="{E53DD247-799A-4F9B-9D05-2DD294BB0D88}" srcOrd="3" destOrd="0" presId="urn:microsoft.com/office/officeart/2018/2/layout/IconVerticalSolidList"/>
    <dgm:cxn modelId="{1A2E3C75-C404-41B8-A5CE-C5F91D9889A0}" type="presParOf" srcId="{77C723B0-1B14-47C6-869D-BB2E5B378600}" destId="{D7EC3EA8-391C-4C16-B8F9-742E627AEB41}" srcOrd="5" destOrd="0" presId="urn:microsoft.com/office/officeart/2018/2/layout/IconVerticalSolidList"/>
    <dgm:cxn modelId="{D1CF773D-473C-407F-9FBE-84B97E15633A}" type="presParOf" srcId="{77C723B0-1B14-47C6-869D-BB2E5B378600}" destId="{7572C710-D27B-47BA-BD66-F1A28EE799F0}" srcOrd="6" destOrd="0" presId="urn:microsoft.com/office/officeart/2018/2/layout/IconVerticalSolidList"/>
    <dgm:cxn modelId="{B6241894-DD71-4E16-951D-B4E03D23B5A1}" type="presParOf" srcId="{7572C710-D27B-47BA-BD66-F1A28EE799F0}" destId="{E478320E-4821-4762-8A41-22D116D8576B}" srcOrd="0" destOrd="0" presId="urn:microsoft.com/office/officeart/2018/2/layout/IconVerticalSolidList"/>
    <dgm:cxn modelId="{0556EE3B-3ECC-4908-98FA-9DA2D23785AF}" type="presParOf" srcId="{7572C710-D27B-47BA-BD66-F1A28EE799F0}" destId="{4B954B01-C693-45E7-B175-A1A482419505}" srcOrd="1" destOrd="0" presId="urn:microsoft.com/office/officeart/2018/2/layout/IconVerticalSolidList"/>
    <dgm:cxn modelId="{B3A08AF8-38AD-410C-A9A3-49B7073E45B7}" type="presParOf" srcId="{7572C710-D27B-47BA-BD66-F1A28EE799F0}" destId="{AB6C555A-A810-4777-A8C5-60C90872A07A}" srcOrd="2" destOrd="0" presId="urn:microsoft.com/office/officeart/2018/2/layout/IconVerticalSolidList"/>
    <dgm:cxn modelId="{3FF4B70B-C289-439D-9E0E-F8E0EE283B9B}" type="presParOf" srcId="{7572C710-D27B-47BA-BD66-F1A28EE799F0}" destId="{F6CBF1CF-EFE4-4020-9FD5-65952208481F}" srcOrd="3" destOrd="0" presId="urn:microsoft.com/office/officeart/2018/2/layout/IconVerticalSolidList"/>
    <dgm:cxn modelId="{CD685A97-2F40-46FB-B54C-86FC78B45D3B}" type="presParOf" srcId="{77C723B0-1B14-47C6-869D-BB2E5B378600}" destId="{D9FBB74E-7069-4567-8AAC-65B5F4EAEDA8}" srcOrd="7" destOrd="0" presId="urn:microsoft.com/office/officeart/2018/2/layout/IconVerticalSolidList"/>
    <dgm:cxn modelId="{5557D098-BD27-4566-8003-EF505E77ACB7}" type="presParOf" srcId="{77C723B0-1B14-47C6-869D-BB2E5B378600}" destId="{907328AB-09D3-4344-8DC9-B5D6FBCD3A9C}" srcOrd="8" destOrd="0" presId="urn:microsoft.com/office/officeart/2018/2/layout/IconVerticalSolidList"/>
    <dgm:cxn modelId="{AFF0476B-8AA8-4901-B153-5745C52170DD}" type="presParOf" srcId="{907328AB-09D3-4344-8DC9-B5D6FBCD3A9C}" destId="{C303184F-F51B-4DCA-8564-6105617A0277}" srcOrd="0" destOrd="0" presId="urn:microsoft.com/office/officeart/2018/2/layout/IconVerticalSolidList"/>
    <dgm:cxn modelId="{75260A29-2D09-4ABB-A4E2-C3A95159971B}" type="presParOf" srcId="{907328AB-09D3-4344-8DC9-B5D6FBCD3A9C}" destId="{68774373-ECF8-4E85-A9ED-6A99F7E397E7}" srcOrd="1" destOrd="0" presId="urn:microsoft.com/office/officeart/2018/2/layout/IconVerticalSolidList"/>
    <dgm:cxn modelId="{C3E9E566-7595-4157-8330-642DF6E213C2}" type="presParOf" srcId="{907328AB-09D3-4344-8DC9-B5D6FBCD3A9C}" destId="{2585F72D-B59E-4F80-9263-AEA20ED074DE}" srcOrd="2" destOrd="0" presId="urn:microsoft.com/office/officeart/2018/2/layout/IconVerticalSolidList"/>
    <dgm:cxn modelId="{D01D64B9-FCD0-44B0-B8F0-ECAF98D8A60C}" type="presParOf" srcId="{907328AB-09D3-4344-8DC9-B5D6FBCD3A9C}" destId="{E9EDA1F9-66D0-4760-AC93-CCAA775A9260}" srcOrd="3" destOrd="0" presId="urn:microsoft.com/office/officeart/2018/2/layout/IconVerticalSolidList"/>
    <dgm:cxn modelId="{88BC66F6-16ED-44BC-A127-7C5CF676787D}" type="presParOf" srcId="{77C723B0-1B14-47C6-869D-BB2E5B378600}" destId="{22B3F488-FABF-45FB-87D9-98FE6746BAA9}" srcOrd="9" destOrd="0" presId="urn:microsoft.com/office/officeart/2018/2/layout/IconVerticalSolidList"/>
    <dgm:cxn modelId="{2777517F-C7F2-4ED2-8CB7-75F0F8F705EB}" type="presParOf" srcId="{77C723B0-1B14-47C6-869D-BB2E5B378600}" destId="{268FEBBE-1776-4A48-B6C1-6EA79BE1AEDC}" srcOrd="10" destOrd="0" presId="urn:microsoft.com/office/officeart/2018/2/layout/IconVerticalSolidList"/>
    <dgm:cxn modelId="{E012B746-7D7A-4511-AAAA-FD0002636E68}" type="presParOf" srcId="{268FEBBE-1776-4A48-B6C1-6EA79BE1AEDC}" destId="{B07BEC1F-6066-4C57-838F-AC4EC0FF152B}" srcOrd="0" destOrd="0" presId="urn:microsoft.com/office/officeart/2018/2/layout/IconVerticalSolidList"/>
    <dgm:cxn modelId="{C4305154-75E5-47FF-8E82-72EA0DD679EE}" type="presParOf" srcId="{268FEBBE-1776-4A48-B6C1-6EA79BE1AEDC}" destId="{0FB3873D-C32E-477C-AFF9-2F2D2D234536}" srcOrd="1" destOrd="0" presId="urn:microsoft.com/office/officeart/2018/2/layout/IconVerticalSolidList"/>
    <dgm:cxn modelId="{77E1015B-12FE-403F-B2FC-898F97ED2D73}" type="presParOf" srcId="{268FEBBE-1776-4A48-B6C1-6EA79BE1AEDC}" destId="{49FEE13F-C460-425E-8025-01E8555B1600}" srcOrd="2" destOrd="0" presId="urn:microsoft.com/office/officeart/2018/2/layout/IconVerticalSolidList"/>
    <dgm:cxn modelId="{3D9B4D10-0750-4E8F-8F5F-50E199031CEB}" type="presParOf" srcId="{268FEBBE-1776-4A48-B6C1-6EA79BE1AEDC}" destId="{136E8DA1-7969-42F0-82B7-6B3ACA7A5C0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D1498A-30F9-447C-AD8C-B8BC54037FC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17D0395-4053-4D71-8774-211E27232928}">
      <dgm:prSet/>
      <dgm:spPr/>
      <dgm:t>
        <a:bodyPr/>
        <a:lstStyle/>
        <a:p>
          <a:r>
            <a:rPr lang="fr-FR"/>
            <a:t>Renouvellement des idées</a:t>
          </a:r>
          <a:endParaRPr lang="en-US"/>
        </a:p>
      </dgm:t>
    </dgm:pt>
    <dgm:pt modelId="{DA69048F-F4ED-4A22-86F6-E05C0146073E}" type="parTrans" cxnId="{DE9E08EB-C873-4544-AAF6-510664F72663}">
      <dgm:prSet/>
      <dgm:spPr/>
      <dgm:t>
        <a:bodyPr/>
        <a:lstStyle/>
        <a:p>
          <a:endParaRPr lang="en-US"/>
        </a:p>
      </dgm:t>
    </dgm:pt>
    <dgm:pt modelId="{B518417C-D312-4D25-8AED-DEEFD7DE26C2}" type="sibTrans" cxnId="{DE9E08EB-C873-4544-AAF6-510664F72663}">
      <dgm:prSet/>
      <dgm:spPr/>
      <dgm:t>
        <a:bodyPr/>
        <a:lstStyle/>
        <a:p>
          <a:endParaRPr lang="en-US"/>
        </a:p>
      </dgm:t>
    </dgm:pt>
    <dgm:pt modelId="{877A2304-7276-40D9-B33A-BE956B19E14E}">
      <dgm:prSet/>
      <dgm:spPr/>
      <dgm:t>
        <a:bodyPr/>
        <a:lstStyle/>
        <a:p>
          <a:r>
            <a:rPr lang="fr-FR"/>
            <a:t>Décalage pour être diffusé et mémorisé</a:t>
          </a:r>
          <a:endParaRPr lang="en-US"/>
        </a:p>
      </dgm:t>
    </dgm:pt>
    <dgm:pt modelId="{435D189F-A612-4BB4-97E1-300E6FD2A49A}" type="parTrans" cxnId="{1CE084F5-3141-4EAA-B4A6-149713EE2297}">
      <dgm:prSet/>
      <dgm:spPr/>
      <dgm:t>
        <a:bodyPr/>
        <a:lstStyle/>
        <a:p>
          <a:endParaRPr lang="en-US"/>
        </a:p>
      </dgm:t>
    </dgm:pt>
    <dgm:pt modelId="{ACC1329F-C270-4F41-AB3C-DBECF8B716DF}" type="sibTrans" cxnId="{1CE084F5-3141-4EAA-B4A6-149713EE2297}">
      <dgm:prSet/>
      <dgm:spPr/>
      <dgm:t>
        <a:bodyPr/>
        <a:lstStyle/>
        <a:p>
          <a:endParaRPr lang="en-US"/>
        </a:p>
      </dgm:t>
    </dgm:pt>
    <dgm:pt modelId="{0AB0C9C9-53EB-4821-8789-C1ABD68888DE}">
      <dgm:prSet/>
      <dgm:spPr/>
      <dgm:t>
        <a:bodyPr/>
        <a:lstStyle/>
        <a:p>
          <a:r>
            <a:rPr lang="fr-FR"/>
            <a:t>Difficultés pour identifier vos Alphas et Abeilles et les « manier » avec précautions</a:t>
          </a:r>
          <a:endParaRPr lang="en-US"/>
        </a:p>
      </dgm:t>
    </dgm:pt>
    <dgm:pt modelId="{375CD2E0-6394-4FE1-95EC-E151D77304C1}" type="parTrans" cxnId="{936D082F-815B-47D1-B381-6D36284FB6B4}">
      <dgm:prSet/>
      <dgm:spPr/>
      <dgm:t>
        <a:bodyPr/>
        <a:lstStyle/>
        <a:p>
          <a:endParaRPr lang="en-US"/>
        </a:p>
      </dgm:t>
    </dgm:pt>
    <dgm:pt modelId="{A8F60B97-CDA2-45A3-B164-894DA91AE81D}" type="sibTrans" cxnId="{936D082F-815B-47D1-B381-6D36284FB6B4}">
      <dgm:prSet/>
      <dgm:spPr/>
      <dgm:t>
        <a:bodyPr/>
        <a:lstStyle/>
        <a:p>
          <a:endParaRPr lang="en-US"/>
        </a:p>
      </dgm:t>
    </dgm:pt>
    <dgm:pt modelId="{D6DA3375-A609-46BE-BE1D-F4B6DD74608B}">
      <dgm:prSet/>
      <dgm:spPr/>
      <dgm:t>
        <a:bodyPr/>
        <a:lstStyle/>
        <a:p>
          <a:r>
            <a:rPr lang="fr-FR"/>
            <a:t>Accentuer la transprence (franchise)</a:t>
          </a:r>
          <a:endParaRPr lang="en-US"/>
        </a:p>
      </dgm:t>
    </dgm:pt>
    <dgm:pt modelId="{EC7152C1-9CF8-446F-8D99-B3C71F70BEF1}" type="parTrans" cxnId="{38D7FF59-9820-48A2-BFFA-97F2AC2732E2}">
      <dgm:prSet/>
      <dgm:spPr/>
      <dgm:t>
        <a:bodyPr/>
        <a:lstStyle/>
        <a:p>
          <a:endParaRPr lang="en-US"/>
        </a:p>
      </dgm:t>
    </dgm:pt>
    <dgm:pt modelId="{F9117602-846B-41B2-B41D-6562F7AC2C44}" type="sibTrans" cxnId="{38D7FF59-9820-48A2-BFFA-97F2AC2732E2}">
      <dgm:prSet/>
      <dgm:spPr/>
      <dgm:t>
        <a:bodyPr/>
        <a:lstStyle/>
        <a:p>
          <a:endParaRPr lang="en-US"/>
        </a:p>
      </dgm:t>
    </dgm:pt>
    <dgm:pt modelId="{3E78C9AF-86BD-48A1-AC94-EF9904636124}">
      <dgm:prSet/>
      <dgm:spPr/>
      <dgm:t>
        <a:bodyPr/>
        <a:lstStyle/>
        <a:p>
          <a:r>
            <a:rPr lang="fr-FR"/>
            <a:t>Attention aux effets boomerang : Entertainment doit être au moins du niveau de l’expérience centrale, ne pas de décevoir.</a:t>
          </a:r>
          <a:endParaRPr lang="en-US"/>
        </a:p>
      </dgm:t>
    </dgm:pt>
    <dgm:pt modelId="{3F9CE7E5-3560-4160-B89B-349A6B57BACA}" type="parTrans" cxnId="{79E0DAA1-AD87-4341-9161-B1696D5755B6}">
      <dgm:prSet/>
      <dgm:spPr/>
      <dgm:t>
        <a:bodyPr/>
        <a:lstStyle/>
        <a:p>
          <a:endParaRPr lang="en-US"/>
        </a:p>
      </dgm:t>
    </dgm:pt>
    <dgm:pt modelId="{6643C91A-4513-49CB-9CA5-687345BA7A26}" type="sibTrans" cxnId="{79E0DAA1-AD87-4341-9161-B1696D5755B6}">
      <dgm:prSet/>
      <dgm:spPr/>
      <dgm:t>
        <a:bodyPr/>
        <a:lstStyle/>
        <a:p>
          <a:endParaRPr lang="en-US"/>
        </a:p>
      </dgm:t>
    </dgm:pt>
    <dgm:pt modelId="{7458E0D7-78E1-4F8C-8203-5348BCD25BDE}" type="pres">
      <dgm:prSet presAssocID="{A1D1498A-30F9-447C-AD8C-B8BC54037FCD}" presName="root" presStyleCnt="0">
        <dgm:presLayoutVars>
          <dgm:dir/>
          <dgm:resizeHandles val="exact"/>
        </dgm:presLayoutVars>
      </dgm:prSet>
      <dgm:spPr/>
    </dgm:pt>
    <dgm:pt modelId="{874A6E96-47C5-4DA6-94A1-F1B08E054752}" type="pres">
      <dgm:prSet presAssocID="{B17D0395-4053-4D71-8774-211E27232928}" presName="compNode" presStyleCnt="0"/>
      <dgm:spPr/>
    </dgm:pt>
    <dgm:pt modelId="{D74C1E8B-50DC-4E2C-AFE0-FC485B601C26}" type="pres">
      <dgm:prSet presAssocID="{B17D0395-4053-4D71-8774-211E27232928}" presName="bgRect" presStyleLbl="bgShp" presStyleIdx="0" presStyleCnt="5"/>
      <dgm:spPr/>
    </dgm:pt>
    <dgm:pt modelId="{47BB6B30-C9D5-43F7-BEAF-B4AB9E19AA4B}" type="pres">
      <dgm:prSet presAssocID="{B17D0395-4053-4D71-8774-211E2723292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F6CF7F88-321F-4F6B-A4A8-7B9E40B5F8B5}" type="pres">
      <dgm:prSet presAssocID="{B17D0395-4053-4D71-8774-211E27232928}" presName="spaceRect" presStyleCnt="0"/>
      <dgm:spPr/>
    </dgm:pt>
    <dgm:pt modelId="{8752EE92-5CEC-4B2C-B732-48AD5DF628BD}" type="pres">
      <dgm:prSet presAssocID="{B17D0395-4053-4D71-8774-211E27232928}" presName="parTx" presStyleLbl="revTx" presStyleIdx="0" presStyleCnt="5">
        <dgm:presLayoutVars>
          <dgm:chMax val="0"/>
          <dgm:chPref val="0"/>
        </dgm:presLayoutVars>
      </dgm:prSet>
      <dgm:spPr/>
    </dgm:pt>
    <dgm:pt modelId="{BF717C52-A0F3-4348-B569-6FFA68C6C05F}" type="pres">
      <dgm:prSet presAssocID="{B518417C-D312-4D25-8AED-DEEFD7DE26C2}" presName="sibTrans" presStyleCnt="0"/>
      <dgm:spPr/>
    </dgm:pt>
    <dgm:pt modelId="{D937DFEB-9788-4989-AA63-B9855D847FFD}" type="pres">
      <dgm:prSet presAssocID="{877A2304-7276-40D9-B33A-BE956B19E14E}" presName="compNode" presStyleCnt="0"/>
      <dgm:spPr/>
    </dgm:pt>
    <dgm:pt modelId="{1148BCEC-4AFA-4FB1-9F54-FA3B823AFE94}" type="pres">
      <dgm:prSet presAssocID="{877A2304-7276-40D9-B33A-BE956B19E14E}" presName="bgRect" presStyleLbl="bgShp" presStyleIdx="1" presStyleCnt="5"/>
      <dgm:spPr/>
    </dgm:pt>
    <dgm:pt modelId="{FF1CD27E-1D7C-47BE-A604-47B432A15FB0}" type="pres">
      <dgm:prSet presAssocID="{877A2304-7276-40D9-B33A-BE956B19E14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bidden"/>
        </a:ext>
      </dgm:extLst>
    </dgm:pt>
    <dgm:pt modelId="{D7AC20FF-03FE-40E3-80AC-0375718ABAA0}" type="pres">
      <dgm:prSet presAssocID="{877A2304-7276-40D9-B33A-BE956B19E14E}" presName="spaceRect" presStyleCnt="0"/>
      <dgm:spPr/>
    </dgm:pt>
    <dgm:pt modelId="{0902A53B-C965-4FD9-9D82-20F821C0F7B6}" type="pres">
      <dgm:prSet presAssocID="{877A2304-7276-40D9-B33A-BE956B19E14E}" presName="parTx" presStyleLbl="revTx" presStyleIdx="1" presStyleCnt="5">
        <dgm:presLayoutVars>
          <dgm:chMax val="0"/>
          <dgm:chPref val="0"/>
        </dgm:presLayoutVars>
      </dgm:prSet>
      <dgm:spPr/>
    </dgm:pt>
    <dgm:pt modelId="{BD3884B4-88A5-4CB1-86F1-11576EE5472B}" type="pres">
      <dgm:prSet presAssocID="{ACC1329F-C270-4F41-AB3C-DBECF8B716DF}" presName="sibTrans" presStyleCnt="0"/>
      <dgm:spPr/>
    </dgm:pt>
    <dgm:pt modelId="{DF17914D-EC56-481E-A3B2-CE81951E03D7}" type="pres">
      <dgm:prSet presAssocID="{0AB0C9C9-53EB-4821-8789-C1ABD68888DE}" presName="compNode" presStyleCnt="0"/>
      <dgm:spPr/>
    </dgm:pt>
    <dgm:pt modelId="{AC92A9FE-C9BD-4345-8FB9-D278F210E232}" type="pres">
      <dgm:prSet presAssocID="{0AB0C9C9-53EB-4821-8789-C1ABD68888DE}" presName="bgRect" presStyleLbl="bgShp" presStyleIdx="2" presStyleCnt="5"/>
      <dgm:spPr/>
    </dgm:pt>
    <dgm:pt modelId="{04B575C9-C7CD-4218-99F9-1E9DDCCE5151}" type="pres">
      <dgm:prSet presAssocID="{0AB0C9C9-53EB-4821-8789-C1ABD68888D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29D64BD0-AA9F-41C5-807C-7C3AA1FE8D8A}" type="pres">
      <dgm:prSet presAssocID="{0AB0C9C9-53EB-4821-8789-C1ABD68888DE}" presName="spaceRect" presStyleCnt="0"/>
      <dgm:spPr/>
    </dgm:pt>
    <dgm:pt modelId="{F7E0F632-82BF-40B1-A2F4-03A5DC81BCD1}" type="pres">
      <dgm:prSet presAssocID="{0AB0C9C9-53EB-4821-8789-C1ABD68888DE}" presName="parTx" presStyleLbl="revTx" presStyleIdx="2" presStyleCnt="5">
        <dgm:presLayoutVars>
          <dgm:chMax val="0"/>
          <dgm:chPref val="0"/>
        </dgm:presLayoutVars>
      </dgm:prSet>
      <dgm:spPr/>
    </dgm:pt>
    <dgm:pt modelId="{6DC456A5-2B9E-4CD5-AE13-C8B1703EA5BC}" type="pres">
      <dgm:prSet presAssocID="{A8F60B97-CDA2-45A3-B164-894DA91AE81D}" presName="sibTrans" presStyleCnt="0"/>
      <dgm:spPr/>
    </dgm:pt>
    <dgm:pt modelId="{9A7B8BD9-DB7E-4FC3-A18D-67E1D8DCD969}" type="pres">
      <dgm:prSet presAssocID="{D6DA3375-A609-46BE-BE1D-F4B6DD74608B}" presName="compNode" presStyleCnt="0"/>
      <dgm:spPr/>
    </dgm:pt>
    <dgm:pt modelId="{0F7604DB-F1CE-4164-8B02-9D479BD73F09}" type="pres">
      <dgm:prSet presAssocID="{D6DA3375-A609-46BE-BE1D-F4B6DD74608B}" presName="bgRect" presStyleLbl="bgShp" presStyleIdx="3" presStyleCnt="5"/>
      <dgm:spPr/>
    </dgm:pt>
    <dgm:pt modelId="{5584704E-ACEA-4F5F-BCA7-EE21AAD8CD92}" type="pres">
      <dgm:prSet presAssocID="{D6DA3375-A609-46BE-BE1D-F4B6DD74608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C373B1A4-4C0E-48C6-BFB4-B78F24FD40A7}" type="pres">
      <dgm:prSet presAssocID="{D6DA3375-A609-46BE-BE1D-F4B6DD74608B}" presName="spaceRect" presStyleCnt="0"/>
      <dgm:spPr/>
    </dgm:pt>
    <dgm:pt modelId="{46AC66EC-2FB7-4CBC-AAE9-36CAE38CDCA7}" type="pres">
      <dgm:prSet presAssocID="{D6DA3375-A609-46BE-BE1D-F4B6DD74608B}" presName="parTx" presStyleLbl="revTx" presStyleIdx="3" presStyleCnt="5">
        <dgm:presLayoutVars>
          <dgm:chMax val="0"/>
          <dgm:chPref val="0"/>
        </dgm:presLayoutVars>
      </dgm:prSet>
      <dgm:spPr/>
    </dgm:pt>
    <dgm:pt modelId="{99ED7179-FB3A-46F9-B0D0-B70D1F8C7AD8}" type="pres">
      <dgm:prSet presAssocID="{F9117602-846B-41B2-B41D-6562F7AC2C44}" presName="sibTrans" presStyleCnt="0"/>
      <dgm:spPr/>
    </dgm:pt>
    <dgm:pt modelId="{37CBA53E-33E4-45B6-9A09-5045BA42B28D}" type="pres">
      <dgm:prSet presAssocID="{3E78C9AF-86BD-48A1-AC94-EF9904636124}" presName="compNode" presStyleCnt="0"/>
      <dgm:spPr/>
    </dgm:pt>
    <dgm:pt modelId="{1ADA91B5-40CF-4AE1-AAF6-464CEDCAF0AE}" type="pres">
      <dgm:prSet presAssocID="{3E78C9AF-86BD-48A1-AC94-EF9904636124}" presName="bgRect" presStyleLbl="bgShp" presStyleIdx="4" presStyleCnt="5"/>
      <dgm:spPr/>
    </dgm:pt>
    <dgm:pt modelId="{F83BF21D-1279-48B9-AE5F-E98BAAAF3BD2}" type="pres">
      <dgm:prSet presAssocID="{3E78C9AF-86BD-48A1-AC94-EF990463612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BC55C097-4492-4C2C-B556-CB246BB44260}" type="pres">
      <dgm:prSet presAssocID="{3E78C9AF-86BD-48A1-AC94-EF9904636124}" presName="spaceRect" presStyleCnt="0"/>
      <dgm:spPr/>
    </dgm:pt>
    <dgm:pt modelId="{4ABBEB2B-533D-4139-B8FF-5EBE54DCB03F}" type="pres">
      <dgm:prSet presAssocID="{3E78C9AF-86BD-48A1-AC94-EF990463612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81E1F01-C7CC-4DF3-A039-1C69B97F7717}" type="presOf" srcId="{D6DA3375-A609-46BE-BE1D-F4B6DD74608B}" destId="{46AC66EC-2FB7-4CBC-AAE9-36CAE38CDCA7}" srcOrd="0" destOrd="0" presId="urn:microsoft.com/office/officeart/2018/2/layout/IconVerticalSolidList"/>
    <dgm:cxn modelId="{CF688A1F-7020-4C1B-AE98-951D3B400628}" type="presOf" srcId="{B17D0395-4053-4D71-8774-211E27232928}" destId="{8752EE92-5CEC-4B2C-B732-48AD5DF628BD}" srcOrd="0" destOrd="0" presId="urn:microsoft.com/office/officeart/2018/2/layout/IconVerticalSolidList"/>
    <dgm:cxn modelId="{FCBFB61F-F89C-4B5D-86DB-28B1E9B88CFA}" type="presOf" srcId="{877A2304-7276-40D9-B33A-BE956B19E14E}" destId="{0902A53B-C965-4FD9-9D82-20F821C0F7B6}" srcOrd="0" destOrd="0" presId="urn:microsoft.com/office/officeart/2018/2/layout/IconVerticalSolidList"/>
    <dgm:cxn modelId="{F6F1242A-1809-4F51-9E93-88AFAEADACBC}" type="presOf" srcId="{3E78C9AF-86BD-48A1-AC94-EF9904636124}" destId="{4ABBEB2B-533D-4139-B8FF-5EBE54DCB03F}" srcOrd="0" destOrd="0" presId="urn:microsoft.com/office/officeart/2018/2/layout/IconVerticalSolidList"/>
    <dgm:cxn modelId="{936D082F-815B-47D1-B381-6D36284FB6B4}" srcId="{A1D1498A-30F9-447C-AD8C-B8BC54037FCD}" destId="{0AB0C9C9-53EB-4821-8789-C1ABD68888DE}" srcOrd="2" destOrd="0" parTransId="{375CD2E0-6394-4FE1-95EC-E151D77304C1}" sibTransId="{A8F60B97-CDA2-45A3-B164-894DA91AE81D}"/>
    <dgm:cxn modelId="{49CF0636-B728-4C22-A5A7-A242DA06CC77}" type="presOf" srcId="{0AB0C9C9-53EB-4821-8789-C1ABD68888DE}" destId="{F7E0F632-82BF-40B1-A2F4-03A5DC81BCD1}" srcOrd="0" destOrd="0" presId="urn:microsoft.com/office/officeart/2018/2/layout/IconVerticalSolidList"/>
    <dgm:cxn modelId="{38D7FF59-9820-48A2-BFFA-97F2AC2732E2}" srcId="{A1D1498A-30F9-447C-AD8C-B8BC54037FCD}" destId="{D6DA3375-A609-46BE-BE1D-F4B6DD74608B}" srcOrd="3" destOrd="0" parTransId="{EC7152C1-9CF8-446F-8D99-B3C71F70BEF1}" sibTransId="{F9117602-846B-41B2-B41D-6562F7AC2C44}"/>
    <dgm:cxn modelId="{79E0DAA1-AD87-4341-9161-B1696D5755B6}" srcId="{A1D1498A-30F9-447C-AD8C-B8BC54037FCD}" destId="{3E78C9AF-86BD-48A1-AC94-EF9904636124}" srcOrd="4" destOrd="0" parTransId="{3F9CE7E5-3560-4160-B89B-349A6B57BACA}" sibTransId="{6643C91A-4513-49CB-9CA5-687345BA7A26}"/>
    <dgm:cxn modelId="{3E91BBD8-11BF-4F34-BF5B-8E3DFFCF02D0}" type="presOf" srcId="{A1D1498A-30F9-447C-AD8C-B8BC54037FCD}" destId="{7458E0D7-78E1-4F8C-8203-5348BCD25BDE}" srcOrd="0" destOrd="0" presId="urn:microsoft.com/office/officeart/2018/2/layout/IconVerticalSolidList"/>
    <dgm:cxn modelId="{DE9E08EB-C873-4544-AAF6-510664F72663}" srcId="{A1D1498A-30F9-447C-AD8C-B8BC54037FCD}" destId="{B17D0395-4053-4D71-8774-211E27232928}" srcOrd="0" destOrd="0" parTransId="{DA69048F-F4ED-4A22-86F6-E05C0146073E}" sibTransId="{B518417C-D312-4D25-8AED-DEEFD7DE26C2}"/>
    <dgm:cxn modelId="{1CE084F5-3141-4EAA-B4A6-149713EE2297}" srcId="{A1D1498A-30F9-447C-AD8C-B8BC54037FCD}" destId="{877A2304-7276-40D9-B33A-BE956B19E14E}" srcOrd="1" destOrd="0" parTransId="{435D189F-A612-4BB4-97E1-300E6FD2A49A}" sibTransId="{ACC1329F-C270-4F41-AB3C-DBECF8B716DF}"/>
    <dgm:cxn modelId="{F887E876-23F0-4E82-9D7B-D1E07F6D3EDC}" type="presParOf" srcId="{7458E0D7-78E1-4F8C-8203-5348BCD25BDE}" destId="{874A6E96-47C5-4DA6-94A1-F1B08E054752}" srcOrd="0" destOrd="0" presId="urn:microsoft.com/office/officeart/2018/2/layout/IconVerticalSolidList"/>
    <dgm:cxn modelId="{C74D0274-5BDA-4004-A461-692474431F0B}" type="presParOf" srcId="{874A6E96-47C5-4DA6-94A1-F1B08E054752}" destId="{D74C1E8B-50DC-4E2C-AFE0-FC485B601C26}" srcOrd="0" destOrd="0" presId="urn:microsoft.com/office/officeart/2018/2/layout/IconVerticalSolidList"/>
    <dgm:cxn modelId="{685511F6-0836-4329-98C3-91527278046F}" type="presParOf" srcId="{874A6E96-47C5-4DA6-94A1-F1B08E054752}" destId="{47BB6B30-C9D5-43F7-BEAF-B4AB9E19AA4B}" srcOrd="1" destOrd="0" presId="urn:microsoft.com/office/officeart/2018/2/layout/IconVerticalSolidList"/>
    <dgm:cxn modelId="{B7946A8A-A4E3-4485-8097-DFB5FB0B4465}" type="presParOf" srcId="{874A6E96-47C5-4DA6-94A1-F1B08E054752}" destId="{F6CF7F88-321F-4F6B-A4A8-7B9E40B5F8B5}" srcOrd="2" destOrd="0" presId="urn:microsoft.com/office/officeart/2018/2/layout/IconVerticalSolidList"/>
    <dgm:cxn modelId="{08155C27-1D24-4163-8143-0C17E3B49F68}" type="presParOf" srcId="{874A6E96-47C5-4DA6-94A1-F1B08E054752}" destId="{8752EE92-5CEC-4B2C-B732-48AD5DF628BD}" srcOrd="3" destOrd="0" presId="urn:microsoft.com/office/officeart/2018/2/layout/IconVerticalSolidList"/>
    <dgm:cxn modelId="{1D5AEA12-68DA-4D38-A15B-D07157EB0978}" type="presParOf" srcId="{7458E0D7-78E1-4F8C-8203-5348BCD25BDE}" destId="{BF717C52-A0F3-4348-B569-6FFA68C6C05F}" srcOrd="1" destOrd="0" presId="urn:microsoft.com/office/officeart/2018/2/layout/IconVerticalSolidList"/>
    <dgm:cxn modelId="{D706D044-571E-4716-91D0-591979F60513}" type="presParOf" srcId="{7458E0D7-78E1-4F8C-8203-5348BCD25BDE}" destId="{D937DFEB-9788-4989-AA63-B9855D847FFD}" srcOrd="2" destOrd="0" presId="urn:microsoft.com/office/officeart/2018/2/layout/IconVerticalSolidList"/>
    <dgm:cxn modelId="{BCBE8E09-8AF5-42D4-BE33-1D4555018796}" type="presParOf" srcId="{D937DFEB-9788-4989-AA63-B9855D847FFD}" destId="{1148BCEC-4AFA-4FB1-9F54-FA3B823AFE94}" srcOrd="0" destOrd="0" presId="urn:microsoft.com/office/officeart/2018/2/layout/IconVerticalSolidList"/>
    <dgm:cxn modelId="{83E9968A-0C9B-47BF-A887-94300D4D53AB}" type="presParOf" srcId="{D937DFEB-9788-4989-AA63-B9855D847FFD}" destId="{FF1CD27E-1D7C-47BE-A604-47B432A15FB0}" srcOrd="1" destOrd="0" presId="urn:microsoft.com/office/officeart/2018/2/layout/IconVerticalSolidList"/>
    <dgm:cxn modelId="{9DE7D219-28FB-4EB3-A6FB-2FF69D380331}" type="presParOf" srcId="{D937DFEB-9788-4989-AA63-B9855D847FFD}" destId="{D7AC20FF-03FE-40E3-80AC-0375718ABAA0}" srcOrd="2" destOrd="0" presId="urn:microsoft.com/office/officeart/2018/2/layout/IconVerticalSolidList"/>
    <dgm:cxn modelId="{7550213B-F7CB-41CF-804E-F06F203A9E5A}" type="presParOf" srcId="{D937DFEB-9788-4989-AA63-B9855D847FFD}" destId="{0902A53B-C965-4FD9-9D82-20F821C0F7B6}" srcOrd="3" destOrd="0" presId="urn:microsoft.com/office/officeart/2018/2/layout/IconVerticalSolidList"/>
    <dgm:cxn modelId="{3DE8841D-1871-44C0-A349-29348D8571B4}" type="presParOf" srcId="{7458E0D7-78E1-4F8C-8203-5348BCD25BDE}" destId="{BD3884B4-88A5-4CB1-86F1-11576EE5472B}" srcOrd="3" destOrd="0" presId="urn:microsoft.com/office/officeart/2018/2/layout/IconVerticalSolidList"/>
    <dgm:cxn modelId="{F21762ED-83CD-4939-82EC-C1A3200F9A59}" type="presParOf" srcId="{7458E0D7-78E1-4F8C-8203-5348BCD25BDE}" destId="{DF17914D-EC56-481E-A3B2-CE81951E03D7}" srcOrd="4" destOrd="0" presId="urn:microsoft.com/office/officeart/2018/2/layout/IconVerticalSolidList"/>
    <dgm:cxn modelId="{8880A813-E00D-4FF6-8FB1-23C5FAB3C519}" type="presParOf" srcId="{DF17914D-EC56-481E-A3B2-CE81951E03D7}" destId="{AC92A9FE-C9BD-4345-8FB9-D278F210E232}" srcOrd="0" destOrd="0" presId="urn:microsoft.com/office/officeart/2018/2/layout/IconVerticalSolidList"/>
    <dgm:cxn modelId="{4FE4F506-29DF-43C5-B79A-C377827E29FF}" type="presParOf" srcId="{DF17914D-EC56-481E-A3B2-CE81951E03D7}" destId="{04B575C9-C7CD-4218-99F9-1E9DDCCE5151}" srcOrd="1" destOrd="0" presId="urn:microsoft.com/office/officeart/2018/2/layout/IconVerticalSolidList"/>
    <dgm:cxn modelId="{32185890-12DE-4B87-AE8D-DE11FFCA572F}" type="presParOf" srcId="{DF17914D-EC56-481E-A3B2-CE81951E03D7}" destId="{29D64BD0-AA9F-41C5-807C-7C3AA1FE8D8A}" srcOrd="2" destOrd="0" presId="urn:microsoft.com/office/officeart/2018/2/layout/IconVerticalSolidList"/>
    <dgm:cxn modelId="{CBAA5FEA-DB58-4523-87B6-F46070F380FB}" type="presParOf" srcId="{DF17914D-EC56-481E-A3B2-CE81951E03D7}" destId="{F7E0F632-82BF-40B1-A2F4-03A5DC81BCD1}" srcOrd="3" destOrd="0" presId="urn:microsoft.com/office/officeart/2018/2/layout/IconVerticalSolidList"/>
    <dgm:cxn modelId="{86C17037-255B-413A-B26C-2CB9D8FBF38E}" type="presParOf" srcId="{7458E0D7-78E1-4F8C-8203-5348BCD25BDE}" destId="{6DC456A5-2B9E-4CD5-AE13-C8B1703EA5BC}" srcOrd="5" destOrd="0" presId="urn:microsoft.com/office/officeart/2018/2/layout/IconVerticalSolidList"/>
    <dgm:cxn modelId="{174E0274-9086-4C21-B5AF-AD6E724AC3DE}" type="presParOf" srcId="{7458E0D7-78E1-4F8C-8203-5348BCD25BDE}" destId="{9A7B8BD9-DB7E-4FC3-A18D-67E1D8DCD969}" srcOrd="6" destOrd="0" presId="urn:microsoft.com/office/officeart/2018/2/layout/IconVerticalSolidList"/>
    <dgm:cxn modelId="{44C2FDFE-9962-43CA-9B02-298DF2A0D3AD}" type="presParOf" srcId="{9A7B8BD9-DB7E-4FC3-A18D-67E1D8DCD969}" destId="{0F7604DB-F1CE-4164-8B02-9D479BD73F09}" srcOrd="0" destOrd="0" presId="urn:microsoft.com/office/officeart/2018/2/layout/IconVerticalSolidList"/>
    <dgm:cxn modelId="{537CC76D-3B83-4E3A-A857-516CD4A1EBB9}" type="presParOf" srcId="{9A7B8BD9-DB7E-4FC3-A18D-67E1D8DCD969}" destId="{5584704E-ACEA-4F5F-BCA7-EE21AAD8CD92}" srcOrd="1" destOrd="0" presId="urn:microsoft.com/office/officeart/2018/2/layout/IconVerticalSolidList"/>
    <dgm:cxn modelId="{9DE9C297-D51C-455C-B816-C562528D22D6}" type="presParOf" srcId="{9A7B8BD9-DB7E-4FC3-A18D-67E1D8DCD969}" destId="{C373B1A4-4C0E-48C6-BFB4-B78F24FD40A7}" srcOrd="2" destOrd="0" presId="urn:microsoft.com/office/officeart/2018/2/layout/IconVerticalSolidList"/>
    <dgm:cxn modelId="{3BB455BC-E5AB-42EB-B486-3E353E8C55F3}" type="presParOf" srcId="{9A7B8BD9-DB7E-4FC3-A18D-67E1D8DCD969}" destId="{46AC66EC-2FB7-4CBC-AAE9-36CAE38CDCA7}" srcOrd="3" destOrd="0" presId="urn:microsoft.com/office/officeart/2018/2/layout/IconVerticalSolidList"/>
    <dgm:cxn modelId="{53C5D1FD-8451-41A6-B39A-31AFB5159963}" type="presParOf" srcId="{7458E0D7-78E1-4F8C-8203-5348BCD25BDE}" destId="{99ED7179-FB3A-46F9-B0D0-B70D1F8C7AD8}" srcOrd="7" destOrd="0" presId="urn:microsoft.com/office/officeart/2018/2/layout/IconVerticalSolidList"/>
    <dgm:cxn modelId="{187D7E76-C867-41EF-8F87-648DC69309DD}" type="presParOf" srcId="{7458E0D7-78E1-4F8C-8203-5348BCD25BDE}" destId="{37CBA53E-33E4-45B6-9A09-5045BA42B28D}" srcOrd="8" destOrd="0" presId="urn:microsoft.com/office/officeart/2018/2/layout/IconVerticalSolidList"/>
    <dgm:cxn modelId="{D1140F46-85DB-4F96-9427-CF53778598F7}" type="presParOf" srcId="{37CBA53E-33E4-45B6-9A09-5045BA42B28D}" destId="{1ADA91B5-40CF-4AE1-AAF6-464CEDCAF0AE}" srcOrd="0" destOrd="0" presId="urn:microsoft.com/office/officeart/2018/2/layout/IconVerticalSolidList"/>
    <dgm:cxn modelId="{1F72FE3B-DBC6-4AB4-93AE-42E7CF818D72}" type="presParOf" srcId="{37CBA53E-33E4-45B6-9A09-5045BA42B28D}" destId="{F83BF21D-1279-48B9-AE5F-E98BAAAF3BD2}" srcOrd="1" destOrd="0" presId="urn:microsoft.com/office/officeart/2018/2/layout/IconVerticalSolidList"/>
    <dgm:cxn modelId="{730C4B37-191F-41CD-AE13-E59BDED98D05}" type="presParOf" srcId="{37CBA53E-33E4-45B6-9A09-5045BA42B28D}" destId="{BC55C097-4492-4C2C-B556-CB246BB44260}" srcOrd="2" destOrd="0" presId="urn:microsoft.com/office/officeart/2018/2/layout/IconVerticalSolidList"/>
    <dgm:cxn modelId="{14D89508-0BF1-42B9-9198-F9FCC6B2A961}" type="presParOf" srcId="{37CBA53E-33E4-45B6-9A09-5045BA42B28D}" destId="{4ABBEB2B-533D-4139-B8FF-5EBE54DCB03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5E1DD3-006E-4187-97D3-5E315ED5E71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69530A4-DECB-46B1-A5E4-60B6622A3649}">
      <dgm:prSet/>
      <dgm:spPr/>
      <dgm:t>
        <a:bodyPr/>
        <a:lstStyle/>
        <a:p>
          <a:r>
            <a:rPr lang="fr-FR"/>
            <a:t>Baisse des coûts de la communication</a:t>
          </a:r>
          <a:endParaRPr lang="en-US"/>
        </a:p>
      </dgm:t>
    </dgm:pt>
    <dgm:pt modelId="{0521D2C4-AECC-479F-8124-7942482CD217}" type="parTrans" cxnId="{73ED74F7-4269-4B50-8BC2-DCD3C1153164}">
      <dgm:prSet/>
      <dgm:spPr/>
      <dgm:t>
        <a:bodyPr/>
        <a:lstStyle/>
        <a:p>
          <a:endParaRPr lang="en-US"/>
        </a:p>
      </dgm:t>
    </dgm:pt>
    <dgm:pt modelId="{CFC62706-A22C-42C8-B349-B3EB1320BD39}" type="sibTrans" cxnId="{73ED74F7-4269-4B50-8BC2-DCD3C1153164}">
      <dgm:prSet/>
      <dgm:spPr/>
      <dgm:t>
        <a:bodyPr/>
        <a:lstStyle/>
        <a:p>
          <a:endParaRPr lang="en-US"/>
        </a:p>
      </dgm:t>
    </dgm:pt>
    <dgm:pt modelId="{72B3DAC6-2FB9-43D7-A1A1-D92237FA11B3}">
      <dgm:prSet/>
      <dgm:spPr/>
      <dgm:t>
        <a:bodyPr/>
        <a:lstStyle/>
        <a:p>
          <a:r>
            <a:rPr lang="fr-FR"/>
            <a:t>Apparition de nouveaux médias plus interactifs et créatifs (mobiles, videos games…)</a:t>
          </a:r>
          <a:endParaRPr lang="en-US"/>
        </a:p>
      </dgm:t>
    </dgm:pt>
    <dgm:pt modelId="{731B012A-A0B4-46E2-ABB6-2858FADDBC1B}" type="parTrans" cxnId="{4BA52347-A68D-44FF-99A9-52F490063DF9}">
      <dgm:prSet/>
      <dgm:spPr/>
      <dgm:t>
        <a:bodyPr/>
        <a:lstStyle/>
        <a:p>
          <a:endParaRPr lang="en-US"/>
        </a:p>
      </dgm:t>
    </dgm:pt>
    <dgm:pt modelId="{68F4899E-7823-4FDF-B5CA-19B85FF2457C}" type="sibTrans" cxnId="{4BA52347-A68D-44FF-99A9-52F490063DF9}">
      <dgm:prSet/>
      <dgm:spPr/>
      <dgm:t>
        <a:bodyPr/>
        <a:lstStyle/>
        <a:p>
          <a:endParaRPr lang="en-US"/>
        </a:p>
      </dgm:t>
    </dgm:pt>
    <dgm:pt modelId="{2176EA0E-E22A-4842-A699-FD324211F744}">
      <dgm:prSet/>
      <dgm:spPr/>
      <dgm:t>
        <a:bodyPr/>
        <a:lstStyle/>
        <a:p>
          <a:r>
            <a:rPr lang="fr-FR"/>
            <a:t>Arrivée du CONSOMACTEUR, arme à double tranchant car danger de l’aléa « résultat événementiel » : blogs, videoblog, podcasts amateurs.</a:t>
          </a:r>
          <a:endParaRPr lang="en-US"/>
        </a:p>
      </dgm:t>
    </dgm:pt>
    <dgm:pt modelId="{039EAA59-468C-456C-854A-600FF6327F5D}" type="parTrans" cxnId="{24B13C04-41B3-4B52-B39E-B473045F38D0}">
      <dgm:prSet/>
      <dgm:spPr/>
      <dgm:t>
        <a:bodyPr/>
        <a:lstStyle/>
        <a:p>
          <a:endParaRPr lang="en-US"/>
        </a:p>
      </dgm:t>
    </dgm:pt>
    <dgm:pt modelId="{25868918-6F86-4463-AE6F-32653B3F2302}" type="sibTrans" cxnId="{24B13C04-41B3-4B52-B39E-B473045F38D0}">
      <dgm:prSet/>
      <dgm:spPr/>
      <dgm:t>
        <a:bodyPr/>
        <a:lstStyle/>
        <a:p>
          <a:endParaRPr lang="en-US"/>
        </a:p>
      </dgm:t>
    </dgm:pt>
    <dgm:pt modelId="{DA6B10EF-C2D1-47E6-803C-1D28F3DB0021}" type="pres">
      <dgm:prSet presAssocID="{645E1DD3-006E-4187-97D3-5E315ED5E714}" presName="root" presStyleCnt="0">
        <dgm:presLayoutVars>
          <dgm:dir/>
          <dgm:resizeHandles val="exact"/>
        </dgm:presLayoutVars>
      </dgm:prSet>
      <dgm:spPr/>
    </dgm:pt>
    <dgm:pt modelId="{367012F1-2A13-4850-A94A-209D5FB81086}" type="pres">
      <dgm:prSet presAssocID="{169530A4-DECB-46B1-A5E4-60B6622A3649}" presName="compNode" presStyleCnt="0"/>
      <dgm:spPr/>
    </dgm:pt>
    <dgm:pt modelId="{1DE49AC8-B6D9-469E-BA20-F2D83EB558D7}" type="pres">
      <dgm:prSet presAssocID="{169530A4-DECB-46B1-A5E4-60B6622A3649}" presName="bgRect" presStyleLbl="bgShp" presStyleIdx="0" presStyleCnt="3"/>
      <dgm:spPr/>
    </dgm:pt>
    <dgm:pt modelId="{56102F21-5444-4C5A-834A-711FA6D12A4C}" type="pres">
      <dgm:prSet presAssocID="{169530A4-DECB-46B1-A5E4-60B6622A364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4FB226E9-8F15-49FC-AF1A-46D7DE172C30}" type="pres">
      <dgm:prSet presAssocID="{169530A4-DECB-46B1-A5E4-60B6622A3649}" presName="spaceRect" presStyleCnt="0"/>
      <dgm:spPr/>
    </dgm:pt>
    <dgm:pt modelId="{5F151240-0A9C-4DAA-B58C-56F7FF0364B7}" type="pres">
      <dgm:prSet presAssocID="{169530A4-DECB-46B1-A5E4-60B6622A3649}" presName="parTx" presStyleLbl="revTx" presStyleIdx="0" presStyleCnt="3">
        <dgm:presLayoutVars>
          <dgm:chMax val="0"/>
          <dgm:chPref val="0"/>
        </dgm:presLayoutVars>
      </dgm:prSet>
      <dgm:spPr/>
    </dgm:pt>
    <dgm:pt modelId="{35BFD17C-FB91-4CDE-B208-B4260B912982}" type="pres">
      <dgm:prSet presAssocID="{CFC62706-A22C-42C8-B349-B3EB1320BD39}" presName="sibTrans" presStyleCnt="0"/>
      <dgm:spPr/>
    </dgm:pt>
    <dgm:pt modelId="{D4C2DBE8-8FB3-4277-982F-8DC75450BE8B}" type="pres">
      <dgm:prSet presAssocID="{72B3DAC6-2FB9-43D7-A1A1-D92237FA11B3}" presName="compNode" presStyleCnt="0"/>
      <dgm:spPr/>
    </dgm:pt>
    <dgm:pt modelId="{C06D16C9-5E9E-4336-915C-121E48A9B2EB}" type="pres">
      <dgm:prSet presAssocID="{72B3DAC6-2FB9-43D7-A1A1-D92237FA11B3}" presName="bgRect" presStyleLbl="bgShp" presStyleIdx="1" presStyleCnt="3"/>
      <dgm:spPr/>
    </dgm:pt>
    <dgm:pt modelId="{3E4F9341-9C2F-4F45-9B91-5764F73CFF3F}" type="pres">
      <dgm:prSet presAssocID="{72B3DAC6-2FB9-43D7-A1A1-D92237FA11B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m reel"/>
        </a:ext>
      </dgm:extLst>
    </dgm:pt>
    <dgm:pt modelId="{5847752A-4442-41E6-9651-2CD10519BDCB}" type="pres">
      <dgm:prSet presAssocID="{72B3DAC6-2FB9-43D7-A1A1-D92237FA11B3}" presName="spaceRect" presStyleCnt="0"/>
      <dgm:spPr/>
    </dgm:pt>
    <dgm:pt modelId="{0D386507-4B38-416E-ACA6-36CAB1557942}" type="pres">
      <dgm:prSet presAssocID="{72B3DAC6-2FB9-43D7-A1A1-D92237FA11B3}" presName="parTx" presStyleLbl="revTx" presStyleIdx="1" presStyleCnt="3">
        <dgm:presLayoutVars>
          <dgm:chMax val="0"/>
          <dgm:chPref val="0"/>
        </dgm:presLayoutVars>
      </dgm:prSet>
      <dgm:spPr/>
    </dgm:pt>
    <dgm:pt modelId="{1E8CA77F-8FF5-457F-BB21-79B77F90E8DC}" type="pres">
      <dgm:prSet presAssocID="{68F4899E-7823-4FDF-B5CA-19B85FF2457C}" presName="sibTrans" presStyleCnt="0"/>
      <dgm:spPr/>
    </dgm:pt>
    <dgm:pt modelId="{502F7EA2-04E4-4E76-A6F1-C72DEFD7CEA6}" type="pres">
      <dgm:prSet presAssocID="{2176EA0E-E22A-4842-A699-FD324211F744}" presName="compNode" presStyleCnt="0"/>
      <dgm:spPr/>
    </dgm:pt>
    <dgm:pt modelId="{EA180CB2-62DA-49DA-89DD-017F1C10CE16}" type="pres">
      <dgm:prSet presAssocID="{2176EA0E-E22A-4842-A699-FD324211F744}" presName="bgRect" presStyleLbl="bgShp" presStyleIdx="2" presStyleCnt="3"/>
      <dgm:spPr/>
    </dgm:pt>
    <dgm:pt modelId="{5F03158F-CED4-4556-9E0F-7D300B91AAFC}" type="pres">
      <dgm:prSet presAssocID="{2176EA0E-E22A-4842-A699-FD324211F74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A2914AA5-5073-4DD2-AAC3-9663FC8C776D}" type="pres">
      <dgm:prSet presAssocID="{2176EA0E-E22A-4842-A699-FD324211F744}" presName="spaceRect" presStyleCnt="0"/>
      <dgm:spPr/>
    </dgm:pt>
    <dgm:pt modelId="{4E0BAAED-A821-4F3F-AB5A-4F4B9B494169}" type="pres">
      <dgm:prSet presAssocID="{2176EA0E-E22A-4842-A699-FD324211F74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4B13C04-41B3-4B52-B39E-B473045F38D0}" srcId="{645E1DD3-006E-4187-97D3-5E315ED5E714}" destId="{2176EA0E-E22A-4842-A699-FD324211F744}" srcOrd="2" destOrd="0" parTransId="{039EAA59-468C-456C-854A-600FF6327F5D}" sibTransId="{25868918-6F86-4463-AE6F-32653B3F2302}"/>
    <dgm:cxn modelId="{63B11B1D-C38D-4035-B291-900DF7F0B507}" type="presOf" srcId="{169530A4-DECB-46B1-A5E4-60B6622A3649}" destId="{5F151240-0A9C-4DAA-B58C-56F7FF0364B7}" srcOrd="0" destOrd="0" presId="urn:microsoft.com/office/officeart/2018/2/layout/IconVerticalSolidList"/>
    <dgm:cxn modelId="{4BA52347-A68D-44FF-99A9-52F490063DF9}" srcId="{645E1DD3-006E-4187-97D3-5E315ED5E714}" destId="{72B3DAC6-2FB9-43D7-A1A1-D92237FA11B3}" srcOrd="1" destOrd="0" parTransId="{731B012A-A0B4-46E2-ABB6-2858FADDBC1B}" sibTransId="{68F4899E-7823-4FDF-B5CA-19B85FF2457C}"/>
    <dgm:cxn modelId="{462C07BF-B4FF-4FA7-B7B3-C34AAB5BFE76}" type="presOf" srcId="{72B3DAC6-2FB9-43D7-A1A1-D92237FA11B3}" destId="{0D386507-4B38-416E-ACA6-36CAB1557942}" srcOrd="0" destOrd="0" presId="urn:microsoft.com/office/officeart/2018/2/layout/IconVerticalSolidList"/>
    <dgm:cxn modelId="{4B25B1E6-5A56-44DB-87AA-40E0ADEB47E5}" type="presOf" srcId="{2176EA0E-E22A-4842-A699-FD324211F744}" destId="{4E0BAAED-A821-4F3F-AB5A-4F4B9B494169}" srcOrd="0" destOrd="0" presId="urn:microsoft.com/office/officeart/2018/2/layout/IconVerticalSolidList"/>
    <dgm:cxn modelId="{81D161F4-A7C1-4C30-9D79-EF9D3B8DE06C}" type="presOf" srcId="{645E1DD3-006E-4187-97D3-5E315ED5E714}" destId="{DA6B10EF-C2D1-47E6-803C-1D28F3DB0021}" srcOrd="0" destOrd="0" presId="urn:microsoft.com/office/officeart/2018/2/layout/IconVerticalSolidList"/>
    <dgm:cxn modelId="{73ED74F7-4269-4B50-8BC2-DCD3C1153164}" srcId="{645E1DD3-006E-4187-97D3-5E315ED5E714}" destId="{169530A4-DECB-46B1-A5E4-60B6622A3649}" srcOrd="0" destOrd="0" parTransId="{0521D2C4-AECC-479F-8124-7942482CD217}" sibTransId="{CFC62706-A22C-42C8-B349-B3EB1320BD39}"/>
    <dgm:cxn modelId="{78BF5057-2603-436E-B2CB-CA163FD828CC}" type="presParOf" srcId="{DA6B10EF-C2D1-47E6-803C-1D28F3DB0021}" destId="{367012F1-2A13-4850-A94A-209D5FB81086}" srcOrd="0" destOrd="0" presId="urn:microsoft.com/office/officeart/2018/2/layout/IconVerticalSolidList"/>
    <dgm:cxn modelId="{58D6C1A7-9CCF-421C-B46C-717BA395B1F7}" type="presParOf" srcId="{367012F1-2A13-4850-A94A-209D5FB81086}" destId="{1DE49AC8-B6D9-469E-BA20-F2D83EB558D7}" srcOrd="0" destOrd="0" presId="urn:microsoft.com/office/officeart/2018/2/layout/IconVerticalSolidList"/>
    <dgm:cxn modelId="{A184FF2F-11D1-4BE5-A288-9F968A715A7B}" type="presParOf" srcId="{367012F1-2A13-4850-A94A-209D5FB81086}" destId="{56102F21-5444-4C5A-834A-711FA6D12A4C}" srcOrd="1" destOrd="0" presId="urn:microsoft.com/office/officeart/2018/2/layout/IconVerticalSolidList"/>
    <dgm:cxn modelId="{74A4756C-0D02-4D38-92E5-812D1C0F2949}" type="presParOf" srcId="{367012F1-2A13-4850-A94A-209D5FB81086}" destId="{4FB226E9-8F15-49FC-AF1A-46D7DE172C30}" srcOrd="2" destOrd="0" presId="urn:microsoft.com/office/officeart/2018/2/layout/IconVerticalSolidList"/>
    <dgm:cxn modelId="{79EF2FA2-64C9-4132-93EB-1F96A41968F5}" type="presParOf" srcId="{367012F1-2A13-4850-A94A-209D5FB81086}" destId="{5F151240-0A9C-4DAA-B58C-56F7FF0364B7}" srcOrd="3" destOrd="0" presId="urn:microsoft.com/office/officeart/2018/2/layout/IconVerticalSolidList"/>
    <dgm:cxn modelId="{9831E72B-E253-401D-A021-460E1BDB0D1E}" type="presParOf" srcId="{DA6B10EF-C2D1-47E6-803C-1D28F3DB0021}" destId="{35BFD17C-FB91-4CDE-B208-B4260B912982}" srcOrd="1" destOrd="0" presId="urn:microsoft.com/office/officeart/2018/2/layout/IconVerticalSolidList"/>
    <dgm:cxn modelId="{B5315964-AA05-44F9-A8CF-7B257BB7CC54}" type="presParOf" srcId="{DA6B10EF-C2D1-47E6-803C-1D28F3DB0021}" destId="{D4C2DBE8-8FB3-4277-982F-8DC75450BE8B}" srcOrd="2" destOrd="0" presId="urn:microsoft.com/office/officeart/2018/2/layout/IconVerticalSolidList"/>
    <dgm:cxn modelId="{14FC132F-B0F0-4FC6-A603-4B9193563F67}" type="presParOf" srcId="{D4C2DBE8-8FB3-4277-982F-8DC75450BE8B}" destId="{C06D16C9-5E9E-4336-915C-121E48A9B2EB}" srcOrd="0" destOrd="0" presId="urn:microsoft.com/office/officeart/2018/2/layout/IconVerticalSolidList"/>
    <dgm:cxn modelId="{8B43ABE9-1500-40B1-AF87-1BA437AFCB50}" type="presParOf" srcId="{D4C2DBE8-8FB3-4277-982F-8DC75450BE8B}" destId="{3E4F9341-9C2F-4F45-9B91-5764F73CFF3F}" srcOrd="1" destOrd="0" presId="urn:microsoft.com/office/officeart/2018/2/layout/IconVerticalSolidList"/>
    <dgm:cxn modelId="{6C084D8A-6998-4638-B669-75C0E00A8C26}" type="presParOf" srcId="{D4C2DBE8-8FB3-4277-982F-8DC75450BE8B}" destId="{5847752A-4442-41E6-9651-2CD10519BDCB}" srcOrd="2" destOrd="0" presId="urn:microsoft.com/office/officeart/2018/2/layout/IconVerticalSolidList"/>
    <dgm:cxn modelId="{A71E3C48-4560-4F72-B033-BF7B9105ECB4}" type="presParOf" srcId="{D4C2DBE8-8FB3-4277-982F-8DC75450BE8B}" destId="{0D386507-4B38-416E-ACA6-36CAB1557942}" srcOrd="3" destOrd="0" presId="urn:microsoft.com/office/officeart/2018/2/layout/IconVerticalSolidList"/>
    <dgm:cxn modelId="{251E0A4C-09A9-48E0-9BCA-855044C1C2E5}" type="presParOf" srcId="{DA6B10EF-C2D1-47E6-803C-1D28F3DB0021}" destId="{1E8CA77F-8FF5-457F-BB21-79B77F90E8DC}" srcOrd="3" destOrd="0" presId="urn:microsoft.com/office/officeart/2018/2/layout/IconVerticalSolidList"/>
    <dgm:cxn modelId="{9B19283E-0622-4FE1-973C-65B40CC2A07A}" type="presParOf" srcId="{DA6B10EF-C2D1-47E6-803C-1D28F3DB0021}" destId="{502F7EA2-04E4-4E76-A6F1-C72DEFD7CEA6}" srcOrd="4" destOrd="0" presId="urn:microsoft.com/office/officeart/2018/2/layout/IconVerticalSolidList"/>
    <dgm:cxn modelId="{8E1D7571-74D4-4AB3-9B6B-83A86FC864A8}" type="presParOf" srcId="{502F7EA2-04E4-4E76-A6F1-C72DEFD7CEA6}" destId="{EA180CB2-62DA-49DA-89DD-017F1C10CE16}" srcOrd="0" destOrd="0" presId="urn:microsoft.com/office/officeart/2018/2/layout/IconVerticalSolidList"/>
    <dgm:cxn modelId="{0D5A2CE3-0BB1-4721-ABBC-D230B911D3F2}" type="presParOf" srcId="{502F7EA2-04E4-4E76-A6F1-C72DEFD7CEA6}" destId="{5F03158F-CED4-4556-9E0F-7D300B91AAFC}" srcOrd="1" destOrd="0" presId="urn:microsoft.com/office/officeart/2018/2/layout/IconVerticalSolidList"/>
    <dgm:cxn modelId="{15E9C58D-DC1F-4FBB-BD56-4E554DEA3752}" type="presParOf" srcId="{502F7EA2-04E4-4E76-A6F1-C72DEFD7CEA6}" destId="{A2914AA5-5073-4DD2-AAC3-9663FC8C776D}" srcOrd="2" destOrd="0" presId="urn:microsoft.com/office/officeart/2018/2/layout/IconVerticalSolidList"/>
    <dgm:cxn modelId="{F220C3BA-72DB-496A-8272-6EA778C57859}" type="presParOf" srcId="{502F7EA2-04E4-4E76-A6F1-C72DEFD7CEA6}" destId="{4E0BAAED-A821-4F3F-AB5A-4F4B9B49416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ED046-8C7B-46AB-A2C5-D61B597BA67A}">
      <dsp:nvSpPr>
        <dsp:cNvPr id="0" name=""/>
        <dsp:cNvSpPr/>
      </dsp:nvSpPr>
      <dsp:spPr>
        <a:xfrm>
          <a:off x="0" y="507"/>
          <a:ext cx="716101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F738C8-729E-4990-A0BD-F7DCBC643007}">
      <dsp:nvSpPr>
        <dsp:cNvPr id="0" name=""/>
        <dsp:cNvSpPr/>
      </dsp:nvSpPr>
      <dsp:spPr>
        <a:xfrm>
          <a:off x="0" y="507"/>
          <a:ext cx="7161017" cy="46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i="1" kern="1200"/>
            <a:t>Profil FAN</a:t>
          </a:r>
          <a:endParaRPr lang="en-US" sz="2100" kern="1200"/>
        </a:p>
      </dsp:txBody>
      <dsp:txXfrm>
        <a:off x="0" y="507"/>
        <a:ext cx="7161017" cy="461482"/>
      </dsp:txXfrm>
    </dsp:sp>
    <dsp:sp modelId="{DF647C83-AA4E-4610-AAE8-175C87ABE8FF}">
      <dsp:nvSpPr>
        <dsp:cNvPr id="0" name=""/>
        <dsp:cNvSpPr/>
      </dsp:nvSpPr>
      <dsp:spPr>
        <a:xfrm>
          <a:off x="0" y="461990"/>
          <a:ext cx="7161017" cy="0"/>
        </a:xfrm>
        <a:prstGeom prst="line">
          <a:avLst/>
        </a:prstGeom>
        <a:solidFill>
          <a:schemeClr val="accent2">
            <a:hueOff val="-181920"/>
            <a:satOff val="-10491"/>
            <a:lumOff val="1078"/>
            <a:alphaOff val="0"/>
          </a:schemeClr>
        </a:solidFill>
        <a:ln w="12700" cap="flat" cmpd="sng" algn="ctr">
          <a:solidFill>
            <a:schemeClr val="accent2">
              <a:hueOff val="-181920"/>
              <a:satOff val="-10491"/>
              <a:lumOff val="1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FD1347-E557-42D8-AD2E-088DC0A21AA2}">
      <dsp:nvSpPr>
        <dsp:cNvPr id="0" name=""/>
        <dsp:cNvSpPr/>
      </dsp:nvSpPr>
      <dsp:spPr>
        <a:xfrm>
          <a:off x="0" y="461990"/>
          <a:ext cx="7161017" cy="46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Géographique</a:t>
          </a:r>
          <a:endParaRPr lang="en-US" sz="2100" kern="1200"/>
        </a:p>
      </dsp:txBody>
      <dsp:txXfrm>
        <a:off x="0" y="461990"/>
        <a:ext cx="7161017" cy="461482"/>
      </dsp:txXfrm>
    </dsp:sp>
    <dsp:sp modelId="{E76EE706-EF35-4228-A939-99855D0E796B}">
      <dsp:nvSpPr>
        <dsp:cNvPr id="0" name=""/>
        <dsp:cNvSpPr/>
      </dsp:nvSpPr>
      <dsp:spPr>
        <a:xfrm>
          <a:off x="0" y="923473"/>
          <a:ext cx="7161017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A83F26-7815-4AA0-8CB8-2E7E174AC016}">
      <dsp:nvSpPr>
        <dsp:cNvPr id="0" name=""/>
        <dsp:cNvSpPr/>
      </dsp:nvSpPr>
      <dsp:spPr>
        <a:xfrm>
          <a:off x="0" y="923473"/>
          <a:ext cx="7161017" cy="46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Socio-démographique</a:t>
          </a:r>
          <a:endParaRPr lang="en-US" sz="2100" kern="1200"/>
        </a:p>
      </dsp:txBody>
      <dsp:txXfrm>
        <a:off x="0" y="923473"/>
        <a:ext cx="7161017" cy="461482"/>
      </dsp:txXfrm>
    </dsp:sp>
    <dsp:sp modelId="{C765ECBC-FF1B-4AF2-948C-810F4071952F}">
      <dsp:nvSpPr>
        <dsp:cNvPr id="0" name=""/>
        <dsp:cNvSpPr/>
      </dsp:nvSpPr>
      <dsp:spPr>
        <a:xfrm>
          <a:off x="0" y="1384956"/>
          <a:ext cx="7161017" cy="0"/>
        </a:xfrm>
        <a:prstGeom prst="line">
          <a:avLst/>
        </a:prstGeom>
        <a:solidFill>
          <a:schemeClr val="accent2">
            <a:hueOff val="-545761"/>
            <a:satOff val="-31473"/>
            <a:lumOff val="3235"/>
            <a:alphaOff val="0"/>
          </a:schemeClr>
        </a:solidFill>
        <a:ln w="12700" cap="flat" cmpd="sng" algn="ctr">
          <a:solidFill>
            <a:schemeClr val="accent2">
              <a:hueOff val="-545761"/>
              <a:satOff val="-31473"/>
              <a:lumOff val="3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3E8D2-12C1-4297-A1BD-91C1230BCEEE}">
      <dsp:nvSpPr>
        <dsp:cNvPr id="0" name=""/>
        <dsp:cNvSpPr/>
      </dsp:nvSpPr>
      <dsp:spPr>
        <a:xfrm>
          <a:off x="0" y="1384956"/>
          <a:ext cx="7161017" cy="46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Grand flux : Adhérents – licenciés – fans</a:t>
          </a:r>
          <a:endParaRPr lang="en-US" sz="2100" kern="1200"/>
        </a:p>
      </dsp:txBody>
      <dsp:txXfrm>
        <a:off x="0" y="1384956"/>
        <a:ext cx="7161017" cy="461482"/>
      </dsp:txXfrm>
    </dsp:sp>
    <dsp:sp modelId="{851F5BD7-3EFC-4803-ACF9-93E0E2999A69}">
      <dsp:nvSpPr>
        <dsp:cNvPr id="0" name=""/>
        <dsp:cNvSpPr/>
      </dsp:nvSpPr>
      <dsp:spPr>
        <a:xfrm>
          <a:off x="0" y="1846439"/>
          <a:ext cx="7161017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7AFD6-54FA-4400-BABF-B3639C8A98F0}">
      <dsp:nvSpPr>
        <dsp:cNvPr id="0" name=""/>
        <dsp:cNvSpPr/>
      </dsp:nvSpPr>
      <dsp:spPr>
        <a:xfrm>
          <a:off x="0" y="1846439"/>
          <a:ext cx="7161017" cy="46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Clients des partenaires </a:t>
          </a:r>
          <a:endParaRPr lang="en-US" sz="2100" kern="1200"/>
        </a:p>
      </dsp:txBody>
      <dsp:txXfrm>
        <a:off x="0" y="1846439"/>
        <a:ext cx="7161017" cy="461482"/>
      </dsp:txXfrm>
    </dsp:sp>
    <dsp:sp modelId="{8543FBF2-6528-48FA-B8C3-9E5D7DB599A5}">
      <dsp:nvSpPr>
        <dsp:cNvPr id="0" name=""/>
        <dsp:cNvSpPr/>
      </dsp:nvSpPr>
      <dsp:spPr>
        <a:xfrm>
          <a:off x="0" y="2307921"/>
          <a:ext cx="7161017" cy="0"/>
        </a:xfrm>
        <a:prstGeom prst="line">
          <a:avLst/>
        </a:prstGeom>
        <a:solidFill>
          <a:schemeClr val="accent2">
            <a:hueOff val="-909602"/>
            <a:satOff val="-52455"/>
            <a:lumOff val="5392"/>
            <a:alphaOff val="0"/>
          </a:schemeClr>
        </a:solidFill>
        <a:ln w="12700" cap="flat" cmpd="sng" algn="ctr">
          <a:solidFill>
            <a:schemeClr val="accent2">
              <a:hueOff val="-909602"/>
              <a:satOff val="-52455"/>
              <a:lumOff val="53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E0E446-7A4D-44B4-903F-7EA783228258}">
      <dsp:nvSpPr>
        <dsp:cNvPr id="0" name=""/>
        <dsp:cNvSpPr/>
      </dsp:nvSpPr>
      <dsp:spPr>
        <a:xfrm>
          <a:off x="0" y="2307921"/>
          <a:ext cx="7161017" cy="46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CE ?</a:t>
          </a:r>
          <a:endParaRPr lang="en-US" sz="2100" kern="1200"/>
        </a:p>
      </dsp:txBody>
      <dsp:txXfrm>
        <a:off x="0" y="2307921"/>
        <a:ext cx="7161017" cy="461482"/>
      </dsp:txXfrm>
    </dsp:sp>
    <dsp:sp modelId="{0A808793-8152-47F8-ABB9-8F9F36A8513F}">
      <dsp:nvSpPr>
        <dsp:cNvPr id="0" name=""/>
        <dsp:cNvSpPr/>
      </dsp:nvSpPr>
      <dsp:spPr>
        <a:xfrm>
          <a:off x="0" y="2769404"/>
          <a:ext cx="7161017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D86EEE-5618-43DA-93A3-EED60DA93CF3}">
      <dsp:nvSpPr>
        <dsp:cNvPr id="0" name=""/>
        <dsp:cNvSpPr/>
      </dsp:nvSpPr>
      <dsp:spPr>
        <a:xfrm>
          <a:off x="0" y="2769404"/>
          <a:ext cx="7161017" cy="46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Zones défavorisées ?</a:t>
          </a:r>
          <a:endParaRPr lang="en-US" sz="2100" kern="1200"/>
        </a:p>
      </dsp:txBody>
      <dsp:txXfrm>
        <a:off x="0" y="2769404"/>
        <a:ext cx="7161017" cy="461482"/>
      </dsp:txXfrm>
    </dsp:sp>
    <dsp:sp modelId="{71EE3699-B8E5-48E6-BE31-15E443B7D0DC}">
      <dsp:nvSpPr>
        <dsp:cNvPr id="0" name=""/>
        <dsp:cNvSpPr/>
      </dsp:nvSpPr>
      <dsp:spPr>
        <a:xfrm>
          <a:off x="0" y="3230887"/>
          <a:ext cx="7161017" cy="0"/>
        </a:xfrm>
        <a:prstGeom prst="line">
          <a:avLst/>
        </a:prstGeom>
        <a:solidFill>
          <a:schemeClr val="accent2">
            <a:hueOff val="-1273443"/>
            <a:satOff val="-73437"/>
            <a:lumOff val="7549"/>
            <a:alphaOff val="0"/>
          </a:schemeClr>
        </a:solidFill>
        <a:ln w="12700" cap="flat" cmpd="sng" algn="ctr">
          <a:solidFill>
            <a:schemeClr val="accent2">
              <a:hueOff val="-1273443"/>
              <a:satOff val="-73437"/>
              <a:lumOff val="7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96B7A-12AD-4A3E-94D2-F5BDAF76533F}">
      <dsp:nvSpPr>
        <dsp:cNvPr id="0" name=""/>
        <dsp:cNvSpPr/>
      </dsp:nvSpPr>
      <dsp:spPr>
        <a:xfrm>
          <a:off x="0" y="3230887"/>
          <a:ext cx="7161017" cy="46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Fidélité à l’événement (habitudes) ?</a:t>
          </a:r>
          <a:endParaRPr lang="en-US" sz="2100" kern="1200"/>
        </a:p>
      </dsp:txBody>
      <dsp:txXfrm>
        <a:off x="0" y="3230887"/>
        <a:ext cx="7161017" cy="461482"/>
      </dsp:txXfrm>
    </dsp:sp>
    <dsp:sp modelId="{56EE76AE-96CE-4C60-9F92-D439AB33B3C3}">
      <dsp:nvSpPr>
        <dsp:cNvPr id="0" name=""/>
        <dsp:cNvSpPr/>
      </dsp:nvSpPr>
      <dsp:spPr>
        <a:xfrm>
          <a:off x="0" y="3692370"/>
          <a:ext cx="7161017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FA227-4FC4-4315-91AB-AE321F66F452}">
      <dsp:nvSpPr>
        <dsp:cNvPr id="0" name=""/>
        <dsp:cNvSpPr/>
      </dsp:nvSpPr>
      <dsp:spPr>
        <a:xfrm>
          <a:off x="0" y="3692370"/>
          <a:ext cx="7161017" cy="461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Habitudes de consommation</a:t>
          </a:r>
          <a:endParaRPr lang="en-US" sz="2100" kern="1200"/>
        </a:p>
      </dsp:txBody>
      <dsp:txXfrm>
        <a:off x="0" y="3692370"/>
        <a:ext cx="7161017" cy="461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D717C-E51D-4037-A6C5-78179626812A}">
      <dsp:nvSpPr>
        <dsp:cNvPr id="0" name=""/>
        <dsp:cNvSpPr/>
      </dsp:nvSpPr>
      <dsp:spPr>
        <a:xfrm>
          <a:off x="0" y="623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BAF164-9A4B-4F94-BE37-AECB4913220A}">
      <dsp:nvSpPr>
        <dsp:cNvPr id="0" name=""/>
        <dsp:cNvSpPr/>
      </dsp:nvSpPr>
      <dsp:spPr>
        <a:xfrm>
          <a:off x="0" y="62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Fixation des prix en fonction des coûts de revient et des différentes cibles.</a:t>
          </a:r>
          <a:endParaRPr lang="en-US" sz="1900" kern="1200"/>
        </a:p>
      </dsp:txBody>
      <dsp:txXfrm>
        <a:off x="0" y="623"/>
        <a:ext cx="6492875" cy="1020830"/>
      </dsp:txXfrm>
    </dsp:sp>
    <dsp:sp modelId="{39C3795D-0114-4CD8-B5B7-930B8D327D11}">
      <dsp:nvSpPr>
        <dsp:cNvPr id="0" name=""/>
        <dsp:cNvSpPr/>
      </dsp:nvSpPr>
      <dsp:spPr>
        <a:xfrm>
          <a:off x="0" y="1021453"/>
          <a:ext cx="6492875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3A8F83-C338-421B-9124-BCDE83427FB1}">
      <dsp:nvSpPr>
        <dsp:cNvPr id="0" name=""/>
        <dsp:cNvSpPr/>
      </dsp:nvSpPr>
      <dsp:spPr>
        <a:xfrm>
          <a:off x="0" y="1021453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Avoir une démarche proactive : chercher la rentabilité lors de la commercialisation de la billetterie en ayant la segmentation la plus fine possible afin de ne pas délaisser des catégories !</a:t>
          </a:r>
          <a:endParaRPr lang="en-US" sz="1900" kern="1200"/>
        </a:p>
      </dsp:txBody>
      <dsp:txXfrm>
        <a:off x="0" y="1021453"/>
        <a:ext cx="6492875" cy="1020830"/>
      </dsp:txXfrm>
    </dsp:sp>
    <dsp:sp modelId="{DF4739C4-2772-461D-B7F5-A928456FDCB2}">
      <dsp:nvSpPr>
        <dsp:cNvPr id="0" name=""/>
        <dsp:cNvSpPr/>
      </dsp:nvSpPr>
      <dsp:spPr>
        <a:xfrm>
          <a:off x="0" y="2042284"/>
          <a:ext cx="649287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4FC674-8E98-4C81-B78B-9950F33B1D25}">
      <dsp:nvSpPr>
        <dsp:cNvPr id="0" name=""/>
        <dsp:cNvSpPr/>
      </dsp:nvSpPr>
      <dsp:spPr>
        <a:xfrm>
          <a:off x="0" y="2042284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Pouvoir proposer un maximum d’offres : très difficile !</a:t>
          </a:r>
          <a:endParaRPr lang="en-US" sz="1900" kern="1200"/>
        </a:p>
      </dsp:txBody>
      <dsp:txXfrm>
        <a:off x="0" y="2042284"/>
        <a:ext cx="6492875" cy="1020830"/>
      </dsp:txXfrm>
    </dsp:sp>
    <dsp:sp modelId="{59F0DF30-380E-41AD-9EB6-CD88E5446620}">
      <dsp:nvSpPr>
        <dsp:cNvPr id="0" name=""/>
        <dsp:cNvSpPr/>
      </dsp:nvSpPr>
      <dsp:spPr>
        <a:xfrm>
          <a:off x="0" y="3063115"/>
          <a:ext cx="6492875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A4D995-FBEE-41FF-B691-7ACE62D4B182}">
      <dsp:nvSpPr>
        <dsp:cNvPr id="0" name=""/>
        <dsp:cNvSpPr/>
      </dsp:nvSpPr>
      <dsp:spPr>
        <a:xfrm>
          <a:off x="0" y="3063115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Avoir une démarche responsable : accessibilité de l’offre événementielle sans pour autant « cannibaliser » son produit !</a:t>
          </a:r>
          <a:endParaRPr lang="en-US" sz="1900" kern="1200"/>
        </a:p>
      </dsp:txBody>
      <dsp:txXfrm>
        <a:off x="0" y="3063115"/>
        <a:ext cx="6492875" cy="1020830"/>
      </dsp:txXfrm>
    </dsp:sp>
    <dsp:sp modelId="{AE9F9CEB-205B-477A-A13A-C0BB22737214}">
      <dsp:nvSpPr>
        <dsp:cNvPr id="0" name=""/>
        <dsp:cNvSpPr/>
      </dsp:nvSpPr>
      <dsp:spPr>
        <a:xfrm>
          <a:off x="0" y="4083946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5836D-1E42-42B5-8AC4-B36819FDBD72}">
      <dsp:nvSpPr>
        <dsp:cNvPr id="0" name=""/>
        <dsp:cNvSpPr/>
      </dsp:nvSpPr>
      <dsp:spPr>
        <a:xfrm>
          <a:off x="0" y="4083946"/>
          <a:ext cx="6492875" cy="10208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Contrôler cette offre et notamment les « invités » indirects</a:t>
          </a:r>
          <a:endParaRPr lang="en-US" sz="1900" kern="1200"/>
        </a:p>
      </dsp:txBody>
      <dsp:txXfrm>
        <a:off x="0" y="4083946"/>
        <a:ext cx="6492875" cy="10208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C6BB3-3093-41B1-A264-A99928A8E4F3}">
      <dsp:nvSpPr>
        <dsp:cNvPr id="0" name=""/>
        <dsp:cNvSpPr/>
      </dsp:nvSpPr>
      <dsp:spPr>
        <a:xfrm>
          <a:off x="0" y="2028"/>
          <a:ext cx="716101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18A273-6154-4242-A44F-CB4633C890C6}">
      <dsp:nvSpPr>
        <dsp:cNvPr id="0" name=""/>
        <dsp:cNvSpPr/>
      </dsp:nvSpPr>
      <dsp:spPr>
        <a:xfrm>
          <a:off x="0" y="2028"/>
          <a:ext cx="7161017" cy="691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QUOI :</a:t>
          </a:r>
          <a:r>
            <a:rPr lang="fr-FR" sz="1900" kern="1200"/>
            <a:t> quel produit, service, expérience, action, veut-on promouvoir ? </a:t>
          </a:r>
          <a:endParaRPr lang="en-US" sz="1900" kern="1200"/>
        </a:p>
      </dsp:txBody>
      <dsp:txXfrm>
        <a:off x="0" y="2028"/>
        <a:ext cx="7161017" cy="691717"/>
      </dsp:txXfrm>
    </dsp:sp>
    <dsp:sp modelId="{089AE835-4CC0-4557-B62F-3C7C71BD6A35}">
      <dsp:nvSpPr>
        <dsp:cNvPr id="0" name=""/>
        <dsp:cNvSpPr/>
      </dsp:nvSpPr>
      <dsp:spPr>
        <a:xfrm>
          <a:off x="0" y="693745"/>
          <a:ext cx="716101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250602-D6B4-41DC-BBC0-9A95CB0B080A}">
      <dsp:nvSpPr>
        <dsp:cNvPr id="0" name=""/>
        <dsp:cNvSpPr/>
      </dsp:nvSpPr>
      <dsp:spPr>
        <a:xfrm>
          <a:off x="0" y="693745"/>
          <a:ext cx="7161017" cy="691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POURQUOI :</a:t>
          </a:r>
          <a:r>
            <a:rPr lang="fr-FR" sz="1900" kern="1200"/>
            <a:t> quels sont les objectifs ? (type d'objectifs : de notoriété (top of mind), de réputation, commerciaux…) </a:t>
          </a:r>
          <a:endParaRPr lang="en-US" sz="1900" kern="1200"/>
        </a:p>
      </dsp:txBody>
      <dsp:txXfrm>
        <a:off x="0" y="693745"/>
        <a:ext cx="7161017" cy="691717"/>
      </dsp:txXfrm>
    </dsp:sp>
    <dsp:sp modelId="{CF258D87-CB9B-41C5-8C5F-5A99C5E84A92}">
      <dsp:nvSpPr>
        <dsp:cNvPr id="0" name=""/>
        <dsp:cNvSpPr/>
      </dsp:nvSpPr>
      <dsp:spPr>
        <a:xfrm>
          <a:off x="0" y="1385463"/>
          <a:ext cx="716101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4BB3B-4A43-412F-8415-647836146E65}">
      <dsp:nvSpPr>
        <dsp:cNvPr id="0" name=""/>
        <dsp:cNvSpPr/>
      </dsp:nvSpPr>
      <dsp:spPr>
        <a:xfrm>
          <a:off x="0" y="1385463"/>
          <a:ext cx="7161017" cy="691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A QUI :</a:t>
          </a:r>
          <a:r>
            <a:rPr lang="fr-FR" sz="1900" kern="1200"/>
            <a:t> auprès de quelles cibles? (définition des cibles, et de leurs freins et motivations.) </a:t>
          </a:r>
          <a:endParaRPr lang="en-US" sz="1900" kern="1200"/>
        </a:p>
      </dsp:txBody>
      <dsp:txXfrm>
        <a:off x="0" y="1385463"/>
        <a:ext cx="7161017" cy="691717"/>
      </dsp:txXfrm>
    </dsp:sp>
    <dsp:sp modelId="{5D89EF04-7AE8-4A93-A7F8-AEFA4565CFEB}">
      <dsp:nvSpPr>
        <dsp:cNvPr id="0" name=""/>
        <dsp:cNvSpPr/>
      </dsp:nvSpPr>
      <dsp:spPr>
        <a:xfrm>
          <a:off x="0" y="2077180"/>
          <a:ext cx="716101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68C43-A7A7-4942-91DF-B4EEEB3D271F}">
      <dsp:nvSpPr>
        <dsp:cNvPr id="0" name=""/>
        <dsp:cNvSpPr/>
      </dsp:nvSpPr>
      <dsp:spPr>
        <a:xfrm>
          <a:off x="0" y="2077180"/>
          <a:ext cx="7161017" cy="691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COMBIEN :</a:t>
          </a:r>
          <a:r>
            <a:rPr lang="fr-FR" sz="1900" kern="1200"/>
            <a:t> quel budget est-il alloué ? </a:t>
          </a:r>
          <a:endParaRPr lang="en-US" sz="1900" kern="1200"/>
        </a:p>
      </dsp:txBody>
      <dsp:txXfrm>
        <a:off x="0" y="2077180"/>
        <a:ext cx="7161017" cy="691717"/>
      </dsp:txXfrm>
    </dsp:sp>
    <dsp:sp modelId="{274A54CD-F2FA-4A82-A00D-1B85796A9DFC}">
      <dsp:nvSpPr>
        <dsp:cNvPr id="0" name=""/>
        <dsp:cNvSpPr/>
      </dsp:nvSpPr>
      <dsp:spPr>
        <a:xfrm>
          <a:off x="0" y="2768897"/>
          <a:ext cx="716101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90E366-64F4-4E69-8F68-E9FED2E47C0F}">
      <dsp:nvSpPr>
        <dsp:cNvPr id="0" name=""/>
        <dsp:cNvSpPr/>
      </dsp:nvSpPr>
      <dsp:spPr>
        <a:xfrm>
          <a:off x="0" y="2768897"/>
          <a:ext cx="7161017" cy="691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COMMENT :</a:t>
          </a:r>
          <a:r>
            <a:rPr lang="fr-FR" sz="1900" kern="1200"/>
            <a:t> par quels moyens - adaptés à chaque cible, et en fonction du budget </a:t>
          </a:r>
          <a:endParaRPr lang="en-US" sz="1900" kern="1200"/>
        </a:p>
      </dsp:txBody>
      <dsp:txXfrm>
        <a:off x="0" y="2768897"/>
        <a:ext cx="7161017" cy="691717"/>
      </dsp:txXfrm>
    </dsp:sp>
    <dsp:sp modelId="{B967DDCD-B9F1-486B-97DF-E39472E00FF8}">
      <dsp:nvSpPr>
        <dsp:cNvPr id="0" name=""/>
        <dsp:cNvSpPr/>
      </dsp:nvSpPr>
      <dsp:spPr>
        <a:xfrm>
          <a:off x="0" y="3460615"/>
          <a:ext cx="716101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A8587-EBD0-425A-84A7-A8D3AA028E77}">
      <dsp:nvSpPr>
        <dsp:cNvPr id="0" name=""/>
        <dsp:cNvSpPr/>
      </dsp:nvSpPr>
      <dsp:spPr>
        <a:xfrm>
          <a:off x="0" y="3460615"/>
          <a:ext cx="7161017" cy="691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/>
            <a:t>QUAND :</a:t>
          </a:r>
          <a:r>
            <a:rPr lang="fr-FR" sz="1900" kern="1200"/>
            <a:t> selon quel planning </a:t>
          </a:r>
          <a:endParaRPr lang="en-US" sz="1900" kern="1200"/>
        </a:p>
      </dsp:txBody>
      <dsp:txXfrm>
        <a:off x="0" y="3460615"/>
        <a:ext cx="7161017" cy="6917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2C2F04-3849-4EA3-8EC3-B1D0F306B5CD}">
      <dsp:nvSpPr>
        <dsp:cNvPr id="0" name=""/>
        <dsp:cNvSpPr/>
      </dsp:nvSpPr>
      <dsp:spPr>
        <a:xfrm>
          <a:off x="0" y="1703"/>
          <a:ext cx="6832212" cy="7257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8F112-A4D4-4B40-ABAB-F1FD38045367}">
      <dsp:nvSpPr>
        <dsp:cNvPr id="0" name=""/>
        <dsp:cNvSpPr/>
      </dsp:nvSpPr>
      <dsp:spPr>
        <a:xfrm>
          <a:off x="219526" y="164987"/>
          <a:ext cx="399138" cy="3991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316F4-69C1-462A-8BF1-9A2F0578DB16}">
      <dsp:nvSpPr>
        <dsp:cNvPr id="0" name=""/>
        <dsp:cNvSpPr/>
      </dsp:nvSpPr>
      <dsp:spPr>
        <a:xfrm>
          <a:off x="838191" y="1703"/>
          <a:ext cx="5994020" cy="72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04" tIns="76804" rIns="76804" bIns="768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TV </a:t>
          </a:r>
          <a:endParaRPr lang="en-US" sz="1900" kern="1200"/>
        </a:p>
      </dsp:txBody>
      <dsp:txXfrm>
        <a:off x="838191" y="1703"/>
        <a:ext cx="5994020" cy="725706"/>
      </dsp:txXfrm>
    </dsp:sp>
    <dsp:sp modelId="{12DFF93B-32EC-4C36-8DC1-5A120F8B8A4C}">
      <dsp:nvSpPr>
        <dsp:cNvPr id="0" name=""/>
        <dsp:cNvSpPr/>
      </dsp:nvSpPr>
      <dsp:spPr>
        <a:xfrm>
          <a:off x="0" y="908836"/>
          <a:ext cx="6832212" cy="7257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8FDBC-F50F-4F92-9BFB-ACCCB6C6D5A0}">
      <dsp:nvSpPr>
        <dsp:cNvPr id="0" name=""/>
        <dsp:cNvSpPr/>
      </dsp:nvSpPr>
      <dsp:spPr>
        <a:xfrm>
          <a:off x="219526" y="1072120"/>
          <a:ext cx="399138" cy="3991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F8D895-E483-4985-AD5A-EB6FE60D1308}">
      <dsp:nvSpPr>
        <dsp:cNvPr id="0" name=""/>
        <dsp:cNvSpPr/>
      </dsp:nvSpPr>
      <dsp:spPr>
        <a:xfrm>
          <a:off x="838191" y="908836"/>
          <a:ext cx="5994020" cy="72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04" tIns="76804" rIns="76804" bIns="768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Radio</a:t>
          </a:r>
          <a:endParaRPr lang="en-US" sz="1900" kern="1200"/>
        </a:p>
      </dsp:txBody>
      <dsp:txXfrm>
        <a:off x="838191" y="908836"/>
        <a:ext cx="5994020" cy="725706"/>
      </dsp:txXfrm>
    </dsp:sp>
    <dsp:sp modelId="{B5E7C42D-862E-42F6-8EBA-CDE5EC279B39}">
      <dsp:nvSpPr>
        <dsp:cNvPr id="0" name=""/>
        <dsp:cNvSpPr/>
      </dsp:nvSpPr>
      <dsp:spPr>
        <a:xfrm>
          <a:off x="0" y="1815969"/>
          <a:ext cx="6832212" cy="7257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27E882-72A6-471A-940E-A89ECDE19526}">
      <dsp:nvSpPr>
        <dsp:cNvPr id="0" name=""/>
        <dsp:cNvSpPr/>
      </dsp:nvSpPr>
      <dsp:spPr>
        <a:xfrm>
          <a:off x="219526" y="1979253"/>
          <a:ext cx="399138" cy="3991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DD247-799A-4F9B-9D05-2DD294BB0D88}">
      <dsp:nvSpPr>
        <dsp:cNvPr id="0" name=""/>
        <dsp:cNvSpPr/>
      </dsp:nvSpPr>
      <dsp:spPr>
        <a:xfrm>
          <a:off x="838191" y="1815969"/>
          <a:ext cx="5994020" cy="72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04" tIns="76804" rIns="76804" bIns="768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Internet</a:t>
          </a:r>
          <a:endParaRPr lang="en-US" sz="1900" kern="1200"/>
        </a:p>
      </dsp:txBody>
      <dsp:txXfrm>
        <a:off x="838191" y="1815969"/>
        <a:ext cx="5994020" cy="725706"/>
      </dsp:txXfrm>
    </dsp:sp>
    <dsp:sp modelId="{E478320E-4821-4762-8A41-22D116D8576B}">
      <dsp:nvSpPr>
        <dsp:cNvPr id="0" name=""/>
        <dsp:cNvSpPr/>
      </dsp:nvSpPr>
      <dsp:spPr>
        <a:xfrm>
          <a:off x="0" y="2723102"/>
          <a:ext cx="6832212" cy="7257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54B01-C693-45E7-B175-A1A482419505}">
      <dsp:nvSpPr>
        <dsp:cNvPr id="0" name=""/>
        <dsp:cNvSpPr/>
      </dsp:nvSpPr>
      <dsp:spPr>
        <a:xfrm>
          <a:off x="219526" y="2886386"/>
          <a:ext cx="399138" cy="39913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BF1CF-EFE4-4020-9FD5-65952208481F}">
      <dsp:nvSpPr>
        <dsp:cNvPr id="0" name=""/>
        <dsp:cNvSpPr/>
      </dsp:nvSpPr>
      <dsp:spPr>
        <a:xfrm>
          <a:off x="838191" y="2723102"/>
          <a:ext cx="5994020" cy="72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04" tIns="76804" rIns="76804" bIns="768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Presse</a:t>
          </a:r>
          <a:endParaRPr lang="en-US" sz="1900" kern="1200"/>
        </a:p>
      </dsp:txBody>
      <dsp:txXfrm>
        <a:off x="838191" y="2723102"/>
        <a:ext cx="5994020" cy="725706"/>
      </dsp:txXfrm>
    </dsp:sp>
    <dsp:sp modelId="{C303184F-F51B-4DCA-8564-6105617A0277}">
      <dsp:nvSpPr>
        <dsp:cNvPr id="0" name=""/>
        <dsp:cNvSpPr/>
      </dsp:nvSpPr>
      <dsp:spPr>
        <a:xfrm>
          <a:off x="0" y="3630236"/>
          <a:ext cx="6832212" cy="72570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74373-ECF8-4E85-A9ED-6A99F7E397E7}">
      <dsp:nvSpPr>
        <dsp:cNvPr id="0" name=""/>
        <dsp:cNvSpPr/>
      </dsp:nvSpPr>
      <dsp:spPr>
        <a:xfrm>
          <a:off x="219526" y="3793520"/>
          <a:ext cx="399138" cy="39913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EDA1F9-66D0-4760-AC93-CCAA775A9260}">
      <dsp:nvSpPr>
        <dsp:cNvPr id="0" name=""/>
        <dsp:cNvSpPr/>
      </dsp:nvSpPr>
      <dsp:spPr>
        <a:xfrm>
          <a:off x="838191" y="3630236"/>
          <a:ext cx="5994020" cy="72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04" tIns="76804" rIns="76804" bIns="768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4*3 : pas de modèle d’affiche mais au moins les messages clés : dates – lieu – contenu </a:t>
          </a:r>
          <a:endParaRPr lang="en-US" sz="1900" kern="1200"/>
        </a:p>
      </dsp:txBody>
      <dsp:txXfrm>
        <a:off x="838191" y="3630236"/>
        <a:ext cx="5994020" cy="725706"/>
      </dsp:txXfrm>
    </dsp:sp>
    <dsp:sp modelId="{B07BEC1F-6066-4C57-838F-AC4EC0FF152B}">
      <dsp:nvSpPr>
        <dsp:cNvPr id="0" name=""/>
        <dsp:cNvSpPr/>
      </dsp:nvSpPr>
      <dsp:spPr>
        <a:xfrm>
          <a:off x="0" y="4537369"/>
          <a:ext cx="6832212" cy="7257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B3873D-C32E-477C-AFF9-2F2D2D234536}">
      <dsp:nvSpPr>
        <dsp:cNvPr id="0" name=""/>
        <dsp:cNvSpPr/>
      </dsp:nvSpPr>
      <dsp:spPr>
        <a:xfrm>
          <a:off x="219526" y="4700653"/>
          <a:ext cx="399138" cy="39913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E8DA1-7969-42F0-82B7-6B3ACA7A5C06}">
      <dsp:nvSpPr>
        <dsp:cNvPr id="0" name=""/>
        <dsp:cNvSpPr/>
      </dsp:nvSpPr>
      <dsp:spPr>
        <a:xfrm>
          <a:off x="838191" y="4537369"/>
          <a:ext cx="5994020" cy="725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804" tIns="76804" rIns="76804" bIns="768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i="1" kern="1200"/>
            <a:t>Le choix de vos partenaires médias doit se faire en cohérence avec votre stratégie de communication.</a:t>
          </a:r>
          <a:endParaRPr lang="en-US" sz="1900" kern="1200"/>
        </a:p>
      </dsp:txBody>
      <dsp:txXfrm>
        <a:off x="838191" y="4537369"/>
        <a:ext cx="5994020" cy="7257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C1E8B-50DC-4E2C-AFE0-FC485B601C26}">
      <dsp:nvSpPr>
        <dsp:cNvPr id="0" name=""/>
        <dsp:cNvSpPr/>
      </dsp:nvSpPr>
      <dsp:spPr>
        <a:xfrm>
          <a:off x="0" y="4113"/>
          <a:ext cx="6832212" cy="8760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BB6B30-C9D5-43F7-BEAF-B4AB9E19AA4B}">
      <dsp:nvSpPr>
        <dsp:cNvPr id="0" name=""/>
        <dsp:cNvSpPr/>
      </dsp:nvSpPr>
      <dsp:spPr>
        <a:xfrm>
          <a:off x="265017" y="201233"/>
          <a:ext cx="481850" cy="4818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52EE92-5CEC-4B2C-B732-48AD5DF628BD}">
      <dsp:nvSpPr>
        <dsp:cNvPr id="0" name=""/>
        <dsp:cNvSpPr/>
      </dsp:nvSpPr>
      <dsp:spPr>
        <a:xfrm>
          <a:off x="1011886" y="4113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Renouvellement des idées</a:t>
          </a:r>
          <a:endParaRPr lang="en-US" sz="1700" kern="1200"/>
        </a:p>
      </dsp:txBody>
      <dsp:txXfrm>
        <a:off x="1011886" y="4113"/>
        <a:ext cx="5820325" cy="876092"/>
      </dsp:txXfrm>
    </dsp:sp>
    <dsp:sp modelId="{1148BCEC-4AFA-4FB1-9F54-FA3B823AFE94}">
      <dsp:nvSpPr>
        <dsp:cNvPr id="0" name=""/>
        <dsp:cNvSpPr/>
      </dsp:nvSpPr>
      <dsp:spPr>
        <a:xfrm>
          <a:off x="0" y="1099228"/>
          <a:ext cx="6832212" cy="8760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CD27E-1D7C-47BE-A604-47B432A15FB0}">
      <dsp:nvSpPr>
        <dsp:cNvPr id="0" name=""/>
        <dsp:cNvSpPr/>
      </dsp:nvSpPr>
      <dsp:spPr>
        <a:xfrm>
          <a:off x="265017" y="1296349"/>
          <a:ext cx="481850" cy="4818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2A53B-C965-4FD9-9D82-20F821C0F7B6}">
      <dsp:nvSpPr>
        <dsp:cNvPr id="0" name=""/>
        <dsp:cNvSpPr/>
      </dsp:nvSpPr>
      <dsp:spPr>
        <a:xfrm>
          <a:off x="1011886" y="1099228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Décalage pour être diffusé et mémorisé</a:t>
          </a:r>
          <a:endParaRPr lang="en-US" sz="1700" kern="1200"/>
        </a:p>
      </dsp:txBody>
      <dsp:txXfrm>
        <a:off x="1011886" y="1099228"/>
        <a:ext cx="5820325" cy="876092"/>
      </dsp:txXfrm>
    </dsp:sp>
    <dsp:sp modelId="{AC92A9FE-C9BD-4345-8FB9-D278F210E232}">
      <dsp:nvSpPr>
        <dsp:cNvPr id="0" name=""/>
        <dsp:cNvSpPr/>
      </dsp:nvSpPr>
      <dsp:spPr>
        <a:xfrm>
          <a:off x="0" y="2194343"/>
          <a:ext cx="6832212" cy="8760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575C9-C7CD-4218-99F9-1E9DDCCE5151}">
      <dsp:nvSpPr>
        <dsp:cNvPr id="0" name=""/>
        <dsp:cNvSpPr/>
      </dsp:nvSpPr>
      <dsp:spPr>
        <a:xfrm>
          <a:off x="265017" y="2391464"/>
          <a:ext cx="481850" cy="4818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E0F632-82BF-40B1-A2F4-03A5DC81BCD1}">
      <dsp:nvSpPr>
        <dsp:cNvPr id="0" name=""/>
        <dsp:cNvSpPr/>
      </dsp:nvSpPr>
      <dsp:spPr>
        <a:xfrm>
          <a:off x="1011886" y="2194343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Difficultés pour identifier vos Alphas et Abeilles et les « manier » avec précautions</a:t>
          </a:r>
          <a:endParaRPr lang="en-US" sz="1700" kern="1200"/>
        </a:p>
      </dsp:txBody>
      <dsp:txXfrm>
        <a:off x="1011886" y="2194343"/>
        <a:ext cx="5820325" cy="876092"/>
      </dsp:txXfrm>
    </dsp:sp>
    <dsp:sp modelId="{0F7604DB-F1CE-4164-8B02-9D479BD73F09}">
      <dsp:nvSpPr>
        <dsp:cNvPr id="0" name=""/>
        <dsp:cNvSpPr/>
      </dsp:nvSpPr>
      <dsp:spPr>
        <a:xfrm>
          <a:off x="0" y="3289458"/>
          <a:ext cx="6832212" cy="87609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4704E-ACEA-4F5F-BCA7-EE21AAD8CD92}">
      <dsp:nvSpPr>
        <dsp:cNvPr id="0" name=""/>
        <dsp:cNvSpPr/>
      </dsp:nvSpPr>
      <dsp:spPr>
        <a:xfrm>
          <a:off x="265017" y="3486579"/>
          <a:ext cx="481850" cy="4818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C66EC-2FB7-4CBC-AAE9-36CAE38CDCA7}">
      <dsp:nvSpPr>
        <dsp:cNvPr id="0" name=""/>
        <dsp:cNvSpPr/>
      </dsp:nvSpPr>
      <dsp:spPr>
        <a:xfrm>
          <a:off x="1011886" y="3289458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Accentuer la transprence (franchise)</a:t>
          </a:r>
          <a:endParaRPr lang="en-US" sz="1700" kern="1200"/>
        </a:p>
      </dsp:txBody>
      <dsp:txXfrm>
        <a:off x="1011886" y="3289458"/>
        <a:ext cx="5820325" cy="876092"/>
      </dsp:txXfrm>
    </dsp:sp>
    <dsp:sp modelId="{1ADA91B5-40CF-4AE1-AAF6-464CEDCAF0AE}">
      <dsp:nvSpPr>
        <dsp:cNvPr id="0" name=""/>
        <dsp:cNvSpPr/>
      </dsp:nvSpPr>
      <dsp:spPr>
        <a:xfrm>
          <a:off x="0" y="4384573"/>
          <a:ext cx="6832212" cy="8760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3BF21D-1279-48B9-AE5F-E98BAAAF3BD2}">
      <dsp:nvSpPr>
        <dsp:cNvPr id="0" name=""/>
        <dsp:cNvSpPr/>
      </dsp:nvSpPr>
      <dsp:spPr>
        <a:xfrm>
          <a:off x="265017" y="4581694"/>
          <a:ext cx="481850" cy="48185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BEB2B-533D-4139-B8FF-5EBE54DCB03F}">
      <dsp:nvSpPr>
        <dsp:cNvPr id="0" name=""/>
        <dsp:cNvSpPr/>
      </dsp:nvSpPr>
      <dsp:spPr>
        <a:xfrm>
          <a:off x="1011886" y="4384573"/>
          <a:ext cx="5820325" cy="876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20" tIns="92720" rIns="92720" bIns="9272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Attention aux effets boomerang : Entertainment doit être au moins du niveau de l’expérience centrale, ne pas de décevoir.</a:t>
          </a:r>
          <a:endParaRPr lang="en-US" sz="1700" kern="1200"/>
        </a:p>
      </dsp:txBody>
      <dsp:txXfrm>
        <a:off x="1011886" y="4384573"/>
        <a:ext cx="5820325" cy="8760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49AC8-B6D9-469E-BA20-F2D83EB558D7}">
      <dsp:nvSpPr>
        <dsp:cNvPr id="0" name=""/>
        <dsp:cNvSpPr/>
      </dsp:nvSpPr>
      <dsp:spPr>
        <a:xfrm>
          <a:off x="0" y="642"/>
          <a:ext cx="6832212" cy="15038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02F21-5444-4C5A-834A-711FA6D12A4C}">
      <dsp:nvSpPr>
        <dsp:cNvPr id="0" name=""/>
        <dsp:cNvSpPr/>
      </dsp:nvSpPr>
      <dsp:spPr>
        <a:xfrm>
          <a:off x="454916" y="339010"/>
          <a:ext cx="827120" cy="8271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51240-0A9C-4DAA-B58C-56F7FF0364B7}">
      <dsp:nvSpPr>
        <dsp:cNvPr id="0" name=""/>
        <dsp:cNvSpPr/>
      </dsp:nvSpPr>
      <dsp:spPr>
        <a:xfrm>
          <a:off x="1736952" y="642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Baisse des coûts de la communication</a:t>
          </a:r>
          <a:endParaRPr lang="en-US" sz="2100" kern="1200"/>
        </a:p>
      </dsp:txBody>
      <dsp:txXfrm>
        <a:off x="1736952" y="642"/>
        <a:ext cx="5095259" cy="1503855"/>
      </dsp:txXfrm>
    </dsp:sp>
    <dsp:sp modelId="{C06D16C9-5E9E-4336-915C-121E48A9B2EB}">
      <dsp:nvSpPr>
        <dsp:cNvPr id="0" name=""/>
        <dsp:cNvSpPr/>
      </dsp:nvSpPr>
      <dsp:spPr>
        <a:xfrm>
          <a:off x="0" y="1880461"/>
          <a:ext cx="6832212" cy="1503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F9341-9C2F-4F45-9B91-5764F73CFF3F}">
      <dsp:nvSpPr>
        <dsp:cNvPr id="0" name=""/>
        <dsp:cNvSpPr/>
      </dsp:nvSpPr>
      <dsp:spPr>
        <a:xfrm>
          <a:off x="454916" y="2218829"/>
          <a:ext cx="827120" cy="8271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86507-4B38-416E-ACA6-36CAB1557942}">
      <dsp:nvSpPr>
        <dsp:cNvPr id="0" name=""/>
        <dsp:cNvSpPr/>
      </dsp:nvSpPr>
      <dsp:spPr>
        <a:xfrm>
          <a:off x="1736952" y="1880461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Apparition de nouveaux médias plus interactifs et créatifs (mobiles, videos games…)</a:t>
          </a:r>
          <a:endParaRPr lang="en-US" sz="2100" kern="1200"/>
        </a:p>
      </dsp:txBody>
      <dsp:txXfrm>
        <a:off x="1736952" y="1880461"/>
        <a:ext cx="5095259" cy="1503855"/>
      </dsp:txXfrm>
    </dsp:sp>
    <dsp:sp modelId="{EA180CB2-62DA-49DA-89DD-017F1C10CE16}">
      <dsp:nvSpPr>
        <dsp:cNvPr id="0" name=""/>
        <dsp:cNvSpPr/>
      </dsp:nvSpPr>
      <dsp:spPr>
        <a:xfrm>
          <a:off x="0" y="3760280"/>
          <a:ext cx="6832212" cy="15038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3158F-CED4-4556-9E0F-7D300B91AAFC}">
      <dsp:nvSpPr>
        <dsp:cNvPr id="0" name=""/>
        <dsp:cNvSpPr/>
      </dsp:nvSpPr>
      <dsp:spPr>
        <a:xfrm>
          <a:off x="454916" y="4098648"/>
          <a:ext cx="827120" cy="8271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BAAED-A821-4F3F-AB5A-4F4B9B494169}">
      <dsp:nvSpPr>
        <dsp:cNvPr id="0" name=""/>
        <dsp:cNvSpPr/>
      </dsp:nvSpPr>
      <dsp:spPr>
        <a:xfrm>
          <a:off x="1736952" y="3760280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Arrivée du CONSOMACTEUR, arme à double tranchant car danger de l’aléa « résultat événementiel » : blogs, videoblog, podcasts amateurs.</a:t>
          </a:r>
          <a:endParaRPr lang="en-US" sz="2100" kern="1200"/>
        </a:p>
      </dsp:txBody>
      <dsp:txXfrm>
        <a:off x="1736952" y="3760280"/>
        <a:ext cx="5095259" cy="1503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46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229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43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09600" y="1196753"/>
            <a:ext cx="10972800" cy="4929411"/>
          </a:xfrm>
        </p:spPr>
        <p:txBody>
          <a:bodyPr>
            <a:normAutofit/>
          </a:bodyPr>
          <a:lstStyle>
            <a:lvl1pPr marL="342900" indent="-342900">
              <a:buClr>
                <a:srgbClr val="E30613"/>
              </a:buClr>
              <a:buFont typeface="+mj-lt"/>
              <a:buAutoNum type="arabicPeriod"/>
              <a:defRPr sz="3200">
                <a:solidFill>
                  <a:srgbClr val="1A2B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solidFill>
                  <a:srgbClr val="1A2B4C"/>
                </a:solidFill>
              </a:defRPr>
            </a:lvl2pPr>
            <a:lvl3pPr>
              <a:defRPr>
                <a:solidFill>
                  <a:srgbClr val="1A2B4C"/>
                </a:solidFill>
              </a:defRPr>
            </a:lvl3pPr>
            <a:lvl4pPr>
              <a:defRPr>
                <a:solidFill>
                  <a:srgbClr val="1A2B4C"/>
                </a:solidFill>
              </a:defRPr>
            </a:lvl4pPr>
            <a:lvl5pPr>
              <a:defRPr>
                <a:solidFill>
                  <a:srgbClr val="1A2B4C"/>
                </a:solidFill>
              </a:defRPr>
            </a:lvl5pPr>
          </a:lstStyle>
          <a:p>
            <a:pPr lvl="0"/>
            <a:r>
              <a:rPr lang="fr-FR" dirty="0">
                <a:latin typeface="Verdana" pitchFamily="34" charset="0"/>
                <a:ea typeface="Verdana" pitchFamily="34" charset="0"/>
                <a:cs typeface="Verdana" pitchFamily="34" charset="0"/>
              </a:rPr>
              <a:t>CHAPTER TITLE</a:t>
            </a:r>
          </a:p>
          <a:p>
            <a:pPr lvl="0"/>
            <a:r>
              <a:rPr lang="fr-FR" dirty="0">
                <a:latin typeface="Verdana" pitchFamily="34" charset="0"/>
                <a:ea typeface="Verdana" pitchFamily="34" charset="0"/>
                <a:cs typeface="Verdana" pitchFamily="34" charset="0"/>
              </a:rPr>
              <a:t>CHAPTER TITLE</a:t>
            </a:r>
          </a:p>
          <a:p>
            <a:pPr lvl="0"/>
            <a:r>
              <a:rPr lang="fr-FR" dirty="0">
                <a:latin typeface="Verdana" pitchFamily="34" charset="0"/>
                <a:ea typeface="Verdana" pitchFamily="34" charset="0"/>
                <a:cs typeface="Verdana" pitchFamily="34" charset="0"/>
              </a:rPr>
              <a:t>CHAPTER TITLE</a:t>
            </a:r>
          </a:p>
          <a:p>
            <a:pPr lvl="0"/>
            <a:r>
              <a:rPr lang="fr-FR" dirty="0">
                <a:latin typeface="Verdana" pitchFamily="34" charset="0"/>
                <a:ea typeface="Verdana" pitchFamily="34" charset="0"/>
                <a:cs typeface="Verdana" pitchFamily="34" charset="0"/>
              </a:rPr>
              <a:t>CHAPTER TITLE…</a:t>
            </a:r>
            <a:endParaRPr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30386"/>
            <a:ext cx="8928991" cy="49487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PSG" pitchFamily="50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fr-FR" dirty="0" err="1"/>
              <a:t>Summary</a:t>
            </a:r>
            <a:endParaRPr lang="en-US" dirty="0"/>
          </a:p>
        </p:txBody>
      </p:sp>
      <p:pic>
        <p:nvPicPr>
          <p:cNvPr id="2051" name="Picture 3" descr="\\psgsrv03\users$\lmarzouk\Desktop\psg_logo_aplat_cmj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85" b="86047" l="12194" r="86486">
                        <a14:foregroundMark x1="36644" y1="30170" x2="36644" y2="30170"/>
                        <a14:foregroundMark x1="31113" y1="30170" x2="31113" y2="30170"/>
                        <a14:foregroundMark x1="29541" y1="25833" x2="81584" y2="56065"/>
                        <a14:foregroundMark x1="30170" y1="30547" x2="46449" y2="26587"/>
                        <a14:foregroundMark x1="42300" y1="23696" x2="42300" y2="23696"/>
                        <a14:foregroundMark x1="41923" y1="24827" x2="41923" y2="24827"/>
                        <a14:foregroundMark x1="35072" y1="17788" x2="35072" y2="17788"/>
                        <a14:foregroundMark x1="37209" y1="18542" x2="37209" y2="18542"/>
                        <a14:foregroundMark x1="68448" y1="20930" x2="68448" y2="20930"/>
                        <a14:foregroundMark x1="67882" y1="20930" x2="66499" y2="21119"/>
                        <a14:foregroundMark x1="84161" y1="40981" x2="84161" y2="40981"/>
                        <a14:foregroundMark x1="78064" y1="71779" x2="78064" y2="71779"/>
                        <a14:foregroundMark x1="40352" y1="82778" x2="40352" y2="82778"/>
                        <a14:foregroundMark x1="52546" y1="86109" x2="52546" y2="86109"/>
                        <a14:foregroundMark x1="46826" y1="53928" x2="46826" y2="53928"/>
                        <a14:foregroundMark x1="49969" y1="62162" x2="49969" y2="62162"/>
                        <a14:foregroundMark x1="54494" y1="60968" x2="54494" y2="60968"/>
                        <a14:foregroundMark x1="49969" y1="59585" x2="49969" y2="59585"/>
                        <a14:foregroundMark x1="46637" y1="63545" x2="46637" y2="63545"/>
                        <a14:foregroundMark x1="53111" y1="63922" x2="53111" y2="63922"/>
                        <a14:foregroundMark x1="53300" y1="53928" x2="53300" y2="53928"/>
                        <a14:foregroundMark x1="49969" y1="51540" x2="49969" y2="51540"/>
                        <a14:foregroundMark x1="39598" y1="60025" x2="39598" y2="60025"/>
                        <a14:foregroundMark x1="52168" y1="22313" x2="52168" y2="22313"/>
                        <a14:foregroundMark x1="86486" y1="50346" x2="86486" y2="50346"/>
                        <a14:foregroundMark x1="60402" y1="57260" x2="59019" y2="57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33" y="6082952"/>
            <a:ext cx="1063824" cy="79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891168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ourante 2 colonne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245661" y="1315123"/>
            <a:ext cx="5280000" cy="4679997"/>
          </a:xfrm>
          <a:prstGeom prst="rect">
            <a:avLst/>
          </a:prstGeom>
          <a:solidFill>
            <a:srgbClr val="F0F0F0"/>
          </a:solidFill>
        </p:spPr>
        <p:txBody>
          <a:bodyPr/>
          <a:lstStyle>
            <a:lvl1pPr marL="0" indent="0">
              <a:buClr>
                <a:srgbClr val="C85A19"/>
              </a:buClr>
              <a:buNone/>
              <a:defRPr sz="1400">
                <a:solidFill>
                  <a:srgbClr val="6E6E6E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6E6E6E"/>
                </a:solidFill>
                <a:latin typeface="Arial"/>
                <a:cs typeface="Arial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6E6E6E"/>
                </a:solidFill>
                <a:latin typeface="Arial"/>
                <a:cs typeface="Arial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6E6E6E"/>
                </a:solidFill>
                <a:latin typeface="Arial"/>
                <a:cs typeface="Arial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6E6E6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1"/>
          </p:nvPr>
        </p:nvSpPr>
        <p:spPr>
          <a:xfrm>
            <a:off x="569053" y="1315122"/>
            <a:ext cx="5280000" cy="467999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C85A19"/>
              </a:buClr>
              <a:buNone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002857"/>
                </a:solidFill>
                <a:latin typeface="Arial"/>
                <a:cs typeface="Arial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002857"/>
                </a:solidFill>
                <a:latin typeface="Arial"/>
                <a:cs typeface="Arial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002857"/>
                </a:solidFill>
                <a:latin typeface="Arial"/>
                <a:cs typeface="Arial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002857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1"/>
          <p:cNvSpPr>
            <a:spLocks noGrp="1"/>
          </p:cNvSpPr>
          <p:nvPr>
            <p:ph type="ctrTitle" hasCustomPrompt="1"/>
          </p:nvPr>
        </p:nvSpPr>
        <p:spPr>
          <a:xfrm>
            <a:off x="569053" y="350475"/>
            <a:ext cx="10664784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PAGE 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2" hasCustomPrompt="1"/>
          </p:nvPr>
        </p:nvSpPr>
        <p:spPr>
          <a:xfrm>
            <a:off x="569053" y="773119"/>
            <a:ext cx="10664784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531722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1_FFT_POWERPOINT_STANDARD_FOND_COUV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149" cy="6858000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ctrTitle" hasCustomPrompt="1"/>
          </p:nvPr>
        </p:nvSpPr>
        <p:spPr>
          <a:xfrm>
            <a:off x="914400" y="5565408"/>
            <a:ext cx="10363200" cy="445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PRESENTATION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6075396"/>
            <a:ext cx="8534400" cy="3592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54" y="566154"/>
            <a:ext cx="1099295" cy="123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5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é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2FFT_POWERPOINT_STANDARD_FOND_CHAPITR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451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914400" y="3194788"/>
            <a:ext cx="10363200" cy="4458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DU CHAPITRE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716870"/>
            <a:ext cx="8534400" cy="3592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672895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>
            <a:spLocks noGrp="1"/>
          </p:cNvSpPr>
          <p:nvPr>
            <p:ph type="ctrTitle" hasCustomPrompt="1"/>
          </p:nvPr>
        </p:nvSpPr>
        <p:spPr>
          <a:xfrm>
            <a:off x="569053" y="350475"/>
            <a:ext cx="10664784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PAGE 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69053" y="773119"/>
            <a:ext cx="10664784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952322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13276" y="1315123"/>
            <a:ext cx="10704665" cy="467999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C85A19"/>
              </a:buClr>
              <a:buNone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002857"/>
                </a:solidFill>
                <a:latin typeface="Arial"/>
                <a:cs typeface="Arial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002857"/>
                </a:solidFill>
                <a:latin typeface="Arial"/>
                <a:cs typeface="Arial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002857"/>
                </a:solidFill>
                <a:latin typeface="Arial"/>
                <a:cs typeface="Arial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002857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569053" y="350475"/>
            <a:ext cx="10664784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PAGE </a:t>
            </a:r>
          </a:p>
        </p:txBody>
      </p:sp>
      <p:sp>
        <p:nvSpPr>
          <p:cNvPr id="10" name="Sous-titre 2"/>
          <p:cNvSpPr>
            <a:spLocks noGrp="1"/>
          </p:cNvSpPr>
          <p:nvPr>
            <p:ph type="subTitle" idx="10" hasCustomPrompt="1"/>
          </p:nvPr>
        </p:nvSpPr>
        <p:spPr>
          <a:xfrm>
            <a:off x="569053" y="773119"/>
            <a:ext cx="10664784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1453901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 1 visuel et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01404" y="1565275"/>
            <a:ext cx="6297083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7298268" y="1565275"/>
            <a:ext cx="4185333" cy="411480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C85A19"/>
              </a:buClr>
              <a:buFont typeface="Arial"/>
              <a:buChar char="•"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002857"/>
                </a:solidFill>
                <a:latin typeface="+mn-lt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002857"/>
                </a:solidFill>
                <a:latin typeface="+mn-lt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002857"/>
                </a:solidFill>
                <a:latin typeface="+mn-lt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002857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569053" y="350475"/>
            <a:ext cx="10664784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PAGE 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2" hasCustomPrompt="1"/>
          </p:nvPr>
        </p:nvSpPr>
        <p:spPr>
          <a:xfrm>
            <a:off x="569053" y="773119"/>
            <a:ext cx="10664784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2030796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 2 visuel et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01404" y="1565275"/>
            <a:ext cx="6297083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1" hasCustomPrompt="1"/>
          </p:nvPr>
        </p:nvSpPr>
        <p:spPr>
          <a:xfrm>
            <a:off x="7298268" y="1565275"/>
            <a:ext cx="4185333" cy="4114800"/>
          </a:xfrm>
          <a:prstGeom prst="rect">
            <a:avLst/>
          </a:prstGeom>
          <a:solidFill>
            <a:srgbClr val="F0F0F0"/>
          </a:solidFill>
        </p:spPr>
        <p:txBody>
          <a:bodyPr/>
          <a:lstStyle>
            <a:lvl1pPr marL="285750" indent="-285750">
              <a:buClr>
                <a:srgbClr val="C85A19"/>
              </a:buClr>
              <a:buFont typeface="Arial"/>
              <a:buChar char="•"/>
              <a:defRPr sz="1400">
                <a:solidFill>
                  <a:srgbClr val="6E6E6E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6E6E6E"/>
                </a:solidFill>
                <a:latin typeface="+mn-lt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6E6E6E"/>
                </a:solidFill>
                <a:latin typeface="+mn-lt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6E6E6E"/>
                </a:solidFill>
                <a:latin typeface="+mn-lt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6E6E6E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569053" y="350475"/>
            <a:ext cx="10664784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PAGE 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2" hasCustomPrompt="1"/>
          </p:nvPr>
        </p:nvSpPr>
        <p:spPr>
          <a:xfrm>
            <a:off x="569053" y="773119"/>
            <a:ext cx="10664784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283267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354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 2 colonnes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6245661" y="1315123"/>
            <a:ext cx="5280000" cy="4679997"/>
          </a:xfrm>
          <a:prstGeom prst="rect">
            <a:avLst/>
          </a:prstGeom>
          <a:solidFill>
            <a:srgbClr val="F0F0F0"/>
          </a:solidFill>
        </p:spPr>
        <p:txBody>
          <a:bodyPr/>
          <a:lstStyle>
            <a:lvl1pPr marL="0" indent="0">
              <a:buClr>
                <a:srgbClr val="C85A19"/>
              </a:buClr>
              <a:buNone/>
              <a:defRPr sz="1400">
                <a:solidFill>
                  <a:srgbClr val="6E6E6E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6E6E6E"/>
                </a:solidFill>
                <a:latin typeface="Arial"/>
                <a:cs typeface="Arial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6E6E6E"/>
                </a:solidFill>
                <a:latin typeface="Arial"/>
                <a:cs typeface="Arial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6E6E6E"/>
                </a:solidFill>
                <a:latin typeface="Arial"/>
                <a:cs typeface="Arial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6E6E6E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1"/>
          </p:nvPr>
        </p:nvSpPr>
        <p:spPr>
          <a:xfrm>
            <a:off x="569053" y="1315122"/>
            <a:ext cx="5280000" cy="467999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C85A19"/>
              </a:buClr>
              <a:buNone/>
              <a:defRPr sz="1400">
                <a:solidFill>
                  <a:srgbClr val="002857"/>
                </a:solidFill>
                <a:latin typeface="Arial"/>
                <a:cs typeface="Arial"/>
              </a:defRPr>
            </a:lvl1pPr>
            <a:lvl2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400">
                <a:solidFill>
                  <a:srgbClr val="002857"/>
                </a:solidFill>
                <a:latin typeface="Arial"/>
                <a:cs typeface="Arial"/>
              </a:defRPr>
            </a:lvl2pPr>
            <a:lvl3pPr marL="447675" indent="-180975">
              <a:buClr>
                <a:srgbClr val="C85A19"/>
              </a:buClr>
              <a:defRPr sz="1200">
                <a:solidFill>
                  <a:srgbClr val="002857"/>
                </a:solidFill>
                <a:latin typeface="Arial"/>
                <a:cs typeface="Arial"/>
              </a:defRPr>
            </a:lvl3pPr>
            <a:lvl4pPr marL="447675" indent="-180975">
              <a:buClr>
                <a:srgbClr val="C85A19"/>
              </a:buClr>
              <a:buFont typeface="Arial" panose="020B0604020202020204" pitchFamily="34" charset="0"/>
              <a:buChar char="•"/>
              <a:defRPr sz="1200" i="1">
                <a:solidFill>
                  <a:srgbClr val="002857"/>
                </a:solidFill>
                <a:latin typeface="Arial"/>
                <a:cs typeface="Arial"/>
              </a:defRPr>
            </a:lvl4pPr>
            <a:lvl5pPr marL="809625" indent="-180975">
              <a:buClr>
                <a:srgbClr val="C85A19"/>
              </a:buClr>
              <a:buFont typeface="Courier New"/>
              <a:buChar char="o"/>
              <a:defRPr sz="1000">
                <a:solidFill>
                  <a:srgbClr val="002857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Titre 1"/>
          <p:cNvSpPr>
            <a:spLocks noGrp="1"/>
          </p:cNvSpPr>
          <p:nvPr>
            <p:ph type="ctrTitle" hasCustomPrompt="1"/>
          </p:nvPr>
        </p:nvSpPr>
        <p:spPr>
          <a:xfrm>
            <a:off x="569053" y="350475"/>
            <a:ext cx="10664784" cy="40883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baseline="0">
                <a:solidFill>
                  <a:srgbClr val="002857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TITRE DE LA PAGE </a:t>
            </a:r>
          </a:p>
        </p:txBody>
      </p:sp>
      <p:sp>
        <p:nvSpPr>
          <p:cNvPr id="11" name="Sous-titre 2"/>
          <p:cNvSpPr>
            <a:spLocks noGrp="1"/>
          </p:cNvSpPr>
          <p:nvPr>
            <p:ph type="subTitle" idx="12" hasCustomPrompt="1"/>
          </p:nvPr>
        </p:nvSpPr>
        <p:spPr>
          <a:xfrm>
            <a:off x="569053" y="773119"/>
            <a:ext cx="10664784" cy="386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800" b="1" baseline="0">
                <a:solidFill>
                  <a:srgbClr val="C85A1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SOUS-TITRE DE LA PAGE</a:t>
            </a:r>
          </a:p>
        </p:txBody>
      </p:sp>
    </p:spTree>
    <p:extLst>
      <p:ext uri="{BB962C8B-B14F-4D97-AF65-F5344CB8AC3E}">
        <p14:creationId xmlns:p14="http://schemas.microsoft.com/office/powerpoint/2010/main" val="499665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04_FFT_POWERPOINT_STANDARD_FOND_4_COUV_BI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149" cy="6858000"/>
          </a:xfrm>
          <a:prstGeom prst="rect">
            <a:avLst/>
          </a:prstGeom>
        </p:spPr>
      </p:pic>
      <p:sp>
        <p:nvSpPr>
          <p:cNvPr id="15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5717584"/>
            <a:ext cx="8534400" cy="9096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Prénom / Nom / Fonction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7" name="Titre 1"/>
          <p:cNvSpPr txBox="1">
            <a:spLocks/>
          </p:cNvSpPr>
          <p:nvPr userDrawn="1"/>
        </p:nvSpPr>
        <p:spPr>
          <a:xfrm>
            <a:off x="3843867" y="5346969"/>
            <a:ext cx="4318000" cy="281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>
                <a:solidFill>
                  <a:schemeClr val="bg1"/>
                </a:solidFill>
                <a:latin typeface="Arial"/>
                <a:cs typeface="Arial"/>
              </a:rPr>
              <a:t>CONTACT</a:t>
            </a:r>
            <a:endParaRPr lang="fr-FR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005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 -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04_FFT_POWERPOINT_STANDARD_FOND_4_COUV_BIS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149" cy="6858000"/>
          </a:xfrm>
          <a:prstGeom prst="rect">
            <a:avLst/>
          </a:prstGeom>
        </p:spPr>
      </p:pic>
      <p:sp>
        <p:nvSpPr>
          <p:cNvPr id="14" name="Titre 1"/>
          <p:cNvSpPr>
            <a:spLocks noGrp="1"/>
          </p:cNvSpPr>
          <p:nvPr>
            <p:ph type="ctrTitle" hasCustomPrompt="1"/>
          </p:nvPr>
        </p:nvSpPr>
        <p:spPr>
          <a:xfrm>
            <a:off x="3132667" y="5701521"/>
            <a:ext cx="6316133" cy="91151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MESSAGE DE FIN DE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84663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3E5188-98A7-E900-C087-FF7799C9F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1A7C85-22EB-9F81-00F8-64A17B12A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286009-9C66-3312-D879-463CEB35B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57AAAD-0EF4-80C9-FD9A-C1EB0EFB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7DC323-7C2A-DA57-4DA7-98C54CD1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91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7E7C-BD4E-2AF9-772C-748432CD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66DD16-914B-2A58-5626-47FF891A7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F48149-36F3-D501-06C3-CA287C318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656B83-719F-59B2-530A-06AD46EB9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5A0D04-D27D-B85C-C5AB-C53E4BF0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39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F4C317-2F8B-0AC5-BFC5-E77D9EAD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2F4AD4-CF89-438C-B0B4-AA32F30CF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D7D8E8-A848-835C-7219-916607178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973936-4F6C-33C8-B399-7F9965FA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03FA6-C8E8-8DF7-D28E-A5BB6AB0E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759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579E85-DBDA-0A70-170F-FFD1858D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42838E-69E6-7766-AF54-33574E39DE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408B7E-D854-D2C4-0D42-C8487FC7E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8D02F5-5EBB-C4C7-EC44-B2A46303C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E527D4-FC21-38A1-6121-8DFF93374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49EC9F6-AC6D-286D-5077-8126DDE3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853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BBFA14-13F4-A3CC-AF2E-AFEFDA6A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CABC10-18DD-BD66-E166-A0D1CE443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EED724-404A-A9F7-6143-EC7CC4C8D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36A868F-B59F-1DAA-CC3C-3189287CE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5633C32-6E3B-A42E-C7CA-7B306FDFB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CCB7B31-2432-B4A1-764F-6523F7606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B1B60F9-46F4-D720-BA40-88252E060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06A7EA4-E34A-BDEC-A65A-0955AFD85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96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F9D4E-04EA-D67D-3921-A13D1B4F0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EF23DD-AF80-1134-D892-394E57AF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7AFEAE7-AE21-B892-65AC-ABED36DE0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B43BAF2-F587-0891-1691-E0D5BAEF2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144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975DE8C-7CE9-6C59-F546-68C70FBAA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D9EF87-C8D0-44F2-6A53-7B9EF0C04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A9F32B-0561-C8BB-4637-D32936EC0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31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005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938FBF-FE5D-FA94-738D-B7C66D8F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FE2859-00F9-8F9F-8418-2FDEB8125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7A48D1-1C20-F33C-B152-DFAEA5116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207539-6736-7E23-B67F-A6DE25F7D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03C7D8-FA9B-52EB-CFCD-1BAAB5776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90F3BB-3687-B13B-BCC8-F46B17E1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141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A930C-E1CF-2EC4-A0C6-6A4C73F5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3182F81-FD80-D1E1-B074-5698C104D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D3049B-1FA6-40DD-AE4C-94E573C16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F4CE0C-F461-1E14-932A-8F1C480D9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B81789-81F2-90FA-E877-811622FF1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E7716D-3155-A4C5-9113-AEAB4653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32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BFB686-4044-0DF5-2205-2F9E634F6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C0ECB2-63ED-9979-34FD-9087522D9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F21DDA-236A-4C0F-E103-0D1B3FEE9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C1C13B-BABE-87C8-B220-C272E7F6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4A4583-0506-FDA3-BE4E-66567FA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81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B97DCB5-32C4-CC8E-24C2-ECF7658250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56BB28B-2B90-5B67-DB10-8A4E05D35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4E5C60-E9D0-2416-976A-DBDB644D9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FC9756-57A7-970F-168D-179C4EAD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9B4467-0F70-08F6-FD15-51C2E4C5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32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75F464-4C35-4251-885E-0EEED4715A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1" y="6083301"/>
            <a:ext cx="1064684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196754"/>
            <a:ext cx="10972800" cy="4929411"/>
          </a:xfrm>
        </p:spPr>
        <p:txBody>
          <a:bodyPr/>
          <a:lstStyle>
            <a:lvl1pPr marL="257175" indent="-257175">
              <a:buClr>
                <a:srgbClr val="E30613"/>
              </a:buClr>
              <a:buFont typeface="+mj-lt"/>
              <a:buAutoNum type="arabicPeriod"/>
              <a:defRPr sz="2400">
                <a:solidFill>
                  <a:srgbClr val="1A2B4C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solidFill>
                  <a:srgbClr val="1A2B4C"/>
                </a:solidFill>
              </a:defRPr>
            </a:lvl2pPr>
            <a:lvl3pPr>
              <a:defRPr>
                <a:solidFill>
                  <a:srgbClr val="1A2B4C"/>
                </a:solidFill>
              </a:defRPr>
            </a:lvl3pPr>
            <a:lvl4pPr>
              <a:defRPr>
                <a:solidFill>
                  <a:srgbClr val="1A2B4C"/>
                </a:solidFill>
              </a:defRPr>
            </a:lvl4pPr>
            <a:lvl5pPr>
              <a:defRPr>
                <a:solidFill>
                  <a:srgbClr val="1A2B4C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/>
          </p:nvPr>
        </p:nvSpPr>
        <p:spPr>
          <a:xfrm>
            <a:off x="623394" y="130386"/>
            <a:ext cx="8928991" cy="49487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PSG" pitchFamily="50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57518884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395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6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5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7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2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38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03FFT_POWERPOINT_STANDARD_FOND_PAGE_TEXTE.jp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0"/>
            <a:ext cx="12192000" cy="6857451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 userDrawn="1"/>
        </p:nvSpPr>
        <p:spPr>
          <a:xfrm>
            <a:off x="8231372" y="6377347"/>
            <a:ext cx="3664061" cy="281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fld id="{28473FD9-D45F-C048-AF78-C6F14611652B}" type="slidenum">
              <a:rPr lang="fr-FR" sz="1200" b="1" smtClean="0">
                <a:solidFill>
                  <a:srgbClr val="002857"/>
                </a:solidFill>
                <a:latin typeface="Arial"/>
                <a:cs typeface="Arial"/>
              </a:rPr>
              <a:t>‹N°›</a:t>
            </a:fld>
            <a:endParaRPr lang="fr-FR" sz="1200" b="1" dirty="0">
              <a:solidFill>
                <a:srgbClr val="002857"/>
              </a:solidFill>
              <a:latin typeface="Arial"/>
              <a:cs typeface="Arial"/>
            </a:endParaRP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717854" y="1187294"/>
            <a:ext cx="1196421" cy="0"/>
          </a:xfrm>
          <a:prstGeom prst="line">
            <a:avLst/>
          </a:prstGeom>
          <a:ln w="19050" cmpd="sng">
            <a:solidFill>
              <a:srgbClr val="9B9B9B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24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175DCB9-0A11-6544-EB16-60A2BDD3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65CA89-304C-A79D-AEAC-1F440FB81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B550AD-656F-ED03-68BF-D44B9DD32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8/29/2023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5C5991-BD13-A4D3-B92E-B454111C1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EA575A-85A1-1980-E602-5F3DE6739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0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lionelmaltese.fr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www.youtube.com/embed/Jh8t-IOvJfk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kVt5MC_AiY?feature=oembe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EORNWZdFslg?feature=oembed" TargetMode="External"/><Relationship Id="rId1" Type="http://schemas.openxmlformats.org/officeDocument/2006/relationships/video" Target="https://www.youtube.com/embed/hSCx2DldWfo?feature=oembed" TargetMode="Externa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google.fr/imgres?imgurl=http%3A%2F%2Ftapwaterwatch.com%2Fwp-content%2Fuploads%2F2017%2F03%2FCost-Benefit.jpg&amp;imgrefurl=https%3A%2F%2Ftapwaterwatch.com%2Fcost-benefit-analysis%2F&amp;docid=JJ9HJFyUocuf5M&amp;tbnid=rfbvOe4O1FR5lM%3A&amp;vet=10ahUKEwjBt6fj1OTkAhUB1hoKHTgqBswQMwg9KAMwAw..i&amp;w=295&amp;h=241&amp;bih=998&amp;biw=1904&amp;q=csot%20benefit&amp;ved=0ahUKEwjBt6fj1OTkAhUB1hoKHTgqBswQMwg9KAMwAw&amp;iact=mrc&amp;uact=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MarZjIviYs?feature=oembed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6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hyperlink" Target="https://www.youtube.com/watch?v=3DVgwNkKqTc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hyperlink" Target="https://www.youtube.com/watch?v=9rFx6OFooC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10" Type="http://schemas.openxmlformats.org/officeDocument/2006/relationships/image" Target="../media/image94.jpg"/><Relationship Id="rId4" Type="http://schemas.openxmlformats.org/officeDocument/2006/relationships/image" Target="../media/image88.jpg"/><Relationship Id="rId9" Type="http://schemas.openxmlformats.org/officeDocument/2006/relationships/image" Target="../media/image93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Hy8alqa9iA?feature=oembed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8c-TNpNF-qM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png"/><Relationship Id="rId7" Type="http://schemas.openxmlformats.org/officeDocument/2006/relationships/image" Target="../media/image134.jpeg"/><Relationship Id="rId12" Type="http://schemas.openxmlformats.org/officeDocument/2006/relationships/image" Target="../media/image139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3.jpeg"/><Relationship Id="rId11" Type="http://schemas.openxmlformats.org/officeDocument/2006/relationships/image" Target="../media/image138.jpg"/><Relationship Id="rId5" Type="http://schemas.openxmlformats.org/officeDocument/2006/relationships/image" Target="../media/image132.jpg"/><Relationship Id="rId10" Type="http://schemas.openxmlformats.org/officeDocument/2006/relationships/image" Target="../media/image137.jp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29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4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BF31A956-0CB3-4C38-BD8E-C4BB8FB489F0}"/>
              </a:ext>
            </a:extLst>
          </p:cNvPr>
          <p:cNvSpPr txBox="1">
            <a:spLocks noChangeArrowheads="1"/>
          </p:cNvSpPr>
          <p:nvPr/>
        </p:nvSpPr>
        <p:spPr>
          <a:xfrm>
            <a:off x="1883525" y="3570731"/>
            <a:ext cx="7772400" cy="1470025"/>
          </a:xfrm>
          <a:prstGeom prst="rect">
            <a:avLst/>
          </a:prstGeom>
          <a:noFill/>
          <a:ln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>
              <a:defRPr/>
            </a:pPr>
            <a:r>
              <a:rPr lang="fr-FR" sz="4000" dirty="0">
                <a:solidFill>
                  <a:schemeClr val="bg1"/>
                </a:solidFill>
              </a:rPr>
              <a:t>SPORT BUSINESS MANAGEMENT</a:t>
            </a:r>
            <a:br>
              <a:rPr lang="fr-FR" b="0" dirty="0">
                <a:solidFill>
                  <a:schemeClr val="bg1"/>
                </a:solidFill>
              </a:rPr>
            </a:br>
            <a:r>
              <a:rPr lang="fr-FR" b="0" dirty="0">
                <a:solidFill>
                  <a:schemeClr val="bg1"/>
                </a:solidFill>
              </a:rPr>
              <a:t>Master Droit du Sport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4EC3D296-BA6A-42C5-88C5-22CD9A9B9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204" y="196945"/>
            <a:ext cx="2447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i="1" dirty="0">
                <a:solidFill>
                  <a:schemeClr val="bg1"/>
                </a:solidFill>
                <a:latin typeface="Verdana" panose="020B0604030504040204" pitchFamily="34" charset="0"/>
              </a:rPr>
              <a:t>Séance 6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F54CE884-13F4-4231-A709-B4BDAEE20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20844" y="467027"/>
            <a:ext cx="6408738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http://lionelmaltese.fr</a:t>
            </a:r>
            <a:endParaRPr lang="fr-FR" altLang="fr-FR" sz="18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@</a:t>
            </a:r>
            <a:r>
              <a:rPr lang="fr-FR" altLang="fr-FR" sz="18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lionelmaltese</a:t>
            </a:r>
            <a:r>
              <a:rPr lang="fr-FR" altLang="fr-FR" sz="1800" b="1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C4907EE-1190-4FD8-8C95-8CD7BFC8830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9183" y="4695524"/>
            <a:ext cx="12191999" cy="17526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endParaRPr lang="fr-FR" sz="1600" b="1" i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fr-FR" b="1" i="1" dirty="0">
                <a:solidFill>
                  <a:schemeClr val="bg1"/>
                </a:solidFill>
              </a:rPr>
              <a:t>Lionel Maltese</a:t>
            </a:r>
          </a:p>
          <a:p>
            <a:pPr>
              <a:lnSpc>
                <a:spcPct val="80000"/>
              </a:lnSpc>
              <a:defRPr/>
            </a:pPr>
            <a:r>
              <a:rPr lang="fr-FR" sz="1600" b="1" i="1" dirty="0">
                <a:solidFill>
                  <a:schemeClr val="bg1"/>
                </a:solidFill>
              </a:rPr>
              <a:t>Maître de Conférences Aix Marseille Université – CERGAM IAE Aix-En-Provence – Université Laval Québec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fr-FR" sz="1600" b="1" i="1" dirty="0">
                <a:solidFill>
                  <a:schemeClr val="bg1"/>
                </a:solidFill>
              </a:rPr>
              <a:t>Professeur Associé </a:t>
            </a:r>
            <a:r>
              <a:rPr lang="fr-FR" sz="1600" b="1" i="1" dirty="0" err="1">
                <a:solidFill>
                  <a:schemeClr val="bg1"/>
                </a:solidFill>
              </a:rPr>
              <a:t>Kedge</a:t>
            </a:r>
            <a:r>
              <a:rPr lang="fr-FR" sz="1600" b="1" i="1" dirty="0">
                <a:solidFill>
                  <a:schemeClr val="bg1"/>
                </a:solidFill>
              </a:rPr>
              <a:t> Business </a:t>
            </a:r>
            <a:r>
              <a:rPr lang="fr-FR" sz="1600" b="1" i="1" dirty="0" err="1">
                <a:solidFill>
                  <a:schemeClr val="bg1"/>
                </a:solidFill>
              </a:rPr>
              <a:t>School</a:t>
            </a:r>
            <a:endParaRPr lang="fr-FR" sz="1600" b="1" i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fr-FR" sz="1600" b="1" i="1" dirty="0">
                <a:solidFill>
                  <a:schemeClr val="bg1"/>
                </a:solidFill>
              </a:rPr>
              <a:t>Manager Délégué Open13 Provence – Open Parc Auvergne Rhône Alpes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fr-FR" sz="1600" b="1" i="1" dirty="0">
                <a:solidFill>
                  <a:schemeClr val="bg1"/>
                </a:solidFill>
              </a:rPr>
              <a:t>Entrepreneur Sport Business </a:t>
            </a:r>
            <a:r>
              <a:rPr lang="fr-FR" sz="1600" b="1" i="1" dirty="0" err="1">
                <a:solidFill>
                  <a:schemeClr val="bg1"/>
                </a:solidFill>
              </a:rPr>
              <a:t>Strategy</a:t>
            </a:r>
            <a:endParaRPr lang="fr-FR" sz="1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06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B1A9FDFE-7314-4366-8BC0-87769CD3E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6" y="1630364"/>
            <a:ext cx="153511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50000"/>
              </a:spcBef>
              <a:buClrTx/>
              <a:buSzTx/>
              <a:buNone/>
              <a:defRPr/>
            </a:pPr>
            <a:r>
              <a:rPr lang="fr-FR" altLang="fr-FR" sz="1350" b="1" dirty="0">
                <a:solidFill>
                  <a:prstClr val="white"/>
                </a:solidFill>
              </a:rPr>
              <a:t>KEY = THE FAN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8B0156-92A4-41F8-9C9F-A37DE31B5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61" y="3725886"/>
            <a:ext cx="4174948" cy="2349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6A52BC6-8673-4C2B-AD67-0FEEF2884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48" y="3786041"/>
            <a:ext cx="4176052" cy="2196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029D9E-C45A-46DD-A5D1-05609A9E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75" y="488801"/>
            <a:ext cx="4592286" cy="2583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4E05A1-DA21-4EAE-9864-7682C19A7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99" y="384099"/>
            <a:ext cx="3979754" cy="2769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ficher l'image d'origine">
            <a:extLst>
              <a:ext uri="{FF2B5EF4-FFF2-40B4-BE49-F238E27FC236}">
                <a16:creationId xmlns:a16="http://schemas.microsoft.com/office/drawing/2014/main" id="{75B79F88-24FF-4171-B905-38EE6A7B4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946479"/>
            <a:ext cx="5294716" cy="29650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CBCE7BB9-F741-46F3-BB7B-0671EA681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807494"/>
            <a:ext cx="5294715" cy="3243012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L'Enfer Du Dimanche - Discours Du Coach (Scène Mythique)">
            <a:hlinkClick r:id="" action="ppaction://media"/>
            <a:extLst>
              <a:ext uri="{FF2B5EF4-FFF2-40B4-BE49-F238E27FC236}">
                <a16:creationId xmlns:a16="http://schemas.microsoft.com/office/drawing/2014/main" id="{7ED03711-E05D-4D78-A5DB-641A8DB77B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r="4" b="3647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r="-5" b="-5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 2" descr="Une image contenant signe&#10;&#10;Description générée automatiquement">
            <a:extLst>
              <a:ext uri="{FF2B5EF4-FFF2-40B4-BE49-F238E27FC236}">
                <a16:creationId xmlns:a16="http://schemas.microsoft.com/office/drawing/2014/main" id="{35C42B18-3835-4C72-B8C0-B6EC8972C5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27" r="-3" b="8505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9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5">
            <a:extLst>
              <a:ext uri="{FF2B5EF4-FFF2-40B4-BE49-F238E27FC236}">
                <a16:creationId xmlns:a16="http://schemas.microsoft.com/office/drawing/2014/main" id="{80506ED4-32CD-43AB-B344-A53FEC3B8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173" name="Rectangle 77">
            <a:extLst>
              <a:ext uri="{FF2B5EF4-FFF2-40B4-BE49-F238E27FC236}">
                <a16:creationId xmlns:a16="http://schemas.microsoft.com/office/drawing/2014/main" id="{C990AAD3-E6EC-436A-BA4C-86970DE3D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7174" name="Rectangle 79">
            <a:extLst>
              <a:ext uri="{FF2B5EF4-FFF2-40B4-BE49-F238E27FC236}">
                <a16:creationId xmlns:a16="http://schemas.microsoft.com/office/drawing/2014/main" id="{71A10295-A3EB-4196-9FEB-CB8FC39B4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5" name="Rectangle 81">
            <a:extLst>
              <a:ext uri="{FF2B5EF4-FFF2-40B4-BE49-F238E27FC236}">
                <a16:creationId xmlns:a16="http://schemas.microsoft.com/office/drawing/2014/main" id="{48BD65E0-6463-4741-89DA-3C7B9847F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480060"/>
            <a:ext cx="5458120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566"/>
          <a:stretch/>
        </p:blipFill>
        <p:spPr bwMode="auto">
          <a:xfrm>
            <a:off x="643467" y="643467"/>
            <a:ext cx="5130797" cy="557106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82BD86A9-3661-4FA0-A646-051EE7D25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0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r="4395" b="2"/>
          <a:stretch/>
        </p:blipFill>
        <p:spPr>
          <a:xfrm>
            <a:off x="6412146" y="643467"/>
            <a:ext cx="514197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31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10BB5A2F-6D17-4DF4-8226-A0CA178C4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9" y="274639"/>
            <a:ext cx="8785225" cy="777875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dirty="0"/>
              <a:t>L’offre événementielle et ses spécificités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351A2FF6-34B0-4FB8-AA35-AE3D08DBF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364" y="1412876"/>
            <a:ext cx="3525837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Cœur de l’offre événementielle</a:t>
            </a:r>
          </a:p>
        </p:txBody>
      </p:sp>
      <p:sp>
        <p:nvSpPr>
          <p:cNvPr id="76804" name="Oval 4">
            <a:extLst>
              <a:ext uri="{FF2B5EF4-FFF2-40B4-BE49-F238E27FC236}">
                <a16:creationId xmlns:a16="http://schemas.microsoft.com/office/drawing/2014/main" id="{F0D801B2-7A4A-4B02-961D-F4A27A28F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1" y="4365626"/>
            <a:ext cx="1585913" cy="10080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 to B</a:t>
            </a:r>
          </a:p>
        </p:txBody>
      </p:sp>
      <p:sp>
        <p:nvSpPr>
          <p:cNvPr id="76805" name="Oval 5">
            <a:extLst>
              <a:ext uri="{FF2B5EF4-FFF2-40B4-BE49-F238E27FC236}">
                <a16:creationId xmlns:a16="http://schemas.microsoft.com/office/drawing/2014/main" id="{87B49159-CAAB-4AE8-8CA6-EDF4F9A8C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5514" y="4365626"/>
            <a:ext cx="1582737" cy="10080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 to C</a:t>
            </a:r>
          </a:p>
        </p:txBody>
      </p:sp>
      <p:sp>
        <p:nvSpPr>
          <p:cNvPr id="86022" name="AutoShape 6">
            <a:extLst>
              <a:ext uri="{FF2B5EF4-FFF2-40B4-BE49-F238E27FC236}">
                <a16:creationId xmlns:a16="http://schemas.microsoft.com/office/drawing/2014/main" id="{EC644836-2971-41E2-B807-314F9D91C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2852739"/>
            <a:ext cx="1801813" cy="1584325"/>
          </a:xfrm>
          <a:prstGeom prst="octagon">
            <a:avLst>
              <a:gd name="adj" fmla="val 2928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Garamond" panose="02020404030301010803" pitchFamily="18" charset="0"/>
                <a:cs typeface="Arial" panose="020B0604020202020204" pitchFamily="34" charset="0"/>
              </a:rPr>
              <a:t>Customisation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Garamond" panose="02020404030301010803" pitchFamily="18" charset="0"/>
                <a:cs typeface="Arial" panose="020B0604020202020204" pitchFamily="34" charset="0"/>
              </a:rPr>
              <a:t>[personnalisation]</a:t>
            </a:r>
          </a:p>
        </p:txBody>
      </p:sp>
      <p:sp>
        <p:nvSpPr>
          <p:cNvPr id="76807" name="Rectangle 7">
            <a:extLst>
              <a:ext uri="{FF2B5EF4-FFF2-40B4-BE49-F238E27FC236}">
                <a16:creationId xmlns:a16="http://schemas.microsoft.com/office/drawing/2014/main" id="{B6C1F4ED-44E0-4EB9-8180-5AFC3588F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9613" y="5373689"/>
            <a:ext cx="1943100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Billetterie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6808" name="Rectangle 8">
            <a:extLst>
              <a:ext uri="{FF2B5EF4-FFF2-40B4-BE49-F238E27FC236}">
                <a16:creationId xmlns:a16="http://schemas.microsoft.com/office/drawing/2014/main" id="{4960D2D8-6810-4753-A344-716A8EDD4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5373689"/>
            <a:ext cx="1946275" cy="50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  <a:cs typeface="Arial" panose="020B0604020202020204" pitchFamily="34" charset="0"/>
              </a:rPr>
              <a:t>Partenariats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86025" name="AutoShape 9">
            <a:extLst>
              <a:ext uri="{FF2B5EF4-FFF2-40B4-BE49-F238E27FC236}">
                <a16:creationId xmlns:a16="http://schemas.microsoft.com/office/drawing/2014/main" id="{F1A3629D-CCB5-445E-8AF2-2DF234413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2565401"/>
            <a:ext cx="2449513" cy="1439863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Activations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Adapter l’offre de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communication à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chaque partenaire</a:t>
            </a:r>
          </a:p>
        </p:txBody>
      </p:sp>
      <p:sp>
        <p:nvSpPr>
          <p:cNvPr id="86026" name="AutoShape 10">
            <a:extLst>
              <a:ext uri="{FF2B5EF4-FFF2-40B4-BE49-F238E27FC236}">
                <a16:creationId xmlns:a16="http://schemas.microsoft.com/office/drawing/2014/main" id="{2BA5E3FA-4B5E-4667-B529-E7F5C9A98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8" y="2565400"/>
            <a:ext cx="2449512" cy="14414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Garamond" panose="02020404030301010803" pitchFamily="18" charset="0"/>
                <a:cs typeface="Arial" panose="020B0604020202020204" pitchFamily="34" charset="0"/>
              </a:rPr>
              <a:t>Entertainment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Garamond" panose="02020404030301010803" pitchFamily="18" charset="0"/>
                <a:cs typeface="Arial" panose="020B0604020202020204" pitchFamily="34" charset="0"/>
              </a:rPr>
              <a:t>Approfondissement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Garamond" panose="02020404030301010803" pitchFamily="18" charset="0"/>
                <a:cs typeface="Arial" panose="020B0604020202020204" pitchFamily="34" charset="0"/>
              </a:rPr>
              <a:t>Élargissement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latin typeface="Garamond" panose="02020404030301010803" pitchFamily="18" charset="0"/>
                <a:cs typeface="Arial" panose="020B0604020202020204" pitchFamily="34" charset="0"/>
              </a:rPr>
              <a:t>de l’expérience</a:t>
            </a:r>
          </a:p>
        </p:txBody>
      </p:sp>
      <p:sp>
        <p:nvSpPr>
          <p:cNvPr id="86027" name="Line 11">
            <a:extLst>
              <a:ext uri="{FF2B5EF4-FFF2-40B4-BE49-F238E27FC236}">
                <a16:creationId xmlns:a16="http://schemas.microsoft.com/office/drawing/2014/main" id="{3BE1D81F-54A4-434A-963A-22A1960535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65563" y="2205038"/>
            <a:ext cx="1511300" cy="2519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028" name="Line 12">
            <a:extLst>
              <a:ext uri="{FF2B5EF4-FFF2-40B4-BE49-F238E27FC236}">
                <a16:creationId xmlns:a16="http://schemas.microsoft.com/office/drawing/2014/main" id="{E8BBDB6A-7A37-4EDD-9E16-415E1F79AF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8313" y="2205039"/>
            <a:ext cx="1727200" cy="266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029" name="Line 13">
            <a:extLst>
              <a:ext uri="{FF2B5EF4-FFF2-40B4-BE49-F238E27FC236}">
                <a16:creationId xmlns:a16="http://schemas.microsoft.com/office/drawing/2014/main" id="{CE7C1639-2A16-456D-BBAD-E4B7D36793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205038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030" name="Line 14">
            <a:extLst>
              <a:ext uri="{FF2B5EF4-FFF2-40B4-BE49-F238E27FC236}">
                <a16:creationId xmlns:a16="http://schemas.microsoft.com/office/drawing/2014/main" id="{87ABE217-EA87-4A57-9B43-02ED6C7D09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7364" y="3573463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031" name="Line 15">
            <a:extLst>
              <a:ext uri="{FF2B5EF4-FFF2-40B4-BE49-F238E27FC236}">
                <a16:creationId xmlns:a16="http://schemas.microsoft.com/office/drawing/2014/main" id="{80CB942D-17D8-4EE8-BC14-1C98853542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4214" y="3644900"/>
            <a:ext cx="1006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032" name="Line 16">
            <a:extLst>
              <a:ext uri="{FF2B5EF4-FFF2-40B4-BE49-F238E27FC236}">
                <a16:creationId xmlns:a16="http://schemas.microsoft.com/office/drawing/2014/main" id="{7C1084AC-148F-4FFA-B7A6-3D7304BE149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3" y="40052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033" name="Line 17">
            <a:extLst>
              <a:ext uri="{FF2B5EF4-FFF2-40B4-BE49-F238E27FC236}">
                <a16:creationId xmlns:a16="http://schemas.microsoft.com/office/drawing/2014/main" id="{9A756203-35B2-4222-8F11-540C63422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6088" y="40052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6818" name="AutoShape 18">
            <a:extLst>
              <a:ext uri="{FF2B5EF4-FFF2-40B4-BE49-F238E27FC236}">
                <a16:creationId xmlns:a16="http://schemas.microsoft.com/office/drawing/2014/main" id="{3C6B4EB6-F8CB-4CB7-B8FA-0C8354D27365}"/>
              </a:ext>
            </a:extLst>
          </p:cNvPr>
          <p:cNvSpPr>
            <a:spLocks/>
          </p:cNvSpPr>
          <p:nvPr/>
        </p:nvSpPr>
        <p:spPr bwMode="auto">
          <a:xfrm rot="5400000">
            <a:off x="5953126" y="2925763"/>
            <a:ext cx="431800" cy="6334125"/>
          </a:xfrm>
          <a:prstGeom prst="rightBrace">
            <a:avLst>
              <a:gd name="adj1" fmla="val 12224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76819" name="Text Box 19">
            <a:extLst>
              <a:ext uri="{FF2B5EF4-FFF2-40B4-BE49-F238E27FC236}">
                <a16:creationId xmlns:a16="http://schemas.microsoft.com/office/drawing/2014/main" id="{AE34F148-2293-4ADD-AE1C-A687813C0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1" y="6308725"/>
            <a:ext cx="24495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Garamond" panose="02020404030301010803" pitchFamily="18" charset="0"/>
                <a:cs typeface="Arial" panose="020B0604020202020204" pitchFamily="34" charset="0"/>
              </a:rPr>
              <a:t>CLIENTS</a:t>
            </a:r>
          </a:p>
        </p:txBody>
      </p:sp>
      <p:sp>
        <p:nvSpPr>
          <p:cNvPr id="86036" name="Line 20">
            <a:extLst>
              <a:ext uri="{FF2B5EF4-FFF2-40B4-BE49-F238E27FC236}">
                <a16:creationId xmlns:a16="http://schemas.microsoft.com/office/drawing/2014/main" id="{D68C96C7-9879-4AD9-A426-B6A65C88E9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34214" y="3357563"/>
            <a:ext cx="10064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6037" name="Line 21">
            <a:extLst>
              <a:ext uri="{FF2B5EF4-FFF2-40B4-BE49-F238E27FC236}">
                <a16:creationId xmlns:a16="http://schemas.microsoft.com/office/drawing/2014/main" id="{DC5F9975-47FB-4A2C-BA20-E5831CAC16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7364" y="3357563"/>
            <a:ext cx="9350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6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6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2" grpId="0" animBg="1"/>
      <p:bldP spid="86025" grpId="0" animBg="1"/>
      <p:bldP spid="860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F883451-91B7-4821-BF8E-9515D06D8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2513" y="4437063"/>
            <a:ext cx="7543800" cy="9271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 b="1" dirty="0"/>
              <a:t>B to B : The Key !</a:t>
            </a:r>
            <a:br>
              <a:rPr lang="fr-FR" b="1" dirty="0"/>
            </a:br>
            <a:r>
              <a:rPr lang="fr-FR" sz="2700" b="1" dirty="0"/>
              <a:t>« </a:t>
            </a:r>
            <a:r>
              <a:rPr lang="fr-FR" sz="2700" b="1" dirty="0" err="1"/>
              <a:t>Connect</a:t>
            </a:r>
            <a:r>
              <a:rPr lang="fr-FR" sz="2700" b="1" dirty="0"/>
              <a:t> the fans to the brand »</a:t>
            </a:r>
          </a:p>
        </p:txBody>
      </p:sp>
      <p:pic>
        <p:nvPicPr>
          <p:cNvPr id="12290" name="Picture 2" descr="Afficher l'image d'origine">
            <a:extLst>
              <a:ext uri="{FF2B5EF4-FFF2-40B4-BE49-F238E27FC236}">
                <a16:creationId xmlns:a16="http://schemas.microsoft.com/office/drawing/2014/main" id="{5705A47B-5DE2-4EA5-A8DB-B1011933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24981"/>
            <a:ext cx="3938956" cy="24684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021A85E-7CE0-4477-A6C5-7CE0F98C5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2513" y="4437063"/>
            <a:ext cx="7543800" cy="9271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 b="1" dirty="0"/>
              <a:t>B to C : The Key !</a:t>
            </a:r>
            <a:br>
              <a:rPr lang="fr-FR" b="1" dirty="0"/>
            </a:br>
            <a:r>
              <a:rPr lang="fr-FR" sz="2700" b="1" dirty="0"/>
              <a:t>CRM + ENTERTAINMENT = FAN RELATIONSHIP MANAGEMENT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5AF9EB-6069-44CC-92FA-BFBF7FAAD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97" y="1022504"/>
            <a:ext cx="5312885" cy="2988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16D4DE02-F788-46DC-B7E1-1299734A1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9889" y="1065213"/>
            <a:ext cx="8709025" cy="8556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sz="2100" dirty="0">
                <a:solidFill>
                  <a:schemeClr val="tx1"/>
                </a:solidFill>
                <a:effectLst>
                  <a:outerShdw blurRad="38100" dist="38100" dir="2700000" algn="tl">
                    <a:srgbClr val="008AE8"/>
                  </a:outerShdw>
                </a:effectLst>
                <a:latin typeface="+mn-lt"/>
              </a:rPr>
              <a:t>Fans support for the system : the business of sports – a perspective </a:t>
            </a:r>
            <a:r>
              <a:rPr lang="fr-FR" sz="21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8AE8"/>
                  </a:outerShdw>
                </a:effectLst>
                <a:latin typeface="+mn-lt"/>
              </a:rPr>
              <a:t>from</a:t>
            </a:r>
            <a:r>
              <a:rPr lang="fr-FR" sz="2100" dirty="0">
                <a:solidFill>
                  <a:schemeClr val="tx1"/>
                </a:solidFill>
                <a:effectLst>
                  <a:outerShdw blurRad="38100" dist="38100" dir="2700000" algn="tl">
                    <a:srgbClr val="008AE8"/>
                  </a:outerShdw>
                </a:effectLst>
                <a:latin typeface="+mn-lt"/>
              </a:rPr>
              <a:t> Harvard </a:t>
            </a:r>
            <a:r>
              <a:rPr lang="fr-FR" sz="1350" i="1" dirty="0">
                <a:solidFill>
                  <a:schemeClr val="tx1"/>
                </a:solidFill>
                <a:effectLst>
                  <a:outerShdw blurRad="38100" dist="38100" dir="2700000" algn="tl">
                    <a:srgbClr val="008AE8"/>
                  </a:outerShdw>
                </a:effectLst>
                <a:latin typeface="+mn-lt"/>
              </a:rPr>
              <a:t>(Stephen A. </a:t>
            </a:r>
            <a:r>
              <a:rPr lang="fr-FR" sz="135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8AE8"/>
                  </a:outerShdw>
                </a:effectLst>
                <a:latin typeface="+mn-lt"/>
              </a:rPr>
              <a:t>Greyser</a:t>
            </a:r>
            <a:r>
              <a:rPr lang="fr-FR" sz="1350" i="1" dirty="0">
                <a:solidFill>
                  <a:schemeClr val="tx1"/>
                </a:solidFill>
                <a:effectLst>
                  <a:outerShdw blurRad="38100" dist="38100" dir="2700000" algn="tl">
                    <a:srgbClr val="008AE8"/>
                  </a:outerShdw>
                </a:effectLst>
                <a:latin typeface="+mn-lt"/>
              </a:rPr>
              <a:t>)</a:t>
            </a:r>
            <a:r>
              <a:rPr lang="fr-FR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9404B29F-5AE7-492B-93D4-BF3CB94107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65526" y="2293939"/>
            <a:ext cx="6848475" cy="3157537"/>
          </a:xfrm>
        </p:spPr>
        <p:txBody>
          <a:bodyPr rtlCol="0">
            <a:normAutofit lnSpcReduction="10000"/>
          </a:bodyPr>
          <a:lstStyle/>
          <a:p>
            <a:pPr marL="68580" indent="-68580" algn="ctr">
              <a:buNone/>
              <a:defRPr/>
            </a:pP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  </a:t>
            </a:r>
            <a:r>
              <a:rPr lang="fr-F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Fans are the </a:t>
            </a:r>
            <a:r>
              <a:rPr lang="fr-FR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fundation</a:t>
            </a:r>
            <a:r>
              <a:rPr lang="fr-F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of the business of sports world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They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support the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entire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apparatus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: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with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thier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bodies at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games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;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with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their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eyeballs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wathing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on TV ; and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with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their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wallets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for tickets, for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cable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and pay-per-view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fees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and for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merchandise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publications,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videos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fantasy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leagues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fees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and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equipement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as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well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as the sponsors’ </a:t>
            </a:r>
            <a:r>
              <a:rPr lang="fr-FR" sz="27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products</a:t>
            </a:r>
            <a:r>
              <a:rPr lang="fr-FR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and services ».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D44132-87C9-47F7-88AA-D8C0DD9D5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888" y="2795589"/>
            <a:ext cx="1789112" cy="215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EAF6CD93-4F82-4DC1-A230-F0C206299997}"/>
              </a:ext>
            </a:extLst>
          </p:cNvPr>
          <p:cNvSpPr/>
          <p:nvPr/>
        </p:nvSpPr>
        <p:spPr>
          <a:xfrm>
            <a:off x="4427538" y="2197101"/>
            <a:ext cx="2895600" cy="2886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1200"/>
          </a:p>
        </p:txBody>
      </p:sp>
      <p:sp>
        <p:nvSpPr>
          <p:cNvPr id="80899" name="Ellipse 1">
            <a:extLst>
              <a:ext uri="{FF2B5EF4-FFF2-40B4-BE49-F238E27FC236}">
                <a16:creationId xmlns:a16="http://schemas.microsoft.com/office/drawing/2014/main" id="{F78B0B4D-89E9-4466-A141-94744E189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751" y="1377951"/>
            <a:ext cx="1704975" cy="1533525"/>
          </a:xfrm>
          <a:prstGeom prst="ellipse">
            <a:avLst/>
          </a:prstGeom>
          <a:solidFill>
            <a:srgbClr val="5B9BD5"/>
          </a:soli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Stratégie relationnelle</a:t>
            </a:r>
            <a:endParaRPr lang="en-US" altLang="fr-FR" sz="12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900" name="Ellipse 6">
            <a:extLst>
              <a:ext uri="{FF2B5EF4-FFF2-40B4-BE49-F238E27FC236}">
                <a16:creationId xmlns:a16="http://schemas.microsoft.com/office/drawing/2014/main" id="{67F88DDB-0B87-4CDA-96A8-07DAC02DB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7114" y="2781301"/>
            <a:ext cx="1762125" cy="1554163"/>
          </a:xfrm>
          <a:prstGeom prst="ellipse">
            <a:avLst/>
          </a:prstGeom>
          <a:solidFill>
            <a:srgbClr val="5B9BD5"/>
          </a:soli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Connaissance du consommateur</a:t>
            </a:r>
            <a:endParaRPr lang="en-US" altLang="fr-FR" sz="12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901" name="Ellipse 4">
            <a:extLst>
              <a:ext uri="{FF2B5EF4-FFF2-40B4-BE49-F238E27FC236}">
                <a16:creationId xmlns:a16="http://schemas.microsoft.com/office/drawing/2014/main" id="{248DD689-4EC3-4A85-A5B5-112E6464B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3975" y="4005264"/>
            <a:ext cx="1754188" cy="1576387"/>
          </a:xfrm>
          <a:prstGeom prst="ellipse">
            <a:avLst/>
          </a:prstGeom>
          <a:solidFill>
            <a:srgbClr val="5B9BD5"/>
          </a:soli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Personnalisation</a:t>
            </a:r>
            <a:endParaRPr lang="fr-FR" altLang="fr-FR" sz="12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l’offre</a:t>
            </a:r>
            <a:endParaRPr lang="en-US" altLang="fr-FR" sz="12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902" name="Ellipse 3">
            <a:extLst>
              <a:ext uri="{FF2B5EF4-FFF2-40B4-BE49-F238E27FC236}">
                <a16:creationId xmlns:a16="http://schemas.microsoft.com/office/drawing/2014/main" id="{F23FA65D-A89D-40C5-B410-D7C408B6D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2636839"/>
            <a:ext cx="1655763" cy="1576387"/>
          </a:xfrm>
          <a:prstGeom prst="ellipse">
            <a:avLst/>
          </a:prstGeom>
          <a:solidFill>
            <a:srgbClr val="5B9BD5"/>
          </a:soli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endParaRPr lang="en-US" altLang="fr-FR" sz="12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903" name="Rectangle 6">
            <a:extLst>
              <a:ext uri="{FF2B5EF4-FFF2-40B4-BE49-F238E27FC236}">
                <a16:creationId xmlns:a16="http://schemas.microsoft.com/office/drawing/2014/main" id="{0805C3A4-48A2-4161-942D-E60D33E17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488" y="47626"/>
            <a:ext cx="73279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000" b="1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clés du marketing relationnel</a:t>
            </a:r>
            <a:endParaRPr lang="fr-FR" altLang="fr-FR" sz="4000" b="1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4000" b="1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F7546A4F-688E-4533-A339-5E11CE64A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489" y="430383"/>
            <a:ext cx="1847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6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br>
              <a:rPr lang="fr-FR" altLang="fr-FR" sz="1800"/>
            </a:br>
            <a:endParaRPr lang="fr-FR" altLang="fr-FR" sz="1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80905" name="Rectangle 9">
            <a:extLst>
              <a:ext uri="{FF2B5EF4-FFF2-40B4-BE49-F238E27FC236}">
                <a16:creationId xmlns:a16="http://schemas.microsoft.com/office/drawing/2014/main" id="{B9A07A28-2555-4548-A219-5346003E9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488" y="584270"/>
            <a:ext cx="3129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   </a:t>
            </a:r>
            <a:endParaRPr lang="fr-FR" altLang="fr-FR" sz="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fr-FR" altLang="fr-FR" sz="6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906" name="Rectangle 12">
            <a:extLst>
              <a:ext uri="{FF2B5EF4-FFF2-40B4-BE49-F238E27FC236}">
                <a16:creationId xmlns:a16="http://schemas.microsoft.com/office/drawing/2014/main" id="{8FC4CAE4-D6CC-4427-AE46-79519D270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488" y="345743"/>
            <a:ext cx="216726" cy="118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6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br>
              <a:rPr lang="fr-FR" altLang="fr-FR" sz="1800"/>
            </a:br>
            <a:endParaRPr lang="fr-FR" altLang="fr-FR" sz="18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6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80907" name="Rectangle 14">
            <a:extLst>
              <a:ext uri="{FF2B5EF4-FFF2-40B4-BE49-F238E27FC236}">
                <a16:creationId xmlns:a16="http://schemas.microsoft.com/office/drawing/2014/main" id="{2D6001DA-95CA-42D6-B83C-2FD8D8EED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489" y="7535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3C716230-0442-46B5-A10A-F3DBA4383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476251"/>
            <a:ext cx="8964612" cy="1139825"/>
          </a:xfrm>
        </p:spPr>
        <p:txBody>
          <a:bodyPr/>
          <a:lstStyle/>
          <a:p>
            <a:pPr eaLnBrk="1" hangingPunct="1">
              <a:defRPr/>
            </a:pPr>
            <a:r>
              <a:rPr lang="fr-FR" sz="4000"/>
              <a:t>Attirer – séduire – conquérir le fan !</a:t>
            </a:r>
            <a:br>
              <a:rPr lang="fr-FR" sz="4000"/>
            </a:br>
            <a:r>
              <a:rPr lang="fr-FR" sz="2800"/>
              <a:t>OBJECTIF :  le Fan devient consommateur</a:t>
            </a:r>
            <a:endParaRPr lang="fr-FR" sz="4000"/>
          </a:p>
        </p:txBody>
      </p:sp>
      <p:sp>
        <p:nvSpPr>
          <p:cNvPr id="81923" name="Rectangle 4">
            <a:extLst>
              <a:ext uri="{FF2B5EF4-FFF2-40B4-BE49-F238E27FC236}">
                <a16:creationId xmlns:a16="http://schemas.microsoft.com/office/drawing/2014/main" id="{3588F6DC-7C1F-4E66-8B5F-A65C6C792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2060576"/>
            <a:ext cx="2663825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</a:rPr>
              <a:t>« Attirer les Fans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</a:rPr>
              <a:t>vers vos produits »</a:t>
            </a:r>
          </a:p>
        </p:txBody>
      </p:sp>
      <p:sp>
        <p:nvSpPr>
          <p:cNvPr id="81924" name="Rectangle 5">
            <a:extLst>
              <a:ext uri="{FF2B5EF4-FFF2-40B4-BE49-F238E27FC236}">
                <a16:creationId xmlns:a16="http://schemas.microsoft.com/office/drawing/2014/main" id="{17547C6D-0116-4FA9-8F21-4AB833218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3644901"/>
            <a:ext cx="2663825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</a:rPr>
              <a:t>« Pousser vos produits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</a:rPr>
              <a:t>vers les Fans »</a:t>
            </a:r>
          </a:p>
        </p:txBody>
      </p:sp>
      <p:sp>
        <p:nvSpPr>
          <p:cNvPr id="81925" name="Rectangle 6">
            <a:extLst>
              <a:ext uri="{FF2B5EF4-FFF2-40B4-BE49-F238E27FC236}">
                <a16:creationId xmlns:a16="http://schemas.microsoft.com/office/drawing/2014/main" id="{952CB58B-9950-4B6C-BA27-F6EFB0AAD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5157789"/>
            <a:ext cx="2663825" cy="1152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</a:rPr>
              <a:t>« Etablir un contact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</a:rPr>
              <a:t>direct avec les Fans »</a:t>
            </a:r>
          </a:p>
        </p:txBody>
      </p:sp>
      <p:sp>
        <p:nvSpPr>
          <p:cNvPr id="81926" name="Rectangle 7">
            <a:extLst>
              <a:ext uri="{FF2B5EF4-FFF2-40B4-BE49-F238E27FC236}">
                <a16:creationId xmlns:a16="http://schemas.microsoft.com/office/drawing/2014/main" id="{2EAA3CAE-B328-44F3-996D-04F58C8AC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6" y="2060576"/>
            <a:ext cx="2879725" cy="11525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Communication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1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Supports – Dirigeants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Entraineurs</a:t>
            </a:r>
          </a:p>
        </p:txBody>
      </p:sp>
      <p:sp>
        <p:nvSpPr>
          <p:cNvPr id="81927" name="Rectangle 8">
            <a:extLst>
              <a:ext uri="{FF2B5EF4-FFF2-40B4-BE49-F238E27FC236}">
                <a16:creationId xmlns:a16="http://schemas.microsoft.com/office/drawing/2014/main" id="{874C2BAD-2D91-4E7B-A5E9-D71FBD073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6" y="3573464"/>
            <a:ext cx="2879725" cy="11525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Promotion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Activation – offres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spéciales</a:t>
            </a:r>
          </a:p>
        </p:txBody>
      </p:sp>
      <p:sp>
        <p:nvSpPr>
          <p:cNvPr id="81928" name="Rectangle 9">
            <a:extLst>
              <a:ext uri="{FF2B5EF4-FFF2-40B4-BE49-F238E27FC236}">
                <a16:creationId xmlns:a16="http://schemas.microsoft.com/office/drawing/2014/main" id="{C3230830-6C57-4216-9D39-C5208C9F2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6" y="5084764"/>
            <a:ext cx="2879725" cy="11525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CRM (FRM)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Web 2.0 – Social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Networks – participation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/>
              <a:t>Implication</a:t>
            </a:r>
          </a:p>
        </p:txBody>
      </p:sp>
      <p:sp>
        <p:nvSpPr>
          <p:cNvPr id="81929" name="Line 10">
            <a:extLst>
              <a:ext uri="{FF2B5EF4-FFF2-40B4-BE49-F238E27FC236}">
                <a16:creationId xmlns:a16="http://schemas.microsoft.com/office/drawing/2014/main" id="{9CA6B98A-B928-4FC5-9299-6103F5EC76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6139" y="2492375"/>
            <a:ext cx="2376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1930" name="Line 11">
            <a:extLst>
              <a:ext uri="{FF2B5EF4-FFF2-40B4-BE49-F238E27FC236}">
                <a16:creationId xmlns:a16="http://schemas.microsoft.com/office/drawing/2014/main" id="{D6B56A42-2DAC-48BE-8B3C-DA0839B21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6139" y="4005263"/>
            <a:ext cx="2376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1931" name="Line 12">
            <a:extLst>
              <a:ext uri="{FF2B5EF4-FFF2-40B4-BE49-F238E27FC236}">
                <a16:creationId xmlns:a16="http://schemas.microsoft.com/office/drawing/2014/main" id="{A0F91BB7-7073-49F3-897D-40395D78CD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6139" y="5516563"/>
            <a:ext cx="2376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1932" name="Text Box 13">
            <a:extLst>
              <a:ext uri="{FF2B5EF4-FFF2-40B4-BE49-F238E27FC236}">
                <a16:creationId xmlns:a16="http://schemas.microsoft.com/office/drawing/2014/main" id="{C643FAF9-12DF-41D0-A413-9DBECC59F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2565401"/>
            <a:ext cx="1871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i="1"/>
              <a:t>Attirer</a:t>
            </a:r>
          </a:p>
        </p:txBody>
      </p:sp>
      <p:sp>
        <p:nvSpPr>
          <p:cNvPr id="81933" name="Text Box 14">
            <a:extLst>
              <a:ext uri="{FF2B5EF4-FFF2-40B4-BE49-F238E27FC236}">
                <a16:creationId xmlns:a16="http://schemas.microsoft.com/office/drawing/2014/main" id="{DF5EDB7C-155B-41E7-9E72-95F73C86A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4076701"/>
            <a:ext cx="1871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i="1"/>
              <a:t>Séduire</a:t>
            </a:r>
          </a:p>
        </p:txBody>
      </p:sp>
      <p:sp>
        <p:nvSpPr>
          <p:cNvPr id="81934" name="Text Box 15">
            <a:extLst>
              <a:ext uri="{FF2B5EF4-FFF2-40B4-BE49-F238E27FC236}">
                <a16:creationId xmlns:a16="http://schemas.microsoft.com/office/drawing/2014/main" id="{0486DBE5-B57E-4D03-BAF2-7700B5B7A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5589588"/>
            <a:ext cx="1871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 i="1"/>
              <a:t>Conquérir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C0E9F42-5DE7-4D03-86F8-407F3A116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616116"/>
              </p:ext>
            </p:extLst>
          </p:nvPr>
        </p:nvGraphicFramePr>
        <p:xfrm>
          <a:off x="643467" y="1050623"/>
          <a:ext cx="10905068" cy="475675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235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3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0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763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Etapes du CRM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Atouts écosystème sport spectacle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Contraintes écosystème sport spectacle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Recommandations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9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CONNAITRE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Cœur de cible : pratiquants (licenciés de fédérations sportives) – consommateurs de biens et services sportifs incluant les medias et multimédia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Nombreuses invitations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Places achetées en BtB par les collectivités locales souvent redistribuées gratuitement auprès des cibles principales des clubs et événements 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Limiter les invitations et tracer (voir orienter) les redistributions de places par les partenaires publics et privés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9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CHOISIR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Hyper segmentation possible par certaines caractéristiques liées à la pratique ou la consommation de biens sportifs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Difficulté d’exploitation d’une base de données de connaissance clients si le détenteur de droit n’a pas de démarche de recueil de données clients avec ses fournisseurs distributeurs de billetterie 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Ne pas confondre fichier clients et base de connaissance clients.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Recueillir un maximum de données via des incitations (promotions, jeux, réseaux sociaux…)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2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CONQUERIR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Nombreux canaux de communication et de prospection disponibles grâce aux partenaires publics et privés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Faible possibilités de personnalisation au sein d’infrastructures obsolètes limitant la variété des offres possibles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Coupler ses offres avec des services attractifs (parkings, restaurations, autres spectacles…)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1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FIDELISER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Cartes d’abonnement et solutions digitales adossée aux programmes de fidélisation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Limitation dans le cadre d’événements “one shot” ou de clubs commercialisant leurs cartes d’abonnement via des clubs de supporters (cas Olympique de Marseille)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300">
                          <a:effectLst/>
                        </a:rPr>
                        <a:t>Intégrer les programmes de fidélisation aux solutions digitales et mobiles des clubs et événements et se servir des fidèles en tant que prescripteurs</a:t>
                      </a:r>
                      <a:endParaRPr lang="fr-FR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288" marR="5428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rrain, personne, herbe, homme&#10;&#10;Description générée automatiquement">
            <a:extLst>
              <a:ext uri="{FF2B5EF4-FFF2-40B4-BE49-F238E27FC236}">
                <a16:creationId xmlns:a16="http://schemas.microsoft.com/office/drawing/2014/main" id="{BA95E1A4-0EC3-4AEB-B31B-7032C528E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226" y="3036505"/>
            <a:ext cx="3080406" cy="1734993"/>
          </a:xfrm>
          <a:prstGeom prst="rect">
            <a:avLst/>
          </a:prstGeom>
        </p:spPr>
      </p:pic>
      <p:pic>
        <p:nvPicPr>
          <p:cNvPr id="7" name="Image 6" descr="Une image contenant plafond, intérieur, plancher, personne&#10;&#10;Description générée automatiquement">
            <a:extLst>
              <a:ext uri="{FF2B5EF4-FFF2-40B4-BE49-F238E27FC236}">
                <a16:creationId xmlns:a16="http://schemas.microsoft.com/office/drawing/2014/main" id="{71C011B1-53AF-4079-BC99-70D768F7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7878"/>
            <a:ext cx="2866927" cy="2139807"/>
          </a:xfrm>
          <a:prstGeom prst="rect">
            <a:avLst/>
          </a:prstGeom>
        </p:spPr>
      </p:pic>
      <p:pic>
        <p:nvPicPr>
          <p:cNvPr id="9" name="Image 8" descr="Une image contenant herbe, personne, extérieur, sport&#10;&#10;Description générée automatiquement">
            <a:extLst>
              <a:ext uri="{FF2B5EF4-FFF2-40B4-BE49-F238E27FC236}">
                <a16:creationId xmlns:a16="http://schemas.microsoft.com/office/drawing/2014/main" id="{3A914F5F-2EA6-4158-8815-2E311C24E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301" y="0"/>
            <a:ext cx="2552700" cy="4538132"/>
          </a:xfrm>
          <a:prstGeom prst="rect">
            <a:avLst/>
          </a:prstGeom>
        </p:spPr>
      </p:pic>
      <p:pic>
        <p:nvPicPr>
          <p:cNvPr id="11" name="Image 10" descr="Une image contenant rouge, bâtiment, brique, mur&#10;&#10;Description générée automatiquement">
            <a:extLst>
              <a:ext uri="{FF2B5EF4-FFF2-40B4-BE49-F238E27FC236}">
                <a16:creationId xmlns:a16="http://schemas.microsoft.com/office/drawing/2014/main" id="{F93FEA8A-75E3-4F21-B3D0-95FE4EB6A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742" y="0"/>
            <a:ext cx="3877559" cy="2908169"/>
          </a:xfrm>
          <a:prstGeom prst="rect">
            <a:avLst/>
          </a:prstGeom>
        </p:spPr>
      </p:pic>
      <p:pic>
        <p:nvPicPr>
          <p:cNvPr id="13" name="Image 12" descr="Une image contenant ciel, extérieur, route, gens&#10;&#10;Description générée automatiquement">
            <a:extLst>
              <a:ext uri="{FF2B5EF4-FFF2-40B4-BE49-F238E27FC236}">
                <a16:creationId xmlns:a16="http://schemas.microsoft.com/office/drawing/2014/main" id="{A7EDC65D-80B1-462A-A5E1-882224062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523" y="0"/>
            <a:ext cx="4292470" cy="3177878"/>
          </a:xfrm>
          <a:prstGeom prst="rect">
            <a:avLst/>
          </a:prstGeom>
        </p:spPr>
      </p:pic>
      <p:pic>
        <p:nvPicPr>
          <p:cNvPr id="15" name="Image 14" descr="Une image contenant ciel, personne, extérieur, herbe&#10;&#10;Description générée automatiquement">
            <a:extLst>
              <a:ext uri="{FF2B5EF4-FFF2-40B4-BE49-F238E27FC236}">
                <a16:creationId xmlns:a16="http://schemas.microsoft.com/office/drawing/2014/main" id="{EDFFFC85-7F17-4EE2-BC74-8310E561A6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8758" y="4076331"/>
            <a:ext cx="3124692" cy="2343519"/>
          </a:xfrm>
          <a:prstGeom prst="rect">
            <a:avLst/>
          </a:prstGeom>
        </p:spPr>
      </p:pic>
      <p:pic>
        <p:nvPicPr>
          <p:cNvPr id="19" name="Image 18" descr="Une image contenant arbre, extérieur, ciel, table&#10;&#10;Description générée automatiquement">
            <a:extLst>
              <a:ext uri="{FF2B5EF4-FFF2-40B4-BE49-F238E27FC236}">
                <a16:creationId xmlns:a16="http://schemas.microsoft.com/office/drawing/2014/main" id="{237B896D-957E-427E-B03B-E2FFC393A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9275" y="4755432"/>
            <a:ext cx="2752725" cy="204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20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98" name="Rectangle 195591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599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5600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5586" name="Rectangle 2">
            <a:extLst>
              <a:ext uri="{FF2B5EF4-FFF2-40B4-BE49-F238E27FC236}">
                <a16:creationId xmlns:a16="http://schemas.microsoft.com/office/drawing/2014/main" id="{920ED567-4A62-4671-993E-E002A23BD1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FRM Programme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C8CEBA-B062-40D4-BED8-A80E5C324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859292"/>
            <a:ext cx="3425957" cy="5138935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5587" name="Rectangle 3">
            <a:extLst>
              <a:ext uri="{FF2B5EF4-FFF2-40B4-BE49-F238E27FC236}">
                <a16:creationId xmlns:a16="http://schemas.microsoft.com/office/drawing/2014/main" id="{65D3E43B-F2AE-493F-91D6-14F31D0439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/>
          </a:bodyPr>
          <a:lstStyle/>
          <a:p>
            <a:pPr marL="533400" indent="-533400">
              <a:buClr>
                <a:srgbClr val="77A5D0"/>
              </a:buClr>
              <a:buFont typeface="Wingdings" panose="05000000000000000000" pitchFamily="2" charset="2"/>
              <a:buAutoNum type="arabicPeriod"/>
              <a:defRPr/>
            </a:pPr>
            <a:r>
              <a:rPr lang="fr-FR" sz="2000"/>
              <a:t>Identifier et surtout connaître ses fans</a:t>
            </a:r>
          </a:p>
          <a:p>
            <a:pPr marL="533400" indent="-533400">
              <a:buClr>
                <a:srgbClr val="77A5D0"/>
              </a:buClr>
              <a:buFont typeface="Wingdings" panose="05000000000000000000" pitchFamily="2" charset="2"/>
              <a:buAutoNum type="arabicPeriod"/>
              <a:defRPr/>
            </a:pPr>
            <a:r>
              <a:rPr lang="fr-FR" sz="2000"/>
              <a:t> Proposer une offre différenciatrice aux fans</a:t>
            </a:r>
          </a:p>
          <a:p>
            <a:pPr marL="533400" indent="-533400">
              <a:buClr>
                <a:srgbClr val="77A5D0"/>
              </a:buClr>
              <a:buFont typeface="Wingdings" panose="05000000000000000000" pitchFamily="2" charset="2"/>
              <a:buAutoNum type="arabicPeriod"/>
              <a:defRPr/>
            </a:pPr>
            <a:r>
              <a:rPr lang="fr-FR" sz="2000"/>
              <a:t>Créer un dialogue aves ses fans en les faisant participer à la vie de votre club / event</a:t>
            </a:r>
          </a:p>
          <a:p>
            <a:pPr marL="533400" indent="-533400">
              <a:buClr>
                <a:srgbClr val="77A5D0"/>
              </a:buClr>
              <a:buFont typeface="Wingdings" panose="05000000000000000000" pitchFamily="2" charset="2"/>
              <a:buAutoNum type="arabicPeriod"/>
              <a:defRPr/>
            </a:pPr>
            <a:r>
              <a:rPr lang="fr-FR" sz="2000"/>
              <a:t>Personnaliser les offres pour ses fans</a:t>
            </a:r>
          </a:p>
          <a:p>
            <a:pPr marL="533400" indent="-533400">
              <a:buClr>
                <a:srgbClr val="77A5D0"/>
              </a:buClr>
              <a:buFont typeface="Wingdings" panose="05000000000000000000" pitchFamily="2" charset="2"/>
              <a:buAutoNum type="arabicPeriod"/>
              <a:defRPr/>
            </a:pPr>
            <a:r>
              <a:rPr lang="fr-FR" sz="2000"/>
              <a:t>Créer une dynamique dans la relations avec les fans</a:t>
            </a:r>
          </a:p>
          <a:p>
            <a:pPr marL="533400" indent="-533400">
              <a:buClr>
                <a:srgbClr val="77A5D0"/>
              </a:buClr>
              <a:buFont typeface="Wingdings" panose="05000000000000000000" pitchFamily="2" charset="2"/>
              <a:buAutoNum type="arabicPeriod"/>
              <a:defRPr/>
            </a:pPr>
            <a:r>
              <a:rPr lang="fr-FR" sz="2000"/>
              <a:t>Utiliser les technologies en tant que support premier au FRM </a:t>
            </a:r>
          </a:p>
          <a:p>
            <a:pPr marL="533400" indent="-533400">
              <a:buClr>
                <a:srgbClr val="77A5D0"/>
              </a:buClr>
              <a:defRPr/>
            </a:pPr>
            <a:endParaRPr lang="fr-FR" sz="20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F71DB47A-12B9-40D9-AF7F-4BB9DF44B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73062" y="624110"/>
            <a:ext cx="8131550" cy="128089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/>
              <a:t>Tactiques commercialisation billetterie US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E4A9D504-D5D1-42B6-B31A-CF122D679E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73062" y="2133600"/>
            <a:ext cx="8131550" cy="377762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Char char="¶"/>
              <a:defRPr/>
            </a:pPr>
            <a:r>
              <a:rPr lang="fr-FR"/>
              <a:t>Quelques chiffres : </a:t>
            </a:r>
          </a:p>
          <a:p>
            <a:pPr eaLnBrk="1" hangingPunct="1">
              <a:buFont typeface="Wingdings" panose="05000000000000000000" pitchFamily="2" charset="2"/>
              <a:buChar char="¶"/>
              <a:defRPr/>
            </a:pPr>
            <a:r>
              <a:rPr lang="fr-FR"/>
              <a:t>environ 12 billions achats de tickets événements sportifs / an</a:t>
            </a:r>
          </a:p>
          <a:p>
            <a:pPr eaLnBrk="1" hangingPunct="1">
              <a:buFont typeface="Wingdings" panose="05000000000000000000" pitchFamily="2" charset="2"/>
              <a:buChar char="¶"/>
              <a:defRPr/>
            </a:pPr>
            <a:r>
              <a:rPr lang="fr-FR"/>
              <a:t>Le prix des tickets (college + pro) a plus que doublé en 10 ans</a:t>
            </a:r>
          </a:p>
          <a:p>
            <a:pPr eaLnBrk="1" hangingPunct="1">
              <a:buFont typeface="Wingdings" panose="05000000000000000000" pitchFamily="2" charset="2"/>
              <a:buChar char="¶"/>
              <a:defRPr/>
            </a:pPr>
            <a:r>
              <a:rPr lang="fr-FR"/>
              <a:t>Hornets : « When no one is in that seat, not only do we lose the value of the ticket, we lose concession money, merchandising money, and program money »</a:t>
            </a:r>
          </a:p>
          <a:p>
            <a:pPr eaLnBrk="1" hangingPunct="1">
              <a:buFont typeface="Wingdings" panose="05000000000000000000" pitchFamily="2" charset="2"/>
              <a:buChar char="¶"/>
              <a:defRPr/>
            </a:pPr>
            <a:r>
              <a:rPr lang="fr-FR"/>
              <a:t>Un question clé : discount + fixation prix/qualité 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5656" name="Rectangle 15565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AE52C7C1-DA8E-4083-B34E-340AEE71E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I. « Flexible Ticket Pricing » </a:t>
            </a: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B88E68EC-5373-40E4-A887-63E0F998A4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 marL="609600" indent="-609600">
              <a:buClr>
                <a:srgbClr val="FF39D7"/>
              </a:buClr>
              <a:buNone/>
              <a:defRPr/>
            </a:pPr>
            <a:r>
              <a:rPr lang="fr-FR" sz="1900" b="1" i="1"/>
              <a:t>Fonction de :</a:t>
            </a:r>
          </a:p>
          <a:p>
            <a:pPr marL="609600" indent="-609600">
              <a:buClr>
                <a:srgbClr val="FF39D7"/>
              </a:buClr>
              <a:buNone/>
              <a:defRPr/>
            </a:pPr>
            <a:endParaRPr lang="fr-FR" sz="1900" b="1" i="1"/>
          </a:p>
          <a:p>
            <a:pPr marL="609600" indent="-609600">
              <a:buClr>
                <a:srgbClr val="FF39D7"/>
              </a:buClr>
              <a:buFont typeface="Wingdings" panose="05000000000000000000" pitchFamily="2" charset="2"/>
              <a:buAutoNum type="arabicPeriod"/>
              <a:defRPr/>
            </a:pPr>
            <a:r>
              <a:rPr lang="fr-FR" sz="1900" b="1"/>
              <a:t>QUALITY</a:t>
            </a:r>
            <a:r>
              <a:rPr lang="fr-FR" sz="1900"/>
              <a:t> : La qualité du spectacle (match) / équipe adverse</a:t>
            </a:r>
          </a:p>
          <a:p>
            <a:pPr marL="609600" indent="-609600">
              <a:buClr>
                <a:srgbClr val="FF39D7"/>
              </a:buClr>
              <a:buFont typeface="Wingdings" panose="05000000000000000000" pitchFamily="2" charset="2"/>
              <a:buAutoNum type="arabicPeriod"/>
              <a:defRPr/>
            </a:pPr>
            <a:endParaRPr lang="fr-FR" sz="1900"/>
          </a:p>
          <a:p>
            <a:pPr marL="609600" indent="-609600">
              <a:buClr>
                <a:srgbClr val="FF39D7"/>
              </a:buClr>
              <a:buFont typeface="Wingdings" panose="05000000000000000000" pitchFamily="2" charset="2"/>
              <a:buAutoNum type="arabicPeriod"/>
              <a:defRPr/>
            </a:pPr>
            <a:r>
              <a:rPr lang="fr-FR" sz="1900" b="1"/>
              <a:t>TIME </a:t>
            </a:r>
            <a:r>
              <a:rPr lang="fr-FR" sz="1900"/>
              <a:t>: date de programmation (journée, semaine, avancée de saison (basse – haute) </a:t>
            </a:r>
            <a:r>
              <a:rPr lang="fr-FR" sz="1900">
                <a:sym typeface="Wingdings" pitchFamily="2" charset="2"/>
              </a:rPr>
              <a:t> intérêt des playoffs !</a:t>
            </a:r>
          </a:p>
          <a:p>
            <a:pPr marL="609600" indent="-609600">
              <a:buClr>
                <a:srgbClr val="FF39D7"/>
              </a:buClr>
              <a:buFont typeface="Wingdings" panose="05000000000000000000" pitchFamily="2" charset="2"/>
              <a:buAutoNum type="arabicPeriod"/>
              <a:defRPr/>
            </a:pPr>
            <a:endParaRPr lang="fr-FR" sz="1900">
              <a:sym typeface="Wingdings" pitchFamily="2" charset="2"/>
            </a:endParaRPr>
          </a:p>
          <a:p>
            <a:pPr marL="609600" indent="-609600">
              <a:buClr>
                <a:srgbClr val="FF39D7"/>
              </a:buClr>
              <a:buFont typeface="Wingdings" panose="05000000000000000000" pitchFamily="2" charset="2"/>
              <a:buAutoNum type="arabicPeriod"/>
              <a:defRPr/>
            </a:pPr>
            <a:r>
              <a:rPr lang="fr-FR" sz="1900" b="1">
                <a:sym typeface="Wingdings" pitchFamily="2" charset="2"/>
              </a:rPr>
              <a:t>PLACE </a:t>
            </a:r>
            <a:r>
              <a:rPr lang="fr-FR" sz="1900">
                <a:sym typeface="Wingdings" pitchFamily="2" charset="2"/>
              </a:rPr>
              <a:t>: emplacement du siège !</a:t>
            </a:r>
            <a:endParaRPr lang="fr-FR" sz="19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865853-6501-455F-8C0A-251E5FE2E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" r="2" b="1236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6680" name="Rectangle 15667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682" name="Freeform: Shape 15668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EAE7FF65-A53E-4512-9EE5-369376E971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4100"/>
              <a:t>II. « Money-Back Guarantees » 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3A99F61C-93E1-4A28-851C-ACE0EEB864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pPr eaLnBrk="1" hangingPunct="1">
              <a:buClr>
                <a:srgbClr val="BB624B"/>
              </a:buClr>
              <a:buFont typeface="Wingdings" panose="05000000000000000000" pitchFamily="2" charset="2"/>
              <a:buChar char="¶"/>
              <a:defRPr/>
            </a:pPr>
            <a:r>
              <a:rPr lang="fr-FR" sz="2000"/>
              <a:t>Fidélisation : abonnements - carte (club) – difficile sur des événements one shot </a:t>
            </a:r>
          </a:p>
          <a:p>
            <a:pPr eaLnBrk="1" hangingPunct="1">
              <a:buClr>
                <a:srgbClr val="BB624B"/>
              </a:buClr>
              <a:buFont typeface="Wingdings" panose="05000000000000000000" pitchFamily="2" charset="2"/>
              <a:buChar char="¶"/>
              <a:defRPr/>
            </a:pPr>
            <a:endParaRPr lang="fr-FR" sz="2000"/>
          </a:p>
          <a:p>
            <a:pPr eaLnBrk="1" hangingPunct="1">
              <a:buClr>
                <a:srgbClr val="BB624B"/>
              </a:buClr>
              <a:buFont typeface="Wingdings" panose="05000000000000000000" pitchFamily="2" charset="2"/>
              <a:buChar char="¶"/>
              <a:defRPr/>
            </a:pPr>
            <a:r>
              <a:rPr lang="fr-FR" sz="2000"/>
              <a:t>Satisfaction </a:t>
            </a:r>
            <a:r>
              <a:rPr lang="fr-FR" sz="2000">
                <a:sym typeface="Wingdings" pitchFamily="2" charset="2"/>
              </a:rPr>
              <a:t> SPORTAINMENT !</a:t>
            </a:r>
            <a:endParaRPr lang="fr-FR" sz="2000"/>
          </a:p>
          <a:p>
            <a:pPr eaLnBrk="1" hangingPunct="1">
              <a:buClr>
                <a:srgbClr val="BB624B"/>
              </a:buClr>
              <a:buFont typeface="Wingdings" panose="05000000000000000000" pitchFamily="2" charset="2"/>
              <a:buChar char="¶"/>
              <a:defRPr/>
            </a:pPr>
            <a:endParaRPr lang="fr-FR" sz="2000"/>
          </a:p>
          <a:p>
            <a:pPr eaLnBrk="1" hangingPunct="1">
              <a:buClr>
                <a:srgbClr val="BB624B"/>
              </a:buClr>
              <a:buFont typeface="Wingdings" panose="05000000000000000000" pitchFamily="2" charset="2"/>
              <a:buChar char="¶"/>
              <a:defRPr/>
            </a:pPr>
            <a:r>
              <a:rPr lang="fr-FR" sz="2000"/>
              <a:t>Adaptation des prix / spectacle offert : risque</a:t>
            </a:r>
          </a:p>
          <a:p>
            <a:pPr eaLnBrk="1" hangingPunct="1">
              <a:buClr>
                <a:srgbClr val="BB624B"/>
              </a:buClr>
              <a:defRPr/>
            </a:pPr>
            <a:endParaRPr lang="fr-FR" sz="2000"/>
          </a:p>
          <a:p>
            <a:pPr eaLnBrk="1" hangingPunct="1">
              <a:buClr>
                <a:srgbClr val="BB624B"/>
              </a:buClr>
              <a:defRPr/>
            </a:pPr>
            <a:endParaRPr lang="fr-FR" sz="20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EE792B-9687-432E-80C4-AC19377276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86" y="1781531"/>
            <a:ext cx="4747547" cy="3323282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7704" name="Rectangle 157703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706" name="Freeform: Shape 157705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B66DADE6-DC86-465E-BC2A-FFE8F686D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III. « Web-based Ticketing »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D64C3314-6349-4B38-9A3C-CA6D6B81E5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pPr eaLnBrk="1" hangingPunct="1">
              <a:buClr>
                <a:srgbClr val="DE4F86"/>
              </a:buClr>
              <a:buFont typeface="Wingdings" panose="05000000000000000000" pitchFamily="2" charset="2"/>
              <a:buChar char="¶"/>
              <a:defRPr/>
            </a:pPr>
            <a:r>
              <a:rPr lang="fr-FR" sz="1900"/>
              <a:t>Plate-forme e-commerce</a:t>
            </a:r>
          </a:p>
          <a:p>
            <a:pPr eaLnBrk="1" hangingPunct="1">
              <a:buClr>
                <a:srgbClr val="DE4F86"/>
              </a:buClr>
              <a:buFont typeface="Wingdings" panose="05000000000000000000" pitchFamily="2" charset="2"/>
              <a:buChar char="¶"/>
              <a:defRPr/>
            </a:pPr>
            <a:endParaRPr lang="fr-FR" sz="1900"/>
          </a:p>
          <a:p>
            <a:pPr eaLnBrk="1" hangingPunct="1">
              <a:buClr>
                <a:srgbClr val="DE4F86"/>
              </a:buClr>
              <a:buFont typeface="Wingdings" panose="05000000000000000000" pitchFamily="2" charset="2"/>
              <a:buChar char="¶"/>
              <a:defRPr/>
            </a:pPr>
            <a:r>
              <a:rPr lang="fr-FR" sz="1900"/>
              <a:t>Précurseur : stations de ski US </a:t>
            </a:r>
          </a:p>
          <a:p>
            <a:pPr eaLnBrk="1" hangingPunct="1">
              <a:buClr>
                <a:srgbClr val="DE4F86"/>
              </a:buClr>
              <a:buFont typeface="Wingdings" panose="05000000000000000000" pitchFamily="2" charset="2"/>
              <a:buChar char="¶"/>
              <a:defRPr/>
            </a:pPr>
            <a:endParaRPr lang="fr-FR" sz="1900"/>
          </a:p>
          <a:p>
            <a:pPr eaLnBrk="1" hangingPunct="1">
              <a:buClr>
                <a:srgbClr val="DE4F86"/>
              </a:buClr>
              <a:buFont typeface="Wingdings" panose="05000000000000000000" pitchFamily="2" charset="2"/>
              <a:buChar char="¶"/>
              <a:defRPr/>
            </a:pPr>
            <a:r>
              <a:rPr lang="fr-FR" sz="1900"/>
              <a:t>2002 : 60% des tickets du Washington Wizards (NHL) ont été vendus en ligne</a:t>
            </a:r>
          </a:p>
          <a:p>
            <a:pPr eaLnBrk="1" hangingPunct="1">
              <a:buClr>
                <a:srgbClr val="DE4F86"/>
              </a:buClr>
              <a:buFont typeface="Wingdings" panose="05000000000000000000" pitchFamily="2" charset="2"/>
              <a:buChar char="¶"/>
              <a:defRPr/>
            </a:pPr>
            <a:endParaRPr lang="fr-FR" sz="1900"/>
          </a:p>
          <a:p>
            <a:pPr eaLnBrk="1" hangingPunct="1">
              <a:buClr>
                <a:srgbClr val="DE4F86"/>
              </a:buClr>
              <a:buFont typeface="Wingdings" panose="05000000000000000000" pitchFamily="2" charset="2"/>
              <a:buChar char="¶"/>
              <a:defRPr/>
            </a:pPr>
            <a:r>
              <a:rPr lang="fr-FR" sz="1900"/>
              <a:t>NTIC : stade – marketing direct – mobile – distribution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EC3D23-E79C-42A0-AF8F-33CA0A568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r="34258" b="1"/>
          <a:stretch/>
        </p:blipFill>
        <p:spPr>
          <a:xfrm>
            <a:off x="7557012" y="643234"/>
            <a:ext cx="3235494" cy="5599876"/>
          </a:xfrm>
          <a:prstGeom prst="rect">
            <a:avLst/>
          </a:prstGeom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4" name="Rectangle 93193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196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3198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F5C061B8-7C93-4438-92BA-1C4C44E3C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Critères de segmentation pour un événement</a:t>
            </a:r>
          </a:p>
        </p:txBody>
      </p:sp>
      <p:graphicFrame>
        <p:nvGraphicFramePr>
          <p:cNvPr id="93189" name="Rectangle 3">
            <a:extLst>
              <a:ext uri="{FF2B5EF4-FFF2-40B4-BE49-F238E27FC236}">
                <a16:creationId xmlns:a16="http://schemas.microsoft.com/office/drawing/2014/main" id="{FF7C49AE-8507-4E9D-A5DF-C9140C8733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9160249"/>
              </p:ext>
            </p:extLst>
          </p:nvPr>
        </p:nvGraphicFramePr>
        <p:xfrm>
          <a:off x="4387515" y="2022601"/>
          <a:ext cx="7161017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A536FE-9C9F-4766-9C31-6842835B2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507" y="643468"/>
            <a:ext cx="7684228" cy="5571066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0D6BFC4-976B-4A76-93A1-B87EF1A6E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644" y="0"/>
            <a:ext cx="9695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02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99D15AC-CF18-4CE0-B970-C44D37314D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Niveaux d’engagement et lien « </a:t>
            </a:r>
            <a:r>
              <a:rPr lang="fr-FR" dirty="0" err="1"/>
              <a:t>phygital</a:t>
            </a:r>
            <a:r>
              <a:rPr lang="fr-FR" dirty="0"/>
              <a:t> »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C672E408-A8FE-4827-8FB8-7907C5632DA4}"/>
              </a:ext>
            </a:extLst>
          </p:cNvPr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r>
              <a:rPr lang="fr-FR" dirty="0"/>
              <a:t>Proposition d’une typologie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11C6CF-02B6-4083-AAAD-2E73A7C1E6AC}"/>
              </a:ext>
            </a:extLst>
          </p:cNvPr>
          <p:cNvSpPr txBox="1"/>
          <p:nvPr/>
        </p:nvSpPr>
        <p:spPr>
          <a:xfrm>
            <a:off x="1822621" y="2276244"/>
            <a:ext cx="168231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00" b="1" dirty="0">
                <a:solidFill>
                  <a:srgbClr val="002857"/>
                </a:solidFill>
                <a:latin typeface="Arial"/>
              </a:rPr>
              <a:t>Niveaux d’engagement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885E9A-1702-406A-8232-8A79B7D4C980}"/>
              </a:ext>
            </a:extLst>
          </p:cNvPr>
          <p:cNvSpPr txBox="1"/>
          <p:nvPr/>
        </p:nvSpPr>
        <p:spPr>
          <a:xfrm>
            <a:off x="6483401" y="2263967"/>
            <a:ext cx="168231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00" b="1" dirty="0">
                <a:solidFill>
                  <a:srgbClr val="002857"/>
                </a:solidFill>
                <a:latin typeface="Arial"/>
              </a:rPr>
              <a:t>Pratiquant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701B5E-97C3-4171-B808-82F913E48FC7}"/>
              </a:ext>
            </a:extLst>
          </p:cNvPr>
          <p:cNvSpPr txBox="1"/>
          <p:nvPr/>
        </p:nvSpPr>
        <p:spPr>
          <a:xfrm>
            <a:off x="3962877" y="2276244"/>
            <a:ext cx="168231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00" b="1" dirty="0">
                <a:solidFill>
                  <a:srgbClr val="002857"/>
                </a:solidFill>
                <a:latin typeface="Arial"/>
              </a:rPr>
              <a:t>Fan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989F14-63F1-4972-A974-618C4F937EF5}"/>
              </a:ext>
            </a:extLst>
          </p:cNvPr>
          <p:cNvSpPr txBox="1"/>
          <p:nvPr/>
        </p:nvSpPr>
        <p:spPr>
          <a:xfrm>
            <a:off x="1822620" y="2921083"/>
            <a:ext cx="147369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AWARENESS</a:t>
            </a:r>
          </a:p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« Conscience »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BAD76D-545B-48A4-AEFC-FE24A314C740}"/>
              </a:ext>
            </a:extLst>
          </p:cNvPr>
          <p:cNvSpPr txBox="1"/>
          <p:nvPr/>
        </p:nvSpPr>
        <p:spPr>
          <a:xfrm>
            <a:off x="1822619" y="3604392"/>
            <a:ext cx="147369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ATTRACTION</a:t>
            </a:r>
          </a:p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« Attirance »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A7AEC99-F426-46D3-842B-73C78495A199}"/>
              </a:ext>
            </a:extLst>
          </p:cNvPr>
          <p:cNvSpPr txBox="1"/>
          <p:nvPr/>
        </p:nvSpPr>
        <p:spPr>
          <a:xfrm>
            <a:off x="1822621" y="4326050"/>
            <a:ext cx="147369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ATTACHMENT</a:t>
            </a:r>
          </a:p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« Attachement »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0DCE267-E2DC-4FA2-93DC-B702BAD1C2B0}"/>
              </a:ext>
            </a:extLst>
          </p:cNvPr>
          <p:cNvSpPr txBox="1"/>
          <p:nvPr/>
        </p:nvSpPr>
        <p:spPr>
          <a:xfrm>
            <a:off x="1822618" y="5063712"/>
            <a:ext cx="147369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ALLEGIANCE</a:t>
            </a:r>
          </a:p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« Allégeance »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A3FB870-D4DE-4B65-9235-1D7A44D8A46C}"/>
              </a:ext>
            </a:extLst>
          </p:cNvPr>
          <p:cNvSpPr txBox="1"/>
          <p:nvPr/>
        </p:nvSpPr>
        <p:spPr>
          <a:xfrm>
            <a:off x="6154926" y="2869972"/>
            <a:ext cx="147369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I KNOW about tennis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8690E66-0BAD-4B45-9C2B-7950450C4CAB}"/>
              </a:ext>
            </a:extLst>
          </p:cNvPr>
          <p:cNvSpPr txBox="1"/>
          <p:nvPr/>
        </p:nvSpPr>
        <p:spPr>
          <a:xfrm>
            <a:off x="6217064" y="3548202"/>
            <a:ext cx="147369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I LIKE to </a:t>
            </a:r>
            <a:r>
              <a:rPr lang="fr-FR" sz="1000" dirty="0" err="1">
                <a:solidFill>
                  <a:srgbClr val="002857"/>
                </a:solidFill>
                <a:latin typeface="Arial"/>
              </a:rPr>
              <a:t>play</a:t>
            </a:r>
            <a:r>
              <a:rPr lang="fr-FR" sz="1000" dirty="0">
                <a:solidFill>
                  <a:srgbClr val="002857"/>
                </a:solidFill>
                <a:latin typeface="Arial"/>
              </a:rPr>
              <a:t> tennis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B19A9F6-7D84-479B-AD92-FE41F29F9C34}"/>
              </a:ext>
            </a:extLst>
          </p:cNvPr>
          <p:cNvSpPr txBox="1"/>
          <p:nvPr/>
        </p:nvSpPr>
        <p:spPr>
          <a:xfrm>
            <a:off x="6563296" y="4298304"/>
            <a:ext cx="1393796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I AM a tennis </a:t>
            </a:r>
            <a:r>
              <a:rPr lang="fr-FR" sz="1000" dirty="0" err="1">
                <a:solidFill>
                  <a:srgbClr val="002857"/>
                </a:solidFill>
                <a:latin typeface="Arial"/>
              </a:rPr>
              <a:t>player</a:t>
            </a:r>
            <a:endParaRPr lang="fr-FR" sz="1000" dirty="0">
              <a:solidFill>
                <a:srgbClr val="002857"/>
              </a:solidFill>
              <a:latin typeface="Arial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0D09221-3859-485D-82E0-FC447679FBFD}"/>
              </a:ext>
            </a:extLst>
          </p:cNvPr>
          <p:cNvSpPr txBox="1"/>
          <p:nvPr/>
        </p:nvSpPr>
        <p:spPr>
          <a:xfrm>
            <a:off x="6291041" y="5007885"/>
            <a:ext cx="147369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I LIVE to </a:t>
            </a:r>
            <a:r>
              <a:rPr lang="fr-FR" sz="1000" dirty="0" err="1">
                <a:solidFill>
                  <a:srgbClr val="002857"/>
                </a:solidFill>
                <a:latin typeface="Arial"/>
              </a:rPr>
              <a:t>play</a:t>
            </a:r>
            <a:r>
              <a:rPr lang="fr-FR" sz="1000" dirty="0">
                <a:solidFill>
                  <a:srgbClr val="002857"/>
                </a:solidFill>
                <a:latin typeface="Arial"/>
              </a:rPr>
              <a:t> tennis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06C8AC2-2094-494E-A504-37FB416EC790}"/>
              </a:ext>
            </a:extLst>
          </p:cNvPr>
          <p:cNvSpPr txBox="1"/>
          <p:nvPr/>
        </p:nvSpPr>
        <p:spPr>
          <a:xfrm>
            <a:off x="3504939" y="2890309"/>
            <a:ext cx="147369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I KNOW about tennis Events (RG)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2662B2B-0B90-4523-BAA9-E8F2B342952D}"/>
              </a:ext>
            </a:extLst>
          </p:cNvPr>
          <p:cNvSpPr txBox="1"/>
          <p:nvPr/>
        </p:nvSpPr>
        <p:spPr>
          <a:xfrm>
            <a:off x="3504938" y="3585216"/>
            <a:ext cx="147369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I LIKE tennis </a:t>
            </a:r>
            <a:r>
              <a:rPr lang="fr-FR" sz="1000" dirty="0" err="1">
                <a:solidFill>
                  <a:srgbClr val="002857"/>
                </a:solidFill>
                <a:latin typeface="Arial"/>
              </a:rPr>
              <a:t>events</a:t>
            </a:r>
            <a:r>
              <a:rPr lang="fr-FR" sz="1000" dirty="0">
                <a:solidFill>
                  <a:srgbClr val="002857"/>
                </a:solidFill>
                <a:latin typeface="Arial"/>
              </a:rPr>
              <a:t> (RG)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59F3BD4-5D92-4009-8388-61066B9EDE4B}"/>
              </a:ext>
            </a:extLst>
          </p:cNvPr>
          <p:cNvSpPr txBox="1"/>
          <p:nvPr/>
        </p:nvSpPr>
        <p:spPr>
          <a:xfrm>
            <a:off x="3504934" y="4280123"/>
            <a:ext cx="147369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I AM a RG fan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F88A202-8C35-4646-B6ED-B660DEF86045}"/>
              </a:ext>
            </a:extLst>
          </p:cNvPr>
          <p:cNvSpPr txBox="1"/>
          <p:nvPr/>
        </p:nvSpPr>
        <p:spPr>
          <a:xfrm>
            <a:off x="3537490" y="5044881"/>
            <a:ext cx="147369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I LIVE for tennis </a:t>
            </a:r>
            <a:r>
              <a:rPr lang="fr-FR" sz="1000" dirty="0" err="1">
                <a:solidFill>
                  <a:srgbClr val="002857"/>
                </a:solidFill>
                <a:latin typeface="Arial"/>
              </a:rPr>
              <a:t>events</a:t>
            </a:r>
            <a:r>
              <a:rPr lang="fr-FR" sz="1000" dirty="0">
                <a:solidFill>
                  <a:srgbClr val="002857"/>
                </a:solidFill>
                <a:latin typeface="Arial"/>
              </a:rPr>
              <a:t> (RG)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3BDC5F1-515F-4207-BF74-4BEAEDD7873F}"/>
              </a:ext>
            </a:extLst>
          </p:cNvPr>
          <p:cNvSpPr/>
          <p:nvPr/>
        </p:nvSpPr>
        <p:spPr>
          <a:xfrm>
            <a:off x="5293788" y="2946419"/>
            <a:ext cx="630314" cy="3865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prstClr val="white"/>
                </a:solidFill>
                <a:latin typeface="Arial"/>
              </a:rPr>
              <a:t>FFT</a:t>
            </a:r>
          </a:p>
          <a:p>
            <a:pPr algn="ctr"/>
            <a:r>
              <a:rPr lang="fr-FR" sz="800" dirty="0">
                <a:solidFill>
                  <a:prstClr val="white"/>
                </a:solidFill>
                <a:latin typeface="Arial"/>
              </a:rPr>
              <a:t>TV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314D697-D14F-4245-AD11-31A3DDBE5703}"/>
              </a:ext>
            </a:extLst>
          </p:cNvPr>
          <p:cNvSpPr/>
          <p:nvPr/>
        </p:nvSpPr>
        <p:spPr>
          <a:xfrm>
            <a:off x="5293788" y="3604391"/>
            <a:ext cx="630314" cy="3865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prstClr val="white"/>
                </a:solidFill>
                <a:latin typeface="Arial"/>
              </a:rPr>
              <a:t>FFT</a:t>
            </a:r>
          </a:p>
          <a:p>
            <a:pPr algn="ctr"/>
            <a:r>
              <a:rPr lang="fr-FR" sz="800" dirty="0">
                <a:solidFill>
                  <a:prstClr val="white"/>
                </a:solidFill>
                <a:latin typeface="Arial"/>
              </a:rPr>
              <a:t>TV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A6F25EF-4F0B-4876-A18C-1B9177B5EAD0}"/>
              </a:ext>
            </a:extLst>
          </p:cNvPr>
          <p:cNvSpPr/>
          <p:nvPr/>
        </p:nvSpPr>
        <p:spPr>
          <a:xfrm>
            <a:off x="5020797" y="4363988"/>
            <a:ext cx="630314" cy="3865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>
                <a:solidFill>
                  <a:prstClr val="white"/>
                </a:solidFill>
                <a:latin typeface="Arial"/>
              </a:rPr>
              <a:t>FFT</a:t>
            </a:r>
          </a:p>
          <a:p>
            <a:pPr algn="ctr"/>
            <a:r>
              <a:rPr lang="fr-FR" sz="800" dirty="0">
                <a:solidFill>
                  <a:prstClr val="white"/>
                </a:solidFill>
                <a:latin typeface="Arial"/>
              </a:rPr>
              <a:t>TV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6CA7D18-DC11-44D8-9EFC-513E9A402C61}"/>
              </a:ext>
            </a:extLst>
          </p:cNvPr>
          <p:cNvSpPr/>
          <p:nvPr/>
        </p:nvSpPr>
        <p:spPr>
          <a:xfrm>
            <a:off x="5635576" y="4363988"/>
            <a:ext cx="630314" cy="3865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prstClr val="white"/>
                </a:solidFill>
                <a:latin typeface="Arial"/>
              </a:rPr>
              <a:t>CLUB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FE6D023-E1AA-4EBE-80F6-547C05675BFA}"/>
              </a:ext>
            </a:extLst>
          </p:cNvPr>
          <p:cNvSpPr/>
          <p:nvPr/>
        </p:nvSpPr>
        <p:spPr>
          <a:xfrm>
            <a:off x="5335954" y="5072055"/>
            <a:ext cx="630314" cy="38656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dirty="0">
                <a:solidFill>
                  <a:prstClr val="white"/>
                </a:solidFill>
                <a:latin typeface="Arial"/>
              </a:rPr>
              <a:t>CLUB</a:t>
            </a:r>
          </a:p>
          <a:p>
            <a:pPr algn="ctr"/>
            <a:r>
              <a:rPr lang="fr-FR" sz="700" dirty="0">
                <a:solidFill>
                  <a:prstClr val="white"/>
                </a:solidFill>
                <a:latin typeface="Arial"/>
              </a:rPr>
              <a:t>RG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D65C9A1-F25B-4B3E-8FCC-A1A8044778CD}"/>
              </a:ext>
            </a:extLst>
          </p:cNvPr>
          <p:cNvCxnSpPr>
            <a:stCxn id="21" idx="6"/>
          </p:cNvCxnSpPr>
          <p:nvPr/>
        </p:nvCxnSpPr>
        <p:spPr>
          <a:xfrm>
            <a:off x="5924102" y="3139701"/>
            <a:ext cx="3417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1EDA668-3DAD-4E55-9C2C-20F3F0C8558C}"/>
              </a:ext>
            </a:extLst>
          </p:cNvPr>
          <p:cNvCxnSpPr>
            <a:stCxn id="17" idx="3"/>
            <a:endCxn id="21" idx="2"/>
          </p:cNvCxnSpPr>
          <p:nvPr/>
        </p:nvCxnSpPr>
        <p:spPr>
          <a:xfrm flipV="1">
            <a:off x="4978632" y="3139701"/>
            <a:ext cx="315157" cy="80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167CB61-0484-4D4D-B6D3-E7F0FA52B4AC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4912050" y="3797673"/>
            <a:ext cx="3817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618752A7-6844-40FF-BC4C-B87D005FF0C2}"/>
              </a:ext>
            </a:extLst>
          </p:cNvPr>
          <p:cNvCxnSpPr>
            <a:cxnSpLocks/>
            <a:stCxn id="23" idx="6"/>
          </p:cNvCxnSpPr>
          <p:nvPr/>
        </p:nvCxnSpPr>
        <p:spPr>
          <a:xfrm>
            <a:off x="5924102" y="3797673"/>
            <a:ext cx="3417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267C056-2251-4BBC-8DC1-45908AAD84E0}"/>
              </a:ext>
            </a:extLst>
          </p:cNvPr>
          <p:cNvCxnSpPr>
            <a:cxnSpLocks/>
            <a:stCxn id="15" idx="1"/>
            <a:endCxn id="25" idx="6"/>
          </p:cNvCxnSpPr>
          <p:nvPr/>
        </p:nvCxnSpPr>
        <p:spPr>
          <a:xfrm flipH="1">
            <a:off x="6265890" y="4555756"/>
            <a:ext cx="297406" cy="1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D7913117-54CE-4D50-9739-FF21E8E941A8}"/>
              </a:ext>
            </a:extLst>
          </p:cNvPr>
          <p:cNvCxnSpPr>
            <a:cxnSpLocks/>
          </p:cNvCxnSpPr>
          <p:nvPr/>
        </p:nvCxnSpPr>
        <p:spPr>
          <a:xfrm>
            <a:off x="5020797" y="5265337"/>
            <a:ext cx="3218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F243D4F-601D-41C5-AC52-81E08190383A}"/>
              </a:ext>
            </a:extLst>
          </p:cNvPr>
          <p:cNvCxnSpPr>
            <a:cxnSpLocks/>
            <a:endCxn id="26" idx="6"/>
          </p:cNvCxnSpPr>
          <p:nvPr/>
        </p:nvCxnSpPr>
        <p:spPr>
          <a:xfrm flipH="1">
            <a:off x="5966268" y="5265337"/>
            <a:ext cx="3247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7732ABCB-7685-4CA7-94F8-0A3AFC5404BA}"/>
              </a:ext>
            </a:extLst>
          </p:cNvPr>
          <p:cNvCxnSpPr>
            <a:stCxn id="24" idx="2"/>
          </p:cNvCxnSpPr>
          <p:nvPr/>
        </p:nvCxnSpPr>
        <p:spPr>
          <a:xfrm flipH="1">
            <a:off x="4699723" y="4557270"/>
            <a:ext cx="3210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D13E7E24-5DAB-4CC6-ADC6-8718EE3723C7}"/>
              </a:ext>
            </a:extLst>
          </p:cNvPr>
          <p:cNvSpPr txBox="1"/>
          <p:nvPr/>
        </p:nvSpPr>
        <p:spPr>
          <a:xfrm>
            <a:off x="5335955" y="2248232"/>
            <a:ext cx="168231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00" b="1" dirty="0">
                <a:solidFill>
                  <a:srgbClr val="002857"/>
                </a:solidFill>
                <a:latin typeface="Arial"/>
              </a:rPr>
              <a:t>Liens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9865A79F-F7F2-4F7B-96C6-44B72481F71F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2559466" y="3435988"/>
            <a:ext cx="0" cy="245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076F45B6-9D33-4289-A5B8-9A1C564F3E01}"/>
              </a:ext>
            </a:extLst>
          </p:cNvPr>
          <p:cNvCxnSpPr>
            <a:cxnSpLocks/>
          </p:cNvCxnSpPr>
          <p:nvPr/>
        </p:nvCxnSpPr>
        <p:spPr>
          <a:xfrm>
            <a:off x="2543187" y="4118766"/>
            <a:ext cx="0" cy="245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5C966784-517F-498E-B131-0DC7F4061427}"/>
              </a:ext>
            </a:extLst>
          </p:cNvPr>
          <p:cNvCxnSpPr>
            <a:cxnSpLocks/>
          </p:cNvCxnSpPr>
          <p:nvPr/>
        </p:nvCxnSpPr>
        <p:spPr>
          <a:xfrm>
            <a:off x="2535788" y="4795028"/>
            <a:ext cx="0" cy="245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F5AC651C-76B2-4B87-B2FC-EB34DFC6A2D3}"/>
              </a:ext>
            </a:extLst>
          </p:cNvPr>
          <p:cNvCxnSpPr>
            <a:cxnSpLocks/>
          </p:cNvCxnSpPr>
          <p:nvPr/>
        </p:nvCxnSpPr>
        <p:spPr>
          <a:xfrm>
            <a:off x="4234380" y="3339993"/>
            <a:ext cx="0" cy="245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305141F2-3B3F-4DD9-9506-FF4FB23FA6AA}"/>
              </a:ext>
            </a:extLst>
          </p:cNvPr>
          <p:cNvCxnSpPr>
            <a:cxnSpLocks/>
          </p:cNvCxnSpPr>
          <p:nvPr/>
        </p:nvCxnSpPr>
        <p:spPr>
          <a:xfrm>
            <a:off x="4241779" y="4106461"/>
            <a:ext cx="0" cy="245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96DD5D95-C890-4CD3-BB3C-98A57997C48C}"/>
              </a:ext>
            </a:extLst>
          </p:cNvPr>
          <p:cNvCxnSpPr>
            <a:cxnSpLocks/>
          </p:cNvCxnSpPr>
          <p:nvPr/>
        </p:nvCxnSpPr>
        <p:spPr>
          <a:xfrm>
            <a:off x="4234380" y="4795027"/>
            <a:ext cx="0" cy="245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1E9A7E71-5A4E-483C-A4B5-6D2DF7C17EC3}"/>
              </a:ext>
            </a:extLst>
          </p:cNvPr>
          <p:cNvCxnSpPr>
            <a:cxnSpLocks/>
          </p:cNvCxnSpPr>
          <p:nvPr/>
        </p:nvCxnSpPr>
        <p:spPr>
          <a:xfrm>
            <a:off x="6793371" y="3302979"/>
            <a:ext cx="0" cy="245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59FD6A53-1AD9-4AEF-86F7-B6EA4951696E}"/>
              </a:ext>
            </a:extLst>
          </p:cNvPr>
          <p:cNvCxnSpPr>
            <a:cxnSpLocks/>
          </p:cNvCxnSpPr>
          <p:nvPr/>
        </p:nvCxnSpPr>
        <p:spPr>
          <a:xfrm>
            <a:off x="6809647" y="4100061"/>
            <a:ext cx="0" cy="245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8D57D7B2-B91B-49DF-BE3E-DE796E2E3197}"/>
              </a:ext>
            </a:extLst>
          </p:cNvPr>
          <p:cNvCxnSpPr>
            <a:cxnSpLocks/>
          </p:cNvCxnSpPr>
          <p:nvPr/>
        </p:nvCxnSpPr>
        <p:spPr>
          <a:xfrm>
            <a:off x="6875490" y="4799658"/>
            <a:ext cx="0" cy="245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3F987BBE-F926-4145-9DC9-BA1993647DD5}"/>
              </a:ext>
            </a:extLst>
          </p:cNvPr>
          <p:cNvSpPr txBox="1"/>
          <p:nvPr/>
        </p:nvSpPr>
        <p:spPr>
          <a:xfrm>
            <a:off x="8100798" y="2825342"/>
            <a:ext cx="2238277" cy="644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Tennis loisir</a:t>
            </a:r>
          </a:p>
          <a:p>
            <a:pPr algn="ctr"/>
            <a:r>
              <a:rPr lang="fr-FR" sz="1000" i="1" dirty="0">
                <a:solidFill>
                  <a:srgbClr val="002857"/>
                </a:solidFill>
                <a:latin typeface="Arial"/>
              </a:rPr>
              <a:t>Volume</a:t>
            </a:r>
          </a:p>
          <a:p>
            <a:pPr algn="ctr"/>
            <a:r>
              <a:rPr lang="fr-FR" sz="1000" dirty="0">
                <a:solidFill>
                  <a:srgbClr val="FF0000"/>
                </a:solidFill>
                <a:latin typeface="Arial"/>
              </a:rPr>
              <a:t>Faible connaissance FFT / Licences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3444F5B1-BC00-42BA-B00B-4CF264DBAE00}"/>
              </a:ext>
            </a:extLst>
          </p:cNvPr>
          <p:cNvSpPr txBox="1"/>
          <p:nvPr/>
        </p:nvSpPr>
        <p:spPr>
          <a:xfrm>
            <a:off x="8209553" y="3524145"/>
            <a:ext cx="2020771" cy="6191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Tennis Loisir </a:t>
            </a:r>
          </a:p>
          <a:p>
            <a:pPr algn="ctr"/>
            <a:r>
              <a:rPr lang="fr-FR" sz="1000" i="1" dirty="0">
                <a:solidFill>
                  <a:srgbClr val="002857"/>
                </a:solidFill>
                <a:latin typeface="Arial"/>
              </a:rPr>
              <a:t>Volume</a:t>
            </a:r>
          </a:p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Communauté Loisir - Compétition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CEADCAB8-E241-48B5-B3B4-608D9FEFB009}"/>
              </a:ext>
            </a:extLst>
          </p:cNvPr>
          <p:cNvSpPr txBox="1"/>
          <p:nvPr/>
        </p:nvSpPr>
        <p:spPr>
          <a:xfrm>
            <a:off x="8368895" y="4246186"/>
            <a:ext cx="1646809" cy="61913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Tennis Compétition</a:t>
            </a:r>
          </a:p>
          <a:p>
            <a:pPr algn="ctr"/>
            <a:r>
              <a:rPr lang="fr-FR" sz="1000" i="1" dirty="0">
                <a:solidFill>
                  <a:srgbClr val="002857"/>
                </a:solidFill>
                <a:latin typeface="Arial"/>
              </a:rPr>
              <a:t>Différenciation</a:t>
            </a:r>
          </a:p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Communauté tennis active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995D3AA9-B192-4F67-B84F-6C8D2F0321BB}"/>
              </a:ext>
            </a:extLst>
          </p:cNvPr>
          <p:cNvSpPr txBox="1"/>
          <p:nvPr/>
        </p:nvSpPr>
        <p:spPr>
          <a:xfrm>
            <a:off x="8483091" y="4968228"/>
            <a:ext cx="147369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Tennis addiction</a:t>
            </a:r>
          </a:p>
          <a:p>
            <a:pPr algn="ctr"/>
            <a:r>
              <a:rPr lang="fr-FR" sz="1000" i="1" dirty="0">
                <a:solidFill>
                  <a:srgbClr val="002857"/>
                </a:solidFill>
                <a:latin typeface="Arial"/>
              </a:rPr>
              <a:t>Niche</a:t>
            </a:r>
          </a:p>
          <a:p>
            <a:pPr algn="ctr"/>
            <a:r>
              <a:rPr lang="fr-FR" sz="1000" dirty="0">
                <a:solidFill>
                  <a:srgbClr val="002857"/>
                </a:solidFill>
                <a:latin typeface="Arial"/>
              </a:rPr>
              <a:t>Communauté fermée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202EC0C4-DF11-4AE3-B0C7-3E1BED19D319}"/>
              </a:ext>
            </a:extLst>
          </p:cNvPr>
          <p:cNvSpPr txBox="1"/>
          <p:nvPr/>
        </p:nvSpPr>
        <p:spPr>
          <a:xfrm>
            <a:off x="8689491" y="2256472"/>
            <a:ext cx="147369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00" b="1" dirty="0">
                <a:solidFill>
                  <a:srgbClr val="002857"/>
                </a:solidFill>
                <a:latin typeface="Arial"/>
              </a:rPr>
              <a:t>Typologie</a:t>
            </a:r>
            <a:r>
              <a:rPr lang="fr-FR" sz="1000" dirty="0">
                <a:solidFill>
                  <a:srgbClr val="002857"/>
                </a:solidFill>
                <a:latin typeface="Arial"/>
              </a:rPr>
              <a:t> </a:t>
            </a:r>
            <a:r>
              <a:rPr lang="fr-FR" sz="1000" b="1" dirty="0">
                <a:solidFill>
                  <a:srgbClr val="002857"/>
                </a:solidFill>
                <a:latin typeface="Arial"/>
              </a:rPr>
              <a:t>FFT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84C8942-4004-4D5A-A5B4-1369A7BA8C45}"/>
              </a:ext>
            </a:extLst>
          </p:cNvPr>
          <p:cNvSpPr/>
          <p:nvPr/>
        </p:nvSpPr>
        <p:spPr>
          <a:xfrm>
            <a:off x="2009711" y="3585216"/>
            <a:ext cx="8153473" cy="1427383"/>
          </a:xfrm>
          <a:prstGeom prst="rect">
            <a:avLst/>
          </a:prstGeom>
          <a:solidFill>
            <a:srgbClr val="FFFF00">
              <a:alpha val="902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FC344E16-F28E-473B-8FAD-47ECDD6A10A0}"/>
              </a:ext>
            </a:extLst>
          </p:cNvPr>
          <p:cNvSpPr txBox="1"/>
          <p:nvPr/>
        </p:nvSpPr>
        <p:spPr>
          <a:xfrm>
            <a:off x="5237191" y="1639144"/>
            <a:ext cx="1682313" cy="5149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00" b="1" dirty="0">
                <a:solidFill>
                  <a:srgbClr val="002857"/>
                </a:solidFill>
                <a:latin typeface="Arial"/>
              </a:rPr>
              <a:t>MEMBRE</a:t>
            </a: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703C188F-7BD0-4F8B-A443-B53A6F55FCB3}"/>
              </a:ext>
            </a:extLst>
          </p:cNvPr>
          <p:cNvCxnSpPr>
            <a:endCxn id="74" idx="1"/>
          </p:cNvCxnSpPr>
          <p:nvPr/>
        </p:nvCxnSpPr>
        <p:spPr>
          <a:xfrm flipV="1">
            <a:off x="4274336" y="1896596"/>
            <a:ext cx="962855" cy="5425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D18C1979-8C46-4A83-849B-600ABBEFAF8F}"/>
              </a:ext>
            </a:extLst>
          </p:cNvPr>
          <p:cNvCxnSpPr/>
          <p:nvPr/>
        </p:nvCxnSpPr>
        <p:spPr>
          <a:xfrm flipH="1" flipV="1">
            <a:off x="5950733" y="1912482"/>
            <a:ext cx="968770" cy="4348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96E44F5C-2D36-4C8C-BF6A-8A786EB869C4}"/>
              </a:ext>
            </a:extLst>
          </p:cNvPr>
          <p:cNvCxnSpPr/>
          <p:nvPr/>
        </p:nvCxnSpPr>
        <p:spPr>
          <a:xfrm>
            <a:off x="5588416" y="1989024"/>
            <a:ext cx="0" cy="4347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105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8" name="Freeform: Shape 94217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4220" name="Group 94219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94221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222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223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224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225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226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4210" name="Rectangle 2">
            <a:extLst>
              <a:ext uri="{FF2B5EF4-FFF2-40B4-BE49-F238E27FC236}">
                <a16:creationId xmlns:a16="http://schemas.microsoft.com/office/drawing/2014/main" id="{F1DB2EF7-991D-459B-9BB6-A15EE2C373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3400">
                <a:solidFill>
                  <a:srgbClr val="FFFFFF"/>
                </a:solidFill>
              </a:rPr>
              <a:t>Rentabilité versus (with) Responsabilité</a:t>
            </a:r>
          </a:p>
        </p:txBody>
      </p:sp>
      <p:graphicFrame>
        <p:nvGraphicFramePr>
          <p:cNvPr id="94213" name="Rectangle 3">
            <a:extLst>
              <a:ext uri="{FF2B5EF4-FFF2-40B4-BE49-F238E27FC236}">
                <a16:creationId xmlns:a16="http://schemas.microsoft.com/office/drawing/2014/main" id="{DF5BEBD8-7E81-48E1-B981-0486C6E38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7718213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édia en ligne 2" title="Atlanta's Mercedes-Benz Stadium: All-Access">
            <a:hlinkClick r:id="" action="ppaction://media"/>
            <a:extLst>
              <a:ext uri="{FF2B5EF4-FFF2-40B4-BE49-F238E27FC236}">
                <a16:creationId xmlns:a16="http://schemas.microsoft.com/office/drawing/2014/main" id="{995FDD11-CCDC-4EA1-8E4E-A9244FB26F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12363" y="625704"/>
            <a:ext cx="9059159" cy="5095777"/>
          </a:xfrm>
          <a:prstGeom prst="rect">
            <a:avLst/>
          </a:prstGeom>
          <a:solidFill>
            <a:srgbClr val="000000"/>
          </a:solidFill>
          <a:ln w="177800" cap="flat">
            <a:solidFill>
              <a:srgbClr val="0D0D0D"/>
            </a:solidFill>
            <a:miter lim="800000"/>
          </a:ln>
          <a:effectLst>
            <a:outerShdw blurRad="190500" dist="215900" dir="3000000" algn="tr" rotWithShape="0">
              <a:srgbClr val="000000">
                <a:alpha val="20000"/>
              </a:srgbClr>
            </a:outerShdw>
          </a:effectLst>
          <a:scene3d>
            <a:camera prst="perspectiveContrastingLeftFacing" fov="3300000">
              <a:rot lat="0" lon="1200000" rev="0"/>
            </a:camera>
            <a:lightRig rig="balanced" dir="t">
              <a:rot lat="0" lon="0" rev="4200000"/>
            </a:lightRig>
          </a:scene3d>
          <a:sp3d extrusionH="635000" prstMaterial="metal">
            <a:bevelT w="190500" h="12700" prst="slope"/>
            <a:extrusionClr>
              <a:srgbClr val="010000"/>
            </a:extrusionClr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79734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F3EF5DED-F802-449C-A606-C4A02CF286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 3 « R » de l’optimisation d’une billetterie B to C : </a:t>
            </a:r>
            <a:r>
              <a:rPr lang="fr-FR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fr-F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éputation – </a:t>
            </a:r>
            <a:r>
              <a:rPr lang="fr-FR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fr-F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entabilité - </a:t>
            </a:r>
            <a:r>
              <a:rPr lang="fr-FR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fr-FR" sz="2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esponsabilité</a:t>
            </a:r>
          </a:p>
        </p:txBody>
      </p:sp>
      <p:sp>
        <p:nvSpPr>
          <p:cNvPr id="93187" name="Oval 3">
            <a:extLst>
              <a:ext uri="{FF2B5EF4-FFF2-40B4-BE49-F238E27FC236}">
                <a16:creationId xmlns:a16="http://schemas.microsoft.com/office/drawing/2014/main" id="{BD429D55-8D6B-4426-830C-469F2DFE8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3284539"/>
            <a:ext cx="2017713" cy="136842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</a:t>
            </a:r>
            <a:r>
              <a:rPr lang="fr-FR" altLang="fr-FR" sz="18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éputation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événementielle</a:t>
            </a:r>
          </a:p>
        </p:txBody>
      </p:sp>
      <p:sp>
        <p:nvSpPr>
          <p:cNvPr id="93188" name="Oval 4">
            <a:extLst>
              <a:ext uri="{FF2B5EF4-FFF2-40B4-BE49-F238E27FC236}">
                <a16:creationId xmlns:a16="http://schemas.microsoft.com/office/drawing/2014/main" id="{C0396325-488F-4C0B-9DC5-D3C6E4CB6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1700213"/>
            <a:ext cx="2016125" cy="144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  <a:cs typeface="Arial" panose="020B0604020202020204" pitchFamily="34" charset="0"/>
              </a:rPr>
              <a:t>Approche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latin typeface="Garamond" panose="02020404030301010803" pitchFamily="18" charset="0"/>
                <a:cs typeface="Arial" panose="020B0604020202020204" pitchFamily="34" charset="0"/>
              </a:rPr>
              <a:t>R</a:t>
            </a:r>
            <a:r>
              <a:rPr lang="fr-FR" altLang="fr-FR" sz="1800">
                <a:latin typeface="Garamond" panose="02020404030301010803" pitchFamily="18" charset="0"/>
                <a:cs typeface="Arial" panose="020B0604020202020204" pitchFamily="34" charset="0"/>
              </a:rPr>
              <a:t>esponsable</a:t>
            </a:r>
          </a:p>
        </p:txBody>
      </p:sp>
      <p:sp>
        <p:nvSpPr>
          <p:cNvPr id="93189" name="Oval 5">
            <a:extLst>
              <a:ext uri="{FF2B5EF4-FFF2-40B4-BE49-F238E27FC236}">
                <a16:creationId xmlns:a16="http://schemas.microsoft.com/office/drawing/2014/main" id="{179F3662-DD4E-48F1-9173-FC71969F7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3714" y="5084764"/>
            <a:ext cx="2014537" cy="13668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latin typeface="Garamond" panose="02020404030301010803" pitchFamily="18" charset="0"/>
                <a:cs typeface="Arial" panose="020B0604020202020204" pitchFamily="34" charset="0"/>
              </a:rPr>
              <a:t>R</a:t>
            </a:r>
            <a:r>
              <a:rPr lang="fr-FR" altLang="fr-FR" sz="1800">
                <a:latin typeface="Garamond" panose="02020404030301010803" pitchFamily="18" charset="0"/>
                <a:cs typeface="Arial" panose="020B0604020202020204" pitchFamily="34" charset="0"/>
              </a:rPr>
              <a:t>entabilité</a:t>
            </a:r>
          </a:p>
        </p:txBody>
      </p:sp>
      <p:sp>
        <p:nvSpPr>
          <p:cNvPr id="93190" name="Oval 6">
            <a:extLst>
              <a:ext uri="{FF2B5EF4-FFF2-40B4-BE49-F238E27FC236}">
                <a16:creationId xmlns:a16="http://schemas.microsoft.com/office/drawing/2014/main" id="{563DE648-DB74-4BF5-8D81-63A978E86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4941888"/>
            <a:ext cx="2016125" cy="144145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  <a:cs typeface="Arial" panose="020B0604020202020204" pitchFamily="34" charset="0"/>
              </a:rPr>
              <a:t>« Remplissage »</a:t>
            </a:r>
          </a:p>
        </p:txBody>
      </p:sp>
      <p:sp>
        <p:nvSpPr>
          <p:cNvPr id="93191" name="Oval 7">
            <a:extLst>
              <a:ext uri="{FF2B5EF4-FFF2-40B4-BE49-F238E27FC236}">
                <a16:creationId xmlns:a16="http://schemas.microsoft.com/office/drawing/2014/main" id="{A7932F71-1C6B-40A7-AA97-CDB78FA38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3714" y="1557339"/>
            <a:ext cx="2014537" cy="13668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  <a:cs typeface="Arial" panose="020B0604020202020204" pitchFamily="34" charset="0"/>
              </a:rPr>
              <a:t>Approche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Garamond" panose="02020404030301010803" pitchFamily="18" charset="0"/>
                <a:cs typeface="Arial" panose="020B0604020202020204" pitchFamily="34" charset="0"/>
              </a:rPr>
              <a:t>économique</a:t>
            </a:r>
          </a:p>
        </p:txBody>
      </p:sp>
      <p:sp>
        <p:nvSpPr>
          <p:cNvPr id="93192" name="Line 8">
            <a:extLst>
              <a:ext uri="{FF2B5EF4-FFF2-40B4-BE49-F238E27FC236}">
                <a16:creationId xmlns:a16="http://schemas.microsoft.com/office/drawing/2014/main" id="{418D81CF-E29E-4EB3-815B-CFFBFF9CC6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4" y="4292601"/>
            <a:ext cx="1584325" cy="936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3193" name="Line 9">
            <a:extLst>
              <a:ext uri="{FF2B5EF4-FFF2-40B4-BE49-F238E27FC236}">
                <a16:creationId xmlns:a16="http://schemas.microsoft.com/office/drawing/2014/main" id="{636E8E62-8A83-48A7-89BF-6EABC00607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4" y="4292601"/>
            <a:ext cx="1296987" cy="1008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93194" name="Picture 10" descr="j0300840">
            <a:extLst>
              <a:ext uri="{FF2B5EF4-FFF2-40B4-BE49-F238E27FC236}">
                <a16:creationId xmlns:a16="http://schemas.microsoft.com/office/drawing/2014/main" id="{490C7833-C60E-4E7E-95CB-2415F6830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5084763"/>
            <a:ext cx="1812925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5" name="Line 11">
            <a:extLst>
              <a:ext uri="{FF2B5EF4-FFF2-40B4-BE49-F238E27FC236}">
                <a16:creationId xmlns:a16="http://schemas.microsoft.com/office/drawing/2014/main" id="{A01F5B41-690A-4A9E-834D-D2614CDD5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5414" y="5734050"/>
            <a:ext cx="1296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3196" name="Line 12">
            <a:extLst>
              <a:ext uri="{FF2B5EF4-FFF2-40B4-BE49-F238E27FC236}">
                <a16:creationId xmlns:a16="http://schemas.microsoft.com/office/drawing/2014/main" id="{E56AD315-FC28-4ED1-A474-6A4F7F8DFC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1" y="5734050"/>
            <a:ext cx="1154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93197" name="Picture 13" descr="equilibriste">
            <a:extLst>
              <a:ext uri="{FF2B5EF4-FFF2-40B4-BE49-F238E27FC236}">
                <a16:creationId xmlns:a16="http://schemas.microsoft.com/office/drawing/2014/main" id="{0C1B9763-9BD3-4CFF-BFF2-B1C191512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810" y="1569435"/>
            <a:ext cx="3830380" cy="100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8" name="Line 14">
            <a:extLst>
              <a:ext uri="{FF2B5EF4-FFF2-40B4-BE49-F238E27FC236}">
                <a16:creationId xmlns:a16="http://schemas.microsoft.com/office/drawing/2014/main" id="{904C071A-A5EB-4C23-A495-0F864128D1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2538" y="2924175"/>
            <a:ext cx="1439862" cy="8651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3199" name="Line 15">
            <a:extLst>
              <a:ext uri="{FF2B5EF4-FFF2-40B4-BE49-F238E27FC236}">
                <a16:creationId xmlns:a16="http://schemas.microsoft.com/office/drawing/2014/main" id="{F2601A35-A960-422C-A47C-98B33E8F34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75500" y="2852738"/>
            <a:ext cx="1441450" cy="863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3200" name="Oval 16">
            <a:extLst>
              <a:ext uri="{FF2B5EF4-FFF2-40B4-BE49-F238E27FC236}">
                <a16:creationId xmlns:a16="http://schemas.microsoft.com/office/drawing/2014/main" id="{67ECE82F-B708-476D-974B-5F1F48408880}"/>
              </a:ext>
            </a:extLst>
          </p:cNvPr>
          <p:cNvSpPr>
            <a:spLocks noChangeArrowheads="1"/>
          </p:cNvSpPr>
          <p:nvPr/>
        </p:nvSpPr>
        <p:spPr bwMode="auto">
          <a:xfrm rot="1523665">
            <a:off x="1550989" y="2641600"/>
            <a:ext cx="9432925" cy="2870200"/>
          </a:xfrm>
          <a:prstGeom prst="ellips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new-dallas-cowboys-stadium-arlington-seating-chart">
            <a:extLst>
              <a:ext uri="{FF2B5EF4-FFF2-40B4-BE49-F238E27FC236}">
                <a16:creationId xmlns:a16="http://schemas.microsoft.com/office/drawing/2014/main" id="{62490518-7E00-4A88-9385-60FE91587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25400"/>
            <a:ext cx="7451725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Image 9">
            <a:extLst>
              <a:ext uri="{FF2B5EF4-FFF2-40B4-BE49-F238E27FC236}">
                <a16:creationId xmlns:a16="http://schemas.microsoft.com/office/drawing/2014/main" id="{AAC53D86-FAAC-44BA-9354-F27EB6BD6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5"/>
          <a:stretch>
            <a:fillRect/>
          </a:stretch>
        </p:blipFill>
        <p:spPr bwMode="auto">
          <a:xfrm>
            <a:off x="5464175" y="2187576"/>
            <a:ext cx="51704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D840171-1BC9-43C6-B846-0689968CC831}"/>
              </a:ext>
            </a:extLst>
          </p:cNvPr>
          <p:cNvSpPr txBox="1">
            <a:spLocks/>
          </p:cNvSpPr>
          <p:nvPr/>
        </p:nvSpPr>
        <p:spPr bwMode="auto">
          <a:xfrm>
            <a:off x="3189919" y="279399"/>
            <a:ext cx="807524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fr-C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TARIF DES BILLETS DE MATCH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2F23F8F2-FE83-45E2-A998-65286BAF3130}"/>
              </a:ext>
            </a:extLst>
          </p:cNvPr>
          <p:cNvSpPr txBox="1">
            <a:spLocks/>
          </p:cNvSpPr>
          <p:nvPr/>
        </p:nvSpPr>
        <p:spPr bwMode="auto">
          <a:xfrm>
            <a:off x="1666875" y="1628775"/>
            <a:ext cx="8362950" cy="487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fr-CA" sz="2400" b="1" dirty="0">
                <a:solidFill>
                  <a:srgbClr val="000000"/>
                </a:solidFill>
              </a:rPr>
              <a:t>Le prix du billet pour un match d’Arsenal à domicile est défini par:</a:t>
            </a:r>
          </a:p>
          <a:p>
            <a:pPr>
              <a:buFont typeface="Wingdings" pitchFamily="2" charset="2"/>
              <a:buNone/>
              <a:defRPr/>
            </a:pPr>
            <a:endParaRPr lang="fr-CA" sz="2400" b="1" dirty="0">
              <a:solidFill>
                <a:srgbClr val="000000"/>
              </a:solidFill>
            </a:endParaRP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fr-CA" sz="2400" b="1" dirty="0">
                <a:solidFill>
                  <a:srgbClr val="000000"/>
                </a:solidFill>
              </a:rPr>
              <a:t>Le type de place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fr-CA" sz="2400" b="1" dirty="0">
                <a:solidFill>
                  <a:srgbClr val="000000"/>
                </a:solidFill>
              </a:rPr>
              <a:t>L’attractivité de l’affiche</a:t>
            </a:r>
          </a:p>
          <a:p>
            <a:pPr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fr-CA" sz="2400" b="1" dirty="0">
                <a:solidFill>
                  <a:srgbClr val="000000"/>
                </a:solidFill>
              </a:rPr>
              <a:t>Le type de supporter</a:t>
            </a:r>
          </a:p>
          <a:p>
            <a:pPr>
              <a:buClr>
                <a:srgbClr val="C00000"/>
              </a:buClr>
              <a:buFont typeface="Wingdings" pitchFamily="2" charset="2"/>
              <a:buNone/>
              <a:defRPr/>
            </a:pPr>
            <a:endParaRPr lang="fr-CA" sz="2400" dirty="0"/>
          </a:p>
        </p:txBody>
      </p:sp>
      <p:pic>
        <p:nvPicPr>
          <p:cNvPr id="95240" name="Image 12">
            <a:extLst>
              <a:ext uri="{FF2B5EF4-FFF2-40B4-BE49-F238E27FC236}">
                <a16:creationId xmlns:a16="http://schemas.microsoft.com/office/drawing/2014/main" id="{05ACC141-8A5C-434E-8DA6-55CAB9667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96839"/>
            <a:ext cx="107156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Image 13">
            <a:extLst>
              <a:ext uri="{FF2B5EF4-FFF2-40B4-BE49-F238E27FC236}">
                <a16:creationId xmlns:a16="http://schemas.microsoft.com/office/drawing/2014/main" id="{DF5077CE-A15F-4C6E-B20C-A8BBD2C89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221164"/>
            <a:ext cx="33115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1" name="Picture 3">
            <a:extLst>
              <a:ext uri="{FF2B5EF4-FFF2-40B4-BE49-F238E27FC236}">
                <a16:creationId xmlns:a16="http://schemas.microsoft.com/office/drawing/2014/main" id="{38184783-36E1-4AC7-9F0E-065D85A6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705" y="242887"/>
            <a:ext cx="8913813" cy="661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368" name="Rectangle 10035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854F47-9AC5-4C27-A9A0-7FF5DAFB42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r="1979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100369" name="Rectangle 10036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ADC93382-D1B2-4F8B-9B22-45047CFCEE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4000"/>
              <a:t>Contenu de la base de données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02B5DA5C-ABB7-42C0-85FE-A836E5700B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Achats antérieurs :</a:t>
            </a:r>
          </a:p>
          <a:p>
            <a:pPr lvl="1"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Fréquences</a:t>
            </a:r>
          </a:p>
          <a:p>
            <a:pPr lvl="1"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Types</a:t>
            </a:r>
          </a:p>
          <a:p>
            <a:pPr lvl="1"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Modes</a:t>
            </a:r>
          </a:p>
          <a:p>
            <a:pPr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Profil socio-démographique :  </a:t>
            </a:r>
          </a:p>
          <a:p>
            <a:pPr lvl="1"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Âge – date de naissance</a:t>
            </a:r>
          </a:p>
          <a:p>
            <a:pPr lvl="1"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Revenus</a:t>
            </a:r>
          </a:p>
          <a:p>
            <a:pPr lvl="1"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Composition familiale</a:t>
            </a:r>
          </a:p>
          <a:p>
            <a:pPr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Profil psychographique :</a:t>
            </a:r>
          </a:p>
          <a:p>
            <a:pPr lvl="1"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Activités (professionnelles – associatives)</a:t>
            </a:r>
          </a:p>
          <a:p>
            <a:pPr lvl="1"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Centres d’intérêt (extraprofessionnelle) </a:t>
            </a:r>
          </a:p>
          <a:p>
            <a:pPr lvl="1"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Opinions</a:t>
            </a:r>
          </a:p>
          <a:p>
            <a:pPr lvl="1"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Habitudes de fréquentation d’autres types d’événements + médias (TV, Internet…)</a:t>
            </a:r>
          </a:p>
          <a:p>
            <a:pPr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Partenaires :</a:t>
            </a:r>
          </a:p>
          <a:p>
            <a:pPr lvl="1"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Clients ou prospects de partenaires existants</a:t>
            </a:r>
          </a:p>
          <a:p>
            <a:pPr lvl="1" eaLnBrk="1" hangingPunct="1">
              <a:buSzTx/>
              <a:buFont typeface="Wingdings" panose="05000000000000000000" pitchFamily="2" charset="2"/>
              <a:buChar char="¶"/>
              <a:defRPr/>
            </a:pPr>
            <a:r>
              <a:rPr lang="fr-FR" sz="1000"/>
              <a:t>Cibles communes</a:t>
            </a:r>
          </a:p>
          <a:p>
            <a:pPr eaLnBrk="1" hangingPunct="1">
              <a:defRPr/>
            </a:pPr>
            <a:endParaRPr lang="fr-FR" sz="1000"/>
          </a:p>
          <a:p>
            <a:pPr eaLnBrk="1" hangingPunct="1">
              <a:defRPr/>
            </a:pPr>
            <a:endParaRPr lang="fr-FR" sz="1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8E8A0EC5-1124-4C8A-BF2E-C39736EE7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FR" sz="3600"/>
              <a:t>Comment construire sa base de données événementielle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2427C1-9784-41E5-A780-BCD6A82AEA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8" b="81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101379" name="Rectangle 3">
            <a:extLst>
              <a:ext uri="{FF2B5EF4-FFF2-40B4-BE49-F238E27FC236}">
                <a16:creationId xmlns:a16="http://schemas.microsoft.com/office/drawing/2014/main" id="{007D9F9D-EEC2-4102-AFA7-C75483B52B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eaLnBrk="1" hangingPunct="1">
              <a:buFont typeface="Wingdings" panose="05000000000000000000" pitchFamily="2" charset="2"/>
              <a:buChar char="¶"/>
              <a:defRPr/>
            </a:pPr>
            <a:r>
              <a:rPr lang="fr-FR" sz="1000"/>
              <a:t>Achat en ligne : e-commerce</a:t>
            </a:r>
          </a:p>
          <a:p>
            <a:pPr eaLnBrk="1" hangingPunct="1">
              <a:buFont typeface="Wingdings" panose="05000000000000000000" pitchFamily="2" charset="2"/>
              <a:buChar char="¶"/>
              <a:defRPr/>
            </a:pPr>
            <a:endParaRPr lang="fr-FR" sz="1000"/>
          </a:p>
          <a:p>
            <a:pPr eaLnBrk="1" hangingPunct="1">
              <a:buFont typeface="Wingdings" panose="05000000000000000000" pitchFamily="2" charset="2"/>
              <a:buChar char="¶"/>
              <a:defRPr/>
            </a:pPr>
            <a:r>
              <a:rPr lang="fr-FR" sz="1000"/>
              <a:t>Jeux</a:t>
            </a:r>
          </a:p>
          <a:p>
            <a:pPr eaLnBrk="1" hangingPunct="1">
              <a:buFont typeface="Wingdings" panose="05000000000000000000" pitchFamily="2" charset="2"/>
              <a:buChar char="¶"/>
              <a:defRPr/>
            </a:pPr>
            <a:endParaRPr lang="fr-FR" sz="1000"/>
          </a:p>
          <a:p>
            <a:pPr eaLnBrk="1" hangingPunct="1">
              <a:buFont typeface="Wingdings" panose="05000000000000000000" pitchFamily="2" charset="2"/>
              <a:buChar char="¶"/>
              <a:defRPr/>
            </a:pPr>
            <a:r>
              <a:rPr lang="fr-FR" sz="1000"/>
              <a:t>Web 2.0</a:t>
            </a:r>
          </a:p>
          <a:p>
            <a:pPr eaLnBrk="1" hangingPunct="1">
              <a:buFont typeface="Wingdings" panose="05000000000000000000" pitchFamily="2" charset="2"/>
              <a:buChar char="¶"/>
              <a:defRPr/>
            </a:pPr>
            <a:endParaRPr lang="fr-FR" sz="1000"/>
          </a:p>
          <a:p>
            <a:pPr eaLnBrk="1" hangingPunct="1">
              <a:buFont typeface="Wingdings" panose="05000000000000000000" pitchFamily="2" charset="2"/>
              <a:buChar char="¶"/>
              <a:defRPr/>
            </a:pPr>
            <a:r>
              <a:rPr lang="fr-FR" sz="1000"/>
              <a:t>Partenaires publics (collectivités, fédérations, associations...) et privés (banques, FAI, téléphonie mobile…)</a:t>
            </a:r>
          </a:p>
          <a:p>
            <a:pPr eaLnBrk="1" hangingPunct="1">
              <a:buFont typeface="Wingdings" panose="05000000000000000000" pitchFamily="2" charset="2"/>
              <a:buChar char="¶"/>
              <a:defRPr/>
            </a:pPr>
            <a:endParaRPr lang="fr-FR" sz="1000"/>
          </a:p>
          <a:p>
            <a:pPr eaLnBrk="1" hangingPunct="1">
              <a:buFont typeface="Wingdings" panose="05000000000000000000" pitchFamily="2" charset="2"/>
              <a:buChar char="¶"/>
              <a:defRPr/>
            </a:pPr>
            <a:r>
              <a:rPr lang="fr-FR" sz="1000"/>
              <a:t>Spécialistes bases de données grande consommation : Consodata et Claritas voire Highco…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Connected&#10;stadium&#10;Digital fan&#10;engagement&#10;Games&#10;Management&#10;Systems&#10;Timing,&#10;Scoring &amp;&#10;Results&#10;Cloud / Security&#10;At the core o...">
            <a:extLst>
              <a:ext uri="{FF2B5EF4-FFF2-40B4-BE49-F238E27FC236}">
                <a16:creationId xmlns:a16="http://schemas.microsoft.com/office/drawing/2014/main" id="{8F9EEB0A-1E61-4CD5-8BF4-10FD15124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26630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6633" name="Rectangle 26632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26626" name="Picture 2" descr="9&#10;John receives a notification for the next match and&#10;books his ticket with his mobile wallet&#10;Enhancing the spectator jour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" b="2466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306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0&#10;John goes to the stadium and presents the QR code&#10;on his smartphone&#10;Enhancing the spectator journey on match day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34408"/>
            <a:ext cx="8719256" cy="654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188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11&#10;The match starts, a player scores a goal&#10;John watches again the player’sgoal&#10;Enhancing the spectator journey on match d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78" y="168275"/>
            <a:ext cx="8753122" cy="6571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331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intérieur, plafond, bâtiment, plancher&#10;&#10;Description générée automatiquement">
            <a:extLst>
              <a:ext uri="{FF2B5EF4-FFF2-40B4-BE49-F238E27FC236}">
                <a16:creationId xmlns:a16="http://schemas.microsoft.com/office/drawing/2014/main" id="{52F669B5-7A76-46B7-860B-06D8DC146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7" r="-3" b="1282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age 2" descr="Une image contenant stade, herbe, bâtiment, intérieur&#10;&#10;Description générée automatiquement">
            <a:extLst>
              <a:ext uri="{FF2B5EF4-FFF2-40B4-BE49-F238E27FC236}">
                <a16:creationId xmlns:a16="http://schemas.microsoft.com/office/drawing/2014/main" id="{B150C2D1-A3EA-4CBC-9B1B-31A8465CA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26" r="1" b="15730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7" name="Image 6" descr="Une image contenant intérieur, plafond, bâtiment, plancher&#10;&#10;Description générée automatiquement">
            <a:extLst>
              <a:ext uri="{FF2B5EF4-FFF2-40B4-BE49-F238E27FC236}">
                <a16:creationId xmlns:a16="http://schemas.microsoft.com/office/drawing/2014/main" id="{5E3371DA-F72C-413A-8E9D-1CB9C196E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003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9" name="Image 8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2E365EDC-3EAD-4E0B-B222-F8D2043A0E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5559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917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4&#10;Voting Game&#10;Who scored the match’s first goal ?”&#10;Enhancing the spectator journey on match day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66" y="100542"/>
            <a:ext cx="8764412" cy="658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359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6&#10;Beforehalf-time, John orders his food on his mobile&#10;and avoid queue&#10;Enhancing the spectator journey on match day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32" y="168275"/>
            <a:ext cx="8572009" cy="643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488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18&#10;John buys his shirt with his 50% discount and pays&#10;with his mobile&#10;Enhancing the spectator journey on match day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21" y="168275"/>
            <a:ext cx="8730545" cy="6554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674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Before the Game&#10;Spectator app&#10;Spectator app&#10;Bringing the @home experience &amp; offering extra service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53725" cy="33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Spectator app&#10;Bringing the @home experience &amp; offering extra services&#10;During the Game&#10;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275" y="0"/>
            <a:ext cx="4453725" cy="33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After the Game&#10;Spectator app&#10;Spectator app&#10;Bringing the @home experience &amp; offering extra services&#10;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812" y="3343784"/>
            <a:ext cx="4635569" cy="348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The application&#10;reinventingdigital fan engagement&#10;with spectator app&#10;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076" y="440907"/>
            <a:ext cx="3279199" cy="24619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165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Fan Journey Model – The Business of Sport">
            <a:extLst>
              <a:ext uri="{FF2B5EF4-FFF2-40B4-BE49-F238E27FC236}">
                <a16:creationId xmlns:a16="http://schemas.microsoft.com/office/drawing/2014/main" id="{88C744A8-1EED-44AD-F323-F55BE45EB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2975"/>
            <a:ext cx="12192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6357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2DAAA5-6340-47B8-B642-8D890F99E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872" y="5095318"/>
            <a:ext cx="10058400" cy="1450757"/>
          </a:xfrm>
        </p:spPr>
        <p:txBody>
          <a:bodyPr/>
          <a:lstStyle/>
          <a:p>
            <a:r>
              <a:rPr lang="fr-FR" dirty="0" err="1"/>
              <a:t>Servicing</a:t>
            </a:r>
            <a:r>
              <a:rPr lang="fr-FR" dirty="0"/>
              <a:t> – </a:t>
            </a:r>
            <a:r>
              <a:rPr lang="fr-FR" dirty="0" err="1"/>
              <a:t>Experience</a:t>
            </a:r>
            <a:r>
              <a:rPr lang="fr-FR" dirty="0"/>
              <a:t> - Engagement </a:t>
            </a:r>
          </a:p>
        </p:txBody>
      </p:sp>
      <p:pic>
        <p:nvPicPr>
          <p:cNvPr id="7" name="Image 6" descr="Une image contenant texte, tableau de points, intérieur, mur&#10;&#10;Description générée automatiquement">
            <a:extLst>
              <a:ext uri="{FF2B5EF4-FFF2-40B4-BE49-F238E27FC236}">
                <a16:creationId xmlns:a16="http://schemas.microsoft.com/office/drawing/2014/main" id="{11173C0E-8C4C-41B1-A361-9BEE3C3F2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59" y="1795907"/>
            <a:ext cx="2901542" cy="3299412"/>
          </a:xfrm>
          <a:prstGeom prst="rect">
            <a:avLst/>
          </a:prstGeom>
        </p:spPr>
      </p:pic>
      <p:pic>
        <p:nvPicPr>
          <p:cNvPr id="8" name="Média en ligne 7" title="Montreal Canadiens Pre-Game Show - Stanley Cup Playoffs 2014">
            <a:hlinkClick r:id="" action="ppaction://media"/>
            <a:extLst>
              <a:ext uri="{FF2B5EF4-FFF2-40B4-BE49-F238E27FC236}">
                <a16:creationId xmlns:a16="http://schemas.microsoft.com/office/drawing/2014/main" id="{D021ED9E-344F-45BF-BAB1-0863837CA3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086100" y="1904703"/>
            <a:ext cx="4707156" cy="2647775"/>
          </a:xfrm>
          <a:prstGeom prst="rect">
            <a:avLst/>
          </a:prstGeom>
        </p:spPr>
      </p:pic>
      <p:pic>
        <p:nvPicPr>
          <p:cNvPr id="9" name="Média en ligne 8" title="Sports Fan Engagement: Are you ACTUALLY engaging with your fans?">
            <a:hlinkClick r:id="" action="ppaction://media"/>
            <a:extLst>
              <a:ext uri="{FF2B5EF4-FFF2-40B4-BE49-F238E27FC236}">
                <a16:creationId xmlns:a16="http://schemas.microsoft.com/office/drawing/2014/main" id="{BE54D6AA-2C6C-450F-B0FC-9CA52499665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7793256" y="1904703"/>
            <a:ext cx="4386261" cy="246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5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 descr="Une image contenant personne, tenant, main, téléphone&#10;&#10;Description générée automatiquement">
            <a:extLst>
              <a:ext uri="{FF2B5EF4-FFF2-40B4-BE49-F238E27FC236}">
                <a16:creationId xmlns:a16="http://schemas.microsoft.com/office/drawing/2014/main" id="{8AF2DF76-D0E5-49D8-A81F-14A6212D0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"/>
          <a:stretch/>
        </p:blipFill>
        <p:spPr>
          <a:xfrm>
            <a:off x="20" y="10"/>
            <a:ext cx="12186295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475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D9FF8B0-1AE2-43E8-8473-118549614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296" y="2777461"/>
            <a:ext cx="3084844" cy="2645032"/>
          </a:xfrm>
        </p:spPr>
        <p:txBody>
          <a:bodyPr>
            <a:normAutofit/>
          </a:bodyPr>
          <a:lstStyle/>
          <a:p>
            <a:r>
              <a:rPr lang="fr-FR" sz="1000" dirty="0">
                <a:solidFill>
                  <a:srgbClr val="FFFFFF"/>
                </a:solidFill>
              </a:rPr>
              <a:t>Time</a:t>
            </a:r>
          </a:p>
          <a:p>
            <a:r>
              <a:rPr lang="fr-FR" sz="1000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fr-FR" sz="1000" dirty="0" err="1">
                <a:solidFill>
                  <a:srgbClr val="FFFFFF"/>
                </a:solidFill>
              </a:rPr>
              <a:t>Waiting</a:t>
            </a:r>
            <a:r>
              <a:rPr lang="fr-FR" sz="1000" dirty="0">
                <a:solidFill>
                  <a:srgbClr val="FFFFFF"/>
                </a:solidFill>
              </a:rPr>
              <a:t> time </a:t>
            </a:r>
            <a:r>
              <a:rPr lang="fr-FR" sz="1000" dirty="0" err="1">
                <a:solidFill>
                  <a:srgbClr val="FFFFFF"/>
                </a:solidFill>
              </a:rPr>
              <a:t>before</a:t>
            </a:r>
            <a:r>
              <a:rPr lang="fr-FR" sz="1000" dirty="0">
                <a:solidFill>
                  <a:srgbClr val="FFFFFF"/>
                </a:solidFill>
              </a:rPr>
              <a:t>, </a:t>
            </a:r>
            <a:r>
              <a:rPr lang="fr-FR" sz="1000" dirty="0" err="1">
                <a:solidFill>
                  <a:srgbClr val="FFFFFF"/>
                </a:solidFill>
              </a:rPr>
              <a:t>During</a:t>
            </a:r>
            <a:r>
              <a:rPr lang="fr-FR" sz="1000" dirty="0">
                <a:solidFill>
                  <a:srgbClr val="FFFFFF"/>
                </a:solidFill>
              </a:rPr>
              <a:t>, </a:t>
            </a:r>
            <a:r>
              <a:rPr lang="fr-FR" sz="1000" dirty="0" err="1">
                <a:solidFill>
                  <a:srgbClr val="FFFFFF"/>
                </a:solidFill>
              </a:rPr>
              <a:t>After</a:t>
            </a:r>
            <a:endParaRPr lang="fr-FR" sz="1000" dirty="0">
              <a:solidFill>
                <a:srgbClr val="FFFFFF"/>
              </a:solidFill>
            </a:endParaRPr>
          </a:p>
          <a:p>
            <a:r>
              <a:rPr lang="fr-FR" sz="1000" dirty="0">
                <a:solidFill>
                  <a:srgbClr val="FFFFFF"/>
                </a:solidFill>
              </a:rPr>
              <a:t>Information</a:t>
            </a:r>
          </a:p>
          <a:p>
            <a:r>
              <a:rPr lang="fr-FR" sz="1000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fr-FR" sz="1000" dirty="0">
                <a:solidFill>
                  <a:srgbClr val="FFFFFF"/>
                </a:solidFill>
              </a:rPr>
              <a:t>Game/</a:t>
            </a:r>
            <a:r>
              <a:rPr lang="fr-FR" sz="1000" dirty="0" err="1">
                <a:solidFill>
                  <a:srgbClr val="FFFFFF"/>
                </a:solidFill>
              </a:rPr>
              <a:t>Players</a:t>
            </a:r>
            <a:r>
              <a:rPr lang="fr-FR" sz="1000" dirty="0">
                <a:solidFill>
                  <a:srgbClr val="FFFFFF"/>
                </a:solidFill>
              </a:rPr>
              <a:t>/performance…</a:t>
            </a:r>
          </a:p>
          <a:p>
            <a:r>
              <a:rPr lang="fr-FR" sz="1000" dirty="0">
                <a:solidFill>
                  <a:srgbClr val="FFFFFF"/>
                </a:solidFill>
              </a:rPr>
              <a:t>Social</a:t>
            </a:r>
          </a:p>
          <a:p>
            <a:r>
              <a:rPr lang="fr-FR" sz="1000" dirty="0">
                <a:solidFill>
                  <a:srgbClr val="FFFFFF"/>
                </a:solidFill>
                <a:sym typeface="Wingdings" panose="05000000000000000000" pitchFamily="2" charset="2"/>
              </a:rPr>
              <a:t> Community/Groups/Food and Beverage,,,</a:t>
            </a:r>
            <a:endParaRPr lang="fr-FR" sz="1000" dirty="0">
              <a:solidFill>
                <a:srgbClr val="FFFFFF"/>
              </a:solidFill>
            </a:endParaRPr>
          </a:p>
          <a:p>
            <a:r>
              <a:rPr lang="fr-FR" sz="1000" dirty="0">
                <a:solidFill>
                  <a:srgbClr val="FFFFFF"/>
                </a:solidFill>
              </a:rPr>
              <a:t>Entertainment</a:t>
            </a:r>
          </a:p>
          <a:p>
            <a:r>
              <a:rPr lang="fr-FR" sz="1000" dirty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fr-FR" sz="1000" dirty="0" err="1">
                <a:solidFill>
                  <a:srgbClr val="FFFFFF"/>
                </a:solidFill>
                <a:sym typeface="Wingdings" panose="05000000000000000000" pitchFamily="2" charset="2"/>
              </a:rPr>
              <a:t>Presenting</a:t>
            </a:r>
            <a:r>
              <a:rPr lang="fr-FR" sz="1000" dirty="0">
                <a:solidFill>
                  <a:srgbClr val="FFFFFF"/>
                </a:solidFill>
                <a:sym typeface="Wingdings" panose="05000000000000000000" pitchFamily="2" charset="2"/>
              </a:rPr>
              <a:t>/</a:t>
            </a:r>
            <a:r>
              <a:rPr lang="fr-FR" sz="1000" dirty="0" err="1">
                <a:solidFill>
                  <a:srgbClr val="FFFFFF"/>
                </a:solidFill>
                <a:sym typeface="Wingdings" panose="05000000000000000000" pitchFamily="2" charset="2"/>
              </a:rPr>
              <a:t>Players</a:t>
            </a:r>
            <a:r>
              <a:rPr lang="fr-FR" sz="1000" dirty="0">
                <a:solidFill>
                  <a:srgbClr val="FFFFFF"/>
                </a:solidFill>
                <a:sym typeface="Wingdings" panose="05000000000000000000" pitchFamily="2" charset="2"/>
              </a:rPr>
              <a:t> Entrance/Celebration/Animations</a:t>
            </a:r>
            <a:endParaRPr lang="fr-FR" sz="1000" dirty="0">
              <a:solidFill>
                <a:srgbClr val="FFFFFF"/>
              </a:solidFill>
            </a:endParaRPr>
          </a:p>
          <a:p>
            <a:endParaRPr lang="fr-FR" sz="1000" dirty="0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71908A-015D-4463-B088-35A862F7B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296" y="1419273"/>
            <a:ext cx="3153580" cy="1358188"/>
          </a:xfrm>
        </p:spPr>
        <p:txBody>
          <a:bodyPr>
            <a:normAutofit/>
          </a:bodyPr>
          <a:lstStyle/>
          <a:p>
            <a:r>
              <a:rPr lang="fr-FR" sz="3100">
                <a:solidFill>
                  <a:srgbClr val="FFFFFF"/>
                </a:solidFill>
              </a:rPr>
              <a:t>FRM : From Experience to Engagement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DAE799-CF89-4844-9410-D1C0F8CBC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393" y="1240045"/>
            <a:ext cx="64008" cy="4352544"/>
          </a:xfrm>
          <a:prstGeom prst="rect">
            <a:avLst/>
          </a:prstGeom>
          <a:solidFill>
            <a:srgbClr val="E43E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418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8331D47-DE7A-4F51-9D59-FD68F3BDD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9DEDC60-6312-4214-B219-E46479D7E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92A1B31-DB63-435D-93E6-9712CDFB2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66B8738D-6184-4200-93C8-A38B49E39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7A1737-9558-411D-BBFF-B9D9FF893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>
                <a:solidFill>
                  <a:schemeClr val="tx1">
                    <a:lumMod val="85000"/>
                    <a:lumOff val="15000"/>
                  </a:schemeClr>
                </a:solidFill>
              </a:rPr>
              <a:t>Value Proposition / Creation / Capturing  </a:t>
            </a:r>
          </a:p>
        </p:txBody>
      </p:sp>
      <p:pic>
        <p:nvPicPr>
          <p:cNvPr id="35843" name="Picture 3" descr="Résultat de recherche d'images pour &quot;cost benefit&quot;">
            <a:hlinkClick r:id="rId2"/>
            <a:extLst>
              <a:ext uri="{FF2B5EF4-FFF2-40B4-BE49-F238E27FC236}">
                <a16:creationId xmlns:a16="http://schemas.microsoft.com/office/drawing/2014/main" id="{A00CA9C2-C9B7-4C37-BE0F-777380224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5737" y="640080"/>
            <a:ext cx="4401372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5B73017D-B127-4D47-BB33-0DA52359F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solidFill>
            <a:srgbClr val="406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Espace réservé du contenu 4" descr="Une image contenant signe, extérieur&#10;&#10;Description générée automatiquement">
            <a:extLst>
              <a:ext uri="{FF2B5EF4-FFF2-40B4-BE49-F238E27FC236}">
                <a16:creationId xmlns:a16="http://schemas.microsoft.com/office/drawing/2014/main" id="{4E93CC01-4F76-4C2F-8C41-6E533679D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45662" y="640080"/>
            <a:ext cx="4185959" cy="4185959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2B7B8EB-0638-43BD-9A64-62F95F505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C1AD70F9-2AA8-40AD-81F2-0D7BC881C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FA7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A95E83E-3C35-4C05-B1FC-CBF86CCB7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4066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21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CA306CD-F0BF-4221-859F-54CD88F7BCE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1010" b="239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74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Image 1">
            <a:extLst>
              <a:ext uri="{FF2B5EF4-FFF2-40B4-BE49-F238E27FC236}">
                <a16:creationId xmlns:a16="http://schemas.microsoft.com/office/drawing/2014/main" id="{E27C047F-F4C0-4A98-95AB-CCAE62318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749300"/>
            <a:ext cx="91440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ZoneTexte 2">
            <a:extLst>
              <a:ext uri="{FF2B5EF4-FFF2-40B4-BE49-F238E27FC236}">
                <a16:creationId xmlns:a16="http://schemas.microsoft.com/office/drawing/2014/main" id="{0E62B674-99C0-4EC5-BA1D-76DC916A1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6" y="1"/>
            <a:ext cx="900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800" b="1"/>
              <a:t>Le remplissage et le B to B to 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7" y="121183"/>
            <a:ext cx="5312424" cy="661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20" y="301091"/>
            <a:ext cx="5133173" cy="2888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Média en ligne 5" title="IBM Partners for a Smarter New Atlanta Stadium">
            <a:hlinkClick r:id="" action="ppaction://media"/>
            <a:extLst>
              <a:ext uri="{FF2B5EF4-FFF2-40B4-BE49-F238E27FC236}">
                <a16:creationId xmlns:a16="http://schemas.microsoft.com/office/drawing/2014/main" id="{28AA867A-ED19-4EF7-9478-4A1B9598D6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372520" y="3668494"/>
            <a:ext cx="4971392" cy="2796408"/>
          </a:xfrm>
          <a:prstGeom prst="rect">
            <a:avLst/>
          </a:prstGeom>
          <a:solidFill>
            <a:srgbClr val="000000"/>
          </a:solidFill>
          <a:ln w="177800" cap="flat">
            <a:solidFill>
              <a:srgbClr val="0D0D0D"/>
            </a:solidFill>
            <a:miter lim="800000"/>
          </a:ln>
          <a:effectLst>
            <a:outerShdw blurRad="190500" dist="215900" dir="3000000" algn="tr" rotWithShape="0">
              <a:srgbClr val="000000">
                <a:alpha val="20000"/>
              </a:srgbClr>
            </a:outerShdw>
          </a:effectLst>
          <a:scene3d>
            <a:camera prst="perspectiveContrastingLeftFacing" fov="3300000">
              <a:rot lat="0" lon="1200000" rev="0"/>
            </a:camera>
            <a:lightRig rig="balanced" dir="t">
              <a:rot lat="0" lon="0" rev="4200000"/>
            </a:lightRig>
          </a:scene3d>
          <a:sp3d extrusionH="635000" prstMaterial="metal">
            <a:bevelT w="190500" h="12700" prst="slope"/>
            <a:extrusionClr>
              <a:srgbClr val="010000"/>
            </a:extrusionClr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401421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16FD6B-642F-42D0-89BF-49F336056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10957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89F4F62D-0F49-43E9-89EF-FF6D2B1A3E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3100"/>
              <a:t>Comment optimiser la communication de son événement / club ?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BF85F6D8-C25D-4105-83B6-7764B0B41F7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1600"/>
              <a:t>Cas des événements / clubs « ouverts » </a:t>
            </a:r>
          </a:p>
          <a:p>
            <a:pPr eaLnBrk="1" hangingPunct="1">
              <a:defRPr/>
            </a:pPr>
            <a:r>
              <a:rPr lang="fr-FR" sz="1600"/>
              <a:t>populaires</a:t>
            </a:r>
          </a:p>
        </p:txBody>
      </p:sp>
      <p:cxnSp>
        <p:nvCxnSpPr>
          <p:cNvPr id="109578" name="Straight Connector 10957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" grpId="0"/>
      <p:bldP spid="109571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affiche_Hannibal_2001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549275"/>
            <a:ext cx="41814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 descr="186865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549276"/>
            <a:ext cx="3875087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436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ffiche_Jeux_d_enfants_200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76250"/>
            <a:ext cx="42100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affiche_Seven_199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04813"/>
            <a:ext cx="42386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6088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186864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1"/>
            <a:ext cx="437197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killbillvoltwove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33376"/>
            <a:ext cx="4344987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447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sw35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350"/>
            <a:ext cx="4129088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8" descr="Gaff13632210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33375"/>
            <a:ext cx="3929062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921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1636713" y="122238"/>
            <a:ext cx="86868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Movies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teasing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… </a:t>
            </a:r>
          </a:p>
        </p:txBody>
      </p:sp>
      <p:pic>
        <p:nvPicPr>
          <p:cNvPr id="47107" name="Picture 6" descr="photo_02_hi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3" y="250913"/>
            <a:ext cx="2293760" cy="338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7" descr="titans-poster_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3" y="3673661"/>
            <a:ext cx="2293760" cy="308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8" descr="Friday_night_lights_2004_poste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10" y="930300"/>
            <a:ext cx="3708048" cy="548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2" descr="white-men-cant-jump-ph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910" y="122239"/>
            <a:ext cx="2150957" cy="307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909" y="3318490"/>
            <a:ext cx="2150957" cy="331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328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2" y="191910"/>
            <a:ext cx="2044043" cy="30276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11" y="97394"/>
            <a:ext cx="2119845" cy="31432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1" y="3350683"/>
            <a:ext cx="2151564" cy="31799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494" y="97394"/>
            <a:ext cx="2162528" cy="32077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16" y="3473599"/>
            <a:ext cx="2162528" cy="32149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933" y="97395"/>
            <a:ext cx="1973352" cy="297318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11" y="3350683"/>
            <a:ext cx="2345622" cy="332241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87" y="3211864"/>
            <a:ext cx="242887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027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Tennis-wo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1"/>
            <a:ext cx="8353425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6347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GRAND_IMG_200710111037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60350"/>
            <a:ext cx="3887787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GRAND_IMG_200710111037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476251"/>
            <a:ext cx="3743325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5233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RAND_IMG_200710111037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33376"/>
            <a:ext cx="40322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GRAND_20081023180121_OpenLFB08_40x60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88914"/>
            <a:ext cx="3748087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63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La Fan expￃﾩrience avec La Poste">
            <a:hlinkClick r:id="" action="ppaction://media"/>
            <a:extLst>
              <a:ext uri="{FF2B5EF4-FFF2-40B4-BE49-F238E27FC236}">
                <a16:creationId xmlns:a16="http://schemas.microsoft.com/office/drawing/2014/main" id="{F93ED35F-FBC7-4FBC-94D6-1CF4DBDED7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7348" y="495300"/>
            <a:ext cx="10781212" cy="6064432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</p:spTree>
    <p:extLst>
      <p:ext uri="{BB962C8B-B14F-4D97-AF65-F5344CB8AC3E}">
        <p14:creationId xmlns:p14="http://schemas.microsoft.com/office/powerpoint/2010/main" val="278498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7" y="765176"/>
            <a:ext cx="4738688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404814"/>
            <a:ext cx="3751262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1520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14288"/>
            <a:ext cx="4606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7515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MHR%2Bsaison%2B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0"/>
            <a:ext cx="8642350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19322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ANd9GcStog1Nib1LjmowRgP0DdTr7WJ4GkNT_ah-4GvGeeiZSrUIGJFb5mIWHYZd9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13100"/>
            <a:ext cx="4319588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a2bbl__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88913"/>
            <a:ext cx="38893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ANd9GcRggNvjn9xUGqZMqhbLuI8-Da_S19JgyjxMJPv9u1Gy6hy7gdJIXx4lsZP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350"/>
            <a:ext cx="4249738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ANd9GcRuQAOTDPcHckg-ZCIE5ywdLT36dOdr_TxcwPbA_DD_fT6FgvsH9AN7RxVS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3284538"/>
            <a:ext cx="4105275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1660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>
            <a:extLst>
              <a:ext uri="{FF2B5EF4-FFF2-40B4-BE49-F238E27FC236}">
                <a16:creationId xmlns:a16="http://schemas.microsoft.com/office/drawing/2014/main" id="{782D0D32-3CA3-4A19-B087-CE44F95B9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6" y="271463"/>
            <a:ext cx="8539163" cy="63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4" name="Rectangle 113673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676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3678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6A11847A-29B3-49C0-B8A4-F1576916BD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/>
              <a:t>Composantes d’une stratégie de communication</a:t>
            </a:r>
          </a:p>
        </p:txBody>
      </p:sp>
      <p:graphicFrame>
        <p:nvGraphicFramePr>
          <p:cNvPr id="113669" name="Rectangle 3">
            <a:extLst>
              <a:ext uri="{FF2B5EF4-FFF2-40B4-BE49-F238E27FC236}">
                <a16:creationId xmlns:a16="http://schemas.microsoft.com/office/drawing/2014/main" id="{39C80CDE-A3EE-4CD4-A801-BE5D676D07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076548"/>
              </p:ext>
            </p:extLst>
          </p:nvPr>
        </p:nvGraphicFramePr>
        <p:xfrm>
          <a:off x="4387515" y="2022601"/>
          <a:ext cx="7161017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82E6370B-B950-4497-81AA-9640951991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/>
              <a:t>Communiquer pour vendre…</a:t>
            </a:r>
          </a:p>
        </p:txBody>
      </p:sp>
      <p:sp>
        <p:nvSpPr>
          <p:cNvPr id="132099" name="Oval 3">
            <a:extLst>
              <a:ext uri="{FF2B5EF4-FFF2-40B4-BE49-F238E27FC236}">
                <a16:creationId xmlns:a16="http://schemas.microsoft.com/office/drawing/2014/main" id="{2F62B83C-F706-45CF-AD43-43C922A2C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3141664"/>
            <a:ext cx="2303462" cy="1152525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EVENEMENT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CLUB</a:t>
            </a:r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0BA10D9B-21D9-4910-8B87-1270165EF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1484313"/>
            <a:ext cx="3059113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Multiples Marchés 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Clients - Stakeholders</a:t>
            </a:r>
          </a:p>
        </p:txBody>
      </p:sp>
      <p:sp>
        <p:nvSpPr>
          <p:cNvPr id="132101" name="Rectangle 5">
            <a:extLst>
              <a:ext uri="{FF2B5EF4-FFF2-40B4-BE49-F238E27FC236}">
                <a16:creationId xmlns:a16="http://schemas.microsoft.com/office/drawing/2014/main" id="{ECF633E1-DB7A-4DB4-905C-31A5811A6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6" y="1484313"/>
            <a:ext cx="3059113" cy="12239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Multiples offres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B to B &amp; B to C</a:t>
            </a:r>
          </a:p>
        </p:txBody>
      </p:sp>
      <p:sp>
        <p:nvSpPr>
          <p:cNvPr id="132102" name="Rectangle 6">
            <a:extLst>
              <a:ext uri="{FF2B5EF4-FFF2-40B4-BE49-F238E27FC236}">
                <a16:creationId xmlns:a16="http://schemas.microsoft.com/office/drawing/2014/main" id="{6A20BB0D-A2EF-4A3A-AD28-27A4A778A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5013326"/>
            <a:ext cx="3059113" cy="1223963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Communication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Grand Public</a:t>
            </a:r>
          </a:p>
        </p:txBody>
      </p:sp>
      <p:sp>
        <p:nvSpPr>
          <p:cNvPr id="132103" name="Rectangle 7">
            <a:extLst>
              <a:ext uri="{FF2B5EF4-FFF2-40B4-BE49-F238E27FC236}">
                <a16:creationId xmlns:a16="http://schemas.microsoft.com/office/drawing/2014/main" id="{19519662-ECFA-4BFC-9523-1A45E272F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1" y="5013326"/>
            <a:ext cx="3059113" cy="1223963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Partenaires : leviers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de communication</a:t>
            </a:r>
          </a:p>
        </p:txBody>
      </p:sp>
      <p:sp>
        <p:nvSpPr>
          <p:cNvPr id="132104" name="Text Box 8">
            <a:extLst>
              <a:ext uri="{FF2B5EF4-FFF2-40B4-BE49-F238E27FC236}">
                <a16:creationId xmlns:a16="http://schemas.microsoft.com/office/drawing/2014/main" id="{E76471CB-52BC-4DB5-AA6F-3AFA04BA1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1700213"/>
            <a:ext cx="1728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QUI ?</a:t>
            </a:r>
          </a:p>
        </p:txBody>
      </p:sp>
      <p:sp>
        <p:nvSpPr>
          <p:cNvPr id="132105" name="Text Box 9">
            <a:extLst>
              <a:ext uri="{FF2B5EF4-FFF2-40B4-BE49-F238E27FC236}">
                <a16:creationId xmlns:a16="http://schemas.microsoft.com/office/drawing/2014/main" id="{9E6C08FF-6C7F-4705-9708-05278808D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5661026"/>
            <a:ext cx="1728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COMMENT ?</a:t>
            </a:r>
          </a:p>
        </p:txBody>
      </p:sp>
      <p:sp>
        <p:nvSpPr>
          <p:cNvPr id="132106" name="Line 10">
            <a:extLst>
              <a:ext uri="{FF2B5EF4-FFF2-40B4-BE49-F238E27FC236}">
                <a16:creationId xmlns:a16="http://schemas.microsoft.com/office/drawing/2014/main" id="{33185FC5-8B25-4F3B-85F2-B92BB03D42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00601" y="2708275"/>
            <a:ext cx="358775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2107" name="Line 11">
            <a:extLst>
              <a:ext uri="{FF2B5EF4-FFF2-40B4-BE49-F238E27FC236}">
                <a16:creationId xmlns:a16="http://schemas.microsoft.com/office/drawing/2014/main" id="{34D17C07-501F-475F-8142-21B788A215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16725" y="2708276"/>
            <a:ext cx="4318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2108" name="Line 12">
            <a:extLst>
              <a:ext uri="{FF2B5EF4-FFF2-40B4-BE49-F238E27FC236}">
                <a16:creationId xmlns:a16="http://schemas.microsoft.com/office/drawing/2014/main" id="{6160F712-63E3-4923-994C-24DD7276C4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2038" y="4149725"/>
            <a:ext cx="43180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2109" name="Line 13">
            <a:extLst>
              <a:ext uri="{FF2B5EF4-FFF2-40B4-BE49-F238E27FC236}">
                <a16:creationId xmlns:a16="http://schemas.microsoft.com/office/drawing/2014/main" id="{6E7ADC46-1CB1-4BAA-97A1-55F6DE5595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6" y="4149725"/>
            <a:ext cx="57467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9CEFE69B-2E3A-41AD-A689-F9D09011C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4000"/>
              <a:t>Communications : quel dosage ?</a:t>
            </a:r>
          </a:p>
        </p:txBody>
      </p:sp>
      <p:graphicFrame>
        <p:nvGraphicFramePr>
          <p:cNvPr id="133130" name="Object 10">
            <a:extLst>
              <a:ext uri="{FF2B5EF4-FFF2-40B4-BE49-F238E27FC236}">
                <a16:creationId xmlns:a16="http://schemas.microsoft.com/office/drawing/2014/main" id="{325E1B9E-3B3A-4084-80B4-C85A44B2FA31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000375" y="765175"/>
          <a:ext cx="100806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650794" imgH="1523272" progId="Photoshop.Image.8">
                  <p:embed/>
                </p:oleObj>
              </mc:Choice>
              <mc:Fallback>
                <p:oleObj name="Image" r:id="rId2" imgW="1650794" imgH="1523272" progId="Photoshop.Image.8">
                  <p:embed/>
                  <p:pic>
                    <p:nvPicPr>
                      <p:cNvPr id="133130" name="Object 10">
                        <a:extLst>
                          <a:ext uri="{FF2B5EF4-FFF2-40B4-BE49-F238E27FC236}">
                            <a16:creationId xmlns:a16="http://schemas.microsoft.com/office/drawing/2014/main" id="{325E1B9E-3B3A-4084-80B4-C85A44B2FA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765175"/>
                        <a:ext cx="1008063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3" name="Oval 3">
            <a:extLst>
              <a:ext uri="{FF2B5EF4-FFF2-40B4-BE49-F238E27FC236}">
                <a16:creationId xmlns:a16="http://schemas.microsoft.com/office/drawing/2014/main" id="{04D60B55-765F-4ACC-8BBA-757F14C41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924175"/>
            <a:ext cx="3168650" cy="17272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Communication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de Masse </a:t>
            </a:r>
          </a:p>
        </p:txBody>
      </p:sp>
      <p:sp>
        <p:nvSpPr>
          <p:cNvPr id="133124" name="Oval 4">
            <a:extLst>
              <a:ext uri="{FF2B5EF4-FFF2-40B4-BE49-F238E27FC236}">
                <a16:creationId xmlns:a16="http://schemas.microsoft.com/office/drawing/2014/main" id="{A592906F-2A88-4403-8166-F4840EE9E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2997200"/>
            <a:ext cx="3168650" cy="172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Communication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de Proximité </a:t>
            </a:r>
          </a:p>
        </p:txBody>
      </p:sp>
      <p:sp>
        <p:nvSpPr>
          <p:cNvPr id="133125" name="AutoShape 5">
            <a:extLst>
              <a:ext uri="{FF2B5EF4-FFF2-40B4-BE49-F238E27FC236}">
                <a16:creationId xmlns:a16="http://schemas.microsoft.com/office/drawing/2014/main" id="{E260B273-E0E2-4E38-9F2F-A1EFF55C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4652963"/>
            <a:ext cx="2879725" cy="2133600"/>
          </a:xfrm>
          <a:prstGeom prst="diamond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Réputation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Buzz</a:t>
            </a:r>
          </a:p>
        </p:txBody>
      </p:sp>
      <p:sp>
        <p:nvSpPr>
          <p:cNvPr id="133126" name="AutoShape 6">
            <a:extLst>
              <a:ext uri="{FF2B5EF4-FFF2-40B4-BE49-F238E27FC236}">
                <a16:creationId xmlns:a16="http://schemas.microsoft.com/office/drawing/2014/main" id="{89768E38-E6B8-4CD3-B565-92294E96B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4724400"/>
            <a:ext cx="2952750" cy="21336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Marketing Direct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Relations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Clients</a:t>
            </a:r>
          </a:p>
        </p:txBody>
      </p:sp>
      <p:sp>
        <p:nvSpPr>
          <p:cNvPr id="133127" name="Text Box 7">
            <a:extLst>
              <a:ext uri="{FF2B5EF4-FFF2-40B4-BE49-F238E27FC236}">
                <a16:creationId xmlns:a16="http://schemas.microsoft.com/office/drawing/2014/main" id="{043B7638-67C4-46CE-B7F5-F368BA98F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3355976"/>
            <a:ext cx="12239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4000" b="1">
                <a:latin typeface="Tahoma" panose="020B060403050404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3128" name="Rectangle 8">
            <a:extLst>
              <a:ext uri="{FF2B5EF4-FFF2-40B4-BE49-F238E27FC236}">
                <a16:creationId xmlns:a16="http://schemas.microsoft.com/office/drawing/2014/main" id="{EEB1F3A7-104D-484F-9B06-C9B1A1C2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1844675"/>
            <a:ext cx="2592387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Billetterie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RP</a:t>
            </a:r>
          </a:p>
        </p:txBody>
      </p:sp>
      <p:pic>
        <p:nvPicPr>
          <p:cNvPr id="133129" name="Picture 9" descr="MCj04315160000[1]">
            <a:extLst>
              <a:ext uri="{FF2B5EF4-FFF2-40B4-BE49-F238E27FC236}">
                <a16:creationId xmlns:a16="http://schemas.microsoft.com/office/drawing/2014/main" id="{7E58F998-6AD3-4F2F-A61D-D2B3ACC0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765176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31" name="Rectangle 11">
            <a:extLst>
              <a:ext uri="{FF2B5EF4-FFF2-40B4-BE49-F238E27FC236}">
                <a16:creationId xmlns:a16="http://schemas.microsoft.com/office/drawing/2014/main" id="{DE96510D-6288-43ED-A965-5EF5A10E7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1773238"/>
            <a:ext cx="2592387" cy="863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Partenaires - Institutions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Population locale</a:t>
            </a:r>
          </a:p>
        </p:txBody>
      </p:sp>
      <p:sp>
        <p:nvSpPr>
          <p:cNvPr id="133132" name="Line 12">
            <a:extLst>
              <a:ext uri="{FF2B5EF4-FFF2-40B4-BE49-F238E27FC236}">
                <a16:creationId xmlns:a16="http://schemas.microsoft.com/office/drawing/2014/main" id="{21DAC200-84A5-4C46-B8CB-955EBDD47E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2175" y="2636839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133" name="Line 13">
            <a:extLst>
              <a:ext uri="{FF2B5EF4-FFF2-40B4-BE49-F238E27FC236}">
                <a16:creationId xmlns:a16="http://schemas.microsoft.com/office/drawing/2014/main" id="{869BEFEC-0295-43DD-B08F-E615B225D07F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0" y="2708276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B2071414-B6FF-42CD-B44E-A920C76B2F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fr-FR" sz="1700" b="1">
                <a:solidFill>
                  <a:schemeClr val="tx1"/>
                </a:solidFill>
              </a:rPr>
              <a:t>Communiquer pour optimiser sa réputation : créer une plate-forme de réputation </a:t>
            </a:r>
            <a:br>
              <a:rPr lang="fr-FR" sz="1700" b="1">
                <a:solidFill>
                  <a:schemeClr val="tx1"/>
                </a:solidFill>
              </a:rPr>
            </a:br>
            <a:r>
              <a:rPr lang="fr-FR" sz="1700" b="1">
                <a:solidFill>
                  <a:schemeClr val="tx1"/>
                </a:solidFill>
              </a:rPr>
              <a:t>(Van Riel &amp; Fombrun, 2006)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8473E8B3-8243-465E-BB37-6485B45F48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E8AE51"/>
              </a:buClr>
              <a:defRPr/>
            </a:pPr>
            <a:r>
              <a:rPr lang="fr-FR" sz="1100"/>
              <a:t>Une Plate-forme de réputation décrit les racines du positionnement qu’une entreprise adopte lorsqu’elle se présente elle-même en interne ou à l’externe. </a:t>
            </a:r>
          </a:p>
          <a:p>
            <a:pPr eaLnBrk="1" hangingPunct="1">
              <a:lnSpc>
                <a:spcPct val="90000"/>
              </a:lnSpc>
              <a:buClr>
                <a:srgbClr val="E8AE51"/>
              </a:buClr>
              <a:defRPr/>
            </a:pPr>
            <a:endParaRPr lang="fr-FR" sz="1100"/>
          </a:p>
          <a:p>
            <a:pPr eaLnBrk="1" hangingPunct="1">
              <a:lnSpc>
                <a:spcPct val="90000"/>
              </a:lnSpc>
              <a:buClr>
                <a:srgbClr val="E8AE51"/>
              </a:buClr>
              <a:defRPr/>
            </a:pPr>
            <a:r>
              <a:rPr lang="fr-FR" sz="1100"/>
              <a:t>Concrètement, il s’agit de communiquer sur : son histoire, sa stratégie, son identité et la réputation que l’on souhaite avoir en interne et à l’externe (voir les « </a:t>
            </a:r>
            <a:r>
              <a:rPr lang="fr-FR" sz="1100" err="1"/>
              <a:t>corporate</a:t>
            </a:r>
            <a:r>
              <a:rPr lang="fr-FR" sz="1100"/>
              <a:t> story Virgin, Ikea, Lego…). </a:t>
            </a:r>
          </a:p>
          <a:p>
            <a:pPr eaLnBrk="1" hangingPunct="1">
              <a:lnSpc>
                <a:spcPct val="90000"/>
              </a:lnSpc>
              <a:buClr>
                <a:srgbClr val="E8AE51"/>
              </a:buClr>
              <a:defRPr/>
            </a:pPr>
            <a:endParaRPr lang="fr-FR" sz="1100"/>
          </a:p>
          <a:p>
            <a:pPr eaLnBrk="1" hangingPunct="1">
              <a:lnSpc>
                <a:spcPct val="90000"/>
              </a:lnSpc>
              <a:buClr>
                <a:srgbClr val="E8AE51"/>
              </a:buClr>
              <a:defRPr/>
            </a:pPr>
            <a:r>
              <a:rPr lang="fr-FR" sz="1100"/>
              <a:t>La qualité de cette plate-forme de réputation est testable selon 3 critères de communication :</a:t>
            </a:r>
          </a:p>
          <a:p>
            <a:pPr lvl="1" eaLnBrk="1" hangingPunct="1">
              <a:lnSpc>
                <a:spcPct val="90000"/>
              </a:lnSpc>
              <a:buClr>
                <a:srgbClr val="E8AE51"/>
              </a:buClr>
              <a:defRPr/>
            </a:pPr>
            <a:r>
              <a:rPr lang="fr-FR" sz="1100"/>
              <a:t>Pertinence, ayant du sens </a:t>
            </a:r>
          </a:p>
          <a:p>
            <a:pPr lvl="1" eaLnBrk="1" hangingPunct="1">
              <a:lnSpc>
                <a:spcPct val="90000"/>
              </a:lnSpc>
              <a:buClr>
                <a:srgbClr val="E8AE51"/>
              </a:buClr>
              <a:defRPr/>
            </a:pPr>
            <a:r>
              <a:rPr lang="fr-FR" sz="1100"/>
              <a:t>Réalisme, honnêteté </a:t>
            </a:r>
          </a:p>
          <a:p>
            <a:pPr lvl="1" eaLnBrk="1" hangingPunct="1">
              <a:lnSpc>
                <a:spcPct val="90000"/>
              </a:lnSpc>
              <a:buClr>
                <a:srgbClr val="E8AE51"/>
              </a:buClr>
              <a:defRPr/>
            </a:pPr>
            <a:r>
              <a:rPr lang="fr-FR" sz="1100"/>
              <a:t>Émouvant, attendrissant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4AFD71-4444-44A2-8728-4688383AB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r="18767"/>
          <a:stretch/>
        </p:blipFill>
        <p:spPr>
          <a:xfrm>
            <a:off x="4619543" y="10"/>
            <a:ext cx="7572457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D84AF2C2-722F-48AB-A215-F1117E0F9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1" y="277813"/>
            <a:ext cx="9396413" cy="774700"/>
          </a:xfrm>
        </p:spPr>
        <p:txBody>
          <a:bodyPr/>
          <a:lstStyle/>
          <a:p>
            <a:pPr eaLnBrk="1" hangingPunct="1">
              <a:defRPr/>
            </a:pPr>
            <a:r>
              <a:rPr lang="fr-FR" sz="2700"/>
              <a:t>5 étapes pour « écrire » une « corporate story » </a:t>
            </a:r>
            <a:r>
              <a:rPr lang="fr-FR" sz="1700"/>
              <a:t>(adapté de Van Riel, 2001)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9C5B899C-B566-4DB8-951C-9F64158EE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1" y="1052513"/>
            <a:ext cx="2447925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1. Positionner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son événement</a:t>
            </a:r>
          </a:p>
        </p:txBody>
      </p:sp>
      <p:sp>
        <p:nvSpPr>
          <p:cNvPr id="135172" name="Rectangle 4">
            <a:extLst>
              <a:ext uri="{FF2B5EF4-FFF2-40B4-BE49-F238E27FC236}">
                <a16:creationId xmlns:a16="http://schemas.microsoft.com/office/drawing/2014/main" id="{9F65F57F-C888-40C8-A8E5-682372A6C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205038"/>
            <a:ext cx="2663825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2. Lier l’histoire à l’identité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événementielle</a:t>
            </a:r>
          </a:p>
        </p:txBody>
      </p:sp>
      <p:sp>
        <p:nvSpPr>
          <p:cNvPr id="135173" name="Rectangle 5">
            <a:extLst>
              <a:ext uri="{FF2B5EF4-FFF2-40B4-BE49-F238E27FC236}">
                <a16:creationId xmlns:a16="http://schemas.microsoft.com/office/drawing/2014/main" id="{C1D7B531-F861-4910-BCDE-59AFAC232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2205038"/>
            <a:ext cx="2771775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3. Lier l’histoire à la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Réputation événementielle</a:t>
            </a:r>
          </a:p>
        </p:txBody>
      </p:sp>
      <p:sp>
        <p:nvSpPr>
          <p:cNvPr id="135174" name="Rectangle 6">
            <a:extLst>
              <a:ext uri="{FF2B5EF4-FFF2-40B4-BE49-F238E27FC236}">
                <a16:creationId xmlns:a16="http://schemas.microsoft.com/office/drawing/2014/main" id="{E0481460-D954-473B-B32E-A128BE8DE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3068639"/>
            <a:ext cx="2592388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4. Intriguer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Créer du Buzz</a:t>
            </a:r>
          </a:p>
        </p:txBody>
      </p:sp>
      <p:sp>
        <p:nvSpPr>
          <p:cNvPr id="135175" name="Rectangle 7">
            <a:extLst>
              <a:ext uri="{FF2B5EF4-FFF2-40B4-BE49-F238E27FC236}">
                <a16:creationId xmlns:a16="http://schemas.microsoft.com/office/drawing/2014/main" id="{D39269C9-95FC-417F-9370-045DDDA76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4149726"/>
            <a:ext cx="2735263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5. Mette en œuvre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Communiquer directement</a:t>
            </a:r>
          </a:p>
        </p:txBody>
      </p:sp>
      <p:sp>
        <p:nvSpPr>
          <p:cNvPr id="135176" name="Rectangle 8">
            <a:extLst>
              <a:ext uri="{FF2B5EF4-FFF2-40B4-BE49-F238E27FC236}">
                <a16:creationId xmlns:a16="http://schemas.microsoft.com/office/drawing/2014/main" id="{495608D3-3C53-4A23-8125-CF2A393DA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5516564"/>
            <a:ext cx="2736850" cy="1341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6. Evaluer et surveiller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l’efficacité de son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Histoire vis à vis des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publics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bg1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5177" name="Line 9">
            <a:extLst>
              <a:ext uri="{FF2B5EF4-FFF2-40B4-BE49-F238E27FC236}">
                <a16:creationId xmlns:a16="http://schemas.microsoft.com/office/drawing/2014/main" id="{0001AF13-8250-423B-AB23-AE68F51C9F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83114" y="1844676"/>
            <a:ext cx="433387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78" name="Line 10">
            <a:extLst>
              <a:ext uri="{FF2B5EF4-FFF2-40B4-BE49-F238E27FC236}">
                <a16:creationId xmlns:a16="http://schemas.microsoft.com/office/drawing/2014/main" id="{55C3A4D4-CDE3-43CC-8C92-7EB69BDE9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4425" y="1844676"/>
            <a:ext cx="4318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79" name="Line 11">
            <a:extLst>
              <a:ext uri="{FF2B5EF4-FFF2-40B4-BE49-F238E27FC236}">
                <a16:creationId xmlns:a16="http://schemas.microsoft.com/office/drawing/2014/main" id="{9EF8BB0E-2B89-400E-8B96-1EB7ADAD71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3113" y="2997200"/>
            <a:ext cx="360362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80" name="Line 12">
            <a:extLst>
              <a:ext uri="{FF2B5EF4-FFF2-40B4-BE49-F238E27FC236}">
                <a16:creationId xmlns:a16="http://schemas.microsoft.com/office/drawing/2014/main" id="{C327A8E3-1AED-4A49-A7E5-DB2240A1A4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8889" y="2997200"/>
            <a:ext cx="28733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81" name="Line 13">
            <a:extLst>
              <a:ext uri="{FF2B5EF4-FFF2-40B4-BE49-F238E27FC236}">
                <a16:creationId xmlns:a16="http://schemas.microsoft.com/office/drawing/2014/main" id="{75A76DD0-48D3-4507-8E74-62F7322400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3113" y="2636838"/>
            <a:ext cx="3313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82" name="Line 14">
            <a:extLst>
              <a:ext uri="{FF2B5EF4-FFF2-40B4-BE49-F238E27FC236}">
                <a16:creationId xmlns:a16="http://schemas.microsoft.com/office/drawing/2014/main" id="{524746C1-FF44-43D4-BF06-35E6977430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0463" y="1844676"/>
            <a:ext cx="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83" name="Line 15">
            <a:extLst>
              <a:ext uri="{FF2B5EF4-FFF2-40B4-BE49-F238E27FC236}">
                <a16:creationId xmlns:a16="http://schemas.microsoft.com/office/drawing/2014/main" id="{7E2CAD6D-5300-4D97-A52F-1C7B038E1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0463" y="3789364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84" name="Line 16">
            <a:extLst>
              <a:ext uri="{FF2B5EF4-FFF2-40B4-BE49-F238E27FC236}">
                <a16:creationId xmlns:a16="http://schemas.microsoft.com/office/drawing/2014/main" id="{4C377F44-DFAD-41B9-A8CE-30FC83435C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0463" y="4941889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85" name="Line 17">
            <a:extLst>
              <a:ext uri="{FF2B5EF4-FFF2-40B4-BE49-F238E27FC236}">
                <a16:creationId xmlns:a16="http://schemas.microsoft.com/office/drawing/2014/main" id="{35581F1A-3CAB-4665-9D15-EDF3CCEC84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43251" y="5805488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86" name="Line 18">
            <a:extLst>
              <a:ext uri="{FF2B5EF4-FFF2-40B4-BE49-F238E27FC236}">
                <a16:creationId xmlns:a16="http://schemas.microsoft.com/office/drawing/2014/main" id="{93FD6716-949C-4D06-AC30-69C814D9D1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3250" y="2997200"/>
            <a:ext cx="0" cy="28082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87" name="Line 19">
            <a:extLst>
              <a:ext uri="{FF2B5EF4-FFF2-40B4-BE49-F238E27FC236}">
                <a16:creationId xmlns:a16="http://schemas.microsoft.com/office/drawing/2014/main" id="{569C3889-7AAC-4776-B113-0A7D8C75905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0326" y="580548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88" name="Line 20">
            <a:extLst>
              <a:ext uri="{FF2B5EF4-FFF2-40B4-BE49-F238E27FC236}">
                <a16:creationId xmlns:a16="http://schemas.microsoft.com/office/drawing/2014/main" id="{7DC697FB-62A4-40A2-92A6-6C7DF5B0DD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264650" y="2997200"/>
            <a:ext cx="0" cy="28082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89" name="Line 21">
            <a:extLst>
              <a:ext uri="{FF2B5EF4-FFF2-40B4-BE49-F238E27FC236}">
                <a16:creationId xmlns:a16="http://schemas.microsoft.com/office/drawing/2014/main" id="{868127BB-062F-488C-BC28-11AA20ECFB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03389" y="6381750"/>
            <a:ext cx="324008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90" name="Line 22">
            <a:extLst>
              <a:ext uri="{FF2B5EF4-FFF2-40B4-BE49-F238E27FC236}">
                <a16:creationId xmlns:a16="http://schemas.microsoft.com/office/drawing/2014/main" id="{7C5CF454-0EA1-4791-9672-5732E858AD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3388" y="1341438"/>
            <a:ext cx="0" cy="5040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5191" name="Line 23">
            <a:extLst>
              <a:ext uri="{FF2B5EF4-FFF2-40B4-BE49-F238E27FC236}">
                <a16:creationId xmlns:a16="http://schemas.microsoft.com/office/drawing/2014/main" id="{0E70AD00-DC1E-4E84-8A72-DACC6D6D4E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3388" y="1341438"/>
            <a:ext cx="33131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35_steve_macarey__1238697526_38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496" y="240688"/>
            <a:ext cx="8403569" cy="6314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54346" y="5469913"/>
            <a:ext cx="20464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= THE FAN</a:t>
            </a:r>
          </a:p>
        </p:txBody>
      </p:sp>
    </p:spTree>
    <p:extLst>
      <p:ext uri="{BB962C8B-B14F-4D97-AF65-F5344CB8AC3E}">
        <p14:creationId xmlns:p14="http://schemas.microsoft.com/office/powerpoint/2010/main" val="9673248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D04079A2-6139-4D41-99DF-240F2D91C4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7032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2700">
                <a:solidFill>
                  <a:schemeClr val="bg1"/>
                </a:solidFill>
              </a:rPr>
              <a:t>Modèle de mise en œuvre d’une communication événementielle « racontant une histoire » </a:t>
            </a:r>
            <a:br>
              <a:rPr lang="fr-FR" sz="2700">
                <a:solidFill>
                  <a:schemeClr val="bg1"/>
                </a:solidFill>
              </a:rPr>
            </a:br>
            <a:r>
              <a:rPr lang="fr-FR" sz="1700">
                <a:solidFill>
                  <a:schemeClr val="bg1"/>
                </a:solidFill>
              </a:rPr>
              <a:t>(Van Riel &amp; Fombrun, 2006)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43F2B384-26C0-442D-A211-73EC36469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1196975"/>
            <a:ext cx="3671887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1. Tester son histoire « corporate »</a:t>
            </a:r>
          </a:p>
        </p:txBody>
      </p:sp>
      <p:sp>
        <p:nvSpPr>
          <p:cNvPr id="137220" name="Rectangle 4">
            <a:extLst>
              <a:ext uri="{FF2B5EF4-FFF2-40B4-BE49-F238E27FC236}">
                <a16:creationId xmlns:a16="http://schemas.microsoft.com/office/drawing/2014/main" id="{91964572-4A6C-4D48-AEC7-0CE2E242E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4" y="2420938"/>
            <a:ext cx="3527425" cy="6477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2. Prioriser les stakeholders</a:t>
            </a:r>
          </a:p>
        </p:txBody>
      </p:sp>
      <p:sp>
        <p:nvSpPr>
          <p:cNvPr id="137221" name="Rectangle 5">
            <a:extLst>
              <a:ext uri="{FF2B5EF4-FFF2-40B4-BE49-F238E27FC236}">
                <a16:creationId xmlns:a16="http://schemas.microsoft.com/office/drawing/2014/main" id="{FA2A7CAD-6B4D-490B-8192-C6530D7E5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4" y="3500438"/>
            <a:ext cx="352742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3. Identifier les objectifs de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communication</a:t>
            </a:r>
          </a:p>
        </p:txBody>
      </p:sp>
      <p:sp>
        <p:nvSpPr>
          <p:cNvPr id="137222" name="Rectangle 6">
            <a:extLst>
              <a:ext uri="{FF2B5EF4-FFF2-40B4-BE49-F238E27FC236}">
                <a16:creationId xmlns:a16="http://schemas.microsoft.com/office/drawing/2014/main" id="{2065F997-D5A8-49D6-9AD2-0D34BF166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4" y="4652963"/>
            <a:ext cx="352742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4. Créer une histoire courte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Message</a:t>
            </a:r>
          </a:p>
        </p:txBody>
      </p:sp>
      <p:sp>
        <p:nvSpPr>
          <p:cNvPr id="137223" name="Rectangle 7">
            <a:extLst>
              <a:ext uri="{FF2B5EF4-FFF2-40B4-BE49-F238E27FC236}">
                <a16:creationId xmlns:a16="http://schemas.microsoft.com/office/drawing/2014/main" id="{BF40C964-D38E-4A7B-8A7B-B84F9DFD2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6" y="5876925"/>
            <a:ext cx="3527425" cy="6477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5. Développer un concept créatif</a:t>
            </a:r>
          </a:p>
        </p:txBody>
      </p:sp>
      <p:sp>
        <p:nvSpPr>
          <p:cNvPr id="137224" name="Rectangle 8">
            <a:extLst>
              <a:ext uri="{FF2B5EF4-FFF2-40B4-BE49-F238E27FC236}">
                <a16:creationId xmlns:a16="http://schemas.microsoft.com/office/drawing/2014/main" id="{385AAE8D-8712-473A-A192-50004CE26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3933825"/>
            <a:ext cx="3527425" cy="6477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6. Choisir ses médias</a:t>
            </a:r>
          </a:p>
        </p:txBody>
      </p:sp>
      <p:sp>
        <p:nvSpPr>
          <p:cNvPr id="137225" name="Rectangle 9">
            <a:extLst>
              <a:ext uri="{FF2B5EF4-FFF2-40B4-BE49-F238E27FC236}">
                <a16:creationId xmlns:a16="http://schemas.microsoft.com/office/drawing/2014/main" id="{7E828A95-9004-43E4-94F8-E53D78CA9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2924175"/>
            <a:ext cx="3527425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7. Pré tester la campagne</a:t>
            </a:r>
          </a:p>
        </p:txBody>
      </p:sp>
      <p:sp>
        <p:nvSpPr>
          <p:cNvPr id="137226" name="Line 10">
            <a:extLst>
              <a:ext uri="{FF2B5EF4-FFF2-40B4-BE49-F238E27FC236}">
                <a16:creationId xmlns:a16="http://schemas.microsoft.com/office/drawing/2014/main" id="{4B013380-58BF-4787-A16C-241D592B0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6226" y="148431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7227" name="Line 11">
            <a:extLst>
              <a:ext uri="{FF2B5EF4-FFF2-40B4-BE49-F238E27FC236}">
                <a16:creationId xmlns:a16="http://schemas.microsoft.com/office/drawing/2014/main" id="{CCEF1219-4A10-47A5-A634-2891CB198F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0" y="1484314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7228" name="Line 12">
            <a:extLst>
              <a:ext uri="{FF2B5EF4-FFF2-40B4-BE49-F238E27FC236}">
                <a16:creationId xmlns:a16="http://schemas.microsoft.com/office/drawing/2014/main" id="{E6A95293-26B4-4A61-BD68-91DFDBF6B5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0" y="30686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7229" name="Line 13">
            <a:extLst>
              <a:ext uri="{FF2B5EF4-FFF2-40B4-BE49-F238E27FC236}">
                <a16:creationId xmlns:a16="http://schemas.microsoft.com/office/drawing/2014/main" id="{0CE84D5E-37B5-47E7-9844-3A2112FF9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0" y="414972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7230" name="Line 14">
            <a:extLst>
              <a:ext uri="{FF2B5EF4-FFF2-40B4-BE49-F238E27FC236}">
                <a16:creationId xmlns:a16="http://schemas.microsoft.com/office/drawing/2014/main" id="{1E0DA8CA-B27B-4981-8E24-981D521634F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6950" y="5300664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7231" name="Line 15">
            <a:extLst>
              <a:ext uri="{FF2B5EF4-FFF2-40B4-BE49-F238E27FC236}">
                <a16:creationId xmlns:a16="http://schemas.microsoft.com/office/drawing/2014/main" id="{BD3F2ED7-7894-446E-922E-09CD6DEC71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96226" y="616585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7232" name="Line 16">
            <a:extLst>
              <a:ext uri="{FF2B5EF4-FFF2-40B4-BE49-F238E27FC236}">
                <a16:creationId xmlns:a16="http://schemas.microsoft.com/office/drawing/2014/main" id="{DB5B4D98-0D8A-46D4-8D70-10EE2F918D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75051" y="616585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7233" name="Line 17">
            <a:extLst>
              <a:ext uri="{FF2B5EF4-FFF2-40B4-BE49-F238E27FC236}">
                <a16:creationId xmlns:a16="http://schemas.microsoft.com/office/drawing/2014/main" id="{85D27BAF-9DB9-47D6-BB39-BD8954536C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0" y="4581526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7234" name="Line 18">
            <a:extLst>
              <a:ext uri="{FF2B5EF4-FFF2-40B4-BE49-F238E27FC236}">
                <a16:creationId xmlns:a16="http://schemas.microsoft.com/office/drawing/2014/main" id="{C08058A0-358F-4D06-9A95-36A2F042C8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0" y="35734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7235" name="Line 19">
            <a:extLst>
              <a:ext uri="{FF2B5EF4-FFF2-40B4-BE49-F238E27FC236}">
                <a16:creationId xmlns:a16="http://schemas.microsoft.com/office/drawing/2014/main" id="{4B43DA93-CB9A-44B0-B1FC-F6636E3EE8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0" y="1628775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37236" name="Line 20">
            <a:extLst>
              <a:ext uri="{FF2B5EF4-FFF2-40B4-BE49-F238E27FC236}">
                <a16:creationId xmlns:a16="http://schemas.microsoft.com/office/drawing/2014/main" id="{A776589E-B9AE-4244-B275-06CE0A402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1628775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004C2BBA-F6C7-4268-B344-F02A1541A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z="2800">
                <a:solidFill>
                  <a:schemeClr val="tx1"/>
                </a:solidFill>
              </a:rPr>
              <a:t>1. Tester son histoire « corporate »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AFE2A956-BD30-4C45-BFC3-AF7CEE3E9F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Clr>
                <a:srgbClr val="FF9510"/>
              </a:buClr>
              <a:defRPr/>
            </a:pPr>
            <a:r>
              <a:rPr lang="fr-FR" sz="1000"/>
              <a:t>10 % de son budget = affectation à la communication : n’importe quoi !!!!</a:t>
            </a:r>
          </a:p>
          <a:p>
            <a:pPr eaLnBrk="1" hangingPunct="1">
              <a:lnSpc>
                <a:spcPct val="90000"/>
              </a:lnSpc>
              <a:buClr>
                <a:srgbClr val="FF9510"/>
              </a:buClr>
              <a:defRPr/>
            </a:pPr>
            <a:endParaRPr lang="fr-FR" sz="1000"/>
          </a:p>
          <a:p>
            <a:pPr eaLnBrk="1" hangingPunct="1">
              <a:lnSpc>
                <a:spcPct val="90000"/>
              </a:lnSpc>
              <a:buClr>
                <a:srgbClr val="FF9510"/>
              </a:buClr>
              <a:defRPr/>
            </a:pPr>
            <a:r>
              <a:rPr lang="fr-FR" sz="1000"/>
              <a:t>Ce test « interne » (brainstorming) concerne : </a:t>
            </a:r>
          </a:p>
          <a:p>
            <a:pPr lvl="1" eaLnBrk="1" hangingPunct="1">
              <a:lnSpc>
                <a:spcPct val="90000"/>
              </a:lnSpc>
              <a:buClr>
                <a:srgbClr val="FF9510"/>
              </a:buClr>
              <a:defRPr/>
            </a:pPr>
            <a:r>
              <a:rPr lang="fr-FR" sz="1000"/>
              <a:t>Votre degré de réputation actuel (événement jeune, installé ?)</a:t>
            </a:r>
          </a:p>
          <a:p>
            <a:pPr lvl="1" eaLnBrk="1" hangingPunct="1">
              <a:lnSpc>
                <a:spcPct val="90000"/>
              </a:lnSpc>
              <a:buClr>
                <a:srgbClr val="FF9510"/>
              </a:buClr>
              <a:defRPr/>
            </a:pPr>
            <a:r>
              <a:rPr lang="fr-FR" sz="1000"/>
              <a:t>Votre besoin de recentrage :</a:t>
            </a:r>
          </a:p>
          <a:p>
            <a:pPr lvl="2" eaLnBrk="1" hangingPunct="1">
              <a:lnSpc>
                <a:spcPct val="90000"/>
              </a:lnSpc>
              <a:buClr>
                <a:srgbClr val="FF9510"/>
              </a:buClr>
              <a:defRPr/>
            </a:pPr>
            <a:r>
              <a:rPr lang="fr-FR" sz="1000"/>
              <a:t>Problème identitaire</a:t>
            </a:r>
          </a:p>
          <a:p>
            <a:pPr lvl="2" eaLnBrk="1" hangingPunct="1">
              <a:lnSpc>
                <a:spcPct val="90000"/>
              </a:lnSpc>
              <a:buClr>
                <a:srgbClr val="FF9510"/>
              </a:buClr>
              <a:defRPr/>
            </a:pPr>
            <a:r>
              <a:rPr lang="fr-FR" sz="1000"/>
              <a:t>Dimensions de sa réputation mal communiquées :</a:t>
            </a:r>
          </a:p>
          <a:p>
            <a:pPr lvl="3" eaLnBrk="1" hangingPunct="1">
              <a:lnSpc>
                <a:spcPct val="90000"/>
              </a:lnSpc>
              <a:buClr>
                <a:srgbClr val="FF9510"/>
              </a:buClr>
              <a:defRPr/>
            </a:pPr>
            <a:r>
              <a:rPr lang="fr-FR" sz="1000"/>
              <a:t>Produits, services, expériences (naturel)</a:t>
            </a:r>
          </a:p>
          <a:p>
            <a:pPr lvl="3" eaLnBrk="1" hangingPunct="1">
              <a:lnSpc>
                <a:spcPct val="90000"/>
              </a:lnSpc>
              <a:buClr>
                <a:srgbClr val="FF9510"/>
              </a:buClr>
              <a:defRPr/>
            </a:pPr>
            <a:r>
              <a:rPr lang="fr-FR" sz="1000"/>
              <a:t>Attrait émotionnel</a:t>
            </a:r>
          </a:p>
          <a:p>
            <a:pPr lvl="3" eaLnBrk="1" hangingPunct="1">
              <a:lnSpc>
                <a:spcPct val="90000"/>
              </a:lnSpc>
              <a:buClr>
                <a:srgbClr val="FF9510"/>
              </a:buClr>
              <a:defRPr/>
            </a:pPr>
            <a:r>
              <a:rPr lang="fr-FR" sz="1000"/>
              <a:t>Vision &amp; leadership (souvent exposés)</a:t>
            </a:r>
          </a:p>
          <a:p>
            <a:pPr lvl="3" eaLnBrk="1" hangingPunct="1">
              <a:lnSpc>
                <a:spcPct val="90000"/>
              </a:lnSpc>
              <a:buClr>
                <a:srgbClr val="FF9510"/>
              </a:buClr>
              <a:defRPr/>
            </a:pPr>
            <a:r>
              <a:rPr lang="fr-FR" sz="1000"/>
              <a:t>Performances (naturellement relayées)</a:t>
            </a:r>
          </a:p>
          <a:p>
            <a:pPr lvl="3" eaLnBrk="1" hangingPunct="1">
              <a:lnSpc>
                <a:spcPct val="90000"/>
              </a:lnSpc>
              <a:buClr>
                <a:srgbClr val="FF9510"/>
              </a:buClr>
              <a:defRPr/>
            </a:pPr>
            <a:r>
              <a:rPr lang="fr-FR" sz="1000"/>
              <a:t>Environnement de travail (faible impact)</a:t>
            </a:r>
          </a:p>
          <a:p>
            <a:pPr lvl="3" eaLnBrk="1" hangingPunct="1">
              <a:lnSpc>
                <a:spcPct val="90000"/>
              </a:lnSpc>
              <a:buClr>
                <a:srgbClr val="FF9510"/>
              </a:buClr>
              <a:defRPr/>
            </a:pPr>
            <a:r>
              <a:rPr lang="fr-FR" sz="1000"/>
              <a:t>Responsabilité sociale </a:t>
            </a:r>
          </a:p>
          <a:p>
            <a:pPr eaLnBrk="1" hangingPunct="1">
              <a:lnSpc>
                <a:spcPct val="90000"/>
              </a:lnSpc>
              <a:buClr>
                <a:srgbClr val="FF9510"/>
              </a:buClr>
              <a:buFont typeface="Wingdings" panose="05000000000000000000" pitchFamily="2" charset="2"/>
              <a:buNone/>
              <a:defRPr/>
            </a:pPr>
            <a:r>
              <a:rPr lang="fr-FR" sz="100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BB7F43-4187-4030-A373-E0A679FA95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7" r="12813"/>
          <a:stretch/>
        </p:blipFill>
        <p:spPr>
          <a:xfrm>
            <a:off x="4619543" y="10"/>
            <a:ext cx="7572457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FAE4212A-AC21-46BA-A78B-6AEB478EC7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8" y="1"/>
            <a:ext cx="8229600" cy="703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2700" b="1">
                <a:solidFill>
                  <a:schemeClr val="tx1"/>
                </a:solidFill>
              </a:rPr>
              <a:t>2. Prioriser les stakeholders</a:t>
            </a:r>
            <a:br>
              <a:rPr lang="fr-FR" altLang="fr-FR" sz="2700" b="1">
                <a:solidFill>
                  <a:schemeClr val="tx1"/>
                </a:solidFill>
              </a:rPr>
            </a:br>
            <a:r>
              <a:rPr lang="fr-FR" altLang="fr-FR" sz="2700" b="1">
                <a:solidFill>
                  <a:schemeClr val="tx1"/>
                </a:solidFill>
              </a:rPr>
              <a:t>en termes de communication</a:t>
            </a:r>
          </a:p>
        </p:txBody>
      </p:sp>
      <p:grpSp>
        <p:nvGrpSpPr>
          <p:cNvPr id="140291" name="Group 3">
            <a:extLst>
              <a:ext uri="{FF2B5EF4-FFF2-40B4-BE49-F238E27FC236}">
                <a16:creationId xmlns:a16="http://schemas.microsoft.com/office/drawing/2014/main" id="{9F1A1E4C-FC65-47A3-8A82-68D5C59996B1}"/>
              </a:ext>
            </a:extLst>
          </p:cNvPr>
          <p:cNvGrpSpPr>
            <a:grpSpLocks/>
          </p:cNvGrpSpPr>
          <p:nvPr/>
        </p:nvGrpSpPr>
        <p:grpSpPr bwMode="auto">
          <a:xfrm>
            <a:off x="2640013" y="908050"/>
            <a:ext cx="7199312" cy="5949950"/>
            <a:chOff x="1066" y="754"/>
            <a:chExt cx="3900" cy="3130"/>
          </a:xfrm>
        </p:grpSpPr>
        <p:sp>
          <p:nvSpPr>
            <p:cNvPr id="140303" name="Oval 4">
              <a:extLst>
                <a:ext uri="{FF2B5EF4-FFF2-40B4-BE49-F238E27FC236}">
                  <a16:creationId xmlns:a16="http://schemas.microsoft.com/office/drawing/2014/main" id="{158B2C8F-5E6E-42DF-88E2-E016AAB52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" y="799"/>
              <a:ext cx="2222" cy="19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140304" name="Oval 5">
              <a:extLst>
                <a:ext uri="{FF2B5EF4-FFF2-40B4-BE49-F238E27FC236}">
                  <a16:creationId xmlns:a16="http://schemas.microsoft.com/office/drawing/2014/main" id="{7EB32A42-BEC4-4288-A13C-8EE1AA205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4" y="754"/>
              <a:ext cx="2222" cy="19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  <p:sp>
          <p:nvSpPr>
            <p:cNvPr id="140305" name="Oval 6">
              <a:extLst>
                <a:ext uri="{FF2B5EF4-FFF2-40B4-BE49-F238E27FC236}">
                  <a16:creationId xmlns:a16="http://schemas.microsoft.com/office/drawing/2014/main" id="{8DDDDE0E-E986-4921-B886-74C58B3F0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1888"/>
              <a:ext cx="2222" cy="199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140292" name="Text Box 7">
            <a:extLst>
              <a:ext uri="{FF2B5EF4-FFF2-40B4-BE49-F238E27FC236}">
                <a16:creationId xmlns:a16="http://schemas.microsoft.com/office/drawing/2014/main" id="{AAE65EAA-E872-4DD6-8033-4D256ADAA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2133600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ahoma" panose="020B0604030504040204" pitchFamily="34" charset="0"/>
                <a:cs typeface="Arial" panose="020B0604020202020204" pitchFamily="34" charset="0"/>
              </a:rPr>
              <a:t>Dormants</a:t>
            </a:r>
          </a:p>
        </p:txBody>
      </p:sp>
      <p:sp>
        <p:nvSpPr>
          <p:cNvPr id="140293" name="Text Box 8">
            <a:extLst>
              <a:ext uri="{FF2B5EF4-FFF2-40B4-BE49-F238E27FC236}">
                <a16:creationId xmlns:a16="http://schemas.microsoft.com/office/drawing/2014/main" id="{C7CDA497-04D5-41BD-9752-28C7F6811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9" y="3933825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ahoma" panose="020B0604030504040204" pitchFamily="34" charset="0"/>
                <a:cs typeface="Arial" panose="020B0604020202020204" pitchFamily="34" charset="0"/>
              </a:rPr>
              <a:t>Dangereux</a:t>
            </a:r>
          </a:p>
        </p:txBody>
      </p:sp>
      <p:sp>
        <p:nvSpPr>
          <p:cNvPr id="140294" name="Text Box 9">
            <a:extLst>
              <a:ext uri="{FF2B5EF4-FFF2-40B4-BE49-F238E27FC236}">
                <a16:creationId xmlns:a16="http://schemas.microsoft.com/office/drawing/2014/main" id="{E553AABE-72BF-45CD-944D-28B105991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1989138"/>
            <a:ext cx="158432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ahoma" panose="020B0604030504040204" pitchFamily="34" charset="0"/>
                <a:cs typeface="Arial" panose="020B0604020202020204" pitchFamily="34" charset="0"/>
              </a:rPr>
              <a:t>Discrets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fr-FR" altLang="fr-FR" sz="1600" b="1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0295" name="Text Box 10">
            <a:extLst>
              <a:ext uri="{FF2B5EF4-FFF2-40B4-BE49-F238E27FC236}">
                <a16:creationId xmlns:a16="http://schemas.microsoft.com/office/drawing/2014/main" id="{D358E5B8-5BC3-4708-A62F-6A84CC16E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1" y="3213100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ahoma" panose="020B0604030504040204" pitchFamily="34" charset="0"/>
                <a:cs typeface="Arial" panose="020B0604020202020204" pitchFamily="34" charset="0"/>
              </a:rPr>
              <a:t>Définitif</a:t>
            </a:r>
          </a:p>
        </p:txBody>
      </p:sp>
      <p:sp>
        <p:nvSpPr>
          <p:cNvPr id="140296" name="Text Box 11">
            <a:extLst>
              <a:ext uri="{FF2B5EF4-FFF2-40B4-BE49-F238E27FC236}">
                <a16:creationId xmlns:a16="http://schemas.microsoft.com/office/drawing/2014/main" id="{8D6F6C0E-F4E9-4F8E-B53D-10F9B288E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9" y="5229225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ahoma" panose="020B0604030504040204" pitchFamily="34" charset="0"/>
                <a:cs typeface="Arial" panose="020B0604020202020204" pitchFamily="34" charset="0"/>
              </a:rPr>
              <a:t>Demandeurs</a:t>
            </a:r>
          </a:p>
        </p:txBody>
      </p:sp>
      <p:sp>
        <p:nvSpPr>
          <p:cNvPr id="140297" name="Text Box 12">
            <a:extLst>
              <a:ext uri="{FF2B5EF4-FFF2-40B4-BE49-F238E27FC236}">
                <a16:creationId xmlns:a16="http://schemas.microsoft.com/office/drawing/2014/main" id="{A4262FF3-3C3D-461D-91ED-7360E37F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3933825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ahoma" panose="020B0604030504040204" pitchFamily="34" charset="0"/>
                <a:cs typeface="Arial" panose="020B0604020202020204" pitchFamily="34" charset="0"/>
              </a:rPr>
              <a:t>Dépendants</a:t>
            </a:r>
          </a:p>
        </p:txBody>
      </p:sp>
      <p:sp>
        <p:nvSpPr>
          <p:cNvPr id="140298" name="Text Box 13">
            <a:extLst>
              <a:ext uri="{FF2B5EF4-FFF2-40B4-BE49-F238E27FC236}">
                <a16:creationId xmlns:a16="http://schemas.microsoft.com/office/drawing/2014/main" id="{39ACCCF7-9458-40C9-93BB-88433BB0B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1" y="2349500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ahoma" panose="020B0604030504040204" pitchFamily="34" charset="0"/>
                <a:cs typeface="Arial" panose="020B0604020202020204" pitchFamily="34" charset="0"/>
              </a:rPr>
              <a:t>Dominants</a:t>
            </a:r>
          </a:p>
        </p:txBody>
      </p:sp>
      <p:sp>
        <p:nvSpPr>
          <p:cNvPr id="140299" name="Text Box 14">
            <a:extLst>
              <a:ext uri="{FF2B5EF4-FFF2-40B4-BE49-F238E27FC236}">
                <a16:creationId xmlns:a16="http://schemas.microsoft.com/office/drawing/2014/main" id="{7DD23EB3-44D3-417F-A710-9E67677A1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6" y="5300664"/>
            <a:ext cx="15843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b="1">
                <a:latin typeface="Tahoma" panose="020B0604030504040204" pitchFamily="34" charset="0"/>
                <a:cs typeface="Arial" panose="020B0604020202020204" pitchFamily="34" charset="0"/>
              </a:rPr>
              <a:t>Non stakeholders</a:t>
            </a:r>
          </a:p>
        </p:txBody>
      </p:sp>
      <p:sp>
        <p:nvSpPr>
          <p:cNvPr id="140300" name="Text Box 15">
            <a:extLst>
              <a:ext uri="{FF2B5EF4-FFF2-40B4-BE49-F238E27FC236}">
                <a16:creationId xmlns:a16="http://schemas.microsoft.com/office/drawing/2014/main" id="{5B41ED9E-031A-4527-9FEC-44B6A345D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POUVOIR</a:t>
            </a:r>
          </a:p>
        </p:txBody>
      </p:sp>
      <p:sp>
        <p:nvSpPr>
          <p:cNvPr id="140301" name="Text Box 16">
            <a:extLst>
              <a:ext uri="{FF2B5EF4-FFF2-40B4-BE49-F238E27FC236}">
                <a16:creationId xmlns:a16="http://schemas.microsoft.com/office/drawing/2014/main" id="{B4C402F7-6597-4FD0-8BBF-4CE0919FA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676" y="83661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LEGITIMITE</a:t>
            </a:r>
          </a:p>
        </p:txBody>
      </p:sp>
      <p:sp>
        <p:nvSpPr>
          <p:cNvPr id="140302" name="Text Box 17">
            <a:extLst>
              <a:ext uri="{FF2B5EF4-FFF2-40B4-BE49-F238E27FC236}">
                <a16:creationId xmlns:a16="http://schemas.microsoft.com/office/drawing/2014/main" id="{31EAE8E7-CBA5-4DEB-B737-FF2725C28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6165851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URGENCE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86AFE648-410A-4084-AA73-49900925A0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z="2800">
                <a:solidFill>
                  <a:schemeClr val="tx1"/>
                </a:solidFill>
              </a:rPr>
              <a:t>3. Identifier les objectifs de </a:t>
            </a:r>
            <a:br>
              <a:rPr lang="fr-FR" altLang="fr-FR" sz="2800">
                <a:solidFill>
                  <a:schemeClr val="tx1"/>
                </a:solidFill>
              </a:rPr>
            </a:br>
            <a:r>
              <a:rPr lang="fr-FR" altLang="fr-FR" sz="2800">
                <a:solidFill>
                  <a:schemeClr val="tx1"/>
                </a:solidFill>
              </a:rPr>
              <a:t>communication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92A5FB1D-8A09-4B48-88F8-0A90D9ACE5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Clr>
                <a:srgbClr val="FF9E00"/>
              </a:buClr>
              <a:defRPr/>
            </a:pPr>
            <a:r>
              <a:rPr lang="fr-FR" sz="1400"/>
              <a:t>1. Création ou de modification de </a:t>
            </a:r>
            <a:r>
              <a:rPr lang="fr-FR" sz="1400" b="1"/>
              <a:t>connaissances</a:t>
            </a:r>
            <a:r>
              <a:rPr lang="fr-FR" sz="1400"/>
              <a:t> sur votre événement en amont :</a:t>
            </a:r>
          </a:p>
          <a:p>
            <a:pPr marL="990600" lvl="1" indent="-533400">
              <a:lnSpc>
                <a:spcPct val="90000"/>
              </a:lnSpc>
              <a:buClr>
                <a:srgbClr val="FF9E00"/>
              </a:buClr>
              <a:defRPr/>
            </a:pPr>
            <a:r>
              <a:rPr lang="fr-FR" sz="1400"/>
              <a:t>B to B : one to one selon les types de </a:t>
            </a:r>
            <a:r>
              <a:rPr lang="fr-FR" sz="1400" err="1"/>
              <a:t>stakeholders</a:t>
            </a:r>
            <a:endParaRPr lang="fr-FR" sz="1400"/>
          </a:p>
          <a:p>
            <a:pPr marL="990600" lvl="1" indent="-533400">
              <a:lnSpc>
                <a:spcPct val="90000"/>
              </a:lnSpc>
              <a:buClr>
                <a:srgbClr val="FF9E00"/>
              </a:buClr>
              <a:defRPr/>
            </a:pPr>
            <a:r>
              <a:rPr lang="fr-FR" sz="1400"/>
              <a:t>B to C : communication ciblée extra événementielle</a:t>
            </a:r>
          </a:p>
          <a:p>
            <a:pPr marL="609600" indent="-609600">
              <a:lnSpc>
                <a:spcPct val="90000"/>
              </a:lnSpc>
              <a:buClr>
                <a:srgbClr val="FF9E00"/>
              </a:buClr>
              <a:defRPr/>
            </a:pPr>
            <a:endParaRPr lang="fr-FR" sz="1400"/>
          </a:p>
          <a:p>
            <a:pPr marL="609600" indent="-609600">
              <a:lnSpc>
                <a:spcPct val="90000"/>
              </a:lnSpc>
              <a:buClr>
                <a:srgbClr val="FF9E00"/>
              </a:buClr>
              <a:defRPr/>
            </a:pPr>
            <a:r>
              <a:rPr lang="fr-FR" sz="1400"/>
              <a:t>2. Création ou modification des </a:t>
            </a:r>
            <a:r>
              <a:rPr lang="fr-FR" sz="1400" b="1"/>
              <a:t>attitudes</a:t>
            </a:r>
            <a:r>
              <a:rPr lang="fr-FR" sz="1400"/>
              <a:t> ou des </a:t>
            </a:r>
            <a:r>
              <a:rPr lang="fr-FR" sz="1400" b="1"/>
              <a:t>comportements</a:t>
            </a:r>
            <a:r>
              <a:rPr lang="fr-FR" sz="1400"/>
              <a:t> vis à vis de votre événement, pendant :</a:t>
            </a:r>
          </a:p>
          <a:p>
            <a:pPr marL="990600" lvl="1" indent="-533400">
              <a:lnSpc>
                <a:spcPct val="90000"/>
              </a:lnSpc>
              <a:buClr>
                <a:srgbClr val="FF9E00"/>
              </a:buClr>
              <a:defRPr/>
            </a:pPr>
            <a:r>
              <a:rPr lang="fr-FR" sz="1400"/>
              <a:t>B t o B : toujours du one to one</a:t>
            </a:r>
          </a:p>
          <a:p>
            <a:pPr marL="990600" lvl="1" indent="-533400">
              <a:lnSpc>
                <a:spcPct val="90000"/>
              </a:lnSpc>
              <a:buClr>
                <a:srgbClr val="FF9E00"/>
              </a:buClr>
              <a:defRPr/>
            </a:pPr>
            <a:r>
              <a:rPr lang="fr-FR" sz="1400"/>
              <a:t>B to C : communication intra événementielle </a:t>
            </a:r>
          </a:p>
          <a:p>
            <a:pPr marL="609600" indent="-609600">
              <a:lnSpc>
                <a:spcPct val="90000"/>
              </a:lnSpc>
              <a:buClr>
                <a:srgbClr val="FF9E00"/>
              </a:buClr>
              <a:defRPr/>
            </a:pPr>
            <a:endParaRPr lang="fr-FR" sz="14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15B034-E770-47E3-A436-C17FF1C44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167"/>
          <a:stretch/>
        </p:blipFill>
        <p:spPr>
          <a:xfrm>
            <a:off x="4619543" y="10"/>
            <a:ext cx="7572457" cy="685799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56F245EE-C321-43D4-9359-78CB60A09C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>
                <a:solidFill>
                  <a:schemeClr val="tx1"/>
                </a:solidFill>
                <a:effectLst/>
              </a:rPr>
              <a:t>4. Créer une histoire courte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5007BAD8-C75A-4BA0-B68B-3B57A3A6DA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5A80AC"/>
              </a:buClr>
              <a:defRPr/>
            </a:pPr>
            <a:r>
              <a:rPr lang="fr-FR" sz="900"/>
              <a:t>3 éléments clés à faire apparaître :</a:t>
            </a:r>
          </a:p>
          <a:p>
            <a:pPr eaLnBrk="1" hangingPunct="1">
              <a:lnSpc>
                <a:spcPct val="90000"/>
              </a:lnSpc>
              <a:buClr>
                <a:srgbClr val="5A80AC"/>
              </a:buClr>
              <a:defRPr/>
            </a:pPr>
            <a:endParaRPr lang="fr-FR" sz="900"/>
          </a:p>
          <a:p>
            <a:pPr eaLnBrk="1" hangingPunct="1">
              <a:lnSpc>
                <a:spcPct val="90000"/>
              </a:lnSpc>
              <a:buClr>
                <a:srgbClr val="5A80AC"/>
              </a:buClr>
              <a:defRPr/>
            </a:pPr>
            <a:r>
              <a:rPr lang="fr-FR" sz="900"/>
              <a:t>Domaine événementiel : art, culture, sport, loisirs, interne, politique…</a:t>
            </a:r>
          </a:p>
          <a:p>
            <a:pPr eaLnBrk="1" hangingPunct="1">
              <a:lnSpc>
                <a:spcPct val="90000"/>
              </a:lnSpc>
              <a:buClr>
                <a:srgbClr val="5A80AC"/>
              </a:buClr>
              <a:defRPr/>
            </a:pPr>
            <a:endParaRPr lang="fr-FR" sz="900"/>
          </a:p>
          <a:p>
            <a:pPr eaLnBrk="1" hangingPunct="1">
              <a:lnSpc>
                <a:spcPct val="90000"/>
              </a:lnSpc>
              <a:buClr>
                <a:srgbClr val="5A80AC"/>
              </a:buClr>
              <a:defRPr/>
            </a:pPr>
            <a:r>
              <a:rPr lang="fr-FR" sz="900"/>
              <a:t>Missions clés = raisons d’être de l’événement :</a:t>
            </a:r>
          </a:p>
          <a:p>
            <a:pPr lvl="1" eaLnBrk="1" hangingPunct="1">
              <a:lnSpc>
                <a:spcPct val="90000"/>
              </a:lnSpc>
              <a:buClr>
                <a:srgbClr val="5A80AC"/>
              </a:buClr>
              <a:defRPr/>
            </a:pPr>
            <a:r>
              <a:rPr lang="fr-FR" sz="900"/>
              <a:t>Pourquoi l’événement existe ?</a:t>
            </a:r>
          </a:p>
          <a:p>
            <a:pPr lvl="1" eaLnBrk="1" hangingPunct="1">
              <a:lnSpc>
                <a:spcPct val="90000"/>
              </a:lnSpc>
              <a:buClr>
                <a:srgbClr val="5A80AC"/>
              </a:buClr>
              <a:defRPr/>
            </a:pPr>
            <a:r>
              <a:rPr lang="fr-FR" sz="900"/>
              <a:t>Quels sont vos valeurs clés ?</a:t>
            </a:r>
          </a:p>
          <a:p>
            <a:pPr lvl="1" eaLnBrk="1" hangingPunct="1">
              <a:lnSpc>
                <a:spcPct val="90000"/>
              </a:lnSpc>
              <a:buClr>
                <a:srgbClr val="5A80AC"/>
              </a:buClr>
              <a:defRPr/>
            </a:pPr>
            <a:r>
              <a:rPr lang="fr-FR" sz="900"/>
              <a:t>Quels sont vos actifs distinctifs ?</a:t>
            </a:r>
          </a:p>
          <a:p>
            <a:pPr eaLnBrk="1" hangingPunct="1">
              <a:lnSpc>
                <a:spcPct val="90000"/>
              </a:lnSpc>
              <a:buClr>
                <a:srgbClr val="5A80AC"/>
              </a:buClr>
              <a:defRPr/>
            </a:pPr>
            <a:endParaRPr lang="fr-FR" sz="900"/>
          </a:p>
          <a:p>
            <a:pPr eaLnBrk="1" hangingPunct="1">
              <a:lnSpc>
                <a:spcPct val="90000"/>
              </a:lnSpc>
              <a:buClr>
                <a:srgbClr val="5A80AC"/>
              </a:buClr>
              <a:defRPr/>
            </a:pPr>
            <a:r>
              <a:rPr lang="fr-FR" sz="900"/>
              <a:t>Messages clés :</a:t>
            </a:r>
          </a:p>
          <a:p>
            <a:pPr lvl="1" eaLnBrk="1" hangingPunct="1">
              <a:lnSpc>
                <a:spcPct val="90000"/>
              </a:lnSpc>
              <a:buClr>
                <a:srgbClr val="5A80AC"/>
              </a:buClr>
              <a:defRPr/>
            </a:pPr>
            <a:r>
              <a:rPr lang="fr-FR" sz="900"/>
              <a:t>Promesses : programmation, affiches</a:t>
            </a:r>
          </a:p>
          <a:p>
            <a:pPr lvl="1" eaLnBrk="1" hangingPunct="1">
              <a:lnSpc>
                <a:spcPct val="90000"/>
              </a:lnSpc>
              <a:buClr>
                <a:srgbClr val="5A80AC"/>
              </a:buClr>
              <a:defRPr/>
            </a:pPr>
            <a:r>
              <a:rPr lang="fr-FR" sz="900"/>
              <a:t>Preuves : retours sur investissements (B to B, B to C)</a:t>
            </a:r>
          </a:p>
          <a:p>
            <a:pPr lvl="1" eaLnBrk="1" hangingPunct="1">
              <a:lnSpc>
                <a:spcPct val="90000"/>
              </a:lnSpc>
              <a:buClr>
                <a:srgbClr val="5A80AC"/>
              </a:buClr>
              <a:defRPr/>
            </a:pPr>
            <a:r>
              <a:rPr lang="fr-FR" sz="900"/>
              <a:t>Ton : campagne agressive, humoristique, provocant permettant d’être crédible vis-à-vis de vos principales cibles B to c et B to B.</a:t>
            </a:r>
          </a:p>
          <a:p>
            <a:pPr eaLnBrk="1" hangingPunct="1">
              <a:lnSpc>
                <a:spcPct val="90000"/>
              </a:lnSpc>
              <a:buClr>
                <a:srgbClr val="5A80AC"/>
              </a:buClr>
              <a:defRPr/>
            </a:pPr>
            <a:endParaRPr lang="fr-FR" sz="9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4167F6-6152-4F64-8231-1A12796FD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1" r="27791" b="-1"/>
          <a:stretch/>
        </p:blipFill>
        <p:spPr>
          <a:xfrm>
            <a:off x="4619543" y="10"/>
            <a:ext cx="7572457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atMod val="92000"/>
                <a:lumMod val="120000"/>
              </a:schemeClr>
            </a:gs>
            <a:gs pos="100000">
              <a:schemeClr val="bg1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6FAE00A1-8EA7-404C-BACB-2E633EFE7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z="3100">
                <a:solidFill>
                  <a:srgbClr val="433757"/>
                </a:solidFill>
              </a:rPr>
              <a:t>5. Développer un concept créatif</a:t>
            </a: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518EAF62-6DEC-472C-A480-A2AB3DD37B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DAAE71"/>
              </a:buClr>
              <a:defRPr/>
            </a:pPr>
            <a:r>
              <a:rPr lang="fr-FR" sz="1400"/>
              <a:t>Rôle des designers, créatifs souvent extérieurs : visuels, son, vidéos…</a:t>
            </a:r>
          </a:p>
          <a:p>
            <a:pPr eaLnBrk="1" hangingPunct="1">
              <a:lnSpc>
                <a:spcPct val="90000"/>
              </a:lnSpc>
              <a:buClr>
                <a:srgbClr val="DAAE71"/>
              </a:buClr>
              <a:defRPr/>
            </a:pPr>
            <a:endParaRPr lang="fr-FR" sz="1400"/>
          </a:p>
          <a:p>
            <a:pPr eaLnBrk="1" hangingPunct="1">
              <a:lnSpc>
                <a:spcPct val="90000"/>
              </a:lnSpc>
              <a:buClr>
                <a:srgbClr val="DAAE71"/>
              </a:buClr>
              <a:defRPr/>
            </a:pPr>
            <a:r>
              <a:rPr lang="fr-FR" sz="1400"/>
              <a:t>Votre rôle : transmettre les points centraux de votre « histoire » afin de les mettre en « image »</a:t>
            </a:r>
          </a:p>
          <a:p>
            <a:pPr eaLnBrk="1" hangingPunct="1">
              <a:lnSpc>
                <a:spcPct val="90000"/>
              </a:lnSpc>
              <a:buClr>
                <a:srgbClr val="DAAE71"/>
              </a:buClr>
              <a:defRPr/>
            </a:pPr>
            <a:endParaRPr lang="fr-FR" sz="1400"/>
          </a:p>
          <a:p>
            <a:pPr eaLnBrk="1" hangingPunct="1">
              <a:lnSpc>
                <a:spcPct val="90000"/>
              </a:lnSpc>
              <a:buClr>
                <a:srgbClr val="DAAE71"/>
              </a:buClr>
              <a:defRPr/>
            </a:pPr>
            <a:r>
              <a:rPr lang="fr-FR" sz="1400"/>
              <a:t>Objectif : exprimer « physiquement » votre identité pour soutenir votre réputation événementielle.</a:t>
            </a:r>
          </a:p>
          <a:p>
            <a:pPr eaLnBrk="1" hangingPunct="1">
              <a:lnSpc>
                <a:spcPct val="90000"/>
              </a:lnSpc>
              <a:buClr>
                <a:srgbClr val="DAAE71"/>
              </a:buClr>
              <a:defRPr/>
            </a:pPr>
            <a:endParaRPr lang="fr-FR" sz="1400"/>
          </a:p>
          <a:p>
            <a:pPr eaLnBrk="1" hangingPunct="1">
              <a:lnSpc>
                <a:spcPct val="90000"/>
              </a:lnSpc>
              <a:buClr>
                <a:srgbClr val="DAAE71"/>
              </a:buClr>
              <a:defRPr/>
            </a:pPr>
            <a:r>
              <a:rPr lang="fr-FR" sz="1400"/>
              <a:t>Etape trop souvent isolée et non couplée aux précédentes d’où certaines incohérences…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34A673-FD6E-4D48-ABF6-316CF36A3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43" y="1310773"/>
            <a:ext cx="6953577" cy="3911387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3E9EA35F-9637-4322-A40D-4BA6477DE9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solidFill>
                  <a:schemeClr val="tx1"/>
                </a:solidFill>
                <a:effectLst/>
              </a:rPr>
              <a:t>6. Choisir ses médias </a:t>
            </a:r>
            <a:r>
              <a:rPr lang="fr-FR" altLang="fr-FR" sz="1900">
                <a:solidFill>
                  <a:schemeClr val="tx1"/>
                </a:solidFill>
              </a:rPr>
              <a:t>(Rossiter et Percy, 1987)</a:t>
            </a:r>
          </a:p>
        </p:txBody>
      </p:sp>
      <p:grpSp>
        <p:nvGrpSpPr>
          <p:cNvPr id="144387" name="Group 3">
            <a:extLst>
              <a:ext uri="{FF2B5EF4-FFF2-40B4-BE49-F238E27FC236}">
                <a16:creationId xmlns:a16="http://schemas.microsoft.com/office/drawing/2014/main" id="{867E7A68-65F5-448C-AC27-A2FA57BF29B8}"/>
              </a:ext>
            </a:extLst>
          </p:cNvPr>
          <p:cNvGrpSpPr>
            <a:grpSpLocks/>
          </p:cNvGrpSpPr>
          <p:nvPr/>
        </p:nvGrpSpPr>
        <p:grpSpPr bwMode="auto">
          <a:xfrm>
            <a:off x="3071814" y="1412875"/>
            <a:ext cx="5976937" cy="4535488"/>
            <a:chOff x="975" y="845"/>
            <a:chExt cx="3765" cy="2857"/>
          </a:xfrm>
        </p:grpSpPr>
        <p:sp>
          <p:nvSpPr>
            <p:cNvPr id="144395" name="Oval 4">
              <a:extLst>
                <a:ext uri="{FF2B5EF4-FFF2-40B4-BE49-F238E27FC236}">
                  <a16:creationId xmlns:a16="http://schemas.microsoft.com/office/drawing/2014/main" id="{2E008CD9-3D97-41C9-AE6E-334DAA4EB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" y="845"/>
              <a:ext cx="2132" cy="181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>
                <a:solidFill>
                  <a:schemeClr val="bg1"/>
                </a:solidFill>
              </a:endParaRPr>
            </a:p>
          </p:txBody>
        </p:sp>
        <p:sp>
          <p:nvSpPr>
            <p:cNvPr id="144396" name="Oval 5">
              <a:extLst>
                <a:ext uri="{FF2B5EF4-FFF2-40B4-BE49-F238E27FC236}">
                  <a16:creationId xmlns:a16="http://schemas.microsoft.com/office/drawing/2014/main" id="{8A9D592D-04D2-41AB-A75D-B2951FC41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" y="1888"/>
              <a:ext cx="2132" cy="181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>
                <a:solidFill>
                  <a:schemeClr val="bg1"/>
                </a:solidFill>
              </a:endParaRPr>
            </a:p>
          </p:txBody>
        </p:sp>
        <p:sp>
          <p:nvSpPr>
            <p:cNvPr id="144397" name="Oval 6">
              <a:extLst>
                <a:ext uri="{FF2B5EF4-FFF2-40B4-BE49-F238E27FC236}">
                  <a16:creationId xmlns:a16="http://schemas.microsoft.com/office/drawing/2014/main" id="{778F9377-CC52-4CDC-9953-4AD882710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1888"/>
              <a:ext cx="2132" cy="181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Ø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5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FR" altLang="fr-FR" sz="1800">
                <a:solidFill>
                  <a:schemeClr val="bg1"/>
                </a:solidFill>
              </a:endParaRPr>
            </a:p>
          </p:txBody>
        </p:sp>
      </p:grpSp>
      <p:sp>
        <p:nvSpPr>
          <p:cNvPr id="144388" name="Rectangle 7">
            <a:extLst>
              <a:ext uri="{FF2B5EF4-FFF2-40B4-BE49-F238E27FC236}">
                <a16:creationId xmlns:a16="http://schemas.microsoft.com/office/drawing/2014/main" id="{D718E991-74D9-435E-8D1C-F4060BD5A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3357563"/>
            <a:ext cx="1225550" cy="3603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BUDGET</a:t>
            </a:r>
          </a:p>
        </p:txBody>
      </p:sp>
      <p:sp>
        <p:nvSpPr>
          <p:cNvPr id="144389" name="Text Box 8">
            <a:extLst>
              <a:ext uri="{FF2B5EF4-FFF2-40B4-BE49-F238E27FC236}">
                <a16:creationId xmlns:a16="http://schemas.microsoft.com/office/drawing/2014/main" id="{B376F5B0-F3FD-4A7D-9E6F-D7E597AED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6" y="1557338"/>
            <a:ext cx="2016125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ATTEINDRE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Nombre de cibles potentielles individuelles visées exposées à votre promotion</a:t>
            </a:r>
          </a:p>
        </p:txBody>
      </p:sp>
      <p:sp>
        <p:nvSpPr>
          <p:cNvPr id="144390" name="Text Box 9">
            <a:extLst>
              <a:ext uri="{FF2B5EF4-FFF2-40B4-BE49-F238E27FC236}">
                <a16:creationId xmlns:a16="http://schemas.microsoft.com/office/drawing/2014/main" id="{E2850E8E-2E95-4200-B0FA-6B19139C2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4" y="3789364"/>
            <a:ext cx="2016125" cy="17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FREQUENCE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Nombre d’expositions par individus ciblés nécessaires afin de mémoriser les messages contenu dans votre « histoire »</a:t>
            </a:r>
          </a:p>
        </p:txBody>
      </p:sp>
      <p:sp>
        <p:nvSpPr>
          <p:cNvPr id="144391" name="Text Box 10">
            <a:extLst>
              <a:ext uri="{FF2B5EF4-FFF2-40B4-BE49-F238E27FC236}">
                <a16:creationId xmlns:a16="http://schemas.microsoft.com/office/drawing/2014/main" id="{AA7CA73F-8C08-4789-A3B1-576F8B4D4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3860800"/>
            <a:ext cx="2016125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CONTINUITE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Distribution des expositions et planification : Média planning</a:t>
            </a:r>
          </a:p>
        </p:txBody>
      </p:sp>
      <p:sp>
        <p:nvSpPr>
          <p:cNvPr id="144392" name="Line 11">
            <a:extLst>
              <a:ext uri="{FF2B5EF4-FFF2-40B4-BE49-F238E27FC236}">
                <a16:creationId xmlns:a16="http://schemas.microsoft.com/office/drawing/2014/main" id="{717BD0C3-42F2-4EE3-A998-F6AC9F5A8A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03838" y="3716338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44393" name="Line 12">
            <a:extLst>
              <a:ext uri="{FF2B5EF4-FFF2-40B4-BE49-F238E27FC236}">
                <a16:creationId xmlns:a16="http://schemas.microsoft.com/office/drawing/2014/main" id="{C0BFD293-C47C-4D38-974C-19F3C752BE4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2263" y="3716338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44394" name="Line 13">
            <a:extLst>
              <a:ext uri="{FF2B5EF4-FFF2-40B4-BE49-F238E27FC236}">
                <a16:creationId xmlns:a16="http://schemas.microsoft.com/office/drawing/2014/main" id="{74043613-66AC-49D2-8307-917DCE1746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24563" y="31416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A7495FC1-A92F-4D71-BCCB-313DFB91B02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 anchorCtr="0">
            <a:normAutofit/>
          </a:bodyPr>
          <a:lstStyle/>
          <a:p>
            <a:pPr eaLnBrk="1" hangingPunct="1">
              <a:defRPr/>
            </a:pPr>
            <a:r>
              <a:rPr lang="fr-FR" sz="2500">
                <a:solidFill>
                  <a:schemeClr val="bg1"/>
                </a:solidFill>
              </a:rPr>
              <a:t>Plan média classique événementiel</a:t>
            </a:r>
          </a:p>
        </p:txBody>
      </p:sp>
      <p:graphicFrame>
        <p:nvGraphicFramePr>
          <p:cNvPr id="128005" name="Rectangle 3">
            <a:extLst>
              <a:ext uri="{FF2B5EF4-FFF2-40B4-BE49-F238E27FC236}">
                <a16:creationId xmlns:a16="http://schemas.microsoft.com/office/drawing/2014/main" id="{203D6822-CEDF-46C2-84F1-421C414C6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0481564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4BAB741B-BEE7-4D1B-A77B-B637E5D00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4143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3000">
                <a:solidFill>
                  <a:schemeClr val="tx1"/>
                </a:solidFill>
              </a:rPr>
              <a:t>7. Pré tester la campagne</a:t>
            </a:r>
            <a:r>
              <a:rPr lang="fr-FR" altLang="fr-FR" sz="4000">
                <a:solidFill>
                  <a:schemeClr val="tx1"/>
                </a:solidFill>
              </a:rPr>
              <a:t> </a:t>
            </a:r>
            <a:r>
              <a:rPr lang="fr-FR" altLang="fr-FR" sz="1500">
                <a:solidFill>
                  <a:schemeClr val="tx1"/>
                </a:solidFill>
              </a:rPr>
              <a:t>(Van Riel et van Bruggen, 2002)</a:t>
            </a: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C72B1C53-1575-4A4F-9C31-EFD8E3798F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92313" y="908050"/>
            <a:ext cx="8229600" cy="865188"/>
          </a:xfrm>
        </p:spPr>
        <p:txBody>
          <a:bodyPr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fr-FR" sz="2000"/>
              <a:t>Dans l’idéal : créer un Panel d’experts (qualitatif) cohérent par rapport à l’ensemble de vos cibles et utiliser un pré-test d’IMPACT.</a:t>
            </a:r>
          </a:p>
          <a:p>
            <a:pPr eaLnBrk="1" hangingPunct="1">
              <a:defRPr/>
            </a:pPr>
            <a:endParaRPr lang="fr-FR" sz="200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fr-FR" sz="2800"/>
          </a:p>
        </p:txBody>
      </p:sp>
      <p:sp>
        <p:nvSpPr>
          <p:cNvPr id="146436" name="Oval 4">
            <a:extLst>
              <a:ext uri="{FF2B5EF4-FFF2-40B4-BE49-F238E27FC236}">
                <a16:creationId xmlns:a16="http://schemas.microsoft.com/office/drawing/2014/main" id="{ED566C3E-57C1-49CA-9F01-A5A06ADDC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2133601"/>
            <a:ext cx="2233613" cy="14398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1. Présenter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la campagne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de communication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6437" name="Rectangle 5">
            <a:extLst>
              <a:ext uri="{FF2B5EF4-FFF2-40B4-BE49-F238E27FC236}">
                <a16:creationId xmlns:a16="http://schemas.microsoft.com/office/drawing/2014/main" id="{201B576F-35F2-4EB7-9FBC-6058F35AD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4437063"/>
            <a:ext cx="2520950" cy="16557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2. Test « corporate »</a:t>
            </a: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 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 Créativité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 Professionnalisme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 Consistence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fr-FR" altLang="fr-FR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6438" name="Rectangle 6">
            <a:extLst>
              <a:ext uri="{FF2B5EF4-FFF2-40B4-BE49-F238E27FC236}">
                <a16:creationId xmlns:a16="http://schemas.microsoft.com/office/drawing/2014/main" id="{76F87A96-69FB-4D61-B7D4-18461C1B6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4797426"/>
            <a:ext cx="4464050" cy="1871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3. Prédire le succès</a:t>
            </a: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de la campagne 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Accroitre de d° de connaissance (K)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 Améliorer les attitudes (A)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Améliorer les comportements (B)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Succès = Somme des chgts sur K, A, B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fr-FR" altLang="fr-FR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6439" name="Rectangle 7">
            <a:extLst>
              <a:ext uri="{FF2B5EF4-FFF2-40B4-BE49-F238E27FC236}">
                <a16:creationId xmlns:a16="http://schemas.microsoft.com/office/drawing/2014/main" id="{E4629632-4F92-4055-A7C9-788629040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9113" y="6308726"/>
            <a:ext cx="971550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Succès</a:t>
            </a:r>
          </a:p>
        </p:txBody>
      </p:sp>
      <p:sp>
        <p:nvSpPr>
          <p:cNvPr id="146440" name="Rectangle 8">
            <a:extLst>
              <a:ext uri="{FF2B5EF4-FFF2-40B4-BE49-F238E27FC236}">
                <a16:creationId xmlns:a16="http://schemas.microsoft.com/office/drawing/2014/main" id="{EAE1F636-0051-42BC-A9E6-4AB1D2B8A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9113" y="5157788"/>
            <a:ext cx="971550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Doutes</a:t>
            </a:r>
          </a:p>
        </p:txBody>
      </p:sp>
      <p:sp>
        <p:nvSpPr>
          <p:cNvPr id="146441" name="Oval 9">
            <a:extLst>
              <a:ext uri="{FF2B5EF4-FFF2-40B4-BE49-F238E27FC236}">
                <a16:creationId xmlns:a16="http://schemas.microsoft.com/office/drawing/2014/main" id="{2FB25537-384D-44E0-9652-36F0270FF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2565401"/>
            <a:ext cx="2195512" cy="15843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4.b Mise en œuvre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« publique » </a:t>
            </a:r>
          </a:p>
        </p:txBody>
      </p:sp>
      <p:sp>
        <p:nvSpPr>
          <p:cNvPr id="146442" name="Oval 10">
            <a:extLst>
              <a:ext uri="{FF2B5EF4-FFF2-40B4-BE49-F238E27FC236}">
                <a16:creationId xmlns:a16="http://schemas.microsoft.com/office/drawing/2014/main" id="{A1AE95A0-8C09-4627-92CF-81C1B9A3E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3" y="1628776"/>
            <a:ext cx="2051050" cy="15843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hlin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4.a Améliorations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latin typeface="Tahoma" panose="020B0604030504040204" pitchFamily="34" charset="0"/>
                <a:cs typeface="Arial" panose="020B0604020202020204" pitchFamily="34" charset="0"/>
              </a:rPr>
              <a:t>de la campagne </a:t>
            </a:r>
          </a:p>
        </p:txBody>
      </p:sp>
      <p:sp>
        <p:nvSpPr>
          <p:cNvPr id="146443" name="Line 11">
            <a:extLst>
              <a:ext uri="{FF2B5EF4-FFF2-40B4-BE49-F238E27FC236}">
                <a16:creationId xmlns:a16="http://schemas.microsoft.com/office/drawing/2014/main" id="{108FB127-4152-46A5-A434-D1E3766BAD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3573464"/>
            <a:ext cx="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44" name="Line 12">
            <a:extLst>
              <a:ext uri="{FF2B5EF4-FFF2-40B4-BE49-F238E27FC236}">
                <a16:creationId xmlns:a16="http://schemas.microsoft.com/office/drawing/2014/main" id="{92B25978-7FEE-4C81-82D7-CC7E1F3CD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4339" y="5445125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45" name="Line 13">
            <a:extLst>
              <a:ext uri="{FF2B5EF4-FFF2-40B4-BE49-F238E27FC236}">
                <a16:creationId xmlns:a16="http://schemas.microsoft.com/office/drawing/2014/main" id="{F4FCD223-5F13-4AE2-896F-4412D42BC3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75725" y="5876925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46" name="Line 14">
            <a:extLst>
              <a:ext uri="{FF2B5EF4-FFF2-40B4-BE49-F238E27FC236}">
                <a16:creationId xmlns:a16="http://schemas.microsoft.com/office/drawing/2014/main" id="{08950C70-49D1-4731-B8FF-E086FB5026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625013" y="5876926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47" name="Line 15">
            <a:extLst>
              <a:ext uri="{FF2B5EF4-FFF2-40B4-BE49-F238E27FC236}">
                <a16:creationId xmlns:a16="http://schemas.microsoft.com/office/drawing/2014/main" id="{206556D7-95E6-4933-93EE-5691D0BADF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25013" y="55165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48" name="Line 16">
            <a:extLst>
              <a:ext uri="{FF2B5EF4-FFF2-40B4-BE49-F238E27FC236}">
                <a16:creationId xmlns:a16="http://schemas.microsoft.com/office/drawing/2014/main" id="{6E4C4A27-2045-4E86-B156-AEE88C888E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17176" y="6453188"/>
            <a:ext cx="250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49" name="Line 17">
            <a:extLst>
              <a:ext uri="{FF2B5EF4-FFF2-40B4-BE49-F238E27FC236}">
                <a16:creationId xmlns:a16="http://schemas.microsoft.com/office/drawing/2014/main" id="{6B7F670F-91B0-49C3-ADC9-1208149E52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417176" y="3933826"/>
            <a:ext cx="250825" cy="2519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50" name="Line 18">
            <a:extLst>
              <a:ext uri="{FF2B5EF4-FFF2-40B4-BE49-F238E27FC236}">
                <a16:creationId xmlns:a16="http://schemas.microsoft.com/office/drawing/2014/main" id="{F711596A-5146-4278-8C31-1FDC7B5D54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35863" y="2997200"/>
            <a:ext cx="2089150" cy="2160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6451" name="Line 19">
            <a:extLst>
              <a:ext uri="{FF2B5EF4-FFF2-40B4-BE49-F238E27FC236}">
                <a16:creationId xmlns:a16="http://schemas.microsoft.com/office/drawing/2014/main" id="{528E9F90-0C5F-4693-B628-A07A7D9F57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08439" y="2492375"/>
            <a:ext cx="18002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>
            <a:extLst>
              <a:ext uri="{FF2B5EF4-FFF2-40B4-BE49-F238E27FC236}">
                <a16:creationId xmlns:a16="http://schemas.microsoft.com/office/drawing/2014/main" id="{E1380159-9036-4E7B-80B9-88FAC0B14B1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68058" y="70901"/>
            <a:ext cx="11446933" cy="1346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3600" dirty="0"/>
              <a:t>Sortir des conventions : communiquer autrement !</a:t>
            </a:r>
          </a:p>
        </p:txBody>
      </p:sp>
      <p:pic>
        <p:nvPicPr>
          <p:cNvPr id="2" name="Média en ligne 1" title="Michael Jordan previews NFL GOAT debate: Rodgers vs. Brady I NFL I NBC Sports">
            <a:hlinkClick r:id="" action="ppaction://media"/>
            <a:extLst>
              <a:ext uri="{FF2B5EF4-FFF2-40B4-BE49-F238E27FC236}">
                <a16:creationId xmlns:a16="http://schemas.microsoft.com/office/drawing/2014/main" id="{50EC27B3-C049-4501-A9F1-3283D9F77A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6245" y="1050320"/>
            <a:ext cx="9429226" cy="5303940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812" y="694062"/>
            <a:ext cx="8104206" cy="5371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40785" y="5207191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= THE FAN</a:t>
            </a:r>
          </a:p>
        </p:txBody>
      </p:sp>
    </p:spTree>
    <p:extLst>
      <p:ext uri="{BB962C8B-B14F-4D97-AF65-F5344CB8AC3E}">
        <p14:creationId xmlns:p14="http://schemas.microsoft.com/office/powerpoint/2010/main" val="11770922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8" name="Rectangle 13312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30" name="Freeform: Shape 133129">
            <a:extLst>
              <a:ext uri="{FF2B5EF4-FFF2-40B4-BE49-F238E27FC236}">
                <a16:creationId xmlns:a16="http://schemas.microsoft.com/office/drawing/2014/main" id="{AAD98D1C-F2EB-49D5-899B-086F7E26F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59849" y="-479"/>
            <a:ext cx="9132151" cy="6858478"/>
          </a:xfrm>
          <a:custGeom>
            <a:avLst/>
            <a:gdLst>
              <a:gd name="connsiteX0" fmla="*/ 5955776 w 9132151"/>
              <a:gd name="connsiteY0" fmla="*/ 0 h 6858478"/>
              <a:gd name="connsiteX1" fmla="*/ 5950199 w 9132151"/>
              <a:gd name="connsiteY1" fmla="*/ 0 h 6858478"/>
              <a:gd name="connsiteX2" fmla="*/ 4883971 w 9132151"/>
              <a:gd name="connsiteY2" fmla="*/ 0 h 6858478"/>
              <a:gd name="connsiteX3" fmla="*/ 0 w 9132151"/>
              <a:gd name="connsiteY3" fmla="*/ 0 h 6858478"/>
              <a:gd name="connsiteX4" fmla="*/ 0 w 9132151"/>
              <a:gd name="connsiteY4" fmla="*/ 6857916 h 6858478"/>
              <a:gd name="connsiteX5" fmla="*/ 1707856 w 9132151"/>
              <a:gd name="connsiteY5" fmla="*/ 6857916 h 6858478"/>
              <a:gd name="connsiteX6" fmla="*/ 1707596 w 9132151"/>
              <a:gd name="connsiteY6" fmla="*/ 6858478 h 6858478"/>
              <a:gd name="connsiteX7" fmla="*/ 9132151 w 9132151"/>
              <a:gd name="connsiteY7" fmla="*/ 6858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2151" h="6858478">
                <a:moveTo>
                  <a:pt x="5955776" y="0"/>
                </a:moveTo>
                <a:lnTo>
                  <a:pt x="5950199" y="0"/>
                </a:lnTo>
                <a:lnTo>
                  <a:pt x="4883971" y="0"/>
                </a:lnTo>
                <a:lnTo>
                  <a:pt x="0" y="0"/>
                </a:lnTo>
                <a:lnTo>
                  <a:pt x="0" y="6857916"/>
                </a:lnTo>
                <a:lnTo>
                  <a:pt x="1707856" y="6857916"/>
                </a:lnTo>
                <a:lnTo>
                  <a:pt x="1707596" y="6858478"/>
                </a:lnTo>
                <a:lnTo>
                  <a:pt x="9132151" y="6858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32" name="Freeform: Shape 133131">
            <a:extLst>
              <a:ext uri="{FF2B5EF4-FFF2-40B4-BE49-F238E27FC236}">
                <a16:creationId xmlns:a16="http://schemas.microsoft.com/office/drawing/2014/main" id="{7B4CA2D6-8008-4CEE-8D65-E6BE5477F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69312" y="-3325"/>
            <a:ext cx="8722688" cy="6861324"/>
          </a:xfrm>
          <a:custGeom>
            <a:avLst/>
            <a:gdLst>
              <a:gd name="connsiteX0" fmla="*/ 5560897 w 8722688"/>
              <a:gd name="connsiteY0" fmla="*/ 0 h 6861324"/>
              <a:gd name="connsiteX1" fmla="*/ 5555346 w 8722688"/>
              <a:gd name="connsiteY1" fmla="*/ 0 h 6861324"/>
              <a:gd name="connsiteX2" fmla="*/ 4494013 w 8722688"/>
              <a:gd name="connsiteY2" fmla="*/ 0 h 6861324"/>
              <a:gd name="connsiteX3" fmla="*/ 681726 w 8722688"/>
              <a:gd name="connsiteY3" fmla="*/ 0 h 6861324"/>
              <a:gd name="connsiteX4" fmla="*/ 681726 w 8722688"/>
              <a:gd name="connsiteY4" fmla="*/ 479 h 6861324"/>
              <a:gd name="connsiteX5" fmla="*/ 0 w 8722688"/>
              <a:gd name="connsiteY5" fmla="*/ 479 h 6861324"/>
              <a:gd name="connsiteX6" fmla="*/ 0 w 8722688"/>
              <a:gd name="connsiteY6" fmla="*/ 6861324 h 6861324"/>
              <a:gd name="connsiteX7" fmla="*/ 2429574 w 8722688"/>
              <a:gd name="connsiteY7" fmla="*/ 6861324 h 6861324"/>
              <a:gd name="connsiteX8" fmla="*/ 2429574 w 8722688"/>
              <a:gd name="connsiteY8" fmla="*/ 6861323 h 6861324"/>
              <a:gd name="connsiteX9" fmla="*/ 8368134 w 8722688"/>
              <a:gd name="connsiteY9" fmla="*/ 6861323 h 6861324"/>
              <a:gd name="connsiteX10" fmla="*/ 8366822 w 8722688"/>
              <a:gd name="connsiteY10" fmla="*/ 6858478 h 6861324"/>
              <a:gd name="connsiteX11" fmla="*/ 8722688 w 8722688"/>
              <a:gd name="connsiteY11" fmla="*/ 6858478 h 686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22688" h="6861324">
                <a:moveTo>
                  <a:pt x="5560897" y="0"/>
                </a:moveTo>
                <a:lnTo>
                  <a:pt x="5555346" y="0"/>
                </a:lnTo>
                <a:lnTo>
                  <a:pt x="4494013" y="0"/>
                </a:lnTo>
                <a:lnTo>
                  <a:pt x="681726" y="0"/>
                </a:lnTo>
                <a:lnTo>
                  <a:pt x="681726" y="479"/>
                </a:lnTo>
                <a:lnTo>
                  <a:pt x="0" y="479"/>
                </a:lnTo>
                <a:lnTo>
                  <a:pt x="0" y="6861324"/>
                </a:lnTo>
                <a:lnTo>
                  <a:pt x="2429574" y="6861324"/>
                </a:lnTo>
                <a:lnTo>
                  <a:pt x="2429574" y="6861323"/>
                </a:lnTo>
                <a:lnTo>
                  <a:pt x="8368134" y="6861323"/>
                </a:lnTo>
                <a:lnTo>
                  <a:pt x="8366822" y="6858478"/>
                </a:lnTo>
                <a:lnTo>
                  <a:pt x="8722688" y="6858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CF9CAFCF-3EF6-44DD-BE6D-D1874F421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1248" y="704850"/>
            <a:ext cx="3751697" cy="2978150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fr-FR">
                <a:solidFill>
                  <a:schemeClr val="bg1"/>
                </a:solidFill>
              </a:rPr>
              <a:t>BUZZ et Marketing Viral</a:t>
            </a: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DF90B5CE-F874-4308-BAA9-5F7CB556BC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21400" y="939800"/>
            <a:ext cx="5232400" cy="484505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FR" sz="2100"/>
              <a:t>Buzz Marketing créer du bouche à oreille positif autour d’un produit en transformant un certain nombre de clients sélectionnés avec soin en messagers qui porteront spontanément votre messager</a:t>
            </a:r>
          </a:p>
          <a:p>
            <a:pPr eaLnBrk="1" hangingPunct="1">
              <a:defRPr/>
            </a:pPr>
            <a:r>
              <a:rPr lang="fr-FR" sz="2100"/>
              <a:t>Virus : inoculation (d’un produit)  - incubation (son utilisation par les quelques consommateurs qui ont été inoculés) – propagation et infection (diffusion du produit au sein d’un public de plus en plus nombreux)</a:t>
            </a:r>
          </a:p>
          <a:p>
            <a:pPr eaLnBrk="1" hangingPunct="1">
              <a:defRPr/>
            </a:pPr>
            <a:r>
              <a:rPr lang="fr-FR" sz="2100"/>
              <a:t>Valorisation des consommateurs sélectionnés, qui sont fiers d’avoir un scoop.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fr-FR" sz="2100" b="1" i="1"/>
              <a:t>Géraldine Zérah, planneur stratégique, BETC Euro RSCG, Paris</a:t>
            </a:r>
            <a:r>
              <a:rPr lang="fr-FR" sz="2100"/>
              <a:t>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2" name="Rectangle 134151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154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156" name="Freeform: Shape 134155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0CE842C7-48E8-4693-9E49-B8CA1BA313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>
                <a:solidFill>
                  <a:srgbClr val="FFFFFF"/>
                </a:solidFill>
              </a:rPr>
              <a:t>Communiquer par les techniques de  Buzz Marketing pour l’événementiel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AA729F2B-4C10-4E3D-B966-7638B22DD2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r-FR" sz="1700">
                <a:solidFill>
                  <a:srgbClr val="FFFFFF"/>
                </a:solidFill>
              </a:rPr>
              <a:t>Métaphore du Buzz (bourdonnement) : les abeilles qui transmettent le pollen d’une fleur à l’autre pour les fertiliser.</a:t>
            </a:r>
          </a:p>
          <a:p>
            <a:pPr lvl="1" eaLnBrk="1" hangingPunct="1">
              <a:defRPr/>
            </a:pPr>
            <a:r>
              <a:rPr lang="fr-FR" sz="1700" b="1" i="1">
                <a:solidFill>
                  <a:srgbClr val="FFFFFF"/>
                </a:solidFill>
              </a:rPr>
              <a:t>L’événement est naturellement un Buzz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fr-FR" sz="1700" b="1" i="1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fr-FR" sz="1700">
                <a:solidFill>
                  <a:srgbClr val="FFFFFF"/>
                </a:solidFill>
              </a:rPr>
              <a:t>Transmission d’une information d’une personne à une autre, par bouche à oreille, que celui-ci soit oral ou électronique. </a:t>
            </a:r>
          </a:p>
          <a:p>
            <a:pPr lvl="1" eaLnBrk="1" hangingPunct="1">
              <a:defRPr/>
            </a:pPr>
            <a:r>
              <a:rPr lang="fr-FR" sz="1700" b="1" i="1">
                <a:solidFill>
                  <a:srgbClr val="FFFFFF"/>
                </a:solidFill>
              </a:rPr>
              <a:t>COHERENCE par rapport aux management événementiel de la REPUTATION.</a:t>
            </a:r>
            <a:br>
              <a:rPr lang="fr-FR" sz="1700" b="1" i="1">
                <a:solidFill>
                  <a:srgbClr val="FFFFFF"/>
                </a:solidFill>
              </a:rPr>
            </a:br>
            <a:endParaRPr lang="fr-FR" sz="1700" b="1" i="1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fr-FR" sz="1700">
                <a:solidFill>
                  <a:srgbClr val="FFFFFF"/>
                </a:solidFill>
              </a:rPr>
              <a:t>Transformation du récepteur d’un message promotionnel en émetteur, voir en acteur si celui-ci commente, enrichit le message.</a:t>
            </a:r>
          </a:p>
          <a:p>
            <a:pPr lvl="1" eaLnBrk="1" hangingPunct="1">
              <a:defRPr/>
            </a:pPr>
            <a:r>
              <a:rPr lang="fr-FR" sz="1700" b="1" i="1">
                <a:solidFill>
                  <a:srgbClr val="FFFFFF"/>
                </a:solidFill>
              </a:rPr>
              <a:t>Consommateur est au centre des dispositifs promotionnels, dont il devient l’un des acteurs.</a:t>
            </a:r>
          </a:p>
          <a:p>
            <a:pPr eaLnBrk="1" hangingPunct="1">
              <a:defRPr/>
            </a:pPr>
            <a:endParaRPr lang="fr-FR" sz="1700" b="1" i="1">
              <a:solidFill>
                <a:srgbClr val="FFFFFF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fr-FR" sz="1700" b="1">
                <a:solidFill>
                  <a:srgbClr val="FFFFFF"/>
                </a:solidFill>
              </a:rPr>
              <a:t>L’événementiel met le client (partenaires + acheteurs de billets) au centre de sa stratégie (basées sur le contrôle externe de ses stakeholders)</a:t>
            </a:r>
            <a:br>
              <a:rPr lang="fr-FR" sz="1700" b="1">
                <a:solidFill>
                  <a:srgbClr val="FFFFFF"/>
                </a:solidFill>
              </a:rPr>
            </a:br>
            <a:endParaRPr lang="fr-FR" sz="1700" b="1">
              <a:solidFill>
                <a:srgbClr val="FFFFFF"/>
              </a:solidFill>
            </a:endParaRPr>
          </a:p>
          <a:p>
            <a:pPr eaLnBrk="1" hangingPunct="1">
              <a:defRPr/>
            </a:pPr>
            <a:endParaRPr lang="fr-FR" sz="1700">
              <a:solidFill>
                <a:srgbClr val="FFFFFF"/>
              </a:solidFill>
            </a:endParaRPr>
          </a:p>
          <a:p>
            <a:pPr eaLnBrk="1" hangingPunct="1">
              <a:defRPr/>
            </a:pPr>
            <a:endParaRPr lang="fr-FR" sz="170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D79062D1-DA14-4867-903F-E0E1B48B55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5551" y="196166"/>
            <a:ext cx="8911687" cy="128089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4000" dirty="0"/>
              <a:t>Buzz et stratégie de communication pour un événement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9640DE32-8F21-43C1-8DD2-57C969680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773238"/>
            <a:ext cx="3313112" cy="172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Buzz implicite 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l’événement lui-même !</a:t>
            </a:r>
          </a:p>
        </p:txBody>
      </p:sp>
      <p:sp>
        <p:nvSpPr>
          <p:cNvPr id="152580" name="Rectangle 4">
            <a:extLst>
              <a:ext uri="{FF2B5EF4-FFF2-40B4-BE49-F238E27FC236}">
                <a16:creationId xmlns:a16="http://schemas.microsoft.com/office/drawing/2014/main" id="{5F9100FF-757A-4CAB-977F-A97E0814A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1773238"/>
            <a:ext cx="3313112" cy="172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Création de Buzz 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« Viralisation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Promotionnelle »</a:t>
            </a:r>
          </a:p>
        </p:txBody>
      </p:sp>
      <p:sp>
        <p:nvSpPr>
          <p:cNvPr id="152581" name="Oval 5">
            <a:extLst>
              <a:ext uri="{FF2B5EF4-FFF2-40B4-BE49-F238E27FC236}">
                <a16:creationId xmlns:a16="http://schemas.microsoft.com/office/drawing/2014/main" id="{7C703682-93D8-46C5-AA85-7C36147CD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4365626"/>
            <a:ext cx="158432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Programmation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Contenu</a:t>
            </a:r>
          </a:p>
        </p:txBody>
      </p:sp>
      <p:sp>
        <p:nvSpPr>
          <p:cNvPr id="152582" name="Oval 6">
            <a:extLst>
              <a:ext uri="{FF2B5EF4-FFF2-40B4-BE49-F238E27FC236}">
                <a16:creationId xmlns:a16="http://schemas.microsoft.com/office/drawing/2014/main" id="{C8C7ED6D-F227-4738-9724-17DDDD0EA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1" y="5157788"/>
            <a:ext cx="1584325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152583" name="Oval 7">
            <a:extLst>
              <a:ext uri="{FF2B5EF4-FFF2-40B4-BE49-F238E27FC236}">
                <a16:creationId xmlns:a16="http://schemas.microsoft.com/office/drawing/2014/main" id="{60DA9F88-9E3D-4F22-8090-393B0BC2F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6" y="4365626"/>
            <a:ext cx="158432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Lieu</a:t>
            </a:r>
          </a:p>
        </p:txBody>
      </p:sp>
      <p:sp>
        <p:nvSpPr>
          <p:cNvPr id="152584" name="Line 8">
            <a:extLst>
              <a:ext uri="{FF2B5EF4-FFF2-40B4-BE49-F238E27FC236}">
                <a16:creationId xmlns:a16="http://schemas.microsoft.com/office/drawing/2014/main" id="{4D8AC9C3-C272-4F6F-AD72-067093B883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95551" y="3500439"/>
            <a:ext cx="1008063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52585" name="Line 9">
            <a:extLst>
              <a:ext uri="{FF2B5EF4-FFF2-40B4-BE49-F238E27FC236}">
                <a16:creationId xmlns:a16="http://schemas.microsoft.com/office/drawing/2014/main" id="{7F004014-7D5D-4467-963D-4909E8055D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3613" y="3500438"/>
            <a:ext cx="0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52586" name="Line 10">
            <a:extLst>
              <a:ext uri="{FF2B5EF4-FFF2-40B4-BE49-F238E27FC236}">
                <a16:creationId xmlns:a16="http://schemas.microsoft.com/office/drawing/2014/main" id="{5917C3E5-40F6-44EB-B643-B88A32BB0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3613" y="3500439"/>
            <a:ext cx="1008062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52587" name="Oval 11">
            <a:extLst>
              <a:ext uri="{FF2B5EF4-FFF2-40B4-BE49-F238E27FC236}">
                <a16:creationId xmlns:a16="http://schemas.microsoft.com/office/drawing/2014/main" id="{2490E63A-04DF-4CB9-9019-981768CB8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4365626"/>
            <a:ext cx="158432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Entertainment</a:t>
            </a:r>
          </a:p>
        </p:txBody>
      </p:sp>
      <p:sp>
        <p:nvSpPr>
          <p:cNvPr id="152588" name="Oval 12">
            <a:extLst>
              <a:ext uri="{FF2B5EF4-FFF2-40B4-BE49-F238E27FC236}">
                <a16:creationId xmlns:a16="http://schemas.microsoft.com/office/drawing/2014/main" id="{EB28F449-51F2-4327-8160-9916E1438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5229226"/>
            <a:ext cx="158432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NTIC</a:t>
            </a:r>
          </a:p>
        </p:txBody>
      </p:sp>
      <p:sp>
        <p:nvSpPr>
          <p:cNvPr id="152589" name="Oval 13">
            <a:extLst>
              <a:ext uri="{FF2B5EF4-FFF2-40B4-BE49-F238E27FC236}">
                <a16:creationId xmlns:a16="http://schemas.microsoft.com/office/drawing/2014/main" id="{C1896321-B3B4-4819-9442-5B98525F2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289" y="4365626"/>
            <a:ext cx="1584325" cy="7921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Stakeholders</a:t>
            </a:r>
          </a:p>
        </p:txBody>
      </p:sp>
      <p:sp>
        <p:nvSpPr>
          <p:cNvPr id="152590" name="Text Box 14">
            <a:extLst>
              <a:ext uri="{FF2B5EF4-FFF2-40B4-BE49-F238E27FC236}">
                <a16:creationId xmlns:a16="http://schemas.microsoft.com/office/drawing/2014/main" id="{089610B8-9AA0-41F3-8DE6-8D1DD53D8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1989139"/>
            <a:ext cx="719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60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2591" name="Line 15">
            <a:extLst>
              <a:ext uri="{FF2B5EF4-FFF2-40B4-BE49-F238E27FC236}">
                <a16:creationId xmlns:a16="http://schemas.microsoft.com/office/drawing/2014/main" id="{BE94E186-6AEF-4528-8E46-F20F94B1D8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43700" y="3500439"/>
            <a:ext cx="1296988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52592" name="Line 16">
            <a:extLst>
              <a:ext uri="{FF2B5EF4-FFF2-40B4-BE49-F238E27FC236}">
                <a16:creationId xmlns:a16="http://schemas.microsoft.com/office/drawing/2014/main" id="{98C97D37-DD5A-4DF1-8176-197D7B97EF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0688" y="3500439"/>
            <a:ext cx="0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152593" name="Line 17">
            <a:extLst>
              <a:ext uri="{FF2B5EF4-FFF2-40B4-BE49-F238E27FC236}">
                <a16:creationId xmlns:a16="http://schemas.microsoft.com/office/drawing/2014/main" id="{3CE645D9-FCBB-41A9-9028-1D5FAC2595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0688" y="3500438"/>
            <a:ext cx="107950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9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532D999E-298D-4777-AECB-C7D0C41B45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27625" y="156606"/>
            <a:ext cx="6172200" cy="6889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Buzz « Entertainment »</a:t>
            </a:r>
            <a:r>
              <a:rPr lang="fr-FR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E9C94D29-C4E7-4B0C-8F43-7C0C627E8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1916114"/>
            <a:ext cx="3130550" cy="1025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Fan Experience</a:t>
            </a:r>
          </a:p>
        </p:txBody>
      </p:sp>
      <p:sp>
        <p:nvSpPr>
          <p:cNvPr id="156676" name="AutoShape 4">
            <a:extLst>
              <a:ext uri="{FF2B5EF4-FFF2-40B4-BE49-F238E27FC236}">
                <a16:creationId xmlns:a16="http://schemas.microsoft.com/office/drawing/2014/main" id="{D7AA46AC-A327-41AC-937C-8D99A5207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3105150"/>
            <a:ext cx="2538412" cy="1404938"/>
          </a:xfrm>
          <a:prstGeom prst="smileyFace">
            <a:avLst>
              <a:gd name="adj" fmla="val 4653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100" b="1" dirty="0">
                <a:latin typeface="Garamond" panose="02020404030301010803" pitchFamily="18" charset="0"/>
                <a:cs typeface="Arial" panose="020B0604020202020204" pitchFamily="34" charset="0"/>
              </a:rPr>
              <a:t>Entertainment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100" b="1" dirty="0">
                <a:latin typeface="Garamond" panose="02020404030301010803" pitchFamily="18" charset="0"/>
                <a:cs typeface="Arial" panose="020B0604020202020204" pitchFamily="34" charset="0"/>
              </a:rPr>
              <a:t>Fan Engagement</a:t>
            </a:r>
          </a:p>
        </p:txBody>
      </p:sp>
      <p:sp>
        <p:nvSpPr>
          <p:cNvPr id="82949" name="Rectangle 5">
            <a:extLst>
              <a:ext uri="{FF2B5EF4-FFF2-40B4-BE49-F238E27FC236}">
                <a16:creationId xmlns:a16="http://schemas.microsoft.com/office/drawing/2014/main" id="{F7C19A54-E4F8-45DD-8BF7-5070EA826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089" y="4887914"/>
            <a:ext cx="1736725" cy="917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fr-FR" sz="1350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Meta information - NTIC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fr-FR" sz="1350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Fan expert – </a:t>
            </a:r>
            <a:r>
              <a:rPr lang="fr-FR" altLang="fr-FR" sz="1350" dirty="0" err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Superfan</a:t>
            </a:r>
            <a:r>
              <a:rPr lang="fr-FR" altLang="fr-FR" sz="1350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034F4B5A-6854-4D32-A2F3-197CC6A78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138" y="4832351"/>
            <a:ext cx="1708150" cy="919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1350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1350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fr-FR" sz="1350" dirty="0" err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Party-time</a:t>
            </a:r>
            <a:r>
              <a:rPr lang="fr-FR" altLang="fr-FR" sz="1350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- Gaming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fr-FR" sz="1350" dirty="0" err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Exiting</a:t>
            </a:r>
            <a:r>
              <a:rPr lang="fr-FR" altLang="fr-FR" sz="1350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– Ambiance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fr-FR" sz="1350" dirty="0" err="1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Experiential</a:t>
            </a:r>
            <a:r>
              <a:rPr lang="fr-FR" altLang="fr-FR" sz="1350" dirty="0"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Fan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1350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altLang="fr-FR" sz="1350" dirty="0">
              <a:solidFill>
                <a:schemeClr val="bg1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56679" name="Line 7">
            <a:extLst>
              <a:ext uri="{FF2B5EF4-FFF2-40B4-BE49-F238E27FC236}">
                <a16:creationId xmlns:a16="http://schemas.microsoft.com/office/drawing/2014/main" id="{CEA1BF96-CCCA-45C1-96BB-0F6B80E2FC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35414" y="3752851"/>
            <a:ext cx="701675" cy="1135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6680" name="Line 8">
            <a:extLst>
              <a:ext uri="{FF2B5EF4-FFF2-40B4-BE49-F238E27FC236}">
                <a16:creationId xmlns:a16="http://schemas.microsoft.com/office/drawing/2014/main" id="{896D6F10-29EB-4888-8BAC-85BC3ACAA9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501" y="3752850"/>
            <a:ext cx="1027113" cy="1079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6681" name="Line 9">
            <a:extLst>
              <a:ext uri="{FF2B5EF4-FFF2-40B4-BE49-F238E27FC236}">
                <a16:creationId xmlns:a16="http://schemas.microsoft.com/office/drawing/2014/main" id="{E1FAA428-8080-4A06-AEEC-020B442175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6125" y="2943226"/>
            <a:ext cx="0" cy="161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6682" name="WordArt 10">
            <a:extLst>
              <a:ext uri="{FF2B5EF4-FFF2-40B4-BE49-F238E27FC236}">
                <a16:creationId xmlns:a16="http://schemas.microsoft.com/office/drawing/2014/main" id="{2BBED34E-D1B4-4B6A-84D5-3A4783FBA6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1948658" y="2734470"/>
            <a:ext cx="3271837" cy="485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fr-FR" sz="2700" b="1" kern="10">
                <a:solidFill>
                  <a:srgbClr val="FF0000"/>
                </a:solidFill>
                <a:cs typeface="Arial" panose="020B0604020202020204" pitchFamily="34" charset="0"/>
              </a:rPr>
              <a:t>reforcempent</a:t>
            </a:r>
          </a:p>
        </p:txBody>
      </p:sp>
      <p:sp>
        <p:nvSpPr>
          <p:cNvPr id="156683" name="WordArt 11">
            <a:extLst>
              <a:ext uri="{FF2B5EF4-FFF2-40B4-BE49-F238E27FC236}">
                <a16:creationId xmlns:a16="http://schemas.microsoft.com/office/drawing/2014/main" id="{C23AD188-747E-420F-B326-83DBBE5741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6892132" y="2656682"/>
            <a:ext cx="3236912" cy="4857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fr-FR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Elargissement</a:t>
            </a:r>
          </a:p>
        </p:txBody>
      </p:sp>
      <p:pic>
        <p:nvPicPr>
          <p:cNvPr id="156684" name="Picture 12" descr="abeille-1">
            <a:extLst>
              <a:ext uri="{FF2B5EF4-FFF2-40B4-BE49-F238E27FC236}">
                <a16:creationId xmlns:a16="http://schemas.microsoft.com/office/drawing/2014/main" id="{74EE3965-010A-4F9C-906F-0463F712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6" y="4865688"/>
            <a:ext cx="6588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5" name="Picture 13" descr="alpha">
            <a:extLst>
              <a:ext uri="{FF2B5EF4-FFF2-40B4-BE49-F238E27FC236}">
                <a16:creationId xmlns:a16="http://schemas.microsoft.com/office/drawing/2014/main" id="{C92C9CAC-2B08-4AF8-BB3F-E4EEA122D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5138739"/>
            <a:ext cx="5937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6" name="Image 1">
            <a:extLst>
              <a:ext uri="{FF2B5EF4-FFF2-40B4-BE49-F238E27FC236}">
                <a16:creationId xmlns:a16="http://schemas.microsoft.com/office/drawing/2014/main" id="{B598A7ED-2E6B-48AA-8EF8-544AF5414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4" y="954089"/>
            <a:ext cx="14001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17F67C-8E3E-4F0F-9F18-7D19167976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24" y="2022753"/>
            <a:ext cx="1583056" cy="11872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6688" name="Image 3">
            <a:extLst>
              <a:ext uri="{FF2B5EF4-FFF2-40B4-BE49-F238E27FC236}">
                <a16:creationId xmlns:a16="http://schemas.microsoft.com/office/drawing/2014/main" id="{E670AFCC-32A4-4E7D-824F-4136F2FCF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954089"/>
            <a:ext cx="19177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9" name="Picture 2" descr="Afficher l'image d'origine">
            <a:extLst>
              <a:ext uri="{FF2B5EF4-FFF2-40B4-BE49-F238E27FC236}">
                <a16:creationId xmlns:a16="http://schemas.microsoft.com/office/drawing/2014/main" id="{59598323-17C0-4874-9928-04A9A0B47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1820863"/>
            <a:ext cx="18383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56BB72-4F19-4FDA-88CA-94A52A22C8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37" y="3587474"/>
            <a:ext cx="1652822" cy="929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873BFD-8905-4672-B5FF-82CAC6C43C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825" y="4580040"/>
            <a:ext cx="842409" cy="126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1A5556-4CCB-45A2-90CE-127E6DC17C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77" y="4724166"/>
            <a:ext cx="1081323" cy="1081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3AB4B85-FCFA-4BDD-8A46-F3DC7F0F56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872" y="3217023"/>
            <a:ext cx="1897142" cy="835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8180C04-0CDA-4325-9601-7C4E03F0C5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522" y="4613674"/>
            <a:ext cx="1170680" cy="1170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81" y="925830"/>
            <a:ext cx="3216235" cy="5783580"/>
          </a:xfrm>
          <a:prstGeom prst="rect">
            <a:avLst/>
          </a:prstGeom>
        </p:spPr>
      </p:pic>
      <p:pic>
        <p:nvPicPr>
          <p:cNvPr id="7" name="Picture 13" descr="alph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417" y="151766"/>
            <a:ext cx="7921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758" y="990257"/>
            <a:ext cx="2487049" cy="2731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58" y="3904881"/>
            <a:ext cx="4384252" cy="2804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884" y="988353"/>
            <a:ext cx="2090829" cy="27006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2" descr="abeille-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99" y="59676"/>
            <a:ext cx="692616" cy="83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2827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DAB073-23C2-4B9D-A162-B3B520AF9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008" y="1797041"/>
            <a:ext cx="5715000" cy="321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7699" name="Image 4">
            <a:extLst>
              <a:ext uri="{FF2B5EF4-FFF2-40B4-BE49-F238E27FC236}">
                <a16:creationId xmlns:a16="http://schemas.microsoft.com/office/drawing/2014/main" id="{5841E0A4-C007-434E-810D-468E0D25E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2536825"/>
            <a:ext cx="1739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ZoneTexte 5">
            <a:extLst>
              <a:ext uri="{FF2B5EF4-FFF2-40B4-BE49-F238E27FC236}">
                <a16:creationId xmlns:a16="http://schemas.microsoft.com/office/drawing/2014/main" id="{3E680620-2DF6-4583-AAE1-08805952B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600" y="925514"/>
            <a:ext cx="63944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100" b="1" i="1">
                <a:solidFill>
                  <a:srgbClr val="000000"/>
                </a:solidFill>
                <a:latin typeface="Calibri" panose="020F0502020204030204" pitchFamily="34" charset="0"/>
              </a:rPr>
              <a:t>Motivational Marketing Study  for PSG Fans </a:t>
            </a:r>
          </a:p>
          <a:p>
            <a:pPr algn="ctr" eaLnBrk="1" hangingPunct="1"/>
            <a:r>
              <a:rPr lang="fr-FR" altLang="fr-FR" sz="2100" b="1" i="1">
                <a:solidFill>
                  <a:srgbClr val="000000"/>
                </a:solidFill>
                <a:latin typeface="Calibri" panose="020F0502020204030204" pitchFamily="34" charset="0"/>
              </a:rPr>
              <a:t>by Frank Pons &amp; Lionel Maltese (2015-2017)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Espace réservé du texte 2">
            <a:extLst>
              <a:ext uri="{FF2B5EF4-FFF2-40B4-BE49-F238E27FC236}">
                <a16:creationId xmlns:a16="http://schemas.microsoft.com/office/drawing/2014/main" id="{8EC05068-6357-468A-85F8-96BF612496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63863" y="857251"/>
            <a:ext cx="6210300" cy="371475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fr-FR" altLang="fr-FR">
                <a:latin typeface="PSG"/>
              </a:rPr>
              <a:t>Piste : cartographie motivationnelle / « fan expérience » 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B33670B-6733-4A8D-9773-4BAD903ACA89}"/>
              </a:ext>
            </a:extLst>
          </p:cNvPr>
          <p:cNvCxnSpPr/>
          <p:nvPr/>
        </p:nvCxnSpPr>
        <p:spPr>
          <a:xfrm>
            <a:off x="5934075" y="1768475"/>
            <a:ext cx="0" cy="38877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2311793-E4C4-474A-8D35-62A751D22C24}"/>
              </a:ext>
            </a:extLst>
          </p:cNvPr>
          <p:cNvCxnSpPr/>
          <p:nvPr/>
        </p:nvCxnSpPr>
        <p:spPr>
          <a:xfrm>
            <a:off x="3395663" y="3605213"/>
            <a:ext cx="5130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CF4D6D18-9A32-41A4-926D-E0A0DB561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660" y="3154512"/>
            <a:ext cx="1800644" cy="900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8726" name="ZoneTexte 10">
            <a:extLst>
              <a:ext uri="{FF2B5EF4-FFF2-40B4-BE49-F238E27FC236}">
                <a16:creationId xmlns:a16="http://schemas.microsoft.com/office/drawing/2014/main" id="{D2106022-F3B1-4759-9C02-B47BF1FE3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525" y="1492250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000000"/>
                </a:solidFill>
                <a:latin typeface="Calibri" panose="020F0502020204030204" pitchFamily="34" charset="0"/>
              </a:rPr>
              <a:t>Enlarge + </a:t>
            </a:r>
          </a:p>
        </p:txBody>
      </p:sp>
      <p:sp>
        <p:nvSpPr>
          <p:cNvPr id="158727" name="ZoneTexte 11">
            <a:extLst>
              <a:ext uri="{FF2B5EF4-FFF2-40B4-BE49-F238E27FC236}">
                <a16:creationId xmlns:a16="http://schemas.microsoft.com/office/drawing/2014/main" id="{CF867FD9-762B-4AF6-A9FD-19CA429DC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4" y="5605463"/>
            <a:ext cx="1944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000000"/>
                </a:solidFill>
                <a:latin typeface="Calibri" panose="020F0502020204030204" pitchFamily="34" charset="0"/>
              </a:rPr>
              <a:t>Enlarge - </a:t>
            </a:r>
          </a:p>
        </p:txBody>
      </p:sp>
      <p:sp>
        <p:nvSpPr>
          <p:cNvPr id="158728" name="ZoneTexte 12">
            <a:extLst>
              <a:ext uri="{FF2B5EF4-FFF2-40B4-BE49-F238E27FC236}">
                <a16:creationId xmlns:a16="http://schemas.microsoft.com/office/drawing/2014/main" id="{81493D6F-12BD-4E12-A89A-7CF64FC3E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3" y="3311525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000000"/>
                </a:solidFill>
                <a:latin typeface="Calibri" panose="020F0502020204030204" pitchFamily="34" charset="0"/>
              </a:rPr>
              <a:t>Reinforce - </a:t>
            </a:r>
          </a:p>
        </p:txBody>
      </p:sp>
      <p:sp>
        <p:nvSpPr>
          <p:cNvPr id="158729" name="ZoneTexte 13">
            <a:extLst>
              <a:ext uri="{FF2B5EF4-FFF2-40B4-BE49-F238E27FC236}">
                <a16:creationId xmlns:a16="http://schemas.microsoft.com/office/drawing/2014/main" id="{2152852B-D780-4191-9D9D-AB365E9BC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763" y="3278188"/>
            <a:ext cx="194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000000"/>
                </a:solidFill>
                <a:latin typeface="Calibri" panose="020F0502020204030204" pitchFamily="34" charset="0"/>
              </a:rPr>
              <a:t>Reinforce + 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07D2780-32E0-4F53-9FDA-81CAFA17E2D4}"/>
              </a:ext>
            </a:extLst>
          </p:cNvPr>
          <p:cNvSpPr/>
          <p:nvPr/>
        </p:nvSpPr>
        <p:spPr>
          <a:xfrm>
            <a:off x="4259264" y="4205289"/>
            <a:ext cx="973137" cy="852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sz="675" b="1" dirty="0" err="1">
                <a:solidFill>
                  <a:prstClr val="white"/>
                </a:solidFill>
              </a:rPr>
              <a:t>Dysfunctional</a:t>
            </a:r>
            <a:endParaRPr lang="fr-FR" sz="675" b="1" dirty="0">
              <a:solidFill>
                <a:prstClr val="white"/>
              </a:solidFill>
            </a:endParaRPr>
          </a:p>
          <a:p>
            <a:pPr algn="ctr" defTabSz="342900">
              <a:defRPr/>
            </a:pPr>
            <a:r>
              <a:rPr lang="fr-FR" sz="675" b="1" dirty="0">
                <a:solidFill>
                  <a:prstClr val="white"/>
                </a:solidFill>
              </a:rPr>
              <a:t>Fan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FA2F589-68C4-4D93-AE80-6A2CA296041D}"/>
              </a:ext>
            </a:extLst>
          </p:cNvPr>
          <p:cNvSpPr/>
          <p:nvPr/>
        </p:nvSpPr>
        <p:spPr>
          <a:xfrm>
            <a:off x="7716838" y="1541463"/>
            <a:ext cx="971550" cy="850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sz="675" b="1" dirty="0">
                <a:solidFill>
                  <a:prstClr val="white"/>
                </a:solidFill>
              </a:rPr>
              <a:t>Super</a:t>
            </a:r>
          </a:p>
          <a:p>
            <a:pPr algn="ctr" defTabSz="342900">
              <a:defRPr/>
            </a:pPr>
            <a:r>
              <a:rPr lang="fr-FR" sz="675" b="1" dirty="0">
                <a:solidFill>
                  <a:prstClr val="white"/>
                </a:solidFill>
              </a:rPr>
              <a:t>Fan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CD9A0D2-EAF1-4F3B-8710-6DA8FD2C0000}"/>
              </a:ext>
            </a:extLst>
          </p:cNvPr>
          <p:cNvSpPr/>
          <p:nvPr/>
        </p:nvSpPr>
        <p:spPr>
          <a:xfrm>
            <a:off x="6323013" y="1735138"/>
            <a:ext cx="971550" cy="850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sz="675" b="1" dirty="0" err="1">
                <a:solidFill>
                  <a:prstClr val="white"/>
                </a:solidFill>
              </a:rPr>
              <a:t>Experiential</a:t>
            </a:r>
            <a:endParaRPr lang="fr-FR" sz="675" b="1" dirty="0">
              <a:solidFill>
                <a:prstClr val="white"/>
              </a:solidFill>
            </a:endParaRPr>
          </a:p>
          <a:p>
            <a:pPr algn="ctr" defTabSz="342900">
              <a:defRPr/>
            </a:pPr>
            <a:r>
              <a:rPr lang="fr-FR" sz="675" b="1" dirty="0">
                <a:solidFill>
                  <a:prstClr val="white"/>
                </a:solidFill>
              </a:rPr>
              <a:t>Fan 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ADC2387-B462-4CF6-99DA-0FA826C3F477}"/>
              </a:ext>
            </a:extLst>
          </p:cNvPr>
          <p:cNvSpPr/>
          <p:nvPr/>
        </p:nvSpPr>
        <p:spPr>
          <a:xfrm>
            <a:off x="7391400" y="2617789"/>
            <a:ext cx="973138" cy="852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sz="675" b="1" dirty="0">
                <a:solidFill>
                  <a:prstClr val="white"/>
                </a:solidFill>
              </a:rPr>
              <a:t>Social</a:t>
            </a:r>
          </a:p>
          <a:p>
            <a:pPr algn="ctr" defTabSz="342900">
              <a:defRPr/>
            </a:pPr>
            <a:r>
              <a:rPr lang="fr-FR" sz="675" b="1" dirty="0">
                <a:solidFill>
                  <a:prstClr val="white"/>
                </a:solidFill>
              </a:rPr>
              <a:t>Fan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ce réservé du texte 2">
            <a:extLst>
              <a:ext uri="{FF2B5EF4-FFF2-40B4-BE49-F238E27FC236}">
                <a16:creationId xmlns:a16="http://schemas.microsoft.com/office/drawing/2014/main" id="{FCC67D46-1D33-432E-9E00-E5537E7CB6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63863" y="1004889"/>
            <a:ext cx="5022850" cy="371475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fr-FR" altLang="fr-FR">
                <a:latin typeface="PSG"/>
              </a:rPr>
              <a:t>Un déficit expérientiel socialisant ?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03B25C9-93CA-4401-B4EA-EFC2C245DE69}"/>
              </a:ext>
            </a:extLst>
          </p:cNvPr>
          <p:cNvSpPr/>
          <p:nvPr/>
        </p:nvSpPr>
        <p:spPr>
          <a:xfrm>
            <a:off x="2963864" y="3590925"/>
            <a:ext cx="1241425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dirty="0">
                <a:solidFill>
                  <a:prstClr val="white"/>
                </a:solidFill>
              </a:rPr>
              <a:t>Social Fan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EF84F32-8593-4AE9-8CC9-8620FE0E8A18}"/>
              </a:ext>
            </a:extLst>
          </p:cNvPr>
          <p:cNvSpPr/>
          <p:nvPr/>
        </p:nvSpPr>
        <p:spPr>
          <a:xfrm>
            <a:off x="4691064" y="2727325"/>
            <a:ext cx="1728787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sz="1200" dirty="0" err="1">
                <a:solidFill>
                  <a:prstClr val="white"/>
                </a:solidFill>
              </a:rPr>
              <a:t>Enlargement</a:t>
            </a:r>
            <a:endParaRPr lang="fr-FR" sz="1200" dirty="0">
              <a:solidFill>
                <a:prstClr val="white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CDAFCE9-A1D6-4725-BE85-0B7B56CDB30E}"/>
              </a:ext>
            </a:extLst>
          </p:cNvPr>
          <p:cNvSpPr/>
          <p:nvPr/>
        </p:nvSpPr>
        <p:spPr>
          <a:xfrm>
            <a:off x="4691064" y="4292600"/>
            <a:ext cx="1728787" cy="865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dirty="0">
                <a:solidFill>
                  <a:prstClr val="white"/>
                </a:solidFill>
              </a:rPr>
              <a:t>Strengthening</a:t>
            </a:r>
          </a:p>
        </p:txBody>
      </p:sp>
      <p:sp>
        <p:nvSpPr>
          <p:cNvPr id="159750" name="ZoneTexte 8">
            <a:extLst>
              <a:ext uri="{FF2B5EF4-FFF2-40B4-BE49-F238E27FC236}">
                <a16:creationId xmlns:a16="http://schemas.microsoft.com/office/drawing/2014/main" id="{D9FCEB5D-C56B-4A91-B64D-E6CE0D060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1881189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rgbClr val="000000"/>
                </a:solidFill>
                <a:latin typeface="Calibri" panose="020F0502020204030204" pitchFamily="34" charset="0"/>
              </a:rPr>
              <a:t>Fan type</a:t>
            </a:r>
          </a:p>
        </p:txBody>
      </p:sp>
      <p:sp>
        <p:nvSpPr>
          <p:cNvPr id="159751" name="ZoneTexte 9">
            <a:extLst>
              <a:ext uri="{FF2B5EF4-FFF2-40B4-BE49-F238E27FC236}">
                <a16:creationId xmlns:a16="http://schemas.microsoft.com/office/drawing/2014/main" id="{897384CC-63C7-4650-8BDE-1528AE556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550" y="1881189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rgbClr val="000000"/>
                </a:solidFill>
                <a:latin typeface="Calibri" panose="020F0502020204030204" pitchFamily="34" charset="0"/>
              </a:rPr>
              <a:t>Goals</a:t>
            </a:r>
          </a:p>
        </p:txBody>
      </p:sp>
      <p:sp>
        <p:nvSpPr>
          <p:cNvPr id="159752" name="ZoneTexte 10">
            <a:extLst>
              <a:ext uri="{FF2B5EF4-FFF2-40B4-BE49-F238E27FC236}">
                <a16:creationId xmlns:a16="http://schemas.microsoft.com/office/drawing/2014/main" id="{6F1D4B05-4BF0-4198-B6B6-75C736070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25" y="1881189"/>
            <a:ext cx="2484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rgbClr val="000000"/>
                </a:solidFill>
                <a:latin typeface="Calibri" panose="020F0502020204030204" pitchFamily="34" charset="0"/>
              </a:rPr>
              <a:t>Actions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6B7F4C-1446-4C0D-90BF-3FD3755EE7E6}"/>
              </a:ext>
            </a:extLst>
          </p:cNvPr>
          <p:cNvSpPr/>
          <p:nvPr/>
        </p:nvSpPr>
        <p:spPr>
          <a:xfrm>
            <a:off x="7229475" y="2922589"/>
            <a:ext cx="1944688" cy="473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r-FR" dirty="0">
              <a:solidFill>
                <a:prstClr val="white"/>
              </a:solidFill>
            </a:endParaRPr>
          </a:p>
          <a:p>
            <a:pPr algn="ctr" defTabSz="342900">
              <a:defRPr/>
            </a:pPr>
            <a:r>
              <a:rPr lang="fr-FR" sz="1200" dirty="0">
                <a:solidFill>
                  <a:prstClr val="white"/>
                </a:solidFill>
              </a:rPr>
              <a:t>Gaming – Digital Social media – Apps </a:t>
            </a:r>
          </a:p>
          <a:p>
            <a:pPr algn="ctr" defTabSz="342900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44EC60-655A-4904-B4C3-50934B7D5C88}"/>
              </a:ext>
            </a:extLst>
          </p:cNvPr>
          <p:cNvSpPr/>
          <p:nvPr/>
        </p:nvSpPr>
        <p:spPr>
          <a:xfrm>
            <a:off x="7229475" y="4487863"/>
            <a:ext cx="1944688" cy="474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sz="1200" dirty="0">
                <a:solidFill>
                  <a:prstClr val="white"/>
                </a:solidFill>
              </a:rPr>
              <a:t>Physical social support </a:t>
            </a:r>
          </a:p>
          <a:p>
            <a:pPr algn="ctr" defTabSz="342900">
              <a:defRPr/>
            </a:pPr>
            <a:r>
              <a:rPr lang="fr-FR" sz="1200" dirty="0">
                <a:solidFill>
                  <a:prstClr val="white"/>
                </a:solidFill>
              </a:rPr>
              <a:t>Snacking – bars - Groups 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DC96811-6F4E-4674-9AF4-73DCD60E78C8}"/>
              </a:ext>
            </a:extLst>
          </p:cNvPr>
          <p:cNvCxnSpPr>
            <a:stCxn id="2" idx="6"/>
            <a:endCxn id="5" idx="4"/>
          </p:cNvCxnSpPr>
          <p:nvPr/>
        </p:nvCxnSpPr>
        <p:spPr>
          <a:xfrm flipV="1">
            <a:off x="4205288" y="3590925"/>
            <a:ext cx="1350962" cy="431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B7ECF36-FFF3-467E-85E0-5F03ACEB425B}"/>
              </a:ext>
            </a:extLst>
          </p:cNvPr>
          <p:cNvCxnSpPr>
            <a:stCxn id="2" idx="6"/>
            <a:endCxn id="6" idx="0"/>
          </p:cNvCxnSpPr>
          <p:nvPr/>
        </p:nvCxnSpPr>
        <p:spPr>
          <a:xfrm>
            <a:off x="4205288" y="4022726"/>
            <a:ext cx="1350962" cy="269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C736E4A-D3CC-47CE-9B03-CC3B195FFB56}"/>
              </a:ext>
            </a:extLst>
          </p:cNvPr>
          <p:cNvCxnSpPr>
            <a:stCxn id="5" idx="6"/>
            <a:endCxn id="12" idx="1"/>
          </p:cNvCxnSpPr>
          <p:nvPr/>
        </p:nvCxnSpPr>
        <p:spPr>
          <a:xfrm>
            <a:off x="6419851" y="3159125"/>
            <a:ext cx="809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8674F7B-9D12-42EA-BE0D-E53438CE6307}"/>
              </a:ext>
            </a:extLst>
          </p:cNvPr>
          <p:cNvCxnSpPr>
            <a:stCxn id="6" idx="6"/>
            <a:endCxn id="13" idx="1"/>
          </p:cNvCxnSpPr>
          <p:nvPr/>
        </p:nvCxnSpPr>
        <p:spPr>
          <a:xfrm>
            <a:off x="6419851" y="4724400"/>
            <a:ext cx="809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Espace réservé du texte 2">
            <a:extLst>
              <a:ext uri="{FF2B5EF4-FFF2-40B4-BE49-F238E27FC236}">
                <a16:creationId xmlns:a16="http://schemas.microsoft.com/office/drawing/2014/main" id="{EE9DE8E1-DAD0-45FC-9C46-A3054F5CA9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63863" y="1004889"/>
            <a:ext cx="6102350" cy="371475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fr-FR" altLang="fr-FR">
                <a:latin typeface="PSG"/>
              </a:rPr>
              <a:t>Une expérience à optimiser de manière sélective ?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25146B3-CDA2-4632-8DF4-60366D9FB8FC}"/>
              </a:ext>
            </a:extLst>
          </p:cNvPr>
          <p:cNvSpPr/>
          <p:nvPr/>
        </p:nvSpPr>
        <p:spPr>
          <a:xfrm>
            <a:off x="2801938" y="3590925"/>
            <a:ext cx="1403350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dirty="0" err="1">
                <a:solidFill>
                  <a:prstClr val="white"/>
                </a:solidFill>
              </a:rPr>
              <a:t>Experiential</a:t>
            </a:r>
            <a:endParaRPr lang="fr-FR" dirty="0">
              <a:solidFill>
                <a:prstClr val="white"/>
              </a:solidFill>
            </a:endParaRPr>
          </a:p>
          <a:p>
            <a:pPr algn="ctr" defTabSz="342900">
              <a:defRPr/>
            </a:pPr>
            <a:r>
              <a:rPr lang="fr-FR" dirty="0">
                <a:solidFill>
                  <a:prstClr val="white"/>
                </a:solidFill>
              </a:rPr>
              <a:t>Fan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3826A31-F598-4079-BB68-503797148622}"/>
              </a:ext>
            </a:extLst>
          </p:cNvPr>
          <p:cNvSpPr/>
          <p:nvPr/>
        </p:nvSpPr>
        <p:spPr>
          <a:xfrm>
            <a:off x="4691844" y="2727236"/>
            <a:ext cx="172819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sz="1200" dirty="0" err="1">
                <a:solidFill>
                  <a:prstClr val="white"/>
                </a:solidFill>
              </a:rPr>
              <a:t>Enlargement</a:t>
            </a:r>
            <a:endParaRPr lang="fr-FR" sz="1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05DC960-B8CC-494A-945F-BA5935BBDB09}"/>
              </a:ext>
            </a:extLst>
          </p:cNvPr>
          <p:cNvSpPr/>
          <p:nvPr/>
        </p:nvSpPr>
        <p:spPr>
          <a:xfrm>
            <a:off x="4691064" y="4292600"/>
            <a:ext cx="1728787" cy="865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dirty="0">
                <a:solidFill>
                  <a:prstClr val="white"/>
                </a:solidFill>
              </a:rPr>
              <a:t>Strengthening</a:t>
            </a:r>
          </a:p>
        </p:txBody>
      </p:sp>
      <p:sp>
        <p:nvSpPr>
          <p:cNvPr id="160774" name="ZoneTexte 6">
            <a:extLst>
              <a:ext uri="{FF2B5EF4-FFF2-40B4-BE49-F238E27FC236}">
                <a16:creationId xmlns:a16="http://schemas.microsoft.com/office/drawing/2014/main" id="{36396E89-FA5E-4952-9266-1B67F6F9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1881189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rgbClr val="000000"/>
                </a:solidFill>
                <a:latin typeface="Calibri" panose="020F0502020204030204" pitchFamily="34" charset="0"/>
              </a:rPr>
              <a:t>Fan type</a:t>
            </a:r>
          </a:p>
        </p:txBody>
      </p:sp>
      <p:sp>
        <p:nvSpPr>
          <p:cNvPr id="160775" name="ZoneTexte 7">
            <a:extLst>
              <a:ext uri="{FF2B5EF4-FFF2-40B4-BE49-F238E27FC236}">
                <a16:creationId xmlns:a16="http://schemas.microsoft.com/office/drawing/2014/main" id="{FA8DA2B9-FAE8-4547-8080-440443A3C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550" y="1893889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rgbClr val="000000"/>
                </a:solidFill>
                <a:latin typeface="Calibri" panose="020F0502020204030204" pitchFamily="34" charset="0"/>
              </a:rPr>
              <a:t>Goals</a:t>
            </a:r>
          </a:p>
        </p:txBody>
      </p:sp>
      <p:sp>
        <p:nvSpPr>
          <p:cNvPr id="160776" name="ZoneTexte 8">
            <a:extLst>
              <a:ext uri="{FF2B5EF4-FFF2-40B4-BE49-F238E27FC236}">
                <a16:creationId xmlns:a16="http://schemas.microsoft.com/office/drawing/2014/main" id="{75A5D94E-A7E8-404E-BE58-EAA578196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25" y="1881189"/>
            <a:ext cx="2484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rgbClr val="000000"/>
                </a:solidFill>
                <a:latin typeface="Calibri" panose="020F0502020204030204" pitchFamily="34" charset="0"/>
              </a:rPr>
              <a:t>Actions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208ACA-CDBC-4F03-B86C-1503E39BB873}"/>
              </a:ext>
            </a:extLst>
          </p:cNvPr>
          <p:cNvSpPr/>
          <p:nvPr/>
        </p:nvSpPr>
        <p:spPr>
          <a:xfrm>
            <a:off x="7229475" y="2922589"/>
            <a:ext cx="1944688" cy="473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fr-FR" dirty="0">
              <a:solidFill>
                <a:prstClr val="white"/>
              </a:solidFill>
            </a:endParaRPr>
          </a:p>
          <a:p>
            <a:pPr algn="ctr" defTabSz="342900">
              <a:defRPr/>
            </a:pPr>
            <a:r>
              <a:rPr lang="fr-FR" sz="1200" dirty="0">
                <a:solidFill>
                  <a:prstClr val="white"/>
                </a:solidFill>
              </a:rPr>
              <a:t>Music – Song – </a:t>
            </a:r>
            <a:r>
              <a:rPr lang="fr-FR" sz="1200" dirty="0" err="1">
                <a:solidFill>
                  <a:prstClr val="white"/>
                </a:solidFill>
              </a:rPr>
              <a:t>Videos</a:t>
            </a:r>
            <a:r>
              <a:rPr lang="fr-FR" sz="1200" dirty="0">
                <a:solidFill>
                  <a:prstClr val="white"/>
                </a:solidFill>
              </a:rPr>
              <a:t> </a:t>
            </a:r>
            <a:r>
              <a:rPr lang="fr-FR" sz="1200" dirty="0" err="1">
                <a:solidFill>
                  <a:prstClr val="white"/>
                </a:solidFill>
              </a:rPr>
              <a:t>Tifo</a:t>
            </a:r>
            <a:r>
              <a:rPr lang="fr-FR" sz="1200" dirty="0">
                <a:solidFill>
                  <a:prstClr val="white"/>
                </a:solidFill>
              </a:rPr>
              <a:t>… </a:t>
            </a:r>
            <a:r>
              <a:rPr lang="fr-FR" sz="1200" dirty="0" err="1">
                <a:solidFill>
                  <a:prstClr val="white"/>
                </a:solidFill>
              </a:rPr>
              <a:t>Gameday</a:t>
            </a:r>
            <a:endParaRPr lang="fr-FR" sz="1200" dirty="0">
              <a:solidFill>
                <a:prstClr val="white"/>
              </a:solidFill>
            </a:endParaRPr>
          </a:p>
          <a:p>
            <a:pPr algn="ctr" defTabSz="342900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B87658-00AB-45D4-B09D-0F62086822E0}"/>
              </a:ext>
            </a:extLst>
          </p:cNvPr>
          <p:cNvSpPr/>
          <p:nvPr/>
        </p:nvSpPr>
        <p:spPr>
          <a:xfrm>
            <a:off x="7229475" y="4487863"/>
            <a:ext cx="1944688" cy="474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fr-FR" sz="1200" dirty="0" err="1">
                <a:solidFill>
                  <a:prstClr val="white"/>
                </a:solidFill>
              </a:rPr>
              <a:t>Datatainment</a:t>
            </a:r>
            <a:r>
              <a:rPr lang="fr-FR" sz="1200" dirty="0">
                <a:solidFill>
                  <a:prstClr val="white"/>
                </a:solidFill>
              </a:rPr>
              <a:t>  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3CD166F-E7E3-4965-A065-A31F2C6C927A}"/>
              </a:ext>
            </a:extLst>
          </p:cNvPr>
          <p:cNvCxnSpPr>
            <a:stCxn id="4" idx="6"/>
            <a:endCxn id="5" idx="4"/>
          </p:cNvCxnSpPr>
          <p:nvPr/>
        </p:nvCxnSpPr>
        <p:spPr>
          <a:xfrm flipV="1">
            <a:off x="4205288" y="3590925"/>
            <a:ext cx="1350962" cy="431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44A213E-8F9D-45FD-A247-65FC467E3EB8}"/>
              </a:ext>
            </a:extLst>
          </p:cNvPr>
          <p:cNvCxnSpPr>
            <a:stCxn id="4" idx="6"/>
            <a:endCxn id="6" idx="0"/>
          </p:cNvCxnSpPr>
          <p:nvPr/>
        </p:nvCxnSpPr>
        <p:spPr>
          <a:xfrm>
            <a:off x="4205288" y="4022726"/>
            <a:ext cx="1350962" cy="269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CA6D3DC-3610-4DD6-B9AA-EF81FBA4C034}"/>
              </a:ext>
            </a:extLst>
          </p:cNvPr>
          <p:cNvCxnSpPr>
            <a:stCxn id="5" idx="6"/>
            <a:endCxn id="10" idx="1"/>
          </p:cNvCxnSpPr>
          <p:nvPr/>
        </p:nvCxnSpPr>
        <p:spPr>
          <a:xfrm>
            <a:off x="6419851" y="3159125"/>
            <a:ext cx="809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46EE38E-7330-446D-94C7-21EFB5BA642A}"/>
              </a:ext>
            </a:extLst>
          </p:cNvPr>
          <p:cNvCxnSpPr>
            <a:stCxn id="6" idx="6"/>
            <a:endCxn id="11" idx="1"/>
          </p:cNvCxnSpPr>
          <p:nvPr/>
        </p:nvCxnSpPr>
        <p:spPr>
          <a:xfrm>
            <a:off x="6419851" y="4724400"/>
            <a:ext cx="809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B19EFC5-4CB0-447C-9B3C-A902203A0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14" y="1217614"/>
            <a:ext cx="2992437" cy="4497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C3CE8E46-A9E0-4BA1-B1AC-0107FB0DA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88" y="1004186"/>
            <a:ext cx="3938826" cy="1943154"/>
          </a:xfrm>
          <a:effectLst>
            <a:softEdge rad="11250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255562E-3474-4D87-8D7E-CA24D7288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91" y="3052322"/>
            <a:ext cx="2023111" cy="286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7F6C7D2-BD79-43C5-8CF3-BE5DD47AA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56" y="3162631"/>
            <a:ext cx="1717358" cy="2642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1" y="-264405"/>
            <a:ext cx="11053590" cy="6217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21286" y="1030116"/>
            <a:ext cx="20464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= THE FAN</a:t>
            </a:r>
          </a:p>
        </p:txBody>
      </p:sp>
    </p:spTree>
    <p:extLst>
      <p:ext uri="{BB962C8B-B14F-4D97-AF65-F5344CB8AC3E}">
        <p14:creationId xmlns:p14="http://schemas.microsoft.com/office/powerpoint/2010/main" val="35147486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CD2D517-BC35-4439-AC31-06DF764F2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53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2DD3F846-0483-40F5-A881-0C1AD2A0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12" y="801793"/>
            <a:ext cx="9250976" cy="527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4580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85225-4221-4672-B1DE-C34BFFF5F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9185A36-569D-472B-9FD9-37E232564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18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B55C46-EDB8-4EC2-AD52-94B111D3A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6441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6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631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8" name="Freeform: Shape 145417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420" name="Freeform: Shape 145419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1C0654A2-904C-4C11-BCC6-F1EDA2A6F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400"/>
              <a:t>Facteurs clés de succès</a:t>
            </a:r>
          </a:p>
        </p:txBody>
      </p:sp>
      <p:graphicFrame>
        <p:nvGraphicFramePr>
          <p:cNvPr id="145413" name="Rectangle 3">
            <a:extLst>
              <a:ext uri="{FF2B5EF4-FFF2-40B4-BE49-F238E27FC236}">
                <a16:creationId xmlns:a16="http://schemas.microsoft.com/office/drawing/2014/main" id="{D5D73A63-4E79-445D-AC46-89ACAE1F35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7003051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42" name="Freeform: Shape 146441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444" name="Freeform: Shape 146443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873B67F1-A66D-4518-8080-E36B178CE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400"/>
              <a:t>Évolutions et opportunités</a:t>
            </a:r>
          </a:p>
        </p:txBody>
      </p:sp>
      <p:graphicFrame>
        <p:nvGraphicFramePr>
          <p:cNvPr id="146437" name="Rectangle 3">
            <a:extLst>
              <a:ext uri="{FF2B5EF4-FFF2-40B4-BE49-F238E27FC236}">
                <a16:creationId xmlns:a16="http://schemas.microsoft.com/office/drawing/2014/main" id="{9533F111-4BFC-474E-91D1-7944B907CE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6998675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>
            <a:extLst>
              <a:ext uri="{FF2B5EF4-FFF2-40B4-BE49-F238E27FC236}">
                <a16:creationId xmlns:a16="http://schemas.microsoft.com/office/drawing/2014/main" id="{AB2E200A-D841-40CD-9C6F-DF2C310C5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335" y="300039"/>
            <a:ext cx="10189028" cy="83343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altLang="fr-FR" b="1" dirty="0"/>
              <a:t>« </a:t>
            </a:r>
            <a:r>
              <a:rPr lang="fr-FR" altLang="fr-FR" b="1" dirty="0" err="1"/>
              <a:t>Relational</a:t>
            </a:r>
            <a:r>
              <a:rPr lang="fr-FR" altLang="fr-FR" b="1" dirty="0"/>
              <a:t> » Business Model : audience </a:t>
            </a:r>
            <a:r>
              <a:rPr lang="fr-FR" altLang="fr-FR" b="1" dirty="0" err="1"/>
              <a:t>BtB</a:t>
            </a:r>
            <a:endParaRPr lang="en-US" altLang="fr-FR" b="1" dirty="0"/>
          </a:p>
        </p:txBody>
      </p:sp>
      <p:sp>
        <p:nvSpPr>
          <p:cNvPr id="166915" name="Rectangle 4">
            <a:extLst>
              <a:ext uri="{FF2B5EF4-FFF2-40B4-BE49-F238E27FC236}">
                <a16:creationId xmlns:a16="http://schemas.microsoft.com/office/drawing/2014/main" id="{B3E4F0F8-5F8F-4B4D-AA85-8FA9D7B90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451" y="3348038"/>
            <a:ext cx="1135063" cy="755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REPUTATION</a:t>
            </a:r>
          </a:p>
        </p:txBody>
      </p:sp>
      <p:sp>
        <p:nvSpPr>
          <p:cNvPr id="166916" name="Rectangle 5">
            <a:extLst>
              <a:ext uri="{FF2B5EF4-FFF2-40B4-BE49-F238E27FC236}">
                <a16:creationId xmlns:a16="http://schemas.microsoft.com/office/drawing/2014/main" id="{53C76D20-E913-4FEA-9F4D-6C6821450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6214" y="3348038"/>
            <a:ext cx="1133475" cy="7556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FFFF00"/>
                </a:solidFill>
                <a:latin typeface="Calibri" panose="020F0502020204030204" pitchFamily="34" charset="0"/>
              </a:rPr>
              <a:t>SOCIAL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FFFF00"/>
                </a:solidFill>
                <a:latin typeface="Calibri" panose="020F0502020204030204" pitchFamily="34" charset="0"/>
              </a:rPr>
              <a:t>CAPITAL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FFFF00"/>
                </a:solidFill>
                <a:latin typeface="Calibri" panose="020F0502020204030204" pitchFamily="34" charset="0"/>
              </a:rPr>
              <a:t>BRAND</a:t>
            </a:r>
          </a:p>
        </p:txBody>
      </p:sp>
      <p:sp>
        <p:nvSpPr>
          <p:cNvPr id="166917" name="Rectangle 6">
            <a:extLst>
              <a:ext uri="{FF2B5EF4-FFF2-40B4-BE49-F238E27FC236}">
                <a16:creationId xmlns:a16="http://schemas.microsoft.com/office/drawing/2014/main" id="{FE955FD3-E0AA-43E6-9774-1ED65C633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9438" y="2322513"/>
            <a:ext cx="1135062" cy="755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SPONSORSHIP</a:t>
            </a:r>
          </a:p>
        </p:txBody>
      </p:sp>
      <p:sp>
        <p:nvSpPr>
          <p:cNvPr id="166918" name="Rectangle 7">
            <a:extLst>
              <a:ext uri="{FF2B5EF4-FFF2-40B4-BE49-F238E27FC236}">
                <a16:creationId xmlns:a16="http://schemas.microsoft.com/office/drawing/2014/main" id="{DF36538A-4756-4531-9DDA-9547D9E27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413" y="4375150"/>
            <a:ext cx="1135062" cy="755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PHYSICAL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SUPPORT</a:t>
            </a: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6061F9E3-6D83-4E6C-B65A-75747B11AC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89688" y="3078164"/>
            <a:ext cx="53975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Oval 11">
            <a:extLst>
              <a:ext uri="{FF2B5EF4-FFF2-40B4-BE49-F238E27FC236}">
                <a16:creationId xmlns:a16="http://schemas.microsoft.com/office/drawing/2014/main" id="{DD97BBA4-BB31-470A-AB2E-3669546B1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9" y="3240088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id="{C35E754E-85E0-4747-ABE7-77BF98EB42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67176" y="2646363"/>
            <a:ext cx="2862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Line 13">
            <a:extLst>
              <a:ext uri="{FF2B5EF4-FFF2-40B4-BE49-F238E27FC236}">
                <a16:creationId xmlns:a16="http://schemas.microsoft.com/office/drawing/2014/main" id="{095D43C4-F2C0-4F26-BA71-4C4578D51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2646364"/>
            <a:ext cx="0" cy="701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8AF0434F-C54B-4F5A-8D54-323796C73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089" y="2700338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id="{59F73656-4C9E-4F62-8E44-9420E6EA63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89688" y="4103688"/>
            <a:ext cx="595312" cy="271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Oval 17">
            <a:extLst>
              <a:ext uri="{FF2B5EF4-FFF2-40B4-BE49-F238E27FC236}">
                <a16:creationId xmlns:a16="http://schemas.microsoft.com/office/drawing/2014/main" id="{9A90C29F-BEB5-4504-AD86-BAE592B4D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9" y="3941763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5" name="Line 18">
            <a:extLst>
              <a:ext uri="{FF2B5EF4-FFF2-40B4-BE49-F238E27FC236}">
                <a16:creationId xmlns:a16="http://schemas.microsoft.com/office/drawing/2014/main" id="{969A5413-A3B3-4627-813F-BEF93C015A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08513" y="372586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Oval 19">
            <a:extLst>
              <a:ext uri="{FF2B5EF4-FFF2-40B4-BE49-F238E27FC236}">
                <a16:creationId xmlns:a16="http://schemas.microsoft.com/office/drawing/2014/main" id="{7EC0CA25-BBE7-4896-9B19-E11B76697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389" y="3455988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7" name="Line 20">
            <a:extLst>
              <a:ext uri="{FF2B5EF4-FFF2-40B4-BE49-F238E27FC236}">
                <a16:creationId xmlns:a16="http://schemas.microsoft.com/office/drawing/2014/main" id="{43CEFA6B-42F4-4A86-9405-7D05DDCFF7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8513" y="388778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1B5A7EA1-F6AB-482A-8AFE-88D609D9B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389" y="3941763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9" name="Line 22">
            <a:extLst>
              <a:ext uri="{FF2B5EF4-FFF2-40B4-BE49-F238E27FC236}">
                <a16:creationId xmlns:a16="http://schemas.microsoft.com/office/drawing/2014/main" id="{B1CF5B8B-B242-43E6-B77F-CCBB68F235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78725" y="3078164"/>
            <a:ext cx="0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Oval 23">
            <a:extLst>
              <a:ext uri="{FF2B5EF4-FFF2-40B4-BE49-F238E27FC236}">
                <a16:creationId xmlns:a16="http://schemas.microsoft.com/office/drawing/2014/main" id="{D06A626D-28C4-44B7-9468-27C4D7172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939" y="5076825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83C6B270-BCBF-4596-A1D4-50F289D971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75125" y="4914900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Line 25">
            <a:extLst>
              <a:ext uri="{FF2B5EF4-FFF2-40B4-BE49-F238E27FC236}">
                <a16:creationId xmlns:a16="http://schemas.microsoft.com/office/drawing/2014/main" id="{FA5B8255-E526-49FD-A918-BE252B052B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75125" y="4103688"/>
            <a:ext cx="0" cy="811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Line 26">
            <a:extLst>
              <a:ext uri="{FF2B5EF4-FFF2-40B4-BE49-F238E27FC236}">
                <a16:creationId xmlns:a16="http://schemas.microsoft.com/office/drawing/2014/main" id="{A8254212-13F5-4297-B634-A2B8DEC8EB46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3078164"/>
            <a:ext cx="0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Oval 27">
            <a:extLst>
              <a:ext uri="{FF2B5EF4-FFF2-40B4-BE49-F238E27FC236}">
                <a16:creationId xmlns:a16="http://schemas.microsoft.com/office/drawing/2014/main" id="{6F243235-C941-4A3E-A54D-838FF5DC5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239" y="3509963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5" name="Oval 28">
            <a:extLst>
              <a:ext uri="{FF2B5EF4-FFF2-40B4-BE49-F238E27FC236}">
                <a16:creationId xmlns:a16="http://schemas.microsoft.com/office/drawing/2014/main" id="{319FBBC2-21F5-4CB5-B2B9-33EAEBF01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576" y="3509963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073" name="Oval 29">
            <a:extLst>
              <a:ext uri="{FF2B5EF4-FFF2-40B4-BE49-F238E27FC236}">
                <a16:creationId xmlns:a16="http://schemas.microsoft.com/office/drawing/2014/main" id="{A3F3B738-801C-4FA5-8036-68515A56D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4" y="5292725"/>
            <a:ext cx="973137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chemeClr val="bg1"/>
                </a:solidFill>
              </a:rPr>
              <a:t>Hospitality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chemeClr val="bg1"/>
                </a:solidFill>
              </a:rPr>
              <a:t>Management</a:t>
            </a:r>
          </a:p>
        </p:txBody>
      </p:sp>
      <p:sp>
        <p:nvSpPr>
          <p:cNvPr id="2074" name="Oval 30">
            <a:extLst>
              <a:ext uri="{FF2B5EF4-FFF2-40B4-BE49-F238E27FC236}">
                <a16:creationId xmlns:a16="http://schemas.microsoft.com/office/drawing/2014/main" id="{87166F66-9C5A-4BCA-99FD-BBB2F4A7D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7389" y="1512888"/>
            <a:ext cx="973137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chemeClr val="bg1"/>
                </a:solidFill>
              </a:rPr>
              <a:t>CRM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chemeClr val="bg1"/>
                </a:solidFill>
              </a:rPr>
              <a:t>Negociation</a:t>
            </a:r>
          </a:p>
        </p:txBody>
      </p:sp>
      <p:sp>
        <p:nvSpPr>
          <p:cNvPr id="2075" name="Oval 31">
            <a:extLst>
              <a:ext uri="{FF2B5EF4-FFF2-40B4-BE49-F238E27FC236}">
                <a16:creationId xmlns:a16="http://schemas.microsoft.com/office/drawing/2014/main" id="{8944B2A3-7AAE-4BC1-95B2-DD18FF077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4" y="4211638"/>
            <a:ext cx="973137" cy="6477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Interpersonnal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Networking</a:t>
            </a:r>
          </a:p>
        </p:txBody>
      </p:sp>
      <p:sp>
        <p:nvSpPr>
          <p:cNvPr id="2076" name="Oval 32">
            <a:extLst>
              <a:ext uri="{FF2B5EF4-FFF2-40B4-BE49-F238E27FC236}">
                <a16:creationId xmlns:a16="http://schemas.microsoft.com/office/drawing/2014/main" id="{39F7C182-F220-41D6-8BBA-97F78229A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650" y="4265613"/>
            <a:ext cx="973138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chemeClr val="bg1"/>
                </a:solidFill>
              </a:rPr>
              <a:t>Sport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chemeClr val="bg1"/>
                </a:solidFill>
              </a:rPr>
              <a:t>Management</a:t>
            </a:r>
          </a:p>
        </p:txBody>
      </p:sp>
      <p:sp>
        <p:nvSpPr>
          <p:cNvPr id="166941" name="Line 33">
            <a:extLst>
              <a:ext uri="{FF2B5EF4-FFF2-40B4-BE49-F238E27FC236}">
                <a16:creationId xmlns:a16="http://schemas.microsoft.com/office/drawing/2014/main" id="{252BAF63-4CA0-4170-9520-CD84B7E2DB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49938" y="4103689"/>
            <a:ext cx="0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6942" name="Line 34">
            <a:extLst>
              <a:ext uri="{FF2B5EF4-FFF2-40B4-BE49-F238E27FC236}">
                <a16:creationId xmlns:a16="http://schemas.microsoft.com/office/drawing/2014/main" id="{5369D761-E0BA-47EA-B138-E7CD2FBC11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78725" y="5130801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6943" name="Line 35">
            <a:extLst>
              <a:ext uri="{FF2B5EF4-FFF2-40B4-BE49-F238E27FC236}">
                <a16:creationId xmlns:a16="http://schemas.microsoft.com/office/drawing/2014/main" id="{6A404DC7-3D20-4722-9DC8-CCD9592839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1" y="4103689"/>
            <a:ext cx="161925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6944" name="Line 36">
            <a:extLst>
              <a:ext uri="{FF2B5EF4-FFF2-40B4-BE49-F238E27FC236}">
                <a16:creationId xmlns:a16="http://schemas.microsoft.com/office/drawing/2014/main" id="{69E72310-18A1-48DD-9735-3A8251C40F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3163" y="216058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81" name="Rectangle 41">
            <a:extLst>
              <a:ext uri="{FF2B5EF4-FFF2-40B4-BE49-F238E27FC236}">
                <a16:creationId xmlns:a16="http://schemas.microsoft.com/office/drawing/2014/main" id="{34B70D24-BC18-4470-BF07-9233AD0EF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1" y="5135563"/>
            <a:ext cx="485775" cy="323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350">
              <a:solidFill>
                <a:srgbClr val="000000"/>
              </a:solidFill>
            </a:endParaRPr>
          </a:p>
        </p:txBody>
      </p:sp>
      <p:sp>
        <p:nvSpPr>
          <p:cNvPr id="2082" name="Oval 42">
            <a:extLst>
              <a:ext uri="{FF2B5EF4-FFF2-40B4-BE49-F238E27FC236}">
                <a16:creationId xmlns:a16="http://schemas.microsoft.com/office/drawing/2014/main" id="{19711673-58DA-4987-9C64-AF5AE1528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1" y="5568950"/>
            <a:ext cx="487363" cy="3238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350">
              <a:solidFill>
                <a:srgbClr val="000000"/>
              </a:solidFill>
            </a:endParaRPr>
          </a:p>
        </p:txBody>
      </p:sp>
      <p:sp>
        <p:nvSpPr>
          <p:cNvPr id="2083" name="Text Box 43">
            <a:extLst>
              <a:ext uri="{FF2B5EF4-FFF2-40B4-BE49-F238E27FC236}">
                <a16:creationId xmlns:a16="http://schemas.microsoft.com/office/drawing/2014/main" id="{29415C6E-385C-4E0E-9C20-0D2248E78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039" y="5135564"/>
            <a:ext cx="11334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sz="1350">
                <a:latin typeface="Arial" panose="020B0604020202020204" pitchFamily="34" charset="0"/>
              </a:rPr>
              <a:t>resources</a:t>
            </a:r>
          </a:p>
        </p:txBody>
      </p:sp>
      <p:sp>
        <p:nvSpPr>
          <p:cNvPr id="2084" name="Text Box 44">
            <a:extLst>
              <a:ext uri="{FF2B5EF4-FFF2-40B4-BE49-F238E27FC236}">
                <a16:creationId xmlns:a16="http://schemas.microsoft.com/office/drawing/2014/main" id="{B43275E2-33B2-457D-90DA-965CAC39F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038" y="5589589"/>
            <a:ext cx="129540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sz="1350">
                <a:latin typeface="Arial" panose="020B0604020202020204" pitchFamily="34" charset="0"/>
              </a:rPr>
              <a:t>competencies</a:t>
            </a:r>
          </a:p>
        </p:txBody>
      </p:sp>
      <p:sp>
        <p:nvSpPr>
          <p:cNvPr id="2085" name="Rectangle 45">
            <a:extLst>
              <a:ext uri="{FF2B5EF4-FFF2-40B4-BE49-F238E27FC236}">
                <a16:creationId xmlns:a16="http://schemas.microsoft.com/office/drawing/2014/main" id="{8D73DBAE-C8F4-4526-8D40-EF6527C5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5029200"/>
            <a:ext cx="1809750" cy="97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350">
              <a:solidFill>
                <a:srgbClr val="000000"/>
              </a:solidFill>
            </a:endParaRPr>
          </a:p>
        </p:txBody>
      </p:sp>
      <p:sp>
        <p:nvSpPr>
          <p:cNvPr id="2086" name="Rectangle 49">
            <a:extLst>
              <a:ext uri="{FF2B5EF4-FFF2-40B4-BE49-F238E27FC236}">
                <a16:creationId xmlns:a16="http://schemas.microsoft.com/office/drawing/2014/main" id="{CA656B94-5979-4D1B-9C98-440F5B7AE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50" y="2646363"/>
            <a:ext cx="1295400" cy="2430462"/>
          </a:xfrm>
          <a:prstGeom prst="rect">
            <a:avLst/>
          </a:prstGeom>
          <a:solidFill>
            <a:schemeClr val="accent1">
              <a:alpha val="1490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350" dirty="0" err="1"/>
              <a:t>Offer</a:t>
            </a:r>
            <a:r>
              <a:rPr lang="fr-FR" altLang="fr-FR" sz="1350" dirty="0"/>
              <a:t> </a:t>
            </a:r>
            <a:r>
              <a:rPr lang="fr-FR" altLang="fr-FR" sz="1350" dirty="0" err="1"/>
              <a:t>attractivity</a:t>
            </a:r>
            <a:endParaRPr lang="fr-FR" altLang="fr-FR" sz="135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endParaRPr lang="fr-FR" altLang="fr-FR" sz="135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fr-FR" altLang="fr-FR" sz="900" dirty="0"/>
              <a:t>SPONSORSHIP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fr-FR" altLang="fr-FR" sz="900" dirty="0"/>
              <a:t>PR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fr-FR" altLang="fr-FR" sz="900" dirty="0" err="1"/>
              <a:t>Visibility</a:t>
            </a:r>
            <a:endParaRPr lang="fr-FR" altLang="fr-FR" sz="900" dirty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fr-FR" altLang="fr-FR" sz="900" dirty="0"/>
              <a:t>CSR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endParaRPr lang="fr-FR" altLang="fr-FR" sz="9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fr-FR" altLang="fr-FR" sz="900" dirty="0"/>
              <a:t>Media </a:t>
            </a:r>
            <a:r>
              <a:rPr lang="fr-FR" altLang="fr-FR" sz="900" dirty="0" err="1"/>
              <a:t>rights</a:t>
            </a:r>
            <a:endParaRPr lang="fr-FR" altLang="fr-FR" sz="9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endParaRPr lang="fr-FR" altLang="fr-FR" sz="9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fr-FR" altLang="fr-FR" sz="900" dirty="0"/>
              <a:t>Ticketing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fr-FR" altLang="fr-FR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4" grpId="0" animBg="1"/>
      <p:bldP spid="2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>
            <a:extLst>
              <a:ext uri="{FF2B5EF4-FFF2-40B4-BE49-F238E27FC236}">
                <a16:creationId xmlns:a16="http://schemas.microsoft.com/office/drawing/2014/main" id="{F9F15F46-B999-491E-A693-F6B97015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7988"/>
            <a:ext cx="11541961" cy="6524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altLang="fr-FR" b="1" dirty="0"/>
              <a:t>« </a:t>
            </a:r>
            <a:r>
              <a:rPr lang="fr-FR" altLang="fr-FR" b="1" dirty="0" err="1"/>
              <a:t>Reputational</a:t>
            </a:r>
            <a:r>
              <a:rPr lang="fr-FR" altLang="fr-FR" b="1" dirty="0"/>
              <a:t> » Business Model : Audience Médias</a:t>
            </a:r>
            <a:endParaRPr lang="en-US" altLang="fr-FR" b="1" dirty="0"/>
          </a:p>
        </p:txBody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AE9E4C8C-0D1E-4A8B-810F-C93214315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3408364"/>
            <a:ext cx="1135062" cy="757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FACILITIES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STADIUM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ARENA</a:t>
            </a:r>
          </a:p>
        </p:txBody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3D4EE6E6-6D37-4811-A4C9-242664A6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3408364"/>
            <a:ext cx="1135063" cy="7572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FFFF00"/>
                </a:solidFill>
                <a:latin typeface="Calibri" panose="020F0502020204030204" pitchFamily="34" charset="0"/>
              </a:rPr>
              <a:t>REPUTATION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BRAND</a:t>
            </a:r>
          </a:p>
        </p:txBody>
      </p:sp>
      <p:sp>
        <p:nvSpPr>
          <p:cNvPr id="167941" name="Rectangle 4">
            <a:extLst>
              <a:ext uri="{FF2B5EF4-FFF2-40B4-BE49-F238E27FC236}">
                <a16:creationId xmlns:a16="http://schemas.microsoft.com/office/drawing/2014/main" id="{19B1FD16-F4BA-449C-BEFA-79BC65EDD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7213" y="2382838"/>
            <a:ext cx="1135062" cy="755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SPONSORSHIP</a:t>
            </a:r>
          </a:p>
        </p:txBody>
      </p:sp>
      <p:sp>
        <p:nvSpPr>
          <p:cNvPr id="167942" name="Rectangle 5">
            <a:extLst>
              <a:ext uri="{FF2B5EF4-FFF2-40B4-BE49-F238E27FC236}">
                <a16:creationId xmlns:a16="http://schemas.microsoft.com/office/drawing/2014/main" id="{F4EBF5EF-6D8E-48AE-ABBD-595F6AB86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188" y="4435475"/>
            <a:ext cx="1135062" cy="7556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SOCIAL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chemeClr val="bg1"/>
                </a:solidFill>
                <a:latin typeface="Calibri" panose="020F0502020204030204" pitchFamily="34" charset="0"/>
              </a:rPr>
              <a:t>CAPITAL</a:t>
            </a:r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6209FFC0-10AA-43F5-91FD-8CA11F3BE8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67463" y="3138489"/>
            <a:ext cx="53975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6" name="Oval 7">
            <a:extLst>
              <a:ext uri="{FF2B5EF4-FFF2-40B4-BE49-F238E27FC236}">
                <a16:creationId xmlns:a16="http://schemas.microsoft.com/office/drawing/2014/main" id="{7DBF363B-CC02-4800-A04E-BF39C5400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364" y="3300413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7" name="Line 8">
            <a:extLst>
              <a:ext uri="{FF2B5EF4-FFF2-40B4-BE49-F238E27FC236}">
                <a16:creationId xmlns:a16="http://schemas.microsoft.com/office/drawing/2014/main" id="{FB882BB3-BD3C-4D98-86CD-195AEAC316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44951" y="2706688"/>
            <a:ext cx="28622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8" name="Line 9">
            <a:extLst>
              <a:ext uri="{FF2B5EF4-FFF2-40B4-BE49-F238E27FC236}">
                <a16:creationId xmlns:a16="http://schemas.microsoft.com/office/drawing/2014/main" id="{BB710CD4-E339-4717-B37E-FA82A30EC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4950" y="2706689"/>
            <a:ext cx="0" cy="701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9" name="Oval 10">
            <a:extLst>
              <a:ext uri="{FF2B5EF4-FFF2-40B4-BE49-F238E27FC236}">
                <a16:creationId xmlns:a16="http://schemas.microsoft.com/office/drawing/2014/main" id="{C1C7C8CD-BDF1-43CA-9879-0FA6A3CC1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551" y="2760663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E0E3A6F4-4391-4B6D-8DFD-D6E9109616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7464" y="4165601"/>
            <a:ext cx="593725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" name="Oval 12">
            <a:extLst>
              <a:ext uri="{FF2B5EF4-FFF2-40B4-BE49-F238E27FC236}">
                <a16:creationId xmlns:a16="http://schemas.microsoft.com/office/drawing/2014/main" id="{9F2F5636-9007-4158-8EE2-3BE7B30EF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364" y="4002088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52" name="Line 13">
            <a:extLst>
              <a:ext uri="{FF2B5EF4-FFF2-40B4-BE49-F238E27FC236}">
                <a16:creationId xmlns:a16="http://schemas.microsoft.com/office/drawing/2014/main" id="{3BCF79F9-27D8-433E-A529-2235DE831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84700" y="3787775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3" name="Oval 14">
            <a:extLst>
              <a:ext uri="{FF2B5EF4-FFF2-40B4-BE49-F238E27FC236}">
                <a16:creationId xmlns:a16="http://schemas.microsoft.com/office/drawing/2014/main" id="{C1D3EC25-1984-4C50-96AE-F93161D0C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164" y="3516313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54" name="Line 15">
            <a:extLst>
              <a:ext uri="{FF2B5EF4-FFF2-40B4-BE49-F238E27FC236}">
                <a16:creationId xmlns:a16="http://schemas.microsoft.com/office/drawing/2014/main" id="{836C3630-5078-44F4-83E3-07641394B6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4700" y="394970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" name="Oval 16">
            <a:extLst>
              <a:ext uri="{FF2B5EF4-FFF2-40B4-BE49-F238E27FC236}">
                <a16:creationId xmlns:a16="http://schemas.microsoft.com/office/drawing/2014/main" id="{84B73B50-F694-44F2-9FC3-951797879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164" y="4002088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56" name="Line 17">
            <a:extLst>
              <a:ext uri="{FF2B5EF4-FFF2-40B4-BE49-F238E27FC236}">
                <a16:creationId xmlns:a16="http://schemas.microsoft.com/office/drawing/2014/main" id="{8516BC74-3517-4B17-A0C5-CAF63B9965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4913" y="3138489"/>
            <a:ext cx="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7" name="Oval 18">
            <a:extLst>
              <a:ext uri="{FF2B5EF4-FFF2-40B4-BE49-F238E27FC236}">
                <a16:creationId xmlns:a16="http://schemas.microsoft.com/office/drawing/2014/main" id="{F4CBBD88-487F-4198-83FA-731E7FDC2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7714" y="5137150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58" name="Line 19">
            <a:extLst>
              <a:ext uri="{FF2B5EF4-FFF2-40B4-BE49-F238E27FC236}">
                <a16:creationId xmlns:a16="http://schemas.microsoft.com/office/drawing/2014/main" id="{7C160068-B7EF-4B3D-9139-C4389F37FD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52900" y="4975225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9" name="Line 20">
            <a:extLst>
              <a:ext uri="{FF2B5EF4-FFF2-40B4-BE49-F238E27FC236}">
                <a16:creationId xmlns:a16="http://schemas.microsoft.com/office/drawing/2014/main" id="{A8312943-04BA-4E74-8AC6-50296D62EC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52900" y="4164013"/>
            <a:ext cx="0" cy="8112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" name="Line 21">
            <a:extLst>
              <a:ext uri="{FF2B5EF4-FFF2-40B4-BE49-F238E27FC236}">
                <a16:creationId xmlns:a16="http://schemas.microsoft.com/office/drawing/2014/main" id="{E03EC2E2-537B-4970-B529-52C85423E5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6375" y="3138489"/>
            <a:ext cx="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" name="Oval 22">
            <a:extLst>
              <a:ext uri="{FF2B5EF4-FFF2-40B4-BE49-F238E27FC236}">
                <a16:creationId xmlns:a16="http://schemas.microsoft.com/office/drawing/2014/main" id="{B7107396-C53E-4C21-9529-DBFDBB989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014" y="3570288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62" name="Oval 23">
            <a:extLst>
              <a:ext uri="{FF2B5EF4-FFF2-40B4-BE49-F238E27FC236}">
                <a16:creationId xmlns:a16="http://schemas.microsoft.com/office/drawing/2014/main" id="{32993C19-68CF-44A5-84FF-F4A182635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8764" y="3570288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3097" name="Oval 24">
            <a:extLst>
              <a:ext uri="{FF2B5EF4-FFF2-40B4-BE49-F238E27FC236}">
                <a16:creationId xmlns:a16="http://schemas.microsoft.com/office/drawing/2014/main" id="{C6A99A7C-7AAA-4902-9BF1-ED475BC01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139" y="5353050"/>
            <a:ext cx="973137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chemeClr val="bg1"/>
                </a:solidFill>
              </a:rPr>
              <a:t>Negociation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chemeClr val="bg1"/>
                </a:solidFill>
              </a:rPr>
              <a:t>Hospitality</a:t>
            </a:r>
          </a:p>
        </p:txBody>
      </p:sp>
      <p:sp>
        <p:nvSpPr>
          <p:cNvPr id="3098" name="Oval 25">
            <a:extLst>
              <a:ext uri="{FF2B5EF4-FFF2-40B4-BE49-F238E27FC236}">
                <a16:creationId xmlns:a16="http://schemas.microsoft.com/office/drawing/2014/main" id="{CBCF3DE7-8057-40E5-9D3A-2AFDF4F6B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5164" y="1573213"/>
            <a:ext cx="973137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chemeClr val="bg1"/>
                </a:solidFill>
              </a:rPr>
              <a:t>Activation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chemeClr val="bg1"/>
                </a:solidFill>
              </a:rPr>
              <a:t>CRM</a:t>
            </a:r>
          </a:p>
        </p:txBody>
      </p:sp>
      <p:sp>
        <p:nvSpPr>
          <p:cNvPr id="3099" name="Oval 26">
            <a:extLst>
              <a:ext uri="{FF2B5EF4-FFF2-40B4-BE49-F238E27FC236}">
                <a16:creationId xmlns:a16="http://schemas.microsoft.com/office/drawing/2014/main" id="{FA7C1FA3-611E-4059-8C64-754F27C17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938" y="4273550"/>
            <a:ext cx="971550" cy="647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Brand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Management</a:t>
            </a:r>
          </a:p>
        </p:txBody>
      </p:sp>
      <p:sp>
        <p:nvSpPr>
          <p:cNvPr id="3100" name="Oval 27">
            <a:extLst>
              <a:ext uri="{FF2B5EF4-FFF2-40B4-BE49-F238E27FC236}">
                <a16:creationId xmlns:a16="http://schemas.microsoft.com/office/drawing/2014/main" id="{01360E3A-0B67-44AC-A36E-739AD5C65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425" y="4325938"/>
            <a:ext cx="973138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dirty="0">
                <a:solidFill>
                  <a:schemeClr val="bg1"/>
                </a:solidFill>
              </a:rPr>
              <a:t>Ticketing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dirty="0">
                <a:solidFill>
                  <a:schemeClr val="bg1"/>
                </a:solidFill>
              </a:rPr>
              <a:t>Entertainment</a:t>
            </a:r>
          </a:p>
        </p:txBody>
      </p:sp>
      <p:sp>
        <p:nvSpPr>
          <p:cNvPr id="167965" name="Line 28">
            <a:extLst>
              <a:ext uri="{FF2B5EF4-FFF2-40B4-BE49-F238E27FC236}">
                <a16:creationId xmlns:a16="http://schemas.microsoft.com/office/drawing/2014/main" id="{7738B214-6CF4-4457-8CD9-472E638F0B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7713" y="4165600"/>
            <a:ext cx="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966" name="Line 29">
            <a:extLst>
              <a:ext uri="{FF2B5EF4-FFF2-40B4-BE49-F238E27FC236}">
                <a16:creationId xmlns:a16="http://schemas.microsoft.com/office/drawing/2014/main" id="{D7C96CBB-F60C-4967-B985-A510DD0D8E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54913" y="5191126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967" name="Line 30">
            <a:extLst>
              <a:ext uri="{FF2B5EF4-FFF2-40B4-BE49-F238E27FC236}">
                <a16:creationId xmlns:a16="http://schemas.microsoft.com/office/drawing/2014/main" id="{88E6339A-4E5F-461D-A51E-70ECEC98C2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59176" y="4164014"/>
            <a:ext cx="161925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7968" name="Line 31">
            <a:extLst>
              <a:ext uri="{FF2B5EF4-FFF2-40B4-BE49-F238E27FC236}">
                <a16:creationId xmlns:a16="http://schemas.microsoft.com/office/drawing/2014/main" id="{734E949A-56D5-462A-A833-9CEB82AAE5EC}"/>
              </a:ext>
            </a:extLst>
          </p:cNvPr>
          <p:cNvSpPr>
            <a:spLocks noChangeShapeType="1"/>
          </p:cNvSpPr>
          <p:nvPr/>
        </p:nvSpPr>
        <p:spPr bwMode="auto">
          <a:xfrm>
            <a:off x="7500938" y="2220914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05" name="Rectangle 35">
            <a:extLst>
              <a:ext uri="{FF2B5EF4-FFF2-40B4-BE49-F238E27FC236}">
                <a16:creationId xmlns:a16="http://schemas.microsoft.com/office/drawing/2014/main" id="{E2C951B1-F52D-4102-B4D6-6262A656A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39" y="5119688"/>
            <a:ext cx="485775" cy="323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350">
              <a:solidFill>
                <a:srgbClr val="000000"/>
              </a:solidFill>
            </a:endParaRPr>
          </a:p>
        </p:txBody>
      </p:sp>
      <p:sp>
        <p:nvSpPr>
          <p:cNvPr id="3106" name="Oval 36">
            <a:extLst>
              <a:ext uri="{FF2B5EF4-FFF2-40B4-BE49-F238E27FC236}">
                <a16:creationId xmlns:a16="http://schemas.microsoft.com/office/drawing/2014/main" id="{07CB6494-EE59-4A86-A0E3-67F831885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1938" y="5551488"/>
            <a:ext cx="487362" cy="3238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350">
              <a:solidFill>
                <a:srgbClr val="000000"/>
              </a:solidFill>
            </a:endParaRPr>
          </a:p>
        </p:txBody>
      </p:sp>
      <p:sp>
        <p:nvSpPr>
          <p:cNvPr id="3107" name="Text Box 37">
            <a:extLst>
              <a:ext uri="{FF2B5EF4-FFF2-40B4-BE49-F238E27FC236}">
                <a16:creationId xmlns:a16="http://schemas.microsoft.com/office/drawing/2014/main" id="{0116FCAB-3CA6-46ED-B3E4-B7BA057A1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276" y="5119689"/>
            <a:ext cx="1135063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sz="1350">
                <a:latin typeface="Arial" panose="020B0604020202020204" pitchFamily="34" charset="0"/>
              </a:rPr>
              <a:t>resources</a:t>
            </a:r>
          </a:p>
        </p:txBody>
      </p:sp>
      <p:sp>
        <p:nvSpPr>
          <p:cNvPr id="3108" name="Text Box 38">
            <a:extLst>
              <a:ext uri="{FF2B5EF4-FFF2-40B4-BE49-F238E27FC236}">
                <a16:creationId xmlns:a16="http://schemas.microsoft.com/office/drawing/2014/main" id="{71F82736-874D-4E18-A564-9676BF4FE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289" y="5551489"/>
            <a:ext cx="1296987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sz="1350">
                <a:latin typeface="Arial" panose="020B0604020202020204" pitchFamily="34" charset="0"/>
              </a:rPr>
              <a:t>competencies</a:t>
            </a:r>
          </a:p>
        </p:txBody>
      </p:sp>
      <p:sp>
        <p:nvSpPr>
          <p:cNvPr id="3109" name="Rectangle 39">
            <a:extLst>
              <a:ext uri="{FF2B5EF4-FFF2-40B4-BE49-F238E27FC236}">
                <a16:creationId xmlns:a16="http://schemas.microsoft.com/office/drawing/2014/main" id="{99EB82FF-32E6-400E-8048-B3979BD0B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588" y="5011738"/>
            <a:ext cx="1808162" cy="97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350">
              <a:solidFill>
                <a:srgbClr val="000000"/>
              </a:solidFill>
            </a:endParaRPr>
          </a:p>
        </p:txBody>
      </p:sp>
      <p:sp>
        <p:nvSpPr>
          <p:cNvPr id="3110" name="Oval 42">
            <a:extLst>
              <a:ext uri="{FF2B5EF4-FFF2-40B4-BE49-F238E27FC236}">
                <a16:creationId xmlns:a16="http://schemas.microsoft.com/office/drawing/2014/main" id="{A32933B8-F9BF-4F4D-9844-60E76E957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964" y="2706688"/>
            <a:ext cx="973137" cy="647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Sport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Management</a:t>
            </a:r>
          </a:p>
        </p:txBody>
      </p:sp>
      <p:sp>
        <p:nvSpPr>
          <p:cNvPr id="167975" name="Line 43">
            <a:extLst>
              <a:ext uri="{FF2B5EF4-FFF2-40B4-BE49-F238E27FC236}">
                <a16:creationId xmlns:a16="http://schemas.microsoft.com/office/drawing/2014/main" id="{17671050-639A-42F5-91C7-24C8468790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3738" y="3354389"/>
            <a:ext cx="0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9" name="Rectangle 44">
            <a:extLst>
              <a:ext uri="{FF2B5EF4-FFF2-40B4-BE49-F238E27FC236}">
                <a16:creationId xmlns:a16="http://schemas.microsoft.com/office/drawing/2014/main" id="{BE67CD5A-A93E-4EB2-88E5-EDAB622E6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224" y="2706688"/>
            <a:ext cx="1779579" cy="2430462"/>
          </a:xfrm>
          <a:prstGeom prst="rect">
            <a:avLst/>
          </a:prstGeom>
          <a:solidFill>
            <a:schemeClr val="accent1">
              <a:alpha val="1490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57175" indent="-257175">
              <a:defRPr/>
            </a:pPr>
            <a:r>
              <a:rPr lang="fr-FR" dirty="0" err="1">
                <a:latin typeface="Arial" charset="0"/>
              </a:rPr>
              <a:t>Offer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attractivity</a:t>
            </a:r>
            <a:endParaRPr lang="fr-FR" dirty="0">
              <a:latin typeface="Arial" charset="0"/>
            </a:endParaRPr>
          </a:p>
          <a:p>
            <a:pPr marL="257175" indent="-257175">
              <a:buFontTx/>
              <a:buAutoNum type="arabicPeriod"/>
              <a:defRPr/>
            </a:pPr>
            <a:endParaRPr lang="fr-FR" dirty="0">
              <a:latin typeface="Arial" charset="0"/>
            </a:endParaRPr>
          </a:p>
          <a:p>
            <a:pPr marL="257175" indent="-257175">
              <a:buFontTx/>
              <a:buAutoNum type="arabicPeriod"/>
              <a:defRPr/>
            </a:pPr>
            <a:r>
              <a:rPr lang="fr-FR" sz="1200" dirty="0">
                <a:latin typeface="Arial" charset="0"/>
              </a:rPr>
              <a:t>Media </a:t>
            </a:r>
            <a:r>
              <a:rPr lang="fr-FR" sz="1200" dirty="0" err="1">
                <a:latin typeface="Arial" charset="0"/>
              </a:rPr>
              <a:t>Rights</a:t>
            </a:r>
            <a:endParaRPr lang="fr-FR" sz="1200" dirty="0">
              <a:latin typeface="Arial" charset="0"/>
            </a:endParaRPr>
          </a:p>
          <a:p>
            <a:pPr marL="257175" indent="-257175">
              <a:buFontTx/>
              <a:buAutoNum type="arabicPeriod"/>
              <a:defRPr/>
            </a:pPr>
            <a:endParaRPr lang="fr-FR" sz="1200" dirty="0">
              <a:latin typeface="Arial" charset="0"/>
            </a:endParaRPr>
          </a:p>
          <a:p>
            <a:pPr marL="257175" indent="-257175">
              <a:buFontTx/>
              <a:buAutoNum type="arabicPeriod"/>
              <a:defRPr/>
            </a:pPr>
            <a:r>
              <a:rPr lang="fr-FR" sz="1200" dirty="0" err="1">
                <a:latin typeface="Arial" charset="0"/>
              </a:rPr>
              <a:t>Sponsorship</a:t>
            </a:r>
            <a:endParaRPr lang="fr-FR" sz="1200" dirty="0">
              <a:latin typeface="Arial" charset="0"/>
            </a:endParaRPr>
          </a:p>
          <a:p>
            <a:pPr marL="600075" lvl="1" indent="-257175">
              <a:buFontTx/>
              <a:buAutoNum type="arabicPeriod"/>
              <a:defRPr/>
            </a:pPr>
            <a:r>
              <a:rPr lang="fr-FR" sz="1050" dirty="0" err="1">
                <a:latin typeface="Arial" charset="0"/>
              </a:rPr>
              <a:t>Visibility</a:t>
            </a:r>
            <a:endParaRPr lang="fr-FR" sz="1050" dirty="0">
              <a:latin typeface="Arial" charset="0"/>
            </a:endParaRPr>
          </a:p>
          <a:p>
            <a:pPr marL="600075" lvl="1" indent="-257175">
              <a:buFontTx/>
              <a:buAutoNum type="arabicPeriod"/>
              <a:defRPr/>
            </a:pPr>
            <a:r>
              <a:rPr lang="fr-FR" sz="1050" dirty="0">
                <a:latin typeface="Arial" charset="0"/>
              </a:rPr>
              <a:t>PR</a:t>
            </a:r>
          </a:p>
          <a:p>
            <a:pPr marL="600075" lvl="1" indent="-257175">
              <a:buFontTx/>
              <a:buAutoNum type="arabicPeriod"/>
              <a:defRPr/>
            </a:pPr>
            <a:r>
              <a:rPr lang="fr-FR" sz="1050" dirty="0">
                <a:latin typeface="Arial" charset="0"/>
              </a:rPr>
              <a:t>CSR</a:t>
            </a:r>
          </a:p>
          <a:p>
            <a:pPr marL="257175" indent="-257175">
              <a:buFontTx/>
              <a:buAutoNum type="arabicPeriod"/>
              <a:defRPr/>
            </a:pPr>
            <a:r>
              <a:rPr lang="fr-FR" sz="1200" dirty="0">
                <a:latin typeface="Arial" charset="0"/>
              </a:rPr>
              <a:t>Ticketing</a:t>
            </a:r>
          </a:p>
          <a:p>
            <a:pPr marL="257175" indent="-257175">
              <a:buFontTx/>
              <a:buAutoNum type="arabicPeriod"/>
              <a:defRPr/>
            </a:pPr>
            <a:r>
              <a:rPr lang="fr-FR" sz="1200" dirty="0">
                <a:latin typeface="Arial" charset="0"/>
              </a:rPr>
              <a:t>Commercial </a:t>
            </a:r>
          </a:p>
          <a:p>
            <a:pPr>
              <a:defRPr/>
            </a:pPr>
            <a:r>
              <a:rPr lang="fr-FR" sz="1200" dirty="0">
                <a:latin typeface="Arial" charset="0"/>
              </a:rPr>
              <a:t>Brand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61" grpId="0" animBg="1"/>
      <p:bldP spid="6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01869F-EF29-4C03-AB9E-5EDA74DB8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3" y="295275"/>
            <a:ext cx="11541964" cy="83343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r-FR" b="1" dirty="0"/>
              <a:t>Cultural Business Model : audiences directe et indirecte</a:t>
            </a:r>
            <a:endParaRPr lang="en-US" b="1" dirty="0"/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105698A9-5E44-4FFE-A939-DFD3EBD54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788" y="3381375"/>
            <a:ext cx="1135062" cy="7556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FFFF00"/>
                </a:solidFill>
                <a:latin typeface="Calibri" panose="020F0502020204030204" pitchFamily="34" charset="0"/>
              </a:rPr>
              <a:t>REPUTATION</a:t>
            </a:r>
          </a:p>
        </p:txBody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15655F5E-DD49-4875-9B3D-BCDE5C5C5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551" y="3381375"/>
            <a:ext cx="1135063" cy="7556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FFFF00"/>
                </a:solidFill>
                <a:latin typeface="Calibri" panose="020F0502020204030204" pitchFamily="34" charset="0"/>
              </a:rPr>
              <a:t>FALICITIES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FFFF00"/>
                </a:solidFill>
                <a:latin typeface="Calibri" panose="020F0502020204030204" pitchFamily="34" charset="0"/>
              </a:rPr>
              <a:t>Stadium/Arena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FFFF00"/>
                </a:solidFill>
                <a:latin typeface="Calibri" panose="020F0502020204030204" pitchFamily="34" charset="0"/>
              </a:rPr>
              <a:t>BRAND</a:t>
            </a:r>
          </a:p>
        </p:txBody>
      </p:sp>
      <p:sp>
        <p:nvSpPr>
          <p:cNvPr id="168965" name="Rectangle 4">
            <a:extLst>
              <a:ext uri="{FF2B5EF4-FFF2-40B4-BE49-F238E27FC236}">
                <a16:creationId xmlns:a16="http://schemas.microsoft.com/office/drawing/2014/main" id="{CF00567C-D772-4ABE-A677-D166AE6E5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364" y="2355850"/>
            <a:ext cx="1133475" cy="7556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FFFF00"/>
                </a:solidFill>
                <a:latin typeface="Calibri" panose="020F0502020204030204" pitchFamily="34" charset="0"/>
              </a:rPr>
              <a:t>SPONSORSHIP</a:t>
            </a:r>
          </a:p>
        </p:txBody>
      </p:sp>
      <p:sp>
        <p:nvSpPr>
          <p:cNvPr id="168966" name="Rectangle 5">
            <a:extLst>
              <a:ext uri="{FF2B5EF4-FFF2-40B4-BE49-F238E27FC236}">
                <a16:creationId xmlns:a16="http://schemas.microsoft.com/office/drawing/2014/main" id="{8964F401-2636-4AB8-A3CB-528D99602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1338" y="4408488"/>
            <a:ext cx="1135062" cy="7556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FFFF00"/>
                </a:solidFill>
                <a:latin typeface="Calibri" panose="020F0502020204030204" pitchFamily="34" charset="0"/>
              </a:rPr>
              <a:t>SOCIAL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200">
                <a:solidFill>
                  <a:srgbClr val="FFFF00"/>
                </a:solidFill>
                <a:latin typeface="Calibri" panose="020F0502020204030204" pitchFamily="34" charset="0"/>
              </a:rPr>
              <a:t>CAPITAL</a:t>
            </a:r>
          </a:p>
        </p:txBody>
      </p:sp>
      <p:sp>
        <p:nvSpPr>
          <p:cNvPr id="59" name="Line 6">
            <a:extLst>
              <a:ext uri="{FF2B5EF4-FFF2-40B4-BE49-F238E27FC236}">
                <a16:creationId xmlns:a16="http://schemas.microsoft.com/office/drawing/2014/main" id="{F71193D1-750E-4C2D-88DA-2EFC8EC8CC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97613" y="3111501"/>
            <a:ext cx="53975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" name="Oval 7">
            <a:extLst>
              <a:ext uri="{FF2B5EF4-FFF2-40B4-BE49-F238E27FC236}">
                <a16:creationId xmlns:a16="http://schemas.microsoft.com/office/drawing/2014/main" id="{1F3A7A4D-313A-4FEA-8022-3B5B8CD85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514" y="3273425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61" name="Line 8">
            <a:extLst>
              <a:ext uri="{FF2B5EF4-FFF2-40B4-BE49-F238E27FC236}">
                <a16:creationId xmlns:a16="http://schemas.microsoft.com/office/drawing/2014/main" id="{70CA6546-7F2B-4D7B-867C-B94A9AB30B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73513" y="2678113"/>
            <a:ext cx="286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2" name="Line 9">
            <a:extLst>
              <a:ext uri="{FF2B5EF4-FFF2-40B4-BE49-F238E27FC236}">
                <a16:creationId xmlns:a16="http://schemas.microsoft.com/office/drawing/2014/main" id="{2DB64224-EC47-4393-B944-05C2E3C50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73513" y="2679701"/>
            <a:ext cx="0" cy="701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3" name="Oval 10">
            <a:extLst>
              <a:ext uri="{FF2B5EF4-FFF2-40B4-BE49-F238E27FC236}">
                <a16:creationId xmlns:a16="http://schemas.microsoft.com/office/drawing/2014/main" id="{8D333491-F581-402F-85B6-8BACDE356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1" y="2733675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64" name="Line 11">
            <a:extLst>
              <a:ext uri="{FF2B5EF4-FFF2-40B4-BE49-F238E27FC236}">
                <a16:creationId xmlns:a16="http://schemas.microsoft.com/office/drawing/2014/main" id="{922E5476-01EE-45D1-BAF7-41CEDBC9D0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7614" y="4137026"/>
            <a:ext cx="593725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5" name="Oval 12">
            <a:extLst>
              <a:ext uri="{FF2B5EF4-FFF2-40B4-BE49-F238E27FC236}">
                <a16:creationId xmlns:a16="http://schemas.microsoft.com/office/drawing/2014/main" id="{D0AAA595-7BA2-42E9-9266-C5C26C14B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514" y="3975100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66" name="Line 13">
            <a:extLst>
              <a:ext uri="{FF2B5EF4-FFF2-40B4-BE49-F238E27FC236}">
                <a16:creationId xmlns:a16="http://schemas.microsoft.com/office/drawing/2014/main" id="{F1968E90-EA56-4FD7-944D-4CA6C86F58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14850" y="3760788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7" name="Oval 14">
            <a:extLst>
              <a:ext uri="{FF2B5EF4-FFF2-40B4-BE49-F238E27FC236}">
                <a16:creationId xmlns:a16="http://schemas.microsoft.com/office/drawing/2014/main" id="{C2A89155-4AD5-481A-A6E4-2CE674613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726" y="3489325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68" name="Line 15">
            <a:extLst>
              <a:ext uri="{FF2B5EF4-FFF2-40B4-BE49-F238E27FC236}">
                <a16:creationId xmlns:a16="http://schemas.microsoft.com/office/drawing/2014/main" id="{3115CE1F-3FE4-4729-B724-A776AB5D66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4850" y="392271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" name="Oval 16">
            <a:extLst>
              <a:ext uri="{FF2B5EF4-FFF2-40B4-BE49-F238E27FC236}">
                <a16:creationId xmlns:a16="http://schemas.microsoft.com/office/drawing/2014/main" id="{A06F65A7-617D-43A4-8DD7-7165F55B1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4726" y="3975100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0" name="Line 17">
            <a:extLst>
              <a:ext uri="{FF2B5EF4-FFF2-40B4-BE49-F238E27FC236}">
                <a16:creationId xmlns:a16="http://schemas.microsoft.com/office/drawing/2014/main" id="{A5C86652-A09D-41C7-AB55-B03986083B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85063" y="3111500"/>
            <a:ext cx="0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" name="Oval 18">
            <a:extLst>
              <a:ext uri="{FF2B5EF4-FFF2-40B4-BE49-F238E27FC236}">
                <a16:creationId xmlns:a16="http://schemas.microsoft.com/office/drawing/2014/main" id="{5030D16A-A981-46A8-957E-263D7D9A3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276" y="5110163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72" name="Line 19">
            <a:extLst>
              <a:ext uri="{FF2B5EF4-FFF2-40B4-BE49-F238E27FC236}">
                <a16:creationId xmlns:a16="http://schemas.microsoft.com/office/drawing/2014/main" id="{459A5B66-A1E0-4954-8BD5-F63A036F5F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83050" y="4948238"/>
            <a:ext cx="2808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3" name="Line 20">
            <a:extLst>
              <a:ext uri="{FF2B5EF4-FFF2-40B4-BE49-F238E27FC236}">
                <a16:creationId xmlns:a16="http://schemas.microsoft.com/office/drawing/2014/main" id="{BC5A8A7D-35E0-43FA-9F12-B922128820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83050" y="4137026"/>
            <a:ext cx="0" cy="811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4" name="Line 21">
            <a:extLst>
              <a:ext uri="{FF2B5EF4-FFF2-40B4-BE49-F238E27FC236}">
                <a16:creationId xmlns:a16="http://schemas.microsoft.com/office/drawing/2014/main" id="{2DD1E405-FA8F-46D1-8145-EE0D164E32D4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4938" y="3111500"/>
            <a:ext cx="0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5" name="Oval 22">
            <a:extLst>
              <a:ext uri="{FF2B5EF4-FFF2-40B4-BE49-F238E27FC236}">
                <a16:creationId xmlns:a16="http://schemas.microsoft.com/office/drawing/2014/main" id="{9B979FD9-C69E-4F46-9EA0-7A9D65A5A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4" y="3543300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76" name="Oval 23">
            <a:extLst>
              <a:ext uri="{FF2B5EF4-FFF2-40B4-BE49-F238E27FC236}">
                <a16:creationId xmlns:a16="http://schemas.microsoft.com/office/drawing/2014/main" id="{A04F9FDC-00AF-41EB-9CA0-100ACC740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8914" y="3543300"/>
            <a:ext cx="1619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b="1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4121" name="Oval 24">
            <a:extLst>
              <a:ext uri="{FF2B5EF4-FFF2-40B4-BE49-F238E27FC236}">
                <a16:creationId xmlns:a16="http://schemas.microsoft.com/office/drawing/2014/main" id="{EB718E1C-FD66-4620-A293-F66477FB5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9288" y="5326063"/>
            <a:ext cx="971550" cy="6477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Hospitality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Negociation</a:t>
            </a:r>
          </a:p>
        </p:txBody>
      </p:sp>
      <p:sp>
        <p:nvSpPr>
          <p:cNvPr id="4122" name="Oval 25">
            <a:extLst>
              <a:ext uri="{FF2B5EF4-FFF2-40B4-BE49-F238E27FC236}">
                <a16:creationId xmlns:a16="http://schemas.microsoft.com/office/drawing/2014/main" id="{1D230CEB-83D7-452B-A035-6C7A61A87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5314" y="1544638"/>
            <a:ext cx="973137" cy="6477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Activation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CRM</a:t>
            </a:r>
          </a:p>
        </p:txBody>
      </p:sp>
      <p:sp>
        <p:nvSpPr>
          <p:cNvPr id="4123" name="Oval 26">
            <a:extLst>
              <a:ext uri="{FF2B5EF4-FFF2-40B4-BE49-F238E27FC236}">
                <a16:creationId xmlns:a16="http://schemas.microsoft.com/office/drawing/2014/main" id="{F8518D65-3A23-42A3-87E8-FACCDA1CC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0" y="4246563"/>
            <a:ext cx="973138" cy="6477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975">
                <a:solidFill>
                  <a:srgbClr val="FFFF00"/>
                </a:solidFill>
              </a:rPr>
              <a:t>Fan Relationship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975">
                <a:solidFill>
                  <a:srgbClr val="FFFF00"/>
                </a:solidFill>
              </a:rPr>
              <a:t>Management</a:t>
            </a:r>
          </a:p>
        </p:txBody>
      </p:sp>
      <p:sp>
        <p:nvSpPr>
          <p:cNvPr id="4124" name="Oval 27">
            <a:extLst>
              <a:ext uri="{FF2B5EF4-FFF2-40B4-BE49-F238E27FC236}">
                <a16:creationId xmlns:a16="http://schemas.microsoft.com/office/drawing/2014/main" id="{2CBC315B-EB2E-4527-B6A2-A87F86C72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575" y="4298950"/>
            <a:ext cx="973138" cy="6477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Brand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Management</a:t>
            </a:r>
          </a:p>
        </p:txBody>
      </p:sp>
      <p:sp>
        <p:nvSpPr>
          <p:cNvPr id="168989" name="Line 28">
            <a:extLst>
              <a:ext uri="{FF2B5EF4-FFF2-40B4-BE49-F238E27FC236}">
                <a16:creationId xmlns:a16="http://schemas.microsoft.com/office/drawing/2014/main" id="{013FAF35-DB51-488E-B691-CEC1623D8F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56275" y="4137025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8990" name="Line 29">
            <a:extLst>
              <a:ext uri="{FF2B5EF4-FFF2-40B4-BE49-F238E27FC236}">
                <a16:creationId xmlns:a16="http://schemas.microsoft.com/office/drawing/2014/main" id="{8D241B91-A29B-4255-BDC8-5459BA8C9E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85063" y="516413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8991" name="Line 30">
            <a:extLst>
              <a:ext uri="{FF2B5EF4-FFF2-40B4-BE49-F238E27FC236}">
                <a16:creationId xmlns:a16="http://schemas.microsoft.com/office/drawing/2014/main" id="{1193C4CD-69AC-42C6-A8A9-03CFDA7FFE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87739" y="4137026"/>
            <a:ext cx="161925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8992" name="Line 31">
            <a:extLst>
              <a:ext uri="{FF2B5EF4-FFF2-40B4-BE49-F238E27FC236}">
                <a16:creationId xmlns:a16="http://schemas.microsoft.com/office/drawing/2014/main" id="{799C2902-2A34-47EE-BE31-01800A071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1088" y="2192339"/>
            <a:ext cx="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29" name="Rectangle 32">
            <a:extLst>
              <a:ext uri="{FF2B5EF4-FFF2-40B4-BE49-F238E27FC236}">
                <a16:creationId xmlns:a16="http://schemas.microsoft.com/office/drawing/2014/main" id="{9DD6DA6F-7EC1-4026-A93C-1676078F3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5080000"/>
            <a:ext cx="485775" cy="3238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350">
              <a:solidFill>
                <a:srgbClr val="000000"/>
              </a:solidFill>
            </a:endParaRPr>
          </a:p>
        </p:txBody>
      </p:sp>
      <p:sp>
        <p:nvSpPr>
          <p:cNvPr id="4130" name="Oval 33">
            <a:extLst>
              <a:ext uri="{FF2B5EF4-FFF2-40B4-BE49-F238E27FC236}">
                <a16:creationId xmlns:a16="http://schemas.microsoft.com/office/drawing/2014/main" id="{B25A0943-4AF2-4196-801E-E9AB0E32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976" y="5511800"/>
            <a:ext cx="487363" cy="32385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350">
              <a:solidFill>
                <a:srgbClr val="000000"/>
              </a:solidFill>
            </a:endParaRPr>
          </a:p>
        </p:txBody>
      </p:sp>
      <p:sp>
        <p:nvSpPr>
          <p:cNvPr id="4131" name="Text Box 34">
            <a:extLst>
              <a:ext uri="{FF2B5EF4-FFF2-40B4-BE49-F238E27FC236}">
                <a16:creationId xmlns:a16="http://schemas.microsoft.com/office/drawing/2014/main" id="{35882D79-B711-4DFA-AB65-F9AE2C27A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314" y="5080000"/>
            <a:ext cx="1133475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sz="1350" dirty="0" err="1">
                <a:latin typeface="Arial" panose="020B0604020202020204" pitchFamily="34" charset="0"/>
              </a:rPr>
              <a:t>resources</a:t>
            </a:r>
            <a:endParaRPr lang="fr-FR" altLang="fr-FR" sz="1350" dirty="0">
              <a:latin typeface="Arial" panose="020B0604020202020204" pitchFamily="34" charset="0"/>
            </a:endParaRPr>
          </a:p>
        </p:txBody>
      </p:sp>
      <p:sp>
        <p:nvSpPr>
          <p:cNvPr id="4132" name="Text Box 35">
            <a:extLst>
              <a:ext uri="{FF2B5EF4-FFF2-40B4-BE49-F238E27FC236}">
                <a16:creationId xmlns:a16="http://schemas.microsoft.com/office/drawing/2014/main" id="{BB99954F-8368-4735-9A93-0073F7324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5511800"/>
            <a:ext cx="129540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fr-FR" altLang="fr-FR" sz="1350">
                <a:latin typeface="Arial" panose="020B0604020202020204" pitchFamily="34" charset="0"/>
              </a:rPr>
              <a:t>competencies</a:t>
            </a:r>
          </a:p>
        </p:txBody>
      </p:sp>
      <p:sp>
        <p:nvSpPr>
          <p:cNvPr id="4133" name="Rectangle 36">
            <a:extLst>
              <a:ext uri="{FF2B5EF4-FFF2-40B4-BE49-F238E27FC236}">
                <a16:creationId xmlns:a16="http://schemas.microsoft.com/office/drawing/2014/main" id="{B2BE2949-A4C1-4F61-9056-8C9A58432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075" y="5002213"/>
            <a:ext cx="3222626" cy="97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fr-FR" sz="1350"/>
          </a:p>
        </p:txBody>
      </p:sp>
      <p:sp>
        <p:nvSpPr>
          <p:cNvPr id="4134" name="Oval 39">
            <a:extLst>
              <a:ext uri="{FF2B5EF4-FFF2-40B4-BE49-F238E27FC236}">
                <a16:creationId xmlns:a16="http://schemas.microsoft.com/office/drawing/2014/main" id="{9A3A92AA-0A8A-4140-8F87-563F0CCB7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8113" y="2678113"/>
            <a:ext cx="971550" cy="6477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dirty="0">
                <a:solidFill>
                  <a:srgbClr val="FFFF00"/>
                </a:solidFill>
              </a:rPr>
              <a:t>Ticketing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 dirty="0" err="1">
                <a:solidFill>
                  <a:srgbClr val="FFFF00"/>
                </a:solidFill>
              </a:rPr>
              <a:t>Servicing</a:t>
            </a:r>
            <a:endParaRPr lang="fr-FR" altLang="fr-FR" sz="1050" dirty="0">
              <a:solidFill>
                <a:srgbClr val="FFFF00"/>
              </a:solidFill>
            </a:endParaRPr>
          </a:p>
        </p:txBody>
      </p:sp>
      <p:sp>
        <p:nvSpPr>
          <p:cNvPr id="168999" name="Line 40">
            <a:extLst>
              <a:ext uri="{FF2B5EF4-FFF2-40B4-BE49-F238E27FC236}">
                <a16:creationId xmlns:a16="http://schemas.microsoft.com/office/drawing/2014/main" id="{74C4E32A-BE33-429C-8F0B-50386A757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3888" y="3327401"/>
            <a:ext cx="0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36" name="Rectangle 41">
            <a:extLst>
              <a:ext uri="{FF2B5EF4-FFF2-40B4-BE49-F238E27FC236}">
                <a16:creationId xmlns:a16="http://schemas.microsoft.com/office/drawing/2014/main" id="{03277012-9967-461B-A886-EF82CF435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0" y="2698750"/>
            <a:ext cx="1295400" cy="2432050"/>
          </a:xfrm>
          <a:prstGeom prst="rect">
            <a:avLst/>
          </a:prstGeom>
          <a:solidFill>
            <a:schemeClr val="accent1">
              <a:alpha val="1490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350" dirty="0" err="1"/>
              <a:t>Offer</a:t>
            </a:r>
            <a:r>
              <a:rPr lang="fr-FR" altLang="fr-FR" sz="1350" dirty="0"/>
              <a:t> </a:t>
            </a:r>
            <a:r>
              <a:rPr lang="fr-FR" altLang="fr-FR" sz="1350" dirty="0" err="1"/>
              <a:t>attractivity</a:t>
            </a:r>
            <a:endParaRPr lang="fr-FR" altLang="fr-FR" sz="135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  <a:defRPr/>
            </a:pPr>
            <a:endParaRPr lang="fr-FR" altLang="fr-FR" sz="135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900" dirty="0"/>
              <a:t>Ticketing &amp; Services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900" dirty="0" err="1"/>
              <a:t>Sponsorship</a:t>
            </a:r>
            <a:endParaRPr lang="fr-FR" altLang="fr-FR" sz="900" dirty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900" dirty="0"/>
              <a:t>CSR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900" dirty="0"/>
              <a:t>PR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900" dirty="0" err="1"/>
              <a:t>Visibility</a:t>
            </a:r>
            <a:endParaRPr lang="fr-FR" altLang="fr-FR" sz="9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900" dirty="0"/>
              <a:t>Media </a:t>
            </a:r>
            <a:r>
              <a:rPr lang="fr-FR" altLang="fr-FR" sz="900" dirty="0" err="1"/>
              <a:t>Rights</a:t>
            </a:r>
            <a:endParaRPr lang="fr-FR" altLang="fr-FR" sz="9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fr-FR" sz="900" dirty="0"/>
              <a:t>Commercial brand</a:t>
            </a:r>
          </a:p>
        </p:txBody>
      </p:sp>
      <p:sp>
        <p:nvSpPr>
          <p:cNvPr id="4137" name="Oval 42">
            <a:extLst>
              <a:ext uri="{FF2B5EF4-FFF2-40B4-BE49-F238E27FC236}">
                <a16:creationId xmlns:a16="http://schemas.microsoft.com/office/drawing/2014/main" id="{68AD8508-5839-4843-A757-A74C0B26A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089" y="2571750"/>
            <a:ext cx="973137" cy="6477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Sport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050">
                <a:solidFill>
                  <a:srgbClr val="FFFF00"/>
                </a:solidFill>
              </a:rPr>
              <a:t>Management</a:t>
            </a:r>
          </a:p>
        </p:txBody>
      </p:sp>
      <p:sp>
        <p:nvSpPr>
          <p:cNvPr id="169002" name="Line 43">
            <a:extLst>
              <a:ext uri="{FF2B5EF4-FFF2-40B4-BE49-F238E27FC236}">
                <a16:creationId xmlns:a16="http://schemas.microsoft.com/office/drawing/2014/main" id="{13CD5FBF-C07F-4F2F-861F-5F3E32293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5350" y="3165475"/>
            <a:ext cx="3238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9003" name="ZoneTexte 2">
            <a:extLst>
              <a:ext uri="{FF2B5EF4-FFF2-40B4-BE49-F238E27FC236}">
                <a16:creationId xmlns:a16="http://schemas.microsoft.com/office/drawing/2014/main" id="{6B4CC915-3CCB-41D7-AAE0-AFA812841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526" y="5324475"/>
            <a:ext cx="468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/>
              <a:t>+</a:t>
            </a:r>
          </a:p>
        </p:txBody>
      </p:sp>
      <p:sp>
        <p:nvSpPr>
          <p:cNvPr id="169004" name="ZoneTexte 3">
            <a:extLst>
              <a:ext uri="{FF2B5EF4-FFF2-40B4-BE49-F238E27FC236}">
                <a16:creationId xmlns:a16="http://schemas.microsoft.com/office/drawing/2014/main" id="{3B7E0F8E-11CC-4246-A212-8BA5D4C3C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351" y="5354639"/>
            <a:ext cx="12779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dirty="0"/>
              <a:t>= ASSETS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5" grpId="0" animBg="1"/>
      <p:bldP spid="7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6B321C-282E-4706-8C37-7443D1F9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325"/>
            <a:ext cx="8388350" cy="719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700" b="1" dirty="0"/>
              <a:t>Sport business life cycle to </a:t>
            </a:r>
            <a:r>
              <a:rPr lang="fr-FR" sz="2700" b="1" dirty="0" err="1"/>
              <a:t>build</a:t>
            </a:r>
            <a:r>
              <a:rPr lang="fr-FR" sz="2700" b="1" dirty="0"/>
              <a:t> a </a:t>
            </a:r>
            <a:r>
              <a:rPr lang="fr-FR" sz="2700" b="1" dirty="0" err="1"/>
              <a:t>sustainable</a:t>
            </a:r>
            <a:r>
              <a:rPr lang="fr-FR" sz="2700" b="1" dirty="0"/>
              <a:t> brand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10D00E7-9B37-4A3D-A2D7-750CCDDD72C0}"/>
              </a:ext>
            </a:extLst>
          </p:cNvPr>
          <p:cNvSpPr/>
          <p:nvPr/>
        </p:nvSpPr>
        <p:spPr>
          <a:xfrm>
            <a:off x="1993901" y="2878139"/>
            <a:ext cx="2378075" cy="1614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100" dirty="0" err="1"/>
              <a:t>Relational</a:t>
            </a:r>
            <a:r>
              <a:rPr lang="fr-FR" sz="2100" dirty="0"/>
              <a:t> </a:t>
            </a:r>
          </a:p>
          <a:p>
            <a:pPr algn="ctr">
              <a:defRPr/>
            </a:pPr>
            <a:r>
              <a:rPr lang="fr-FR" sz="2100" dirty="0"/>
              <a:t>Business</a:t>
            </a:r>
          </a:p>
          <a:p>
            <a:pPr algn="ctr">
              <a:defRPr/>
            </a:pPr>
            <a:r>
              <a:rPr lang="fr-FR" sz="2100" dirty="0"/>
              <a:t>Model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51271E8-1693-464E-B6B3-581D7F11DEE6}"/>
              </a:ext>
            </a:extLst>
          </p:cNvPr>
          <p:cNvSpPr/>
          <p:nvPr/>
        </p:nvSpPr>
        <p:spPr>
          <a:xfrm>
            <a:off x="5095876" y="2830514"/>
            <a:ext cx="2378075" cy="1614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100" dirty="0" err="1"/>
              <a:t>Reputational</a:t>
            </a:r>
            <a:r>
              <a:rPr lang="fr-FR" sz="2100" dirty="0"/>
              <a:t> </a:t>
            </a:r>
          </a:p>
          <a:p>
            <a:pPr algn="ctr">
              <a:defRPr/>
            </a:pPr>
            <a:r>
              <a:rPr lang="fr-FR" sz="2100" dirty="0"/>
              <a:t>Business</a:t>
            </a:r>
          </a:p>
          <a:p>
            <a:pPr algn="ctr">
              <a:defRPr/>
            </a:pPr>
            <a:r>
              <a:rPr lang="fr-FR" sz="2100" dirty="0"/>
              <a:t>Model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865B2D1-67FA-4464-BB2B-B1684BE7AA54}"/>
              </a:ext>
            </a:extLst>
          </p:cNvPr>
          <p:cNvSpPr/>
          <p:nvPr/>
        </p:nvSpPr>
        <p:spPr>
          <a:xfrm>
            <a:off x="8197851" y="2830514"/>
            <a:ext cx="2378075" cy="16144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100" dirty="0"/>
              <a:t>Cultural</a:t>
            </a:r>
          </a:p>
          <a:p>
            <a:pPr algn="ctr">
              <a:defRPr/>
            </a:pPr>
            <a:r>
              <a:rPr lang="fr-FR" sz="2100" dirty="0"/>
              <a:t>Business</a:t>
            </a:r>
          </a:p>
          <a:p>
            <a:pPr algn="ctr">
              <a:defRPr/>
            </a:pPr>
            <a:r>
              <a:rPr lang="fr-FR" sz="2100" dirty="0"/>
              <a:t>Model</a:t>
            </a:r>
          </a:p>
        </p:txBody>
      </p:sp>
      <p:pic>
        <p:nvPicPr>
          <p:cNvPr id="180230" name="Image 6">
            <a:extLst>
              <a:ext uri="{FF2B5EF4-FFF2-40B4-BE49-F238E27FC236}">
                <a16:creationId xmlns:a16="http://schemas.microsoft.com/office/drawing/2014/main" id="{6A28670D-B798-43A5-9FB1-08FD125ED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9" y="1544639"/>
            <a:ext cx="11334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èche droite 7">
            <a:extLst>
              <a:ext uri="{FF2B5EF4-FFF2-40B4-BE49-F238E27FC236}">
                <a16:creationId xmlns:a16="http://schemas.microsoft.com/office/drawing/2014/main" id="{350D9C2B-E881-41FE-80D0-A59AA4842870}"/>
              </a:ext>
            </a:extLst>
          </p:cNvPr>
          <p:cNvSpPr/>
          <p:nvPr/>
        </p:nvSpPr>
        <p:spPr>
          <a:xfrm>
            <a:off x="4371975" y="3481389"/>
            <a:ext cx="723900" cy="4079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2.0</a:t>
            </a:r>
          </a:p>
        </p:txBody>
      </p:sp>
      <p:sp>
        <p:nvSpPr>
          <p:cNvPr id="9" name="Flèche droite 8">
            <a:extLst>
              <a:ext uri="{FF2B5EF4-FFF2-40B4-BE49-F238E27FC236}">
                <a16:creationId xmlns:a16="http://schemas.microsoft.com/office/drawing/2014/main" id="{8B418C3B-622F-4F2E-8703-C7A2C38A26A6}"/>
              </a:ext>
            </a:extLst>
          </p:cNvPr>
          <p:cNvSpPr/>
          <p:nvPr/>
        </p:nvSpPr>
        <p:spPr>
          <a:xfrm>
            <a:off x="7473951" y="3432176"/>
            <a:ext cx="722313" cy="409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3.0</a:t>
            </a:r>
          </a:p>
        </p:txBody>
      </p:sp>
      <p:pic>
        <p:nvPicPr>
          <p:cNvPr id="180233" name="Image 9">
            <a:extLst>
              <a:ext uri="{FF2B5EF4-FFF2-40B4-BE49-F238E27FC236}">
                <a16:creationId xmlns:a16="http://schemas.microsoft.com/office/drawing/2014/main" id="{E1C0EEF6-8E7E-48B9-A1FC-21FD3406D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54025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4" name="Image 10">
            <a:extLst>
              <a:ext uri="{FF2B5EF4-FFF2-40B4-BE49-F238E27FC236}">
                <a16:creationId xmlns:a16="http://schemas.microsoft.com/office/drawing/2014/main" id="{A71AC247-A63F-4410-B99A-85F51FC24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9" y="4540250"/>
            <a:ext cx="16160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èche droite 11">
            <a:extLst>
              <a:ext uri="{FF2B5EF4-FFF2-40B4-BE49-F238E27FC236}">
                <a16:creationId xmlns:a16="http://schemas.microsoft.com/office/drawing/2014/main" id="{F16D9958-A711-40FF-A71C-A1D502042C96}"/>
              </a:ext>
            </a:extLst>
          </p:cNvPr>
          <p:cNvSpPr/>
          <p:nvPr/>
        </p:nvSpPr>
        <p:spPr>
          <a:xfrm>
            <a:off x="1524000" y="3481389"/>
            <a:ext cx="469900" cy="4079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/>
              <a:t>1.0</a:t>
            </a:r>
          </a:p>
        </p:txBody>
      </p:sp>
      <p:pic>
        <p:nvPicPr>
          <p:cNvPr id="180236" name="Image 12">
            <a:extLst>
              <a:ext uri="{FF2B5EF4-FFF2-40B4-BE49-F238E27FC236}">
                <a16:creationId xmlns:a16="http://schemas.microsoft.com/office/drawing/2014/main" id="{2FA3028B-3E5A-4DD0-BC82-527093008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535113"/>
            <a:ext cx="1697038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7" name="Image 13">
            <a:extLst>
              <a:ext uri="{FF2B5EF4-FFF2-40B4-BE49-F238E27FC236}">
                <a16:creationId xmlns:a16="http://schemas.microsoft.com/office/drawing/2014/main" id="{F0885C82-69DC-42C4-8CED-8ECBECCB4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4" y="1576389"/>
            <a:ext cx="1182687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8" name="Image 14">
            <a:extLst>
              <a:ext uri="{FF2B5EF4-FFF2-40B4-BE49-F238E27FC236}">
                <a16:creationId xmlns:a16="http://schemas.microsoft.com/office/drawing/2014/main" id="{AB6752F3-35EA-47A9-AC09-DA3954F5A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8" y="4540251"/>
            <a:ext cx="1916928" cy="152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CF4383-9B92-42C2-BC1B-2AAB957F0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/>
              <a:t>Your strategic GOAL 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EF22AA-8968-4C1B-A9EF-2F16361A4BDD}"/>
              </a:ext>
            </a:extLst>
          </p:cNvPr>
          <p:cNvSpPr/>
          <p:nvPr/>
        </p:nvSpPr>
        <p:spPr>
          <a:xfrm>
            <a:off x="838200" y="2333297"/>
            <a:ext cx="5257800" cy="3843666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</a:rPr>
              <a:t>Building and managing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</a:rPr>
              <a:t>your global sport ecosystem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</a:rPr>
              <a:t>where all shareholders and stakeholders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</a:rPr>
              <a:t>will become your FANS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</a:rPr>
              <a:t>to create your « CULTURE »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</a:rPr>
              <a:t>focusing on efficient assets strategic management</a:t>
            </a:r>
          </a:p>
        </p:txBody>
      </p:sp>
      <p:pic>
        <p:nvPicPr>
          <p:cNvPr id="5" name="Image 4" descr="Une image contenant rouge, bâtiment, brique, mur&#10;&#10;Description générée automatiquement">
            <a:extLst>
              <a:ext uri="{FF2B5EF4-FFF2-40B4-BE49-F238E27FC236}">
                <a16:creationId xmlns:a16="http://schemas.microsoft.com/office/drawing/2014/main" id="{FB1078F7-C036-4C69-B519-BDDA73381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2" r="2305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algn="l">
          <a:defRPr sz="1000" dirty="0" smtClean="0">
            <a:solidFill>
              <a:srgbClr val="002857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2950</Words>
  <Application>Microsoft Office PowerPoint</Application>
  <PresentationFormat>Grand écran</PresentationFormat>
  <Paragraphs>636</Paragraphs>
  <Slides>101</Slides>
  <Notes>0</Notes>
  <HiddenSlides>0</HiddenSlides>
  <MMClips>7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101</vt:i4>
      </vt:variant>
    </vt:vector>
  </HeadingPairs>
  <TitlesOfParts>
    <vt:vector size="115" baseType="lpstr">
      <vt:lpstr>Arial</vt:lpstr>
      <vt:lpstr>Arial Black</vt:lpstr>
      <vt:lpstr>Calibri</vt:lpstr>
      <vt:lpstr>Calibri Light</vt:lpstr>
      <vt:lpstr>Courier New</vt:lpstr>
      <vt:lpstr>Garamond</vt:lpstr>
      <vt:lpstr>PSG</vt:lpstr>
      <vt:lpstr>Tahoma</vt:lpstr>
      <vt:lpstr>Verdana</vt:lpstr>
      <vt:lpstr>Wingdings</vt:lpstr>
      <vt:lpstr>Rétrospective</vt:lpstr>
      <vt:lpstr>Thème Office</vt:lpstr>
      <vt:lpstr>1_Thème Office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L’offre événementielle et ses spécificités</vt:lpstr>
      <vt:lpstr>B to B : The Key ! « Connect the fans to the brand »</vt:lpstr>
      <vt:lpstr>B to C : The Key ! CRM + ENTERTAINMENT = FAN RELATIONSHIP MANAGEMENT</vt:lpstr>
      <vt:lpstr>Fans support for the system : the business of sports – a perspective from Harvard (Stephen A. Greyser) </vt:lpstr>
      <vt:lpstr>Présentation PowerPoint</vt:lpstr>
      <vt:lpstr>Attirer – séduire – conquérir le fan ! OBJECTIF :  le Fan devient consommateur</vt:lpstr>
      <vt:lpstr>Présentation PowerPoint</vt:lpstr>
      <vt:lpstr>FRM Programme</vt:lpstr>
      <vt:lpstr>Tactiques commercialisation billetterie US</vt:lpstr>
      <vt:lpstr>I. « Flexible Ticket Pricing » </vt:lpstr>
      <vt:lpstr>II. « Money-Back Guarantees » </vt:lpstr>
      <vt:lpstr>III. « Web-based Ticketing »</vt:lpstr>
      <vt:lpstr>Critères de segmentation pour un événement</vt:lpstr>
      <vt:lpstr>Présentation PowerPoint</vt:lpstr>
      <vt:lpstr>Présentation PowerPoint</vt:lpstr>
      <vt:lpstr>Niveaux d’engagement et lien « phygital »</vt:lpstr>
      <vt:lpstr>Rentabilité versus (with) Responsabilité</vt:lpstr>
      <vt:lpstr>Les 3 « R » de l’optimisation d’une billetterie B to C : Réputation – Rentabilité - Responsabilité</vt:lpstr>
      <vt:lpstr>Présentation PowerPoint</vt:lpstr>
      <vt:lpstr>Présentation PowerPoint</vt:lpstr>
      <vt:lpstr>Présentation PowerPoint</vt:lpstr>
      <vt:lpstr>Contenu de la base de données</vt:lpstr>
      <vt:lpstr>Comment construire sa base de données événementielle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Servicing – Experience - Engagement </vt:lpstr>
      <vt:lpstr>FRM : From Experience to Engagement </vt:lpstr>
      <vt:lpstr>Value Proposition / Creation / Capturing  </vt:lpstr>
      <vt:lpstr>Présentation PowerPoint</vt:lpstr>
      <vt:lpstr>Présentation PowerPoint</vt:lpstr>
      <vt:lpstr>Comment optimiser la communication de son événement / club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Composantes d’une stratégie de communication</vt:lpstr>
      <vt:lpstr>Communiquer pour vendre…</vt:lpstr>
      <vt:lpstr>Communications : quel dosage ?</vt:lpstr>
      <vt:lpstr>Communiquer pour optimiser sa réputation : créer une plate-forme de réputation  (Van Riel &amp; Fombrun, 2006)</vt:lpstr>
      <vt:lpstr>5 étapes pour « écrire » une « corporate story » (adapté de Van Riel, 2001)</vt:lpstr>
      <vt:lpstr>Modèle de mise en œuvre d’une communication événementielle « racontant une histoire »  (Van Riel &amp; Fombrun, 2006)</vt:lpstr>
      <vt:lpstr>1. Tester son histoire « corporate »</vt:lpstr>
      <vt:lpstr>2. Prioriser les stakeholders en termes de communication</vt:lpstr>
      <vt:lpstr>3. Identifier les objectifs de  communication</vt:lpstr>
      <vt:lpstr>4. Créer une histoire courte</vt:lpstr>
      <vt:lpstr>5. Développer un concept créatif</vt:lpstr>
      <vt:lpstr>6. Choisir ses médias (Rossiter et Percy, 1987)</vt:lpstr>
      <vt:lpstr>Plan média classique événementiel</vt:lpstr>
      <vt:lpstr>7. Pré tester la campagne (Van Riel et van Bruggen, 2002)</vt:lpstr>
      <vt:lpstr>Présentation PowerPoint</vt:lpstr>
      <vt:lpstr>BUZZ et Marketing Viral</vt:lpstr>
      <vt:lpstr>Communiquer par les techniques de  Buzz Marketing pour l’événementiel</vt:lpstr>
      <vt:lpstr>Buzz et stratégie de communication pour un événement</vt:lpstr>
      <vt:lpstr>Buzz « Entertainment »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Facteurs clés de succès</vt:lpstr>
      <vt:lpstr>Évolutions et opportunités</vt:lpstr>
      <vt:lpstr>« Relational » Business Model : audience BtB</vt:lpstr>
      <vt:lpstr>« Reputational » Business Model : Audience Médias</vt:lpstr>
      <vt:lpstr>Cultural Business Model : audiences directe et indirecte</vt:lpstr>
      <vt:lpstr>Sport business life cycle to build a sustainable brand</vt:lpstr>
      <vt:lpstr>Your strategic GOAL !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Lionel Maltese</dc:creator>
  <cp:lastModifiedBy>Lionel Maltese</cp:lastModifiedBy>
  <cp:revision>7</cp:revision>
  <dcterms:created xsi:type="dcterms:W3CDTF">2020-10-25T05:06:57Z</dcterms:created>
  <dcterms:modified xsi:type="dcterms:W3CDTF">2023-08-29T05:39:06Z</dcterms:modified>
</cp:coreProperties>
</file>