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C64C1-0077-410D-A682-89812F9DAE00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808F15-AB34-446C-BA4B-A9A83875F87D}">
      <dgm:prSet/>
      <dgm:spPr/>
      <dgm:t>
        <a:bodyPr/>
        <a:lstStyle/>
        <a:p>
          <a:r>
            <a:rPr lang="fr-FR"/>
            <a:t>3 séances *2H cas Business Model analyses [Lionel Maltese]</a:t>
          </a:r>
          <a:endParaRPr lang="en-US"/>
        </a:p>
      </dgm:t>
    </dgm:pt>
    <dgm:pt modelId="{7D22A036-2F9D-42ED-B83A-FAEB24B91B70}" type="parTrans" cxnId="{57F1EEDD-44F7-4EBF-8AA7-0C04B04E3415}">
      <dgm:prSet/>
      <dgm:spPr/>
      <dgm:t>
        <a:bodyPr/>
        <a:lstStyle/>
        <a:p>
          <a:endParaRPr lang="en-US"/>
        </a:p>
      </dgm:t>
    </dgm:pt>
    <dgm:pt modelId="{0365466B-3439-46A6-A712-E2C15D8CA41B}" type="sibTrans" cxnId="{57F1EEDD-44F7-4EBF-8AA7-0C04B04E3415}">
      <dgm:prSet/>
      <dgm:spPr/>
      <dgm:t>
        <a:bodyPr/>
        <a:lstStyle/>
        <a:p>
          <a:endParaRPr lang="en-US"/>
        </a:p>
      </dgm:t>
    </dgm:pt>
    <dgm:pt modelId="{DBB69A34-F2D4-40FE-9736-6C80407F761F}">
      <dgm:prSet/>
      <dgm:spPr/>
      <dgm:t>
        <a:bodyPr/>
        <a:lstStyle/>
        <a:p>
          <a:r>
            <a:rPr lang="fr-FR"/>
            <a:t>BM Filière carrossiers (Eric Mallet) : AXIAL PROFESSION </a:t>
          </a:r>
          <a:endParaRPr lang="en-US"/>
        </a:p>
      </dgm:t>
    </dgm:pt>
    <dgm:pt modelId="{4AD831B2-7CBA-40C9-A681-483BE680496E}" type="parTrans" cxnId="{D7F9EE63-C638-4FFC-9DEB-FB6F4AFB11A4}">
      <dgm:prSet/>
      <dgm:spPr/>
      <dgm:t>
        <a:bodyPr/>
        <a:lstStyle/>
        <a:p>
          <a:endParaRPr lang="en-US"/>
        </a:p>
      </dgm:t>
    </dgm:pt>
    <dgm:pt modelId="{CD4BA13A-03FC-4874-8626-548AA02BF0BD}" type="sibTrans" cxnId="{D7F9EE63-C638-4FFC-9DEB-FB6F4AFB11A4}">
      <dgm:prSet/>
      <dgm:spPr/>
      <dgm:t>
        <a:bodyPr/>
        <a:lstStyle/>
        <a:p>
          <a:endParaRPr lang="en-US"/>
        </a:p>
      </dgm:t>
    </dgm:pt>
    <dgm:pt modelId="{D8B6F8DA-7F94-44F7-87F7-80E4C3051A1F}">
      <dgm:prSet/>
      <dgm:spPr/>
      <dgm:t>
        <a:bodyPr/>
        <a:lstStyle/>
        <a:p>
          <a:r>
            <a:rPr lang="fr-FR"/>
            <a:t>BM Filière Santé (Jean-Bernard Fabre) : HUMANFAB</a:t>
          </a:r>
          <a:endParaRPr lang="en-US"/>
        </a:p>
      </dgm:t>
    </dgm:pt>
    <dgm:pt modelId="{B4AA9ACF-3CA9-41BC-BCE7-BD089FE5A6DE}" type="parTrans" cxnId="{E796AAF0-9A90-44E7-94F6-E026A4F8C71C}">
      <dgm:prSet/>
      <dgm:spPr/>
      <dgm:t>
        <a:bodyPr/>
        <a:lstStyle/>
        <a:p>
          <a:endParaRPr lang="en-US"/>
        </a:p>
      </dgm:t>
    </dgm:pt>
    <dgm:pt modelId="{030299B2-D078-4E02-ABCE-E6FC09EEDCBD}" type="sibTrans" cxnId="{E796AAF0-9A90-44E7-94F6-E026A4F8C71C}">
      <dgm:prSet/>
      <dgm:spPr/>
      <dgm:t>
        <a:bodyPr/>
        <a:lstStyle/>
        <a:p>
          <a:endParaRPr lang="en-US"/>
        </a:p>
      </dgm:t>
    </dgm:pt>
    <dgm:pt modelId="{00BCB44D-D804-4D31-BB00-FF01902BAC81}">
      <dgm:prSet/>
      <dgm:spPr/>
      <dgm:t>
        <a:bodyPr/>
        <a:lstStyle/>
        <a:p>
          <a:r>
            <a:rPr lang="fr-FR"/>
            <a:t>Filière Free Lance (Anaïs Gilles) : NEO WORKER (examen individuel 50%)	</a:t>
          </a:r>
          <a:endParaRPr lang="en-US"/>
        </a:p>
      </dgm:t>
    </dgm:pt>
    <dgm:pt modelId="{EAAFBFA5-47A0-4219-8AB6-42ABA5FFB359}" type="parTrans" cxnId="{F1B12AEA-B437-4203-968E-6DEBB92D166D}">
      <dgm:prSet/>
      <dgm:spPr/>
      <dgm:t>
        <a:bodyPr/>
        <a:lstStyle/>
        <a:p>
          <a:endParaRPr lang="en-US"/>
        </a:p>
      </dgm:t>
    </dgm:pt>
    <dgm:pt modelId="{581BEA47-0FC3-4795-BC1A-C4530140B035}" type="sibTrans" cxnId="{F1B12AEA-B437-4203-968E-6DEBB92D166D}">
      <dgm:prSet/>
      <dgm:spPr/>
      <dgm:t>
        <a:bodyPr/>
        <a:lstStyle/>
        <a:p>
          <a:endParaRPr lang="en-US"/>
        </a:p>
      </dgm:t>
    </dgm:pt>
    <dgm:pt modelId="{1E418F7E-9837-4039-B292-C8982A82A35A}">
      <dgm:prSet/>
      <dgm:spPr/>
      <dgm:t>
        <a:bodyPr/>
        <a:lstStyle/>
        <a:p>
          <a:r>
            <a:rPr lang="fr-FR"/>
            <a:t>3 séances Présentation Budget Prévisionnel * création activité / Business Model [Emmanuelle Thevenin] points Bonus </a:t>
          </a:r>
          <a:endParaRPr lang="en-US"/>
        </a:p>
      </dgm:t>
    </dgm:pt>
    <dgm:pt modelId="{44DD1D95-C4C8-4945-B2A3-3F61AD3163A6}" type="parTrans" cxnId="{940BD233-FBEE-483E-B9EE-3D85DB6E4363}">
      <dgm:prSet/>
      <dgm:spPr/>
      <dgm:t>
        <a:bodyPr/>
        <a:lstStyle/>
        <a:p>
          <a:endParaRPr lang="en-US"/>
        </a:p>
      </dgm:t>
    </dgm:pt>
    <dgm:pt modelId="{5CBF9B58-0ED2-4FFD-A747-D065EE96ACAD}" type="sibTrans" cxnId="{940BD233-FBEE-483E-B9EE-3D85DB6E4363}">
      <dgm:prSet/>
      <dgm:spPr/>
      <dgm:t>
        <a:bodyPr/>
        <a:lstStyle/>
        <a:p>
          <a:endParaRPr lang="en-US"/>
        </a:p>
      </dgm:t>
    </dgm:pt>
    <dgm:pt modelId="{7B7C7C9E-4157-4510-8B9D-D06D4E68C604}">
      <dgm:prSet/>
      <dgm:spPr/>
      <dgm:t>
        <a:bodyPr/>
        <a:lstStyle/>
        <a:p>
          <a:r>
            <a:rPr lang="fr-FR" dirty="0">
              <a:sym typeface="Wingdings" panose="05000000000000000000" pitchFamily="2" charset="2"/>
            </a:rPr>
            <a:t></a:t>
          </a:r>
          <a:r>
            <a:rPr lang="fr-FR" dirty="0"/>
            <a:t>Charges Fixes-Variables / Estimation Marges sur coûts fixes / Seuil de rentabilité / Montant des emprunts lancement activité…    </a:t>
          </a:r>
          <a:endParaRPr lang="en-US" dirty="0"/>
        </a:p>
      </dgm:t>
    </dgm:pt>
    <dgm:pt modelId="{606CDE0E-7212-432C-A6DC-85D17A7DFBB1}" type="parTrans" cxnId="{9257E85C-F5D3-463A-A93D-6E7EEA601434}">
      <dgm:prSet/>
      <dgm:spPr/>
      <dgm:t>
        <a:bodyPr/>
        <a:lstStyle/>
        <a:p>
          <a:endParaRPr lang="en-US"/>
        </a:p>
      </dgm:t>
    </dgm:pt>
    <dgm:pt modelId="{A36D857A-28C5-42DB-81CC-E6D4C33C93BD}" type="sibTrans" cxnId="{9257E85C-F5D3-463A-A93D-6E7EEA601434}">
      <dgm:prSet/>
      <dgm:spPr/>
      <dgm:t>
        <a:bodyPr/>
        <a:lstStyle/>
        <a:p>
          <a:endParaRPr lang="en-US"/>
        </a:p>
      </dgm:t>
    </dgm:pt>
    <dgm:pt modelId="{E1BF6E2D-E5C7-490B-8AA0-B84122C28A9E}">
      <dgm:prSet/>
      <dgm:spPr/>
      <dgm:t>
        <a:bodyPr/>
        <a:lstStyle/>
        <a:p>
          <a:r>
            <a:rPr lang="fr-FR"/>
            <a:t>1 jours 8H chrono : tirage au sort 5 sujets (marchés) / groupes de 2-3</a:t>
          </a:r>
          <a:endParaRPr lang="en-US"/>
        </a:p>
      </dgm:t>
    </dgm:pt>
    <dgm:pt modelId="{B413E5CE-D7EE-4D2C-9D23-5D2579E8827E}" type="parTrans" cxnId="{D9F15DB5-CBE9-4D2C-8C12-10034BA093FC}">
      <dgm:prSet/>
      <dgm:spPr/>
      <dgm:t>
        <a:bodyPr/>
        <a:lstStyle/>
        <a:p>
          <a:endParaRPr lang="en-US"/>
        </a:p>
      </dgm:t>
    </dgm:pt>
    <dgm:pt modelId="{F885640B-C763-4753-B5DE-07F0CEBF251D}" type="sibTrans" cxnId="{D9F15DB5-CBE9-4D2C-8C12-10034BA093FC}">
      <dgm:prSet/>
      <dgm:spPr/>
      <dgm:t>
        <a:bodyPr/>
        <a:lstStyle/>
        <a:p>
          <a:endParaRPr lang="en-US"/>
        </a:p>
      </dgm:t>
    </dgm:pt>
    <dgm:pt modelId="{C0BC7D19-777E-4E26-8D8D-26B57C5919DB}">
      <dgm:prSet/>
      <dgm:spPr/>
      <dgm:t>
        <a:bodyPr/>
        <a:lstStyle/>
        <a:p>
          <a:r>
            <a:rPr lang="fr-FR"/>
            <a:t>Application méthode Business Model création activité </a:t>
          </a:r>
          <a:endParaRPr lang="en-US"/>
        </a:p>
      </dgm:t>
    </dgm:pt>
    <dgm:pt modelId="{33EB43B2-4BC5-4106-A047-92A77C10CBE7}" type="parTrans" cxnId="{E2202597-09D7-414E-9D70-638E844503CA}">
      <dgm:prSet/>
      <dgm:spPr/>
      <dgm:t>
        <a:bodyPr/>
        <a:lstStyle/>
        <a:p>
          <a:endParaRPr lang="en-US"/>
        </a:p>
      </dgm:t>
    </dgm:pt>
    <dgm:pt modelId="{57066F9D-684C-4A2E-8C5A-EA3F4A236872}" type="sibTrans" cxnId="{E2202597-09D7-414E-9D70-638E844503CA}">
      <dgm:prSet/>
      <dgm:spPr/>
      <dgm:t>
        <a:bodyPr/>
        <a:lstStyle/>
        <a:p>
          <a:endParaRPr lang="en-US"/>
        </a:p>
      </dgm:t>
    </dgm:pt>
    <dgm:pt modelId="{5E0EF37C-5A09-4D27-857E-762F37B17A2B}">
      <dgm:prSet/>
      <dgm:spPr/>
      <dgm:t>
        <a:bodyPr/>
        <a:lstStyle/>
        <a:p>
          <a:r>
            <a:rPr lang="fr-FR"/>
            <a:t>Jury/Coachs : Emmanuelle Thevenin/Estelle Caolova/Lionel Paris/Cyril Pain-Barre/Lionel Maltese</a:t>
          </a:r>
          <a:endParaRPr lang="en-US"/>
        </a:p>
      </dgm:t>
    </dgm:pt>
    <dgm:pt modelId="{D20DC88D-C1A3-4168-841C-AFDC8686B7C3}" type="parTrans" cxnId="{1F1AD5A9-87B5-4CC8-A499-60637EAD125D}">
      <dgm:prSet/>
      <dgm:spPr/>
      <dgm:t>
        <a:bodyPr/>
        <a:lstStyle/>
        <a:p>
          <a:endParaRPr lang="en-US"/>
        </a:p>
      </dgm:t>
    </dgm:pt>
    <dgm:pt modelId="{6EBE1FE2-E002-4A39-A171-A3A47A6161BB}" type="sibTrans" cxnId="{1F1AD5A9-87B5-4CC8-A499-60637EAD125D}">
      <dgm:prSet/>
      <dgm:spPr/>
      <dgm:t>
        <a:bodyPr/>
        <a:lstStyle/>
        <a:p>
          <a:endParaRPr lang="en-US"/>
        </a:p>
      </dgm:t>
    </dgm:pt>
    <dgm:pt modelId="{A29589D7-8AB0-4316-834C-458EC3C72206}" type="pres">
      <dgm:prSet presAssocID="{D09C64C1-0077-410D-A682-89812F9DAE00}" presName="Name0" presStyleCnt="0">
        <dgm:presLayoutVars>
          <dgm:dir/>
          <dgm:animLvl val="lvl"/>
          <dgm:resizeHandles val="exact"/>
        </dgm:presLayoutVars>
      </dgm:prSet>
      <dgm:spPr/>
    </dgm:pt>
    <dgm:pt modelId="{797A80C2-EFA9-4657-907F-61A1BE0E172D}" type="pres">
      <dgm:prSet presAssocID="{60808F15-AB34-446C-BA4B-A9A83875F87D}" presName="linNode" presStyleCnt="0"/>
      <dgm:spPr/>
    </dgm:pt>
    <dgm:pt modelId="{7E59A4A5-34F9-4A76-BB68-4A52D6A24927}" type="pres">
      <dgm:prSet presAssocID="{60808F15-AB34-446C-BA4B-A9A83875F87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9AC4B8F-DFD7-4E34-8C6F-72A62B4867F5}" type="pres">
      <dgm:prSet presAssocID="{60808F15-AB34-446C-BA4B-A9A83875F87D}" presName="descendantText" presStyleLbl="alignAccFollowNode1" presStyleIdx="0" presStyleCnt="3">
        <dgm:presLayoutVars>
          <dgm:bulletEnabled val="1"/>
        </dgm:presLayoutVars>
      </dgm:prSet>
      <dgm:spPr/>
    </dgm:pt>
    <dgm:pt modelId="{3D4FE30C-5A45-4D36-B747-F9C60A08A1F2}" type="pres">
      <dgm:prSet presAssocID="{0365466B-3439-46A6-A712-E2C15D8CA41B}" presName="sp" presStyleCnt="0"/>
      <dgm:spPr/>
    </dgm:pt>
    <dgm:pt modelId="{7B0A575B-DB85-4C14-AFCF-A663A9C6514E}" type="pres">
      <dgm:prSet presAssocID="{1E418F7E-9837-4039-B292-C8982A82A35A}" presName="linNode" presStyleCnt="0"/>
      <dgm:spPr/>
    </dgm:pt>
    <dgm:pt modelId="{7EC3F07A-537A-4288-B0CD-800D737AD12C}" type="pres">
      <dgm:prSet presAssocID="{1E418F7E-9837-4039-B292-C8982A82A35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A31317-1B0A-454E-9DD5-3468114A8B93}" type="pres">
      <dgm:prSet presAssocID="{1E418F7E-9837-4039-B292-C8982A82A35A}" presName="descendantText" presStyleLbl="alignAccFollowNode1" presStyleIdx="1" presStyleCnt="3">
        <dgm:presLayoutVars>
          <dgm:bulletEnabled val="1"/>
        </dgm:presLayoutVars>
      </dgm:prSet>
      <dgm:spPr/>
    </dgm:pt>
    <dgm:pt modelId="{42DDA8A5-5B70-462C-A942-D102FA88E684}" type="pres">
      <dgm:prSet presAssocID="{5CBF9B58-0ED2-4FFD-A747-D065EE96ACAD}" presName="sp" presStyleCnt="0"/>
      <dgm:spPr/>
    </dgm:pt>
    <dgm:pt modelId="{F1B31E1B-0F46-49B0-ACE7-46D52B75A3D7}" type="pres">
      <dgm:prSet presAssocID="{E1BF6E2D-E5C7-490B-8AA0-B84122C28A9E}" presName="linNode" presStyleCnt="0"/>
      <dgm:spPr/>
    </dgm:pt>
    <dgm:pt modelId="{4B0F9BA1-410F-496E-9CDD-A8E63E5B7868}" type="pres">
      <dgm:prSet presAssocID="{E1BF6E2D-E5C7-490B-8AA0-B84122C28A9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CC9F254-796F-48F4-B439-26DB19E01A9D}" type="pres">
      <dgm:prSet presAssocID="{E1BF6E2D-E5C7-490B-8AA0-B84122C28A9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6D6D718-EF15-4916-80C7-ED8648FB78A1}" type="presOf" srcId="{D8B6F8DA-7F94-44F7-87F7-80E4C3051A1F}" destId="{39AC4B8F-DFD7-4E34-8C6F-72A62B4867F5}" srcOrd="0" destOrd="1" presId="urn:microsoft.com/office/officeart/2005/8/layout/vList5"/>
    <dgm:cxn modelId="{940BD233-FBEE-483E-B9EE-3D85DB6E4363}" srcId="{D09C64C1-0077-410D-A682-89812F9DAE00}" destId="{1E418F7E-9837-4039-B292-C8982A82A35A}" srcOrd="1" destOrd="0" parTransId="{44DD1D95-C4C8-4945-B2A3-3F61AD3163A6}" sibTransId="{5CBF9B58-0ED2-4FFD-A747-D065EE96ACAD}"/>
    <dgm:cxn modelId="{2E6B4934-8E30-4628-86A4-5CFB791F27BA}" type="presOf" srcId="{1E418F7E-9837-4039-B292-C8982A82A35A}" destId="{7EC3F07A-537A-4288-B0CD-800D737AD12C}" srcOrd="0" destOrd="0" presId="urn:microsoft.com/office/officeart/2005/8/layout/vList5"/>
    <dgm:cxn modelId="{FA2E7F5B-E0D7-47A6-8C8E-A07C9F2088AB}" type="presOf" srcId="{60808F15-AB34-446C-BA4B-A9A83875F87D}" destId="{7E59A4A5-34F9-4A76-BB68-4A52D6A24927}" srcOrd="0" destOrd="0" presId="urn:microsoft.com/office/officeart/2005/8/layout/vList5"/>
    <dgm:cxn modelId="{9257E85C-F5D3-463A-A93D-6E7EEA601434}" srcId="{1E418F7E-9837-4039-B292-C8982A82A35A}" destId="{7B7C7C9E-4157-4510-8B9D-D06D4E68C604}" srcOrd="0" destOrd="0" parTransId="{606CDE0E-7212-432C-A6DC-85D17A7DFBB1}" sibTransId="{A36D857A-28C5-42DB-81CC-E6D4C33C93BD}"/>
    <dgm:cxn modelId="{D7F9EE63-C638-4FFC-9DEB-FB6F4AFB11A4}" srcId="{60808F15-AB34-446C-BA4B-A9A83875F87D}" destId="{DBB69A34-F2D4-40FE-9736-6C80407F761F}" srcOrd="0" destOrd="0" parTransId="{4AD831B2-7CBA-40C9-A681-483BE680496E}" sibTransId="{CD4BA13A-03FC-4874-8626-548AA02BF0BD}"/>
    <dgm:cxn modelId="{1245DB67-A1E7-4BC9-8E55-AB7A3291AA86}" type="presOf" srcId="{5E0EF37C-5A09-4D27-857E-762F37B17A2B}" destId="{8CC9F254-796F-48F4-B439-26DB19E01A9D}" srcOrd="0" destOrd="1" presId="urn:microsoft.com/office/officeart/2005/8/layout/vList5"/>
    <dgm:cxn modelId="{2664866E-45BD-404F-9E59-A6940501824A}" type="presOf" srcId="{7B7C7C9E-4157-4510-8B9D-D06D4E68C604}" destId="{CBA31317-1B0A-454E-9DD5-3468114A8B93}" srcOrd="0" destOrd="0" presId="urn:microsoft.com/office/officeart/2005/8/layout/vList5"/>
    <dgm:cxn modelId="{F229B693-7C1F-4DE8-8A92-819A9BD047EB}" type="presOf" srcId="{E1BF6E2D-E5C7-490B-8AA0-B84122C28A9E}" destId="{4B0F9BA1-410F-496E-9CDD-A8E63E5B7868}" srcOrd="0" destOrd="0" presId="urn:microsoft.com/office/officeart/2005/8/layout/vList5"/>
    <dgm:cxn modelId="{E2202597-09D7-414E-9D70-638E844503CA}" srcId="{E1BF6E2D-E5C7-490B-8AA0-B84122C28A9E}" destId="{C0BC7D19-777E-4E26-8D8D-26B57C5919DB}" srcOrd="0" destOrd="0" parTransId="{33EB43B2-4BC5-4106-A047-92A77C10CBE7}" sibTransId="{57066F9D-684C-4A2E-8C5A-EA3F4A236872}"/>
    <dgm:cxn modelId="{FB1AC6A9-EDF6-4E17-B76B-B8D361D9F4EF}" type="presOf" srcId="{D09C64C1-0077-410D-A682-89812F9DAE00}" destId="{A29589D7-8AB0-4316-834C-458EC3C72206}" srcOrd="0" destOrd="0" presId="urn:microsoft.com/office/officeart/2005/8/layout/vList5"/>
    <dgm:cxn modelId="{1F1AD5A9-87B5-4CC8-A499-60637EAD125D}" srcId="{E1BF6E2D-E5C7-490B-8AA0-B84122C28A9E}" destId="{5E0EF37C-5A09-4D27-857E-762F37B17A2B}" srcOrd="1" destOrd="0" parTransId="{D20DC88D-C1A3-4168-841C-AFDC8686B7C3}" sibTransId="{6EBE1FE2-E002-4A39-A171-A3A47A6161BB}"/>
    <dgm:cxn modelId="{D9F15DB5-CBE9-4D2C-8C12-10034BA093FC}" srcId="{D09C64C1-0077-410D-A682-89812F9DAE00}" destId="{E1BF6E2D-E5C7-490B-8AA0-B84122C28A9E}" srcOrd="2" destOrd="0" parTransId="{B413E5CE-D7EE-4D2C-9D23-5D2579E8827E}" sibTransId="{F885640B-C763-4753-B5DE-07F0CEBF251D}"/>
    <dgm:cxn modelId="{2FD30DD0-5247-465B-98A6-49F8AF4BCAC5}" type="presOf" srcId="{DBB69A34-F2D4-40FE-9736-6C80407F761F}" destId="{39AC4B8F-DFD7-4E34-8C6F-72A62B4867F5}" srcOrd="0" destOrd="0" presId="urn:microsoft.com/office/officeart/2005/8/layout/vList5"/>
    <dgm:cxn modelId="{57F1EEDD-44F7-4EBF-8AA7-0C04B04E3415}" srcId="{D09C64C1-0077-410D-A682-89812F9DAE00}" destId="{60808F15-AB34-446C-BA4B-A9A83875F87D}" srcOrd="0" destOrd="0" parTransId="{7D22A036-2F9D-42ED-B83A-FAEB24B91B70}" sibTransId="{0365466B-3439-46A6-A712-E2C15D8CA41B}"/>
    <dgm:cxn modelId="{E78801E5-3382-440E-88AF-0D5D91F68FD3}" type="presOf" srcId="{C0BC7D19-777E-4E26-8D8D-26B57C5919DB}" destId="{8CC9F254-796F-48F4-B439-26DB19E01A9D}" srcOrd="0" destOrd="0" presId="urn:microsoft.com/office/officeart/2005/8/layout/vList5"/>
    <dgm:cxn modelId="{F1B12AEA-B437-4203-968E-6DEBB92D166D}" srcId="{60808F15-AB34-446C-BA4B-A9A83875F87D}" destId="{00BCB44D-D804-4D31-BB00-FF01902BAC81}" srcOrd="2" destOrd="0" parTransId="{EAAFBFA5-47A0-4219-8AB6-42ABA5FFB359}" sibTransId="{581BEA47-0FC3-4795-BC1A-C4530140B035}"/>
    <dgm:cxn modelId="{E796AAF0-9A90-44E7-94F6-E026A4F8C71C}" srcId="{60808F15-AB34-446C-BA4B-A9A83875F87D}" destId="{D8B6F8DA-7F94-44F7-87F7-80E4C3051A1F}" srcOrd="1" destOrd="0" parTransId="{B4AA9ACF-3CA9-41BC-BCE7-BD089FE5A6DE}" sibTransId="{030299B2-D078-4E02-ABCE-E6FC09EEDCBD}"/>
    <dgm:cxn modelId="{7BEFB3F5-0CDD-45B6-85B8-8FF0433E10F2}" type="presOf" srcId="{00BCB44D-D804-4D31-BB00-FF01902BAC81}" destId="{39AC4B8F-DFD7-4E34-8C6F-72A62B4867F5}" srcOrd="0" destOrd="2" presId="urn:microsoft.com/office/officeart/2005/8/layout/vList5"/>
    <dgm:cxn modelId="{AADA92EE-A86F-4EF3-9E07-D64BCDCB4835}" type="presParOf" srcId="{A29589D7-8AB0-4316-834C-458EC3C72206}" destId="{797A80C2-EFA9-4657-907F-61A1BE0E172D}" srcOrd="0" destOrd="0" presId="urn:microsoft.com/office/officeart/2005/8/layout/vList5"/>
    <dgm:cxn modelId="{450F73F0-9C1B-41C4-92A7-DCAC79609959}" type="presParOf" srcId="{797A80C2-EFA9-4657-907F-61A1BE0E172D}" destId="{7E59A4A5-34F9-4A76-BB68-4A52D6A24927}" srcOrd="0" destOrd="0" presId="urn:microsoft.com/office/officeart/2005/8/layout/vList5"/>
    <dgm:cxn modelId="{01C854E5-55B8-402E-898C-E1565A6BEE75}" type="presParOf" srcId="{797A80C2-EFA9-4657-907F-61A1BE0E172D}" destId="{39AC4B8F-DFD7-4E34-8C6F-72A62B4867F5}" srcOrd="1" destOrd="0" presId="urn:microsoft.com/office/officeart/2005/8/layout/vList5"/>
    <dgm:cxn modelId="{0536F909-6A34-4EEE-ADED-E1763A1147BE}" type="presParOf" srcId="{A29589D7-8AB0-4316-834C-458EC3C72206}" destId="{3D4FE30C-5A45-4D36-B747-F9C60A08A1F2}" srcOrd="1" destOrd="0" presId="urn:microsoft.com/office/officeart/2005/8/layout/vList5"/>
    <dgm:cxn modelId="{ADBBC4FF-7489-4E6E-B196-01C7AD2F736F}" type="presParOf" srcId="{A29589D7-8AB0-4316-834C-458EC3C72206}" destId="{7B0A575B-DB85-4C14-AFCF-A663A9C6514E}" srcOrd="2" destOrd="0" presId="urn:microsoft.com/office/officeart/2005/8/layout/vList5"/>
    <dgm:cxn modelId="{D88AC60C-5AA9-458D-AF86-FAA7935EEA79}" type="presParOf" srcId="{7B0A575B-DB85-4C14-AFCF-A663A9C6514E}" destId="{7EC3F07A-537A-4288-B0CD-800D737AD12C}" srcOrd="0" destOrd="0" presId="urn:microsoft.com/office/officeart/2005/8/layout/vList5"/>
    <dgm:cxn modelId="{40347EB8-6348-44F2-950A-B1DCD5A29285}" type="presParOf" srcId="{7B0A575B-DB85-4C14-AFCF-A663A9C6514E}" destId="{CBA31317-1B0A-454E-9DD5-3468114A8B93}" srcOrd="1" destOrd="0" presId="urn:microsoft.com/office/officeart/2005/8/layout/vList5"/>
    <dgm:cxn modelId="{FC91461A-1328-4464-BDF1-89839BAA4117}" type="presParOf" srcId="{A29589D7-8AB0-4316-834C-458EC3C72206}" destId="{42DDA8A5-5B70-462C-A942-D102FA88E684}" srcOrd="3" destOrd="0" presId="urn:microsoft.com/office/officeart/2005/8/layout/vList5"/>
    <dgm:cxn modelId="{63C26117-4550-4789-AE89-AB1DC8F2A909}" type="presParOf" srcId="{A29589D7-8AB0-4316-834C-458EC3C72206}" destId="{F1B31E1B-0F46-49B0-ACE7-46D52B75A3D7}" srcOrd="4" destOrd="0" presId="urn:microsoft.com/office/officeart/2005/8/layout/vList5"/>
    <dgm:cxn modelId="{F876F315-DB16-4344-B39A-C907C0AFCB7F}" type="presParOf" srcId="{F1B31E1B-0F46-49B0-ACE7-46D52B75A3D7}" destId="{4B0F9BA1-410F-496E-9CDD-A8E63E5B7868}" srcOrd="0" destOrd="0" presId="urn:microsoft.com/office/officeart/2005/8/layout/vList5"/>
    <dgm:cxn modelId="{2ACD82D6-52DE-4A95-A428-E44CDB999D07}" type="presParOf" srcId="{F1B31E1B-0F46-49B0-ACE7-46D52B75A3D7}" destId="{8CC9F254-796F-48F4-B439-26DB19E01A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4B8F-DFD7-4E34-8C6F-72A62B4867F5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BM Filière carrossiers (Eric Mallet) : AXIAL PROFESSION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BM Filière Santé (Jean-Bernard Fabre) : HUMANFAB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Filière Free Lance (Anaïs Gilles) : NEO WORKER (examen individuel 50%)	</a:t>
          </a:r>
          <a:endParaRPr lang="en-US" sz="1600" kern="1200"/>
        </a:p>
      </dsp:txBody>
      <dsp:txXfrm rot="-5400000">
        <a:off x="3785616" y="197117"/>
        <a:ext cx="6675221" cy="1012303"/>
      </dsp:txXfrm>
    </dsp:sp>
    <dsp:sp modelId="{7E59A4A5-34F9-4A76-BB68-4A52D6A24927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3 séances *2H cas Business Model analyses [Lionel Maltese]</a:t>
          </a:r>
          <a:endParaRPr lang="en-US" sz="2100" kern="1200"/>
        </a:p>
      </dsp:txBody>
      <dsp:txXfrm>
        <a:off x="68454" y="70578"/>
        <a:ext cx="3648708" cy="1265378"/>
      </dsp:txXfrm>
    </dsp:sp>
    <dsp:sp modelId="{CBA31317-1B0A-454E-9DD5-3468114A8B9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ym typeface="Wingdings" panose="05000000000000000000" pitchFamily="2" charset="2"/>
            </a:rPr>
            <a:t></a:t>
          </a:r>
          <a:r>
            <a:rPr lang="fr-FR" sz="1600" kern="1200" dirty="0"/>
            <a:t>Charges Fixes-Variables / Estimation Marges sur coûts fixes / Seuil de rentabilité / Montant des emprunts lancement activité…    </a:t>
          </a:r>
          <a:endParaRPr lang="en-US" sz="1600" kern="1200" dirty="0"/>
        </a:p>
      </dsp:txBody>
      <dsp:txXfrm rot="-5400000">
        <a:off x="3785616" y="1669517"/>
        <a:ext cx="6675221" cy="1012303"/>
      </dsp:txXfrm>
    </dsp:sp>
    <dsp:sp modelId="{7EC3F07A-537A-4288-B0CD-800D737AD12C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3 séances Présentation Budget Prévisionnel * création activité / Business Model [Emmanuelle Thevenin] points Bonus </a:t>
          </a:r>
          <a:endParaRPr lang="en-US" sz="2100" kern="1200"/>
        </a:p>
      </dsp:txBody>
      <dsp:txXfrm>
        <a:off x="68454" y="1542979"/>
        <a:ext cx="3648708" cy="1265378"/>
      </dsp:txXfrm>
    </dsp:sp>
    <dsp:sp modelId="{8CC9F254-796F-48F4-B439-26DB19E01A9D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Application méthode Business Model création activité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Jury/Coachs : Emmanuelle Thevenin/Estelle Caolova/Lionel Paris/Cyril Pain-Barre/Lionel Maltese</a:t>
          </a:r>
          <a:endParaRPr lang="en-US" sz="1600" kern="1200"/>
        </a:p>
      </dsp:txBody>
      <dsp:txXfrm rot="-5400000">
        <a:off x="3785616" y="3141918"/>
        <a:ext cx="6675221" cy="1012303"/>
      </dsp:txXfrm>
    </dsp:sp>
    <dsp:sp modelId="{4B0F9BA1-410F-496E-9CDD-A8E63E5B7868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1 jours 8H chrono : tirage au sort 5 sujets (marchés) / groupes de 2-3</a:t>
          </a:r>
          <a:endParaRPr lang="en-US" sz="2100" kern="120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6F6A3-8100-A218-10E3-DD20B7F3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AEE2B-9690-F50C-E1DD-62274FB10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2834C-B6E7-898C-76AE-31CBC8C6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A498F-18C5-675A-3ACC-20D9B792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A8BC9F-8E01-B93C-5A19-42B6E49F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7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883A6-8761-38FE-65F5-A8DF2B55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6E0913-DDE2-A886-E919-9DC4DB356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159685-9D75-9628-2652-563E86AE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186253-F63A-75CB-D683-628C4614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2171C6-9178-3E70-0D7E-CF0BD8CA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141562-D00F-DDC4-A7C9-110AB1AC3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0ED330-6BE3-84BE-6898-B99F9F173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34AD7-4AAD-4397-A284-CF30551F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5F616-76E7-D09D-66FA-EFD929E2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BAF337-B14C-1C82-1F48-3D2028E1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D554B-0C95-7FF6-A390-564A1BB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C9F64-BCF8-FEFA-2199-36FC9D89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42998E-444D-7841-8450-5DF9AE61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8C6B3C-FD97-90DF-68AA-DCC81D07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B1F3A9-5750-7F05-AE6F-65D535C2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8FF23-C7DC-C381-D805-FCA8B65F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620BB-4CEE-9BB8-92F6-36C7294DA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8747BD-F00E-B8B5-B370-3DF4CEFC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2F94D0-48D3-94D1-BBF3-5703FEB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8EFB1C-D126-6688-CE83-D0CBF5B9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30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66360-95F6-733A-D0F2-200E4448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DD7E50-71BC-FFB9-550A-A652A0AC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1E32A-0D73-69DC-8D77-1CE2FF9B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29598F-3904-827B-A92E-22AA1D9C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84E122-9437-B2AE-BE19-1A6C3398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E53265-CB7A-280E-B232-DB55155D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3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2B447-6BEF-79A6-FCE9-47377535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9E0B48-90EA-D611-F0BB-7263AA16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19919C-C3A8-19D4-C8A6-E4A86AC2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4A9695-6CB3-CD85-027D-29EF0C64A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2AD8A1-3B51-3AEF-C51F-7B1AB23C4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3B102C-06BF-2B5C-A973-79AAC2A4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0D7E6C-22B9-B7CD-2886-144CA04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1B50BE-1DD2-F498-7B4C-B4F5255B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8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93C9B-17CD-676C-2E3E-76379E49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DB95BF-F7A8-7D69-5DC3-8866AA70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BAC95B-E758-37F9-5D5C-3B5422B3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653C2A-256F-5539-C8DE-28719FDF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11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144C78-9DF9-10A2-32BD-6F1ED25B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216694-8308-5103-1212-B34973CD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DE8DC-1B4D-93C8-68CF-71E0B7ED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8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7E64B-2AB2-2D6A-7064-5B5D6658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45E8B-7CC4-8F33-AD50-E1529FA9F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50AA54-B3C8-ECA7-FEDC-EED146D0F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60270-8499-202F-140A-9EF91841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B517B-0F48-5A14-77CA-EF53589D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280A9-F348-0165-84EB-2F579461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3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0FE79-A0C6-82B4-79F8-AF9406B0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9B9957-EB79-690E-8A48-A7924E4C1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9A29C9-B94C-3F7A-8F78-B75EFD543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8CAAF7-4BE3-C7DD-E325-B40EC57C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81E11B-3A30-A912-0F2D-07D16F96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726943-2482-0092-6471-D072E1AE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9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B1B764-D721-6C97-745D-46A700EE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EC99F6-B1CD-DF8A-702A-99812C96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D5EA57-2DD6-51A5-8DDB-96B44C0BA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4997-8E5F-47DC-82E9-4A1E977D2B1C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A9A76-5DD1-955E-A21D-2185B10C3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BCBD07-ED7F-D224-CB1E-891ABBA1F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F9CE-3338-4FC4-BD9A-7E3E704A9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9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inq exemples de business model | CCI Hauts-de-France">
            <a:extLst>
              <a:ext uri="{FF2B5EF4-FFF2-40B4-BE49-F238E27FC236}">
                <a16:creationId xmlns:a16="http://schemas.microsoft.com/office/drawing/2014/main" id="{DEFDAD4E-5727-4CE5-D2B7-5A28E8849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84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BE0EAC-8834-D5DC-BB4E-DCAD51AD2442}"/>
              </a:ext>
            </a:extLst>
          </p:cNvPr>
          <p:cNvSpPr txBox="1"/>
          <p:nvPr/>
        </p:nvSpPr>
        <p:spPr>
          <a:xfrm>
            <a:off x="0" y="50577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b="1" i="0" u="none" strike="noStrike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SAÉ 3.GEMA.02 | De la recherche de l’idée à la création d’activité à l’aide d’un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95596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BA4A-8685-5ADE-5854-1ADC4330A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19" b="19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0CB8FDC-11E3-8E70-3EB4-F620D01F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Programme / Objectifs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8CB534D-3E19-385E-05E4-528E39BA4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78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43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149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NimbusSanL-Regu</vt:lpstr>
      <vt:lpstr>Wingdings</vt:lpstr>
      <vt:lpstr>Thème Office</vt:lpstr>
      <vt:lpstr>Présentation PowerPoint</vt:lpstr>
      <vt:lpstr>Programme / Objectifs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Maltese</dc:creator>
  <cp:lastModifiedBy>Lionel Maltese</cp:lastModifiedBy>
  <cp:revision>2</cp:revision>
  <dcterms:created xsi:type="dcterms:W3CDTF">2023-08-23T06:26:01Z</dcterms:created>
  <dcterms:modified xsi:type="dcterms:W3CDTF">2023-08-23T06:48:00Z</dcterms:modified>
</cp:coreProperties>
</file>