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06EBB-C9C4-4630-B4F4-1ACAAB99BA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5607A7-83BC-41BC-9DFD-C1D4B39A9CA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Stratégie (Lionel Maltese): Développement économique MCES 25 % (groupe) + Examen individuel 25% </a:t>
          </a:r>
          <a:endParaRPr lang="en-US"/>
        </a:p>
      </dgm:t>
    </dgm:pt>
    <dgm:pt modelId="{EC02A297-52B4-48B8-8FD1-EEF6D06383FF}" type="parTrans" cxnId="{EDD67E57-967E-4BEE-95E8-AB38A534DCC9}">
      <dgm:prSet/>
      <dgm:spPr/>
      <dgm:t>
        <a:bodyPr/>
        <a:lstStyle/>
        <a:p>
          <a:endParaRPr lang="en-US"/>
        </a:p>
      </dgm:t>
    </dgm:pt>
    <dgm:pt modelId="{D66DD8BC-89E1-4E23-ACC4-C19AD3D4C6E1}" type="sibTrans" cxnId="{EDD67E57-967E-4BEE-95E8-AB38A534DCC9}">
      <dgm:prSet/>
      <dgm:spPr/>
      <dgm:t>
        <a:bodyPr/>
        <a:lstStyle/>
        <a:p>
          <a:endParaRPr lang="en-US"/>
        </a:p>
      </dgm:t>
    </dgm:pt>
    <dgm:pt modelId="{1B6516DD-0F37-4F0D-BEF3-0429F04A9FF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Marketing (Estelle Caolova) : 25 % </a:t>
          </a:r>
          <a:r>
            <a:rPr lang="fr-FR">
              <a:sym typeface="Wingdings" panose="05000000000000000000" pitchFamily="2" charset="2"/>
            </a:rPr>
            <a:t></a:t>
          </a:r>
          <a:r>
            <a:rPr lang="fr-FR"/>
            <a:t> Oraux</a:t>
          </a:r>
          <a:endParaRPr lang="en-US"/>
        </a:p>
      </dgm:t>
    </dgm:pt>
    <dgm:pt modelId="{942DF0A5-5FE2-44E8-810D-A3664296ECDE}" type="parTrans" cxnId="{403E941F-B42B-4674-93B9-2DE3206E4AFD}">
      <dgm:prSet/>
      <dgm:spPr/>
      <dgm:t>
        <a:bodyPr/>
        <a:lstStyle/>
        <a:p>
          <a:endParaRPr lang="en-US"/>
        </a:p>
      </dgm:t>
    </dgm:pt>
    <dgm:pt modelId="{0AD38057-DAC4-4789-AD9B-EBBE016239FD}" type="sibTrans" cxnId="{403E941F-B42B-4674-93B9-2DE3206E4AFD}">
      <dgm:prSet/>
      <dgm:spPr/>
      <dgm:t>
        <a:bodyPr/>
        <a:lstStyle/>
        <a:p>
          <a:endParaRPr lang="en-US"/>
        </a:p>
      </dgm:t>
    </dgm:pt>
    <dgm:pt modelId="{CC2C1E94-76D6-4060-96D4-9F346E9B307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Management (Arnaud Chasset) : 25 % </a:t>
          </a:r>
          <a:r>
            <a:rPr lang="fr-FR">
              <a:sym typeface="Wingdings" panose="05000000000000000000" pitchFamily="2" charset="2"/>
            </a:rPr>
            <a:t></a:t>
          </a:r>
          <a:r>
            <a:rPr lang="fr-FR"/>
            <a:t> oraux</a:t>
          </a:r>
          <a:endParaRPr lang="en-US"/>
        </a:p>
      </dgm:t>
    </dgm:pt>
    <dgm:pt modelId="{0E0D9CF6-9972-404F-BDB6-1E1BC6D26C7A}" type="parTrans" cxnId="{17550598-D841-4BFA-B302-1A367ABB07AD}">
      <dgm:prSet/>
      <dgm:spPr/>
      <dgm:t>
        <a:bodyPr/>
        <a:lstStyle/>
        <a:p>
          <a:endParaRPr lang="en-US"/>
        </a:p>
      </dgm:t>
    </dgm:pt>
    <dgm:pt modelId="{3A1AA649-451E-430A-BABE-A90EC19A2C3A}" type="sibTrans" cxnId="{17550598-D841-4BFA-B302-1A367ABB07AD}">
      <dgm:prSet/>
      <dgm:spPr/>
      <dgm:t>
        <a:bodyPr/>
        <a:lstStyle/>
        <a:p>
          <a:endParaRPr lang="en-US"/>
        </a:p>
      </dgm:t>
    </dgm:pt>
    <dgm:pt modelId="{35F0E35C-4415-42DB-ADA3-CC4DFE00A9C2}" type="pres">
      <dgm:prSet presAssocID="{BD606EBB-C9C4-4630-B4F4-1ACAAB99BA73}" presName="root" presStyleCnt="0">
        <dgm:presLayoutVars>
          <dgm:dir/>
          <dgm:resizeHandles val="exact"/>
        </dgm:presLayoutVars>
      </dgm:prSet>
      <dgm:spPr/>
    </dgm:pt>
    <dgm:pt modelId="{2837D6F5-A368-4C83-B272-C5574166E739}" type="pres">
      <dgm:prSet presAssocID="{3E5607A7-83BC-41BC-9DFD-C1D4B39A9CAF}" presName="compNode" presStyleCnt="0"/>
      <dgm:spPr/>
    </dgm:pt>
    <dgm:pt modelId="{2FFA1CAD-3E26-4850-BBEB-61EBDA9E1008}" type="pres">
      <dgm:prSet presAssocID="{3E5607A7-83BC-41BC-9DFD-C1D4B39A9CAF}" presName="bgRect" presStyleLbl="bgShp" presStyleIdx="0" presStyleCnt="3"/>
      <dgm:spPr/>
    </dgm:pt>
    <dgm:pt modelId="{6459A485-C8CD-4759-830C-7CB333E3E4C0}" type="pres">
      <dgm:prSet presAssocID="{3E5607A7-83BC-41BC-9DFD-C1D4B39A9C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24F3B446-893B-4FA7-95B3-5DD725FF00AE}" type="pres">
      <dgm:prSet presAssocID="{3E5607A7-83BC-41BC-9DFD-C1D4B39A9CAF}" presName="spaceRect" presStyleCnt="0"/>
      <dgm:spPr/>
    </dgm:pt>
    <dgm:pt modelId="{A3A24195-D29E-4F0D-8102-FC49F3702A0B}" type="pres">
      <dgm:prSet presAssocID="{3E5607A7-83BC-41BC-9DFD-C1D4B39A9CAF}" presName="parTx" presStyleLbl="revTx" presStyleIdx="0" presStyleCnt="3">
        <dgm:presLayoutVars>
          <dgm:chMax val="0"/>
          <dgm:chPref val="0"/>
        </dgm:presLayoutVars>
      </dgm:prSet>
      <dgm:spPr/>
    </dgm:pt>
    <dgm:pt modelId="{163925D5-9A51-414B-8DB6-B54E9F59A89F}" type="pres">
      <dgm:prSet presAssocID="{D66DD8BC-89E1-4E23-ACC4-C19AD3D4C6E1}" presName="sibTrans" presStyleCnt="0"/>
      <dgm:spPr/>
    </dgm:pt>
    <dgm:pt modelId="{EC07845B-4503-4589-8A78-7841CBCBC024}" type="pres">
      <dgm:prSet presAssocID="{1B6516DD-0F37-4F0D-BEF3-0429F04A9FFD}" presName="compNode" presStyleCnt="0"/>
      <dgm:spPr/>
    </dgm:pt>
    <dgm:pt modelId="{93A1A067-61CF-4406-BF2C-5626BA6677A7}" type="pres">
      <dgm:prSet presAssocID="{1B6516DD-0F37-4F0D-BEF3-0429F04A9FFD}" presName="bgRect" presStyleLbl="bgShp" presStyleIdx="1" presStyleCnt="3"/>
      <dgm:spPr/>
    </dgm:pt>
    <dgm:pt modelId="{24EF23A0-91D7-4EC4-861D-714D33B0F590}" type="pres">
      <dgm:prSet presAssocID="{1B6516DD-0F37-4F0D-BEF3-0429F04A9FF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 d’orchestre"/>
        </a:ext>
      </dgm:extLst>
    </dgm:pt>
    <dgm:pt modelId="{8C3F8C7A-4879-4FFB-99A5-C79B9AC6F794}" type="pres">
      <dgm:prSet presAssocID="{1B6516DD-0F37-4F0D-BEF3-0429F04A9FFD}" presName="spaceRect" presStyleCnt="0"/>
      <dgm:spPr/>
    </dgm:pt>
    <dgm:pt modelId="{3883F000-4255-4E57-8F25-3610ED94C90F}" type="pres">
      <dgm:prSet presAssocID="{1B6516DD-0F37-4F0D-BEF3-0429F04A9FFD}" presName="parTx" presStyleLbl="revTx" presStyleIdx="1" presStyleCnt="3">
        <dgm:presLayoutVars>
          <dgm:chMax val="0"/>
          <dgm:chPref val="0"/>
        </dgm:presLayoutVars>
      </dgm:prSet>
      <dgm:spPr/>
    </dgm:pt>
    <dgm:pt modelId="{75150DB1-98CF-4A71-8D45-A2767154B93D}" type="pres">
      <dgm:prSet presAssocID="{0AD38057-DAC4-4789-AD9B-EBBE016239FD}" presName="sibTrans" presStyleCnt="0"/>
      <dgm:spPr/>
    </dgm:pt>
    <dgm:pt modelId="{4A92BB72-2755-49FA-9A07-2D5203E2757B}" type="pres">
      <dgm:prSet presAssocID="{CC2C1E94-76D6-4060-96D4-9F346E9B3073}" presName="compNode" presStyleCnt="0"/>
      <dgm:spPr/>
    </dgm:pt>
    <dgm:pt modelId="{EC3CC677-B9C6-4D2E-B000-9905D59F0526}" type="pres">
      <dgm:prSet presAssocID="{CC2C1E94-76D6-4060-96D4-9F346E9B3073}" presName="bgRect" presStyleLbl="bgShp" presStyleIdx="2" presStyleCnt="3"/>
      <dgm:spPr/>
    </dgm:pt>
    <dgm:pt modelId="{3A9D1748-B9F7-441C-9051-379AB3D70D5E}" type="pres">
      <dgm:prSet presAssocID="{CC2C1E94-76D6-4060-96D4-9F346E9B30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3129FD36-FA9A-432C-A96C-62323DE1906E}" type="pres">
      <dgm:prSet presAssocID="{CC2C1E94-76D6-4060-96D4-9F346E9B3073}" presName="spaceRect" presStyleCnt="0"/>
      <dgm:spPr/>
    </dgm:pt>
    <dgm:pt modelId="{8CF36FBE-A51D-43C5-B2E4-A224934E9D32}" type="pres">
      <dgm:prSet presAssocID="{CC2C1E94-76D6-4060-96D4-9F346E9B30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03E941F-B42B-4674-93B9-2DE3206E4AFD}" srcId="{BD606EBB-C9C4-4630-B4F4-1ACAAB99BA73}" destId="{1B6516DD-0F37-4F0D-BEF3-0429F04A9FFD}" srcOrd="1" destOrd="0" parTransId="{942DF0A5-5FE2-44E8-810D-A3664296ECDE}" sibTransId="{0AD38057-DAC4-4789-AD9B-EBBE016239FD}"/>
    <dgm:cxn modelId="{3B44A026-F35D-4A6A-9E05-2EA60F4F2EF5}" type="presOf" srcId="{CC2C1E94-76D6-4060-96D4-9F346E9B3073}" destId="{8CF36FBE-A51D-43C5-B2E4-A224934E9D32}" srcOrd="0" destOrd="0" presId="urn:microsoft.com/office/officeart/2018/2/layout/IconVerticalSolidList"/>
    <dgm:cxn modelId="{3FF8DC2E-17D4-4059-BEE5-9A6B724C6919}" type="presOf" srcId="{3E5607A7-83BC-41BC-9DFD-C1D4B39A9CAF}" destId="{A3A24195-D29E-4F0D-8102-FC49F3702A0B}" srcOrd="0" destOrd="0" presId="urn:microsoft.com/office/officeart/2018/2/layout/IconVerticalSolidList"/>
    <dgm:cxn modelId="{EDD67E57-967E-4BEE-95E8-AB38A534DCC9}" srcId="{BD606EBB-C9C4-4630-B4F4-1ACAAB99BA73}" destId="{3E5607A7-83BC-41BC-9DFD-C1D4B39A9CAF}" srcOrd="0" destOrd="0" parTransId="{EC02A297-52B4-48B8-8FD1-EEF6D06383FF}" sibTransId="{D66DD8BC-89E1-4E23-ACC4-C19AD3D4C6E1}"/>
    <dgm:cxn modelId="{A5F3158F-3E11-4D8D-8E75-D9D8A160697B}" type="presOf" srcId="{1B6516DD-0F37-4F0D-BEF3-0429F04A9FFD}" destId="{3883F000-4255-4E57-8F25-3610ED94C90F}" srcOrd="0" destOrd="0" presId="urn:microsoft.com/office/officeart/2018/2/layout/IconVerticalSolidList"/>
    <dgm:cxn modelId="{6CDEB690-083F-4029-AE8F-CB9369FE0482}" type="presOf" srcId="{BD606EBB-C9C4-4630-B4F4-1ACAAB99BA73}" destId="{35F0E35C-4415-42DB-ADA3-CC4DFE00A9C2}" srcOrd="0" destOrd="0" presId="urn:microsoft.com/office/officeart/2018/2/layout/IconVerticalSolidList"/>
    <dgm:cxn modelId="{17550598-D841-4BFA-B302-1A367ABB07AD}" srcId="{BD606EBB-C9C4-4630-B4F4-1ACAAB99BA73}" destId="{CC2C1E94-76D6-4060-96D4-9F346E9B3073}" srcOrd="2" destOrd="0" parTransId="{0E0D9CF6-9972-404F-BDB6-1E1BC6D26C7A}" sibTransId="{3A1AA649-451E-430A-BABE-A90EC19A2C3A}"/>
    <dgm:cxn modelId="{157C48C6-A1DD-41D3-912A-0894FA1EB6E8}" type="presParOf" srcId="{35F0E35C-4415-42DB-ADA3-CC4DFE00A9C2}" destId="{2837D6F5-A368-4C83-B272-C5574166E739}" srcOrd="0" destOrd="0" presId="urn:microsoft.com/office/officeart/2018/2/layout/IconVerticalSolidList"/>
    <dgm:cxn modelId="{A99121C4-B555-4C1B-AABF-DE474259B7DF}" type="presParOf" srcId="{2837D6F5-A368-4C83-B272-C5574166E739}" destId="{2FFA1CAD-3E26-4850-BBEB-61EBDA9E1008}" srcOrd="0" destOrd="0" presId="urn:microsoft.com/office/officeart/2018/2/layout/IconVerticalSolidList"/>
    <dgm:cxn modelId="{079906C1-AFD1-482E-90D7-94222B517B0F}" type="presParOf" srcId="{2837D6F5-A368-4C83-B272-C5574166E739}" destId="{6459A485-C8CD-4759-830C-7CB333E3E4C0}" srcOrd="1" destOrd="0" presId="urn:microsoft.com/office/officeart/2018/2/layout/IconVerticalSolidList"/>
    <dgm:cxn modelId="{C3696CAF-16B8-4973-9F1C-7644927E6020}" type="presParOf" srcId="{2837D6F5-A368-4C83-B272-C5574166E739}" destId="{24F3B446-893B-4FA7-95B3-5DD725FF00AE}" srcOrd="2" destOrd="0" presId="urn:microsoft.com/office/officeart/2018/2/layout/IconVerticalSolidList"/>
    <dgm:cxn modelId="{0576EEA0-F041-4C41-B208-D9D5A4609A06}" type="presParOf" srcId="{2837D6F5-A368-4C83-B272-C5574166E739}" destId="{A3A24195-D29E-4F0D-8102-FC49F3702A0B}" srcOrd="3" destOrd="0" presId="urn:microsoft.com/office/officeart/2018/2/layout/IconVerticalSolidList"/>
    <dgm:cxn modelId="{E44078EA-F5D5-4179-8F5C-04FCB42350ED}" type="presParOf" srcId="{35F0E35C-4415-42DB-ADA3-CC4DFE00A9C2}" destId="{163925D5-9A51-414B-8DB6-B54E9F59A89F}" srcOrd="1" destOrd="0" presId="urn:microsoft.com/office/officeart/2018/2/layout/IconVerticalSolidList"/>
    <dgm:cxn modelId="{E7625FA8-D8E8-430C-87FA-DE9A753EF261}" type="presParOf" srcId="{35F0E35C-4415-42DB-ADA3-CC4DFE00A9C2}" destId="{EC07845B-4503-4589-8A78-7841CBCBC024}" srcOrd="2" destOrd="0" presId="urn:microsoft.com/office/officeart/2018/2/layout/IconVerticalSolidList"/>
    <dgm:cxn modelId="{FC589C01-7C6D-452F-8E29-A49F1CF5D22E}" type="presParOf" srcId="{EC07845B-4503-4589-8A78-7841CBCBC024}" destId="{93A1A067-61CF-4406-BF2C-5626BA6677A7}" srcOrd="0" destOrd="0" presId="urn:microsoft.com/office/officeart/2018/2/layout/IconVerticalSolidList"/>
    <dgm:cxn modelId="{E2043EA4-C7BD-40E4-B20C-1998F3836B14}" type="presParOf" srcId="{EC07845B-4503-4589-8A78-7841CBCBC024}" destId="{24EF23A0-91D7-4EC4-861D-714D33B0F590}" srcOrd="1" destOrd="0" presId="urn:microsoft.com/office/officeart/2018/2/layout/IconVerticalSolidList"/>
    <dgm:cxn modelId="{FF481CBE-DF71-46EB-BE12-7713C495E8D9}" type="presParOf" srcId="{EC07845B-4503-4589-8A78-7841CBCBC024}" destId="{8C3F8C7A-4879-4FFB-99A5-C79B9AC6F794}" srcOrd="2" destOrd="0" presId="urn:microsoft.com/office/officeart/2018/2/layout/IconVerticalSolidList"/>
    <dgm:cxn modelId="{6AF7B874-CA14-4B4F-9742-8EF06C9161F1}" type="presParOf" srcId="{EC07845B-4503-4589-8A78-7841CBCBC024}" destId="{3883F000-4255-4E57-8F25-3610ED94C90F}" srcOrd="3" destOrd="0" presId="urn:microsoft.com/office/officeart/2018/2/layout/IconVerticalSolidList"/>
    <dgm:cxn modelId="{535CD731-9017-4339-AFCF-766530CA1EB6}" type="presParOf" srcId="{35F0E35C-4415-42DB-ADA3-CC4DFE00A9C2}" destId="{75150DB1-98CF-4A71-8D45-A2767154B93D}" srcOrd="3" destOrd="0" presId="urn:microsoft.com/office/officeart/2018/2/layout/IconVerticalSolidList"/>
    <dgm:cxn modelId="{1C78591C-E9E7-4D48-8ADF-80F21D98CAD6}" type="presParOf" srcId="{35F0E35C-4415-42DB-ADA3-CC4DFE00A9C2}" destId="{4A92BB72-2755-49FA-9A07-2D5203E2757B}" srcOrd="4" destOrd="0" presId="urn:microsoft.com/office/officeart/2018/2/layout/IconVerticalSolidList"/>
    <dgm:cxn modelId="{78F85FE8-A190-488E-849D-D60EEBB0C96A}" type="presParOf" srcId="{4A92BB72-2755-49FA-9A07-2D5203E2757B}" destId="{EC3CC677-B9C6-4D2E-B000-9905D59F0526}" srcOrd="0" destOrd="0" presId="urn:microsoft.com/office/officeart/2018/2/layout/IconVerticalSolidList"/>
    <dgm:cxn modelId="{49CC1542-32DE-4297-AFA2-602BC933DCD2}" type="presParOf" srcId="{4A92BB72-2755-49FA-9A07-2D5203E2757B}" destId="{3A9D1748-B9F7-441C-9051-379AB3D70D5E}" srcOrd="1" destOrd="0" presId="urn:microsoft.com/office/officeart/2018/2/layout/IconVerticalSolidList"/>
    <dgm:cxn modelId="{00D04BA0-1648-4D28-8FF4-8F55637194ED}" type="presParOf" srcId="{4A92BB72-2755-49FA-9A07-2D5203E2757B}" destId="{3129FD36-FA9A-432C-A96C-62323DE1906E}" srcOrd="2" destOrd="0" presId="urn:microsoft.com/office/officeart/2018/2/layout/IconVerticalSolidList"/>
    <dgm:cxn modelId="{92B942B6-98A1-40DA-9090-A36508B77189}" type="presParOf" srcId="{4A92BB72-2755-49FA-9A07-2D5203E2757B}" destId="{8CF36FBE-A51D-43C5-B2E4-A224934E9D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A1CAD-3E26-4850-BBEB-61EBDA9E100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A485-C8CD-4759-830C-7CB333E3E4C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24195-D29E-4F0D-8102-FC49F3702A0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Stratégie (Lionel Maltese): Développement économique MCES 25 % (groupe) + Examen individuel 25% </a:t>
          </a:r>
          <a:endParaRPr lang="en-US" sz="2500" kern="1200"/>
        </a:p>
      </dsp:txBody>
      <dsp:txXfrm>
        <a:off x="1435590" y="531"/>
        <a:ext cx="9080009" cy="1242935"/>
      </dsp:txXfrm>
    </dsp:sp>
    <dsp:sp modelId="{93A1A067-61CF-4406-BF2C-5626BA6677A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F23A0-91D7-4EC4-861D-714D33B0F59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3F000-4255-4E57-8F25-3610ED94C90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Marketing (Estelle Caolova) : 25 % </a:t>
          </a:r>
          <a:r>
            <a:rPr lang="fr-FR" sz="2500" kern="1200">
              <a:sym typeface="Wingdings" panose="05000000000000000000" pitchFamily="2" charset="2"/>
            </a:rPr>
            <a:t></a:t>
          </a:r>
          <a:r>
            <a:rPr lang="fr-FR" sz="2500" kern="1200"/>
            <a:t> Oraux</a:t>
          </a:r>
          <a:endParaRPr lang="en-US" sz="2500" kern="1200"/>
        </a:p>
      </dsp:txBody>
      <dsp:txXfrm>
        <a:off x="1435590" y="1554201"/>
        <a:ext cx="9080009" cy="1242935"/>
      </dsp:txXfrm>
    </dsp:sp>
    <dsp:sp modelId="{EC3CC677-B9C6-4D2E-B000-9905D59F052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1748-B9F7-441C-9051-379AB3D70D5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36FBE-A51D-43C5-B2E4-A224934E9D3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Management (Arnaud Chasset) : 25 % </a:t>
          </a:r>
          <a:r>
            <a:rPr lang="fr-FR" sz="2500" kern="1200">
              <a:sym typeface="Wingdings" panose="05000000000000000000" pitchFamily="2" charset="2"/>
            </a:rPr>
            <a:t></a:t>
          </a:r>
          <a:r>
            <a:rPr lang="fr-FR" sz="2500" kern="1200"/>
            <a:t> oraux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8AFE0-B83D-C8B0-ADCE-981EC8E7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C03EF5-239D-A1CE-4F67-2DF9974BC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918B0-DE54-C7A1-EF51-95397390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10FA5-1215-8A67-B9A4-CBC93F98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81B46-2B35-1705-7124-085E4A14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E5437-47F4-EDA2-56C5-ECE5678D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5B712-2AC1-F2AD-6F0A-3276BEB10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9D6CC-0EEF-78DC-B403-71A2AF3A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80EF77-7ADF-9189-5ABF-16AA3BD9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BEA6B-BD61-4B36-6968-E1C0D4BF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12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A5C153-A213-D0D3-B8A3-D49D66000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932FAD-C98B-D030-75DE-E9BA7899D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7CB8B-AADE-1F0D-8132-C0017958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3DB8A-30DF-CC09-A2F3-B8FAA6BA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8DB77-9B71-6171-B3D6-99F62B78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6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7D84D-F91C-14C5-1415-016882CA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F0A24-EE95-C343-FCE6-C53AA2F65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6A64A8-FDEA-3151-E5BF-5F5C7A82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22159F-0BE1-00B2-0A75-2EA1D9ED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D45F4-157E-1C19-0B53-AC36808F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06CCE-B536-DC9A-3E73-4163A8B5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897D73-D650-575D-6836-8F1EAD17F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48666E-A897-1B3A-CDF6-F6D63FF9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2E870-E8A7-E702-AAF8-29EA5885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575B6-B652-B3D4-7550-E6214985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64675-A212-6EC4-C929-135A549F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8F515-5E68-4476-75C8-07082DEE4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C69D3E-7B91-6DFC-003E-A7256DF65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8876B1-541B-7C36-03EA-10B49B1B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542BCA-8137-70F6-08D3-4764B034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6DDDE-6D35-8F5F-12D1-F9F4DDD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7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6051F-E464-F6F1-3412-9DE6393C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BD56DD-DD02-EF8F-1E58-4B686CC2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4F2C8B-3D39-4DDF-9EE0-F00DC399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AE77B6-0456-1EA1-7204-AEE164AFC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60D430-9B70-59FA-082E-BE46F7718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67E329-FDC3-17D5-B841-C851153D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AFB28F-B089-5E33-B004-319DD028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25D07B-26E6-E1C7-DE88-72AE9440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76492-A198-4C3E-591B-627AF12A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67F366-537E-7FE1-0BE2-573DD5B3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6751A9-4F2D-15DD-5AF0-70339033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3AF118-74B5-7D7A-EDED-EE56BAE4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52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D661B-383D-0AEC-6C48-0EE23984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82225E-7700-E460-C9F6-DE4E65EB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2BBE7-B845-E252-4D78-313BF4F8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E7331-E24B-E3A3-5EF6-BB4DAB80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CA494-3625-F9EB-47DB-44897C7F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768F85-F606-1F35-C368-7297B204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7EDCB1-BAE0-D34A-9D06-2459A17B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144247-69DE-FD68-0B94-0B365FF0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3F80F2-A929-5D2C-593B-F03C66C1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4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5F09C-4304-AFC6-56B1-38A24788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0A6D85-12AB-A80A-1F32-00B9B6DA1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B47A96-692C-300C-CB6E-45484832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A42E6E-9AA1-C832-D748-259360A0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2BDD91-E816-E879-0E4E-CAAE3E75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58B53-366D-5140-B598-BE78E6F2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6792FC-0870-B73C-5647-F74FAE87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F5DAD-9F15-8BD8-A6CC-6D5EABD3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37CDE-578D-397C-EE78-6F05EA123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7AAA-9E75-40D2-8428-EAC8C846471B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77031-87BC-0A70-DB38-D3DEF4B98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876A8D-D5FF-8122-AE45-8D28C1E6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5269-086A-4FC3-A578-3EDB79A0E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C552714D-0746-516F-8E04-8CD9710D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4851085"/>
            <a:ext cx="12202174" cy="2020500"/>
            <a:chOff x="0" y="-29768"/>
            <a:chExt cx="12202174" cy="1519356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FCA41354-436C-9656-0817-56B6CF8CD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27863EEE-38BD-6BC9-BA81-2F33679D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B0A65459-0869-1AF9-758A-0BF65F128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C7B5B0C-12A7-DB5D-B2DC-67454B2AAF06}"/>
              </a:ext>
            </a:extLst>
          </p:cNvPr>
          <p:cNvSpPr txBox="1"/>
          <p:nvPr/>
        </p:nvSpPr>
        <p:spPr>
          <a:xfrm>
            <a:off x="1611630" y="5167418"/>
            <a:ext cx="894969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SAÉ 3.01 : Contribuer au développement ou à la création d’une organisation </a:t>
            </a:r>
          </a:p>
        </p:txBody>
      </p:sp>
      <p:pic>
        <p:nvPicPr>
          <p:cNvPr id="1030" name="Picture 6" descr="MCES | MCES Family">
            <a:extLst>
              <a:ext uri="{FF2B5EF4-FFF2-40B4-BE49-F238E27FC236}">
                <a16:creationId xmlns:a16="http://schemas.microsoft.com/office/drawing/2014/main" id="{E41418E1-EB7A-EE58-230B-E5F75183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953" y="869989"/>
            <a:ext cx="2256935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ES | Ressources graphiques">
            <a:extLst>
              <a:ext uri="{FF2B5EF4-FFF2-40B4-BE49-F238E27FC236}">
                <a16:creationId xmlns:a16="http://schemas.microsoft.com/office/drawing/2014/main" id="{B9923787-FD1B-8260-114A-17FBA069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879" y="870390"/>
            <a:ext cx="3231696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CES | MCES Family">
            <a:extLst>
              <a:ext uri="{FF2B5EF4-FFF2-40B4-BE49-F238E27FC236}">
                <a16:creationId xmlns:a16="http://schemas.microsoft.com/office/drawing/2014/main" id="{82FFCCE2-34A3-4619-5247-74A57322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0564" y="869989"/>
            <a:ext cx="2256935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A8B09B-A91F-1B60-44E6-D75E6B11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3373"/>
            <a:ext cx="10905066" cy="55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6295D5-316A-3E12-BFD1-37CED774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7" y="643466"/>
            <a:ext cx="10846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3D69F0-7CCB-DCC2-8094-8EAC5C7FD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9988"/>
            <a:ext cx="10905066" cy="53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8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8DCB2-1EC9-8CDD-E1AA-3DDC3EBA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Contenus / Objectifs</a:t>
            </a:r>
          </a:p>
        </p:txBody>
      </p:sp>
      <p:cxnSp>
        <p:nvCxnSpPr>
          <p:cNvPr id="1044" name="Straight Connector 103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AE251-51E4-03E8-C2D8-C8190097B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OFFRE [Lionel Maltese] 5 séances *2H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bg1"/>
                </a:solidFill>
              </a:rPr>
              <a:t>Analyse Stratégique MCES </a:t>
            </a:r>
            <a:r>
              <a:rPr lang="fr-FR" sz="1400" dirty="0" err="1">
                <a:solidFill>
                  <a:schemeClr val="bg1"/>
                </a:solidFill>
              </a:rPr>
              <a:t>E-Sport</a:t>
            </a:r>
            <a:r>
              <a:rPr lang="fr-FR" sz="1400" dirty="0">
                <a:solidFill>
                  <a:schemeClr val="bg1"/>
                </a:solidFill>
              </a:rPr>
              <a:t> Amateur : Business Model / Forces Concurrentielles / Stratégies de développement / Analyse Interne des cibles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DEMANDE [Estelle </a:t>
            </a:r>
            <a:r>
              <a:rPr lang="fr-FR" sz="1400" dirty="0" err="1">
                <a:solidFill>
                  <a:schemeClr val="bg1"/>
                </a:solidFill>
              </a:rPr>
              <a:t>Caolova</a:t>
            </a:r>
            <a:r>
              <a:rPr lang="fr-FR" sz="1400" dirty="0">
                <a:solidFill>
                  <a:schemeClr val="bg1"/>
                </a:solidFill>
              </a:rPr>
              <a:t>] 6 séances * 2H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schemeClr val="bg1"/>
                </a:solidFill>
              </a:rPr>
              <a:t>Analyse Marketing – Commerciale MCES </a:t>
            </a:r>
            <a:r>
              <a:rPr lang="fr-FR" sz="1400" dirty="0" err="1">
                <a:solidFill>
                  <a:schemeClr val="bg1"/>
                </a:solidFill>
              </a:rPr>
              <a:t>E-Sport</a:t>
            </a:r>
            <a:r>
              <a:rPr lang="fr-FR" sz="1400" dirty="0">
                <a:solidFill>
                  <a:schemeClr val="bg1"/>
                </a:solidFill>
              </a:rPr>
              <a:t> Amateur : Marchés ciblés et argumentaire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ECOSYSTEME ASSOCIATIF [Arnaud Chasset] 6 séances * 2H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bg1"/>
                </a:solidFill>
              </a:rPr>
              <a:t>Simulation transformation « professionnalisation associative »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CES - Esports Team">
            <a:extLst>
              <a:ext uri="{FF2B5EF4-FFF2-40B4-BE49-F238E27FC236}">
                <a16:creationId xmlns:a16="http://schemas.microsoft.com/office/drawing/2014/main" id="{09C36A95-8ADF-211A-022F-A90F4045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657" y="369913"/>
            <a:ext cx="2085711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3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CES">
            <a:extLst>
              <a:ext uri="{FF2B5EF4-FFF2-40B4-BE49-F238E27FC236}">
                <a16:creationId xmlns:a16="http://schemas.microsoft.com/office/drawing/2014/main" id="{FE6044A5-0B52-2FF4-E3ED-1321AAD6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B39CC-3E8D-0A42-17EB-70511D46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Evaluations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EA9AF82-9E64-2496-F89F-1E2D105474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331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123</Words>
  <Application>Microsoft Office PowerPoint</Application>
  <PresentationFormat>Grand écran</PresentationFormat>
  <Paragraphs>14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Contenus / Objectifs</vt:lpstr>
      <vt:lpstr>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Maltese</dc:creator>
  <cp:lastModifiedBy>Lionel Maltese</cp:lastModifiedBy>
  <cp:revision>4</cp:revision>
  <dcterms:created xsi:type="dcterms:W3CDTF">2023-08-22T13:51:52Z</dcterms:created>
  <dcterms:modified xsi:type="dcterms:W3CDTF">2023-08-23T05:59:03Z</dcterms:modified>
</cp:coreProperties>
</file>