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4" r:id="rId1"/>
    <p:sldMasterId id="2147483681" r:id="rId2"/>
  </p:sldMasterIdLst>
  <p:notesMasterIdLst>
    <p:notesMasterId r:id="rId106"/>
  </p:notesMasterIdLst>
  <p:sldIdLst>
    <p:sldId id="256" r:id="rId3"/>
    <p:sldId id="883" r:id="rId4"/>
    <p:sldId id="343" r:id="rId5"/>
    <p:sldId id="898" r:id="rId6"/>
    <p:sldId id="899" r:id="rId7"/>
    <p:sldId id="410" r:id="rId8"/>
    <p:sldId id="902" r:id="rId9"/>
    <p:sldId id="257" r:id="rId10"/>
    <p:sldId id="884" r:id="rId11"/>
    <p:sldId id="344" r:id="rId12"/>
    <p:sldId id="877" r:id="rId13"/>
    <p:sldId id="331" r:id="rId14"/>
    <p:sldId id="345" r:id="rId15"/>
    <p:sldId id="886" r:id="rId16"/>
    <p:sldId id="333" r:id="rId17"/>
    <p:sldId id="885" r:id="rId18"/>
    <p:sldId id="843" r:id="rId19"/>
    <p:sldId id="894" r:id="rId20"/>
    <p:sldId id="867" r:id="rId21"/>
    <p:sldId id="834" r:id="rId22"/>
    <p:sldId id="335" r:id="rId23"/>
    <p:sldId id="869" r:id="rId24"/>
    <p:sldId id="887" r:id="rId25"/>
    <p:sldId id="895" r:id="rId26"/>
    <p:sldId id="896" r:id="rId27"/>
    <p:sldId id="897" r:id="rId28"/>
    <p:sldId id="871" r:id="rId29"/>
    <p:sldId id="878" r:id="rId30"/>
    <p:sldId id="258" r:id="rId31"/>
    <p:sldId id="882" r:id="rId32"/>
    <p:sldId id="259" r:id="rId33"/>
    <p:sldId id="266" r:id="rId34"/>
    <p:sldId id="260" r:id="rId35"/>
    <p:sldId id="261" r:id="rId36"/>
    <p:sldId id="262" r:id="rId37"/>
    <p:sldId id="265" r:id="rId38"/>
    <p:sldId id="267" r:id="rId39"/>
    <p:sldId id="268" r:id="rId40"/>
    <p:sldId id="271" r:id="rId41"/>
    <p:sldId id="341" r:id="rId42"/>
    <p:sldId id="272" r:id="rId43"/>
    <p:sldId id="263" r:id="rId44"/>
    <p:sldId id="269" r:id="rId45"/>
    <p:sldId id="270" r:id="rId46"/>
    <p:sldId id="273" r:id="rId47"/>
    <p:sldId id="874" r:id="rId48"/>
    <p:sldId id="276" r:id="rId49"/>
    <p:sldId id="277" r:id="rId50"/>
    <p:sldId id="873" r:id="rId51"/>
    <p:sldId id="278" r:id="rId52"/>
    <p:sldId id="436" r:id="rId53"/>
    <p:sldId id="280" r:id="rId54"/>
    <p:sldId id="281" r:id="rId55"/>
    <p:sldId id="282" r:id="rId56"/>
    <p:sldId id="283" r:id="rId57"/>
    <p:sldId id="284" r:id="rId58"/>
    <p:sldId id="285" r:id="rId59"/>
    <p:sldId id="286" r:id="rId60"/>
    <p:sldId id="287" r:id="rId61"/>
    <p:sldId id="288" r:id="rId62"/>
    <p:sldId id="290" r:id="rId63"/>
    <p:sldId id="292" r:id="rId64"/>
    <p:sldId id="295" r:id="rId65"/>
    <p:sldId id="294" r:id="rId66"/>
    <p:sldId id="296" r:id="rId67"/>
    <p:sldId id="297" r:id="rId68"/>
    <p:sldId id="298" r:id="rId69"/>
    <p:sldId id="304" r:id="rId70"/>
    <p:sldId id="274" r:id="rId71"/>
    <p:sldId id="888" r:id="rId72"/>
    <p:sldId id="893" r:id="rId73"/>
    <p:sldId id="305" r:id="rId74"/>
    <p:sldId id="302" r:id="rId75"/>
    <p:sldId id="303" r:id="rId76"/>
    <p:sldId id="306" r:id="rId77"/>
    <p:sldId id="329" r:id="rId78"/>
    <p:sldId id="307" r:id="rId79"/>
    <p:sldId id="308" r:id="rId80"/>
    <p:sldId id="309" r:id="rId81"/>
    <p:sldId id="310" r:id="rId82"/>
    <p:sldId id="311" r:id="rId83"/>
    <p:sldId id="312" r:id="rId84"/>
    <p:sldId id="313" r:id="rId85"/>
    <p:sldId id="314" r:id="rId86"/>
    <p:sldId id="315" r:id="rId87"/>
    <p:sldId id="316" r:id="rId88"/>
    <p:sldId id="317" r:id="rId89"/>
    <p:sldId id="318" r:id="rId90"/>
    <p:sldId id="891" r:id="rId91"/>
    <p:sldId id="319" r:id="rId92"/>
    <p:sldId id="320" r:id="rId93"/>
    <p:sldId id="890" r:id="rId94"/>
    <p:sldId id="321" r:id="rId95"/>
    <p:sldId id="322" r:id="rId96"/>
    <p:sldId id="324" r:id="rId97"/>
    <p:sldId id="323" r:id="rId98"/>
    <p:sldId id="325" r:id="rId99"/>
    <p:sldId id="423" r:id="rId100"/>
    <p:sldId id="879" r:id="rId101"/>
    <p:sldId id="330" r:id="rId102"/>
    <p:sldId id="337" r:id="rId103"/>
    <p:sldId id="339" r:id="rId104"/>
    <p:sldId id="892" r:id="rId10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onel Maltese" initials="LM" lastIdx="1" clrIdx="0">
    <p:extLst>
      <p:ext uri="{19B8F6BF-5375-455C-9EA6-DF929625EA0E}">
        <p15:presenceInfo xmlns:p15="http://schemas.microsoft.com/office/powerpoint/2012/main" userId="d1808a76ede7401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5" autoAdjust="0"/>
    <p:restoredTop sz="94660"/>
  </p:normalViewPr>
  <p:slideViewPr>
    <p:cSldViewPr snapToGrid="0">
      <p:cViewPr varScale="1">
        <p:scale>
          <a:sx n="106" d="100"/>
          <a:sy n="106" d="100"/>
        </p:scale>
        <p:origin x="70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commentAuthors" Target="commentAuthor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ocalhost\Users\brucecook\Dropbox%20(Personal)\SMG%20Active\SMG%20Marketing\SBI\SportAccord%20Toplines%20-%20version%202%20200416.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America</c:v>
                </c:pt>
                <c:pt idx="1">
                  <c:v>Asia Pacific</c:v>
                </c:pt>
                <c:pt idx="2">
                  <c:v>Europe</c:v>
                </c:pt>
                <c:pt idx="3">
                  <c:v>Latin America</c:v>
                </c:pt>
                <c:pt idx="4">
                  <c:v>Africa</c:v>
                </c:pt>
                <c:pt idx="5">
                  <c:v>Middle East</c:v>
                </c:pt>
              </c:strCache>
            </c:strRef>
          </c:cat>
          <c:val>
            <c:numRef>
              <c:f>Sheet1!$B$2:$B$7</c:f>
              <c:numCache>
                <c:formatCode>0%</c:formatCode>
                <c:ptCount val="6"/>
                <c:pt idx="0">
                  <c:v>0.61</c:v>
                </c:pt>
                <c:pt idx="1">
                  <c:v>0.68</c:v>
                </c:pt>
                <c:pt idx="2">
                  <c:v>0.64</c:v>
                </c:pt>
                <c:pt idx="3">
                  <c:v>0.75</c:v>
                </c:pt>
                <c:pt idx="4">
                  <c:v>0.68</c:v>
                </c:pt>
                <c:pt idx="5">
                  <c:v>0.71</c:v>
                </c:pt>
              </c:numCache>
            </c:numRef>
          </c:val>
          <c:extLst>
            <c:ext xmlns:c16="http://schemas.microsoft.com/office/drawing/2014/chart" uri="{C3380CC4-5D6E-409C-BE32-E72D297353CC}">
              <c16:uniqueId val="{00000000-495B-43A5-AD2D-3CBADA196BE1}"/>
            </c:ext>
          </c:extLst>
        </c:ser>
        <c:ser>
          <c:idx val="1"/>
          <c:order val="1"/>
          <c:tx>
            <c:strRef>
              <c:f>Sheet1!$C$1</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America</c:v>
                </c:pt>
                <c:pt idx="1">
                  <c:v>Asia Pacific</c:v>
                </c:pt>
                <c:pt idx="2">
                  <c:v>Europe</c:v>
                </c:pt>
                <c:pt idx="3">
                  <c:v>Latin America</c:v>
                </c:pt>
                <c:pt idx="4">
                  <c:v>Africa</c:v>
                </c:pt>
                <c:pt idx="5">
                  <c:v>Middle East</c:v>
                </c:pt>
              </c:strCache>
            </c:strRef>
          </c:cat>
          <c:val>
            <c:numRef>
              <c:f>Sheet1!$C$2:$C$7</c:f>
              <c:numCache>
                <c:formatCode>0%</c:formatCode>
                <c:ptCount val="6"/>
                <c:pt idx="0">
                  <c:v>0.63</c:v>
                </c:pt>
                <c:pt idx="1">
                  <c:v>0.71</c:v>
                </c:pt>
                <c:pt idx="2">
                  <c:v>0.67</c:v>
                </c:pt>
                <c:pt idx="3">
                  <c:v>0.77</c:v>
                </c:pt>
                <c:pt idx="4">
                  <c:v>0.71</c:v>
                </c:pt>
                <c:pt idx="5">
                  <c:v>0.75</c:v>
                </c:pt>
              </c:numCache>
            </c:numRef>
          </c:val>
          <c:extLst>
            <c:ext xmlns:c16="http://schemas.microsoft.com/office/drawing/2014/chart" uri="{C3380CC4-5D6E-409C-BE32-E72D297353CC}">
              <c16:uniqueId val="{00000001-495B-43A5-AD2D-3CBADA196BE1}"/>
            </c:ext>
          </c:extLst>
        </c:ser>
        <c:ser>
          <c:idx val="2"/>
          <c:order val="2"/>
          <c:tx>
            <c:strRef>
              <c:f>Sheet1!$D$1</c:f>
              <c:strCache>
                <c:ptCount val="1"/>
                <c:pt idx="0">
                  <c:v>2023</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America</c:v>
                </c:pt>
                <c:pt idx="1">
                  <c:v>Asia Pacific</c:v>
                </c:pt>
                <c:pt idx="2">
                  <c:v>Europe</c:v>
                </c:pt>
                <c:pt idx="3">
                  <c:v>Latin America</c:v>
                </c:pt>
                <c:pt idx="4">
                  <c:v>Africa</c:v>
                </c:pt>
                <c:pt idx="5">
                  <c:v>Middle East</c:v>
                </c:pt>
              </c:strCache>
            </c:strRef>
          </c:cat>
          <c:val>
            <c:numRef>
              <c:f>Sheet1!$D$2:$D$7</c:f>
              <c:numCache>
                <c:formatCode>0%</c:formatCode>
                <c:ptCount val="6"/>
                <c:pt idx="0">
                  <c:v>0.66</c:v>
                </c:pt>
                <c:pt idx="1">
                  <c:v>0.76</c:v>
                </c:pt>
                <c:pt idx="2">
                  <c:v>0.7</c:v>
                </c:pt>
                <c:pt idx="3">
                  <c:v>0.8</c:v>
                </c:pt>
                <c:pt idx="4">
                  <c:v>0.76</c:v>
                </c:pt>
                <c:pt idx="5">
                  <c:v>0.82</c:v>
                </c:pt>
              </c:numCache>
            </c:numRef>
          </c:val>
          <c:extLst>
            <c:ext xmlns:c16="http://schemas.microsoft.com/office/drawing/2014/chart" uri="{C3380CC4-5D6E-409C-BE32-E72D297353CC}">
              <c16:uniqueId val="{00000002-495B-43A5-AD2D-3CBADA196BE1}"/>
            </c:ext>
          </c:extLst>
        </c:ser>
        <c:dLbls>
          <c:showLegendKey val="0"/>
          <c:showVal val="0"/>
          <c:showCatName val="0"/>
          <c:showSerName val="0"/>
          <c:showPercent val="0"/>
          <c:showBubbleSize val="0"/>
        </c:dLbls>
        <c:gapWidth val="219"/>
        <c:overlap val="-27"/>
        <c:axId val="556407024"/>
        <c:axId val="556408592"/>
      </c:barChart>
      <c:catAx>
        <c:axId val="55640702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crossAx val="556408592"/>
        <c:crosses val="autoZero"/>
        <c:auto val="1"/>
        <c:lblAlgn val="ctr"/>
        <c:lblOffset val="100"/>
        <c:noMultiLvlLbl val="0"/>
      </c:catAx>
      <c:valAx>
        <c:axId val="556408592"/>
        <c:scaling>
          <c:orientation val="minMax"/>
        </c:scaling>
        <c:delete val="1"/>
        <c:axPos val="l"/>
        <c:numFmt formatCode="0%" sourceLinked="1"/>
        <c:majorTickMark val="none"/>
        <c:minorTickMark val="none"/>
        <c:tickLblPos val="nextTo"/>
        <c:crossAx val="5564070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39634834341985"/>
          <c:y val="8.6707993033450045E-2"/>
          <c:w val="0.71968179072497462"/>
          <c:h val="0.82517301772100704"/>
        </c:manualLayout>
      </c:layout>
      <c:lineChart>
        <c:grouping val="standard"/>
        <c:varyColors val="0"/>
        <c:ser>
          <c:idx val="1"/>
          <c:order val="0"/>
          <c:tx>
            <c:strRef>
              <c:f>SportCal!$C$4</c:f>
              <c:strCache>
                <c:ptCount val="1"/>
                <c:pt idx="0">
                  <c:v>Financial Services</c:v>
                </c:pt>
              </c:strCache>
            </c:strRef>
          </c:tx>
          <c:spPr>
            <a:ln w="28575" cap="rnd">
              <a:solidFill>
                <a:schemeClr val="accent1"/>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SportCal!$C$5:$C$14</c:f>
              <c:numCache>
                <c:formatCode>0.00%</c:formatCode>
                <c:ptCount val="10"/>
                <c:pt idx="0">
                  <c:v>0.1366</c:v>
                </c:pt>
                <c:pt idx="1">
                  <c:v>0.1706</c:v>
                </c:pt>
                <c:pt idx="2">
                  <c:v>0.125</c:v>
                </c:pt>
                <c:pt idx="3">
                  <c:v>0.126</c:v>
                </c:pt>
                <c:pt idx="4">
                  <c:v>0.12640000000000001</c:v>
                </c:pt>
                <c:pt idx="5">
                  <c:v>0.13589999999999999</c:v>
                </c:pt>
                <c:pt idx="6">
                  <c:v>0.1024</c:v>
                </c:pt>
                <c:pt idx="7">
                  <c:v>0.1154</c:v>
                </c:pt>
                <c:pt idx="8">
                  <c:v>0.12820000000000001</c:v>
                </c:pt>
                <c:pt idx="9">
                  <c:v>0.1152</c:v>
                </c:pt>
              </c:numCache>
            </c:numRef>
          </c:val>
          <c:smooth val="0"/>
          <c:extLst>
            <c:ext xmlns:c16="http://schemas.microsoft.com/office/drawing/2014/chart" uri="{C3380CC4-5D6E-409C-BE32-E72D297353CC}">
              <c16:uniqueId val="{00000000-3195-4BE4-9CBF-0D01B9015DB9}"/>
            </c:ext>
          </c:extLst>
        </c:ser>
        <c:ser>
          <c:idx val="2"/>
          <c:order val="1"/>
          <c:tx>
            <c:strRef>
              <c:f>SportCal!$D$4</c:f>
              <c:strCache>
                <c:ptCount val="1"/>
                <c:pt idx="0">
                  <c:v>Beverages</c:v>
                </c:pt>
              </c:strCache>
            </c:strRef>
          </c:tx>
          <c:spPr>
            <a:ln w="28575" cap="rnd">
              <a:solidFill>
                <a:srgbClr val="00B050"/>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SportCal!$D$5:$D$14</c:f>
              <c:numCache>
                <c:formatCode>0.00%</c:formatCode>
                <c:ptCount val="10"/>
                <c:pt idx="0">
                  <c:v>0.11070000000000001</c:v>
                </c:pt>
                <c:pt idx="1">
                  <c:v>9.8299999999999998E-2</c:v>
                </c:pt>
                <c:pt idx="2">
                  <c:v>0.10390000000000001</c:v>
                </c:pt>
                <c:pt idx="3">
                  <c:v>9.5000000000000001E-2</c:v>
                </c:pt>
                <c:pt idx="4">
                  <c:v>8.4900000000000003E-2</c:v>
                </c:pt>
                <c:pt idx="5">
                  <c:v>9.3700000000000006E-2</c:v>
                </c:pt>
                <c:pt idx="6">
                  <c:v>9.6299999999999997E-2</c:v>
                </c:pt>
                <c:pt idx="7">
                  <c:v>0.1119</c:v>
                </c:pt>
                <c:pt idx="8">
                  <c:v>0.1069</c:v>
                </c:pt>
                <c:pt idx="9">
                  <c:v>0.1106</c:v>
                </c:pt>
              </c:numCache>
            </c:numRef>
          </c:val>
          <c:smooth val="0"/>
          <c:extLst>
            <c:ext xmlns:c16="http://schemas.microsoft.com/office/drawing/2014/chart" uri="{C3380CC4-5D6E-409C-BE32-E72D297353CC}">
              <c16:uniqueId val="{00000001-3195-4BE4-9CBF-0D01B9015DB9}"/>
            </c:ext>
          </c:extLst>
        </c:ser>
        <c:ser>
          <c:idx val="3"/>
          <c:order val="2"/>
          <c:tx>
            <c:strRef>
              <c:f>SportCal!$E$4</c:f>
              <c:strCache>
                <c:ptCount val="1"/>
                <c:pt idx="0">
                  <c:v>Automotive</c:v>
                </c:pt>
              </c:strCache>
            </c:strRef>
          </c:tx>
          <c:spPr>
            <a:ln w="28575" cap="rnd">
              <a:solidFill>
                <a:schemeClr val="tx1"/>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SportCal!$E$5:$E$14</c:f>
              <c:numCache>
                <c:formatCode>0.00%</c:formatCode>
                <c:ptCount val="10"/>
                <c:pt idx="0">
                  <c:v>0.1197</c:v>
                </c:pt>
                <c:pt idx="1">
                  <c:v>0.1159</c:v>
                </c:pt>
                <c:pt idx="2">
                  <c:v>0.12690000000000001</c:v>
                </c:pt>
                <c:pt idx="3">
                  <c:v>0.1167</c:v>
                </c:pt>
                <c:pt idx="4">
                  <c:v>0.1148</c:v>
                </c:pt>
                <c:pt idx="5">
                  <c:v>0.1241</c:v>
                </c:pt>
                <c:pt idx="6">
                  <c:v>9.8900000000000002E-2</c:v>
                </c:pt>
                <c:pt idx="7">
                  <c:v>0.1105</c:v>
                </c:pt>
                <c:pt idx="8">
                  <c:v>0.1087</c:v>
                </c:pt>
                <c:pt idx="9">
                  <c:v>0.1052</c:v>
                </c:pt>
              </c:numCache>
            </c:numRef>
          </c:val>
          <c:smooth val="0"/>
          <c:extLst>
            <c:ext xmlns:c16="http://schemas.microsoft.com/office/drawing/2014/chart" uri="{C3380CC4-5D6E-409C-BE32-E72D297353CC}">
              <c16:uniqueId val="{00000002-3195-4BE4-9CBF-0D01B9015DB9}"/>
            </c:ext>
          </c:extLst>
        </c:ser>
        <c:ser>
          <c:idx val="4"/>
          <c:order val="3"/>
          <c:tx>
            <c:strRef>
              <c:f>SportCal!$F$4</c:f>
              <c:strCache>
                <c:ptCount val="1"/>
                <c:pt idx="0">
                  <c:v>Sports Equipment</c:v>
                </c:pt>
              </c:strCache>
            </c:strRef>
          </c:tx>
          <c:spPr>
            <a:ln w="41275" cap="rnd" cmpd="dbl">
              <a:solidFill>
                <a:schemeClr val="accent4"/>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SportCal!$F$5:$F$14</c:f>
              <c:numCache>
                <c:formatCode>0.00%</c:formatCode>
                <c:ptCount val="10"/>
                <c:pt idx="0">
                  <c:v>6.0100000000000001E-2</c:v>
                </c:pt>
                <c:pt idx="1">
                  <c:v>5.7700000000000001E-2</c:v>
                </c:pt>
                <c:pt idx="2">
                  <c:v>6.7299999999999999E-2</c:v>
                </c:pt>
                <c:pt idx="3">
                  <c:v>6.1800000000000001E-2</c:v>
                </c:pt>
                <c:pt idx="4">
                  <c:v>6.1600000000000002E-2</c:v>
                </c:pt>
                <c:pt idx="5">
                  <c:v>5.9299999999999999E-2</c:v>
                </c:pt>
                <c:pt idx="6">
                  <c:v>7.6200000000000004E-2</c:v>
                </c:pt>
                <c:pt idx="7">
                  <c:v>7.46E-2</c:v>
                </c:pt>
                <c:pt idx="8">
                  <c:v>7.0099999999999996E-2</c:v>
                </c:pt>
                <c:pt idx="9">
                  <c:v>8.0600000000000005E-2</c:v>
                </c:pt>
              </c:numCache>
            </c:numRef>
          </c:val>
          <c:smooth val="0"/>
          <c:extLst>
            <c:ext xmlns:c16="http://schemas.microsoft.com/office/drawing/2014/chart" uri="{C3380CC4-5D6E-409C-BE32-E72D297353CC}">
              <c16:uniqueId val="{00000003-3195-4BE4-9CBF-0D01B9015DB9}"/>
            </c:ext>
          </c:extLst>
        </c:ser>
        <c:ser>
          <c:idx val="5"/>
          <c:order val="4"/>
          <c:tx>
            <c:strRef>
              <c:f>SportCal!$G$4</c:f>
              <c:strCache>
                <c:ptCount val="1"/>
                <c:pt idx="0">
                  <c:v>Travel</c:v>
                </c:pt>
              </c:strCache>
            </c:strRef>
          </c:tx>
          <c:spPr>
            <a:ln w="12700" cap="rnd">
              <a:solidFill>
                <a:schemeClr val="tx2">
                  <a:lumMod val="75000"/>
                  <a:lumOff val="25000"/>
                </a:schemeClr>
              </a:solidFill>
              <a:prstDash val="sysDash"/>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SportCal!$G$5:$G$14</c:f>
              <c:numCache>
                <c:formatCode>0.00%</c:formatCode>
                <c:ptCount val="10"/>
                <c:pt idx="0">
                  <c:v>6.2799999999999995E-2</c:v>
                </c:pt>
                <c:pt idx="1">
                  <c:v>6.2399999999999997E-2</c:v>
                </c:pt>
                <c:pt idx="2">
                  <c:v>5.6599999999999998E-2</c:v>
                </c:pt>
                <c:pt idx="3">
                  <c:v>6.4899999999999999E-2</c:v>
                </c:pt>
                <c:pt idx="4">
                  <c:v>6.4500000000000002E-2</c:v>
                </c:pt>
                <c:pt idx="5">
                  <c:v>6.0699999999999997E-2</c:v>
                </c:pt>
                <c:pt idx="6">
                  <c:v>6.88E-2</c:v>
                </c:pt>
                <c:pt idx="7">
                  <c:v>6.2700000000000006E-2</c:v>
                </c:pt>
                <c:pt idx="8">
                  <c:v>6.4500000000000002E-2</c:v>
                </c:pt>
                <c:pt idx="9">
                  <c:v>6.8400000000000002E-2</c:v>
                </c:pt>
              </c:numCache>
            </c:numRef>
          </c:val>
          <c:smooth val="0"/>
          <c:extLst>
            <c:ext xmlns:c16="http://schemas.microsoft.com/office/drawing/2014/chart" uri="{C3380CC4-5D6E-409C-BE32-E72D297353CC}">
              <c16:uniqueId val="{00000004-3195-4BE4-9CBF-0D01B9015DB9}"/>
            </c:ext>
          </c:extLst>
        </c:ser>
        <c:ser>
          <c:idx val="6"/>
          <c:order val="5"/>
          <c:tx>
            <c:strRef>
              <c:f>SportCal!$H$4</c:f>
              <c:strCache>
                <c:ptCount val="1"/>
                <c:pt idx="0">
                  <c:v>Apparel</c:v>
                </c:pt>
              </c:strCache>
            </c:strRef>
          </c:tx>
          <c:spPr>
            <a:ln w="28575" cap="rnd">
              <a:solidFill>
                <a:srgbClr val="7030A0"/>
              </a:solidFill>
              <a:prstDash val="sysDot"/>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SportCal!$H$5:$H$14</c:f>
              <c:numCache>
                <c:formatCode>0.00%</c:formatCode>
                <c:ptCount val="10"/>
                <c:pt idx="0">
                  <c:v>6.0999999999999999E-2</c:v>
                </c:pt>
                <c:pt idx="1">
                  <c:v>6.0900000000000003E-2</c:v>
                </c:pt>
                <c:pt idx="2">
                  <c:v>7.2800000000000004E-2</c:v>
                </c:pt>
                <c:pt idx="3">
                  <c:v>6.9099999999999995E-2</c:v>
                </c:pt>
                <c:pt idx="4">
                  <c:v>7.7200000000000005E-2</c:v>
                </c:pt>
                <c:pt idx="5">
                  <c:v>6.5600000000000006E-2</c:v>
                </c:pt>
                <c:pt idx="6">
                  <c:v>6.5100000000000005E-2</c:v>
                </c:pt>
                <c:pt idx="7">
                  <c:v>7.0400000000000004E-2</c:v>
                </c:pt>
                <c:pt idx="8">
                  <c:v>6.7699999999999996E-2</c:v>
                </c:pt>
                <c:pt idx="9">
                  <c:v>6.6500000000000004E-2</c:v>
                </c:pt>
              </c:numCache>
            </c:numRef>
          </c:val>
          <c:smooth val="0"/>
          <c:extLst>
            <c:ext xmlns:c16="http://schemas.microsoft.com/office/drawing/2014/chart" uri="{C3380CC4-5D6E-409C-BE32-E72D297353CC}">
              <c16:uniqueId val="{00000005-3195-4BE4-9CBF-0D01B9015DB9}"/>
            </c:ext>
          </c:extLst>
        </c:ser>
        <c:ser>
          <c:idx val="7"/>
          <c:order val="6"/>
          <c:tx>
            <c:strRef>
              <c:f>SportCal!$I$4</c:f>
              <c:strCache>
                <c:ptCount val="1"/>
                <c:pt idx="0">
                  <c:v>Retail</c:v>
                </c:pt>
              </c:strCache>
            </c:strRef>
          </c:tx>
          <c:spPr>
            <a:ln w="28575" cap="rnd">
              <a:solidFill>
                <a:schemeClr val="accent1">
                  <a:lumMod val="50000"/>
                </a:schemeClr>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SportCal!$I$5:$I$14</c:f>
              <c:numCache>
                <c:formatCode>0.00%</c:formatCode>
                <c:ptCount val="10"/>
                <c:pt idx="0">
                  <c:v>2.8400000000000002E-2</c:v>
                </c:pt>
                <c:pt idx="1">
                  <c:v>2.4400000000000002E-2</c:v>
                </c:pt>
                <c:pt idx="2">
                  <c:v>2.69E-2</c:v>
                </c:pt>
                <c:pt idx="3">
                  <c:v>2.8500000000000001E-2</c:v>
                </c:pt>
                <c:pt idx="4">
                  <c:v>3.5299999999999998E-2</c:v>
                </c:pt>
                <c:pt idx="5">
                  <c:v>3.1899999999999998E-2</c:v>
                </c:pt>
                <c:pt idx="6">
                  <c:v>3.7499999999999999E-2</c:v>
                </c:pt>
                <c:pt idx="7">
                  <c:v>2.98E-2</c:v>
                </c:pt>
                <c:pt idx="8">
                  <c:v>3.6799999999999999E-2</c:v>
                </c:pt>
                <c:pt idx="9">
                  <c:v>3.5900000000000001E-2</c:v>
                </c:pt>
              </c:numCache>
            </c:numRef>
          </c:val>
          <c:smooth val="0"/>
          <c:extLst>
            <c:ext xmlns:c16="http://schemas.microsoft.com/office/drawing/2014/chart" uri="{C3380CC4-5D6E-409C-BE32-E72D297353CC}">
              <c16:uniqueId val="{00000006-3195-4BE4-9CBF-0D01B9015DB9}"/>
            </c:ext>
          </c:extLst>
        </c:ser>
        <c:ser>
          <c:idx val="8"/>
          <c:order val="7"/>
          <c:tx>
            <c:strRef>
              <c:f>SportCal!$J$4</c:f>
              <c:strCache>
                <c:ptCount val="1"/>
                <c:pt idx="0">
                  <c:v>Watches &amp; Jewellery</c:v>
                </c:pt>
              </c:strCache>
            </c:strRef>
          </c:tx>
          <c:spPr>
            <a:ln w="28575" cap="rnd">
              <a:solidFill>
                <a:srgbClr val="FFC000"/>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SportCal!$J$5:$J$14</c:f>
              <c:numCache>
                <c:formatCode>0.00%</c:formatCode>
                <c:ptCount val="10"/>
                <c:pt idx="0">
                  <c:v>2.9499999999999998E-2</c:v>
                </c:pt>
                <c:pt idx="1">
                  <c:v>3.6499999999999998E-2</c:v>
                </c:pt>
                <c:pt idx="2">
                  <c:v>5.1700000000000003E-2</c:v>
                </c:pt>
                <c:pt idx="3">
                  <c:v>3.5700000000000003E-2</c:v>
                </c:pt>
                <c:pt idx="4">
                  <c:v>4.2599999999999999E-2</c:v>
                </c:pt>
                <c:pt idx="5">
                  <c:v>3.56E-2</c:v>
                </c:pt>
                <c:pt idx="6">
                  <c:v>3.2599999999999997E-2</c:v>
                </c:pt>
                <c:pt idx="7">
                  <c:v>3.3500000000000002E-2</c:v>
                </c:pt>
                <c:pt idx="8">
                  <c:v>3.78E-2</c:v>
                </c:pt>
                <c:pt idx="9">
                  <c:v>3.5299999999999998E-2</c:v>
                </c:pt>
              </c:numCache>
            </c:numRef>
          </c:val>
          <c:smooth val="0"/>
          <c:extLst>
            <c:ext xmlns:c16="http://schemas.microsoft.com/office/drawing/2014/chart" uri="{C3380CC4-5D6E-409C-BE32-E72D297353CC}">
              <c16:uniqueId val="{00000007-3195-4BE4-9CBF-0D01B9015DB9}"/>
            </c:ext>
          </c:extLst>
        </c:ser>
        <c:ser>
          <c:idx val="9"/>
          <c:order val="8"/>
          <c:tx>
            <c:strRef>
              <c:f>SportCal!$K$4</c:f>
              <c:strCache>
                <c:ptCount val="1"/>
                <c:pt idx="0">
                  <c:v>Food</c:v>
                </c:pt>
              </c:strCache>
            </c:strRef>
          </c:tx>
          <c:spPr>
            <a:ln w="28575" cap="rnd">
              <a:solidFill>
                <a:srgbClr val="92D050"/>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SportCal!$K$5:$K$14</c:f>
              <c:numCache>
                <c:formatCode>0.00%</c:formatCode>
                <c:ptCount val="10"/>
                <c:pt idx="0">
                  <c:v>2.3400000000000001E-2</c:v>
                </c:pt>
                <c:pt idx="1">
                  <c:v>2.2100000000000002E-2</c:v>
                </c:pt>
                <c:pt idx="2">
                  <c:v>2.81E-2</c:v>
                </c:pt>
                <c:pt idx="3">
                  <c:v>2.6100000000000002E-2</c:v>
                </c:pt>
                <c:pt idx="4">
                  <c:v>2.8799999999999999E-2</c:v>
                </c:pt>
                <c:pt idx="5">
                  <c:v>2.3300000000000001E-2</c:v>
                </c:pt>
                <c:pt idx="6">
                  <c:v>3.0099999999999998E-2</c:v>
                </c:pt>
                <c:pt idx="7">
                  <c:v>3.09E-2</c:v>
                </c:pt>
                <c:pt idx="8">
                  <c:v>3.2800000000000003E-2</c:v>
                </c:pt>
                <c:pt idx="9">
                  <c:v>3.2800000000000003E-2</c:v>
                </c:pt>
              </c:numCache>
            </c:numRef>
          </c:val>
          <c:smooth val="0"/>
          <c:extLst>
            <c:ext xmlns:c16="http://schemas.microsoft.com/office/drawing/2014/chart" uri="{C3380CC4-5D6E-409C-BE32-E72D297353CC}">
              <c16:uniqueId val="{00000008-3195-4BE4-9CBF-0D01B9015DB9}"/>
            </c:ext>
          </c:extLst>
        </c:ser>
        <c:ser>
          <c:idx val="10"/>
          <c:order val="9"/>
          <c:tx>
            <c:strRef>
              <c:f>SportCal!$L$4</c:f>
              <c:strCache>
                <c:ptCount val="1"/>
                <c:pt idx="0">
                  <c:v>Telecommunications</c:v>
                </c:pt>
              </c:strCache>
            </c:strRef>
          </c:tx>
          <c:spPr>
            <a:ln w="28575" cap="rnd">
              <a:solidFill>
                <a:schemeClr val="accent4"/>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SportCal!$L$5:$L$14</c:f>
              <c:numCache>
                <c:formatCode>0.00%</c:formatCode>
                <c:ptCount val="10"/>
                <c:pt idx="0">
                  <c:v>5.1999999999999998E-2</c:v>
                </c:pt>
                <c:pt idx="1">
                  <c:v>5.5300000000000002E-2</c:v>
                </c:pt>
                <c:pt idx="2">
                  <c:v>4.9500000000000002E-2</c:v>
                </c:pt>
                <c:pt idx="3">
                  <c:v>4.58E-2</c:v>
                </c:pt>
                <c:pt idx="4">
                  <c:v>5.6099999999999997E-2</c:v>
                </c:pt>
                <c:pt idx="5">
                  <c:v>4.9299999999999997E-2</c:v>
                </c:pt>
                <c:pt idx="6">
                  <c:v>4.0599999999999997E-2</c:v>
                </c:pt>
                <c:pt idx="7">
                  <c:v>3.4799999999999998E-2</c:v>
                </c:pt>
                <c:pt idx="8">
                  <c:v>3.3599999999999998E-2</c:v>
                </c:pt>
                <c:pt idx="9">
                  <c:v>2.8199999999999999E-2</c:v>
                </c:pt>
              </c:numCache>
            </c:numRef>
          </c:val>
          <c:smooth val="0"/>
          <c:extLst>
            <c:ext xmlns:c16="http://schemas.microsoft.com/office/drawing/2014/chart" uri="{C3380CC4-5D6E-409C-BE32-E72D297353CC}">
              <c16:uniqueId val="{00000009-3195-4BE4-9CBF-0D01B9015DB9}"/>
            </c:ext>
          </c:extLst>
        </c:ser>
        <c:dLbls>
          <c:showLegendKey val="0"/>
          <c:showVal val="0"/>
          <c:showCatName val="0"/>
          <c:showSerName val="0"/>
          <c:showPercent val="0"/>
          <c:showBubbleSize val="0"/>
        </c:dLbls>
        <c:smooth val="0"/>
        <c:axId val="556448968"/>
        <c:axId val="556449360"/>
      </c:lineChart>
      <c:catAx>
        <c:axId val="556448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r-FR"/>
          </a:p>
        </c:txPr>
        <c:crossAx val="556449360"/>
        <c:crosses val="autoZero"/>
        <c:auto val="1"/>
        <c:lblAlgn val="ctr"/>
        <c:lblOffset val="100"/>
        <c:noMultiLvlLbl val="0"/>
      </c:catAx>
      <c:valAx>
        <c:axId val="556449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 of Total Event Sponsorships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556448968"/>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2.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svg"/><Relationship Id="rId2" Type="http://schemas.openxmlformats.org/officeDocument/2006/relationships/image" Target="../media/image121.svg"/><Relationship Id="rId1" Type="http://schemas.openxmlformats.org/officeDocument/2006/relationships/image" Target="../media/image120.png"/><Relationship Id="rId6" Type="http://schemas.openxmlformats.org/officeDocument/2006/relationships/image" Target="../media/image125.sv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svg"/><Relationship Id="rId4" Type="http://schemas.openxmlformats.org/officeDocument/2006/relationships/image" Target="../media/image123.svg"/><Relationship Id="rId9" Type="http://schemas.openxmlformats.org/officeDocument/2006/relationships/image" Target="../media/image128.png"/></Relationships>
</file>

<file path=ppt/diagrams/_rels/data6.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svg"/><Relationship Id="rId1" Type="http://schemas.openxmlformats.org/officeDocument/2006/relationships/image" Target="../media/image189.png"/><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svg"/><Relationship Id="rId2" Type="http://schemas.openxmlformats.org/officeDocument/2006/relationships/image" Target="../media/image121.svg"/><Relationship Id="rId1" Type="http://schemas.openxmlformats.org/officeDocument/2006/relationships/image" Target="../media/image120.png"/><Relationship Id="rId6" Type="http://schemas.openxmlformats.org/officeDocument/2006/relationships/image" Target="../media/image125.sv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svg"/><Relationship Id="rId4" Type="http://schemas.openxmlformats.org/officeDocument/2006/relationships/image" Target="../media/image123.svg"/><Relationship Id="rId9" Type="http://schemas.openxmlformats.org/officeDocument/2006/relationships/image" Target="../media/image12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svg"/><Relationship Id="rId1" Type="http://schemas.openxmlformats.org/officeDocument/2006/relationships/image" Target="../media/image189.png"/><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1F2D0E-BEA5-4DAF-8D6F-5C9FE7EAB579}"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EA69C903-E686-49BB-AF4F-962FD39C3DD0}">
      <dgm:prSet/>
      <dgm:spPr/>
      <dgm:t>
        <a:bodyPr/>
        <a:lstStyle/>
        <a:p>
          <a:pPr>
            <a:lnSpc>
              <a:spcPct val="100000"/>
            </a:lnSpc>
          </a:pPr>
          <a:r>
            <a:rPr lang="fr-FR" b="1"/>
            <a:t>Passion</a:t>
          </a:r>
          <a:r>
            <a:rPr lang="fr-FR"/>
            <a:t> : executive passion for sport (« President dancer ») : RLD, Kampf, Weber, Lagardere… </a:t>
          </a:r>
          <a:endParaRPr lang="en-US"/>
        </a:p>
      </dgm:t>
    </dgm:pt>
    <dgm:pt modelId="{D6075C54-4444-4D1E-92BF-031F7D7BD01F}" type="parTrans" cxnId="{42BC6480-8DA5-4540-8CA0-8CCA38FAEE03}">
      <dgm:prSet/>
      <dgm:spPr/>
      <dgm:t>
        <a:bodyPr/>
        <a:lstStyle/>
        <a:p>
          <a:endParaRPr lang="en-US"/>
        </a:p>
      </dgm:t>
    </dgm:pt>
    <dgm:pt modelId="{0E27AB75-074F-4E01-86C8-F61BCBE0D8E2}" type="sibTrans" cxnId="{42BC6480-8DA5-4540-8CA0-8CCA38FAEE03}">
      <dgm:prSet/>
      <dgm:spPr/>
      <dgm:t>
        <a:bodyPr/>
        <a:lstStyle/>
        <a:p>
          <a:endParaRPr lang="en-US"/>
        </a:p>
      </dgm:t>
    </dgm:pt>
    <dgm:pt modelId="{B2FB16BA-47A9-40C4-AAD7-46908C087AD0}">
      <dgm:prSet/>
      <dgm:spPr/>
      <dgm:t>
        <a:bodyPr/>
        <a:lstStyle/>
        <a:p>
          <a:pPr>
            <a:lnSpc>
              <a:spcPct val="100000"/>
            </a:lnSpc>
          </a:pPr>
          <a:r>
            <a:rPr lang="fr-FR" b="1"/>
            <a:t>Opportunism</a:t>
          </a:r>
          <a:r>
            <a:rPr lang="fr-FR"/>
            <a:t> : business project using sponsorphip potential : Sodexo, Veolia, Vinci, Eiffage, Bouygues, Thomson &amp; PSG… </a:t>
          </a:r>
          <a:endParaRPr lang="en-US"/>
        </a:p>
      </dgm:t>
    </dgm:pt>
    <dgm:pt modelId="{8551FC3F-1816-4162-84F6-644AFB1516B9}" type="parTrans" cxnId="{D5103D26-173C-4501-A89A-11FE8C05C50A}">
      <dgm:prSet/>
      <dgm:spPr/>
      <dgm:t>
        <a:bodyPr/>
        <a:lstStyle/>
        <a:p>
          <a:endParaRPr lang="en-US"/>
        </a:p>
      </dgm:t>
    </dgm:pt>
    <dgm:pt modelId="{E72C5923-33BD-4B9E-8EF5-1101DD1B0018}" type="sibTrans" cxnId="{D5103D26-173C-4501-A89A-11FE8C05C50A}">
      <dgm:prSet/>
      <dgm:spPr/>
      <dgm:t>
        <a:bodyPr/>
        <a:lstStyle/>
        <a:p>
          <a:endParaRPr lang="en-US"/>
        </a:p>
      </dgm:t>
    </dgm:pt>
    <dgm:pt modelId="{202A8494-2525-410B-9303-1A1CF028829A}">
      <dgm:prSet/>
      <dgm:spPr/>
      <dgm:t>
        <a:bodyPr/>
        <a:lstStyle/>
        <a:p>
          <a:pPr>
            <a:lnSpc>
              <a:spcPct val="100000"/>
            </a:lnSpc>
          </a:pPr>
          <a:r>
            <a:rPr lang="fr-FR" b="1"/>
            <a:t>Strategic</a:t>
          </a:r>
          <a:r>
            <a:rPr lang="fr-FR"/>
            <a:t> : sponsorshsip integration into a global brand strategy : We all speak football, We are tennis… </a:t>
          </a:r>
          <a:endParaRPr lang="en-US"/>
        </a:p>
      </dgm:t>
    </dgm:pt>
    <dgm:pt modelId="{2E99D398-D304-4D39-B33B-352B07C940BE}" type="parTrans" cxnId="{67E5196F-B3BD-4B4B-A847-13E13EBB7F11}">
      <dgm:prSet/>
      <dgm:spPr/>
      <dgm:t>
        <a:bodyPr/>
        <a:lstStyle/>
        <a:p>
          <a:endParaRPr lang="en-US"/>
        </a:p>
      </dgm:t>
    </dgm:pt>
    <dgm:pt modelId="{3C27477E-5EAE-418C-9473-EA6739B72ABF}" type="sibTrans" cxnId="{67E5196F-B3BD-4B4B-A847-13E13EBB7F11}">
      <dgm:prSet/>
      <dgm:spPr/>
      <dgm:t>
        <a:bodyPr/>
        <a:lstStyle/>
        <a:p>
          <a:endParaRPr lang="en-US"/>
        </a:p>
      </dgm:t>
    </dgm:pt>
    <dgm:pt modelId="{EDBCF63C-295A-4146-997D-D334DAE825E0}" type="pres">
      <dgm:prSet presAssocID="{E71F2D0E-BEA5-4DAF-8D6F-5C9FE7EAB579}" presName="root" presStyleCnt="0">
        <dgm:presLayoutVars>
          <dgm:dir/>
          <dgm:resizeHandles val="exact"/>
        </dgm:presLayoutVars>
      </dgm:prSet>
      <dgm:spPr/>
    </dgm:pt>
    <dgm:pt modelId="{B4579863-2B1F-484F-9340-A2197056EF1D}" type="pres">
      <dgm:prSet presAssocID="{EA69C903-E686-49BB-AF4F-962FD39C3DD0}" presName="compNode" presStyleCnt="0"/>
      <dgm:spPr/>
    </dgm:pt>
    <dgm:pt modelId="{B6775FD6-F926-42A7-B491-12B0631FCCB3}" type="pres">
      <dgm:prSet presAssocID="{EA69C903-E686-49BB-AF4F-962FD39C3DD0}" presName="bgRect" presStyleLbl="bgShp" presStyleIdx="0" presStyleCnt="3"/>
      <dgm:spPr/>
    </dgm:pt>
    <dgm:pt modelId="{804FDE19-2F77-40AE-A583-B7B29A5D0370}" type="pres">
      <dgm:prSet presAssocID="{EA69C903-E686-49BB-AF4F-962FD39C3DD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8DA86AAC-5AE9-4DF1-AF15-ED4A9324326F}" type="pres">
      <dgm:prSet presAssocID="{EA69C903-E686-49BB-AF4F-962FD39C3DD0}" presName="spaceRect" presStyleCnt="0"/>
      <dgm:spPr/>
    </dgm:pt>
    <dgm:pt modelId="{EA89CA03-678E-4FE6-A46C-1A702E311820}" type="pres">
      <dgm:prSet presAssocID="{EA69C903-E686-49BB-AF4F-962FD39C3DD0}" presName="parTx" presStyleLbl="revTx" presStyleIdx="0" presStyleCnt="3">
        <dgm:presLayoutVars>
          <dgm:chMax val="0"/>
          <dgm:chPref val="0"/>
        </dgm:presLayoutVars>
      </dgm:prSet>
      <dgm:spPr/>
    </dgm:pt>
    <dgm:pt modelId="{6AD1BF45-D39F-4F64-A365-B9C395B2E5B5}" type="pres">
      <dgm:prSet presAssocID="{0E27AB75-074F-4E01-86C8-F61BCBE0D8E2}" presName="sibTrans" presStyleCnt="0"/>
      <dgm:spPr/>
    </dgm:pt>
    <dgm:pt modelId="{B7219D77-C2F4-4F2D-A1A5-11AFBBDC7804}" type="pres">
      <dgm:prSet presAssocID="{B2FB16BA-47A9-40C4-AAD7-46908C087AD0}" presName="compNode" presStyleCnt="0"/>
      <dgm:spPr/>
    </dgm:pt>
    <dgm:pt modelId="{F7895A86-6735-4EAE-98BF-0AEF01113806}" type="pres">
      <dgm:prSet presAssocID="{B2FB16BA-47A9-40C4-AAD7-46908C087AD0}" presName="bgRect" presStyleLbl="bgShp" presStyleIdx="1" presStyleCnt="3"/>
      <dgm:spPr/>
    </dgm:pt>
    <dgm:pt modelId="{278A3B45-5F8E-44CE-A500-256AD1BEE587}" type="pres">
      <dgm:prSet presAssocID="{B2FB16BA-47A9-40C4-AAD7-46908C087AD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A5B7A152-A0C0-46D5-96EF-B9D70DEBD21D}" type="pres">
      <dgm:prSet presAssocID="{B2FB16BA-47A9-40C4-AAD7-46908C087AD0}" presName="spaceRect" presStyleCnt="0"/>
      <dgm:spPr/>
    </dgm:pt>
    <dgm:pt modelId="{5B82BBCB-EA9E-4221-8B20-FE921D8C6613}" type="pres">
      <dgm:prSet presAssocID="{B2FB16BA-47A9-40C4-AAD7-46908C087AD0}" presName="parTx" presStyleLbl="revTx" presStyleIdx="1" presStyleCnt="3">
        <dgm:presLayoutVars>
          <dgm:chMax val="0"/>
          <dgm:chPref val="0"/>
        </dgm:presLayoutVars>
      </dgm:prSet>
      <dgm:spPr/>
    </dgm:pt>
    <dgm:pt modelId="{F4A3EB2C-8892-47F2-B142-CAE8FDC91785}" type="pres">
      <dgm:prSet presAssocID="{E72C5923-33BD-4B9E-8EF5-1101DD1B0018}" presName="sibTrans" presStyleCnt="0"/>
      <dgm:spPr/>
    </dgm:pt>
    <dgm:pt modelId="{D4950DD6-D454-4CE7-9F40-97C6BF11AA1C}" type="pres">
      <dgm:prSet presAssocID="{202A8494-2525-410B-9303-1A1CF028829A}" presName="compNode" presStyleCnt="0"/>
      <dgm:spPr/>
    </dgm:pt>
    <dgm:pt modelId="{DC1575AF-D21A-4BFB-B846-8954B651EEFC}" type="pres">
      <dgm:prSet presAssocID="{202A8494-2525-410B-9303-1A1CF028829A}" presName="bgRect" presStyleLbl="bgShp" presStyleIdx="2" presStyleCnt="3"/>
      <dgm:spPr/>
    </dgm:pt>
    <dgm:pt modelId="{5B9DADF5-7505-4815-8B96-EAE2260638D7}" type="pres">
      <dgm:prSet presAssocID="{202A8494-2525-410B-9303-1A1CF028829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occer Player"/>
        </a:ext>
      </dgm:extLst>
    </dgm:pt>
    <dgm:pt modelId="{A615E2C2-B7F6-44BE-A366-DD789EF89DA2}" type="pres">
      <dgm:prSet presAssocID="{202A8494-2525-410B-9303-1A1CF028829A}" presName="spaceRect" presStyleCnt="0"/>
      <dgm:spPr/>
    </dgm:pt>
    <dgm:pt modelId="{CB56BCC5-B3BD-4662-B3B5-4F78B9CC3E3A}" type="pres">
      <dgm:prSet presAssocID="{202A8494-2525-410B-9303-1A1CF028829A}" presName="parTx" presStyleLbl="revTx" presStyleIdx="2" presStyleCnt="3">
        <dgm:presLayoutVars>
          <dgm:chMax val="0"/>
          <dgm:chPref val="0"/>
        </dgm:presLayoutVars>
      </dgm:prSet>
      <dgm:spPr/>
    </dgm:pt>
  </dgm:ptLst>
  <dgm:cxnLst>
    <dgm:cxn modelId="{AC239817-8FF2-471C-9844-88B1EE0AB375}" type="presOf" srcId="{202A8494-2525-410B-9303-1A1CF028829A}" destId="{CB56BCC5-B3BD-4662-B3B5-4F78B9CC3E3A}" srcOrd="0" destOrd="0" presId="urn:microsoft.com/office/officeart/2018/2/layout/IconVerticalSolidList"/>
    <dgm:cxn modelId="{D5103D26-173C-4501-A89A-11FE8C05C50A}" srcId="{E71F2D0E-BEA5-4DAF-8D6F-5C9FE7EAB579}" destId="{B2FB16BA-47A9-40C4-AAD7-46908C087AD0}" srcOrd="1" destOrd="0" parTransId="{8551FC3F-1816-4162-84F6-644AFB1516B9}" sibTransId="{E72C5923-33BD-4B9E-8EF5-1101DD1B0018}"/>
    <dgm:cxn modelId="{67E5196F-B3BD-4B4B-A847-13E13EBB7F11}" srcId="{E71F2D0E-BEA5-4DAF-8D6F-5C9FE7EAB579}" destId="{202A8494-2525-410B-9303-1A1CF028829A}" srcOrd="2" destOrd="0" parTransId="{2E99D398-D304-4D39-B33B-352B07C940BE}" sibTransId="{3C27477E-5EAE-418C-9473-EA6739B72ABF}"/>
    <dgm:cxn modelId="{42BC6480-8DA5-4540-8CA0-8CCA38FAEE03}" srcId="{E71F2D0E-BEA5-4DAF-8D6F-5C9FE7EAB579}" destId="{EA69C903-E686-49BB-AF4F-962FD39C3DD0}" srcOrd="0" destOrd="0" parTransId="{D6075C54-4444-4D1E-92BF-031F7D7BD01F}" sibTransId="{0E27AB75-074F-4E01-86C8-F61BCBE0D8E2}"/>
    <dgm:cxn modelId="{B817AE88-F5F1-4080-9363-136B65CAA999}" type="presOf" srcId="{EA69C903-E686-49BB-AF4F-962FD39C3DD0}" destId="{EA89CA03-678E-4FE6-A46C-1A702E311820}" srcOrd="0" destOrd="0" presId="urn:microsoft.com/office/officeart/2018/2/layout/IconVerticalSolidList"/>
    <dgm:cxn modelId="{97B0E3C0-7569-47E3-9CA8-FB3E7EAF10E9}" type="presOf" srcId="{B2FB16BA-47A9-40C4-AAD7-46908C087AD0}" destId="{5B82BBCB-EA9E-4221-8B20-FE921D8C6613}" srcOrd="0" destOrd="0" presId="urn:microsoft.com/office/officeart/2018/2/layout/IconVerticalSolidList"/>
    <dgm:cxn modelId="{9D5AF9CE-2ED0-4773-B918-017998A5BE17}" type="presOf" srcId="{E71F2D0E-BEA5-4DAF-8D6F-5C9FE7EAB579}" destId="{EDBCF63C-295A-4146-997D-D334DAE825E0}" srcOrd="0" destOrd="0" presId="urn:microsoft.com/office/officeart/2018/2/layout/IconVerticalSolidList"/>
    <dgm:cxn modelId="{57097E0F-B8DE-4FFD-94E6-7024C446EE33}" type="presParOf" srcId="{EDBCF63C-295A-4146-997D-D334DAE825E0}" destId="{B4579863-2B1F-484F-9340-A2197056EF1D}" srcOrd="0" destOrd="0" presId="urn:microsoft.com/office/officeart/2018/2/layout/IconVerticalSolidList"/>
    <dgm:cxn modelId="{4A35B199-C237-4CE0-91BD-E16B278397CE}" type="presParOf" srcId="{B4579863-2B1F-484F-9340-A2197056EF1D}" destId="{B6775FD6-F926-42A7-B491-12B0631FCCB3}" srcOrd="0" destOrd="0" presId="urn:microsoft.com/office/officeart/2018/2/layout/IconVerticalSolidList"/>
    <dgm:cxn modelId="{14B433FF-1A49-4D14-AE36-1F7982B1E274}" type="presParOf" srcId="{B4579863-2B1F-484F-9340-A2197056EF1D}" destId="{804FDE19-2F77-40AE-A583-B7B29A5D0370}" srcOrd="1" destOrd="0" presId="urn:microsoft.com/office/officeart/2018/2/layout/IconVerticalSolidList"/>
    <dgm:cxn modelId="{9E156B1E-4430-48C5-860C-587E42713350}" type="presParOf" srcId="{B4579863-2B1F-484F-9340-A2197056EF1D}" destId="{8DA86AAC-5AE9-4DF1-AF15-ED4A9324326F}" srcOrd="2" destOrd="0" presId="urn:microsoft.com/office/officeart/2018/2/layout/IconVerticalSolidList"/>
    <dgm:cxn modelId="{80C76E40-D9FE-416E-B612-01B307695DBF}" type="presParOf" srcId="{B4579863-2B1F-484F-9340-A2197056EF1D}" destId="{EA89CA03-678E-4FE6-A46C-1A702E311820}" srcOrd="3" destOrd="0" presId="urn:microsoft.com/office/officeart/2018/2/layout/IconVerticalSolidList"/>
    <dgm:cxn modelId="{A73BBE61-B6DD-471B-9FEF-FBADD7EF8B5B}" type="presParOf" srcId="{EDBCF63C-295A-4146-997D-D334DAE825E0}" destId="{6AD1BF45-D39F-4F64-A365-B9C395B2E5B5}" srcOrd="1" destOrd="0" presId="urn:microsoft.com/office/officeart/2018/2/layout/IconVerticalSolidList"/>
    <dgm:cxn modelId="{A1BE9395-CB27-4BC0-9751-DEA716336278}" type="presParOf" srcId="{EDBCF63C-295A-4146-997D-D334DAE825E0}" destId="{B7219D77-C2F4-4F2D-A1A5-11AFBBDC7804}" srcOrd="2" destOrd="0" presId="urn:microsoft.com/office/officeart/2018/2/layout/IconVerticalSolidList"/>
    <dgm:cxn modelId="{C4D49E41-7AF2-4F4B-9A57-5054605B3CB9}" type="presParOf" srcId="{B7219D77-C2F4-4F2D-A1A5-11AFBBDC7804}" destId="{F7895A86-6735-4EAE-98BF-0AEF01113806}" srcOrd="0" destOrd="0" presId="urn:microsoft.com/office/officeart/2018/2/layout/IconVerticalSolidList"/>
    <dgm:cxn modelId="{19EADD4B-2269-45D2-B1FD-F529FCEEAD1B}" type="presParOf" srcId="{B7219D77-C2F4-4F2D-A1A5-11AFBBDC7804}" destId="{278A3B45-5F8E-44CE-A500-256AD1BEE587}" srcOrd="1" destOrd="0" presId="urn:microsoft.com/office/officeart/2018/2/layout/IconVerticalSolidList"/>
    <dgm:cxn modelId="{AC17B33F-A846-4E79-8322-7AA95826FD78}" type="presParOf" srcId="{B7219D77-C2F4-4F2D-A1A5-11AFBBDC7804}" destId="{A5B7A152-A0C0-46D5-96EF-B9D70DEBD21D}" srcOrd="2" destOrd="0" presId="urn:microsoft.com/office/officeart/2018/2/layout/IconVerticalSolidList"/>
    <dgm:cxn modelId="{D3C4F308-4B91-4892-991B-03323C84D087}" type="presParOf" srcId="{B7219D77-C2F4-4F2D-A1A5-11AFBBDC7804}" destId="{5B82BBCB-EA9E-4221-8B20-FE921D8C6613}" srcOrd="3" destOrd="0" presId="urn:microsoft.com/office/officeart/2018/2/layout/IconVerticalSolidList"/>
    <dgm:cxn modelId="{3B174A10-E5E0-4AD4-AA86-4749C003F474}" type="presParOf" srcId="{EDBCF63C-295A-4146-997D-D334DAE825E0}" destId="{F4A3EB2C-8892-47F2-B142-CAE8FDC91785}" srcOrd="3" destOrd="0" presId="urn:microsoft.com/office/officeart/2018/2/layout/IconVerticalSolidList"/>
    <dgm:cxn modelId="{870CDD81-0963-4930-A524-DDD17A4BD63F}" type="presParOf" srcId="{EDBCF63C-295A-4146-997D-D334DAE825E0}" destId="{D4950DD6-D454-4CE7-9F40-97C6BF11AA1C}" srcOrd="4" destOrd="0" presId="urn:microsoft.com/office/officeart/2018/2/layout/IconVerticalSolidList"/>
    <dgm:cxn modelId="{1B7A8EA8-EFD6-4A45-B0D7-1BDC81648447}" type="presParOf" srcId="{D4950DD6-D454-4CE7-9F40-97C6BF11AA1C}" destId="{DC1575AF-D21A-4BFB-B846-8954B651EEFC}" srcOrd="0" destOrd="0" presId="urn:microsoft.com/office/officeart/2018/2/layout/IconVerticalSolidList"/>
    <dgm:cxn modelId="{17972CAF-5659-4E1C-A99E-5DBEEEA41586}" type="presParOf" srcId="{D4950DD6-D454-4CE7-9F40-97C6BF11AA1C}" destId="{5B9DADF5-7505-4815-8B96-EAE2260638D7}" srcOrd="1" destOrd="0" presId="urn:microsoft.com/office/officeart/2018/2/layout/IconVerticalSolidList"/>
    <dgm:cxn modelId="{D2CFEE43-FC52-4B71-A511-9EDBB487AD5F}" type="presParOf" srcId="{D4950DD6-D454-4CE7-9F40-97C6BF11AA1C}" destId="{A615E2C2-B7F6-44BE-A366-DD789EF89DA2}" srcOrd="2" destOrd="0" presId="urn:microsoft.com/office/officeart/2018/2/layout/IconVerticalSolidList"/>
    <dgm:cxn modelId="{EE5A9C31-0AE8-4C09-9CCA-C7CB4602627C}" type="presParOf" srcId="{D4950DD6-D454-4CE7-9F40-97C6BF11AA1C}" destId="{CB56BCC5-B3BD-4662-B3B5-4F78B9CC3E3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0E2AAB-13B7-41BD-951D-4FA402E9DCD8}"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A304B689-075F-49F4-8DA6-7E0CE5253F2E}">
      <dgm:prSet/>
      <dgm:spPr/>
      <dgm:t>
        <a:bodyPr/>
        <a:lstStyle/>
        <a:p>
          <a:pPr>
            <a:lnSpc>
              <a:spcPct val="100000"/>
            </a:lnSpc>
          </a:pPr>
          <a:r>
            <a:rPr lang="fr-FR"/>
            <a:t>Target : identity, image, brand strategy</a:t>
          </a:r>
          <a:endParaRPr lang="en-US"/>
        </a:p>
      </dgm:t>
    </dgm:pt>
    <dgm:pt modelId="{E4318921-00D7-41B2-9297-8184F0C85678}" type="parTrans" cxnId="{34869656-8FE2-4DB8-9F2A-C7BA6217D9E9}">
      <dgm:prSet/>
      <dgm:spPr/>
      <dgm:t>
        <a:bodyPr/>
        <a:lstStyle/>
        <a:p>
          <a:endParaRPr lang="en-US"/>
        </a:p>
      </dgm:t>
    </dgm:pt>
    <dgm:pt modelId="{522A5FE9-DF22-4354-B0C2-8BEEF2CE2FF5}" type="sibTrans" cxnId="{34869656-8FE2-4DB8-9F2A-C7BA6217D9E9}">
      <dgm:prSet/>
      <dgm:spPr/>
      <dgm:t>
        <a:bodyPr/>
        <a:lstStyle/>
        <a:p>
          <a:endParaRPr lang="en-US"/>
        </a:p>
      </dgm:t>
    </dgm:pt>
    <dgm:pt modelId="{5F3B978A-6CF7-4908-BFE3-3D3460C60988}">
      <dgm:prSet/>
      <dgm:spPr/>
      <dgm:t>
        <a:bodyPr/>
        <a:lstStyle/>
        <a:p>
          <a:pPr>
            <a:lnSpc>
              <a:spcPct val="100000"/>
            </a:lnSpc>
          </a:pPr>
          <a:r>
            <a:rPr lang="fr-FR" dirty="0"/>
            <a:t>Goals : Direction : </a:t>
          </a:r>
          <a:r>
            <a:rPr lang="fr-FR" dirty="0" err="1"/>
            <a:t>strategy</a:t>
          </a:r>
          <a:r>
            <a:rPr lang="fr-FR" dirty="0"/>
            <a:t>, </a:t>
          </a:r>
          <a:r>
            <a:rPr lang="fr-FR" dirty="0" err="1"/>
            <a:t>competitive</a:t>
          </a:r>
          <a:r>
            <a:rPr lang="fr-FR" dirty="0"/>
            <a:t> </a:t>
          </a:r>
          <a:r>
            <a:rPr lang="fr-FR" dirty="0" err="1"/>
            <a:t>advantage</a:t>
          </a:r>
          <a:r>
            <a:rPr lang="fr-FR" dirty="0"/>
            <a:t>, </a:t>
          </a:r>
          <a:r>
            <a:rPr lang="fr-FR" dirty="0" err="1"/>
            <a:t>needs</a:t>
          </a:r>
          <a:r>
            <a:rPr lang="fr-FR" dirty="0"/>
            <a:t> anticipation</a:t>
          </a:r>
          <a:endParaRPr lang="en-US" dirty="0"/>
        </a:p>
      </dgm:t>
    </dgm:pt>
    <dgm:pt modelId="{0222DF23-5545-4FF2-AB28-DD37D9E41C33}" type="parTrans" cxnId="{EE6161A9-CFCB-4F9C-B7FA-FC4B7F395E12}">
      <dgm:prSet/>
      <dgm:spPr/>
      <dgm:t>
        <a:bodyPr/>
        <a:lstStyle/>
        <a:p>
          <a:endParaRPr lang="en-US"/>
        </a:p>
      </dgm:t>
    </dgm:pt>
    <dgm:pt modelId="{63FF5DE0-9483-49EB-BA42-7E827FCA8B83}" type="sibTrans" cxnId="{EE6161A9-CFCB-4F9C-B7FA-FC4B7F395E12}">
      <dgm:prSet/>
      <dgm:spPr/>
      <dgm:t>
        <a:bodyPr/>
        <a:lstStyle/>
        <a:p>
          <a:endParaRPr lang="en-US"/>
        </a:p>
      </dgm:t>
    </dgm:pt>
    <dgm:pt modelId="{76C2A436-0C25-433F-A596-5F324E6719BE}">
      <dgm:prSet/>
      <dgm:spPr/>
      <dgm:t>
        <a:bodyPr/>
        <a:lstStyle/>
        <a:p>
          <a:pPr>
            <a:lnSpc>
              <a:spcPct val="100000"/>
            </a:lnSpc>
          </a:pPr>
          <a:r>
            <a:rPr lang="fr-FR"/>
            <a:t>Communication channels</a:t>
          </a:r>
          <a:endParaRPr lang="en-US"/>
        </a:p>
      </dgm:t>
    </dgm:pt>
    <dgm:pt modelId="{8A174BEB-E520-488C-A1A8-513E0417000E}" type="parTrans" cxnId="{FA6BBDB7-C89E-42DA-B8DF-48A4517DE652}">
      <dgm:prSet/>
      <dgm:spPr/>
      <dgm:t>
        <a:bodyPr/>
        <a:lstStyle/>
        <a:p>
          <a:endParaRPr lang="en-US"/>
        </a:p>
      </dgm:t>
    </dgm:pt>
    <dgm:pt modelId="{DA4A56A3-8BE8-4325-BF68-59A093F0A12D}" type="sibTrans" cxnId="{FA6BBDB7-C89E-42DA-B8DF-48A4517DE652}">
      <dgm:prSet/>
      <dgm:spPr/>
      <dgm:t>
        <a:bodyPr/>
        <a:lstStyle/>
        <a:p>
          <a:endParaRPr lang="en-US"/>
        </a:p>
      </dgm:t>
    </dgm:pt>
    <dgm:pt modelId="{D709AB22-67BE-44F5-8183-83242A950271}">
      <dgm:prSet/>
      <dgm:spPr/>
      <dgm:t>
        <a:bodyPr/>
        <a:lstStyle/>
        <a:p>
          <a:pPr>
            <a:lnSpc>
              <a:spcPct val="100000"/>
            </a:lnSpc>
          </a:pPr>
          <a:r>
            <a:rPr lang="fr-FR"/>
            <a:t>Financial potential : Turnover, assets…</a:t>
          </a:r>
          <a:endParaRPr lang="en-US"/>
        </a:p>
      </dgm:t>
    </dgm:pt>
    <dgm:pt modelId="{90D81961-52A4-457A-871C-BBB67A1C3FA7}" type="parTrans" cxnId="{81C13E85-E434-4BCE-9A18-E6681E1E8185}">
      <dgm:prSet/>
      <dgm:spPr/>
      <dgm:t>
        <a:bodyPr/>
        <a:lstStyle/>
        <a:p>
          <a:endParaRPr lang="en-US"/>
        </a:p>
      </dgm:t>
    </dgm:pt>
    <dgm:pt modelId="{F9225DD0-6206-4487-B7EE-BD2F3454EB7A}" type="sibTrans" cxnId="{81C13E85-E434-4BCE-9A18-E6681E1E8185}">
      <dgm:prSet/>
      <dgm:spPr/>
      <dgm:t>
        <a:bodyPr/>
        <a:lstStyle/>
        <a:p>
          <a:endParaRPr lang="en-US"/>
        </a:p>
      </dgm:t>
    </dgm:pt>
    <dgm:pt modelId="{9E5BA825-EC45-4C46-9588-AF7F5A0A3495}">
      <dgm:prSet/>
      <dgm:spPr/>
      <dgm:t>
        <a:bodyPr/>
        <a:lstStyle/>
        <a:p>
          <a:pPr>
            <a:lnSpc>
              <a:spcPct val="100000"/>
            </a:lnSpc>
          </a:pPr>
          <a:r>
            <a:rPr lang="fr-FR"/>
            <a:t>Sponsorship existing actions</a:t>
          </a:r>
          <a:endParaRPr lang="en-US"/>
        </a:p>
      </dgm:t>
    </dgm:pt>
    <dgm:pt modelId="{8605B121-42E5-43EC-AE37-F4F63D631E32}" type="parTrans" cxnId="{C8E302D7-E961-4E09-BD97-D10AE5A52198}">
      <dgm:prSet/>
      <dgm:spPr/>
      <dgm:t>
        <a:bodyPr/>
        <a:lstStyle/>
        <a:p>
          <a:endParaRPr lang="en-US"/>
        </a:p>
      </dgm:t>
    </dgm:pt>
    <dgm:pt modelId="{CD8B5A6A-5BA8-4482-A2F4-3AB2F3E34C61}" type="sibTrans" cxnId="{C8E302D7-E961-4E09-BD97-D10AE5A52198}">
      <dgm:prSet/>
      <dgm:spPr/>
      <dgm:t>
        <a:bodyPr/>
        <a:lstStyle/>
        <a:p>
          <a:endParaRPr lang="en-US"/>
        </a:p>
      </dgm:t>
    </dgm:pt>
    <dgm:pt modelId="{0C25A6D4-12C3-42F9-96E2-9C1B7F969A7E}">
      <dgm:prSet/>
      <dgm:spPr/>
      <dgm:t>
        <a:bodyPr/>
        <a:lstStyle/>
        <a:p>
          <a:pPr>
            <a:lnSpc>
              <a:spcPct val="100000"/>
            </a:lnSpc>
          </a:pPr>
          <a:r>
            <a:rPr lang="fr-FR"/>
            <a:t>Who is the BOSS inside the company :</a:t>
          </a:r>
          <a:endParaRPr lang="en-US"/>
        </a:p>
      </dgm:t>
    </dgm:pt>
    <dgm:pt modelId="{F3E3DA89-C8FA-4E1E-BC2A-8812E087A9D7}" type="parTrans" cxnId="{E2A45F64-B170-4F19-A37C-CE1FBE26C038}">
      <dgm:prSet/>
      <dgm:spPr/>
      <dgm:t>
        <a:bodyPr/>
        <a:lstStyle/>
        <a:p>
          <a:endParaRPr lang="en-US"/>
        </a:p>
      </dgm:t>
    </dgm:pt>
    <dgm:pt modelId="{E8C17691-5038-4E54-83EF-1770134A5EED}" type="sibTrans" cxnId="{E2A45F64-B170-4F19-A37C-CE1FBE26C038}">
      <dgm:prSet/>
      <dgm:spPr/>
      <dgm:t>
        <a:bodyPr/>
        <a:lstStyle/>
        <a:p>
          <a:endParaRPr lang="en-US"/>
        </a:p>
      </dgm:t>
    </dgm:pt>
    <dgm:pt modelId="{AE57E2A2-3C68-43DF-900E-1E97A14E23AD}">
      <dgm:prSet/>
      <dgm:spPr/>
      <dgm:t>
        <a:bodyPr/>
        <a:lstStyle/>
        <a:p>
          <a:pPr>
            <a:lnSpc>
              <a:spcPct val="100000"/>
            </a:lnSpc>
          </a:pPr>
          <a:r>
            <a:rPr lang="fr-FR"/>
            <a:t>Access</a:t>
          </a:r>
          <a:endParaRPr lang="en-US"/>
        </a:p>
      </dgm:t>
    </dgm:pt>
    <dgm:pt modelId="{3729E736-42EC-4A06-8A5A-CCD7E0B6FCAA}" type="parTrans" cxnId="{57EDEADD-9734-4E88-AE9F-480743C187AC}">
      <dgm:prSet/>
      <dgm:spPr/>
      <dgm:t>
        <a:bodyPr/>
        <a:lstStyle/>
        <a:p>
          <a:endParaRPr lang="en-US"/>
        </a:p>
      </dgm:t>
    </dgm:pt>
    <dgm:pt modelId="{5CEE4E5E-DE8E-46BA-AFB4-08EBA928099C}" type="sibTrans" cxnId="{57EDEADD-9734-4E88-AE9F-480743C187AC}">
      <dgm:prSet/>
      <dgm:spPr/>
      <dgm:t>
        <a:bodyPr/>
        <a:lstStyle/>
        <a:p>
          <a:endParaRPr lang="en-US"/>
        </a:p>
      </dgm:t>
    </dgm:pt>
    <dgm:pt modelId="{98F35EA0-E3AE-4808-97A1-B01C356297B1}">
      <dgm:prSet/>
      <dgm:spPr/>
      <dgm:t>
        <a:bodyPr/>
        <a:lstStyle/>
        <a:p>
          <a:pPr>
            <a:lnSpc>
              <a:spcPct val="100000"/>
            </a:lnSpc>
          </a:pPr>
          <a:r>
            <a:rPr lang="fr-FR"/>
            <a:t>Working on his personnality and the link the your sport (fan, practice, networks…)</a:t>
          </a:r>
          <a:endParaRPr lang="en-US"/>
        </a:p>
      </dgm:t>
    </dgm:pt>
    <dgm:pt modelId="{E660808C-4E75-4C1A-B951-7EBAABFB3E14}" type="parTrans" cxnId="{1E481509-C650-44F4-9341-FC74209AE91F}">
      <dgm:prSet/>
      <dgm:spPr/>
      <dgm:t>
        <a:bodyPr/>
        <a:lstStyle/>
        <a:p>
          <a:endParaRPr lang="en-US"/>
        </a:p>
      </dgm:t>
    </dgm:pt>
    <dgm:pt modelId="{1565DA5D-A099-41AA-BBC7-BD5CA940F83F}" type="sibTrans" cxnId="{1E481509-C650-44F4-9341-FC74209AE91F}">
      <dgm:prSet/>
      <dgm:spPr/>
      <dgm:t>
        <a:bodyPr/>
        <a:lstStyle/>
        <a:p>
          <a:endParaRPr lang="en-US"/>
        </a:p>
      </dgm:t>
    </dgm:pt>
    <dgm:pt modelId="{9E212E77-68FA-46E2-9F7D-67D4CA1489CA}" type="pres">
      <dgm:prSet presAssocID="{700E2AAB-13B7-41BD-951D-4FA402E9DCD8}" presName="root" presStyleCnt="0">
        <dgm:presLayoutVars>
          <dgm:dir/>
          <dgm:resizeHandles val="exact"/>
        </dgm:presLayoutVars>
      </dgm:prSet>
      <dgm:spPr/>
    </dgm:pt>
    <dgm:pt modelId="{6471AB39-9BC3-4B27-B632-F27131D92F52}" type="pres">
      <dgm:prSet presAssocID="{A304B689-075F-49F4-8DA6-7E0CE5253F2E}" presName="compNode" presStyleCnt="0"/>
      <dgm:spPr/>
    </dgm:pt>
    <dgm:pt modelId="{458832BA-DE03-4E42-BC21-DDF153822821}" type="pres">
      <dgm:prSet presAssocID="{A304B689-075F-49F4-8DA6-7E0CE5253F2E}" presName="bgRect" presStyleLbl="bgShp" presStyleIdx="0" presStyleCnt="6"/>
      <dgm:spPr/>
    </dgm:pt>
    <dgm:pt modelId="{42E71C4E-BDC1-416A-977D-A808E2A1AB54}" type="pres">
      <dgm:prSet presAssocID="{A304B689-075F-49F4-8DA6-7E0CE5253F2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
        </a:ext>
      </dgm:extLst>
    </dgm:pt>
    <dgm:pt modelId="{2CE7EE0F-3C4C-462D-ACFA-92DC04E1A2A6}" type="pres">
      <dgm:prSet presAssocID="{A304B689-075F-49F4-8DA6-7E0CE5253F2E}" presName="spaceRect" presStyleCnt="0"/>
      <dgm:spPr/>
    </dgm:pt>
    <dgm:pt modelId="{E39FF4B4-ADC3-42FB-9947-4E47664AB572}" type="pres">
      <dgm:prSet presAssocID="{A304B689-075F-49F4-8DA6-7E0CE5253F2E}" presName="parTx" presStyleLbl="revTx" presStyleIdx="0" presStyleCnt="7">
        <dgm:presLayoutVars>
          <dgm:chMax val="0"/>
          <dgm:chPref val="0"/>
        </dgm:presLayoutVars>
      </dgm:prSet>
      <dgm:spPr/>
    </dgm:pt>
    <dgm:pt modelId="{A2A92221-F542-4E5B-BD3B-22B1DEC0B4A6}" type="pres">
      <dgm:prSet presAssocID="{522A5FE9-DF22-4354-B0C2-8BEEF2CE2FF5}" presName="sibTrans" presStyleCnt="0"/>
      <dgm:spPr/>
    </dgm:pt>
    <dgm:pt modelId="{8EC04D45-223C-4199-A5D8-21C5C319ED9C}" type="pres">
      <dgm:prSet presAssocID="{5F3B978A-6CF7-4908-BFE3-3D3460C60988}" presName="compNode" presStyleCnt="0"/>
      <dgm:spPr/>
    </dgm:pt>
    <dgm:pt modelId="{701174D9-D451-45AB-BB54-CDA07F623186}" type="pres">
      <dgm:prSet presAssocID="{5F3B978A-6CF7-4908-BFE3-3D3460C60988}" presName="bgRect" presStyleLbl="bgShp" presStyleIdx="1" presStyleCnt="6"/>
      <dgm:spPr/>
    </dgm:pt>
    <dgm:pt modelId="{8992C48B-EB01-4EFB-AA24-A6C7460DCB20}" type="pres">
      <dgm:prSet presAssocID="{5F3B978A-6CF7-4908-BFE3-3D3460C6098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4B3ABE93-CF81-4CF0-AC2E-E1671B422D29}" type="pres">
      <dgm:prSet presAssocID="{5F3B978A-6CF7-4908-BFE3-3D3460C60988}" presName="spaceRect" presStyleCnt="0"/>
      <dgm:spPr/>
    </dgm:pt>
    <dgm:pt modelId="{653E7874-5DAB-43A7-BD27-50722AA127B9}" type="pres">
      <dgm:prSet presAssocID="{5F3B978A-6CF7-4908-BFE3-3D3460C60988}" presName="parTx" presStyleLbl="revTx" presStyleIdx="1" presStyleCnt="7">
        <dgm:presLayoutVars>
          <dgm:chMax val="0"/>
          <dgm:chPref val="0"/>
        </dgm:presLayoutVars>
      </dgm:prSet>
      <dgm:spPr/>
    </dgm:pt>
    <dgm:pt modelId="{3A1C7C4E-4B09-4B04-8941-88554C7A409F}" type="pres">
      <dgm:prSet presAssocID="{63FF5DE0-9483-49EB-BA42-7E827FCA8B83}" presName="sibTrans" presStyleCnt="0"/>
      <dgm:spPr/>
    </dgm:pt>
    <dgm:pt modelId="{D6100301-E216-4A63-A4D8-9D7E2561665A}" type="pres">
      <dgm:prSet presAssocID="{76C2A436-0C25-433F-A596-5F324E6719BE}" presName="compNode" presStyleCnt="0"/>
      <dgm:spPr/>
    </dgm:pt>
    <dgm:pt modelId="{1C95BCE9-8C0A-44E8-95A7-3586B1BC675B}" type="pres">
      <dgm:prSet presAssocID="{76C2A436-0C25-433F-A596-5F324E6719BE}" presName="bgRect" presStyleLbl="bgShp" presStyleIdx="2" presStyleCnt="6"/>
      <dgm:spPr/>
    </dgm:pt>
    <dgm:pt modelId="{83763686-8FDB-4F77-BA74-99DA81360695}" type="pres">
      <dgm:prSet presAssocID="{76C2A436-0C25-433F-A596-5F324E6719B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mail"/>
        </a:ext>
      </dgm:extLst>
    </dgm:pt>
    <dgm:pt modelId="{A6AD527F-1D75-483B-A21F-EE3B9FC8C65B}" type="pres">
      <dgm:prSet presAssocID="{76C2A436-0C25-433F-A596-5F324E6719BE}" presName="spaceRect" presStyleCnt="0"/>
      <dgm:spPr/>
    </dgm:pt>
    <dgm:pt modelId="{EB53AB23-4E6E-46DF-B9D6-E081898DCCA1}" type="pres">
      <dgm:prSet presAssocID="{76C2A436-0C25-433F-A596-5F324E6719BE}" presName="parTx" presStyleLbl="revTx" presStyleIdx="2" presStyleCnt="7">
        <dgm:presLayoutVars>
          <dgm:chMax val="0"/>
          <dgm:chPref val="0"/>
        </dgm:presLayoutVars>
      </dgm:prSet>
      <dgm:spPr/>
    </dgm:pt>
    <dgm:pt modelId="{ABEACC72-4638-4126-8297-082E6A493EFE}" type="pres">
      <dgm:prSet presAssocID="{DA4A56A3-8BE8-4325-BF68-59A093F0A12D}" presName="sibTrans" presStyleCnt="0"/>
      <dgm:spPr/>
    </dgm:pt>
    <dgm:pt modelId="{22529726-7982-49C9-A014-D82FAA7BADFE}" type="pres">
      <dgm:prSet presAssocID="{D709AB22-67BE-44F5-8183-83242A950271}" presName="compNode" presStyleCnt="0"/>
      <dgm:spPr/>
    </dgm:pt>
    <dgm:pt modelId="{6B633597-7717-41BA-9E88-56CE05402A6F}" type="pres">
      <dgm:prSet presAssocID="{D709AB22-67BE-44F5-8183-83242A950271}" presName="bgRect" presStyleLbl="bgShp" presStyleIdx="3" presStyleCnt="6"/>
      <dgm:spPr/>
    </dgm:pt>
    <dgm:pt modelId="{17A92D41-1D91-4D10-B29F-BF25203790B5}" type="pres">
      <dgm:prSet presAssocID="{D709AB22-67BE-44F5-8183-83242A95027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tcoin"/>
        </a:ext>
      </dgm:extLst>
    </dgm:pt>
    <dgm:pt modelId="{5BD8BFCF-6A2A-4FF5-B77B-B00C4DEA5339}" type="pres">
      <dgm:prSet presAssocID="{D709AB22-67BE-44F5-8183-83242A950271}" presName="spaceRect" presStyleCnt="0"/>
      <dgm:spPr/>
    </dgm:pt>
    <dgm:pt modelId="{6A2BDD6B-27A0-432E-9A49-FFD471C315A8}" type="pres">
      <dgm:prSet presAssocID="{D709AB22-67BE-44F5-8183-83242A950271}" presName="parTx" presStyleLbl="revTx" presStyleIdx="3" presStyleCnt="7">
        <dgm:presLayoutVars>
          <dgm:chMax val="0"/>
          <dgm:chPref val="0"/>
        </dgm:presLayoutVars>
      </dgm:prSet>
      <dgm:spPr/>
    </dgm:pt>
    <dgm:pt modelId="{15279F74-A6D6-4101-85DD-0FAEA130FA11}" type="pres">
      <dgm:prSet presAssocID="{F9225DD0-6206-4487-B7EE-BD2F3454EB7A}" presName="sibTrans" presStyleCnt="0"/>
      <dgm:spPr/>
    </dgm:pt>
    <dgm:pt modelId="{9B99C5DA-2C36-4FD0-A7C4-2C40836D3C8E}" type="pres">
      <dgm:prSet presAssocID="{9E5BA825-EC45-4C46-9588-AF7F5A0A3495}" presName="compNode" presStyleCnt="0"/>
      <dgm:spPr/>
    </dgm:pt>
    <dgm:pt modelId="{9F1576BD-AA79-4FEE-AA22-1274248E60B9}" type="pres">
      <dgm:prSet presAssocID="{9E5BA825-EC45-4C46-9588-AF7F5A0A3495}" presName="bgRect" presStyleLbl="bgShp" presStyleIdx="4" presStyleCnt="6"/>
      <dgm:spPr/>
    </dgm:pt>
    <dgm:pt modelId="{EBF8701B-DB8E-40C1-8407-21F5A68BCE53}" type="pres">
      <dgm:prSet presAssocID="{9E5BA825-EC45-4C46-9588-AF7F5A0A349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AA834670-2AE8-4A16-AFBD-FA1D25A10C07}" type="pres">
      <dgm:prSet presAssocID="{9E5BA825-EC45-4C46-9588-AF7F5A0A3495}" presName="spaceRect" presStyleCnt="0"/>
      <dgm:spPr/>
    </dgm:pt>
    <dgm:pt modelId="{E72CDA94-DC44-4D8E-9160-17F4E3562F9F}" type="pres">
      <dgm:prSet presAssocID="{9E5BA825-EC45-4C46-9588-AF7F5A0A3495}" presName="parTx" presStyleLbl="revTx" presStyleIdx="4" presStyleCnt="7">
        <dgm:presLayoutVars>
          <dgm:chMax val="0"/>
          <dgm:chPref val="0"/>
        </dgm:presLayoutVars>
      </dgm:prSet>
      <dgm:spPr/>
    </dgm:pt>
    <dgm:pt modelId="{F9351030-FF02-4D72-93F8-FFFA07E6A475}" type="pres">
      <dgm:prSet presAssocID="{CD8B5A6A-5BA8-4482-A2F4-3AB2F3E34C61}" presName="sibTrans" presStyleCnt="0"/>
      <dgm:spPr/>
    </dgm:pt>
    <dgm:pt modelId="{94E4AE41-D5F2-40A1-AE6E-E360CE15A54A}" type="pres">
      <dgm:prSet presAssocID="{0C25A6D4-12C3-42F9-96E2-9C1B7F969A7E}" presName="compNode" presStyleCnt="0"/>
      <dgm:spPr/>
    </dgm:pt>
    <dgm:pt modelId="{CEA08351-8766-4184-9A48-987F7D6C58BB}" type="pres">
      <dgm:prSet presAssocID="{0C25A6D4-12C3-42F9-96E2-9C1B7F969A7E}" presName="bgRect" presStyleLbl="bgShp" presStyleIdx="5" presStyleCnt="6"/>
      <dgm:spPr/>
    </dgm:pt>
    <dgm:pt modelId="{CDB0ECD1-73A6-40B6-9C0D-3A977E757E32}" type="pres">
      <dgm:prSet presAssocID="{0C25A6D4-12C3-42F9-96E2-9C1B7F969A7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ser Network"/>
        </a:ext>
      </dgm:extLst>
    </dgm:pt>
    <dgm:pt modelId="{63A5D974-F322-4CA0-982D-0E7DFD94A7C1}" type="pres">
      <dgm:prSet presAssocID="{0C25A6D4-12C3-42F9-96E2-9C1B7F969A7E}" presName="spaceRect" presStyleCnt="0"/>
      <dgm:spPr/>
    </dgm:pt>
    <dgm:pt modelId="{B79AFFC0-7915-4AC1-A33C-132C01D445FE}" type="pres">
      <dgm:prSet presAssocID="{0C25A6D4-12C3-42F9-96E2-9C1B7F969A7E}" presName="parTx" presStyleLbl="revTx" presStyleIdx="5" presStyleCnt="7">
        <dgm:presLayoutVars>
          <dgm:chMax val="0"/>
          <dgm:chPref val="0"/>
        </dgm:presLayoutVars>
      </dgm:prSet>
      <dgm:spPr/>
    </dgm:pt>
    <dgm:pt modelId="{273B2330-39CB-4DB7-B878-0ED4F0EE8B73}" type="pres">
      <dgm:prSet presAssocID="{0C25A6D4-12C3-42F9-96E2-9C1B7F969A7E}" presName="desTx" presStyleLbl="revTx" presStyleIdx="6" presStyleCnt="7">
        <dgm:presLayoutVars/>
      </dgm:prSet>
      <dgm:spPr/>
    </dgm:pt>
  </dgm:ptLst>
  <dgm:cxnLst>
    <dgm:cxn modelId="{1E481509-C650-44F4-9341-FC74209AE91F}" srcId="{0C25A6D4-12C3-42F9-96E2-9C1B7F969A7E}" destId="{98F35EA0-E3AE-4808-97A1-B01C356297B1}" srcOrd="1" destOrd="0" parTransId="{E660808C-4E75-4C1A-B951-7EBAABFB3E14}" sibTransId="{1565DA5D-A099-41AA-BBC7-BD5CA940F83F}"/>
    <dgm:cxn modelId="{5FB5480B-FA3F-4D15-A1D5-ADF16B73513D}" type="presOf" srcId="{0C25A6D4-12C3-42F9-96E2-9C1B7F969A7E}" destId="{B79AFFC0-7915-4AC1-A33C-132C01D445FE}" srcOrd="0" destOrd="0" presId="urn:microsoft.com/office/officeart/2018/2/layout/IconVerticalSolidList"/>
    <dgm:cxn modelId="{73263528-C856-49E2-AA46-B5A9D945E278}" type="presOf" srcId="{AE57E2A2-3C68-43DF-900E-1E97A14E23AD}" destId="{273B2330-39CB-4DB7-B878-0ED4F0EE8B73}" srcOrd="0" destOrd="0" presId="urn:microsoft.com/office/officeart/2018/2/layout/IconVerticalSolidList"/>
    <dgm:cxn modelId="{72CDBF37-FF39-46A7-830B-7614D6C5C5D7}" type="presOf" srcId="{D709AB22-67BE-44F5-8183-83242A950271}" destId="{6A2BDD6B-27A0-432E-9A49-FFD471C315A8}" srcOrd="0" destOrd="0" presId="urn:microsoft.com/office/officeart/2018/2/layout/IconVerticalSolidList"/>
    <dgm:cxn modelId="{E2A45F64-B170-4F19-A37C-CE1FBE26C038}" srcId="{700E2AAB-13B7-41BD-951D-4FA402E9DCD8}" destId="{0C25A6D4-12C3-42F9-96E2-9C1B7F969A7E}" srcOrd="5" destOrd="0" parTransId="{F3E3DA89-C8FA-4E1E-BC2A-8812E087A9D7}" sibTransId="{E8C17691-5038-4E54-83EF-1770134A5EED}"/>
    <dgm:cxn modelId="{78DF1966-7FE4-4A10-B81B-AA000AACA829}" type="presOf" srcId="{76C2A436-0C25-433F-A596-5F324E6719BE}" destId="{EB53AB23-4E6E-46DF-B9D6-E081898DCCA1}" srcOrd="0" destOrd="0" presId="urn:microsoft.com/office/officeart/2018/2/layout/IconVerticalSolidList"/>
    <dgm:cxn modelId="{34869656-8FE2-4DB8-9F2A-C7BA6217D9E9}" srcId="{700E2AAB-13B7-41BD-951D-4FA402E9DCD8}" destId="{A304B689-075F-49F4-8DA6-7E0CE5253F2E}" srcOrd="0" destOrd="0" parTransId="{E4318921-00D7-41B2-9297-8184F0C85678}" sibTransId="{522A5FE9-DF22-4354-B0C2-8BEEF2CE2FF5}"/>
    <dgm:cxn modelId="{81C13E85-E434-4BCE-9A18-E6681E1E8185}" srcId="{700E2AAB-13B7-41BD-951D-4FA402E9DCD8}" destId="{D709AB22-67BE-44F5-8183-83242A950271}" srcOrd="3" destOrd="0" parTransId="{90D81961-52A4-457A-871C-BBB67A1C3FA7}" sibTransId="{F9225DD0-6206-4487-B7EE-BD2F3454EB7A}"/>
    <dgm:cxn modelId="{6DAF8A92-0F36-4564-B77A-90EE7F6E7B3D}" type="presOf" srcId="{A304B689-075F-49F4-8DA6-7E0CE5253F2E}" destId="{E39FF4B4-ADC3-42FB-9947-4E47664AB572}" srcOrd="0" destOrd="0" presId="urn:microsoft.com/office/officeart/2018/2/layout/IconVerticalSolidList"/>
    <dgm:cxn modelId="{1F5A03A1-2614-4F3A-AC27-3121A9F41915}" type="presOf" srcId="{98F35EA0-E3AE-4808-97A1-B01C356297B1}" destId="{273B2330-39CB-4DB7-B878-0ED4F0EE8B73}" srcOrd="0" destOrd="1" presId="urn:microsoft.com/office/officeart/2018/2/layout/IconVerticalSolidList"/>
    <dgm:cxn modelId="{8949C8A7-71FB-4EB1-91F0-83B2AF41C8CA}" type="presOf" srcId="{9E5BA825-EC45-4C46-9588-AF7F5A0A3495}" destId="{E72CDA94-DC44-4D8E-9160-17F4E3562F9F}" srcOrd="0" destOrd="0" presId="urn:microsoft.com/office/officeart/2018/2/layout/IconVerticalSolidList"/>
    <dgm:cxn modelId="{EE6161A9-CFCB-4F9C-B7FA-FC4B7F395E12}" srcId="{700E2AAB-13B7-41BD-951D-4FA402E9DCD8}" destId="{5F3B978A-6CF7-4908-BFE3-3D3460C60988}" srcOrd="1" destOrd="0" parTransId="{0222DF23-5545-4FF2-AB28-DD37D9E41C33}" sibTransId="{63FF5DE0-9483-49EB-BA42-7E827FCA8B83}"/>
    <dgm:cxn modelId="{FA6BBDB7-C89E-42DA-B8DF-48A4517DE652}" srcId="{700E2AAB-13B7-41BD-951D-4FA402E9DCD8}" destId="{76C2A436-0C25-433F-A596-5F324E6719BE}" srcOrd="2" destOrd="0" parTransId="{8A174BEB-E520-488C-A1A8-513E0417000E}" sibTransId="{DA4A56A3-8BE8-4325-BF68-59A093F0A12D}"/>
    <dgm:cxn modelId="{9E5FEEC3-78F5-4B7C-8D3F-9E39AFE8CD65}" type="presOf" srcId="{700E2AAB-13B7-41BD-951D-4FA402E9DCD8}" destId="{9E212E77-68FA-46E2-9F7D-67D4CA1489CA}" srcOrd="0" destOrd="0" presId="urn:microsoft.com/office/officeart/2018/2/layout/IconVerticalSolidList"/>
    <dgm:cxn modelId="{C8E302D7-E961-4E09-BD97-D10AE5A52198}" srcId="{700E2AAB-13B7-41BD-951D-4FA402E9DCD8}" destId="{9E5BA825-EC45-4C46-9588-AF7F5A0A3495}" srcOrd="4" destOrd="0" parTransId="{8605B121-42E5-43EC-AE37-F4F63D631E32}" sibTransId="{CD8B5A6A-5BA8-4482-A2F4-3AB2F3E34C61}"/>
    <dgm:cxn modelId="{57EDEADD-9734-4E88-AE9F-480743C187AC}" srcId="{0C25A6D4-12C3-42F9-96E2-9C1B7F969A7E}" destId="{AE57E2A2-3C68-43DF-900E-1E97A14E23AD}" srcOrd="0" destOrd="0" parTransId="{3729E736-42EC-4A06-8A5A-CCD7E0B6FCAA}" sibTransId="{5CEE4E5E-DE8E-46BA-AFB4-08EBA928099C}"/>
    <dgm:cxn modelId="{B16A6EEB-93E6-4B40-B159-261C89A591F4}" type="presOf" srcId="{5F3B978A-6CF7-4908-BFE3-3D3460C60988}" destId="{653E7874-5DAB-43A7-BD27-50722AA127B9}" srcOrd="0" destOrd="0" presId="urn:microsoft.com/office/officeart/2018/2/layout/IconVerticalSolidList"/>
    <dgm:cxn modelId="{93A9289C-6258-43E2-B437-A062295D5A20}" type="presParOf" srcId="{9E212E77-68FA-46E2-9F7D-67D4CA1489CA}" destId="{6471AB39-9BC3-4B27-B632-F27131D92F52}" srcOrd="0" destOrd="0" presId="urn:microsoft.com/office/officeart/2018/2/layout/IconVerticalSolidList"/>
    <dgm:cxn modelId="{3DF3951C-3BFE-46A8-ACA4-65B9EB1E1DB5}" type="presParOf" srcId="{6471AB39-9BC3-4B27-B632-F27131D92F52}" destId="{458832BA-DE03-4E42-BC21-DDF153822821}" srcOrd="0" destOrd="0" presId="urn:microsoft.com/office/officeart/2018/2/layout/IconVerticalSolidList"/>
    <dgm:cxn modelId="{65270314-F40B-4178-9ACA-BB651D339865}" type="presParOf" srcId="{6471AB39-9BC3-4B27-B632-F27131D92F52}" destId="{42E71C4E-BDC1-416A-977D-A808E2A1AB54}" srcOrd="1" destOrd="0" presId="urn:microsoft.com/office/officeart/2018/2/layout/IconVerticalSolidList"/>
    <dgm:cxn modelId="{35D9624A-A559-4B08-BA2D-C8E7F27567EF}" type="presParOf" srcId="{6471AB39-9BC3-4B27-B632-F27131D92F52}" destId="{2CE7EE0F-3C4C-462D-ACFA-92DC04E1A2A6}" srcOrd="2" destOrd="0" presId="urn:microsoft.com/office/officeart/2018/2/layout/IconVerticalSolidList"/>
    <dgm:cxn modelId="{97A79C61-7FF6-4AAC-B7B6-876442DFCC1A}" type="presParOf" srcId="{6471AB39-9BC3-4B27-B632-F27131D92F52}" destId="{E39FF4B4-ADC3-42FB-9947-4E47664AB572}" srcOrd="3" destOrd="0" presId="urn:microsoft.com/office/officeart/2018/2/layout/IconVerticalSolidList"/>
    <dgm:cxn modelId="{B7C04F10-FDC2-4CE3-B521-CF345DAA9278}" type="presParOf" srcId="{9E212E77-68FA-46E2-9F7D-67D4CA1489CA}" destId="{A2A92221-F542-4E5B-BD3B-22B1DEC0B4A6}" srcOrd="1" destOrd="0" presId="urn:microsoft.com/office/officeart/2018/2/layout/IconVerticalSolidList"/>
    <dgm:cxn modelId="{C4D430F7-5F9D-4AB0-B14D-73B38CC23B3A}" type="presParOf" srcId="{9E212E77-68FA-46E2-9F7D-67D4CA1489CA}" destId="{8EC04D45-223C-4199-A5D8-21C5C319ED9C}" srcOrd="2" destOrd="0" presId="urn:microsoft.com/office/officeart/2018/2/layout/IconVerticalSolidList"/>
    <dgm:cxn modelId="{D57A0915-AB87-4601-B9A7-18E543F4D09D}" type="presParOf" srcId="{8EC04D45-223C-4199-A5D8-21C5C319ED9C}" destId="{701174D9-D451-45AB-BB54-CDA07F623186}" srcOrd="0" destOrd="0" presId="urn:microsoft.com/office/officeart/2018/2/layout/IconVerticalSolidList"/>
    <dgm:cxn modelId="{8775E640-FDBE-4017-B75F-39DCE16BF782}" type="presParOf" srcId="{8EC04D45-223C-4199-A5D8-21C5C319ED9C}" destId="{8992C48B-EB01-4EFB-AA24-A6C7460DCB20}" srcOrd="1" destOrd="0" presId="urn:microsoft.com/office/officeart/2018/2/layout/IconVerticalSolidList"/>
    <dgm:cxn modelId="{0B343EB1-5470-4359-90EA-A986FB8BD773}" type="presParOf" srcId="{8EC04D45-223C-4199-A5D8-21C5C319ED9C}" destId="{4B3ABE93-CF81-4CF0-AC2E-E1671B422D29}" srcOrd="2" destOrd="0" presId="urn:microsoft.com/office/officeart/2018/2/layout/IconVerticalSolidList"/>
    <dgm:cxn modelId="{4BC548D5-A93D-4F06-A0A6-5E1D5306E581}" type="presParOf" srcId="{8EC04D45-223C-4199-A5D8-21C5C319ED9C}" destId="{653E7874-5DAB-43A7-BD27-50722AA127B9}" srcOrd="3" destOrd="0" presId="urn:microsoft.com/office/officeart/2018/2/layout/IconVerticalSolidList"/>
    <dgm:cxn modelId="{1DA0428F-C811-41DE-A79D-819ACAC8D3F1}" type="presParOf" srcId="{9E212E77-68FA-46E2-9F7D-67D4CA1489CA}" destId="{3A1C7C4E-4B09-4B04-8941-88554C7A409F}" srcOrd="3" destOrd="0" presId="urn:microsoft.com/office/officeart/2018/2/layout/IconVerticalSolidList"/>
    <dgm:cxn modelId="{B7EAEFCF-FCD2-45A5-8AA4-6CBAD736E62A}" type="presParOf" srcId="{9E212E77-68FA-46E2-9F7D-67D4CA1489CA}" destId="{D6100301-E216-4A63-A4D8-9D7E2561665A}" srcOrd="4" destOrd="0" presId="urn:microsoft.com/office/officeart/2018/2/layout/IconVerticalSolidList"/>
    <dgm:cxn modelId="{AC6D0419-7C3F-40E6-8CE8-51AC7EFCC059}" type="presParOf" srcId="{D6100301-E216-4A63-A4D8-9D7E2561665A}" destId="{1C95BCE9-8C0A-44E8-95A7-3586B1BC675B}" srcOrd="0" destOrd="0" presId="urn:microsoft.com/office/officeart/2018/2/layout/IconVerticalSolidList"/>
    <dgm:cxn modelId="{8C5EFF2B-B897-411B-80BE-7AB45413E19B}" type="presParOf" srcId="{D6100301-E216-4A63-A4D8-9D7E2561665A}" destId="{83763686-8FDB-4F77-BA74-99DA81360695}" srcOrd="1" destOrd="0" presId="urn:microsoft.com/office/officeart/2018/2/layout/IconVerticalSolidList"/>
    <dgm:cxn modelId="{6AF52CB1-BD5D-4C5F-83C3-F9BAA6447B17}" type="presParOf" srcId="{D6100301-E216-4A63-A4D8-9D7E2561665A}" destId="{A6AD527F-1D75-483B-A21F-EE3B9FC8C65B}" srcOrd="2" destOrd="0" presId="urn:microsoft.com/office/officeart/2018/2/layout/IconVerticalSolidList"/>
    <dgm:cxn modelId="{E6C0E5E3-6959-4A07-9574-FC7FFA87ECE0}" type="presParOf" srcId="{D6100301-E216-4A63-A4D8-9D7E2561665A}" destId="{EB53AB23-4E6E-46DF-B9D6-E081898DCCA1}" srcOrd="3" destOrd="0" presId="urn:microsoft.com/office/officeart/2018/2/layout/IconVerticalSolidList"/>
    <dgm:cxn modelId="{C7020B5C-F2CF-4B7B-BD13-0F435225AE50}" type="presParOf" srcId="{9E212E77-68FA-46E2-9F7D-67D4CA1489CA}" destId="{ABEACC72-4638-4126-8297-082E6A493EFE}" srcOrd="5" destOrd="0" presId="urn:microsoft.com/office/officeart/2018/2/layout/IconVerticalSolidList"/>
    <dgm:cxn modelId="{F1457562-8F94-4B63-9EF3-A2914D04A8FD}" type="presParOf" srcId="{9E212E77-68FA-46E2-9F7D-67D4CA1489CA}" destId="{22529726-7982-49C9-A014-D82FAA7BADFE}" srcOrd="6" destOrd="0" presId="urn:microsoft.com/office/officeart/2018/2/layout/IconVerticalSolidList"/>
    <dgm:cxn modelId="{CCF6705C-FD33-4695-ABE5-FF69E0BA7993}" type="presParOf" srcId="{22529726-7982-49C9-A014-D82FAA7BADFE}" destId="{6B633597-7717-41BA-9E88-56CE05402A6F}" srcOrd="0" destOrd="0" presId="urn:microsoft.com/office/officeart/2018/2/layout/IconVerticalSolidList"/>
    <dgm:cxn modelId="{AA31279E-C9AD-49B5-B382-A47A8E8032A2}" type="presParOf" srcId="{22529726-7982-49C9-A014-D82FAA7BADFE}" destId="{17A92D41-1D91-4D10-B29F-BF25203790B5}" srcOrd="1" destOrd="0" presId="urn:microsoft.com/office/officeart/2018/2/layout/IconVerticalSolidList"/>
    <dgm:cxn modelId="{1701DEFE-F2AF-407C-B495-251418F01378}" type="presParOf" srcId="{22529726-7982-49C9-A014-D82FAA7BADFE}" destId="{5BD8BFCF-6A2A-4FF5-B77B-B00C4DEA5339}" srcOrd="2" destOrd="0" presId="urn:microsoft.com/office/officeart/2018/2/layout/IconVerticalSolidList"/>
    <dgm:cxn modelId="{D0CB13FE-DF99-4A47-B87A-F6986DB65865}" type="presParOf" srcId="{22529726-7982-49C9-A014-D82FAA7BADFE}" destId="{6A2BDD6B-27A0-432E-9A49-FFD471C315A8}" srcOrd="3" destOrd="0" presId="urn:microsoft.com/office/officeart/2018/2/layout/IconVerticalSolidList"/>
    <dgm:cxn modelId="{7BE8EA56-B49F-4D2E-8B04-58FDB01E9E3F}" type="presParOf" srcId="{9E212E77-68FA-46E2-9F7D-67D4CA1489CA}" destId="{15279F74-A6D6-4101-85DD-0FAEA130FA11}" srcOrd="7" destOrd="0" presId="urn:microsoft.com/office/officeart/2018/2/layout/IconVerticalSolidList"/>
    <dgm:cxn modelId="{65F61E05-7CC2-46D9-8869-1E750EA9D5B1}" type="presParOf" srcId="{9E212E77-68FA-46E2-9F7D-67D4CA1489CA}" destId="{9B99C5DA-2C36-4FD0-A7C4-2C40836D3C8E}" srcOrd="8" destOrd="0" presId="urn:microsoft.com/office/officeart/2018/2/layout/IconVerticalSolidList"/>
    <dgm:cxn modelId="{A28770E8-AA16-4CAB-91D3-EB88C8A9B9E9}" type="presParOf" srcId="{9B99C5DA-2C36-4FD0-A7C4-2C40836D3C8E}" destId="{9F1576BD-AA79-4FEE-AA22-1274248E60B9}" srcOrd="0" destOrd="0" presId="urn:microsoft.com/office/officeart/2018/2/layout/IconVerticalSolidList"/>
    <dgm:cxn modelId="{7A19E102-6E78-4B17-9D80-CDE554AC7921}" type="presParOf" srcId="{9B99C5DA-2C36-4FD0-A7C4-2C40836D3C8E}" destId="{EBF8701B-DB8E-40C1-8407-21F5A68BCE53}" srcOrd="1" destOrd="0" presId="urn:microsoft.com/office/officeart/2018/2/layout/IconVerticalSolidList"/>
    <dgm:cxn modelId="{A923BE6F-0184-4A71-820F-454C58B3D305}" type="presParOf" srcId="{9B99C5DA-2C36-4FD0-A7C4-2C40836D3C8E}" destId="{AA834670-2AE8-4A16-AFBD-FA1D25A10C07}" srcOrd="2" destOrd="0" presId="urn:microsoft.com/office/officeart/2018/2/layout/IconVerticalSolidList"/>
    <dgm:cxn modelId="{4A42F211-7DB5-4AFD-B823-E25F7033C5C6}" type="presParOf" srcId="{9B99C5DA-2C36-4FD0-A7C4-2C40836D3C8E}" destId="{E72CDA94-DC44-4D8E-9160-17F4E3562F9F}" srcOrd="3" destOrd="0" presId="urn:microsoft.com/office/officeart/2018/2/layout/IconVerticalSolidList"/>
    <dgm:cxn modelId="{E730FDF7-93B1-453B-BDF2-D13A270356DF}" type="presParOf" srcId="{9E212E77-68FA-46E2-9F7D-67D4CA1489CA}" destId="{F9351030-FF02-4D72-93F8-FFFA07E6A475}" srcOrd="9" destOrd="0" presId="urn:microsoft.com/office/officeart/2018/2/layout/IconVerticalSolidList"/>
    <dgm:cxn modelId="{804B1C98-B5B5-40C3-A9B4-AB04367435A2}" type="presParOf" srcId="{9E212E77-68FA-46E2-9F7D-67D4CA1489CA}" destId="{94E4AE41-D5F2-40A1-AE6E-E360CE15A54A}" srcOrd="10" destOrd="0" presId="urn:microsoft.com/office/officeart/2018/2/layout/IconVerticalSolidList"/>
    <dgm:cxn modelId="{559536BF-3FFD-41B3-BB01-83F0ED599897}" type="presParOf" srcId="{94E4AE41-D5F2-40A1-AE6E-E360CE15A54A}" destId="{CEA08351-8766-4184-9A48-987F7D6C58BB}" srcOrd="0" destOrd="0" presId="urn:microsoft.com/office/officeart/2018/2/layout/IconVerticalSolidList"/>
    <dgm:cxn modelId="{C00838FC-3B6D-4D80-930E-DE32CF8E355F}" type="presParOf" srcId="{94E4AE41-D5F2-40A1-AE6E-E360CE15A54A}" destId="{CDB0ECD1-73A6-40B6-9C0D-3A977E757E32}" srcOrd="1" destOrd="0" presId="urn:microsoft.com/office/officeart/2018/2/layout/IconVerticalSolidList"/>
    <dgm:cxn modelId="{AF06F625-EDA6-495B-9F17-13A062109A73}" type="presParOf" srcId="{94E4AE41-D5F2-40A1-AE6E-E360CE15A54A}" destId="{63A5D974-F322-4CA0-982D-0E7DFD94A7C1}" srcOrd="2" destOrd="0" presId="urn:microsoft.com/office/officeart/2018/2/layout/IconVerticalSolidList"/>
    <dgm:cxn modelId="{58B172A3-AC23-4B65-89B9-10A850BDE9B3}" type="presParOf" srcId="{94E4AE41-D5F2-40A1-AE6E-E360CE15A54A}" destId="{B79AFFC0-7915-4AC1-A33C-132C01D445FE}" srcOrd="3" destOrd="0" presId="urn:microsoft.com/office/officeart/2018/2/layout/IconVerticalSolidList"/>
    <dgm:cxn modelId="{7214DA17-1250-40FF-BC39-8F1194FFEDC7}" type="presParOf" srcId="{94E4AE41-D5F2-40A1-AE6E-E360CE15A54A}" destId="{273B2330-39CB-4DB7-B878-0ED4F0EE8B7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62361E-C091-4CCB-87BB-FBCC575A21CF}"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9616D77E-2DBE-4BC8-9E6B-33CDB60A2D87}">
      <dgm:prSet/>
      <dgm:spPr/>
      <dgm:t>
        <a:bodyPr/>
        <a:lstStyle/>
        <a:p>
          <a:r>
            <a:rPr lang="fr-FR" b="1"/>
            <a:t>Teasing « who you are » / your difference / Brand Values </a:t>
          </a:r>
          <a:r>
            <a:rPr lang="fr-FR" b="1">
              <a:sym typeface="Wingdings" panose="05000000000000000000" pitchFamily="2" charset="2"/>
            </a:rPr>
            <a:t></a:t>
          </a:r>
          <a:r>
            <a:rPr lang="fr-FR" b="1"/>
            <a:t> YOUR VALUE PROPOSITIONS (video is usefull)</a:t>
          </a:r>
          <a:endParaRPr lang="en-US"/>
        </a:p>
      </dgm:t>
    </dgm:pt>
    <dgm:pt modelId="{46481D13-19E7-41FF-BA9E-2C4281BC976D}" type="parTrans" cxnId="{767ECACF-8FFD-4BA4-ACCC-71A8DF707EBE}">
      <dgm:prSet/>
      <dgm:spPr/>
      <dgm:t>
        <a:bodyPr/>
        <a:lstStyle/>
        <a:p>
          <a:endParaRPr lang="en-US"/>
        </a:p>
      </dgm:t>
    </dgm:pt>
    <dgm:pt modelId="{966D9E42-A335-4362-B52C-C00659CBC031}" type="sibTrans" cxnId="{767ECACF-8FFD-4BA4-ACCC-71A8DF707EBE}">
      <dgm:prSet/>
      <dgm:spPr/>
      <dgm:t>
        <a:bodyPr/>
        <a:lstStyle/>
        <a:p>
          <a:endParaRPr lang="en-US"/>
        </a:p>
      </dgm:t>
    </dgm:pt>
    <dgm:pt modelId="{2FF57C87-4ED8-4B89-B79B-370D346E515D}">
      <dgm:prSet/>
      <dgm:spPr/>
      <dgm:t>
        <a:bodyPr/>
        <a:lstStyle/>
        <a:p>
          <a:r>
            <a:rPr lang="fr-FR" b="1"/>
            <a:t>Business Target : Industry/Common Values/Sensemaking reason to activate</a:t>
          </a:r>
          <a:r>
            <a:rPr lang="fr-FR" b="1">
              <a:sym typeface="Wingdings" panose="05000000000000000000" pitchFamily="2" charset="2"/>
            </a:rPr>
            <a:t></a:t>
          </a:r>
          <a:r>
            <a:rPr lang="fr-FR" b="1"/>
            <a:t> personnal relationnal INTRODUCTION (who/how/when…)</a:t>
          </a:r>
          <a:endParaRPr lang="en-US"/>
        </a:p>
      </dgm:t>
    </dgm:pt>
    <dgm:pt modelId="{843F8288-A08D-4F1E-B431-2D869E8C48C9}" type="parTrans" cxnId="{4A2A592A-B354-4E68-8490-19C78453C5B0}">
      <dgm:prSet/>
      <dgm:spPr/>
      <dgm:t>
        <a:bodyPr/>
        <a:lstStyle/>
        <a:p>
          <a:endParaRPr lang="en-US"/>
        </a:p>
      </dgm:t>
    </dgm:pt>
    <dgm:pt modelId="{A5F97FDE-567C-4D1E-9A53-15B654118329}" type="sibTrans" cxnId="{4A2A592A-B354-4E68-8490-19C78453C5B0}">
      <dgm:prSet/>
      <dgm:spPr/>
      <dgm:t>
        <a:bodyPr/>
        <a:lstStyle/>
        <a:p>
          <a:endParaRPr lang="en-US"/>
        </a:p>
      </dgm:t>
    </dgm:pt>
    <dgm:pt modelId="{E3C85198-4BE1-4890-8F26-15ECA4DF56A0}">
      <dgm:prSet/>
      <dgm:spPr/>
      <dgm:t>
        <a:bodyPr/>
        <a:lstStyle/>
        <a:p>
          <a:r>
            <a:rPr lang="fr-FR" b="1"/>
            <a:t>Activations program : VREE / Justify your fit with your sponsors needs/Cost-Benefit</a:t>
          </a:r>
          <a:r>
            <a:rPr lang="fr-FR" b="1">
              <a:sym typeface="Wingdings" panose="05000000000000000000" pitchFamily="2" charset="2"/>
            </a:rPr>
            <a:t></a:t>
          </a:r>
          <a:r>
            <a:rPr lang="fr-FR" b="1"/>
            <a:t> VALUE PROPOSITIONS FOR yOUR CLIENT</a:t>
          </a:r>
          <a:endParaRPr lang="en-US"/>
        </a:p>
      </dgm:t>
    </dgm:pt>
    <dgm:pt modelId="{B74B72E9-3BB1-4A8F-A9FB-5827D75DCE92}" type="parTrans" cxnId="{5CD8BB66-C490-4C94-87F2-9E8BB70851FC}">
      <dgm:prSet/>
      <dgm:spPr/>
      <dgm:t>
        <a:bodyPr/>
        <a:lstStyle/>
        <a:p>
          <a:endParaRPr lang="en-US"/>
        </a:p>
      </dgm:t>
    </dgm:pt>
    <dgm:pt modelId="{9944C48D-4142-4285-B4EC-056A465C0383}" type="sibTrans" cxnId="{5CD8BB66-C490-4C94-87F2-9E8BB70851FC}">
      <dgm:prSet/>
      <dgm:spPr/>
      <dgm:t>
        <a:bodyPr/>
        <a:lstStyle/>
        <a:p>
          <a:endParaRPr lang="en-US"/>
        </a:p>
      </dgm:t>
    </dgm:pt>
    <dgm:pt modelId="{AC4E4C48-D21D-4A66-A59B-1BB9E65CE13E}">
      <dgm:prSet/>
      <dgm:spPr/>
      <dgm:t>
        <a:bodyPr/>
        <a:lstStyle/>
        <a:p>
          <a:r>
            <a:rPr lang="fr-FR" b="1"/>
            <a:t>VALUE CREATION : How to measure ROO or ROI ? </a:t>
          </a:r>
          <a:endParaRPr lang="en-US"/>
        </a:p>
      </dgm:t>
    </dgm:pt>
    <dgm:pt modelId="{D5EEC2E3-08F1-4F62-8699-722FF65F5870}" type="parTrans" cxnId="{5D777327-6BE6-4AD7-9BE7-4C7D0ED3742C}">
      <dgm:prSet/>
      <dgm:spPr/>
      <dgm:t>
        <a:bodyPr/>
        <a:lstStyle/>
        <a:p>
          <a:endParaRPr lang="en-US"/>
        </a:p>
      </dgm:t>
    </dgm:pt>
    <dgm:pt modelId="{C504455B-C77C-42FA-BEBE-F1BF4EADA946}" type="sibTrans" cxnId="{5D777327-6BE6-4AD7-9BE7-4C7D0ED3742C}">
      <dgm:prSet/>
      <dgm:spPr/>
      <dgm:t>
        <a:bodyPr/>
        <a:lstStyle/>
        <a:p>
          <a:endParaRPr lang="en-US"/>
        </a:p>
      </dgm:t>
    </dgm:pt>
    <dgm:pt modelId="{F8C3A0BC-5815-49D6-8632-5A134B5BA3C9}">
      <dgm:prSet/>
      <dgm:spPr/>
      <dgm:t>
        <a:bodyPr/>
        <a:lstStyle/>
        <a:p>
          <a:r>
            <a:rPr lang="fr-FR" b="1"/>
            <a:t>Packs and Pricing </a:t>
          </a:r>
          <a:endParaRPr lang="en-US"/>
        </a:p>
      </dgm:t>
    </dgm:pt>
    <dgm:pt modelId="{8DF262A6-A32F-4644-A794-3BB245B13F16}" type="parTrans" cxnId="{8D2640B1-784A-4FF4-8A91-F5EA2D0E02F3}">
      <dgm:prSet/>
      <dgm:spPr/>
      <dgm:t>
        <a:bodyPr/>
        <a:lstStyle/>
        <a:p>
          <a:endParaRPr lang="en-US"/>
        </a:p>
      </dgm:t>
    </dgm:pt>
    <dgm:pt modelId="{2A09DDD9-57EE-4C64-BB84-7CCFDF2024BB}" type="sibTrans" cxnId="{8D2640B1-784A-4FF4-8A91-F5EA2D0E02F3}">
      <dgm:prSet/>
      <dgm:spPr/>
      <dgm:t>
        <a:bodyPr/>
        <a:lstStyle/>
        <a:p>
          <a:endParaRPr lang="en-US"/>
        </a:p>
      </dgm:t>
    </dgm:pt>
    <dgm:pt modelId="{88129F55-C187-4E8F-B918-AECB2BEDE594}" type="pres">
      <dgm:prSet presAssocID="{0862361E-C091-4CCB-87BB-FBCC575A21CF}" presName="vert0" presStyleCnt="0">
        <dgm:presLayoutVars>
          <dgm:dir/>
          <dgm:animOne val="branch"/>
          <dgm:animLvl val="lvl"/>
        </dgm:presLayoutVars>
      </dgm:prSet>
      <dgm:spPr/>
    </dgm:pt>
    <dgm:pt modelId="{3CA614BB-8BAC-40A8-8728-4A4DAC2E7B9D}" type="pres">
      <dgm:prSet presAssocID="{9616D77E-2DBE-4BC8-9E6B-33CDB60A2D87}" presName="thickLine" presStyleLbl="alignNode1" presStyleIdx="0" presStyleCnt="5"/>
      <dgm:spPr/>
    </dgm:pt>
    <dgm:pt modelId="{8E49B564-B949-43DA-9799-A343F882E96A}" type="pres">
      <dgm:prSet presAssocID="{9616D77E-2DBE-4BC8-9E6B-33CDB60A2D87}" presName="horz1" presStyleCnt="0"/>
      <dgm:spPr/>
    </dgm:pt>
    <dgm:pt modelId="{F7861CF6-E776-4A93-A8DA-0CC64DC6FB76}" type="pres">
      <dgm:prSet presAssocID="{9616D77E-2DBE-4BC8-9E6B-33CDB60A2D87}" presName="tx1" presStyleLbl="revTx" presStyleIdx="0" presStyleCnt="5"/>
      <dgm:spPr/>
    </dgm:pt>
    <dgm:pt modelId="{B3598CD9-81B1-402C-A28B-429E1A362BED}" type="pres">
      <dgm:prSet presAssocID="{9616D77E-2DBE-4BC8-9E6B-33CDB60A2D87}" presName="vert1" presStyleCnt="0"/>
      <dgm:spPr/>
    </dgm:pt>
    <dgm:pt modelId="{672DB8E0-6227-4E8B-A449-980DD9A26D68}" type="pres">
      <dgm:prSet presAssocID="{2FF57C87-4ED8-4B89-B79B-370D346E515D}" presName="thickLine" presStyleLbl="alignNode1" presStyleIdx="1" presStyleCnt="5"/>
      <dgm:spPr/>
    </dgm:pt>
    <dgm:pt modelId="{E92BEC60-0EB7-4B5F-BDD3-B0FD78B357FB}" type="pres">
      <dgm:prSet presAssocID="{2FF57C87-4ED8-4B89-B79B-370D346E515D}" presName="horz1" presStyleCnt="0"/>
      <dgm:spPr/>
    </dgm:pt>
    <dgm:pt modelId="{BFD25140-9E73-4799-853E-921BE84646AB}" type="pres">
      <dgm:prSet presAssocID="{2FF57C87-4ED8-4B89-B79B-370D346E515D}" presName="tx1" presStyleLbl="revTx" presStyleIdx="1" presStyleCnt="5"/>
      <dgm:spPr/>
    </dgm:pt>
    <dgm:pt modelId="{3EDF2C60-AA1D-41C2-8B08-E8B760F92912}" type="pres">
      <dgm:prSet presAssocID="{2FF57C87-4ED8-4B89-B79B-370D346E515D}" presName="vert1" presStyleCnt="0"/>
      <dgm:spPr/>
    </dgm:pt>
    <dgm:pt modelId="{6FC59ED3-5377-4BF2-ABC7-1CC1B3300A2F}" type="pres">
      <dgm:prSet presAssocID="{E3C85198-4BE1-4890-8F26-15ECA4DF56A0}" presName="thickLine" presStyleLbl="alignNode1" presStyleIdx="2" presStyleCnt="5"/>
      <dgm:spPr/>
    </dgm:pt>
    <dgm:pt modelId="{A2D7C962-F783-4063-8CB4-3D203273C5AC}" type="pres">
      <dgm:prSet presAssocID="{E3C85198-4BE1-4890-8F26-15ECA4DF56A0}" presName="horz1" presStyleCnt="0"/>
      <dgm:spPr/>
    </dgm:pt>
    <dgm:pt modelId="{CE0EF17A-F81C-4718-952C-55F29202086C}" type="pres">
      <dgm:prSet presAssocID="{E3C85198-4BE1-4890-8F26-15ECA4DF56A0}" presName="tx1" presStyleLbl="revTx" presStyleIdx="2" presStyleCnt="5"/>
      <dgm:spPr/>
    </dgm:pt>
    <dgm:pt modelId="{CBCEA5F3-46D5-4AF4-8418-C2E6D6C74E0D}" type="pres">
      <dgm:prSet presAssocID="{E3C85198-4BE1-4890-8F26-15ECA4DF56A0}" presName="vert1" presStyleCnt="0"/>
      <dgm:spPr/>
    </dgm:pt>
    <dgm:pt modelId="{8E51C2EA-E396-403C-A2F5-52351112D161}" type="pres">
      <dgm:prSet presAssocID="{AC4E4C48-D21D-4A66-A59B-1BB9E65CE13E}" presName="thickLine" presStyleLbl="alignNode1" presStyleIdx="3" presStyleCnt="5"/>
      <dgm:spPr/>
    </dgm:pt>
    <dgm:pt modelId="{C50EC450-3A5E-4B2F-A39E-C63B9D3B37B1}" type="pres">
      <dgm:prSet presAssocID="{AC4E4C48-D21D-4A66-A59B-1BB9E65CE13E}" presName="horz1" presStyleCnt="0"/>
      <dgm:spPr/>
    </dgm:pt>
    <dgm:pt modelId="{2D3FAF74-0F89-4D66-B83E-2F210C60B2E7}" type="pres">
      <dgm:prSet presAssocID="{AC4E4C48-D21D-4A66-A59B-1BB9E65CE13E}" presName="tx1" presStyleLbl="revTx" presStyleIdx="3" presStyleCnt="5"/>
      <dgm:spPr/>
    </dgm:pt>
    <dgm:pt modelId="{ED42A727-F94E-4790-9D60-39D2D70AB1E9}" type="pres">
      <dgm:prSet presAssocID="{AC4E4C48-D21D-4A66-A59B-1BB9E65CE13E}" presName="vert1" presStyleCnt="0"/>
      <dgm:spPr/>
    </dgm:pt>
    <dgm:pt modelId="{11C3F827-7403-440B-A799-E2B1501665B1}" type="pres">
      <dgm:prSet presAssocID="{F8C3A0BC-5815-49D6-8632-5A134B5BA3C9}" presName="thickLine" presStyleLbl="alignNode1" presStyleIdx="4" presStyleCnt="5"/>
      <dgm:spPr/>
    </dgm:pt>
    <dgm:pt modelId="{6DB23502-22DB-484B-97ED-482D5D63119F}" type="pres">
      <dgm:prSet presAssocID="{F8C3A0BC-5815-49D6-8632-5A134B5BA3C9}" presName="horz1" presStyleCnt="0"/>
      <dgm:spPr/>
    </dgm:pt>
    <dgm:pt modelId="{AD0E8554-7FCB-4CC4-B5A9-4EE7968DA2AD}" type="pres">
      <dgm:prSet presAssocID="{F8C3A0BC-5815-49D6-8632-5A134B5BA3C9}" presName="tx1" presStyleLbl="revTx" presStyleIdx="4" presStyleCnt="5"/>
      <dgm:spPr/>
    </dgm:pt>
    <dgm:pt modelId="{D8C124D8-6FAB-4AE8-BCBC-D319A6A156CB}" type="pres">
      <dgm:prSet presAssocID="{F8C3A0BC-5815-49D6-8632-5A134B5BA3C9}" presName="vert1" presStyleCnt="0"/>
      <dgm:spPr/>
    </dgm:pt>
  </dgm:ptLst>
  <dgm:cxnLst>
    <dgm:cxn modelId="{067DE508-2DA3-417B-A966-9848DD6CDA67}" type="presOf" srcId="{2FF57C87-4ED8-4B89-B79B-370D346E515D}" destId="{BFD25140-9E73-4799-853E-921BE84646AB}" srcOrd="0" destOrd="0" presId="urn:microsoft.com/office/officeart/2008/layout/LinedList"/>
    <dgm:cxn modelId="{5D777327-6BE6-4AD7-9BE7-4C7D0ED3742C}" srcId="{0862361E-C091-4CCB-87BB-FBCC575A21CF}" destId="{AC4E4C48-D21D-4A66-A59B-1BB9E65CE13E}" srcOrd="3" destOrd="0" parTransId="{D5EEC2E3-08F1-4F62-8699-722FF65F5870}" sibTransId="{C504455B-C77C-42FA-BEBE-F1BF4EADA946}"/>
    <dgm:cxn modelId="{4A2A592A-B354-4E68-8490-19C78453C5B0}" srcId="{0862361E-C091-4CCB-87BB-FBCC575A21CF}" destId="{2FF57C87-4ED8-4B89-B79B-370D346E515D}" srcOrd="1" destOrd="0" parTransId="{843F8288-A08D-4F1E-B431-2D869E8C48C9}" sibTransId="{A5F97FDE-567C-4D1E-9A53-15B654118329}"/>
    <dgm:cxn modelId="{5CD8BB66-C490-4C94-87F2-9E8BB70851FC}" srcId="{0862361E-C091-4CCB-87BB-FBCC575A21CF}" destId="{E3C85198-4BE1-4890-8F26-15ECA4DF56A0}" srcOrd="2" destOrd="0" parTransId="{B74B72E9-3BB1-4A8F-A9FB-5827D75DCE92}" sibTransId="{9944C48D-4142-4285-B4EC-056A465C0383}"/>
    <dgm:cxn modelId="{AD013072-26CD-41C2-8B99-98DED2294E36}" type="presOf" srcId="{F8C3A0BC-5815-49D6-8632-5A134B5BA3C9}" destId="{AD0E8554-7FCB-4CC4-B5A9-4EE7968DA2AD}" srcOrd="0" destOrd="0" presId="urn:microsoft.com/office/officeart/2008/layout/LinedList"/>
    <dgm:cxn modelId="{9040EC76-38CB-4236-B42C-A2764143A19B}" type="presOf" srcId="{E3C85198-4BE1-4890-8F26-15ECA4DF56A0}" destId="{CE0EF17A-F81C-4718-952C-55F29202086C}" srcOrd="0" destOrd="0" presId="urn:microsoft.com/office/officeart/2008/layout/LinedList"/>
    <dgm:cxn modelId="{1012FDAC-EA81-48B6-BB8D-EE023B40E623}" type="presOf" srcId="{0862361E-C091-4CCB-87BB-FBCC575A21CF}" destId="{88129F55-C187-4E8F-B918-AECB2BEDE594}" srcOrd="0" destOrd="0" presId="urn:microsoft.com/office/officeart/2008/layout/LinedList"/>
    <dgm:cxn modelId="{8D2640B1-784A-4FF4-8A91-F5EA2D0E02F3}" srcId="{0862361E-C091-4CCB-87BB-FBCC575A21CF}" destId="{F8C3A0BC-5815-49D6-8632-5A134B5BA3C9}" srcOrd="4" destOrd="0" parTransId="{8DF262A6-A32F-4644-A794-3BB245B13F16}" sibTransId="{2A09DDD9-57EE-4C64-BB84-7CCFDF2024BB}"/>
    <dgm:cxn modelId="{14835CBE-E8EB-430A-9B91-0679EB83F125}" type="presOf" srcId="{AC4E4C48-D21D-4A66-A59B-1BB9E65CE13E}" destId="{2D3FAF74-0F89-4D66-B83E-2F210C60B2E7}" srcOrd="0" destOrd="0" presId="urn:microsoft.com/office/officeart/2008/layout/LinedList"/>
    <dgm:cxn modelId="{767ECACF-8FFD-4BA4-ACCC-71A8DF707EBE}" srcId="{0862361E-C091-4CCB-87BB-FBCC575A21CF}" destId="{9616D77E-2DBE-4BC8-9E6B-33CDB60A2D87}" srcOrd="0" destOrd="0" parTransId="{46481D13-19E7-41FF-BA9E-2C4281BC976D}" sibTransId="{966D9E42-A335-4362-B52C-C00659CBC031}"/>
    <dgm:cxn modelId="{117A7FD8-F6C3-4FA8-87E9-13CA6DE2D5D0}" type="presOf" srcId="{9616D77E-2DBE-4BC8-9E6B-33CDB60A2D87}" destId="{F7861CF6-E776-4A93-A8DA-0CC64DC6FB76}" srcOrd="0" destOrd="0" presId="urn:microsoft.com/office/officeart/2008/layout/LinedList"/>
    <dgm:cxn modelId="{9A251557-AA2C-4376-BD32-2B3F7C7A74A1}" type="presParOf" srcId="{88129F55-C187-4E8F-B918-AECB2BEDE594}" destId="{3CA614BB-8BAC-40A8-8728-4A4DAC2E7B9D}" srcOrd="0" destOrd="0" presId="urn:microsoft.com/office/officeart/2008/layout/LinedList"/>
    <dgm:cxn modelId="{17AF3BB3-B9BA-4B4A-B44B-9464B565B0D5}" type="presParOf" srcId="{88129F55-C187-4E8F-B918-AECB2BEDE594}" destId="{8E49B564-B949-43DA-9799-A343F882E96A}" srcOrd="1" destOrd="0" presId="urn:microsoft.com/office/officeart/2008/layout/LinedList"/>
    <dgm:cxn modelId="{A7542F9A-824C-49AE-8996-41FEBFD1B0E5}" type="presParOf" srcId="{8E49B564-B949-43DA-9799-A343F882E96A}" destId="{F7861CF6-E776-4A93-A8DA-0CC64DC6FB76}" srcOrd="0" destOrd="0" presId="urn:microsoft.com/office/officeart/2008/layout/LinedList"/>
    <dgm:cxn modelId="{BF81304C-1A60-4FCE-ADC1-22B7EB1B3621}" type="presParOf" srcId="{8E49B564-B949-43DA-9799-A343F882E96A}" destId="{B3598CD9-81B1-402C-A28B-429E1A362BED}" srcOrd="1" destOrd="0" presId="urn:microsoft.com/office/officeart/2008/layout/LinedList"/>
    <dgm:cxn modelId="{5A288250-9168-4A18-BAD4-21C88C403237}" type="presParOf" srcId="{88129F55-C187-4E8F-B918-AECB2BEDE594}" destId="{672DB8E0-6227-4E8B-A449-980DD9A26D68}" srcOrd="2" destOrd="0" presId="urn:microsoft.com/office/officeart/2008/layout/LinedList"/>
    <dgm:cxn modelId="{53BEC5EE-C3E2-40BD-BEEE-A74B80DA6334}" type="presParOf" srcId="{88129F55-C187-4E8F-B918-AECB2BEDE594}" destId="{E92BEC60-0EB7-4B5F-BDD3-B0FD78B357FB}" srcOrd="3" destOrd="0" presId="urn:microsoft.com/office/officeart/2008/layout/LinedList"/>
    <dgm:cxn modelId="{005CB557-9616-4BA8-B486-EC57A4F00A9C}" type="presParOf" srcId="{E92BEC60-0EB7-4B5F-BDD3-B0FD78B357FB}" destId="{BFD25140-9E73-4799-853E-921BE84646AB}" srcOrd="0" destOrd="0" presId="urn:microsoft.com/office/officeart/2008/layout/LinedList"/>
    <dgm:cxn modelId="{9F594212-AA56-4C38-AE39-0526AC1D4921}" type="presParOf" srcId="{E92BEC60-0EB7-4B5F-BDD3-B0FD78B357FB}" destId="{3EDF2C60-AA1D-41C2-8B08-E8B760F92912}" srcOrd="1" destOrd="0" presId="urn:microsoft.com/office/officeart/2008/layout/LinedList"/>
    <dgm:cxn modelId="{E2D1D868-8F8C-43EB-968C-A25325309F59}" type="presParOf" srcId="{88129F55-C187-4E8F-B918-AECB2BEDE594}" destId="{6FC59ED3-5377-4BF2-ABC7-1CC1B3300A2F}" srcOrd="4" destOrd="0" presId="urn:microsoft.com/office/officeart/2008/layout/LinedList"/>
    <dgm:cxn modelId="{8BDE6DFD-3ACC-4D4E-B239-B47A65C2495D}" type="presParOf" srcId="{88129F55-C187-4E8F-B918-AECB2BEDE594}" destId="{A2D7C962-F783-4063-8CB4-3D203273C5AC}" srcOrd="5" destOrd="0" presId="urn:microsoft.com/office/officeart/2008/layout/LinedList"/>
    <dgm:cxn modelId="{19E13594-DB74-4552-9221-C7575027815D}" type="presParOf" srcId="{A2D7C962-F783-4063-8CB4-3D203273C5AC}" destId="{CE0EF17A-F81C-4718-952C-55F29202086C}" srcOrd="0" destOrd="0" presId="urn:microsoft.com/office/officeart/2008/layout/LinedList"/>
    <dgm:cxn modelId="{7DBBEE5E-AD40-43D4-8C9E-2877B1DE6F9B}" type="presParOf" srcId="{A2D7C962-F783-4063-8CB4-3D203273C5AC}" destId="{CBCEA5F3-46D5-4AF4-8418-C2E6D6C74E0D}" srcOrd="1" destOrd="0" presId="urn:microsoft.com/office/officeart/2008/layout/LinedList"/>
    <dgm:cxn modelId="{E536F538-214E-4952-9FF4-F049241B15AF}" type="presParOf" srcId="{88129F55-C187-4E8F-B918-AECB2BEDE594}" destId="{8E51C2EA-E396-403C-A2F5-52351112D161}" srcOrd="6" destOrd="0" presId="urn:microsoft.com/office/officeart/2008/layout/LinedList"/>
    <dgm:cxn modelId="{3F52CE28-EF1F-48B7-9380-22D88661B1C7}" type="presParOf" srcId="{88129F55-C187-4E8F-B918-AECB2BEDE594}" destId="{C50EC450-3A5E-4B2F-A39E-C63B9D3B37B1}" srcOrd="7" destOrd="0" presId="urn:microsoft.com/office/officeart/2008/layout/LinedList"/>
    <dgm:cxn modelId="{9828313A-2224-4760-B9D3-A58D557F1785}" type="presParOf" srcId="{C50EC450-3A5E-4B2F-A39E-C63B9D3B37B1}" destId="{2D3FAF74-0F89-4D66-B83E-2F210C60B2E7}" srcOrd="0" destOrd="0" presId="urn:microsoft.com/office/officeart/2008/layout/LinedList"/>
    <dgm:cxn modelId="{F18764D1-DD87-4563-A3DC-B4763EB52602}" type="presParOf" srcId="{C50EC450-3A5E-4B2F-A39E-C63B9D3B37B1}" destId="{ED42A727-F94E-4790-9D60-39D2D70AB1E9}" srcOrd="1" destOrd="0" presId="urn:microsoft.com/office/officeart/2008/layout/LinedList"/>
    <dgm:cxn modelId="{E4E4261D-285E-4628-BB3F-3242C9DEA6FE}" type="presParOf" srcId="{88129F55-C187-4E8F-B918-AECB2BEDE594}" destId="{11C3F827-7403-440B-A799-E2B1501665B1}" srcOrd="8" destOrd="0" presId="urn:microsoft.com/office/officeart/2008/layout/LinedList"/>
    <dgm:cxn modelId="{E48A703B-CF2C-448F-B085-841802C2DF99}" type="presParOf" srcId="{88129F55-C187-4E8F-B918-AECB2BEDE594}" destId="{6DB23502-22DB-484B-97ED-482D5D63119F}" srcOrd="9" destOrd="0" presId="urn:microsoft.com/office/officeart/2008/layout/LinedList"/>
    <dgm:cxn modelId="{7B45D065-FD10-4844-A280-E0C240D877D3}" type="presParOf" srcId="{6DB23502-22DB-484B-97ED-482D5D63119F}" destId="{AD0E8554-7FCB-4CC4-B5A9-4EE7968DA2AD}" srcOrd="0" destOrd="0" presId="urn:microsoft.com/office/officeart/2008/layout/LinedList"/>
    <dgm:cxn modelId="{F940010F-9735-4C08-9717-DC0E009DC25E}" type="presParOf" srcId="{6DB23502-22DB-484B-97ED-482D5D63119F}" destId="{D8C124D8-6FAB-4AE8-BCBC-D319A6A156C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037549-DE93-465A-9EA3-1CB133410D20}" type="doc">
      <dgm:prSet loTypeId="urn:microsoft.com/office/officeart/2005/8/layout/venn1" loCatId="relationship" qsTypeId="urn:microsoft.com/office/officeart/2005/8/quickstyle/simple1" qsCatId="simple" csTypeId="urn:microsoft.com/office/officeart/2005/8/colors/accent1_2" csCatId="accent1" phldr="1"/>
      <dgm:spPr/>
    </dgm:pt>
    <dgm:pt modelId="{41F127E0-25D8-491C-9254-ECCB8A87FF7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Tahoma" pitchFamily="34" charset="0"/>
              <a:cs typeface="Arial" charset="0"/>
            </a:rPr>
            <a:t>Event </a:t>
          </a:r>
          <a:r>
            <a:rPr kumimoji="0" lang="fr-FR" b="0" i="0" u="none" strike="noStrike" cap="none" normalizeH="0" baseline="0" dirty="0" err="1">
              <a:ln>
                <a:noFill/>
              </a:ln>
              <a:solidFill>
                <a:schemeClr val="tx1"/>
              </a:solidFill>
              <a:effectLst/>
              <a:latin typeface="Tahoma" pitchFamily="34" charset="0"/>
              <a:cs typeface="Arial" charset="0"/>
            </a:rPr>
            <a:t>Stakeholders</a:t>
          </a:r>
          <a:endParaRPr kumimoji="0" lang="fr-FR" b="0" i="0" u="none" strike="noStrike" cap="none" normalizeH="0" baseline="0" dirty="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b="0" i="0" u="none" strike="noStrike" cap="none" normalizeH="0" baseline="0" dirty="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Tahoma" pitchFamily="34" charset="0"/>
              <a:cs typeface="Arial" charset="0"/>
            </a:rPr>
            <a:t>Communication </a:t>
          </a:r>
          <a:r>
            <a:rPr kumimoji="0" lang="fr-FR" b="0" i="0" u="none" strike="noStrike" cap="none" normalizeH="0" baseline="0" dirty="0" err="1">
              <a:ln>
                <a:noFill/>
              </a:ln>
              <a:solidFill>
                <a:schemeClr val="tx1"/>
              </a:solidFill>
              <a:effectLst/>
              <a:latin typeface="Tahoma" pitchFamily="34" charset="0"/>
              <a:cs typeface="Arial" charset="0"/>
            </a:rPr>
            <a:t>platform</a:t>
          </a:r>
          <a:endParaRPr kumimoji="0" lang="fr-FR" b="0" i="0" u="none" strike="noStrike" cap="none" normalizeH="0" baseline="0" dirty="0">
            <a:ln>
              <a:noFill/>
            </a:ln>
            <a:solidFill>
              <a:schemeClr val="tx1"/>
            </a:solidFill>
            <a:effectLst/>
            <a:latin typeface="Tahoma" pitchFamily="34" charset="0"/>
            <a:cs typeface="Arial" charset="0"/>
          </a:endParaRPr>
        </a:p>
      </dgm:t>
    </dgm:pt>
    <dgm:pt modelId="{FF313E7B-4413-4811-BF3B-972694F2C535}" type="parTrans" cxnId="{72A5B258-7BB5-44DF-9A4F-8EB9612BAE9A}">
      <dgm:prSet/>
      <dgm:spPr/>
      <dgm:t>
        <a:bodyPr/>
        <a:lstStyle/>
        <a:p>
          <a:endParaRPr lang="fr-FR"/>
        </a:p>
      </dgm:t>
    </dgm:pt>
    <dgm:pt modelId="{08A26741-C31E-4D2E-AC03-5F060A0D2282}" type="sibTrans" cxnId="{72A5B258-7BB5-44DF-9A4F-8EB9612BAE9A}">
      <dgm:prSet/>
      <dgm:spPr/>
      <dgm:t>
        <a:bodyPr/>
        <a:lstStyle/>
        <a:p>
          <a:endParaRPr lang="fr-FR"/>
        </a:p>
      </dgm:t>
    </dgm:pt>
    <dgm:pt modelId="{CE937CED-4619-41A4-BF25-0CE7149643F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err="1">
              <a:ln>
                <a:noFill/>
              </a:ln>
              <a:solidFill>
                <a:schemeClr val="tx1"/>
              </a:solidFill>
              <a:effectLst/>
              <a:latin typeface="Tahoma" pitchFamily="34" charset="0"/>
              <a:cs typeface="Arial" charset="0"/>
            </a:rPr>
            <a:t>Stakeholders</a:t>
          </a:r>
          <a:r>
            <a:rPr kumimoji="0" lang="fr-FR" b="0" i="0" u="none" strike="noStrike" cap="none" normalizeH="0" baseline="0" dirty="0">
              <a:ln>
                <a:noFill/>
              </a:ln>
              <a:solidFill>
                <a:schemeClr val="tx1"/>
              </a:solidFill>
              <a:effectLst/>
              <a:latin typeface="Tahoma" pitchFamily="34" charset="0"/>
              <a:cs typeface="Arial" charset="0"/>
            </a:rPr>
            <a:t> </a:t>
          </a:r>
          <a:r>
            <a:rPr kumimoji="0" lang="fr-FR" b="0" i="0" u="none" strike="noStrike" cap="none" normalizeH="0" baseline="0" dirty="0" err="1">
              <a:ln>
                <a:noFill/>
              </a:ln>
              <a:solidFill>
                <a:schemeClr val="tx1"/>
              </a:solidFill>
              <a:effectLst/>
              <a:latin typeface="Tahoma" pitchFamily="34" charset="0"/>
              <a:cs typeface="Arial" charset="0"/>
            </a:rPr>
            <a:t>with</a:t>
          </a:r>
          <a:r>
            <a:rPr kumimoji="0" lang="fr-FR" b="0" i="0" u="none" strike="noStrike" cap="none" normalizeH="0" baseline="0" dirty="0">
              <a:ln>
                <a:noFill/>
              </a:ln>
              <a:solidFill>
                <a:schemeClr val="tx1"/>
              </a:solidFill>
              <a:effectLst/>
              <a:latin typeface="Tahoma" pitchFamily="34" charset="0"/>
              <a:cs typeface="Arial" charset="0"/>
            </a:rPr>
            <a:t> </a:t>
          </a:r>
          <a:r>
            <a:rPr kumimoji="0" lang="fr-FR" b="0" i="0" u="none" strike="noStrike" cap="none" normalizeH="0" baseline="0" dirty="0" err="1">
              <a:ln>
                <a:noFill/>
              </a:ln>
              <a:solidFill>
                <a:schemeClr val="tx1"/>
              </a:solidFill>
              <a:effectLst/>
              <a:latin typeface="Tahoma" pitchFamily="34" charset="0"/>
              <a:cs typeface="Arial" charset="0"/>
            </a:rPr>
            <a:t>legitimacy</a:t>
          </a:r>
          <a:endParaRPr kumimoji="0" lang="fr-FR" b="0" i="0" u="none" strike="noStrike" cap="none" normalizeH="0" baseline="0" dirty="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Tahoma" pitchFamily="34" charset="0"/>
              <a:cs typeface="Arial" charset="0"/>
            </a:rPr>
            <a:t>OGN - Association</a:t>
          </a:r>
        </a:p>
      </dgm:t>
    </dgm:pt>
    <dgm:pt modelId="{E06E1591-9239-4DB2-B33E-1CAAC635A652}" type="parTrans" cxnId="{FDEAA7C2-A897-4751-9C2D-815DB76C2388}">
      <dgm:prSet/>
      <dgm:spPr/>
      <dgm:t>
        <a:bodyPr/>
        <a:lstStyle/>
        <a:p>
          <a:endParaRPr lang="fr-FR"/>
        </a:p>
      </dgm:t>
    </dgm:pt>
    <dgm:pt modelId="{90696946-8F4C-4C3B-8183-9B28442330BF}" type="sibTrans" cxnId="{FDEAA7C2-A897-4751-9C2D-815DB76C2388}">
      <dgm:prSet/>
      <dgm:spPr/>
      <dgm:t>
        <a:bodyPr/>
        <a:lstStyle/>
        <a:p>
          <a:endParaRPr lang="fr-FR"/>
        </a:p>
      </dgm:t>
    </dgm:pt>
    <dgm:pt modelId="{DC6B6EB5-B78A-4489-BD71-E850B00BAC0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Tahoma" pitchFamily="34" charset="0"/>
              <a:cs typeface="Arial" charset="0"/>
            </a:rPr>
            <a:t>Financial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err="1">
              <a:ln>
                <a:noFill/>
              </a:ln>
              <a:solidFill>
                <a:schemeClr val="tx1"/>
              </a:solidFill>
              <a:effectLst/>
              <a:latin typeface="Tahoma" pitchFamily="34" charset="0"/>
              <a:cs typeface="Arial" charset="0"/>
            </a:rPr>
            <a:t>Stakeholders</a:t>
          </a:r>
          <a:r>
            <a:rPr kumimoji="0" lang="fr-FR" b="0" i="0" u="none" strike="noStrike" cap="none" normalizeH="0" baseline="0" dirty="0">
              <a:ln>
                <a:noFill/>
              </a:ln>
              <a:solidFill>
                <a:schemeClr val="tx1"/>
              </a:solidFill>
              <a:effectLst/>
              <a:latin typeface="Tahoma" pitchFamily="34" charset="0"/>
              <a:cs typeface="Arial" charset="0"/>
            </a:rPr>
            <a:t> </a:t>
          </a:r>
          <a:r>
            <a:rPr kumimoji="0" lang="fr-FR" b="0" i="0" u="none" strike="noStrike" cap="none" normalizeH="0" baseline="0" dirty="0" err="1">
              <a:ln>
                <a:noFill/>
              </a:ln>
              <a:solidFill>
                <a:schemeClr val="tx1"/>
              </a:solidFill>
              <a:effectLst/>
              <a:latin typeface="Tahoma" pitchFamily="34" charset="0"/>
              <a:cs typeface="Arial" charset="0"/>
            </a:rPr>
            <a:t>Private</a:t>
          </a:r>
          <a:r>
            <a:rPr kumimoji="0" lang="fr-FR" b="0" i="0" u="none" strike="noStrike" cap="none" normalizeH="0" baseline="0" dirty="0">
              <a:ln>
                <a:noFill/>
              </a:ln>
              <a:solidFill>
                <a:schemeClr val="tx1"/>
              </a:solidFill>
              <a:effectLst/>
              <a:latin typeface="Tahoma" pitchFamily="34" charset="0"/>
              <a:cs typeface="Arial" charset="0"/>
            </a:rPr>
            <a:t> or </a:t>
          </a:r>
          <a:r>
            <a:rPr kumimoji="0" lang="fr-FR" b="0" i="0" u="none" strike="noStrike" cap="none" normalizeH="0" baseline="0" dirty="0" err="1">
              <a:ln>
                <a:noFill/>
              </a:ln>
              <a:solidFill>
                <a:schemeClr val="tx1"/>
              </a:solidFill>
              <a:effectLst/>
              <a:latin typeface="Tahoma" pitchFamily="34" charset="0"/>
              <a:cs typeface="Arial" charset="0"/>
            </a:rPr>
            <a:t>plublic</a:t>
          </a:r>
          <a:r>
            <a:rPr kumimoji="0" lang="fr-FR" b="0" i="0" u="none" strike="noStrike" cap="none" normalizeH="0" baseline="0" dirty="0">
              <a:ln>
                <a:noFill/>
              </a:ln>
              <a:solidFill>
                <a:schemeClr val="tx1"/>
              </a:solidFill>
              <a:effectLst/>
              <a:latin typeface="Tahoma" pitchFamily="34" charset="0"/>
              <a:cs typeface="Arial" charset="0"/>
            </a:rPr>
            <a:t> </a:t>
          </a:r>
          <a:r>
            <a:rPr kumimoji="0" lang="fr-FR" b="0" i="0" u="none" strike="noStrike" cap="none" normalizeH="0" baseline="0" dirty="0" err="1">
              <a:ln>
                <a:noFill/>
              </a:ln>
              <a:solidFill>
                <a:schemeClr val="tx1"/>
              </a:solidFill>
              <a:effectLst/>
              <a:latin typeface="Tahoma" pitchFamily="34" charset="0"/>
              <a:cs typeface="Arial" charset="0"/>
            </a:rPr>
            <a:t>organizations</a:t>
          </a:r>
          <a:endParaRPr kumimoji="0" lang="fr-FR" b="0" i="0" u="none" strike="noStrike" cap="none" normalizeH="0" baseline="0" dirty="0">
            <a:ln>
              <a:noFill/>
            </a:ln>
            <a:solidFill>
              <a:schemeClr val="tx1"/>
            </a:solidFill>
            <a:effectLst/>
            <a:latin typeface="Tahoma" pitchFamily="34" charset="0"/>
            <a:cs typeface="Arial" charset="0"/>
          </a:endParaRPr>
        </a:p>
      </dgm:t>
    </dgm:pt>
    <dgm:pt modelId="{B0C21337-DAC6-49F4-BA0E-E24F77F4DF48}" type="parTrans" cxnId="{928BE69C-D146-42E3-8C99-53867B79AB12}">
      <dgm:prSet/>
      <dgm:spPr/>
      <dgm:t>
        <a:bodyPr/>
        <a:lstStyle/>
        <a:p>
          <a:endParaRPr lang="fr-FR"/>
        </a:p>
      </dgm:t>
    </dgm:pt>
    <dgm:pt modelId="{1EF490F1-BF42-4588-8957-52ACF4126FB3}" type="sibTrans" cxnId="{928BE69C-D146-42E3-8C99-53867B79AB12}">
      <dgm:prSet/>
      <dgm:spPr/>
      <dgm:t>
        <a:bodyPr/>
        <a:lstStyle/>
        <a:p>
          <a:endParaRPr lang="fr-FR"/>
        </a:p>
      </dgm:t>
    </dgm:pt>
    <dgm:pt modelId="{49B485FE-E0C7-4DE1-A653-21E19C96D3EB}" type="pres">
      <dgm:prSet presAssocID="{27037549-DE93-465A-9EA3-1CB133410D20}" presName="compositeShape" presStyleCnt="0">
        <dgm:presLayoutVars>
          <dgm:chMax val="7"/>
          <dgm:dir/>
          <dgm:resizeHandles val="exact"/>
        </dgm:presLayoutVars>
      </dgm:prSet>
      <dgm:spPr/>
    </dgm:pt>
    <dgm:pt modelId="{C3B58127-611B-4404-B6C2-C40DB0FE1F86}" type="pres">
      <dgm:prSet presAssocID="{41F127E0-25D8-491C-9254-ECCB8A87FF73}" presName="circ1" presStyleLbl="vennNode1" presStyleIdx="0" presStyleCnt="3"/>
      <dgm:spPr/>
    </dgm:pt>
    <dgm:pt modelId="{7AD3F8A9-57C9-4B5D-865E-2875DE943662}" type="pres">
      <dgm:prSet presAssocID="{41F127E0-25D8-491C-9254-ECCB8A87FF73}" presName="circ1Tx" presStyleLbl="revTx" presStyleIdx="0" presStyleCnt="0">
        <dgm:presLayoutVars>
          <dgm:chMax val="0"/>
          <dgm:chPref val="0"/>
          <dgm:bulletEnabled val="1"/>
        </dgm:presLayoutVars>
      </dgm:prSet>
      <dgm:spPr/>
    </dgm:pt>
    <dgm:pt modelId="{CA30DAC7-14F9-49B3-89DB-D9BC0D1279AB}" type="pres">
      <dgm:prSet presAssocID="{CE937CED-4619-41A4-BF25-0CE7149643FA}" presName="circ2" presStyleLbl="vennNode1" presStyleIdx="1" presStyleCnt="3"/>
      <dgm:spPr/>
    </dgm:pt>
    <dgm:pt modelId="{1153060E-2AA4-43E3-A9C0-15EBC6F0C15A}" type="pres">
      <dgm:prSet presAssocID="{CE937CED-4619-41A4-BF25-0CE7149643FA}" presName="circ2Tx" presStyleLbl="revTx" presStyleIdx="0" presStyleCnt="0">
        <dgm:presLayoutVars>
          <dgm:chMax val="0"/>
          <dgm:chPref val="0"/>
          <dgm:bulletEnabled val="1"/>
        </dgm:presLayoutVars>
      </dgm:prSet>
      <dgm:spPr/>
    </dgm:pt>
    <dgm:pt modelId="{7FB7D770-8EE5-4961-94CC-915B74F5F9CB}" type="pres">
      <dgm:prSet presAssocID="{DC6B6EB5-B78A-4489-BD71-E850B00BAC05}" presName="circ3" presStyleLbl="vennNode1" presStyleIdx="2" presStyleCnt="3"/>
      <dgm:spPr/>
    </dgm:pt>
    <dgm:pt modelId="{D96E390F-BE78-4687-BCC3-893B0BD6F7EF}" type="pres">
      <dgm:prSet presAssocID="{DC6B6EB5-B78A-4489-BD71-E850B00BAC05}" presName="circ3Tx" presStyleLbl="revTx" presStyleIdx="0" presStyleCnt="0">
        <dgm:presLayoutVars>
          <dgm:chMax val="0"/>
          <dgm:chPref val="0"/>
          <dgm:bulletEnabled val="1"/>
        </dgm:presLayoutVars>
      </dgm:prSet>
      <dgm:spPr/>
    </dgm:pt>
  </dgm:ptLst>
  <dgm:cxnLst>
    <dgm:cxn modelId="{ED04B421-D573-4F1E-BDC8-70CE88DF5F44}" type="presOf" srcId="{CE937CED-4619-41A4-BF25-0CE7149643FA}" destId="{CA30DAC7-14F9-49B3-89DB-D9BC0D1279AB}" srcOrd="0" destOrd="0" presId="urn:microsoft.com/office/officeart/2005/8/layout/venn1"/>
    <dgm:cxn modelId="{07967826-F21D-4189-8E08-FE4787435725}" type="presOf" srcId="{DC6B6EB5-B78A-4489-BD71-E850B00BAC05}" destId="{7FB7D770-8EE5-4961-94CC-915B74F5F9CB}" srcOrd="0" destOrd="0" presId="urn:microsoft.com/office/officeart/2005/8/layout/venn1"/>
    <dgm:cxn modelId="{E63E115B-619C-47A3-A67C-6BC78BE1F499}" type="presOf" srcId="{41F127E0-25D8-491C-9254-ECCB8A87FF73}" destId="{7AD3F8A9-57C9-4B5D-865E-2875DE943662}" srcOrd="1" destOrd="0" presId="urn:microsoft.com/office/officeart/2005/8/layout/venn1"/>
    <dgm:cxn modelId="{72A5B258-7BB5-44DF-9A4F-8EB9612BAE9A}" srcId="{27037549-DE93-465A-9EA3-1CB133410D20}" destId="{41F127E0-25D8-491C-9254-ECCB8A87FF73}" srcOrd="0" destOrd="0" parTransId="{FF313E7B-4413-4811-BF3B-972694F2C535}" sibTransId="{08A26741-C31E-4D2E-AC03-5F060A0D2282}"/>
    <dgm:cxn modelId="{53521185-D50B-4E19-AB09-951805CED25B}" type="presOf" srcId="{DC6B6EB5-B78A-4489-BD71-E850B00BAC05}" destId="{D96E390F-BE78-4687-BCC3-893B0BD6F7EF}" srcOrd="1" destOrd="0" presId="urn:microsoft.com/office/officeart/2005/8/layout/venn1"/>
    <dgm:cxn modelId="{928BE69C-D146-42E3-8C99-53867B79AB12}" srcId="{27037549-DE93-465A-9EA3-1CB133410D20}" destId="{DC6B6EB5-B78A-4489-BD71-E850B00BAC05}" srcOrd="2" destOrd="0" parTransId="{B0C21337-DAC6-49F4-BA0E-E24F77F4DF48}" sibTransId="{1EF490F1-BF42-4588-8957-52ACF4126FB3}"/>
    <dgm:cxn modelId="{FDEAA7C2-A897-4751-9C2D-815DB76C2388}" srcId="{27037549-DE93-465A-9EA3-1CB133410D20}" destId="{CE937CED-4619-41A4-BF25-0CE7149643FA}" srcOrd="1" destOrd="0" parTransId="{E06E1591-9239-4DB2-B33E-1CAAC635A652}" sibTransId="{90696946-8F4C-4C3B-8183-9B28442330BF}"/>
    <dgm:cxn modelId="{76185ACC-CC53-489A-A655-490F9E023D36}" type="presOf" srcId="{CE937CED-4619-41A4-BF25-0CE7149643FA}" destId="{1153060E-2AA4-43E3-A9C0-15EBC6F0C15A}" srcOrd="1" destOrd="0" presId="urn:microsoft.com/office/officeart/2005/8/layout/venn1"/>
    <dgm:cxn modelId="{4A7AB8D3-86CB-4565-B7B8-9C57B5E87627}" type="presOf" srcId="{41F127E0-25D8-491C-9254-ECCB8A87FF73}" destId="{C3B58127-611B-4404-B6C2-C40DB0FE1F86}" srcOrd="0" destOrd="0" presId="urn:microsoft.com/office/officeart/2005/8/layout/venn1"/>
    <dgm:cxn modelId="{D6B15FFB-FC4F-4258-B6D1-BE1B9A80160C}" type="presOf" srcId="{27037549-DE93-465A-9EA3-1CB133410D20}" destId="{49B485FE-E0C7-4DE1-A653-21E19C96D3EB}" srcOrd="0" destOrd="0" presId="urn:microsoft.com/office/officeart/2005/8/layout/venn1"/>
    <dgm:cxn modelId="{10D277DA-80F0-42BF-A2FA-3FB39E81532A}" type="presParOf" srcId="{49B485FE-E0C7-4DE1-A653-21E19C96D3EB}" destId="{C3B58127-611B-4404-B6C2-C40DB0FE1F86}" srcOrd="0" destOrd="0" presId="urn:microsoft.com/office/officeart/2005/8/layout/venn1"/>
    <dgm:cxn modelId="{FF74C73C-C6F9-4BB4-A1FF-45C2569B478F}" type="presParOf" srcId="{49B485FE-E0C7-4DE1-A653-21E19C96D3EB}" destId="{7AD3F8A9-57C9-4B5D-865E-2875DE943662}" srcOrd="1" destOrd="0" presId="urn:microsoft.com/office/officeart/2005/8/layout/venn1"/>
    <dgm:cxn modelId="{1FAFB717-3C4B-4650-86A6-0A59D8F0DD76}" type="presParOf" srcId="{49B485FE-E0C7-4DE1-A653-21E19C96D3EB}" destId="{CA30DAC7-14F9-49B3-89DB-D9BC0D1279AB}" srcOrd="2" destOrd="0" presId="urn:microsoft.com/office/officeart/2005/8/layout/venn1"/>
    <dgm:cxn modelId="{8D37BE1B-3614-42A4-BA2B-11B287F6DFA1}" type="presParOf" srcId="{49B485FE-E0C7-4DE1-A653-21E19C96D3EB}" destId="{1153060E-2AA4-43E3-A9C0-15EBC6F0C15A}" srcOrd="3" destOrd="0" presId="urn:microsoft.com/office/officeart/2005/8/layout/venn1"/>
    <dgm:cxn modelId="{5E774C24-EBA7-40CB-8CBA-BF213A8FDCF9}" type="presParOf" srcId="{49B485FE-E0C7-4DE1-A653-21E19C96D3EB}" destId="{7FB7D770-8EE5-4961-94CC-915B74F5F9CB}" srcOrd="4" destOrd="0" presId="urn:microsoft.com/office/officeart/2005/8/layout/venn1"/>
    <dgm:cxn modelId="{2034C54C-A0FE-48FD-AEA9-303C492709FB}" type="presParOf" srcId="{49B485FE-E0C7-4DE1-A653-21E19C96D3EB}" destId="{D96E390F-BE78-4687-BCC3-893B0BD6F7E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A5AFDB-4583-490E-BE5E-082E8B2CDFBA}" type="doc">
      <dgm:prSet loTypeId="urn:microsoft.com/office/officeart/2005/8/layout/process4" loCatId="process" qsTypeId="urn:microsoft.com/office/officeart/2005/8/quickstyle/simple2" qsCatId="simple" csTypeId="urn:microsoft.com/office/officeart/2005/8/colors/accent5_2" csCatId="accent5"/>
      <dgm:spPr/>
      <dgm:t>
        <a:bodyPr/>
        <a:lstStyle/>
        <a:p>
          <a:endParaRPr lang="en-US"/>
        </a:p>
      </dgm:t>
    </dgm:pt>
    <dgm:pt modelId="{B5B48F25-E63E-4898-9AEE-3283D59E2A57}">
      <dgm:prSet/>
      <dgm:spPr/>
      <dgm:t>
        <a:bodyPr/>
        <a:lstStyle/>
        <a:p>
          <a:r>
            <a:rPr lang="fr-FR" dirty="0"/>
            <a:t>Cause identification : local aspects, fit </a:t>
          </a:r>
          <a:r>
            <a:rPr lang="fr-FR" dirty="0" err="1"/>
            <a:t>with</a:t>
          </a:r>
          <a:r>
            <a:rPr lang="fr-FR" dirty="0"/>
            <a:t> </a:t>
          </a:r>
          <a:r>
            <a:rPr lang="fr-FR" dirty="0" err="1"/>
            <a:t>your</a:t>
          </a:r>
          <a:r>
            <a:rPr lang="fr-FR" dirty="0"/>
            <a:t> main sponsors or </a:t>
          </a:r>
          <a:r>
            <a:rPr lang="fr-FR" dirty="0" err="1"/>
            <a:t>cities</a:t>
          </a:r>
          <a:r>
            <a:rPr lang="fr-FR" dirty="0"/>
            <a:t>…</a:t>
          </a:r>
          <a:endParaRPr lang="en-US" dirty="0"/>
        </a:p>
      </dgm:t>
    </dgm:pt>
    <dgm:pt modelId="{BA372766-FD72-4610-ACE7-E4DFBB8DAADC}" type="parTrans" cxnId="{E7D36849-B698-465E-A16E-8352D4CF9559}">
      <dgm:prSet/>
      <dgm:spPr/>
      <dgm:t>
        <a:bodyPr/>
        <a:lstStyle/>
        <a:p>
          <a:endParaRPr lang="en-US"/>
        </a:p>
      </dgm:t>
    </dgm:pt>
    <dgm:pt modelId="{045C4B96-9DCF-4582-97D5-E9D40FB4A20C}" type="sibTrans" cxnId="{E7D36849-B698-465E-A16E-8352D4CF9559}">
      <dgm:prSet/>
      <dgm:spPr/>
      <dgm:t>
        <a:bodyPr/>
        <a:lstStyle/>
        <a:p>
          <a:endParaRPr lang="en-US"/>
        </a:p>
      </dgm:t>
    </dgm:pt>
    <dgm:pt modelId="{E18690F9-BE49-4B14-BE0D-7B1A8E1ACFE1}">
      <dgm:prSet/>
      <dgm:spPr/>
      <dgm:t>
        <a:bodyPr/>
        <a:lstStyle/>
        <a:p>
          <a:r>
            <a:rPr lang="fr-FR"/>
            <a:t>Legitimacy with your OGN or association</a:t>
          </a:r>
          <a:endParaRPr lang="en-US"/>
        </a:p>
      </dgm:t>
    </dgm:pt>
    <dgm:pt modelId="{35ADD6F8-BA24-48F3-87F6-B47CF4544C56}" type="parTrans" cxnId="{9AECC829-471B-474D-9312-089865F9F064}">
      <dgm:prSet/>
      <dgm:spPr/>
      <dgm:t>
        <a:bodyPr/>
        <a:lstStyle/>
        <a:p>
          <a:endParaRPr lang="en-US"/>
        </a:p>
      </dgm:t>
    </dgm:pt>
    <dgm:pt modelId="{3BBD23F1-5616-4EE4-A442-8A543F5287B1}" type="sibTrans" cxnId="{9AECC829-471B-474D-9312-089865F9F064}">
      <dgm:prSet/>
      <dgm:spPr/>
      <dgm:t>
        <a:bodyPr/>
        <a:lstStyle/>
        <a:p>
          <a:endParaRPr lang="en-US"/>
        </a:p>
      </dgm:t>
    </dgm:pt>
    <dgm:pt modelId="{7B632AD7-9202-461B-93D1-CD1306FEAFF0}">
      <dgm:prSet/>
      <dgm:spPr/>
      <dgm:t>
        <a:bodyPr/>
        <a:lstStyle/>
        <a:p>
          <a:r>
            <a:rPr lang="fr-FR"/>
            <a:t>Activation program</a:t>
          </a:r>
          <a:endParaRPr lang="en-US"/>
        </a:p>
      </dgm:t>
    </dgm:pt>
    <dgm:pt modelId="{7DB5B18C-51C8-416D-B35C-05F761D90F57}" type="parTrans" cxnId="{9722691B-FB35-47AF-AEE4-6E33D7FD4350}">
      <dgm:prSet/>
      <dgm:spPr/>
      <dgm:t>
        <a:bodyPr/>
        <a:lstStyle/>
        <a:p>
          <a:endParaRPr lang="en-US"/>
        </a:p>
      </dgm:t>
    </dgm:pt>
    <dgm:pt modelId="{48AF0080-54E0-4440-B9D3-8302D358F7A8}" type="sibTrans" cxnId="{9722691B-FB35-47AF-AEE4-6E33D7FD4350}">
      <dgm:prSet/>
      <dgm:spPr/>
      <dgm:t>
        <a:bodyPr/>
        <a:lstStyle/>
        <a:p>
          <a:endParaRPr lang="en-US"/>
        </a:p>
      </dgm:t>
    </dgm:pt>
    <dgm:pt modelId="{F815CCE8-9EE7-4E9E-8B72-85729B30E25E}">
      <dgm:prSet/>
      <dgm:spPr/>
      <dgm:t>
        <a:bodyPr/>
        <a:lstStyle/>
        <a:p>
          <a:r>
            <a:rPr lang="fr-FR"/>
            <a:t>ROI or ROO for :</a:t>
          </a:r>
          <a:endParaRPr lang="en-US"/>
        </a:p>
      </dgm:t>
    </dgm:pt>
    <dgm:pt modelId="{265BAF32-F5A5-4A6B-A070-4E308E900269}" type="parTrans" cxnId="{AF8DA35F-7F3F-4B7E-BF86-452913A599A4}">
      <dgm:prSet/>
      <dgm:spPr/>
      <dgm:t>
        <a:bodyPr/>
        <a:lstStyle/>
        <a:p>
          <a:endParaRPr lang="en-US"/>
        </a:p>
      </dgm:t>
    </dgm:pt>
    <dgm:pt modelId="{5BFDBEDA-A5A5-4E6D-ADCD-B041F0978B25}" type="sibTrans" cxnId="{AF8DA35F-7F3F-4B7E-BF86-452913A599A4}">
      <dgm:prSet/>
      <dgm:spPr/>
      <dgm:t>
        <a:bodyPr/>
        <a:lstStyle/>
        <a:p>
          <a:endParaRPr lang="en-US"/>
        </a:p>
      </dgm:t>
    </dgm:pt>
    <dgm:pt modelId="{772146BE-042A-4F6F-ABDD-295FAE3BE7DA}">
      <dgm:prSet/>
      <dgm:spPr/>
      <dgm:t>
        <a:bodyPr/>
        <a:lstStyle/>
        <a:p>
          <a:r>
            <a:rPr lang="fr-FR"/>
            <a:t>Sponsors</a:t>
          </a:r>
          <a:endParaRPr lang="en-US"/>
        </a:p>
      </dgm:t>
    </dgm:pt>
    <dgm:pt modelId="{E9F2BD5C-C932-4801-94A5-28F64C22C360}" type="parTrans" cxnId="{21DD0FFC-42FF-417D-91BE-4A4227372EBC}">
      <dgm:prSet/>
      <dgm:spPr/>
      <dgm:t>
        <a:bodyPr/>
        <a:lstStyle/>
        <a:p>
          <a:endParaRPr lang="en-US"/>
        </a:p>
      </dgm:t>
    </dgm:pt>
    <dgm:pt modelId="{1C29454C-9170-453F-859F-9DE8F9164E46}" type="sibTrans" cxnId="{21DD0FFC-42FF-417D-91BE-4A4227372EBC}">
      <dgm:prSet/>
      <dgm:spPr/>
      <dgm:t>
        <a:bodyPr/>
        <a:lstStyle/>
        <a:p>
          <a:endParaRPr lang="en-US"/>
        </a:p>
      </dgm:t>
    </dgm:pt>
    <dgm:pt modelId="{F1ED2B18-37FF-44D1-B31A-F532E8F6B9C8}">
      <dgm:prSet/>
      <dgm:spPr/>
      <dgm:t>
        <a:bodyPr/>
        <a:lstStyle/>
        <a:p>
          <a:r>
            <a:rPr lang="fr-FR" dirty="0"/>
            <a:t>ONG</a:t>
          </a:r>
          <a:endParaRPr lang="en-US" dirty="0"/>
        </a:p>
      </dgm:t>
    </dgm:pt>
    <dgm:pt modelId="{5D3EF219-940F-4A4A-90C3-0C405BD630FD}" type="parTrans" cxnId="{45A32698-6982-435E-A4F3-55D88E777727}">
      <dgm:prSet/>
      <dgm:spPr/>
      <dgm:t>
        <a:bodyPr/>
        <a:lstStyle/>
        <a:p>
          <a:endParaRPr lang="en-US"/>
        </a:p>
      </dgm:t>
    </dgm:pt>
    <dgm:pt modelId="{D6133A38-8DD6-4268-88CC-4E000971D29D}" type="sibTrans" cxnId="{45A32698-6982-435E-A4F3-55D88E777727}">
      <dgm:prSet/>
      <dgm:spPr/>
      <dgm:t>
        <a:bodyPr/>
        <a:lstStyle/>
        <a:p>
          <a:endParaRPr lang="en-US"/>
        </a:p>
      </dgm:t>
    </dgm:pt>
    <dgm:pt modelId="{928D0BC6-2AD1-4718-B529-A06163A6CF5E}">
      <dgm:prSet/>
      <dgm:spPr/>
      <dgm:t>
        <a:bodyPr/>
        <a:lstStyle/>
        <a:p>
          <a:r>
            <a:rPr lang="fr-FR"/>
            <a:t>Event </a:t>
          </a:r>
          <a:endParaRPr lang="en-US"/>
        </a:p>
      </dgm:t>
    </dgm:pt>
    <dgm:pt modelId="{6FE6230A-3A78-4843-9443-D6B4883083C8}" type="parTrans" cxnId="{893369FE-DC92-4A2A-8CA7-ACCF162F8B50}">
      <dgm:prSet/>
      <dgm:spPr/>
      <dgm:t>
        <a:bodyPr/>
        <a:lstStyle/>
        <a:p>
          <a:endParaRPr lang="en-US"/>
        </a:p>
      </dgm:t>
    </dgm:pt>
    <dgm:pt modelId="{E94D953A-8BE4-4091-833F-DA7E3EE99D00}" type="sibTrans" cxnId="{893369FE-DC92-4A2A-8CA7-ACCF162F8B50}">
      <dgm:prSet/>
      <dgm:spPr/>
      <dgm:t>
        <a:bodyPr/>
        <a:lstStyle/>
        <a:p>
          <a:endParaRPr lang="en-US"/>
        </a:p>
      </dgm:t>
    </dgm:pt>
    <dgm:pt modelId="{544EC420-33A5-41D3-84AD-D7DF48F46F51}" type="pres">
      <dgm:prSet presAssocID="{5BA5AFDB-4583-490E-BE5E-082E8B2CDFBA}" presName="Name0" presStyleCnt="0">
        <dgm:presLayoutVars>
          <dgm:dir/>
          <dgm:animLvl val="lvl"/>
          <dgm:resizeHandles val="exact"/>
        </dgm:presLayoutVars>
      </dgm:prSet>
      <dgm:spPr/>
    </dgm:pt>
    <dgm:pt modelId="{4AC31046-0459-4137-8853-8A30BAA09009}" type="pres">
      <dgm:prSet presAssocID="{F815CCE8-9EE7-4E9E-8B72-85729B30E25E}" presName="boxAndChildren" presStyleCnt="0"/>
      <dgm:spPr/>
    </dgm:pt>
    <dgm:pt modelId="{5420A3F7-3224-4CA7-A9AD-0E77EC366A68}" type="pres">
      <dgm:prSet presAssocID="{F815CCE8-9EE7-4E9E-8B72-85729B30E25E}" presName="parentTextBox" presStyleLbl="node1" presStyleIdx="0" presStyleCnt="4"/>
      <dgm:spPr/>
    </dgm:pt>
    <dgm:pt modelId="{A1998B89-E503-4EE5-A47E-F5D1A6D5E742}" type="pres">
      <dgm:prSet presAssocID="{F815CCE8-9EE7-4E9E-8B72-85729B30E25E}" presName="entireBox" presStyleLbl="node1" presStyleIdx="0" presStyleCnt="4"/>
      <dgm:spPr/>
    </dgm:pt>
    <dgm:pt modelId="{7BC84921-D983-4F10-AD13-7F7815F6F247}" type="pres">
      <dgm:prSet presAssocID="{F815CCE8-9EE7-4E9E-8B72-85729B30E25E}" presName="descendantBox" presStyleCnt="0"/>
      <dgm:spPr/>
    </dgm:pt>
    <dgm:pt modelId="{EB85C792-B6D5-4E29-BDD1-677CF71F8E79}" type="pres">
      <dgm:prSet presAssocID="{772146BE-042A-4F6F-ABDD-295FAE3BE7DA}" presName="childTextBox" presStyleLbl="fgAccFollowNode1" presStyleIdx="0" presStyleCnt="3">
        <dgm:presLayoutVars>
          <dgm:bulletEnabled val="1"/>
        </dgm:presLayoutVars>
      </dgm:prSet>
      <dgm:spPr/>
    </dgm:pt>
    <dgm:pt modelId="{701CD357-8770-4FEC-A028-CF9B17AEA672}" type="pres">
      <dgm:prSet presAssocID="{F1ED2B18-37FF-44D1-B31A-F532E8F6B9C8}" presName="childTextBox" presStyleLbl="fgAccFollowNode1" presStyleIdx="1" presStyleCnt="3">
        <dgm:presLayoutVars>
          <dgm:bulletEnabled val="1"/>
        </dgm:presLayoutVars>
      </dgm:prSet>
      <dgm:spPr/>
    </dgm:pt>
    <dgm:pt modelId="{A9E5E746-C11F-4C32-A866-0C787E912D7D}" type="pres">
      <dgm:prSet presAssocID="{928D0BC6-2AD1-4718-B529-A06163A6CF5E}" presName="childTextBox" presStyleLbl="fgAccFollowNode1" presStyleIdx="2" presStyleCnt="3">
        <dgm:presLayoutVars>
          <dgm:bulletEnabled val="1"/>
        </dgm:presLayoutVars>
      </dgm:prSet>
      <dgm:spPr/>
    </dgm:pt>
    <dgm:pt modelId="{04EF2E6D-F0B1-4200-8161-56DB43EDE571}" type="pres">
      <dgm:prSet presAssocID="{48AF0080-54E0-4440-B9D3-8302D358F7A8}" presName="sp" presStyleCnt="0"/>
      <dgm:spPr/>
    </dgm:pt>
    <dgm:pt modelId="{16BA133E-2393-4138-A928-EC189BB9F1B6}" type="pres">
      <dgm:prSet presAssocID="{7B632AD7-9202-461B-93D1-CD1306FEAFF0}" presName="arrowAndChildren" presStyleCnt="0"/>
      <dgm:spPr/>
    </dgm:pt>
    <dgm:pt modelId="{A672B001-DDED-4BDB-BC4E-75823D356D8A}" type="pres">
      <dgm:prSet presAssocID="{7B632AD7-9202-461B-93D1-CD1306FEAFF0}" presName="parentTextArrow" presStyleLbl="node1" presStyleIdx="1" presStyleCnt="4"/>
      <dgm:spPr/>
    </dgm:pt>
    <dgm:pt modelId="{10B178A2-B6AE-46B7-988F-410F68613E7D}" type="pres">
      <dgm:prSet presAssocID="{3BBD23F1-5616-4EE4-A442-8A543F5287B1}" presName="sp" presStyleCnt="0"/>
      <dgm:spPr/>
    </dgm:pt>
    <dgm:pt modelId="{D1AF1D17-1312-4097-ACF6-4D188968C6AA}" type="pres">
      <dgm:prSet presAssocID="{E18690F9-BE49-4B14-BE0D-7B1A8E1ACFE1}" presName="arrowAndChildren" presStyleCnt="0"/>
      <dgm:spPr/>
    </dgm:pt>
    <dgm:pt modelId="{BB4FD60F-E4F0-48CE-A014-6C6E980C0F87}" type="pres">
      <dgm:prSet presAssocID="{E18690F9-BE49-4B14-BE0D-7B1A8E1ACFE1}" presName="parentTextArrow" presStyleLbl="node1" presStyleIdx="2" presStyleCnt="4"/>
      <dgm:spPr/>
    </dgm:pt>
    <dgm:pt modelId="{9B3291C4-AE24-4651-9C1F-B66F5238C585}" type="pres">
      <dgm:prSet presAssocID="{045C4B96-9DCF-4582-97D5-E9D40FB4A20C}" presName="sp" presStyleCnt="0"/>
      <dgm:spPr/>
    </dgm:pt>
    <dgm:pt modelId="{E392B61F-CEA8-4A0C-8318-29B306F7C785}" type="pres">
      <dgm:prSet presAssocID="{B5B48F25-E63E-4898-9AEE-3283D59E2A57}" presName="arrowAndChildren" presStyleCnt="0"/>
      <dgm:spPr/>
    </dgm:pt>
    <dgm:pt modelId="{D615E28C-F603-470A-BD3D-3A1F17ACE3EC}" type="pres">
      <dgm:prSet presAssocID="{B5B48F25-E63E-4898-9AEE-3283D59E2A57}" presName="parentTextArrow" presStyleLbl="node1" presStyleIdx="3" presStyleCnt="4"/>
      <dgm:spPr/>
    </dgm:pt>
  </dgm:ptLst>
  <dgm:cxnLst>
    <dgm:cxn modelId="{7CCFF301-2464-43E9-AA1D-88CC233D5399}" type="presOf" srcId="{7B632AD7-9202-461B-93D1-CD1306FEAFF0}" destId="{A672B001-DDED-4BDB-BC4E-75823D356D8A}" srcOrd="0" destOrd="0" presId="urn:microsoft.com/office/officeart/2005/8/layout/process4"/>
    <dgm:cxn modelId="{9722691B-FB35-47AF-AEE4-6E33D7FD4350}" srcId="{5BA5AFDB-4583-490E-BE5E-082E8B2CDFBA}" destId="{7B632AD7-9202-461B-93D1-CD1306FEAFF0}" srcOrd="2" destOrd="0" parTransId="{7DB5B18C-51C8-416D-B35C-05F761D90F57}" sibTransId="{48AF0080-54E0-4440-B9D3-8302D358F7A8}"/>
    <dgm:cxn modelId="{924CB825-CEF5-4870-9E89-BA61DFB0CF4F}" type="presOf" srcId="{F815CCE8-9EE7-4E9E-8B72-85729B30E25E}" destId="{5420A3F7-3224-4CA7-A9AD-0E77EC366A68}" srcOrd="0" destOrd="0" presId="urn:microsoft.com/office/officeart/2005/8/layout/process4"/>
    <dgm:cxn modelId="{9AECC829-471B-474D-9312-089865F9F064}" srcId="{5BA5AFDB-4583-490E-BE5E-082E8B2CDFBA}" destId="{E18690F9-BE49-4B14-BE0D-7B1A8E1ACFE1}" srcOrd="1" destOrd="0" parTransId="{35ADD6F8-BA24-48F3-87F6-B47CF4544C56}" sibTransId="{3BBD23F1-5616-4EE4-A442-8A543F5287B1}"/>
    <dgm:cxn modelId="{DD906C3D-8012-48DE-AAD1-01EF986D536A}" type="presOf" srcId="{E18690F9-BE49-4B14-BE0D-7B1A8E1ACFE1}" destId="{BB4FD60F-E4F0-48CE-A014-6C6E980C0F87}" srcOrd="0" destOrd="0" presId="urn:microsoft.com/office/officeart/2005/8/layout/process4"/>
    <dgm:cxn modelId="{AF8DA35F-7F3F-4B7E-BF86-452913A599A4}" srcId="{5BA5AFDB-4583-490E-BE5E-082E8B2CDFBA}" destId="{F815CCE8-9EE7-4E9E-8B72-85729B30E25E}" srcOrd="3" destOrd="0" parTransId="{265BAF32-F5A5-4A6B-A070-4E308E900269}" sibTransId="{5BFDBEDA-A5A5-4E6D-ADCD-B041F0978B25}"/>
    <dgm:cxn modelId="{7B76CF68-BCBB-47DD-8D5C-133A55ED59D4}" type="presOf" srcId="{F815CCE8-9EE7-4E9E-8B72-85729B30E25E}" destId="{A1998B89-E503-4EE5-A47E-F5D1A6D5E742}" srcOrd="1" destOrd="0" presId="urn:microsoft.com/office/officeart/2005/8/layout/process4"/>
    <dgm:cxn modelId="{E7D36849-B698-465E-A16E-8352D4CF9559}" srcId="{5BA5AFDB-4583-490E-BE5E-082E8B2CDFBA}" destId="{B5B48F25-E63E-4898-9AEE-3283D59E2A57}" srcOrd="0" destOrd="0" parTransId="{BA372766-FD72-4610-ACE7-E4DFBB8DAADC}" sibTransId="{045C4B96-9DCF-4582-97D5-E9D40FB4A20C}"/>
    <dgm:cxn modelId="{AFC95072-8B54-42DF-BD9D-DA768E7AE9A2}" type="presOf" srcId="{F1ED2B18-37FF-44D1-B31A-F532E8F6B9C8}" destId="{701CD357-8770-4FEC-A028-CF9B17AEA672}" srcOrd="0" destOrd="0" presId="urn:microsoft.com/office/officeart/2005/8/layout/process4"/>
    <dgm:cxn modelId="{45A32698-6982-435E-A4F3-55D88E777727}" srcId="{F815CCE8-9EE7-4E9E-8B72-85729B30E25E}" destId="{F1ED2B18-37FF-44D1-B31A-F532E8F6B9C8}" srcOrd="1" destOrd="0" parTransId="{5D3EF219-940F-4A4A-90C3-0C405BD630FD}" sibTransId="{D6133A38-8DD6-4268-88CC-4E000971D29D}"/>
    <dgm:cxn modelId="{E11E7DA6-59D8-459D-9C23-395BFA9F9E4A}" type="presOf" srcId="{B5B48F25-E63E-4898-9AEE-3283D59E2A57}" destId="{D615E28C-F603-470A-BD3D-3A1F17ACE3EC}" srcOrd="0" destOrd="0" presId="urn:microsoft.com/office/officeart/2005/8/layout/process4"/>
    <dgm:cxn modelId="{33BCDED5-F11D-4E25-B9E1-8E0E32395723}" type="presOf" srcId="{5BA5AFDB-4583-490E-BE5E-082E8B2CDFBA}" destId="{544EC420-33A5-41D3-84AD-D7DF48F46F51}" srcOrd="0" destOrd="0" presId="urn:microsoft.com/office/officeart/2005/8/layout/process4"/>
    <dgm:cxn modelId="{095027FB-D7A3-4826-AE9B-1DF5CC6B50D3}" type="presOf" srcId="{772146BE-042A-4F6F-ABDD-295FAE3BE7DA}" destId="{EB85C792-B6D5-4E29-BDD1-677CF71F8E79}" srcOrd="0" destOrd="0" presId="urn:microsoft.com/office/officeart/2005/8/layout/process4"/>
    <dgm:cxn modelId="{AD94AEFB-31F3-46A1-9C36-A2DEC642DF35}" type="presOf" srcId="{928D0BC6-2AD1-4718-B529-A06163A6CF5E}" destId="{A9E5E746-C11F-4C32-A866-0C787E912D7D}" srcOrd="0" destOrd="0" presId="urn:microsoft.com/office/officeart/2005/8/layout/process4"/>
    <dgm:cxn modelId="{21DD0FFC-42FF-417D-91BE-4A4227372EBC}" srcId="{F815CCE8-9EE7-4E9E-8B72-85729B30E25E}" destId="{772146BE-042A-4F6F-ABDD-295FAE3BE7DA}" srcOrd="0" destOrd="0" parTransId="{E9F2BD5C-C932-4801-94A5-28F64C22C360}" sibTransId="{1C29454C-9170-453F-859F-9DE8F9164E46}"/>
    <dgm:cxn modelId="{893369FE-DC92-4A2A-8CA7-ACCF162F8B50}" srcId="{F815CCE8-9EE7-4E9E-8B72-85729B30E25E}" destId="{928D0BC6-2AD1-4718-B529-A06163A6CF5E}" srcOrd="2" destOrd="0" parTransId="{6FE6230A-3A78-4843-9443-D6B4883083C8}" sibTransId="{E94D953A-8BE4-4091-833F-DA7E3EE99D00}"/>
    <dgm:cxn modelId="{FB8FDCC6-05CC-47FE-90BA-590F9EA77A14}" type="presParOf" srcId="{544EC420-33A5-41D3-84AD-D7DF48F46F51}" destId="{4AC31046-0459-4137-8853-8A30BAA09009}" srcOrd="0" destOrd="0" presId="urn:microsoft.com/office/officeart/2005/8/layout/process4"/>
    <dgm:cxn modelId="{6E0ADEF4-AFD5-466A-B055-A0374B377E12}" type="presParOf" srcId="{4AC31046-0459-4137-8853-8A30BAA09009}" destId="{5420A3F7-3224-4CA7-A9AD-0E77EC366A68}" srcOrd="0" destOrd="0" presId="urn:microsoft.com/office/officeart/2005/8/layout/process4"/>
    <dgm:cxn modelId="{0E770CF2-504F-41F0-BE97-D763AD4125BB}" type="presParOf" srcId="{4AC31046-0459-4137-8853-8A30BAA09009}" destId="{A1998B89-E503-4EE5-A47E-F5D1A6D5E742}" srcOrd="1" destOrd="0" presId="urn:microsoft.com/office/officeart/2005/8/layout/process4"/>
    <dgm:cxn modelId="{D6F5FF17-D81B-4E06-AAFE-81ACE0672136}" type="presParOf" srcId="{4AC31046-0459-4137-8853-8A30BAA09009}" destId="{7BC84921-D983-4F10-AD13-7F7815F6F247}" srcOrd="2" destOrd="0" presId="urn:microsoft.com/office/officeart/2005/8/layout/process4"/>
    <dgm:cxn modelId="{CFA4F2CD-5ADA-4848-B554-75D5137594E9}" type="presParOf" srcId="{7BC84921-D983-4F10-AD13-7F7815F6F247}" destId="{EB85C792-B6D5-4E29-BDD1-677CF71F8E79}" srcOrd="0" destOrd="0" presId="urn:microsoft.com/office/officeart/2005/8/layout/process4"/>
    <dgm:cxn modelId="{01E3A135-EB82-4E3C-B45B-838351959896}" type="presParOf" srcId="{7BC84921-D983-4F10-AD13-7F7815F6F247}" destId="{701CD357-8770-4FEC-A028-CF9B17AEA672}" srcOrd="1" destOrd="0" presId="urn:microsoft.com/office/officeart/2005/8/layout/process4"/>
    <dgm:cxn modelId="{356A296A-908B-4D37-B159-DA4D5A53FC39}" type="presParOf" srcId="{7BC84921-D983-4F10-AD13-7F7815F6F247}" destId="{A9E5E746-C11F-4C32-A866-0C787E912D7D}" srcOrd="2" destOrd="0" presId="urn:microsoft.com/office/officeart/2005/8/layout/process4"/>
    <dgm:cxn modelId="{2A85469E-5BE2-400B-B12A-79B348384D7D}" type="presParOf" srcId="{544EC420-33A5-41D3-84AD-D7DF48F46F51}" destId="{04EF2E6D-F0B1-4200-8161-56DB43EDE571}" srcOrd="1" destOrd="0" presId="urn:microsoft.com/office/officeart/2005/8/layout/process4"/>
    <dgm:cxn modelId="{388C1B63-A280-43B7-9897-CD14F922E378}" type="presParOf" srcId="{544EC420-33A5-41D3-84AD-D7DF48F46F51}" destId="{16BA133E-2393-4138-A928-EC189BB9F1B6}" srcOrd="2" destOrd="0" presId="urn:microsoft.com/office/officeart/2005/8/layout/process4"/>
    <dgm:cxn modelId="{A9D43373-80E7-4487-B95B-2F51AFFDDE48}" type="presParOf" srcId="{16BA133E-2393-4138-A928-EC189BB9F1B6}" destId="{A672B001-DDED-4BDB-BC4E-75823D356D8A}" srcOrd="0" destOrd="0" presId="urn:microsoft.com/office/officeart/2005/8/layout/process4"/>
    <dgm:cxn modelId="{5C5E964A-2963-459B-9F03-B02ADCE31336}" type="presParOf" srcId="{544EC420-33A5-41D3-84AD-D7DF48F46F51}" destId="{10B178A2-B6AE-46B7-988F-410F68613E7D}" srcOrd="3" destOrd="0" presId="urn:microsoft.com/office/officeart/2005/8/layout/process4"/>
    <dgm:cxn modelId="{1C34F4A4-9EFA-4F0F-9D55-3270EC441D6F}" type="presParOf" srcId="{544EC420-33A5-41D3-84AD-D7DF48F46F51}" destId="{D1AF1D17-1312-4097-ACF6-4D188968C6AA}" srcOrd="4" destOrd="0" presId="urn:microsoft.com/office/officeart/2005/8/layout/process4"/>
    <dgm:cxn modelId="{F9842D3D-AEC2-4737-959C-C76F8F688643}" type="presParOf" srcId="{D1AF1D17-1312-4097-ACF6-4D188968C6AA}" destId="{BB4FD60F-E4F0-48CE-A014-6C6E980C0F87}" srcOrd="0" destOrd="0" presId="urn:microsoft.com/office/officeart/2005/8/layout/process4"/>
    <dgm:cxn modelId="{46D57A7C-93D8-4070-8E2C-F60A6C351ACB}" type="presParOf" srcId="{544EC420-33A5-41D3-84AD-D7DF48F46F51}" destId="{9B3291C4-AE24-4651-9C1F-B66F5238C585}" srcOrd="5" destOrd="0" presId="urn:microsoft.com/office/officeart/2005/8/layout/process4"/>
    <dgm:cxn modelId="{C3C12D32-348F-4440-BE15-8AF41065201F}" type="presParOf" srcId="{544EC420-33A5-41D3-84AD-D7DF48F46F51}" destId="{E392B61F-CEA8-4A0C-8318-29B306F7C785}" srcOrd="6" destOrd="0" presId="urn:microsoft.com/office/officeart/2005/8/layout/process4"/>
    <dgm:cxn modelId="{D3EE86AB-C002-4AFA-93D6-D77BDB283091}" type="presParOf" srcId="{E392B61F-CEA8-4A0C-8318-29B306F7C785}" destId="{D615E28C-F603-470A-BD3D-3A1F17ACE3E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533EF9-9E0B-45D0-9BAA-4329A5F67A3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3D0E2D8-38E8-49BA-B63F-9F0B8A23A72D}">
      <dgm:prSet/>
      <dgm:spPr/>
      <dgm:t>
        <a:bodyPr/>
        <a:lstStyle/>
        <a:p>
          <a:pPr>
            <a:lnSpc>
              <a:spcPct val="100000"/>
            </a:lnSpc>
          </a:pPr>
          <a:r>
            <a:rPr lang="fr-FR" b="1"/>
            <a:t>Corporate Social Responsability and Cause marketing</a:t>
          </a:r>
          <a:endParaRPr lang="en-US"/>
        </a:p>
      </dgm:t>
    </dgm:pt>
    <dgm:pt modelId="{9D62546F-F182-4332-89A6-1BAE913AB08D}" type="parTrans" cxnId="{7A88B7E6-466C-4E07-A040-3FF5C2799B7E}">
      <dgm:prSet/>
      <dgm:spPr/>
      <dgm:t>
        <a:bodyPr/>
        <a:lstStyle/>
        <a:p>
          <a:endParaRPr lang="en-US"/>
        </a:p>
      </dgm:t>
    </dgm:pt>
    <dgm:pt modelId="{B38E0700-DF8C-402E-A952-7EE98155EB03}" type="sibTrans" cxnId="{7A88B7E6-466C-4E07-A040-3FF5C2799B7E}">
      <dgm:prSet/>
      <dgm:spPr/>
      <dgm:t>
        <a:bodyPr/>
        <a:lstStyle/>
        <a:p>
          <a:endParaRPr lang="en-US"/>
        </a:p>
      </dgm:t>
    </dgm:pt>
    <dgm:pt modelId="{31ADCCE3-F55F-4156-8D96-3B94F5A0D114}">
      <dgm:prSet/>
      <dgm:spPr/>
      <dgm:t>
        <a:bodyPr/>
        <a:lstStyle/>
        <a:p>
          <a:pPr>
            <a:lnSpc>
              <a:spcPct val="100000"/>
            </a:lnSpc>
          </a:pPr>
          <a:r>
            <a:rPr lang="fr-FR" b="1"/>
            <a:t>Cross businesses (not easy…) using public – private networks… </a:t>
          </a:r>
          <a:endParaRPr lang="en-US"/>
        </a:p>
      </dgm:t>
    </dgm:pt>
    <dgm:pt modelId="{6C1F2DBD-350D-493E-A6B2-0644EA48DA68}" type="parTrans" cxnId="{1ADC5D8E-DA25-4BA5-BAA5-71737CCA07C4}">
      <dgm:prSet/>
      <dgm:spPr/>
      <dgm:t>
        <a:bodyPr/>
        <a:lstStyle/>
        <a:p>
          <a:endParaRPr lang="en-US"/>
        </a:p>
      </dgm:t>
    </dgm:pt>
    <dgm:pt modelId="{525A312E-644B-415A-AC50-A1383D1A53F8}" type="sibTrans" cxnId="{1ADC5D8E-DA25-4BA5-BAA5-71737CCA07C4}">
      <dgm:prSet/>
      <dgm:spPr/>
      <dgm:t>
        <a:bodyPr/>
        <a:lstStyle/>
        <a:p>
          <a:endParaRPr lang="en-US"/>
        </a:p>
      </dgm:t>
    </dgm:pt>
    <dgm:pt modelId="{F058ECDA-95BC-4CD8-B704-BD5952D293B1}">
      <dgm:prSet/>
      <dgm:spPr/>
      <dgm:t>
        <a:bodyPr/>
        <a:lstStyle/>
        <a:p>
          <a:pPr>
            <a:lnSpc>
              <a:spcPct val="100000"/>
            </a:lnSpc>
          </a:pPr>
          <a:r>
            <a:rPr lang="fr-FR" b="1"/>
            <a:t>Danger : impossible to put the offer or attractiveness on your website or business presentations…</a:t>
          </a:r>
          <a:endParaRPr lang="en-US"/>
        </a:p>
      </dgm:t>
    </dgm:pt>
    <dgm:pt modelId="{A0AEB285-02B3-487B-ABEC-925968799CC5}" type="parTrans" cxnId="{69B224EE-515C-4FDC-B726-859DE35DE90A}">
      <dgm:prSet/>
      <dgm:spPr/>
      <dgm:t>
        <a:bodyPr/>
        <a:lstStyle/>
        <a:p>
          <a:endParaRPr lang="en-US"/>
        </a:p>
      </dgm:t>
    </dgm:pt>
    <dgm:pt modelId="{E9A571B9-3783-4210-981D-51600EB6A3B3}" type="sibTrans" cxnId="{69B224EE-515C-4FDC-B726-859DE35DE90A}">
      <dgm:prSet/>
      <dgm:spPr/>
      <dgm:t>
        <a:bodyPr/>
        <a:lstStyle/>
        <a:p>
          <a:endParaRPr lang="en-US"/>
        </a:p>
      </dgm:t>
    </dgm:pt>
    <dgm:pt modelId="{912FBD07-6BCE-4499-908D-7E9EFCF9B15C}">
      <dgm:prSet/>
      <dgm:spPr/>
      <dgm:t>
        <a:bodyPr/>
        <a:lstStyle/>
        <a:p>
          <a:pPr>
            <a:lnSpc>
              <a:spcPct val="100000"/>
            </a:lnSpc>
          </a:pPr>
          <a:r>
            <a:rPr lang="fr-FR" b="1" dirty="0"/>
            <a:t>Destination marketing : public </a:t>
          </a:r>
          <a:r>
            <a:rPr lang="fr-FR" b="1" dirty="0" err="1"/>
            <a:t>sponsorship</a:t>
          </a:r>
          <a:r>
            <a:rPr lang="fr-FR" b="1" dirty="0"/>
            <a:t> </a:t>
          </a:r>
          <a:r>
            <a:rPr lang="fr-FR" b="1" dirty="0" err="1"/>
            <a:t>strategy</a:t>
          </a:r>
          <a:r>
            <a:rPr lang="fr-FR" b="1" dirty="0"/>
            <a:t> </a:t>
          </a:r>
          <a:endParaRPr lang="en-US" dirty="0"/>
        </a:p>
      </dgm:t>
    </dgm:pt>
    <dgm:pt modelId="{B3048152-722F-4B5E-A205-E19DA47EA184}" type="parTrans" cxnId="{4B106095-0A44-483C-A618-2257720D9910}">
      <dgm:prSet/>
      <dgm:spPr/>
      <dgm:t>
        <a:bodyPr/>
        <a:lstStyle/>
        <a:p>
          <a:endParaRPr lang="en-US"/>
        </a:p>
      </dgm:t>
    </dgm:pt>
    <dgm:pt modelId="{49902DEE-92D4-4115-88C5-E134115EB0B1}" type="sibTrans" cxnId="{4B106095-0A44-483C-A618-2257720D9910}">
      <dgm:prSet/>
      <dgm:spPr/>
      <dgm:t>
        <a:bodyPr/>
        <a:lstStyle/>
        <a:p>
          <a:endParaRPr lang="en-US"/>
        </a:p>
      </dgm:t>
    </dgm:pt>
    <dgm:pt modelId="{3ADD91D6-6779-433B-9A3A-C39C530947A7}" type="pres">
      <dgm:prSet presAssocID="{56533EF9-9E0B-45D0-9BAA-4329A5F67A33}" presName="root" presStyleCnt="0">
        <dgm:presLayoutVars>
          <dgm:dir/>
          <dgm:resizeHandles val="exact"/>
        </dgm:presLayoutVars>
      </dgm:prSet>
      <dgm:spPr/>
    </dgm:pt>
    <dgm:pt modelId="{45E904E2-D1C4-4BD9-97EC-B4635DBFADBE}" type="pres">
      <dgm:prSet presAssocID="{13D0E2D8-38E8-49BA-B63F-9F0B8A23A72D}" presName="compNode" presStyleCnt="0"/>
      <dgm:spPr/>
    </dgm:pt>
    <dgm:pt modelId="{B2C90123-5FA3-4A58-8341-CFFA540C9873}" type="pres">
      <dgm:prSet presAssocID="{13D0E2D8-38E8-49BA-B63F-9F0B8A23A72D}" presName="bgRect" presStyleLbl="bgShp" presStyleIdx="0" presStyleCnt="4"/>
      <dgm:spPr/>
    </dgm:pt>
    <dgm:pt modelId="{403E0844-E694-4E0D-BF7C-7013ACB12786}" type="pres">
      <dgm:prSet presAssocID="{13D0E2D8-38E8-49BA-B63F-9F0B8A23A72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e"/>
        </a:ext>
      </dgm:extLst>
    </dgm:pt>
    <dgm:pt modelId="{0EA6E7E3-4C0F-4E18-AA76-33F7CC962A88}" type="pres">
      <dgm:prSet presAssocID="{13D0E2D8-38E8-49BA-B63F-9F0B8A23A72D}" presName="spaceRect" presStyleCnt="0"/>
      <dgm:spPr/>
    </dgm:pt>
    <dgm:pt modelId="{A1BCDA5B-E40D-4C13-ADFD-5AF8E619BDD2}" type="pres">
      <dgm:prSet presAssocID="{13D0E2D8-38E8-49BA-B63F-9F0B8A23A72D}" presName="parTx" presStyleLbl="revTx" presStyleIdx="0" presStyleCnt="4">
        <dgm:presLayoutVars>
          <dgm:chMax val="0"/>
          <dgm:chPref val="0"/>
        </dgm:presLayoutVars>
      </dgm:prSet>
      <dgm:spPr/>
    </dgm:pt>
    <dgm:pt modelId="{5EE4C857-1342-4035-868D-EB0A81FF1ECE}" type="pres">
      <dgm:prSet presAssocID="{B38E0700-DF8C-402E-A952-7EE98155EB03}" presName="sibTrans" presStyleCnt="0"/>
      <dgm:spPr/>
    </dgm:pt>
    <dgm:pt modelId="{759E99A1-102D-47A4-9938-EB44E1EA87CA}" type="pres">
      <dgm:prSet presAssocID="{31ADCCE3-F55F-4156-8D96-3B94F5A0D114}" presName="compNode" presStyleCnt="0"/>
      <dgm:spPr/>
    </dgm:pt>
    <dgm:pt modelId="{DFEC6B6F-5715-471C-A92F-3C03F9D21430}" type="pres">
      <dgm:prSet presAssocID="{31ADCCE3-F55F-4156-8D96-3B94F5A0D114}" presName="bgRect" presStyleLbl="bgShp" presStyleIdx="1" presStyleCnt="4"/>
      <dgm:spPr/>
    </dgm:pt>
    <dgm:pt modelId="{F2AEF202-200F-48F3-A783-F4C48C8A8BE0}" type="pres">
      <dgm:prSet presAssocID="{31ADCCE3-F55F-4156-8D96-3B94F5A0D11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curity Camera Sign"/>
        </a:ext>
      </dgm:extLst>
    </dgm:pt>
    <dgm:pt modelId="{3D0A7DDC-DA84-4E2F-8130-17F9ADBD0DDF}" type="pres">
      <dgm:prSet presAssocID="{31ADCCE3-F55F-4156-8D96-3B94F5A0D114}" presName="spaceRect" presStyleCnt="0"/>
      <dgm:spPr/>
    </dgm:pt>
    <dgm:pt modelId="{C30F071A-65B0-4468-B7B0-C42A23F8DEB0}" type="pres">
      <dgm:prSet presAssocID="{31ADCCE3-F55F-4156-8D96-3B94F5A0D114}" presName="parTx" presStyleLbl="revTx" presStyleIdx="1" presStyleCnt="4">
        <dgm:presLayoutVars>
          <dgm:chMax val="0"/>
          <dgm:chPref val="0"/>
        </dgm:presLayoutVars>
      </dgm:prSet>
      <dgm:spPr/>
    </dgm:pt>
    <dgm:pt modelId="{7A54708E-1906-4413-9F8D-FA4938DF51F1}" type="pres">
      <dgm:prSet presAssocID="{525A312E-644B-415A-AC50-A1383D1A53F8}" presName="sibTrans" presStyleCnt="0"/>
      <dgm:spPr/>
    </dgm:pt>
    <dgm:pt modelId="{32B28C5B-6099-4BA5-8529-537D7EB10174}" type="pres">
      <dgm:prSet presAssocID="{F058ECDA-95BC-4CD8-B704-BD5952D293B1}" presName="compNode" presStyleCnt="0"/>
      <dgm:spPr/>
    </dgm:pt>
    <dgm:pt modelId="{043E5674-A2BA-4D8E-B14B-8C5E614A4055}" type="pres">
      <dgm:prSet presAssocID="{F058ECDA-95BC-4CD8-B704-BD5952D293B1}" presName="bgRect" presStyleLbl="bgShp" presStyleIdx="2" presStyleCnt="4"/>
      <dgm:spPr/>
    </dgm:pt>
    <dgm:pt modelId="{C5872D70-58C4-46A8-BD73-3F9C7A6232A8}" type="pres">
      <dgm:prSet presAssocID="{F058ECDA-95BC-4CD8-B704-BD5952D293B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C8B60C7B-1CCA-4805-8E95-8720DCDA04A7}" type="pres">
      <dgm:prSet presAssocID="{F058ECDA-95BC-4CD8-B704-BD5952D293B1}" presName="spaceRect" presStyleCnt="0"/>
      <dgm:spPr/>
    </dgm:pt>
    <dgm:pt modelId="{D2D7AACB-03D1-43BA-982D-435D4E91BE56}" type="pres">
      <dgm:prSet presAssocID="{F058ECDA-95BC-4CD8-B704-BD5952D293B1}" presName="parTx" presStyleLbl="revTx" presStyleIdx="2" presStyleCnt="4">
        <dgm:presLayoutVars>
          <dgm:chMax val="0"/>
          <dgm:chPref val="0"/>
        </dgm:presLayoutVars>
      </dgm:prSet>
      <dgm:spPr/>
    </dgm:pt>
    <dgm:pt modelId="{A281B42C-C19F-4FE4-8C0C-6AA116138B96}" type="pres">
      <dgm:prSet presAssocID="{E9A571B9-3783-4210-981D-51600EB6A3B3}" presName="sibTrans" presStyleCnt="0"/>
      <dgm:spPr/>
    </dgm:pt>
    <dgm:pt modelId="{531F483F-CAAD-41FF-9B7B-FC095F47B713}" type="pres">
      <dgm:prSet presAssocID="{912FBD07-6BCE-4499-908D-7E9EFCF9B15C}" presName="compNode" presStyleCnt="0"/>
      <dgm:spPr/>
    </dgm:pt>
    <dgm:pt modelId="{2321629F-666A-4A64-A807-1D5EAB3AAD3D}" type="pres">
      <dgm:prSet presAssocID="{912FBD07-6BCE-4499-908D-7E9EFCF9B15C}" presName="bgRect" presStyleLbl="bgShp" presStyleIdx="3" presStyleCnt="4"/>
      <dgm:spPr/>
    </dgm:pt>
    <dgm:pt modelId="{32238ED9-BEA7-48AA-84DE-AB87E7887F33}" type="pres">
      <dgm:prSet presAssocID="{912FBD07-6BCE-4499-908D-7E9EFCF9B15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égaphone"/>
        </a:ext>
      </dgm:extLst>
    </dgm:pt>
    <dgm:pt modelId="{4982946E-5E9D-4BBD-B995-A997E693468D}" type="pres">
      <dgm:prSet presAssocID="{912FBD07-6BCE-4499-908D-7E9EFCF9B15C}" presName="spaceRect" presStyleCnt="0"/>
      <dgm:spPr/>
    </dgm:pt>
    <dgm:pt modelId="{A2C9D9E3-D65A-4B65-8388-BBBE021CE9D5}" type="pres">
      <dgm:prSet presAssocID="{912FBD07-6BCE-4499-908D-7E9EFCF9B15C}" presName="parTx" presStyleLbl="revTx" presStyleIdx="3" presStyleCnt="4">
        <dgm:presLayoutVars>
          <dgm:chMax val="0"/>
          <dgm:chPref val="0"/>
        </dgm:presLayoutVars>
      </dgm:prSet>
      <dgm:spPr/>
    </dgm:pt>
  </dgm:ptLst>
  <dgm:cxnLst>
    <dgm:cxn modelId="{16886800-699F-4E17-A6F3-DD8A5A50E747}" type="presOf" srcId="{13D0E2D8-38E8-49BA-B63F-9F0B8A23A72D}" destId="{A1BCDA5B-E40D-4C13-ADFD-5AF8E619BDD2}" srcOrd="0" destOrd="0" presId="urn:microsoft.com/office/officeart/2018/2/layout/IconVerticalSolidList"/>
    <dgm:cxn modelId="{2AE9EC2A-7DD4-4EF4-A794-6A839395E03F}" type="presOf" srcId="{31ADCCE3-F55F-4156-8D96-3B94F5A0D114}" destId="{C30F071A-65B0-4468-B7B0-C42A23F8DEB0}" srcOrd="0" destOrd="0" presId="urn:microsoft.com/office/officeart/2018/2/layout/IconVerticalSolidList"/>
    <dgm:cxn modelId="{A91BB673-D62A-44A3-A696-7132FD67FDA4}" type="presOf" srcId="{56533EF9-9E0B-45D0-9BAA-4329A5F67A33}" destId="{3ADD91D6-6779-433B-9A3A-C39C530947A7}" srcOrd="0" destOrd="0" presId="urn:microsoft.com/office/officeart/2018/2/layout/IconVerticalSolidList"/>
    <dgm:cxn modelId="{094BC67A-2EDE-4222-8522-E8D65E19356E}" type="presOf" srcId="{912FBD07-6BCE-4499-908D-7E9EFCF9B15C}" destId="{A2C9D9E3-D65A-4B65-8388-BBBE021CE9D5}" srcOrd="0" destOrd="0" presId="urn:microsoft.com/office/officeart/2018/2/layout/IconVerticalSolidList"/>
    <dgm:cxn modelId="{A945F28C-3B3B-4329-A37B-0339690FC711}" type="presOf" srcId="{F058ECDA-95BC-4CD8-B704-BD5952D293B1}" destId="{D2D7AACB-03D1-43BA-982D-435D4E91BE56}" srcOrd="0" destOrd="0" presId="urn:microsoft.com/office/officeart/2018/2/layout/IconVerticalSolidList"/>
    <dgm:cxn modelId="{1ADC5D8E-DA25-4BA5-BAA5-71737CCA07C4}" srcId="{56533EF9-9E0B-45D0-9BAA-4329A5F67A33}" destId="{31ADCCE3-F55F-4156-8D96-3B94F5A0D114}" srcOrd="1" destOrd="0" parTransId="{6C1F2DBD-350D-493E-A6B2-0644EA48DA68}" sibTransId="{525A312E-644B-415A-AC50-A1383D1A53F8}"/>
    <dgm:cxn modelId="{4B106095-0A44-483C-A618-2257720D9910}" srcId="{56533EF9-9E0B-45D0-9BAA-4329A5F67A33}" destId="{912FBD07-6BCE-4499-908D-7E9EFCF9B15C}" srcOrd="3" destOrd="0" parTransId="{B3048152-722F-4B5E-A205-E19DA47EA184}" sibTransId="{49902DEE-92D4-4115-88C5-E134115EB0B1}"/>
    <dgm:cxn modelId="{7A88B7E6-466C-4E07-A040-3FF5C2799B7E}" srcId="{56533EF9-9E0B-45D0-9BAA-4329A5F67A33}" destId="{13D0E2D8-38E8-49BA-B63F-9F0B8A23A72D}" srcOrd="0" destOrd="0" parTransId="{9D62546F-F182-4332-89A6-1BAE913AB08D}" sibTransId="{B38E0700-DF8C-402E-A952-7EE98155EB03}"/>
    <dgm:cxn modelId="{69B224EE-515C-4FDC-B726-859DE35DE90A}" srcId="{56533EF9-9E0B-45D0-9BAA-4329A5F67A33}" destId="{F058ECDA-95BC-4CD8-B704-BD5952D293B1}" srcOrd="2" destOrd="0" parTransId="{A0AEB285-02B3-487B-ABEC-925968799CC5}" sibTransId="{E9A571B9-3783-4210-981D-51600EB6A3B3}"/>
    <dgm:cxn modelId="{0B9AA39B-95ED-4E71-9602-29FCBA9BAE7A}" type="presParOf" srcId="{3ADD91D6-6779-433B-9A3A-C39C530947A7}" destId="{45E904E2-D1C4-4BD9-97EC-B4635DBFADBE}" srcOrd="0" destOrd="0" presId="urn:microsoft.com/office/officeart/2018/2/layout/IconVerticalSolidList"/>
    <dgm:cxn modelId="{80EA34DE-57C1-4729-8B75-B1FAD0156DC0}" type="presParOf" srcId="{45E904E2-D1C4-4BD9-97EC-B4635DBFADBE}" destId="{B2C90123-5FA3-4A58-8341-CFFA540C9873}" srcOrd="0" destOrd="0" presId="urn:microsoft.com/office/officeart/2018/2/layout/IconVerticalSolidList"/>
    <dgm:cxn modelId="{AAC1DA7E-757A-4C69-B24A-C52739860C19}" type="presParOf" srcId="{45E904E2-D1C4-4BD9-97EC-B4635DBFADBE}" destId="{403E0844-E694-4E0D-BF7C-7013ACB12786}" srcOrd="1" destOrd="0" presId="urn:microsoft.com/office/officeart/2018/2/layout/IconVerticalSolidList"/>
    <dgm:cxn modelId="{B4A49162-09D1-4408-BA75-37C1359F7997}" type="presParOf" srcId="{45E904E2-D1C4-4BD9-97EC-B4635DBFADBE}" destId="{0EA6E7E3-4C0F-4E18-AA76-33F7CC962A88}" srcOrd="2" destOrd="0" presId="urn:microsoft.com/office/officeart/2018/2/layout/IconVerticalSolidList"/>
    <dgm:cxn modelId="{384914C9-E8CB-4B16-8E72-67F4979ABFFA}" type="presParOf" srcId="{45E904E2-D1C4-4BD9-97EC-B4635DBFADBE}" destId="{A1BCDA5B-E40D-4C13-ADFD-5AF8E619BDD2}" srcOrd="3" destOrd="0" presId="urn:microsoft.com/office/officeart/2018/2/layout/IconVerticalSolidList"/>
    <dgm:cxn modelId="{11CD85F3-9861-4F5F-BB81-F801A5437DDF}" type="presParOf" srcId="{3ADD91D6-6779-433B-9A3A-C39C530947A7}" destId="{5EE4C857-1342-4035-868D-EB0A81FF1ECE}" srcOrd="1" destOrd="0" presId="urn:microsoft.com/office/officeart/2018/2/layout/IconVerticalSolidList"/>
    <dgm:cxn modelId="{C602E1FB-DD43-4DE5-B04C-B4C7ABB4BF73}" type="presParOf" srcId="{3ADD91D6-6779-433B-9A3A-C39C530947A7}" destId="{759E99A1-102D-47A4-9938-EB44E1EA87CA}" srcOrd="2" destOrd="0" presId="urn:microsoft.com/office/officeart/2018/2/layout/IconVerticalSolidList"/>
    <dgm:cxn modelId="{0CB7A2A8-5654-4BA4-AC9B-737728A55DD9}" type="presParOf" srcId="{759E99A1-102D-47A4-9938-EB44E1EA87CA}" destId="{DFEC6B6F-5715-471C-A92F-3C03F9D21430}" srcOrd="0" destOrd="0" presId="urn:microsoft.com/office/officeart/2018/2/layout/IconVerticalSolidList"/>
    <dgm:cxn modelId="{1A394754-4259-4761-8F6F-6DC367D74760}" type="presParOf" srcId="{759E99A1-102D-47A4-9938-EB44E1EA87CA}" destId="{F2AEF202-200F-48F3-A783-F4C48C8A8BE0}" srcOrd="1" destOrd="0" presId="urn:microsoft.com/office/officeart/2018/2/layout/IconVerticalSolidList"/>
    <dgm:cxn modelId="{E66D6A36-BFE2-43E3-B6CB-284ABF217E90}" type="presParOf" srcId="{759E99A1-102D-47A4-9938-EB44E1EA87CA}" destId="{3D0A7DDC-DA84-4E2F-8130-17F9ADBD0DDF}" srcOrd="2" destOrd="0" presId="urn:microsoft.com/office/officeart/2018/2/layout/IconVerticalSolidList"/>
    <dgm:cxn modelId="{CB3F9ECA-6732-489C-9486-C92F9061898A}" type="presParOf" srcId="{759E99A1-102D-47A4-9938-EB44E1EA87CA}" destId="{C30F071A-65B0-4468-B7B0-C42A23F8DEB0}" srcOrd="3" destOrd="0" presId="urn:microsoft.com/office/officeart/2018/2/layout/IconVerticalSolidList"/>
    <dgm:cxn modelId="{E53B68FB-F9F7-48E8-B08B-EAEC31F0E6A5}" type="presParOf" srcId="{3ADD91D6-6779-433B-9A3A-C39C530947A7}" destId="{7A54708E-1906-4413-9F8D-FA4938DF51F1}" srcOrd="3" destOrd="0" presId="urn:microsoft.com/office/officeart/2018/2/layout/IconVerticalSolidList"/>
    <dgm:cxn modelId="{B52C8F11-C7EE-4AFF-B856-1EF79A21E721}" type="presParOf" srcId="{3ADD91D6-6779-433B-9A3A-C39C530947A7}" destId="{32B28C5B-6099-4BA5-8529-537D7EB10174}" srcOrd="4" destOrd="0" presId="urn:microsoft.com/office/officeart/2018/2/layout/IconVerticalSolidList"/>
    <dgm:cxn modelId="{329B22D3-09CD-49F3-A95E-5AE352FA6307}" type="presParOf" srcId="{32B28C5B-6099-4BA5-8529-537D7EB10174}" destId="{043E5674-A2BA-4D8E-B14B-8C5E614A4055}" srcOrd="0" destOrd="0" presId="urn:microsoft.com/office/officeart/2018/2/layout/IconVerticalSolidList"/>
    <dgm:cxn modelId="{A79D9396-239B-4E5E-9754-F9003F36AA5F}" type="presParOf" srcId="{32B28C5B-6099-4BA5-8529-537D7EB10174}" destId="{C5872D70-58C4-46A8-BD73-3F9C7A6232A8}" srcOrd="1" destOrd="0" presId="urn:microsoft.com/office/officeart/2018/2/layout/IconVerticalSolidList"/>
    <dgm:cxn modelId="{8F322463-D583-439C-AAFE-8B4B47A0606F}" type="presParOf" srcId="{32B28C5B-6099-4BA5-8529-537D7EB10174}" destId="{C8B60C7B-1CCA-4805-8E95-8720DCDA04A7}" srcOrd="2" destOrd="0" presId="urn:microsoft.com/office/officeart/2018/2/layout/IconVerticalSolidList"/>
    <dgm:cxn modelId="{260FDF80-D8EB-492D-8183-7020972E268C}" type="presParOf" srcId="{32B28C5B-6099-4BA5-8529-537D7EB10174}" destId="{D2D7AACB-03D1-43BA-982D-435D4E91BE56}" srcOrd="3" destOrd="0" presId="urn:microsoft.com/office/officeart/2018/2/layout/IconVerticalSolidList"/>
    <dgm:cxn modelId="{3D37BC41-5C1D-4E80-A07E-50088F8AD4CD}" type="presParOf" srcId="{3ADD91D6-6779-433B-9A3A-C39C530947A7}" destId="{A281B42C-C19F-4FE4-8C0C-6AA116138B96}" srcOrd="5" destOrd="0" presId="urn:microsoft.com/office/officeart/2018/2/layout/IconVerticalSolidList"/>
    <dgm:cxn modelId="{3F753E54-3564-4151-96D9-E2F16108C08B}" type="presParOf" srcId="{3ADD91D6-6779-433B-9A3A-C39C530947A7}" destId="{531F483F-CAAD-41FF-9B7B-FC095F47B713}" srcOrd="6" destOrd="0" presId="urn:microsoft.com/office/officeart/2018/2/layout/IconVerticalSolidList"/>
    <dgm:cxn modelId="{55F22E07-83C5-49C1-BC76-C7E4202C2AD3}" type="presParOf" srcId="{531F483F-CAAD-41FF-9B7B-FC095F47B713}" destId="{2321629F-666A-4A64-A807-1D5EAB3AAD3D}" srcOrd="0" destOrd="0" presId="urn:microsoft.com/office/officeart/2018/2/layout/IconVerticalSolidList"/>
    <dgm:cxn modelId="{4651AB56-3B74-4A37-BE48-98FC5CAA49F0}" type="presParOf" srcId="{531F483F-CAAD-41FF-9B7B-FC095F47B713}" destId="{32238ED9-BEA7-48AA-84DE-AB87E7887F33}" srcOrd="1" destOrd="0" presId="urn:microsoft.com/office/officeart/2018/2/layout/IconVerticalSolidList"/>
    <dgm:cxn modelId="{62ABCDAB-571F-41F4-8A81-4E3B228DE639}" type="presParOf" srcId="{531F483F-CAAD-41FF-9B7B-FC095F47B713}" destId="{4982946E-5E9D-4BBD-B995-A997E693468D}" srcOrd="2" destOrd="0" presId="urn:microsoft.com/office/officeart/2018/2/layout/IconVerticalSolidList"/>
    <dgm:cxn modelId="{F3AB3A4E-459A-42D1-8A83-0F0E35643B2B}" type="presParOf" srcId="{531F483F-CAAD-41FF-9B7B-FC095F47B713}" destId="{A2C9D9E3-D65A-4B65-8388-BBBE021CE9D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75FD6-F926-42A7-B491-12B0631FCCB3}">
      <dsp:nvSpPr>
        <dsp:cNvPr id="0" name=""/>
        <dsp:cNvSpPr/>
      </dsp:nvSpPr>
      <dsp:spPr>
        <a:xfrm>
          <a:off x="0" y="425"/>
          <a:ext cx="6251110" cy="99514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4FDE19-2F77-40AE-A583-B7B29A5D0370}">
      <dsp:nvSpPr>
        <dsp:cNvPr id="0" name=""/>
        <dsp:cNvSpPr/>
      </dsp:nvSpPr>
      <dsp:spPr>
        <a:xfrm>
          <a:off x="301031" y="224333"/>
          <a:ext cx="547330" cy="5473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89CA03-678E-4FE6-A46C-1A702E311820}">
      <dsp:nvSpPr>
        <dsp:cNvPr id="0" name=""/>
        <dsp:cNvSpPr/>
      </dsp:nvSpPr>
      <dsp:spPr>
        <a:xfrm>
          <a:off x="1149394" y="425"/>
          <a:ext cx="5101715" cy="99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20" tIns="105320" rIns="105320" bIns="105320" numCol="1" spcCol="1270" anchor="ctr" anchorCtr="0">
          <a:noAutofit/>
        </a:bodyPr>
        <a:lstStyle/>
        <a:p>
          <a:pPr marL="0" lvl="0" indent="0" algn="l" defTabSz="711200">
            <a:lnSpc>
              <a:spcPct val="100000"/>
            </a:lnSpc>
            <a:spcBef>
              <a:spcPct val="0"/>
            </a:spcBef>
            <a:spcAft>
              <a:spcPct val="35000"/>
            </a:spcAft>
            <a:buNone/>
          </a:pPr>
          <a:r>
            <a:rPr lang="fr-FR" sz="1600" b="1" kern="1200"/>
            <a:t>Passion</a:t>
          </a:r>
          <a:r>
            <a:rPr lang="fr-FR" sz="1600" kern="1200"/>
            <a:t> : executive passion for sport (« President dancer ») : RLD, Kampf, Weber, Lagardere… </a:t>
          </a:r>
          <a:endParaRPr lang="en-US" sz="1600" kern="1200"/>
        </a:p>
      </dsp:txBody>
      <dsp:txXfrm>
        <a:off x="1149394" y="425"/>
        <a:ext cx="5101715" cy="995146"/>
      </dsp:txXfrm>
    </dsp:sp>
    <dsp:sp modelId="{F7895A86-6735-4EAE-98BF-0AEF01113806}">
      <dsp:nvSpPr>
        <dsp:cNvPr id="0" name=""/>
        <dsp:cNvSpPr/>
      </dsp:nvSpPr>
      <dsp:spPr>
        <a:xfrm>
          <a:off x="0" y="1244358"/>
          <a:ext cx="6251110" cy="99514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8A3B45-5F8E-44CE-A500-256AD1BEE587}">
      <dsp:nvSpPr>
        <dsp:cNvPr id="0" name=""/>
        <dsp:cNvSpPr/>
      </dsp:nvSpPr>
      <dsp:spPr>
        <a:xfrm>
          <a:off x="301031" y="1468266"/>
          <a:ext cx="547330" cy="5473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82BBCB-EA9E-4221-8B20-FE921D8C6613}">
      <dsp:nvSpPr>
        <dsp:cNvPr id="0" name=""/>
        <dsp:cNvSpPr/>
      </dsp:nvSpPr>
      <dsp:spPr>
        <a:xfrm>
          <a:off x="1149394" y="1244358"/>
          <a:ext cx="5101715" cy="99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20" tIns="105320" rIns="105320" bIns="105320" numCol="1" spcCol="1270" anchor="ctr" anchorCtr="0">
          <a:noAutofit/>
        </a:bodyPr>
        <a:lstStyle/>
        <a:p>
          <a:pPr marL="0" lvl="0" indent="0" algn="l" defTabSz="711200">
            <a:lnSpc>
              <a:spcPct val="100000"/>
            </a:lnSpc>
            <a:spcBef>
              <a:spcPct val="0"/>
            </a:spcBef>
            <a:spcAft>
              <a:spcPct val="35000"/>
            </a:spcAft>
            <a:buNone/>
          </a:pPr>
          <a:r>
            <a:rPr lang="fr-FR" sz="1600" b="1" kern="1200"/>
            <a:t>Opportunism</a:t>
          </a:r>
          <a:r>
            <a:rPr lang="fr-FR" sz="1600" kern="1200"/>
            <a:t> : business project using sponsorphip potential : Sodexo, Veolia, Vinci, Eiffage, Bouygues, Thomson &amp; PSG… </a:t>
          </a:r>
          <a:endParaRPr lang="en-US" sz="1600" kern="1200"/>
        </a:p>
      </dsp:txBody>
      <dsp:txXfrm>
        <a:off x="1149394" y="1244358"/>
        <a:ext cx="5101715" cy="995146"/>
      </dsp:txXfrm>
    </dsp:sp>
    <dsp:sp modelId="{DC1575AF-D21A-4BFB-B846-8954B651EEFC}">
      <dsp:nvSpPr>
        <dsp:cNvPr id="0" name=""/>
        <dsp:cNvSpPr/>
      </dsp:nvSpPr>
      <dsp:spPr>
        <a:xfrm>
          <a:off x="0" y="2488292"/>
          <a:ext cx="6251110" cy="99514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9DADF5-7505-4815-8B96-EAE2260638D7}">
      <dsp:nvSpPr>
        <dsp:cNvPr id="0" name=""/>
        <dsp:cNvSpPr/>
      </dsp:nvSpPr>
      <dsp:spPr>
        <a:xfrm>
          <a:off x="301031" y="2712200"/>
          <a:ext cx="547330" cy="5473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56BCC5-B3BD-4662-B3B5-4F78B9CC3E3A}">
      <dsp:nvSpPr>
        <dsp:cNvPr id="0" name=""/>
        <dsp:cNvSpPr/>
      </dsp:nvSpPr>
      <dsp:spPr>
        <a:xfrm>
          <a:off x="1149394" y="2488292"/>
          <a:ext cx="5101715" cy="99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20" tIns="105320" rIns="105320" bIns="105320" numCol="1" spcCol="1270" anchor="ctr" anchorCtr="0">
          <a:noAutofit/>
        </a:bodyPr>
        <a:lstStyle/>
        <a:p>
          <a:pPr marL="0" lvl="0" indent="0" algn="l" defTabSz="711200">
            <a:lnSpc>
              <a:spcPct val="100000"/>
            </a:lnSpc>
            <a:spcBef>
              <a:spcPct val="0"/>
            </a:spcBef>
            <a:spcAft>
              <a:spcPct val="35000"/>
            </a:spcAft>
            <a:buNone/>
          </a:pPr>
          <a:r>
            <a:rPr lang="fr-FR" sz="1600" b="1" kern="1200"/>
            <a:t>Strategic</a:t>
          </a:r>
          <a:r>
            <a:rPr lang="fr-FR" sz="1600" kern="1200"/>
            <a:t> : sponsorshsip integration into a global brand strategy : We all speak football, We are tennis… </a:t>
          </a:r>
          <a:endParaRPr lang="en-US" sz="1600" kern="1200"/>
        </a:p>
      </dsp:txBody>
      <dsp:txXfrm>
        <a:off x="1149394" y="2488292"/>
        <a:ext cx="5101715" cy="995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832BA-DE03-4E42-BC21-DDF153822821}">
      <dsp:nvSpPr>
        <dsp:cNvPr id="0" name=""/>
        <dsp:cNvSpPr/>
      </dsp:nvSpPr>
      <dsp:spPr>
        <a:xfrm>
          <a:off x="0" y="1351"/>
          <a:ext cx="10515600" cy="5757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E71C4E-BDC1-416A-977D-A808E2A1AB54}">
      <dsp:nvSpPr>
        <dsp:cNvPr id="0" name=""/>
        <dsp:cNvSpPr/>
      </dsp:nvSpPr>
      <dsp:spPr>
        <a:xfrm>
          <a:off x="174164" y="130895"/>
          <a:ext cx="316663" cy="3166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9FF4B4-ADC3-42FB-9947-4E47664AB572}">
      <dsp:nvSpPr>
        <dsp:cNvPr id="0" name=""/>
        <dsp:cNvSpPr/>
      </dsp:nvSpPr>
      <dsp:spPr>
        <a:xfrm>
          <a:off x="664992" y="1351"/>
          <a:ext cx="9850607"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844550">
            <a:lnSpc>
              <a:spcPct val="100000"/>
            </a:lnSpc>
            <a:spcBef>
              <a:spcPct val="0"/>
            </a:spcBef>
            <a:spcAft>
              <a:spcPct val="35000"/>
            </a:spcAft>
            <a:buNone/>
          </a:pPr>
          <a:r>
            <a:rPr lang="fr-FR" sz="1900" kern="1200"/>
            <a:t>Target : identity, image, brand strategy</a:t>
          </a:r>
          <a:endParaRPr lang="en-US" sz="1900" kern="1200"/>
        </a:p>
      </dsp:txBody>
      <dsp:txXfrm>
        <a:off x="664992" y="1351"/>
        <a:ext cx="9850607" cy="575750"/>
      </dsp:txXfrm>
    </dsp:sp>
    <dsp:sp modelId="{701174D9-D451-45AB-BB54-CDA07F623186}">
      <dsp:nvSpPr>
        <dsp:cNvPr id="0" name=""/>
        <dsp:cNvSpPr/>
      </dsp:nvSpPr>
      <dsp:spPr>
        <a:xfrm>
          <a:off x="0" y="721039"/>
          <a:ext cx="10515600" cy="5757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92C48B-EB01-4EFB-AA24-A6C7460DCB20}">
      <dsp:nvSpPr>
        <dsp:cNvPr id="0" name=""/>
        <dsp:cNvSpPr/>
      </dsp:nvSpPr>
      <dsp:spPr>
        <a:xfrm>
          <a:off x="174164" y="850583"/>
          <a:ext cx="316663" cy="3166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3E7874-5DAB-43A7-BD27-50722AA127B9}">
      <dsp:nvSpPr>
        <dsp:cNvPr id="0" name=""/>
        <dsp:cNvSpPr/>
      </dsp:nvSpPr>
      <dsp:spPr>
        <a:xfrm>
          <a:off x="664992" y="721039"/>
          <a:ext cx="9850607"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844550">
            <a:lnSpc>
              <a:spcPct val="100000"/>
            </a:lnSpc>
            <a:spcBef>
              <a:spcPct val="0"/>
            </a:spcBef>
            <a:spcAft>
              <a:spcPct val="35000"/>
            </a:spcAft>
            <a:buNone/>
          </a:pPr>
          <a:r>
            <a:rPr lang="fr-FR" sz="1900" kern="1200" dirty="0"/>
            <a:t>Goals : Direction : </a:t>
          </a:r>
          <a:r>
            <a:rPr lang="fr-FR" sz="1900" kern="1200" dirty="0" err="1"/>
            <a:t>strategy</a:t>
          </a:r>
          <a:r>
            <a:rPr lang="fr-FR" sz="1900" kern="1200" dirty="0"/>
            <a:t>, </a:t>
          </a:r>
          <a:r>
            <a:rPr lang="fr-FR" sz="1900" kern="1200" dirty="0" err="1"/>
            <a:t>competitive</a:t>
          </a:r>
          <a:r>
            <a:rPr lang="fr-FR" sz="1900" kern="1200" dirty="0"/>
            <a:t> </a:t>
          </a:r>
          <a:r>
            <a:rPr lang="fr-FR" sz="1900" kern="1200" dirty="0" err="1"/>
            <a:t>advantage</a:t>
          </a:r>
          <a:r>
            <a:rPr lang="fr-FR" sz="1900" kern="1200" dirty="0"/>
            <a:t>, </a:t>
          </a:r>
          <a:r>
            <a:rPr lang="fr-FR" sz="1900" kern="1200" dirty="0" err="1"/>
            <a:t>needs</a:t>
          </a:r>
          <a:r>
            <a:rPr lang="fr-FR" sz="1900" kern="1200" dirty="0"/>
            <a:t> anticipation</a:t>
          </a:r>
          <a:endParaRPr lang="en-US" sz="1900" kern="1200" dirty="0"/>
        </a:p>
      </dsp:txBody>
      <dsp:txXfrm>
        <a:off x="664992" y="721039"/>
        <a:ext cx="9850607" cy="575750"/>
      </dsp:txXfrm>
    </dsp:sp>
    <dsp:sp modelId="{1C95BCE9-8C0A-44E8-95A7-3586B1BC675B}">
      <dsp:nvSpPr>
        <dsp:cNvPr id="0" name=""/>
        <dsp:cNvSpPr/>
      </dsp:nvSpPr>
      <dsp:spPr>
        <a:xfrm>
          <a:off x="0" y="1440728"/>
          <a:ext cx="10515600" cy="5757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763686-8FDB-4F77-BA74-99DA81360695}">
      <dsp:nvSpPr>
        <dsp:cNvPr id="0" name=""/>
        <dsp:cNvSpPr/>
      </dsp:nvSpPr>
      <dsp:spPr>
        <a:xfrm>
          <a:off x="174164" y="1570272"/>
          <a:ext cx="316663" cy="3166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53AB23-4E6E-46DF-B9D6-E081898DCCA1}">
      <dsp:nvSpPr>
        <dsp:cNvPr id="0" name=""/>
        <dsp:cNvSpPr/>
      </dsp:nvSpPr>
      <dsp:spPr>
        <a:xfrm>
          <a:off x="664992" y="1440728"/>
          <a:ext cx="9850607"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844550">
            <a:lnSpc>
              <a:spcPct val="100000"/>
            </a:lnSpc>
            <a:spcBef>
              <a:spcPct val="0"/>
            </a:spcBef>
            <a:spcAft>
              <a:spcPct val="35000"/>
            </a:spcAft>
            <a:buNone/>
          </a:pPr>
          <a:r>
            <a:rPr lang="fr-FR" sz="1900" kern="1200"/>
            <a:t>Communication channels</a:t>
          </a:r>
          <a:endParaRPr lang="en-US" sz="1900" kern="1200"/>
        </a:p>
      </dsp:txBody>
      <dsp:txXfrm>
        <a:off x="664992" y="1440728"/>
        <a:ext cx="9850607" cy="575750"/>
      </dsp:txXfrm>
    </dsp:sp>
    <dsp:sp modelId="{6B633597-7717-41BA-9E88-56CE05402A6F}">
      <dsp:nvSpPr>
        <dsp:cNvPr id="0" name=""/>
        <dsp:cNvSpPr/>
      </dsp:nvSpPr>
      <dsp:spPr>
        <a:xfrm>
          <a:off x="0" y="2160417"/>
          <a:ext cx="10515600" cy="5757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92D41-1D91-4D10-B29F-BF25203790B5}">
      <dsp:nvSpPr>
        <dsp:cNvPr id="0" name=""/>
        <dsp:cNvSpPr/>
      </dsp:nvSpPr>
      <dsp:spPr>
        <a:xfrm>
          <a:off x="174164" y="2289961"/>
          <a:ext cx="316663" cy="3166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2BDD6B-27A0-432E-9A49-FFD471C315A8}">
      <dsp:nvSpPr>
        <dsp:cNvPr id="0" name=""/>
        <dsp:cNvSpPr/>
      </dsp:nvSpPr>
      <dsp:spPr>
        <a:xfrm>
          <a:off x="664992" y="2160417"/>
          <a:ext cx="9850607"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844550">
            <a:lnSpc>
              <a:spcPct val="100000"/>
            </a:lnSpc>
            <a:spcBef>
              <a:spcPct val="0"/>
            </a:spcBef>
            <a:spcAft>
              <a:spcPct val="35000"/>
            </a:spcAft>
            <a:buNone/>
          </a:pPr>
          <a:r>
            <a:rPr lang="fr-FR" sz="1900" kern="1200"/>
            <a:t>Financial potential : Turnover, assets…</a:t>
          </a:r>
          <a:endParaRPr lang="en-US" sz="1900" kern="1200"/>
        </a:p>
      </dsp:txBody>
      <dsp:txXfrm>
        <a:off x="664992" y="2160417"/>
        <a:ext cx="9850607" cy="575750"/>
      </dsp:txXfrm>
    </dsp:sp>
    <dsp:sp modelId="{9F1576BD-AA79-4FEE-AA22-1274248E60B9}">
      <dsp:nvSpPr>
        <dsp:cNvPr id="0" name=""/>
        <dsp:cNvSpPr/>
      </dsp:nvSpPr>
      <dsp:spPr>
        <a:xfrm>
          <a:off x="0" y="2880106"/>
          <a:ext cx="10515600" cy="5757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F8701B-DB8E-40C1-8407-21F5A68BCE53}">
      <dsp:nvSpPr>
        <dsp:cNvPr id="0" name=""/>
        <dsp:cNvSpPr/>
      </dsp:nvSpPr>
      <dsp:spPr>
        <a:xfrm>
          <a:off x="174164" y="3009650"/>
          <a:ext cx="316663" cy="3166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2CDA94-DC44-4D8E-9160-17F4E3562F9F}">
      <dsp:nvSpPr>
        <dsp:cNvPr id="0" name=""/>
        <dsp:cNvSpPr/>
      </dsp:nvSpPr>
      <dsp:spPr>
        <a:xfrm>
          <a:off x="664992" y="2880106"/>
          <a:ext cx="9850607"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844550">
            <a:lnSpc>
              <a:spcPct val="100000"/>
            </a:lnSpc>
            <a:spcBef>
              <a:spcPct val="0"/>
            </a:spcBef>
            <a:spcAft>
              <a:spcPct val="35000"/>
            </a:spcAft>
            <a:buNone/>
          </a:pPr>
          <a:r>
            <a:rPr lang="fr-FR" sz="1900" kern="1200"/>
            <a:t>Sponsorship existing actions</a:t>
          </a:r>
          <a:endParaRPr lang="en-US" sz="1900" kern="1200"/>
        </a:p>
      </dsp:txBody>
      <dsp:txXfrm>
        <a:off x="664992" y="2880106"/>
        <a:ext cx="9850607" cy="575750"/>
      </dsp:txXfrm>
    </dsp:sp>
    <dsp:sp modelId="{CEA08351-8766-4184-9A48-987F7D6C58BB}">
      <dsp:nvSpPr>
        <dsp:cNvPr id="0" name=""/>
        <dsp:cNvSpPr/>
      </dsp:nvSpPr>
      <dsp:spPr>
        <a:xfrm>
          <a:off x="0" y="3599794"/>
          <a:ext cx="10515600" cy="5757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B0ECD1-73A6-40B6-9C0D-3A977E757E32}">
      <dsp:nvSpPr>
        <dsp:cNvPr id="0" name=""/>
        <dsp:cNvSpPr/>
      </dsp:nvSpPr>
      <dsp:spPr>
        <a:xfrm>
          <a:off x="174164" y="3729338"/>
          <a:ext cx="316663" cy="31666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9AFFC0-7915-4AC1-A33C-132C01D445FE}">
      <dsp:nvSpPr>
        <dsp:cNvPr id="0" name=""/>
        <dsp:cNvSpPr/>
      </dsp:nvSpPr>
      <dsp:spPr>
        <a:xfrm>
          <a:off x="664992" y="3599794"/>
          <a:ext cx="4732020"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844550">
            <a:lnSpc>
              <a:spcPct val="100000"/>
            </a:lnSpc>
            <a:spcBef>
              <a:spcPct val="0"/>
            </a:spcBef>
            <a:spcAft>
              <a:spcPct val="35000"/>
            </a:spcAft>
            <a:buNone/>
          </a:pPr>
          <a:r>
            <a:rPr lang="fr-FR" sz="1900" kern="1200"/>
            <a:t>Who is the BOSS inside the company :</a:t>
          </a:r>
          <a:endParaRPr lang="en-US" sz="1900" kern="1200"/>
        </a:p>
      </dsp:txBody>
      <dsp:txXfrm>
        <a:off x="664992" y="3599794"/>
        <a:ext cx="4732020" cy="575750"/>
      </dsp:txXfrm>
    </dsp:sp>
    <dsp:sp modelId="{273B2330-39CB-4DB7-B878-0ED4F0EE8B73}">
      <dsp:nvSpPr>
        <dsp:cNvPr id="0" name=""/>
        <dsp:cNvSpPr/>
      </dsp:nvSpPr>
      <dsp:spPr>
        <a:xfrm>
          <a:off x="5397012" y="3599794"/>
          <a:ext cx="5118587"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488950">
            <a:lnSpc>
              <a:spcPct val="100000"/>
            </a:lnSpc>
            <a:spcBef>
              <a:spcPct val="0"/>
            </a:spcBef>
            <a:spcAft>
              <a:spcPct val="35000"/>
            </a:spcAft>
            <a:buNone/>
          </a:pPr>
          <a:r>
            <a:rPr lang="fr-FR" sz="1100" kern="1200"/>
            <a:t>Access</a:t>
          </a:r>
          <a:endParaRPr lang="en-US" sz="1100" kern="1200"/>
        </a:p>
        <a:p>
          <a:pPr marL="0" lvl="0" indent="0" algn="l" defTabSz="488950">
            <a:lnSpc>
              <a:spcPct val="100000"/>
            </a:lnSpc>
            <a:spcBef>
              <a:spcPct val="0"/>
            </a:spcBef>
            <a:spcAft>
              <a:spcPct val="35000"/>
            </a:spcAft>
            <a:buNone/>
          </a:pPr>
          <a:r>
            <a:rPr lang="fr-FR" sz="1100" kern="1200"/>
            <a:t>Working on his personnality and the link the your sport (fan, practice, networks…)</a:t>
          </a:r>
          <a:endParaRPr lang="en-US" sz="1100" kern="1200"/>
        </a:p>
      </dsp:txBody>
      <dsp:txXfrm>
        <a:off x="5397012" y="3599794"/>
        <a:ext cx="5118587" cy="5757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614BB-8BAC-40A8-8728-4A4DAC2E7B9D}">
      <dsp:nvSpPr>
        <dsp:cNvPr id="0" name=""/>
        <dsp:cNvSpPr/>
      </dsp:nvSpPr>
      <dsp:spPr>
        <a:xfrm>
          <a:off x="0" y="473"/>
          <a:ext cx="678425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7861CF6-E776-4A93-A8DA-0CC64DC6FB76}">
      <dsp:nvSpPr>
        <dsp:cNvPr id="0" name=""/>
        <dsp:cNvSpPr/>
      </dsp:nvSpPr>
      <dsp:spPr>
        <a:xfrm>
          <a:off x="0" y="473"/>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a:t>Teasing « who you are » / your difference / Brand Values </a:t>
          </a:r>
          <a:r>
            <a:rPr lang="fr-FR" sz="1800" b="1" kern="1200">
              <a:sym typeface="Wingdings" panose="05000000000000000000" pitchFamily="2" charset="2"/>
            </a:rPr>
            <a:t></a:t>
          </a:r>
          <a:r>
            <a:rPr lang="fr-FR" sz="1800" b="1" kern="1200"/>
            <a:t> YOUR VALUE PROPOSITIONS (video is usefull)</a:t>
          </a:r>
          <a:endParaRPr lang="en-US" sz="1800" kern="1200"/>
        </a:p>
      </dsp:txBody>
      <dsp:txXfrm>
        <a:off x="0" y="473"/>
        <a:ext cx="6784259" cy="774828"/>
      </dsp:txXfrm>
    </dsp:sp>
    <dsp:sp modelId="{672DB8E0-6227-4E8B-A449-980DD9A26D68}">
      <dsp:nvSpPr>
        <dsp:cNvPr id="0" name=""/>
        <dsp:cNvSpPr/>
      </dsp:nvSpPr>
      <dsp:spPr>
        <a:xfrm>
          <a:off x="0" y="775301"/>
          <a:ext cx="678425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D25140-9E73-4799-853E-921BE84646AB}">
      <dsp:nvSpPr>
        <dsp:cNvPr id="0" name=""/>
        <dsp:cNvSpPr/>
      </dsp:nvSpPr>
      <dsp:spPr>
        <a:xfrm>
          <a:off x="0" y="775301"/>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a:t>Business Target : Industry/Common Values/Sensemaking reason to activate</a:t>
          </a:r>
          <a:r>
            <a:rPr lang="fr-FR" sz="1800" b="1" kern="1200">
              <a:sym typeface="Wingdings" panose="05000000000000000000" pitchFamily="2" charset="2"/>
            </a:rPr>
            <a:t></a:t>
          </a:r>
          <a:r>
            <a:rPr lang="fr-FR" sz="1800" b="1" kern="1200"/>
            <a:t> personnal relationnal INTRODUCTION (who/how/when…)</a:t>
          </a:r>
          <a:endParaRPr lang="en-US" sz="1800" kern="1200"/>
        </a:p>
      </dsp:txBody>
      <dsp:txXfrm>
        <a:off x="0" y="775301"/>
        <a:ext cx="6784259" cy="774828"/>
      </dsp:txXfrm>
    </dsp:sp>
    <dsp:sp modelId="{6FC59ED3-5377-4BF2-ABC7-1CC1B3300A2F}">
      <dsp:nvSpPr>
        <dsp:cNvPr id="0" name=""/>
        <dsp:cNvSpPr/>
      </dsp:nvSpPr>
      <dsp:spPr>
        <a:xfrm>
          <a:off x="0" y="1550129"/>
          <a:ext cx="678425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E0EF17A-F81C-4718-952C-55F29202086C}">
      <dsp:nvSpPr>
        <dsp:cNvPr id="0" name=""/>
        <dsp:cNvSpPr/>
      </dsp:nvSpPr>
      <dsp:spPr>
        <a:xfrm>
          <a:off x="0" y="1550129"/>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a:t>Activations program : VREE / Justify your fit with your sponsors needs/Cost-Benefit</a:t>
          </a:r>
          <a:r>
            <a:rPr lang="fr-FR" sz="1800" b="1" kern="1200">
              <a:sym typeface="Wingdings" panose="05000000000000000000" pitchFamily="2" charset="2"/>
            </a:rPr>
            <a:t></a:t>
          </a:r>
          <a:r>
            <a:rPr lang="fr-FR" sz="1800" b="1" kern="1200"/>
            <a:t> VALUE PROPOSITIONS FOR yOUR CLIENT</a:t>
          </a:r>
          <a:endParaRPr lang="en-US" sz="1800" kern="1200"/>
        </a:p>
      </dsp:txBody>
      <dsp:txXfrm>
        <a:off x="0" y="1550129"/>
        <a:ext cx="6784259" cy="774828"/>
      </dsp:txXfrm>
    </dsp:sp>
    <dsp:sp modelId="{8E51C2EA-E396-403C-A2F5-52351112D161}">
      <dsp:nvSpPr>
        <dsp:cNvPr id="0" name=""/>
        <dsp:cNvSpPr/>
      </dsp:nvSpPr>
      <dsp:spPr>
        <a:xfrm>
          <a:off x="0" y="2324957"/>
          <a:ext cx="678425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D3FAF74-0F89-4D66-B83E-2F210C60B2E7}">
      <dsp:nvSpPr>
        <dsp:cNvPr id="0" name=""/>
        <dsp:cNvSpPr/>
      </dsp:nvSpPr>
      <dsp:spPr>
        <a:xfrm>
          <a:off x="0" y="2324957"/>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a:t>VALUE CREATION : How to measure ROO or ROI ? </a:t>
          </a:r>
          <a:endParaRPr lang="en-US" sz="1800" kern="1200"/>
        </a:p>
      </dsp:txBody>
      <dsp:txXfrm>
        <a:off x="0" y="2324957"/>
        <a:ext cx="6784259" cy="774828"/>
      </dsp:txXfrm>
    </dsp:sp>
    <dsp:sp modelId="{11C3F827-7403-440B-A799-E2B1501665B1}">
      <dsp:nvSpPr>
        <dsp:cNvPr id="0" name=""/>
        <dsp:cNvSpPr/>
      </dsp:nvSpPr>
      <dsp:spPr>
        <a:xfrm>
          <a:off x="0" y="3099785"/>
          <a:ext cx="678425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D0E8554-7FCB-4CC4-B5A9-4EE7968DA2AD}">
      <dsp:nvSpPr>
        <dsp:cNvPr id="0" name=""/>
        <dsp:cNvSpPr/>
      </dsp:nvSpPr>
      <dsp:spPr>
        <a:xfrm>
          <a:off x="0" y="3099785"/>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a:t>Packs and Pricing </a:t>
          </a:r>
          <a:endParaRPr lang="en-US" sz="1800" kern="1200"/>
        </a:p>
      </dsp:txBody>
      <dsp:txXfrm>
        <a:off x="0" y="3099785"/>
        <a:ext cx="6784259" cy="774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58127-611B-4404-B6C2-C40DB0FE1F86}">
      <dsp:nvSpPr>
        <dsp:cNvPr id="0" name=""/>
        <dsp:cNvSpPr/>
      </dsp:nvSpPr>
      <dsp:spPr>
        <a:xfrm>
          <a:off x="3609340" y="76160"/>
          <a:ext cx="3655695" cy="36556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a:ln>
                <a:noFill/>
              </a:ln>
              <a:solidFill>
                <a:schemeClr val="tx1"/>
              </a:solidFill>
              <a:effectLst/>
              <a:latin typeface="Tahoma" pitchFamily="34" charset="0"/>
              <a:cs typeface="Arial" charset="0"/>
            </a:rPr>
            <a:t>Event </a:t>
          </a:r>
          <a:r>
            <a:rPr kumimoji="0" lang="fr-FR" sz="2500" b="0" i="0" u="none" strike="noStrike" kern="1200" cap="none" normalizeH="0" baseline="0" dirty="0" err="1">
              <a:ln>
                <a:noFill/>
              </a:ln>
              <a:solidFill>
                <a:schemeClr val="tx1"/>
              </a:solidFill>
              <a:effectLst/>
              <a:latin typeface="Tahoma" pitchFamily="34" charset="0"/>
              <a:cs typeface="Arial" charset="0"/>
            </a:rPr>
            <a:t>Stakeholders</a:t>
          </a:r>
          <a:endParaRPr kumimoji="0" lang="fr-FR" sz="2500" b="0" i="0" u="none" strike="noStrike" kern="1200" cap="none" normalizeH="0" baseline="0" dirty="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500" b="0" i="0" u="none" strike="noStrike" kern="1200" cap="none" normalizeH="0" baseline="0" dirty="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a:ln>
                <a:noFill/>
              </a:ln>
              <a:solidFill>
                <a:schemeClr val="tx1"/>
              </a:solidFill>
              <a:effectLst/>
              <a:latin typeface="Tahoma" pitchFamily="34" charset="0"/>
              <a:cs typeface="Arial" charset="0"/>
            </a:rPr>
            <a:t>Communication </a:t>
          </a:r>
          <a:r>
            <a:rPr kumimoji="0" lang="fr-FR" sz="2500" b="0" i="0" u="none" strike="noStrike" kern="1200" cap="none" normalizeH="0" baseline="0" dirty="0" err="1">
              <a:ln>
                <a:noFill/>
              </a:ln>
              <a:solidFill>
                <a:schemeClr val="tx1"/>
              </a:solidFill>
              <a:effectLst/>
              <a:latin typeface="Tahoma" pitchFamily="34" charset="0"/>
              <a:cs typeface="Arial" charset="0"/>
            </a:rPr>
            <a:t>platform</a:t>
          </a:r>
          <a:endParaRPr kumimoji="0" lang="fr-FR" sz="2500" b="0" i="0" u="none" strike="noStrike" kern="1200" cap="none" normalizeH="0" baseline="0" dirty="0">
            <a:ln>
              <a:noFill/>
            </a:ln>
            <a:solidFill>
              <a:schemeClr val="tx1"/>
            </a:solidFill>
            <a:effectLst/>
            <a:latin typeface="Tahoma" pitchFamily="34" charset="0"/>
            <a:cs typeface="Arial" charset="0"/>
          </a:endParaRPr>
        </a:p>
      </dsp:txBody>
      <dsp:txXfrm>
        <a:off x="4096766" y="715906"/>
        <a:ext cx="2680843" cy="1645062"/>
      </dsp:txXfrm>
    </dsp:sp>
    <dsp:sp modelId="{CA30DAC7-14F9-49B3-89DB-D9BC0D1279AB}">
      <dsp:nvSpPr>
        <dsp:cNvPr id="0" name=""/>
        <dsp:cNvSpPr/>
      </dsp:nvSpPr>
      <dsp:spPr>
        <a:xfrm>
          <a:off x="4928437" y="2360969"/>
          <a:ext cx="3655695" cy="36556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err="1">
              <a:ln>
                <a:noFill/>
              </a:ln>
              <a:solidFill>
                <a:schemeClr val="tx1"/>
              </a:solidFill>
              <a:effectLst/>
              <a:latin typeface="Tahoma" pitchFamily="34" charset="0"/>
              <a:cs typeface="Arial" charset="0"/>
            </a:rPr>
            <a:t>Stakeholders</a:t>
          </a:r>
          <a:r>
            <a:rPr kumimoji="0" lang="fr-FR" sz="2500" b="0" i="0" u="none" strike="noStrike" kern="1200" cap="none" normalizeH="0" baseline="0" dirty="0">
              <a:ln>
                <a:noFill/>
              </a:ln>
              <a:solidFill>
                <a:schemeClr val="tx1"/>
              </a:solidFill>
              <a:effectLst/>
              <a:latin typeface="Tahoma" pitchFamily="34" charset="0"/>
              <a:cs typeface="Arial" charset="0"/>
            </a:rPr>
            <a:t> </a:t>
          </a:r>
          <a:r>
            <a:rPr kumimoji="0" lang="fr-FR" sz="2500" b="0" i="0" u="none" strike="noStrike" kern="1200" cap="none" normalizeH="0" baseline="0" dirty="0" err="1">
              <a:ln>
                <a:noFill/>
              </a:ln>
              <a:solidFill>
                <a:schemeClr val="tx1"/>
              </a:solidFill>
              <a:effectLst/>
              <a:latin typeface="Tahoma" pitchFamily="34" charset="0"/>
              <a:cs typeface="Arial" charset="0"/>
            </a:rPr>
            <a:t>with</a:t>
          </a:r>
          <a:r>
            <a:rPr kumimoji="0" lang="fr-FR" sz="2500" b="0" i="0" u="none" strike="noStrike" kern="1200" cap="none" normalizeH="0" baseline="0" dirty="0">
              <a:ln>
                <a:noFill/>
              </a:ln>
              <a:solidFill>
                <a:schemeClr val="tx1"/>
              </a:solidFill>
              <a:effectLst/>
              <a:latin typeface="Tahoma" pitchFamily="34" charset="0"/>
              <a:cs typeface="Arial" charset="0"/>
            </a:rPr>
            <a:t> </a:t>
          </a:r>
          <a:r>
            <a:rPr kumimoji="0" lang="fr-FR" sz="2500" b="0" i="0" u="none" strike="noStrike" kern="1200" cap="none" normalizeH="0" baseline="0" dirty="0" err="1">
              <a:ln>
                <a:noFill/>
              </a:ln>
              <a:solidFill>
                <a:schemeClr val="tx1"/>
              </a:solidFill>
              <a:effectLst/>
              <a:latin typeface="Tahoma" pitchFamily="34" charset="0"/>
              <a:cs typeface="Arial" charset="0"/>
            </a:rPr>
            <a:t>legitimacy</a:t>
          </a:r>
          <a:endParaRPr kumimoji="0" lang="fr-FR" sz="2500" b="0" i="0" u="none" strike="noStrike" kern="1200" cap="none" normalizeH="0" baseline="0" dirty="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a:ln>
                <a:noFill/>
              </a:ln>
              <a:solidFill>
                <a:schemeClr val="tx1"/>
              </a:solidFill>
              <a:effectLst/>
              <a:latin typeface="Tahoma" pitchFamily="34" charset="0"/>
              <a:cs typeface="Arial" charset="0"/>
            </a:rPr>
            <a:t>OGN - Association</a:t>
          </a:r>
        </a:p>
      </dsp:txBody>
      <dsp:txXfrm>
        <a:off x="6046470" y="3305357"/>
        <a:ext cx="2193417" cy="2010632"/>
      </dsp:txXfrm>
    </dsp:sp>
    <dsp:sp modelId="{7FB7D770-8EE5-4961-94CC-915B74F5F9CB}">
      <dsp:nvSpPr>
        <dsp:cNvPr id="0" name=""/>
        <dsp:cNvSpPr/>
      </dsp:nvSpPr>
      <dsp:spPr>
        <a:xfrm>
          <a:off x="2290243" y="2360969"/>
          <a:ext cx="3655695" cy="36556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a:ln>
                <a:noFill/>
              </a:ln>
              <a:solidFill>
                <a:schemeClr val="tx1"/>
              </a:solidFill>
              <a:effectLst/>
              <a:latin typeface="Tahoma" pitchFamily="34" charset="0"/>
              <a:cs typeface="Arial" charset="0"/>
            </a:rPr>
            <a:t>Financial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err="1">
              <a:ln>
                <a:noFill/>
              </a:ln>
              <a:solidFill>
                <a:schemeClr val="tx1"/>
              </a:solidFill>
              <a:effectLst/>
              <a:latin typeface="Tahoma" pitchFamily="34" charset="0"/>
              <a:cs typeface="Arial" charset="0"/>
            </a:rPr>
            <a:t>Stakeholders</a:t>
          </a:r>
          <a:r>
            <a:rPr kumimoji="0" lang="fr-FR" sz="2500" b="0" i="0" u="none" strike="noStrike" kern="1200" cap="none" normalizeH="0" baseline="0" dirty="0">
              <a:ln>
                <a:noFill/>
              </a:ln>
              <a:solidFill>
                <a:schemeClr val="tx1"/>
              </a:solidFill>
              <a:effectLst/>
              <a:latin typeface="Tahoma" pitchFamily="34" charset="0"/>
              <a:cs typeface="Arial" charset="0"/>
            </a:rPr>
            <a:t> </a:t>
          </a:r>
          <a:r>
            <a:rPr kumimoji="0" lang="fr-FR" sz="2500" b="0" i="0" u="none" strike="noStrike" kern="1200" cap="none" normalizeH="0" baseline="0" dirty="0" err="1">
              <a:ln>
                <a:noFill/>
              </a:ln>
              <a:solidFill>
                <a:schemeClr val="tx1"/>
              </a:solidFill>
              <a:effectLst/>
              <a:latin typeface="Tahoma" pitchFamily="34" charset="0"/>
              <a:cs typeface="Arial" charset="0"/>
            </a:rPr>
            <a:t>Private</a:t>
          </a:r>
          <a:r>
            <a:rPr kumimoji="0" lang="fr-FR" sz="2500" b="0" i="0" u="none" strike="noStrike" kern="1200" cap="none" normalizeH="0" baseline="0" dirty="0">
              <a:ln>
                <a:noFill/>
              </a:ln>
              <a:solidFill>
                <a:schemeClr val="tx1"/>
              </a:solidFill>
              <a:effectLst/>
              <a:latin typeface="Tahoma" pitchFamily="34" charset="0"/>
              <a:cs typeface="Arial" charset="0"/>
            </a:rPr>
            <a:t> or </a:t>
          </a:r>
          <a:r>
            <a:rPr kumimoji="0" lang="fr-FR" sz="2500" b="0" i="0" u="none" strike="noStrike" kern="1200" cap="none" normalizeH="0" baseline="0" dirty="0" err="1">
              <a:ln>
                <a:noFill/>
              </a:ln>
              <a:solidFill>
                <a:schemeClr val="tx1"/>
              </a:solidFill>
              <a:effectLst/>
              <a:latin typeface="Tahoma" pitchFamily="34" charset="0"/>
              <a:cs typeface="Arial" charset="0"/>
            </a:rPr>
            <a:t>plublic</a:t>
          </a:r>
          <a:r>
            <a:rPr kumimoji="0" lang="fr-FR" sz="2500" b="0" i="0" u="none" strike="noStrike" kern="1200" cap="none" normalizeH="0" baseline="0" dirty="0">
              <a:ln>
                <a:noFill/>
              </a:ln>
              <a:solidFill>
                <a:schemeClr val="tx1"/>
              </a:solidFill>
              <a:effectLst/>
              <a:latin typeface="Tahoma" pitchFamily="34" charset="0"/>
              <a:cs typeface="Arial" charset="0"/>
            </a:rPr>
            <a:t> </a:t>
          </a:r>
          <a:r>
            <a:rPr kumimoji="0" lang="fr-FR" sz="2500" b="0" i="0" u="none" strike="noStrike" kern="1200" cap="none" normalizeH="0" baseline="0" dirty="0" err="1">
              <a:ln>
                <a:noFill/>
              </a:ln>
              <a:solidFill>
                <a:schemeClr val="tx1"/>
              </a:solidFill>
              <a:effectLst/>
              <a:latin typeface="Tahoma" pitchFamily="34" charset="0"/>
              <a:cs typeface="Arial" charset="0"/>
            </a:rPr>
            <a:t>organizations</a:t>
          </a:r>
          <a:endParaRPr kumimoji="0" lang="fr-FR" sz="2500" b="0" i="0" u="none" strike="noStrike" kern="1200" cap="none" normalizeH="0" baseline="0" dirty="0">
            <a:ln>
              <a:noFill/>
            </a:ln>
            <a:solidFill>
              <a:schemeClr val="tx1"/>
            </a:solidFill>
            <a:effectLst/>
            <a:latin typeface="Tahoma" pitchFamily="34" charset="0"/>
            <a:cs typeface="Arial" charset="0"/>
          </a:endParaRPr>
        </a:p>
      </dsp:txBody>
      <dsp:txXfrm>
        <a:off x="2634488" y="3305357"/>
        <a:ext cx="2193417" cy="20106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98B89-E503-4EE5-A47E-F5D1A6D5E742}">
      <dsp:nvSpPr>
        <dsp:cNvPr id="0" name=""/>
        <dsp:cNvSpPr/>
      </dsp:nvSpPr>
      <dsp:spPr>
        <a:xfrm>
          <a:off x="0" y="3569039"/>
          <a:ext cx="10515600" cy="78081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a:t>ROI or ROO for :</a:t>
          </a:r>
          <a:endParaRPr lang="en-US" sz="1400" kern="1200"/>
        </a:p>
      </dsp:txBody>
      <dsp:txXfrm>
        <a:off x="0" y="3569039"/>
        <a:ext cx="10515600" cy="421642"/>
      </dsp:txXfrm>
    </dsp:sp>
    <dsp:sp modelId="{EB85C792-B6D5-4E29-BDD1-677CF71F8E79}">
      <dsp:nvSpPr>
        <dsp:cNvPr id="0" name=""/>
        <dsp:cNvSpPr/>
      </dsp:nvSpPr>
      <dsp:spPr>
        <a:xfrm>
          <a:off x="5134" y="3975065"/>
          <a:ext cx="3501776" cy="35917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fr-FR" sz="2100" kern="1200"/>
            <a:t>Sponsors</a:t>
          </a:r>
          <a:endParaRPr lang="en-US" sz="2100" kern="1200"/>
        </a:p>
      </dsp:txBody>
      <dsp:txXfrm>
        <a:off x="5134" y="3975065"/>
        <a:ext cx="3501776" cy="359176"/>
      </dsp:txXfrm>
    </dsp:sp>
    <dsp:sp modelId="{701CD357-8770-4FEC-A028-CF9B17AEA672}">
      <dsp:nvSpPr>
        <dsp:cNvPr id="0" name=""/>
        <dsp:cNvSpPr/>
      </dsp:nvSpPr>
      <dsp:spPr>
        <a:xfrm>
          <a:off x="3506911" y="3975065"/>
          <a:ext cx="3501776" cy="35917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fr-FR" sz="2100" kern="1200" dirty="0"/>
            <a:t>ONG</a:t>
          </a:r>
          <a:endParaRPr lang="en-US" sz="2100" kern="1200" dirty="0"/>
        </a:p>
      </dsp:txBody>
      <dsp:txXfrm>
        <a:off x="3506911" y="3975065"/>
        <a:ext cx="3501776" cy="359176"/>
      </dsp:txXfrm>
    </dsp:sp>
    <dsp:sp modelId="{A9E5E746-C11F-4C32-A866-0C787E912D7D}">
      <dsp:nvSpPr>
        <dsp:cNvPr id="0" name=""/>
        <dsp:cNvSpPr/>
      </dsp:nvSpPr>
      <dsp:spPr>
        <a:xfrm>
          <a:off x="7008688" y="3975065"/>
          <a:ext cx="3501776" cy="35917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fr-FR" sz="2100" kern="1200"/>
            <a:t>Event </a:t>
          </a:r>
          <a:endParaRPr lang="en-US" sz="2100" kern="1200"/>
        </a:p>
      </dsp:txBody>
      <dsp:txXfrm>
        <a:off x="7008688" y="3975065"/>
        <a:ext cx="3501776" cy="359176"/>
      </dsp:txXfrm>
    </dsp:sp>
    <dsp:sp modelId="{A672B001-DDED-4BDB-BC4E-75823D356D8A}">
      <dsp:nvSpPr>
        <dsp:cNvPr id="0" name=""/>
        <dsp:cNvSpPr/>
      </dsp:nvSpPr>
      <dsp:spPr>
        <a:xfrm rot="10800000">
          <a:off x="0" y="2379853"/>
          <a:ext cx="10515600" cy="1200899"/>
        </a:xfrm>
        <a:prstGeom prst="upArrowCallou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a:t>Activation program</a:t>
          </a:r>
          <a:endParaRPr lang="en-US" sz="1400" kern="1200"/>
        </a:p>
      </dsp:txBody>
      <dsp:txXfrm rot="10800000">
        <a:off x="0" y="2379853"/>
        <a:ext cx="10515600" cy="780308"/>
      </dsp:txXfrm>
    </dsp:sp>
    <dsp:sp modelId="{BB4FD60F-E4F0-48CE-A014-6C6E980C0F87}">
      <dsp:nvSpPr>
        <dsp:cNvPr id="0" name=""/>
        <dsp:cNvSpPr/>
      </dsp:nvSpPr>
      <dsp:spPr>
        <a:xfrm rot="10800000">
          <a:off x="0" y="1190666"/>
          <a:ext cx="10515600" cy="1200899"/>
        </a:xfrm>
        <a:prstGeom prst="upArrowCallou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a:t>Legitimacy with your OGN or association</a:t>
          </a:r>
          <a:endParaRPr lang="en-US" sz="1400" kern="1200"/>
        </a:p>
      </dsp:txBody>
      <dsp:txXfrm rot="10800000">
        <a:off x="0" y="1190666"/>
        <a:ext cx="10515600" cy="780308"/>
      </dsp:txXfrm>
    </dsp:sp>
    <dsp:sp modelId="{D615E28C-F603-470A-BD3D-3A1F17ACE3EC}">
      <dsp:nvSpPr>
        <dsp:cNvPr id="0" name=""/>
        <dsp:cNvSpPr/>
      </dsp:nvSpPr>
      <dsp:spPr>
        <a:xfrm rot="10800000">
          <a:off x="0" y="1479"/>
          <a:ext cx="10515600" cy="1200899"/>
        </a:xfrm>
        <a:prstGeom prst="upArrowCallou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dirty="0"/>
            <a:t>Cause identification : local aspects, fit </a:t>
          </a:r>
          <a:r>
            <a:rPr lang="fr-FR" sz="1400" kern="1200" dirty="0" err="1"/>
            <a:t>with</a:t>
          </a:r>
          <a:r>
            <a:rPr lang="fr-FR" sz="1400" kern="1200" dirty="0"/>
            <a:t> </a:t>
          </a:r>
          <a:r>
            <a:rPr lang="fr-FR" sz="1400" kern="1200" dirty="0" err="1"/>
            <a:t>your</a:t>
          </a:r>
          <a:r>
            <a:rPr lang="fr-FR" sz="1400" kern="1200" dirty="0"/>
            <a:t> main sponsors or </a:t>
          </a:r>
          <a:r>
            <a:rPr lang="fr-FR" sz="1400" kern="1200" dirty="0" err="1"/>
            <a:t>cities</a:t>
          </a:r>
          <a:r>
            <a:rPr lang="fr-FR" sz="1400" kern="1200" dirty="0"/>
            <a:t>…</a:t>
          </a:r>
          <a:endParaRPr lang="en-US" sz="1400" kern="1200" dirty="0"/>
        </a:p>
      </dsp:txBody>
      <dsp:txXfrm rot="10800000">
        <a:off x="0" y="1479"/>
        <a:ext cx="10515600" cy="7803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90123-5FA3-4A58-8341-CFFA540C9873}">
      <dsp:nvSpPr>
        <dsp:cNvPr id="0" name=""/>
        <dsp:cNvSpPr/>
      </dsp:nvSpPr>
      <dsp:spPr>
        <a:xfrm>
          <a:off x="0" y="1401"/>
          <a:ext cx="5314543" cy="710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3E0844-E694-4E0D-BF7C-7013ACB12786}">
      <dsp:nvSpPr>
        <dsp:cNvPr id="0" name=""/>
        <dsp:cNvSpPr/>
      </dsp:nvSpPr>
      <dsp:spPr>
        <a:xfrm>
          <a:off x="214814" y="161180"/>
          <a:ext cx="390571" cy="3905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BCDA5B-E40D-4C13-ADFD-5AF8E619BDD2}">
      <dsp:nvSpPr>
        <dsp:cNvPr id="0" name=""/>
        <dsp:cNvSpPr/>
      </dsp:nvSpPr>
      <dsp:spPr>
        <a:xfrm>
          <a:off x="820200" y="1401"/>
          <a:ext cx="4494342" cy="71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55" tIns="75155" rIns="75155" bIns="75155" numCol="1" spcCol="1270" anchor="ctr" anchorCtr="0">
          <a:noAutofit/>
        </a:bodyPr>
        <a:lstStyle/>
        <a:p>
          <a:pPr marL="0" lvl="0" indent="0" algn="l" defTabSz="666750">
            <a:lnSpc>
              <a:spcPct val="100000"/>
            </a:lnSpc>
            <a:spcBef>
              <a:spcPct val="0"/>
            </a:spcBef>
            <a:spcAft>
              <a:spcPct val="35000"/>
            </a:spcAft>
            <a:buNone/>
          </a:pPr>
          <a:r>
            <a:rPr lang="fr-FR" sz="1500" b="1" kern="1200"/>
            <a:t>Corporate Social Responsability and Cause marketing</a:t>
          </a:r>
          <a:endParaRPr lang="en-US" sz="1500" kern="1200"/>
        </a:p>
      </dsp:txBody>
      <dsp:txXfrm>
        <a:off x="820200" y="1401"/>
        <a:ext cx="4494342" cy="710130"/>
      </dsp:txXfrm>
    </dsp:sp>
    <dsp:sp modelId="{DFEC6B6F-5715-471C-A92F-3C03F9D21430}">
      <dsp:nvSpPr>
        <dsp:cNvPr id="0" name=""/>
        <dsp:cNvSpPr/>
      </dsp:nvSpPr>
      <dsp:spPr>
        <a:xfrm>
          <a:off x="0" y="889063"/>
          <a:ext cx="5314543" cy="710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AEF202-200F-48F3-A783-F4C48C8A8BE0}">
      <dsp:nvSpPr>
        <dsp:cNvPr id="0" name=""/>
        <dsp:cNvSpPr/>
      </dsp:nvSpPr>
      <dsp:spPr>
        <a:xfrm>
          <a:off x="214814" y="1048842"/>
          <a:ext cx="390571" cy="3905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0F071A-65B0-4468-B7B0-C42A23F8DEB0}">
      <dsp:nvSpPr>
        <dsp:cNvPr id="0" name=""/>
        <dsp:cNvSpPr/>
      </dsp:nvSpPr>
      <dsp:spPr>
        <a:xfrm>
          <a:off x="820200" y="889063"/>
          <a:ext cx="4494342" cy="71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55" tIns="75155" rIns="75155" bIns="75155" numCol="1" spcCol="1270" anchor="ctr" anchorCtr="0">
          <a:noAutofit/>
        </a:bodyPr>
        <a:lstStyle/>
        <a:p>
          <a:pPr marL="0" lvl="0" indent="0" algn="l" defTabSz="666750">
            <a:lnSpc>
              <a:spcPct val="100000"/>
            </a:lnSpc>
            <a:spcBef>
              <a:spcPct val="0"/>
            </a:spcBef>
            <a:spcAft>
              <a:spcPct val="35000"/>
            </a:spcAft>
            <a:buNone/>
          </a:pPr>
          <a:r>
            <a:rPr lang="fr-FR" sz="1500" b="1" kern="1200"/>
            <a:t>Cross businesses (not easy…) using public – private networks… </a:t>
          </a:r>
          <a:endParaRPr lang="en-US" sz="1500" kern="1200"/>
        </a:p>
      </dsp:txBody>
      <dsp:txXfrm>
        <a:off x="820200" y="889063"/>
        <a:ext cx="4494342" cy="710130"/>
      </dsp:txXfrm>
    </dsp:sp>
    <dsp:sp modelId="{043E5674-A2BA-4D8E-B14B-8C5E614A4055}">
      <dsp:nvSpPr>
        <dsp:cNvPr id="0" name=""/>
        <dsp:cNvSpPr/>
      </dsp:nvSpPr>
      <dsp:spPr>
        <a:xfrm>
          <a:off x="0" y="1776726"/>
          <a:ext cx="5314543" cy="710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872D70-58C4-46A8-BD73-3F9C7A6232A8}">
      <dsp:nvSpPr>
        <dsp:cNvPr id="0" name=""/>
        <dsp:cNvSpPr/>
      </dsp:nvSpPr>
      <dsp:spPr>
        <a:xfrm>
          <a:off x="214814" y="1936505"/>
          <a:ext cx="390571" cy="3905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D7AACB-03D1-43BA-982D-435D4E91BE56}">
      <dsp:nvSpPr>
        <dsp:cNvPr id="0" name=""/>
        <dsp:cNvSpPr/>
      </dsp:nvSpPr>
      <dsp:spPr>
        <a:xfrm>
          <a:off x="820200" y="1776726"/>
          <a:ext cx="4494342" cy="71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55" tIns="75155" rIns="75155" bIns="75155" numCol="1" spcCol="1270" anchor="ctr" anchorCtr="0">
          <a:noAutofit/>
        </a:bodyPr>
        <a:lstStyle/>
        <a:p>
          <a:pPr marL="0" lvl="0" indent="0" algn="l" defTabSz="666750">
            <a:lnSpc>
              <a:spcPct val="100000"/>
            </a:lnSpc>
            <a:spcBef>
              <a:spcPct val="0"/>
            </a:spcBef>
            <a:spcAft>
              <a:spcPct val="35000"/>
            </a:spcAft>
            <a:buNone/>
          </a:pPr>
          <a:r>
            <a:rPr lang="fr-FR" sz="1500" b="1" kern="1200"/>
            <a:t>Danger : impossible to put the offer or attractiveness on your website or business presentations…</a:t>
          </a:r>
          <a:endParaRPr lang="en-US" sz="1500" kern="1200"/>
        </a:p>
      </dsp:txBody>
      <dsp:txXfrm>
        <a:off x="820200" y="1776726"/>
        <a:ext cx="4494342" cy="710130"/>
      </dsp:txXfrm>
    </dsp:sp>
    <dsp:sp modelId="{2321629F-666A-4A64-A807-1D5EAB3AAD3D}">
      <dsp:nvSpPr>
        <dsp:cNvPr id="0" name=""/>
        <dsp:cNvSpPr/>
      </dsp:nvSpPr>
      <dsp:spPr>
        <a:xfrm>
          <a:off x="0" y="2664388"/>
          <a:ext cx="5314543" cy="710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238ED9-BEA7-48AA-84DE-AB87E7887F33}">
      <dsp:nvSpPr>
        <dsp:cNvPr id="0" name=""/>
        <dsp:cNvSpPr/>
      </dsp:nvSpPr>
      <dsp:spPr>
        <a:xfrm>
          <a:off x="214814" y="2824168"/>
          <a:ext cx="390571" cy="3905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C9D9E3-D65A-4B65-8388-BBBE021CE9D5}">
      <dsp:nvSpPr>
        <dsp:cNvPr id="0" name=""/>
        <dsp:cNvSpPr/>
      </dsp:nvSpPr>
      <dsp:spPr>
        <a:xfrm>
          <a:off x="820200" y="2664388"/>
          <a:ext cx="4494342" cy="71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55" tIns="75155" rIns="75155" bIns="75155" numCol="1" spcCol="1270" anchor="ctr" anchorCtr="0">
          <a:noAutofit/>
        </a:bodyPr>
        <a:lstStyle/>
        <a:p>
          <a:pPr marL="0" lvl="0" indent="0" algn="l" defTabSz="666750">
            <a:lnSpc>
              <a:spcPct val="100000"/>
            </a:lnSpc>
            <a:spcBef>
              <a:spcPct val="0"/>
            </a:spcBef>
            <a:spcAft>
              <a:spcPct val="35000"/>
            </a:spcAft>
            <a:buNone/>
          </a:pPr>
          <a:r>
            <a:rPr lang="fr-FR" sz="1500" b="1" kern="1200" dirty="0"/>
            <a:t>Destination marketing : public </a:t>
          </a:r>
          <a:r>
            <a:rPr lang="fr-FR" sz="1500" b="1" kern="1200" dirty="0" err="1"/>
            <a:t>sponsorship</a:t>
          </a:r>
          <a:r>
            <a:rPr lang="fr-FR" sz="1500" b="1" kern="1200" dirty="0"/>
            <a:t> </a:t>
          </a:r>
          <a:r>
            <a:rPr lang="fr-FR" sz="1500" b="1" kern="1200" dirty="0" err="1"/>
            <a:t>strategy</a:t>
          </a:r>
          <a:r>
            <a:rPr lang="fr-FR" sz="1500" b="1" kern="1200" dirty="0"/>
            <a:t> </a:t>
          </a:r>
          <a:endParaRPr lang="en-US" sz="1500" kern="1200" dirty="0"/>
        </a:p>
      </dsp:txBody>
      <dsp:txXfrm>
        <a:off x="820200" y="2664388"/>
        <a:ext cx="4494342" cy="7101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F8182-8371-4AFA-AF7A-2914D1D7087E}" type="datetimeFigureOut">
              <a:rPr lang="fr-FR" smtClean="0"/>
              <a:t>29/08/2023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DF63E-2008-45CD-9F9C-C703FDB9E31F}" type="slidenum">
              <a:rPr lang="fr-FR" smtClean="0"/>
              <a:t>‹N°›</a:t>
            </a:fld>
            <a:endParaRPr lang="fr-FR"/>
          </a:p>
        </p:txBody>
      </p:sp>
    </p:spTree>
    <p:extLst>
      <p:ext uri="{BB962C8B-B14F-4D97-AF65-F5344CB8AC3E}">
        <p14:creationId xmlns:p14="http://schemas.microsoft.com/office/powerpoint/2010/main" val="2452903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285750" lvl="0" indent="-285750">
              <a:buFont typeface="Arial" panose="020B0604020202020204" pitchFamily="34" charset="0"/>
              <a:buChar char="•"/>
            </a:pPr>
            <a:r>
              <a:rPr lang="en-US" sz="1500" b="0" noProof="0" dirty="0">
                <a:sym typeface="Wingdings" panose="05000000000000000000" pitchFamily="2" charset="2"/>
              </a:rPr>
              <a:t>The</a:t>
            </a:r>
            <a:r>
              <a:rPr lang="en-US" sz="1500" b="0" baseline="0" noProof="0" dirty="0">
                <a:sym typeface="Wingdings" panose="05000000000000000000" pitchFamily="2" charset="2"/>
              </a:rPr>
              <a:t> answer is clearly </a:t>
            </a:r>
            <a:r>
              <a:rPr lang="en-US" sz="1500" b="1" baseline="0" noProof="0" dirty="0">
                <a:sym typeface="Wingdings" panose="05000000000000000000" pitchFamily="2" charset="2"/>
              </a:rPr>
              <a:t>NO-</a:t>
            </a:r>
            <a:r>
              <a:rPr lang="en-US" sz="1500" b="0" baseline="0" noProof="0" dirty="0">
                <a:sym typeface="Wingdings" panose="05000000000000000000" pitchFamily="2" charset="2"/>
              </a:rPr>
              <a:t> </a:t>
            </a:r>
            <a:r>
              <a:rPr lang="en-US" sz="1500" b="1" baseline="0" noProof="0" dirty="0">
                <a:sym typeface="Wingdings" panose="05000000000000000000" pitchFamily="2" charset="2"/>
              </a:rPr>
              <a:t>it is not only about the channel</a:t>
            </a:r>
          </a:p>
          <a:p>
            <a:pPr marL="285750" lvl="0" indent="-285750">
              <a:buFont typeface="Arial" panose="020B0604020202020204" pitchFamily="34" charset="0"/>
              <a:buChar char="•"/>
            </a:pPr>
            <a:r>
              <a:rPr lang="en-US" sz="1500" b="0" baseline="0" noProof="0" dirty="0">
                <a:sym typeface="Wingdings" panose="05000000000000000000" pitchFamily="2" charset="2"/>
              </a:rPr>
              <a:t>What you see here is </a:t>
            </a:r>
            <a:r>
              <a:rPr lang="en-US" sz="1500" b="1" baseline="0" noProof="0" dirty="0">
                <a:sym typeface="Wingdings" panose="05000000000000000000" pitchFamily="2" charset="2"/>
              </a:rPr>
              <a:t>sports viewership on online screens</a:t>
            </a:r>
            <a:r>
              <a:rPr lang="en-US" sz="1500" b="0" baseline="0" noProof="0" dirty="0">
                <a:sym typeface="Wingdings" panose="05000000000000000000" pitchFamily="2" charset="2"/>
              </a:rPr>
              <a:t>, split by type of content and age</a:t>
            </a:r>
          </a:p>
          <a:p>
            <a:pPr marL="742950" lvl="1" indent="-285750">
              <a:buFont typeface="Arial" panose="020B0604020202020204" pitchFamily="34" charset="0"/>
              <a:buChar char="•"/>
            </a:pPr>
            <a:r>
              <a:rPr lang="en-US" sz="1500" b="1" baseline="0" noProof="0" dirty="0">
                <a:sym typeface="Wingdings" panose="05000000000000000000" pitchFamily="2" charset="2"/>
              </a:rPr>
              <a:t>Good news</a:t>
            </a:r>
            <a:r>
              <a:rPr lang="en-US" sz="1500" b="0" baseline="0" noProof="0" dirty="0">
                <a:sym typeface="Wingdings" panose="05000000000000000000" pitchFamily="2" charset="2"/>
              </a:rPr>
              <a:t>: live is </a:t>
            </a:r>
            <a:r>
              <a:rPr lang="en-US" sz="1500" b="1" baseline="0" noProof="0" dirty="0">
                <a:sym typeface="Wingdings" panose="05000000000000000000" pitchFamily="2" charset="2"/>
              </a:rPr>
              <a:t>still relevant </a:t>
            </a:r>
            <a:r>
              <a:rPr lang="en-US" sz="1500" b="0" baseline="0" noProof="0" dirty="0">
                <a:sym typeface="Wingdings" panose="05000000000000000000" pitchFamily="2" charset="2"/>
              </a:rPr>
              <a:t>! 90% of 16-20 watch live sports on online screens !</a:t>
            </a:r>
          </a:p>
          <a:p>
            <a:pPr marL="742950" lvl="1" indent="-285750">
              <a:buFont typeface="Arial" panose="020B0604020202020204" pitchFamily="34" charset="0"/>
              <a:buChar char="•"/>
            </a:pPr>
            <a:r>
              <a:rPr lang="en-US" sz="1500" b="1" baseline="0" noProof="0" dirty="0">
                <a:sym typeface="Wingdings" panose="05000000000000000000" pitchFamily="2" charset="2"/>
              </a:rPr>
              <a:t>64% of 50+ also do so</a:t>
            </a:r>
            <a:r>
              <a:rPr lang="en-US" sz="1500" b="0" baseline="0" noProof="0" dirty="0">
                <a:sym typeface="Wingdings" panose="05000000000000000000" pitchFamily="2" charset="2"/>
              </a:rPr>
              <a:t>… which sounds like all positive: </a:t>
            </a:r>
            <a:r>
              <a:rPr lang="en-US" sz="1500" b="1" baseline="0" noProof="0" dirty="0">
                <a:sym typeface="Wingdings" panose="05000000000000000000" pitchFamily="2" charset="2"/>
              </a:rPr>
              <a:t>even older generation is changing</a:t>
            </a:r>
          </a:p>
          <a:p>
            <a:pPr marL="742950" lvl="1" indent="-285750">
              <a:buFont typeface="Arial" panose="020B0604020202020204" pitchFamily="34" charset="0"/>
              <a:buChar char="•"/>
            </a:pPr>
            <a:r>
              <a:rPr lang="en-US" sz="1500" b="1" u="sng" baseline="0" noProof="0" dirty="0">
                <a:sym typeface="Wingdings" panose="05000000000000000000" pitchFamily="2" charset="2"/>
              </a:rPr>
              <a:t>BUT HOLD ON</a:t>
            </a:r>
            <a:r>
              <a:rPr lang="en-US" sz="1500" b="0" baseline="0" noProof="0" dirty="0">
                <a:sym typeface="Wingdings" panose="05000000000000000000" pitchFamily="2" charset="2"/>
              </a:rPr>
              <a:t>: When you look at </a:t>
            </a:r>
            <a:r>
              <a:rPr lang="en-US" sz="1500" b="1" baseline="0" noProof="0" dirty="0">
                <a:sym typeface="Wingdings" panose="05000000000000000000" pitchFamily="2" charset="2"/>
              </a:rPr>
              <a:t>non-live</a:t>
            </a:r>
            <a:r>
              <a:rPr lang="en-US" sz="1500" b="0" baseline="0" noProof="0" dirty="0">
                <a:sym typeface="Wingdings" panose="05000000000000000000" pitchFamily="2" charset="2"/>
              </a:rPr>
              <a:t>, the message comes with a TWIST…</a:t>
            </a:r>
          </a:p>
          <a:p>
            <a:pPr marL="1200150" lvl="2" indent="-285750">
              <a:buFont typeface="Arial" panose="020B0604020202020204" pitchFamily="34" charset="0"/>
              <a:buChar char="•"/>
            </a:pPr>
            <a:r>
              <a:rPr lang="en-US" sz="1500" b="0" baseline="0" noProof="0" dirty="0">
                <a:sym typeface="Wingdings" panose="05000000000000000000" pitchFamily="2" charset="2"/>
              </a:rPr>
              <a:t>50+ don’t really watch non-live on online… seems they </a:t>
            </a:r>
            <a:r>
              <a:rPr lang="en-US" sz="1500" b="1" baseline="0" noProof="0" dirty="0">
                <a:sym typeface="Wingdings" panose="05000000000000000000" pitchFamily="2" charset="2"/>
              </a:rPr>
              <a:t>replicate online </a:t>
            </a:r>
            <a:r>
              <a:rPr lang="en-US" sz="1500" b="0" baseline="0" noProof="0" dirty="0">
                <a:sym typeface="Wingdings" panose="05000000000000000000" pitchFamily="2" charset="2"/>
              </a:rPr>
              <a:t>what they used to do on traditional TV: tune-in, watch, then tune out after 90mins</a:t>
            </a:r>
          </a:p>
          <a:p>
            <a:pPr marL="1200150" lvl="2" indent="-285750">
              <a:buFont typeface="Arial" panose="020B0604020202020204" pitchFamily="34" charset="0"/>
              <a:buChar char="•"/>
            </a:pPr>
            <a:r>
              <a:rPr lang="en-US" sz="1500" b="1" baseline="0" noProof="0" dirty="0">
                <a:sym typeface="Wingdings" panose="05000000000000000000" pitchFamily="2" charset="2"/>
              </a:rPr>
              <a:t>&lt;20 is different</a:t>
            </a:r>
            <a:r>
              <a:rPr lang="en-US" sz="1500" b="0" baseline="0" noProof="0" dirty="0">
                <a:sym typeface="Wingdings" panose="05000000000000000000" pitchFamily="2" charset="2"/>
              </a:rPr>
              <a:t>: they tune in to watch live, but still consume a ton of non-live sports… </a:t>
            </a:r>
            <a:r>
              <a:rPr lang="en-US" sz="1500" b="1" baseline="0" noProof="0" dirty="0">
                <a:sym typeface="Wingdings" panose="05000000000000000000" pitchFamily="2" charset="2"/>
              </a:rPr>
              <a:t>what does this tell us?</a:t>
            </a:r>
          </a:p>
          <a:p>
            <a:pPr marL="1657350" lvl="3" indent="-285750">
              <a:buFont typeface="Arial" panose="020B0604020202020204" pitchFamily="34" charset="0"/>
              <a:buChar char="•"/>
            </a:pPr>
            <a:r>
              <a:rPr lang="en-US" sz="1500" b="0" baseline="0" noProof="0" dirty="0">
                <a:sym typeface="Wingdings" panose="05000000000000000000" pitchFamily="2" charset="2"/>
              </a:rPr>
              <a:t>1. there is as </a:t>
            </a:r>
            <a:r>
              <a:rPr lang="en-US" sz="1500" b="1" baseline="0" noProof="0" dirty="0">
                <a:sym typeface="Wingdings" panose="05000000000000000000" pitchFamily="2" charset="2"/>
              </a:rPr>
              <a:t>much media </a:t>
            </a:r>
            <a:r>
              <a:rPr lang="en-US" sz="1500" b="0" baseline="0" noProof="0" dirty="0">
                <a:sym typeface="Wingdings" panose="05000000000000000000" pitchFamily="2" charset="2"/>
              </a:rPr>
              <a:t>value in live as there is in non-live sports (at a minimum)</a:t>
            </a:r>
          </a:p>
          <a:p>
            <a:pPr marL="1657350" lvl="3" indent="-285750">
              <a:buFont typeface="Arial" panose="020B0604020202020204" pitchFamily="34" charset="0"/>
              <a:buChar char="•"/>
            </a:pPr>
            <a:r>
              <a:rPr lang="en-US" sz="1500" b="0" baseline="0" noProof="0" dirty="0">
                <a:sym typeface="Wingdings" panose="05000000000000000000" pitchFamily="2" charset="2"/>
              </a:rPr>
              <a:t>2. </a:t>
            </a:r>
            <a:r>
              <a:rPr lang="en-US" sz="1500" b="1" baseline="0" noProof="0" dirty="0">
                <a:sym typeface="Wingdings" panose="05000000000000000000" pitchFamily="2" charset="2"/>
              </a:rPr>
              <a:t>HOWEVER</a:t>
            </a:r>
            <a:r>
              <a:rPr lang="en-US" sz="1500" b="0" baseline="0" noProof="0" dirty="0">
                <a:sym typeface="Wingdings" panose="05000000000000000000" pitchFamily="2" charset="2"/>
              </a:rPr>
              <a:t>, </a:t>
            </a:r>
            <a:r>
              <a:rPr lang="en-US" sz="1500" b="1" baseline="0" noProof="0" dirty="0">
                <a:sym typeface="Wingdings" panose="05000000000000000000" pitchFamily="2" charset="2"/>
              </a:rPr>
              <a:t>younger generation do not consume with the same degree of concentration</a:t>
            </a:r>
            <a:r>
              <a:rPr lang="en-US" sz="1500" b="0" baseline="0" noProof="0" dirty="0">
                <a:sym typeface="Wingdings" panose="05000000000000000000" pitchFamily="2" charset="2"/>
              </a:rPr>
              <a:t>, hence their need for non-live…</a:t>
            </a:r>
          </a:p>
          <a:p>
            <a:pPr marL="2114550" lvl="4" indent="-285750">
              <a:buFont typeface="Arial" panose="020B0604020202020204" pitchFamily="34" charset="0"/>
              <a:buChar char="•"/>
            </a:pPr>
            <a:r>
              <a:rPr lang="en-US" sz="1600" b="0" kern="1200" noProof="0" dirty="0">
                <a:solidFill>
                  <a:schemeClr val="tx1"/>
                </a:solidFill>
                <a:effectLst/>
                <a:latin typeface="+mn-lt"/>
                <a:ea typeface="+mn-ea"/>
                <a:cs typeface="+mn-cs"/>
              </a:rPr>
              <a:t>As reminder.</a:t>
            </a:r>
          </a:p>
          <a:p>
            <a:pPr marL="2571750" lvl="5" indent="-285750">
              <a:buFont typeface="Arial" panose="020B0604020202020204" pitchFamily="34" charset="0"/>
              <a:buChar char="•"/>
            </a:pPr>
            <a:r>
              <a:rPr lang="en-US" sz="1600" b="0" kern="1200" noProof="0" dirty="0">
                <a:solidFill>
                  <a:schemeClr val="tx1"/>
                </a:solidFill>
                <a:effectLst/>
                <a:latin typeface="+mn-lt"/>
                <a:ea typeface="+mn-ea"/>
                <a:cs typeface="+mn-cs"/>
              </a:rPr>
              <a:t>74% of 2</a:t>
            </a:r>
            <a:r>
              <a:rPr lang="en-US" sz="1600" b="0" kern="1200" baseline="30000" noProof="0" dirty="0">
                <a:solidFill>
                  <a:schemeClr val="tx1"/>
                </a:solidFill>
                <a:effectLst/>
                <a:latin typeface="+mn-lt"/>
                <a:ea typeface="+mn-ea"/>
                <a:cs typeface="+mn-cs"/>
              </a:rPr>
              <a:t>nd</a:t>
            </a:r>
            <a:r>
              <a:rPr lang="en-US" sz="1600" b="0" kern="1200" noProof="0" dirty="0">
                <a:solidFill>
                  <a:schemeClr val="tx1"/>
                </a:solidFill>
                <a:effectLst/>
                <a:latin typeface="+mn-lt"/>
                <a:ea typeface="+mn-ea"/>
                <a:cs typeface="+mn-cs"/>
              </a:rPr>
              <a:t> screen content they is unrelated to what they are watching on TV</a:t>
            </a:r>
          </a:p>
          <a:p>
            <a:pPr marL="2571750" lvl="5" indent="-285750">
              <a:buFont typeface="Arial" panose="020B0604020202020204" pitchFamily="34" charset="0"/>
              <a:buChar char="•"/>
            </a:pPr>
            <a:r>
              <a:rPr lang="en-US" sz="1600" b="0" kern="1200" baseline="0" noProof="0" dirty="0">
                <a:solidFill>
                  <a:schemeClr val="tx1"/>
                </a:solidFill>
                <a:effectLst/>
                <a:latin typeface="+mn-lt"/>
                <a:ea typeface="+mn-ea"/>
                <a:cs typeface="+mn-cs"/>
                <a:sym typeface="Wingdings" panose="05000000000000000000" pitchFamily="2" charset="2"/>
              </a:rPr>
              <a:t>So, during half-time or any boring moment of the match, they will tune out…</a:t>
            </a:r>
            <a:endParaRPr lang="en-US" sz="1500" b="0" baseline="0" noProof="0" dirty="0">
              <a:sym typeface="Wingdings" panose="05000000000000000000" pitchFamily="2" charset="2"/>
            </a:endParaRPr>
          </a:p>
          <a:p>
            <a:pPr marL="2114550" lvl="4" indent="-285750">
              <a:buFont typeface="Arial" panose="020B0604020202020204" pitchFamily="34" charset="0"/>
              <a:buChar char="•"/>
            </a:pPr>
            <a:endParaRPr lang="en-US" sz="1500" b="0" baseline="0" noProof="0" dirty="0">
              <a:sym typeface="Wingdings" panose="05000000000000000000" pitchFamily="2" charset="2"/>
            </a:endParaRPr>
          </a:p>
          <a:p>
            <a:pPr marL="285750" lvl="0" indent="-285750">
              <a:buFont typeface="Arial" panose="020B0604020202020204" pitchFamily="34" charset="0"/>
              <a:buChar char="•"/>
            </a:pPr>
            <a:r>
              <a:rPr lang="en-US" sz="1600" b="0" noProof="0" dirty="0"/>
              <a:t>What</a:t>
            </a:r>
            <a:r>
              <a:rPr lang="en-US" sz="1600" b="0" baseline="0" noProof="0" dirty="0"/>
              <a:t> des this tell us? </a:t>
            </a:r>
          </a:p>
          <a:p>
            <a:pPr marL="285750" lvl="0" indent="-285750">
              <a:buFont typeface="Arial" panose="020B0604020202020204" pitchFamily="34" charset="0"/>
              <a:buChar char="•"/>
            </a:pPr>
            <a:r>
              <a:rPr lang="en-US" sz="1600" b="0" noProof="0" dirty="0"/>
              <a:t>If you </a:t>
            </a:r>
            <a:r>
              <a:rPr lang="en-US" sz="1600" b="0" noProof="0" dirty="0" err="1"/>
              <a:t>wanna</a:t>
            </a:r>
            <a:r>
              <a:rPr lang="en-US" sz="1600" b="0" noProof="0" dirty="0"/>
              <a:t> be a </a:t>
            </a:r>
            <a:r>
              <a:rPr lang="en-US" sz="1600" b="1" noProof="0" dirty="0"/>
              <a:t>winner</a:t>
            </a:r>
            <a:r>
              <a:rPr lang="en-US" sz="1600" b="0" noProof="0" dirty="0"/>
              <a:t> in the race for </a:t>
            </a:r>
            <a:r>
              <a:rPr lang="en-US" sz="1600" b="1" noProof="0" dirty="0"/>
              <a:t>live spectators</a:t>
            </a:r>
            <a:endParaRPr lang="en-US" sz="1600" b="0" noProof="0" dirty="0"/>
          </a:p>
          <a:p>
            <a:pPr marL="742950" lvl="1" indent="-285750">
              <a:buFont typeface="Arial" panose="020B0604020202020204" pitchFamily="34" charset="0"/>
              <a:buChar char="•"/>
            </a:pPr>
            <a:r>
              <a:rPr lang="en-US" sz="1600" b="0" noProof="0" dirty="0"/>
              <a:t>innovate on and off the pitch</a:t>
            </a:r>
          </a:p>
          <a:p>
            <a:pPr marL="742950" lvl="1" indent="-285750">
              <a:buFont typeface="Arial" panose="020B0604020202020204" pitchFamily="34" charset="0"/>
              <a:buChar char="•"/>
            </a:pPr>
            <a:r>
              <a:rPr lang="en-US" sz="1600" b="0" noProof="0" dirty="0"/>
              <a:t>integrate the variety and </a:t>
            </a:r>
            <a:r>
              <a:rPr lang="en-US" sz="1600" b="0" noProof="0" dirty="0" err="1"/>
              <a:t>personalisation</a:t>
            </a:r>
            <a:r>
              <a:rPr lang="en-US" sz="1600" b="0" noProof="0" dirty="0"/>
              <a:t> of on-demand within a context of live consumption, all while </a:t>
            </a:r>
          </a:p>
          <a:p>
            <a:pPr marL="742950" lvl="1" indent="-285750">
              <a:buFont typeface="Arial" panose="020B0604020202020204" pitchFamily="34" charset="0"/>
              <a:buChar char="•"/>
            </a:pPr>
            <a:r>
              <a:rPr lang="en-US" sz="1600" b="0" noProof="0" dirty="0"/>
              <a:t>ensuring a seamless transition into the conversations taking place on social media</a:t>
            </a:r>
          </a:p>
          <a:p>
            <a:pPr marL="120650" lvl="0" indent="-342900">
              <a:buFontTx/>
              <a:buChar char="-"/>
            </a:pPr>
            <a:endParaRPr lang="en-US" sz="2000" b="0" noProof="0" dirty="0">
              <a:sym typeface="Wingdings" panose="05000000000000000000" pitchFamily="2" charset="2"/>
            </a:endParaRPr>
          </a:p>
          <a:p>
            <a:pPr marL="0" lvl="0" indent="0">
              <a:buFont typeface="Arial" panose="020B0604020202020204" pitchFamily="34" charset="0"/>
              <a:buNone/>
            </a:pPr>
            <a:endParaRPr lang="en-US" sz="1500" b="0" baseline="0" noProof="0" dirty="0">
              <a:sym typeface="Wingdings" panose="05000000000000000000" pitchFamily="2" charset="2"/>
            </a:endParaRPr>
          </a:p>
          <a:p>
            <a:pPr marL="0" lvl="0" indent="0">
              <a:buFont typeface="Arial" panose="020B0604020202020204" pitchFamily="34" charset="0"/>
              <a:buNone/>
            </a:pPr>
            <a:endParaRPr lang="en-US" sz="1500" b="0" noProof="0" dirty="0">
              <a:sym typeface="Wingdings" panose="05000000000000000000" pitchFamily="2" charset="2"/>
            </a:endParaRPr>
          </a:p>
          <a:p>
            <a:pPr marL="0" lvl="0" indent="0">
              <a:buFont typeface="Arial" panose="020B0604020202020204" pitchFamily="34" charset="0"/>
              <a:buNone/>
            </a:pPr>
            <a:endParaRPr lang="en-US" sz="1500" b="0" noProof="0" dirty="0">
              <a:sym typeface="Wingdings" panose="05000000000000000000" pitchFamily="2" charset="2"/>
            </a:endParaRPr>
          </a:p>
          <a:p>
            <a:pPr marL="0" lvl="0" indent="0">
              <a:buFont typeface="Arial" panose="020B0604020202020204" pitchFamily="34" charset="0"/>
              <a:buNone/>
            </a:pPr>
            <a:r>
              <a:rPr lang="en-US" sz="1500" b="0" noProof="0" dirty="0">
                <a:sym typeface="Wingdings" panose="05000000000000000000" pitchFamily="2" charset="2"/>
              </a:rPr>
              <a:t>FOCUSSED</a:t>
            </a:r>
            <a:r>
              <a:rPr lang="en-US" sz="1500" b="0" baseline="0" noProof="0" dirty="0">
                <a:sym typeface="Wingdings" panose="05000000000000000000" pitchFamily="2" charset="2"/>
              </a:rPr>
              <a:t> Vs. DISTRACTED</a:t>
            </a:r>
            <a:endParaRPr lang="en-US" sz="1500" b="0" noProof="0" dirty="0">
              <a:sym typeface="Wingdings" panose="05000000000000000000" pitchFamily="2" charset="2"/>
            </a:endParaRPr>
          </a:p>
          <a:p>
            <a:pPr marL="63500" lvl="0" indent="-285750">
              <a:buFont typeface="Arial" panose="020B0604020202020204" pitchFamily="34" charset="0"/>
              <a:buChar char="•"/>
            </a:pPr>
            <a:r>
              <a:rPr lang="en-US" sz="1500" b="0" noProof="0" dirty="0">
                <a:sym typeface="Wingdings" panose="05000000000000000000" pitchFamily="2" charset="2"/>
              </a:rPr>
              <a:t>Older generations</a:t>
            </a:r>
            <a:r>
              <a:rPr lang="en-US" sz="1500" b="0" baseline="0" noProof="0" dirty="0">
                <a:sym typeface="Wingdings" panose="05000000000000000000" pitchFamily="2" charset="2"/>
              </a:rPr>
              <a:t> still consuming live online, but not the case for non-live (similar to traditional channels: tune in to watch entire broadcast  satiated by live)</a:t>
            </a:r>
          </a:p>
          <a:p>
            <a:pPr marL="63500" lvl="0" indent="-285750">
              <a:buFont typeface="Arial" panose="020B0604020202020204" pitchFamily="34" charset="0"/>
              <a:buChar char="•"/>
            </a:pPr>
            <a:r>
              <a:rPr lang="en-US" sz="1500" b="0" baseline="0" noProof="0" dirty="0">
                <a:sym typeface="Wingdings" panose="05000000000000000000" pitchFamily="2" charset="2"/>
              </a:rPr>
              <a:t>Younger generations: picture very different (more non-live than live online: engaging with sports content differently: YouTube, social media platforms, etc.)</a:t>
            </a:r>
          </a:p>
          <a:p>
            <a:pPr marL="63500" lvl="0" indent="-285750">
              <a:buFont typeface="Arial" panose="020B0604020202020204" pitchFamily="34" charset="0"/>
              <a:buChar char="•"/>
            </a:pPr>
            <a:r>
              <a:rPr lang="en-US" sz="1200" b="0" kern="1200" noProof="0" dirty="0">
                <a:solidFill>
                  <a:schemeClr val="tx1"/>
                </a:solidFill>
                <a:effectLst/>
                <a:latin typeface="+mn-lt"/>
                <a:ea typeface="+mn-ea"/>
                <a:cs typeface="+mn-cs"/>
              </a:rPr>
              <a:t>E.g. TV viewers in US:</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70%+</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use 2</a:t>
            </a:r>
            <a:r>
              <a:rPr lang="en-US" sz="1200" b="0" kern="1200" baseline="30000" noProof="0" dirty="0">
                <a:solidFill>
                  <a:schemeClr val="tx1"/>
                </a:solidFill>
                <a:effectLst/>
                <a:latin typeface="+mn-lt"/>
                <a:ea typeface="+mn-ea"/>
                <a:cs typeface="+mn-cs"/>
              </a:rPr>
              <a:t>nd</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screen while watching </a:t>
            </a:r>
            <a:r>
              <a:rPr lang="en-US" sz="1200" b="0" kern="1200" baseline="0" noProof="0" dirty="0">
                <a:solidFill>
                  <a:schemeClr val="tx1"/>
                </a:solidFill>
                <a:effectLst/>
                <a:latin typeface="+mn-lt"/>
                <a:ea typeface="+mn-ea"/>
                <a:cs typeface="+mn-cs"/>
              </a:rPr>
              <a:t>(</a:t>
            </a:r>
            <a:r>
              <a:rPr lang="en-US" sz="1200" b="0" kern="1200" noProof="0" dirty="0">
                <a:solidFill>
                  <a:schemeClr val="tx1"/>
                </a:solidFill>
                <a:effectLst/>
                <a:latin typeface="+mn-lt"/>
                <a:ea typeface="+mn-ea"/>
                <a:cs typeface="+mn-cs"/>
              </a:rPr>
              <a:t>91%+</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using smartphones, 74% of 2</a:t>
            </a:r>
            <a:r>
              <a:rPr lang="en-US" sz="1200" b="0" kern="1200" baseline="30000" noProof="0" dirty="0">
                <a:solidFill>
                  <a:schemeClr val="tx1"/>
                </a:solidFill>
                <a:effectLst/>
                <a:latin typeface="+mn-lt"/>
                <a:ea typeface="+mn-ea"/>
                <a:cs typeface="+mn-cs"/>
              </a:rPr>
              <a:t>nd</a:t>
            </a:r>
            <a:r>
              <a:rPr lang="en-US" sz="1200" b="0" kern="1200" noProof="0" dirty="0">
                <a:solidFill>
                  <a:schemeClr val="tx1"/>
                </a:solidFill>
                <a:effectLst/>
                <a:latin typeface="+mn-lt"/>
                <a:ea typeface="+mn-ea"/>
                <a:cs typeface="+mn-cs"/>
              </a:rPr>
              <a:t> screen content they is unrelated to what they are watching on TV. </a:t>
            </a:r>
          </a:p>
          <a:p>
            <a:pPr marL="63500" lvl="0" indent="-285750">
              <a:buFont typeface="Arial" panose="020B0604020202020204" pitchFamily="34" charset="0"/>
              <a:buChar char="•"/>
            </a:pPr>
            <a:r>
              <a:rPr lang="en-US" sz="1200" b="0" kern="1200" noProof="0" dirty="0">
                <a:solidFill>
                  <a:schemeClr val="tx1"/>
                </a:solidFill>
                <a:effectLst/>
                <a:latin typeface="+mn-lt"/>
                <a:ea typeface="+mn-ea"/>
                <a:cs typeface="+mn-cs"/>
              </a:rPr>
              <a:t>U-35:</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watch live in a more distracted manner, and for shorter durations than O-35, or only tune in for most premium, socially engaging, must-see content</a:t>
            </a:r>
            <a:r>
              <a:rPr lang="en-US" sz="1200" b="0" kern="1200" baseline="0" noProof="0" dirty="0">
                <a:solidFill>
                  <a:schemeClr val="tx1"/>
                </a:solidFill>
                <a:effectLst/>
                <a:latin typeface="+mn-lt"/>
                <a:ea typeface="+mn-ea"/>
                <a:cs typeface="+mn-cs"/>
              </a:rPr>
              <a:t> (threshold up)</a:t>
            </a:r>
            <a:endParaRPr lang="en-US" sz="1500" b="0" noProof="0" dirty="0">
              <a:sym typeface="Wingdings" panose="05000000000000000000" pitchFamily="2" charset="2"/>
            </a:endParaRPr>
          </a:p>
          <a:p>
            <a:pPr marL="0" lvl="0" indent="-222250">
              <a:buFont typeface="Arial" panose="020B0604020202020204" pitchFamily="34" charset="0"/>
              <a:buNone/>
            </a:pPr>
            <a:endParaRPr lang="en-US" sz="1500" b="0" noProof="0" dirty="0">
              <a:sym typeface="Wingdings" panose="05000000000000000000" pitchFamily="2" charset="2"/>
            </a:endParaRPr>
          </a:p>
          <a:p>
            <a:pPr marL="0" lvl="0" indent="-222250">
              <a:buFont typeface="Arial" panose="020B0604020202020204" pitchFamily="34" charset="0"/>
              <a:buNone/>
            </a:pPr>
            <a:r>
              <a:rPr lang="en-US" sz="1500" b="0" noProof="0" dirty="0">
                <a:sym typeface="Wingdings" panose="05000000000000000000" pitchFamily="2" charset="2"/>
              </a:rPr>
              <a:t>Display IRIS graph of live Vs. non-live: key messages = not clear if shift is in type of content consumed or through which channel; </a:t>
            </a:r>
            <a:r>
              <a:rPr lang="en-US" b="0" noProof="0" dirty="0"/>
              <a:t>64 per cent of people above 50 watch live sports through online screens, demonstrating that the older generation is adapting to new ways of consuming live. As for non-live content, however, only under a quarter of those above 50 consume them online; so older people consuming sport in a similar way offline as online (take time to watch full broadcast live); our view is that going forward, the winners in the race for live spectators will be the ones innovating the most on and off the pitch, integrating the variety and </a:t>
            </a:r>
            <a:r>
              <a:rPr lang="en-US" b="0" noProof="0" dirty="0" err="1"/>
              <a:t>personalisation</a:t>
            </a:r>
            <a:r>
              <a:rPr lang="en-US" b="0" noProof="0" dirty="0"/>
              <a:t> of on-demand within a context of live consumption, all while ensuring a seamless transition into the conversations taking place on social media</a:t>
            </a:r>
            <a:endParaRPr lang="en-US" sz="1500" b="0" noProof="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048706B8-EBCC-470A-8AE8-B49CE76EE6E5}" type="slidenum">
              <a:rPr lang="en-GB" smtClean="0"/>
              <a:pPr/>
              <a:t>17</a:t>
            </a:fld>
            <a:endParaRPr lang="en-GB" dirty="0"/>
          </a:p>
        </p:txBody>
      </p:sp>
    </p:spTree>
    <p:extLst>
      <p:ext uri="{BB962C8B-B14F-4D97-AF65-F5344CB8AC3E}">
        <p14:creationId xmlns:p14="http://schemas.microsoft.com/office/powerpoint/2010/main" val="198604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dirty="0">
                <a:sym typeface="Wingdings" panose="05000000000000000000" pitchFamily="2" charset="2"/>
              </a:rPr>
              <a:t>We</a:t>
            </a:r>
            <a:r>
              <a:rPr lang="en-US" sz="1200" b="0" baseline="0" noProof="0" dirty="0">
                <a:sym typeface="Wingdings" panose="05000000000000000000" pitchFamily="2" charset="2"/>
              </a:rPr>
              <a:t> also brought this dichotomy of </a:t>
            </a:r>
            <a:r>
              <a:rPr lang="en-US" sz="1200" b="1" baseline="0" noProof="0" dirty="0">
                <a:sym typeface="Wingdings" panose="05000000000000000000" pitchFamily="2" charset="2"/>
              </a:rPr>
              <a:t>type of content </a:t>
            </a:r>
            <a:r>
              <a:rPr lang="en-US" sz="1200" b="0" baseline="0" noProof="0" dirty="0">
                <a:sym typeface="Wingdings" panose="05000000000000000000" pitchFamily="2" charset="2"/>
              </a:rPr>
              <a:t>vs </a:t>
            </a:r>
            <a:r>
              <a:rPr lang="en-US" sz="1200" b="1" baseline="0" noProof="0" dirty="0">
                <a:sym typeface="Wingdings" panose="05000000000000000000" pitchFamily="2" charset="2"/>
              </a:rPr>
              <a:t>channel of consumption </a:t>
            </a:r>
            <a:r>
              <a:rPr lang="en-US" sz="1200" b="0" baseline="0" noProof="0" dirty="0">
                <a:sym typeface="Wingdings" panose="05000000000000000000" pitchFamily="2" charset="2"/>
              </a:rPr>
              <a:t>to our respondents</a:t>
            </a:r>
            <a:endParaRPr lang="en-US" sz="1200" b="1" noProof="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dirty="0">
                <a:sym typeface="Wingdings" panose="05000000000000000000" pitchFamily="2" charset="2"/>
              </a:rPr>
              <a:t>We’ve asked</a:t>
            </a:r>
            <a:r>
              <a:rPr lang="en-US" sz="1200" b="0" baseline="0" noProof="0" dirty="0">
                <a:sym typeface="Wingdings" panose="05000000000000000000" pitchFamily="2" charset="2"/>
              </a:rPr>
              <a:t> to tell us how they expected consumption of content to grow going forward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Highlights or other type of “on demand” came up on top</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 the best format for mobile, online and short-form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 makes it clear how important to produce appealing content for before and after (not only during)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The bedrock of sports media (Live) comes in second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UGC 3</a:t>
            </a:r>
            <a:r>
              <a:rPr lang="en-US" sz="1200" b="0" baseline="30000" noProof="0" dirty="0">
                <a:sym typeface="Wingdings" panose="05000000000000000000" pitchFamily="2" charset="2"/>
              </a:rPr>
              <a:t>rd</a:t>
            </a:r>
            <a:r>
              <a:rPr lang="en-US" sz="1200" b="0" baseline="0" noProof="0" dirty="0">
                <a:sym typeface="Wingdings" panose="05000000000000000000" pitchFamily="2" charset="2"/>
              </a:rPr>
              <a:t> and 4</a:t>
            </a:r>
            <a:r>
              <a:rPr lang="en-US" sz="1200" b="0" baseline="30000" noProof="0" dirty="0">
                <a:sym typeface="Wingdings" panose="05000000000000000000" pitchFamily="2" charset="2"/>
              </a:rPr>
              <a:t>th</a:t>
            </a:r>
            <a:r>
              <a:rPr lang="en-US" sz="1200" b="0" baseline="0" noProof="0" dirty="0">
                <a:sym typeface="Wingdings" panose="05000000000000000000" pitchFamily="2" charset="2"/>
              </a:rPr>
              <a:t>: teams and fans… </a:t>
            </a:r>
            <a:r>
              <a:rPr lang="en-US" sz="1200" b="1" baseline="0" noProof="0" dirty="0">
                <a:sym typeface="Wingdings" panose="05000000000000000000" pitchFamily="2" charset="2"/>
              </a:rPr>
              <a:t>AUTHENTICIY</a:t>
            </a:r>
            <a:r>
              <a:rPr lang="en-US" sz="1200" b="0" baseline="0" noProof="0" dirty="0">
                <a:sym typeface="Wingdings" panose="05000000000000000000" pitchFamily="2" charset="2"/>
              </a:rPr>
              <a:t> front and center… so more to see from the likes of COPA90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noProof="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dirty="0">
                <a:sym typeface="Wingdings" panose="05000000000000000000" pitchFamily="2" charset="2"/>
              </a:rPr>
              <a:t>In</a:t>
            </a:r>
            <a:r>
              <a:rPr lang="en-US" sz="1200" b="0" baseline="0" noProof="0" dirty="0">
                <a:sym typeface="Wingdings" panose="05000000000000000000" pitchFamily="2" charset="2"/>
              </a:rPr>
              <a:t> regards to channels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Digital on top –headed by Tech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 Significant noise they have been making the rights market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 Seems to confirm the industry sees them as the ones that will potentially replace traditional pay and FTA</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because of their ability to use sports as a way to keep a growing user based loyal and engaged….</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We’ve now looked at Media… </a:t>
            </a:r>
            <a:r>
              <a:rPr lang="en-GB" sz="1200" b="1" i="0" kern="1200" dirty="0">
                <a:solidFill>
                  <a:schemeClr val="tx1"/>
                </a:solidFill>
                <a:effectLst/>
                <a:latin typeface="+mn-lt"/>
                <a:ea typeface="+mn-ea"/>
                <a:cs typeface="+mn-cs"/>
              </a:rPr>
              <a:t>but what about sponsorship?</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048706B8-EBCC-470A-8AE8-B49CE76EE6E5}" type="slidenum">
              <a:rPr lang="en-GB" smtClean="0"/>
              <a:pPr/>
              <a:t>19</a:t>
            </a:fld>
            <a:endParaRPr lang="en-GB" dirty="0"/>
          </a:p>
        </p:txBody>
      </p:sp>
    </p:spTree>
    <p:extLst>
      <p:ext uri="{BB962C8B-B14F-4D97-AF65-F5344CB8AC3E}">
        <p14:creationId xmlns:p14="http://schemas.microsoft.com/office/powerpoint/2010/main" val="3112095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GB" sz="1500" dirty="0">
                <a:sym typeface="Wingdings" panose="05000000000000000000" pitchFamily="2" charset="2"/>
              </a:rPr>
              <a:t>We also looked at growth in terms of </a:t>
            </a:r>
            <a:r>
              <a:rPr lang="en-GB" sz="1500" b="1" dirty="0">
                <a:sym typeface="Wingdings" panose="05000000000000000000" pitchFamily="2" charset="2"/>
              </a:rPr>
              <a:t>revenue streams-</a:t>
            </a:r>
          </a:p>
          <a:p>
            <a:pPr marL="285750" lvl="0" indent="-285750">
              <a:buFont typeface="Arial" panose="020B0604020202020204" pitchFamily="34" charset="0"/>
              <a:buChar char="•"/>
            </a:pPr>
            <a:r>
              <a:rPr lang="en-GB" sz="1500" dirty="0">
                <a:sym typeface="Wingdings" panose="05000000000000000000" pitchFamily="2" charset="2"/>
              </a:rPr>
              <a:t>To</a:t>
            </a:r>
            <a:r>
              <a:rPr lang="en-GB" sz="1500" baseline="0" dirty="0">
                <a:sym typeface="Wingdings" panose="05000000000000000000" pitchFamily="2" charset="2"/>
              </a:rPr>
              <a:t> cater for transition from traditional to digital, we have split DIGITAL from TRADITIONAL TBV rights…</a:t>
            </a:r>
            <a:endParaRPr lang="en-GB" sz="1500" dirty="0">
              <a:sym typeface="Wingdings" panose="05000000000000000000" pitchFamily="2" charset="2"/>
            </a:endParaRPr>
          </a:p>
          <a:p>
            <a:pPr marL="285750" lvl="0" indent="-285750">
              <a:buFont typeface="Arial" panose="020B0604020202020204" pitchFamily="34" charset="0"/>
              <a:buChar char="•"/>
            </a:pPr>
            <a:r>
              <a:rPr lang="en-GB" sz="1500" dirty="0">
                <a:sym typeface="Wingdings" panose="05000000000000000000" pitchFamily="2" charset="2"/>
              </a:rPr>
              <a:t>respondents expect</a:t>
            </a:r>
          </a:p>
          <a:p>
            <a:pPr marL="742950" lvl="1" indent="-285750">
              <a:buFont typeface="Arial" panose="020B0604020202020204" pitchFamily="34" charset="0"/>
              <a:buChar char="•"/>
            </a:pPr>
            <a:r>
              <a:rPr lang="en-GB" sz="1500" dirty="0">
                <a:sym typeface="Wingdings" panose="05000000000000000000" pitchFamily="2" charset="2"/>
              </a:rPr>
              <a:t>11.5% for Digital</a:t>
            </a:r>
            <a:r>
              <a:rPr lang="en-GB" sz="1500" baseline="0" dirty="0">
                <a:sym typeface="Wingdings" panose="05000000000000000000" pitchFamily="2" charset="2"/>
              </a:rPr>
              <a:t> media rights</a:t>
            </a:r>
          </a:p>
          <a:p>
            <a:pPr marL="742950" lvl="1" indent="-285750">
              <a:buFont typeface="Arial" panose="020B0604020202020204" pitchFamily="34" charset="0"/>
              <a:buChar char="•"/>
            </a:pPr>
            <a:r>
              <a:rPr lang="en-GB" sz="1500" baseline="0" dirty="0">
                <a:sym typeface="Wingdings" panose="05000000000000000000" pitchFamily="2" charset="2"/>
              </a:rPr>
              <a:t>Over 3.5 times higher than traditional TV rights</a:t>
            </a:r>
          </a:p>
          <a:p>
            <a:pPr marL="1200150" lvl="2" indent="-285750">
              <a:buFont typeface="Arial" panose="020B0604020202020204" pitchFamily="34" charset="0"/>
              <a:buChar char="•"/>
            </a:pPr>
            <a:r>
              <a:rPr lang="en-GB" sz="1500" baseline="0" dirty="0">
                <a:sym typeface="Wingdings" panose="05000000000000000000" pitchFamily="2" charset="2"/>
              </a:rPr>
              <a:t>Note that many people expected traditional TV rights to decrease, hence the range starts in the negative zone…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baseline="0" dirty="0">
                <a:sym typeface="Wingdings" panose="05000000000000000000" pitchFamily="2" charset="2"/>
              </a:rPr>
              <a:t>Sponsorship at 5.5%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baseline="0" dirty="0">
                <a:sym typeface="Wingdings" panose="05000000000000000000" pitchFamily="2" charset="2"/>
              </a:rPr>
              <a:t>Interestingly enough, if you </a:t>
            </a:r>
            <a:r>
              <a:rPr lang="en-GB" sz="1500" b="1" baseline="0" dirty="0">
                <a:sym typeface="Wingdings" panose="05000000000000000000" pitchFamily="2" charset="2"/>
              </a:rPr>
              <a:t>consider overall expectations at 7%... </a:t>
            </a:r>
            <a:r>
              <a:rPr lang="en-GB" sz="1500" b="0" baseline="0" dirty="0">
                <a:sym typeface="Wingdings" panose="05000000000000000000" pitchFamily="2" charset="2"/>
              </a:rPr>
              <a:t>Seems most people expect </a:t>
            </a:r>
            <a:r>
              <a:rPr lang="en-GB" sz="1500" baseline="0" dirty="0">
                <a:sym typeface="Wingdings" panose="05000000000000000000" pitchFamily="2" charset="2"/>
              </a:rPr>
              <a:t>that growth is </a:t>
            </a:r>
            <a:r>
              <a:rPr lang="en-GB" sz="1500" b="1" u="sng" baseline="0" dirty="0">
                <a:sym typeface="Wingdings" panose="05000000000000000000" pitchFamily="2" charset="2"/>
              </a:rPr>
              <a:t>over-proportionally</a:t>
            </a:r>
            <a:r>
              <a:rPr lang="en-GB" sz="1500" baseline="0" dirty="0">
                <a:sym typeface="Wingdings" panose="05000000000000000000" pitchFamily="2" charset="2"/>
              </a:rPr>
              <a:t> coming from to Digital Media</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500" dirty="0">
              <a:sym typeface="Wingdings" panose="05000000000000000000" pitchFamily="2" charset="2"/>
            </a:endParaRPr>
          </a:p>
          <a:p>
            <a:pPr marL="0" lvl="0" indent="0">
              <a:buFont typeface="Arial" panose="020B0604020202020204" pitchFamily="34" charset="0"/>
              <a:buNone/>
            </a:pPr>
            <a:endParaRPr lang="en-GB" sz="150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048706B8-EBCC-470A-8AE8-B49CE76EE6E5}" type="slidenum">
              <a:rPr lang="en-GB" smtClean="0"/>
              <a:pPr/>
              <a:t>20</a:t>
            </a:fld>
            <a:endParaRPr lang="en-GB" dirty="0"/>
          </a:p>
        </p:txBody>
      </p:sp>
    </p:spTree>
    <p:extLst>
      <p:ext uri="{BB962C8B-B14F-4D97-AF65-F5344CB8AC3E}">
        <p14:creationId xmlns:p14="http://schemas.microsoft.com/office/powerpoint/2010/main" val="103823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err="1">
                <a:solidFill>
                  <a:schemeClr val="tx1"/>
                </a:solidFill>
                <a:effectLst/>
                <a:latin typeface="+mn-lt"/>
                <a:ea typeface="+mn-ea"/>
                <a:cs typeface="+mn-cs"/>
              </a:rPr>
              <a:t>We’s</a:t>
            </a:r>
            <a:r>
              <a:rPr lang="en-GB" sz="1200" b="0" i="0" kern="1200" dirty="0">
                <a:solidFill>
                  <a:schemeClr val="tx1"/>
                </a:solidFill>
                <a:effectLst/>
                <a:latin typeface="+mn-lt"/>
                <a:ea typeface="+mn-ea"/>
                <a:cs typeface="+mn-cs"/>
              </a:rPr>
              <a:t> asked responds</a:t>
            </a:r>
            <a:r>
              <a:rPr lang="en-GB" sz="1200" b="0" i="0" kern="1200" baseline="0" dirty="0">
                <a:solidFill>
                  <a:schemeClr val="tx1"/>
                </a:solidFill>
                <a:effectLst/>
                <a:latin typeface="+mn-lt"/>
                <a:ea typeface="+mn-ea"/>
                <a:cs typeface="+mn-cs"/>
              </a:rPr>
              <a:t> to tell us what is top priority going forward to generate value from sponsorship:</a:t>
            </a:r>
            <a:endParaRPr lang="en-GB"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It’s all about </a:t>
            </a:r>
            <a:r>
              <a:rPr lang="en-GB" sz="1200" b="1" i="0" kern="1200" dirty="0">
                <a:solidFill>
                  <a:schemeClr val="tx1"/>
                </a:solidFill>
                <a:effectLst/>
                <a:latin typeface="+mn-lt"/>
                <a:ea typeface="+mn-ea"/>
                <a:cs typeface="+mn-cs"/>
              </a:rPr>
              <a:t>personalisation</a:t>
            </a:r>
            <a:r>
              <a:rPr lang="en-GB" sz="1200" b="0" i="0" kern="1200" dirty="0">
                <a:solidFill>
                  <a:schemeClr val="tx1"/>
                </a:solidFill>
                <a:effectLst/>
                <a:latin typeface="+mn-lt"/>
                <a:ea typeface="+mn-ea"/>
                <a:cs typeface="+mn-cs"/>
              </a:rPr>
              <a:t> of content and </a:t>
            </a:r>
            <a:r>
              <a:rPr lang="en-GB" sz="1200" b="1" i="0" kern="1200" dirty="0">
                <a:solidFill>
                  <a:schemeClr val="tx1"/>
                </a:solidFill>
                <a:effectLst/>
                <a:latin typeface="+mn-lt"/>
                <a:ea typeface="+mn-ea"/>
                <a:cs typeface="+mn-cs"/>
              </a:rPr>
              <a:t>knowing your fans</a:t>
            </a:r>
            <a:r>
              <a:rPr lang="en-GB" sz="1200" b="0" i="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end game is to </a:t>
            </a:r>
            <a:r>
              <a:rPr lang="en-GB" sz="1200" b="1" i="0" kern="1200" dirty="0">
                <a:solidFill>
                  <a:schemeClr val="tx1"/>
                </a:solidFill>
                <a:effectLst/>
                <a:latin typeface="+mn-lt"/>
                <a:ea typeface="+mn-ea"/>
                <a:cs typeface="+mn-cs"/>
              </a:rPr>
              <a:t>integrate data from multiple touchpoints </a:t>
            </a:r>
            <a:r>
              <a:rPr lang="en-GB" sz="1200" b="0" i="0" kern="1200" dirty="0">
                <a:solidFill>
                  <a:schemeClr val="tx1"/>
                </a:solidFill>
                <a:effectLst/>
                <a:latin typeface="+mn-lt"/>
                <a:ea typeface="+mn-ea"/>
                <a:cs typeface="+mn-cs"/>
              </a:rPr>
              <a:t>(social media usage, ticketing, merchandising, etc.) in order to build </a:t>
            </a:r>
            <a:r>
              <a:rPr lang="en-GB" sz="1200" b="1" i="0" kern="1200" dirty="0">
                <a:solidFill>
                  <a:schemeClr val="tx1"/>
                </a:solidFill>
                <a:effectLst/>
                <a:latin typeface="+mn-lt"/>
                <a:ea typeface="+mn-ea"/>
                <a:cs typeface="+mn-cs"/>
              </a:rPr>
              <a:t>fan profiles </a:t>
            </a:r>
            <a:r>
              <a:rPr lang="en-GB" sz="1200" b="0" i="0" kern="1200" dirty="0">
                <a:solidFill>
                  <a:schemeClr val="tx1"/>
                </a:solidFill>
                <a:effectLst/>
                <a:latin typeface="+mn-lt"/>
                <a:ea typeface="+mn-ea"/>
                <a:cs typeface="+mn-cs"/>
              </a:rPr>
              <a:t>which will facilitate real-time targeting;</a:t>
            </a:r>
            <a:r>
              <a:rPr lang="en-GB" sz="1200" b="0" i="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b</a:t>
            </a:r>
            <a:r>
              <a:rPr lang="en-GB" sz="1200" b="0" i="0" kern="1200" dirty="0">
                <a:solidFill>
                  <a:schemeClr val="tx1"/>
                </a:solidFill>
                <a:effectLst/>
                <a:latin typeface="+mn-lt"/>
                <a:ea typeface="+mn-ea"/>
                <a:cs typeface="+mn-cs"/>
              </a:rPr>
              <a:t>randed content’s comes in twice here: and exactly</a:t>
            </a:r>
            <a:r>
              <a:rPr lang="en-GB" sz="1200" b="0" i="0" kern="1200" baseline="0" dirty="0">
                <a:solidFill>
                  <a:schemeClr val="tx1"/>
                </a:solidFill>
                <a:effectLst/>
                <a:latin typeface="+mn-lt"/>
                <a:ea typeface="+mn-ea"/>
                <a:cs typeface="+mn-cs"/>
              </a:rPr>
              <a:t> with same results: branded content for own platforms and for that on rights holders</a:t>
            </a:r>
            <a:endParaRPr lang="en-GB"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What does this mean?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Creativity and authenticity are</a:t>
            </a:r>
            <a:r>
              <a:rPr lang="en-GB" sz="1200" b="0" i="0" kern="1200" baseline="0" dirty="0">
                <a:solidFill>
                  <a:schemeClr val="tx1"/>
                </a:solidFill>
                <a:effectLst/>
                <a:latin typeface="+mn-lt"/>
                <a:ea typeface="+mn-ea"/>
                <a:cs typeface="+mn-cs"/>
              </a:rPr>
              <a:t> the way…</a:t>
            </a:r>
            <a:endParaRPr lang="en-GB" sz="1200" b="0" i="0" kern="1200" dirty="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importance</a:t>
            </a:r>
            <a:r>
              <a:rPr lang="en-GB" sz="1200" b="0" i="0" kern="1200" baseline="0" dirty="0">
                <a:solidFill>
                  <a:schemeClr val="tx1"/>
                </a:solidFill>
                <a:effectLst/>
                <a:latin typeface="+mn-lt"/>
                <a:ea typeface="+mn-ea"/>
                <a:cs typeface="+mn-cs"/>
              </a:rPr>
              <a:t> for sponsors to access </a:t>
            </a:r>
            <a:r>
              <a:rPr lang="en-GB" sz="1200" b="0" i="0" kern="1200" dirty="0">
                <a:solidFill>
                  <a:schemeClr val="tx1"/>
                </a:solidFill>
                <a:effectLst/>
                <a:latin typeface="+mn-lt"/>
                <a:ea typeface="+mn-ea"/>
                <a:cs typeface="+mn-cs"/>
              </a:rPr>
              <a:t>athletes’ and teams’ </a:t>
            </a:r>
            <a:r>
              <a:rPr lang="en-GB" sz="1200" b="1" i="0" kern="1200" dirty="0">
                <a:solidFill>
                  <a:schemeClr val="tx1"/>
                </a:solidFill>
                <a:effectLst/>
                <a:latin typeface="+mn-lt"/>
                <a:ea typeface="+mn-ea"/>
                <a:cs typeface="+mn-cs"/>
              </a:rPr>
              <a:t>personalities</a:t>
            </a:r>
            <a:r>
              <a:rPr lang="en-GB" sz="1200" b="0" i="0" kern="1200" dirty="0">
                <a:solidFill>
                  <a:schemeClr val="tx1"/>
                </a:solidFill>
                <a:effectLst/>
                <a:latin typeface="+mn-lt"/>
                <a:ea typeface="+mn-ea"/>
                <a:cs typeface="+mn-cs"/>
              </a:rPr>
              <a:t>, their stories and their values, and, last but not least, </a:t>
            </a:r>
            <a:r>
              <a:rPr lang="en-GB" sz="1200" b="1" i="0" kern="1200" dirty="0">
                <a:solidFill>
                  <a:schemeClr val="tx1"/>
                </a:solidFill>
                <a:effectLst/>
                <a:latin typeface="+mn-lt"/>
                <a:ea typeface="+mn-ea"/>
                <a:cs typeface="+mn-cs"/>
              </a:rPr>
              <a:t>their fans</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What does this tell us about the very structure of sponsorship?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I think, we will be experiencing a “split” within sponsorship as we know it today… today’s sponsors, will either become “partners”… or “advertisers”…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Partners will place their focus on these items: personalisation, branded content – all about engagement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Advertisers will use sports as a way to get their brand outs… and Virtual Advertisement will make that possible</a:t>
            </a:r>
            <a:endParaRPr lang="en-GB" sz="1200" b="0" i="0" kern="1200" dirty="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baseline="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8706B8-EBCC-470A-8AE8-B49CE76EE6E5}" type="slidenum">
              <a:rPr lang="en-GB" smtClean="0"/>
              <a:pPr/>
              <a:t>22</a:t>
            </a:fld>
            <a:endParaRPr lang="en-GB" dirty="0"/>
          </a:p>
        </p:txBody>
      </p:sp>
    </p:spTree>
    <p:extLst>
      <p:ext uri="{BB962C8B-B14F-4D97-AF65-F5344CB8AC3E}">
        <p14:creationId xmlns:p14="http://schemas.microsoft.com/office/powerpoint/2010/main" val="274940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C0B208-C5EB-43CC-9338-42FE52682875}" type="slidenum">
              <a:rPr lang="en-GB" smtClean="0"/>
              <a:t>40</a:t>
            </a:fld>
            <a:endParaRPr lang="en-GB"/>
          </a:p>
        </p:txBody>
      </p:sp>
    </p:spTree>
    <p:extLst>
      <p:ext uri="{BB962C8B-B14F-4D97-AF65-F5344CB8AC3E}">
        <p14:creationId xmlns:p14="http://schemas.microsoft.com/office/powerpoint/2010/main" val="3285589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Master" Target="../slideMasters/slideMaster2.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emf"/><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oleObject" Target="../embeddings/oleObject1.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415810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079631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56671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920139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70170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70656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65770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092655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83C8A5-A1D9-8C6A-BB2E-BC7E1C9AB1E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6068FC3-9656-8AB6-B1A9-98FD8F2CB2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1F53E80-DFCF-C5D3-F922-ECBDBDC0AE2D}"/>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5" name="Espace réservé du pied de page 4">
            <a:extLst>
              <a:ext uri="{FF2B5EF4-FFF2-40B4-BE49-F238E27FC236}">
                <a16:creationId xmlns:a16="http://schemas.microsoft.com/office/drawing/2014/main" id="{B06FD9FC-35D7-0640-1758-7F2C5C2F9F34}"/>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55B45694-2C87-A7B1-9BDC-1402B4AC1275}"/>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942578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6E4165-3A56-66FD-096E-C05158B5D0E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98BC0C0-F8BB-6C6F-0E83-4760D1C7415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C851FA-83C0-C63F-14FE-375084190DC8}"/>
              </a:ext>
            </a:extLst>
          </p:cNvPr>
          <p:cNvSpPr>
            <a:spLocks noGrp="1"/>
          </p:cNvSpPr>
          <p:nvPr>
            <p:ph type="dt" sz="half" idx="10"/>
          </p:nvPr>
        </p:nvSpPr>
        <p:spPr/>
        <p:txBody>
          <a:bodyPr/>
          <a:lstStyle/>
          <a:p>
            <a:fld id="{D62CEF3B-A037-46D0-B02C-1428F07E9383}" type="datetimeFigureOut">
              <a:rPr lang="en-US" smtClean="0"/>
              <a:t>8/29/2023</a:t>
            </a:fld>
            <a:endParaRPr lang="en-US" dirty="0"/>
          </a:p>
        </p:txBody>
      </p:sp>
      <p:sp>
        <p:nvSpPr>
          <p:cNvPr id="5" name="Espace réservé du pied de page 4">
            <a:extLst>
              <a:ext uri="{FF2B5EF4-FFF2-40B4-BE49-F238E27FC236}">
                <a16:creationId xmlns:a16="http://schemas.microsoft.com/office/drawing/2014/main" id="{1CCA7EDA-7063-D362-FBAC-A5D37A1FFA05}"/>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1CE75627-4DB3-5914-500A-CA939F98E173}"/>
              </a:ext>
            </a:extLst>
          </p:cNvPr>
          <p:cNvSpPr>
            <a:spLocks noGrp="1"/>
          </p:cNvSpPr>
          <p:nvPr>
            <p:ph type="sldNum" sz="quarter" idx="12"/>
          </p:nvPr>
        </p:nvSpPr>
        <p:spPr/>
        <p:txBody>
          <a:bodyPr/>
          <a:lstStyle/>
          <a:p>
            <a:fld id="{4CE482DC-2269-4F26-9D2A-7E44B1A4CD85}" type="slidenum">
              <a:rPr lang="en-US" smtClean="0"/>
              <a:t>‹N°›</a:t>
            </a:fld>
            <a:endParaRPr lang="en-US" dirty="0"/>
          </a:p>
        </p:txBody>
      </p:sp>
    </p:spTree>
    <p:extLst>
      <p:ext uri="{BB962C8B-B14F-4D97-AF65-F5344CB8AC3E}">
        <p14:creationId xmlns:p14="http://schemas.microsoft.com/office/powerpoint/2010/main" val="536931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CD7D71-BDF3-7DFF-6E00-C73A68F1D67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550F590-0A8F-EB8E-8471-9B9F67C1B3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DB4FEBB-87FD-A627-2BDD-508175CDCC38}"/>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5" name="Espace réservé du pied de page 4">
            <a:extLst>
              <a:ext uri="{FF2B5EF4-FFF2-40B4-BE49-F238E27FC236}">
                <a16:creationId xmlns:a16="http://schemas.microsoft.com/office/drawing/2014/main" id="{A2E930EC-E595-A99E-FBB1-200839C49D87}"/>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3E2A58A7-52F9-C852-6FBA-D24A7E28642E}"/>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404685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67799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6004C7-267C-1709-4ABF-896AFF767B6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59AED76-85F9-C1F8-032A-32052158431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371978B-B78C-6AF4-2173-9B59DD50C5A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F1A284B-C0F7-E459-EC72-4B5C89A5AB68}"/>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6" name="Espace réservé du pied de page 5">
            <a:extLst>
              <a:ext uri="{FF2B5EF4-FFF2-40B4-BE49-F238E27FC236}">
                <a16:creationId xmlns:a16="http://schemas.microsoft.com/office/drawing/2014/main" id="{6F28334F-0DD8-D8C3-FB34-26CAA51462AF}"/>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DC31A70D-6AB4-2EEF-A339-6B83898BDA70}"/>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244324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2A3134-9176-406C-A286-B1AE0192081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AA87A05-EF58-262C-A4A4-EB58D6F6B0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66064FA-8CFE-F6B4-B40A-5670221C91C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90DC696-3ECF-C215-17F7-AA86419A33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CCDF20-63FF-8E04-1B4C-3B2D6D902FD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64054E9-B8F8-A5BE-612D-7B61399895FC}"/>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8" name="Espace réservé du pied de page 7">
            <a:extLst>
              <a:ext uri="{FF2B5EF4-FFF2-40B4-BE49-F238E27FC236}">
                <a16:creationId xmlns:a16="http://schemas.microsoft.com/office/drawing/2014/main" id="{C8DE711A-DC08-48DE-726E-D499C0D8AE3E}"/>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D60CCCC7-A2A4-18BB-CD54-E92A4B8F0CC1}"/>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419965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5F29BB-EC17-A7A7-DBED-138D81B781A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C022F56-546A-326D-0DB5-8609107F9456}"/>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4" name="Espace réservé du pied de page 3">
            <a:extLst>
              <a:ext uri="{FF2B5EF4-FFF2-40B4-BE49-F238E27FC236}">
                <a16:creationId xmlns:a16="http://schemas.microsoft.com/office/drawing/2014/main" id="{50705491-E6FA-B365-1C3F-B48C3EC2CBCD}"/>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CA9381B9-68DE-F5EF-65E2-43EEC8D528B2}"/>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627341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4516182-D27D-21F3-922D-40237ED6E06D}"/>
              </a:ext>
            </a:extLst>
          </p:cNvPr>
          <p:cNvSpPr>
            <a:spLocks noGrp="1"/>
          </p:cNvSpPr>
          <p:nvPr>
            <p:ph type="dt" sz="half" idx="10"/>
          </p:nvPr>
        </p:nvSpPr>
        <p:spPr/>
        <p:txBody>
          <a:bodyPr/>
          <a:lstStyle/>
          <a:p>
            <a:fld id="{96DFF08F-DC6B-4601-B491-B0F83F6DD2DA}" type="datetimeFigureOut">
              <a:rPr lang="en-US" smtClean="0"/>
              <a:pPr/>
              <a:t>8/29/2023</a:t>
            </a:fld>
            <a:endParaRPr lang="en-US" dirty="0"/>
          </a:p>
        </p:txBody>
      </p:sp>
      <p:sp>
        <p:nvSpPr>
          <p:cNvPr id="3" name="Espace réservé du pied de page 2">
            <a:extLst>
              <a:ext uri="{FF2B5EF4-FFF2-40B4-BE49-F238E27FC236}">
                <a16:creationId xmlns:a16="http://schemas.microsoft.com/office/drawing/2014/main" id="{1721584B-FC0C-F6AE-7FC8-86A3A467F71C}"/>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8C67FCA1-2CC9-D701-AAEB-EC200EAA1661}"/>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76306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555F8C-0A4E-F264-3FEE-AF6B38BB0F3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765545-B88C-0DEE-61D3-604897E0A7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60BC8E0-C50E-B881-31C1-5080D160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221E242-D31E-73CB-BC21-2AC3F86E42B8}"/>
              </a:ext>
            </a:extLst>
          </p:cNvPr>
          <p:cNvSpPr>
            <a:spLocks noGrp="1"/>
          </p:cNvSpPr>
          <p:nvPr>
            <p:ph type="dt" sz="half" idx="10"/>
          </p:nvPr>
        </p:nvSpPr>
        <p:spPr/>
        <p:txBody>
          <a:bodyPr/>
          <a:lstStyle/>
          <a:p>
            <a:fld id="{96DFF08F-DC6B-4601-B491-B0F83F6DD2DA}" type="datetimeFigureOut">
              <a:rPr lang="en-US" smtClean="0"/>
              <a:pPr/>
              <a:t>8/29/2023</a:t>
            </a:fld>
            <a:endParaRPr lang="en-US" dirty="0"/>
          </a:p>
        </p:txBody>
      </p:sp>
      <p:sp>
        <p:nvSpPr>
          <p:cNvPr id="6" name="Espace réservé du pied de page 5">
            <a:extLst>
              <a:ext uri="{FF2B5EF4-FFF2-40B4-BE49-F238E27FC236}">
                <a16:creationId xmlns:a16="http://schemas.microsoft.com/office/drawing/2014/main" id="{10D75D36-A20D-C8C6-5E7B-9EC91712A8D3}"/>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9852AA96-7EFB-5300-38A2-DAFBC87B2261}"/>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858138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AB2164-B312-6680-BBB7-DFA3297002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3B0D22B-D163-0DFC-6817-730A37E6CE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4482A7-C57C-15F9-CCAE-CC76FCA7F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06DE6D6-89FE-79A8-820F-5D5C7FAE194E}"/>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6" name="Espace réservé du pied de page 5">
            <a:extLst>
              <a:ext uri="{FF2B5EF4-FFF2-40B4-BE49-F238E27FC236}">
                <a16:creationId xmlns:a16="http://schemas.microsoft.com/office/drawing/2014/main" id="{876A0E3B-2FE3-1B28-CFAF-B3216D86A1C6}"/>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156C59AB-1B5D-8A84-5AC9-07970874B498}"/>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923546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96A670-B3A1-6249-EC21-D3A5692B023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00A2158-80B1-B2C3-3EEA-61334F0F50A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3C7979-4B9A-71DB-AA02-3A37183CB7DF}"/>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5" name="Espace réservé du pied de page 4">
            <a:extLst>
              <a:ext uri="{FF2B5EF4-FFF2-40B4-BE49-F238E27FC236}">
                <a16:creationId xmlns:a16="http://schemas.microsoft.com/office/drawing/2014/main" id="{6A612928-0C83-0F0C-0525-99CABAC98F6D}"/>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9B9872A9-6B8E-6837-4BE7-1A9FD1728777}"/>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721470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B972D2B-3920-0603-39AE-994E647E34C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3C7980C-AF73-3B5B-7AD3-62E48DC1492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33D47F-7368-20B5-A4C1-75625300DA0A}"/>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5" name="Espace réservé du pied de page 4">
            <a:extLst>
              <a:ext uri="{FF2B5EF4-FFF2-40B4-BE49-F238E27FC236}">
                <a16:creationId xmlns:a16="http://schemas.microsoft.com/office/drawing/2014/main" id="{ED8320D0-455F-7AF2-37D7-918BBADDCAD4}"/>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00D25069-E683-2C5B-D273-33C3179A8A21}"/>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770843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On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4" imgW="360" imgH="360" progId="TCLayout.ActiveDocument.1">
                  <p:embed/>
                </p:oleObj>
              </mc:Choice>
              <mc:Fallback>
                <p:oleObj name="think-cell Slide" r:id="rId14" imgW="360" imgH="360" progId="TCLayout.ActiveDocument.1">
                  <p:embed/>
                  <p:pic>
                    <p:nvPicPr>
                      <p:cNvPr id="4" name="Object 3" hidden="1"/>
                      <p:cNvPicPr/>
                      <p:nvPr/>
                    </p:nvPicPr>
                    <p:blipFill>
                      <a:blip r:embed="rId15"/>
                      <a:stretch>
                        <a:fillRect/>
                      </a:stretch>
                    </p:blipFill>
                    <p:spPr>
                      <a:xfrm>
                        <a:off x="1402" y="1402"/>
                        <a:ext cx="1400" cy="1400"/>
                      </a:xfrm>
                      <a:prstGeom prst="rect">
                        <a:avLst/>
                      </a:prstGeom>
                    </p:spPr>
                  </p:pic>
                </p:oleObj>
              </mc:Fallback>
            </mc:AlternateContent>
          </a:graphicData>
        </a:graphic>
      </p:graphicFrame>
      <p:sp>
        <p:nvSpPr>
          <p:cNvPr id="34" name="Content Placeholder 2"/>
          <p:cNvSpPr>
            <a:spLocks noGrp="1"/>
          </p:cNvSpPr>
          <p:nvPr>
            <p:ph sz="quarter" idx="24"/>
            <p:custDataLst>
              <p:tags r:id="rId2"/>
            </p:custDataLst>
          </p:nvPr>
        </p:nvSpPr>
        <p:spPr>
          <a:xfrm>
            <a:off x="590911" y="1815353"/>
            <a:ext cx="10948595" cy="4308438"/>
          </a:xfrm>
        </p:spPr>
        <p:txBody>
          <a:bodyPr tIns="0" bIns="0"/>
          <a:lstStyle>
            <a:lvl1pPr>
              <a:defRPr sz="1412"/>
            </a:lvl1pPr>
            <a:lvl2pPr>
              <a:defRPr sz="1412"/>
            </a:lvl2pPr>
            <a:lvl3pPr>
              <a:defRPr sz="1412"/>
            </a:lvl3pPr>
            <a:lvl4pPr>
              <a:defRPr sz="1412"/>
            </a:lvl4pPr>
            <a:lvl5pPr>
              <a:defRPr sz="1412"/>
            </a:lvl5pPr>
            <a:lvl6pPr>
              <a:defRPr sz="1412" baseline="0"/>
            </a:lvl6pPr>
            <a:lvl7pPr>
              <a:buAutoNum type="alphaLcPeriod"/>
              <a:defRPr sz="1412"/>
            </a:lvl7pPr>
            <a:lvl8pPr>
              <a:buAutoNum type="romanLcPeriod"/>
              <a:defRPr sz="1412"/>
            </a:lvl8pPr>
            <a:lvl9pPr>
              <a:defRPr sz="1412"/>
            </a:lvl9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Date/Filepath" hidden="1"/>
          <p:cNvSpPr txBox="1"/>
          <p:nvPr userDrawn="1">
            <p:custDataLst>
              <p:tags r:id="rId3"/>
            </p:custDataLst>
          </p:nvPr>
        </p:nvSpPr>
        <p:spPr>
          <a:xfrm>
            <a:off x="3999351" y="267427"/>
            <a:ext cx="7536873" cy="122213"/>
          </a:xfrm>
          <a:prstGeom prst="rect">
            <a:avLst/>
          </a:prstGeom>
          <a:noFill/>
        </p:spPr>
        <p:txBody>
          <a:bodyPr wrap="square" lIns="0" tIns="0" rIns="0" bIns="0" rtlCol="0" anchor="b" anchorCtr="0">
            <a:spAutoFit/>
          </a:bodyPr>
          <a:lstStyle/>
          <a:p>
            <a:pPr algn="r"/>
            <a:r>
              <a:rPr lang="en-GB" sz="794" noProof="1"/>
              <a:t>07.12.2018 C:\Users\ddv\Documents\3_BizDev SPORTS\0_Sport Business Advisory\Conferences and events\Dubai Summit 2018\PwC Sports Survey 2018 PRESENTATION_dubai.pptx</a:t>
            </a:r>
          </a:p>
        </p:txBody>
      </p:sp>
      <p:sp>
        <p:nvSpPr>
          <p:cNvPr id="19" name="Slide Tags" hidden="1"/>
          <p:cNvSpPr txBox="1"/>
          <p:nvPr userDrawn="1">
            <p:custDataLst>
              <p:tags r:id="rId4"/>
            </p:custDataLst>
          </p:nvPr>
        </p:nvSpPr>
        <p:spPr>
          <a:xfrm>
            <a:off x="0" y="201706"/>
            <a:ext cx="1939637" cy="241733"/>
          </a:xfrm>
          <a:prstGeom prst="rect">
            <a:avLst/>
          </a:prstGeom>
          <a:noFill/>
        </p:spPr>
        <p:txBody>
          <a:bodyPr wrap="square" rtlCol="0">
            <a:spAutoFit/>
          </a:bodyPr>
          <a:lstStyle/>
          <a:p>
            <a:r>
              <a:rPr lang="en-GB" sz="971" noProof="1"/>
              <a:t>Slide Tags</a:t>
            </a:r>
          </a:p>
        </p:txBody>
      </p:sp>
      <p:sp>
        <p:nvSpPr>
          <p:cNvPr id="30" name="HeaderTOCPlaceholder"/>
          <p:cNvSpPr txBox="1"/>
          <p:nvPr userDrawn="1">
            <p:custDataLst>
              <p:tags r:id="rId5"/>
            </p:custDataLst>
          </p:nvPr>
        </p:nvSpPr>
        <p:spPr>
          <a:xfrm>
            <a:off x="4341091" y="621255"/>
            <a:ext cx="7199290" cy="122213"/>
          </a:xfrm>
          <a:prstGeom prst="rect">
            <a:avLst/>
          </a:prstGeom>
          <a:noFill/>
          <a:ln>
            <a:noFill/>
          </a:ln>
        </p:spPr>
        <p:txBody>
          <a:bodyPr wrap="square" lIns="0" tIns="0" rIns="0" bIns="0" rtlCol="0">
            <a:spAutoFit/>
          </a:bodyPr>
          <a:lstStyle/>
          <a:p>
            <a:endParaRPr lang="en-GB" sz="794" noProof="1">
              <a:solidFill>
                <a:schemeClr val="tx1"/>
              </a:solidFill>
              <a:latin typeface="+mn-lt"/>
              <a:cs typeface="Arial" pitchFamily="34" charset="0"/>
            </a:endParaRPr>
          </a:p>
        </p:txBody>
      </p:sp>
      <p:sp>
        <p:nvSpPr>
          <p:cNvPr id="32" name="Section Header"/>
          <p:cNvSpPr txBox="1"/>
          <p:nvPr userDrawn="1">
            <p:custDataLst>
              <p:tags r:id="rId6"/>
            </p:custDataLst>
          </p:nvPr>
        </p:nvSpPr>
        <p:spPr>
          <a:xfrm>
            <a:off x="590911" y="621254"/>
            <a:ext cx="3695552" cy="121024"/>
          </a:xfrm>
          <a:prstGeom prst="rect">
            <a:avLst/>
          </a:prstGeom>
          <a:noFill/>
        </p:spPr>
        <p:txBody>
          <a:bodyPr wrap="square" lIns="0" tIns="0" rIns="0" bIns="0" rtlCol="0" anchor="b" anchorCtr="0">
            <a:noAutofit/>
          </a:bodyPr>
          <a:lstStyle/>
          <a:p>
            <a:endParaRPr lang="en-GB" sz="794" noProof="1">
              <a:solidFill>
                <a:schemeClr val="tx1"/>
              </a:solidFill>
            </a:endParaRPr>
          </a:p>
        </p:txBody>
      </p:sp>
      <p:cxnSp>
        <p:nvCxnSpPr>
          <p:cNvPr id="33" name="Frame Line"/>
          <p:cNvCxnSpPr/>
          <p:nvPr userDrawn="1"/>
        </p:nvCxnSpPr>
        <p:spPr>
          <a:xfrm flipV="1">
            <a:off x="461818" y="823408"/>
            <a:ext cx="11083639" cy="127059"/>
          </a:xfrm>
          <a:prstGeom prst="bentConnector3">
            <a:avLst>
              <a:gd name="adj1" fmla="val 0"/>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Page Number"/>
          <p:cNvSpPr txBox="1"/>
          <p:nvPr userDrawn="1">
            <p:custDataLst>
              <p:tags r:id="rId7"/>
            </p:custDataLst>
          </p:nvPr>
        </p:nvSpPr>
        <p:spPr>
          <a:xfrm>
            <a:off x="11151579" y="6308261"/>
            <a:ext cx="387927" cy="122205"/>
          </a:xfrm>
          <a:prstGeom prst="rect">
            <a:avLst/>
          </a:prstGeom>
          <a:noFill/>
          <a:ln>
            <a:noFill/>
          </a:ln>
        </p:spPr>
        <p:txBody>
          <a:bodyPr wrap="square" lIns="0" tIns="0" rIns="0" bIns="0" rtlCol="0">
            <a:noAutofit/>
          </a:bodyPr>
          <a:lstStyle/>
          <a:p>
            <a:pPr algn="r"/>
            <a:endParaRPr lang="en-GB" sz="794" noProof="0" dirty="0">
              <a:solidFill>
                <a:schemeClr val="tx1"/>
              </a:solidFill>
              <a:latin typeface="+mn-lt"/>
              <a:cs typeface="Arial" pitchFamily="34" charset="0"/>
            </a:endParaRPr>
          </a:p>
        </p:txBody>
      </p:sp>
      <p:cxnSp>
        <p:nvCxnSpPr>
          <p:cNvPr id="39" name="Straight Connector 38"/>
          <p:cNvCxnSpPr/>
          <p:nvPr userDrawn="1"/>
        </p:nvCxnSpPr>
        <p:spPr>
          <a:xfrm>
            <a:off x="590911" y="6252882"/>
            <a:ext cx="10948595"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PwC Text"/>
          <p:cNvSpPr txBox="1"/>
          <p:nvPr userDrawn="1"/>
        </p:nvSpPr>
        <p:spPr>
          <a:xfrm>
            <a:off x="589520" y="6439538"/>
            <a:ext cx="1121045" cy="122205"/>
          </a:xfrm>
          <a:prstGeom prst="rect">
            <a:avLst/>
          </a:prstGeom>
          <a:noFill/>
          <a:ln>
            <a:noFill/>
          </a:ln>
        </p:spPr>
        <p:txBody>
          <a:bodyPr wrap="none" lIns="0" tIns="0" rIns="0" bIns="0" rtlCol="0" anchor="t" anchorCtr="0">
            <a:noAutofit/>
          </a:bodyPr>
          <a:lstStyle/>
          <a:p>
            <a:r>
              <a:rPr lang="en-GB" sz="794" noProof="0" dirty="0">
                <a:solidFill>
                  <a:schemeClr val="tx1"/>
                </a:solidFill>
                <a:latin typeface="+mn-lt"/>
                <a:cs typeface="Arial" pitchFamily="34" charset="0"/>
              </a:rPr>
              <a:t>PwC</a:t>
            </a:r>
            <a:endParaRPr lang="en-GB" sz="794" baseline="30000" noProof="0" dirty="0">
              <a:solidFill>
                <a:schemeClr val="tx1"/>
              </a:solidFill>
              <a:latin typeface="+mn-lt"/>
              <a:cs typeface="Arial" pitchFamily="34" charset="0"/>
            </a:endParaRPr>
          </a:p>
        </p:txBody>
      </p:sp>
      <p:sp>
        <p:nvSpPr>
          <p:cNvPr id="17" name="Report Date"/>
          <p:cNvSpPr txBox="1"/>
          <p:nvPr userDrawn="1">
            <p:custDataLst>
              <p:tags r:id="rId8"/>
            </p:custDataLst>
          </p:nvPr>
        </p:nvSpPr>
        <p:spPr>
          <a:xfrm>
            <a:off x="10922349" y="6439538"/>
            <a:ext cx="617157" cy="122213"/>
          </a:xfrm>
          <a:prstGeom prst="rect">
            <a:avLst/>
          </a:prstGeom>
          <a:noFill/>
        </p:spPr>
        <p:txBody>
          <a:bodyPr wrap="none" lIns="0" tIns="0" rIns="0" bIns="0" rtlCol="0">
            <a:spAutoFit/>
          </a:bodyPr>
          <a:lstStyle/>
          <a:p>
            <a:pPr indent="-242060" algn="r">
              <a:spcAft>
                <a:spcPts val="794"/>
              </a:spcAft>
            </a:pPr>
            <a:r>
              <a:rPr lang="en-GB" sz="794" noProof="1">
                <a:latin typeface="+mn-lt"/>
              </a:rPr>
              <a:t>8 January 2019</a:t>
            </a:r>
          </a:p>
        </p:txBody>
      </p:sp>
      <p:sp>
        <p:nvSpPr>
          <p:cNvPr id="18" name="Page Number"/>
          <p:cNvSpPr txBox="1"/>
          <p:nvPr userDrawn="1">
            <p:custDataLst>
              <p:tags r:id="rId9"/>
            </p:custDataLst>
          </p:nvPr>
        </p:nvSpPr>
        <p:spPr>
          <a:xfrm>
            <a:off x="8555541" y="5717943"/>
            <a:ext cx="282388" cy="121024"/>
          </a:xfrm>
          <a:prstGeom prst="rect">
            <a:avLst/>
          </a:prstGeom>
          <a:noFill/>
        </p:spPr>
        <p:txBody>
          <a:bodyPr wrap="none" lIns="0" tIns="0" rIns="0" bIns="0" rtlCol="0">
            <a:noAutofit/>
          </a:bodyPr>
          <a:lstStyle/>
          <a:p>
            <a:pPr algn="r">
              <a:lnSpc>
                <a:spcPts val="882"/>
              </a:lnSpc>
            </a:pPr>
            <a:endParaRPr lang="en-GB" sz="794" noProof="1"/>
          </a:p>
        </p:txBody>
      </p:sp>
      <p:sp>
        <p:nvSpPr>
          <p:cNvPr id="22" name="Section Footer"/>
          <p:cNvSpPr txBox="1"/>
          <p:nvPr userDrawn="1">
            <p:custDataLst>
              <p:tags r:id="rId10"/>
            </p:custDataLst>
          </p:nvPr>
        </p:nvSpPr>
        <p:spPr>
          <a:xfrm>
            <a:off x="589520" y="6308253"/>
            <a:ext cx="2557631" cy="122213"/>
          </a:xfrm>
          <a:prstGeom prst="rect">
            <a:avLst/>
          </a:prstGeom>
          <a:noFill/>
          <a:ln>
            <a:noFill/>
          </a:ln>
        </p:spPr>
        <p:txBody>
          <a:bodyPr wrap="square" lIns="0" tIns="0" rIns="0" bIns="0" rtlCol="0" anchor="b" anchorCtr="0">
            <a:spAutoFit/>
          </a:bodyPr>
          <a:lstStyle/>
          <a:p>
            <a:endParaRPr lang="en-GB" sz="794" noProof="1">
              <a:solidFill>
                <a:schemeClr val="tx1"/>
              </a:solidFill>
            </a:endParaRPr>
          </a:p>
        </p:txBody>
      </p:sp>
      <p:sp>
        <p:nvSpPr>
          <p:cNvPr id="24" name="Presentation Disclaimer" hidden="1"/>
          <p:cNvSpPr txBox="1"/>
          <p:nvPr userDrawn="1">
            <p:custDataLst>
              <p:tags r:id="rId11"/>
            </p:custDataLst>
          </p:nvPr>
        </p:nvSpPr>
        <p:spPr>
          <a:xfrm>
            <a:off x="4344787" y="6308261"/>
            <a:ext cx="65" cy="122213"/>
          </a:xfrm>
          <a:prstGeom prst="rect">
            <a:avLst/>
          </a:prstGeom>
          <a:noFill/>
        </p:spPr>
        <p:txBody>
          <a:bodyPr wrap="none" lIns="0" tIns="0" rIns="0" bIns="0" rtlCol="0" anchor="t" anchorCtr="0">
            <a:spAutoFit/>
          </a:bodyPr>
          <a:lstStyle/>
          <a:p>
            <a:pPr algn="l"/>
            <a:endParaRPr lang="en-GB" sz="794" noProof="1"/>
          </a:p>
        </p:txBody>
      </p:sp>
      <p:sp>
        <p:nvSpPr>
          <p:cNvPr id="25" name="Draft stamp" hidden="1"/>
          <p:cNvSpPr txBox="1"/>
          <p:nvPr userDrawn="1">
            <p:custDataLst>
              <p:tags r:id="rId12"/>
            </p:custDataLst>
          </p:nvPr>
        </p:nvSpPr>
        <p:spPr>
          <a:xfrm>
            <a:off x="4344786" y="6439538"/>
            <a:ext cx="1879899" cy="122213"/>
          </a:xfrm>
          <a:prstGeom prst="rect">
            <a:avLst/>
          </a:prstGeom>
          <a:noFill/>
          <a:ln>
            <a:noFill/>
          </a:ln>
        </p:spPr>
        <p:txBody>
          <a:bodyPr wrap="square" lIns="0" tIns="0" rIns="0" bIns="0" rtlCol="0">
            <a:spAutoFit/>
          </a:bodyPr>
          <a:lstStyle/>
          <a:p>
            <a:pPr algn="l"/>
            <a:r>
              <a:rPr lang="en-GB" sz="794" noProof="1"/>
              <a:t>Draft</a:t>
            </a:r>
          </a:p>
        </p:txBody>
      </p:sp>
      <p:sp>
        <p:nvSpPr>
          <p:cNvPr id="20" name="Rectangle 19"/>
          <p:cNvSpPr/>
          <p:nvPr userDrawn="1"/>
        </p:nvSpPr>
        <p:spPr>
          <a:xfrm>
            <a:off x="2802" y="16392"/>
            <a:ext cx="12189199" cy="1669869"/>
          </a:xfrm>
          <a:prstGeom prst="rect">
            <a:avLst/>
          </a:prstGeom>
          <a:solidFill>
            <a:schemeClr val="bg1">
              <a:lumMod val="95000"/>
            </a:schemeClr>
          </a:solidFill>
          <a:ln w="6350">
            <a:noFill/>
          </a:ln>
        </p:spPr>
        <p:txBody>
          <a:bodyPr vert="horz" wrap="square" lIns="80682" tIns="40341" rIns="80682" bIns="40341" rtlCol="0" anchor="ctr">
            <a:noAutofit/>
          </a:bodyPr>
          <a:lstStyle/>
          <a:p>
            <a:pPr algn="ctr"/>
            <a:endParaRPr lang="en-GB" sz="1588" dirty="0"/>
          </a:p>
        </p:txBody>
      </p:sp>
      <p:sp>
        <p:nvSpPr>
          <p:cNvPr id="35" name="Banner Statement"/>
          <p:cNvSpPr>
            <a:spLocks noGrp="1"/>
          </p:cNvSpPr>
          <p:nvPr>
            <p:ph type="title" hasCustomPrompt="1"/>
          </p:nvPr>
        </p:nvSpPr>
        <p:spPr>
          <a:xfrm>
            <a:off x="590911" y="943984"/>
            <a:ext cx="10948595" cy="743294"/>
          </a:xfrm>
        </p:spPr>
        <p:txBody>
          <a:bodyPr vert="horz" lIns="0" tIns="0" rIns="0" bIns="0" rtlCol="0" anchor="t" anchorCtr="0">
            <a:noAutofit/>
          </a:bodyPr>
          <a:lstStyle>
            <a:lvl1pPr algn="l" defTabSz="899010" rtl="0" eaLnBrk="1" latinLnBrk="0" hangingPunct="1">
              <a:spcBef>
                <a:spcPct val="0"/>
              </a:spcBef>
              <a:buNone/>
              <a:defRPr lang="en-GB" sz="2647" b="1" i="1" kern="1200" baseline="0" noProof="0" dirty="0">
                <a:solidFill>
                  <a:schemeClr val="tx2"/>
                </a:solidFill>
                <a:latin typeface="+mj-lt"/>
                <a:ea typeface="+mj-ea"/>
                <a:cs typeface="+mj-cs"/>
              </a:defRPr>
            </a:lvl1pPr>
          </a:lstStyle>
          <a:p>
            <a:pPr lvl="0" algn="l" defTabSz="899010" rtl="0" eaLnBrk="1" latinLnBrk="0" hangingPunct="1">
              <a:spcBef>
                <a:spcPct val="0"/>
              </a:spcBef>
              <a:buNone/>
            </a:pPr>
            <a:r>
              <a:rPr lang="en-GB" noProof="0" dirty="0"/>
              <a:t>Insert banner statement here</a:t>
            </a:r>
            <a:endParaRPr lang="en-GB" dirty="0"/>
          </a:p>
        </p:txBody>
      </p:sp>
    </p:spTree>
    <p:extLst>
      <p:ext uri="{BB962C8B-B14F-4D97-AF65-F5344CB8AC3E}">
        <p14:creationId xmlns:p14="http://schemas.microsoft.com/office/powerpoint/2010/main" val="3007535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age courante 2 colonnes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6245661" y="1315123"/>
            <a:ext cx="5280000" cy="4679997"/>
          </a:xfrm>
          <a:prstGeom prst="rect">
            <a:avLst/>
          </a:prstGeom>
          <a:solidFill>
            <a:srgbClr val="F0F0F0"/>
          </a:solidFill>
        </p:spPr>
        <p:txBody>
          <a:bodyPr/>
          <a:lstStyle>
            <a:lvl1pPr marL="0" indent="0">
              <a:buClr>
                <a:srgbClr val="C85A19"/>
              </a:buClr>
              <a:buNone/>
              <a:defRPr sz="1400">
                <a:solidFill>
                  <a:srgbClr val="6E6E6E"/>
                </a:solidFill>
                <a:latin typeface="Arial"/>
                <a:cs typeface="Arial"/>
              </a:defRPr>
            </a:lvl1pPr>
            <a:lvl2pPr marL="447675" indent="-180975">
              <a:buClr>
                <a:srgbClr val="C85A19"/>
              </a:buClr>
              <a:buFont typeface="Arial" panose="020B0604020202020204" pitchFamily="34" charset="0"/>
              <a:buChar char="•"/>
              <a:defRPr sz="1400">
                <a:solidFill>
                  <a:srgbClr val="6E6E6E"/>
                </a:solidFill>
                <a:latin typeface="Arial"/>
                <a:cs typeface="Arial"/>
              </a:defRPr>
            </a:lvl2pPr>
            <a:lvl3pPr marL="447675" indent="-180975">
              <a:buClr>
                <a:srgbClr val="C85A19"/>
              </a:buClr>
              <a:defRPr sz="1200">
                <a:solidFill>
                  <a:srgbClr val="6E6E6E"/>
                </a:solidFill>
                <a:latin typeface="Arial"/>
                <a:cs typeface="Arial"/>
              </a:defRPr>
            </a:lvl3pPr>
            <a:lvl4pPr marL="447675" indent="-180975">
              <a:buClr>
                <a:srgbClr val="C85A19"/>
              </a:buClr>
              <a:buFont typeface="Arial" panose="020B0604020202020204" pitchFamily="34" charset="0"/>
              <a:buChar char="•"/>
              <a:defRPr sz="1200" i="1">
                <a:solidFill>
                  <a:srgbClr val="6E6E6E"/>
                </a:solidFill>
                <a:latin typeface="Arial"/>
                <a:cs typeface="Arial"/>
              </a:defRPr>
            </a:lvl4pPr>
            <a:lvl5pPr marL="809625" indent="-180975">
              <a:buClr>
                <a:srgbClr val="C85A19"/>
              </a:buClr>
              <a:buFont typeface="Courier New"/>
              <a:buChar char="o"/>
              <a:defRPr sz="1000">
                <a:solidFill>
                  <a:srgbClr val="6E6E6E"/>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contenu 2"/>
          <p:cNvSpPr>
            <a:spLocks noGrp="1"/>
          </p:cNvSpPr>
          <p:nvPr>
            <p:ph idx="11"/>
          </p:nvPr>
        </p:nvSpPr>
        <p:spPr>
          <a:xfrm>
            <a:off x="569053" y="1315122"/>
            <a:ext cx="5280000" cy="4679997"/>
          </a:xfrm>
          <a:prstGeom prst="rect">
            <a:avLst/>
          </a:prstGeom>
        </p:spPr>
        <p:txBody>
          <a:bodyPr/>
          <a:lstStyle>
            <a:lvl1pPr marL="0" indent="0">
              <a:buClr>
                <a:srgbClr val="C85A19"/>
              </a:buClr>
              <a:buNone/>
              <a:defRPr sz="1400">
                <a:solidFill>
                  <a:srgbClr val="002857"/>
                </a:solidFill>
                <a:latin typeface="Arial"/>
                <a:cs typeface="Arial"/>
              </a:defRPr>
            </a:lvl1pPr>
            <a:lvl2pPr marL="447675" indent="-180975">
              <a:buClr>
                <a:srgbClr val="C85A19"/>
              </a:buClr>
              <a:buFont typeface="Arial" panose="020B0604020202020204" pitchFamily="34" charset="0"/>
              <a:buChar char="•"/>
              <a:defRPr sz="1400">
                <a:solidFill>
                  <a:srgbClr val="002857"/>
                </a:solidFill>
                <a:latin typeface="Arial"/>
                <a:cs typeface="Arial"/>
              </a:defRPr>
            </a:lvl2pPr>
            <a:lvl3pPr marL="447675" indent="-180975">
              <a:buClr>
                <a:srgbClr val="C85A19"/>
              </a:buClr>
              <a:defRPr sz="1200">
                <a:solidFill>
                  <a:srgbClr val="002857"/>
                </a:solidFill>
                <a:latin typeface="Arial"/>
                <a:cs typeface="Arial"/>
              </a:defRPr>
            </a:lvl3pPr>
            <a:lvl4pPr marL="447675" indent="-180975">
              <a:buClr>
                <a:srgbClr val="C85A19"/>
              </a:buClr>
              <a:buFont typeface="Arial" panose="020B0604020202020204" pitchFamily="34" charset="0"/>
              <a:buChar char="•"/>
              <a:defRPr sz="1200" i="1">
                <a:solidFill>
                  <a:srgbClr val="002857"/>
                </a:solidFill>
                <a:latin typeface="Arial"/>
                <a:cs typeface="Arial"/>
              </a:defRPr>
            </a:lvl4pPr>
            <a:lvl5pPr marL="809625" indent="-180975">
              <a:buClr>
                <a:srgbClr val="C85A19"/>
              </a:buClr>
              <a:buFont typeface="Courier New"/>
              <a:buChar char="o"/>
              <a:defRPr sz="1000">
                <a:solidFill>
                  <a:srgbClr val="002857"/>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1"/>
          <p:cNvSpPr>
            <a:spLocks noGrp="1"/>
          </p:cNvSpPr>
          <p:nvPr>
            <p:ph type="ctrTitle" hasCustomPrompt="1"/>
          </p:nvPr>
        </p:nvSpPr>
        <p:spPr>
          <a:xfrm>
            <a:off x="569053" y="350475"/>
            <a:ext cx="10664784" cy="408838"/>
          </a:xfrm>
          <a:prstGeom prst="rect">
            <a:avLst/>
          </a:prstGeom>
        </p:spPr>
        <p:txBody>
          <a:bodyPr>
            <a:normAutofit/>
          </a:bodyPr>
          <a:lstStyle>
            <a:lvl1pPr algn="l">
              <a:defRPr sz="2400" b="1" baseline="0">
                <a:solidFill>
                  <a:srgbClr val="002857"/>
                </a:solidFill>
                <a:latin typeface="Arial"/>
                <a:cs typeface="Arial"/>
              </a:defRPr>
            </a:lvl1pPr>
          </a:lstStyle>
          <a:p>
            <a:r>
              <a:rPr lang="fr-FR" dirty="0"/>
              <a:t>TITRE DE LA PAGE </a:t>
            </a:r>
          </a:p>
        </p:txBody>
      </p:sp>
      <p:sp>
        <p:nvSpPr>
          <p:cNvPr id="11" name="Sous-titre 2"/>
          <p:cNvSpPr>
            <a:spLocks noGrp="1"/>
          </p:cNvSpPr>
          <p:nvPr>
            <p:ph type="subTitle" idx="12" hasCustomPrompt="1"/>
          </p:nvPr>
        </p:nvSpPr>
        <p:spPr>
          <a:xfrm>
            <a:off x="569053" y="773119"/>
            <a:ext cx="10664784" cy="386563"/>
          </a:xfrm>
          <a:prstGeom prst="rect">
            <a:avLst/>
          </a:prstGeom>
        </p:spPr>
        <p:txBody>
          <a:bodyPr>
            <a:normAutofit/>
          </a:bodyPr>
          <a:lstStyle>
            <a:lvl1pPr marL="0" indent="0" algn="l">
              <a:buFont typeface="Arial"/>
              <a:buNone/>
              <a:defRPr sz="1800" b="1" baseline="0">
                <a:solidFill>
                  <a:srgbClr val="C85A1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24546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538207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4638"/>
            <a:ext cx="10972800" cy="1143000"/>
          </a:xfrm>
        </p:spPr>
        <p:txBody>
          <a:bodyPr/>
          <a:lstStyle/>
          <a:p>
            <a:r>
              <a:rPr lang="fr-FR"/>
              <a:t>Modifiez le style du titre</a:t>
            </a:r>
          </a:p>
        </p:txBody>
      </p:sp>
      <p:sp>
        <p:nvSpPr>
          <p:cNvPr id="3" name="Espace réservé du contenu 2"/>
          <p:cNvSpPr>
            <a:spLocks noGrp="1"/>
          </p:cNvSpPr>
          <p:nvPr>
            <p:ph sz="quarter" idx="1"/>
          </p:nvPr>
        </p:nvSpPr>
        <p:spPr>
          <a:xfrm>
            <a:off x="609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09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609600" y="6251575"/>
            <a:ext cx="2844800" cy="476250"/>
          </a:xfrm>
        </p:spPr>
        <p:txBody>
          <a:bodyPr/>
          <a:lstStyle>
            <a:lvl1pPr>
              <a:defRPr/>
            </a:lvl1pPr>
          </a:lstStyle>
          <a:p>
            <a:endParaRPr lang="fr-FR"/>
          </a:p>
        </p:txBody>
      </p:sp>
      <p:sp>
        <p:nvSpPr>
          <p:cNvPr id="8" name="Espace réservé du numéro de diapositive 7"/>
          <p:cNvSpPr>
            <a:spLocks noGrp="1"/>
          </p:cNvSpPr>
          <p:nvPr>
            <p:ph type="sldNum" sz="quarter" idx="11"/>
          </p:nvPr>
        </p:nvSpPr>
        <p:spPr>
          <a:xfrm>
            <a:off x="8737600" y="6248400"/>
            <a:ext cx="2844800" cy="476250"/>
          </a:xfrm>
        </p:spPr>
        <p:txBody>
          <a:bodyPr/>
          <a:lstStyle>
            <a:lvl1pPr>
              <a:defRPr/>
            </a:lvl1pPr>
          </a:lstStyle>
          <a:p>
            <a:fld id="{ACBAA456-9D03-4EDB-8467-1E39D0C9AD79}" type="slidenum">
              <a:rPr lang="fr-FR"/>
              <a:pPr/>
              <a:t>‹N°›</a:t>
            </a:fld>
            <a:endParaRPr lang="fr-FR"/>
          </a:p>
        </p:txBody>
      </p:sp>
      <p:sp>
        <p:nvSpPr>
          <p:cNvPr id="9" name="Espace réservé du pied de page 8"/>
          <p:cNvSpPr>
            <a:spLocks noGrp="1"/>
          </p:cNvSpPr>
          <p:nvPr>
            <p:ph type="ftr" sz="quarter" idx="12"/>
          </p:nvPr>
        </p:nvSpPr>
        <p:spPr>
          <a:xfrm>
            <a:off x="4165600" y="6248400"/>
            <a:ext cx="3860800" cy="476250"/>
          </a:xfrm>
        </p:spPr>
        <p:txBody>
          <a:bodyPr/>
          <a:lstStyle>
            <a:lvl1pPr>
              <a:defRPr/>
            </a:lvl1pPr>
          </a:lstStyle>
          <a:p>
            <a:endParaRPr lang="fr-FR"/>
          </a:p>
        </p:txBody>
      </p:sp>
    </p:spTree>
    <p:extLst>
      <p:ext uri="{BB962C8B-B14F-4D97-AF65-F5344CB8AC3E}">
        <p14:creationId xmlns:p14="http://schemas.microsoft.com/office/powerpoint/2010/main" val="4000490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40609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97033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97098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833675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16154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8/29/2023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95411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8/29/2023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06822989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974722F-D176-A684-69A4-A3CDFFD510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CB60219-0C8E-4910-914D-E973207A09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8F35D4-EEF0-BD3A-EEAC-88A8FEA5B2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FF08F-DC6B-4601-B491-B0F83F6DD2DA}" type="datetimeFigureOut">
              <a:rPr lang="en-US" smtClean="0"/>
              <a:pPr/>
              <a:t>8/29/2023</a:t>
            </a:fld>
            <a:endParaRPr lang="en-US" dirty="0"/>
          </a:p>
        </p:txBody>
      </p:sp>
      <p:sp>
        <p:nvSpPr>
          <p:cNvPr id="5" name="Espace réservé du pied de page 4">
            <a:extLst>
              <a:ext uri="{FF2B5EF4-FFF2-40B4-BE49-F238E27FC236}">
                <a16:creationId xmlns:a16="http://schemas.microsoft.com/office/drawing/2014/main" id="{D4C78286-8CBA-9C04-5D4B-8AE52841F5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0A7C5A05-6B7B-A3ED-17A0-8ABC98F8B3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1107355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jp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slideLayout" Target="../slideLayouts/slideLayout23.xml"/><Relationship Id="rId1" Type="http://schemas.openxmlformats.org/officeDocument/2006/relationships/video" Target="https://www.youtube.com/embed/QnHCc6zSr6s?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3.xml"/><Relationship Id="rId1" Type="http://schemas.openxmlformats.org/officeDocument/2006/relationships/video" Target="https://www.youtube.com/embed/4B3Xr94lDz0?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3.jpe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3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31.emf"/><Relationship Id="rId5" Type="http://schemas.openxmlformats.org/officeDocument/2006/relationships/tags" Target="../tags/tag17.xml"/><Relationship Id="rId10" Type="http://schemas.openxmlformats.org/officeDocument/2006/relationships/oleObject" Target="../embeddings/oleObject2.bin"/><Relationship Id="rId4" Type="http://schemas.openxmlformats.org/officeDocument/2006/relationships/tags" Target="../tags/tag16.xml"/><Relationship Id="rId9" Type="http://schemas.openxmlformats.org/officeDocument/2006/relationships/notesSlide" Target="../notesSlides/notesSlide1.xml"/><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image" Target="../media/image36.emf"/><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31.emf"/><Relationship Id="rId5" Type="http://schemas.openxmlformats.org/officeDocument/2006/relationships/tags" Target="../tags/tag24.xml"/><Relationship Id="rId10" Type="http://schemas.openxmlformats.org/officeDocument/2006/relationships/oleObject" Target="../embeddings/oleObject3.bin"/><Relationship Id="rId4" Type="http://schemas.openxmlformats.org/officeDocument/2006/relationships/tags" Target="../tags/tag23.xml"/><Relationship Id="rId9"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3.xml"/><Relationship Id="rId1" Type="http://schemas.openxmlformats.org/officeDocument/2006/relationships/video" Target="https://www.youtube.com/embed/JI4_6-J8HXU?feature=oembed" TargetMode="Externa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1.emf"/><Relationship Id="rId5" Type="http://schemas.openxmlformats.org/officeDocument/2006/relationships/tags" Target="../tags/tag31.xml"/><Relationship Id="rId10" Type="http://schemas.openxmlformats.org/officeDocument/2006/relationships/oleObject" Target="../embeddings/oleObject4.bin"/><Relationship Id="rId4" Type="http://schemas.openxmlformats.org/officeDocument/2006/relationships/tags" Target="../tags/tag30.xml"/><Relationship Id="rId9"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37.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31.emf"/><Relationship Id="rId5" Type="http://schemas.openxmlformats.org/officeDocument/2006/relationships/tags" Target="../tags/tag38.xml"/><Relationship Id="rId10" Type="http://schemas.openxmlformats.org/officeDocument/2006/relationships/oleObject" Target="../embeddings/oleObject5.bin"/><Relationship Id="rId4" Type="http://schemas.openxmlformats.org/officeDocument/2006/relationships/tags" Target="../tags/tag37.xml"/><Relationship Id="rId9"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8.xml"/><Relationship Id="rId1" Type="http://schemas.openxmlformats.org/officeDocument/2006/relationships/video" Target="https://www.youtube.com/embed/cyR9XsWRs9Q?feature=oembed" TargetMode="Externa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video" Target="https://www.youtube.com/embed/vyynKEIOCWM?feature=oembed" TargetMode="External"/><Relationship Id="rId7" Type="http://schemas.openxmlformats.org/officeDocument/2006/relationships/image" Target="../media/image48.jpeg"/><Relationship Id="rId2" Type="http://schemas.openxmlformats.org/officeDocument/2006/relationships/video" Target="https://www.youtube.com/embed/3c-TLJYWDuI?feature=oembed" TargetMode="External"/><Relationship Id="rId1" Type="http://schemas.openxmlformats.org/officeDocument/2006/relationships/video" Target="https://www.youtube.com/embed/uSxvnHGN5qk?feature=oembed" TargetMode="Externa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video" Target="https://www.youtube.com/embed/zann3Sm3xlQ?feature=oembed" TargetMode="External"/><Relationship Id="rId7" Type="http://schemas.openxmlformats.org/officeDocument/2006/relationships/image" Target="../media/image6.jpeg"/><Relationship Id="rId2" Type="http://schemas.openxmlformats.org/officeDocument/2006/relationships/video" Target="https://www.youtube.com/embed/Ct69AEYmLKE?feature=oembed" TargetMode="External"/><Relationship Id="rId1" Type="http://schemas.openxmlformats.org/officeDocument/2006/relationships/video" Target="https://www.youtube.com/embed/ljBBvLp1gfY?feature=oembed" TargetMode="Externa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3.xml"/><Relationship Id="rId1" Type="http://schemas.openxmlformats.org/officeDocument/2006/relationships/video" Target="https://player.vimeo.com/video/92547346?app_id=122963"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1.jpe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png"/><Relationship Id="rId2" Type="http://schemas.openxmlformats.org/officeDocument/2006/relationships/image" Target="../media/image62.jpeg"/><Relationship Id="rId1" Type="http://schemas.openxmlformats.org/officeDocument/2006/relationships/slideLayout" Target="../slideLayouts/slideLayout18.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png"/></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4.png"/><Relationship Id="rId4" Type="http://schemas.openxmlformats.org/officeDocument/2006/relationships/notesSlide" Target="../notesSlides/notesSlide5.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84.wmf"/><Relationship Id="rId4" Type="http://schemas.openxmlformats.org/officeDocument/2006/relationships/image" Target="../media/image83.wmf"/></Relationships>
</file>

<file path=ppt/slides/_rels/slide49.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jpg"/><Relationship Id="rId1" Type="http://schemas.openxmlformats.org/officeDocument/2006/relationships/slideLayout" Target="../slideLayouts/slideLayout18.xml"/><Relationship Id="rId5" Type="http://schemas.openxmlformats.org/officeDocument/2006/relationships/image" Target="../media/image88.jpg"/><Relationship Id="rId4" Type="http://schemas.openxmlformats.org/officeDocument/2006/relationships/image" Target="../media/image87.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3.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8.jpg"/><Relationship Id="rId1" Type="http://schemas.openxmlformats.org/officeDocument/2006/relationships/slideLayout" Target="../slideLayouts/slideLayout18.xml"/><Relationship Id="rId5" Type="http://schemas.openxmlformats.org/officeDocument/2006/relationships/image" Target="../media/image87.jpg"/><Relationship Id="rId4" Type="http://schemas.openxmlformats.org/officeDocument/2006/relationships/image" Target="../media/image85.jpg"/></Relationships>
</file>

<file path=ppt/slides/_rels/slide51.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1.jpeg"/><Relationship Id="rId7" Type="http://schemas.openxmlformats.org/officeDocument/2006/relationships/hyperlink" Target="file:///F:\Activations\Proposition%20Lagardere%20N1.ppt" TargetMode="External"/><Relationship Id="rId2" Type="http://schemas.openxmlformats.org/officeDocument/2006/relationships/hyperlink" Target="file:///F:\ESAA%20Alger\Mes%20documents\JF\Lagard&#232;re\Proposition%20Lagardere%20N3.ppt" TargetMode="External"/><Relationship Id="rId1" Type="http://schemas.openxmlformats.org/officeDocument/2006/relationships/slideLayout" Target="../slideLayouts/slideLayout18.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18.xml"/><Relationship Id="rId5" Type="http://schemas.openxmlformats.org/officeDocument/2006/relationships/image" Target="../media/image110.jpeg"/><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jp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9.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hyperlink" Target="https://fr.adforum.com/agency/6671176/creative-work/34521029/we-are-tennis-fan-academy/bnp-paribas" TargetMode="Externa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23.xml"/><Relationship Id="rId1" Type="http://schemas.openxmlformats.org/officeDocument/2006/relationships/video" Target="https://www.youtube.com/embed/5MnmgLUv2kc?start=7&amp;feature=oembed"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6.jpeg"/><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23.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48.wmf"/><Relationship Id="rId7" Type="http://schemas.openxmlformats.org/officeDocument/2006/relationships/image" Target="../media/image150.wmf"/><Relationship Id="rId2" Type="http://schemas.openxmlformats.org/officeDocument/2006/relationships/oleObject" Target="../embeddings/oleObject6.bin"/><Relationship Id="rId1" Type="http://schemas.openxmlformats.org/officeDocument/2006/relationships/slideLayout" Target="../slideLayouts/slideLayout23.xml"/><Relationship Id="rId6" Type="http://schemas.openxmlformats.org/officeDocument/2006/relationships/oleObject" Target="../embeddings/oleObject8.bin"/><Relationship Id="rId5" Type="http://schemas.openxmlformats.org/officeDocument/2006/relationships/image" Target="../media/image149.wmf"/><Relationship Id="rId4" Type="http://schemas.openxmlformats.org/officeDocument/2006/relationships/oleObject" Target="../embeddings/oleObject7.bin"/><Relationship Id="rId9" Type="http://schemas.openxmlformats.org/officeDocument/2006/relationships/image" Target="../media/image151.wmf"/></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152.wmf"/><Relationship Id="rId7" Type="http://schemas.openxmlformats.org/officeDocument/2006/relationships/image" Target="../media/image154.wmf"/><Relationship Id="rId2" Type="http://schemas.openxmlformats.org/officeDocument/2006/relationships/oleObject" Target="../embeddings/oleObject10.bin"/><Relationship Id="rId1" Type="http://schemas.openxmlformats.org/officeDocument/2006/relationships/slideLayout" Target="../slideLayouts/slideLayout23.xml"/><Relationship Id="rId6" Type="http://schemas.openxmlformats.org/officeDocument/2006/relationships/oleObject" Target="../embeddings/oleObject12.bin"/><Relationship Id="rId5" Type="http://schemas.openxmlformats.org/officeDocument/2006/relationships/image" Target="../media/image153.wmf"/><Relationship Id="rId4" Type="http://schemas.openxmlformats.org/officeDocument/2006/relationships/oleObject" Target="../embeddings/oleObject11.bin"/><Relationship Id="rId9" Type="http://schemas.openxmlformats.org/officeDocument/2006/relationships/image" Target="../media/image155.wmf"/></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156.wmf"/><Relationship Id="rId7" Type="http://schemas.openxmlformats.org/officeDocument/2006/relationships/image" Target="../media/image158.wmf"/><Relationship Id="rId2" Type="http://schemas.openxmlformats.org/officeDocument/2006/relationships/oleObject" Target="../embeddings/oleObject14.bin"/><Relationship Id="rId1" Type="http://schemas.openxmlformats.org/officeDocument/2006/relationships/slideLayout" Target="../slideLayouts/slideLayout30.xml"/><Relationship Id="rId6" Type="http://schemas.openxmlformats.org/officeDocument/2006/relationships/oleObject" Target="../embeddings/oleObject16.bin"/><Relationship Id="rId5" Type="http://schemas.openxmlformats.org/officeDocument/2006/relationships/image" Target="../media/image157.wmf"/><Relationship Id="rId4" Type="http://schemas.openxmlformats.org/officeDocument/2006/relationships/oleObject" Target="../embeddings/oleObject15.bin"/><Relationship Id="rId9" Type="http://schemas.openxmlformats.org/officeDocument/2006/relationships/image" Target="../media/image159.wmf"/></Relationships>
</file>

<file path=ppt/slides/_rels/slide81.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oleObject" Target="../embeddings/oleObject18.bin"/><Relationship Id="rId1" Type="http://schemas.openxmlformats.org/officeDocument/2006/relationships/slideLayout" Target="../slideLayouts/slideLayout23.xml"/><Relationship Id="rId5" Type="http://schemas.openxmlformats.org/officeDocument/2006/relationships/image" Target="../media/image161.wmf"/><Relationship Id="rId4" Type="http://schemas.openxmlformats.org/officeDocument/2006/relationships/oleObject" Target="../embeddings/oleObject19.bin"/></Relationships>
</file>

<file path=ppt/slides/_rels/slide8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7.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3.xml"/><Relationship Id="rId4" Type="http://schemas.openxmlformats.org/officeDocument/2006/relationships/image" Target="../media/image170.jpeg"/></Relationships>
</file>

<file path=ppt/slides/_rels/slide8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3.xml"/><Relationship Id="rId4" Type="http://schemas.openxmlformats.org/officeDocument/2006/relationships/image" Target="../media/image173.jpeg"/></Relationships>
</file>

<file path=ppt/slides/_rels/slide8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slideLayout" Target="../slideLayouts/slideLayout23.xml"/><Relationship Id="rId1" Type="http://schemas.openxmlformats.org/officeDocument/2006/relationships/video" Target="https://www.youtube.com/embed/Cxg7iOSD6Sk?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3.xml"/><Relationship Id="rId1" Type="http://schemas.openxmlformats.org/officeDocument/2006/relationships/video" Target="https://www.youtube.com/embed/ARrMcsX8FI0?feature=oembed"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3.xml"/><Relationship Id="rId1" Type="http://schemas.openxmlformats.org/officeDocument/2006/relationships/video" Target="https://www.youtube.com/embed/-Y1ZpEikZ5U?feature=oembed" TargetMode="Externa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image" Target="../media/image180.jpeg"/><Relationship Id="rId1" Type="http://schemas.openxmlformats.org/officeDocument/2006/relationships/slideLayout" Target="../slideLayouts/slideLayout23.x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187.jpeg"/></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88.jpeg"/><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8.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98.png"/><Relationship Id="rId7" Type="http://schemas.openxmlformats.org/officeDocument/2006/relationships/image" Target="../media/image201.jpeg"/><Relationship Id="rId2" Type="http://schemas.openxmlformats.org/officeDocument/2006/relationships/image" Target="../media/image197.jpeg"/><Relationship Id="rId1" Type="http://schemas.openxmlformats.org/officeDocument/2006/relationships/slideLayout" Target="../slideLayouts/slideLayout18.xml"/><Relationship Id="rId6" Type="http://schemas.openxmlformats.org/officeDocument/2006/relationships/image" Target="../media/image200.jpeg"/><Relationship Id="rId5" Type="http://schemas.openxmlformats.org/officeDocument/2006/relationships/image" Target="../media/image10.jpeg"/><Relationship Id="rId4" Type="http://schemas.openxmlformats.org/officeDocument/2006/relationships/image" Target="../media/image199.jpeg"/><Relationship Id="rId9" Type="http://schemas.openxmlformats.org/officeDocument/2006/relationships/image" Target="../media/image203.jpeg"/></Relationships>
</file>

<file path=ppt/slides/_rels/slide9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2293CBE9-DF50-4352-BC04-631C35EF9B20}"/>
              </a:ext>
            </a:extLst>
          </p:cNvPr>
          <p:cNvSpPr>
            <a:spLocks noGrp="1"/>
          </p:cNvSpPr>
          <p:nvPr>
            <p:ph type="ctrTitle"/>
          </p:nvPr>
        </p:nvSpPr>
        <p:spPr>
          <a:xfrm>
            <a:off x="4414658" y="1271763"/>
            <a:ext cx="6301698" cy="3566160"/>
          </a:xfrm>
        </p:spPr>
        <p:txBody>
          <a:bodyPr>
            <a:normAutofit/>
          </a:bodyPr>
          <a:lstStyle/>
          <a:p>
            <a:pPr algn="ctr"/>
            <a:r>
              <a:rPr lang="fr-FR" sz="3600" b="1" dirty="0">
                <a:solidFill>
                  <a:schemeClr val="bg1"/>
                </a:solidFill>
              </a:rPr>
              <a:t>Commercial Business </a:t>
            </a:r>
            <a:r>
              <a:rPr lang="fr-FR" sz="3600" b="1" dirty="0" err="1">
                <a:solidFill>
                  <a:schemeClr val="bg1"/>
                </a:solidFill>
              </a:rPr>
              <a:t>Strategies</a:t>
            </a:r>
            <a:r>
              <a:rPr lang="fr-FR" sz="3600" b="1" dirty="0">
                <a:solidFill>
                  <a:schemeClr val="bg1"/>
                </a:solidFill>
              </a:rPr>
              <a:t> in Sport </a:t>
            </a:r>
            <a:r>
              <a:rPr lang="fr-FR" sz="3600" b="1" i="1" dirty="0">
                <a:solidFill>
                  <a:schemeClr val="bg1"/>
                </a:solidFill>
              </a:rPr>
              <a:t>Organisations</a:t>
            </a:r>
            <a:br>
              <a:rPr lang="fr-FR" sz="3600" b="1" dirty="0">
                <a:solidFill>
                  <a:schemeClr val="bg1"/>
                </a:solidFill>
              </a:rPr>
            </a:br>
            <a:br>
              <a:rPr lang="fr-FR" sz="3600" b="1" dirty="0">
                <a:solidFill>
                  <a:schemeClr val="bg1"/>
                </a:solidFill>
              </a:rPr>
            </a:br>
            <a:r>
              <a:rPr lang="fr-FR" sz="2400" b="1" dirty="0">
                <a:solidFill>
                  <a:schemeClr val="bg1"/>
                </a:solidFill>
              </a:rPr>
              <a:t>lionelmaltese.fr </a:t>
            </a:r>
            <a:br>
              <a:rPr lang="fr-FR" sz="2400" b="1" dirty="0">
                <a:solidFill>
                  <a:schemeClr val="bg1"/>
                </a:solidFill>
              </a:rPr>
            </a:br>
            <a:r>
              <a:rPr lang="fr-FR" sz="2400" b="1" dirty="0">
                <a:solidFill>
                  <a:schemeClr val="bg1"/>
                </a:solidFill>
              </a:rPr>
              <a:t>@</a:t>
            </a:r>
            <a:r>
              <a:rPr lang="fr-FR" sz="2400" b="1" dirty="0" err="1">
                <a:solidFill>
                  <a:schemeClr val="bg1"/>
                </a:solidFill>
              </a:rPr>
              <a:t>lionelmaltese</a:t>
            </a:r>
            <a:endParaRPr lang="fr-FR" sz="2400" b="1" dirty="0">
              <a:solidFill>
                <a:schemeClr val="bg1"/>
              </a:solidFill>
            </a:endParaRPr>
          </a:p>
        </p:txBody>
      </p:sp>
      <p:sp>
        <p:nvSpPr>
          <p:cNvPr id="12" name="ZoneTexte 11">
            <a:extLst>
              <a:ext uri="{FF2B5EF4-FFF2-40B4-BE49-F238E27FC236}">
                <a16:creationId xmlns:a16="http://schemas.microsoft.com/office/drawing/2014/main" id="{3BC3DAEE-1D37-45D7-9DA2-68B79E87FEB2}"/>
              </a:ext>
            </a:extLst>
          </p:cNvPr>
          <p:cNvSpPr txBox="1"/>
          <p:nvPr/>
        </p:nvSpPr>
        <p:spPr>
          <a:xfrm>
            <a:off x="7205608" y="0"/>
            <a:ext cx="1318054" cy="369332"/>
          </a:xfrm>
          <a:prstGeom prst="rect">
            <a:avLst/>
          </a:prstGeom>
          <a:noFill/>
        </p:spPr>
        <p:txBody>
          <a:bodyPr wrap="square" rtlCol="0">
            <a:spAutoFit/>
          </a:bodyPr>
          <a:lstStyle/>
          <a:p>
            <a:pPr algn="ctr"/>
            <a:r>
              <a:rPr lang="fr-FR" b="1" i="1" dirty="0">
                <a:solidFill>
                  <a:schemeClr val="bg1"/>
                </a:solidFill>
              </a:rPr>
              <a:t>Lecture 2</a:t>
            </a:r>
          </a:p>
        </p:txBody>
      </p:sp>
      <p:sp>
        <p:nvSpPr>
          <p:cNvPr id="13" name="ZoneTexte 12">
            <a:extLst>
              <a:ext uri="{FF2B5EF4-FFF2-40B4-BE49-F238E27FC236}">
                <a16:creationId xmlns:a16="http://schemas.microsoft.com/office/drawing/2014/main" id="{54358186-22FA-4F2E-8549-C80BC8C3CB24}"/>
              </a:ext>
            </a:extLst>
          </p:cNvPr>
          <p:cNvSpPr txBox="1"/>
          <p:nvPr/>
        </p:nvSpPr>
        <p:spPr>
          <a:xfrm>
            <a:off x="1306285" y="5231126"/>
            <a:ext cx="11667744" cy="1815882"/>
          </a:xfrm>
          <a:prstGeom prst="rect">
            <a:avLst/>
          </a:prstGeom>
          <a:noFill/>
        </p:spPr>
        <p:txBody>
          <a:bodyPr wrap="square">
            <a:spAutoFit/>
          </a:bodyPr>
          <a:lstStyle/>
          <a:p>
            <a:pPr algn="ctr"/>
            <a:r>
              <a:rPr lang="fr-FR" sz="1600" b="1" dirty="0">
                <a:solidFill>
                  <a:schemeClr val="bg1"/>
                </a:solidFill>
              </a:rPr>
              <a:t>Lionel Maltese</a:t>
            </a:r>
            <a:br>
              <a:rPr lang="fr-FR" sz="1600" b="1" dirty="0">
                <a:solidFill>
                  <a:schemeClr val="bg1"/>
                </a:solidFill>
              </a:rPr>
            </a:br>
            <a:r>
              <a:rPr lang="fr-FR" sz="1600" b="1" dirty="0">
                <a:solidFill>
                  <a:schemeClr val="bg1"/>
                </a:solidFill>
              </a:rPr>
              <a:t>Maître de Conférences Aix Marseille </a:t>
            </a:r>
            <a:r>
              <a:rPr lang="fr-FR" sz="1600" b="1" dirty="0" err="1">
                <a:solidFill>
                  <a:schemeClr val="bg1"/>
                </a:solidFill>
              </a:rPr>
              <a:t>University</a:t>
            </a:r>
            <a:r>
              <a:rPr lang="fr-FR" sz="1600" b="1" dirty="0">
                <a:solidFill>
                  <a:schemeClr val="bg1"/>
                </a:solidFill>
              </a:rPr>
              <a:t> – CERGAM IAE Aix-en-Provence - #OIMS Laval </a:t>
            </a:r>
            <a:r>
              <a:rPr lang="fr-FR" sz="1600" b="1" dirty="0" err="1">
                <a:solidFill>
                  <a:schemeClr val="bg1"/>
                </a:solidFill>
              </a:rPr>
              <a:t>University</a:t>
            </a:r>
            <a:r>
              <a:rPr lang="fr-FR" sz="1600" b="1" dirty="0">
                <a:solidFill>
                  <a:schemeClr val="bg1"/>
                </a:solidFill>
              </a:rPr>
              <a:t> Canada</a:t>
            </a:r>
            <a:br>
              <a:rPr lang="fr-FR" sz="1600" b="1" dirty="0">
                <a:solidFill>
                  <a:schemeClr val="bg1"/>
                </a:solidFill>
              </a:rPr>
            </a:br>
            <a:r>
              <a:rPr lang="fr-FR" sz="1600" b="1" dirty="0">
                <a:solidFill>
                  <a:schemeClr val="bg1"/>
                </a:solidFill>
              </a:rPr>
              <a:t>Associate Professor Sport Business Management Kedge Business </a:t>
            </a:r>
            <a:r>
              <a:rPr lang="fr-FR" sz="1600" b="1" dirty="0" err="1">
                <a:solidFill>
                  <a:schemeClr val="bg1"/>
                </a:solidFill>
              </a:rPr>
              <a:t>School</a:t>
            </a:r>
            <a:br>
              <a:rPr lang="fr-FR" sz="1600" b="1">
                <a:solidFill>
                  <a:schemeClr val="bg1"/>
                </a:solidFill>
              </a:rPr>
            </a:br>
            <a:r>
              <a:rPr lang="fr-FR" sz="1600" b="1">
                <a:solidFill>
                  <a:schemeClr val="bg1"/>
                </a:solidFill>
              </a:rPr>
              <a:t>Senior </a:t>
            </a:r>
            <a:r>
              <a:rPr lang="fr-FR" sz="1600" b="1" dirty="0">
                <a:solidFill>
                  <a:schemeClr val="bg1"/>
                </a:solidFill>
              </a:rPr>
              <a:t>consulting sport business management</a:t>
            </a:r>
            <a:br>
              <a:rPr lang="fr-FR" sz="1600" b="1" dirty="0">
                <a:solidFill>
                  <a:schemeClr val="bg1"/>
                </a:solidFill>
              </a:rPr>
            </a:br>
            <a:br>
              <a:rPr lang="fr-FR" sz="1600" b="1" dirty="0">
                <a:solidFill>
                  <a:schemeClr val="bg1"/>
                </a:solidFill>
              </a:rPr>
            </a:br>
            <a:r>
              <a:rPr lang="fr-FR" sz="1600" b="1" dirty="0">
                <a:solidFill>
                  <a:schemeClr val="bg1"/>
                </a:solidFill>
              </a:rPr>
              <a:t>Twitter : @lionelmaltese</a:t>
            </a:r>
            <a:br>
              <a:rPr lang="fr-FR" sz="1600" dirty="0"/>
            </a:br>
            <a:endParaRPr lang="fr-FR" sz="1600" dirty="0"/>
          </a:p>
        </p:txBody>
      </p:sp>
    </p:spTree>
    <p:extLst>
      <p:ext uri="{BB962C8B-B14F-4D97-AF65-F5344CB8AC3E}">
        <p14:creationId xmlns:p14="http://schemas.microsoft.com/office/powerpoint/2010/main" val="2162676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3EF6F3B9-DAA5-46A8-BBD6-7B932768ECF1}"/>
              </a:ext>
            </a:extLst>
          </p:cNvPr>
          <p:cNvPicPr>
            <a:picLocks noChangeAspect="1"/>
          </p:cNvPicPr>
          <p:nvPr/>
        </p:nvPicPr>
        <p:blipFill>
          <a:blip r:embed="rId2"/>
          <a:stretch>
            <a:fillRect/>
          </a:stretch>
        </p:blipFill>
        <p:spPr>
          <a:xfrm>
            <a:off x="455349" y="1938850"/>
            <a:ext cx="4005068" cy="2170843"/>
          </a:xfrm>
          <a:prstGeom prst="rect">
            <a:avLst/>
          </a:prstGeom>
        </p:spPr>
      </p:pic>
      <p:pic>
        <p:nvPicPr>
          <p:cNvPr id="7" name="Image 6" descr="Une image contenant intérieur, assis&#10;&#10;Description générée automatiquement">
            <a:extLst>
              <a:ext uri="{FF2B5EF4-FFF2-40B4-BE49-F238E27FC236}">
                <a16:creationId xmlns:a16="http://schemas.microsoft.com/office/drawing/2014/main" id="{C18B85EA-5303-4892-B619-E38E12DD4697}"/>
              </a:ext>
            </a:extLst>
          </p:cNvPr>
          <p:cNvPicPr>
            <a:picLocks noChangeAspect="1"/>
          </p:cNvPicPr>
          <p:nvPr/>
        </p:nvPicPr>
        <p:blipFill>
          <a:blip r:embed="rId3"/>
          <a:stretch>
            <a:fillRect/>
          </a:stretch>
        </p:blipFill>
        <p:spPr>
          <a:xfrm>
            <a:off x="4054150" y="1600455"/>
            <a:ext cx="4083699" cy="2233273"/>
          </a:xfrm>
          <a:prstGeom prst="rect">
            <a:avLst/>
          </a:prstGeom>
        </p:spPr>
      </p:pic>
      <p:pic>
        <p:nvPicPr>
          <p:cNvPr id="9" name="Image 8" descr="Une image contenant table&#10;&#10;Description générée automatiquement">
            <a:extLst>
              <a:ext uri="{FF2B5EF4-FFF2-40B4-BE49-F238E27FC236}">
                <a16:creationId xmlns:a16="http://schemas.microsoft.com/office/drawing/2014/main" id="{6759D317-588D-4BD7-8A65-E42A3ED2A7CC}"/>
              </a:ext>
            </a:extLst>
          </p:cNvPr>
          <p:cNvPicPr>
            <a:picLocks noChangeAspect="1"/>
          </p:cNvPicPr>
          <p:nvPr/>
        </p:nvPicPr>
        <p:blipFill>
          <a:blip r:embed="rId4"/>
          <a:stretch>
            <a:fillRect/>
          </a:stretch>
        </p:blipFill>
        <p:spPr>
          <a:xfrm>
            <a:off x="7948910" y="1515711"/>
            <a:ext cx="4083699" cy="2220468"/>
          </a:xfrm>
          <a:prstGeom prst="rect">
            <a:avLst/>
          </a:prstGeom>
        </p:spPr>
      </p:pic>
      <p:pic>
        <p:nvPicPr>
          <p:cNvPr id="11" name="Image 10" descr="Une image contenant carte de visite, texte&#10;&#10;Description générée automatiquement">
            <a:extLst>
              <a:ext uri="{FF2B5EF4-FFF2-40B4-BE49-F238E27FC236}">
                <a16:creationId xmlns:a16="http://schemas.microsoft.com/office/drawing/2014/main" id="{B5B212B8-87CC-4DF1-882B-9EF19449D5D8}"/>
              </a:ext>
            </a:extLst>
          </p:cNvPr>
          <p:cNvPicPr>
            <a:picLocks noChangeAspect="1"/>
          </p:cNvPicPr>
          <p:nvPr/>
        </p:nvPicPr>
        <p:blipFill>
          <a:blip r:embed="rId5"/>
          <a:stretch>
            <a:fillRect/>
          </a:stretch>
        </p:blipFill>
        <p:spPr>
          <a:xfrm>
            <a:off x="3199240" y="3833728"/>
            <a:ext cx="4532345" cy="2467955"/>
          </a:xfrm>
          <a:prstGeom prst="rect">
            <a:avLst/>
          </a:prstGeom>
        </p:spPr>
      </p:pic>
      <p:pic>
        <p:nvPicPr>
          <p:cNvPr id="12" name="Image 11">
            <a:extLst>
              <a:ext uri="{FF2B5EF4-FFF2-40B4-BE49-F238E27FC236}">
                <a16:creationId xmlns:a16="http://schemas.microsoft.com/office/drawing/2014/main" id="{BBCA4385-BD10-4F07-9007-6CA58537E6E8}"/>
              </a:ext>
            </a:extLst>
          </p:cNvPr>
          <p:cNvPicPr>
            <a:picLocks noChangeAspect="1"/>
          </p:cNvPicPr>
          <p:nvPr/>
        </p:nvPicPr>
        <p:blipFill>
          <a:blip r:embed="rId6"/>
          <a:stretch>
            <a:fillRect/>
          </a:stretch>
        </p:blipFill>
        <p:spPr>
          <a:xfrm>
            <a:off x="6973132" y="348701"/>
            <a:ext cx="2539576" cy="1043267"/>
          </a:xfrm>
          <a:prstGeom prst="rect">
            <a:avLst/>
          </a:prstGeom>
        </p:spPr>
      </p:pic>
      <p:sp>
        <p:nvSpPr>
          <p:cNvPr id="13" name="ZoneTexte 12">
            <a:extLst>
              <a:ext uri="{FF2B5EF4-FFF2-40B4-BE49-F238E27FC236}">
                <a16:creationId xmlns:a16="http://schemas.microsoft.com/office/drawing/2014/main" id="{515E4DD5-6611-47AC-B963-64D9FD0B4F5C}"/>
              </a:ext>
            </a:extLst>
          </p:cNvPr>
          <p:cNvSpPr txBox="1"/>
          <p:nvPr/>
        </p:nvSpPr>
        <p:spPr>
          <a:xfrm>
            <a:off x="1384183" y="376305"/>
            <a:ext cx="6152469" cy="1015663"/>
          </a:xfrm>
          <a:prstGeom prst="rect">
            <a:avLst/>
          </a:prstGeom>
          <a:noFill/>
        </p:spPr>
        <p:txBody>
          <a:bodyPr wrap="square" rtlCol="0">
            <a:spAutoFit/>
          </a:bodyPr>
          <a:lstStyle/>
          <a:p>
            <a:r>
              <a:rPr lang="fr-FR" sz="6000" dirty="0">
                <a:solidFill>
                  <a:srgbClr val="FF0000"/>
                </a:solidFill>
                <a:latin typeface="Aharoni" panose="02010803020104030203" pitchFamily="2" charset="-79"/>
                <a:cs typeface="Aharoni" panose="02010803020104030203" pitchFamily="2" charset="-79"/>
              </a:rPr>
              <a:t>BE AN INSIDE</a:t>
            </a:r>
          </a:p>
        </p:txBody>
      </p:sp>
    </p:spTree>
    <p:extLst>
      <p:ext uri="{BB962C8B-B14F-4D97-AF65-F5344CB8AC3E}">
        <p14:creationId xmlns:p14="http://schemas.microsoft.com/office/powerpoint/2010/main" val="38403504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991" r="11419" b="-1"/>
          <a:stretch/>
        </p:blipFill>
        <p:spPr>
          <a:xfrm>
            <a:off x="643467" y="643467"/>
            <a:ext cx="5372099" cy="5571066"/>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r="-1" b="4770"/>
          <a:stretch/>
        </p:blipFill>
        <p:spPr>
          <a:xfrm>
            <a:off x="6176433" y="640927"/>
            <a:ext cx="5372099" cy="5571066"/>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7096953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5" y="643466"/>
            <a:ext cx="7428089" cy="5571067"/>
          </a:xfrm>
          <a:prstGeom prst="rect">
            <a:avLst/>
          </a:prstGeom>
          <a:solidFill>
            <a:srgbClr val="FFFFFF">
              <a:shade val="85000"/>
            </a:srgbClr>
          </a:solidFill>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201442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1EBE88C-6B27-4E31-AB18-1F624F08A3F5}"/>
              </a:ext>
            </a:extLst>
          </p:cNvPr>
          <p:cNvPicPr>
            <a:picLocks noChangeAspect="1"/>
          </p:cNvPicPr>
          <p:nvPr/>
        </p:nvPicPr>
        <p:blipFill>
          <a:blip r:embed="rId2"/>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19046408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Leveraging and Activation - Sponsorship in Marketing Cornwell">
            <a:hlinkClick r:id="" action="ppaction://media"/>
            <a:extLst>
              <a:ext uri="{FF2B5EF4-FFF2-40B4-BE49-F238E27FC236}">
                <a16:creationId xmlns:a16="http://schemas.microsoft.com/office/drawing/2014/main" id="{9F04F432-3DD2-4DE6-A178-2CD286F5586B}"/>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353923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AC5690-BD72-4C1A-B829-2F028014B60B}"/>
              </a:ext>
            </a:extLst>
          </p:cNvPr>
          <p:cNvSpPr>
            <a:spLocks noGrp="1"/>
          </p:cNvSpPr>
          <p:nvPr>
            <p:ph type="title"/>
          </p:nvPr>
        </p:nvSpPr>
        <p:spPr>
          <a:xfrm>
            <a:off x="5181601" y="634946"/>
            <a:ext cx="6368142" cy="1450757"/>
          </a:xfrm>
        </p:spPr>
        <p:txBody>
          <a:bodyPr>
            <a:normAutofit/>
          </a:bodyPr>
          <a:lstStyle/>
          <a:p>
            <a:pPr algn="ctr"/>
            <a:r>
              <a:rPr lang="fr-FR" sz="4600" b="1" dirty="0" err="1">
                <a:solidFill>
                  <a:srgbClr val="3A3C5C"/>
                </a:solidFill>
              </a:rPr>
              <a:t>PSG’s</a:t>
            </a:r>
            <a:r>
              <a:rPr lang="fr-FR" sz="4600" b="1" dirty="0">
                <a:solidFill>
                  <a:srgbClr val="3A3C5C"/>
                </a:solidFill>
              </a:rPr>
              <a:t> commercial </a:t>
            </a:r>
            <a:r>
              <a:rPr lang="fr-FR" sz="4600" b="1" dirty="0" err="1">
                <a:solidFill>
                  <a:srgbClr val="3A3C5C"/>
                </a:solidFill>
              </a:rPr>
              <a:t>strategy</a:t>
            </a:r>
            <a:r>
              <a:rPr lang="fr-FR" sz="4600" b="1" dirty="0">
                <a:solidFill>
                  <a:srgbClr val="3A3C5C"/>
                </a:solidFill>
              </a:rPr>
              <a:t> Jean Claude Blanc</a:t>
            </a:r>
          </a:p>
        </p:txBody>
      </p:sp>
      <p:sp>
        <p:nvSpPr>
          <p:cNvPr id="3" name="Espace réservé du contenu 2">
            <a:extLst>
              <a:ext uri="{FF2B5EF4-FFF2-40B4-BE49-F238E27FC236}">
                <a16:creationId xmlns:a16="http://schemas.microsoft.com/office/drawing/2014/main" id="{B1D5061A-37B5-4A8B-8AF6-C2F354F19335}"/>
              </a:ext>
            </a:extLst>
          </p:cNvPr>
          <p:cNvSpPr>
            <a:spLocks noGrp="1"/>
          </p:cNvSpPr>
          <p:nvPr>
            <p:ph idx="1"/>
          </p:nvPr>
        </p:nvSpPr>
        <p:spPr>
          <a:xfrm>
            <a:off x="5181601" y="2198914"/>
            <a:ext cx="6368142" cy="3670180"/>
          </a:xfrm>
        </p:spPr>
        <p:txBody>
          <a:bodyPr>
            <a:normAutofit fontScale="85000" lnSpcReduction="20000"/>
          </a:bodyPr>
          <a:lstStyle/>
          <a:p>
            <a:pPr fontAlgn="base"/>
            <a:r>
              <a:rPr lang="en-US" dirty="0"/>
              <a:t>HOW DO YOU CHOOSE YOUR PARTNERS?</a:t>
            </a:r>
          </a:p>
          <a:p>
            <a:pPr fontAlgn="base"/>
            <a:r>
              <a:rPr lang="en-US" dirty="0"/>
              <a:t>“Each club has its own commercial strategy, we have chosen to </a:t>
            </a:r>
            <a:r>
              <a:rPr lang="en-US" dirty="0">
                <a:solidFill>
                  <a:srgbClr val="FF0000"/>
                </a:solidFill>
              </a:rPr>
              <a:t>reduce the number of brands to increase their value</a:t>
            </a:r>
            <a:r>
              <a:rPr lang="en-US" dirty="0"/>
              <a:t> and give them very strong exclusives. It is about visibility outside of field, the use of the players’ image, and access to the club’s digital platform or hospitality services developed year-round. We are looking for active partners, developing and aligned with our values. We are premium in terms of cost because of the fact that there are very few places to join PSG.</a:t>
            </a:r>
          </a:p>
          <a:p>
            <a:endParaRPr lang="fr-FR" dirty="0"/>
          </a:p>
        </p:txBody>
      </p:sp>
      <p:pic>
        <p:nvPicPr>
          <p:cNvPr id="17410" name="Picture 2">
            <a:extLst>
              <a:ext uri="{FF2B5EF4-FFF2-40B4-BE49-F238E27FC236}">
                <a16:creationId xmlns:a16="http://schemas.microsoft.com/office/drawing/2014/main" id="{F59DAECF-42E2-4236-9D81-5BF254D0AA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321" r="157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66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292274" y="283923"/>
            <a:ext cx="11615804" cy="1027135"/>
          </a:xfrm>
        </p:spPr>
        <p:txBody>
          <a:bodyPr/>
          <a:lstStyle/>
          <a:p>
            <a:r>
              <a:rPr lang="en-GB" b="1" dirty="0"/>
              <a:t>NOW TRENDING IN THE SPONSORSHIP WORLD</a:t>
            </a:r>
          </a:p>
        </p:txBody>
      </p:sp>
      <p:grpSp>
        <p:nvGrpSpPr>
          <p:cNvPr id="5" name="Group 3"/>
          <p:cNvGrpSpPr/>
          <p:nvPr/>
        </p:nvGrpSpPr>
        <p:grpSpPr>
          <a:xfrm>
            <a:off x="249281" y="1472361"/>
            <a:ext cx="8113824" cy="444204"/>
            <a:chOff x="223283" y="715926"/>
            <a:chExt cx="6085368" cy="333153"/>
          </a:xfrm>
        </p:grpSpPr>
        <p:grpSp>
          <p:nvGrpSpPr>
            <p:cNvPr id="6" name="Group 4"/>
            <p:cNvGrpSpPr/>
            <p:nvPr/>
          </p:nvGrpSpPr>
          <p:grpSpPr>
            <a:xfrm>
              <a:off x="223283" y="715926"/>
              <a:ext cx="6085368" cy="333153"/>
              <a:chOff x="223283" y="715926"/>
              <a:chExt cx="6085368" cy="333153"/>
            </a:xfrm>
          </p:grpSpPr>
          <p:sp>
            <p:nvSpPr>
              <p:cNvPr id="8" name="Rectangle: Rounded Corners 6"/>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9" name="Group 7"/>
              <p:cNvGrpSpPr/>
              <p:nvPr/>
            </p:nvGrpSpPr>
            <p:grpSpPr>
              <a:xfrm>
                <a:off x="259096" y="737191"/>
                <a:ext cx="301575" cy="301574"/>
                <a:chOff x="364643" y="769477"/>
                <a:chExt cx="1058473" cy="1058473"/>
              </a:xfrm>
            </p:grpSpPr>
            <p:grpSp>
              <p:nvGrpSpPr>
                <p:cNvPr id="10" name="Group 8"/>
                <p:cNvGrpSpPr/>
                <p:nvPr/>
              </p:nvGrpSpPr>
              <p:grpSpPr>
                <a:xfrm>
                  <a:off x="364643" y="769477"/>
                  <a:ext cx="1058473" cy="1058473"/>
                  <a:chOff x="80433" y="2700870"/>
                  <a:chExt cx="3018366" cy="3018367"/>
                </a:xfrm>
              </p:grpSpPr>
              <p:pic>
                <p:nvPicPr>
                  <p:cNvPr id="12"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13" name="Oval 11"/>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11" name="Rectangle 10"/>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1</a:t>
                  </a:r>
                </a:p>
              </p:txBody>
            </p:sp>
          </p:grpSp>
        </p:grpSp>
        <p:sp>
          <p:nvSpPr>
            <p:cNvPr id="7" name="Rectangle 6"/>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THE MARKETPLACE </a:t>
              </a:r>
              <a:r>
                <a:rPr lang="en-GB" sz="2133" i="1" dirty="0">
                  <a:solidFill>
                    <a:schemeClr val="bg1"/>
                  </a:solidFill>
                </a:rPr>
                <a:t>(AND RIGHTS FEES) </a:t>
              </a:r>
              <a:r>
                <a:rPr lang="en-GB" sz="2133" b="1" dirty="0">
                  <a:solidFill>
                    <a:schemeClr val="bg1"/>
                  </a:solidFill>
                </a:rPr>
                <a:t>CONTINUE TO GROW</a:t>
              </a:r>
            </a:p>
          </p:txBody>
        </p:sp>
      </p:grpSp>
      <p:grpSp>
        <p:nvGrpSpPr>
          <p:cNvPr id="14" name="Group 12"/>
          <p:cNvGrpSpPr/>
          <p:nvPr/>
        </p:nvGrpSpPr>
        <p:grpSpPr>
          <a:xfrm>
            <a:off x="754918" y="2108740"/>
            <a:ext cx="8524949" cy="444204"/>
            <a:chOff x="223283" y="715926"/>
            <a:chExt cx="6393712" cy="333153"/>
          </a:xfrm>
        </p:grpSpPr>
        <p:grpSp>
          <p:nvGrpSpPr>
            <p:cNvPr id="15" name="Group 13"/>
            <p:cNvGrpSpPr/>
            <p:nvPr/>
          </p:nvGrpSpPr>
          <p:grpSpPr>
            <a:xfrm>
              <a:off x="223283" y="715926"/>
              <a:ext cx="6358270" cy="333153"/>
              <a:chOff x="223283" y="715926"/>
              <a:chExt cx="6358270" cy="333153"/>
            </a:xfrm>
          </p:grpSpPr>
          <p:sp>
            <p:nvSpPr>
              <p:cNvPr id="17" name="Rectangle: Rounded Corners 15"/>
              <p:cNvSpPr/>
              <p:nvPr/>
            </p:nvSpPr>
            <p:spPr>
              <a:xfrm>
                <a:off x="223283" y="715926"/>
                <a:ext cx="6358270"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18" name="Group 16"/>
              <p:cNvGrpSpPr/>
              <p:nvPr/>
            </p:nvGrpSpPr>
            <p:grpSpPr>
              <a:xfrm>
                <a:off x="259096" y="737191"/>
                <a:ext cx="301575" cy="301574"/>
                <a:chOff x="364643" y="769477"/>
                <a:chExt cx="1058473" cy="1058473"/>
              </a:xfrm>
            </p:grpSpPr>
            <p:grpSp>
              <p:nvGrpSpPr>
                <p:cNvPr id="19" name="Group 17"/>
                <p:cNvGrpSpPr/>
                <p:nvPr/>
              </p:nvGrpSpPr>
              <p:grpSpPr>
                <a:xfrm>
                  <a:off x="364643" y="769477"/>
                  <a:ext cx="1058473" cy="1058473"/>
                  <a:chOff x="80433" y="2700870"/>
                  <a:chExt cx="3018366" cy="3018367"/>
                </a:xfrm>
              </p:grpSpPr>
              <p:pic>
                <p:nvPicPr>
                  <p:cNvPr id="21"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22" name="Oval 20"/>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20" name="Rectangle 19"/>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2</a:t>
                  </a:r>
                </a:p>
              </p:txBody>
            </p:sp>
          </p:grpSp>
        </p:grpSp>
        <p:sp>
          <p:nvSpPr>
            <p:cNvPr id="16" name="Rectangle 15"/>
            <p:cNvSpPr/>
            <p:nvPr/>
          </p:nvSpPr>
          <p:spPr>
            <a:xfrm>
              <a:off x="572449" y="757098"/>
              <a:ext cx="6044546" cy="246173"/>
            </a:xfrm>
            <a:prstGeom prst="rect">
              <a:avLst/>
            </a:prstGeom>
          </p:spPr>
          <p:txBody>
            <a:bodyPr wrap="square" lIns="0" tIns="0" rIns="0" bIns="0" anchor="t" anchorCtr="0">
              <a:spAutoFit/>
            </a:bodyPr>
            <a:lstStyle/>
            <a:p>
              <a:r>
                <a:rPr lang="en-GB" sz="2133" b="1" dirty="0">
                  <a:solidFill>
                    <a:schemeClr val="bg1"/>
                  </a:solidFill>
                </a:rPr>
                <a:t>SPONSORS HAVE A BIGGER VOICE </a:t>
              </a:r>
              <a:r>
                <a:rPr lang="en-GB" sz="2133" i="1" dirty="0">
                  <a:solidFill>
                    <a:schemeClr val="bg1"/>
                  </a:solidFill>
                </a:rPr>
                <a:t>(AND RESPONSIBILITY?) </a:t>
              </a:r>
              <a:r>
                <a:rPr lang="en-GB" sz="2133" b="1" dirty="0">
                  <a:solidFill>
                    <a:schemeClr val="bg1"/>
                  </a:solidFill>
                </a:rPr>
                <a:t>THAN EVER</a:t>
              </a:r>
            </a:p>
          </p:txBody>
        </p:sp>
      </p:grpSp>
      <p:grpSp>
        <p:nvGrpSpPr>
          <p:cNvPr id="23" name="Group 21"/>
          <p:cNvGrpSpPr/>
          <p:nvPr/>
        </p:nvGrpSpPr>
        <p:grpSpPr>
          <a:xfrm>
            <a:off x="1260555" y="2745118"/>
            <a:ext cx="8113824" cy="444204"/>
            <a:chOff x="223283" y="715926"/>
            <a:chExt cx="6085368" cy="333153"/>
          </a:xfrm>
        </p:grpSpPr>
        <p:grpSp>
          <p:nvGrpSpPr>
            <p:cNvPr id="24" name="Group 22"/>
            <p:cNvGrpSpPr/>
            <p:nvPr/>
          </p:nvGrpSpPr>
          <p:grpSpPr>
            <a:xfrm>
              <a:off x="223283" y="715926"/>
              <a:ext cx="6085368" cy="333153"/>
              <a:chOff x="223283" y="715926"/>
              <a:chExt cx="6085368" cy="333153"/>
            </a:xfrm>
          </p:grpSpPr>
          <p:sp>
            <p:nvSpPr>
              <p:cNvPr id="26" name="Rectangle: Rounded Corners 24"/>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27" name="Group 25"/>
              <p:cNvGrpSpPr/>
              <p:nvPr/>
            </p:nvGrpSpPr>
            <p:grpSpPr>
              <a:xfrm>
                <a:off x="259096" y="737191"/>
                <a:ext cx="301575" cy="301574"/>
                <a:chOff x="364643" y="769477"/>
                <a:chExt cx="1058473" cy="1058473"/>
              </a:xfrm>
            </p:grpSpPr>
            <p:grpSp>
              <p:nvGrpSpPr>
                <p:cNvPr id="28" name="Group 26"/>
                <p:cNvGrpSpPr/>
                <p:nvPr/>
              </p:nvGrpSpPr>
              <p:grpSpPr>
                <a:xfrm>
                  <a:off x="364643" y="769477"/>
                  <a:ext cx="1058473" cy="1058473"/>
                  <a:chOff x="80433" y="2700870"/>
                  <a:chExt cx="3018366" cy="3018367"/>
                </a:xfrm>
              </p:grpSpPr>
              <p:pic>
                <p:nvPicPr>
                  <p:cNvPr id="30"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31" name="Oval 29"/>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29" name="Rectangle 28"/>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3</a:t>
                  </a:r>
                </a:p>
              </p:txBody>
            </p:sp>
          </p:grpSp>
        </p:grpSp>
        <p:sp>
          <p:nvSpPr>
            <p:cNvPr id="25" name="Rectangle 24"/>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BRANDS REQUIRE PROOF OF IMPACT – BEYOND EXPOSURE</a:t>
              </a:r>
            </a:p>
          </p:txBody>
        </p:sp>
      </p:grpSp>
      <p:grpSp>
        <p:nvGrpSpPr>
          <p:cNvPr id="32" name="Group 30"/>
          <p:cNvGrpSpPr/>
          <p:nvPr/>
        </p:nvGrpSpPr>
        <p:grpSpPr>
          <a:xfrm>
            <a:off x="1766193" y="3381497"/>
            <a:ext cx="8235077" cy="444204"/>
            <a:chOff x="223283" y="715926"/>
            <a:chExt cx="6176308" cy="333153"/>
          </a:xfrm>
        </p:grpSpPr>
        <p:grpSp>
          <p:nvGrpSpPr>
            <p:cNvPr id="33" name="Group 31"/>
            <p:cNvGrpSpPr/>
            <p:nvPr/>
          </p:nvGrpSpPr>
          <p:grpSpPr>
            <a:xfrm>
              <a:off x="223283" y="715926"/>
              <a:ext cx="6085368" cy="333153"/>
              <a:chOff x="223283" y="715926"/>
              <a:chExt cx="6085368" cy="333153"/>
            </a:xfrm>
          </p:grpSpPr>
          <p:sp>
            <p:nvSpPr>
              <p:cNvPr id="35" name="Rectangle: Rounded Corners 33"/>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36" name="Group 34"/>
              <p:cNvGrpSpPr/>
              <p:nvPr/>
            </p:nvGrpSpPr>
            <p:grpSpPr>
              <a:xfrm>
                <a:off x="259096" y="737191"/>
                <a:ext cx="301575" cy="301574"/>
                <a:chOff x="364643" y="769477"/>
                <a:chExt cx="1058473" cy="1058473"/>
              </a:xfrm>
            </p:grpSpPr>
            <p:grpSp>
              <p:nvGrpSpPr>
                <p:cNvPr id="37" name="Group 35"/>
                <p:cNvGrpSpPr/>
                <p:nvPr/>
              </p:nvGrpSpPr>
              <p:grpSpPr>
                <a:xfrm>
                  <a:off x="364643" y="769477"/>
                  <a:ext cx="1058473" cy="1058473"/>
                  <a:chOff x="80433" y="2700870"/>
                  <a:chExt cx="3018366" cy="3018367"/>
                </a:xfrm>
              </p:grpSpPr>
              <p:pic>
                <p:nvPicPr>
                  <p:cNvPr id="39"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40" name="Oval 38"/>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38" name="Rectangle 37"/>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4</a:t>
                  </a:r>
                </a:p>
              </p:txBody>
            </p:sp>
          </p:grpSp>
        </p:grpSp>
        <p:sp>
          <p:nvSpPr>
            <p:cNvPr id="34" name="Rectangle 33"/>
            <p:cNvSpPr/>
            <p:nvPr/>
          </p:nvSpPr>
          <p:spPr>
            <a:xfrm>
              <a:off x="572448" y="757098"/>
              <a:ext cx="5827143" cy="246173"/>
            </a:xfrm>
            <a:prstGeom prst="rect">
              <a:avLst/>
            </a:prstGeom>
          </p:spPr>
          <p:txBody>
            <a:bodyPr wrap="square" lIns="0" tIns="0" rIns="0" bIns="0" anchor="t" anchorCtr="0">
              <a:spAutoFit/>
            </a:bodyPr>
            <a:lstStyle/>
            <a:p>
              <a:r>
                <a:rPr lang="en-GB" sz="2133" b="1" dirty="0">
                  <a:solidFill>
                    <a:schemeClr val="bg1"/>
                  </a:solidFill>
                </a:rPr>
                <a:t>COMMUNITY / ACTIVATION / ENGAGEMENT PLAY A CRITICAL ROLE</a:t>
              </a:r>
            </a:p>
          </p:txBody>
        </p:sp>
      </p:grpSp>
      <p:grpSp>
        <p:nvGrpSpPr>
          <p:cNvPr id="41" name="Group 39"/>
          <p:cNvGrpSpPr/>
          <p:nvPr/>
        </p:nvGrpSpPr>
        <p:grpSpPr>
          <a:xfrm>
            <a:off x="2271830" y="4017878"/>
            <a:ext cx="8113824" cy="444204"/>
            <a:chOff x="223283" y="715926"/>
            <a:chExt cx="6085368" cy="333153"/>
          </a:xfrm>
        </p:grpSpPr>
        <p:grpSp>
          <p:nvGrpSpPr>
            <p:cNvPr id="42" name="Group 40"/>
            <p:cNvGrpSpPr/>
            <p:nvPr/>
          </p:nvGrpSpPr>
          <p:grpSpPr>
            <a:xfrm>
              <a:off x="223283" y="715926"/>
              <a:ext cx="6085368" cy="333153"/>
              <a:chOff x="223283" y="715926"/>
              <a:chExt cx="6085368" cy="333153"/>
            </a:xfrm>
          </p:grpSpPr>
          <p:sp>
            <p:nvSpPr>
              <p:cNvPr id="44" name="Rectangle: Rounded Corners 42"/>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45" name="Group 43"/>
              <p:cNvGrpSpPr/>
              <p:nvPr/>
            </p:nvGrpSpPr>
            <p:grpSpPr>
              <a:xfrm>
                <a:off x="259096" y="737191"/>
                <a:ext cx="301575" cy="301574"/>
                <a:chOff x="364643" y="769477"/>
                <a:chExt cx="1058473" cy="1058473"/>
              </a:xfrm>
            </p:grpSpPr>
            <p:grpSp>
              <p:nvGrpSpPr>
                <p:cNvPr id="46" name="Group 44"/>
                <p:cNvGrpSpPr/>
                <p:nvPr/>
              </p:nvGrpSpPr>
              <p:grpSpPr>
                <a:xfrm>
                  <a:off x="364643" y="769477"/>
                  <a:ext cx="1058473" cy="1058473"/>
                  <a:chOff x="80433" y="2700870"/>
                  <a:chExt cx="3018366" cy="3018367"/>
                </a:xfrm>
              </p:grpSpPr>
              <p:pic>
                <p:nvPicPr>
                  <p:cNvPr id="48"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49" name="Oval 47"/>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47" name="Rectangle 46"/>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5</a:t>
                  </a:r>
                </a:p>
              </p:txBody>
            </p:sp>
          </p:grpSp>
        </p:grpSp>
        <p:sp>
          <p:nvSpPr>
            <p:cNvPr id="43" name="Rectangle 42"/>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DIGITAL HAS CHANGED THE GAME</a:t>
              </a:r>
            </a:p>
          </p:txBody>
        </p:sp>
      </p:grpSp>
      <p:grpSp>
        <p:nvGrpSpPr>
          <p:cNvPr id="50" name="Group 48"/>
          <p:cNvGrpSpPr/>
          <p:nvPr/>
        </p:nvGrpSpPr>
        <p:grpSpPr>
          <a:xfrm>
            <a:off x="2777467" y="4654254"/>
            <a:ext cx="8113824" cy="444204"/>
            <a:chOff x="223283" y="715926"/>
            <a:chExt cx="6085368" cy="333153"/>
          </a:xfrm>
        </p:grpSpPr>
        <p:grpSp>
          <p:nvGrpSpPr>
            <p:cNvPr id="51" name="Group 49"/>
            <p:cNvGrpSpPr/>
            <p:nvPr/>
          </p:nvGrpSpPr>
          <p:grpSpPr>
            <a:xfrm>
              <a:off x="223283" y="715926"/>
              <a:ext cx="6085368" cy="333153"/>
              <a:chOff x="223283" y="715926"/>
              <a:chExt cx="6085368" cy="333153"/>
            </a:xfrm>
          </p:grpSpPr>
          <p:sp>
            <p:nvSpPr>
              <p:cNvPr id="53" name="Rectangle: Rounded Corners 51"/>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54" name="Group 52"/>
              <p:cNvGrpSpPr/>
              <p:nvPr/>
            </p:nvGrpSpPr>
            <p:grpSpPr>
              <a:xfrm>
                <a:off x="259096" y="737191"/>
                <a:ext cx="301575" cy="301574"/>
                <a:chOff x="364643" y="769477"/>
                <a:chExt cx="1058473" cy="1058473"/>
              </a:xfrm>
            </p:grpSpPr>
            <p:grpSp>
              <p:nvGrpSpPr>
                <p:cNvPr id="55" name="Group 53"/>
                <p:cNvGrpSpPr/>
                <p:nvPr/>
              </p:nvGrpSpPr>
              <p:grpSpPr>
                <a:xfrm>
                  <a:off x="364643" y="769477"/>
                  <a:ext cx="1058473" cy="1058473"/>
                  <a:chOff x="80433" y="2700870"/>
                  <a:chExt cx="3018366" cy="3018367"/>
                </a:xfrm>
              </p:grpSpPr>
              <p:pic>
                <p:nvPicPr>
                  <p:cNvPr id="57" name="Pictur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58" name="Oval 56"/>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56" name="Rectangle 55"/>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6</a:t>
                  </a:r>
                </a:p>
              </p:txBody>
            </p:sp>
          </p:grpSp>
        </p:grpSp>
        <p:sp>
          <p:nvSpPr>
            <p:cNvPr id="52" name="Rectangle 51"/>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E-SPORTS AND OTHERS ARE CHANGING IT FURTHER</a:t>
              </a:r>
            </a:p>
          </p:txBody>
        </p:sp>
      </p:grpSp>
      <p:grpSp>
        <p:nvGrpSpPr>
          <p:cNvPr id="59" name="Group 57"/>
          <p:cNvGrpSpPr/>
          <p:nvPr/>
        </p:nvGrpSpPr>
        <p:grpSpPr>
          <a:xfrm>
            <a:off x="3283105" y="5290634"/>
            <a:ext cx="8113824" cy="444204"/>
            <a:chOff x="223283" y="715926"/>
            <a:chExt cx="6085368" cy="333153"/>
          </a:xfrm>
        </p:grpSpPr>
        <p:grpSp>
          <p:nvGrpSpPr>
            <p:cNvPr id="60" name="Group 58"/>
            <p:cNvGrpSpPr/>
            <p:nvPr/>
          </p:nvGrpSpPr>
          <p:grpSpPr>
            <a:xfrm>
              <a:off x="223283" y="715926"/>
              <a:ext cx="6085368" cy="333153"/>
              <a:chOff x="223283" y="715926"/>
              <a:chExt cx="6085368" cy="333153"/>
            </a:xfrm>
          </p:grpSpPr>
          <p:sp>
            <p:nvSpPr>
              <p:cNvPr id="62" name="Rectangle: Rounded Corners 60"/>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63" name="Group 61"/>
              <p:cNvGrpSpPr/>
              <p:nvPr/>
            </p:nvGrpSpPr>
            <p:grpSpPr>
              <a:xfrm>
                <a:off x="259096" y="737191"/>
                <a:ext cx="301575" cy="301574"/>
                <a:chOff x="364643" y="769477"/>
                <a:chExt cx="1058473" cy="1058473"/>
              </a:xfrm>
            </p:grpSpPr>
            <p:grpSp>
              <p:nvGrpSpPr>
                <p:cNvPr id="64" name="Group 62"/>
                <p:cNvGrpSpPr/>
                <p:nvPr/>
              </p:nvGrpSpPr>
              <p:grpSpPr>
                <a:xfrm>
                  <a:off x="364643" y="769477"/>
                  <a:ext cx="1058473" cy="1058473"/>
                  <a:chOff x="80433" y="2700870"/>
                  <a:chExt cx="3018366" cy="3018367"/>
                </a:xfrm>
              </p:grpSpPr>
              <p:pic>
                <p:nvPicPr>
                  <p:cNvPr id="66" name="Picture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67" name="Oval 65"/>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65" name="Rectangle 64"/>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7</a:t>
                  </a:r>
                </a:p>
              </p:txBody>
            </p:sp>
          </p:grpSp>
        </p:grpSp>
        <p:sp>
          <p:nvSpPr>
            <p:cNvPr id="61" name="Rectangle 60"/>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SPONSORSHIP IS MORE STRATEGIC THAN EVER</a:t>
              </a:r>
            </a:p>
          </p:txBody>
        </p:sp>
      </p:grpSp>
      <p:sp>
        <p:nvSpPr>
          <p:cNvPr id="68" name="Title 5"/>
          <p:cNvSpPr txBox="1">
            <a:spLocks/>
          </p:cNvSpPr>
          <p:nvPr/>
        </p:nvSpPr>
        <p:spPr>
          <a:xfrm>
            <a:off x="291811" y="5919226"/>
            <a:ext cx="11616267" cy="524440"/>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rgbClr val="FF0000"/>
                </a:solidFill>
                <a:latin typeface="+mj-lt"/>
                <a:ea typeface="+mj-ea"/>
                <a:cs typeface="+mj-cs"/>
              </a:defRPr>
            </a:lvl1pPr>
          </a:lstStyle>
          <a:p>
            <a:pPr algn="r"/>
            <a:r>
              <a:rPr lang="en-GB" sz="3733" dirty="0">
                <a:solidFill>
                  <a:schemeClr val="tx1"/>
                </a:solidFill>
              </a:rPr>
              <a:t>… BUT YOU ALREADY KNEW THAT</a:t>
            </a:r>
          </a:p>
        </p:txBody>
      </p:sp>
    </p:spTree>
    <p:extLst>
      <p:ext uri="{BB962C8B-B14F-4D97-AF65-F5344CB8AC3E}">
        <p14:creationId xmlns:p14="http://schemas.microsoft.com/office/powerpoint/2010/main" val="2702903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tennis, homme, route, personne&#10;&#10;Description générée automatiquement">
            <a:extLst>
              <a:ext uri="{FF2B5EF4-FFF2-40B4-BE49-F238E27FC236}">
                <a16:creationId xmlns:a16="http://schemas.microsoft.com/office/drawing/2014/main" id="{721A45AA-157A-48BD-9B64-0FA13BAF5E74}"/>
              </a:ext>
            </a:extLst>
          </p:cNvPr>
          <p:cNvPicPr>
            <a:picLocks noChangeAspect="1"/>
          </p:cNvPicPr>
          <p:nvPr/>
        </p:nvPicPr>
        <p:blipFill rotWithShape="1">
          <a:blip r:embed="rId2"/>
          <a:srcRect r="5739"/>
          <a:stretch/>
        </p:blipFill>
        <p:spPr>
          <a:xfrm>
            <a:off x="-32" y="10"/>
            <a:ext cx="12192031" cy="4915066"/>
          </a:xfrm>
          <a:prstGeom prst="rect">
            <a:avLst/>
          </a:prstGeom>
        </p:spPr>
      </p:pic>
      <p:sp>
        <p:nvSpPr>
          <p:cNvPr id="2" name="Titre 1">
            <a:extLst>
              <a:ext uri="{FF2B5EF4-FFF2-40B4-BE49-F238E27FC236}">
                <a16:creationId xmlns:a16="http://schemas.microsoft.com/office/drawing/2014/main" id="{F499FCB7-FE35-4EF3-A002-D562A89FC99D}"/>
              </a:ext>
            </a:extLst>
          </p:cNvPr>
          <p:cNvSpPr>
            <a:spLocks noGrp="1"/>
          </p:cNvSpPr>
          <p:nvPr>
            <p:ph type="title"/>
          </p:nvPr>
        </p:nvSpPr>
        <p:spPr>
          <a:xfrm>
            <a:off x="1065197" y="5120640"/>
            <a:ext cx="10058400" cy="822960"/>
          </a:xfrm>
        </p:spPr>
        <p:txBody>
          <a:bodyPr vert="horz" lIns="91440" tIns="45720" rIns="91440" bIns="45720" rtlCol="0" anchor="b">
            <a:normAutofit fontScale="90000"/>
          </a:bodyPr>
          <a:lstStyle/>
          <a:p>
            <a:r>
              <a:rPr lang="en-US" sz="3700" dirty="0">
                <a:solidFill>
                  <a:srgbClr val="FFFFFF"/>
                </a:solidFill>
              </a:rPr>
              <a:t>Storytelling / </a:t>
            </a:r>
            <a:r>
              <a:rPr lang="en-US" sz="3700" dirty="0" err="1">
                <a:solidFill>
                  <a:srgbClr val="FFFFFF"/>
                </a:solidFill>
              </a:rPr>
              <a:t>storyliving</a:t>
            </a:r>
            <a:r>
              <a:rPr lang="en-US" sz="3700" dirty="0">
                <a:solidFill>
                  <a:srgbClr val="FFFFFF"/>
                </a:solidFill>
              </a:rPr>
              <a:t> ? Endorsement &amp; Sponsorship</a:t>
            </a:r>
          </a:p>
        </p:txBody>
      </p:sp>
    </p:spTree>
    <p:extLst>
      <p:ext uri="{BB962C8B-B14F-4D97-AF65-F5344CB8AC3E}">
        <p14:creationId xmlns:p14="http://schemas.microsoft.com/office/powerpoint/2010/main" val="1460996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Média en ligne 2" title="Roger Federer on Laver Cup at Five | Laver Cup 2022">
            <a:hlinkClick r:id="" action="ppaction://media"/>
            <a:extLst>
              <a:ext uri="{FF2B5EF4-FFF2-40B4-BE49-F238E27FC236}">
                <a16:creationId xmlns:a16="http://schemas.microsoft.com/office/drawing/2014/main" id="{D4E282E3-39E8-6F82-D1E7-35F6BC83766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3979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292274" y="283923"/>
            <a:ext cx="11615804" cy="1027135"/>
          </a:xfrm>
        </p:spPr>
        <p:txBody>
          <a:bodyPr>
            <a:normAutofit fontScale="90000"/>
          </a:bodyPr>
          <a:lstStyle/>
          <a:p>
            <a:r>
              <a:rPr lang="en-GB" b="1" dirty="0"/>
              <a:t>THE FUTURE OF DIGITAL SPORTS CONSUMPTION </a:t>
            </a:r>
            <a:br>
              <a:rPr lang="en-GB" b="1" dirty="0"/>
            </a:br>
            <a:r>
              <a:rPr lang="en-GB" b="1" i="1" dirty="0"/>
              <a:t>– % of sports content via PC/Laptop or Mobile/Tablet</a:t>
            </a:r>
          </a:p>
        </p:txBody>
      </p:sp>
      <p:graphicFrame>
        <p:nvGraphicFramePr>
          <p:cNvPr id="5" name="Chart 7"/>
          <p:cNvGraphicFramePr/>
          <p:nvPr>
            <p:extLst>
              <p:ext uri="{D42A27DB-BD31-4B8C-83A1-F6EECF244321}">
                <p14:modId xmlns:p14="http://schemas.microsoft.com/office/powerpoint/2010/main" val="2695871403"/>
              </p:ext>
            </p:extLst>
          </p:nvPr>
        </p:nvGraphicFramePr>
        <p:xfrm>
          <a:off x="264633" y="1439334"/>
          <a:ext cx="11643832" cy="44959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8350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D02663-B684-40B1-91A0-D1612D894A35}"/>
              </a:ext>
            </a:extLst>
          </p:cNvPr>
          <p:cNvPicPr>
            <a:picLocks noChangeAspect="1"/>
          </p:cNvPicPr>
          <p:nvPr/>
        </p:nvPicPr>
        <p:blipFill>
          <a:blip r:embed="rId2"/>
          <a:stretch>
            <a:fillRect/>
          </a:stretch>
        </p:blipFill>
        <p:spPr>
          <a:xfrm>
            <a:off x="1980744" y="3246"/>
            <a:ext cx="8169096" cy="6871802"/>
          </a:xfrm>
          <a:prstGeom prst="rect">
            <a:avLst/>
          </a:prstGeom>
        </p:spPr>
      </p:pic>
    </p:spTree>
    <p:extLst>
      <p:ext uri="{BB962C8B-B14F-4D97-AF65-F5344CB8AC3E}">
        <p14:creationId xmlns:p14="http://schemas.microsoft.com/office/powerpoint/2010/main" val="3018811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8" name="Object 57" hidden="1"/>
          <p:cNvGraphicFramePr>
            <a:graphicFrameLocks noChangeAspect="1"/>
          </p:cNvGraphicFramePr>
          <p:nvPr>
            <p:custDataLst>
              <p:tags r:id="rId2"/>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0" imgW="622" imgH="623" progId="TCLayout.ActiveDocument.1">
                  <p:embed/>
                </p:oleObj>
              </mc:Choice>
              <mc:Fallback>
                <p:oleObj name="think-cell Slide" r:id="rId10" imgW="622" imgH="623" progId="TCLayout.ActiveDocument.1">
                  <p:embed/>
                  <p:pic>
                    <p:nvPicPr>
                      <p:cNvPr id="58" name="Object 57" hidden="1"/>
                      <p:cNvPicPr/>
                      <p:nvPr/>
                    </p:nvPicPr>
                    <p:blipFill>
                      <a:blip r:embed="rId11"/>
                      <a:stretch>
                        <a:fillRect/>
                      </a:stretch>
                    </p:blipFill>
                    <p:spPr>
                      <a:xfrm>
                        <a:off x="1402" y="1402"/>
                        <a:ext cx="1400" cy="1400"/>
                      </a:xfrm>
                      <a:prstGeom prst="rect">
                        <a:avLst/>
                      </a:prstGeom>
                    </p:spPr>
                  </p:pic>
                </p:oleObj>
              </mc:Fallback>
            </mc:AlternateContent>
          </a:graphicData>
        </a:graphic>
      </p:graphicFrame>
      <p:grpSp>
        <p:nvGrpSpPr>
          <p:cNvPr id="4" name="Grid" hidden="1"/>
          <p:cNvGrpSpPr/>
          <p:nvPr>
            <p:custDataLst>
              <p:tags r:id="rId3"/>
            </p:custDataLst>
          </p:nvPr>
        </p:nvGrpSpPr>
        <p:grpSpPr>
          <a:xfrm>
            <a:off x="590911" y="540572"/>
            <a:ext cx="10958239" cy="6043108"/>
            <a:chOff x="530352" y="612648"/>
            <a:chExt cx="8997696" cy="6848856"/>
          </a:xfrm>
        </p:grpSpPr>
        <p:grpSp>
          <p:nvGrpSpPr>
            <p:cNvPr id="5" name="Group 4" hidden="1"/>
            <p:cNvGrpSpPr/>
            <p:nvPr userDrawn="1"/>
          </p:nvGrpSpPr>
          <p:grpSpPr>
            <a:xfrm>
              <a:off x="530352" y="7159752"/>
              <a:ext cx="8997696" cy="301752"/>
              <a:chOff x="530352" y="7159752"/>
              <a:chExt cx="8997696" cy="301752"/>
            </a:xfrm>
          </p:grpSpPr>
          <p:sp>
            <p:nvSpPr>
              <p:cNvPr id="52" name="Footer block" hidden="1"/>
              <p:cNvSpPr>
                <a:spLocks noChangeArrowheads="1"/>
              </p:cNvSpPr>
              <p:nvPr/>
            </p:nvSpPr>
            <p:spPr bwMode="gray">
              <a:xfrm>
                <a:off x="6629400"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3" name="Footer block" hidden="1"/>
              <p:cNvSpPr>
                <a:spLocks noChangeArrowheads="1"/>
              </p:cNvSpPr>
              <p:nvPr/>
            </p:nvSpPr>
            <p:spPr bwMode="gray">
              <a:xfrm>
                <a:off x="3584448"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4" name="Footer block" hidden="1"/>
              <p:cNvSpPr>
                <a:spLocks noChangeArrowheads="1"/>
              </p:cNvSpPr>
              <p:nvPr/>
            </p:nvSpPr>
            <p:spPr bwMode="gray">
              <a:xfrm>
                <a:off x="530352"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6" name="Group 5" hidden="1"/>
            <p:cNvGrpSpPr/>
            <p:nvPr userDrawn="1"/>
          </p:nvGrpSpPr>
          <p:grpSpPr>
            <a:xfrm>
              <a:off x="530352" y="1066800"/>
              <a:ext cx="8997696" cy="835152"/>
              <a:chOff x="530352" y="1066800"/>
              <a:chExt cx="8997696" cy="835152"/>
            </a:xfrm>
          </p:grpSpPr>
          <p:sp>
            <p:nvSpPr>
              <p:cNvPr id="50" name="Title block" hidden="1"/>
              <p:cNvSpPr>
                <a:spLocks noChangeArrowheads="1"/>
              </p:cNvSpPr>
              <p:nvPr userDrawn="1"/>
            </p:nvSpPr>
            <p:spPr bwMode="gray">
              <a:xfrm>
                <a:off x="5102352" y="1066800"/>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sp>
            <p:nvSpPr>
              <p:cNvPr id="51" name="Title block" hidden="1"/>
              <p:cNvSpPr>
                <a:spLocks noChangeArrowheads="1"/>
              </p:cNvSpPr>
              <p:nvPr/>
            </p:nvSpPr>
            <p:spPr bwMode="gray">
              <a:xfrm>
                <a:off x="530352" y="1069848"/>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grpSp>
        <p:sp>
          <p:nvSpPr>
            <p:cNvPr id="7" name="Header block" hidden="1"/>
            <p:cNvSpPr>
              <a:spLocks noChangeArrowheads="1"/>
            </p:cNvSpPr>
            <p:nvPr userDrawn="1"/>
          </p:nvSpPr>
          <p:spPr bwMode="gray">
            <a:xfrm>
              <a:off x="530352" y="612648"/>
              <a:ext cx="8988552" cy="228600"/>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707409">
                <a:buSzPct val="90000"/>
                <a:defRPr/>
              </a:pPr>
              <a:endParaRPr lang="en-GB" sz="1235" dirty="0">
                <a:solidFill>
                  <a:schemeClr val="folHlink"/>
                </a:solidFill>
                <a:cs typeface="Arial" charset="0"/>
              </a:endParaRPr>
            </a:p>
          </p:txBody>
        </p:sp>
        <p:grpSp>
          <p:nvGrpSpPr>
            <p:cNvPr id="8" name="Group 600" hidden="1"/>
            <p:cNvGrpSpPr/>
            <p:nvPr userDrawn="1"/>
          </p:nvGrpSpPr>
          <p:grpSpPr>
            <a:xfrm>
              <a:off x="533400" y="6245352"/>
              <a:ext cx="8994648" cy="688848"/>
              <a:chOff x="533400" y="6013704"/>
              <a:chExt cx="8994648" cy="688848"/>
            </a:xfrm>
          </p:grpSpPr>
          <p:sp>
            <p:nvSpPr>
              <p:cNvPr id="44" name="Content block 606" hidden="1"/>
              <p:cNvSpPr>
                <a:spLocks noChangeArrowheads="1"/>
              </p:cNvSpPr>
              <p:nvPr userDrawn="1"/>
            </p:nvSpPr>
            <p:spPr bwMode="gray">
              <a:xfrm>
                <a:off x="8156448"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5" name="Content block 605" hidden="1"/>
              <p:cNvSpPr>
                <a:spLocks noChangeArrowheads="1"/>
              </p:cNvSpPr>
              <p:nvPr userDrawn="1"/>
            </p:nvSpPr>
            <p:spPr bwMode="gray">
              <a:xfrm>
                <a:off x="6631840"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6" name="Content block 604" hidden="1"/>
              <p:cNvSpPr>
                <a:spLocks noChangeArrowheads="1"/>
              </p:cNvSpPr>
              <p:nvPr/>
            </p:nvSpPr>
            <p:spPr bwMode="gray">
              <a:xfrm>
                <a:off x="510723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7" name="Content block 603" hidden="1"/>
              <p:cNvSpPr>
                <a:spLocks noChangeArrowheads="1"/>
              </p:cNvSpPr>
              <p:nvPr/>
            </p:nvSpPr>
            <p:spPr bwMode="gray">
              <a:xfrm>
                <a:off x="358262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8" name="Content block 602" hidden="1"/>
              <p:cNvSpPr>
                <a:spLocks noChangeArrowheads="1"/>
              </p:cNvSpPr>
              <p:nvPr/>
            </p:nvSpPr>
            <p:spPr bwMode="gray">
              <a:xfrm>
                <a:off x="205801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9" name="Content block 601" hidden="1"/>
              <p:cNvSpPr>
                <a:spLocks noChangeArrowheads="1"/>
              </p:cNvSpPr>
              <p:nvPr/>
            </p:nvSpPr>
            <p:spPr bwMode="gray">
              <a:xfrm>
                <a:off x="53340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9" name="Group 500" hidden="1"/>
            <p:cNvGrpSpPr/>
            <p:nvPr userDrawn="1"/>
          </p:nvGrpSpPr>
          <p:grpSpPr>
            <a:xfrm>
              <a:off x="533400" y="5407152"/>
              <a:ext cx="8994648" cy="688848"/>
              <a:chOff x="533400" y="5026152"/>
              <a:chExt cx="8994648" cy="688848"/>
            </a:xfrm>
          </p:grpSpPr>
          <p:sp>
            <p:nvSpPr>
              <p:cNvPr id="38" name="Content block 506" hidden="1"/>
              <p:cNvSpPr>
                <a:spLocks noChangeArrowheads="1"/>
              </p:cNvSpPr>
              <p:nvPr userDrawn="1"/>
            </p:nvSpPr>
            <p:spPr bwMode="gray">
              <a:xfrm>
                <a:off x="8156448"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9" name="Content block 505" hidden="1"/>
              <p:cNvSpPr>
                <a:spLocks noChangeArrowheads="1"/>
              </p:cNvSpPr>
              <p:nvPr userDrawn="1"/>
            </p:nvSpPr>
            <p:spPr bwMode="gray">
              <a:xfrm>
                <a:off x="6631840"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0" name="Content block 504" hidden="1"/>
              <p:cNvSpPr>
                <a:spLocks noChangeArrowheads="1"/>
              </p:cNvSpPr>
              <p:nvPr/>
            </p:nvSpPr>
            <p:spPr bwMode="gray">
              <a:xfrm>
                <a:off x="510723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1" name="Content block 503" hidden="1"/>
              <p:cNvSpPr>
                <a:spLocks noChangeArrowheads="1"/>
              </p:cNvSpPr>
              <p:nvPr/>
            </p:nvSpPr>
            <p:spPr bwMode="gray">
              <a:xfrm>
                <a:off x="358262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2" name="Content block 502" hidden="1"/>
              <p:cNvSpPr>
                <a:spLocks noChangeArrowheads="1"/>
              </p:cNvSpPr>
              <p:nvPr/>
            </p:nvSpPr>
            <p:spPr bwMode="gray">
              <a:xfrm>
                <a:off x="205801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3" name="Content block 501" hidden="1"/>
              <p:cNvSpPr>
                <a:spLocks noChangeArrowheads="1"/>
              </p:cNvSpPr>
              <p:nvPr/>
            </p:nvSpPr>
            <p:spPr bwMode="gray">
              <a:xfrm>
                <a:off x="53340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0" name="Group 400" hidden="1"/>
            <p:cNvGrpSpPr/>
            <p:nvPr userDrawn="1"/>
          </p:nvGrpSpPr>
          <p:grpSpPr>
            <a:xfrm>
              <a:off x="533400" y="4568952"/>
              <a:ext cx="8994648" cy="688848"/>
              <a:chOff x="533400" y="4038600"/>
              <a:chExt cx="8994648" cy="688848"/>
            </a:xfrm>
          </p:grpSpPr>
          <p:sp>
            <p:nvSpPr>
              <p:cNvPr id="32" name="Content block 406" hidden="1"/>
              <p:cNvSpPr>
                <a:spLocks noChangeArrowheads="1"/>
              </p:cNvSpPr>
              <p:nvPr userDrawn="1"/>
            </p:nvSpPr>
            <p:spPr bwMode="gray">
              <a:xfrm>
                <a:off x="8156448"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3" name="Content block 405" hidden="1"/>
              <p:cNvSpPr>
                <a:spLocks noChangeArrowheads="1"/>
              </p:cNvSpPr>
              <p:nvPr userDrawn="1"/>
            </p:nvSpPr>
            <p:spPr bwMode="gray">
              <a:xfrm>
                <a:off x="6631840"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4" name="Content block 404" hidden="1"/>
              <p:cNvSpPr>
                <a:spLocks noChangeArrowheads="1"/>
              </p:cNvSpPr>
              <p:nvPr/>
            </p:nvSpPr>
            <p:spPr bwMode="gray">
              <a:xfrm>
                <a:off x="510723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5" name="Content block 403" hidden="1"/>
              <p:cNvSpPr>
                <a:spLocks noChangeArrowheads="1"/>
              </p:cNvSpPr>
              <p:nvPr/>
            </p:nvSpPr>
            <p:spPr bwMode="gray">
              <a:xfrm>
                <a:off x="358262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6" name="Content block 402" hidden="1"/>
              <p:cNvSpPr>
                <a:spLocks noChangeArrowheads="1"/>
              </p:cNvSpPr>
              <p:nvPr/>
            </p:nvSpPr>
            <p:spPr bwMode="gray">
              <a:xfrm>
                <a:off x="205801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7" name="Content block 401" hidden="1"/>
              <p:cNvSpPr>
                <a:spLocks noChangeArrowheads="1"/>
              </p:cNvSpPr>
              <p:nvPr/>
            </p:nvSpPr>
            <p:spPr bwMode="gray">
              <a:xfrm>
                <a:off x="53340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1" name="Group 300" hidden="1"/>
            <p:cNvGrpSpPr/>
            <p:nvPr userDrawn="1"/>
          </p:nvGrpSpPr>
          <p:grpSpPr>
            <a:xfrm>
              <a:off x="533400" y="3730752"/>
              <a:ext cx="8994648" cy="688848"/>
              <a:chOff x="533400" y="3041904"/>
              <a:chExt cx="8994648" cy="688848"/>
            </a:xfrm>
          </p:grpSpPr>
          <p:sp>
            <p:nvSpPr>
              <p:cNvPr id="26" name="Content block 306" hidden="1"/>
              <p:cNvSpPr>
                <a:spLocks noChangeArrowheads="1"/>
              </p:cNvSpPr>
              <p:nvPr userDrawn="1"/>
            </p:nvSpPr>
            <p:spPr bwMode="gray">
              <a:xfrm>
                <a:off x="8156448"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7" name="Content block 305" hidden="1"/>
              <p:cNvSpPr>
                <a:spLocks noChangeArrowheads="1"/>
              </p:cNvSpPr>
              <p:nvPr userDrawn="1"/>
            </p:nvSpPr>
            <p:spPr bwMode="gray">
              <a:xfrm>
                <a:off x="6631840"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8" name="Content block 304" hidden="1"/>
              <p:cNvSpPr>
                <a:spLocks noChangeArrowheads="1"/>
              </p:cNvSpPr>
              <p:nvPr/>
            </p:nvSpPr>
            <p:spPr bwMode="gray">
              <a:xfrm>
                <a:off x="510723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9" name="Content block 303" hidden="1"/>
              <p:cNvSpPr>
                <a:spLocks noChangeArrowheads="1"/>
              </p:cNvSpPr>
              <p:nvPr/>
            </p:nvSpPr>
            <p:spPr bwMode="gray">
              <a:xfrm>
                <a:off x="358262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0" name="Content block 302" hidden="1"/>
              <p:cNvSpPr>
                <a:spLocks noChangeArrowheads="1"/>
              </p:cNvSpPr>
              <p:nvPr/>
            </p:nvSpPr>
            <p:spPr bwMode="gray">
              <a:xfrm>
                <a:off x="205801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1" name="Content block 301" hidden="1"/>
              <p:cNvSpPr>
                <a:spLocks noChangeArrowheads="1"/>
              </p:cNvSpPr>
              <p:nvPr/>
            </p:nvSpPr>
            <p:spPr bwMode="gray">
              <a:xfrm>
                <a:off x="53340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2" name="Group 200" hidden="1"/>
            <p:cNvGrpSpPr/>
            <p:nvPr userDrawn="1"/>
          </p:nvGrpSpPr>
          <p:grpSpPr>
            <a:xfrm>
              <a:off x="533400" y="2892552"/>
              <a:ext cx="8994648" cy="688848"/>
              <a:chOff x="533400" y="1066800"/>
              <a:chExt cx="8994648" cy="688848"/>
            </a:xfrm>
          </p:grpSpPr>
          <p:sp>
            <p:nvSpPr>
              <p:cNvPr id="20" name="Content block 206" hidden="1"/>
              <p:cNvSpPr>
                <a:spLocks noChangeArrowheads="1"/>
              </p:cNvSpPr>
              <p:nvPr userDrawn="1"/>
            </p:nvSpPr>
            <p:spPr bwMode="gray">
              <a:xfrm>
                <a:off x="8156448"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1" name="Content block 205" hidden="1"/>
              <p:cNvSpPr>
                <a:spLocks noChangeArrowheads="1"/>
              </p:cNvSpPr>
              <p:nvPr userDrawn="1"/>
            </p:nvSpPr>
            <p:spPr bwMode="gray">
              <a:xfrm>
                <a:off x="6631840"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2" name="Content block 204" hidden="1"/>
              <p:cNvSpPr>
                <a:spLocks noChangeArrowheads="1"/>
              </p:cNvSpPr>
              <p:nvPr/>
            </p:nvSpPr>
            <p:spPr bwMode="gray">
              <a:xfrm>
                <a:off x="510723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3" name="Content block 203" hidden="1"/>
              <p:cNvSpPr>
                <a:spLocks noChangeArrowheads="1"/>
              </p:cNvSpPr>
              <p:nvPr/>
            </p:nvSpPr>
            <p:spPr bwMode="gray">
              <a:xfrm>
                <a:off x="358262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4" name="Content block 202" hidden="1"/>
              <p:cNvSpPr>
                <a:spLocks noChangeArrowheads="1"/>
              </p:cNvSpPr>
              <p:nvPr/>
            </p:nvSpPr>
            <p:spPr bwMode="gray">
              <a:xfrm>
                <a:off x="205801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5" name="Content block 201" hidden="1"/>
              <p:cNvSpPr>
                <a:spLocks noChangeArrowheads="1"/>
              </p:cNvSpPr>
              <p:nvPr/>
            </p:nvSpPr>
            <p:spPr bwMode="gray">
              <a:xfrm>
                <a:off x="53340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3" name="Group 100" hidden="1"/>
            <p:cNvGrpSpPr/>
            <p:nvPr userDrawn="1"/>
          </p:nvGrpSpPr>
          <p:grpSpPr>
            <a:xfrm>
              <a:off x="533400" y="2054352"/>
              <a:ext cx="8994648" cy="688848"/>
              <a:chOff x="533400" y="2054352"/>
              <a:chExt cx="8994648" cy="688848"/>
            </a:xfrm>
          </p:grpSpPr>
          <p:sp>
            <p:nvSpPr>
              <p:cNvPr id="14" name="Content block 106" hidden="1"/>
              <p:cNvSpPr>
                <a:spLocks noChangeArrowheads="1"/>
              </p:cNvSpPr>
              <p:nvPr userDrawn="1"/>
            </p:nvSpPr>
            <p:spPr bwMode="gray">
              <a:xfrm>
                <a:off x="8156448"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5" name="Content block 105" hidden="1"/>
              <p:cNvSpPr>
                <a:spLocks noChangeArrowheads="1"/>
              </p:cNvSpPr>
              <p:nvPr userDrawn="1"/>
            </p:nvSpPr>
            <p:spPr bwMode="gray">
              <a:xfrm>
                <a:off x="6631840"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6" name="Content block 104" hidden="1"/>
              <p:cNvSpPr>
                <a:spLocks noChangeArrowheads="1"/>
              </p:cNvSpPr>
              <p:nvPr/>
            </p:nvSpPr>
            <p:spPr bwMode="gray">
              <a:xfrm>
                <a:off x="510723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7" name="Content block 103" hidden="1"/>
              <p:cNvSpPr>
                <a:spLocks noChangeArrowheads="1"/>
              </p:cNvSpPr>
              <p:nvPr/>
            </p:nvSpPr>
            <p:spPr bwMode="gray">
              <a:xfrm>
                <a:off x="358262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8" name="Content block 102" hidden="1"/>
              <p:cNvSpPr>
                <a:spLocks noChangeArrowheads="1"/>
              </p:cNvSpPr>
              <p:nvPr/>
            </p:nvSpPr>
            <p:spPr bwMode="gray">
              <a:xfrm>
                <a:off x="205801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9" name="Content block 101" hidden="1"/>
              <p:cNvSpPr>
                <a:spLocks noChangeArrowheads="1"/>
              </p:cNvSpPr>
              <p:nvPr/>
            </p:nvSpPr>
            <p:spPr bwMode="gray">
              <a:xfrm>
                <a:off x="53340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sp>
        <p:nvSpPr>
          <p:cNvPr id="3" name="Title 2"/>
          <p:cNvSpPr>
            <a:spLocks noGrp="1"/>
          </p:cNvSpPr>
          <p:nvPr>
            <p:ph type="title"/>
          </p:nvPr>
        </p:nvSpPr>
        <p:spPr/>
        <p:txBody>
          <a:bodyPr/>
          <a:lstStyle/>
          <a:p>
            <a:r>
              <a:rPr lang="en-GB" dirty="0"/>
              <a:t>Is live dying of a slow death…?</a:t>
            </a:r>
          </a:p>
        </p:txBody>
      </p:sp>
      <p:sp>
        <p:nvSpPr>
          <p:cNvPr id="55" name="Section Header"/>
          <p:cNvSpPr txBox="1"/>
          <p:nvPr>
            <p:custDataLst>
              <p:tags r:id="rId4"/>
            </p:custDataLst>
          </p:nvPr>
        </p:nvSpPr>
        <p:spPr>
          <a:xfrm>
            <a:off x="590911" y="621254"/>
            <a:ext cx="3695552" cy="121024"/>
          </a:xfrm>
          <a:prstGeom prst="rect">
            <a:avLst/>
          </a:prstGeom>
          <a:noFill/>
        </p:spPr>
        <p:txBody>
          <a:bodyPr wrap="square" lIns="0" tIns="0" rIns="0" bIns="0" rtlCol="0" anchor="b" anchorCtr="0">
            <a:noAutofit/>
          </a:bodyPr>
          <a:lstStyle/>
          <a:p>
            <a:r>
              <a:rPr lang="en-GB" sz="794" noProof="1"/>
              <a:t>0.1 Introduction: why are we here?</a:t>
            </a:r>
          </a:p>
        </p:txBody>
      </p:sp>
      <p:sp>
        <p:nvSpPr>
          <p:cNvPr id="56" name="Page Number"/>
          <p:cNvSpPr txBox="1"/>
          <p:nvPr>
            <p:custDataLst>
              <p:tags r:id="rId5"/>
            </p:custDataLst>
          </p:nvPr>
        </p:nvSpPr>
        <p:spPr>
          <a:xfrm>
            <a:off x="11151579" y="6308261"/>
            <a:ext cx="387927" cy="122205"/>
          </a:xfrm>
          <a:prstGeom prst="rect">
            <a:avLst/>
          </a:prstGeom>
          <a:noFill/>
          <a:ln>
            <a:noFill/>
          </a:ln>
        </p:spPr>
        <p:txBody>
          <a:bodyPr wrap="square" lIns="0" tIns="0" rIns="0" bIns="0" rtlCol="0">
            <a:noAutofit/>
          </a:bodyPr>
          <a:lstStyle/>
          <a:p>
            <a:pPr algn="r"/>
            <a:r>
              <a:rPr lang="en-GB" sz="794">
                <a:cs typeface="Arial" pitchFamily="34" charset="0"/>
              </a:rPr>
              <a:t>10</a:t>
            </a:r>
            <a:endParaRPr lang="en-GB" sz="794" dirty="0">
              <a:cs typeface="Arial" pitchFamily="34" charset="0"/>
            </a:endParaRPr>
          </a:p>
        </p:txBody>
      </p:sp>
      <p:sp>
        <p:nvSpPr>
          <p:cNvPr id="57" name="Section Footer"/>
          <p:cNvSpPr txBox="1"/>
          <p:nvPr>
            <p:custDataLst>
              <p:tags r:id="rId6"/>
            </p:custDataLst>
          </p:nvPr>
        </p:nvSpPr>
        <p:spPr>
          <a:xfrm>
            <a:off x="589520" y="6308253"/>
            <a:ext cx="2557631" cy="122213"/>
          </a:xfrm>
          <a:prstGeom prst="rect">
            <a:avLst/>
          </a:prstGeom>
          <a:noFill/>
          <a:ln>
            <a:noFill/>
          </a:ln>
        </p:spPr>
        <p:txBody>
          <a:bodyPr wrap="square" lIns="0" tIns="0" rIns="0" bIns="0" rtlCol="0" anchor="b" anchorCtr="0">
            <a:spAutoFit/>
          </a:bodyPr>
          <a:lstStyle/>
          <a:p>
            <a:r>
              <a:rPr lang="en-GB" sz="794" noProof="1"/>
              <a:t>Sports industry: lost in transition?</a:t>
            </a:r>
          </a:p>
        </p:txBody>
      </p:sp>
      <p:pic>
        <p:nvPicPr>
          <p:cNvPr id="2" name="Picture 1"/>
          <p:cNvPicPr>
            <a:picLocks noChangeAspect="1"/>
          </p:cNvPicPr>
          <p:nvPr/>
        </p:nvPicPr>
        <p:blipFill rotWithShape="1">
          <a:blip r:embed="rId12"/>
          <a:srcRect t="16749"/>
          <a:stretch/>
        </p:blipFill>
        <p:spPr>
          <a:xfrm>
            <a:off x="503631" y="2913652"/>
            <a:ext cx="10647948" cy="3008713"/>
          </a:xfrm>
          <a:prstGeom prst="rect">
            <a:avLst/>
          </a:prstGeom>
        </p:spPr>
      </p:pic>
      <p:sp>
        <p:nvSpPr>
          <p:cNvPr id="59" name="Rectangle 58"/>
          <p:cNvSpPr/>
          <p:nvPr/>
        </p:nvSpPr>
        <p:spPr>
          <a:xfrm>
            <a:off x="503631" y="396674"/>
            <a:ext cx="2051310" cy="370329"/>
          </a:xfrm>
          <a:prstGeom prst="rect">
            <a:avLst/>
          </a:prstGeom>
          <a:solidFill>
            <a:schemeClr val="accent2"/>
          </a:solidFill>
          <a:ln w="6350">
            <a:noFill/>
          </a:ln>
        </p:spPr>
        <p:txBody>
          <a:bodyPr vert="horz" wrap="square" lIns="80682" tIns="40341" rIns="80682" bIns="40341" rtlCol="0" anchor="ctr">
            <a:noAutofit/>
          </a:bodyPr>
          <a:lstStyle/>
          <a:p>
            <a:pPr algn="ctr"/>
            <a:r>
              <a:rPr lang="en-GB" sz="1588" i="1" dirty="0">
                <a:solidFill>
                  <a:schemeClr val="bg2"/>
                </a:solidFill>
                <a:latin typeface="+mj-lt"/>
              </a:rPr>
              <a:t>Media</a:t>
            </a:r>
          </a:p>
        </p:txBody>
      </p:sp>
      <p:sp>
        <p:nvSpPr>
          <p:cNvPr id="64" name="TextBox 63"/>
          <p:cNvSpPr txBox="1"/>
          <p:nvPr/>
        </p:nvSpPr>
        <p:spPr>
          <a:xfrm>
            <a:off x="503631" y="1910859"/>
            <a:ext cx="1605605" cy="240756"/>
          </a:xfrm>
          <a:prstGeom prst="rect">
            <a:avLst/>
          </a:prstGeom>
          <a:solidFill>
            <a:schemeClr val="bg1"/>
          </a:solidFill>
        </p:spPr>
        <p:txBody>
          <a:bodyPr wrap="none" lIns="0" tIns="0" rIns="0" bIns="0" rtlCol="0">
            <a:noAutofit/>
          </a:bodyPr>
          <a:lstStyle/>
          <a:p>
            <a:pPr indent="-181496">
              <a:spcAft>
                <a:spcPts val="596"/>
              </a:spcAft>
            </a:pPr>
            <a:r>
              <a:rPr lang="en-GB" sz="1588" b="1" dirty="0">
                <a:solidFill>
                  <a:srgbClr val="000000"/>
                </a:solidFill>
                <a:latin typeface="+mj-lt"/>
              </a:rPr>
              <a:t>Sports Viewership through online screens, age split for live vs non-live consumption</a:t>
            </a:r>
          </a:p>
        </p:txBody>
      </p:sp>
      <p:sp>
        <p:nvSpPr>
          <p:cNvPr id="65" name="Rounded Rectangle 64"/>
          <p:cNvSpPr/>
          <p:nvPr/>
        </p:nvSpPr>
        <p:spPr>
          <a:xfrm>
            <a:off x="7954871" y="282593"/>
            <a:ext cx="3989222" cy="1138953"/>
          </a:xfrm>
          <a:prstGeom prst="roundRect">
            <a:avLst/>
          </a:prstGeom>
          <a:solidFill>
            <a:schemeClr val="bg1"/>
          </a:solidFill>
          <a:ln w="6350">
            <a:noFill/>
          </a:ln>
        </p:spPr>
        <p:txBody>
          <a:bodyPr vert="horz" wrap="square" lIns="80682" tIns="40341" rIns="80682" bIns="40341" rtlCol="0" anchor="ctr">
            <a:noAutofit/>
          </a:bodyPr>
          <a:lstStyle/>
          <a:p>
            <a:pPr algn="ctr"/>
            <a:endParaRPr lang="en-GB" sz="1588" dirty="0"/>
          </a:p>
        </p:txBody>
      </p:sp>
      <p:pic>
        <p:nvPicPr>
          <p:cNvPr id="60" name="Picture 59" descr="IRIS LOGO Abbinder 2"/>
          <p:cNvPicPr/>
          <p:nvPr/>
        </p:nvPicPr>
        <p:blipFill rotWithShape="1">
          <a:blip r:embed="rId13">
            <a:extLst>
              <a:ext uri="{28A0092B-C50C-407E-A947-70E740481C1C}">
                <a14:useLocalDpi xmlns:a14="http://schemas.microsoft.com/office/drawing/2010/main" val="0"/>
              </a:ext>
            </a:extLst>
          </a:blip>
          <a:srcRect l="80042"/>
          <a:stretch/>
        </p:blipFill>
        <p:spPr bwMode="auto">
          <a:xfrm>
            <a:off x="10532856" y="410535"/>
            <a:ext cx="1051674" cy="705971"/>
          </a:xfrm>
          <a:prstGeom prst="rect">
            <a:avLst/>
          </a:prstGeom>
          <a:noFill/>
          <a:ln>
            <a:noFill/>
          </a:ln>
        </p:spPr>
      </p:pic>
      <p:sp>
        <p:nvSpPr>
          <p:cNvPr id="67" name="Rectangle 66"/>
          <p:cNvSpPr/>
          <p:nvPr/>
        </p:nvSpPr>
        <p:spPr>
          <a:xfrm>
            <a:off x="8244858" y="485967"/>
            <a:ext cx="2178942" cy="635430"/>
          </a:xfrm>
          <a:prstGeom prst="rect">
            <a:avLst/>
          </a:prstGeom>
        </p:spPr>
        <p:txBody>
          <a:bodyPr wrap="square">
            <a:spAutoFit/>
          </a:bodyPr>
          <a:lstStyle/>
          <a:p>
            <a:r>
              <a:rPr lang="en-GB" sz="1059" dirty="0">
                <a:solidFill>
                  <a:srgbClr val="00B0F0"/>
                </a:solidFill>
                <a:latin typeface="Calibri" panose="020F0502020204030204" pitchFamily="34" charset="0"/>
              </a:rPr>
              <a:t>Data provided by: </a:t>
            </a:r>
          </a:p>
          <a:p>
            <a:r>
              <a:rPr lang="en-GB" sz="1235" b="1" i="1" dirty="0">
                <a:solidFill>
                  <a:srgbClr val="00B0F0"/>
                </a:solidFill>
                <a:latin typeface="Calibri" panose="020F0502020204030204" pitchFamily="34" charset="0"/>
              </a:rPr>
              <a:t>IRIS - Intelligent Research in Sponsoring</a:t>
            </a:r>
            <a:endParaRPr lang="en-GB" sz="1235" b="1" i="1" dirty="0">
              <a:solidFill>
                <a:srgbClr val="00B0F0"/>
              </a:solidFill>
            </a:endParaRPr>
          </a:p>
        </p:txBody>
      </p:sp>
      <p:pic>
        <p:nvPicPr>
          <p:cNvPr id="68" name="Picture 67"/>
          <p:cNvPicPr>
            <a:picLocks noChangeAspect="1"/>
          </p:cNvPicPr>
          <p:nvPr/>
        </p:nvPicPr>
        <p:blipFill rotWithShape="1">
          <a:blip r:embed="rId14"/>
          <a:srcRect l="84768" t="22989" b="41186"/>
          <a:stretch/>
        </p:blipFill>
        <p:spPr>
          <a:xfrm>
            <a:off x="10685839" y="1692088"/>
            <a:ext cx="1178009" cy="1182222"/>
          </a:xfrm>
          <a:prstGeom prst="rect">
            <a:avLst/>
          </a:prstGeom>
        </p:spPr>
      </p:pic>
      <p:sp>
        <p:nvSpPr>
          <p:cNvPr id="69" name="Trapezoid 68"/>
          <p:cNvSpPr/>
          <p:nvPr/>
        </p:nvSpPr>
        <p:spPr>
          <a:xfrm>
            <a:off x="10471731" y="2835210"/>
            <a:ext cx="1392117" cy="324849"/>
          </a:xfrm>
          <a:prstGeom prst="trapezoid">
            <a:avLst>
              <a:gd name="adj" fmla="val 65541"/>
            </a:avLst>
          </a:prstGeom>
          <a:solidFill>
            <a:schemeClr val="tx2">
              <a:lumMod val="60000"/>
              <a:lumOff val="40000"/>
            </a:schemeClr>
          </a:solidFill>
          <a:ln w="6350">
            <a:noFill/>
          </a:ln>
        </p:spPr>
        <p:txBody>
          <a:bodyPr vert="horz" wrap="square" lIns="80682" tIns="40341" rIns="80682" bIns="40341" rtlCol="0" anchor="ctr">
            <a:noAutofit/>
          </a:bodyPr>
          <a:lstStyle/>
          <a:p>
            <a:pPr algn="ctr"/>
            <a:r>
              <a:rPr lang="en-GB" sz="1588" dirty="0">
                <a:solidFill>
                  <a:schemeClr val="bg1"/>
                </a:solidFill>
              </a:rPr>
              <a:t>Mobile, Tablet, Laptop, Desktop</a:t>
            </a:r>
          </a:p>
        </p:txBody>
      </p:sp>
      <p:sp>
        <p:nvSpPr>
          <p:cNvPr id="70" name="877">
            <a:hlinkClick r:id="" action="ppaction://noaction"/>
          </p:cNvPr>
          <p:cNvSpPr txBox="1"/>
          <p:nvPr>
            <p:custDataLst>
              <p:tags r:id="rId7"/>
            </p:custDataLst>
          </p:nvPr>
        </p:nvSpPr>
        <p:spPr>
          <a:xfrm>
            <a:off x="11084146" y="621255"/>
            <a:ext cx="420779" cy="122213"/>
          </a:xfrm>
          <a:prstGeom prst="rect">
            <a:avLst/>
          </a:prstGeom>
          <a:noFill/>
          <a:ln>
            <a:noFill/>
          </a:ln>
        </p:spPr>
        <p:txBody>
          <a:bodyPr wrap="none" lIns="24205" tIns="0" rIns="24205" bIns="0" rtlCol="0">
            <a:spAutoFit/>
          </a:bodyPr>
          <a:lstStyle/>
          <a:p>
            <a:r>
              <a:rPr lang="en-GB" sz="794" noProof="1">
                <a:cs typeface="Arial" pitchFamily="34" charset="0"/>
              </a:rPr>
              <a:t>Contents</a:t>
            </a:r>
          </a:p>
        </p:txBody>
      </p:sp>
    </p:spTree>
    <p:custDataLst>
      <p:tags r:id="rId1"/>
    </p:custDataLst>
    <p:extLst>
      <p:ext uri="{BB962C8B-B14F-4D97-AF65-F5344CB8AC3E}">
        <p14:creationId xmlns:p14="http://schemas.microsoft.com/office/powerpoint/2010/main" val="840940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353BD4A6-59A9-F1C4-D636-CC92BD094D1A}"/>
              </a:ext>
            </a:extLst>
          </p:cNvPr>
          <p:cNvPicPr>
            <a:picLocks noChangeAspect="1"/>
          </p:cNvPicPr>
          <p:nvPr/>
        </p:nvPicPr>
        <p:blipFill rotWithShape="1">
          <a:blip r:embed="rId2"/>
          <a:srcRect b="5875"/>
          <a:stretch/>
        </p:blipFill>
        <p:spPr>
          <a:xfrm>
            <a:off x="20" y="1282"/>
            <a:ext cx="12191980" cy="6856718"/>
          </a:xfrm>
          <a:prstGeom prst="rect">
            <a:avLst/>
          </a:prstGeom>
        </p:spPr>
      </p:pic>
    </p:spTree>
    <p:extLst>
      <p:ext uri="{BB962C8B-B14F-4D97-AF65-F5344CB8AC3E}">
        <p14:creationId xmlns:p14="http://schemas.microsoft.com/office/powerpoint/2010/main" val="2189581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9" name="Object 58" hidden="1"/>
          <p:cNvGraphicFramePr>
            <a:graphicFrameLocks noChangeAspect="1"/>
          </p:cNvGraphicFramePr>
          <p:nvPr>
            <p:custDataLst>
              <p:tags r:id="rId2"/>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0" imgW="622" imgH="623" progId="TCLayout.ActiveDocument.1">
                  <p:embed/>
                </p:oleObj>
              </mc:Choice>
              <mc:Fallback>
                <p:oleObj name="think-cell Slide" r:id="rId10" imgW="622" imgH="623" progId="TCLayout.ActiveDocument.1">
                  <p:embed/>
                  <p:pic>
                    <p:nvPicPr>
                      <p:cNvPr id="59" name="Object 58" hidden="1"/>
                      <p:cNvPicPr/>
                      <p:nvPr/>
                    </p:nvPicPr>
                    <p:blipFill>
                      <a:blip r:embed="rId11"/>
                      <a:stretch>
                        <a:fillRect/>
                      </a:stretch>
                    </p:blipFill>
                    <p:spPr>
                      <a:xfrm>
                        <a:off x="1402" y="1402"/>
                        <a:ext cx="1400" cy="1400"/>
                      </a:xfrm>
                      <a:prstGeom prst="rect">
                        <a:avLst/>
                      </a:prstGeom>
                    </p:spPr>
                  </p:pic>
                </p:oleObj>
              </mc:Fallback>
            </mc:AlternateContent>
          </a:graphicData>
        </a:graphic>
      </p:graphicFrame>
      <p:grpSp>
        <p:nvGrpSpPr>
          <p:cNvPr id="4" name="Grid" hidden="1"/>
          <p:cNvGrpSpPr/>
          <p:nvPr>
            <p:custDataLst>
              <p:tags r:id="rId3"/>
            </p:custDataLst>
          </p:nvPr>
        </p:nvGrpSpPr>
        <p:grpSpPr>
          <a:xfrm>
            <a:off x="590911" y="540572"/>
            <a:ext cx="10958239" cy="6043108"/>
            <a:chOff x="530352" y="612648"/>
            <a:chExt cx="8997696" cy="6848856"/>
          </a:xfrm>
        </p:grpSpPr>
        <p:grpSp>
          <p:nvGrpSpPr>
            <p:cNvPr id="5" name="Group 4" hidden="1"/>
            <p:cNvGrpSpPr/>
            <p:nvPr userDrawn="1"/>
          </p:nvGrpSpPr>
          <p:grpSpPr>
            <a:xfrm>
              <a:off x="530352" y="7159752"/>
              <a:ext cx="8997696" cy="301752"/>
              <a:chOff x="530352" y="7159752"/>
              <a:chExt cx="8997696" cy="301752"/>
            </a:xfrm>
          </p:grpSpPr>
          <p:sp>
            <p:nvSpPr>
              <p:cNvPr id="52" name="Footer block" hidden="1"/>
              <p:cNvSpPr>
                <a:spLocks noChangeArrowheads="1"/>
              </p:cNvSpPr>
              <p:nvPr/>
            </p:nvSpPr>
            <p:spPr bwMode="gray">
              <a:xfrm>
                <a:off x="6629400"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3" name="Footer block" hidden="1"/>
              <p:cNvSpPr>
                <a:spLocks noChangeArrowheads="1"/>
              </p:cNvSpPr>
              <p:nvPr/>
            </p:nvSpPr>
            <p:spPr bwMode="gray">
              <a:xfrm>
                <a:off x="3584448"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4" name="Footer block" hidden="1"/>
              <p:cNvSpPr>
                <a:spLocks noChangeArrowheads="1"/>
              </p:cNvSpPr>
              <p:nvPr/>
            </p:nvSpPr>
            <p:spPr bwMode="gray">
              <a:xfrm>
                <a:off x="530352"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6" name="Group 5" hidden="1"/>
            <p:cNvGrpSpPr/>
            <p:nvPr userDrawn="1"/>
          </p:nvGrpSpPr>
          <p:grpSpPr>
            <a:xfrm>
              <a:off x="530352" y="1066800"/>
              <a:ext cx="8997696" cy="835152"/>
              <a:chOff x="530352" y="1066800"/>
              <a:chExt cx="8997696" cy="835152"/>
            </a:xfrm>
          </p:grpSpPr>
          <p:sp>
            <p:nvSpPr>
              <p:cNvPr id="50" name="Title block" hidden="1"/>
              <p:cNvSpPr>
                <a:spLocks noChangeArrowheads="1"/>
              </p:cNvSpPr>
              <p:nvPr userDrawn="1"/>
            </p:nvSpPr>
            <p:spPr bwMode="gray">
              <a:xfrm>
                <a:off x="5102352" y="1066800"/>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sp>
            <p:nvSpPr>
              <p:cNvPr id="51" name="Title block" hidden="1"/>
              <p:cNvSpPr>
                <a:spLocks noChangeArrowheads="1"/>
              </p:cNvSpPr>
              <p:nvPr/>
            </p:nvSpPr>
            <p:spPr bwMode="gray">
              <a:xfrm>
                <a:off x="530352" y="1069848"/>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grpSp>
        <p:sp>
          <p:nvSpPr>
            <p:cNvPr id="7" name="Header block" hidden="1"/>
            <p:cNvSpPr>
              <a:spLocks noChangeArrowheads="1"/>
            </p:cNvSpPr>
            <p:nvPr userDrawn="1"/>
          </p:nvSpPr>
          <p:spPr bwMode="gray">
            <a:xfrm>
              <a:off x="530352" y="612648"/>
              <a:ext cx="8988552" cy="228600"/>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707409">
                <a:buSzPct val="90000"/>
                <a:defRPr/>
              </a:pPr>
              <a:endParaRPr lang="en-GB" sz="1235" dirty="0">
                <a:solidFill>
                  <a:schemeClr val="folHlink"/>
                </a:solidFill>
                <a:cs typeface="Arial" charset="0"/>
              </a:endParaRPr>
            </a:p>
          </p:txBody>
        </p:sp>
        <p:grpSp>
          <p:nvGrpSpPr>
            <p:cNvPr id="8" name="Group 600" hidden="1"/>
            <p:cNvGrpSpPr/>
            <p:nvPr userDrawn="1"/>
          </p:nvGrpSpPr>
          <p:grpSpPr>
            <a:xfrm>
              <a:off x="533400" y="6245352"/>
              <a:ext cx="8994648" cy="688848"/>
              <a:chOff x="533400" y="6013704"/>
              <a:chExt cx="8994648" cy="688848"/>
            </a:xfrm>
          </p:grpSpPr>
          <p:sp>
            <p:nvSpPr>
              <p:cNvPr id="44" name="Content block 606" hidden="1"/>
              <p:cNvSpPr>
                <a:spLocks noChangeArrowheads="1"/>
              </p:cNvSpPr>
              <p:nvPr userDrawn="1"/>
            </p:nvSpPr>
            <p:spPr bwMode="gray">
              <a:xfrm>
                <a:off x="8156448"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5" name="Content block 605" hidden="1"/>
              <p:cNvSpPr>
                <a:spLocks noChangeArrowheads="1"/>
              </p:cNvSpPr>
              <p:nvPr userDrawn="1"/>
            </p:nvSpPr>
            <p:spPr bwMode="gray">
              <a:xfrm>
                <a:off x="6631840"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6" name="Content block 604" hidden="1"/>
              <p:cNvSpPr>
                <a:spLocks noChangeArrowheads="1"/>
              </p:cNvSpPr>
              <p:nvPr/>
            </p:nvSpPr>
            <p:spPr bwMode="gray">
              <a:xfrm>
                <a:off x="510723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7" name="Content block 603" hidden="1"/>
              <p:cNvSpPr>
                <a:spLocks noChangeArrowheads="1"/>
              </p:cNvSpPr>
              <p:nvPr/>
            </p:nvSpPr>
            <p:spPr bwMode="gray">
              <a:xfrm>
                <a:off x="358262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8" name="Content block 602" hidden="1"/>
              <p:cNvSpPr>
                <a:spLocks noChangeArrowheads="1"/>
              </p:cNvSpPr>
              <p:nvPr/>
            </p:nvSpPr>
            <p:spPr bwMode="gray">
              <a:xfrm>
                <a:off x="205801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9" name="Content block 601" hidden="1"/>
              <p:cNvSpPr>
                <a:spLocks noChangeArrowheads="1"/>
              </p:cNvSpPr>
              <p:nvPr/>
            </p:nvSpPr>
            <p:spPr bwMode="gray">
              <a:xfrm>
                <a:off x="53340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9" name="Group 500" hidden="1"/>
            <p:cNvGrpSpPr/>
            <p:nvPr userDrawn="1"/>
          </p:nvGrpSpPr>
          <p:grpSpPr>
            <a:xfrm>
              <a:off x="533400" y="5407152"/>
              <a:ext cx="8994648" cy="688848"/>
              <a:chOff x="533400" y="5026152"/>
              <a:chExt cx="8994648" cy="688848"/>
            </a:xfrm>
          </p:grpSpPr>
          <p:sp>
            <p:nvSpPr>
              <p:cNvPr id="38" name="Content block 506" hidden="1"/>
              <p:cNvSpPr>
                <a:spLocks noChangeArrowheads="1"/>
              </p:cNvSpPr>
              <p:nvPr userDrawn="1"/>
            </p:nvSpPr>
            <p:spPr bwMode="gray">
              <a:xfrm>
                <a:off x="8156448"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9" name="Content block 505" hidden="1"/>
              <p:cNvSpPr>
                <a:spLocks noChangeArrowheads="1"/>
              </p:cNvSpPr>
              <p:nvPr userDrawn="1"/>
            </p:nvSpPr>
            <p:spPr bwMode="gray">
              <a:xfrm>
                <a:off x="6631840"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0" name="Content block 504" hidden="1"/>
              <p:cNvSpPr>
                <a:spLocks noChangeArrowheads="1"/>
              </p:cNvSpPr>
              <p:nvPr/>
            </p:nvSpPr>
            <p:spPr bwMode="gray">
              <a:xfrm>
                <a:off x="510723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1" name="Content block 503" hidden="1"/>
              <p:cNvSpPr>
                <a:spLocks noChangeArrowheads="1"/>
              </p:cNvSpPr>
              <p:nvPr/>
            </p:nvSpPr>
            <p:spPr bwMode="gray">
              <a:xfrm>
                <a:off x="358262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2" name="Content block 502" hidden="1"/>
              <p:cNvSpPr>
                <a:spLocks noChangeArrowheads="1"/>
              </p:cNvSpPr>
              <p:nvPr/>
            </p:nvSpPr>
            <p:spPr bwMode="gray">
              <a:xfrm>
                <a:off x="205801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3" name="Content block 501" hidden="1"/>
              <p:cNvSpPr>
                <a:spLocks noChangeArrowheads="1"/>
              </p:cNvSpPr>
              <p:nvPr/>
            </p:nvSpPr>
            <p:spPr bwMode="gray">
              <a:xfrm>
                <a:off x="53340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0" name="Group 400" hidden="1"/>
            <p:cNvGrpSpPr/>
            <p:nvPr userDrawn="1"/>
          </p:nvGrpSpPr>
          <p:grpSpPr>
            <a:xfrm>
              <a:off x="533400" y="4568952"/>
              <a:ext cx="8994648" cy="688848"/>
              <a:chOff x="533400" y="4038600"/>
              <a:chExt cx="8994648" cy="688848"/>
            </a:xfrm>
          </p:grpSpPr>
          <p:sp>
            <p:nvSpPr>
              <p:cNvPr id="32" name="Content block 406" hidden="1"/>
              <p:cNvSpPr>
                <a:spLocks noChangeArrowheads="1"/>
              </p:cNvSpPr>
              <p:nvPr userDrawn="1"/>
            </p:nvSpPr>
            <p:spPr bwMode="gray">
              <a:xfrm>
                <a:off x="8156448"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3" name="Content block 405" hidden="1"/>
              <p:cNvSpPr>
                <a:spLocks noChangeArrowheads="1"/>
              </p:cNvSpPr>
              <p:nvPr userDrawn="1"/>
            </p:nvSpPr>
            <p:spPr bwMode="gray">
              <a:xfrm>
                <a:off x="6631840"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4" name="Content block 404" hidden="1"/>
              <p:cNvSpPr>
                <a:spLocks noChangeArrowheads="1"/>
              </p:cNvSpPr>
              <p:nvPr/>
            </p:nvSpPr>
            <p:spPr bwMode="gray">
              <a:xfrm>
                <a:off x="510723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5" name="Content block 403" hidden="1"/>
              <p:cNvSpPr>
                <a:spLocks noChangeArrowheads="1"/>
              </p:cNvSpPr>
              <p:nvPr/>
            </p:nvSpPr>
            <p:spPr bwMode="gray">
              <a:xfrm>
                <a:off x="358262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6" name="Content block 402" hidden="1"/>
              <p:cNvSpPr>
                <a:spLocks noChangeArrowheads="1"/>
              </p:cNvSpPr>
              <p:nvPr/>
            </p:nvSpPr>
            <p:spPr bwMode="gray">
              <a:xfrm>
                <a:off x="205801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7" name="Content block 401" hidden="1"/>
              <p:cNvSpPr>
                <a:spLocks noChangeArrowheads="1"/>
              </p:cNvSpPr>
              <p:nvPr/>
            </p:nvSpPr>
            <p:spPr bwMode="gray">
              <a:xfrm>
                <a:off x="53340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1" name="Group 300" hidden="1"/>
            <p:cNvGrpSpPr/>
            <p:nvPr userDrawn="1"/>
          </p:nvGrpSpPr>
          <p:grpSpPr>
            <a:xfrm>
              <a:off x="533400" y="3730752"/>
              <a:ext cx="8994648" cy="688848"/>
              <a:chOff x="533400" y="3041904"/>
              <a:chExt cx="8994648" cy="688848"/>
            </a:xfrm>
          </p:grpSpPr>
          <p:sp>
            <p:nvSpPr>
              <p:cNvPr id="26" name="Content block 306" hidden="1"/>
              <p:cNvSpPr>
                <a:spLocks noChangeArrowheads="1"/>
              </p:cNvSpPr>
              <p:nvPr userDrawn="1"/>
            </p:nvSpPr>
            <p:spPr bwMode="gray">
              <a:xfrm>
                <a:off x="8156448"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7" name="Content block 305" hidden="1"/>
              <p:cNvSpPr>
                <a:spLocks noChangeArrowheads="1"/>
              </p:cNvSpPr>
              <p:nvPr userDrawn="1"/>
            </p:nvSpPr>
            <p:spPr bwMode="gray">
              <a:xfrm>
                <a:off x="6631840"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8" name="Content block 304" hidden="1"/>
              <p:cNvSpPr>
                <a:spLocks noChangeArrowheads="1"/>
              </p:cNvSpPr>
              <p:nvPr/>
            </p:nvSpPr>
            <p:spPr bwMode="gray">
              <a:xfrm>
                <a:off x="510723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9" name="Content block 303" hidden="1"/>
              <p:cNvSpPr>
                <a:spLocks noChangeArrowheads="1"/>
              </p:cNvSpPr>
              <p:nvPr/>
            </p:nvSpPr>
            <p:spPr bwMode="gray">
              <a:xfrm>
                <a:off x="358262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0" name="Content block 302" hidden="1"/>
              <p:cNvSpPr>
                <a:spLocks noChangeArrowheads="1"/>
              </p:cNvSpPr>
              <p:nvPr/>
            </p:nvSpPr>
            <p:spPr bwMode="gray">
              <a:xfrm>
                <a:off x="205801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1" name="Content block 301" hidden="1"/>
              <p:cNvSpPr>
                <a:spLocks noChangeArrowheads="1"/>
              </p:cNvSpPr>
              <p:nvPr/>
            </p:nvSpPr>
            <p:spPr bwMode="gray">
              <a:xfrm>
                <a:off x="53340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2" name="Group 200" hidden="1"/>
            <p:cNvGrpSpPr/>
            <p:nvPr userDrawn="1"/>
          </p:nvGrpSpPr>
          <p:grpSpPr>
            <a:xfrm>
              <a:off x="533400" y="2892552"/>
              <a:ext cx="8994648" cy="688848"/>
              <a:chOff x="533400" y="1066800"/>
              <a:chExt cx="8994648" cy="688848"/>
            </a:xfrm>
          </p:grpSpPr>
          <p:sp>
            <p:nvSpPr>
              <p:cNvPr id="20" name="Content block 206" hidden="1"/>
              <p:cNvSpPr>
                <a:spLocks noChangeArrowheads="1"/>
              </p:cNvSpPr>
              <p:nvPr userDrawn="1"/>
            </p:nvSpPr>
            <p:spPr bwMode="gray">
              <a:xfrm>
                <a:off x="8156448"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1" name="Content block 205" hidden="1"/>
              <p:cNvSpPr>
                <a:spLocks noChangeArrowheads="1"/>
              </p:cNvSpPr>
              <p:nvPr userDrawn="1"/>
            </p:nvSpPr>
            <p:spPr bwMode="gray">
              <a:xfrm>
                <a:off x="6631840"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2" name="Content block 204" hidden="1"/>
              <p:cNvSpPr>
                <a:spLocks noChangeArrowheads="1"/>
              </p:cNvSpPr>
              <p:nvPr/>
            </p:nvSpPr>
            <p:spPr bwMode="gray">
              <a:xfrm>
                <a:off x="510723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3" name="Content block 203" hidden="1"/>
              <p:cNvSpPr>
                <a:spLocks noChangeArrowheads="1"/>
              </p:cNvSpPr>
              <p:nvPr/>
            </p:nvSpPr>
            <p:spPr bwMode="gray">
              <a:xfrm>
                <a:off x="358262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4" name="Content block 202" hidden="1"/>
              <p:cNvSpPr>
                <a:spLocks noChangeArrowheads="1"/>
              </p:cNvSpPr>
              <p:nvPr/>
            </p:nvSpPr>
            <p:spPr bwMode="gray">
              <a:xfrm>
                <a:off x="205801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5" name="Content block 201" hidden="1"/>
              <p:cNvSpPr>
                <a:spLocks noChangeArrowheads="1"/>
              </p:cNvSpPr>
              <p:nvPr/>
            </p:nvSpPr>
            <p:spPr bwMode="gray">
              <a:xfrm>
                <a:off x="53340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3" name="Group 100" hidden="1"/>
            <p:cNvGrpSpPr/>
            <p:nvPr userDrawn="1"/>
          </p:nvGrpSpPr>
          <p:grpSpPr>
            <a:xfrm>
              <a:off x="533400" y="2054352"/>
              <a:ext cx="8994648" cy="688848"/>
              <a:chOff x="533400" y="2054352"/>
              <a:chExt cx="8994648" cy="688848"/>
            </a:xfrm>
          </p:grpSpPr>
          <p:sp>
            <p:nvSpPr>
              <p:cNvPr id="14" name="Content block 106" hidden="1"/>
              <p:cNvSpPr>
                <a:spLocks noChangeArrowheads="1"/>
              </p:cNvSpPr>
              <p:nvPr userDrawn="1"/>
            </p:nvSpPr>
            <p:spPr bwMode="gray">
              <a:xfrm>
                <a:off x="8156448"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5" name="Content block 105" hidden="1"/>
              <p:cNvSpPr>
                <a:spLocks noChangeArrowheads="1"/>
              </p:cNvSpPr>
              <p:nvPr userDrawn="1"/>
            </p:nvSpPr>
            <p:spPr bwMode="gray">
              <a:xfrm>
                <a:off x="6631840"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6" name="Content block 104" hidden="1"/>
              <p:cNvSpPr>
                <a:spLocks noChangeArrowheads="1"/>
              </p:cNvSpPr>
              <p:nvPr/>
            </p:nvSpPr>
            <p:spPr bwMode="gray">
              <a:xfrm>
                <a:off x="510723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7" name="Content block 103" hidden="1"/>
              <p:cNvSpPr>
                <a:spLocks noChangeArrowheads="1"/>
              </p:cNvSpPr>
              <p:nvPr/>
            </p:nvSpPr>
            <p:spPr bwMode="gray">
              <a:xfrm>
                <a:off x="358262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8" name="Content block 102" hidden="1"/>
              <p:cNvSpPr>
                <a:spLocks noChangeArrowheads="1"/>
              </p:cNvSpPr>
              <p:nvPr/>
            </p:nvSpPr>
            <p:spPr bwMode="gray">
              <a:xfrm>
                <a:off x="205801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9" name="Content block 101" hidden="1"/>
              <p:cNvSpPr>
                <a:spLocks noChangeArrowheads="1"/>
              </p:cNvSpPr>
              <p:nvPr/>
            </p:nvSpPr>
            <p:spPr bwMode="gray">
              <a:xfrm>
                <a:off x="53340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sp>
        <p:nvSpPr>
          <p:cNvPr id="3" name="Title 2"/>
          <p:cNvSpPr>
            <a:spLocks noGrp="1"/>
          </p:cNvSpPr>
          <p:nvPr>
            <p:ph type="title"/>
          </p:nvPr>
        </p:nvSpPr>
        <p:spPr/>
        <p:txBody>
          <a:bodyPr/>
          <a:lstStyle/>
          <a:p>
            <a:r>
              <a:rPr lang="en-GB" dirty="0"/>
              <a:t>Key trends: what is the market telling us?</a:t>
            </a:r>
            <a:br>
              <a:rPr lang="en-GB" dirty="0"/>
            </a:br>
            <a:r>
              <a:rPr lang="en-GB" b="0" dirty="0"/>
              <a:t>Overall state of the industry: key threats</a:t>
            </a:r>
            <a:endParaRPr lang="en-GB" dirty="0"/>
          </a:p>
        </p:txBody>
      </p:sp>
      <p:sp>
        <p:nvSpPr>
          <p:cNvPr id="55" name="Section Header"/>
          <p:cNvSpPr txBox="1"/>
          <p:nvPr>
            <p:custDataLst>
              <p:tags r:id="rId4"/>
            </p:custDataLst>
          </p:nvPr>
        </p:nvSpPr>
        <p:spPr>
          <a:xfrm>
            <a:off x="590911" y="621254"/>
            <a:ext cx="3695552" cy="121024"/>
          </a:xfrm>
          <a:prstGeom prst="rect">
            <a:avLst/>
          </a:prstGeom>
          <a:noFill/>
        </p:spPr>
        <p:txBody>
          <a:bodyPr wrap="square" lIns="0" tIns="0" rIns="0" bIns="0" rtlCol="0" anchor="b" anchorCtr="0">
            <a:noAutofit/>
          </a:bodyPr>
          <a:lstStyle/>
          <a:p>
            <a:r>
              <a:rPr lang="en-GB" sz="794" noProof="1"/>
              <a:t>0.1 Introduction: why are we here?</a:t>
            </a:r>
          </a:p>
        </p:txBody>
      </p:sp>
      <p:sp>
        <p:nvSpPr>
          <p:cNvPr id="56" name="Page Number"/>
          <p:cNvSpPr txBox="1"/>
          <p:nvPr>
            <p:custDataLst>
              <p:tags r:id="rId5"/>
            </p:custDataLst>
          </p:nvPr>
        </p:nvSpPr>
        <p:spPr>
          <a:xfrm>
            <a:off x="11151579" y="6308261"/>
            <a:ext cx="387927" cy="122205"/>
          </a:xfrm>
          <a:prstGeom prst="rect">
            <a:avLst/>
          </a:prstGeom>
          <a:noFill/>
          <a:ln>
            <a:noFill/>
          </a:ln>
        </p:spPr>
        <p:txBody>
          <a:bodyPr wrap="square" lIns="0" tIns="0" rIns="0" bIns="0" rtlCol="0">
            <a:noAutofit/>
          </a:bodyPr>
          <a:lstStyle/>
          <a:p>
            <a:pPr algn="r"/>
            <a:r>
              <a:rPr lang="en-GB" sz="794">
                <a:cs typeface="Arial" pitchFamily="34" charset="0"/>
              </a:rPr>
              <a:t>11</a:t>
            </a:r>
            <a:endParaRPr lang="en-GB" sz="794" dirty="0">
              <a:cs typeface="Arial" pitchFamily="34" charset="0"/>
            </a:endParaRPr>
          </a:p>
        </p:txBody>
      </p:sp>
      <p:sp>
        <p:nvSpPr>
          <p:cNvPr id="57" name="Section Footer"/>
          <p:cNvSpPr txBox="1"/>
          <p:nvPr>
            <p:custDataLst>
              <p:tags r:id="rId6"/>
            </p:custDataLst>
          </p:nvPr>
        </p:nvSpPr>
        <p:spPr>
          <a:xfrm>
            <a:off x="589520" y="6308253"/>
            <a:ext cx="2557631" cy="122213"/>
          </a:xfrm>
          <a:prstGeom prst="rect">
            <a:avLst/>
          </a:prstGeom>
          <a:noFill/>
          <a:ln>
            <a:noFill/>
          </a:ln>
        </p:spPr>
        <p:txBody>
          <a:bodyPr wrap="square" lIns="0" tIns="0" rIns="0" bIns="0" rtlCol="0" anchor="b" anchorCtr="0">
            <a:spAutoFit/>
          </a:bodyPr>
          <a:lstStyle/>
          <a:p>
            <a:r>
              <a:rPr lang="en-GB" sz="794" noProof="1"/>
              <a:t>Sports industry: lost in transition?</a:t>
            </a:r>
          </a:p>
        </p:txBody>
      </p:sp>
      <p:sp>
        <p:nvSpPr>
          <p:cNvPr id="58" name="Rectangle 57"/>
          <p:cNvSpPr/>
          <p:nvPr/>
        </p:nvSpPr>
        <p:spPr>
          <a:xfrm>
            <a:off x="0" y="-11526"/>
            <a:ext cx="12192000" cy="6127249"/>
          </a:xfrm>
          <a:prstGeom prst="rect">
            <a:avLst/>
          </a:prstGeom>
          <a:solidFill>
            <a:srgbClr val="FFFFFF"/>
          </a:solidFill>
          <a:ln w="6350">
            <a:solidFill>
              <a:schemeClr val="bg1"/>
            </a:solidFill>
          </a:ln>
        </p:spPr>
        <p:txBody>
          <a:bodyPr vert="horz" wrap="square" lIns="80682" tIns="40341" rIns="80682" bIns="40341" rtlCol="0" anchor="ctr">
            <a:noAutofit/>
          </a:bodyPr>
          <a:lstStyle/>
          <a:p>
            <a:pPr algn="ctr"/>
            <a:endParaRPr lang="en-GB" sz="1588" dirty="0"/>
          </a:p>
        </p:txBody>
      </p:sp>
      <p:sp>
        <p:nvSpPr>
          <p:cNvPr id="65" name="Left Bracket 64"/>
          <p:cNvSpPr/>
          <p:nvPr/>
        </p:nvSpPr>
        <p:spPr>
          <a:xfrm>
            <a:off x="3022703" y="1176741"/>
            <a:ext cx="69554" cy="3090134"/>
          </a:xfrm>
          <a:prstGeom prst="leftBracket">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88" dirty="0"/>
          </a:p>
        </p:txBody>
      </p:sp>
      <p:sp>
        <p:nvSpPr>
          <p:cNvPr id="70" name="Rectangle 69"/>
          <p:cNvSpPr/>
          <p:nvPr/>
        </p:nvSpPr>
        <p:spPr>
          <a:xfrm>
            <a:off x="0" y="-11526"/>
            <a:ext cx="3463681" cy="6869526"/>
          </a:xfrm>
          <a:prstGeom prst="rect">
            <a:avLst/>
          </a:prstGeom>
          <a:solidFill>
            <a:schemeClr val="bg1">
              <a:lumMod val="95000"/>
            </a:schemeClr>
          </a:solidFill>
          <a:ln w="6350">
            <a:noFill/>
          </a:ln>
        </p:spPr>
        <p:txBody>
          <a:bodyPr vert="horz" wrap="square" lIns="80682" tIns="40341" rIns="80682" bIns="40341" rtlCol="0" anchor="ctr">
            <a:noAutofit/>
          </a:bodyPr>
          <a:lstStyle/>
          <a:p>
            <a:pPr algn="ctr"/>
            <a:endParaRPr lang="en-GB" sz="1588" dirty="0"/>
          </a:p>
        </p:txBody>
      </p:sp>
      <p:sp>
        <p:nvSpPr>
          <p:cNvPr id="69" name="Title 2"/>
          <p:cNvSpPr txBox="1">
            <a:spLocks/>
          </p:cNvSpPr>
          <p:nvPr/>
        </p:nvSpPr>
        <p:spPr>
          <a:xfrm>
            <a:off x="404469" y="2128285"/>
            <a:ext cx="2318561" cy="3010632"/>
          </a:xfrm>
          <a:prstGeom prst="rect">
            <a:avLst/>
          </a:prstGeom>
        </p:spPr>
        <p:txBody>
          <a:bodyPr vert="horz" lIns="0" tIns="0" rIns="0" bIns="0" rtlCol="0" anchor="t" anchorCtr="0">
            <a:noAutofit/>
          </a:bodyPr>
          <a:lstStyle>
            <a:lvl1pPr>
              <a:spcBef>
                <a:spcPct val="0"/>
              </a:spcBef>
              <a:buNone/>
              <a:defRPr lang="en-GB" sz="2400" b="1" i="1" baseline="0" noProof="0" dirty="0">
                <a:solidFill>
                  <a:schemeClr val="tx2"/>
                </a:solidFill>
                <a:latin typeface="+mj-lt"/>
                <a:ea typeface="+mj-ea"/>
                <a:cs typeface="+mj-cs"/>
              </a:defRPr>
            </a:lvl1pPr>
          </a:lstStyle>
          <a:p>
            <a:br>
              <a:rPr lang="en-GB" sz="2647" dirty="0"/>
            </a:br>
            <a:r>
              <a:rPr lang="en-GB" sz="2647" dirty="0"/>
              <a:t>Expected growth of content and channel going forward</a:t>
            </a:r>
            <a:endParaRPr lang="en-GB" sz="2647" b="0" dirty="0"/>
          </a:p>
        </p:txBody>
      </p:sp>
      <p:sp>
        <p:nvSpPr>
          <p:cNvPr id="67" name="Rectangle 66"/>
          <p:cNvSpPr/>
          <p:nvPr/>
        </p:nvSpPr>
        <p:spPr>
          <a:xfrm>
            <a:off x="387372" y="1985562"/>
            <a:ext cx="2051310" cy="370329"/>
          </a:xfrm>
          <a:prstGeom prst="rect">
            <a:avLst/>
          </a:prstGeom>
          <a:solidFill>
            <a:schemeClr val="accent2"/>
          </a:solidFill>
          <a:ln w="6350">
            <a:noFill/>
          </a:ln>
        </p:spPr>
        <p:txBody>
          <a:bodyPr vert="horz" wrap="square" lIns="80682" tIns="40341" rIns="80682" bIns="40341" rtlCol="0" anchor="ctr">
            <a:noAutofit/>
          </a:bodyPr>
          <a:lstStyle/>
          <a:p>
            <a:pPr algn="ctr"/>
            <a:r>
              <a:rPr lang="en-GB" sz="1588" i="1" dirty="0">
                <a:solidFill>
                  <a:schemeClr val="bg2"/>
                </a:solidFill>
                <a:latin typeface="+mj-lt"/>
              </a:rPr>
              <a:t>Media</a:t>
            </a:r>
          </a:p>
        </p:txBody>
      </p:sp>
      <p:sp>
        <p:nvSpPr>
          <p:cNvPr id="60" name="Rectangle 59"/>
          <p:cNvSpPr/>
          <p:nvPr/>
        </p:nvSpPr>
        <p:spPr>
          <a:xfrm>
            <a:off x="3462231" y="12606"/>
            <a:ext cx="8728319" cy="6855199"/>
          </a:xfrm>
          <a:prstGeom prst="rect">
            <a:avLst/>
          </a:prstGeom>
          <a:solidFill>
            <a:srgbClr val="FFFFFF"/>
          </a:solidFill>
          <a:ln w="6350">
            <a:noFill/>
          </a:ln>
        </p:spPr>
        <p:txBody>
          <a:bodyPr vert="horz" wrap="square" lIns="80682" tIns="40341" rIns="80682" bIns="40341" rtlCol="0" anchor="ctr">
            <a:noAutofit/>
          </a:bodyPr>
          <a:lstStyle/>
          <a:p>
            <a:pPr algn="ctr"/>
            <a:endParaRPr lang="en-GB" sz="1588" dirty="0"/>
          </a:p>
        </p:txBody>
      </p:sp>
      <p:pic>
        <p:nvPicPr>
          <p:cNvPr id="2" name="Picture 1"/>
          <p:cNvPicPr>
            <a:picLocks/>
          </p:cNvPicPr>
          <p:nvPr/>
        </p:nvPicPr>
        <p:blipFill>
          <a:blip r:embed="rId12"/>
          <a:stretch>
            <a:fillRect/>
          </a:stretch>
        </p:blipFill>
        <p:spPr>
          <a:xfrm>
            <a:off x="4411763" y="842181"/>
            <a:ext cx="6486767" cy="5741499"/>
          </a:xfrm>
          <a:prstGeom prst="rect">
            <a:avLst/>
          </a:prstGeom>
        </p:spPr>
      </p:pic>
      <p:sp>
        <p:nvSpPr>
          <p:cNvPr id="71" name="TextBox 70"/>
          <p:cNvSpPr txBox="1"/>
          <p:nvPr/>
        </p:nvSpPr>
        <p:spPr>
          <a:xfrm>
            <a:off x="8889537" y="307016"/>
            <a:ext cx="1605605" cy="240756"/>
          </a:xfrm>
          <a:prstGeom prst="rect">
            <a:avLst/>
          </a:prstGeom>
          <a:solidFill>
            <a:schemeClr val="bg1"/>
          </a:solidFill>
        </p:spPr>
        <p:txBody>
          <a:bodyPr wrap="none" lIns="0" tIns="0" rIns="0" bIns="0" rtlCol="0">
            <a:noAutofit/>
          </a:bodyPr>
          <a:lstStyle/>
          <a:p>
            <a:pPr indent="-181496" algn="ctr">
              <a:spcAft>
                <a:spcPts val="596"/>
              </a:spcAft>
            </a:pPr>
            <a:r>
              <a:rPr lang="en-GB" sz="1588" b="1" dirty="0">
                <a:solidFill>
                  <a:srgbClr val="000000"/>
                </a:solidFill>
                <a:latin typeface="+mj-lt"/>
              </a:rPr>
              <a:t>Consumption channel</a:t>
            </a:r>
          </a:p>
        </p:txBody>
      </p:sp>
      <p:sp>
        <p:nvSpPr>
          <p:cNvPr id="73" name="TextBox 72"/>
          <p:cNvSpPr txBox="1"/>
          <p:nvPr/>
        </p:nvSpPr>
        <p:spPr>
          <a:xfrm>
            <a:off x="4828798" y="307016"/>
            <a:ext cx="1605605" cy="240756"/>
          </a:xfrm>
          <a:prstGeom prst="rect">
            <a:avLst/>
          </a:prstGeom>
          <a:solidFill>
            <a:schemeClr val="bg1"/>
          </a:solidFill>
        </p:spPr>
        <p:txBody>
          <a:bodyPr wrap="none" lIns="0" tIns="0" rIns="0" bIns="0" rtlCol="0">
            <a:noAutofit/>
          </a:bodyPr>
          <a:lstStyle/>
          <a:p>
            <a:pPr indent="-181496" algn="ctr">
              <a:spcAft>
                <a:spcPts val="596"/>
              </a:spcAft>
            </a:pPr>
            <a:r>
              <a:rPr lang="en-GB" sz="1588" b="1" dirty="0">
                <a:solidFill>
                  <a:srgbClr val="000000"/>
                </a:solidFill>
                <a:latin typeface="+mj-lt"/>
              </a:rPr>
              <a:t>Type of content</a:t>
            </a:r>
          </a:p>
        </p:txBody>
      </p:sp>
      <p:sp>
        <p:nvSpPr>
          <p:cNvPr id="72" name="877">
            <a:hlinkClick r:id="" action="ppaction://noaction"/>
          </p:cNvPr>
          <p:cNvSpPr txBox="1"/>
          <p:nvPr>
            <p:custDataLst>
              <p:tags r:id="rId7"/>
            </p:custDataLst>
          </p:nvPr>
        </p:nvSpPr>
        <p:spPr>
          <a:xfrm>
            <a:off x="11084146" y="621255"/>
            <a:ext cx="420779" cy="122213"/>
          </a:xfrm>
          <a:prstGeom prst="rect">
            <a:avLst/>
          </a:prstGeom>
          <a:noFill/>
          <a:ln>
            <a:noFill/>
          </a:ln>
        </p:spPr>
        <p:txBody>
          <a:bodyPr wrap="none" lIns="24205" tIns="0" rIns="24205" bIns="0" rtlCol="0">
            <a:spAutoFit/>
          </a:bodyPr>
          <a:lstStyle/>
          <a:p>
            <a:r>
              <a:rPr lang="en-GB" sz="794" noProof="1">
                <a:cs typeface="Arial" pitchFamily="34" charset="0"/>
              </a:rPr>
              <a:t>Contents</a:t>
            </a:r>
          </a:p>
        </p:txBody>
      </p:sp>
    </p:spTree>
    <p:custDataLst>
      <p:tags r:id="rId1"/>
    </p:custDataLst>
    <p:extLst>
      <p:ext uri="{BB962C8B-B14F-4D97-AF65-F5344CB8AC3E}">
        <p14:creationId xmlns:p14="http://schemas.microsoft.com/office/powerpoint/2010/main" val="2687501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Média en ligne 2" title="All Blacks and AIG for Diversity">
            <a:hlinkClick r:id="" action="ppaction://media"/>
            <a:extLst>
              <a:ext uri="{FF2B5EF4-FFF2-40B4-BE49-F238E27FC236}">
                <a16:creationId xmlns:a16="http://schemas.microsoft.com/office/drawing/2014/main" id="{1105DBF6-2FEB-8B56-CA20-B613A197FAF2}"/>
              </a:ext>
            </a:extLst>
          </p:cNvPr>
          <p:cNvPicPr>
            <a:picLocks noRot="1" noChangeAspect="1"/>
          </p:cNvPicPr>
          <p:nvPr>
            <a:videoFile r:link="rId1"/>
          </p:nvPr>
        </p:nvPicPr>
        <p:blipFill>
          <a:blip r:embed="rId3"/>
          <a:stretch>
            <a:fillRect/>
          </a:stretch>
        </p:blipFill>
        <p:spPr>
          <a:xfrm>
            <a:off x="0" y="87464"/>
            <a:ext cx="12192000" cy="6888480"/>
          </a:xfrm>
          <a:prstGeom prst="rect">
            <a:avLst/>
          </a:prstGeom>
        </p:spPr>
      </p:pic>
    </p:spTree>
    <p:extLst>
      <p:ext uri="{BB962C8B-B14F-4D97-AF65-F5344CB8AC3E}">
        <p14:creationId xmlns:p14="http://schemas.microsoft.com/office/powerpoint/2010/main" val="66948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77" name="Object 176" hidden="1"/>
          <p:cNvGraphicFramePr>
            <a:graphicFrameLocks noChangeAspect="1"/>
          </p:cNvGraphicFramePr>
          <p:nvPr>
            <p:custDataLst>
              <p:tags r:id="rId2"/>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0" imgW="360" imgH="360" progId="TCLayout.ActiveDocument.1">
                  <p:embed/>
                </p:oleObj>
              </mc:Choice>
              <mc:Fallback>
                <p:oleObj name="think-cell Slide" r:id="rId10" imgW="360" imgH="360" progId="TCLayout.ActiveDocument.1">
                  <p:embed/>
                  <p:pic>
                    <p:nvPicPr>
                      <p:cNvPr id="177" name="Object 176" hidden="1"/>
                      <p:cNvPicPr/>
                      <p:nvPr/>
                    </p:nvPicPr>
                    <p:blipFill>
                      <a:blip r:embed="rId11"/>
                      <a:stretch>
                        <a:fillRect/>
                      </a:stretch>
                    </p:blipFill>
                    <p:spPr>
                      <a:xfrm>
                        <a:off x="1402" y="1402"/>
                        <a:ext cx="1400" cy="1400"/>
                      </a:xfrm>
                      <a:prstGeom prst="rect">
                        <a:avLst/>
                      </a:prstGeom>
                    </p:spPr>
                  </p:pic>
                </p:oleObj>
              </mc:Fallback>
            </mc:AlternateContent>
          </a:graphicData>
        </a:graphic>
      </p:graphicFrame>
      <p:cxnSp>
        <p:nvCxnSpPr>
          <p:cNvPr id="110" name="Straight Connector 109"/>
          <p:cNvCxnSpPr/>
          <p:nvPr/>
        </p:nvCxnSpPr>
        <p:spPr>
          <a:xfrm flipV="1">
            <a:off x="1006122" y="4168699"/>
            <a:ext cx="10566124" cy="11651"/>
          </a:xfrm>
          <a:prstGeom prst="line">
            <a:avLst/>
          </a:prstGeom>
          <a:noFill/>
          <a:ln w="19050" cap="flat" cmpd="sng" algn="ctr">
            <a:solidFill>
              <a:schemeClr val="tx1">
                <a:lumMod val="50000"/>
                <a:lumOff val="50000"/>
              </a:schemeClr>
            </a:solidFill>
            <a:prstDash val="dash"/>
          </a:ln>
          <a:effectLst/>
        </p:spPr>
      </p:cxnSp>
      <p:grpSp>
        <p:nvGrpSpPr>
          <p:cNvPr id="4" name="Grid" hidden="1"/>
          <p:cNvGrpSpPr/>
          <p:nvPr>
            <p:custDataLst>
              <p:tags r:id="rId3"/>
            </p:custDataLst>
          </p:nvPr>
        </p:nvGrpSpPr>
        <p:grpSpPr>
          <a:xfrm>
            <a:off x="590911" y="540572"/>
            <a:ext cx="10958239" cy="6043108"/>
            <a:chOff x="530352" y="612648"/>
            <a:chExt cx="8997696" cy="6848856"/>
          </a:xfrm>
        </p:grpSpPr>
        <p:grpSp>
          <p:nvGrpSpPr>
            <p:cNvPr id="5" name="Group 4" hidden="1"/>
            <p:cNvGrpSpPr/>
            <p:nvPr userDrawn="1"/>
          </p:nvGrpSpPr>
          <p:grpSpPr>
            <a:xfrm>
              <a:off x="530352" y="7159752"/>
              <a:ext cx="8997696" cy="301752"/>
              <a:chOff x="530352" y="7159752"/>
              <a:chExt cx="8997696" cy="301752"/>
            </a:xfrm>
          </p:grpSpPr>
          <p:sp>
            <p:nvSpPr>
              <p:cNvPr id="52" name="Footer block" hidden="1"/>
              <p:cNvSpPr>
                <a:spLocks noChangeArrowheads="1"/>
              </p:cNvSpPr>
              <p:nvPr/>
            </p:nvSpPr>
            <p:spPr bwMode="gray">
              <a:xfrm>
                <a:off x="6629400"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3" name="Footer block" hidden="1"/>
              <p:cNvSpPr>
                <a:spLocks noChangeArrowheads="1"/>
              </p:cNvSpPr>
              <p:nvPr/>
            </p:nvSpPr>
            <p:spPr bwMode="gray">
              <a:xfrm>
                <a:off x="3584448"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4" name="Footer block" hidden="1"/>
              <p:cNvSpPr>
                <a:spLocks noChangeArrowheads="1"/>
              </p:cNvSpPr>
              <p:nvPr/>
            </p:nvSpPr>
            <p:spPr bwMode="gray">
              <a:xfrm>
                <a:off x="530352"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6" name="Group 5" hidden="1"/>
            <p:cNvGrpSpPr/>
            <p:nvPr userDrawn="1"/>
          </p:nvGrpSpPr>
          <p:grpSpPr>
            <a:xfrm>
              <a:off x="530352" y="1066800"/>
              <a:ext cx="8997696" cy="835152"/>
              <a:chOff x="530352" y="1066800"/>
              <a:chExt cx="8997696" cy="835152"/>
            </a:xfrm>
          </p:grpSpPr>
          <p:sp>
            <p:nvSpPr>
              <p:cNvPr id="50" name="Title block" hidden="1"/>
              <p:cNvSpPr>
                <a:spLocks noChangeArrowheads="1"/>
              </p:cNvSpPr>
              <p:nvPr userDrawn="1"/>
            </p:nvSpPr>
            <p:spPr bwMode="gray">
              <a:xfrm>
                <a:off x="5102352" y="1066800"/>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sp>
            <p:nvSpPr>
              <p:cNvPr id="51" name="Title block" hidden="1"/>
              <p:cNvSpPr>
                <a:spLocks noChangeArrowheads="1"/>
              </p:cNvSpPr>
              <p:nvPr/>
            </p:nvSpPr>
            <p:spPr bwMode="gray">
              <a:xfrm>
                <a:off x="530352" y="1069848"/>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grpSp>
        <p:sp>
          <p:nvSpPr>
            <p:cNvPr id="7" name="Header block" hidden="1"/>
            <p:cNvSpPr>
              <a:spLocks noChangeArrowheads="1"/>
            </p:cNvSpPr>
            <p:nvPr userDrawn="1"/>
          </p:nvSpPr>
          <p:spPr bwMode="gray">
            <a:xfrm>
              <a:off x="530352" y="612648"/>
              <a:ext cx="8988552" cy="228600"/>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707409">
                <a:buSzPct val="90000"/>
                <a:defRPr/>
              </a:pPr>
              <a:endParaRPr lang="en-GB" sz="1235" dirty="0">
                <a:solidFill>
                  <a:schemeClr val="folHlink"/>
                </a:solidFill>
                <a:cs typeface="Arial" charset="0"/>
              </a:endParaRPr>
            </a:p>
          </p:txBody>
        </p:sp>
        <p:grpSp>
          <p:nvGrpSpPr>
            <p:cNvPr id="8" name="Group 600" hidden="1"/>
            <p:cNvGrpSpPr/>
            <p:nvPr userDrawn="1"/>
          </p:nvGrpSpPr>
          <p:grpSpPr>
            <a:xfrm>
              <a:off x="533400" y="6245352"/>
              <a:ext cx="8994648" cy="688848"/>
              <a:chOff x="533400" y="6013704"/>
              <a:chExt cx="8994648" cy="688848"/>
            </a:xfrm>
          </p:grpSpPr>
          <p:sp>
            <p:nvSpPr>
              <p:cNvPr id="44" name="Content block 606" hidden="1"/>
              <p:cNvSpPr>
                <a:spLocks noChangeArrowheads="1"/>
              </p:cNvSpPr>
              <p:nvPr userDrawn="1"/>
            </p:nvSpPr>
            <p:spPr bwMode="gray">
              <a:xfrm>
                <a:off x="8156448"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5" name="Content block 605" hidden="1"/>
              <p:cNvSpPr>
                <a:spLocks noChangeArrowheads="1"/>
              </p:cNvSpPr>
              <p:nvPr userDrawn="1"/>
            </p:nvSpPr>
            <p:spPr bwMode="gray">
              <a:xfrm>
                <a:off x="6631840"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6" name="Content block 604" hidden="1"/>
              <p:cNvSpPr>
                <a:spLocks noChangeArrowheads="1"/>
              </p:cNvSpPr>
              <p:nvPr/>
            </p:nvSpPr>
            <p:spPr bwMode="gray">
              <a:xfrm>
                <a:off x="510723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7" name="Content block 603" hidden="1"/>
              <p:cNvSpPr>
                <a:spLocks noChangeArrowheads="1"/>
              </p:cNvSpPr>
              <p:nvPr/>
            </p:nvSpPr>
            <p:spPr bwMode="gray">
              <a:xfrm>
                <a:off x="358262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8" name="Content block 602" hidden="1"/>
              <p:cNvSpPr>
                <a:spLocks noChangeArrowheads="1"/>
              </p:cNvSpPr>
              <p:nvPr/>
            </p:nvSpPr>
            <p:spPr bwMode="gray">
              <a:xfrm>
                <a:off x="205801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9" name="Content block 601" hidden="1"/>
              <p:cNvSpPr>
                <a:spLocks noChangeArrowheads="1"/>
              </p:cNvSpPr>
              <p:nvPr/>
            </p:nvSpPr>
            <p:spPr bwMode="gray">
              <a:xfrm>
                <a:off x="53340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9" name="Group 500" hidden="1"/>
            <p:cNvGrpSpPr/>
            <p:nvPr userDrawn="1"/>
          </p:nvGrpSpPr>
          <p:grpSpPr>
            <a:xfrm>
              <a:off x="533400" y="5407152"/>
              <a:ext cx="8994648" cy="688848"/>
              <a:chOff x="533400" y="5026152"/>
              <a:chExt cx="8994648" cy="688848"/>
            </a:xfrm>
          </p:grpSpPr>
          <p:sp>
            <p:nvSpPr>
              <p:cNvPr id="38" name="Content block 506" hidden="1"/>
              <p:cNvSpPr>
                <a:spLocks noChangeArrowheads="1"/>
              </p:cNvSpPr>
              <p:nvPr userDrawn="1"/>
            </p:nvSpPr>
            <p:spPr bwMode="gray">
              <a:xfrm>
                <a:off x="8156448"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9" name="Content block 505" hidden="1"/>
              <p:cNvSpPr>
                <a:spLocks noChangeArrowheads="1"/>
              </p:cNvSpPr>
              <p:nvPr userDrawn="1"/>
            </p:nvSpPr>
            <p:spPr bwMode="gray">
              <a:xfrm>
                <a:off x="6631840"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0" name="Content block 504" hidden="1"/>
              <p:cNvSpPr>
                <a:spLocks noChangeArrowheads="1"/>
              </p:cNvSpPr>
              <p:nvPr/>
            </p:nvSpPr>
            <p:spPr bwMode="gray">
              <a:xfrm>
                <a:off x="510723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1" name="Content block 503" hidden="1"/>
              <p:cNvSpPr>
                <a:spLocks noChangeArrowheads="1"/>
              </p:cNvSpPr>
              <p:nvPr/>
            </p:nvSpPr>
            <p:spPr bwMode="gray">
              <a:xfrm>
                <a:off x="358262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2" name="Content block 502" hidden="1"/>
              <p:cNvSpPr>
                <a:spLocks noChangeArrowheads="1"/>
              </p:cNvSpPr>
              <p:nvPr/>
            </p:nvSpPr>
            <p:spPr bwMode="gray">
              <a:xfrm>
                <a:off x="205801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3" name="Content block 501" hidden="1"/>
              <p:cNvSpPr>
                <a:spLocks noChangeArrowheads="1"/>
              </p:cNvSpPr>
              <p:nvPr/>
            </p:nvSpPr>
            <p:spPr bwMode="gray">
              <a:xfrm>
                <a:off x="53340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0" name="Group 400" hidden="1"/>
            <p:cNvGrpSpPr/>
            <p:nvPr userDrawn="1"/>
          </p:nvGrpSpPr>
          <p:grpSpPr>
            <a:xfrm>
              <a:off x="533400" y="4568952"/>
              <a:ext cx="8994648" cy="688848"/>
              <a:chOff x="533400" y="4038600"/>
              <a:chExt cx="8994648" cy="688848"/>
            </a:xfrm>
          </p:grpSpPr>
          <p:sp>
            <p:nvSpPr>
              <p:cNvPr id="32" name="Content block 406" hidden="1"/>
              <p:cNvSpPr>
                <a:spLocks noChangeArrowheads="1"/>
              </p:cNvSpPr>
              <p:nvPr userDrawn="1"/>
            </p:nvSpPr>
            <p:spPr bwMode="gray">
              <a:xfrm>
                <a:off x="8156448"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3" name="Content block 405" hidden="1"/>
              <p:cNvSpPr>
                <a:spLocks noChangeArrowheads="1"/>
              </p:cNvSpPr>
              <p:nvPr userDrawn="1"/>
            </p:nvSpPr>
            <p:spPr bwMode="gray">
              <a:xfrm>
                <a:off x="6631840"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4" name="Content block 404" hidden="1"/>
              <p:cNvSpPr>
                <a:spLocks noChangeArrowheads="1"/>
              </p:cNvSpPr>
              <p:nvPr/>
            </p:nvSpPr>
            <p:spPr bwMode="gray">
              <a:xfrm>
                <a:off x="510723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5" name="Content block 403" hidden="1"/>
              <p:cNvSpPr>
                <a:spLocks noChangeArrowheads="1"/>
              </p:cNvSpPr>
              <p:nvPr/>
            </p:nvSpPr>
            <p:spPr bwMode="gray">
              <a:xfrm>
                <a:off x="358262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6" name="Content block 402" hidden="1"/>
              <p:cNvSpPr>
                <a:spLocks noChangeArrowheads="1"/>
              </p:cNvSpPr>
              <p:nvPr/>
            </p:nvSpPr>
            <p:spPr bwMode="gray">
              <a:xfrm>
                <a:off x="205801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7" name="Content block 401" hidden="1"/>
              <p:cNvSpPr>
                <a:spLocks noChangeArrowheads="1"/>
              </p:cNvSpPr>
              <p:nvPr/>
            </p:nvSpPr>
            <p:spPr bwMode="gray">
              <a:xfrm>
                <a:off x="53340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1" name="Group 300" hidden="1"/>
            <p:cNvGrpSpPr/>
            <p:nvPr userDrawn="1"/>
          </p:nvGrpSpPr>
          <p:grpSpPr>
            <a:xfrm>
              <a:off x="533400" y="3730752"/>
              <a:ext cx="8994648" cy="688848"/>
              <a:chOff x="533400" y="3041904"/>
              <a:chExt cx="8994648" cy="688848"/>
            </a:xfrm>
          </p:grpSpPr>
          <p:sp>
            <p:nvSpPr>
              <p:cNvPr id="26" name="Content block 306" hidden="1"/>
              <p:cNvSpPr>
                <a:spLocks noChangeArrowheads="1"/>
              </p:cNvSpPr>
              <p:nvPr userDrawn="1"/>
            </p:nvSpPr>
            <p:spPr bwMode="gray">
              <a:xfrm>
                <a:off x="8156448"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7" name="Content block 305" hidden="1"/>
              <p:cNvSpPr>
                <a:spLocks noChangeArrowheads="1"/>
              </p:cNvSpPr>
              <p:nvPr userDrawn="1"/>
            </p:nvSpPr>
            <p:spPr bwMode="gray">
              <a:xfrm>
                <a:off x="6631840"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8" name="Content block 304" hidden="1"/>
              <p:cNvSpPr>
                <a:spLocks noChangeArrowheads="1"/>
              </p:cNvSpPr>
              <p:nvPr/>
            </p:nvSpPr>
            <p:spPr bwMode="gray">
              <a:xfrm>
                <a:off x="510723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9" name="Content block 303" hidden="1"/>
              <p:cNvSpPr>
                <a:spLocks noChangeArrowheads="1"/>
              </p:cNvSpPr>
              <p:nvPr/>
            </p:nvSpPr>
            <p:spPr bwMode="gray">
              <a:xfrm>
                <a:off x="358262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0" name="Content block 302" hidden="1"/>
              <p:cNvSpPr>
                <a:spLocks noChangeArrowheads="1"/>
              </p:cNvSpPr>
              <p:nvPr/>
            </p:nvSpPr>
            <p:spPr bwMode="gray">
              <a:xfrm>
                <a:off x="205801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1" name="Content block 301" hidden="1"/>
              <p:cNvSpPr>
                <a:spLocks noChangeArrowheads="1"/>
              </p:cNvSpPr>
              <p:nvPr/>
            </p:nvSpPr>
            <p:spPr bwMode="gray">
              <a:xfrm>
                <a:off x="53340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2" name="Group 200" hidden="1"/>
            <p:cNvGrpSpPr/>
            <p:nvPr userDrawn="1"/>
          </p:nvGrpSpPr>
          <p:grpSpPr>
            <a:xfrm>
              <a:off x="533400" y="2892552"/>
              <a:ext cx="8994648" cy="688848"/>
              <a:chOff x="533400" y="1066800"/>
              <a:chExt cx="8994648" cy="688848"/>
            </a:xfrm>
          </p:grpSpPr>
          <p:sp>
            <p:nvSpPr>
              <p:cNvPr id="20" name="Content block 206" hidden="1"/>
              <p:cNvSpPr>
                <a:spLocks noChangeArrowheads="1"/>
              </p:cNvSpPr>
              <p:nvPr userDrawn="1"/>
            </p:nvSpPr>
            <p:spPr bwMode="gray">
              <a:xfrm>
                <a:off x="8156448"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1" name="Content block 205" hidden="1"/>
              <p:cNvSpPr>
                <a:spLocks noChangeArrowheads="1"/>
              </p:cNvSpPr>
              <p:nvPr userDrawn="1"/>
            </p:nvSpPr>
            <p:spPr bwMode="gray">
              <a:xfrm>
                <a:off x="6631840"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2" name="Content block 204" hidden="1"/>
              <p:cNvSpPr>
                <a:spLocks noChangeArrowheads="1"/>
              </p:cNvSpPr>
              <p:nvPr/>
            </p:nvSpPr>
            <p:spPr bwMode="gray">
              <a:xfrm>
                <a:off x="510723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3" name="Content block 203" hidden="1"/>
              <p:cNvSpPr>
                <a:spLocks noChangeArrowheads="1"/>
              </p:cNvSpPr>
              <p:nvPr/>
            </p:nvSpPr>
            <p:spPr bwMode="gray">
              <a:xfrm>
                <a:off x="358262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4" name="Content block 202" hidden="1"/>
              <p:cNvSpPr>
                <a:spLocks noChangeArrowheads="1"/>
              </p:cNvSpPr>
              <p:nvPr/>
            </p:nvSpPr>
            <p:spPr bwMode="gray">
              <a:xfrm>
                <a:off x="205801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5" name="Content block 201" hidden="1"/>
              <p:cNvSpPr>
                <a:spLocks noChangeArrowheads="1"/>
              </p:cNvSpPr>
              <p:nvPr/>
            </p:nvSpPr>
            <p:spPr bwMode="gray">
              <a:xfrm>
                <a:off x="53340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3" name="Group 100" hidden="1"/>
            <p:cNvGrpSpPr/>
            <p:nvPr userDrawn="1"/>
          </p:nvGrpSpPr>
          <p:grpSpPr>
            <a:xfrm>
              <a:off x="533400" y="2054352"/>
              <a:ext cx="8994648" cy="688848"/>
              <a:chOff x="533400" y="2054352"/>
              <a:chExt cx="8994648" cy="688848"/>
            </a:xfrm>
          </p:grpSpPr>
          <p:sp>
            <p:nvSpPr>
              <p:cNvPr id="14" name="Content block 106" hidden="1"/>
              <p:cNvSpPr>
                <a:spLocks noChangeArrowheads="1"/>
              </p:cNvSpPr>
              <p:nvPr userDrawn="1"/>
            </p:nvSpPr>
            <p:spPr bwMode="gray">
              <a:xfrm>
                <a:off x="8156448"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5" name="Content block 105" hidden="1"/>
              <p:cNvSpPr>
                <a:spLocks noChangeArrowheads="1"/>
              </p:cNvSpPr>
              <p:nvPr userDrawn="1"/>
            </p:nvSpPr>
            <p:spPr bwMode="gray">
              <a:xfrm>
                <a:off x="6631840"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6" name="Content block 104" hidden="1"/>
              <p:cNvSpPr>
                <a:spLocks noChangeArrowheads="1"/>
              </p:cNvSpPr>
              <p:nvPr/>
            </p:nvSpPr>
            <p:spPr bwMode="gray">
              <a:xfrm>
                <a:off x="510723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7" name="Content block 103" hidden="1"/>
              <p:cNvSpPr>
                <a:spLocks noChangeArrowheads="1"/>
              </p:cNvSpPr>
              <p:nvPr/>
            </p:nvSpPr>
            <p:spPr bwMode="gray">
              <a:xfrm>
                <a:off x="358262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8" name="Content block 102" hidden="1"/>
              <p:cNvSpPr>
                <a:spLocks noChangeArrowheads="1"/>
              </p:cNvSpPr>
              <p:nvPr/>
            </p:nvSpPr>
            <p:spPr bwMode="gray">
              <a:xfrm>
                <a:off x="205801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9" name="Content block 101" hidden="1"/>
              <p:cNvSpPr>
                <a:spLocks noChangeArrowheads="1"/>
              </p:cNvSpPr>
              <p:nvPr/>
            </p:nvSpPr>
            <p:spPr bwMode="gray">
              <a:xfrm>
                <a:off x="53340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sp>
        <p:nvSpPr>
          <p:cNvPr id="3" name="Title 2"/>
          <p:cNvSpPr>
            <a:spLocks noGrp="1"/>
          </p:cNvSpPr>
          <p:nvPr>
            <p:ph type="title"/>
          </p:nvPr>
        </p:nvSpPr>
        <p:spPr/>
        <p:txBody>
          <a:bodyPr/>
          <a:lstStyle/>
          <a:p>
            <a:r>
              <a:rPr lang="en-GB" dirty="0"/>
              <a:t>Annual growth rate by revenue stream in next 3-5 years</a:t>
            </a:r>
            <a:br>
              <a:rPr lang="en-GB" dirty="0"/>
            </a:br>
            <a:endParaRPr lang="en-GB" sz="1765" b="0" dirty="0"/>
          </a:p>
        </p:txBody>
      </p:sp>
      <p:sp>
        <p:nvSpPr>
          <p:cNvPr id="55" name="Section Header"/>
          <p:cNvSpPr txBox="1"/>
          <p:nvPr>
            <p:custDataLst>
              <p:tags r:id="rId4"/>
            </p:custDataLst>
          </p:nvPr>
        </p:nvSpPr>
        <p:spPr>
          <a:xfrm>
            <a:off x="590911" y="621254"/>
            <a:ext cx="3695552" cy="121024"/>
          </a:xfrm>
          <a:prstGeom prst="rect">
            <a:avLst/>
          </a:prstGeom>
          <a:noFill/>
        </p:spPr>
        <p:txBody>
          <a:bodyPr wrap="square" lIns="0" tIns="0" rIns="0" bIns="0" rtlCol="0" anchor="b" anchorCtr="0">
            <a:noAutofit/>
          </a:bodyPr>
          <a:lstStyle/>
          <a:p>
            <a:r>
              <a:rPr lang="en-GB" sz="794" noProof="1"/>
              <a:t>0.1 Introduction: why are we here?</a:t>
            </a:r>
          </a:p>
        </p:txBody>
      </p:sp>
      <p:sp>
        <p:nvSpPr>
          <p:cNvPr id="56" name="Page Number"/>
          <p:cNvSpPr txBox="1"/>
          <p:nvPr>
            <p:custDataLst>
              <p:tags r:id="rId5"/>
            </p:custDataLst>
          </p:nvPr>
        </p:nvSpPr>
        <p:spPr>
          <a:xfrm>
            <a:off x="11151579" y="6308261"/>
            <a:ext cx="387927" cy="122205"/>
          </a:xfrm>
          <a:prstGeom prst="rect">
            <a:avLst/>
          </a:prstGeom>
          <a:noFill/>
          <a:ln>
            <a:noFill/>
          </a:ln>
        </p:spPr>
        <p:txBody>
          <a:bodyPr wrap="square" lIns="0" tIns="0" rIns="0" bIns="0" rtlCol="0">
            <a:noAutofit/>
          </a:bodyPr>
          <a:lstStyle/>
          <a:p>
            <a:pPr algn="r"/>
            <a:r>
              <a:rPr lang="en-GB" sz="794">
                <a:cs typeface="Arial" pitchFamily="34" charset="0"/>
              </a:rPr>
              <a:t>6</a:t>
            </a:r>
            <a:endParaRPr lang="en-GB" sz="794" dirty="0">
              <a:cs typeface="Arial" pitchFamily="34" charset="0"/>
            </a:endParaRPr>
          </a:p>
        </p:txBody>
      </p:sp>
      <p:sp>
        <p:nvSpPr>
          <p:cNvPr id="57" name="Section Footer"/>
          <p:cNvSpPr txBox="1"/>
          <p:nvPr>
            <p:custDataLst>
              <p:tags r:id="rId6"/>
            </p:custDataLst>
          </p:nvPr>
        </p:nvSpPr>
        <p:spPr>
          <a:xfrm>
            <a:off x="589520" y="6308253"/>
            <a:ext cx="2557631" cy="122213"/>
          </a:xfrm>
          <a:prstGeom prst="rect">
            <a:avLst/>
          </a:prstGeom>
          <a:noFill/>
          <a:ln>
            <a:noFill/>
          </a:ln>
        </p:spPr>
        <p:txBody>
          <a:bodyPr wrap="square" lIns="0" tIns="0" rIns="0" bIns="0" rtlCol="0" anchor="b" anchorCtr="0">
            <a:spAutoFit/>
          </a:bodyPr>
          <a:lstStyle/>
          <a:p>
            <a:r>
              <a:rPr lang="en-GB" sz="794" noProof="1"/>
              <a:t>Sports industry: lost in transition?</a:t>
            </a:r>
          </a:p>
        </p:txBody>
      </p:sp>
      <p:sp>
        <p:nvSpPr>
          <p:cNvPr id="101" name="TextBox 100"/>
          <p:cNvSpPr txBox="1"/>
          <p:nvPr/>
        </p:nvSpPr>
        <p:spPr>
          <a:xfrm>
            <a:off x="2875837" y="1803581"/>
            <a:ext cx="1661243" cy="133027"/>
          </a:xfrm>
          <a:prstGeom prst="rect">
            <a:avLst/>
          </a:prstGeom>
          <a:noFill/>
        </p:spPr>
        <p:txBody>
          <a:bodyPr wrap="square" lIns="0" tIns="0" rIns="0" bIns="0" rtlCol="0">
            <a:noAutofit/>
          </a:bodyPr>
          <a:lstStyle/>
          <a:p>
            <a:pPr indent="-242060" algn="ctr" defTabSz="806867">
              <a:spcAft>
                <a:spcPts val="794"/>
              </a:spcAft>
            </a:pPr>
            <a:r>
              <a:rPr lang="en-GB" sz="1412" b="1" dirty="0">
                <a:solidFill>
                  <a:schemeClr val="accent4"/>
                </a:solidFill>
                <a:latin typeface="Georgia" pitchFamily="18" charset="0"/>
              </a:rPr>
              <a:t>Sponsorship &amp; advertising</a:t>
            </a:r>
          </a:p>
        </p:txBody>
      </p:sp>
      <p:sp>
        <p:nvSpPr>
          <p:cNvPr id="116" name="TextBox 115"/>
          <p:cNvSpPr txBox="1"/>
          <p:nvPr/>
        </p:nvSpPr>
        <p:spPr>
          <a:xfrm>
            <a:off x="4820300" y="1803581"/>
            <a:ext cx="1661243" cy="133027"/>
          </a:xfrm>
          <a:prstGeom prst="rect">
            <a:avLst/>
          </a:prstGeom>
          <a:noFill/>
        </p:spPr>
        <p:txBody>
          <a:bodyPr wrap="square" lIns="0" tIns="0" rIns="0" bIns="0" rtlCol="0">
            <a:noAutofit/>
          </a:bodyPr>
          <a:lstStyle/>
          <a:p>
            <a:pPr indent="-242060" algn="ctr" defTabSz="806867">
              <a:spcAft>
                <a:spcPts val="794"/>
              </a:spcAft>
            </a:pPr>
            <a:r>
              <a:rPr lang="en-GB" sz="1412" b="1" dirty="0">
                <a:solidFill>
                  <a:schemeClr val="accent2"/>
                </a:solidFill>
                <a:latin typeface="Georgia" pitchFamily="18" charset="0"/>
              </a:rPr>
              <a:t>Licensing &amp; merchandising</a:t>
            </a:r>
          </a:p>
        </p:txBody>
      </p:sp>
      <p:sp>
        <p:nvSpPr>
          <p:cNvPr id="143" name="TextBox 142"/>
          <p:cNvSpPr txBox="1"/>
          <p:nvPr/>
        </p:nvSpPr>
        <p:spPr>
          <a:xfrm>
            <a:off x="6764763" y="1803581"/>
            <a:ext cx="1372928" cy="133027"/>
          </a:xfrm>
          <a:prstGeom prst="rect">
            <a:avLst/>
          </a:prstGeom>
          <a:noFill/>
        </p:spPr>
        <p:txBody>
          <a:bodyPr wrap="square" lIns="0" tIns="0" rIns="0" bIns="0" rtlCol="0">
            <a:noAutofit/>
          </a:bodyPr>
          <a:lstStyle/>
          <a:p>
            <a:pPr indent="-242060" algn="ctr" defTabSz="806867">
              <a:spcAft>
                <a:spcPts val="794"/>
              </a:spcAft>
            </a:pPr>
            <a:r>
              <a:rPr lang="en-GB" sz="1412" b="1" dirty="0">
                <a:solidFill>
                  <a:srgbClr val="DB536A"/>
                </a:solidFill>
                <a:latin typeface="Georgia" pitchFamily="18" charset="0"/>
              </a:rPr>
              <a:t>Participation fees</a:t>
            </a:r>
          </a:p>
        </p:txBody>
      </p:sp>
      <p:sp>
        <p:nvSpPr>
          <p:cNvPr id="152" name="TextBox 151"/>
          <p:cNvSpPr txBox="1"/>
          <p:nvPr/>
        </p:nvSpPr>
        <p:spPr>
          <a:xfrm>
            <a:off x="8420910" y="1803581"/>
            <a:ext cx="1372928" cy="133027"/>
          </a:xfrm>
          <a:prstGeom prst="rect">
            <a:avLst/>
          </a:prstGeom>
          <a:noFill/>
        </p:spPr>
        <p:txBody>
          <a:bodyPr wrap="square" lIns="0" tIns="0" rIns="0" bIns="0" rtlCol="0">
            <a:noAutofit/>
          </a:bodyPr>
          <a:lstStyle/>
          <a:p>
            <a:pPr indent="-242060" algn="ctr" defTabSz="806867">
              <a:spcAft>
                <a:spcPts val="794"/>
              </a:spcAft>
            </a:pPr>
            <a:r>
              <a:rPr lang="en-GB" sz="1412" b="1" dirty="0">
                <a:solidFill>
                  <a:schemeClr val="accent5"/>
                </a:solidFill>
                <a:latin typeface="Georgia" pitchFamily="18" charset="0"/>
              </a:rPr>
              <a:t>Ticketing &amp; hospitality</a:t>
            </a:r>
          </a:p>
        </p:txBody>
      </p:sp>
      <p:sp>
        <p:nvSpPr>
          <p:cNvPr id="173" name="TextBox 172"/>
          <p:cNvSpPr txBox="1"/>
          <p:nvPr/>
        </p:nvSpPr>
        <p:spPr>
          <a:xfrm>
            <a:off x="10077059" y="1803581"/>
            <a:ext cx="1372928" cy="133027"/>
          </a:xfrm>
          <a:prstGeom prst="rect">
            <a:avLst/>
          </a:prstGeom>
          <a:noFill/>
        </p:spPr>
        <p:txBody>
          <a:bodyPr wrap="square" lIns="0" tIns="0" rIns="0" bIns="0" rtlCol="0">
            <a:noAutofit/>
          </a:bodyPr>
          <a:lstStyle/>
          <a:p>
            <a:pPr indent="-242060" algn="ctr" defTabSz="806867">
              <a:spcAft>
                <a:spcPts val="794"/>
              </a:spcAft>
            </a:pPr>
            <a:r>
              <a:rPr lang="en-GB" sz="1412" b="1" dirty="0">
                <a:solidFill>
                  <a:srgbClr val="A32020"/>
                </a:solidFill>
                <a:latin typeface="Georgia" pitchFamily="18" charset="0"/>
              </a:rPr>
              <a:t>Traditional TV rights</a:t>
            </a:r>
          </a:p>
        </p:txBody>
      </p:sp>
      <p:sp>
        <p:nvSpPr>
          <p:cNvPr id="102" name="TextBox 101"/>
          <p:cNvSpPr txBox="1"/>
          <p:nvPr/>
        </p:nvSpPr>
        <p:spPr>
          <a:xfrm>
            <a:off x="1219690" y="1803581"/>
            <a:ext cx="1372928" cy="129281"/>
          </a:xfrm>
          <a:prstGeom prst="rect">
            <a:avLst/>
          </a:prstGeom>
          <a:noFill/>
        </p:spPr>
        <p:txBody>
          <a:bodyPr wrap="square" lIns="0" tIns="0" rIns="0" bIns="0" rtlCol="0">
            <a:noAutofit/>
          </a:bodyPr>
          <a:lstStyle/>
          <a:p>
            <a:pPr indent="-242060" algn="ctr" defTabSz="806867">
              <a:spcAft>
                <a:spcPts val="794"/>
              </a:spcAft>
            </a:pPr>
            <a:r>
              <a:rPr lang="en-GB" sz="1412" b="1" dirty="0">
                <a:solidFill>
                  <a:srgbClr val="E0301E"/>
                </a:solidFill>
                <a:latin typeface="Georgia" pitchFamily="18" charset="0"/>
              </a:rPr>
              <a:t>Digital media rights</a:t>
            </a:r>
          </a:p>
        </p:txBody>
      </p:sp>
      <p:grpSp>
        <p:nvGrpSpPr>
          <p:cNvPr id="58" name="Group 57"/>
          <p:cNvGrpSpPr/>
          <p:nvPr/>
        </p:nvGrpSpPr>
        <p:grpSpPr>
          <a:xfrm>
            <a:off x="446473" y="2416166"/>
            <a:ext cx="11113217" cy="3727321"/>
            <a:chOff x="-106594" y="2293771"/>
            <a:chExt cx="13185492" cy="4668848"/>
          </a:xfrm>
        </p:grpSpPr>
        <p:sp>
          <p:nvSpPr>
            <p:cNvPr id="2" name="Rectangle 1"/>
            <p:cNvSpPr/>
            <p:nvPr/>
          </p:nvSpPr>
          <p:spPr>
            <a:xfrm>
              <a:off x="386501" y="6419772"/>
              <a:ext cx="12689912" cy="542847"/>
            </a:xfrm>
            <a:prstGeom prst="rect">
              <a:avLst/>
            </a:prstGeom>
            <a:solidFill>
              <a:schemeClr val="accent2">
                <a:lumMod val="20000"/>
                <a:lumOff val="80000"/>
                <a:alpha val="52000"/>
              </a:schemeClr>
            </a:solidFill>
            <a:ln w="6350">
              <a:noFill/>
            </a:ln>
          </p:spPr>
          <p:txBody>
            <a:bodyPr vert="horz" wrap="square" lIns="80682" tIns="40341" rIns="80682" bIns="40341" rtlCol="0" anchor="ctr">
              <a:noAutofit/>
            </a:bodyPr>
            <a:lstStyle/>
            <a:p>
              <a:pPr algn="ctr"/>
              <a:endParaRPr lang="en-GB" sz="1588" dirty="0"/>
            </a:p>
          </p:txBody>
        </p:sp>
        <p:cxnSp>
          <p:nvCxnSpPr>
            <p:cNvPr id="190" name="Straight Connector 189"/>
            <p:cNvCxnSpPr/>
            <p:nvPr/>
          </p:nvCxnSpPr>
          <p:spPr>
            <a:xfrm>
              <a:off x="8204331" y="5074931"/>
              <a:ext cx="0" cy="1334757"/>
            </a:xfrm>
            <a:prstGeom prst="line">
              <a:avLst/>
            </a:prstGeom>
            <a:ln w="12700" cap="flat" cmpd="sng" algn="ctr">
              <a:solidFill>
                <a:srgbClr val="DB536A"/>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9" name="Straight Connector 188"/>
            <p:cNvCxnSpPr/>
            <p:nvPr/>
          </p:nvCxnSpPr>
          <p:spPr>
            <a:xfrm>
              <a:off x="6068324" y="5074931"/>
              <a:ext cx="0" cy="133475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 name="Straight Connector 89"/>
            <p:cNvCxnSpPr/>
            <p:nvPr/>
          </p:nvCxnSpPr>
          <p:spPr>
            <a:xfrm>
              <a:off x="386501" y="6409688"/>
              <a:ext cx="12692397" cy="0"/>
            </a:xfrm>
            <a:prstGeom prst="line">
              <a:avLst/>
            </a:prstGeom>
            <a:noFill/>
            <a:ln w="19050" cap="flat" cmpd="sng" algn="ctr">
              <a:solidFill>
                <a:schemeClr val="tx1">
                  <a:lumMod val="50000"/>
                  <a:lumOff val="50000"/>
                </a:schemeClr>
              </a:solidFill>
              <a:prstDash val="dash"/>
            </a:ln>
            <a:effectLst/>
          </p:spPr>
        </p:cxnSp>
        <p:cxnSp>
          <p:nvCxnSpPr>
            <p:cNvPr id="181" name="Straight Connector 180"/>
            <p:cNvCxnSpPr/>
            <p:nvPr/>
          </p:nvCxnSpPr>
          <p:spPr>
            <a:xfrm>
              <a:off x="3761278" y="5074931"/>
              <a:ext cx="0" cy="133475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6" name="Up-Down Arrow 175"/>
            <p:cNvSpPr/>
            <p:nvPr/>
          </p:nvSpPr>
          <p:spPr bwMode="ltGray">
            <a:xfrm>
              <a:off x="7677087" y="3834678"/>
              <a:ext cx="1054488" cy="2509191"/>
            </a:xfrm>
            <a:prstGeom prst="upDownArrow">
              <a:avLst>
                <a:gd name="adj1" fmla="val 100000"/>
                <a:gd name="adj2" fmla="val 50000"/>
              </a:avLst>
            </a:prstGeom>
            <a:solidFill>
              <a:srgbClr val="DB536A"/>
            </a:solidFill>
            <a:ln w="3175" cap="flat" cmpd="sng" algn="ctr">
              <a:noFill/>
              <a:prstDash val="solid"/>
            </a:ln>
            <a:effectLst/>
          </p:spPr>
          <p:txBody>
            <a:bodyPr rtlCol="0" anchor="ctr">
              <a:noAutofit/>
            </a:bodyPr>
            <a:lstStyle/>
            <a:p>
              <a:pPr algn="ctr" defTabSz="806867"/>
              <a:endParaRPr lang="en-GB" sz="1059" b="1" kern="0" dirty="0">
                <a:solidFill>
                  <a:srgbClr val="FFFFFF"/>
                </a:solidFill>
                <a:latin typeface="Georgia"/>
              </a:endParaRPr>
            </a:p>
          </p:txBody>
        </p:sp>
        <p:sp>
          <p:nvSpPr>
            <p:cNvPr id="97" name="Up-Down Arrow 96"/>
            <p:cNvSpPr/>
            <p:nvPr/>
          </p:nvSpPr>
          <p:spPr bwMode="ltGray">
            <a:xfrm>
              <a:off x="3234034" y="3275367"/>
              <a:ext cx="1054488" cy="3011352"/>
            </a:xfrm>
            <a:prstGeom prst="upDownArrow">
              <a:avLst>
                <a:gd name="adj1" fmla="val 100000"/>
                <a:gd name="adj2" fmla="val 50000"/>
              </a:avLst>
            </a:prstGeom>
            <a:solidFill>
              <a:schemeClr val="accent4"/>
            </a:solidFill>
            <a:ln w="3175" cap="flat" cmpd="sng" algn="ctr">
              <a:noFill/>
              <a:prstDash val="solid"/>
            </a:ln>
            <a:effectLst/>
          </p:spPr>
          <p:txBody>
            <a:bodyPr rtlCol="0" anchor="ctr"/>
            <a:lstStyle/>
            <a:p>
              <a:pPr algn="ctr" defTabSz="806867">
                <a:defRPr/>
              </a:pPr>
              <a:endParaRPr lang="en-GB" sz="1412" kern="0" dirty="0">
                <a:solidFill>
                  <a:srgbClr val="FFFFFF"/>
                </a:solidFill>
                <a:latin typeface="Georgia" pitchFamily="18" charset="0"/>
              </a:endParaRPr>
            </a:p>
          </p:txBody>
        </p:sp>
        <p:sp>
          <p:nvSpPr>
            <p:cNvPr id="98" name="Oval 97"/>
            <p:cNvSpPr/>
            <p:nvPr/>
          </p:nvSpPr>
          <p:spPr bwMode="ltGray">
            <a:xfrm>
              <a:off x="3175960" y="4307171"/>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06867">
                <a:defRPr/>
              </a:pPr>
              <a:r>
                <a:rPr lang="en-GB" sz="1765" b="1" kern="0" dirty="0">
                  <a:solidFill>
                    <a:schemeClr val="accent4"/>
                  </a:solidFill>
                  <a:latin typeface="Georgia" pitchFamily="18" charset="0"/>
                </a:rPr>
                <a:t>5.5%</a:t>
              </a:r>
            </a:p>
          </p:txBody>
        </p:sp>
        <p:sp>
          <p:nvSpPr>
            <p:cNvPr id="99" name="TextBox 98"/>
            <p:cNvSpPr txBox="1"/>
            <p:nvPr/>
          </p:nvSpPr>
          <p:spPr>
            <a:xfrm>
              <a:off x="3436807" y="3531840"/>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10.1%</a:t>
              </a:r>
            </a:p>
          </p:txBody>
        </p:sp>
        <p:sp>
          <p:nvSpPr>
            <p:cNvPr id="100" name="TextBox 99"/>
            <p:cNvSpPr txBox="1"/>
            <p:nvPr/>
          </p:nvSpPr>
          <p:spPr>
            <a:xfrm>
              <a:off x="3436807" y="5773534"/>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0.9%</a:t>
              </a:r>
            </a:p>
          </p:txBody>
        </p:sp>
        <p:sp>
          <p:nvSpPr>
            <p:cNvPr id="119" name="Up-Down Arrow 118"/>
            <p:cNvSpPr/>
            <p:nvPr/>
          </p:nvSpPr>
          <p:spPr bwMode="ltGray">
            <a:xfrm>
              <a:off x="5541080" y="3742580"/>
              <a:ext cx="1054488" cy="2544138"/>
            </a:xfrm>
            <a:prstGeom prst="upDownArrow">
              <a:avLst>
                <a:gd name="adj1" fmla="val 100000"/>
                <a:gd name="adj2" fmla="val 50000"/>
              </a:avLst>
            </a:prstGeom>
            <a:solidFill>
              <a:schemeClr val="accent2"/>
            </a:solidFill>
            <a:ln w="3175" cap="flat" cmpd="sng" algn="ctr">
              <a:noFill/>
              <a:prstDash val="solid"/>
            </a:ln>
            <a:effectLst/>
          </p:spPr>
          <p:txBody>
            <a:bodyPr rtlCol="0" anchor="ctr"/>
            <a:lstStyle/>
            <a:p>
              <a:pPr algn="ctr" defTabSz="806867">
                <a:defRPr/>
              </a:pPr>
              <a:endParaRPr lang="en-GB" sz="1412" kern="0" dirty="0">
                <a:solidFill>
                  <a:srgbClr val="FFFFFF"/>
                </a:solidFill>
                <a:latin typeface="Georgia" pitchFamily="18" charset="0"/>
              </a:endParaRPr>
            </a:p>
          </p:txBody>
        </p:sp>
        <p:sp>
          <p:nvSpPr>
            <p:cNvPr id="120" name="Oval 119"/>
            <p:cNvSpPr/>
            <p:nvPr/>
          </p:nvSpPr>
          <p:spPr bwMode="ltGray">
            <a:xfrm>
              <a:off x="5483006" y="4540776"/>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06867">
                <a:defRPr/>
              </a:pPr>
              <a:r>
                <a:rPr lang="en-GB" sz="1765" b="1" kern="0" dirty="0">
                  <a:solidFill>
                    <a:schemeClr val="accent2"/>
                  </a:solidFill>
                  <a:latin typeface="Georgia" pitchFamily="18" charset="0"/>
                </a:rPr>
                <a:t>4.8%</a:t>
              </a:r>
            </a:p>
          </p:txBody>
        </p:sp>
        <p:sp>
          <p:nvSpPr>
            <p:cNvPr id="121" name="TextBox 120"/>
            <p:cNvSpPr txBox="1"/>
            <p:nvPr/>
          </p:nvSpPr>
          <p:spPr>
            <a:xfrm>
              <a:off x="5743853" y="3999053"/>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8.8%</a:t>
              </a:r>
            </a:p>
          </p:txBody>
        </p:sp>
        <p:sp>
          <p:nvSpPr>
            <p:cNvPr id="122" name="TextBox 121"/>
            <p:cNvSpPr txBox="1"/>
            <p:nvPr/>
          </p:nvSpPr>
          <p:spPr>
            <a:xfrm>
              <a:off x="5743853" y="5773534"/>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0.9%</a:t>
              </a:r>
            </a:p>
          </p:txBody>
        </p:sp>
        <p:sp>
          <p:nvSpPr>
            <p:cNvPr id="147" name="Oval 146"/>
            <p:cNvSpPr/>
            <p:nvPr/>
          </p:nvSpPr>
          <p:spPr bwMode="ltGray">
            <a:xfrm>
              <a:off x="7619013" y="4615402"/>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06867"/>
              <a:r>
                <a:rPr lang="en-GB" sz="1765" b="1" kern="0" dirty="0">
                  <a:solidFill>
                    <a:srgbClr val="DB536A"/>
                  </a:solidFill>
                  <a:latin typeface="Georgia" pitchFamily="18" charset="0"/>
                </a:rPr>
                <a:t>4.4%</a:t>
              </a:r>
            </a:p>
          </p:txBody>
        </p:sp>
        <p:sp>
          <p:nvSpPr>
            <p:cNvPr id="148" name="TextBox 147"/>
            <p:cNvSpPr txBox="1"/>
            <p:nvPr/>
          </p:nvSpPr>
          <p:spPr>
            <a:xfrm>
              <a:off x="7879860" y="4091151"/>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8.5%</a:t>
              </a:r>
            </a:p>
          </p:txBody>
        </p:sp>
        <p:sp>
          <p:nvSpPr>
            <p:cNvPr id="149" name="TextBox 148"/>
            <p:cNvSpPr txBox="1"/>
            <p:nvPr/>
          </p:nvSpPr>
          <p:spPr>
            <a:xfrm>
              <a:off x="7879860" y="5830684"/>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0.3%</a:t>
              </a:r>
            </a:p>
          </p:txBody>
        </p:sp>
        <p:sp>
          <p:nvSpPr>
            <p:cNvPr id="155" name="Up-Down Arrow 154"/>
            <p:cNvSpPr/>
            <p:nvPr/>
          </p:nvSpPr>
          <p:spPr bwMode="ltGray">
            <a:xfrm>
              <a:off x="9642056" y="3975570"/>
              <a:ext cx="1054488" cy="2463548"/>
            </a:xfrm>
            <a:prstGeom prst="upDownArrow">
              <a:avLst>
                <a:gd name="adj1" fmla="val 100000"/>
                <a:gd name="adj2" fmla="val 50000"/>
              </a:avLst>
            </a:prstGeom>
            <a:solidFill>
              <a:schemeClr val="accent5"/>
            </a:solidFill>
            <a:ln w="3175" cap="flat" cmpd="sng" algn="ctr">
              <a:noFill/>
              <a:prstDash val="solid"/>
            </a:ln>
            <a:effectLst/>
          </p:spPr>
          <p:txBody>
            <a:bodyPr rtlCol="0" anchor="ctr"/>
            <a:lstStyle/>
            <a:p>
              <a:pPr algn="ctr" defTabSz="806867">
                <a:defRPr/>
              </a:pPr>
              <a:endParaRPr lang="en-GB" sz="1412" kern="0" dirty="0">
                <a:solidFill>
                  <a:srgbClr val="FFFFFF"/>
                </a:solidFill>
                <a:latin typeface="Georgia" pitchFamily="18" charset="0"/>
              </a:endParaRPr>
            </a:p>
          </p:txBody>
        </p:sp>
        <p:sp>
          <p:nvSpPr>
            <p:cNvPr id="156" name="Oval 155"/>
            <p:cNvSpPr/>
            <p:nvPr/>
          </p:nvSpPr>
          <p:spPr bwMode="ltGray">
            <a:xfrm>
              <a:off x="9583982" y="4733472"/>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06867">
                <a:defRPr/>
              </a:pPr>
              <a:r>
                <a:rPr lang="en-GB" sz="1765" b="1" kern="0" dirty="0">
                  <a:solidFill>
                    <a:schemeClr val="accent5"/>
                  </a:solidFill>
                  <a:latin typeface="Georgia" pitchFamily="18" charset="0"/>
                </a:rPr>
                <a:t>3.8%</a:t>
              </a:r>
            </a:p>
          </p:txBody>
        </p:sp>
        <p:sp>
          <p:nvSpPr>
            <p:cNvPr id="157" name="TextBox 156"/>
            <p:cNvSpPr txBox="1"/>
            <p:nvPr/>
          </p:nvSpPr>
          <p:spPr>
            <a:xfrm>
              <a:off x="9844829" y="4232043"/>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7.8%</a:t>
              </a:r>
            </a:p>
          </p:txBody>
        </p:sp>
        <p:sp>
          <p:nvSpPr>
            <p:cNvPr id="158" name="TextBox 157"/>
            <p:cNvSpPr txBox="1"/>
            <p:nvPr/>
          </p:nvSpPr>
          <p:spPr>
            <a:xfrm>
              <a:off x="9844829" y="5925933"/>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-0.1%</a:t>
              </a:r>
            </a:p>
          </p:txBody>
        </p:sp>
        <p:sp>
          <p:nvSpPr>
            <p:cNvPr id="164" name="Up-Down Arrow 163"/>
            <p:cNvSpPr/>
            <p:nvPr/>
          </p:nvSpPr>
          <p:spPr bwMode="ltGray">
            <a:xfrm>
              <a:off x="11607025" y="3581400"/>
              <a:ext cx="1054488" cy="3202940"/>
            </a:xfrm>
            <a:prstGeom prst="upDownArrow">
              <a:avLst>
                <a:gd name="adj1" fmla="val 100000"/>
                <a:gd name="adj2" fmla="val 50000"/>
              </a:avLst>
            </a:prstGeom>
            <a:solidFill>
              <a:srgbClr val="A32020"/>
            </a:solidFill>
            <a:ln w="3175" cap="flat" cmpd="sng" algn="ctr">
              <a:noFill/>
              <a:prstDash val="solid"/>
            </a:ln>
            <a:effectLst/>
          </p:spPr>
          <p:txBody>
            <a:bodyPr rtlCol="0" anchor="ctr"/>
            <a:lstStyle/>
            <a:p>
              <a:pPr algn="ctr" defTabSz="806867">
                <a:defRPr/>
              </a:pPr>
              <a:endParaRPr lang="en-GB" sz="1412" kern="0" dirty="0">
                <a:solidFill>
                  <a:srgbClr val="FFFFFF"/>
                </a:solidFill>
                <a:latin typeface="Georgia" pitchFamily="18" charset="0"/>
              </a:endParaRPr>
            </a:p>
          </p:txBody>
        </p:sp>
        <p:sp>
          <p:nvSpPr>
            <p:cNvPr id="165" name="Oval 164"/>
            <p:cNvSpPr/>
            <p:nvPr/>
          </p:nvSpPr>
          <p:spPr bwMode="ltGray">
            <a:xfrm>
              <a:off x="11548951" y="4843194"/>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06867">
                <a:defRPr/>
              </a:pPr>
              <a:r>
                <a:rPr lang="en-GB" sz="1765" b="1" kern="0" dirty="0">
                  <a:solidFill>
                    <a:srgbClr val="A32020"/>
                  </a:solidFill>
                  <a:latin typeface="Georgia" pitchFamily="18" charset="0"/>
                </a:rPr>
                <a:t>3.2%</a:t>
              </a:r>
            </a:p>
          </p:txBody>
        </p:sp>
        <p:sp>
          <p:nvSpPr>
            <p:cNvPr id="166" name="TextBox 165"/>
            <p:cNvSpPr txBox="1"/>
            <p:nvPr/>
          </p:nvSpPr>
          <p:spPr>
            <a:xfrm>
              <a:off x="11809798" y="3837873"/>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9.2%</a:t>
              </a:r>
            </a:p>
          </p:txBody>
        </p:sp>
        <p:sp>
          <p:nvSpPr>
            <p:cNvPr id="167" name="TextBox 166"/>
            <p:cNvSpPr txBox="1"/>
            <p:nvPr/>
          </p:nvSpPr>
          <p:spPr>
            <a:xfrm>
              <a:off x="11809798" y="6271155"/>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-2.7%</a:t>
              </a:r>
            </a:p>
          </p:txBody>
        </p:sp>
        <p:sp>
          <p:nvSpPr>
            <p:cNvPr id="92" name="Up-Down Arrow 91"/>
            <p:cNvSpPr/>
            <p:nvPr/>
          </p:nvSpPr>
          <p:spPr bwMode="ltGray">
            <a:xfrm>
              <a:off x="1098026" y="2293771"/>
              <a:ext cx="1054488" cy="2828824"/>
            </a:xfrm>
            <a:prstGeom prst="upDownArrow">
              <a:avLst>
                <a:gd name="adj1" fmla="val 100000"/>
                <a:gd name="adj2" fmla="val 50000"/>
              </a:avLst>
            </a:prstGeom>
            <a:solidFill>
              <a:srgbClr val="E0301E"/>
            </a:solidFill>
            <a:ln w="3175" cap="flat" cmpd="sng" algn="ctr">
              <a:noFill/>
              <a:prstDash val="solid"/>
            </a:ln>
            <a:effectLst/>
          </p:spPr>
          <p:txBody>
            <a:bodyPr rtlCol="0" anchor="ctr"/>
            <a:lstStyle/>
            <a:p>
              <a:pPr algn="ctr" defTabSz="806867">
                <a:defRPr/>
              </a:pPr>
              <a:endParaRPr lang="en-GB" sz="1412" kern="0" dirty="0">
                <a:solidFill>
                  <a:srgbClr val="FFFFFF"/>
                </a:solidFill>
                <a:latin typeface="Georgia" pitchFamily="18" charset="0"/>
              </a:endParaRPr>
            </a:p>
          </p:txBody>
        </p:sp>
        <p:sp>
          <p:nvSpPr>
            <p:cNvPr id="93" name="Oval 92"/>
            <p:cNvSpPr/>
            <p:nvPr/>
          </p:nvSpPr>
          <p:spPr bwMode="ltGray">
            <a:xfrm>
              <a:off x="1039952" y="3247653"/>
              <a:ext cx="1170637" cy="921060"/>
            </a:xfrm>
            <a:prstGeom prst="ellipse">
              <a:avLst/>
            </a:prstGeom>
            <a:solidFill>
              <a:srgbClr val="FFFFFF"/>
            </a:solidFill>
            <a:ln w="3175" cap="flat" cmpd="sng" algn="ctr">
              <a:solidFill>
                <a:srgbClr val="FFFFFF">
                  <a:lumMod val="65000"/>
                </a:srgbClr>
              </a:solidFill>
              <a:prstDash val="solid"/>
            </a:ln>
            <a:effectLst/>
          </p:spPr>
          <p:txBody>
            <a:bodyPr lIns="0" tIns="0" rIns="0" bIns="0" rtlCol="0" anchor="ctr">
              <a:noAutofit/>
            </a:bodyPr>
            <a:lstStyle/>
            <a:p>
              <a:pPr algn="ctr" defTabSz="806867">
                <a:defRPr/>
              </a:pPr>
              <a:r>
                <a:rPr lang="en-GB" sz="1765" b="1" kern="0" dirty="0">
                  <a:solidFill>
                    <a:srgbClr val="E0301E"/>
                  </a:solidFill>
                  <a:latin typeface="Georgia" pitchFamily="18" charset="0"/>
                </a:rPr>
                <a:t>11.5%</a:t>
              </a:r>
            </a:p>
          </p:txBody>
        </p:sp>
        <p:sp>
          <p:nvSpPr>
            <p:cNvPr id="94" name="TextBox 93"/>
            <p:cNvSpPr txBox="1"/>
            <p:nvPr/>
          </p:nvSpPr>
          <p:spPr>
            <a:xfrm>
              <a:off x="1300799" y="2543023"/>
              <a:ext cx="648942" cy="195299"/>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16.6%</a:t>
              </a:r>
            </a:p>
          </p:txBody>
        </p:sp>
        <p:sp>
          <p:nvSpPr>
            <p:cNvPr id="95" name="TextBox 94"/>
            <p:cNvSpPr txBox="1"/>
            <p:nvPr/>
          </p:nvSpPr>
          <p:spPr>
            <a:xfrm>
              <a:off x="1300799" y="4623858"/>
              <a:ext cx="648942" cy="195299"/>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6.3%</a:t>
              </a:r>
            </a:p>
          </p:txBody>
        </p:sp>
        <p:cxnSp>
          <p:nvCxnSpPr>
            <p:cNvPr id="179" name="Straight Connector 178"/>
            <p:cNvCxnSpPr/>
            <p:nvPr/>
          </p:nvCxnSpPr>
          <p:spPr>
            <a:xfrm>
              <a:off x="1625270" y="5122595"/>
              <a:ext cx="0" cy="1297177"/>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1" name="TextBox 190"/>
            <p:cNvSpPr txBox="1"/>
            <p:nvPr/>
          </p:nvSpPr>
          <p:spPr>
            <a:xfrm>
              <a:off x="-106594" y="6292260"/>
              <a:ext cx="407010" cy="340223"/>
            </a:xfrm>
            <a:prstGeom prst="rect">
              <a:avLst/>
            </a:prstGeom>
            <a:noFill/>
            <a:ln>
              <a:noFill/>
            </a:ln>
          </p:spPr>
          <p:txBody>
            <a:bodyPr wrap="none" lIns="0" tIns="0" rIns="0" bIns="0" rtlCol="0">
              <a:spAutoFit/>
            </a:bodyPr>
            <a:lstStyle/>
            <a:p>
              <a:r>
                <a:rPr lang="en-GB" sz="1765" b="1" dirty="0">
                  <a:latin typeface="Georgia" pitchFamily="18" charset="0"/>
                  <a:cs typeface="Arial" pitchFamily="34" charset="0"/>
                </a:rPr>
                <a:t>o%</a:t>
              </a:r>
            </a:p>
          </p:txBody>
        </p:sp>
      </p:grpSp>
      <p:sp>
        <p:nvSpPr>
          <p:cNvPr id="109" name="Rectangle 108"/>
          <p:cNvSpPr/>
          <p:nvPr/>
        </p:nvSpPr>
        <p:spPr>
          <a:xfrm>
            <a:off x="503631" y="396674"/>
            <a:ext cx="2051310" cy="370329"/>
          </a:xfrm>
          <a:prstGeom prst="rect">
            <a:avLst/>
          </a:prstGeom>
          <a:solidFill>
            <a:schemeClr val="accent6"/>
          </a:solidFill>
          <a:ln w="6350">
            <a:noFill/>
          </a:ln>
        </p:spPr>
        <p:txBody>
          <a:bodyPr vert="horz" wrap="square" lIns="80682" tIns="40341" rIns="80682" bIns="40341" rtlCol="0" anchor="ctr">
            <a:noAutofit/>
          </a:bodyPr>
          <a:lstStyle/>
          <a:p>
            <a:pPr algn="ctr"/>
            <a:r>
              <a:rPr lang="en-GB" sz="1588" i="1" dirty="0">
                <a:solidFill>
                  <a:schemeClr val="bg2"/>
                </a:solidFill>
                <a:latin typeface="+mj-lt"/>
              </a:rPr>
              <a:t>Growth &amp; threats</a:t>
            </a:r>
          </a:p>
        </p:txBody>
      </p:sp>
      <p:sp>
        <p:nvSpPr>
          <p:cNvPr id="111" name="TextBox 110"/>
          <p:cNvSpPr txBox="1"/>
          <p:nvPr/>
        </p:nvSpPr>
        <p:spPr>
          <a:xfrm>
            <a:off x="207778" y="3994504"/>
            <a:ext cx="780056" cy="507054"/>
          </a:xfrm>
          <a:prstGeom prst="rect">
            <a:avLst/>
          </a:prstGeom>
          <a:noFill/>
        </p:spPr>
        <p:txBody>
          <a:bodyPr wrap="square" lIns="0" tIns="0" rIns="0" bIns="0" rtlCol="0">
            <a:noAutofit/>
          </a:bodyPr>
          <a:lstStyle/>
          <a:p>
            <a:pPr indent="-242060" algn="ctr">
              <a:spcAft>
                <a:spcPts val="794"/>
              </a:spcAft>
            </a:pPr>
            <a:r>
              <a:rPr lang="en-GB" sz="2118" b="1" dirty="0">
                <a:solidFill>
                  <a:schemeClr val="accent6">
                    <a:lumMod val="50000"/>
                  </a:schemeClr>
                </a:solidFill>
                <a:latin typeface="Georgia" pitchFamily="18" charset="0"/>
              </a:rPr>
              <a:t>7.0%</a:t>
            </a:r>
          </a:p>
        </p:txBody>
      </p:sp>
      <p:sp>
        <p:nvSpPr>
          <p:cNvPr id="112" name="TextBox 111"/>
          <p:cNvSpPr txBox="1"/>
          <p:nvPr/>
        </p:nvSpPr>
        <p:spPr>
          <a:xfrm>
            <a:off x="-46209" y="3730727"/>
            <a:ext cx="1259253" cy="230307"/>
          </a:xfrm>
          <a:prstGeom prst="rect">
            <a:avLst/>
          </a:prstGeom>
          <a:noFill/>
        </p:spPr>
        <p:txBody>
          <a:bodyPr wrap="none" lIns="0" tIns="0" rIns="0" bIns="0" rtlCol="0">
            <a:noAutofit/>
          </a:bodyPr>
          <a:lstStyle/>
          <a:p>
            <a:pPr indent="-181496" algn="ctr">
              <a:spcAft>
                <a:spcPts val="596"/>
              </a:spcAft>
            </a:pPr>
            <a:r>
              <a:rPr lang="en-GB" sz="1588" b="1" dirty="0">
                <a:solidFill>
                  <a:srgbClr val="000000"/>
                </a:solidFill>
                <a:latin typeface="+mj-lt"/>
              </a:rPr>
              <a:t>Overall</a:t>
            </a:r>
          </a:p>
        </p:txBody>
      </p:sp>
      <p:sp>
        <p:nvSpPr>
          <p:cNvPr id="103" name="Rectangle 102"/>
          <p:cNvSpPr/>
          <p:nvPr/>
        </p:nvSpPr>
        <p:spPr>
          <a:xfrm>
            <a:off x="9559355" y="285500"/>
            <a:ext cx="2600556" cy="722299"/>
          </a:xfrm>
          <a:prstGeom prst="rect">
            <a:avLst/>
          </a:prstGeom>
          <a:solidFill>
            <a:schemeClr val="bg1">
              <a:lumMod val="95000"/>
            </a:schemeClr>
          </a:solidFill>
          <a:ln w="6350">
            <a:noFill/>
          </a:ln>
        </p:spPr>
        <p:txBody>
          <a:bodyPr vert="horz" wrap="square" lIns="80682" tIns="40341" rIns="80682" bIns="40341" rtlCol="0" anchor="ctr">
            <a:noAutofit/>
          </a:bodyPr>
          <a:lstStyle/>
          <a:p>
            <a:pPr algn="ctr"/>
            <a:endParaRPr lang="en-GB" sz="1588" dirty="0"/>
          </a:p>
        </p:txBody>
      </p:sp>
      <p:sp>
        <p:nvSpPr>
          <p:cNvPr id="105" name="Rectangle 104"/>
          <p:cNvSpPr/>
          <p:nvPr/>
        </p:nvSpPr>
        <p:spPr>
          <a:xfrm>
            <a:off x="10802471" y="419970"/>
            <a:ext cx="1221441" cy="722299"/>
          </a:xfrm>
          <a:prstGeom prst="rect">
            <a:avLst/>
          </a:prstGeom>
          <a:solidFill>
            <a:schemeClr val="bg1">
              <a:lumMod val="95000"/>
            </a:schemeClr>
          </a:solidFill>
          <a:ln w="6350">
            <a:noFill/>
          </a:ln>
        </p:spPr>
        <p:txBody>
          <a:bodyPr vert="horz" wrap="square" lIns="80682" tIns="40341" rIns="80682" bIns="40341" rtlCol="0" anchor="ctr">
            <a:noAutofit/>
          </a:bodyPr>
          <a:lstStyle/>
          <a:p>
            <a:pPr algn="ctr"/>
            <a:endParaRPr lang="en-GB" sz="1588" dirty="0"/>
          </a:p>
        </p:txBody>
      </p:sp>
      <p:sp>
        <p:nvSpPr>
          <p:cNvPr id="106" name="877">
            <a:hlinkClick r:id="" action="ppaction://noaction"/>
          </p:cNvPr>
          <p:cNvSpPr txBox="1"/>
          <p:nvPr>
            <p:custDataLst>
              <p:tags r:id="rId7"/>
            </p:custDataLst>
          </p:nvPr>
        </p:nvSpPr>
        <p:spPr>
          <a:xfrm>
            <a:off x="11084146" y="621255"/>
            <a:ext cx="420779" cy="122213"/>
          </a:xfrm>
          <a:prstGeom prst="rect">
            <a:avLst/>
          </a:prstGeom>
          <a:noFill/>
          <a:ln>
            <a:noFill/>
          </a:ln>
        </p:spPr>
        <p:txBody>
          <a:bodyPr wrap="none" lIns="24205" tIns="0" rIns="24205" bIns="0" rtlCol="0">
            <a:spAutoFit/>
          </a:bodyPr>
          <a:lstStyle/>
          <a:p>
            <a:r>
              <a:rPr lang="en-GB" sz="794" noProof="1">
                <a:cs typeface="Arial" pitchFamily="34" charset="0"/>
              </a:rPr>
              <a:t>Contents</a:t>
            </a:r>
          </a:p>
        </p:txBody>
      </p:sp>
    </p:spTree>
    <p:custDataLst>
      <p:tags r:id="rId1"/>
    </p:custDataLst>
    <p:extLst>
      <p:ext uri="{BB962C8B-B14F-4D97-AF65-F5344CB8AC3E}">
        <p14:creationId xmlns:p14="http://schemas.microsoft.com/office/powerpoint/2010/main" val="1244206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2"/>
          <p:cNvSpPr>
            <a:spLocks noGrp="1"/>
          </p:cNvSpPr>
          <p:nvPr>
            <p:ph type="title"/>
          </p:nvPr>
        </p:nvSpPr>
        <p:spPr>
          <a:xfrm>
            <a:off x="292274" y="283923"/>
            <a:ext cx="11615804" cy="1027135"/>
          </a:xfrm>
        </p:spPr>
        <p:txBody>
          <a:bodyPr>
            <a:normAutofit fontScale="90000"/>
          </a:bodyPr>
          <a:lstStyle/>
          <a:p>
            <a:r>
              <a:rPr lang="en-GB" b="1" dirty="0"/>
              <a:t>SPONSORSHIP SALES</a:t>
            </a:r>
            <a:br>
              <a:rPr lang="en-GB" b="1" dirty="0"/>
            </a:br>
            <a:r>
              <a:rPr lang="en-GB" b="1" i="1" dirty="0"/>
              <a:t>– Sector stabilisation returns</a:t>
            </a:r>
          </a:p>
        </p:txBody>
      </p:sp>
      <p:sp>
        <p:nvSpPr>
          <p:cNvPr id="5" name="Slide Number Placeholder 1"/>
          <p:cNvSpPr>
            <a:spLocks noGrp="1"/>
          </p:cNvSpPr>
          <p:nvPr>
            <p:ph type="sldNum" sz="quarter" idx="12"/>
          </p:nvPr>
        </p:nvSpPr>
        <p:spPr>
          <a:xfrm>
            <a:off x="292273" y="6454925"/>
            <a:ext cx="1377864" cy="192000"/>
          </a:xfrm>
        </p:spPr>
        <p:txBody>
          <a:bodyPr/>
          <a:lstStyle/>
          <a:p>
            <a:fld id="{CB342F7F-7FB6-49CA-8A95-3BF05FAAE808}" type="slidenum">
              <a:rPr lang="en-GB" smtClean="0"/>
              <a:pPr/>
              <a:t>21</a:t>
            </a:fld>
            <a:endParaRPr lang="en-GB" dirty="0"/>
          </a:p>
        </p:txBody>
      </p:sp>
      <p:graphicFrame>
        <p:nvGraphicFramePr>
          <p:cNvPr id="6" name="Chart 6"/>
          <p:cNvGraphicFramePr>
            <a:graphicFrameLocks/>
          </p:cNvGraphicFramePr>
          <p:nvPr>
            <p:extLst>
              <p:ext uri="{D42A27DB-BD31-4B8C-83A1-F6EECF244321}">
                <p14:modId xmlns:p14="http://schemas.microsoft.com/office/powerpoint/2010/main" val="2265450846"/>
              </p:ext>
            </p:extLst>
          </p:nvPr>
        </p:nvGraphicFramePr>
        <p:xfrm>
          <a:off x="96251" y="1984745"/>
          <a:ext cx="11698800" cy="4101121"/>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3"/>
          <p:cNvGrpSpPr/>
          <p:nvPr/>
        </p:nvGrpSpPr>
        <p:grpSpPr>
          <a:xfrm>
            <a:off x="6886301" y="438736"/>
            <a:ext cx="5031865" cy="1774086"/>
            <a:chOff x="5249785" y="2037349"/>
            <a:chExt cx="3773899" cy="1330564"/>
          </a:xfrm>
        </p:grpSpPr>
        <p:sp>
          <p:nvSpPr>
            <p:cNvPr id="8" name="Oval 7"/>
            <p:cNvSpPr/>
            <p:nvPr/>
          </p:nvSpPr>
          <p:spPr>
            <a:xfrm>
              <a:off x="5249785" y="2037349"/>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t>1</a:t>
              </a:r>
            </a:p>
          </p:txBody>
        </p:sp>
        <p:sp>
          <p:nvSpPr>
            <p:cNvPr id="9" name="Oval 8"/>
            <p:cNvSpPr/>
            <p:nvPr/>
          </p:nvSpPr>
          <p:spPr>
            <a:xfrm>
              <a:off x="5249785" y="2374232"/>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t>2</a:t>
              </a:r>
            </a:p>
          </p:txBody>
        </p:sp>
        <p:sp>
          <p:nvSpPr>
            <p:cNvPr id="10" name="Oval 9"/>
            <p:cNvSpPr/>
            <p:nvPr/>
          </p:nvSpPr>
          <p:spPr>
            <a:xfrm>
              <a:off x="5249785" y="3063113"/>
              <a:ext cx="304800" cy="3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t>4</a:t>
              </a:r>
            </a:p>
          </p:txBody>
        </p:sp>
        <p:sp>
          <p:nvSpPr>
            <p:cNvPr id="11" name="Oval 10"/>
            <p:cNvSpPr/>
            <p:nvPr/>
          </p:nvSpPr>
          <p:spPr>
            <a:xfrm>
              <a:off x="5249785" y="2711117"/>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t>3</a:t>
              </a:r>
            </a:p>
          </p:txBody>
        </p:sp>
        <p:sp>
          <p:nvSpPr>
            <p:cNvPr id="12" name="Rectangle 11"/>
            <p:cNvSpPr/>
            <p:nvPr/>
          </p:nvSpPr>
          <p:spPr>
            <a:xfrm>
              <a:off x="5602745" y="2093247"/>
              <a:ext cx="3420939" cy="200007"/>
            </a:xfrm>
            <a:prstGeom prst="rect">
              <a:avLst/>
            </a:prstGeom>
            <a:noFill/>
          </p:spPr>
          <p:txBody>
            <a:bodyPr wrap="square" lIns="0" tIns="0" rIns="0" bIns="0">
              <a:spAutoFit/>
            </a:bodyPr>
            <a:lstStyle/>
            <a:p>
              <a:r>
                <a:rPr lang="en-US" sz="1733" b="1" dirty="0"/>
                <a:t>FINANCIAL SERVICES most volatile, but stabilising</a:t>
              </a:r>
            </a:p>
          </p:txBody>
        </p:sp>
        <p:sp>
          <p:nvSpPr>
            <p:cNvPr id="13" name="Rectangle 12"/>
            <p:cNvSpPr/>
            <p:nvPr/>
          </p:nvSpPr>
          <p:spPr>
            <a:xfrm>
              <a:off x="5602745" y="2430131"/>
              <a:ext cx="3420939" cy="200007"/>
            </a:xfrm>
            <a:prstGeom prst="rect">
              <a:avLst/>
            </a:prstGeom>
            <a:noFill/>
          </p:spPr>
          <p:txBody>
            <a:bodyPr wrap="square" lIns="0" tIns="0" rIns="0" bIns="0">
              <a:spAutoFit/>
            </a:bodyPr>
            <a:lstStyle/>
            <a:p>
              <a:r>
                <a:rPr lang="en-US" sz="1733" b="1" dirty="0"/>
                <a:t>BEVERAGE SECTOR on the rise</a:t>
              </a:r>
            </a:p>
          </p:txBody>
        </p:sp>
        <p:sp>
          <p:nvSpPr>
            <p:cNvPr id="14" name="Rectangle 13"/>
            <p:cNvSpPr/>
            <p:nvPr/>
          </p:nvSpPr>
          <p:spPr>
            <a:xfrm>
              <a:off x="5602745" y="2758994"/>
              <a:ext cx="3420939" cy="200007"/>
            </a:xfrm>
            <a:prstGeom prst="rect">
              <a:avLst/>
            </a:prstGeom>
            <a:noFill/>
          </p:spPr>
          <p:txBody>
            <a:bodyPr wrap="square" lIns="0" tIns="0" rIns="0" bIns="0">
              <a:spAutoFit/>
            </a:bodyPr>
            <a:lstStyle/>
            <a:p>
              <a:r>
                <a:rPr lang="en-US" sz="1733" b="1" dirty="0"/>
                <a:t>AUTOMOTIVES slight decline, still top 3</a:t>
              </a:r>
            </a:p>
          </p:txBody>
        </p:sp>
        <p:sp>
          <p:nvSpPr>
            <p:cNvPr id="15" name="Rectangle 14"/>
            <p:cNvSpPr/>
            <p:nvPr/>
          </p:nvSpPr>
          <p:spPr>
            <a:xfrm>
              <a:off x="5602745" y="3119010"/>
              <a:ext cx="3420939" cy="200007"/>
            </a:xfrm>
            <a:prstGeom prst="rect">
              <a:avLst/>
            </a:prstGeom>
            <a:noFill/>
          </p:spPr>
          <p:txBody>
            <a:bodyPr wrap="square" lIns="0" tIns="0" rIns="0" bIns="0">
              <a:spAutoFit/>
            </a:bodyPr>
            <a:lstStyle/>
            <a:p>
              <a:r>
                <a:rPr lang="en-US" sz="1733" b="1" dirty="0"/>
                <a:t>TELECOMS steady decline since crisis</a:t>
              </a:r>
            </a:p>
          </p:txBody>
        </p:sp>
      </p:grpSp>
      <p:sp>
        <p:nvSpPr>
          <p:cNvPr id="16" name="TextBox 16"/>
          <p:cNvSpPr txBox="1"/>
          <p:nvPr/>
        </p:nvSpPr>
        <p:spPr>
          <a:xfrm>
            <a:off x="789031" y="6464874"/>
            <a:ext cx="1647952" cy="205121"/>
          </a:xfrm>
          <a:prstGeom prst="rect">
            <a:avLst/>
          </a:prstGeom>
          <a:noFill/>
        </p:spPr>
        <p:txBody>
          <a:bodyPr wrap="none" lIns="0" tIns="0" rIns="0" bIns="0" rtlCol="0">
            <a:spAutoFit/>
          </a:bodyPr>
          <a:lstStyle/>
          <a:p>
            <a:r>
              <a:rPr lang="en-GB" sz="1333" i="1" dirty="0"/>
              <a:t>Trend analysis by sector</a:t>
            </a:r>
          </a:p>
        </p:txBody>
      </p:sp>
    </p:spTree>
    <p:extLst>
      <p:ext uri="{BB962C8B-B14F-4D97-AF65-F5344CB8AC3E}">
        <p14:creationId xmlns:p14="http://schemas.microsoft.com/office/powerpoint/2010/main" val="3579997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Object 58" hidden="1"/>
          <p:cNvGraphicFramePr>
            <a:graphicFrameLocks noChangeAspect="1"/>
          </p:cNvGraphicFramePr>
          <p:nvPr>
            <p:custDataLst>
              <p:tags r:id="rId2"/>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0" imgW="622" imgH="623" progId="TCLayout.ActiveDocument.1">
                  <p:embed/>
                </p:oleObj>
              </mc:Choice>
              <mc:Fallback>
                <p:oleObj name="think-cell Slide" r:id="rId10" imgW="622" imgH="623" progId="TCLayout.ActiveDocument.1">
                  <p:embed/>
                  <p:pic>
                    <p:nvPicPr>
                      <p:cNvPr id="59" name="Object 58" hidden="1"/>
                      <p:cNvPicPr/>
                      <p:nvPr/>
                    </p:nvPicPr>
                    <p:blipFill>
                      <a:blip r:embed="rId11"/>
                      <a:stretch>
                        <a:fillRect/>
                      </a:stretch>
                    </p:blipFill>
                    <p:spPr>
                      <a:xfrm>
                        <a:off x="1402" y="1402"/>
                        <a:ext cx="1400" cy="1400"/>
                      </a:xfrm>
                      <a:prstGeom prst="rect">
                        <a:avLst/>
                      </a:prstGeom>
                    </p:spPr>
                  </p:pic>
                </p:oleObj>
              </mc:Fallback>
            </mc:AlternateContent>
          </a:graphicData>
        </a:graphic>
      </p:graphicFrame>
      <p:grpSp>
        <p:nvGrpSpPr>
          <p:cNvPr id="4" name="Grid" hidden="1"/>
          <p:cNvGrpSpPr/>
          <p:nvPr>
            <p:custDataLst>
              <p:tags r:id="rId3"/>
            </p:custDataLst>
          </p:nvPr>
        </p:nvGrpSpPr>
        <p:grpSpPr>
          <a:xfrm>
            <a:off x="590911" y="540572"/>
            <a:ext cx="10958239" cy="6043108"/>
            <a:chOff x="530352" y="612648"/>
            <a:chExt cx="8997696" cy="6848856"/>
          </a:xfrm>
        </p:grpSpPr>
        <p:grpSp>
          <p:nvGrpSpPr>
            <p:cNvPr id="5" name="Group 4" hidden="1"/>
            <p:cNvGrpSpPr/>
            <p:nvPr userDrawn="1"/>
          </p:nvGrpSpPr>
          <p:grpSpPr>
            <a:xfrm>
              <a:off x="530352" y="7159752"/>
              <a:ext cx="8997696" cy="301752"/>
              <a:chOff x="530352" y="7159752"/>
              <a:chExt cx="8997696" cy="301752"/>
            </a:xfrm>
          </p:grpSpPr>
          <p:sp>
            <p:nvSpPr>
              <p:cNvPr id="52" name="Footer block" hidden="1"/>
              <p:cNvSpPr>
                <a:spLocks noChangeArrowheads="1"/>
              </p:cNvSpPr>
              <p:nvPr/>
            </p:nvSpPr>
            <p:spPr bwMode="gray">
              <a:xfrm>
                <a:off x="6629400"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3" name="Footer block" hidden="1"/>
              <p:cNvSpPr>
                <a:spLocks noChangeArrowheads="1"/>
              </p:cNvSpPr>
              <p:nvPr/>
            </p:nvSpPr>
            <p:spPr bwMode="gray">
              <a:xfrm>
                <a:off x="3584448"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4" name="Footer block" hidden="1"/>
              <p:cNvSpPr>
                <a:spLocks noChangeArrowheads="1"/>
              </p:cNvSpPr>
              <p:nvPr/>
            </p:nvSpPr>
            <p:spPr bwMode="gray">
              <a:xfrm>
                <a:off x="530352"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6" name="Group 5" hidden="1"/>
            <p:cNvGrpSpPr/>
            <p:nvPr userDrawn="1"/>
          </p:nvGrpSpPr>
          <p:grpSpPr>
            <a:xfrm>
              <a:off x="530352" y="1066800"/>
              <a:ext cx="8997696" cy="835152"/>
              <a:chOff x="530352" y="1066800"/>
              <a:chExt cx="8997696" cy="835152"/>
            </a:xfrm>
          </p:grpSpPr>
          <p:sp>
            <p:nvSpPr>
              <p:cNvPr id="50" name="Title block" hidden="1"/>
              <p:cNvSpPr>
                <a:spLocks noChangeArrowheads="1"/>
              </p:cNvSpPr>
              <p:nvPr userDrawn="1"/>
            </p:nvSpPr>
            <p:spPr bwMode="gray">
              <a:xfrm>
                <a:off x="5102352" y="1066800"/>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sp>
            <p:nvSpPr>
              <p:cNvPr id="51" name="Title block" hidden="1"/>
              <p:cNvSpPr>
                <a:spLocks noChangeArrowheads="1"/>
              </p:cNvSpPr>
              <p:nvPr/>
            </p:nvSpPr>
            <p:spPr bwMode="gray">
              <a:xfrm>
                <a:off x="530352" y="1069848"/>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grpSp>
        <p:sp>
          <p:nvSpPr>
            <p:cNvPr id="7" name="Header block" hidden="1"/>
            <p:cNvSpPr>
              <a:spLocks noChangeArrowheads="1"/>
            </p:cNvSpPr>
            <p:nvPr userDrawn="1"/>
          </p:nvSpPr>
          <p:spPr bwMode="gray">
            <a:xfrm>
              <a:off x="530352" y="612648"/>
              <a:ext cx="8988552" cy="228600"/>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707409">
                <a:buSzPct val="90000"/>
                <a:defRPr/>
              </a:pPr>
              <a:endParaRPr lang="en-GB" sz="1235" dirty="0">
                <a:solidFill>
                  <a:schemeClr val="folHlink"/>
                </a:solidFill>
                <a:cs typeface="Arial" charset="0"/>
              </a:endParaRPr>
            </a:p>
          </p:txBody>
        </p:sp>
        <p:grpSp>
          <p:nvGrpSpPr>
            <p:cNvPr id="8" name="Group 600" hidden="1"/>
            <p:cNvGrpSpPr/>
            <p:nvPr userDrawn="1"/>
          </p:nvGrpSpPr>
          <p:grpSpPr>
            <a:xfrm>
              <a:off x="533400" y="6245352"/>
              <a:ext cx="8994648" cy="688848"/>
              <a:chOff x="533400" y="6013704"/>
              <a:chExt cx="8994648" cy="688848"/>
            </a:xfrm>
          </p:grpSpPr>
          <p:sp>
            <p:nvSpPr>
              <p:cNvPr id="44" name="Content block 606" hidden="1"/>
              <p:cNvSpPr>
                <a:spLocks noChangeArrowheads="1"/>
              </p:cNvSpPr>
              <p:nvPr userDrawn="1"/>
            </p:nvSpPr>
            <p:spPr bwMode="gray">
              <a:xfrm>
                <a:off x="8156448"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5" name="Content block 605" hidden="1"/>
              <p:cNvSpPr>
                <a:spLocks noChangeArrowheads="1"/>
              </p:cNvSpPr>
              <p:nvPr userDrawn="1"/>
            </p:nvSpPr>
            <p:spPr bwMode="gray">
              <a:xfrm>
                <a:off x="6631840"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6" name="Content block 604" hidden="1"/>
              <p:cNvSpPr>
                <a:spLocks noChangeArrowheads="1"/>
              </p:cNvSpPr>
              <p:nvPr/>
            </p:nvSpPr>
            <p:spPr bwMode="gray">
              <a:xfrm>
                <a:off x="510723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7" name="Content block 603" hidden="1"/>
              <p:cNvSpPr>
                <a:spLocks noChangeArrowheads="1"/>
              </p:cNvSpPr>
              <p:nvPr/>
            </p:nvSpPr>
            <p:spPr bwMode="gray">
              <a:xfrm>
                <a:off x="358262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8" name="Content block 602" hidden="1"/>
              <p:cNvSpPr>
                <a:spLocks noChangeArrowheads="1"/>
              </p:cNvSpPr>
              <p:nvPr/>
            </p:nvSpPr>
            <p:spPr bwMode="gray">
              <a:xfrm>
                <a:off x="205801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9" name="Content block 601" hidden="1"/>
              <p:cNvSpPr>
                <a:spLocks noChangeArrowheads="1"/>
              </p:cNvSpPr>
              <p:nvPr/>
            </p:nvSpPr>
            <p:spPr bwMode="gray">
              <a:xfrm>
                <a:off x="53340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9" name="Group 500" hidden="1"/>
            <p:cNvGrpSpPr/>
            <p:nvPr userDrawn="1"/>
          </p:nvGrpSpPr>
          <p:grpSpPr>
            <a:xfrm>
              <a:off x="533400" y="5407152"/>
              <a:ext cx="8994648" cy="688848"/>
              <a:chOff x="533400" y="5026152"/>
              <a:chExt cx="8994648" cy="688848"/>
            </a:xfrm>
          </p:grpSpPr>
          <p:sp>
            <p:nvSpPr>
              <p:cNvPr id="38" name="Content block 506" hidden="1"/>
              <p:cNvSpPr>
                <a:spLocks noChangeArrowheads="1"/>
              </p:cNvSpPr>
              <p:nvPr userDrawn="1"/>
            </p:nvSpPr>
            <p:spPr bwMode="gray">
              <a:xfrm>
                <a:off x="8156448"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9" name="Content block 505" hidden="1"/>
              <p:cNvSpPr>
                <a:spLocks noChangeArrowheads="1"/>
              </p:cNvSpPr>
              <p:nvPr userDrawn="1"/>
            </p:nvSpPr>
            <p:spPr bwMode="gray">
              <a:xfrm>
                <a:off x="6631840"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0" name="Content block 504" hidden="1"/>
              <p:cNvSpPr>
                <a:spLocks noChangeArrowheads="1"/>
              </p:cNvSpPr>
              <p:nvPr/>
            </p:nvSpPr>
            <p:spPr bwMode="gray">
              <a:xfrm>
                <a:off x="510723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1" name="Content block 503" hidden="1"/>
              <p:cNvSpPr>
                <a:spLocks noChangeArrowheads="1"/>
              </p:cNvSpPr>
              <p:nvPr/>
            </p:nvSpPr>
            <p:spPr bwMode="gray">
              <a:xfrm>
                <a:off x="358262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2" name="Content block 502" hidden="1"/>
              <p:cNvSpPr>
                <a:spLocks noChangeArrowheads="1"/>
              </p:cNvSpPr>
              <p:nvPr/>
            </p:nvSpPr>
            <p:spPr bwMode="gray">
              <a:xfrm>
                <a:off x="205801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3" name="Content block 501" hidden="1"/>
              <p:cNvSpPr>
                <a:spLocks noChangeArrowheads="1"/>
              </p:cNvSpPr>
              <p:nvPr/>
            </p:nvSpPr>
            <p:spPr bwMode="gray">
              <a:xfrm>
                <a:off x="53340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0" name="Group 400" hidden="1"/>
            <p:cNvGrpSpPr/>
            <p:nvPr userDrawn="1"/>
          </p:nvGrpSpPr>
          <p:grpSpPr>
            <a:xfrm>
              <a:off x="533400" y="4568952"/>
              <a:ext cx="8994648" cy="688848"/>
              <a:chOff x="533400" y="4038600"/>
              <a:chExt cx="8994648" cy="688848"/>
            </a:xfrm>
          </p:grpSpPr>
          <p:sp>
            <p:nvSpPr>
              <p:cNvPr id="32" name="Content block 406" hidden="1"/>
              <p:cNvSpPr>
                <a:spLocks noChangeArrowheads="1"/>
              </p:cNvSpPr>
              <p:nvPr userDrawn="1"/>
            </p:nvSpPr>
            <p:spPr bwMode="gray">
              <a:xfrm>
                <a:off x="8156448"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3" name="Content block 405" hidden="1"/>
              <p:cNvSpPr>
                <a:spLocks noChangeArrowheads="1"/>
              </p:cNvSpPr>
              <p:nvPr userDrawn="1"/>
            </p:nvSpPr>
            <p:spPr bwMode="gray">
              <a:xfrm>
                <a:off x="6631840"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4" name="Content block 404" hidden="1"/>
              <p:cNvSpPr>
                <a:spLocks noChangeArrowheads="1"/>
              </p:cNvSpPr>
              <p:nvPr/>
            </p:nvSpPr>
            <p:spPr bwMode="gray">
              <a:xfrm>
                <a:off x="510723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5" name="Content block 403" hidden="1"/>
              <p:cNvSpPr>
                <a:spLocks noChangeArrowheads="1"/>
              </p:cNvSpPr>
              <p:nvPr/>
            </p:nvSpPr>
            <p:spPr bwMode="gray">
              <a:xfrm>
                <a:off x="358262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6" name="Content block 402" hidden="1"/>
              <p:cNvSpPr>
                <a:spLocks noChangeArrowheads="1"/>
              </p:cNvSpPr>
              <p:nvPr/>
            </p:nvSpPr>
            <p:spPr bwMode="gray">
              <a:xfrm>
                <a:off x="205801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7" name="Content block 401" hidden="1"/>
              <p:cNvSpPr>
                <a:spLocks noChangeArrowheads="1"/>
              </p:cNvSpPr>
              <p:nvPr/>
            </p:nvSpPr>
            <p:spPr bwMode="gray">
              <a:xfrm>
                <a:off x="53340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1" name="Group 300" hidden="1"/>
            <p:cNvGrpSpPr/>
            <p:nvPr userDrawn="1"/>
          </p:nvGrpSpPr>
          <p:grpSpPr>
            <a:xfrm>
              <a:off x="533400" y="3730752"/>
              <a:ext cx="8994648" cy="688848"/>
              <a:chOff x="533400" y="3041904"/>
              <a:chExt cx="8994648" cy="688848"/>
            </a:xfrm>
          </p:grpSpPr>
          <p:sp>
            <p:nvSpPr>
              <p:cNvPr id="26" name="Content block 306" hidden="1"/>
              <p:cNvSpPr>
                <a:spLocks noChangeArrowheads="1"/>
              </p:cNvSpPr>
              <p:nvPr userDrawn="1"/>
            </p:nvSpPr>
            <p:spPr bwMode="gray">
              <a:xfrm>
                <a:off x="8156448"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7" name="Content block 305" hidden="1"/>
              <p:cNvSpPr>
                <a:spLocks noChangeArrowheads="1"/>
              </p:cNvSpPr>
              <p:nvPr userDrawn="1"/>
            </p:nvSpPr>
            <p:spPr bwMode="gray">
              <a:xfrm>
                <a:off x="6631840"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8" name="Content block 304" hidden="1"/>
              <p:cNvSpPr>
                <a:spLocks noChangeArrowheads="1"/>
              </p:cNvSpPr>
              <p:nvPr/>
            </p:nvSpPr>
            <p:spPr bwMode="gray">
              <a:xfrm>
                <a:off x="510723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9" name="Content block 303" hidden="1"/>
              <p:cNvSpPr>
                <a:spLocks noChangeArrowheads="1"/>
              </p:cNvSpPr>
              <p:nvPr/>
            </p:nvSpPr>
            <p:spPr bwMode="gray">
              <a:xfrm>
                <a:off x="358262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0" name="Content block 302" hidden="1"/>
              <p:cNvSpPr>
                <a:spLocks noChangeArrowheads="1"/>
              </p:cNvSpPr>
              <p:nvPr/>
            </p:nvSpPr>
            <p:spPr bwMode="gray">
              <a:xfrm>
                <a:off x="205801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1" name="Content block 301" hidden="1"/>
              <p:cNvSpPr>
                <a:spLocks noChangeArrowheads="1"/>
              </p:cNvSpPr>
              <p:nvPr/>
            </p:nvSpPr>
            <p:spPr bwMode="gray">
              <a:xfrm>
                <a:off x="53340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2" name="Group 200" hidden="1"/>
            <p:cNvGrpSpPr/>
            <p:nvPr userDrawn="1"/>
          </p:nvGrpSpPr>
          <p:grpSpPr>
            <a:xfrm>
              <a:off x="533400" y="2892552"/>
              <a:ext cx="8994648" cy="688848"/>
              <a:chOff x="533400" y="1066800"/>
              <a:chExt cx="8994648" cy="688848"/>
            </a:xfrm>
          </p:grpSpPr>
          <p:sp>
            <p:nvSpPr>
              <p:cNvPr id="20" name="Content block 206" hidden="1"/>
              <p:cNvSpPr>
                <a:spLocks noChangeArrowheads="1"/>
              </p:cNvSpPr>
              <p:nvPr userDrawn="1"/>
            </p:nvSpPr>
            <p:spPr bwMode="gray">
              <a:xfrm>
                <a:off x="8156448"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1" name="Content block 205" hidden="1"/>
              <p:cNvSpPr>
                <a:spLocks noChangeArrowheads="1"/>
              </p:cNvSpPr>
              <p:nvPr userDrawn="1"/>
            </p:nvSpPr>
            <p:spPr bwMode="gray">
              <a:xfrm>
                <a:off x="6631840"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2" name="Content block 204" hidden="1"/>
              <p:cNvSpPr>
                <a:spLocks noChangeArrowheads="1"/>
              </p:cNvSpPr>
              <p:nvPr/>
            </p:nvSpPr>
            <p:spPr bwMode="gray">
              <a:xfrm>
                <a:off x="510723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3" name="Content block 203" hidden="1"/>
              <p:cNvSpPr>
                <a:spLocks noChangeArrowheads="1"/>
              </p:cNvSpPr>
              <p:nvPr/>
            </p:nvSpPr>
            <p:spPr bwMode="gray">
              <a:xfrm>
                <a:off x="358262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4" name="Content block 202" hidden="1"/>
              <p:cNvSpPr>
                <a:spLocks noChangeArrowheads="1"/>
              </p:cNvSpPr>
              <p:nvPr/>
            </p:nvSpPr>
            <p:spPr bwMode="gray">
              <a:xfrm>
                <a:off x="205801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5" name="Content block 201" hidden="1"/>
              <p:cNvSpPr>
                <a:spLocks noChangeArrowheads="1"/>
              </p:cNvSpPr>
              <p:nvPr/>
            </p:nvSpPr>
            <p:spPr bwMode="gray">
              <a:xfrm>
                <a:off x="53340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3" name="Group 100" hidden="1"/>
            <p:cNvGrpSpPr/>
            <p:nvPr userDrawn="1"/>
          </p:nvGrpSpPr>
          <p:grpSpPr>
            <a:xfrm>
              <a:off x="533400" y="2054352"/>
              <a:ext cx="8994648" cy="688848"/>
              <a:chOff x="533400" y="2054352"/>
              <a:chExt cx="8994648" cy="688848"/>
            </a:xfrm>
          </p:grpSpPr>
          <p:sp>
            <p:nvSpPr>
              <p:cNvPr id="14" name="Content block 106" hidden="1"/>
              <p:cNvSpPr>
                <a:spLocks noChangeArrowheads="1"/>
              </p:cNvSpPr>
              <p:nvPr userDrawn="1"/>
            </p:nvSpPr>
            <p:spPr bwMode="gray">
              <a:xfrm>
                <a:off x="8156448"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5" name="Content block 105" hidden="1"/>
              <p:cNvSpPr>
                <a:spLocks noChangeArrowheads="1"/>
              </p:cNvSpPr>
              <p:nvPr userDrawn="1"/>
            </p:nvSpPr>
            <p:spPr bwMode="gray">
              <a:xfrm>
                <a:off x="6631840"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6" name="Content block 104" hidden="1"/>
              <p:cNvSpPr>
                <a:spLocks noChangeArrowheads="1"/>
              </p:cNvSpPr>
              <p:nvPr/>
            </p:nvSpPr>
            <p:spPr bwMode="gray">
              <a:xfrm>
                <a:off x="510723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7" name="Content block 103" hidden="1"/>
              <p:cNvSpPr>
                <a:spLocks noChangeArrowheads="1"/>
              </p:cNvSpPr>
              <p:nvPr/>
            </p:nvSpPr>
            <p:spPr bwMode="gray">
              <a:xfrm>
                <a:off x="358262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8" name="Content block 102" hidden="1"/>
              <p:cNvSpPr>
                <a:spLocks noChangeArrowheads="1"/>
              </p:cNvSpPr>
              <p:nvPr/>
            </p:nvSpPr>
            <p:spPr bwMode="gray">
              <a:xfrm>
                <a:off x="205801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9" name="Content block 101" hidden="1"/>
              <p:cNvSpPr>
                <a:spLocks noChangeArrowheads="1"/>
              </p:cNvSpPr>
              <p:nvPr/>
            </p:nvSpPr>
            <p:spPr bwMode="gray">
              <a:xfrm>
                <a:off x="53340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sp>
        <p:nvSpPr>
          <p:cNvPr id="3" name="Title 2"/>
          <p:cNvSpPr>
            <a:spLocks noGrp="1"/>
          </p:cNvSpPr>
          <p:nvPr>
            <p:ph type="title"/>
          </p:nvPr>
        </p:nvSpPr>
        <p:spPr/>
        <p:txBody>
          <a:bodyPr/>
          <a:lstStyle/>
          <a:p>
            <a:r>
              <a:rPr lang="en-GB" dirty="0"/>
              <a:t>Key trends: what is the market telling us?</a:t>
            </a:r>
            <a:br>
              <a:rPr lang="en-GB" dirty="0"/>
            </a:br>
            <a:r>
              <a:rPr lang="en-GB" b="0" dirty="0"/>
              <a:t>Overall state of the industry: key threats</a:t>
            </a:r>
            <a:endParaRPr lang="en-GB" dirty="0"/>
          </a:p>
        </p:txBody>
      </p:sp>
      <p:sp>
        <p:nvSpPr>
          <p:cNvPr id="55" name="Section Header"/>
          <p:cNvSpPr txBox="1"/>
          <p:nvPr>
            <p:custDataLst>
              <p:tags r:id="rId4"/>
            </p:custDataLst>
          </p:nvPr>
        </p:nvSpPr>
        <p:spPr>
          <a:xfrm>
            <a:off x="590911" y="621254"/>
            <a:ext cx="3695552" cy="121024"/>
          </a:xfrm>
          <a:prstGeom prst="rect">
            <a:avLst/>
          </a:prstGeom>
          <a:noFill/>
        </p:spPr>
        <p:txBody>
          <a:bodyPr wrap="square" lIns="0" tIns="0" rIns="0" bIns="0" rtlCol="0" anchor="b" anchorCtr="0">
            <a:noAutofit/>
          </a:bodyPr>
          <a:lstStyle/>
          <a:p>
            <a:r>
              <a:rPr lang="en-GB" sz="794" noProof="1"/>
              <a:t>0.1 Introduction: why are we here?</a:t>
            </a:r>
          </a:p>
        </p:txBody>
      </p:sp>
      <p:sp>
        <p:nvSpPr>
          <p:cNvPr id="56" name="Page Number"/>
          <p:cNvSpPr txBox="1"/>
          <p:nvPr>
            <p:custDataLst>
              <p:tags r:id="rId5"/>
            </p:custDataLst>
          </p:nvPr>
        </p:nvSpPr>
        <p:spPr>
          <a:xfrm>
            <a:off x="11151579" y="6308261"/>
            <a:ext cx="387927" cy="122205"/>
          </a:xfrm>
          <a:prstGeom prst="rect">
            <a:avLst/>
          </a:prstGeom>
          <a:noFill/>
          <a:ln>
            <a:noFill/>
          </a:ln>
        </p:spPr>
        <p:txBody>
          <a:bodyPr wrap="square" lIns="0" tIns="0" rIns="0" bIns="0" rtlCol="0">
            <a:noAutofit/>
          </a:bodyPr>
          <a:lstStyle/>
          <a:p>
            <a:pPr algn="r"/>
            <a:r>
              <a:rPr lang="en-GB" sz="794">
                <a:cs typeface="Arial" pitchFamily="34" charset="0"/>
              </a:rPr>
              <a:t>13</a:t>
            </a:r>
            <a:endParaRPr lang="en-GB" sz="794" dirty="0">
              <a:cs typeface="Arial" pitchFamily="34" charset="0"/>
            </a:endParaRPr>
          </a:p>
        </p:txBody>
      </p:sp>
      <p:sp>
        <p:nvSpPr>
          <p:cNvPr id="57" name="Section Footer"/>
          <p:cNvSpPr txBox="1"/>
          <p:nvPr>
            <p:custDataLst>
              <p:tags r:id="rId6"/>
            </p:custDataLst>
          </p:nvPr>
        </p:nvSpPr>
        <p:spPr>
          <a:xfrm>
            <a:off x="589520" y="6308253"/>
            <a:ext cx="2557631" cy="122213"/>
          </a:xfrm>
          <a:prstGeom prst="rect">
            <a:avLst/>
          </a:prstGeom>
          <a:noFill/>
          <a:ln>
            <a:noFill/>
          </a:ln>
        </p:spPr>
        <p:txBody>
          <a:bodyPr wrap="square" lIns="0" tIns="0" rIns="0" bIns="0" rtlCol="0" anchor="b" anchorCtr="0">
            <a:spAutoFit/>
          </a:bodyPr>
          <a:lstStyle/>
          <a:p>
            <a:r>
              <a:rPr lang="en-GB" sz="794" noProof="1"/>
              <a:t>Sports industry: lost in transition?</a:t>
            </a:r>
          </a:p>
        </p:txBody>
      </p:sp>
      <p:sp>
        <p:nvSpPr>
          <p:cNvPr id="58" name="Rectangle 57"/>
          <p:cNvSpPr/>
          <p:nvPr/>
        </p:nvSpPr>
        <p:spPr>
          <a:xfrm>
            <a:off x="0" y="-11526"/>
            <a:ext cx="12192000" cy="6858000"/>
          </a:xfrm>
          <a:prstGeom prst="rect">
            <a:avLst/>
          </a:prstGeom>
          <a:solidFill>
            <a:srgbClr val="FFFFFF"/>
          </a:solidFill>
          <a:ln w="6350">
            <a:solidFill>
              <a:schemeClr val="bg1"/>
            </a:solidFill>
          </a:ln>
        </p:spPr>
        <p:txBody>
          <a:bodyPr vert="horz" wrap="square" lIns="80682" tIns="40341" rIns="80682" bIns="40341" rtlCol="0" anchor="ctr">
            <a:noAutofit/>
          </a:bodyPr>
          <a:lstStyle/>
          <a:p>
            <a:pPr algn="ctr"/>
            <a:endParaRPr lang="en-GB" sz="1588" dirty="0"/>
          </a:p>
        </p:txBody>
      </p:sp>
      <p:pic>
        <p:nvPicPr>
          <p:cNvPr id="64" name="Picture 63"/>
          <p:cNvPicPr>
            <a:picLocks noChangeAspect="1"/>
          </p:cNvPicPr>
          <p:nvPr/>
        </p:nvPicPr>
        <p:blipFill rotWithShape="1">
          <a:blip r:embed="rId12"/>
          <a:srcRect t="11519"/>
          <a:stretch/>
        </p:blipFill>
        <p:spPr>
          <a:xfrm>
            <a:off x="3848767" y="568641"/>
            <a:ext cx="7521050" cy="6004210"/>
          </a:xfrm>
          <a:prstGeom prst="rect">
            <a:avLst/>
          </a:prstGeom>
        </p:spPr>
      </p:pic>
      <p:sp>
        <p:nvSpPr>
          <p:cNvPr id="65" name="Rectangle 64"/>
          <p:cNvSpPr/>
          <p:nvPr/>
        </p:nvSpPr>
        <p:spPr>
          <a:xfrm>
            <a:off x="0" y="-11526"/>
            <a:ext cx="3463681" cy="6866866"/>
          </a:xfrm>
          <a:prstGeom prst="rect">
            <a:avLst/>
          </a:prstGeom>
          <a:solidFill>
            <a:schemeClr val="bg1">
              <a:lumMod val="95000"/>
            </a:schemeClr>
          </a:solidFill>
          <a:ln w="6350">
            <a:noFill/>
          </a:ln>
        </p:spPr>
        <p:txBody>
          <a:bodyPr vert="horz" wrap="square" lIns="80682" tIns="40341" rIns="80682" bIns="40341" rtlCol="0" anchor="ctr">
            <a:noAutofit/>
          </a:bodyPr>
          <a:lstStyle/>
          <a:p>
            <a:pPr algn="ctr"/>
            <a:endParaRPr lang="en-GB" sz="1588" dirty="0"/>
          </a:p>
        </p:txBody>
      </p:sp>
      <p:sp>
        <p:nvSpPr>
          <p:cNvPr id="69" name="Title 2"/>
          <p:cNvSpPr txBox="1">
            <a:spLocks/>
          </p:cNvSpPr>
          <p:nvPr/>
        </p:nvSpPr>
        <p:spPr>
          <a:xfrm>
            <a:off x="404469" y="2128285"/>
            <a:ext cx="2742683" cy="3010632"/>
          </a:xfrm>
          <a:prstGeom prst="rect">
            <a:avLst/>
          </a:prstGeom>
        </p:spPr>
        <p:txBody>
          <a:bodyPr vert="horz" lIns="0" tIns="0" rIns="0" bIns="0" rtlCol="0" anchor="t" anchorCtr="0">
            <a:noAutofit/>
          </a:bodyPr>
          <a:lstStyle>
            <a:lvl1pPr>
              <a:spcBef>
                <a:spcPct val="0"/>
              </a:spcBef>
              <a:buNone/>
              <a:defRPr lang="en-GB" sz="2400" b="1" i="1" baseline="0" noProof="0" dirty="0">
                <a:solidFill>
                  <a:schemeClr val="tx2"/>
                </a:solidFill>
                <a:latin typeface="+mj-lt"/>
                <a:ea typeface="+mj-ea"/>
                <a:cs typeface="+mj-cs"/>
              </a:defRPr>
            </a:lvl1pPr>
          </a:lstStyle>
          <a:p>
            <a:br>
              <a:rPr lang="en-GB" sz="2647" dirty="0"/>
            </a:br>
            <a:r>
              <a:rPr lang="en-GB" sz="2647" dirty="0"/>
              <a:t>Top 3 areas of focus for sponsors to drive ROI</a:t>
            </a:r>
            <a:endParaRPr lang="en-GB" sz="2647" b="0" dirty="0"/>
          </a:p>
        </p:txBody>
      </p:sp>
      <p:sp>
        <p:nvSpPr>
          <p:cNvPr id="67" name="Rectangle 66"/>
          <p:cNvSpPr/>
          <p:nvPr/>
        </p:nvSpPr>
        <p:spPr>
          <a:xfrm>
            <a:off x="387372" y="1985562"/>
            <a:ext cx="2051310" cy="370329"/>
          </a:xfrm>
          <a:prstGeom prst="rect">
            <a:avLst/>
          </a:prstGeom>
          <a:solidFill>
            <a:schemeClr val="accent4"/>
          </a:solidFill>
          <a:ln w="6350">
            <a:noFill/>
          </a:ln>
        </p:spPr>
        <p:txBody>
          <a:bodyPr vert="horz" wrap="square" lIns="80682" tIns="40341" rIns="80682" bIns="40341" rtlCol="0" anchor="ctr">
            <a:noAutofit/>
          </a:bodyPr>
          <a:lstStyle/>
          <a:p>
            <a:pPr algn="ctr"/>
            <a:r>
              <a:rPr lang="en-GB" sz="1588" i="1" dirty="0">
                <a:solidFill>
                  <a:schemeClr val="bg2"/>
                </a:solidFill>
                <a:latin typeface="+mj-lt"/>
              </a:rPr>
              <a:t>Sponsorship</a:t>
            </a:r>
          </a:p>
        </p:txBody>
      </p:sp>
      <p:sp>
        <p:nvSpPr>
          <p:cNvPr id="68" name="Rectangle 67"/>
          <p:cNvSpPr/>
          <p:nvPr/>
        </p:nvSpPr>
        <p:spPr>
          <a:xfrm>
            <a:off x="10836088" y="327417"/>
            <a:ext cx="1108005" cy="485764"/>
          </a:xfrm>
          <a:prstGeom prst="rect">
            <a:avLst/>
          </a:prstGeom>
          <a:solidFill>
            <a:schemeClr val="bg1"/>
          </a:solidFill>
          <a:ln w="6350">
            <a:noFill/>
          </a:ln>
        </p:spPr>
        <p:txBody>
          <a:bodyPr vert="horz" wrap="square" lIns="80682" tIns="40341" rIns="80682" bIns="40341" rtlCol="0" anchor="ctr">
            <a:noAutofit/>
          </a:bodyPr>
          <a:lstStyle/>
          <a:p>
            <a:pPr algn="ctr"/>
            <a:endParaRPr lang="en-GB" sz="1588" dirty="0"/>
          </a:p>
        </p:txBody>
      </p:sp>
      <p:sp>
        <p:nvSpPr>
          <p:cNvPr id="70" name="877">
            <a:hlinkClick r:id="" action="ppaction://noaction"/>
          </p:cNvPr>
          <p:cNvSpPr txBox="1"/>
          <p:nvPr>
            <p:custDataLst>
              <p:tags r:id="rId7"/>
            </p:custDataLst>
          </p:nvPr>
        </p:nvSpPr>
        <p:spPr>
          <a:xfrm>
            <a:off x="11084146" y="621255"/>
            <a:ext cx="420779" cy="122213"/>
          </a:xfrm>
          <a:prstGeom prst="rect">
            <a:avLst/>
          </a:prstGeom>
          <a:noFill/>
          <a:ln>
            <a:noFill/>
          </a:ln>
        </p:spPr>
        <p:txBody>
          <a:bodyPr wrap="none" lIns="24205" tIns="0" rIns="24205" bIns="0" rtlCol="0">
            <a:spAutoFit/>
          </a:bodyPr>
          <a:lstStyle/>
          <a:p>
            <a:r>
              <a:rPr lang="en-GB" sz="794" noProof="1">
                <a:cs typeface="Arial" pitchFamily="34" charset="0"/>
              </a:rPr>
              <a:t>Contents</a:t>
            </a:r>
          </a:p>
        </p:txBody>
      </p:sp>
    </p:spTree>
    <p:custDataLst>
      <p:tags r:id="rId1"/>
    </p:custDataLst>
    <p:extLst>
      <p:ext uri="{BB962C8B-B14F-4D97-AF65-F5344CB8AC3E}">
        <p14:creationId xmlns:p14="http://schemas.microsoft.com/office/powerpoint/2010/main" val="4234604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19DB4981-A9BA-4A9B-B357-92291350488D}"/>
              </a:ext>
            </a:extLst>
          </p:cNvPr>
          <p:cNvPicPr>
            <a:picLocks noChangeAspect="1"/>
          </p:cNvPicPr>
          <p:nvPr/>
        </p:nvPicPr>
        <p:blipFill rotWithShape="1">
          <a:blip r:embed="rId2"/>
          <a:srcRect l="4013" r="16417" b="1"/>
          <a:stretch/>
        </p:blipFill>
        <p:spPr>
          <a:xfrm>
            <a:off x="20" y="1282"/>
            <a:ext cx="12191980" cy="6856718"/>
          </a:xfrm>
          <a:prstGeom prst="rect">
            <a:avLst/>
          </a:prstGeom>
        </p:spPr>
      </p:pic>
    </p:spTree>
    <p:extLst>
      <p:ext uri="{BB962C8B-B14F-4D97-AF65-F5344CB8AC3E}">
        <p14:creationId xmlns:p14="http://schemas.microsoft.com/office/powerpoint/2010/main" val="3596129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0CDF0D-C07B-1A11-C00F-A9D21349B319}"/>
              </a:ext>
            </a:extLst>
          </p:cNvPr>
          <p:cNvPicPr>
            <a:picLocks noChangeAspect="1"/>
          </p:cNvPicPr>
          <p:nvPr/>
        </p:nvPicPr>
        <p:blipFill>
          <a:blip r:embed="rId2"/>
          <a:stretch>
            <a:fillRect/>
          </a:stretch>
        </p:blipFill>
        <p:spPr>
          <a:xfrm>
            <a:off x="643467" y="1501940"/>
            <a:ext cx="10905066" cy="3854119"/>
          </a:xfrm>
          <a:prstGeom prst="rect">
            <a:avLst/>
          </a:prstGeom>
        </p:spPr>
      </p:pic>
    </p:spTree>
    <p:extLst>
      <p:ext uri="{BB962C8B-B14F-4D97-AF65-F5344CB8AC3E}">
        <p14:creationId xmlns:p14="http://schemas.microsoft.com/office/powerpoint/2010/main" val="1429155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7338AB7C-3C2B-3438-9333-3FF033D7C42B}"/>
              </a:ext>
            </a:extLst>
          </p:cNvPr>
          <p:cNvPicPr>
            <a:picLocks noChangeAspect="1"/>
          </p:cNvPicPr>
          <p:nvPr/>
        </p:nvPicPr>
        <p:blipFill>
          <a:blip r:embed="rId2"/>
          <a:stretch>
            <a:fillRect/>
          </a:stretch>
        </p:blipFill>
        <p:spPr>
          <a:xfrm>
            <a:off x="511508" y="457200"/>
            <a:ext cx="11168984" cy="5943600"/>
          </a:xfrm>
          <a:prstGeom prst="rect">
            <a:avLst/>
          </a:prstGeom>
        </p:spPr>
      </p:pic>
    </p:spTree>
    <p:extLst>
      <p:ext uri="{BB962C8B-B14F-4D97-AF65-F5344CB8AC3E}">
        <p14:creationId xmlns:p14="http://schemas.microsoft.com/office/powerpoint/2010/main" val="3664287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BC1C85-C427-C93D-7B7F-2D98196A2FCF}"/>
              </a:ext>
            </a:extLst>
          </p:cNvPr>
          <p:cNvPicPr>
            <a:picLocks noChangeAspect="1"/>
          </p:cNvPicPr>
          <p:nvPr/>
        </p:nvPicPr>
        <p:blipFill>
          <a:blip r:embed="rId2"/>
          <a:stretch>
            <a:fillRect/>
          </a:stretch>
        </p:blipFill>
        <p:spPr>
          <a:xfrm>
            <a:off x="0" y="956387"/>
            <a:ext cx="12192000" cy="4945225"/>
          </a:xfrm>
          <a:prstGeom prst="rect">
            <a:avLst/>
          </a:prstGeom>
        </p:spPr>
      </p:pic>
    </p:spTree>
    <p:extLst>
      <p:ext uri="{BB962C8B-B14F-4D97-AF65-F5344CB8AC3E}">
        <p14:creationId xmlns:p14="http://schemas.microsoft.com/office/powerpoint/2010/main" val="2082997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E0A13F8-5B28-4709-923F-1A3731A06D92}"/>
              </a:ext>
            </a:extLst>
          </p:cNvPr>
          <p:cNvPicPr>
            <a:picLocks noChangeAspect="1"/>
          </p:cNvPicPr>
          <p:nvPr/>
        </p:nvPicPr>
        <p:blipFill>
          <a:blip r:embed="rId3"/>
          <a:stretch>
            <a:fillRect/>
          </a:stretch>
        </p:blipFill>
        <p:spPr>
          <a:xfrm>
            <a:off x="7421726" y="0"/>
            <a:ext cx="4770274" cy="2385137"/>
          </a:xfrm>
          <a:prstGeom prst="rect">
            <a:avLst/>
          </a:prstGeom>
        </p:spPr>
      </p:pic>
      <p:pic>
        <p:nvPicPr>
          <p:cNvPr id="15364" name="Picture 4" descr="Résultat de recherche d'images pour &quot;accor psg&quot;">
            <a:extLst>
              <a:ext uri="{FF2B5EF4-FFF2-40B4-BE49-F238E27FC236}">
                <a16:creationId xmlns:a16="http://schemas.microsoft.com/office/drawing/2014/main" id="{C880C7E0-370A-40D7-B8F0-BE4D8C2ED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89635"/>
            <a:ext cx="4883613" cy="376836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0F11A829-CABA-48D8-9784-AA4643BBEA34}"/>
              </a:ext>
            </a:extLst>
          </p:cNvPr>
          <p:cNvSpPr txBox="1"/>
          <p:nvPr/>
        </p:nvSpPr>
        <p:spPr>
          <a:xfrm>
            <a:off x="4883614" y="2731417"/>
            <a:ext cx="7308386" cy="369332"/>
          </a:xfrm>
          <a:prstGeom prst="rect">
            <a:avLst/>
          </a:prstGeom>
          <a:noFill/>
        </p:spPr>
        <p:txBody>
          <a:bodyPr wrap="square" rtlCol="0">
            <a:spAutoFit/>
          </a:bodyPr>
          <a:lstStyle/>
          <a:p>
            <a:pPr algn="ctr"/>
            <a:r>
              <a:rPr lang="fr-FR" dirty="0"/>
              <a:t>PSG = 395 M Followers + ACCOR = 265 M </a:t>
            </a:r>
            <a:r>
              <a:rPr lang="fr-FR" dirty="0" err="1"/>
              <a:t>Customers</a:t>
            </a:r>
            <a:endParaRPr lang="fr-FR" dirty="0"/>
          </a:p>
        </p:txBody>
      </p:sp>
      <p:pic>
        <p:nvPicPr>
          <p:cNvPr id="11" name="Image 10" descr="Une image contenant personne, homme&#10;&#10;Description générée automatiquement">
            <a:extLst>
              <a:ext uri="{FF2B5EF4-FFF2-40B4-BE49-F238E27FC236}">
                <a16:creationId xmlns:a16="http://schemas.microsoft.com/office/drawing/2014/main" id="{2E4E2E0D-90E3-41C7-B0A4-3E5112F3835E}"/>
              </a:ext>
            </a:extLst>
          </p:cNvPr>
          <p:cNvPicPr>
            <a:picLocks noChangeAspect="1"/>
          </p:cNvPicPr>
          <p:nvPr/>
        </p:nvPicPr>
        <p:blipFill>
          <a:blip r:embed="rId5"/>
          <a:stretch>
            <a:fillRect/>
          </a:stretch>
        </p:blipFill>
        <p:spPr>
          <a:xfrm>
            <a:off x="4872504" y="3339622"/>
            <a:ext cx="7297277" cy="3077955"/>
          </a:xfrm>
          <a:prstGeom prst="rect">
            <a:avLst/>
          </a:prstGeom>
        </p:spPr>
      </p:pic>
      <p:pic>
        <p:nvPicPr>
          <p:cNvPr id="2" name="Média en ligne 1" title="ALLxPSG">
            <a:hlinkClick r:id="" action="ppaction://media"/>
            <a:extLst>
              <a:ext uri="{FF2B5EF4-FFF2-40B4-BE49-F238E27FC236}">
                <a16:creationId xmlns:a16="http://schemas.microsoft.com/office/drawing/2014/main" id="{487AF806-7ABC-4F01-807C-0A051568E44B}"/>
              </a:ext>
            </a:extLst>
          </p:cNvPr>
          <p:cNvPicPr>
            <a:picLocks noRot="1" noChangeAspect="1"/>
          </p:cNvPicPr>
          <p:nvPr>
            <a:videoFile r:link="rId1"/>
          </p:nvPr>
        </p:nvPicPr>
        <p:blipFill>
          <a:blip r:embed="rId6"/>
          <a:stretch>
            <a:fillRect/>
          </a:stretch>
        </p:blipFill>
        <p:spPr>
          <a:xfrm>
            <a:off x="540471" y="0"/>
            <a:ext cx="5407842" cy="3041911"/>
          </a:xfrm>
          <a:prstGeom prst="rect">
            <a:avLst/>
          </a:prstGeom>
        </p:spPr>
      </p:pic>
    </p:spTree>
    <p:extLst>
      <p:ext uri="{BB962C8B-B14F-4D97-AF65-F5344CB8AC3E}">
        <p14:creationId xmlns:p14="http://schemas.microsoft.com/office/powerpoint/2010/main" val="40050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rotWithShape="1">
          <a:gsLst>
            <a:gs pos="99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2" name="Média en ligne 1" title="AU COEUR DU ALL FASHION SHOW !">
            <a:hlinkClick r:id="" action="ppaction://media"/>
            <a:extLst>
              <a:ext uri="{FF2B5EF4-FFF2-40B4-BE49-F238E27FC236}">
                <a16:creationId xmlns:a16="http://schemas.microsoft.com/office/drawing/2014/main" id="{B658DDBE-F57F-43B0-9418-F944B03FBC3F}"/>
              </a:ext>
            </a:extLst>
          </p:cNvPr>
          <p:cNvPicPr>
            <a:picLocks noRot="1" noChangeAspect="1"/>
          </p:cNvPicPr>
          <p:nvPr>
            <a:videoFile r:link="rId1"/>
          </p:nvPr>
        </p:nvPicPr>
        <p:blipFill>
          <a:blip r:embed="rId5"/>
          <a:stretch>
            <a:fillRect/>
          </a:stretch>
        </p:blipFill>
        <p:spPr>
          <a:xfrm>
            <a:off x="1352940" y="369723"/>
            <a:ext cx="4621763" cy="2599742"/>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pic>
        <p:nvPicPr>
          <p:cNvPr id="3" name="Média en ligne 2" title="￰ﾟﾆﾕ￰ﾟﾧﾤ￰ﾟﾔﾴ￰ﾟﾔﾵ #ICICESTPARIS">
            <a:hlinkClick r:id="" action="ppaction://media"/>
            <a:extLst>
              <a:ext uri="{FF2B5EF4-FFF2-40B4-BE49-F238E27FC236}">
                <a16:creationId xmlns:a16="http://schemas.microsoft.com/office/drawing/2014/main" id="{15F5CAD3-0BC2-4723-8364-05E1E15F0413}"/>
              </a:ext>
            </a:extLst>
          </p:cNvPr>
          <p:cNvPicPr>
            <a:picLocks noRot="1" noChangeAspect="1"/>
          </p:cNvPicPr>
          <p:nvPr>
            <a:videoFile r:link="rId2"/>
          </p:nvPr>
        </p:nvPicPr>
        <p:blipFill>
          <a:blip r:embed="rId6"/>
          <a:stretch>
            <a:fillRect/>
          </a:stretch>
        </p:blipFill>
        <p:spPr>
          <a:xfrm>
            <a:off x="1284515" y="3591121"/>
            <a:ext cx="5150500" cy="2897156"/>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pic>
        <p:nvPicPr>
          <p:cNvPr id="4" name="Média en ligne 3" title="#PassTheJersey">
            <a:hlinkClick r:id="" action="ppaction://media"/>
            <a:extLst>
              <a:ext uri="{FF2B5EF4-FFF2-40B4-BE49-F238E27FC236}">
                <a16:creationId xmlns:a16="http://schemas.microsoft.com/office/drawing/2014/main" id="{6CED65BD-F577-459B-AB65-F1178C140F7D}"/>
              </a:ext>
            </a:extLst>
          </p:cNvPr>
          <p:cNvPicPr>
            <a:picLocks noRot="1" noChangeAspect="1"/>
          </p:cNvPicPr>
          <p:nvPr>
            <a:videoFile r:link="rId3"/>
          </p:nvPr>
        </p:nvPicPr>
        <p:blipFill>
          <a:blip r:embed="rId7"/>
          <a:stretch>
            <a:fillRect/>
          </a:stretch>
        </p:blipFill>
        <p:spPr>
          <a:xfrm>
            <a:off x="6932640" y="2180158"/>
            <a:ext cx="5016758" cy="2821926"/>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spTree>
    <p:extLst>
      <p:ext uri="{BB962C8B-B14F-4D97-AF65-F5344CB8AC3E}">
        <p14:creationId xmlns:p14="http://schemas.microsoft.com/office/powerpoint/2010/main" val="20741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Sponsors goals</a:t>
            </a:r>
          </a:p>
        </p:txBody>
      </p:sp>
      <p:sp>
        <p:nvSpPr>
          <p:cNvPr id="3" name="Espace réservé du contenu 2"/>
          <p:cNvSpPr>
            <a:spLocks noGrp="1"/>
          </p:cNvSpPr>
          <p:nvPr>
            <p:ph sz="half" idx="2"/>
          </p:nvPr>
        </p:nvSpPr>
        <p:spPr>
          <a:xfrm>
            <a:off x="856582" y="1833881"/>
            <a:ext cx="4937760" cy="4161566"/>
          </a:xfrm>
        </p:spPr>
        <p:txBody>
          <a:bodyPr>
            <a:noAutofit/>
          </a:bodyPr>
          <a:lstStyle/>
          <a:p>
            <a:pPr marL="0" indent="0" algn="ctr">
              <a:buNone/>
            </a:pPr>
            <a:r>
              <a:rPr lang="fr-FR" sz="1600" b="1" dirty="0"/>
              <a:t>WHY</a:t>
            </a:r>
          </a:p>
          <a:p>
            <a:pPr>
              <a:buFont typeface="Courier New" panose="02070309020205020404" pitchFamily="49" charset="0"/>
              <a:buChar char="o"/>
            </a:pPr>
            <a:r>
              <a:rPr lang="fr-FR" sz="1600" b="1" dirty="0"/>
              <a:t>Top of </a:t>
            </a:r>
            <a:r>
              <a:rPr lang="fr-FR" sz="1600" b="1" dirty="0" err="1"/>
              <a:t>mind</a:t>
            </a:r>
            <a:r>
              <a:rPr lang="fr-FR" sz="1600" b="1" dirty="0"/>
              <a:t> (</a:t>
            </a:r>
            <a:r>
              <a:rPr lang="fr-FR" sz="1600" b="1" dirty="0" err="1"/>
              <a:t>notoriety</a:t>
            </a:r>
            <a:r>
              <a:rPr lang="fr-FR" sz="1600" b="1" dirty="0"/>
              <a:t>), image, </a:t>
            </a:r>
            <a:r>
              <a:rPr lang="fr-FR" sz="1600" b="1" dirty="0" err="1"/>
              <a:t>reputation</a:t>
            </a:r>
            <a:r>
              <a:rPr lang="fr-FR" sz="1600" b="1" dirty="0"/>
              <a:t> !</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err="1"/>
              <a:t>Increase</a:t>
            </a:r>
            <a:r>
              <a:rPr lang="fr-FR" sz="1600" b="1" dirty="0"/>
              <a:t> sales / </a:t>
            </a:r>
            <a:r>
              <a:rPr lang="fr-FR" sz="1600" b="1" dirty="0" err="1"/>
              <a:t>product</a:t>
            </a:r>
            <a:r>
              <a:rPr lang="fr-FR" sz="1600" b="1" dirty="0"/>
              <a:t> ou service placement </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a:t>CRM, Prospection </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err="1"/>
              <a:t>Internal</a:t>
            </a:r>
            <a:r>
              <a:rPr lang="fr-FR" sz="1600" b="1" dirty="0"/>
              <a:t> communication</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err="1"/>
              <a:t>Connect</a:t>
            </a:r>
            <a:r>
              <a:rPr lang="fr-FR" sz="1600" b="1" dirty="0"/>
              <a:t> the fans to the brands</a:t>
            </a:r>
          </a:p>
        </p:txBody>
      </p:sp>
      <p:sp>
        <p:nvSpPr>
          <p:cNvPr id="4" name="Espace réservé du contenu 3"/>
          <p:cNvSpPr>
            <a:spLocks noGrp="1"/>
          </p:cNvSpPr>
          <p:nvPr>
            <p:ph sz="quarter" idx="4"/>
          </p:nvPr>
        </p:nvSpPr>
        <p:spPr>
          <a:xfrm>
            <a:off x="6774102" y="1833881"/>
            <a:ext cx="4937760" cy="4035213"/>
          </a:xfrm>
        </p:spPr>
        <p:txBody>
          <a:bodyPr>
            <a:normAutofit/>
          </a:bodyPr>
          <a:lstStyle/>
          <a:p>
            <a:pPr marL="0" indent="0" algn="ctr">
              <a:buNone/>
            </a:pPr>
            <a:r>
              <a:rPr lang="fr-FR" sz="1600" b="1" dirty="0"/>
              <a:t>HOW</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a:t>Media – Social Media – PR</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a:t>On site marketing </a:t>
            </a:r>
            <a:r>
              <a:rPr lang="fr-FR" sz="1600" b="1" dirty="0" err="1"/>
              <a:t>operations</a:t>
            </a:r>
            <a:endParaRPr lang="fr-FR" sz="1600" b="1" dirty="0"/>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a:t>PR (</a:t>
            </a:r>
            <a:r>
              <a:rPr lang="fr-FR" sz="1600" b="1" dirty="0" err="1"/>
              <a:t>BtB</a:t>
            </a:r>
            <a:r>
              <a:rPr lang="fr-FR" sz="1600" b="1" dirty="0"/>
              <a:t> &amp; </a:t>
            </a:r>
            <a:r>
              <a:rPr lang="fr-FR" sz="1600" b="1" dirty="0" err="1"/>
              <a:t>BtC</a:t>
            </a:r>
            <a:r>
              <a:rPr lang="fr-FR" sz="1600" b="1" dirty="0"/>
              <a:t>)</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a:t>PR</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a:t>Activations </a:t>
            </a:r>
          </a:p>
        </p:txBody>
      </p:sp>
    </p:spTree>
    <p:extLst>
      <p:ext uri="{BB962C8B-B14F-4D97-AF65-F5344CB8AC3E}">
        <p14:creationId xmlns:p14="http://schemas.microsoft.com/office/powerpoint/2010/main" val="2841354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Média en ligne 3" title="Uber Eats x Olympique de Marseille : L'OM c'est vous. | Uber Eats">
            <a:hlinkClick r:id="" action="ppaction://media"/>
            <a:extLst>
              <a:ext uri="{FF2B5EF4-FFF2-40B4-BE49-F238E27FC236}">
                <a16:creationId xmlns:a16="http://schemas.microsoft.com/office/drawing/2014/main" id="{9F29476C-1175-4003-9CB2-2987F7211BF0}"/>
              </a:ext>
            </a:extLst>
          </p:cNvPr>
          <p:cNvPicPr>
            <a:picLocks noGrp="1" noRot="1" noChangeAspect="1"/>
          </p:cNvPicPr>
          <p:nvPr>
            <p:ph idx="1"/>
            <a:videoFile r:link="rId1"/>
          </p:nvPr>
        </p:nvPicPr>
        <p:blipFill>
          <a:blip r:embed="rId5"/>
          <a:stretch>
            <a:fillRect/>
          </a:stretch>
        </p:blipFill>
        <p:spPr>
          <a:xfrm>
            <a:off x="206375" y="2047875"/>
            <a:ext cx="5240338" cy="2947988"/>
          </a:xfrm>
          <a:prstGeom prst="roundRect">
            <a:avLst>
              <a:gd name="adj" fmla="val 1485"/>
            </a:avLst>
          </a:prstGeom>
          <a:ln>
            <a:noFill/>
          </a:ln>
          <a:effectLst>
            <a:outerShdw blurRad="241300" dist="50800" dir="17400000" sy="23000" kx="-1200000" algn="bl" rotWithShape="0">
              <a:srgbClr val="000000">
                <a:alpha val="16000"/>
              </a:srgbClr>
            </a:outerShdw>
          </a:effectLst>
          <a:scene3d>
            <a:camera prst="perspectiveLeft" fov="2700000">
              <a:rot lat="0" lon="1200000" rev="0"/>
            </a:camera>
            <a:lightRig rig="balanced" dir="t"/>
          </a:scene3d>
          <a:sp3d contourW="12700">
            <a:contourClr>
              <a:srgbClr val="7F7F7F"/>
            </a:contourClr>
          </a:sp3d>
        </p:spPr>
      </p:pic>
      <p:pic>
        <p:nvPicPr>
          <p:cNvPr id="5" name="Média en ligne 4" title="Deliveroo nouveau sponsor du PSG">
            <a:hlinkClick r:id="" action="ppaction://media"/>
            <a:extLst>
              <a:ext uri="{FF2B5EF4-FFF2-40B4-BE49-F238E27FC236}">
                <a16:creationId xmlns:a16="http://schemas.microsoft.com/office/drawing/2014/main" id="{E9626912-122E-41E1-A56B-A81F218CE460}"/>
              </a:ext>
            </a:extLst>
          </p:cNvPr>
          <p:cNvPicPr>
            <a:picLocks noRot="1" noChangeAspect="1"/>
          </p:cNvPicPr>
          <p:nvPr>
            <a:videoFile r:link="rId2"/>
          </p:nvPr>
        </p:nvPicPr>
        <p:blipFill>
          <a:blip r:embed="rId6"/>
          <a:stretch>
            <a:fillRect/>
          </a:stretch>
        </p:blipFill>
        <p:spPr>
          <a:xfrm>
            <a:off x="6417850" y="313263"/>
            <a:ext cx="5404789" cy="3040194"/>
          </a:xfrm>
          <a:prstGeom prst="roundRect">
            <a:avLst>
              <a:gd name="adj" fmla="val 1485"/>
            </a:avLst>
          </a:prstGeom>
          <a:ln>
            <a:noFill/>
          </a:ln>
          <a:effectLst>
            <a:outerShdw blurRad="241300" dist="50800" dir="17400000" sy="23000" kx="-1200000" algn="bl" rotWithShape="0">
              <a:srgbClr val="000000">
                <a:alpha val="16000"/>
              </a:srgbClr>
            </a:outerShdw>
          </a:effectLst>
          <a:scene3d>
            <a:camera prst="perspectiveLeft" fov="2700000">
              <a:rot lat="0" lon="1200000" rev="0"/>
            </a:camera>
            <a:lightRig rig="balanced" dir="t"/>
          </a:scene3d>
          <a:sp3d contourW="12700">
            <a:contourClr>
              <a:srgbClr val="7F7F7F"/>
            </a:contourClr>
          </a:sp3d>
        </p:spPr>
      </p:pic>
      <p:sp>
        <p:nvSpPr>
          <p:cNvPr id="6" name="ZoneTexte 5">
            <a:extLst>
              <a:ext uri="{FF2B5EF4-FFF2-40B4-BE49-F238E27FC236}">
                <a16:creationId xmlns:a16="http://schemas.microsoft.com/office/drawing/2014/main" id="{F6AC5C6A-B958-4DFE-95C6-E8BD22A47457}"/>
              </a:ext>
            </a:extLst>
          </p:cNvPr>
          <p:cNvSpPr txBox="1"/>
          <p:nvPr/>
        </p:nvSpPr>
        <p:spPr>
          <a:xfrm>
            <a:off x="-1003952" y="378574"/>
            <a:ext cx="8518849" cy="769441"/>
          </a:xfrm>
          <a:prstGeom prst="rect">
            <a:avLst/>
          </a:prstGeom>
          <a:noFill/>
        </p:spPr>
        <p:txBody>
          <a:bodyPr wrap="square" rtlCol="0">
            <a:spAutoFit/>
          </a:bodyPr>
          <a:lstStyle/>
          <a:p>
            <a:pPr algn="ctr"/>
            <a:r>
              <a:rPr lang="fr-FR" sz="4400" dirty="0" err="1"/>
              <a:t>Competitive</a:t>
            </a:r>
            <a:r>
              <a:rPr lang="fr-FR" sz="4400" dirty="0"/>
              <a:t> </a:t>
            </a:r>
            <a:r>
              <a:rPr lang="fr-FR" sz="4400" dirty="0" err="1"/>
              <a:t>Advantage</a:t>
            </a:r>
            <a:r>
              <a:rPr lang="fr-FR" sz="4400" dirty="0"/>
              <a:t> !</a:t>
            </a:r>
          </a:p>
        </p:txBody>
      </p:sp>
      <p:sp>
        <p:nvSpPr>
          <p:cNvPr id="7" name="ZoneTexte 6">
            <a:extLst>
              <a:ext uri="{FF2B5EF4-FFF2-40B4-BE49-F238E27FC236}">
                <a16:creationId xmlns:a16="http://schemas.microsoft.com/office/drawing/2014/main" id="{39DF11AB-1CE3-49CB-9DC8-4826E9C6E8EB}"/>
              </a:ext>
            </a:extLst>
          </p:cNvPr>
          <p:cNvSpPr txBox="1"/>
          <p:nvPr/>
        </p:nvSpPr>
        <p:spPr>
          <a:xfrm>
            <a:off x="5633156" y="2438400"/>
            <a:ext cx="598311" cy="2123658"/>
          </a:xfrm>
          <a:prstGeom prst="rect">
            <a:avLst/>
          </a:prstGeom>
          <a:noFill/>
        </p:spPr>
        <p:txBody>
          <a:bodyPr wrap="square" rtlCol="0">
            <a:spAutoFit/>
          </a:bodyPr>
          <a:lstStyle/>
          <a:p>
            <a:pPr algn="ctr"/>
            <a:r>
              <a:rPr lang="fr-FR" sz="6600" dirty="0"/>
              <a:t>VS</a:t>
            </a:r>
          </a:p>
        </p:txBody>
      </p:sp>
      <p:pic>
        <p:nvPicPr>
          <p:cNvPr id="2" name="Média en ligne 1" title="Deliveroo x OL | Olympique Lyonnais">
            <a:hlinkClick r:id="" action="ppaction://media"/>
            <a:extLst>
              <a:ext uri="{FF2B5EF4-FFF2-40B4-BE49-F238E27FC236}">
                <a16:creationId xmlns:a16="http://schemas.microsoft.com/office/drawing/2014/main" id="{3F8C7E76-5816-4AC8-8311-22CA25CFC13D}"/>
              </a:ext>
            </a:extLst>
          </p:cNvPr>
          <p:cNvPicPr>
            <a:picLocks noRot="1" noChangeAspect="1"/>
          </p:cNvPicPr>
          <p:nvPr>
            <a:videoFile r:link="rId3"/>
          </p:nvPr>
        </p:nvPicPr>
        <p:blipFill>
          <a:blip r:embed="rId7"/>
          <a:stretch>
            <a:fillRect/>
          </a:stretch>
        </p:blipFill>
        <p:spPr>
          <a:xfrm>
            <a:off x="6665720" y="3724587"/>
            <a:ext cx="5020266" cy="2823900"/>
          </a:xfrm>
          <a:prstGeom prst="roundRect">
            <a:avLst>
              <a:gd name="adj" fmla="val 1485"/>
            </a:avLst>
          </a:prstGeom>
          <a:ln>
            <a:noFill/>
          </a:ln>
          <a:effectLst>
            <a:outerShdw blurRad="241300" dist="50800" dir="17400000" sy="23000" kx="-1200000" algn="bl" rotWithShape="0">
              <a:srgbClr val="000000">
                <a:alpha val="16000"/>
              </a:srgbClr>
            </a:outerShdw>
          </a:effectLst>
          <a:scene3d>
            <a:camera prst="perspectiveLeft" fov="2700000">
              <a:rot lat="0" lon="1200000" rev="0"/>
            </a:camera>
            <a:lightRig rig="balanced" dir="t"/>
          </a:scene3d>
          <a:sp3d contourW="12700">
            <a:contourClr>
              <a:srgbClr val="7F7F7F"/>
            </a:contourClr>
          </a:sp3d>
        </p:spPr>
      </p:pic>
    </p:spTree>
    <p:extLst>
      <p:ext uri="{BB962C8B-B14F-4D97-AF65-F5344CB8AC3E}">
        <p14:creationId xmlns:p14="http://schemas.microsoft.com/office/powerpoint/2010/main" val="284874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2"/>
                </p:tgtEl>
              </p:cMediaNode>
            </p:vide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Média en ligne 6" title="Taco Bell NBA sponsorship activation sizzle">
            <a:hlinkClick r:id="" action="ppaction://media"/>
            <a:extLst>
              <a:ext uri="{FF2B5EF4-FFF2-40B4-BE49-F238E27FC236}">
                <a16:creationId xmlns:a16="http://schemas.microsoft.com/office/drawing/2014/main" id="{4623CFF3-D9FF-4922-967E-07F4C4F3D0F6}"/>
              </a:ext>
            </a:extLst>
          </p:cNvPr>
          <p:cNvPicPr>
            <a:picLocks noRot="1" noChangeAspect="1"/>
          </p:cNvPicPr>
          <p:nvPr>
            <a:videoFile r:link="rId1"/>
          </p:nvPr>
        </p:nvPicPr>
        <p:blipFill>
          <a:blip r:embed="rId3"/>
          <a:stretch>
            <a:fillRect/>
          </a:stretch>
        </p:blipFill>
        <p:spPr>
          <a:xfrm>
            <a:off x="989736" y="431596"/>
            <a:ext cx="10657434" cy="5994807"/>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spTree>
    <p:extLst>
      <p:ext uri="{BB962C8B-B14F-4D97-AF65-F5344CB8AC3E}">
        <p14:creationId xmlns:p14="http://schemas.microsoft.com/office/powerpoint/2010/main" val="280423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Old wrinkled hands with some coins">
            <a:extLst>
              <a:ext uri="{FF2B5EF4-FFF2-40B4-BE49-F238E27FC236}">
                <a16:creationId xmlns:a16="http://schemas.microsoft.com/office/drawing/2014/main" id="{104F3F79-76ED-5475-5BA6-6390A07CAACF}"/>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6"/>
          <p:cNvSpPr>
            <a:spLocks noGrp="1"/>
          </p:cNvSpPr>
          <p:nvPr>
            <p:ph type="title"/>
          </p:nvPr>
        </p:nvSpPr>
        <p:spPr>
          <a:xfrm>
            <a:off x="7531610" y="365125"/>
            <a:ext cx="3822189" cy="1899912"/>
          </a:xfrm>
        </p:spPr>
        <p:txBody>
          <a:bodyPr>
            <a:normAutofit/>
          </a:bodyPr>
          <a:lstStyle/>
          <a:p>
            <a:r>
              <a:rPr lang="fr-FR" sz="4000" b="1"/>
              <a:t>Definition</a:t>
            </a:r>
          </a:p>
        </p:txBody>
      </p:sp>
      <p:sp>
        <p:nvSpPr>
          <p:cNvPr id="8" name="Espace réservé du contenu 7"/>
          <p:cNvSpPr>
            <a:spLocks noGrp="1"/>
          </p:cNvSpPr>
          <p:nvPr>
            <p:ph idx="1"/>
          </p:nvPr>
        </p:nvSpPr>
        <p:spPr>
          <a:xfrm>
            <a:off x="7531610" y="2434201"/>
            <a:ext cx="3822189" cy="3742762"/>
          </a:xfrm>
        </p:spPr>
        <p:txBody>
          <a:bodyPr>
            <a:normAutofit/>
          </a:bodyPr>
          <a:lstStyle/>
          <a:p>
            <a:pPr marL="457200" indent="-457200">
              <a:buSzTx/>
              <a:buFont typeface="Wingdings" pitchFamily="2" charset="2"/>
              <a:buChar char="«"/>
              <a:defRPr/>
            </a:pPr>
            <a:r>
              <a:rPr lang="en-US" sz="1300"/>
              <a:t>Provision of assistance either financial or in kind to an activity by a commercial organization for the purpose of achieving commercial objective (Meenaghan, 1983)</a:t>
            </a:r>
          </a:p>
          <a:p>
            <a:pPr marL="457200" indent="-457200">
              <a:buSzTx/>
              <a:buFont typeface="Wingdings" pitchFamily="2" charset="2"/>
              <a:buChar char="«"/>
              <a:defRPr/>
            </a:pPr>
            <a:endParaRPr lang="en-US" sz="1300"/>
          </a:p>
          <a:p>
            <a:pPr marL="457200" indent="-457200">
              <a:buSzTx/>
              <a:buFont typeface="Wingdings" pitchFamily="2" charset="2"/>
              <a:buChar char="«"/>
              <a:defRPr/>
            </a:pPr>
            <a:r>
              <a:rPr lang="en-US" sz="1300"/>
              <a:t>Sponsorship involves two main activities (Cornwell and Maignan, 1998) : </a:t>
            </a:r>
          </a:p>
          <a:p>
            <a:pPr marL="457200" indent="-457200">
              <a:buSzTx/>
              <a:buFont typeface="Wingdings" pitchFamily="2" charset="2"/>
              <a:buChar char="«"/>
              <a:defRPr/>
            </a:pPr>
            <a:endParaRPr lang="en-US" sz="1300"/>
          </a:p>
          <a:p>
            <a:pPr marL="838200" lvl="1" indent="-381000">
              <a:buFont typeface="Wingdings" pitchFamily="2" charset="2"/>
              <a:buChar char="«"/>
              <a:defRPr/>
            </a:pPr>
            <a:r>
              <a:rPr lang="en-US" sz="1300"/>
              <a:t>Exchange between a sponsor and a sponsoree whereby the latter receives a remuneration (cash or in-kind contribution) and the former obtains the right to associate itself with the activity sponsored</a:t>
            </a:r>
          </a:p>
          <a:p>
            <a:pPr marL="838200" lvl="1" indent="-381000">
              <a:buFont typeface="Wingdings" pitchFamily="2" charset="2"/>
              <a:buChar char="«"/>
              <a:defRPr/>
            </a:pPr>
            <a:endParaRPr lang="en-US" sz="1300"/>
          </a:p>
          <a:p>
            <a:pPr marL="838200" lvl="1" indent="-381000">
              <a:buFont typeface="Wingdings" pitchFamily="2" charset="2"/>
              <a:buChar char="«"/>
              <a:defRPr/>
            </a:pPr>
            <a:r>
              <a:rPr lang="en-US" sz="1300"/>
              <a:t>Marketing of the association by the sponsor</a:t>
            </a:r>
          </a:p>
          <a:p>
            <a:endParaRPr lang="fr-FR" sz="1300"/>
          </a:p>
        </p:txBody>
      </p:sp>
    </p:spTree>
    <p:extLst>
      <p:ext uri="{BB962C8B-B14F-4D97-AF65-F5344CB8AC3E}">
        <p14:creationId xmlns:p14="http://schemas.microsoft.com/office/powerpoint/2010/main" val="3924208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267343" y="3988565"/>
            <a:ext cx="57626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000" b="1">
                <a:latin typeface="Garamond" pitchFamily="18" charset="0"/>
              </a:rPr>
              <a:t>Benefits for the sponsor : achieve communication objectives</a:t>
            </a:r>
          </a:p>
        </p:txBody>
      </p:sp>
      <p:sp>
        <p:nvSpPr>
          <p:cNvPr id="5" name="Text Box 3"/>
          <p:cNvSpPr txBox="1">
            <a:spLocks noChangeArrowheads="1"/>
          </p:cNvSpPr>
          <p:nvPr/>
        </p:nvSpPr>
        <p:spPr bwMode="auto">
          <a:xfrm>
            <a:off x="1900506" y="1253303"/>
            <a:ext cx="3527425" cy="17446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400" b="1" dirty="0">
                <a:latin typeface="Garamond" pitchFamily="18" charset="0"/>
              </a:rPr>
              <a:t>SPONSOR</a:t>
            </a:r>
          </a:p>
          <a:p>
            <a:pPr algn="ctr" eaLnBrk="1" hangingPunct="1">
              <a:spcBef>
                <a:spcPct val="50000"/>
              </a:spcBef>
            </a:pPr>
            <a:r>
              <a:rPr lang="fr-FR" sz="2400" b="1" dirty="0" err="1">
                <a:latin typeface="Garamond" pitchFamily="18" charset="0"/>
              </a:rPr>
              <a:t>Firm</a:t>
            </a:r>
            <a:r>
              <a:rPr lang="fr-FR" sz="2400" b="1" dirty="0">
                <a:latin typeface="Garamond" pitchFamily="18" charset="0"/>
              </a:rPr>
              <a:t>, non profit </a:t>
            </a:r>
            <a:r>
              <a:rPr lang="fr-FR" sz="2400" b="1" dirty="0" err="1">
                <a:latin typeface="Garamond" pitchFamily="18" charset="0"/>
              </a:rPr>
              <a:t>organization</a:t>
            </a:r>
            <a:r>
              <a:rPr lang="fr-FR" sz="2400" b="1" dirty="0">
                <a:latin typeface="Garamond" pitchFamily="18" charset="0"/>
              </a:rPr>
              <a:t>, institution… </a:t>
            </a:r>
          </a:p>
        </p:txBody>
      </p:sp>
      <p:sp>
        <p:nvSpPr>
          <p:cNvPr id="6" name="Text Box 4"/>
          <p:cNvSpPr txBox="1">
            <a:spLocks noChangeArrowheads="1"/>
          </p:cNvSpPr>
          <p:nvPr/>
        </p:nvSpPr>
        <p:spPr bwMode="auto">
          <a:xfrm>
            <a:off x="6364556" y="1253303"/>
            <a:ext cx="3887787" cy="2292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400" b="1" dirty="0">
                <a:latin typeface="Garamond" pitchFamily="18" charset="0"/>
              </a:rPr>
              <a:t>SPONSORED</a:t>
            </a:r>
          </a:p>
          <a:p>
            <a:pPr algn="ctr" eaLnBrk="1" hangingPunct="1">
              <a:spcBef>
                <a:spcPct val="50000"/>
              </a:spcBef>
            </a:pPr>
            <a:r>
              <a:rPr lang="fr-FR" sz="2400" b="1" dirty="0" err="1">
                <a:latin typeface="Garamond" pitchFamily="18" charset="0"/>
              </a:rPr>
              <a:t>Entity</a:t>
            </a:r>
            <a:r>
              <a:rPr lang="fr-FR" sz="2400" b="1" dirty="0">
                <a:latin typeface="Garamond" pitchFamily="18" charset="0"/>
              </a:rPr>
              <a:t> : </a:t>
            </a:r>
            <a:r>
              <a:rPr lang="fr-FR" sz="2400" b="1" dirty="0" err="1">
                <a:latin typeface="Garamond" pitchFamily="18" charset="0"/>
              </a:rPr>
              <a:t>individual</a:t>
            </a:r>
            <a:r>
              <a:rPr lang="fr-FR" sz="2400" b="1" dirty="0">
                <a:latin typeface="Garamond" pitchFamily="18" charset="0"/>
              </a:rPr>
              <a:t>, group, </a:t>
            </a:r>
            <a:r>
              <a:rPr lang="fr-FR" sz="2400" b="1" dirty="0" err="1">
                <a:latin typeface="Garamond" pitchFamily="18" charset="0"/>
              </a:rPr>
              <a:t>oragnization</a:t>
            </a:r>
            <a:r>
              <a:rPr lang="fr-FR" sz="2400" b="1" dirty="0">
                <a:latin typeface="Garamond" pitchFamily="18" charset="0"/>
              </a:rPr>
              <a:t>, </a:t>
            </a:r>
            <a:r>
              <a:rPr lang="fr-FR" sz="2400" b="1" dirty="0" err="1">
                <a:latin typeface="Garamond" pitchFamily="18" charset="0"/>
              </a:rPr>
              <a:t>event</a:t>
            </a:r>
            <a:r>
              <a:rPr lang="fr-FR" sz="2400" b="1" dirty="0">
                <a:latin typeface="Garamond" pitchFamily="18" charset="0"/>
              </a:rPr>
              <a:t>…</a:t>
            </a:r>
          </a:p>
          <a:p>
            <a:pPr algn="ctr" eaLnBrk="1" hangingPunct="1">
              <a:spcBef>
                <a:spcPct val="50000"/>
              </a:spcBef>
            </a:pPr>
            <a:r>
              <a:rPr lang="fr-FR" sz="2400" b="1" dirty="0">
                <a:latin typeface="Garamond" pitchFamily="18" charset="0"/>
              </a:rPr>
              <a:t>Area : sports, arts, </a:t>
            </a:r>
            <a:r>
              <a:rPr lang="fr-FR" sz="2400" b="1" dirty="0" err="1">
                <a:latin typeface="Garamond" pitchFamily="18" charset="0"/>
              </a:rPr>
              <a:t>environment</a:t>
            </a:r>
            <a:r>
              <a:rPr lang="fr-FR" sz="2400" b="1" dirty="0">
                <a:latin typeface="Garamond" pitchFamily="18" charset="0"/>
              </a:rPr>
              <a:t>..</a:t>
            </a:r>
          </a:p>
        </p:txBody>
      </p:sp>
      <p:sp>
        <p:nvSpPr>
          <p:cNvPr id="7" name="Text Box 5"/>
          <p:cNvSpPr txBox="1">
            <a:spLocks noChangeArrowheads="1"/>
          </p:cNvSpPr>
          <p:nvPr/>
        </p:nvSpPr>
        <p:spPr bwMode="auto">
          <a:xfrm>
            <a:off x="3556268" y="100778"/>
            <a:ext cx="5113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400" b="1">
                <a:latin typeface="Garamond" pitchFamily="18" charset="0"/>
              </a:rPr>
              <a:t>Sponsor support : financial or not</a:t>
            </a:r>
          </a:p>
        </p:txBody>
      </p:sp>
      <p:sp>
        <p:nvSpPr>
          <p:cNvPr id="8" name="Rectangle 6"/>
          <p:cNvSpPr>
            <a:spLocks noChangeArrowheads="1"/>
          </p:cNvSpPr>
          <p:nvPr/>
        </p:nvSpPr>
        <p:spPr bwMode="auto">
          <a:xfrm>
            <a:off x="1683018" y="748478"/>
            <a:ext cx="8713788" cy="39608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 name="AutoShape 7"/>
          <p:cNvSpPr>
            <a:spLocks noChangeArrowheads="1"/>
          </p:cNvSpPr>
          <p:nvPr/>
        </p:nvSpPr>
        <p:spPr bwMode="auto">
          <a:xfrm>
            <a:off x="5067568" y="4709290"/>
            <a:ext cx="2089150" cy="360363"/>
          </a:xfrm>
          <a:prstGeom prst="downArrow">
            <a:avLst>
              <a:gd name="adj1" fmla="val 50000"/>
              <a:gd name="adj2" fmla="val 25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b="1" dirty="0">
                <a:latin typeface="Garamond" pitchFamily="18" charset="0"/>
              </a:rPr>
              <a:t>Media</a:t>
            </a:r>
          </a:p>
        </p:txBody>
      </p:sp>
      <p:sp>
        <p:nvSpPr>
          <p:cNvPr id="10" name="Oval 8"/>
          <p:cNvSpPr>
            <a:spLocks noChangeArrowheads="1"/>
          </p:cNvSpPr>
          <p:nvPr/>
        </p:nvSpPr>
        <p:spPr bwMode="auto">
          <a:xfrm>
            <a:off x="5067568" y="5212528"/>
            <a:ext cx="1152525" cy="10525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b="1" dirty="0">
                <a:latin typeface="Garamond" pitchFamily="18" charset="0"/>
              </a:rPr>
              <a:t>Sponsor</a:t>
            </a:r>
          </a:p>
          <a:p>
            <a:pPr algn="ctr"/>
            <a:r>
              <a:rPr lang="fr-FR" b="1" dirty="0" err="1">
                <a:latin typeface="Garamond" pitchFamily="18" charset="0"/>
              </a:rPr>
              <a:t>target</a:t>
            </a:r>
            <a:endParaRPr lang="fr-FR" b="1" dirty="0">
              <a:latin typeface="Garamond" pitchFamily="18" charset="0"/>
            </a:endParaRPr>
          </a:p>
        </p:txBody>
      </p:sp>
      <p:sp>
        <p:nvSpPr>
          <p:cNvPr id="11" name="Oval 9"/>
          <p:cNvSpPr>
            <a:spLocks noChangeArrowheads="1"/>
          </p:cNvSpPr>
          <p:nvPr/>
        </p:nvSpPr>
        <p:spPr bwMode="auto">
          <a:xfrm>
            <a:off x="6004193" y="5212528"/>
            <a:ext cx="1152525" cy="10525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b="1" dirty="0" err="1">
                <a:latin typeface="Garamond" pitchFamily="18" charset="0"/>
              </a:rPr>
              <a:t>Sponsored</a:t>
            </a:r>
            <a:endParaRPr lang="fr-FR" b="1" dirty="0">
              <a:latin typeface="Garamond" pitchFamily="18" charset="0"/>
            </a:endParaRPr>
          </a:p>
          <a:p>
            <a:pPr algn="ctr"/>
            <a:r>
              <a:rPr lang="fr-FR" b="1" dirty="0">
                <a:latin typeface="Garamond" pitchFamily="18" charset="0"/>
              </a:rPr>
              <a:t>Target</a:t>
            </a:r>
          </a:p>
        </p:txBody>
      </p:sp>
      <p:sp>
        <p:nvSpPr>
          <p:cNvPr id="12" name="Text Box 10"/>
          <p:cNvSpPr txBox="1">
            <a:spLocks noChangeArrowheads="1"/>
          </p:cNvSpPr>
          <p:nvPr/>
        </p:nvSpPr>
        <p:spPr bwMode="auto">
          <a:xfrm>
            <a:off x="5643831" y="6403153"/>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b="1">
                <a:latin typeface="Garamond" pitchFamily="18" charset="0"/>
              </a:rPr>
              <a:t>PUBLIC</a:t>
            </a:r>
          </a:p>
        </p:txBody>
      </p:sp>
      <p:sp>
        <p:nvSpPr>
          <p:cNvPr id="13" name="Rectangle 11"/>
          <p:cNvSpPr>
            <a:spLocks noChangeArrowheads="1"/>
          </p:cNvSpPr>
          <p:nvPr/>
        </p:nvSpPr>
        <p:spPr bwMode="auto">
          <a:xfrm>
            <a:off x="4924693" y="5141090"/>
            <a:ext cx="2374900" cy="1628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4" name="Freeform 12"/>
          <p:cNvSpPr>
            <a:spLocks/>
          </p:cNvSpPr>
          <p:nvPr/>
        </p:nvSpPr>
        <p:spPr bwMode="auto">
          <a:xfrm>
            <a:off x="4059506" y="892940"/>
            <a:ext cx="3529012" cy="360363"/>
          </a:xfrm>
          <a:custGeom>
            <a:avLst/>
            <a:gdLst>
              <a:gd name="T0" fmla="*/ 0 w 2223"/>
              <a:gd name="T1" fmla="*/ 572077056 h 227"/>
              <a:gd name="T2" fmla="*/ 2147483647 w 2223"/>
              <a:gd name="T3" fmla="*/ 0 h 227"/>
              <a:gd name="T4" fmla="*/ 2147483647 w 2223"/>
              <a:gd name="T5" fmla="*/ 572077056 h 227"/>
              <a:gd name="T6" fmla="*/ 0 60000 65536"/>
              <a:gd name="T7" fmla="*/ 0 60000 65536"/>
              <a:gd name="T8" fmla="*/ 0 60000 65536"/>
            </a:gdLst>
            <a:ahLst/>
            <a:cxnLst>
              <a:cxn ang="T6">
                <a:pos x="T0" y="T1"/>
              </a:cxn>
              <a:cxn ang="T7">
                <a:pos x="T2" y="T3"/>
              </a:cxn>
              <a:cxn ang="T8">
                <a:pos x="T4" y="T5"/>
              </a:cxn>
            </a:cxnLst>
            <a:rect l="0" t="0" r="r" b="b"/>
            <a:pathLst>
              <a:path w="2223" h="227">
                <a:moveTo>
                  <a:pt x="0" y="227"/>
                </a:moveTo>
                <a:cubicBezTo>
                  <a:pt x="359" y="113"/>
                  <a:pt x="719" y="0"/>
                  <a:pt x="1089" y="0"/>
                </a:cubicBezTo>
                <a:cubicBezTo>
                  <a:pt x="1459" y="0"/>
                  <a:pt x="2034" y="189"/>
                  <a:pt x="2223" y="227"/>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Freeform 13"/>
          <p:cNvSpPr>
            <a:spLocks/>
          </p:cNvSpPr>
          <p:nvPr/>
        </p:nvSpPr>
        <p:spPr bwMode="auto">
          <a:xfrm>
            <a:off x="3772168" y="3556765"/>
            <a:ext cx="3960813" cy="360363"/>
          </a:xfrm>
          <a:custGeom>
            <a:avLst/>
            <a:gdLst>
              <a:gd name="T0" fmla="*/ 2147483647 w 2585"/>
              <a:gd name="T1" fmla="*/ 0 h 227"/>
              <a:gd name="T2" fmla="*/ 2147483647 w 2585"/>
              <a:gd name="T3" fmla="*/ 572077056 h 227"/>
              <a:gd name="T4" fmla="*/ 0 w 2585"/>
              <a:gd name="T5" fmla="*/ 0 h 227"/>
              <a:gd name="T6" fmla="*/ 0 60000 65536"/>
              <a:gd name="T7" fmla="*/ 0 60000 65536"/>
              <a:gd name="T8" fmla="*/ 0 60000 65536"/>
            </a:gdLst>
            <a:ahLst/>
            <a:cxnLst>
              <a:cxn ang="T6">
                <a:pos x="T0" y="T1"/>
              </a:cxn>
              <a:cxn ang="T7">
                <a:pos x="T2" y="T3"/>
              </a:cxn>
              <a:cxn ang="T8">
                <a:pos x="T4" y="T5"/>
              </a:cxn>
            </a:cxnLst>
            <a:rect l="0" t="0" r="r" b="b"/>
            <a:pathLst>
              <a:path w="2585" h="227">
                <a:moveTo>
                  <a:pt x="2585" y="0"/>
                </a:moveTo>
                <a:cubicBezTo>
                  <a:pt x="2211" y="113"/>
                  <a:pt x="1837" y="227"/>
                  <a:pt x="1406" y="227"/>
                </a:cubicBezTo>
                <a:cubicBezTo>
                  <a:pt x="975" y="227"/>
                  <a:pt x="234" y="38"/>
                  <a:pt x="0" y="0"/>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119246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5297762" y="329184"/>
            <a:ext cx="6251110" cy="1783080"/>
          </a:xfrm>
        </p:spPr>
        <p:txBody>
          <a:bodyPr anchor="b">
            <a:normAutofit/>
          </a:bodyPr>
          <a:lstStyle/>
          <a:p>
            <a:r>
              <a:rPr lang="fr-FR" sz="5400" b="1"/>
              <a:t>Sponsorship strategic approaches</a:t>
            </a:r>
          </a:p>
        </p:txBody>
      </p:sp>
      <p:pic>
        <p:nvPicPr>
          <p:cNvPr id="10242" name="Picture 2" descr="Robert Louis-Dreyfus est mort. - LeBlogTVNews">
            <a:extLst>
              <a:ext uri="{FF2B5EF4-FFF2-40B4-BE49-F238E27FC236}">
                <a16:creationId xmlns:a16="http://schemas.microsoft.com/office/drawing/2014/main" id="{D212FD5D-D12E-995F-F61D-FB86AD939A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0"/>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24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Espace réservé du contenu 2">
            <a:extLst>
              <a:ext uri="{FF2B5EF4-FFF2-40B4-BE49-F238E27FC236}">
                <a16:creationId xmlns:a16="http://schemas.microsoft.com/office/drawing/2014/main" id="{0694BE5F-DEA2-44FE-863B-8DB3800CAD96}"/>
              </a:ext>
            </a:extLst>
          </p:cNvPr>
          <p:cNvGraphicFramePr>
            <a:graphicFrameLocks noGrp="1"/>
          </p:cNvGraphicFramePr>
          <p:nvPr>
            <p:ph idx="1"/>
            <p:extLst>
              <p:ext uri="{D42A27DB-BD31-4B8C-83A1-F6EECF244321}">
                <p14:modId xmlns:p14="http://schemas.microsoft.com/office/powerpoint/2010/main" val="1109508855"/>
              </p:ext>
            </p:extLst>
          </p:nvPr>
        </p:nvGraphicFramePr>
        <p:xfrm>
          <a:off x="5297762" y="2706624"/>
          <a:ext cx="6251110" cy="3483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8873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859" y="643466"/>
            <a:ext cx="5864281" cy="5571067"/>
          </a:xfrm>
          <a:prstGeom prst="rect">
            <a:avLst/>
          </a:prstGeom>
        </p:spPr>
      </p:pic>
    </p:spTree>
    <p:extLst>
      <p:ext uri="{BB962C8B-B14F-4D97-AF65-F5344CB8AC3E}">
        <p14:creationId xmlns:p14="http://schemas.microsoft.com/office/powerpoint/2010/main" val="487392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630936" y="640080"/>
            <a:ext cx="4818888" cy="1481328"/>
          </a:xfrm>
        </p:spPr>
        <p:txBody>
          <a:bodyPr anchor="b">
            <a:normAutofit/>
          </a:bodyPr>
          <a:lstStyle/>
          <a:p>
            <a:r>
              <a:rPr lang="fr-FR" sz="5400" b="1"/>
              <a:t>In the real world</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p:cNvSpPr>
            <a:spLocks noGrp="1"/>
          </p:cNvSpPr>
          <p:nvPr>
            <p:ph idx="1"/>
          </p:nvPr>
        </p:nvSpPr>
        <p:spPr>
          <a:xfrm>
            <a:off x="630936" y="2660904"/>
            <a:ext cx="4818888" cy="3547872"/>
          </a:xfrm>
        </p:spPr>
        <p:txBody>
          <a:bodyPr anchor="t">
            <a:normAutofit/>
          </a:bodyPr>
          <a:lstStyle/>
          <a:p>
            <a:r>
              <a:rPr lang="fr-FR" sz="2000">
                <a:sym typeface="Wingdings" panose="05000000000000000000" pitchFamily="2" charset="2"/>
              </a:rPr>
              <a:t> </a:t>
            </a:r>
            <a:r>
              <a:rPr lang="fr-FR" sz="2000"/>
              <a:t>75 % : Executive meeting and individual introducing</a:t>
            </a:r>
          </a:p>
          <a:p>
            <a:endParaRPr lang="fr-FR" sz="2000"/>
          </a:p>
          <a:p>
            <a:pPr>
              <a:buFont typeface="Courier New" panose="02070309020205020404" pitchFamily="49" charset="0"/>
              <a:buChar char="o"/>
            </a:pPr>
            <a:r>
              <a:rPr lang="fr-FR" sz="2000"/>
              <a:t>2 personalities </a:t>
            </a:r>
          </a:p>
          <a:p>
            <a:pPr>
              <a:buFont typeface="Courier New" panose="02070309020205020404" pitchFamily="49" charset="0"/>
              <a:buChar char="o"/>
            </a:pPr>
            <a:r>
              <a:rPr lang="fr-FR" sz="2000"/>
              <a:t>Actor games</a:t>
            </a:r>
          </a:p>
          <a:p>
            <a:pPr>
              <a:buFont typeface="Courier New" panose="02070309020205020404" pitchFamily="49" charset="0"/>
              <a:buChar char="o"/>
            </a:pPr>
            <a:r>
              <a:rPr lang="fr-FR" sz="2000"/>
              <a:t>Serendipity capability </a:t>
            </a:r>
          </a:p>
          <a:p>
            <a:endParaRPr lang="fr-FR" sz="2000"/>
          </a:p>
          <a:p>
            <a:r>
              <a:rPr lang="fr-FR" sz="2000">
                <a:sym typeface="Wingdings" panose="05000000000000000000" pitchFamily="2" charset="2"/>
              </a:rPr>
              <a:t> </a:t>
            </a:r>
            <a:r>
              <a:rPr lang="fr-FR" sz="2000"/>
              <a:t>25 % strategic process / brand strategic management </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284" r="800"/>
          <a:stretch/>
        </p:blipFill>
        <p:spPr>
          <a:xfrm>
            <a:off x="6966417" y="640080"/>
            <a:ext cx="3724230" cy="5577840"/>
          </a:xfrm>
          <a:prstGeom prst="rect">
            <a:avLst/>
          </a:prstGeom>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298569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83911"/>
            <a:ext cx="7047923" cy="5285942"/>
          </a:xfrm>
          <a:prstGeom prst="rect">
            <a:avLst/>
          </a:prstGeom>
          <a:solidFill>
            <a:srgbClr val="FFFFFF">
              <a:shade val="85000"/>
            </a:srgbClr>
          </a:solidFill>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80956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err="1"/>
              <a:t>Mega</a:t>
            </a:r>
            <a:r>
              <a:rPr lang="fr-FR" b="1" dirty="0"/>
              <a:t> </a:t>
            </a:r>
            <a:r>
              <a:rPr lang="fr-FR" b="1" dirty="0" err="1"/>
              <a:t>event</a:t>
            </a:r>
            <a:r>
              <a:rPr lang="fr-FR" b="1" dirty="0"/>
              <a:t> &amp; the </a:t>
            </a:r>
            <a:r>
              <a:rPr lang="fr-FR" b="1" dirty="0" err="1"/>
              <a:t>rest</a:t>
            </a:r>
            <a:endParaRPr lang="fr-FR" b="1" dirty="0"/>
          </a:p>
        </p:txBody>
      </p:sp>
      <p:sp>
        <p:nvSpPr>
          <p:cNvPr id="4" name="Ellipse 3"/>
          <p:cNvSpPr/>
          <p:nvPr/>
        </p:nvSpPr>
        <p:spPr>
          <a:xfrm>
            <a:off x="171032" y="2941504"/>
            <a:ext cx="3789802" cy="24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t>Demand</a:t>
            </a:r>
            <a:r>
              <a:rPr lang="fr-FR" b="1" dirty="0"/>
              <a:t> &gt; </a:t>
            </a:r>
            <a:r>
              <a:rPr lang="fr-FR" b="1" dirty="0" err="1"/>
              <a:t>Supply</a:t>
            </a:r>
            <a:endParaRPr lang="fr-FR" b="1" dirty="0"/>
          </a:p>
          <a:p>
            <a:pPr algn="ctr"/>
            <a:endParaRPr lang="fr-FR" dirty="0"/>
          </a:p>
          <a:p>
            <a:pPr algn="ctr"/>
            <a:r>
              <a:rPr lang="fr-FR" dirty="0"/>
              <a:t>Best clubs and </a:t>
            </a:r>
            <a:r>
              <a:rPr lang="fr-FR" dirty="0" err="1"/>
              <a:t>events</a:t>
            </a:r>
            <a:endParaRPr lang="fr-FR" dirty="0"/>
          </a:p>
          <a:p>
            <a:pPr algn="ctr"/>
            <a:r>
              <a:rPr lang="fr-FR" dirty="0"/>
              <a:t>Sponsor </a:t>
            </a:r>
            <a:r>
              <a:rPr lang="fr-FR" dirty="0" err="1"/>
              <a:t>selection</a:t>
            </a:r>
            <a:r>
              <a:rPr lang="fr-FR" dirty="0"/>
              <a:t> </a:t>
            </a:r>
          </a:p>
          <a:p>
            <a:pPr algn="ctr"/>
            <a:r>
              <a:rPr lang="fr-FR" dirty="0"/>
              <a:t>Financial </a:t>
            </a:r>
            <a:r>
              <a:rPr lang="fr-FR" dirty="0" err="1"/>
              <a:t>optimization</a:t>
            </a:r>
            <a:endParaRPr lang="fr-FR" dirty="0"/>
          </a:p>
          <a:p>
            <a:pPr algn="ctr"/>
            <a:r>
              <a:rPr lang="fr-FR" dirty="0"/>
              <a:t>Open call - </a:t>
            </a:r>
            <a:r>
              <a:rPr lang="fr-FR" dirty="0" err="1"/>
              <a:t>closing</a:t>
            </a:r>
            <a:endParaRPr lang="fr-FR" dirty="0"/>
          </a:p>
        </p:txBody>
      </p:sp>
      <p:sp>
        <p:nvSpPr>
          <p:cNvPr id="5" name="Ellipse 4"/>
          <p:cNvSpPr/>
          <p:nvPr/>
        </p:nvSpPr>
        <p:spPr>
          <a:xfrm>
            <a:off x="7974376" y="2918380"/>
            <a:ext cx="3789802" cy="24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t>Demand</a:t>
            </a:r>
            <a:r>
              <a:rPr lang="fr-FR" b="1" dirty="0"/>
              <a:t> &lt; </a:t>
            </a:r>
            <a:r>
              <a:rPr lang="fr-FR" b="1" dirty="0" err="1"/>
              <a:t>Supply</a:t>
            </a:r>
            <a:endParaRPr lang="fr-FR" b="1" dirty="0"/>
          </a:p>
          <a:p>
            <a:pPr algn="ctr"/>
            <a:endParaRPr lang="fr-FR" dirty="0"/>
          </a:p>
          <a:p>
            <a:pPr algn="ctr"/>
            <a:r>
              <a:rPr lang="fr-FR" dirty="0" err="1"/>
              <a:t>Others</a:t>
            </a:r>
            <a:r>
              <a:rPr lang="fr-FR" dirty="0"/>
              <a:t> clubs and </a:t>
            </a:r>
            <a:r>
              <a:rPr lang="fr-FR" dirty="0" err="1"/>
              <a:t>events</a:t>
            </a:r>
            <a:endParaRPr lang="fr-FR" dirty="0"/>
          </a:p>
          <a:p>
            <a:pPr algn="ctr"/>
            <a:r>
              <a:rPr lang="fr-FR" dirty="0" err="1"/>
              <a:t>Customization</a:t>
            </a:r>
            <a:endParaRPr lang="fr-FR" dirty="0"/>
          </a:p>
          <a:p>
            <a:pPr algn="ctr"/>
            <a:r>
              <a:rPr lang="fr-FR" dirty="0"/>
              <a:t>Prospect </a:t>
            </a:r>
          </a:p>
          <a:p>
            <a:pPr algn="ctr"/>
            <a:r>
              <a:rPr lang="fr-FR" dirty="0" err="1"/>
              <a:t>Introducing</a:t>
            </a:r>
            <a:r>
              <a:rPr lang="fr-FR" dirty="0"/>
              <a:t> + </a:t>
            </a:r>
            <a:r>
              <a:rPr lang="fr-FR" dirty="0" err="1"/>
              <a:t>closing</a:t>
            </a:r>
            <a:r>
              <a:rPr lang="fr-FR" dirty="0"/>
              <a:t>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545" y="3105665"/>
            <a:ext cx="3322882" cy="2049111"/>
          </a:xfrm>
          <a:prstGeom prst="rect">
            <a:avLst/>
          </a:prstGeom>
        </p:spPr>
      </p:pic>
    </p:spTree>
    <p:extLst>
      <p:ext uri="{BB962C8B-B14F-4D97-AF65-F5344CB8AC3E}">
        <p14:creationId xmlns:p14="http://schemas.microsoft.com/office/powerpoint/2010/main" val="1032194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746173" y="277813"/>
            <a:ext cx="8229600" cy="487362"/>
          </a:xfrm>
        </p:spPr>
        <p:txBody>
          <a:bodyPr>
            <a:normAutofit fontScale="90000"/>
          </a:bodyPr>
          <a:lstStyle/>
          <a:p>
            <a:pPr algn="ctr" eaLnBrk="1" hangingPunct="1">
              <a:defRPr/>
            </a:pPr>
            <a:r>
              <a:rPr lang="fr-FR" sz="3200" b="1" dirty="0" err="1">
                <a:solidFill>
                  <a:srgbClr val="000000"/>
                </a:solidFill>
                <a:effectLst>
                  <a:outerShdw blurRad="38100" dist="38100" dir="2700000" algn="tl">
                    <a:srgbClr val="C0C0C0"/>
                  </a:outerShdw>
                </a:effectLst>
              </a:rPr>
              <a:t>Make</a:t>
            </a:r>
            <a:r>
              <a:rPr lang="fr-FR" sz="3200" b="1" dirty="0">
                <a:solidFill>
                  <a:srgbClr val="000000"/>
                </a:solidFill>
                <a:effectLst>
                  <a:outerShdw blurRad="38100" dist="38100" dir="2700000" algn="tl">
                    <a:srgbClr val="C0C0C0"/>
                  </a:outerShdw>
                </a:effectLst>
              </a:rPr>
              <a:t> the </a:t>
            </a:r>
            <a:r>
              <a:rPr lang="fr-FR" sz="3200" b="1" dirty="0" err="1">
                <a:solidFill>
                  <a:srgbClr val="000000"/>
                </a:solidFill>
                <a:effectLst>
                  <a:outerShdw blurRad="38100" dist="38100" dir="2700000" algn="tl">
                    <a:srgbClr val="C0C0C0"/>
                  </a:outerShdw>
                </a:effectLst>
              </a:rPr>
              <a:t>difference</a:t>
            </a:r>
            <a:r>
              <a:rPr lang="fr-FR" sz="3200" b="1" dirty="0">
                <a:solidFill>
                  <a:srgbClr val="000000"/>
                </a:solidFill>
                <a:effectLst>
                  <a:outerShdw blurRad="38100" dist="38100" dir="2700000" algn="tl">
                    <a:srgbClr val="C0C0C0"/>
                  </a:outerShdw>
                </a:effectLst>
              </a:rPr>
              <a:t> </a:t>
            </a:r>
          </a:p>
        </p:txBody>
      </p:sp>
      <p:pic>
        <p:nvPicPr>
          <p:cNvPr id="5" name="Picture 3" descr="logo%20coca-c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286" y="1196975"/>
            <a:ext cx="16129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823" y="1828800"/>
            <a:ext cx="1439863"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logo_BNP_Parib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248" y="2924175"/>
            <a:ext cx="15113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409068" y="4172501"/>
            <a:ext cx="3455988"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err="1">
                <a:solidFill>
                  <a:srgbClr val="000000"/>
                </a:solidFill>
              </a:rPr>
              <a:t>Competitive</a:t>
            </a:r>
            <a:r>
              <a:rPr lang="fr-FR" altLang="fr-FR" sz="1800" b="1" dirty="0">
                <a:solidFill>
                  <a:srgbClr val="000000"/>
                </a:solidFill>
              </a:rPr>
              <a:t> </a:t>
            </a:r>
            <a:r>
              <a:rPr lang="fr-FR" altLang="fr-FR" sz="1800" b="1" dirty="0" err="1">
                <a:solidFill>
                  <a:srgbClr val="000000"/>
                </a:solidFill>
              </a:rPr>
              <a:t>advantage</a:t>
            </a:r>
            <a:endParaRPr lang="fr-FR" altLang="fr-FR" sz="1800" b="1" dirty="0">
              <a:solidFill>
                <a:srgbClr val="000000"/>
              </a:solidFill>
            </a:endParaRPr>
          </a:p>
          <a:p>
            <a:pPr algn="ctr" eaLnBrk="1" hangingPunct="1">
              <a:spcBef>
                <a:spcPct val="50000"/>
              </a:spcBef>
              <a:buClrTx/>
              <a:buSzTx/>
              <a:buFontTx/>
              <a:buNone/>
            </a:pPr>
            <a:endParaRPr lang="fr-FR" altLang="fr-FR" sz="1800" b="1" dirty="0">
              <a:solidFill>
                <a:srgbClr val="000000"/>
              </a:solidFill>
            </a:endParaRPr>
          </a:p>
          <a:p>
            <a:pPr algn="ctr" eaLnBrk="1" hangingPunct="1">
              <a:spcBef>
                <a:spcPct val="50000"/>
              </a:spcBef>
              <a:buClrTx/>
              <a:buSzTx/>
              <a:buFontTx/>
              <a:buNone/>
            </a:pPr>
            <a:r>
              <a:rPr lang="fr-FR" altLang="fr-FR" sz="1800" b="1" dirty="0">
                <a:solidFill>
                  <a:srgbClr val="000000"/>
                </a:solidFill>
              </a:rPr>
              <a:t>Not </a:t>
            </a:r>
            <a:r>
              <a:rPr lang="fr-FR" altLang="fr-FR" sz="1800" b="1" dirty="0" err="1">
                <a:solidFill>
                  <a:srgbClr val="000000"/>
                </a:solidFill>
              </a:rPr>
              <a:t>only</a:t>
            </a:r>
            <a:r>
              <a:rPr lang="fr-FR" altLang="fr-FR" sz="1800" b="1" dirty="0">
                <a:solidFill>
                  <a:srgbClr val="000000"/>
                </a:solidFill>
              </a:rPr>
              <a:t> </a:t>
            </a:r>
            <a:r>
              <a:rPr lang="fr-FR" altLang="fr-FR" sz="1800" b="1" dirty="0" err="1">
                <a:solidFill>
                  <a:srgbClr val="000000"/>
                </a:solidFill>
              </a:rPr>
              <a:t>visibility</a:t>
            </a:r>
            <a:r>
              <a:rPr lang="fr-FR" altLang="fr-FR" sz="1800" b="1" dirty="0">
                <a:solidFill>
                  <a:srgbClr val="000000"/>
                </a:solidFill>
              </a:rPr>
              <a:t> ! </a:t>
            </a:r>
          </a:p>
          <a:p>
            <a:pPr algn="ctr" eaLnBrk="1" hangingPunct="1">
              <a:spcBef>
                <a:spcPct val="50000"/>
              </a:spcBef>
              <a:buClrTx/>
              <a:buSzTx/>
              <a:buFontTx/>
              <a:buNone/>
            </a:pPr>
            <a:endParaRPr lang="fr-FR" altLang="fr-FR" sz="1800" b="1" dirty="0">
              <a:solidFill>
                <a:srgbClr val="000000"/>
              </a:solidFill>
            </a:endParaRPr>
          </a:p>
          <a:p>
            <a:pPr algn="ctr" eaLnBrk="1" hangingPunct="1">
              <a:spcBef>
                <a:spcPct val="50000"/>
              </a:spcBef>
              <a:buClrTx/>
              <a:buSzTx/>
              <a:buFontTx/>
              <a:buNone/>
            </a:pPr>
            <a:r>
              <a:rPr lang="fr-FR" altLang="fr-FR" sz="1800" b="1" dirty="0" err="1">
                <a:solidFill>
                  <a:srgbClr val="000000"/>
                </a:solidFill>
              </a:rPr>
              <a:t>Reputation</a:t>
            </a:r>
            <a:r>
              <a:rPr lang="fr-FR" altLang="fr-FR" sz="1800" b="1" dirty="0">
                <a:solidFill>
                  <a:srgbClr val="000000"/>
                </a:solidFill>
              </a:rPr>
              <a:t> ! </a:t>
            </a:r>
          </a:p>
          <a:p>
            <a:pPr algn="ctr" eaLnBrk="1" hangingPunct="1">
              <a:spcBef>
                <a:spcPct val="50000"/>
              </a:spcBef>
              <a:buClrTx/>
              <a:buSzTx/>
              <a:buFontTx/>
              <a:buNone/>
            </a:pPr>
            <a:endParaRPr lang="fr-FR" altLang="fr-FR" sz="1800" b="1" dirty="0">
              <a:solidFill>
                <a:srgbClr val="000000"/>
              </a:solidFill>
            </a:endParaRPr>
          </a:p>
        </p:txBody>
      </p:sp>
      <p:pic>
        <p:nvPicPr>
          <p:cNvPr id="9" name="Picture 7" descr="logoOran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4261" y="2924175"/>
            <a:ext cx="8651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8"/>
          <p:cNvSpPr>
            <a:spLocks noChangeShapeType="1"/>
          </p:cNvSpPr>
          <p:nvPr/>
        </p:nvSpPr>
        <p:spPr bwMode="auto">
          <a:xfrm>
            <a:off x="1288973" y="3933825"/>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1" name="Picture 9" descr="poweo_1182352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7823" y="1196975"/>
            <a:ext cx="13620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RedBull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8811" y="1916113"/>
            <a:ext cx="187166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logo_Alice300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0698" y="2060575"/>
            <a:ext cx="97631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logo_4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9261" y="3429000"/>
            <a:ext cx="1143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p:cNvSpPr txBox="1">
            <a:spLocks noChangeArrowheads="1"/>
          </p:cNvSpPr>
          <p:nvPr/>
        </p:nvSpPr>
        <p:spPr bwMode="auto">
          <a:xfrm>
            <a:off x="6688854" y="4605185"/>
            <a:ext cx="32400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err="1">
                <a:solidFill>
                  <a:srgbClr val="000000"/>
                </a:solidFill>
              </a:rPr>
              <a:t>Visibility</a:t>
            </a:r>
            <a:r>
              <a:rPr lang="fr-FR" altLang="fr-FR" sz="1800" b="1" dirty="0">
                <a:solidFill>
                  <a:srgbClr val="000000"/>
                </a:solidFill>
              </a:rPr>
              <a:t> </a:t>
            </a:r>
          </a:p>
          <a:p>
            <a:pPr algn="ctr" eaLnBrk="1" hangingPunct="1">
              <a:spcBef>
                <a:spcPct val="50000"/>
              </a:spcBef>
              <a:buClrTx/>
              <a:buSzTx/>
              <a:buFontTx/>
              <a:buNone/>
            </a:pPr>
            <a:r>
              <a:rPr lang="fr-FR" altLang="fr-FR" sz="1800" b="1" dirty="0">
                <a:solidFill>
                  <a:srgbClr val="000000"/>
                </a:solidFill>
              </a:rPr>
              <a:t>+</a:t>
            </a:r>
          </a:p>
          <a:p>
            <a:pPr algn="ctr" eaLnBrk="1" hangingPunct="1">
              <a:spcBef>
                <a:spcPct val="50000"/>
              </a:spcBef>
              <a:buClrTx/>
              <a:buSzTx/>
              <a:buFontTx/>
              <a:buNone/>
            </a:pPr>
            <a:r>
              <a:rPr lang="fr-FR" altLang="fr-FR" sz="1800" b="1" dirty="0" err="1">
                <a:solidFill>
                  <a:srgbClr val="000000"/>
                </a:solidFill>
              </a:rPr>
              <a:t>Sensemaking</a:t>
            </a:r>
            <a:r>
              <a:rPr lang="fr-FR" altLang="fr-FR" sz="1800" b="1" dirty="0">
                <a:solidFill>
                  <a:srgbClr val="000000"/>
                </a:solidFill>
              </a:rPr>
              <a:t> activation to </a:t>
            </a:r>
            <a:r>
              <a:rPr lang="fr-FR" altLang="fr-FR" sz="1800" b="1" dirty="0" err="1">
                <a:solidFill>
                  <a:srgbClr val="000000"/>
                </a:solidFill>
              </a:rPr>
              <a:t>create</a:t>
            </a:r>
            <a:r>
              <a:rPr lang="fr-FR" altLang="fr-FR" sz="1800" b="1" dirty="0">
                <a:solidFill>
                  <a:srgbClr val="000000"/>
                </a:solidFill>
              </a:rPr>
              <a:t> a </a:t>
            </a:r>
            <a:r>
              <a:rPr lang="fr-FR" altLang="fr-FR" sz="1800" b="1" dirty="0" err="1">
                <a:solidFill>
                  <a:srgbClr val="000000"/>
                </a:solidFill>
              </a:rPr>
              <a:t>difference</a:t>
            </a:r>
            <a:r>
              <a:rPr lang="fr-FR" altLang="fr-FR" sz="1800" b="1" dirty="0">
                <a:solidFill>
                  <a:srgbClr val="000000"/>
                </a:solidFill>
              </a:rPr>
              <a:t> </a:t>
            </a:r>
          </a:p>
        </p:txBody>
      </p:sp>
      <p:sp>
        <p:nvSpPr>
          <p:cNvPr id="16" name="Line 14"/>
          <p:cNvSpPr>
            <a:spLocks noChangeShapeType="1"/>
          </p:cNvSpPr>
          <p:nvPr/>
        </p:nvSpPr>
        <p:spPr bwMode="auto">
          <a:xfrm flipV="1">
            <a:off x="4852911" y="3068638"/>
            <a:ext cx="1008062" cy="3789362"/>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5"/>
          <p:cNvSpPr>
            <a:spLocks noChangeShapeType="1"/>
          </p:cNvSpPr>
          <p:nvPr/>
        </p:nvSpPr>
        <p:spPr bwMode="auto">
          <a:xfrm flipV="1">
            <a:off x="6148311" y="836613"/>
            <a:ext cx="360362" cy="1008062"/>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8" name="Picture 16" descr="tg_52624_Logo%20Lenovo%20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9398" y="981075"/>
            <a:ext cx="10795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xin_356b63b8e5c411d7b21c0001030784d9_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3136" y="3284538"/>
            <a:ext cx="1514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descr="logo_sony_lar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3411" y="908050"/>
            <a:ext cx="140652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128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4395" name="Rectangle 144394">
            <a:extLst>
              <a:ext uri="{FF2B5EF4-FFF2-40B4-BE49-F238E27FC236}">
                <a16:creationId xmlns:a16="http://schemas.microsoft.com/office/drawing/2014/main" id="{5FEF463D-EE6B-46FF-B7C7-74B09A96C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397" name="Group 144396">
            <a:extLst>
              <a:ext uri="{FF2B5EF4-FFF2-40B4-BE49-F238E27FC236}">
                <a16:creationId xmlns:a16="http://schemas.microsoft.com/office/drawing/2014/main" id="{11A27B3A-460C-4100-99B5-817F25979F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9" y="1498602"/>
            <a:ext cx="4403345" cy="3940174"/>
            <a:chOff x="827089" y="1498602"/>
            <a:chExt cx="4403345" cy="3940174"/>
          </a:xfrm>
          <a:effectLst>
            <a:outerShdw blurRad="381000" dist="152400" dir="5400000" algn="ctr" rotWithShape="0">
              <a:srgbClr val="000000">
                <a:alpha val="10000"/>
              </a:srgbClr>
            </a:outerShdw>
          </a:effectLst>
        </p:grpSpPr>
        <p:sp>
          <p:nvSpPr>
            <p:cNvPr id="144398" name="Freeform: Shape 144397">
              <a:extLst>
                <a:ext uri="{FF2B5EF4-FFF2-40B4-BE49-F238E27FC236}">
                  <a16:creationId xmlns:a16="http://schemas.microsoft.com/office/drawing/2014/main" id="{35450488-7F33-43E4-B4DA-CAB50A1CC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sp>
          <p:nvSpPr>
            <p:cNvPr id="144399" name="Freeform: Shape 144398">
              <a:extLst>
                <a:ext uri="{FF2B5EF4-FFF2-40B4-BE49-F238E27FC236}">
                  <a16:creationId xmlns:a16="http://schemas.microsoft.com/office/drawing/2014/main" id="{EE5154B2-BEF9-4C08-B6B1-9DED9F17C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grpSp>
      <p:sp>
        <p:nvSpPr>
          <p:cNvPr id="144388" name="Rectangle 4"/>
          <p:cNvSpPr>
            <a:spLocks noGrp="1" noChangeArrowheads="1"/>
          </p:cNvSpPr>
          <p:nvPr>
            <p:ph type="title"/>
          </p:nvPr>
        </p:nvSpPr>
        <p:spPr>
          <a:xfrm>
            <a:off x="1268127" y="2023558"/>
            <a:ext cx="3521265" cy="2491292"/>
          </a:xfrm>
        </p:spPr>
        <p:txBody>
          <a:bodyPr anchor="t">
            <a:normAutofit/>
          </a:bodyPr>
          <a:lstStyle/>
          <a:p>
            <a:pPr eaLnBrk="1" hangingPunct="1">
              <a:defRPr/>
            </a:pPr>
            <a:r>
              <a:rPr lang="fr-FR" sz="4000" b="1"/>
              <a:t>The Place</a:t>
            </a:r>
            <a:r>
              <a:rPr lang="fr-FR" sz="4000"/>
              <a:t> </a:t>
            </a:r>
            <a:r>
              <a:rPr lang="fr-FR" sz="4000" b="1"/>
              <a:t>to leverage and activate</a:t>
            </a:r>
            <a:r>
              <a:rPr lang="fr-FR" sz="4000"/>
              <a:t> </a:t>
            </a:r>
          </a:p>
        </p:txBody>
      </p:sp>
      <p:sp>
        <p:nvSpPr>
          <p:cNvPr id="144401" name="Freeform: Shape 144400">
            <a:extLst>
              <a:ext uri="{FF2B5EF4-FFF2-40B4-BE49-F238E27FC236}">
                <a16:creationId xmlns:a16="http://schemas.microsoft.com/office/drawing/2014/main" id="{30B5ED20-499B-41E7-95BE-8BBD31314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403" name="Freeform: Shape 144402">
            <a:extLst>
              <a:ext uri="{FF2B5EF4-FFF2-40B4-BE49-F238E27FC236}">
                <a16:creationId xmlns:a16="http://schemas.microsoft.com/office/drawing/2014/main" id="{35A51D22-76EA-4C70-B5C9-ED3946924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390" name="Rectangle 6"/>
          <p:cNvSpPr>
            <a:spLocks noGrp="1" noChangeArrowheads="1"/>
          </p:cNvSpPr>
          <p:nvPr>
            <p:ph idx="1"/>
          </p:nvPr>
        </p:nvSpPr>
        <p:spPr>
          <a:xfrm>
            <a:off x="6099175" y="1311088"/>
            <a:ext cx="5276850" cy="4327261"/>
          </a:xfrm>
        </p:spPr>
        <p:txBody>
          <a:bodyPr>
            <a:normAutofit/>
          </a:bodyPr>
          <a:lstStyle/>
          <a:p>
            <a:pPr eaLnBrk="1" hangingPunct="1">
              <a:defRPr/>
            </a:pPr>
            <a:r>
              <a:rPr lang="fr-FR" sz="1900">
                <a:solidFill>
                  <a:schemeClr val="tx1">
                    <a:alpha val="80000"/>
                  </a:schemeClr>
                </a:solidFill>
              </a:rPr>
              <a:t>Sponsorship leverage can be defined as “the act of using collateral marketing communications to exploit the </a:t>
            </a:r>
            <a:r>
              <a:rPr lang="fr-FR" sz="1900" b="1">
                <a:solidFill>
                  <a:schemeClr val="tx1">
                    <a:alpha val="80000"/>
                  </a:schemeClr>
                </a:solidFill>
              </a:rPr>
              <a:t>commercial potential</a:t>
            </a:r>
            <a:r>
              <a:rPr lang="fr-FR" sz="1900">
                <a:solidFill>
                  <a:schemeClr val="tx1">
                    <a:alpha val="80000"/>
                  </a:schemeClr>
                </a:solidFill>
              </a:rPr>
              <a:t> of the </a:t>
            </a:r>
            <a:r>
              <a:rPr lang="fr-FR" sz="1900" b="1">
                <a:solidFill>
                  <a:schemeClr val="tx1">
                    <a:alpha val="80000"/>
                  </a:schemeClr>
                </a:solidFill>
              </a:rPr>
              <a:t>association </a:t>
            </a:r>
            <a:r>
              <a:rPr lang="fr-FR" sz="1900">
                <a:solidFill>
                  <a:schemeClr val="tx1">
                    <a:alpha val="80000"/>
                  </a:schemeClr>
                </a:solidFill>
              </a:rPr>
              <a:t>between a sponsee and sponsor.”</a:t>
            </a:r>
          </a:p>
          <a:p>
            <a:pPr eaLnBrk="1" hangingPunct="1">
              <a:defRPr/>
            </a:pPr>
            <a:endParaRPr lang="fr-FR" sz="1900">
              <a:solidFill>
                <a:schemeClr val="tx1">
                  <a:alpha val="80000"/>
                </a:schemeClr>
              </a:solidFill>
            </a:endParaRPr>
          </a:p>
          <a:p>
            <a:pPr eaLnBrk="1" hangingPunct="1">
              <a:defRPr/>
            </a:pPr>
            <a:r>
              <a:rPr lang="fr-FR" sz="1900">
                <a:solidFill>
                  <a:schemeClr val="tx1">
                    <a:alpha val="80000"/>
                  </a:schemeClr>
                </a:solidFill>
              </a:rPr>
              <a:t>Activational communications (or activation) can be described as “communications that </a:t>
            </a:r>
            <a:r>
              <a:rPr lang="fr-FR" sz="1900" b="1">
                <a:solidFill>
                  <a:schemeClr val="tx1">
                    <a:alpha val="80000"/>
                  </a:schemeClr>
                </a:solidFill>
              </a:rPr>
              <a:t>promote the</a:t>
            </a:r>
            <a:r>
              <a:rPr lang="fr-FR" sz="1900">
                <a:solidFill>
                  <a:schemeClr val="tx1">
                    <a:alpha val="80000"/>
                  </a:schemeClr>
                </a:solidFill>
              </a:rPr>
              <a:t> </a:t>
            </a:r>
            <a:r>
              <a:rPr lang="fr-FR" sz="1900" b="1">
                <a:solidFill>
                  <a:schemeClr val="tx1">
                    <a:alpha val="80000"/>
                  </a:schemeClr>
                </a:solidFill>
              </a:rPr>
              <a:t>engagement, involvement, or participation</a:t>
            </a:r>
            <a:r>
              <a:rPr lang="fr-FR" sz="1900">
                <a:solidFill>
                  <a:schemeClr val="tx1">
                    <a:alpha val="80000"/>
                  </a:schemeClr>
                </a:solidFill>
              </a:rPr>
              <a:t> of the sponsorship </a:t>
            </a:r>
            <a:r>
              <a:rPr lang="fr-FR" sz="1900" b="1">
                <a:solidFill>
                  <a:schemeClr val="tx1">
                    <a:alpha val="80000"/>
                  </a:schemeClr>
                </a:solidFill>
              </a:rPr>
              <a:t>audience</a:t>
            </a:r>
            <a:r>
              <a:rPr lang="fr-FR" sz="1900">
                <a:solidFill>
                  <a:schemeClr val="tx1">
                    <a:alpha val="80000"/>
                  </a:schemeClr>
                </a:solidFill>
              </a:rPr>
              <a:t> with the sponsor”</a:t>
            </a:r>
          </a:p>
          <a:p>
            <a:pPr eaLnBrk="1" hangingPunct="1">
              <a:defRPr/>
            </a:pPr>
            <a:endParaRPr lang="fr-FR" sz="1900">
              <a:solidFill>
                <a:schemeClr val="tx1">
                  <a:alpha val="80000"/>
                </a:schemeClr>
              </a:solidFill>
            </a:endParaRPr>
          </a:p>
          <a:p>
            <a:pPr eaLnBrk="1" hangingPunct="1">
              <a:buFont typeface="Wingdings" pitchFamily="2" charset="2"/>
              <a:buNone/>
              <a:defRPr/>
            </a:pPr>
            <a:r>
              <a:rPr lang="fr-FR" sz="1900" i="1">
                <a:solidFill>
                  <a:schemeClr val="tx1">
                    <a:alpha val="80000"/>
                  </a:schemeClr>
                </a:solidFill>
              </a:rPr>
              <a:t>(Weeks, Cornwell &amp; Drennan, Psychology &amp; Marketing, 2008)</a:t>
            </a:r>
            <a:br>
              <a:rPr lang="fr-FR" sz="1900">
                <a:solidFill>
                  <a:schemeClr val="tx1">
                    <a:alpha val="80000"/>
                  </a:schemeClr>
                </a:solidFill>
              </a:rPr>
            </a:br>
            <a:endParaRPr lang="fr-FR" sz="1900">
              <a:solidFill>
                <a:schemeClr val="tx1">
                  <a:alpha val="80000"/>
                </a:schemeClr>
              </a:solidFill>
            </a:endParaRPr>
          </a:p>
        </p:txBody>
      </p:sp>
    </p:spTree>
    <p:extLst>
      <p:ext uri="{BB962C8B-B14F-4D97-AF65-F5344CB8AC3E}">
        <p14:creationId xmlns:p14="http://schemas.microsoft.com/office/powerpoint/2010/main" val="354319360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392B23F-0E8A-BF51-34AD-E541D1EAD26B}"/>
              </a:ext>
            </a:extLst>
          </p:cNvPr>
          <p:cNvPicPr>
            <a:picLocks noChangeAspect="1"/>
          </p:cNvPicPr>
          <p:nvPr/>
        </p:nvPicPr>
        <p:blipFill>
          <a:blip r:embed="rId2"/>
          <a:stretch>
            <a:fillRect/>
          </a:stretch>
        </p:blipFill>
        <p:spPr>
          <a:xfrm>
            <a:off x="0" y="9477"/>
            <a:ext cx="12192000" cy="6839045"/>
          </a:xfrm>
          <a:prstGeom prst="rect">
            <a:avLst/>
          </a:prstGeom>
        </p:spPr>
      </p:pic>
    </p:spTree>
    <p:extLst>
      <p:ext uri="{BB962C8B-B14F-4D97-AF65-F5344CB8AC3E}">
        <p14:creationId xmlns:p14="http://schemas.microsoft.com/office/powerpoint/2010/main" val="3914738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Role of CRM in Sponsorship">
            <a:hlinkClick r:id="" action="ppaction://media"/>
          </p:cNvPr>
          <p:cNvPicPr>
            <a:picLocks noChangeAspect="1"/>
          </p:cNvPicPr>
          <p:nvPr>
            <a:videoFile r:link="rId1"/>
            <p:extLst>
              <p:ext uri="{DAA4B4D4-6D71-4841-9C94-3DE7FCFB9230}">
                <p14:media xmlns:p14="http://schemas.microsoft.com/office/powerpoint/2010/main" r:embed="rId2">
                  <p14:trim end="10971.6666"/>
                </p14:media>
              </p:ext>
            </p:extLst>
          </p:nvPr>
        </p:nvPicPr>
        <p:blipFill>
          <a:blip r:embed="rId5"/>
          <a:stretch>
            <a:fillRect/>
          </a:stretch>
        </p:blipFill>
        <p:spPr>
          <a:xfrm>
            <a:off x="0" y="12032"/>
            <a:ext cx="12192000" cy="6858000"/>
          </a:xfrm>
          <a:prstGeom prst="rect">
            <a:avLst/>
          </a:prstGeom>
        </p:spPr>
      </p:pic>
    </p:spTree>
    <p:extLst>
      <p:ext uri="{BB962C8B-B14F-4D97-AF65-F5344CB8AC3E}">
        <p14:creationId xmlns:p14="http://schemas.microsoft.com/office/powerpoint/2010/main" val="152966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30331" y="953368"/>
            <a:ext cx="10058400" cy="4023360"/>
          </a:xfrm>
        </p:spPr>
        <p:txBody>
          <a:bodyPr>
            <a:normAutofit/>
          </a:bodyPr>
          <a:lstStyle/>
          <a:p>
            <a:pPr algn="ctr"/>
            <a:r>
              <a:rPr lang="fr-FR" sz="4400" b="1" dirty="0">
                <a:solidFill>
                  <a:schemeClr val="bg1"/>
                </a:solidFill>
              </a:rPr>
              <a:t>ACTIVATION</a:t>
            </a:r>
          </a:p>
          <a:p>
            <a:pPr algn="ctr"/>
            <a:r>
              <a:rPr lang="fr-FR" sz="4400" b="1" dirty="0">
                <a:solidFill>
                  <a:schemeClr val="bg1"/>
                </a:solidFill>
              </a:rPr>
              <a:t>« </a:t>
            </a:r>
            <a:r>
              <a:rPr lang="fr-FR" sz="4400" b="1" dirty="0" err="1">
                <a:solidFill>
                  <a:schemeClr val="bg1"/>
                </a:solidFill>
              </a:rPr>
              <a:t>Connect</a:t>
            </a:r>
            <a:r>
              <a:rPr lang="fr-FR" sz="4400" b="1" dirty="0">
                <a:solidFill>
                  <a:schemeClr val="bg1"/>
                </a:solidFill>
              </a:rPr>
              <a:t> the fans to the brands »</a:t>
            </a:r>
          </a:p>
        </p:txBody>
      </p:sp>
    </p:spTree>
    <p:extLst>
      <p:ext uri="{BB962C8B-B14F-4D97-AF65-F5344CB8AC3E}">
        <p14:creationId xmlns:p14="http://schemas.microsoft.com/office/powerpoint/2010/main" val="4085289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Which of the following marketing communications channels do you use to leverage your sponsorship programs"/>
          <p:cNvPicPr>
            <a:picLocks noChangeAspect="1" noChangeArrowheads="1"/>
          </p:cNvPicPr>
          <p:nvPr/>
        </p:nvPicPr>
        <p:blipFill rotWithShape="1">
          <a:blip r:embed="rId2">
            <a:extLst>
              <a:ext uri="{28A0092B-C50C-407E-A947-70E740481C1C}">
                <a14:useLocalDpi xmlns:a14="http://schemas.microsoft.com/office/drawing/2010/main" val="0"/>
              </a:ext>
            </a:extLst>
          </a:blip>
          <a:srcRect t="10781" b="22309"/>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65197" y="5120640"/>
            <a:ext cx="10058400" cy="822960"/>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2600" b="1" spc="-50">
                <a:solidFill>
                  <a:srgbClr val="FFFFFF"/>
                </a:solidFill>
                <a:latin typeface="+mj-lt"/>
                <a:ea typeface="+mj-ea"/>
                <a:cs typeface="+mj-cs"/>
              </a:rPr>
              <a:t>Which of the following marketing communications channels do you use to leverage your sponsorship programs ?</a:t>
            </a:r>
          </a:p>
        </p:txBody>
      </p:sp>
    </p:spTree>
    <p:extLst>
      <p:ext uri="{BB962C8B-B14F-4D97-AF65-F5344CB8AC3E}">
        <p14:creationId xmlns:p14="http://schemas.microsoft.com/office/powerpoint/2010/main" val="3397437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69940" y="365124"/>
            <a:ext cx="6172200" cy="1828800"/>
          </a:xfrm>
        </p:spPr>
        <p:txBody>
          <a:bodyPr vert="horz" lIns="91440" tIns="45720" rIns="91440" bIns="45720" rtlCol="0">
            <a:normAutofit/>
          </a:bodyPr>
          <a:lstStyle/>
          <a:p>
            <a:r>
              <a:rPr lang="en-US" b="1"/>
              <a:t>Promotional strategy</a:t>
            </a:r>
          </a:p>
        </p:txBody>
      </p:sp>
      <p:pic>
        <p:nvPicPr>
          <p:cNvPr id="21" name="Espace réservé du contenu 20"/>
          <p:cNvPicPr>
            <a:picLocks noChangeAspect="1"/>
          </p:cNvPicPr>
          <p:nvPr/>
        </p:nvPicPr>
        <p:blipFill rotWithShape="1">
          <a:blip r:embed="rId2">
            <a:extLst>
              <a:ext uri="{28A0092B-C50C-407E-A947-70E740481C1C}">
                <a14:useLocalDpi xmlns:a14="http://schemas.microsoft.com/office/drawing/2010/main" val="0"/>
              </a:ext>
            </a:extLst>
          </a:blip>
          <a:srcRect r="509"/>
          <a:stretch/>
        </p:blipFill>
        <p:spPr>
          <a:xfrm>
            <a:off x="20" y="10"/>
            <a:ext cx="4639713" cy="6857990"/>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
        <p:nvSpPr>
          <p:cNvPr id="26" name="Content Placeholder 25">
            <a:extLst>
              <a:ext uri="{FF2B5EF4-FFF2-40B4-BE49-F238E27FC236}">
                <a16:creationId xmlns:a16="http://schemas.microsoft.com/office/drawing/2014/main" id="{1B614E05-0648-4F5A-88FC-C51283F5CF01}"/>
              </a:ext>
            </a:extLst>
          </p:cNvPr>
          <p:cNvSpPr>
            <a:spLocks noGrp="1"/>
          </p:cNvSpPr>
          <p:nvPr>
            <p:ph idx="1"/>
          </p:nvPr>
        </p:nvSpPr>
        <p:spPr>
          <a:xfrm>
            <a:off x="5069940" y="2322576"/>
            <a:ext cx="6172200" cy="3858768"/>
          </a:xfrm>
        </p:spPr>
        <p:txBody>
          <a:bodyPr vert="horz" lIns="91440" tIns="45720" rIns="91440" bIns="45720" rtlCol="0">
            <a:normAutofit/>
          </a:bodyPr>
          <a:lstStyle/>
          <a:p>
            <a:pPr marL="0" indent="0">
              <a:buNone/>
            </a:pPr>
            <a:r>
              <a:rPr lang="en-US" sz="2400" b="1" cap="all" spc="200">
                <a:latin typeface="+mj-lt"/>
              </a:rPr>
              <a:t>Any form of communication used to inform, persuade or remind about company products and services (Keller)</a:t>
            </a:r>
          </a:p>
        </p:txBody>
      </p:sp>
    </p:spTree>
    <p:extLst>
      <p:ext uri="{BB962C8B-B14F-4D97-AF65-F5344CB8AC3E}">
        <p14:creationId xmlns:p14="http://schemas.microsoft.com/office/powerpoint/2010/main" val="596739322"/>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341084" y="277814"/>
            <a:ext cx="8229600" cy="414337"/>
          </a:xfrm>
        </p:spPr>
        <p:txBody>
          <a:bodyPr>
            <a:normAutofit fontScale="90000"/>
          </a:bodyPr>
          <a:lstStyle/>
          <a:p>
            <a:pPr algn="ctr"/>
            <a:r>
              <a:rPr lang="fr-FR" sz="4000" b="1" dirty="0"/>
              <a:t>Activation axis</a:t>
            </a:r>
          </a:p>
        </p:txBody>
      </p:sp>
      <p:sp>
        <p:nvSpPr>
          <p:cNvPr id="5" name="AutoShape 3"/>
          <p:cNvSpPr>
            <a:spLocks noChangeArrowheads="1"/>
          </p:cNvSpPr>
          <p:nvPr/>
        </p:nvSpPr>
        <p:spPr bwMode="auto">
          <a:xfrm rot="10800000">
            <a:off x="2423634" y="1124744"/>
            <a:ext cx="4679950" cy="5733256"/>
          </a:xfrm>
          <a:prstGeom prst="triangle">
            <a:avLst>
              <a:gd name="adj" fmla="val 50000"/>
            </a:avLst>
          </a:prstGeom>
          <a:solidFill>
            <a:srgbClr val="99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fr-FR" dirty="0"/>
          </a:p>
          <a:p>
            <a:pPr algn="ctr"/>
            <a:endParaRPr lang="fr-FR" b="1" dirty="0"/>
          </a:p>
          <a:p>
            <a:pPr algn="ctr"/>
            <a:endParaRPr lang="fr-FR" b="1" dirty="0"/>
          </a:p>
          <a:p>
            <a:pPr algn="ctr"/>
            <a:endParaRPr lang="fr-FR" b="1" dirty="0"/>
          </a:p>
          <a:p>
            <a:pPr algn="ctr"/>
            <a:endParaRPr lang="fr-FR" b="1" dirty="0"/>
          </a:p>
          <a:p>
            <a:pPr algn="ctr"/>
            <a:r>
              <a:rPr lang="fr-FR" b="1" dirty="0" err="1">
                <a:solidFill>
                  <a:srgbClr val="FFC000"/>
                </a:solidFill>
              </a:rPr>
              <a:t>Visibility</a:t>
            </a:r>
            <a:endParaRPr lang="fr-FR" b="1" dirty="0">
              <a:solidFill>
                <a:srgbClr val="FFC000"/>
              </a:solidFill>
            </a:endParaRPr>
          </a:p>
          <a:p>
            <a:pPr algn="ctr"/>
            <a:endParaRPr lang="fr-FR" b="1" dirty="0">
              <a:solidFill>
                <a:srgbClr val="FFC000"/>
              </a:solidFill>
            </a:endParaRPr>
          </a:p>
          <a:p>
            <a:pPr algn="ctr"/>
            <a:endParaRPr lang="fr-FR" b="1" dirty="0">
              <a:solidFill>
                <a:srgbClr val="FFC000"/>
              </a:solidFill>
            </a:endParaRPr>
          </a:p>
          <a:p>
            <a:pPr algn="ctr"/>
            <a:r>
              <a:rPr lang="fr-FR" b="1" dirty="0" err="1">
                <a:solidFill>
                  <a:srgbClr val="FFC000"/>
                </a:solidFill>
              </a:rPr>
              <a:t>Relational</a:t>
            </a:r>
            <a:endParaRPr lang="fr-FR" b="1" dirty="0">
              <a:solidFill>
                <a:srgbClr val="FFC000"/>
              </a:solidFill>
            </a:endParaRPr>
          </a:p>
          <a:p>
            <a:pPr algn="ctr"/>
            <a:endParaRPr lang="fr-FR" b="1" dirty="0">
              <a:solidFill>
                <a:srgbClr val="FFC000"/>
              </a:solidFill>
            </a:endParaRPr>
          </a:p>
          <a:p>
            <a:pPr algn="ctr"/>
            <a:endParaRPr lang="fr-FR" b="1" dirty="0">
              <a:solidFill>
                <a:srgbClr val="FFC000"/>
              </a:solidFill>
            </a:endParaRPr>
          </a:p>
          <a:p>
            <a:pPr algn="ctr"/>
            <a:r>
              <a:rPr lang="fr-FR" b="1" dirty="0" err="1">
                <a:solidFill>
                  <a:srgbClr val="FFC000"/>
                </a:solidFill>
              </a:rPr>
              <a:t>Hospitality</a:t>
            </a:r>
            <a:endParaRPr lang="fr-FR" b="1" dirty="0">
              <a:solidFill>
                <a:srgbClr val="FFC000"/>
              </a:solidFill>
            </a:endParaRPr>
          </a:p>
          <a:p>
            <a:pPr algn="ctr"/>
            <a:endParaRPr lang="fr-FR" b="1" dirty="0">
              <a:solidFill>
                <a:srgbClr val="FFC000"/>
              </a:solidFill>
            </a:endParaRPr>
          </a:p>
          <a:p>
            <a:pPr algn="ctr"/>
            <a:endParaRPr lang="fr-FR" b="1" dirty="0">
              <a:solidFill>
                <a:srgbClr val="FFC000"/>
              </a:solidFill>
            </a:endParaRPr>
          </a:p>
          <a:p>
            <a:pPr algn="ctr"/>
            <a:endParaRPr lang="fr-FR" b="1" dirty="0">
              <a:solidFill>
                <a:srgbClr val="FFC000"/>
              </a:solidFill>
            </a:endParaRPr>
          </a:p>
          <a:p>
            <a:pPr algn="ctr"/>
            <a:r>
              <a:rPr lang="fr-FR" b="1" dirty="0">
                <a:solidFill>
                  <a:srgbClr val="FFC000"/>
                </a:solidFill>
              </a:rPr>
              <a:t>Entertainment</a:t>
            </a:r>
          </a:p>
          <a:p>
            <a:pPr algn="ctr"/>
            <a:r>
              <a:rPr lang="fr-FR" b="1" dirty="0" err="1">
                <a:solidFill>
                  <a:srgbClr val="FFC000"/>
                </a:solidFill>
              </a:rPr>
              <a:t>Experiential</a:t>
            </a:r>
            <a:endParaRPr lang="fr-FR" b="1" dirty="0">
              <a:solidFill>
                <a:srgbClr val="FFC000"/>
              </a:solidFill>
            </a:endParaRPr>
          </a:p>
        </p:txBody>
      </p:sp>
      <p:sp>
        <p:nvSpPr>
          <p:cNvPr id="6" name="WordArt 4"/>
          <p:cNvSpPr>
            <a:spLocks noChangeArrowheads="1" noChangeShapeType="1" noTextEdit="1"/>
          </p:cNvSpPr>
          <p:nvPr/>
        </p:nvSpPr>
        <p:spPr bwMode="auto">
          <a:xfrm rot="5400000">
            <a:off x="1001629" y="2006999"/>
            <a:ext cx="2088359" cy="323850"/>
          </a:xfrm>
          <a:prstGeom prst="rect">
            <a:avLst/>
          </a:prstGeom>
          <a:extLst>
            <a:ext uri="{AF507438-7753-43E0-B8FC-AC1667EBCBE1}">
              <a14:hiddenEffects xmlns:a14="http://schemas.microsoft.com/office/drawing/2010/main">
                <a:effectLst/>
              </a14:hiddenEffects>
            </a:ext>
          </a:extLst>
        </p:spPr>
        <p:txBody>
          <a:bodyPr vert="wordArtVert" wrap="none" fromWordArt="1">
            <a:prstTxWarp prst="textPlain">
              <a:avLst>
                <a:gd name="adj" fmla="val 50000"/>
              </a:avLst>
            </a:prstTxWarp>
          </a:bodyPr>
          <a:lstStyle/>
          <a:p>
            <a:pPr algn="ctr" fontAlgn="auto"/>
            <a:r>
              <a:rPr lang="fr-FR" sz="3600" kern="10" dirty="0" err="1">
                <a:ln w="9525">
                  <a:solidFill>
                    <a:srgbClr val="000000"/>
                  </a:solidFill>
                  <a:round/>
                  <a:headEnd/>
                  <a:tailEnd/>
                </a:ln>
                <a:latin typeface="Arial Black"/>
              </a:rPr>
              <a:t>classical</a:t>
            </a:r>
            <a:endParaRPr lang="fr-FR" sz="3600" kern="10" dirty="0">
              <a:ln w="9525">
                <a:solidFill>
                  <a:srgbClr val="000000"/>
                </a:solidFill>
                <a:round/>
                <a:headEnd/>
                <a:tailEnd/>
              </a:ln>
              <a:latin typeface="Arial Black"/>
            </a:endParaRPr>
          </a:p>
        </p:txBody>
      </p:sp>
      <p:sp>
        <p:nvSpPr>
          <p:cNvPr id="7" name="WordArt 5"/>
          <p:cNvSpPr>
            <a:spLocks noChangeArrowheads="1" noChangeShapeType="1" noTextEdit="1"/>
          </p:cNvSpPr>
          <p:nvPr/>
        </p:nvSpPr>
        <p:spPr bwMode="auto">
          <a:xfrm rot="5400000">
            <a:off x="897138" y="4853670"/>
            <a:ext cx="2297342" cy="323850"/>
          </a:xfrm>
          <a:prstGeom prst="rect">
            <a:avLst/>
          </a:prstGeom>
          <a:extLst>
            <a:ext uri="{AF507438-7753-43E0-B8FC-AC1667EBCBE1}">
              <a14:hiddenEffects xmlns:a14="http://schemas.microsoft.com/office/drawing/2010/main">
                <a:effectLst/>
              </a14:hiddenEffects>
            </a:ext>
          </a:extLst>
        </p:spPr>
        <p:txBody>
          <a:bodyPr vert="wordArtVert" wrap="none" fromWordArt="1">
            <a:prstTxWarp prst="textPlain">
              <a:avLst>
                <a:gd name="adj" fmla="val 50000"/>
              </a:avLst>
            </a:prstTxWarp>
          </a:bodyPr>
          <a:lstStyle/>
          <a:p>
            <a:pPr algn="ctr" fontAlgn="auto"/>
            <a:r>
              <a:rPr lang="fr-FR" sz="3600" kern="10" dirty="0" err="1">
                <a:ln w="9525">
                  <a:solidFill>
                    <a:srgbClr val="000000"/>
                  </a:solidFill>
                  <a:round/>
                  <a:headEnd/>
                  <a:tailEnd/>
                </a:ln>
                <a:latin typeface="Arial Black"/>
              </a:rPr>
              <a:t>innovationt</a:t>
            </a:r>
            <a:endParaRPr lang="fr-FR" sz="3600" kern="10" dirty="0">
              <a:ln w="9525">
                <a:solidFill>
                  <a:srgbClr val="000000"/>
                </a:solidFill>
                <a:round/>
                <a:headEnd/>
                <a:tailEnd/>
              </a:ln>
              <a:latin typeface="Arial Black"/>
            </a:endParaRPr>
          </a:p>
        </p:txBody>
      </p:sp>
      <p:sp>
        <p:nvSpPr>
          <p:cNvPr id="8" name="Line 6"/>
          <p:cNvSpPr>
            <a:spLocks noChangeShapeType="1"/>
          </p:cNvSpPr>
          <p:nvPr/>
        </p:nvSpPr>
        <p:spPr bwMode="auto">
          <a:xfrm>
            <a:off x="2352197" y="1412876"/>
            <a:ext cx="0" cy="504031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 name="Rectangle 7"/>
          <p:cNvSpPr>
            <a:spLocks noChangeArrowheads="1"/>
          </p:cNvSpPr>
          <p:nvPr/>
        </p:nvSpPr>
        <p:spPr bwMode="auto">
          <a:xfrm>
            <a:off x="7248047" y="981076"/>
            <a:ext cx="3600450" cy="936625"/>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algn="ctr"/>
            <a:r>
              <a:rPr lang="fr-FR" b="1" dirty="0" err="1">
                <a:solidFill>
                  <a:srgbClr val="000000"/>
                </a:solidFill>
                <a:effectLst>
                  <a:outerShdw blurRad="38100" dist="38100" dir="2700000" algn="tl">
                    <a:srgbClr val="FFFFFF"/>
                  </a:outerShdw>
                </a:effectLst>
              </a:rPr>
              <a:t>Sponsorship</a:t>
            </a:r>
            <a:r>
              <a:rPr lang="fr-FR" b="1" dirty="0">
                <a:solidFill>
                  <a:srgbClr val="000000"/>
                </a:solidFill>
                <a:effectLst>
                  <a:outerShdw blurRad="38100" dist="38100" dir="2700000" algn="tl">
                    <a:srgbClr val="FFFFFF"/>
                  </a:outerShdw>
                </a:effectLst>
              </a:rPr>
              <a:t> – </a:t>
            </a:r>
          </a:p>
          <a:p>
            <a:pPr algn="ctr"/>
            <a:r>
              <a:rPr lang="fr-FR" b="1" dirty="0">
                <a:solidFill>
                  <a:srgbClr val="000000"/>
                </a:solidFill>
                <a:effectLst>
                  <a:outerShdw blurRad="38100" dist="38100" dir="2700000" algn="tl">
                    <a:srgbClr val="FFFFFF"/>
                  </a:outerShdw>
                </a:effectLst>
              </a:rPr>
              <a:t>Event Communication</a:t>
            </a:r>
            <a:endParaRPr lang="fr-FR" dirty="0">
              <a:solidFill>
                <a:srgbClr val="000000"/>
              </a:solidFill>
            </a:endParaRPr>
          </a:p>
        </p:txBody>
      </p:sp>
      <p:sp>
        <p:nvSpPr>
          <p:cNvPr id="10" name="Rectangle 8"/>
          <p:cNvSpPr>
            <a:spLocks noChangeArrowheads="1"/>
          </p:cNvSpPr>
          <p:nvPr/>
        </p:nvSpPr>
        <p:spPr bwMode="auto">
          <a:xfrm>
            <a:off x="7248047" y="2060576"/>
            <a:ext cx="3600450" cy="1152525"/>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algn="ctr"/>
            <a:r>
              <a:rPr lang="fr-FR" b="1" dirty="0">
                <a:solidFill>
                  <a:srgbClr val="000000"/>
                </a:solidFill>
                <a:effectLst>
                  <a:outerShdw blurRad="38100" dist="38100" dir="2700000" algn="tl">
                    <a:srgbClr val="FFFFFF"/>
                  </a:outerShdw>
                </a:effectLst>
              </a:rPr>
              <a:t>CRM</a:t>
            </a:r>
            <a:endParaRPr lang="fr-FR" dirty="0">
              <a:solidFill>
                <a:srgbClr val="000000"/>
              </a:solidFill>
            </a:endParaRPr>
          </a:p>
        </p:txBody>
      </p:sp>
      <p:sp>
        <p:nvSpPr>
          <p:cNvPr id="11" name="Rectangle 9"/>
          <p:cNvSpPr>
            <a:spLocks noChangeArrowheads="1"/>
          </p:cNvSpPr>
          <p:nvPr/>
        </p:nvSpPr>
        <p:spPr bwMode="auto">
          <a:xfrm>
            <a:off x="7248047" y="3357564"/>
            <a:ext cx="3600450" cy="936625"/>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algn="ctr"/>
            <a:r>
              <a:rPr lang="fr-FR" b="1" dirty="0">
                <a:solidFill>
                  <a:srgbClr val="000000"/>
                </a:solidFill>
                <a:effectLst>
                  <a:outerShdw blurRad="38100" dist="38100" dir="2700000" algn="tl">
                    <a:srgbClr val="FFFFFF"/>
                  </a:outerShdw>
                </a:effectLst>
              </a:rPr>
              <a:t>Services Marketing</a:t>
            </a:r>
            <a:endParaRPr lang="fr-FR" dirty="0">
              <a:solidFill>
                <a:srgbClr val="000000"/>
              </a:solidFill>
            </a:endParaRPr>
          </a:p>
        </p:txBody>
      </p:sp>
      <p:sp>
        <p:nvSpPr>
          <p:cNvPr id="12" name="Rectangle 10"/>
          <p:cNvSpPr>
            <a:spLocks noChangeArrowheads="1"/>
          </p:cNvSpPr>
          <p:nvPr/>
        </p:nvSpPr>
        <p:spPr bwMode="auto">
          <a:xfrm>
            <a:off x="7248047" y="4437064"/>
            <a:ext cx="3600450" cy="1368425"/>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algn="ctr"/>
            <a:r>
              <a:rPr lang="fr-FR" b="1" dirty="0" err="1">
                <a:solidFill>
                  <a:srgbClr val="000000"/>
                </a:solidFill>
                <a:effectLst>
                  <a:outerShdw blurRad="38100" dist="38100" dir="2700000" algn="tl">
                    <a:srgbClr val="FFFFFF"/>
                  </a:outerShdw>
                </a:effectLst>
              </a:rPr>
              <a:t>Experiential</a:t>
            </a:r>
            <a:r>
              <a:rPr lang="fr-FR" b="1" dirty="0">
                <a:solidFill>
                  <a:srgbClr val="000000"/>
                </a:solidFill>
                <a:effectLst>
                  <a:outerShdw blurRad="38100" dist="38100" dir="2700000" algn="tl">
                    <a:srgbClr val="FFFFFF"/>
                  </a:outerShdw>
                </a:effectLst>
              </a:rPr>
              <a:t> Marketing</a:t>
            </a:r>
            <a:endParaRPr lang="fr-FR" dirty="0">
              <a:solidFill>
                <a:srgbClr val="000000"/>
              </a:solidFill>
              <a:effectLst>
                <a:outerShdw blurRad="38100" dist="38100" dir="2700000" algn="tl">
                  <a:srgbClr val="FFFFFF"/>
                </a:outerShdw>
              </a:effectLst>
            </a:endParaRPr>
          </a:p>
          <a:p>
            <a:pPr algn="ctr"/>
            <a:endParaRPr lang="fr-FR" dirty="0">
              <a:solidFill>
                <a:srgbClr val="000000"/>
              </a:solidFill>
              <a:effectLst>
                <a:outerShdw blurRad="38100" dist="38100" dir="2700000" algn="tl">
                  <a:srgbClr val="FFFFFF"/>
                </a:outerShdw>
              </a:effectLst>
            </a:endParaRPr>
          </a:p>
        </p:txBody>
      </p:sp>
      <p:sp>
        <p:nvSpPr>
          <p:cNvPr id="13" name="Line 11"/>
          <p:cNvSpPr>
            <a:spLocks noChangeShapeType="1"/>
          </p:cNvSpPr>
          <p:nvPr/>
        </p:nvSpPr>
        <p:spPr bwMode="auto">
          <a:xfrm>
            <a:off x="5303359" y="1700214"/>
            <a:ext cx="19446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2"/>
          <p:cNvSpPr>
            <a:spLocks noChangeShapeType="1"/>
          </p:cNvSpPr>
          <p:nvPr/>
        </p:nvSpPr>
        <p:spPr bwMode="auto">
          <a:xfrm>
            <a:off x="5447822" y="2492376"/>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3"/>
          <p:cNvSpPr>
            <a:spLocks noChangeShapeType="1"/>
          </p:cNvSpPr>
          <p:nvPr/>
        </p:nvSpPr>
        <p:spPr bwMode="auto">
          <a:xfrm>
            <a:off x="5376384" y="3644901"/>
            <a:ext cx="18716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4"/>
          <p:cNvSpPr>
            <a:spLocks noChangeShapeType="1"/>
          </p:cNvSpPr>
          <p:nvPr/>
        </p:nvSpPr>
        <p:spPr bwMode="auto">
          <a:xfrm>
            <a:off x="5592284" y="4724401"/>
            <a:ext cx="16557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722445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966607" y="369686"/>
            <a:ext cx="8229600" cy="414338"/>
          </a:xfrm>
          <a:noFill/>
          <a:ln/>
        </p:spPr>
        <p:txBody>
          <a:bodyPr>
            <a:noAutofit/>
          </a:bodyPr>
          <a:lstStyle/>
          <a:p>
            <a:pPr algn="ctr"/>
            <a:r>
              <a:rPr lang="fr-FR" sz="4400" b="1" dirty="0"/>
              <a:t>Activation </a:t>
            </a:r>
            <a:r>
              <a:rPr lang="fr-FR" sz="4400" b="1" dirty="0" err="1"/>
              <a:t>tools</a:t>
            </a:r>
            <a:endParaRPr lang="fr-FR" sz="4400" dirty="0"/>
          </a:p>
        </p:txBody>
      </p:sp>
      <p:sp>
        <p:nvSpPr>
          <p:cNvPr id="5" name="Text Box 5"/>
          <p:cNvSpPr txBox="1">
            <a:spLocks noChangeArrowheads="1"/>
          </p:cNvSpPr>
          <p:nvPr/>
        </p:nvSpPr>
        <p:spPr bwMode="auto">
          <a:xfrm>
            <a:off x="2182507" y="631501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dirty="0" err="1"/>
              <a:t>Visibility</a:t>
            </a:r>
            <a:endParaRPr lang="fr-FR" b="1" dirty="0"/>
          </a:p>
        </p:txBody>
      </p:sp>
      <p:sp>
        <p:nvSpPr>
          <p:cNvPr id="6" name="Text Box 6"/>
          <p:cNvSpPr txBox="1">
            <a:spLocks noChangeArrowheads="1"/>
          </p:cNvSpPr>
          <p:nvPr/>
        </p:nvSpPr>
        <p:spPr bwMode="auto">
          <a:xfrm>
            <a:off x="4125607" y="631501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a:t>Relations</a:t>
            </a:r>
          </a:p>
        </p:txBody>
      </p:sp>
      <p:sp>
        <p:nvSpPr>
          <p:cNvPr id="7" name="Text Box 7"/>
          <p:cNvSpPr txBox="1">
            <a:spLocks noChangeArrowheads="1"/>
          </p:cNvSpPr>
          <p:nvPr/>
        </p:nvSpPr>
        <p:spPr bwMode="auto">
          <a:xfrm>
            <a:off x="5782957" y="631501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dirty="0" err="1"/>
              <a:t>Experience</a:t>
            </a:r>
            <a:endParaRPr lang="fr-FR" b="1" dirty="0"/>
          </a:p>
        </p:txBody>
      </p:sp>
      <p:sp>
        <p:nvSpPr>
          <p:cNvPr id="8" name="Text Box 9"/>
          <p:cNvSpPr txBox="1">
            <a:spLocks noChangeArrowheads="1"/>
          </p:cNvSpPr>
          <p:nvPr/>
        </p:nvSpPr>
        <p:spPr bwMode="auto">
          <a:xfrm>
            <a:off x="7870519" y="631501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dirty="0"/>
              <a:t>Engagement</a:t>
            </a:r>
          </a:p>
        </p:txBody>
      </p:sp>
      <p:sp>
        <p:nvSpPr>
          <p:cNvPr id="9" name="Oval 10"/>
          <p:cNvSpPr>
            <a:spLocks noChangeArrowheads="1"/>
          </p:cNvSpPr>
          <p:nvPr/>
        </p:nvSpPr>
        <p:spPr bwMode="auto">
          <a:xfrm>
            <a:off x="1950704" y="997182"/>
            <a:ext cx="1584325" cy="6492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a:solidFill>
                  <a:schemeClr val="bg1"/>
                </a:solidFill>
              </a:rPr>
              <a:t>Billboards</a:t>
            </a:r>
            <a:endParaRPr lang="fr-FR" dirty="0">
              <a:solidFill>
                <a:schemeClr val="bg1"/>
              </a:solidFill>
            </a:endParaRPr>
          </a:p>
        </p:txBody>
      </p:sp>
      <p:sp>
        <p:nvSpPr>
          <p:cNvPr id="10" name="Oval 11"/>
          <p:cNvSpPr>
            <a:spLocks noChangeArrowheads="1"/>
          </p:cNvSpPr>
          <p:nvPr/>
        </p:nvSpPr>
        <p:spPr bwMode="auto">
          <a:xfrm>
            <a:off x="1915921" y="1683703"/>
            <a:ext cx="1584325" cy="79216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a:solidFill>
                  <a:schemeClr val="bg1"/>
                </a:solidFill>
              </a:rPr>
              <a:t>Printed</a:t>
            </a:r>
            <a:endParaRPr lang="fr-FR" dirty="0">
              <a:solidFill>
                <a:schemeClr val="bg1"/>
              </a:solidFill>
            </a:endParaRPr>
          </a:p>
          <a:p>
            <a:pPr algn="ctr"/>
            <a:r>
              <a:rPr lang="fr-FR" dirty="0">
                <a:solidFill>
                  <a:schemeClr val="bg1"/>
                </a:solidFill>
              </a:rPr>
              <a:t>supports</a:t>
            </a:r>
          </a:p>
        </p:txBody>
      </p:sp>
      <p:sp>
        <p:nvSpPr>
          <p:cNvPr id="11" name="Oval 12"/>
          <p:cNvSpPr>
            <a:spLocks noChangeArrowheads="1"/>
          </p:cNvSpPr>
          <p:nvPr/>
        </p:nvSpPr>
        <p:spPr bwMode="auto">
          <a:xfrm>
            <a:off x="1987358" y="3410903"/>
            <a:ext cx="1584325" cy="79216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solidFill>
                  <a:schemeClr val="bg1"/>
                </a:solidFill>
              </a:rPr>
              <a:t>Media</a:t>
            </a:r>
          </a:p>
          <a:p>
            <a:pPr algn="ctr"/>
            <a:r>
              <a:rPr lang="fr-FR" dirty="0">
                <a:solidFill>
                  <a:schemeClr val="bg1"/>
                </a:solidFill>
              </a:rPr>
              <a:t>Supports</a:t>
            </a:r>
          </a:p>
        </p:txBody>
      </p:sp>
      <p:sp>
        <p:nvSpPr>
          <p:cNvPr id="12" name="Oval 13"/>
          <p:cNvSpPr>
            <a:spLocks noChangeArrowheads="1"/>
          </p:cNvSpPr>
          <p:nvPr/>
        </p:nvSpPr>
        <p:spPr bwMode="auto">
          <a:xfrm>
            <a:off x="1987358" y="4276091"/>
            <a:ext cx="1584325" cy="7921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a:solidFill>
                  <a:schemeClr val="bg1"/>
                </a:solidFill>
              </a:rPr>
              <a:t>Human</a:t>
            </a:r>
            <a:endParaRPr lang="fr-FR" dirty="0">
              <a:solidFill>
                <a:schemeClr val="bg1"/>
              </a:solidFill>
            </a:endParaRPr>
          </a:p>
          <a:p>
            <a:pPr algn="ctr"/>
            <a:r>
              <a:rPr lang="fr-FR" dirty="0">
                <a:solidFill>
                  <a:schemeClr val="bg1"/>
                </a:solidFill>
              </a:rPr>
              <a:t>Supports</a:t>
            </a:r>
          </a:p>
        </p:txBody>
      </p:sp>
      <p:sp>
        <p:nvSpPr>
          <p:cNvPr id="13" name="Oval 15"/>
          <p:cNvSpPr>
            <a:spLocks noChangeArrowheads="1"/>
          </p:cNvSpPr>
          <p:nvPr/>
        </p:nvSpPr>
        <p:spPr bwMode="auto">
          <a:xfrm>
            <a:off x="1966607" y="5124393"/>
            <a:ext cx="1584325" cy="5762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solidFill>
                  <a:schemeClr val="bg1"/>
                </a:solidFill>
              </a:rPr>
              <a:t>Naming</a:t>
            </a:r>
          </a:p>
        </p:txBody>
      </p:sp>
      <p:sp>
        <p:nvSpPr>
          <p:cNvPr id="14" name="Oval 16"/>
          <p:cNvSpPr>
            <a:spLocks noChangeArrowheads="1"/>
          </p:cNvSpPr>
          <p:nvPr/>
        </p:nvSpPr>
        <p:spPr bwMode="auto">
          <a:xfrm>
            <a:off x="1966607" y="5773680"/>
            <a:ext cx="1584325" cy="57626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solidFill>
                  <a:schemeClr val="bg1"/>
                </a:solidFill>
              </a:rPr>
              <a:t>Branding</a:t>
            </a:r>
          </a:p>
        </p:txBody>
      </p:sp>
      <p:sp>
        <p:nvSpPr>
          <p:cNvPr id="15" name="Oval 17"/>
          <p:cNvSpPr>
            <a:spLocks noChangeArrowheads="1"/>
          </p:cNvSpPr>
          <p:nvPr/>
        </p:nvSpPr>
        <p:spPr bwMode="auto">
          <a:xfrm>
            <a:off x="1987358" y="2547303"/>
            <a:ext cx="1584325" cy="79216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a:solidFill>
                  <a:schemeClr val="bg1"/>
                </a:solidFill>
              </a:rPr>
              <a:t>Scoring</a:t>
            </a:r>
            <a:endParaRPr lang="fr-FR" dirty="0">
              <a:solidFill>
                <a:schemeClr val="bg1"/>
              </a:solidFill>
            </a:endParaRPr>
          </a:p>
          <a:p>
            <a:pPr algn="ctr"/>
            <a:r>
              <a:rPr lang="fr-FR" dirty="0">
                <a:solidFill>
                  <a:schemeClr val="bg1"/>
                </a:solidFill>
              </a:rPr>
              <a:t>Referees</a:t>
            </a:r>
          </a:p>
        </p:txBody>
      </p:sp>
      <p:sp>
        <p:nvSpPr>
          <p:cNvPr id="16" name="Oval 18"/>
          <p:cNvSpPr>
            <a:spLocks noChangeArrowheads="1"/>
          </p:cNvSpPr>
          <p:nvPr/>
        </p:nvSpPr>
        <p:spPr bwMode="auto">
          <a:xfrm>
            <a:off x="3838269" y="2820930"/>
            <a:ext cx="1584325" cy="576263"/>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solidFill>
                  <a:schemeClr val="bg1"/>
                </a:solidFill>
              </a:rPr>
              <a:t>PR</a:t>
            </a:r>
          </a:p>
        </p:txBody>
      </p:sp>
      <p:sp>
        <p:nvSpPr>
          <p:cNvPr id="17" name="Oval 19"/>
          <p:cNvSpPr>
            <a:spLocks noChangeArrowheads="1"/>
          </p:cNvSpPr>
          <p:nvPr/>
        </p:nvSpPr>
        <p:spPr bwMode="auto">
          <a:xfrm>
            <a:off x="3765244" y="3540068"/>
            <a:ext cx="1727200" cy="936625"/>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solidFill>
                  <a:schemeClr val="bg1"/>
                </a:solidFill>
              </a:rPr>
              <a:t>Web Marketing</a:t>
            </a:r>
          </a:p>
          <a:p>
            <a:pPr algn="ctr"/>
            <a:r>
              <a:rPr lang="fr-FR">
                <a:solidFill>
                  <a:schemeClr val="bg1"/>
                </a:solidFill>
              </a:rPr>
              <a:t>Web 2.0</a:t>
            </a:r>
          </a:p>
        </p:txBody>
      </p:sp>
      <p:sp>
        <p:nvSpPr>
          <p:cNvPr id="18" name="Oval 20"/>
          <p:cNvSpPr>
            <a:spLocks noChangeArrowheads="1"/>
          </p:cNvSpPr>
          <p:nvPr/>
        </p:nvSpPr>
        <p:spPr bwMode="auto">
          <a:xfrm>
            <a:off x="3836682" y="4548130"/>
            <a:ext cx="1584325" cy="792163"/>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solidFill>
                  <a:schemeClr val="bg1"/>
                </a:solidFill>
              </a:rPr>
              <a:t>Mobile</a:t>
            </a:r>
          </a:p>
          <a:p>
            <a:pPr algn="ctr"/>
            <a:r>
              <a:rPr lang="fr-FR" dirty="0" err="1">
                <a:solidFill>
                  <a:schemeClr val="bg1"/>
                </a:solidFill>
              </a:rPr>
              <a:t>Maketing</a:t>
            </a:r>
            <a:endParaRPr lang="fr-FR" dirty="0">
              <a:solidFill>
                <a:schemeClr val="bg1"/>
              </a:solidFill>
            </a:endParaRPr>
          </a:p>
        </p:txBody>
      </p:sp>
      <p:sp>
        <p:nvSpPr>
          <p:cNvPr id="19" name="Oval 21"/>
          <p:cNvSpPr>
            <a:spLocks noChangeArrowheads="1"/>
          </p:cNvSpPr>
          <p:nvPr/>
        </p:nvSpPr>
        <p:spPr bwMode="auto">
          <a:xfrm>
            <a:off x="3909707" y="5413318"/>
            <a:ext cx="1584325" cy="792162"/>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a:solidFill>
                  <a:schemeClr val="bg1"/>
                </a:solidFill>
              </a:rPr>
              <a:t>Seminars</a:t>
            </a:r>
            <a:endParaRPr lang="fr-FR" dirty="0">
              <a:solidFill>
                <a:schemeClr val="bg1"/>
              </a:solidFill>
            </a:endParaRPr>
          </a:p>
          <a:p>
            <a:pPr algn="ctr"/>
            <a:r>
              <a:rPr lang="fr-FR" dirty="0" err="1">
                <a:solidFill>
                  <a:schemeClr val="bg1"/>
                </a:solidFill>
              </a:rPr>
              <a:t>Conferences</a:t>
            </a:r>
            <a:endParaRPr lang="fr-FR" dirty="0">
              <a:solidFill>
                <a:schemeClr val="bg1"/>
              </a:solidFill>
            </a:endParaRPr>
          </a:p>
        </p:txBody>
      </p:sp>
      <p:sp>
        <p:nvSpPr>
          <p:cNvPr id="20" name="Oval 22"/>
          <p:cNvSpPr>
            <a:spLocks noChangeArrowheads="1"/>
          </p:cNvSpPr>
          <p:nvPr/>
        </p:nvSpPr>
        <p:spPr bwMode="auto">
          <a:xfrm>
            <a:off x="5782957" y="5413318"/>
            <a:ext cx="1584325" cy="7921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dirty="0">
              <a:solidFill>
                <a:srgbClr val="000000"/>
              </a:solidFill>
            </a:endParaRPr>
          </a:p>
          <a:p>
            <a:pPr algn="ctr"/>
            <a:r>
              <a:rPr lang="fr-FR" dirty="0" err="1">
                <a:solidFill>
                  <a:srgbClr val="000000"/>
                </a:solidFill>
              </a:rPr>
              <a:t>Games</a:t>
            </a:r>
            <a:endParaRPr lang="fr-FR" dirty="0">
              <a:solidFill>
                <a:srgbClr val="000000"/>
              </a:solidFill>
            </a:endParaRPr>
          </a:p>
          <a:p>
            <a:pPr algn="ctr"/>
            <a:endParaRPr lang="fr-FR" dirty="0">
              <a:solidFill>
                <a:srgbClr val="000000"/>
              </a:solidFill>
            </a:endParaRPr>
          </a:p>
        </p:txBody>
      </p:sp>
      <p:sp>
        <p:nvSpPr>
          <p:cNvPr id="21" name="Oval 23"/>
          <p:cNvSpPr>
            <a:spLocks noChangeArrowheads="1"/>
          </p:cNvSpPr>
          <p:nvPr/>
        </p:nvSpPr>
        <p:spPr bwMode="auto">
          <a:xfrm>
            <a:off x="5782957" y="4476693"/>
            <a:ext cx="1584325" cy="7921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solidFill>
                  <a:srgbClr val="000000"/>
                </a:solidFill>
              </a:rPr>
              <a:t>Stands</a:t>
            </a:r>
          </a:p>
        </p:txBody>
      </p:sp>
      <p:sp>
        <p:nvSpPr>
          <p:cNvPr id="22" name="Oval 24"/>
          <p:cNvSpPr>
            <a:spLocks noChangeArrowheads="1"/>
          </p:cNvSpPr>
          <p:nvPr/>
        </p:nvSpPr>
        <p:spPr bwMode="auto">
          <a:xfrm>
            <a:off x="5782957" y="3540068"/>
            <a:ext cx="1584325" cy="7921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solidFill>
                  <a:srgbClr val="000000"/>
                </a:solidFill>
              </a:rPr>
              <a:t>Fans</a:t>
            </a:r>
          </a:p>
          <a:p>
            <a:pPr algn="ctr"/>
            <a:r>
              <a:rPr lang="fr-FR" sz="1400" dirty="0" err="1">
                <a:solidFill>
                  <a:srgbClr val="000000"/>
                </a:solidFill>
              </a:rPr>
              <a:t>Objects</a:t>
            </a:r>
            <a:endParaRPr lang="fr-FR" sz="1400" dirty="0">
              <a:solidFill>
                <a:srgbClr val="000000"/>
              </a:solidFill>
            </a:endParaRPr>
          </a:p>
        </p:txBody>
      </p:sp>
      <p:sp>
        <p:nvSpPr>
          <p:cNvPr id="23" name="Oval 25"/>
          <p:cNvSpPr>
            <a:spLocks noChangeArrowheads="1"/>
          </p:cNvSpPr>
          <p:nvPr/>
        </p:nvSpPr>
        <p:spPr bwMode="auto">
          <a:xfrm>
            <a:off x="7870519" y="5413318"/>
            <a:ext cx="1584325" cy="792162"/>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t>Official</a:t>
            </a:r>
          </a:p>
          <a:p>
            <a:pPr algn="ctr"/>
            <a:r>
              <a:rPr lang="fr-FR" sz="1400" dirty="0"/>
              <a:t>Supplier</a:t>
            </a:r>
          </a:p>
        </p:txBody>
      </p:sp>
      <p:sp>
        <p:nvSpPr>
          <p:cNvPr id="24" name="Oval 26"/>
          <p:cNvSpPr>
            <a:spLocks noChangeArrowheads="1"/>
          </p:cNvSpPr>
          <p:nvPr/>
        </p:nvSpPr>
        <p:spPr bwMode="auto">
          <a:xfrm>
            <a:off x="7870519" y="4116330"/>
            <a:ext cx="1584325" cy="1152525"/>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a:t>Special</a:t>
            </a:r>
            <a:r>
              <a:rPr lang="fr-FR" dirty="0"/>
              <a:t> Events</a:t>
            </a:r>
            <a:endParaRPr lang="fr-FR" sz="1400" dirty="0"/>
          </a:p>
        </p:txBody>
      </p:sp>
      <p:sp>
        <p:nvSpPr>
          <p:cNvPr id="25" name="Oval 27"/>
          <p:cNvSpPr>
            <a:spLocks noChangeArrowheads="1"/>
          </p:cNvSpPr>
          <p:nvPr/>
        </p:nvSpPr>
        <p:spPr bwMode="auto">
          <a:xfrm>
            <a:off x="7583182" y="2316105"/>
            <a:ext cx="2016125" cy="1657350"/>
          </a:xfrm>
          <a:prstGeom prst="ellipse">
            <a:avLst/>
          </a:prstGeom>
          <a:solidFill>
            <a:srgbClr val="339966"/>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t>Cause </a:t>
            </a:r>
            <a:r>
              <a:rPr lang="fr-FR" dirty="0" err="1"/>
              <a:t>Related</a:t>
            </a:r>
            <a:endParaRPr lang="fr-FR" dirty="0"/>
          </a:p>
          <a:p>
            <a:pPr algn="ctr"/>
            <a:r>
              <a:rPr lang="fr-FR" dirty="0"/>
              <a:t>Marketing</a:t>
            </a:r>
          </a:p>
        </p:txBody>
      </p:sp>
      <p:pic>
        <p:nvPicPr>
          <p:cNvPr id="3" name="Image 2">
            <a:extLst>
              <a:ext uri="{FF2B5EF4-FFF2-40B4-BE49-F238E27FC236}">
                <a16:creationId xmlns:a16="http://schemas.microsoft.com/office/drawing/2014/main" id="{E3B3A3A9-F74C-4B14-9EAF-C03EA6439C39}"/>
              </a:ext>
            </a:extLst>
          </p:cNvPr>
          <p:cNvPicPr>
            <a:picLocks noChangeAspect="1"/>
          </p:cNvPicPr>
          <p:nvPr/>
        </p:nvPicPr>
        <p:blipFill>
          <a:blip r:embed="rId2"/>
          <a:stretch>
            <a:fillRect/>
          </a:stretch>
        </p:blipFill>
        <p:spPr>
          <a:xfrm>
            <a:off x="9274582" y="98307"/>
            <a:ext cx="2372056" cy="1981477"/>
          </a:xfrm>
          <a:prstGeom prst="rect">
            <a:avLst/>
          </a:prstGeom>
        </p:spPr>
      </p:pic>
    </p:spTree>
    <p:extLst>
      <p:ext uri="{BB962C8B-B14F-4D97-AF65-F5344CB8AC3E}">
        <p14:creationId xmlns:p14="http://schemas.microsoft.com/office/powerpoint/2010/main" val="152878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0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0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000"/>
                                        <p:tgtEl>
                                          <p:spTgt spid="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200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20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20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20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20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2000"/>
                                        <p:tgtEl>
                                          <p:spTgt spid="2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useBgFill="1">
        <p:nvSpPr>
          <p:cNvPr id="2" name="Titre 1">
            <a:extLst>
              <a:ext uri="{FF2B5EF4-FFF2-40B4-BE49-F238E27FC236}">
                <a16:creationId xmlns:a16="http://schemas.microsoft.com/office/drawing/2014/main" id="{FBAEA557-7F45-4710-AF58-96F228D231B8}"/>
              </a:ext>
            </a:extLst>
          </p:cNvPr>
          <p:cNvSpPr>
            <a:spLocks noGrp="1"/>
          </p:cNvSpPr>
          <p:nvPr>
            <p:ph type="title"/>
          </p:nvPr>
        </p:nvSpPr>
        <p:spPr>
          <a:xfrm>
            <a:off x="1981200" y="277814"/>
            <a:ext cx="8229600" cy="1711325"/>
          </a:xfrm>
        </p:spPr>
        <p:txBody>
          <a:bodyPr>
            <a:normAutofit/>
          </a:bodyPr>
          <a:lstStyle/>
          <a:p>
            <a:pPr algn="ctr">
              <a:defRPr/>
            </a:pPr>
            <a:r>
              <a:rPr lang="fr-FR" sz="4000" b="1" dirty="0">
                <a:solidFill>
                  <a:schemeClr val="bg1"/>
                </a:solidFill>
              </a:rPr>
              <a:t>SPORSORSHIP ACTIVATIONS MODEL </a:t>
            </a:r>
            <a:br>
              <a:rPr lang="fr-FR" sz="4000" b="1" dirty="0">
                <a:solidFill>
                  <a:schemeClr val="bg1"/>
                </a:solidFill>
              </a:rPr>
            </a:br>
            <a:r>
              <a:rPr lang="fr-FR" sz="7200" b="1" dirty="0">
                <a:solidFill>
                  <a:srgbClr val="FF0000"/>
                </a:solidFill>
              </a:rPr>
              <a:t>V R E </a:t>
            </a:r>
            <a:r>
              <a:rPr lang="fr-FR" sz="7200" b="1" dirty="0" err="1">
                <a:solidFill>
                  <a:srgbClr val="FF0000"/>
                </a:solidFill>
              </a:rPr>
              <a:t>E</a:t>
            </a:r>
            <a:r>
              <a:rPr lang="fr-FR" sz="7200" b="1" dirty="0">
                <a:solidFill>
                  <a:srgbClr val="FF0000"/>
                </a:solidFill>
              </a:rPr>
              <a:t> </a:t>
            </a:r>
            <a:endParaRPr lang="fr-FR" sz="4000" b="1" dirty="0">
              <a:solidFill>
                <a:srgbClr val="FF0000"/>
              </a:solidFill>
            </a:endParaRPr>
          </a:p>
        </p:txBody>
      </p:sp>
      <p:sp>
        <p:nvSpPr>
          <p:cNvPr id="4" name="Ellipse 3">
            <a:extLst>
              <a:ext uri="{FF2B5EF4-FFF2-40B4-BE49-F238E27FC236}">
                <a16:creationId xmlns:a16="http://schemas.microsoft.com/office/drawing/2014/main" id="{423B98EF-980B-4E73-9B51-CEF43403A17B}"/>
              </a:ext>
            </a:extLst>
          </p:cNvPr>
          <p:cNvSpPr/>
          <p:nvPr/>
        </p:nvSpPr>
        <p:spPr>
          <a:xfrm>
            <a:off x="2077675" y="2669273"/>
            <a:ext cx="1755397" cy="1453393"/>
          </a:xfrm>
          <a:prstGeom prst="ellipse">
            <a:avLst/>
          </a:prstGeom>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fr-FR" sz="1100" b="1" dirty="0">
                <a:solidFill>
                  <a:srgbClr val="FFFFFF"/>
                </a:solidFill>
                <a:latin typeface="Arial"/>
              </a:rPr>
              <a:t>VISIBILITY</a:t>
            </a:r>
          </a:p>
          <a:p>
            <a:pPr algn="ctr" defTabSz="914400" eaLnBrk="0" fontAlgn="base" hangingPunct="0">
              <a:spcBef>
                <a:spcPct val="0"/>
              </a:spcBef>
              <a:spcAft>
                <a:spcPct val="0"/>
              </a:spcAft>
              <a:defRPr/>
            </a:pPr>
            <a:endParaRPr lang="fr-FR" sz="1100" b="1" dirty="0">
              <a:solidFill>
                <a:srgbClr val="FFFFFF"/>
              </a:solidFill>
              <a:latin typeface="Arial"/>
            </a:endParaRPr>
          </a:p>
          <a:p>
            <a:pPr algn="ctr" defTabSz="914400" eaLnBrk="0" fontAlgn="base" hangingPunct="0">
              <a:spcBef>
                <a:spcPct val="0"/>
              </a:spcBef>
              <a:spcAft>
                <a:spcPct val="0"/>
              </a:spcAft>
              <a:defRPr/>
            </a:pPr>
            <a:r>
              <a:rPr lang="fr-FR" sz="1100" b="1" dirty="0">
                <a:solidFill>
                  <a:srgbClr val="FFFFFF"/>
                </a:solidFill>
                <a:latin typeface="Arial"/>
              </a:rPr>
              <a:t>ROI</a:t>
            </a:r>
          </a:p>
        </p:txBody>
      </p:sp>
      <p:sp>
        <p:nvSpPr>
          <p:cNvPr id="5" name="Ellipse 4">
            <a:extLst>
              <a:ext uri="{FF2B5EF4-FFF2-40B4-BE49-F238E27FC236}">
                <a16:creationId xmlns:a16="http://schemas.microsoft.com/office/drawing/2014/main" id="{504D54D5-A692-4F80-ABB4-E69D1A806A94}"/>
              </a:ext>
            </a:extLst>
          </p:cNvPr>
          <p:cNvSpPr/>
          <p:nvPr/>
        </p:nvSpPr>
        <p:spPr>
          <a:xfrm>
            <a:off x="4061671" y="2669272"/>
            <a:ext cx="1755397" cy="1453393"/>
          </a:xfrm>
          <a:prstGeom prst="ellipse">
            <a:avLst/>
          </a:prstGeom>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fr-FR" sz="1100" b="1" dirty="0">
                <a:solidFill>
                  <a:srgbClr val="FFFFFF"/>
                </a:solidFill>
                <a:latin typeface="Arial"/>
              </a:rPr>
              <a:t>RELATIONS</a:t>
            </a:r>
          </a:p>
          <a:p>
            <a:pPr algn="ctr" defTabSz="914400" eaLnBrk="0" fontAlgn="base" hangingPunct="0">
              <a:spcBef>
                <a:spcPct val="0"/>
              </a:spcBef>
              <a:spcAft>
                <a:spcPct val="0"/>
              </a:spcAft>
              <a:defRPr/>
            </a:pPr>
            <a:endParaRPr lang="fr-FR" sz="1100" b="1" dirty="0">
              <a:solidFill>
                <a:srgbClr val="FFFFFF"/>
              </a:solidFill>
              <a:latin typeface="Arial"/>
            </a:endParaRPr>
          </a:p>
          <a:p>
            <a:pPr algn="ctr" defTabSz="914400" eaLnBrk="0" fontAlgn="base" hangingPunct="0">
              <a:spcBef>
                <a:spcPct val="0"/>
              </a:spcBef>
              <a:spcAft>
                <a:spcPct val="0"/>
              </a:spcAft>
              <a:defRPr/>
            </a:pPr>
            <a:r>
              <a:rPr lang="fr-FR" sz="1100" b="1" dirty="0">
                <a:solidFill>
                  <a:srgbClr val="FFFFFF"/>
                </a:solidFill>
                <a:latin typeface="Arial"/>
              </a:rPr>
              <a:t>ROO</a:t>
            </a:r>
          </a:p>
        </p:txBody>
      </p:sp>
      <p:sp>
        <p:nvSpPr>
          <p:cNvPr id="6" name="Ellipse 5">
            <a:extLst>
              <a:ext uri="{FF2B5EF4-FFF2-40B4-BE49-F238E27FC236}">
                <a16:creationId xmlns:a16="http://schemas.microsoft.com/office/drawing/2014/main" id="{AA4BF0C4-542A-4791-946A-5845AA5FAE4B}"/>
              </a:ext>
            </a:extLst>
          </p:cNvPr>
          <p:cNvSpPr/>
          <p:nvPr/>
        </p:nvSpPr>
        <p:spPr>
          <a:xfrm>
            <a:off x="6045668" y="2669272"/>
            <a:ext cx="1755397" cy="1453393"/>
          </a:xfrm>
          <a:prstGeom prst="ellipse">
            <a:avLst/>
          </a:prstGeom>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fr-FR" sz="1100" b="1" dirty="0">
                <a:solidFill>
                  <a:srgbClr val="FFFFFF"/>
                </a:solidFill>
                <a:latin typeface="Arial"/>
              </a:rPr>
              <a:t>EXPERIENCE</a:t>
            </a:r>
          </a:p>
          <a:p>
            <a:pPr algn="ctr" defTabSz="914400" eaLnBrk="0" fontAlgn="base" hangingPunct="0">
              <a:spcBef>
                <a:spcPct val="0"/>
              </a:spcBef>
              <a:spcAft>
                <a:spcPct val="0"/>
              </a:spcAft>
              <a:defRPr/>
            </a:pPr>
            <a:endParaRPr lang="fr-FR" sz="1100" b="1" dirty="0">
              <a:solidFill>
                <a:srgbClr val="FFFFFF"/>
              </a:solidFill>
              <a:latin typeface="Arial"/>
            </a:endParaRPr>
          </a:p>
          <a:p>
            <a:pPr algn="ctr" defTabSz="914400" eaLnBrk="0" fontAlgn="base" hangingPunct="0">
              <a:spcBef>
                <a:spcPct val="0"/>
              </a:spcBef>
              <a:spcAft>
                <a:spcPct val="0"/>
              </a:spcAft>
              <a:defRPr/>
            </a:pPr>
            <a:r>
              <a:rPr lang="fr-FR" sz="1100" b="1" dirty="0">
                <a:solidFill>
                  <a:srgbClr val="FFFFFF"/>
                </a:solidFill>
                <a:latin typeface="Arial"/>
              </a:rPr>
              <a:t>ROO</a:t>
            </a:r>
          </a:p>
        </p:txBody>
      </p:sp>
      <p:sp>
        <p:nvSpPr>
          <p:cNvPr id="7" name="Ellipse 6">
            <a:extLst>
              <a:ext uri="{FF2B5EF4-FFF2-40B4-BE49-F238E27FC236}">
                <a16:creationId xmlns:a16="http://schemas.microsoft.com/office/drawing/2014/main" id="{1CD068EC-57D9-4606-BCF5-5B277E798D0B}"/>
              </a:ext>
            </a:extLst>
          </p:cNvPr>
          <p:cNvSpPr/>
          <p:nvPr/>
        </p:nvSpPr>
        <p:spPr>
          <a:xfrm>
            <a:off x="8029665" y="2669272"/>
            <a:ext cx="1755397" cy="1453393"/>
          </a:xfrm>
          <a:prstGeom prst="ellipse">
            <a:avLst/>
          </a:prstGeom>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fr-FR" sz="1100" b="1" dirty="0">
                <a:solidFill>
                  <a:srgbClr val="FFFFFF"/>
                </a:solidFill>
                <a:latin typeface="Arial"/>
              </a:rPr>
              <a:t>ENGAGEMENT</a:t>
            </a:r>
          </a:p>
          <a:p>
            <a:pPr algn="ctr" defTabSz="914400" eaLnBrk="0" fontAlgn="base" hangingPunct="0">
              <a:spcBef>
                <a:spcPct val="0"/>
              </a:spcBef>
              <a:spcAft>
                <a:spcPct val="0"/>
              </a:spcAft>
              <a:defRPr/>
            </a:pPr>
            <a:endParaRPr lang="fr-FR" sz="1100" b="1" dirty="0">
              <a:solidFill>
                <a:srgbClr val="FFFFFF"/>
              </a:solidFill>
              <a:latin typeface="Arial"/>
            </a:endParaRPr>
          </a:p>
          <a:p>
            <a:pPr algn="ctr" defTabSz="914400" eaLnBrk="0" fontAlgn="base" hangingPunct="0">
              <a:spcBef>
                <a:spcPct val="0"/>
              </a:spcBef>
              <a:spcAft>
                <a:spcPct val="0"/>
              </a:spcAft>
              <a:defRPr/>
            </a:pPr>
            <a:r>
              <a:rPr lang="fr-FR" sz="1100" b="1" dirty="0">
                <a:solidFill>
                  <a:srgbClr val="FFFFFF"/>
                </a:solidFill>
                <a:latin typeface="Arial"/>
              </a:rPr>
              <a:t>ROI ?</a:t>
            </a:r>
          </a:p>
        </p:txBody>
      </p:sp>
      <p:pic>
        <p:nvPicPr>
          <p:cNvPr id="9" name="Image 8">
            <a:extLst>
              <a:ext uri="{FF2B5EF4-FFF2-40B4-BE49-F238E27FC236}">
                <a16:creationId xmlns:a16="http://schemas.microsoft.com/office/drawing/2014/main" id="{8DA80CF0-9B81-43E0-8E8F-C73D1A94814D}"/>
              </a:ext>
            </a:extLst>
          </p:cNvPr>
          <p:cNvPicPr>
            <a:picLocks noChangeAspect="1"/>
          </p:cNvPicPr>
          <p:nvPr/>
        </p:nvPicPr>
        <p:blipFill>
          <a:blip r:embed="rId2"/>
          <a:stretch>
            <a:fillRect/>
          </a:stretch>
        </p:blipFill>
        <p:spPr>
          <a:xfrm>
            <a:off x="4429264" y="4365105"/>
            <a:ext cx="3728414" cy="2097233"/>
          </a:xfrm>
          <a:prstGeom prst="ellipse">
            <a:avLst/>
          </a:prstGeom>
          <a:ln>
            <a:noFill/>
          </a:ln>
          <a:effectLst>
            <a:softEdge rad="112500"/>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6984" name="Rectangle 12698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86" name="Rectangle 126985">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78" name="Rectangle 2"/>
          <p:cNvSpPr>
            <a:spLocks noGrp="1" noChangeArrowheads="1"/>
          </p:cNvSpPr>
          <p:nvPr>
            <p:ph type="title"/>
          </p:nvPr>
        </p:nvSpPr>
        <p:spPr>
          <a:xfrm>
            <a:off x="767290" y="1780661"/>
            <a:ext cx="3582073" cy="1463472"/>
          </a:xfrm>
        </p:spPr>
        <p:txBody>
          <a:bodyPr anchor="t">
            <a:normAutofit/>
          </a:bodyPr>
          <a:lstStyle/>
          <a:p>
            <a:pPr eaLnBrk="1" hangingPunct="1">
              <a:defRPr/>
            </a:pPr>
            <a:r>
              <a:rPr lang="fr-FR" b="1">
                <a:solidFill>
                  <a:schemeClr val="bg1"/>
                </a:solidFill>
              </a:rPr>
              <a:t>So what ? How to Implement ?</a:t>
            </a:r>
          </a:p>
        </p:txBody>
      </p:sp>
      <p:grpSp>
        <p:nvGrpSpPr>
          <p:cNvPr id="126988" name="Group 126987">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26989"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26990"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26979" name="Rectangle 3"/>
          <p:cNvSpPr>
            <a:spLocks noGrp="1" noChangeArrowheads="1"/>
          </p:cNvSpPr>
          <p:nvPr>
            <p:ph idx="1"/>
          </p:nvPr>
        </p:nvSpPr>
        <p:spPr>
          <a:xfrm>
            <a:off x="767290" y="3383121"/>
            <a:ext cx="3582072" cy="2793251"/>
          </a:xfrm>
        </p:spPr>
        <p:txBody>
          <a:bodyPr anchor="t">
            <a:normAutofit/>
          </a:bodyPr>
          <a:lstStyle/>
          <a:p>
            <a:pPr eaLnBrk="1" hangingPunct="1">
              <a:buFont typeface="Wingdings" panose="05000000000000000000" pitchFamily="2" charset="2"/>
              <a:buChar char="«"/>
              <a:defRPr/>
            </a:pPr>
            <a:r>
              <a:rPr lang="fr-FR" sz="1400">
                <a:solidFill>
                  <a:schemeClr val="bg1"/>
                </a:solidFill>
              </a:rPr>
              <a:t>Back to the basics :</a:t>
            </a:r>
          </a:p>
          <a:p>
            <a:pPr eaLnBrk="1" hangingPunct="1">
              <a:buFont typeface="Wingdings" panose="05000000000000000000" pitchFamily="2" charset="2"/>
              <a:buChar char="«"/>
              <a:defRPr/>
            </a:pPr>
            <a:endParaRPr lang="fr-FR" sz="1400">
              <a:solidFill>
                <a:schemeClr val="bg1"/>
              </a:solidFill>
            </a:endParaRPr>
          </a:p>
          <a:p>
            <a:pPr eaLnBrk="1" hangingPunct="1">
              <a:buFont typeface="Wingdings" panose="05000000000000000000" pitchFamily="2" charset="2"/>
              <a:buChar char="«"/>
              <a:defRPr/>
            </a:pPr>
            <a:r>
              <a:rPr lang="fr-FR" sz="1400">
                <a:solidFill>
                  <a:schemeClr val="bg1"/>
                </a:solidFill>
              </a:rPr>
              <a:t>WHY ? : targets, visibility, value, internal communication,… [needs + sponsors goals]</a:t>
            </a:r>
          </a:p>
          <a:p>
            <a:pPr eaLnBrk="1" hangingPunct="1">
              <a:buFont typeface="Wingdings" panose="05000000000000000000" pitchFamily="2" charset="2"/>
              <a:buChar char="«"/>
              <a:defRPr/>
            </a:pPr>
            <a:endParaRPr lang="fr-FR" sz="1400">
              <a:solidFill>
                <a:schemeClr val="bg1"/>
              </a:solidFill>
            </a:endParaRPr>
          </a:p>
          <a:p>
            <a:pPr>
              <a:buFont typeface="Wingdings" panose="05000000000000000000" pitchFamily="2" charset="2"/>
              <a:buChar char="«"/>
              <a:defRPr/>
            </a:pPr>
            <a:r>
              <a:rPr lang="fr-FR" sz="1400">
                <a:solidFill>
                  <a:schemeClr val="bg1"/>
                </a:solidFill>
              </a:rPr>
              <a:t>HOW ? : activation tools panel [answer needs + objectifs]</a:t>
            </a:r>
          </a:p>
          <a:p>
            <a:pPr eaLnBrk="1" hangingPunct="1">
              <a:buFont typeface="Wingdings" panose="05000000000000000000" pitchFamily="2" charset="2"/>
              <a:buChar char="«"/>
              <a:defRPr/>
            </a:pPr>
            <a:endParaRPr lang="fr-FR" sz="1400">
              <a:solidFill>
                <a:schemeClr val="bg1"/>
              </a:solidFill>
            </a:endParaRPr>
          </a:p>
          <a:p>
            <a:pPr eaLnBrk="1" hangingPunct="1">
              <a:buFont typeface="Wingdings" panose="05000000000000000000" pitchFamily="2" charset="2"/>
              <a:buNone/>
              <a:defRPr/>
            </a:pPr>
            <a:r>
              <a:rPr lang="fr-FR" sz="1400" b="1">
                <a:solidFill>
                  <a:schemeClr val="bg1"/>
                </a:solidFill>
              </a:rPr>
              <a:t>                      = your JOB !</a:t>
            </a:r>
          </a:p>
        </p:txBody>
      </p:sp>
      <p:pic>
        <p:nvPicPr>
          <p:cNvPr id="2" name="Image 1"/>
          <p:cNvPicPr>
            <a:picLocks noChangeAspect="1"/>
          </p:cNvPicPr>
          <p:nvPr/>
        </p:nvPicPr>
        <p:blipFill rotWithShape="1">
          <a:blip r:embed="rId2"/>
          <a:srcRect l="7605" r="1" b="1"/>
          <a:stretch/>
        </p:blipFill>
        <p:spPr>
          <a:xfrm>
            <a:off x="5530478" y="903730"/>
            <a:ext cx="5814879" cy="4472307"/>
          </a:xfrm>
          <a:prstGeom prst="rect">
            <a:avLst/>
          </a:prstGeom>
        </p:spPr>
      </p:pic>
    </p:spTree>
    <p:extLst>
      <p:ext uri="{BB962C8B-B14F-4D97-AF65-F5344CB8AC3E}">
        <p14:creationId xmlns:p14="http://schemas.microsoft.com/office/powerpoint/2010/main" val="1877303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defRPr/>
            </a:pPr>
            <a:r>
              <a:rPr lang="fr-FR" sz="4000" b="1" dirty="0" err="1"/>
              <a:t>Agencies</a:t>
            </a:r>
            <a:r>
              <a:rPr lang="fr-FR" sz="4000" b="1" dirty="0"/>
              <a:t>… or not !</a:t>
            </a:r>
          </a:p>
        </p:txBody>
      </p:sp>
      <p:sp>
        <p:nvSpPr>
          <p:cNvPr id="24579" name="Oval 3"/>
          <p:cNvSpPr>
            <a:spLocks noChangeArrowheads="1"/>
          </p:cNvSpPr>
          <p:nvPr/>
        </p:nvSpPr>
        <p:spPr bwMode="auto">
          <a:xfrm>
            <a:off x="1884364" y="3156745"/>
            <a:ext cx="2590800" cy="18002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t>Club / Event</a:t>
            </a:r>
          </a:p>
        </p:txBody>
      </p:sp>
      <p:sp>
        <p:nvSpPr>
          <p:cNvPr id="24580" name="Oval 4"/>
          <p:cNvSpPr>
            <a:spLocks noChangeArrowheads="1"/>
          </p:cNvSpPr>
          <p:nvPr/>
        </p:nvSpPr>
        <p:spPr bwMode="auto">
          <a:xfrm>
            <a:off x="7608888" y="3141664"/>
            <a:ext cx="2590800" cy="18002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t>Sponsors</a:t>
            </a:r>
          </a:p>
        </p:txBody>
      </p:sp>
      <p:sp>
        <p:nvSpPr>
          <p:cNvPr id="24581" name="Rectangle 5"/>
          <p:cNvSpPr>
            <a:spLocks noChangeArrowheads="1"/>
          </p:cNvSpPr>
          <p:nvPr/>
        </p:nvSpPr>
        <p:spPr bwMode="auto">
          <a:xfrm>
            <a:off x="5016501" y="1773239"/>
            <a:ext cx="2232025" cy="9350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t>Sport Marketing </a:t>
            </a:r>
          </a:p>
          <a:p>
            <a:pPr algn="ctr" eaLnBrk="1" hangingPunct="1">
              <a:spcBef>
                <a:spcPct val="0"/>
              </a:spcBef>
              <a:buClrTx/>
              <a:buSzTx/>
              <a:buFontTx/>
              <a:buNone/>
            </a:pPr>
            <a:r>
              <a:rPr lang="fr-FR" altLang="fr-FR" sz="1800" dirty="0" err="1"/>
              <a:t>Agencies</a:t>
            </a:r>
            <a:endParaRPr lang="fr-FR" altLang="fr-FR" sz="1800" dirty="0"/>
          </a:p>
        </p:txBody>
      </p:sp>
      <p:sp>
        <p:nvSpPr>
          <p:cNvPr id="24582" name="Line 6"/>
          <p:cNvSpPr>
            <a:spLocks noChangeShapeType="1"/>
          </p:cNvSpPr>
          <p:nvPr/>
        </p:nvSpPr>
        <p:spPr bwMode="auto">
          <a:xfrm flipH="1" flipV="1">
            <a:off x="7248526" y="2276475"/>
            <a:ext cx="792163"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3" name="Line 7"/>
          <p:cNvSpPr>
            <a:spLocks noChangeShapeType="1"/>
          </p:cNvSpPr>
          <p:nvPr/>
        </p:nvSpPr>
        <p:spPr bwMode="auto">
          <a:xfrm flipH="1">
            <a:off x="3575050" y="2205039"/>
            <a:ext cx="144145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4" name="Rectangle 8"/>
          <p:cNvSpPr>
            <a:spLocks noChangeArrowheads="1"/>
          </p:cNvSpPr>
          <p:nvPr/>
        </p:nvSpPr>
        <p:spPr bwMode="auto">
          <a:xfrm>
            <a:off x="4656139" y="5300664"/>
            <a:ext cx="2447925" cy="9366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t>Commercial </a:t>
            </a:r>
          </a:p>
          <a:p>
            <a:pPr algn="ctr" eaLnBrk="1" hangingPunct="1">
              <a:spcBef>
                <a:spcPct val="0"/>
              </a:spcBef>
              <a:buClrTx/>
              <a:buSzTx/>
              <a:buFontTx/>
              <a:buNone/>
            </a:pPr>
            <a:r>
              <a:rPr lang="fr-FR" altLang="fr-FR" sz="1800" dirty="0" err="1"/>
              <a:t>Sponsorship</a:t>
            </a:r>
            <a:r>
              <a:rPr lang="fr-FR" altLang="fr-FR" sz="1800" dirty="0"/>
              <a:t> </a:t>
            </a:r>
          </a:p>
          <a:p>
            <a:pPr algn="ctr" eaLnBrk="1" hangingPunct="1">
              <a:spcBef>
                <a:spcPct val="0"/>
              </a:spcBef>
              <a:buClrTx/>
              <a:buSzTx/>
              <a:buFontTx/>
              <a:buNone/>
            </a:pPr>
            <a:r>
              <a:rPr lang="fr-FR" altLang="fr-FR" sz="1800" dirty="0"/>
              <a:t>Direction</a:t>
            </a:r>
          </a:p>
        </p:txBody>
      </p:sp>
      <p:sp>
        <p:nvSpPr>
          <p:cNvPr id="24585" name="Line 9"/>
          <p:cNvSpPr>
            <a:spLocks noChangeShapeType="1"/>
          </p:cNvSpPr>
          <p:nvPr/>
        </p:nvSpPr>
        <p:spPr bwMode="auto">
          <a:xfrm>
            <a:off x="3863976" y="4868863"/>
            <a:ext cx="792163"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6" name="Line 10"/>
          <p:cNvSpPr>
            <a:spLocks noChangeShapeType="1"/>
          </p:cNvSpPr>
          <p:nvPr/>
        </p:nvSpPr>
        <p:spPr bwMode="auto">
          <a:xfrm flipV="1">
            <a:off x="7175500" y="4941888"/>
            <a:ext cx="1296988" cy="79216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7" name="Freeform 11"/>
          <p:cNvSpPr>
            <a:spLocks/>
          </p:cNvSpPr>
          <p:nvPr/>
        </p:nvSpPr>
        <p:spPr bwMode="auto">
          <a:xfrm>
            <a:off x="7104063" y="5876926"/>
            <a:ext cx="1223962" cy="384175"/>
          </a:xfrm>
          <a:custGeom>
            <a:avLst/>
            <a:gdLst>
              <a:gd name="T0" fmla="*/ 0 w 1179"/>
              <a:gd name="T1" fmla="*/ 0 h 242"/>
              <a:gd name="T2" fmla="*/ 2147483646 w 1179"/>
              <a:gd name="T3" fmla="*/ 2147483646 h 242"/>
              <a:gd name="T4" fmla="*/ 2147483646 w 1179"/>
              <a:gd name="T5" fmla="*/ 2147483646 h 242"/>
              <a:gd name="T6" fmla="*/ 2147483646 w 1179"/>
              <a:gd name="T7" fmla="*/ 2147483646 h 242"/>
              <a:gd name="T8" fmla="*/ 2147483646 w 1179"/>
              <a:gd name="T9" fmla="*/ 2147483646 h 2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9" h="242">
                <a:moveTo>
                  <a:pt x="0" y="0"/>
                </a:moveTo>
                <a:cubicBezTo>
                  <a:pt x="72" y="106"/>
                  <a:pt x="144" y="212"/>
                  <a:pt x="227" y="227"/>
                </a:cubicBezTo>
                <a:cubicBezTo>
                  <a:pt x="310" y="242"/>
                  <a:pt x="378" y="98"/>
                  <a:pt x="499" y="91"/>
                </a:cubicBezTo>
                <a:cubicBezTo>
                  <a:pt x="620" y="84"/>
                  <a:pt x="840" y="189"/>
                  <a:pt x="953" y="182"/>
                </a:cubicBezTo>
                <a:cubicBezTo>
                  <a:pt x="1066" y="175"/>
                  <a:pt x="1142" y="69"/>
                  <a:pt x="1179" y="46"/>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8" name="AutoShape 12"/>
          <p:cNvSpPr>
            <a:spLocks noChangeArrowheads="1"/>
          </p:cNvSpPr>
          <p:nvPr/>
        </p:nvSpPr>
        <p:spPr bwMode="auto">
          <a:xfrm>
            <a:off x="8183564" y="4868863"/>
            <a:ext cx="3600448" cy="1700212"/>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err="1"/>
              <a:t>Need</a:t>
            </a:r>
            <a:r>
              <a:rPr lang="fr-FR" altLang="fr-FR" sz="1800" dirty="0"/>
              <a:t> </a:t>
            </a:r>
          </a:p>
          <a:p>
            <a:pPr algn="ctr" eaLnBrk="1" hangingPunct="1">
              <a:spcBef>
                <a:spcPct val="0"/>
              </a:spcBef>
              <a:buClrTx/>
              <a:buSzTx/>
              <a:buFontTx/>
              <a:buNone/>
            </a:pPr>
            <a:r>
              <a:rPr lang="fr-FR" altLang="fr-FR" sz="1800" dirty="0"/>
              <a:t>For</a:t>
            </a:r>
          </a:p>
          <a:p>
            <a:pPr algn="ctr" eaLnBrk="1" hangingPunct="1">
              <a:spcBef>
                <a:spcPct val="0"/>
              </a:spcBef>
              <a:buClrTx/>
              <a:buSzTx/>
              <a:buFontTx/>
              <a:buNone/>
            </a:pPr>
            <a:r>
              <a:rPr lang="fr-FR" altLang="fr-FR" sz="1800" dirty="0" err="1"/>
              <a:t>Competencies</a:t>
            </a:r>
            <a:endParaRPr lang="fr-FR" altLang="fr-FR" sz="1800" dirty="0"/>
          </a:p>
        </p:txBody>
      </p:sp>
      <p:pic>
        <p:nvPicPr>
          <p:cNvPr id="24589" name="Picture 13" descr="MCj0303815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964" y="4724400"/>
            <a:ext cx="5095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4" descr="j01958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326" y="2060576"/>
            <a:ext cx="7461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15" descr="MCj042449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1989138"/>
            <a:ext cx="6143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16" descr="MCj0416064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150" y="5084764"/>
            <a:ext cx="7239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Line 17"/>
          <p:cNvSpPr>
            <a:spLocks noChangeShapeType="1"/>
          </p:cNvSpPr>
          <p:nvPr/>
        </p:nvSpPr>
        <p:spPr bwMode="auto">
          <a:xfrm flipV="1">
            <a:off x="6024563" y="2781301"/>
            <a:ext cx="0" cy="2519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94" name="Line 18"/>
          <p:cNvSpPr>
            <a:spLocks noChangeShapeType="1"/>
          </p:cNvSpPr>
          <p:nvPr/>
        </p:nvSpPr>
        <p:spPr bwMode="auto">
          <a:xfrm>
            <a:off x="6167439" y="2708276"/>
            <a:ext cx="1512887"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4595" name="Picture 19" descr="MCj0416064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5082" y="5605024"/>
            <a:ext cx="4111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0" descr="MCj042449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194" y="5480844"/>
            <a:ext cx="4524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1" descr="j01958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8718" y="4715669"/>
            <a:ext cx="6048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448541E8-D745-4073-8089-5CF615F866F6}"/>
              </a:ext>
            </a:extLst>
          </p:cNvPr>
          <p:cNvPicPr>
            <a:picLocks noChangeAspect="1"/>
          </p:cNvPicPr>
          <p:nvPr/>
        </p:nvPicPr>
        <p:blipFill>
          <a:blip r:embed="rId6"/>
          <a:stretch>
            <a:fillRect/>
          </a:stretch>
        </p:blipFill>
        <p:spPr>
          <a:xfrm>
            <a:off x="9178166" y="6406"/>
            <a:ext cx="1916554" cy="1600977"/>
          </a:xfrm>
          <a:prstGeom prst="rect">
            <a:avLst/>
          </a:prstGeom>
        </p:spPr>
      </p:pic>
    </p:spTree>
    <p:extLst>
      <p:ext uri="{BB962C8B-B14F-4D97-AF65-F5344CB8AC3E}">
        <p14:creationId xmlns:p14="http://schemas.microsoft.com/office/powerpoint/2010/main" val="10728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 5" descr="Une image contenant intérieur, plancher, mur, table&#10;&#10;Description générée automatiquement">
            <a:extLst>
              <a:ext uri="{FF2B5EF4-FFF2-40B4-BE49-F238E27FC236}">
                <a16:creationId xmlns:a16="http://schemas.microsoft.com/office/drawing/2014/main" id="{8C3504B5-A6CA-49A3-923C-1FC6A1BD0075}"/>
              </a:ext>
            </a:extLst>
          </p:cNvPr>
          <p:cNvPicPr>
            <a:picLocks noChangeAspect="1"/>
          </p:cNvPicPr>
          <p:nvPr/>
        </p:nvPicPr>
        <p:blipFill rotWithShape="1">
          <a:blip r:embed="rId2"/>
          <a:srcRect t="11215" r="-2" b="8772"/>
          <a:stretch/>
        </p:blipFill>
        <p:spPr>
          <a:xfrm>
            <a:off x="321734" y="321733"/>
            <a:ext cx="5674894" cy="3030842"/>
          </a:xfrm>
          <a:prstGeom prst="rect">
            <a:avLst/>
          </a:prstGeom>
        </p:spPr>
      </p:pic>
      <p:pic>
        <p:nvPicPr>
          <p:cNvPr id="5" name="Image 4">
            <a:extLst>
              <a:ext uri="{FF2B5EF4-FFF2-40B4-BE49-F238E27FC236}">
                <a16:creationId xmlns:a16="http://schemas.microsoft.com/office/drawing/2014/main" id="{244863D0-A64F-4151-864F-3F1CF4FF6DB9}"/>
              </a:ext>
            </a:extLst>
          </p:cNvPr>
          <p:cNvPicPr>
            <a:picLocks noChangeAspect="1"/>
          </p:cNvPicPr>
          <p:nvPr/>
        </p:nvPicPr>
        <p:blipFill rotWithShape="1">
          <a:blip r:embed="rId3"/>
          <a:srcRect t="2088"/>
          <a:stretch/>
        </p:blipFill>
        <p:spPr>
          <a:xfrm>
            <a:off x="321735" y="3524289"/>
            <a:ext cx="2676579" cy="2776517"/>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9B5A50B6-5228-44A1-A0A2-98E35C5BC013}"/>
              </a:ext>
            </a:extLst>
          </p:cNvPr>
          <p:cNvPicPr>
            <a:picLocks noChangeAspect="1"/>
          </p:cNvPicPr>
          <p:nvPr/>
        </p:nvPicPr>
        <p:blipFill rotWithShape="1">
          <a:blip r:embed="rId4"/>
          <a:srcRect l="6533" r="19639" b="3"/>
          <a:stretch/>
        </p:blipFill>
        <p:spPr>
          <a:xfrm>
            <a:off x="3159553" y="3514855"/>
            <a:ext cx="2837076" cy="2785951"/>
          </a:xfrm>
          <a:prstGeom prst="rect">
            <a:avLst/>
          </a:prstGeom>
        </p:spPr>
      </p:pic>
      <p:pic>
        <p:nvPicPr>
          <p:cNvPr id="4" name="Image 3" descr="Une image contenant objets métalliques&#10;&#10;Description générée automatiquement">
            <a:extLst>
              <a:ext uri="{FF2B5EF4-FFF2-40B4-BE49-F238E27FC236}">
                <a16:creationId xmlns:a16="http://schemas.microsoft.com/office/drawing/2014/main" id="{9071A4E6-C3A6-4E49-B679-56D984107D61}"/>
              </a:ext>
            </a:extLst>
          </p:cNvPr>
          <p:cNvPicPr>
            <a:picLocks noChangeAspect="1"/>
          </p:cNvPicPr>
          <p:nvPr/>
        </p:nvPicPr>
        <p:blipFill rotWithShape="1">
          <a:blip r:embed="rId5"/>
          <a:srcRect l="27507" r="1308" b="-1"/>
          <a:stretch/>
        </p:blipFill>
        <p:spPr>
          <a:xfrm>
            <a:off x="6195373" y="321733"/>
            <a:ext cx="5674892" cy="5979074"/>
          </a:xfrm>
          <a:prstGeom prst="rect">
            <a:avLst/>
          </a:prstGeom>
        </p:spPr>
      </p:pic>
    </p:spTree>
    <p:extLst>
      <p:ext uri="{BB962C8B-B14F-4D97-AF65-F5344CB8AC3E}">
        <p14:creationId xmlns:p14="http://schemas.microsoft.com/office/powerpoint/2010/main" val="2498390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lympique de Marseille et le Ministère du Tourisme ivoirien annoncent un  partenariat">
            <a:extLst>
              <a:ext uri="{FF2B5EF4-FFF2-40B4-BE49-F238E27FC236}">
                <a16:creationId xmlns:a16="http://schemas.microsoft.com/office/drawing/2014/main" id="{79D875AB-356A-01CD-A82B-7724D42061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7" r="4329" b="2"/>
          <a:stretch/>
        </p:blipFill>
        <p:spPr bwMode="auto">
          <a:xfrm>
            <a:off x="191086" y="171715"/>
            <a:ext cx="5813197" cy="61290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l'instar du Rwanda avec Arsenal et le PSG, la destination Côte d'Ivoire  promue désormais par l'OM">
            <a:extLst>
              <a:ext uri="{FF2B5EF4-FFF2-40B4-BE49-F238E27FC236}">
                <a16:creationId xmlns:a16="http://schemas.microsoft.com/office/drawing/2014/main" id="{D1EFAC5B-9E35-4EBE-37B3-AD491EE7E1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06" r="5579" b="2"/>
          <a:stretch/>
        </p:blipFill>
        <p:spPr bwMode="auto">
          <a:xfrm>
            <a:off x="6196929" y="171716"/>
            <a:ext cx="5803986" cy="31714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8725253-2754-C745-BF94-5E2F087062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84" b="18692"/>
          <a:stretch/>
        </p:blipFill>
        <p:spPr bwMode="auto">
          <a:xfrm>
            <a:off x="6196929" y="3514856"/>
            <a:ext cx="5786386" cy="27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951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774826" y="0"/>
            <a:ext cx="8229600" cy="774700"/>
          </a:xfrm>
        </p:spPr>
        <p:txBody>
          <a:bodyPr>
            <a:normAutofit/>
          </a:bodyPr>
          <a:lstStyle/>
          <a:p>
            <a:pPr algn="ctr" eaLnBrk="1" hangingPunct="1">
              <a:defRPr/>
            </a:pPr>
            <a:r>
              <a:rPr lang="fr-FR" sz="3200" b="1" dirty="0"/>
              <a:t>Activation program </a:t>
            </a:r>
            <a:r>
              <a:rPr lang="fr-FR" sz="3200" b="1" dirty="0" err="1"/>
              <a:t>process</a:t>
            </a:r>
            <a:endParaRPr lang="fr-FR" sz="4000" b="1" dirty="0"/>
          </a:p>
        </p:txBody>
      </p:sp>
      <p:sp useBgFill="1">
        <p:nvSpPr>
          <p:cNvPr id="25603" name="Rectangle 3"/>
          <p:cNvSpPr>
            <a:spLocks noChangeArrowheads="1"/>
          </p:cNvSpPr>
          <p:nvPr/>
        </p:nvSpPr>
        <p:spPr bwMode="auto">
          <a:xfrm>
            <a:off x="1774826" y="5229226"/>
            <a:ext cx="5400675" cy="1368425"/>
          </a:xfrm>
          <a:prstGeom prst="rect">
            <a:avLst/>
          </a:prstGeom>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sym typeface="Wingdings" panose="05000000000000000000" pitchFamily="2" charset="2"/>
              </a:rPr>
              <a:t>1. </a:t>
            </a:r>
            <a:r>
              <a:rPr lang="fr-FR" altLang="fr-FR" sz="1600" b="1" dirty="0" err="1"/>
              <a:t>Prospecting</a:t>
            </a:r>
            <a:r>
              <a:rPr lang="fr-FR" altLang="fr-FR" sz="1600" b="1" dirty="0"/>
              <a:t> – </a:t>
            </a:r>
            <a:r>
              <a:rPr lang="fr-FR" altLang="fr-FR" sz="1600" b="1" dirty="0" err="1"/>
              <a:t>Analyzing</a:t>
            </a:r>
            <a:r>
              <a:rPr lang="fr-FR" altLang="fr-FR" sz="1600" b="1" dirty="0"/>
              <a:t> - </a:t>
            </a:r>
            <a:r>
              <a:rPr lang="fr-FR" altLang="fr-FR" sz="1600" b="1" dirty="0" err="1"/>
              <a:t>Spying</a:t>
            </a:r>
            <a:r>
              <a:rPr lang="fr-FR" altLang="fr-FR" sz="1600" b="1" dirty="0"/>
              <a:t> </a:t>
            </a:r>
            <a:endParaRPr lang="fr-FR" altLang="fr-FR" sz="1600" dirty="0"/>
          </a:p>
          <a:p>
            <a:pPr algn="ctr" eaLnBrk="1" hangingPunct="1">
              <a:spcBef>
                <a:spcPct val="0"/>
              </a:spcBef>
              <a:buClrTx/>
              <a:buSzTx/>
              <a:buFontTx/>
              <a:buNone/>
            </a:pPr>
            <a:r>
              <a:rPr lang="fr-FR" altLang="fr-FR" sz="1600" dirty="0"/>
              <a:t>For a new sponsor</a:t>
            </a:r>
          </a:p>
          <a:p>
            <a:pPr algn="ctr" eaLnBrk="1" hangingPunct="1">
              <a:spcBef>
                <a:spcPct val="0"/>
              </a:spcBef>
              <a:buClrTx/>
              <a:buSzTx/>
              <a:buFontTx/>
              <a:buNone/>
            </a:pPr>
            <a:r>
              <a:rPr lang="fr-FR" altLang="fr-FR" sz="1600" dirty="0" err="1"/>
              <a:t>Special</a:t>
            </a:r>
            <a:r>
              <a:rPr lang="fr-FR" altLang="fr-FR" sz="1600" dirty="0"/>
              <a:t> </a:t>
            </a:r>
            <a:r>
              <a:rPr lang="fr-FR" altLang="fr-FR" sz="1600" dirty="0" err="1"/>
              <a:t>individual</a:t>
            </a:r>
            <a:r>
              <a:rPr lang="fr-FR" altLang="fr-FR" sz="1600" dirty="0"/>
              <a:t> </a:t>
            </a:r>
            <a:r>
              <a:rPr lang="fr-FR" altLang="fr-FR" sz="1600" dirty="0" err="1"/>
              <a:t>access</a:t>
            </a:r>
            <a:r>
              <a:rPr lang="fr-FR" altLang="fr-FR" sz="1600" dirty="0"/>
              <a:t> and information </a:t>
            </a:r>
          </a:p>
          <a:p>
            <a:pPr algn="ctr" eaLnBrk="1" hangingPunct="1">
              <a:spcBef>
                <a:spcPct val="0"/>
              </a:spcBef>
              <a:buClrTx/>
              <a:buSzTx/>
              <a:buFontTx/>
              <a:buNone/>
            </a:pPr>
            <a:r>
              <a:rPr lang="fr-FR" altLang="fr-FR" sz="1600" dirty="0"/>
              <a:t>by </a:t>
            </a:r>
            <a:r>
              <a:rPr lang="fr-FR" altLang="fr-FR" sz="1600" dirty="0" err="1"/>
              <a:t>your</a:t>
            </a:r>
            <a:r>
              <a:rPr lang="fr-FR" altLang="fr-FR" sz="1600" dirty="0"/>
              <a:t> top management or </a:t>
            </a:r>
            <a:r>
              <a:rPr lang="fr-FR" altLang="fr-FR" sz="1600" dirty="0" err="1"/>
              <a:t>owner</a:t>
            </a:r>
            <a:endParaRPr lang="fr-FR" altLang="fr-FR" sz="1600" dirty="0"/>
          </a:p>
        </p:txBody>
      </p:sp>
      <p:sp>
        <p:nvSpPr>
          <p:cNvPr id="25604" name="Rectangle 4"/>
          <p:cNvSpPr>
            <a:spLocks noChangeArrowheads="1"/>
          </p:cNvSpPr>
          <p:nvPr/>
        </p:nvSpPr>
        <p:spPr bwMode="auto">
          <a:xfrm>
            <a:off x="1774826" y="3357564"/>
            <a:ext cx="5400675" cy="136842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solidFill>
                  <a:schemeClr val="bg1"/>
                </a:solidFill>
              </a:rPr>
              <a:t>2. </a:t>
            </a:r>
            <a:r>
              <a:rPr lang="fr-FR" altLang="fr-FR" sz="1600" b="1" dirty="0" err="1">
                <a:solidFill>
                  <a:schemeClr val="bg1"/>
                </a:solidFill>
              </a:rPr>
              <a:t>Customize</a:t>
            </a:r>
            <a:r>
              <a:rPr lang="fr-FR" altLang="fr-FR" sz="1600" b="1" dirty="0">
                <a:solidFill>
                  <a:schemeClr val="bg1"/>
                </a:solidFill>
              </a:rPr>
              <a:t> </a:t>
            </a:r>
            <a:r>
              <a:rPr lang="fr-FR" altLang="fr-FR" sz="1600" b="1" dirty="0" err="1">
                <a:solidFill>
                  <a:schemeClr val="bg1"/>
                </a:solidFill>
              </a:rPr>
              <a:t>your</a:t>
            </a:r>
            <a:r>
              <a:rPr lang="fr-FR" altLang="fr-FR" sz="1600" b="1" dirty="0">
                <a:solidFill>
                  <a:schemeClr val="bg1"/>
                </a:solidFill>
              </a:rPr>
              <a:t> </a:t>
            </a:r>
            <a:r>
              <a:rPr lang="fr-FR" altLang="fr-FR" sz="1600" b="1" dirty="0" err="1">
                <a:solidFill>
                  <a:schemeClr val="bg1"/>
                </a:solidFill>
              </a:rPr>
              <a:t>offer</a:t>
            </a:r>
            <a:endParaRPr lang="fr-FR" altLang="fr-FR" sz="1600" dirty="0">
              <a:solidFill>
                <a:schemeClr val="bg1"/>
              </a:solidFill>
            </a:endParaRPr>
          </a:p>
          <a:p>
            <a:pPr algn="ctr" eaLnBrk="1" hangingPunct="1">
              <a:spcBef>
                <a:spcPct val="0"/>
              </a:spcBef>
              <a:buClrTx/>
              <a:buSzTx/>
              <a:buFontTx/>
              <a:buNone/>
            </a:pPr>
            <a:r>
              <a:rPr lang="fr-FR" altLang="fr-FR" sz="1600" dirty="0" err="1">
                <a:solidFill>
                  <a:schemeClr val="bg1"/>
                </a:solidFill>
              </a:rPr>
              <a:t>Sensemaking</a:t>
            </a:r>
            <a:r>
              <a:rPr lang="fr-FR" altLang="fr-FR" sz="1600" dirty="0">
                <a:solidFill>
                  <a:schemeClr val="bg1"/>
                </a:solidFill>
              </a:rPr>
              <a:t> </a:t>
            </a:r>
            <a:r>
              <a:rPr lang="fr-FR" altLang="fr-FR" sz="1600" dirty="0" err="1">
                <a:solidFill>
                  <a:schemeClr val="bg1"/>
                </a:solidFill>
              </a:rPr>
              <a:t>proporsals</a:t>
            </a:r>
            <a:endParaRPr lang="fr-FR" altLang="fr-FR" sz="1600" dirty="0">
              <a:solidFill>
                <a:schemeClr val="bg1"/>
              </a:solidFill>
            </a:endParaRPr>
          </a:p>
          <a:p>
            <a:pPr algn="ctr" eaLnBrk="1" hangingPunct="1">
              <a:spcBef>
                <a:spcPct val="0"/>
              </a:spcBef>
              <a:buClrTx/>
              <a:buSzTx/>
              <a:buFontTx/>
              <a:buNone/>
            </a:pPr>
            <a:r>
              <a:rPr lang="fr-FR" altLang="fr-FR" sz="1600" dirty="0">
                <a:solidFill>
                  <a:schemeClr val="bg1"/>
                </a:solidFill>
              </a:rPr>
              <a:t>You are not a prof !</a:t>
            </a:r>
          </a:p>
          <a:p>
            <a:pPr algn="ctr" eaLnBrk="1" hangingPunct="1">
              <a:spcBef>
                <a:spcPct val="0"/>
              </a:spcBef>
              <a:buClrTx/>
              <a:buSzTx/>
              <a:buFontTx/>
              <a:buNone/>
            </a:pPr>
            <a:r>
              <a:rPr lang="fr-FR" altLang="fr-FR" sz="1600" dirty="0" err="1">
                <a:solidFill>
                  <a:schemeClr val="bg1"/>
                </a:solidFill>
              </a:rPr>
              <a:t>Using</a:t>
            </a:r>
            <a:r>
              <a:rPr lang="fr-FR" altLang="fr-FR" sz="1600" dirty="0">
                <a:solidFill>
                  <a:schemeClr val="bg1"/>
                </a:solidFill>
              </a:rPr>
              <a:t> 3 packs (light – medium – gold)</a:t>
            </a:r>
          </a:p>
        </p:txBody>
      </p:sp>
      <p:sp>
        <p:nvSpPr>
          <p:cNvPr id="25605" name="Rectangle 5"/>
          <p:cNvSpPr>
            <a:spLocks noChangeArrowheads="1"/>
          </p:cNvSpPr>
          <p:nvPr/>
        </p:nvSpPr>
        <p:spPr bwMode="auto">
          <a:xfrm>
            <a:off x="1774826" y="2276475"/>
            <a:ext cx="5400675" cy="6477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t>3. Activation - Action</a:t>
            </a:r>
            <a:r>
              <a:rPr lang="fr-FR" altLang="fr-FR" sz="1600" dirty="0"/>
              <a:t> </a:t>
            </a:r>
          </a:p>
          <a:p>
            <a:pPr algn="ctr" eaLnBrk="1" hangingPunct="1">
              <a:spcBef>
                <a:spcPct val="0"/>
              </a:spcBef>
              <a:buClrTx/>
              <a:buSzTx/>
              <a:buFontTx/>
              <a:buNone/>
            </a:pPr>
            <a:r>
              <a:rPr lang="fr-FR" altLang="fr-FR" sz="1600" dirty="0"/>
              <a:t>You are on the </a:t>
            </a:r>
            <a:r>
              <a:rPr lang="fr-FR" altLang="fr-FR" sz="1600" dirty="0" err="1"/>
              <a:t>field</a:t>
            </a:r>
            <a:endParaRPr lang="fr-FR" altLang="fr-FR" sz="1600" dirty="0"/>
          </a:p>
        </p:txBody>
      </p:sp>
      <p:sp>
        <p:nvSpPr>
          <p:cNvPr id="25606" name="Rectangle 6"/>
          <p:cNvSpPr>
            <a:spLocks noChangeArrowheads="1"/>
          </p:cNvSpPr>
          <p:nvPr/>
        </p:nvSpPr>
        <p:spPr bwMode="auto">
          <a:xfrm>
            <a:off x="1774826" y="1341438"/>
            <a:ext cx="5400675" cy="57626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solidFill>
                  <a:schemeClr val="bg1"/>
                </a:solidFill>
              </a:rPr>
              <a:t>4. Evaluation ROO or ROI</a:t>
            </a:r>
          </a:p>
          <a:p>
            <a:pPr algn="ctr" eaLnBrk="1" hangingPunct="1">
              <a:spcBef>
                <a:spcPct val="0"/>
              </a:spcBef>
              <a:buClrTx/>
              <a:buSzTx/>
              <a:buFontTx/>
              <a:buNone/>
            </a:pPr>
            <a:endParaRPr lang="fr-FR" altLang="fr-FR" sz="1600" dirty="0">
              <a:solidFill>
                <a:schemeClr val="bg1"/>
              </a:solidFill>
            </a:endParaRPr>
          </a:p>
        </p:txBody>
      </p:sp>
      <p:sp>
        <p:nvSpPr>
          <p:cNvPr id="25607" name="Rectangle 7"/>
          <p:cNvSpPr>
            <a:spLocks noChangeArrowheads="1"/>
          </p:cNvSpPr>
          <p:nvPr/>
        </p:nvSpPr>
        <p:spPr bwMode="auto">
          <a:xfrm>
            <a:off x="7896225" y="3141664"/>
            <a:ext cx="2520950" cy="115252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5. Evolution – </a:t>
            </a:r>
          </a:p>
          <a:p>
            <a:pPr algn="ctr" eaLnBrk="1" hangingPunct="1">
              <a:spcBef>
                <a:spcPct val="0"/>
              </a:spcBef>
              <a:buClrTx/>
              <a:buSzTx/>
              <a:buFontTx/>
              <a:buNone/>
            </a:pPr>
            <a:r>
              <a:rPr lang="fr-FR" altLang="fr-FR" sz="1800" b="1" dirty="0" err="1"/>
              <a:t>Dynamic</a:t>
            </a:r>
            <a:r>
              <a:rPr lang="fr-FR" altLang="fr-FR" sz="1800" b="1" dirty="0"/>
              <a:t> program</a:t>
            </a:r>
          </a:p>
          <a:p>
            <a:pPr algn="ctr" eaLnBrk="1" hangingPunct="1">
              <a:spcBef>
                <a:spcPct val="0"/>
              </a:spcBef>
              <a:buClrTx/>
              <a:buSzTx/>
              <a:buFontTx/>
              <a:buNone/>
            </a:pPr>
            <a:r>
              <a:rPr lang="fr-FR" altLang="fr-FR" sz="1800" b="1" dirty="0" err="1"/>
              <a:t>Loyalty</a:t>
            </a:r>
            <a:endParaRPr lang="fr-FR" altLang="fr-FR" sz="1800" dirty="0"/>
          </a:p>
        </p:txBody>
      </p:sp>
      <p:sp>
        <p:nvSpPr>
          <p:cNvPr id="25608" name="Line 8"/>
          <p:cNvSpPr>
            <a:spLocks noChangeShapeType="1"/>
          </p:cNvSpPr>
          <p:nvPr/>
        </p:nvSpPr>
        <p:spPr bwMode="auto">
          <a:xfrm flipV="1">
            <a:off x="4511675" y="4724401"/>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9" name="Line 9"/>
          <p:cNvSpPr>
            <a:spLocks noChangeShapeType="1"/>
          </p:cNvSpPr>
          <p:nvPr/>
        </p:nvSpPr>
        <p:spPr bwMode="auto">
          <a:xfrm flipV="1">
            <a:off x="4440238" y="2924175"/>
            <a:ext cx="0" cy="433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0" name="Line 10"/>
          <p:cNvSpPr>
            <a:spLocks noChangeShapeType="1"/>
          </p:cNvSpPr>
          <p:nvPr/>
        </p:nvSpPr>
        <p:spPr bwMode="auto">
          <a:xfrm flipV="1">
            <a:off x="4440238" y="191611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1" name="Line 11"/>
          <p:cNvSpPr>
            <a:spLocks noChangeShapeType="1"/>
          </p:cNvSpPr>
          <p:nvPr/>
        </p:nvSpPr>
        <p:spPr bwMode="auto">
          <a:xfrm>
            <a:off x="7175500" y="1628775"/>
            <a:ext cx="1873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2" name="Line 12"/>
          <p:cNvSpPr>
            <a:spLocks noChangeShapeType="1"/>
          </p:cNvSpPr>
          <p:nvPr/>
        </p:nvSpPr>
        <p:spPr bwMode="auto">
          <a:xfrm>
            <a:off x="9048750" y="1628775"/>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3" name="Line 13"/>
          <p:cNvSpPr>
            <a:spLocks noChangeShapeType="1"/>
          </p:cNvSpPr>
          <p:nvPr/>
        </p:nvSpPr>
        <p:spPr bwMode="auto">
          <a:xfrm>
            <a:off x="9048750" y="4292601"/>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4" name="Line 14"/>
          <p:cNvSpPr>
            <a:spLocks noChangeShapeType="1"/>
          </p:cNvSpPr>
          <p:nvPr/>
        </p:nvSpPr>
        <p:spPr bwMode="auto">
          <a:xfrm flipH="1">
            <a:off x="7175500" y="5876925"/>
            <a:ext cx="1873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 name="Image 2" descr="Une image contenant objets métalliques&#10;&#10;Description générée automatiquement">
            <a:extLst>
              <a:ext uri="{FF2B5EF4-FFF2-40B4-BE49-F238E27FC236}">
                <a16:creationId xmlns:a16="http://schemas.microsoft.com/office/drawing/2014/main" id="{EE4F6CF3-C32D-45A8-97C0-3FFE97346FB7}"/>
              </a:ext>
            </a:extLst>
          </p:cNvPr>
          <p:cNvPicPr>
            <a:picLocks noChangeAspect="1"/>
          </p:cNvPicPr>
          <p:nvPr/>
        </p:nvPicPr>
        <p:blipFill>
          <a:blip r:embed="rId2"/>
          <a:stretch>
            <a:fillRect/>
          </a:stretch>
        </p:blipFill>
        <p:spPr>
          <a:xfrm>
            <a:off x="121764" y="5376110"/>
            <a:ext cx="1432875" cy="1074656"/>
          </a:xfrm>
          <a:prstGeom prst="rect">
            <a:avLst/>
          </a:prstGeom>
        </p:spPr>
      </p:pic>
      <p:pic>
        <p:nvPicPr>
          <p:cNvPr id="5" name="Image 4">
            <a:extLst>
              <a:ext uri="{FF2B5EF4-FFF2-40B4-BE49-F238E27FC236}">
                <a16:creationId xmlns:a16="http://schemas.microsoft.com/office/drawing/2014/main" id="{C44A489E-B370-47DE-A069-66AD9E375A12}"/>
              </a:ext>
            </a:extLst>
          </p:cNvPr>
          <p:cNvPicPr>
            <a:picLocks noChangeAspect="1"/>
          </p:cNvPicPr>
          <p:nvPr/>
        </p:nvPicPr>
        <p:blipFill>
          <a:blip r:embed="rId3"/>
          <a:stretch>
            <a:fillRect/>
          </a:stretch>
        </p:blipFill>
        <p:spPr>
          <a:xfrm>
            <a:off x="257881" y="3511321"/>
            <a:ext cx="1221866" cy="1294517"/>
          </a:xfrm>
          <a:prstGeom prst="rect">
            <a:avLst/>
          </a:prstGeom>
        </p:spPr>
      </p:pic>
      <p:pic>
        <p:nvPicPr>
          <p:cNvPr id="7" name="Image 6" descr="Une image contenant intérieur, plancher, mur, table&#10;&#10;Description générée automatiquement">
            <a:extLst>
              <a:ext uri="{FF2B5EF4-FFF2-40B4-BE49-F238E27FC236}">
                <a16:creationId xmlns:a16="http://schemas.microsoft.com/office/drawing/2014/main" id="{6ED58F56-8CAF-41CA-BCAA-72DF88C807F8}"/>
              </a:ext>
            </a:extLst>
          </p:cNvPr>
          <p:cNvPicPr>
            <a:picLocks noChangeAspect="1"/>
          </p:cNvPicPr>
          <p:nvPr/>
        </p:nvPicPr>
        <p:blipFill>
          <a:blip r:embed="rId4"/>
          <a:stretch>
            <a:fillRect/>
          </a:stretch>
        </p:blipFill>
        <p:spPr>
          <a:xfrm>
            <a:off x="192182" y="2276475"/>
            <a:ext cx="1432873" cy="956443"/>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8D3D5277-BC6C-4558-8CFA-04DA35DBFB21}"/>
              </a:ext>
            </a:extLst>
          </p:cNvPr>
          <p:cNvPicPr>
            <a:picLocks noChangeAspect="1"/>
          </p:cNvPicPr>
          <p:nvPr/>
        </p:nvPicPr>
        <p:blipFill>
          <a:blip r:embed="rId5"/>
          <a:stretch>
            <a:fillRect/>
          </a:stretch>
        </p:blipFill>
        <p:spPr>
          <a:xfrm>
            <a:off x="132213" y="938344"/>
            <a:ext cx="1492842" cy="1084170"/>
          </a:xfrm>
          <a:prstGeom prst="rect">
            <a:avLst/>
          </a:prstGeom>
        </p:spPr>
      </p:pic>
    </p:spTree>
    <p:extLst>
      <p:ext uri="{BB962C8B-B14F-4D97-AF65-F5344CB8AC3E}">
        <p14:creationId xmlns:p14="http://schemas.microsoft.com/office/powerpoint/2010/main" val="6875256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7D8EFC1-9546-43FA-B662-571E31359CE2}"/>
              </a:ext>
            </a:extLst>
          </p:cNvPr>
          <p:cNvSpPr>
            <a:spLocks noGrp="1"/>
          </p:cNvSpPr>
          <p:nvPr>
            <p:ph type="ctrTitle"/>
          </p:nvPr>
        </p:nvSpPr>
        <p:spPr/>
        <p:txBody>
          <a:bodyPr>
            <a:normAutofit fontScale="90000"/>
          </a:bodyPr>
          <a:lstStyle/>
          <a:p>
            <a:r>
              <a:rPr lang="fr-FR" dirty="0"/>
              <a:t>Value Proposition and Activation Platform </a:t>
            </a:r>
          </a:p>
        </p:txBody>
      </p:sp>
      <p:sp>
        <p:nvSpPr>
          <p:cNvPr id="5" name="Sous-titre 4">
            <a:extLst>
              <a:ext uri="{FF2B5EF4-FFF2-40B4-BE49-F238E27FC236}">
                <a16:creationId xmlns:a16="http://schemas.microsoft.com/office/drawing/2014/main" id="{51837B16-0EA1-4E5B-84DD-1534D581A0E5}"/>
              </a:ext>
            </a:extLst>
          </p:cNvPr>
          <p:cNvSpPr>
            <a:spLocks noGrp="1"/>
          </p:cNvSpPr>
          <p:nvPr>
            <p:ph type="subTitle" idx="12"/>
          </p:nvPr>
        </p:nvSpPr>
        <p:spPr/>
        <p:txBody>
          <a:bodyPr/>
          <a:lstStyle/>
          <a:p>
            <a:r>
              <a:rPr lang="fr-FR" dirty="0" err="1"/>
              <a:t>Interactional</a:t>
            </a:r>
            <a:r>
              <a:rPr lang="fr-FR" dirty="0"/>
              <a:t> </a:t>
            </a:r>
            <a:r>
              <a:rPr lang="fr-FR" dirty="0" err="1"/>
              <a:t>Typology</a:t>
            </a:r>
            <a:endParaRPr lang="fr-FR" dirty="0"/>
          </a:p>
        </p:txBody>
      </p:sp>
      <p:sp>
        <p:nvSpPr>
          <p:cNvPr id="6" name="Rectangle : coins arrondis 5">
            <a:extLst>
              <a:ext uri="{FF2B5EF4-FFF2-40B4-BE49-F238E27FC236}">
                <a16:creationId xmlns:a16="http://schemas.microsoft.com/office/drawing/2014/main" id="{3AD0B834-F610-4CF8-AD1C-0E754822D00D}"/>
              </a:ext>
            </a:extLst>
          </p:cNvPr>
          <p:cNvSpPr/>
          <p:nvPr/>
        </p:nvSpPr>
        <p:spPr>
          <a:xfrm>
            <a:off x="4915270" y="1278385"/>
            <a:ext cx="2219418" cy="585926"/>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ACTIVATIONS</a:t>
            </a:r>
          </a:p>
        </p:txBody>
      </p:sp>
      <p:sp>
        <p:nvSpPr>
          <p:cNvPr id="7" name="Ellipse 6">
            <a:extLst>
              <a:ext uri="{FF2B5EF4-FFF2-40B4-BE49-F238E27FC236}">
                <a16:creationId xmlns:a16="http://schemas.microsoft.com/office/drawing/2014/main" id="{F1F74DCF-EFAC-4A32-9689-A0F42281F2AE}"/>
              </a:ext>
            </a:extLst>
          </p:cNvPr>
          <p:cNvSpPr/>
          <p:nvPr/>
        </p:nvSpPr>
        <p:spPr>
          <a:xfrm>
            <a:off x="1746681" y="2219418"/>
            <a:ext cx="1898342"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Visual</a:t>
            </a:r>
          </a:p>
          <a:p>
            <a:pPr algn="ctr"/>
            <a:r>
              <a:rPr lang="fr-FR" sz="1400" dirty="0"/>
              <a:t>Interactions</a:t>
            </a:r>
          </a:p>
          <a:p>
            <a:pPr algn="ctr"/>
            <a:endParaRPr lang="fr-FR" sz="1400" dirty="0"/>
          </a:p>
        </p:txBody>
      </p:sp>
      <p:sp>
        <p:nvSpPr>
          <p:cNvPr id="8" name="Ellipse 7">
            <a:extLst>
              <a:ext uri="{FF2B5EF4-FFF2-40B4-BE49-F238E27FC236}">
                <a16:creationId xmlns:a16="http://schemas.microsoft.com/office/drawing/2014/main" id="{5281AF0D-398D-4C67-BCCE-A44A9C3B0686}"/>
              </a:ext>
            </a:extLst>
          </p:cNvPr>
          <p:cNvSpPr/>
          <p:nvPr/>
        </p:nvSpPr>
        <p:spPr>
          <a:xfrm>
            <a:off x="3966099" y="2219413"/>
            <a:ext cx="1898342"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err="1"/>
              <a:t>Relational</a:t>
            </a:r>
            <a:endParaRPr lang="fr-FR" sz="1400" dirty="0"/>
          </a:p>
          <a:p>
            <a:pPr algn="ctr"/>
            <a:r>
              <a:rPr lang="fr-FR" sz="1400" dirty="0"/>
              <a:t>Interactions</a:t>
            </a:r>
          </a:p>
          <a:p>
            <a:pPr algn="ctr"/>
            <a:endParaRPr lang="fr-FR" sz="1400" dirty="0"/>
          </a:p>
        </p:txBody>
      </p:sp>
      <p:sp>
        <p:nvSpPr>
          <p:cNvPr id="9" name="Ellipse 8">
            <a:extLst>
              <a:ext uri="{FF2B5EF4-FFF2-40B4-BE49-F238E27FC236}">
                <a16:creationId xmlns:a16="http://schemas.microsoft.com/office/drawing/2014/main" id="{3DA78645-E157-43D5-A8F3-F8A3C39FEABE}"/>
              </a:ext>
            </a:extLst>
          </p:cNvPr>
          <p:cNvSpPr/>
          <p:nvPr/>
        </p:nvSpPr>
        <p:spPr>
          <a:xfrm>
            <a:off x="6185517" y="2219414"/>
            <a:ext cx="1898342"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err="1"/>
              <a:t>Experiential</a:t>
            </a:r>
            <a:endParaRPr lang="fr-FR" sz="1400" dirty="0"/>
          </a:p>
          <a:p>
            <a:pPr algn="ctr"/>
            <a:r>
              <a:rPr lang="fr-FR" sz="1400" dirty="0"/>
              <a:t>Interactions</a:t>
            </a:r>
          </a:p>
          <a:p>
            <a:pPr algn="ctr"/>
            <a:endParaRPr lang="fr-FR" sz="1400" dirty="0"/>
          </a:p>
        </p:txBody>
      </p:sp>
      <p:sp>
        <p:nvSpPr>
          <p:cNvPr id="10" name="Ellipse 9">
            <a:extLst>
              <a:ext uri="{FF2B5EF4-FFF2-40B4-BE49-F238E27FC236}">
                <a16:creationId xmlns:a16="http://schemas.microsoft.com/office/drawing/2014/main" id="{DBCA19CD-91A9-4DA1-A55C-CA8E50DC9B7C}"/>
              </a:ext>
            </a:extLst>
          </p:cNvPr>
          <p:cNvSpPr/>
          <p:nvPr/>
        </p:nvSpPr>
        <p:spPr>
          <a:xfrm>
            <a:off x="8447127" y="2219415"/>
            <a:ext cx="1898342"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err="1"/>
              <a:t>Engaging</a:t>
            </a:r>
            <a:endParaRPr lang="fr-FR" sz="1400" dirty="0"/>
          </a:p>
          <a:p>
            <a:pPr algn="ctr"/>
            <a:r>
              <a:rPr lang="fr-FR" sz="1400" dirty="0"/>
              <a:t>Interactions</a:t>
            </a:r>
          </a:p>
          <a:p>
            <a:pPr algn="ctr"/>
            <a:endParaRPr lang="fr-FR" sz="1400" dirty="0"/>
          </a:p>
        </p:txBody>
      </p:sp>
      <p:cxnSp>
        <p:nvCxnSpPr>
          <p:cNvPr id="12" name="Connecteur droit avec flèche 11">
            <a:extLst>
              <a:ext uri="{FF2B5EF4-FFF2-40B4-BE49-F238E27FC236}">
                <a16:creationId xmlns:a16="http://schemas.microsoft.com/office/drawing/2014/main" id="{BC555285-0E40-4E1A-A249-AAF6EDFFCC20}"/>
              </a:ext>
            </a:extLst>
          </p:cNvPr>
          <p:cNvCxnSpPr>
            <a:stCxn id="7" idx="4"/>
          </p:cNvCxnSpPr>
          <p:nvPr/>
        </p:nvCxnSpPr>
        <p:spPr>
          <a:xfrm>
            <a:off x="2695852" y="3160451"/>
            <a:ext cx="0" cy="1171853"/>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D64C1E4-1D71-4175-B76B-1EB5204ED1DD}"/>
              </a:ext>
            </a:extLst>
          </p:cNvPr>
          <p:cNvSpPr/>
          <p:nvPr/>
        </p:nvSpPr>
        <p:spPr>
          <a:xfrm>
            <a:off x="1586145"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VISUAL CONTENTS</a:t>
            </a:r>
          </a:p>
          <a:p>
            <a:pPr algn="ctr"/>
            <a:r>
              <a:rPr lang="fr-FR" sz="1400" dirty="0" err="1"/>
              <a:t>Optimize</a:t>
            </a:r>
            <a:r>
              <a:rPr lang="fr-FR" sz="1400" dirty="0"/>
              <a:t> </a:t>
            </a:r>
            <a:r>
              <a:rPr lang="fr-FR" sz="1400" dirty="0" err="1"/>
              <a:t>your</a:t>
            </a:r>
            <a:r>
              <a:rPr lang="fr-FR" sz="1400" dirty="0"/>
              <a:t> media/digital/in stadia exposition</a:t>
            </a:r>
          </a:p>
          <a:p>
            <a:pPr algn="ctr"/>
            <a:endParaRPr lang="fr-FR" sz="1400" dirty="0"/>
          </a:p>
          <a:p>
            <a:pPr algn="ctr"/>
            <a:endParaRPr lang="fr-FR" sz="1400" dirty="0"/>
          </a:p>
          <a:p>
            <a:pPr algn="ctr"/>
            <a:r>
              <a:rPr lang="fr-FR" sz="1400" dirty="0"/>
              <a:t>Visual Dilution</a:t>
            </a:r>
          </a:p>
        </p:txBody>
      </p:sp>
      <p:pic>
        <p:nvPicPr>
          <p:cNvPr id="16" name="Graphique 15" descr="Avertissement">
            <a:extLst>
              <a:ext uri="{FF2B5EF4-FFF2-40B4-BE49-F238E27FC236}">
                <a16:creationId xmlns:a16="http://schemas.microsoft.com/office/drawing/2014/main" id="{E8E349EF-AE29-4A6C-B557-D6A4BBD35E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98076" y="5379868"/>
            <a:ext cx="435007" cy="435007"/>
          </a:xfrm>
          <a:prstGeom prst="rect">
            <a:avLst/>
          </a:prstGeom>
        </p:spPr>
      </p:pic>
      <p:sp>
        <p:nvSpPr>
          <p:cNvPr id="17" name="Rectangle 16">
            <a:extLst>
              <a:ext uri="{FF2B5EF4-FFF2-40B4-BE49-F238E27FC236}">
                <a16:creationId xmlns:a16="http://schemas.microsoft.com/office/drawing/2014/main" id="{600EF9E8-1612-417B-B852-2D4B9A7F1B8E}"/>
              </a:ext>
            </a:extLst>
          </p:cNvPr>
          <p:cNvSpPr/>
          <p:nvPr/>
        </p:nvSpPr>
        <p:spPr>
          <a:xfrm>
            <a:off x="3851077"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HUMAN CONTENTS</a:t>
            </a:r>
          </a:p>
          <a:p>
            <a:pPr algn="ctr"/>
            <a:r>
              <a:rPr lang="fr-FR" sz="1400" dirty="0"/>
              <a:t>« PR » / ex Champions / Premium</a:t>
            </a:r>
          </a:p>
          <a:p>
            <a:pPr algn="ctr"/>
            <a:endParaRPr lang="fr-FR" sz="1400" dirty="0"/>
          </a:p>
          <a:p>
            <a:pPr algn="ctr"/>
            <a:endParaRPr lang="fr-FR" sz="1400" dirty="0"/>
          </a:p>
          <a:p>
            <a:pPr algn="ctr"/>
            <a:r>
              <a:rPr lang="fr-FR" sz="1400" dirty="0"/>
              <a:t>Relationship Volume</a:t>
            </a:r>
          </a:p>
        </p:txBody>
      </p:sp>
      <p:cxnSp>
        <p:nvCxnSpPr>
          <p:cNvPr id="19" name="Connecteur droit avec flèche 18">
            <a:extLst>
              <a:ext uri="{FF2B5EF4-FFF2-40B4-BE49-F238E27FC236}">
                <a16:creationId xmlns:a16="http://schemas.microsoft.com/office/drawing/2014/main" id="{F3FFA25D-C2B1-4A7B-B8D9-3E68C055CAA3}"/>
              </a:ext>
            </a:extLst>
          </p:cNvPr>
          <p:cNvCxnSpPr>
            <a:stCxn id="8" idx="4"/>
          </p:cNvCxnSpPr>
          <p:nvPr/>
        </p:nvCxnSpPr>
        <p:spPr>
          <a:xfrm>
            <a:off x="4915270" y="3160445"/>
            <a:ext cx="0" cy="1171858"/>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F479C73-E146-4267-9387-844E19B4774D}"/>
              </a:ext>
            </a:extLst>
          </p:cNvPr>
          <p:cNvSpPr/>
          <p:nvPr/>
        </p:nvSpPr>
        <p:spPr>
          <a:xfrm>
            <a:off x="6116009"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FESTIVE CONTENT</a:t>
            </a:r>
          </a:p>
          <a:p>
            <a:pPr algn="ctr"/>
            <a:r>
              <a:rPr lang="fr-FR" sz="1400" dirty="0" err="1"/>
              <a:t>Specific</a:t>
            </a:r>
            <a:r>
              <a:rPr lang="fr-FR" sz="1400" dirty="0"/>
              <a:t> animations/ </a:t>
            </a:r>
            <a:r>
              <a:rPr lang="fr-FR" sz="1400" dirty="0" err="1"/>
              <a:t>Enlargement</a:t>
            </a:r>
            <a:r>
              <a:rPr lang="fr-FR" sz="1400" dirty="0"/>
              <a:t> &amp; </a:t>
            </a:r>
            <a:r>
              <a:rPr lang="fr-FR" sz="1400" dirty="0" err="1"/>
              <a:t>reinforcement</a:t>
            </a:r>
            <a:endParaRPr lang="fr-FR" sz="1400" dirty="0"/>
          </a:p>
          <a:p>
            <a:pPr algn="ctr"/>
            <a:endParaRPr lang="fr-FR" sz="1400" dirty="0"/>
          </a:p>
          <a:p>
            <a:pPr algn="ctr"/>
            <a:endParaRPr lang="fr-FR" sz="1400" dirty="0"/>
          </a:p>
          <a:p>
            <a:pPr algn="ctr"/>
            <a:r>
              <a:rPr lang="fr-FR" sz="1400" dirty="0" err="1"/>
              <a:t>Experiential</a:t>
            </a:r>
            <a:r>
              <a:rPr lang="fr-FR" sz="1400" dirty="0"/>
              <a:t> </a:t>
            </a:r>
            <a:r>
              <a:rPr lang="fr-FR" sz="1400" dirty="0" err="1"/>
              <a:t>Imbalance</a:t>
            </a:r>
            <a:endParaRPr lang="fr-FR" sz="1400" dirty="0"/>
          </a:p>
        </p:txBody>
      </p:sp>
      <p:cxnSp>
        <p:nvCxnSpPr>
          <p:cNvPr id="22" name="Connecteur droit avec flèche 21">
            <a:extLst>
              <a:ext uri="{FF2B5EF4-FFF2-40B4-BE49-F238E27FC236}">
                <a16:creationId xmlns:a16="http://schemas.microsoft.com/office/drawing/2014/main" id="{275F6A54-A2E1-459B-B944-35E1AC53578B}"/>
              </a:ext>
            </a:extLst>
          </p:cNvPr>
          <p:cNvCxnSpPr>
            <a:stCxn id="9" idx="4"/>
          </p:cNvCxnSpPr>
          <p:nvPr/>
        </p:nvCxnSpPr>
        <p:spPr>
          <a:xfrm>
            <a:off x="7134688" y="3160447"/>
            <a:ext cx="0" cy="1171857"/>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57EA8CAC-244F-4DF4-8EB9-5D6AE57EE157}"/>
              </a:ext>
            </a:extLst>
          </p:cNvPr>
          <p:cNvSpPr/>
          <p:nvPr/>
        </p:nvSpPr>
        <p:spPr>
          <a:xfrm>
            <a:off x="8380941"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EMOTIONAL CONTENTS</a:t>
            </a:r>
          </a:p>
          <a:p>
            <a:pPr algn="ctr"/>
            <a:r>
              <a:rPr lang="fr-FR" sz="1400" dirty="0"/>
              <a:t>Common brand content/sport </a:t>
            </a:r>
            <a:r>
              <a:rPr lang="fr-FR" sz="1400" dirty="0" err="1"/>
              <a:t>authenticity</a:t>
            </a:r>
            <a:endParaRPr lang="fr-FR" sz="1400" dirty="0"/>
          </a:p>
          <a:p>
            <a:pPr algn="ctr"/>
            <a:endParaRPr lang="fr-FR" sz="1400" dirty="0"/>
          </a:p>
          <a:p>
            <a:pPr algn="ctr"/>
            <a:endParaRPr lang="fr-FR" sz="1400" dirty="0"/>
          </a:p>
          <a:p>
            <a:pPr algn="ctr"/>
            <a:endParaRPr lang="fr-FR" sz="1400" dirty="0"/>
          </a:p>
          <a:p>
            <a:pPr algn="ctr"/>
            <a:r>
              <a:rPr lang="fr-FR" sz="1400" dirty="0" err="1"/>
              <a:t>Forced</a:t>
            </a:r>
            <a:r>
              <a:rPr lang="fr-FR" sz="1400" dirty="0"/>
              <a:t> </a:t>
            </a:r>
            <a:r>
              <a:rPr lang="fr-FR" sz="1400" dirty="0" err="1"/>
              <a:t>Wedding</a:t>
            </a:r>
            <a:endParaRPr lang="fr-FR" sz="1400" dirty="0"/>
          </a:p>
        </p:txBody>
      </p:sp>
      <p:cxnSp>
        <p:nvCxnSpPr>
          <p:cNvPr id="25" name="Connecteur droit avec flèche 24">
            <a:extLst>
              <a:ext uri="{FF2B5EF4-FFF2-40B4-BE49-F238E27FC236}">
                <a16:creationId xmlns:a16="http://schemas.microsoft.com/office/drawing/2014/main" id="{738A1594-5B79-4D43-96D6-27440456ED86}"/>
              </a:ext>
            </a:extLst>
          </p:cNvPr>
          <p:cNvCxnSpPr>
            <a:cxnSpLocks/>
            <a:stCxn id="10" idx="4"/>
            <a:endCxn id="23" idx="0"/>
          </p:cNvCxnSpPr>
          <p:nvPr/>
        </p:nvCxnSpPr>
        <p:spPr>
          <a:xfrm>
            <a:off x="9396298" y="3160447"/>
            <a:ext cx="14078" cy="117185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26" name="Graphique 25" descr="Avertissement">
            <a:extLst>
              <a:ext uri="{FF2B5EF4-FFF2-40B4-BE49-F238E27FC236}">
                <a16:creationId xmlns:a16="http://schemas.microsoft.com/office/drawing/2014/main" id="{B15E60B9-8E43-42C2-AACC-7FE6435518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63008" y="5286656"/>
            <a:ext cx="435007" cy="435007"/>
          </a:xfrm>
          <a:prstGeom prst="rect">
            <a:avLst/>
          </a:prstGeom>
        </p:spPr>
      </p:pic>
      <p:pic>
        <p:nvPicPr>
          <p:cNvPr id="27" name="Graphique 26" descr="Avertissement">
            <a:extLst>
              <a:ext uri="{FF2B5EF4-FFF2-40B4-BE49-F238E27FC236}">
                <a16:creationId xmlns:a16="http://schemas.microsoft.com/office/drawing/2014/main" id="{177CB199-A4D6-406D-BC92-E88B053772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27940" y="5362111"/>
            <a:ext cx="435007" cy="435007"/>
          </a:xfrm>
          <a:prstGeom prst="rect">
            <a:avLst/>
          </a:prstGeom>
        </p:spPr>
      </p:pic>
      <p:pic>
        <p:nvPicPr>
          <p:cNvPr id="29" name="Graphique 28" descr="Avertissement">
            <a:extLst>
              <a:ext uri="{FF2B5EF4-FFF2-40B4-BE49-F238E27FC236}">
                <a16:creationId xmlns:a16="http://schemas.microsoft.com/office/drawing/2014/main" id="{ABF5AD33-35B8-4276-9A88-F78FD2554E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78794" y="5392036"/>
            <a:ext cx="435007" cy="435007"/>
          </a:xfrm>
          <a:prstGeom prst="rect">
            <a:avLst/>
          </a:prstGeom>
        </p:spPr>
      </p:pic>
      <p:cxnSp>
        <p:nvCxnSpPr>
          <p:cNvPr id="31" name="Connecteur droit avec flèche 30">
            <a:extLst>
              <a:ext uri="{FF2B5EF4-FFF2-40B4-BE49-F238E27FC236}">
                <a16:creationId xmlns:a16="http://schemas.microsoft.com/office/drawing/2014/main" id="{278BA5B9-BC78-4876-A85D-1135F4E3C2F3}"/>
              </a:ext>
            </a:extLst>
          </p:cNvPr>
          <p:cNvCxnSpPr>
            <a:stCxn id="6" idx="1"/>
            <a:endCxn id="7" idx="0"/>
          </p:cNvCxnSpPr>
          <p:nvPr/>
        </p:nvCxnSpPr>
        <p:spPr>
          <a:xfrm flipH="1">
            <a:off x="2695852" y="1571349"/>
            <a:ext cx="2219418" cy="64806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avec flèche 32">
            <a:extLst>
              <a:ext uri="{FF2B5EF4-FFF2-40B4-BE49-F238E27FC236}">
                <a16:creationId xmlns:a16="http://schemas.microsoft.com/office/drawing/2014/main" id="{24CC95AC-AE99-4CEA-AA16-E16FFF8C8430}"/>
              </a:ext>
            </a:extLst>
          </p:cNvPr>
          <p:cNvCxnSpPr>
            <a:stCxn id="6" idx="2"/>
            <a:endCxn id="8" idx="0"/>
          </p:cNvCxnSpPr>
          <p:nvPr/>
        </p:nvCxnSpPr>
        <p:spPr>
          <a:xfrm flipH="1">
            <a:off x="4915271" y="1864312"/>
            <a:ext cx="1109709" cy="355101"/>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cteur droit avec flèche 34">
            <a:extLst>
              <a:ext uri="{FF2B5EF4-FFF2-40B4-BE49-F238E27FC236}">
                <a16:creationId xmlns:a16="http://schemas.microsoft.com/office/drawing/2014/main" id="{F7185A92-68F5-4778-A2CB-F673176B45F2}"/>
              </a:ext>
            </a:extLst>
          </p:cNvPr>
          <p:cNvCxnSpPr>
            <a:stCxn id="6" idx="2"/>
            <a:endCxn id="9" idx="0"/>
          </p:cNvCxnSpPr>
          <p:nvPr/>
        </p:nvCxnSpPr>
        <p:spPr>
          <a:xfrm>
            <a:off x="6024980" y="1864311"/>
            <a:ext cx="1109709" cy="35510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7" name="Connecteur droit avec flèche 36">
            <a:extLst>
              <a:ext uri="{FF2B5EF4-FFF2-40B4-BE49-F238E27FC236}">
                <a16:creationId xmlns:a16="http://schemas.microsoft.com/office/drawing/2014/main" id="{F21B511F-ED40-44A8-9805-3D4A9B0E7C39}"/>
              </a:ext>
            </a:extLst>
          </p:cNvPr>
          <p:cNvCxnSpPr>
            <a:stCxn id="6" idx="3"/>
            <a:endCxn id="10" idx="0"/>
          </p:cNvCxnSpPr>
          <p:nvPr/>
        </p:nvCxnSpPr>
        <p:spPr>
          <a:xfrm>
            <a:off x="7134688" y="1571348"/>
            <a:ext cx="2261610" cy="64806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 name="ZoneTexte 1">
            <a:extLst>
              <a:ext uri="{FF2B5EF4-FFF2-40B4-BE49-F238E27FC236}">
                <a16:creationId xmlns:a16="http://schemas.microsoft.com/office/drawing/2014/main" id="{1B1B7070-6EE1-4138-A6C3-8E9F2E9E990A}"/>
              </a:ext>
            </a:extLst>
          </p:cNvPr>
          <p:cNvSpPr txBox="1"/>
          <p:nvPr/>
        </p:nvSpPr>
        <p:spPr>
          <a:xfrm>
            <a:off x="1586145" y="3549794"/>
            <a:ext cx="8891966" cy="369332"/>
          </a:xfrm>
          <a:prstGeom prst="rect">
            <a:avLst/>
          </a:prstGeom>
          <a:solidFill>
            <a:srgbClr val="FFC000"/>
          </a:solidFill>
        </p:spPr>
        <p:txBody>
          <a:bodyPr wrap="square" rtlCol="0">
            <a:spAutoFit/>
          </a:bodyPr>
          <a:lstStyle/>
          <a:p>
            <a:pPr algn="ctr"/>
            <a:r>
              <a:rPr lang="fr-FR" b="1" dirty="0">
                <a:solidFill>
                  <a:schemeClr val="bg1"/>
                </a:solidFill>
                <a:effectLst>
                  <a:outerShdw blurRad="38100" dist="38100" dir="2700000" algn="tl">
                    <a:srgbClr val="000000">
                      <a:alpha val="43137"/>
                    </a:srgbClr>
                  </a:outerShdw>
                </a:effectLst>
              </a:rPr>
              <a:t>AUDIENCES</a:t>
            </a:r>
          </a:p>
        </p:txBody>
      </p:sp>
    </p:spTree>
    <p:extLst>
      <p:ext uri="{BB962C8B-B14F-4D97-AF65-F5344CB8AC3E}">
        <p14:creationId xmlns:p14="http://schemas.microsoft.com/office/powerpoint/2010/main" val="1179148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773715" y="5148167"/>
            <a:ext cx="9190422" cy="1139825"/>
          </a:xfrm>
        </p:spPr>
        <p:txBody>
          <a:bodyPr>
            <a:normAutofit/>
          </a:bodyPr>
          <a:lstStyle/>
          <a:p>
            <a:pPr algn="ctr" eaLnBrk="1" hangingPunct="1">
              <a:defRPr/>
            </a:pPr>
            <a:r>
              <a:rPr lang="fr-FR" dirty="0">
                <a:solidFill>
                  <a:srgbClr val="000000"/>
                </a:solidFill>
                <a:effectLst>
                  <a:outerShdw blurRad="38100" dist="38100" dir="2700000" algn="tl">
                    <a:srgbClr val="C0C0C0"/>
                  </a:outerShdw>
                </a:effectLst>
              </a:rPr>
              <a:t>CEO </a:t>
            </a:r>
            <a:r>
              <a:rPr lang="fr-FR" dirty="0" err="1">
                <a:solidFill>
                  <a:srgbClr val="000000"/>
                </a:solidFill>
                <a:effectLst>
                  <a:outerShdw blurRad="38100" dist="38100" dir="2700000" algn="tl">
                    <a:srgbClr val="C0C0C0"/>
                  </a:outerShdw>
                </a:effectLst>
              </a:rPr>
              <a:t>personnality</a:t>
            </a:r>
            <a:r>
              <a:rPr lang="fr-FR" dirty="0">
                <a:solidFill>
                  <a:srgbClr val="000000"/>
                </a:solidFill>
                <a:effectLst>
                  <a:outerShdw blurRad="38100" dist="38100" dir="2700000" algn="tl">
                    <a:srgbClr val="C0C0C0"/>
                  </a:outerShdw>
                </a:effectLst>
              </a:rPr>
              <a:t> « passion » activation</a:t>
            </a:r>
          </a:p>
        </p:txBody>
      </p:sp>
      <p:pic>
        <p:nvPicPr>
          <p:cNvPr id="27652" name="Picture 4" descr="lagardere">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49" y="530244"/>
            <a:ext cx="2625140" cy="19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200705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339" y="377586"/>
            <a:ext cx="3844887" cy="25632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logo_team_lagarde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65" y="2785343"/>
            <a:ext cx="3405108" cy="73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cortomaltese_big cop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3707" y="984272"/>
            <a:ext cx="1828554" cy="24479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7656" name="Picture 8" descr="new LOGO Masters France">
            <a:hlinkClick r:id="rId7" action="ppaction://hlinkpres?slideindex=1&amp;slidetitl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3352" y="4016089"/>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725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idx="1"/>
          </p:nvPr>
        </p:nvSpPr>
        <p:spPr>
          <a:xfrm>
            <a:off x="1330411" y="1847335"/>
            <a:ext cx="8229600" cy="4852988"/>
          </a:xfrm>
        </p:spPr>
        <p:txBody>
          <a:bodyPr/>
          <a:lstStyle/>
          <a:p>
            <a:pPr eaLnBrk="1" hangingPunct="1">
              <a:lnSpc>
                <a:spcPct val="90000"/>
              </a:lnSpc>
              <a:buFont typeface="Wingdings" panose="05000000000000000000" pitchFamily="2" charset="2"/>
              <a:buChar char="ð"/>
              <a:defRPr/>
            </a:pPr>
            <a:r>
              <a:rPr lang="fr-FR" sz="2400" dirty="0">
                <a:solidFill>
                  <a:srgbClr val="000000"/>
                </a:solidFill>
                <a:effectLst>
                  <a:outerShdw blurRad="38100" dist="38100" dir="2700000" algn="tl">
                    <a:srgbClr val="C0C0C0"/>
                  </a:outerShdw>
                </a:effectLst>
              </a:rPr>
              <a:t>Basketball </a:t>
            </a:r>
            <a:r>
              <a:rPr lang="fr-FR" sz="2400" dirty="0" err="1">
                <a:solidFill>
                  <a:srgbClr val="000000"/>
                </a:solidFill>
                <a:effectLst>
                  <a:outerShdw blurRad="38100" dist="38100" dir="2700000" algn="tl">
                    <a:srgbClr val="C0C0C0"/>
                  </a:outerShdw>
                </a:effectLst>
              </a:rPr>
              <a:t>competition</a:t>
            </a:r>
            <a:r>
              <a:rPr lang="fr-FR" sz="2400" dirty="0">
                <a:solidFill>
                  <a:srgbClr val="000000"/>
                </a:solidFill>
                <a:effectLst>
                  <a:outerShdw blurRad="38100" dist="38100" dir="2700000" algn="tl">
                    <a:srgbClr val="C0C0C0"/>
                  </a:outerShdw>
                </a:effectLst>
              </a:rPr>
              <a:t> and free practice </a:t>
            </a:r>
          </a:p>
          <a:p>
            <a:pPr eaLnBrk="1" hangingPunct="1">
              <a:lnSpc>
                <a:spcPct val="90000"/>
              </a:lnSpc>
              <a:buFont typeface="Wingdings" panose="05000000000000000000" pitchFamily="2" charset="2"/>
              <a:buChar char="ð"/>
              <a:defRPr/>
            </a:pPr>
            <a:endParaRPr lang="fr-FR" sz="2400" dirty="0">
              <a:solidFill>
                <a:srgbClr val="000000"/>
              </a:solidFill>
              <a:effectLst>
                <a:outerShdw blurRad="38100" dist="38100" dir="2700000" algn="tl">
                  <a:srgbClr val="C0C0C0"/>
                </a:outerShdw>
              </a:effectLst>
            </a:endParaRPr>
          </a:p>
          <a:p>
            <a:pPr eaLnBrk="1" hangingPunct="1">
              <a:lnSpc>
                <a:spcPct val="90000"/>
              </a:lnSpc>
              <a:buFont typeface="Wingdings" panose="05000000000000000000" pitchFamily="2" charset="2"/>
              <a:buChar char="ð"/>
              <a:defRPr/>
            </a:pPr>
            <a:r>
              <a:rPr lang="fr-FR" sz="2400" dirty="0">
                <a:solidFill>
                  <a:srgbClr val="000000"/>
                </a:solidFill>
                <a:effectLst>
                  <a:outerShdw blurRad="38100" dist="38100" dir="2700000" algn="tl">
                    <a:srgbClr val="C0C0C0"/>
                  </a:outerShdw>
                </a:effectLst>
              </a:rPr>
              <a:t>Open area for a </a:t>
            </a:r>
            <a:r>
              <a:rPr lang="fr-FR" sz="2400" dirty="0" err="1">
                <a:solidFill>
                  <a:srgbClr val="000000"/>
                </a:solidFill>
                <a:effectLst>
                  <a:outerShdw blurRad="38100" dist="38100" dir="2700000" algn="tl">
                    <a:srgbClr val="C0C0C0"/>
                  </a:outerShdw>
                </a:effectLst>
              </a:rPr>
              <a:t>general</a:t>
            </a:r>
            <a:r>
              <a:rPr lang="fr-FR" sz="2400" dirty="0">
                <a:solidFill>
                  <a:srgbClr val="000000"/>
                </a:solidFill>
                <a:effectLst>
                  <a:outerShdw blurRad="38100" dist="38100" dir="2700000" algn="tl">
                    <a:srgbClr val="C0C0C0"/>
                  </a:outerShdw>
                </a:effectLst>
              </a:rPr>
              <a:t> public</a:t>
            </a:r>
          </a:p>
          <a:p>
            <a:pPr eaLnBrk="1" hangingPunct="1">
              <a:lnSpc>
                <a:spcPct val="90000"/>
              </a:lnSpc>
              <a:buFont typeface="Wingdings" panose="05000000000000000000" pitchFamily="2" charset="2"/>
              <a:buChar char="ð"/>
              <a:defRPr/>
            </a:pPr>
            <a:endParaRPr lang="fr-FR" sz="2400" dirty="0">
              <a:solidFill>
                <a:srgbClr val="000000"/>
              </a:solidFill>
              <a:effectLst>
                <a:outerShdw blurRad="38100" dist="38100" dir="2700000" algn="tl">
                  <a:srgbClr val="C0C0C0"/>
                </a:outerShdw>
              </a:effectLst>
            </a:endParaRPr>
          </a:p>
          <a:p>
            <a:pPr eaLnBrk="1" hangingPunct="1">
              <a:lnSpc>
                <a:spcPct val="90000"/>
              </a:lnSpc>
              <a:buFont typeface="Wingdings" panose="05000000000000000000" pitchFamily="2" charset="2"/>
              <a:buChar char="ð"/>
              <a:defRPr/>
            </a:pPr>
            <a:r>
              <a:rPr lang="fr-FR" sz="2400" dirty="0">
                <a:solidFill>
                  <a:srgbClr val="000000"/>
                </a:solidFill>
                <a:effectLst>
                  <a:outerShdw blurRad="38100" dist="38100" dir="2700000" algn="tl">
                    <a:srgbClr val="C0C0C0"/>
                  </a:outerShdw>
                </a:effectLst>
              </a:rPr>
              <a:t>Elite </a:t>
            </a:r>
            <a:r>
              <a:rPr lang="fr-FR" sz="2400" dirty="0" err="1">
                <a:solidFill>
                  <a:srgbClr val="000000"/>
                </a:solidFill>
                <a:effectLst>
                  <a:outerShdw blurRad="38100" dist="38100" dir="2700000" algn="tl">
                    <a:srgbClr val="C0C0C0"/>
                  </a:outerShdw>
                </a:effectLst>
              </a:rPr>
              <a:t>championship</a:t>
            </a:r>
            <a:r>
              <a:rPr lang="fr-FR" sz="2400" dirty="0">
                <a:solidFill>
                  <a:srgbClr val="000000"/>
                </a:solidFill>
                <a:effectLst>
                  <a:outerShdw blurRad="38100" dist="38100" dir="2700000" algn="tl">
                    <a:srgbClr val="C0C0C0"/>
                  </a:outerShdw>
                </a:effectLst>
              </a:rPr>
              <a:t> 5*5</a:t>
            </a:r>
          </a:p>
          <a:p>
            <a:pPr eaLnBrk="1" hangingPunct="1">
              <a:lnSpc>
                <a:spcPct val="90000"/>
              </a:lnSpc>
              <a:buFont typeface="Wingdings" panose="05000000000000000000" pitchFamily="2" charset="2"/>
              <a:buChar char="ð"/>
              <a:defRPr/>
            </a:pPr>
            <a:endParaRPr lang="fr-FR" sz="2400" dirty="0">
              <a:solidFill>
                <a:srgbClr val="000000"/>
              </a:solidFill>
              <a:effectLst>
                <a:outerShdw blurRad="38100" dist="38100" dir="2700000" algn="tl">
                  <a:srgbClr val="C0C0C0"/>
                </a:outerShdw>
              </a:effectLst>
            </a:endParaRPr>
          </a:p>
          <a:p>
            <a:pPr eaLnBrk="1" hangingPunct="1">
              <a:lnSpc>
                <a:spcPct val="90000"/>
              </a:lnSpc>
              <a:buFont typeface="Wingdings" panose="05000000000000000000" pitchFamily="2" charset="2"/>
              <a:buChar char="ð"/>
              <a:defRPr/>
            </a:pPr>
            <a:r>
              <a:rPr lang="fr-FR" sz="2400" dirty="0">
                <a:solidFill>
                  <a:srgbClr val="000000"/>
                </a:solidFill>
                <a:effectLst>
                  <a:outerShdw blurRad="38100" dist="38100" dir="2700000" algn="tl">
                    <a:srgbClr val="C0C0C0"/>
                  </a:outerShdw>
                </a:effectLst>
              </a:rPr>
              <a:t>8 </a:t>
            </a:r>
            <a:r>
              <a:rPr lang="fr-FR" sz="2400" dirty="0" err="1">
                <a:solidFill>
                  <a:srgbClr val="000000"/>
                </a:solidFill>
                <a:effectLst>
                  <a:outerShdw blurRad="38100" dist="38100" dir="2700000" algn="tl">
                    <a:srgbClr val="C0C0C0"/>
                  </a:outerShdw>
                </a:effectLst>
              </a:rPr>
              <a:t>cities</a:t>
            </a:r>
            <a:r>
              <a:rPr lang="fr-FR" sz="2400" dirty="0">
                <a:solidFill>
                  <a:srgbClr val="000000"/>
                </a:solidFill>
                <a:effectLst>
                  <a:outerShdw blurRad="38100" dist="38100" dir="2700000" algn="tl">
                    <a:srgbClr val="C0C0C0"/>
                  </a:outerShdw>
                </a:effectLst>
              </a:rPr>
              <a:t> in Europe : Lyon, Paris, Cologne, Munich, Madrid, Barcelona, Milan, Roma</a:t>
            </a:r>
          </a:p>
        </p:txBody>
      </p:sp>
      <p:pic>
        <p:nvPicPr>
          <p:cNvPr id="29699" name="Picture 3" descr="BASKET-JAM-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404813"/>
            <a:ext cx="24177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111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idx="1"/>
          </p:nvPr>
        </p:nvSpPr>
        <p:spPr>
          <a:xfrm>
            <a:off x="1173892" y="1976868"/>
            <a:ext cx="10293178" cy="5400675"/>
          </a:xfrm>
        </p:spPr>
        <p:txBody>
          <a:bodyPr/>
          <a:lstStyle/>
          <a:p>
            <a:pPr eaLnBrk="1" hangingPunct="1">
              <a:buSzTx/>
              <a:buFont typeface="Wingdings" panose="05000000000000000000" pitchFamily="2" charset="2"/>
              <a:buChar char="«"/>
              <a:defRPr/>
            </a:pPr>
            <a:r>
              <a:rPr lang="fr-FR" sz="2800" dirty="0" err="1">
                <a:solidFill>
                  <a:srgbClr val="000000"/>
                </a:solidFill>
                <a:effectLst>
                  <a:outerShdw blurRad="38100" dist="38100" dir="2700000" algn="tl">
                    <a:srgbClr val="C0C0C0"/>
                  </a:outerShdw>
                </a:effectLst>
              </a:rPr>
              <a:t>Visibility</a:t>
            </a:r>
            <a:r>
              <a:rPr lang="fr-FR" sz="2800" dirty="0">
                <a:solidFill>
                  <a:srgbClr val="000000"/>
                </a:solidFill>
                <a:effectLst>
                  <a:outerShdw blurRad="38100" dist="38100" dir="2700000" algn="tl">
                    <a:srgbClr val="C0C0C0"/>
                  </a:outerShdw>
                </a:effectLst>
              </a:rPr>
              <a:t> activations :</a:t>
            </a:r>
          </a:p>
          <a:p>
            <a:pPr lvl="1" eaLnBrk="1" hangingPunct="1">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Street marketing , flyers, </a:t>
            </a:r>
            <a:r>
              <a:rPr lang="fr-FR" sz="2400" dirty="0" err="1">
                <a:solidFill>
                  <a:srgbClr val="000000"/>
                </a:solidFill>
                <a:effectLst>
                  <a:outerShdw blurRad="38100" dist="38100" dir="2700000" algn="tl">
                    <a:srgbClr val="C0C0C0"/>
                  </a:outerShdw>
                </a:effectLst>
              </a:rPr>
              <a:t>printed</a:t>
            </a:r>
            <a:r>
              <a:rPr lang="fr-FR" sz="2400" dirty="0">
                <a:solidFill>
                  <a:srgbClr val="000000"/>
                </a:solidFill>
                <a:effectLst>
                  <a:outerShdw blurRad="38100" dist="38100" dir="2700000" algn="tl">
                    <a:srgbClr val="C0C0C0"/>
                  </a:outerShdw>
                </a:effectLst>
              </a:rPr>
              <a:t> supports, TS staff.</a:t>
            </a:r>
          </a:p>
          <a:p>
            <a:pPr lvl="1" eaLnBrk="1" hangingPunct="1">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Staff + </a:t>
            </a:r>
            <a:r>
              <a:rPr lang="fr-FR" sz="2400" dirty="0" err="1">
                <a:solidFill>
                  <a:srgbClr val="000000"/>
                </a:solidFill>
                <a:effectLst>
                  <a:outerShdw blurRad="38100" dist="38100" dir="2700000" algn="tl">
                    <a:srgbClr val="C0C0C0"/>
                  </a:outerShdw>
                </a:effectLst>
              </a:rPr>
              <a:t>presents</a:t>
            </a:r>
            <a:r>
              <a:rPr lang="fr-FR" sz="2400" dirty="0">
                <a:solidFill>
                  <a:srgbClr val="000000"/>
                </a:solidFill>
                <a:effectLst>
                  <a:outerShdw blurRad="38100" dist="38100" dir="2700000" algn="tl">
                    <a:srgbClr val="C0C0C0"/>
                  </a:outerShdw>
                </a:effectLst>
              </a:rPr>
              <a:t> for </a:t>
            </a:r>
            <a:r>
              <a:rPr lang="fr-FR" sz="2400" dirty="0" err="1">
                <a:solidFill>
                  <a:srgbClr val="000000"/>
                </a:solidFill>
                <a:effectLst>
                  <a:outerShdw blurRad="38100" dist="38100" dir="2700000" algn="tl">
                    <a:srgbClr val="C0C0C0"/>
                  </a:outerShdw>
                </a:effectLst>
              </a:rPr>
              <a:t>players</a:t>
            </a:r>
            <a:endParaRPr lang="fr-FR" sz="2400" dirty="0">
              <a:solidFill>
                <a:srgbClr val="000000"/>
              </a:solidFill>
              <a:effectLst>
                <a:outerShdw blurRad="38100" dist="38100" dir="2700000" algn="tl">
                  <a:srgbClr val="C0C0C0"/>
                </a:outerShdw>
              </a:effectLst>
            </a:endParaRPr>
          </a:p>
          <a:p>
            <a:pPr lvl="1">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Court: 16 m </a:t>
            </a:r>
            <a:r>
              <a:rPr lang="fr-FR" sz="2400" dirty="0" err="1">
                <a:solidFill>
                  <a:srgbClr val="000000"/>
                </a:solidFill>
                <a:effectLst>
                  <a:outerShdw blurRad="38100" dist="38100" dir="2700000" algn="tl">
                    <a:srgbClr val="C0C0C0"/>
                  </a:outerShdw>
                </a:effectLst>
              </a:rPr>
              <a:t>billboards</a:t>
            </a:r>
            <a:r>
              <a:rPr lang="fr-FR" sz="2400" dirty="0">
                <a:solidFill>
                  <a:srgbClr val="000000"/>
                </a:solidFill>
                <a:effectLst>
                  <a:outerShdw blurRad="38100" dist="38100" dir="2700000" algn="tl">
                    <a:srgbClr val="C0C0C0"/>
                  </a:outerShdw>
                </a:effectLst>
              </a:rPr>
              <a:t>, </a:t>
            </a:r>
            <a:r>
              <a:rPr lang="fr-FR" sz="2400" dirty="0" err="1">
                <a:solidFill>
                  <a:srgbClr val="000000"/>
                </a:solidFill>
                <a:effectLst>
                  <a:outerShdw blurRad="38100" dist="38100" dir="2700000" algn="tl">
                    <a:srgbClr val="C0C0C0"/>
                  </a:outerShdw>
                </a:effectLst>
              </a:rPr>
              <a:t>wall</a:t>
            </a:r>
            <a:r>
              <a:rPr lang="fr-FR" sz="2400" dirty="0">
                <a:solidFill>
                  <a:srgbClr val="000000"/>
                </a:solidFill>
                <a:effectLst>
                  <a:outerShdw blurRad="38100" dist="38100" dir="2700000" algn="tl">
                    <a:srgbClr val="C0C0C0"/>
                  </a:outerShdw>
                </a:effectLst>
              </a:rPr>
              <a:t> ITW, </a:t>
            </a:r>
            <a:r>
              <a:rPr lang="fr-FR" sz="2400" dirty="0" err="1">
                <a:solidFill>
                  <a:srgbClr val="000000"/>
                </a:solidFill>
                <a:effectLst>
                  <a:outerShdw blurRad="38100" dist="38100" dir="2700000" algn="tl">
                    <a:srgbClr val="C0C0C0"/>
                  </a:outerShdw>
                </a:effectLst>
              </a:rPr>
              <a:t>tents</a:t>
            </a:r>
            <a:r>
              <a:rPr lang="fr-FR" sz="2400" dirty="0">
                <a:solidFill>
                  <a:srgbClr val="000000"/>
                </a:solidFill>
                <a:effectLst>
                  <a:outerShdw blurRad="38100" dist="38100" dir="2700000" algn="tl">
                    <a:srgbClr val="C0C0C0"/>
                  </a:outerShdw>
                </a:effectLst>
              </a:rPr>
              <a:t>.</a:t>
            </a:r>
          </a:p>
          <a:p>
            <a:pPr lvl="1" eaLnBrk="1" hangingPunct="1">
              <a:buSzTx/>
              <a:buFont typeface="Wingdings" panose="05000000000000000000" pitchFamily="2" charset="2"/>
              <a:buNone/>
              <a:defRPr/>
            </a:pPr>
            <a:endParaRPr lang="fr-FR" sz="2400" dirty="0">
              <a:solidFill>
                <a:srgbClr val="000000"/>
              </a:solidFill>
              <a:effectLst>
                <a:outerShdw blurRad="38100" dist="38100" dir="2700000" algn="tl">
                  <a:srgbClr val="C0C0C0"/>
                </a:outerShdw>
              </a:effectLst>
            </a:endParaRPr>
          </a:p>
          <a:p>
            <a:pPr eaLnBrk="1" hangingPunct="1">
              <a:buSzTx/>
              <a:buFont typeface="Wingdings" panose="05000000000000000000" pitchFamily="2" charset="2"/>
              <a:buChar char="«"/>
              <a:defRPr/>
            </a:pPr>
            <a:r>
              <a:rPr lang="fr-FR" sz="2800" dirty="0" err="1">
                <a:solidFill>
                  <a:srgbClr val="000000"/>
                </a:solidFill>
                <a:effectLst>
                  <a:outerShdw blurRad="38100" dist="38100" dir="2700000" algn="tl">
                    <a:srgbClr val="C0C0C0"/>
                  </a:outerShdw>
                </a:effectLst>
              </a:rPr>
              <a:t>Sensemaking</a:t>
            </a:r>
            <a:r>
              <a:rPr lang="fr-FR" sz="2800" dirty="0">
                <a:solidFill>
                  <a:srgbClr val="000000"/>
                </a:solidFill>
                <a:effectLst>
                  <a:outerShdw blurRad="38100" dist="38100" dir="2700000" algn="tl">
                    <a:srgbClr val="C0C0C0"/>
                  </a:outerShdw>
                </a:effectLst>
              </a:rPr>
              <a:t> activations »: </a:t>
            </a:r>
          </a:p>
          <a:p>
            <a:pPr lvl="1" eaLnBrk="1" hangingPunct="1">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Champion of the Court : 1 vs 1 (300 - 350 </a:t>
            </a:r>
            <a:r>
              <a:rPr lang="fr-FR" sz="2400" dirty="0" err="1">
                <a:solidFill>
                  <a:srgbClr val="000000"/>
                </a:solidFill>
                <a:effectLst>
                  <a:outerShdw blurRad="38100" dist="38100" dir="2700000" algn="tl">
                    <a:srgbClr val="C0C0C0"/>
                  </a:outerShdw>
                </a:effectLst>
              </a:rPr>
              <a:t>players</a:t>
            </a:r>
            <a:r>
              <a:rPr lang="fr-FR" sz="2400" dirty="0">
                <a:solidFill>
                  <a:srgbClr val="000000"/>
                </a:solidFill>
                <a:effectLst>
                  <a:outerShdw blurRad="38100" dist="38100" dir="2700000" algn="tl">
                    <a:srgbClr val="C0C0C0"/>
                  </a:outerShdw>
                </a:effectLst>
              </a:rPr>
              <a:t> per </a:t>
            </a:r>
            <a:r>
              <a:rPr lang="fr-FR" sz="2400" dirty="0" err="1">
                <a:solidFill>
                  <a:srgbClr val="000000"/>
                </a:solidFill>
                <a:effectLst>
                  <a:outerShdw blurRad="38100" dist="38100" dir="2700000" algn="tl">
                    <a:srgbClr val="C0C0C0"/>
                  </a:outerShdw>
                </a:effectLst>
              </a:rPr>
              <a:t>day</a:t>
            </a:r>
            <a:r>
              <a:rPr lang="fr-FR" sz="2400" dirty="0">
                <a:solidFill>
                  <a:srgbClr val="000000"/>
                </a:solidFill>
                <a:effectLst>
                  <a:outerShdw blurRad="38100" dist="38100" dir="2700000" algn="tl">
                    <a:srgbClr val="C0C0C0"/>
                  </a:outerShdw>
                </a:effectLst>
              </a:rPr>
              <a:t>) </a:t>
            </a:r>
          </a:p>
          <a:p>
            <a:pPr lvl="1" eaLnBrk="1" hangingPunct="1">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2 </a:t>
            </a:r>
            <a:r>
              <a:rPr lang="fr-FR" sz="2400" dirty="0" err="1">
                <a:solidFill>
                  <a:srgbClr val="000000"/>
                </a:solidFill>
                <a:effectLst>
                  <a:outerShdw blurRad="38100" dist="38100" dir="2700000" algn="tl">
                    <a:srgbClr val="C0C0C0"/>
                  </a:outerShdw>
                </a:effectLst>
              </a:rPr>
              <a:t>targets</a:t>
            </a:r>
            <a:r>
              <a:rPr lang="fr-FR" sz="2400" dirty="0">
                <a:solidFill>
                  <a:srgbClr val="000000"/>
                </a:solidFill>
                <a:effectLst>
                  <a:outerShdw blurRad="38100" dist="38100" dir="2700000" algn="tl">
                    <a:srgbClr val="C0C0C0"/>
                  </a:outerShdw>
                </a:effectLst>
              </a:rPr>
              <a:t> : </a:t>
            </a:r>
            <a:r>
              <a:rPr lang="fr-FR" sz="2400" dirty="0" err="1">
                <a:solidFill>
                  <a:srgbClr val="000000"/>
                </a:solidFill>
                <a:effectLst>
                  <a:outerShdw blurRad="38100" dist="38100" dir="2700000" algn="tl">
                    <a:srgbClr val="C0C0C0"/>
                  </a:outerShdw>
                </a:effectLst>
              </a:rPr>
              <a:t>elite</a:t>
            </a:r>
            <a:r>
              <a:rPr lang="fr-FR" sz="2400" dirty="0">
                <a:solidFill>
                  <a:srgbClr val="000000"/>
                </a:solidFill>
                <a:effectLst>
                  <a:outerShdw blurRad="38100" dist="38100" dir="2700000" algn="tl">
                    <a:srgbClr val="C0C0C0"/>
                  </a:outerShdw>
                </a:effectLst>
              </a:rPr>
              <a:t> – </a:t>
            </a:r>
            <a:r>
              <a:rPr lang="fr-FR" sz="2400" dirty="0" err="1">
                <a:solidFill>
                  <a:srgbClr val="000000"/>
                </a:solidFill>
                <a:effectLst>
                  <a:outerShdw blurRad="38100" dist="38100" dir="2700000" algn="tl">
                    <a:srgbClr val="C0C0C0"/>
                  </a:outerShdw>
                </a:effectLst>
              </a:rPr>
              <a:t>teens</a:t>
            </a:r>
            <a:r>
              <a:rPr lang="fr-FR" sz="2400" dirty="0">
                <a:solidFill>
                  <a:srgbClr val="000000"/>
                </a:solidFill>
                <a:effectLst>
                  <a:outerShdw blurRad="38100" dist="38100" dir="2700000" algn="tl">
                    <a:srgbClr val="C0C0C0"/>
                  </a:outerShdw>
                </a:effectLst>
              </a:rPr>
              <a:t> (</a:t>
            </a:r>
            <a:r>
              <a:rPr lang="fr-FR" sz="2400" dirty="0" err="1">
                <a:solidFill>
                  <a:srgbClr val="000000"/>
                </a:solidFill>
                <a:effectLst>
                  <a:outerShdw blurRad="38100" dist="38100" dir="2700000" algn="tl">
                    <a:srgbClr val="C0C0C0"/>
                  </a:outerShdw>
                </a:effectLst>
              </a:rPr>
              <a:t>streetware</a:t>
            </a:r>
            <a:r>
              <a:rPr lang="fr-FR" sz="2400" dirty="0">
                <a:solidFill>
                  <a:srgbClr val="000000"/>
                </a:solidFill>
                <a:effectLst>
                  <a:outerShdw blurRad="38100" dist="38100" dir="2700000" algn="tl">
                    <a:srgbClr val="C0C0C0"/>
                  </a:outerShdw>
                </a:effectLst>
              </a:rPr>
              <a:t>) </a:t>
            </a:r>
          </a:p>
        </p:txBody>
      </p:sp>
      <p:pic>
        <p:nvPicPr>
          <p:cNvPr id="30723" name="Picture 3" descr="Champion Logo Blue"/>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583113" y="333375"/>
            <a:ext cx="27368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855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7" name="Picture 3" descr="logo_nik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192" y="1983751"/>
            <a:ext cx="5451627" cy="25704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Rectangle 2"/>
          <p:cNvSpPr>
            <a:spLocks noGrp="1" noChangeArrowheads="1"/>
          </p:cNvSpPr>
          <p:nvPr>
            <p:ph idx="1"/>
          </p:nvPr>
        </p:nvSpPr>
        <p:spPr>
          <a:xfrm>
            <a:off x="6411684" y="2198914"/>
            <a:ext cx="5127172" cy="3670180"/>
          </a:xfrm>
        </p:spPr>
        <p:txBody>
          <a:bodyPr>
            <a:normAutofit fontScale="92500" lnSpcReduction="10000"/>
          </a:bodyPr>
          <a:lstStyle/>
          <a:p>
            <a:pPr eaLnBrk="1" hangingPunct="1">
              <a:buSzTx/>
              <a:buFont typeface="Wingdings" panose="05000000000000000000" pitchFamily="2" charset="2"/>
              <a:buChar char="«"/>
              <a:defRPr/>
            </a:pPr>
            <a:r>
              <a:rPr lang="fr-FR" err="1"/>
              <a:t>Visibility</a:t>
            </a:r>
            <a:r>
              <a:rPr lang="fr-FR"/>
              <a:t> activations :</a:t>
            </a:r>
          </a:p>
          <a:p>
            <a:pPr lvl="1" eaLnBrk="1" hangingPunct="1">
              <a:buSzTx/>
              <a:buFont typeface="Wingdings" panose="05000000000000000000" pitchFamily="2" charset="2"/>
              <a:buChar char="«"/>
              <a:defRPr/>
            </a:pPr>
            <a:r>
              <a:rPr lang="fr-FR" err="1"/>
              <a:t>Printed</a:t>
            </a:r>
            <a:r>
              <a:rPr lang="fr-FR"/>
              <a:t> supports logo</a:t>
            </a:r>
          </a:p>
          <a:p>
            <a:pPr lvl="1" eaLnBrk="1" hangingPunct="1">
              <a:buSzTx/>
              <a:buFont typeface="Wingdings" panose="05000000000000000000" pitchFamily="2" charset="2"/>
              <a:buChar char="«"/>
              <a:defRPr/>
            </a:pPr>
            <a:r>
              <a:rPr lang="fr-FR"/>
              <a:t>Staff </a:t>
            </a:r>
            <a:r>
              <a:rPr lang="fr-FR" err="1"/>
              <a:t>with</a:t>
            </a:r>
            <a:r>
              <a:rPr lang="fr-FR"/>
              <a:t> Nike (</a:t>
            </a:r>
            <a:r>
              <a:rPr lang="fr-FR" err="1"/>
              <a:t>shoes</a:t>
            </a:r>
            <a:r>
              <a:rPr lang="fr-FR"/>
              <a:t>) – Winners (</a:t>
            </a:r>
            <a:r>
              <a:rPr lang="fr-FR" err="1"/>
              <a:t>shoes</a:t>
            </a:r>
            <a:r>
              <a:rPr lang="fr-FR"/>
              <a:t>)</a:t>
            </a:r>
          </a:p>
          <a:p>
            <a:pPr lvl="1" eaLnBrk="1" hangingPunct="1">
              <a:buSzTx/>
              <a:buFont typeface="Wingdings" panose="05000000000000000000" pitchFamily="2" charset="2"/>
              <a:buChar char="«"/>
              <a:defRPr/>
            </a:pPr>
            <a:r>
              <a:rPr lang="fr-FR"/>
              <a:t>Court : 10 m </a:t>
            </a:r>
            <a:r>
              <a:rPr lang="fr-FR" err="1"/>
              <a:t>billboards</a:t>
            </a:r>
            <a:endParaRPr lang="fr-FR"/>
          </a:p>
          <a:p>
            <a:pPr lvl="1" eaLnBrk="1" hangingPunct="1">
              <a:buSzTx/>
              <a:buFont typeface="Wingdings" panose="05000000000000000000" pitchFamily="2" charset="2"/>
              <a:buNone/>
              <a:defRPr/>
            </a:pPr>
            <a:endParaRPr lang="fr-FR"/>
          </a:p>
          <a:p>
            <a:pPr eaLnBrk="1" hangingPunct="1">
              <a:buSzTx/>
              <a:buFont typeface="Wingdings" panose="05000000000000000000" pitchFamily="2" charset="2"/>
              <a:buChar char="«"/>
              <a:defRPr/>
            </a:pPr>
            <a:r>
              <a:rPr lang="fr-FR" err="1"/>
              <a:t>Sensemaking</a:t>
            </a:r>
            <a:r>
              <a:rPr lang="fr-FR"/>
              <a:t> activations »: </a:t>
            </a:r>
          </a:p>
          <a:p>
            <a:pPr lvl="1" eaLnBrk="1" hangingPunct="1">
              <a:buFont typeface="Wingdings" panose="05000000000000000000" pitchFamily="2" charset="2"/>
              <a:buChar char="«"/>
              <a:defRPr/>
            </a:pPr>
            <a:r>
              <a:rPr lang="fr-FR"/>
              <a:t>Nike – 3 point </a:t>
            </a:r>
            <a:r>
              <a:rPr lang="fr-FR" err="1"/>
              <a:t>shootout</a:t>
            </a:r>
            <a:endParaRPr lang="fr-FR"/>
          </a:p>
          <a:p>
            <a:pPr lvl="1" eaLnBrk="1" hangingPunct="1">
              <a:buFont typeface="Wingdings" panose="05000000000000000000" pitchFamily="2" charset="2"/>
              <a:buChar char="«"/>
              <a:defRPr/>
            </a:pPr>
            <a:r>
              <a:rPr lang="fr-FR"/>
              <a:t>Stand for </a:t>
            </a:r>
            <a:r>
              <a:rPr lang="fr-FR" err="1"/>
              <a:t>shoes</a:t>
            </a:r>
            <a:endParaRPr lang="fr-FR"/>
          </a:p>
          <a:p>
            <a:pPr lvl="1" eaLnBrk="1" hangingPunct="1">
              <a:buFont typeface="Wingdings" panose="05000000000000000000" pitchFamily="2" charset="2"/>
              <a:buChar char="«"/>
              <a:defRPr/>
            </a:pPr>
            <a:r>
              <a:rPr lang="fr-FR"/>
              <a:t>Jordan Camps </a:t>
            </a:r>
            <a:r>
              <a:rPr lang="fr-FR" err="1"/>
              <a:t>recruitment</a:t>
            </a:r>
            <a:r>
              <a:rPr lang="fr-FR"/>
              <a:t> : buzz</a:t>
            </a:r>
          </a:p>
        </p:txBody>
      </p:sp>
    </p:spTree>
    <p:extLst>
      <p:ext uri="{BB962C8B-B14F-4D97-AF65-F5344CB8AC3E}">
        <p14:creationId xmlns:p14="http://schemas.microsoft.com/office/powerpoint/2010/main" val="1736561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idx="1"/>
          </p:nvPr>
        </p:nvSpPr>
        <p:spPr/>
        <p:txBody>
          <a:bodyPr/>
          <a:lstStyle/>
          <a:p>
            <a:pPr eaLnBrk="1" hangingPunct="1">
              <a:lnSpc>
                <a:spcPct val="90000"/>
              </a:lnSpc>
              <a:buSzTx/>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Visibility</a:t>
            </a:r>
            <a:r>
              <a:rPr lang="fr-FR" sz="2400" dirty="0">
                <a:solidFill>
                  <a:srgbClr val="000000"/>
                </a:solidFill>
                <a:effectLst>
                  <a:outerShdw blurRad="38100" dist="38100" dir="2700000" algn="tl">
                    <a:srgbClr val="C0C0C0"/>
                  </a:outerShdw>
                </a:effectLst>
              </a:rPr>
              <a:t> activations :</a:t>
            </a:r>
          </a:p>
          <a:p>
            <a:pPr lvl="1" eaLnBrk="1" hangingPunct="1">
              <a:lnSpc>
                <a:spcPct val="90000"/>
              </a:lnSpc>
              <a:buSzTx/>
              <a:buFont typeface="Wingdings" panose="05000000000000000000" pitchFamily="2" charset="2"/>
              <a:buChar char="«"/>
              <a:defRPr/>
            </a:pPr>
            <a:r>
              <a:rPr lang="fr-FR" sz="2000" dirty="0" err="1">
                <a:solidFill>
                  <a:srgbClr val="000000"/>
                </a:solidFill>
                <a:effectLst>
                  <a:outerShdw blurRad="38100" dist="38100" dir="2700000" algn="tl">
                    <a:srgbClr val="C0C0C0"/>
                  </a:outerShdw>
                </a:effectLst>
              </a:rPr>
              <a:t>Printed</a:t>
            </a:r>
            <a:r>
              <a:rPr lang="fr-FR" sz="2000" dirty="0">
                <a:solidFill>
                  <a:srgbClr val="000000"/>
                </a:solidFill>
                <a:effectLst>
                  <a:outerShdw blurRad="38100" dist="38100" dir="2700000" algn="tl">
                    <a:srgbClr val="C0C0C0"/>
                  </a:outerShdw>
                </a:effectLst>
              </a:rPr>
              <a:t> supports logo</a:t>
            </a:r>
          </a:p>
          <a:p>
            <a:pPr lvl="1" eaLnBrk="1" hangingPunct="1">
              <a:lnSpc>
                <a:spcPct val="9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Referees / Foot </a:t>
            </a:r>
            <a:r>
              <a:rPr lang="fr-FR" sz="2000" dirty="0" err="1">
                <a:solidFill>
                  <a:srgbClr val="000000"/>
                </a:solidFill>
                <a:effectLst>
                  <a:outerShdw blurRad="38100" dist="38100" dir="2700000" algn="tl">
                    <a:srgbClr val="C0C0C0"/>
                  </a:outerShdw>
                </a:effectLst>
              </a:rPr>
              <a:t>Locker</a:t>
            </a:r>
            <a:r>
              <a:rPr lang="fr-FR" sz="2000" dirty="0">
                <a:solidFill>
                  <a:srgbClr val="000000"/>
                </a:solidFill>
                <a:effectLst>
                  <a:outerShdw blurRad="38100" dist="38100" dir="2700000" algn="tl">
                    <a:srgbClr val="C0C0C0"/>
                  </a:outerShdw>
                </a:effectLst>
              </a:rPr>
              <a:t> </a:t>
            </a:r>
            <a:r>
              <a:rPr lang="fr-FR" sz="2000" dirty="0" err="1">
                <a:solidFill>
                  <a:srgbClr val="000000"/>
                </a:solidFill>
                <a:effectLst>
                  <a:outerShdw blurRad="38100" dist="38100" dir="2700000" algn="tl">
                    <a:srgbClr val="C0C0C0"/>
                  </a:outerShdw>
                </a:effectLst>
              </a:rPr>
              <a:t>clothes</a:t>
            </a:r>
            <a:r>
              <a:rPr lang="fr-FR" sz="2000" dirty="0">
                <a:solidFill>
                  <a:srgbClr val="000000"/>
                </a:solidFill>
                <a:effectLst>
                  <a:outerShdw blurRad="38100" dist="38100" dir="2700000" algn="tl">
                    <a:srgbClr val="C0C0C0"/>
                  </a:outerShdw>
                </a:effectLst>
              </a:rPr>
              <a:t> </a:t>
            </a:r>
          </a:p>
          <a:p>
            <a:pPr lvl="1" eaLnBrk="1" hangingPunct="1">
              <a:lnSpc>
                <a:spcPct val="9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Court : 10 m </a:t>
            </a:r>
            <a:r>
              <a:rPr lang="fr-FR" sz="2000" dirty="0" err="1">
                <a:solidFill>
                  <a:srgbClr val="000000"/>
                </a:solidFill>
                <a:effectLst>
                  <a:outerShdw blurRad="38100" dist="38100" dir="2700000" algn="tl">
                    <a:srgbClr val="C0C0C0"/>
                  </a:outerShdw>
                </a:effectLst>
              </a:rPr>
              <a:t>billboards</a:t>
            </a:r>
            <a:endParaRPr lang="fr-FR" sz="20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None/>
              <a:defRPr/>
            </a:pPr>
            <a:endParaRPr lang="fr-FR" sz="2000" dirty="0">
              <a:solidFill>
                <a:srgbClr val="000000"/>
              </a:solidFill>
              <a:effectLst>
                <a:outerShdw blurRad="38100" dist="38100" dir="2700000" algn="tl">
                  <a:srgbClr val="C0C0C0"/>
                </a:outerShdw>
              </a:effectLst>
            </a:endParaRPr>
          </a:p>
          <a:p>
            <a:pPr eaLnBrk="1" hangingPunct="1">
              <a:lnSpc>
                <a:spcPct val="90000"/>
              </a:lnSpc>
              <a:buSzTx/>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Sensemaking</a:t>
            </a:r>
            <a:r>
              <a:rPr lang="fr-FR" sz="2400" dirty="0">
                <a:solidFill>
                  <a:srgbClr val="000000"/>
                </a:solidFill>
                <a:effectLst>
                  <a:outerShdw blurRad="38100" dist="38100" dir="2700000" algn="tl">
                    <a:srgbClr val="C0C0C0"/>
                  </a:outerShdw>
                </a:effectLst>
              </a:rPr>
              <a:t> activations : </a:t>
            </a:r>
          </a:p>
          <a:p>
            <a:pPr lvl="1" eaLnBrk="1" hangingPunct="1">
              <a:lnSpc>
                <a:spcPct val="90000"/>
              </a:lnSpc>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Flyers + </a:t>
            </a:r>
            <a:r>
              <a:rPr lang="fr-FR" sz="2000" dirty="0" err="1">
                <a:solidFill>
                  <a:srgbClr val="000000"/>
                </a:solidFill>
                <a:effectLst>
                  <a:outerShdw blurRad="38100" dist="38100" dir="2700000" algn="tl">
                    <a:srgbClr val="C0C0C0"/>
                  </a:outerShdw>
                </a:effectLst>
              </a:rPr>
              <a:t>website</a:t>
            </a:r>
            <a:r>
              <a:rPr lang="fr-FR" sz="2000" dirty="0">
                <a:solidFill>
                  <a:srgbClr val="000000"/>
                </a:solidFill>
                <a:effectLst>
                  <a:outerShdw blurRad="38100" dist="38100" dir="2700000" algn="tl">
                    <a:srgbClr val="C0C0C0"/>
                  </a:outerShdw>
                </a:effectLst>
              </a:rPr>
              <a:t> NBA jam 06 : Foot </a:t>
            </a:r>
            <a:r>
              <a:rPr lang="fr-FR" sz="2000" dirty="0" err="1">
                <a:solidFill>
                  <a:srgbClr val="000000"/>
                </a:solidFill>
                <a:effectLst>
                  <a:outerShdw blurRad="38100" dist="38100" dir="2700000" algn="tl">
                    <a:srgbClr val="C0C0C0"/>
                  </a:outerShdw>
                </a:effectLst>
              </a:rPr>
              <a:t>Locker</a:t>
            </a:r>
            <a:r>
              <a:rPr lang="fr-FR" sz="2000" dirty="0">
                <a:solidFill>
                  <a:srgbClr val="000000"/>
                </a:solidFill>
                <a:effectLst>
                  <a:outerShdw blurRad="38100" dist="38100" dir="2700000" algn="tl">
                    <a:srgbClr val="C0C0C0"/>
                  </a:outerShdw>
                </a:effectLst>
              </a:rPr>
              <a:t> shop to </a:t>
            </a:r>
            <a:r>
              <a:rPr lang="fr-FR" sz="2000" dirty="0" err="1">
                <a:solidFill>
                  <a:srgbClr val="000000"/>
                </a:solidFill>
                <a:effectLst>
                  <a:outerShdw blurRad="38100" dist="38100" dir="2700000" algn="tl">
                    <a:srgbClr val="C0C0C0"/>
                  </a:outerShdw>
                </a:effectLst>
              </a:rPr>
              <a:t>get</a:t>
            </a:r>
            <a:r>
              <a:rPr lang="fr-FR" sz="2000" dirty="0">
                <a:solidFill>
                  <a:srgbClr val="000000"/>
                </a:solidFill>
                <a:effectLst>
                  <a:outerShdw blurRad="38100" dist="38100" dir="2700000" algn="tl">
                    <a:srgbClr val="C0C0C0"/>
                  </a:outerShdw>
                </a:effectLst>
              </a:rPr>
              <a:t> </a:t>
            </a:r>
            <a:r>
              <a:rPr lang="fr-FR" sz="2000" dirty="0" err="1">
                <a:solidFill>
                  <a:srgbClr val="000000"/>
                </a:solidFill>
                <a:effectLst>
                  <a:outerShdw blurRad="38100" dist="38100" dir="2700000" algn="tl">
                    <a:srgbClr val="C0C0C0"/>
                  </a:outerShdw>
                </a:effectLst>
              </a:rPr>
              <a:t>your</a:t>
            </a:r>
            <a:r>
              <a:rPr lang="fr-FR" sz="2000" dirty="0">
                <a:solidFill>
                  <a:srgbClr val="000000"/>
                </a:solidFill>
                <a:effectLst>
                  <a:outerShdw blurRad="38100" dist="38100" dir="2700000" algn="tl">
                    <a:srgbClr val="C0C0C0"/>
                  </a:outerShdw>
                </a:effectLst>
              </a:rPr>
              <a:t> ticket to </a:t>
            </a:r>
            <a:r>
              <a:rPr lang="fr-FR" sz="2000" dirty="0" err="1">
                <a:solidFill>
                  <a:srgbClr val="000000"/>
                </a:solidFill>
                <a:effectLst>
                  <a:outerShdw blurRad="38100" dist="38100" dir="2700000" algn="tl">
                    <a:srgbClr val="C0C0C0"/>
                  </a:outerShdw>
                </a:effectLst>
              </a:rPr>
              <a:t>play</a:t>
            </a:r>
            <a:r>
              <a:rPr lang="fr-FR" sz="2000" dirty="0">
                <a:solidFill>
                  <a:srgbClr val="000000"/>
                </a:solidFill>
                <a:effectLst>
                  <a:outerShdw blurRad="38100" dist="38100" dir="2700000" algn="tl">
                    <a:srgbClr val="C0C0C0"/>
                  </a:outerShdw>
                </a:effectLst>
              </a:rPr>
              <a:t> </a:t>
            </a:r>
          </a:p>
          <a:p>
            <a:pPr lvl="1" eaLnBrk="1" hangingPunct="1">
              <a:lnSpc>
                <a:spcPct val="90000"/>
              </a:lnSpc>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Game « Foot </a:t>
            </a:r>
            <a:r>
              <a:rPr lang="fr-FR" sz="2000" dirty="0" err="1">
                <a:solidFill>
                  <a:srgbClr val="000000"/>
                </a:solidFill>
                <a:effectLst>
                  <a:outerShdw blurRad="38100" dist="38100" dir="2700000" algn="tl">
                    <a:srgbClr val="C0C0C0"/>
                  </a:outerShdw>
                </a:effectLst>
              </a:rPr>
              <a:t>Locker</a:t>
            </a:r>
            <a:r>
              <a:rPr lang="fr-FR" sz="2000" dirty="0">
                <a:solidFill>
                  <a:srgbClr val="000000"/>
                </a:solidFill>
                <a:effectLst>
                  <a:outerShdw blurRad="38100" dist="38100" dir="2700000" algn="tl">
                    <a:srgbClr val="C0C0C0"/>
                  </a:outerShdw>
                </a:effectLst>
              </a:rPr>
              <a:t> 10 000€ » : shoot </a:t>
            </a:r>
            <a:r>
              <a:rPr lang="fr-FR" sz="2000" dirty="0" err="1">
                <a:solidFill>
                  <a:srgbClr val="000000"/>
                </a:solidFill>
                <a:effectLst>
                  <a:outerShdw blurRad="38100" dist="38100" dir="2700000" algn="tl">
                    <a:srgbClr val="C0C0C0"/>
                  </a:outerShdw>
                </a:effectLst>
              </a:rPr>
              <a:t>from</a:t>
            </a:r>
            <a:r>
              <a:rPr lang="fr-FR" sz="2000" dirty="0">
                <a:solidFill>
                  <a:srgbClr val="000000"/>
                </a:solidFill>
                <a:effectLst>
                  <a:outerShdw blurRad="38100" dist="38100" dir="2700000" algn="tl">
                    <a:srgbClr val="C0C0C0"/>
                  </a:outerShdw>
                </a:effectLst>
              </a:rPr>
              <a:t> the center of the court.</a:t>
            </a:r>
          </a:p>
          <a:p>
            <a:pPr lvl="1" eaLnBrk="1" hangingPunct="1">
              <a:lnSpc>
                <a:spcPct val="90000"/>
              </a:lnSpc>
              <a:buFont typeface="Wingdings" panose="05000000000000000000" pitchFamily="2" charset="2"/>
              <a:buChar char="«"/>
              <a:defRPr/>
            </a:pPr>
            <a:r>
              <a:rPr lang="fr-FR" sz="2000" dirty="0" err="1">
                <a:solidFill>
                  <a:srgbClr val="000000"/>
                </a:solidFill>
                <a:effectLst>
                  <a:outerShdw blurRad="38100" dist="38100" dir="2700000" algn="tl">
                    <a:srgbClr val="C0C0C0"/>
                  </a:outerShdw>
                </a:effectLst>
              </a:rPr>
              <a:t>Promotional</a:t>
            </a:r>
            <a:r>
              <a:rPr lang="fr-FR" sz="2000" dirty="0">
                <a:solidFill>
                  <a:srgbClr val="000000"/>
                </a:solidFill>
                <a:effectLst>
                  <a:outerShdw blurRad="38100" dist="38100" dir="2700000" algn="tl">
                    <a:srgbClr val="C0C0C0"/>
                  </a:outerShdw>
                </a:effectLst>
              </a:rPr>
              <a:t> coupons for </a:t>
            </a:r>
            <a:r>
              <a:rPr lang="fr-FR" sz="2000" dirty="0" err="1">
                <a:solidFill>
                  <a:srgbClr val="000000"/>
                </a:solidFill>
                <a:effectLst>
                  <a:outerShdw blurRad="38100" dist="38100" dir="2700000" algn="tl">
                    <a:srgbClr val="C0C0C0"/>
                  </a:outerShdw>
                </a:effectLst>
              </a:rPr>
              <a:t>players</a:t>
            </a:r>
            <a:r>
              <a:rPr lang="fr-FR" sz="2000" dirty="0">
                <a:solidFill>
                  <a:srgbClr val="000000"/>
                </a:solidFill>
                <a:effectLst>
                  <a:outerShdw blurRad="38100" dist="38100" dir="2700000" algn="tl">
                    <a:srgbClr val="C0C0C0"/>
                  </a:outerShdw>
                </a:effectLst>
              </a:rPr>
              <a:t> and winners </a:t>
            </a:r>
          </a:p>
        </p:txBody>
      </p:sp>
      <p:pic>
        <p:nvPicPr>
          <p:cNvPr id="32771" name="Picture 3" descr="footlock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1" y="260350"/>
            <a:ext cx="1368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5143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idx="1"/>
          </p:nvPr>
        </p:nvSpPr>
        <p:spPr/>
        <p:txBody>
          <a:bodyPr>
            <a:normAutofit/>
          </a:bodyPr>
          <a:lstStyle/>
          <a:p>
            <a:pPr eaLnBrk="1" hangingPunct="1">
              <a:lnSpc>
                <a:spcPct val="90000"/>
              </a:lnSpc>
              <a:buSzTx/>
              <a:buFont typeface="Wingdings" panose="05000000000000000000" pitchFamily="2" charset="2"/>
              <a:buChar char="«"/>
              <a:defRPr/>
            </a:pPr>
            <a:r>
              <a:rPr lang="fr-FR" sz="2800" dirty="0" err="1">
                <a:solidFill>
                  <a:schemeClr val="tx1"/>
                </a:solidFill>
              </a:rPr>
              <a:t>Visibility</a:t>
            </a:r>
            <a:r>
              <a:rPr lang="fr-FR" sz="2800" dirty="0">
                <a:solidFill>
                  <a:schemeClr val="tx1"/>
                </a:solidFill>
              </a:rPr>
              <a:t> activations:</a:t>
            </a:r>
          </a:p>
          <a:p>
            <a:pPr lvl="1" eaLnBrk="1" hangingPunct="1">
              <a:lnSpc>
                <a:spcPct val="90000"/>
              </a:lnSpc>
              <a:buSzTx/>
              <a:buFont typeface="Wingdings" panose="05000000000000000000" pitchFamily="2" charset="2"/>
              <a:buChar char="«"/>
              <a:defRPr/>
            </a:pPr>
            <a:r>
              <a:rPr lang="fr-FR" sz="2400" dirty="0" err="1">
                <a:solidFill>
                  <a:schemeClr val="tx1"/>
                </a:solidFill>
              </a:rPr>
              <a:t>Printed</a:t>
            </a:r>
            <a:r>
              <a:rPr lang="fr-FR" sz="2400" dirty="0">
                <a:solidFill>
                  <a:schemeClr val="tx1"/>
                </a:solidFill>
              </a:rPr>
              <a:t> supports logo</a:t>
            </a:r>
          </a:p>
          <a:p>
            <a:pPr lvl="1" eaLnBrk="1" hangingPunct="1">
              <a:lnSpc>
                <a:spcPct val="90000"/>
              </a:lnSpc>
              <a:buSzTx/>
              <a:buFont typeface="Wingdings" panose="05000000000000000000" pitchFamily="2" charset="2"/>
              <a:buChar char="«"/>
              <a:defRPr/>
            </a:pPr>
            <a:r>
              <a:rPr lang="fr-FR" sz="2400" dirty="0">
                <a:solidFill>
                  <a:schemeClr val="tx1"/>
                </a:solidFill>
              </a:rPr>
              <a:t>EA Sports </a:t>
            </a:r>
            <a:r>
              <a:rPr lang="fr-FR" sz="2400" dirty="0" err="1">
                <a:solidFill>
                  <a:schemeClr val="tx1"/>
                </a:solidFill>
              </a:rPr>
              <a:t>Lounge</a:t>
            </a:r>
            <a:r>
              <a:rPr lang="fr-FR" sz="2400" dirty="0">
                <a:solidFill>
                  <a:schemeClr val="tx1"/>
                </a:solidFill>
              </a:rPr>
              <a:t> area </a:t>
            </a:r>
          </a:p>
          <a:p>
            <a:pPr lvl="1" eaLnBrk="1" hangingPunct="1">
              <a:lnSpc>
                <a:spcPct val="90000"/>
              </a:lnSpc>
              <a:buSzTx/>
              <a:buFont typeface="Wingdings" panose="05000000000000000000" pitchFamily="2" charset="2"/>
              <a:buChar char="«"/>
              <a:defRPr/>
            </a:pPr>
            <a:r>
              <a:rPr lang="fr-FR" sz="2400" dirty="0">
                <a:solidFill>
                  <a:schemeClr val="tx1"/>
                </a:solidFill>
              </a:rPr>
              <a:t>Court n°2 : EA Sports 10 m </a:t>
            </a:r>
            <a:r>
              <a:rPr lang="fr-FR" sz="2400" dirty="0" err="1">
                <a:solidFill>
                  <a:schemeClr val="tx1"/>
                </a:solidFill>
              </a:rPr>
              <a:t>billboards</a:t>
            </a:r>
            <a:endParaRPr lang="fr-FR" sz="2400" dirty="0">
              <a:solidFill>
                <a:schemeClr val="tx1"/>
              </a:solidFill>
            </a:endParaRPr>
          </a:p>
          <a:p>
            <a:pPr lvl="1" eaLnBrk="1" hangingPunct="1">
              <a:lnSpc>
                <a:spcPct val="90000"/>
              </a:lnSpc>
              <a:buSzTx/>
              <a:buFont typeface="Wingdings" panose="05000000000000000000" pitchFamily="2" charset="2"/>
              <a:buNone/>
              <a:defRPr/>
            </a:pPr>
            <a:endParaRPr lang="fr-FR" sz="2400" dirty="0">
              <a:solidFill>
                <a:schemeClr val="tx1"/>
              </a:solidFill>
            </a:endParaRPr>
          </a:p>
          <a:p>
            <a:pPr eaLnBrk="1" hangingPunct="1">
              <a:lnSpc>
                <a:spcPct val="90000"/>
              </a:lnSpc>
              <a:buSzTx/>
              <a:buFont typeface="Wingdings" panose="05000000000000000000" pitchFamily="2" charset="2"/>
              <a:buChar char="«"/>
              <a:defRPr/>
            </a:pPr>
            <a:r>
              <a:rPr lang="fr-FR" sz="2800" dirty="0" err="1">
                <a:solidFill>
                  <a:schemeClr val="tx1"/>
                </a:solidFill>
              </a:rPr>
              <a:t>Sensemaking</a:t>
            </a:r>
            <a:r>
              <a:rPr lang="fr-FR" sz="2800" dirty="0">
                <a:solidFill>
                  <a:schemeClr val="tx1"/>
                </a:solidFill>
              </a:rPr>
              <a:t> activations</a:t>
            </a:r>
          </a:p>
          <a:p>
            <a:pPr lvl="1" eaLnBrk="1" hangingPunct="1">
              <a:lnSpc>
                <a:spcPct val="90000"/>
              </a:lnSpc>
              <a:buFont typeface="Wingdings" panose="05000000000000000000" pitchFamily="2" charset="2"/>
              <a:buChar char="«"/>
              <a:defRPr/>
            </a:pPr>
            <a:r>
              <a:rPr lang="fr-FR" sz="2400" dirty="0">
                <a:solidFill>
                  <a:schemeClr val="tx1"/>
                </a:solidFill>
              </a:rPr>
              <a:t>NBA Live 07 </a:t>
            </a:r>
            <a:r>
              <a:rPr lang="fr-FR" sz="2400" dirty="0" err="1">
                <a:solidFill>
                  <a:schemeClr val="tx1"/>
                </a:solidFill>
              </a:rPr>
              <a:t>video</a:t>
            </a:r>
            <a:r>
              <a:rPr lang="fr-FR" sz="2400" dirty="0">
                <a:solidFill>
                  <a:schemeClr val="tx1"/>
                </a:solidFill>
              </a:rPr>
              <a:t> </a:t>
            </a:r>
            <a:r>
              <a:rPr lang="fr-FR" sz="2400" dirty="0" err="1">
                <a:solidFill>
                  <a:schemeClr val="tx1"/>
                </a:solidFill>
              </a:rPr>
              <a:t>game</a:t>
            </a:r>
            <a:r>
              <a:rPr lang="fr-FR" sz="2400" dirty="0">
                <a:solidFill>
                  <a:schemeClr val="tx1"/>
                </a:solidFill>
              </a:rPr>
              <a:t> promotion </a:t>
            </a:r>
            <a:r>
              <a:rPr lang="fr-FR" sz="2400" dirty="0" err="1">
                <a:solidFill>
                  <a:schemeClr val="tx1"/>
                </a:solidFill>
              </a:rPr>
              <a:t>with</a:t>
            </a:r>
            <a:r>
              <a:rPr lang="fr-FR" sz="2400" dirty="0">
                <a:solidFill>
                  <a:schemeClr val="tx1"/>
                </a:solidFill>
              </a:rPr>
              <a:t> stands </a:t>
            </a:r>
          </a:p>
          <a:p>
            <a:pPr lvl="1" eaLnBrk="1" hangingPunct="1">
              <a:lnSpc>
                <a:spcPct val="90000"/>
              </a:lnSpc>
              <a:buFont typeface="Wingdings" panose="05000000000000000000" pitchFamily="2" charset="2"/>
              <a:buChar char="«"/>
              <a:defRPr/>
            </a:pPr>
            <a:r>
              <a:rPr lang="fr-FR" sz="2400" dirty="0">
                <a:solidFill>
                  <a:schemeClr val="tx1"/>
                </a:solidFill>
              </a:rPr>
              <a:t>Virtual </a:t>
            </a:r>
            <a:r>
              <a:rPr lang="fr-FR" sz="2400" dirty="0" err="1">
                <a:solidFill>
                  <a:schemeClr val="tx1"/>
                </a:solidFill>
              </a:rPr>
              <a:t>tournament</a:t>
            </a:r>
            <a:r>
              <a:rPr lang="fr-FR" sz="2400" dirty="0">
                <a:solidFill>
                  <a:schemeClr val="tx1"/>
                </a:solidFill>
              </a:rPr>
              <a:t> : </a:t>
            </a:r>
            <a:r>
              <a:rPr lang="fr-FR" sz="2400" dirty="0" err="1">
                <a:solidFill>
                  <a:schemeClr val="tx1"/>
                </a:solidFill>
              </a:rPr>
              <a:t>European</a:t>
            </a:r>
            <a:r>
              <a:rPr lang="fr-FR" sz="2400" dirty="0">
                <a:solidFill>
                  <a:schemeClr val="tx1"/>
                </a:solidFill>
              </a:rPr>
              <a:t> finals (</a:t>
            </a:r>
            <a:r>
              <a:rPr lang="fr-FR" sz="2400" dirty="0" err="1">
                <a:solidFill>
                  <a:schemeClr val="tx1"/>
                </a:solidFill>
              </a:rPr>
              <a:t>finalists</a:t>
            </a:r>
            <a:r>
              <a:rPr lang="fr-FR" sz="2400" dirty="0">
                <a:solidFill>
                  <a:schemeClr val="tx1"/>
                </a:solidFill>
              </a:rPr>
              <a:t> : match </a:t>
            </a:r>
            <a:r>
              <a:rPr lang="fr-FR" sz="2400" dirty="0" err="1">
                <a:solidFill>
                  <a:schemeClr val="tx1"/>
                </a:solidFill>
              </a:rPr>
              <a:t>Suns</a:t>
            </a:r>
            <a:r>
              <a:rPr lang="fr-FR" sz="2400" dirty="0">
                <a:solidFill>
                  <a:schemeClr val="tx1"/>
                </a:solidFill>
              </a:rPr>
              <a:t> / </a:t>
            </a:r>
            <a:r>
              <a:rPr lang="fr-FR" sz="2400" dirty="0" err="1">
                <a:solidFill>
                  <a:schemeClr val="tx1"/>
                </a:solidFill>
              </a:rPr>
              <a:t>Sixers</a:t>
            </a:r>
            <a:r>
              <a:rPr lang="fr-FR" sz="2400" dirty="0">
                <a:solidFill>
                  <a:schemeClr val="tx1"/>
                </a:solidFill>
              </a:rPr>
              <a:t>  – Winners : All star Game invitation in Las Vegas 07)</a:t>
            </a:r>
          </a:p>
        </p:txBody>
      </p:sp>
      <p:pic>
        <p:nvPicPr>
          <p:cNvPr id="33795" name="Picture 3" descr="NBA07franch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260350"/>
            <a:ext cx="12954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895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Rectangle 2"/>
          <p:cNvSpPr>
            <a:spLocks noGrp="1" noChangeArrowheads="1"/>
          </p:cNvSpPr>
          <p:nvPr>
            <p:ph idx="1"/>
          </p:nvPr>
        </p:nvSpPr>
        <p:spPr>
          <a:xfrm>
            <a:off x="1992313" y="1268414"/>
            <a:ext cx="8229600" cy="676275"/>
          </a:xfrm>
        </p:spPr>
        <p:txBody>
          <a:bodyPr/>
          <a:lstStyle/>
          <a:p>
            <a:pPr algn="ctr" eaLnBrk="1" hangingPunct="1">
              <a:buSzTx/>
              <a:buFont typeface="Wingdings" panose="05000000000000000000" pitchFamily="2" charset="2"/>
              <a:buNone/>
              <a:defRPr/>
            </a:pPr>
            <a:r>
              <a:rPr lang="fr-FR" b="1" dirty="0">
                <a:solidFill>
                  <a:srgbClr val="000000"/>
                </a:solidFill>
                <a:effectLst>
                  <a:outerShdw blurRad="38100" dist="38100" dir="2700000" algn="tl">
                    <a:srgbClr val="C0C0C0"/>
                  </a:outerShdw>
                </a:effectLst>
              </a:rPr>
              <a:t>Fan </a:t>
            </a:r>
            <a:r>
              <a:rPr lang="fr-FR" b="1" dirty="0" err="1">
                <a:solidFill>
                  <a:srgbClr val="000000"/>
                </a:solidFill>
                <a:effectLst>
                  <a:outerShdw blurRad="38100" dist="38100" dir="2700000" algn="tl">
                    <a:srgbClr val="C0C0C0"/>
                  </a:outerShdw>
                </a:effectLst>
              </a:rPr>
              <a:t>Fest</a:t>
            </a:r>
            <a:r>
              <a:rPr lang="fr-FR" b="1" dirty="0">
                <a:solidFill>
                  <a:srgbClr val="000000"/>
                </a:solidFill>
                <a:effectLst>
                  <a:outerShdw blurRad="38100" dist="38100" dir="2700000" algn="tl">
                    <a:srgbClr val="C0C0C0"/>
                  </a:outerShdw>
                </a:effectLst>
              </a:rPr>
              <a:t> </a:t>
            </a:r>
          </a:p>
          <a:p>
            <a:pPr eaLnBrk="1" hangingPunct="1">
              <a:buSzTx/>
              <a:buFont typeface="Wingdings" panose="05000000000000000000" pitchFamily="2" charset="2"/>
              <a:buChar char="«"/>
              <a:defRPr/>
            </a:pPr>
            <a:endParaRPr lang="fr-FR" b="1" dirty="0">
              <a:solidFill>
                <a:srgbClr val="000000"/>
              </a:solidFill>
              <a:effectLst>
                <a:outerShdw blurRad="38100" dist="38100" dir="2700000" algn="tl">
                  <a:srgbClr val="C0C0C0"/>
                </a:outerShdw>
              </a:effectLst>
            </a:endParaRPr>
          </a:p>
        </p:txBody>
      </p:sp>
      <p:pic>
        <p:nvPicPr>
          <p:cNvPr id="37891" name="Picture 3" descr="WorldCup2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838" y="260351"/>
            <a:ext cx="20193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Colog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311" y="1826617"/>
            <a:ext cx="7018338" cy="4406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949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idx="1"/>
          </p:nvPr>
        </p:nvSpPr>
        <p:spPr>
          <a:xfrm>
            <a:off x="1230489" y="1125539"/>
            <a:ext cx="5081411" cy="4967287"/>
          </a:xfrm>
        </p:spPr>
        <p:txBody>
          <a:bodyPr/>
          <a:lstStyle/>
          <a:p>
            <a:pPr eaLnBrk="1" hangingPunct="1">
              <a:lnSpc>
                <a:spcPct val="80000"/>
              </a:lnSpc>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Communication services supplier</a:t>
            </a:r>
          </a:p>
          <a:p>
            <a:pPr eaLnBrk="1" hangingPunct="1">
              <a:lnSpc>
                <a:spcPct val="80000"/>
              </a:lnSpc>
              <a:buSzTx/>
              <a:buFont typeface="Wingdings" panose="05000000000000000000" pitchFamily="2" charset="2"/>
              <a:buChar char="«"/>
              <a:defRPr/>
            </a:pPr>
            <a:endParaRPr lang="fr-FR" sz="24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Visibility</a:t>
            </a:r>
            <a:r>
              <a:rPr lang="fr-FR" sz="2400" dirty="0">
                <a:solidFill>
                  <a:srgbClr val="000000"/>
                </a:solidFill>
                <a:effectLst>
                  <a:outerShdw blurRad="38100" dist="38100" dir="2700000" algn="tl">
                    <a:srgbClr val="C0C0C0"/>
                  </a:outerShdw>
                </a:effectLst>
              </a:rPr>
              <a:t> activation:</a:t>
            </a:r>
          </a:p>
          <a:p>
            <a:pPr lvl="1" eaLnBrk="1" hangingPunct="1">
              <a:lnSpc>
                <a:spcPct val="8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Field : 2-4 </a:t>
            </a:r>
            <a:r>
              <a:rPr lang="fr-FR" sz="2000" dirty="0" err="1">
                <a:solidFill>
                  <a:srgbClr val="000000"/>
                </a:solidFill>
                <a:effectLst>
                  <a:outerShdw blurRad="38100" dist="38100" dir="2700000" algn="tl">
                    <a:srgbClr val="C0C0C0"/>
                  </a:outerShdw>
                </a:effectLst>
              </a:rPr>
              <a:t>billboards</a:t>
            </a:r>
            <a:r>
              <a:rPr lang="fr-FR" sz="2000" dirty="0">
                <a:solidFill>
                  <a:srgbClr val="000000"/>
                </a:solidFill>
                <a:effectLst>
                  <a:outerShdw blurRad="38100" dist="38100" dir="2700000" algn="tl">
                    <a:srgbClr val="C0C0C0"/>
                  </a:outerShdw>
                </a:effectLst>
              </a:rPr>
              <a:t> 8*6.50 m </a:t>
            </a:r>
          </a:p>
          <a:p>
            <a:pPr lvl="1" eaLnBrk="1" hangingPunct="1">
              <a:lnSpc>
                <a:spcPct val="8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Sensemaking activations</a:t>
            </a:r>
          </a:p>
          <a:p>
            <a:pPr lvl="1" eaLnBrk="1" hangingPunct="1">
              <a:lnSpc>
                <a:spcPct val="80000"/>
              </a:lnSpc>
              <a:buSzTx/>
              <a:buFont typeface="Wingdings" panose="05000000000000000000" pitchFamily="2" charset="2"/>
              <a:buChar char="«"/>
              <a:defRPr/>
            </a:pPr>
            <a:r>
              <a:rPr lang="fr-FR" sz="2000" dirty="0" err="1">
                <a:solidFill>
                  <a:srgbClr val="000000"/>
                </a:solidFill>
                <a:effectLst>
                  <a:outerShdw blurRad="38100" dist="38100" dir="2700000" algn="tl">
                    <a:srgbClr val="C0C0C0"/>
                  </a:outerShdw>
                </a:effectLst>
              </a:rPr>
              <a:t>Website</a:t>
            </a:r>
            <a:r>
              <a:rPr lang="fr-FR" sz="2000" dirty="0">
                <a:solidFill>
                  <a:srgbClr val="000000"/>
                </a:solidFill>
                <a:effectLst>
                  <a:outerShdw blurRad="38100" dist="38100" dir="2700000" algn="tl">
                    <a:srgbClr val="C0C0C0"/>
                  </a:outerShdw>
                </a:effectLst>
              </a:rPr>
              <a:t> : official </a:t>
            </a:r>
            <a:r>
              <a:rPr lang="fr-FR" sz="2000" dirty="0" err="1">
                <a:solidFill>
                  <a:srgbClr val="000000"/>
                </a:solidFill>
                <a:effectLst>
                  <a:outerShdw blurRad="38100" dist="38100" dir="2700000" algn="tl">
                    <a:srgbClr val="C0C0C0"/>
                  </a:outerShdw>
                </a:effectLst>
              </a:rPr>
              <a:t>facts</a:t>
            </a:r>
            <a:r>
              <a:rPr lang="fr-FR" sz="2000" dirty="0">
                <a:solidFill>
                  <a:srgbClr val="000000"/>
                </a:solidFill>
                <a:effectLst>
                  <a:outerShdw blurRad="38100" dist="38100" dir="2700000" algn="tl">
                    <a:srgbClr val="C0C0C0"/>
                  </a:outerShdw>
                </a:effectLst>
              </a:rPr>
              <a:t> – news  – </a:t>
            </a:r>
            <a:r>
              <a:rPr lang="fr-FR" sz="2000" dirty="0" err="1">
                <a:solidFill>
                  <a:srgbClr val="000000"/>
                </a:solidFill>
                <a:effectLst>
                  <a:outerShdw blurRad="38100" dist="38100" dir="2700000" algn="tl">
                    <a:srgbClr val="C0C0C0"/>
                  </a:outerShdw>
                </a:effectLst>
              </a:rPr>
              <a:t>products</a:t>
            </a: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Promotion services Voice over IP : </a:t>
            </a:r>
            <a:r>
              <a:rPr lang="fr-FR" sz="2000" dirty="0" err="1">
                <a:solidFill>
                  <a:srgbClr val="000000"/>
                </a:solidFill>
                <a:effectLst>
                  <a:outerShdw blurRad="38100" dist="38100" dir="2700000" algn="tl">
                    <a:srgbClr val="C0C0C0"/>
                  </a:outerShdw>
                </a:effectLst>
              </a:rPr>
              <a:t>press</a:t>
            </a:r>
            <a:r>
              <a:rPr lang="fr-FR" sz="2000" dirty="0">
                <a:solidFill>
                  <a:srgbClr val="000000"/>
                </a:solidFill>
                <a:effectLst>
                  <a:outerShdw blurRad="38100" dist="38100" dir="2700000" algn="tl">
                    <a:srgbClr val="C0C0C0"/>
                  </a:outerShdw>
                </a:effectLst>
              </a:rPr>
              <a:t>, media…</a:t>
            </a:r>
          </a:p>
        </p:txBody>
      </p:sp>
      <p:pic>
        <p:nvPicPr>
          <p:cNvPr id="38915" name="Picture 3" descr="mh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6" y="333375"/>
            <a:ext cx="20161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Site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0" y="1916113"/>
            <a:ext cx="4133850" cy="3238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614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 direct | CMA CGM, nouveau partenaire principal de l'OM, &quot;avec Marseille  au coeur&quot; | La Provence">
            <a:extLst>
              <a:ext uri="{FF2B5EF4-FFF2-40B4-BE49-F238E27FC236}">
                <a16:creationId xmlns:a16="http://schemas.microsoft.com/office/drawing/2014/main" id="{FF5B9123-0C56-E4AC-340A-84087FA15D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40" r="5538"/>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Sport">
            <a:extLst>
              <a:ext uri="{FF2B5EF4-FFF2-40B4-BE49-F238E27FC236}">
                <a16:creationId xmlns:a16="http://schemas.microsoft.com/office/drawing/2014/main" id="{7DD6B180-6137-7D79-FE6F-4B41017A65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0" r="1" b="1"/>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Sport">
            <a:extLst>
              <a:ext uri="{FF2B5EF4-FFF2-40B4-BE49-F238E27FC236}">
                <a16:creationId xmlns:a16="http://schemas.microsoft.com/office/drawing/2014/main" id="{6CDF99C0-6E0C-662D-0B62-A4F4A37292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902" r="2" b="2"/>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32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idx="1"/>
          </p:nvPr>
        </p:nvSpPr>
        <p:spPr>
          <a:xfrm>
            <a:off x="626102" y="1799340"/>
            <a:ext cx="8497887" cy="4023256"/>
          </a:xfrm>
        </p:spPr>
        <p:txBody>
          <a:bodyPr>
            <a:normAutofit/>
          </a:bodyPr>
          <a:lstStyle/>
          <a:p>
            <a:pPr eaLnBrk="1" hangingPunct="1">
              <a:lnSpc>
                <a:spcPct val="80000"/>
              </a:lnSpc>
              <a:buSzTx/>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Powerade</a:t>
            </a:r>
            <a:r>
              <a:rPr lang="fr-FR" sz="2400" dirty="0">
                <a:solidFill>
                  <a:srgbClr val="000000"/>
                </a:solidFill>
                <a:effectLst>
                  <a:outerShdw blurRad="38100" dist="38100" dir="2700000" algn="tl">
                    <a:srgbClr val="C0C0C0"/>
                  </a:outerShdw>
                </a:effectLst>
              </a:rPr>
              <a:t> official supplier ‘</a:t>
            </a:r>
            <a:r>
              <a:rPr lang="fr-FR" sz="2400" dirty="0" err="1">
                <a:solidFill>
                  <a:srgbClr val="000000"/>
                </a:solidFill>
                <a:effectLst>
                  <a:outerShdw blurRad="38100" dist="38100" dir="2700000" algn="tl">
                    <a:srgbClr val="C0C0C0"/>
                  </a:outerShdw>
                </a:effectLst>
              </a:rPr>
              <a:t>energy</a:t>
            </a:r>
            <a:r>
              <a:rPr lang="fr-FR" sz="2400" dirty="0">
                <a:solidFill>
                  <a:srgbClr val="000000"/>
                </a:solidFill>
                <a:effectLst>
                  <a:outerShdw blurRad="38100" dist="38100" dir="2700000" algn="tl">
                    <a:srgbClr val="C0C0C0"/>
                  </a:outerShdw>
                </a:effectLst>
              </a:rPr>
              <a:t> drink’ </a:t>
            </a:r>
          </a:p>
          <a:p>
            <a:pPr eaLnBrk="1" hangingPunct="1">
              <a:lnSpc>
                <a:spcPct val="80000"/>
              </a:lnSpc>
              <a:buSzTx/>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Bonaqa</a:t>
            </a:r>
            <a:r>
              <a:rPr lang="fr-FR" sz="2400" dirty="0">
                <a:solidFill>
                  <a:srgbClr val="000000"/>
                </a:solidFill>
                <a:effectLst>
                  <a:outerShdw blurRad="38100" dist="38100" dir="2700000" algn="tl">
                    <a:srgbClr val="C0C0C0"/>
                  </a:outerShdw>
                </a:effectLst>
              </a:rPr>
              <a:t> official supplier « water » </a:t>
            </a:r>
          </a:p>
          <a:p>
            <a:pPr eaLnBrk="1" hangingPunct="1">
              <a:lnSpc>
                <a:spcPct val="80000"/>
              </a:lnSpc>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 </a:t>
            </a:r>
            <a:r>
              <a:rPr lang="fr-FR" sz="2400" dirty="0" err="1">
                <a:solidFill>
                  <a:srgbClr val="000000"/>
                </a:solidFill>
                <a:effectLst>
                  <a:outerShdw blurRad="38100" dist="38100" dir="2700000" algn="tl">
                    <a:srgbClr val="C0C0C0"/>
                  </a:outerShdw>
                </a:effectLst>
              </a:rPr>
              <a:t>We</a:t>
            </a:r>
            <a:r>
              <a:rPr lang="fr-FR" sz="2400" dirty="0">
                <a:solidFill>
                  <a:srgbClr val="000000"/>
                </a:solidFill>
                <a:effectLst>
                  <a:outerShdw blurRad="38100" dist="38100" dir="2700000" algn="tl">
                    <a:srgbClr val="C0C0C0"/>
                  </a:outerShdw>
                </a:effectLst>
              </a:rPr>
              <a:t> all </a:t>
            </a:r>
            <a:r>
              <a:rPr lang="fr-FR" sz="2400" dirty="0" err="1">
                <a:solidFill>
                  <a:srgbClr val="000000"/>
                </a:solidFill>
                <a:effectLst>
                  <a:outerShdw blurRad="38100" dist="38100" dir="2700000" algn="tl">
                    <a:srgbClr val="C0C0C0"/>
                  </a:outerShdw>
                </a:effectLst>
              </a:rPr>
              <a:t>speak</a:t>
            </a:r>
            <a:r>
              <a:rPr lang="fr-FR" sz="2400" dirty="0">
                <a:solidFill>
                  <a:srgbClr val="000000"/>
                </a:solidFill>
                <a:effectLst>
                  <a:outerShdw blurRad="38100" dist="38100" dir="2700000" algn="tl">
                    <a:srgbClr val="C0C0C0"/>
                  </a:outerShdw>
                </a:effectLst>
              </a:rPr>
              <a:t> Football » </a:t>
            </a:r>
            <a:r>
              <a:rPr lang="fr-FR" sz="2400" dirty="0" err="1">
                <a:solidFill>
                  <a:srgbClr val="000000"/>
                </a:solidFill>
                <a:effectLst>
                  <a:outerShdw blurRad="38100" dist="38100" dir="2700000" algn="tl">
                    <a:srgbClr val="C0C0C0"/>
                  </a:outerShdw>
                </a:effectLst>
              </a:rPr>
              <a:t>campaign</a:t>
            </a:r>
            <a:r>
              <a:rPr lang="fr-FR" sz="2400" dirty="0">
                <a:solidFill>
                  <a:srgbClr val="000000"/>
                </a:solidFill>
                <a:effectLst>
                  <a:outerShdw blurRad="38100" dist="38100" dir="2700000" algn="tl">
                    <a:srgbClr val="C0C0C0"/>
                  </a:outerShdw>
                </a:effectLst>
              </a:rPr>
              <a:t> </a:t>
            </a:r>
          </a:p>
          <a:p>
            <a:pPr eaLnBrk="1" hangingPunct="1">
              <a:lnSpc>
                <a:spcPct val="80000"/>
              </a:lnSpc>
              <a:buSzTx/>
              <a:buFont typeface="Wingdings" panose="05000000000000000000" pitchFamily="2" charset="2"/>
              <a:buChar char="«"/>
              <a:defRPr/>
            </a:pPr>
            <a:endParaRPr lang="fr-FR" sz="24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Visibility</a:t>
            </a:r>
            <a:r>
              <a:rPr lang="fr-FR" sz="2400" dirty="0">
                <a:solidFill>
                  <a:srgbClr val="000000"/>
                </a:solidFill>
                <a:effectLst>
                  <a:outerShdw blurRad="38100" dist="38100" dir="2700000" algn="tl">
                    <a:srgbClr val="C0C0C0"/>
                  </a:outerShdw>
                </a:effectLst>
              </a:rPr>
              <a:t> activations :</a:t>
            </a:r>
          </a:p>
          <a:p>
            <a:pPr marL="0" indent="0" eaLnBrk="1" hangingPunct="1">
              <a:lnSpc>
                <a:spcPct val="80000"/>
              </a:lnSpc>
              <a:buSzTx/>
              <a:buNone/>
              <a:defRPr/>
            </a:pPr>
            <a:endParaRPr lang="fr-FR" sz="24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2 à 4 </a:t>
            </a:r>
            <a:r>
              <a:rPr lang="fr-FR" sz="2000" dirty="0" err="1">
                <a:solidFill>
                  <a:srgbClr val="000000"/>
                </a:solidFill>
                <a:effectLst>
                  <a:outerShdw blurRad="38100" dist="38100" dir="2700000" algn="tl">
                    <a:srgbClr val="C0C0C0"/>
                  </a:outerShdw>
                </a:effectLst>
              </a:rPr>
              <a:t>billboards</a:t>
            </a: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000" dirty="0" err="1">
                <a:solidFill>
                  <a:srgbClr val="000000"/>
                </a:solidFill>
                <a:effectLst>
                  <a:outerShdw blurRad="38100" dist="38100" dir="2700000" algn="tl">
                    <a:srgbClr val="C0C0C0"/>
                  </a:outerShdw>
                </a:effectLst>
              </a:rPr>
              <a:t>Visibility</a:t>
            </a:r>
            <a:r>
              <a:rPr lang="fr-FR" sz="2000" dirty="0">
                <a:solidFill>
                  <a:srgbClr val="000000"/>
                </a:solidFill>
                <a:effectLst>
                  <a:outerShdw blurRad="38100" dist="38100" dir="2700000" algn="tl">
                    <a:srgbClr val="C0C0C0"/>
                  </a:outerShdw>
                </a:effectLst>
              </a:rPr>
              <a:t> </a:t>
            </a:r>
            <a:r>
              <a:rPr lang="fr-FR" sz="2000" dirty="0" err="1">
                <a:solidFill>
                  <a:srgbClr val="000000"/>
                </a:solidFill>
                <a:effectLst>
                  <a:outerShdw blurRad="38100" dist="38100" dir="2700000" algn="tl">
                    <a:srgbClr val="C0C0C0"/>
                  </a:outerShdw>
                </a:effectLst>
              </a:rPr>
              <a:t>using</a:t>
            </a:r>
            <a:r>
              <a:rPr lang="fr-FR" sz="2000" dirty="0">
                <a:solidFill>
                  <a:srgbClr val="000000"/>
                </a:solidFill>
                <a:effectLst>
                  <a:outerShdw blurRad="38100" dist="38100" dir="2700000" algn="tl">
                    <a:srgbClr val="C0C0C0"/>
                  </a:outerShdw>
                </a:effectLst>
              </a:rPr>
              <a:t> teams </a:t>
            </a:r>
            <a:r>
              <a:rPr lang="fr-FR" sz="2000" dirty="0" err="1">
                <a:solidFill>
                  <a:srgbClr val="000000"/>
                </a:solidFill>
                <a:effectLst>
                  <a:outerShdw blurRad="38100" dist="38100" dir="2700000" algn="tl">
                    <a:srgbClr val="C0C0C0"/>
                  </a:outerShdw>
                </a:effectLst>
              </a:rPr>
              <a:t>colors</a:t>
            </a: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p:txBody>
      </p:sp>
      <p:pic>
        <p:nvPicPr>
          <p:cNvPr id="39939" name="Picture 3" descr="co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8" y="224125"/>
            <a:ext cx="2965181" cy="13450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COKE_4565_40839"/>
          <p:cNvPicPr>
            <a:picLocks noChangeAspect="1" noChangeArrowheads="1"/>
          </p:cNvPicPr>
          <p:nvPr/>
        </p:nvPicPr>
        <p:blipFill>
          <a:blip r:embed="rId3">
            <a:extLst>
              <a:ext uri="{28A0092B-C50C-407E-A947-70E740481C1C}">
                <a14:useLocalDpi xmlns:a14="http://schemas.microsoft.com/office/drawing/2010/main" val="0"/>
              </a:ext>
            </a:extLst>
          </a:blip>
          <a:srcRect t="33839" b="16702"/>
          <a:stretch>
            <a:fillRect/>
          </a:stretch>
        </p:blipFill>
        <p:spPr bwMode="auto">
          <a:xfrm>
            <a:off x="3954108" y="4130320"/>
            <a:ext cx="2413003" cy="9383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6367111" y="1785848"/>
            <a:ext cx="8497887"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Clr>
                <a:schemeClr val="hlink"/>
              </a:buClr>
              <a:buFont typeface="Wingdings" pitchFamily="2" charset="2"/>
              <a:buChar char="«"/>
              <a:defRPr/>
            </a:pPr>
            <a:r>
              <a:rPr lang="fr-FR" sz="3200" dirty="0" err="1">
                <a:solidFill>
                  <a:srgbClr val="000000"/>
                </a:solidFill>
                <a:effectLst>
                  <a:outerShdw blurRad="38100" dist="38100" dir="2700000" algn="tl">
                    <a:srgbClr val="C0C0C0"/>
                  </a:outerShdw>
                </a:effectLst>
                <a:latin typeface="Arial" charset="0"/>
              </a:rPr>
              <a:t>Sensemaking</a:t>
            </a:r>
            <a:r>
              <a:rPr lang="fr-FR" sz="3200" dirty="0">
                <a:solidFill>
                  <a:srgbClr val="000000"/>
                </a:solidFill>
                <a:effectLst>
                  <a:outerShdw blurRad="38100" dist="38100" dir="2700000" algn="tl">
                    <a:srgbClr val="C0C0C0"/>
                  </a:outerShdw>
                </a:effectLst>
                <a:latin typeface="Arial" charset="0"/>
              </a:rPr>
              <a:t> activations </a:t>
            </a:r>
            <a:r>
              <a:rPr lang="fr-FR" sz="2400" dirty="0">
                <a:solidFill>
                  <a:srgbClr val="000000"/>
                </a:solidFill>
                <a:effectLst>
                  <a:outerShdw blurRad="38100" dist="38100" dir="2700000" algn="tl">
                    <a:srgbClr val="C0C0C0"/>
                  </a:outerShdw>
                </a:effectLst>
                <a:latin typeface="Arial" charset="0"/>
              </a:rPr>
              <a:t>  </a:t>
            </a:r>
          </a:p>
          <a:p>
            <a:pPr marL="742950" lvl="1" indent="-285750">
              <a:lnSpc>
                <a:spcPct val="80000"/>
              </a:lnSpc>
              <a:spcBef>
                <a:spcPct val="20000"/>
              </a:spcBef>
              <a:buClr>
                <a:schemeClr val="tx2"/>
              </a:buClr>
              <a:buFont typeface="Wingdings" pitchFamily="2" charset="2"/>
              <a:buChar char="«"/>
              <a:defRPr/>
            </a:pPr>
            <a:endParaRPr lang="fr-FR" sz="2000" dirty="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a:solidFill>
                  <a:srgbClr val="000000"/>
                </a:solidFill>
                <a:effectLst>
                  <a:outerShdw blurRad="38100" dist="38100" dir="2700000" algn="tl">
                    <a:srgbClr val="C0C0C0"/>
                  </a:outerShdw>
                </a:effectLst>
                <a:latin typeface="Arial" charset="0"/>
              </a:rPr>
              <a:t>FIFA World </a:t>
            </a:r>
            <a:r>
              <a:rPr lang="fr-FR" sz="2000" dirty="0" err="1">
                <a:solidFill>
                  <a:srgbClr val="000000"/>
                </a:solidFill>
                <a:effectLst>
                  <a:outerShdw blurRad="38100" dist="38100" dir="2700000" algn="tl">
                    <a:srgbClr val="C0C0C0"/>
                  </a:outerShdw>
                </a:effectLst>
                <a:latin typeface="Arial" charset="0"/>
              </a:rPr>
              <a:t>Cup</a:t>
            </a:r>
            <a:r>
              <a:rPr lang="fr-FR" sz="2000" dirty="0">
                <a:solidFill>
                  <a:srgbClr val="000000"/>
                </a:solidFill>
                <a:effectLst>
                  <a:outerShdw blurRad="38100" dist="38100" dir="2700000" algn="tl">
                    <a:srgbClr val="C0C0C0"/>
                  </a:outerShdw>
                </a:effectLst>
                <a:latin typeface="Arial" charset="0"/>
              </a:rPr>
              <a:t> ™ </a:t>
            </a:r>
            <a:r>
              <a:rPr lang="fr-FR" sz="2000" dirty="0" err="1">
                <a:solidFill>
                  <a:srgbClr val="000000"/>
                </a:solidFill>
                <a:effectLst>
                  <a:outerShdw blurRad="38100" dist="38100" dir="2700000" algn="tl">
                    <a:srgbClr val="C0C0C0"/>
                  </a:outerShdw>
                </a:effectLst>
                <a:latin typeface="Arial" charset="0"/>
              </a:rPr>
              <a:t>Trophy</a:t>
            </a:r>
            <a:r>
              <a:rPr lang="fr-FR" sz="2000" dirty="0">
                <a:solidFill>
                  <a:srgbClr val="000000"/>
                </a:solidFill>
                <a:effectLst>
                  <a:outerShdw blurRad="38100" dist="38100" dir="2700000" algn="tl">
                    <a:srgbClr val="C0C0C0"/>
                  </a:outerShdw>
                </a:effectLst>
                <a:latin typeface="Arial" charset="0"/>
              </a:rPr>
              <a:t> Tour : </a:t>
            </a:r>
          </a:p>
          <a:p>
            <a:pPr marL="742950" lvl="1" indent="-285750">
              <a:lnSpc>
                <a:spcPct val="80000"/>
              </a:lnSpc>
              <a:spcBef>
                <a:spcPct val="20000"/>
              </a:spcBef>
              <a:buClr>
                <a:schemeClr val="tx2"/>
              </a:buClr>
              <a:buFont typeface="Wingdings" pitchFamily="2" charset="2"/>
              <a:buChar char="«"/>
              <a:defRPr/>
            </a:pPr>
            <a:endParaRPr lang="fr-FR" sz="2000" dirty="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a:solidFill>
                  <a:srgbClr val="000000"/>
                </a:solidFill>
                <a:effectLst>
                  <a:outerShdw blurRad="38100" dist="38100" dir="2700000" algn="tl">
                    <a:srgbClr val="C0C0C0"/>
                  </a:outerShdw>
                </a:effectLst>
                <a:latin typeface="Arial" charset="0"/>
              </a:rPr>
              <a:t>Official </a:t>
            </a:r>
            <a:r>
              <a:rPr lang="fr-FR" sz="2000" dirty="0" err="1">
                <a:solidFill>
                  <a:srgbClr val="000000"/>
                </a:solidFill>
                <a:effectLst>
                  <a:outerShdw blurRad="38100" dist="38100" dir="2700000" algn="tl">
                    <a:srgbClr val="C0C0C0"/>
                  </a:outerShdw>
                </a:effectLst>
                <a:latin typeface="Arial" charset="0"/>
              </a:rPr>
              <a:t>balls</a:t>
            </a:r>
            <a:endParaRPr lang="fr-FR" sz="2000" dirty="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endParaRPr lang="fr-FR" sz="2000" dirty="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a:solidFill>
                  <a:srgbClr val="000000"/>
                </a:solidFill>
                <a:effectLst>
                  <a:outerShdw blurRad="38100" dist="38100" dir="2700000" algn="tl">
                    <a:srgbClr val="C0C0C0"/>
                  </a:outerShdw>
                </a:effectLst>
                <a:latin typeface="Arial" charset="0"/>
              </a:rPr>
              <a:t>Coca-Cola Football Camp </a:t>
            </a:r>
          </a:p>
          <a:p>
            <a:pPr marL="742950" lvl="1" indent="-285750">
              <a:lnSpc>
                <a:spcPct val="80000"/>
              </a:lnSpc>
              <a:spcBef>
                <a:spcPct val="20000"/>
              </a:spcBef>
              <a:buClr>
                <a:schemeClr val="tx2"/>
              </a:buClr>
              <a:buFont typeface="Wingdings" pitchFamily="2" charset="2"/>
              <a:buChar char="«"/>
              <a:defRPr/>
            </a:pPr>
            <a:endParaRPr lang="fr-FR" sz="2000" dirty="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a:solidFill>
                  <a:srgbClr val="000000"/>
                </a:solidFill>
                <a:effectLst>
                  <a:outerShdw blurRad="38100" dist="38100" dir="2700000" algn="tl">
                    <a:srgbClr val="C0C0C0"/>
                  </a:outerShdw>
                </a:effectLst>
                <a:latin typeface="Arial" charset="0"/>
              </a:rPr>
              <a:t>Panini Virtual Football Stickers </a:t>
            </a:r>
          </a:p>
          <a:p>
            <a:pPr marL="742950" lvl="1" indent="-285750">
              <a:lnSpc>
                <a:spcPct val="80000"/>
              </a:lnSpc>
              <a:spcBef>
                <a:spcPct val="20000"/>
              </a:spcBef>
              <a:buClr>
                <a:schemeClr val="tx2"/>
              </a:buClr>
              <a:buFont typeface="Wingdings" pitchFamily="2" charset="2"/>
              <a:buChar char="«"/>
              <a:defRPr/>
            </a:pPr>
            <a:endParaRPr lang="fr-FR" sz="2000" dirty="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err="1">
                <a:solidFill>
                  <a:srgbClr val="000000"/>
                </a:solidFill>
                <a:effectLst>
                  <a:outerShdw blurRad="38100" dist="38100" dir="2700000" algn="tl">
                    <a:srgbClr val="C0C0C0"/>
                  </a:outerShdw>
                </a:effectLst>
                <a:latin typeface="Arial" charset="0"/>
              </a:rPr>
              <a:t>Children</a:t>
            </a:r>
            <a:r>
              <a:rPr lang="fr-FR" sz="2000" dirty="0">
                <a:solidFill>
                  <a:srgbClr val="000000"/>
                </a:solidFill>
                <a:effectLst>
                  <a:outerShdw blurRad="38100" dist="38100" dir="2700000" algn="tl">
                    <a:srgbClr val="C0C0C0"/>
                  </a:outerShdw>
                </a:effectLst>
                <a:latin typeface="Arial" charset="0"/>
              </a:rPr>
              <a:t> / 6 villages SOS FIFA</a:t>
            </a:r>
          </a:p>
          <a:p>
            <a:pPr marL="742950" lvl="1" indent="-285750">
              <a:lnSpc>
                <a:spcPct val="80000"/>
              </a:lnSpc>
              <a:spcBef>
                <a:spcPct val="20000"/>
              </a:spcBef>
              <a:buClr>
                <a:schemeClr val="tx2"/>
              </a:buClr>
              <a:buFont typeface="Wingdings" pitchFamily="2" charset="2"/>
              <a:buChar char="«"/>
              <a:defRPr/>
            </a:pPr>
            <a:endParaRPr lang="fr-FR" sz="2400" dirty="0">
              <a:solidFill>
                <a:srgbClr val="000000"/>
              </a:solidFill>
              <a:effectLst>
                <a:outerShdw blurRad="38100" dist="38100" dir="2700000" algn="tl">
                  <a:srgbClr val="C0C0C0"/>
                </a:outerShdw>
              </a:effectLst>
              <a:latin typeface="Arial" charset="0"/>
            </a:endParaRPr>
          </a:p>
          <a:p>
            <a:pPr lvl="1">
              <a:lnSpc>
                <a:spcPct val="80000"/>
              </a:lnSpc>
              <a:spcBef>
                <a:spcPct val="20000"/>
              </a:spcBef>
              <a:buClr>
                <a:schemeClr val="tx2"/>
              </a:buClr>
              <a:defRPr/>
            </a:pPr>
            <a:endParaRPr lang="fr-FR" sz="2000" i="1" dirty="0">
              <a:solidFill>
                <a:srgbClr val="000000"/>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24988216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idx="1"/>
          </p:nvPr>
        </p:nvSpPr>
        <p:spPr>
          <a:xfrm>
            <a:off x="1156773" y="1857317"/>
            <a:ext cx="5210978" cy="4824413"/>
          </a:xfrm>
        </p:spPr>
        <p:txBody>
          <a:bodyPr>
            <a:normAutofit/>
          </a:bodyPr>
          <a:lstStyle/>
          <a:p>
            <a:pPr eaLnBrk="1" hangingPunct="1">
              <a:lnSpc>
                <a:spcPct val="80000"/>
              </a:lnSpc>
              <a:buSzTx/>
              <a:buFont typeface="Wingdings" panose="05000000000000000000" pitchFamily="2" charset="2"/>
              <a:buChar char="«"/>
              <a:defRPr/>
            </a:pPr>
            <a:r>
              <a:rPr lang="fr-FR" sz="2800" dirty="0">
                <a:solidFill>
                  <a:srgbClr val="000000"/>
                </a:solidFill>
                <a:effectLst>
                  <a:outerShdw blurRad="38100" dist="38100" dir="2700000" algn="tl">
                    <a:srgbClr val="C0C0C0"/>
                  </a:outerShdw>
                </a:effectLst>
              </a:rPr>
              <a:t>+ 20 </a:t>
            </a:r>
            <a:r>
              <a:rPr lang="fr-FR" sz="2800" dirty="0" err="1">
                <a:solidFill>
                  <a:srgbClr val="000000"/>
                </a:solidFill>
                <a:effectLst>
                  <a:outerShdw blurRad="38100" dist="38100" dir="2700000" algn="tl">
                    <a:srgbClr val="C0C0C0"/>
                  </a:outerShdw>
                </a:effectLst>
              </a:rPr>
              <a:t>years</a:t>
            </a:r>
            <a:r>
              <a:rPr lang="fr-FR" sz="2800" dirty="0">
                <a:solidFill>
                  <a:srgbClr val="000000"/>
                </a:solidFill>
                <a:effectLst>
                  <a:outerShdw blurRad="38100" dist="38100" dir="2700000" algn="tl">
                    <a:srgbClr val="C0C0C0"/>
                  </a:outerShdw>
                </a:effectLst>
              </a:rPr>
              <a:t> </a:t>
            </a:r>
            <a:r>
              <a:rPr lang="fr-FR" sz="2800" dirty="0" err="1">
                <a:solidFill>
                  <a:srgbClr val="000000"/>
                </a:solidFill>
                <a:effectLst>
                  <a:outerShdw blurRad="38100" dist="38100" dir="2700000" algn="tl">
                    <a:srgbClr val="C0C0C0"/>
                  </a:outerShdw>
                </a:effectLst>
              </a:rPr>
              <a:t>with</a:t>
            </a:r>
            <a:r>
              <a:rPr lang="fr-FR" sz="2800" dirty="0">
                <a:solidFill>
                  <a:srgbClr val="000000"/>
                </a:solidFill>
                <a:effectLst>
                  <a:outerShdw blurRad="38100" dist="38100" dir="2700000" algn="tl">
                    <a:srgbClr val="C0C0C0"/>
                  </a:outerShdw>
                </a:effectLst>
              </a:rPr>
              <a:t> FIFA </a:t>
            </a:r>
            <a:r>
              <a:rPr lang="fr-FR" sz="2800" dirty="0">
                <a:solidFill>
                  <a:srgbClr val="000000"/>
                </a:solidFill>
                <a:effectLst>
                  <a:outerShdw blurRad="38100" dist="38100" dir="2700000" algn="tl">
                    <a:srgbClr val="C0C0C0"/>
                  </a:outerShdw>
                </a:effectLst>
                <a:sym typeface="Wingdings" panose="05000000000000000000" pitchFamily="2" charset="2"/>
              </a:rPr>
              <a:t> Brand </a:t>
            </a:r>
            <a:r>
              <a:rPr lang="fr-FR" sz="2800" dirty="0" err="1">
                <a:solidFill>
                  <a:srgbClr val="000000"/>
                </a:solidFill>
                <a:effectLst>
                  <a:outerShdw blurRad="38100" dist="38100" dir="2700000" algn="tl">
                    <a:srgbClr val="C0C0C0"/>
                  </a:outerShdw>
                </a:effectLst>
                <a:sym typeface="Wingdings" panose="05000000000000000000" pitchFamily="2" charset="2"/>
              </a:rPr>
              <a:t>Visibility</a:t>
            </a:r>
            <a:r>
              <a:rPr lang="fr-FR" sz="2800" dirty="0">
                <a:solidFill>
                  <a:srgbClr val="000000"/>
                </a:solidFill>
                <a:effectLst>
                  <a:outerShdw blurRad="38100" dist="38100" dir="2700000" algn="tl">
                    <a:srgbClr val="C0C0C0"/>
                  </a:outerShdw>
                </a:effectLst>
                <a:sym typeface="Wingdings" panose="05000000000000000000" pitchFamily="2" charset="2"/>
              </a:rPr>
              <a:t> / N1 International soccer / Relations </a:t>
            </a:r>
            <a:r>
              <a:rPr lang="fr-FR" sz="2800" dirty="0" err="1">
                <a:solidFill>
                  <a:srgbClr val="000000"/>
                </a:solidFill>
                <a:effectLst>
                  <a:outerShdw blurRad="38100" dist="38100" dir="2700000" algn="tl">
                    <a:srgbClr val="C0C0C0"/>
                  </a:outerShdw>
                </a:effectLst>
                <a:sym typeface="Wingdings" panose="05000000000000000000" pitchFamily="2" charset="2"/>
              </a:rPr>
              <a:t>users</a:t>
            </a:r>
            <a:r>
              <a:rPr lang="fr-FR" sz="2800" dirty="0">
                <a:solidFill>
                  <a:srgbClr val="000000"/>
                </a:solidFill>
                <a:effectLst>
                  <a:outerShdw blurRad="38100" dist="38100" dir="2700000" algn="tl">
                    <a:srgbClr val="C0C0C0"/>
                  </a:outerShdw>
                </a:effectLst>
                <a:sym typeface="Wingdings" panose="05000000000000000000" pitchFamily="2" charset="2"/>
              </a:rPr>
              <a:t> + </a:t>
            </a:r>
            <a:r>
              <a:rPr lang="fr-FR" sz="2800" dirty="0" err="1">
                <a:solidFill>
                  <a:srgbClr val="000000"/>
                </a:solidFill>
                <a:effectLst>
                  <a:outerShdw blurRad="38100" dist="38100" dir="2700000" algn="tl">
                    <a:srgbClr val="C0C0C0"/>
                  </a:outerShdw>
                </a:effectLst>
                <a:sym typeface="Wingdings" panose="05000000000000000000" pitchFamily="2" charset="2"/>
              </a:rPr>
              <a:t>banks</a:t>
            </a:r>
            <a:endParaRPr lang="fr-FR" sz="2800" dirty="0">
              <a:solidFill>
                <a:srgbClr val="000000"/>
              </a:solidFill>
              <a:effectLst>
                <a:outerShdw blurRad="38100" dist="38100" dir="2700000" algn="tl">
                  <a:srgbClr val="C0C0C0"/>
                </a:outerShdw>
              </a:effectLst>
            </a:endParaRPr>
          </a:p>
          <a:p>
            <a:pPr marL="0" indent="0" eaLnBrk="1" hangingPunct="1">
              <a:lnSpc>
                <a:spcPct val="80000"/>
              </a:lnSpc>
              <a:buSzTx/>
              <a:buNone/>
              <a:defRPr/>
            </a:pPr>
            <a:endParaRPr lang="fr-FR" sz="28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r>
              <a:rPr lang="fr-FR" sz="2800" dirty="0" err="1">
                <a:solidFill>
                  <a:srgbClr val="000000"/>
                </a:solidFill>
                <a:effectLst>
                  <a:outerShdw blurRad="38100" dist="38100" dir="2700000" algn="tl">
                    <a:srgbClr val="C0C0C0"/>
                  </a:outerShdw>
                </a:effectLst>
              </a:rPr>
              <a:t>Visibility</a:t>
            </a:r>
            <a:r>
              <a:rPr lang="fr-FR" sz="2800" dirty="0">
                <a:solidFill>
                  <a:srgbClr val="000000"/>
                </a:solidFill>
                <a:effectLst>
                  <a:outerShdw blurRad="38100" dist="38100" dir="2700000" algn="tl">
                    <a:srgbClr val="C0C0C0"/>
                  </a:outerShdw>
                </a:effectLst>
              </a:rPr>
              <a:t> activations :</a:t>
            </a:r>
          </a:p>
          <a:p>
            <a:pPr lvl="1" eaLnBrk="1" hangingPunct="1">
              <a:lnSpc>
                <a:spcPct val="80000"/>
              </a:lnSpc>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2 – 4 </a:t>
            </a:r>
            <a:r>
              <a:rPr lang="fr-FR" sz="2400" dirty="0" err="1">
                <a:solidFill>
                  <a:srgbClr val="000000"/>
                </a:solidFill>
                <a:effectLst>
                  <a:outerShdw blurRad="38100" dist="38100" dir="2700000" algn="tl">
                    <a:srgbClr val="C0C0C0"/>
                  </a:outerShdw>
                </a:effectLst>
              </a:rPr>
              <a:t>billboards</a:t>
            </a: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90 min TV broadcast : 10-13 min brand </a:t>
            </a:r>
            <a:r>
              <a:rPr lang="fr-FR" sz="2400" dirty="0" err="1">
                <a:solidFill>
                  <a:srgbClr val="000000"/>
                </a:solidFill>
                <a:effectLst>
                  <a:outerShdw blurRad="38100" dist="38100" dir="2700000" algn="tl">
                    <a:srgbClr val="C0C0C0"/>
                  </a:outerShdw>
                </a:effectLst>
              </a:rPr>
              <a:t>visibility</a:t>
            </a:r>
            <a:endParaRPr lang="fr-FR" sz="2400" dirty="0">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endParaRPr lang="fr-FR" sz="2400" dirty="0">
              <a:effectLst>
                <a:outerShdw blurRad="38100" dist="38100" dir="2700000" algn="tl">
                  <a:srgbClr val="C0C0C0"/>
                </a:outerShdw>
              </a:effectLst>
            </a:endParaRPr>
          </a:p>
        </p:txBody>
      </p:sp>
      <p:pic>
        <p:nvPicPr>
          <p:cNvPr id="41987" name="Picture 3" descr="WC_RGB_OS_Office_HZ_E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306" y="304419"/>
            <a:ext cx="3224805" cy="984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6898914" y="1857317"/>
            <a:ext cx="4448462" cy="316865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80000"/>
              </a:lnSpc>
              <a:buSzTx/>
              <a:buFont typeface="Wingdings" panose="05000000000000000000" pitchFamily="2" charset="2"/>
              <a:buChar char="«"/>
              <a:defRPr/>
            </a:pPr>
            <a:r>
              <a:rPr lang="fr-FR" sz="2800" dirty="0" err="1">
                <a:solidFill>
                  <a:srgbClr val="000000"/>
                </a:solidFill>
                <a:effectLst>
                  <a:outerShdw blurRad="38100" dist="38100" dir="2700000" algn="tl">
                    <a:srgbClr val="C0C0C0"/>
                  </a:outerShdw>
                </a:effectLst>
              </a:rPr>
              <a:t>Sensemaking</a:t>
            </a:r>
            <a:r>
              <a:rPr lang="fr-FR" sz="2800" dirty="0">
                <a:solidFill>
                  <a:srgbClr val="000000"/>
                </a:solidFill>
                <a:effectLst>
                  <a:outerShdw blurRad="38100" dist="38100" dir="2700000" algn="tl">
                    <a:srgbClr val="C0C0C0"/>
                  </a:outerShdw>
                </a:effectLst>
              </a:rPr>
              <a:t> activations </a:t>
            </a:r>
            <a:r>
              <a:rPr lang="fr-FR" dirty="0">
                <a:solidFill>
                  <a:srgbClr val="000000"/>
                </a:solidFill>
                <a:effectLst>
                  <a:outerShdw blurRad="38100" dist="38100" dir="2700000" algn="tl">
                    <a:srgbClr val="C0C0C0"/>
                  </a:outerShdw>
                </a:effectLst>
              </a:rPr>
              <a:t>  </a:t>
            </a:r>
            <a:endParaRPr lang="fr-FR" sz="2800" dirty="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Hospitality</a:t>
            </a:r>
            <a:r>
              <a:rPr lang="fr-FR" sz="2400" dirty="0">
                <a:solidFill>
                  <a:srgbClr val="000000"/>
                </a:solidFill>
                <a:effectLst>
                  <a:outerShdw blurRad="38100" dist="38100" dir="2700000" algn="tl">
                    <a:srgbClr val="C0C0C0"/>
                  </a:outerShdw>
                </a:effectLst>
              </a:rPr>
              <a:t> </a:t>
            </a:r>
          </a:p>
          <a:p>
            <a:pPr lvl="1">
              <a:lnSpc>
                <a:spcPct val="80000"/>
              </a:lnSpc>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Master </a:t>
            </a:r>
            <a:r>
              <a:rPr lang="fr-FR" sz="2400" dirty="0" err="1">
                <a:solidFill>
                  <a:srgbClr val="000000"/>
                </a:solidFill>
                <a:effectLst>
                  <a:outerShdw blurRad="38100" dist="38100" dir="2700000" algn="tl">
                    <a:srgbClr val="C0C0C0"/>
                  </a:outerShdw>
                </a:effectLst>
              </a:rPr>
              <a:t>Card</a:t>
            </a:r>
            <a:r>
              <a:rPr lang="fr-FR" sz="2400" dirty="0">
                <a:solidFill>
                  <a:srgbClr val="000000"/>
                </a:solidFill>
                <a:effectLst>
                  <a:outerShdw blurRad="38100" dist="38100" dir="2700000" algn="tl">
                    <a:srgbClr val="C0C0C0"/>
                  </a:outerShdw>
                </a:effectLst>
              </a:rPr>
              <a:t> « </a:t>
            </a:r>
            <a:r>
              <a:rPr lang="fr-FR" sz="2400" dirty="0" err="1">
                <a:solidFill>
                  <a:srgbClr val="000000"/>
                </a:solidFill>
                <a:effectLst>
                  <a:outerShdw blurRad="38100" dist="38100" dir="2700000" algn="tl">
                    <a:srgbClr val="C0C0C0"/>
                  </a:outerShdw>
                </a:effectLst>
              </a:rPr>
              <a:t>Priceless</a:t>
            </a:r>
            <a:r>
              <a:rPr lang="fr-FR" sz="2400" dirty="0">
                <a:solidFill>
                  <a:srgbClr val="000000"/>
                </a:solidFill>
                <a:effectLst>
                  <a:outerShdw blurRad="38100" dist="38100" dir="2700000" algn="tl">
                    <a:srgbClr val="C0C0C0"/>
                  </a:outerShdw>
                </a:effectLst>
              </a:rPr>
              <a:t> Photo » : (Pelé – Klinsmann) / </a:t>
            </a:r>
            <a:r>
              <a:rPr lang="fr-FR" sz="2400" dirty="0" err="1">
                <a:solidFill>
                  <a:srgbClr val="000000"/>
                </a:solidFill>
                <a:effectLst>
                  <a:outerShdw blurRad="38100" dist="38100" dir="2700000" algn="tl">
                    <a:srgbClr val="C0C0C0"/>
                  </a:outerShdw>
                </a:effectLst>
              </a:rPr>
              <a:t>credit</a:t>
            </a:r>
            <a:r>
              <a:rPr lang="fr-FR" sz="2400" dirty="0">
                <a:solidFill>
                  <a:srgbClr val="000000"/>
                </a:solidFill>
                <a:effectLst>
                  <a:outerShdw blurRad="38100" dist="38100" dir="2700000" algn="tl">
                    <a:srgbClr val="C0C0C0"/>
                  </a:outerShdw>
                </a:effectLst>
              </a:rPr>
              <a:t> </a:t>
            </a:r>
            <a:r>
              <a:rPr lang="fr-FR" sz="2400" dirty="0" err="1">
                <a:solidFill>
                  <a:srgbClr val="000000"/>
                </a:solidFill>
                <a:effectLst>
                  <a:outerShdw blurRad="38100" dist="38100" dir="2700000" algn="tl">
                    <a:srgbClr val="C0C0C0"/>
                  </a:outerShdw>
                </a:effectLst>
              </a:rPr>
              <a:t>card</a:t>
            </a:r>
            <a:r>
              <a:rPr lang="fr-FR" sz="2400" dirty="0">
                <a:solidFill>
                  <a:srgbClr val="000000"/>
                </a:solidFill>
                <a:effectLst>
                  <a:outerShdw blurRad="38100" dist="38100" dir="2700000" algn="tl">
                    <a:srgbClr val="C0C0C0"/>
                  </a:outerShdw>
                </a:effectLst>
              </a:rPr>
              <a:t> souvenir</a:t>
            </a:r>
          </a:p>
          <a:p>
            <a:pPr lvl="1">
              <a:lnSpc>
                <a:spcPct val="80000"/>
              </a:lnSpc>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Cities</a:t>
            </a:r>
            <a:r>
              <a:rPr lang="fr-FR" sz="2400" dirty="0">
                <a:solidFill>
                  <a:srgbClr val="000000"/>
                </a:solidFill>
                <a:effectLst>
                  <a:outerShdw blurRad="38100" dist="38100" dir="2700000" algn="tl">
                    <a:srgbClr val="C0C0C0"/>
                  </a:outerShdw>
                </a:effectLst>
              </a:rPr>
              <a:t> soccer </a:t>
            </a:r>
            <a:r>
              <a:rPr lang="fr-FR" sz="2400" dirty="0" err="1">
                <a:solidFill>
                  <a:srgbClr val="000000"/>
                </a:solidFill>
                <a:effectLst>
                  <a:outerShdw blurRad="38100" dist="38100" dir="2700000" algn="tl">
                    <a:srgbClr val="C0C0C0"/>
                  </a:outerShdw>
                </a:effectLst>
              </a:rPr>
              <a:t>championship</a:t>
            </a:r>
            <a:r>
              <a:rPr lang="fr-FR" sz="2400" dirty="0">
                <a:solidFill>
                  <a:srgbClr val="000000"/>
                </a:solidFill>
                <a:effectLst>
                  <a:outerShdw blurRad="38100" dist="38100" dir="2700000" algn="tl">
                    <a:srgbClr val="C0C0C0"/>
                  </a:outerShdw>
                </a:effectLst>
              </a:rPr>
              <a:t> by Master </a:t>
            </a:r>
            <a:r>
              <a:rPr lang="fr-FR" sz="2400" dirty="0" err="1">
                <a:solidFill>
                  <a:srgbClr val="000000"/>
                </a:solidFill>
                <a:effectLst>
                  <a:outerShdw blurRad="38100" dist="38100" dir="2700000" algn="tl">
                    <a:srgbClr val="C0C0C0"/>
                  </a:outerShdw>
                </a:effectLst>
              </a:rPr>
              <a:t>Card</a:t>
            </a:r>
            <a:endParaRPr lang="fr-FR" sz="2400" dirty="0">
              <a:solidFill>
                <a:srgbClr val="000000"/>
              </a:solidFill>
              <a:effectLst>
                <a:outerShdw blurRad="38100" dist="38100" dir="2700000" algn="tl">
                  <a:srgbClr val="C0C0C0"/>
                </a:outerShdw>
              </a:effectLst>
            </a:endParaRPr>
          </a:p>
        </p:txBody>
      </p:sp>
      <p:pic>
        <p:nvPicPr>
          <p:cNvPr id="6" name="Picture 5" descr="0076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438" y="4581525"/>
            <a:ext cx="23764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D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8730" y="4581525"/>
            <a:ext cx="23050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ard 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9224" y="6121"/>
            <a:ext cx="2374900" cy="15811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8616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63" name="Rectangle 147462">
            <a:extLst>
              <a:ext uri="{FF2B5EF4-FFF2-40B4-BE49-F238E27FC236}">
                <a16:creationId xmlns:a16="http://schemas.microsoft.com/office/drawing/2014/main" id="{9CDF6DAD-6680-48EA-B64B-A5F5A4E46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94" y="364885"/>
            <a:ext cx="6025896" cy="57929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58" name="Rectangle 2"/>
          <p:cNvSpPr>
            <a:spLocks noGrp="1" noChangeArrowheads="1"/>
          </p:cNvSpPr>
          <p:nvPr>
            <p:ph idx="1"/>
          </p:nvPr>
        </p:nvSpPr>
        <p:spPr>
          <a:xfrm>
            <a:off x="950976" y="2066544"/>
            <a:ext cx="5374494" cy="3788346"/>
          </a:xfrm>
        </p:spPr>
        <p:txBody>
          <a:bodyPr>
            <a:normAutofit/>
          </a:bodyPr>
          <a:lstStyle/>
          <a:p>
            <a:pPr eaLnBrk="1" hangingPunct="1">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Visibility activation :</a:t>
            </a:r>
          </a:p>
          <a:p>
            <a:pPr lvl="1">
              <a:buFont typeface="Wingdings" panose="05000000000000000000" pitchFamily="2" charset="2"/>
              <a:buChar char="«"/>
              <a:defRPr/>
            </a:pPr>
            <a:r>
              <a:rPr lang="fr-FR" sz="1200">
                <a:solidFill>
                  <a:schemeClr val="bg1"/>
                </a:solidFill>
                <a:effectLst>
                  <a:outerShdw blurRad="38100" dist="38100" dir="2700000" algn="tl">
                    <a:srgbClr val="C0C0C0"/>
                  </a:outerShdw>
                </a:effectLst>
              </a:rPr>
              <a:t>2 – 4 billboards</a:t>
            </a:r>
          </a:p>
          <a:p>
            <a:pPr eaLnBrk="1" hangingPunct="1">
              <a:buSzTx/>
              <a:buFont typeface="Wingdings" panose="05000000000000000000" pitchFamily="2" charset="2"/>
              <a:buChar char="«"/>
              <a:defRPr/>
            </a:pPr>
            <a:endParaRPr lang="fr-FR" sz="1200">
              <a:solidFill>
                <a:schemeClr val="bg1"/>
              </a:solidFill>
              <a:effectLst>
                <a:outerShdw blurRad="38100" dist="38100" dir="2700000" algn="tl">
                  <a:srgbClr val="C0C0C0"/>
                </a:outerShdw>
              </a:effectLst>
            </a:endParaRPr>
          </a:p>
          <a:p>
            <a:pPr eaLnBrk="1" hangingPunct="1">
              <a:spcBef>
                <a:spcPct val="0"/>
              </a:spcBef>
              <a:buClrTx/>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Sensemaking activations »:</a:t>
            </a:r>
          </a:p>
          <a:p>
            <a:pPr lvl="1" eaLnBrk="1" hangingPunct="1">
              <a:spcBef>
                <a:spcPct val="0"/>
              </a:spcBef>
              <a:buClrTx/>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McDonald’s Player Escort Program : 1048 children (6-10 years)</a:t>
            </a:r>
          </a:p>
          <a:p>
            <a:pPr marL="201168" lvl="1" indent="0" eaLnBrk="1" hangingPunct="1">
              <a:spcBef>
                <a:spcPct val="0"/>
              </a:spcBef>
              <a:buClrTx/>
              <a:buSzTx/>
              <a:buNone/>
              <a:defRPr/>
            </a:pPr>
            <a:endParaRPr lang="fr-FR" sz="1200">
              <a:solidFill>
                <a:schemeClr val="bg1"/>
              </a:solidFill>
              <a:effectLst>
                <a:outerShdw blurRad="38100" dist="38100" dir="2700000" algn="tl">
                  <a:srgbClr val="C0C0C0"/>
                </a:outerShdw>
              </a:effectLst>
            </a:endParaRPr>
          </a:p>
          <a:p>
            <a:pPr lvl="1" eaLnBrk="1" hangingPunct="1">
              <a:spcBef>
                <a:spcPct val="0"/>
              </a:spcBef>
              <a:buClrTx/>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Special promotions :</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Germany : Goleo / Celebrity endorsment / Tickets</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Brazil : Countries Burgers</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China : TV adverstersing and goodies</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USA : Limited goodies FIFA World Cup</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India : coccer table games Mcdonald’s</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Japan : Mini balls and mino Goleo</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Mexico : packaging </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UK : mobile games« A tex to Win » with Georges Hurst (CDM 1966)</a:t>
            </a:r>
          </a:p>
          <a:p>
            <a:pPr lvl="1" eaLnBrk="1" hangingPunct="1">
              <a:spcBef>
                <a:spcPct val="0"/>
              </a:spcBef>
              <a:buClrTx/>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Exclusivity : FIFA Fantasy football </a:t>
            </a:r>
          </a:p>
          <a:p>
            <a:pPr lvl="1" eaLnBrk="1" hangingPunct="1">
              <a:spcBef>
                <a:spcPct val="0"/>
              </a:spcBef>
              <a:buClrTx/>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Salads, fruits… McCofee… </a:t>
            </a:r>
          </a:p>
          <a:p>
            <a:pPr marL="0" indent="0" eaLnBrk="1" hangingPunct="1">
              <a:spcBef>
                <a:spcPct val="0"/>
              </a:spcBef>
              <a:buClrTx/>
              <a:buSzTx/>
              <a:buNone/>
              <a:defRPr/>
            </a:pPr>
            <a:endParaRPr lang="fr-FR" sz="1200">
              <a:solidFill>
                <a:schemeClr val="bg1"/>
              </a:solidFill>
              <a:effectLst>
                <a:outerShdw blurRad="38100" dist="38100" dir="2700000" algn="tl">
                  <a:srgbClr val="C0C0C0"/>
                </a:outerShdw>
              </a:effectLst>
            </a:endParaRPr>
          </a:p>
          <a:p>
            <a:pPr eaLnBrk="1" hangingPunct="1">
              <a:spcBef>
                <a:spcPct val="0"/>
              </a:spcBef>
              <a:buClrTx/>
              <a:buSzTx/>
              <a:buFont typeface="Wingdings" panose="05000000000000000000" pitchFamily="2" charset="2"/>
              <a:buNone/>
              <a:defRPr/>
            </a:pPr>
            <a:r>
              <a:rPr lang="fr-FR" sz="1200" b="1">
                <a:solidFill>
                  <a:schemeClr val="bg1"/>
                </a:solidFill>
                <a:effectLst>
                  <a:outerShdw blurRad="38100" dist="38100" dir="2700000" algn="tl">
                    <a:srgbClr val="C0C0C0"/>
                  </a:outerShdw>
                </a:effectLst>
              </a:rPr>
              <a:t>SALES PROMOTION + SOCCER ENGAGEMENT</a:t>
            </a:r>
          </a:p>
          <a:p>
            <a:pPr eaLnBrk="1" hangingPunct="1">
              <a:spcBef>
                <a:spcPct val="0"/>
              </a:spcBef>
              <a:buClrTx/>
              <a:buSzTx/>
              <a:buFont typeface="Wingdings" panose="05000000000000000000" pitchFamily="2" charset="2"/>
              <a:buNone/>
              <a:defRPr/>
            </a:pPr>
            <a:r>
              <a:rPr lang="fr-FR" sz="1200">
                <a:solidFill>
                  <a:schemeClr val="bg1"/>
                </a:solidFill>
                <a:effectLst>
                  <a:outerShdw blurRad="38100" dist="38100" dir="2700000" algn="tl">
                    <a:srgbClr val="C0C0C0"/>
                  </a:outerShdw>
                </a:effectLst>
              </a:rPr>
              <a:t>   </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766" y="436969"/>
            <a:ext cx="4663440" cy="2646502"/>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30766" y="3560186"/>
            <a:ext cx="4663440" cy="24063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697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t="1464" r="1" b="14796"/>
          <a:stretch/>
        </p:blipFill>
        <p:spPr>
          <a:xfrm>
            <a:off x="643467" y="685170"/>
            <a:ext cx="5291666" cy="5487660"/>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25004" r="20754" b="-1"/>
          <a:stretch/>
        </p:blipFill>
        <p:spPr>
          <a:xfrm>
            <a:off x="6256865" y="685192"/>
            <a:ext cx="5291667" cy="5487615"/>
          </a:xfrm>
          <a:prstGeom prst="rect">
            <a:avLst/>
          </a:prstGeom>
          <a:solidFill>
            <a:srgbClr val="FFFFFF">
              <a:shade val="85000"/>
            </a:srgbClr>
          </a:solidFill>
        </p:spPr>
      </p:pic>
    </p:spTree>
    <p:extLst>
      <p:ext uri="{BB962C8B-B14F-4D97-AF65-F5344CB8AC3E}">
        <p14:creationId xmlns:p14="http://schemas.microsoft.com/office/powerpoint/2010/main" val="35900594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7352" r="12610" b="-2"/>
          <a:stretch/>
        </p:blipFill>
        <p:spPr>
          <a:xfrm>
            <a:off x="643467" y="643467"/>
            <a:ext cx="5372099" cy="5571066"/>
          </a:xfrm>
          <a:prstGeom prst="rect">
            <a:avLst/>
          </a:prstGeom>
          <a:solidFill>
            <a:srgbClr val="FFFFFF">
              <a:shade val="85000"/>
            </a:srgbClr>
          </a:solidFill>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6886" r="14648" b="-2"/>
          <a:stretch/>
        </p:blipFill>
        <p:spPr>
          <a:xfrm>
            <a:off x="6176433" y="640927"/>
            <a:ext cx="5372099" cy="5571066"/>
          </a:xfrm>
          <a:prstGeom prst="rect">
            <a:avLst/>
          </a:prstGeom>
          <a:solidFill>
            <a:srgbClr val="FFFFFF">
              <a:shade val="85000"/>
            </a:srgbClr>
          </a:solidFill>
        </p:spPr>
      </p:pic>
    </p:spTree>
    <p:extLst>
      <p:ext uri="{BB962C8B-B14F-4D97-AF65-F5344CB8AC3E}">
        <p14:creationId xmlns:p14="http://schemas.microsoft.com/office/powerpoint/2010/main" val="412198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ChangeArrowheads="1"/>
          </p:cNvSpPr>
          <p:nvPr>
            <p:ph idx="1"/>
          </p:nvPr>
        </p:nvSpPr>
        <p:spPr>
          <a:xfrm>
            <a:off x="1151467" y="1241779"/>
            <a:ext cx="9070446" cy="5024086"/>
          </a:xfrm>
        </p:spPr>
        <p:txBody>
          <a:bodyPr>
            <a:normAutofit lnSpcReduction="10000"/>
          </a:bodyPr>
          <a:lstStyle/>
          <a:p>
            <a:pPr eaLnBrk="1" hangingPunct="1">
              <a:lnSpc>
                <a:spcPct val="80000"/>
              </a:lnSpc>
              <a:buFont typeface="Wingdings" panose="05000000000000000000" pitchFamily="2" charset="2"/>
              <a:buChar char="¶"/>
              <a:defRPr/>
            </a:pPr>
            <a:r>
              <a:rPr lang="fr-FR" sz="1600" b="1" dirty="0">
                <a:solidFill>
                  <a:srgbClr val="000000"/>
                </a:solidFill>
                <a:effectLst>
                  <a:outerShdw blurRad="38100" dist="38100" dir="2700000" algn="tl">
                    <a:srgbClr val="C0C0C0"/>
                  </a:outerShdw>
                </a:effectLst>
              </a:rPr>
              <a:t>Françoise Bresson (Sponsoring </a:t>
            </a:r>
            <a:r>
              <a:rPr lang="fr-FR" sz="1600" b="1" dirty="0" err="1">
                <a:solidFill>
                  <a:srgbClr val="000000"/>
                </a:solidFill>
                <a:effectLst>
                  <a:outerShdw blurRad="38100" dist="38100" dir="2700000" algn="tl">
                    <a:srgbClr val="C0C0C0"/>
                  </a:outerShdw>
                </a:effectLst>
              </a:rPr>
              <a:t>Director</a:t>
            </a:r>
            <a:r>
              <a:rPr lang="fr-FR" sz="1600" b="1" dirty="0">
                <a:solidFill>
                  <a:srgbClr val="000000"/>
                </a:solidFill>
                <a:effectLst>
                  <a:outerShdw blurRad="38100" dist="38100" dir="2700000" algn="tl">
                    <a:srgbClr val="C0C0C0"/>
                  </a:outerShdw>
                </a:effectLst>
              </a:rPr>
              <a:t> Nestlé Waters - Vittel) : « Link </a:t>
            </a:r>
            <a:r>
              <a:rPr lang="fr-FR" sz="1600" b="1" dirty="0" err="1">
                <a:solidFill>
                  <a:srgbClr val="000000"/>
                </a:solidFill>
                <a:effectLst>
                  <a:outerShdw blurRad="38100" dist="38100" dir="2700000" algn="tl">
                    <a:srgbClr val="C0C0C0"/>
                  </a:outerShdw>
                </a:effectLst>
              </a:rPr>
              <a:t>with</a:t>
            </a:r>
            <a:r>
              <a:rPr lang="fr-FR" sz="1600" b="1" dirty="0">
                <a:solidFill>
                  <a:srgbClr val="000000"/>
                </a:solidFill>
                <a:effectLst>
                  <a:outerShdw blurRad="38100" dist="38100" dir="2700000" algn="tl">
                    <a:srgbClr val="C0C0C0"/>
                  </a:outerShdw>
                </a:effectLst>
              </a:rPr>
              <a:t> the public </a:t>
            </a:r>
            <a:r>
              <a:rPr lang="fr-FR" sz="1600" b="1" dirty="0" err="1">
                <a:solidFill>
                  <a:srgbClr val="000000"/>
                </a:solidFill>
                <a:effectLst>
                  <a:outerShdw blurRad="38100" dist="38100" dir="2700000" algn="tl">
                    <a:srgbClr val="C0C0C0"/>
                  </a:outerShdw>
                </a:effectLst>
              </a:rPr>
              <a:t>with</a:t>
            </a:r>
            <a:r>
              <a:rPr lang="fr-FR" sz="1600" b="1" dirty="0">
                <a:solidFill>
                  <a:srgbClr val="000000"/>
                </a:solidFill>
                <a:effectLst>
                  <a:outerShdw blurRad="38100" dist="38100" dir="2700000" algn="tl">
                    <a:srgbClr val="C0C0C0"/>
                  </a:outerShdw>
                </a:effectLst>
              </a:rPr>
              <a:t> « La caravane », TDF platform </a:t>
            </a:r>
            <a:r>
              <a:rPr lang="fr-FR" sz="1600" b="1" dirty="0" err="1">
                <a:solidFill>
                  <a:srgbClr val="000000"/>
                </a:solidFill>
                <a:effectLst>
                  <a:outerShdw blurRad="38100" dist="38100" dir="2700000" algn="tl">
                    <a:srgbClr val="C0C0C0"/>
                  </a:outerShdw>
                </a:effectLst>
              </a:rPr>
              <a:t>is</a:t>
            </a:r>
            <a:r>
              <a:rPr lang="fr-FR" sz="1600" b="1" dirty="0">
                <a:solidFill>
                  <a:srgbClr val="000000"/>
                </a:solidFill>
                <a:effectLst>
                  <a:outerShdw blurRad="38100" dist="38100" dir="2700000" algn="tl">
                    <a:srgbClr val="C0C0C0"/>
                  </a:outerShdw>
                </a:effectLst>
              </a:rPr>
              <a:t> </a:t>
            </a:r>
            <a:r>
              <a:rPr lang="fr-FR" sz="1600" b="1" dirty="0" err="1">
                <a:solidFill>
                  <a:srgbClr val="000000"/>
                </a:solidFill>
                <a:effectLst>
                  <a:outerShdw blurRad="38100" dist="38100" dir="2700000" algn="tl">
                    <a:srgbClr val="C0C0C0"/>
                  </a:outerShdw>
                </a:effectLst>
              </a:rPr>
              <a:t>complete</a:t>
            </a:r>
            <a:r>
              <a:rPr lang="fr-FR" sz="1600" b="1" dirty="0">
                <a:solidFill>
                  <a:srgbClr val="000000"/>
                </a:solidFill>
                <a:effectLst>
                  <a:outerShdw blurRad="38100" dist="38100" dir="2700000" algn="tl">
                    <a:srgbClr val="C0C0C0"/>
                  </a:outerShdw>
                </a:effectLst>
              </a:rPr>
              <a:t> and </a:t>
            </a:r>
            <a:r>
              <a:rPr lang="fr-FR" sz="1600" b="1" dirty="0" err="1">
                <a:solidFill>
                  <a:srgbClr val="000000"/>
                </a:solidFill>
                <a:effectLst>
                  <a:outerShdw blurRad="38100" dist="38100" dir="2700000" algn="tl">
                    <a:srgbClr val="C0C0C0"/>
                  </a:outerShdw>
                </a:effectLst>
              </a:rPr>
              <a:t>we</a:t>
            </a:r>
            <a:r>
              <a:rPr lang="fr-FR" sz="1600" b="1" dirty="0">
                <a:solidFill>
                  <a:srgbClr val="000000"/>
                </a:solidFill>
                <a:effectLst>
                  <a:outerShdw blurRad="38100" dist="38100" dir="2700000" algn="tl">
                    <a:srgbClr val="C0C0C0"/>
                  </a:outerShdw>
                </a:effectLst>
              </a:rPr>
              <a:t> can </a:t>
            </a:r>
            <a:r>
              <a:rPr lang="fr-FR" sz="1600" b="1" dirty="0" err="1">
                <a:solidFill>
                  <a:srgbClr val="000000"/>
                </a:solidFill>
                <a:effectLst>
                  <a:outerShdw blurRad="38100" dist="38100" dir="2700000" algn="tl">
                    <a:srgbClr val="C0C0C0"/>
                  </a:outerShdw>
                </a:effectLst>
              </a:rPr>
              <a:t>meet</a:t>
            </a:r>
            <a:r>
              <a:rPr lang="fr-FR" sz="1600" b="1" dirty="0">
                <a:solidFill>
                  <a:srgbClr val="000000"/>
                </a:solidFill>
                <a:effectLst>
                  <a:outerShdw blurRad="38100" dist="38100" dir="2700000" algn="tl">
                    <a:srgbClr val="C0C0C0"/>
                  </a:outerShdw>
                </a:effectLst>
              </a:rPr>
              <a:t> </a:t>
            </a:r>
            <a:r>
              <a:rPr lang="fr-FR" sz="1600" b="1" dirty="0" err="1">
                <a:solidFill>
                  <a:srgbClr val="000000"/>
                </a:solidFill>
                <a:effectLst>
                  <a:outerShdw blurRad="38100" dist="38100" dir="2700000" algn="tl">
                    <a:srgbClr val="C0C0C0"/>
                  </a:outerShdw>
                </a:effectLst>
              </a:rPr>
              <a:t>our</a:t>
            </a:r>
            <a:r>
              <a:rPr lang="fr-FR" sz="1600" b="1" dirty="0">
                <a:solidFill>
                  <a:srgbClr val="000000"/>
                </a:solidFill>
                <a:effectLst>
                  <a:outerShdw blurRad="38100" dist="38100" dir="2700000" algn="tl">
                    <a:srgbClr val="C0C0C0"/>
                  </a:outerShdw>
                </a:effectLst>
              </a:rPr>
              <a:t> </a:t>
            </a:r>
            <a:r>
              <a:rPr lang="fr-FR" sz="1600" b="1" dirty="0" err="1">
                <a:solidFill>
                  <a:srgbClr val="000000"/>
                </a:solidFill>
                <a:effectLst>
                  <a:outerShdw blurRad="38100" dist="38100" dir="2700000" algn="tl">
                    <a:srgbClr val="C0C0C0"/>
                  </a:outerShdw>
                </a:effectLst>
              </a:rPr>
              <a:t>consumers</a:t>
            </a:r>
            <a:r>
              <a:rPr lang="fr-FR" sz="1600" b="1" dirty="0">
                <a:solidFill>
                  <a:srgbClr val="000000"/>
                </a:solidFill>
                <a:effectLst>
                  <a:outerShdw blurRad="38100" dist="38100" dir="2700000" algn="tl">
                    <a:srgbClr val="C0C0C0"/>
                  </a:outerShdw>
                </a:effectLst>
              </a:rPr>
              <a:t>… » </a:t>
            </a:r>
          </a:p>
          <a:p>
            <a:pPr eaLnBrk="1" hangingPunct="1">
              <a:lnSpc>
                <a:spcPct val="80000"/>
              </a:lnSpc>
              <a:buFont typeface="Wingdings" panose="05000000000000000000" pitchFamily="2" charset="2"/>
              <a:buChar char="¶"/>
              <a:defRPr/>
            </a:pPr>
            <a:r>
              <a:rPr lang="fr-FR" sz="1800" b="1" dirty="0">
                <a:solidFill>
                  <a:srgbClr val="000000"/>
                </a:solidFill>
                <a:effectLst>
                  <a:outerShdw blurRad="38100" dist="38100" dir="2700000" algn="tl">
                    <a:srgbClr val="C0C0C0"/>
                  </a:outerShdw>
                </a:effectLst>
              </a:rPr>
              <a:t>Program </a:t>
            </a:r>
          </a:p>
          <a:p>
            <a:pPr eaLnBrk="1" hangingPunct="1">
              <a:lnSpc>
                <a:spcPct val="80000"/>
              </a:lnSpc>
              <a:buFont typeface="Wingdings" panose="05000000000000000000" pitchFamily="2" charset="2"/>
              <a:buChar char="¶"/>
              <a:defRPr/>
            </a:pPr>
            <a:endParaRPr lang="fr-FR" sz="1800"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b="1" dirty="0">
                <a:solidFill>
                  <a:srgbClr val="000000"/>
                </a:solidFill>
                <a:effectLst>
                  <a:outerShdw blurRad="38100" dist="38100" dir="2700000" algn="tl">
                    <a:srgbClr val="C0C0C0"/>
                  </a:outerShdw>
                </a:effectLst>
              </a:rPr>
              <a:t>14 cars et 500 000 </a:t>
            </a:r>
            <a:r>
              <a:rPr lang="fr-FR" b="1" dirty="0" err="1">
                <a:solidFill>
                  <a:srgbClr val="000000"/>
                </a:solidFill>
                <a:effectLst>
                  <a:outerShdw blurRad="38100" dist="38100" dir="2700000" algn="tl">
                    <a:srgbClr val="C0C0C0"/>
                  </a:outerShdw>
                </a:effectLst>
              </a:rPr>
              <a:t>products</a:t>
            </a:r>
            <a:r>
              <a:rPr lang="fr-FR" b="1" dirty="0">
                <a:solidFill>
                  <a:srgbClr val="000000"/>
                </a:solidFill>
                <a:effectLst>
                  <a:outerShdw blurRad="38100" dist="38100" dir="2700000" algn="tl">
                    <a:srgbClr val="C0C0C0"/>
                  </a:outerShdw>
                </a:effectLst>
              </a:rPr>
              <a:t> for the </a:t>
            </a:r>
            <a:r>
              <a:rPr lang="fr-FR" b="1" dirty="0" err="1">
                <a:solidFill>
                  <a:srgbClr val="000000"/>
                </a:solidFill>
                <a:effectLst>
                  <a:outerShdw blurRad="38100" dist="38100" dir="2700000" algn="tl">
                    <a:srgbClr val="C0C0C0"/>
                  </a:outerShdw>
                </a:effectLst>
              </a:rPr>
              <a:t>spectators</a:t>
            </a:r>
            <a:endParaRPr lang="fr-FR" b="1" dirty="0">
              <a:solidFill>
                <a:srgbClr val="000000"/>
              </a:solidFill>
              <a:effectLst>
                <a:outerShdw blurRad="38100" dist="38100" dir="2700000" algn="tl">
                  <a:srgbClr val="C0C0C0"/>
                </a:outerShdw>
              </a:effectLst>
            </a:endParaRPr>
          </a:p>
          <a:p>
            <a:pPr eaLnBrk="1" hangingPunct="1">
              <a:lnSpc>
                <a:spcPct val="80000"/>
              </a:lnSpc>
              <a:buFont typeface="Wingdings" panose="05000000000000000000" pitchFamily="2" charset="2"/>
              <a:buChar char="¶"/>
              <a:defRPr/>
            </a:pPr>
            <a:endParaRPr lang="fr-FR" sz="1800"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b="1" dirty="0" err="1">
                <a:solidFill>
                  <a:srgbClr val="000000"/>
                </a:solidFill>
                <a:effectLst>
                  <a:outerShdw blurRad="38100" dist="38100" dir="2700000" algn="tl">
                    <a:srgbClr val="C0C0C0"/>
                  </a:outerShdw>
                </a:effectLst>
              </a:rPr>
              <a:t>Eauficiel</a:t>
            </a:r>
            <a:r>
              <a:rPr lang="fr-FR" b="1" dirty="0">
                <a:solidFill>
                  <a:srgbClr val="000000"/>
                </a:solidFill>
                <a:effectLst>
                  <a:outerShdw blurRad="38100" dist="38100" dir="2700000" algn="tl">
                    <a:srgbClr val="C0C0C0"/>
                  </a:outerShdw>
                </a:effectLst>
              </a:rPr>
              <a:t> : 30 000 for free for </a:t>
            </a:r>
            <a:r>
              <a:rPr lang="fr-FR" b="1" dirty="0" err="1">
                <a:solidFill>
                  <a:srgbClr val="000000"/>
                </a:solidFill>
                <a:effectLst>
                  <a:outerShdw blurRad="38100" dist="38100" dir="2700000" algn="tl">
                    <a:srgbClr val="C0C0C0"/>
                  </a:outerShdw>
                </a:effectLst>
              </a:rPr>
              <a:t>spectators</a:t>
            </a:r>
            <a:endParaRPr lang="fr-FR"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endParaRPr lang="fr-FR" b="1" dirty="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r>
              <a:rPr lang="fr-FR" b="1" dirty="0">
                <a:solidFill>
                  <a:srgbClr val="000000"/>
                </a:solidFill>
                <a:effectLst>
                  <a:outerShdw blurRad="38100" dist="38100" dir="2700000" algn="tl">
                    <a:srgbClr val="C0C0C0"/>
                  </a:outerShdw>
                </a:effectLst>
              </a:rPr>
              <a:t>PR</a:t>
            </a:r>
          </a:p>
          <a:p>
            <a:pPr lvl="1">
              <a:lnSpc>
                <a:spcPct val="80000"/>
              </a:lnSpc>
              <a:buFont typeface="Wingdings" panose="05000000000000000000" pitchFamily="2" charset="2"/>
              <a:buChar char="¶"/>
              <a:defRPr/>
            </a:pPr>
            <a:endParaRPr lang="fr-FR" b="1" dirty="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r>
              <a:rPr lang="fr-FR" b="1" dirty="0">
                <a:solidFill>
                  <a:srgbClr val="000000"/>
                </a:solidFill>
                <a:effectLst>
                  <a:outerShdw blurRad="38100" dist="38100" dir="2700000" algn="tl">
                    <a:srgbClr val="C0C0C0"/>
                  </a:outerShdw>
                </a:effectLst>
              </a:rPr>
              <a:t>Sales activation </a:t>
            </a:r>
            <a:r>
              <a:rPr lang="fr-FR" b="1" dirty="0" err="1">
                <a:solidFill>
                  <a:srgbClr val="000000"/>
                </a:solidFill>
                <a:effectLst>
                  <a:outerShdw blurRad="38100" dist="38100" dir="2700000" algn="tl">
                    <a:srgbClr val="C0C0C0"/>
                  </a:outerShdw>
                </a:effectLst>
              </a:rPr>
              <a:t>with</a:t>
            </a:r>
            <a:r>
              <a:rPr lang="fr-FR" b="1" dirty="0">
                <a:solidFill>
                  <a:srgbClr val="000000"/>
                </a:solidFill>
                <a:effectLst>
                  <a:outerShdw blurRad="38100" dist="38100" dir="2700000" algn="tl">
                    <a:srgbClr val="C0C0C0"/>
                  </a:outerShdw>
                </a:effectLst>
              </a:rPr>
              <a:t> 3 Millions  (Packs TDF)</a:t>
            </a:r>
          </a:p>
          <a:p>
            <a:pPr lvl="1">
              <a:lnSpc>
                <a:spcPct val="80000"/>
              </a:lnSpc>
              <a:buFont typeface="Wingdings" panose="05000000000000000000" pitchFamily="2" charset="2"/>
              <a:buChar char="¶"/>
              <a:defRPr/>
            </a:pPr>
            <a:endParaRPr lang="fr-FR" b="1" dirty="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r>
              <a:rPr lang="fr-FR" b="1" dirty="0">
                <a:solidFill>
                  <a:srgbClr val="000000"/>
                </a:solidFill>
                <a:effectLst>
                  <a:outerShdw blurRad="38100" dist="38100" dir="2700000" algn="tl">
                    <a:srgbClr val="C0C0C0"/>
                  </a:outerShdw>
                </a:effectLst>
              </a:rPr>
              <a:t>Last 25 km  Vittel </a:t>
            </a:r>
            <a:r>
              <a:rPr lang="fr-FR" b="1" dirty="0" err="1">
                <a:solidFill>
                  <a:srgbClr val="000000"/>
                </a:solidFill>
                <a:effectLst>
                  <a:outerShdw blurRad="38100" dist="38100" dir="2700000" algn="tl">
                    <a:srgbClr val="C0C0C0"/>
                  </a:outerShdw>
                </a:effectLst>
              </a:rPr>
              <a:t>Red</a:t>
            </a:r>
            <a:r>
              <a:rPr lang="fr-FR" b="1" dirty="0">
                <a:solidFill>
                  <a:srgbClr val="000000"/>
                </a:solidFill>
                <a:effectLst>
                  <a:outerShdw blurRad="38100" dist="38100" dir="2700000" algn="tl">
                    <a:srgbClr val="C0C0C0"/>
                  </a:outerShdw>
                </a:effectLst>
              </a:rPr>
              <a:t> « arches »</a:t>
            </a:r>
          </a:p>
          <a:p>
            <a:pPr lvl="1" eaLnBrk="1" hangingPunct="1">
              <a:lnSpc>
                <a:spcPct val="80000"/>
              </a:lnSpc>
              <a:buFont typeface="Wingdings" panose="05000000000000000000" pitchFamily="2" charset="2"/>
              <a:buChar char="¶"/>
              <a:defRPr/>
            </a:pPr>
            <a:endParaRPr lang="fr-FR"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b="1" dirty="0">
                <a:solidFill>
                  <a:srgbClr val="000000"/>
                </a:solidFill>
                <a:effectLst>
                  <a:outerShdw blurRad="38100" dist="38100" dir="2700000" algn="tl">
                    <a:srgbClr val="C0C0C0"/>
                  </a:outerShdw>
                </a:effectLst>
              </a:rPr>
              <a:t>Focus on Vittel </a:t>
            </a:r>
            <a:r>
              <a:rPr lang="fr-FR" b="1" dirty="0" err="1">
                <a:solidFill>
                  <a:srgbClr val="000000"/>
                </a:solidFill>
                <a:effectLst>
                  <a:outerShdw blurRad="38100" dist="38100" dir="2700000" algn="tl">
                    <a:srgbClr val="C0C0C0"/>
                  </a:outerShdw>
                </a:effectLst>
              </a:rPr>
              <a:t>origign</a:t>
            </a:r>
            <a:r>
              <a:rPr lang="fr-FR" b="1" dirty="0">
                <a:solidFill>
                  <a:srgbClr val="000000"/>
                </a:solidFill>
                <a:effectLst>
                  <a:outerShdw blurRad="38100" dist="38100" dir="2700000" algn="tl">
                    <a:srgbClr val="C0C0C0"/>
                  </a:outerShdw>
                </a:effectLst>
              </a:rPr>
              <a:t> (les Vosges) </a:t>
            </a:r>
            <a:r>
              <a:rPr lang="fr-FR" b="1" dirty="0" err="1">
                <a:solidFill>
                  <a:srgbClr val="000000"/>
                </a:solidFill>
                <a:effectLst>
                  <a:outerShdw blurRad="38100" dist="38100" dir="2700000" algn="tl">
                    <a:srgbClr val="C0C0C0"/>
                  </a:outerShdw>
                </a:effectLst>
              </a:rPr>
              <a:t>with</a:t>
            </a:r>
            <a:r>
              <a:rPr lang="fr-FR" b="1" dirty="0">
                <a:solidFill>
                  <a:srgbClr val="000000"/>
                </a:solidFill>
                <a:effectLst>
                  <a:outerShdw blurRad="38100" dist="38100" dir="2700000" algn="tl">
                    <a:srgbClr val="C0C0C0"/>
                  </a:outerShdw>
                </a:effectLst>
              </a:rPr>
              <a:t> the vacation </a:t>
            </a:r>
            <a:r>
              <a:rPr lang="fr-FR" dirty="0">
                <a:effectLst>
                  <a:outerShdw blurRad="38100" dist="38100" dir="2700000" algn="tl">
                    <a:srgbClr val="C0C0C0"/>
                  </a:outerShdw>
                </a:effectLst>
              </a:rPr>
              <a:t> </a:t>
            </a:r>
          </a:p>
        </p:txBody>
      </p:sp>
      <p:pic>
        <p:nvPicPr>
          <p:cNvPr id="48131" name="Picture 6" descr="Vitte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594" y="192616"/>
            <a:ext cx="25209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058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5896" name="Rectangle 165895">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891" name="Rectangle 3"/>
          <p:cNvSpPr>
            <a:spLocks noGrp="1" noChangeArrowheads="1"/>
          </p:cNvSpPr>
          <p:nvPr>
            <p:ph idx="1"/>
          </p:nvPr>
        </p:nvSpPr>
        <p:spPr>
          <a:xfrm>
            <a:off x="838199" y="2686323"/>
            <a:ext cx="4783697" cy="3433583"/>
          </a:xfrm>
        </p:spPr>
        <p:txBody>
          <a:bodyPr>
            <a:normAutofit/>
          </a:bodyPr>
          <a:lstStyle/>
          <a:p>
            <a:pPr eaLnBrk="1" hangingPunct="1">
              <a:buSzTx/>
              <a:buFont typeface="Wingdings" panose="05000000000000000000" pitchFamily="2" charset="2"/>
              <a:buChar char="¶"/>
              <a:defRPr/>
            </a:pPr>
            <a:r>
              <a:rPr lang="fr-FR" sz="1400">
                <a:effectLst>
                  <a:outerShdw blurRad="38100" dist="38100" dir="2700000" algn="tl">
                    <a:srgbClr val="C0C0C0"/>
                  </a:outerShdw>
                </a:effectLst>
              </a:rPr>
              <a:t>Antoine Willaume (Communication &amp; Marketing Director Antargaz) : « Our customers are in rural areas. TDF is a perfect way to meet them ». </a:t>
            </a:r>
          </a:p>
          <a:p>
            <a:pPr eaLnBrk="1" hangingPunct="1">
              <a:buSzTx/>
              <a:buFont typeface="Wingdings" panose="05000000000000000000" pitchFamily="2" charset="2"/>
              <a:buChar char="¶"/>
              <a:defRPr/>
            </a:pPr>
            <a:r>
              <a:rPr lang="fr-FR" sz="1400">
                <a:effectLst>
                  <a:outerShdw blurRad="38100" dist="38100" dir="2700000" algn="tl">
                    <a:srgbClr val="C0C0C0"/>
                  </a:outerShdw>
                </a:effectLst>
              </a:rPr>
              <a:t>Program : Village, caravane, inter-station &amp; VIP </a:t>
            </a:r>
          </a:p>
          <a:p>
            <a:pPr lvl="1" eaLnBrk="1" hangingPunct="1">
              <a:buSzTx/>
              <a:buFont typeface="Wingdings" panose="05000000000000000000" pitchFamily="2" charset="2"/>
              <a:buChar char="¶"/>
              <a:defRPr/>
            </a:pPr>
            <a:endParaRPr lang="fr-FR" sz="1400">
              <a:effectLst>
                <a:outerShdw blurRad="38100" dist="38100" dir="2700000" algn="tl">
                  <a:srgbClr val="C0C0C0"/>
                </a:outerShdw>
              </a:effectLst>
            </a:endParaRPr>
          </a:p>
          <a:p>
            <a:pPr lvl="1" eaLnBrk="1" hangingPunct="1">
              <a:buSzTx/>
              <a:buFont typeface="Wingdings" panose="05000000000000000000" pitchFamily="2" charset="2"/>
              <a:buChar char="¶"/>
              <a:defRPr/>
            </a:pPr>
            <a:r>
              <a:rPr lang="fr-FR" sz="1400">
                <a:effectLst>
                  <a:outerShdw blurRad="38100" dist="38100" dir="2700000" algn="tl">
                    <a:srgbClr val="C0C0C0"/>
                  </a:outerShdw>
                </a:effectLst>
              </a:rPr>
              <a:t>PR &amp; Hospitality inter-station  50 Km from the arrival (exclusivity : 200 m²)</a:t>
            </a:r>
          </a:p>
          <a:p>
            <a:pPr lvl="1" eaLnBrk="1" hangingPunct="1">
              <a:buSzTx/>
              <a:buFont typeface="Wingdings" panose="05000000000000000000" pitchFamily="2" charset="2"/>
              <a:buChar char="¶"/>
              <a:defRPr/>
            </a:pPr>
            <a:endParaRPr lang="fr-FR" sz="1400">
              <a:effectLst>
                <a:outerShdw blurRad="38100" dist="38100" dir="2700000" algn="tl">
                  <a:srgbClr val="C0C0C0"/>
                </a:outerShdw>
              </a:effectLst>
            </a:endParaRPr>
          </a:p>
          <a:p>
            <a:pPr lvl="1" eaLnBrk="1" hangingPunct="1">
              <a:buSzTx/>
              <a:buFont typeface="Wingdings" panose="05000000000000000000" pitchFamily="2" charset="2"/>
              <a:buChar char="¶"/>
              <a:defRPr/>
            </a:pPr>
            <a:r>
              <a:rPr lang="fr-FR" sz="1400">
                <a:effectLst>
                  <a:outerShdw blurRad="38100" dist="38100" dir="2700000" algn="tl">
                    <a:srgbClr val="C0C0C0"/>
                  </a:outerShdw>
                </a:effectLst>
              </a:rPr>
              <a:t>Trophy « Flamme Gaz Naturel » with the Major of the City</a:t>
            </a:r>
          </a:p>
          <a:p>
            <a:pPr lvl="1" eaLnBrk="1" hangingPunct="1">
              <a:buSzTx/>
              <a:buFont typeface="Wingdings" panose="05000000000000000000" pitchFamily="2" charset="2"/>
              <a:buChar char="¶"/>
              <a:defRPr/>
            </a:pPr>
            <a:endParaRPr lang="fr-FR" sz="1400">
              <a:effectLst>
                <a:outerShdw blurRad="38100" dist="38100" dir="2700000" algn="tl">
                  <a:srgbClr val="C0C0C0"/>
                </a:outerShdw>
              </a:effectLst>
            </a:endParaRPr>
          </a:p>
          <a:p>
            <a:pPr lvl="1" eaLnBrk="1" hangingPunct="1">
              <a:buSzTx/>
              <a:buFont typeface="Wingdings" panose="05000000000000000000" pitchFamily="2" charset="2"/>
              <a:buChar char="¶"/>
              <a:defRPr/>
            </a:pPr>
            <a:r>
              <a:rPr lang="fr-FR" sz="1400">
                <a:effectLst>
                  <a:outerShdw blurRad="38100" dist="38100" dir="2700000" algn="tl">
                    <a:srgbClr val="C0C0C0"/>
                  </a:outerShdw>
                </a:effectLst>
              </a:rPr>
              <a:t>Mascot</a:t>
            </a:r>
          </a:p>
          <a:p>
            <a:pPr lvl="1" eaLnBrk="1" hangingPunct="1">
              <a:buSzTx/>
              <a:buFont typeface="Wingdings" panose="05000000000000000000" pitchFamily="2" charset="2"/>
              <a:buChar char="¶"/>
              <a:defRPr/>
            </a:pPr>
            <a:endParaRPr lang="fr-FR" sz="1400">
              <a:effectLst>
                <a:outerShdw blurRad="38100" dist="38100" dir="2700000" algn="tl">
                  <a:srgbClr val="C0C0C0"/>
                </a:outerShdw>
              </a:effectLst>
            </a:endParaRPr>
          </a:p>
          <a:p>
            <a:pPr lvl="1" eaLnBrk="1" hangingPunct="1">
              <a:buSzTx/>
              <a:buFont typeface="Wingdings" panose="05000000000000000000" pitchFamily="2" charset="2"/>
              <a:buChar char="¶"/>
              <a:defRPr/>
            </a:pPr>
            <a:r>
              <a:rPr lang="fr-FR" sz="1400">
                <a:effectLst>
                  <a:outerShdw blurRad="38100" dist="38100" dir="2700000" algn="tl">
                    <a:srgbClr val="C0C0C0"/>
                  </a:outerShdw>
                </a:effectLst>
              </a:rPr>
              <a:t>200 000 Tap tap &amp; 250 000 magnets</a:t>
            </a:r>
          </a:p>
          <a:p>
            <a:pPr eaLnBrk="1" hangingPunct="1">
              <a:defRPr/>
            </a:pPr>
            <a:endParaRPr lang="fr-FR" sz="1400">
              <a:effectLst>
                <a:outerShdw blurRad="38100" dist="38100" dir="2700000" algn="tl">
                  <a:srgbClr val="C0C0C0"/>
                </a:outerShdw>
              </a:effectLst>
            </a:endParaRPr>
          </a:p>
        </p:txBody>
      </p:sp>
      <p:pic>
        <p:nvPicPr>
          <p:cNvPr id="49155" name="Picture 6" descr="Antargaz"/>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8424" y="2356419"/>
            <a:ext cx="5365375" cy="19449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2644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8968" name="Rectangle 16896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7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63" name="Rectangle 3"/>
          <p:cNvSpPr>
            <a:spLocks noGrp="1" noChangeArrowheads="1"/>
          </p:cNvSpPr>
          <p:nvPr>
            <p:ph idx="1"/>
          </p:nvPr>
        </p:nvSpPr>
        <p:spPr>
          <a:xfrm>
            <a:off x="630936" y="2660904"/>
            <a:ext cx="4818888" cy="3547872"/>
          </a:xfrm>
        </p:spPr>
        <p:txBody>
          <a:bodyPr anchor="t">
            <a:normAutofit/>
          </a:bodyPr>
          <a:lstStyle/>
          <a:p>
            <a:pPr eaLnBrk="1" hangingPunct="1">
              <a:defRPr/>
            </a:pPr>
            <a:r>
              <a:rPr lang="fr-FR" sz="1200" b="1">
                <a:effectLst>
                  <a:outerShdw blurRad="38100" dist="38100" dir="2700000" algn="tl">
                    <a:srgbClr val="C0C0C0"/>
                  </a:outerShdw>
                </a:effectLst>
              </a:rPr>
              <a:t>Eric Marchyllie (Sponsoring Director Carrefour) : « Our partnership with TDF and the soccer is focused on proximity. We want to promote our product and our diffrence with our quality made in France and explain our positionning ».</a:t>
            </a:r>
          </a:p>
          <a:p>
            <a:pPr eaLnBrk="1" hangingPunct="1">
              <a:defRPr/>
            </a:pPr>
            <a:endParaRPr lang="fr-FR" sz="1200" b="1">
              <a:effectLst>
                <a:outerShdw blurRad="38100" dist="38100" dir="2700000" algn="tl">
                  <a:srgbClr val="C0C0C0"/>
                </a:outerShdw>
              </a:effectLst>
            </a:endParaRPr>
          </a:p>
          <a:p>
            <a:pPr eaLnBrk="1" hangingPunct="1">
              <a:defRPr/>
            </a:pPr>
            <a:r>
              <a:rPr lang="fr-FR" sz="1200" b="1">
                <a:effectLst>
                  <a:outerShdw blurRad="38100" dist="38100" dir="2700000" algn="tl">
                    <a:srgbClr val="C0C0C0"/>
                  </a:outerShdw>
                </a:effectLst>
              </a:rPr>
              <a:t>Actions  :</a:t>
            </a:r>
          </a:p>
          <a:p>
            <a:pPr eaLnBrk="1" hangingPunct="1">
              <a:defRPr/>
            </a:pPr>
            <a:endParaRPr lang="fr-FR" sz="1200" b="1">
              <a:effectLst>
                <a:outerShdw blurRad="38100" dist="38100" dir="2700000" algn="tl">
                  <a:srgbClr val="C0C0C0"/>
                </a:outerShdw>
              </a:effectLst>
            </a:endParaRPr>
          </a:p>
          <a:p>
            <a:pPr lvl="1" eaLnBrk="1" hangingPunct="1">
              <a:defRPr/>
            </a:pPr>
            <a:r>
              <a:rPr lang="fr-FR" sz="1200" b="1">
                <a:effectLst>
                  <a:outerShdw blurRad="38100" dist="38100" dir="2700000" algn="tl">
                    <a:srgbClr val="C0C0C0"/>
                  </a:outerShdw>
                </a:effectLst>
              </a:rPr>
              <a:t>Games in shops</a:t>
            </a:r>
          </a:p>
          <a:p>
            <a:pPr lvl="1" eaLnBrk="1" hangingPunct="1">
              <a:defRPr/>
            </a:pPr>
            <a:endParaRPr lang="fr-FR" sz="1200" b="1">
              <a:effectLst>
                <a:outerShdw blurRad="38100" dist="38100" dir="2700000" algn="tl">
                  <a:srgbClr val="C0C0C0"/>
                </a:outerShdw>
              </a:effectLst>
            </a:endParaRPr>
          </a:p>
          <a:p>
            <a:pPr lvl="1" eaLnBrk="1" hangingPunct="1">
              <a:defRPr/>
            </a:pPr>
            <a:r>
              <a:rPr lang="fr-FR" sz="1200" b="1">
                <a:effectLst>
                  <a:outerShdw blurRad="38100" dist="38100" dir="2700000" algn="tl">
                    <a:srgbClr val="C0C0C0"/>
                  </a:outerShdw>
                </a:effectLst>
              </a:rPr>
              <a:t>Website : C-letour.fr with practicers and fans </a:t>
            </a:r>
          </a:p>
          <a:p>
            <a:pPr eaLnBrk="1" hangingPunct="1">
              <a:defRPr/>
            </a:pPr>
            <a:endParaRPr lang="fr-FR" sz="1200" b="1">
              <a:effectLst>
                <a:outerShdw blurRad="38100" dist="38100" dir="2700000" algn="tl">
                  <a:srgbClr val="C0C0C0"/>
                </a:outerShdw>
              </a:effectLst>
            </a:endParaRPr>
          </a:p>
          <a:p>
            <a:pPr lvl="1" eaLnBrk="1" hangingPunct="1">
              <a:defRPr/>
            </a:pPr>
            <a:r>
              <a:rPr lang="fr-FR" sz="1200" b="1">
                <a:effectLst>
                  <a:outerShdw blurRad="38100" dist="38100" dir="2700000" algn="tl">
                    <a:srgbClr val="C0C0C0"/>
                  </a:outerShdw>
                </a:effectLst>
              </a:rPr>
              <a:t>Cars &amp; Caravane</a:t>
            </a:r>
          </a:p>
          <a:p>
            <a:pPr eaLnBrk="1" hangingPunct="1">
              <a:defRPr/>
            </a:pPr>
            <a:endParaRPr lang="fr-FR" sz="1200" b="1">
              <a:effectLst>
                <a:outerShdw blurRad="38100" dist="38100" dir="2700000" algn="tl">
                  <a:srgbClr val="C0C0C0"/>
                </a:outerShdw>
              </a:effectLst>
            </a:endParaRPr>
          </a:p>
          <a:p>
            <a:pPr lvl="1" eaLnBrk="1" hangingPunct="1">
              <a:defRPr/>
            </a:pPr>
            <a:r>
              <a:rPr lang="fr-FR" sz="1200" b="1">
                <a:effectLst>
                  <a:outerShdw blurRad="38100" dist="38100" dir="2700000" algn="tl">
                    <a:srgbClr val="C0C0C0"/>
                  </a:outerShdw>
                </a:effectLst>
              </a:rPr>
              <a:t>Jersey for the best climber</a:t>
            </a:r>
            <a:endParaRPr lang="fr-FR" sz="1200">
              <a:effectLst>
                <a:outerShdw blurRad="38100" dist="38100" dir="2700000" algn="tl">
                  <a:srgbClr val="C0C0C0"/>
                </a:outerShdw>
              </a:effectLst>
            </a:endParaRPr>
          </a:p>
          <a:p>
            <a:pPr eaLnBrk="1" hangingPunct="1">
              <a:defRPr/>
            </a:pPr>
            <a:endParaRPr lang="fr-FR" sz="1200">
              <a:effectLst>
                <a:outerShdw blurRad="38100" dist="38100" dir="2700000" algn="tl">
                  <a:srgbClr val="C0C0C0"/>
                </a:outerShdw>
              </a:effectLst>
            </a:endParaRPr>
          </a:p>
        </p:txBody>
      </p:sp>
      <p:pic>
        <p:nvPicPr>
          <p:cNvPr id="50179" name="Picture 5" descr="carrefour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312134"/>
            <a:ext cx="5458968" cy="42337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106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8495" name="Rectangle 148494">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82" name="Rectangle 2"/>
          <p:cNvSpPr>
            <a:spLocks noGrp="1" noChangeArrowheads="1"/>
          </p:cNvSpPr>
          <p:nvPr>
            <p:ph type="title"/>
          </p:nvPr>
        </p:nvSpPr>
        <p:spPr>
          <a:xfrm>
            <a:off x="838200" y="365125"/>
            <a:ext cx="10515600" cy="1325563"/>
          </a:xfrm>
        </p:spPr>
        <p:txBody>
          <a:bodyPr>
            <a:normAutofit/>
          </a:bodyPr>
          <a:lstStyle/>
          <a:p>
            <a:pPr eaLnBrk="1" hangingPunct="1">
              <a:defRPr/>
            </a:pPr>
            <a:r>
              <a:rPr lang="fr-FR" sz="4600" b="1">
                <a:solidFill>
                  <a:srgbClr val="FFFFFF"/>
                </a:solidFill>
              </a:rPr>
              <a:t>Key points to analyse your future sponsor</a:t>
            </a:r>
          </a:p>
        </p:txBody>
      </p:sp>
      <p:sp>
        <p:nvSpPr>
          <p:cNvPr id="148497"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8490" name="Rectangle 3">
            <a:extLst>
              <a:ext uri="{FF2B5EF4-FFF2-40B4-BE49-F238E27FC236}">
                <a16:creationId xmlns:a16="http://schemas.microsoft.com/office/drawing/2014/main" id="{102A290F-EE2B-42F7-A802-EDB94990F12B}"/>
              </a:ext>
            </a:extLst>
          </p:cNvPr>
          <p:cNvGraphicFramePr/>
          <p:nvPr>
            <p:extLst>
              <p:ext uri="{D42A27DB-BD31-4B8C-83A1-F6EECF244321}">
                <p14:modId xmlns:p14="http://schemas.microsoft.com/office/powerpoint/2010/main" val="571478326"/>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7542432"/>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638882" y="639193"/>
            <a:ext cx="3571810" cy="3573516"/>
          </a:xfrm>
        </p:spPr>
        <p:txBody>
          <a:bodyPr vert="horz" lIns="91440" tIns="45720" rIns="91440" bIns="45720" rtlCol="0" anchor="b">
            <a:normAutofit/>
          </a:bodyPr>
          <a:lstStyle/>
          <a:p>
            <a:r>
              <a:rPr lang="en-US" sz="5100" b="1" kern="1200">
                <a:solidFill>
                  <a:schemeClr val="tx1"/>
                </a:solidFill>
                <a:latin typeface="+mj-lt"/>
                <a:ea typeface="+mj-ea"/>
                <a:cs typeface="+mj-cs"/>
              </a:rPr>
              <a:t>Sponsorship 3.0 : BNP Paribas </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b="39605"/>
          <a:stretch/>
        </p:blipFill>
        <p:spPr>
          <a:xfrm>
            <a:off x="4654296" y="1961047"/>
            <a:ext cx="7214616" cy="2908474"/>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8032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The new Arsenal Tiny machine makes its debut | Partner promotion | News |  Arsenal.com">
            <a:extLst>
              <a:ext uri="{FF2B5EF4-FFF2-40B4-BE49-F238E27FC236}">
                <a16:creationId xmlns:a16="http://schemas.microsoft.com/office/drawing/2014/main" id="{10A70724-F027-49AD-2F73-8650782F1A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15" r="7164" b="-2"/>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Lavazza extends French Open coffee partnership until 2025 - World Coffee  Portal">
            <a:extLst>
              <a:ext uri="{FF2B5EF4-FFF2-40B4-BE49-F238E27FC236}">
                <a16:creationId xmlns:a16="http://schemas.microsoft.com/office/drawing/2014/main" id="{211C6FCD-7916-7C4B-FCD3-897BF9C417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93" b="-4"/>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talian espresso plays at home: Lavazza Platinum Partner of the 2021-2025  Nitto ATP Finals in Turin">
            <a:extLst>
              <a:ext uri="{FF2B5EF4-FFF2-40B4-BE49-F238E27FC236}">
                <a16:creationId xmlns:a16="http://schemas.microsoft.com/office/drawing/2014/main" id="{6966AB71-29FE-ADCE-00ED-1B402C6281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52" r="11400" b="-1"/>
          <a:stretch/>
        </p:blipFill>
        <p:spPr bwMode="auto">
          <a:xfrm>
            <a:off x="3696199" y="3257176"/>
            <a:ext cx="4789093" cy="36008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avazza delivers perfect serve for Wimbledon's 100th year of centre court">
            <a:extLst>
              <a:ext uri="{FF2B5EF4-FFF2-40B4-BE49-F238E27FC236}">
                <a16:creationId xmlns:a16="http://schemas.microsoft.com/office/drawing/2014/main" id="{5298C3DC-D46A-A850-C0B2-4C7C070259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2375"/>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Jannik Sinner and Lavazza: a partnership of rituals | Lavazza">
            <a:extLst>
              <a:ext uri="{FF2B5EF4-FFF2-40B4-BE49-F238E27FC236}">
                <a16:creationId xmlns:a16="http://schemas.microsoft.com/office/drawing/2014/main" id="{53011B00-E483-08AB-9866-F22E5534535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064" r="2316" b="1"/>
          <a:stretch/>
        </p:blipFill>
        <p:spPr bwMode="auto">
          <a:xfrm>
            <a:off x="8646161" y="4069976"/>
            <a:ext cx="3545840" cy="278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1326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Case Study - We Are Tennis Fan Academy - BNP PARIBAS (2016)">
            <a:hlinkClick r:id="" action="ppaction://media"/>
            <a:extLst>
              <a:ext uri="{FF2B5EF4-FFF2-40B4-BE49-F238E27FC236}">
                <a16:creationId xmlns:a16="http://schemas.microsoft.com/office/drawing/2014/main" id="{49CA08F4-16D1-43BE-8B24-6F0F000020B6}"/>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93020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intérieur&#10;&#10;Description générée automatiquement">
            <a:extLst>
              <a:ext uri="{FF2B5EF4-FFF2-40B4-BE49-F238E27FC236}">
                <a16:creationId xmlns:a16="http://schemas.microsoft.com/office/drawing/2014/main" id="{9BB0C037-6D14-40F7-8711-9B438FB3D550}"/>
              </a:ext>
            </a:extLst>
          </p:cNvPr>
          <p:cNvPicPr>
            <a:picLocks noChangeAspect="1"/>
          </p:cNvPicPr>
          <p:nvPr/>
        </p:nvPicPr>
        <p:blipFill rotWithShape="1">
          <a:blip r:embed="rId2"/>
          <a:srcRect r="32162" b="3"/>
          <a:stretch/>
        </p:blipFill>
        <p:spPr>
          <a:xfrm rot="5400000">
            <a:off x="600260" y="783167"/>
            <a:ext cx="5378079" cy="5291666"/>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6729A9CC-BA5B-476C-9FBC-77E6D44883FC}"/>
              </a:ext>
            </a:extLst>
          </p:cNvPr>
          <p:cNvPicPr>
            <a:picLocks noChangeAspect="1"/>
          </p:cNvPicPr>
          <p:nvPr/>
        </p:nvPicPr>
        <p:blipFill rotWithShape="1">
          <a:blip r:embed="rId3"/>
          <a:srcRect l="31855" r="2468"/>
          <a:stretch/>
        </p:blipFill>
        <p:spPr>
          <a:xfrm rot="10800000">
            <a:off x="6256865" y="739940"/>
            <a:ext cx="5291667" cy="5378119"/>
          </a:xfrm>
          <a:prstGeom prst="rect">
            <a:avLst/>
          </a:prstGeom>
        </p:spPr>
      </p:pic>
    </p:spTree>
    <p:extLst>
      <p:ext uri="{BB962C8B-B14F-4D97-AF65-F5344CB8AC3E}">
        <p14:creationId xmlns:p14="http://schemas.microsoft.com/office/powerpoint/2010/main" val="4627815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4" name="Picture 4" descr="Image associÃ©e">
            <a:extLst>
              <a:ext uri="{FF2B5EF4-FFF2-40B4-BE49-F238E27FC236}">
                <a16:creationId xmlns:a16="http://schemas.microsoft.com/office/drawing/2014/main" id="{3F91101F-2C8E-46D8-9B3E-7589BA84546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23942" r="93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69" name="Rectangle 15368">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re 1"/>
          <p:cNvSpPr>
            <a:spLocks noGrp="1"/>
          </p:cNvSpPr>
          <p:nvPr>
            <p:ph type="title"/>
          </p:nvPr>
        </p:nvSpPr>
        <p:spPr>
          <a:xfrm>
            <a:off x="4050889" y="365758"/>
            <a:ext cx="6784259" cy="1828800"/>
          </a:xfrm>
        </p:spPr>
        <p:txBody>
          <a:bodyPr>
            <a:normAutofit/>
          </a:bodyPr>
          <a:lstStyle/>
          <a:p>
            <a:r>
              <a:rPr lang="fr-FR" sz="4800" b="1">
                <a:solidFill>
                  <a:schemeClr val="tx1">
                    <a:lumMod val="85000"/>
                    <a:lumOff val="15000"/>
                  </a:schemeClr>
                </a:solidFill>
              </a:rPr>
              <a:t>Activation Plan / Program to create your offer </a:t>
            </a:r>
          </a:p>
        </p:txBody>
      </p:sp>
      <p:sp>
        <p:nvSpPr>
          <p:cNvPr id="15371" name="Rectangle 15370">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graphicFrame>
        <p:nvGraphicFramePr>
          <p:cNvPr id="5" name="Espace réservé du contenu 2">
            <a:extLst>
              <a:ext uri="{FF2B5EF4-FFF2-40B4-BE49-F238E27FC236}">
                <a16:creationId xmlns:a16="http://schemas.microsoft.com/office/drawing/2014/main" id="{0E8BB920-03AA-4060-A03B-D04D8475D79D}"/>
              </a:ext>
            </a:extLst>
          </p:cNvPr>
          <p:cNvGraphicFramePr>
            <a:graphicFrameLocks noGrp="1"/>
          </p:cNvGraphicFramePr>
          <p:nvPr>
            <p:ph idx="1"/>
            <p:extLst>
              <p:ext uri="{D42A27DB-BD31-4B8C-83A1-F6EECF244321}">
                <p14:modId xmlns:p14="http://schemas.microsoft.com/office/powerpoint/2010/main" val="2346727046"/>
              </p:ext>
            </p:extLst>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80542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13840" b="11174"/>
          <a:stretch/>
        </p:blipFill>
        <p:spPr>
          <a:xfrm>
            <a:off x="20" y="1282"/>
            <a:ext cx="12191980" cy="6856718"/>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772421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62"/>
            <a:ext cx="11304123" cy="63607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ZoneTexte 4"/>
          <p:cNvSpPr txBox="1"/>
          <p:nvPr/>
        </p:nvSpPr>
        <p:spPr>
          <a:xfrm>
            <a:off x="395111" y="3736622"/>
            <a:ext cx="4131733" cy="1107996"/>
          </a:xfrm>
          <a:prstGeom prst="rect">
            <a:avLst/>
          </a:prstGeom>
          <a:noFill/>
        </p:spPr>
        <p:txBody>
          <a:bodyPr wrap="square" rtlCol="0">
            <a:spAutoFit/>
          </a:bodyPr>
          <a:lstStyle/>
          <a:p>
            <a:r>
              <a:rPr lang="fr-FR" sz="6600" b="1" dirty="0">
                <a:latin typeface="Freestyle Script" panose="030804020302050B0404" pitchFamily="66" charset="0"/>
              </a:rPr>
              <a:t>EMOTION ²</a:t>
            </a:r>
          </a:p>
        </p:txBody>
      </p:sp>
    </p:spTree>
    <p:extLst>
      <p:ext uri="{BB962C8B-B14F-4D97-AF65-F5344CB8AC3E}">
        <p14:creationId xmlns:p14="http://schemas.microsoft.com/office/powerpoint/2010/main" val="18297727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9746" name="Picture 2" descr="prnphotos074938-YOPLAIT-SAVE-LIDS-T-79771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98745" y="870127"/>
            <a:ext cx="5136388" cy="5136388"/>
          </a:xfrm>
          <a:prstGeom prst="rect">
            <a:avLst/>
          </a:prstGeom>
          <a:noFill/>
          <a:extLst>
            <a:ext uri="{909E8E84-426E-40DD-AFC4-6F175D3DCCD1}">
              <a14:hiddenFill xmlns:a14="http://schemas.microsoft.com/office/drawing/2010/main">
                <a:solidFill>
                  <a:srgbClr val="FFFFFF"/>
                </a:solidFill>
              </a14:hiddenFill>
            </a:ext>
          </a:extLst>
        </p:spPr>
      </p:pic>
      <p:pic>
        <p:nvPicPr>
          <p:cNvPr id="159747" name="Picture 3" descr="yoplait-ad"/>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6" y="1075583"/>
            <a:ext cx="5136388" cy="472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5112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334" y="1056649"/>
            <a:ext cx="10577744" cy="4739619"/>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5284510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1794" name="Picture 2" descr="product_red_how-it-work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03790" y="643467"/>
            <a:ext cx="1559661" cy="2475653"/>
          </a:xfrm>
          <a:prstGeom prst="rect">
            <a:avLst/>
          </a:prstGeom>
          <a:noFill/>
          <a:extLst>
            <a:ext uri="{909E8E84-426E-40DD-AFC4-6F175D3DCCD1}">
              <a14:hiddenFill xmlns:a14="http://schemas.microsoft.com/office/drawing/2010/main">
                <a:solidFill>
                  <a:srgbClr val="FFFFFF"/>
                </a:solidFill>
              </a14:hiddenFill>
            </a:ext>
          </a:extLst>
        </p:spPr>
      </p:pic>
      <p:pic>
        <p:nvPicPr>
          <p:cNvPr id="161799" name="Picture 7" descr="gp617620-00vliv0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82394" y="650497"/>
            <a:ext cx="1851467" cy="2468623"/>
          </a:xfrm>
          <a:prstGeom prst="rect">
            <a:avLst/>
          </a:prstGeom>
          <a:noFill/>
          <a:extLst>
            <a:ext uri="{909E8E84-426E-40DD-AFC4-6F175D3DCCD1}">
              <a14:hiddenFill xmlns:a14="http://schemas.microsoft.com/office/drawing/2010/main">
                <a:solidFill>
                  <a:srgbClr val="FFFFFF"/>
                </a:solidFill>
              </a14:hiddenFill>
            </a:ext>
          </a:extLst>
        </p:spPr>
      </p:pic>
      <p:pic>
        <p:nvPicPr>
          <p:cNvPr id="161795" name="Picture 3" descr="apple-product-red-special-edition-ipod-shuffle-nano"/>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24748" y="650497"/>
            <a:ext cx="2030442" cy="2468623"/>
          </a:xfrm>
          <a:prstGeom prst="rect">
            <a:avLst/>
          </a:prstGeom>
          <a:noFill/>
          <a:extLst>
            <a:ext uri="{909E8E84-426E-40DD-AFC4-6F175D3DCCD1}">
              <a14:hiddenFill xmlns:a14="http://schemas.microsoft.com/office/drawing/2010/main">
                <a:solidFill>
                  <a:srgbClr val="FFFFFF"/>
                </a:solidFill>
              </a14:hiddenFill>
            </a:ext>
          </a:extLst>
        </p:spPr>
      </p:pic>
      <p:pic>
        <p:nvPicPr>
          <p:cNvPr id="161798" name="Picture 6" descr="baby_gap"/>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70606" y="3748194"/>
            <a:ext cx="1408829" cy="2471631"/>
          </a:xfrm>
          <a:prstGeom prst="rect">
            <a:avLst/>
          </a:prstGeom>
          <a:noFill/>
          <a:extLst>
            <a:ext uri="{909E8E84-426E-40DD-AFC4-6F175D3DCCD1}">
              <a14:hiddenFill xmlns:a14="http://schemas.microsoft.com/office/drawing/2010/main">
                <a:solidFill>
                  <a:srgbClr val="FFFFFF"/>
                </a:solidFill>
              </a14:hiddenFill>
            </a:ext>
          </a:extLst>
        </p:spPr>
      </p:pic>
      <p:pic>
        <p:nvPicPr>
          <p:cNvPr id="161797" name="Picture 5" descr="ea9592s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05433" y="4110373"/>
            <a:ext cx="3217333" cy="1817793"/>
          </a:xfrm>
          <a:prstGeom prst="rect">
            <a:avLst/>
          </a:prstGeom>
          <a:noFill/>
          <a:extLst>
            <a:ext uri="{909E8E84-426E-40DD-AFC4-6F175D3DCCD1}">
              <a14:hiddenFill xmlns:a14="http://schemas.microsoft.com/office/drawing/2010/main">
                <a:solidFill>
                  <a:srgbClr val="FFFFFF"/>
                </a:solidFill>
              </a14:hiddenFill>
            </a:ext>
          </a:extLst>
        </p:spPr>
      </p:pic>
      <p:pic>
        <p:nvPicPr>
          <p:cNvPr id="161796" name="Picture 4" descr="motorazr-v3m-red"/>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313518" y="4052315"/>
            <a:ext cx="3252903" cy="1870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6880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2818" name="Object 2"/>
          <p:cNvGraphicFramePr>
            <a:graphicFrameLocks noChangeAspect="1"/>
          </p:cNvGraphicFramePr>
          <p:nvPr/>
        </p:nvGraphicFramePr>
        <p:xfrm>
          <a:off x="6600826" y="188913"/>
          <a:ext cx="3756025" cy="2597150"/>
        </p:xfrm>
        <a:graphic>
          <a:graphicData uri="http://schemas.openxmlformats.org/presentationml/2006/ole">
            <mc:AlternateContent xmlns:mc="http://schemas.openxmlformats.org/markup-compatibility/2006">
              <mc:Choice xmlns:v="urn:schemas-microsoft-com:vml" Requires="v">
                <p:oleObj name="Document" r:id="rId2" imgW="3822192" imgH="2642616" progId="Word.Document.8">
                  <p:embed/>
                </p:oleObj>
              </mc:Choice>
              <mc:Fallback>
                <p:oleObj name="Document" r:id="rId2" imgW="3822192" imgH="2642616"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188913"/>
                        <a:ext cx="3756025"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19" name="Object 3"/>
          <p:cNvGraphicFramePr>
            <a:graphicFrameLocks noChangeAspect="1"/>
          </p:cNvGraphicFramePr>
          <p:nvPr/>
        </p:nvGraphicFramePr>
        <p:xfrm>
          <a:off x="1919289" y="188913"/>
          <a:ext cx="3798887" cy="2590800"/>
        </p:xfrm>
        <a:graphic>
          <a:graphicData uri="http://schemas.openxmlformats.org/presentationml/2006/ole">
            <mc:AlternateContent xmlns:mc="http://schemas.openxmlformats.org/markup-compatibility/2006">
              <mc:Choice xmlns:v="urn:schemas-microsoft-com:vml" Requires="v">
                <p:oleObj name="Document" r:id="rId4" imgW="3797808" imgH="2590800" progId="Word.Document.8">
                  <p:embed/>
                </p:oleObj>
              </mc:Choice>
              <mc:Fallback>
                <p:oleObj name="Document" r:id="rId4" imgW="3797808" imgH="25908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9" y="188913"/>
                        <a:ext cx="3798887"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2820" name="Object 4"/>
          <p:cNvGraphicFramePr>
            <a:graphicFrameLocks noChangeAspect="1"/>
          </p:cNvGraphicFramePr>
          <p:nvPr/>
        </p:nvGraphicFramePr>
        <p:xfrm>
          <a:off x="1524000" y="3429000"/>
          <a:ext cx="3849688" cy="2566988"/>
        </p:xfrm>
        <a:graphic>
          <a:graphicData uri="http://schemas.openxmlformats.org/presentationml/2006/ole">
            <mc:AlternateContent xmlns:mc="http://schemas.openxmlformats.org/markup-compatibility/2006">
              <mc:Choice xmlns:v="urn:schemas-microsoft-com:vml" Requires="v">
                <p:oleObj name="Document" r:id="rId6" imgW="3849624" imgH="2566416" progId="Word.Document.8">
                  <p:embed/>
                </p:oleObj>
              </mc:Choice>
              <mc:Fallback>
                <p:oleObj name="Document" r:id="rId6" imgW="3849624" imgH="2566416"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429000"/>
                        <a:ext cx="3849688" cy="25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2821" name="Object 5"/>
          <p:cNvGraphicFramePr>
            <a:graphicFrameLocks noChangeAspect="1"/>
          </p:cNvGraphicFramePr>
          <p:nvPr/>
        </p:nvGraphicFramePr>
        <p:xfrm>
          <a:off x="6383338" y="3213101"/>
          <a:ext cx="3929062" cy="2676525"/>
        </p:xfrm>
        <a:graphic>
          <a:graphicData uri="http://schemas.openxmlformats.org/presentationml/2006/ole">
            <mc:AlternateContent xmlns:mc="http://schemas.openxmlformats.org/markup-compatibility/2006">
              <mc:Choice xmlns:v="urn:schemas-microsoft-com:vml" Requires="v">
                <p:oleObj name="Document" r:id="rId8" imgW="3822192" imgH="2602992" progId="Word.Document.8">
                  <p:embed/>
                </p:oleObj>
              </mc:Choice>
              <mc:Fallback>
                <p:oleObj name="Document" r:id="rId8" imgW="3822192" imgH="2602992"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3338" y="3213101"/>
                        <a:ext cx="3929062"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96088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3842" name="Object 2"/>
          <p:cNvGraphicFramePr>
            <a:graphicFrameLocks noChangeAspect="1"/>
          </p:cNvGraphicFramePr>
          <p:nvPr/>
        </p:nvGraphicFramePr>
        <p:xfrm>
          <a:off x="2063750" y="260351"/>
          <a:ext cx="3733800" cy="2652713"/>
        </p:xfrm>
        <a:graphic>
          <a:graphicData uri="http://schemas.openxmlformats.org/presentationml/2006/ole">
            <mc:AlternateContent xmlns:mc="http://schemas.openxmlformats.org/markup-compatibility/2006">
              <mc:Choice xmlns:v="urn:schemas-microsoft-com:vml" Requires="v">
                <p:oleObj name="Document" r:id="rId2" imgW="3810000" imgH="2706624" progId="Word.Document.8">
                  <p:embed/>
                </p:oleObj>
              </mc:Choice>
              <mc:Fallback>
                <p:oleObj name="Document" r:id="rId2" imgW="3810000" imgH="2706624"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260351"/>
                        <a:ext cx="373380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43" name="Object 3"/>
          <p:cNvGraphicFramePr>
            <a:graphicFrameLocks noChangeAspect="1"/>
          </p:cNvGraphicFramePr>
          <p:nvPr/>
        </p:nvGraphicFramePr>
        <p:xfrm>
          <a:off x="6383339" y="260351"/>
          <a:ext cx="3862387" cy="2690813"/>
        </p:xfrm>
        <a:graphic>
          <a:graphicData uri="http://schemas.openxmlformats.org/presentationml/2006/ole">
            <mc:AlternateContent xmlns:mc="http://schemas.openxmlformats.org/markup-compatibility/2006">
              <mc:Choice xmlns:v="urn:schemas-microsoft-com:vml" Requires="v">
                <p:oleObj name="Document" r:id="rId4" imgW="3861816" imgH="2691384" progId="Word.Document.8">
                  <p:embed/>
                </p:oleObj>
              </mc:Choice>
              <mc:Fallback>
                <p:oleObj name="Document" r:id="rId4" imgW="3861816" imgH="269138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9" y="260351"/>
                        <a:ext cx="3862387" cy="2690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44" name="Object 4"/>
          <p:cNvGraphicFramePr>
            <a:graphicFrameLocks noChangeAspect="1"/>
          </p:cNvGraphicFramePr>
          <p:nvPr/>
        </p:nvGraphicFramePr>
        <p:xfrm>
          <a:off x="2135188" y="3500438"/>
          <a:ext cx="3657600" cy="2563812"/>
        </p:xfrm>
        <a:graphic>
          <a:graphicData uri="http://schemas.openxmlformats.org/presentationml/2006/ole">
            <mc:AlternateContent xmlns:mc="http://schemas.openxmlformats.org/markup-compatibility/2006">
              <mc:Choice xmlns:v="urn:schemas-microsoft-com:vml" Requires="v">
                <p:oleObj name="Document" r:id="rId6" imgW="3822192" imgH="2679192" progId="Word.Document.8">
                  <p:embed/>
                </p:oleObj>
              </mc:Choice>
              <mc:Fallback>
                <p:oleObj name="Document" r:id="rId6" imgW="3822192" imgH="2679192"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188" y="3500438"/>
                        <a:ext cx="36576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45" name="Object 5"/>
          <p:cNvGraphicFramePr>
            <a:graphicFrameLocks noChangeAspect="1"/>
          </p:cNvGraphicFramePr>
          <p:nvPr/>
        </p:nvGraphicFramePr>
        <p:xfrm>
          <a:off x="6456364" y="3429000"/>
          <a:ext cx="3798887" cy="2603500"/>
        </p:xfrm>
        <a:graphic>
          <a:graphicData uri="http://schemas.openxmlformats.org/presentationml/2006/ole">
            <mc:AlternateContent xmlns:mc="http://schemas.openxmlformats.org/markup-compatibility/2006">
              <mc:Choice xmlns:v="urn:schemas-microsoft-com:vml" Requires="v">
                <p:oleObj name="Document" r:id="rId8" imgW="3797808" imgH="2602992" progId="Word.Document.8">
                  <p:embed/>
                </p:oleObj>
              </mc:Choice>
              <mc:Fallback>
                <p:oleObj name="Document" r:id="rId8" imgW="3797808" imgH="2602992"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6364" y="3429000"/>
                        <a:ext cx="3798887" cy="260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96207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duotone>
              <a:prstClr val="black"/>
              <a:prstClr val="white"/>
            </a:duotone>
            <a:extLst>
              <a:ext uri="{28A0092B-C50C-407E-A947-70E740481C1C}">
                <a14:useLocalDpi xmlns:a14="http://schemas.microsoft.com/office/drawing/2010/main" val="0"/>
              </a:ext>
            </a:extLst>
          </a:blip>
          <a:srcRect t="16279" r="9091" b="9341"/>
          <a:stretch/>
        </p:blipFill>
        <p:spPr>
          <a:xfrm>
            <a:off x="1" y="10"/>
            <a:ext cx="12192000" cy="6857990"/>
          </a:xfrm>
          <a:prstGeom prst="rect">
            <a:avLst/>
          </a:prstGeom>
        </p:spPr>
      </p:pic>
      <p:sp>
        <p:nvSpPr>
          <p:cNvPr id="2" name="Titre 1"/>
          <p:cNvSpPr>
            <a:spLocks noGrp="1"/>
          </p:cNvSpPr>
          <p:nvPr>
            <p:ph type="title"/>
          </p:nvPr>
        </p:nvSpPr>
        <p:spPr>
          <a:xfrm>
            <a:off x="1097265" y="516835"/>
            <a:ext cx="5982325" cy="1666501"/>
          </a:xfrm>
        </p:spPr>
        <p:txBody>
          <a:bodyPr>
            <a:normAutofit/>
          </a:bodyPr>
          <a:lstStyle/>
          <a:p>
            <a:r>
              <a:rPr lang="fr-FR" sz="4000" b="1">
                <a:solidFill>
                  <a:srgbClr val="FFFFFF"/>
                </a:solidFill>
              </a:rPr>
              <a:t>Our goals</a:t>
            </a:r>
          </a:p>
        </p:txBody>
      </p:sp>
      <p:sp>
        <p:nvSpPr>
          <p:cNvPr id="3" name="Espace réservé du contenu 2"/>
          <p:cNvSpPr>
            <a:spLocks noGrp="1"/>
          </p:cNvSpPr>
          <p:nvPr>
            <p:ph idx="1"/>
          </p:nvPr>
        </p:nvSpPr>
        <p:spPr>
          <a:xfrm>
            <a:off x="1097264" y="2240280"/>
            <a:ext cx="5982325" cy="3652667"/>
          </a:xfrm>
        </p:spPr>
        <p:txBody>
          <a:bodyPr>
            <a:normAutofit/>
          </a:bodyPr>
          <a:lstStyle/>
          <a:p>
            <a:pPr>
              <a:buFont typeface="Courier New" panose="02070309020205020404" pitchFamily="49" charset="0"/>
              <a:buChar char="o"/>
            </a:pPr>
            <a:r>
              <a:rPr lang="fr-FR" sz="1800">
                <a:solidFill>
                  <a:srgbClr val="FFFFFF"/>
                </a:solidFill>
              </a:rPr>
              <a:t>As event or club manager : analyzing and producing a sponsorship activation programs </a:t>
            </a:r>
          </a:p>
          <a:p>
            <a:pPr>
              <a:buFont typeface="Courier New" panose="02070309020205020404" pitchFamily="49" charset="0"/>
              <a:buChar char="o"/>
            </a:pPr>
            <a:endParaRPr lang="fr-FR" sz="1800">
              <a:solidFill>
                <a:srgbClr val="FFFFFF"/>
              </a:solidFill>
            </a:endParaRPr>
          </a:p>
          <a:p>
            <a:pPr>
              <a:buFont typeface="Courier New" panose="02070309020205020404" pitchFamily="49" charset="0"/>
              <a:buChar char="o"/>
            </a:pPr>
            <a:r>
              <a:rPr lang="fr-FR" sz="1800">
                <a:solidFill>
                  <a:srgbClr val="FFFFFF"/>
                </a:solidFill>
              </a:rPr>
              <a:t>Operational approach :</a:t>
            </a:r>
          </a:p>
          <a:p>
            <a:pPr marL="0" indent="0">
              <a:buNone/>
            </a:pPr>
            <a:endParaRPr lang="fr-FR" sz="1800">
              <a:solidFill>
                <a:srgbClr val="FFFFFF"/>
              </a:solidFill>
            </a:endParaRPr>
          </a:p>
          <a:p>
            <a:pPr lvl="1"/>
            <a:r>
              <a:rPr lang="fr-FR">
                <a:solidFill>
                  <a:srgbClr val="FFFFFF"/>
                </a:solidFill>
              </a:rPr>
              <a:t>How to prospect for a new sponsor ?</a:t>
            </a:r>
          </a:p>
          <a:p>
            <a:pPr lvl="1"/>
            <a:endParaRPr lang="fr-FR">
              <a:solidFill>
                <a:srgbClr val="FFFFFF"/>
              </a:solidFill>
            </a:endParaRPr>
          </a:p>
          <a:p>
            <a:pPr lvl="1"/>
            <a:r>
              <a:rPr lang="fr-FR">
                <a:solidFill>
                  <a:srgbClr val="FFFFFF"/>
                </a:solidFill>
              </a:rPr>
              <a:t>How to customize your sponsorsorship offer ?</a:t>
            </a:r>
          </a:p>
        </p:txBody>
      </p:sp>
    </p:spTree>
    <p:extLst>
      <p:ext uri="{BB962C8B-B14F-4D97-AF65-F5344CB8AC3E}">
        <p14:creationId xmlns:p14="http://schemas.microsoft.com/office/powerpoint/2010/main" val="3650034133"/>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4866" name="Object 2"/>
          <p:cNvGraphicFramePr>
            <a:graphicFrameLocks noGrp="1" noChangeAspect="1"/>
          </p:cNvGraphicFramePr>
          <p:nvPr>
            <p:ph sz="quarter" idx="1"/>
          </p:nvPr>
        </p:nvGraphicFramePr>
        <p:xfrm>
          <a:off x="1743075" y="1600200"/>
          <a:ext cx="3117850" cy="2185988"/>
        </p:xfrm>
        <a:graphic>
          <a:graphicData uri="http://schemas.openxmlformats.org/presentationml/2006/ole">
            <mc:AlternateContent xmlns:mc="http://schemas.openxmlformats.org/markup-compatibility/2006">
              <mc:Choice xmlns:v="urn:schemas-microsoft-com:vml" Requires="v">
                <p:oleObj name="Document" r:id="rId2" imgW="3822192" imgH="2679192" progId="Word.Document.8">
                  <p:embed/>
                </p:oleObj>
              </mc:Choice>
              <mc:Fallback>
                <p:oleObj name="Document" r:id="rId2" imgW="3822192" imgH="2679192"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1600200"/>
                        <a:ext cx="311785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867" name="Object 3"/>
          <p:cNvGraphicFramePr>
            <a:graphicFrameLocks noGrp="1" noChangeAspect="1"/>
          </p:cNvGraphicFramePr>
          <p:nvPr>
            <p:ph sz="quarter" idx="2"/>
          </p:nvPr>
        </p:nvGraphicFramePr>
        <p:xfrm>
          <a:off x="6565900" y="1600200"/>
          <a:ext cx="3251200" cy="2187575"/>
        </p:xfrm>
        <a:graphic>
          <a:graphicData uri="http://schemas.openxmlformats.org/presentationml/2006/ole">
            <mc:AlternateContent xmlns:mc="http://schemas.openxmlformats.org/markup-compatibility/2006">
              <mc:Choice xmlns:v="urn:schemas-microsoft-com:vml" Requires="v">
                <p:oleObj name="Document" r:id="rId4" imgW="3773424" imgH="2538984" progId="Word.Document.8">
                  <p:embed/>
                </p:oleObj>
              </mc:Choice>
              <mc:Fallback>
                <p:oleObj name="Document" r:id="rId4" imgW="3773424" imgH="253898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5900" y="1600200"/>
                        <a:ext cx="3251200" cy="218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4868" name="Object 4"/>
          <p:cNvGraphicFramePr>
            <a:graphicFrameLocks noGrp="1" noChangeAspect="1"/>
          </p:cNvGraphicFramePr>
          <p:nvPr>
            <p:ph sz="quarter" idx="3"/>
          </p:nvPr>
        </p:nvGraphicFramePr>
        <p:xfrm>
          <a:off x="1781175" y="3938588"/>
          <a:ext cx="3041650" cy="2187575"/>
        </p:xfrm>
        <a:graphic>
          <a:graphicData uri="http://schemas.openxmlformats.org/presentationml/2006/ole">
            <mc:AlternateContent xmlns:mc="http://schemas.openxmlformats.org/markup-compatibility/2006">
              <mc:Choice xmlns:v="urn:schemas-microsoft-com:vml" Requires="v">
                <p:oleObj name="Document" r:id="rId6" imgW="3797808" imgH="2731008" progId="Word.Document.8">
                  <p:embed/>
                </p:oleObj>
              </mc:Choice>
              <mc:Fallback>
                <p:oleObj name="Document" r:id="rId6" imgW="3797808" imgH="2731008"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1175" y="3938588"/>
                        <a:ext cx="3041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869" name="Object 5"/>
          <p:cNvGraphicFramePr>
            <a:graphicFrameLocks noGrp="1" noChangeAspect="1"/>
          </p:cNvGraphicFramePr>
          <p:nvPr>
            <p:ph sz="quarter" idx="4"/>
          </p:nvPr>
        </p:nvGraphicFramePr>
        <p:xfrm>
          <a:off x="6635750" y="3938588"/>
          <a:ext cx="3109913" cy="2187575"/>
        </p:xfrm>
        <a:graphic>
          <a:graphicData uri="http://schemas.openxmlformats.org/presentationml/2006/ole">
            <mc:AlternateContent xmlns:mc="http://schemas.openxmlformats.org/markup-compatibility/2006">
              <mc:Choice xmlns:v="urn:schemas-microsoft-com:vml" Requires="v">
                <p:oleObj name="Document" r:id="rId8" imgW="3773424" imgH="2654808" progId="Word.Document.8">
                  <p:embed/>
                </p:oleObj>
              </mc:Choice>
              <mc:Fallback>
                <p:oleObj name="Document" r:id="rId8" imgW="3773424" imgH="2654808"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5750" y="3938588"/>
                        <a:ext cx="3109913" cy="218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82425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5890" name="Object 2"/>
          <p:cNvGraphicFramePr>
            <a:graphicFrameLocks noChangeAspect="1"/>
          </p:cNvGraphicFramePr>
          <p:nvPr/>
        </p:nvGraphicFramePr>
        <p:xfrm>
          <a:off x="1992314" y="1628776"/>
          <a:ext cx="4681537" cy="3324225"/>
        </p:xfrm>
        <a:graphic>
          <a:graphicData uri="http://schemas.openxmlformats.org/presentationml/2006/ole">
            <mc:AlternateContent xmlns:mc="http://schemas.openxmlformats.org/markup-compatibility/2006">
              <mc:Choice xmlns:v="urn:schemas-microsoft-com:vml" Requires="v">
                <p:oleObj name="Document" r:id="rId2" imgW="3773424" imgH="2679192" progId="Word.Document.8">
                  <p:embed/>
                </p:oleObj>
              </mc:Choice>
              <mc:Fallback>
                <p:oleObj name="Document" r:id="rId2" imgW="3773424" imgH="2679192"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1628776"/>
                        <a:ext cx="4681537"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5891" name="Object 3"/>
          <p:cNvGraphicFramePr>
            <a:graphicFrameLocks noChangeAspect="1"/>
          </p:cNvGraphicFramePr>
          <p:nvPr/>
        </p:nvGraphicFramePr>
        <p:xfrm>
          <a:off x="7391401" y="1052513"/>
          <a:ext cx="2651125" cy="4191000"/>
        </p:xfrm>
        <a:graphic>
          <a:graphicData uri="http://schemas.openxmlformats.org/presentationml/2006/ole">
            <mc:AlternateContent xmlns:mc="http://schemas.openxmlformats.org/markup-compatibility/2006">
              <mc:Choice xmlns:v="urn:schemas-microsoft-com:vml" Requires="v">
                <p:oleObj name="Document" r:id="rId4" imgW="2755392" imgH="4355592" progId="Word.Document.8">
                  <p:embed/>
                </p:oleObj>
              </mc:Choice>
              <mc:Fallback>
                <p:oleObj name="Document" r:id="rId4" imgW="2755392" imgH="435559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1" y="1052513"/>
                        <a:ext cx="265112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544175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6920" name="Rectangle 16691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6916" name="Picture 166915" descr="Close-up of hopscotch on a sidewalk">
            <a:extLst>
              <a:ext uri="{FF2B5EF4-FFF2-40B4-BE49-F238E27FC236}">
                <a16:creationId xmlns:a16="http://schemas.microsoft.com/office/drawing/2014/main" id="{A24E9135-04F1-D1CB-E4FD-4D9FF4E9ECF3}"/>
              </a:ext>
            </a:extLst>
          </p:cNvPr>
          <p:cNvPicPr>
            <a:picLocks noChangeAspect="1"/>
          </p:cNvPicPr>
          <p:nvPr/>
        </p:nvPicPr>
        <p:blipFill rotWithShape="1">
          <a:blip r:embed="rId2"/>
          <a:srcRect t="7097" b="8634"/>
          <a:stretch/>
        </p:blipFill>
        <p:spPr>
          <a:xfrm>
            <a:off x="-3047" y="10"/>
            <a:ext cx="12191999" cy="6857990"/>
          </a:xfrm>
          <a:prstGeom prst="rect">
            <a:avLst/>
          </a:prstGeom>
        </p:spPr>
      </p:pic>
      <p:sp>
        <p:nvSpPr>
          <p:cNvPr id="166922" name="Rectangle 16692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914" name="Rectangle 2"/>
          <p:cNvSpPr>
            <a:spLocks noGrp="1" noChangeArrowheads="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fr-FR" sz="4800" b="1">
                <a:solidFill>
                  <a:srgbClr val="FFFFFF"/>
                </a:solidFill>
              </a:rPr>
              <a:t>Opportunism</a:t>
            </a:r>
            <a:br>
              <a:rPr lang="fr-FR" sz="4800" b="1">
                <a:solidFill>
                  <a:srgbClr val="FFFFFF"/>
                </a:solidFill>
              </a:rPr>
            </a:br>
            <a:br>
              <a:rPr lang="fr-FR" sz="4800" b="1">
                <a:solidFill>
                  <a:srgbClr val="FFFFFF"/>
                </a:solidFill>
              </a:rPr>
            </a:br>
            <a:r>
              <a:rPr lang="fr-FR" sz="4800" b="1">
                <a:solidFill>
                  <a:srgbClr val="FFFFFF"/>
                </a:solidFill>
              </a:rPr>
              <a:t>or</a:t>
            </a:r>
            <a:br>
              <a:rPr lang="fr-FR" sz="4800" b="1">
                <a:solidFill>
                  <a:srgbClr val="FFFFFF"/>
                </a:solidFill>
              </a:rPr>
            </a:br>
            <a:br>
              <a:rPr lang="fr-FR" sz="4800" b="1">
                <a:solidFill>
                  <a:srgbClr val="FFFFFF"/>
                </a:solidFill>
              </a:rPr>
            </a:br>
            <a:r>
              <a:rPr lang="fr-FR" sz="4800" b="1">
                <a:solidFill>
                  <a:srgbClr val="FFFFFF"/>
                </a:solidFill>
              </a:rPr>
              <a:t>Pragmatism ? </a:t>
            </a:r>
          </a:p>
        </p:txBody>
      </p:sp>
    </p:spTree>
    <p:extLst>
      <p:ext uri="{BB962C8B-B14F-4D97-AF65-F5344CB8AC3E}">
        <p14:creationId xmlns:p14="http://schemas.microsoft.com/office/powerpoint/2010/main" val="236425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66914"/>
                                        </p:tgtEl>
                                        <p:attrNameLst>
                                          <p:attrName>style.visibility</p:attrName>
                                        </p:attrNameLst>
                                      </p:cBhvr>
                                      <p:to>
                                        <p:strVal val="visible"/>
                                      </p:to>
                                    </p:set>
                                    <p:animEffect transition="in" filter="fade">
                                      <p:cBhvr>
                                        <p:cTn id="7" dur="400"/>
                                        <p:tgtEl>
                                          <p:spTgt spid="166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r="2629"/>
          <a:stretch/>
        </p:blipFill>
        <p:spPr>
          <a:xfrm>
            <a:off x="196850" y="173518"/>
            <a:ext cx="11798300" cy="6512763"/>
          </a:xfrm>
          <a:prstGeom prst="rect">
            <a:avLst/>
          </a:prstGeom>
          <a:solidFill>
            <a:srgbClr val="FFFFFF">
              <a:shade val="85000"/>
            </a:srgbClr>
          </a:solidFill>
        </p:spPr>
      </p:pic>
    </p:spTree>
    <p:extLst>
      <p:ext uri="{BB962C8B-B14F-4D97-AF65-F5344CB8AC3E}">
        <p14:creationId xmlns:p14="http://schemas.microsoft.com/office/powerpoint/2010/main" val="21675796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3305" name="Rectangle 18330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3301" name="Picture 183300" descr="Desk with stethoscope and computer keyboard">
            <a:extLst>
              <a:ext uri="{FF2B5EF4-FFF2-40B4-BE49-F238E27FC236}">
                <a16:creationId xmlns:a16="http://schemas.microsoft.com/office/drawing/2014/main" id="{236840BE-6A91-6C45-A5E2-4376B9FE9B4A}"/>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83307" name="Rectangle 18330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298" name="Rectangle 2"/>
          <p:cNvSpPr>
            <a:spLocks noGrp="1" noRot="1" noChangeArrowheads="1"/>
          </p:cNvSpPr>
          <p:nvPr>
            <p:ph type="title"/>
          </p:nvPr>
        </p:nvSpPr>
        <p:spPr>
          <a:xfrm>
            <a:off x="838200" y="365125"/>
            <a:ext cx="3822189" cy="1899912"/>
          </a:xfrm>
        </p:spPr>
        <p:txBody>
          <a:bodyPr>
            <a:normAutofit/>
          </a:bodyPr>
          <a:lstStyle/>
          <a:p>
            <a:r>
              <a:rPr lang="fr-FR" sz="4000" b="1"/>
              <a:t>CAUSE RELATED MARKETING</a:t>
            </a:r>
            <a:endParaRPr lang="fr-FR" sz="4000"/>
          </a:p>
        </p:txBody>
      </p:sp>
      <p:sp>
        <p:nvSpPr>
          <p:cNvPr id="183299" name="Rectangle 3"/>
          <p:cNvSpPr>
            <a:spLocks noGrp="1" noChangeArrowheads="1"/>
          </p:cNvSpPr>
          <p:nvPr>
            <p:ph idx="1"/>
          </p:nvPr>
        </p:nvSpPr>
        <p:spPr>
          <a:xfrm>
            <a:off x="838200" y="2434201"/>
            <a:ext cx="3822189" cy="3742762"/>
          </a:xfrm>
        </p:spPr>
        <p:txBody>
          <a:bodyPr>
            <a:normAutofit/>
          </a:bodyPr>
          <a:lstStyle/>
          <a:p>
            <a:endParaRPr lang="fr-FR" sz="1400" b="1"/>
          </a:p>
          <a:p>
            <a:r>
              <a:rPr lang="en-US" sz="1400" b="1"/>
              <a:t>Cause marketing</a:t>
            </a:r>
            <a:r>
              <a:rPr lang="en-US" sz="1400"/>
              <a:t> or </a:t>
            </a:r>
            <a:r>
              <a:rPr lang="en-US" sz="1400" b="1"/>
              <a:t>cause-related marketing</a:t>
            </a:r>
            <a:r>
              <a:rPr lang="en-US" sz="1400"/>
              <a:t> refers to a type of marketing involving the cooperative efforts of a "for profit" business and a non-profit organization for mutual benefit. The term is sometimes used more broadly and generally to refer to any type of marketing effort for social and other charitable causes, including in-house marketing efforts by non-profit organizations. </a:t>
            </a:r>
          </a:p>
          <a:p>
            <a:endParaRPr lang="en-US" sz="1400"/>
          </a:p>
          <a:p>
            <a:r>
              <a:rPr lang="en-US" sz="1400"/>
              <a:t>Cause marketing differs from corporate giving (philanthropy) as the latter generally involves a specific donation that is tax deductible, while cause marketing is a marketing relationship not necessarily based on a donation.</a:t>
            </a:r>
            <a:endParaRPr lang="fr-FR" sz="1400"/>
          </a:p>
        </p:txBody>
      </p:sp>
    </p:spTree>
    <p:extLst>
      <p:ext uri="{BB962C8B-B14F-4D97-AF65-F5344CB8AC3E}">
        <p14:creationId xmlns:p14="http://schemas.microsoft.com/office/powerpoint/2010/main" val="24018999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1017" name="Rectangle 171016">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011" name="Rectangle 3"/>
          <p:cNvSpPr>
            <a:spLocks noGrp="1" noRot="1" noChangeArrowheads="1"/>
          </p:cNvSpPr>
          <p:nvPr>
            <p:ph type="title"/>
          </p:nvPr>
        </p:nvSpPr>
        <p:spPr>
          <a:xfrm>
            <a:off x="838200" y="365125"/>
            <a:ext cx="10515600" cy="1860400"/>
          </a:xfrm>
        </p:spPr>
        <p:txBody>
          <a:bodyPr vert="horz" lIns="91440" tIns="45720" rIns="91440" bIns="45720" rtlCol="0">
            <a:normAutofit/>
          </a:bodyPr>
          <a:lstStyle/>
          <a:p>
            <a:r>
              <a:rPr lang="en-US" sz="5200">
                <a:effectLst>
                  <a:outerShdw blurRad="38100" dist="38100" dir="2700000" algn="tl">
                    <a:srgbClr val="C0C0C0"/>
                  </a:outerShdw>
                </a:effectLst>
              </a:rPr>
              <a:t>Ethical Corporate Responsibility (Babiak &amp; Wolfe, 2006)</a:t>
            </a:r>
          </a:p>
        </p:txBody>
      </p:sp>
      <p:pic>
        <p:nvPicPr>
          <p:cNvPr id="171010" name="Picture 2" descr="865382075XL"/>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93684" y="2365285"/>
            <a:ext cx="4803360" cy="3938756"/>
          </a:xfrm>
          <a:prstGeom prst="rect">
            <a:avLst/>
          </a:prstGeom>
          <a:solidFill>
            <a:srgbClr val="FFFFFF">
              <a:shade val="85000"/>
            </a:srgbClr>
          </a:solidFill>
        </p:spPr>
      </p:pic>
      <p:pic>
        <p:nvPicPr>
          <p:cNvPr id="17101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2505" y="2858641"/>
            <a:ext cx="5828261" cy="29520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4007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41" name="Rectangle 17204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35" name="Rectangle 3"/>
          <p:cNvSpPr>
            <a:spLocks noGrp="1" noChangeArrowheads="1"/>
          </p:cNvSpPr>
          <p:nvPr>
            <p:ph type="title"/>
          </p:nvPr>
        </p:nvSpPr>
        <p:spPr>
          <a:xfrm>
            <a:off x="546351" y="433545"/>
            <a:ext cx="11139854" cy="930447"/>
          </a:xfrm>
        </p:spPr>
        <p:txBody>
          <a:bodyPr vert="horz" lIns="91440" tIns="45720" rIns="91440" bIns="45720" rtlCol="0" anchor="b" anchorCtr="1">
            <a:normAutofit/>
          </a:bodyPr>
          <a:lstStyle/>
          <a:p>
            <a:pPr algn="ctr"/>
            <a:r>
              <a:rPr lang="en-US" sz="3400">
                <a:solidFill>
                  <a:srgbClr val="FFFFFF"/>
                </a:solidFill>
                <a:effectLst>
                  <a:outerShdw blurRad="38100" dist="38100" dir="2700000" algn="tl">
                    <a:srgbClr val="C0C0C0"/>
                  </a:outerShdw>
                </a:effectLst>
              </a:rPr>
              <a:t>Discretionary Corporate Responsibility (Babiak &amp; Wolfe, 2006)</a:t>
            </a:r>
          </a:p>
        </p:txBody>
      </p:sp>
      <p:cxnSp>
        <p:nvCxnSpPr>
          <p:cNvPr id="172043" name="Straight Connector 17204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7203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67640" y="2426818"/>
            <a:ext cx="3783771"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2045" name="Straight Connector 17204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72034" name="Picture 2" descr="865382075XL"/>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35448" y="2426818"/>
            <a:ext cx="4875167" cy="3997637"/>
          </a:xfrm>
          <a:prstGeom prst="rect">
            <a:avLst/>
          </a:prstGeom>
          <a:solidFill>
            <a:srgbClr val="FFFFFF">
              <a:shade val="85000"/>
            </a:srgbClr>
          </a:solidFill>
        </p:spPr>
      </p:pic>
    </p:spTree>
    <p:extLst>
      <p:ext uri="{BB962C8B-B14F-4D97-AF65-F5344CB8AC3E}">
        <p14:creationId xmlns:p14="http://schemas.microsoft.com/office/powerpoint/2010/main" val="38639230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089" name="Rectangle 17408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4083" name="Picture 3" descr="12"/>
          <p:cNvPicPr>
            <a:picLocks noChangeAspect="1" noChangeArrowheads="1"/>
          </p:cNvPicPr>
          <p:nvPr/>
        </p:nvPicPr>
        <p:blipFill rotWithShape="1">
          <a:blip r:embed="rId2">
            <a:extLst>
              <a:ext uri="{28A0092B-C50C-407E-A947-70E740481C1C}">
                <a14:useLocalDpi xmlns:a14="http://schemas.microsoft.com/office/drawing/2010/main" val="0"/>
              </a:ext>
            </a:extLst>
          </a:blip>
          <a:srcRect l="14152" r="1757" b="2"/>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74084" name="Picture 4" descr="oakley-lance-armstrong-masthead"/>
          <p:cNvPicPr>
            <a:picLocks noChangeAspect="1" noChangeArrowheads="1"/>
          </p:cNvPicPr>
          <p:nvPr/>
        </p:nvPicPr>
        <p:blipFill rotWithShape="1">
          <a:blip r:embed="rId3">
            <a:extLst>
              <a:ext uri="{28A0092B-C50C-407E-A947-70E740481C1C}">
                <a14:useLocalDpi xmlns:a14="http://schemas.microsoft.com/office/drawing/2010/main" val="0"/>
              </a:ext>
            </a:extLst>
          </a:blip>
          <a:srcRect l="25816" r="8081" b="-1"/>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174082" name="Picture 2" descr="livestrong"/>
          <p:cNvPicPr>
            <a:picLocks noChangeAspect="1" noChangeArrowheads="1"/>
          </p:cNvPicPr>
          <p:nvPr/>
        </p:nvPicPr>
        <p:blipFill rotWithShape="1">
          <a:blip r:embed="rId4">
            <a:extLst>
              <a:ext uri="{28A0092B-C50C-407E-A947-70E740481C1C}">
                <a14:useLocalDpi xmlns:a14="http://schemas.microsoft.com/office/drawing/2010/main" val="0"/>
              </a:ext>
            </a:extLst>
          </a:blip>
          <a:srcRect t="6676" r="-3" b="11198"/>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42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 calcmode="lin" valueType="num">
                                      <p:cBhvr>
                                        <p:cTn id="7" dur="500" fill="hold"/>
                                        <p:tgtEl>
                                          <p:spTgt spid="174083"/>
                                        </p:tgtEl>
                                        <p:attrNameLst>
                                          <p:attrName>ppt_w</p:attrName>
                                        </p:attrNameLst>
                                      </p:cBhvr>
                                      <p:tavLst>
                                        <p:tav tm="0">
                                          <p:val>
                                            <p:fltVal val="0"/>
                                          </p:val>
                                        </p:tav>
                                        <p:tav tm="100000">
                                          <p:val>
                                            <p:strVal val="#ppt_w"/>
                                          </p:val>
                                        </p:tav>
                                      </p:tavLst>
                                    </p:anim>
                                    <p:anim calcmode="lin" valueType="num">
                                      <p:cBhvr>
                                        <p:cTn id="8" dur="500" fill="hold"/>
                                        <p:tgtEl>
                                          <p:spTgt spid="174083"/>
                                        </p:tgtEl>
                                        <p:attrNameLst>
                                          <p:attrName>ppt_h</p:attrName>
                                        </p:attrNameLst>
                                      </p:cBhvr>
                                      <p:tavLst>
                                        <p:tav tm="0">
                                          <p:val>
                                            <p:fltVal val="0"/>
                                          </p:val>
                                        </p:tav>
                                        <p:tav tm="100000">
                                          <p:val>
                                            <p:strVal val="#ppt_h"/>
                                          </p:val>
                                        </p:tav>
                                      </p:tavLst>
                                    </p:anim>
                                    <p:animEffect transition="in" filter="fade">
                                      <p:cBhvr>
                                        <p:cTn id="9" dur="500"/>
                                        <p:tgtEl>
                                          <p:spTgt spid="17408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74082"/>
                                        </p:tgtEl>
                                        <p:attrNameLst>
                                          <p:attrName>style.visibility</p:attrName>
                                        </p:attrNameLst>
                                      </p:cBhvr>
                                      <p:to>
                                        <p:strVal val="visible"/>
                                      </p:to>
                                    </p:set>
                                    <p:anim calcmode="lin" valueType="num">
                                      <p:cBhvr>
                                        <p:cTn id="14" dur="500" fill="hold"/>
                                        <p:tgtEl>
                                          <p:spTgt spid="174082"/>
                                        </p:tgtEl>
                                        <p:attrNameLst>
                                          <p:attrName>ppt_w</p:attrName>
                                        </p:attrNameLst>
                                      </p:cBhvr>
                                      <p:tavLst>
                                        <p:tav tm="0">
                                          <p:val>
                                            <p:fltVal val="0"/>
                                          </p:val>
                                        </p:tav>
                                        <p:tav tm="100000">
                                          <p:val>
                                            <p:strVal val="#ppt_w"/>
                                          </p:val>
                                        </p:tav>
                                      </p:tavLst>
                                    </p:anim>
                                    <p:anim calcmode="lin" valueType="num">
                                      <p:cBhvr>
                                        <p:cTn id="15" dur="500" fill="hold"/>
                                        <p:tgtEl>
                                          <p:spTgt spid="174082"/>
                                        </p:tgtEl>
                                        <p:attrNameLst>
                                          <p:attrName>ppt_h</p:attrName>
                                        </p:attrNameLst>
                                      </p:cBhvr>
                                      <p:tavLst>
                                        <p:tav tm="0">
                                          <p:val>
                                            <p:fltVal val="0"/>
                                          </p:val>
                                        </p:tav>
                                        <p:tav tm="100000">
                                          <p:val>
                                            <p:strVal val="#ppt_h"/>
                                          </p:val>
                                        </p:tav>
                                      </p:tavLst>
                                    </p:anim>
                                    <p:animEffect transition="in" filter="fade">
                                      <p:cBhvr>
                                        <p:cTn id="16" dur="500"/>
                                        <p:tgtEl>
                                          <p:spTgt spid="174082"/>
                                        </p:tgtEl>
                                      </p:cBhvr>
                                    </p:animEffect>
                                  </p:childTnLst>
                                </p:cTn>
                              </p:par>
                              <p:par>
                                <p:cTn id="17" presetID="53" presetClass="entr" presetSubtype="0" fill="hold" nodeType="withEffect">
                                  <p:stCondLst>
                                    <p:cond delay="0"/>
                                  </p:stCondLst>
                                  <p:childTnLst>
                                    <p:set>
                                      <p:cBhvr>
                                        <p:cTn id="18" dur="1" fill="hold">
                                          <p:stCondLst>
                                            <p:cond delay="0"/>
                                          </p:stCondLst>
                                        </p:cTn>
                                        <p:tgtEl>
                                          <p:spTgt spid="174084"/>
                                        </p:tgtEl>
                                        <p:attrNameLst>
                                          <p:attrName>style.visibility</p:attrName>
                                        </p:attrNameLst>
                                      </p:cBhvr>
                                      <p:to>
                                        <p:strVal val="visible"/>
                                      </p:to>
                                    </p:set>
                                    <p:anim calcmode="lin" valueType="num">
                                      <p:cBhvr>
                                        <p:cTn id="19" dur="500" fill="hold"/>
                                        <p:tgtEl>
                                          <p:spTgt spid="174084"/>
                                        </p:tgtEl>
                                        <p:attrNameLst>
                                          <p:attrName>ppt_w</p:attrName>
                                        </p:attrNameLst>
                                      </p:cBhvr>
                                      <p:tavLst>
                                        <p:tav tm="0">
                                          <p:val>
                                            <p:fltVal val="0"/>
                                          </p:val>
                                        </p:tav>
                                        <p:tav tm="100000">
                                          <p:val>
                                            <p:strVal val="#ppt_w"/>
                                          </p:val>
                                        </p:tav>
                                      </p:tavLst>
                                    </p:anim>
                                    <p:anim calcmode="lin" valueType="num">
                                      <p:cBhvr>
                                        <p:cTn id="20" dur="500" fill="hold"/>
                                        <p:tgtEl>
                                          <p:spTgt spid="174084"/>
                                        </p:tgtEl>
                                        <p:attrNameLst>
                                          <p:attrName>ppt_h</p:attrName>
                                        </p:attrNameLst>
                                      </p:cBhvr>
                                      <p:tavLst>
                                        <p:tav tm="0">
                                          <p:val>
                                            <p:fltVal val="0"/>
                                          </p:val>
                                        </p:tav>
                                        <p:tav tm="100000">
                                          <p:val>
                                            <p:strVal val="#ppt_h"/>
                                          </p:val>
                                        </p:tav>
                                      </p:tavLst>
                                    </p:anim>
                                    <p:animEffect transition="in" filter="fade">
                                      <p:cBhvr>
                                        <p:cTn id="21" dur="500"/>
                                        <p:tgtEl>
                                          <p:spTgt spid="17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5106" name="Picture 2" descr="nba_care_tour_glob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7991" y="643467"/>
            <a:ext cx="3524061" cy="2475653"/>
          </a:xfrm>
          <a:prstGeom prst="rect">
            <a:avLst/>
          </a:prstGeom>
          <a:noFill/>
          <a:extLst>
            <a:ext uri="{909E8E84-426E-40DD-AFC4-6F175D3DCCD1}">
              <a14:hiddenFill xmlns:a14="http://schemas.microsoft.com/office/drawing/2010/main">
                <a:solidFill>
                  <a:srgbClr val="FFFFFF"/>
                </a:solidFill>
              </a14:hiddenFill>
            </a:ext>
          </a:extLst>
        </p:spPr>
      </p:pic>
      <p:pic>
        <p:nvPicPr>
          <p:cNvPr id="175107" name="Picture 3" descr="W02007080647489130474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549" y="3769702"/>
            <a:ext cx="3854945" cy="2428615"/>
          </a:xfrm>
          <a:prstGeom prst="rect">
            <a:avLst/>
          </a:prstGeom>
          <a:noFill/>
          <a:extLst>
            <a:ext uri="{909E8E84-426E-40DD-AFC4-6F175D3DCCD1}">
              <a14:hiddenFill xmlns:a14="http://schemas.microsoft.com/office/drawing/2010/main">
                <a:solidFill>
                  <a:srgbClr val="FFFFFF"/>
                </a:solidFill>
              </a14:hiddenFill>
            </a:ext>
          </a:extLst>
        </p:spPr>
      </p:pic>
      <p:pic>
        <p:nvPicPr>
          <p:cNvPr id="175108" name="Picture 4" descr="nba+stay+in+school13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11177" y="650497"/>
            <a:ext cx="627725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44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75106"/>
                                        </p:tgtEl>
                                        <p:attrNameLst>
                                          <p:attrName>style.visibility</p:attrName>
                                        </p:attrNameLst>
                                      </p:cBhvr>
                                      <p:to>
                                        <p:strVal val="visible"/>
                                      </p:to>
                                    </p:set>
                                    <p:anim calcmode="lin" valueType="num">
                                      <p:cBhvr>
                                        <p:cTn id="7" dur="500" fill="hold"/>
                                        <p:tgtEl>
                                          <p:spTgt spid="175106"/>
                                        </p:tgtEl>
                                        <p:attrNameLst>
                                          <p:attrName>ppt_w</p:attrName>
                                        </p:attrNameLst>
                                      </p:cBhvr>
                                      <p:tavLst>
                                        <p:tav tm="0">
                                          <p:val>
                                            <p:fltVal val="0"/>
                                          </p:val>
                                        </p:tav>
                                        <p:tav tm="100000">
                                          <p:val>
                                            <p:strVal val="#ppt_w"/>
                                          </p:val>
                                        </p:tav>
                                      </p:tavLst>
                                    </p:anim>
                                    <p:anim calcmode="lin" valueType="num">
                                      <p:cBhvr>
                                        <p:cTn id="8" dur="500" fill="hold"/>
                                        <p:tgtEl>
                                          <p:spTgt spid="175106"/>
                                        </p:tgtEl>
                                        <p:attrNameLst>
                                          <p:attrName>ppt_h</p:attrName>
                                        </p:attrNameLst>
                                      </p:cBhvr>
                                      <p:tavLst>
                                        <p:tav tm="0">
                                          <p:val>
                                            <p:fltVal val="0"/>
                                          </p:val>
                                        </p:tav>
                                        <p:tav tm="100000">
                                          <p:val>
                                            <p:strVal val="#ppt_h"/>
                                          </p:val>
                                        </p:tav>
                                      </p:tavLst>
                                    </p:anim>
                                    <p:animEffect transition="in" filter="fade">
                                      <p:cBhvr>
                                        <p:cTn id="9" dur="500"/>
                                        <p:tgtEl>
                                          <p:spTgt spid="175106"/>
                                        </p:tgtEl>
                                      </p:cBhvr>
                                    </p:animEffect>
                                  </p:childTnLst>
                                </p:cTn>
                              </p:par>
                              <p:par>
                                <p:cTn id="10" presetID="53" presetClass="entr" presetSubtype="0" fill="hold" nodeType="withEffect">
                                  <p:stCondLst>
                                    <p:cond delay="0"/>
                                  </p:stCondLst>
                                  <p:childTnLst>
                                    <p:set>
                                      <p:cBhvr>
                                        <p:cTn id="11" dur="1" fill="hold">
                                          <p:stCondLst>
                                            <p:cond delay="0"/>
                                          </p:stCondLst>
                                        </p:cTn>
                                        <p:tgtEl>
                                          <p:spTgt spid="175107"/>
                                        </p:tgtEl>
                                        <p:attrNameLst>
                                          <p:attrName>style.visibility</p:attrName>
                                        </p:attrNameLst>
                                      </p:cBhvr>
                                      <p:to>
                                        <p:strVal val="visible"/>
                                      </p:to>
                                    </p:set>
                                    <p:anim calcmode="lin" valueType="num">
                                      <p:cBhvr>
                                        <p:cTn id="12" dur="500" fill="hold"/>
                                        <p:tgtEl>
                                          <p:spTgt spid="175107"/>
                                        </p:tgtEl>
                                        <p:attrNameLst>
                                          <p:attrName>ppt_w</p:attrName>
                                        </p:attrNameLst>
                                      </p:cBhvr>
                                      <p:tavLst>
                                        <p:tav tm="0">
                                          <p:val>
                                            <p:fltVal val="0"/>
                                          </p:val>
                                        </p:tav>
                                        <p:tav tm="100000">
                                          <p:val>
                                            <p:strVal val="#ppt_w"/>
                                          </p:val>
                                        </p:tav>
                                      </p:tavLst>
                                    </p:anim>
                                    <p:anim calcmode="lin" valueType="num">
                                      <p:cBhvr>
                                        <p:cTn id="13" dur="500" fill="hold"/>
                                        <p:tgtEl>
                                          <p:spTgt spid="175107"/>
                                        </p:tgtEl>
                                        <p:attrNameLst>
                                          <p:attrName>ppt_h</p:attrName>
                                        </p:attrNameLst>
                                      </p:cBhvr>
                                      <p:tavLst>
                                        <p:tav tm="0">
                                          <p:val>
                                            <p:fltVal val="0"/>
                                          </p:val>
                                        </p:tav>
                                        <p:tav tm="100000">
                                          <p:val>
                                            <p:strVal val="#ppt_h"/>
                                          </p:val>
                                        </p:tav>
                                      </p:tavLst>
                                    </p:anim>
                                    <p:animEffect transition="in" filter="fade">
                                      <p:cBhvr>
                                        <p:cTn id="14" dur="500"/>
                                        <p:tgtEl>
                                          <p:spTgt spid="175107"/>
                                        </p:tgtEl>
                                      </p:cBhvr>
                                    </p:animEffect>
                                  </p:childTnLst>
                                </p:cTn>
                              </p:par>
                              <p:par>
                                <p:cTn id="15" presetID="53" presetClass="entr" presetSubtype="0" fill="hold" nodeType="withEffect">
                                  <p:stCondLst>
                                    <p:cond delay="0"/>
                                  </p:stCondLst>
                                  <p:childTnLst>
                                    <p:set>
                                      <p:cBhvr>
                                        <p:cTn id="16" dur="1" fill="hold">
                                          <p:stCondLst>
                                            <p:cond delay="0"/>
                                          </p:stCondLst>
                                        </p:cTn>
                                        <p:tgtEl>
                                          <p:spTgt spid="175108"/>
                                        </p:tgtEl>
                                        <p:attrNameLst>
                                          <p:attrName>style.visibility</p:attrName>
                                        </p:attrNameLst>
                                      </p:cBhvr>
                                      <p:to>
                                        <p:strVal val="visible"/>
                                      </p:to>
                                    </p:set>
                                    <p:anim calcmode="lin" valueType="num">
                                      <p:cBhvr>
                                        <p:cTn id="17" dur="500" fill="hold"/>
                                        <p:tgtEl>
                                          <p:spTgt spid="175108"/>
                                        </p:tgtEl>
                                        <p:attrNameLst>
                                          <p:attrName>ppt_w</p:attrName>
                                        </p:attrNameLst>
                                      </p:cBhvr>
                                      <p:tavLst>
                                        <p:tav tm="0">
                                          <p:val>
                                            <p:fltVal val="0"/>
                                          </p:val>
                                        </p:tav>
                                        <p:tav tm="100000">
                                          <p:val>
                                            <p:strVal val="#ppt_w"/>
                                          </p:val>
                                        </p:tav>
                                      </p:tavLst>
                                    </p:anim>
                                    <p:anim calcmode="lin" valueType="num">
                                      <p:cBhvr>
                                        <p:cTn id="18" dur="500" fill="hold"/>
                                        <p:tgtEl>
                                          <p:spTgt spid="175108"/>
                                        </p:tgtEl>
                                        <p:attrNameLst>
                                          <p:attrName>ppt_h</p:attrName>
                                        </p:attrNameLst>
                                      </p:cBhvr>
                                      <p:tavLst>
                                        <p:tav tm="0">
                                          <p:val>
                                            <p:fltVal val="0"/>
                                          </p:val>
                                        </p:tav>
                                        <p:tav tm="100000">
                                          <p:val>
                                            <p:strVal val="#ppt_h"/>
                                          </p:val>
                                        </p:tav>
                                      </p:tavLst>
                                    </p:anim>
                                    <p:animEffect transition="in" filter="fade">
                                      <p:cBhvr>
                                        <p:cTn id="19" dur="500"/>
                                        <p:tgtEl>
                                          <p:spTgt spid="175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All-Access: NBA Cares All-Star Day of Service">
            <a:hlinkClick r:id="" action="ppaction://media"/>
            <a:extLst>
              <a:ext uri="{FF2B5EF4-FFF2-40B4-BE49-F238E27FC236}">
                <a16:creationId xmlns:a16="http://schemas.microsoft.com/office/drawing/2014/main" id="{AFD6DBCA-5AD2-4943-A9E7-4162FC9BA7EC}"/>
              </a:ext>
            </a:extLst>
          </p:cNvPr>
          <p:cNvPicPr>
            <a:picLocks noRot="1" noChangeAspect="1"/>
          </p:cNvPicPr>
          <p:nvPr>
            <a:videoFile r:link="rId1"/>
          </p:nvPr>
        </p:nvPicPr>
        <p:blipFill>
          <a:blip r:embed="rId3"/>
          <a:stretch>
            <a:fillRect/>
          </a:stretch>
        </p:blipFill>
        <p:spPr>
          <a:xfrm>
            <a:off x="0" y="-15902"/>
            <a:ext cx="12192000" cy="6888480"/>
          </a:xfrm>
          <a:prstGeom prst="rect">
            <a:avLst/>
          </a:prstGeom>
        </p:spPr>
      </p:pic>
    </p:spTree>
    <p:extLst>
      <p:ext uri="{BB962C8B-B14F-4D97-AF65-F5344CB8AC3E}">
        <p14:creationId xmlns:p14="http://schemas.microsoft.com/office/powerpoint/2010/main" val="297511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Sport Sponsorship in 60 Seconds">
            <a:hlinkClick r:id="" action="ppaction://media"/>
            <a:extLst>
              <a:ext uri="{FF2B5EF4-FFF2-40B4-BE49-F238E27FC236}">
                <a16:creationId xmlns:a16="http://schemas.microsoft.com/office/drawing/2014/main" id="{CFB5722A-E45F-4A2E-9AD1-89CB3821606B}"/>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99775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6130" name="Picture 2" descr="360-t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3324225"/>
          </a:xfrm>
          <a:prstGeom prst="rect">
            <a:avLst/>
          </a:prstGeom>
          <a:noFill/>
          <a:extLst>
            <a:ext uri="{909E8E84-426E-40DD-AFC4-6F175D3DCCD1}">
              <a14:hiddenFill xmlns:a14="http://schemas.microsoft.com/office/drawing/2010/main">
                <a:solidFill>
                  <a:srgbClr val="FFFFFF"/>
                </a:solidFill>
              </a14:hiddenFill>
            </a:ext>
          </a:extLst>
        </p:spPr>
      </p:pic>
      <p:pic>
        <p:nvPicPr>
          <p:cNvPr id="176131" name="Picture 3" descr="heartsm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1" y="3276600"/>
            <a:ext cx="68040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7710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9" name="Rectangle 17715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7154" name="Picture 2" descr="barca2gr"/>
          <p:cNvPicPr>
            <a:picLocks noChangeAspect="1" noChangeArrowheads="1"/>
          </p:cNvPicPr>
          <p:nvPr/>
        </p:nvPicPr>
        <p:blipFill rotWithShape="1">
          <a:blip r:embed="rId2">
            <a:extLst>
              <a:ext uri="{28A0092B-C50C-407E-A947-70E740481C1C}">
                <a14:useLocalDpi xmlns:a14="http://schemas.microsoft.com/office/drawing/2010/main" val="0"/>
              </a:ext>
            </a:extLst>
          </a:blip>
          <a:srcRect t="4037" b="16473"/>
          <a:stretch/>
        </p:blipFill>
        <p:spPr bwMode="auto">
          <a:xfrm>
            <a:off x="20" y="1282"/>
            <a:ext cx="12191980" cy="685671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4569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Budweiser: One Team">
            <a:hlinkClick r:id="" action="ppaction://media"/>
            <a:extLst>
              <a:ext uri="{FF2B5EF4-FFF2-40B4-BE49-F238E27FC236}">
                <a16:creationId xmlns:a16="http://schemas.microsoft.com/office/drawing/2014/main" id="{7F3F80D8-A48F-469C-AC3D-46C267EED082}"/>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35361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Diagram 2"/>
          <p:cNvGrpSpPr>
            <a:grpSpLocks/>
          </p:cNvGrpSpPr>
          <p:nvPr/>
        </p:nvGrpSpPr>
        <p:grpSpPr bwMode="auto">
          <a:xfrm>
            <a:off x="766762" y="404814"/>
            <a:ext cx="10874376" cy="6092825"/>
            <a:chOff x="272" y="1001"/>
            <a:chExt cx="5171" cy="2812"/>
          </a:xfrm>
        </p:grpSpPr>
        <p:graphicFrame>
          <p:nvGraphicFramePr>
            <p:cNvPr id="5" name="Diagramme 4"/>
            <p:cNvGraphicFramePr/>
            <p:nvPr/>
          </p:nvGraphicFramePr>
          <p:xfrm>
            <a:off x="272" y="1001"/>
            <a:ext cx="5171" cy="2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10"/>
            <p:cNvSpPr txBox="1">
              <a:spLocks noChangeArrowheads="1"/>
            </p:cNvSpPr>
            <p:nvPr/>
          </p:nvSpPr>
          <p:spPr bwMode="auto">
            <a:xfrm>
              <a:off x="4073" y="1566"/>
              <a:ext cx="548"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defTabSz="914400" fontAlgn="base">
                <a:spcBef>
                  <a:spcPct val="50000"/>
                </a:spcBef>
                <a:spcAft>
                  <a:spcPct val="0"/>
                </a:spcAft>
              </a:pPr>
              <a:r>
                <a:rPr lang="fr-FR" dirty="0">
                  <a:latin typeface="Garamond" pitchFamily="18" charset="0"/>
                </a:rPr>
                <a:t>Donation</a:t>
              </a:r>
            </a:p>
          </p:txBody>
        </p:sp>
        <p:sp>
          <p:nvSpPr>
            <p:cNvPr id="4" name="Text Box 11"/>
            <p:cNvSpPr txBox="1">
              <a:spLocks noChangeArrowheads="1"/>
            </p:cNvSpPr>
            <p:nvPr/>
          </p:nvSpPr>
          <p:spPr bwMode="auto">
            <a:xfrm>
              <a:off x="889" y="1533"/>
              <a:ext cx="753"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defTabSz="914400" fontAlgn="base">
                <a:spcBef>
                  <a:spcPct val="50000"/>
                </a:spcBef>
                <a:spcAft>
                  <a:spcPct val="0"/>
                </a:spcAft>
              </a:pPr>
              <a:r>
                <a:rPr lang="fr-FR" dirty="0" err="1">
                  <a:latin typeface="Garamond" pitchFamily="18" charset="0"/>
                </a:rPr>
                <a:t>Classical</a:t>
              </a:r>
              <a:endParaRPr lang="fr-FR" dirty="0">
                <a:latin typeface="Garamond" pitchFamily="18" charset="0"/>
              </a:endParaRPr>
            </a:p>
            <a:p>
              <a:pPr algn="ctr" defTabSz="914400" fontAlgn="base">
                <a:spcBef>
                  <a:spcPct val="50000"/>
                </a:spcBef>
                <a:spcAft>
                  <a:spcPct val="0"/>
                </a:spcAft>
              </a:pPr>
              <a:r>
                <a:rPr lang="fr-FR" dirty="0">
                  <a:latin typeface="Garamond" pitchFamily="18" charset="0"/>
                </a:rPr>
                <a:t>Commercial</a:t>
              </a:r>
            </a:p>
            <a:p>
              <a:pPr algn="ctr" defTabSz="914400" fontAlgn="base">
                <a:spcBef>
                  <a:spcPct val="50000"/>
                </a:spcBef>
                <a:spcAft>
                  <a:spcPct val="0"/>
                </a:spcAft>
              </a:pPr>
              <a:r>
                <a:rPr lang="fr-FR" dirty="0" err="1">
                  <a:latin typeface="Garamond" pitchFamily="18" charset="0"/>
                </a:rPr>
                <a:t>Sponsorship</a:t>
              </a:r>
              <a:endParaRPr lang="fr-FR" dirty="0">
                <a:latin typeface="Garamond" pitchFamily="18" charset="0"/>
              </a:endParaRPr>
            </a:p>
          </p:txBody>
        </p:sp>
      </p:grpSp>
      <p:sp>
        <p:nvSpPr>
          <p:cNvPr id="179210" name="Text Box 10"/>
          <p:cNvSpPr txBox="1">
            <a:spLocks noChangeArrowheads="1"/>
          </p:cNvSpPr>
          <p:nvPr/>
        </p:nvSpPr>
        <p:spPr bwMode="auto">
          <a:xfrm>
            <a:off x="5591175" y="3068638"/>
            <a:ext cx="1081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a:latin typeface="Tahoma" pitchFamily="34" charset="0"/>
                <a:cs typeface="Arial" charset="0"/>
              </a:rPr>
              <a:t>CAUSE</a:t>
            </a:r>
          </a:p>
        </p:txBody>
      </p:sp>
      <p:sp>
        <p:nvSpPr>
          <p:cNvPr id="179211" name="Line 11"/>
          <p:cNvSpPr>
            <a:spLocks noChangeShapeType="1"/>
          </p:cNvSpPr>
          <p:nvPr/>
        </p:nvSpPr>
        <p:spPr bwMode="auto">
          <a:xfrm flipV="1">
            <a:off x="6167438" y="4292601"/>
            <a:ext cx="0" cy="1368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9212" name="Text Box 12"/>
          <p:cNvSpPr txBox="1">
            <a:spLocks noChangeArrowheads="1"/>
          </p:cNvSpPr>
          <p:nvPr/>
        </p:nvSpPr>
        <p:spPr bwMode="auto">
          <a:xfrm>
            <a:off x="5591176" y="5734050"/>
            <a:ext cx="1152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dirty="0"/>
              <a:t>Donation</a:t>
            </a:r>
          </a:p>
        </p:txBody>
      </p:sp>
      <p:sp>
        <p:nvSpPr>
          <p:cNvPr id="179214" name="Line 14"/>
          <p:cNvSpPr>
            <a:spLocks noChangeShapeType="1"/>
          </p:cNvSpPr>
          <p:nvPr/>
        </p:nvSpPr>
        <p:spPr bwMode="auto">
          <a:xfrm flipH="1">
            <a:off x="6959600" y="2205038"/>
            <a:ext cx="1728788"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9216" name="Line 16"/>
          <p:cNvSpPr>
            <a:spLocks noChangeShapeType="1"/>
          </p:cNvSpPr>
          <p:nvPr/>
        </p:nvSpPr>
        <p:spPr bwMode="auto">
          <a:xfrm>
            <a:off x="3792539" y="2060576"/>
            <a:ext cx="1582737"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7313779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34" name="Rectangle 18023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226" name="Rectangle 2"/>
          <p:cNvSpPr>
            <a:spLocks noGrp="1" noRot="1" noChangeArrowheads="1"/>
          </p:cNvSpPr>
          <p:nvPr>
            <p:ph type="title"/>
          </p:nvPr>
        </p:nvSpPr>
        <p:spPr>
          <a:xfrm>
            <a:off x="838200" y="365125"/>
            <a:ext cx="10515600" cy="1325563"/>
          </a:xfrm>
        </p:spPr>
        <p:txBody>
          <a:bodyPr>
            <a:normAutofit/>
          </a:bodyPr>
          <a:lstStyle/>
          <a:p>
            <a:r>
              <a:rPr lang="fr-FR">
                <a:solidFill>
                  <a:srgbClr val="FFFFFF"/>
                </a:solidFill>
              </a:rPr>
              <a:t>Process</a:t>
            </a:r>
          </a:p>
        </p:txBody>
      </p:sp>
      <p:graphicFrame>
        <p:nvGraphicFramePr>
          <p:cNvPr id="180229" name="Rectangle 3">
            <a:extLst>
              <a:ext uri="{FF2B5EF4-FFF2-40B4-BE49-F238E27FC236}">
                <a16:creationId xmlns:a16="http://schemas.microsoft.com/office/drawing/2014/main" id="{019E4E17-E9EC-4990-B016-79FB393BE8C8}"/>
              </a:ext>
            </a:extLst>
          </p:cNvPr>
          <p:cNvGraphicFramePr/>
          <p:nvPr>
            <p:extLst>
              <p:ext uri="{D42A27DB-BD31-4B8C-83A1-F6EECF244321}">
                <p14:modId xmlns:p14="http://schemas.microsoft.com/office/powerpoint/2010/main" val="39352308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1177406"/>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9754" name="Rectangle 15975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750" name="Picture 159749" descr="A 3D pattern of ring shapes connected by lines">
            <a:extLst>
              <a:ext uri="{FF2B5EF4-FFF2-40B4-BE49-F238E27FC236}">
                <a16:creationId xmlns:a16="http://schemas.microsoft.com/office/drawing/2014/main" id="{4D1C2FA8-A839-D831-8D20-2E23D7282C47}"/>
              </a:ext>
            </a:extLst>
          </p:cNvPr>
          <p:cNvPicPr>
            <a:picLocks noChangeAspect="1"/>
          </p:cNvPicPr>
          <p:nvPr/>
        </p:nvPicPr>
        <p:blipFill rotWithShape="1">
          <a:blip r:embed="rId2"/>
          <a:srcRect/>
          <a:stretch/>
        </p:blipFill>
        <p:spPr>
          <a:xfrm>
            <a:off x="-3047" y="10"/>
            <a:ext cx="12191999" cy="6857990"/>
          </a:xfrm>
          <a:prstGeom prst="rect">
            <a:avLst/>
          </a:prstGeom>
        </p:spPr>
      </p:pic>
      <p:sp>
        <p:nvSpPr>
          <p:cNvPr id="159756" name="Rectangle 15975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46" name="Rectangle 2"/>
          <p:cNvSpPr>
            <a:spLocks noGrp="1" noChangeArrowheads="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eaLnBrk="1" hangingPunct="1">
              <a:defRPr/>
            </a:pPr>
            <a:r>
              <a:rPr lang="fr-FR" sz="5200" b="1">
                <a:solidFill>
                  <a:srgbClr val="FFFFFF"/>
                </a:solidFill>
              </a:rPr>
              <a:t>The core objective : create sponsors network = cross partnership</a:t>
            </a:r>
          </a:p>
        </p:txBody>
      </p:sp>
      <p:sp>
        <p:nvSpPr>
          <p:cNvPr id="159748" name="Rectangle 4"/>
          <p:cNvSpPr>
            <a:spLocks noGrp="1" noChangeArrowheads="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pPr eaLnBrk="1" hangingPunct="1">
              <a:defRPr/>
            </a:pPr>
            <a:r>
              <a:rPr lang="fr-FR">
                <a:solidFill>
                  <a:srgbClr val="FFFFFF"/>
                </a:solidFill>
              </a:rPr>
              <a:t>HOW ?</a:t>
            </a:r>
          </a:p>
        </p:txBody>
      </p:sp>
    </p:spTree>
    <p:extLst>
      <p:ext uri="{BB962C8B-B14F-4D97-AF65-F5344CB8AC3E}">
        <p14:creationId xmlns:p14="http://schemas.microsoft.com/office/powerpoint/2010/main" val="395640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59748">
                                            <p:txEl>
                                              <p:pRg st="0" end="0"/>
                                            </p:txEl>
                                          </p:spTgt>
                                        </p:tgtEl>
                                        <p:attrNameLst>
                                          <p:attrName>style.visibility</p:attrName>
                                        </p:attrNameLst>
                                      </p:cBhvr>
                                      <p:to>
                                        <p:strVal val="visible"/>
                                      </p:to>
                                    </p:set>
                                    <p:animEffect transition="in" filter="fade">
                                      <p:cBhvr>
                                        <p:cTn id="7" dur="700"/>
                                        <p:tgtEl>
                                          <p:spTgt spid="159748">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159746"/>
                                        </p:tgtEl>
                                        <p:attrNameLst>
                                          <p:attrName>style.visibility</p:attrName>
                                        </p:attrNameLst>
                                      </p:cBhvr>
                                      <p:to>
                                        <p:strVal val="visible"/>
                                      </p:to>
                                    </p:set>
                                    <p:animEffect transition="in" filter="fade">
                                      <p:cBhvr>
                                        <p:cTn id="10" dur="700"/>
                                        <p:tgtEl>
                                          <p:spTgt spid="159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p:bldP spid="159748" grpId="0" build="p"/>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6" name="Rectangle 2"/>
          <p:cNvSpPr>
            <a:spLocks noRot="1" noChangeArrowheads="1"/>
          </p:cNvSpPr>
          <p:nvPr/>
        </p:nvSpPr>
        <p:spPr bwMode="auto">
          <a:xfrm>
            <a:off x="1981200" y="274638"/>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fr-FR" sz="2800">
              <a:solidFill>
                <a:schemeClr val="tx2"/>
              </a:solidFill>
              <a:latin typeface="Arial" charset="0"/>
              <a:cs typeface="Arial" charset="0"/>
            </a:endParaRPr>
          </a:p>
        </p:txBody>
      </p:sp>
      <p:sp>
        <p:nvSpPr>
          <p:cNvPr id="205827" name="Titre 2"/>
          <p:cNvSpPr>
            <a:spLocks noGrp="1"/>
          </p:cNvSpPr>
          <p:nvPr>
            <p:ph type="title" idx="4294967295"/>
          </p:nvPr>
        </p:nvSpPr>
        <p:spPr>
          <a:xfrm>
            <a:off x="1442301" y="0"/>
            <a:ext cx="10749699" cy="836613"/>
          </a:xfrm>
        </p:spPr>
        <p:txBody>
          <a:bodyPr>
            <a:normAutofit/>
          </a:bodyPr>
          <a:lstStyle/>
          <a:p>
            <a:r>
              <a:rPr lang="fr-FR" sz="4000" dirty="0">
                <a:solidFill>
                  <a:schemeClr val="tx1"/>
                </a:solidFill>
                <a:effectLst>
                  <a:outerShdw blurRad="38100" dist="38100" dir="2700000" algn="tl">
                    <a:srgbClr val="C0C0C0"/>
                  </a:outerShdw>
                </a:effectLst>
              </a:rPr>
              <a:t>CSR : ressources arrangement and synergies</a:t>
            </a:r>
          </a:p>
        </p:txBody>
      </p:sp>
      <p:pic>
        <p:nvPicPr>
          <p:cNvPr id="205828" name="Picture 4" descr="opnca2011-2005lio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4648" y="1143586"/>
            <a:ext cx="3517900" cy="23447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05829" name="Picture 5" descr="opnca2011-2005lio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464" y="1113927"/>
            <a:ext cx="3527425" cy="23510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05830" name="Picture 6" descr="logo_edf_h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3441" y="6092725"/>
            <a:ext cx="615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1" name="Picture 7" descr="7E8De56q8M7NzEu-m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0066" y="6021288"/>
            <a:ext cx="100806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Picture 8" descr="lervinqueur_1111263021_logo_peuge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5467" y="6021289"/>
            <a:ext cx="7191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Picture 9" descr="1239285240_logo%20nice%20cote%20azu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3527" y="6021289"/>
            <a:ext cx="763549" cy="70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4648" y="3623660"/>
            <a:ext cx="3517900" cy="2343463"/>
          </a:xfrm>
          <a:prstGeom prst="rect">
            <a:avLst/>
          </a:prstGeom>
        </p:spPr>
      </p:pic>
      <p:pic>
        <p:nvPicPr>
          <p:cNvPr id="3" name="Imag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0463" y="3623659"/>
            <a:ext cx="3527425" cy="2349808"/>
          </a:xfrm>
          <a:prstGeom prst="rect">
            <a:avLst/>
          </a:prstGeom>
        </p:spPr>
      </p:pic>
    </p:spTree>
    <p:extLst>
      <p:ext uri="{BB962C8B-B14F-4D97-AF65-F5344CB8AC3E}">
        <p14:creationId xmlns:p14="http://schemas.microsoft.com/office/powerpoint/2010/main" val="1871684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1" y="803325"/>
            <a:ext cx="5314536" cy="1325563"/>
          </a:xfrm>
        </p:spPr>
        <p:txBody>
          <a:bodyPr>
            <a:normAutofit/>
          </a:bodyPr>
          <a:lstStyle/>
          <a:p>
            <a:pPr eaLnBrk="1" hangingPunct="1">
              <a:defRPr/>
            </a:pPr>
            <a:r>
              <a:rPr lang="fr-FR" b="1"/>
              <a:t>Solutions :</a:t>
            </a:r>
          </a:p>
        </p:txBody>
      </p:sp>
      <p:sp>
        <p:nvSpPr>
          <p:cNvPr id="162827" name="Freeform: Shape 16282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2823" name="Picture 162822">
            <a:extLst>
              <a:ext uri="{FF2B5EF4-FFF2-40B4-BE49-F238E27FC236}">
                <a16:creationId xmlns:a16="http://schemas.microsoft.com/office/drawing/2014/main" id="{EF526BF3-DD78-8136-FF50-4D8028A0A252}"/>
              </a:ext>
            </a:extLst>
          </p:cNvPr>
          <p:cNvPicPr>
            <a:picLocks noChangeAspect="1"/>
          </p:cNvPicPr>
          <p:nvPr/>
        </p:nvPicPr>
        <p:blipFill rotWithShape="1">
          <a:blip r:embed="rId2"/>
          <a:srcRect l="30898" r="1497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162821" name="Rectangle 3">
            <a:extLst>
              <a:ext uri="{FF2B5EF4-FFF2-40B4-BE49-F238E27FC236}">
                <a16:creationId xmlns:a16="http://schemas.microsoft.com/office/drawing/2014/main" id="{142498E1-8202-43F3-ABD4-36DDB2BFCAEF}"/>
              </a:ext>
            </a:extLst>
          </p:cNvPr>
          <p:cNvGraphicFramePr>
            <a:graphicFrameLocks noGrp="1"/>
          </p:cNvGraphicFramePr>
          <p:nvPr>
            <p:ph idx="1"/>
            <p:extLst>
              <p:ext uri="{D42A27DB-BD31-4B8C-83A1-F6EECF244321}">
                <p14:modId xmlns:p14="http://schemas.microsoft.com/office/powerpoint/2010/main" val="3255497975"/>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1095800"/>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Tourist Board Sports Sponsorships Down 70% Despite Travel Returning –  Sportico.com">
            <a:extLst>
              <a:ext uri="{FF2B5EF4-FFF2-40B4-BE49-F238E27FC236}">
                <a16:creationId xmlns:a16="http://schemas.microsoft.com/office/drawing/2014/main" id="{811C8ECE-8E27-0086-52A4-EB9217F5D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674688"/>
            <a:ext cx="3914775" cy="217328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Visit Saudi partners with Spanish LaLiga as global sponsor | Arab News">
            <a:extLst>
              <a:ext uri="{FF2B5EF4-FFF2-40B4-BE49-F238E27FC236}">
                <a16:creationId xmlns:a16="http://schemas.microsoft.com/office/drawing/2014/main" id="{178B592E-7F9B-4D0E-E1D5-E9D35083C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2914650"/>
            <a:ext cx="3914775" cy="3267075"/>
          </a:xfrm>
          <a:prstGeom prst="rect">
            <a:avLst/>
          </a:prstGeom>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52ACD4A-77B4-D0B1-5B95-936D9A49A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975" y="674688"/>
            <a:ext cx="2060575" cy="2771775"/>
          </a:xfrm>
          <a:prstGeom prst="rect">
            <a:avLst/>
          </a:prstGeom>
          <a:extLst>
            <a:ext uri="{909E8E84-426E-40DD-AFC4-6F175D3DCCD1}">
              <a14:hiddenFill xmlns:a14="http://schemas.microsoft.com/office/drawing/2010/main">
                <a:solidFill>
                  <a:srgbClr val="FFFFFF"/>
                </a:solidFill>
              </a14:hiddenFill>
            </a:ext>
          </a:extLst>
        </p:spPr>
      </p:pic>
      <p:pic>
        <p:nvPicPr>
          <p:cNvPr id="1044" name="Picture 20" descr="Promotion Côte-d'Ivoire : « Sublime Côte d'Ivoire », nouveau partenaire de  l'OM | Sport-ivoire.ci">
            <a:extLst>
              <a:ext uri="{FF2B5EF4-FFF2-40B4-BE49-F238E27FC236}">
                <a16:creationId xmlns:a16="http://schemas.microsoft.com/office/drawing/2014/main" id="{FE97A836-4D03-E0C8-5CA0-5BAB42138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975" y="3513138"/>
            <a:ext cx="2060575" cy="1292225"/>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descr="UAE Tour: Tour de France champion Pogacar to lead UAE Team Emirates  challenge | Uae-sport – Gulf News">
            <a:extLst>
              <a:ext uri="{FF2B5EF4-FFF2-40B4-BE49-F238E27FC236}">
                <a16:creationId xmlns:a16="http://schemas.microsoft.com/office/drawing/2014/main" id="{847D2110-EDC5-B27B-45F8-6D1ABF962E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3225" y="674688"/>
            <a:ext cx="3130550" cy="2330450"/>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Entre le Rwanda et le Paris Saint-Germain, plus qu'un partenariat | Paris  Saint-Germain">
            <a:extLst>
              <a:ext uri="{FF2B5EF4-FFF2-40B4-BE49-F238E27FC236}">
                <a16:creationId xmlns:a16="http://schemas.microsoft.com/office/drawing/2014/main" id="{1C87DC68-A110-8B13-901A-442F635C7C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3225" y="3071813"/>
            <a:ext cx="3130550" cy="1731963"/>
          </a:xfrm>
          <a:prstGeom prst="rect">
            <a:avLst/>
          </a:prstGeom>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8FBD009-6DB6-62EF-7FE8-3BAB56098F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5975" y="4872038"/>
            <a:ext cx="2390775" cy="1309688"/>
          </a:xfrm>
          <a:prstGeom prst="rect">
            <a:avLst/>
          </a:prstGeom>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88D58CED-7EEE-4224-879E-391565E544F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3" b="12697"/>
          <a:stretch/>
        </p:blipFill>
        <p:spPr>
          <a:xfrm>
            <a:off x="7083425" y="4872038"/>
            <a:ext cx="2800350" cy="1309688"/>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6" name="Picture 4" descr="Grand Prix de France F1 - 🇫🇷 Le Grand Prix de France aura lieu du 22 au  24 juillet 2022 ! 🇫🇷 😍 Nouvelle édition, nouvelle affiche ! On a hâte de">
            <a:extLst>
              <a:ext uri="{FF2B5EF4-FFF2-40B4-BE49-F238E27FC236}">
                <a16:creationId xmlns:a16="http://schemas.microsoft.com/office/drawing/2014/main" id="{A9351ADF-12EF-72D6-A8D9-44F7268AD76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83167"/>
            <a:ext cx="5291666" cy="529166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Tout savoir sur le Vendée Globe 2020 - Maritima Courtage">
            <a:extLst>
              <a:ext uri="{FF2B5EF4-FFF2-40B4-BE49-F238E27FC236}">
                <a16:creationId xmlns:a16="http://schemas.microsoft.com/office/drawing/2014/main" id="{1D7FFE7B-FD87-B93B-D176-3348879B9A8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1447179"/>
            <a:ext cx="5291667" cy="396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5468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1.xml><?xml version="1.0" encoding="utf-8"?>
<p:tagLst xmlns:a="http://schemas.openxmlformats.org/drawingml/2006/main" xmlns:r="http://schemas.openxmlformats.org/officeDocument/2006/relationships" xmlns:p="http://schemas.openxmlformats.org/presentationml/2006/main">
  <p:tag name="SMARTSHAPETYPE" val="PresentationDisclaimer"/>
  <p:tag name="SMARTISVISIBLE" val="{@PresentationDisclaimer}!=No Disclaimer"/>
  <p:tag name="SMARTWRITE" val="{@PresentationDisclaimerText}"/>
</p:tagLst>
</file>

<file path=ppt/tags/tag12.xml><?xml version="1.0" encoding="utf-8"?>
<p:tagLst xmlns:a="http://schemas.openxmlformats.org/drawingml/2006/main" xmlns:r="http://schemas.openxmlformats.org/officeDocument/2006/relationships" xmlns:p="http://schemas.openxmlformats.org/presentationml/2006/main">
  <p:tag name="SMARTISVISIBLE" val="{@Show Draft stamp} = Yes"/>
  <p:tag name="SMARTWRITE" val="{@Draft stamp}"/>
  <p:tag name="SMARTLOCKSHAPE" val="Yes"/>
</p:tagLst>
</file>

<file path=ppt/tags/tag13.xml><?xml version="1.0" encoding="utf-8"?>
<p:tagLst xmlns:a="http://schemas.openxmlformats.org/drawingml/2006/main" xmlns:r="http://schemas.openxmlformats.org/officeDocument/2006/relationships" xmlns:p="http://schemas.openxmlformats.org/presentationml/2006/main">
  <p:tag name="SMARTDIVIDERTYPE" val="Section"/>
  <p:tag name="UNLOCK SHAPES" val="NO"/>
  <p:tag name="SMARTDIVIDERTEXT" val="Section"/>
  <p:tag name="SMARTDIVIDERLEVEL" val="0"/>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SMARTOBJECT" val="Grid"/>
  <p:tag name="SMARTISVISIBLE" val="{@GridOn}=Yes"/>
  <p:tag name="SMARTGRID" val="Yes"/>
  <p:tag name="SMARTLOCKSHAPE" val="YES"/>
</p:tagLst>
</file>

<file path=ppt/tags/tag16.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17.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8.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9.xml><?xml version="1.0" encoding="utf-8"?>
<p:tagLst xmlns:a="http://schemas.openxmlformats.org/drawingml/2006/main" xmlns:r="http://schemas.openxmlformats.org/officeDocument/2006/relationships" xmlns:p="http://schemas.openxmlformats.org/presentationml/2006/main">
  <p:tag name="SMARTLOCKSHAPE" val="YES"/>
  <p:tag name="SMARTSHAPETYPE" val="TEMPHEADERTOC"/>
</p:tagLst>
</file>

<file path=ppt/tags/tag2.xml><?xml version="1.0" encoding="utf-8"?>
<p:tagLst xmlns:a="http://schemas.openxmlformats.org/drawingml/2006/main" xmlns:r="http://schemas.openxmlformats.org/officeDocument/2006/relationships" xmlns:p="http://schemas.openxmlformats.org/presentationml/2006/main">
  <p:tag name="FULLLENGTH" val="True"/>
</p:tagLst>
</file>

<file path=ppt/tags/tag20.xml><?xml version="1.0" encoding="utf-8"?>
<p:tagLst xmlns:a="http://schemas.openxmlformats.org/drawingml/2006/main" xmlns:r="http://schemas.openxmlformats.org/officeDocument/2006/relationships" xmlns:p="http://schemas.openxmlformats.org/presentationml/2006/main">
  <p:tag name="SMARTDIVIDERTYPE" val="Section"/>
  <p:tag name="UNLOCK SHAPES" val="NO"/>
  <p:tag name="SMARTDIVIDERTEXT" val="Section"/>
  <p:tag name="SMARTDIVIDERLEVEL" val="0"/>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SMARTOBJECT" val="Grid"/>
  <p:tag name="SMARTISVISIBLE" val="{@GridOn}=Yes"/>
  <p:tag name="SMARTGRID" val="Yes"/>
  <p:tag name="SMARTLOCKSHAPE" val="YES"/>
</p:tagLst>
</file>

<file path=ppt/tags/tag23.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24.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25.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26.xml><?xml version="1.0" encoding="utf-8"?>
<p:tagLst xmlns:a="http://schemas.openxmlformats.org/drawingml/2006/main" xmlns:r="http://schemas.openxmlformats.org/officeDocument/2006/relationships" xmlns:p="http://schemas.openxmlformats.org/presentationml/2006/main">
  <p:tag name="SMARTLOCKSHAPE" val="YES"/>
  <p:tag name="SMARTSHAPETYPE" val="TEMPHEADERTOC"/>
</p:tagLst>
</file>

<file path=ppt/tags/tag27.xml><?xml version="1.0" encoding="utf-8"?>
<p:tagLst xmlns:a="http://schemas.openxmlformats.org/drawingml/2006/main" xmlns:r="http://schemas.openxmlformats.org/officeDocument/2006/relationships" xmlns:p="http://schemas.openxmlformats.org/presentationml/2006/main">
  <p:tag name="SMARTDIVIDERTYPE" val="Section"/>
  <p:tag name="UNLOCK SHAPES" val="NO"/>
  <p:tag name="SMARTDIVIDERTEXT" val="Sectio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SMARTOBJECT" val="Grid"/>
  <p:tag name="SMARTISVISIBLE" val="{@GridOn}=Yes"/>
  <p:tag name="SMARTGRID" val="Yes"/>
  <p:tag name="SMARTLOCKSHAPE" val="YES"/>
</p:tagLst>
</file>

<file path=ppt/tags/tag3.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30.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31.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32.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33.xml><?xml version="1.0" encoding="utf-8"?>
<p:tagLst xmlns:a="http://schemas.openxmlformats.org/drawingml/2006/main" xmlns:r="http://schemas.openxmlformats.org/officeDocument/2006/relationships" xmlns:p="http://schemas.openxmlformats.org/presentationml/2006/main">
  <p:tag name="SMARTLOCKSHAPE" val="YES"/>
  <p:tag name="SMARTSHAPETYPE" val="TEMPHEADERTOC"/>
</p:tagLst>
</file>

<file path=ppt/tags/tag34.xml><?xml version="1.0" encoding="utf-8"?>
<p:tagLst xmlns:a="http://schemas.openxmlformats.org/drawingml/2006/main" xmlns:r="http://schemas.openxmlformats.org/officeDocument/2006/relationships" xmlns:p="http://schemas.openxmlformats.org/presentationml/2006/main">
  <p:tag name="SMARTDIVIDERTYPE" val="Section"/>
  <p:tag name="UNLOCK SHAPES" val="NO"/>
  <p:tag name="SMARTDIVIDERTEXT" val="Section"/>
  <p:tag name="SMARTDIVIDERLEVEL" val="0"/>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SMARTOBJECT" val="Grid"/>
  <p:tag name="SMARTISVISIBLE" val="{@GridOn}=Yes"/>
  <p:tag name="SMARTGRID" val="Yes"/>
  <p:tag name="SMARTLOCKSHAPE" val="YES"/>
</p:tagLst>
</file>

<file path=ppt/tags/tag37.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38.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39.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4.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40.xml><?xml version="1.0" encoding="utf-8"?>
<p:tagLst xmlns:a="http://schemas.openxmlformats.org/drawingml/2006/main" xmlns:r="http://schemas.openxmlformats.org/officeDocument/2006/relationships" xmlns:p="http://schemas.openxmlformats.org/presentationml/2006/main">
  <p:tag name="SMARTLOCKSHAPE" val="YES"/>
  <p:tag name="SMARTSHAPETYPE" val="TEMPHEADERTOC"/>
</p:tagLst>
</file>

<file path=ppt/tags/tag5.xml><?xml version="1.0" encoding="utf-8"?>
<p:tagLst xmlns:a="http://schemas.openxmlformats.org/drawingml/2006/main" xmlns:r="http://schemas.openxmlformats.org/officeDocument/2006/relationships" xmlns:p="http://schemas.openxmlformats.org/presentationml/2006/main">
  <p:tag name="SMARTSHAPETYPE" val="HORIZONTALTOCPLACEHOLDER"/>
</p:tagLst>
</file>

<file path=ppt/tags/tag6.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7.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8.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9.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heme/theme1.xml><?xml version="1.0" encoding="utf-8"?>
<a:theme xmlns:a="http://schemas.openxmlformats.org/drawingml/2006/main" name="Brin">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3470</Words>
  <Application>Microsoft Office PowerPoint</Application>
  <PresentationFormat>Grand écran</PresentationFormat>
  <Paragraphs>593</Paragraphs>
  <Slides>103</Slides>
  <Notes>5</Notes>
  <HiddenSlides>0</HiddenSlides>
  <MMClips>16</MMClips>
  <ScaleCrop>false</ScaleCrop>
  <HeadingPairs>
    <vt:vector size="8" baseType="variant">
      <vt:variant>
        <vt:lpstr>Polices utilisées</vt:lpstr>
      </vt:variant>
      <vt:variant>
        <vt:i4>14</vt:i4>
      </vt:variant>
      <vt:variant>
        <vt:lpstr>Thème</vt:lpstr>
      </vt:variant>
      <vt:variant>
        <vt:i4>2</vt:i4>
      </vt:variant>
      <vt:variant>
        <vt:lpstr>Serveurs OLE incorporés</vt:lpstr>
      </vt:variant>
      <vt:variant>
        <vt:i4>2</vt:i4>
      </vt:variant>
      <vt:variant>
        <vt:lpstr>Titres des diapositives</vt:lpstr>
      </vt:variant>
      <vt:variant>
        <vt:i4>103</vt:i4>
      </vt:variant>
    </vt:vector>
  </HeadingPairs>
  <TitlesOfParts>
    <vt:vector size="121" baseType="lpstr">
      <vt:lpstr>Aharoni</vt:lpstr>
      <vt:lpstr>Arial</vt:lpstr>
      <vt:lpstr>Arial Black</vt:lpstr>
      <vt:lpstr>Calibri</vt:lpstr>
      <vt:lpstr>Calibri Light</vt:lpstr>
      <vt:lpstr>Century Gothic</vt:lpstr>
      <vt:lpstr>Century Schoolbook</vt:lpstr>
      <vt:lpstr>Courier New</vt:lpstr>
      <vt:lpstr>Freestyle Script</vt:lpstr>
      <vt:lpstr>Garamond</vt:lpstr>
      <vt:lpstr>Georgia</vt:lpstr>
      <vt:lpstr>Tahoma</vt:lpstr>
      <vt:lpstr>Wingdings</vt:lpstr>
      <vt:lpstr>Wingdings 3</vt:lpstr>
      <vt:lpstr>Brin</vt:lpstr>
      <vt:lpstr>Thème Office</vt:lpstr>
      <vt:lpstr>think-cell Slide</vt:lpstr>
      <vt:lpstr>Document</vt:lpstr>
      <vt:lpstr>Commercial Business Strategies in Sport Organisations  lionelmaltese.fr  @lionelmaltese</vt:lpstr>
      <vt:lpstr>Présentation PowerPoint</vt:lpstr>
      <vt:lpstr>Présentation PowerPoint</vt:lpstr>
      <vt:lpstr>Présentation PowerPoint</vt:lpstr>
      <vt:lpstr>Présentation PowerPoint</vt:lpstr>
      <vt:lpstr>Présentation PowerPoint</vt:lpstr>
      <vt:lpstr>Présentation PowerPoint</vt:lpstr>
      <vt:lpstr>Our goals</vt:lpstr>
      <vt:lpstr>Présentation PowerPoint</vt:lpstr>
      <vt:lpstr>Présentation PowerPoint</vt:lpstr>
      <vt:lpstr>PSG’s commercial strategy Jean Claude Blanc</vt:lpstr>
      <vt:lpstr>NOW TRENDING IN THE SPONSORSHIP WORLD</vt:lpstr>
      <vt:lpstr>Storytelling / storyliving ? Endorsement &amp; Sponsorship</vt:lpstr>
      <vt:lpstr>Présentation PowerPoint</vt:lpstr>
      <vt:lpstr>THE FUTURE OF DIGITAL SPORTS CONSUMPTION  – % of sports content via PC/Laptop or Mobile/Tablet</vt:lpstr>
      <vt:lpstr>Présentation PowerPoint</vt:lpstr>
      <vt:lpstr>Is live dying of a slow death…?</vt:lpstr>
      <vt:lpstr>Présentation PowerPoint</vt:lpstr>
      <vt:lpstr>Key trends: what is the market telling us? Overall state of the industry: key threats</vt:lpstr>
      <vt:lpstr>Annual growth rate by revenue stream in next 3-5 years </vt:lpstr>
      <vt:lpstr>SPONSORSHIP SALES – Sector stabilisation returns</vt:lpstr>
      <vt:lpstr>Key trends: what is the market telling us? Overall state of the industry: key threats</vt:lpstr>
      <vt:lpstr>Présentation PowerPoint</vt:lpstr>
      <vt:lpstr>Présentation PowerPoint</vt:lpstr>
      <vt:lpstr>Présentation PowerPoint</vt:lpstr>
      <vt:lpstr>Présentation PowerPoint</vt:lpstr>
      <vt:lpstr>Présentation PowerPoint</vt:lpstr>
      <vt:lpstr>Présentation PowerPoint</vt:lpstr>
      <vt:lpstr>Sponsors goals</vt:lpstr>
      <vt:lpstr>Présentation PowerPoint</vt:lpstr>
      <vt:lpstr>Definition</vt:lpstr>
      <vt:lpstr>Présentation PowerPoint</vt:lpstr>
      <vt:lpstr>Sponsorship strategic approaches</vt:lpstr>
      <vt:lpstr>Présentation PowerPoint</vt:lpstr>
      <vt:lpstr>In the real world</vt:lpstr>
      <vt:lpstr>Présentation PowerPoint</vt:lpstr>
      <vt:lpstr>Mega event &amp; the rest</vt:lpstr>
      <vt:lpstr>Make the difference </vt:lpstr>
      <vt:lpstr>The Place to leverage and activate </vt:lpstr>
      <vt:lpstr>Présentation PowerPoint</vt:lpstr>
      <vt:lpstr>Présentation PowerPoint</vt:lpstr>
      <vt:lpstr>Présentation PowerPoint</vt:lpstr>
      <vt:lpstr>Promotional strategy</vt:lpstr>
      <vt:lpstr>Activation axis</vt:lpstr>
      <vt:lpstr>Activation tools</vt:lpstr>
      <vt:lpstr>SPORSORSHIP ACTIVATIONS MODEL  V R E E </vt:lpstr>
      <vt:lpstr>So what ? How to Implement ?</vt:lpstr>
      <vt:lpstr>Agencies… or not !</vt:lpstr>
      <vt:lpstr>Présentation PowerPoint</vt:lpstr>
      <vt:lpstr>Activation program process</vt:lpstr>
      <vt:lpstr>Value Proposition and Activation Platform </vt:lpstr>
      <vt:lpstr>CEO personnality « passion » activation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Key points to analyse your future sponsor</vt:lpstr>
      <vt:lpstr>Sponsorship 3.0 : BNP Paribas </vt:lpstr>
      <vt:lpstr>Présentation PowerPoint</vt:lpstr>
      <vt:lpstr>Présentation PowerPoint</vt:lpstr>
      <vt:lpstr>Activation Plan / Program to create your offer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Opportunism  or  Pragmatism ? </vt:lpstr>
      <vt:lpstr>Présentation PowerPoint</vt:lpstr>
      <vt:lpstr>CAUSE RELATED MARKETING</vt:lpstr>
      <vt:lpstr>Ethical Corporate Responsibility (Babiak &amp; Wolfe, 2006)</vt:lpstr>
      <vt:lpstr>Discretionary Corporate Responsibility (Babiak &amp; Wolfe, 2006)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Process</vt:lpstr>
      <vt:lpstr>The core objective : create sponsors network = cross partnership</vt:lpstr>
      <vt:lpstr>CSR : ressources arrangement and synergies</vt:lpstr>
      <vt:lpstr>Solutions :</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Commercial Business Strategies in Sport Organisations  lionelmaltese.fr  @lionelmaltese</dc:title>
  <dc:creator>Lionel Maltese</dc:creator>
  <cp:lastModifiedBy>Lionel Maltese</cp:lastModifiedBy>
  <cp:revision>40</cp:revision>
  <dcterms:created xsi:type="dcterms:W3CDTF">2019-09-22T06:40:19Z</dcterms:created>
  <dcterms:modified xsi:type="dcterms:W3CDTF">2023-08-29T09:55:23Z</dcterms:modified>
</cp:coreProperties>
</file>